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Lst>
  <p:notesMasterIdLst>
    <p:notesMasterId r:id="rId135"/>
  </p:notesMasterIdLst>
  <p:handoutMasterIdLst>
    <p:handoutMasterId r:id="rId136"/>
  </p:handoutMasterIdLst>
  <p:sldIdLst>
    <p:sldId id="256" r:id="rId5"/>
    <p:sldId id="258" r:id="rId6"/>
    <p:sldId id="442" r:id="rId7"/>
    <p:sldId id="421" r:id="rId8"/>
    <p:sldId id="882" r:id="rId9"/>
    <p:sldId id="364" r:id="rId10"/>
    <p:sldId id="260" r:id="rId11"/>
    <p:sldId id="874" r:id="rId12"/>
    <p:sldId id="365" r:id="rId13"/>
    <p:sldId id="366" r:id="rId14"/>
    <p:sldId id="367" r:id="rId15"/>
    <p:sldId id="484" r:id="rId16"/>
    <p:sldId id="875" r:id="rId17"/>
    <p:sldId id="262" r:id="rId18"/>
    <p:sldId id="422" r:id="rId19"/>
    <p:sldId id="263" r:id="rId20"/>
    <p:sldId id="368" r:id="rId21"/>
    <p:sldId id="265" r:id="rId22"/>
    <p:sldId id="876" r:id="rId23"/>
    <p:sldId id="369" r:id="rId24"/>
    <p:sldId id="370" r:id="rId25"/>
    <p:sldId id="266" r:id="rId26"/>
    <p:sldId id="267" r:id="rId27"/>
    <p:sldId id="371" r:id="rId28"/>
    <p:sldId id="268" r:id="rId29"/>
    <p:sldId id="269" r:id="rId30"/>
    <p:sldId id="373" r:id="rId31"/>
    <p:sldId id="270" r:id="rId32"/>
    <p:sldId id="374" r:id="rId33"/>
    <p:sldId id="271" r:id="rId34"/>
    <p:sldId id="424" r:id="rId35"/>
    <p:sldId id="272" r:id="rId36"/>
    <p:sldId id="425" r:id="rId37"/>
    <p:sldId id="357" r:id="rId38"/>
    <p:sldId id="358" r:id="rId39"/>
    <p:sldId id="359" r:id="rId40"/>
    <p:sldId id="360" r:id="rId41"/>
    <p:sldId id="361" r:id="rId42"/>
    <p:sldId id="362" r:id="rId43"/>
    <p:sldId id="877" r:id="rId44"/>
    <p:sldId id="351" r:id="rId45"/>
    <p:sldId id="352" r:id="rId46"/>
    <p:sldId id="353" r:id="rId47"/>
    <p:sldId id="376" r:id="rId48"/>
    <p:sldId id="378" r:id="rId49"/>
    <p:sldId id="377" r:id="rId50"/>
    <p:sldId id="375" r:id="rId51"/>
    <p:sldId id="404" r:id="rId52"/>
    <p:sldId id="380" r:id="rId53"/>
    <p:sldId id="381" r:id="rId54"/>
    <p:sldId id="382" r:id="rId55"/>
    <p:sldId id="383" r:id="rId56"/>
    <p:sldId id="384" r:id="rId57"/>
    <p:sldId id="459" r:id="rId58"/>
    <p:sldId id="475" r:id="rId59"/>
    <p:sldId id="476" r:id="rId60"/>
    <p:sldId id="457" r:id="rId61"/>
    <p:sldId id="432" r:id="rId62"/>
    <p:sldId id="278" r:id="rId63"/>
    <p:sldId id="426" r:id="rId64"/>
    <p:sldId id="407" r:id="rId65"/>
    <p:sldId id="318" r:id="rId66"/>
    <p:sldId id="283" r:id="rId67"/>
    <p:sldId id="315" r:id="rId68"/>
    <p:sldId id="878" r:id="rId69"/>
    <p:sldId id="451" r:id="rId70"/>
    <p:sldId id="281" r:id="rId71"/>
    <p:sldId id="445" r:id="rId72"/>
    <p:sldId id="440" r:id="rId73"/>
    <p:sldId id="409" r:id="rId74"/>
    <p:sldId id="410" r:id="rId75"/>
    <p:sldId id="411" r:id="rId76"/>
    <p:sldId id="481" r:id="rId77"/>
    <p:sldId id="414" r:id="rId78"/>
    <p:sldId id="480" r:id="rId79"/>
    <p:sldId id="413" r:id="rId80"/>
    <p:sldId id="412" r:id="rId81"/>
    <p:sldId id="433" r:id="rId82"/>
    <p:sldId id="427" r:id="rId83"/>
    <p:sldId id="289" r:id="rId84"/>
    <p:sldId id="452" r:id="rId85"/>
    <p:sldId id="290" r:id="rId86"/>
    <p:sldId id="417" r:id="rId87"/>
    <p:sldId id="291" r:id="rId88"/>
    <p:sldId id="292" r:id="rId89"/>
    <p:sldId id="298" r:id="rId90"/>
    <p:sldId id="297" r:id="rId91"/>
    <p:sldId id="295" r:id="rId92"/>
    <p:sldId id="294" r:id="rId93"/>
    <p:sldId id="418" r:id="rId94"/>
    <p:sldId id="299" r:id="rId95"/>
    <p:sldId id="419" r:id="rId96"/>
    <p:sldId id="293" r:id="rId97"/>
    <p:sldId id="447" r:id="rId98"/>
    <p:sldId id="296" r:id="rId99"/>
    <p:sldId id="448" r:id="rId100"/>
    <p:sldId id="300" r:id="rId101"/>
    <p:sldId id="303" r:id="rId102"/>
    <p:sldId id="302" r:id="rId103"/>
    <p:sldId id="301" r:id="rId104"/>
    <p:sldId id="306" r:id="rId105"/>
    <p:sldId id="311" r:id="rId106"/>
    <p:sldId id="449" r:id="rId107"/>
    <p:sldId id="305" r:id="rId108"/>
    <p:sldId id="477" r:id="rId109"/>
    <p:sldId id="434" r:id="rId110"/>
    <p:sldId id="435" r:id="rId111"/>
    <p:sldId id="328" r:id="rId112"/>
    <p:sldId id="329" r:id="rId113"/>
    <p:sldId id="330" r:id="rId114"/>
    <p:sldId id="331" r:id="rId115"/>
    <p:sldId id="436" r:id="rId116"/>
    <p:sldId id="420" r:id="rId117"/>
    <p:sldId id="332" r:id="rId118"/>
    <p:sldId id="333" r:id="rId119"/>
    <p:sldId id="334" r:id="rId120"/>
    <p:sldId id="347" r:id="rId121"/>
    <p:sldId id="335" r:id="rId122"/>
    <p:sldId id="338" r:id="rId123"/>
    <p:sldId id="348" r:id="rId124"/>
    <p:sldId id="337" r:id="rId125"/>
    <p:sldId id="336" r:id="rId126"/>
    <p:sldId id="349" r:id="rId127"/>
    <p:sldId id="340" r:id="rId128"/>
    <p:sldId id="339" r:id="rId129"/>
    <p:sldId id="350" r:id="rId130"/>
    <p:sldId id="879" r:id="rId131"/>
    <p:sldId id="450" r:id="rId132"/>
    <p:sldId id="881" r:id="rId133"/>
    <p:sldId id="873" r:id="rId13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D08E08-78CE-6CA9-2AF9-E7BCC14E2CC0}" name="Woodall, Al" initials="WA" userId="S::al.woodall@ncdenr.gov::9f3b4277-d547-4d90-82fc-d4342d388a19" providerId="AD"/>
  <p188:author id="{75BEFC29-A120-5548-0887-768027C3BDEE}" name="Gorensek, Natalie" initials="NG" userId="S::natalie.gorensek@deq.nc.gov::a5e352f7-5039-49dd-82c3-3d39fbca1a83" providerId="AD"/>
  <p188:author id="{832FE138-BC95-2B91-B64E-68A7F4572BBC}" name="Henriquez, Octavio" initials="HO" userId="S::octavio.henriquez@deq.nc.gov::5d756c93-cc2f-4f2b-8b99-513f83cb5871" providerId="AD"/>
  <p188:author id="{F2242D7B-8617-AAD6-042E-71A1395CAFB9}" name="Henriquez, Octavio" initials="HO" userId="S::octavio.henriquez@ncdenr.gov::5d756c93-cc2f-4f2b-8b99-513f83cb5871" providerId="AD"/>
  <p188:author id="{1313247D-8A49-E289-0CF1-16421813B145}" name="Woodall, Alfalfa" initials="WA" userId="S::al.woodall@deq.nc.gov::9f3b4277-d547-4d90-82fc-d4342d388a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84" autoAdjust="0"/>
  </p:normalViewPr>
  <p:slideViewPr>
    <p:cSldViewPr snapToGrid="0">
      <p:cViewPr varScale="1">
        <p:scale>
          <a:sx n="76" d="100"/>
          <a:sy n="76" d="100"/>
        </p:scale>
        <p:origin x="917"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microsoft.com/office/2018/10/relationships/authors" Target="author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rensek, Natalie" userId="a5e352f7-5039-49dd-82c3-3d39fbca1a83" providerId="ADAL" clId="{7FA09A63-6AFB-4855-9836-B5D0C541F36B}"/>
    <pc:docChg chg="undo custSel addSld delSld modSld">
      <pc:chgData name="Gorensek, Natalie" userId="a5e352f7-5039-49dd-82c3-3d39fbca1a83" providerId="ADAL" clId="{7FA09A63-6AFB-4855-9836-B5D0C541F36B}" dt="2025-01-29T01:11:25.707" v="2215" actId="20577"/>
      <pc:docMkLst>
        <pc:docMk/>
      </pc:docMkLst>
      <pc:sldChg chg="modSp mod modNotesTx">
        <pc:chgData name="Gorensek, Natalie" userId="a5e352f7-5039-49dd-82c3-3d39fbca1a83" providerId="ADAL" clId="{7FA09A63-6AFB-4855-9836-B5D0C541F36B}" dt="2025-01-23T20:07:17.046" v="2053" actId="20577"/>
        <pc:sldMkLst>
          <pc:docMk/>
          <pc:sldMk cId="0" sldId="256"/>
        </pc:sldMkLst>
        <pc:spChg chg="mod">
          <ac:chgData name="Gorensek, Natalie" userId="a5e352f7-5039-49dd-82c3-3d39fbca1a83" providerId="ADAL" clId="{7FA09A63-6AFB-4855-9836-B5D0C541F36B}" dt="2025-01-08T18:36:48.112" v="18" actId="20577"/>
          <ac:spMkLst>
            <pc:docMk/>
            <pc:sldMk cId="0" sldId="256"/>
            <ac:spMk id="5" creationId="{87A11A90-E899-03D0-06B3-8A318CB4BDC3}"/>
          </ac:spMkLst>
        </pc:spChg>
        <pc:spChg chg="mod">
          <ac:chgData name="Gorensek, Natalie" userId="a5e352f7-5039-49dd-82c3-3d39fbca1a83" providerId="ADAL" clId="{7FA09A63-6AFB-4855-9836-B5D0C541F36B}" dt="2025-01-14T18:32:16.598" v="168" actId="20577"/>
          <ac:spMkLst>
            <pc:docMk/>
            <pc:sldMk cId="0" sldId="256"/>
            <ac:spMk id="5122" creationId="{00000000-0000-0000-0000-000000000000}"/>
          </ac:spMkLst>
        </pc:spChg>
      </pc:sldChg>
      <pc:sldChg chg="delSp modSp del mod">
        <pc:chgData name="Gorensek, Natalie" userId="a5e352f7-5039-49dd-82c3-3d39fbca1a83" providerId="ADAL" clId="{7FA09A63-6AFB-4855-9836-B5D0C541F36B}" dt="2025-01-23T15:15:03.594" v="1058" actId="47"/>
        <pc:sldMkLst>
          <pc:docMk/>
          <pc:sldMk cId="0" sldId="257"/>
        </pc:sldMkLst>
      </pc:sldChg>
      <pc:sldChg chg="modNotesTx">
        <pc:chgData name="Gorensek, Natalie" userId="a5e352f7-5039-49dd-82c3-3d39fbca1a83" providerId="ADAL" clId="{7FA09A63-6AFB-4855-9836-B5D0C541F36B}" dt="2025-01-23T15:39:35.956" v="1367" actId="20577"/>
        <pc:sldMkLst>
          <pc:docMk/>
          <pc:sldMk cId="0" sldId="281"/>
        </pc:sldMkLst>
      </pc:sldChg>
      <pc:sldChg chg="modNotesTx">
        <pc:chgData name="Gorensek, Natalie" userId="a5e352f7-5039-49dd-82c3-3d39fbca1a83" providerId="ADAL" clId="{7FA09A63-6AFB-4855-9836-B5D0C541F36B}" dt="2025-01-23T15:42:39.859" v="1550" actId="20577"/>
        <pc:sldMkLst>
          <pc:docMk/>
          <pc:sldMk cId="0" sldId="289"/>
        </pc:sldMkLst>
      </pc:sldChg>
      <pc:sldChg chg="mod modShow">
        <pc:chgData name="Gorensek, Natalie" userId="a5e352f7-5039-49dd-82c3-3d39fbca1a83" providerId="ADAL" clId="{7FA09A63-6AFB-4855-9836-B5D0C541F36B}" dt="2025-01-29T01:08:48.660" v="2197" actId="729"/>
        <pc:sldMkLst>
          <pc:docMk/>
          <pc:sldMk cId="0" sldId="293"/>
        </pc:sldMkLst>
      </pc:sldChg>
      <pc:sldChg chg="modSp mod">
        <pc:chgData name="Gorensek, Natalie" userId="a5e352f7-5039-49dd-82c3-3d39fbca1a83" providerId="ADAL" clId="{7FA09A63-6AFB-4855-9836-B5D0C541F36B}" dt="2025-01-14T15:33:26.657" v="36" actId="20577"/>
        <pc:sldMkLst>
          <pc:docMk/>
          <pc:sldMk cId="0" sldId="300"/>
        </pc:sldMkLst>
        <pc:spChg chg="mod">
          <ac:chgData name="Gorensek, Natalie" userId="a5e352f7-5039-49dd-82c3-3d39fbca1a83" providerId="ADAL" clId="{7FA09A63-6AFB-4855-9836-B5D0C541F36B}" dt="2025-01-14T15:33:26.657" v="36" actId="20577"/>
          <ac:spMkLst>
            <pc:docMk/>
            <pc:sldMk cId="0" sldId="300"/>
            <ac:spMk id="233475" creationId="{00000000-0000-0000-0000-000000000000}"/>
          </ac:spMkLst>
        </pc:spChg>
      </pc:sldChg>
      <pc:sldChg chg="modSp mod">
        <pc:chgData name="Gorensek, Natalie" userId="a5e352f7-5039-49dd-82c3-3d39fbca1a83" providerId="ADAL" clId="{7FA09A63-6AFB-4855-9836-B5D0C541F36B}" dt="2025-01-29T01:09:57.841" v="2205" actId="20577"/>
        <pc:sldMkLst>
          <pc:docMk/>
          <pc:sldMk cId="0" sldId="301"/>
        </pc:sldMkLst>
        <pc:spChg chg="mod">
          <ac:chgData name="Gorensek, Natalie" userId="a5e352f7-5039-49dd-82c3-3d39fbca1a83" providerId="ADAL" clId="{7FA09A63-6AFB-4855-9836-B5D0C541F36B}" dt="2025-01-29T01:09:57.841" v="2205" actId="20577"/>
          <ac:spMkLst>
            <pc:docMk/>
            <pc:sldMk cId="0" sldId="301"/>
            <ac:spMk id="239618" creationId="{00000000-0000-0000-0000-000000000000}"/>
          </ac:spMkLst>
        </pc:spChg>
        <pc:spChg chg="mod">
          <ac:chgData name="Gorensek, Natalie" userId="a5e352f7-5039-49dd-82c3-3d39fbca1a83" providerId="ADAL" clId="{7FA09A63-6AFB-4855-9836-B5D0C541F36B}" dt="2025-01-14T15:34:06.182" v="48" actId="20577"/>
          <ac:spMkLst>
            <pc:docMk/>
            <pc:sldMk cId="0" sldId="301"/>
            <ac:spMk id="239619" creationId="{00000000-0000-0000-0000-000000000000}"/>
          </ac:spMkLst>
        </pc:spChg>
      </pc:sldChg>
      <pc:sldChg chg="modSp mod">
        <pc:chgData name="Gorensek, Natalie" userId="a5e352f7-5039-49dd-82c3-3d39fbca1a83" providerId="ADAL" clId="{7FA09A63-6AFB-4855-9836-B5D0C541F36B}" dt="2025-01-29T01:09:11.747" v="2201" actId="20577"/>
        <pc:sldMkLst>
          <pc:docMk/>
          <pc:sldMk cId="0" sldId="302"/>
        </pc:sldMkLst>
        <pc:spChg chg="mod">
          <ac:chgData name="Gorensek, Natalie" userId="a5e352f7-5039-49dd-82c3-3d39fbca1a83" providerId="ADAL" clId="{7FA09A63-6AFB-4855-9836-B5D0C541F36B}" dt="2025-01-29T01:09:11.747" v="2201" actId="20577"/>
          <ac:spMkLst>
            <pc:docMk/>
            <pc:sldMk cId="0" sldId="302"/>
            <ac:spMk id="237570" creationId="{00000000-0000-0000-0000-000000000000}"/>
          </ac:spMkLst>
        </pc:spChg>
        <pc:spChg chg="mod">
          <ac:chgData name="Gorensek, Natalie" userId="a5e352f7-5039-49dd-82c3-3d39fbca1a83" providerId="ADAL" clId="{7FA09A63-6AFB-4855-9836-B5D0C541F36B}" dt="2025-01-23T15:58:55.138" v="1729" actId="20577"/>
          <ac:spMkLst>
            <pc:docMk/>
            <pc:sldMk cId="0" sldId="302"/>
            <ac:spMk id="237571" creationId="{00000000-0000-0000-0000-000000000000}"/>
          </ac:spMkLst>
        </pc:spChg>
      </pc:sldChg>
      <pc:sldChg chg="modSp mod">
        <pc:chgData name="Gorensek, Natalie" userId="a5e352f7-5039-49dd-82c3-3d39fbca1a83" providerId="ADAL" clId="{7FA09A63-6AFB-4855-9836-B5D0C541F36B}" dt="2025-01-29T01:11:25.707" v="2215" actId="20577"/>
        <pc:sldMkLst>
          <pc:docMk/>
          <pc:sldMk cId="0" sldId="305"/>
        </pc:sldMkLst>
        <pc:spChg chg="mod">
          <ac:chgData name="Gorensek, Natalie" userId="a5e352f7-5039-49dd-82c3-3d39fbca1a83" providerId="ADAL" clId="{7FA09A63-6AFB-4855-9836-B5D0C541F36B}" dt="2025-01-29T01:11:25.707" v="2215" actId="20577"/>
          <ac:spMkLst>
            <pc:docMk/>
            <pc:sldMk cId="0" sldId="305"/>
            <ac:spMk id="247810" creationId="{00000000-0000-0000-0000-000000000000}"/>
          </ac:spMkLst>
        </pc:spChg>
        <pc:spChg chg="mod">
          <ac:chgData name="Gorensek, Natalie" userId="a5e352f7-5039-49dd-82c3-3d39fbca1a83" providerId="ADAL" clId="{7FA09A63-6AFB-4855-9836-B5D0C541F36B}" dt="2025-01-14T15:35:06.154" v="64" actId="20577"/>
          <ac:spMkLst>
            <pc:docMk/>
            <pc:sldMk cId="0" sldId="305"/>
            <ac:spMk id="247811" creationId="{00000000-0000-0000-0000-000000000000}"/>
          </ac:spMkLst>
        </pc:spChg>
      </pc:sldChg>
      <pc:sldChg chg="modSp mod">
        <pc:chgData name="Gorensek, Natalie" userId="a5e352f7-5039-49dd-82c3-3d39fbca1a83" providerId="ADAL" clId="{7FA09A63-6AFB-4855-9836-B5D0C541F36B}" dt="2025-01-29T01:10:06.163" v="2207" actId="20577"/>
        <pc:sldMkLst>
          <pc:docMk/>
          <pc:sldMk cId="0" sldId="306"/>
        </pc:sldMkLst>
        <pc:spChg chg="mod">
          <ac:chgData name="Gorensek, Natalie" userId="a5e352f7-5039-49dd-82c3-3d39fbca1a83" providerId="ADAL" clId="{7FA09A63-6AFB-4855-9836-B5D0C541F36B}" dt="2025-01-29T01:10:06.163" v="2207" actId="20577"/>
          <ac:spMkLst>
            <pc:docMk/>
            <pc:sldMk cId="0" sldId="306"/>
            <ac:spMk id="241666" creationId="{00000000-0000-0000-0000-000000000000}"/>
          </ac:spMkLst>
        </pc:spChg>
        <pc:spChg chg="mod">
          <ac:chgData name="Gorensek, Natalie" userId="a5e352f7-5039-49dd-82c3-3d39fbca1a83" providerId="ADAL" clId="{7FA09A63-6AFB-4855-9836-B5D0C541F36B}" dt="2025-01-23T15:59:23.012" v="1731" actId="20577"/>
          <ac:spMkLst>
            <pc:docMk/>
            <pc:sldMk cId="0" sldId="306"/>
            <ac:spMk id="241667" creationId="{00000000-0000-0000-0000-000000000000}"/>
          </ac:spMkLst>
        </pc:spChg>
      </pc:sldChg>
      <pc:sldChg chg="modSp mod">
        <pc:chgData name="Gorensek, Natalie" userId="a5e352f7-5039-49dd-82c3-3d39fbca1a83" providerId="ADAL" clId="{7FA09A63-6AFB-4855-9836-B5D0C541F36B}" dt="2025-01-29T01:10:36.038" v="2211" actId="20577"/>
        <pc:sldMkLst>
          <pc:docMk/>
          <pc:sldMk cId="0" sldId="311"/>
        </pc:sldMkLst>
        <pc:spChg chg="mod">
          <ac:chgData name="Gorensek, Natalie" userId="a5e352f7-5039-49dd-82c3-3d39fbca1a83" providerId="ADAL" clId="{7FA09A63-6AFB-4855-9836-B5D0C541F36B}" dt="2025-01-29T01:10:36.038" v="2211" actId="20577"/>
          <ac:spMkLst>
            <pc:docMk/>
            <pc:sldMk cId="0" sldId="311"/>
            <ac:spMk id="243714" creationId="{00000000-0000-0000-0000-000000000000}"/>
          </ac:spMkLst>
        </pc:spChg>
        <pc:spChg chg="mod">
          <ac:chgData name="Gorensek, Natalie" userId="a5e352f7-5039-49dd-82c3-3d39fbca1a83" providerId="ADAL" clId="{7FA09A63-6AFB-4855-9836-B5D0C541F36B}" dt="2025-01-14T15:34:44.572" v="58" actId="20577"/>
          <ac:spMkLst>
            <pc:docMk/>
            <pc:sldMk cId="0" sldId="311"/>
            <ac:spMk id="243715" creationId="{00000000-0000-0000-0000-000000000000}"/>
          </ac:spMkLst>
        </pc:spChg>
      </pc:sldChg>
      <pc:sldChg chg="modSp mod">
        <pc:chgData name="Gorensek, Natalie" userId="a5e352f7-5039-49dd-82c3-3d39fbca1a83" providerId="ADAL" clId="{7FA09A63-6AFB-4855-9836-B5D0C541F36B}" dt="2025-01-16T20:07:47.934" v="774" actId="1076"/>
        <pc:sldMkLst>
          <pc:docMk/>
          <pc:sldMk cId="0" sldId="328"/>
        </pc:sldMkLst>
        <pc:spChg chg="mod">
          <ac:chgData name="Gorensek, Natalie" userId="a5e352f7-5039-49dd-82c3-3d39fbca1a83" providerId="ADAL" clId="{7FA09A63-6AFB-4855-9836-B5D0C541F36B}" dt="2025-01-16T20:07:47.934" v="774" actId="1076"/>
          <ac:spMkLst>
            <pc:docMk/>
            <pc:sldMk cId="0" sldId="328"/>
            <ac:spMk id="253955" creationId="{00000000-0000-0000-0000-000000000000}"/>
          </ac:spMkLst>
        </pc:spChg>
      </pc:sldChg>
      <pc:sldChg chg="modSp mod">
        <pc:chgData name="Gorensek, Natalie" userId="a5e352f7-5039-49dd-82c3-3d39fbca1a83" providerId="ADAL" clId="{7FA09A63-6AFB-4855-9836-B5D0C541F36B}" dt="2025-01-23T16:04:23.285" v="1747" actId="20577"/>
        <pc:sldMkLst>
          <pc:docMk/>
          <pc:sldMk cId="0" sldId="335"/>
        </pc:sldMkLst>
        <pc:spChg chg="mod">
          <ac:chgData name="Gorensek, Natalie" userId="a5e352f7-5039-49dd-82c3-3d39fbca1a83" providerId="ADAL" clId="{7FA09A63-6AFB-4855-9836-B5D0C541F36B}" dt="2025-01-23T16:04:23.285" v="1747" actId="20577"/>
          <ac:spMkLst>
            <pc:docMk/>
            <pc:sldMk cId="0" sldId="335"/>
            <ac:spMk id="264195" creationId="{00000000-0000-0000-0000-000000000000}"/>
          </ac:spMkLst>
        </pc:spChg>
      </pc:sldChg>
      <pc:sldChg chg="modSp mod">
        <pc:chgData name="Gorensek, Natalie" userId="a5e352f7-5039-49dd-82c3-3d39fbca1a83" providerId="ADAL" clId="{7FA09A63-6AFB-4855-9836-B5D0C541F36B}" dt="2025-01-23T16:05:06.270" v="1755" actId="20577"/>
        <pc:sldMkLst>
          <pc:docMk/>
          <pc:sldMk cId="0" sldId="337"/>
        </pc:sldMkLst>
        <pc:spChg chg="mod">
          <ac:chgData name="Gorensek, Natalie" userId="a5e352f7-5039-49dd-82c3-3d39fbca1a83" providerId="ADAL" clId="{7FA09A63-6AFB-4855-9836-B5D0C541F36B}" dt="2025-01-23T16:05:06.270" v="1755" actId="20577"/>
          <ac:spMkLst>
            <pc:docMk/>
            <pc:sldMk cId="0" sldId="337"/>
            <ac:spMk id="267266" creationId="{00000000-0000-0000-0000-000000000000}"/>
          </ac:spMkLst>
        </pc:spChg>
      </pc:sldChg>
      <pc:sldChg chg="modSp mod">
        <pc:chgData name="Gorensek, Natalie" userId="a5e352f7-5039-49dd-82c3-3d39fbca1a83" providerId="ADAL" clId="{7FA09A63-6AFB-4855-9836-B5D0C541F36B}" dt="2025-01-23T16:04:47.746" v="1751" actId="20577"/>
        <pc:sldMkLst>
          <pc:docMk/>
          <pc:sldMk cId="0" sldId="338"/>
        </pc:sldMkLst>
        <pc:spChg chg="mod">
          <ac:chgData name="Gorensek, Natalie" userId="a5e352f7-5039-49dd-82c3-3d39fbca1a83" providerId="ADAL" clId="{7FA09A63-6AFB-4855-9836-B5D0C541F36B}" dt="2025-01-23T16:04:47.746" v="1751" actId="20577"/>
          <ac:spMkLst>
            <pc:docMk/>
            <pc:sldMk cId="0" sldId="338"/>
            <ac:spMk id="265218" creationId="{00000000-0000-0000-0000-000000000000}"/>
          </ac:spMkLst>
        </pc:spChg>
      </pc:sldChg>
      <pc:sldChg chg="modSp mod">
        <pc:chgData name="Gorensek, Natalie" userId="a5e352f7-5039-49dd-82c3-3d39fbca1a83" providerId="ADAL" clId="{7FA09A63-6AFB-4855-9836-B5D0C541F36B}" dt="2025-01-23T16:04:07.996" v="1733" actId="20577"/>
        <pc:sldMkLst>
          <pc:docMk/>
          <pc:sldMk cId="0" sldId="347"/>
        </pc:sldMkLst>
        <pc:spChg chg="mod">
          <ac:chgData name="Gorensek, Natalie" userId="a5e352f7-5039-49dd-82c3-3d39fbca1a83" providerId="ADAL" clId="{7FA09A63-6AFB-4855-9836-B5D0C541F36B}" dt="2025-01-23T16:04:07.996" v="1733" actId="20577"/>
          <ac:spMkLst>
            <pc:docMk/>
            <pc:sldMk cId="0" sldId="347"/>
            <ac:spMk id="263170" creationId="{00000000-0000-0000-0000-000000000000}"/>
          </ac:spMkLst>
        </pc:spChg>
      </pc:sldChg>
      <pc:sldChg chg="modSp mod modNotesTx">
        <pc:chgData name="Gorensek, Natalie" userId="a5e352f7-5039-49dd-82c3-3d39fbca1a83" providerId="ADAL" clId="{7FA09A63-6AFB-4855-9836-B5D0C541F36B}" dt="2025-01-23T15:17:30.305" v="1309" actId="20577"/>
        <pc:sldMkLst>
          <pc:docMk/>
          <pc:sldMk cId="0" sldId="364"/>
        </pc:sldMkLst>
        <pc:spChg chg="mod">
          <ac:chgData name="Gorensek, Natalie" userId="a5e352f7-5039-49dd-82c3-3d39fbca1a83" providerId="ADAL" clId="{7FA09A63-6AFB-4855-9836-B5D0C541F36B}" dt="2025-01-09T15:04:07.444" v="20" actId="20577"/>
          <ac:spMkLst>
            <pc:docMk/>
            <pc:sldMk cId="0" sldId="364"/>
            <ac:spMk id="15363" creationId="{00000000-0000-0000-0000-000000000000}"/>
          </ac:spMkLst>
        </pc:spChg>
      </pc:sldChg>
      <pc:sldChg chg="mod modShow modNotesTx">
        <pc:chgData name="Gorensek, Natalie" userId="a5e352f7-5039-49dd-82c3-3d39fbca1a83" providerId="ADAL" clId="{7FA09A63-6AFB-4855-9836-B5D0C541F36B}" dt="2025-01-29T01:08:37.955" v="2196" actId="729"/>
        <pc:sldMkLst>
          <pc:docMk/>
          <pc:sldMk cId="0" sldId="419"/>
        </pc:sldMkLst>
      </pc:sldChg>
      <pc:sldChg chg="modNotesTx">
        <pc:chgData name="Gorensek, Natalie" userId="a5e352f7-5039-49dd-82c3-3d39fbca1a83" providerId="ADAL" clId="{7FA09A63-6AFB-4855-9836-B5D0C541F36B}" dt="2025-01-14T15:29:54.198" v="24" actId="20577"/>
        <pc:sldMkLst>
          <pc:docMk/>
          <pc:sldMk cId="0" sldId="440"/>
        </pc:sldMkLst>
      </pc:sldChg>
      <pc:sldChg chg="modSp mod modNotesTx">
        <pc:chgData name="Gorensek, Natalie" userId="a5e352f7-5039-49dd-82c3-3d39fbca1a83" providerId="ADAL" clId="{7FA09A63-6AFB-4855-9836-B5D0C541F36B}" dt="2025-01-23T15:40:03.694" v="1477" actId="20577"/>
        <pc:sldMkLst>
          <pc:docMk/>
          <pc:sldMk cId="0" sldId="445"/>
        </pc:sldMkLst>
        <pc:spChg chg="mod">
          <ac:chgData name="Gorensek, Natalie" userId="a5e352f7-5039-49dd-82c3-3d39fbca1a83" providerId="ADAL" clId="{7FA09A63-6AFB-4855-9836-B5D0C541F36B}" dt="2025-01-14T15:29:22.951" v="22" actId="20577"/>
          <ac:spMkLst>
            <pc:docMk/>
            <pc:sldMk cId="0" sldId="445"/>
            <ac:spMk id="3" creationId="{6A4F6F5D-634E-CDFE-B4F1-CB33FE085065}"/>
          </ac:spMkLst>
        </pc:spChg>
      </pc:sldChg>
      <pc:sldChg chg="modSp mod">
        <pc:chgData name="Gorensek, Natalie" userId="a5e352f7-5039-49dd-82c3-3d39fbca1a83" providerId="ADAL" clId="{7FA09A63-6AFB-4855-9836-B5D0C541F36B}" dt="2025-01-14T15:33:03.093" v="30" actId="20577"/>
        <pc:sldMkLst>
          <pc:docMk/>
          <pc:sldMk cId="0" sldId="447"/>
        </pc:sldMkLst>
        <pc:spChg chg="mod">
          <ac:chgData name="Gorensek, Natalie" userId="a5e352f7-5039-49dd-82c3-3d39fbca1a83" providerId="ADAL" clId="{7FA09A63-6AFB-4855-9836-B5D0C541F36B}" dt="2025-01-14T15:33:03.093" v="30" actId="20577"/>
          <ac:spMkLst>
            <pc:docMk/>
            <pc:sldMk cId="0" sldId="447"/>
            <ac:spMk id="227331" creationId="{00000000-0000-0000-0000-000000000000}"/>
          </ac:spMkLst>
        </pc:spChg>
      </pc:sldChg>
      <pc:sldChg chg="modSp mod">
        <pc:chgData name="Gorensek, Natalie" userId="a5e352f7-5039-49dd-82c3-3d39fbca1a83" providerId="ADAL" clId="{7FA09A63-6AFB-4855-9836-B5D0C541F36B}" dt="2025-01-14T15:33:14.268" v="32" actId="20577"/>
        <pc:sldMkLst>
          <pc:docMk/>
          <pc:sldMk cId="0" sldId="448"/>
        </pc:sldMkLst>
        <pc:spChg chg="mod">
          <ac:chgData name="Gorensek, Natalie" userId="a5e352f7-5039-49dd-82c3-3d39fbca1a83" providerId="ADAL" clId="{7FA09A63-6AFB-4855-9836-B5D0C541F36B}" dt="2025-01-14T15:33:14.268" v="32" actId="20577"/>
          <ac:spMkLst>
            <pc:docMk/>
            <pc:sldMk cId="0" sldId="448"/>
            <ac:spMk id="231427" creationId="{00000000-0000-0000-0000-000000000000}"/>
          </ac:spMkLst>
        </pc:spChg>
      </pc:sldChg>
      <pc:sldChg chg="modSp mod">
        <pc:chgData name="Gorensek, Natalie" userId="a5e352f7-5039-49dd-82c3-3d39fbca1a83" providerId="ADAL" clId="{7FA09A63-6AFB-4855-9836-B5D0C541F36B}" dt="2025-01-29T01:11:05.959" v="2213" actId="20577"/>
        <pc:sldMkLst>
          <pc:docMk/>
          <pc:sldMk cId="0" sldId="449"/>
        </pc:sldMkLst>
        <pc:spChg chg="mod">
          <ac:chgData name="Gorensek, Natalie" userId="a5e352f7-5039-49dd-82c3-3d39fbca1a83" providerId="ADAL" clId="{7FA09A63-6AFB-4855-9836-B5D0C541F36B}" dt="2025-01-29T01:11:05.959" v="2213" actId="20577"/>
          <ac:spMkLst>
            <pc:docMk/>
            <pc:sldMk cId="0" sldId="449"/>
            <ac:spMk id="245762" creationId="{00000000-0000-0000-0000-000000000000}"/>
          </ac:spMkLst>
        </pc:spChg>
        <pc:spChg chg="mod">
          <ac:chgData name="Gorensek, Natalie" userId="a5e352f7-5039-49dd-82c3-3d39fbca1a83" providerId="ADAL" clId="{7FA09A63-6AFB-4855-9836-B5D0C541F36B}" dt="2025-01-14T15:34:55.057" v="60" actId="20577"/>
          <ac:spMkLst>
            <pc:docMk/>
            <pc:sldMk cId="0" sldId="449"/>
            <ac:spMk id="245763" creationId="{00000000-0000-0000-0000-000000000000}"/>
          </ac:spMkLst>
        </pc:spChg>
      </pc:sldChg>
      <pc:sldChg chg="modSp mod">
        <pc:chgData name="Gorensek, Natalie" userId="a5e352f7-5039-49dd-82c3-3d39fbca1a83" providerId="ADAL" clId="{7FA09A63-6AFB-4855-9836-B5D0C541F36B}" dt="2025-01-14T15:31:39.354" v="26" actId="20577"/>
        <pc:sldMkLst>
          <pc:docMk/>
          <pc:sldMk cId="0" sldId="452"/>
        </pc:sldMkLst>
        <pc:spChg chg="mod">
          <ac:chgData name="Gorensek, Natalie" userId="a5e352f7-5039-49dd-82c3-3d39fbca1a83" providerId="ADAL" clId="{7FA09A63-6AFB-4855-9836-B5D0C541F36B}" dt="2025-01-14T15:31:39.354" v="26" actId="20577"/>
          <ac:spMkLst>
            <pc:docMk/>
            <pc:sldMk cId="0" sldId="452"/>
            <ac:spMk id="200707" creationId="{00000000-0000-0000-0000-000000000000}"/>
          </ac:spMkLst>
        </pc:spChg>
      </pc:sldChg>
      <pc:sldChg chg="addSp delSp modSp mod">
        <pc:chgData name="Gorensek, Natalie" userId="a5e352f7-5039-49dd-82c3-3d39fbca1a83" providerId="ADAL" clId="{7FA09A63-6AFB-4855-9836-B5D0C541F36B}" dt="2025-01-16T20:00:03.630" v="773" actId="1076"/>
        <pc:sldMkLst>
          <pc:docMk/>
          <pc:sldMk cId="0" sldId="477"/>
        </pc:sldMkLst>
        <pc:spChg chg="add mod">
          <ac:chgData name="Gorensek, Natalie" userId="a5e352f7-5039-49dd-82c3-3d39fbca1a83" providerId="ADAL" clId="{7FA09A63-6AFB-4855-9836-B5D0C541F36B}" dt="2025-01-16T14:54:12.614" v="248" actId="1076"/>
          <ac:spMkLst>
            <pc:docMk/>
            <pc:sldMk cId="0" sldId="477"/>
            <ac:spMk id="5" creationId="{DE7531CD-359D-B962-6BFE-A1AD805A56C4}"/>
          </ac:spMkLst>
        </pc:spChg>
        <pc:spChg chg="add mod">
          <ac:chgData name="Gorensek, Natalie" userId="a5e352f7-5039-49dd-82c3-3d39fbca1a83" providerId="ADAL" clId="{7FA09A63-6AFB-4855-9836-B5D0C541F36B}" dt="2025-01-16T14:54:47.610" v="263" actId="20577"/>
          <ac:spMkLst>
            <pc:docMk/>
            <pc:sldMk cId="0" sldId="477"/>
            <ac:spMk id="7" creationId="{55BB267D-8B56-6979-965E-70A6084E0EFE}"/>
          </ac:spMkLst>
        </pc:spChg>
        <pc:spChg chg="add mod">
          <ac:chgData name="Gorensek, Natalie" userId="a5e352f7-5039-49dd-82c3-3d39fbca1a83" providerId="ADAL" clId="{7FA09A63-6AFB-4855-9836-B5D0C541F36B}" dt="2025-01-16T14:55:09.718" v="270" actId="1076"/>
          <ac:spMkLst>
            <pc:docMk/>
            <pc:sldMk cId="0" sldId="477"/>
            <ac:spMk id="8" creationId="{C916E870-D8A5-8189-DEC1-38E78351215A}"/>
          </ac:spMkLst>
        </pc:spChg>
        <pc:spChg chg="add mod">
          <ac:chgData name="Gorensek, Natalie" userId="a5e352f7-5039-49dd-82c3-3d39fbca1a83" providerId="ADAL" clId="{7FA09A63-6AFB-4855-9836-B5D0C541F36B}" dt="2025-01-16T14:55:34.040" v="278" actId="20577"/>
          <ac:spMkLst>
            <pc:docMk/>
            <pc:sldMk cId="0" sldId="477"/>
            <ac:spMk id="9" creationId="{ECE2951F-33A2-2191-44D9-D5782E38A688}"/>
          </ac:spMkLst>
        </pc:spChg>
        <pc:spChg chg="add mod">
          <ac:chgData name="Gorensek, Natalie" userId="a5e352f7-5039-49dd-82c3-3d39fbca1a83" providerId="ADAL" clId="{7FA09A63-6AFB-4855-9836-B5D0C541F36B}" dt="2025-01-16T14:57:33.685" v="443" actId="20577"/>
          <ac:spMkLst>
            <pc:docMk/>
            <pc:sldMk cId="0" sldId="477"/>
            <ac:spMk id="10" creationId="{75C08E4E-1031-B328-A6A3-925BE400B276}"/>
          </ac:spMkLst>
        </pc:spChg>
        <pc:spChg chg="add mod">
          <ac:chgData name="Gorensek, Natalie" userId="a5e352f7-5039-49dd-82c3-3d39fbca1a83" providerId="ADAL" clId="{7FA09A63-6AFB-4855-9836-B5D0C541F36B}" dt="2025-01-16T14:57:58.347" v="446" actId="14100"/>
          <ac:spMkLst>
            <pc:docMk/>
            <pc:sldMk cId="0" sldId="477"/>
            <ac:spMk id="11" creationId="{37357EAA-30D9-2B29-1164-0FAA2EBCCA82}"/>
          </ac:spMkLst>
        </pc:spChg>
        <pc:spChg chg="add mod">
          <ac:chgData name="Gorensek, Natalie" userId="a5e352f7-5039-49dd-82c3-3d39fbca1a83" providerId="ADAL" clId="{7FA09A63-6AFB-4855-9836-B5D0C541F36B}" dt="2025-01-16T15:15:48.033" v="485" actId="1076"/>
          <ac:spMkLst>
            <pc:docMk/>
            <pc:sldMk cId="0" sldId="477"/>
            <ac:spMk id="12" creationId="{391E868F-E850-D8C8-0256-259260C99962}"/>
          </ac:spMkLst>
        </pc:spChg>
        <pc:spChg chg="add mod">
          <ac:chgData name="Gorensek, Natalie" userId="a5e352f7-5039-49dd-82c3-3d39fbca1a83" providerId="ADAL" clId="{7FA09A63-6AFB-4855-9836-B5D0C541F36B}" dt="2025-01-16T14:58:58.909" v="468" actId="20577"/>
          <ac:spMkLst>
            <pc:docMk/>
            <pc:sldMk cId="0" sldId="477"/>
            <ac:spMk id="13" creationId="{B37D297D-EAA6-3127-B7EC-BF01A218FE85}"/>
          </ac:spMkLst>
        </pc:spChg>
        <pc:spChg chg="add mod">
          <ac:chgData name="Gorensek, Natalie" userId="a5e352f7-5039-49dd-82c3-3d39fbca1a83" providerId="ADAL" clId="{7FA09A63-6AFB-4855-9836-B5D0C541F36B}" dt="2025-01-16T14:59:25.392" v="475" actId="20577"/>
          <ac:spMkLst>
            <pc:docMk/>
            <pc:sldMk cId="0" sldId="477"/>
            <ac:spMk id="14" creationId="{805DB199-8875-23B1-3B29-98C0268EB0B1}"/>
          </ac:spMkLst>
        </pc:spChg>
        <pc:spChg chg="add mod">
          <ac:chgData name="Gorensek, Natalie" userId="a5e352f7-5039-49dd-82c3-3d39fbca1a83" providerId="ADAL" clId="{7FA09A63-6AFB-4855-9836-B5D0C541F36B}" dt="2025-01-16T14:59:46.789" v="484" actId="20577"/>
          <ac:spMkLst>
            <pc:docMk/>
            <pc:sldMk cId="0" sldId="477"/>
            <ac:spMk id="15" creationId="{D68623C8-BC6A-8283-6B94-15C29D5D6EBB}"/>
          </ac:spMkLst>
        </pc:spChg>
        <pc:spChg chg="add mod">
          <ac:chgData name="Gorensek, Natalie" userId="a5e352f7-5039-49dd-82c3-3d39fbca1a83" providerId="ADAL" clId="{7FA09A63-6AFB-4855-9836-B5D0C541F36B}" dt="2025-01-16T15:16:11.459" v="491" actId="1076"/>
          <ac:spMkLst>
            <pc:docMk/>
            <pc:sldMk cId="0" sldId="477"/>
            <ac:spMk id="16" creationId="{195B8E9E-C7AA-9E26-F98B-39ABCFB52245}"/>
          </ac:spMkLst>
        </pc:spChg>
        <pc:spChg chg="add mod">
          <ac:chgData name="Gorensek, Natalie" userId="a5e352f7-5039-49dd-82c3-3d39fbca1a83" providerId="ADAL" clId="{7FA09A63-6AFB-4855-9836-B5D0C541F36B}" dt="2025-01-16T15:16:28.189" v="508" actId="14100"/>
          <ac:spMkLst>
            <pc:docMk/>
            <pc:sldMk cId="0" sldId="477"/>
            <ac:spMk id="17" creationId="{9C6E0B5D-C29F-C189-A577-3071E0638FDB}"/>
          </ac:spMkLst>
        </pc:spChg>
        <pc:spChg chg="add mod">
          <ac:chgData name="Gorensek, Natalie" userId="a5e352f7-5039-49dd-82c3-3d39fbca1a83" providerId="ADAL" clId="{7FA09A63-6AFB-4855-9836-B5D0C541F36B}" dt="2025-01-16T15:17:11.851" v="520" actId="1076"/>
          <ac:spMkLst>
            <pc:docMk/>
            <pc:sldMk cId="0" sldId="477"/>
            <ac:spMk id="18" creationId="{5122095D-CD20-6351-85E3-5B83CECF8A28}"/>
          </ac:spMkLst>
        </pc:spChg>
        <pc:spChg chg="add mod">
          <ac:chgData name="Gorensek, Natalie" userId="a5e352f7-5039-49dd-82c3-3d39fbca1a83" providerId="ADAL" clId="{7FA09A63-6AFB-4855-9836-B5D0C541F36B}" dt="2025-01-16T15:17:28.229" v="530" actId="1076"/>
          <ac:spMkLst>
            <pc:docMk/>
            <pc:sldMk cId="0" sldId="477"/>
            <ac:spMk id="19" creationId="{0DFA7C3E-67CD-0A54-1D85-55A6BFA4BC5A}"/>
          </ac:spMkLst>
        </pc:spChg>
        <pc:spChg chg="add mod">
          <ac:chgData name="Gorensek, Natalie" userId="a5e352f7-5039-49dd-82c3-3d39fbca1a83" providerId="ADAL" clId="{7FA09A63-6AFB-4855-9836-B5D0C541F36B}" dt="2025-01-16T15:17:50.626" v="546" actId="20577"/>
          <ac:spMkLst>
            <pc:docMk/>
            <pc:sldMk cId="0" sldId="477"/>
            <ac:spMk id="20" creationId="{07BD8D1A-47B5-7A0D-87A6-43704DEC8953}"/>
          </ac:spMkLst>
        </pc:spChg>
        <pc:spChg chg="add mod">
          <ac:chgData name="Gorensek, Natalie" userId="a5e352f7-5039-49dd-82c3-3d39fbca1a83" providerId="ADAL" clId="{7FA09A63-6AFB-4855-9836-B5D0C541F36B}" dt="2025-01-16T15:17:45.093" v="540" actId="20577"/>
          <ac:spMkLst>
            <pc:docMk/>
            <pc:sldMk cId="0" sldId="477"/>
            <ac:spMk id="21" creationId="{05FAED88-9AB2-FB7D-C80F-98244B21A82F}"/>
          </ac:spMkLst>
        </pc:spChg>
        <pc:spChg chg="add mod">
          <ac:chgData name="Gorensek, Natalie" userId="a5e352f7-5039-49dd-82c3-3d39fbca1a83" providerId="ADAL" clId="{7FA09A63-6AFB-4855-9836-B5D0C541F36B}" dt="2025-01-16T15:18:40.350" v="554" actId="20577"/>
          <ac:spMkLst>
            <pc:docMk/>
            <pc:sldMk cId="0" sldId="477"/>
            <ac:spMk id="22" creationId="{4A056ED7-0CF4-1416-F748-9F95BB2CC2D5}"/>
          </ac:spMkLst>
        </pc:spChg>
        <pc:spChg chg="add mod">
          <ac:chgData name="Gorensek, Natalie" userId="a5e352f7-5039-49dd-82c3-3d39fbca1a83" providerId="ADAL" clId="{7FA09A63-6AFB-4855-9836-B5D0C541F36B}" dt="2025-01-16T15:19:58.538" v="614" actId="14100"/>
          <ac:spMkLst>
            <pc:docMk/>
            <pc:sldMk cId="0" sldId="477"/>
            <ac:spMk id="23" creationId="{380DA3D9-C4CF-109E-8B63-BDBDD580CC70}"/>
          </ac:spMkLst>
        </pc:spChg>
        <pc:spChg chg="add mod">
          <ac:chgData name="Gorensek, Natalie" userId="a5e352f7-5039-49dd-82c3-3d39fbca1a83" providerId="ADAL" clId="{7FA09A63-6AFB-4855-9836-B5D0C541F36B}" dt="2025-01-16T15:20:22.598" v="656" actId="20577"/>
          <ac:spMkLst>
            <pc:docMk/>
            <pc:sldMk cId="0" sldId="477"/>
            <ac:spMk id="24" creationId="{FFD7A91E-1938-12B5-6078-0878513C199C}"/>
          </ac:spMkLst>
        </pc:spChg>
        <pc:spChg chg="add mod">
          <ac:chgData name="Gorensek, Natalie" userId="a5e352f7-5039-49dd-82c3-3d39fbca1a83" providerId="ADAL" clId="{7FA09A63-6AFB-4855-9836-B5D0C541F36B}" dt="2025-01-16T15:21:09.087" v="661" actId="20577"/>
          <ac:spMkLst>
            <pc:docMk/>
            <pc:sldMk cId="0" sldId="477"/>
            <ac:spMk id="26" creationId="{3735C687-159F-FB0C-0C8D-F6B87708CC5D}"/>
          </ac:spMkLst>
        </pc:spChg>
        <pc:spChg chg="add mod">
          <ac:chgData name="Gorensek, Natalie" userId="a5e352f7-5039-49dd-82c3-3d39fbca1a83" providerId="ADAL" clId="{7FA09A63-6AFB-4855-9836-B5D0C541F36B}" dt="2025-01-16T15:23:02.643" v="755" actId="14100"/>
          <ac:spMkLst>
            <pc:docMk/>
            <pc:sldMk cId="0" sldId="477"/>
            <ac:spMk id="27" creationId="{4D9700C4-807C-BC3A-90D4-3F43B994A6A1}"/>
          </ac:spMkLst>
        </pc:spChg>
        <pc:spChg chg="add mod">
          <ac:chgData name="Gorensek, Natalie" userId="a5e352f7-5039-49dd-82c3-3d39fbca1a83" providerId="ADAL" clId="{7FA09A63-6AFB-4855-9836-B5D0C541F36B}" dt="2025-01-16T15:23:21.519" v="767" actId="20577"/>
          <ac:spMkLst>
            <pc:docMk/>
            <pc:sldMk cId="0" sldId="477"/>
            <ac:spMk id="28" creationId="{99AB17F3-394B-999C-3C57-EDAF5D6DB2D8}"/>
          </ac:spMkLst>
        </pc:spChg>
        <pc:spChg chg="add mod">
          <ac:chgData name="Gorensek, Natalie" userId="a5e352f7-5039-49dd-82c3-3d39fbca1a83" providerId="ADAL" clId="{7FA09A63-6AFB-4855-9836-B5D0C541F36B}" dt="2025-01-16T20:00:03.630" v="773" actId="1076"/>
          <ac:spMkLst>
            <pc:docMk/>
            <pc:sldMk cId="0" sldId="477"/>
            <ac:spMk id="29" creationId="{599CAFFD-349E-3624-F9D3-7813BB1CCCD5}"/>
          </ac:spMkLst>
        </pc:spChg>
        <pc:picChg chg="add mod">
          <ac:chgData name="Gorensek, Natalie" userId="a5e352f7-5039-49dd-82c3-3d39fbca1a83" providerId="ADAL" clId="{7FA09A63-6AFB-4855-9836-B5D0C541F36B}" dt="2025-01-16T14:55:24.586" v="273" actId="1076"/>
          <ac:picMkLst>
            <pc:docMk/>
            <pc:sldMk cId="0" sldId="477"/>
            <ac:picMk id="4" creationId="{F8CBEF7E-FA46-88A6-B0F5-201E63CF54CC}"/>
          </ac:picMkLst>
        </pc:picChg>
      </pc:sldChg>
      <pc:sldChg chg="modSp mod">
        <pc:chgData name="Gorensek, Natalie" userId="a5e352f7-5039-49dd-82c3-3d39fbca1a83" providerId="ADAL" clId="{7FA09A63-6AFB-4855-9836-B5D0C541F36B}" dt="2025-01-14T18:45:53.191" v="208" actId="20577"/>
        <pc:sldMkLst>
          <pc:docMk/>
          <pc:sldMk cId="1809147998" sldId="873"/>
        </pc:sldMkLst>
        <pc:spChg chg="mod">
          <ac:chgData name="Gorensek, Natalie" userId="a5e352f7-5039-49dd-82c3-3d39fbca1a83" providerId="ADAL" clId="{7FA09A63-6AFB-4855-9836-B5D0C541F36B}" dt="2025-01-14T18:45:53.191" v="208" actId="20577"/>
          <ac:spMkLst>
            <pc:docMk/>
            <pc:sldMk cId="1809147998" sldId="873"/>
            <ac:spMk id="203780" creationId="{00000000-0000-0000-0000-000000000000}"/>
          </ac:spMkLst>
        </pc:spChg>
      </pc:sldChg>
      <pc:sldChg chg="del mod modShow">
        <pc:chgData name="Gorensek, Natalie" userId="a5e352f7-5039-49dd-82c3-3d39fbca1a83" providerId="ADAL" clId="{7FA09A63-6AFB-4855-9836-B5D0C541F36B}" dt="2025-01-23T15:41:32.554" v="1478" actId="2696"/>
        <pc:sldMkLst>
          <pc:docMk/>
          <pc:sldMk cId="4104093198" sldId="880"/>
        </pc:sldMkLst>
      </pc:sldChg>
      <pc:sldChg chg="modSp new mod">
        <pc:chgData name="Gorensek, Natalie" userId="a5e352f7-5039-49dd-82c3-3d39fbca1a83" providerId="ADAL" clId="{7FA09A63-6AFB-4855-9836-B5D0C541F36B}" dt="2025-01-23T15:08:55.380" v="814" actId="20577"/>
        <pc:sldMkLst>
          <pc:docMk/>
          <pc:sldMk cId="531934988" sldId="881"/>
        </pc:sldMkLst>
        <pc:spChg chg="mod">
          <ac:chgData name="Gorensek, Natalie" userId="a5e352f7-5039-49dd-82c3-3d39fbca1a83" providerId="ADAL" clId="{7FA09A63-6AFB-4855-9836-B5D0C541F36B}" dt="2025-01-23T15:08:55.380" v="814" actId="20577"/>
          <ac:spMkLst>
            <pc:docMk/>
            <pc:sldMk cId="531934988" sldId="881"/>
            <ac:spMk id="2" creationId="{ECA95A89-DCEC-A766-7406-1E44D0649C9D}"/>
          </ac:spMkLst>
        </pc:spChg>
      </pc:sldChg>
      <pc:sldChg chg="modSp add mod modNotesTx">
        <pc:chgData name="Gorensek, Natalie" userId="a5e352f7-5039-49dd-82c3-3d39fbca1a83" providerId="ADAL" clId="{7FA09A63-6AFB-4855-9836-B5D0C541F36B}" dt="2025-01-23T20:08:22.118" v="2195" actId="20577"/>
        <pc:sldMkLst>
          <pc:docMk/>
          <pc:sldMk cId="1727711911" sldId="882"/>
        </pc:sldMkLst>
        <pc:spChg chg="mod">
          <ac:chgData name="Gorensek, Natalie" userId="a5e352f7-5039-49dd-82c3-3d39fbca1a83" providerId="ADAL" clId="{7FA09A63-6AFB-4855-9836-B5D0C541F36B}" dt="2025-01-23T15:16:11.194" v="1197" actId="20577"/>
          <ac:spMkLst>
            <pc:docMk/>
            <pc:sldMk cId="1727711911" sldId="882"/>
            <ac:spMk id="15362" creationId="{F222CE86-0273-BD4F-7D65-4C444657BC4A}"/>
          </ac:spMkLst>
        </pc:spChg>
        <pc:spChg chg="mod">
          <ac:chgData name="Gorensek, Natalie" userId="a5e352f7-5039-49dd-82c3-3d39fbca1a83" providerId="ADAL" clId="{7FA09A63-6AFB-4855-9836-B5D0C541F36B}" dt="2025-01-23T20:08:18.113" v="2194" actId="20577"/>
          <ac:spMkLst>
            <pc:docMk/>
            <pc:sldMk cId="1727711911" sldId="882"/>
            <ac:spMk id="15363" creationId="{ECE78A25-64E4-7817-5E06-25D2F130163A}"/>
          </ac:spMkLst>
        </pc:spChg>
      </pc:sldChg>
      <pc:sldChg chg="add del">
        <pc:chgData name="Gorensek, Natalie" userId="a5e352f7-5039-49dd-82c3-3d39fbca1a83" providerId="ADAL" clId="{7FA09A63-6AFB-4855-9836-B5D0C541F36B}" dt="2025-01-23T15:15:15.196" v="1060"/>
        <pc:sldMkLst>
          <pc:docMk/>
          <pc:sldMk cId="1493682249" sldId="883"/>
        </pc:sldMkLst>
      </pc:sldChg>
    </pc:docChg>
  </pc:docChgLst>
  <pc:docChgLst>
    <pc:chgData name="Mcgee, Keyes" userId="f58a37ad-7f45-474b-9460-c689d4501670" providerId="ADAL" clId="{052BE0C5-A45F-4ED2-9CD4-34C552DB4F73}"/>
    <pc:docChg chg="undo custSel modSld">
      <pc:chgData name="Mcgee, Keyes" userId="f58a37ad-7f45-474b-9460-c689d4501670" providerId="ADAL" clId="{052BE0C5-A45F-4ED2-9CD4-34C552DB4F73}" dt="2025-01-14T18:38:55.319" v="49" actId="20577"/>
      <pc:docMkLst>
        <pc:docMk/>
      </pc:docMkLst>
      <pc:sldChg chg="modSp mod">
        <pc:chgData name="Mcgee, Keyes" userId="f58a37ad-7f45-474b-9460-c689d4501670" providerId="ADAL" clId="{052BE0C5-A45F-4ED2-9CD4-34C552DB4F73}" dt="2025-01-14T18:38:55.319" v="49" actId="20577"/>
        <pc:sldMkLst>
          <pc:docMk/>
          <pc:sldMk cId="1809147998" sldId="873"/>
        </pc:sldMkLst>
        <pc:spChg chg="mod">
          <ac:chgData name="Mcgee, Keyes" userId="f58a37ad-7f45-474b-9460-c689d4501670" providerId="ADAL" clId="{052BE0C5-A45F-4ED2-9CD4-34C552DB4F73}" dt="2025-01-14T18:38:55.319" v="49" actId="20577"/>
          <ac:spMkLst>
            <pc:docMk/>
            <pc:sldMk cId="1809147998" sldId="873"/>
            <ac:spMk id="203780" creationId="{00000000-0000-0000-0000-000000000000}"/>
          </ac:spMkLst>
        </pc:spChg>
      </pc:sldChg>
    </pc:docChg>
  </pc:docChgLst>
  <pc:docChgLst>
    <pc:chgData name="Preston, Karen" userId="3e828926-5aeb-4ea7-ad73-63bc66271d55" providerId="ADAL" clId="{110D52F8-5C5D-4EA3-B0BB-420F6F14C521}"/>
    <pc:docChg chg="custSel modSld">
      <pc:chgData name="Preston, Karen" userId="3e828926-5aeb-4ea7-ad73-63bc66271d55" providerId="ADAL" clId="{110D52F8-5C5D-4EA3-B0BB-420F6F14C521}" dt="2025-01-27T16:48:09.464" v="871" actId="20577"/>
      <pc:docMkLst>
        <pc:docMk/>
      </pc:docMkLst>
      <pc:sldChg chg="addSp delSp modSp mod modNotesTx">
        <pc:chgData name="Preston, Karen" userId="3e828926-5aeb-4ea7-ad73-63bc66271d55" providerId="ADAL" clId="{110D52F8-5C5D-4EA3-B0BB-420F6F14C521}" dt="2025-01-27T16:45:59.869" v="643" actId="20577"/>
        <pc:sldMkLst>
          <pc:docMk/>
          <pc:sldMk cId="531934988" sldId="881"/>
        </pc:sldMkLst>
        <pc:spChg chg="add mod">
          <ac:chgData name="Preston, Karen" userId="3e828926-5aeb-4ea7-ad73-63bc66271d55" providerId="ADAL" clId="{110D52F8-5C5D-4EA3-B0BB-420F6F14C521}" dt="2025-01-27T16:44:27.355" v="445" actId="20577"/>
          <ac:spMkLst>
            <pc:docMk/>
            <pc:sldMk cId="531934988" sldId="881"/>
            <ac:spMk id="7" creationId="{FF169564-049B-0B66-A65C-B61C72B40746}"/>
          </ac:spMkLst>
        </pc:spChg>
        <pc:picChg chg="add mod ord">
          <ac:chgData name="Preston, Karen" userId="3e828926-5aeb-4ea7-ad73-63bc66271d55" providerId="ADAL" clId="{110D52F8-5C5D-4EA3-B0BB-420F6F14C521}" dt="2025-01-27T16:40:41.006" v="1" actId="1076"/>
          <ac:picMkLst>
            <pc:docMk/>
            <pc:sldMk cId="531934988" sldId="881"/>
            <ac:picMk id="6" creationId="{ABFB6A9B-A307-AC05-B457-53CD6077E163}"/>
          </ac:picMkLst>
        </pc:picChg>
      </pc:sldChg>
      <pc:sldChg chg="modSp mod">
        <pc:chgData name="Preston, Karen" userId="3e828926-5aeb-4ea7-ad73-63bc66271d55" providerId="ADAL" clId="{110D52F8-5C5D-4EA3-B0BB-420F6F14C521}" dt="2025-01-27T16:48:09.464" v="871" actId="20577"/>
        <pc:sldMkLst>
          <pc:docMk/>
          <pc:sldMk cId="1727711911" sldId="882"/>
        </pc:sldMkLst>
        <pc:spChg chg="mod">
          <ac:chgData name="Preston, Karen" userId="3e828926-5aeb-4ea7-ad73-63bc66271d55" providerId="ADAL" clId="{110D52F8-5C5D-4EA3-B0BB-420F6F14C521}" dt="2025-01-27T16:48:09.464" v="871" actId="20577"/>
          <ac:spMkLst>
            <pc:docMk/>
            <pc:sldMk cId="1727711911" sldId="882"/>
            <ac:spMk id="15363" creationId="{ECE78A25-64E4-7817-5E06-25D2F130163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3036888" cy="462120"/>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defTabSz="931812" eaLnBrk="1" hangingPunct="1">
              <a:defRPr sz="1200">
                <a:cs typeface="+mn-cs"/>
              </a:defRPr>
            </a:lvl1pPr>
          </a:lstStyle>
          <a:p>
            <a:pPr>
              <a:defRPr/>
            </a:pPr>
            <a:endParaRPr lang="en-US"/>
          </a:p>
        </p:txBody>
      </p:sp>
      <p:sp>
        <p:nvSpPr>
          <p:cNvPr id="169987" name="Rectangle 3"/>
          <p:cNvSpPr>
            <a:spLocks noGrp="1" noChangeArrowheads="1"/>
          </p:cNvSpPr>
          <p:nvPr>
            <p:ph type="dt" sz="quarter" idx="1"/>
          </p:nvPr>
        </p:nvSpPr>
        <p:spPr bwMode="auto">
          <a:xfrm>
            <a:off x="3973514" y="0"/>
            <a:ext cx="3036887" cy="462120"/>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algn="r" defTabSz="931812" eaLnBrk="1" hangingPunct="1">
              <a:defRPr sz="1200">
                <a:cs typeface="+mn-cs"/>
              </a:defRPr>
            </a:lvl1pPr>
          </a:lstStyle>
          <a:p>
            <a:pPr>
              <a:defRPr/>
            </a:pPr>
            <a:endParaRPr lang="en-US"/>
          </a:p>
        </p:txBody>
      </p:sp>
      <p:sp>
        <p:nvSpPr>
          <p:cNvPr id="169988" name="Rectangle 4"/>
          <p:cNvSpPr>
            <a:spLocks noGrp="1" noChangeArrowheads="1"/>
          </p:cNvSpPr>
          <p:nvPr>
            <p:ph type="ftr" sz="quarter" idx="2"/>
          </p:nvPr>
        </p:nvSpPr>
        <p:spPr bwMode="auto">
          <a:xfrm>
            <a:off x="0" y="8773957"/>
            <a:ext cx="3036888" cy="462119"/>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defTabSz="931812" eaLnBrk="1" hangingPunct="1">
              <a:defRPr sz="1200">
                <a:cs typeface="+mn-cs"/>
              </a:defRPr>
            </a:lvl1pPr>
          </a:lstStyle>
          <a:p>
            <a:pPr>
              <a:defRPr/>
            </a:pPr>
            <a:endParaRPr lang="en-US"/>
          </a:p>
        </p:txBody>
      </p:sp>
      <p:sp>
        <p:nvSpPr>
          <p:cNvPr id="169989" name="Rectangle 5"/>
          <p:cNvSpPr>
            <a:spLocks noGrp="1" noChangeArrowheads="1"/>
          </p:cNvSpPr>
          <p:nvPr>
            <p:ph type="sldNum" sz="quarter" idx="3"/>
          </p:nvPr>
        </p:nvSpPr>
        <p:spPr bwMode="auto">
          <a:xfrm>
            <a:off x="3973514" y="8773957"/>
            <a:ext cx="3036887" cy="462119"/>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algn="r" defTabSz="930275" eaLnBrk="1" hangingPunct="1">
              <a:defRPr sz="1200" smtClean="0"/>
            </a:lvl1pPr>
          </a:lstStyle>
          <a:p>
            <a:pPr>
              <a:defRPr/>
            </a:pPr>
            <a:fld id="{483883BD-A4A0-47A0-9C41-2746C1E89A6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3028950" cy="449502"/>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lvl1pPr eaLnBrk="1" hangingPunct="1">
              <a:defRPr sz="1200">
                <a:cs typeface="+mn-cs"/>
              </a:defRPr>
            </a:lvl1pPr>
          </a:lstStyle>
          <a:p>
            <a:pPr>
              <a:defRPr/>
            </a:pPr>
            <a:endParaRPr lang="en-US"/>
          </a:p>
        </p:txBody>
      </p:sp>
      <p:sp>
        <p:nvSpPr>
          <p:cNvPr id="231427" name="Rectangle 3"/>
          <p:cNvSpPr>
            <a:spLocks noGrp="1" noChangeArrowheads="1"/>
          </p:cNvSpPr>
          <p:nvPr>
            <p:ph type="dt" idx="1"/>
          </p:nvPr>
        </p:nvSpPr>
        <p:spPr bwMode="auto">
          <a:xfrm>
            <a:off x="3938588" y="0"/>
            <a:ext cx="3105150" cy="449502"/>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20688" y="674688"/>
            <a:ext cx="6127750" cy="3446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9" name="Rectangle 5"/>
          <p:cNvSpPr>
            <a:spLocks noGrp="1" noChangeArrowheads="1"/>
          </p:cNvSpPr>
          <p:nvPr>
            <p:ph type="body" sz="quarter" idx="3"/>
          </p:nvPr>
        </p:nvSpPr>
        <p:spPr bwMode="auto">
          <a:xfrm>
            <a:off x="908050" y="4420889"/>
            <a:ext cx="5151438" cy="4121219"/>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1430" name="Rectangle 6"/>
          <p:cNvSpPr>
            <a:spLocks noGrp="1" noChangeArrowheads="1"/>
          </p:cNvSpPr>
          <p:nvPr>
            <p:ph type="ftr" sz="quarter" idx="4"/>
          </p:nvPr>
        </p:nvSpPr>
        <p:spPr bwMode="auto">
          <a:xfrm>
            <a:off x="0" y="8766070"/>
            <a:ext cx="3028950" cy="449502"/>
          </a:xfrm>
          <a:prstGeom prst="rect">
            <a:avLst/>
          </a:prstGeom>
          <a:noFill/>
          <a:ln w="9525">
            <a:noFill/>
            <a:miter lim="800000"/>
            <a:headEnd/>
            <a:tailEnd/>
          </a:ln>
          <a:effectLst/>
        </p:spPr>
        <p:txBody>
          <a:bodyPr vert="horz" wrap="square" lIns="90663" tIns="45331" rIns="90663" bIns="45331" numCol="1" anchor="b" anchorCtr="0" compatLnSpc="1">
            <a:prstTxWarp prst="textNoShape">
              <a:avLst/>
            </a:prstTxWarp>
          </a:bodyPr>
          <a:lstStyle>
            <a:lvl1pPr eaLnBrk="1" hangingPunct="1">
              <a:defRPr sz="1200">
                <a:cs typeface="+mn-cs"/>
              </a:defRPr>
            </a:lvl1pPr>
          </a:lstStyle>
          <a:p>
            <a:pPr>
              <a:defRPr/>
            </a:pPr>
            <a:endParaRPr lang="en-US"/>
          </a:p>
        </p:txBody>
      </p:sp>
      <p:sp>
        <p:nvSpPr>
          <p:cNvPr id="231431" name="Rectangle 7"/>
          <p:cNvSpPr>
            <a:spLocks noGrp="1" noChangeArrowheads="1"/>
          </p:cNvSpPr>
          <p:nvPr>
            <p:ph type="sldNum" sz="quarter" idx="5"/>
          </p:nvPr>
        </p:nvSpPr>
        <p:spPr bwMode="auto">
          <a:xfrm>
            <a:off x="3938588" y="8766070"/>
            <a:ext cx="3105150" cy="449502"/>
          </a:xfrm>
          <a:prstGeom prst="rect">
            <a:avLst/>
          </a:prstGeom>
          <a:noFill/>
          <a:ln w="9525">
            <a:noFill/>
            <a:miter lim="800000"/>
            <a:headEnd/>
            <a:tailEnd/>
          </a:ln>
          <a:effectLst/>
        </p:spPr>
        <p:txBody>
          <a:bodyPr vert="horz" wrap="square" lIns="90663" tIns="45331" rIns="90663" bIns="45331" numCol="1" anchor="b" anchorCtr="0" compatLnSpc="1">
            <a:prstTxWarp prst="textNoShape">
              <a:avLst/>
            </a:prstTxWarp>
          </a:bodyPr>
          <a:lstStyle>
            <a:lvl1pPr algn="r" eaLnBrk="1" hangingPunct="1">
              <a:defRPr sz="1200" smtClean="0"/>
            </a:lvl1pPr>
          </a:lstStyle>
          <a:p>
            <a:pPr>
              <a:defRPr/>
            </a:pPr>
            <a:fld id="{A10C74AB-CC9E-4466-B8E4-719C757BD8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99622C-657E-4B31-992C-CA40BFCF58B8}" type="slidenum">
              <a:rPr lang="en-US" altLang="en-US">
                <a:latin typeface="Tahoma" panose="020B0604030504040204" pitchFamily="34" charset="0"/>
              </a:rPr>
              <a:pPr>
                <a:spcBef>
                  <a:spcPct val="0"/>
                </a:spcBef>
              </a:pPr>
              <a:t>1</a:t>
            </a:fld>
            <a:endParaRPr lang="en-US" altLang="en-US">
              <a:latin typeface="Tahoma" panose="020B0604030504040204" pitchFamily="34" charset="0"/>
            </a:endParaRPr>
          </a:p>
        </p:txBody>
      </p:sp>
      <p:sp>
        <p:nvSpPr>
          <p:cNvPr id="6147" name="Rectangle 1026"/>
          <p:cNvSpPr>
            <a:spLocks noGrp="1" noRot="1" noChangeAspect="1" noChangeArrowheads="1" noTextEdit="1"/>
          </p:cNvSpPr>
          <p:nvPr>
            <p:ph type="sldImg"/>
          </p:nvPr>
        </p:nvSpPr>
        <p:spPr>
          <a:xfrm>
            <a:off x="420688" y="674688"/>
            <a:ext cx="6127750" cy="3446462"/>
          </a:xfrm>
          <a:ln/>
        </p:spPr>
      </p:sp>
      <p:sp>
        <p:nvSpPr>
          <p:cNvPr id="61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questions are not specific to presentation please save until the end and we also will have a question specific session February 12. If you only want to ask questions you can feel free to drop off the call for about an hour and then join back 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8F857B-B7F5-4EA1-91FF-DBEC530B5951}"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
        <p:nvSpPr>
          <p:cNvPr id="24579" name="Rectangle 2050"/>
          <p:cNvSpPr>
            <a:spLocks noGrp="1" noRot="1" noChangeAspect="1" noChangeArrowheads="1" noTextEdit="1"/>
          </p:cNvSpPr>
          <p:nvPr>
            <p:ph type="sldImg"/>
          </p:nvPr>
        </p:nvSpPr>
        <p:spPr>
          <a:xfrm>
            <a:off x="420688" y="674688"/>
            <a:ext cx="6127750" cy="3446462"/>
          </a:xfrm>
          <a:ln/>
        </p:spPr>
      </p:sp>
      <p:sp>
        <p:nvSpPr>
          <p:cNvPr id="24580"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D1D9FEDC-DC57-448B-BEE6-457513841436}" type="slidenum">
              <a:rPr lang="en-US" smtClean="0"/>
              <a:pPr/>
              <a:t>130</a:t>
            </a:fld>
            <a:endParaRPr lang="en-US"/>
          </a:p>
        </p:txBody>
      </p:sp>
      <p:sp>
        <p:nvSpPr>
          <p:cNvPr id="407555" name="Rectangle 2"/>
          <p:cNvSpPr>
            <a:spLocks noGrp="1" noRot="1" noChangeAspect="1" noChangeArrowheads="1" noTextEdit="1"/>
          </p:cNvSpPr>
          <p:nvPr>
            <p:ph type="sldImg"/>
          </p:nvPr>
        </p:nvSpPr>
        <p:spPr>
          <a:xfrm>
            <a:off x="420688" y="674688"/>
            <a:ext cx="6127750" cy="3446462"/>
          </a:xfrm>
          <a:ln cap="flat"/>
        </p:spPr>
      </p:sp>
      <p:sp>
        <p:nvSpPr>
          <p:cNvPr id="407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62653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950C994-6439-48D9-A3D6-E30A33AFFFF1}" type="slidenum">
              <a:rPr lang="en-US" altLang="en-US">
                <a:latin typeface="Tahoma" panose="020B0604030504040204" pitchFamily="34" charset="0"/>
              </a:rPr>
              <a:pPr>
                <a:spcBef>
                  <a:spcPct val="0"/>
                </a:spcBef>
              </a:pPr>
              <a:t>14</a:t>
            </a:fld>
            <a:endParaRPr lang="en-US" altLang="en-US">
              <a:latin typeface="Tahoma" panose="020B0604030504040204" pitchFamily="34" charset="0"/>
            </a:endParaRPr>
          </a:p>
        </p:txBody>
      </p:sp>
      <p:sp>
        <p:nvSpPr>
          <p:cNvPr id="28675" name="Rectangle 2050"/>
          <p:cNvSpPr>
            <a:spLocks noGrp="1" noRot="1" noChangeAspect="1" noChangeArrowheads="1" noTextEdit="1"/>
          </p:cNvSpPr>
          <p:nvPr>
            <p:ph type="sldImg"/>
          </p:nvPr>
        </p:nvSpPr>
        <p:spPr>
          <a:xfrm>
            <a:off x="420688" y="674688"/>
            <a:ext cx="6127750" cy="3446462"/>
          </a:xfrm>
          <a:ln/>
        </p:spPr>
      </p:sp>
      <p:sp>
        <p:nvSpPr>
          <p:cNvPr id="2867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Chapter 7, Section D - Compliance Judgement Discussion, Section E – Compliance Judgement Special Case Discussion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42E12F-EEE2-4E04-9C4E-95E872094F25}" type="slidenum">
              <a:rPr lang="en-US" altLang="en-US">
                <a:latin typeface="Tahoma" panose="020B0604030504040204" pitchFamily="34" charset="0"/>
              </a:rPr>
              <a:pPr>
                <a:spcBef>
                  <a:spcPct val="0"/>
                </a:spcBef>
              </a:pPr>
              <a:t>15</a:t>
            </a:fld>
            <a:endParaRPr lang="en-US" altLang="en-US">
              <a:latin typeface="Tahoma" panose="020B0604030504040204" pitchFamily="34" charset="0"/>
            </a:endParaRPr>
          </a:p>
        </p:txBody>
      </p:sp>
      <p:sp>
        <p:nvSpPr>
          <p:cNvPr id="30723" name="Rectangle 1026"/>
          <p:cNvSpPr>
            <a:spLocks noGrp="1" noRot="1" noChangeAspect="1" noChangeArrowheads="1" noTextEdit="1"/>
          </p:cNvSpPr>
          <p:nvPr>
            <p:ph type="sldImg"/>
          </p:nvPr>
        </p:nvSpPr>
        <p:spPr>
          <a:xfrm>
            <a:off x="420688" y="674688"/>
            <a:ext cx="6127750" cy="3446462"/>
          </a:xfrm>
          <a:ln/>
        </p:spPr>
      </p:sp>
      <p:sp>
        <p:nvSpPr>
          <p:cNvPr id="307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7EC03B-96EE-4B6F-A281-1EEC47D02342}" type="slidenum">
              <a:rPr lang="en-US" altLang="en-US">
                <a:latin typeface="Tahoma" panose="020B0604030504040204" pitchFamily="34" charset="0"/>
              </a:rPr>
              <a:pPr>
                <a:spcBef>
                  <a:spcPct val="0"/>
                </a:spcBef>
              </a:pPr>
              <a:t>16</a:t>
            </a:fld>
            <a:endParaRPr lang="en-US" altLang="en-US">
              <a:latin typeface="Tahoma" panose="020B0604030504040204" pitchFamily="34" charset="0"/>
            </a:endParaRPr>
          </a:p>
        </p:txBody>
      </p:sp>
      <p:sp>
        <p:nvSpPr>
          <p:cNvPr id="32771" name="Rectangle 2050"/>
          <p:cNvSpPr>
            <a:spLocks noGrp="1" noRot="1" noChangeAspect="1" noChangeArrowheads="1" noTextEdit="1"/>
          </p:cNvSpPr>
          <p:nvPr>
            <p:ph type="sldImg"/>
          </p:nvPr>
        </p:nvSpPr>
        <p:spPr>
          <a:xfrm>
            <a:off x="420688" y="674688"/>
            <a:ext cx="6127750" cy="3446462"/>
          </a:xfrm>
          <a:ln/>
        </p:spPr>
      </p:sp>
      <p:sp>
        <p:nvSpPr>
          <p:cNvPr id="3277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419B75-8A3B-4D1D-B584-7CA4CCC9D4C0}" type="slidenum">
              <a:rPr lang="en-US" altLang="en-US">
                <a:latin typeface="Tahoma" panose="020B0604030504040204" pitchFamily="34" charset="0"/>
              </a:rPr>
              <a:pPr>
                <a:spcBef>
                  <a:spcPct val="0"/>
                </a:spcBef>
              </a:pPr>
              <a:t>17</a:t>
            </a:fld>
            <a:endParaRPr lang="en-US" altLang="en-US">
              <a:latin typeface="Tahoma" panose="020B0604030504040204" pitchFamily="34" charset="0"/>
            </a:endParaRPr>
          </a:p>
        </p:txBody>
      </p:sp>
      <p:sp>
        <p:nvSpPr>
          <p:cNvPr id="34819" name="Rectangle 1026"/>
          <p:cNvSpPr>
            <a:spLocks noGrp="1" noRot="1" noChangeAspect="1" noChangeArrowheads="1" noTextEdit="1"/>
          </p:cNvSpPr>
          <p:nvPr>
            <p:ph type="sldImg"/>
          </p:nvPr>
        </p:nvSpPr>
        <p:spPr>
          <a:xfrm>
            <a:off x="420688" y="674688"/>
            <a:ext cx="6127750" cy="3446462"/>
          </a:xfrm>
          <a:ln/>
        </p:spPr>
      </p:sp>
      <p:sp>
        <p:nvSpPr>
          <p:cNvPr id="348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04C2E2-7B88-4417-997D-943DF75B54E4}" type="slidenum">
              <a:rPr lang="en-US" altLang="en-US">
                <a:latin typeface="Tahoma" panose="020B0604030504040204" pitchFamily="34" charset="0"/>
              </a:rPr>
              <a:pPr>
                <a:spcBef>
                  <a:spcPct val="0"/>
                </a:spcBef>
              </a:pPr>
              <a:t>18</a:t>
            </a:fld>
            <a:endParaRPr lang="en-US" altLang="en-US">
              <a:latin typeface="Tahoma" panose="020B0604030504040204" pitchFamily="34" charset="0"/>
            </a:endParaRPr>
          </a:p>
        </p:txBody>
      </p:sp>
      <p:sp>
        <p:nvSpPr>
          <p:cNvPr id="36867" name="Rectangle 2050"/>
          <p:cNvSpPr>
            <a:spLocks noGrp="1" noRot="1" noChangeAspect="1" noChangeArrowheads="1" noTextEdit="1"/>
          </p:cNvSpPr>
          <p:nvPr>
            <p:ph type="sldImg"/>
          </p:nvPr>
        </p:nvSpPr>
        <p:spPr>
          <a:xfrm>
            <a:off x="420688" y="674688"/>
            <a:ext cx="6127750" cy="3446462"/>
          </a:xfrm>
          <a:ln/>
        </p:spPr>
      </p:sp>
      <p:sp>
        <p:nvSpPr>
          <p:cNvPr id="36868"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E0B99A-860C-49BF-B2DF-043BA7596081}" type="slidenum">
              <a:rPr lang="en-US" altLang="en-US">
                <a:latin typeface="Tahoma" panose="020B0604030504040204" pitchFamily="34" charset="0"/>
              </a:rPr>
              <a:pPr>
                <a:spcBef>
                  <a:spcPct val="0"/>
                </a:spcBef>
              </a:pPr>
              <a:t>20</a:t>
            </a:fld>
            <a:endParaRPr lang="en-US" altLang="en-US">
              <a:latin typeface="Tahoma" panose="020B0604030504040204" pitchFamily="34" charset="0"/>
            </a:endParaRPr>
          </a:p>
        </p:txBody>
      </p:sp>
      <p:sp>
        <p:nvSpPr>
          <p:cNvPr id="40963" name="Rectangle 1026"/>
          <p:cNvSpPr>
            <a:spLocks noGrp="1" noRot="1" noChangeAspect="1" noChangeArrowheads="1" noTextEdit="1"/>
          </p:cNvSpPr>
          <p:nvPr>
            <p:ph type="sldImg"/>
          </p:nvPr>
        </p:nvSpPr>
        <p:spPr>
          <a:xfrm>
            <a:off x="420688" y="674688"/>
            <a:ext cx="6127750" cy="3446462"/>
          </a:xfrm>
          <a:ln/>
        </p:spPr>
      </p:sp>
      <p:sp>
        <p:nvSpPr>
          <p:cNvPr id="409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A2E8E2-42FC-49F5-A3C2-9CA19312C6E0}" type="slidenum">
              <a:rPr lang="en-US" altLang="en-US">
                <a:latin typeface="Tahoma" panose="020B0604030504040204" pitchFamily="34" charset="0"/>
              </a:rPr>
              <a:pPr>
                <a:spcBef>
                  <a:spcPct val="0"/>
                </a:spcBef>
              </a:pPr>
              <a:t>21</a:t>
            </a:fld>
            <a:endParaRPr lang="en-US" altLang="en-US">
              <a:latin typeface="Tahoma" panose="020B0604030504040204" pitchFamily="34" charset="0"/>
            </a:endParaRPr>
          </a:p>
        </p:txBody>
      </p:sp>
      <p:sp>
        <p:nvSpPr>
          <p:cNvPr id="43011" name="Rectangle 2050"/>
          <p:cNvSpPr>
            <a:spLocks noGrp="1" noRot="1" noChangeAspect="1" noChangeArrowheads="1" noTextEdit="1"/>
          </p:cNvSpPr>
          <p:nvPr>
            <p:ph type="sldImg"/>
          </p:nvPr>
        </p:nvSpPr>
        <p:spPr>
          <a:xfrm>
            <a:off x="420688" y="674688"/>
            <a:ext cx="6127750" cy="3446462"/>
          </a:xfrm>
          <a:ln/>
        </p:spPr>
      </p:sp>
      <p:sp>
        <p:nvSpPr>
          <p:cNvPr id="4301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3D2A17-5353-4421-B36A-5CA998DBEF1B}" type="slidenum">
              <a:rPr lang="en-US" altLang="en-US">
                <a:latin typeface="Tahoma" panose="020B0604030504040204" pitchFamily="34" charset="0"/>
              </a:rPr>
              <a:pPr>
                <a:spcBef>
                  <a:spcPct val="0"/>
                </a:spcBef>
              </a:pPr>
              <a:t>22</a:t>
            </a:fld>
            <a:endParaRPr lang="en-US" altLang="en-US">
              <a:latin typeface="Tahoma" panose="020B0604030504040204" pitchFamily="34" charset="0"/>
            </a:endParaRPr>
          </a:p>
        </p:txBody>
      </p:sp>
      <p:sp>
        <p:nvSpPr>
          <p:cNvPr id="45059" name="Rectangle 2050"/>
          <p:cNvSpPr>
            <a:spLocks noGrp="1" noRot="1" noChangeAspect="1" noChangeArrowheads="1" noTextEdit="1"/>
          </p:cNvSpPr>
          <p:nvPr>
            <p:ph type="sldImg"/>
          </p:nvPr>
        </p:nvSpPr>
        <p:spPr>
          <a:xfrm>
            <a:off x="420688" y="674688"/>
            <a:ext cx="6127750" cy="3446462"/>
          </a:xfrm>
          <a:ln/>
        </p:spPr>
      </p:sp>
      <p:sp>
        <p:nvSpPr>
          <p:cNvPr id="45060"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5D61F8-D4D5-47E6-9C16-CECB3E69F2AE}" type="slidenum">
              <a:rPr lang="en-US" altLang="en-US">
                <a:latin typeface="Tahoma" panose="020B0604030504040204" pitchFamily="34" charset="0"/>
              </a:rPr>
              <a:pPr>
                <a:spcBef>
                  <a:spcPct val="0"/>
                </a:spcBef>
              </a:pPr>
              <a:t>23</a:t>
            </a:fld>
            <a:endParaRPr lang="en-US" altLang="en-US">
              <a:latin typeface="Tahoma" panose="020B0604030504040204" pitchFamily="34" charset="0"/>
            </a:endParaRPr>
          </a:p>
        </p:txBody>
      </p:sp>
      <p:sp>
        <p:nvSpPr>
          <p:cNvPr id="47107" name="Rectangle 1026"/>
          <p:cNvSpPr>
            <a:spLocks noGrp="1" noRot="1" noChangeAspect="1" noChangeArrowheads="1" noTextEdit="1"/>
          </p:cNvSpPr>
          <p:nvPr>
            <p:ph type="sldImg"/>
          </p:nvPr>
        </p:nvSpPr>
        <p:spPr>
          <a:xfrm>
            <a:off x="420688" y="674688"/>
            <a:ext cx="6127750" cy="3446462"/>
          </a:xfrm>
          <a:ln/>
        </p:spPr>
      </p:sp>
      <p:sp>
        <p:nvSpPr>
          <p:cNvPr id="471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6B2729-335F-4E3B-AC46-5F236276491E}" type="slidenum">
              <a:rPr lang="en-US" altLang="en-US">
                <a:latin typeface="Tahoma" panose="020B0604030504040204" pitchFamily="34" charset="0"/>
              </a:rPr>
              <a:pPr>
                <a:spcBef>
                  <a:spcPct val="0"/>
                </a:spcBef>
              </a:pPr>
              <a:t>2</a:t>
            </a:fld>
            <a:endParaRPr lang="en-US" altLang="en-US">
              <a:latin typeface="Tahoma" panose="020B0604030504040204" pitchFamily="34" charset="0"/>
            </a:endParaRPr>
          </a:p>
        </p:txBody>
      </p:sp>
      <p:sp>
        <p:nvSpPr>
          <p:cNvPr id="8195" name="Rectangle 3074"/>
          <p:cNvSpPr>
            <a:spLocks noGrp="1" noRot="1" noChangeAspect="1" noChangeArrowheads="1" noTextEdit="1"/>
          </p:cNvSpPr>
          <p:nvPr>
            <p:ph type="sldImg"/>
          </p:nvPr>
        </p:nvSpPr>
        <p:spPr>
          <a:xfrm>
            <a:off x="420688" y="674688"/>
            <a:ext cx="6127750" cy="3446462"/>
          </a:xfrm>
          <a:ln/>
        </p:spPr>
      </p:sp>
      <p:sp>
        <p:nvSpPr>
          <p:cNvPr id="8196"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AA8841-5ED5-4728-8191-47FEB1718A34}" type="slidenum">
              <a:rPr lang="en-US" altLang="en-US">
                <a:latin typeface="Tahoma" panose="020B0604030504040204" pitchFamily="34" charset="0"/>
              </a:rPr>
              <a:pPr>
                <a:spcBef>
                  <a:spcPct val="0"/>
                </a:spcBef>
              </a:pPr>
              <a:t>24</a:t>
            </a:fld>
            <a:endParaRPr lang="en-US" altLang="en-US">
              <a:latin typeface="Tahoma" panose="020B0604030504040204" pitchFamily="34" charset="0"/>
            </a:endParaRPr>
          </a:p>
        </p:txBody>
      </p:sp>
      <p:sp>
        <p:nvSpPr>
          <p:cNvPr id="49155" name="Rectangle 1026"/>
          <p:cNvSpPr>
            <a:spLocks noGrp="1" noRot="1" noChangeAspect="1" noChangeArrowheads="1" noTextEdit="1"/>
          </p:cNvSpPr>
          <p:nvPr>
            <p:ph type="sldImg"/>
          </p:nvPr>
        </p:nvSpPr>
        <p:spPr>
          <a:xfrm>
            <a:off x="420688" y="674688"/>
            <a:ext cx="6127750" cy="3446462"/>
          </a:xfrm>
          <a:ln/>
        </p:spPr>
      </p:sp>
      <p:sp>
        <p:nvSpPr>
          <p:cNvPr id="491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AC098B-730B-42E6-8F75-7BEF78EB2BE3}" type="slidenum">
              <a:rPr lang="en-US" altLang="en-US">
                <a:latin typeface="Tahoma" panose="020B0604030504040204" pitchFamily="34" charset="0"/>
              </a:rPr>
              <a:pPr>
                <a:spcBef>
                  <a:spcPct val="0"/>
                </a:spcBef>
              </a:pPr>
              <a:t>25</a:t>
            </a:fld>
            <a:endParaRPr lang="en-US" altLang="en-US">
              <a:latin typeface="Tahoma" panose="020B0604030504040204" pitchFamily="34" charset="0"/>
            </a:endParaRPr>
          </a:p>
        </p:txBody>
      </p:sp>
      <p:sp>
        <p:nvSpPr>
          <p:cNvPr id="53251" name="Rectangle 1026"/>
          <p:cNvSpPr>
            <a:spLocks noGrp="1" noRot="1" noChangeAspect="1" noChangeArrowheads="1" noTextEdit="1"/>
          </p:cNvSpPr>
          <p:nvPr>
            <p:ph type="sldImg"/>
          </p:nvPr>
        </p:nvSpPr>
        <p:spPr>
          <a:xfrm>
            <a:off x="420688" y="674688"/>
            <a:ext cx="6127750" cy="3446462"/>
          </a:xfrm>
          <a:ln/>
        </p:spPr>
      </p:sp>
      <p:sp>
        <p:nvSpPr>
          <p:cNvPr id="532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0E7264-1CD2-46F3-8CD1-43F64448ED67}" type="slidenum">
              <a:rPr lang="en-US" altLang="en-US">
                <a:latin typeface="Tahoma" panose="020B0604030504040204" pitchFamily="34" charset="0"/>
              </a:rPr>
              <a:pPr>
                <a:spcBef>
                  <a:spcPct val="0"/>
                </a:spcBef>
              </a:pPr>
              <a:t>26</a:t>
            </a:fld>
            <a:endParaRPr lang="en-US" altLang="en-US">
              <a:latin typeface="Tahoma" panose="020B0604030504040204" pitchFamily="34" charset="0"/>
            </a:endParaRPr>
          </a:p>
        </p:txBody>
      </p:sp>
      <p:sp>
        <p:nvSpPr>
          <p:cNvPr id="59395" name="Rectangle 2050"/>
          <p:cNvSpPr>
            <a:spLocks noGrp="1" noRot="1" noChangeAspect="1" noChangeArrowheads="1" noTextEdit="1"/>
          </p:cNvSpPr>
          <p:nvPr>
            <p:ph type="sldImg"/>
          </p:nvPr>
        </p:nvSpPr>
        <p:spPr>
          <a:xfrm>
            <a:off x="420688" y="674688"/>
            <a:ext cx="6127750" cy="3446462"/>
          </a:xfrm>
          <a:ln/>
        </p:spPr>
      </p:sp>
      <p:sp>
        <p:nvSpPr>
          <p:cNvPr id="5939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850F65-267D-42A7-8C89-056713FB95BB}" type="slidenum">
              <a:rPr lang="en-US" altLang="en-US">
                <a:latin typeface="Tahoma" panose="020B0604030504040204" pitchFamily="34" charset="0"/>
              </a:rPr>
              <a:pPr>
                <a:spcBef>
                  <a:spcPct val="0"/>
                </a:spcBef>
              </a:pPr>
              <a:t>27</a:t>
            </a:fld>
            <a:endParaRPr lang="en-US" altLang="en-US">
              <a:latin typeface="Tahoma" panose="020B0604030504040204" pitchFamily="34" charset="0"/>
            </a:endParaRPr>
          </a:p>
        </p:txBody>
      </p:sp>
      <p:sp>
        <p:nvSpPr>
          <p:cNvPr id="61443" name="Rectangle 1026"/>
          <p:cNvSpPr>
            <a:spLocks noGrp="1" noRot="1" noChangeAspect="1" noChangeArrowheads="1" noTextEdit="1"/>
          </p:cNvSpPr>
          <p:nvPr>
            <p:ph type="sldImg"/>
          </p:nvPr>
        </p:nvSpPr>
        <p:spPr>
          <a:xfrm>
            <a:off x="420688" y="674688"/>
            <a:ext cx="6127750" cy="3446462"/>
          </a:xfrm>
          <a:ln/>
        </p:spPr>
      </p:sp>
      <p:sp>
        <p:nvSpPr>
          <p:cNvPr id="614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DB3931-5F8B-446E-98C7-345CC642204C}" type="slidenum">
              <a:rPr lang="en-US" altLang="en-US">
                <a:latin typeface="Tahoma" panose="020B0604030504040204" pitchFamily="34" charset="0"/>
              </a:rPr>
              <a:pPr>
                <a:spcBef>
                  <a:spcPct val="0"/>
                </a:spcBef>
              </a:pPr>
              <a:t>28</a:t>
            </a:fld>
            <a:endParaRPr lang="en-US" altLang="en-US">
              <a:latin typeface="Tahoma" panose="020B0604030504040204" pitchFamily="34" charset="0"/>
            </a:endParaRPr>
          </a:p>
        </p:txBody>
      </p:sp>
      <p:sp>
        <p:nvSpPr>
          <p:cNvPr id="63491" name="Rectangle 1026"/>
          <p:cNvSpPr>
            <a:spLocks noGrp="1" noRot="1" noChangeAspect="1" noChangeArrowheads="1" noTextEdit="1"/>
          </p:cNvSpPr>
          <p:nvPr>
            <p:ph type="sldImg"/>
          </p:nvPr>
        </p:nvSpPr>
        <p:spPr>
          <a:xfrm>
            <a:off x="420688" y="674688"/>
            <a:ext cx="6127750" cy="3446462"/>
          </a:xfrm>
          <a:ln/>
        </p:spPr>
      </p:sp>
      <p:sp>
        <p:nvSpPr>
          <p:cNvPr id="634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DA7D67B-4B32-47CE-A359-0EB1D1E529CE}" type="slidenum">
              <a:rPr lang="en-US" altLang="en-US">
                <a:latin typeface="Tahoma" panose="020B0604030504040204" pitchFamily="34" charset="0"/>
              </a:rPr>
              <a:pPr>
                <a:spcBef>
                  <a:spcPct val="0"/>
                </a:spcBef>
              </a:pPr>
              <a:t>29</a:t>
            </a:fld>
            <a:endParaRPr lang="en-US" altLang="en-US">
              <a:latin typeface="Tahoma" panose="020B0604030504040204" pitchFamily="34" charset="0"/>
            </a:endParaRPr>
          </a:p>
        </p:txBody>
      </p:sp>
      <p:sp>
        <p:nvSpPr>
          <p:cNvPr id="67587" name="Rectangle 1026"/>
          <p:cNvSpPr>
            <a:spLocks noGrp="1" noRot="1" noChangeAspect="1" noChangeArrowheads="1" noTextEdit="1"/>
          </p:cNvSpPr>
          <p:nvPr>
            <p:ph type="sldImg"/>
          </p:nvPr>
        </p:nvSpPr>
        <p:spPr>
          <a:xfrm>
            <a:off x="420688" y="674688"/>
            <a:ext cx="6127750" cy="3446462"/>
          </a:xfrm>
          <a:ln/>
        </p:spPr>
      </p:sp>
      <p:sp>
        <p:nvSpPr>
          <p:cNvPr id="675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B1B591-83E1-4FFD-B5E6-AE980555B9F5}" type="slidenum">
              <a:rPr lang="en-US" altLang="en-US">
                <a:latin typeface="Tahoma" panose="020B0604030504040204" pitchFamily="34" charset="0"/>
              </a:rPr>
              <a:pPr>
                <a:spcBef>
                  <a:spcPct val="0"/>
                </a:spcBef>
              </a:pPr>
              <a:t>30</a:t>
            </a:fld>
            <a:endParaRPr lang="en-US" altLang="en-US">
              <a:latin typeface="Tahoma" panose="020B0604030504040204" pitchFamily="34" charset="0"/>
            </a:endParaRPr>
          </a:p>
        </p:txBody>
      </p:sp>
      <p:sp>
        <p:nvSpPr>
          <p:cNvPr id="69635" name="Rectangle 1026"/>
          <p:cNvSpPr>
            <a:spLocks noGrp="1" noRot="1" noChangeAspect="1" noChangeArrowheads="1" noTextEdit="1"/>
          </p:cNvSpPr>
          <p:nvPr>
            <p:ph type="sldImg"/>
          </p:nvPr>
        </p:nvSpPr>
        <p:spPr>
          <a:xfrm>
            <a:off x="420688" y="674688"/>
            <a:ext cx="6127750" cy="3446462"/>
          </a:xfrm>
          <a:ln/>
        </p:spPr>
      </p:sp>
      <p:sp>
        <p:nvSpPr>
          <p:cNvPr id="696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AD1EEB-6F8C-4C9A-BF00-82D8464D2FAD}" type="slidenum">
              <a:rPr lang="en-US" altLang="en-US">
                <a:latin typeface="Tahoma" panose="020B0604030504040204" pitchFamily="34" charset="0"/>
              </a:rPr>
              <a:pPr>
                <a:spcBef>
                  <a:spcPct val="0"/>
                </a:spcBef>
              </a:pPr>
              <a:t>31</a:t>
            </a:fld>
            <a:endParaRPr lang="en-US" altLang="en-US">
              <a:latin typeface="Tahoma" panose="020B0604030504040204" pitchFamily="34" charset="0"/>
            </a:endParaRPr>
          </a:p>
        </p:txBody>
      </p:sp>
      <p:sp>
        <p:nvSpPr>
          <p:cNvPr id="71683" name="Rectangle 2050"/>
          <p:cNvSpPr>
            <a:spLocks noGrp="1" noRot="1" noChangeAspect="1" noChangeArrowheads="1" noTextEdit="1"/>
          </p:cNvSpPr>
          <p:nvPr>
            <p:ph type="sldImg"/>
          </p:nvPr>
        </p:nvSpPr>
        <p:spPr>
          <a:xfrm>
            <a:off x="420688" y="674688"/>
            <a:ext cx="6127750" cy="3446462"/>
          </a:xfrm>
          <a:ln/>
        </p:spPr>
      </p:sp>
      <p:sp>
        <p:nvSpPr>
          <p:cNvPr id="71684"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4EE616-2599-40D9-9E96-4A8FF1200BAD}" type="slidenum">
              <a:rPr lang="en-US" altLang="en-US">
                <a:latin typeface="Tahoma" panose="020B0604030504040204" pitchFamily="34" charset="0"/>
              </a:rPr>
              <a:pPr>
                <a:spcBef>
                  <a:spcPct val="0"/>
                </a:spcBef>
              </a:pPr>
              <a:t>32</a:t>
            </a:fld>
            <a:endParaRPr lang="en-US" altLang="en-US">
              <a:latin typeface="Tahoma" panose="020B0604030504040204" pitchFamily="34" charset="0"/>
            </a:endParaRPr>
          </a:p>
        </p:txBody>
      </p:sp>
      <p:sp>
        <p:nvSpPr>
          <p:cNvPr id="73731" name="Rectangle 2050"/>
          <p:cNvSpPr>
            <a:spLocks noGrp="1" noRot="1" noChangeAspect="1" noChangeArrowheads="1" noTextEdit="1"/>
          </p:cNvSpPr>
          <p:nvPr>
            <p:ph type="sldImg"/>
          </p:nvPr>
        </p:nvSpPr>
        <p:spPr>
          <a:xfrm>
            <a:off x="420688" y="674688"/>
            <a:ext cx="6127750" cy="3446462"/>
          </a:xfrm>
          <a:ln/>
        </p:spPr>
      </p:sp>
      <p:sp>
        <p:nvSpPr>
          <p:cNvPr id="7373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8325E4-46A4-4232-A1A4-8885D7717D7A}" type="slidenum">
              <a:rPr lang="en-US" altLang="en-US">
                <a:latin typeface="Tahoma" panose="020B0604030504040204" pitchFamily="34" charset="0"/>
              </a:rPr>
              <a:pPr>
                <a:spcBef>
                  <a:spcPct val="0"/>
                </a:spcBef>
              </a:pPr>
              <a:t>33</a:t>
            </a:fld>
            <a:endParaRPr lang="en-US" altLang="en-US">
              <a:latin typeface="Tahoma" panose="020B0604030504040204" pitchFamily="34" charset="0"/>
            </a:endParaRPr>
          </a:p>
        </p:txBody>
      </p:sp>
      <p:sp>
        <p:nvSpPr>
          <p:cNvPr id="75779" name="Rectangle 1026"/>
          <p:cNvSpPr>
            <a:spLocks noGrp="1" noRot="1" noChangeAspect="1" noChangeArrowheads="1" noTextEdit="1"/>
          </p:cNvSpPr>
          <p:nvPr>
            <p:ph type="sldImg"/>
          </p:nvPr>
        </p:nvSpPr>
        <p:spPr>
          <a:xfrm>
            <a:off x="420688" y="674688"/>
            <a:ext cx="6127750" cy="3446462"/>
          </a:xfrm>
          <a:ln/>
        </p:spPr>
      </p:sp>
      <p:sp>
        <p:nvSpPr>
          <p:cNvPr id="757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7164C9-6A84-4E5A-ACD5-36CD5A48C6C7}"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
        <p:nvSpPr>
          <p:cNvPr id="10243" name="Rectangle 1026"/>
          <p:cNvSpPr>
            <a:spLocks noGrp="1" noRot="1" noChangeAspect="1" noChangeArrowheads="1" noTextEdit="1"/>
          </p:cNvSpPr>
          <p:nvPr>
            <p:ph type="sldImg"/>
          </p:nvPr>
        </p:nvSpPr>
        <p:spPr>
          <a:xfrm>
            <a:off x="420688" y="674688"/>
            <a:ext cx="6127750" cy="3446462"/>
          </a:xfrm>
          <a:ln/>
        </p:spPr>
      </p:sp>
      <p:sp>
        <p:nvSpPr>
          <p:cNvPr id="102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4E4457-1D8C-42BE-A5F0-CE40045D25B8}" type="slidenum">
              <a:rPr lang="en-US" altLang="en-US">
                <a:latin typeface="Tahoma" panose="020B0604030504040204" pitchFamily="34" charset="0"/>
              </a:rPr>
              <a:pPr>
                <a:spcBef>
                  <a:spcPct val="0"/>
                </a:spcBef>
              </a:pPr>
              <a:t>34</a:t>
            </a:fld>
            <a:endParaRPr lang="en-US" altLang="en-US">
              <a:latin typeface="Tahoma" panose="020B0604030504040204" pitchFamily="34" charset="0"/>
            </a:endParaRPr>
          </a:p>
        </p:txBody>
      </p:sp>
      <p:sp>
        <p:nvSpPr>
          <p:cNvPr id="77827" name="Rectangle 1026"/>
          <p:cNvSpPr>
            <a:spLocks noGrp="1" noRot="1" noChangeAspect="1" noChangeArrowheads="1" noTextEdit="1"/>
          </p:cNvSpPr>
          <p:nvPr>
            <p:ph type="sldImg"/>
          </p:nvPr>
        </p:nvSpPr>
        <p:spPr>
          <a:xfrm>
            <a:off x="420688" y="674688"/>
            <a:ext cx="6127750" cy="3446462"/>
          </a:xfrm>
          <a:ln/>
        </p:spPr>
      </p:sp>
      <p:sp>
        <p:nvSpPr>
          <p:cNvPr id="778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355E497-CEF7-4F92-B01E-B611F0EE6F02}" type="slidenum">
              <a:rPr lang="en-US" altLang="en-US">
                <a:latin typeface="Tahoma" panose="020B0604030504040204" pitchFamily="34" charset="0"/>
              </a:rPr>
              <a:pPr>
                <a:spcBef>
                  <a:spcPct val="0"/>
                </a:spcBef>
              </a:pPr>
              <a:t>35</a:t>
            </a:fld>
            <a:endParaRPr lang="en-US" altLang="en-US">
              <a:latin typeface="Tahoma" panose="020B0604030504040204" pitchFamily="34" charset="0"/>
            </a:endParaRPr>
          </a:p>
        </p:txBody>
      </p:sp>
      <p:sp>
        <p:nvSpPr>
          <p:cNvPr id="79875" name="Rectangle 1026"/>
          <p:cNvSpPr>
            <a:spLocks noGrp="1" noRot="1" noChangeAspect="1" noChangeArrowheads="1" noTextEdit="1"/>
          </p:cNvSpPr>
          <p:nvPr>
            <p:ph type="sldImg"/>
          </p:nvPr>
        </p:nvSpPr>
        <p:spPr>
          <a:xfrm>
            <a:off x="420688" y="674688"/>
            <a:ext cx="6127750" cy="3446462"/>
          </a:xfrm>
          <a:ln/>
        </p:spPr>
      </p:sp>
      <p:sp>
        <p:nvSpPr>
          <p:cNvPr id="798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E0EF7E-675A-4E13-8BFD-AC36776943B7}" type="slidenum">
              <a:rPr lang="en-US" altLang="en-US">
                <a:latin typeface="Tahoma" panose="020B0604030504040204" pitchFamily="34" charset="0"/>
              </a:rPr>
              <a:pPr>
                <a:spcBef>
                  <a:spcPct val="0"/>
                </a:spcBef>
              </a:pPr>
              <a:t>36</a:t>
            </a:fld>
            <a:endParaRPr lang="en-US" altLang="en-US">
              <a:latin typeface="Tahoma" panose="020B0604030504040204" pitchFamily="34" charset="0"/>
            </a:endParaRPr>
          </a:p>
        </p:txBody>
      </p:sp>
      <p:sp>
        <p:nvSpPr>
          <p:cNvPr id="81923" name="Rectangle 3074"/>
          <p:cNvSpPr>
            <a:spLocks noGrp="1" noRot="1" noChangeAspect="1" noChangeArrowheads="1" noTextEdit="1"/>
          </p:cNvSpPr>
          <p:nvPr>
            <p:ph type="sldImg"/>
          </p:nvPr>
        </p:nvSpPr>
        <p:spPr>
          <a:xfrm>
            <a:off x="420688" y="674688"/>
            <a:ext cx="6127750" cy="3446462"/>
          </a:xfrm>
          <a:ln/>
        </p:spPr>
      </p:sp>
      <p:sp>
        <p:nvSpPr>
          <p:cNvPr id="81924"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979356-3DC4-4395-BC8F-5A5D4240C59F}" type="slidenum">
              <a:rPr lang="en-US" altLang="en-US">
                <a:latin typeface="Tahoma" panose="020B0604030504040204" pitchFamily="34" charset="0"/>
              </a:rPr>
              <a:pPr>
                <a:spcBef>
                  <a:spcPct val="0"/>
                </a:spcBef>
              </a:pPr>
              <a:t>37</a:t>
            </a:fld>
            <a:endParaRPr lang="en-US" altLang="en-US">
              <a:latin typeface="Tahoma" panose="020B0604030504040204" pitchFamily="34" charset="0"/>
            </a:endParaRPr>
          </a:p>
        </p:txBody>
      </p:sp>
      <p:sp>
        <p:nvSpPr>
          <p:cNvPr id="83971" name="Rectangle 1026"/>
          <p:cNvSpPr>
            <a:spLocks noGrp="1" noRot="1" noChangeAspect="1" noChangeArrowheads="1" noTextEdit="1"/>
          </p:cNvSpPr>
          <p:nvPr>
            <p:ph type="sldImg"/>
          </p:nvPr>
        </p:nvSpPr>
        <p:spPr>
          <a:xfrm>
            <a:off x="420688" y="674688"/>
            <a:ext cx="6127750" cy="3446462"/>
          </a:xfrm>
          <a:ln/>
        </p:spPr>
      </p:sp>
      <p:sp>
        <p:nvSpPr>
          <p:cNvPr id="839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2659EB-5A6C-4494-A0A3-709D94EDD4BA}" type="slidenum">
              <a:rPr lang="en-US" altLang="en-US">
                <a:latin typeface="Tahoma" panose="020B0604030504040204" pitchFamily="34" charset="0"/>
              </a:rPr>
              <a:pPr>
                <a:spcBef>
                  <a:spcPct val="0"/>
                </a:spcBef>
              </a:pPr>
              <a:t>38</a:t>
            </a:fld>
            <a:endParaRPr lang="en-US" altLang="en-US">
              <a:latin typeface="Tahoma" panose="020B0604030504040204" pitchFamily="34" charset="0"/>
            </a:endParaRPr>
          </a:p>
        </p:txBody>
      </p:sp>
      <p:sp>
        <p:nvSpPr>
          <p:cNvPr id="86019" name="Rectangle 1026"/>
          <p:cNvSpPr>
            <a:spLocks noGrp="1" noRot="1" noChangeAspect="1" noChangeArrowheads="1" noTextEdit="1"/>
          </p:cNvSpPr>
          <p:nvPr>
            <p:ph type="sldImg"/>
          </p:nvPr>
        </p:nvSpPr>
        <p:spPr>
          <a:xfrm>
            <a:off x="420688" y="674688"/>
            <a:ext cx="6127750" cy="3446462"/>
          </a:xfrm>
          <a:ln/>
        </p:spPr>
      </p:sp>
      <p:sp>
        <p:nvSpPr>
          <p:cNvPr id="860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9063CE-6E99-4B83-ACB1-56C96AA554AD}" type="slidenum">
              <a:rPr lang="en-US" altLang="en-US">
                <a:latin typeface="Tahoma" panose="020B0604030504040204" pitchFamily="34" charset="0"/>
              </a:rPr>
              <a:pPr>
                <a:spcBef>
                  <a:spcPct val="0"/>
                </a:spcBef>
              </a:pPr>
              <a:t>39</a:t>
            </a:fld>
            <a:endParaRPr lang="en-US" altLang="en-US">
              <a:latin typeface="Tahoma" panose="020B0604030504040204" pitchFamily="34" charset="0"/>
            </a:endParaRPr>
          </a:p>
        </p:txBody>
      </p:sp>
      <p:sp>
        <p:nvSpPr>
          <p:cNvPr id="88067" name="Rectangle 3074"/>
          <p:cNvSpPr>
            <a:spLocks noGrp="1" noRot="1" noChangeAspect="1" noChangeArrowheads="1" noTextEdit="1"/>
          </p:cNvSpPr>
          <p:nvPr>
            <p:ph type="sldImg"/>
          </p:nvPr>
        </p:nvSpPr>
        <p:spPr>
          <a:xfrm>
            <a:off x="420688" y="674688"/>
            <a:ext cx="6127750" cy="3446462"/>
          </a:xfrm>
          <a:ln/>
        </p:spPr>
      </p:sp>
      <p:sp>
        <p:nvSpPr>
          <p:cNvPr id="88068"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620C50-E31A-4B3A-BE4C-87093184E431}" type="slidenum">
              <a:rPr lang="en-US" altLang="en-US">
                <a:latin typeface="Tahoma" panose="020B0604030504040204" pitchFamily="34" charset="0"/>
              </a:rPr>
              <a:pPr>
                <a:spcBef>
                  <a:spcPct val="0"/>
                </a:spcBef>
              </a:pPr>
              <a:t>41</a:t>
            </a:fld>
            <a:endParaRPr lang="en-US" altLang="en-US">
              <a:latin typeface="Tahoma" panose="020B0604030504040204" pitchFamily="34" charset="0"/>
            </a:endParaRPr>
          </a:p>
        </p:txBody>
      </p:sp>
      <p:sp>
        <p:nvSpPr>
          <p:cNvPr id="92163" name="Rectangle 1026"/>
          <p:cNvSpPr>
            <a:spLocks noGrp="1" noRot="1" noChangeAspect="1" noChangeArrowheads="1" noTextEdit="1"/>
          </p:cNvSpPr>
          <p:nvPr>
            <p:ph type="sldImg"/>
          </p:nvPr>
        </p:nvSpPr>
        <p:spPr>
          <a:xfrm>
            <a:off x="420688" y="674688"/>
            <a:ext cx="6127750" cy="3446462"/>
          </a:xfrm>
          <a:ln/>
        </p:spPr>
      </p:sp>
      <p:sp>
        <p:nvSpPr>
          <p:cNvPr id="921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EA6D56-C774-4ABE-9C2E-A79708A90B5E}" type="slidenum">
              <a:rPr lang="en-US" altLang="en-US">
                <a:latin typeface="Tahoma" panose="020B0604030504040204" pitchFamily="34" charset="0"/>
              </a:rPr>
              <a:pPr>
                <a:spcBef>
                  <a:spcPct val="0"/>
                </a:spcBef>
              </a:pPr>
              <a:t>42</a:t>
            </a:fld>
            <a:endParaRPr lang="en-US" altLang="en-US">
              <a:latin typeface="Tahoma" panose="020B0604030504040204" pitchFamily="34" charset="0"/>
            </a:endParaRPr>
          </a:p>
        </p:txBody>
      </p:sp>
      <p:sp>
        <p:nvSpPr>
          <p:cNvPr id="94211" name="Rectangle 1026"/>
          <p:cNvSpPr>
            <a:spLocks noGrp="1" noRot="1" noChangeAspect="1" noChangeArrowheads="1" noTextEdit="1"/>
          </p:cNvSpPr>
          <p:nvPr>
            <p:ph type="sldImg"/>
          </p:nvPr>
        </p:nvSpPr>
        <p:spPr>
          <a:xfrm>
            <a:off x="420688" y="674688"/>
            <a:ext cx="6127750" cy="3446462"/>
          </a:xfrm>
          <a:ln/>
        </p:spPr>
      </p:sp>
      <p:sp>
        <p:nvSpPr>
          <p:cNvPr id="942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500A5E-9401-46E4-9729-85E7DD626FDE}" type="slidenum">
              <a:rPr lang="en-US" altLang="en-US">
                <a:latin typeface="Tahoma" panose="020B0604030504040204" pitchFamily="34" charset="0"/>
              </a:rPr>
              <a:pPr>
                <a:spcBef>
                  <a:spcPct val="0"/>
                </a:spcBef>
              </a:pPr>
              <a:t>43</a:t>
            </a:fld>
            <a:endParaRPr lang="en-US" altLang="en-US">
              <a:latin typeface="Tahoma" panose="020B0604030504040204" pitchFamily="34" charset="0"/>
            </a:endParaRPr>
          </a:p>
        </p:txBody>
      </p:sp>
      <p:sp>
        <p:nvSpPr>
          <p:cNvPr id="96259" name="Rectangle 1026"/>
          <p:cNvSpPr>
            <a:spLocks noGrp="1" noRot="1" noChangeAspect="1" noChangeArrowheads="1" noTextEdit="1"/>
          </p:cNvSpPr>
          <p:nvPr>
            <p:ph type="sldImg"/>
          </p:nvPr>
        </p:nvSpPr>
        <p:spPr>
          <a:xfrm>
            <a:off x="420688" y="674688"/>
            <a:ext cx="6127750" cy="3446462"/>
          </a:xfrm>
          <a:ln/>
        </p:spPr>
      </p:sp>
      <p:sp>
        <p:nvSpPr>
          <p:cNvPr id="9626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78EC98-53BE-4480-96E3-966CF8C8089B}" type="slidenum">
              <a:rPr lang="en-US" altLang="en-US">
                <a:latin typeface="Tahoma" panose="020B0604030504040204" pitchFamily="34" charset="0"/>
              </a:rPr>
              <a:pPr>
                <a:spcBef>
                  <a:spcPct val="0"/>
                </a:spcBef>
              </a:pPr>
              <a:t>44</a:t>
            </a:fld>
            <a:endParaRPr lang="en-US" altLang="en-US">
              <a:latin typeface="Tahoma" panose="020B0604030504040204" pitchFamily="34" charset="0"/>
            </a:endParaRPr>
          </a:p>
        </p:txBody>
      </p:sp>
      <p:sp>
        <p:nvSpPr>
          <p:cNvPr id="98307" name="Rectangle 1026"/>
          <p:cNvSpPr>
            <a:spLocks noGrp="1" noRot="1" noChangeAspect="1" noChangeArrowheads="1" noTextEdit="1"/>
          </p:cNvSpPr>
          <p:nvPr>
            <p:ph type="sldImg"/>
          </p:nvPr>
        </p:nvSpPr>
        <p:spPr>
          <a:xfrm>
            <a:off x="420688" y="674688"/>
            <a:ext cx="6127750" cy="3446462"/>
          </a:xfrm>
          <a:ln/>
        </p:spPr>
      </p:sp>
      <p:sp>
        <p:nvSpPr>
          <p:cNvPr id="983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F4374E-EA31-4D72-A6DB-363369DEDF9A}"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
        <p:nvSpPr>
          <p:cNvPr id="12291" name="Rectangle 2"/>
          <p:cNvSpPr>
            <a:spLocks noGrp="1" noRot="1" noChangeAspect="1" noChangeArrowheads="1" noTextEdit="1"/>
          </p:cNvSpPr>
          <p:nvPr>
            <p:ph type="sldImg"/>
          </p:nvPr>
        </p:nvSpPr>
        <p:spPr>
          <a:xfrm>
            <a:off x="420688" y="674688"/>
            <a:ext cx="6127750" cy="3446462"/>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8B3BE3-8F2E-4F28-BB6B-903E889B1260}" type="slidenum">
              <a:rPr lang="en-US" altLang="en-US">
                <a:latin typeface="Tahoma" panose="020B0604030504040204" pitchFamily="34" charset="0"/>
              </a:rPr>
              <a:pPr>
                <a:spcBef>
                  <a:spcPct val="0"/>
                </a:spcBef>
              </a:pPr>
              <a:t>45</a:t>
            </a:fld>
            <a:endParaRPr lang="en-US" altLang="en-US">
              <a:latin typeface="Tahoma" panose="020B0604030504040204" pitchFamily="34" charset="0"/>
            </a:endParaRPr>
          </a:p>
        </p:txBody>
      </p:sp>
      <p:sp>
        <p:nvSpPr>
          <p:cNvPr id="100355" name="Rectangle 1026"/>
          <p:cNvSpPr>
            <a:spLocks noGrp="1" noRot="1" noChangeAspect="1" noChangeArrowheads="1" noTextEdit="1"/>
          </p:cNvSpPr>
          <p:nvPr>
            <p:ph type="sldImg"/>
          </p:nvPr>
        </p:nvSpPr>
        <p:spPr>
          <a:xfrm>
            <a:off x="420688" y="674688"/>
            <a:ext cx="6127750" cy="3446462"/>
          </a:xfrm>
          <a:ln/>
        </p:spPr>
      </p:sp>
      <p:sp>
        <p:nvSpPr>
          <p:cNvPr id="1003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E247AA-D845-433D-B161-E391B3DFAE7C}" type="slidenum">
              <a:rPr lang="en-US" altLang="en-US">
                <a:latin typeface="Tahoma" panose="020B0604030504040204" pitchFamily="34" charset="0"/>
              </a:rPr>
              <a:pPr>
                <a:spcBef>
                  <a:spcPct val="0"/>
                </a:spcBef>
              </a:pPr>
              <a:t>46</a:t>
            </a:fld>
            <a:endParaRPr lang="en-US" altLang="en-US">
              <a:latin typeface="Tahoma" panose="020B0604030504040204" pitchFamily="34" charset="0"/>
            </a:endParaRPr>
          </a:p>
        </p:txBody>
      </p:sp>
      <p:sp>
        <p:nvSpPr>
          <p:cNvPr id="102403" name="Rectangle 1026"/>
          <p:cNvSpPr>
            <a:spLocks noGrp="1" noRot="1" noChangeAspect="1" noChangeArrowheads="1" noTextEdit="1"/>
          </p:cNvSpPr>
          <p:nvPr>
            <p:ph type="sldImg"/>
          </p:nvPr>
        </p:nvSpPr>
        <p:spPr>
          <a:xfrm>
            <a:off x="420688" y="674688"/>
            <a:ext cx="6127750" cy="3446462"/>
          </a:xfrm>
          <a:ln/>
        </p:spPr>
      </p:sp>
      <p:sp>
        <p:nvSpPr>
          <p:cNvPr id="1024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7F3BE8-4C05-4E46-8748-8323EC5EEB08}" type="slidenum">
              <a:rPr lang="en-US" altLang="en-US">
                <a:latin typeface="Tahoma" panose="020B0604030504040204" pitchFamily="34" charset="0"/>
              </a:rPr>
              <a:pPr>
                <a:spcBef>
                  <a:spcPct val="0"/>
                </a:spcBef>
              </a:pPr>
              <a:t>47</a:t>
            </a:fld>
            <a:endParaRPr lang="en-US" altLang="en-US">
              <a:latin typeface="Tahoma" panose="020B0604030504040204" pitchFamily="34" charset="0"/>
            </a:endParaRPr>
          </a:p>
        </p:txBody>
      </p:sp>
      <p:sp>
        <p:nvSpPr>
          <p:cNvPr id="104451" name="Rectangle 1026"/>
          <p:cNvSpPr>
            <a:spLocks noGrp="1" noRot="1" noChangeAspect="1" noChangeArrowheads="1" noTextEdit="1"/>
          </p:cNvSpPr>
          <p:nvPr>
            <p:ph type="sldImg"/>
          </p:nvPr>
        </p:nvSpPr>
        <p:spPr>
          <a:xfrm>
            <a:off x="420688" y="674688"/>
            <a:ext cx="6127750" cy="3446462"/>
          </a:xfrm>
          <a:ln/>
        </p:spPr>
      </p:sp>
      <p:sp>
        <p:nvSpPr>
          <p:cNvPr id="1044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E48824-982B-423E-80D9-41D5A1D78AAA}" type="slidenum">
              <a:rPr lang="en-US" altLang="en-US">
                <a:latin typeface="Tahoma" panose="020B0604030504040204" pitchFamily="34" charset="0"/>
              </a:rPr>
              <a:pPr>
                <a:spcBef>
                  <a:spcPct val="0"/>
                </a:spcBef>
              </a:pPr>
              <a:t>48</a:t>
            </a:fld>
            <a:endParaRPr lang="en-US" altLang="en-US">
              <a:latin typeface="Tahoma" panose="020B0604030504040204" pitchFamily="34" charset="0"/>
            </a:endParaRPr>
          </a:p>
        </p:txBody>
      </p:sp>
      <p:sp>
        <p:nvSpPr>
          <p:cNvPr id="106499" name="Rectangle 1026"/>
          <p:cNvSpPr>
            <a:spLocks noGrp="1" noRot="1" noChangeAspect="1" noChangeArrowheads="1" noTextEdit="1"/>
          </p:cNvSpPr>
          <p:nvPr>
            <p:ph type="sldImg"/>
          </p:nvPr>
        </p:nvSpPr>
        <p:spPr>
          <a:xfrm>
            <a:off x="420688" y="674688"/>
            <a:ext cx="6127750" cy="3446462"/>
          </a:xfrm>
          <a:ln/>
        </p:spPr>
      </p:sp>
      <p:sp>
        <p:nvSpPr>
          <p:cNvPr id="1065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3377EA-2263-4725-8101-79A8F7107837}" type="slidenum">
              <a:rPr lang="en-US" altLang="en-US">
                <a:latin typeface="Tahoma" panose="020B0604030504040204" pitchFamily="34" charset="0"/>
              </a:rPr>
              <a:pPr>
                <a:spcBef>
                  <a:spcPct val="0"/>
                </a:spcBef>
              </a:pPr>
              <a:t>49</a:t>
            </a:fld>
            <a:endParaRPr lang="en-US" altLang="en-US">
              <a:latin typeface="Tahoma" panose="020B0604030504040204" pitchFamily="34" charset="0"/>
            </a:endParaRPr>
          </a:p>
        </p:txBody>
      </p:sp>
      <p:sp>
        <p:nvSpPr>
          <p:cNvPr id="108547" name="Rectangle 1026"/>
          <p:cNvSpPr>
            <a:spLocks noGrp="1" noRot="1" noChangeAspect="1" noChangeArrowheads="1" noTextEdit="1"/>
          </p:cNvSpPr>
          <p:nvPr>
            <p:ph type="sldImg"/>
          </p:nvPr>
        </p:nvSpPr>
        <p:spPr>
          <a:xfrm>
            <a:off x="420688" y="674688"/>
            <a:ext cx="6127750" cy="3446462"/>
          </a:xfrm>
          <a:ln/>
        </p:spPr>
      </p:sp>
      <p:sp>
        <p:nvSpPr>
          <p:cNvPr id="1085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32A4A3-0449-4F5D-8F8A-2B51A41585E2}" type="slidenum">
              <a:rPr lang="en-US" altLang="en-US">
                <a:latin typeface="Tahoma" panose="020B0604030504040204" pitchFamily="34" charset="0"/>
              </a:rPr>
              <a:pPr>
                <a:spcBef>
                  <a:spcPct val="0"/>
                </a:spcBef>
              </a:pPr>
              <a:t>50</a:t>
            </a:fld>
            <a:endParaRPr lang="en-US" altLang="en-US">
              <a:latin typeface="Tahoma" panose="020B0604030504040204" pitchFamily="34" charset="0"/>
            </a:endParaRPr>
          </a:p>
        </p:txBody>
      </p:sp>
      <p:sp>
        <p:nvSpPr>
          <p:cNvPr id="110595" name="Rectangle 1026"/>
          <p:cNvSpPr>
            <a:spLocks noGrp="1" noRot="1" noChangeAspect="1" noChangeArrowheads="1" noTextEdit="1"/>
          </p:cNvSpPr>
          <p:nvPr>
            <p:ph type="sldImg"/>
          </p:nvPr>
        </p:nvSpPr>
        <p:spPr>
          <a:xfrm>
            <a:off x="420688" y="674688"/>
            <a:ext cx="6127750" cy="3446462"/>
          </a:xfrm>
          <a:ln/>
        </p:spPr>
      </p:sp>
      <p:sp>
        <p:nvSpPr>
          <p:cNvPr id="1105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40527C-A3DB-4712-AD4C-1C7C4684F15F}" type="slidenum">
              <a:rPr lang="en-US" altLang="en-US">
                <a:latin typeface="Tahoma" panose="020B0604030504040204" pitchFamily="34" charset="0"/>
              </a:rPr>
              <a:pPr>
                <a:spcBef>
                  <a:spcPct val="0"/>
                </a:spcBef>
              </a:pPr>
              <a:t>51</a:t>
            </a:fld>
            <a:endParaRPr lang="en-US" altLang="en-US">
              <a:latin typeface="Tahoma" panose="020B0604030504040204" pitchFamily="34" charset="0"/>
            </a:endParaRPr>
          </a:p>
        </p:txBody>
      </p:sp>
      <p:sp>
        <p:nvSpPr>
          <p:cNvPr id="112643" name="Rectangle 1026"/>
          <p:cNvSpPr>
            <a:spLocks noGrp="1" noRot="1" noChangeAspect="1" noChangeArrowheads="1" noTextEdit="1"/>
          </p:cNvSpPr>
          <p:nvPr>
            <p:ph type="sldImg"/>
          </p:nvPr>
        </p:nvSpPr>
        <p:spPr>
          <a:xfrm>
            <a:off x="420688" y="674688"/>
            <a:ext cx="6127750" cy="3446462"/>
          </a:xfrm>
          <a:ln/>
        </p:spPr>
      </p:sp>
      <p:sp>
        <p:nvSpPr>
          <p:cNvPr id="1126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2661B6-394C-46DF-869C-2185D9F1E3A4}" type="slidenum">
              <a:rPr lang="en-US" altLang="en-US">
                <a:latin typeface="Tahoma" panose="020B0604030504040204" pitchFamily="34" charset="0"/>
              </a:rPr>
              <a:pPr>
                <a:spcBef>
                  <a:spcPct val="0"/>
                </a:spcBef>
              </a:pPr>
              <a:t>52</a:t>
            </a:fld>
            <a:endParaRPr lang="en-US" altLang="en-US">
              <a:latin typeface="Tahoma" panose="020B0604030504040204" pitchFamily="34" charset="0"/>
            </a:endParaRPr>
          </a:p>
        </p:txBody>
      </p:sp>
      <p:sp>
        <p:nvSpPr>
          <p:cNvPr id="114691" name="Rectangle 1026"/>
          <p:cNvSpPr>
            <a:spLocks noGrp="1" noRot="1" noChangeAspect="1" noChangeArrowheads="1" noTextEdit="1"/>
          </p:cNvSpPr>
          <p:nvPr>
            <p:ph type="sldImg"/>
          </p:nvPr>
        </p:nvSpPr>
        <p:spPr>
          <a:xfrm>
            <a:off x="420688" y="674688"/>
            <a:ext cx="6127750" cy="3446462"/>
          </a:xfrm>
          <a:ln/>
        </p:spPr>
      </p:sp>
      <p:sp>
        <p:nvSpPr>
          <p:cNvPr id="1146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153989-F2A9-46AF-9E58-4356AED039CA}" type="slidenum">
              <a:rPr lang="en-US" altLang="en-US">
                <a:latin typeface="Tahoma" panose="020B0604030504040204" pitchFamily="34" charset="0"/>
              </a:rPr>
              <a:pPr>
                <a:spcBef>
                  <a:spcPct val="0"/>
                </a:spcBef>
              </a:pPr>
              <a:t>53</a:t>
            </a:fld>
            <a:endParaRPr lang="en-US" altLang="en-US">
              <a:latin typeface="Tahoma" panose="020B0604030504040204" pitchFamily="34" charset="0"/>
            </a:endParaRPr>
          </a:p>
        </p:txBody>
      </p:sp>
      <p:sp>
        <p:nvSpPr>
          <p:cNvPr id="116739" name="Rectangle 1026"/>
          <p:cNvSpPr>
            <a:spLocks noGrp="1" noRot="1" noChangeAspect="1" noChangeArrowheads="1" noTextEdit="1"/>
          </p:cNvSpPr>
          <p:nvPr>
            <p:ph type="sldImg"/>
          </p:nvPr>
        </p:nvSpPr>
        <p:spPr>
          <a:xfrm>
            <a:off x="420688" y="674688"/>
            <a:ext cx="6127750" cy="3446462"/>
          </a:xfrm>
          <a:ln/>
        </p:spPr>
      </p:sp>
      <p:sp>
        <p:nvSpPr>
          <p:cNvPr id="1167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04D17F-A062-4F82-BC2C-FE946F06BA2F}" type="slidenum">
              <a:rPr lang="en-US" altLang="en-US">
                <a:latin typeface="Tahoma" panose="020B0604030504040204" pitchFamily="34" charset="0"/>
              </a:rPr>
              <a:pPr>
                <a:spcBef>
                  <a:spcPct val="0"/>
                </a:spcBef>
              </a:pPr>
              <a:t>57</a:t>
            </a:fld>
            <a:endParaRPr lang="en-US" altLang="en-US">
              <a:latin typeface="Tahoma" panose="020B0604030504040204" pitchFamily="34" charset="0"/>
            </a:endParaRPr>
          </a:p>
        </p:txBody>
      </p:sp>
      <p:sp>
        <p:nvSpPr>
          <p:cNvPr id="154627" name="Rectangle 1026"/>
          <p:cNvSpPr>
            <a:spLocks noGrp="1" noRot="1" noChangeAspect="1" noChangeArrowheads="1" noTextEdit="1"/>
          </p:cNvSpPr>
          <p:nvPr>
            <p:ph type="sldImg"/>
          </p:nvPr>
        </p:nvSpPr>
        <p:spPr>
          <a:xfrm>
            <a:off x="420688" y="674688"/>
            <a:ext cx="6127750" cy="3446462"/>
          </a:xfrm>
          <a:ln/>
        </p:spPr>
      </p:sp>
      <p:sp>
        <p:nvSpPr>
          <p:cNvPr id="1546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BAE30-41CA-F607-91B2-F907D8B1259E}"/>
            </a:ext>
          </a:extLst>
        </p:cNvPr>
        <p:cNvGrpSpPr/>
        <p:nvPr/>
      </p:nvGrpSpPr>
      <p:grpSpPr>
        <a:xfrm>
          <a:off x="0" y="0"/>
          <a:ext cx="0" cy="0"/>
          <a:chOff x="0" y="0"/>
          <a:chExt cx="0" cy="0"/>
        </a:xfrm>
      </p:grpSpPr>
      <p:sp>
        <p:nvSpPr>
          <p:cNvPr id="16386" name="Rectangle 7">
            <a:extLst>
              <a:ext uri="{FF2B5EF4-FFF2-40B4-BE49-F238E27FC236}">
                <a16:creationId xmlns:a16="http://schemas.microsoft.com/office/drawing/2014/main" id="{98A98CD8-9FC5-C7CA-2E22-76F4B33029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C6EE54-182F-4959-9E82-C7F58B7B7D55}"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
        <p:nvSpPr>
          <p:cNvPr id="16387" name="Rectangle 2">
            <a:extLst>
              <a:ext uri="{FF2B5EF4-FFF2-40B4-BE49-F238E27FC236}">
                <a16:creationId xmlns:a16="http://schemas.microsoft.com/office/drawing/2014/main" id="{FE9747D4-EF9D-3156-CCAB-D4B899CBCDDB}"/>
              </a:ext>
            </a:extLst>
          </p:cNvPr>
          <p:cNvSpPr>
            <a:spLocks noGrp="1" noRot="1" noChangeAspect="1" noChangeArrowheads="1" noTextEdit="1"/>
          </p:cNvSpPr>
          <p:nvPr>
            <p:ph type="sldImg"/>
          </p:nvPr>
        </p:nvSpPr>
        <p:spPr>
          <a:xfrm>
            <a:off x="420688" y="674688"/>
            <a:ext cx="6127750" cy="3446462"/>
          </a:xfrm>
          <a:ln/>
        </p:spPr>
      </p:sp>
      <p:sp>
        <p:nvSpPr>
          <p:cNvPr id="16388" name="Rectangle 3">
            <a:extLst>
              <a:ext uri="{FF2B5EF4-FFF2-40B4-BE49-F238E27FC236}">
                <a16:creationId xmlns:a16="http://schemas.microsoft.com/office/drawing/2014/main" id="{446491C0-487A-6D86-E1F4-158A10D546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566772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1A37D6-0C28-41EC-AF02-77689F770F22}" type="slidenum">
              <a:rPr lang="en-US" altLang="en-US">
                <a:latin typeface="Tahoma" panose="020B0604030504040204" pitchFamily="34" charset="0"/>
              </a:rPr>
              <a:pPr>
                <a:spcBef>
                  <a:spcPct val="0"/>
                </a:spcBef>
              </a:pPr>
              <a:t>58</a:t>
            </a:fld>
            <a:endParaRPr lang="en-US" altLang="en-US">
              <a:latin typeface="Tahoma" panose="020B0604030504040204" pitchFamily="34" charset="0"/>
            </a:endParaRPr>
          </a:p>
        </p:txBody>
      </p:sp>
      <p:sp>
        <p:nvSpPr>
          <p:cNvPr id="156675" name="Rectangle 2"/>
          <p:cNvSpPr>
            <a:spLocks noGrp="1" noRot="1" noChangeAspect="1" noChangeArrowheads="1" noTextEdit="1"/>
          </p:cNvSpPr>
          <p:nvPr>
            <p:ph type="sldImg"/>
          </p:nvPr>
        </p:nvSpPr>
        <p:spPr>
          <a:xfrm>
            <a:off x="420688" y="674688"/>
            <a:ext cx="6127750" cy="3446462"/>
          </a:xfrm>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239561-0B3B-47E8-9548-F6FAA74948E7}" type="slidenum">
              <a:rPr lang="en-US" altLang="en-US">
                <a:latin typeface="Tahoma" panose="020B0604030504040204" pitchFamily="34" charset="0"/>
              </a:rPr>
              <a:pPr>
                <a:spcBef>
                  <a:spcPct val="0"/>
                </a:spcBef>
              </a:pPr>
              <a:t>59</a:t>
            </a:fld>
            <a:endParaRPr lang="en-US" altLang="en-US">
              <a:latin typeface="Tahoma" panose="020B0604030504040204" pitchFamily="34" charset="0"/>
            </a:endParaRPr>
          </a:p>
        </p:txBody>
      </p:sp>
      <p:sp>
        <p:nvSpPr>
          <p:cNvPr id="158723" name="Rectangle 1026"/>
          <p:cNvSpPr>
            <a:spLocks noGrp="1" noRot="1" noChangeAspect="1" noChangeArrowheads="1" noTextEdit="1"/>
          </p:cNvSpPr>
          <p:nvPr>
            <p:ph type="sldImg"/>
          </p:nvPr>
        </p:nvSpPr>
        <p:spPr>
          <a:xfrm>
            <a:off x="420688" y="674688"/>
            <a:ext cx="6127750" cy="3446462"/>
          </a:xfrm>
          <a:ln/>
        </p:spPr>
      </p:sp>
      <p:sp>
        <p:nvSpPr>
          <p:cNvPr id="1587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9F6BBE-DB13-4B22-81E0-7392A627EB9D}" type="slidenum">
              <a:rPr lang="en-US" altLang="en-US">
                <a:latin typeface="Tahoma" panose="020B0604030504040204" pitchFamily="34" charset="0"/>
              </a:rPr>
              <a:pPr>
                <a:spcBef>
                  <a:spcPct val="0"/>
                </a:spcBef>
              </a:pPr>
              <a:t>60</a:t>
            </a:fld>
            <a:endParaRPr lang="en-US" altLang="en-US">
              <a:latin typeface="Tahoma" panose="020B0604030504040204" pitchFamily="34" charset="0"/>
            </a:endParaRPr>
          </a:p>
        </p:txBody>
      </p:sp>
      <p:sp>
        <p:nvSpPr>
          <p:cNvPr id="160771" name="Rectangle 2"/>
          <p:cNvSpPr>
            <a:spLocks noGrp="1" noRot="1" noChangeAspect="1" noChangeArrowheads="1" noTextEdit="1"/>
          </p:cNvSpPr>
          <p:nvPr>
            <p:ph type="sldImg"/>
          </p:nvPr>
        </p:nvSpPr>
        <p:spPr>
          <a:xfrm>
            <a:off x="420688" y="674688"/>
            <a:ext cx="6127750" cy="3446462"/>
          </a:xfrm>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843497-0BE8-4652-9EE1-E291CE8DE1DD}" type="slidenum">
              <a:rPr lang="en-US" altLang="en-US">
                <a:latin typeface="Tahoma" panose="020B0604030504040204" pitchFamily="34" charset="0"/>
              </a:rPr>
              <a:pPr>
                <a:spcBef>
                  <a:spcPct val="0"/>
                </a:spcBef>
              </a:pPr>
              <a:t>61</a:t>
            </a:fld>
            <a:endParaRPr lang="en-US" altLang="en-US">
              <a:latin typeface="Tahoma" panose="020B0604030504040204" pitchFamily="34" charset="0"/>
            </a:endParaRPr>
          </a:p>
        </p:txBody>
      </p:sp>
      <p:sp>
        <p:nvSpPr>
          <p:cNvPr id="162819" name="Rectangle 2"/>
          <p:cNvSpPr>
            <a:spLocks noGrp="1" noRot="1" noChangeAspect="1" noChangeArrowheads="1" noTextEdit="1"/>
          </p:cNvSpPr>
          <p:nvPr>
            <p:ph type="sldImg"/>
          </p:nvPr>
        </p:nvSpPr>
        <p:spPr>
          <a:xfrm>
            <a:off x="420688" y="674688"/>
            <a:ext cx="6127750" cy="3446462"/>
          </a:xfrm>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F6DA4B-6B70-4517-9DC0-257127F4B099}" type="slidenum">
              <a:rPr lang="en-US" altLang="en-US">
                <a:latin typeface="Tahoma" panose="020B0604030504040204" pitchFamily="34" charset="0"/>
              </a:rPr>
              <a:pPr>
                <a:spcBef>
                  <a:spcPct val="0"/>
                </a:spcBef>
              </a:pPr>
              <a:t>62</a:t>
            </a:fld>
            <a:endParaRPr lang="en-US" altLang="en-US">
              <a:latin typeface="Tahoma" panose="020B0604030504040204" pitchFamily="34" charset="0"/>
            </a:endParaRPr>
          </a:p>
        </p:txBody>
      </p:sp>
      <p:sp>
        <p:nvSpPr>
          <p:cNvPr id="164867" name="Rectangle 2"/>
          <p:cNvSpPr>
            <a:spLocks noGrp="1" noRot="1" noChangeAspect="1" noChangeArrowheads="1" noTextEdit="1"/>
          </p:cNvSpPr>
          <p:nvPr>
            <p:ph type="sldImg"/>
          </p:nvPr>
        </p:nvSpPr>
        <p:spPr>
          <a:xfrm>
            <a:off x="420688" y="674688"/>
            <a:ext cx="6127750" cy="3446462"/>
          </a:xfrm>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A7A0CF-D55D-42D5-9E9D-C5F432FA61DA}" type="slidenum">
              <a:rPr lang="en-US" altLang="en-US">
                <a:latin typeface="Tahoma" panose="020B0604030504040204" pitchFamily="34" charset="0"/>
              </a:rPr>
              <a:pPr>
                <a:spcBef>
                  <a:spcPct val="0"/>
                </a:spcBef>
              </a:pPr>
              <a:t>63</a:t>
            </a:fld>
            <a:endParaRPr lang="en-US" altLang="en-US">
              <a:latin typeface="Tahoma" panose="020B0604030504040204" pitchFamily="34" charset="0"/>
            </a:endParaRPr>
          </a:p>
        </p:txBody>
      </p:sp>
      <p:sp>
        <p:nvSpPr>
          <p:cNvPr id="166915" name="Rectangle 2"/>
          <p:cNvSpPr>
            <a:spLocks noGrp="1" noRot="1" noChangeAspect="1" noChangeArrowheads="1" noTextEdit="1"/>
          </p:cNvSpPr>
          <p:nvPr>
            <p:ph type="sldImg"/>
          </p:nvPr>
        </p:nvSpPr>
        <p:spPr>
          <a:xfrm>
            <a:off x="420688" y="674688"/>
            <a:ext cx="6127750" cy="3446462"/>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561DB1-165F-43E9-9B66-219D6600889E}" type="slidenum">
              <a:rPr lang="en-US" altLang="en-US">
                <a:latin typeface="Tahoma" panose="020B0604030504040204" pitchFamily="34" charset="0"/>
              </a:rPr>
              <a:pPr>
                <a:spcBef>
                  <a:spcPct val="0"/>
                </a:spcBef>
              </a:pPr>
              <a:t>64</a:t>
            </a:fld>
            <a:endParaRPr lang="en-US" altLang="en-US">
              <a:latin typeface="Tahoma" panose="020B0604030504040204" pitchFamily="34" charset="0"/>
            </a:endParaRPr>
          </a:p>
        </p:txBody>
      </p:sp>
      <p:sp>
        <p:nvSpPr>
          <p:cNvPr id="168963" name="Rectangle 2"/>
          <p:cNvSpPr>
            <a:spLocks noGrp="1" noRot="1" noChangeAspect="1" noChangeArrowheads="1" noTextEdit="1"/>
          </p:cNvSpPr>
          <p:nvPr>
            <p:ph type="sldImg"/>
          </p:nvPr>
        </p:nvSpPr>
        <p:spPr>
          <a:xfrm>
            <a:off x="420688" y="674688"/>
            <a:ext cx="6127750" cy="3446462"/>
          </a:xfrm>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Note any comments in the narrative, for example, a surrogate parameter.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C2DAC3-F887-4659-848C-FBA365D7F3E1}" type="slidenum">
              <a:rPr lang="en-US" altLang="en-US">
                <a:latin typeface="Tahoma" panose="020B0604030504040204" pitchFamily="34" charset="0"/>
              </a:rPr>
              <a:pPr>
                <a:spcBef>
                  <a:spcPct val="0"/>
                </a:spcBef>
              </a:pPr>
              <a:t>66</a:t>
            </a:fld>
            <a:endParaRPr lang="en-US" altLang="en-US">
              <a:latin typeface="Tahoma" panose="020B0604030504040204" pitchFamily="34" charset="0"/>
            </a:endParaRPr>
          </a:p>
        </p:txBody>
      </p:sp>
      <p:sp>
        <p:nvSpPr>
          <p:cNvPr id="173059" name="Rectangle 2"/>
          <p:cNvSpPr>
            <a:spLocks noGrp="1" noRot="1" noChangeAspect="1" noChangeArrowheads="1" noTextEdit="1"/>
          </p:cNvSpPr>
          <p:nvPr>
            <p:ph type="sldImg"/>
          </p:nvPr>
        </p:nvSpPr>
        <p:spPr>
          <a:xfrm>
            <a:off x="420688" y="674688"/>
            <a:ext cx="6127750" cy="3446462"/>
          </a:xfrm>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1144B9-9E80-4E11-9285-C75F63280D0F}" type="slidenum">
              <a:rPr lang="en-US" altLang="en-US">
                <a:latin typeface="Tahoma" panose="020B0604030504040204" pitchFamily="34" charset="0"/>
              </a:rPr>
              <a:pPr>
                <a:spcBef>
                  <a:spcPct val="0"/>
                </a:spcBef>
              </a:pPr>
              <a:t>67</a:t>
            </a:fld>
            <a:endParaRPr lang="en-US" altLang="en-US">
              <a:latin typeface="Tahoma" panose="020B0604030504040204" pitchFamily="34" charset="0"/>
            </a:endParaRPr>
          </a:p>
        </p:txBody>
      </p:sp>
      <p:sp>
        <p:nvSpPr>
          <p:cNvPr id="175107" name="Rectangle 2"/>
          <p:cNvSpPr>
            <a:spLocks noGrp="1" noRot="1" noChangeAspect="1" noChangeArrowheads="1" noTextEdit="1"/>
          </p:cNvSpPr>
          <p:nvPr>
            <p:ph type="sldImg"/>
          </p:nvPr>
        </p:nvSpPr>
        <p:spPr>
          <a:xfrm>
            <a:off x="420688" y="674688"/>
            <a:ext cx="6127750" cy="3446462"/>
          </a:xfrm>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none that were in SNC put none don’t leave it blank* The expectation here is that a schedule of compliance is created to resolve SNC issues.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C4BE98-1949-4D7F-8F89-DE7E14FA8A08}" type="slidenum">
              <a:rPr lang="en-US" altLang="en-US">
                <a:latin typeface="Tahoma" panose="020B0604030504040204" pitchFamily="34" charset="0"/>
              </a:rPr>
              <a:pPr>
                <a:spcBef>
                  <a:spcPct val="0"/>
                </a:spcBef>
              </a:pPr>
              <a:t>68</a:t>
            </a:fld>
            <a:endParaRPr lang="en-US" altLang="en-US">
              <a:latin typeface="Tahoma" panose="020B0604030504040204" pitchFamily="34" charset="0"/>
            </a:endParaRPr>
          </a:p>
        </p:txBody>
      </p:sp>
      <p:sp>
        <p:nvSpPr>
          <p:cNvPr id="177155" name="Rectangle 2"/>
          <p:cNvSpPr>
            <a:spLocks noGrp="1" noRot="1" noChangeAspect="1" noChangeArrowheads="1" noTextEdit="1"/>
          </p:cNvSpPr>
          <p:nvPr>
            <p:ph type="sldImg"/>
          </p:nvPr>
        </p:nvSpPr>
        <p:spPr>
          <a:xfrm>
            <a:off x="420688" y="674688"/>
            <a:ext cx="6127750" cy="3446462"/>
          </a:xfrm>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Our new system is up and running and hopefully we will have it ready for next year!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C6EE54-182F-4959-9E82-C7F58B7B7D55}" type="slidenum">
              <a:rPr lang="en-US" altLang="en-US">
                <a:latin typeface="Tahoma" panose="020B0604030504040204" pitchFamily="34" charset="0"/>
              </a:rPr>
              <a:pPr>
                <a:spcBef>
                  <a:spcPct val="0"/>
                </a:spcBef>
              </a:pPr>
              <a:t>6</a:t>
            </a:fld>
            <a:endParaRPr lang="en-US" altLang="en-US">
              <a:latin typeface="Tahoma" panose="020B0604030504040204" pitchFamily="34" charset="0"/>
            </a:endParaRPr>
          </a:p>
        </p:txBody>
      </p:sp>
      <p:sp>
        <p:nvSpPr>
          <p:cNvPr id="16387" name="Rectangle 2"/>
          <p:cNvSpPr>
            <a:spLocks noGrp="1" noRot="1" noChangeAspect="1" noChangeArrowheads="1" noTextEdit="1"/>
          </p:cNvSpPr>
          <p:nvPr>
            <p:ph type="sldImg"/>
          </p:nvPr>
        </p:nvSpPr>
        <p:spPr>
          <a:xfrm>
            <a:off x="420688" y="674688"/>
            <a:ext cx="6127750" cy="3446462"/>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New system is up and running and for next year hoping to be able to supply historical SNC data</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E42EFF-CBF3-4586-BC2F-35AB1D6CF0EE}" type="slidenum">
              <a:rPr lang="en-US" altLang="en-US">
                <a:latin typeface="Tahoma" panose="020B0604030504040204" pitchFamily="34" charset="0"/>
              </a:rPr>
              <a:pPr>
                <a:spcBef>
                  <a:spcPct val="0"/>
                </a:spcBef>
              </a:pPr>
              <a:t>69</a:t>
            </a:fld>
            <a:endParaRPr lang="en-US" altLang="en-US">
              <a:latin typeface="Tahoma" panose="020B0604030504040204" pitchFamily="34" charset="0"/>
            </a:endParaRPr>
          </a:p>
        </p:txBody>
      </p:sp>
      <p:sp>
        <p:nvSpPr>
          <p:cNvPr id="179203" name="Rectangle 2"/>
          <p:cNvSpPr>
            <a:spLocks noGrp="1" noRot="1" noChangeAspect="1" noChangeArrowheads="1" noTextEdit="1"/>
          </p:cNvSpPr>
          <p:nvPr>
            <p:ph type="sldImg"/>
          </p:nvPr>
        </p:nvSpPr>
        <p:spPr>
          <a:xfrm>
            <a:off x="420688" y="674688"/>
            <a:ext cx="6127750" cy="3446462"/>
          </a:xfrm>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Logic does not have a place in this portion of Pretreatment information. Only actions in 2024.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1DA985-038A-4B5D-BF36-F1876B196662}" type="slidenum">
              <a:rPr lang="en-US" altLang="en-US">
                <a:latin typeface="Tahoma" panose="020B0604030504040204" pitchFamily="34" charset="0"/>
              </a:rPr>
              <a:pPr>
                <a:spcBef>
                  <a:spcPct val="0"/>
                </a:spcBef>
              </a:pPr>
              <a:t>70</a:t>
            </a:fld>
            <a:endParaRPr lang="en-US" altLang="en-US">
              <a:latin typeface="Tahoma" panose="020B0604030504040204" pitchFamily="34" charset="0"/>
            </a:endParaRPr>
          </a:p>
        </p:txBody>
      </p:sp>
      <p:sp>
        <p:nvSpPr>
          <p:cNvPr id="181251" name="Rectangle 2"/>
          <p:cNvSpPr>
            <a:spLocks noGrp="1" noRot="1" noChangeAspect="1" noChangeArrowheads="1" noTextEdit="1"/>
          </p:cNvSpPr>
          <p:nvPr>
            <p:ph type="sldImg"/>
          </p:nvPr>
        </p:nvSpPr>
        <p:spPr>
          <a:xfrm>
            <a:off x="420688" y="674688"/>
            <a:ext cx="6127750" cy="3446462"/>
          </a:xfrm>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124204-2A72-4120-8BA5-D960CE53FF75}" type="slidenum">
              <a:rPr lang="en-US" altLang="en-US">
                <a:latin typeface="Tahoma" panose="020B0604030504040204" pitchFamily="34" charset="0"/>
              </a:rPr>
              <a:pPr>
                <a:spcBef>
                  <a:spcPct val="0"/>
                </a:spcBef>
              </a:pPr>
              <a:t>71</a:t>
            </a:fld>
            <a:endParaRPr lang="en-US" altLang="en-US">
              <a:latin typeface="Tahoma" panose="020B0604030504040204" pitchFamily="34" charset="0"/>
            </a:endParaRPr>
          </a:p>
        </p:txBody>
      </p:sp>
      <p:sp>
        <p:nvSpPr>
          <p:cNvPr id="183299" name="Rectangle 2"/>
          <p:cNvSpPr>
            <a:spLocks noGrp="1" noRot="1" noChangeAspect="1" noChangeArrowheads="1" noTextEdit="1"/>
          </p:cNvSpPr>
          <p:nvPr>
            <p:ph type="sldImg"/>
          </p:nvPr>
        </p:nvSpPr>
        <p:spPr>
          <a:xfrm>
            <a:off x="420688" y="674688"/>
            <a:ext cx="6127750" cy="3446462"/>
          </a:xfrm>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42D739-FD6D-460D-AF7E-D8C2118CAFD7}" type="slidenum">
              <a:rPr lang="en-US" altLang="en-US">
                <a:latin typeface="Tahoma" panose="020B0604030504040204" pitchFamily="34" charset="0"/>
              </a:rPr>
              <a:pPr>
                <a:spcBef>
                  <a:spcPct val="0"/>
                </a:spcBef>
              </a:pPr>
              <a:t>72</a:t>
            </a:fld>
            <a:endParaRPr lang="en-US" altLang="en-US">
              <a:latin typeface="Tahoma" panose="020B0604030504040204" pitchFamily="34" charset="0"/>
            </a:endParaRPr>
          </a:p>
        </p:txBody>
      </p:sp>
      <p:sp>
        <p:nvSpPr>
          <p:cNvPr id="185347" name="Rectangle 2"/>
          <p:cNvSpPr>
            <a:spLocks noGrp="1" noRot="1" noChangeAspect="1" noChangeArrowheads="1" noTextEdit="1"/>
          </p:cNvSpPr>
          <p:nvPr>
            <p:ph type="sldImg"/>
          </p:nvPr>
        </p:nvSpPr>
        <p:spPr>
          <a:xfrm>
            <a:off x="420688" y="674688"/>
            <a:ext cx="6127750" cy="3446462"/>
          </a:xfrm>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42D739-FD6D-460D-AF7E-D8C2118CAFD7}" type="slidenum">
              <a:rPr lang="en-US" altLang="en-US">
                <a:latin typeface="Tahoma" panose="020B0604030504040204" pitchFamily="34" charset="0"/>
              </a:rPr>
              <a:pPr>
                <a:spcBef>
                  <a:spcPct val="0"/>
                </a:spcBef>
              </a:pPr>
              <a:t>73</a:t>
            </a:fld>
            <a:endParaRPr lang="en-US" altLang="en-US">
              <a:latin typeface="Tahoma" panose="020B0604030504040204" pitchFamily="34" charset="0"/>
            </a:endParaRPr>
          </a:p>
        </p:txBody>
      </p:sp>
      <p:sp>
        <p:nvSpPr>
          <p:cNvPr id="185347" name="Rectangle 2"/>
          <p:cNvSpPr>
            <a:spLocks noGrp="1" noRot="1" noChangeAspect="1" noChangeArrowheads="1" noTextEdit="1"/>
          </p:cNvSpPr>
          <p:nvPr>
            <p:ph type="sldImg"/>
          </p:nvPr>
        </p:nvSpPr>
        <p:spPr>
          <a:xfrm>
            <a:off x="420688" y="674688"/>
            <a:ext cx="6127750" cy="3446462"/>
          </a:xfrm>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709047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307A00-BE84-490F-A006-7A701AD2DF8E}" type="slidenum">
              <a:rPr lang="en-US" altLang="en-US">
                <a:latin typeface="Tahoma" panose="020B0604030504040204" pitchFamily="34" charset="0"/>
              </a:rPr>
              <a:pPr>
                <a:spcBef>
                  <a:spcPct val="0"/>
                </a:spcBef>
              </a:pPr>
              <a:t>74</a:t>
            </a:fld>
            <a:endParaRPr lang="en-US" altLang="en-US">
              <a:latin typeface="Tahoma" panose="020B0604030504040204" pitchFamily="34" charset="0"/>
            </a:endParaRPr>
          </a:p>
        </p:txBody>
      </p:sp>
      <p:sp>
        <p:nvSpPr>
          <p:cNvPr id="187395" name="Rectangle 2"/>
          <p:cNvSpPr>
            <a:spLocks noGrp="1" noRot="1" noChangeAspect="1" noChangeArrowheads="1" noTextEdit="1"/>
          </p:cNvSpPr>
          <p:nvPr>
            <p:ph type="sldImg"/>
          </p:nvPr>
        </p:nvSpPr>
        <p:spPr>
          <a:xfrm>
            <a:off x="420688" y="674688"/>
            <a:ext cx="6127750" cy="3446462"/>
          </a:xfrm>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307A00-BE84-490F-A006-7A701AD2DF8E}" type="slidenum">
              <a:rPr lang="en-US" altLang="en-US">
                <a:latin typeface="Tahoma" panose="020B0604030504040204" pitchFamily="34" charset="0"/>
              </a:rPr>
              <a:pPr>
                <a:spcBef>
                  <a:spcPct val="0"/>
                </a:spcBef>
              </a:pPr>
              <a:t>75</a:t>
            </a:fld>
            <a:endParaRPr lang="en-US" altLang="en-US">
              <a:latin typeface="Tahoma" panose="020B0604030504040204" pitchFamily="34" charset="0"/>
            </a:endParaRPr>
          </a:p>
        </p:txBody>
      </p:sp>
      <p:sp>
        <p:nvSpPr>
          <p:cNvPr id="187395" name="Rectangle 2"/>
          <p:cNvSpPr>
            <a:spLocks noGrp="1" noRot="1" noChangeAspect="1" noChangeArrowheads="1" noTextEdit="1"/>
          </p:cNvSpPr>
          <p:nvPr>
            <p:ph type="sldImg"/>
          </p:nvPr>
        </p:nvSpPr>
        <p:spPr>
          <a:xfrm>
            <a:off x="420688" y="674688"/>
            <a:ext cx="6127750" cy="3446462"/>
          </a:xfrm>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743606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5EF16F-44EB-4F1F-B764-F9A2E3E587B3}" type="slidenum">
              <a:rPr lang="en-US" altLang="en-US">
                <a:latin typeface="Tahoma" panose="020B0604030504040204" pitchFamily="34" charset="0"/>
              </a:rPr>
              <a:pPr>
                <a:spcBef>
                  <a:spcPct val="0"/>
                </a:spcBef>
              </a:pPr>
              <a:t>76</a:t>
            </a:fld>
            <a:endParaRPr lang="en-US" altLang="en-US">
              <a:latin typeface="Tahoma" panose="020B0604030504040204" pitchFamily="34" charset="0"/>
            </a:endParaRPr>
          </a:p>
        </p:txBody>
      </p:sp>
      <p:sp>
        <p:nvSpPr>
          <p:cNvPr id="191491" name="Rectangle 2"/>
          <p:cNvSpPr>
            <a:spLocks noGrp="1" noRot="1" noChangeAspect="1" noChangeArrowheads="1" noTextEdit="1"/>
          </p:cNvSpPr>
          <p:nvPr>
            <p:ph type="sldImg"/>
          </p:nvPr>
        </p:nvSpPr>
        <p:spPr>
          <a:xfrm>
            <a:off x="420688" y="674688"/>
            <a:ext cx="6127750" cy="3446462"/>
          </a:xfrm>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DA25EF-603C-4C96-9F42-DF7D1E34E553}" type="slidenum">
              <a:rPr lang="en-US" altLang="en-US">
                <a:latin typeface="Tahoma" panose="020B0604030504040204" pitchFamily="34" charset="0"/>
              </a:rPr>
              <a:pPr>
                <a:spcBef>
                  <a:spcPct val="0"/>
                </a:spcBef>
              </a:pPr>
              <a:t>77</a:t>
            </a:fld>
            <a:endParaRPr lang="en-US" altLang="en-US">
              <a:latin typeface="Tahoma" panose="020B0604030504040204" pitchFamily="34" charset="0"/>
            </a:endParaRPr>
          </a:p>
        </p:txBody>
      </p:sp>
      <p:sp>
        <p:nvSpPr>
          <p:cNvPr id="189443" name="Rectangle 2"/>
          <p:cNvSpPr>
            <a:spLocks noGrp="1" noRot="1" noChangeAspect="1" noChangeArrowheads="1" noTextEdit="1"/>
          </p:cNvSpPr>
          <p:nvPr>
            <p:ph type="sldImg"/>
          </p:nvPr>
        </p:nvSpPr>
        <p:spPr>
          <a:xfrm>
            <a:off x="420688" y="674688"/>
            <a:ext cx="6127750" cy="3446462"/>
          </a:xfrm>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B8F7E8-0362-4C2F-875F-4F76AF5C5F1D}" type="slidenum">
              <a:rPr lang="en-US" altLang="en-US">
                <a:latin typeface="Tahoma" panose="020B0604030504040204" pitchFamily="34" charset="0"/>
              </a:rPr>
              <a:pPr>
                <a:spcBef>
                  <a:spcPct val="0"/>
                </a:spcBef>
              </a:pPr>
              <a:t>78</a:t>
            </a:fld>
            <a:endParaRPr lang="en-US" altLang="en-US">
              <a:latin typeface="Tahoma" panose="020B0604030504040204" pitchFamily="34" charset="0"/>
            </a:endParaRPr>
          </a:p>
        </p:txBody>
      </p:sp>
      <p:sp>
        <p:nvSpPr>
          <p:cNvPr id="195587" name="Rectangle 2"/>
          <p:cNvSpPr>
            <a:spLocks noGrp="1" noRot="1" noChangeAspect="1" noChangeArrowheads="1" noTextEdit="1"/>
          </p:cNvSpPr>
          <p:nvPr>
            <p:ph type="sldImg"/>
          </p:nvPr>
        </p:nvSpPr>
        <p:spPr>
          <a:xfrm>
            <a:off x="420688" y="674688"/>
            <a:ext cx="6127750" cy="3446462"/>
          </a:xfrm>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75A9B1-DF07-4628-B79D-8F479ED61E08}" type="slidenum">
              <a:rPr lang="en-US" altLang="en-US">
                <a:latin typeface="Tahoma" panose="020B0604030504040204" pitchFamily="34" charset="0"/>
              </a:rPr>
              <a:pPr>
                <a:spcBef>
                  <a:spcPct val="0"/>
                </a:spcBef>
              </a:pPr>
              <a:t>7</a:t>
            </a:fld>
            <a:endParaRPr lang="en-US" altLang="en-US">
              <a:latin typeface="Tahoma" panose="020B0604030504040204" pitchFamily="34" charset="0"/>
            </a:endParaRPr>
          </a:p>
        </p:txBody>
      </p:sp>
      <p:sp>
        <p:nvSpPr>
          <p:cNvPr id="18435" name="Rectangle 1026"/>
          <p:cNvSpPr>
            <a:spLocks noGrp="1" noRot="1" noChangeAspect="1" noChangeArrowheads="1" noTextEdit="1"/>
          </p:cNvSpPr>
          <p:nvPr>
            <p:ph type="sldImg"/>
          </p:nvPr>
        </p:nvSpPr>
        <p:spPr>
          <a:xfrm>
            <a:off x="420688" y="674688"/>
            <a:ext cx="6127750" cy="3446462"/>
          </a:xfrm>
          <a:ln/>
        </p:spPr>
      </p:sp>
      <p:sp>
        <p:nvSpPr>
          <p:cNvPr id="184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BE8B8A-940F-4887-99D1-0DB5D01645C6}" type="slidenum">
              <a:rPr lang="en-US" altLang="en-US">
                <a:latin typeface="Tahoma" panose="020B0604030504040204" pitchFamily="34" charset="0"/>
              </a:rPr>
              <a:pPr>
                <a:spcBef>
                  <a:spcPct val="0"/>
                </a:spcBef>
              </a:pPr>
              <a:t>79</a:t>
            </a:fld>
            <a:endParaRPr lang="en-US" altLang="en-US">
              <a:latin typeface="Tahoma" panose="020B0604030504040204" pitchFamily="34" charset="0"/>
            </a:endParaRPr>
          </a:p>
        </p:txBody>
      </p:sp>
      <p:sp>
        <p:nvSpPr>
          <p:cNvPr id="197635" name="Rectangle 2"/>
          <p:cNvSpPr>
            <a:spLocks noGrp="1" noRot="1" noChangeAspect="1" noChangeArrowheads="1" noTextEdit="1"/>
          </p:cNvSpPr>
          <p:nvPr>
            <p:ph type="sldImg"/>
          </p:nvPr>
        </p:nvSpPr>
        <p:spPr>
          <a:xfrm>
            <a:off x="420688" y="674688"/>
            <a:ext cx="6127750" cy="3446462"/>
          </a:xfrm>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Mention that updates to the website are being made now.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3FACD6-FCBA-4929-BDFF-5D22B861D284}" type="slidenum">
              <a:rPr lang="en-US" altLang="en-US">
                <a:latin typeface="Tahoma" panose="020B0604030504040204" pitchFamily="34" charset="0"/>
              </a:rPr>
              <a:pPr>
                <a:spcBef>
                  <a:spcPct val="0"/>
                </a:spcBef>
              </a:pPr>
              <a:t>80</a:t>
            </a:fld>
            <a:endParaRPr lang="en-US" altLang="en-US">
              <a:latin typeface="Tahoma" panose="020B0604030504040204" pitchFamily="34" charset="0"/>
            </a:endParaRPr>
          </a:p>
        </p:txBody>
      </p:sp>
      <p:sp>
        <p:nvSpPr>
          <p:cNvPr id="199683" name="Rectangle 2"/>
          <p:cNvSpPr>
            <a:spLocks noGrp="1" noRot="1" noChangeAspect="1" noChangeArrowheads="1" noTextEdit="1"/>
          </p:cNvSpPr>
          <p:nvPr>
            <p:ph type="sldImg"/>
          </p:nvPr>
        </p:nvSpPr>
        <p:spPr>
          <a:xfrm>
            <a:off x="420688" y="674688"/>
            <a:ext cx="6127750" cy="3446462"/>
          </a:xfrm>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Keep like stuff together. We don’t want all of your email correspondence with your industries.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9CE21F-3BA8-4AC8-9B8C-086EF1FBCB3B}" type="slidenum">
              <a:rPr lang="en-US" altLang="en-US">
                <a:latin typeface="Tahoma" panose="020B0604030504040204" pitchFamily="34" charset="0"/>
              </a:rPr>
              <a:pPr>
                <a:spcBef>
                  <a:spcPct val="0"/>
                </a:spcBef>
              </a:pPr>
              <a:t>81</a:t>
            </a:fld>
            <a:endParaRPr lang="en-US" altLang="en-US">
              <a:latin typeface="Tahoma" panose="020B0604030504040204" pitchFamily="34" charset="0"/>
            </a:endParaRPr>
          </a:p>
        </p:txBody>
      </p:sp>
      <p:sp>
        <p:nvSpPr>
          <p:cNvPr id="201731" name="Rectangle 2"/>
          <p:cNvSpPr>
            <a:spLocks noGrp="1" noRot="1" noChangeAspect="1" noChangeArrowheads="1" noTextEdit="1"/>
          </p:cNvSpPr>
          <p:nvPr>
            <p:ph type="sldImg"/>
          </p:nvPr>
        </p:nvSpPr>
        <p:spPr>
          <a:xfrm>
            <a:off x="420688" y="674688"/>
            <a:ext cx="6127750" cy="3446462"/>
          </a:xfrm>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83C686-927B-4170-B3F8-E68832739F60}" type="slidenum">
              <a:rPr lang="en-US" altLang="en-US">
                <a:latin typeface="Tahoma" panose="020B0604030504040204" pitchFamily="34" charset="0"/>
              </a:rPr>
              <a:pPr>
                <a:spcBef>
                  <a:spcPct val="0"/>
                </a:spcBef>
              </a:pPr>
              <a:t>82</a:t>
            </a:fld>
            <a:endParaRPr lang="en-US" altLang="en-US">
              <a:latin typeface="Tahoma" panose="020B0604030504040204" pitchFamily="34" charset="0"/>
            </a:endParaRPr>
          </a:p>
        </p:txBody>
      </p:sp>
      <p:sp>
        <p:nvSpPr>
          <p:cNvPr id="203779" name="Rectangle 2"/>
          <p:cNvSpPr>
            <a:spLocks noGrp="1" noRot="1" noChangeAspect="1" noChangeArrowheads="1" noTextEdit="1"/>
          </p:cNvSpPr>
          <p:nvPr>
            <p:ph type="sldImg"/>
          </p:nvPr>
        </p:nvSpPr>
        <p:spPr>
          <a:xfrm>
            <a:off x="420688" y="674688"/>
            <a:ext cx="6127750" cy="3446462"/>
          </a:xfrm>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EE3FF5-2BD2-4503-B4B9-675A03D52EC1}" type="slidenum">
              <a:rPr lang="en-US" altLang="en-US">
                <a:latin typeface="Tahoma" panose="020B0604030504040204" pitchFamily="34" charset="0"/>
              </a:rPr>
              <a:pPr>
                <a:spcBef>
                  <a:spcPct val="0"/>
                </a:spcBef>
              </a:pPr>
              <a:t>83</a:t>
            </a:fld>
            <a:endParaRPr lang="en-US" altLang="en-US">
              <a:latin typeface="Tahoma" panose="020B0604030504040204" pitchFamily="34" charset="0"/>
            </a:endParaRPr>
          </a:p>
        </p:txBody>
      </p:sp>
      <p:sp>
        <p:nvSpPr>
          <p:cNvPr id="205827" name="Rectangle 2"/>
          <p:cNvSpPr>
            <a:spLocks noGrp="1" noRot="1" noChangeAspect="1" noChangeArrowheads="1" noTextEdit="1"/>
          </p:cNvSpPr>
          <p:nvPr>
            <p:ph type="sldImg"/>
          </p:nvPr>
        </p:nvSpPr>
        <p:spPr>
          <a:xfrm>
            <a:off x="420688" y="674688"/>
            <a:ext cx="6127750" cy="3446462"/>
          </a:xfrm>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1FFEE7-AAC6-438D-B957-B7961605F645}" type="slidenum">
              <a:rPr lang="en-US" altLang="en-US">
                <a:latin typeface="Tahoma" panose="020B0604030504040204" pitchFamily="34" charset="0"/>
              </a:rPr>
              <a:pPr>
                <a:spcBef>
                  <a:spcPct val="0"/>
                </a:spcBef>
              </a:pPr>
              <a:t>84</a:t>
            </a:fld>
            <a:endParaRPr lang="en-US" altLang="en-US">
              <a:latin typeface="Tahoma" panose="020B0604030504040204" pitchFamily="34" charset="0"/>
            </a:endParaRPr>
          </a:p>
        </p:txBody>
      </p:sp>
      <p:sp>
        <p:nvSpPr>
          <p:cNvPr id="207875" name="Rectangle 2"/>
          <p:cNvSpPr>
            <a:spLocks noGrp="1" noRot="1" noChangeAspect="1" noChangeArrowheads="1" noTextEdit="1"/>
          </p:cNvSpPr>
          <p:nvPr>
            <p:ph type="sldImg"/>
          </p:nvPr>
        </p:nvSpPr>
        <p:spPr>
          <a:xfrm>
            <a:off x="420688" y="674688"/>
            <a:ext cx="6127750" cy="3446462"/>
          </a:xfrm>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E4C8B6-6021-4154-B467-6E37D62B13BC}" type="slidenum">
              <a:rPr lang="en-US" altLang="en-US">
                <a:latin typeface="Tahoma" panose="020B0604030504040204" pitchFamily="34" charset="0"/>
              </a:rPr>
              <a:pPr>
                <a:spcBef>
                  <a:spcPct val="0"/>
                </a:spcBef>
              </a:pPr>
              <a:t>85</a:t>
            </a:fld>
            <a:endParaRPr lang="en-US" altLang="en-US">
              <a:latin typeface="Tahoma" panose="020B0604030504040204" pitchFamily="34" charset="0"/>
            </a:endParaRPr>
          </a:p>
        </p:txBody>
      </p:sp>
      <p:sp>
        <p:nvSpPr>
          <p:cNvPr id="209923" name="Rectangle 2"/>
          <p:cNvSpPr>
            <a:spLocks noGrp="1" noRot="1" noChangeAspect="1" noChangeArrowheads="1" noTextEdit="1"/>
          </p:cNvSpPr>
          <p:nvPr>
            <p:ph type="sldImg"/>
          </p:nvPr>
        </p:nvSpPr>
        <p:spPr>
          <a:xfrm>
            <a:off x="420688" y="674688"/>
            <a:ext cx="6127750" cy="3446462"/>
          </a:xfrm>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60B9DB-39F9-4AD7-82EA-6B68457623C4}" type="slidenum">
              <a:rPr lang="en-US" altLang="en-US">
                <a:latin typeface="Tahoma" panose="020B0604030504040204" pitchFamily="34" charset="0"/>
              </a:rPr>
              <a:pPr>
                <a:spcBef>
                  <a:spcPct val="0"/>
                </a:spcBef>
              </a:pPr>
              <a:t>86</a:t>
            </a:fld>
            <a:endParaRPr lang="en-US" altLang="en-US">
              <a:latin typeface="Tahoma" panose="020B0604030504040204" pitchFamily="34" charset="0"/>
            </a:endParaRPr>
          </a:p>
        </p:txBody>
      </p:sp>
      <p:sp>
        <p:nvSpPr>
          <p:cNvPr id="211971" name="Rectangle 2"/>
          <p:cNvSpPr>
            <a:spLocks noGrp="1" noRot="1" noChangeAspect="1" noChangeArrowheads="1" noTextEdit="1"/>
          </p:cNvSpPr>
          <p:nvPr>
            <p:ph type="sldImg"/>
          </p:nvPr>
        </p:nvSpPr>
        <p:spPr>
          <a:xfrm>
            <a:off x="420688" y="674688"/>
            <a:ext cx="6127750" cy="3446462"/>
          </a:xfrm>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If the affidavit is not in on time to submit the PAR, it can be sent in later on a separate document as soon as possible.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805B93-D869-4FC3-AE5D-CC5C80026D64}" type="slidenum">
              <a:rPr lang="en-US" altLang="en-US">
                <a:latin typeface="Tahoma" panose="020B0604030504040204" pitchFamily="34" charset="0"/>
              </a:rPr>
              <a:pPr>
                <a:spcBef>
                  <a:spcPct val="0"/>
                </a:spcBef>
              </a:pPr>
              <a:t>87</a:t>
            </a:fld>
            <a:endParaRPr lang="en-US" altLang="en-US">
              <a:latin typeface="Tahoma" panose="020B0604030504040204" pitchFamily="34" charset="0"/>
            </a:endParaRPr>
          </a:p>
        </p:txBody>
      </p:sp>
      <p:sp>
        <p:nvSpPr>
          <p:cNvPr id="214019" name="Rectangle 2"/>
          <p:cNvSpPr>
            <a:spLocks noGrp="1" noRot="1" noChangeAspect="1" noChangeArrowheads="1" noTextEdit="1"/>
          </p:cNvSpPr>
          <p:nvPr>
            <p:ph type="sldImg"/>
          </p:nvPr>
        </p:nvSpPr>
        <p:spPr>
          <a:xfrm>
            <a:off x="420688" y="674688"/>
            <a:ext cx="6127750" cy="3446462"/>
          </a:xfrm>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A45F62-8835-42B6-876B-863B01BC6E54}" type="slidenum">
              <a:rPr lang="en-US" altLang="en-US">
                <a:latin typeface="Tahoma" panose="020B0604030504040204" pitchFamily="34" charset="0"/>
              </a:rPr>
              <a:pPr>
                <a:spcBef>
                  <a:spcPct val="0"/>
                </a:spcBef>
              </a:pPr>
              <a:t>88</a:t>
            </a:fld>
            <a:endParaRPr lang="en-US" altLang="en-US">
              <a:latin typeface="Tahoma" panose="020B0604030504040204" pitchFamily="34" charset="0"/>
            </a:endParaRPr>
          </a:p>
        </p:txBody>
      </p:sp>
      <p:sp>
        <p:nvSpPr>
          <p:cNvPr id="216067" name="Rectangle 2"/>
          <p:cNvSpPr>
            <a:spLocks noGrp="1" noRot="1" noChangeAspect="1" noChangeArrowheads="1" noTextEdit="1"/>
          </p:cNvSpPr>
          <p:nvPr>
            <p:ph type="sldImg"/>
          </p:nvPr>
        </p:nvSpPr>
        <p:spPr>
          <a:xfrm>
            <a:off x="420688" y="674688"/>
            <a:ext cx="6127750" cy="3446462"/>
          </a:xfrm>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POTW needs to have detailed construction information.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AD856F-FE4A-4FCA-BCC9-D46EEAD791E2}"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
        <p:nvSpPr>
          <p:cNvPr id="20483" name="Rectangle 2050"/>
          <p:cNvSpPr>
            <a:spLocks noGrp="1" noRot="1" noChangeAspect="1" noChangeArrowheads="1" noTextEdit="1"/>
          </p:cNvSpPr>
          <p:nvPr>
            <p:ph type="sldImg"/>
          </p:nvPr>
        </p:nvSpPr>
        <p:spPr>
          <a:xfrm>
            <a:off x="420688" y="674688"/>
            <a:ext cx="6127750" cy="3446462"/>
          </a:xfrm>
          <a:ln/>
        </p:spPr>
      </p:sp>
      <p:sp>
        <p:nvSpPr>
          <p:cNvPr id="20484"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0">
                <a:solidFill>
                  <a:srgbClr val="000000"/>
                </a:solidFill>
                <a:effectLst/>
                <a:latin typeface="Times New Roman" panose="02020603050405020304" pitchFamily="18" charset="0"/>
              </a:rPr>
              <a:t>§ 143 </a:t>
            </a:r>
            <a:r>
              <a:rPr lang="en-US" b="0" i="0">
                <a:solidFill>
                  <a:srgbClr val="000000"/>
                </a:solidFill>
                <a:effectLst/>
                <a:latin typeface="Times New Roman" panose="02020603050405020304" pitchFamily="18" charset="0"/>
              </a:rPr>
              <a:t>Article 21. Water and Air Resources Part 1. Organization and Powers Generally; Control of Pollution. </a:t>
            </a:r>
            <a:r>
              <a:rPr lang="en-US" b="1" i="0">
                <a:solidFill>
                  <a:srgbClr val="000000"/>
                </a:solidFill>
                <a:effectLst/>
                <a:latin typeface="Times New Roman" panose="02020603050405020304" pitchFamily="18" charset="0"/>
              </a:rPr>
              <a:t>§ 143-215.1.  Control of sources of water pollution; permits required.</a:t>
            </a:r>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CE314E-448B-4837-8FC2-840A31DFC84F}" type="slidenum">
              <a:rPr lang="en-US" altLang="en-US">
                <a:latin typeface="Tahoma" panose="020B0604030504040204" pitchFamily="34" charset="0"/>
              </a:rPr>
              <a:pPr>
                <a:spcBef>
                  <a:spcPct val="0"/>
                </a:spcBef>
              </a:pPr>
              <a:t>89</a:t>
            </a:fld>
            <a:endParaRPr lang="en-US" altLang="en-US">
              <a:latin typeface="Tahoma" panose="020B0604030504040204" pitchFamily="34" charset="0"/>
            </a:endParaRPr>
          </a:p>
        </p:txBody>
      </p:sp>
      <p:sp>
        <p:nvSpPr>
          <p:cNvPr id="218115" name="Rectangle 2"/>
          <p:cNvSpPr>
            <a:spLocks noGrp="1" noRot="1" noChangeAspect="1" noChangeArrowheads="1" noTextEdit="1"/>
          </p:cNvSpPr>
          <p:nvPr>
            <p:ph type="sldImg"/>
          </p:nvPr>
        </p:nvSpPr>
        <p:spPr>
          <a:xfrm>
            <a:off x="420688" y="674688"/>
            <a:ext cx="6127750" cy="3446462"/>
          </a:xfrm>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F318A4-8AE9-4013-952A-68C9E3927AE1}" type="slidenum">
              <a:rPr lang="en-US" altLang="en-US">
                <a:latin typeface="Tahoma" panose="020B0604030504040204" pitchFamily="34" charset="0"/>
              </a:rPr>
              <a:pPr>
                <a:spcBef>
                  <a:spcPct val="0"/>
                </a:spcBef>
              </a:pPr>
              <a:t>90</a:t>
            </a:fld>
            <a:endParaRPr lang="en-US" altLang="en-US">
              <a:latin typeface="Tahoma" panose="020B0604030504040204" pitchFamily="34" charset="0"/>
            </a:endParaRPr>
          </a:p>
        </p:txBody>
      </p:sp>
      <p:sp>
        <p:nvSpPr>
          <p:cNvPr id="220163" name="Rectangle 2"/>
          <p:cNvSpPr>
            <a:spLocks noGrp="1" noRot="1" noChangeAspect="1" noChangeArrowheads="1" noTextEdit="1"/>
          </p:cNvSpPr>
          <p:nvPr>
            <p:ph type="sldImg"/>
          </p:nvPr>
        </p:nvSpPr>
        <p:spPr>
          <a:xfrm>
            <a:off x="420688" y="674688"/>
            <a:ext cx="6127750" cy="3446462"/>
          </a:xfrm>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Address the POTW’s need to follow ERP and make consistent decisions with enforcement response.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71399B-1B43-465A-8C8B-E567E416C936}" type="slidenum">
              <a:rPr lang="en-US" altLang="en-US">
                <a:latin typeface="Tahoma" panose="020B0604030504040204" pitchFamily="34" charset="0"/>
              </a:rPr>
              <a:pPr>
                <a:spcBef>
                  <a:spcPct val="0"/>
                </a:spcBef>
              </a:pPr>
              <a:t>91</a:t>
            </a:fld>
            <a:endParaRPr lang="en-US" altLang="en-US">
              <a:latin typeface="Tahoma" panose="020B0604030504040204" pitchFamily="34" charset="0"/>
            </a:endParaRPr>
          </a:p>
        </p:txBody>
      </p:sp>
      <p:sp>
        <p:nvSpPr>
          <p:cNvPr id="222211" name="Rectangle 2"/>
          <p:cNvSpPr>
            <a:spLocks noGrp="1" noRot="1" noChangeAspect="1" noChangeArrowheads="1" noTextEdit="1"/>
          </p:cNvSpPr>
          <p:nvPr>
            <p:ph type="sldImg"/>
          </p:nvPr>
        </p:nvSpPr>
        <p:spPr>
          <a:xfrm>
            <a:off x="420688" y="674688"/>
            <a:ext cx="6127750" cy="3446462"/>
          </a:xfrm>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FB1DD5-D1C6-474C-80CA-0A7F4A58C116}" type="slidenum">
              <a:rPr lang="en-US" altLang="en-US">
                <a:latin typeface="Tahoma" panose="020B0604030504040204" pitchFamily="34" charset="0"/>
              </a:rPr>
              <a:pPr>
                <a:spcBef>
                  <a:spcPct val="0"/>
                </a:spcBef>
              </a:pPr>
              <a:t>92</a:t>
            </a:fld>
            <a:endParaRPr lang="en-US" altLang="en-US">
              <a:latin typeface="Tahoma" panose="020B0604030504040204" pitchFamily="34" charset="0"/>
            </a:endParaRPr>
          </a:p>
        </p:txBody>
      </p:sp>
      <p:sp>
        <p:nvSpPr>
          <p:cNvPr id="224259" name="Rectangle 2"/>
          <p:cNvSpPr>
            <a:spLocks noGrp="1" noRot="1" noChangeAspect="1" noChangeArrowheads="1" noTextEdit="1"/>
          </p:cNvSpPr>
          <p:nvPr>
            <p:ph type="sldImg"/>
          </p:nvPr>
        </p:nvSpPr>
        <p:spPr>
          <a:xfrm>
            <a:off x="420688" y="674688"/>
            <a:ext cx="6127750" cy="3446462"/>
          </a:xfrm>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-version for industries for emerging compounds, there is a specific sheet for POTW data that should be used</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16425F-138C-4D1C-AF00-832F03F3AFB5}" type="slidenum">
              <a:rPr lang="en-US" altLang="en-US">
                <a:latin typeface="Tahoma" panose="020B0604030504040204" pitchFamily="34" charset="0"/>
              </a:rPr>
              <a:pPr>
                <a:spcBef>
                  <a:spcPct val="0"/>
                </a:spcBef>
              </a:pPr>
              <a:t>93</a:t>
            </a:fld>
            <a:endParaRPr lang="en-US" altLang="en-US">
              <a:latin typeface="Tahoma" panose="020B0604030504040204" pitchFamily="34" charset="0"/>
            </a:endParaRPr>
          </a:p>
        </p:txBody>
      </p:sp>
      <p:sp>
        <p:nvSpPr>
          <p:cNvPr id="226307" name="Rectangle 2"/>
          <p:cNvSpPr>
            <a:spLocks noGrp="1" noRot="1" noChangeAspect="1" noChangeArrowheads="1" noTextEdit="1"/>
          </p:cNvSpPr>
          <p:nvPr>
            <p:ph type="sldImg"/>
          </p:nvPr>
        </p:nvSpPr>
        <p:spPr>
          <a:xfrm>
            <a:off x="420688" y="674688"/>
            <a:ext cx="6127750" cy="3446462"/>
          </a:xfrm>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306C63-0B43-4085-814B-709B3361CC97}" type="slidenum">
              <a:rPr lang="en-US" altLang="en-US">
                <a:latin typeface="Tahoma" panose="020B0604030504040204" pitchFamily="34" charset="0"/>
              </a:rPr>
              <a:pPr>
                <a:spcBef>
                  <a:spcPct val="0"/>
                </a:spcBef>
              </a:pPr>
              <a:t>94</a:t>
            </a:fld>
            <a:endParaRPr lang="en-US" altLang="en-US">
              <a:latin typeface="Tahoma" panose="020B0604030504040204" pitchFamily="34" charset="0"/>
            </a:endParaRPr>
          </a:p>
        </p:txBody>
      </p:sp>
      <p:sp>
        <p:nvSpPr>
          <p:cNvPr id="228355" name="Rectangle 2"/>
          <p:cNvSpPr>
            <a:spLocks noGrp="1" noRot="1" noChangeAspect="1" noChangeArrowheads="1" noTextEdit="1"/>
          </p:cNvSpPr>
          <p:nvPr>
            <p:ph type="sldImg"/>
          </p:nvPr>
        </p:nvSpPr>
        <p:spPr>
          <a:xfrm>
            <a:off x="420688" y="674688"/>
            <a:ext cx="6127750" cy="3446462"/>
          </a:xfrm>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EC0B16D-DEAD-42A7-9708-91E4EFEC56E6}" type="slidenum">
              <a:rPr lang="en-US" altLang="en-US">
                <a:latin typeface="Tahoma" panose="020B0604030504040204" pitchFamily="34" charset="0"/>
              </a:rPr>
              <a:pPr>
                <a:spcBef>
                  <a:spcPct val="0"/>
                </a:spcBef>
              </a:pPr>
              <a:t>95</a:t>
            </a:fld>
            <a:endParaRPr lang="en-US" altLang="en-US">
              <a:latin typeface="Tahoma" panose="020B0604030504040204" pitchFamily="34" charset="0"/>
            </a:endParaRPr>
          </a:p>
        </p:txBody>
      </p:sp>
      <p:sp>
        <p:nvSpPr>
          <p:cNvPr id="230403" name="Rectangle 2"/>
          <p:cNvSpPr>
            <a:spLocks noGrp="1" noRot="1" noChangeAspect="1" noChangeArrowheads="1" noTextEdit="1"/>
          </p:cNvSpPr>
          <p:nvPr>
            <p:ph type="sldImg"/>
          </p:nvPr>
        </p:nvSpPr>
        <p:spPr>
          <a:xfrm>
            <a:off x="420688" y="674688"/>
            <a:ext cx="6127750" cy="3446462"/>
          </a:xfrm>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A7EE23-B416-4E09-ACAC-E79878B684A5}" type="slidenum">
              <a:rPr lang="en-US" altLang="en-US">
                <a:latin typeface="Tahoma" panose="020B0604030504040204" pitchFamily="34" charset="0"/>
              </a:rPr>
              <a:pPr>
                <a:spcBef>
                  <a:spcPct val="0"/>
                </a:spcBef>
              </a:pPr>
              <a:t>96</a:t>
            </a:fld>
            <a:endParaRPr lang="en-US" altLang="en-US">
              <a:latin typeface="Tahoma" panose="020B0604030504040204" pitchFamily="34" charset="0"/>
            </a:endParaRPr>
          </a:p>
        </p:txBody>
      </p:sp>
      <p:sp>
        <p:nvSpPr>
          <p:cNvPr id="232451" name="Rectangle 2"/>
          <p:cNvSpPr>
            <a:spLocks noGrp="1" noRot="1" noChangeAspect="1" noChangeArrowheads="1" noTextEdit="1"/>
          </p:cNvSpPr>
          <p:nvPr>
            <p:ph type="sldImg"/>
          </p:nvPr>
        </p:nvSpPr>
        <p:spPr>
          <a:xfrm>
            <a:off x="420688" y="674688"/>
            <a:ext cx="6127750" cy="3446462"/>
          </a:xfrm>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FC6475-9933-4D91-8C2C-9A14D6129998}" type="slidenum">
              <a:rPr lang="en-US" altLang="en-US">
                <a:latin typeface="Tahoma" panose="020B0604030504040204" pitchFamily="34" charset="0"/>
              </a:rPr>
              <a:pPr>
                <a:spcBef>
                  <a:spcPct val="0"/>
                </a:spcBef>
              </a:pPr>
              <a:t>97</a:t>
            </a:fld>
            <a:endParaRPr lang="en-US" altLang="en-US">
              <a:latin typeface="Tahoma" panose="020B0604030504040204" pitchFamily="34" charset="0"/>
            </a:endParaRPr>
          </a:p>
        </p:txBody>
      </p:sp>
      <p:sp>
        <p:nvSpPr>
          <p:cNvPr id="234499" name="Rectangle 2"/>
          <p:cNvSpPr>
            <a:spLocks noGrp="1" noRot="1" noChangeAspect="1" noChangeArrowheads="1" noTextEdit="1"/>
          </p:cNvSpPr>
          <p:nvPr>
            <p:ph type="sldImg"/>
          </p:nvPr>
        </p:nvSpPr>
        <p:spPr>
          <a:xfrm>
            <a:off x="420688" y="674688"/>
            <a:ext cx="6127750" cy="3446462"/>
          </a:xfrm>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3FA608B-6F25-499C-9C39-B791AD1A3505}" type="slidenum">
              <a:rPr lang="en-US" altLang="en-US">
                <a:latin typeface="Tahoma" panose="020B0604030504040204" pitchFamily="34" charset="0"/>
              </a:rPr>
              <a:pPr>
                <a:spcBef>
                  <a:spcPct val="0"/>
                </a:spcBef>
              </a:pPr>
              <a:t>98</a:t>
            </a:fld>
            <a:endParaRPr lang="en-US" altLang="en-US">
              <a:latin typeface="Tahoma" panose="020B0604030504040204" pitchFamily="34" charset="0"/>
            </a:endParaRPr>
          </a:p>
        </p:txBody>
      </p:sp>
      <p:sp>
        <p:nvSpPr>
          <p:cNvPr id="236547" name="Rectangle 2"/>
          <p:cNvSpPr>
            <a:spLocks noGrp="1" noRot="1" noChangeAspect="1" noChangeArrowheads="1" noTextEdit="1"/>
          </p:cNvSpPr>
          <p:nvPr>
            <p:ph type="sldImg"/>
          </p:nvPr>
        </p:nvSpPr>
        <p:spPr>
          <a:xfrm>
            <a:off x="420688" y="674688"/>
            <a:ext cx="6127750" cy="3446462"/>
          </a:xfrm>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08C926-1518-45CC-8796-BEBDB5128B6C}"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
        <p:nvSpPr>
          <p:cNvPr id="22531" name="Rectangle 2050"/>
          <p:cNvSpPr>
            <a:spLocks noGrp="1" noRot="1" noChangeAspect="1" noChangeArrowheads="1" noTextEdit="1"/>
          </p:cNvSpPr>
          <p:nvPr>
            <p:ph type="sldImg"/>
          </p:nvPr>
        </p:nvSpPr>
        <p:spPr>
          <a:xfrm>
            <a:off x="420688" y="674688"/>
            <a:ext cx="6127750" cy="3446462"/>
          </a:xfrm>
          <a:ln/>
        </p:spPr>
      </p:sp>
      <p:sp>
        <p:nvSpPr>
          <p:cNvPr id="2253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DAA7DE-ECD2-4F72-8B0A-5098E090D7E3}" type="slidenum">
              <a:rPr lang="en-US" altLang="en-US">
                <a:latin typeface="Tahoma" panose="020B0604030504040204" pitchFamily="34" charset="0"/>
              </a:rPr>
              <a:pPr>
                <a:spcBef>
                  <a:spcPct val="0"/>
                </a:spcBef>
              </a:pPr>
              <a:t>99</a:t>
            </a:fld>
            <a:endParaRPr lang="en-US" altLang="en-US">
              <a:latin typeface="Tahoma" panose="020B0604030504040204" pitchFamily="34" charset="0"/>
            </a:endParaRPr>
          </a:p>
        </p:txBody>
      </p:sp>
      <p:sp>
        <p:nvSpPr>
          <p:cNvPr id="238595" name="Rectangle 2"/>
          <p:cNvSpPr>
            <a:spLocks noGrp="1" noRot="1" noChangeAspect="1" noChangeArrowheads="1" noTextEdit="1"/>
          </p:cNvSpPr>
          <p:nvPr>
            <p:ph type="sldImg"/>
          </p:nvPr>
        </p:nvSpPr>
        <p:spPr>
          <a:xfrm>
            <a:off x="420688" y="674688"/>
            <a:ext cx="6127750" cy="3446462"/>
          </a:xfrm>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92689A4-0552-423B-A148-B164B4436D8C}" type="slidenum">
              <a:rPr lang="en-US" altLang="en-US">
                <a:latin typeface="Tahoma" panose="020B0604030504040204" pitchFamily="34" charset="0"/>
              </a:rPr>
              <a:pPr>
                <a:spcBef>
                  <a:spcPct val="0"/>
                </a:spcBef>
              </a:pPr>
              <a:t>100</a:t>
            </a:fld>
            <a:endParaRPr lang="en-US" altLang="en-US">
              <a:latin typeface="Tahoma" panose="020B0604030504040204" pitchFamily="34" charset="0"/>
            </a:endParaRPr>
          </a:p>
        </p:txBody>
      </p:sp>
      <p:sp>
        <p:nvSpPr>
          <p:cNvPr id="240643" name="Rectangle 2"/>
          <p:cNvSpPr>
            <a:spLocks noGrp="1" noRot="1" noChangeAspect="1" noChangeArrowheads="1" noTextEdit="1"/>
          </p:cNvSpPr>
          <p:nvPr>
            <p:ph type="sldImg"/>
          </p:nvPr>
        </p:nvSpPr>
        <p:spPr>
          <a:xfrm>
            <a:off x="420688" y="674688"/>
            <a:ext cx="6127750" cy="3446462"/>
          </a:xfrm>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F8B188-E04C-4F67-B1B3-49EFAFED65DD}" type="slidenum">
              <a:rPr lang="en-US" altLang="en-US">
                <a:latin typeface="Tahoma" panose="020B0604030504040204" pitchFamily="34" charset="0"/>
              </a:rPr>
              <a:pPr>
                <a:spcBef>
                  <a:spcPct val="0"/>
                </a:spcBef>
              </a:pPr>
              <a:t>101</a:t>
            </a:fld>
            <a:endParaRPr lang="en-US" altLang="en-US">
              <a:latin typeface="Tahoma" panose="020B0604030504040204" pitchFamily="34" charset="0"/>
            </a:endParaRPr>
          </a:p>
        </p:txBody>
      </p:sp>
      <p:sp>
        <p:nvSpPr>
          <p:cNvPr id="242691" name="Rectangle 2"/>
          <p:cNvSpPr>
            <a:spLocks noGrp="1" noRot="1" noChangeAspect="1" noChangeArrowheads="1" noTextEdit="1"/>
          </p:cNvSpPr>
          <p:nvPr>
            <p:ph type="sldImg"/>
          </p:nvPr>
        </p:nvSpPr>
        <p:spPr>
          <a:xfrm>
            <a:off x="420688" y="674688"/>
            <a:ext cx="6127750" cy="3446462"/>
          </a:xfrm>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E36FF2-6C5C-47F6-A1D1-40A1D4329BC1}" type="slidenum">
              <a:rPr lang="en-US" altLang="en-US">
                <a:latin typeface="Tahoma" panose="020B0604030504040204" pitchFamily="34" charset="0"/>
              </a:rPr>
              <a:pPr>
                <a:spcBef>
                  <a:spcPct val="0"/>
                </a:spcBef>
              </a:pPr>
              <a:t>102</a:t>
            </a:fld>
            <a:endParaRPr lang="en-US" altLang="en-US">
              <a:latin typeface="Tahoma" panose="020B0604030504040204" pitchFamily="34" charset="0"/>
            </a:endParaRPr>
          </a:p>
        </p:txBody>
      </p:sp>
      <p:sp>
        <p:nvSpPr>
          <p:cNvPr id="244739" name="Rectangle 2"/>
          <p:cNvSpPr>
            <a:spLocks noGrp="1" noRot="1" noChangeAspect="1" noChangeArrowheads="1" noTextEdit="1"/>
          </p:cNvSpPr>
          <p:nvPr>
            <p:ph type="sldImg"/>
          </p:nvPr>
        </p:nvSpPr>
        <p:spPr>
          <a:xfrm>
            <a:off x="420688" y="674688"/>
            <a:ext cx="6127750" cy="3446462"/>
          </a:xfrm>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1DD0E80-A5AD-4250-8BA5-BFB0BDAB1B73}" type="slidenum">
              <a:rPr lang="en-US" altLang="en-US">
                <a:latin typeface="Tahoma" panose="020B0604030504040204" pitchFamily="34" charset="0"/>
              </a:rPr>
              <a:pPr>
                <a:spcBef>
                  <a:spcPct val="0"/>
                </a:spcBef>
              </a:pPr>
              <a:t>103</a:t>
            </a:fld>
            <a:endParaRPr lang="en-US" altLang="en-US">
              <a:latin typeface="Tahoma" panose="020B0604030504040204" pitchFamily="34" charset="0"/>
            </a:endParaRPr>
          </a:p>
        </p:txBody>
      </p:sp>
      <p:sp>
        <p:nvSpPr>
          <p:cNvPr id="246787" name="Rectangle 2"/>
          <p:cNvSpPr>
            <a:spLocks noGrp="1" noRot="1" noChangeAspect="1" noChangeArrowheads="1" noTextEdit="1"/>
          </p:cNvSpPr>
          <p:nvPr>
            <p:ph type="sldImg"/>
          </p:nvPr>
        </p:nvSpPr>
        <p:spPr>
          <a:xfrm>
            <a:off x="420688" y="674688"/>
            <a:ext cx="6127750" cy="3446462"/>
          </a:xfrm>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244B14-10D7-422F-959F-206027F5A5D3}" type="slidenum">
              <a:rPr lang="en-US" altLang="en-US">
                <a:latin typeface="Tahoma" panose="020B0604030504040204" pitchFamily="34" charset="0"/>
              </a:rPr>
              <a:pPr>
                <a:spcBef>
                  <a:spcPct val="0"/>
                </a:spcBef>
              </a:pPr>
              <a:t>104</a:t>
            </a:fld>
            <a:endParaRPr lang="en-US" altLang="en-US">
              <a:latin typeface="Tahoma" panose="020B0604030504040204" pitchFamily="34" charset="0"/>
            </a:endParaRPr>
          </a:p>
        </p:txBody>
      </p:sp>
      <p:sp>
        <p:nvSpPr>
          <p:cNvPr id="248835" name="Rectangle 2"/>
          <p:cNvSpPr>
            <a:spLocks noGrp="1" noRot="1" noChangeAspect="1" noChangeArrowheads="1" noTextEdit="1"/>
          </p:cNvSpPr>
          <p:nvPr>
            <p:ph type="sldImg"/>
          </p:nvPr>
        </p:nvSpPr>
        <p:spPr>
          <a:xfrm>
            <a:off x="420688" y="674688"/>
            <a:ext cx="6127750" cy="3446462"/>
          </a:xfrm>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ED74AE-2982-4C7A-8EF4-23ABC6D1CC36}" type="slidenum">
              <a:rPr lang="en-US" altLang="en-US">
                <a:latin typeface="Tahoma" panose="020B0604030504040204" pitchFamily="34" charset="0"/>
              </a:rPr>
              <a:pPr>
                <a:spcBef>
                  <a:spcPct val="0"/>
                </a:spcBef>
              </a:pPr>
              <a:t>106</a:t>
            </a:fld>
            <a:endParaRPr lang="en-US" altLang="en-US">
              <a:latin typeface="Tahoma" panose="020B0604030504040204" pitchFamily="34" charset="0"/>
            </a:endParaRPr>
          </a:p>
        </p:txBody>
      </p:sp>
      <p:sp>
        <p:nvSpPr>
          <p:cNvPr id="251907" name="Rectangle 2"/>
          <p:cNvSpPr>
            <a:spLocks noGrp="1" noRot="1" noChangeAspect="1" noChangeArrowheads="1" noTextEdit="1"/>
          </p:cNvSpPr>
          <p:nvPr>
            <p:ph type="sldImg"/>
          </p:nvPr>
        </p:nvSpPr>
        <p:spPr>
          <a:xfrm>
            <a:off x="420688" y="674688"/>
            <a:ext cx="6127750" cy="3446462"/>
          </a:xfrm>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be positive or very critical</a:t>
            </a:r>
          </a:p>
        </p:txBody>
      </p:sp>
      <p:sp>
        <p:nvSpPr>
          <p:cNvPr id="4" name="Slide Number Placeholder 3"/>
          <p:cNvSpPr>
            <a:spLocks noGrp="1"/>
          </p:cNvSpPr>
          <p:nvPr>
            <p:ph type="sldNum" sz="quarter" idx="5"/>
          </p:nvPr>
        </p:nvSpPr>
        <p:spPr/>
        <p:txBody>
          <a:bodyPr/>
          <a:lstStyle/>
          <a:p>
            <a:pPr>
              <a:defRPr/>
            </a:pPr>
            <a:fld id="{A10C74AB-CC9E-4466-B8E4-719C757BD88B}" type="slidenum">
              <a:rPr lang="en-US" altLang="en-US" smtClean="0"/>
              <a:pPr>
                <a:defRPr/>
              </a:pPr>
              <a:t>109</a:t>
            </a:fld>
            <a:endParaRPr lang="en-US" altLang="en-US"/>
          </a:p>
        </p:txBody>
      </p:sp>
    </p:spTree>
    <p:extLst>
      <p:ext uri="{BB962C8B-B14F-4D97-AF65-F5344CB8AC3E}">
        <p14:creationId xmlns:p14="http://schemas.microsoft.com/office/powerpoint/2010/main" val="358111665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CO or CS are NOT sufficient to craft your document. You must have the town’s attorney review. </a:t>
            </a:r>
          </a:p>
        </p:txBody>
      </p:sp>
      <p:sp>
        <p:nvSpPr>
          <p:cNvPr id="4" name="Slide Number Placeholder 3"/>
          <p:cNvSpPr>
            <a:spLocks noGrp="1"/>
          </p:cNvSpPr>
          <p:nvPr>
            <p:ph type="sldNum" sz="quarter" idx="5"/>
          </p:nvPr>
        </p:nvSpPr>
        <p:spPr/>
        <p:txBody>
          <a:bodyPr/>
          <a:lstStyle/>
          <a:p>
            <a:pPr>
              <a:defRPr/>
            </a:pPr>
            <a:fld id="{A10C74AB-CC9E-4466-B8E4-719C757BD88B}" type="slidenum">
              <a:rPr lang="en-US" altLang="en-US" smtClean="0"/>
              <a:pPr>
                <a:defRPr/>
              </a:pPr>
              <a:t>117</a:t>
            </a:fld>
            <a:endParaRPr lang="en-US" altLang="en-US"/>
          </a:p>
        </p:txBody>
      </p:sp>
    </p:spTree>
    <p:extLst>
      <p:ext uri="{BB962C8B-B14F-4D97-AF65-F5344CB8AC3E}">
        <p14:creationId xmlns:p14="http://schemas.microsoft.com/office/powerpoint/2010/main" val="336472673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does not mean that if the Division is reviewing documents for the POTW and finds error in your HWA (prior to 2023) that we may not ask you to fix them for completeness's sake. </a:t>
            </a:r>
          </a:p>
        </p:txBody>
      </p:sp>
      <p:sp>
        <p:nvSpPr>
          <p:cNvPr id="4" name="Slide Number Placeholder 3"/>
          <p:cNvSpPr>
            <a:spLocks noGrp="1"/>
          </p:cNvSpPr>
          <p:nvPr>
            <p:ph type="sldNum" sz="quarter" idx="5"/>
          </p:nvPr>
        </p:nvSpPr>
        <p:spPr/>
        <p:txBody>
          <a:bodyPr/>
          <a:lstStyle/>
          <a:p>
            <a:pPr>
              <a:defRPr/>
            </a:pPr>
            <a:fld id="{A10C74AB-CC9E-4466-B8E4-719C757BD88B}" type="slidenum">
              <a:rPr lang="en-US" altLang="en-US" smtClean="0"/>
              <a:pPr>
                <a:defRPr/>
              </a:pPr>
              <a:t>129</a:t>
            </a:fld>
            <a:endParaRPr lang="en-US" altLang="en-US"/>
          </a:p>
        </p:txBody>
      </p:sp>
    </p:spTree>
    <p:extLst>
      <p:ext uri="{BB962C8B-B14F-4D97-AF65-F5344CB8AC3E}">
        <p14:creationId xmlns:p14="http://schemas.microsoft.com/office/powerpoint/2010/main" val="4230848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7010492" y="2620985"/>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360789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8080EEC0-8F06-4C02-AFF7-E86E2E0594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98622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a:t>Text slide – long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Content Placeholder 6">
            <a:extLst>
              <a:ext uri="{FF2B5EF4-FFF2-40B4-BE49-F238E27FC236}">
                <a16:creationId xmlns:a16="http://schemas.microsoft.com/office/drawing/2014/main" id="{FF078F1F-003F-4D18-8150-5C6E4C081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02225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a:t>Small Chart</a:t>
            </a:r>
          </a:p>
        </p:txBody>
      </p:sp>
      <p:pic>
        <p:nvPicPr>
          <p:cNvPr id="8" name="Content Placeholder 6">
            <a:extLst>
              <a:ext uri="{FF2B5EF4-FFF2-40B4-BE49-F238E27FC236}">
                <a16:creationId xmlns:a16="http://schemas.microsoft.com/office/drawing/2014/main" id="{4EA28A69-0CF2-4EB4-A15C-B526D23FC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0766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71178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A47C3337-32D4-4B55-AC32-EEEC9AF47F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966592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3B68D82E-C6BB-490E-B359-B8BFE222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806207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50738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9E4304EF-BBE9-4AC9-9D15-EA2DD76BF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850164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330703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pic>
        <p:nvPicPr>
          <p:cNvPr id="9" name="Content Placeholder 6">
            <a:extLst>
              <a:ext uri="{FF2B5EF4-FFF2-40B4-BE49-F238E27FC236}">
                <a16:creationId xmlns:a16="http://schemas.microsoft.com/office/drawing/2014/main" id="{50270092-A1BE-4459-879D-2641BABAF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3036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85169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79297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781F9065-5FEC-4FE3-9D8A-330CE9DB3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246217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057075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27963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spTree>
    <p:extLst>
      <p:ext uri="{BB962C8B-B14F-4D97-AF65-F5344CB8AC3E}">
        <p14:creationId xmlns:p14="http://schemas.microsoft.com/office/powerpoint/2010/main" val="2760306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82779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endParaRPr lang="en-US" altLang="en-US"/>
          </a:p>
        </p:txBody>
      </p:sp>
      <p:pic>
        <p:nvPicPr>
          <p:cNvPr id="5" name="Picture 4">
            <a:extLst>
              <a:ext uri="{FF2B5EF4-FFF2-40B4-BE49-F238E27FC236}">
                <a16:creationId xmlns:a16="http://schemas.microsoft.com/office/drawing/2014/main" id="{37FE4A62-01B6-A2A6-C8D6-CAB24992BA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772"/>
          <a:stretch/>
        </p:blipFill>
        <p:spPr>
          <a:xfrm>
            <a:off x="0" y="4716380"/>
            <a:ext cx="12192000" cy="2141621"/>
          </a:xfrm>
          <a:prstGeom prst="rect">
            <a:avLst/>
          </a:prstGeom>
        </p:spPr>
      </p:pic>
    </p:spTree>
    <p:extLst>
      <p:ext uri="{BB962C8B-B14F-4D97-AF65-F5344CB8AC3E}">
        <p14:creationId xmlns:p14="http://schemas.microsoft.com/office/powerpoint/2010/main" val="2437369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Slide -logo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27886"/>
            <a:ext cx="6018320" cy="1061245"/>
          </a:xfrm>
        </p:spPr>
        <p:txBody>
          <a:bodyPr>
            <a:normAutofit/>
          </a:bodyPr>
          <a:lstStyle>
            <a:lvl1pPr algn="ctr">
              <a:defRPr sz="32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a:prstGeom prst="rect">
            <a:avLst/>
          </a:prstGeom>
        </p:spPr>
        <p:txBody>
          <a:bodyPr/>
          <a:lstStyle>
            <a:lvl1pPr algn="l">
              <a:defRPr>
                <a:solidFill>
                  <a:schemeClr val="tx2"/>
                </a:solidFill>
              </a:defRPr>
            </a:lvl1pPr>
          </a:lstStyle>
          <a:p>
            <a:pPr>
              <a:defRPr/>
            </a:pPr>
            <a:fld id="{EF501432-E312-4232-8142-19312161B53E}" type="slidenum">
              <a:rPr lang="en-US" altLang="en-US" smtClean="0"/>
              <a:pPr>
                <a:defRPr/>
              </a:pPr>
              <a:t>‹#›</a:t>
            </a:fld>
            <a:endParaRPr lang="en-US" altLang="en-US"/>
          </a:p>
        </p:txBody>
      </p:sp>
      <p:sp>
        <p:nvSpPr>
          <p:cNvPr id="5" name="Chart Placeholder 4"/>
          <p:cNvSpPr>
            <a:spLocks noGrp="1"/>
          </p:cNvSpPr>
          <p:nvPr>
            <p:ph type="chart" sz="quarter" idx="13" hasCustomPrompt="1"/>
          </p:nvPr>
        </p:nvSpPr>
        <p:spPr>
          <a:xfrm>
            <a:off x="838200" y="2547890"/>
            <a:ext cx="10515600" cy="3796149"/>
          </a:xfrm>
          <a:prstGeom prst="rect">
            <a:avLst/>
          </a:prstGeom>
        </p:spPr>
        <p:txBody>
          <a:bodyPr/>
          <a:lstStyle>
            <a:lvl1pPr>
              <a:defRPr>
                <a:solidFill>
                  <a:schemeClr val="tx1"/>
                </a:solidFill>
                <a:latin typeface="+mj-lt"/>
              </a:defRPr>
            </a:lvl1pPr>
          </a:lstStyle>
          <a:p>
            <a:r>
              <a:rPr lang="en-US"/>
              <a:t>Small Chart</a:t>
            </a:r>
          </a:p>
        </p:txBody>
      </p:sp>
    </p:spTree>
    <p:extLst>
      <p:ext uri="{BB962C8B-B14F-4D97-AF65-F5344CB8AC3E}">
        <p14:creationId xmlns:p14="http://schemas.microsoft.com/office/powerpoint/2010/main" val="71683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65859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77617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78348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71447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71642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8862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8825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66080093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8" r:id="rId24"/>
    <p:sldLayoutId id="2147483775" r:id="rId25"/>
    <p:sldLayoutId id="2147483776" r:id="rId26"/>
    <p:sldLayoutId id="2147483777"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hyperlink" Target="mailto:Jane.Wastewater@Typicalville.com"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23.bin"/><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embeddings/oleObject24.bin"/><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oleObject" Target="../embeddings/oleObject25.bin"/><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oleObject" Target="../embeddings/oleObject26.bin"/><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hyperlink" Target="https://deq.nc.gov/about/divisions/water-resources/water-quality-permitting/municipal-npdes-pretreatment-and-collection-system/pretreatment"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deq.nc.gov/about/divisions/water-resources/water-resources-permit-guidance/pretreatment-guide/annual-report-guidance"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s://www.deq.nc.gov/about/divisions/water-resources/water-resources-permit-guidance/pretreatment-guide/annual-report-guidance"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deq.nc.gov/about/divisions/water-resources/water-resources-permit-guidance/pretreatment-guide/annual-report-guidance" TargetMode="External"/><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1816" y="698501"/>
            <a:ext cx="4746172" cy="5775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pPr>
            <a:r>
              <a:rPr lang="en-US" altLang="en-US" b="1" dirty="0">
                <a:solidFill>
                  <a:schemeClr val="bg1">
                    <a:lumMod val="95000"/>
                  </a:schemeClr>
                </a:solidFill>
                <a:latin typeface="Times New Roman"/>
                <a:cs typeface="Times New Roman"/>
              </a:rPr>
              <a:t>PAR Workshop 2024</a:t>
            </a:r>
            <a:endParaRPr lang="en-US" altLang="en-US" b="1" dirty="0">
              <a:solidFill>
                <a:schemeClr val="bg1">
                  <a:lumMod val="95000"/>
                </a:schemeClr>
              </a:solidFill>
              <a:latin typeface="Times New Roman" panose="02020603050405020304" pitchFamily="18" charset="0"/>
              <a:cs typeface="Times New Roman"/>
            </a:endParaRPr>
          </a:p>
          <a:p>
            <a:pPr algn="ctr">
              <a:spcBef>
                <a:spcPct val="0"/>
              </a:spcBef>
              <a:buClrTx/>
              <a:buSzTx/>
              <a:buFontTx/>
              <a:buNone/>
            </a:pPr>
            <a:endParaRPr lang="en-US" altLang="en-US" sz="2800" b="1" dirty="0">
              <a:latin typeface="Times New Roman" panose="02020603050405020304" pitchFamily="18" charset="0"/>
              <a:cs typeface="Times New Roman"/>
            </a:endParaRPr>
          </a:p>
          <a:p>
            <a:pPr algn="ctr">
              <a:spcBef>
                <a:spcPct val="0"/>
              </a:spcBef>
              <a:buClrTx/>
              <a:buSzTx/>
              <a:buFontTx/>
              <a:buNone/>
            </a:pPr>
            <a:endParaRPr lang="en-US" altLang="en-US" sz="1600" dirty="0">
              <a:latin typeface="Times New Roman" panose="02020603050405020304" pitchFamily="18" charset="0"/>
            </a:endParaRPr>
          </a:p>
        </p:txBody>
      </p:sp>
      <p:sp>
        <p:nvSpPr>
          <p:cNvPr id="6" name="Text Box 3">
            <a:extLst>
              <a:ext uri="{FF2B5EF4-FFF2-40B4-BE49-F238E27FC236}">
                <a16:creationId xmlns:a16="http://schemas.microsoft.com/office/drawing/2014/main" id="{2F1CEA32-4D58-F896-714B-B16C2D92B0BF}"/>
              </a:ext>
            </a:extLst>
          </p:cNvPr>
          <p:cNvSpPr txBox="1">
            <a:spLocks noChangeArrowheads="1"/>
          </p:cNvSpPr>
          <p:nvPr/>
        </p:nvSpPr>
        <p:spPr bwMode="auto">
          <a:xfrm>
            <a:off x="-119746" y="5107214"/>
            <a:ext cx="8229600" cy="106741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pPr>
            <a:r>
              <a:rPr lang="en-US" sz="2800" b="1">
                <a:solidFill>
                  <a:schemeClr val="bg1">
                    <a:lumMod val="95000"/>
                  </a:schemeClr>
                </a:solidFill>
                <a:latin typeface="Times New Roman"/>
                <a:cs typeface="Times New Roman"/>
              </a:rPr>
              <a:t>Presented by:</a:t>
            </a:r>
            <a:endParaRPr lang="en-US" sz="2800">
              <a:solidFill>
                <a:schemeClr val="bg1">
                  <a:lumMod val="95000"/>
                </a:schemeClr>
              </a:solidFill>
              <a:latin typeface="Times New Roman"/>
              <a:ea typeface="Tahoma"/>
              <a:cs typeface="Tahoma"/>
            </a:endParaRPr>
          </a:p>
          <a:p>
            <a:pPr algn="ctr">
              <a:spcBef>
                <a:spcPct val="0"/>
              </a:spcBef>
            </a:pPr>
            <a:r>
              <a:rPr lang="en-US" sz="2800">
                <a:solidFill>
                  <a:schemeClr val="bg1">
                    <a:lumMod val="95000"/>
                  </a:schemeClr>
                </a:solidFill>
                <a:latin typeface="Times New Roman"/>
                <a:ea typeface="Tahoma"/>
                <a:cs typeface="Tahoma"/>
              </a:rPr>
              <a:t>Division of Water Resources </a:t>
            </a:r>
          </a:p>
          <a:p>
            <a:pPr algn="ctr">
              <a:spcBef>
                <a:spcPct val="0"/>
              </a:spcBef>
            </a:pPr>
            <a:r>
              <a:rPr lang="en-US" sz="2800">
                <a:solidFill>
                  <a:schemeClr val="bg1">
                    <a:lumMod val="95000"/>
                  </a:schemeClr>
                </a:solidFill>
                <a:latin typeface="Times New Roman"/>
                <a:ea typeface="Tahoma"/>
                <a:cs typeface="Tahoma"/>
              </a:rPr>
              <a:t>NPDES Municipal Permitting Unit - Pretreatment </a:t>
            </a:r>
            <a:endParaRPr lang="en-US" sz="2800">
              <a:solidFill>
                <a:schemeClr val="bg1">
                  <a:lumMod val="95000"/>
                </a:schemeClr>
              </a:solidFill>
            </a:endParaRPr>
          </a:p>
          <a:p>
            <a:pPr algn="ctr">
              <a:spcBef>
                <a:spcPct val="0"/>
              </a:spcBef>
              <a:buClrTx/>
              <a:buSzTx/>
              <a:buFontTx/>
              <a:buNone/>
            </a:pPr>
            <a:endParaRPr lang="en-US" altLang="en-US" sz="2800" b="1">
              <a:latin typeface="Times New Roman" panose="02020603050405020304" pitchFamily="18" charset="0"/>
              <a:cs typeface="Times New Roman"/>
            </a:endParaRPr>
          </a:p>
          <a:p>
            <a:pPr algn="ctr">
              <a:spcBef>
                <a:spcPct val="0"/>
              </a:spcBef>
              <a:buClrTx/>
              <a:buSzTx/>
            </a:pPr>
            <a:endParaRPr lang="en-US" altLang="en-US" sz="160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BB53136-6108-91A2-C4F3-E00FCF02F636}"/>
              </a:ext>
            </a:extLst>
          </p:cNvPr>
          <p:cNvSpPr>
            <a:spLocks noGrp="1"/>
          </p:cNvSpPr>
          <p:nvPr>
            <p:ph type="ctrTitle"/>
          </p:nvPr>
        </p:nvSpPr>
        <p:spPr/>
        <p:txBody>
          <a:bodyPr>
            <a:normAutofit fontScale="90000"/>
          </a:bodyPr>
          <a:lstStyle/>
          <a:p>
            <a:r>
              <a:rPr lang="en-US" sz="2800" b="1">
                <a:solidFill>
                  <a:srgbClr val="404040"/>
                </a:solidFill>
                <a:latin typeface="Times New Roman"/>
                <a:cs typeface="Times New Roman"/>
              </a:rPr>
              <a:t>Compliance Judgment, SNC, and PARs</a:t>
            </a:r>
            <a:br>
              <a:rPr lang="en-US" sz="2800">
                <a:solidFill>
                  <a:srgbClr val="000000"/>
                </a:solidFill>
                <a:latin typeface="Times New Roman"/>
                <a:cs typeface="Arial"/>
              </a:rPr>
            </a:br>
            <a:r>
              <a:rPr lang="en-US" sz="2800" b="1">
                <a:solidFill>
                  <a:srgbClr val="404040"/>
                </a:solidFill>
                <a:latin typeface="Times New Roman"/>
                <a:cs typeface="Times New Roman"/>
              </a:rPr>
              <a:t>What Do I Do?</a:t>
            </a:r>
            <a:br>
              <a:rPr lang="en-US" sz="2800">
                <a:latin typeface="Times New Roman"/>
                <a:ea typeface="+mn-lt"/>
                <a:cs typeface="+mn-lt"/>
              </a:rPr>
            </a:br>
            <a:endParaRPr lang="en-US"/>
          </a:p>
        </p:txBody>
      </p:sp>
      <p:sp>
        <p:nvSpPr>
          <p:cNvPr id="5" name="Subtitle 4">
            <a:extLst>
              <a:ext uri="{FF2B5EF4-FFF2-40B4-BE49-F238E27FC236}">
                <a16:creationId xmlns:a16="http://schemas.microsoft.com/office/drawing/2014/main" id="{87A11A90-E899-03D0-06B3-8A318CB4BDC3}"/>
              </a:ext>
            </a:extLst>
          </p:cNvPr>
          <p:cNvSpPr>
            <a:spLocks noGrp="1"/>
          </p:cNvSpPr>
          <p:nvPr>
            <p:ph type="subTitle" idx="1"/>
          </p:nvPr>
        </p:nvSpPr>
        <p:spPr>
          <a:xfrm>
            <a:off x="6913673" y="2394723"/>
            <a:ext cx="4489142" cy="614779"/>
          </a:xfrm>
        </p:spPr>
        <p:txBody>
          <a:bodyPr/>
          <a:lstStyle/>
          <a:p>
            <a:r>
              <a:rPr lang="en-US" dirty="0">
                <a:latin typeface="Arial"/>
                <a:cs typeface="Arial"/>
              </a:rPr>
              <a:t>January 29</a:t>
            </a:r>
            <a:r>
              <a:rPr lang="en-US" baseline="30000" dirty="0">
                <a:latin typeface="Arial"/>
                <a:cs typeface="Arial"/>
              </a:rPr>
              <a:t>th</a:t>
            </a:r>
            <a:r>
              <a:rPr lang="en-US" dirty="0">
                <a:latin typeface="Arial"/>
                <a:cs typeface="Arial"/>
              </a:rPr>
              <a:t>,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altLang="en-US"/>
              <a:t>Introduction - NC Pretreatment Rules (cont.)</a:t>
            </a:r>
          </a:p>
        </p:txBody>
      </p:sp>
      <p:sp>
        <p:nvSpPr>
          <p:cNvPr id="21507" name="Rectangle 3"/>
          <p:cNvSpPr>
            <a:spLocks noGrp="1" noChangeArrowheads="1"/>
          </p:cNvSpPr>
          <p:nvPr>
            <p:ph idx="1"/>
          </p:nvPr>
        </p:nvSpPr>
        <p:spPr/>
        <p:txBody>
          <a:bodyPr vert="horz" lIns="91440" tIns="45720" rIns="91440" bIns="45720" rtlCol="0" anchor="t">
            <a:normAutofit/>
          </a:bodyPr>
          <a:lstStyle/>
          <a:p>
            <a:pPr algn="ctr" eaLnBrk="1" hangingPunct="1"/>
            <a:r>
              <a:rPr lang="en-US" altLang="en-US" sz="2000">
                <a:solidFill>
                  <a:schemeClr val="tx1"/>
                </a:solidFill>
                <a:latin typeface="Times New Roman"/>
                <a:cs typeface="Times New Roman"/>
              </a:rPr>
              <a:t>from 15A NCAC 2H .0908(b) (cont.)</a:t>
            </a:r>
          </a:p>
          <a:p>
            <a:pPr algn="ctr" eaLnBrk="1" hangingPunct="1"/>
            <a:endParaRPr lang="en-US" altLang="en-US" sz="2000">
              <a:solidFill>
                <a:schemeClr val="tx1"/>
              </a:solidFill>
              <a:latin typeface="Times New Roman"/>
              <a:cs typeface="Times New Roman" panose="02020603050405020304" pitchFamily="18" charset="0"/>
            </a:endParaRPr>
          </a:p>
          <a:p>
            <a:r>
              <a:rPr lang="en-US" altLang="en-US" sz="2000">
                <a:solidFill>
                  <a:schemeClr val="tx1"/>
                </a:solidFill>
                <a:latin typeface="Times New Roman"/>
                <a:cs typeface="Times New Roman"/>
              </a:rPr>
              <a:t>(3) A list of industrial users in significant noncompliance with pretreatment requirements,</a:t>
            </a:r>
            <a:r>
              <a:rPr lang="en-US" altLang="en-US">
                <a:solidFill>
                  <a:schemeClr val="tx1"/>
                </a:solidFill>
                <a:latin typeface="Times New Roman"/>
                <a:cs typeface="Times New Roman"/>
              </a:rPr>
              <a:t> </a:t>
            </a:r>
            <a:r>
              <a:rPr lang="en-US" altLang="en-US" sz="2000">
                <a:solidFill>
                  <a:schemeClr val="tx1"/>
                </a:solidFill>
                <a:latin typeface="Times New Roman"/>
                <a:cs typeface="Times New Roman"/>
              </a:rPr>
              <a:t> the nature of the violations,</a:t>
            </a:r>
            <a:r>
              <a:rPr lang="en-US" altLang="en-US">
                <a:solidFill>
                  <a:schemeClr val="tx1"/>
                </a:solidFill>
                <a:latin typeface="Times New Roman"/>
                <a:cs typeface="Times New Roman"/>
              </a:rPr>
              <a:t> </a:t>
            </a:r>
            <a:r>
              <a:rPr lang="en-US" altLang="en-US" sz="2000">
                <a:solidFill>
                  <a:schemeClr val="tx1"/>
                </a:solidFill>
                <a:latin typeface="Times New Roman"/>
                <a:cs typeface="Times New Roman"/>
              </a:rPr>
              <a:t> and actions taken or proposed to correct the violations; on forms or in a format provided by the Division;</a:t>
            </a:r>
          </a:p>
          <a:p>
            <a:pPr eaLnBrk="1" hangingPunct="1"/>
            <a:endParaRPr lang="en-US" altLang="en-US" sz="2000">
              <a:solidFill>
                <a:schemeClr val="tx1"/>
              </a:solidFill>
              <a:latin typeface="Times New Roman"/>
              <a:cs typeface="Times New Roman" panose="02020603050405020304" pitchFamily="18" charset="0"/>
            </a:endParaRPr>
          </a:p>
          <a:p>
            <a:pPr eaLnBrk="1" hangingPunct="1"/>
            <a:r>
              <a:rPr lang="en-US" altLang="en-US" sz="2000">
                <a:solidFill>
                  <a:schemeClr val="tx1"/>
                </a:solidFill>
                <a:latin typeface="Times New Roman"/>
                <a:cs typeface="Times New Roman"/>
              </a:rPr>
              <a:t>(4) An allocation table as described in Rule .0916(c)(4) listing permit information for all significant industrial users, including but not limited to permit limits, permit effective and expiration dates, and a comparison of total permitted flows and loads with Division approved maximum allowable loadings of the POTW, including flow, on forms or in a format provided by the Division;</a:t>
            </a:r>
          </a:p>
        </p:txBody>
      </p:sp>
      <p:sp>
        <p:nvSpPr>
          <p:cNvPr id="2" name="Slide Number Placeholder 1">
            <a:extLst>
              <a:ext uri="{FF2B5EF4-FFF2-40B4-BE49-F238E27FC236}">
                <a16:creationId xmlns:a16="http://schemas.microsoft.com/office/drawing/2014/main" id="{63F06510-8177-548C-D6BE-0B82103F658D}"/>
              </a:ext>
            </a:extLst>
          </p:cNvPr>
          <p:cNvSpPr>
            <a:spLocks noGrp="1"/>
          </p:cNvSpPr>
          <p:nvPr>
            <p:ph type="sldNum" sz="quarter" idx="12"/>
          </p:nvPr>
        </p:nvSpPr>
        <p:spPr/>
        <p:txBody>
          <a:bodyPr/>
          <a:lstStyle/>
          <a:p>
            <a:fld id="{11F27F3A-B3E9-41ED-AF8F-A365F10BB65F}" type="slidenum">
              <a:rPr lang="en-US" smtClean="0"/>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noAutofit/>
          </a:bodyPr>
          <a:lstStyle/>
          <a:p>
            <a:pPr eaLnBrk="1" hangingPunct="1"/>
            <a:r>
              <a:rPr lang="en-US" altLang="en-US" sz="2000" dirty="0">
                <a:latin typeface="Franklin Gothic Medium"/>
                <a:cs typeface="Times New Roman"/>
              </a:rPr>
              <a:t>Narrative - Example:</a:t>
            </a:r>
            <a:br>
              <a:rPr lang="en-US" altLang="en-US" sz="2000" dirty="0">
                <a:latin typeface="Franklin Gothic Medium"/>
              </a:rPr>
            </a:br>
            <a:r>
              <a:rPr lang="en-US" altLang="en-US" sz="2000" dirty="0">
                <a:latin typeface="Franklin Gothic Medium"/>
                <a:cs typeface="Times New Roman"/>
              </a:rPr>
              <a:t>Town of Typicalville (NPDES #NC0012345)</a:t>
            </a:r>
            <a:br>
              <a:rPr lang="en-US" altLang="en-US" sz="2000" dirty="0">
                <a:latin typeface="Franklin Gothic Medium"/>
              </a:rPr>
            </a:br>
            <a:r>
              <a:rPr lang="en-US" altLang="en-US" sz="2000" dirty="0">
                <a:latin typeface="Franklin Gothic Medium"/>
                <a:cs typeface="Times New Roman"/>
              </a:rPr>
              <a:t>2024 PAR Narrative</a:t>
            </a:r>
          </a:p>
        </p:txBody>
      </p:sp>
      <p:sp>
        <p:nvSpPr>
          <p:cNvPr id="239619" name="Rectangle 3"/>
          <p:cNvSpPr>
            <a:spLocks noGrp="1" noChangeArrowheads="1"/>
          </p:cNvSpPr>
          <p:nvPr>
            <p:ph idx="1"/>
          </p:nvPr>
        </p:nvSpPr>
        <p:spPr/>
        <p:txBody>
          <a:bodyPr vert="horz" lIns="91440" tIns="45720" rIns="91440" bIns="45720" rtlCol="0" anchor="t">
            <a:normAutofit/>
          </a:bodyPr>
          <a:lstStyle/>
          <a:p>
            <a:pPr algn="just" eaLnBrk="1" hangingPunct="1">
              <a:lnSpc>
                <a:spcPct val="90000"/>
              </a:lnSpc>
            </a:pPr>
            <a:r>
              <a:rPr lang="en-US" altLang="en-US" sz="2000" b="1" dirty="0" err="1">
                <a:latin typeface="Helvetica"/>
                <a:cs typeface="Times New Roman"/>
              </a:rPr>
              <a:t>Slugem</a:t>
            </a:r>
            <a:r>
              <a:rPr lang="en-US" altLang="en-US" sz="2000" b="1" dirty="0">
                <a:latin typeface="Helvetica"/>
                <a:cs typeface="Times New Roman"/>
              </a:rPr>
              <a:t> Hosiery Mill, Inc. (IUP # 0007, Textile) - Cont.</a:t>
            </a:r>
            <a:endParaRPr lang="en-US" dirty="0">
              <a:latin typeface="Helvetica"/>
              <a:cs typeface="Times New Roman"/>
            </a:endParaRPr>
          </a:p>
          <a:p>
            <a:pPr algn="just" eaLnBrk="1" hangingPunct="1">
              <a:lnSpc>
                <a:spcPct val="90000"/>
              </a:lnSpc>
            </a:pPr>
            <a:endParaRPr lang="en-US" altLang="en-US" dirty="0">
              <a:latin typeface="Helvetica" panose="020B0604020202020204" pitchFamily="34" charset="0"/>
              <a:cs typeface="Times New Roman" panose="02020603050405020304" pitchFamily="18" charset="0"/>
            </a:endParaRPr>
          </a:p>
          <a:p>
            <a:pPr marL="0" indent="0" eaLnBrk="1" hangingPunct="1">
              <a:lnSpc>
                <a:spcPct val="90000"/>
              </a:lnSpc>
              <a:buNone/>
            </a:pPr>
            <a:r>
              <a:rPr lang="en-US" altLang="en-US" sz="2000" i="1" dirty="0">
                <a:latin typeface="Times New Roman" panose="02020603050405020304" pitchFamily="18" charset="0"/>
                <a:cs typeface="Times New Roman" panose="02020603050405020304" pitchFamily="18" charset="0"/>
              </a:rPr>
              <a:t>OPTIONAL: </a:t>
            </a:r>
          </a:p>
          <a:p>
            <a:pPr eaLnBrk="1" hangingPunct="1">
              <a:lnSpc>
                <a:spcPct val="90000"/>
              </a:lnSpc>
            </a:pPr>
            <a:r>
              <a:rPr lang="en-US" altLang="en-US" sz="2000" i="1" dirty="0">
                <a:latin typeface="Times New Roman"/>
                <a:cs typeface="Times New Roman"/>
              </a:rPr>
              <a:t>	ENFORCEMENT ACTIONS by POTW, and Industry responses for Non-SNC, Non-Order, Non-Construction, Non-"missing" data events:</a:t>
            </a:r>
            <a:endParaRPr lang="en-US" altLang="en-US" sz="2000" dirty="0">
              <a:latin typeface="Times New Roman"/>
              <a:cs typeface="Times New Roman"/>
            </a:endParaRPr>
          </a:p>
          <a:p>
            <a:pPr lvl="1" eaLnBrk="1" hangingPunct="1">
              <a:lnSpc>
                <a:spcPct val="90000"/>
              </a:lnSpc>
            </a:pPr>
            <a:r>
              <a:rPr lang="en-US" altLang="en-US" sz="2000" i="1" dirty="0">
                <a:latin typeface="Times New Roman"/>
                <a:cs typeface="Times New Roman"/>
              </a:rPr>
              <a:t>The $500 penalty ($250 per SNC) assessed in the last PAR Year (2023) was paid on February 22, 2024.</a:t>
            </a:r>
            <a:endParaRPr lang="en-US" altLang="en-US" sz="2000" dirty="0">
              <a:latin typeface="Times New Roman"/>
              <a:cs typeface="Times New Roman"/>
            </a:endParaRPr>
          </a:p>
          <a:p>
            <a:pPr lvl="1"/>
            <a:r>
              <a:rPr lang="en-US" altLang="en-US" sz="2000" i="1" dirty="0">
                <a:latin typeface="Times New Roman"/>
                <a:cs typeface="Times New Roman"/>
              </a:rPr>
              <a:t>There were also two reporting violations for late sample reporting (two weeks late for March and 8 days late for October).  NOVs were issued and penalties were assessed at ($50 each).  Penalties were paid on May 5, and November 30, respectively.</a:t>
            </a:r>
            <a:endParaRPr lang="en-US" altLang="en-US" sz="2000" dirty="0">
              <a:latin typeface="Times New Roman"/>
              <a:cs typeface="Times New Roman"/>
            </a:endParaRPr>
          </a:p>
          <a:p>
            <a:pPr lvl="1" eaLnBrk="1" hangingPunct="1">
              <a:lnSpc>
                <a:spcPct val="90000"/>
              </a:lnSpc>
            </a:pPr>
            <a:r>
              <a:rPr lang="en-US" altLang="en-US" sz="2000" i="1" dirty="0">
                <a:latin typeface="Times New Roman"/>
                <a:cs typeface="Times New Roman"/>
              </a:rPr>
              <a:t>Overall, this Industry has been very cooperative with the Town in resolving all issues.</a:t>
            </a:r>
          </a:p>
          <a:p>
            <a:pPr lvl="1" eaLnBrk="1" hangingPunct="1">
              <a:lnSpc>
                <a:spcPct val="90000"/>
              </a:lnSpc>
            </a:pPr>
            <a:r>
              <a:rPr lang="en-US" altLang="en-US" sz="2000" i="1" dirty="0">
                <a:latin typeface="Times New Roman"/>
                <a:cs typeface="Times New Roman"/>
              </a:rPr>
              <a:t>A couple of limit violations occurred in 2024, (see IDSF form, NOVs were issued), but overall the SIU was not in SNC for either six month period in 2024.</a:t>
            </a:r>
          </a:p>
        </p:txBody>
      </p:sp>
      <p:sp>
        <p:nvSpPr>
          <p:cNvPr id="2" name="Slide Number Placeholder 1">
            <a:extLst>
              <a:ext uri="{FF2B5EF4-FFF2-40B4-BE49-F238E27FC236}">
                <a16:creationId xmlns:a16="http://schemas.microsoft.com/office/drawing/2014/main" id="{EC879F27-E7D8-CA88-89EC-B0E194BF380D}"/>
              </a:ext>
            </a:extLst>
          </p:cNvPr>
          <p:cNvSpPr>
            <a:spLocks noGrp="1"/>
          </p:cNvSpPr>
          <p:nvPr>
            <p:ph type="sldNum" sz="quarter" idx="12"/>
          </p:nvPr>
        </p:nvSpPr>
        <p:spPr/>
        <p:txBody>
          <a:bodyPr/>
          <a:lstStyle/>
          <a:p>
            <a:fld id="{11F27F3A-B3E9-41ED-AF8F-A365F10BB65F}" type="slidenum">
              <a:rPr lang="en-US" smtClean="0"/>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noAutofit/>
          </a:bodyPr>
          <a:lstStyle/>
          <a:p>
            <a:pPr eaLnBrk="1" hangingPunct="1"/>
            <a:r>
              <a:rPr lang="en-US" altLang="en-US" sz="2000" dirty="0">
                <a:latin typeface="Franklin Gothic Medium"/>
                <a:cs typeface="Times New Roman"/>
              </a:rPr>
              <a:t>Narrative - Example:</a:t>
            </a:r>
            <a:br>
              <a:rPr lang="en-US" altLang="en-US" sz="2000" dirty="0">
                <a:latin typeface="Franklin Gothic Medium"/>
              </a:rPr>
            </a:br>
            <a:r>
              <a:rPr lang="en-US" altLang="en-US" sz="2000" dirty="0">
                <a:latin typeface="Franklin Gothic Medium"/>
                <a:cs typeface="Times New Roman"/>
              </a:rPr>
              <a:t>Town of Typicalville (NPDES #NC0012345)</a:t>
            </a:r>
            <a:br>
              <a:rPr lang="en-US" altLang="en-US" sz="2000" dirty="0">
                <a:latin typeface="Franklin Gothic Medium"/>
              </a:rPr>
            </a:br>
            <a:r>
              <a:rPr lang="en-US" altLang="en-US" sz="2000" dirty="0">
                <a:latin typeface="Franklin Gothic Medium"/>
                <a:cs typeface="Times New Roman"/>
              </a:rPr>
              <a:t>2024 PAR Narrative</a:t>
            </a:r>
          </a:p>
        </p:txBody>
      </p:sp>
      <p:sp>
        <p:nvSpPr>
          <p:cNvPr id="241667" name="Rectangle 3"/>
          <p:cNvSpPr>
            <a:spLocks noGrp="1" noChangeArrowheads="1"/>
          </p:cNvSpPr>
          <p:nvPr>
            <p:ph idx="1"/>
          </p:nvPr>
        </p:nvSpPr>
        <p:spPr/>
        <p:txBody>
          <a:bodyPr vert="horz" lIns="91440" tIns="45720" rIns="91440" bIns="45720" rtlCol="0" anchor="t">
            <a:normAutofit/>
          </a:bodyPr>
          <a:lstStyle/>
          <a:p>
            <a:r>
              <a:rPr lang="en-US" altLang="en-US" sz="2400" b="1" dirty="0">
                <a:latin typeface="Helvetica"/>
                <a:cs typeface="Times New Roman"/>
              </a:rPr>
              <a:t>Terrible Textiles. (IUP # 0009)</a:t>
            </a:r>
            <a:r>
              <a:rPr lang="en-US" altLang="en-US" sz="2400" b="1" dirty="0">
                <a:latin typeface="Times"/>
                <a:cs typeface="Times New Roman"/>
              </a:rPr>
              <a:t> </a:t>
            </a:r>
          </a:p>
          <a:p>
            <a:endParaRPr lang="en-US" dirty="0"/>
          </a:p>
          <a:p>
            <a:pPr lvl="1"/>
            <a:r>
              <a:rPr lang="en-US" altLang="en-US" sz="2000" dirty="0">
                <a:latin typeface="Helvetica"/>
                <a:cs typeface="Times New Roman"/>
              </a:rPr>
              <a:t>As noted in the 2023 PAR, Terrible Textiles burned down on 12/1/2023 and the permit was formally dropped effective 12/31/2023.  There was no monitoring, no data, and therefore no IDSF for this industry in this PAR. </a:t>
            </a:r>
            <a:endParaRPr lang="en-US" altLang="en-US" sz="2000" dirty="0">
              <a:latin typeface="Helvetica" panose="020B06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60AD8E1-64A5-CFA4-2ABA-C7DED4D37DB3}"/>
              </a:ext>
            </a:extLst>
          </p:cNvPr>
          <p:cNvSpPr>
            <a:spLocks noGrp="1"/>
          </p:cNvSpPr>
          <p:nvPr>
            <p:ph type="sldNum" sz="quarter" idx="12"/>
          </p:nvPr>
        </p:nvSpPr>
        <p:spPr/>
        <p:txBody>
          <a:bodyPr/>
          <a:lstStyle/>
          <a:p>
            <a:fld id="{11F27F3A-B3E9-41ED-AF8F-A365F10BB65F}" type="slidenum">
              <a:rPr lang="en-US" smtClean="0"/>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noAutofit/>
          </a:bodyPr>
          <a:lstStyle/>
          <a:p>
            <a:pPr eaLnBrk="1" hangingPunct="1"/>
            <a:r>
              <a:rPr lang="en-US" altLang="en-US" sz="2000" dirty="0">
                <a:latin typeface="Franklin Gothic Medium"/>
                <a:cs typeface="Times New Roman"/>
              </a:rPr>
              <a:t>Narrative - Example:</a:t>
            </a:r>
            <a:br>
              <a:rPr lang="en-US" altLang="en-US" sz="2000" dirty="0">
                <a:latin typeface="Franklin Gothic Medium"/>
              </a:rPr>
            </a:br>
            <a:r>
              <a:rPr lang="en-US" altLang="en-US" sz="2000" dirty="0">
                <a:latin typeface="Franklin Gothic Medium"/>
                <a:cs typeface="Times New Roman"/>
              </a:rPr>
              <a:t>Town of Typicalville (NPDES #NC0012345)</a:t>
            </a:r>
            <a:br>
              <a:rPr lang="en-US" altLang="en-US" sz="2000" dirty="0">
                <a:latin typeface="Franklin Gothic Medium"/>
              </a:rPr>
            </a:br>
            <a:r>
              <a:rPr lang="en-US" altLang="en-US" sz="2000" dirty="0">
                <a:latin typeface="Franklin Gothic Medium"/>
                <a:cs typeface="Times New Roman"/>
              </a:rPr>
              <a:t>2024 PAR Narrative</a:t>
            </a:r>
          </a:p>
        </p:txBody>
      </p:sp>
      <p:sp>
        <p:nvSpPr>
          <p:cNvPr id="243715" name="Rectangle 3"/>
          <p:cNvSpPr>
            <a:spLocks noGrp="1" noChangeArrowheads="1"/>
          </p:cNvSpPr>
          <p:nvPr>
            <p:ph idx="1"/>
          </p:nvPr>
        </p:nvSpPr>
        <p:spPr/>
        <p:txBody>
          <a:bodyPr vert="horz" lIns="91440" tIns="45720" rIns="91440" bIns="45720" rtlCol="0" anchor="t">
            <a:normAutofit/>
          </a:bodyPr>
          <a:lstStyle/>
          <a:p>
            <a:r>
              <a:rPr lang="en-US" altLang="en-US" sz="2000" b="1" dirty="0">
                <a:latin typeface="Helvetica"/>
                <a:cs typeface="Times New Roman"/>
              </a:rPr>
              <a:t>Will </a:t>
            </a:r>
            <a:r>
              <a:rPr lang="en-US" altLang="en-US" sz="2000" b="1" dirty="0" err="1">
                <a:latin typeface="Helvetica"/>
                <a:cs typeface="Times New Roman"/>
              </a:rPr>
              <a:t>Plateit</a:t>
            </a:r>
            <a:r>
              <a:rPr lang="en-US" altLang="en-US" sz="2000" b="1" dirty="0">
                <a:latin typeface="Helvetica"/>
                <a:cs typeface="Times New Roman"/>
              </a:rPr>
              <a:t> Metal Finishers, Inc. (IUP # 0006,</a:t>
            </a:r>
            <a:r>
              <a:rPr lang="en-US" altLang="en-US" b="1" dirty="0">
                <a:latin typeface="Helvetica"/>
                <a:cs typeface="Times New Roman"/>
              </a:rPr>
              <a:t>  </a:t>
            </a:r>
            <a:r>
              <a:rPr lang="en-US" altLang="en-US" sz="2000" b="1" dirty="0">
                <a:latin typeface="Helvetica"/>
                <a:cs typeface="Times New Roman"/>
              </a:rPr>
              <a:t> 40CFR433)</a:t>
            </a:r>
            <a:endParaRPr lang="en-US" altLang="en-US" sz="2000" dirty="0">
              <a:latin typeface="Helvetica"/>
              <a:cs typeface="Times New Roman"/>
            </a:endParaRPr>
          </a:p>
          <a:p>
            <a:pPr lvl="1" algn="just" eaLnBrk="1" hangingPunct="1">
              <a:lnSpc>
                <a:spcPct val="90000"/>
              </a:lnSpc>
              <a:buFont typeface="Wingdings" panose="05000000000000000000" pitchFamily="2" charset="2"/>
              <a:buNone/>
            </a:pPr>
            <a:r>
              <a:rPr lang="en-US" altLang="en-US" sz="2000" dirty="0">
                <a:latin typeface="Helvetica"/>
                <a:cs typeface="Times New Roman"/>
              </a:rPr>
              <a:t>SNC INFORMATION:</a:t>
            </a:r>
          </a:p>
          <a:p>
            <a:pPr lvl="1" algn="just" eaLnBrk="1" hangingPunct="1">
              <a:lnSpc>
                <a:spcPct val="90000"/>
              </a:lnSpc>
              <a:buFont typeface="Wingdings" panose="05000000000000000000" pitchFamily="2" charset="2"/>
              <a:buNone/>
            </a:pPr>
            <a:endParaRPr lang="en-US" altLang="en-US" sz="1000" dirty="0">
              <a:latin typeface="Helvetica" panose="020B0604020202020204" pitchFamily="34" charset="0"/>
              <a:cs typeface="Times New Roman" panose="02020603050405020304" pitchFamily="18" charset="0"/>
            </a:endParaRPr>
          </a:p>
          <a:p>
            <a:pPr lvl="1" algn="just" eaLnBrk="1" hangingPunct="1">
              <a:lnSpc>
                <a:spcPct val="90000"/>
              </a:lnSpc>
            </a:pPr>
            <a:r>
              <a:rPr lang="en-US" altLang="en-US" sz="2000" dirty="0">
                <a:latin typeface="Helvetica"/>
                <a:cs typeface="Times New Roman"/>
              </a:rPr>
              <a:t>This SIU was in SNC for the parameter of Cadmium (Cd) for both the January 1-June 30, 2024, and the July 1-December 31, 2024, reporting periods.</a:t>
            </a:r>
          </a:p>
          <a:p>
            <a:pPr lvl="1" algn="just" eaLnBrk="1" hangingPunct="1">
              <a:lnSpc>
                <a:spcPct val="90000"/>
              </a:lnSpc>
            </a:pPr>
            <a:r>
              <a:rPr lang="en-US" altLang="en-US" sz="2000" dirty="0">
                <a:latin typeface="Helvetica"/>
                <a:cs typeface="Times New Roman"/>
              </a:rPr>
              <a:t>SIU was SNC for two periods in a row for Cadmium.</a:t>
            </a:r>
          </a:p>
          <a:p>
            <a:pPr lvl="1" algn="just"/>
            <a:r>
              <a:rPr lang="en-US" altLang="en-US" sz="2000" dirty="0">
                <a:latin typeface="Helvetica"/>
                <a:cs typeface="Times New Roman"/>
              </a:rPr>
              <a:t>In general, this Industry cannot identify or resolve the cause of their SNC.  They also do not promptly pay the penalties.  Several meetings between the Town and the Industry, as well as letters from our attorney have improved the industry’s cooperation, but have still been unable to determine the source or reason for the increased Cadmium levels.  Consent Order issued to require resolution, with upfront penalty.</a:t>
            </a:r>
          </a:p>
          <a:p>
            <a:pPr lvl="1" algn="just" eaLnBrk="1" hangingPunct="1">
              <a:lnSpc>
                <a:spcPct val="90000"/>
              </a:lnSpc>
            </a:pPr>
            <a:r>
              <a:rPr lang="en-US" altLang="en-US" sz="2000" dirty="0">
                <a:latin typeface="Helvetica"/>
                <a:cs typeface="Times New Roman"/>
              </a:rPr>
              <a:t>Copy of Public Notice is enclosed.</a:t>
            </a:r>
          </a:p>
        </p:txBody>
      </p:sp>
      <p:sp>
        <p:nvSpPr>
          <p:cNvPr id="2" name="Slide Number Placeholder 1">
            <a:extLst>
              <a:ext uri="{FF2B5EF4-FFF2-40B4-BE49-F238E27FC236}">
                <a16:creationId xmlns:a16="http://schemas.microsoft.com/office/drawing/2014/main" id="{613DC04F-4905-1249-013E-24960441DB14}"/>
              </a:ext>
            </a:extLst>
          </p:cNvPr>
          <p:cNvSpPr>
            <a:spLocks noGrp="1"/>
          </p:cNvSpPr>
          <p:nvPr>
            <p:ph type="sldNum" sz="quarter" idx="12"/>
          </p:nvPr>
        </p:nvSpPr>
        <p:spPr/>
        <p:txBody>
          <a:bodyPr/>
          <a:lstStyle/>
          <a:p>
            <a:fld id="{11F27F3A-B3E9-41ED-AF8F-A365F10BB65F}" type="slidenum">
              <a:rPr lang="en-US" smtClean="0"/>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Autofit/>
          </a:bodyPr>
          <a:lstStyle/>
          <a:p>
            <a:pPr eaLnBrk="1" hangingPunct="1"/>
            <a:r>
              <a:rPr lang="en-US" altLang="en-US" sz="2000" dirty="0">
                <a:latin typeface="Franklin Gothic Medium"/>
                <a:cs typeface="Times New Roman"/>
              </a:rPr>
              <a:t>Narrative - Example:</a:t>
            </a:r>
            <a:br>
              <a:rPr lang="en-US" altLang="en-US" sz="2000" dirty="0">
                <a:latin typeface="Franklin Gothic Medium"/>
              </a:rPr>
            </a:br>
            <a:r>
              <a:rPr lang="en-US" altLang="en-US" sz="2000" dirty="0">
                <a:latin typeface="Franklin Gothic Medium"/>
                <a:cs typeface="Times New Roman"/>
              </a:rPr>
              <a:t>Town of Typicalville (NPDES #NC0012345)</a:t>
            </a:r>
            <a:br>
              <a:rPr lang="en-US" altLang="en-US" sz="2000" dirty="0">
                <a:latin typeface="Franklin Gothic Medium"/>
              </a:rPr>
            </a:br>
            <a:r>
              <a:rPr lang="en-US" altLang="en-US" sz="2000" dirty="0">
                <a:latin typeface="Franklin Gothic Medium"/>
                <a:cs typeface="Times New Roman"/>
              </a:rPr>
              <a:t>2024 PAR Narrative</a:t>
            </a:r>
          </a:p>
        </p:txBody>
      </p:sp>
      <p:sp>
        <p:nvSpPr>
          <p:cNvPr id="245763" name="Rectangle 3"/>
          <p:cNvSpPr>
            <a:spLocks noGrp="1" noChangeArrowheads="1"/>
          </p:cNvSpPr>
          <p:nvPr>
            <p:ph idx="1"/>
          </p:nvPr>
        </p:nvSpPr>
        <p:spPr/>
        <p:txBody>
          <a:bodyPr vert="horz" lIns="91440" tIns="45720" rIns="91440" bIns="45720" rtlCol="0" anchor="t">
            <a:normAutofit/>
          </a:bodyPr>
          <a:lstStyle/>
          <a:p>
            <a:r>
              <a:rPr lang="en-US" altLang="en-US" sz="2400" b="1" dirty="0">
                <a:latin typeface="Helvetica"/>
                <a:cs typeface="Times New Roman"/>
              </a:rPr>
              <a:t>Will </a:t>
            </a:r>
            <a:r>
              <a:rPr lang="en-US" altLang="en-US" sz="2400" b="1" dirty="0" err="1">
                <a:latin typeface="Helvetica"/>
                <a:cs typeface="Times New Roman"/>
              </a:rPr>
              <a:t>Plateit</a:t>
            </a:r>
            <a:r>
              <a:rPr lang="en-US" altLang="en-US" sz="2400" b="1" dirty="0">
                <a:latin typeface="Helvetica"/>
                <a:cs typeface="Times New Roman"/>
              </a:rPr>
              <a:t> Metal Finishers, Inc. (IUP # 0006,   40CFR433) – Cont.</a:t>
            </a:r>
            <a:endParaRPr lang="en-US" altLang="en-US" sz="2400" dirty="0">
              <a:latin typeface="Helvetica"/>
              <a:cs typeface="Times New Roman"/>
            </a:endParaRPr>
          </a:p>
          <a:p>
            <a:pPr lvl="1" algn="just" eaLnBrk="1" hangingPunct="1">
              <a:lnSpc>
                <a:spcPct val="90000"/>
              </a:lnSpc>
              <a:buFont typeface="Wingdings" panose="05000000000000000000" pitchFamily="2" charset="2"/>
              <a:buNone/>
            </a:pPr>
            <a:r>
              <a:rPr lang="en-US" altLang="en-US" sz="2400" dirty="0">
                <a:latin typeface="Helvetica"/>
                <a:cs typeface="Times New Roman"/>
              </a:rPr>
              <a:t>ORDER/SCHEDULE INFORMATION:</a:t>
            </a:r>
          </a:p>
          <a:p>
            <a:pPr lvl="1" algn="just" eaLnBrk="1" hangingPunct="1">
              <a:lnSpc>
                <a:spcPct val="90000"/>
              </a:lnSpc>
            </a:pPr>
            <a:r>
              <a:rPr lang="en-US" altLang="en-US" sz="2400" dirty="0">
                <a:latin typeface="Helvetica"/>
                <a:cs typeface="Times New Roman"/>
              </a:rPr>
              <a:t>POTW and the SIU entered into a Consent Order (copy enclosed). Effective date of 2025, so not included on the PPS form.</a:t>
            </a:r>
          </a:p>
          <a:p>
            <a:pPr lvl="1" algn="just">
              <a:buNone/>
            </a:pPr>
            <a:r>
              <a:rPr lang="en-US" altLang="en-US" sz="2400" dirty="0">
                <a:latin typeface="Helvetica"/>
                <a:cs typeface="Times New Roman"/>
              </a:rPr>
              <a:t>A-to-C and CONSTRUCTION INFORMATION:  None </a:t>
            </a:r>
            <a:endParaRPr lang="en-US" altLang="en-US" sz="2400" dirty="0">
              <a:latin typeface="Helvetica" panose="020B0604020202020204" pitchFamily="34" charset="0"/>
              <a:cs typeface="Times New Roman" panose="02020603050405020304" pitchFamily="18" charset="0"/>
            </a:endParaRPr>
          </a:p>
          <a:p>
            <a:pPr lvl="1" algn="just" eaLnBrk="1" hangingPunct="1">
              <a:lnSpc>
                <a:spcPct val="90000"/>
              </a:lnSpc>
              <a:buFont typeface="Wingdings" panose="05000000000000000000" pitchFamily="2" charset="2"/>
              <a:buNone/>
            </a:pPr>
            <a:endParaRPr lang="en-US" altLang="en-US" sz="2400" dirty="0">
              <a:latin typeface="Helvetica" panose="020B0604020202020204" pitchFamily="34" charset="0"/>
              <a:cs typeface="Times New Roman" panose="02020603050405020304" pitchFamily="18" charset="0"/>
            </a:endParaRPr>
          </a:p>
          <a:p>
            <a:pPr lvl="1" algn="just">
              <a:buNone/>
            </a:pPr>
            <a:r>
              <a:rPr lang="en-US" altLang="en-US" sz="2400" dirty="0">
                <a:latin typeface="Helvetica"/>
                <a:cs typeface="Times New Roman"/>
              </a:rPr>
              <a:t>MISSING DATA:  NONE </a:t>
            </a:r>
            <a:endParaRPr lang="en-US" altLang="en-US" sz="2400" dirty="0">
              <a:latin typeface="Helvetica" panose="020B0604020202020204" pitchFamily="34" charset="0"/>
              <a:cs typeface="Times New Roman" panose="02020603050405020304" pitchFamily="18" charset="0"/>
            </a:endParaRPr>
          </a:p>
          <a:p>
            <a:pPr algn="just" eaLnBrk="1" hangingPunct="1">
              <a:lnSpc>
                <a:spcPct val="90000"/>
              </a:lnSpc>
            </a:pPr>
            <a:endParaRPr lang="en-US" altLang="en-US" sz="2400" i="1" dirty="0">
              <a:latin typeface="Times New Roman"/>
              <a:cs typeface="Times New Roman"/>
            </a:endParaRPr>
          </a:p>
          <a:p>
            <a:pPr marL="0" indent="0" algn="just">
              <a:buNone/>
            </a:pPr>
            <a:r>
              <a:rPr lang="en-US" altLang="en-US" sz="2400" i="1" dirty="0">
                <a:latin typeface="Times New Roman"/>
                <a:cs typeface="Times New Roman"/>
              </a:rPr>
              <a:t>    Optional - OTHER MISC. INFORMATION: </a:t>
            </a:r>
            <a:endParaRPr lang="en-US" altLang="en-US" sz="2400" i="1" dirty="0">
              <a:latin typeface="Times New Roman" panose="02020603050405020304" pitchFamily="18" charset="0"/>
              <a:cs typeface="Times New Roman" panose="02020603050405020304" pitchFamily="18" charset="0"/>
            </a:endParaRPr>
          </a:p>
          <a:p>
            <a:pPr lvl="1" algn="just" eaLnBrk="1" hangingPunct="1">
              <a:lnSpc>
                <a:spcPct val="90000"/>
              </a:lnSpc>
            </a:pPr>
            <a:r>
              <a:rPr lang="en-US" altLang="en-US" sz="2400" i="1" dirty="0">
                <a:latin typeface="Times New Roman"/>
                <a:cs typeface="Times New Roman"/>
              </a:rPr>
              <a:t>The SIU filed both required semi-annual TTO certifications in lieu of monitoring for organics</a:t>
            </a:r>
            <a:r>
              <a:rPr lang="en-US" altLang="en-US" sz="2000" i="1" dirty="0">
                <a:latin typeface="Times New Roman"/>
                <a:cs typeface="Times New Roman"/>
              </a:rPr>
              <a:t>. TOMP is active and updated.</a:t>
            </a:r>
            <a:endParaRPr lang="en-US" altLang="en-US" sz="1800" dirty="0">
              <a:latin typeface="Times New Roman"/>
              <a:cs typeface="Times New Roman"/>
            </a:endParaRPr>
          </a:p>
        </p:txBody>
      </p:sp>
      <p:sp>
        <p:nvSpPr>
          <p:cNvPr id="2" name="Slide Number Placeholder 1">
            <a:extLst>
              <a:ext uri="{FF2B5EF4-FFF2-40B4-BE49-F238E27FC236}">
                <a16:creationId xmlns:a16="http://schemas.microsoft.com/office/drawing/2014/main" id="{6B9247A4-D4DC-5B7B-C53B-E4D71514B9C9}"/>
              </a:ext>
            </a:extLst>
          </p:cNvPr>
          <p:cNvSpPr>
            <a:spLocks noGrp="1"/>
          </p:cNvSpPr>
          <p:nvPr>
            <p:ph type="sldNum" sz="quarter" idx="12"/>
          </p:nvPr>
        </p:nvSpPr>
        <p:spPr/>
        <p:txBody>
          <a:bodyPr/>
          <a:lstStyle/>
          <a:p>
            <a:fld id="{11F27F3A-B3E9-41ED-AF8F-A365F10BB65F}" type="slidenum">
              <a:rPr lang="en-US" smtClean="0"/>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noAutofit/>
          </a:bodyPr>
          <a:lstStyle/>
          <a:p>
            <a:pPr eaLnBrk="1" hangingPunct="1"/>
            <a:r>
              <a:rPr lang="en-US" altLang="en-US" sz="2000" dirty="0">
                <a:latin typeface="Franklin Gothic Medium"/>
                <a:cs typeface="Times New Roman"/>
              </a:rPr>
              <a:t>Narrative - Example:</a:t>
            </a:r>
            <a:br>
              <a:rPr lang="en-US" altLang="en-US" sz="2000" dirty="0">
                <a:latin typeface="Franklin Gothic Medium"/>
              </a:rPr>
            </a:br>
            <a:r>
              <a:rPr lang="en-US" altLang="en-US" sz="2000" dirty="0">
                <a:latin typeface="Franklin Gothic Medium"/>
                <a:cs typeface="Times New Roman"/>
              </a:rPr>
              <a:t>Town of Typicalville (NPDES #NC0012345)</a:t>
            </a:r>
            <a:br>
              <a:rPr lang="en-US" altLang="en-US" sz="2000" dirty="0">
                <a:latin typeface="Franklin Gothic Medium"/>
              </a:rPr>
            </a:br>
            <a:r>
              <a:rPr lang="en-US" altLang="en-US" sz="2000" dirty="0">
                <a:latin typeface="Franklin Gothic Medium"/>
                <a:cs typeface="Times New Roman"/>
              </a:rPr>
              <a:t>2024 PAR Narrative</a:t>
            </a:r>
          </a:p>
        </p:txBody>
      </p:sp>
      <p:sp>
        <p:nvSpPr>
          <p:cNvPr id="247811" name="Rectangle 3"/>
          <p:cNvSpPr>
            <a:spLocks noGrp="1" noChangeArrowheads="1"/>
          </p:cNvSpPr>
          <p:nvPr>
            <p:ph idx="1"/>
          </p:nvPr>
        </p:nvSpPr>
        <p:spPr/>
        <p:txBody>
          <a:bodyPr vert="horz" lIns="91440" tIns="45720" rIns="91440" bIns="45720" rtlCol="0" anchor="t">
            <a:normAutofit/>
          </a:bodyPr>
          <a:lstStyle/>
          <a:p>
            <a:r>
              <a:rPr lang="en-US" altLang="en-US" sz="2400" b="1" dirty="0">
                <a:latin typeface="Helvetica"/>
                <a:cs typeface="Times New Roman"/>
              </a:rPr>
              <a:t>Will </a:t>
            </a:r>
            <a:r>
              <a:rPr lang="en-US" altLang="en-US" sz="2400" b="1" dirty="0" err="1">
                <a:latin typeface="Helvetica"/>
                <a:cs typeface="Times New Roman"/>
              </a:rPr>
              <a:t>Plateit</a:t>
            </a:r>
            <a:r>
              <a:rPr lang="en-US" altLang="en-US" sz="2400" b="1" dirty="0">
                <a:latin typeface="Helvetica"/>
                <a:cs typeface="Times New Roman"/>
              </a:rPr>
              <a:t> Metal Finishers, Inc. (IUP # 0006,   40CFR433) – Cont.</a:t>
            </a:r>
            <a:endParaRPr lang="en-US" altLang="en-US" sz="2400" dirty="0">
              <a:latin typeface="Helvetica"/>
              <a:cs typeface="Times New Roman"/>
            </a:endParaRPr>
          </a:p>
          <a:p>
            <a:pPr marL="0" indent="0" algn="just">
              <a:buNone/>
            </a:pPr>
            <a:r>
              <a:rPr lang="en-US" altLang="en-US" sz="2400" i="1" dirty="0">
                <a:latin typeface="Times New Roman"/>
                <a:cs typeface="Times New Roman"/>
              </a:rPr>
              <a:t>OPTIONAL: </a:t>
            </a:r>
            <a:endParaRPr lang="en-US" altLang="en-US" sz="2400" i="1" dirty="0">
              <a:latin typeface="Times New Roman" panose="02020603050405020304" pitchFamily="18" charset="0"/>
              <a:cs typeface="Times New Roman" panose="02020603050405020304" pitchFamily="18" charset="0"/>
            </a:endParaRPr>
          </a:p>
          <a:p>
            <a:pPr algn="just" eaLnBrk="1" hangingPunct="1">
              <a:lnSpc>
                <a:spcPct val="90000"/>
              </a:lnSpc>
            </a:pPr>
            <a:r>
              <a:rPr lang="en-US" altLang="en-US" sz="2400" i="1" dirty="0">
                <a:latin typeface="Times New Roman"/>
                <a:cs typeface="Times New Roman"/>
              </a:rPr>
              <a:t>	ENFORCEMENT ACTIONS by POTW, and Industry responses, for Non-SNC, Non-Order, Non-Construction, Non-"missing" data events:</a:t>
            </a:r>
          </a:p>
          <a:p>
            <a:pPr lvl="1" algn="just" eaLnBrk="1" hangingPunct="1">
              <a:lnSpc>
                <a:spcPct val="90000"/>
              </a:lnSpc>
            </a:pPr>
            <a:r>
              <a:rPr lang="en-US" altLang="en-US" sz="2200" i="1" dirty="0">
                <a:latin typeface="Times New Roman"/>
                <a:cs typeface="Times New Roman"/>
              </a:rPr>
              <a:t>Several other NOVs were issued throughout the year.</a:t>
            </a:r>
          </a:p>
          <a:p>
            <a:pPr lvl="1" algn="just"/>
            <a:r>
              <a:rPr lang="en-US" altLang="en-US" sz="2200" i="1" dirty="0">
                <a:latin typeface="Times New Roman"/>
                <a:cs typeface="Times New Roman"/>
              </a:rPr>
              <a:t>A penalty of $250 was issued for the Jan-Jun 2024 SNC.  SIU failed to pay the penalty within the required 30 days.  It was paid on  September 30, 2024 after a strong letter from the POTW’s attorney indicating failure to pay would result in termination of service. </a:t>
            </a:r>
            <a:endParaRPr lang="en-US" altLang="en-US" sz="2200" dirty="0">
              <a:latin typeface="Times New Roman" panose="02020603050405020304" pitchFamily="18" charset="0"/>
              <a:cs typeface="Times New Roman" panose="02020603050405020304" pitchFamily="18" charset="0"/>
            </a:endParaRPr>
          </a:p>
          <a:p>
            <a:pPr lvl="1" algn="just"/>
            <a:r>
              <a:rPr lang="en-US" altLang="en-US" sz="2200" i="1" dirty="0">
                <a:latin typeface="Times New Roman"/>
                <a:cs typeface="Times New Roman"/>
              </a:rPr>
              <a:t>Another $1000 penalty for the Jul-Dec SNC was incorporated into the Consent Order.  It has not been collected, but documentation of collection will be included in our next PAR.</a:t>
            </a:r>
          </a:p>
        </p:txBody>
      </p:sp>
      <p:sp>
        <p:nvSpPr>
          <p:cNvPr id="2" name="Slide Number Placeholder 1">
            <a:extLst>
              <a:ext uri="{FF2B5EF4-FFF2-40B4-BE49-F238E27FC236}">
                <a16:creationId xmlns:a16="http://schemas.microsoft.com/office/drawing/2014/main" id="{97782FF9-55B8-208C-6596-D0657EF04447}"/>
              </a:ext>
            </a:extLst>
          </p:cNvPr>
          <p:cNvSpPr>
            <a:spLocks noGrp="1"/>
          </p:cNvSpPr>
          <p:nvPr>
            <p:ph type="sldNum" sz="quarter" idx="12"/>
          </p:nvPr>
        </p:nvSpPr>
        <p:spPr/>
        <p:txBody>
          <a:bodyPr/>
          <a:lstStyle/>
          <a:p>
            <a:fld id="{11F27F3A-B3E9-41ED-AF8F-A365F10BB65F}" type="slidenum">
              <a:rPr lang="en-US" smtClean="0"/>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9" name="TextBox 2"/>
          <p:cNvSpPr txBox="1">
            <a:spLocks noChangeArrowheads="1"/>
          </p:cNvSpPr>
          <p:nvPr/>
        </p:nvSpPr>
        <p:spPr bwMode="auto">
          <a:xfrm>
            <a:off x="3057525" y="5448301"/>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solidFill>
                  <a:srgbClr val="FF0000"/>
                </a:solidFill>
                <a:latin typeface="Tahoma"/>
                <a:ea typeface="Tahoma"/>
                <a:cs typeface="Tahoma"/>
              </a:rPr>
              <a:t>No Corrections Needed.</a:t>
            </a:r>
          </a:p>
        </p:txBody>
      </p:sp>
      <p:sp>
        <p:nvSpPr>
          <p:cNvPr id="2" name="Slide Number Placeholder 1">
            <a:extLst>
              <a:ext uri="{FF2B5EF4-FFF2-40B4-BE49-F238E27FC236}">
                <a16:creationId xmlns:a16="http://schemas.microsoft.com/office/drawing/2014/main" id="{73995E05-F6AC-5673-1260-3CB47BC401CC}"/>
              </a:ext>
            </a:extLst>
          </p:cNvPr>
          <p:cNvSpPr>
            <a:spLocks noGrp="1"/>
          </p:cNvSpPr>
          <p:nvPr>
            <p:ph type="sldNum" sz="quarter" idx="12"/>
          </p:nvPr>
        </p:nvSpPr>
        <p:spPr/>
        <p:txBody>
          <a:bodyPr/>
          <a:lstStyle/>
          <a:p>
            <a:fld id="{11F27F3A-B3E9-41ED-AF8F-A365F10BB65F}" type="slidenum">
              <a:rPr lang="en-US" smtClean="0"/>
              <a:pPr/>
              <a:t>105</a:t>
            </a:fld>
            <a:endParaRPr lang="en-US"/>
          </a:p>
        </p:txBody>
      </p:sp>
      <p:pic>
        <p:nvPicPr>
          <p:cNvPr id="4" name="Picture 3">
            <a:extLst>
              <a:ext uri="{FF2B5EF4-FFF2-40B4-BE49-F238E27FC236}">
                <a16:creationId xmlns:a16="http://schemas.microsoft.com/office/drawing/2014/main" id="{F8CBEF7E-FA46-88A6-B0F5-201E63CF54CC}"/>
              </a:ext>
            </a:extLst>
          </p:cNvPr>
          <p:cNvPicPr>
            <a:picLocks noChangeAspect="1"/>
          </p:cNvPicPr>
          <p:nvPr/>
        </p:nvPicPr>
        <p:blipFill>
          <a:blip r:embed="rId2"/>
          <a:stretch>
            <a:fillRect/>
          </a:stretch>
        </p:blipFill>
        <p:spPr>
          <a:xfrm>
            <a:off x="1542376" y="0"/>
            <a:ext cx="9107248" cy="6858000"/>
          </a:xfrm>
          <a:prstGeom prst="rect">
            <a:avLst/>
          </a:prstGeom>
        </p:spPr>
      </p:pic>
      <p:sp>
        <p:nvSpPr>
          <p:cNvPr id="5" name="TextBox 4">
            <a:extLst>
              <a:ext uri="{FF2B5EF4-FFF2-40B4-BE49-F238E27FC236}">
                <a16:creationId xmlns:a16="http://schemas.microsoft.com/office/drawing/2014/main" id="{DE7531CD-359D-B962-6BFE-A1AD805A56C4}"/>
              </a:ext>
            </a:extLst>
          </p:cNvPr>
          <p:cNvSpPr txBox="1"/>
          <p:nvPr/>
        </p:nvSpPr>
        <p:spPr>
          <a:xfrm>
            <a:off x="2847975" y="656774"/>
            <a:ext cx="744311" cy="230832"/>
          </a:xfrm>
          <a:prstGeom prst="rect">
            <a:avLst/>
          </a:prstGeom>
          <a:solidFill>
            <a:schemeClr val="bg1"/>
          </a:solidFill>
        </p:spPr>
        <p:txBody>
          <a:bodyPr wrap="square" rtlCol="0">
            <a:spAutoFit/>
          </a:bodyPr>
          <a:lstStyle/>
          <a:p>
            <a:r>
              <a:rPr lang="en-US" sz="900" dirty="0"/>
              <a:t>Typicalville</a:t>
            </a:r>
            <a:endParaRPr lang="en-US" sz="1050" dirty="0"/>
          </a:p>
        </p:txBody>
      </p:sp>
      <p:sp>
        <p:nvSpPr>
          <p:cNvPr id="7" name="TextBox 6">
            <a:extLst>
              <a:ext uri="{FF2B5EF4-FFF2-40B4-BE49-F238E27FC236}">
                <a16:creationId xmlns:a16="http://schemas.microsoft.com/office/drawing/2014/main" id="{55BB267D-8B56-6979-965E-70A6084E0EFE}"/>
              </a:ext>
            </a:extLst>
          </p:cNvPr>
          <p:cNvSpPr txBox="1"/>
          <p:nvPr/>
        </p:nvSpPr>
        <p:spPr>
          <a:xfrm>
            <a:off x="3348718" y="947736"/>
            <a:ext cx="864054" cy="230832"/>
          </a:xfrm>
          <a:prstGeom prst="rect">
            <a:avLst/>
          </a:prstGeom>
          <a:solidFill>
            <a:schemeClr val="bg1"/>
          </a:solidFill>
        </p:spPr>
        <p:txBody>
          <a:bodyPr wrap="square" rtlCol="0">
            <a:spAutoFit/>
          </a:bodyPr>
          <a:lstStyle/>
          <a:p>
            <a:r>
              <a:rPr lang="en-US" sz="900" dirty="0"/>
              <a:t>06/30/1983</a:t>
            </a:r>
            <a:endParaRPr lang="en-US" sz="1050" dirty="0"/>
          </a:p>
        </p:txBody>
      </p:sp>
      <p:sp>
        <p:nvSpPr>
          <p:cNvPr id="8" name="TextBox 7">
            <a:extLst>
              <a:ext uri="{FF2B5EF4-FFF2-40B4-BE49-F238E27FC236}">
                <a16:creationId xmlns:a16="http://schemas.microsoft.com/office/drawing/2014/main" id="{C916E870-D8A5-8189-DEC1-38E78351215A}"/>
              </a:ext>
            </a:extLst>
          </p:cNvPr>
          <p:cNvSpPr txBox="1"/>
          <p:nvPr/>
        </p:nvSpPr>
        <p:spPr>
          <a:xfrm>
            <a:off x="4698547" y="961533"/>
            <a:ext cx="744311" cy="230832"/>
          </a:xfrm>
          <a:prstGeom prst="rect">
            <a:avLst/>
          </a:prstGeom>
          <a:solidFill>
            <a:schemeClr val="bg1"/>
          </a:solidFill>
        </p:spPr>
        <p:txBody>
          <a:bodyPr wrap="square" rtlCol="0">
            <a:spAutoFit/>
          </a:bodyPr>
          <a:lstStyle/>
          <a:p>
            <a:r>
              <a:rPr lang="en-US" sz="900" dirty="0"/>
              <a:t>Full</a:t>
            </a:r>
            <a:endParaRPr lang="en-US" sz="1050" dirty="0"/>
          </a:p>
        </p:txBody>
      </p:sp>
      <p:sp>
        <p:nvSpPr>
          <p:cNvPr id="9" name="TextBox 8">
            <a:extLst>
              <a:ext uri="{FF2B5EF4-FFF2-40B4-BE49-F238E27FC236}">
                <a16:creationId xmlns:a16="http://schemas.microsoft.com/office/drawing/2014/main" id="{ECE2951F-33A2-2191-44D9-D5782E38A688}"/>
              </a:ext>
            </a:extLst>
          </p:cNvPr>
          <p:cNvSpPr txBox="1"/>
          <p:nvPr/>
        </p:nvSpPr>
        <p:spPr>
          <a:xfrm>
            <a:off x="8226873" y="947736"/>
            <a:ext cx="744311" cy="230832"/>
          </a:xfrm>
          <a:prstGeom prst="rect">
            <a:avLst/>
          </a:prstGeom>
          <a:solidFill>
            <a:schemeClr val="bg1"/>
          </a:solidFill>
        </p:spPr>
        <p:txBody>
          <a:bodyPr wrap="square" rtlCol="0">
            <a:spAutoFit/>
          </a:bodyPr>
          <a:lstStyle/>
          <a:p>
            <a:r>
              <a:rPr lang="en-US" sz="900" dirty="0"/>
              <a:t>WSRO</a:t>
            </a:r>
            <a:endParaRPr lang="en-US" sz="1050" dirty="0"/>
          </a:p>
        </p:txBody>
      </p:sp>
      <p:sp>
        <p:nvSpPr>
          <p:cNvPr id="10" name="TextBox 9">
            <a:extLst>
              <a:ext uri="{FF2B5EF4-FFF2-40B4-BE49-F238E27FC236}">
                <a16:creationId xmlns:a16="http://schemas.microsoft.com/office/drawing/2014/main" id="{75C08E4E-1031-B328-A6A3-925BE400B276}"/>
              </a:ext>
            </a:extLst>
          </p:cNvPr>
          <p:cNvSpPr txBox="1"/>
          <p:nvPr/>
        </p:nvSpPr>
        <p:spPr>
          <a:xfrm>
            <a:off x="7735660" y="2010888"/>
            <a:ext cx="2224769" cy="507831"/>
          </a:xfrm>
          <a:prstGeom prst="rect">
            <a:avLst/>
          </a:prstGeom>
          <a:solidFill>
            <a:schemeClr val="bg1"/>
          </a:solidFill>
        </p:spPr>
        <p:txBody>
          <a:bodyPr wrap="square" rtlCol="0">
            <a:spAutoFit/>
          </a:bodyPr>
          <a:lstStyle/>
          <a:p>
            <a:r>
              <a:rPr lang="en-US" sz="900" dirty="0">
                <a:solidFill>
                  <a:schemeClr val="bg1"/>
                </a:solidFill>
              </a:rPr>
              <a:t>Fdjdajadjklfds;ff;f;f;f;f;f;f;f;f;f;f;f;f;f;f;f;f;f;f;f;f;f;f;f;f;f;f;f;f;f;f;f;f;f;f;f;f;f;f;f;f;f;f;f;f;f;f;f;f;f;f;f;f;f;f;f;f;f;fjsakdlffadsjklfdjklsfdasjkl</a:t>
            </a:r>
            <a:endParaRPr lang="en-US" sz="1050" dirty="0">
              <a:solidFill>
                <a:schemeClr val="bg1"/>
              </a:solidFill>
            </a:endParaRPr>
          </a:p>
        </p:txBody>
      </p:sp>
      <p:sp>
        <p:nvSpPr>
          <p:cNvPr id="11" name="TextBox 10">
            <a:extLst>
              <a:ext uri="{FF2B5EF4-FFF2-40B4-BE49-F238E27FC236}">
                <a16:creationId xmlns:a16="http://schemas.microsoft.com/office/drawing/2014/main" id="{37357EAA-30D9-2B29-1164-0FAA2EBCCA82}"/>
              </a:ext>
            </a:extLst>
          </p:cNvPr>
          <p:cNvSpPr txBox="1"/>
          <p:nvPr/>
        </p:nvSpPr>
        <p:spPr>
          <a:xfrm>
            <a:off x="1911804" y="2844802"/>
            <a:ext cx="1234167" cy="230832"/>
          </a:xfrm>
          <a:prstGeom prst="rect">
            <a:avLst/>
          </a:prstGeom>
          <a:solidFill>
            <a:schemeClr val="bg1"/>
          </a:solidFill>
        </p:spPr>
        <p:txBody>
          <a:bodyPr wrap="square" rtlCol="0">
            <a:spAutoFit/>
          </a:bodyPr>
          <a:lstStyle/>
          <a:p>
            <a:r>
              <a:rPr lang="en-US" sz="900" dirty="0"/>
              <a:t>Typicalville</a:t>
            </a:r>
            <a:endParaRPr lang="en-US" sz="1050" dirty="0"/>
          </a:p>
        </p:txBody>
      </p:sp>
      <p:sp>
        <p:nvSpPr>
          <p:cNvPr id="12" name="TextBox 11">
            <a:extLst>
              <a:ext uri="{FF2B5EF4-FFF2-40B4-BE49-F238E27FC236}">
                <a16:creationId xmlns:a16="http://schemas.microsoft.com/office/drawing/2014/main" id="{391E868F-E850-D8C8-0256-259260C99962}"/>
              </a:ext>
            </a:extLst>
          </p:cNvPr>
          <p:cNvSpPr txBox="1"/>
          <p:nvPr/>
        </p:nvSpPr>
        <p:spPr>
          <a:xfrm>
            <a:off x="5621450" y="2848433"/>
            <a:ext cx="949099" cy="230832"/>
          </a:xfrm>
          <a:prstGeom prst="rect">
            <a:avLst/>
          </a:prstGeom>
          <a:solidFill>
            <a:schemeClr val="bg1"/>
          </a:solidFill>
        </p:spPr>
        <p:txBody>
          <a:bodyPr wrap="square" rtlCol="0">
            <a:spAutoFit/>
          </a:bodyPr>
          <a:lstStyle/>
          <a:p>
            <a:r>
              <a:rPr lang="en-US" sz="900" dirty="0"/>
              <a:t>NC0012345</a:t>
            </a:r>
            <a:endParaRPr lang="en-US" sz="1050" dirty="0"/>
          </a:p>
        </p:txBody>
      </p:sp>
      <p:sp>
        <p:nvSpPr>
          <p:cNvPr id="13" name="TextBox 12">
            <a:extLst>
              <a:ext uri="{FF2B5EF4-FFF2-40B4-BE49-F238E27FC236}">
                <a16:creationId xmlns:a16="http://schemas.microsoft.com/office/drawing/2014/main" id="{B37D297D-EAA6-3127-B7EC-BF01A218FE85}"/>
              </a:ext>
            </a:extLst>
          </p:cNvPr>
          <p:cNvSpPr txBox="1"/>
          <p:nvPr/>
        </p:nvSpPr>
        <p:spPr>
          <a:xfrm>
            <a:off x="3437165" y="3260273"/>
            <a:ext cx="744311" cy="230832"/>
          </a:xfrm>
          <a:prstGeom prst="rect">
            <a:avLst/>
          </a:prstGeom>
          <a:solidFill>
            <a:schemeClr val="bg1"/>
          </a:solidFill>
        </p:spPr>
        <p:txBody>
          <a:bodyPr wrap="square" rtlCol="0">
            <a:spAutoFit/>
          </a:bodyPr>
          <a:lstStyle/>
          <a:p>
            <a:r>
              <a:rPr lang="en-US" sz="900" dirty="0"/>
              <a:t>13.5000</a:t>
            </a:r>
            <a:endParaRPr lang="en-US" sz="1050" dirty="0"/>
          </a:p>
        </p:txBody>
      </p:sp>
      <p:sp>
        <p:nvSpPr>
          <p:cNvPr id="14" name="TextBox 13">
            <a:extLst>
              <a:ext uri="{FF2B5EF4-FFF2-40B4-BE49-F238E27FC236}">
                <a16:creationId xmlns:a16="http://schemas.microsoft.com/office/drawing/2014/main" id="{805DB199-8875-23B1-3B29-98C0268EB0B1}"/>
              </a:ext>
            </a:extLst>
          </p:cNvPr>
          <p:cNvSpPr txBox="1"/>
          <p:nvPr/>
        </p:nvSpPr>
        <p:spPr>
          <a:xfrm>
            <a:off x="3381375" y="3435819"/>
            <a:ext cx="744311" cy="230832"/>
          </a:xfrm>
          <a:prstGeom prst="rect">
            <a:avLst/>
          </a:prstGeom>
          <a:solidFill>
            <a:schemeClr val="bg1"/>
          </a:solidFill>
        </p:spPr>
        <p:txBody>
          <a:bodyPr wrap="square" rtlCol="0">
            <a:spAutoFit/>
          </a:bodyPr>
          <a:lstStyle/>
          <a:p>
            <a:r>
              <a:rPr lang="en-US" sz="900" dirty="0"/>
              <a:t>1.458</a:t>
            </a:r>
            <a:endParaRPr lang="en-US" sz="1050" dirty="0"/>
          </a:p>
        </p:txBody>
      </p:sp>
      <p:sp>
        <p:nvSpPr>
          <p:cNvPr id="15" name="TextBox 14">
            <a:extLst>
              <a:ext uri="{FF2B5EF4-FFF2-40B4-BE49-F238E27FC236}">
                <a16:creationId xmlns:a16="http://schemas.microsoft.com/office/drawing/2014/main" id="{D68623C8-BC6A-8283-6B94-15C29D5D6EBB}"/>
              </a:ext>
            </a:extLst>
          </p:cNvPr>
          <p:cNvSpPr txBox="1"/>
          <p:nvPr/>
        </p:nvSpPr>
        <p:spPr>
          <a:xfrm>
            <a:off x="3735161" y="3666651"/>
            <a:ext cx="744311" cy="230832"/>
          </a:xfrm>
          <a:prstGeom prst="rect">
            <a:avLst/>
          </a:prstGeom>
          <a:solidFill>
            <a:schemeClr val="bg1"/>
          </a:solidFill>
        </p:spPr>
        <p:txBody>
          <a:bodyPr wrap="square" rtlCol="0">
            <a:spAutoFit/>
          </a:bodyPr>
          <a:lstStyle/>
          <a:p>
            <a:r>
              <a:rPr lang="en-US" sz="900" dirty="0"/>
              <a:t>10.80</a:t>
            </a:r>
            <a:endParaRPr lang="en-US" sz="1050" dirty="0"/>
          </a:p>
        </p:txBody>
      </p:sp>
      <p:sp>
        <p:nvSpPr>
          <p:cNvPr id="16" name="TextBox 15">
            <a:extLst>
              <a:ext uri="{FF2B5EF4-FFF2-40B4-BE49-F238E27FC236}">
                <a16:creationId xmlns:a16="http://schemas.microsoft.com/office/drawing/2014/main" id="{195B8E9E-C7AA-9E26-F98B-39ABCFB52245}"/>
              </a:ext>
            </a:extLst>
          </p:cNvPr>
          <p:cNvSpPr txBox="1"/>
          <p:nvPr/>
        </p:nvSpPr>
        <p:spPr>
          <a:xfrm>
            <a:off x="1911804" y="4801998"/>
            <a:ext cx="822552" cy="230832"/>
          </a:xfrm>
          <a:prstGeom prst="rect">
            <a:avLst/>
          </a:prstGeom>
          <a:solidFill>
            <a:schemeClr val="bg1"/>
          </a:solidFill>
        </p:spPr>
        <p:txBody>
          <a:bodyPr wrap="square" rtlCol="0">
            <a:spAutoFit/>
          </a:bodyPr>
          <a:lstStyle/>
          <a:p>
            <a:r>
              <a:rPr lang="en-US" sz="900" dirty="0"/>
              <a:t>NC0012345</a:t>
            </a:r>
            <a:endParaRPr lang="en-US" sz="1050" dirty="0"/>
          </a:p>
        </p:txBody>
      </p:sp>
      <p:sp>
        <p:nvSpPr>
          <p:cNvPr id="17" name="TextBox 16">
            <a:extLst>
              <a:ext uri="{FF2B5EF4-FFF2-40B4-BE49-F238E27FC236}">
                <a16:creationId xmlns:a16="http://schemas.microsoft.com/office/drawing/2014/main" id="{9C6E0B5D-C29F-C189-A577-3071E0638FDB}"/>
              </a:ext>
            </a:extLst>
          </p:cNvPr>
          <p:cNvSpPr txBox="1"/>
          <p:nvPr/>
        </p:nvSpPr>
        <p:spPr>
          <a:xfrm>
            <a:off x="2734695" y="4801998"/>
            <a:ext cx="1000466" cy="230832"/>
          </a:xfrm>
          <a:prstGeom prst="rect">
            <a:avLst/>
          </a:prstGeom>
          <a:solidFill>
            <a:schemeClr val="bg1"/>
          </a:solidFill>
        </p:spPr>
        <p:txBody>
          <a:bodyPr wrap="square" rtlCol="0">
            <a:spAutoFit/>
          </a:bodyPr>
          <a:lstStyle/>
          <a:p>
            <a:r>
              <a:rPr lang="en-US" sz="900" dirty="0"/>
              <a:t>Carolina River</a:t>
            </a:r>
            <a:endParaRPr lang="en-US" sz="1050" dirty="0"/>
          </a:p>
        </p:txBody>
      </p:sp>
      <p:sp>
        <p:nvSpPr>
          <p:cNvPr id="18" name="TextBox 17">
            <a:extLst>
              <a:ext uri="{FF2B5EF4-FFF2-40B4-BE49-F238E27FC236}">
                <a16:creationId xmlns:a16="http://schemas.microsoft.com/office/drawing/2014/main" id="{5122095D-CD20-6351-85E3-5B83CECF8A28}"/>
              </a:ext>
            </a:extLst>
          </p:cNvPr>
          <p:cNvSpPr txBox="1"/>
          <p:nvPr/>
        </p:nvSpPr>
        <p:spPr>
          <a:xfrm>
            <a:off x="4082144" y="4801998"/>
            <a:ext cx="432706" cy="230832"/>
          </a:xfrm>
          <a:prstGeom prst="rect">
            <a:avLst/>
          </a:prstGeom>
          <a:solidFill>
            <a:schemeClr val="bg1"/>
          </a:solidFill>
        </p:spPr>
        <p:txBody>
          <a:bodyPr wrap="square" rtlCol="0">
            <a:spAutoFit/>
          </a:bodyPr>
          <a:lstStyle/>
          <a:p>
            <a:r>
              <a:rPr lang="en-US" sz="900" dirty="0"/>
              <a:t>370</a:t>
            </a:r>
            <a:endParaRPr lang="en-US" sz="1050" dirty="0"/>
          </a:p>
        </p:txBody>
      </p:sp>
      <p:sp>
        <p:nvSpPr>
          <p:cNvPr id="19" name="TextBox 18">
            <a:extLst>
              <a:ext uri="{FF2B5EF4-FFF2-40B4-BE49-F238E27FC236}">
                <a16:creationId xmlns:a16="http://schemas.microsoft.com/office/drawing/2014/main" id="{0DFA7C3E-67CD-0A54-1D85-55A6BFA4BC5A}"/>
              </a:ext>
            </a:extLst>
          </p:cNvPr>
          <p:cNvSpPr txBox="1"/>
          <p:nvPr/>
        </p:nvSpPr>
        <p:spPr>
          <a:xfrm>
            <a:off x="4698547" y="4801998"/>
            <a:ext cx="539515" cy="230832"/>
          </a:xfrm>
          <a:prstGeom prst="rect">
            <a:avLst/>
          </a:prstGeom>
          <a:solidFill>
            <a:schemeClr val="bg1"/>
          </a:solidFill>
        </p:spPr>
        <p:txBody>
          <a:bodyPr wrap="square" rtlCol="0">
            <a:spAutoFit/>
          </a:bodyPr>
          <a:lstStyle/>
          <a:p>
            <a:r>
              <a:rPr lang="en-US" sz="900" dirty="0"/>
              <a:t>239.02</a:t>
            </a:r>
            <a:endParaRPr lang="en-US" sz="1050" dirty="0"/>
          </a:p>
        </p:txBody>
      </p:sp>
      <p:sp>
        <p:nvSpPr>
          <p:cNvPr id="20" name="TextBox 19">
            <a:extLst>
              <a:ext uri="{FF2B5EF4-FFF2-40B4-BE49-F238E27FC236}">
                <a16:creationId xmlns:a16="http://schemas.microsoft.com/office/drawing/2014/main" id="{07BD8D1A-47B5-7A0D-87A6-43704DEC8953}"/>
              </a:ext>
            </a:extLst>
          </p:cNvPr>
          <p:cNvSpPr txBox="1"/>
          <p:nvPr/>
        </p:nvSpPr>
        <p:spPr>
          <a:xfrm>
            <a:off x="6050765" y="4801998"/>
            <a:ext cx="539515" cy="230832"/>
          </a:xfrm>
          <a:prstGeom prst="rect">
            <a:avLst/>
          </a:prstGeom>
          <a:solidFill>
            <a:schemeClr val="bg1"/>
          </a:solidFill>
        </p:spPr>
        <p:txBody>
          <a:bodyPr wrap="square" rtlCol="0">
            <a:spAutoFit/>
          </a:bodyPr>
          <a:lstStyle/>
          <a:p>
            <a:r>
              <a:rPr lang="en-US" sz="900" dirty="0"/>
              <a:t>193.41</a:t>
            </a:r>
            <a:endParaRPr lang="en-US" sz="1050" dirty="0"/>
          </a:p>
        </p:txBody>
      </p:sp>
      <p:sp>
        <p:nvSpPr>
          <p:cNvPr id="21" name="TextBox 20">
            <a:extLst>
              <a:ext uri="{FF2B5EF4-FFF2-40B4-BE49-F238E27FC236}">
                <a16:creationId xmlns:a16="http://schemas.microsoft.com/office/drawing/2014/main" id="{05FAED88-9AB2-FB7D-C80F-98244B21A82F}"/>
              </a:ext>
            </a:extLst>
          </p:cNvPr>
          <p:cNvSpPr txBox="1"/>
          <p:nvPr/>
        </p:nvSpPr>
        <p:spPr>
          <a:xfrm>
            <a:off x="5365818" y="4801998"/>
            <a:ext cx="539515" cy="230832"/>
          </a:xfrm>
          <a:prstGeom prst="rect">
            <a:avLst/>
          </a:prstGeom>
          <a:solidFill>
            <a:schemeClr val="bg1"/>
          </a:solidFill>
        </p:spPr>
        <p:txBody>
          <a:bodyPr wrap="square" rtlCol="0">
            <a:spAutoFit/>
          </a:bodyPr>
          <a:lstStyle/>
          <a:p>
            <a:r>
              <a:rPr lang="en-US" sz="900" dirty="0"/>
              <a:t>299.26</a:t>
            </a:r>
            <a:endParaRPr lang="en-US" sz="1050" dirty="0"/>
          </a:p>
        </p:txBody>
      </p:sp>
      <p:sp>
        <p:nvSpPr>
          <p:cNvPr id="22" name="TextBox 21">
            <a:extLst>
              <a:ext uri="{FF2B5EF4-FFF2-40B4-BE49-F238E27FC236}">
                <a16:creationId xmlns:a16="http://schemas.microsoft.com/office/drawing/2014/main" id="{4A056ED7-0CF4-1416-F748-9F95BB2CC2D5}"/>
              </a:ext>
            </a:extLst>
          </p:cNvPr>
          <p:cNvSpPr txBox="1"/>
          <p:nvPr/>
        </p:nvSpPr>
        <p:spPr>
          <a:xfrm>
            <a:off x="9420914" y="4801998"/>
            <a:ext cx="539515" cy="230832"/>
          </a:xfrm>
          <a:prstGeom prst="rect">
            <a:avLst/>
          </a:prstGeom>
          <a:solidFill>
            <a:schemeClr val="bg1"/>
          </a:solidFill>
        </p:spPr>
        <p:txBody>
          <a:bodyPr wrap="square" rtlCol="0">
            <a:spAutoFit/>
          </a:bodyPr>
          <a:lstStyle/>
          <a:p>
            <a:r>
              <a:rPr lang="en-US" sz="900" dirty="0"/>
              <a:t>5.35</a:t>
            </a:r>
            <a:endParaRPr lang="en-US" sz="1050" dirty="0"/>
          </a:p>
        </p:txBody>
      </p:sp>
      <p:sp>
        <p:nvSpPr>
          <p:cNvPr id="23" name="TextBox 22">
            <a:extLst>
              <a:ext uri="{FF2B5EF4-FFF2-40B4-BE49-F238E27FC236}">
                <a16:creationId xmlns:a16="http://schemas.microsoft.com/office/drawing/2014/main" id="{380DA3D9-C4CF-109E-8B63-BDBDD580CC70}"/>
              </a:ext>
            </a:extLst>
          </p:cNvPr>
          <p:cNvSpPr txBox="1"/>
          <p:nvPr/>
        </p:nvSpPr>
        <p:spPr>
          <a:xfrm>
            <a:off x="1989371" y="5448300"/>
            <a:ext cx="2985399" cy="230832"/>
          </a:xfrm>
          <a:prstGeom prst="rect">
            <a:avLst/>
          </a:prstGeom>
          <a:solidFill>
            <a:schemeClr val="bg1"/>
          </a:solidFill>
        </p:spPr>
        <p:txBody>
          <a:bodyPr wrap="square" rtlCol="0">
            <a:spAutoFit/>
          </a:bodyPr>
          <a:lstStyle/>
          <a:p>
            <a:r>
              <a:rPr lang="en-US" sz="900" b="1" dirty="0"/>
              <a:t>Ms. Jane Wastewater, Director of Public Utilities</a:t>
            </a:r>
            <a:endParaRPr lang="en-US" sz="1050" b="1" dirty="0"/>
          </a:p>
        </p:txBody>
      </p:sp>
      <p:sp>
        <p:nvSpPr>
          <p:cNvPr id="24" name="TextBox 23">
            <a:extLst>
              <a:ext uri="{FF2B5EF4-FFF2-40B4-BE49-F238E27FC236}">
                <a16:creationId xmlns:a16="http://schemas.microsoft.com/office/drawing/2014/main" id="{FFD7A91E-1938-12B5-6078-0878513C199C}"/>
              </a:ext>
            </a:extLst>
          </p:cNvPr>
          <p:cNvSpPr txBox="1"/>
          <p:nvPr/>
        </p:nvSpPr>
        <p:spPr>
          <a:xfrm>
            <a:off x="5884923" y="5422943"/>
            <a:ext cx="2985399" cy="230832"/>
          </a:xfrm>
          <a:prstGeom prst="rect">
            <a:avLst/>
          </a:prstGeom>
          <a:solidFill>
            <a:schemeClr val="bg1"/>
          </a:solidFill>
        </p:spPr>
        <p:txBody>
          <a:bodyPr wrap="square" rtlCol="0">
            <a:spAutoFit/>
          </a:bodyPr>
          <a:lstStyle/>
          <a:p>
            <a:r>
              <a:rPr lang="en-US" sz="900" b="1" dirty="0"/>
              <a:t>Mr. John Basin, Pretreatment Coordinator</a:t>
            </a:r>
            <a:endParaRPr lang="en-US" sz="1050" b="1" dirty="0"/>
          </a:p>
        </p:txBody>
      </p:sp>
      <p:sp>
        <p:nvSpPr>
          <p:cNvPr id="26" name="TextBox 25">
            <a:extLst>
              <a:ext uri="{FF2B5EF4-FFF2-40B4-BE49-F238E27FC236}">
                <a16:creationId xmlns:a16="http://schemas.microsoft.com/office/drawing/2014/main" id="{3735C687-159F-FB0C-0C8D-F6B87708CC5D}"/>
              </a:ext>
            </a:extLst>
          </p:cNvPr>
          <p:cNvSpPr txBox="1"/>
          <p:nvPr/>
        </p:nvSpPr>
        <p:spPr>
          <a:xfrm>
            <a:off x="5905334" y="5647008"/>
            <a:ext cx="1083296" cy="507831"/>
          </a:xfrm>
          <a:prstGeom prst="rect">
            <a:avLst/>
          </a:prstGeom>
          <a:solidFill>
            <a:schemeClr val="bg1"/>
          </a:solidFill>
        </p:spPr>
        <p:txBody>
          <a:bodyPr wrap="square" rtlCol="0">
            <a:spAutoFit/>
          </a:bodyPr>
          <a:lstStyle/>
          <a:p>
            <a:r>
              <a:rPr lang="en-US" sz="900" dirty="0">
                <a:solidFill>
                  <a:schemeClr val="bg1"/>
                </a:solidFill>
              </a:rPr>
              <a:t>Fdjdajadjklfds;ff;f;f;f;f;f;f;f;f;f;f;f;f;f;f;f;f;f;f;f;f;f;f;f;f;f;f;f;f;f;</a:t>
            </a:r>
            <a:endParaRPr lang="en-US" sz="1050" dirty="0">
              <a:solidFill>
                <a:schemeClr val="bg1"/>
              </a:solidFill>
            </a:endParaRPr>
          </a:p>
        </p:txBody>
      </p:sp>
      <p:sp>
        <p:nvSpPr>
          <p:cNvPr id="27" name="TextBox 26">
            <a:extLst>
              <a:ext uri="{FF2B5EF4-FFF2-40B4-BE49-F238E27FC236}">
                <a16:creationId xmlns:a16="http://schemas.microsoft.com/office/drawing/2014/main" id="{4D9700C4-807C-BC3A-90D4-3F43B994A6A1}"/>
              </a:ext>
            </a:extLst>
          </p:cNvPr>
          <p:cNvSpPr txBox="1"/>
          <p:nvPr/>
        </p:nvSpPr>
        <p:spPr>
          <a:xfrm>
            <a:off x="3561589" y="5656348"/>
            <a:ext cx="2240497" cy="707886"/>
          </a:xfrm>
          <a:prstGeom prst="rect">
            <a:avLst/>
          </a:prstGeom>
          <a:solidFill>
            <a:schemeClr val="bg1"/>
          </a:solidFill>
        </p:spPr>
        <p:txBody>
          <a:bodyPr wrap="square" rtlCol="0">
            <a:spAutoFit/>
          </a:bodyPr>
          <a:lstStyle/>
          <a:p>
            <a:r>
              <a:rPr lang="en-US" sz="1000" dirty="0"/>
              <a:t>PO Box 101</a:t>
            </a:r>
          </a:p>
          <a:p>
            <a:r>
              <a:rPr lang="en-US" sz="1000" dirty="0"/>
              <a:t>Typicalville, NC 27123</a:t>
            </a:r>
          </a:p>
          <a:p>
            <a:r>
              <a:rPr lang="en-US" sz="1000" dirty="0">
                <a:hlinkClick r:id="rId3"/>
              </a:rPr>
              <a:t>Jane.Wastewater@Typicalville.com</a:t>
            </a:r>
            <a:endParaRPr lang="en-US" sz="1000" dirty="0"/>
          </a:p>
          <a:p>
            <a:r>
              <a:rPr lang="en-US" sz="1000" dirty="0"/>
              <a:t>555-123-4589</a:t>
            </a:r>
            <a:endParaRPr lang="en-US" sz="1100" dirty="0"/>
          </a:p>
        </p:txBody>
      </p:sp>
      <p:sp>
        <p:nvSpPr>
          <p:cNvPr id="28" name="TextBox 27">
            <a:extLst>
              <a:ext uri="{FF2B5EF4-FFF2-40B4-BE49-F238E27FC236}">
                <a16:creationId xmlns:a16="http://schemas.microsoft.com/office/drawing/2014/main" id="{99AB17F3-394B-999C-3C57-EDAF5D6DB2D8}"/>
              </a:ext>
            </a:extLst>
          </p:cNvPr>
          <p:cNvSpPr txBox="1"/>
          <p:nvPr/>
        </p:nvSpPr>
        <p:spPr>
          <a:xfrm>
            <a:off x="7589303" y="5647008"/>
            <a:ext cx="2240497" cy="707886"/>
          </a:xfrm>
          <a:prstGeom prst="rect">
            <a:avLst/>
          </a:prstGeom>
          <a:solidFill>
            <a:schemeClr val="bg1"/>
          </a:solidFill>
        </p:spPr>
        <p:txBody>
          <a:bodyPr wrap="square" rtlCol="0">
            <a:spAutoFit/>
          </a:bodyPr>
          <a:lstStyle/>
          <a:p>
            <a:r>
              <a:rPr lang="en-US" sz="1000" dirty="0"/>
              <a:t>PO Box 101</a:t>
            </a:r>
          </a:p>
          <a:p>
            <a:r>
              <a:rPr lang="en-US" sz="1000" dirty="0"/>
              <a:t>Typicalville, NC 27123</a:t>
            </a:r>
          </a:p>
          <a:p>
            <a:r>
              <a:rPr lang="en-US" sz="1000" dirty="0">
                <a:hlinkClick r:id="rId3"/>
              </a:rPr>
              <a:t>John.Basin@Typicalville.com</a:t>
            </a:r>
            <a:endParaRPr lang="en-US" sz="1000" dirty="0"/>
          </a:p>
          <a:p>
            <a:r>
              <a:rPr lang="en-US" sz="1000" dirty="0"/>
              <a:t>555-123-4589</a:t>
            </a:r>
            <a:endParaRPr lang="en-US" sz="1100" dirty="0"/>
          </a:p>
        </p:txBody>
      </p:sp>
      <p:sp>
        <p:nvSpPr>
          <p:cNvPr id="29" name="TextBox 28">
            <a:extLst>
              <a:ext uri="{FF2B5EF4-FFF2-40B4-BE49-F238E27FC236}">
                <a16:creationId xmlns:a16="http://schemas.microsoft.com/office/drawing/2014/main" id="{599CAFFD-349E-3624-F9D3-7813BB1CCCD5}"/>
              </a:ext>
            </a:extLst>
          </p:cNvPr>
          <p:cNvSpPr txBox="1"/>
          <p:nvPr/>
        </p:nvSpPr>
        <p:spPr>
          <a:xfrm>
            <a:off x="8378932" y="1204225"/>
            <a:ext cx="440192" cy="230832"/>
          </a:xfrm>
          <a:prstGeom prst="rect">
            <a:avLst/>
          </a:prstGeom>
          <a:solidFill>
            <a:schemeClr val="bg1"/>
          </a:solidFill>
        </p:spPr>
        <p:txBody>
          <a:bodyPr wrap="square" rtlCol="0">
            <a:spAutoFit/>
          </a:bodyPr>
          <a:lstStyle/>
          <a:p>
            <a:r>
              <a:rPr lang="en-US" sz="900" dirty="0"/>
              <a:t>3</a:t>
            </a:r>
            <a:endParaRPr lang="en-US" sz="105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idx="4294967295"/>
          </p:nvPr>
        </p:nvSpPr>
        <p:spPr>
          <a:xfrm>
            <a:off x="0" y="98425"/>
            <a:ext cx="10515600" cy="1062038"/>
          </a:xfrm>
        </p:spPr>
        <p:txBody>
          <a:bodyPr/>
          <a:lstStyle/>
          <a:p>
            <a:pPr eaLnBrk="1" hangingPunct="1"/>
            <a:r>
              <a:rPr lang="en-US" altLang="en-US" u="sng">
                <a:latin typeface="Franklin Gothic Medium"/>
                <a:cs typeface="Times New Roman"/>
              </a:rPr>
              <a:t>Waste Reduction</a:t>
            </a:r>
            <a:r>
              <a:rPr lang="en-US" altLang="en-US">
                <a:latin typeface="Franklin Gothic Medium"/>
                <a:cs typeface="Times New Roman"/>
              </a:rPr>
              <a:t>:</a:t>
            </a:r>
          </a:p>
        </p:txBody>
      </p:sp>
      <p:sp>
        <p:nvSpPr>
          <p:cNvPr id="7" name="Rectangle 2"/>
          <p:cNvSpPr txBox="1">
            <a:spLocks noChangeArrowheads="1"/>
          </p:cNvSpPr>
          <p:nvPr/>
        </p:nvSpPr>
        <p:spPr bwMode="auto">
          <a:xfrm>
            <a:off x="5033964" y="1486988"/>
            <a:ext cx="5254625" cy="2384425"/>
          </a:xfrm>
          <a:prstGeom prst="rect">
            <a:avLst/>
          </a:prstGeom>
          <a:noFill/>
          <a:ln w="9525">
            <a:noFill/>
            <a:miter lim="800000"/>
            <a:headEnd/>
            <a:tailEnd/>
          </a:ln>
          <a:effectLst/>
        </p:spPr>
        <p:txBody>
          <a:bodyPr anchor="b"/>
          <a:lstStyle/>
          <a:p>
            <a:pPr eaLnBrk="1" hangingPunct="1">
              <a:defRPr/>
            </a:pPr>
            <a:r>
              <a:rPr lang="en-US" sz="2800" kern="0">
                <a:latin typeface="Arial" pitchFamily="34" charset="0"/>
                <a:ea typeface="+mj-ea"/>
              </a:rPr>
              <a:t>Per .0916 of the Rule and G.S 143-215.1(g), required only to be submitted with IUP applications.</a:t>
            </a:r>
          </a:p>
          <a:p>
            <a:pPr eaLnBrk="1" hangingPunct="1">
              <a:defRPr/>
            </a:pPr>
            <a:endParaRPr lang="en-US" sz="2800" kern="0">
              <a:latin typeface="Arial" pitchFamily="34" charset="0"/>
              <a:ea typeface="+mj-ea"/>
            </a:endParaRPr>
          </a:p>
          <a:p>
            <a:pPr eaLnBrk="1" hangingPunct="1">
              <a:defRPr/>
            </a:pPr>
            <a:r>
              <a:rPr lang="en-US" sz="2800" u="sng" kern="0">
                <a:solidFill>
                  <a:srgbClr val="FF0000"/>
                </a:solidFill>
                <a:latin typeface="Arial" pitchFamily="34" charset="0"/>
                <a:ea typeface="+mj-ea"/>
              </a:rPr>
              <a:t>No longer required for the PAR!</a:t>
            </a:r>
          </a:p>
        </p:txBody>
      </p:sp>
      <p:sp>
        <p:nvSpPr>
          <p:cNvPr id="2" name="Slide Number Placeholder 1">
            <a:extLst>
              <a:ext uri="{FF2B5EF4-FFF2-40B4-BE49-F238E27FC236}">
                <a16:creationId xmlns:a16="http://schemas.microsoft.com/office/drawing/2014/main" id="{135F11EA-58FC-59F7-7D39-BB1DCBF9170A}"/>
              </a:ext>
            </a:extLst>
          </p:cNvPr>
          <p:cNvSpPr>
            <a:spLocks noGrp="1"/>
          </p:cNvSpPr>
          <p:nvPr>
            <p:ph type="sldNum" sz="quarter" idx="12"/>
          </p:nvPr>
        </p:nvSpPr>
        <p:spPr/>
        <p:txBody>
          <a:bodyPr/>
          <a:lstStyle/>
          <a:p>
            <a:pPr>
              <a:defRPr/>
            </a:pPr>
            <a:endParaRPr lang="en-US"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6096000" y="3072251"/>
            <a:ext cx="5865181" cy="713497"/>
          </a:xfrm>
        </p:spPr>
        <p:txBody>
          <a:bodyPr/>
          <a:lstStyle/>
          <a:p>
            <a:pPr algn="ctr" eaLnBrk="1" hangingPunct="1"/>
            <a:r>
              <a:rPr lang="en-US" altLang="en-US" sz="3600" b="1">
                <a:latin typeface="Franklin Gothic Medium"/>
                <a:cs typeface="Times New Roman"/>
              </a:rPr>
              <a:t>Public Notice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ltLang="en-US" b="1">
                <a:latin typeface="Franklin Gothic Medium"/>
                <a:cs typeface="Times New Roman"/>
              </a:rPr>
              <a:t>Public Notice</a:t>
            </a:r>
            <a:r>
              <a:rPr lang="en-US" altLang="en-US">
                <a:latin typeface="Franklin Gothic Medium"/>
                <a:cs typeface="Times New Roman"/>
              </a:rPr>
              <a:t> </a:t>
            </a:r>
            <a:endParaRPr lang="en-US" altLang="en-US">
              <a:latin typeface="Franklin Gothic Medium"/>
            </a:endParaRPr>
          </a:p>
        </p:txBody>
      </p:sp>
      <p:sp>
        <p:nvSpPr>
          <p:cNvPr id="253955" name="Rectangle 3"/>
          <p:cNvSpPr>
            <a:spLocks noGrp="1" noChangeArrowheads="1"/>
          </p:cNvSpPr>
          <p:nvPr>
            <p:ph idx="1"/>
          </p:nvPr>
        </p:nvSpPr>
        <p:spPr>
          <a:xfrm>
            <a:off x="104775" y="1327024"/>
            <a:ext cx="10515600" cy="4755355"/>
          </a:xfrm>
        </p:spPr>
        <p:txBody>
          <a:bodyPr vert="horz" lIns="91440" tIns="45720" rIns="91440" bIns="45720" rtlCol="0" anchor="t">
            <a:normAutofit/>
          </a:bodyPr>
          <a:lstStyle/>
          <a:p>
            <a:pPr eaLnBrk="1" hangingPunct="1">
              <a:lnSpc>
                <a:spcPct val="90000"/>
              </a:lnSpc>
              <a:buFont typeface="Arial"/>
              <a:buChar char="•"/>
            </a:pPr>
            <a:r>
              <a:rPr lang="en-US" altLang="en-US" sz="2400" dirty="0">
                <a:latin typeface="Franklin Gothic Medium"/>
                <a:cs typeface="Times New Roman"/>
              </a:rPr>
              <a:t>Required to be done a minimum of once per year</a:t>
            </a:r>
            <a:endParaRPr lang="en-US" dirty="0"/>
          </a:p>
          <a:p>
            <a:pPr lvl="1" eaLnBrk="1" hangingPunct="1">
              <a:lnSpc>
                <a:spcPct val="90000"/>
              </a:lnSpc>
              <a:buFont typeface="Arial"/>
            </a:pPr>
            <a:r>
              <a:rPr lang="en-US" altLang="en-US" sz="2000" dirty="0">
                <a:latin typeface="Franklin Gothic Medium"/>
                <a:cs typeface="Times New Roman"/>
              </a:rPr>
              <a:t>What is in your SUO?</a:t>
            </a:r>
          </a:p>
          <a:p>
            <a:pPr lvl="1" eaLnBrk="1" hangingPunct="1">
              <a:lnSpc>
                <a:spcPct val="90000"/>
              </a:lnSpc>
              <a:buFont typeface="Arial"/>
            </a:pPr>
            <a:r>
              <a:rPr lang="en-US" altLang="en-US" sz="2000" dirty="0">
                <a:latin typeface="Franklin Gothic Medium"/>
                <a:cs typeface="Times New Roman"/>
              </a:rPr>
              <a:t>Largest Daily Newspaper Circulated in Area?</a:t>
            </a:r>
          </a:p>
          <a:p>
            <a:pPr lvl="1" eaLnBrk="1" hangingPunct="1">
              <a:lnSpc>
                <a:spcPct val="90000"/>
              </a:lnSpc>
              <a:buFont typeface="Arial"/>
            </a:pPr>
            <a:r>
              <a:rPr lang="en-US" altLang="en-US" sz="2000" dirty="0">
                <a:latin typeface="Franklin Gothic Medium"/>
                <a:cs typeface="Times New Roman"/>
              </a:rPr>
              <a:t>Newspaper of General Circulation that provides meaningful public notice?</a:t>
            </a:r>
          </a:p>
          <a:p>
            <a:pPr eaLnBrk="1" hangingPunct="1">
              <a:lnSpc>
                <a:spcPct val="90000"/>
              </a:lnSpc>
              <a:buFont typeface="Arial"/>
              <a:buChar char="•"/>
            </a:pPr>
            <a:endParaRPr lang="en-US" altLang="en-US" sz="800" dirty="0">
              <a:latin typeface="Franklin Gothic Medium"/>
              <a:cs typeface="Times New Roman" panose="02020603050405020304" pitchFamily="18" charset="0"/>
            </a:endParaRPr>
          </a:p>
          <a:p>
            <a:pPr eaLnBrk="1" hangingPunct="1">
              <a:lnSpc>
                <a:spcPct val="90000"/>
              </a:lnSpc>
              <a:buFont typeface="Arial"/>
              <a:buChar char="•"/>
            </a:pPr>
            <a:r>
              <a:rPr lang="en-US" altLang="en-US" sz="2400" dirty="0">
                <a:latin typeface="Franklin Gothic Medium"/>
                <a:cs typeface="Times New Roman"/>
              </a:rPr>
              <a:t>Generally completed in January or February for all SNC for Previous Year and Included in PAR due March 1;</a:t>
            </a:r>
          </a:p>
          <a:p>
            <a:pPr eaLnBrk="1" hangingPunct="1">
              <a:lnSpc>
                <a:spcPct val="90000"/>
              </a:lnSpc>
              <a:buFont typeface="Arial"/>
            </a:pPr>
            <a:endParaRPr lang="en-US" altLang="en-US" sz="800" dirty="0">
              <a:latin typeface="Franklin Gothic Medium"/>
              <a:cs typeface="Times New Roman" panose="02020603050405020304" pitchFamily="18" charset="0"/>
            </a:endParaRPr>
          </a:p>
          <a:p>
            <a:pPr>
              <a:buFont typeface="Arial"/>
              <a:buChar char="•"/>
            </a:pPr>
            <a:r>
              <a:rPr lang="en-US" altLang="en-US" sz="2400" u="sng" dirty="0">
                <a:latin typeface="Franklin Gothic Medium"/>
                <a:cs typeface="Times New Roman"/>
              </a:rPr>
              <a:t>Optional</a:t>
            </a:r>
            <a:r>
              <a:rPr lang="en-US" altLang="en-US" sz="2400" dirty="0">
                <a:latin typeface="Franklin Gothic Medium"/>
                <a:cs typeface="Times New Roman"/>
              </a:rPr>
              <a:t> to complete Public Notice after each six month period, i.e., in July or August for January through June SNCs, and again in January or February for July through December SNCs </a:t>
            </a:r>
            <a:endParaRPr lang="en-US" altLang="en-US" sz="2400" dirty="0">
              <a:latin typeface="Franklin Gothic Medium"/>
              <a:cs typeface="Times New Roman" panose="02020603050405020304" pitchFamily="18" charset="0"/>
            </a:endParaRPr>
          </a:p>
          <a:p>
            <a:pPr lvl="1" eaLnBrk="1" hangingPunct="1">
              <a:lnSpc>
                <a:spcPct val="90000"/>
              </a:lnSpc>
              <a:buFont typeface="Arial"/>
            </a:pPr>
            <a:r>
              <a:rPr lang="en-US" altLang="en-US" sz="2000" dirty="0">
                <a:latin typeface="Franklin Gothic Medium"/>
                <a:cs typeface="Times New Roman"/>
              </a:rPr>
              <a:t>may help SIU relations for SIUs in SNC for January through June for the POTW to issue Public Notice while problem is on-going instead of 6 months or more after they have fixed the problem</a:t>
            </a:r>
          </a:p>
        </p:txBody>
      </p:sp>
      <p:sp>
        <p:nvSpPr>
          <p:cNvPr id="2" name="Slide Number Placeholder 1">
            <a:extLst>
              <a:ext uri="{FF2B5EF4-FFF2-40B4-BE49-F238E27FC236}">
                <a16:creationId xmlns:a16="http://schemas.microsoft.com/office/drawing/2014/main" id="{54A57A97-8BC9-43DD-BA56-A71F3AA7909D}"/>
              </a:ext>
            </a:extLst>
          </p:cNvPr>
          <p:cNvSpPr>
            <a:spLocks noGrp="1"/>
          </p:cNvSpPr>
          <p:nvPr>
            <p:ph type="sldNum" sz="quarter" idx="12"/>
          </p:nvPr>
        </p:nvSpPr>
        <p:spPr/>
        <p:txBody>
          <a:bodyPr/>
          <a:lstStyle/>
          <a:p>
            <a:fld id="{11F27F3A-B3E9-41ED-AF8F-A365F10BB65F}" type="slidenum">
              <a:rPr lang="en-US" smtClean="0"/>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r>
              <a:rPr lang="en-US" altLang="en-US" b="1">
                <a:latin typeface="Franklin Gothic Medium"/>
                <a:cs typeface="Times New Roman"/>
              </a:rPr>
              <a:t>Public Notice (cont.)</a:t>
            </a:r>
          </a:p>
        </p:txBody>
      </p:sp>
      <p:sp>
        <p:nvSpPr>
          <p:cNvPr id="254979"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400">
                <a:latin typeface="Franklin Gothic Medium"/>
                <a:cs typeface="Times New Roman"/>
              </a:rPr>
              <a:t>Public Notice Must Include All IUs in SNC due to Limits Violations or Reporting or IUP Condition Violations</a:t>
            </a:r>
            <a:endParaRPr lang="en-US">
              <a:latin typeface="Franklin Gothic Medium"/>
              <a:cs typeface="Times New Roman"/>
            </a:endParaRPr>
          </a:p>
          <a:p>
            <a:pPr eaLnBrk="1" hangingPunct="1">
              <a:lnSpc>
                <a:spcPct val="90000"/>
              </a:lnSpc>
            </a:pPr>
            <a:endParaRPr lang="en-US" altLang="en-US" sz="2400">
              <a:latin typeface="Franklin Gothic Medium"/>
              <a:cs typeface="Times New Roman" panose="02020603050405020304" pitchFamily="18" charset="0"/>
            </a:endParaRPr>
          </a:p>
          <a:p>
            <a:pPr eaLnBrk="1" hangingPunct="1">
              <a:lnSpc>
                <a:spcPct val="90000"/>
              </a:lnSpc>
            </a:pPr>
            <a:r>
              <a:rPr lang="en-US" altLang="en-US" sz="2400">
                <a:latin typeface="Franklin Gothic Medium"/>
                <a:cs typeface="Times New Roman"/>
              </a:rPr>
              <a:t>Along with the IU Names, the Public Notice should include:</a:t>
            </a:r>
          </a:p>
          <a:p>
            <a:pPr lvl="1" eaLnBrk="1" hangingPunct="1">
              <a:lnSpc>
                <a:spcPct val="90000"/>
              </a:lnSpc>
            </a:pPr>
            <a:r>
              <a:rPr lang="en-US" altLang="en-US" sz="2000">
                <a:latin typeface="Franklin Gothic Medium"/>
                <a:cs typeface="Times New Roman"/>
              </a:rPr>
              <a:t>Periods of SNC (January - June or July –December)</a:t>
            </a:r>
          </a:p>
          <a:p>
            <a:pPr lvl="1" eaLnBrk="1" hangingPunct="1">
              <a:lnSpc>
                <a:spcPct val="90000"/>
              </a:lnSpc>
            </a:pPr>
            <a:r>
              <a:rPr lang="en-US" altLang="en-US" sz="2000">
                <a:latin typeface="Franklin Gothic Medium"/>
                <a:cs typeface="Times New Roman"/>
              </a:rPr>
              <a:t>the Parameter(s), Reporting, or Specific IUP Condition</a:t>
            </a:r>
          </a:p>
          <a:p>
            <a:pPr lvl="1"/>
            <a:r>
              <a:rPr lang="en-US" altLang="en-US" sz="2000">
                <a:latin typeface="Franklin Gothic Medium"/>
                <a:cs typeface="Times New Roman"/>
              </a:rPr>
              <a:t> OPTIONAL: any other discussion you want, for example how the SNC did not affect your WWTP or the environment, or how hard the SIU has worked to fix the problem, or how their negligence caused the problem in the first place, or how uncooperative they have been</a:t>
            </a:r>
            <a:endParaRPr lang="en-US" altLang="en-US" sz="1800">
              <a:latin typeface="Franklin Gothic Medium"/>
              <a:cs typeface="Times New Roman"/>
            </a:endParaRPr>
          </a:p>
        </p:txBody>
      </p:sp>
      <p:sp>
        <p:nvSpPr>
          <p:cNvPr id="2" name="Slide Number Placeholder 1">
            <a:extLst>
              <a:ext uri="{FF2B5EF4-FFF2-40B4-BE49-F238E27FC236}">
                <a16:creationId xmlns:a16="http://schemas.microsoft.com/office/drawing/2014/main" id="{B260C997-B84A-2729-84D3-F67D48DCF26A}"/>
              </a:ext>
            </a:extLst>
          </p:cNvPr>
          <p:cNvSpPr>
            <a:spLocks noGrp="1"/>
          </p:cNvSpPr>
          <p:nvPr>
            <p:ph type="sldNum" sz="quarter" idx="12"/>
          </p:nvPr>
        </p:nvSpPr>
        <p:spPr/>
        <p:txBody>
          <a:bodyPr/>
          <a:lstStyle/>
          <a:p>
            <a:fld id="{11F27F3A-B3E9-41ED-AF8F-A365F10BB65F}"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normAutofit fontScale="90000"/>
          </a:bodyPr>
          <a:lstStyle/>
          <a:p>
            <a:pPr eaLnBrk="1" hangingPunct="1"/>
            <a:r>
              <a:rPr lang="en-US" altLang="en-US"/>
              <a:t>Introduction - NC Pretreatment Rules (cont.)</a:t>
            </a:r>
          </a:p>
        </p:txBody>
      </p:sp>
      <p:sp>
        <p:nvSpPr>
          <p:cNvPr id="23555" name="Rectangle 1027"/>
          <p:cNvSpPr>
            <a:spLocks noGrp="1" noChangeArrowheads="1"/>
          </p:cNvSpPr>
          <p:nvPr>
            <p:ph idx="1"/>
          </p:nvPr>
        </p:nvSpPr>
        <p:spPr/>
        <p:txBody>
          <a:bodyPr vert="horz" lIns="91440" tIns="45720" rIns="91440" bIns="45720" rtlCol="0" anchor="t">
            <a:normAutofit/>
          </a:bodyPr>
          <a:lstStyle/>
          <a:p>
            <a:pPr algn="ctr" eaLnBrk="1" hangingPunct="1"/>
            <a:r>
              <a:rPr lang="en-US" altLang="en-US" sz="2000">
                <a:latin typeface="Bookman Old Style"/>
                <a:cs typeface="Times New Roman"/>
              </a:rPr>
              <a:t>from 15A NCAC 2H .0908(b) (cont.)</a:t>
            </a:r>
          </a:p>
          <a:p>
            <a:pPr algn="ctr" eaLnBrk="1" hangingPunct="1"/>
            <a:endParaRPr lang="en-US" altLang="en-US" sz="2000">
              <a:solidFill>
                <a:schemeClr val="tx1"/>
              </a:solidFill>
              <a:latin typeface="Times New Roman"/>
              <a:cs typeface="Times New Roman" panose="02020603050405020304" pitchFamily="18" charset="0"/>
            </a:endParaRPr>
          </a:p>
          <a:p>
            <a:pPr eaLnBrk="1" hangingPunct="1"/>
            <a:r>
              <a:rPr lang="en-US" altLang="en-US" sz="2000">
                <a:solidFill>
                  <a:schemeClr val="tx1"/>
                </a:solidFill>
                <a:latin typeface="Times New Roman"/>
                <a:cs typeface="Times New Roman"/>
              </a:rPr>
              <a:t>(5) Other information which in the opinion of the Division Director is needed to determine compliance with the implementation of the pretreatment program, including, but not limited to, significant industrial user compliance schedules, public notice of industrial users in significant noncompliance, a summary of significant industrial user effluent monitoring data as described in Paragraphs (a) and (e) of this Rule, a summary of information related to significant non-compliance determination for industrial users that are not considered significant industrial users, and Long or Short Term Monitoring Plan data on forms or in a format provided by the Division;</a:t>
            </a:r>
          </a:p>
        </p:txBody>
      </p:sp>
      <p:sp>
        <p:nvSpPr>
          <p:cNvPr id="2" name="Slide Number Placeholder 1">
            <a:extLst>
              <a:ext uri="{FF2B5EF4-FFF2-40B4-BE49-F238E27FC236}">
                <a16:creationId xmlns:a16="http://schemas.microsoft.com/office/drawing/2014/main" id="{8D5D3666-5CAB-BCAC-26FB-F12119AF2F4E}"/>
              </a:ext>
            </a:extLst>
          </p:cNvPr>
          <p:cNvSpPr>
            <a:spLocks noGrp="1"/>
          </p:cNvSpPr>
          <p:nvPr>
            <p:ph type="sldNum" sz="quarter" idx="12"/>
          </p:nvPr>
        </p:nvSpPr>
        <p:spPr/>
        <p:txBody>
          <a:bodyPr/>
          <a:lstStyle/>
          <a:p>
            <a:fld id="{11F27F3A-B3E9-41ED-AF8F-A365F10BB65F}" type="slidenum">
              <a:rPr lang="en-US" smtClean="0"/>
              <a:pPr/>
              <a:t>11</a:t>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r>
              <a:rPr lang="en-US" altLang="en-US" b="1">
                <a:latin typeface="Franklin Gothic Medium"/>
                <a:cs typeface="Times New Roman"/>
              </a:rPr>
              <a:t>Public Notice (cont.)</a:t>
            </a:r>
          </a:p>
        </p:txBody>
      </p:sp>
      <p:sp>
        <p:nvSpPr>
          <p:cNvPr id="256003"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400">
                <a:latin typeface="Franklin Gothic Medium"/>
                <a:cs typeface="Times New Roman"/>
              </a:rPr>
              <a:t>In PAR, either include Affidavit provided by Newspaper, or cut out the Public Notice from the newspaper (make sure the piece of the newspaper is large enough to include the Public Notice and the part of the page with the name of the paper and the date.</a:t>
            </a:r>
            <a:endParaRPr lang="en-US"/>
          </a:p>
          <a:p>
            <a:pPr eaLnBrk="1" hangingPunct="1">
              <a:lnSpc>
                <a:spcPct val="90000"/>
              </a:lnSpc>
            </a:pPr>
            <a:endParaRPr lang="en-US" altLang="en-US" sz="2400">
              <a:latin typeface="Franklin Gothic Medium"/>
              <a:cs typeface="Times New Roman" panose="02020603050405020304" pitchFamily="18" charset="0"/>
            </a:endParaRPr>
          </a:p>
          <a:p>
            <a:r>
              <a:rPr lang="en-US" altLang="en-US" sz="2400">
                <a:latin typeface="Franklin Gothic Medium"/>
                <a:cs typeface="Times New Roman"/>
              </a:rPr>
              <a:t>If unable to include Public Notice in PAR, explain in the narrative why it couldn’t be done earlier.  Submit Copy of Affidavit or cut out from Newspaper ASAP.  NOTE:  PAR will not be considered complete until Public Notice is received. Can be accepted as a supplemental document to the PAR.  </a:t>
            </a:r>
            <a:endParaRPr lang="en-US" altLang="en-US" sz="2400">
              <a:latin typeface="Franklin Gothic Medium"/>
              <a:cs typeface="Times New Roman" panose="02020603050405020304" pitchFamily="18" charset="0"/>
            </a:endParaRPr>
          </a:p>
        </p:txBody>
      </p:sp>
      <p:sp>
        <p:nvSpPr>
          <p:cNvPr id="2" name="Slide Number Placeholder 1">
            <a:extLst>
              <a:ext uri="{FF2B5EF4-FFF2-40B4-BE49-F238E27FC236}">
                <a16:creationId xmlns:a16="http://schemas.microsoft.com/office/drawing/2014/main" id="{69913B5F-E560-AF9D-C4A0-B781539C21EC}"/>
              </a:ext>
            </a:extLst>
          </p:cNvPr>
          <p:cNvSpPr>
            <a:spLocks noGrp="1"/>
          </p:cNvSpPr>
          <p:nvPr>
            <p:ph type="sldNum" sz="quarter" idx="12"/>
          </p:nvPr>
        </p:nvSpPr>
        <p:spPr/>
        <p:txBody>
          <a:bodyPr/>
          <a:lstStyle/>
          <a:p>
            <a:fld id="{11F27F3A-B3E9-41ED-AF8F-A365F10BB65F}"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Text Box 4"/>
          <p:cNvSpPr txBox="1">
            <a:spLocks noChangeArrowheads="1"/>
          </p:cNvSpPr>
          <p:nvPr/>
        </p:nvSpPr>
        <p:spPr bwMode="auto">
          <a:xfrm>
            <a:off x="2743200" y="304800"/>
            <a:ext cx="2819400" cy="6324600"/>
          </a:xfrm>
          <a:prstGeom prst="rect">
            <a:avLst/>
          </a:prstGeom>
          <a:solidFill>
            <a:srgbClr val="FFFFFF"/>
          </a:solidFill>
          <a:ln w="9525">
            <a:solidFill>
              <a:srgbClr val="000000"/>
            </a:solidFill>
            <a:miter lim="800000"/>
            <a:headEnd/>
            <a:tailEnd/>
          </a:ln>
        </p:spPr>
        <p:txBody>
          <a:bodyPr lIns="91440" tIns="45720" rIns="91440" bIns="45720" anchor="t"/>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200" dirty="0">
                <a:latin typeface="Times New Roman"/>
                <a:cs typeface="Times New Roman"/>
              </a:rPr>
              <a:t>PUBLIC NOTICE</a:t>
            </a:r>
          </a:p>
          <a:p>
            <a:pPr algn="ctr">
              <a:spcBef>
                <a:spcPct val="0"/>
              </a:spcBef>
              <a:buClrTx/>
              <a:buSzTx/>
              <a:buFontTx/>
              <a:buNone/>
            </a:pPr>
            <a:r>
              <a:rPr lang="en-US" altLang="en-US" sz="1200" dirty="0">
                <a:latin typeface="Times New Roman"/>
                <a:cs typeface="Times New Roman"/>
              </a:rPr>
              <a:t>OF SIGNIFICANT INDUSTRIAL</a:t>
            </a:r>
          </a:p>
          <a:p>
            <a:pPr algn="ctr">
              <a:spcBef>
                <a:spcPct val="0"/>
              </a:spcBef>
              <a:buClrTx/>
              <a:buSzTx/>
            </a:pPr>
            <a:r>
              <a:rPr lang="en-US" altLang="en-US" sz="1200" dirty="0">
                <a:latin typeface="Times New Roman"/>
                <a:cs typeface="Times New Roman"/>
              </a:rPr>
              <a:t>WASTEWATER PERMIT </a:t>
            </a:r>
          </a:p>
          <a:p>
            <a:pPr algn="ctr">
              <a:spcBef>
                <a:spcPct val="0"/>
              </a:spcBef>
              <a:buClrTx/>
              <a:buSzTx/>
              <a:buFontTx/>
              <a:buNone/>
            </a:pPr>
            <a:r>
              <a:rPr lang="en-US" altLang="en-US" sz="1200" dirty="0">
                <a:latin typeface="Times New Roman"/>
                <a:cs typeface="Times New Roman"/>
              </a:rPr>
              <a:t>VIOLATIONS</a:t>
            </a:r>
          </a:p>
          <a:p>
            <a:pPr algn="ctr">
              <a:spcBef>
                <a:spcPct val="0"/>
              </a:spcBef>
              <a:buClrTx/>
              <a:buSzTx/>
              <a:buFontTx/>
              <a:buNone/>
            </a:pPr>
            <a:endParaRPr lang="en-US" altLang="en-US" sz="1200" dirty="0">
              <a:latin typeface="Times New Roman" panose="02020603050405020304" pitchFamily="18" charset="0"/>
            </a:endParaRPr>
          </a:p>
          <a:p>
            <a:pPr algn="just">
              <a:spcBef>
                <a:spcPct val="0"/>
              </a:spcBef>
              <a:buClrTx/>
              <a:buSzTx/>
            </a:pPr>
            <a:r>
              <a:rPr lang="en-US" altLang="en-US" sz="1200" dirty="0">
                <a:latin typeface="Times New Roman"/>
                <a:cs typeface="Times New Roman"/>
              </a:rPr>
              <a:t>  The Town of Typicalville, in accordance with Federal and State Regulations is hereby giving Public Notice.  Listed below are Significant Industrial Users that were in significant noncompliance (SNC) with national pretreatment regulations, 40 CFR Part 403, and state pretreatment regulations, 15 NCAC 2H .0900, and local pretreatment regulations during the period of January 1 thru June 30, 2012;  Will </a:t>
            </a:r>
            <a:r>
              <a:rPr lang="en-US" altLang="en-US" sz="1200" dirty="0" err="1">
                <a:latin typeface="Times New Roman"/>
                <a:cs typeface="Times New Roman"/>
              </a:rPr>
              <a:t>Plateit</a:t>
            </a:r>
            <a:r>
              <a:rPr lang="en-US" altLang="en-US" sz="1200" dirty="0">
                <a:latin typeface="Times New Roman"/>
                <a:cs typeface="Times New Roman"/>
              </a:rPr>
              <a:t> Metal Finishers, Inc.-Cadmium.  And July 1 thru December 31, 2012;  Will </a:t>
            </a:r>
            <a:r>
              <a:rPr lang="en-US" altLang="en-US" sz="1200" dirty="0" err="1">
                <a:latin typeface="Times New Roman"/>
                <a:cs typeface="Times New Roman"/>
              </a:rPr>
              <a:t>Plateit</a:t>
            </a:r>
            <a:r>
              <a:rPr lang="en-US" altLang="en-US" sz="1200" dirty="0">
                <a:latin typeface="Times New Roman"/>
                <a:cs typeface="Times New Roman"/>
              </a:rPr>
              <a:t> Metal Finishers, Inc.-Cadmium</a:t>
            </a:r>
          </a:p>
          <a:p>
            <a:pPr algn="just">
              <a:spcBef>
                <a:spcPct val="0"/>
              </a:spcBef>
              <a:buClrTx/>
              <a:buSzTx/>
              <a:buFontTx/>
              <a:buNone/>
            </a:pPr>
            <a:endParaRPr lang="en-US" altLang="en-US" sz="1200" dirty="0">
              <a:latin typeface="Times New Roman" panose="02020603050405020304" pitchFamily="18" charset="0"/>
            </a:endParaRPr>
          </a:p>
          <a:p>
            <a:pPr algn="just">
              <a:spcBef>
                <a:spcPct val="0"/>
              </a:spcBef>
              <a:buClrTx/>
              <a:buSzTx/>
            </a:pPr>
            <a:r>
              <a:rPr lang="en-US" altLang="en-US" sz="1200" dirty="0">
                <a:latin typeface="Times New Roman"/>
                <a:cs typeface="Times New Roman"/>
              </a:rPr>
              <a:t>  A continuing effort is being made by all the listed industries to achieve compliance, including installation of new equipment and upgrading of existing equipment and continued progress is expected until full compliance can be attained.</a:t>
            </a:r>
          </a:p>
          <a:p>
            <a:pPr algn="just">
              <a:spcBef>
                <a:spcPct val="0"/>
              </a:spcBef>
              <a:buClrTx/>
              <a:buSzTx/>
              <a:buFontTx/>
              <a:buNone/>
            </a:pPr>
            <a:r>
              <a:rPr lang="en-US" altLang="en-US" sz="1200" dirty="0">
                <a:latin typeface="Times New Roman"/>
                <a:cs typeface="Times New Roman"/>
              </a:rPr>
              <a:t>Town of Typicalville, Department of Public Utilities, Jane Wastewater, Director.</a:t>
            </a:r>
          </a:p>
          <a:p>
            <a:pPr algn="just">
              <a:spcBef>
                <a:spcPct val="0"/>
              </a:spcBef>
              <a:buClrTx/>
              <a:buSzTx/>
              <a:buFontTx/>
              <a:buNone/>
            </a:pPr>
            <a:r>
              <a:rPr lang="en-US" altLang="en-US" sz="1200" dirty="0">
                <a:latin typeface="Times New Roman"/>
                <a:cs typeface="Times New Roman"/>
              </a:rPr>
              <a:t>January 17, 2013</a:t>
            </a:r>
          </a:p>
          <a:p>
            <a:pPr>
              <a:spcBef>
                <a:spcPct val="0"/>
              </a:spcBef>
              <a:buClrTx/>
              <a:buSzTx/>
              <a:buFontTx/>
              <a:buNone/>
            </a:pPr>
            <a:endParaRPr lang="en-US" altLang="en-US" sz="1200" dirty="0">
              <a:latin typeface="Times New Roman" panose="02020603050405020304" pitchFamily="18" charset="0"/>
            </a:endParaRPr>
          </a:p>
        </p:txBody>
      </p:sp>
      <p:sp>
        <p:nvSpPr>
          <p:cNvPr id="257027" name="Text Box 6"/>
          <p:cNvSpPr txBox="1">
            <a:spLocks noChangeArrowheads="1"/>
          </p:cNvSpPr>
          <p:nvPr/>
        </p:nvSpPr>
        <p:spPr bwMode="auto">
          <a:xfrm>
            <a:off x="6126164" y="319088"/>
            <a:ext cx="296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endParaRPr lang="en-US" altLang="en-US" sz="800">
              <a:latin typeface="Times" panose="02020603050405020304" pitchFamily="18" charset="0"/>
              <a:cs typeface="Times New Roman" panose="02020603050405020304" pitchFamily="18" charset="0"/>
            </a:endParaRPr>
          </a:p>
          <a:p>
            <a:pPr eaLnBrk="1" hangingPunct="1">
              <a:spcBef>
                <a:spcPct val="50000"/>
              </a:spcBef>
              <a:buClrTx/>
              <a:buSzTx/>
              <a:buFontTx/>
              <a:buNone/>
            </a:pPr>
            <a:endParaRPr lang="en-US" altLang="en-US" sz="800"/>
          </a:p>
        </p:txBody>
      </p:sp>
      <p:sp>
        <p:nvSpPr>
          <p:cNvPr id="257028" name="Text Box 4"/>
          <p:cNvSpPr txBox="1">
            <a:spLocks noChangeArrowheads="1"/>
          </p:cNvSpPr>
          <p:nvPr/>
        </p:nvSpPr>
        <p:spPr bwMode="auto">
          <a:xfrm>
            <a:off x="6429375" y="268288"/>
            <a:ext cx="3716338" cy="632460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Affidavit of Publication</a:t>
            </a:r>
          </a:p>
          <a:p>
            <a:pPr algn="ctr" eaLnBrk="1" hangingPunct="1">
              <a:spcBef>
                <a:spcPct val="0"/>
              </a:spcBef>
              <a:buClrTx/>
              <a:buSzTx/>
              <a:buFontTx/>
              <a:buNone/>
            </a:pPr>
            <a:endParaRPr lang="en-US" altLang="en-US" sz="1200" dirty="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b="1" dirty="0">
                <a:latin typeface="Times New Roman" panose="02020603050405020304" pitchFamily="18" charset="0"/>
                <a:cs typeface="Times New Roman" panose="02020603050405020304" pitchFamily="18" charset="0"/>
              </a:rPr>
              <a:t>The Typicalville Herald</a:t>
            </a:r>
            <a:endParaRPr lang="en-US" altLang="en-US" sz="1200" dirty="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b="1" dirty="0">
                <a:latin typeface="Times New Roman" panose="02020603050405020304" pitchFamily="18" charset="0"/>
                <a:cs typeface="Times New Roman" panose="02020603050405020304" pitchFamily="18" charset="0"/>
              </a:rPr>
              <a:t>Typicalville, N.C.</a:t>
            </a:r>
          </a:p>
          <a:p>
            <a:pPr algn="ctr" eaLnBrk="1" hangingPunct="1">
              <a:spcBef>
                <a:spcPct val="0"/>
              </a:spcBef>
              <a:buClrTx/>
              <a:buSzTx/>
              <a:buFontTx/>
              <a:buNone/>
            </a:pPr>
            <a:endParaRPr lang="en-US" altLang="en-US" sz="1200" dirty="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Personally appeared before me, a Notary Public of the</a:t>
            </a: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County of Typical, State of North Carolina, on</a:t>
            </a: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this the </a:t>
            </a:r>
            <a:r>
              <a:rPr lang="en-US" altLang="en-US" sz="1200" u="sng" dirty="0">
                <a:latin typeface="Times New Roman" panose="02020603050405020304" pitchFamily="18" charset="0"/>
                <a:cs typeface="Times New Roman" panose="02020603050405020304" pitchFamily="18" charset="0"/>
              </a:rPr>
              <a:t>__17__</a:t>
            </a:r>
            <a:r>
              <a:rPr lang="en-US" altLang="en-US" sz="1200" dirty="0">
                <a:latin typeface="Times New Roman" panose="02020603050405020304" pitchFamily="18" charset="0"/>
                <a:cs typeface="Times New Roman" panose="02020603050405020304" pitchFamily="18" charset="0"/>
              </a:rPr>
              <a:t>day of </a:t>
            </a:r>
            <a:r>
              <a:rPr lang="en-US" altLang="en-US" sz="1200" u="sng" dirty="0">
                <a:latin typeface="Times New Roman" panose="02020603050405020304" pitchFamily="18" charset="0"/>
                <a:cs typeface="Times New Roman" panose="02020603050405020304" pitchFamily="18" charset="0"/>
              </a:rPr>
              <a:t>______January_____2013</a:t>
            </a:r>
            <a:endParaRPr lang="en-US" altLang="en-US" sz="1200" dirty="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000" dirty="0">
                <a:latin typeface="Monotype Corsiva" panose="03010101010201010101" pitchFamily="66" charset="0"/>
              </a:rPr>
              <a:t>_____</a:t>
            </a:r>
            <a:r>
              <a:rPr lang="en-US" altLang="en-US" sz="2000" u="sng" dirty="0">
                <a:latin typeface="Monotype Corsiva" panose="03010101010201010101" pitchFamily="66" charset="0"/>
              </a:rPr>
              <a:t>Suzy Newsy</a:t>
            </a:r>
            <a:r>
              <a:rPr lang="en-US" altLang="en-US" sz="2000" dirty="0">
                <a:latin typeface="Monotype Corsiva" panose="03010101010201010101" pitchFamily="66" charset="0"/>
              </a:rPr>
              <a:t>_____</a:t>
            </a:r>
            <a:endParaRPr lang="en-US" altLang="en-US" sz="1200" dirty="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endParaRPr lang="en-US" altLang="en-US" sz="1200" dirty="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of  The Typicalville Herald, who, bring duly sworn, state that </a:t>
            </a: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the notice entitled</a:t>
            </a: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PUBLIC NOTICE OF SIGNIFICANT</a:t>
            </a: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INDUSTRIAL WASTEWATER PERMIT VIOLATIONS</a:t>
            </a: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_______________________________________</a:t>
            </a: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a true copy of which is attached hereto, appeared in The </a:t>
            </a: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Typicalville Herald, a newspaper published in the Town of</a:t>
            </a: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Typicalville, County of Typical,</a:t>
            </a: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State of North Carolina</a:t>
            </a:r>
            <a:r>
              <a:rPr lang="en-US" altLang="en-US" sz="1200" u="sng" dirty="0">
                <a:latin typeface="Times New Roman" panose="02020603050405020304" pitchFamily="18" charset="0"/>
                <a:cs typeface="Times New Roman" panose="02020603050405020304" pitchFamily="18" charset="0"/>
              </a:rPr>
              <a:t>, _____once____</a:t>
            </a:r>
            <a:r>
              <a:rPr lang="en-US" altLang="en-US" sz="1200" dirty="0">
                <a:latin typeface="Times New Roman" panose="02020603050405020304" pitchFamily="18" charset="0"/>
                <a:cs typeface="Times New Roman" panose="02020603050405020304" pitchFamily="18" charset="0"/>
              </a:rPr>
              <a:t> a week for </a:t>
            </a:r>
          </a:p>
          <a:p>
            <a:pPr algn="ctr" eaLnBrk="1" hangingPunct="1">
              <a:spcBef>
                <a:spcPct val="0"/>
              </a:spcBef>
              <a:buClrTx/>
              <a:buSzTx/>
              <a:buFontTx/>
              <a:buNone/>
            </a:pPr>
            <a:r>
              <a:rPr lang="en-US" altLang="en-US" sz="1200" u="sng" dirty="0">
                <a:latin typeface="Times New Roman" panose="02020603050405020304" pitchFamily="18" charset="0"/>
                <a:cs typeface="Times New Roman" panose="02020603050405020304" pitchFamily="18" charset="0"/>
              </a:rPr>
              <a:t>_____</a:t>
            </a:r>
            <a:r>
              <a:rPr lang="en-US" altLang="en-US" sz="1200" u="sng" dirty="0" err="1">
                <a:latin typeface="Times New Roman" panose="02020603050405020304" pitchFamily="18" charset="0"/>
                <a:cs typeface="Times New Roman" panose="02020603050405020304" pitchFamily="18" charset="0"/>
              </a:rPr>
              <a:t>one____</a:t>
            </a:r>
            <a:r>
              <a:rPr lang="en-US" altLang="en-US" sz="1200" dirty="0" err="1">
                <a:latin typeface="Times New Roman" panose="02020603050405020304" pitchFamily="18" charset="0"/>
                <a:cs typeface="Times New Roman" panose="02020603050405020304" pitchFamily="18" charset="0"/>
              </a:rPr>
              <a:t>week</a:t>
            </a:r>
            <a:r>
              <a:rPr lang="en-US" altLang="en-US" sz="1200" dirty="0">
                <a:latin typeface="Times New Roman" panose="02020603050405020304" pitchFamily="18" charset="0"/>
                <a:cs typeface="Times New Roman" panose="02020603050405020304" pitchFamily="18" charset="0"/>
              </a:rPr>
              <a:t>(s), on the following dates:</a:t>
            </a:r>
          </a:p>
          <a:p>
            <a:pPr algn="ctr" eaLnBrk="1" hangingPunct="1">
              <a:spcBef>
                <a:spcPct val="0"/>
              </a:spcBef>
              <a:buClrTx/>
              <a:buSzTx/>
              <a:buFontTx/>
              <a:buNone/>
            </a:pPr>
            <a:r>
              <a:rPr lang="en-US" altLang="en-US" sz="1200" u="sng" dirty="0">
                <a:latin typeface="Times New Roman" panose="02020603050405020304" pitchFamily="18" charset="0"/>
                <a:cs typeface="Times New Roman" panose="02020603050405020304" pitchFamily="18" charset="0"/>
              </a:rPr>
              <a:t>January 17___________ __</a:t>
            </a:r>
            <a:r>
              <a:rPr lang="en-US" altLang="en-US" sz="1200" dirty="0">
                <a:latin typeface="Times New Roman" panose="02020603050405020304" pitchFamily="18" charset="0"/>
                <a:cs typeface="Times New Roman" panose="02020603050405020304" pitchFamily="18" charset="0"/>
              </a:rPr>
              <a:t>____20</a:t>
            </a:r>
            <a:r>
              <a:rPr lang="en-US" altLang="en-US" sz="1200" u="sng" dirty="0">
                <a:latin typeface="Times New Roman" panose="02020603050405020304" pitchFamily="18" charset="0"/>
                <a:cs typeface="Times New Roman" panose="02020603050405020304" pitchFamily="18" charset="0"/>
              </a:rPr>
              <a:t>___13_</a:t>
            </a:r>
            <a:endParaRPr lang="en-US" altLang="en-US" sz="1200" dirty="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______________________________20______</a:t>
            </a: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______________________________20______</a:t>
            </a: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______________________________20______</a:t>
            </a: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_______________________________________</a:t>
            </a: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The Typicalville (N.C.) Herald</a:t>
            </a: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of </a:t>
            </a:r>
            <a:r>
              <a:rPr lang="en-US" altLang="en-US" sz="1200" u="sng" dirty="0">
                <a:latin typeface="Times New Roman" panose="02020603050405020304" pitchFamily="18" charset="0"/>
                <a:cs typeface="Times New Roman" panose="02020603050405020304" pitchFamily="18" charset="0"/>
              </a:rPr>
              <a:t>______January___________2013</a:t>
            </a:r>
            <a:endParaRPr lang="en-US" altLang="en-US" sz="1200" dirty="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endParaRPr lang="en-US" altLang="en-US" sz="1200" dirty="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400" dirty="0">
                <a:latin typeface="Freestyle Script" panose="030804020302050B0404" pitchFamily="66" charset="0"/>
                <a:cs typeface="Times New Roman" panose="02020603050405020304" pitchFamily="18" charset="0"/>
              </a:rPr>
              <a:t>____</a:t>
            </a:r>
            <a:r>
              <a:rPr lang="en-US" altLang="en-US" sz="2400" u="sng" dirty="0">
                <a:latin typeface="Freestyle Script" panose="030804020302050B0404" pitchFamily="66" charset="0"/>
                <a:cs typeface="Times New Roman" panose="02020603050405020304" pitchFamily="18" charset="0"/>
              </a:rPr>
              <a:t>Peter Public</a:t>
            </a:r>
            <a:r>
              <a:rPr lang="en-US" altLang="en-US" sz="2400" dirty="0">
                <a:latin typeface="Freestyle Script" panose="030804020302050B0404" pitchFamily="66" charset="0"/>
                <a:cs typeface="Times New Roman" panose="02020603050405020304" pitchFamily="18" charset="0"/>
              </a:rPr>
              <a:t>___</a:t>
            </a:r>
            <a:endParaRPr lang="en-US" altLang="en-US" sz="1200" dirty="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dirty="0">
                <a:latin typeface="Times New Roman" panose="02020603050405020304" pitchFamily="18" charset="0"/>
                <a:cs typeface="Times New Roman" panose="02020603050405020304" pitchFamily="18" charset="0"/>
              </a:rPr>
              <a:t>Notary Public</a:t>
            </a:r>
          </a:p>
        </p:txBody>
      </p:sp>
      <p:sp>
        <p:nvSpPr>
          <p:cNvPr id="2" name="Slide Number Placeholder 1">
            <a:extLst>
              <a:ext uri="{FF2B5EF4-FFF2-40B4-BE49-F238E27FC236}">
                <a16:creationId xmlns:a16="http://schemas.microsoft.com/office/drawing/2014/main" id="{CFE4E6E4-3A04-5807-9E78-B6B7D7A0A38B}"/>
              </a:ext>
            </a:extLst>
          </p:cNvPr>
          <p:cNvSpPr>
            <a:spLocks noGrp="1"/>
          </p:cNvSpPr>
          <p:nvPr>
            <p:ph type="sldNum" sz="quarter" idx="12"/>
          </p:nvPr>
        </p:nvSpPr>
        <p:spPr/>
        <p:txBody>
          <a:bodyPr/>
          <a:lstStyle/>
          <a:p>
            <a:fld id="{11F27F3A-B3E9-41ED-AF8F-A365F10BB65F}"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2"/>
          <p:cNvSpPr>
            <a:spLocks noGrp="1" noChangeArrowheads="1"/>
          </p:cNvSpPr>
          <p:nvPr>
            <p:ph type="ctrTitle"/>
          </p:nvPr>
        </p:nvSpPr>
        <p:spPr>
          <a:xfrm>
            <a:off x="5666726" y="3072251"/>
            <a:ext cx="5865181" cy="713497"/>
          </a:xfrm>
        </p:spPr>
        <p:txBody>
          <a:bodyPr/>
          <a:lstStyle/>
          <a:p>
            <a:pPr eaLnBrk="1" hangingPunct="1"/>
            <a:r>
              <a:rPr lang="en-US" altLang="en-US">
                <a:cs typeface="Times New Roman" panose="02020603050405020304" pitchFamily="18" charset="0"/>
              </a:rPr>
              <a:t>Enforceable Compliance Schedules</a:t>
            </a:r>
            <a:endParaRPr lang="en-US" alt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Enforceable Compliance Schedules</a:t>
            </a:r>
            <a:r>
              <a:rPr lang="en-US" altLang="en-US"/>
              <a:t> </a:t>
            </a:r>
          </a:p>
        </p:txBody>
      </p:sp>
      <p:sp>
        <p:nvSpPr>
          <p:cNvPr id="259075"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800" u="sng">
                <a:latin typeface="Franklin Gothic Medium"/>
                <a:cs typeface="Times New Roman"/>
              </a:rPr>
              <a:t>Two basic kinds</a:t>
            </a:r>
            <a:endParaRPr lang="en-US"/>
          </a:p>
          <a:p>
            <a:pPr eaLnBrk="1" hangingPunct="1">
              <a:lnSpc>
                <a:spcPct val="90000"/>
              </a:lnSpc>
            </a:pPr>
            <a:endParaRPr lang="en-US" altLang="en-US" sz="2800" u="sng">
              <a:latin typeface="Franklin Gothic Medium"/>
              <a:cs typeface="Times New Roman" panose="02020603050405020304" pitchFamily="18" charset="0"/>
            </a:endParaRPr>
          </a:p>
          <a:p>
            <a:pPr lvl="1" indent="0"/>
            <a:r>
              <a:rPr lang="en-US" altLang="en-US" sz="2600">
                <a:latin typeface="Franklin Gothic Medium"/>
                <a:cs typeface="Times New Roman"/>
              </a:rPr>
              <a:t>Signed by both POTW and SIU:  Consent orders, Compliance Agreements, SOCs, </a:t>
            </a:r>
            <a:r>
              <a:rPr lang="en-US" altLang="en-US" sz="2600" err="1">
                <a:latin typeface="Franklin Gothic Medium"/>
                <a:cs typeface="Times New Roman"/>
              </a:rPr>
              <a:t>etc</a:t>
            </a:r>
            <a:r>
              <a:rPr lang="en-US" altLang="en-US" sz="2600">
                <a:latin typeface="Franklin Gothic Medium"/>
                <a:cs typeface="Times New Roman"/>
              </a:rPr>
              <a:t>,;</a:t>
            </a:r>
          </a:p>
          <a:p>
            <a:pPr lvl="1" indent="0"/>
            <a:endParaRPr lang="en-US" altLang="en-US" sz="2600">
              <a:latin typeface="Franklin Gothic Medium"/>
              <a:cs typeface="Times New Roman"/>
            </a:endParaRPr>
          </a:p>
          <a:p>
            <a:pPr lvl="1" indent="0"/>
            <a:r>
              <a:rPr lang="en-US" altLang="en-US" sz="2600">
                <a:latin typeface="Franklin Gothic Medium"/>
                <a:cs typeface="Times New Roman"/>
              </a:rPr>
              <a:t>Signed by POTW only:  Administrative Orders</a:t>
            </a:r>
          </a:p>
          <a:p>
            <a:pPr lvl="2" eaLnBrk="1" hangingPunct="1">
              <a:lnSpc>
                <a:spcPct val="90000"/>
              </a:lnSpc>
            </a:pPr>
            <a:r>
              <a:rPr lang="en-US" altLang="en-US" sz="2200">
                <a:latin typeface="Franklin Gothic Medium"/>
                <a:cs typeface="Times New Roman"/>
              </a:rPr>
              <a:t>either when SIU refuses to agree to an order, or when SIU has failed to comply with original “consent” type order</a:t>
            </a:r>
          </a:p>
        </p:txBody>
      </p:sp>
      <p:sp>
        <p:nvSpPr>
          <p:cNvPr id="2" name="Slide Number Placeholder 1">
            <a:extLst>
              <a:ext uri="{FF2B5EF4-FFF2-40B4-BE49-F238E27FC236}">
                <a16:creationId xmlns:a16="http://schemas.microsoft.com/office/drawing/2014/main" id="{D4766960-4CA3-08D8-2EE5-E1B6741D85EB}"/>
              </a:ext>
            </a:extLst>
          </p:cNvPr>
          <p:cNvSpPr>
            <a:spLocks noGrp="1"/>
          </p:cNvSpPr>
          <p:nvPr>
            <p:ph type="sldNum" sz="quarter" idx="12"/>
          </p:nvPr>
        </p:nvSpPr>
        <p:spPr/>
        <p:txBody>
          <a:bodyPr/>
          <a:lstStyle/>
          <a:p>
            <a:fld id="{11F27F3A-B3E9-41ED-AF8F-A365F10BB65F}" type="slidenum">
              <a:rPr lang="en-US" smtClean="0"/>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Enforceable Compliance Schedules</a:t>
            </a:r>
            <a:r>
              <a:rPr lang="en-US" altLang="en-US"/>
              <a:t> (cont.)</a:t>
            </a:r>
          </a:p>
        </p:txBody>
      </p:sp>
      <p:sp>
        <p:nvSpPr>
          <p:cNvPr id="260099"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800" u="sng">
                <a:latin typeface="Franklin Gothic Medium"/>
                <a:cs typeface="Times New Roman"/>
              </a:rPr>
              <a:t>When to issue</a:t>
            </a:r>
          </a:p>
          <a:p>
            <a:pPr lvl="1" indent="0" eaLnBrk="1" hangingPunct="1">
              <a:lnSpc>
                <a:spcPct val="90000"/>
              </a:lnSpc>
            </a:pPr>
            <a:r>
              <a:rPr lang="en-US" altLang="en-US" sz="2600">
                <a:latin typeface="Franklin Gothic Medium"/>
                <a:cs typeface="Times New Roman"/>
              </a:rPr>
              <a:t>Issued when SIU will be in SNC for second period in a row for same parameter/reporting violation</a:t>
            </a:r>
          </a:p>
          <a:p>
            <a:pPr lvl="1" indent="0"/>
            <a:endParaRPr lang="en-US" altLang="en-US" sz="2600">
              <a:latin typeface="Franklin Gothic Medium"/>
              <a:cs typeface="Times New Roman"/>
            </a:endParaRPr>
          </a:p>
          <a:p>
            <a:pPr lvl="1" indent="0" eaLnBrk="1" hangingPunct="1">
              <a:lnSpc>
                <a:spcPct val="90000"/>
              </a:lnSpc>
            </a:pPr>
            <a:r>
              <a:rPr lang="en-US" altLang="en-US" sz="2600">
                <a:latin typeface="Franklin Gothic Medium"/>
                <a:cs typeface="Times New Roman"/>
              </a:rPr>
              <a:t>Can be issued earlier to help SIU avoid further violations (i.e. if you already know the violations will continue and you have a good idea of the steps the SIU must take to comply, then why wait to issue the order?)</a:t>
            </a:r>
          </a:p>
        </p:txBody>
      </p:sp>
      <p:sp>
        <p:nvSpPr>
          <p:cNvPr id="2" name="Slide Number Placeholder 1">
            <a:extLst>
              <a:ext uri="{FF2B5EF4-FFF2-40B4-BE49-F238E27FC236}">
                <a16:creationId xmlns:a16="http://schemas.microsoft.com/office/drawing/2014/main" id="{04E05970-61FF-FEE2-8712-C1FF55EDD2F4}"/>
              </a:ext>
            </a:extLst>
          </p:cNvPr>
          <p:cNvSpPr>
            <a:spLocks noGrp="1"/>
          </p:cNvSpPr>
          <p:nvPr>
            <p:ph type="sldNum" sz="quarter" idx="12"/>
          </p:nvPr>
        </p:nvSpPr>
        <p:spPr/>
        <p:txBody>
          <a:bodyPr/>
          <a:lstStyle/>
          <a:p>
            <a:fld id="{11F27F3A-B3E9-41ED-AF8F-A365F10BB65F}" type="slidenum">
              <a:rPr lang="en-US" smtClean="0"/>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normAutofit fontScale="90000"/>
          </a:bodyPr>
          <a:lstStyle/>
          <a:p>
            <a:pPr eaLnBrk="1" hangingPunct="1"/>
            <a:r>
              <a:rPr lang="en-US" altLang="en-US">
                <a:cs typeface="Times New Roman" panose="02020603050405020304" pitchFamily="18" charset="0"/>
              </a:rPr>
              <a:t>Enforceable Compliance Schedules (cont.)</a:t>
            </a:r>
          </a:p>
        </p:txBody>
      </p:sp>
      <p:sp>
        <p:nvSpPr>
          <p:cNvPr id="261123"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800" u="sng">
                <a:latin typeface="Franklin Gothic Medium"/>
                <a:cs typeface="Times New Roman"/>
              </a:rPr>
              <a:t>What’s in it</a:t>
            </a:r>
          </a:p>
          <a:p>
            <a:pPr lvl="1" indent="0" eaLnBrk="1" hangingPunct="1">
              <a:lnSpc>
                <a:spcPct val="90000"/>
              </a:lnSpc>
            </a:pPr>
            <a:r>
              <a:rPr lang="en-US" altLang="en-US" sz="2600">
                <a:latin typeface="Franklin Gothic Medium"/>
                <a:cs typeface="Times New Roman"/>
              </a:rPr>
              <a:t>Up-front penalties to address violations up to the time of issuance of order.</a:t>
            </a:r>
          </a:p>
          <a:p>
            <a:pPr eaLnBrk="1" hangingPunct="1">
              <a:lnSpc>
                <a:spcPct val="90000"/>
              </a:lnSpc>
            </a:pPr>
            <a:endParaRPr lang="en-US" altLang="en-US" sz="1000">
              <a:latin typeface="Franklin Gothic Medium"/>
              <a:cs typeface="Times New Roman" panose="02020603050405020304" pitchFamily="18" charset="0"/>
            </a:endParaRPr>
          </a:p>
          <a:p>
            <a:pPr lvl="1" indent="0"/>
            <a:r>
              <a:rPr lang="en-US" altLang="en-US" sz="2600">
                <a:latin typeface="Franklin Gothic Medium"/>
                <a:cs typeface="Times New Roman"/>
              </a:rPr>
              <a:t>Interim limits SIU can comply with, i.e., gets SIU back in “compliance” temporarily.  These limits supersede IUP limits during term of order.  These limits are the SIU’s “carrot.”</a:t>
            </a:r>
          </a:p>
          <a:p>
            <a:pPr marL="1257300" lvl="2" indent="-342900" eaLnBrk="1" hangingPunct="1">
              <a:lnSpc>
                <a:spcPct val="90000"/>
              </a:lnSpc>
            </a:pPr>
            <a:r>
              <a:rPr lang="en-US" altLang="en-US" sz="2200">
                <a:latin typeface="Franklin Gothic Medium"/>
                <a:cs typeface="Times New Roman"/>
              </a:rPr>
              <a:t>Interim limits can be higher than categorical limits</a:t>
            </a:r>
          </a:p>
          <a:p>
            <a:pPr marL="1257300" lvl="2" indent="-342900" eaLnBrk="1" hangingPunct="1">
              <a:lnSpc>
                <a:spcPct val="90000"/>
              </a:lnSpc>
            </a:pPr>
            <a:r>
              <a:rPr lang="en-US" altLang="en-US" sz="2200">
                <a:latin typeface="Franklin Gothic Medium"/>
                <a:cs typeface="Times New Roman"/>
              </a:rPr>
              <a:t>No over allocation without prior DWR approval</a:t>
            </a:r>
          </a:p>
        </p:txBody>
      </p:sp>
      <p:sp>
        <p:nvSpPr>
          <p:cNvPr id="2" name="Slide Number Placeholder 1">
            <a:extLst>
              <a:ext uri="{FF2B5EF4-FFF2-40B4-BE49-F238E27FC236}">
                <a16:creationId xmlns:a16="http://schemas.microsoft.com/office/drawing/2014/main" id="{60F59AE1-CE47-2DA3-B429-F7354E64EAED}"/>
              </a:ext>
            </a:extLst>
          </p:cNvPr>
          <p:cNvSpPr>
            <a:spLocks noGrp="1"/>
          </p:cNvSpPr>
          <p:nvPr>
            <p:ph type="sldNum" sz="quarter" idx="12"/>
          </p:nvPr>
        </p:nvSpPr>
        <p:spPr/>
        <p:txBody>
          <a:bodyPr/>
          <a:lstStyle/>
          <a:p>
            <a:fld id="{11F27F3A-B3E9-41ED-AF8F-A365F10BB65F}" type="slidenum">
              <a:rPr lang="en-US" smtClean="0"/>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Enforceable Compliance Schedules (cont.)</a:t>
            </a:r>
          </a:p>
        </p:txBody>
      </p:sp>
      <p:sp>
        <p:nvSpPr>
          <p:cNvPr id="262147"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800" u="sng">
                <a:latin typeface="Franklin Gothic Medium"/>
                <a:cs typeface="Times New Roman"/>
              </a:rPr>
              <a:t>What’s in it (cont.)</a:t>
            </a:r>
            <a:endParaRPr lang="en-US"/>
          </a:p>
          <a:p>
            <a:pPr lvl="1" indent="0"/>
            <a:r>
              <a:rPr lang="en-US" altLang="en-US" sz="2600">
                <a:latin typeface="Franklin Gothic Medium"/>
                <a:cs typeface="Times New Roman"/>
              </a:rPr>
              <a:t>Schedule of items, each with a specific due date, that SIU will complete in order to return to compliance with original/final IUP limits.  This is the POTW’s “carrot,” i.e. commitment from SIU to do specific things by specific dates.</a:t>
            </a:r>
          </a:p>
          <a:p>
            <a:pPr lvl="2"/>
            <a:r>
              <a:rPr lang="en-US" altLang="en-US" sz="2200">
                <a:latin typeface="Franklin Gothic Medium"/>
                <a:cs typeface="Times New Roman"/>
              </a:rPr>
              <a:t>Specific items can vary greatly from SIU to SIU,  and should be developed for each specific circumstance</a:t>
            </a:r>
          </a:p>
          <a:p>
            <a:pPr lvl="1" eaLnBrk="1" hangingPunct="1">
              <a:lnSpc>
                <a:spcPct val="90000"/>
              </a:lnSpc>
            </a:pPr>
            <a:endParaRPr lang="en-US" altLang="en-US" sz="600">
              <a:latin typeface="Franklin Gothic Medium"/>
              <a:cs typeface="Times New Roman" panose="02020603050405020304" pitchFamily="18" charset="0"/>
            </a:endParaRPr>
          </a:p>
          <a:p>
            <a:pPr lvl="1" indent="0"/>
            <a:r>
              <a:rPr lang="en-US" altLang="en-US" sz="2600">
                <a:latin typeface="Franklin Gothic Medium"/>
                <a:cs typeface="Times New Roman"/>
              </a:rPr>
              <a:t>Stipulated penalties for violations of conditions in order (limits, due dates, etc.).  This is POTW’s “stick.”</a:t>
            </a:r>
            <a:endParaRPr lang="en-US" altLang="en-US" sz="2600" u="sng">
              <a:latin typeface="Franklin Gothic Medium"/>
              <a:cs typeface="Times New Roman"/>
            </a:endParaRPr>
          </a:p>
        </p:txBody>
      </p:sp>
      <p:sp>
        <p:nvSpPr>
          <p:cNvPr id="2" name="Slide Number Placeholder 1">
            <a:extLst>
              <a:ext uri="{FF2B5EF4-FFF2-40B4-BE49-F238E27FC236}">
                <a16:creationId xmlns:a16="http://schemas.microsoft.com/office/drawing/2014/main" id="{AE4D2C26-23EE-0B0D-6AA0-41637440BAA7}"/>
              </a:ext>
            </a:extLst>
          </p:cNvPr>
          <p:cNvSpPr>
            <a:spLocks noGrp="1"/>
          </p:cNvSpPr>
          <p:nvPr>
            <p:ph type="sldNum" sz="quarter" idx="12"/>
          </p:nvPr>
        </p:nvSpPr>
        <p:spPr/>
        <p:txBody>
          <a:bodyPr/>
          <a:lstStyle/>
          <a:p>
            <a:fld id="{11F27F3A-B3E9-41ED-AF8F-A365F10BB65F}" type="slidenum">
              <a:rPr lang="en-US" smtClean="0"/>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Rectangle 2"/>
          <p:cNvSpPr>
            <a:spLocks noGrp="1" noChangeArrowheads="1"/>
          </p:cNvSpPr>
          <p:nvPr>
            <p:ph idx="1"/>
          </p:nvPr>
        </p:nvSpPr>
        <p:spPr>
          <a:xfrm>
            <a:off x="1524000" y="0"/>
            <a:ext cx="9144000" cy="6858000"/>
          </a:xfrm>
        </p:spPr>
        <p:txBody>
          <a:bodyPr vert="horz" lIns="91440" tIns="45720" rIns="91440" bIns="45720" rtlCol="0" anchor="t">
            <a:normAutofit fontScale="92500" lnSpcReduction="10000"/>
          </a:bodyPr>
          <a:lstStyle/>
          <a:p>
            <a:pPr marL="0" indent="0" eaLnBrk="1" hangingPunct="1">
              <a:buNone/>
            </a:pPr>
            <a:r>
              <a:rPr lang="en-US" altLang="en-US" sz="1400" b="1" dirty="0">
                <a:latin typeface="Helvetica"/>
                <a:cs typeface="Times New Roman"/>
              </a:rPr>
              <a:t>North Carolina</a:t>
            </a:r>
            <a:endParaRPr lang="en-US" altLang="en-US" sz="1400" dirty="0">
              <a:latin typeface="Helvetica"/>
              <a:cs typeface="Times New Roman"/>
            </a:endParaRPr>
          </a:p>
          <a:p>
            <a:pPr marL="0" indent="0" eaLnBrk="1" hangingPunct="1">
              <a:buNone/>
            </a:pPr>
            <a:r>
              <a:rPr lang="en-US" altLang="en-US" sz="1400" b="1" dirty="0">
                <a:latin typeface="Helvetica"/>
                <a:cs typeface="Times New Roman"/>
              </a:rPr>
              <a:t>County of Typical</a:t>
            </a:r>
            <a:endParaRPr lang="en-US" altLang="en-US" sz="1400" dirty="0">
              <a:latin typeface="Helvetica"/>
              <a:cs typeface="Times New Roman"/>
            </a:endParaRPr>
          </a:p>
          <a:p>
            <a:pPr marL="0" indent="0" eaLnBrk="1" hangingPunct="1">
              <a:buNone/>
            </a:pPr>
            <a:endParaRPr lang="en-US" altLang="en-US" sz="1400" dirty="0">
              <a:latin typeface="New York"/>
              <a:cs typeface="Times New Roman" panose="02020603050405020304" pitchFamily="18" charset="0"/>
            </a:endParaRPr>
          </a:p>
          <a:p>
            <a:pPr marL="0" indent="0" eaLnBrk="1" hangingPunct="1">
              <a:buNone/>
            </a:pPr>
            <a:r>
              <a:rPr lang="en-US" altLang="en-US" sz="1400" b="1" dirty="0">
                <a:latin typeface="Helvetica"/>
                <a:cs typeface="Times New Roman"/>
              </a:rPr>
              <a:t>In the matter of Town of Typicalville</a:t>
            </a:r>
            <a:endParaRPr lang="en-US" altLang="en-US" sz="1400" dirty="0">
              <a:latin typeface="Helvetica"/>
              <a:cs typeface="Times New Roman"/>
            </a:endParaRPr>
          </a:p>
          <a:p>
            <a:pPr marL="0" indent="0" eaLnBrk="1" hangingPunct="1">
              <a:buNone/>
            </a:pPr>
            <a:r>
              <a:rPr lang="en-US" altLang="en-US" sz="1400" b="1" dirty="0">
                <a:latin typeface="Helvetica"/>
                <a:cs typeface="Times New Roman"/>
              </a:rPr>
              <a:t>Pretreatment Permit No. 0006</a:t>
            </a:r>
            <a:endParaRPr lang="en-US" altLang="en-US" sz="1400" dirty="0">
              <a:latin typeface="Helvetica"/>
              <a:cs typeface="Times New Roman"/>
            </a:endParaRPr>
          </a:p>
          <a:p>
            <a:pPr marL="0" indent="0" eaLnBrk="1" hangingPunct="1">
              <a:buNone/>
            </a:pPr>
            <a:r>
              <a:rPr lang="en-US" altLang="en-US" sz="1400" b="1" dirty="0">
                <a:latin typeface="Helvetica"/>
                <a:cs typeface="Times New Roman"/>
              </a:rPr>
              <a:t>held by Will </a:t>
            </a:r>
            <a:r>
              <a:rPr lang="en-US" altLang="en-US" sz="1400" b="1" dirty="0" err="1">
                <a:latin typeface="Helvetica"/>
                <a:cs typeface="Times New Roman"/>
              </a:rPr>
              <a:t>Plateit</a:t>
            </a:r>
            <a:r>
              <a:rPr lang="en-US" altLang="en-US" sz="1400" b="1" dirty="0">
                <a:latin typeface="Helvetica"/>
                <a:cs typeface="Times New Roman"/>
              </a:rPr>
              <a:t> Metal Finishers, Inc.</a:t>
            </a:r>
            <a:endParaRPr lang="en-US" altLang="en-US" sz="1400" dirty="0">
              <a:latin typeface="Helvetica"/>
              <a:cs typeface="Times New Roman"/>
            </a:endParaRPr>
          </a:p>
          <a:p>
            <a:pPr marL="0" indent="0" eaLnBrk="1" hangingPunct="1">
              <a:buNone/>
            </a:pPr>
            <a:endParaRPr lang="en-US" altLang="en-US" sz="1400" dirty="0">
              <a:latin typeface="New York"/>
              <a:cs typeface="Times New Roman" panose="02020603050405020304" pitchFamily="18" charset="0"/>
            </a:endParaRPr>
          </a:p>
          <a:p>
            <a:pPr marL="0" indent="0" algn="ctr" eaLnBrk="1" hangingPunct="1">
              <a:buNone/>
            </a:pPr>
            <a:r>
              <a:rPr lang="en-US" altLang="en-US" sz="1400" b="1" dirty="0">
                <a:latin typeface="Helvetica"/>
                <a:cs typeface="Times New Roman"/>
              </a:rPr>
              <a:t>CONSENT ORDER AND COMPLIANCE SCHEDULE</a:t>
            </a:r>
            <a:endParaRPr lang="en-US" altLang="en-US" sz="1400" dirty="0">
              <a:latin typeface="Helvetica"/>
              <a:cs typeface="Times New Roman"/>
            </a:endParaRPr>
          </a:p>
          <a:p>
            <a:pPr marL="0" indent="0" algn="ctr" eaLnBrk="1" hangingPunct="1">
              <a:buNone/>
            </a:pPr>
            <a:endParaRPr lang="en-US" altLang="en-US" sz="1400" dirty="0">
              <a:latin typeface="New York"/>
              <a:cs typeface="Times New Roman" panose="02020603050405020304" pitchFamily="18" charset="0"/>
            </a:endParaRPr>
          </a:p>
          <a:p>
            <a:pPr marL="0" indent="0" algn="just" eaLnBrk="1" hangingPunct="1">
              <a:buNone/>
            </a:pPr>
            <a:r>
              <a:rPr lang="en-US" altLang="en-US" sz="1400" dirty="0">
                <a:latin typeface="Helvetica"/>
                <a:cs typeface="Times New Roman"/>
              </a:rPr>
              <a:t>Pursuant to provisions of the Sewer User Ordinance of the Town of Typicalville, this Consent Order is made effective the 1st day of February, 2025, between Will </a:t>
            </a:r>
            <a:r>
              <a:rPr lang="en-US" altLang="en-US" sz="1400" dirty="0" err="1">
                <a:latin typeface="Helvetica"/>
                <a:cs typeface="Times New Roman"/>
              </a:rPr>
              <a:t>Plateit</a:t>
            </a:r>
            <a:r>
              <a:rPr lang="en-US" altLang="en-US" sz="1400" dirty="0">
                <a:latin typeface="Helvetica"/>
                <a:cs typeface="Times New Roman"/>
              </a:rPr>
              <a:t> Metal Finishers, Inc. (hereinafter the "User") and the Town of Typicalville (hereinafter the "Town").</a:t>
            </a:r>
          </a:p>
          <a:p>
            <a:pPr marL="0" indent="0" algn="just" eaLnBrk="1" hangingPunct="1">
              <a:buNone/>
            </a:pPr>
            <a:endParaRPr lang="en-US" altLang="en-US" sz="1400" dirty="0">
              <a:latin typeface="New York"/>
              <a:cs typeface="Times New Roman" panose="02020603050405020304" pitchFamily="18" charset="0"/>
            </a:endParaRPr>
          </a:p>
          <a:p>
            <a:pPr marL="0" indent="0" algn="just" eaLnBrk="1" hangingPunct="1">
              <a:buNone/>
            </a:pPr>
            <a:r>
              <a:rPr lang="en-US" altLang="en-US" sz="1400" dirty="0">
                <a:latin typeface="Helvetica"/>
                <a:cs typeface="Times New Roman"/>
              </a:rPr>
              <a:t>The User and Town hereby stipulate and agree as follows:</a:t>
            </a:r>
          </a:p>
          <a:p>
            <a:pPr marL="0" indent="0" algn="just" eaLnBrk="1" hangingPunct="1">
              <a:buNone/>
            </a:pPr>
            <a:endParaRPr lang="en-US" altLang="en-US" sz="1400" dirty="0">
              <a:latin typeface="New York"/>
              <a:cs typeface="Times New Roman" panose="02020603050405020304" pitchFamily="18" charset="0"/>
            </a:endParaRPr>
          </a:p>
          <a:p>
            <a:pPr marL="0" indent="0" algn="just" eaLnBrk="1" hangingPunct="1">
              <a:buNone/>
            </a:pPr>
            <a:r>
              <a:rPr lang="en-US" altLang="en-US" sz="1400" dirty="0">
                <a:latin typeface="Helvetica"/>
                <a:cs typeface="Times New Roman"/>
              </a:rPr>
              <a:t>1.	User holds Town of Typicalville Pretreatment Permit No. 0006 (hereinafter the "Permit", which shall refer to User's existing permit and any subsequent renewals or modifications thereof) for the operations of existing pretreatment units and discharges from said treatment works into the Town's sewer system.</a:t>
            </a:r>
          </a:p>
          <a:p>
            <a:pPr marL="0" indent="0" algn="just" eaLnBrk="1" hangingPunct="1">
              <a:buNone/>
            </a:pPr>
            <a:endParaRPr lang="en-US" altLang="en-US" sz="1400" dirty="0">
              <a:latin typeface="New York"/>
              <a:cs typeface="Times New Roman" panose="02020603050405020304" pitchFamily="18" charset="0"/>
            </a:endParaRPr>
          </a:p>
          <a:p>
            <a:pPr marL="0" indent="0" algn="just" eaLnBrk="1" hangingPunct="1">
              <a:buNone/>
            </a:pPr>
            <a:r>
              <a:rPr lang="en-US" altLang="en-US" sz="1400" dirty="0">
                <a:latin typeface="Helvetica"/>
                <a:cs typeface="Times New Roman"/>
              </a:rPr>
              <a:t>2.	User has been unable to meet the permit limitations for Cadmium (Cd) set forth in its Permit.</a:t>
            </a:r>
          </a:p>
          <a:p>
            <a:pPr marL="0" indent="0" algn="just" eaLnBrk="1" hangingPunct="1">
              <a:buNone/>
            </a:pPr>
            <a:endParaRPr lang="en-US" altLang="en-US" sz="1400" dirty="0">
              <a:latin typeface="New York"/>
              <a:cs typeface="Times New Roman" panose="02020603050405020304" pitchFamily="18" charset="0"/>
            </a:endParaRPr>
          </a:p>
          <a:p>
            <a:pPr marL="0" indent="0" algn="just" eaLnBrk="1" hangingPunct="1">
              <a:buNone/>
            </a:pPr>
            <a:r>
              <a:rPr lang="en-US" altLang="en-US" sz="1400" dirty="0">
                <a:latin typeface="Helvetica"/>
                <a:cs typeface="Times New Roman"/>
              </a:rPr>
              <a:t>3.	Achievement of these limits will require resolution of existing problems in the present treatment train and possibly, development of alternative solutions to alleviate noncompliance, including but not limited to the construction of additional pretreatment facilities as well as the preparation of plans and specifications as necessary.</a:t>
            </a:r>
          </a:p>
          <a:p>
            <a:pPr marL="0" indent="0" algn="just" eaLnBrk="1" hangingPunct="1">
              <a:buNone/>
            </a:pPr>
            <a:endParaRPr lang="en-US" altLang="en-US" sz="1400" dirty="0">
              <a:latin typeface="New York"/>
              <a:cs typeface="Times New Roman" panose="02020603050405020304" pitchFamily="18" charset="0"/>
            </a:endParaRPr>
          </a:p>
          <a:p>
            <a:pPr marL="0" indent="0" algn="just" eaLnBrk="1" hangingPunct="1">
              <a:buNone/>
            </a:pPr>
            <a:r>
              <a:rPr lang="en-US" altLang="en-US" sz="1400" dirty="0">
                <a:latin typeface="Helvetica"/>
                <a:cs typeface="Times New Roman"/>
              </a:rPr>
              <a:t>4.	User hereby agrees to do and perform all of the following:</a:t>
            </a:r>
          </a:p>
        </p:txBody>
      </p:sp>
      <p:sp>
        <p:nvSpPr>
          <p:cNvPr id="2" name="Slide Number Placeholder 1">
            <a:extLst>
              <a:ext uri="{FF2B5EF4-FFF2-40B4-BE49-F238E27FC236}">
                <a16:creationId xmlns:a16="http://schemas.microsoft.com/office/drawing/2014/main" id="{EA5DAE2C-3743-F637-1A36-1859D665C0C1}"/>
              </a:ext>
            </a:extLst>
          </p:cNvPr>
          <p:cNvSpPr>
            <a:spLocks noGrp="1"/>
          </p:cNvSpPr>
          <p:nvPr>
            <p:ph type="sldNum" sz="quarter" idx="12"/>
          </p:nvPr>
        </p:nvSpPr>
        <p:spPr/>
        <p:txBody>
          <a:bodyPr/>
          <a:lstStyle/>
          <a:p>
            <a:fld id="{11F27F3A-B3E9-41ED-AF8F-A365F10BB65F}" type="slidenum">
              <a:rPr lang="en-US" smtClean="0"/>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194" name="Rectangle 3"/>
          <p:cNvSpPr>
            <a:spLocks noGrp="1" noChangeArrowheads="1"/>
          </p:cNvSpPr>
          <p:nvPr>
            <p:ph idx="1"/>
          </p:nvPr>
        </p:nvSpPr>
        <p:spPr>
          <a:xfrm>
            <a:off x="1664368" y="0"/>
            <a:ext cx="9144000" cy="2667000"/>
          </a:xfrm>
        </p:spPr>
        <p:txBody>
          <a:bodyPr vert="horz" lIns="91440" tIns="45720" rIns="91440" bIns="45720" rtlCol="0" anchor="t">
            <a:normAutofit/>
          </a:bodyPr>
          <a:lstStyle/>
          <a:p>
            <a:pPr marL="609600" indent="-609600" algn="just">
              <a:buFont typeface="Wingdings" panose="05000000000000000000" pitchFamily="2" charset="2"/>
              <a:buAutoNum type="alphaLcPeriod"/>
            </a:pPr>
            <a:r>
              <a:rPr lang="en-US" altLang="en-US" sz="1400">
                <a:latin typeface="Helvetica"/>
                <a:cs typeface="Times New Roman"/>
              </a:rPr>
              <a:t>Meet and comply with all terms and conditions of the Permit (except as modified by the Order) provided, however, subject to the terms and conditions of the Consent Order, the following shall apply:</a:t>
            </a:r>
          </a:p>
          <a:p>
            <a:pPr marL="0" indent="0" algn="just">
              <a:buNone/>
            </a:pPr>
            <a:endParaRPr lang="en-US" altLang="en-US" sz="1400">
              <a:latin typeface="New York"/>
              <a:cs typeface="Times New Roman" panose="02020603050405020304" pitchFamily="18" charset="0"/>
            </a:endParaRPr>
          </a:p>
          <a:p>
            <a:pPr marL="0" indent="0" algn="just">
              <a:buNone/>
            </a:pPr>
            <a:r>
              <a:rPr lang="en-US" altLang="en-US" sz="1400">
                <a:latin typeface="Helvetica"/>
                <a:cs typeface="Times New Roman"/>
              </a:rPr>
              <a:t>	</a:t>
            </a:r>
            <a:r>
              <a:rPr lang="en-US" altLang="en-US" sz="1400" u="sng">
                <a:latin typeface="Helvetica"/>
                <a:cs typeface="Times New Roman"/>
              </a:rPr>
              <a:t>Parameter</a:t>
            </a:r>
            <a:r>
              <a:rPr lang="en-US" altLang="en-US" sz="1400">
                <a:latin typeface="Helvetica"/>
                <a:cs typeface="Times New Roman"/>
              </a:rPr>
              <a:t>	  </a:t>
            </a:r>
            <a:r>
              <a:rPr lang="en-US" altLang="en-US" sz="1400" u="sng">
                <a:latin typeface="Helvetica"/>
                <a:cs typeface="Times New Roman"/>
              </a:rPr>
              <a:t>Daily Max (mg/L)</a:t>
            </a:r>
            <a:r>
              <a:rPr lang="en-US" altLang="en-US" sz="1400">
                <a:latin typeface="Helvetica"/>
                <a:cs typeface="Times New Roman"/>
              </a:rPr>
              <a:t>	</a:t>
            </a:r>
            <a:r>
              <a:rPr lang="en-US" altLang="en-US" sz="1400" u="sng">
                <a:latin typeface="Helvetica"/>
                <a:cs typeface="Times New Roman"/>
              </a:rPr>
              <a:t>Monitoring Frequency</a:t>
            </a:r>
            <a:r>
              <a:rPr lang="en-US" altLang="en-US" sz="1400">
                <a:latin typeface="Helvetica"/>
                <a:cs typeface="Times New Roman"/>
              </a:rPr>
              <a:t> 	</a:t>
            </a:r>
            <a:r>
              <a:rPr lang="en-US" altLang="en-US" sz="1400" u="sng">
                <a:latin typeface="Helvetica"/>
                <a:cs typeface="Times New Roman"/>
              </a:rPr>
              <a:t>Detection Limit</a:t>
            </a:r>
            <a:endParaRPr lang="en-US" altLang="en-US" sz="1400">
              <a:latin typeface="Helvetica"/>
              <a:cs typeface="Times New Roman"/>
            </a:endParaRPr>
          </a:p>
          <a:p>
            <a:pPr marL="0" indent="0" algn="just">
              <a:buNone/>
            </a:pPr>
            <a:r>
              <a:rPr lang="en-US" altLang="en-US" sz="1400">
                <a:latin typeface="Helvetica"/>
                <a:cs typeface="Times New Roman"/>
              </a:rPr>
              <a:t>	Cadmium (Cd)	          0.13		Weekly		0.002 mg/L</a:t>
            </a:r>
          </a:p>
          <a:p>
            <a:pPr marL="609600" indent="-609600" algn="just"/>
            <a:endParaRPr lang="en-US" altLang="en-US" sz="1400">
              <a:latin typeface="New York"/>
              <a:cs typeface="Times New Roman" panose="02020603050405020304" pitchFamily="18" charset="0"/>
            </a:endParaRPr>
          </a:p>
          <a:p>
            <a:pPr marL="609600" indent="-609600">
              <a:buFont typeface="Wingdings" panose="05000000000000000000" pitchFamily="2" charset="2"/>
              <a:buAutoNum type="alphaLcPeriod" startAt="2"/>
            </a:pPr>
            <a:r>
              <a:rPr lang="en-US" altLang="en-US" sz="1400">
                <a:latin typeface="Helvetica"/>
                <a:cs typeface="Times New Roman"/>
              </a:rPr>
              <a:t>Unless and until Compliance is achieved, the User will undertake activities necessary to bring the User into Compliance in accordance with the following schedule:</a:t>
            </a:r>
          </a:p>
          <a:p>
            <a:pPr marL="609600" indent="-609600" algn="ctr"/>
            <a:r>
              <a:rPr lang="en-US" altLang="en-US" sz="1400">
                <a:latin typeface="Helvetica"/>
                <a:cs typeface="Times New Roman"/>
              </a:rPr>
              <a:t>COMPLIANCE SCHEDULE</a:t>
            </a:r>
          </a:p>
          <a:p>
            <a:pPr marL="609600" indent="-609600" algn="ctr"/>
            <a:endParaRPr lang="en-US" altLang="en-US" sz="1400">
              <a:latin typeface="New York"/>
              <a:cs typeface="Times New Roman" panose="02020603050405020304" pitchFamily="18" charset="0"/>
            </a:endParaRPr>
          </a:p>
          <a:p>
            <a:pPr marL="609600" indent="-609600"/>
            <a:endParaRPr lang="en-US" altLang="en-US" sz="1600"/>
          </a:p>
        </p:txBody>
      </p:sp>
      <p:sp>
        <p:nvSpPr>
          <p:cNvPr id="264195" name="Text Box 4"/>
          <p:cNvSpPr txBox="1">
            <a:spLocks noChangeArrowheads="1"/>
          </p:cNvSpPr>
          <p:nvPr/>
        </p:nvSpPr>
        <p:spPr bwMode="auto">
          <a:xfrm>
            <a:off x="7812256" y="2189164"/>
            <a:ext cx="2452687"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r>
              <a:rPr lang="en-US" altLang="en-US" sz="1400" b="1" u="sng" dirty="0">
                <a:latin typeface="Helvetica" panose="020B0604020202020204" pitchFamily="34" charset="0"/>
                <a:cs typeface="Times New Roman" panose="02020603050405020304" pitchFamily="18" charset="0"/>
              </a:rPr>
              <a:t>Deadline for Completion</a:t>
            </a:r>
          </a:p>
          <a:p>
            <a:pPr algn="ctr" eaLnBrk="1" hangingPunct="1"/>
            <a:r>
              <a:rPr lang="en-US" altLang="en-US" sz="1400" dirty="0">
                <a:latin typeface="Helvetica" panose="020B0604020202020204" pitchFamily="34" charset="0"/>
                <a:cs typeface="Times New Roman" panose="02020603050405020304" pitchFamily="18" charset="0"/>
              </a:rPr>
              <a:t>April 1, 2025</a:t>
            </a:r>
          </a:p>
          <a:p>
            <a:pPr algn="ctr" eaLnBrk="1" hangingPunct="1"/>
            <a:endParaRPr lang="en-US" altLang="en-US" sz="1400" dirty="0">
              <a:latin typeface="Helvetica" panose="020B0604020202020204" pitchFamily="34" charset="0"/>
              <a:cs typeface="Times New Roman" panose="02020603050405020304" pitchFamily="18" charset="0"/>
            </a:endParaRPr>
          </a:p>
          <a:p>
            <a:pPr algn="ctr" eaLnBrk="1" hangingPunct="1"/>
            <a:endParaRPr lang="en-US" altLang="en-US" sz="1400" dirty="0">
              <a:latin typeface="Helvetica" panose="020B0604020202020204" pitchFamily="34" charset="0"/>
              <a:cs typeface="Times New Roman" panose="02020603050405020304" pitchFamily="18" charset="0"/>
            </a:endParaRPr>
          </a:p>
          <a:p>
            <a:pPr algn="ctr" eaLnBrk="1" hangingPunct="1"/>
            <a:r>
              <a:rPr lang="en-US" altLang="en-US" sz="1400" dirty="0">
                <a:latin typeface="Helvetica" panose="020B0604020202020204" pitchFamily="34" charset="0"/>
                <a:cs typeface="Times New Roman" panose="02020603050405020304" pitchFamily="18" charset="0"/>
              </a:rPr>
              <a:t>July 1, 2025</a:t>
            </a:r>
          </a:p>
          <a:p>
            <a:pPr algn="ctr" eaLnBrk="1" hangingPunct="1"/>
            <a:endParaRPr lang="en-US" altLang="en-US" sz="1400" dirty="0">
              <a:latin typeface="Helvetica" panose="020B0604020202020204" pitchFamily="34" charset="0"/>
              <a:cs typeface="Times New Roman" panose="02020603050405020304" pitchFamily="18" charset="0"/>
            </a:endParaRPr>
          </a:p>
          <a:p>
            <a:pPr algn="ctr" eaLnBrk="1" hangingPunct="1"/>
            <a:r>
              <a:rPr lang="en-US" altLang="en-US" sz="1400" dirty="0">
                <a:latin typeface="Helvetica" panose="020B0604020202020204" pitchFamily="34" charset="0"/>
                <a:cs typeface="Times New Roman" panose="02020603050405020304" pitchFamily="18" charset="0"/>
              </a:rPr>
              <a:t>September 1, 2025</a:t>
            </a:r>
          </a:p>
          <a:p>
            <a:pPr algn="ctr" eaLnBrk="1" hangingPunct="1"/>
            <a:endParaRPr lang="en-US" altLang="en-US" sz="1400" dirty="0">
              <a:latin typeface="Helvetica" panose="020B0604020202020204" pitchFamily="34" charset="0"/>
              <a:cs typeface="Times New Roman" panose="02020603050405020304" pitchFamily="18" charset="0"/>
            </a:endParaRPr>
          </a:p>
          <a:p>
            <a:pPr algn="ctr" eaLnBrk="1" hangingPunct="1"/>
            <a:endParaRPr lang="en-US" altLang="en-US" sz="800" dirty="0">
              <a:latin typeface="Helvetica" panose="020B0604020202020204" pitchFamily="34" charset="0"/>
              <a:cs typeface="Times New Roman" panose="02020603050405020304" pitchFamily="18" charset="0"/>
            </a:endParaRPr>
          </a:p>
          <a:p>
            <a:pPr algn="ctr" eaLnBrk="1" hangingPunct="1"/>
            <a:r>
              <a:rPr lang="en-US" altLang="en-US" sz="1400" dirty="0">
                <a:latin typeface="Helvetica" panose="020B0604020202020204" pitchFamily="34" charset="0"/>
                <a:cs typeface="Times New Roman" panose="02020603050405020304" pitchFamily="18" charset="0"/>
              </a:rPr>
              <a:t>December 1, 2025</a:t>
            </a:r>
          </a:p>
          <a:p>
            <a:pPr algn="ctr" eaLnBrk="1" hangingPunct="1"/>
            <a:endParaRPr lang="en-US" altLang="en-US" sz="1400" dirty="0">
              <a:latin typeface="Helvetica" panose="020B0604020202020204" pitchFamily="34" charset="0"/>
              <a:cs typeface="Times New Roman" panose="02020603050405020304" pitchFamily="18" charset="0"/>
            </a:endParaRPr>
          </a:p>
          <a:p>
            <a:pPr algn="ctr" eaLnBrk="1" hangingPunct="1"/>
            <a:endParaRPr lang="en-US" altLang="en-US" sz="800" dirty="0">
              <a:latin typeface="Helvetica" panose="020B0604020202020204" pitchFamily="34" charset="0"/>
              <a:cs typeface="Times New Roman" panose="02020603050405020304" pitchFamily="18" charset="0"/>
            </a:endParaRPr>
          </a:p>
          <a:p>
            <a:pPr algn="ctr" eaLnBrk="1" hangingPunct="1"/>
            <a:r>
              <a:rPr lang="en-US" altLang="en-US" sz="1400" dirty="0">
                <a:latin typeface="Helvetica" panose="020B0604020202020204" pitchFamily="34" charset="0"/>
                <a:cs typeface="Times New Roman" panose="02020603050405020304" pitchFamily="18" charset="0"/>
              </a:rPr>
              <a:t>March 1, 2025</a:t>
            </a:r>
          </a:p>
          <a:p>
            <a:pPr algn="ctr" eaLnBrk="1" hangingPunct="1"/>
            <a:endParaRPr lang="en-US" altLang="en-US" sz="1400" dirty="0">
              <a:latin typeface="Helvetica" panose="020B0604020202020204" pitchFamily="34" charset="0"/>
              <a:cs typeface="Times New Roman" panose="02020603050405020304" pitchFamily="18" charset="0"/>
            </a:endParaRPr>
          </a:p>
          <a:p>
            <a:pPr algn="ctr" eaLnBrk="1" hangingPunct="1"/>
            <a:r>
              <a:rPr lang="en-US" altLang="en-US" sz="1400" dirty="0">
                <a:latin typeface="Helvetica" panose="020B0604020202020204" pitchFamily="34" charset="0"/>
                <a:cs typeface="Times New Roman" panose="02020603050405020304" pitchFamily="18" charset="0"/>
              </a:rPr>
              <a:t>June 1, 2025</a:t>
            </a:r>
          </a:p>
          <a:p>
            <a:pPr algn="ctr" eaLnBrk="1" hangingPunct="1"/>
            <a:endParaRPr lang="en-US" altLang="en-US" sz="1600" dirty="0">
              <a:latin typeface="Helvetica" panose="020B0604020202020204" pitchFamily="34" charset="0"/>
              <a:cs typeface="Times New Roman" panose="02020603050405020304" pitchFamily="18" charset="0"/>
            </a:endParaRPr>
          </a:p>
          <a:p>
            <a:pPr algn="ctr" eaLnBrk="1" hangingPunct="1"/>
            <a:endParaRPr lang="en-US" altLang="en-US" sz="1600" dirty="0">
              <a:latin typeface="Helvetica" panose="020B0604020202020204" pitchFamily="34" charset="0"/>
              <a:cs typeface="Times New Roman" panose="02020603050405020304" pitchFamily="18" charset="0"/>
            </a:endParaRPr>
          </a:p>
          <a:p>
            <a:pPr algn="ctr" eaLnBrk="1" hangingPunct="1"/>
            <a:r>
              <a:rPr lang="en-US" altLang="en-US" sz="1400" dirty="0">
                <a:latin typeface="Helvetica" panose="020B0604020202020204" pitchFamily="34" charset="0"/>
                <a:cs typeface="Times New Roman" panose="02020603050405020304" pitchFamily="18" charset="0"/>
              </a:rPr>
              <a:t>July 1, 2025</a:t>
            </a:r>
            <a:endParaRPr lang="en-US" altLang="en-US" sz="1400" dirty="0"/>
          </a:p>
        </p:txBody>
      </p:sp>
      <p:sp>
        <p:nvSpPr>
          <p:cNvPr id="264196" name="Text Box 5"/>
          <p:cNvSpPr txBox="1">
            <a:spLocks noChangeArrowheads="1"/>
          </p:cNvSpPr>
          <p:nvPr/>
        </p:nvSpPr>
        <p:spPr bwMode="auto">
          <a:xfrm>
            <a:off x="1513223" y="2178970"/>
            <a:ext cx="5240337" cy="470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r>
              <a:rPr lang="en-US" altLang="en-US" sz="1400" b="1" u="sng" dirty="0">
                <a:latin typeface="Helvetica" panose="020B0604020202020204" pitchFamily="34" charset="0"/>
                <a:cs typeface="Times New Roman" panose="02020603050405020304" pitchFamily="18" charset="0"/>
              </a:rPr>
              <a:t>Activities</a:t>
            </a:r>
          </a:p>
          <a:p>
            <a:pPr eaLnBrk="1" hangingPunct="1">
              <a:buSzTx/>
              <a:buFont typeface="Wingdings" panose="05000000000000000000" pitchFamily="2" charset="2"/>
              <a:buAutoNum type="romanLcParenBoth"/>
            </a:pPr>
            <a:r>
              <a:rPr lang="en-US" altLang="en-US" sz="1400" dirty="0">
                <a:latin typeface="Helvetica" panose="020B0604020202020204" pitchFamily="34" charset="0"/>
                <a:cs typeface="Times New Roman" panose="02020603050405020304" pitchFamily="18" charset="0"/>
              </a:rPr>
              <a:t>Prepare an Engineering Report of process alternatives and/or pollution prevention/waste minimization alternative designed to achieve Compliance</a:t>
            </a:r>
          </a:p>
          <a:p>
            <a:pPr eaLnBrk="1" hangingPunct="1">
              <a:buSzTx/>
              <a:buFont typeface="Wingdings" panose="05000000000000000000" pitchFamily="2" charset="2"/>
              <a:buAutoNum type="romanLcParenBoth" startAt="2"/>
            </a:pPr>
            <a:r>
              <a:rPr lang="en-US" altLang="en-US" sz="1400" dirty="0">
                <a:latin typeface="Helvetica" panose="020B0604020202020204" pitchFamily="34" charset="0"/>
                <a:cs typeface="Times New Roman" panose="02020603050405020304" pitchFamily="18" charset="0"/>
              </a:rPr>
              <a:t>Complete Pilot Studies or waste minimization studies and identify alternatives chosen to achieve Compliance</a:t>
            </a:r>
          </a:p>
          <a:p>
            <a:pPr eaLnBrk="1" hangingPunct="1">
              <a:buSzTx/>
              <a:buFont typeface="Wingdings" panose="05000000000000000000" pitchFamily="2" charset="2"/>
              <a:buAutoNum type="romanLcParenBoth" startAt="3"/>
            </a:pPr>
            <a:r>
              <a:rPr lang="en-US" altLang="en-US" sz="1400" dirty="0">
                <a:latin typeface="Helvetica" panose="020B0604020202020204" pitchFamily="34" charset="0"/>
                <a:cs typeface="Times New Roman" panose="02020603050405020304" pitchFamily="18" charset="0"/>
              </a:rPr>
              <a:t>If required, submit necessary drawings and information to obtain any necessary permits and/or authorization to construct from the Town of Typicalville</a:t>
            </a:r>
          </a:p>
          <a:p>
            <a:pPr eaLnBrk="1" hangingPunct="1">
              <a:buSzTx/>
              <a:buFont typeface="Wingdings" panose="05000000000000000000" pitchFamily="2" charset="2"/>
              <a:buAutoNum type="romanLcParenBoth" startAt="3"/>
            </a:pPr>
            <a:r>
              <a:rPr lang="en-US" altLang="en-US" sz="1400" dirty="0">
                <a:latin typeface="Helvetica" panose="020B0604020202020204" pitchFamily="34" charset="0"/>
                <a:cs typeface="Times New Roman" panose="02020603050405020304" pitchFamily="18" charset="0"/>
              </a:rPr>
              <a:t>Begin construction and/or implement identified process alternative(s), pollution prevention, and waste minimization alternatives. </a:t>
            </a:r>
          </a:p>
          <a:p>
            <a:pPr eaLnBrk="1" hangingPunct="1">
              <a:buSzTx/>
              <a:buFont typeface="Wingdings" panose="05000000000000000000" pitchFamily="2" charset="2"/>
              <a:buAutoNum type="romanLcParenBoth" startAt="3"/>
            </a:pPr>
            <a:r>
              <a:rPr lang="en-US" altLang="en-US" sz="1400" dirty="0">
                <a:latin typeface="Helvetica" panose="020B0604020202020204" pitchFamily="34" charset="0"/>
                <a:cs typeface="Times New Roman" panose="02020603050405020304" pitchFamily="18" charset="0"/>
              </a:rPr>
              <a:t>Complete identified construction/pollution prevention/ waste minimization alternatives and/or process alternatives.</a:t>
            </a:r>
          </a:p>
          <a:p>
            <a:pPr eaLnBrk="1" hangingPunct="1">
              <a:buSzTx/>
              <a:buFont typeface="Wingdings" panose="05000000000000000000" pitchFamily="2" charset="2"/>
              <a:buAutoNum type="romanLcParenBoth" startAt="3"/>
            </a:pPr>
            <a:r>
              <a:rPr lang="en-US" altLang="en-US" sz="1400" dirty="0">
                <a:latin typeface="Helvetica" panose="020B0604020202020204" pitchFamily="34" charset="0"/>
                <a:cs typeface="Times New Roman" panose="02020603050405020304" pitchFamily="18" charset="0"/>
              </a:rPr>
              <a:t>Complete analysis of implemented changes, including  daily monitoring from April 1</a:t>
            </a:r>
            <a:r>
              <a:rPr lang="en-US" altLang="en-US" sz="1400" baseline="30000" dirty="0">
                <a:latin typeface="Helvetica" panose="020B0604020202020204" pitchFamily="34" charset="0"/>
                <a:cs typeface="Times New Roman" panose="02020603050405020304" pitchFamily="18" charset="0"/>
              </a:rPr>
              <a:t>st</a:t>
            </a:r>
            <a:r>
              <a:rPr lang="en-US" altLang="en-US" sz="1400" dirty="0">
                <a:latin typeface="Helvetica" panose="020B0604020202020204" pitchFamily="34" charset="0"/>
                <a:cs typeface="Times New Roman" panose="02020603050405020304" pitchFamily="18" charset="0"/>
              </a:rPr>
              <a:t> to May 1</a:t>
            </a:r>
            <a:r>
              <a:rPr lang="en-US" altLang="en-US" sz="1400" baseline="30000" dirty="0">
                <a:latin typeface="Helvetica" panose="020B0604020202020204" pitchFamily="34" charset="0"/>
                <a:cs typeface="Times New Roman" panose="02020603050405020304" pitchFamily="18" charset="0"/>
              </a:rPr>
              <a:t>st</a:t>
            </a:r>
            <a:r>
              <a:rPr lang="en-US" altLang="en-US" sz="1400" dirty="0">
                <a:latin typeface="Helvetica" panose="020B0604020202020204" pitchFamily="34" charset="0"/>
                <a:cs typeface="Times New Roman" panose="02020603050405020304" pitchFamily="18" charset="0"/>
              </a:rPr>
              <a:t> and make necessary modifications to optimize and obtain full operational status. </a:t>
            </a:r>
          </a:p>
          <a:p>
            <a:pPr eaLnBrk="1" hangingPunct="1">
              <a:buSzTx/>
              <a:buFont typeface="Wingdings" panose="05000000000000000000" pitchFamily="2" charset="2"/>
              <a:buAutoNum type="romanLcParenBoth" startAt="3"/>
            </a:pPr>
            <a:r>
              <a:rPr lang="en-US" altLang="en-US" sz="1400" dirty="0">
                <a:latin typeface="Helvetica" panose="020B0604020202020204" pitchFamily="34" charset="0"/>
                <a:cs typeface="Times New Roman" panose="02020603050405020304" pitchFamily="18" charset="0"/>
              </a:rPr>
              <a:t>Achieve compliance with final (IUP) limit 0.07 mg/L.</a:t>
            </a:r>
            <a:endParaRPr lang="en-US" altLang="en-US" sz="1400" dirty="0"/>
          </a:p>
        </p:txBody>
      </p:sp>
      <p:sp>
        <p:nvSpPr>
          <p:cNvPr id="2" name="Slide Number Placeholder 1">
            <a:extLst>
              <a:ext uri="{FF2B5EF4-FFF2-40B4-BE49-F238E27FC236}">
                <a16:creationId xmlns:a16="http://schemas.microsoft.com/office/drawing/2014/main" id="{90D07A8C-ED88-5E2C-4EA9-71FB74FBA4A1}"/>
              </a:ext>
            </a:extLst>
          </p:cNvPr>
          <p:cNvSpPr>
            <a:spLocks noGrp="1"/>
          </p:cNvSpPr>
          <p:nvPr>
            <p:ph type="sldNum" sz="quarter" idx="12"/>
          </p:nvPr>
        </p:nvSpPr>
        <p:spPr/>
        <p:txBody>
          <a:bodyPr/>
          <a:lstStyle/>
          <a:p>
            <a:fld id="{11F27F3A-B3E9-41ED-AF8F-A365F10BB65F}" type="slidenum">
              <a:rPr lang="en-US" smtClean="0"/>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3"/>
          <p:cNvSpPr>
            <a:spLocks noGrp="1" noChangeArrowheads="1"/>
          </p:cNvSpPr>
          <p:nvPr>
            <p:ph idx="1"/>
          </p:nvPr>
        </p:nvSpPr>
        <p:spPr>
          <a:xfrm>
            <a:off x="2028826" y="660400"/>
            <a:ext cx="8221663" cy="5683250"/>
          </a:xfrm>
        </p:spPr>
        <p:txBody>
          <a:bodyPr vert="horz" lIns="91440" tIns="45720" rIns="91440" bIns="45720" rtlCol="0" anchor="t">
            <a:normAutofit fontScale="92500" lnSpcReduction="10000"/>
          </a:bodyPr>
          <a:lstStyle/>
          <a:p>
            <a:pPr marL="0" indent="0">
              <a:buNone/>
            </a:pPr>
            <a:r>
              <a:rPr lang="en-US" altLang="en-US" sz="1400" dirty="0">
                <a:latin typeface="Helvetica"/>
                <a:cs typeface="Times New Roman"/>
              </a:rPr>
              <a:t>c.	User shall perform each of the activities set forth in subparagraph (b) on or before the dates established thereby unless such dates are extended by agreement of User and the Town.  The User may request such extensions for good cause, and the Town will not unreasonably withhold its consent to such extension.</a:t>
            </a:r>
            <a:endParaRPr lang="en-US" dirty="0">
              <a:latin typeface="Helvetica"/>
              <a:cs typeface="Times New Roman"/>
            </a:endParaRPr>
          </a:p>
          <a:p>
            <a:pPr marL="0" indent="0">
              <a:buNone/>
            </a:pPr>
            <a:r>
              <a:rPr lang="en-US" altLang="en-US" sz="1400" dirty="0">
                <a:latin typeface="Helvetica"/>
                <a:cs typeface="Times New Roman"/>
              </a:rPr>
              <a:t>d.	User shall submit a comprehensive written report within five (5) days following each milestone date specified in subparagraph (b). Each such report shall be in narrative form, shall state in detail the activities undertaken since the last report to achieve Compliance, and shall indicate whether User has met the due date for the relevant milestone established in this Consent Order. If any report contains notice of failure to meet a milestone date, the report shall also include a statement explaining the cause of the failure, any remedial actions taken, and the probability of meeting the next milestone.</a:t>
            </a:r>
          </a:p>
          <a:p>
            <a:pPr marL="0" indent="0">
              <a:buNone/>
            </a:pPr>
            <a:r>
              <a:rPr lang="en-US" altLang="en-US" sz="1400" dirty="0">
                <a:latin typeface="Helvetica"/>
                <a:cs typeface="Times New Roman"/>
              </a:rPr>
              <a:t>	During any period of construction, User shall submit on or before the 10th day of each month, detailed construction progress reports stating therein in narrative form the work performed during the month and the percentage of completion of the project.</a:t>
            </a:r>
          </a:p>
          <a:p>
            <a:pPr marL="0" indent="0">
              <a:buNone/>
            </a:pPr>
            <a:endParaRPr lang="en-US" altLang="en-US" sz="1400" dirty="0">
              <a:latin typeface="New York"/>
              <a:cs typeface="Times New Roman" panose="02020603050405020304" pitchFamily="18" charset="0"/>
            </a:endParaRPr>
          </a:p>
          <a:p>
            <a:pPr marL="0" indent="0">
              <a:buNone/>
            </a:pPr>
            <a:r>
              <a:rPr lang="en-US" altLang="en-US" sz="1400" dirty="0">
                <a:latin typeface="New York"/>
                <a:cs typeface="Times New Roman"/>
              </a:rPr>
              <a:t>	</a:t>
            </a:r>
            <a:r>
              <a:rPr lang="en-US" altLang="en-US" sz="1400" dirty="0">
                <a:latin typeface="Helvetica"/>
                <a:cs typeface="Times New Roman"/>
              </a:rPr>
              <a:t>All reports required by the Consent Order shall be submitted to the Town by Certified Mail, Return Receipt Requested, addressed to:</a:t>
            </a:r>
          </a:p>
          <a:p>
            <a:pPr marL="0" indent="0">
              <a:buNone/>
            </a:pPr>
            <a:r>
              <a:rPr lang="en-US" altLang="en-US" sz="1400" dirty="0">
                <a:latin typeface="Helvetica"/>
                <a:cs typeface="Times New Roman"/>
              </a:rPr>
              <a:t>		</a:t>
            </a:r>
          </a:p>
          <a:p>
            <a:pPr marL="0" indent="0">
              <a:buNone/>
            </a:pPr>
            <a:r>
              <a:rPr lang="en-US" altLang="en-US" sz="1400" dirty="0">
                <a:latin typeface="Helvetica"/>
                <a:cs typeface="Times New Roman"/>
              </a:rPr>
              <a:t>			Director of Public Utilities</a:t>
            </a:r>
          </a:p>
          <a:p>
            <a:pPr marL="0" indent="0">
              <a:buNone/>
            </a:pPr>
            <a:r>
              <a:rPr lang="en-US" altLang="en-US" sz="1400" dirty="0">
                <a:latin typeface="Helvetica"/>
                <a:cs typeface="Times New Roman"/>
              </a:rPr>
              <a:t>			Town of Typicalville</a:t>
            </a:r>
          </a:p>
          <a:p>
            <a:pPr marL="0" indent="0">
              <a:buNone/>
            </a:pPr>
            <a:r>
              <a:rPr lang="en-US" altLang="en-US" sz="1400" dirty="0">
                <a:latin typeface="Helvetica" panose="020B0604020202020204" pitchFamily="34" charset="0"/>
                <a:cs typeface="Times New Roman" panose="02020603050405020304" pitchFamily="18" charset="0"/>
              </a:rPr>
              <a:t>			PO Box 123</a:t>
            </a:r>
          </a:p>
          <a:p>
            <a:pPr marL="0" indent="0">
              <a:buNone/>
            </a:pPr>
            <a:r>
              <a:rPr lang="en-US" altLang="en-US" sz="1400" dirty="0">
                <a:latin typeface="Helvetica"/>
                <a:cs typeface="Times New Roman"/>
              </a:rPr>
              <a:t>			</a:t>
            </a:r>
            <a:r>
              <a:rPr lang="en-US" altLang="en-US" sz="1400" dirty="0" err="1">
                <a:latin typeface="Helvetica"/>
                <a:cs typeface="Times New Roman"/>
              </a:rPr>
              <a:t>Typcialville</a:t>
            </a:r>
            <a:r>
              <a:rPr lang="en-US" altLang="en-US" sz="1400" dirty="0">
                <a:latin typeface="Helvetica"/>
                <a:cs typeface="Times New Roman"/>
              </a:rPr>
              <a:t>, NC  12345</a:t>
            </a:r>
            <a:r>
              <a:rPr lang="en-US" altLang="en-US" sz="1600" dirty="0">
                <a:latin typeface="Arial"/>
                <a:cs typeface="Arial"/>
              </a:rPr>
              <a:t> </a:t>
            </a:r>
            <a:endParaRPr lang="en-US" altLang="en-US" sz="1600" dirty="0"/>
          </a:p>
          <a:p>
            <a:pPr marL="0" indent="0" algn="just">
              <a:buNone/>
            </a:pPr>
            <a:endParaRPr lang="en-US" altLang="en-US" sz="1600" dirty="0">
              <a:latin typeface="New York"/>
              <a:cs typeface="Times New Roman" panose="02020603050405020304" pitchFamily="18" charset="0"/>
            </a:endParaRPr>
          </a:p>
          <a:p>
            <a:pPr marL="0" indent="0">
              <a:buNone/>
            </a:pPr>
            <a:r>
              <a:rPr lang="en-US" altLang="en-US" sz="1400" dirty="0">
                <a:latin typeface="Helvetica"/>
                <a:cs typeface="Times New Roman"/>
              </a:rPr>
              <a:t>e.	The User shall pay the Town $1,000, no later than February 27, 2025, for the Significant Non-Compliance during the July through December 2024 reporting period.</a:t>
            </a:r>
            <a:r>
              <a:rPr lang="en-US" altLang="en-US" sz="1400" dirty="0">
                <a:latin typeface="Arial"/>
                <a:cs typeface="Arial"/>
              </a:rPr>
              <a:t> </a:t>
            </a:r>
            <a:endParaRPr lang="en-US" altLang="en-US" sz="1400" dirty="0"/>
          </a:p>
        </p:txBody>
      </p:sp>
      <p:sp>
        <p:nvSpPr>
          <p:cNvPr id="2" name="Slide Number Placeholder 1">
            <a:extLst>
              <a:ext uri="{FF2B5EF4-FFF2-40B4-BE49-F238E27FC236}">
                <a16:creationId xmlns:a16="http://schemas.microsoft.com/office/drawing/2014/main" id="{BA8AE34F-41A6-66FD-F5B2-9C86FF2B7F12}"/>
              </a:ext>
            </a:extLst>
          </p:cNvPr>
          <p:cNvSpPr>
            <a:spLocks noGrp="1"/>
          </p:cNvSpPr>
          <p:nvPr>
            <p:ph type="sldNum" sz="quarter" idx="12"/>
          </p:nvPr>
        </p:nvSpPr>
        <p:spPr/>
        <p:txBody>
          <a:bodyPr/>
          <a:lstStyle/>
          <a:p>
            <a:fld id="{11F27F3A-B3E9-41ED-AF8F-A365F10BB65F}" type="slidenum">
              <a:rPr lang="en-US" smtClean="0"/>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Introduction - NC Pretreatment Rules (cont.)</a:t>
            </a:r>
          </a:p>
        </p:txBody>
      </p:sp>
      <p:sp>
        <p:nvSpPr>
          <p:cNvPr id="3" name="Content Placeholder 2"/>
          <p:cNvSpPr>
            <a:spLocks noGrp="1"/>
          </p:cNvSpPr>
          <p:nvPr>
            <p:ph idx="1"/>
          </p:nvPr>
        </p:nvSpPr>
        <p:spPr/>
        <p:txBody>
          <a:bodyPr vert="horz" lIns="91440" tIns="45720" rIns="91440" bIns="45720" rtlCol="0" anchor="t">
            <a:normAutofit/>
          </a:bodyPr>
          <a:lstStyle/>
          <a:p>
            <a:pPr algn="ctr"/>
            <a:r>
              <a:rPr lang="en-US" sz="2000">
                <a:solidFill>
                  <a:schemeClr val="tx1"/>
                </a:solidFill>
                <a:latin typeface="Times New Roman"/>
                <a:cs typeface="Arial"/>
              </a:rPr>
              <a:t>40 CFR 403.12(</a:t>
            </a:r>
            <a:r>
              <a:rPr lang="en-US" sz="2000" err="1">
                <a:solidFill>
                  <a:schemeClr val="tx1"/>
                </a:solidFill>
                <a:latin typeface="Times New Roman"/>
                <a:cs typeface="Arial"/>
              </a:rPr>
              <a:t>i</a:t>
            </a:r>
            <a:r>
              <a:rPr lang="en-US" sz="2000">
                <a:solidFill>
                  <a:schemeClr val="tx1"/>
                </a:solidFill>
                <a:latin typeface="Times New Roman"/>
                <a:cs typeface="Arial"/>
              </a:rPr>
              <a:t>)</a:t>
            </a:r>
            <a:r>
              <a:rPr lang="en-US">
                <a:solidFill>
                  <a:schemeClr val="tx1"/>
                </a:solidFill>
                <a:latin typeface="Times New Roman"/>
                <a:cs typeface="Arial"/>
              </a:rPr>
              <a:t> </a:t>
            </a:r>
            <a:r>
              <a:rPr lang="en-US" sz="2000">
                <a:solidFill>
                  <a:schemeClr val="tx1"/>
                </a:solidFill>
                <a:latin typeface="Times New Roman"/>
                <a:cs typeface="Arial"/>
              </a:rPr>
              <a:t> </a:t>
            </a:r>
            <a:r>
              <a:rPr lang="en-US" sz="2000" i="1">
                <a:solidFill>
                  <a:schemeClr val="tx1"/>
                </a:solidFill>
                <a:latin typeface="Times New Roman"/>
                <a:cs typeface="Arial"/>
              </a:rPr>
              <a:t>Annual POTW reports</a:t>
            </a:r>
          </a:p>
          <a:p>
            <a:pPr algn="ctr"/>
            <a:endParaRPr lang="en-US" sz="2000" i="1">
              <a:solidFill>
                <a:schemeClr val="tx1"/>
              </a:solidFill>
              <a:latin typeface="Times New Roman"/>
            </a:endParaRPr>
          </a:p>
          <a:p>
            <a:pPr marL="457200" indent="-457200">
              <a:buAutoNum type="arabicParenBoth"/>
            </a:pPr>
            <a:r>
              <a:rPr lang="en-US" sz="2000">
                <a:solidFill>
                  <a:schemeClr val="tx1"/>
                </a:solidFill>
                <a:latin typeface="Times New Roman"/>
                <a:cs typeface="Arial"/>
              </a:rPr>
              <a:t>Updated list of SIUs (AT)</a:t>
            </a:r>
            <a:br>
              <a:rPr lang="en-US" sz="2000">
                <a:solidFill>
                  <a:schemeClr val="tx1"/>
                </a:solidFill>
                <a:latin typeface="Times New Roman"/>
              </a:rPr>
            </a:br>
            <a:endParaRPr lang="en-US" sz="2000">
              <a:solidFill>
                <a:schemeClr val="tx1"/>
              </a:solidFill>
              <a:latin typeface="Times New Roman"/>
            </a:endParaRPr>
          </a:p>
          <a:p>
            <a:pPr marL="457200" indent="-457200">
              <a:buAutoNum type="arabicParenBoth"/>
            </a:pPr>
            <a:r>
              <a:rPr lang="en-US" sz="2000">
                <a:solidFill>
                  <a:schemeClr val="tx1"/>
                </a:solidFill>
                <a:latin typeface="Times New Roman"/>
                <a:cs typeface="Arial"/>
              </a:rPr>
              <a:t>Compliance status (SNCR)</a:t>
            </a:r>
            <a:br>
              <a:rPr lang="en-US" sz="2000">
                <a:solidFill>
                  <a:schemeClr val="tx1"/>
                </a:solidFill>
                <a:latin typeface="Times New Roman"/>
              </a:rPr>
            </a:br>
            <a:endParaRPr lang="en-US" sz="2000">
              <a:solidFill>
                <a:schemeClr val="tx1"/>
              </a:solidFill>
              <a:latin typeface="Times New Roman"/>
            </a:endParaRPr>
          </a:p>
          <a:p>
            <a:pPr marL="457200" indent="-457200">
              <a:buAutoNum type="arabicParenBoth"/>
            </a:pPr>
            <a:r>
              <a:rPr lang="en-US" sz="2000">
                <a:solidFill>
                  <a:schemeClr val="tx1"/>
                </a:solidFill>
                <a:latin typeface="Times New Roman"/>
                <a:cs typeface="Arial"/>
              </a:rPr>
              <a:t>Summary of enforcement activities (PPS &amp; narrative)</a:t>
            </a:r>
            <a:br>
              <a:rPr lang="en-US" sz="2000">
                <a:solidFill>
                  <a:schemeClr val="tx1"/>
                </a:solidFill>
                <a:latin typeface="Times New Roman"/>
              </a:rPr>
            </a:br>
            <a:endParaRPr lang="en-US" sz="2000">
              <a:solidFill>
                <a:schemeClr val="tx1"/>
              </a:solidFill>
              <a:latin typeface="Times New Roman"/>
            </a:endParaRPr>
          </a:p>
          <a:p>
            <a:pPr marL="457200" indent="-457200">
              <a:buAutoNum type="arabicParenBoth"/>
            </a:pPr>
            <a:r>
              <a:rPr lang="en-US" sz="2000">
                <a:solidFill>
                  <a:schemeClr val="tx1"/>
                </a:solidFill>
                <a:latin typeface="Times New Roman"/>
                <a:cs typeface="Arial"/>
              </a:rPr>
              <a:t>Summary of program changes (narrative &amp; program info sheet)</a:t>
            </a:r>
            <a:br>
              <a:rPr lang="en-US" sz="2000">
                <a:solidFill>
                  <a:schemeClr val="tx1"/>
                </a:solidFill>
                <a:latin typeface="Times New Roman"/>
              </a:rPr>
            </a:br>
            <a:endParaRPr lang="en-US" sz="2000">
              <a:solidFill>
                <a:schemeClr val="tx1"/>
              </a:solidFill>
              <a:latin typeface="Times New Roman"/>
            </a:endParaRPr>
          </a:p>
          <a:p>
            <a:pPr marL="457200" indent="-457200">
              <a:buAutoNum type="arabicParenBoth"/>
            </a:pPr>
            <a:r>
              <a:rPr lang="en-US" sz="2000">
                <a:solidFill>
                  <a:schemeClr val="tx1"/>
                </a:solidFill>
                <a:latin typeface="Times New Roman"/>
                <a:cs typeface="Arial"/>
              </a:rPr>
              <a:t>Any other relevant information</a:t>
            </a:r>
          </a:p>
          <a:p>
            <a:endParaRPr lang="en-US" sz="2800">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2B29968A-ED43-0299-0858-BCBC17CAD1F3}"/>
              </a:ext>
            </a:extLst>
          </p:cNvPr>
          <p:cNvSpPr>
            <a:spLocks noGrp="1"/>
          </p:cNvSpPr>
          <p:nvPr>
            <p:ph type="sldNum" sz="quarter" idx="12"/>
          </p:nvPr>
        </p:nvSpPr>
        <p:spPr/>
        <p:txBody>
          <a:bodyPr/>
          <a:lstStyle/>
          <a:p>
            <a:fld id="{11F27F3A-B3E9-41ED-AF8F-A365F10BB65F}" type="slidenum">
              <a:rPr lang="en-US" smtClean="0"/>
              <a:pPr/>
              <a:t>12</a:t>
            </a:fld>
            <a:endParaRPr lang="en-US"/>
          </a:p>
        </p:txBody>
      </p:sp>
    </p:spTree>
    <p:extLst>
      <p:ext uri="{BB962C8B-B14F-4D97-AF65-F5344CB8AC3E}">
        <p14:creationId xmlns:p14="http://schemas.microsoft.com/office/powerpoint/2010/main" val="324882783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Rectangle 2"/>
          <p:cNvSpPr>
            <a:spLocks noGrp="1" noChangeArrowheads="1"/>
          </p:cNvSpPr>
          <p:nvPr>
            <p:ph idx="1"/>
          </p:nvPr>
        </p:nvSpPr>
        <p:spPr>
          <a:xfrm>
            <a:off x="2057400" y="406400"/>
            <a:ext cx="8077200" cy="2717800"/>
          </a:xfrm>
        </p:spPr>
        <p:txBody>
          <a:bodyPr vert="horz" lIns="91440" tIns="45720" rIns="91440" bIns="45720" rtlCol="0" anchor="t">
            <a:normAutofit/>
          </a:bodyPr>
          <a:lstStyle/>
          <a:p>
            <a:pPr marL="0" indent="0">
              <a:buNone/>
            </a:pPr>
            <a:r>
              <a:rPr lang="en-US" altLang="en-US" dirty="0">
                <a:latin typeface="Helvetica"/>
                <a:cs typeface="Times New Roman"/>
              </a:rPr>
              <a:t>f</a:t>
            </a:r>
            <a:r>
              <a:rPr lang="en-US" altLang="en-US" sz="2000" dirty="0">
                <a:latin typeface="Helvetica"/>
                <a:cs typeface="Times New Roman"/>
              </a:rPr>
              <a:t>. 	Any violation of the terms of this Consent Order shall subject the User to the enforcement authority outlined in the Ordinance. Such action may include, but is not limited to such fines, penalties and assessments as may be set forth in the Code of Ordinance of the Town of Typicalville, as amended from time to time.</a:t>
            </a:r>
            <a:endParaRPr lang="en-US" dirty="0"/>
          </a:p>
          <a:p>
            <a:pPr marL="0" indent="0">
              <a:buNone/>
            </a:pPr>
            <a:r>
              <a:rPr lang="en-US" altLang="en-US" dirty="0">
                <a:latin typeface="Helvetica"/>
                <a:cs typeface="Times New Roman"/>
              </a:rPr>
              <a:t>g</a:t>
            </a:r>
            <a:r>
              <a:rPr lang="en-US" altLang="en-US" sz="2000" dirty="0">
                <a:latin typeface="Helvetica"/>
                <a:cs typeface="Times New Roman"/>
              </a:rPr>
              <a:t>. 	In lieu of other penalties, the following stipulated penalties shall apply for violations of the User's limits or failure to meet a milestone date under this Consent Order, or failure to achieve full compliance with Consent Order. 	</a:t>
            </a:r>
            <a:r>
              <a:rPr lang="en-US" altLang="en-US" sz="2000" b="1" dirty="0">
                <a:latin typeface="Helvetica"/>
                <a:cs typeface="Times New Roman"/>
              </a:rPr>
              <a:t>		</a:t>
            </a:r>
          </a:p>
          <a:p>
            <a:pPr marL="0" indent="0">
              <a:buNone/>
            </a:pPr>
            <a:endParaRPr lang="en-US" altLang="en-US" sz="1600" b="1" dirty="0">
              <a:latin typeface="New York"/>
              <a:cs typeface="Times New Roman" panose="02020603050405020304" pitchFamily="18" charset="0"/>
            </a:endParaRPr>
          </a:p>
          <a:p>
            <a:pPr marL="0" indent="0">
              <a:buNone/>
            </a:pPr>
            <a:endParaRPr lang="en-US" altLang="en-US" sz="1600" b="1" dirty="0"/>
          </a:p>
        </p:txBody>
      </p:sp>
      <p:graphicFrame>
        <p:nvGraphicFramePr>
          <p:cNvPr id="101430" name="Group 54"/>
          <p:cNvGraphicFramePr>
            <a:graphicFrameLocks noGrp="1"/>
          </p:cNvGraphicFramePr>
          <p:nvPr>
            <p:extLst>
              <p:ext uri="{D42A27DB-BD31-4B8C-83A1-F6EECF244321}">
                <p14:modId xmlns:p14="http://schemas.microsoft.com/office/powerpoint/2010/main" val="3877876846"/>
              </p:ext>
            </p:extLst>
          </p:nvPr>
        </p:nvGraphicFramePr>
        <p:xfrm>
          <a:off x="3124200" y="3110574"/>
          <a:ext cx="6096000" cy="3103562"/>
        </p:xfrm>
        <a:graphic>
          <a:graphicData uri="http://schemas.openxmlformats.org/drawingml/2006/table">
            <a:tbl>
              <a:tblPr/>
              <a:tblGrid>
                <a:gridCol w="3581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920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Violation of limits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txBody>
                  <a:tcPr marT="45730" marB="4573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a:cs typeface="Times New Roman"/>
                        </a:rPr>
                        <a:t>$200 per day, per violation</a:t>
                      </a:r>
                    </a:p>
                  </a:txBody>
                  <a:tcPr marT="45730" marB="4573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35971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Failure to collected required samples, meet compliance schedule deadlines, required reports, or other milestone dates contained herein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txBody>
                  <a:tcPr marT="45730" marB="4573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$200 per day, per violation</a:t>
                      </a:r>
                    </a:p>
                  </a:txBody>
                  <a:tcPr marT="45730" marB="4573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2314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a:cs typeface="Times New Roman"/>
                        </a:rPr>
                        <a:t>Failure to achieve full compliance with Final IUP limit at expiration of Order</a:t>
                      </a:r>
                    </a:p>
                  </a:txBody>
                  <a:tcPr marT="45730" marB="4573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$1,000 per day </a:t>
                      </a:r>
                    </a:p>
                  </a:txBody>
                  <a:tcPr marT="45730" marB="4573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D0A9E9B1-6DAA-68C9-D1C8-3DA822016BFA}"/>
              </a:ext>
            </a:extLst>
          </p:cNvPr>
          <p:cNvSpPr>
            <a:spLocks noGrp="1"/>
          </p:cNvSpPr>
          <p:nvPr>
            <p:ph type="sldNum" sz="quarter" idx="12"/>
          </p:nvPr>
        </p:nvSpPr>
        <p:spPr/>
        <p:txBody>
          <a:bodyPr/>
          <a:lstStyle/>
          <a:p>
            <a:fld id="{11F27F3A-B3E9-41ED-AF8F-A365F10BB65F}" type="slidenum">
              <a:rPr lang="en-US" smtClean="0"/>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266" name="Content Placeholder 2"/>
          <p:cNvSpPr>
            <a:spLocks noGrp="1"/>
          </p:cNvSpPr>
          <p:nvPr>
            <p:ph idx="1"/>
          </p:nvPr>
        </p:nvSpPr>
        <p:spPr>
          <a:xfrm>
            <a:off x="1814514" y="392114"/>
            <a:ext cx="8624887" cy="5551487"/>
          </a:xfrm>
        </p:spPr>
        <p:txBody>
          <a:bodyPr vert="horz" lIns="91440" tIns="45720" rIns="91440" bIns="45720" rtlCol="0" anchor="t">
            <a:normAutofit lnSpcReduction="10000"/>
          </a:bodyPr>
          <a:lstStyle/>
          <a:p>
            <a:pPr marL="0" indent="0" eaLnBrk="1" hangingPunct="1">
              <a:buNone/>
            </a:pPr>
            <a:r>
              <a:rPr lang="en-US" altLang="en-US" dirty="0">
                <a:latin typeface="Helvetica"/>
                <a:cs typeface="Arial"/>
              </a:rPr>
              <a:t>h</a:t>
            </a:r>
            <a:r>
              <a:rPr lang="en-US" altLang="en-US" sz="2000" dirty="0">
                <a:latin typeface="Helvetica"/>
                <a:cs typeface="Arial"/>
              </a:rPr>
              <a:t>.	Once Compliance is achieved, this Consent Order shall terminate and all obligations hereunder except any obligation to pay identified moneys to the Town shall expire. Upon termination of this Order, the User shall be subject to all terms of the Permit.</a:t>
            </a:r>
            <a:endParaRPr lang="en-US" dirty="0">
              <a:latin typeface="Helvetica"/>
              <a:cs typeface="Arial"/>
            </a:endParaRPr>
          </a:p>
          <a:p>
            <a:pPr marL="0" indent="0" eaLnBrk="1" hangingPunct="1">
              <a:buNone/>
            </a:pPr>
            <a:r>
              <a:rPr lang="en-US" altLang="en-US" dirty="0" err="1">
                <a:latin typeface="Helvetica"/>
                <a:cs typeface="Arial"/>
              </a:rPr>
              <a:t>i</a:t>
            </a:r>
            <a:r>
              <a:rPr lang="en-US" altLang="en-US" sz="2000" dirty="0">
                <a:latin typeface="Helvetica"/>
                <a:cs typeface="Arial"/>
              </a:rPr>
              <a:t>.	In the performance of activities under this Consent Order, User must otherwise follow the procedures, rules, regulations, ordinances, and statutes of the Town, State, and Federal governments as they may apply to User. Nothing contained herein shall be construed as a waiver thereof by the Town.</a:t>
            </a:r>
          </a:p>
          <a:p>
            <a:pPr marL="0" indent="0" algn="ctr" eaLnBrk="1" hangingPunct="1">
              <a:buNone/>
            </a:pPr>
            <a:r>
              <a:rPr lang="en-US" altLang="en-US" sz="2000" dirty="0">
                <a:latin typeface="Helvetica"/>
                <a:cs typeface="Arial"/>
              </a:rPr>
              <a:t>Signed on this 26th day of January 2025.</a:t>
            </a:r>
          </a:p>
          <a:p>
            <a:pPr marL="0" indent="0" algn="ctr" eaLnBrk="1" hangingPunct="1">
              <a:buNone/>
            </a:pPr>
            <a:r>
              <a:rPr lang="en-US" altLang="en-US" sz="2000" dirty="0">
                <a:latin typeface="Helvetica"/>
                <a:cs typeface="Arial"/>
              </a:rPr>
              <a:t>USER:	</a:t>
            </a:r>
            <a:r>
              <a:rPr lang="en-US" altLang="en-US" sz="2000" u="sng" dirty="0">
                <a:latin typeface="Helvetica"/>
                <a:cs typeface="Arial"/>
              </a:rPr>
              <a:t>	Will </a:t>
            </a:r>
            <a:r>
              <a:rPr lang="en-US" altLang="en-US" sz="2000" u="sng" dirty="0" err="1">
                <a:latin typeface="Helvetica"/>
                <a:cs typeface="Arial"/>
              </a:rPr>
              <a:t>Plateit</a:t>
            </a:r>
            <a:r>
              <a:rPr lang="en-US" altLang="en-US" sz="2000" u="sng" dirty="0">
                <a:latin typeface="Helvetica"/>
                <a:cs typeface="Arial"/>
              </a:rPr>
              <a:t> Metal Finishers, Inc.	</a:t>
            </a:r>
            <a:endParaRPr lang="en-US" altLang="en-US" sz="2000" dirty="0">
              <a:latin typeface="Helvetica"/>
              <a:cs typeface="Arial"/>
            </a:endParaRPr>
          </a:p>
          <a:p>
            <a:pPr marL="0" indent="0" algn="ctr" eaLnBrk="1" hangingPunct="1">
              <a:buNone/>
            </a:pPr>
            <a:r>
              <a:rPr lang="en-US" altLang="en-US" sz="2000" dirty="0">
                <a:latin typeface="Helvetica"/>
                <a:cs typeface="Arial"/>
              </a:rPr>
              <a:t>BY:		</a:t>
            </a:r>
            <a:r>
              <a:rPr lang="en-US" altLang="en-US" sz="2000" u="sng" dirty="0">
                <a:latin typeface="Helvetica"/>
                <a:cs typeface="Arial"/>
              </a:rPr>
              <a:t>	</a:t>
            </a:r>
            <a:r>
              <a:rPr lang="en-US" altLang="en-US" sz="2000" i="1" u="sng" dirty="0">
                <a:latin typeface="Freestyle Script"/>
                <a:cs typeface="Arial"/>
              </a:rPr>
              <a:t>William B</a:t>
            </a:r>
            <a:r>
              <a:rPr lang="en-US" altLang="en-US" sz="2000" u="sng" dirty="0">
                <a:latin typeface="Freestyle Script"/>
                <a:cs typeface="Arial"/>
              </a:rPr>
              <a:t> </a:t>
            </a:r>
            <a:r>
              <a:rPr lang="en-US" altLang="en-US" sz="2000" i="1" u="sng" dirty="0" err="1">
                <a:latin typeface="Freestyle Script"/>
                <a:cs typeface="Arial"/>
              </a:rPr>
              <a:t>Plateit</a:t>
            </a:r>
            <a:r>
              <a:rPr lang="en-US" altLang="en-US" sz="2000" u="sng" dirty="0">
                <a:latin typeface="Helvetica"/>
                <a:cs typeface="Arial"/>
              </a:rPr>
              <a:t> 		</a:t>
            </a:r>
            <a:endParaRPr lang="en-US" altLang="en-US" sz="2000" dirty="0">
              <a:latin typeface="Helvetica"/>
              <a:cs typeface="Arial"/>
            </a:endParaRPr>
          </a:p>
          <a:p>
            <a:pPr marL="0" indent="0" algn="ctr">
              <a:buNone/>
            </a:pPr>
            <a:r>
              <a:rPr lang="en-US" altLang="en-US" sz="2000" dirty="0">
                <a:latin typeface="Helvetica"/>
                <a:cs typeface="Arial"/>
              </a:rPr>
              <a:t>TITLE:	</a:t>
            </a:r>
            <a:r>
              <a:rPr lang="en-US" altLang="en-US" sz="2000" u="sng" dirty="0">
                <a:latin typeface="Helvetica"/>
                <a:cs typeface="Arial"/>
              </a:rPr>
              <a:t>	President 			</a:t>
            </a:r>
            <a:r>
              <a:rPr lang="en-US" altLang="en-US" u="sng" dirty="0">
                <a:latin typeface="Helvetica"/>
                <a:cs typeface="Arial"/>
              </a:rPr>
              <a:t>   </a:t>
            </a:r>
            <a:endParaRPr lang="en-US" altLang="en-US" sz="2000" dirty="0">
              <a:latin typeface="Helvetica" panose="020B0604020202020204" pitchFamily="34" charset="0"/>
            </a:endParaRPr>
          </a:p>
          <a:p>
            <a:pPr marL="0" indent="0" algn="ctr" eaLnBrk="1" hangingPunct="1">
              <a:buNone/>
            </a:pPr>
            <a:r>
              <a:rPr lang="en-US" altLang="en-US" sz="2000" dirty="0">
                <a:latin typeface="Helvetica"/>
                <a:cs typeface="Arial"/>
              </a:rPr>
              <a:t>TOWN:	</a:t>
            </a:r>
            <a:r>
              <a:rPr lang="en-US" altLang="en-US" sz="2000" u="sng" dirty="0">
                <a:latin typeface="Helvetica"/>
                <a:cs typeface="Arial"/>
              </a:rPr>
              <a:t>	Town of Typicalville		</a:t>
            </a:r>
            <a:endParaRPr lang="en-US" altLang="en-US" sz="2000" dirty="0">
              <a:latin typeface="Helvetica"/>
              <a:cs typeface="Arial"/>
            </a:endParaRPr>
          </a:p>
          <a:p>
            <a:pPr marL="0" indent="0" algn="ctr" eaLnBrk="1" hangingPunct="1">
              <a:buNone/>
            </a:pPr>
            <a:r>
              <a:rPr lang="en-US" altLang="en-US" sz="2000" dirty="0">
                <a:latin typeface="Helvetica"/>
                <a:cs typeface="Arial"/>
              </a:rPr>
              <a:t>BY:		</a:t>
            </a:r>
            <a:r>
              <a:rPr lang="en-US" altLang="en-US" sz="2000" u="sng" dirty="0">
                <a:latin typeface="Helvetica"/>
                <a:cs typeface="Arial"/>
              </a:rPr>
              <a:t>	 </a:t>
            </a:r>
            <a:r>
              <a:rPr lang="en-US" altLang="en-US" sz="2000" i="1" u="sng" dirty="0">
                <a:latin typeface="Vivaldi"/>
                <a:cs typeface="Arial"/>
              </a:rPr>
              <a:t>Jane Wastewater</a:t>
            </a:r>
            <a:r>
              <a:rPr lang="en-US" altLang="en-US" sz="2000" u="sng" dirty="0">
                <a:latin typeface="Vivaldi"/>
                <a:cs typeface="Arial"/>
              </a:rPr>
              <a:t> </a:t>
            </a:r>
            <a:r>
              <a:rPr lang="en-US" altLang="en-US" sz="2000" u="sng" dirty="0">
                <a:latin typeface="Helvetica"/>
                <a:cs typeface="Arial"/>
              </a:rPr>
              <a:t>		</a:t>
            </a:r>
            <a:endParaRPr lang="en-US" altLang="en-US" sz="2000" dirty="0">
              <a:latin typeface="Helvetica"/>
              <a:cs typeface="Arial"/>
            </a:endParaRPr>
          </a:p>
          <a:p>
            <a:pPr marL="0" indent="0" algn="ctr" eaLnBrk="1" hangingPunct="1">
              <a:buNone/>
            </a:pPr>
            <a:r>
              <a:rPr lang="en-US" altLang="en-US" sz="2000" dirty="0">
                <a:latin typeface="Helvetica"/>
                <a:cs typeface="Arial"/>
              </a:rPr>
              <a:t>TITLE:	</a:t>
            </a:r>
            <a:r>
              <a:rPr lang="en-US" altLang="en-US" sz="2000" u="sng" dirty="0">
                <a:latin typeface="Helvetica"/>
                <a:cs typeface="Arial"/>
              </a:rPr>
              <a:t>	Director of Public Utilities	</a:t>
            </a:r>
            <a:endParaRPr lang="en-US" altLang="en-US" sz="2000" dirty="0">
              <a:latin typeface="Helvetica"/>
              <a:cs typeface="Arial"/>
            </a:endParaRPr>
          </a:p>
          <a:p>
            <a:pPr marL="0" indent="0" algn="ctr" eaLnBrk="1" hangingPunct="1">
              <a:buNone/>
            </a:pPr>
            <a:r>
              <a:rPr lang="en-US" altLang="en-US" sz="2000" dirty="0">
                <a:latin typeface="Helvetica"/>
                <a:cs typeface="Arial"/>
              </a:rPr>
              <a:t>This Order expires July 11, 2026.</a:t>
            </a:r>
          </a:p>
          <a:p>
            <a:pPr marL="0" indent="0" algn="ctr" eaLnBrk="1" hangingPunct="1">
              <a:buNone/>
            </a:pPr>
            <a:endParaRPr lang="en-US" altLang="en-US" dirty="0"/>
          </a:p>
        </p:txBody>
      </p:sp>
      <p:sp>
        <p:nvSpPr>
          <p:cNvPr id="2" name="Slide Number Placeholder 1">
            <a:extLst>
              <a:ext uri="{FF2B5EF4-FFF2-40B4-BE49-F238E27FC236}">
                <a16:creationId xmlns:a16="http://schemas.microsoft.com/office/drawing/2014/main" id="{72B42035-3447-868A-FFB0-8BE18795B9B7}"/>
              </a:ext>
            </a:extLst>
          </p:cNvPr>
          <p:cNvSpPr>
            <a:spLocks noGrp="1"/>
          </p:cNvSpPr>
          <p:nvPr>
            <p:ph type="sldNum" sz="quarter" idx="12"/>
          </p:nvPr>
        </p:nvSpPr>
        <p:spPr/>
        <p:txBody>
          <a:bodyPr/>
          <a:lstStyle/>
          <a:p>
            <a:fld id="{11F27F3A-B3E9-41ED-AF8F-A365F10BB65F}" type="slidenum">
              <a:rPr lang="en-US" smtClean="0"/>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eaLnBrk="1" hangingPunct="1"/>
            <a:r>
              <a:rPr lang="en-US" altLang="en-US" b="1" u="sng">
                <a:latin typeface="Franklin Gothic Medium"/>
                <a:cs typeface="Times New Roman"/>
              </a:rPr>
              <a:t>Allocation Tables (ATs)</a:t>
            </a:r>
            <a:endParaRPr lang="en-US" altLang="en-US">
              <a:latin typeface="Franklin Gothic Medium"/>
              <a:cs typeface="Times New Roman"/>
            </a:endParaRPr>
          </a:p>
        </p:txBody>
      </p:sp>
      <p:sp>
        <p:nvSpPr>
          <p:cNvPr id="268291" name="Rectangle 3"/>
          <p:cNvSpPr>
            <a:spLocks noGrp="1" noChangeArrowheads="1"/>
          </p:cNvSpPr>
          <p:nvPr>
            <p:ph idx="1"/>
          </p:nvPr>
        </p:nvSpPr>
        <p:spPr/>
        <p:txBody>
          <a:bodyPr vert="horz" lIns="91440" tIns="45720" rIns="91440" bIns="45720" rtlCol="0" anchor="t">
            <a:normAutofit/>
          </a:bodyPr>
          <a:lstStyle/>
          <a:p>
            <a:pPr eaLnBrk="1" hangingPunct="1"/>
            <a:r>
              <a:rPr lang="en-US" altLang="en-US" sz="2400">
                <a:latin typeface="Franklin Gothic Medium"/>
                <a:cs typeface="Times New Roman"/>
              </a:rPr>
              <a:t>Should be current as of December 31st, the last day of the end of the PAR Reporting Period</a:t>
            </a:r>
            <a:endParaRPr lang="en-US">
              <a:latin typeface="Franklin Gothic Medium"/>
              <a:cs typeface="Times New Roman"/>
            </a:endParaRPr>
          </a:p>
          <a:p>
            <a:pPr eaLnBrk="1" hangingPunct="1"/>
            <a:r>
              <a:rPr lang="en-US" altLang="en-US" sz="2400">
                <a:latin typeface="Franklin Gothic Medium"/>
                <a:cs typeface="Times New Roman"/>
              </a:rPr>
              <a:t>Includes Effective and Expiration Dates; May Include Permit Modification Date(s)</a:t>
            </a:r>
          </a:p>
          <a:p>
            <a:pPr eaLnBrk="1" hangingPunct="1"/>
            <a:r>
              <a:rPr lang="en-US" altLang="en-US" sz="2400">
                <a:latin typeface="Franklin Gothic Medium"/>
                <a:cs typeface="Times New Roman"/>
              </a:rPr>
              <a:t>Includes Permit Limits For Each SIU and Pipe</a:t>
            </a:r>
          </a:p>
          <a:p>
            <a:pPr eaLnBrk="1" hangingPunct="1"/>
            <a:r>
              <a:rPr lang="en-US" altLang="en-US" sz="2400">
                <a:latin typeface="Franklin Gothic Medium"/>
                <a:cs typeface="Times New Roman"/>
              </a:rPr>
              <a:t>Includes Information from Headworks Analysis (HWA)</a:t>
            </a:r>
          </a:p>
          <a:p>
            <a:pPr lvl="1" eaLnBrk="1" hangingPunct="1"/>
            <a:r>
              <a:rPr lang="en-US" altLang="en-US" sz="2000">
                <a:latin typeface="Franklin Gothic Medium"/>
                <a:cs typeface="Times New Roman"/>
              </a:rPr>
              <a:t>MAHL</a:t>
            </a:r>
          </a:p>
          <a:p>
            <a:pPr lvl="1" eaLnBrk="1" hangingPunct="1"/>
            <a:r>
              <a:rPr lang="en-US" altLang="en-US" sz="2000">
                <a:latin typeface="Franklin Gothic Medium"/>
                <a:cs typeface="Times New Roman"/>
              </a:rPr>
              <a:t>Uncontrollable Loading</a:t>
            </a:r>
          </a:p>
          <a:p>
            <a:pPr lvl="1" eaLnBrk="1" hangingPunct="1"/>
            <a:r>
              <a:rPr lang="en-US" altLang="en-US" sz="2000">
                <a:latin typeface="Franklin Gothic Medium"/>
                <a:cs typeface="Times New Roman"/>
              </a:rPr>
              <a:t>MAIL</a:t>
            </a:r>
          </a:p>
          <a:p>
            <a:pPr lvl="1"/>
            <a:endParaRPr lang="en-US" altLang="en-US" sz="2000">
              <a:latin typeface="Franklin Gothic Medium"/>
              <a:cs typeface="Times New Roman"/>
            </a:endParaRPr>
          </a:p>
          <a:p>
            <a:pPr marL="457200" lvl="1" indent="0">
              <a:buNone/>
            </a:pPr>
            <a:r>
              <a:rPr lang="en-US" altLang="en-US" sz="2400" b="1">
                <a:latin typeface="Franklin Gothic Medium"/>
                <a:cs typeface="Times New Roman"/>
              </a:rPr>
              <a:t>Do </a:t>
            </a:r>
            <a:r>
              <a:rPr lang="en-US" altLang="en-US" sz="2400" b="1" u="sng">
                <a:latin typeface="Franklin Gothic Medium"/>
                <a:cs typeface="Times New Roman"/>
              </a:rPr>
              <a:t>YOU</a:t>
            </a:r>
            <a:r>
              <a:rPr lang="en-US" altLang="en-US" sz="2400" b="1">
                <a:latin typeface="Franklin Gothic Medium"/>
                <a:cs typeface="Times New Roman"/>
              </a:rPr>
              <a:t> have any Over Allocations???</a:t>
            </a:r>
            <a:r>
              <a:rPr lang="en-US" altLang="en-US" sz="2400" b="1">
                <a:latin typeface="Franklin Gothic Medium"/>
                <a:cs typeface="Arial"/>
              </a:rPr>
              <a:t> – Explain in  Narrative!</a:t>
            </a:r>
          </a:p>
        </p:txBody>
      </p:sp>
      <p:sp>
        <p:nvSpPr>
          <p:cNvPr id="2" name="Slide Number Placeholder 1">
            <a:extLst>
              <a:ext uri="{FF2B5EF4-FFF2-40B4-BE49-F238E27FC236}">
                <a16:creationId xmlns:a16="http://schemas.microsoft.com/office/drawing/2014/main" id="{D988F588-88C7-C4D2-C61E-D3C43A579505}"/>
              </a:ext>
            </a:extLst>
          </p:cNvPr>
          <p:cNvSpPr>
            <a:spLocks noGrp="1"/>
          </p:cNvSpPr>
          <p:nvPr>
            <p:ph type="sldNum" sz="quarter" idx="12"/>
          </p:nvPr>
        </p:nvSpPr>
        <p:spPr/>
        <p:txBody>
          <a:bodyPr/>
          <a:lstStyle/>
          <a:p>
            <a:fld id="{11F27F3A-B3E9-41ED-AF8F-A365F10BB65F}" type="slidenum">
              <a:rPr lang="en-US" smtClean="0"/>
              <a:pPr/>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4" name="Object 0"/>
          <p:cNvGraphicFramePr>
            <a:graphicFrameLocks noChangeAspect="1"/>
          </p:cNvGraphicFramePr>
          <p:nvPr/>
        </p:nvGraphicFramePr>
        <p:xfrm>
          <a:off x="1524001" y="1770064"/>
          <a:ext cx="8937625" cy="4078287"/>
        </p:xfrm>
        <a:graphic>
          <a:graphicData uri="http://schemas.openxmlformats.org/presentationml/2006/ole">
            <mc:AlternateContent xmlns:mc="http://schemas.openxmlformats.org/markup-compatibility/2006">
              <mc:Choice xmlns:v="urn:schemas-microsoft-com:vml" Requires="v">
                <p:oleObj name="Worksheet" r:id="rId2" imgW="8572433" imgH="4410194" progId="Excel.Sheet.8">
                  <p:embed/>
                </p:oleObj>
              </mc:Choice>
              <mc:Fallback>
                <p:oleObj name="Worksheet" r:id="rId2" imgW="8572433" imgH="4410194" progId="Excel.Sheet.8">
                  <p:embed/>
                  <p:pic>
                    <p:nvPicPr>
                      <p:cNvPr id="269314"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770064"/>
                        <a:ext cx="8937625"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315" name="Rectangle 4"/>
          <p:cNvSpPr>
            <a:spLocks noGrp="1" noChangeArrowheads="1"/>
          </p:cNvSpPr>
          <p:nvPr>
            <p:ph type="title"/>
          </p:nvPr>
        </p:nvSpPr>
        <p:spPr/>
        <p:txBody>
          <a:bodyPr/>
          <a:lstStyle/>
          <a:p>
            <a:pPr eaLnBrk="1" hangingPunct="1"/>
            <a:r>
              <a:rPr lang="en-US" altLang="en-US" b="1" u="sng">
                <a:latin typeface="Franklin Gothic Medium"/>
                <a:cs typeface="Times New Roman"/>
              </a:rPr>
              <a:t>Allocation Tables (ATs)</a:t>
            </a:r>
            <a:endParaRPr lang="en-US" altLang="en-US">
              <a:latin typeface="Franklin Gothic Medium"/>
              <a:cs typeface="Times New Roman"/>
            </a:endParaRPr>
          </a:p>
        </p:txBody>
      </p:sp>
      <p:sp>
        <p:nvSpPr>
          <p:cNvPr id="2" name="Slide Number Placeholder 1">
            <a:extLst>
              <a:ext uri="{FF2B5EF4-FFF2-40B4-BE49-F238E27FC236}">
                <a16:creationId xmlns:a16="http://schemas.microsoft.com/office/drawing/2014/main" id="{4159BBED-4EB2-9968-1C9A-B35866E36635}"/>
              </a:ext>
            </a:extLst>
          </p:cNvPr>
          <p:cNvSpPr>
            <a:spLocks noGrp="1"/>
          </p:cNvSpPr>
          <p:nvPr>
            <p:ph type="sldNum" sz="quarter" idx="12"/>
          </p:nvPr>
        </p:nvSpPr>
        <p:spPr/>
        <p:txBody>
          <a:bodyPr/>
          <a:lstStyle/>
          <a:p>
            <a:fld id="{11F27F3A-B3E9-41ED-AF8F-A365F10BB65F}" type="slidenum">
              <a:rPr lang="en-US" smtClean="0"/>
              <a:pPr/>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ormAutofit/>
          </a:bodyPr>
          <a:lstStyle/>
          <a:p>
            <a:pPr eaLnBrk="1" hangingPunct="1"/>
            <a:r>
              <a:rPr lang="en-US" altLang="en-US" b="1" u="sng">
                <a:latin typeface="Franklin Gothic Medium"/>
                <a:cs typeface="Times New Roman"/>
              </a:rPr>
              <a:t>Allocation Tables (ATs) (cont.)</a:t>
            </a:r>
          </a:p>
        </p:txBody>
      </p:sp>
      <p:sp>
        <p:nvSpPr>
          <p:cNvPr id="2" name="Slide Number Placeholder 1">
            <a:extLst>
              <a:ext uri="{FF2B5EF4-FFF2-40B4-BE49-F238E27FC236}">
                <a16:creationId xmlns:a16="http://schemas.microsoft.com/office/drawing/2014/main" id="{1A4F151B-8F1C-F687-0F3E-F617A53167AC}"/>
              </a:ext>
            </a:extLst>
          </p:cNvPr>
          <p:cNvSpPr>
            <a:spLocks noGrp="1"/>
          </p:cNvSpPr>
          <p:nvPr>
            <p:ph type="sldNum" sz="quarter" idx="12"/>
          </p:nvPr>
        </p:nvSpPr>
        <p:spPr/>
        <p:txBody>
          <a:bodyPr/>
          <a:lstStyle/>
          <a:p>
            <a:fld id="{11F27F3A-B3E9-41ED-AF8F-A365F10BB65F}" type="slidenum">
              <a:rPr lang="en-US" smtClean="0"/>
              <a:pPr/>
              <a:t>124</a:t>
            </a:fld>
            <a:endParaRPr lang="en-US"/>
          </a:p>
        </p:txBody>
      </p:sp>
      <p:graphicFrame>
        <p:nvGraphicFramePr>
          <p:cNvPr id="270339" name="Object 0"/>
          <p:cNvGraphicFramePr>
            <a:graphicFrameLocks noChangeAspect="1"/>
          </p:cNvGraphicFramePr>
          <p:nvPr/>
        </p:nvGraphicFramePr>
        <p:xfrm>
          <a:off x="1649413" y="1703389"/>
          <a:ext cx="8767762" cy="4630737"/>
        </p:xfrm>
        <a:graphic>
          <a:graphicData uri="http://schemas.openxmlformats.org/presentationml/2006/ole">
            <mc:AlternateContent xmlns:mc="http://schemas.openxmlformats.org/markup-compatibility/2006">
              <mc:Choice xmlns:v="urn:schemas-microsoft-com:vml" Requires="v">
                <p:oleObj name="Worksheet" r:id="rId2" imgW="8315325" imgH="4410075" progId="Excel.Sheet.8">
                  <p:embed/>
                </p:oleObj>
              </mc:Choice>
              <mc:Fallback>
                <p:oleObj name="Worksheet" r:id="rId2" imgW="8315325" imgH="4410075" progId="Excel.Sheet.8">
                  <p:embed/>
                  <p:pic>
                    <p:nvPicPr>
                      <p:cNvPr id="270339"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413" y="1703389"/>
                        <a:ext cx="8767762" cy="463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rmAutofit/>
          </a:bodyPr>
          <a:lstStyle/>
          <a:p>
            <a:pPr eaLnBrk="1" hangingPunct="1"/>
            <a:r>
              <a:rPr lang="en-US" altLang="en-US" b="1" u="sng">
                <a:latin typeface="Franklin Gothic Medium"/>
                <a:cs typeface="Times New Roman"/>
              </a:rPr>
              <a:t>Allocation Tables (ATs) (cont.)</a:t>
            </a:r>
            <a:endParaRPr lang="en-US" altLang="en-US">
              <a:latin typeface="Franklin Gothic Medium"/>
              <a:cs typeface="Times New Roman"/>
            </a:endParaRPr>
          </a:p>
        </p:txBody>
      </p:sp>
      <p:sp>
        <p:nvSpPr>
          <p:cNvPr id="2" name="Slide Number Placeholder 1">
            <a:extLst>
              <a:ext uri="{FF2B5EF4-FFF2-40B4-BE49-F238E27FC236}">
                <a16:creationId xmlns:a16="http://schemas.microsoft.com/office/drawing/2014/main" id="{7FE4E7D7-77AF-960B-B68C-0E2F3CFA9840}"/>
              </a:ext>
            </a:extLst>
          </p:cNvPr>
          <p:cNvSpPr>
            <a:spLocks noGrp="1"/>
          </p:cNvSpPr>
          <p:nvPr>
            <p:ph type="sldNum" sz="quarter" idx="12"/>
          </p:nvPr>
        </p:nvSpPr>
        <p:spPr/>
        <p:txBody>
          <a:bodyPr/>
          <a:lstStyle/>
          <a:p>
            <a:fld id="{11F27F3A-B3E9-41ED-AF8F-A365F10BB65F}" type="slidenum">
              <a:rPr lang="en-US" smtClean="0"/>
              <a:pPr/>
              <a:t>125</a:t>
            </a:fld>
            <a:endParaRPr lang="en-US"/>
          </a:p>
        </p:txBody>
      </p:sp>
      <p:graphicFrame>
        <p:nvGraphicFramePr>
          <p:cNvPr id="271363" name="Object 0"/>
          <p:cNvGraphicFramePr>
            <a:graphicFrameLocks noChangeAspect="1"/>
          </p:cNvGraphicFramePr>
          <p:nvPr/>
        </p:nvGraphicFramePr>
        <p:xfrm>
          <a:off x="1828800" y="1524001"/>
          <a:ext cx="8529638" cy="4619625"/>
        </p:xfrm>
        <a:graphic>
          <a:graphicData uri="http://schemas.openxmlformats.org/presentationml/2006/ole">
            <mc:AlternateContent xmlns:mc="http://schemas.openxmlformats.org/markup-compatibility/2006">
              <mc:Choice xmlns:v="urn:schemas-microsoft-com:vml" Requires="v">
                <p:oleObj name="Worksheet" r:id="rId2" imgW="8124825" imgH="4410075" progId="Excel.Sheet.8">
                  <p:embed/>
                </p:oleObj>
              </mc:Choice>
              <mc:Fallback>
                <p:oleObj name="Worksheet" r:id="rId2" imgW="8124825" imgH="4410075" progId="Excel.Sheet.8">
                  <p:embed/>
                  <p:pic>
                    <p:nvPicPr>
                      <p:cNvPr id="271363"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1"/>
                        <a:ext cx="8529638"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5" name="Oval 5"/>
          <p:cNvSpPr>
            <a:spLocks noChangeArrowheads="1"/>
          </p:cNvSpPr>
          <p:nvPr/>
        </p:nvSpPr>
        <p:spPr bwMode="auto">
          <a:xfrm>
            <a:off x="5638800" y="4495800"/>
            <a:ext cx="1219200" cy="1143000"/>
          </a:xfrm>
          <a:prstGeom prst="ellipse">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71365" name="Text Box 6"/>
          <p:cNvSpPr txBox="1">
            <a:spLocks noChangeArrowheads="1"/>
          </p:cNvSpPr>
          <p:nvPr/>
        </p:nvSpPr>
        <p:spPr bwMode="auto">
          <a:xfrm>
            <a:off x="5241926" y="5634039"/>
            <a:ext cx="392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t>See narrative for resolution of mercury over allocation.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 calcmode="lin" valueType="num">
                                      <p:cBhvr>
                                        <p:cTn id="7" dur="1000" fill="hold"/>
                                        <p:tgtEl>
                                          <p:spTgt spid="92165"/>
                                        </p:tgtEl>
                                        <p:attrNameLst>
                                          <p:attrName>ppt_w</p:attrName>
                                        </p:attrNameLst>
                                      </p:cBhvr>
                                      <p:tavLst>
                                        <p:tav tm="0">
                                          <p:val>
                                            <p:fltVal val="0"/>
                                          </p:val>
                                        </p:tav>
                                        <p:tav tm="100000">
                                          <p:val>
                                            <p:strVal val="#ppt_w"/>
                                          </p:val>
                                        </p:tav>
                                      </p:tavLst>
                                    </p:anim>
                                    <p:anim calcmode="lin" valueType="num">
                                      <p:cBhvr>
                                        <p:cTn id="8" dur="1000" fill="hold"/>
                                        <p:tgtEl>
                                          <p:spTgt spid="92165"/>
                                        </p:tgtEl>
                                        <p:attrNameLst>
                                          <p:attrName>ppt_h</p:attrName>
                                        </p:attrNameLst>
                                      </p:cBhvr>
                                      <p:tavLst>
                                        <p:tav tm="0">
                                          <p:val>
                                            <p:fltVal val="0"/>
                                          </p:val>
                                        </p:tav>
                                        <p:tav tm="100000">
                                          <p:val>
                                            <p:strVal val="#ppt_h"/>
                                          </p:val>
                                        </p:tav>
                                      </p:tavLst>
                                    </p:anim>
                                    <p:anim calcmode="lin" valueType="num">
                                      <p:cBhvr>
                                        <p:cTn id="9" dur="1000" fill="hold"/>
                                        <p:tgtEl>
                                          <p:spTgt spid="9216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normAutofit/>
          </a:bodyPr>
          <a:lstStyle/>
          <a:p>
            <a:pPr eaLnBrk="1" hangingPunct="1"/>
            <a:r>
              <a:rPr lang="en-US" altLang="en-US" b="1" u="sng">
                <a:latin typeface="Franklin Gothic Medium"/>
                <a:cs typeface="Times New Roman"/>
              </a:rPr>
              <a:t>Allocation Tables (ATs) (cont.)</a:t>
            </a:r>
          </a:p>
        </p:txBody>
      </p:sp>
      <p:sp>
        <p:nvSpPr>
          <p:cNvPr id="2" name="Slide Number Placeholder 1">
            <a:extLst>
              <a:ext uri="{FF2B5EF4-FFF2-40B4-BE49-F238E27FC236}">
                <a16:creationId xmlns:a16="http://schemas.microsoft.com/office/drawing/2014/main" id="{844F377A-EBDF-913F-88D4-3AD6148BF7ED}"/>
              </a:ext>
            </a:extLst>
          </p:cNvPr>
          <p:cNvSpPr>
            <a:spLocks noGrp="1"/>
          </p:cNvSpPr>
          <p:nvPr>
            <p:ph type="sldNum" sz="quarter" idx="12"/>
          </p:nvPr>
        </p:nvSpPr>
        <p:spPr/>
        <p:txBody>
          <a:bodyPr/>
          <a:lstStyle/>
          <a:p>
            <a:fld id="{11F27F3A-B3E9-41ED-AF8F-A365F10BB65F}" type="slidenum">
              <a:rPr lang="en-US" smtClean="0"/>
              <a:pPr/>
              <a:t>126</a:t>
            </a:fld>
            <a:endParaRPr lang="en-US"/>
          </a:p>
        </p:txBody>
      </p:sp>
      <p:graphicFrame>
        <p:nvGraphicFramePr>
          <p:cNvPr id="272387" name="Object 0"/>
          <p:cNvGraphicFramePr>
            <a:graphicFrameLocks noChangeAspect="1"/>
          </p:cNvGraphicFramePr>
          <p:nvPr>
            <p:extLst>
              <p:ext uri="{D42A27DB-BD31-4B8C-83A1-F6EECF244321}">
                <p14:modId xmlns:p14="http://schemas.microsoft.com/office/powerpoint/2010/main" val="2595254351"/>
              </p:ext>
            </p:extLst>
          </p:nvPr>
        </p:nvGraphicFramePr>
        <p:xfrm>
          <a:off x="1838226" y="1390065"/>
          <a:ext cx="7965649" cy="4585484"/>
        </p:xfrm>
        <a:graphic>
          <a:graphicData uri="http://schemas.openxmlformats.org/presentationml/2006/ole">
            <mc:AlternateContent xmlns:mc="http://schemas.openxmlformats.org/markup-compatibility/2006">
              <mc:Choice xmlns:v="urn:schemas-microsoft-com:vml" Requires="v">
                <p:oleObj name="Worksheet" r:id="rId2" imgW="7658100" imgH="4410075" progId="Excel.Sheet.8">
                  <p:embed/>
                </p:oleObj>
              </mc:Choice>
              <mc:Fallback>
                <p:oleObj name="Worksheet" r:id="rId2" imgW="7658100" imgH="4410075" progId="Excel.Sheet.8">
                  <p:embed/>
                  <p:pic>
                    <p:nvPicPr>
                      <p:cNvPr id="272387"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226" y="1390065"/>
                        <a:ext cx="7965649" cy="4585484"/>
                      </a:xfrm>
                      <a:prstGeom prst="rect">
                        <a:avLst/>
                      </a:prstGeom>
                      <a:noFill/>
                      <a:ln>
                        <a:noFill/>
                      </a:ln>
                      <a:effectLst/>
                    </p:spPr>
                  </p:pic>
                </p:oleObj>
              </mc:Fallback>
            </mc:AlternateContent>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B79C7-47E5-080B-5724-88F2EB7C9950}"/>
              </a:ext>
            </a:extLst>
          </p:cNvPr>
          <p:cNvSpPr>
            <a:spLocks noGrp="1"/>
          </p:cNvSpPr>
          <p:nvPr>
            <p:ph idx="1"/>
          </p:nvPr>
        </p:nvSpPr>
        <p:spPr/>
        <p:txBody>
          <a:bodyPr>
            <a:normAutofit/>
          </a:bodyPr>
          <a:lstStyle/>
          <a:p>
            <a:pPr marL="0" indent="0">
              <a:buNone/>
            </a:pPr>
            <a:r>
              <a:rPr lang="en-US" sz="3600"/>
              <a:t>Do you have good news?</a:t>
            </a:r>
          </a:p>
          <a:p>
            <a:pPr marL="0" indent="0">
              <a:buNone/>
            </a:pPr>
            <a:endParaRPr lang="en-US" sz="3600"/>
          </a:p>
          <a:p>
            <a:pPr marL="0" indent="0">
              <a:buNone/>
            </a:pPr>
            <a:r>
              <a:rPr lang="en-US" sz="3600"/>
              <a:t>Please share with us! We would love to hear from you.</a:t>
            </a:r>
          </a:p>
        </p:txBody>
      </p:sp>
      <p:sp>
        <p:nvSpPr>
          <p:cNvPr id="4" name="Slide Number Placeholder 3">
            <a:extLst>
              <a:ext uri="{FF2B5EF4-FFF2-40B4-BE49-F238E27FC236}">
                <a16:creationId xmlns:a16="http://schemas.microsoft.com/office/drawing/2014/main" id="{304F413F-2E27-17D3-7078-35740CD02234}"/>
              </a:ext>
            </a:extLst>
          </p:cNvPr>
          <p:cNvSpPr>
            <a:spLocks noGrp="1"/>
          </p:cNvSpPr>
          <p:nvPr>
            <p:ph type="sldNum" sz="quarter" idx="12"/>
          </p:nvPr>
        </p:nvSpPr>
        <p:spPr/>
        <p:txBody>
          <a:bodyPr/>
          <a:lstStyle/>
          <a:p>
            <a:fld id="{11F27F3A-B3E9-41ED-AF8F-A365F10BB65F}" type="slidenum">
              <a:rPr lang="en-US" smtClean="0"/>
              <a:pPr/>
              <a:t>127</a:t>
            </a:fld>
            <a:endParaRPr lang="en-US"/>
          </a:p>
        </p:txBody>
      </p:sp>
    </p:spTree>
    <p:extLst>
      <p:ext uri="{BB962C8B-B14F-4D97-AF65-F5344CB8AC3E}">
        <p14:creationId xmlns:p14="http://schemas.microsoft.com/office/powerpoint/2010/main" val="37759119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a:spLocks noGrp="1" noChangeArrowheads="1"/>
          </p:cNvSpPr>
          <p:nvPr>
            <p:ph idx="1"/>
          </p:nvPr>
        </p:nvSpPr>
        <p:spPr>
          <a:xfrm>
            <a:off x="2209800" y="599281"/>
            <a:ext cx="7772400" cy="5659437"/>
          </a:xfrm>
        </p:spPr>
        <p:txBody>
          <a:bodyPr vert="horz" lIns="91440" tIns="45720" rIns="91440" bIns="45720" rtlCol="0" anchor="t">
            <a:normAutofit/>
          </a:bodyPr>
          <a:lstStyle/>
          <a:p>
            <a:pPr marL="0" indent="0" algn="ctr">
              <a:buNone/>
            </a:pPr>
            <a:endParaRPr lang="en-US" altLang="en-US" sz="3600">
              <a:latin typeface="Franklin Gothic Medium"/>
              <a:cs typeface="Times New Roman"/>
            </a:endParaRPr>
          </a:p>
          <a:p>
            <a:pPr marL="0" indent="0" algn="ctr">
              <a:lnSpc>
                <a:spcPct val="90000"/>
              </a:lnSpc>
              <a:buNone/>
            </a:pPr>
            <a:r>
              <a:rPr lang="en-US" altLang="en-US" sz="3600">
                <a:latin typeface="Franklin Gothic Medium"/>
                <a:cs typeface="Times New Roman"/>
              </a:rPr>
              <a:t>PARs due MARCH 1</a:t>
            </a:r>
            <a:endParaRPr lang="en-US"/>
          </a:p>
          <a:p>
            <a:pPr marL="0" indent="0" algn="ctr" eaLnBrk="1" hangingPunct="1">
              <a:lnSpc>
                <a:spcPct val="90000"/>
              </a:lnSpc>
              <a:buNone/>
            </a:pPr>
            <a:endParaRPr lang="en-US" altLang="en-US" sz="1800">
              <a:latin typeface="Franklin Gothic Medium"/>
              <a:cs typeface="Times New Roman"/>
            </a:endParaRPr>
          </a:p>
          <a:p>
            <a:pPr marL="0" indent="0" algn="ctr" eaLnBrk="1" hangingPunct="1">
              <a:lnSpc>
                <a:spcPct val="90000"/>
              </a:lnSpc>
              <a:buNone/>
            </a:pPr>
            <a:r>
              <a:rPr lang="en-US" altLang="en-US" sz="2400" b="1">
                <a:latin typeface="Franklin Gothic Medium"/>
                <a:cs typeface="Times New Roman"/>
              </a:rPr>
              <a:t>NC DIVISION OF WATER RESOURCES</a:t>
            </a:r>
            <a:endParaRPr lang="en-US" altLang="en-US" sz="2400">
              <a:latin typeface="Franklin Gothic Medium"/>
              <a:cs typeface="Times New Roman"/>
            </a:endParaRPr>
          </a:p>
          <a:p>
            <a:pPr marL="0" indent="0" algn="ctr">
              <a:buNone/>
            </a:pPr>
            <a:r>
              <a:rPr lang="en-US" altLang="en-US" sz="2400" b="1">
                <a:latin typeface="Franklin Gothic Medium"/>
                <a:cs typeface="Times New Roman"/>
              </a:rPr>
              <a:t>NPDES Municipal Permitting Section</a:t>
            </a:r>
            <a:endParaRPr lang="en-US" altLang="en-US" sz="2400">
              <a:latin typeface="Franklin Gothic Medium"/>
              <a:cs typeface="Times New Roman"/>
            </a:endParaRPr>
          </a:p>
          <a:p>
            <a:pPr marL="0" indent="0" algn="ctr" eaLnBrk="1" hangingPunct="1">
              <a:lnSpc>
                <a:spcPct val="90000"/>
              </a:lnSpc>
              <a:buNone/>
            </a:pPr>
            <a:r>
              <a:rPr lang="en-US" altLang="en-US" sz="2400" b="1">
                <a:latin typeface="Franklin Gothic Medium"/>
                <a:cs typeface="Times New Roman"/>
              </a:rPr>
              <a:t>1617 MAIL SERVICE CENTER</a:t>
            </a:r>
            <a:endParaRPr lang="en-US" altLang="en-US" sz="2400">
              <a:latin typeface="Franklin Gothic Medium"/>
              <a:cs typeface="Times New Roman"/>
            </a:endParaRPr>
          </a:p>
          <a:p>
            <a:pPr marL="0" indent="0" algn="ctr">
              <a:buNone/>
            </a:pPr>
            <a:r>
              <a:rPr lang="en-US" altLang="en-US" sz="2400" b="1">
                <a:latin typeface="Franklin Gothic Medium"/>
                <a:cs typeface="Times New Roman"/>
              </a:rPr>
              <a:t>RALEIGH, NC  27699-1617</a:t>
            </a:r>
            <a:endParaRPr lang="en-US" altLang="en-US" sz="2400">
              <a:latin typeface="Franklin Gothic Medium"/>
              <a:cs typeface="Times New Roman"/>
            </a:endParaRPr>
          </a:p>
          <a:p>
            <a:pPr marL="0" indent="0" algn="ctr" eaLnBrk="1" hangingPunct="1">
              <a:lnSpc>
                <a:spcPct val="90000"/>
              </a:lnSpc>
              <a:buNone/>
            </a:pPr>
            <a:endParaRPr lang="en-US" altLang="en-US" sz="2000">
              <a:latin typeface="Franklin Gothic Medium"/>
              <a:cs typeface="Times New Roman" panose="02020603050405020304" pitchFamily="18" charset="0"/>
            </a:endParaRPr>
          </a:p>
          <a:p>
            <a:pPr marL="0" indent="0" algn="ctr">
              <a:buNone/>
            </a:pPr>
            <a:r>
              <a:rPr lang="en-US" altLang="en-US">
                <a:latin typeface="Franklin Gothic Medium"/>
                <a:cs typeface="Times New Roman"/>
              </a:rPr>
              <a:t>Send</a:t>
            </a:r>
            <a:r>
              <a:rPr lang="en-US" altLang="en-US" sz="2000">
                <a:latin typeface="Franklin Gothic Medium"/>
                <a:cs typeface="Times New Roman"/>
              </a:rPr>
              <a:t> </a:t>
            </a:r>
            <a:r>
              <a:rPr lang="en-US" altLang="en-US">
                <a:latin typeface="Franklin Gothic Medium"/>
                <a:cs typeface="Times New Roman"/>
              </a:rPr>
              <a:t>a </a:t>
            </a:r>
            <a:r>
              <a:rPr lang="en-US" altLang="en-US" sz="2000">
                <a:latin typeface="Franklin Gothic Medium"/>
                <a:cs typeface="Times New Roman"/>
              </a:rPr>
              <a:t>Copy</a:t>
            </a:r>
          </a:p>
          <a:p>
            <a:pPr marL="0" indent="0" algn="ctr" eaLnBrk="1" hangingPunct="1">
              <a:lnSpc>
                <a:spcPct val="90000"/>
              </a:lnSpc>
              <a:buNone/>
            </a:pPr>
            <a:r>
              <a:rPr lang="en-US" altLang="en-US" sz="2000">
                <a:latin typeface="Franklin Gothic Medium"/>
                <a:cs typeface="Times New Roman"/>
              </a:rPr>
              <a:t>(Please send to Central Office in Raleigh...We forward the copy to the Region.)</a:t>
            </a:r>
          </a:p>
        </p:txBody>
      </p:sp>
      <p:sp>
        <p:nvSpPr>
          <p:cNvPr id="2" name="Slide Number Placeholder 1">
            <a:extLst>
              <a:ext uri="{FF2B5EF4-FFF2-40B4-BE49-F238E27FC236}">
                <a16:creationId xmlns:a16="http://schemas.microsoft.com/office/drawing/2014/main" id="{AA15E4B3-F4E4-EED6-EA11-D7BA1E604FB7}"/>
              </a:ext>
            </a:extLst>
          </p:cNvPr>
          <p:cNvSpPr>
            <a:spLocks noGrp="1"/>
          </p:cNvSpPr>
          <p:nvPr>
            <p:ph type="sldNum" sz="quarter" idx="12"/>
          </p:nvPr>
        </p:nvSpPr>
        <p:spPr/>
        <p:txBody>
          <a:bodyPr/>
          <a:lstStyle/>
          <a:p>
            <a:fld id="{11F27F3A-B3E9-41ED-AF8F-A365F10BB65F}" type="slidenum">
              <a:rPr lang="en-US" smtClean="0"/>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5A89-DCEC-A766-7406-1E44D0649C9D}"/>
              </a:ext>
            </a:extLst>
          </p:cNvPr>
          <p:cNvSpPr>
            <a:spLocks noGrp="1"/>
          </p:cNvSpPr>
          <p:nvPr>
            <p:ph type="title"/>
          </p:nvPr>
        </p:nvSpPr>
        <p:spPr/>
        <p:txBody>
          <a:bodyPr/>
          <a:lstStyle/>
          <a:p>
            <a:r>
              <a:rPr lang="en-US" dirty="0"/>
              <a:t>HWA Backlog and Approvals</a:t>
            </a:r>
          </a:p>
        </p:txBody>
      </p:sp>
      <p:pic>
        <p:nvPicPr>
          <p:cNvPr id="6" name="Content Placeholder 5">
            <a:extLst>
              <a:ext uri="{FF2B5EF4-FFF2-40B4-BE49-F238E27FC236}">
                <a16:creationId xmlns:a16="http://schemas.microsoft.com/office/drawing/2014/main" id="{ABFB6A9B-A307-AC05-B457-53CD6077E163}"/>
              </a:ext>
            </a:extLst>
          </p:cNvPr>
          <p:cNvPicPr>
            <a:picLocks noGrp="1" noChangeAspect="1"/>
          </p:cNvPicPr>
          <p:nvPr>
            <p:ph idx="1"/>
          </p:nvPr>
        </p:nvPicPr>
        <p:blipFill>
          <a:blip r:embed="rId3"/>
          <a:stretch>
            <a:fillRect/>
          </a:stretch>
        </p:blipFill>
        <p:spPr>
          <a:xfrm>
            <a:off x="2980923" y="938018"/>
            <a:ext cx="5753903" cy="2781688"/>
          </a:xfrm>
        </p:spPr>
      </p:pic>
      <p:sp>
        <p:nvSpPr>
          <p:cNvPr id="4" name="Slide Number Placeholder 3">
            <a:extLst>
              <a:ext uri="{FF2B5EF4-FFF2-40B4-BE49-F238E27FC236}">
                <a16:creationId xmlns:a16="http://schemas.microsoft.com/office/drawing/2014/main" id="{250CA259-C3C1-8C23-D70A-E72F303D60FC}"/>
              </a:ext>
            </a:extLst>
          </p:cNvPr>
          <p:cNvSpPr>
            <a:spLocks noGrp="1"/>
          </p:cNvSpPr>
          <p:nvPr>
            <p:ph type="sldNum" sz="quarter" idx="12"/>
          </p:nvPr>
        </p:nvSpPr>
        <p:spPr/>
        <p:txBody>
          <a:bodyPr/>
          <a:lstStyle/>
          <a:p>
            <a:fld id="{11F27F3A-B3E9-41ED-AF8F-A365F10BB65F}" type="slidenum">
              <a:rPr lang="en-US" smtClean="0"/>
              <a:pPr/>
              <a:t>129</a:t>
            </a:fld>
            <a:endParaRPr lang="en-US"/>
          </a:p>
        </p:txBody>
      </p:sp>
      <p:sp>
        <p:nvSpPr>
          <p:cNvPr id="7" name="TextBox 6">
            <a:extLst>
              <a:ext uri="{FF2B5EF4-FFF2-40B4-BE49-F238E27FC236}">
                <a16:creationId xmlns:a16="http://schemas.microsoft.com/office/drawing/2014/main" id="{FF169564-049B-0B66-A65C-B61C72B40746}"/>
              </a:ext>
            </a:extLst>
          </p:cNvPr>
          <p:cNvSpPr txBox="1"/>
          <p:nvPr/>
        </p:nvSpPr>
        <p:spPr>
          <a:xfrm>
            <a:off x="1256998" y="3719706"/>
            <a:ext cx="9201752" cy="1754326"/>
          </a:xfrm>
          <a:prstGeom prst="rect">
            <a:avLst/>
          </a:prstGeom>
          <a:noFill/>
        </p:spPr>
        <p:txBody>
          <a:bodyPr wrap="square" rtlCol="0">
            <a:spAutoFit/>
          </a:bodyPr>
          <a:lstStyle/>
          <a:p>
            <a:r>
              <a:rPr lang="en-US" dirty="0"/>
              <a:t>Please keep this EOY Mailing with your pretreatment documents. The wording included effectively states that any </a:t>
            </a:r>
            <a:r>
              <a:rPr lang="en-US" dirty="0">
                <a:solidFill>
                  <a:srgbClr val="FF0000"/>
                </a:solidFill>
              </a:rPr>
              <a:t>HWA SUBMITTED PRIOR TO JANUARY 1, 2023, IS ADMISTRATIVELY APPROVED.</a:t>
            </a:r>
          </a:p>
          <a:p>
            <a:endParaRPr lang="en-US" dirty="0">
              <a:solidFill>
                <a:srgbClr val="FF0000"/>
              </a:solidFill>
            </a:endParaRPr>
          </a:p>
          <a:p>
            <a:r>
              <a:rPr lang="en-US" dirty="0">
                <a:solidFill>
                  <a:srgbClr val="FF0000"/>
                </a:solidFill>
              </a:rPr>
              <a:t>If you fall into this category: for “approval date” on the next updated HWA please list “administratively approved on XX/XX/XXXX” (list the date you received your EOY letter).</a:t>
            </a:r>
          </a:p>
        </p:txBody>
      </p:sp>
    </p:spTree>
    <p:extLst>
      <p:ext uri="{BB962C8B-B14F-4D97-AF65-F5344CB8AC3E}">
        <p14:creationId xmlns:p14="http://schemas.microsoft.com/office/powerpoint/2010/main" val="531934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F6B7FC-2C75-A7D7-7292-D9B1F349305A}"/>
              </a:ext>
            </a:extLst>
          </p:cNvPr>
          <p:cNvSpPr>
            <a:spLocks noGrp="1"/>
          </p:cNvSpPr>
          <p:nvPr>
            <p:ph type="ctrTitle"/>
          </p:nvPr>
        </p:nvSpPr>
        <p:spPr>
          <a:xfrm>
            <a:off x="5634453" y="3072251"/>
            <a:ext cx="5865181" cy="713497"/>
          </a:xfrm>
        </p:spPr>
        <p:txBody>
          <a:bodyPr/>
          <a:lstStyle/>
          <a:p>
            <a:r>
              <a:rPr lang="en-US" altLang="en-US">
                <a:latin typeface="Times" panose="02020603050405020304" pitchFamily="18" charset="0"/>
                <a:cs typeface="Times New Roman" panose="02020603050405020304" pitchFamily="18" charset="0"/>
              </a:rPr>
              <a:t>Compliance Judgment</a:t>
            </a:r>
            <a:r>
              <a:rPr lang="en-US" altLang="en-US"/>
              <a:t> </a:t>
            </a:r>
            <a:endParaRPr lang="en-US"/>
          </a:p>
        </p:txBody>
      </p:sp>
      <p:sp>
        <p:nvSpPr>
          <p:cNvPr id="4" name="Slide Number Placeholder 3">
            <a:extLst>
              <a:ext uri="{FF2B5EF4-FFF2-40B4-BE49-F238E27FC236}">
                <a16:creationId xmlns:a16="http://schemas.microsoft.com/office/drawing/2014/main" id="{331D0F27-40AC-B65F-CB3B-0298912BABD0}"/>
              </a:ext>
            </a:extLst>
          </p:cNvPr>
          <p:cNvSpPr>
            <a:spLocks noGrp="1"/>
          </p:cNvSpPr>
          <p:nvPr>
            <p:ph type="sldNum" sz="quarter" idx="4294967295"/>
          </p:nvPr>
        </p:nvSpPr>
        <p:spPr>
          <a:xfrm>
            <a:off x="0" y="6650038"/>
            <a:ext cx="2743200" cy="138112"/>
          </a:xfrm>
        </p:spPr>
        <p:txBody>
          <a:bodyPr/>
          <a:lstStyle/>
          <a:p>
            <a:fld id="{11F27F3A-B3E9-41ED-AF8F-A365F10BB65F}" type="slidenum">
              <a:rPr lang="en-US" smtClean="0"/>
              <a:pPr/>
              <a:t>13</a:t>
            </a:fld>
            <a:endParaRPr lang="en-US"/>
          </a:p>
        </p:txBody>
      </p:sp>
    </p:spTree>
    <p:extLst>
      <p:ext uri="{BB962C8B-B14F-4D97-AF65-F5344CB8AC3E}">
        <p14:creationId xmlns:p14="http://schemas.microsoft.com/office/powerpoint/2010/main" val="2456290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3" name="Rectangle 3"/>
          <p:cNvSpPr>
            <a:spLocks noGrp="1" noChangeArrowheads="1"/>
          </p:cNvSpPr>
          <p:nvPr>
            <p:ph type="title"/>
          </p:nvPr>
        </p:nvSpPr>
        <p:spPr>
          <a:xfrm>
            <a:off x="1905000" y="152400"/>
            <a:ext cx="8229600" cy="533400"/>
          </a:xfrm>
        </p:spPr>
        <p:txBody>
          <a:bodyPr vert="horz" lIns="92075" tIns="46038" rIns="92075" bIns="46038" rtlCol="0" anchor="ctr">
            <a:normAutofit/>
          </a:bodyPr>
          <a:lstStyle/>
          <a:p>
            <a:pPr eaLnBrk="1" hangingPunct="1">
              <a:defRPr/>
            </a:pPr>
            <a:r>
              <a:rPr lang="en-US" sz="2800" b="1">
                <a:solidFill>
                  <a:srgbClr val="003399"/>
                </a:solidFill>
              </a:rPr>
              <a:t>Division Pretreatment Contacts</a:t>
            </a:r>
          </a:p>
        </p:txBody>
      </p:sp>
      <p:sp>
        <p:nvSpPr>
          <p:cNvPr id="203780" name="Rectangle 6"/>
          <p:cNvSpPr>
            <a:spLocks noChangeArrowheads="1"/>
          </p:cNvSpPr>
          <p:nvPr/>
        </p:nvSpPr>
        <p:spPr bwMode="auto">
          <a:xfrm>
            <a:off x="716534" y="852256"/>
            <a:ext cx="8094453" cy="5455742"/>
          </a:xfrm>
          <a:prstGeom prst="rect">
            <a:avLst/>
          </a:prstGeom>
          <a:noFill/>
          <a:ln w="9525">
            <a:noFill/>
            <a:miter lim="800000"/>
            <a:headEnd/>
            <a:tailEnd/>
          </a:ln>
        </p:spPr>
        <p:txBody>
          <a:bodyPr lIns="92075" tIns="46038" rIns="92075" bIns="46038" anchor="t"/>
          <a:lstStyle/>
          <a:p>
            <a:pPr>
              <a:lnSpc>
                <a:spcPct val="75000"/>
              </a:lnSpc>
              <a:spcBef>
                <a:spcPct val="20000"/>
              </a:spcBef>
            </a:pPr>
            <a:r>
              <a:rPr lang="en-US" sz="2800" dirty="0">
                <a:solidFill>
                  <a:schemeClr val="accent3">
                    <a:lumMod val="75000"/>
                  </a:schemeClr>
                </a:solidFill>
                <a:latin typeface="Times New Roman"/>
                <a:ea typeface="+mn-lt"/>
                <a:cs typeface="+mn-lt"/>
              </a:rPr>
              <a:t>Natalie Gorensek:		(919) 707-3660</a:t>
            </a:r>
          </a:p>
          <a:p>
            <a:pPr>
              <a:lnSpc>
                <a:spcPct val="75000"/>
              </a:lnSpc>
              <a:spcBef>
                <a:spcPct val="20000"/>
              </a:spcBef>
            </a:pPr>
            <a:r>
              <a:rPr lang="en-US" sz="2800" dirty="0">
                <a:solidFill>
                  <a:schemeClr val="accent3">
                    <a:lumMod val="75000"/>
                  </a:schemeClr>
                </a:solidFill>
                <a:latin typeface="Times New Roman"/>
                <a:ea typeface="+mn-lt"/>
                <a:cs typeface="+mn-lt"/>
              </a:rPr>
              <a:t>Ricky Kuntz	:		(919) 272-4307</a:t>
            </a:r>
            <a:endParaRPr lang="en-US" sz="2800" dirty="0">
              <a:solidFill>
                <a:schemeClr val="accent3">
                  <a:lumMod val="75000"/>
                </a:schemeClr>
              </a:solidFill>
              <a:latin typeface="Times New Roman"/>
              <a:cs typeface="Arial"/>
            </a:endParaRPr>
          </a:p>
          <a:p>
            <a:pPr>
              <a:lnSpc>
                <a:spcPct val="75000"/>
              </a:lnSpc>
              <a:spcBef>
                <a:spcPct val="20000"/>
              </a:spcBef>
            </a:pPr>
            <a:r>
              <a:rPr lang="en-US" sz="2800" dirty="0">
                <a:solidFill>
                  <a:schemeClr val="accent3">
                    <a:lumMod val="75000"/>
                  </a:schemeClr>
                </a:solidFill>
                <a:latin typeface="Times New Roman"/>
                <a:ea typeface="+mn-lt"/>
                <a:cs typeface="+mn-lt"/>
              </a:rPr>
              <a:t>Keyes McGee: 		(919) 707-3626</a:t>
            </a:r>
          </a:p>
          <a:p>
            <a:pPr>
              <a:lnSpc>
                <a:spcPct val="75000"/>
              </a:lnSpc>
              <a:spcBef>
                <a:spcPct val="20000"/>
              </a:spcBef>
            </a:pPr>
            <a:r>
              <a:rPr lang="en-US" sz="2800" dirty="0">
                <a:solidFill>
                  <a:schemeClr val="accent3">
                    <a:lumMod val="75000"/>
                  </a:schemeClr>
                </a:solidFill>
                <a:latin typeface="Times New Roman"/>
                <a:ea typeface="+mn-lt"/>
                <a:cs typeface="+mn-lt"/>
              </a:rPr>
              <a:t>Matthew Nevills:		N/A</a:t>
            </a:r>
          </a:p>
          <a:p>
            <a:pPr>
              <a:lnSpc>
                <a:spcPct val="75000"/>
              </a:lnSpc>
              <a:spcBef>
                <a:spcPct val="20000"/>
              </a:spcBef>
            </a:pPr>
            <a:r>
              <a:rPr lang="en-US" sz="2800" dirty="0">
                <a:solidFill>
                  <a:schemeClr val="accent3">
                    <a:lumMod val="75000"/>
                  </a:schemeClr>
                </a:solidFill>
                <a:latin typeface="Times New Roman"/>
                <a:ea typeface="+mn-lt"/>
                <a:cs typeface="+mn-lt"/>
              </a:rPr>
              <a:t>Karen Preston (Supervisor): (919) 707-9123</a:t>
            </a:r>
            <a:endParaRPr lang="en-US" dirty="0">
              <a:solidFill>
                <a:schemeClr val="accent3">
                  <a:lumMod val="75000"/>
                </a:schemeClr>
              </a:solidFill>
              <a:latin typeface="Times New Roman"/>
              <a:cs typeface="Times New Roman"/>
            </a:endParaRPr>
          </a:p>
          <a:p>
            <a:pPr>
              <a:lnSpc>
                <a:spcPct val="75000"/>
              </a:lnSpc>
              <a:spcBef>
                <a:spcPct val="20000"/>
              </a:spcBef>
              <a:buClr>
                <a:schemeClr val="hlink"/>
              </a:buClr>
              <a:buSzPct val="65000"/>
            </a:pPr>
            <a:endParaRPr lang="en-US" sz="2800" dirty="0">
              <a:solidFill>
                <a:srgbClr val="003399"/>
              </a:solidFill>
              <a:latin typeface="Times New Roman"/>
              <a:cs typeface="Arial" charset="0"/>
            </a:endParaRPr>
          </a:p>
          <a:p>
            <a:pPr algn="l" eaLnBrk="1" hangingPunct="1">
              <a:lnSpc>
                <a:spcPct val="75000"/>
              </a:lnSpc>
              <a:spcBef>
                <a:spcPct val="20000"/>
              </a:spcBef>
              <a:buClr>
                <a:schemeClr val="hlink"/>
              </a:buClr>
              <a:buSzPct val="65000"/>
              <a:buFont typeface="Wingdings" pitchFamily="2" charset="2"/>
              <a:buNone/>
            </a:pPr>
            <a:r>
              <a:rPr lang="en-US" sz="2800" dirty="0">
                <a:solidFill>
                  <a:srgbClr val="003399"/>
                </a:solidFill>
                <a:latin typeface="Times New Roman"/>
                <a:cs typeface="Arial"/>
              </a:rPr>
              <a:t>Email: 		firstname.lastname@deq.nc.gov</a:t>
            </a:r>
          </a:p>
          <a:p>
            <a:pPr algn="l" eaLnBrk="1" hangingPunct="1">
              <a:lnSpc>
                <a:spcPct val="75000"/>
              </a:lnSpc>
              <a:spcBef>
                <a:spcPct val="20000"/>
              </a:spcBef>
              <a:buClr>
                <a:schemeClr val="hlink"/>
              </a:buClr>
              <a:buSzPct val="65000"/>
              <a:buFont typeface="Wingdings" pitchFamily="2" charset="2"/>
              <a:buNone/>
            </a:pPr>
            <a:endParaRPr lang="en-US" sz="2800" dirty="0">
              <a:solidFill>
                <a:schemeClr val="bg2"/>
              </a:solidFill>
              <a:latin typeface="Times New Roman"/>
              <a:cs typeface="Times New Roman"/>
            </a:endParaRPr>
          </a:p>
          <a:p>
            <a:pPr algn="l" eaLnBrk="1" hangingPunct="1">
              <a:lnSpc>
                <a:spcPct val="75000"/>
              </a:lnSpc>
              <a:spcBef>
                <a:spcPct val="20000"/>
              </a:spcBef>
              <a:buClr>
                <a:schemeClr val="hlink"/>
              </a:buClr>
              <a:buSzPct val="65000"/>
              <a:buFont typeface="Wingdings" pitchFamily="2" charset="2"/>
              <a:buNone/>
            </a:pPr>
            <a:r>
              <a:rPr lang="en-US" sz="2800" dirty="0">
                <a:solidFill>
                  <a:srgbClr val="003399"/>
                </a:solidFill>
                <a:latin typeface="Times New Roman"/>
                <a:cs typeface="Arial"/>
              </a:rPr>
              <a:t>Physical Address: 	1617 Mail Service Center</a:t>
            </a:r>
          </a:p>
          <a:p>
            <a:pPr>
              <a:lnSpc>
                <a:spcPct val="75000"/>
              </a:lnSpc>
              <a:spcBef>
                <a:spcPct val="20000"/>
              </a:spcBef>
              <a:buClr>
                <a:schemeClr val="hlink"/>
              </a:buClr>
              <a:buSzPct val="65000"/>
            </a:pPr>
            <a:r>
              <a:rPr lang="en-US" sz="2800" dirty="0">
                <a:solidFill>
                  <a:srgbClr val="003399"/>
                </a:solidFill>
                <a:latin typeface="Times New Roman"/>
                <a:cs typeface="Arial"/>
              </a:rPr>
              <a:t>		         	  Raleigh, NC 27699-1617</a:t>
            </a:r>
          </a:p>
          <a:p>
            <a:pPr algn="l" eaLnBrk="1" hangingPunct="1">
              <a:lnSpc>
                <a:spcPct val="75000"/>
              </a:lnSpc>
              <a:spcBef>
                <a:spcPct val="20000"/>
              </a:spcBef>
              <a:buClr>
                <a:schemeClr val="hlink"/>
              </a:buClr>
              <a:buSzPct val="65000"/>
              <a:buFont typeface="Wingdings" pitchFamily="2" charset="2"/>
              <a:buNone/>
            </a:pPr>
            <a:endParaRPr lang="en-US" sz="2800" dirty="0">
              <a:solidFill>
                <a:srgbClr val="003399"/>
              </a:solidFill>
              <a:latin typeface="Times New Roman"/>
              <a:cs typeface="Times New Roman"/>
            </a:endParaRPr>
          </a:p>
          <a:p>
            <a:pPr algn="l" eaLnBrk="1" hangingPunct="1">
              <a:lnSpc>
                <a:spcPct val="75000"/>
              </a:lnSpc>
              <a:spcBef>
                <a:spcPct val="20000"/>
              </a:spcBef>
              <a:buClr>
                <a:schemeClr val="hlink"/>
              </a:buClr>
              <a:buSzPct val="65000"/>
              <a:buFont typeface="Wingdings" pitchFamily="2" charset="2"/>
              <a:buNone/>
            </a:pPr>
            <a:r>
              <a:rPr lang="en-US" sz="2800" dirty="0">
                <a:solidFill>
                  <a:srgbClr val="003399"/>
                </a:solidFill>
                <a:latin typeface="Times New Roman"/>
                <a:cs typeface="Arial"/>
              </a:rPr>
              <a:t>Website:</a:t>
            </a:r>
          </a:p>
          <a:p>
            <a:pPr algn="ctr">
              <a:lnSpc>
                <a:spcPct val="75000"/>
              </a:lnSpc>
              <a:spcBef>
                <a:spcPct val="20000"/>
              </a:spcBef>
              <a:buNone/>
            </a:pPr>
            <a:r>
              <a:rPr lang="en-US" sz="2400" dirty="0">
                <a:solidFill>
                  <a:schemeClr val="accent5">
                    <a:lumMod val="60000"/>
                    <a:lumOff val="40000"/>
                  </a:schemeClr>
                </a:solidFill>
                <a:latin typeface="Times New Roman"/>
                <a:ea typeface="+mn-lt"/>
                <a:cs typeface="+mn-lt"/>
                <a:hlinkClick r:id="rId3">
                  <a:extLst>
                    <a:ext uri="{A12FA001-AC4F-418D-AE19-62706E023703}">
                      <ahyp:hlinkClr xmlns:ahyp="http://schemas.microsoft.com/office/drawing/2018/hyperlinkcolor" val="tx"/>
                    </a:ext>
                  </a:extLst>
                </a:hlinkClick>
              </a:rPr>
              <a:t>https://deq.nc.gov/about/divisions/water-resources/water-quality-permitting/municipal-npdes-pretreatment-and-collection-system/pretreatment</a:t>
            </a:r>
            <a:endParaRPr lang="en-US" sz="2400" dirty="0">
              <a:solidFill>
                <a:schemeClr val="accent5">
                  <a:lumMod val="60000"/>
                  <a:lumOff val="40000"/>
                </a:schemeClr>
              </a:solidFill>
              <a:latin typeface="Times New Roman"/>
              <a:cs typeface="Arial"/>
            </a:endParaRPr>
          </a:p>
          <a:p>
            <a:pPr>
              <a:lnSpc>
                <a:spcPct val="75000"/>
              </a:lnSpc>
              <a:spcBef>
                <a:spcPct val="20000"/>
              </a:spcBef>
            </a:pPr>
            <a:endParaRPr lang="en-US" sz="2800" dirty="0">
              <a:solidFill>
                <a:srgbClr val="000000"/>
              </a:solidFill>
              <a:latin typeface="Arial"/>
              <a:cs typeface="Arial"/>
            </a:endParaRPr>
          </a:p>
          <a:p>
            <a:pPr algn="l" eaLnBrk="1" hangingPunct="1">
              <a:lnSpc>
                <a:spcPct val="75000"/>
              </a:lnSpc>
              <a:spcBef>
                <a:spcPct val="20000"/>
              </a:spcBef>
              <a:buClr>
                <a:schemeClr val="hlink"/>
              </a:buClr>
              <a:buSzPct val="65000"/>
              <a:buFont typeface="Wingdings" pitchFamily="2" charset="2"/>
              <a:buNone/>
            </a:pPr>
            <a:r>
              <a:rPr lang="en-US" sz="2800" dirty="0">
                <a:solidFill>
                  <a:srgbClr val="003399"/>
                </a:solidFill>
                <a:latin typeface="Arial"/>
                <a:cs typeface="Arial"/>
              </a:rPr>
              <a:t>			</a:t>
            </a:r>
          </a:p>
        </p:txBody>
      </p:sp>
      <p:sp>
        <p:nvSpPr>
          <p:cNvPr id="2" name="Slide Number Placeholder 1">
            <a:extLst>
              <a:ext uri="{FF2B5EF4-FFF2-40B4-BE49-F238E27FC236}">
                <a16:creationId xmlns:a16="http://schemas.microsoft.com/office/drawing/2014/main" id="{54252EDF-6C04-8072-2362-8831EDAA75FE}"/>
              </a:ext>
            </a:extLst>
          </p:cNvPr>
          <p:cNvSpPr>
            <a:spLocks noGrp="1"/>
          </p:cNvSpPr>
          <p:nvPr>
            <p:ph type="sldNum" sz="quarter" idx="12"/>
          </p:nvPr>
        </p:nvSpPr>
        <p:spPr/>
        <p:txBody>
          <a:bodyPr/>
          <a:lstStyle/>
          <a:p>
            <a:fld id="{11F27F3A-B3E9-41ED-AF8F-A365F10BB65F}" type="slidenum">
              <a:rPr lang="en-US" smtClean="0"/>
              <a:pPr/>
              <a:t>130</a:t>
            </a:fld>
            <a:endParaRPr lang="en-US"/>
          </a:p>
        </p:txBody>
      </p:sp>
    </p:spTree>
    <p:extLst>
      <p:ext uri="{BB962C8B-B14F-4D97-AF65-F5344CB8AC3E}">
        <p14:creationId xmlns:p14="http://schemas.microsoft.com/office/powerpoint/2010/main" val="180914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latin typeface="Times" panose="02020603050405020304" pitchFamily="18" charset="0"/>
                <a:cs typeface="Times New Roman" panose="02020603050405020304" pitchFamily="18" charset="0"/>
              </a:rPr>
              <a:t>Compliance Judgment</a:t>
            </a:r>
            <a:r>
              <a:rPr lang="en-US" altLang="en-US"/>
              <a:t> </a:t>
            </a:r>
          </a:p>
        </p:txBody>
      </p:sp>
      <p:sp>
        <p:nvSpPr>
          <p:cNvPr id="27651" name="Rectangle 3"/>
          <p:cNvSpPr>
            <a:spLocks noGrp="1" noChangeArrowheads="1"/>
          </p:cNvSpPr>
          <p:nvPr>
            <p:ph idx="1"/>
          </p:nvPr>
        </p:nvSpPr>
        <p:spPr>
          <a:xfrm>
            <a:off x="838200" y="1282492"/>
            <a:ext cx="10515600" cy="4755355"/>
          </a:xfrm>
        </p:spPr>
        <p:txBody>
          <a:bodyPr vert="horz" lIns="91440" tIns="45720" rIns="91440" bIns="45720" rtlCol="0" anchor="t">
            <a:normAutofit/>
          </a:bodyPr>
          <a:lstStyle/>
          <a:p>
            <a:pPr marL="0" indent="0" eaLnBrk="1" hangingPunct="1">
              <a:buNone/>
            </a:pPr>
            <a:r>
              <a:rPr lang="en-US" altLang="en-US" sz="2400" b="1" dirty="0">
                <a:solidFill>
                  <a:schemeClr val="tx1"/>
                </a:solidFill>
                <a:latin typeface="Times New Roman"/>
                <a:cs typeface="Arial"/>
              </a:rPr>
              <a:t>Detection of Violations of </a:t>
            </a:r>
            <a:r>
              <a:rPr lang="en-US" altLang="en-US" sz="2400" b="1" u="sng" dirty="0">
                <a:solidFill>
                  <a:schemeClr val="tx1"/>
                </a:solidFill>
                <a:latin typeface="Times New Roman"/>
                <a:cs typeface="Arial"/>
              </a:rPr>
              <a:t>ALL</a:t>
            </a:r>
            <a:r>
              <a:rPr lang="en-US" altLang="en-US" sz="2400" b="1" dirty="0">
                <a:solidFill>
                  <a:schemeClr val="tx1"/>
                </a:solidFill>
                <a:latin typeface="Times New Roman"/>
                <a:cs typeface="Arial"/>
              </a:rPr>
              <a:t> Types:</a:t>
            </a:r>
            <a:endParaRPr lang="en-US" altLang="en-US" sz="2400" dirty="0">
              <a:solidFill>
                <a:schemeClr val="tx1"/>
              </a:solidFill>
              <a:latin typeface="Times New Roman"/>
              <a:cs typeface="Arial"/>
            </a:endParaRPr>
          </a:p>
          <a:p>
            <a:pPr eaLnBrk="1" hangingPunct="1"/>
            <a:endParaRPr lang="en-US" altLang="en-US" sz="1000" b="1" dirty="0">
              <a:solidFill>
                <a:schemeClr val="tx1"/>
              </a:solidFill>
              <a:latin typeface="Times New Roman"/>
              <a:cs typeface="Arial"/>
            </a:endParaRPr>
          </a:p>
          <a:p>
            <a:pPr marL="0" indent="0" eaLnBrk="1" hangingPunct="1">
              <a:buNone/>
            </a:pPr>
            <a:r>
              <a:rPr lang="en-US" altLang="en-US" sz="2400" b="1" dirty="0">
                <a:solidFill>
                  <a:schemeClr val="tx1"/>
                </a:solidFill>
                <a:latin typeface="Times New Roman"/>
                <a:cs typeface="Arial"/>
              </a:rPr>
              <a:t>1.</a:t>
            </a:r>
            <a:r>
              <a:rPr lang="en-US" altLang="en-US" sz="2400" b="1" dirty="0">
                <a:solidFill>
                  <a:schemeClr val="tx1"/>
                </a:solidFill>
                <a:latin typeface="Times New Roman"/>
                <a:cs typeface="Times New Roman"/>
              </a:rPr>
              <a:t>   </a:t>
            </a:r>
            <a:r>
              <a:rPr lang="en-US" altLang="en-US" sz="2400" b="1" dirty="0">
                <a:solidFill>
                  <a:schemeClr val="tx1"/>
                </a:solidFill>
                <a:latin typeface="Times New Roman"/>
                <a:cs typeface="Arial"/>
              </a:rPr>
              <a:t>Limits</a:t>
            </a:r>
            <a:endParaRPr lang="en-US" altLang="en-US" sz="2400" dirty="0">
              <a:solidFill>
                <a:schemeClr val="tx1"/>
              </a:solidFill>
              <a:latin typeface="Times New Roman"/>
              <a:cs typeface="Arial"/>
            </a:endParaRPr>
          </a:p>
          <a:p>
            <a:pPr marL="0" indent="0" eaLnBrk="1" hangingPunct="1">
              <a:buNone/>
            </a:pPr>
            <a:r>
              <a:rPr lang="en-US" altLang="en-US" sz="2400" b="1" dirty="0">
                <a:solidFill>
                  <a:schemeClr val="tx1"/>
                </a:solidFill>
                <a:latin typeface="Times New Roman"/>
                <a:cs typeface="Arial"/>
              </a:rPr>
              <a:t>2.</a:t>
            </a:r>
            <a:r>
              <a:rPr lang="en-US" altLang="en-US" sz="2400" b="1" dirty="0">
                <a:solidFill>
                  <a:schemeClr val="tx1"/>
                </a:solidFill>
                <a:latin typeface="Times New Roman"/>
                <a:cs typeface="Times New Roman"/>
              </a:rPr>
              <a:t>   </a:t>
            </a:r>
            <a:r>
              <a:rPr lang="en-US" altLang="en-US" sz="2400" b="1" dirty="0">
                <a:solidFill>
                  <a:schemeClr val="tx1"/>
                </a:solidFill>
                <a:latin typeface="Times New Roman"/>
                <a:cs typeface="Arial"/>
              </a:rPr>
              <a:t>Reporting</a:t>
            </a:r>
            <a:endParaRPr lang="en-US" altLang="en-US" sz="2400" dirty="0">
              <a:solidFill>
                <a:schemeClr val="tx1"/>
              </a:solidFill>
              <a:latin typeface="Times New Roman"/>
              <a:cs typeface="Arial"/>
            </a:endParaRPr>
          </a:p>
          <a:p>
            <a:pPr marL="0" indent="0" eaLnBrk="1" hangingPunct="1">
              <a:buNone/>
            </a:pPr>
            <a:r>
              <a:rPr lang="en-US" altLang="en-US" sz="2400" b="1" dirty="0">
                <a:solidFill>
                  <a:schemeClr val="tx1"/>
                </a:solidFill>
                <a:latin typeface="Times New Roman"/>
                <a:cs typeface="Arial"/>
              </a:rPr>
              <a:t>3.</a:t>
            </a:r>
            <a:r>
              <a:rPr lang="en-US" altLang="en-US" sz="2400" b="1" dirty="0">
                <a:solidFill>
                  <a:schemeClr val="tx1"/>
                </a:solidFill>
                <a:latin typeface="Times New Roman"/>
                <a:cs typeface="Times New Roman"/>
              </a:rPr>
              <a:t>   </a:t>
            </a:r>
            <a:r>
              <a:rPr lang="en-US" altLang="en-US" sz="2400" b="1" dirty="0">
                <a:solidFill>
                  <a:schemeClr val="tx1"/>
                </a:solidFill>
                <a:latin typeface="Times New Roman"/>
                <a:cs typeface="Arial"/>
              </a:rPr>
              <a:t>Permit Conditions</a:t>
            </a:r>
            <a:endParaRPr lang="en-US" altLang="en-US" sz="2400" dirty="0">
              <a:solidFill>
                <a:schemeClr val="tx1"/>
              </a:solidFill>
              <a:latin typeface="Times New Roman"/>
              <a:cs typeface="Arial"/>
            </a:endParaRPr>
          </a:p>
          <a:p>
            <a:endParaRPr lang="en-US" altLang="en-US" sz="1800" dirty="0">
              <a:solidFill>
                <a:schemeClr val="tx1"/>
              </a:solidFill>
              <a:latin typeface="Times New Roman"/>
              <a:cs typeface="Times New Roman"/>
            </a:endParaRPr>
          </a:p>
          <a:p>
            <a:pPr marL="0" indent="0">
              <a:buNone/>
            </a:pPr>
            <a:r>
              <a:rPr lang="en-US" altLang="en-US" b="1" dirty="0">
                <a:solidFill>
                  <a:schemeClr val="tx1"/>
                </a:solidFill>
                <a:latin typeface="Times New Roman"/>
                <a:cs typeface="Arial"/>
              </a:rPr>
              <a:t> References:</a:t>
            </a:r>
            <a:endParaRPr lang="en-US" altLang="en-US" dirty="0">
              <a:solidFill>
                <a:schemeClr val="tx1"/>
              </a:solidFill>
              <a:latin typeface="Times New Roman"/>
              <a:cs typeface="Times New Roman"/>
            </a:endParaRPr>
          </a:p>
          <a:p>
            <a:pPr lvl="1" eaLnBrk="1" hangingPunct="1"/>
            <a:r>
              <a:rPr lang="en-US" altLang="en-US" sz="2000" b="1" dirty="0">
                <a:solidFill>
                  <a:schemeClr val="tx1"/>
                </a:solidFill>
                <a:latin typeface="Times New Roman"/>
                <a:cs typeface="Arial"/>
              </a:rPr>
              <a:t>DWR Approved Enforcement Response Plan (ERP) for Your POTW</a:t>
            </a:r>
            <a:endParaRPr lang="en-US" altLang="en-US" sz="2000" dirty="0">
              <a:solidFill>
                <a:schemeClr val="tx1"/>
              </a:solidFill>
              <a:latin typeface="Times New Roman"/>
              <a:cs typeface="Arial"/>
            </a:endParaRPr>
          </a:p>
          <a:p>
            <a:pPr lvl="1" eaLnBrk="1" hangingPunct="1"/>
            <a:r>
              <a:rPr lang="en-US" altLang="en-US" sz="2000" b="1" i="1" dirty="0">
                <a:solidFill>
                  <a:schemeClr val="tx1"/>
                </a:solidFill>
                <a:latin typeface="Times New Roman"/>
                <a:cs typeface="Arial"/>
              </a:rPr>
              <a:t>Comprehensive Guide</a:t>
            </a:r>
            <a:r>
              <a:rPr lang="en-US" altLang="en-US" sz="2000" b="1" dirty="0">
                <a:solidFill>
                  <a:schemeClr val="tx1"/>
                </a:solidFill>
                <a:latin typeface="Times New Roman"/>
                <a:cs typeface="Arial"/>
              </a:rPr>
              <a:t>, Chapter 7, </a:t>
            </a:r>
            <a:r>
              <a:rPr lang="en-US" altLang="en-US" sz="2000" b="1" i="1" dirty="0">
                <a:solidFill>
                  <a:schemeClr val="tx1"/>
                </a:solidFill>
                <a:latin typeface="Times New Roman"/>
                <a:cs typeface="Arial"/>
              </a:rPr>
              <a:t>Compliance &amp; Inspection</a:t>
            </a:r>
            <a:r>
              <a:rPr lang="en-US" altLang="en-US" sz="2000" b="1" dirty="0">
                <a:solidFill>
                  <a:schemeClr val="tx1"/>
                </a:solidFill>
                <a:latin typeface="Times New Roman"/>
                <a:cs typeface="Arial"/>
              </a:rPr>
              <a:t>, Sections D and E</a:t>
            </a:r>
            <a:endParaRPr lang="en-US" altLang="en-US" sz="2000" dirty="0">
              <a:solidFill>
                <a:schemeClr val="tx1"/>
              </a:solidFill>
              <a:latin typeface="Times New Roman"/>
              <a:cs typeface="Arial"/>
            </a:endParaRPr>
          </a:p>
          <a:p>
            <a:pPr lvl="1" eaLnBrk="1" hangingPunct="1"/>
            <a:r>
              <a:rPr lang="en-US" altLang="en-US" sz="2000" b="1" i="1" dirty="0">
                <a:solidFill>
                  <a:schemeClr val="tx1"/>
                </a:solidFill>
                <a:latin typeface="Times New Roman"/>
                <a:cs typeface="Arial"/>
              </a:rPr>
              <a:t>Comprehensive Guide</a:t>
            </a:r>
            <a:r>
              <a:rPr lang="en-US" altLang="en-US" sz="2000" b="1" dirty="0">
                <a:solidFill>
                  <a:schemeClr val="tx1"/>
                </a:solidFill>
                <a:latin typeface="Times New Roman"/>
                <a:cs typeface="Arial"/>
              </a:rPr>
              <a:t>, Chapter 8, </a:t>
            </a:r>
            <a:r>
              <a:rPr lang="en-US" altLang="en-US" sz="2000" b="1" i="1" dirty="0">
                <a:solidFill>
                  <a:schemeClr val="tx1"/>
                </a:solidFill>
                <a:latin typeface="Times New Roman"/>
                <a:cs typeface="Arial"/>
              </a:rPr>
              <a:t>Enforcement</a:t>
            </a:r>
            <a:endParaRPr lang="en-US" altLang="en-US" sz="2000" i="1" dirty="0">
              <a:solidFill>
                <a:schemeClr val="tx1"/>
              </a:solidFill>
              <a:latin typeface="Times New Roman"/>
              <a:cs typeface="Arial"/>
            </a:endParaRPr>
          </a:p>
          <a:p>
            <a:pPr lvl="1" eaLnBrk="1" hangingPunct="1"/>
            <a:r>
              <a:rPr lang="en-US" altLang="en-US" sz="2000" b="1" dirty="0">
                <a:solidFill>
                  <a:schemeClr val="tx1"/>
                </a:solidFill>
                <a:latin typeface="Times New Roman"/>
                <a:cs typeface="Arial"/>
              </a:rPr>
              <a:t>Pretreatment’s Annual Report web-site files “So your SIU has a limits violation-What do you do?” and “So your SIU has a reporting violation-What do you do?</a:t>
            </a:r>
            <a:r>
              <a:rPr lang="en-US" altLang="en-US" sz="2000" b="1" dirty="0">
                <a:latin typeface="Arial"/>
                <a:cs typeface="Arial"/>
              </a:rPr>
              <a:t>”</a:t>
            </a:r>
            <a:endParaRPr lang="en-US" altLang="en-US" sz="2000" dirty="0">
              <a:latin typeface="Arial"/>
              <a:cs typeface="Arial"/>
            </a:endParaRPr>
          </a:p>
        </p:txBody>
      </p:sp>
      <p:sp>
        <p:nvSpPr>
          <p:cNvPr id="2" name="Slide Number Placeholder 1">
            <a:extLst>
              <a:ext uri="{FF2B5EF4-FFF2-40B4-BE49-F238E27FC236}">
                <a16:creationId xmlns:a16="http://schemas.microsoft.com/office/drawing/2014/main" id="{469A201B-17BA-14F3-72E6-295559580251}"/>
              </a:ext>
            </a:extLst>
          </p:cNvPr>
          <p:cNvSpPr>
            <a:spLocks noGrp="1"/>
          </p:cNvSpPr>
          <p:nvPr>
            <p:ph type="sldNum" sz="quarter" idx="12"/>
          </p:nvPr>
        </p:nvSpPr>
        <p:spPr/>
        <p:txBody>
          <a:bodyPr/>
          <a:lstStyle/>
          <a:p>
            <a:fld id="{11F27F3A-B3E9-41ED-AF8F-A365F10BB65F}"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050"/>
          <p:cNvSpPr>
            <a:spLocks noGrp="1" noChangeArrowheads="1"/>
          </p:cNvSpPr>
          <p:nvPr>
            <p:ph type="title"/>
          </p:nvPr>
        </p:nvSpPr>
        <p:spPr/>
        <p:txBody>
          <a:bodyPr>
            <a:normAutofit fontScale="90000"/>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p>
        </p:txBody>
      </p:sp>
      <p:sp>
        <p:nvSpPr>
          <p:cNvPr id="29699" name="Rectangle 2051"/>
          <p:cNvSpPr>
            <a:spLocks noGrp="1" noChangeArrowheads="1"/>
          </p:cNvSpPr>
          <p:nvPr>
            <p:ph idx="1"/>
          </p:nvPr>
        </p:nvSpPr>
        <p:spPr/>
        <p:txBody>
          <a:bodyPr vert="horz" lIns="91440" tIns="45720" rIns="91440" bIns="45720" rtlCol="0" anchor="t">
            <a:normAutofit/>
          </a:bodyPr>
          <a:lstStyle/>
          <a:p>
            <a:r>
              <a:rPr lang="en-US" altLang="en-US" sz="2400" b="1">
                <a:solidFill>
                  <a:schemeClr val="tx1"/>
                </a:solidFill>
                <a:latin typeface="+mj-lt"/>
                <a:cs typeface="Arial"/>
              </a:rPr>
              <a:t>POTW must identify all violations in a timely fashion as outlined in your ERP (</a:t>
            </a:r>
            <a:r>
              <a:rPr lang="en-US" altLang="en-US" sz="2400" b="1">
                <a:solidFill>
                  <a:srgbClr val="FF0000"/>
                </a:solidFill>
                <a:latin typeface="+mj-lt"/>
                <a:cs typeface="Arial"/>
              </a:rPr>
              <a:t>preferably monthly</a:t>
            </a:r>
            <a:r>
              <a:rPr lang="en-US" altLang="en-US" sz="2400" b="1">
                <a:solidFill>
                  <a:schemeClr val="tx1"/>
                </a:solidFill>
                <a:latin typeface="+mj-lt"/>
                <a:cs typeface="Arial"/>
              </a:rPr>
              <a:t>). </a:t>
            </a:r>
            <a:endParaRPr lang="en-US">
              <a:solidFill>
                <a:schemeClr val="tx1"/>
              </a:solidFill>
              <a:latin typeface="+mj-lt"/>
            </a:endParaRPr>
          </a:p>
          <a:p>
            <a:pPr eaLnBrk="1" hangingPunct="1"/>
            <a:endParaRPr lang="en-US" altLang="en-US" sz="2400" b="1">
              <a:solidFill>
                <a:schemeClr val="tx1"/>
              </a:solidFill>
              <a:latin typeface="+mj-lt"/>
            </a:endParaRPr>
          </a:p>
          <a:p>
            <a:pPr eaLnBrk="1" hangingPunct="1"/>
            <a:r>
              <a:rPr lang="en-US" altLang="en-US" sz="2400" b="1">
                <a:solidFill>
                  <a:schemeClr val="tx1"/>
                </a:solidFill>
                <a:latin typeface="+mj-lt"/>
                <a:cs typeface="Arial"/>
              </a:rPr>
              <a:t>POTW must issue a Notice of Violation (NOV) for all violations.</a:t>
            </a:r>
          </a:p>
          <a:p>
            <a:pPr eaLnBrk="1" hangingPunct="1"/>
            <a:endParaRPr lang="en-US" altLang="en-US" sz="2400" b="1">
              <a:solidFill>
                <a:schemeClr val="tx1"/>
              </a:solidFill>
              <a:latin typeface="+mj-lt"/>
            </a:endParaRPr>
          </a:p>
          <a:p>
            <a:pPr eaLnBrk="1" hangingPunct="1"/>
            <a:r>
              <a:rPr lang="en-US" altLang="en-US" sz="2400" b="1" u="sng">
                <a:solidFill>
                  <a:schemeClr val="tx1"/>
                </a:solidFill>
                <a:latin typeface="+mj-lt"/>
                <a:cs typeface="Arial"/>
              </a:rPr>
              <a:t>Significant Noncompliance (SNC)</a:t>
            </a:r>
            <a:r>
              <a:rPr lang="en-US" altLang="en-US" sz="2400" b="1">
                <a:solidFill>
                  <a:schemeClr val="tx1"/>
                </a:solidFill>
                <a:latin typeface="+mj-lt"/>
                <a:cs typeface="Arial"/>
              </a:rPr>
              <a:t> is the way to separate out the more significant violations for escalated enforcement action.</a:t>
            </a:r>
          </a:p>
        </p:txBody>
      </p:sp>
      <p:sp>
        <p:nvSpPr>
          <p:cNvPr id="2" name="Slide Number Placeholder 1">
            <a:extLst>
              <a:ext uri="{FF2B5EF4-FFF2-40B4-BE49-F238E27FC236}">
                <a16:creationId xmlns:a16="http://schemas.microsoft.com/office/drawing/2014/main" id="{A6CB2575-C676-1E30-6D63-EC53E4F3B943}"/>
              </a:ext>
            </a:extLst>
          </p:cNvPr>
          <p:cNvSpPr>
            <a:spLocks noGrp="1"/>
          </p:cNvSpPr>
          <p:nvPr>
            <p:ph type="sldNum" sz="quarter" idx="12"/>
          </p:nvPr>
        </p:nvSpPr>
        <p:spPr/>
        <p:txBody>
          <a:bodyPr/>
          <a:lstStyle/>
          <a:p>
            <a:fld id="{11F27F3A-B3E9-41ED-AF8F-A365F10BB65F}"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r>
              <a:rPr lang="en-US" altLang="en-US">
                <a:latin typeface="Times" panose="02020603050405020304" pitchFamily="18" charset="0"/>
                <a:cs typeface="Times New Roman" panose="02020603050405020304" pitchFamily="18" charset="0"/>
              </a:rPr>
              <a:t>(cont.)</a:t>
            </a:r>
            <a:r>
              <a:rPr lang="en-US" altLang="en-US"/>
              <a:t> </a:t>
            </a:r>
          </a:p>
        </p:txBody>
      </p:sp>
      <p:sp>
        <p:nvSpPr>
          <p:cNvPr id="31747" name="Rectangle 3"/>
          <p:cNvSpPr>
            <a:spLocks noGrp="1" noChangeArrowheads="1"/>
          </p:cNvSpPr>
          <p:nvPr>
            <p:ph idx="1"/>
          </p:nvPr>
        </p:nvSpPr>
        <p:spPr>
          <a:xfrm>
            <a:off x="838200" y="1432887"/>
            <a:ext cx="8805421" cy="4755355"/>
          </a:xfrm>
        </p:spPr>
        <p:txBody>
          <a:bodyPr vert="horz" lIns="91440" tIns="45720" rIns="91440" bIns="45720" rtlCol="0" anchor="t">
            <a:normAutofit fontScale="92500" lnSpcReduction="10000"/>
          </a:bodyPr>
          <a:lstStyle/>
          <a:p>
            <a:r>
              <a:rPr lang="en-US" altLang="en-US" sz="2000" b="1">
                <a:solidFill>
                  <a:schemeClr val="tx1"/>
                </a:solidFill>
                <a:latin typeface="+mn-lt"/>
                <a:cs typeface="Arial"/>
              </a:rPr>
              <a:t>POTW must do an SNC determination at a minimum of every six months.</a:t>
            </a:r>
            <a:r>
              <a:rPr lang="en-US" altLang="en-US" b="1">
                <a:solidFill>
                  <a:schemeClr val="tx1"/>
                </a:solidFill>
                <a:latin typeface="+mn-lt"/>
                <a:cs typeface="Arial"/>
              </a:rPr>
              <a:t> </a:t>
            </a:r>
            <a:endParaRPr lang="en-US">
              <a:solidFill>
                <a:schemeClr val="tx1"/>
              </a:solidFill>
              <a:latin typeface="+mn-lt"/>
            </a:endParaRPr>
          </a:p>
          <a:p>
            <a:pPr lvl="1" eaLnBrk="1" hangingPunct="1">
              <a:lnSpc>
                <a:spcPct val="90000"/>
              </a:lnSpc>
            </a:pPr>
            <a:r>
              <a:rPr lang="en-US" altLang="en-US" sz="2000" b="1">
                <a:solidFill>
                  <a:schemeClr val="tx1"/>
                </a:solidFill>
                <a:latin typeface="+mn-lt"/>
                <a:cs typeface="Arial"/>
              </a:rPr>
              <a:t>It is strongly recommended that a preliminary SNC determination be done </a:t>
            </a:r>
            <a:r>
              <a:rPr lang="en-US" altLang="en-US" sz="2000" b="1" u="sng">
                <a:solidFill>
                  <a:schemeClr val="tx1"/>
                </a:solidFill>
                <a:latin typeface="+mn-lt"/>
                <a:cs typeface="Arial"/>
              </a:rPr>
              <a:t>halfway through the six-month period</a:t>
            </a:r>
            <a:r>
              <a:rPr lang="en-US" altLang="en-US" sz="2000" b="1">
                <a:solidFill>
                  <a:schemeClr val="tx1"/>
                </a:solidFill>
                <a:latin typeface="+mn-lt"/>
                <a:cs typeface="Arial"/>
              </a:rPr>
              <a:t>, especially where there was SNC in the previous period.</a:t>
            </a:r>
          </a:p>
          <a:p>
            <a:pPr eaLnBrk="1" hangingPunct="1">
              <a:lnSpc>
                <a:spcPct val="90000"/>
              </a:lnSpc>
            </a:pPr>
            <a:endParaRPr lang="en-US" altLang="en-US" sz="2400" b="1">
              <a:solidFill>
                <a:schemeClr val="tx1"/>
              </a:solidFill>
              <a:latin typeface="+mn-lt"/>
            </a:endParaRPr>
          </a:p>
          <a:p>
            <a:r>
              <a:rPr lang="en-US" altLang="en-US" sz="2000" b="1">
                <a:solidFill>
                  <a:schemeClr val="tx1"/>
                </a:solidFill>
                <a:latin typeface="+mn-lt"/>
                <a:cs typeface="Arial"/>
              </a:rPr>
              <a:t>The SNC determination must be within 30 days of receiving all the data for that period.</a:t>
            </a:r>
            <a:r>
              <a:rPr lang="en-US" altLang="en-US" b="1">
                <a:solidFill>
                  <a:schemeClr val="tx1"/>
                </a:solidFill>
                <a:latin typeface="+mn-lt"/>
                <a:cs typeface="Arial"/>
              </a:rPr>
              <a:t> </a:t>
            </a:r>
            <a:endParaRPr lang="en-US" altLang="en-US" sz="2000" b="1">
              <a:solidFill>
                <a:schemeClr val="tx1"/>
              </a:solidFill>
              <a:latin typeface="+mn-lt"/>
            </a:endParaRPr>
          </a:p>
          <a:p>
            <a:pPr eaLnBrk="1" hangingPunct="1">
              <a:lnSpc>
                <a:spcPct val="90000"/>
              </a:lnSpc>
            </a:pPr>
            <a:endParaRPr lang="en-US" altLang="en-US" sz="2000" b="1">
              <a:solidFill>
                <a:schemeClr val="tx1"/>
              </a:solidFill>
              <a:latin typeface="+mn-lt"/>
            </a:endParaRPr>
          </a:p>
          <a:p>
            <a:pPr eaLnBrk="1" hangingPunct="1">
              <a:lnSpc>
                <a:spcPct val="90000"/>
              </a:lnSpc>
            </a:pPr>
            <a:r>
              <a:rPr lang="en-US" altLang="en-US" sz="2000" b="1">
                <a:solidFill>
                  <a:schemeClr val="tx1"/>
                </a:solidFill>
                <a:latin typeface="+mn-lt"/>
                <a:cs typeface="Arial"/>
              </a:rPr>
              <a:t>SNC determination and follow-up enforcement action for the January through June reporting period should be completed no later than September 1st of that same year.</a:t>
            </a:r>
          </a:p>
          <a:p>
            <a:pPr eaLnBrk="1" hangingPunct="1">
              <a:lnSpc>
                <a:spcPct val="90000"/>
              </a:lnSpc>
            </a:pPr>
            <a:endParaRPr lang="en-US" altLang="en-US" sz="2000" b="1">
              <a:solidFill>
                <a:schemeClr val="tx1"/>
              </a:solidFill>
              <a:latin typeface="+mn-lt"/>
            </a:endParaRPr>
          </a:p>
          <a:p>
            <a:pPr eaLnBrk="1" hangingPunct="1">
              <a:lnSpc>
                <a:spcPct val="90000"/>
              </a:lnSpc>
            </a:pPr>
            <a:r>
              <a:rPr lang="en-US" altLang="en-US" sz="2000" b="1">
                <a:solidFill>
                  <a:schemeClr val="tx1"/>
                </a:solidFill>
                <a:latin typeface="+mn-lt"/>
                <a:cs typeface="Arial"/>
              </a:rPr>
              <a:t>SNC Determination and follow-up enforcement action for the July through December reporting period should be completed no later than March 1st of the following year.</a:t>
            </a:r>
          </a:p>
        </p:txBody>
      </p:sp>
      <p:sp>
        <p:nvSpPr>
          <p:cNvPr id="2" name="Slide Number Placeholder 1">
            <a:extLst>
              <a:ext uri="{FF2B5EF4-FFF2-40B4-BE49-F238E27FC236}">
                <a16:creationId xmlns:a16="http://schemas.microsoft.com/office/drawing/2014/main" id="{FF481BBA-7EB7-6D76-D00C-E910F94F3B7D}"/>
              </a:ext>
            </a:extLst>
          </p:cNvPr>
          <p:cNvSpPr>
            <a:spLocks noGrp="1"/>
          </p:cNvSpPr>
          <p:nvPr>
            <p:ph type="sldNum" sz="quarter" idx="12"/>
          </p:nvPr>
        </p:nvSpPr>
        <p:spPr/>
        <p:txBody>
          <a:bodyPr/>
          <a:lstStyle/>
          <a:p>
            <a:fld id="{11F27F3A-B3E9-41ED-AF8F-A365F10BB65F}"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r>
              <a:rPr lang="en-US" altLang="en-US">
                <a:latin typeface="Times" panose="02020603050405020304" pitchFamily="18" charset="0"/>
                <a:cs typeface="Times New Roman" panose="02020603050405020304" pitchFamily="18" charset="0"/>
              </a:rPr>
              <a:t>(cont.)</a:t>
            </a:r>
          </a:p>
        </p:txBody>
      </p:sp>
      <p:sp>
        <p:nvSpPr>
          <p:cNvPr id="33795" name="Rectangle 3"/>
          <p:cNvSpPr>
            <a:spLocks noGrp="1" noChangeArrowheads="1"/>
          </p:cNvSpPr>
          <p:nvPr>
            <p:ph idx="1"/>
          </p:nvPr>
        </p:nvSpPr>
        <p:spPr>
          <a:xfrm>
            <a:off x="838200" y="1412834"/>
            <a:ext cx="10515600" cy="4755355"/>
          </a:xfrm>
        </p:spPr>
        <p:txBody>
          <a:bodyPr vert="horz" lIns="91440" tIns="45720" rIns="91440" bIns="45720" rtlCol="0" anchor="t">
            <a:normAutofit lnSpcReduction="10000"/>
          </a:bodyPr>
          <a:lstStyle/>
          <a:p>
            <a:pPr marL="0" indent="0">
              <a:buNone/>
            </a:pPr>
            <a:r>
              <a:rPr lang="en-US" altLang="en-US" sz="2400" b="1" u="sng">
                <a:latin typeface="Arial"/>
                <a:cs typeface="Arial"/>
              </a:rPr>
              <a:t>Repeat SNCs</a:t>
            </a:r>
            <a:endParaRPr lang="en-US"/>
          </a:p>
          <a:p>
            <a:pPr marL="0" indent="0">
              <a:buNone/>
            </a:pPr>
            <a:endParaRPr lang="en-US" altLang="en-US" sz="2400" b="1">
              <a:latin typeface="Arial"/>
              <a:cs typeface="Arial"/>
            </a:endParaRPr>
          </a:p>
          <a:p>
            <a:pPr marL="990600" lvl="1" indent="-533400"/>
            <a:r>
              <a:rPr lang="en-US" altLang="en-US" sz="2000" b="1">
                <a:latin typeface="Arial"/>
                <a:cs typeface="Arial"/>
              </a:rPr>
              <a:t>Repeat SNCs are a serious matter.</a:t>
            </a:r>
          </a:p>
          <a:p>
            <a:pPr marL="609600" indent="-609600"/>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If an Industry will be in SNC for a second consecutive period for the same parameter or requirement, the Division and EPA expect the POTW to take “appropriate action.” </a:t>
            </a:r>
            <a:endParaRPr lang="en-US" altLang="en-US" sz="2000" b="1"/>
          </a:p>
          <a:p>
            <a:pPr marL="609600" indent="-609600"/>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The typical choices for “appropriate action” are:</a:t>
            </a:r>
            <a:endParaRPr lang="en-US" altLang="en-US" sz="2000">
              <a:latin typeface="Arial"/>
              <a:cs typeface="Arial"/>
            </a:endParaRPr>
          </a:p>
          <a:p>
            <a:pPr marL="1371600" lvl="2" indent="-457200">
              <a:buFont typeface="Wingdings" panose="05000000000000000000" pitchFamily="2" charset="2"/>
              <a:buAutoNum type="arabicPeriod"/>
            </a:pPr>
            <a:r>
              <a:rPr lang="en-US" altLang="en-US" sz="2000" b="1">
                <a:latin typeface="Arial"/>
                <a:cs typeface="Arial"/>
              </a:rPr>
              <a:t>modify permit</a:t>
            </a:r>
            <a:endParaRPr lang="en-US" altLang="en-US" sz="2000">
              <a:latin typeface="Arial"/>
              <a:cs typeface="Arial"/>
            </a:endParaRPr>
          </a:p>
          <a:p>
            <a:pPr marL="1371600" lvl="2" indent="-457200">
              <a:buFont typeface="Wingdings" panose="05000000000000000000" pitchFamily="2" charset="2"/>
              <a:buAutoNum type="arabicPeriod"/>
            </a:pPr>
            <a:r>
              <a:rPr lang="en-US" altLang="en-US" sz="2000" b="1">
                <a:latin typeface="Arial"/>
                <a:cs typeface="Arial"/>
              </a:rPr>
              <a:t>place SIU on an enforceable compliance schedule (compliance schedule with </a:t>
            </a:r>
            <a:r>
              <a:rPr lang="en-US" altLang="en-US" sz="2000" b="1" u="sng">
                <a:latin typeface="Arial"/>
                <a:cs typeface="Arial"/>
              </a:rPr>
              <a:t>stipulated penalties</a:t>
            </a:r>
            <a:r>
              <a:rPr lang="en-US" altLang="en-US" sz="2000" b="1">
                <a:latin typeface="Arial"/>
                <a:cs typeface="Arial"/>
              </a:rPr>
              <a:t>)</a:t>
            </a:r>
            <a:endParaRPr lang="en-US" altLang="en-US" sz="2000">
              <a:latin typeface="Arial"/>
              <a:cs typeface="Arial"/>
            </a:endParaRPr>
          </a:p>
          <a:p>
            <a:pPr marL="1371600" lvl="2" indent="-457200">
              <a:buFont typeface="Wingdings" panose="05000000000000000000" pitchFamily="2" charset="2"/>
              <a:buAutoNum type="arabicPeriod"/>
            </a:pPr>
            <a:r>
              <a:rPr lang="en-US" altLang="en-US" sz="2000" b="1">
                <a:latin typeface="Arial"/>
                <a:cs typeface="Arial"/>
              </a:rPr>
              <a:t>SIU ceases discharge (on their own or by order of POTW)</a:t>
            </a:r>
            <a:endParaRPr lang="en-US" altLang="en-US" sz="2000">
              <a:latin typeface="Arial"/>
              <a:cs typeface="Arial"/>
            </a:endParaRPr>
          </a:p>
          <a:p>
            <a:pPr marL="1371600" lvl="2" indent="-457200">
              <a:buFont typeface="Wingdings" panose="05000000000000000000" pitchFamily="2" charset="2"/>
              <a:buAutoNum type="arabicPeriod"/>
            </a:pPr>
            <a:r>
              <a:rPr lang="en-US" altLang="en-US" sz="2000" b="1">
                <a:latin typeface="Arial"/>
                <a:cs typeface="Arial"/>
              </a:rPr>
              <a:t>SIU dropped from POTW’s list of SIUs</a:t>
            </a:r>
          </a:p>
        </p:txBody>
      </p:sp>
      <p:sp>
        <p:nvSpPr>
          <p:cNvPr id="2" name="Slide Number Placeholder 1">
            <a:extLst>
              <a:ext uri="{FF2B5EF4-FFF2-40B4-BE49-F238E27FC236}">
                <a16:creationId xmlns:a16="http://schemas.microsoft.com/office/drawing/2014/main" id="{9673F4FD-0BF7-1B8C-E900-9B8C5259036E}"/>
              </a:ext>
            </a:extLst>
          </p:cNvPr>
          <p:cNvSpPr>
            <a:spLocks noGrp="1"/>
          </p:cNvSpPr>
          <p:nvPr>
            <p:ph type="sldNum" sz="quarter" idx="12"/>
          </p:nvPr>
        </p:nvSpPr>
        <p:spPr/>
        <p:txBody>
          <a:bodyPr/>
          <a:lstStyle/>
          <a:p>
            <a:fld id="{11F27F3A-B3E9-41ED-AF8F-A365F10BB65F}"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r>
              <a:rPr lang="en-US" altLang="en-US">
                <a:latin typeface="Times" panose="02020603050405020304" pitchFamily="18" charset="0"/>
                <a:cs typeface="Times New Roman" panose="02020603050405020304" pitchFamily="18" charset="0"/>
              </a:rPr>
              <a:t>(cont.)</a:t>
            </a:r>
          </a:p>
        </p:txBody>
      </p:sp>
      <p:sp>
        <p:nvSpPr>
          <p:cNvPr id="35843" name="Rectangle 3"/>
          <p:cNvSpPr>
            <a:spLocks noGrp="1" noChangeArrowheads="1"/>
          </p:cNvSpPr>
          <p:nvPr>
            <p:ph idx="1"/>
          </p:nvPr>
        </p:nvSpPr>
        <p:spPr/>
        <p:txBody>
          <a:bodyPr vert="horz" lIns="91440" tIns="45720" rIns="91440" bIns="45720" rtlCol="0" anchor="t">
            <a:normAutofit/>
          </a:bodyPr>
          <a:lstStyle/>
          <a:p>
            <a:pPr marL="0" indent="0">
              <a:buNone/>
            </a:pPr>
            <a:r>
              <a:rPr lang="en-US" altLang="en-US" sz="2000" b="1" u="sng">
                <a:latin typeface="Arial"/>
                <a:cs typeface="Arial"/>
              </a:rPr>
              <a:t>Repeat SNCs (cont.)</a:t>
            </a:r>
            <a:endParaRPr lang="en-US"/>
          </a:p>
          <a:p>
            <a:pPr marL="0" indent="0">
              <a:buNone/>
            </a:pPr>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The POTW should make every effort to take the “appropriate action” </a:t>
            </a:r>
            <a:r>
              <a:rPr lang="en-US" altLang="en-US" sz="2000" b="1" u="sng">
                <a:latin typeface="Arial"/>
                <a:cs typeface="Arial"/>
              </a:rPr>
              <a:t>before the end</a:t>
            </a:r>
            <a:r>
              <a:rPr lang="en-US" altLang="en-US" sz="2000" b="1">
                <a:latin typeface="Arial"/>
                <a:cs typeface="Arial"/>
              </a:rPr>
              <a:t> of the second consecutive SNC Period.  </a:t>
            </a:r>
            <a:endParaRPr lang="en-US" altLang="en-US" sz="2000" b="1"/>
          </a:p>
          <a:p>
            <a:pPr marL="609600" indent="-609600"/>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In those special cases where this is not possible, take the “appropriate action” within two months after the end of that second period.  If this is not done, the Division may take enforcement action against the POTW for failure to take adequate enforcement.</a:t>
            </a:r>
          </a:p>
          <a:p>
            <a:pPr marL="609600" indent="-609600"/>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Call DWR to discuss extenuating circumstances</a:t>
            </a:r>
          </a:p>
        </p:txBody>
      </p:sp>
      <p:sp>
        <p:nvSpPr>
          <p:cNvPr id="2" name="Slide Number Placeholder 1">
            <a:extLst>
              <a:ext uri="{FF2B5EF4-FFF2-40B4-BE49-F238E27FC236}">
                <a16:creationId xmlns:a16="http://schemas.microsoft.com/office/drawing/2014/main" id="{C1B8472D-C480-D3DB-E917-6BEF31F71CE9}"/>
              </a:ext>
            </a:extLst>
          </p:cNvPr>
          <p:cNvSpPr>
            <a:spLocks noGrp="1"/>
          </p:cNvSpPr>
          <p:nvPr>
            <p:ph type="sldNum" sz="quarter" idx="12"/>
          </p:nvPr>
        </p:nvSpPr>
        <p:spPr/>
        <p:txBody>
          <a:bodyPr/>
          <a:lstStyle/>
          <a:p>
            <a:fld id="{11F27F3A-B3E9-41ED-AF8F-A365F10BB65F}"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9C246-30CF-D4D1-F0C2-EA7555B24AB5}"/>
              </a:ext>
            </a:extLst>
          </p:cNvPr>
          <p:cNvSpPr>
            <a:spLocks noGrp="1"/>
          </p:cNvSpPr>
          <p:nvPr>
            <p:ph type="ctrTitle"/>
          </p:nvPr>
        </p:nvSpPr>
        <p:spPr>
          <a:xfrm>
            <a:off x="5623695" y="3072251"/>
            <a:ext cx="5865181" cy="713497"/>
          </a:xfrm>
        </p:spPr>
        <p:txBody>
          <a:bodyPr/>
          <a:lstStyle/>
          <a:p>
            <a:r>
              <a:rPr lang="en-US" altLang="en-US" b="1">
                <a:latin typeface="+mj-lt"/>
                <a:cs typeface="Arial" panose="020B0604020202020204" pitchFamily="34" charset="0"/>
              </a:rPr>
              <a:t>SNC Definition</a:t>
            </a:r>
            <a:endParaRPr lang="en-US">
              <a:latin typeface="+mj-lt"/>
            </a:endParaRPr>
          </a:p>
        </p:txBody>
      </p:sp>
      <p:sp>
        <p:nvSpPr>
          <p:cNvPr id="4" name="Slide Number Placeholder 3">
            <a:extLst>
              <a:ext uri="{FF2B5EF4-FFF2-40B4-BE49-F238E27FC236}">
                <a16:creationId xmlns:a16="http://schemas.microsoft.com/office/drawing/2014/main" id="{5249516F-499B-F864-166A-E2D668645F02}"/>
              </a:ext>
            </a:extLst>
          </p:cNvPr>
          <p:cNvSpPr>
            <a:spLocks noGrp="1"/>
          </p:cNvSpPr>
          <p:nvPr>
            <p:ph type="sldNum" sz="quarter" idx="4294967295"/>
          </p:nvPr>
        </p:nvSpPr>
        <p:spPr>
          <a:xfrm>
            <a:off x="0" y="6650038"/>
            <a:ext cx="2743200" cy="138112"/>
          </a:xfrm>
        </p:spPr>
        <p:txBody>
          <a:bodyPr/>
          <a:lstStyle/>
          <a:p>
            <a:fld id="{11F27F3A-B3E9-41ED-AF8F-A365F10BB65F}" type="slidenum">
              <a:rPr lang="en-US" smtClean="0"/>
              <a:pPr/>
              <a:t>19</a:t>
            </a:fld>
            <a:endParaRPr lang="en-US"/>
          </a:p>
        </p:txBody>
      </p:sp>
    </p:spTree>
    <p:extLst>
      <p:ext uri="{BB962C8B-B14F-4D97-AF65-F5344CB8AC3E}">
        <p14:creationId xmlns:p14="http://schemas.microsoft.com/office/powerpoint/2010/main" val="55270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lIns="91440" tIns="45720" rIns="91440" bIns="45720" anchor="t">
            <a:normAutofit/>
          </a:bodyPr>
          <a:lstStyle/>
          <a:p>
            <a:pPr marL="0" indent="0" eaLnBrk="1" hangingPunct="1">
              <a:buNone/>
            </a:pPr>
            <a:r>
              <a:rPr lang="en-US" altLang="en-US" sz="2400" i="1">
                <a:solidFill>
                  <a:schemeClr val="tx1"/>
                </a:solidFill>
                <a:latin typeface="Times New Roman"/>
                <a:cs typeface="Times New Roman"/>
              </a:rPr>
              <a:t>Learn about and refresh yourself on:</a:t>
            </a:r>
            <a:endParaRPr lang="en-US" altLang="en-US" sz="2400">
              <a:solidFill>
                <a:schemeClr val="tx1"/>
              </a:solidFill>
              <a:latin typeface="Times New Roman"/>
              <a:cs typeface="Times New Roman"/>
            </a:endParaRPr>
          </a:p>
          <a:p>
            <a:r>
              <a:rPr lang="en-US" altLang="en-US" sz="2400">
                <a:solidFill>
                  <a:schemeClr val="tx1"/>
                </a:solidFill>
                <a:latin typeface="Times New Roman"/>
                <a:cs typeface="Times New Roman"/>
              </a:rPr>
              <a:t>How to Judge SIU Compliance </a:t>
            </a:r>
            <a:endParaRPr lang="en-US" altLang="en-US" sz="2400">
              <a:solidFill>
                <a:schemeClr val="tx1"/>
              </a:solidFill>
              <a:latin typeface="Times New Roman" panose="02020603050405020304" pitchFamily="18" charset="0"/>
              <a:cs typeface="Times New Roman" panose="02020603050405020304" pitchFamily="18" charset="0"/>
            </a:endParaRPr>
          </a:p>
          <a:p>
            <a:pPr eaLnBrk="1" hangingPunct="1"/>
            <a:r>
              <a:rPr lang="en-US" altLang="en-US" sz="2400">
                <a:solidFill>
                  <a:schemeClr val="tx1"/>
                </a:solidFill>
                <a:latin typeface="Times New Roman"/>
                <a:cs typeface="Times New Roman"/>
              </a:rPr>
              <a:t>When are Industries Really Bad</a:t>
            </a:r>
          </a:p>
          <a:p>
            <a:pPr eaLnBrk="1" hangingPunct="1"/>
            <a:r>
              <a:rPr lang="en-US" altLang="en-US" sz="2400">
                <a:solidFill>
                  <a:schemeClr val="tx1"/>
                </a:solidFill>
                <a:latin typeface="Times New Roman"/>
                <a:cs typeface="Times New Roman"/>
              </a:rPr>
              <a:t>What needs to be in the PAR</a:t>
            </a:r>
          </a:p>
          <a:p>
            <a:pPr eaLnBrk="1" hangingPunct="1"/>
            <a:r>
              <a:rPr lang="en-US" altLang="en-US" sz="2400">
                <a:solidFill>
                  <a:schemeClr val="tx1"/>
                </a:solidFill>
                <a:latin typeface="Times New Roman"/>
                <a:cs typeface="Times New Roman"/>
              </a:rPr>
              <a:t>How to Fill Out All Those Forms</a:t>
            </a:r>
          </a:p>
          <a:p>
            <a:pPr eaLnBrk="1" hangingPunct="1"/>
            <a:r>
              <a:rPr lang="en-US" altLang="en-US" sz="2400">
                <a:solidFill>
                  <a:schemeClr val="tx1"/>
                </a:solidFill>
                <a:latin typeface="Times New Roman"/>
                <a:cs typeface="Times New Roman"/>
              </a:rPr>
              <a:t>Who, What, and Where to Publish</a:t>
            </a:r>
          </a:p>
          <a:p>
            <a:pPr eaLnBrk="1" hangingPunct="1"/>
            <a:r>
              <a:rPr lang="en-US" altLang="en-US" sz="2400">
                <a:solidFill>
                  <a:schemeClr val="tx1"/>
                </a:solidFill>
                <a:latin typeface="Times New Roman"/>
                <a:cs typeface="Times New Roman"/>
              </a:rPr>
              <a:t>What DWR Wants to See in a Narrative</a:t>
            </a:r>
          </a:p>
          <a:p>
            <a:pPr eaLnBrk="1" hangingPunct="1"/>
            <a:endParaRPr lang="en-US" altLang="en-US"/>
          </a:p>
        </p:txBody>
      </p:sp>
      <p:sp>
        <p:nvSpPr>
          <p:cNvPr id="7" name="Title 6">
            <a:extLst>
              <a:ext uri="{FF2B5EF4-FFF2-40B4-BE49-F238E27FC236}">
                <a16:creationId xmlns:a16="http://schemas.microsoft.com/office/drawing/2014/main" id="{F8017A4B-DBD6-A860-8EF2-3408BA5D9E7E}"/>
              </a:ext>
            </a:extLst>
          </p:cNvPr>
          <p:cNvSpPr>
            <a:spLocks noGrp="1"/>
          </p:cNvSpPr>
          <p:nvPr>
            <p:ph type="title"/>
          </p:nvPr>
        </p:nvSpPr>
        <p:spPr/>
        <p:txBody>
          <a:bodyPr>
            <a:noAutofit/>
          </a:bodyPr>
          <a:lstStyle/>
          <a:p>
            <a:r>
              <a:rPr lang="en-US" altLang="en-US" sz="1600" b="1">
                <a:latin typeface="+mj-lt"/>
                <a:cs typeface="Times New Roman" panose="02020603050405020304" pitchFamily="18" charset="0"/>
              </a:rPr>
              <a:t>Compliance Judgment, SNC, and PAR Workshop</a:t>
            </a:r>
            <a:br>
              <a:rPr lang="en-US" altLang="en-US" sz="1600">
                <a:latin typeface="+mj-lt"/>
                <a:cs typeface="Times New Roman" panose="02020603050405020304" pitchFamily="18" charset="0"/>
              </a:rPr>
            </a:br>
            <a:r>
              <a:rPr lang="en-US" altLang="en-US" sz="1600">
                <a:latin typeface="+mj-lt"/>
                <a:cs typeface="Times New Roman" panose="02020603050405020304" pitchFamily="18" charset="0"/>
              </a:rPr>
              <a:t>Introduction to the Basics of Judging Compliance,</a:t>
            </a:r>
            <a:br>
              <a:rPr lang="en-US" altLang="en-US" sz="1600">
                <a:latin typeface="+mj-lt"/>
                <a:cs typeface="Times New Roman" panose="02020603050405020304" pitchFamily="18" charset="0"/>
              </a:rPr>
            </a:br>
            <a:r>
              <a:rPr lang="en-US" altLang="en-US" sz="1600">
                <a:latin typeface="+mj-lt"/>
                <a:cs typeface="Times New Roman" panose="02020603050405020304" pitchFamily="18" charset="0"/>
              </a:rPr>
              <a:t>Dealing with SNC, and Compiling Annual Reports</a:t>
            </a:r>
            <a:endParaRPr lang="en-US" sz="1600">
              <a:latin typeface="+mj-lt"/>
            </a:endParaRPr>
          </a:p>
        </p:txBody>
      </p:sp>
      <p:sp>
        <p:nvSpPr>
          <p:cNvPr id="8" name="Slide Number Placeholder 7">
            <a:extLst>
              <a:ext uri="{FF2B5EF4-FFF2-40B4-BE49-F238E27FC236}">
                <a16:creationId xmlns:a16="http://schemas.microsoft.com/office/drawing/2014/main" id="{2F3D76AF-924A-A7B0-A6B2-4D9ED9A863AD}"/>
              </a:ext>
            </a:extLst>
          </p:cNvPr>
          <p:cNvSpPr>
            <a:spLocks noGrp="1"/>
          </p:cNvSpPr>
          <p:nvPr>
            <p:ph type="sldNum" sz="quarter" idx="12"/>
          </p:nvPr>
        </p:nvSpPr>
        <p:spPr/>
        <p:txBody>
          <a:bodyPr/>
          <a:lstStyle/>
          <a:p>
            <a:fld id="{11F27F3A-B3E9-41ED-AF8F-A365F10BB65F}"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050"/>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a:t>
            </a:r>
          </a:p>
        </p:txBody>
      </p:sp>
      <p:sp>
        <p:nvSpPr>
          <p:cNvPr id="39939" name="Rectangle 2051"/>
          <p:cNvSpPr>
            <a:spLocks noGrp="1" noChangeArrowheads="1"/>
          </p:cNvSpPr>
          <p:nvPr>
            <p:ph idx="1"/>
          </p:nvPr>
        </p:nvSpPr>
        <p:spPr/>
        <p:txBody>
          <a:bodyPr vert="horz" lIns="91440" tIns="45720" rIns="91440" bIns="45720" rtlCol="0" anchor="t">
            <a:normAutofit/>
          </a:bodyPr>
          <a:lstStyle/>
          <a:p>
            <a:pPr marL="0" indent="0">
              <a:buNone/>
            </a:pPr>
            <a:r>
              <a:rPr lang="en-US" altLang="en-US" sz="2800" b="1" u="sng">
                <a:latin typeface="Arial"/>
                <a:cs typeface="Arial"/>
              </a:rPr>
              <a:t>Significant Noncompliance</a:t>
            </a:r>
            <a:r>
              <a:rPr lang="en-US" altLang="en-US" sz="2800" b="1">
                <a:latin typeface="Arial"/>
                <a:cs typeface="Arial"/>
              </a:rPr>
              <a:t> is defined by 15A NCAC 2H .0903(b)(31) and Section 1.2(a)(35) of the NC Model Sewer Use Ordinance (SUO) as follows:</a:t>
            </a:r>
            <a:endParaRPr lang="en-US" altLang="en-US" sz="2800" b="1" u="sng">
              <a:latin typeface="Arial"/>
              <a:cs typeface="Arial"/>
            </a:endParaRPr>
          </a:p>
          <a:p>
            <a:pPr marL="609600" indent="-609600"/>
            <a:endParaRPr lang="en-US" altLang="en-US" sz="2800" b="1" u="sng"/>
          </a:p>
          <a:p>
            <a:pPr marL="914400" lvl="2" indent="0">
              <a:buNone/>
            </a:pPr>
            <a:r>
              <a:rPr lang="en-US" altLang="en-US" sz="3000" b="1" i="1">
                <a:latin typeface="Arial"/>
                <a:cs typeface="Arial"/>
              </a:rPr>
              <a:t>	“Significant Noncompliance” or “SNC” is the 	status of noncompliance of a significant 	industrial user when one or more of the 	following criteria are met:….</a:t>
            </a:r>
            <a:endParaRPr lang="en-US" altLang="en-US" sz="3000" b="1" i="1" u="sng">
              <a:latin typeface="Arial"/>
              <a:cs typeface="Arial"/>
            </a:endParaRPr>
          </a:p>
        </p:txBody>
      </p:sp>
      <p:sp>
        <p:nvSpPr>
          <p:cNvPr id="2" name="Slide Number Placeholder 1">
            <a:extLst>
              <a:ext uri="{FF2B5EF4-FFF2-40B4-BE49-F238E27FC236}">
                <a16:creationId xmlns:a16="http://schemas.microsoft.com/office/drawing/2014/main" id="{CB5C0844-CD22-863C-B22D-4E57A7AEB12E}"/>
              </a:ext>
            </a:extLst>
          </p:cNvPr>
          <p:cNvSpPr>
            <a:spLocks noGrp="1"/>
          </p:cNvSpPr>
          <p:nvPr>
            <p:ph type="sldNum" sz="quarter" idx="12"/>
          </p:nvPr>
        </p:nvSpPr>
        <p:spPr/>
        <p:txBody>
          <a:bodyPr/>
          <a:lstStyle/>
          <a:p>
            <a:fld id="{11F27F3A-B3E9-41ED-AF8F-A365F10BB65F}"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a:t>
            </a:r>
          </a:p>
        </p:txBody>
      </p:sp>
      <p:sp>
        <p:nvSpPr>
          <p:cNvPr id="41987" name="Rectangle 1027"/>
          <p:cNvSpPr>
            <a:spLocks noGrp="1" noChangeArrowheads="1"/>
          </p:cNvSpPr>
          <p:nvPr>
            <p:ph idx="1"/>
          </p:nvPr>
        </p:nvSpPr>
        <p:spPr/>
        <p:txBody>
          <a:bodyPr vert="horz" lIns="91440" tIns="45720" rIns="91440" bIns="45720" rtlCol="0" anchor="t">
            <a:normAutofit/>
          </a:bodyPr>
          <a:lstStyle/>
          <a:p>
            <a:pPr marL="609600" indent="-609600"/>
            <a:endParaRPr lang="en-US" altLang="en-US" sz="1800" b="1" u="sng"/>
          </a:p>
          <a:p>
            <a:pPr marL="0" indent="0">
              <a:buNone/>
            </a:pPr>
            <a:r>
              <a:rPr lang="en-US" altLang="en-US" sz="2800" b="1">
                <a:latin typeface="Arial"/>
                <a:cs typeface="Arial"/>
              </a:rPr>
              <a:t>(A) “Chronic violations”</a:t>
            </a:r>
            <a:r>
              <a:rPr lang="en-US" altLang="en-US" sz="2800">
                <a:latin typeface="Arial"/>
                <a:cs typeface="Arial"/>
              </a:rPr>
              <a:t> of wastewater discharge limits, defined here as those in which </a:t>
            </a:r>
            <a:r>
              <a:rPr lang="en-US" altLang="en-US" sz="2800" u="sng">
                <a:latin typeface="Arial"/>
                <a:cs typeface="Arial"/>
              </a:rPr>
              <a:t>sixty-six percent or more</a:t>
            </a:r>
            <a:r>
              <a:rPr lang="en-US" altLang="en-US" sz="2800">
                <a:latin typeface="Arial"/>
                <a:cs typeface="Arial"/>
              </a:rPr>
              <a:t> of all the measurements taken for the same pollutant parameter (not including flow) during a six-month period </a:t>
            </a:r>
            <a:r>
              <a:rPr lang="en-US" altLang="en-US" sz="2800" u="sng">
                <a:latin typeface="Arial"/>
                <a:cs typeface="Arial"/>
              </a:rPr>
              <a:t>exceed</a:t>
            </a:r>
            <a:r>
              <a:rPr lang="en-US" altLang="en-US" sz="2800">
                <a:latin typeface="Arial"/>
                <a:cs typeface="Arial"/>
              </a:rPr>
              <a:t> (by any magnitude) a numeric pretreatment standard or requirement including instantaneous limits, as defined by 40 CFR Part 403.3(l);</a:t>
            </a:r>
            <a:endParaRPr lang="en-US" altLang="en-US" sz="2800" b="1" u="sng">
              <a:latin typeface="Arial"/>
              <a:cs typeface="Arial"/>
            </a:endParaRPr>
          </a:p>
        </p:txBody>
      </p:sp>
      <p:sp>
        <p:nvSpPr>
          <p:cNvPr id="41988" name="Text Box 1028"/>
          <p:cNvSpPr txBox="1">
            <a:spLocks noChangeArrowheads="1"/>
          </p:cNvSpPr>
          <p:nvPr/>
        </p:nvSpPr>
        <p:spPr bwMode="auto">
          <a:xfrm>
            <a:off x="2281989" y="5031206"/>
            <a:ext cx="7620000" cy="461665"/>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400"/>
              <a:t>Chronic SNC is when 66% or more are &gt; limit! </a:t>
            </a:r>
          </a:p>
        </p:txBody>
      </p:sp>
      <p:sp>
        <p:nvSpPr>
          <p:cNvPr id="2" name="Slide Number Placeholder 1">
            <a:extLst>
              <a:ext uri="{FF2B5EF4-FFF2-40B4-BE49-F238E27FC236}">
                <a16:creationId xmlns:a16="http://schemas.microsoft.com/office/drawing/2014/main" id="{38EF8FE8-3811-9B43-4210-6EB29C934481}"/>
              </a:ext>
            </a:extLst>
          </p:cNvPr>
          <p:cNvSpPr>
            <a:spLocks noGrp="1"/>
          </p:cNvSpPr>
          <p:nvPr>
            <p:ph type="sldNum" sz="quarter" idx="12"/>
          </p:nvPr>
        </p:nvSpPr>
        <p:spPr/>
        <p:txBody>
          <a:bodyPr/>
          <a:lstStyle/>
          <a:p>
            <a:fld id="{11F27F3A-B3E9-41ED-AF8F-A365F10BB65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a:t>
            </a:r>
          </a:p>
        </p:txBody>
      </p:sp>
      <p:sp>
        <p:nvSpPr>
          <p:cNvPr id="44035" name="Rectangle 3"/>
          <p:cNvSpPr>
            <a:spLocks noGrp="1" noChangeArrowheads="1"/>
          </p:cNvSpPr>
          <p:nvPr>
            <p:ph idx="1"/>
          </p:nvPr>
        </p:nvSpPr>
        <p:spPr/>
        <p:txBody>
          <a:bodyPr vert="horz" lIns="91440" tIns="45720" rIns="91440" bIns="45720" rtlCol="0" anchor="t">
            <a:normAutofit/>
          </a:bodyPr>
          <a:lstStyle/>
          <a:p>
            <a:pPr marL="0" indent="0">
              <a:buNone/>
            </a:pPr>
            <a:r>
              <a:rPr lang="en-US" altLang="en-US" sz="2400" b="1">
                <a:latin typeface="Arial"/>
                <a:cs typeface="Times New Roman"/>
              </a:rPr>
              <a:t>(B) “Technical Review Criteria” (TRC) violations</a:t>
            </a:r>
            <a:r>
              <a:rPr lang="en-US" altLang="en-US" sz="2400">
                <a:latin typeface="Arial"/>
                <a:cs typeface="Times New Roman"/>
              </a:rPr>
              <a:t>, defined here as those in which </a:t>
            </a:r>
            <a:r>
              <a:rPr lang="en-US" altLang="en-US" sz="2400" u="sng">
                <a:latin typeface="Arial"/>
                <a:cs typeface="Times New Roman"/>
              </a:rPr>
              <a:t>thirty-three percent or more</a:t>
            </a:r>
            <a:r>
              <a:rPr lang="en-US" altLang="en-US" sz="2400">
                <a:latin typeface="Arial"/>
                <a:cs typeface="Times New Roman"/>
              </a:rPr>
              <a:t> of the measurements taken for the same </a:t>
            </a:r>
            <a:r>
              <a:rPr lang="en-US" altLang="en-US" sz="2400" u="sng">
                <a:latin typeface="Arial"/>
                <a:cs typeface="Times New Roman"/>
              </a:rPr>
              <a:t>pollutant</a:t>
            </a:r>
            <a:r>
              <a:rPr lang="en-US" altLang="en-US" sz="2400">
                <a:latin typeface="Arial"/>
                <a:cs typeface="Times New Roman"/>
              </a:rPr>
              <a:t> parameter (not including flow) during a six-month period </a:t>
            </a:r>
            <a:r>
              <a:rPr lang="en-US" altLang="en-US" sz="2400" u="sng">
                <a:latin typeface="Arial"/>
                <a:cs typeface="Times New Roman"/>
              </a:rPr>
              <a:t>equal or exceed</a:t>
            </a:r>
            <a:r>
              <a:rPr lang="en-US" altLang="en-US" sz="2400">
                <a:latin typeface="Arial"/>
                <a:cs typeface="Times New Roman"/>
              </a:rPr>
              <a:t> the product of the numeric pretreatment standard or requirement, including instantaneous limits, as defined by 40 CFR 403.3(l) multiplied by the applicable TRC; (TRC = </a:t>
            </a:r>
            <a:r>
              <a:rPr lang="en-US" altLang="en-US" sz="2400" b="1">
                <a:latin typeface="Arial"/>
                <a:cs typeface="Times New Roman"/>
              </a:rPr>
              <a:t>1.4</a:t>
            </a:r>
            <a:r>
              <a:rPr lang="en-US" altLang="en-US" sz="2400">
                <a:latin typeface="Arial"/>
                <a:cs typeface="Times New Roman"/>
              </a:rPr>
              <a:t> for BOD, TSS, fats, oil and grease, </a:t>
            </a:r>
            <a:r>
              <a:rPr lang="en-US" altLang="en-US" sz="2400" b="1">
                <a:latin typeface="Arial"/>
                <a:cs typeface="Times New Roman"/>
              </a:rPr>
              <a:t>1.2</a:t>
            </a:r>
            <a:r>
              <a:rPr lang="en-US" altLang="en-US" sz="2400">
                <a:latin typeface="Arial"/>
                <a:cs typeface="Times New Roman"/>
              </a:rPr>
              <a:t> for all other pollutants (except flow and pH)); </a:t>
            </a:r>
            <a:r>
              <a:rPr lang="en-US" altLang="en-US" sz="2400">
                <a:latin typeface="Arial"/>
                <a:cs typeface="Arial"/>
              </a:rPr>
              <a:t> </a:t>
            </a:r>
            <a:endParaRPr lang="en-US"/>
          </a:p>
        </p:txBody>
      </p:sp>
      <p:sp>
        <p:nvSpPr>
          <p:cNvPr id="44036" name="Text Box 5"/>
          <p:cNvSpPr txBox="1">
            <a:spLocks noChangeArrowheads="1"/>
          </p:cNvSpPr>
          <p:nvPr/>
        </p:nvSpPr>
        <p:spPr bwMode="auto">
          <a:xfrm>
            <a:off x="2326105" y="4652212"/>
            <a:ext cx="7620000" cy="461665"/>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400"/>
              <a:t>TRC SNC is when 33% or more are &gt; or = TRC value!</a:t>
            </a:r>
          </a:p>
        </p:txBody>
      </p:sp>
      <p:sp>
        <p:nvSpPr>
          <p:cNvPr id="2" name="Slide Number Placeholder 1">
            <a:extLst>
              <a:ext uri="{FF2B5EF4-FFF2-40B4-BE49-F238E27FC236}">
                <a16:creationId xmlns:a16="http://schemas.microsoft.com/office/drawing/2014/main" id="{4FEDE07D-187F-DC5E-C7EC-59B937727034}"/>
              </a:ext>
            </a:extLst>
          </p:cNvPr>
          <p:cNvSpPr>
            <a:spLocks noGrp="1"/>
          </p:cNvSpPr>
          <p:nvPr>
            <p:ph type="sldNum" sz="quarter" idx="12"/>
          </p:nvPr>
        </p:nvSpPr>
        <p:spPr/>
        <p:txBody>
          <a:bodyPr/>
          <a:lstStyle/>
          <a:p>
            <a:fld id="{11F27F3A-B3E9-41ED-AF8F-A365F10BB65F}"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(continued)</a:t>
            </a:r>
          </a:p>
        </p:txBody>
      </p:sp>
      <p:sp>
        <p:nvSpPr>
          <p:cNvPr id="46083" name="Rectangle 3"/>
          <p:cNvSpPr>
            <a:spLocks noGrp="1" noChangeArrowheads="1"/>
          </p:cNvSpPr>
          <p:nvPr>
            <p:ph idx="1"/>
          </p:nvPr>
        </p:nvSpPr>
        <p:spPr/>
        <p:txBody>
          <a:bodyPr vert="horz" lIns="91440" tIns="45720" rIns="91440" bIns="45720" rtlCol="0" anchor="t">
            <a:normAutofit/>
          </a:bodyPr>
          <a:lstStyle/>
          <a:p>
            <a:pPr marL="0" indent="0" eaLnBrk="1" hangingPunct="1">
              <a:buNone/>
            </a:pPr>
            <a:r>
              <a:rPr lang="en-US" altLang="en-US" sz="2200">
                <a:latin typeface="Arial"/>
                <a:cs typeface="Arial"/>
              </a:rPr>
              <a:t>(C)</a:t>
            </a:r>
            <a:r>
              <a:rPr lang="en-US" altLang="en-US" sz="2200">
                <a:latin typeface="Times New Roman"/>
                <a:cs typeface="Times New Roman"/>
              </a:rPr>
              <a:t> </a:t>
            </a:r>
            <a:r>
              <a:rPr lang="en-US" altLang="en-US" sz="2200">
                <a:latin typeface="Arial"/>
                <a:cs typeface="Arial"/>
              </a:rPr>
              <a:t>Any other violation of a pretreatment standard or requirement as defined by 40 CFR 403.3(l) (daily maximum, long-term average, instantaneous limit, or narrative standard) that the control authority (or POTW, if different from the control authority) determines has caused, alone or in combination with other discharges, interference or pass through (including endangering the health of POTW personnel or the general public);</a:t>
            </a:r>
            <a:endParaRPr lang="en-US">
              <a:latin typeface="Arial"/>
              <a:cs typeface="Arial"/>
            </a:endParaRPr>
          </a:p>
          <a:p>
            <a:pPr eaLnBrk="1" hangingPunct="1"/>
            <a:endParaRPr lang="en-US" altLang="en-US" sz="2200"/>
          </a:p>
          <a:p>
            <a:pPr marL="0" indent="0" eaLnBrk="1" hangingPunct="1">
              <a:buNone/>
            </a:pPr>
            <a:r>
              <a:rPr lang="en-US" altLang="en-US" sz="2200">
                <a:latin typeface="Arial"/>
                <a:cs typeface="Arial"/>
              </a:rPr>
              <a:t>(D) Any discharge of a </a:t>
            </a:r>
            <a:r>
              <a:rPr lang="en-US" altLang="en-US" sz="2200" u="sng">
                <a:latin typeface="Arial"/>
                <a:cs typeface="Arial"/>
              </a:rPr>
              <a:t>pollutant or wastewater</a:t>
            </a:r>
            <a:r>
              <a:rPr lang="en-US" altLang="en-US" sz="2200">
                <a:latin typeface="Arial"/>
                <a:cs typeface="Arial"/>
              </a:rPr>
              <a:t> that has caused imminent endangerment to human health, welfare or to the environment </a:t>
            </a:r>
            <a:r>
              <a:rPr lang="en-US" altLang="en-US" sz="2200" u="sng">
                <a:latin typeface="Arial"/>
                <a:cs typeface="Arial"/>
              </a:rPr>
              <a:t>or</a:t>
            </a:r>
            <a:r>
              <a:rPr lang="en-US" altLang="en-US" sz="2200">
                <a:latin typeface="Arial"/>
                <a:cs typeface="Arial"/>
              </a:rPr>
              <a:t> has resulted in either the control authority’s or the POTW’s, if different than the control authority, exercise of its emergency authority under 40 CFR Part 403.8(f)(1)(vi)(B) to halt or prevent such a discharge;</a:t>
            </a:r>
          </a:p>
        </p:txBody>
      </p:sp>
      <p:sp>
        <p:nvSpPr>
          <p:cNvPr id="2" name="Slide Number Placeholder 1">
            <a:extLst>
              <a:ext uri="{FF2B5EF4-FFF2-40B4-BE49-F238E27FC236}">
                <a16:creationId xmlns:a16="http://schemas.microsoft.com/office/drawing/2014/main" id="{00D6F767-2381-8F15-7E27-EA45EB5BB4BC}"/>
              </a:ext>
            </a:extLst>
          </p:cNvPr>
          <p:cNvSpPr>
            <a:spLocks noGrp="1"/>
          </p:cNvSpPr>
          <p:nvPr>
            <p:ph type="sldNum" sz="quarter" idx="12"/>
          </p:nvPr>
        </p:nvSpPr>
        <p:spPr/>
        <p:txBody>
          <a:bodyPr/>
          <a:lstStyle/>
          <a:p>
            <a:fld id="{11F27F3A-B3E9-41ED-AF8F-A365F10BB65F}"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(continued)</a:t>
            </a:r>
          </a:p>
        </p:txBody>
      </p:sp>
      <p:sp>
        <p:nvSpPr>
          <p:cNvPr id="126979" name="Rectangle 1027"/>
          <p:cNvSpPr>
            <a:spLocks noGrp="1" noChangeArrowheads="1"/>
          </p:cNvSpPr>
          <p:nvPr>
            <p:ph idx="1"/>
          </p:nvPr>
        </p:nvSpPr>
        <p:spPr>
          <a:xfrm>
            <a:off x="547437" y="1332624"/>
            <a:ext cx="10515600" cy="4534777"/>
          </a:xfrm>
        </p:spPr>
        <p:txBody>
          <a:bodyPr vert="horz" lIns="91440" tIns="45720" rIns="91440" bIns="45720" rtlCol="0" anchor="t">
            <a:normAutofit/>
          </a:bodyPr>
          <a:lstStyle/>
          <a:p>
            <a:pPr marL="0" indent="0" eaLnBrk="1" hangingPunct="1">
              <a:buNone/>
              <a:defRPr/>
            </a:pPr>
            <a:r>
              <a:rPr lang="en-US" sz="2000">
                <a:latin typeface="Arial"/>
                <a:cs typeface="Arial"/>
              </a:rPr>
              <a:t>(E)</a:t>
            </a:r>
            <a:r>
              <a:rPr lang="en-US" sz="2000">
                <a:latin typeface="Times New Roman"/>
                <a:cs typeface="Times New Roman"/>
              </a:rPr>
              <a:t> </a:t>
            </a:r>
            <a:r>
              <a:rPr lang="en-US" sz="2000">
                <a:latin typeface="Arial"/>
                <a:cs typeface="Arial"/>
              </a:rPr>
              <a:t>Failure to meet, within 90 days after the schedule date, a compliance schedule milestone contained in a pretreatment permit or enforcement order for starting construction, completing construction, or attaining final compliance;</a:t>
            </a:r>
            <a:endParaRPr lang="en-US">
              <a:latin typeface="Arial"/>
              <a:cs typeface="Arial"/>
            </a:endParaRPr>
          </a:p>
          <a:p>
            <a:pPr eaLnBrk="1" hangingPunct="1">
              <a:defRPr/>
            </a:pPr>
            <a:endParaRPr lang="en-US" sz="1000" b="1" u="sng">
              <a:latin typeface="Arial" charset="0"/>
              <a:cs typeface="Arial" charset="0"/>
            </a:endParaRPr>
          </a:p>
          <a:p>
            <a:pPr marL="0" indent="0" eaLnBrk="1" hangingPunct="1">
              <a:buNone/>
              <a:defRPr/>
            </a:pPr>
            <a:r>
              <a:rPr lang="en-US" sz="2000">
                <a:latin typeface="Arial"/>
                <a:cs typeface="Arial"/>
              </a:rPr>
              <a:t>(F)</a:t>
            </a:r>
            <a:r>
              <a:rPr lang="en-US" sz="2000">
                <a:latin typeface="Times New Roman"/>
                <a:cs typeface="Times New Roman"/>
              </a:rPr>
              <a:t> </a:t>
            </a:r>
            <a:r>
              <a:rPr lang="en-US" sz="2000">
                <a:latin typeface="Arial"/>
                <a:cs typeface="Arial"/>
              </a:rPr>
              <a:t>Failure to provide, within 45 days after the due date, required reports such as baseline monitoring reports, 90-day compliance reports, self-monitoring reports, and reports on compliance with compliance schedules;</a:t>
            </a:r>
          </a:p>
          <a:p>
            <a:pPr eaLnBrk="1" hangingPunct="1">
              <a:defRPr/>
            </a:pPr>
            <a:endParaRPr lang="en-US" sz="1000" b="1" u="sng">
              <a:latin typeface="Arial" charset="0"/>
              <a:cs typeface="Arial" charset="0"/>
            </a:endParaRPr>
          </a:p>
          <a:p>
            <a:pPr marL="0" indent="0" eaLnBrk="1" hangingPunct="1">
              <a:buNone/>
              <a:defRPr/>
            </a:pPr>
            <a:r>
              <a:rPr lang="en-US" sz="2000">
                <a:latin typeface="Arial"/>
                <a:cs typeface="Arial"/>
              </a:rPr>
              <a:t>(G)</a:t>
            </a:r>
            <a:r>
              <a:rPr lang="en-US" sz="2000">
                <a:latin typeface="Times New Roman"/>
                <a:cs typeface="Times New Roman"/>
              </a:rPr>
              <a:t> </a:t>
            </a:r>
            <a:r>
              <a:rPr lang="en-US" sz="2000">
                <a:latin typeface="Arial"/>
                <a:cs typeface="Arial"/>
              </a:rPr>
              <a:t>Failure to accurately report noncompliance;</a:t>
            </a:r>
          </a:p>
          <a:p>
            <a:pPr eaLnBrk="1" hangingPunct="1">
              <a:defRPr/>
            </a:pPr>
            <a:endParaRPr lang="en-US" sz="1000">
              <a:latin typeface="Arial" charset="0"/>
              <a:cs typeface="Arial" charset="0"/>
            </a:endParaRPr>
          </a:p>
          <a:p>
            <a:pPr marL="0" indent="0">
              <a:buNone/>
              <a:defRPr/>
            </a:pPr>
            <a:r>
              <a:rPr lang="en-US" sz="2000">
                <a:latin typeface="Arial"/>
                <a:cs typeface="Arial"/>
              </a:rPr>
              <a:t>(H)</a:t>
            </a:r>
            <a:r>
              <a:rPr lang="en-US">
                <a:latin typeface="Arial"/>
                <a:cs typeface="Arial"/>
              </a:rPr>
              <a:t> </a:t>
            </a:r>
            <a:r>
              <a:rPr lang="en-US" sz="2000">
                <a:latin typeface="Arial"/>
                <a:cs typeface="Arial"/>
              </a:rPr>
              <a:t> </a:t>
            </a:r>
            <a:r>
              <a:rPr lang="en-US" sz="2000">
                <a:latin typeface="Arial"/>
                <a:cs typeface="Times New Roman"/>
              </a:rPr>
              <a:t>Any other violation or group of violations that the control authority or POTW determines will adversely affect the operation or implementation of the local pretreatment program.</a:t>
            </a:r>
          </a:p>
        </p:txBody>
      </p:sp>
      <p:sp>
        <p:nvSpPr>
          <p:cNvPr id="2" name="Slide Number Placeholder 1">
            <a:extLst>
              <a:ext uri="{FF2B5EF4-FFF2-40B4-BE49-F238E27FC236}">
                <a16:creationId xmlns:a16="http://schemas.microsoft.com/office/drawing/2014/main" id="{87DE6B30-F968-4530-04CF-5A8057C3D134}"/>
              </a:ext>
            </a:extLst>
          </p:cNvPr>
          <p:cNvSpPr>
            <a:spLocks noGrp="1"/>
          </p:cNvSpPr>
          <p:nvPr>
            <p:ph type="sldNum" sz="quarter" idx="12"/>
          </p:nvPr>
        </p:nvSpPr>
        <p:spPr/>
        <p:txBody>
          <a:bodyPr/>
          <a:lstStyle/>
          <a:p>
            <a:fld id="{11F27F3A-B3E9-41ED-AF8F-A365F10BB65F}"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21821" y="261096"/>
            <a:ext cx="6267450" cy="557215"/>
          </a:xfrm>
        </p:spPr>
        <p:txBody>
          <a:bodyPr>
            <a:noAutofit/>
          </a:bodyPr>
          <a:lstStyle/>
          <a:p>
            <a:pPr eaLnBrk="1" hangingPunct="1"/>
            <a:r>
              <a:rPr lang="en-US" altLang="en-US" sz="2800" b="1">
                <a:latin typeface="+mj-lt"/>
                <a:cs typeface="Arial" panose="020B0604020202020204" pitchFamily="34" charset="0"/>
              </a:rPr>
              <a:t>Compliance Judgment</a:t>
            </a:r>
            <a:r>
              <a:rPr lang="en-US" altLang="en-US" sz="2800">
                <a:latin typeface="+mj-lt"/>
                <a:cs typeface="Arial" panose="020B0604020202020204" pitchFamily="34" charset="0"/>
              </a:rPr>
              <a:t> for </a:t>
            </a:r>
            <a:r>
              <a:rPr lang="en-US" altLang="en-US" sz="2800" b="1">
                <a:latin typeface="+mj-lt"/>
                <a:cs typeface="Arial" panose="020B0604020202020204" pitchFamily="34" charset="0"/>
              </a:rPr>
              <a:t>Reporting</a:t>
            </a:r>
            <a:br>
              <a:rPr lang="en-US" altLang="en-US" sz="2800">
                <a:latin typeface="+mj-lt"/>
                <a:cs typeface="Arial" panose="020B0604020202020204" pitchFamily="34" charset="0"/>
              </a:rPr>
            </a:br>
            <a:r>
              <a:rPr lang="en-US" altLang="en-US" sz="2800">
                <a:latin typeface="+mj-lt"/>
                <a:cs typeface="Arial" panose="020B0604020202020204" pitchFamily="34" charset="0"/>
              </a:rPr>
              <a:t>(</a:t>
            </a:r>
            <a:r>
              <a:rPr lang="en-US" altLang="en-US" sz="2800">
                <a:latin typeface="+mj-lt"/>
                <a:cs typeface="Times New Roman" panose="02020603050405020304" pitchFamily="18" charset="0"/>
              </a:rPr>
              <a:t>includes permit condition)</a:t>
            </a:r>
            <a:r>
              <a:rPr lang="en-US" altLang="en-US" sz="2800">
                <a:latin typeface="+mj-lt"/>
              </a:rPr>
              <a:t> </a:t>
            </a:r>
          </a:p>
        </p:txBody>
      </p:sp>
      <p:sp>
        <p:nvSpPr>
          <p:cNvPr id="52227" name="Rectangle 3"/>
          <p:cNvSpPr>
            <a:spLocks noGrp="1" noChangeArrowheads="1"/>
          </p:cNvSpPr>
          <p:nvPr>
            <p:ph idx="1"/>
          </p:nvPr>
        </p:nvSpPr>
        <p:spPr>
          <a:xfrm>
            <a:off x="838200" y="1240221"/>
            <a:ext cx="10515600" cy="4740165"/>
          </a:xfrm>
        </p:spPr>
        <p:txBody>
          <a:bodyPr vert="horz" lIns="91440" tIns="45720" rIns="91440" bIns="45720" rtlCol="0" anchor="t">
            <a:normAutofit/>
          </a:bodyPr>
          <a:lstStyle/>
          <a:p>
            <a:pPr marL="0" indent="0" algn="just" eaLnBrk="1" hangingPunct="1">
              <a:buNone/>
            </a:pPr>
            <a:r>
              <a:rPr lang="en-US" altLang="en-US" sz="2400"/>
              <a:t>Applies to any kind of report or notification:</a:t>
            </a:r>
            <a:endParaRPr lang="en-US" altLang="en-US" sz="2400" b="1" u="sng"/>
          </a:p>
          <a:p>
            <a:pPr algn="just" eaLnBrk="1" hangingPunct="1"/>
            <a:endParaRPr lang="en-US" altLang="en-US" sz="2400" b="1" u="sng"/>
          </a:p>
          <a:p>
            <a:pPr algn="just" eaLnBrk="1" hangingPunct="1"/>
            <a:r>
              <a:rPr lang="en-US" altLang="en-US" sz="2400"/>
              <a:t> Failure to collect self-monitoring samples</a:t>
            </a:r>
            <a:endParaRPr lang="en-US" altLang="en-US" sz="2400" b="1" u="sng"/>
          </a:p>
          <a:p>
            <a:pPr algn="just" eaLnBrk="1" hangingPunct="1"/>
            <a:r>
              <a:rPr lang="en-US" altLang="en-US" sz="2400"/>
              <a:t> Failure to submit reports or follow permit conditions.  Includes reports being late or incomplete as well as a complete failure to submit a report or follow IUP condition at all.  Types of reports include but are not limited to:</a:t>
            </a:r>
            <a:endParaRPr lang="en-US" altLang="en-US" sz="2400" b="1" u="sng"/>
          </a:p>
          <a:p>
            <a:pPr eaLnBrk="1" hangingPunct="1"/>
            <a:endParaRPr lang="en-US" altLang="en-US" sz="2400"/>
          </a:p>
        </p:txBody>
      </p:sp>
      <p:sp>
        <p:nvSpPr>
          <p:cNvPr id="52228" name="Text Box 4"/>
          <p:cNvSpPr txBox="1">
            <a:spLocks noChangeArrowheads="1"/>
          </p:cNvSpPr>
          <p:nvPr/>
        </p:nvSpPr>
        <p:spPr bwMode="auto">
          <a:xfrm>
            <a:off x="1720015" y="3780204"/>
            <a:ext cx="42100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buFont typeface="Wingdings" panose="05000000000000000000" pitchFamily="2" charset="2"/>
              <a:buChar char="ü"/>
            </a:pPr>
            <a:r>
              <a:rPr lang="en-US" altLang="en-US" sz="1800">
                <a:latin typeface="Arial" panose="020B0604020202020204" pitchFamily="34" charset="0"/>
              </a:rPr>
              <a:t>sample results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flow monitoring reports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24-hour notification</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resample and submit results within 30        days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properly operate pretreatment units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change in process</a:t>
            </a:r>
            <a:endParaRPr lang="en-US" altLang="en-US" sz="1800"/>
          </a:p>
        </p:txBody>
      </p:sp>
      <p:sp>
        <p:nvSpPr>
          <p:cNvPr id="52229" name="Text Box 5"/>
          <p:cNvSpPr txBox="1">
            <a:spLocks noChangeArrowheads="1"/>
          </p:cNvSpPr>
          <p:nvPr/>
        </p:nvSpPr>
        <p:spPr bwMode="auto">
          <a:xfrm>
            <a:off x="6434807" y="3780204"/>
            <a:ext cx="3581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Char char="ü"/>
            </a:pPr>
            <a:r>
              <a:rPr lang="en-US" altLang="en-US" sz="1800">
                <a:latin typeface="Arial" panose="020B0604020202020204" pitchFamily="34" charset="0"/>
              </a:rPr>
              <a:t>obtain authorization to Construct</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file application for IUP renewal</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sludge management plans</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slug/spill plans</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TTO certification</a:t>
            </a:r>
          </a:p>
          <a:p>
            <a:pPr eaLnBrk="1" hangingPunct="1">
              <a:buFont typeface="Wingdings" panose="05000000000000000000" pitchFamily="2" charset="2"/>
              <a:buChar char="ü"/>
            </a:pPr>
            <a:r>
              <a:rPr lang="en-US" altLang="en-US" sz="1800">
                <a:latin typeface="Arial" panose="020B0604020202020204" pitchFamily="34" charset="0"/>
              </a:rPr>
              <a:t>TOMP compliance assessment </a:t>
            </a:r>
            <a:endParaRPr lang="en-US" altLang="en-US" sz="1800"/>
          </a:p>
        </p:txBody>
      </p:sp>
      <p:sp>
        <p:nvSpPr>
          <p:cNvPr id="2" name="Slide Number Placeholder 1">
            <a:extLst>
              <a:ext uri="{FF2B5EF4-FFF2-40B4-BE49-F238E27FC236}">
                <a16:creationId xmlns:a16="http://schemas.microsoft.com/office/drawing/2014/main" id="{E67F29E7-7122-35C5-F82F-FB3E9BEB96E2}"/>
              </a:ext>
            </a:extLst>
          </p:cNvPr>
          <p:cNvSpPr>
            <a:spLocks noGrp="1"/>
          </p:cNvSpPr>
          <p:nvPr>
            <p:ph type="sldNum" sz="quarter" idx="12"/>
          </p:nvPr>
        </p:nvSpPr>
        <p:spPr/>
        <p:txBody>
          <a:bodyPr/>
          <a:lstStyle/>
          <a:p>
            <a:fld id="{11F27F3A-B3E9-41ED-AF8F-A365F10BB65F}"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 (cont.)</a:t>
            </a:r>
            <a:r>
              <a:rPr lang="en-US" altLang="en-US"/>
              <a:t> </a:t>
            </a:r>
          </a:p>
        </p:txBody>
      </p:sp>
      <p:sp>
        <p:nvSpPr>
          <p:cNvPr id="58371" name="Rectangle 3"/>
          <p:cNvSpPr>
            <a:spLocks noGrp="1" noChangeArrowheads="1"/>
          </p:cNvSpPr>
          <p:nvPr>
            <p:ph idx="1"/>
          </p:nvPr>
        </p:nvSpPr>
        <p:spPr/>
        <p:txBody>
          <a:bodyPr vert="horz" lIns="91440" tIns="45720" rIns="91440" bIns="45720" rtlCol="0" anchor="t">
            <a:normAutofit/>
          </a:bodyPr>
          <a:lstStyle/>
          <a:p>
            <a:pPr algn="just" eaLnBrk="1" hangingPunct="1">
              <a:lnSpc>
                <a:spcPct val="90000"/>
              </a:lnSpc>
            </a:pPr>
            <a:endParaRPr lang="en-US" altLang="en-US" sz="2800" b="1" u="sng"/>
          </a:p>
          <a:p>
            <a:pPr marL="0" indent="0" algn="just" eaLnBrk="1" hangingPunct="1">
              <a:lnSpc>
                <a:spcPct val="90000"/>
              </a:lnSpc>
              <a:buNone/>
            </a:pPr>
            <a:r>
              <a:rPr lang="en-US" altLang="en-US" sz="2800">
                <a:latin typeface="Arial"/>
                <a:cs typeface="Arial"/>
              </a:rPr>
              <a:t>POTW Prerogative:</a:t>
            </a:r>
          </a:p>
          <a:p>
            <a:pPr algn="just" eaLnBrk="1" hangingPunct="1">
              <a:lnSpc>
                <a:spcPct val="90000"/>
              </a:lnSpc>
            </a:pPr>
            <a:endParaRPr lang="en-US" altLang="en-US" sz="2800"/>
          </a:p>
          <a:p>
            <a:pPr algn="just" eaLnBrk="1" hangingPunct="1">
              <a:lnSpc>
                <a:spcPct val="90000"/>
              </a:lnSpc>
            </a:pPr>
            <a:endParaRPr lang="en-US" altLang="en-US" sz="2800"/>
          </a:p>
          <a:p>
            <a:pPr marL="0" indent="0" algn="just">
              <a:buNone/>
            </a:pPr>
            <a:r>
              <a:rPr lang="en-US" altLang="en-US" sz="2800">
                <a:latin typeface="Arial"/>
                <a:cs typeface="Arial"/>
              </a:rPr>
              <a:t>H)</a:t>
            </a:r>
            <a:r>
              <a:rPr lang="en-US" altLang="en-US" sz="2800">
                <a:latin typeface="Arial"/>
                <a:cs typeface="Times New Roman"/>
              </a:rPr>
              <a:t>  Any other violation or group of violations that the control authority or POTW determines will adversely affect the operation or implementation of the local pretreatment program.</a:t>
            </a:r>
            <a:r>
              <a:rPr lang="en-US" altLang="en-US" sz="2800">
                <a:latin typeface="Arial"/>
                <a:cs typeface="Arial"/>
              </a:rPr>
              <a:t> </a:t>
            </a:r>
            <a:endParaRPr lang="en-US" altLang="en-US" sz="2800"/>
          </a:p>
        </p:txBody>
      </p:sp>
      <p:sp>
        <p:nvSpPr>
          <p:cNvPr id="18436" name="Oval 4"/>
          <p:cNvSpPr>
            <a:spLocks noChangeArrowheads="1"/>
          </p:cNvSpPr>
          <p:nvPr/>
        </p:nvSpPr>
        <p:spPr bwMode="auto">
          <a:xfrm>
            <a:off x="330536" y="2785645"/>
            <a:ext cx="11554492" cy="2856331"/>
          </a:xfrm>
          <a:prstGeom prst="ellipse">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 name="Slide Number Placeholder 1">
            <a:extLst>
              <a:ext uri="{FF2B5EF4-FFF2-40B4-BE49-F238E27FC236}">
                <a16:creationId xmlns:a16="http://schemas.microsoft.com/office/drawing/2014/main" id="{5FF39A2F-B9C9-3A23-3CE5-72CDD24A58F1}"/>
              </a:ext>
            </a:extLst>
          </p:cNvPr>
          <p:cNvSpPr>
            <a:spLocks noGrp="1"/>
          </p:cNvSpPr>
          <p:nvPr>
            <p:ph type="sldNum" sz="quarter" idx="12"/>
          </p:nvPr>
        </p:nvSpPr>
        <p:spPr/>
        <p:txBody>
          <a:bodyPr/>
          <a:lstStyle/>
          <a:p>
            <a:fld id="{11F27F3A-B3E9-41ED-AF8F-A365F10BB65F}"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 (cont.)</a:t>
            </a:r>
          </a:p>
        </p:txBody>
      </p:sp>
      <p:sp>
        <p:nvSpPr>
          <p:cNvPr id="60419" name="Rectangle 3"/>
          <p:cNvSpPr>
            <a:spLocks noGrp="1" noChangeArrowheads="1"/>
          </p:cNvSpPr>
          <p:nvPr>
            <p:ph idx="1"/>
          </p:nvPr>
        </p:nvSpPr>
        <p:spPr/>
        <p:txBody>
          <a:bodyPr vert="horz" lIns="91440" tIns="45720" rIns="91440" bIns="45720" rtlCol="0" anchor="t">
            <a:normAutofit/>
          </a:bodyPr>
          <a:lstStyle/>
          <a:p>
            <a:pPr algn="just"/>
            <a:r>
              <a:rPr lang="en-US" altLang="en-US" sz="2400">
                <a:latin typeface="Arial"/>
                <a:cs typeface="Arial"/>
              </a:rPr>
              <a:t>To be completed on a Six-Month Basis, but really applies to each report</a:t>
            </a:r>
            <a:endParaRPr lang="en-US" altLang="en-US" sz="2400" b="1" u="sng">
              <a:latin typeface="Arial"/>
              <a:cs typeface="Arial"/>
            </a:endParaRPr>
          </a:p>
          <a:p>
            <a:pPr algn="just"/>
            <a:endParaRPr lang="en-US" altLang="en-US" sz="2400">
              <a:latin typeface="Comic Sans MS" panose="030F0702030302020204" pitchFamily="66" charset="0"/>
              <a:cs typeface="Times New Roman" panose="02020603050405020304" pitchFamily="18" charset="0"/>
            </a:endParaRPr>
          </a:p>
          <a:p>
            <a:pPr marL="457200" lvl="1" indent="0" algn="just">
              <a:buNone/>
            </a:pPr>
            <a:r>
              <a:rPr lang="en-US" altLang="en-US" sz="2800">
                <a:latin typeface="Franklin Gothic Medium"/>
                <a:cs typeface="Times New Roman"/>
              </a:rPr>
              <a:t>Examples:</a:t>
            </a:r>
          </a:p>
          <a:p>
            <a:pPr algn="just"/>
            <a:endParaRPr lang="en-US" altLang="en-US" sz="2800">
              <a:latin typeface="Franklin Gothic Medium"/>
              <a:cs typeface="Times New Roman" panose="02020603050405020304" pitchFamily="18" charset="0"/>
            </a:endParaRPr>
          </a:p>
          <a:p>
            <a:pPr marL="457200" lvl="1" indent="0" algn="just">
              <a:buNone/>
            </a:pPr>
            <a:r>
              <a:rPr lang="en-US" altLang="en-US" sz="2800">
                <a:latin typeface="Franklin Gothic Medium"/>
                <a:cs typeface="Times New Roman"/>
              </a:rPr>
              <a:t>1) An Industry is required by their IUP to sample monthly for 10 parameters and report the results to the POTW by the 20</a:t>
            </a:r>
            <a:r>
              <a:rPr lang="en-US" altLang="en-US" sz="2800" baseline="30000">
                <a:latin typeface="Franklin Gothic Medium"/>
                <a:cs typeface="Times New Roman"/>
              </a:rPr>
              <a:t>th</a:t>
            </a:r>
            <a:r>
              <a:rPr lang="en-US" altLang="en-US" sz="2800">
                <a:latin typeface="Franklin Gothic Medium"/>
                <a:cs typeface="Times New Roman"/>
              </a:rPr>
              <a:t> day of the month following the month in which the samples were collected.  The results of the samples collected in July, due August 20, are not received until October 23.</a:t>
            </a:r>
            <a:endParaRPr lang="en-US" altLang="en-US" sz="2800" b="1">
              <a:latin typeface="Franklin Gothic Medium"/>
              <a:cs typeface="Times New Roman"/>
            </a:endParaRPr>
          </a:p>
        </p:txBody>
      </p:sp>
      <p:sp>
        <p:nvSpPr>
          <p:cNvPr id="2" name="Slide Number Placeholder 1">
            <a:extLst>
              <a:ext uri="{FF2B5EF4-FFF2-40B4-BE49-F238E27FC236}">
                <a16:creationId xmlns:a16="http://schemas.microsoft.com/office/drawing/2014/main" id="{00DE105A-6DD6-DF8E-DC1C-8849F4179387}"/>
              </a:ext>
            </a:extLst>
          </p:cNvPr>
          <p:cNvSpPr>
            <a:spLocks noGrp="1"/>
          </p:cNvSpPr>
          <p:nvPr>
            <p:ph type="sldNum" sz="quarter" idx="12"/>
          </p:nvPr>
        </p:nvSpPr>
        <p:spPr/>
        <p:txBody>
          <a:bodyPr/>
          <a:lstStyle/>
          <a:p>
            <a:fld id="{11F27F3A-B3E9-41ED-AF8F-A365F10BB65F}"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 (cont.)</a:t>
            </a:r>
          </a:p>
        </p:txBody>
      </p:sp>
      <p:sp>
        <p:nvSpPr>
          <p:cNvPr id="62467" name="Rectangle 3"/>
          <p:cNvSpPr>
            <a:spLocks noGrp="1" noChangeArrowheads="1"/>
          </p:cNvSpPr>
          <p:nvPr>
            <p:ph idx="1"/>
          </p:nvPr>
        </p:nvSpPr>
        <p:spPr/>
        <p:txBody>
          <a:bodyPr vert="horz" lIns="91440" tIns="45720" rIns="91440" bIns="45720" rtlCol="0" anchor="t">
            <a:normAutofit/>
          </a:bodyPr>
          <a:lstStyle/>
          <a:p>
            <a:pPr marL="609600" indent="-609600" algn="just"/>
            <a:endParaRPr lang="en-US" altLang="en-US" sz="2400" dirty="0">
              <a:latin typeface="Franklin Gothic Medium"/>
              <a:cs typeface="Times New Roman" panose="02020603050405020304" pitchFamily="18" charset="0"/>
            </a:endParaRPr>
          </a:p>
          <a:p>
            <a:pPr marL="457200" lvl="1" indent="0" algn="just">
              <a:buNone/>
            </a:pPr>
            <a:r>
              <a:rPr lang="en-US" altLang="en-US" sz="2200" dirty="0">
                <a:latin typeface="Franklin Gothic Medium"/>
                <a:cs typeface="Times New Roman"/>
              </a:rPr>
              <a:t>2) Industry fails to collect the required samples in November at all. </a:t>
            </a:r>
            <a:endParaRPr lang="en-US" altLang="en-US" sz="2200" dirty="0">
              <a:latin typeface="Franklin Gothic Medium"/>
              <a:cs typeface="Times New Roman" panose="02020603050405020304" pitchFamily="18" charset="0"/>
            </a:endParaRPr>
          </a:p>
          <a:p>
            <a:pPr algn="just"/>
            <a:endParaRPr lang="en-US" altLang="en-US" sz="2400" dirty="0">
              <a:latin typeface="Franklin Gothic Medium"/>
              <a:cs typeface="Times New Roman" panose="02020603050405020304" pitchFamily="18" charset="0"/>
            </a:endParaRPr>
          </a:p>
          <a:p>
            <a:pPr marL="457200" lvl="1" indent="0" algn="just">
              <a:buNone/>
            </a:pPr>
            <a:r>
              <a:rPr lang="en-US" altLang="en-US" sz="2200" dirty="0">
                <a:latin typeface="Franklin Gothic Medium"/>
                <a:cs typeface="Times New Roman"/>
              </a:rPr>
              <a:t>3) An Industry is required by their IUP to re-apply by February 1 (180 days before the IUP expires on August 1) and the application is not received until May 15.</a:t>
            </a:r>
          </a:p>
          <a:p>
            <a:pPr marL="0" indent="0" algn="ctr">
              <a:buNone/>
            </a:pPr>
            <a:endParaRPr lang="en-US" altLang="en-US" sz="2400" dirty="0">
              <a:latin typeface="Franklin Gothic Medium"/>
              <a:cs typeface="Times New Roman" panose="02020603050405020304" pitchFamily="18" charset="0"/>
            </a:endParaRPr>
          </a:p>
          <a:p>
            <a:pPr marL="0" indent="0" algn="ctr">
              <a:buNone/>
            </a:pPr>
            <a:r>
              <a:rPr lang="en-US" altLang="en-US" sz="2400" b="1" dirty="0">
                <a:latin typeface="Franklin Gothic Medium"/>
                <a:cs typeface="Times New Roman"/>
              </a:rPr>
              <a:t>Call Pretreatment Staff to discuss any extenuating circumstances</a:t>
            </a:r>
          </a:p>
        </p:txBody>
      </p:sp>
      <p:sp>
        <p:nvSpPr>
          <p:cNvPr id="19461" name="Text Box 5"/>
          <p:cNvSpPr txBox="1">
            <a:spLocks noChangeArrowheads="1"/>
          </p:cNvSpPr>
          <p:nvPr/>
        </p:nvSpPr>
        <p:spPr bwMode="auto">
          <a:xfrm>
            <a:off x="3874337" y="4924008"/>
            <a:ext cx="4144963" cy="1173162"/>
          </a:xfrm>
          <a:prstGeom prst="rect">
            <a:avLst/>
          </a:prstGeom>
          <a:solidFill>
            <a:srgbClr val="FFFFFF"/>
          </a:solidFill>
          <a:ln w="63500" cmpd="dbl">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dirty="0">
                <a:latin typeface="Times New Roman" panose="02020603050405020304" pitchFamily="18" charset="0"/>
              </a:rPr>
              <a:t>See </a:t>
            </a:r>
            <a:r>
              <a:rPr lang="en-US" altLang="en-US" sz="2000" dirty="0">
                <a:latin typeface="Times New Roman" panose="02020603050405020304" pitchFamily="18" charset="0"/>
                <a:hlinkClick r:id="rId3"/>
              </a:rPr>
              <a:t>PAR Guidance </a:t>
            </a:r>
            <a:r>
              <a:rPr lang="en-US" altLang="en-US" sz="2000" dirty="0">
                <a:latin typeface="Times New Roman" panose="02020603050405020304" pitchFamily="18" charset="0"/>
              </a:rPr>
              <a:t>for discussion and some examples of extenuating circumstances</a:t>
            </a:r>
          </a:p>
        </p:txBody>
      </p:sp>
      <p:sp>
        <p:nvSpPr>
          <p:cNvPr id="2" name="Slide Number Placeholder 1">
            <a:extLst>
              <a:ext uri="{FF2B5EF4-FFF2-40B4-BE49-F238E27FC236}">
                <a16:creationId xmlns:a16="http://schemas.microsoft.com/office/drawing/2014/main" id="{533EAFAF-2509-9FF9-9498-508A4B10B16C}"/>
              </a:ext>
            </a:extLst>
          </p:cNvPr>
          <p:cNvSpPr>
            <a:spLocks noGrp="1"/>
          </p:cNvSpPr>
          <p:nvPr>
            <p:ph type="sldNum" sz="quarter" idx="12"/>
          </p:nvPr>
        </p:nvSpPr>
        <p:spPr/>
        <p:txBody>
          <a:bodyPr/>
          <a:lstStyle/>
          <a:p>
            <a:fld id="{11F27F3A-B3E9-41ED-AF8F-A365F10BB65F}"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500" fill="hold"/>
                                        <p:tgtEl>
                                          <p:spTgt spid="19461"/>
                                        </p:tgtEl>
                                        <p:attrNameLst>
                                          <p:attrName>ppt_x</p:attrName>
                                        </p:attrNameLst>
                                      </p:cBhvr>
                                      <p:tavLst>
                                        <p:tav tm="0">
                                          <p:val>
                                            <p:strVal val="0-#ppt_w/2"/>
                                          </p:val>
                                        </p:tav>
                                        <p:tav tm="100000">
                                          <p:val>
                                            <p:strVal val="#ppt_x"/>
                                          </p:val>
                                        </p:tav>
                                      </p:tavLst>
                                    </p:anim>
                                    <p:anim calcmode="lin" valueType="num">
                                      <p:cBhvr additive="base">
                                        <p:cTn id="8"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a:t>
            </a:r>
            <a:r>
              <a:rPr lang="en-US" altLang="en-US" sz="3600">
                <a:latin typeface="Times" panose="02020603050405020304" pitchFamily="18" charset="0"/>
              </a:rPr>
              <a:t>Limits</a:t>
            </a:r>
            <a:r>
              <a:rPr lang="en-US" altLang="en-US">
                <a:latin typeface="Times" panose="02020603050405020304" pitchFamily="18" charset="0"/>
                <a:cs typeface="Times New Roman" panose="02020603050405020304" pitchFamily="18" charset="0"/>
              </a:rPr>
              <a:t> Violations</a:t>
            </a:r>
            <a:r>
              <a:rPr lang="en-US" altLang="en-US"/>
              <a:t> </a:t>
            </a:r>
          </a:p>
        </p:txBody>
      </p:sp>
      <p:sp>
        <p:nvSpPr>
          <p:cNvPr id="66563" name="Rectangle 3"/>
          <p:cNvSpPr>
            <a:spLocks noGrp="1" noChangeArrowheads="1"/>
          </p:cNvSpPr>
          <p:nvPr>
            <p:ph idx="1"/>
          </p:nvPr>
        </p:nvSpPr>
        <p:spPr/>
        <p:txBody>
          <a:bodyPr vert="horz" lIns="91440" tIns="45720" rIns="91440" bIns="45720" rtlCol="0" anchor="t">
            <a:normAutofit lnSpcReduction="10000"/>
          </a:bodyPr>
          <a:lstStyle/>
          <a:p>
            <a:pPr marL="0" indent="0" eaLnBrk="1" hangingPunct="1">
              <a:lnSpc>
                <a:spcPct val="90000"/>
              </a:lnSpc>
              <a:buNone/>
            </a:pPr>
            <a:r>
              <a:rPr lang="en-US" altLang="en-US" sz="2800">
                <a:latin typeface="Arial"/>
                <a:cs typeface="Arial"/>
              </a:rPr>
              <a:t>For any typical violations, the POTW must make a determination based on the following categories that may elevate a violation to SNC:</a:t>
            </a:r>
          </a:p>
          <a:p>
            <a:pPr marL="0" indent="0" eaLnBrk="1" hangingPunct="1">
              <a:lnSpc>
                <a:spcPct val="90000"/>
              </a:lnSpc>
              <a:buNone/>
            </a:pPr>
            <a:endParaRPr lang="en-US" altLang="en-US" sz="2800" b="1" u="sng"/>
          </a:p>
          <a:p>
            <a:pPr marL="0" indent="0" eaLnBrk="1" hangingPunct="1">
              <a:lnSpc>
                <a:spcPct val="90000"/>
              </a:lnSpc>
              <a:buNone/>
            </a:pPr>
            <a:r>
              <a:rPr lang="en-US" altLang="en-US" sz="2800" u="sng">
                <a:latin typeface="Arial"/>
                <a:cs typeface="Arial"/>
              </a:rPr>
              <a:t>SNC for Limits Categories</a:t>
            </a:r>
            <a:endParaRPr lang="en-US" altLang="en-US" sz="1800" b="1" u="sng"/>
          </a:p>
          <a:p>
            <a:pPr marL="457200" lvl="1" indent="0" eaLnBrk="1" hangingPunct="1">
              <a:lnSpc>
                <a:spcPct val="90000"/>
              </a:lnSpc>
              <a:buNone/>
            </a:pPr>
            <a:r>
              <a:rPr lang="en-US" altLang="en-US" sz="2600">
                <a:latin typeface="Arial"/>
                <a:cs typeface="Arial"/>
              </a:rPr>
              <a:t>a)</a:t>
            </a:r>
            <a:r>
              <a:rPr lang="en-US" altLang="en-US" sz="2600">
                <a:latin typeface="Times New Roman"/>
                <a:cs typeface="Times New Roman"/>
              </a:rPr>
              <a:t> </a:t>
            </a:r>
            <a:r>
              <a:rPr lang="en-US" altLang="en-US" sz="2600">
                <a:latin typeface="Arial"/>
                <a:cs typeface="Arial"/>
              </a:rPr>
              <a:t>Pass-through/Interference</a:t>
            </a:r>
            <a:endParaRPr lang="en-US" altLang="en-US" sz="1800" b="1" u="sng"/>
          </a:p>
          <a:p>
            <a:pPr marL="457200" lvl="1" indent="0" eaLnBrk="1" hangingPunct="1">
              <a:lnSpc>
                <a:spcPct val="90000"/>
              </a:lnSpc>
              <a:buNone/>
            </a:pPr>
            <a:r>
              <a:rPr lang="en-US" altLang="en-US" sz="2600">
                <a:latin typeface="Arial"/>
                <a:cs typeface="Arial"/>
              </a:rPr>
              <a:t>b)</a:t>
            </a:r>
            <a:r>
              <a:rPr lang="en-US" altLang="en-US" sz="2600">
                <a:latin typeface="Times New Roman"/>
                <a:cs typeface="Times New Roman"/>
              </a:rPr>
              <a:t> </a:t>
            </a:r>
            <a:r>
              <a:rPr lang="en-US" altLang="en-US" sz="2600">
                <a:latin typeface="Arial"/>
                <a:cs typeface="Arial"/>
              </a:rPr>
              <a:t>Threat to Human Health, Welfare or the Environment</a:t>
            </a:r>
            <a:endParaRPr lang="en-US" altLang="en-US" sz="1800" b="1" u="sng"/>
          </a:p>
          <a:p>
            <a:pPr marL="457200" lvl="1" indent="0" eaLnBrk="1" hangingPunct="1">
              <a:lnSpc>
                <a:spcPct val="90000"/>
              </a:lnSpc>
              <a:buNone/>
            </a:pPr>
            <a:r>
              <a:rPr lang="en-US" altLang="en-US" sz="2600">
                <a:latin typeface="Arial"/>
                <a:cs typeface="Arial"/>
              </a:rPr>
              <a:t>c)</a:t>
            </a:r>
            <a:r>
              <a:rPr lang="en-US" altLang="en-US" sz="2600">
                <a:latin typeface="Times New Roman"/>
                <a:cs typeface="Times New Roman"/>
              </a:rPr>
              <a:t> </a:t>
            </a:r>
            <a:r>
              <a:rPr lang="en-US" altLang="en-US" sz="2600">
                <a:latin typeface="Arial"/>
                <a:cs typeface="Arial"/>
              </a:rPr>
              <a:t>Emergency Suspension from such a Discharge</a:t>
            </a:r>
          </a:p>
          <a:p>
            <a:pPr marL="457200" lvl="1" indent="0" eaLnBrk="1" hangingPunct="1">
              <a:lnSpc>
                <a:spcPct val="90000"/>
              </a:lnSpc>
              <a:buNone/>
            </a:pPr>
            <a:endParaRPr lang="en-US" altLang="en-US" sz="2600">
              <a:latin typeface="Arial"/>
              <a:cs typeface="Arial"/>
            </a:endParaRPr>
          </a:p>
          <a:p>
            <a:pPr marL="457200" lvl="1" indent="0" eaLnBrk="1" hangingPunct="1">
              <a:lnSpc>
                <a:spcPct val="90000"/>
              </a:lnSpc>
              <a:buNone/>
            </a:pPr>
            <a:r>
              <a:rPr lang="en-US" altLang="en-US" sz="2600">
                <a:latin typeface="Arial"/>
                <a:cs typeface="Arial"/>
              </a:rPr>
              <a:t>*The POTW must provide evidence to justify making this </a:t>
            </a:r>
          </a:p>
          <a:p>
            <a:pPr marL="457200" lvl="1" indent="0" eaLnBrk="1" hangingPunct="1">
              <a:lnSpc>
                <a:spcPct val="90000"/>
              </a:lnSpc>
              <a:buNone/>
            </a:pPr>
            <a:r>
              <a:rPr lang="en-US" altLang="en-US" sz="2600">
                <a:latin typeface="Arial"/>
                <a:cs typeface="Arial"/>
              </a:rPr>
              <a:t>determination. </a:t>
            </a:r>
          </a:p>
        </p:txBody>
      </p:sp>
      <p:sp>
        <p:nvSpPr>
          <p:cNvPr id="2" name="Slide Number Placeholder 1">
            <a:extLst>
              <a:ext uri="{FF2B5EF4-FFF2-40B4-BE49-F238E27FC236}">
                <a16:creationId xmlns:a16="http://schemas.microsoft.com/office/drawing/2014/main" id="{4BD8CF0D-8354-7C89-C860-7B8E4E700397}"/>
              </a:ext>
            </a:extLst>
          </p:cNvPr>
          <p:cNvSpPr>
            <a:spLocks noGrp="1"/>
          </p:cNvSpPr>
          <p:nvPr>
            <p:ph type="sldNum" sz="quarter" idx="12"/>
          </p:nvPr>
        </p:nvSpPr>
        <p:spPr/>
        <p:txBody>
          <a:bodyPr/>
          <a:lstStyle/>
          <a:p>
            <a:fld id="{11F27F3A-B3E9-41ED-AF8F-A365F10BB65F}"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83027" y="1493585"/>
            <a:ext cx="7924800"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tIns="45720" rIns="91440" bIns="45720" anchor="t">
            <a:spAutoFit/>
          </a:bodyPr>
          <a:lstStyle>
            <a:lvl1pPr marL="457200" indent="-4572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914400" indent="-45720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ClrTx/>
              <a:buSzTx/>
              <a:buFontTx/>
              <a:buNone/>
            </a:pPr>
            <a:r>
              <a:rPr lang="en-US" altLang="en-US" sz="2400" u="sng">
                <a:latin typeface="Times New Roman"/>
                <a:cs typeface="Times New Roman"/>
              </a:rPr>
              <a:t>Today’s Outline</a:t>
            </a:r>
          </a:p>
          <a:p>
            <a:pPr eaLnBrk="1" hangingPunct="1">
              <a:buClrTx/>
              <a:buSzTx/>
              <a:buFontTx/>
              <a:buNone/>
            </a:pPr>
            <a:r>
              <a:rPr lang="en-US" altLang="en-US" sz="2400">
                <a:latin typeface="Times New Roman"/>
                <a:cs typeface="Times New Roman"/>
              </a:rPr>
              <a:t>1.    Introduction-NPDES Requirement</a:t>
            </a:r>
          </a:p>
          <a:p>
            <a:pPr eaLnBrk="1" hangingPunct="1">
              <a:buClrTx/>
              <a:buSzTx/>
              <a:buFontTx/>
              <a:buNone/>
            </a:pPr>
            <a:r>
              <a:rPr lang="en-US" altLang="en-US" sz="2400">
                <a:latin typeface="Times New Roman"/>
                <a:cs typeface="Times New Roman"/>
              </a:rPr>
              <a:t>2.    Compliance Judgment</a:t>
            </a:r>
          </a:p>
          <a:p>
            <a:pPr lvl="1">
              <a:buClrTx/>
              <a:buSzTx/>
              <a:buFontTx/>
              <a:buChar char="•"/>
            </a:pPr>
            <a:r>
              <a:rPr lang="en-US" altLang="en-US" sz="2400">
                <a:latin typeface="Times New Roman"/>
                <a:cs typeface="Times New Roman"/>
              </a:rPr>
              <a:t>SNC Definition</a:t>
            </a:r>
          </a:p>
          <a:p>
            <a:pPr lvl="1">
              <a:buClrTx/>
              <a:buSzTx/>
              <a:buFontTx/>
              <a:buChar char="•"/>
            </a:pPr>
            <a:r>
              <a:rPr lang="en-US" altLang="en-US" sz="2400">
                <a:latin typeface="Times New Roman"/>
                <a:cs typeface="Times New Roman"/>
              </a:rPr>
              <a:t>SNC for Reporting/Permit Conditions</a:t>
            </a:r>
            <a:endParaRPr lang="en-US" sz="2400">
              <a:latin typeface="Times New Roman"/>
              <a:ea typeface="Tahoma"/>
              <a:cs typeface="Tahoma"/>
            </a:endParaRPr>
          </a:p>
          <a:p>
            <a:pPr lvl="1" eaLnBrk="1" hangingPunct="1">
              <a:buClrTx/>
              <a:buSzTx/>
              <a:buFontTx/>
              <a:buChar char="•"/>
            </a:pPr>
            <a:r>
              <a:rPr lang="en-US" altLang="en-US" sz="2400">
                <a:latin typeface="Times New Roman"/>
                <a:cs typeface="Times New Roman"/>
              </a:rPr>
              <a:t>SNC for Limits Violations</a:t>
            </a:r>
          </a:p>
          <a:p>
            <a:pPr lvl="1" eaLnBrk="1" hangingPunct="1">
              <a:buClrTx/>
              <a:buSzTx/>
              <a:buFontTx/>
              <a:buChar char="•"/>
            </a:pPr>
            <a:r>
              <a:rPr lang="en-US" altLang="en-US" sz="2400">
                <a:latin typeface="Times New Roman"/>
                <a:cs typeface="Times New Roman"/>
              </a:rPr>
              <a:t>Data Summary Form</a:t>
            </a:r>
          </a:p>
          <a:p>
            <a:pPr lvl="1" eaLnBrk="1" hangingPunct="1">
              <a:buClrTx/>
              <a:buSzTx/>
              <a:buFontTx/>
              <a:buChar char="•"/>
            </a:pPr>
            <a:r>
              <a:rPr lang="en-US" altLang="en-US" sz="2400">
                <a:latin typeface="Times New Roman"/>
                <a:cs typeface="Times New Roman"/>
              </a:rPr>
              <a:t>Compliance Judgment Examples</a:t>
            </a:r>
          </a:p>
        </p:txBody>
      </p:sp>
      <p:sp>
        <p:nvSpPr>
          <p:cNvPr id="8" name="Rectangle 2">
            <a:extLst>
              <a:ext uri="{FF2B5EF4-FFF2-40B4-BE49-F238E27FC236}">
                <a16:creationId xmlns:a16="http://schemas.microsoft.com/office/drawing/2014/main" id="{99A52A49-66EE-6A16-BC53-F726B4336DB8}"/>
              </a:ext>
            </a:extLst>
          </p:cNvPr>
          <p:cNvSpPr>
            <a:spLocks noGrp="1" noChangeArrowheads="1"/>
          </p:cNvSpPr>
          <p:nvPr>
            <p:ph type="title"/>
          </p:nvPr>
        </p:nvSpPr>
        <p:spPr>
          <a:xfrm>
            <a:off x="1638188" y="292888"/>
            <a:ext cx="6029326" cy="557215"/>
          </a:xfrm>
        </p:spPr>
        <p:txBody>
          <a:bodyPr>
            <a:normAutofit fontScale="90000"/>
          </a:bodyPr>
          <a:lstStyle/>
          <a:p>
            <a:pPr eaLnBrk="1" hangingPunct="1"/>
            <a:r>
              <a:rPr lang="en-US" altLang="en-US" sz="1800" b="1">
                <a:cs typeface="Times New Roman" panose="02020603050405020304" pitchFamily="18" charset="0"/>
              </a:rPr>
              <a:t>Compliance Judgment, SNC, and PAR Workshop</a:t>
            </a:r>
            <a:br>
              <a:rPr lang="en-US" altLang="en-US" sz="16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Introduction to the Basics of Judging Compliance,</a:t>
            </a:r>
            <a:br>
              <a:rPr lang="en-US" altLang="en-US" sz="18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Dealing with SNC, and Compiling Annual Reports</a:t>
            </a:r>
          </a:p>
        </p:txBody>
      </p:sp>
      <p:sp>
        <p:nvSpPr>
          <p:cNvPr id="9" name="Slide Number Placeholder 8">
            <a:extLst>
              <a:ext uri="{FF2B5EF4-FFF2-40B4-BE49-F238E27FC236}">
                <a16:creationId xmlns:a16="http://schemas.microsoft.com/office/drawing/2014/main" id="{C9E97692-6F74-AF43-42D2-7283EFBDC20F}"/>
              </a:ext>
            </a:extLst>
          </p:cNvPr>
          <p:cNvSpPr>
            <a:spLocks noGrp="1"/>
          </p:cNvSpPr>
          <p:nvPr>
            <p:ph type="sldNum" sz="quarter" idx="12"/>
          </p:nvPr>
        </p:nvSpPr>
        <p:spPr/>
        <p:txBody>
          <a:bodyPr/>
          <a:lstStyle/>
          <a:p>
            <a:fld id="{11F27F3A-B3E9-41ED-AF8F-A365F10BB65F}"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z="3200">
                <a:latin typeface="Times" panose="02020603050405020304" pitchFamily="18" charset="0"/>
              </a:rPr>
              <a:t>SNC for Limits Violations</a:t>
            </a:r>
            <a:r>
              <a:rPr lang="en-US" altLang="en-US" sz="3200"/>
              <a:t> </a:t>
            </a:r>
          </a:p>
        </p:txBody>
      </p:sp>
      <p:sp>
        <p:nvSpPr>
          <p:cNvPr id="68611" name="Rectangle 3"/>
          <p:cNvSpPr>
            <a:spLocks noGrp="1" noChangeArrowheads="1"/>
          </p:cNvSpPr>
          <p:nvPr>
            <p:ph idx="1"/>
          </p:nvPr>
        </p:nvSpPr>
        <p:spPr/>
        <p:txBody>
          <a:bodyPr vert="horz" lIns="91440" tIns="45720" rIns="91440" bIns="45720" rtlCol="0" anchor="t">
            <a:normAutofit/>
          </a:bodyPr>
          <a:lstStyle/>
          <a:p>
            <a:pPr marL="0" indent="0" eaLnBrk="1" hangingPunct="1">
              <a:buNone/>
            </a:pPr>
            <a:r>
              <a:rPr lang="en-US" altLang="en-US" sz="2800" u="sng">
                <a:latin typeface="Arial"/>
                <a:cs typeface="Arial"/>
              </a:rPr>
              <a:t>SNC for Limits Categories (cont.)</a:t>
            </a:r>
            <a:endParaRPr lang="en-US" altLang="en-US" sz="2800" b="1" u="sng">
              <a:latin typeface="Arial"/>
              <a:cs typeface="Arial"/>
            </a:endParaRPr>
          </a:p>
          <a:p>
            <a:pPr marL="0" indent="0" eaLnBrk="1" hangingPunct="1">
              <a:buNone/>
            </a:pPr>
            <a:endParaRPr lang="en-US" altLang="en-US" sz="2400" b="1" u="sng"/>
          </a:p>
          <a:p>
            <a:pPr marL="457200" lvl="1" indent="0" eaLnBrk="1" hangingPunct="1">
              <a:buNone/>
            </a:pPr>
            <a:r>
              <a:rPr lang="en-US" altLang="en-US" sz="2600">
                <a:latin typeface="Arial"/>
                <a:cs typeface="Arial"/>
              </a:rPr>
              <a:t>d)</a:t>
            </a:r>
            <a:r>
              <a:rPr lang="en-US" altLang="en-US" sz="2600">
                <a:latin typeface="Times New Roman"/>
                <a:cs typeface="Times New Roman"/>
              </a:rPr>
              <a:t> </a:t>
            </a:r>
            <a:r>
              <a:rPr lang="en-US" altLang="en-US" sz="2600">
                <a:latin typeface="Arial"/>
                <a:cs typeface="Arial"/>
              </a:rPr>
              <a:t>Chronic Violations (those that exceed limit by any quantity)</a:t>
            </a:r>
          </a:p>
          <a:p>
            <a:pPr lvl="2"/>
            <a:r>
              <a:rPr lang="en-US" altLang="en-US" sz="2200">
                <a:latin typeface="Arial"/>
                <a:cs typeface="Arial"/>
              </a:rPr>
              <a:t>66% or more of all measurements during the 6-month period. </a:t>
            </a:r>
          </a:p>
          <a:p>
            <a:pPr eaLnBrk="1" hangingPunct="1"/>
            <a:endParaRPr lang="en-US" altLang="en-US" sz="2400"/>
          </a:p>
          <a:p>
            <a:pPr marL="457200" lvl="1" indent="0" eaLnBrk="1" hangingPunct="1">
              <a:buNone/>
            </a:pPr>
            <a:r>
              <a:rPr lang="en-US" altLang="en-US" sz="2600">
                <a:latin typeface="Arial"/>
                <a:cs typeface="Arial"/>
              </a:rPr>
              <a:t>e)</a:t>
            </a:r>
            <a:r>
              <a:rPr lang="en-US" altLang="en-US" sz="2600">
                <a:latin typeface="Times New Roman"/>
                <a:cs typeface="Times New Roman"/>
              </a:rPr>
              <a:t> </a:t>
            </a:r>
            <a:r>
              <a:rPr lang="en-US" altLang="en-US" sz="2600">
                <a:latin typeface="Arial"/>
                <a:cs typeface="Arial"/>
              </a:rPr>
              <a:t>Technical Review Criteria (TRC) Violations	</a:t>
            </a:r>
            <a:br>
              <a:rPr lang="en-US" altLang="en-US" sz="2600"/>
            </a:br>
            <a:r>
              <a:rPr lang="en-US" altLang="en-US" sz="2600">
                <a:latin typeface="Arial"/>
                <a:cs typeface="Arial"/>
              </a:rPr>
              <a:t>(those that equal or exceed a TRC adjusted limit by any quantity)</a:t>
            </a:r>
            <a:endParaRPr lang="en-US" altLang="en-US" sz="2600" b="1" u="sng">
              <a:latin typeface="Arial"/>
              <a:cs typeface="Arial"/>
            </a:endParaRPr>
          </a:p>
          <a:p>
            <a:pPr lvl="2" eaLnBrk="1" hangingPunct="1"/>
            <a:r>
              <a:rPr lang="en-US" altLang="en-US" sz="2200">
                <a:latin typeface="Arial"/>
                <a:cs typeface="Arial"/>
              </a:rPr>
              <a:t>Limit * 1.4 for BOD, TSS, fats, oils, and grease</a:t>
            </a:r>
            <a:endParaRPr lang="en-US" altLang="en-US" sz="2200" b="1" u="sng">
              <a:latin typeface="Arial"/>
              <a:cs typeface="Arial"/>
            </a:endParaRPr>
          </a:p>
          <a:p>
            <a:pPr lvl="2" eaLnBrk="1" hangingPunct="1"/>
            <a:r>
              <a:rPr lang="en-US" altLang="en-US" sz="2200">
                <a:latin typeface="Arial"/>
                <a:cs typeface="Arial"/>
              </a:rPr>
              <a:t>Limit * 1.2 for all other parameters, except pH</a:t>
            </a:r>
          </a:p>
          <a:p>
            <a:pPr lvl="2" eaLnBrk="1" hangingPunct="1"/>
            <a:r>
              <a:rPr lang="en-US" altLang="en-US" sz="2200">
                <a:latin typeface="Arial"/>
                <a:cs typeface="Arial"/>
              </a:rPr>
              <a:t>33% or more of all measurements during the 6-month period. </a:t>
            </a:r>
          </a:p>
        </p:txBody>
      </p:sp>
      <p:sp>
        <p:nvSpPr>
          <p:cNvPr id="2" name="Slide Number Placeholder 1">
            <a:extLst>
              <a:ext uri="{FF2B5EF4-FFF2-40B4-BE49-F238E27FC236}">
                <a16:creationId xmlns:a16="http://schemas.microsoft.com/office/drawing/2014/main" id="{0E0EA52A-4AD3-B3ED-F7D4-16DCAE3B4AAB}"/>
              </a:ext>
            </a:extLst>
          </p:cNvPr>
          <p:cNvSpPr>
            <a:spLocks noGrp="1"/>
          </p:cNvSpPr>
          <p:nvPr>
            <p:ph type="sldNum" sz="quarter" idx="12"/>
          </p:nvPr>
        </p:nvSpPr>
        <p:spPr/>
        <p:txBody>
          <a:bodyPr/>
          <a:lstStyle/>
          <a:p>
            <a:fld id="{11F27F3A-B3E9-41ED-AF8F-A365F10BB65F}"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p:txBody>
          <a:bodyPr/>
          <a:lstStyle/>
          <a:p>
            <a:pPr eaLnBrk="1" hangingPunct="1"/>
            <a:r>
              <a:rPr lang="en-US" altLang="en-US" sz="3200">
                <a:latin typeface="Times" panose="02020603050405020304" pitchFamily="18" charset="0"/>
              </a:rPr>
              <a:t>SNC for Limits Violations</a:t>
            </a:r>
            <a:r>
              <a:rPr lang="en-US" altLang="en-US" sz="3200"/>
              <a:t> </a:t>
            </a:r>
          </a:p>
        </p:txBody>
      </p:sp>
      <p:sp>
        <p:nvSpPr>
          <p:cNvPr id="70659" name="Rectangle 1027"/>
          <p:cNvSpPr>
            <a:spLocks noGrp="1" noChangeArrowheads="1"/>
          </p:cNvSpPr>
          <p:nvPr>
            <p:ph idx="1"/>
          </p:nvPr>
        </p:nvSpPr>
        <p:spPr/>
        <p:txBody>
          <a:bodyPr vert="horz" lIns="91440" tIns="45720" rIns="91440" bIns="45720" rtlCol="0" anchor="t">
            <a:normAutofit/>
          </a:bodyPr>
          <a:lstStyle/>
          <a:p>
            <a:pPr marL="0" indent="0" eaLnBrk="1" hangingPunct="1">
              <a:buNone/>
            </a:pPr>
            <a:r>
              <a:rPr lang="en-US" altLang="en-US" sz="2800" u="sng">
                <a:latin typeface="Arial"/>
                <a:cs typeface="Arial"/>
              </a:rPr>
              <a:t>SNC for Limits Categories (cont.)</a:t>
            </a:r>
            <a:endParaRPr lang="en-US" altLang="en-US" sz="2800" b="1" u="sng">
              <a:latin typeface="Arial"/>
              <a:cs typeface="Arial"/>
            </a:endParaRPr>
          </a:p>
          <a:p>
            <a:pPr eaLnBrk="1" hangingPunct="1"/>
            <a:endParaRPr lang="en-US" altLang="en-US" sz="2400"/>
          </a:p>
          <a:p>
            <a:pPr eaLnBrk="1" hangingPunct="1"/>
            <a:endParaRPr lang="en-US" altLang="en-US" sz="2400" b="1" u="sng"/>
          </a:p>
          <a:p>
            <a:pPr marL="457200" lvl="1" indent="0" eaLnBrk="1" hangingPunct="1">
              <a:buNone/>
            </a:pPr>
            <a:r>
              <a:rPr lang="en-US" altLang="en-US" sz="2600">
                <a:latin typeface="Arial"/>
                <a:cs typeface="Arial"/>
              </a:rPr>
              <a:t>H)</a:t>
            </a:r>
            <a:r>
              <a:rPr lang="en-US" altLang="en-US" sz="2600">
                <a:latin typeface="Times New Roman"/>
                <a:cs typeface="Times New Roman"/>
              </a:rPr>
              <a:t>   </a:t>
            </a:r>
            <a:r>
              <a:rPr lang="en-US" altLang="en-US" sz="2600">
                <a:latin typeface="Arial"/>
                <a:cs typeface="Arial"/>
              </a:rPr>
              <a:t>Any other violation or group of violations that the control authority or POTW determines will adversely affect the operation or implementation of the local pretreatment program.</a:t>
            </a:r>
          </a:p>
        </p:txBody>
      </p:sp>
      <p:sp>
        <p:nvSpPr>
          <p:cNvPr id="186372" name="Oval 1028"/>
          <p:cNvSpPr>
            <a:spLocks noChangeArrowheads="1"/>
          </p:cNvSpPr>
          <p:nvPr/>
        </p:nvSpPr>
        <p:spPr bwMode="auto">
          <a:xfrm>
            <a:off x="537579" y="2416427"/>
            <a:ext cx="11113335" cy="2124410"/>
          </a:xfrm>
          <a:prstGeom prst="ellipse">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4" name="Slide Number Placeholder 3">
            <a:extLst>
              <a:ext uri="{FF2B5EF4-FFF2-40B4-BE49-F238E27FC236}">
                <a16:creationId xmlns:a16="http://schemas.microsoft.com/office/drawing/2014/main" id="{6845C11B-E65D-AA24-B650-38B98971077B}"/>
              </a:ext>
            </a:extLst>
          </p:cNvPr>
          <p:cNvSpPr>
            <a:spLocks noGrp="1"/>
          </p:cNvSpPr>
          <p:nvPr>
            <p:ph type="sldNum" sz="quarter" idx="12"/>
          </p:nvPr>
        </p:nvSpPr>
        <p:spPr/>
        <p:txBody>
          <a:bodyPr/>
          <a:lstStyle/>
          <a:p>
            <a:fld id="{11F27F3A-B3E9-41ED-AF8F-A365F10BB65F}"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slide(fromBottom)">
                                      <p:cBhvr>
                                        <p:cTn id="7" dur="500"/>
                                        <p:tgtEl>
                                          <p:spTgt spid="18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SNC for Limits Violations (continued)</a:t>
            </a:r>
            <a:endParaRPr lang="en-US" altLang="en-US" sz="1200">
              <a:latin typeface="Times" panose="02020603050405020304" pitchFamily="18" charset="0"/>
            </a:endParaRPr>
          </a:p>
        </p:txBody>
      </p:sp>
      <p:sp>
        <p:nvSpPr>
          <p:cNvPr id="72707" name="Rectangle 3"/>
          <p:cNvSpPr>
            <a:spLocks noGrp="1" noChangeArrowheads="1"/>
          </p:cNvSpPr>
          <p:nvPr>
            <p:ph idx="1"/>
          </p:nvPr>
        </p:nvSpPr>
        <p:spPr/>
        <p:txBody>
          <a:bodyPr vert="horz" lIns="91440" tIns="45720" rIns="91440" bIns="45720" rtlCol="0" anchor="t">
            <a:normAutofit/>
          </a:bodyPr>
          <a:lstStyle/>
          <a:p>
            <a:pPr marL="0" indent="0" eaLnBrk="1" hangingPunct="1">
              <a:lnSpc>
                <a:spcPct val="90000"/>
              </a:lnSpc>
              <a:buNone/>
            </a:pPr>
            <a:r>
              <a:rPr lang="en-US" altLang="en-US" sz="2400">
                <a:latin typeface="Franklin Gothic Medium"/>
                <a:cs typeface="Times New Roman"/>
              </a:rPr>
              <a:t>Completed on a Six Month Basis</a:t>
            </a:r>
          </a:p>
          <a:p>
            <a:pPr eaLnBrk="1" hangingPunct="1">
              <a:lnSpc>
                <a:spcPct val="90000"/>
              </a:lnSpc>
            </a:pPr>
            <a:endParaRPr lang="en-US" altLang="en-US" sz="600">
              <a:latin typeface="Franklin Gothic Medium"/>
              <a:cs typeface="Times New Roman" panose="02020603050405020304" pitchFamily="18" charset="0"/>
            </a:endParaRPr>
          </a:p>
          <a:p>
            <a:pPr marL="457200" lvl="1" indent="0">
              <a:buNone/>
            </a:pPr>
            <a:r>
              <a:rPr lang="en-US" altLang="en-US" sz="2200">
                <a:latin typeface="Franklin Gothic Medium"/>
                <a:cs typeface="Times New Roman"/>
              </a:rPr>
              <a:t>Calculated For Each </a:t>
            </a:r>
            <a:r>
              <a:rPr lang="en-US" altLang="en-US" sz="2200" u="sng">
                <a:latin typeface="Franklin Gothic Medium"/>
                <a:cs typeface="Times New Roman"/>
              </a:rPr>
              <a:t>Limit</a:t>
            </a:r>
            <a:endParaRPr lang="en-US" altLang="en-US" sz="2200">
              <a:latin typeface="Franklin Gothic Medium"/>
              <a:cs typeface="Times New Roman"/>
            </a:endParaRPr>
          </a:p>
          <a:p>
            <a:pPr marL="914400" lvl="2" indent="0" eaLnBrk="1" hangingPunct="1">
              <a:lnSpc>
                <a:spcPct val="90000"/>
              </a:lnSpc>
              <a:buNone/>
            </a:pPr>
            <a:r>
              <a:rPr lang="en-US" altLang="en-US" sz="2200">
                <a:latin typeface="Franklin Gothic Medium"/>
                <a:cs typeface="Times New Roman"/>
              </a:rPr>
              <a:t>For Example:</a:t>
            </a:r>
          </a:p>
          <a:p>
            <a:pPr marL="914400" lvl="2" indent="0">
              <a:buFont typeface="Arial" panose="020B0604020202020204" pitchFamily="34" charset="0"/>
              <a:buNone/>
            </a:pPr>
            <a:endParaRPr lang="en-US" altLang="en-US" sz="2200">
              <a:latin typeface="Franklin Gothic Medium"/>
              <a:cs typeface="Times New Roman"/>
            </a:endParaRPr>
          </a:p>
          <a:p>
            <a:pPr lvl="1">
              <a:buFont typeface="Wingdings" panose="05000000000000000000" pitchFamily="2" charset="2"/>
              <a:buNone/>
            </a:pPr>
            <a:r>
              <a:rPr lang="en-US" altLang="en-US" sz="2200">
                <a:latin typeface="Franklin Gothic Medium"/>
                <a:cs typeface="Times New Roman"/>
              </a:rPr>
              <a:t>	An Industry has both a daily maximum concentration limit as well as a monthly average concentration limit for BOD.  At the end of the six-month period, when calculating SNC for the parameter of BOD, you judge SNC for BOD separately for the daily max and the monthly average limits.</a:t>
            </a:r>
            <a:endParaRPr lang="en-US" altLang="en-US" sz="2000"/>
          </a:p>
        </p:txBody>
      </p:sp>
      <p:sp>
        <p:nvSpPr>
          <p:cNvPr id="2" name="Slide Number Placeholder 1">
            <a:extLst>
              <a:ext uri="{FF2B5EF4-FFF2-40B4-BE49-F238E27FC236}">
                <a16:creationId xmlns:a16="http://schemas.microsoft.com/office/drawing/2014/main" id="{DE5B971F-EB1E-9089-871D-D61E239F6C04}"/>
              </a:ext>
            </a:extLst>
          </p:cNvPr>
          <p:cNvSpPr>
            <a:spLocks noGrp="1"/>
          </p:cNvSpPr>
          <p:nvPr>
            <p:ph type="sldNum" sz="quarter" idx="12"/>
          </p:nvPr>
        </p:nvSpPr>
        <p:spPr/>
        <p:txBody>
          <a:bodyPr/>
          <a:lstStyle/>
          <a:p>
            <a:fld id="{11F27F3A-B3E9-41ED-AF8F-A365F10BB65F}"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p:txBody>
          <a:bodyPr/>
          <a:lstStyle/>
          <a:p>
            <a:pPr eaLnBrk="1" hangingPunct="1"/>
            <a:r>
              <a:rPr lang="en-US" altLang="en-US">
                <a:latin typeface="Times" panose="02020603050405020304" pitchFamily="18" charset="0"/>
                <a:cs typeface="Times New Roman" panose="02020603050405020304" pitchFamily="18" charset="0"/>
              </a:rPr>
              <a:t>SNC for Limits Violations (continued)</a:t>
            </a:r>
            <a:r>
              <a:rPr lang="en-US" altLang="en-US"/>
              <a:t> </a:t>
            </a:r>
          </a:p>
        </p:txBody>
      </p:sp>
      <p:sp>
        <p:nvSpPr>
          <p:cNvPr id="74755" name="Rectangle 1027"/>
          <p:cNvSpPr>
            <a:spLocks noGrp="1" noChangeArrowheads="1"/>
          </p:cNvSpPr>
          <p:nvPr>
            <p:ph idx="1"/>
          </p:nvPr>
        </p:nvSpPr>
        <p:spPr/>
        <p:txBody>
          <a:bodyPr vert="horz" lIns="91440" tIns="45720" rIns="91440" bIns="45720" rtlCol="0" anchor="t">
            <a:normAutofit/>
          </a:bodyPr>
          <a:lstStyle/>
          <a:p>
            <a:pPr marL="0" indent="0" eaLnBrk="1" hangingPunct="1">
              <a:lnSpc>
                <a:spcPct val="90000"/>
              </a:lnSpc>
              <a:buNone/>
            </a:pPr>
            <a:r>
              <a:rPr lang="en-US" altLang="en-US" sz="2400" dirty="0">
                <a:latin typeface="Franklin Gothic Medium"/>
                <a:cs typeface="Times New Roman"/>
              </a:rPr>
              <a:t>Forms Used For SNC</a:t>
            </a:r>
            <a:endParaRPr lang="en-US" dirty="0"/>
          </a:p>
          <a:p>
            <a:pPr lvl="1" eaLnBrk="1" hangingPunct="1">
              <a:lnSpc>
                <a:spcPct val="90000"/>
              </a:lnSpc>
            </a:pPr>
            <a:r>
              <a:rPr lang="en-US" altLang="en-US" sz="2000" dirty="0">
                <a:latin typeface="Franklin Gothic Medium"/>
                <a:cs typeface="Times New Roman"/>
              </a:rPr>
              <a:t>Industrial Data Summary Forms (IDSF) or other forms or in a format provided by the Division;</a:t>
            </a:r>
          </a:p>
          <a:p>
            <a:pPr lvl="1" eaLnBrk="1" hangingPunct="1">
              <a:lnSpc>
                <a:spcPct val="90000"/>
              </a:lnSpc>
            </a:pPr>
            <a:r>
              <a:rPr lang="en-US" altLang="en-US" sz="2000" dirty="0">
                <a:latin typeface="Franklin Gothic Medium"/>
                <a:cs typeface="Times New Roman"/>
              </a:rPr>
              <a:t>Compliance Judgment Worksheet (Ch. 7, </a:t>
            </a:r>
            <a:r>
              <a:rPr lang="en-US" altLang="en-US" sz="2000" i="1" dirty="0">
                <a:latin typeface="Franklin Gothic Medium"/>
                <a:cs typeface="Times New Roman"/>
              </a:rPr>
              <a:t>North Carolina</a:t>
            </a:r>
            <a:r>
              <a:rPr lang="en-US" altLang="en-US" sz="2000" dirty="0">
                <a:latin typeface="Franklin Gothic Medium"/>
                <a:cs typeface="Times New Roman"/>
              </a:rPr>
              <a:t> </a:t>
            </a:r>
            <a:r>
              <a:rPr lang="en-US" altLang="en-US" sz="2000" i="1" dirty="0">
                <a:latin typeface="Franklin Gothic Medium"/>
                <a:cs typeface="Times New Roman"/>
              </a:rPr>
              <a:t>Comprehensive Guidance for Pretreatment Programs</a:t>
            </a:r>
            <a:r>
              <a:rPr lang="en-US" altLang="en-US" sz="2000" dirty="0">
                <a:latin typeface="Franklin Gothic Medium"/>
                <a:cs typeface="Times New Roman"/>
              </a:rPr>
              <a:t>)</a:t>
            </a:r>
          </a:p>
          <a:p>
            <a:pPr eaLnBrk="1" hangingPunct="1">
              <a:lnSpc>
                <a:spcPct val="90000"/>
              </a:lnSpc>
            </a:pPr>
            <a:endParaRPr lang="en-US" altLang="en-US" sz="800" b="1" u="sng" dirty="0">
              <a:latin typeface="Franklin Gothic Medium"/>
            </a:endParaRPr>
          </a:p>
          <a:p>
            <a:pPr marL="0" indent="0">
              <a:buNone/>
            </a:pPr>
            <a:r>
              <a:rPr lang="en-US" altLang="en-US" sz="2400" dirty="0">
                <a:latin typeface="Franklin Gothic Medium"/>
                <a:cs typeface="Times New Roman"/>
              </a:rPr>
              <a:t>Other </a:t>
            </a:r>
            <a:endParaRPr lang="en-US" altLang="en-US" sz="2400" dirty="0">
              <a:latin typeface="Franklin Gothic Medium"/>
              <a:cs typeface="Times New Roman" panose="02020603050405020304" pitchFamily="18" charset="0"/>
            </a:endParaRPr>
          </a:p>
          <a:p>
            <a:pPr lvl="1" eaLnBrk="1" hangingPunct="1">
              <a:lnSpc>
                <a:spcPct val="90000"/>
              </a:lnSpc>
            </a:pPr>
            <a:r>
              <a:rPr lang="en-US" altLang="en-US" sz="2000" dirty="0">
                <a:latin typeface="Franklin Gothic Medium"/>
                <a:cs typeface="Times New Roman"/>
              </a:rPr>
              <a:t>SNC for pH (no TRC required)</a:t>
            </a:r>
          </a:p>
          <a:p>
            <a:pPr lvl="1" eaLnBrk="1" hangingPunct="1">
              <a:lnSpc>
                <a:spcPct val="90000"/>
              </a:lnSpc>
            </a:pPr>
            <a:r>
              <a:rPr lang="en-US" altLang="en-US" sz="2000" dirty="0">
                <a:latin typeface="Franklin Gothic Medium"/>
                <a:cs typeface="Times New Roman"/>
              </a:rPr>
              <a:t>SNC for Flow (flow is not a “pollutant”)</a:t>
            </a:r>
          </a:p>
          <a:p>
            <a:pPr lvl="1" eaLnBrk="1" hangingPunct="1">
              <a:lnSpc>
                <a:spcPct val="90000"/>
              </a:lnSpc>
              <a:buFont typeface="Wingdings" panose="05000000000000000000" pitchFamily="2" charset="2"/>
              <a:buNone/>
            </a:pPr>
            <a:endParaRPr lang="en-US" altLang="en-US" sz="2000" dirty="0">
              <a:latin typeface="Franklin Gothic Medium"/>
              <a:cs typeface="Times New Roman" panose="02020603050405020304" pitchFamily="18" charset="0"/>
            </a:endParaRPr>
          </a:p>
          <a:p>
            <a:pPr lvl="1" eaLnBrk="1" hangingPunct="1">
              <a:lnSpc>
                <a:spcPct val="90000"/>
              </a:lnSpc>
              <a:buFont typeface="Wingdings" panose="05000000000000000000" pitchFamily="2" charset="2"/>
              <a:buNone/>
            </a:pPr>
            <a:endParaRPr lang="en-US" altLang="en-US" sz="2000" dirty="0">
              <a:latin typeface="Franklin Gothic Medium"/>
              <a:cs typeface="Times New Roman" panose="02020603050405020304" pitchFamily="18" charset="0"/>
            </a:endParaRPr>
          </a:p>
          <a:p>
            <a:pPr lvl="1" eaLnBrk="1" hangingPunct="1">
              <a:lnSpc>
                <a:spcPct val="90000"/>
              </a:lnSpc>
              <a:buFont typeface="Wingdings" panose="05000000000000000000" pitchFamily="2" charset="2"/>
              <a:buNone/>
            </a:pPr>
            <a:endParaRPr lang="en-US" altLang="en-US" sz="2000" dirty="0">
              <a:latin typeface="Franklin Gothic Medium"/>
              <a:cs typeface="Times New Roman" panose="02020603050405020304" pitchFamily="18" charset="0"/>
            </a:endParaRPr>
          </a:p>
          <a:p>
            <a:pPr lvl="1" eaLnBrk="1" hangingPunct="1">
              <a:lnSpc>
                <a:spcPct val="90000"/>
              </a:lnSpc>
              <a:buFont typeface="Wingdings" panose="05000000000000000000" pitchFamily="2" charset="2"/>
              <a:buNone/>
            </a:pPr>
            <a:endParaRPr lang="en-US" altLang="en-US" sz="1000" dirty="0">
              <a:latin typeface="Franklin Gothic Medium"/>
              <a:cs typeface="Times New Roman" panose="02020603050405020304" pitchFamily="18" charset="0"/>
            </a:endParaRPr>
          </a:p>
          <a:p>
            <a:pPr marL="0" indent="0" eaLnBrk="1" hangingPunct="1">
              <a:lnSpc>
                <a:spcPct val="90000"/>
              </a:lnSpc>
              <a:buNone/>
            </a:pPr>
            <a:r>
              <a:rPr lang="en-US" altLang="en-US" sz="2400" dirty="0">
                <a:latin typeface="Franklin Gothic Medium"/>
                <a:cs typeface="Times New Roman"/>
              </a:rPr>
              <a:t>Call Pretreatment Staff to discuss extenuating circumstances</a:t>
            </a:r>
          </a:p>
        </p:txBody>
      </p:sp>
      <p:sp>
        <p:nvSpPr>
          <p:cNvPr id="187400" name="Text Box 1032"/>
          <p:cNvSpPr txBox="1">
            <a:spLocks noChangeArrowheads="1"/>
          </p:cNvSpPr>
          <p:nvPr/>
        </p:nvSpPr>
        <p:spPr bwMode="auto">
          <a:xfrm>
            <a:off x="3078531" y="4740988"/>
            <a:ext cx="6216650" cy="750887"/>
          </a:xfrm>
          <a:prstGeom prst="rect">
            <a:avLst/>
          </a:prstGeom>
          <a:solidFill>
            <a:srgbClr val="FFFFFF"/>
          </a:solidFill>
          <a:ln w="63500" cmpd="dbl">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dirty="0">
                <a:latin typeface="Times New Roman" panose="02020603050405020304" pitchFamily="18" charset="0"/>
              </a:rPr>
              <a:t>See </a:t>
            </a:r>
            <a:r>
              <a:rPr lang="en-US" altLang="en-US" sz="2000" dirty="0">
                <a:latin typeface="Times New Roman" panose="02020603050405020304" pitchFamily="18" charset="0"/>
                <a:hlinkClick r:id="rId3"/>
              </a:rPr>
              <a:t>PAR Guidance </a:t>
            </a:r>
            <a:r>
              <a:rPr lang="en-US" altLang="en-US" sz="2000" dirty="0">
                <a:latin typeface="Times New Roman" panose="02020603050405020304" pitchFamily="18" charset="0"/>
              </a:rPr>
              <a:t>for discussion of SNC for pH, flow, and some examples of extenuating circumstances.</a:t>
            </a:r>
          </a:p>
        </p:txBody>
      </p:sp>
      <p:sp>
        <p:nvSpPr>
          <p:cNvPr id="2" name="Slide Number Placeholder 1">
            <a:extLst>
              <a:ext uri="{FF2B5EF4-FFF2-40B4-BE49-F238E27FC236}">
                <a16:creationId xmlns:a16="http://schemas.microsoft.com/office/drawing/2014/main" id="{EA13DA01-83A5-6BDD-5992-CD44E555534E}"/>
              </a:ext>
            </a:extLst>
          </p:cNvPr>
          <p:cNvSpPr>
            <a:spLocks noGrp="1"/>
          </p:cNvSpPr>
          <p:nvPr>
            <p:ph type="sldNum" sz="quarter" idx="12"/>
          </p:nvPr>
        </p:nvSpPr>
        <p:spPr/>
        <p:txBody>
          <a:bodyPr/>
          <a:lstStyle/>
          <a:p>
            <a:fld id="{11F27F3A-B3E9-41ED-AF8F-A365F10BB65F}"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7400"/>
                                        </p:tgtEl>
                                        <p:attrNameLst>
                                          <p:attrName>style.visibility</p:attrName>
                                        </p:attrNameLst>
                                      </p:cBhvr>
                                      <p:to>
                                        <p:strVal val="visible"/>
                                      </p:to>
                                    </p:set>
                                    <p:animEffect transition="in" filter="checkerboard(across)">
                                      <p:cBhvr>
                                        <p:cTn id="7"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0"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28437" y="-192337"/>
            <a:ext cx="10515600" cy="1061245"/>
          </a:xfrm>
        </p:spPr>
        <p:txBody>
          <a:bodyPr/>
          <a:lstStyle/>
          <a:p>
            <a:pPr eaLnBrk="1" hangingPunct="1"/>
            <a:r>
              <a:rPr lang="en-US" altLang="en-US"/>
              <a:t>Data Summary Form</a:t>
            </a:r>
          </a:p>
        </p:txBody>
      </p:sp>
      <p:graphicFrame>
        <p:nvGraphicFramePr>
          <p:cNvPr id="76803" name="Object 2048"/>
          <p:cNvGraphicFramePr>
            <a:graphicFrameLocks noChangeAspect="1"/>
          </p:cNvGraphicFramePr>
          <p:nvPr>
            <p:extLst>
              <p:ext uri="{D42A27DB-BD31-4B8C-83A1-F6EECF244321}">
                <p14:modId xmlns:p14="http://schemas.microsoft.com/office/powerpoint/2010/main" val="4116035887"/>
              </p:ext>
            </p:extLst>
          </p:nvPr>
        </p:nvGraphicFramePr>
        <p:xfrm>
          <a:off x="631825" y="639763"/>
          <a:ext cx="9715500" cy="5459412"/>
        </p:xfrm>
        <a:graphic>
          <a:graphicData uri="http://schemas.openxmlformats.org/presentationml/2006/ole">
            <mc:AlternateContent xmlns:mc="http://schemas.openxmlformats.org/markup-compatibility/2006">
              <mc:Choice xmlns:v="urn:schemas-microsoft-com:vml" Requires="v">
                <p:oleObj name="Worksheet" r:id="rId3" imgW="9372813" imgH="5265247" progId="Excel.Sheet.8">
                  <p:embed/>
                </p:oleObj>
              </mc:Choice>
              <mc:Fallback>
                <p:oleObj name="Worksheet" r:id="rId3" imgW="9372813" imgH="5265247" progId="Excel.Sheet.8">
                  <p:embed/>
                  <p:pic>
                    <p:nvPicPr>
                      <p:cNvPr id="76803" name="Object 2048"/>
                      <p:cNvPicPr>
                        <a:picLocks noChangeAspect="1" noChangeArrowheads="1"/>
                      </p:cNvPicPr>
                      <p:nvPr/>
                    </p:nvPicPr>
                    <p:blipFill>
                      <a:blip r:embed="rId4"/>
                      <a:srcRect/>
                      <a:stretch>
                        <a:fillRect/>
                      </a:stretch>
                    </p:blipFill>
                    <p:spPr bwMode="auto">
                      <a:xfrm>
                        <a:off x="631825" y="639763"/>
                        <a:ext cx="9715500" cy="545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44B7F6C6-2D9D-3285-F3C2-557DBE515901}"/>
              </a:ext>
            </a:extLst>
          </p:cNvPr>
          <p:cNvSpPr>
            <a:spLocks noGrp="1"/>
          </p:cNvSpPr>
          <p:nvPr>
            <p:ph type="sldNum" sz="quarter" idx="12"/>
          </p:nvPr>
        </p:nvSpPr>
        <p:spPr/>
        <p:txBody>
          <a:bodyPr/>
          <a:lstStyle/>
          <a:p>
            <a:fld id="{11F27F3A-B3E9-41ED-AF8F-A365F10BB65F}"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838200" y="-212390"/>
            <a:ext cx="10515600" cy="1061245"/>
          </a:xfrm>
        </p:spPr>
        <p:txBody>
          <a:bodyPr/>
          <a:lstStyle/>
          <a:p>
            <a:pPr eaLnBrk="1" hangingPunct="1"/>
            <a:r>
              <a:rPr lang="en-US" altLang="en-US"/>
              <a:t>Data Summary Form</a:t>
            </a:r>
          </a:p>
        </p:txBody>
      </p:sp>
      <p:graphicFrame>
        <p:nvGraphicFramePr>
          <p:cNvPr id="78851" name="Object 0"/>
          <p:cNvGraphicFramePr>
            <a:graphicFrameLocks noChangeAspect="1"/>
          </p:cNvGraphicFramePr>
          <p:nvPr>
            <p:extLst>
              <p:ext uri="{D42A27DB-BD31-4B8C-83A1-F6EECF244321}">
                <p14:modId xmlns:p14="http://schemas.microsoft.com/office/powerpoint/2010/main" val="255767894"/>
              </p:ext>
            </p:extLst>
          </p:nvPr>
        </p:nvGraphicFramePr>
        <p:xfrm>
          <a:off x="751557" y="689394"/>
          <a:ext cx="9112751" cy="4999956"/>
        </p:xfrm>
        <a:graphic>
          <a:graphicData uri="http://schemas.openxmlformats.org/presentationml/2006/ole">
            <mc:AlternateContent xmlns:mc="http://schemas.openxmlformats.org/markup-compatibility/2006">
              <mc:Choice xmlns:v="urn:schemas-microsoft-com:vml" Requires="v">
                <p:oleObj name="Worksheet" r:id="rId3" imgW="8486657" imgH="5191023" progId="Excel.Sheet.8">
                  <p:embed/>
                </p:oleObj>
              </mc:Choice>
              <mc:Fallback>
                <p:oleObj name="Worksheet" r:id="rId3" imgW="8486657" imgH="5191023" progId="Excel.Sheet.8">
                  <p:embed/>
                  <p:pic>
                    <p:nvPicPr>
                      <p:cNvPr id="78851"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57" y="689394"/>
                        <a:ext cx="9112751" cy="499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AFC433F2-8EB5-F888-1AC5-6C58FE1C362D}"/>
              </a:ext>
            </a:extLst>
          </p:cNvPr>
          <p:cNvSpPr>
            <a:spLocks noGrp="1"/>
          </p:cNvSpPr>
          <p:nvPr>
            <p:ph type="sldNum" sz="quarter" idx="12"/>
          </p:nvPr>
        </p:nvSpPr>
        <p:spPr/>
        <p:txBody>
          <a:bodyPr/>
          <a:lstStyle/>
          <a:p>
            <a:fld id="{11F27F3A-B3E9-41ED-AF8F-A365F10BB65F}"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838200" y="-182311"/>
            <a:ext cx="10515600" cy="1061245"/>
          </a:xfrm>
        </p:spPr>
        <p:txBody>
          <a:bodyPr/>
          <a:lstStyle/>
          <a:p>
            <a:pPr eaLnBrk="1" hangingPunct="1"/>
            <a:r>
              <a:rPr lang="en-US" altLang="en-US"/>
              <a:t>Data Summary Form</a:t>
            </a:r>
          </a:p>
        </p:txBody>
      </p:sp>
      <p:graphicFrame>
        <p:nvGraphicFramePr>
          <p:cNvPr id="80899" name="Object 1024"/>
          <p:cNvGraphicFramePr>
            <a:graphicFrameLocks noChangeAspect="1"/>
          </p:cNvGraphicFramePr>
          <p:nvPr>
            <p:extLst>
              <p:ext uri="{D42A27DB-BD31-4B8C-83A1-F6EECF244321}">
                <p14:modId xmlns:p14="http://schemas.microsoft.com/office/powerpoint/2010/main" val="3764105572"/>
              </p:ext>
            </p:extLst>
          </p:nvPr>
        </p:nvGraphicFramePr>
        <p:xfrm>
          <a:off x="292686" y="707859"/>
          <a:ext cx="9019172" cy="5561430"/>
        </p:xfrm>
        <a:graphic>
          <a:graphicData uri="http://schemas.openxmlformats.org/presentationml/2006/ole">
            <mc:AlternateContent xmlns:mc="http://schemas.openxmlformats.org/markup-compatibility/2006">
              <mc:Choice xmlns:v="urn:schemas-microsoft-com:vml" Requires="v">
                <p:oleObj name="Worksheet" r:id="rId3" imgW="8486657" imgH="5191023" progId="Excel.Sheet.8">
                  <p:embed/>
                </p:oleObj>
              </mc:Choice>
              <mc:Fallback>
                <p:oleObj name="Worksheet" r:id="rId3" imgW="8486657" imgH="5191023" progId="Excel.Sheet.8">
                  <p:embed/>
                  <p:pic>
                    <p:nvPicPr>
                      <p:cNvPr id="80899"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86" y="707859"/>
                        <a:ext cx="9019172" cy="556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0" name="Oval 4"/>
          <p:cNvSpPr>
            <a:spLocks noChangeArrowheads="1"/>
          </p:cNvSpPr>
          <p:nvPr/>
        </p:nvSpPr>
        <p:spPr bwMode="auto">
          <a:xfrm>
            <a:off x="6169026" y="2219325"/>
            <a:ext cx="1711325" cy="465138"/>
          </a:xfrm>
          <a:prstGeom prst="ellipse">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 name="Slide Number Placeholder 1">
            <a:extLst>
              <a:ext uri="{FF2B5EF4-FFF2-40B4-BE49-F238E27FC236}">
                <a16:creationId xmlns:a16="http://schemas.microsoft.com/office/drawing/2014/main" id="{4F093430-EC50-C7BB-B09E-AD380855F5A0}"/>
              </a:ext>
            </a:extLst>
          </p:cNvPr>
          <p:cNvSpPr>
            <a:spLocks noGrp="1"/>
          </p:cNvSpPr>
          <p:nvPr>
            <p:ph type="sldNum" sz="quarter" idx="12"/>
          </p:nvPr>
        </p:nvSpPr>
        <p:spPr/>
        <p:txBody>
          <a:bodyPr/>
          <a:lstStyle/>
          <a:p>
            <a:fld id="{11F27F3A-B3E9-41ED-AF8F-A365F10BB65F}"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47963" y="-192338"/>
            <a:ext cx="10515600" cy="1061245"/>
          </a:xfrm>
        </p:spPr>
        <p:txBody>
          <a:bodyPr/>
          <a:lstStyle/>
          <a:p>
            <a:pPr eaLnBrk="1" hangingPunct="1"/>
            <a:r>
              <a:rPr lang="en-US" altLang="en-US"/>
              <a:t>Data Summary Form</a:t>
            </a:r>
          </a:p>
        </p:txBody>
      </p:sp>
      <p:graphicFrame>
        <p:nvGraphicFramePr>
          <p:cNvPr id="82947" name="Object 1024"/>
          <p:cNvGraphicFramePr>
            <a:graphicFrameLocks noChangeAspect="1"/>
          </p:cNvGraphicFramePr>
          <p:nvPr>
            <p:extLst>
              <p:ext uri="{D42A27DB-BD31-4B8C-83A1-F6EECF244321}">
                <p14:modId xmlns:p14="http://schemas.microsoft.com/office/powerpoint/2010/main" val="241695303"/>
              </p:ext>
            </p:extLst>
          </p:nvPr>
        </p:nvGraphicFramePr>
        <p:xfrm>
          <a:off x="172454" y="589131"/>
          <a:ext cx="9741066" cy="5150352"/>
        </p:xfrm>
        <a:graphic>
          <a:graphicData uri="http://schemas.openxmlformats.org/presentationml/2006/ole">
            <mc:AlternateContent xmlns:mc="http://schemas.openxmlformats.org/markup-compatibility/2006">
              <mc:Choice xmlns:v="urn:schemas-microsoft-com:vml" Requires="v">
                <p:oleObj name="Worksheet" r:id="rId3" imgW="8486657" imgH="5191023" progId="Excel.Sheet.8">
                  <p:embed/>
                </p:oleObj>
              </mc:Choice>
              <mc:Fallback>
                <p:oleObj name="Worksheet" r:id="rId3" imgW="8486657" imgH="5191023" progId="Excel.Sheet.8">
                  <p:embed/>
                  <p:pic>
                    <p:nvPicPr>
                      <p:cNvPr id="8294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54" y="589131"/>
                        <a:ext cx="9741066" cy="515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50DFEC69-2362-0290-4F95-E82C2B785CFB}"/>
              </a:ext>
            </a:extLst>
          </p:cNvPr>
          <p:cNvSpPr>
            <a:spLocks noGrp="1"/>
          </p:cNvSpPr>
          <p:nvPr>
            <p:ph type="sldNum" sz="quarter" idx="12"/>
          </p:nvPr>
        </p:nvSpPr>
        <p:spPr/>
        <p:txBody>
          <a:bodyPr/>
          <a:lstStyle/>
          <a:p>
            <a:fld id="{11F27F3A-B3E9-41ED-AF8F-A365F10BB65F}"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838200" y="-192337"/>
            <a:ext cx="10515600" cy="1061245"/>
          </a:xfrm>
        </p:spPr>
        <p:txBody>
          <a:bodyPr/>
          <a:lstStyle/>
          <a:p>
            <a:pPr eaLnBrk="1" hangingPunct="1"/>
            <a:r>
              <a:rPr lang="en-US" altLang="en-US"/>
              <a:t>Data Summary Form</a:t>
            </a:r>
          </a:p>
        </p:txBody>
      </p:sp>
      <p:graphicFrame>
        <p:nvGraphicFramePr>
          <p:cNvPr id="84995" name="Object 1024"/>
          <p:cNvGraphicFramePr>
            <a:graphicFrameLocks noChangeAspect="1"/>
          </p:cNvGraphicFramePr>
          <p:nvPr>
            <p:extLst>
              <p:ext uri="{D42A27DB-BD31-4B8C-83A1-F6EECF244321}">
                <p14:modId xmlns:p14="http://schemas.microsoft.com/office/powerpoint/2010/main" val="337898762"/>
              </p:ext>
            </p:extLst>
          </p:nvPr>
        </p:nvGraphicFramePr>
        <p:xfrm>
          <a:off x="328864" y="695826"/>
          <a:ext cx="9378031" cy="5058194"/>
        </p:xfrm>
        <a:graphic>
          <a:graphicData uri="http://schemas.openxmlformats.org/presentationml/2006/ole">
            <mc:AlternateContent xmlns:mc="http://schemas.openxmlformats.org/markup-compatibility/2006">
              <mc:Choice xmlns:v="urn:schemas-microsoft-com:vml" Requires="v">
                <p:oleObj name="Worksheet" r:id="rId3" imgW="9765000" imgH="6131160" progId="Excel.Sheet.8">
                  <p:embed/>
                </p:oleObj>
              </mc:Choice>
              <mc:Fallback>
                <p:oleObj name="Worksheet" r:id="rId3" imgW="9765000" imgH="6131160" progId="Excel.Sheet.8">
                  <p:embed/>
                  <p:pic>
                    <p:nvPicPr>
                      <p:cNvPr id="84995"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64" y="695826"/>
                        <a:ext cx="9378031" cy="5058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AE10345D-6545-C27D-E2BF-46B27D6E9935}"/>
              </a:ext>
            </a:extLst>
          </p:cNvPr>
          <p:cNvSpPr>
            <a:spLocks noGrp="1"/>
          </p:cNvSpPr>
          <p:nvPr>
            <p:ph type="sldNum" sz="quarter" idx="12"/>
          </p:nvPr>
        </p:nvSpPr>
        <p:spPr/>
        <p:txBody>
          <a:bodyPr/>
          <a:lstStyle/>
          <a:p>
            <a:fld id="{11F27F3A-B3E9-41ED-AF8F-A365F10BB65F}"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98095" y="-162258"/>
            <a:ext cx="10515600" cy="1061245"/>
          </a:xfrm>
        </p:spPr>
        <p:txBody>
          <a:bodyPr/>
          <a:lstStyle/>
          <a:p>
            <a:pPr eaLnBrk="1" hangingPunct="1"/>
            <a:r>
              <a:rPr lang="en-US" altLang="en-US"/>
              <a:t>Data Summary Form</a:t>
            </a:r>
          </a:p>
        </p:txBody>
      </p:sp>
      <p:graphicFrame>
        <p:nvGraphicFramePr>
          <p:cNvPr id="87043" name="Object 1024"/>
          <p:cNvGraphicFramePr>
            <a:graphicFrameLocks noChangeAspect="1"/>
          </p:cNvGraphicFramePr>
          <p:nvPr>
            <p:extLst>
              <p:ext uri="{D42A27DB-BD31-4B8C-83A1-F6EECF244321}">
                <p14:modId xmlns:p14="http://schemas.microsoft.com/office/powerpoint/2010/main" val="2961354580"/>
              </p:ext>
            </p:extLst>
          </p:nvPr>
        </p:nvGraphicFramePr>
        <p:xfrm>
          <a:off x="245478" y="691065"/>
          <a:ext cx="10003840" cy="5296150"/>
        </p:xfrm>
        <a:graphic>
          <a:graphicData uri="http://schemas.openxmlformats.org/presentationml/2006/ole">
            <mc:AlternateContent xmlns:mc="http://schemas.openxmlformats.org/markup-compatibility/2006">
              <mc:Choice xmlns:v="urn:schemas-microsoft-com:vml" Requires="v">
                <p:oleObj name="Worksheet" r:id="rId3" imgW="9765000" imgH="6131160" progId="Excel.Sheet.8">
                  <p:embed/>
                </p:oleObj>
              </mc:Choice>
              <mc:Fallback>
                <p:oleObj name="Worksheet" r:id="rId3" imgW="9765000" imgH="6131160" progId="Excel.Sheet.8">
                  <p:embed/>
                  <p:pic>
                    <p:nvPicPr>
                      <p:cNvPr id="87043"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78" y="691065"/>
                        <a:ext cx="10003840" cy="529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B73D0CEF-1FA5-1381-E9B6-BA0E46A78D49}"/>
              </a:ext>
            </a:extLst>
          </p:cNvPr>
          <p:cNvSpPr>
            <a:spLocks noGrp="1"/>
          </p:cNvSpPr>
          <p:nvPr>
            <p:ph type="sldNum" sz="quarter" idx="12"/>
          </p:nvPr>
        </p:nvSpPr>
        <p:spPr/>
        <p:txBody>
          <a:bodyPr/>
          <a:lstStyle/>
          <a:p>
            <a:fld id="{11F27F3A-B3E9-41ED-AF8F-A365F10BB65F}"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altLang="en-US" sz="1800" b="1">
                <a:cs typeface="Times New Roman" panose="02020603050405020304" pitchFamily="18" charset="0"/>
              </a:rPr>
              <a:t>Compliance Judgment, SNC, and PAR Workshop</a:t>
            </a:r>
            <a:br>
              <a:rPr lang="en-US" altLang="en-US" sz="16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Introduction to the Basics of Judging Compliance,</a:t>
            </a:r>
            <a:br>
              <a:rPr lang="en-US" altLang="en-US" sz="18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Dealing with SNC, and Compiling Annual Reports</a:t>
            </a:r>
          </a:p>
        </p:txBody>
      </p:sp>
      <p:sp>
        <p:nvSpPr>
          <p:cNvPr id="11267" name="Text Box 3"/>
          <p:cNvSpPr txBox="1">
            <a:spLocks noChangeArrowheads="1"/>
          </p:cNvSpPr>
          <p:nvPr/>
        </p:nvSpPr>
        <p:spPr bwMode="auto">
          <a:xfrm>
            <a:off x="581959" y="1493905"/>
            <a:ext cx="7924800" cy="400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tIns="45720" rIns="91440" bIns="45720" anchor="t">
            <a:spAutoFit/>
          </a:bodyPr>
          <a:lstStyle>
            <a:lvl1pPr marL="457200" indent="-4572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ClrTx/>
              <a:buSzTx/>
              <a:buFontTx/>
              <a:buNone/>
            </a:pPr>
            <a:r>
              <a:rPr lang="en-US" altLang="en-US" sz="2400" u="sng">
                <a:latin typeface="Times New Roman"/>
                <a:cs typeface="Times New Roman"/>
              </a:rPr>
              <a:t>Today’s Outline (cont.)</a:t>
            </a:r>
          </a:p>
          <a:p>
            <a:pPr eaLnBrk="1" hangingPunct="1">
              <a:buClrTx/>
              <a:buSzTx/>
              <a:buFontTx/>
              <a:buNone/>
            </a:pPr>
            <a:r>
              <a:rPr lang="en-US" altLang="en-US" sz="2400">
                <a:latin typeface="Times New Roman"/>
                <a:cs typeface="Times New Roman"/>
              </a:rPr>
              <a:t>3.    IDSF</a:t>
            </a:r>
          </a:p>
          <a:p>
            <a:pPr eaLnBrk="1" hangingPunct="1">
              <a:buClrTx/>
              <a:buSzTx/>
              <a:buFontTx/>
              <a:buNone/>
            </a:pPr>
            <a:r>
              <a:rPr lang="en-US" altLang="en-US" sz="2400">
                <a:latin typeface="Times New Roman"/>
                <a:cs typeface="Times New Roman"/>
              </a:rPr>
              <a:t>4.    SNCR Form</a:t>
            </a:r>
          </a:p>
          <a:p>
            <a:pPr eaLnBrk="1" hangingPunct="1">
              <a:buClrTx/>
              <a:buSzTx/>
              <a:buFontTx/>
              <a:buNone/>
            </a:pPr>
            <a:r>
              <a:rPr lang="en-US" altLang="en-US" sz="2400">
                <a:latin typeface="Times New Roman"/>
                <a:cs typeface="Times New Roman"/>
              </a:rPr>
              <a:t>5.    PPS Form</a:t>
            </a:r>
          </a:p>
          <a:p>
            <a:pPr eaLnBrk="1" hangingPunct="1">
              <a:buClrTx/>
              <a:buSzTx/>
              <a:buFontTx/>
              <a:buNone/>
            </a:pPr>
            <a:r>
              <a:rPr lang="en-US" altLang="en-US" sz="2400">
                <a:latin typeface="Times New Roman"/>
                <a:cs typeface="Times New Roman"/>
              </a:rPr>
              <a:t>6.    Narrative</a:t>
            </a:r>
          </a:p>
          <a:p>
            <a:pPr eaLnBrk="1" hangingPunct="1">
              <a:buClrTx/>
              <a:buSzTx/>
              <a:buFontTx/>
              <a:buNone/>
            </a:pPr>
            <a:r>
              <a:rPr lang="en-US" altLang="en-US" sz="2400">
                <a:latin typeface="Times New Roman"/>
                <a:cs typeface="Times New Roman"/>
              </a:rPr>
              <a:t>7.    Waste Reduction</a:t>
            </a:r>
          </a:p>
          <a:p>
            <a:pPr eaLnBrk="1" hangingPunct="1">
              <a:buClrTx/>
              <a:buSzTx/>
              <a:buFontTx/>
              <a:buNone/>
            </a:pPr>
            <a:r>
              <a:rPr lang="en-US" altLang="en-US" sz="2400">
                <a:latin typeface="Times New Roman"/>
                <a:cs typeface="Times New Roman"/>
              </a:rPr>
              <a:t>8.    Public Notice</a:t>
            </a:r>
          </a:p>
          <a:p>
            <a:pPr eaLnBrk="1" hangingPunct="1">
              <a:buClrTx/>
              <a:buSzTx/>
              <a:buFontTx/>
              <a:buNone/>
            </a:pPr>
            <a:r>
              <a:rPr lang="en-US" altLang="en-US" sz="2400">
                <a:latin typeface="Times New Roman"/>
                <a:cs typeface="Times New Roman"/>
              </a:rPr>
              <a:t>9.    Enforceable Compliance Schedules (Orders)</a:t>
            </a:r>
          </a:p>
          <a:p>
            <a:pPr eaLnBrk="1" hangingPunct="1">
              <a:buClrTx/>
              <a:buSzTx/>
              <a:buFontTx/>
              <a:buNone/>
            </a:pPr>
            <a:r>
              <a:rPr lang="en-US" altLang="en-US" sz="2400">
                <a:latin typeface="Times New Roman"/>
                <a:cs typeface="Times New Roman"/>
              </a:rPr>
              <a:t>10.  Allocation Table</a:t>
            </a:r>
          </a:p>
        </p:txBody>
      </p:sp>
      <p:sp>
        <p:nvSpPr>
          <p:cNvPr id="3" name="Slide Number Placeholder 2">
            <a:extLst>
              <a:ext uri="{FF2B5EF4-FFF2-40B4-BE49-F238E27FC236}">
                <a16:creationId xmlns:a16="http://schemas.microsoft.com/office/drawing/2014/main" id="{AB2F775F-1911-5473-D646-97E7DB1A7616}"/>
              </a:ext>
            </a:extLst>
          </p:cNvPr>
          <p:cNvSpPr>
            <a:spLocks noGrp="1"/>
          </p:cNvSpPr>
          <p:nvPr>
            <p:ph type="sldNum" sz="quarter" idx="12"/>
          </p:nvPr>
        </p:nvSpPr>
        <p:spPr/>
        <p:txBody>
          <a:bodyPr/>
          <a:lstStyle/>
          <a:p>
            <a:fld id="{11F27F3A-B3E9-41ED-AF8F-A365F10BB65F}"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BEC2ED-325B-807D-CDCF-01D043F605A5}"/>
              </a:ext>
            </a:extLst>
          </p:cNvPr>
          <p:cNvSpPr>
            <a:spLocks noGrp="1"/>
          </p:cNvSpPr>
          <p:nvPr>
            <p:ph type="ctrTitle"/>
          </p:nvPr>
        </p:nvSpPr>
        <p:spPr>
          <a:xfrm>
            <a:off x="5612938" y="3072251"/>
            <a:ext cx="5865181" cy="713497"/>
          </a:xfrm>
        </p:spPr>
        <p:txBody>
          <a:bodyPr/>
          <a:lstStyle/>
          <a:p>
            <a:r>
              <a:rPr lang="en-US"/>
              <a:t>Examples</a:t>
            </a:r>
          </a:p>
        </p:txBody>
      </p:sp>
      <p:sp>
        <p:nvSpPr>
          <p:cNvPr id="4" name="Slide Number Placeholder 3">
            <a:extLst>
              <a:ext uri="{FF2B5EF4-FFF2-40B4-BE49-F238E27FC236}">
                <a16:creationId xmlns:a16="http://schemas.microsoft.com/office/drawing/2014/main" id="{DB8D537C-483E-F793-80DE-FF1D0D5E6B62}"/>
              </a:ext>
            </a:extLst>
          </p:cNvPr>
          <p:cNvSpPr>
            <a:spLocks noGrp="1"/>
          </p:cNvSpPr>
          <p:nvPr>
            <p:ph type="sldNum" sz="quarter" idx="4294967295"/>
          </p:nvPr>
        </p:nvSpPr>
        <p:spPr>
          <a:xfrm>
            <a:off x="0" y="6650038"/>
            <a:ext cx="2743200" cy="138112"/>
          </a:xfrm>
        </p:spPr>
        <p:txBody>
          <a:bodyPr/>
          <a:lstStyle/>
          <a:p>
            <a:fld id="{11F27F3A-B3E9-41ED-AF8F-A365F10BB65F}" type="slidenum">
              <a:rPr lang="en-US" smtClean="0"/>
              <a:pPr/>
              <a:t>40</a:t>
            </a:fld>
            <a:endParaRPr lang="en-US"/>
          </a:p>
        </p:txBody>
      </p:sp>
    </p:spTree>
    <p:extLst>
      <p:ext uri="{BB962C8B-B14F-4D97-AF65-F5344CB8AC3E}">
        <p14:creationId xmlns:p14="http://schemas.microsoft.com/office/powerpoint/2010/main" val="1316836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ChangeArrowheads="1"/>
          </p:cNvSpPr>
          <p:nvPr>
            <p:ph type="title" idx="4294967295"/>
          </p:nvPr>
        </p:nvSpPr>
        <p:spPr>
          <a:xfrm>
            <a:off x="391026" y="98425"/>
            <a:ext cx="10515600" cy="1062038"/>
          </a:xfrm>
        </p:spPr>
        <p:txBody>
          <a:bodyPr/>
          <a:lstStyle/>
          <a:p>
            <a:pPr eaLnBrk="1" hangingPunct="1"/>
            <a:r>
              <a:rPr lang="en-US" altLang="en-US"/>
              <a:t>Example 1</a:t>
            </a:r>
          </a:p>
        </p:txBody>
      </p:sp>
      <p:sp>
        <p:nvSpPr>
          <p:cNvPr id="91139" name="Rectangle 1027"/>
          <p:cNvSpPr>
            <a:spLocks noGrp="1" noChangeArrowheads="1"/>
          </p:cNvSpPr>
          <p:nvPr>
            <p:ph idx="4294967295"/>
          </p:nvPr>
        </p:nvSpPr>
        <p:spPr>
          <a:xfrm>
            <a:off x="1168998" y="1228725"/>
            <a:ext cx="4927002" cy="2200275"/>
          </a:xfrm>
        </p:spPr>
        <p:txBody>
          <a:bodyPr/>
          <a:lstStyle/>
          <a:p>
            <a:pPr eaLnBrk="1" hangingPunct="1"/>
            <a:r>
              <a:rPr lang="en-US" altLang="en-US" err="1">
                <a:latin typeface="+mj-lt"/>
                <a:cs typeface="Times New Roman" panose="02020603050405020304" pitchFamily="18" charset="0"/>
              </a:rPr>
              <a:t>WillPlateit</a:t>
            </a:r>
            <a:r>
              <a:rPr lang="en-US" altLang="en-US">
                <a:latin typeface="+mj-lt"/>
                <a:cs typeface="Times New Roman" panose="02020603050405020304" pitchFamily="18" charset="0"/>
              </a:rPr>
              <a:t> Metal Finishers</a:t>
            </a:r>
            <a:endParaRPr lang="en-US" altLang="en-US">
              <a:latin typeface="+mj-lt"/>
            </a:endParaRPr>
          </a:p>
          <a:p>
            <a:pPr eaLnBrk="1" hangingPunct="1"/>
            <a:r>
              <a:rPr lang="en-US" altLang="en-US">
                <a:latin typeface="+mj-lt"/>
              </a:rPr>
              <a:t>1</a:t>
            </a:r>
            <a:r>
              <a:rPr lang="en-US" altLang="en-US" baseline="30000">
                <a:latin typeface="+mj-lt"/>
              </a:rPr>
              <a:t>st</a:t>
            </a:r>
            <a:r>
              <a:rPr lang="en-US" altLang="en-US">
                <a:latin typeface="+mj-lt"/>
              </a:rPr>
              <a:t> 6-month period</a:t>
            </a:r>
          </a:p>
          <a:p>
            <a:pPr eaLnBrk="1" hangingPunct="1"/>
            <a:r>
              <a:rPr lang="en-US" altLang="en-US">
                <a:latin typeface="+mj-lt"/>
              </a:rPr>
              <a:t>Cadmium</a:t>
            </a:r>
          </a:p>
        </p:txBody>
      </p:sp>
      <p:pic>
        <p:nvPicPr>
          <p:cNvPr id="91140" name="Picture 1028" descr="C:\Documents and Settings\Jon_Risgaard\Desktop\cadmiu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100" y="457200"/>
            <a:ext cx="3111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3186" name="Object 1024"/>
          <p:cNvGraphicFramePr>
            <a:graphicFrameLocks noChangeAspect="1"/>
          </p:cNvGraphicFramePr>
          <p:nvPr/>
        </p:nvGraphicFramePr>
        <p:xfrm>
          <a:off x="1828800" y="98425"/>
          <a:ext cx="8534400" cy="6669088"/>
        </p:xfrm>
        <a:graphic>
          <a:graphicData uri="http://schemas.openxmlformats.org/presentationml/2006/ole">
            <mc:AlternateContent xmlns:mc="http://schemas.openxmlformats.org/markup-compatibility/2006">
              <mc:Choice xmlns:v="urn:schemas-microsoft-com:vml" Requires="v">
                <p:oleObj name="Worksheet" r:id="rId3" imgW="8601024" imgH="6677028" progId="Excel.Sheet.8">
                  <p:embed/>
                </p:oleObj>
              </mc:Choice>
              <mc:Fallback>
                <p:oleObj name="Worksheet" r:id="rId3" imgW="8601024" imgH="6677028" progId="Excel.Sheet.8">
                  <p:embed/>
                  <p:pic>
                    <p:nvPicPr>
                      <p:cNvPr id="93186"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98425"/>
                        <a:ext cx="8534400" cy="66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6" name="Oval 6"/>
          <p:cNvSpPr>
            <a:spLocks noChangeArrowheads="1"/>
          </p:cNvSpPr>
          <p:nvPr/>
        </p:nvSpPr>
        <p:spPr bwMode="auto">
          <a:xfrm>
            <a:off x="1524000" y="3759200"/>
            <a:ext cx="8699500" cy="239964"/>
          </a:xfrm>
          <a:prstGeom prst="ellipse">
            <a:avLst/>
          </a:prstGeom>
          <a:noFill/>
          <a:ln w="349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 name="Slide Number Placeholder 1">
            <a:extLst>
              <a:ext uri="{FF2B5EF4-FFF2-40B4-BE49-F238E27FC236}">
                <a16:creationId xmlns:a16="http://schemas.microsoft.com/office/drawing/2014/main" id="{91D2D974-52B3-9EC9-9A40-722BE761F176}"/>
              </a:ext>
            </a:extLst>
          </p:cNvPr>
          <p:cNvSpPr>
            <a:spLocks noGrp="1"/>
          </p:cNvSpPr>
          <p:nvPr>
            <p:ph type="sldNum" sz="quarter" idx="12"/>
          </p:nvPr>
        </p:nvSpPr>
        <p:spPr/>
        <p:txBody>
          <a:bodyPr/>
          <a:lstStyle/>
          <a:p>
            <a:fld id="{11F27F3A-B3E9-41ED-AF8F-A365F10BB65F}"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dissolve">
                                      <p:cBhvr>
                                        <p:cTn id="7" dur="500"/>
                                        <p:tgtEl>
                                          <p:spTgt spid="10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Text Box 547"/>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95235" name="Object 1024"/>
          <p:cNvGraphicFramePr>
            <a:graphicFrameLocks noChangeAspect="1"/>
          </p:cNvGraphicFramePr>
          <p:nvPr>
            <p:extLst>
              <p:ext uri="{D42A27DB-BD31-4B8C-83A1-F6EECF244321}">
                <p14:modId xmlns:p14="http://schemas.microsoft.com/office/powerpoint/2010/main" val="534473616"/>
              </p:ext>
            </p:extLst>
          </p:nvPr>
        </p:nvGraphicFramePr>
        <p:xfrm>
          <a:off x="2235200" y="0"/>
          <a:ext cx="7285038" cy="9012238"/>
        </p:xfrm>
        <a:graphic>
          <a:graphicData uri="http://schemas.openxmlformats.org/presentationml/2006/ole">
            <mc:AlternateContent xmlns:mc="http://schemas.openxmlformats.org/markup-compatibility/2006">
              <mc:Choice xmlns:v="urn:schemas-microsoft-com:vml" Requires="v">
                <p:oleObj name="Document" r:id="rId3" imgW="7484120" imgH="9262321" progId="Word.Document.8">
                  <p:embed/>
                </p:oleObj>
              </mc:Choice>
              <mc:Fallback>
                <p:oleObj name="Document" r:id="rId3" imgW="7484120" imgH="9262321" progId="Word.Document.8">
                  <p:embed/>
                  <p:pic>
                    <p:nvPicPr>
                      <p:cNvPr id="95235" name="Object 1024"/>
                      <p:cNvPicPr>
                        <a:picLocks noChangeAspect="1" noChangeArrowheads="1"/>
                      </p:cNvPicPr>
                      <p:nvPr/>
                    </p:nvPicPr>
                    <p:blipFill>
                      <a:blip r:embed="rId4"/>
                      <a:srcRect/>
                      <a:stretch>
                        <a:fillRect/>
                      </a:stretch>
                    </p:blipFill>
                    <p:spPr bwMode="auto">
                      <a:xfrm>
                        <a:off x="2235200" y="0"/>
                        <a:ext cx="7285038" cy="901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17F17193-8094-E242-30B9-F5461A8070BB}"/>
              </a:ext>
            </a:extLst>
          </p:cNvPr>
          <p:cNvSpPr>
            <a:spLocks noGrp="1"/>
          </p:cNvSpPr>
          <p:nvPr>
            <p:ph type="sldNum" sz="quarter" idx="12"/>
          </p:nvPr>
        </p:nvSpPr>
        <p:spPr/>
        <p:txBody>
          <a:bodyPr/>
          <a:lstStyle/>
          <a:p>
            <a:fld id="{11F27F3A-B3E9-41ED-AF8F-A365F10BB65F}" type="slidenum">
              <a:rPr lang="en-US" smtClean="0"/>
              <a:pPr/>
              <a:t>43</a:t>
            </a:fld>
            <a:endParaRPr lang="en-US"/>
          </a:p>
        </p:txBody>
      </p:sp>
      <p:sp>
        <p:nvSpPr>
          <p:cNvPr id="5" name="TextBox 4">
            <a:extLst>
              <a:ext uri="{FF2B5EF4-FFF2-40B4-BE49-F238E27FC236}">
                <a16:creationId xmlns:a16="http://schemas.microsoft.com/office/drawing/2014/main" id="{8E3F8F2C-48F1-1717-BDDE-B9BDA7CC7839}"/>
              </a:ext>
            </a:extLst>
          </p:cNvPr>
          <p:cNvSpPr txBox="1"/>
          <p:nvPr/>
        </p:nvSpPr>
        <p:spPr>
          <a:xfrm>
            <a:off x="9073816" y="1862387"/>
            <a:ext cx="277728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hlink"/>
                </a:solidFill>
                <a:latin typeface="Franklin Gothic Medium"/>
              </a:rPr>
              <a:t>Count-  The number of daily or the number of average sample values used for checking compliance</a:t>
            </a:r>
            <a:r>
              <a:rPr lang="en-US">
                <a:solidFill>
                  <a:srgbClr val="FF0000"/>
                </a:solidFill>
                <a:latin typeface="Franklin Gothic Medium"/>
              </a:rPr>
              <a:t>. </a:t>
            </a:r>
            <a:endParaRPr lang="en-US">
              <a:solidFill>
                <a:srgbClr val="000000"/>
              </a:solidFill>
              <a:latin typeface="Arial"/>
              <a:cs typeface="Arial"/>
            </a:endParaRPr>
          </a:p>
          <a:p>
            <a:r>
              <a:rPr lang="en-US">
                <a:solidFill>
                  <a:srgbClr val="FF0000"/>
                </a:solidFill>
                <a:latin typeface="Franklin Gothic Medium"/>
              </a:rPr>
              <a:t> (Daily values for this example)</a:t>
            </a:r>
            <a:endParaRPr lang="en-US">
              <a:ea typeface="+mn-lt"/>
              <a:cs typeface="+mn-lt"/>
            </a:endParaRPr>
          </a:p>
          <a:p>
            <a:pPr algn="l"/>
            <a:endParaRPr lang="en-US">
              <a:cs typeface="Arial"/>
            </a:endParaRPr>
          </a:p>
        </p:txBody>
      </p:sp>
      <p:sp>
        <p:nvSpPr>
          <p:cNvPr id="7" name="Arrow: Right 6">
            <a:extLst>
              <a:ext uri="{FF2B5EF4-FFF2-40B4-BE49-F238E27FC236}">
                <a16:creationId xmlns:a16="http://schemas.microsoft.com/office/drawing/2014/main" id="{1C731E02-989B-A7ED-DC98-EFA0727B1E3D}"/>
              </a:ext>
            </a:extLst>
          </p:cNvPr>
          <p:cNvSpPr/>
          <p:nvPr/>
        </p:nvSpPr>
        <p:spPr>
          <a:xfrm rot="9540000" flipV="1">
            <a:off x="6923288" y="2750645"/>
            <a:ext cx="2235867" cy="170446"/>
          </a:xfrm>
          <a:prstGeom prst="rightArrow">
            <a:avLst/>
          </a:prstGeom>
          <a:solidFill>
            <a:srgbClr val="ED7D3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96DB1427-7771-02F9-0FE1-CABCF41CA43B}"/>
              </a:ext>
            </a:extLst>
          </p:cNvPr>
          <p:cNvGrpSpPr/>
          <p:nvPr/>
        </p:nvGrpSpPr>
        <p:grpSpPr>
          <a:xfrm>
            <a:off x="2273969" y="1"/>
            <a:ext cx="7298155" cy="7042985"/>
            <a:chOff x="3657600" y="1"/>
            <a:chExt cx="5162550" cy="6391275"/>
          </a:xfrm>
        </p:grpSpPr>
        <p:graphicFrame>
          <p:nvGraphicFramePr>
            <p:cNvPr id="97283" name="Object 1024"/>
            <p:cNvGraphicFramePr>
              <a:graphicFrameLocks noChangeAspect="1"/>
            </p:cNvGraphicFramePr>
            <p:nvPr>
              <p:extLst>
                <p:ext uri="{D42A27DB-BD31-4B8C-83A1-F6EECF244321}">
                  <p14:modId xmlns:p14="http://schemas.microsoft.com/office/powerpoint/2010/main" val="4061883981"/>
                </p:ext>
              </p:extLst>
            </p:nvPr>
          </p:nvGraphicFramePr>
          <p:xfrm>
            <a:off x="3657600" y="1"/>
            <a:ext cx="5162550" cy="6391275"/>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97283"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9"/>
            <p:cNvGrpSpPr>
              <a:grpSpLocks/>
            </p:cNvGrpSpPr>
            <p:nvPr/>
          </p:nvGrpSpPr>
          <p:grpSpPr bwMode="auto">
            <a:xfrm>
              <a:off x="4876800" y="1676400"/>
              <a:ext cx="2514600" cy="1828800"/>
              <a:chOff x="2112" y="1056"/>
              <a:chExt cx="1584" cy="1152"/>
            </a:xfrm>
          </p:grpSpPr>
          <p:sp>
            <p:nvSpPr>
              <p:cNvPr id="97285" name="Line 4"/>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7286" name="Line 5"/>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3" name="Slide Number Placeholder 2">
            <a:extLst>
              <a:ext uri="{FF2B5EF4-FFF2-40B4-BE49-F238E27FC236}">
                <a16:creationId xmlns:a16="http://schemas.microsoft.com/office/drawing/2014/main" id="{5918C7FB-3A5D-D4FE-DBC7-D3B343E6E935}"/>
              </a:ext>
            </a:extLst>
          </p:cNvPr>
          <p:cNvSpPr>
            <a:spLocks noGrp="1"/>
          </p:cNvSpPr>
          <p:nvPr>
            <p:ph type="sldNum" sz="quarter" idx="12"/>
          </p:nvPr>
        </p:nvSpPr>
        <p:spPr/>
        <p:txBody>
          <a:bodyPr/>
          <a:lstStyle/>
          <a:p>
            <a:fld id="{11F27F3A-B3E9-41ED-AF8F-A365F10BB65F}"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40ED8751-F295-B37D-8C3E-B85DF9E153FB}"/>
              </a:ext>
            </a:extLst>
          </p:cNvPr>
          <p:cNvGrpSpPr/>
          <p:nvPr/>
        </p:nvGrpSpPr>
        <p:grpSpPr>
          <a:xfrm>
            <a:off x="2678472" y="228600"/>
            <a:ext cx="7068843" cy="6560342"/>
            <a:chOff x="3657544" y="0"/>
            <a:chExt cx="5101694" cy="8471490"/>
          </a:xfrm>
        </p:grpSpPr>
        <p:graphicFrame>
          <p:nvGraphicFramePr>
            <p:cNvPr id="99331" name="Object 0"/>
            <p:cNvGraphicFramePr>
              <a:graphicFrameLocks noChangeAspect="1"/>
            </p:cNvGraphicFramePr>
            <p:nvPr>
              <p:extLst>
                <p:ext uri="{D42A27DB-BD31-4B8C-83A1-F6EECF244321}">
                  <p14:modId xmlns:p14="http://schemas.microsoft.com/office/powerpoint/2010/main" val="2785518745"/>
                </p:ext>
              </p:extLst>
            </p:nvPr>
          </p:nvGraphicFramePr>
          <p:xfrm>
            <a:off x="3657544" y="0"/>
            <a:ext cx="5101694" cy="8471490"/>
          </p:xfrm>
          <a:graphic>
            <a:graphicData uri="http://schemas.openxmlformats.org/presentationml/2006/ole">
              <mc:AlternateContent xmlns:mc="http://schemas.openxmlformats.org/markup-compatibility/2006">
                <mc:Choice xmlns:v="urn:schemas-microsoft-com:vml" Requires="v">
                  <p:oleObj name="Document" r:id="rId3" imgW="7484120" imgH="9267000" progId="Word.Document.8">
                    <p:embed/>
                  </p:oleObj>
                </mc:Choice>
                <mc:Fallback>
                  <p:oleObj name="Document" r:id="rId3" imgW="7484120" imgH="9267000" progId="Word.Document.8">
                    <p:embed/>
                    <p:pic>
                      <p:nvPicPr>
                        <p:cNvPr id="99331" name="Object 0"/>
                        <p:cNvPicPr>
                          <a:picLocks noChangeAspect="1" noChangeArrowheads="1"/>
                        </p:cNvPicPr>
                        <p:nvPr/>
                      </p:nvPicPr>
                      <p:blipFill>
                        <a:blip r:embed="rId4"/>
                        <a:srcRect/>
                        <a:stretch>
                          <a:fillRect/>
                        </a:stretch>
                      </p:blipFill>
                      <p:spPr bwMode="auto">
                        <a:xfrm>
                          <a:off x="3657544" y="0"/>
                          <a:ext cx="5101694" cy="847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9332" name="Group 4"/>
            <p:cNvGrpSpPr>
              <a:grpSpLocks/>
            </p:cNvGrpSpPr>
            <p:nvPr/>
          </p:nvGrpSpPr>
          <p:grpSpPr bwMode="auto">
            <a:xfrm>
              <a:off x="4876801" y="2212975"/>
              <a:ext cx="2243138" cy="3054350"/>
              <a:chOff x="2112" y="1394"/>
              <a:chExt cx="1413" cy="1924"/>
            </a:xfrm>
          </p:grpSpPr>
          <p:sp>
            <p:nvSpPr>
              <p:cNvPr id="99336" name="Line 5"/>
              <p:cNvSpPr>
                <a:spLocks noChangeShapeType="1"/>
              </p:cNvSpPr>
              <p:nvPr/>
            </p:nvSpPr>
            <p:spPr bwMode="auto">
              <a:xfrm>
                <a:off x="2112" y="1394"/>
                <a:ext cx="110" cy="192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9337" name="Line 6"/>
              <p:cNvSpPr>
                <a:spLocks noChangeShapeType="1"/>
              </p:cNvSpPr>
              <p:nvPr/>
            </p:nvSpPr>
            <p:spPr bwMode="auto">
              <a:xfrm>
                <a:off x="2112" y="1394"/>
                <a:ext cx="1413" cy="192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10"/>
            <p:cNvGrpSpPr>
              <a:grpSpLocks/>
            </p:cNvGrpSpPr>
            <p:nvPr/>
          </p:nvGrpSpPr>
          <p:grpSpPr bwMode="auto">
            <a:xfrm>
              <a:off x="5375275" y="2141538"/>
              <a:ext cx="2362200" cy="1828800"/>
              <a:chOff x="2426" y="1349"/>
              <a:chExt cx="1488" cy="1152"/>
            </a:xfrm>
          </p:grpSpPr>
          <p:sp>
            <p:nvSpPr>
              <p:cNvPr id="99334" name="Line 11"/>
              <p:cNvSpPr>
                <a:spLocks noChangeShapeType="1"/>
              </p:cNvSpPr>
              <p:nvPr/>
            </p:nvSpPr>
            <p:spPr bwMode="auto">
              <a:xfrm>
                <a:off x="3386" y="1349"/>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9335" name="Line 12"/>
              <p:cNvSpPr>
                <a:spLocks noChangeShapeType="1"/>
              </p:cNvSpPr>
              <p:nvPr/>
            </p:nvSpPr>
            <p:spPr bwMode="auto">
              <a:xfrm flipH="1">
                <a:off x="2426" y="1349"/>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 name="Slide Number Placeholder 1">
            <a:extLst>
              <a:ext uri="{FF2B5EF4-FFF2-40B4-BE49-F238E27FC236}">
                <a16:creationId xmlns:a16="http://schemas.microsoft.com/office/drawing/2014/main" id="{ED3655B8-E2E0-CF8A-9A62-C8528309FFFC}"/>
              </a:ext>
            </a:extLst>
          </p:cNvPr>
          <p:cNvSpPr>
            <a:spLocks noGrp="1"/>
          </p:cNvSpPr>
          <p:nvPr>
            <p:ph type="sldNum" sz="quarter" idx="12"/>
          </p:nvPr>
        </p:nvSpPr>
        <p:spPr/>
        <p:txBody>
          <a:bodyPr/>
          <a:lstStyle/>
          <a:p>
            <a:fld id="{11F27F3A-B3E9-41ED-AF8F-A365F10BB65F}"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sp>
        <p:nvSpPr>
          <p:cNvPr id="101381" name="Line 5"/>
          <p:cNvSpPr>
            <a:spLocks noChangeShapeType="1"/>
          </p:cNvSpPr>
          <p:nvPr/>
        </p:nvSpPr>
        <p:spPr bwMode="auto">
          <a:xfrm>
            <a:off x="4225089" y="1896979"/>
            <a:ext cx="3356811" cy="197919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3" name="Group 2">
            <a:extLst>
              <a:ext uri="{FF2B5EF4-FFF2-40B4-BE49-F238E27FC236}">
                <a16:creationId xmlns:a16="http://schemas.microsoft.com/office/drawing/2014/main" id="{DE9DF63F-B8F2-2D73-2D26-32B34B2D290F}"/>
              </a:ext>
            </a:extLst>
          </p:cNvPr>
          <p:cNvGrpSpPr/>
          <p:nvPr/>
        </p:nvGrpSpPr>
        <p:grpSpPr>
          <a:xfrm>
            <a:off x="2151063" y="73025"/>
            <a:ext cx="6954837" cy="6573838"/>
            <a:chOff x="3589061" y="3473"/>
            <a:chExt cx="5126867" cy="9620293"/>
          </a:xfrm>
        </p:grpSpPr>
        <p:graphicFrame>
          <p:nvGraphicFramePr>
            <p:cNvPr id="101379" name="Object 1024"/>
            <p:cNvGraphicFramePr>
              <a:graphicFrameLocks noChangeAspect="1"/>
            </p:cNvGraphicFramePr>
            <p:nvPr>
              <p:extLst>
                <p:ext uri="{D42A27DB-BD31-4B8C-83A1-F6EECF244321}">
                  <p14:modId xmlns:p14="http://schemas.microsoft.com/office/powerpoint/2010/main" val="1222361801"/>
                </p:ext>
              </p:extLst>
            </p:nvPr>
          </p:nvGraphicFramePr>
          <p:xfrm>
            <a:off x="3589061" y="3473"/>
            <a:ext cx="5126867" cy="9620293"/>
          </p:xfrm>
          <a:graphic>
            <a:graphicData uri="http://schemas.openxmlformats.org/presentationml/2006/ole">
              <mc:AlternateContent xmlns:mc="http://schemas.openxmlformats.org/markup-compatibility/2006">
                <mc:Choice xmlns:v="urn:schemas-microsoft-com:vml" Requires="v">
                  <p:oleObj name="Document" r:id="rId3" imgW="7484120" imgH="9259082" progId="Word.Document.8">
                    <p:embed/>
                  </p:oleObj>
                </mc:Choice>
                <mc:Fallback>
                  <p:oleObj name="Document" r:id="rId3" imgW="7484120" imgH="9259082" progId="Word.Document.8">
                    <p:embed/>
                    <p:pic>
                      <p:nvPicPr>
                        <p:cNvPr id="101379" name="Object 1024"/>
                        <p:cNvPicPr>
                          <a:picLocks noChangeAspect="1" noChangeArrowheads="1"/>
                        </p:cNvPicPr>
                        <p:nvPr/>
                      </p:nvPicPr>
                      <p:blipFill>
                        <a:blip r:embed="rId4"/>
                        <a:srcRect/>
                        <a:stretch>
                          <a:fillRect/>
                        </a:stretch>
                      </p:blipFill>
                      <p:spPr bwMode="auto">
                        <a:xfrm>
                          <a:off x="3589061" y="3473"/>
                          <a:ext cx="5126867" cy="962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80" name="Line 4"/>
            <p:cNvSpPr>
              <a:spLocks noChangeShapeType="1"/>
            </p:cNvSpPr>
            <p:nvPr/>
          </p:nvSpPr>
          <p:spPr bwMode="auto">
            <a:xfrm>
              <a:off x="4848017" y="2434941"/>
              <a:ext cx="256719" cy="3945496"/>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01382" name="Group 9"/>
            <p:cNvGrpSpPr>
              <a:grpSpLocks/>
            </p:cNvGrpSpPr>
            <p:nvPr/>
          </p:nvGrpSpPr>
          <p:grpSpPr bwMode="auto">
            <a:xfrm>
              <a:off x="5429250" y="2470150"/>
              <a:ext cx="2176463" cy="3509963"/>
              <a:chOff x="2460" y="1556"/>
              <a:chExt cx="1371" cy="2211"/>
            </a:xfrm>
          </p:grpSpPr>
          <p:sp>
            <p:nvSpPr>
              <p:cNvPr id="101383" name="Line 6"/>
              <p:cNvSpPr>
                <a:spLocks noChangeShapeType="1"/>
              </p:cNvSpPr>
              <p:nvPr/>
            </p:nvSpPr>
            <p:spPr bwMode="auto">
              <a:xfrm>
                <a:off x="3371" y="1556"/>
                <a:ext cx="460" cy="2211"/>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1384" name="Line 7"/>
              <p:cNvSpPr>
                <a:spLocks noChangeShapeType="1"/>
              </p:cNvSpPr>
              <p:nvPr/>
            </p:nvSpPr>
            <p:spPr bwMode="auto">
              <a:xfrm flipH="1">
                <a:off x="2460" y="1556"/>
                <a:ext cx="911" cy="2211"/>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 name="Slide Number Placeholder 1">
            <a:extLst>
              <a:ext uri="{FF2B5EF4-FFF2-40B4-BE49-F238E27FC236}">
                <a16:creationId xmlns:a16="http://schemas.microsoft.com/office/drawing/2014/main" id="{888DF426-D0A5-1982-067B-04959026C931}"/>
              </a:ext>
            </a:extLst>
          </p:cNvPr>
          <p:cNvSpPr>
            <a:spLocks noGrp="1"/>
          </p:cNvSpPr>
          <p:nvPr>
            <p:ph type="sldNum" sz="quarter" idx="12"/>
          </p:nvPr>
        </p:nvSpPr>
        <p:spPr/>
        <p:txBody>
          <a:bodyPr/>
          <a:lstStyle/>
          <a:p>
            <a:fld id="{11F27F3A-B3E9-41ED-AF8F-A365F10BB65F}"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03427" name="Object 1024"/>
          <p:cNvGraphicFramePr>
            <a:graphicFrameLocks noChangeAspect="1"/>
          </p:cNvGraphicFramePr>
          <p:nvPr>
            <p:extLst>
              <p:ext uri="{D42A27DB-BD31-4B8C-83A1-F6EECF244321}">
                <p14:modId xmlns:p14="http://schemas.microsoft.com/office/powerpoint/2010/main" val="930483975"/>
              </p:ext>
            </p:extLst>
          </p:nvPr>
        </p:nvGraphicFramePr>
        <p:xfrm>
          <a:off x="3273300" y="-2634"/>
          <a:ext cx="5866730" cy="7136396"/>
        </p:xfrm>
        <a:graphic>
          <a:graphicData uri="http://schemas.openxmlformats.org/presentationml/2006/ole">
            <mc:AlternateContent xmlns:mc="http://schemas.openxmlformats.org/markup-compatibility/2006">
              <mc:Choice xmlns:v="urn:schemas-microsoft-com:vml" Requires="v">
                <p:oleObj name="Document" r:id="rId3" imgW="7484899" imgH="10158631" progId="Word.Document.8">
                  <p:embed/>
                </p:oleObj>
              </mc:Choice>
              <mc:Fallback>
                <p:oleObj name="Document" r:id="rId3" imgW="7484899" imgH="10158631" progId="Word.Document.8">
                  <p:embed/>
                  <p:pic>
                    <p:nvPicPr>
                      <p:cNvPr id="103427" name="Object 1024"/>
                      <p:cNvPicPr>
                        <a:picLocks noChangeAspect="1" noChangeArrowheads="1"/>
                      </p:cNvPicPr>
                      <p:nvPr/>
                    </p:nvPicPr>
                    <p:blipFill>
                      <a:blip r:embed="rId4"/>
                      <a:srcRect/>
                      <a:stretch>
                        <a:fillRect/>
                      </a:stretch>
                    </p:blipFill>
                    <p:spPr bwMode="auto">
                      <a:xfrm>
                        <a:off x="3273300" y="-2634"/>
                        <a:ext cx="5866730" cy="713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089"/>
          <p:cNvGrpSpPr>
            <a:grpSpLocks/>
          </p:cNvGrpSpPr>
          <p:nvPr/>
        </p:nvGrpSpPr>
        <p:grpSpPr bwMode="auto">
          <a:xfrm>
            <a:off x="5716587" y="1090614"/>
            <a:ext cx="1584325" cy="439738"/>
            <a:chOff x="2641" y="687"/>
            <a:chExt cx="998" cy="277"/>
          </a:xfrm>
        </p:grpSpPr>
        <p:sp>
          <p:nvSpPr>
            <p:cNvPr id="103440" name="Text Box 1076"/>
            <p:cNvSpPr txBox="1">
              <a:spLocks noChangeArrowheads="1"/>
            </p:cNvSpPr>
            <p:nvPr/>
          </p:nvSpPr>
          <p:spPr bwMode="auto">
            <a:xfrm>
              <a:off x="3120" y="687"/>
              <a:ext cx="51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chemeClr val="hlink"/>
                  </a:solidFill>
                  <a:latin typeface="Times New Roman" panose="02020603050405020304" pitchFamily="18" charset="0"/>
                </a:rPr>
                <a:t>66.7%</a:t>
              </a:r>
            </a:p>
          </p:txBody>
        </p:sp>
        <p:sp>
          <p:nvSpPr>
            <p:cNvPr id="103441" name="Text Box 1077"/>
            <p:cNvSpPr txBox="1">
              <a:spLocks noChangeArrowheads="1"/>
            </p:cNvSpPr>
            <p:nvPr/>
          </p:nvSpPr>
          <p:spPr bwMode="auto">
            <a:xfrm>
              <a:off x="2641" y="772"/>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i="1">
                  <a:solidFill>
                    <a:srgbClr val="FF0000"/>
                  </a:solidFill>
                  <a:latin typeface="Times New Roman"/>
                  <a:cs typeface="Times New Roman"/>
                </a:rPr>
                <a:t>8/</a:t>
              </a:r>
              <a:r>
                <a:rPr lang="en-US" altLang="en-US" sz="1200" i="1">
                  <a:solidFill>
                    <a:srgbClr val="FF0000"/>
                  </a:solidFill>
                  <a:latin typeface="Times New Roman"/>
                  <a:cs typeface="Times New Roman"/>
                </a:rPr>
                <a:t>12</a:t>
              </a:r>
            </a:p>
          </p:txBody>
        </p:sp>
      </p:grpSp>
      <p:grpSp>
        <p:nvGrpSpPr>
          <p:cNvPr id="3" name="Group 1090"/>
          <p:cNvGrpSpPr>
            <a:grpSpLocks/>
          </p:cNvGrpSpPr>
          <p:nvPr/>
        </p:nvGrpSpPr>
        <p:grpSpPr bwMode="auto">
          <a:xfrm>
            <a:off x="5730875" y="1431925"/>
            <a:ext cx="1508125" cy="479425"/>
            <a:chOff x="2650" y="902"/>
            <a:chExt cx="950" cy="302"/>
          </a:xfrm>
        </p:grpSpPr>
        <p:sp>
          <p:nvSpPr>
            <p:cNvPr id="103438" name="Text Box 1078"/>
            <p:cNvSpPr txBox="1">
              <a:spLocks noChangeArrowheads="1"/>
            </p:cNvSpPr>
            <p:nvPr/>
          </p:nvSpPr>
          <p:spPr bwMode="auto">
            <a:xfrm>
              <a:off x="2650" y="996"/>
              <a:ext cx="38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i="1">
                  <a:solidFill>
                    <a:srgbClr val="0000FF"/>
                  </a:solidFill>
                  <a:latin typeface="Times New Roman" panose="02020603050405020304" pitchFamily="18" charset="0"/>
                </a:rPr>
                <a:t>2/12</a:t>
              </a:r>
            </a:p>
          </p:txBody>
        </p:sp>
        <p:sp>
          <p:nvSpPr>
            <p:cNvPr id="103439" name="Text Box 1079"/>
            <p:cNvSpPr txBox="1">
              <a:spLocks noChangeArrowheads="1"/>
            </p:cNvSpPr>
            <p:nvPr/>
          </p:nvSpPr>
          <p:spPr bwMode="auto">
            <a:xfrm>
              <a:off x="3120" y="902"/>
              <a:ext cx="48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rgbClr val="0000FF"/>
                  </a:solidFill>
                  <a:latin typeface="Times New Roman" panose="02020603050405020304" pitchFamily="18" charset="0"/>
                </a:rPr>
                <a:t>16.7%</a:t>
              </a:r>
            </a:p>
          </p:txBody>
        </p:sp>
      </p:grpSp>
      <p:sp>
        <p:nvSpPr>
          <p:cNvPr id="132154" name="Oval 1082"/>
          <p:cNvSpPr>
            <a:spLocks noChangeArrowheads="1"/>
          </p:cNvSpPr>
          <p:nvPr/>
        </p:nvSpPr>
        <p:spPr bwMode="auto">
          <a:xfrm>
            <a:off x="7267075" y="1173079"/>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55" name="Oval 1083"/>
          <p:cNvSpPr>
            <a:spLocks noChangeArrowheads="1"/>
          </p:cNvSpPr>
          <p:nvPr/>
        </p:nvSpPr>
        <p:spPr bwMode="auto">
          <a:xfrm>
            <a:off x="7650705" y="1601995"/>
            <a:ext cx="365125" cy="288509"/>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58" name="Oval 1086"/>
          <p:cNvSpPr>
            <a:spLocks noChangeArrowheads="1"/>
          </p:cNvSpPr>
          <p:nvPr/>
        </p:nvSpPr>
        <p:spPr bwMode="auto">
          <a:xfrm>
            <a:off x="6605212" y="3308767"/>
            <a:ext cx="365125" cy="3508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59" name="Oval 1087"/>
          <p:cNvSpPr>
            <a:spLocks noChangeArrowheads="1"/>
          </p:cNvSpPr>
          <p:nvPr/>
        </p:nvSpPr>
        <p:spPr bwMode="auto">
          <a:xfrm>
            <a:off x="4052638" y="3659605"/>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4" name="Group 1091"/>
          <p:cNvGrpSpPr>
            <a:grpSpLocks/>
          </p:cNvGrpSpPr>
          <p:nvPr/>
        </p:nvGrpSpPr>
        <p:grpSpPr bwMode="auto">
          <a:xfrm>
            <a:off x="7217696" y="1924050"/>
            <a:ext cx="1811338" cy="801688"/>
            <a:chOff x="3563" y="1196"/>
            <a:chExt cx="1141" cy="505"/>
          </a:xfrm>
        </p:grpSpPr>
        <p:sp>
          <p:nvSpPr>
            <p:cNvPr id="103435" name="Oval 1092"/>
            <p:cNvSpPr>
              <a:spLocks noChangeArrowheads="1"/>
            </p:cNvSpPr>
            <p:nvPr/>
          </p:nvSpPr>
          <p:spPr bwMode="auto">
            <a:xfrm>
              <a:off x="3563" y="1196"/>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03436" name="Oval 1093"/>
            <p:cNvSpPr>
              <a:spLocks noChangeArrowheads="1"/>
            </p:cNvSpPr>
            <p:nvPr/>
          </p:nvSpPr>
          <p:spPr bwMode="auto">
            <a:xfrm>
              <a:off x="3873" y="1528"/>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03437" name="Text Box 1094"/>
            <p:cNvSpPr txBox="1">
              <a:spLocks noChangeArrowheads="1"/>
            </p:cNvSpPr>
            <p:nvPr/>
          </p:nvSpPr>
          <p:spPr bwMode="auto">
            <a:xfrm>
              <a:off x="4032" y="1296"/>
              <a:ext cx="672" cy="21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600">
                  <a:solidFill>
                    <a:schemeClr val="hlink"/>
                  </a:solidFill>
                </a:rPr>
                <a:t>Per ORC</a:t>
              </a:r>
            </a:p>
          </p:txBody>
        </p:sp>
      </p:grpSp>
      <p:sp>
        <p:nvSpPr>
          <p:cNvPr id="5" name="Slide Number Placeholder 4">
            <a:extLst>
              <a:ext uri="{FF2B5EF4-FFF2-40B4-BE49-F238E27FC236}">
                <a16:creationId xmlns:a16="http://schemas.microsoft.com/office/drawing/2014/main" id="{7ACF6017-B5FC-8987-93DE-85D6CCB85DBF}"/>
              </a:ext>
            </a:extLst>
          </p:cNvPr>
          <p:cNvSpPr>
            <a:spLocks noGrp="1"/>
          </p:cNvSpPr>
          <p:nvPr>
            <p:ph type="sldNum" sz="quarter" idx="12"/>
          </p:nvPr>
        </p:nvSpPr>
        <p:spPr/>
        <p:txBody>
          <a:bodyPr/>
          <a:lstStyle/>
          <a:p>
            <a:fld id="{11F27F3A-B3E9-41ED-AF8F-A365F10BB65F}" type="slidenum">
              <a:rPr lang="en-US" smtClean="0"/>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2154"/>
                                        </p:tgtEl>
                                        <p:attrNameLst>
                                          <p:attrName>style.visibility</p:attrName>
                                        </p:attrNameLst>
                                      </p:cBhvr>
                                      <p:to>
                                        <p:strVal val="visible"/>
                                      </p:to>
                                    </p:set>
                                    <p:anim calcmode="lin" valueType="num">
                                      <p:cBhvr additive="base">
                                        <p:cTn id="13" dur="500" fill="hold"/>
                                        <p:tgtEl>
                                          <p:spTgt spid="132154"/>
                                        </p:tgtEl>
                                        <p:attrNameLst>
                                          <p:attrName>ppt_x</p:attrName>
                                        </p:attrNameLst>
                                      </p:cBhvr>
                                      <p:tavLst>
                                        <p:tav tm="0">
                                          <p:val>
                                            <p:strVal val="0-#ppt_w/2"/>
                                          </p:val>
                                        </p:tav>
                                        <p:tav tm="100000">
                                          <p:val>
                                            <p:strVal val="#ppt_x"/>
                                          </p:val>
                                        </p:tav>
                                      </p:tavLst>
                                    </p:anim>
                                    <p:anim calcmode="lin" valueType="num">
                                      <p:cBhvr additive="base">
                                        <p:cTn id="14" dur="500" fill="hold"/>
                                        <p:tgtEl>
                                          <p:spTgt spid="13215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2155"/>
                                        </p:tgtEl>
                                        <p:attrNameLst>
                                          <p:attrName>style.visibility</p:attrName>
                                        </p:attrNameLst>
                                      </p:cBhvr>
                                      <p:to>
                                        <p:strVal val="visible"/>
                                      </p:to>
                                    </p:set>
                                    <p:anim calcmode="lin" valueType="num">
                                      <p:cBhvr additive="base">
                                        <p:cTn id="25" dur="500" fill="hold"/>
                                        <p:tgtEl>
                                          <p:spTgt spid="132155"/>
                                        </p:tgtEl>
                                        <p:attrNameLst>
                                          <p:attrName>ppt_x</p:attrName>
                                        </p:attrNameLst>
                                      </p:cBhvr>
                                      <p:tavLst>
                                        <p:tav tm="0">
                                          <p:val>
                                            <p:strVal val="0-#ppt_w/2"/>
                                          </p:val>
                                        </p:tav>
                                        <p:tav tm="100000">
                                          <p:val>
                                            <p:strVal val="#ppt_x"/>
                                          </p:val>
                                        </p:tav>
                                      </p:tavLst>
                                    </p:anim>
                                    <p:anim calcmode="lin" valueType="num">
                                      <p:cBhvr additive="base">
                                        <p:cTn id="26" dur="500" fill="hold"/>
                                        <p:tgtEl>
                                          <p:spTgt spid="13215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2158"/>
                                        </p:tgtEl>
                                        <p:attrNameLst>
                                          <p:attrName>style.visibility</p:attrName>
                                        </p:attrNameLst>
                                      </p:cBhvr>
                                      <p:to>
                                        <p:strVal val="visible"/>
                                      </p:to>
                                    </p:set>
                                    <p:anim calcmode="lin" valueType="num">
                                      <p:cBhvr additive="base">
                                        <p:cTn id="37" dur="500" fill="hold"/>
                                        <p:tgtEl>
                                          <p:spTgt spid="132158"/>
                                        </p:tgtEl>
                                        <p:attrNameLst>
                                          <p:attrName>ppt_x</p:attrName>
                                        </p:attrNameLst>
                                      </p:cBhvr>
                                      <p:tavLst>
                                        <p:tav tm="0">
                                          <p:val>
                                            <p:strVal val="0-#ppt_w/2"/>
                                          </p:val>
                                        </p:tav>
                                        <p:tav tm="100000">
                                          <p:val>
                                            <p:strVal val="#ppt_x"/>
                                          </p:val>
                                        </p:tav>
                                      </p:tavLst>
                                    </p:anim>
                                    <p:anim calcmode="lin" valueType="num">
                                      <p:cBhvr additive="base">
                                        <p:cTn id="38" dur="500" fill="hold"/>
                                        <p:tgtEl>
                                          <p:spTgt spid="13215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2159"/>
                                        </p:tgtEl>
                                        <p:attrNameLst>
                                          <p:attrName>style.visibility</p:attrName>
                                        </p:attrNameLst>
                                      </p:cBhvr>
                                      <p:to>
                                        <p:strVal val="visible"/>
                                      </p:to>
                                    </p:set>
                                    <p:anim calcmode="lin" valueType="num">
                                      <p:cBhvr additive="base">
                                        <p:cTn id="43" dur="500" fill="hold"/>
                                        <p:tgtEl>
                                          <p:spTgt spid="132159"/>
                                        </p:tgtEl>
                                        <p:attrNameLst>
                                          <p:attrName>ppt_x</p:attrName>
                                        </p:attrNameLst>
                                      </p:cBhvr>
                                      <p:tavLst>
                                        <p:tav tm="0">
                                          <p:val>
                                            <p:strVal val="0-#ppt_w/2"/>
                                          </p:val>
                                        </p:tav>
                                        <p:tav tm="100000">
                                          <p:val>
                                            <p:strVal val="#ppt_x"/>
                                          </p:val>
                                        </p:tav>
                                      </p:tavLst>
                                    </p:anim>
                                    <p:anim calcmode="lin" valueType="num">
                                      <p:cBhvr additive="base">
                                        <p:cTn id="44" dur="500" fill="hold"/>
                                        <p:tgtEl>
                                          <p:spTgt spid="132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54" grpId="0" animBg="1"/>
      <p:bldP spid="132155" grpId="0" animBg="1"/>
      <p:bldP spid="132158" grpId="0" animBg="1"/>
      <p:bldP spid="13215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0" y="98425"/>
            <a:ext cx="10515600" cy="1062038"/>
          </a:xfrm>
        </p:spPr>
        <p:txBody>
          <a:bodyPr/>
          <a:lstStyle/>
          <a:p>
            <a:pPr eaLnBrk="1" hangingPunct="1"/>
            <a:r>
              <a:rPr lang="en-US" altLang="en-US"/>
              <a:t>Example 2</a:t>
            </a:r>
          </a:p>
        </p:txBody>
      </p:sp>
      <p:pic>
        <p:nvPicPr>
          <p:cNvPr id="2" name="Picture 1028" descr="C:\Documents and Settings\Jon_Risgaard\Desktop\cadmium.gif">
            <a:extLst>
              <a:ext uri="{FF2B5EF4-FFF2-40B4-BE49-F238E27FC236}">
                <a16:creationId xmlns:a16="http://schemas.microsoft.com/office/drawing/2014/main" id="{893CDE12-40D2-42CF-B692-B65F1EDA1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100" y="457200"/>
            <a:ext cx="3111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27">
            <a:extLst>
              <a:ext uri="{FF2B5EF4-FFF2-40B4-BE49-F238E27FC236}">
                <a16:creationId xmlns:a16="http://schemas.microsoft.com/office/drawing/2014/main" id="{EC220CF8-0A94-2BA8-31D3-DE604170CF1A}"/>
              </a:ext>
            </a:extLst>
          </p:cNvPr>
          <p:cNvSpPr txBox="1">
            <a:spLocks noChangeArrowheads="1"/>
          </p:cNvSpPr>
          <p:nvPr/>
        </p:nvSpPr>
        <p:spPr>
          <a:xfrm>
            <a:off x="1168998" y="1228725"/>
            <a:ext cx="4927002" cy="2200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err="1">
                <a:latin typeface="+mj-lt"/>
                <a:cs typeface="Times New Roman" panose="02020603050405020304" pitchFamily="18" charset="0"/>
              </a:rPr>
              <a:t>WillPlateit</a:t>
            </a:r>
            <a:r>
              <a:rPr lang="en-US" altLang="en-US">
                <a:latin typeface="+mj-lt"/>
                <a:cs typeface="Times New Roman" panose="02020603050405020304" pitchFamily="18" charset="0"/>
              </a:rPr>
              <a:t> Metal Finishers</a:t>
            </a:r>
            <a:endParaRPr lang="en-US" altLang="en-US">
              <a:latin typeface="+mj-lt"/>
            </a:endParaRPr>
          </a:p>
          <a:p>
            <a:r>
              <a:rPr lang="en-US" altLang="en-US">
                <a:latin typeface="+mj-lt"/>
              </a:rPr>
              <a:t>2</a:t>
            </a:r>
            <a:r>
              <a:rPr lang="en-US" altLang="en-US" baseline="30000">
                <a:latin typeface="+mj-lt"/>
              </a:rPr>
              <a:t>nd</a:t>
            </a:r>
            <a:r>
              <a:rPr lang="en-US" altLang="en-US">
                <a:latin typeface="+mj-lt"/>
              </a:rPr>
              <a:t>  6-month period</a:t>
            </a:r>
          </a:p>
          <a:p>
            <a:r>
              <a:rPr lang="en-US" altLang="en-US">
                <a:latin typeface="+mj-lt"/>
              </a:rPr>
              <a:t>Cadmium</a:t>
            </a:r>
          </a:p>
        </p:txBody>
      </p:sp>
      <p:sp>
        <p:nvSpPr>
          <p:cNvPr id="4" name="Slide Number Placeholder 3">
            <a:extLst>
              <a:ext uri="{FF2B5EF4-FFF2-40B4-BE49-F238E27FC236}">
                <a16:creationId xmlns:a16="http://schemas.microsoft.com/office/drawing/2014/main" id="{835D6DBC-671F-CD56-7358-AA8CEAF12E18}"/>
              </a:ext>
            </a:extLst>
          </p:cNvPr>
          <p:cNvSpPr>
            <a:spLocks noGrp="1"/>
          </p:cNvSpPr>
          <p:nvPr>
            <p:ph type="sldNum" sz="quarter" idx="12"/>
          </p:nvPr>
        </p:nvSpPr>
        <p:spPr/>
        <p:txBody>
          <a:bodyPr/>
          <a:lstStyle/>
          <a:p>
            <a:pPr>
              <a:defRPr/>
            </a:pPr>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07523" name="Object 1024"/>
          <p:cNvGraphicFramePr>
            <a:graphicFrameLocks noChangeAspect="1"/>
          </p:cNvGraphicFramePr>
          <p:nvPr>
            <p:extLst>
              <p:ext uri="{D42A27DB-BD31-4B8C-83A1-F6EECF244321}">
                <p14:modId xmlns:p14="http://schemas.microsoft.com/office/powerpoint/2010/main" val="238269669"/>
              </p:ext>
            </p:extLst>
          </p:nvPr>
        </p:nvGraphicFramePr>
        <p:xfrm>
          <a:off x="2855495" y="0"/>
          <a:ext cx="6471986" cy="7018421"/>
        </p:xfrm>
        <a:graphic>
          <a:graphicData uri="http://schemas.openxmlformats.org/presentationml/2006/ole">
            <mc:AlternateContent xmlns:mc="http://schemas.openxmlformats.org/markup-compatibility/2006">
              <mc:Choice xmlns:v="urn:schemas-microsoft-com:vml" Requires="v">
                <p:oleObj name="Document" r:id="rId3" imgW="7490571" imgH="9264120" progId="Word.Document.8">
                  <p:embed/>
                </p:oleObj>
              </mc:Choice>
              <mc:Fallback>
                <p:oleObj name="Document" r:id="rId3" imgW="7490571" imgH="9264120" progId="Word.Document.8">
                  <p:embed/>
                  <p:pic>
                    <p:nvPicPr>
                      <p:cNvPr id="107523"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495" y="0"/>
                        <a:ext cx="6471986" cy="701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4B981486-B10C-11AF-CF6D-1E42403461A5}"/>
              </a:ext>
            </a:extLst>
          </p:cNvPr>
          <p:cNvSpPr>
            <a:spLocks noGrp="1"/>
          </p:cNvSpPr>
          <p:nvPr>
            <p:ph type="sldNum" sz="quarter" idx="12"/>
          </p:nvPr>
        </p:nvSpPr>
        <p:spPr/>
        <p:txBody>
          <a:bodyPr/>
          <a:lstStyle/>
          <a:p>
            <a:fld id="{11F27F3A-B3E9-41ED-AF8F-A365F10BB65F}"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8AE5E-D844-CEC4-291B-09757982F0BC}"/>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F222CE86-0273-BD4F-7D65-4C444657BC4A}"/>
              </a:ext>
            </a:extLst>
          </p:cNvPr>
          <p:cNvSpPr>
            <a:spLocks noGrp="1" noChangeArrowheads="1"/>
          </p:cNvSpPr>
          <p:nvPr>
            <p:ph type="title"/>
          </p:nvPr>
        </p:nvSpPr>
        <p:spPr>
          <a:xfrm>
            <a:off x="1057275" y="205230"/>
            <a:ext cx="6591412" cy="557215"/>
          </a:xfrm>
        </p:spPr>
        <p:txBody>
          <a:bodyPr>
            <a:normAutofit/>
          </a:bodyPr>
          <a:lstStyle/>
          <a:p>
            <a:pPr eaLnBrk="1" hangingPunct="1"/>
            <a:r>
              <a:rPr lang="en-US" altLang="en-US" sz="2800" dirty="0"/>
              <a:t>Introduction -NPDES Requirements </a:t>
            </a:r>
          </a:p>
        </p:txBody>
      </p:sp>
      <p:sp>
        <p:nvSpPr>
          <p:cNvPr id="15363" name="Rectangle 3">
            <a:extLst>
              <a:ext uri="{FF2B5EF4-FFF2-40B4-BE49-F238E27FC236}">
                <a16:creationId xmlns:a16="http://schemas.microsoft.com/office/drawing/2014/main" id="{ECE78A25-64E4-7817-5E06-25D2F130163A}"/>
              </a:ext>
            </a:extLst>
          </p:cNvPr>
          <p:cNvSpPr>
            <a:spLocks noGrp="1" noChangeArrowheads="1"/>
          </p:cNvSpPr>
          <p:nvPr>
            <p:ph idx="1"/>
          </p:nvPr>
        </p:nvSpPr>
        <p:spPr>
          <a:xfrm>
            <a:off x="838200" y="1328960"/>
            <a:ext cx="10515600" cy="4755355"/>
          </a:xfrm>
        </p:spPr>
        <p:txBody>
          <a:bodyPr vert="horz" lIns="91440" tIns="45720" rIns="91440" bIns="45720" rtlCol="0" anchor="t">
            <a:normAutofit/>
          </a:bodyPr>
          <a:lstStyle/>
          <a:p>
            <a:pPr algn="just">
              <a:lnSpc>
                <a:spcPct val="90000"/>
              </a:lnSpc>
              <a:spcBef>
                <a:spcPct val="0"/>
              </a:spcBef>
              <a:buClrTx/>
              <a:buSzTx/>
              <a:buFontTx/>
              <a:buNone/>
            </a:pPr>
            <a:r>
              <a:rPr lang="en-US" altLang="en-US" sz="2400" dirty="0">
                <a:solidFill>
                  <a:schemeClr val="tx1"/>
                </a:solidFill>
                <a:latin typeface="Times New Roman"/>
                <a:cs typeface="Arial"/>
              </a:rPr>
              <a:t>These reports shall be submitted by March 1 of each year per your NPDES Permit:</a:t>
            </a:r>
          </a:p>
          <a:p>
            <a:pPr algn="just">
              <a:lnSpc>
                <a:spcPct val="90000"/>
              </a:lnSpc>
              <a:spcBef>
                <a:spcPct val="0"/>
              </a:spcBef>
              <a:buClrTx/>
              <a:buSzTx/>
              <a:buFontTx/>
              <a:buNone/>
            </a:pPr>
            <a:endParaRPr lang="en-US" altLang="en-US" sz="2400" dirty="0">
              <a:latin typeface="Times New Roman"/>
              <a:cs typeface="Arial"/>
            </a:endParaRPr>
          </a:p>
          <a:p>
            <a:pPr algn="just">
              <a:spcBef>
                <a:spcPct val="0"/>
              </a:spcBef>
            </a:pPr>
            <a:r>
              <a:rPr lang="en-US" altLang="en-US" sz="2400" dirty="0">
                <a:solidFill>
                  <a:schemeClr val="tx1"/>
                </a:solidFill>
                <a:latin typeface="Times New Roman"/>
                <a:cs typeface="Arial"/>
              </a:rPr>
              <a:t>Submit in PDF format</a:t>
            </a:r>
          </a:p>
          <a:p>
            <a:pPr algn="just">
              <a:spcBef>
                <a:spcPct val="0"/>
              </a:spcBef>
            </a:pPr>
            <a:r>
              <a:rPr lang="en-US" altLang="en-US" sz="2400" dirty="0">
                <a:latin typeface="Times New Roman"/>
                <a:cs typeface="Arial"/>
              </a:rPr>
              <a:t>Via email</a:t>
            </a:r>
          </a:p>
          <a:p>
            <a:pPr algn="just">
              <a:spcBef>
                <a:spcPct val="0"/>
              </a:spcBef>
            </a:pPr>
            <a:r>
              <a:rPr lang="en-US" altLang="en-US" sz="2400" dirty="0">
                <a:solidFill>
                  <a:schemeClr val="tx1"/>
                </a:solidFill>
                <a:latin typeface="Times New Roman"/>
                <a:cs typeface="Arial"/>
              </a:rPr>
              <a:t>To the Central Office</a:t>
            </a:r>
          </a:p>
          <a:p>
            <a:pPr algn="just">
              <a:spcBef>
                <a:spcPct val="0"/>
              </a:spcBef>
            </a:pPr>
            <a:r>
              <a:rPr lang="en-US" altLang="en-US" sz="2400" dirty="0">
                <a:latin typeface="Times New Roman"/>
                <a:cs typeface="Arial"/>
              </a:rPr>
              <a:t>Paper copy must be kept at the POTW and be available for review during an inspection</a:t>
            </a:r>
          </a:p>
          <a:p>
            <a:pPr algn="just">
              <a:spcBef>
                <a:spcPct val="0"/>
              </a:spcBef>
            </a:pPr>
            <a:endParaRPr lang="en-US" altLang="en-US" sz="2400" dirty="0">
              <a:solidFill>
                <a:schemeClr val="tx1"/>
              </a:solidFill>
              <a:latin typeface="Times New Roman"/>
              <a:cs typeface="Arial"/>
            </a:endParaRPr>
          </a:p>
          <a:p>
            <a:pPr algn="just">
              <a:spcBef>
                <a:spcPct val="0"/>
              </a:spcBef>
            </a:pPr>
            <a:r>
              <a:rPr lang="en-US" altLang="en-US" sz="2400" dirty="0">
                <a:latin typeface="Times New Roman"/>
                <a:cs typeface="Arial"/>
              </a:rPr>
              <a:t>NCDEQ is currently working towards full electronic submittal to be in compliance with the EPA. This is a work in progress and the regulated community will be updated once further steps have been taken.</a:t>
            </a:r>
            <a:endParaRPr lang="en-US" altLang="en-US" sz="2400" dirty="0">
              <a:solidFill>
                <a:schemeClr val="tx1"/>
              </a:solidFill>
              <a:latin typeface="Times New Roman"/>
              <a:cs typeface="Arial"/>
            </a:endParaRPr>
          </a:p>
        </p:txBody>
      </p:sp>
      <p:sp>
        <p:nvSpPr>
          <p:cNvPr id="2" name="Slide Number Placeholder 1">
            <a:extLst>
              <a:ext uri="{FF2B5EF4-FFF2-40B4-BE49-F238E27FC236}">
                <a16:creationId xmlns:a16="http://schemas.microsoft.com/office/drawing/2014/main" id="{3211366B-28A4-D744-3471-772915667C7A}"/>
              </a:ext>
            </a:extLst>
          </p:cNvPr>
          <p:cNvSpPr>
            <a:spLocks noGrp="1"/>
          </p:cNvSpPr>
          <p:nvPr>
            <p:ph type="sldNum" sz="quarter" idx="12"/>
          </p:nvPr>
        </p:nvSpPr>
        <p:spPr/>
        <p:txBody>
          <a:bodyPr/>
          <a:lstStyle/>
          <a:p>
            <a:fld id="{11F27F3A-B3E9-41ED-AF8F-A365F10BB65F}" type="slidenum">
              <a:rPr lang="en-US" smtClean="0"/>
              <a:pPr/>
              <a:t>5</a:t>
            </a:fld>
            <a:endParaRPr lang="en-US"/>
          </a:p>
        </p:txBody>
      </p:sp>
    </p:spTree>
    <p:extLst>
      <p:ext uri="{BB962C8B-B14F-4D97-AF65-F5344CB8AC3E}">
        <p14:creationId xmlns:p14="http://schemas.microsoft.com/office/powerpoint/2010/main" val="1727711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99EA4D39-B991-187B-ED2D-691EE651E4FE}"/>
              </a:ext>
            </a:extLst>
          </p:cNvPr>
          <p:cNvGrpSpPr/>
          <p:nvPr/>
        </p:nvGrpSpPr>
        <p:grpSpPr>
          <a:xfrm>
            <a:off x="2414337" y="1"/>
            <a:ext cx="6907128" cy="7042985"/>
            <a:chOff x="3657600" y="1"/>
            <a:chExt cx="5162550" cy="6391275"/>
          </a:xfrm>
        </p:grpSpPr>
        <p:graphicFrame>
          <p:nvGraphicFramePr>
            <p:cNvPr id="109571" name="Object 1024"/>
            <p:cNvGraphicFramePr>
              <a:graphicFrameLocks noChangeAspect="1"/>
            </p:cNvGraphicFramePr>
            <p:nvPr/>
          </p:nvGraphicFramePr>
          <p:xfrm>
            <a:off x="3657600" y="1"/>
            <a:ext cx="5162550" cy="6391275"/>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109571"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4"/>
            <p:cNvGrpSpPr>
              <a:grpSpLocks/>
            </p:cNvGrpSpPr>
            <p:nvPr/>
          </p:nvGrpSpPr>
          <p:grpSpPr bwMode="auto">
            <a:xfrm>
              <a:off x="4876800" y="1676400"/>
              <a:ext cx="2514600" cy="1828800"/>
              <a:chOff x="2112" y="1056"/>
              <a:chExt cx="1584" cy="1152"/>
            </a:xfrm>
          </p:grpSpPr>
          <p:sp>
            <p:nvSpPr>
              <p:cNvPr id="109573" name="Line 5"/>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9574" name="Line 6"/>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3" name="Slide Number Placeholder 2">
            <a:extLst>
              <a:ext uri="{FF2B5EF4-FFF2-40B4-BE49-F238E27FC236}">
                <a16:creationId xmlns:a16="http://schemas.microsoft.com/office/drawing/2014/main" id="{1AEC043B-5FA0-B88F-04E2-8A18AA6768CD}"/>
              </a:ext>
            </a:extLst>
          </p:cNvPr>
          <p:cNvSpPr>
            <a:spLocks noGrp="1"/>
          </p:cNvSpPr>
          <p:nvPr>
            <p:ph type="sldNum" sz="quarter" idx="12"/>
          </p:nvPr>
        </p:nvSpPr>
        <p:spPr/>
        <p:txBody>
          <a:bodyPr/>
          <a:lstStyle/>
          <a:p>
            <a:fld id="{11F27F3A-B3E9-41ED-AF8F-A365F10BB65F}"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61688E8E-C1A8-68DB-E684-B7617C680F43}"/>
              </a:ext>
            </a:extLst>
          </p:cNvPr>
          <p:cNvGrpSpPr/>
          <p:nvPr/>
        </p:nvGrpSpPr>
        <p:grpSpPr>
          <a:xfrm>
            <a:off x="2434390" y="0"/>
            <a:ext cx="6694570" cy="6962273"/>
            <a:chOff x="3657600" y="0"/>
            <a:chExt cx="5010150" cy="6210300"/>
          </a:xfrm>
        </p:grpSpPr>
        <p:graphicFrame>
          <p:nvGraphicFramePr>
            <p:cNvPr id="111619" name="Object 1024"/>
            <p:cNvGraphicFramePr>
              <a:graphicFrameLocks noChangeAspect="1"/>
            </p:cNvGraphicFramePr>
            <p:nvPr/>
          </p:nvGraphicFramePr>
          <p:xfrm>
            <a:off x="3657600" y="0"/>
            <a:ext cx="5010150" cy="6210300"/>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111619"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0"/>
                          <a:ext cx="501015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1620" name="Group 1028"/>
            <p:cNvGrpSpPr>
              <a:grpSpLocks/>
            </p:cNvGrpSpPr>
            <p:nvPr/>
          </p:nvGrpSpPr>
          <p:grpSpPr bwMode="auto">
            <a:xfrm>
              <a:off x="4876800" y="1676400"/>
              <a:ext cx="2514600" cy="1828800"/>
              <a:chOff x="2112" y="1056"/>
              <a:chExt cx="1584" cy="1152"/>
            </a:xfrm>
          </p:grpSpPr>
          <p:sp>
            <p:nvSpPr>
              <p:cNvPr id="111624" name="Line 1029"/>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1625" name="Line 1030"/>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1031"/>
            <p:cNvGrpSpPr>
              <a:grpSpLocks/>
            </p:cNvGrpSpPr>
            <p:nvPr/>
          </p:nvGrpSpPr>
          <p:grpSpPr bwMode="auto">
            <a:xfrm>
              <a:off x="5410200" y="1676400"/>
              <a:ext cx="2438400" cy="1828800"/>
              <a:chOff x="2448" y="1056"/>
              <a:chExt cx="1536" cy="1152"/>
            </a:xfrm>
          </p:grpSpPr>
          <p:sp>
            <p:nvSpPr>
              <p:cNvPr id="111622" name="Line 1032"/>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1623" name="Line 1033"/>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 name="Slide Number Placeholder 1">
            <a:extLst>
              <a:ext uri="{FF2B5EF4-FFF2-40B4-BE49-F238E27FC236}">
                <a16:creationId xmlns:a16="http://schemas.microsoft.com/office/drawing/2014/main" id="{E8A7AED3-FCF8-37CA-6BC8-4930DC78C723}"/>
              </a:ext>
            </a:extLst>
          </p:cNvPr>
          <p:cNvSpPr>
            <a:spLocks noGrp="1"/>
          </p:cNvSpPr>
          <p:nvPr>
            <p:ph type="sldNum" sz="quarter" idx="12"/>
          </p:nvPr>
        </p:nvSpPr>
        <p:spPr/>
        <p:txBody>
          <a:bodyPr/>
          <a:lstStyle/>
          <a:p>
            <a:fld id="{11F27F3A-B3E9-41ED-AF8F-A365F10BB65F}" type="slidenum">
              <a:rPr lang="en-US" dirty="0"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3" name="Group 2">
            <a:extLst>
              <a:ext uri="{FF2B5EF4-FFF2-40B4-BE49-F238E27FC236}">
                <a16:creationId xmlns:a16="http://schemas.microsoft.com/office/drawing/2014/main" id="{A2D52FE0-6E3B-CE58-A56E-E4939F5F82BA}"/>
              </a:ext>
            </a:extLst>
          </p:cNvPr>
          <p:cNvGrpSpPr/>
          <p:nvPr/>
        </p:nvGrpSpPr>
        <p:grpSpPr>
          <a:xfrm>
            <a:off x="2965785" y="1"/>
            <a:ext cx="6285496" cy="7083090"/>
            <a:chOff x="3657600" y="1"/>
            <a:chExt cx="5162550" cy="6391275"/>
          </a:xfrm>
        </p:grpSpPr>
        <p:graphicFrame>
          <p:nvGraphicFramePr>
            <p:cNvPr id="113667" name="Object 1024"/>
            <p:cNvGraphicFramePr>
              <a:graphicFrameLocks noChangeAspect="1"/>
            </p:cNvGraphicFramePr>
            <p:nvPr/>
          </p:nvGraphicFramePr>
          <p:xfrm>
            <a:off x="3657600" y="1"/>
            <a:ext cx="5162550" cy="6391275"/>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11366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668" name="Line 1028"/>
            <p:cNvSpPr>
              <a:spLocks noChangeShapeType="1"/>
            </p:cNvSpPr>
            <p:nvPr/>
          </p:nvSpPr>
          <p:spPr bwMode="auto">
            <a:xfrm>
              <a:off x="4876800" y="1676400"/>
              <a:ext cx="228600" cy="1752600"/>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3669" name="Line 1029"/>
            <p:cNvSpPr>
              <a:spLocks noChangeShapeType="1"/>
            </p:cNvSpPr>
            <p:nvPr/>
          </p:nvSpPr>
          <p:spPr bwMode="auto">
            <a:xfrm>
              <a:off x="4876800" y="1676400"/>
              <a:ext cx="2514600" cy="1828800"/>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13670" name="Group 1030"/>
            <p:cNvGrpSpPr>
              <a:grpSpLocks/>
            </p:cNvGrpSpPr>
            <p:nvPr/>
          </p:nvGrpSpPr>
          <p:grpSpPr bwMode="auto">
            <a:xfrm>
              <a:off x="5410200" y="1676400"/>
              <a:ext cx="2438400" cy="1828800"/>
              <a:chOff x="2448" y="1056"/>
              <a:chExt cx="1536" cy="1152"/>
            </a:xfrm>
          </p:grpSpPr>
          <p:sp>
            <p:nvSpPr>
              <p:cNvPr id="113671" name="Line 1031"/>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3672" name="Line 1032"/>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 name="Slide Number Placeholder 1">
            <a:extLst>
              <a:ext uri="{FF2B5EF4-FFF2-40B4-BE49-F238E27FC236}">
                <a16:creationId xmlns:a16="http://schemas.microsoft.com/office/drawing/2014/main" id="{21BE5804-D914-DB91-08F2-1D11CAB3E88E}"/>
              </a:ext>
            </a:extLst>
          </p:cNvPr>
          <p:cNvSpPr>
            <a:spLocks noGrp="1"/>
          </p:cNvSpPr>
          <p:nvPr>
            <p:ph type="sldNum" sz="quarter" idx="12"/>
          </p:nvPr>
        </p:nvSpPr>
        <p:spPr/>
        <p:txBody>
          <a:bodyPr/>
          <a:lstStyle/>
          <a:p>
            <a:fld id="{11F27F3A-B3E9-41ED-AF8F-A365F10BB65F}" type="slidenum">
              <a:rPr lang="en-US" dirty="0"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5714" name="Object 1024"/>
          <p:cNvGraphicFramePr>
            <a:graphicFrameLocks noChangeAspect="1"/>
          </p:cNvGraphicFramePr>
          <p:nvPr>
            <p:extLst>
              <p:ext uri="{D42A27DB-BD31-4B8C-83A1-F6EECF244321}">
                <p14:modId xmlns:p14="http://schemas.microsoft.com/office/powerpoint/2010/main" val="3908624922"/>
              </p:ext>
            </p:extLst>
          </p:nvPr>
        </p:nvGraphicFramePr>
        <p:xfrm>
          <a:off x="2909888" y="-22225"/>
          <a:ext cx="6072187" cy="7215188"/>
        </p:xfrm>
        <a:graphic>
          <a:graphicData uri="http://schemas.openxmlformats.org/presentationml/2006/ole">
            <mc:AlternateContent xmlns:mc="http://schemas.openxmlformats.org/markup-compatibility/2006">
              <mc:Choice xmlns:v="urn:schemas-microsoft-com:vml" Requires="v">
                <p:oleObj name="Document" r:id="rId3" imgW="7487677" imgH="10177771" progId="Word.Document.8">
                  <p:embed/>
                </p:oleObj>
              </mc:Choice>
              <mc:Fallback>
                <p:oleObj name="Document" r:id="rId3" imgW="7487677" imgH="10177771" progId="Word.Document.8">
                  <p:embed/>
                  <p:pic>
                    <p:nvPicPr>
                      <p:cNvPr id="115714" name="Object 1024"/>
                      <p:cNvPicPr>
                        <a:picLocks noChangeAspect="1" noChangeArrowheads="1"/>
                      </p:cNvPicPr>
                      <p:nvPr/>
                    </p:nvPicPr>
                    <p:blipFill>
                      <a:blip r:embed="rId4"/>
                      <a:srcRect/>
                      <a:stretch>
                        <a:fillRect/>
                      </a:stretch>
                    </p:blipFill>
                    <p:spPr bwMode="auto">
                      <a:xfrm>
                        <a:off x="2909888" y="-22225"/>
                        <a:ext cx="6072187" cy="72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5715"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2" name="Group 1045"/>
          <p:cNvGrpSpPr>
            <a:grpSpLocks/>
          </p:cNvGrpSpPr>
          <p:nvPr/>
        </p:nvGrpSpPr>
        <p:grpSpPr bwMode="auto">
          <a:xfrm>
            <a:off x="5443540" y="933451"/>
            <a:ext cx="1743076" cy="622301"/>
            <a:chOff x="2541" y="624"/>
            <a:chExt cx="1098" cy="392"/>
          </a:xfrm>
        </p:grpSpPr>
        <p:sp>
          <p:nvSpPr>
            <p:cNvPr id="115737" name="Text Box 1029"/>
            <p:cNvSpPr txBox="1">
              <a:spLocks noChangeArrowheads="1"/>
            </p:cNvSpPr>
            <p:nvPr/>
          </p:nvSpPr>
          <p:spPr bwMode="auto">
            <a:xfrm>
              <a:off x="3120" y="624"/>
              <a:ext cx="51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chemeClr val="hlink"/>
                  </a:solidFill>
                  <a:latin typeface="Times New Roman" panose="02020603050405020304" pitchFamily="18" charset="0"/>
                </a:rPr>
                <a:t>60.0%</a:t>
              </a:r>
            </a:p>
          </p:txBody>
        </p:sp>
        <p:sp>
          <p:nvSpPr>
            <p:cNvPr id="115738" name="Text Box 1030"/>
            <p:cNvSpPr txBox="1">
              <a:spLocks noChangeArrowheads="1"/>
            </p:cNvSpPr>
            <p:nvPr/>
          </p:nvSpPr>
          <p:spPr bwMode="auto">
            <a:xfrm>
              <a:off x="2541" y="769"/>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i="1">
                  <a:solidFill>
                    <a:srgbClr val="FF0000"/>
                  </a:solidFill>
                  <a:latin typeface="Times New Roman" panose="02020603050405020304" pitchFamily="18" charset="0"/>
                </a:rPr>
                <a:t>6/10</a:t>
              </a:r>
            </a:p>
          </p:txBody>
        </p:sp>
      </p:grpSp>
      <p:grpSp>
        <p:nvGrpSpPr>
          <p:cNvPr id="3" name="Group 1044"/>
          <p:cNvGrpSpPr>
            <a:grpSpLocks/>
          </p:cNvGrpSpPr>
          <p:nvPr/>
        </p:nvGrpSpPr>
        <p:grpSpPr bwMode="auto">
          <a:xfrm>
            <a:off x="5425742" y="1567783"/>
            <a:ext cx="1871663" cy="455613"/>
            <a:chOff x="2592" y="864"/>
            <a:chExt cx="1179" cy="287"/>
          </a:xfrm>
        </p:grpSpPr>
        <p:sp>
          <p:nvSpPr>
            <p:cNvPr id="115735" name="Text Box 1032"/>
            <p:cNvSpPr txBox="1">
              <a:spLocks noChangeArrowheads="1"/>
            </p:cNvSpPr>
            <p:nvPr/>
          </p:nvSpPr>
          <p:spPr bwMode="auto">
            <a:xfrm>
              <a:off x="2592" y="864"/>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i="1">
                  <a:solidFill>
                    <a:srgbClr val="0000FF"/>
                  </a:solidFill>
                  <a:latin typeface="Times New Roman" panose="02020603050405020304" pitchFamily="18" charset="0"/>
                </a:rPr>
                <a:t>4/10</a:t>
              </a:r>
            </a:p>
          </p:txBody>
        </p:sp>
        <p:sp>
          <p:nvSpPr>
            <p:cNvPr id="115736" name="Text Box 1033"/>
            <p:cNvSpPr txBox="1">
              <a:spLocks noChangeArrowheads="1"/>
            </p:cNvSpPr>
            <p:nvPr/>
          </p:nvSpPr>
          <p:spPr bwMode="auto">
            <a:xfrm>
              <a:off x="3291" y="952"/>
              <a:ext cx="48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rgbClr val="0000FF"/>
                  </a:solidFill>
                  <a:latin typeface="Times New Roman" panose="02020603050405020304" pitchFamily="18" charset="0"/>
                </a:rPr>
                <a:t>40.0%</a:t>
              </a:r>
            </a:p>
          </p:txBody>
        </p:sp>
      </p:grpSp>
      <p:sp>
        <p:nvSpPr>
          <p:cNvPr id="142346" name="Oval 1034"/>
          <p:cNvSpPr>
            <a:spLocks noChangeArrowheads="1"/>
          </p:cNvSpPr>
          <p:nvPr/>
        </p:nvSpPr>
        <p:spPr bwMode="auto">
          <a:xfrm>
            <a:off x="7415464" y="1243263"/>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2347" name="Oval 1035"/>
          <p:cNvSpPr>
            <a:spLocks noChangeArrowheads="1"/>
          </p:cNvSpPr>
          <p:nvPr/>
        </p:nvSpPr>
        <p:spPr bwMode="auto">
          <a:xfrm>
            <a:off x="7039672" y="1618763"/>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2350" name="Oval 1038"/>
          <p:cNvSpPr>
            <a:spLocks noChangeArrowheads="1"/>
          </p:cNvSpPr>
          <p:nvPr/>
        </p:nvSpPr>
        <p:spPr bwMode="auto">
          <a:xfrm>
            <a:off x="6336467" y="3356746"/>
            <a:ext cx="365125" cy="3508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4" name="Group 1043"/>
          <p:cNvGrpSpPr>
            <a:grpSpLocks/>
          </p:cNvGrpSpPr>
          <p:nvPr/>
        </p:nvGrpSpPr>
        <p:grpSpPr bwMode="auto">
          <a:xfrm>
            <a:off x="6965950" y="2029326"/>
            <a:ext cx="1981200" cy="731838"/>
            <a:chOff x="3456" y="1152"/>
            <a:chExt cx="1248" cy="461"/>
          </a:xfrm>
        </p:grpSpPr>
        <p:sp>
          <p:nvSpPr>
            <p:cNvPr id="115732" name="Oval 1036"/>
            <p:cNvSpPr>
              <a:spLocks noChangeArrowheads="1"/>
            </p:cNvSpPr>
            <p:nvPr/>
          </p:nvSpPr>
          <p:spPr bwMode="auto">
            <a:xfrm>
              <a:off x="3456" y="1152"/>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5733" name="Oval 1037"/>
            <p:cNvSpPr>
              <a:spLocks noChangeArrowheads="1"/>
            </p:cNvSpPr>
            <p:nvPr/>
          </p:nvSpPr>
          <p:spPr bwMode="auto">
            <a:xfrm>
              <a:off x="3696" y="1440"/>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5734" name="Text Box 1041"/>
            <p:cNvSpPr txBox="1">
              <a:spLocks noChangeArrowheads="1"/>
            </p:cNvSpPr>
            <p:nvPr/>
          </p:nvSpPr>
          <p:spPr bwMode="auto">
            <a:xfrm>
              <a:off x="4032" y="1296"/>
              <a:ext cx="672" cy="21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600">
                  <a:solidFill>
                    <a:schemeClr val="hlink"/>
                  </a:solidFill>
                </a:rPr>
                <a:t>Per ORC</a:t>
              </a:r>
            </a:p>
          </p:txBody>
        </p:sp>
      </p:grpSp>
      <p:grpSp>
        <p:nvGrpSpPr>
          <p:cNvPr id="5" name="Group 1047"/>
          <p:cNvGrpSpPr>
            <a:grpSpLocks/>
          </p:cNvGrpSpPr>
          <p:nvPr/>
        </p:nvGrpSpPr>
        <p:grpSpPr bwMode="auto">
          <a:xfrm>
            <a:off x="3293616" y="3675355"/>
            <a:ext cx="5220069" cy="544323"/>
            <a:chOff x="1584" y="2160"/>
            <a:chExt cx="2568" cy="383"/>
          </a:xfrm>
        </p:grpSpPr>
        <p:sp>
          <p:nvSpPr>
            <p:cNvPr id="115730" name="Oval 1039"/>
            <p:cNvSpPr>
              <a:spLocks noChangeArrowheads="1"/>
            </p:cNvSpPr>
            <p:nvPr/>
          </p:nvSpPr>
          <p:spPr bwMode="auto">
            <a:xfrm>
              <a:off x="1584" y="2160"/>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5731" name="Text Box 1046"/>
            <p:cNvSpPr txBox="1">
              <a:spLocks noChangeArrowheads="1"/>
            </p:cNvSpPr>
            <p:nvPr/>
          </p:nvSpPr>
          <p:spPr bwMode="auto">
            <a:xfrm>
              <a:off x="3064" y="2224"/>
              <a:ext cx="1088" cy="319"/>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solidFill>
                    <a:schemeClr val="hlink"/>
                  </a:solidFill>
                </a:rPr>
                <a:t>Now What?</a:t>
              </a:r>
            </a:p>
          </p:txBody>
        </p:sp>
      </p:grpSp>
      <p:grpSp>
        <p:nvGrpSpPr>
          <p:cNvPr id="6" name="Group 1054"/>
          <p:cNvGrpSpPr>
            <a:grpSpLocks/>
          </p:cNvGrpSpPr>
          <p:nvPr/>
        </p:nvGrpSpPr>
        <p:grpSpPr bwMode="auto">
          <a:xfrm>
            <a:off x="4887160" y="4225566"/>
            <a:ext cx="2943225" cy="819150"/>
            <a:chOff x="2298" y="2490"/>
            <a:chExt cx="1854" cy="516"/>
          </a:xfrm>
        </p:grpSpPr>
        <p:sp>
          <p:nvSpPr>
            <p:cNvPr id="115724" name="Line 1048"/>
            <p:cNvSpPr>
              <a:spLocks noChangeShapeType="1"/>
            </p:cNvSpPr>
            <p:nvPr/>
          </p:nvSpPr>
          <p:spPr bwMode="auto">
            <a:xfrm flipH="1">
              <a:off x="2868" y="2490"/>
              <a:ext cx="1284" cy="294"/>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5725" name="Line 1049"/>
            <p:cNvSpPr>
              <a:spLocks noChangeShapeType="1"/>
            </p:cNvSpPr>
            <p:nvPr/>
          </p:nvSpPr>
          <p:spPr bwMode="auto">
            <a:xfrm flipH="1">
              <a:off x="2964" y="2490"/>
              <a:ext cx="1158" cy="39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5727" name="Line 1051"/>
            <p:cNvSpPr>
              <a:spLocks noChangeShapeType="1"/>
            </p:cNvSpPr>
            <p:nvPr/>
          </p:nvSpPr>
          <p:spPr bwMode="auto">
            <a:xfrm flipH="1">
              <a:off x="3084" y="2514"/>
              <a:ext cx="1050" cy="486"/>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5728" name="Line 1052"/>
            <p:cNvSpPr>
              <a:spLocks noChangeShapeType="1"/>
            </p:cNvSpPr>
            <p:nvPr/>
          </p:nvSpPr>
          <p:spPr bwMode="auto">
            <a:xfrm flipH="1">
              <a:off x="2298" y="3006"/>
              <a:ext cx="780" cy="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7" name="Slide Number Placeholder 6">
            <a:extLst>
              <a:ext uri="{FF2B5EF4-FFF2-40B4-BE49-F238E27FC236}">
                <a16:creationId xmlns:a16="http://schemas.microsoft.com/office/drawing/2014/main" id="{2A23E82F-F9FD-D2DA-6C96-177B9F51CA1A}"/>
              </a:ext>
            </a:extLst>
          </p:cNvPr>
          <p:cNvSpPr>
            <a:spLocks noGrp="1"/>
          </p:cNvSpPr>
          <p:nvPr>
            <p:ph type="sldNum" sz="quarter" idx="12"/>
          </p:nvPr>
        </p:nvSpPr>
        <p:spPr/>
        <p:txBody>
          <a:bodyPr/>
          <a:lstStyle/>
          <a:p>
            <a:fld id="{11F27F3A-B3E9-41ED-AF8F-A365F10BB65F}"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2346"/>
                                        </p:tgtEl>
                                        <p:attrNameLst>
                                          <p:attrName>style.visibility</p:attrName>
                                        </p:attrNameLst>
                                      </p:cBhvr>
                                      <p:to>
                                        <p:strVal val="visible"/>
                                      </p:to>
                                    </p:set>
                                    <p:anim calcmode="lin" valueType="num">
                                      <p:cBhvr additive="base">
                                        <p:cTn id="13" dur="500" fill="hold"/>
                                        <p:tgtEl>
                                          <p:spTgt spid="142346"/>
                                        </p:tgtEl>
                                        <p:attrNameLst>
                                          <p:attrName>ppt_x</p:attrName>
                                        </p:attrNameLst>
                                      </p:cBhvr>
                                      <p:tavLst>
                                        <p:tav tm="0">
                                          <p:val>
                                            <p:strVal val="0-#ppt_w/2"/>
                                          </p:val>
                                        </p:tav>
                                        <p:tav tm="100000">
                                          <p:val>
                                            <p:strVal val="#ppt_x"/>
                                          </p:val>
                                        </p:tav>
                                      </p:tavLst>
                                    </p:anim>
                                    <p:anim calcmode="lin" valueType="num">
                                      <p:cBhvr additive="base">
                                        <p:cTn id="14" dur="500" fill="hold"/>
                                        <p:tgtEl>
                                          <p:spTgt spid="1423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2347"/>
                                        </p:tgtEl>
                                        <p:attrNameLst>
                                          <p:attrName>style.visibility</p:attrName>
                                        </p:attrNameLst>
                                      </p:cBhvr>
                                      <p:to>
                                        <p:strVal val="visible"/>
                                      </p:to>
                                    </p:set>
                                    <p:anim calcmode="lin" valueType="num">
                                      <p:cBhvr additive="base">
                                        <p:cTn id="25" dur="500" fill="hold"/>
                                        <p:tgtEl>
                                          <p:spTgt spid="142347"/>
                                        </p:tgtEl>
                                        <p:attrNameLst>
                                          <p:attrName>ppt_x</p:attrName>
                                        </p:attrNameLst>
                                      </p:cBhvr>
                                      <p:tavLst>
                                        <p:tav tm="0">
                                          <p:val>
                                            <p:strVal val="0-#ppt_w/2"/>
                                          </p:val>
                                        </p:tav>
                                        <p:tav tm="100000">
                                          <p:val>
                                            <p:strVal val="#ppt_x"/>
                                          </p:val>
                                        </p:tav>
                                      </p:tavLst>
                                    </p:anim>
                                    <p:anim calcmode="lin" valueType="num">
                                      <p:cBhvr additive="base">
                                        <p:cTn id="26" dur="500" fill="hold"/>
                                        <p:tgtEl>
                                          <p:spTgt spid="14234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2350"/>
                                        </p:tgtEl>
                                        <p:attrNameLst>
                                          <p:attrName>style.visibility</p:attrName>
                                        </p:attrNameLst>
                                      </p:cBhvr>
                                      <p:to>
                                        <p:strVal val="visible"/>
                                      </p:to>
                                    </p:set>
                                    <p:anim calcmode="lin" valueType="num">
                                      <p:cBhvr additive="base">
                                        <p:cTn id="37" dur="500" fill="hold"/>
                                        <p:tgtEl>
                                          <p:spTgt spid="142350"/>
                                        </p:tgtEl>
                                        <p:attrNameLst>
                                          <p:attrName>ppt_x</p:attrName>
                                        </p:attrNameLst>
                                      </p:cBhvr>
                                      <p:tavLst>
                                        <p:tav tm="0">
                                          <p:val>
                                            <p:strVal val="0-#ppt_w/2"/>
                                          </p:val>
                                        </p:tav>
                                        <p:tav tm="100000">
                                          <p:val>
                                            <p:strVal val="#ppt_x"/>
                                          </p:val>
                                        </p:tav>
                                      </p:tavLst>
                                    </p:anim>
                                    <p:anim calcmode="lin" valueType="num">
                                      <p:cBhvr additive="base">
                                        <p:cTn id="38" dur="500" fill="hold"/>
                                        <p:tgtEl>
                                          <p:spTgt spid="14235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6" grpId="0" animBg="1"/>
      <p:bldP spid="142347" grpId="0" animBg="1"/>
      <p:bldP spid="14235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en-US" altLang="en-US"/>
              <a:t>Separate Judgment </a:t>
            </a:r>
          </a:p>
        </p:txBody>
      </p:sp>
      <p:sp>
        <p:nvSpPr>
          <p:cNvPr id="134147" name="Content Placeholder 2"/>
          <p:cNvSpPr>
            <a:spLocks noGrp="1"/>
          </p:cNvSpPr>
          <p:nvPr>
            <p:ph idx="1"/>
          </p:nvPr>
        </p:nvSpPr>
        <p:spPr>
          <a:xfrm>
            <a:off x="1192046" y="1447800"/>
            <a:ext cx="9247354" cy="4495800"/>
          </a:xfrm>
        </p:spPr>
        <p:txBody>
          <a:bodyPr vert="horz" lIns="91440" tIns="45720" rIns="91440" bIns="45720" rtlCol="0" anchor="t">
            <a:normAutofit fontScale="92500" lnSpcReduction="20000"/>
          </a:bodyPr>
          <a:lstStyle/>
          <a:p>
            <a:pPr marL="0" indent="0" eaLnBrk="1" hangingPunct="1">
              <a:buNone/>
            </a:pPr>
            <a:r>
              <a:rPr lang="en-US" altLang="en-US" sz="4000" dirty="0">
                <a:latin typeface="Times"/>
                <a:cs typeface="Times"/>
              </a:rPr>
              <a:t>Please note:</a:t>
            </a:r>
          </a:p>
          <a:p>
            <a:pPr marL="0" indent="0" eaLnBrk="1" hangingPunct="1">
              <a:buNone/>
            </a:pPr>
            <a:endParaRPr lang="en-US" altLang="en-US" sz="4000" dirty="0">
              <a:latin typeface="Times"/>
              <a:cs typeface="Times"/>
            </a:endParaRPr>
          </a:p>
          <a:p>
            <a:pPr marL="0" indent="0" eaLnBrk="1" hangingPunct="1">
              <a:buNone/>
            </a:pPr>
            <a:r>
              <a:rPr lang="en-US" altLang="en-US" sz="4000" dirty="0">
                <a:latin typeface="Times"/>
                <a:cs typeface="Times"/>
              </a:rPr>
              <a:t>Compliance for daily max &amp; monthly (or other) average limits are judged independently and equally weighted.</a:t>
            </a:r>
            <a:endParaRPr lang="en-US" dirty="0">
              <a:latin typeface="Times"/>
              <a:cs typeface="Times"/>
            </a:endParaRPr>
          </a:p>
          <a:p>
            <a:pPr marL="0" indent="0" eaLnBrk="1" hangingPunct="1">
              <a:buNone/>
            </a:pPr>
            <a:endParaRPr lang="en-US" altLang="en-US" sz="4000" dirty="0">
              <a:latin typeface="Times" panose="02020603050405020304" pitchFamily="18" charset="0"/>
              <a:cs typeface="Times" panose="02020603050405020304" pitchFamily="18" charset="0"/>
            </a:endParaRPr>
          </a:p>
          <a:p>
            <a:pPr marL="0" indent="0" eaLnBrk="1" hangingPunct="1">
              <a:buNone/>
            </a:pPr>
            <a:r>
              <a:rPr lang="en-US" altLang="en-US" sz="4000" dirty="0">
                <a:latin typeface="Times"/>
                <a:cs typeface="Times"/>
              </a:rPr>
              <a:t>More compliance violations are a potential for more SNC determinations.</a:t>
            </a:r>
          </a:p>
          <a:p>
            <a:pPr marL="0" indent="0" eaLnBrk="1" hangingPunct="1">
              <a:buNone/>
            </a:pPr>
            <a:r>
              <a:rPr lang="en-US" altLang="en-US" sz="4000" dirty="0">
                <a:latin typeface="Times"/>
                <a:cs typeface="Times"/>
              </a:rPr>
              <a:t>	</a:t>
            </a:r>
          </a:p>
        </p:txBody>
      </p:sp>
      <p:sp>
        <p:nvSpPr>
          <p:cNvPr id="2" name="Slide Number Placeholder 1">
            <a:extLst>
              <a:ext uri="{FF2B5EF4-FFF2-40B4-BE49-F238E27FC236}">
                <a16:creationId xmlns:a16="http://schemas.microsoft.com/office/drawing/2014/main" id="{B9DCCD68-6E55-BBE3-D9BC-83C153CCA967}"/>
              </a:ext>
            </a:extLst>
          </p:cNvPr>
          <p:cNvSpPr>
            <a:spLocks noGrp="1"/>
          </p:cNvSpPr>
          <p:nvPr>
            <p:ph type="sldNum" sz="quarter" idx="12"/>
          </p:nvPr>
        </p:nvSpPr>
        <p:spPr/>
        <p:txBody>
          <a:bodyPr/>
          <a:lstStyle/>
          <a:p>
            <a:fld id="{11F27F3A-B3E9-41ED-AF8F-A365F10BB65F}"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1727614" y="253778"/>
            <a:ext cx="7181469" cy="557215"/>
          </a:xfrm>
        </p:spPr>
        <p:txBody>
          <a:bodyPr/>
          <a:lstStyle/>
          <a:p>
            <a:pPr eaLnBrk="1" hangingPunct="1"/>
            <a:r>
              <a:rPr lang="en-US" altLang="en-US"/>
              <a:t>Setting Pollutant Limits Options</a:t>
            </a:r>
          </a:p>
        </p:txBody>
      </p:sp>
      <p:sp>
        <p:nvSpPr>
          <p:cNvPr id="151555"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US" altLang="en-US" sz="3000">
                <a:latin typeface="Times"/>
                <a:cs typeface="Times"/>
              </a:rPr>
              <a:t>Different limit configurations may have an effect on SNC determinations </a:t>
            </a:r>
            <a:endParaRPr lang="en-US" altLang="en-US" sz="3000">
              <a:latin typeface="Times" panose="02020603050405020304" pitchFamily="18" charset="0"/>
              <a:cs typeface="Times" panose="02020603050405020304" pitchFamily="18" charset="0"/>
            </a:endParaRPr>
          </a:p>
          <a:p>
            <a:pPr marL="514350" indent="-514350">
              <a:buFont typeface="Wingdings" panose="05000000000000000000" pitchFamily="2" charset="2"/>
              <a:buAutoNum type="arabicPeriod"/>
            </a:pPr>
            <a:r>
              <a:rPr lang="en-US" altLang="en-US" sz="2800">
                <a:latin typeface="Times" panose="02020603050405020304" pitchFamily="18" charset="0"/>
                <a:cs typeface="Times" panose="02020603050405020304" pitchFamily="18" charset="0"/>
              </a:rPr>
              <a:t>Keep same daily max and monthly average limits</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No change to allocation table</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Must perform SNC calculations treating daily &amp; monthly limits separately</a:t>
            </a:r>
          </a:p>
          <a:p>
            <a:pPr marL="1314450" lvl="2" indent="-514350"/>
            <a:r>
              <a:rPr lang="en-US" altLang="en-US" sz="2000">
                <a:latin typeface="Times" panose="02020603050405020304" pitchFamily="18" charset="0"/>
                <a:cs typeface="Times" panose="02020603050405020304" pitchFamily="18" charset="0"/>
              </a:rPr>
              <a:t>Some POTWs may have to revise compliance judgment software programs</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May cause more SIU violations and SNC</a:t>
            </a:r>
          </a:p>
          <a:p>
            <a:pPr marL="914400" lvl="1" indent="-514350">
              <a:buFont typeface="Wingdings" panose="05000000000000000000" pitchFamily="2" charset="2"/>
              <a:buAutoNum type="alphaLcPeriod"/>
            </a:pPr>
            <a:endParaRPr lang="en-US" altLang="en-US" sz="2000">
              <a:latin typeface="Times" panose="02020603050405020304" pitchFamily="18" charset="0"/>
              <a:cs typeface="Times" panose="02020603050405020304" pitchFamily="18" charset="0"/>
            </a:endParaRPr>
          </a:p>
          <a:p>
            <a:pPr marL="514350" indent="-514350">
              <a:buFont typeface="Wingdings" panose="05000000000000000000" pitchFamily="2" charset="2"/>
              <a:buAutoNum type="arabicPeriod"/>
            </a:pPr>
            <a:r>
              <a:rPr lang="en-US" altLang="en-US" sz="2800">
                <a:latin typeface="Times" panose="02020603050405020304" pitchFamily="18" charset="0"/>
                <a:cs typeface="Times" panose="02020603050405020304" pitchFamily="18" charset="0"/>
              </a:rPr>
              <a:t>Remove monthly avg.  Daily max = old monthly avg</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No change to allocation table</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Simplifies compliance judgment</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May cause more SIU violations and SNC</a:t>
            </a:r>
          </a:p>
          <a:p>
            <a:pPr marL="914400" lvl="1" indent="-514350">
              <a:buFont typeface="Wingdings" panose="05000000000000000000" pitchFamily="2" charset="2"/>
              <a:buAutoNum type="alphaLcPeriod"/>
            </a:pPr>
            <a:endParaRPr lang="en-US" altLang="en-US" sz="2400">
              <a:latin typeface="Times" panose="02020603050405020304" pitchFamily="18" charset="0"/>
              <a:cs typeface="Times" panose="02020603050405020304" pitchFamily="18" charset="0"/>
            </a:endParaRPr>
          </a:p>
          <a:p>
            <a:pPr marL="400050" lvl="1" indent="0">
              <a:buNone/>
            </a:pPr>
            <a:r>
              <a:rPr lang="en-US" altLang="en-US" sz="2400">
                <a:latin typeface="Times"/>
                <a:cs typeface="Times"/>
              </a:rPr>
              <a:t>Note:  Options 2 &amp; 3 may not be available for some categorical SIUs.  </a:t>
            </a:r>
          </a:p>
          <a:p>
            <a:pPr marL="400050" lvl="1" indent="0">
              <a:buNone/>
            </a:pPr>
            <a:r>
              <a:rPr lang="en-US" altLang="en-US" sz="2400">
                <a:latin typeface="Times"/>
                <a:cs typeface="Times"/>
              </a:rPr>
              <a:t>Contact Pretreatment Staff to discuss.</a:t>
            </a:r>
            <a:endParaRPr lang="en-US"/>
          </a:p>
          <a:p>
            <a:pPr marL="400050" lvl="1" indent="0">
              <a:buNone/>
            </a:pPr>
            <a:endParaRPr lang="en-US" altLang="en-US" sz="2400">
              <a:latin typeface="Times" panose="02020603050405020304" pitchFamily="18" charset="0"/>
              <a:cs typeface="Times" panose="02020603050405020304" pitchFamily="18" charset="0"/>
            </a:endParaRPr>
          </a:p>
          <a:p>
            <a:pPr marL="914400" lvl="1" indent="-514350">
              <a:buFont typeface="Wingdings" panose="05000000000000000000" pitchFamily="2" charset="2"/>
              <a:buAutoNum type="alphaLcPeriod"/>
            </a:pPr>
            <a:endParaRPr lang="en-US" altLang="en-US" sz="2000">
              <a:latin typeface="Times" panose="02020603050405020304" pitchFamily="18" charset="0"/>
              <a:cs typeface="Times" panose="02020603050405020304" pitchFamily="18" charset="0"/>
            </a:endParaRPr>
          </a:p>
          <a:p>
            <a:pPr marL="914400" lvl="1" indent="-514350">
              <a:buNone/>
            </a:pPr>
            <a:endParaRPr lang="en-US" altLang="en-US" sz="2000">
              <a:latin typeface="Times" panose="02020603050405020304" pitchFamily="18" charset="0"/>
              <a:cs typeface="Times" panose="02020603050405020304" pitchFamily="18" charset="0"/>
            </a:endParaRPr>
          </a:p>
          <a:p>
            <a:pPr marL="914400" lvl="1" indent="-514350">
              <a:buNone/>
            </a:pPr>
            <a:endParaRPr lang="en-US" altLang="en-US" sz="2000">
              <a:latin typeface="Times" panose="02020603050405020304" pitchFamily="18" charset="0"/>
              <a:cs typeface="Times" panose="02020603050405020304" pitchFamily="18" charset="0"/>
            </a:endParaRPr>
          </a:p>
          <a:p>
            <a:pPr marL="1314450" lvl="2" indent="-514350">
              <a:buNone/>
            </a:pPr>
            <a:endParaRPr lang="en-US" altLang="en-US" sz="2000">
              <a:latin typeface="Times" panose="02020603050405020304" pitchFamily="18" charset="0"/>
              <a:cs typeface="Times" panose="02020603050405020304" pitchFamily="18" charset="0"/>
            </a:endParaRPr>
          </a:p>
          <a:p>
            <a:pPr marL="1314450" lvl="2" indent="-514350">
              <a:buNone/>
            </a:pPr>
            <a:endParaRPr lang="en-US" altLang="en-US" sz="2000">
              <a:latin typeface="Times" panose="02020603050405020304" pitchFamily="18" charset="0"/>
              <a:cs typeface="Times" panose="02020603050405020304" pitchFamily="18" charset="0"/>
            </a:endParaRPr>
          </a:p>
          <a:p>
            <a:pPr marL="1314450" lvl="2" indent="-514350">
              <a:buNone/>
            </a:pPr>
            <a:endParaRPr lang="en-US" altLang="en-US" sz="2000">
              <a:latin typeface="Times" panose="02020603050405020304" pitchFamily="18" charset="0"/>
              <a:cs typeface="Times" panose="02020603050405020304" pitchFamily="18" charset="0"/>
            </a:endParaRPr>
          </a:p>
        </p:txBody>
      </p:sp>
      <p:sp>
        <p:nvSpPr>
          <p:cNvPr id="2" name="Slide Number Placeholder 1">
            <a:extLst>
              <a:ext uri="{FF2B5EF4-FFF2-40B4-BE49-F238E27FC236}">
                <a16:creationId xmlns:a16="http://schemas.microsoft.com/office/drawing/2014/main" id="{5001A27F-5B0B-7819-6230-7DEC9E7D6410}"/>
              </a:ext>
            </a:extLst>
          </p:cNvPr>
          <p:cNvSpPr>
            <a:spLocks noGrp="1"/>
          </p:cNvSpPr>
          <p:nvPr>
            <p:ph type="sldNum" sz="quarter" idx="12"/>
          </p:nvPr>
        </p:nvSpPr>
        <p:spPr/>
        <p:txBody>
          <a:bodyPr/>
          <a:lstStyle/>
          <a:p>
            <a:fld id="{11F27F3A-B3E9-41ED-AF8F-A365F10BB65F}"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eaLnBrk="1" hangingPunct="1"/>
            <a:r>
              <a:rPr lang="en-US" altLang="en-US"/>
              <a:t>Setting Pollutant Limits Options</a:t>
            </a:r>
          </a:p>
        </p:txBody>
      </p:sp>
      <p:sp>
        <p:nvSpPr>
          <p:cNvPr id="152579" name="Content Placeholder 2"/>
          <p:cNvSpPr>
            <a:spLocks noGrp="1"/>
          </p:cNvSpPr>
          <p:nvPr>
            <p:ph idx="1"/>
          </p:nvPr>
        </p:nvSpPr>
        <p:spPr/>
        <p:txBody>
          <a:bodyPr vert="horz" lIns="91440" tIns="45720" rIns="91440" bIns="45720" rtlCol="0" anchor="t">
            <a:normAutofit fontScale="92500" lnSpcReduction="20000"/>
          </a:bodyPr>
          <a:lstStyle/>
          <a:p>
            <a:pPr marL="0" lvl="2" indent="-514350">
              <a:buFont typeface="Wingdings" panose="05000000000000000000" pitchFamily="2" charset="2"/>
              <a:buAutoNum type="arabicPeriod" startAt="3"/>
            </a:pPr>
            <a:r>
              <a:rPr lang="en-US" altLang="en-US" sz="2800">
                <a:latin typeface="Times"/>
                <a:cs typeface="Times"/>
              </a:rPr>
              <a:t>Remove monthly average limit and keep daily max limit</a:t>
            </a:r>
          </a:p>
          <a:p>
            <a:pPr marL="457200" lvl="3" indent="-514350">
              <a:buNone/>
            </a:pPr>
            <a:r>
              <a:rPr lang="en-US" altLang="en-US" sz="2400">
                <a:latin typeface="Times"/>
                <a:cs typeface="Times"/>
              </a:rPr>
              <a:t>	a.	Have to use the higher daily max limit in allocation table.  	</a:t>
            </a:r>
          </a:p>
          <a:p>
            <a:pPr marL="1371600" lvl="5" indent="-514350"/>
            <a:r>
              <a:rPr lang="en-US" altLang="en-US" sz="2800">
                <a:latin typeface="Times"/>
                <a:cs typeface="Times"/>
              </a:rPr>
              <a:t>May reduce reserve; may cause over-allocation!</a:t>
            </a:r>
            <a:endParaRPr lang="en-US"/>
          </a:p>
          <a:p>
            <a:pPr marL="457200" lvl="3" indent="-514350">
              <a:buNone/>
            </a:pPr>
            <a:r>
              <a:rPr lang="en-US" altLang="en-US" sz="2400">
                <a:latin typeface="Times"/>
                <a:cs typeface="Times"/>
              </a:rPr>
              <a:t>	b.	Simplifies compliance judgment </a:t>
            </a:r>
            <a:endParaRPr lang="en-US" altLang="en-US" sz="2400">
              <a:latin typeface="Times" panose="02020603050405020304" pitchFamily="18" charset="0"/>
              <a:cs typeface="Times" panose="02020603050405020304" pitchFamily="18" charset="0"/>
            </a:endParaRPr>
          </a:p>
          <a:p>
            <a:pPr marL="457200" lvl="3" indent="-514350">
              <a:buNone/>
            </a:pPr>
            <a:r>
              <a:rPr lang="en-US" altLang="en-US" sz="2400">
                <a:latin typeface="Times"/>
                <a:cs typeface="Times"/>
              </a:rPr>
              <a:t>	c.	Should not create more violations</a:t>
            </a:r>
          </a:p>
          <a:p>
            <a:pPr marL="457200" lvl="3" indent="-514350">
              <a:buNone/>
            </a:pPr>
            <a:endParaRPr lang="en-US" altLang="en-US" sz="2400">
              <a:latin typeface="Times"/>
              <a:cs typeface="Times"/>
            </a:endParaRPr>
          </a:p>
          <a:p>
            <a:pPr marL="0" indent="0">
              <a:buNone/>
            </a:pPr>
            <a:r>
              <a:rPr lang="en-US" altLang="en-US" sz="2800">
                <a:latin typeface="Times"/>
                <a:cs typeface="Times"/>
              </a:rPr>
              <a:t> 4.    </a:t>
            </a:r>
            <a:r>
              <a:rPr lang="en-US" altLang="en-US" sz="2800">
                <a:latin typeface="Times" panose="02020603050405020304" pitchFamily="18" charset="0"/>
                <a:cs typeface="Times" panose="02020603050405020304" pitchFamily="18" charset="0"/>
              </a:rPr>
              <a:t>Keep different daily max and monthly average limits</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The allocation table will use monthly averages</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Too conservative limits can cause SNC problems</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Must perform SNC calculations treating daily &amp; monthly limits separately</a:t>
            </a:r>
          </a:p>
          <a:p>
            <a:pPr marL="1314450" lvl="2" indent="-514350"/>
            <a:r>
              <a:rPr lang="en-US" altLang="en-US" sz="2000">
                <a:latin typeface="Times" panose="02020603050405020304" pitchFamily="18" charset="0"/>
                <a:cs typeface="Times" panose="02020603050405020304" pitchFamily="18" charset="0"/>
              </a:rPr>
              <a:t>Some POTWs may have to revise compliance judgment software programs</a:t>
            </a:r>
            <a:endParaRPr lang="en-US" altLang="en-US" sz="2400">
              <a:latin typeface="Times"/>
              <a:cs typeface="Times"/>
            </a:endParaRPr>
          </a:p>
          <a:p>
            <a:pPr marL="457200" lvl="3" indent="-514350">
              <a:buFont typeface="Wingdings" panose="05000000000000000000" pitchFamily="2" charset="2"/>
              <a:buAutoNum type="arabicPeriod" startAt="3"/>
            </a:pPr>
            <a:endParaRPr lang="en-US" altLang="en-US" sz="1600">
              <a:latin typeface="Times" panose="02020603050405020304" pitchFamily="18" charset="0"/>
              <a:cs typeface="Times" panose="02020603050405020304" pitchFamily="18" charset="0"/>
            </a:endParaRPr>
          </a:p>
          <a:p>
            <a:pPr marL="457200" lvl="3" indent="-514350">
              <a:buFont typeface="Wingdings" panose="05000000000000000000" pitchFamily="2" charset="2"/>
              <a:buAutoNum type="arabicPeriod" startAt="3"/>
            </a:pPr>
            <a:endParaRPr lang="en-US" altLang="en-US" sz="1600">
              <a:latin typeface="Times" panose="02020603050405020304" pitchFamily="18" charset="0"/>
              <a:cs typeface="Times" panose="02020603050405020304" pitchFamily="18" charset="0"/>
            </a:endParaRPr>
          </a:p>
          <a:p>
            <a:pPr marL="457200" lvl="3" indent="-514350">
              <a:buNone/>
            </a:pPr>
            <a:r>
              <a:rPr lang="en-US" altLang="en-US" sz="2800">
                <a:latin typeface="Times"/>
                <a:cs typeface="Times"/>
              </a:rPr>
              <a:t>Note:  Options 2 &amp; 3 may not be available for some categorical SIUs.  Contact Pretreatment Staff to discuss.</a:t>
            </a:r>
          </a:p>
        </p:txBody>
      </p:sp>
      <p:sp>
        <p:nvSpPr>
          <p:cNvPr id="2" name="Slide Number Placeholder 1">
            <a:extLst>
              <a:ext uri="{FF2B5EF4-FFF2-40B4-BE49-F238E27FC236}">
                <a16:creationId xmlns:a16="http://schemas.microsoft.com/office/drawing/2014/main" id="{1B2CE142-9F50-A831-A7D0-D15A63B2D7DD}"/>
              </a:ext>
            </a:extLst>
          </p:cNvPr>
          <p:cNvSpPr>
            <a:spLocks noGrp="1"/>
          </p:cNvSpPr>
          <p:nvPr>
            <p:ph type="sldNum" sz="quarter" idx="12"/>
          </p:nvPr>
        </p:nvSpPr>
        <p:spPr/>
        <p:txBody>
          <a:bodyPr/>
          <a:lstStyle/>
          <a:p>
            <a:fld id="{11F27F3A-B3E9-41ED-AF8F-A365F10BB65F}"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fontScale="90000"/>
          </a:bodyPr>
          <a:lstStyle/>
          <a:p>
            <a:pPr eaLnBrk="1" hangingPunct="1"/>
            <a:r>
              <a:rPr lang="en-US" altLang="en-US"/>
              <a:t>Data Summary Form as Limits Compliance Judgment Worksheet</a:t>
            </a:r>
          </a:p>
        </p:txBody>
      </p:sp>
      <p:graphicFrame>
        <p:nvGraphicFramePr>
          <p:cNvPr id="153603" name="Object 0"/>
          <p:cNvGraphicFramePr>
            <a:graphicFrameLocks noChangeAspect="1"/>
          </p:cNvGraphicFramePr>
          <p:nvPr>
            <p:extLst>
              <p:ext uri="{D42A27DB-BD31-4B8C-83A1-F6EECF244321}">
                <p14:modId xmlns:p14="http://schemas.microsoft.com/office/powerpoint/2010/main" val="1503708760"/>
              </p:ext>
            </p:extLst>
          </p:nvPr>
        </p:nvGraphicFramePr>
        <p:xfrm>
          <a:off x="440168" y="1577056"/>
          <a:ext cx="8721725" cy="4949825"/>
        </p:xfrm>
        <a:graphic>
          <a:graphicData uri="http://schemas.openxmlformats.org/presentationml/2006/ole">
            <mc:AlternateContent xmlns:mc="http://schemas.openxmlformats.org/markup-compatibility/2006">
              <mc:Choice xmlns:v="urn:schemas-microsoft-com:vml" Requires="v">
                <p:oleObj name="Worksheet" r:id="rId3" imgW="8486657" imgH="5191023" progId="Excel.Sheet.8">
                  <p:embed/>
                </p:oleObj>
              </mc:Choice>
              <mc:Fallback>
                <p:oleObj name="Worksheet" r:id="rId3" imgW="8486657" imgH="5191023" progId="Excel.Sheet.8">
                  <p:embed/>
                  <p:pic>
                    <p:nvPicPr>
                      <p:cNvPr id="153603"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168" y="1577056"/>
                        <a:ext cx="872172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04" name="Text Box 4"/>
          <p:cNvSpPr txBox="1">
            <a:spLocks noChangeArrowheads="1"/>
          </p:cNvSpPr>
          <p:nvPr/>
        </p:nvSpPr>
        <p:spPr bwMode="auto">
          <a:xfrm>
            <a:off x="9585064" y="1844040"/>
            <a:ext cx="2166768" cy="8617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solidFill>
                  <a:schemeClr val="hlink"/>
                </a:solidFill>
              </a:rPr>
              <a:t>Limit = 0.07 mg/l</a:t>
            </a:r>
          </a:p>
          <a:p>
            <a:pPr eaLnBrk="1" hangingPunct="1">
              <a:spcBef>
                <a:spcPct val="50000"/>
              </a:spcBef>
              <a:buClrTx/>
              <a:buSzTx/>
              <a:buFontTx/>
              <a:buNone/>
            </a:pPr>
            <a:r>
              <a:rPr lang="en-US" altLang="en-US" sz="2000">
                <a:solidFill>
                  <a:schemeClr val="hlink"/>
                </a:solidFill>
              </a:rPr>
              <a:t>TRC = 0.084</a:t>
            </a:r>
          </a:p>
        </p:txBody>
      </p:sp>
      <p:sp>
        <p:nvSpPr>
          <p:cNvPr id="153605" name="AutoShape 5"/>
          <p:cNvSpPr>
            <a:spLocks noChangeArrowheads="1"/>
          </p:cNvSpPr>
          <p:nvPr/>
        </p:nvSpPr>
        <p:spPr bwMode="auto">
          <a:xfrm>
            <a:off x="6416676" y="3255964"/>
            <a:ext cx="111125" cy="122237"/>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6" name="AutoShape 6"/>
          <p:cNvSpPr>
            <a:spLocks noChangeArrowheads="1"/>
          </p:cNvSpPr>
          <p:nvPr/>
        </p:nvSpPr>
        <p:spPr bwMode="auto">
          <a:xfrm>
            <a:off x="6527801" y="362267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7" name="AutoShape 7"/>
          <p:cNvSpPr>
            <a:spLocks noChangeArrowheads="1"/>
          </p:cNvSpPr>
          <p:nvPr/>
        </p:nvSpPr>
        <p:spPr bwMode="auto">
          <a:xfrm>
            <a:off x="6416676" y="362267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8" name="AutoShape 8"/>
          <p:cNvSpPr>
            <a:spLocks noChangeArrowheads="1"/>
          </p:cNvSpPr>
          <p:nvPr/>
        </p:nvSpPr>
        <p:spPr bwMode="auto">
          <a:xfrm>
            <a:off x="6527801" y="258127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9" name="AutoShape 9"/>
          <p:cNvSpPr>
            <a:spLocks noChangeArrowheads="1"/>
          </p:cNvSpPr>
          <p:nvPr/>
        </p:nvSpPr>
        <p:spPr bwMode="auto">
          <a:xfrm>
            <a:off x="6416676" y="258127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0" name="AutoShape 10"/>
          <p:cNvSpPr>
            <a:spLocks noChangeArrowheads="1"/>
          </p:cNvSpPr>
          <p:nvPr/>
        </p:nvSpPr>
        <p:spPr bwMode="auto">
          <a:xfrm>
            <a:off x="6527801" y="276542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1" name="AutoShape 11"/>
          <p:cNvSpPr>
            <a:spLocks noChangeArrowheads="1"/>
          </p:cNvSpPr>
          <p:nvPr/>
        </p:nvSpPr>
        <p:spPr bwMode="auto">
          <a:xfrm>
            <a:off x="6416676" y="276542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2" name="AutoShape 12"/>
          <p:cNvSpPr>
            <a:spLocks noChangeArrowheads="1"/>
          </p:cNvSpPr>
          <p:nvPr/>
        </p:nvSpPr>
        <p:spPr bwMode="auto">
          <a:xfrm>
            <a:off x="6527801" y="2947989"/>
            <a:ext cx="112713" cy="123825"/>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3" name="AutoShape 13"/>
          <p:cNvSpPr>
            <a:spLocks noChangeArrowheads="1"/>
          </p:cNvSpPr>
          <p:nvPr/>
        </p:nvSpPr>
        <p:spPr bwMode="auto">
          <a:xfrm>
            <a:off x="6527801" y="3255964"/>
            <a:ext cx="112713" cy="122237"/>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4" name="AutoShape 14"/>
          <p:cNvSpPr>
            <a:spLocks noChangeArrowheads="1"/>
          </p:cNvSpPr>
          <p:nvPr/>
        </p:nvSpPr>
        <p:spPr bwMode="auto">
          <a:xfrm>
            <a:off x="6527801" y="3438526"/>
            <a:ext cx="112713" cy="123825"/>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5" name="Text Box 15"/>
          <p:cNvSpPr txBox="1">
            <a:spLocks noChangeArrowheads="1"/>
          </p:cNvSpPr>
          <p:nvPr/>
        </p:nvSpPr>
        <p:spPr bwMode="auto">
          <a:xfrm>
            <a:off x="6400800" y="4572001"/>
            <a:ext cx="1524000" cy="47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a:solidFill>
                  <a:schemeClr val="hlink"/>
                </a:solidFill>
              </a:rPr>
              <a:t>6 Viol = 6/10 =60%</a:t>
            </a:r>
          </a:p>
          <a:p>
            <a:pPr eaLnBrk="1" hangingPunct="1">
              <a:spcBef>
                <a:spcPct val="50000"/>
              </a:spcBef>
              <a:buClrTx/>
              <a:buSzTx/>
              <a:buFontTx/>
              <a:buNone/>
            </a:pPr>
            <a:r>
              <a:rPr lang="en-US" altLang="en-US" sz="1000">
                <a:solidFill>
                  <a:schemeClr val="hlink"/>
                </a:solidFill>
              </a:rPr>
              <a:t>4 TRC = 4/10 = 40%</a:t>
            </a:r>
          </a:p>
        </p:txBody>
      </p:sp>
      <p:sp>
        <p:nvSpPr>
          <p:cNvPr id="153616" name="Text Box 16"/>
          <p:cNvSpPr txBox="1">
            <a:spLocks noChangeArrowheads="1"/>
          </p:cNvSpPr>
          <p:nvPr/>
        </p:nvSpPr>
        <p:spPr bwMode="auto">
          <a:xfrm>
            <a:off x="6400800" y="4191000"/>
            <a:ext cx="6667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a:solidFill>
                  <a:schemeClr val="hlink"/>
                </a:solidFill>
              </a:rPr>
              <a:t>10 daily samples</a:t>
            </a:r>
          </a:p>
        </p:txBody>
      </p:sp>
      <p:sp>
        <p:nvSpPr>
          <p:cNvPr id="3" name="Slide Number Placeholder 2">
            <a:extLst>
              <a:ext uri="{FF2B5EF4-FFF2-40B4-BE49-F238E27FC236}">
                <a16:creationId xmlns:a16="http://schemas.microsoft.com/office/drawing/2014/main" id="{A5E51467-7E00-4440-AAAE-207BB1D9D424}"/>
              </a:ext>
            </a:extLst>
          </p:cNvPr>
          <p:cNvSpPr>
            <a:spLocks noGrp="1"/>
          </p:cNvSpPr>
          <p:nvPr>
            <p:ph type="sldNum" sz="quarter" idx="12"/>
          </p:nvPr>
        </p:nvSpPr>
        <p:spPr/>
        <p:txBody>
          <a:bodyPr/>
          <a:lstStyle/>
          <a:p>
            <a:fld id="{11F27F3A-B3E9-41ED-AF8F-A365F10BB65F}"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026"/>
          <p:cNvSpPr>
            <a:spLocks noGrp="1" noChangeArrowheads="1"/>
          </p:cNvSpPr>
          <p:nvPr>
            <p:ph type="ctrTitle"/>
          </p:nvPr>
        </p:nvSpPr>
        <p:spPr>
          <a:xfrm>
            <a:off x="5634453" y="3072251"/>
            <a:ext cx="5865181" cy="713497"/>
          </a:xfrm>
        </p:spPr>
        <p:txBody>
          <a:bodyPr/>
          <a:lstStyle/>
          <a:p>
            <a:pPr eaLnBrk="1" hangingPunct="1"/>
            <a:r>
              <a:rPr lang="en-US" altLang="en-US">
                <a:cs typeface="Times New Roman" panose="02020603050405020304" pitchFamily="18" charset="0"/>
              </a:rPr>
              <a:t>Industrial Data Summary Form (IDSF)</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Industrial Data Summary Form (IDSF)</a:t>
            </a:r>
          </a:p>
        </p:txBody>
      </p:sp>
      <p:sp>
        <p:nvSpPr>
          <p:cNvPr id="157699" name="Rectangle 3"/>
          <p:cNvSpPr>
            <a:spLocks noGrp="1" noChangeArrowheads="1"/>
          </p:cNvSpPr>
          <p:nvPr>
            <p:ph idx="1"/>
          </p:nvPr>
        </p:nvSpPr>
        <p:spPr/>
        <p:txBody>
          <a:bodyPr vert="horz" lIns="91440" tIns="45720" rIns="91440" bIns="45720" rtlCol="0" anchor="t">
            <a:normAutofit/>
          </a:bodyPr>
          <a:lstStyle/>
          <a:p>
            <a:r>
              <a:rPr lang="en-US" altLang="en-US" sz="2800">
                <a:latin typeface="Franklin Gothic Medium"/>
                <a:cs typeface="Times New Roman"/>
              </a:rPr>
              <a:t>Summarizes </a:t>
            </a:r>
            <a:r>
              <a:rPr lang="en-US" altLang="en-US" sz="2800" u="sng">
                <a:latin typeface="Franklin Gothic Medium"/>
                <a:cs typeface="Times New Roman"/>
              </a:rPr>
              <a:t>All</a:t>
            </a:r>
            <a:r>
              <a:rPr lang="en-US" altLang="en-US" sz="2800">
                <a:latin typeface="Franklin Gothic Medium"/>
                <a:cs typeface="Times New Roman"/>
              </a:rPr>
              <a:t> Data Collected for an Industry:</a:t>
            </a:r>
            <a:endParaRPr lang="en-US">
              <a:latin typeface="Arial"/>
              <a:cs typeface="Arial"/>
            </a:endParaRPr>
          </a:p>
          <a:p>
            <a:pPr marL="457200" lvl="1" indent="0">
              <a:buNone/>
            </a:pPr>
            <a:r>
              <a:rPr lang="en-US" altLang="en-US" sz="2000">
                <a:latin typeface="Franklin Gothic Medium"/>
                <a:cs typeface="Times New Roman"/>
              </a:rPr>
              <a:t>       </a:t>
            </a:r>
            <a:r>
              <a:rPr lang="en-US" altLang="en-US" sz="2400">
                <a:latin typeface="Franklin Gothic Medium"/>
                <a:cs typeface="Times New Roman"/>
              </a:rPr>
              <a:t>1) SIU and POTW Sampling for Limited Parameters</a:t>
            </a:r>
            <a:endParaRPr lang="en-US" sz="2400"/>
          </a:p>
          <a:p>
            <a:pPr marL="457200" lvl="1" indent="0">
              <a:buNone/>
            </a:pPr>
            <a:r>
              <a:rPr lang="en-US" altLang="en-US" sz="2200">
                <a:latin typeface="Franklin Gothic Medium"/>
                <a:cs typeface="Times New Roman"/>
              </a:rPr>
              <a:t>	</a:t>
            </a:r>
            <a:r>
              <a:rPr lang="en-US" altLang="en-US" sz="2400">
                <a:latin typeface="Franklin Gothic Medium"/>
                <a:cs typeface="Times New Roman"/>
              </a:rPr>
              <a:t>2) SIU and POTW Sampling for “Monitoring Only” Parameters</a:t>
            </a:r>
          </a:p>
          <a:p>
            <a:endParaRPr lang="en-US" altLang="en-US" sz="2400">
              <a:latin typeface="Franklin Gothic Medium"/>
              <a:cs typeface="Times New Roman" panose="02020603050405020304" pitchFamily="18" charset="0"/>
            </a:endParaRPr>
          </a:p>
          <a:p>
            <a:r>
              <a:rPr lang="en-US" altLang="en-US" sz="2800">
                <a:latin typeface="Franklin Gothic Medium"/>
                <a:cs typeface="Times New Roman"/>
              </a:rPr>
              <a:t>Required to Complete a Separate IDSF for Each Pipe for Each SIU</a:t>
            </a:r>
          </a:p>
          <a:p>
            <a:pPr lvl="2"/>
            <a:r>
              <a:rPr lang="en-US" altLang="en-US" sz="2400">
                <a:latin typeface="Franklin Gothic Medium"/>
                <a:cs typeface="Times New Roman"/>
              </a:rPr>
              <a:t>Third party software developers have created solutions for data collection. </a:t>
            </a:r>
          </a:p>
          <a:p>
            <a:endParaRPr lang="en-US" altLang="en-US" sz="2800">
              <a:latin typeface="Franklin Gothic Medium"/>
              <a:cs typeface="Times New Roman"/>
            </a:endParaRPr>
          </a:p>
        </p:txBody>
      </p:sp>
      <p:sp>
        <p:nvSpPr>
          <p:cNvPr id="2" name="Slide Number Placeholder 1">
            <a:extLst>
              <a:ext uri="{FF2B5EF4-FFF2-40B4-BE49-F238E27FC236}">
                <a16:creationId xmlns:a16="http://schemas.microsoft.com/office/drawing/2014/main" id="{A217E951-4177-DDAB-B776-B3E5801E84CB}"/>
              </a:ext>
            </a:extLst>
          </p:cNvPr>
          <p:cNvSpPr>
            <a:spLocks noGrp="1"/>
          </p:cNvSpPr>
          <p:nvPr>
            <p:ph type="sldNum" sz="quarter" idx="12"/>
          </p:nvPr>
        </p:nvSpPr>
        <p:spPr/>
        <p:txBody>
          <a:bodyPr/>
          <a:lstStyle/>
          <a:p>
            <a:fld id="{11F27F3A-B3E9-41ED-AF8F-A365F10BB65F}" type="slidenum">
              <a:rPr lang="en-US" smtClean="0"/>
              <a:pPr/>
              <a:t>59</a:t>
            </a:fld>
            <a:endParaRPr lang="en-US"/>
          </a:p>
        </p:txBody>
      </p:sp>
      <p:sp>
        <p:nvSpPr>
          <p:cNvPr id="3" name="Text Box 4">
            <a:extLst>
              <a:ext uri="{FF2B5EF4-FFF2-40B4-BE49-F238E27FC236}">
                <a16:creationId xmlns:a16="http://schemas.microsoft.com/office/drawing/2014/main" id="{C0731C83-7E33-B3FD-7452-F0D8C8F091AC}"/>
              </a:ext>
            </a:extLst>
          </p:cNvPr>
          <p:cNvSpPr txBox="1">
            <a:spLocks noChangeArrowheads="1"/>
          </p:cNvSpPr>
          <p:nvPr/>
        </p:nvSpPr>
        <p:spPr bwMode="auto">
          <a:xfrm>
            <a:off x="1331651" y="4439170"/>
            <a:ext cx="9170633" cy="461665"/>
          </a:xfrm>
          <a:prstGeom prst="rect">
            <a:avLst/>
          </a:prstGeom>
          <a:solidFill>
            <a:srgbClr val="92D050"/>
          </a:solidFill>
          <a:ln w="76200">
            <a:solidFill>
              <a:srgbClr val="00B050"/>
            </a:solidFill>
            <a:miter lim="800000"/>
            <a:headEnd/>
            <a:tailEnd/>
          </a:ln>
        </p:spPr>
        <p:txBody>
          <a:bodyPr wrap="square"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r>
              <a:rPr lang="en-US" altLang="en-US" sz="2400">
                <a:latin typeface="Franklin Gothic Medium"/>
                <a:cs typeface="Times New Roman"/>
              </a:rPr>
              <a:t>You May Use Your Own Form with Prior Division Approval of the Form</a:t>
            </a:r>
            <a:endParaRPr lang="en-US" altLang="en-US" sz="1400">
              <a:latin typeface="Franklin Gothic Medium"/>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57275" y="205230"/>
            <a:ext cx="6591412" cy="557215"/>
          </a:xfrm>
        </p:spPr>
        <p:txBody>
          <a:bodyPr>
            <a:normAutofit/>
          </a:bodyPr>
          <a:lstStyle/>
          <a:p>
            <a:pPr eaLnBrk="1" hangingPunct="1"/>
            <a:r>
              <a:rPr lang="en-US" altLang="en-US" sz="2800"/>
              <a:t>Introduction -NPDES Requirements (cont.)</a:t>
            </a:r>
          </a:p>
        </p:txBody>
      </p:sp>
      <p:sp>
        <p:nvSpPr>
          <p:cNvPr id="15363" name="Rectangle 3"/>
          <p:cNvSpPr>
            <a:spLocks noGrp="1" noChangeArrowheads="1"/>
          </p:cNvSpPr>
          <p:nvPr>
            <p:ph idx="1"/>
          </p:nvPr>
        </p:nvSpPr>
        <p:spPr>
          <a:xfrm>
            <a:off x="838200" y="1328960"/>
            <a:ext cx="10515600" cy="4755355"/>
          </a:xfrm>
        </p:spPr>
        <p:txBody>
          <a:bodyPr vert="horz" lIns="91440" tIns="45720" rIns="91440" bIns="45720" rtlCol="0" anchor="t">
            <a:normAutofit fontScale="92500"/>
          </a:bodyPr>
          <a:lstStyle/>
          <a:p>
            <a:pPr algn="just">
              <a:lnSpc>
                <a:spcPct val="90000"/>
              </a:lnSpc>
              <a:spcBef>
                <a:spcPct val="0"/>
              </a:spcBef>
              <a:buClrTx/>
              <a:buSzTx/>
              <a:buFontTx/>
              <a:buNone/>
            </a:pPr>
            <a:r>
              <a:rPr lang="en-US" altLang="en-US" sz="2400" dirty="0">
                <a:solidFill>
                  <a:schemeClr val="tx1"/>
                </a:solidFill>
                <a:latin typeface="Times New Roman"/>
                <a:cs typeface="Arial"/>
              </a:rPr>
              <a:t>These reports shall be submitted by March 1 of each year and shall contain the following: </a:t>
            </a:r>
            <a:r>
              <a:rPr lang="en-US" altLang="en-US" sz="2400" dirty="0">
                <a:solidFill>
                  <a:schemeClr val="tx1"/>
                </a:solidFill>
                <a:latin typeface="Times New Roman"/>
                <a:cs typeface="Times New Roman"/>
              </a:rPr>
              <a:t> </a:t>
            </a:r>
          </a:p>
          <a:p>
            <a:pPr algn="just">
              <a:lnSpc>
                <a:spcPct val="90000"/>
              </a:lnSpc>
              <a:spcBef>
                <a:spcPct val="0"/>
              </a:spcBef>
              <a:buClrTx/>
              <a:buSzTx/>
              <a:buFontTx/>
              <a:buNone/>
            </a:pPr>
            <a:endParaRPr lang="en-US" altLang="en-US" sz="2400" dirty="0">
              <a:solidFill>
                <a:schemeClr val="tx1"/>
              </a:solidFill>
              <a:latin typeface="Times New Roman"/>
              <a:cs typeface="Times New Roman" panose="02020603050405020304" pitchFamily="18" charset="0"/>
            </a:endParaRPr>
          </a:p>
          <a:p>
            <a:pPr>
              <a:lnSpc>
                <a:spcPct val="90000"/>
              </a:lnSpc>
              <a:spcBef>
                <a:spcPct val="0"/>
              </a:spcBef>
              <a:buClrTx/>
              <a:buSzTx/>
              <a:buFontTx/>
              <a:buNone/>
            </a:pPr>
            <a:r>
              <a:rPr lang="en-US" altLang="en-US" sz="2400" dirty="0">
                <a:solidFill>
                  <a:schemeClr val="tx1"/>
                </a:solidFill>
                <a:latin typeface="Times New Roman"/>
                <a:cs typeface="Times New Roman"/>
              </a:rPr>
              <a:t>a.)	</a:t>
            </a:r>
            <a:r>
              <a:rPr lang="en-US" altLang="en-US" sz="2400" u="sng" dirty="0">
                <a:solidFill>
                  <a:schemeClr val="tx1"/>
                </a:solidFill>
                <a:latin typeface="Times New Roman"/>
                <a:cs typeface="Times New Roman"/>
              </a:rPr>
              <a:t>Narrative</a:t>
            </a:r>
          </a:p>
          <a:p>
            <a:pPr algn="just">
              <a:lnSpc>
                <a:spcPct val="90000"/>
              </a:lnSpc>
              <a:spcBef>
                <a:spcPct val="0"/>
              </a:spcBef>
              <a:buClrTx/>
              <a:buSzTx/>
              <a:buFontTx/>
              <a:buNone/>
            </a:pPr>
            <a:r>
              <a:rPr lang="en-US" altLang="en-US" sz="2400" dirty="0">
                <a:solidFill>
                  <a:schemeClr val="tx1"/>
                </a:solidFill>
                <a:latin typeface="Times New Roman"/>
                <a:cs typeface="Times New Roman"/>
              </a:rPr>
              <a:t>	A narrative summary detailing actions taken, or proposed, by the Permittee to correct significant non-compliance and to ensure compliance with pretreatment requirements;</a:t>
            </a:r>
          </a:p>
          <a:p>
            <a:pPr algn="just">
              <a:lnSpc>
                <a:spcPct val="90000"/>
              </a:lnSpc>
              <a:spcBef>
                <a:spcPct val="0"/>
              </a:spcBef>
              <a:buClrTx/>
              <a:buSzTx/>
              <a:buFontTx/>
              <a:buNone/>
            </a:pPr>
            <a:endParaRPr lang="en-US" altLang="en-US" sz="1200" dirty="0">
              <a:solidFill>
                <a:schemeClr val="tx1"/>
              </a:solidFill>
              <a:latin typeface="Times New Roman"/>
              <a:cs typeface="Times New Roman" panose="02020603050405020304" pitchFamily="18" charset="0"/>
            </a:endParaRPr>
          </a:p>
          <a:p>
            <a:pPr>
              <a:lnSpc>
                <a:spcPct val="90000"/>
              </a:lnSpc>
              <a:spcBef>
                <a:spcPct val="0"/>
              </a:spcBef>
              <a:buClrTx/>
              <a:buSzTx/>
              <a:buFontTx/>
              <a:buNone/>
            </a:pPr>
            <a:r>
              <a:rPr lang="en-US" altLang="en-US" sz="2400" dirty="0">
                <a:solidFill>
                  <a:schemeClr val="tx1"/>
                </a:solidFill>
                <a:latin typeface="Times New Roman"/>
                <a:cs typeface="Times New Roman"/>
              </a:rPr>
              <a:t>b.)	</a:t>
            </a:r>
            <a:r>
              <a:rPr lang="en-US" altLang="en-US" sz="2400" u="sng" dirty="0">
                <a:solidFill>
                  <a:schemeClr val="tx1"/>
                </a:solidFill>
                <a:latin typeface="Times New Roman"/>
                <a:cs typeface="Times New Roman"/>
              </a:rPr>
              <a:t>Pretreatment Program Summary (PPS)</a:t>
            </a:r>
          </a:p>
          <a:p>
            <a:pPr algn="just">
              <a:lnSpc>
                <a:spcPct val="90000"/>
              </a:lnSpc>
              <a:spcBef>
                <a:spcPct val="0"/>
              </a:spcBef>
              <a:buClrTx/>
              <a:buSzTx/>
              <a:buFontTx/>
              <a:buNone/>
            </a:pPr>
            <a:r>
              <a:rPr lang="en-US" altLang="en-US" sz="2400" dirty="0">
                <a:solidFill>
                  <a:schemeClr val="tx1"/>
                </a:solidFill>
                <a:latin typeface="Times New Roman"/>
                <a:cs typeface="Times New Roman"/>
              </a:rPr>
              <a:t>	A pretreatment program summary (PPS) on forms or in a format provided by the Division;</a:t>
            </a:r>
          </a:p>
          <a:p>
            <a:pPr algn="just">
              <a:lnSpc>
                <a:spcPct val="90000"/>
              </a:lnSpc>
              <a:spcBef>
                <a:spcPct val="0"/>
              </a:spcBef>
              <a:buClrTx/>
              <a:buSzTx/>
              <a:buFontTx/>
              <a:buNone/>
            </a:pPr>
            <a:endParaRPr lang="en-US" altLang="en-US" sz="1200" dirty="0">
              <a:solidFill>
                <a:schemeClr val="tx1"/>
              </a:solidFill>
              <a:latin typeface="Times New Roman"/>
              <a:cs typeface="Times New Roman" panose="02020603050405020304" pitchFamily="18" charset="0"/>
            </a:endParaRPr>
          </a:p>
          <a:p>
            <a:pPr>
              <a:lnSpc>
                <a:spcPct val="90000"/>
              </a:lnSpc>
              <a:spcBef>
                <a:spcPct val="0"/>
              </a:spcBef>
              <a:buClrTx/>
              <a:buSzTx/>
              <a:buFontTx/>
              <a:buNone/>
            </a:pPr>
            <a:r>
              <a:rPr lang="en-US" altLang="en-US" sz="2400" dirty="0">
                <a:solidFill>
                  <a:schemeClr val="tx1"/>
                </a:solidFill>
                <a:latin typeface="Times New Roman"/>
                <a:cs typeface="Times New Roman"/>
              </a:rPr>
              <a:t>c.)	</a:t>
            </a:r>
            <a:r>
              <a:rPr lang="en-US" altLang="en-US" sz="2400" u="sng" dirty="0">
                <a:solidFill>
                  <a:schemeClr val="tx1"/>
                </a:solidFill>
                <a:latin typeface="Times New Roman"/>
                <a:cs typeface="Times New Roman"/>
              </a:rPr>
              <a:t>Significant Non-Compliance Report (SNCR)</a:t>
            </a:r>
          </a:p>
          <a:p>
            <a:pPr algn="just">
              <a:lnSpc>
                <a:spcPct val="90000"/>
              </a:lnSpc>
              <a:spcBef>
                <a:spcPct val="0"/>
              </a:spcBef>
              <a:buClrTx/>
              <a:buSzTx/>
              <a:buFontTx/>
              <a:buNone/>
            </a:pPr>
            <a:r>
              <a:rPr lang="en-US" altLang="en-US" sz="2400" dirty="0">
                <a:solidFill>
                  <a:schemeClr val="tx1"/>
                </a:solidFill>
                <a:latin typeface="Times New Roman"/>
                <a:cs typeface="Times New Roman"/>
              </a:rPr>
              <a:t>	A list of Industrial Users (IUs) in significant noncompliance (SNC) with pretreatment requirements, and the nature of the violations on forms or in a format provided by the Division. Note, for the 2024 PAR no SNC historical data will be provided by DWR;</a:t>
            </a:r>
          </a:p>
        </p:txBody>
      </p:sp>
      <p:sp>
        <p:nvSpPr>
          <p:cNvPr id="2" name="Slide Number Placeholder 1">
            <a:extLst>
              <a:ext uri="{FF2B5EF4-FFF2-40B4-BE49-F238E27FC236}">
                <a16:creationId xmlns:a16="http://schemas.microsoft.com/office/drawing/2014/main" id="{362CB953-7019-0F87-55F3-3ED5C02F061B}"/>
              </a:ext>
            </a:extLst>
          </p:cNvPr>
          <p:cNvSpPr>
            <a:spLocks noGrp="1"/>
          </p:cNvSpPr>
          <p:nvPr>
            <p:ph type="sldNum" sz="quarter" idx="12"/>
          </p:nvPr>
        </p:nvSpPr>
        <p:spPr/>
        <p:txBody>
          <a:bodyPr/>
          <a:lstStyle/>
          <a:p>
            <a:fld id="{11F27F3A-B3E9-41ED-AF8F-A365F10BB65F}"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057275" y="205230"/>
            <a:ext cx="6259931" cy="557215"/>
          </a:xfrm>
        </p:spPr>
        <p:txBody>
          <a:bodyPr>
            <a:normAutofit fontScale="90000"/>
          </a:bodyPr>
          <a:lstStyle/>
          <a:p>
            <a:pPr eaLnBrk="1" hangingPunct="1"/>
            <a:r>
              <a:rPr lang="en-US" altLang="en-US">
                <a:latin typeface="Franklin Gothic Medium"/>
                <a:cs typeface="Times New Roman"/>
              </a:rPr>
              <a:t>Industrial Data Summary Form (IDSF)</a:t>
            </a:r>
          </a:p>
        </p:txBody>
      </p:sp>
      <p:sp>
        <p:nvSpPr>
          <p:cNvPr id="159747" name="Rectangle 3"/>
          <p:cNvSpPr>
            <a:spLocks noGrp="1" noChangeArrowheads="1"/>
          </p:cNvSpPr>
          <p:nvPr>
            <p:ph idx="1"/>
          </p:nvPr>
        </p:nvSpPr>
        <p:spPr/>
        <p:txBody>
          <a:bodyPr vert="horz" lIns="91440" tIns="45720" rIns="91440" bIns="45720" rtlCol="0" anchor="t">
            <a:normAutofit/>
          </a:bodyPr>
          <a:lstStyle/>
          <a:p>
            <a:r>
              <a:rPr lang="en-US" altLang="en-US" sz="2800">
                <a:latin typeface="Franklin Gothic Medium"/>
                <a:cs typeface="Times New Roman"/>
              </a:rPr>
              <a:t>For Each Parameter, Include at Least One of the Following: </a:t>
            </a:r>
            <a:endParaRPr lang="en-US" altLang="en-US" sz="2800">
              <a:latin typeface="Franklin Gothic Medium"/>
              <a:cs typeface="Times New Roman" panose="02020603050405020304" pitchFamily="18" charset="0"/>
            </a:endParaRPr>
          </a:p>
          <a:p>
            <a:pPr marL="457200" lvl="1" indent="0">
              <a:buNone/>
            </a:pPr>
            <a:r>
              <a:rPr lang="en-US" altLang="en-US" sz="2200">
                <a:latin typeface="Franklin Gothic Medium"/>
                <a:cs typeface="Times New Roman"/>
              </a:rPr>
              <a:t>	</a:t>
            </a:r>
            <a:r>
              <a:rPr lang="en-US" altLang="en-US" sz="2000">
                <a:latin typeface="Franklin Gothic Medium"/>
                <a:cs typeface="Times New Roman"/>
              </a:rPr>
              <a:t>1)  Maximum Concentration</a:t>
            </a:r>
          </a:p>
          <a:p>
            <a:pPr marL="457200" lvl="1" indent="0">
              <a:buNone/>
            </a:pPr>
            <a:r>
              <a:rPr lang="en-US" altLang="en-US" sz="2000">
                <a:latin typeface="Franklin Gothic Medium"/>
                <a:cs typeface="Times New Roman"/>
              </a:rPr>
              <a:t>	2) Maximum Loading</a:t>
            </a:r>
          </a:p>
          <a:p>
            <a:pPr marL="457200" lvl="1" indent="0">
              <a:buNone/>
            </a:pPr>
            <a:r>
              <a:rPr lang="en-US" altLang="en-US" sz="2000">
                <a:latin typeface="Franklin Gothic Medium"/>
                <a:cs typeface="Times New Roman"/>
              </a:rPr>
              <a:t>	3) Average Concentration </a:t>
            </a:r>
            <a:endParaRPr lang="en-US" altLang="en-US" sz="2000">
              <a:latin typeface="Franklin Gothic Medium"/>
              <a:cs typeface="Times New Roman" panose="02020603050405020304" pitchFamily="18" charset="0"/>
            </a:endParaRPr>
          </a:p>
          <a:p>
            <a:pPr lvl="3"/>
            <a:r>
              <a:rPr lang="en-US" altLang="en-US" sz="1800">
                <a:latin typeface="Franklin Gothic Medium"/>
                <a:cs typeface="Times New Roman"/>
              </a:rPr>
              <a:t>Specifying what type of average</a:t>
            </a:r>
          </a:p>
          <a:p>
            <a:pPr lvl="3"/>
            <a:r>
              <a:rPr lang="en-US" altLang="en-US" sz="1800">
                <a:latin typeface="Franklin Gothic Medium"/>
                <a:cs typeface="Times New Roman"/>
              </a:rPr>
              <a:t> If BDL - was ½BDL, or 0 used</a:t>
            </a:r>
          </a:p>
          <a:p>
            <a:pPr marL="457200" lvl="1" indent="0">
              <a:buNone/>
            </a:pPr>
            <a:r>
              <a:rPr lang="en-US" altLang="en-US" sz="2000">
                <a:latin typeface="Franklin Gothic Medium"/>
                <a:cs typeface="Times New Roman"/>
              </a:rPr>
              <a:t>      4) Average Loading</a:t>
            </a:r>
          </a:p>
        </p:txBody>
      </p:sp>
      <p:sp>
        <p:nvSpPr>
          <p:cNvPr id="159748" name="Text Box 4"/>
          <p:cNvSpPr txBox="1">
            <a:spLocks noChangeArrowheads="1"/>
          </p:cNvSpPr>
          <p:nvPr/>
        </p:nvSpPr>
        <p:spPr bwMode="auto">
          <a:xfrm>
            <a:off x="2597150" y="4536825"/>
            <a:ext cx="6643688" cy="831850"/>
          </a:xfrm>
          <a:prstGeom prst="rect">
            <a:avLst/>
          </a:prstGeom>
          <a:solidFill>
            <a:srgbClr val="92D050"/>
          </a:solidFill>
          <a:ln w="76200">
            <a:solidFill>
              <a:srgbClr val="00B050"/>
            </a:solidFill>
            <a:miter lim="800000"/>
            <a:headEnd/>
            <a:tailEnd/>
          </a:ln>
        </p:spPr>
        <p:txBody>
          <a:bodyPr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r>
              <a:rPr lang="en-US" altLang="en-US" sz="2400">
                <a:latin typeface="Franklin Gothic Medium"/>
                <a:cs typeface="Times New Roman"/>
              </a:rPr>
              <a:t>If readily available, the Division prefers both maximum and average values </a:t>
            </a:r>
            <a:endParaRPr lang="en-US" altLang="en-US" sz="2400"/>
          </a:p>
        </p:txBody>
      </p:sp>
      <p:sp>
        <p:nvSpPr>
          <p:cNvPr id="2" name="Slide Number Placeholder 1">
            <a:extLst>
              <a:ext uri="{FF2B5EF4-FFF2-40B4-BE49-F238E27FC236}">
                <a16:creationId xmlns:a16="http://schemas.microsoft.com/office/drawing/2014/main" id="{136FD197-3895-3BDC-EE72-14F841E6AA9A}"/>
              </a:ext>
            </a:extLst>
          </p:cNvPr>
          <p:cNvSpPr>
            <a:spLocks noGrp="1"/>
          </p:cNvSpPr>
          <p:nvPr>
            <p:ph type="sldNum" sz="quarter" idx="12"/>
          </p:nvPr>
        </p:nvSpPr>
        <p:spPr/>
        <p:txBody>
          <a:bodyPr/>
          <a:lstStyle/>
          <a:p>
            <a:fld id="{11F27F3A-B3E9-41ED-AF8F-A365F10BB65F}"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026"/>
          <p:cNvSpPr>
            <a:spLocks noGrp="1" noChangeArrowheads="1"/>
          </p:cNvSpPr>
          <p:nvPr>
            <p:ph type="title"/>
          </p:nvPr>
        </p:nvSpPr>
        <p:spPr/>
        <p:txBody>
          <a:bodyPr>
            <a:normAutofit fontScale="90000"/>
          </a:bodyPr>
          <a:lstStyle/>
          <a:p>
            <a:pPr eaLnBrk="1" hangingPunct="1"/>
            <a:r>
              <a:rPr lang="en-US" altLang="en-US">
                <a:latin typeface="Franklin Gothic Medium"/>
                <a:cs typeface="Times New Roman"/>
              </a:rPr>
              <a:t>Industrial Data Summary Form (IDSF)</a:t>
            </a:r>
          </a:p>
        </p:txBody>
      </p:sp>
      <p:sp>
        <p:nvSpPr>
          <p:cNvPr id="161795" name="Rectangle 1027"/>
          <p:cNvSpPr>
            <a:spLocks noGrp="1" noChangeArrowheads="1"/>
          </p:cNvSpPr>
          <p:nvPr>
            <p:ph idx="1"/>
          </p:nvPr>
        </p:nvSpPr>
        <p:spPr/>
        <p:txBody>
          <a:bodyPr vert="horz" lIns="91440" tIns="45720" rIns="91440" bIns="45720" rtlCol="0" anchor="t">
            <a:normAutofit/>
          </a:bodyPr>
          <a:lstStyle/>
          <a:p>
            <a:pPr algn="ctr"/>
            <a:endParaRPr lang="en-US" altLang="en-US" sz="2000">
              <a:latin typeface="Franklin Gothic Medium"/>
              <a:cs typeface="Times New Roman" panose="02020603050405020304" pitchFamily="18" charset="0"/>
            </a:endParaRPr>
          </a:p>
          <a:p>
            <a:pPr>
              <a:buFont typeface="Arial" panose="05000000000000000000" pitchFamily="2" charset="2"/>
              <a:buChar char="•"/>
            </a:pPr>
            <a:r>
              <a:rPr lang="en-US" altLang="en-US" sz="2800">
                <a:latin typeface="Franklin Gothic Medium"/>
                <a:cs typeface="Times New Roman"/>
              </a:rPr>
              <a:t>Blank sections indicate that there was no monitoring performed for a particular parameter during a six-month period.</a:t>
            </a:r>
          </a:p>
          <a:p>
            <a:endParaRPr lang="en-US" altLang="en-US" sz="2800">
              <a:latin typeface="Franklin Gothic Medium"/>
              <a:cs typeface="Times New Roman" panose="02020603050405020304" pitchFamily="18" charset="0"/>
            </a:endParaRPr>
          </a:p>
          <a:p>
            <a:pPr>
              <a:buFont typeface="Arial" panose="05000000000000000000" pitchFamily="2" charset="2"/>
              <a:buChar char="•"/>
            </a:pPr>
            <a:r>
              <a:rPr lang="en-US" altLang="en-US" sz="2800">
                <a:latin typeface="Franklin Gothic Medium"/>
                <a:cs typeface="Times New Roman"/>
              </a:rPr>
              <a:t>For “monitoring only” parameters - list “N/A” for not applicable in the % violations and % TRC violations rows (</a:t>
            </a:r>
            <a:r>
              <a:rPr lang="en-US" altLang="en-US" sz="2800" u="sng">
                <a:latin typeface="Franklin Gothic Medium"/>
                <a:cs typeface="Times New Roman"/>
              </a:rPr>
              <a:t>do not</a:t>
            </a:r>
            <a:r>
              <a:rPr lang="en-US" altLang="en-US" sz="2800">
                <a:latin typeface="Franklin Gothic Medium"/>
                <a:cs typeface="Times New Roman"/>
              </a:rPr>
              <a:t> list </a:t>
            </a:r>
            <a:r>
              <a:rPr lang="en-US" altLang="en-US" sz="2800">
                <a:highlight>
                  <a:srgbClr val="FFFF00"/>
                </a:highlight>
                <a:latin typeface="Franklin Gothic Medium"/>
                <a:cs typeface="Times New Roman"/>
              </a:rPr>
              <a:t>“0”</a:t>
            </a:r>
            <a:r>
              <a:rPr lang="en-US" altLang="en-US" sz="2800">
                <a:latin typeface="Franklin Gothic Medium"/>
                <a:cs typeface="Times New Roman"/>
              </a:rPr>
              <a:t>)</a:t>
            </a:r>
          </a:p>
        </p:txBody>
      </p:sp>
      <p:sp>
        <p:nvSpPr>
          <p:cNvPr id="2" name="Slide Number Placeholder 1">
            <a:extLst>
              <a:ext uri="{FF2B5EF4-FFF2-40B4-BE49-F238E27FC236}">
                <a16:creationId xmlns:a16="http://schemas.microsoft.com/office/drawing/2014/main" id="{F20A1712-983F-D6CA-14E8-35A3165BC9B5}"/>
              </a:ext>
            </a:extLst>
          </p:cNvPr>
          <p:cNvSpPr>
            <a:spLocks noGrp="1"/>
          </p:cNvSpPr>
          <p:nvPr>
            <p:ph type="sldNum" sz="quarter" idx="12"/>
          </p:nvPr>
        </p:nvSpPr>
        <p:spPr/>
        <p:txBody>
          <a:bodyPr/>
          <a:lstStyle/>
          <a:p>
            <a:fld id="{11F27F3A-B3E9-41ED-AF8F-A365F10BB65F}"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3842" name="Object 1024"/>
          <p:cNvGraphicFramePr>
            <a:graphicFrameLocks noChangeAspect="1"/>
          </p:cNvGraphicFramePr>
          <p:nvPr/>
        </p:nvGraphicFramePr>
        <p:xfrm>
          <a:off x="1800226" y="600076"/>
          <a:ext cx="8258175" cy="5897563"/>
        </p:xfrm>
        <a:graphic>
          <a:graphicData uri="http://schemas.openxmlformats.org/presentationml/2006/ole">
            <mc:AlternateContent xmlns:mc="http://schemas.openxmlformats.org/markup-compatibility/2006">
              <mc:Choice xmlns:v="urn:schemas-microsoft-com:vml" Requires="v">
                <p:oleObj name="Worksheet" r:id="rId3" imgW="8267633" imgH="5905386" progId="Excel.Sheet.8">
                  <p:embed/>
                </p:oleObj>
              </mc:Choice>
              <mc:Fallback>
                <p:oleObj name="Worksheet" r:id="rId3" imgW="8267633" imgH="5905386" progId="Excel.Sheet.8">
                  <p:embed/>
                  <p:pic>
                    <p:nvPicPr>
                      <p:cNvPr id="163842"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26" y="600076"/>
                        <a:ext cx="8258175" cy="58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
          <p:cNvGrpSpPr>
            <a:grpSpLocks/>
          </p:cNvGrpSpPr>
          <p:nvPr/>
        </p:nvGrpSpPr>
        <p:grpSpPr bwMode="auto">
          <a:xfrm>
            <a:off x="5629275" y="2752726"/>
            <a:ext cx="4762500" cy="3781425"/>
            <a:chOff x="2586" y="1734"/>
            <a:chExt cx="3000" cy="2382"/>
          </a:xfrm>
        </p:grpSpPr>
        <p:grpSp>
          <p:nvGrpSpPr>
            <p:cNvPr id="163849" name="Group 4"/>
            <p:cNvGrpSpPr>
              <a:grpSpLocks/>
            </p:cNvGrpSpPr>
            <p:nvPr/>
          </p:nvGrpSpPr>
          <p:grpSpPr bwMode="auto">
            <a:xfrm>
              <a:off x="2586" y="1734"/>
              <a:ext cx="2928" cy="1530"/>
              <a:chOff x="2586" y="1734"/>
              <a:chExt cx="2928" cy="1530"/>
            </a:xfrm>
          </p:grpSpPr>
          <p:sp>
            <p:nvSpPr>
              <p:cNvPr id="163851" name="Oval 5"/>
              <p:cNvSpPr>
                <a:spLocks noChangeArrowheads="1"/>
              </p:cNvSpPr>
              <p:nvPr/>
            </p:nvSpPr>
            <p:spPr bwMode="auto">
              <a:xfrm>
                <a:off x="2586" y="2850"/>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2" name="Oval 6"/>
              <p:cNvSpPr>
                <a:spLocks noChangeArrowheads="1"/>
              </p:cNvSpPr>
              <p:nvPr/>
            </p:nvSpPr>
            <p:spPr bwMode="auto">
              <a:xfrm>
                <a:off x="3036" y="2850"/>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3" name="Oval 7"/>
              <p:cNvSpPr>
                <a:spLocks noChangeArrowheads="1"/>
              </p:cNvSpPr>
              <p:nvPr/>
            </p:nvSpPr>
            <p:spPr bwMode="auto">
              <a:xfrm>
                <a:off x="3522" y="2928"/>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4" name="Oval 8"/>
              <p:cNvSpPr>
                <a:spLocks noChangeArrowheads="1"/>
              </p:cNvSpPr>
              <p:nvPr/>
            </p:nvSpPr>
            <p:spPr bwMode="auto">
              <a:xfrm>
                <a:off x="4890" y="1734"/>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5" name="Oval 9"/>
              <p:cNvSpPr>
                <a:spLocks noChangeArrowheads="1"/>
              </p:cNvSpPr>
              <p:nvPr/>
            </p:nvSpPr>
            <p:spPr bwMode="auto">
              <a:xfrm>
                <a:off x="4008" y="2928"/>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6" name="Oval 10"/>
              <p:cNvSpPr>
                <a:spLocks noChangeArrowheads="1"/>
              </p:cNvSpPr>
              <p:nvPr/>
            </p:nvSpPr>
            <p:spPr bwMode="auto">
              <a:xfrm>
                <a:off x="4416" y="1746"/>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sp>
          <p:nvSpPr>
            <p:cNvPr id="163850" name="Text Box 11"/>
            <p:cNvSpPr txBox="1">
              <a:spLocks noChangeArrowheads="1"/>
            </p:cNvSpPr>
            <p:nvPr/>
          </p:nvSpPr>
          <p:spPr bwMode="auto">
            <a:xfrm>
              <a:off x="3570" y="3636"/>
              <a:ext cx="2016" cy="48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t>N/A because no IUP Limit for these Parameters</a:t>
              </a:r>
              <a:r>
                <a:rPr lang="en-US" altLang="en-US" sz="2400"/>
                <a:t> </a:t>
              </a:r>
            </a:p>
          </p:txBody>
        </p:sp>
      </p:grpSp>
      <p:sp>
        <p:nvSpPr>
          <p:cNvPr id="163844" name="TextBox 11"/>
          <p:cNvSpPr txBox="1">
            <a:spLocks noChangeArrowheads="1"/>
          </p:cNvSpPr>
          <p:nvPr/>
        </p:nvSpPr>
        <p:spPr bwMode="auto">
          <a:xfrm>
            <a:off x="1866901" y="180976"/>
            <a:ext cx="8124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t>IDSF for SIUs with both daily and average limits</a:t>
            </a:r>
          </a:p>
        </p:txBody>
      </p:sp>
      <p:sp>
        <p:nvSpPr>
          <p:cNvPr id="163845" name="Oval 10"/>
          <p:cNvSpPr>
            <a:spLocks noChangeArrowheads="1"/>
          </p:cNvSpPr>
          <p:nvPr/>
        </p:nvSpPr>
        <p:spPr bwMode="auto">
          <a:xfrm>
            <a:off x="4781550" y="4791075"/>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46" name="Oval 10"/>
          <p:cNvSpPr>
            <a:spLocks noChangeArrowheads="1"/>
          </p:cNvSpPr>
          <p:nvPr/>
        </p:nvSpPr>
        <p:spPr bwMode="auto">
          <a:xfrm>
            <a:off x="4010025" y="4772025"/>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47" name="Oval 10"/>
          <p:cNvSpPr>
            <a:spLocks noChangeArrowheads="1"/>
          </p:cNvSpPr>
          <p:nvPr/>
        </p:nvSpPr>
        <p:spPr bwMode="auto">
          <a:xfrm>
            <a:off x="4733925" y="2971800"/>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48" name="Oval 10"/>
          <p:cNvSpPr>
            <a:spLocks noChangeArrowheads="1"/>
          </p:cNvSpPr>
          <p:nvPr/>
        </p:nvSpPr>
        <p:spPr bwMode="auto">
          <a:xfrm>
            <a:off x="4038600" y="2962275"/>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 name="Slide Number Placeholder 2">
            <a:extLst>
              <a:ext uri="{FF2B5EF4-FFF2-40B4-BE49-F238E27FC236}">
                <a16:creationId xmlns:a16="http://schemas.microsoft.com/office/drawing/2014/main" id="{B6AC1D7A-654E-77B4-727C-C30728438239}"/>
              </a:ext>
            </a:extLst>
          </p:cNvPr>
          <p:cNvSpPr>
            <a:spLocks noGrp="1"/>
          </p:cNvSpPr>
          <p:nvPr>
            <p:ph type="sldNum" sz="quarter" idx="12"/>
          </p:nvPr>
        </p:nvSpPr>
        <p:spPr/>
        <p:txBody>
          <a:bodyPr/>
          <a:lstStyle/>
          <a:p>
            <a:fld id="{11F27F3A-B3E9-41ED-AF8F-A365F10BB65F}" type="slidenum">
              <a:rPr lang="en-US" smtClean="0"/>
              <a:pPr/>
              <a:t>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5890" name="Object 0"/>
          <p:cNvGraphicFramePr>
            <a:graphicFrameLocks noChangeAspect="1"/>
          </p:cNvGraphicFramePr>
          <p:nvPr/>
        </p:nvGraphicFramePr>
        <p:xfrm>
          <a:off x="1828801" y="533400"/>
          <a:ext cx="8562975" cy="5924550"/>
        </p:xfrm>
        <a:graphic>
          <a:graphicData uri="http://schemas.openxmlformats.org/presentationml/2006/ole">
            <mc:AlternateContent xmlns:mc="http://schemas.openxmlformats.org/markup-compatibility/2006">
              <mc:Choice xmlns:v="urn:schemas-microsoft-com:vml" Requires="v">
                <p:oleObj name="Worksheet" r:id="rId3" imgW="8572433" imgH="5934025" progId="Excel.Sheet.8">
                  <p:embed/>
                </p:oleObj>
              </mc:Choice>
              <mc:Fallback>
                <p:oleObj name="Worksheet" r:id="rId3" imgW="8572433" imgH="5934025" progId="Excel.Sheet.8">
                  <p:embed/>
                  <p:pic>
                    <p:nvPicPr>
                      <p:cNvPr id="16589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533400"/>
                        <a:ext cx="8562975"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1"/>
          <p:cNvGrpSpPr>
            <a:grpSpLocks/>
          </p:cNvGrpSpPr>
          <p:nvPr/>
        </p:nvGrpSpPr>
        <p:grpSpPr bwMode="auto">
          <a:xfrm>
            <a:off x="5657851" y="1600200"/>
            <a:ext cx="4352925" cy="4495800"/>
            <a:chOff x="2604" y="1008"/>
            <a:chExt cx="2742" cy="2832"/>
          </a:xfrm>
        </p:grpSpPr>
        <p:grpSp>
          <p:nvGrpSpPr>
            <p:cNvPr id="165892" name="Group 9"/>
            <p:cNvGrpSpPr>
              <a:grpSpLocks/>
            </p:cNvGrpSpPr>
            <p:nvPr/>
          </p:nvGrpSpPr>
          <p:grpSpPr bwMode="auto">
            <a:xfrm>
              <a:off x="2604" y="1008"/>
              <a:ext cx="2580" cy="2832"/>
              <a:chOff x="2700" y="1008"/>
              <a:chExt cx="2580" cy="2832"/>
            </a:xfrm>
          </p:grpSpPr>
          <p:sp>
            <p:nvSpPr>
              <p:cNvPr id="165894" name="Oval 6"/>
              <p:cNvSpPr>
                <a:spLocks noChangeArrowheads="1"/>
              </p:cNvSpPr>
              <p:nvPr/>
            </p:nvSpPr>
            <p:spPr bwMode="auto">
              <a:xfrm>
                <a:off x="2700" y="2976"/>
                <a:ext cx="528" cy="864"/>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5895" name="Oval 7"/>
              <p:cNvSpPr>
                <a:spLocks noChangeArrowheads="1"/>
              </p:cNvSpPr>
              <p:nvPr/>
            </p:nvSpPr>
            <p:spPr bwMode="auto">
              <a:xfrm>
                <a:off x="4752" y="1008"/>
                <a:ext cx="528" cy="864"/>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5896" name="Oval 8"/>
              <p:cNvSpPr>
                <a:spLocks noChangeArrowheads="1"/>
              </p:cNvSpPr>
              <p:nvPr/>
            </p:nvSpPr>
            <p:spPr bwMode="auto">
              <a:xfrm>
                <a:off x="3744" y="1920"/>
                <a:ext cx="528" cy="864"/>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sp>
          <p:nvSpPr>
            <p:cNvPr id="165893" name="Text Box 10"/>
            <p:cNvSpPr txBox="1">
              <a:spLocks noChangeArrowheads="1"/>
            </p:cNvSpPr>
            <p:nvPr/>
          </p:nvSpPr>
          <p:spPr bwMode="auto">
            <a:xfrm>
              <a:off x="3762" y="3078"/>
              <a:ext cx="1584" cy="640"/>
            </a:xfrm>
            <a:prstGeom prst="rect">
              <a:avLst/>
            </a:prstGeom>
            <a:solidFill>
              <a:schemeClr val="bg1"/>
            </a:solidFill>
            <a:ln w="9525">
              <a:solidFill>
                <a:srgbClr val="FF0000"/>
              </a:solidFill>
              <a:miter lim="800000"/>
              <a:headEnd/>
              <a:tailEnd/>
            </a:ln>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t>Why was this data not required?  Discuss in narrative.</a:t>
              </a:r>
            </a:p>
          </p:txBody>
        </p:sp>
      </p:grpSp>
      <p:sp>
        <p:nvSpPr>
          <p:cNvPr id="3" name="Slide Number Placeholder 2">
            <a:extLst>
              <a:ext uri="{FF2B5EF4-FFF2-40B4-BE49-F238E27FC236}">
                <a16:creationId xmlns:a16="http://schemas.microsoft.com/office/drawing/2014/main" id="{5B1C9492-DA40-0EC2-76D6-85038CD395E1}"/>
              </a:ext>
            </a:extLst>
          </p:cNvPr>
          <p:cNvSpPr>
            <a:spLocks noGrp="1"/>
          </p:cNvSpPr>
          <p:nvPr>
            <p:ph type="sldNum" sz="quarter" idx="12"/>
          </p:nvPr>
        </p:nvSpPr>
        <p:spPr/>
        <p:txBody>
          <a:bodyPr/>
          <a:lstStyle/>
          <a:p>
            <a:fld id="{11F27F3A-B3E9-41ED-AF8F-A365F10BB65F}" type="slidenum">
              <a:rPr lang="en-US" smtClean="0"/>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7938" name="Object 1024"/>
          <p:cNvGraphicFramePr>
            <a:graphicFrameLocks noChangeAspect="1"/>
          </p:cNvGraphicFramePr>
          <p:nvPr>
            <p:extLst>
              <p:ext uri="{D42A27DB-BD31-4B8C-83A1-F6EECF244321}">
                <p14:modId xmlns:p14="http://schemas.microsoft.com/office/powerpoint/2010/main" val="3185081454"/>
              </p:ext>
            </p:extLst>
          </p:nvPr>
        </p:nvGraphicFramePr>
        <p:xfrm>
          <a:off x="1752601" y="609600"/>
          <a:ext cx="8639175" cy="5924550"/>
        </p:xfrm>
        <a:graphic>
          <a:graphicData uri="http://schemas.openxmlformats.org/presentationml/2006/ole">
            <mc:AlternateContent xmlns:mc="http://schemas.openxmlformats.org/markup-compatibility/2006">
              <mc:Choice xmlns:v="urn:schemas-microsoft-com:vml" Requires="v">
                <p:oleObj name="Worksheet" r:id="rId3" imgW="8648767" imgH="5934025" progId="Excel.Sheet.8">
                  <p:embed/>
                </p:oleObj>
              </mc:Choice>
              <mc:Fallback>
                <p:oleObj name="Worksheet" r:id="rId3" imgW="8648767" imgH="5934025" progId="Excel.Sheet.8">
                  <p:embed/>
                  <p:pic>
                    <p:nvPicPr>
                      <p:cNvPr id="167938"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609600"/>
                        <a:ext cx="8639175"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F7340FDF-60AA-802E-763B-879C5964E43A}"/>
              </a:ext>
            </a:extLst>
          </p:cNvPr>
          <p:cNvSpPr>
            <a:spLocks noGrp="1"/>
          </p:cNvSpPr>
          <p:nvPr>
            <p:ph type="sldNum" sz="quarter" idx="12"/>
          </p:nvPr>
        </p:nvSpPr>
        <p:spPr/>
        <p:txBody>
          <a:bodyPr/>
          <a:lstStyle/>
          <a:p>
            <a:fld id="{11F27F3A-B3E9-41ED-AF8F-A365F10BB65F}" type="slidenum">
              <a:rPr lang="en-US" smtClean="0"/>
              <a:pPr/>
              <a:t>64</a:t>
            </a:fld>
            <a:endParaRPr lang="en-US"/>
          </a:p>
        </p:txBody>
      </p:sp>
      <p:sp>
        <p:nvSpPr>
          <p:cNvPr id="3" name="Oval 2">
            <a:extLst>
              <a:ext uri="{FF2B5EF4-FFF2-40B4-BE49-F238E27FC236}">
                <a16:creationId xmlns:a16="http://schemas.microsoft.com/office/drawing/2014/main" id="{39480A9C-E026-4597-AF88-992CFAAB5A85}"/>
              </a:ext>
            </a:extLst>
          </p:cNvPr>
          <p:cNvSpPr/>
          <p:nvPr/>
        </p:nvSpPr>
        <p:spPr>
          <a:xfrm>
            <a:off x="6096000" y="2681056"/>
            <a:ext cx="375821" cy="2396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9282F7-2487-11C7-18D0-EDA04DE3B295}"/>
              </a:ext>
            </a:extLst>
          </p:cNvPr>
          <p:cNvSpPr>
            <a:spLocks noGrp="1"/>
          </p:cNvSpPr>
          <p:nvPr>
            <p:ph type="ctrTitle"/>
          </p:nvPr>
        </p:nvSpPr>
        <p:spPr>
          <a:xfrm>
            <a:off x="5634453" y="3072251"/>
            <a:ext cx="5865181" cy="713497"/>
          </a:xfrm>
        </p:spPr>
        <p:txBody>
          <a:bodyPr>
            <a:normAutofit fontScale="90000"/>
          </a:bodyPr>
          <a:lstStyle/>
          <a:p>
            <a:r>
              <a:rPr lang="en-US"/>
              <a:t>Significant Non-Compliance Report (SNCR)</a:t>
            </a:r>
          </a:p>
        </p:txBody>
      </p:sp>
      <p:sp>
        <p:nvSpPr>
          <p:cNvPr id="2" name="Slide Number Placeholder 1">
            <a:extLst>
              <a:ext uri="{FF2B5EF4-FFF2-40B4-BE49-F238E27FC236}">
                <a16:creationId xmlns:a16="http://schemas.microsoft.com/office/drawing/2014/main" id="{AB4AE86A-B3A9-4FBB-2AE9-8609B207D99F}"/>
              </a:ext>
            </a:extLst>
          </p:cNvPr>
          <p:cNvSpPr>
            <a:spLocks noGrp="1"/>
          </p:cNvSpPr>
          <p:nvPr>
            <p:ph type="sldNum" sz="quarter" idx="4294967295"/>
          </p:nvPr>
        </p:nvSpPr>
        <p:spPr>
          <a:xfrm>
            <a:off x="0" y="6650038"/>
            <a:ext cx="2743200" cy="138112"/>
          </a:xfrm>
        </p:spPr>
        <p:txBody>
          <a:bodyPr/>
          <a:lstStyle/>
          <a:p>
            <a:fld id="{11F27F3A-B3E9-41ED-AF8F-A365F10BB65F}" type="slidenum">
              <a:rPr lang="en-US" smtClean="0"/>
              <a:pPr/>
              <a:t>65</a:t>
            </a:fld>
            <a:endParaRPr lang="en-US"/>
          </a:p>
        </p:txBody>
      </p:sp>
    </p:spTree>
    <p:extLst>
      <p:ext uri="{BB962C8B-B14F-4D97-AF65-F5344CB8AC3E}">
        <p14:creationId xmlns:p14="http://schemas.microsoft.com/office/powerpoint/2010/main" val="3839343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057275" y="205230"/>
            <a:ext cx="7300160" cy="557215"/>
          </a:xfrm>
        </p:spPr>
        <p:txBody>
          <a:bodyPr>
            <a:normAutofit fontScale="90000"/>
          </a:bodyPr>
          <a:lstStyle/>
          <a:p>
            <a:r>
              <a:rPr lang="en-US" altLang="en-US" b="1">
                <a:latin typeface="Franklin Gothic Medium"/>
                <a:cs typeface="Times New Roman"/>
              </a:rPr>
              <a:t>Significant Non-Compliance Report (SNCR)</a:t>
            </a:r>
            <a:r>
              <a:rPr lang="en-US" altLang="en-US">
                <a:latin typeface="Franklin Gothic Medium"/>
                <a:cs typeface="Times New Roman"/>
              </a:rPr>
              <a:t> </a:t>
            </a:r>
            <a:endParaRPr lang="en-US" altLang="en-US">
              <a:latin typeface="Franklin Gothic Medium"/>
            </a:endParaRPr>
          </a:p>
        </p:txBody>
      </p:sp>
      <p:sp>
        <p:nvSpPr>
          <p:cNvPr id="172035" name="Rectangle 3"/>
          <p:cNvSpPr>
            <a:spLocks noGrp="1" noChangeArrowheads="1"/>
          </p:cNvSpPr>
          <p:nvPr>
            <p:ph idx="1"/>
          </p:nvPr>
        </p:nvSpPr>
        <p:spPr/>
        <p:txBody>
          <a:bodyPr vert="horz" lIns="91440" tIns="45720" rIns="91440" bIns="45720" rtlCol="0" anchor="t">
            <a:normAutofit/>
          </a:bodyPr>
          <a:lstStyle/>
          <a:p>
            <a:pPr>
              <a:buFont typeface="Arial" panose="05000000000000000000" pitchFamily="2" charset="2"/>
              <a:buChar char="•"/>
            </a:pPr>
            <a:r>
              <a:rPr lang="en-US" altLang="en-US" sz="2400" dirty="0">
                <a:latin typeface="Franklin Gothic Medium"/>
                <a:cs typeface="Times New Roman"/>
              </a:rPr>
              <a:t>List all IUs in SNC with any IUP requirement for the PAR Year</a:t>
            </a:r>
            <a:endParaRPr lang="en-US" dirty="0"/>
          </a:p>
          <a:p>
            <a:pPr marL="457200" lvl="1" indent="0">
              <a:buNone/>
            </a:pPr>
            <a:r>
              <a:rPr lang="en-US" altLang="en-US" sz="2200" dirty="0">
                <a:latin typeface="Franklin Gothic Medium"/>
                <a:cs typeface="Times New Roman"/>
              </a:rPr>
              <a:t>1) Limits Violations</a:t>
            </a:r>
            <a:endParaRPr lang="en-US" sz="2200" dirty="0"/>
          </a:p>
          <a:p>
            <a:pPr marL="457200" lvl="1" indent="0">
              <a:buNone/>
            </a:pPr>
            <a:r>
              <a:rPr lang="en-US" altLang="en-US" sz="2400" dirty="0">
                <a:latin typeface="Franklin Gothic Medium"/>
                <a:cs typeface="Times New Roman"/>
              </a:rPr>
              <a:t>2) Pass-Through and Interference</a:t>
            </a:r>
            <a:endParaRPr lang="en-US" sz="2000" dirty="0"/>
          </a:p>
          <a:p>
            <a:pPr marL="457200" lvl="1" indent="0">
              <a:buNone/>
            </a:pPr>
            <a:r>
              <a:rPr lang="en-US" altLang="en-US" sz="2200" dirty="0">
                <a:latin typeface="Franklin Gothic Medium"/>
                <a:cs typeface="Times New Roman"/>
              </a:rPr>
              <a:t>3) SNC for Reporting and/or IUP Conditions</a:t>
            </a:r>
            <a:endParaRPr lang="en-US" sz="2000" dirty="0"/>
          </a:p>
          <a:p>
            <a:pPr eaLnBrk="1" hangingPunct="1">
              <a:lnSpc>
                <a:spcPct val="90000"/>
              </a:lnSpc>
            </a:pPr>
            <a:endParaRPr lang="en-US" altLang="en-US" sz="1200">
              <a:latin typeface="Franklin Gothic Medium"/>
              <a:cs typeface="Times New Roman" panose="02020603050405020304" pitchFamily="18" charset="0"/>
            </a:endParaRPr>
          </a:p>
          <a:p>
            <a:pPr eaLnBrk="1" hangingPunct="1">
              <a:lnSpc>
                <a:spcPct val="90000"/>
              </a:lnSpc>
            </a:pPr>
            <a:endParaRPr lang="en-US" altLang="en-US" sz="1400">
              <a:latin typeface="Franklin Gothic Medium"/>
              <a:cs typeface="Times New Roman" panose="02020603050405020304" pitchFamily="18" charset="0"/>
            </a:endParaRPr>
          </a:p>
          <a:p>
            <a:pPr eaLnBrk="1" hangingPunct="1">
              <a:lnSpc>
                <a:spcPct val="90000"/>
              </a:lnSpc>
              <a:buFont typeface="Arial" panose="05000000000000000000" pitchFamily="2" charset="2"/>
              <a:buChar char="•"/>
            </a:pPr>
            <a:r>
              <a:rPr lang="en-US" altLang="en-US" sz="2400" dirty="0">
                <a:latin typeface="Franklin Gothic Medium"/>
                <a:cs typeface="Times New Roman"/>
              </a:rPr>
              <a:t>POTW must still take that appropriate enforcement or other action for SIUs that will be in SNC for a second consecutive six-month period</a:t>
            </a:r>
          </a:p>
          <a:p>
            <a:pPr eaLnBrk="1" hangingPunct="1">
              <a:lnSpc>
                <a:spcPct val="90000"/>
              </a:lnSpc>
            </a:pPr>
            <a:endParaRPr lang="en-US" altLang="en-US" sz="1600">
              <a:latin typeface="Franklin Gothic Medium"/>
              <a:cs typeface="Times New Roman" panose="02020603050405020304" pitchFamily="18" charset="0"/>
            </a:endParaRPr>
          </a:p>
          <a:p>
            <a:pPr>
              <a:buFont typeface="Arial" panose="05000000000000000000" pitchFamily="2" charset="2"/>
              <a:buChar char="•"/>
            </a:pPr>
            <a:r>
              <a:rPr lang="en-US" altLang="en-US" sz="2400" dirty="0">
                <a:latin typeface="Franklin Gothic Medium"/>
                <a:cs typeface="Times New Roman"/>
              </a:rPr>
              <a:t>Remember, repeat SNCs are a serious matter</a:t>
            </a:r>
            <a:r>
              <a:rPr lang="en-US" altLang="en-US" sz="2400" b="1" dirty="0">
                <a:latin typeface="Franklin Gothic Medium"/>
                <a:cs typeface="Times New Roman"/>
              </a:rPr>
              <a:t>.</a:t>
            </a:r>
            <a:r>
              <a:rPr lang="en-US" altLang="en-US" sz="1600" dirty="0">
                <a:latin typeface="Franklin Gothic Medium"/>
                <a:cs typeface="Arial"/>
              </a:rPr>
              <a:t> </a:t>
            </a:r>
            <a:endParaRPr lang="en-US" altLang="en-US" sz="2400" dirty="0">
              <a:latin typeface="Franklin Gothic Medium"/>
              <a:cs typeface="Times New Roman" panose="02020603050405020304" pitchFamily="18" charset="0"/>
            </a:endParaRPr>
          </a:p>
        </p:txBody>
      </p:sp>
      <p:sp>
        <p:nvSpPr>
          <p:cNvPr id="2" name="Slide Number Placeholder 1">
            <a:extLst>
              <a:ext uri="{FF2B5EF4-FFF2-40B4-BE49-F238E27FC236}">
                <a16:creationId xmlns:a16="http://schemas.microsoft.com/office/drawing/2014/main" id="{222F1061-D41C-BA4A-F328-CAE3CA34B22B}"/>
              </a:ext>
            </a:extLst>
          </p:cNvPr>
          <p:cNvSpPr>
            <a:spLocks noGrp="1"/>
          </p:cNvSpPr>
          <p:nvPr>
            <p:ph type="sldNum" sz="quarter" idx="12"/>
          </p:nvPr>
        </p:nvSpPr>
        <p:spPr/>
        <p:txBody>
          <a:bodyPr/>
          <a:lstStyle/>
          <a:p>
            <a:fld id="{11F27F3A-B3E9-41ED-AF8F-A365F10BB65F}"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4082" name="Object 0"/>
          <p:cNvGraphicFramePr>
            <a:graphicFrameLocks noChangeAspect="1"/>
          </p:cNvGraphicFramePr>
          <p:nvPr/>
        </p:nvGraphicFramePr>
        <p:xfrm>
          <a:off x="1524000" y="112713"/>
          <a:ext cx="9144000" cy="6278562"/>
        </p:xfrm>
        <a:graphic>
          <a:graphicData uri="http://schemas.openxmlformats.org/presentationml/2006/ole">
            <mc:AlternateContent xmlns:mc="http://schemas.openxmlformats.org/markup-compatibility/2006">
              <mc:Choice xmlns:v="urn:schemas-microsoft-com:vml" Requires="v">
                <p:oleObj name="Worksheet" r:id="rId3" imgW="8401151" imgH="5762729" progId="Excel.Sheet.8">
                  <p:embed/>
                </p:oleObj>
              </mc:Choice>
              <mc:Fallback>
                <p:oleObj name="Worksheet" r:id="rId3" imgW="8401151" imgH="5762729" progId="Excel.Sheet.8">
                  <p:embed/>
                  <p:pic>
                    <p:nvPicPr>
                      <p:cNvPr id="174082"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2713"/>
                        <a:ext cx="9144000"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E1A40F33-B6B1-72DC-E36C-3BE5349CE136}"/>
              </a:ext>
            </a:extLst>
          </p:cNvPr>
          <p:cNvSpPr>
            <a:spLocks noGrp="1"/>
          </p:cNvSpPr>
          <p:nvPr>
            <p:ph type="sldNum" sz="quarter" idx="12"/>
          </p:nvPr>
        </p:nvSpPr>
        <p:spPr/>
        <p:txBody>
          <a:bodyPr/>
          <a:lstStyle/>
          <a:p>
            <a:fld id="{11F27F3A-B3E9-41ED-AF8F-A365F10BB65F}"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61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92076"/>
            <a:ext cx="8721725"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AF649CE-A683-0A02-7772-49632480B86F}"/>
              </a:ext>
            </a:extLst>
          </p:cNvPr>
          <p:cNvSpPr>
            <a:spLocks noGrp="1"/>
          </p:cNvSpPr>
          <p:nvPr>
            <p:ph type="sldNum" sz="quarter" idx="12"/>
          </p:nvPr>
        </p:nvSpPr>
        <p:spPr/>
        <p:txBody>
          <a:bodyPr/>
          <a:lstStyle/>
          <a:p>
            <a:pPr>
              <a:defRPr/>
            </a:pPr>
            <a:endParaRPr lang="en-US" altLang="en-US"/>
          </a:p>
        </p:txBody>
      </p:sp>
      <p:sp>
        <p:nvSpPr>
          <p:cNvPr id="3" name="TextBox 2">
            <a:extLst>
              <a:ext uri="{FF2B5EF4-FFF2-40B4-BE49-F238E27FC236}">
                <a16:creationId xmlns:a16="http://schemas.microsoft.com/office/drawing/2014/main" id="{6A4F6F5D-634E-CDFE-B4F1-CB33FE085065}"/>
              </a:ext>
            </a:extLst>
          </p:cNvPr>
          <p:cNvSpPr txBox="1"/>
          <p:nvPr/>
        </p:nvSpPr>
        <p:spPr>
          <a:xfrm>
            <a:off x="1880042" y="4600280"/>
            <a:ext cx="8314441" cy="1077218"/>
          </a:xfrm>
          <a:prstGeom prst="rect">
            <a:avLst/>
          </a:prstGeom>
          <a:noFill/>
        </p:spPr>
        <p:txBody>
          <a:bodyPr wrap="square" rtlCol="0">
            <a:spAutoFit/>
          </a:bodyPr>
          <a:lstStyle/>
          <a:p>
            <a:r>
              <a:rPr lang="en-US" sz="3200" dirty="0">
                <a:solidFill>
                  <a:srgbClr val="FF0000"/>
                </a:solidFill>
              </a:rPr>
              <a:t>Note, the Division did not provide an SNC Report for the 2024 PAR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Pretreatment Performance Summary (PPS)</a:t>
            </a:r>
            <a:endParaRPr lang="en-US" altLang="en-US"/>
          </a:p>
        </p:txBody>
      </p:sp>
      <p:sp>
        <p:nvSpPr>
          <p:cNvPr id="178179"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buFont typeface="Wingdings" panose="05000000000000000000" pitchFamily="2" charset="2"/>
              <a:buChar char="§"/>
            </a:pPr>
            <a:r>
              <a:rPr lang="en-US" altLang="en-US" sz="2400"/>
              <a:t>Form adapted to gather information for the EPA database</a:t>
            </a:r>
            <a:endParaRPr lang="en-US" sz="2400"/>
          </a:p>
          <a:p>
            <a:pPr eaLnBrk="1" hangingPunct="1">
              <a:lnSpc>
                <a:spcPct val="90000"/>
              </a:lnSpc>
              <a:buFont typeface="Wingdings" panose="05000000000000000000" pitchFamily="2" charset="2"/>
              <a:buChar char="§"/>
            </a:pPr>
            <a:r>
              <a:rPr lang="en-US" altLang="en-US" sz="2400"/>
              <a:t>Counts # of:</a:t>
            </a:r>
          </a:p>
          <a:p>
            <a:pPr lvl="1" eaLnBrk="1" hangingPunct="1">
              <a:lnSpc>
                <a:spcPct val="90000"/>
              </a:lnSpc>
            </a:pPr>
            <a:r>
              <a:rPr lang="en-US" altLang="en-US" sz="2400"/>
              <a:t>SIUs and CIUs</a:t>
            </a:r>
          </a:p>
          <a:p>
            <a:pPr lvl="1" eaLnBrk="1" hangingPunct="1">
              <a:lnSpc>
                <a:spcPct val="90000"/>
              </a:lnSpc>
            </a:pPr>
            <a:r>
              <a:rPr lang="en-US" altLang="en-US" sz="2400"/>
              <a:t>NOVs and similar actions</a:t>
            </a:r>
          </a:p>
          <a:p>
            <a:pPr lvl="1" eaLnBrk="1" hangingPunct="1">
              <a:lnSpc>
                <a:spcPct val="90000"/>
              </a:lnSpc>
            </a:pPr>
            <a:r>
              <a:rPr lang="en-US" altLang="en-US" sz="2400"/>
              <a:t>SIUs in SNC</a:t>
            </a:r>
          </a:p>
          <a:p>
            <a:pPr lvl="1" eaLnBrk="1" hangingPunct="1">
              <a:lnSpc>
                <a:spcPct val="90000"/>
              </a:lnSpc>
            </a:pPr>
            <a:r>
              <a:rPr lang="en-US" altLang="en-US" sz="2400"/>
              <a:t>Public Notices</a:t>
            </a:r>
          </a:p>
          <a:p>
            <a:pPr lvl="1" eaLnBrk="1" hangingPunct="1">
              <a:lnSpc>
                <a:spcPct val="90000"/>
              </a:lnSpc>
            </a:pPr>
            <a:r>
              <a:rPr lang="en-US" altLang="en-US" sz="2400"/>
              <a:t>Enforcement Cases</a:t>
            </a:r>
          </a:p>
          <a:p>
            <a:pPr lvl="1" eaLnBrk="1" hangingPunct="1">
              <a:lnSpc>
                <a:spcPct val="90000"/>
              </a:lnSpc>
            </a:pPr>
            <a:r>
              <a:rPr lang="en-US" altLang="en-US" sz="2400"/>
              <a:t>Penalties Assessed and Collected</a:t>
            </a:r>
          </a:p>
          <a:p>
            <a:pPr lvl="1" eaLnBrk="1" hangingPunct="1">
              <a:lnSpc>
                <a:spcPct val="90000"/>
              </a:lnSpc>
            </a:pPr>
            <a:r>
              <a:rPr lang="en-US" altLang="en-US" sz="2400"/>
              <a:t>Compliance Schedules</a:t>
            </a:r>
          </a:p>
        </p:txBody>
      </p:sp>
      <p:sp>
        <p:nvSpPr>
          <p:cNvPr id="2" name="Slide Number Placeholder 1">
            <a:extLst>
              <a:ext uri="{FF2B5EF4-FFF2-40B4-BE49-F238E27FC236}">
                <a16:creationId xmlns:a16="http://schemas.microsoft.com/office/drawing/2014/main" id="{1E5E2919-0C66-7D34-1807-32F72B6929D2}"/>
              </a:ext>
            </a:extLst>
          </p:cNvPr>
          <p:cNvSpPr>
            <a:spLocks noGrp="1"/>
          </p:cNvSpPr>
          <p:nvPr>
            <p:ph type="sldNum" sz="quarter" idx="12"/>
          </p:nvPr>
        </p:nvSpPr>
        <p:spPr/>
        <p:txBody>
          <a:bodyPr/>
          <a:lstStyle/>
          <a:p>
            <a:fld id="{11F27F3A-B3E9-41ED-AF8F-A365F10BB65F}"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US" altLang="en-US" sz="2800"/>
              <a:t>Introduction -NPDES Requirements (cont.)</a:t>
            </a:r>
          </a:p>
        </p:txBody>
      </p:sp>
      <p:sp>
        <p:nvSpPr>
          <p:cNvPr id="6147" name="Rectangle 3"/>
          <p:cNvSpPr>
            <a:spLocks noGrp="1" noChangeArrowheads="1"/>
          </p:cNvSpPr>
          <p:nvPr>
            <p:ph idx="1"/>
          </p:nvPr>
        </p:nvSpPr>
        <p:spPr/>
        <p:txBody>
          <a:bodyPr vert="horz" lIns="91440" tIns="45720" rIns="91440" bIns="45720" rtlCol="0" anchor="t">
            <a:normAutofit/>
          </a:bodyPr>
          <a:lstStyle/>
          <a:p>
            <a:pPr>
              <a:spcBef>
                <a:spcPct val="0"/>
              </a:spcBef>
              <a:buClrTx/>
              <a:buSzTx/>
              <a:buFontTx/>
              <a:buNone/>
              <a:defRPr/>
            </a:pPr>
            <a:r>
              <a:rPr lang="en-US" sz="2250">
                <a:solidFill>
                  <a:schemeClr val="tx1"/>
                </a:solidFill>
                <a:latin typeface="Times New Roman"/>
                <a:cs typeface="Times New Roman"/>
              </a:rPr>
              <a:t>d.)	</a:t>
            </a:r>
            <a:r>
              <a:rPr lang="en-US" sz="2250" u="sng">
                <a:solidFill>
                  <a:schemeClr val="tx1"/>
                </a:solidFill>
                <a:latin typeface="Times New Roman"/>
                <a:cs typeface="Times New Roman"/>
              </a:rPr>
              <a:t>Industrial Data Summary Forms (IDSF)</a:t>
            </a:r>
          </a:p>
          <a:p>
            <a:pPr algn="just">
              <a:spcBef>
                <a:spcPct val="0"/>
              </a:spcBef>
              <a:buNone/>
              <a:defRPr/>
            </a:pPr>
            <a:r>
              <a:rPr lang="en-US" sz="2250">
                <a:solidFill>
                  <a:schemeClr val="tx1"/>
                </a:solidFill>
                <a:latin typeface="Times New Roman"/>
                <a:cs typeface="Times New Roman"/>
              </a:rPr>
              <a:t>	Monitoring data from samples collected by both the POTW and the Significant Industrial Users (SIUs).  These analytical results must be reported on Industrial Data Summary Forms (IDSF) or on other forms or in a format provided by the Division;</a:t>
            </a:r>
          </a:p>
          <a:p>
            <a:pPr algn="just">
              <a:spcBef>
                <a:spcPct val="0"/>
              </a:spcBef>
              <a:buClrTx/>
              <a:buSzTx/>
              <a:buFontTx/>
              <a:buNone/>
              <a:defRPr/>
            </a:pPr>
            <a:endParaRPr lang="en-US" sz="1000">
              <a:solidFill>
                <a:schemeClr val="tx1"/>
              </a:solidFill>
              <a:latin typeface="Times New Roman"/>
              <a:cs typeface="Times New Roman" pitchFamily="18" charset="0"/>
            </a:endParaRPr>
          </a:p>
          <a:p>
            <a:pPr>
              <a:spcBef>
                <a:spcPct val="0"/>
              </a:spcBef>
              <a:buClrTx/>
              <a:buSzTx/>
              <a:buFontTx/>
              <a:buNone/>
              <a:defRPr/>
            </a:pPr>
            <a:r>
              <a:rPr lang="en-US" sz="2250">
                <a:solidFill>
                  <a:schemeClr val="tx1"/>
                </a:solidFill>
                <a:latin typeface="Times New Roman"/>
                <a:cs typeface="Times New Roman"/>
              </a:rPr>
              <a:t>e.)	</a:t>
            </a:r>
            <a:r>
              <a:rPr lang="en-US" sz="2250" u="sng">
                <a:solidFill>
                  <a:schemeClr val="tx1"/>
                </a:solidFill>
                <a:latin typeface="Times New Roman"/>
                <a:cs typeface="Times New Roman"/>
              </a:rPr>
              <a:t>Other Information</a:t>
            </a:r>
          </a:p>
          <a:p>
            <a:pPr algn="just">
              <a:spcBef>
                <a:spcPct val="0"/>
              </a:spcBef>
              <a:buClrTx/>
              <a:buSzTx/>
              <a:buFontTx/>
              <a:buNone/>
              <a:defRPr/>
            </a:pPr>
            <a:r>
              <a:rPr lang="en-US" sz="2250">
                <a:solidFill>
                  <a:schemeClr val="tx1"/>
                </a:solidFill>
                <a:latin typeface="Times New Roman"/>
                <a:cs typeface="Times New Roman"/>
              </a:rPr>
              <a:t>	Copies of the POTW's allocation table, new or modified enforcement compliance schedules, public notice of IUs in SNC, a summary of data or other information related to significant noncompliance determinations for IUs that are not considered SIUs, and any other information, upon request, which in the opinion of the Director is needed to determine compliance with the pretreatment implementation requirements of this permit;</a:t>
            </a:r>
          </a:p>
        </p:txBody>
      </p:sp>
      <p:sp>
        <p:nvSpPr>
          <p:cNvPr id="2" name="Slide Number Placeholder 1">
            <a:extLst>
              <a:ext uri="{FF2B5EF4-FFF2-40B4-BE49-F238E27FC236}">
                <a16:creationId xmlns:a16="http://schemas.microsoft.com/office/drawing/2014/main" id="{51901C61-F6A8-079E-87A0-009058D6FA9B}"/>
              </a:ext>
            </a:extLst>
          </p:cNvPr>
          <p:cNvSpPr>
            <a:spLocks noGrp="1"/>
          </p:cNvSpPr>
          <p:nvPr>
            <p:ph type="sldNum" sz="quarter" idx="12"/>
          </p:nvPr>
        </p:nvSpPr>
        <p:spPr/>
        <p:txBody>
          <a:bodyPr/>
          <a:lstStyle/>
          <a:p>
            <a:fld id="{11F27F3A-B3E9-41ED-AF8F-A365F10BB65F}"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fontScale="90000"/>
          </a:bodyPr>
          <a:lstStyle/>
          <a:p>
            <a:pPr eaLnBrk="1" hangingPunct="1"/>
            <a:r>
              <a:rPr lang="en-US" altLang="en-US" sz="2400"/>
              <a:t>Pretreatment Performance Summary (PPS)-Explanations</a:t>
            </a:r>
            <a:r>
              <a:rPr lang="en-US" altLang="en-US"/>
              <a:t> </a:t>
            </a:r>
          </a:p>
        </p:txBody>
      </p:sp>
      <p:sp>
        <p:nvSpPr>
          <p:cNvPr id="180227" name="Rectangle 3"/>
          <p:cNvSpPr>
            <a:spLocks noGrp="1" noChangeArrowheads="1"/>
          </p:cNvSpPr>
          <p:nvPr>
            <p:ph idx="1"/>
          </p:nvPr>
        </p:nvSpPr>
        <p:spPr>
          <a:xfrm>
            <a:off x="366859" y="1436484"/>
            <a:ext cx="10709635" cy="4540110"/>
          </a:xfrm>
        </p:spPr>
        <p:txBody>
          <a:bodyPr>
            <a:noAutofit/>
          </a:bodyPr>
          <a:lstStyle/>
          <a:p>
            <a:pPr eaLnBrk="1" hangingPunct="1">
              <a:lnSpc>
                <a:spcPct val="90000"/>
              </a:lnSpc>
            </a:pPr>
            <a:r>
              <a:rPr lang="en-US" altLang="en-US" sz="1600"/>
              <a:t>Line # 5. Number of SIUs permitted and/or discharging during the PAR year.  Discuss new or dropped SIUs in narrative.</a:t>
            </a:r>
          </a:p>
          <a:p>
            <a:pPr eaLnBrk="1" hangingPunct="1">
              <a:lnSpc>
                <a:spcPct val="90000"/>
              </a:lnSpc>
            </a:pPr>
            <a:r>
              <a:rPr lang="en-US" altLang="en-US" sz="1600"/>
              <a:t>Line # 12. An SIU is in SNC if they fail to meet a compliance schedule milestone within 90 days of the scheduled date for starting construction, completing construction or attaining final compliance; if progress reports required by the compliance schedule are over 45 days late; or there are violations of any interim limits meeting the chronic or TRC definition of SNC.</a:t>
            </a:r>
          </a:p>
          <a:p>
            <a:pPr eaLnBrk="1" hangingPunct="1">
              <a:lnSpc>
                <a:spcPct val="90000"/>
              </a:lnSpc>
            </a:pPr>
            <a:r>
              <a:rPr lang="en-US" altLang="en-US" sz="1600"/>
              <a:t>Line # 15. This is the total number of industries on a compliance schedule as part of an enforcement action during the reporting period.  If the compliance schedule was entered into in July 2023, it would be counted on the PPS form in 2023 and 2024 and subsequent PARs years until the schedule is completed or expires. These schedules are issued outside of, or separate from, the IUP. If an industry is on a compliance schedule that is part of an IUP, this is </a:t>
            </a:r>
            <a:r>
              <a:rPr lang="en-US" altLang="en-US" sz="1600" u="sng"/>
              <a:t>not</a:t>
            </a:r>
            <a:r>
              <a:rPr lang="en-US" altLang="en-US" sz="1600"/>
              <a:t> included in the PAR. This type of compliance schedule is not considered an enforcement action that includes stipulated penalties, and it should therefore not be included.</a:t>
            </a:r>
            <a:endParaRPr lang="en-US" altLang="en-US" sz="1600">
              <a:cs typeface="Times New Roman" panose="02020603050405020304" pitchFamily="18" charset="0"/>
            </a:endParaRPr>
          </a:p>
          <a:p>
            <a:pPr eaLnBrk="1" hangingPunct="1">
              <a:lnSpc>
                <a:spcPct val="90000"/>
              </a:lnSpc>
            </a:pPr>
            <a:r>
              <a:rPr lang="en-US" altLang="en-US" sz="1600"/>
              <a:t>Lines # 16,17,18,19, 20. are based on number of events </a:t>
            </a:r>
            <a:r>
              <a:rPr lang="en-US" altLang="en-US" sz="1600" u="sng"/>
              <a:t>during</a:t>
            </a:r>
            <a:r>
              <a:rPr lang="en-US" altLang="en-US" sz="1600"/>
              <a:t> PAR year, and do not include events occurring </a:t>
            </a:r>
            <a:r>
              <a:rPr lang="en-US" altLang="en-US" sz="1600" u="sng"/>
              <a:t>after</a:t>
            </a:r>
            <a:r>
              <a:rPr lang="en-US" altLang="en-US" sz="1600"/>
              <a:t> PAR year.</a:t>
            </a:r>
          </a:p>
          <a:p>
            <a:pPr eaLnBrk="1" hangingPunct="1">
              <a:lnSpc>
                <a:spcPct val="90000"/>
              </a:lnSpc>
            </a:pPr>
            <a:r>
              <a:rPr lang="en-US" altLang="en-US" sz="1600"/>
              <a:t>Line # 19. Total amount of Civil Penalties collected: This is the actual amount in fines that was collected from the industries during this twelve-month period. This can include COLLECTION of penalties assessed during prior reporting periods.</a:t>
            </a:r>
            <a:endParaRPr lang="en-US" altLang="en-US" sz="1600">
              <a:cs typeface="Times New Roman" panose="02020603050405020304" pitchFamily="18" charset="0"/>
            </a:endParaRPr>
          </a:p>
          <a:p>
            <a:pPr eaLnBrk="1" hangingPunct="1">
              <a:lnSpc>
                <a:spcPct val="90000"/>
              </a:lnSpc>
            </a:pPr>
            <a:r>
              <a:rPr lang="en-US" altLang="en-US" sz="1600"/>
              <a:t>Line # 20. Number of SIUs from which penalties collected. This is the total number of industries that actually paid penalties during the year. </a:t>
            </a:r>
          </a:p>
        </p:txBody>
      </p:sp>
      <p:sp>
        <p:nvSpPr>
          <p:cNvPr id="2" name="Slide Number Placeholder 1">
            <a:extLst>
              <a:ext uri="{FF2B5EF4-FFF2-40B4-BE49-F238E27FC236}">
                <a16:creationId xmlns:a16="http://schemas.microsoft.com/office/drawing/2014/main" id="{5750DC50-DEEE-A085-0EAE-6A4D8C82F0A0}"/>
              </a:ext>
            </a:extLst>
          </p:cNvPr>
          <p:cNvSpPr>
            <a:spLocks noGrp="1"/>
          </p:cNvSpPr>
          <p:nvPr>
            <p:ph type="sldNum" sz="quarter" idx="12"/>
          </p:nvPr>
        </p:nvSpPr>
        <p:spPr/>
        <p:txBody>
          <a:bodyPr/>
          <a:lstStyle/>
          <a:p>
            <a:fld id="{11F27F3A-B3E9-41ED-AF8F-A365F10BB65F}"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2274" name="Group 13"/>
          <p:cNvGrpSpPr>
            <a:grpSpLocks/>
          </p:cNvGrpSpPr>
          <p:nvPr/>
        </p:nvGrpSpPr>
        <p:grpSpPr bwMode="auto">
          <a:xfrm>
            <a:off x="1583175" y="1661558"/>
            <a:ext cx="2032000" cy="1590675"/>
            <a:chOff x="-62" y="712"/>
            <a:chExt cx="1280" cy="1002"/>
          </a:xfrm>
        </p:grpSpPr>
        <p:sp>
          <p:nvSpPr>
            <p:cNvPr id="182275" name="Line 12"/>
            <p:cNvSpPr>
              <a:spLocks noChangeShapeType="1"/>
            </p:cNvSpPr>
            <p:nvPr/>
          </p:nvSpPr>
          <p:spPr bwMode="auto">
            <a:xfrm>
              <a:off x="1072" y="1151"/>
              <a:ext cx="146" cy="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2276" name="Text Box 11"/>
            <p:cNvSpPr txBox="1">
              <a:spLocks noChangeArrowheads="1"/>
            </p:cNvSpPr>
            <p:nvPr/>
          </p:nvSpPr>
          <p:spPr bwMode="auto">
            <a:xfrm>
              <a:off x="-62" y="712"/>
              <a:ext cx="1134" cy="100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latin typeface="Arial" panose="020B0604020202020204" pitchFamily="34" charset="0"/>
                </a:rPr>
                <a:t>Line # 5.	Number of SIUs actually permitted and/or discharging during PAR year.  Discuss new or dropped SIUs in narrative.</a:t>
              </a:r>
            </a:p>
          </p:txBody>
        </p:sp>
      </p:grpSp>
      <p:pic>
        <p:nvPicPr>
          <p:cNvPr id="3" name="Picture 2">
            <a:extLst>
              <a:ext uri="{FF2B5EF4-FFF2-40B4-BE49-F238E27FC236}">
                <a16:creationId xmlns:a16="http://schemas.microsoft.com/office/drawing/2014/main" id="{EEB02FCD-CE1E-44F2-BF51-65D0EE10A294}"/>
              </a:ext>
            </a:extLst>
          </p:cNvPr>
          <p:cNvPicPr>
            <a:picLocks noChangeAspect="1"/>
          </p:cNvPicPr>
          <p:nvPr/>
        </p:nvPicPr>
        <p:blipFill>
          <a:blip r:embed="rId3"/>
          <a:stretch>
            <a:fillRect/>
          </a:stretch>
        </p:blipFill>
        <p:spPr>
          <a:xfrm>
            <a:off x="3302998" y="240688"/>
            <a:ext cx="6658135" cy="6617312"/>
          </a:xfrm>
          <a:prstGeom prst="rect">
            <a:avLst/>
          </a:prstGeom>
        </p:spPr>
      </p:pic>
      <p:sp>
        <p:nvSpPr>
          <p:cNvPr id="2" name="Slide Number Placeholder 1">
            <a:extLst>
              <a:ext uri="{FF2B5EF4-FFF2-40B4-BE49-F238E27FC236}">
                <a16:creationId xmlns:a16="http://schemas.microsoft.com/office/drawing/2014/main" id="{16A8BAEB-5333-346E-91AF-D3B5D758FC0B}"/>
              </a:ext>
            </a:extLst>
          </p:cNvPr>
          <p:cNvSpPr>
            <a:spLocks noGrp="1"/>
          </p:cNvSpPr>
          <p:nvPr>
            <p:ph type="sldNum" sz="quarter" idx="12"/>
          </p:nvPr>
        </p:nvSpPr>
        <p:spPr/>
        <p:txBody>
          <a:bodyPr/>
          <a:lstStyle/>
          <a:p>
            <a:fld id="{11F27F3A-B3E9-41ED-AF8F-A365F10BB65F}"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8501875" y="3076443"/>
            <a:ext cx="2852738" cy="466403"/>
            <a:chOff x="2205" y="2310"/>
            <a:chExt cx="1797" cy="379"/>
          </a:xfrm>
        </p:grpSpPr>
        <p:sp>
          <p:nvSpPr>
            <p:cNvPr id="184338" name="Text Box 5"/>
            <p:cNvSpPr txBox="1">
              <a:spLocks noChangeArrowheads="1"/>
            </p:cNvSpPr>
            <p:nvPr/>
          </p:nvSpPr>
          <p:spPr bwMode="auto">
            <a:xfrm>
              <a:off x="2205" y="2464"/>
              <a:ext cx="12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a:solidFill>
                    <a:schemeClr val="hlink"/>
                  </a:solidFill>
                  <a:latin typeface="Tahoma"/>
                  <a:ea typeface="Tahoma"/>
                  <a:cs typeface="Tahoma"/>
                </a:rPr>
                <a:t>Will </a:t>
              </a:r>
              <a:r>
                <a:rPr lang="en-US" altLang="en-US" sz="1200" err="1">
                  <a:solidFill>
                    <a:schemeClr val="hlink"/>
                  </a:solidFill>
                  <a:latin typeface="Tahoma"/>
                  <a:ea typeface="Tahoma"/>
                  <a:cs typeface="Tahoma"/>
                </a:rPr>
                <a:t>Plateit</a:t>
              </a:r>
              <a:endParaRPr lang="en-US" altLang="en-US" sz="1200">
                <a:solidFill>
                  <a:schemeClr val="hlink"/>
                </a:solidFill>
                <a:latin typeface="Tahoma"/>
                <a:ea typeface="Tahoma"/>
                <a:cs typeface="Tahoma"/>
              </a:endParaRPr>
            </a:p>
          </p:txBody>
        </p:sp>
        <p:sp>
          <p:nvSpPr>
            <p:cNvPr id="184339" name="Text Box 14"/>
            <p:cNvSpPr txBox="1">
              <a:spLocks noChangeArrowheads="1"/>
            </p:cNvSpPr>
            <p:nvPr/>
          </p:nvSpPr>
          <p:spPr bwMode="auto">
            <a:xfrm>
              <a:off x="3858" y="2310"/>
              <a:ext cx="14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000">
                <a:solidFill>
                  <a:schemeClr val="hlink"/>
                </a:solidFill>
              </a:endParaRPr>
            </a:p>
          </p:txBody>
        </p:sp>
      </p:grpSp>
      <p:pic>
        <p:nvPicPr>
          <p:cNvPr id="4" name="Picture 3">
            <a:extLst>
              <a:ext uri="{FF2B5EF4-FFF2-40B4-BE49-F238E27FC236}">
                <a16:creationId xmlns:a16="http://schemas.microsoft.com/office/drawing/2014/main" id="{5D13DC51-DEAE-45A2-B882-CE365ED2CDBA}"/>
              </a:ext>
            </a:extLst>
          </p:cNvPr>
          <p:cNvPicPr>
            <a:picLocks noChangeAspect="1"/>
          </p:cNvPicPr>
          <p:nvPr/>
        </p:nvPicPr>
        <p:blipFill>
          <a:blip r:embed="rId3"/>
          <a:stretch>
            <a:fillRect/>
          </a:stretch>
        </p:blipFill>
        <p:spPr>
          <a:xfrm>
            <a:off x="1843741" y="170207"/>
            <a:ext cx="6658135" cy="6617312"/>
          </a:xfrm>
          <a:prstGeom prst="rect">
            <a:avLst/>
          </a:prstGeom>
        </p:spPr>
      </p:pic>
      <p:sp>
        <p:nvSpPr>
          <p:cNvPr id="9" name="Text Box 6">
            <a:extLst>
              <a:ext uri="{FF2B5EF4-FFF2-40B4-BE49-F238E27FC236}">
                <a16:creationId xmlns:a16="http://schemas.microsoft.com/office/drawing/2014/main" id="{1B9AB57D-C790-4BBE-B72F-38D70154C6DE}"/>
              </a:ext>
            </a:extLst>
          </p:cNvPr>
          <p:cNvSpPr txBox="1">
            <a:spLocks noChangeArrowheads="1"/>
          </p:cNvSpPr>
          <p:nvPr/>
        </p:nvSpPr>
        <p:spPr bwMode="auto">
          <a:xfrm>
            <a:off x="8504519" y="3829079"/>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a:solidFill>
                  <a:schemeClr val="hlink"/>
                </a:solidFill>
              </a:rPr>
              <a:t>Will </a:t>
            </a:r>
            <a:r>
              <a:rPr lang="en-US" altLang="en-US" sz="1200" err="1">
                <a:solidFill>
                  <a:schemeClr val="hlink"/>
                </a:solidFill>
              </a:rPr>
              <a:t>Plateit</a:t>
            </a:r>
            <a:endParaRPr lang="en-US" altLang="en-US" sz="1200">
              <a:solidFill>
                <a:schemeClr val="hlink"/>
              </a:solidFill>
            </a:endParaRPr>
          </a:p>
        </p:txBody>
      </p:sp>
      <p:sp>
        <p:nvSpPr>
          <p:cNvPr id="3" name="Slide Number Placeholder 2">
            <a:extLst>
              <a:ext uri="{FF2B5EF4-FFF2-40B4-BE49-F238E27FC236}">
                <a16:creationId xmlns:a16="http://schemas.microsoft.com/office/drawing/2014/main" id="{12A67F7F-93BB-AC4A-B375-7787C850D3E0}"/>
              </a:ext>
            </a:extLst>
          </p:cNvPr>
          <p:cNvSpPr>
            <a:spLocks noGrp="1"/>
          </p:cNvSpPr>
          <p:nvPr>
            <p:ph type="sldNum" sz="quarter" idx="12"/>
          </p:nvPr>
        </p:nvSpPr>
        <p:spPr/>
        <p:txBody>
          <a:bodyPr/>
          <a:lstStyle/>
          <a:p>
            <a:fld id="{11F27F3A-B3E9-41ED-AF8F-A365F10BB65F}"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8659586" y="2679252"/>
            <a:ext cx="2695575" cy="1649417"/>
            <a:chOff x="2304" y="2310"/>
            <a:chExt cx="1698" cy="1039"/>
          </a:xfrm>
        </p:grpSpPr>
        <p:sp>
          <p:nvSpPr>
            <p:cNvPr id="184338" name="Text Box 5"/>
            <p:cNvSpPr txBox="1">
              <a:spLocks noChangeArrowheads="1"/>
            </p:cNvSpPr>
            <p:nvPr/>
          </p:nvSpPr>
          <p:spPr bwMode="auto">
            <a:xfrm>
              <a:off x="2304" y="3176"/>
              <a:ext cx="1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a:solidFill>
                    <a:schemeClr val="hlink"/>
                  </a:solidFill>
                  <a:latin typeface="Tahoma"/>
                  <a:ea typeface="Tahoma"/>
                  <a:cs typeface="Tahoma"/>
                </a:rPr>
                <a:t>Will </a:t>
              </a:r>
              <a:r>
                <a:rPr lang="en-US" altLang="en-US" sz="1200" err="1">
                  <a:solidFill>
                    <a:schemeClr val="hlink"/>
                  </a:solidFill>
                  <a:latin typeface="Tahoma"/>
                  <a:ea typeface="Tahoma"/>
                  <a:cs typeface="Tahoma"/>
                </a:rPr>
                <a:t>Plateit</a:t>
              </a:r>
              <a:endParaRPr lang="en-US" altLang="en-US" sz="1200">
                <a:solidFill>
                  <a:schemeClr val="hlink"/>
                </a:solidFill>
                <a:latin typeface="Tahoma"/>
                <a:ea typeface="Tahoma"/>
                <a:cs typeface="Tahoma"/>
              </a:endParaRPr>
            </a:p>
          </p:txBody>
        </p:sp>
        <p:sp>
          <p:nvSpPr>
            <p:cNvPr id="184339" name="Text Box 14"/>
            <p:cNvSpPr txBox="1">
              <a:spLocks noChangeArrowheads="1"/>
            </p:cNvSpPr>
            <p:nvPr/>
          </p:nvSpPr>
          <p:spPr bwMode="auto">
            <a:xfrm>
              <a:off x="3858" y="2310"/>
              <a:ext cx="1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000">
                <a:solidFill>
                  <a:schemeClr val="hlink"/>
                </a:solidFill>
              </a:endParaRPr>
            </a:p>
          </p:txBody>
        </p:sp>
      </p:grpSp>
      <p:pic>
        <p:nvPicPr>
          <p:cNvPr id="3" name="Picture 2">
            <a:extLst>
              <a:ext uri="{FF2B5EF4-FFF2-40B4-BE49-F238E27FC236}">
                <a16:creationId xmlns:a16="http://schemas.microsoft.com/office/drawing/2014/main" id="{47B92216-0AC7-493C-8C5C-D2BE62DB5A44}"/>
              </a:ext>
            </a:extLst>
          </p:cNvPr>
          <p:cNvPicPr>
            <a:picLocks noChangeAspect="1"/>
          </p:cNvPicPr>
          <p:nvPr/>
        </p:nvPicPr>
        <p:blipFill>
          <a:blip r:embed="rId3"/>
          <a:stretch>
            <a:fillRect/>
          </a:stretch>
        </p:blipFill>
        <p:spPr>
          <a:xfrm>
            <a:off x="2001451" y="121486"/>
            <a:ext cx="6658135" cy="6617312"/>
          </a:xfrm>
          <a:prstGeom prst="rect">
            <a:avLst/>
          </a:prstGeom>
        </p:spPr>
      </p:pic>
      <p:sp>
        <p:nvSpPr>
          <p:cNvPr id="4" name="Slide Number Placeholder 3">
            <a:extLst>
              <a:ext uri="{FF2B5EF4-FFF2-40B4-BE49-F238E27FC236}">
                <a16:creationId xmlns:a16="http://schemas.microsoft.com/office/drawing/2014/main" id="{00D14746-5921-527A-457C-CC40C32ABAFA}"/>
              </a:ext>
            </a:extLst>
          </p:cNvPr>
          <p:cNvSpPr>
            <a:spLocks noGrp="1"/>
          </p:cNvSpPr>
          <p:nvPr>
            <p:ph type="sldNum" sz="quarter" idx="12"/>
          </p:nvPr>
        </p:nvSpPr>
        <p:spPr/>
        <p:txBody>
          <a:bodyPr/>
          <a:lstStyle/>
          <a:p>
            <a:fld id="{11F27F3A-B3E9-41ED-AF8F-A365F10BB65F}" type="slidenum">
              <a:rPr lang="en-US" smtClean="0"/>
              <a:pPr/>
              <a:t>73</a:t>
            </a:fld>
            <a:endParaRPr lang="en-US"/>
          </a:p>
        </p:txBody>
      </p:sp>
    </p:spTree>
    <p:extLst>
      <p:ext uri="{BB962C8B-B14F-4D97-AF65-F5344CB8AC3E}">
        <p14:creationId xmlns:p14="http://schemas.microsoft.com/office/powerpoint/2010/main" val="30727864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Box 24"/>
          <p:cNvSpPr txBox="1">
            <a:spLocks noChangeArrowheads="1"/>
          </p:cNvSpPr>
          <p:nvPr/>
        </p:nvSpPr>
        <p:spPr bwMode="auto">
          <a:xfrm>
            <a:off x="8763028" y="3512573"/>
            <a:ext cx="1287236" cy="116955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solidFill>
                  <a:schemeClr val="hlink"/>
                </a:solidFill>
                <a:latin typeface="Arial"/>
                <a:cs typeface="Arial"/>
              </a:rPr>
              <a:t>Since schedule not in effect until the next year!</a:t>
            </a:r>
          </a:p>
          <a:p>
            <a:pPr>
              <a:spcBef>
                <a:spcPct val="0"/>
              </a:spcBef>
              <a:buClrTx/>
              <a:buSzTx/>
              <a:buFontTx/>
              <a:buNone/>
            </a:pPr>
            <a:endParaRPr lang="en-US" altLang="en-US" sz="1400">
              <a:solidFill>
                <a:schemeClr val="hlink"/>
              </a:solidFill>
              <a:latin typeface="Arial" panose="020B0604020202020204" pitchFamily="34" charset="0"/>
            </a:endParaRPr>
          </a:p>
        </p:txBody>
      </p:sp>
      <p:sp>
        <p:nvSpPr>
          <p:cNvPr id="10" name="Line 25"/>
          <p:cNvSpPr>
            <a:spLocks noChangeShapeType="1"/>
          </p:cNvSpPr>
          <p:nvPr/>
        </p:nvSpPr>
        <p:spPr bwMode="auto">
          <a:xfrm flipH="1" flipV="1">
            <a:off x="8633760" y="4395109"/>
            <a:ext cx="129268" cy="5443"/>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3" name="Picture 2">
            <a:extLst>
              <a:ext uri="{FF2B5EF4-FFF2-40B4-BE49-F238E27FC236}">
                <a16:creationId xmlns:a16="http://schemas.microsoft.com/office/drawing/2014/main" id="{09B7DDD2-840A-4C6C-9983-B8940603C122}"/>
              </a:ext>
            </a:extLst>
          </p:cNvPr>
          <p:cNvPicPr>
            <a:picLocks noChangeAspect="1"/>
          </p:cNvPicPr>
          <p:nvPr/>
        </p:nvPicPr>
        <p:blipFill>
          <a:blip r:embed="rId3"/>
          <a:stretch>
            <a:fillRect/>
          </a:stretch>
        </p:blipFill>
        <p:spPr>
          <a:xfrm>
            <a:off x="1975626" y="120724"/>
            <a:ext cx="6658135" cy="6617312"/>
          </a:xfrm>
          <a:prstGeom prst="rect">
            <a:avLst/>
          </a:prstGeom>
        </p:spPr>
      </p:pic>
      <p:sp>
        <p:nvSpPr>
          <p:cNvPr id="2" name="Slide Number Placeholder 1">
            <a:extLst>
              <a:ext uri="{FF2B5EF4-FFF2-40B4-BE49-F238E27FC236}">
                <a16:creationId xmlns:a16="http://schemas.microsoft.com/office/drawing/2014/main" id="{58FBA411-012E-6EE5-17B0-FE0642DEDFCF}"/>
              </a:ext>
            </a:extLst>
          </p:cNvPr>
          <p:cNvSpPr>
            <a:spLocks noGrp="1"/>
          </p:cNvSpPr>
          <p:nvPr>
            <p:ph type="sldNum" sz="quarter" idx="12"/>
          </p:nvPr>
        </p:nvSpPr>
        <p:spPr/>
        <p:txBody>
          <a:bodyPr/>
          <a:lstStyle/>
          <a:p>
            <a:fld id="{11F27F3A-B3E9-41ED-AF8F-A365F10BB65F}"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1" name="Text Box 5"/>
          <p:cNvSpPr txBox="1">
            <a:spLocks noChangeArrowheads="1"/>
          </p:cNvSpPr>
          <p:nvPr/>
        </p:nvSpPr>
        <p:spPr bwMode="auto">
          <a:xfrm>
            <a:off x="1524001" y="3912734"/>
            <a:ext cx="1387929" cy="20313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latin typeface="Arial" panose="020B0604020202020204" pitchFamily="34" charset="0"/>
              </a:rPr>
              <a:t>Lines # 16, 17, 18 are based on number of events </a:t>
            </a:r>
            <a:r>
              <a:rPr lang="en-US" altLang="en-US" sz="1400" u="sng">
                <a:solidFill>
                  <a:schemeClr val="hlink"/>
                </a:solidFill>
                <a:highlight>
                  <a:srgbClr val="FFFF00"/>
                </a:highlight>
                <a:latin typeface="Arial" panose="020B0604020202020204" pitchFamily="34" charset="0"/>
              </a:rPr>
              <a:t>during</a:t>
            </a:r>
            <a:r>
              <a:rPr lang="en-US" altLang="en-US" sz="1400">
                <a:solidFill>
                  <a:schemeClr val="hlink"/>
                </a:solidFill>
                <a:latin typeface="Arial" panose="020B0604020202020204" pitchFamily="34" charset="0"/>
              </a:rPr>
              <a:t> PAR year, and do not include events occurring </a:t>
            </a:r>
            <a:r>
              <a:rPr lang="en-US" altLang="en-US" sz="1400" u="sng">
                <a:solidFill>
                  <a:schemeClr val="hlink"/>
                </a:solidFill>
                <a:highlight>
                  <a:srgbClr val="FFFF00"/>
                </a:highlight>
                <a:latin typeface="Arial" panose="020B0604020202020204" pitchFamily="34" charset="0"/>
              </a:rPr>
              <a:t>after</a:t>
            </a:r>
            <a:r>
              <a:rPr lang="en-US" altLang="en-US" sz="1400">
                <a:solidFill>
                  <a:schemeClr val="hlink"/>
                </a:solidFill>
                <a:latin typeface="Arial" panose="020B0604020202020204" pitchFamily="34" charset="0"/>
              </a:rPr>
              <a:t> PAR year.</a:t>
            </a:r>
          </a:p>
        </p:txBody>
      </p:sp>
      <p:pic>
        <p:nvPicPr>
          <p:cNvPr id="2" name="Picture 1">
            <a:extLst>
              <a:ext uri="{FF2B5EF4-FFF2-40B4-BE49-F238E27FC236}">
                <a16:creationId xmlns:a16="http://schemas.microsoft.com/office/drawing/2014/main" id="{FA3A7DBC-214E-4DB7-A568-83782FC03D21}"/>
              </a:ext>
            </a:extLst>
          </p:cNvPr>
          <p:cNvPicPr>
            <a:picLocks noChangeAspect="1"/>
          </p:cNvPicPr>
          <p:nvPr/>
        </p:nvPicPr>
        <p:blipFill>
          <a:blip r:embed="rId3"/>
          <a:stretch>
            <a:fillRect/>
          </a:stretch>
        </p:blipFill>
        <p:spPr>
          <a:xfrm>
            <a:off x="3030703" y="240688"/>
            <a:ext cx="6658135" cy="6617312"/>
          </a:xfrm>
          <a:prstGeom prst="rect">
            <a:avLst/>
          </a:prstGeom>
        </p:spPr>
      </p:pic>
      <p:sp>
        <p:nvSpPr>
          <p:cNvPr id="3" name="Slide Number Placeholder 2">
            <a:extLst>
              <a:ext uri="{FF2B5EF4-FFF2-40B4-BE49-F238E27FC236}">
                <a16:creationId xmlns:a16="http://schemas.microsoft.com/office/drawing/2014/main" id="{2656EA90-7768-0C78-E451-3D8AAE7307F4}"/>
              </a:ext>
            </a:extLst>
          </p:cNvPr>
          <p:cNvSpPr>
            <a:spLocks noGrp="1"/>
          </p:cNvSpPr>
          <p:nvPr>
            <p:ph type="sldNum" sz="quarter" idx="12"/>
          </p:nvPr>
        </p:nvSpPr>
        <p:spPr/>
        <p:txBody>
          <a:bodyPr/>
          <a:lstStyle/>
          <a:p>
            <a:fld id="{11F27F3A-B3E9-41ED-AF8F-A365F10BB65F}" type="slidenum">
              <a:rPr lang="en-US" smtClean="0"/>
              <a:pPr/>
              <a:t>75</a:t>
            </a:fld>
            <a:endParaRPr lang="en-US"/>
          </a:p>
        </p:txBody>
      </p:sp>
    </p:spTree>
    <p:extLst>
      <p:ext uri="{BB962C8B-B14F-4D97-AF65-F5344CB8AC3E}">
        <p14:creationId xmlns:p14="http://schemas.microsoft.com/office/powerpoint/2010/main" val="42237061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7" name="Text Box 3"/>
          <p:cNvSpPr txBox="1">
            <a:spLocks noChangeArrowheads="1"/>
          </p:cNvSpPr>
          <p:nvPr/>
        </p:nvSpPr>
        <p:spPr bwMode="auto">
          <a:xfrm>
            <a:off x="1815355" y="4158974"/>
            <a:ext cx="1815306" cy="24622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latin typeface="Arial" panose="020B0604020202020204" pitchFamily="34" charset="0"/>
              </a:rPr>
              <a:t>Line # 19 is the actual amount in fines that was collected from the industries during this twelve month period. This can include </a:t>
            </a:r>
            <a:r>
              <a:rPr lang="en-US" altLang="en-US" sz="1400">
                <a:solidFill>
                  <a:schemeClr val="hlink"/>
                </a:solidFill>
                <a:highlight>
                  <a:srgbClr val="FFFF00"/>
                </a:highlight>
                <a:latin typeface="Arial" panose="020B0604020202020204" pitchFamily="34" charset="0"/>
              </a:rPr>
              <a:t>collection</a:t>
            </a:r>
            <a:r>
              <a:rPr lang="en-US" altLang="en-US" sz="1400">
                <a:solidFill>
                  <a:schemeClr val="hlink"/>
                </a:solidFill>
                <a:latin typeface="Arial" panose="020B0604020202020204" pitchFamily="34" charset="0"/>
              </a:rPr>
              <a:t> of penalties assessed during prior reporting periods. </a:t>
            </a:r>
          </a:p>
        </p:txBody>
      </p:sp>
      <p:sp>
        <p:nvSpPr>
          <p:cNvPr id="190468" name="Line 4"/>
          <p:cNvSpPr>
            <a:spLocks noChangeShapeType="1"/>
          </p:cNvSpPr>
          <p:nvPr/>
        </p:nvSpPr>
        <p:spPr bwMode="auto">
          <a:xfrm>
            <a:off x="3756297" y="5325277"/>
            <a:ext cx="231775" cy="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2" name="Picture 1">
            <a:extLst>
              <a:ext uri="{FF2B5EF4-FFF2-40B4-BE49-F238E27FC236}">
                <a16:creationId xmlns:a16="http://schemas.microsoft.com/office/drawing/2014/main" id="{FBC938EB-622F-40C6-B40C-E229FF24AC20}"/>
              </a:ext>
            </a:extLst>
          </p:cNvPr>
          <p:cNvPicPr>
            <a:picLocks noChangeAspect="1"/>
          </p:cNvPicPr>
          <p:nvPr/>
        </p:nvPicPr>
        <p:blipFill>
          <a:blip r:embed="rId3"/>
          <a:stretch>
            <a:fillRect/>
          </a:stretch>
        </p:blipFill>
        <p:spPr>
          <a:xfrm>
            <a:off x="3672540" y="155622"/>
            <a:ext cx="6658135" cy="6617312"/>
          </a:xfrm>
          <a:prstGeom prst="rect">
            <a:avLst/>
          </a:prstGeom>
        </p:spPr>
      </p:pic>
      <p:sp>
        <p:nvSpPr>
          <p:cNvPr id="3" name="Slide Number Placeholder 2">
            <a:extLst>
              <a:ext uri="{FF2B5EF4-FFF2-40B4-BE49-F238E27FC236}">
                <a16:creationId xmlns:a16="http://schemas.microsoft.com/office/drawing/2014/main" id="{ED2E7D4E-1A9E-336C-323D-542CBA2B9E9F}"/>
              </a:ext>
            </a:extLst>
          </p:cNvPr>
          <p:cNvSpPr>
            <a:spLocks noGrp="1"/>
          </p:cNvSpPr>
          <p:nvPr>
            <p:ph type="sldNum" sz="quarter" idx="12"/>
          </p:nvPr>
        </p:nvSpPr>
        <p:spPr/>
        <p:txBody>
          <a:bodyPr/>
          <a:lstStyle/>
          <a:p>
            <a:fld id="{11F27F3A-B3E9-41ED-AF8F-A365F10BB65F}"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9" name="Text Box 12"/>
          <p:cNvSpPr txBox="1">
            <a:spLocks noChangeArrowheads="1"/>
          </p:cNvSpPr>
          <p:nvPr/>
        </p:nvSpPr>
        <p:spPr bwMode="auto">
          <a:xfrm>
            <a:off x="1847485" y="4836137"/>
            <a:ext cx="1354591" cy="181588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latin typeface="Arial" panose="020B0604020202020204" pitchFamily="34" charset="0"/>
              </a:rPr>
              <a:t>Line # 20 is the total number of industries that actually paid penalties during the year. </a:t>
            </a:r>
          </a:p>
        </p:txBody>
      </p:sp>
      <p:sp>
        <p:nvSpPr>
          <p:cNvPr id="188420" name="Line 13"/>
          <p:cNvSpPr>
            <a:spLocks noChangeShapeType="1"/>
          </p:cNvSpPr>
          <p:nvPr/>
        </p:nvSpPr>
        <p:spPr bwMode="auto">
          <a:xfrm>
            <a:off x="3276887" y="5638904"/>
            <a:ext cx="231775" cy="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2" name="Picture 1">
            <a:extLst>
              <a:ext uri="{FF2B5EF4-FFF2-40B4-BE49-F238E27FC236}">
                <a16:creationId xmlns:a16="http://schemas.microsoft.com/office/drawing/2014/main" id="{B303CAC0-694C-49FE-86EB-D716ABE3D4EB}"/>
              </a:ext>
            </a:extLst>
          </p:cNvPr>
          <p:cNvPicPr>
            <a:picLocks noChangeAspect="1"/>
          </p:cNvPicPr>
          <p:nvPr/>
        </p:nvPicPr>
        <p:blipFill>
          <a:blip r:embed="rId3"/>
          <a:stretch>
            <a:fillRect/>
          </a:stretch>
        </p:blipFill>
        <p:spPr>
          <a:xfrm>
            <a:off x="3246522" y="243723"/>
            <a:ext cx="6658135" cy="6617312"/>
          </a:xfrm>
          <a:prstGeom prst="rect">
            <a:avLst/>
          </a:prstGeom>
        </p:spPr>
      </p:pic>
      <p:sp>
        <p:nvSpPr>
          <p:cNvPr id="3" name="Slide Number Placeholder 2">
            <a:extLst>
              <a:ext uri="{FF2B5EF4-FFF2-40B4-BE49-F238E27FC236}">
                <a16:creationId xmlns:a16="http://schemas.microsoft.com/office/drawing/2014/main" id="{87B8B5A9-3C69-C74E-E603-7EDAE79919CF}"/>
              </a:ext>
            </a:extLst>
          </p:cNvPr>
          <p:cNvSpPr>
            <a:spLocks noGrp="1"/>
          </p:cNvSpPr>
          <p:nvPr>
            <p:ph type="sldNum" sz="quarter" idx="12"/>
          </p:nvPr>
        </p:nvSpPr>
        <p:spPr/>
        <p:txBody>
          <a:bodyPr/>
          <a:lstStyle/>
          <a:p>
            <a:fld id="{11F27F3A-B3E9-41ED-AF8F-A365F10BB65F}"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ctrTitle"/>
          </p:nvPr>
        </p:nvSpPr>
        <p:spPr>
          <a:xfrm>
            <a:off x="5645211" y="3072251"/>
            <a:ext cx="5865181" cy="713497"/>
          </a:xfrm>
        </p:spPr>
        <p:txBody>
          <a:bodyPr>
            <a:normAutofit/>
          </a:bodyPr>
          <a:lstStyle/>
          <a:p>
            <a:pPr eaLnBrk="1" hangingPunct="1"/>
            <a:r>
              <a:rPr lang="en-US" altLang="en-US" sz="4000"/>
              <a:t>Narrative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r>
              <a:rPr lang="en-US" altLang="en-US"/>
              <a:t>Narrative</a:t>
            </a:r>
          </a:p>
        </p:txBody>
      </p:sp>
      <p:sp>
        <p:nvSpPr>
          <p:cNvPr id="196611" name="Rectangle 3"/>
          <p:cNvSpPr>
            <a:spLocks noGrp="1" noChangeArrowheads="1"/>
          </p:cNvSpPr>
          <p:nvPr>
            <p:ph idx="1"/>
          </p:nvPr>
        </p:nvSpPr>
        <p:spPr/>
        <p:txBody>
          <a:bodyPr vert="horz" lIns="91440" tIns="45720" rIns="91440" bIns="45720" rtlCol="0" anchor="t">
            <a:normAutofit lnSpcReduction="10000"/>
          </a:bodyPr>
          <a:lstStyle/>
          <a:p>
            <a:pPr algn="just"/>
            <a:r>
              <a:rPr lang="en-US" altLang="en-US" sz="2400" dirty="0">
                <a:latin typeface="+mj-lt"/>
                <a:cs typeface="Times New Roman"/>
              </a:rPr>
              <a:t>Recommended Outline for Narrative</a:t>
            </a:r>
          </a:p>
          <a:p>
            <a:pPr algn="just" eaLnBrk="1" hangingPunct="1">
              <a:lnSpc>
                <a:spcPct val="90000"/>
              </a:lnSpc>
            </a:pPr>
            <a:endParaRPr lang="en-US" altLang="en-US" sz="2000" dirty="0">
              <a:latin typeface="+mj-lt"/>
              <a:cs typeface="Times New Roman" panose="02020603050405020304" pitchFamily="18" charset="0"/>
            </a:endParaRPr>
          </a:p>
          <a:p>
            <a:pPr algn="just" eaLnBrk="1" hangingPunct="1">
              <a:lnSpc>
                <a:spcPct val="90000"/>
              </a:lnSpc>
            </a:pPr>
            <a:r>
              <a:rPr lang="en-US" altLang="en-US" dirty="0">
                <a:cs typeface="Times New Roman" panose="02020603050405020304" pitchFamily="18" charset="0"/>
              </a:rPr>
              <a:t>Guidance is p</a:t>
            </a:r>
            <a:r>
              <a:rPr lang="en-US" altLang="en-US" sz="2000" dirty="0">
                <a:latin typeface="+mj-lt"/>
                <a:cs typeface="Times New Roman" panose="02020603050405020304" pitchFamily="18" charset="0"/>
              </a:rPr>
              <a:t>rovided to:</a:t>
            </a:r>
          </a:p>
          <a:p>
            <a:pPr lvl="1" algn="just" eaLnBrk="1" hangingPunct="1">
              <a:lnSpc>
                <a:spcPct val="90000"/>
              </a:lnSpc>
            </a:pPr>
            <a:r>
              <a:rPr lang="en-US" altLang="en-US" sz="2000" dirty="0">
                <a:latin typeface="+mj-lt"/>
                <a:cs typeface="Times New Roman"/>
              </a:rPr>
              <a:t>Help you organize your PAR Narratives.</a:t>
            </a:r>
          </a:p>
          <a:p>
            <a:pPr lvl="1" algn="just" eaLnBrk="1" hangingPunct="1">
              <a:lnSpc>
                <a:spcPct val="90000"/>
              </a:lnSpc>
            </a:pPr>
            <a:r>
              <a:rPr lang="en-US" altLang="en-US" sz="2000" dirty="0">
                <a:latin typeface="+mj-lt"/>
                <a:cs typeface="Times New Roman"/>
              </a:rPr>
              <a:t>Help you determine what information is required or optional.</a:t>
            </a:r>
          </a:p>
          <a:p>
            <a:pPr lvl="1" algn="just"/>
            <a:r>
              <a:rPr lang="en-US" altLang="en-US" sz="2000" dirty="0">
                <a:latin typeface="+mj-lt"/>
                <a:cs typeface="Times New Roman"/>
              </a:rPr>
              <a:t>Help you understand how information is checked </a:t>
            </a:r>
            <a:endParaRPr lang="en-US" altLang="en-US" sz="2000" dirty="0">
              <a:latin typeface="+mj-lt"/>
              <a:cs typeface="Times New Roman" panose="02020603050405020304" pitchFamily="18" charset="0"/>
            </a:endParaRPr>
          </a:p>
          <a:p>
            <a:pPr lvl="1" algn="just" eaLnBrk="1" hangingPunct="1">
              <a:lnSpc>
                <a:spcPct val="90000"/>
              </a:lnSpc>
            </a:pPr>
            <a:r>
              <a:rPr lang="en-US" altLang="en-US" sz="2000" dirty="0">
                <a:latin typeface="+mj-lt"/>
                <a:cs typeface="Times New Roman" panose="02020603050405020304" pitchFamily="18" charset="0"/>
              </a:rPr>
              <a:t>Make it easier for us to find specific and useful information in the narratives.</a:t>
            </a:r>
          </a:p>
          <a:p>
            <a:pPr lvl="1" algn="just" eaLnBrk="1" hangingPunct="1">
              <a:lnSpc>
                <a:spcPct val="90000"/>
              </a:lnSpc>
            </a:pPr>
            <a:endParaRPr lang="en-US" altLang="en-US" sz="2000" dirty="0">
              <a:latin typeface="+mj-lt"/>
              <a:cs typeface="Times New Roman" panose="02020603050405020304" pitchFamily="18" charset="0"/>
            </a:endParaRPr>
          </a:p>
          <a:p>
            <a:pPr algn="just"/>
            <a:r>
              <a:rPr lang="en-US" altLang="en-US" sz="2000" dirty="0">
                <a:latin typeface="+mj-lt"/>
                <a:cs typeface="Times New Roman"/>
              </a:rPr>
              <a:t>Some information is optional.</a:t>
            </a:r>
            <a:r>
              <a:rPr lang="en-US" altLang="en-US" dirty="0">
                <a:latin typeface="+mj-lt"/>
                <a:cs typeface="Times New Roman"/>
              </a:rPr>
              <a:t> </a:t>
            </a:r>
            <a:r>
              <a:rPr lang="en-US" altLang="en-US" sz="2000" dirty="0">
                <a:latin typeface="+mj-lt"/>
                <a:cs typeface="Times New Roman"/>
              </a:rPr>
              <a:t> It has been noted or italicized in both the guidance text and in the examples.</a:t>
            </a:r>
            <a:r>
              <a:rPr lang="en-US" altLang="en-US" dirty="0">
                <a:latin typeface="+mj-lt"/>
                <a:cs typeface="Times New Roman"/>
              </a:rPr>
              <a:t> </a:t>
            </a:r>
            <a:endParaRPr lang="en-US" altLang="en-US" sz="2000" dirty="0">
              <a:latin typeface="+mj-lt"/>
              <a:cs typeface="Times New Roman" panose="02020603050405020304" pitchFamily="18" charset="0"/>
            </a:endParaRPr>
          </a:p>
          <a:p>
            <a:pPr algn="just" eaLnBrk="1" hangingPunct="1">
              <a:lnSpc>
                <a:spcPct val="90000"/>
              </a:lnSpc>
            </a:pPr>
            <a:endParaRPr lang="en-US" altLang="en-US" sz="2000" dirty="0">
              <a:latin typeface="+mj-lt"/>
              <a:cs typeface="Times New Roman" panose="02020603050405020304" pitchFamily="18" charset="0"/>
            </a:endParaRPr>
          </a:p>
          <a:p>
            <a:pPr algn="just"/>
            <a:r>
              <a:rPr lang="en-US" altLang="en-US" sz="2000" dirty="0">
                <a:latin typeface="+mj-lt"/>
                <a:cs typeface="Times New Roman"/>
              </a:rPr>
              <a:t>This Guidance is available by e-mail, and on our web page.</a:t>
            </a:r>
            <a:endParaRPr lang="en-US" altLang="en-US" dirty="0">
              <a:latin typeface="Times New Roman"/>
              <a:cs typeface="Times New Roman"/>
            </a:endParaRPr>
          </a:p>
          <a:p>
            <a:pPr lvl="1" indent="0">
              <a:lnSpc>
                <a:spcPct val="90000"/>
              </a:lnSpc>
              <a:buNone/>
            </a:pPr>
            <a:r>
              <a:rPr lang="en-US" altLang="en-US" dirty="0">
                <a:solidFill>
                  <a:schemeClr val="tx2"/>
                </a:solidFill>
                <a:latin typeface="Franklin Gothic Medium"/>
                <a:cs typeface="Times New Roman"/>
                <a:hlinkClick r:id="rId3"/>
              </a:rPr>
              <a:t>http://deq.nc.gov/about/divisions/water-resources/water-resources-permit-guidance/pretreatment-guide/annual-report-guidance</a:t>
            </a:r>
            <a:endParaRPr lang="en-US" dirty="0">
              <a:solidFill>
                <a:schemeClr val="tx2"/>
              </a:solidFill>
            </a:endParaRPr>
          </a:p>
        </p:txBody>
      </p:sp>
      <p:sp>
        <p:nvSpPr>
          <p:cNvPr id="2" name="Slide Number Placeholder 1">
            <a:extLst>
              <a:ext uri="{FF2B5EF4-FFF2-40B4-BE49-F238E27FC236}">
                <a16:creationId xmlns:a16="http://schemas.microsoft.com/office/drawing/2014/main" id="{14B42C32-0C69-79E6-B6C2-CA77D4CE4DDC}"/>
              </a:ext>
            </a:extLst>
          </p:cNvPr>
          <p:cNvSpPr>
            <a:spLocks noGrp="1"/>
          </p:cNvSpPr>
          <p:nvPr>
            <p:ph type="sldNum" sz="quarter" idx="12"/>
          </p:nvPr>
        </p:nvSpPr>
        <p:spPr/>
        <p:txBody>
          <a:bodyPr/>
          <a:lstStyle/>
          <a:p>
            <a:fld id="{11F27F3A-B3E9-41ED-AF8F-A365F10BB65F}"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C66038-ECF1-E87B-5BAD-F11F3EAE76F6}"/>
              </a:ext>
            </a:extLst>
          </p:cNvPr>
          <p:cNvSpPr>
            <a:spLocks noGrp="1"/>
          </p:cNvSpPr>
          <p:nvPr>
            <p:ph type="ctrTitle"/>
          </p:nvPr>
        </p:nvSpPr>
        <p:spPr>
          <a:xfrm>
            <a:off x="5108029" y="3072251"/>
            <a:ext cx="6423878" cy="713497"/>
          </a:xfrm>
        </p:spPr>
        <p:txBody>
          <a:bodyPr>
            <a:normAutofit fontScale="90000"/>
          </a:bodyPr>
          <a:lstStyle/>
          <a:p>
            <a:pPr algn="l"/>
            <a:r>
              <a:rPr lang="en-US" altLang="en-US" sz="2800"/>
              <a:t>Introduction – NC Pretreatment Rules</a:t>
            </a:r>
            <a:br>
              <a:rPr lang="en-US" altLang="en-US" sz="2800"/>
            </a:br>
            <a:r>
              <a:rPr lang="en-US" altLang="en-US" sz="2800" i="0"/>
              <a:t>[</a:t>
            </a:r>
            <a:r>
              <a:rPr lang="en-US" altLang="en-US" sz="2800"/>
              <a:t>North Carolina Administrative Code </a:t>
            </a:r>
            <a:r>
              <a:rPr lang="en-US" altLang="en-US" sz="2800" i="0"/>
              <a:t>(</a:t>
            </a:r>
            <a:r>
              <a:rPr lang="en-US" altLang="en-US" sz="2800"/>
              <a:t>NCAC</a:t>
            </a:r>
            <a:r>
              <a:rPr lang="en-US" altLang="en-US" sz="2800" i="0"/>
              <a:t>)]</a:t>
            </a:r>
            <a:endParaRPr lang="en-US" i="0"/>
          </a:p>
        </p:txBody>
      </p:sp>
      <p:sp>
        <p:nvSpPr>
          <p:cNvPr id="4" name="Slide Number Placeholder 3">
            <a:extLst>
              <a:ext uri="{FF2B5EF4-FFF2-40B4-BE49-F238E27FC236}">
                <a16:creationId xmlns:a16="http://schemas.microsoft.com/office/drawing/2014/main" id="{DE3F2188-FA19-CF04-2C56-54170F542B22}"/>
              </a:ext>
            </a:extLst>
          </p:cNvPr>
          <p:cNvSpPr>
            <a:spLocks noGrp="1"/>
          </p:cNvSpPr>
          <p:nvPr>
            <p:ph type="sldNum" sz="quarter" idx="4294967295"/>
          </p:nvPr>
        </p:nvSpPr>
        <p:spPr>
          <a:xfrm>
            <a:off x="0" y="6650038"/>
            <a:ext cx="2743200" cy="138112"/>
          </a:xfrm>
        </p:spPr>
        <p:txBody>
          <a:bodyPr/>
          <a:lstStyle/>
          <a:p>
            <a:fld id="{11F27F3A-B3E9-41ED-AF8F-A365F10BB65F}" type="slidenum">
              <a:rPr lang="en-US" dirty="0" smtClean="0"/>
              <a:pPr/>
              <a:t>8</a:t>
            </a:fld>
            <a:endParaRPr lang="en-US"/>
          </a:p>
        </p:txBody>
      </p:sp>
    </p:spTree>
    <p:extLst>
      <p:ext uri="{BB962C8B-B14F-4D97-AF65-F5344CB8AC3E}">
        <p14:creationId xmlns:p14="http://schemas.microsoft.com/office/powerpoint/2010/main" val="26160466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r>
              <a:rPr lang="en-US" altLang="en-US">
                <a:latin typeface="+mj-lt"/>
                <a:cs typeface="Times New Roman" panose="02020603050405020304" pitchFamily="18" charset="0"/>
              </a:rPr>
              <a:t>Outline of a Typical Narrative:</a:t>
            </a:r>
            <a:r>
              <a:rPr lang="en-US" altLang="en-US">
                <a:latin typeface="+mj-lt"/>
              </a:rPr>
              <a:t> </a:t>
            </a:r>
          </a:p>
        </p:txBody>
      </p:sp>
      <p:sp>
        <p:nvSpPr>
          <p:cNvPr id="198659" name="Rectangle 3"/>
          <p:cNvSpPr>
            <a:spLocks noGrp="1" noChangeArrowheads="1"/>
          </p:cNvSpPr>
          <p:nvPr>
            <p:ph idx="1"/>
          </p:nvPr>
        </p:nvSpPr>
        <p:spPr/>
        <p:txBody>
          <a:bodyPr vert="horz" lIns="91440" tIns="45720" rIns="91440" bIns="45720" rtlCol="0" anchor="t">
            <a:noAutofit/>
          </a:bodyPr>
          <a:lstStyle/>
          <a:p>
            <a:pPr marL="0" indent="0" algn="just" eaLnBrk="1" hangingPunct="1">
              <a:lnSpc>
                <a:spcPct val="90000"/>
              </a:lnSpc>
              <a:buNone/>
            </a:pPr>
            <a:r>
              <a:rPr lang="en-US" altLang="en-US" dirty="0">
                <a:latin typeface="+mj-lt"/>
                <a:cs typeface="Times New Roman" panose="02020603050405020304" pitchFamily="18" charset="0"/>
              </a:rPr>
              <a:t>1. </a:t>
            </a:r>
            <a:r>
              <a:rPr lang="en-US" altLang="en-US" u="sng" dirty="0">
                <a:latin typeface="+mj-lt"/>
                <a:cs typeface="Times New Roman" panose="02020603050405020304" pitchFamily="18" charset="0"/>
              </a:rPr>
              <a:t>General Information</a:t>
            </a:r>
            <a:r>
              <a:rPr lang="en-US" altLang="en-US" dirty="0">
                <a:latin typeface="+mj-lt"/>
                <a:cs typeface="Times New Roman" panose="02020603050405020304" pitchFamily="18" charset="0"/>
              </a:rPr>
              <a:t>:</a:t>
            </a:r>
            <a:endParaRPr lang="en-US" dirty="0"/>
          </a:p>
          <a:p>
            <a:pPr marL="0" indent="0" algn="just">
              <a:buNone/>
            </a:pPr>
            <a:r>
              <a:rPr lang="en-US" altLang="en-US" dirty="0">
                <a:latin typeface="+mj-lt"/>
                <a:cs typeface="Times New Roman"/>
              </a:rPr>
              <a:t>	A.  General Program Information.</a:t>
            </a:r>
          </a:p>
          <a:p>
            <a:pPr marL="0" indent="0" algn="just" eaLnBrk="1" hangingPunct="1">
              <a:lnSpc>
                <a:spcPct val="90000"/>
              </a:lnSpc>
              <a:buNone/>
            </a:pPr>
            <a:r>
              <a:rPr lang="en-US" altLang="en-US" dirty="0">
                <a:latin typeface="+mj-lt"/>
                <a:cs typeface="Times New Roman"/>
              </a:rPr>
              <a:t>	B. General Permit Information.</a:t>
            </a:r>
          </a:p>
          <a:p>
            <a:pPr marL="0" indent="0" algn="just" eaLnBrk="1" hangingPunct="1">
              <a:lnSpc>
                <a:spcPct val="90000"/>
              </a:lnSpc>
              <a:buNone/>
            </a:pPr>
            <a:r>
              <a:rPr lang="en-US" altLang="en-US" dirty="0">
                <a:latin typeface="+mj-lt"/>
                <a:cs typeface="Times New Roman" panose="02020603050405020304" pitchFamily="18" charset="0"/>
              </a:rPr>
              <a:t>2. </a:t>
            </a:r>
            <a:r>
              <a:rPr lang="en-US" altLang="en-US" u="sng" dirty="0">
                <a:latin typeface="+mj-lt"/>
                <a:cs typeface="Times New Roman" panose="02020603050405020304" pitchFamily="18" charset="0"/>
              </a:rPr>
              <a:t>IU Information</a:t>
            </a:r>
            <a:r>
              <a:rPr lang="en-US" altLang="en-US" dirty="0">
                <a:latin typeface="+mj-lt"/>
                <a:cs typeface="Times New Roman" panose="02020603050405020304" pitchFamily="18" charset="0"/>
              </a:rPr>
              <a:t>:</a:t>
            </a:r>
          </a:p>
          <a:p>
            <a:pPr marL="0" indent="0" algn="just" eaLnBrk="1" hangingPunct="1">
              <a:lnSpc>
                <a:spcPct val="90000"/>
              </a:lnSpc>
              <a:buNone/>
            </a:pPr>
            <a:r>
              <a:rPr lang="en-US" altLang="en-US" dirty="0">
                <a:latin typeface="+mj-lt"/>
                <a:cs typeface="Times New Roman"/>
              </a:rPr>
              <a:t>	A. IUs in SNC Information.</a:t>
            </a:r>
          </a:p>
          <a:p>
            <a:pPr marL="0" indent="0" algn="just">
              <a:buNone/>
            </a:pPr>
            <a:r>
              <a:rPr lang="en-US" altLang="en-US" dirty="0">
                <a:latin typeface="+mj-lt"/>
                <a:cs typeface="Times New Roman"/>
              </a:rPr>
              <a:t>	B.  Orders and Schedule Information (Please get this to us, we do need them).</a:t>
            </a:r>
          </a:p>
          <a:p>
            <a:pPr marL="0" indent="0" algn="just" eaLnBrk="1" hangingPunct="1">
              <a:lnSpc>
                <a:spcPct val="90000"/>
              </a:lnSpc>
              <a:buNone/>
            </a:pPr>
            <a:r>
              <a:rPr lang="en-US" altLang="en-US" dirty="0">
                <a:latin typeface="+mj-lt"/>
                <a:cs typeface="Times New Roman"/>
              </a:rPr>
              <a:t>	C. A to C and Construction Information.</a:t>
            </a:r>
          </a:p>
          <a:p>
            <a:pPr marL="0" indent="0" algn="just">
              <a:buNone/>
            </a:pPr>
            <a:r>
              <a:rPr lang="en-US" altLang="en-US" dirty="0">
                <a:latin typeface="+mj-lt"/>
                <a:cs typeface="Times New Roman"/>
              </a:rPr>
              <a:t>	D.  SIUs with Missing Data.</a:t>
            </a:r>
            <a:endParaRPr lang="en-US" altLang="en-US" i="1" dirty="0">
              <a:latin typeface="+mj-lt"/>
              <a:cs typeface="Times New Roman"/>
            </a:endParaRPr>
          </a:p>
          <a:p>
            <a:pPr marL="0" indent="0" algn="just" eaLnBrk="1" hangingPunct="1">
              <a:lnSpc>
                <a:spcPct val="90000"/>
              </a:lnSpc>
              <a:buNone/>
            </a:pPr>
            <a:r>
              <a:rPr lang="en-US" altLang="en-US" i="1" dirty="0">
                <a:latin typeface="+mj-lt"/>
                <a:cs typeface="Times New Roman" panose="02020603050405020304" pitchFamily="18" charset="0"/>
              </a:rPr>
              <a:t>Optional:</a:t>
            </a:r>
            <a:endParaRPr lang="en-US" altLang="en-US" dirty="0">
              <a:latin typeface="+mj-lt"/>
              <a:cs typeface="Times New Roman" panose="02020603050405020304" pitchFamily="18" charset="0"/>
            </a:endParaRPr>
          </a:p>
          <a:p>
            <a:pPr marL="0" indent="0" algn="just">
              <a:buNone/>
            </a:pPr>
            <a:r>
              <a:rPr lang="en-US" altLang="en-US" i="1" dirty="0">
                <a:latin typeface="+mj-lt"/>
                <a:cs typeface="Times New Roman"/>
              </a:rPr>
              <a:t>	E.  Enforcement Actions by POTW, and Industry Responses, for Non-SNC, Non-Order, Non-	     construction events</a:t>
            </a:r>
            <a:endParaRPr lang="en-US" altLang="en-US" dirty="0">
              <a:latin typeface="+mj-lt"/>
              <a:cs typeface="Times New Roman"/>
            </a:endParaRPr>
          </a:p>
          <a:p>
            <a:pPr marL="0" indent="0">
              <a:buNone/>
            </a:pPr>
            <a:r>
              <a:rPr lang="en-US" altLang="en-US" i="1" dirty="0">
                <a:latin typeface="+mj-lt"/>
                <a:cs typeface="Times New Roman"/>
              </a:rPr>
              <a:t>	F.  Other Information</a:t>
            </a:r>
            <a:r>
              <a:rPr lang="en-US" altLang="en-US" dirty="0">
                <a:latin typeface="+mj-lt"/>
                <a:cs typeface="Arial"/>
              </a:rPr>
              <a:t> </a:t>
            </a:r>
            <a:endParaRPr lang="en-US" altLang="en-US" dirty="0">
              <a:latin typeface="+mj-lt"/>
            </a:endParaRPr>
          </a:p>
        </p:txBody>
      </p:sp>
      <p:sp>
        <p:nvSpPr>
          <p:cNvPr id="2" name="Slide Number Placeholder 1">
            <a:extLst>
              <a:ext uri="{FF2B5EF4-FFF2-40B4-BE49-F238E27FC236}">
                <a16:creationId xmlns:a16="http://schemas.microsoft.com/office/drawing/2014/main" id="{EECE7F6D-BEB3-7827-E1D6-06E86EF22004}"/>
              </a:ext>
            </a:extLst>
          </p:cNvPr>
          <p:cNvSpPr>
            <a:spLocks noGrp="1"/>
          </p:cNvSpPr>
          <p:nvPr>
            <p:ph type="sldNum" sz="quarter" idx="12"/>
          </p:nvPr>
        </p:nvSpPr>
        <p:spPr/>
        <p:txBody>
          <a:bodyPr/>
          <a:lstStyle/>
          <a:p>
            <a:fld id="{11F27F3A-B3E9-41ED-AF8F-A365F10BB65F}"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r>
              <a:rPr lang="en-US" altLang="en-US">
                <a:latin typeface="Franklin Gothic Medium"/>
                <a:cs typeface="Times New Roman"/>
              </a:rPr>
              <a:t>Outline of a Typical Narrative (cont.): </a:t>
            </a:r>
            <a:endParaRPr lang="en-US" altLang="en-US">
              <a:latin typeface="Franklin Gothic Medium"/>
            </a:endParaRPr>
          </a:p>
        </p:txBody>
      </p:sp>
      <p:sp>
        <p:nvSpPr>
          <p:cNvPr id="200707" name="Rectangle 3"/>
          <p:cNvSpPr>
            <a:spLocks noGrp="1" noChangeArrowheads="1"/>
          </p:cNvSpPr>
          <p:nvPr>
            <p:ph idx="1"/>
          </p:nvPr>
        </p:nvSpPr>
        <p:spPr/>
        <p:txBody>
          <a:bodyPr vert="horz" lIns="91440" tIns="45720" rIns="91440" bIns="45720" rtlCol="0" anchor="t">
            <a:normAutofit/>
          </a:bodyPr>
          <a:lstStyle/>
          <a:p>
            <a:pPr eaLnBrk="1" hangingPunct="1"/>
            <a:endParaRPr lang="en-US" altLang="en-US" sz="2400" dirty="0">
              <a:latin typeface="Franklin Gothic Medium"/>
              <a:cs typeface="Times New Roman" panose="02020603050405020304" pitchFamily="18" charset="0"/>
            </a:endParaRPr>
          </a:p>
          <a:p>
            <a:pPr eaLnBrk="1" hangingPunct="1"/>
            <a:r>
              <a:rPr lang="en-US" altLang="en-US" sz="2400" dirty="0">
                <a:latin typeface="Franklin Gothic Medium"/>
                <a:cs typeface="Times New Roman"/>
              </a:rPr>
              <a:t>If you have no IUs in SNC, on Orders, or having pretreatment construction activities, or missing data, your PAR </a:t>
            </a:r>
            <a:r>
              <a:rPr lang="en-US" altLang="en-US" sz="2400" b="1" i="1" u="sng" dirty="0">
                <a:latin typeface="Franklin Gothic Medium"/>
                <a:cs typeface="Times New Roman"/>
              </a:rPr>
              <a:t>Narrative</a:t>
            </a:r>
            <a:r>
              <a:rPr lang="en-US" altLang="en-US" sz="2400" b="1" dirty="0">
                <a:latin typeface="Franklin Gothic Medium"/>
                <a:cs typeface="Times New Roman"/>
              </a:rPr>
              <a:t> </a:t>
            </a:r>
            <a:r>
              <a:rPr lang="en-US" altLang="en-US" sz="2400" dirty="0">
                <a:latin typeface="Franklin Gothic Medium"/>
                <a:cs typeface="Times New Roman"/>
              </a:rPr>
              <a:t>may be as simple as the Division's two database items, with any corrections noted.</a:t>
            </a:r>
          </a:p>
          <a:p>
            <a:pPr lvl="1" algn="just" eaLnBrk="1" hangingPunct="1"/>
            <a:r>
              <a:rPr lang="en-US" altLang="en-US" sz="2400" dirty="0">
                <a:latin typeface="Franklin Gothic Medium"/>
                <a:cs typeface="Times New Roman"/>
              </a:rPr>
              <a:t>Program Information Sheet</a:t>
            </a:r>
          </a:p>
          <a:p>
            <a:pPr lvl="1" algn="just" eaLnBrk="1" hangingPunct="1"/>
            <a:r>
              <a:rPr lang="en-US" altLang="en-US" sz="2400" dirty="0">
                <a:latin typeface="Franklin Gothic Medium"/>
                <a:cs typeface="Times New Roman"/>
              </a:rPr>
              <a:t>Historical SNC database sheet(s) (not supplied for 2024 PAR)</a:t>
            </a:r>
          </a:p>
          <a:p>
            <a:pPr lvl="1" algn="just" eaLnBrk="1" hangingPunct="1"/>
            <a:endParaRPr lang="en-US" altLang="en-US" sz="2400" dirty="0">
              <a:latin typeface="Comic Sans MS" panose="030F0702030302020204" pitchFamily="66" charset="0"/>
              <a:cs typeface="Times New Roman" panose="02020603050405020304" pitchFamily="18" charset="0"/>
            </a:endParaRPr>
          </a:p>
          <a:p>
            <a:pPr lvl="1" algn="just" eaLnBrk="1" hangingPunct="1">
              <a:buFont typeface="Wingdings" panose="05000000000000000000" pitchFamily="2" charset="2"/>
              <a:buNone/>
            </a:pPr>
            <a:r>
              <a:rPr lang="en-US" altLang="en-US" sz="2400" dirty="0">
                <a:latin typeface="Times" panose="02020603050405020304" pitchFamily="18" charset="0"/>
                <a:cs typeface="Times New Roman" panose="02020603050405020304" pitchFamily="18" charset="0"/>
              </a:rPr>
              <a:t>Still need all other required PAR forms for your type of Program – Full versus Modified Programs!</a:t>
            </a:r>
          </a:p>
        </p:txBody>
      </p:sp>
      <p:sp>
        <p:nvSpPr>
          <p:cNvPr id="2" name="Slide Number Placeholder 1">
            <a:extLst>
              <a:ext uri="{FF2B5EF4-FFF2-40B4-BE49-F238E27FC236}">
                <a16:creationId xmlns:a16="http://schemas.microsoft.com/office/drawing/2014/main" id="{4C0E0DEB-297D-B929-BA5F-EDF06FDE3815}"/>
              </a:ext>
            </a:extLst>
          </p:cNvPr>
          <p:cNvSpPr>
            <a:spLocks noGrp="1"/>
          </p:cNvSpPr>
          <p:nvPr>
            <p:ph type="sldNum" sz="quarter" idx="12"/>
          </p:nvPr>
        </p:nvSpPr>
        <p:spPr/>
        <p:txBody>
          <a:bodyPr/>
          <a:lstStyle/>
          <a:p>
            <a:fld id="{11F27F3A-B3E9-41ED-AF8F-A365F10BB65F}"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a:bodyPr>
          <a:lstStyle/>
          <a:p>
            <a:r>
              <a:rPr lang="en-US" altLang="en-US">
                <a:latin typeface="Franklin Gothic Medium"/>
                <a:cs typeface="Times New Roman"/>
              </a:rPr>
              <a:t>Description of Narrative details: </a:t>
            </a:r>
            <a:endParaRPr lang="en-US" altLang="en-US">
              <a:latin typeface="Franklin Gothic Medium"/>
            </a:endParaRPr>
          </a:p>
        </p:txBody>
      </p:sp>
      <p:sp>
        <p:nvSpPr>
          <p:cNvPr id="202755" name="Rectangle 3"/>
          <p:cNvSpPr>
            <a:spLocks noGrp="1" noChangeArrowheads="1"/>
          </p:cNvSpPr>
          <p:nvPr>
            <p:ph idx="1"/>
          </p:nvPr>
        </p:nvSpPr>
        <p:spPr/>
        <p:txBody>
          <a:bodyPr vert="horz" lIns="91440" tIns="45720" rIns="91440" bIns="45720" rtlCol="0" anchor="t">
            <a:normAutofit lnSpcReduction="10000"/>
          </a:bodyPr>
          <a:lstStyle/>
          <a:p>
            <a:pPr marL="0" indent="0">
              <a:buNone/>
            </a:pPr>
            <a:r>
              <a:rPr lang="en-US" altLang="en-US" sz="2400" u="sng">
                <a:latin typeface="Franklin Gothic Medium"/>
                <a:cs typeface="Times New Roman"/>
              </a:rPr>
              <a:t>General Information:</a:t>
            </a:r>
            <a:endParaRPr lang="en-US">
              <a:latin typeface="Franklin Gothic Medium"/>
              <a:cs typeface="Times New Roman"/>
            </a:endParaRPr>
          </a:p>
          <a:p>
            <a:pPr marL="0" indent="0">
              <a:buNone/>
            </a:pPr>
            <a:r>
              <a:rPr lang="en-US" altLang="en-US" sz="2400">
                <a:latin typeface="Franklin Gothic Medium"/>
                <a:cs typeface="Times New Roman"/>
              </a:rPr>
              <a:t>A.	General Program Information:</a:t>
            </a:r>
            <a:endParaRPr lang="en-US" altLang="en-US" sz="2400" b="1">
              <a:latin typeface="Franklin Gothic Medium"/>
              <a:cs typeface="Times New Roman"/>
            </a:endParaRPr>
          </a:p>
          <a:p>
            <a:pPr marL="0" indent="0">
              <a:buNone/>
            </a:pPr>
            <a:r>
              <a:rPr lang="en-US" altLang="en-US" sz="2400">
                <a:latin typeface="Franklin Gothic Medium"/>
                <a:cs typeface="Times New Roman"/>
              </a:rPr>
              <a:t>	1. Pretreatment Program Info. Sheet </a:t>
            </a:r>
          </a:p>
          <a:p>
            <a:pPr marL="0" indent="0">
              <a:buNone/>
            </a:pPr>
            <a:r>
              <a:rPr lang="en-US" altLang="en-US" sz="2400">
                <a:latin typeface="Franklin Gothic Medium"/>
                <a:cs typeface="Times New Roman"/>
              </a:rPr>
              <a:t>       	</a:t>
            </a:r>
            <a:r>
              <a:rPr lang="en-US" altLang="en-US" sz="2000">
                <a:latin typeface="Franklin Gothic Medium"/>
                <a:cs typeface="Times New Roman"/>
              </a:rPr>
              <a:t>(provided to you by the Pretreatment Staff with the end-of-year emailing)</a:t>
            </a:r>
          </a:p>
          <a:p>
            <a:pPr marL="0" indent="0">
              <a:buNone/>
            </a:pPr>
            <a:endParaRPr lang="en-US" altLang="en-US">
              <a:latin typeface="Franklin Gothic Medium"/>
              <a:cs typeface="Times New Roman"/>
            </a:endParaRPr>
          </a:p>
          <a:p>
            <a:pPr marL="457200" lvl="1" indent="0">
              <a:buNone/>
            </a:pPr>
            <a:r>
              <a:rPr lang="en-US" altLang="en-US" sz="2000">
                <a:latin typeface="Franklin Gothic Medium"/>
                <a:cs typeface="Times New Roman"/>
              </a:rPr>
              <a:t>Status of Major Pretreatment Program Elements -</a:t>
            </a:r>
            <a:r>
              <a:rPr lang="en-US" altLang="en-US" sz="1600" b="1">
                <a:latin typeface="Franklin Gothic Medium"/>
                <a:cs typeface="Times New Roman"/>
              </a:rPr>
              <a:t> </a:t>
            </a:r>
            <a:r>
              <a:rPr lang="en-US" altLang="en-US" sz="2000">
                <a:latin typeface="Franklin Gothic Medium"/>
                <a:cs typeface="Times New Roman"/>
              </a:rPr>
              <a:t>LTMP/STMP, HWA, ERP, SUO, IWS -</a:t>
            </a:r>
            <a:r>
              <a:rPr lang="en-US" altLang="en-US" sz="2000" b="1">
                <a:latin typeface="Franklin Gothic Medium"/>
                <a:cs typeface="Times New Roman"/>
              </a:rPr>
              <a:t> </a:t>
            </a:r>
            <a:r>
              <a:rPr lang="en-US" altLang="en-US" sz="2000">
                <a:latin typeface="Franklin Gothic Medium"/>
                <a:cs typeface="Times New Roman"/>
              </a:rPr>
              <a:t>Are the dates and information correct, especially due dates?</a:t>
            </a:r>
          </a:p>
          <a:p>
            <a:pPr marL="457200" lvl="1" indent="0">
              <a:buNone/>
            </a:pPr>
            <a:r>
              <a:rPr lang="en-US" altLang="en-US" sz="2000">
                <a:latin typeface="Franklin Gothic Medium"/>
                <a:cs typeface="Times New Roman"/>
              </a:rPr>
              <a:t>Include any needed corrections marked on the Info Sheet returned with the PAR</a:t>
            </a:r>
          </a:p>
          <a:p>
            <a:pPr marL="457200" lvl="1" indent="0">
              <a:buNone/>
            </a:pPr>
            <a:r>
              <a:rPr lang="en-US" altLang="en-US" sz="2000">
                <a:latin typeface="Franklin Gothic Medium"/>
                <a:cs typeface="Times New Roman"/>
              </a:rPr>
              <a:t>Note, copies of the Program Info. Sheet are available upon request from the Pretreatment Staff.</a:t>
            </a:r>
          </a:p>
          <a:p>
            <a:pPr marL="457200" lvl="1" indent="0">
              <a:buNone/>
            </a:pPr>
            <a:endParaRPr lang="en-US" altLang="en-US" sz="2000">
              <a:latin typeface="Franklin Gothic Medium"/>
              <a:cs typeface="Times New Roman"/>
            </a:endParaRPr>
          </a:p>
          <a:p>
            <a:pPr marL="0" indent="0">
              <a:buNone/>
            </a:pPr>
            <a:r>
              <a:rPr lang="en-US" altLang="en-US" sz="2400">
                <a:latin typeface="Franklin Gothic Medium"/>
                <a:cs typeface="Times New Roman"/>
              </a:rPr>
              <a:t>	2. Discuss Planned updates of major local program elements</a:t>
            </a:r>
          </a:p>
          <a:p>
            <a:pPr marL="0" indent="0">
              <a:buNone/>
            </a:pPr>
            <a:r>
              <a:rPr lang="en-US" altLang="en-US" sz="2400">
                <a:latin typeface="Franklin Gothic Medium"/>
                <a:cs typeface="Times New Roman"/>
              </a:rPr>
              <a:t> 	    in narrative.</a:t>
            </a:r>
            <a:endParaRPr lang="en-US"/>
          </a:p>
        </p:txBody>
      </p:sp>
      <p:sp>
        <p:nvSpPr>
          <p:cNvPr id="2" name="Slide Number Placeholder 1">
            <a:extLst>
              <a:ext uri="{FF2B5EF4-FFF2-40B4-BE49-F238E27FC236}">
                <a16:creationId xmlns:a16="http://schemas.microsoft.com/office/drawing/2014/main" id="{8671899B-D79A-0B07-7E73-8865D33ED31B}"/>
              </a:ext>
            </a:extLst>
          </p:cNvPr>
          <p:cNvSpPr>
            <a:spLocks noGrp="1"/>
          </p:cNvSpPr>
          <p:nvPr>
            <p:ph type="sldNum" sz="quarter" idx="12"/>
          </p:nvPr>
        </p:nvSpPr>
        <p:spPr/>
        <p:txBody>
          <a:bodyPr/>
          <a:lstStyle/>
          <a:p>
            <a:fld id="{11F27F3A-B3E9-41ED-AF8F-A365F10BB65F}"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Description of Narrative details:</a:t>
            </a:r>
          </a:p>
        </p:txBody>
      </p:sp>
      <p:sp>
        <p:nvSpPr>
          <p:cNvPr id="204803" name="Rectangle 3"/>
          <p:cNvSpPr>
            <a:spLocks noGrp="1" noChangeArrowheads="1"/>
          </p:cNvSpPr>
          <p:nvPr>
            <p:ph idx="1"/>
          </p:nvPr>
        </p:nvSpPr>
        <p:spPr/>
        <p:txBody>
          <a:bodyPr vert="horz" lIns="91440" tIns="45720" rIns="91440" bIns="45720" rtlCol="0" anchor="t">
            <a:normAutofit fontScale="92500" lnSpcReduction="10000"/>
          </a:bodyPr>
          <a:lstStyle/>
          <a:p>
            <a:pPr marL="0" indent="0" eaLnBrk="1" hangingPunct="1">
              <a:buNone/>
            </a:pPr>
            <a:r>
              <a:rPr lang="en-US" altLang="en-US" sz="2400" u="sng">
                <a:latin typeface="Franklin Gothic Medium"/>
                <a:cs typeface="Times New Roman"/>
              </a:rPr>
              <a:t>General Information:</a:t>
            </a:r>
            <a:endParaRPr lang="en-US">
              <a:latin typeface="Franklin Gothic Medium"/>
              <a:cs typeface="Times New Roman"/>
            </a:endParaRPr>
          </a:p>
          <a:p>
            <a:pPr marL="0" indent="0" eaLnBrk="1" hangingPunct="1">
              <a:buNone/>
            </a:pPr>
            <a:endParaRPr lang="en-US" altLang="en-US" sz="2400" u="sng">
              <a:latin typeface="Franklin Gothic Medium"/>
              <a:cs typeface="Times New Roman" panose="02020603050405020304" pitchFamily="18" charset="0"/>
            </a:endParaRPr>
          </a:p>
          <a:p>
            <a:pPr marL="0" indent="0" eaLnBrk="1" hangingPunct="1">
              <a:buNone/>
            </a:pPr>
            <a:r>
              <a:rPr lang="en-US" altLang="en-US" sz="2400">
                <a:latin typeface="Franklin Gothic Medium"/>
                <a:cs typeface="Times New Roman"/>
              </a:rPr>
              <a:t>B.	Permit(s) General Information:</a:t>
            </a:r>
          </a:p>
          <a:p>
            <a:pPr marL="0" indent="0" eaLnBrk="1" hangingPunct="1">
              <a:buNone/>
            </a:pPr>
            <a:endParaRPr lang="en-US" altLang="en-US" sz="2400">
              <a:latin typeface="Franklin Gothic Medium"/>
              <a:cs typeface="Times New Roman" panose="02020603050405020304" pitchFamily="18" charset="0"/>
            </a:endParaRPr>
          </a:p>
          <a:p>
            <a:pPr marL="0" indent="0">
              <a:buNone/>
            </a:pPr>
            <a:r>
              <a:rPr lang="en-US" altLang="en-US" sz="2400">
                <a:latin typeface="Franklin Gothic Medium"/>
                <a:cs typeface="Times New Roman"/>
              </a:rPr>
              <a:t>	1. Did you have any permits expire before being </a:t>
            </a:r>
            <a:br>
              <a:rPr lang="en-US" altLang="en-US" sz="2400">
                <a:latin typeface="Franklin Gothic Medium"/>
                <a:cs typeface="Times New Roman" panose="02020603050405020304" pitchFamily="18" charset="0"/>
              </a:rPr>
            </a:br>
            <a:r>
              <a:rPr lang="en-US" altLang="en-US" sz="2400">
                <a:latin typeface="Franklin Gothic Medium"/>
                <a:cs typeface="Times New Roman" panose="02020603050405020304" pitchFamily="18" charset="0"/>
              </a:rPr>
              <a:t>                 </a:t>
            </a:r>
            <a:r>
              <a:rPr lang="en-US" altLang="en-US" sz="2400">
                <a:latin typeface="Franklin Gothic Medium"/>
                <a:cs typeface="Times New Roman"/>
              </a:rPr>
              <a:t>renewed?  LIST THEM, &amp; WHY.</a:t>
            </a:r>
          </a:p>
          <a:p>
            <a:pPr marL="0" indent="0" eaLnBrk="1" hangingPunct="1">
              <a:buNone/>
            </a:pPr>
            <a:endParaRPr lang="en-US" altLang="en-US" sz="2400">
              <a:latin typeface="Franklin Gothic Medium"/>
              <a:cs typeface="Times New Roman" panose="02020603050405020304" pitchFamily="18" charset="0"/>
            </a:endParaRPr>
          </a:p>
          <a:p>
            <a:pPr marL="1371600" lvl="2" indent="-457200">
              <a:buAutoNum type="arabicPeriod" startAt="2"/>
            </a:pPr>
            <a:r>
              <a:rPr lang="en-US" altLang="en-US" sz="2400">
                <a:latin typeface="Franklin Gothic Medium"/>
                <a:cs typeface="Times New Roman"/>
              </a:rPr>
              <a:t>Did you have any SIU Permits that were Brand New, Dropped, or                             Changed Names during the Year?  Please list them.</a:t>
            </a:r>
          </a:p>
          <a:p>
            <a:pPr marL="1257300" lvl="2" indent="-342900">
              <a:buAutoNum type="arabicPeriod" startAt="2"/>
            </a:pPr>
            <a:endParaRPr lang="en-US" altLang="en-US" sz="2400" i="1">
              <a:latin typeface="Franklin Gothic Medium"/>
              <a:cs typeface="Times New Roman"/>
            </a:endParaRPr>
          </a:p>
          <a:p>
            <a:pPr marL="1257300" lvl="2" indent="-342900">
              <a:buAutoNum type="arabicPeriod" startAt="2"/>
            </a:pPr>
            <a:r>
              <a:rPr lang="en-US" altLang="en-US" sz="2400" i="1">
                <a:latin typeface="Franklin Gothic Medium"/>
                <a:cs typeface="Times New Roman"/>
              </a:rPr>
              <a:t>This is a good time to confirm that all issued IUPs have been received and reviewed by the Central Office. </a:t>
            </a:r>
          </a:p>
          <a:p>
            <a:pPr marL="914400" lvl="2" indent="0">
              <a:buNone/>
            </a:pPr>
            <a:endParaRPr lang="en-US" altLang="en-US" sz="2400" i="1">
              <a:latin typeface="Franklin Gothic Medium"/>
              <a:cs typeface="Times New Roman"/>
            </a:endParaRPr>
          </a:p>
          <a:p>
            <a:pPr marL="914400" lvl="2" indent="0">
              <a:buNone/>
            </a:pPr>
            <a:r>
              <a:rPr lang="en-US" altLang="en-US" i="1">
                <a:latin typeface="Franklin Gothic Medium"/>
                <a:cs typeface="Times New Roman"/>
              </a:rPr>
              <a:t>	</a:t>
            </a:r>
            <a:endParaRPr lang="en-US" altLang="en-US" sz="2000" i="1">
              <a:latin typeface="Franklin Gothic Medium"/>
              <a:cs typeface="Times New Roman"/>
            </a:endParaRPr>
          </a:p>
        </p:txBody>
      </p:sp>
      <p:sp>
        <p:nvSpPr>
          <p:cNvPr id="2" name="Slide Number Placeholder 1">
            <a:extLst>
              <a:ext uri="{FF2B5EF4-FFF2-40B4-BE49-F238E27FC236}">
                <a16:creationId xmlns:a16="http://schemas.microsoft.com/office/drawing/2014/main" id="{E93D2B58-86B2-244F-4E1E-41E4517D0164}"/>
              </a:ext>
            </a:extLst>
          </p:cNvPr>
          <p:cNvSpPr>
            <a:spLocks noGrp="1"/>
          </p:cNvSpPr>
          <p:nvPr>
            <p:ph type="sldNum" sz="quarter" idx="12"/>
          </p:nvPr>
        </p:nvSpPr>
        <p:spPr/>
        <p:txBody>
          <a:bodyPr/>
          <a:lstStyle/>
          <a:p>
            <a:fld id="{11F27F3A-B3E9-41ED-AF8F-A365F10BB65F}"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Description of Narrative details:</a:t>
            </a:r>
          </a:p>
        </p:txBody>
      </p:sp>
      <p:sp>
        <p:nvSpPr>
          <p:cNvPr id="206851" name="Rectangle 3"/>
          <p:cNvSpPr>
            <a:spLocks noGrp="1" noChangeArrowheads="1"/>
          </p:cNvSpPr>
          <p:nvPr>
            <p:ph idx="1"/>
          </p:nvPr>
        </p:nvSpPr>
        <p:spPr>
          <a:xfrm>
            <a:off x="838200" y="1493045"/>
            <a:ext cx="10515600" cy="4274093"/>
          </a:xfrm>
        </p:spPr>
        <p:txBody>
          <a:bodyPr vert="horz" lIns="91440" tIns="45720" rIns="91440" bIns="45720" rtlCol="0" anchor="t">
            <a:normAutofit fontScale="92500" lnSpcReduction="10000"/>
          </a:bodyPr>
          <a:lstStyle/>
          <a:p>
            <a:pPr marL="0" indent="0" algn="just" eaLnBrk="1" hangingPunct="1">
              <a:buNone/>
            </a:pPr>
            <a:r>
              <a:rPr lang="en-US" altLang="en-US" sz="2000" u="sng">
                <a:latin typeface="Franklin Gothic Medium"/>
                <a:cs typeface="Times New Roman"/>
              </a:rPr>
              <a:t>General Information:</a:t>
            </a:r>
            <a:endParaRPr lang="en-US">
              <a:latin typeface="Franklin Gothic Medium"/>
              <a:cs typeface="Times New Roman"/>
            </a:endParaRPr>
          </a:p>
          <a:p>
            <a:pPr marL="0" indent="0" algn="just" eaLnBrk="1" hangingPunct="1">
              <a:buNone/>
            </a:pPr>
            <a:r>
              <a:rPr lang="en-US" altLang="en-US" sz="2000">
                <a:latin typeface="Franklin Gothic Medium"/>
                <a:cs typeface="Times New Roman"/>
              </a:rPr>
              <a:t>B.	Permit(s) General Information (cont.):</a:t>
            </a:r>
          </a:p>
          <a:p>
            <a:pPr marL="0" indent="0" algn="just" eaLnBrk="1" hangingPunct="1">
              <a:buNone/>
            </a:pPr>
            <a:r>
              <a:rPr lang="en-US" altLang="en-US" sz="1000">
                <a:latin typeface="Franklin Gothic Medium"/>
                <a:cs typeface="Times New Roman"/>
              </a:rPr>
              <a:t>	</a:t>
            </a:r>
          </a:p>
          <a:p>
            <a:pPr marL="0" indent="0" eaLnBrk="1" hangingPunct="1">
              <a:buNone/>
            </a:pPr>
            <a:r>
              <a:rPr lang="en-US" altLang="en-US" sz="2000" i="1">
                <a:latin typeface="Franklin Gothic Medium"/>
                <a:cs typeface="Times New Roman"/>
              </a:rPr>
              <a:t>	Optional</a:t>
            </a:r>
            <a:endParaRPr lang="en-US" altLang="en-US" sz="2000" b="1">
              <a:latin typeface="Franklin Gothic Medium"/>
              <a:cs typeface="Times New Roman"/>
            </a:endParaRPr>
          </a:p>
          <a:p>
            <a:pPr marL="457200" lvl="1" indent="0" eaLnBrk="1" hangingPunct="1">
              <a:buNone/>
            </a:pPr>
            <a:r>
              <a:rPr lang="en-US" altLang="en-US" sz="2000" i="1">
                <a:latin typeface="Franklin Gothic Medium"/>
                <a:cs typeface="Times New Roman"/>
              </a:rPr>
              <a:t>Dates for these permit actions may be listed here as useful reference.</a:t>
            </a:r>
          </a:p>
          <a:p>
            <a:pPr marL="457200" lvl="1" indent="0">
              <a:buNone/>
            </a:pPr>
            <a:endParaRPr lang="en-US" altLang="en-US" sz="2000" i="1">
              <a:latin typeface="Franklin Gothic Medium"/>
              <a:cs typeface="Times New Roman"/>
            </a:endParaRPr>
          </a:p>
          <a:p>
            <a:pPr marL="457200" lvl="1" indent="0" eaLnBrk="1" hangingPunct="1">
              <a:buNone/>
            </a:pPr>
            <a:r>
              <a:rPr lang="en-US" altLang="en-US" sz="2000" i="1">
                <a:latin typeface="Franklin Gothic Medium"/>
                <a:cs typeface="Times New Roman"/>
              </a:rPr>
              <a:t>We realize that some or all of these dates will have already been submitted to the Division with permit renewals, modifications, and drops.</a:t>
            </a:r>
          </a:p>
          <a:p>
            <a:pPr marL="457200" lvl="1" indent="0">
              <a:buNone/>
            </a:pPr>
            <a:endParaRPr lang="en-US" altLang="en-US" sz="2000" i="1">
              <a:latin typeface="Franklin Gothic Medium"/>
              <a:cs typeface="Times New Roman"/>
            </a:endParaRPr>
          </a:p>
          <a:p>
            <a:pPr marL="457200" lvl="1" indent="0" eaLnBrk="1" hangingPunct="1">
              <a:buNone/>
            </a:pPr>
            <a:r>
              <a:rPr lang="en-US" altLang="en-US" sz="2000" i="1">
                <a:latin typeface="Franklin Gothic Medium"/>
                <a:cs typeface="Times New Roman"/>
              </a:rPr>
              <a:t>If you have permits that have been submitted to the Division and you have not received review letter back from the Division, you may note that here.</a:t>
            </a:r>
          </a:p>
          <a:p>
            <a:pPr marL="457200" lvl="1" indent="0">
              <a:buNone/>
            </a:pPr>
            <a:endParaRPr lang="en-US" altLang="en-US" sz="2000" i="1">
              <a:latin typeface="Franklin Gothic Medium"/>
              <a:cs typeface="Times New Roman"/>
            </a:endParaRPr>
          </a:p>
          <a:p>
            <a:pPr marL="457200" lvl="1" indent="0">
              <a:buNone/>
            </a:pPr>
            <a:r>
              <a:rPr lang="en-US" altLang="en-US" sz="2000" i="1">
                <a:latin typeface="Franklin Gothic Medium"/>
                <a:cs typeface="Times New Roman"/>
              </a:rPr>
              <a:t>For new permits, when did the permit become effective and when did the SIU actually begin discharge? Note, if a lag between these dates results in "missing" data, it must be explained  (see "Missing" Data section below).</a:t>
            </a:r>
            <a:r>
              <a:rPr lang="en-US" altLang="en-US" sz="2000" i="1">
                <a:latin typeface="Franklin Gothic Medium"/>
                <a:cs typeface="Arial"/>
              </a:rPr>
              <a:t> </a:t>
            </a:r>
            <a:endParaRPr lang="en-US" altLang="en-US" sz="2000" i="1">
              <a:latin typeface="Franklin Gothic Medium"/>
            </a:endParaRPr>
          </a:p>
        </p:txBody>
      </p:sp>
      <p:sp>
        <p:nvSpPr>
          <p:cNvPr id="4" name="Slide Number Placeholder 3">
            <a:extLst>
              <a:ext uri="{FF2B5EF4-FFF2-40B4-BE49-F238E27FC236}">
                <a16:creationId xmlns:a16="http://schemas.microsoft.com/office/drawing/2014/main" id="{9A2D3F46-8066-B252-3B27-205DA7C5BC8A}"/>
              </a:ext>
            </a:extLst>
          </p:cNvPr>
          <p:cNvSpPr>
            <a:spLocks noGrp="1"/>
          </p:cNvSpPr>
          <p:nvPr>
            <p:ph type="sldNum" sz="quarter" idx="12"/>
          </p:nvPr>
        </p:nvSpPr>
        <p:spPr/>
        <p:txBody>
          <a:bodyPr/>
          <a:lstStyle/>
          <a:p>
            <a:fld id="{11F27F3A-B3E9-41ED-AF8F-A365F10BB65F}"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08899" name="Rectangle 3"/>
          <p:cNvSpPr>
            <a:spLocks noGrp="1" noChangeArrowheads="1"/>
          </p:cNvSpPr>
          <p:nvPr>
            <p:ph idx="1"/>
          </p:nvPr>
        </p:nvSpPr>
        <p:spPr>
          <a:xfrm>
            <a:off x="489408" y="1493045"/>
            <a:ext cx="10515600" cy="4755355"/>
          </a:xfrm>
        </p:spPr>
        <p:txBody>
          <a:bodyPr vert="horz" lIns="91440" tIns="45720" rIns="91440" bIns="45720" rtlCol="0" anchor="t">
            <a:normAutofit/>
          </a:bodyPr>
          <a:lstStyle/>
          <a:p>
            <a:pPr marL="0" indent="0" algn="just" eaLnBrk="1" hangingPunct="1">
              <a:lnSpc>
                <a:spcPct val="90000"/>
              </a:lnSpc>
              <a:buNone/>
            </a:pPr>
            <a:r>
              <a:rPr lang="en-US" altLang="en-US" sz="2000" u="sng">
                <a:latin typeface="Franklin Gothic Medium"/>
                <a:cs typeface="Times New Roman"/>
              </a:rPr>
              <a:t>IU INFORMATION</a:t>
            </a:r>
            <a:r>
              <a:rPr lang="en-US" altLang="en-US" sz="2000">
                <a:latin typeface="Franklin Gothic Medium"/>
                <a:cs typeface="Times New Roman"/>
              </a:rPr>
              <a:t>:</a:t>
            </a:r>
          </a:p>
          <a:p>
            <a:pPr marL="0" indent="0" algn="just" eaLnBrk="1" hangingPunct="1">
              <a:lnSpc>
                <a:spcPct val="90000"/>
              </a:lnSpc>
              <a:buNone/>
            </a:pPr>
            <a:r>
              <a:rPr lang="en-US" altLang="en-US" sz="2000">
                <a:latin typeface="Franklin Gothic Medium"/>
                <a:cs typeface="Times New Roman"/>
              </a:rPr>
              <a:t>Please LIST alphabetically by IU name:</a:t>
            </a:r>
          </a:p>
          <a:p>
            <a:pPr marL="0" indent="0" algn="just" eaLnBrk="1" hangingPunct="1">
              <a:lnSpc>
                <a:spcPct val="90000"/>
              </a:lnSpc>
              <a:buNone/>
            </a:pPr>
            <a:endParaRPr lang="en-US" altLang="en-US" sz="2000">
              <a:latin typeface="Franklin Gothic Medium"/>
              <a:cs typeface="Times New Roman" panose="02020603050405020304" pitchFamily="18" charset="0"/>
            </a:endParaRPr>
          </a:p>
          <a:p>
            <a:pPr marL="0" indent="0" algn="just" eaLnBrk="1" hangingPunct="1">
              <a:lnSpc>
                <a:spcPct val="90000"/>
              </a:lnSpc>
              <a:buNone/>
            </a:pPr>
            <a:r>
              <a:rPr lang="en-US" altLang="en-US" sz="2000">
                <a:latin typeface="Franklin Gothic Medium"/>
                <a:cs typeface="Times New Roman"/>
              </a:rPr>
              <a:t>A.	</a:t>
            </a:r>
            <a:r>
              <a:rPr lang="en-US" altLang="en-US" sz="2000" u="sng">
                <a:latin typeface="Franklin Gothic Medium"/>
                <a:cs typeface="Times New Roman"/>
              </a:rPr>
              <a:t>IUs in SNC Information:</a:t>
            </a:r>
          </a:p>
          <a:p>
            <a:pPr marL="0" indent="0" algn="just" eaLnBrk="1" hangingPunct="1">
              <a:lnSpc>
                <a:spcPct val="90000"/>
              </a:lnSpc>
              <a:buNone/>
            </a:pPr>
            <a:endParaRPr lang="en-US" altLang="en-US" sz="2000">
              <a:latin typeface="Franklin Gothic Medium"/>
              <a:cs typeface="Times New Roman" panose="02020603050405020304" pitchFamily="18" charset="0"/>
            </a:endParaRPr>
          </a:p>
          <a:p>
            <a:pPr marL="0" indent="0" algn="just" eaLnBrk="1" hangingPunct="1">
              <a:lnSpc>
                <a:spcPct val="90000"/>
              </a:lnSpc>
              <a:buNone/>
            </a:pPr>
            <a:r>
              <a:rPr lang="en-US" altLang="en-US" sz="2000">
                <a:latin typeface="Franklin Gothic Medium"/>
                <a:cs typeface="Times New Roman"/>
              </a:rPr>
              <a:t>	1. All IUs in SNC MUST be included in the Narrative and listed on the SNCR Form!</a:t>
            </a:r>
          </a:p>
          <a:p>
            <a:pPr marL="0" indent="0" algn="just">
              <a:buNone/>
            </a:pPr>
            <a:r>
              <a:rPr lang="en-US" altLang="en-US" sz="2000">
                <a:latin typeface="Franklin Gothic Medium"/>
                <a:cs typeface="Times New Roman"/>
              </a:rPr>
              <a:t>	2.</a:t>
            </a:r>
            <a:r>
              <a:rPr lang="en-US" altLang="en-US">
                <a:latin typeface="Franklin Gothic Medium"/>
                <a:cs typeface="Times New Roman"/>
              </a:rPr>
              <a:t> </a:t>
            </a:r>
            <a:r>
              <a:rPr lang="en-US" altLang="en-US" sz="2000">
                <a:latin typeface="Franklin Gothic Medium"/>
                <a:cs typeface="Times New Roman"/>
              </a:rPr>
              <a:t> Note the reason(s) and which six-month period(s) they were in SNC.</a:t>
            </a:r>
          </a:p>
          <a:p>
            <a:pPr marL="0" indent="0" algn="just">
              <a:buNone/>
            </a:pPr>
            <a:r>
              <a:rPr lang="en-US" altLang="en-US" sz="2000">
                <a:latin typeface="Franklin Gothic Medium"/>
                <a:cs typeface="Times New Roman"/>
              </a:rPr>
              <a:t>	3.</a:t>
            </a:r>
            <a:r>
              <a:rPr lang="en-US" altLang="en-US">
                <a:latin typeface="Franklin Gothic Medium"/>
                <a:cs typeface="Times New Roman"/>
              </a:rPr>
              <a:t> </a:t>
            </a:r>
            <a:r>
              <a:rPr lang="en-US" altLang="en-US" sz="2000">
                <a:latin typeface="Franklin Gothic Medium"/>
                <a:cs typeface="Times New Roman"/>
              </a:rPr>
              <a:t> If SNC for limits, note if was due to chronic, TRC, or both.</a:t>
            </a:r>
            <a:r>
              <a:rPr lang="en-US" altLang="en-US">
                <a:latin typeface="Franklin Gothic Medium"/>
                <a:cs typeface="Times New Roman"/>
              </a:rPr>
              <a:t> </a:t>
            </a:r>
            <a:r>
              <a:rPr lang="en-US" altLang="en-US" sz="2000">
                <a:latin typeface="Franklin Gothic Medium"/>
                <a:cs typeface="Times New Roman"/>
              </a:rPr>
              <a:t> Information should 		     match what is on your IDSF and SNCR Forms.</a:t>
            </a:r>
          </a:p>
          <a:p>
            <a:pPr marL="0" indent="0" algn="just">
              <a:buNone/>
            </a:pPr>
            <a:r>
              <a:rPr lang="en-US" altLang="en-US" sz="2000">
                <a:latin typeface="Franklin Gothic Medium"/>
                <a:cs typeface="Times New Roman"/>
              </a:rPr>
              <a:t>	4.</a:t>
            </a:r>
            <a:r>
              <a:rPr lang="en-US" altLang="en-US">
                <a:latin typeface="Franklin Gothic Medium"/>
                <a:cs typeface="Times New Roman"/>
              </a:rPr>
              <a:t> </a:t>
            </a:r>
            <a:r>
              <a:rPr lang="en-US" altLang="en-US" sz="2000">
                <a:latin typeface="Franklin Gothic Medium"/>
                <a:cs typeface="Times New Roman"/>
              </a:rPr>
              <a:t> If SNC for something other than limits, such as:</a:t>
            </a:r>
            <a:r>
              <a:rPr lang="en-US" altLang="en-US">
                <a:latin typeface="Franklin Gothic Medium"/>
                <a:cs typeface="Times New Roman"/>
              </a:rPr>
              <a:t> </a:t>
            </a:r>
            <a:r>
              <a:rPr lang="en-US" altLang="en-US" sz="2000">
                <a:latin typeface="Franklin Gothic Medium"/>
                <a:cs typeface="Times New Roman"/>
              </a:rPr>
              <a:t> reporting, missing data/self 	    	     monitoring, interference, pass-through, permit conditions, etc. please explain.</a:t>
            </a:r>
            <a:endParaRPr lang="en-US" altLang="en-US" sz="1800">
              <a:latin typeface="Franklin Gothic Medium"/>
              <a:cs typeface="Times New Roman"/>
            </a:endParaRPr>
          </a:p>
        </p:txBody>
      </p:sp>
      <p:sp>
        <p:nvSpPr>
          <p:cNvPr id="6" name="Slide Number Placeholder 5">
            <a:extLst>
              <a:ext uri="{FF2B5EF4-FFF2-40B4-BE49-F238E27FC236}">
                <a16:creationId xmlns:a16="http://schemas.microsoft.com/office/drawing/2014/main" id="{7CC49965-6786-8D91-0964-E6FBFE70D472}"/>
              </a:ext>
            </a:extLst>
          </p:cNvPr>
          <p:cNvSpPr>
            <a:spLocks noGrp="1"/>
          </p:cNvSpPr>
          <p:nvPr>
            <p:ph type="sldNum" sz="quarter" idx="12"/>
          </p:nvPr>
        </p:nvSpPr>
        <p:spPr/>
        <p:txBody>
          <a:bodyPr/>
          <a:lstStyle/>
          <a:p>
            <a:fld id="{11F27F3A-B3E9-41ED-AF8F-A365F10BB65F}"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10947" name="Rectangle 3"/>
          <p:cNvSpPr>
            <a:spLocks noGrp="1" noChangeArrowheads="1"/>
          </p:cNvSpPr>
          <p:nvPr>
            <p:ph idx="1"/>
          </p:nvPr>
        </p:nvSpPr>
        <p:spPr>
          <a:xfrm>
            <a:off x="838200" y="1493045"/>
            <a:ext cx="10515600" cy="4043488"/>
          </a:xfrm>
        </p:spPr>
        <p:txBody>
          <a:bodyPr vert="horz" lIns="91440" tIns="45720" rIns="91440" bIns="45720" rtlCol="0" anchor="t">
            <a:normAutofit lnSpcReduction="10000"/>
          </a:bodyPr>
          <a:lstStyle/>
          <a:p>
            <a:pPr marL="0" indent="0" algn="just" eaLnBrk="1" hangingPunct="1">
              <a:buNone/>
            </a:pPr>
            <a:r>
              <a:rPr lang="en-US" altLang="en-US" sz="2000" u="sng">
                <a:latin typeface="Franklin Gothic Medium"/>
                <a:cs typeface="Times New Roman"/>
              </a:rPr>
              <a:t>IU INFORMATION</a:t>
            </a:r>
            <a:r>
              <a:rPr lang="en-US" altLang="en-US" sz="2000">
                <a:latin typeface="Franklin Gothic Medium"/>
                <a:cs typeface="Times New Roman"/>
              </a:rPr>
              <a:t>:</a:t>
            </a:r>
          </a:p>
          <a:p>
            <a:pPr marL="0" indent="0" algn="just" eaLnBrk="1" hangingPunct="1">
              <a:buNone/>
            </a:pPr>
            <a:endParaRPr lang="en-US" altLang="en-US" sz="2000">
              <a:latin typeface="Franklin Gothic Medium"/>
              <a:cs typeface="Times New Roman" panose="02020603050405020304" pitchFamily="18" charset="0"/>
            </a:endParaRPr>
          </a:p>
          <a:p>
            <a:pPr marL="0" indent="0" algn="just" eaLnBrk="1" hangingPunct="1">
              <a:buNone/>
            </a:pPr>
            <a:r>
              <a:rPr lang="en-US" altLang="en-US" sz="2000">
                <a:latin typeface="Franklin Gothic Medium"/>
                <a:cs typeface="Times New Roman"/>
              </a:rPr>
              <a:t>A.	</a:t>
            </a:r>
            <a:r>
              <a:rPr lang="en-US" altLang="en-US" sz="2000" u="sng">
                <a:latin typeface="Franklin Gothic Medium"/>
                <a:cs typeface="Times New Roman"/>
              </a:rPr>
              <a:t>IUs in SNC Information: (cont.)</a:t>
            </a:r>
          </a:p>
          <a:p>
            <a:pPr marL="0" indent="0" algn="just" eaLnBrk="1" hangingPunct="1">
              <a:buNone/>
            </a:pPr>
            <a:endParaRPr lang="en-US" altLang="en-US" sz="2000">
              <a:latin typeface="Franklin Gothic Medium"/>
              <a:cs typeface="Times New Roman" panose="02020603050405020304" pitchFamily="18" charset="0"/>
            </a:endParaRPr>
          </a:p>
          <a:p>
            <a:pPr marL="0" indent="0" algn="just">
              <a:buNone/>
            </a:pPr>
            <a:r>
              <a:rPr lang="en-US" altLang="en-US" sz="2000">
                <a:latin typeface="Franklin Gothic Medium"/>
                <a:cs typeface="Times New Roman"/>
              </a:rPr>
              <a:t>	5.</a:t>
            </a:r>
            <a:r>
              <a:rPr lang="en-US" altLang="en-US">
                <a:latin typeface="Franklin Gothic Medium"/>
                <a:cs typeface="Times New Roman"/>
              </a:rPr>
              <a:t> </a:t>
            </a:r>
            <a:r>
              <a:rPr lang="en-US" altLang="en-US" sz="2000">
                <a:latin typeface="Franklin Gothic Medium"/>
                <a:cs typeface="Times New Roman"/>
              </a:rPr>
              <a:t> Enclose a copy of the Public Notice for SNC, or affidavit.</a:t>
            </a:r>
            <a:r>
              <a:rPr lang="en-US" altLang="en-US">
                <a:latin typeface="Franklin Gothic Medium"/>
                <a:cs typeface="Times New Roman"/>
              </a:rPr>
              <a:t> </a:t>
            </a:r>
            <a:r>
              <a:rPr lang="en-US" altLang="en-US" sz="2000">
                <a:latin typeface="Franklin Gothic Medium"/>
                <a:cs typeface="Times New Roman"/>
              </a:rPr>
              <a:t> If Public Notice is not in the PAR explain why not.</a:t>
            </a:r>
            <a:r>
              <a:rPr lang="en-US" altLang="en-US">
                <a:latin typeface="Franklin Gothic Medium"/>
                <a:cs typeface="Times New Roman"/>
              </a:rPr>
              <a:t> </a:t>
            </a:r>
            <a:r>
              <a:rPr lang="en-US" altLang="en-US" sz="2000">
                <a:latin typeface="Franklin Gothic Medium"/>
                <a:cs typeface="Times New Roman"/>
              </a:rPr>
              <a:t> PAR will not be considered complete until Public Notice is received.</a:t>
            </a:r>
          </a:p>
          <a:p>
            <a:pPr marL="0" indent="0" algn="just">
              <a:buNone/>
            </a:pPr>
            <a:endParaRPr lang="en-US" altLang="en-US">
              <a:latin typeface="Franklin Gothic Medium"/>
              <a:cs typeface="Times New Roman"/>
            </a:endParaRPr>
          </a:p>
          <a:p>
            <a:pPr marL="0" indent="0" algn="just">
              <a:buNone/>
            </a:pPr>
            <a:r>
              <a:rPr lang="en-US" altLang="en-US" sz="2000">
                <a:latin typeface="Franklin Gothic Medium"/>
                <a:cs typeface="Times New Roman"/>
              </a:rPr>
              <a:t>	6.</a:t>
            </a:r>
            <a:r>
              <a:rPr lang="en-US" altLang="en-US">
                <a:latin typeface="Franklin Gothic Medium"/>
                <a:cs typeface="Times New Roman"/>
              </a:rPr>
              <a:t> </a:t>
            </a:r>
            <a:r>
              <a:rPr lang="en-US" altLang="en-US" sz="2000">
                <a:latin typeface="Franklin Gothic Medium"/>
                <a:cs typeface="Times New Roman"/>
              </a:rPr>
              <a:t> Explain how a SNC situation was or will be resolved; such as:</a:t>
            </a:r>
            <a:r>
              <a:rPr lang="en-US" altLang="en-US">
                <a:latin typeface="Franklin Gothic Medium"/>
                <a:cs typeface="Times New Roman"/>
              </a:rPr>
              <a:t> </a:t>
            </a:r>
            <a:r>
              <a:rPr lang="en-US" altLang="en-US" sz="2000">
                <a:latin typeface="Franklin Gothic Medium"/>
                <a:cs typeface="Times New Roman"/>
              </a:rPr>
              <a:t> increased limit, shut down, installed or improved pretreatment, better operations, production changes, etc.</a:t>
            </a:r>
          </a:p>
          <a:p>
            <a:pPr marL="0" indent="0" algn="just">
              <a:buNone/>
            </a:pPr>
            <a:endParaRPr lang="en-US" altLang="en-US">
              <a:latin typeface="Franklin Gothic Medium"/>
              <a:cs typeface="Times New Roman"/>
            </a:endParaRPr>
          </a:p>
          <a:p>
            <a:pPr marL="0" indent="0" algn="just">
              <a:buNone/>
            </a:pPr>
            <a:r>
              <a:rPr lang="en-US" altLang="en-US" sz="2000">
                <a:latin typeface="Franklin Gothic Medium"/>
                <a:cs typeface="Times New Roman"/>
              </a:rPr>
              <a:t>	7.</a:t>
            </a:r>
            <a:r>
              <a:rPr lang="en-US" altLang="en-US">
                <a:latin typeface="Franklin Gothic Medium"/>
                <a:cs typeface="Times New Roman"/>
              </a:rPr>
              <a:t> </a:t>
            </a:r>
            <a:r>
              <a:rPr lang="en-US" altLang="en-US" sz="2000">
                <a:latin typeface="Franklin Gothic Medium"/>
                <a:cs typeface="Times New Roman"/>
              </a:rPr>
              <a:t> Explain how previous SNC situations were resolved if resolution occurred in this PAR year.</a:t>
            </a:r>
          </a:p>
        </p:txBody>
      </p:sp>
      <p:sp>
        <p:nvSpPr>
          <p:cNvPr id="2" name="Slide Number Placeholder 1">
            <a:extLst>
              <a:ext uri="{FF2B5EF4-FFF2-40B4-BE49-F238E27FC236}">
                <a16:creationId xmlns:a16="http://schemas.microsoft.com/office/drawing/2014/main" id="{ABCD4A07-EF2A-0D7F-DEE4-90D107DFEAF6}"/>
              </a:ext>
            </a:extLst>
          </p:cNvPr>
          <p:cNvSpPr>
            <a:spLocks noGrp="1"/>
          </p:cNvSpPr>
          <p:nvPr>
            <p:ph type="sldNum" sz="quarter" idx="12"/>
          </p:nvPr>
        </p:nvSpPr>
        <p:spPr/>
        <p:txBody>
          <a:bodyPr/>
          <a:lstStyle/>
          <a:p>
            <a:fld id="{11F27F3A-B3E9-41ED-AF8F-A365F10BB65F}"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12995" name="Rectangle 3"/>
          <p:cNvSpPr>
            <a:spLocks noGrp="1" noChangeArrowheads="1"/>
          </p:cNvSpPr>
          <p:nvPr>
            <p:ph idx="1"/>
          </p:nvPr>
        </p:nvSpPr>
        <p:spPr/>
        <p:txBody>
          <a:bodyPr vert="horz" lIns="91440" tIns="45720" rIns="91440" bIns="45720" rtlCol="0" anchor="t">
            <a:normAutofit lnSpcReduction="10000"/>
          </a:bodyPr>
          <a:lstStyle/>
          <a:p>
            <a:pPr marL="0" indent="0" algn="just" eaLnBrk="1" hangingPunct="1">
              <a:buNone/>
            </a:pPr>
            <a:r>
              <a:rPr lang="en-US" altLang="en-US" sz="2000" u="sng">
                <a:latin typeface="Franklin Gothic Medium"/>
                <a:cs typeface="Times New Roman"/>
              </a:rPr>
              <a:t>IU INFORMATION</a:t>
            </a:r>
            <a:r>
              <a:rPr lang="en-US" altLang="en-US" sz="2000">
                <a:latin typeface="Franklin Gothic Medium"/>
                <a:cs typeface="Times New Roman"/>
              </a:rPr>
              <a:t>: (cont.)</a:t>
            </a:r>
            <a:endParaRPr lang="en-US">
              <a:latin typeface="Franklin Gothic Medium"/>
              <a:cs typeface="Times New Roman"/>
            </a:endParaRPr>
          </a:p>
          <a:p>
            <a:pPr marL="0" indent="0" algn="just" eaLnBrk="1" hangingPunct="1">
              <a:buNone/>
            </a:pPr>
            <a:r>
              <a:rPr lang="en-US" altLang="en-US" sz="1800">
                <a:latin typeface="Franklin Gothic Medium"/>
                <a:cs typeface="Times New Roman"/>
              </a:rPr>
              <a:t>	</a:t>
            </a:r>
            <a:endParaRPr lang="en-US" altLang="en-US" sz="2000">
              <a:latin typeface="Franklin Gothic Medium"/>
              <a:cs typeface="Times New Roman"/>
            </a:endParaRPr>
          </a:p>
          <a:p>
            <a:pPr marL="0" indent="0" algn="just">
              <a:buNone/>
            </a:pPr>
            <a:r>
              <a:rPr lang="en-US" altLang="en-US" sz="2000">
                <a:latin typeface="Franklin Gothic Medium"/>
                <a:cs typeface="Times New Roman"/>
              </a:rPr>
              <a:t>B.	</a:t>
            </a:r>
            <a:r>
              <a:rPr lang="en-US" altLang="en-US" sz="2000" u="sng">
                <a:latin typeface="Franklin Gothic Medium"/>
                <a:cs typeface="Times New Roman"/>
              </a:rPr>
              <a:t>Orders or Schedule Information:</a:t>
            </a:r>
            <a:r>
              <a:rPr lang="en-US" altLang="en-US">
                <a:latin typeface="Franklin Gothic Medium"/>
                <a:cs typeface="Times New Roman"/>
              </a:rPr>
              <a:t> </a:t>
            </a:r>
            <a:r>
              <a:rPr lang="en-US" altLang="en-US" sz="2000">
                <a:latin typeface="Franklin Gothic Medium"/>
                <a:cs typeface="Times New Roman"/>
              </a:rPr>
              <a:t> For SIUs on an Order of any kind (including Administrative Orders, Consent Orders, Compliance Schedules) at any time during the PAR year, include the following information:</a:t>
            </a:r>
          </a:p>
          <a:p>
            <a:pPr marL="0" indent="0" algn="just">
              <a:buNone/>
            </a:pPr>
            <a:r>
              <a:rPr lang="en-US" altLang="en-US" sz="2000">
                <a:latin typeface="Franklin Gothic Medium"/>
                <a:cs typeface="Times New Roman"/>
              </a:rPr>
              <a:t>	1. A copy of the Order/Schedule with the PAR.</a:t>
            </a:r>
            <a:r>
              <a:rPr lang="en-US" altLang="en-US">
                <a:latin typeface="Franklin Gothic Medium"/>
                <a:cs typeface="Times New Roman"/>
              </a:rPr>
              <a:t> </a:t>
            </a:r>
            <a:r>
              <a:rPr lang="en-US" altLang="en-US" sz="2000">
                <a:latin typeface="Franklin Gothic Medium"/>
                <a:cs typeface="Times New Roman"/>
              </a:rPr>
              <a:t> If Order/Schedule has been modified 	     since last submitted, include a new copy with the PAR.</a:t>
            </a:r>
          </a:p>
          <a:p>
            <a:pPr marL="0" indent="0" algn="just">
              <a:buNone/>
            </a:pPr>
            <a:r>
              <a:rPr lang="en-US" altLang="en-US" sz="2000">
                <a:latin typeface="Franklin Gothic Medium"/>
                <a:cs typeface="Times New Roman"/>
              </a:rPr>
              <a:t>	2.</a:t>
            </a:r>
            <a:r>
              <a:rPr lang="en-US" altLang="en-US">
                <a:latin typeface="Franklin Gothic Medium"/>
                <a:cs typeface="Times New Roman"/>
              </a:rPr>
              <a:t> </a:t>
            </a:r>
            <a:r>
              <a:rPr lang="en-US" altLang="en-US" sz="2000">
                <a:latin typeface="Franklin Gothic Medium"/>
                <a:cs typeface="Times New Roman"/>
              </a:rPr>
              <a:t> Notes on all successfully completed Orders/Schedules.</a:t>
            </a:r>
          </a:p>
          <a:p>
            <a:pPr marL="0" indent="0" algn="just">
              <a:buNone/>
            </a:pPr>
            <a:r>
              <a:rPr lang="en-US" altLang="en-US" sz="2000">
                <a:latin typeface="Franklin Gothic Medium"/>
                <a:cs typeface="Times New Roman"/>
              </a:rPr>
              <a:t>	3.</a:t>
            </a:r>
            <a:r>
              <a:rPr lang="en-US" altLang="en-US">
                <a:latin typeface="Franklin Gothic Medium"/>
                <a:cs typeface="Times New Roman"/>
              </a:rPr>
              <a:t> </a:t>
            </a:r>
            <a:r>
              <a:rPr lang="en-US" altLang="en-US" sz="2000">
                <a:latin typeface="Franklin Gothic Medium"/>
                <a:cs typeface="Times New Roman"/>
              </a:rPr>
              <a:t> Notes on all due dates in the Order/Schedule.</a:t>
            </a:r>
            <a:r>
              <a:rPr lang="en-US" altLang="en-US">
                <a:latin typeface="Franklin Gothic Medium"/>
                <a:cs typeface="Times New Roman"/>
              </a:rPr>
              <a:t> </a:t>
            </a:r>
            <a:endParaRPr lang="en-US" altLang="en-US" sz="2000">
              <a:latin typeface="Franklin Gothic Medium"/>
              <a:cs typeface="Times New Roman" panose="02020603050405020304" pitchFamily="18" charset="0"/>
            </a:endParaRPr>
          </a:p>
          <a:p>
            <a:pPr marL="0" indent="0" algn="just">
              <a:buNone/>
            </a:pPr>
            <a:r>
              <a:rPr lang="en-US" altLang="en-US" sz="2000">
                <a:latin typeface="Franklin Gothic Medium"/>
                <a:cs typeface="Times New Roman"/>
              </a:rPr>
              <a:t>	4. Notes on violations of any interim limits or due dates.</a:t>
            </a:r>
            <a:r>
              <a:rPr lang="en-US" altLang="en-US">
                <a:latin typeface="Franklin Gothic Medium"/>
                <a:cs typeface="Times New Roman"/>
              </a:rPr>
              <a:t> </a:t>
            </a:r>
            <a:r>
              <a:rPr lang="en-US" altLang="en-US" sz="2000">
                <a:latin typeface="Franklin Gothic Medium"/>
                <a:cs typeface="Times New Roman"/>
              </a:rPr>
              <a:t> Explain what and why and 	  	    discuss penalties assessed and penalties collected.</a:t>
            </a:r>
            <a:r>
              <a:rPr lang="en-US" altLang="en-US">
                <a:latin typeface="Franklin Gothic Medium"/>
                <a:cs typeface="Times New Roman"/>
              </a:rPr>
              <a:t> </a:t>
            </a:r>
            <a:r>
              <a:rPr lang="en-US" altLang="en-US" sz="2000">
                <a:latin typeface="Franklin Gothic Medium"/>
                <a:cs typeface="Times New Roman"/>
              </a:rPr>
              <a:t> You may </a:t>
            </a:r>
            <a:r>
              <a:rPr lang="en-US" altLang="en-US" sz="2000" i="1">
                <a:latin typeface="Franklin Gothic Medium"/>
                <a:cs typeface="Times New Roman"/>
              </a:rPr>
              <a:t>(optional)</a:t>
            </a:r>
            <a:r>
              <a:rPr lang="en-US" altLang="en-US" sz="2000">
                <a:latin typeface="Franklin Gothic Medium"/>
                <a:cs typeface="Times New Roman"/>
              </a:rPr>
              <a:t> attach 	 	    copies of NOVs and correspondence.</a:t>
            </a:r>
          </a:p>
          <a:p>
            <a:pPr marL="0" indent="0" algn="just">
              <a:buNone/>
            </a:pPr>
            <a:r>
              <a:rPr lang="en-US" altLang="en-US" sz="2000">
                <a:latin typeface="Franklin Gothic Medium"/>
                <a:cs typeface="Times New Roman"/>
              </a:rPr>
              <a:t>	5. The Division might request a separate copy of the Administrative 		   	     Orders, Consent Orders, and/or Compliance Schedules.</a:t>
            </a:r>
            <a:endParaRPr lang="en-US" altLang="en-US">
              <a:latin typeface="Franklin Gothic Medium"/>
              <a:cs typeface="Times New Roman"/>
            </a:endParaRPr>
          </a:p>
          <a:p>
            <a:pPr marL="0" indent="0" algn="just">
              <a:buNone/>
            </a:pPr>
            <a:endParaRPr lang="en-US" altLang="en-US" sz="1800">
              <a:latin typeface="Franklin Gothic Medium"/>
              <a:cs typeface="Times New Roman"/>
            </a:endParaRPr>
          </a:p>
        </p:txBody>
      </p:sp>
      <p:sp>
        <p:nvSpPr>
          <p:cNvPr id="2" name="Slide Number Placeholder 1">
            <a:extLst>
              <a:ext uri="{FF2B5EF4-FFF2-40B4-BE49-F238E27FC236}">
                <a16:creationId xmlns:a16="http://schemas.microsoft.com/office/drawing/2014/main" id="{D16EDE40-0998-2AC1-D4F3-9FF9C64205CC}"/>
              </a:ext>
            </a:extLst>
          </p:cNvPr>
          <p:cNvSpPr>
            <a:spLocks noGrp="1"/>
          </p:cNvSpPr>
          <p:nvPr>
            <p:ph type="sldNum" sz="quarter" idx="12"/>
          </p:nvPr>
        </p:nvSpPr>
        <p:spPr/>
        <p:txBody>
          <a:bodyPr/>
          <a:lstStyle/>
          <a:p>
            <a:fld id="{11F27F3A-B3E9-41ED-AF8F-A365F10BB65F}"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15043" name="Rectangle 3"/>
          <p:cNvSpPr>
            <a:spLocks noGrp="1" noChangeArrowheads="1"/>
          </p:cNvSpPr>
          <p:nvPr>
            <p:ph idx="1"/>
          </p:nvPr>
        </p:nvSpPr>
        <p:spPr/>
        <p:txBody>
          <a:bodyPr vert="horz" lIns="91440" tIns="45720" rIns="91440" bIns="45720" rtlCol="0" anchor="t">
            <a:normAutofit fontScale="92500" lnSpcReduction="10000"/>
          </a:bodyPr>
          <a:lstStyle/>
          <a:p>
            <a:pPr marL="0" indent="0" algn="just" eaLnBrk="1" hangingPunct="1">
              <a:lnSpc>
                <a:spcPct val="90000"/>
              </a:lnSpc>
              <a:buNone/>
            </a:pPr>
            <a:r>
              <a:rPr lang="en-US" altLang="en-US" sz="2000" u="sng">
                <a:latin typeface="Franklin Gothic Medium"/>
                <a:cs typeface="Times New Roman"/>
              </a:rPr>
              <a:t>IU INFORMATION (cont.)</a:t>
            </a:r>
            <a:r>
              <a:rPr lang="en-US" altLang="en-US" sz="2000">
                <a:latin typeface="Franklin Gothic Medium"/>
                <a:cs typeface="Times New Roman"/>
              </a:rPr>
              <a:t>:</a:t>
            </a:r>
            <a:endParaRPr lang="en-US">
              <a:latin typeface="Franklin Gothic Medium"/>
              <a:cs typeface="Times New Roman"/>
            </a:endParaRPr>
          </a:p>
          <a:p>
            <a:pPr marL="0" indent="0" algn="just" eaLnBrk="1" hangingPunct="1">
              <a:lnSpc>
                <a:spcPct val="90000"/>
              </a:lnSpc>
              <a:buNone/>
            </a:pPr>
            <a:r>
              <a:rPr lang="en-US" altLang="en-US" sz="1800">
                <a:latin typeface="Franklin Gothic Medium"/>
                <a:cs typeface="Times New Roman"/>
              </a:rPr>
              <a:t>	</a:t>
            </a:r>
            <a:endParaRPr lang="en-US" altLang="en-US" sz="2000">
              <a:latin typeface="Franklin Gothic Medium"/>
              <a:cs typeface="Times New Roman"/>
            </a:endParaRPr>
          </a:p>
          <a:p>
            <a:pPr marL="0" indent="0" algn="just" eaLnBrk="1" hangingPunct="1">
              <a:lnSpc>
                <a:spcPct val="90000"/>
              </a:lnSpc>
              <a:buNone/>
            </a:pPr>
            <a:r>
              <a:rPr lang="en-US" altLang="en-US" sz="2000">
                <a:latin typeface="Franklin Gothic Medium"/>
                <a:cs typeface="Times New Roman"/>
              </a:rPr>
              <a:t>C.	</a:t>
            </a:r>
            <a:r>
              <a:rPr lang="en-US" altLang="en-US" sz="2000" u="sng">
                <a:latin typeface="Franklin Gothic Medium"/>
                <a:cs typeface="Times New Roman"/>
              </a:rPr>
              <a:t>Pretreatment (A-to-C) and Construction Info:</a:t>
            </a:r>
            <a:endParaRPr lang="en-US" altLang="en-US" sz="2000">
              <a:latin typeface="Franklin Gothic Medium"/>
              <a:cs typeface="Times New Roman"/>
            </a:endParaRPr>
          </a:p>
          <a:p>
            <a:pPr marL="0" indent="0" algn="just">
              <a:buNone/>
            </a:pPr>
            <a:r>
              <a:rPr lang="en-US" altLang="en-US" sz="2000">
                <a:latin typeface="Franklin Gothic Medium"/>
                <a:cs typeface="Times New Roman"/>
              </a:rPr>
              <a:t>	1.</a:t>
            </a:r>
            <a:r>
              <a:rPr lang="en-US" altLang="en-US">
                <a:latin typeface="Franklin Gothic Medium"/>
                <a:cs typeface="Times New Roman"/>
              </a:rPr>
              <a:t> </a:t>
            </a:r>
            <a:r>
              <a:rPr lang="en-US" altLang="en-US" sz="2000">
                <a:latin typeface="Franklin Gothic Medium"/>
                <a:cs typeface="Times New Roman"/>
              </a:rPr>
              <a:t> Narrative must include information on any SIUs who have submitted plans and specifications, requested an A-to-C, or had construction activities on their pretreatment systems during the PAR year.</a:t>
            </a:r>
            <a:r>
              <a:rPr lang="en-US" altLang="en-US">
                <a:latin typeface="Franklin Gothic Medium"/>
                <a:cs typeface="Times New Roman"/>
              </a:rPr>
              <a:t> </a:t>
            </a:r>
            <a:r>
              <a:rPr lang="en-US" altLang="en-US" sz="2000">
                <a:latin typeface="Franklin Gothic Medium"/>
                <a:cs typeface="Times New Roman"/>
              </a:rPr>
              <a:t> This information will document or measure improvements to pretreatment facilities and the work of pretreatment coordinators toward improving the environment.</a:t>
            </a:r>
          </a:p>
          <a:p>
            <a:pPr marL="0" indent="0" algn="just" eaLnBrk="1" hangingPunct="1">
              <a:lnSpc>
                <a:spcPct val="90000"/>
              </a:lnSpc>
              <a:buNone/>
            </a:pPr>
            <a:endParaRPr lang="en-US" altLang="en-US" sz="2000">
              <a:latin typeface="Franklin Gothic Medium"/>
              <a:cs typeface="Times New Roman" panose="02020603050405020304" pitchFamily="18" charset="0"/>
            </a:endParaRPr>
          </a:p>
          <a:p>
            <a:pPr marL="0" indent="0" algn="just" eaLnBrk="1" hangingPunct="1">
              <a:lnSpc>
                <a:spcPct val="90000"/>
              </a:lnSpc>
              <a:buNone/>
            </a:pPr>
            <a:r>
              <a:rPr lang="en-US" altLang="en-US" sz="2000">
                <a:latin typeface="Franklin Gothic Medium"/>
                <a:cs typeface="Times New Roman"/>
              </a:rPr>
              <a:t>	2.  Please include the following information:</a:t>
            </a:r>
          </a:p>
          <a:p>
            <a:pPr marL="0" indent="0" algn="just">
              <a:buNone/>
            </a:pPr>
            <a:r>
              <a:rPr lang="en-US" altLang="en-US" sz="2000">
                <a:latin typeface="Franklin Gothic Medium"/>
                <a:cs typeface="Times New Roman"/>
              </a:rPr>
              <a:t>		a.</a:t>
            </a:r>
            <a:r>
              <a:rPr lang="en-US" altLang="en-US">
                <a:latin typeface="Franklin Gothic Medium"/>
                <a:cs typeface="Times New Roman"/>
              </a:rPr>
              <a:t> </a:t>
            </a:r>
            <a:r>
              <a:rPr lang="en-US" altLang="en-US" sz="2000">
                <a:latin typeface="Franklin Gothic Medium"/>
                <a:cs typeface="Times New Roman"/>
              </a:rPr>
              <a:t> Brief description of what is, was, or will be constructed.</a:t>
            </a:r>
          </a:p>
          <a:p>
            <a:pPr marL="0" indent="0" algn="just">
              <a:buNone/>
            </a:pPr>
            <a:r>
              <a:rPr lang="en-US" altLang="en-US" sz="2000">
                <a:latin typeface="Franklin Gothic Medium"/>
                <a:cs typeface="Times New Roman"/>
              </a:rPr>
              <a:t>		b.</a:t>
            </a:r>
            <a:r>
              <a:rPr lang="en-US" altLang="en-US">
                <a:latin typeface="Franklin Gothic Medium"/>
                <a:cs typeface="Times New Roman"/>
              </a:rPr>
              <a:t> </a:t>
            </a:r>
            <a:r>
              <a:rPr lang="en-US" altLang="en-US" sz="2000">
                <a:latin typeface="Franklin Gothic Medium"/>
                <a:cs typeface="Times New Roman"/>
              </a:rPr>
              <a:t> Approx. cost.</a:t>
            </a:r>
          </a:p>
          <a:p>
            <a:pPr marL="0" indent="0" algn="just">
              <a:buNone/>
            </a:pPr>
            <a:r>
              <a:rPr lang="en-US" altLang="en-US" sz="2000">
                <a:latin typeface="Franklin Gothic Medium"/>
                <a:cs typeface="Times New Roman"/>
              </a:rPr>
              <a:t>		c.</a:t>
            </a:r>
            <a:r>
              <a:rPr lang="en-US" altLang="en-US">
                <a:latin typeface="Franklin Gothic Medium"/>
                <a:cs typeface="Times New Roman"/>
              </a:rPr>
              <a:t> </a:t>
            </a:r>
            <a:r>
              <a:rPr lang="en-US" altLang="en-US" sz="2000">
                <a:latin typeface="Franklin Gothic Medium"/>
                <a:cs typeface="Times New Roman"/>
              </a:rPr>
              <a:t> Date submitted and/or date of A-to-C.</a:t>
            </a:r>
          </a:p>
          <a:p>
            <a:pPr marL="0" indent="0" algn="just">
              <a:buNone/>
            </a:pPr>
            <a:r>
              <a:rPr lang="en-US" altLang="en-US" sz="2000">
                <a:latin typeface="Franklin Gothic Medium"/>
                <a:cs typeface="Times New Roman"/>
              </a:rPr>
              <a:t>		d.</a:t>
            </a:r>
            <a:r>
              <a:rPr lang="en-US" altLang="en-US">
                <a:latin typeface="Franklin Gothic Medium"/>
                <a:cs typeface="Times New Roman"/>
              </a:rPr>
              <a:t> </a:t>
            </a:r>
            <a:r>
              <a:rPr lang="en-US" altLang="en-US" sz="2000">
                <a:latin typeface="Franklin Gothic Medium"/>
                <a:cs typeface="Times New Roman"/>
              </a:rPr>
              <a:t> Date construction began, or is scheduled to begin.</a:t>
            </a:r>
          </a:p>
          <a:p>
            <a:pPr marL="0" indent="0" algn="just">
              <a:buNone/>
            </a:pPr>
            <a:r>
              <a:rPr lang="en-US" altLang="en-US" sz="2000">
                <a:latin typeface="Franklin Gothic Medium"/>
                <a:cs typeface="Times New Roman"/>
              </a:rPr>
              <a:t>		e.</a:t>
            </a:r>
            <a:r>
              <a:rPr lang="en-US" altLang="en-US">
                <a:latin typeface="Franklin Gothic Medium"/>
                <a:cs typeface="Times New Roman"/>
              </a:rPr>
              <a:t> </a:t>
            </a:r>
            <a:r>
              <a:rPr lang="en-US" altLang="en-US" sz="2000">
                <a:latin typeface="Franklin Gothic Medium"/>
                <a:cs typeface="Times New Roman"/>
              </a:rPr>
              <a:t> Date construction completed or scheduled to end.</a:t>
            </a:r>
            <a:r>
              <a:rPr lang="en-US" altLang="en-US">
                <a:latin typeface="Franklin Gothic Medium"/>
                <a:cs typeface="Arial"/>
              </a:rPr>
              <a:t> </a:t>
            </a:r>
            <a:endParaRPr lang="en-US" altLang="en-US" sz="2000">
              <a:latin typeface="Franklin Gothic Medium"/>
            </a:endParaRPr>
          </a:p>
        </p:txBody>
      </p:sp>
      <p:sp>
        <p:nvSpPr>
          <p:cNvPr id="2" name="Slide Number Placeholder 1">
            <a:extLst>
              <a:ext uri="{FF2B5EF4-FFF2-40B4-BE49-F238E27FC236}">
                <a16:creationId xmlns:a16="http://schemas.microsoft.com/office/drawing/2014/main" id="{A8C99E3D-4DAA-9EE4-C8B3-79CAB2EE7116}"/>
              </a:ext>
            </a:extLst>
          </p:cNvPr>
          <p:cNvSpPr>
            <a:spLocks noGrp="1"/>
          </p:cNvSpPr>
          <p:nvPr>
            <p:ph type="sldNum" sz="quarter" idx="12"/>
          </p:nvPr>
        </p:nvSpPr>
        <p:spPr/>
        <p:txBody>
          <a:bodyPr/>
          <a:lstStyle/>
          <a:p>
            <a:fld id="{11F27F3A-B3E9-41ED-AF8F-A365F10BB65F}" type="slidenum">
              <a:rPr lang="en-US" smtClean="0"/>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17091" name="Rectangle 3"/>
          <p:cNvSpPr>
            <a:spLocks noGrp="1" noChangeArrowheads="1"/>
          </p:cNvSpPr>
          <p:nvPr>
            <p:ph idx="1"/>
          </p:nvPr>
        </p:nvSpPr>
        <p:spPr/>
        <p:txBody>
          <a:bodyPr vert="horz" lIns="91440" tIns="45720" rIns="91440" bIns="45720" rtlCol="0" anchor="t">
            <a:normAutofit/>
          </a:bodyPr>
          <a:lstStyle/>
          <a:p>
            <a:pPr marL="0" indent="0" algn="just">
              <a:buNone/>
            </a:pPr>
            <a:r>
              <a:rPr lang="en-US" altLang="en-US" sz="2000" u="sng">
                <a:latin typeface="Franklin Gothic Medium"/>
                <a:cs typeface="Times New Roman"/>
              </a:rPr>
              <a:t>IU INFORMATION</a:t>
            </a:r>
            <a:r>
              <a:rPr lang="en-US" altLang="en-US" sz="2000">
                <a:latin typeface="Franklin Gothic Medium"/>
                <a:cs typeface="Times New Roman"/>
              </a:rPr>
              <a:t> (cont.):</a:t>
            </a:r>
            <a:endParaRPr lang="en-US">
              <a:latin typeface="Franklin Gothic Medium"/>
              <a:cs typeface="Times New Roman"/>
            </a:endParaRPr>
          </a:p>
          <a:p>
            <a:pPr marL="0" indent="0" algn="just">
              <a:buNone/>
            </a:pPr>
            <a:r>
              <a:rPr lang="en-US" altLang="en-US" sz="2000">
                <a:latin typeface="Franklin Gothic Medium"/>
                <a:cs typeface="Times New Roman"/>
              </a:rPr>
              <a:t>	</a:t>
            </a:r>
          </a:p>
          <a:p>
            <a:pPr marL="0" indent="0" algn="just">
              <a:buNone/>
            </a:pPr>
            <a:r>
              <a:rPr lang="en-US" altLang="en-US" sz="2000">
                <a:latin typeface="Franklin Gothic Medium"/>
                <a:cs typeface="Times New Roman"/>
              </a:rPr>
              <a:t>D. 	</a:t>
            </a:r>
            <a:r>
              <a:rPr lang="en-US" altLang="en-US" sz="2000" u="sng">
                <a:latin typeface="Franklin Gothic Medium"/>
                <a:cs typeface="Times New Roman"/>
              </a:rPr>
              <a:t>SIUs with Missing Data:</a:t>
            </a:r>
          </a:p>
          <a:p>
            <a:pPr marL="0" indent="0" algn="just">
              <a:buNone/>
            </a:pPr>
            <a:r>
              <a:rPr lang="en-US" altLang="en-US" sz="2000">
                <a:latin typeface="Franklin Gothic Medium"/>
                <a:cs typeface="Times New Roman"/>
              </a:rPr>
              <a:t>	1.</a:t>
            </a:r>
            <a:r>
              <a:rPr lang="en-US" altLang="en-US">
                <a:latin typeface="Franklin Gothic Medium"/>
                <a:cs typeface="Times New Roman"/>
              </a:rPr>
              <a:t> </a:t>
            </a:r>
            <a:r>
              <a:rPr lang="en-US" altLang="en-US" sz="2000">
                <a:latin typeface="Franklin Gothic Medium"/>
                <a:cs typeface="Times New Roman"/>
              </a:rPr>
              <a:t> Explain WHY any required sampling may "appear" to have not been done for any SIU.</a:t>
            </a:r>
            <a:r>
              <a:rPr lang="en-US" altLang="en-US">
                <a:latin typeface="Franklin Gothic Medium"/>
                <a:cs typeface="Times New Roman"/>
              </a:rPr>
              <a:t> </a:t>
            </a:r>
            <a:r>
              <a:rPr lang="en-US" altLang="en-US" sz="2000">
                <a:latin typeface="Franklin Gothic Medium"/>
                <a:cs typeface="Times New Roman"/>
              </a:rPr>
              <a:t> Missing data may be required to be repeated.</a:t>
            </a:r>
            <a:r>
              <a:rPr lang="en-US" altLang="en-US">
                <a:latin typeface="Franklin Gothic Medium"/>
                <a:cs typeface="Times New Roman"/>
              </a:rPr>
              <a:t> </a:t>
            </a:r>
            <a:r>
              <a:rPr lang="en-US" altLang="en-US" sz="2000">
                <a:latin typeface="Franklin Gothic Medium"/>
                <a:cs typeface="Times New Roman"/>
              </a:rPr>
              <a:t> Missed self-monitoring is a violation and may be considered SNC.</a:t>
            </a:r>
            <a:r>
              <a:rPr lang="en-US" altLang="en-US">
                <a:latin typeface="Franklin Gothic Medium"/>
                <a:cs typeface="Times New Roman"/>
              </a:rPr>
              <a:t> </a:t>
            </a:r>
            <a:r>
              <a:rPr lang="en-US" altLang="en-US" sz="2000">
                <a:latin typeface="Franklin Gothic Medium"/>
                <a:cs typeface="Times New Roman"/>
              </a:rPr>
              <a:t> </a:t>
            </a:r>
          </a:p>
          <a:p>
            <a:pPr marL="0" indent="0" algn="just">
              <a:buNone/>
            </a:pPr>
            <a:r>
              <a:rPr lang="en-US" altLang="en-US">
                <a:latin typeface="Franklin Gothic Medium"/>
                <a:cs typeface="Times New Roman"/>
              </a:rPr>
              <a:t>	Some r</a:t>
            </a:r>
            <a:r>
              <a:rPr lang="en-US" altLang="en-US" sz="2000">
                <a:latin typeface="Franklin Gothic Medium"/>
                <a:cs typeface="Times New Roman"/>
              </a:rPr>
              <a:t>easons for missing data are:</a:t>
            </a:r>
          </a:p>
          <a:p>
            <a:pPr marL="914400" lvl="2" indent="0" algn="just">
              <a:buNone/>
            </a:pPr>
            <a:r>
              <a:rPr lang="en-US" altLang="en-US" sz="1800">
                <a:latin typeface="Franklin Gothic Medium"/>
                <a:cs typeface="Times New Roman"/>
              </a:rPr>
              <a:t>A permit is issued (became effective) well before the actual discharge begins.</a:t>
            </a:r>
          </a:p>
          <a:p>
            <a:pPr marL="914400" lvl="2" indent="0" algn="just">
              <a:buNone/>
            </a:pPr>
            <a:r>
              <a:rPr lang="en-US" altLang="en-US" sz="1800">
                <a:latin typeface="Franklin Gothic Medium"/>
                <a:cs typeface="Times New Roman"/>
              </a:rPr>
              <a:t>A Permit is officially dropped well after the actual discharge was stopped.</a:t>
            </a:r>
          </a:p>
          <a:p>
            <a:pPr marL="914400" lvl="2" indent="0" algn="just">
              <a:buNone/>
            </a:pPr>
            <a:r>
              <a:rPr lang="en-US" altLang="en-US" sz="1800">
                <a:latin typeface="Franklin Gothic Medium"/>
                <a:cs typeface="Times New Roman"/>
              </a:rPr>
              <a:t>Temporary shut downs / No process discharge.</a:t>
            </a:r>
          </a:p>
          <a:p>
            <a:pPr marL="914400" lvl="2" indent="0" algn="just">
              <a:buNone/>
            </a:pPr>
            <a:r>
              <a:rPr lang="en-US" altLang="en-US" sz="1800">
                <a:latin typeface="Franklin Gothic Medium"/>
                <a:cs typeface="Times New Roman"/>
              </a:rPr>
              <a:t>Missed self monitoring, "botched" sampling, act of god, act of nature, or other reason.  	(EXPLAIN !)</a:t>
            </a:r>
          </a:p>
        </p:txBody>
      </p:sp>
      <p:sp>
        <p:nvSpPr>
          <p:cNvPr id="2" name="Slide Number Placeholder 1">
            <a:extLst>
              <a:ext uri="{FF2B5EF4-FFF2-40B4-BE49-F238E27FC236}">
                <a16:creationId xmlns:a16="http://schemas.microsoft.com/office/drawing/2014/main" id="{A6C0C500-F4A0-4A80-3571-406A2D128C9F}"/>
              </a:ext>
            </a:extLst>
          </p:cNvPr>
          <p:cNvSpPr>
            <a:spLocks noGrp="1"/>
          </p:cNvSpPr>
          <p:nvPr>
            <p:ph type="sldNum" sz="quarter" idx="12"/>
          </p:nvPr>
        </p:nvSpPr>
        <p:spPr/>
        <p:txBody>
          <a:bodyPr/>
          <a:lstStyle/>
          <a:p>
            <a:fld id="{11F27F3A-B3E9-41ED-AF8F-A365F10BB65F}" type="slidenum">
              <a:rPr lang="en-US" smtClean="0"/>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normAutofit/>
          </a:bodyPr>
          <a:lstStyle/>
          <a:p>
            <a:pPr eaLnBrk="1" hangingPunct="1"/>
            <a:r>
              <a:rPr lang="en-US" altLang="en-US" sz="2800"/>
              <a:t>Introduction – NC Pretreatment Rules</a:t>
            </a:r>
          </a:p>
        </p:txBody>
      </p:sp>
      <p:sp>
        <p:nvSpPr>
          <p:cNvPr id="19459" name="Rectangle 1027"/>
          <p:cNvSpPr>
            <a:spLocks noGrp="1" noChangeArrowheads="1"/>
          </p:cNvSpPr>
          <p:nvPr>
            <p:ph idx="1"/>
          </p:nvPr>
        </p:nvSpPr>
        <p:spPr>
          <a:xfrm>
            <a:off x="838200" y="1392782"/>
            <a:ext cx="10515600" cy="4755355"/>
          </a:xfrm>
        </p:spPr>
        <p:txBody>
          <a:bodyPr vert="horz" lIns="91440" tIns="45720" rIns="91440" bIns="45720" rtlCol="0" anchor="t">
            <a:normAutofit/>
          </a:bodyPr>
          <a:lstStyle/>
          <a:p>
            <a:pPr algn="ctr" eaLnBrk="1" hangingPunct="1"/>
            <a:r>
              <a:rPr lang="en-US" altLang="en-US" sz="1900" dirty="0">
                <a:latin typeface="Bookman Old Style"/>
                <a:cs typeface="Times New Roman"/>
              </a:rPr>
              <a:t>from 15A NCAC 2H .0908(b)</a:t>
            </a:r>
          </a:p>
          <a:p>
            <a:pPr algn="ctr" eaLnBrk="1" hangingPunct="1"/>
            <a:endParaRPr lang="en-US" altLang="en-US" sz="1900" dirty="0">
              <a:solidFill>
                <a:schemeClr val="tx1"/>
              </a:solidFill>
              <a:latin typeface="Times New Roman"/>
              <a:cs typeface="Times New Roman" panose="02020603050405020304" pitchFamily="18" charset="0"/>
            </a:endParaRPr>
          </a:p>
          <a:p>
            <a:r>
              <a:rPr lang="en-US" altLang="en-US" sz="1900" dirty="0">
                <a:solidFill>
                  <a:schemeClr val="tx1"/>
                </a:solidFill>
                <a:latin typeface="Times New Roman"/>
                <a:cs typeface="Times New Roman"/>
              </a:rPr>
              <a:t>	Control Authorities with active approved pretreatment programs shall submit once per year a pretreatment report  describing its pretreatment activities over the previous 12 months.  Two copies of each pretreatment report shall be submitted to the Division by March 1 of each year for activities conducted for two six-month periods, January 1 through June 30 and July 1 through December 31 of the previous year.  This annual report shall contain the following information in accordance with forms specified by the Division:</a:t>
            </a:r>
          </a:p>
          <a:p>
            <a:pPr eaLnBrk="1" hangingPunct="1"/>
            <a:endParaRPr lang="en-US" altLang="en-US" sz="1900" dirty="0">
              <a:solidFill>
                <a:schemeClr val="tx1"/>
              </a:solidFill>
              <a:latin typeface="Times New Roman"/>
              <a:cs typeface="Times New Roman" panose="02020603050405020304" pitchFamily="18" charset="0"/>
            </a:endParaRPr>
          </a:p>
          <a:p>
            <a:r>
              <a:rPr lang="en-US" altLang="en-US" sz="1900" dirty="0">
                <a:solidFill>
                  <a:schemeClr val="tx1"/>
                </a:solidFill>
                <a:latin typeface="Times New Roman"/>
                <a:cs typeface="Times New Roman"/>
              </a:rPr>
              <a:t>(1)   a narrative summary of actions taken by the control authority to ensure compliance with pretreatment requirements;</a:t>
            </a:r>
          </a:p>
          <a:p>
            <a:r>
              <a:rPr lang="en-US" altLang="en-US" sz="1900" dirty="0">
                <a:solidFill>
                  <a:schemeClr val="tx1"/>
                </a:solidFill>
                <a:latin typeface="Times New Roman"/>
                <a:cs typeface="Times New Roman"/>
              </a:rPr>
              <a:t>(2)   a pretreatment program summary on forms or in a format provided by the Division;</a:t>
            </a:r>
          </a:p>
        </p:txBody>
      </p:sp>
      <p:sp>
        <p:nvSpPr>
          <p:cNvPr id="2" name="Slide Number Placeholder 1">
            <a:extLst>
              <a:ext uri="{FF2B5EF4-FFF2-40B4-BE49-F238E27FC236}">
                <a16:creationId xmlns:a16="http://schemas.microsoft.com/office/drawing/2014/main" id="{B13C4D7C-F1B3-0B01-00EA-E3A8F23130CB}"/>
              </a:ext>
            </a:extLst>
          </p:cNvPr>
          <p:cNvSpPr>
            <a:spLocks noGrp="1"/>
          </p:cNvSpPr>
          <p:nvPr>
            <p:ph type="sldNum" sz="quarter" idx="12"/>
          </p:nvPr>
        </p:nvSpPr>
        <p:spPr/>
        <p:txBody>
          <a:bodyPr/>
          <a:lstStyle/>
          <a:p>
            <a:fld id="{11F27F3A-B3E9-41ED-AF8F-A365F10BB65F}" type="slidenum">
              <a:rPr lang="en-US" smtClean="0"/>
              <a:pPr/>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Description of Narrative details:</a:t>
            </a:r>
          </a:p>
        </p:txBody>
      </p:sp>
      <p:sp>
        <p:nvSpPr>
          <p:cNvPr id="219139" name="Rectangle 3"/>
          <p:cNvSpPr>
            <a:spLocks noGrp="1" noChangeArrowheads="1"/>
          </p:cNvSpPr>
          <p:nvPr>
            <p:ph idx="1"/>
          </p:nvPr>
        </p:nvSpPr>
        <p:spPr/>
        <p:txBody>
          <a:bodyPr vert="horz" lIns="91440" tIns="45720" rIns="91440" bIns="45720" rtlCol="0" anchor="t">
            <a:normAutofit/>
          </a:bodyPr>
          <a:lstStyle/>
          <a:p>
            <a:pPr marL="0" indent="0" algn="just">
              <a:lnSpc>
                <a:spcPct val="80000"/>
              </a:lnSpc>
              <a:buNone/>
            </a:pPr>
            <a:r>
              <a:rPr lang="en-US" altLang="en-US" sz="1900">
                <a:latin typeface="Franklin Gothic Medium"/>
                <a:cs typeface="Times New Roman"/>
              </a:rPr>
              <a:t>IU INFORMATION (cont.):</a:t>
            </a:r>
            <a:endParaRPr lang="en-US" sz="1900">
              <a:latin typeface="Franklin Gothic Medium"/>
              <a:cs typeface="Times New Roman"/>
            </a:endParaRPr>
          </a:p>
          <a:p>
            <a:pPr marL="0" indent="0" algn="just">
              <a:lnSpc>
                <a:spcPct val="80000"/>
              </a:lnSpc>
              <a:buNone/>
            </a:pPr>
            <a:r>
              <a:rPr lang="en-US" altLang="en-US" sz="1900">
                <a:latin typeface="Franklin Gothic Medium"/>
                <a:cs typeface="Times New Roman"/>
              </a:rPr>
              <a:t>	</a:t>
            </a:r>
          </a:p>
          <a:p>
            <a:pPr marL="0" indent="0" algn="just">
              <a:lnSpc>
                <a:spcPct val="80000"/>
              </a:lnSpc>
              <a:buNone/>
            </a:pPr>
            <a:r>
              <a:rPr lang="en-US" altLang="en-US" sz="1900">
                <a:latin typeface="Franklin Gothic Medium"/>
                <a:cs typeface="Times New Roman"/>
              </a:rPr>
              <a:t>OPTIONAL:</a:t>
            </a:r>
          </a:p>
          <a:p>
            <a:pPr marL="457200" indent="-457200" algn="just">
              <a:lnSpc>
                <a:spcPct val="80000"/>
              </a:lnSpc>
              <a:buAutoNum type="alphaUcPeriod" startAt="5"/>
            </a:pPr>
            <a:r>
              <a:rPr lang="en-US" altLang="en-US" sz="1900">
                <a:latin typeface="Franklin Gothic Medium"/>
                <a:cs typeface="Times New Roman"/>
              </a:rPr>
              <a:t>POTW Enforcement Actions and SIU Response Information, for Non-SNC, Non-Order, Non-Construction, Non-missing data events:</a:t>
            </a:r>
          </a:p>
          <a:p>
            <a:pPr marL="0" indent="0" algn="just">
              <a:lnSpc>
                <a:spcPct val="80000"/>
              </a:lnSpc>
              <a:buNone/>
            </a:pPr>
            <a:endParaRPr lang="en-US" altLang="en-US" sz="1900">
              <a:latin typeface="Franklin Gothic Medium"/>
              <a:cs typeface="Times New Roman"/>
            </a:endParaRPr>
          </a:p>
          <a:p>
            <a:pPr marL="0" indent="0" algn="just">
              <a:lnSpc>
                <a:spcPct val="80000"/>
              </a:lnSpc>
              <a:buNone/>
            </a:pPr>
            <a:r>
              <a:rPr lang="en-US" altLang="en-US" sz="1900">
                <a:latin typeface="Franklin Gothic Medium"/>
                <a:cs typeface="Times New Roman"/>
              </a:rPr>
              <a:t>	1.  Enforcement actions taken by the POTW, may include NOVs, meetings, extra inspections, increased monitoring, penalties assessed, and penalties collected.  Note, assessing penalties and collecting penalties should be documented as separate actions.</a:t>
            </a:r>
          </a:p>
          <a:p>
            <a:pPr marL="0" indent="0" algn="just">
              <a:lnSpc>
                <a:spcPct val="80000"/>
              </a:lnSpc>
              <a:buNone/>
            </a:pPr>
            <a:endParaRPr lang="en-US" altLang="en-US" sz="1900">
              <a:latin typeface="Franklin Gothic Medium"/>
              <a:cs typeface="Times New Roman"/>
            </a:endParaRPr>
          </a:p>
          <a:p>
            <a:pPr marL="0" indent="0" algn="just">
              <a:lnSpc>
                <a:spcPct val="80000"/>
              </a:lnSpc>
              <a:buNone/>
            </a:pPr>
            <a:r>
              <a:rPr lang="en-US" altLang="en-US" sz="1900">
                <a:latin typeface="Franklin Gothic Medium"/>
                <a:cs typeface="Times New Roman"/>
              </a:rPr>
              <a:t>	2.  Briefly explain how SIU responded to the enforcement action(s).  Information such as any known cause for the violations, and what the SIU has done or is doing to correct the problem.  Did the SIU deny the problem, request a meeting, appeal the NOV, etc.?</a:t>
            </a:r>
          </a:p>
        </p:txBody>
      </p:sp>
      <p:sp>
        <p:nvSpPr>
          <p:cNvPr id="2" name="Slide Number Placeholder 1">
            <a:extLst>
              <a:ext uri="{FF2B5EF4-FFF2-40B4-BE49-F238E27FC236}">
                <a16:creationId xmlns:a16="http://schemas.microsoft.com/office/drawing/2014/main" id="{70944E5E-83D0-2CF6-1130-CF30C3E0919E}"/>
              </a:ext>
            </a:extLst>
          </p:cNvPr>
          <p:cNvSpPr>
            <a:spLocks noGrp="1"/>
          </p:cNvSpPr>
          <p:nvPr>
            <p:ph type="sldNum" sz="quarter" idx="12"/>
          </p:nvPr>
        </p:nvSpPr>
        <p:spPr/>
        <p:txBody>
          <a:bodyPr/>
          <a:lstStyle/>
          <a:p>
            <a:fld id="{11F27F3A-B3E9-41ED-AF8F-A365F10BB65F}" type="slidenum">
              <a:rPr lang="en-US" smtClean="0"/>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Description of Narrative details:</a:t>
            </a:r>
          </a:p>
        </p:txBody>
      </p:sp>
      <p:sp>
        <p:nvSpPr>
          <p:cNvPr id="221187" name="Rectangle 3"/>
          <p:cNvSpPr>
            <a:spLocks noGrp="1" noChangeArrowheads="1"/>
          </p:cNvSpPr>
          <p:nvPr>
            <p:ph idx="1"/>
          </p:nvPr>
        </p:nvSpPr>
        <p:spPr/>
        <p:txBody>
          <a:bodyPr vert="horz" lIns="91440" tIns="45720" rIns="91440" bIns="45720" rtlCol="0" anchor="t">
            <a:normAutofit/>
          </a:bodyPr>
          <a:lstStyle/>
          <a:p>
            <a:pPr marL="0" indent="0" algn="just">
              <a:buNone/>
            </a:pPr>
            <a:r>
              <a:rPr lang="en-US" altLang="en-US" sz="2000" u="sng">
                <a:latin typeface="Franklin Gothic Medium"/>
                <a:cs typeface="Times New Roman"/>
              </a:rPr>
              <a:t>IU INFORMATION (cont.):</a:t>
            </a:r>
            <a:endParaRPr lang="en-US" u="sng">
              <a:latin typeface="Franklin Gothic Medium"/>
              <a:cs typeface="Times New Roman"/>
            </a:endParaRPr>
          </a:p>
          <a:p>
            <a:pPr marL="0" indent="0" algn="just">
              <a:buNone/>
            </a:pPr>
            <a:r>
              <a:rPr lang="en-US" altLang="en-US" sz="2000">
                <a:latin typeface="Comic Sans MS"/>
                <a:cs typeface="Times New Roman"/>
              </a:rPr>
              <a:t>	</a:t>
            </a:r>
          </a:p>
          <a:p>
            <a:pPr marL="0" indent="0" algn="just">
              <a:buNone/>
            </a:pPr>
            <a:r>
              <a:rPr lang="en-US" altLang="en-US">
                <a:latin typeface="Franklin Gothic Medium"/>
                <a:cs typeface="Times New Roman"/>
              </a:rPr>
              <a:t>OPTIONAL:</a:t>
            </a:r>
          </a:p>
          <a:p>
            <a:pPr marL="0" indent="0" algn="just">
              <a:buNone/>
            </a:pPr>
            <a:endParaRPr lang="en-US" altLang="en-US">
              <a:latin typeface="Franklin Gothic Medium"/>
              <a:cs typeface="Times New Roman"/>
            </a:endParaRPr>
          </a:p>
          <a:p>
            <a:pPr marL="0" indent="0" algn="just">
              <a:buNone/>
            </a:pPr>
            <a:r>
              <a:rPr lang="en-US" altLang="en-US">
                <a:latin typeface="Franklin Gothic Medium"/>
                <a:cs typeface="Times New Roman"/>
              </a:rPr>
              <a:t>F. 	Other Information:</a:t>
            </a:r>
          </a:p>
          <a:p>
            <a:pPr marL="0" indent="0" algn="just">
              <a:buNone/>
            </a:pPr>
            <a:r>
              <a:rPr lang="en-US" altLang="en-US">
                <a:latin typeface="Franklin Gothic Medium"/>
                <a:cs typeface="Times New Roman"/>
              </a:rPr>
              <a:t>	1. Information on SIUs with minor violations may be listed in the narrative very briefly.  This may be general and does not have to list the specifics about limits violations (note, the percent violations is already summarized on the IDSF form). Minor violations can be an indicator of future major violations.  </a:t>
            </a:r>
          </a:p>
          <a:p>
            <a:pPr marL="0" indent="0" algn="just">
              <a:buNone/>
            </a:pPr>
            <a:endParaRPr lang="en-US" altLang="en-US">
              <a:latin typeface="Franklin Gothic Medium"/>
              <a:cs typeface="Times New Roman"/>
            </a:endParaRPr>
          </a:p>
          <a:p>
            <a:pPr marL="0" indent="0" algn="just">
              <a:buNone/>
            </a:pPr>
            <a:r>
              <a:rPr lang="en-US" altLang="en-US">
                <a:latin typeface="Franklin Gothic Medium"/>
                <a:cs typeface="Times New Roman"/>
              </a:rPr>
              <a:t>	2.  Any other information you think is important.</a:t>
            </a:r>
          </a:p>
        </p:txBody>
      </p:sp>
      <p:sp>
        <p:nvSpPr>
          <p:cNvPr id="2" name="Slide Number Placeholder 1">
            <a:extLst>
              <a:ext uri="{FF2B5EF4-FFF2-40B4-BE49-F238E27FC236}">
                <a16:creationId xmlns:a16="http://schemas.microsoft.com/office/drawing/2014/main" id="{186C8ABC-DD70-8DD8-D054-4B7B60974932}"/>
              </a:ext>
            </a:extLst>
          </p:cNvPr>
          <p:cNvSpPr>
            <a:spLocks noGrp="1"/>
          </p:cNvSpPr>
          <p:nvPr>
            <p:ph type="sldNum" sz="quarter" idx="12"/>
          </p:nvPr>
        </p:nvSpPr>
        <p:spPr/>
        <p:txBody>
          <a:bodyPr/>
          <a:lstStyle/>
          <a:p>
            <a:fld id="{11F27F3A-B3E9-41ED-AF8F-A365F10BB65F}" type="slidenum">
              <a:rPr lang="en-US" smtClean="0"/>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noAutofit/>
          </a:bodyPr>
          <a:lstStyle/>
          <a:p>
            <a:pPr eaLnBrk="1" hangingPunct="1"/>
            <a:r>
              <a:rPr lang="en-US" altLang="en-US" sz="2000" dirty="0">
                <a:latin typeface="Franklin Gothic Medium"/>
                <a:cs typeface="Times New Roman"/>
              </a:rPr>
              <a:t>Narrative - Example:</a:t>
            </a:r>
            <a:br>
              <a:rPr lang="en-US" altLang="en-US" sz="2000" dirty="0">
                <a:latin typeface="Franklin Gothic Medium"/>
              </a:rPr>
            </a:br>
            <a:r>
              <a:rPr lang="en-US" altLang="en-US" sz="2000" dirty="0">
                <a:latin typeface="Franklin Gothic Medium"/>
                <a:cs typeface="Times New Roman"/>
              </a:rPr>
              <a:t>Town of Typicalville (NPDES #NC0012345)</a:t>
            </a:r>
            <a:br>
              <a:rPr lang="en-US" altLang="en-US" sz="2000" dirty="0">
                <a:latin typeface="Franklin Gothic Medium"/>
              </a:rPr>
            </a:br>
            <a:r>
              <a:rPr lang="en-US" altLang="en-US" sz="2000" dirty="0">
                <a:latin typeface="Franklin Gothic Medium"/>
                <a:cs typeface="Times New Roman"/>
              </a:rPr>
              <a:t>2013 PAR Narrative</a:t>
            </a:r>
          </a:p>
        </p:txBody>
      </p:sp>
      <p:sp>
        <p:nvSpPr>
          <p:cNvPr id="223235" name="Rectangle 3"/>
          <p:cNvSpPr>
            <a:spLocks noGrp="1" noChangeArrowheads="1"/>
          </p:cNvSpPr>
          <p:nvPr>
            <p:ph idx="1"/>
          </p:nvPr>
        </p:nvSpPr>
        <p:spPr/>
        <p:txBody>
          <a:bodyPr vert="horz" lIns="91440" tIns="45720" rIns="91440" bIns="45720" rtlCol="0" anchor="t">
            <a:normAutofit/>
          </a:bodyPr>
          <a:lstStyle/>
          <a:p>
            <a:pPr marL="0" indent="0" algn="just" eaLnBrk="1" hangingPunct="1">
              <a:buNone/>
            </a:pPr>
            <a:r>
              <a:rPr lang="en-US" altLang="en-US" sz="2000" b="1">
                <a:latin typeface="Helvetica"/>
                <a:cs typeface="Times New Roman"/>
              </a:rPr>
              <a:t>GENERAL INFORMATION:</a:t>
            </a:r>
            <a:endParaRPr lang="en-US">
              <a:latin typeface="Helvetica"/>
              <a:cs typeface="Times New Roman"/>
            </a:endParaRPr>
          </a:p>
          <a:p>
            <a:pPr marL="0" indent="0" algn="just" eaLnBrk="1" hangingPunct="1">
              <a:buNone/>
            </a:pPr>
            <a:endParaRPr lang="en-US" altLang="en-US" sz="2000" b="1">
              <a:latin typeface="Helvetica" panose="020B0604020202020204" pitchFamily="34" charset="0"/>
              <a:cs typeface="Times New Roman" panose="02020603050405020304" pitchFamily="18" charset="0"/>
            </a:endParaRPr>
          </a:p>
          <a:p>
            <a:pPr marL="0" indent="0" algn="just" eaLnBrk="1" hangingPunct="1">
              <a:buNone/>
            </a:pPr>
            <a:r>
              <a:rPr lang="en-US" altLang="en-US" sz="2000">
                <a:latin typeface="Helvetica"/>
                <a:cs typeface="Times New Roman"/>
              </a:rPr>
              <a:t>GENERAL PROGRAM INFORMATION:</a:t>
            </a:r>
          </a:p>
          <a:p>
            <a:pPr algn="just"/>
            <a:r>
              <a:rPr lang="en-US" altLang="en-US" sz="2000">
                <a:latin typeface="Helvetica"/>
                <a:cs typeface="Times New Roman"/>
              </a:rPr>
              <a:t>AT, LTMP, HWA, SUO, ERP, IWS, and Permits are up to date</a:t>
            </a:r>
            <a:r>
              <a:rPr lang="en-US" altLang="en-US">
                <a:latin typeface="Helvetica"/>
                <a:cs typeface="Times New Roman"/>
              </a:rPr>
              <a:t>. You can explain the status of these program elements in regard to DWR’s review. </a:t>
            </a:r>
          </a:p>
          <a:p>
            <a:pPr algn="just"/>
            <a:r>
              <a:rPr lang="en-US" altLang="en-US" sz="2000">
                <a:latin typeface="Helvetica"/>
                <a:cs typeface="Times New Roman"/>
              </a:rPr>
              <a:t>Are all Dates on the Division's Database Program Info Sheet correc</a:t>
            </a:r>
            <a:r>
              <a:rPr lang="en-US" altLang="en-US">
                <a:latin typeface="Helvetica"/>
                <a:cs typeface="Times New Roman"/>
              </a:rPr>
              <a:t>t</a:t>
            </a:r>
            <a:r>
              <a:rPr lang="en-US" altLang="en-US" sz="2000">
                <a:latin typeface="Helvetica"/>
                <a:cs typeface="Times New Roman"/>
              </a:rPr>
              <a:t>?</a:t>
            </a:r>
            <a:endParaRPr lang="en-US" altLang="en-US" sz="2000">
              <a:latin typeface="Helvetica" panose="020B0604020202020204" pitchFamily="34" charset="0"/>
              <a:cs typeface="Times New Roman" panose="02020603050405020304" pitchFamily="18" charset="0"/>
            </a:endParaRPr>
          </a:p>
          <a:p>
            <a:pPr algn="just" eaLnBrk="1" hangingPunct="1"/>
            <a:r>
              <a:rPr lang="en-US" altLang="en-US" sz="2000">
                <a:latin typeface="Helvetica"/>
                <a:cs typeface="Times New Roman"/>
              </a:rPr>
              <a:t>A copy of our Program Info sheet is enclosed with corrections.</a:t>
            </a:r>
          </a:p>
          <a:p>
            <a:pPr algn="just" eaLnBrk="1" hangingPunct="1"/>
            <a:r>
              <a:rPr lang="en-US" altLang="en-US">
                <a:latin typeface="Helvetica"/>
                <a:cs typeface="Times New Roman"/>
              </a:rPr>
              <a:t>Optional reporting of voluntary emerging compound information on a spreadsheet (provided by the Division upon request). </a:t>
            </a:r>
          </a:p>
        </p:txBody>
      </p:sp>
      <p:sp>
        <p:nvSpPr>
          <p:cNvPr id="2" name="Slide Number Placeholder 1">
            <a:extLst>
              <a:ext uri="{FF2B5EF4-FFF2-40B4-BE49-F238E27FC236}">
                <a16:creationId xmlns:a16="http://schemas.microsoft.com/office/drawing/2014/main" id="{F699B230-BB3D-F028-6FD6-C82994418F45}"/>
              </a:ext>
            </a:extLst>
          </p:cNvPr>
          <p:cNvSpPr>
            <a:spLocks noGrp="1"/>
          </p:cNvSpPr>
          <p:nvPr>
            <p:ph type="sldNum" sz="quarter" idx="12"/>
          </p:nvPr>
        </p:nvSpPr>
        <p:spPr/>
        <p:txBody>
          <a:bodyPr/>
          <a:lstStyle/>
          <a:p>
            <a:fld id="{11F27F3A-B3E9-41ED-AF8F-A365F10BB65F}" type="slidenum">
              <a:rPr lang="en-US" smtClean="0"/>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noAutofit/>
          </a:bodyPr>
          <a:lstStyle/>
          <a:p>
            <a:pPr eaLnBrk="1" hangingPunct="1"/>
            <a:r>
              <a:rPr lang="en-US" altLang="en-US" sz="2000" dirty="0">
                <a:latin typeface="Franklin Gothic Medium"/>
                <a:cs typeface="Times New Roman"/>
              </a:rPr>
              <a:t>Narrative - Example:</a:t>
            </a:r>
            <a:br>
              <a:rPr lang="en-US" altLang="en-US" sz="2000" dirty="0">
                <a:latin typeface="Franklin Gothic Medium"/>
              </a:rPr>
            </a:br>
            <a:r>
              <a:rPr lang="en-US" altLang="en-US" sz="2000" dirty="0">
                <a:latin typeface="Franklin Gothic Medium"/>
                <a:cs typeface="Times New Roman"/>
              </a:rPr>
              <a:t>Town of Typicalville (NPDES #NC0012345)</a:t>
            </a:r>
            <a:br>
              <a:rPr lang="en-US" altLang="en-US" sz="2000" dirty="0">
                <a:latin typeface="Franklin Gothic Medium"/>
              </a:rPr>
            </a:br>
            <a:r>
              <a:rPr lang="en-US" altLang="en-US" sz="2000" dirty="0">
                <a:latin typeface="Franklin Gothic Medium"/>
                <a:cs typeface="Times New Roman"/>
              </a:rPr>
              <a:t>2013 PAR Narrative</a:t>
            </a:r>
          </a:p>
        </p:txBody>
      </p:sp>
      <p:sp>
        <p:nvSpPr>
          <p:cNvPr id="225283" name="Rectangle 3"/>
          <p:cNvSpPr>
            <a:spLocks noGrp="1" noChangeArrowheads="1"/>
          </p:cNvSpPr>
          <p:nvPr>
            <p:ph idx="1"/>
          </p:nvPr>
        </p:nvSpPr>
        <p:spPr/>
        <p:txBody>
          <a:bodyPr vert="horz" lIns="91440" tIns="45720" rIns="91440" bIns="45720" rtlCol="0" anchor="t">
            <a:normAutofit/>
          </a:bodyPr>
          <a:lstStyle/>
          <a:p>
            <a:pPr marL="0" indent="0" algn="just" eaLnBrk="1" hangingPunct="1">
              <a:buNone/>
            </a:pPr>
            <a:r>
              <a:rPr lang="en-US" altLang="en-US" sz="2000" b="1">
                <a:latin typeface="Helvetica"/>
                <a:cs typeface="Times New Roman"/>
              </a:rPr>
              <a:t>GENERAL INFORMATION (cont.):</a:t>
            </a:r>
            <a:endParaRPr lang="en-US">
              <a:latin typeface="Helvetica"/>
              <a:cs typeface="Times New Roman"/>
            </a:endParaRPr>
          </a:p>
          <a:p>
            <a:pPr marL="0" indent="0" algn="just" eaLnBrk="1" hangingPunct="1">
              <a:buNone/>
            </a:pPr>
            <a:endParaRPr lang="en-US" altLang="en-US" sz="2000" b="1">
              <a:latin typeface="Helvetica" panose="020B0604020202020204" pitchFamily="34" charset="0"/>
              <a:cs typeface="Times New Roman" panose="02020603050405020304" pitchFamily="18" charset="0"/>
            </a:endParaRPr>
          </a:p>
          <a:p>
            <a:pPr marL="0" indent="0" algn="just" eaLnBrk="1" hangingPunct="1">
              <a:buNone/>
            </a:pPr>
            <a:r>
              <a:rPr lang="en-US" altLang="en-US" sz="2000">
                <a:latin typeface="Helvetica"/>
                <a:cs typeface="Times New Roman"/>
              </a:rPr>
              <a:t>GENERAL PERMIT INFORMATION:</a:t>
            </a:r>
          </a:p>
          <a:p>
            <a:pPr algn="just" eaLnBrk="1" hangingPunct="1"/>
            <a:r>
              <a:rPr lang="en-US" altLang="en-US" sz="2000">
                <a:latin typeface="Helvetica"/>
                <a:cs typeface="Times New Roman"/>
              </a:rPr>
              <a:t>No permits lapsed or expired prior to renewal</a:t>
            </a:r>
          </a:p>
          <a:p>
            <a:pPr algn="just" eaLnBrk="1" hangingPunct="1"/>
            <a:r>
              <a:rPr lang="en-US" altLang="en-US" sz="2000">
                <a:latin typeface="Helvetica"/>
                <a:cs typeface="Times New Roman"/>
              </a:rPr>
              <a:t>No new or Name Changes at any SIUs</a:t>
            </a:r>
          </a:p>
        </p:txBody>
      </p:sp>
      <p:sp>
        <p:nvSpPr>
          <p:cNvPr id="2" name="Slide Number Placeholder 1">
            <a:extLst>
              <a:ext uri="{FF2B5EF4-FFF2-40B4-BE49-F238E27FC236}">
                <a16:creationId xmlns:a16="http://schemas.microsoft.com/office/drawing/2014/main" id="{DEAE19E0-7D7A-A920-952B-FD3E0FF49515}"/>
              </a:ext>
            </a:extLst>
          </p:cNvPr>
          <p:cNvSpPr>
            <a:spLocks noGrp="1"/>
          </p:cNvSpPr>
          <p:nvPr>
            <p:ph type="sldNum" sz="quarter" idx="12"/>
          </p:nvPr>
        </p:nvSpPr>
        <p:spPr/>
        <p:txBody>
          <a:bodyPr/>
          <a:lstStyle/>
          <a:p>
            <a:fld id="{11F27F3A-B3E9-41ED-AF8F-A365F10BB65F}" type="slidenum">
              <a:rPr lang="en-US" smtClean="0"/>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noAutofit/>
          </a:bodyPr>
          <a:lstStyle/>
          <a:p>
            <a:pPr eaLnBrk="1" hangingPunct="1"/>
            <a:r>
              <a:rPr lang="en-US" altLang="en-US" sz="2000" dirty="0">
                <a:latin typeface="Franklin Gothic Medium"/>
                <a:cs typeface="Times New Roman"/>
              </a:rPr>
              <a:t>Narrative - Example:</a:t>
            </a:r>
            <a:br>
              <a:rPr lang="en-US" altLang="en-US" sz="2000" dirty="0">
                <a:latin typeface="Franklin Gothic Medium"/>
              </a:rPr>
            </a:br>
            <a:r>
              <a:rPr lang="en-US" altLang="en-US" sz="2000" dirty="0">
                <a:latin typeface="Franklin Gothic Medium"/>
                <a:cs typeface="Times New Roman"/>
              </a:rPr>
              <a:t>Town of Typicalville (NPDES #NC0012345)</a:t>
            </a:r>
            <a:br>
              <a:rPr lang="en-US" altLang="en-US" sz="2000" dirty="0">
                <a:latin typeface="Franklin Gothic Medium"/>
              </a:rPr>
            </a:br>
            <a:r>
              <a:rPr lang="en-US" altLang="en-US" sz="2000" dirty="0">
                <a:latin typeface="Franklin Gothic Medium"/>
                <a:cs typeface="Times New Roman"/>
              </a:rPr>
              <a:t>2013 PAR Narrative</a:t>
            </a:r>
          </a:p>
        </p:txBody>
      </p:sp>
      <p:sp>
        <p:nvSpPr>
          <p:cNvPr id="227331" name="Rectangle 3"/>
          <p:cNvSpPr>
            <a:spLocks noGrp="1" noChangeArrowheads="1"/>
          </p:cNvSpPr>
          <p:nvPr>
            <p:ph idx="1"/>
          </p:nvPr>
        </p:nvSpPr>
        <p:spPr/>
        <p:txBody>
          <a:bodyPr vert="horz" lIns="91440" tIns="45720" rIns="91440" bIns="45720" rtlCol="0" anchor="t">
            <a:normAutofit/>
          </a:bodyPr>
          <a:lstStyle/>
          <a:p>
            <a:pPr marL="0" indent="0">
              <a:buNone/>
            </a:pPr>
            <a:r>
              <a:rPr lang="en-US" altLang="en-US" sz="2400" b="1" dirty="0">
                <a:latin typeface="Helvetica"/>
                <a:cs typeface="Times New Roman"/>
              </a:rPr>
              <a:t>IU INFORMATION,  listed alphabetically</a:t>
            </a:r>
            <a:endParaRPr lang="en-US" dirty="0">
              <a:latin typeface="Helvetica"/>
              <a:cs typeface="Times New Roman"/>
            </a:endParaRPr>
          </a:p>
          <a:p>
            <a:r>
              <a:rPr lang="en-US" altLang="en-US" sz="2400" b="1" dirty="0">
                <a:latin typeface="Helvetica"/>
                <a:cs typeface="Times New Roman"/>
              </a:rPr>
              <a:t>Chicken Pluckers, Inc.  ( IUP # 0008, Poultry)</a:t>
            </a:r>
          </a:p>
          <a:p>
            <a:pPr eaLnBrk="1" hangingPunct="1"/>
            <a:endParaRPr lang="en-US" altLang="en-US" sz="2400" b="1" dirty="0">
              <a:latin typeface="Helvetica" panose="020B0604020202020204" pitchFamily="34" charset="0"/>
              <a:cs typeface="Times New Roman" panose="02020603050405020304" pitchFamily="18" charset="0"/>
            </a:endParaRPr>
          </a:p>
          <a:p>
            <a:pPr marL="0" indent="0" eaLnBrk="1" hangingPunct="1">
              <a:buNone/>
            </a:pPr>
            <a:r>
              <a:rPr lang="en-US" altLang="en-US" sz="2400" dirty="0">
                <a:latin typeface="Helvetica"/>
                <a:cs typeface="Times New Roman"/>
              </a:rPr>
              <a:t>SNC INFORMATION:</a:t>
            </a:r>
          </a:p>
          <a:p>
            <a:pPr lvl="1" eaLnBrk="1" hangingPunct="1"/>
            <a:r>
              <a:rPr lang="en-US" altLang="en-US" sz="2400" dirty="0">
                <a:latin typeface="Helvetica"/>
                <a:cs typeface="Times New Roman"/>
              </a:rPr>
              <a:t>This SIU was in SNC for TRC limit violations for BOD during January to June 2024.</a:t>
            </a:r>
          </a:p>
          <a:p>
            <a:pPr lvl="1" eaLnBrk="1" hangingPunct="1"/>
            <a:r>
              <a:rPr lang="en-US" altLang="en-US" sz="2400" dirty="0">
                <a:latin typeface="Helvetica"/>
                <a:cs typeface="Times New Roman"/>
              </a:rPr>
              <a:t>This SIU was also in SNC for reporting due to failure to complete all self-monitoring samples during January to June 2024.</a:t>
            </a:r>
          </a:p>
          <a:p>
            <a:pPr lvl="1" eaLnBrk="1" hangingPunct="1"/>
            <a:r>
              <a:rPr lang="en-US" altLang="en-US" sz="2400" dirty="0">
                <a:latin typeface="Helvetica"/>
                <a:cs typeface="Times New Roman"/>
              </a:rPr>
              <a:t>Copy of Public Notice is enclosed.</a:t>
            </a:r>
          </a:p>
        </p:txBody>
      </p:sp>
      <p:sp>
        <p:nvSpPr>
          <p:cNvPr id="2" name="Slide Number Placeholder 1">
            <a:extLst>
              <a:ext uri="{FF2B5EF4-FFF2-40B4-BE49-F238E27FC236}">
                <a16:creationId xmlns:a16="http://schemas.microsoft.com/office/drawing/2014/main" id="{0C3C775B-9A75-388B-E800-3828EDA9826A}"/>
              </a:ext>
            </a:extLst>
          </p:cNvPr>
          <p:cNvSpPr>
            <a:spLocks noGrp="1"/>
          </p:cNvSpPr>
          <p:nvPr>
            <p:ph type="sldNum" sz="quarter" idx="12"/>
          </p:nvPr>
        </p:nvSpPr>
        <p:spPr/>
        <p:txBody>
          <a:bodyPr/>
          <a:lstStyle/>
          <a:p>
            <a:fld id="{11F27F3A-B3E9-41ED-AF8F-A365F10BB65F}" type="slidenum">
              <a:rPr lang="en-US" smtClean="0"/>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noAutofit/>
          </a:bodyPr>
          <a:lstStyle/>
          <a:p>
            <a:pPr eaLnBrk="1" hangingPunct="1"/>
            <a:r>
              <a:rPr lang="en-US" altLang="en-US" sz="2000" dirty="0">
                <a:latin typeface="Franklin Gothic Medium"/>
                <a:cs typeface="Times New Roman"/>
              </a:rPr>
              <a:t>Narrative - Example:</a:t>
            </a:r>
            <a:br>
              <a:rPr lang="en-US" altLang="en-US" sz="2000" dirty="0">
                <a:latin typeface="Franklin Gothic Medium"/>
              </a:rPr>
            </a:br>
            <a:r>
              <a:rPr lang="en-US" altLang="en-US" sz="2000" dirty="0">
                <a:latin typeface="Franklin Gothic Medium"/>
                <a:cs typeface="Times New Roman"/>
              </a:rPr>
              <a:t>Town of Typicalville (NPDES #NC0012345)</a:t>
            </a:r>
            <a:br>
              <a:rPr lang="en-US" altLang="en-US" sz="2000" dirty="0">
                <a:latin typeface="Franklin Gothic Medium"/>
              </a:rPr>
            </a:br>
            <a:r>
              <a:rPr lang="en-US" altLang="en-US" sz="2000" dirty="0">
                <a:latin typeface="Franklin Gothic Medium"/>
                <a:cs typeface="Times New Roman"/>
              </a:rPr>
              <a:t>2013 PAR Narrative</a:t>
            </a:r>
          </a:p>
        </p:txBody>
      </p:sp>
      <p:sp>
        <p:nvSpPr>
          <p:cNvPr id="229379" name="Rectangle 3"/>
          <p:cNvSpPr>
            <a:spLocks noGrp="1" noChangeArrowheads="1"/>
          </p:cNvSpPr>
          <p:nvPr>
            <p:ph idx="1"/>
          </p:nvPr>
        </p:nvSpPr>
        <p:spPr/>
        <p:txBody>
          <a:bodyPr vert="horz" lIns="91440" tIns="45720" rIns="91440" bIns="45720" rtlCol="0" anchor="t">
            <a:normAutofit/>
          </a:bodyPr>
          <a:lstStyle/>
          <a:p>
            <a:pPr marL="0" indent="0" eaLnBrk="1" hangingPunct="1">
              <a:lnSpc>
                <a:spcPct val="90000"/>
              </a:lnSpc>
              <a:buNone/>
            </a:pPr>
            <a:r>
              <a:rPr lang="en-US" altLang="en-US" sz="2400" b="1">
                <a:latin typeface="Helvetica" panose="020B0604020202020204" pitchFamily="34" charset="0"/>
                <a:cs typeface="Times New Roman" panose="02020603050405020304" pitchFamily="18" charset="0"/>
              </a:rPr>
              <a:t>IU INFORMATION,  listed alphabetically</a:t>
            </a:r>
            <a:endParaRPr lang="en-US"/>
          </a:p>
          <a:p>
            <a:r>
              <a:rPr lang="en-US" altLang="en-US" sz="2400" b="1">
                <a:latin typeface="Helvetica"/>
                <a:cs typeface="Times New Roman"/>
              </a:rPr>
              <a:t>Chicken Pluckers, Inc.  ( IUP # 0008, Poultry)</a:t>
            </a:r>
          </a:p>
          <a:p>
            <a:pPr marL="0" indent="0" eaLnBrk="1" hangingPunct="1">
              <a:lnSpc>
                <a:spcPct val="90000"/>
              </a:lnSpc>
              <a:buNone/>
            </a:pPr>
            <a:r>
              <a:rPr lang="en-US" altLang="en-US" sz="2000">
                <a:latin typeface="Helvetica"/>
                <a:cs typeface="Times New Roman"/>
              </a:rPr>
              <a:t>SNC INFORMATION (cont.):</a:t>
            </a:r>
          </a:p>
          <a:p>
            <a:pPr lvl="1"/>
            <a:r>
              <a:rPr lang="en-US" altLang="en-US" sz="2000">
                <a:latin typeface="Helvetica"/>
                <a:cs typeface="Times New Roman"/>
              </a:rPr>
              <a:t>SNC Situation for BOD has been resolved.  The SIU began an investigation into the source of the BOD violations in February, per our first NOV.  Their efforts were intensified as the violations continued and more NOVs were issued.  In the end they traced the source to problems in the Industry's pretreatment system.  Temporary repairs were completed in August, which enabled the SIU to come back into compliance during the second six-month reporting period (i.e., they still had some violations in July but overall not SNC – see IDSF)</a:t>
            </a:r>
          </a:p>
          <a:p>
            <a:pPr lvl="1"/>
            <a:r>
              <a:rPr lang="en-US" altLang="en-US" sz="2000">
                <a:latin typeface="Helvetica"/>
                <a:cs typeface="Times New Roman"/>
              </a:rPr>
              <a:t>SNC situation for reporting has also been addressed.  This Industry has hired new staff and is now properly sampling according to its permit requirements.</a:t>
            </a:r>
            <a:r>
              <a:rPr lang="en-US" altLang="en-US" sz="2000">
                <a:latin typeface="Arial"/>
                <a:cs typeface="Arial"/>
              </a:rPr>
              <a:t> </a:t>
            </a:r>
            <a:endParaRPr lang="en-US" altLang="en-US" sz="2000"/>
          </a:p>
        </p:txBody>
      </p:sp>
      <p:sp>
        <p:nvSpPr>
          <p:cNvPr id="2" name="Slide Number Placeholder 1">
            <a:extLst>
              <a:ext uri="{FF2B5EF4-FFF2-40B4-BE49-F238E27FC236}">
                <a16:creationId xmlns:a16="http://schemas.microsoft.com/office/drawing/2014/main" id="{D75023FE-9CBB-1625-A362-3C5592C75D41}"/>
              </a:ext>
            </a:extLst>
          </p:cNvPr>
          <p:cNvSpPr>
            <a:spLocks noGrp="1"/>
          </p:cNvSpPr>
          <p:nvPr>
            <p:ph type="sldNum" sz="quarter" idx="12"/>
          </p:nvPr>
        </p:nvSpPr>
        <p:spPr/>
        <p:txBody>
          <a:bodyPr/>
          <a:lstStyle/>
          <a:p>
            <a:fld id="{11F27F3A-B3E9-41ED-AF8F-A365F10BB65F}" type="slidenum">
              <a:rPr lang="en-US" smtClean="0"/>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noAutofit/>
          </a:bodyPr>
          <a:lstStyle/>
          <a:p>
            <a:pPr eaLnBrk="1" hangingPunct="1"/>
            <a:r>
              <a:rPr lang="en-US" altLang="en-US" sz="2000" dirty="0">
                <a:latin typeface="Franklin Gothic Medium"/>
                <a:cs typeface="Times New Roman"/>
              </a:rPr>
              <a:t>Narrative - Example:</a:t>
            </a:r>
            <a:br>
              <a:rPr lang="en-US" altLang="en-US" sz="2000" dirty="0">
                <a:latin typeface="Franklin Gothic Medium"/>
              </a:rPr>
            </a:br>
            <a:r>
              <a:rPr lang="en-US" altLang="en-US" sz="2000" dirty="0">
                <a:latin typeface="Franklin Gothic Medium"/>
                <a:cs typeface="Times New Roman"/>
              </a:rPr>
              <a:t>Town of Typicalville (NPDES #NC0012345)</a:t>
            </a:r>
            <a:br>
              <a:rPr lang="en-US" altLang="en-US" sz="2000" dirty="0">
                <a:latin typeface="Franklin Gothic Medium"/>
              </a:rPr>
            </a:br>
            <a:r>
              <a:rPr lang="en-US" altLang="en-US" sz="2000" dirty="0">
                <a:latin typeface="Franklin Gothic Medium"/>
                <a:cs typeface="Times New Roman"/>
              </a:rPr>
              <a:t>2013 PAR Narrative</a:t>
            </a:r>
          </a:p>
        </p:txBody>
      </p:sp>
      <p:sp>
        <p:nvSpPr>
          <p:cNvPr id="231427" name="Rectangle 3"/>
          <p:cNvSpPr>
            <a:spLocks noGrp="1" noChangeArrowheads="1"/>
          </p:cNvSpPr>
          <p:nvPr>
            <p:ph idx="1"/>
          </p:nvPr>
        </p:nvSpPr>
        <p:spPr/>
        <p:txBody>
          <a:bodyPr vert="horz" lIns="91440" tIns="45720" rIns="91440" bIns="45720" rtlCol="0" anchor="t">
            <a:normAutofit/>
          </a:bodyPr>
          <a:lstStyle/>
          <a:p>
            <a:pPr marL="0" indent="0" algn="just">
              <a:buNone/>
            </a:pPr>
            <a:r>
              <a:rPr lang="en-US" altLang="en-US" sz="2000" b="1" dirty="0">
                <a:latin typeface="Helvetica"/>
                <a:cs typeface="Times New Roman"/>
              </a:rPr>
              <a:t>Chicken Pluckers, Inc.</a:t>
            </a:r>
            <a:r>
              <a:rPr lang="en-US" altLang="en-US" b="1" dirty="0">
                <a:latin typeface="Helvetica"/>
                <a:cs typeface="Times New Roman"/>
              </a:rPr>
              <a:t> </a:t>
            </a:r>
            <a:r>
              <a:rPr lang="en-US" altLang="en-US" sz="2000" b="1" dirty="0">
                <a:latin typeface="Helvetica"/>
                <a:cs typeface="Times New Roman"/>
              </a:rPr>
              <a:t> (continued</a:t>
            </a:r>
            <a:r>
              <a:rPr lang="en-US" altLang="en-US" sz="2000" i="1" dirty="0">
                <a:latin typeface="Helvetica"/>
                <a:cs typeface="Times New Roman"/>
              </a:rPr>
              <a:t>)</a:t>
            </a:r>
            <a:endParaRPr lang="en-US" altLang="en-US" sz="2000" dirty="0">
              <a:latin typeface="Helvetica"/>
              <a:cs typeface="Times New Roman"/>
            </a:endParaRPr>
          </a:p>
          <a:p>
            <a:pPr algn="just" eaLnBrk="1" hangingPunct="1"/>
            <a:endParaRPr lang="en-US" altLang="en-US" sz="2000" dirty="0">
              <a:latin typeface="Helvetica" panose="020B0604020202020204" pitchFamily="34" charset="0"/>
              <a:cs typeface="Times New Roman" panose="02020603050405020304" pitchFamily="18" charset="0"/>
            </a:endParaRPr>
          </a:p>
          <a:p>
            <a:pPr marL="0" indent="0" algn="just" eaLnBrk="1" hangingPunct="1">
              <a:buNone/>
            </a:pPr>
            <a:r>
              <a:rPr lang="en-US" altLang="en-US" sz="2000" dirty="0">
                <a:latin typeface="Helvetica"/>
                <a:cs typeface="Times New Roman"/>
              </a:rPr>
              <a:t>ORDERS AND SCHEDULE INFORMATION:</a:t>
            </a:r>
          </a:p>
          <a:p>
            <a:pPr algn="just" eaLnBrk="1" hangingPunct="1"/>
            <a:endParaRPr lang="en-US" altLang="en-US" sz="2000" dirty="0">
              <a:latin typeface="Helvetica" panose="020B0604020202020204" pitchFamily="34" charset="0"/>
              <a:cs typeface="Times New Roman" panose="02020603050405020304" pitchFamily="18" charset="0"/>
            </a:endParaRPr>
          </a:p>
          <a:p>
            <a:pPr lvl="1" algn="just" eaLnBrk="1" hangingPunct="1"/>
            <a:r>
              <a:rPr lang="en-US" altLang="en-US" sz="2000" dirty="0">
                <a:latin typeface="Helvetica"/>
                <a:cs typeface="Times New Roman"/>
              </a:rPr>
              <a:t>Compliance Schedule added to permit to require installation of new pretreatment equipment.</a:t>
            </a:r>
          </a:p>
          <a:p>
            <a:pPr lvl="1" algn="just"/>
            <a:r>
              <a:rPr lang="en-US" altLang="en-US" sz="2000" dirty="0">
                <a:latin typeface="Helvetica"/>
                <a:cs typeface="Times New Roman"/>
              </a:rPr>
              <a:t>Copy of the Schedule submitted to the Division with a permit modification with new effective date of </a:t>
            </a:r>
            <a:r>
              <a:rPr lang="en-US" altLang="en-US" sz="2000" u="sng" dirty="0">
                <a:latin typeface="Helvetica"/>
                <a:cs typeface="Times New Roman"/>
              </a:rPr>
              <a:t>9/30/24.</a:t>
            </a:r>
          </a:p>
          <a:p>
            <a:pPr lvl="1" algn="just" eaLnBrk="1" hangingPunct="1"/>
            <a:r>
              <a:rPr lang="en-US" altLang="en-US" sz="2000" dirty="0">
                <a:latin typeface="Helvetica"/>
                <a:cs typeface="Times New Roman"/>
              </a:rPr>
              <a:t>As noted above, the repairs to the treatment unit to address the BOD violations were “temporary” and so the SIU must still do more work to get a permanent solution.</a:t>
            </a:r>
            <a:endParaRPr lang="en-US" altLang="en-US" sz="1400" dirty="0">
              <a:latin typeface="Helvetica"/>
              <a:cs typeface="Times New Roman"/>
            </a:endParaRPr>
          </a:p>
        </p:txBody>
      </p:sp>
      <p:sp>
        <p:nvSpPr>
          <p:cNvPr id="2" name="Slide Number Placeholder 1">
            <a:extLst>
              <a:ext uri="{FF2B5EF4-FFF2-40B4-BE49-F238E27FC236}">
                <a16:creationId xmlns:a16="http://schemas.microsoft.com/office/drawing/2014/main" id="{7DB7F504-0FA9-5C9C-C10F-F9697780E4CA}"/>
              </a:ext>
            </a:extLst>
          </p:cNvPr>
          <p:cNvSpPr>
            <a:spLocks noGrp="1"/>
          </p:cNvSpPr>
          <p:nvPr>
            <p:ph type="sldNum" sz="quarter" idx="12"/>
          </p:nvPr>
        </p:nvSpPr>
        <p:spPr/>
        <p:txBody>
          <a:bodyPr/>
          <a:lstStyle/>
          <a:p>
            <a:fld id="{11F27F3A-B3E9-41ED-AF8F-A365F10BB65F}" type="slidenum">
              <a:rPr lang="en-US" smtClean="0"/>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noAutofit/>
          </a:bodyPr>
          <a:lstStyle/>
          <a:p>
            <a:pPr eaLnBrk="1" hangingPunct="1"/>
            <a:r>
              <a:rPr lang="en-US" altLang="en-US" sz="2000" dirty="0">
                <a:latin typeface="Franklin Gothic Medium"/>
                <a:cs typeface="Times New Roman"/>
              </a:rPr>
              <a:t>Narrative - Example:</a:t>
            </a:r>
            <a:br>
              <a:rPr lang="en-US" altLang="en-US" sz="2000" dirty="0">
                <a:latin typeface="Franklin Gothic Medium"/>
              </a:rPr>
            </a:br>
            <a:r>
              <a:rPr lang="en-US" altLang="en-US" sz="2000" dirty="0">
                <a:latin typeface="Franklin Gothic Medium"/>
                <a:cs typeface="Times New Roman"/>
              </a:rPr>
              <a:t>Town of Typicalville (NPDES #NC0012345)</a:t>
            </a:r>
            <a:br>
              <a:rPr lang="en-US" altLang="en-US" sz="2000" dirty="0">
                <a:latin typeface="Franklin Gothic Medium"/>
              </a:rPr>
            </a:br>
            <a:r>
              <a:rPr lang="en-US" altLang="en-US" sz="2000" dirty="0">
                <a:latin typeface="Franklin Gothic Medium"/>
                <a:cs typeface="Times New Roman"/>
              </a:rPr>
              <a:t>2013 PAR Narrative</a:t>
            </a:r>
          </a:p>
        </p:txBody>
      </p:sp>
      <p:sp>
        <p:nvSpPr>
          <p:cNvPr id="233475" name="Rectangle 3"/>
          <p:cNvSpPr>
            <a:spLocks noGrp="1" noChangeArrowheads="1"/>
          </p:cNvSpPr>
          <p:nvPr>
            <p:ph idx="1"/>
          </p:nvPr>
        </p:nvSpPr>
        <p:spPr/>
        <p:txBody>
          <a:bodyPr vert="horz" lIns="91440" tIns="45720" rIns="91440" bIns="45720" rtlCol="0" anchor="t">
            <a:normAutofit/>
          </a:bodyPr>
          <a:lstStyle/>
          <a:p>
            <a:pPr marL="0" indent="0" algn="just">
              <a:buNone/>
            </a:pPr>
            <a:r>
              <a:rPr lang="en-US" altLang="en-US" sz="2000" b="1" dirty="0">
                <a:latin typeface="Helvetica"/>
                <a:cs typeface="Times New Roman"/>
              </a:rPr>
              <a:t>Chicken Pluckers, Inc.</a:t>
            </a:r>
            <a:r>
              <a:rPr lang="en-US" altLang="en-US" b="1" dirty="0">
                <a:latin typeface="Helvetica"/>
                <a:cs typeface="Times New Roman"/>
              </a:rPr>
              <a:t> </a:t>
            </a:r>
            <a:r>
              <a:rPr lang="en-US" altLang="en-US" sz="2000" b="1" dirty="0">
                <a:latin typeface="Helvetica"/>
                <a:cs typeface="Times New Roman"/>
              </a:rPr>
              <a:t> (continued</a:t>
            </a:r>
            <a:r>
              <a:rPr lang="en-US" altLang="en-US" sz="2000" i="1" dirty="0">
                <a:latin typeface="Helvetica"/>
                <a:cs typeface="Times New Roman"/>
              </a:rPr>
              <a:t>)</a:t>
            </a:r>
            <a:endParaRPr lang="en-US" altLang="en-US" sz="2000" dirty="0">
              <a:latin typeface="Helvetica"/>
              <a:cs typeface="Times New Roman"/>
            </a:endParaRPr>
          </a:p>
          <a:p>
            <a:pPr marL="0" indent="0" algn="just">
              <a:buNone/>
            </a:pPr>
            <a:r>
              <a:rPr lang="en-US" altLang="en-US" sz="2000" dirty="0">
                <a:latin typeface="Helvetica"/>
                <a:cs typeface="Times New Roman"/>
              </a:rPr>
              <a:t>	</a:t>
            </a:r>
            <a:endParaRPr lang="en-US" altLang="en-US" dirty="0">
              <a:latin typeface="Helvetica"/>
              <a:cs typeface="Times New Roman"/>
            </a:endParaRPr>
          </a:p>
          <a:p>
            <a:pPr marL="0" indent="0" algn="just">
              <a:lnSpc>
                <a:spcPct val="90000"/>
              </a:lnSpc>
              <a:buNone/>
            </a:pPr>
            <a:r>
              <a:rPr lang="en-US" altLang="en-US" sz="2000" dirty="0">
                <a:latin typeface="Helvetica"/>
                <a:cs typeface="Times New Roman"/>
              </a:rPr>
              <a:t>A to C and CONSTRUCTION INFORMATION:</a:t>
            </a:r>
            <a:endParaRPr lang="en-US" dirty="0"/>
          </a:p>
          <a:p>
            <a:pPr algn="just" eaLnBrk="1" hangingPunct="1">
              <a:lnSpc>
                <a:spcPct val="90000"/>
              </a:lnSpc>
            </a:pPr>
            <a:endParaRPr lang="en-US" altLang="en-US" sz="2000" dirty="0">
              <a:latin typeface="Helvetica" panose="020B0604020202020204" pitchFamily="34" charset="0"/>
              <a:cs typeface="Times New Roman" panose="02020603050405020304" pitchFamily="18" charset="0"/>
            </a:endParaRPr>
          </a:p>
          <a:p>
            <a:pPr lvl="1" algn="just"/>
            <a:r>
              <a:rPr lang="en-US" altLang="en-US" sz="2000" dirty="0">
                <a:latin typeface="Helvetica"/>
                <a:cs typeface="Times New Roman"/>
              </a:rPr>
              <a:t>An </a:t>
            </a:r>
            <a:r>
              <a:rPr lang="en-US" altLang="en-US" sz="2000" dirty="0" err="1">
                <a:latin typeface="Helvetica"/>
                <a:cs typeface="Times New Roman"/>
              </a:rPr>
              <a:t>AtoC</a:t>
            </a:r>
            <a:r>
              <a:rPr lang="en-US" altLang="en-US" sz="2000" dirty="0">
                <a:latin typeface="Helvetica"/>
                <a:cs typeface="Times New Roman"/>
              </a:rPr>
              <a:t> was issued to the Industry on </a:t>
            </a:r>
            <a:r>
              <a:rPr lang="en-US" altLang="en-US" sz="2000" u="sng" dirty="0">
                <a:latin typeface="Helvetica"/>
                <a:cs typeface="Times New Roman"/>
              </a:rPr>
              <a:t>10/28/24</a:t>
            </a:r>
            <a:r>
              <a:rPr lang="en-US" altLang="en-US" sz="2000" dirty="0">
                <a:latin typeface="Helvetica"/>
                <a:cs typeface="Times New Roman"/>
              </a:rPr>
              <a:t>.</a:t>
            </a:r>
          </a:p>
          <a:p>
            <a:pPr lvl="1" algn="just" eaLnBrk="1" hangingPunct="1">
              <a:lnSpc>
                <a:spcPct val="90000"/>
              </a:lnSpc>
            </a:pPr>
            <a:r>
              <a:rPr lang="en-US" altLang="en-US" sz="2000" dirty="0">
                <a:latin typeface="Helvetica"/>
                <a:cs typeface="Times New Roman"/>
              </a:rPr>
              <a:t>Industry will install the following: new 100,000 gal EQ tank at head of pretreatment, upgrade chemical feeds and pH adjustment at approx. cost of $75,000</a:t>
            </a:r>
          </a:p>
          <a:p>
            <a:pPr lvl="1" algn="just" eaLnBrk="1" hangingPunct="1">
              <a:lnSpc>
                <a:spcPct val="90000"/>
              </a:lnSpc>
            </a:pPr>
            <a:r>
              <a:rPr lang="en-US" altLang="en-US" sz="2000" dirty="0">
                <a:latin typeface="Helvetica"/>
                <a:cs typeface="Times New Roman"/>
              </a:rPr>
              <a:t>The schedule requires that installation of equipment be completed by June 30, 2025.</a:t>
            </a:r>
          </a:p>
          <a:p>
            <a:pPr marL="0" indent="0" algn="just" eaLnBrk="1" hangingPunct="1">
              <a:lnSpc>
                <a:spcPct val="90000"/>
              </a:lnSpc>
              <a:buNone/>
            </a:pPr>
            <a:r>
              <a:rPr lang="en-US" altLang="en-US" sz="1800" dirty="0">
                <a:latin typeface="Helvetica"/>
                <a:cs typeface="Times New Roman"/>
              </a:rPr>
              <a:t>	</a:t>
            </a:r>
          </a:p>
          <a:p>
            <a:pPr marL="0" indent="0" algn="just" eaLnBrk="1" hangingPunct="1">
              <a:lnSpc>
                <a:spcPct val="90000"/>
              </a:lnSpc>
              <a:buNone/>
            </a:pPr>
            <a:r>
              <a:rPr lang="en-US" altLang="en-US" sz="2000" dirty="0">
                <a:latin typeface="Helvetica"/>
                <a:cs typeface="Times New Roman"/>
              </a:rPr>
              <a:t>MISSED DATA:</a:t>
            </a:r>
          </a:p>
          <a:p>
            <a:pPr lvl="1" algn="just"/>
            <a:r>
              <a:rPr lang="en-US" altLang="en-US" sz="2000" dirty="0">
                <a:latin typeface="Helvetica"/>
                <a:cs typeface="Arial"/>
              </a:rPr>
              <a:t>SIU missed many BOD samples (see SNC discussion) and missed some other parameters a few times.  NOVs issued, resampling required.</a:t>
            </a:r>
          </a:p>
        </p:txBody>
      </p:sp>
      <p:sp>
        <p:nvSpPr>
          <p:cNvPr id="2" name="Slide Number Placeholder 1">
            <a:extLst>
              <a:ext uri="{FF2B5EF4-FFF2-40B4-BE49-F238E27FC236}">
                <a16:creationId xmlns:a16="http://schemas.microsoft.com/office/drawing/2014/main" id="{1B416C27-C50B-91AD-2689-18C33C17A2FE}"/>
              </a:ext>
            </a:extLst>
          </p:cNvPr>
          <p:cNvSpPr>
            <a:spLocks noGrp="1"/>
          </p:cNvSpPr>
          <p:nvPr>
            <p:ph type="sldNum" sz="quarter" idx="12"/>
          </p:nvPr>
        </p:nvSpPr>
        <p:spPr/>
        <p:txBody>
          <a:bodyPr/>
          <a:lstStyle/>
          <a:p>
            <a:fld id="{11F27F3A-B3E9-41ED-AF8F-A365F10BB65F}" type="slidenum">
              <a:rPr lang="en-US" smtClean="0"/>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noAutofit/>
          </a:bodyPr>
          <a:lstStyle/>
          <a:p>
            <a:pPr eaLnBrk="1" hangingPunct="1"/>
            <a:r>
              <a:rPr lang="en-US" altLang="en-US" sz="2000" dirty="0">
                <a:latin typeface="Franklin Gothic Medium"/>
                <a:cs typeface="Times New Roman"/>
              </a:rPr>
              <a:t>Narrative - Example:</a:t>
            </a:r>
            <a:br>
              <a:rPr lang="en-US" altLang="en-US" sz="2000" dirty="0">
                <a:latin typeface="Franklin Gothic Medium"/>
              </a:rPr>
            </a:br>
            <a:r>
              <a:rPr lang="en-US" altLang="en-US" sz="2000" dirty="0">
                <a:latin typeface="Franklin Gothic Medium"/>
                <a:cs typeface="Times New Roman"/>
              </a:rPr>
              <a:t>Town of Typicalville (NPDES #NC0012345)</a:t>
            </a:r>
            <a:br>
              <a:rPr lang="en-US" altLang="en-US" sz="2000" dirty="0">
                <a:latin typeface="Franklin Gothic Medium"/>
              </a:rPr>
            </a:br>
            <a:r>
              <a:rPr lang="en-US" altLang="en-US" sz="2000" dirty="0">
                <a:latin typeface="Franklin Gothic Medium"/>
                <a:cs typeface="Times New Roman"/>
              </a:rPr>
              <a:t>2023 PAR Narrative</a:t>
            </a:r>
          </a:p>
        </p:txBody>
      </p:sp>
      <p:sp>
        <p:nvSpPr>
          <p:cNvPr id="235523" name="Rectangle 3"/>
          <p:cNvSpPr>
            <a:spLocks noGrp="1" noChangeArrowheads="1"/>
          </p:cNvSpPr>
          <p:nvPr>
            <p:ph idx="1"/>
          </p:nvPr>
        </p:nvSpPr>
        <p:spPr/>
        <p:txBody>
          <a:bodyPr vert="horz" lIns="91440" tIns="45720" rIns="91440" bIns="45720" rtlCol="0" anchor="t">
            <a:normAutofit/>
          </a:bodyPr>
          <a:lstStyle/>
          <a:p>
            <a:pPr marL="0" indent="0" eaLnBrk="1" hangingPunct="1">
              <a:lnSpc>
                <a:spcPct val="90000"/>
              </a:lnSpc>
              <a:buNone/>
            </a:pPr>
            <a:r>
              <a:rPr lang="en-US" altLang="en-US" sz="2000" b="1">
                <a:latin typeface="Helvetica" panose="020B0604020202020204" pitchFamily="34" charset="0"/>
                <a:cs typeface="Times New Roman" panose="02020603050405020304" pitchFamily="18" charset="0"/>
              </a:rPr>
              <a:t>Chicken Pluckers, Inc.  (continued</a:t>
            </a:r>
            <a:r>
              <a:rPr lang="en-US" altLang="en-US" sz="2000" i="1">
                <a:latin typeface="Helvetica" panose="020B0604020202020204" pitchFamily="34" charset="0"/>
                <a:cs typeface="Times New Roman" panose="02020603050405020304" pitchFamily="18" charset="0"/>
              </a:rPr>
              <a:t>)</a:t>
            </a:r>
            <a:endParaRPr lang="en-US" altLang="en-US" sz="2000">
              <a:latin typeface="Times" panose="02020603050405020304" pitchFamily="18" charset="0"/>
              <a:cs typeface="Times New Roman" panose="02020603050405020304" pitchFamily="18" charset="0"/>
            </a:endParaRPr>
          </a:p>
          <a:p>
            <a:pPr eaLnBrk="1" hangingPunct="1">
              <a:lnSpc>
                <a:spcPct val="90000"/>
              </a:lnSpc>
            </a:pPr>
            <a:endParaRPr lang="en-US" altLang="en-US" sz="2000" i="1">
              <a:latin typeface="Times New Roman" panose="02020603050405020304" pitchFamily="18" charset="0"/>
              <a:cs typeface="Times New Roman" panose="02020603050405020304" pitchFamily="18" charset="0"/>
            </a:endParaRPr>
          </a:p>
          <a:p>
            <a:pPr marL="0" indent="0" eaLnBrk="1" hangingPunct="1">
              <a:lnSpc>
                <a:spcPct val="90000"/>
              </a:lnSpc>
              <a:buNone/>
            </a:pPr>
            <a:r>
              <a:rPr lang="en-US" altLang="en-US" sz="2000" i="1">
                <a:latin typeface="Helvetica"/>
                <a:cs typeface="Times New Roman"/>
              </a:rPr>
              <a:t>OPTIONAL:</a:t>
            </a:r>
            <a:endParaRPr lang="en-US" altLang="en-US" sz="2000">
              <a:latin typeface="Helvetica"/>
              <a:cs typeface="Times New Roman"/>
            </a:endParaRPr>
          </a:p>
          <a:p>
            <a:pPr eaLnBrk="1" hangingPunct="1">
              <a:lnSpc>
                <a:spcPct val="90000"/>
              </a:lnSpc>
            </a:pPr>
            <a:r>
              <a:rPr lang="en-US" altLang="en-US" sz="2000" i="1">
                <a:latin typeface="Helvetica"/>
                <a:cs typeface="Times New Roman"/>
              </a:rPr>
              <a:t>	ENFORCEMENT ACTIONS by POTW, and Industry responses, for Non-SNC, Non-Order, Non-Construction, Non-"missing" data events:</a:t>
            </a:r>
            <a:endParaRPr lang="en-US" altLang="en-US" sz="2000">
              <a:latin typeface="Helvetica"/>
              <a:cs typeface="Times New Roman"/>
            </a:endParaRPr>
          </a:p>
          <a:p>
            <a:pPr lvl="1" eaLnBrk="1" hangingPunct="1">
              <a:lnSpc>
                <a:spcPct val="90000"/>
              </a:lnSpc>
            </a:pPr>
            <a:r>
              <a:rPr lang="en-US" altLang="en-US" sz="2000" i="1">
                <a:latin typeface="Helvetica"/>
                <a:cs typeface="Times New Roman"/>
              </a:rPr>
              <a:t>NOVs and a penalty of $250 for each instance of SNC (a total of $500) were issued.</a:t>
            </a:r>
          </a:p>
          <a:p>
            <a:pPr lvl="1" eaLnBrk="1" hangingPunct="1">
              <a:lnSpc>
                <a:spcPct val="90000"/>
              </a:lnSpc>
            </a:pPr>
            <a:r>
              <a:rPr lang="en-US" altLang="en-US" sz="2000" i="1">
                <a:latin typeface="Helvetica"/>
                <a:cs typeface="Times New Roman"/>
              </a:rPr>
              <a:t>The penalties were paid promptly. Overall, this Industry has been very cooperative with the Town in resolving all issues.</a:t>
            </a:r>
          </a:p>
          <a:p>
            <a:pPr lvl="1" eaLnBrk="1" hangingPunct="1">
              <a:lnSpc>
                <a:spcPct val="90000"/>
              </a:lnSpc>
              <a:buFont typeface="Wingdings" panose="05000000000000000000" pitchFamily="2" charset="2"/>
              <a:buNone/>
            </a:pPr>
            <a:endParaRPr lang="en-US" altLang="en-US" sz="2000">
              <a:latin typeface="Helvetica" panose="020B0604020202020204" pitchFamily="34" charset="0"/>
              <a:cs typeface="Times New Roman" panose="02020603050405020304" pitchFamily="18" charset="0"/>
            </a:endParaRPr>
          </a:p>
          <a:p>
            <a:pPr eaLnBrk="1" hangingPunct="1">
              <a:lnSpc>
                <a:spcPct val="90000"/>
              </a:lnSpc>
            </a:pPr>
            <a:r>
              <a:rPr lang="en-US" altLang="en-US" sz="2000" i="1">
                <a:latin typeface="Helvetica"/>
                <a:cs typeface="Times New Roman"/>
              </a:rPr>
              <a:t>OTHER MISC. INFORMATION:</a:t>
            </a:r>
            <a:endParaRPr lang="en-US" altLang="en-US" sz="2000">
              <a:latin typeface="Helvetica"/>
              <a:cs typeface="Times New Roman"/>
            </a:endParaRPr>
          </a:p>
          <a:p>
            <a:pPr lvl="1"/>
            <a:r>
              <a:rPr lang="en-US" altLang="en-US" sz="2000" i="1">
                <a:latin typeface="Helvetica"/>
                <a:cs typeface="Times New Roman"/>
              </a:rPr>
              <a:t>This SIU had a couple violations for pH, but these did not constitute SNC (see IDSF for percent violations.)  NOVs were issued per our ERP.</a:t>
            </a:r>
            <a:endParaRPr lang="en-US" altLang="en-US" sz="2000">
              <a:latin typeface="Helvetica"/>
              <a:cs typeface="Times New Roman"/>
            </a:endParaRPr>
          </a:p>
        </p:txBody>
      </p:sp>
      <p:sp>
        <p:nvSpPr>
          <p:cNvPr id="2" name="Slide Number Placeholder 1">
            <a:extLst>
              <a:ext uri="{FF2B5EF4-FFF2-40B4-BE49-F238E27FC236}">
                <a16:creationId xmlns:a16="http://schemas.microsoft.com/office/drawing/2014/main" id="{36FD8D29-E200-3F3C-4231-8A41D3405713}"/>
              </a:ext>
            </a:extLst>
          </p:cNvPr>
          <p:cNvSpPr>
            <a:spLocks noGrp="1"/>
          </p:cNvSpPr>
          <p:nvPr>
            <p:ph type="sldNum" sz="quarter" idx="12"/>
          </p:nvPr>
        </p:nvSpPr>
        <p:spPr/>
        <p:txBody>
          <a:bodyPr/>
          <a:lstStyle/>
          <a:p>
            <a:fld id="{11F27F3A-B3E9-41ED-AF8F-A365F10BB65F}" type="slidenum">
              <a:rPr lang="en-US" smtClean="0"/>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noAutofit/>
          </a:bodyPr>
          <a:lstStyle/>
          <a:p>
            <a:pPr eaLnBrk="1" hangingPunct="1"/>
            <a:r>
              <a:rPr lang="en-US" altLang="en-US" sz="2000" dirty="0">
                <a:latin typeface="Franklin Gothic Medium"/>
                <a:cs typeface="Times New Roman"/>
              </a:rPr>
              <a:t>Narrative - Example:</a:t>
            </a:r>
            <a:br>
              <a:rPr lang="en-US" altLang="en-US" sz="2000" dirty="0">
                <a:latin typeface="Franklin Gothic Medium"/>
              </a:rPr>
            </a:br>
            <a:r>
              <a:rPr lang="en-US" altLang="en-US" sz="2000" dirty="0">
                <a:latin typeface="Franklin Gothic Medium"/>
                <a:cs typeface="Times New Roman"/>
              </a:rPr>
              <a:t>Town of Typicalville (NPDES #NC0012345)</a:t>
            </a:r>
            <a:br>
              <a:rPr lang="en-US" altLang="en-US" sz="2000" dirty="0">
                <a:latin typeface="Franklin Gothic Medium"/>
              </a:rPr>
            </a:br>
            <a:r>
              <a:rPr lang="en-US" altLang="en-US" sz="2000" dirty="0">
                <a:latin typeface="Franklin Gothic Medium"/>
                <a:cs typeface="Times New Roman"/>
              </a:rPr>
              <a:t>2024 PAR Narrative</a:t>
            </a:r>
          </a:p>
        </p:txBody>
      </p:sp>
      <p:sp>
        <p:nvSpPr>
          <p:cNvPr id="237571" name="Rectangle 3"/>
          <p:cNvSpPr>
            <a:spLocks noGrp="1" noChangeArrowheads="1"/>
          </p:cNvSpPr>
          <p:nvPr>
            <p:ph idx="1"/>
          </p:nvPr>
        </p:nvSpPr>
        <p:spPr>
          <a:xfrm>
            <a:off x="838200" y="1280114"/>
            <a:ext cx="10515600" cy="4755355"/>
          </a:xfrm>
        </p:spPr>
        <p:txBody>
          <a:bodyPr vert="horz" lIns="91440" tIns="45720" rIns="91440" bIns="45720" rtlCol="0" anchor="t">
            <a:normAutofit/>
          </a:bodyPr>
          <a:lstStyle/>
          <a:p>
            <a:pPr marL="0" indent="0" algn="just" eaLnBrk="1" hangingPunct="1">
              <a:lnSpc>
                <a:spcPct val="90000"/>
              </a:lnSpc>
              <a:buNone/>
            </a:pPr>
            <a:r>
              <a:rPr lang="en-US" altLang="en-US" sz="2400" b="1" dirty="0" err="1">
                <a:latin typeface="Helvetica"/>
                <a:cs typeface="Times New Roman"/>
              </a:rPr>
              <a:t>Slugem</a:t>
            </a:r>
            <a:r>
              <a:rPr lang="en-US" altLang="en-US" sz="2400" b="1" dirty="0">
                <a:latin typeface="Helvetica"/>
                <a:cs typeface="Times New Roman"/>
              </a:rPr>
              <a:t> Hosiery Mill, Inc. (IUP # 0007, Textile)</a:t>
            </a:r>
            <a:endParaRPr lang="en-US" dirty="0">
              <a:latin typeface="Helvetica"/>
              <a:cs typeface="Times New Roman"/>
            </a:endParaRPr>
          </a:p>
          <a:p>
            <a:pPr marL="0" indent="0" algn="just" eaLnBrk="1" hangingPunct="1">
              <a:lnSpc>
                <a:spcPct val="90000"/>
              </a:lnSpc>
              <a:buNone/>
            </a:pPr>
            <a:r>
              <a:rPr lang="en-US" altLang="en-US" sz="2000" dirty="0">
                <a:latin typeface="Helvetica"/>
                <a:cs typeface="Times New Roman"/>
              </a:rPr>
              <a:t>SNC INFORMATION:</a:t>
            </a:r>
          </a:p>
          <a:p>
            <a:pPr lvl="1" algn="just" eaLnBrk="1" hangingPunct="1">
              <a:lnSpc>
                <a:spcPct val="90000"/>
              </a:lnSpc>
            </a:pPr>
            <a:r>
              <a:rPr lang="en-US" altLang="en-US" sz="2000" dirty="0">
                <a:latin typeface="Helvetica"/>
                <a:cs typeface="Times New Roman"/>
              </a:rPr>
              <a:t>SIU was not in SNC this PAR Year</a:t>
            </a:r>
          </a:p>
          <a:p>
            <a:pPr lvl="1"/>
            <a:r>
              <a:rPr lang="en-US" altLang="en-US" sz="2000" dirty="0">
                <a:latin typeface="Helvetica"/>
                <a:cs typeface="Times New Roman"/>
              </a:rPr>
              <a:t>Previous SNC situation, see 2023 PAR, was resolved with permit modification effective February 1, 2024.  The POTW increased IUP limits for chromium and copper.  The cause of the violations and SNC in 2023 was determined to be increased production and flow.</a:t>
            </a:r>
            <a:r>
              <a:rPr lang="en-US" altLang="en-US" dirty="0">
                <a:latin typeface="Arial"/>
                <a:cs typeface="Arial"/>
              </a:rPr>
              <a:t> </a:t>
            </a:r>
            <a:endParaRPr lang="en-US" altLang="en-US" sz="1800" dirty="0"/>
          </a:p>
          <a:p>
            <a:pPr marL="0" indent="0" algn="just" eaLnBrk="1" hangingPunct="1">
              <a:lnSpc>
                <a:spcPct val="90000"/>
              </a:lnSpc>
              <a:buNone/>
            </a:pPr>
            <a:r>
              <a:rPr lang="en-US" altLang="en-US" sz="800" dirty="0">
                <a:latin typeface="Helvetica"/>
                <a:cs typeface="Times New Roman"/>
              </a:rPr>
              <a:t>	</a:t>
            </a:r>
          </a:p>
          <a:p>
            <a:pPr marL="0" indent="0" algn="just">
              <a:buNone/>
            </a:pPr>
            <a:r>
              <a:rPr lang="en-US" altLang="en-US" sz="2000" dirty="0">
                <a:latin typeface="Helvetica"/>
                <a:cs typeface="Times New Roman"/>
              </a:rPr>
              <a:t>ORDERS AND SCHEDULE INFORMATION:</a:t>
            </a:r>
            <a:r>
              <a:rPr lang="en-US" altLang="en-US" dirty="0">
                <a:latin typeface="Helvetica"/>
                <a:cs typeface="Times New Roman"/>
              </a:rPr>
              <a:t> </a:t>
            </a:r>
            <a:r>
              <a:rPr lang="en-US" altLang="en-US" sz="2000" dirty="0">
                <a:latin typeface="Helvetica"/>
                <a:cs typeface="Times New Roman"/>
              </a:rPr>
              <a:t> None</a:t>
            </a:r>
          </a:p>
          <a:p>
            <a:pPr algn="just" eaLnBrk="1" hangingPunct="1">
              <a:lnSpc>
                <a:spcPct val="90000"/>
              </a:lnSpc>
            </a:pPr>
            <a:endParaRPr lang="en-US" altLang="en-US" sz="900" dirty="0">
              <a:latin typeface="Helvetica" panose="020B0604020202020204" pitchFamily="34" charset="0"/>
              <a:cs typeface="Times New Roman" panose="02020603050405020304" pitchFamily="18" charset="0"/>
            </a:endParaRPr>
          </a:p>
          <a:p>
            <a:pPr marL="0" indent="0" algn="just">
              <a:buNone/>
            </a:pPr>
            <a:r>
              <a:rPr lang="en-US" altLang="en-US" sz="2000" dirty="0">
                <a:latin typeface="Helvetica"/>
                <a:cs typeface="Times New Roman"/>
              </a:rPr>
              <a:t>A </a:t>
            </a:r>
            <a:r>
              <a:rPr lang="en-US" altLang="en-US" dirty="0">
                <a:latin typeface="Helvetica"/>
                <a:cs typeface="Times New Roman"/>
              </a:rPr>
              <a:t>to C</a:t>
            </a:r>
            <a:r>
              <a:rPr lang="en-US" altLang="en-US" sz="2000" dirty="0">
                <a:latin typeface="Helvetica"/>
                <a:cs typeface="Times New Roman"/>
              </a:rPr>
              <a:t> and CONSTRUCTION INFORMATION:</a:t>
            </a:r>
            <a:r>
              <a:rPr lang="en-US" altLang="en-US" dirty="0">
                <a:latin typeface="Helvetica"/>
                <a:cs typeface="Times New Roman"/>
              </a:rPr>
              <a:t> </a:t>
            </a:r>
            <a:r>
              <a:rPr lang="en-US" altLang="en-US" sz="2000" dirty="0">
                <a:latin typeface="Helvetica"/>
                <a:cs typeface="Times New Roman"/>
              </a:rPr>
              <a:t> None</a:t>
            </a:r>
          </a:p>
          <a:p>
            <a:pPr algn="just" eaLnBrk="1" hangingPunct="1">
              <a:lnSpc>
                <a:spcPct val="90000"/>
              </a:lnSpc>
            </a:pPr>
            <a:endParaRPr lang="en-US" altLang="en-US" sz="900" dirty="0">
              <a:latin typeface="Helvetica" panose="020B0604020202020204" pitchFamily="34" charset="0"/>
              <a:cs typeface="Times New Roman" panose="02020603050405020304" pitchFamily="18" charset="0"/>
            </a:endParaRPr>
          </a:p>
          <a:p>
            <a:pPr marL="0" indent="0" algn="just">
              <a:buNone/>
            </a:pPr>
            <a:r>
              <a:rPr lang="en-US" altLang="en-US" dirty="0">
                <a:latin typeface="Helvetica"/>
                <a:cs typeface="Times New Roman"/>
              </a:rPr>
              <a:t>MISSING</a:t>
            </a:r>
            <a:r>
              <a:rPr lang="en-US" altLang="en-US" sz="2000" dirty="0">
                <a:latin typeface="Helvetica"/>
                <a:cs typeface="Times New Roman"/>
              </a:rPr>
              <a:t> DATA:</a:t>
            </a:r>
            <a:r>
              <a:rPr lang="en-US" altLang="en-US" dirty="0">
                <a:latin typeface="Helvetica"/>
                <a:cs typeface="Times New Roman"/>
              </a:rPr>
              <a:t> </a:t>
            </a:r>
            <a:r>
              <a:rPr lang="en-US" altLang="en-US" sz="2000" dirty="0">
                <a:latin typeface="Helvetica"/>
                <a:cs typeface="Times New Roman"/>
              </a:rPr>
              <a:t> Please note there is no monitoring for ammonia, mercury, or MBAS for the first six months as this is only an annual monitoring requirement</a:t>
            </a:r>
          </a:p>
        </p:txBody>
      </p:sp>
      <p:sp>
        <p:nvSpPr>
          <p:cNvPr id="2" name="Slide Number Placeholder 1">
            <a:extLst>
              <a:ext uri="{FF2B5EF4-FFF2-40B4-BE49-F238E27FC236}">
                <a16:creationId xmlns:a16="http://schemas.microsoft.com/office/drawing/2014/main" id="{98D5DEA8-EEA6-AEB0-6A63-EF5D1DCA3786}"/>
              </a:ext>
            </a:extLst>
          </p:cNvPr>
          <p:cNvSpPr>
            <a:spLocks noGrp="1"/>
          </p:cNvSpPr>
          <p:nvPr>
            <p:ph type="sldNum" sz="quarter" idx="12"/>
          </p:nvPr>
        </p:nvSpPr>
        <p:spPr/>
        <p:txBody>
          <a:bodyPr/>
          <a:lstStyle/>
          <a:p>
            <a:fld id="{11F27F3A-B3E9-41ED-AF8F-A365F10BB65F}" type="slidenum">
              <a:rPr lang="en-US" smtClean="0"/>
              <a:pPr/>
              <a:t>99</a:t>
            </a:fld>
            <a:endParaRPr lang="en-US"/>
          </a:p>
        </p:txBody>
      </p:sp>
    </p:spTree>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27e8c24-5d71-4690-8dae-8c7628d86b8b">
      <Terms xmlns="http://schemas.microsoft.com/office/infopath/2007/PartnerControls"/>
    </lcf76f155ced4ddcb4097134ff3c332f>
    <TaxCatchAll xmlns="b08123df-d820-4faf-a145-45bb15d68f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7DBCA0DDAB8D4DB06F6673BC468448" ma:contentTypeVersion="18" ma:contentTypeDescription="Create a new document." ma:contentTypeScope="" ma:versionID="cf7761d5852b79f56a6216196e147735">
  <xsd:schema xmlns:xsd="http://www.w3.org/2001/XMLSchema" xmlns:xs="http://www.w3.org/2001/XMLSchema" xmlns:p="http://schemas.microsoft.com/office/2006/metadata/properties" xmlns:ns1="http://schemas.microsoft.com/sharepoint/v3" xmlns:ns2="627e8c24-5d71-4690-8dae-8c7628d86b8b" xmlns:ns3="b08123df-d820-4faf-a145-45bb15d68fff" targetNamespace="http://schemas.microsoft.com/office/2006/metadata/properties" ma:root="true" ma:fieldsID="578e71c1231b0f5700a23156862d22f1" ns1:_="" ns2:_="" ns3:_="">
    <xsd:import namespace="http://schemas.microsoft.com/sharepoint/v3"/>
    <xsd:import namespace="627e8c24-5d71-4690-8dae-8c7628d86b8b"/>
    <xsd:import namespace="b08123df-d820-4faf-a145-45bb15d68f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7e8c24-5d71-4690-8dae-8c7628d86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8123df-d820-4faf-a145-45bb15d68f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38170f-e477-4be4-b6dd-cf4e4feef9a4}" ma:internalName="TaxCatchAll" ma:showField="CatchAllData" ma:web="b08123df-d820-4faf-a145-45bb15d68f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B70D94-843B-4D6E-878C-6A70E329CA51}">
  <ds:schemaRefs>
    <ds:schemaRef ds:uri="http://schemas.microsoft.com/sharepoint/v3/contenttype/forms"/>
  </ds:schemaRefs>
</ds:datastoreItem>
</file>

<file path=customXml/itemProps2.xml><?xml version="1.0" encoding="utf-8"?>
<ds:datastoreItem xmlns:ds="http://schemas.openxmlformats.org/officeDocument/2006/customXml" ds:itemID="{340F2B5F-1CEA-4EA6-821B-CEC60D0A5848}">
  <ds:schemaRefs>
    <ds:schemaRef ds:uri="http://schemas.microsoft.com/sharepoint/v3"/>
    <ds:schemaRef ds:uri="http://purl.org/dc/dcmitype/"/>
    <ds:schemaRef ds:uri="b08123df-d820-4faf-a145-45bb15d68fff"/>
    <ds:schemaRef ds:uri="http://purl.org/dc/terms/"/>
    <ds:schemaRef ds:uri="627e8c24-5d71-4690-8dae-8c7628d86b8b"/>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771969E-8257-4598-93AB-999D558F24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7e8c24-5d71-4690-8dae-8c7628d86b8b"/>
    <ds:schemaRef ds:uri="b08123df-d820-4faf-a145-45bb15d68f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6675</TotalTime>
  <Words>10357</Words>
  <Application>Microsoft Office PowerPoint</Application>
  <PresentationFormat>Widescreen</PresentationFormat>
  <Paragraphs>1117</Paragraphs>
  <Slides>130</Slides>
  <Notes>100</Notes>
  <HiddenSlides>7</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130</vt:i4>
      </vt:variant>
    </vt:vector>
  </HeadingPairs>
  <TitlesOfParts>
    <vt:vector size="147" baseType="lpstr">
      <vt:lpstr>Arial</vt:lpstr>
      <vt:lpstr>Bookman Old Style</vt:lpstr>
      <vt:lpstr>Calibri</vt:lpstr>
      <vt:lpstr>Comic Sans MS</vt:lpstr>
      <vt:lpstr>Franklin Gothic Medium</vt:lpstr>
      <vt:lpstr>Freestyle Script</vt:lpstr>
      <vt:lpstr>Helvetica</vt:lpstr>
      <vt:lpstr>Monotype Corsiva</vt:lpstr>
      <vt:lpstr>New York</vt:lpstr>
      <vt:lpstr>Tahoma</vt:lpstr>
      <vt:lpstr>Times</vt:lpstr>
      <vt:lpstr>Times New Roman</vt:lpstr>
      <vt:lpstr>Vivaldi</vt:lpstr>
      <vt:lpstr>Wingdings</vt:lpstr>
      <vt:lpstr>2_Office Theme</vt:lpstr>
      <vt:lpstr>Worksheet</vt:lpstr>
      <vt:lpstr>Document</vt:lpstr>
      <vt:lpstr>Compliance Judgment, SNC, and PARs What Do I Do? </vt:lpstr>
      <vt:lpstr>Compliance Judgment, SNC, and PAR Workshop Introduction to the Basics of Judging Compliance, Dealing with SNC, and Compiling Annual Reports</vt:lpstr>
      <vt:lpstr>Compliance Judgment, SNC, and PAR Workshop Introduction to the Basics of Judging Compliance, Dealing with SNC, and Compiling Annual Reports</vt:lpstr>
      <vt:lpstr>Compliance Judgment, SNC, and PAR Workshop Introduction to the Basics of Judging Compliance, Dealing with SNC, and Compiling Annual Reports</vt:lpstr>
      <vt:lpstr>Introduction -NPDES Requirements </vt:lpstr>
      <vt:lpstr>Introduction -NPDES Requirements (cont.)</vt:lpstr>
      <vt:lpstr>Introduction -NPDES Requirements (cont.)</vt:lpstr>
      <vt:lpstr>Introduction – NC Pretreatment Rules [North Carolina Administrative Code (NCAC)]</vt:lpstr>
      <vt:lpstr>Introduction – NC Pretreatment Rules</vt:lpstr>
      <vt:lpstr>Introduction - NC Pretreatment Rules (cont.)</vt:lpstr>
      <vt:lpstr>Introduction - NC Pretreatment Rules (cont.)</vt:lpstr>
      <vt:lpstr>Introduction - NC Pretreatment Rules (cont.)</vt:lpstr>
      <vt:lpstr>Compliance Judgment </vt:lpstr>
      <vt:lpstr>Compliance Judgment </vt:lpstr>
      <vt:lpstr>Compliance Judgment – What must be done </vt:lpstr>
      <vt:lpstr>Compliance Judgment - What must be done (cont.) </vt:lpstr>
      <vt:lpstr>Compliance Judgment - What must be done (cont.)</vt:lpstr>
      <vt:lpstr>Compliance Judgment - What must be done (cont.)</vt:lpstr>
      <vt:lpstr>SNC Definition</vt:lpstr>
      <vt:lpstr>SNC Definition</vt:lpstr>
      <vt:lpstr>SNC Definition (cont.)</vt:lpstr>
      <vt:lpstr>SNC Definition (cont.)</vt:lpstr>
      <vt:lpstr>SNC Definition (continued)</vt:lpstr>
      <vt:lpstr>SNC Definition (continued)</vt:lpstr>
      <vt:lpstr>Compliance Judgment for Reporting (includes permit condition) </vt:lpstr>
      <vt:lpstr>SNC For Reporting/Permit Conditions (cont.) </vt:lpstr>
      <vt:lpstr>SNC For Reporting/Permit Conditions (cont.)</vt:lpstr>
      <vt:lpstr>SNC For Reporting/Permit Conditions (cont.)</vt:lpstr>
      <vt:lpstr>SNC for Limits Violations </vt:lpstr>
      <vt:lpstr>SNC for Limits Violations </vt:lpstr>
      <vt:lpstr>SNC for Limits Violations </vt:lpstr>
      <vt:lpstr>SNC for Limits Violations (continued)</vt:lpstr>
      <vt:lpstr>SNC for Limits Violations (continued) </vt:lpstr>
      <vt:lpstr>Data Summary Form</vt:lpstr>
      <vt:lpstr>Data Summary Form</vt:lpstr>
      <vt:lpstr>Data Summary Form</vt:lpstr>
      <vt:lpstr>Data Summary Form</vt:lpstr>
      <vt:lpstr>Data Summary Form</vt:lpstr>
      <vt:lpstr>Data Summary Form</vt:lpstr>
      <vt:lpstr>Examples</vt:lpstr>
      <vt:lpstr>Example 1</vt:lpstr>
      <vt:lpstr>PowerPoint Presentation</vt:lpstr>
      <vt:lpstr>PowerPoint Presentation</vt:lpstr>
      <vt:lpstr>PowerPoint Presentation</vt:lpstr>
      <vt:lpstr>PowerPoint Presentation</vt:lpstr>
      <vt:lpstr>PowerPoint Presentation</vt:lpstr>
      <vt:lpstr>PowerPoint Presentation</vt:lpstr>
      <vt:lpstr>Example 2</vt:lpstr>
      <vt:lpstr>PowerPoint Presentation</vt:lpstr>
      <vt:lpstr>PowerPoint Presentation</vt:lpstr>
      <vt:lpstr>PowerPoint Presentation</vt:lpstr>
      <vt:lpstr>PowerPoint Presentation</vt:lpstr>
      <vt:lpstr>PowerPoint Presentation</vt:lpstr>
      <vt:lpstr>Separate Judgment </vt:lpstr>
      <vt:lpstr>Setting Pollutant Limits Options</vt:lpstr>
      <vt:lpstr>Setting Pollutant Limits Options</vt:lpstr>
      <vt:lpstr>Data Summary Form as Limits Compliance Judgment Worksheet</vt:lpstr>
      <vt:lpstr>Industrial Data Summary Form (IDSF)</vt:lpstr>
      <vt:lpstr>Industrial Data Summary Form (IDSF)</vt:lpstr>
      <vt:lpstr>Industrial Data Summary Form (IDSF)</vt:lpstr>
      <vt:lpstr>Industrial Data Summary Form (IDSF)</vt:lpstr>
      <vt:lpstr>PowerPoint Presentation</vt:lpstr>
      <vt:lpstr>PowerPoint Presentation</vt:lpstr>
      <vt:lpstr>PowerPoint Presentation</vt:lpstr>
      <vt:lpstr>Significant Non-Compliance Report (SNCR)</vt:lpstr>
      <vt:lpstr>Significant Non-Compliance Report (SNCR) </vt:lpstr>
      <vt:lpstr>PowerPoint Presentation</vt:lpstr>
      <vt:lpstr>PowerPoint Presentation</vt:lpstr>
      <vt:lpstr>Pretreatment Performance Summary (PPS)</vt:lpstr>
      <vt:lpstr>Pretreatment Performance Summary (PPS)-Explanations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Narrative</vt:lpstr>
      <vt:lpstr>Narrative</vt:lpstr>
      <vt:lpstr>Outline of a Typical Narrative: </vt:lpstr>
      <vt:lpstr>Outline of a Typical Narrative (cont.): </vt:lpstr>
      <vt:lpstr>Description of Narrative details: </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2023 PAR Narrative</vt:lpstr>
      <vt:lpstr>Narrative - Example: Town of Typicalville (NPDES #NC0012345) 2024 PAR Narrative</vt:lpstr>
      <vt:lpstr>Narrative - Example: Town of Typicalville (NPDES #NC0012345) 2024 PAR Narrative</vt:lpstr>
      <vt:lpstr>Narrative - Example: Town of Typicalville (NPDES #NC0012345) 2024 PAR Narrative</vt:lpstr>
      <vt:lpstr>Narrative - Example: Town of Typicalville (NPDES #NC0012345) 2024 PAR Narrative</vt:lpstr>
      <vt:lpstr>Narrative - Example: Town of Typicalville (NPDES #NC0012345) 2024 PAR Narrative</vt:lpstr>
      <vt:lpstr>Narrative - Example: Town of Typicalville (NPDES #NC0012345) 2024 PAR Narrative</vt:lpstr>
      <vt:lpstr>PowerPoint Presentation</vt:lpstr>
      <vt:lpstr>Waste Reduction:</vt:lpstr>
      <vt:lpstr>Public Notice</vt:lpstr>
      <vt:lpstr>Public Notice </vt:lpstr>
      <vt:lpstr>Public Notice (cont.)</vt:lpstr>
      <vt:lpstr>Public Notice (cont.)</vt:lpstr>
      <vt:lpstr>PowerPoint Presentation</vt:lpstr>
      <vt:lpstr>Enforceable Compliance Schedules</vt:lpstr>
      <vt:lpstr>Enforceable Compliance Schedules </vt:lpstr>
      <vt:lpstr>Enforceable Compliance Schedules (cont.)</vt:lpstr>
      <vt:lpstr>Enforceable Compliance Schedules (cont.)</vt:lpstr>
      <vt:lpstr>Enforceable Compliance Schedules (cont.)</vt:lpstr>
      <vt:lpstr>PowerPoint Presentation</vt:lpstr>
      <vt:lpstr>PowerPoint Presentation</vt:lpstr>
      <vt:lpstr>PowerPoint Presentation</vt:lpstr>
      <vt:lpstr>PowerPoint Presentation</vt:lpstr>
      <vt:lpstr>PowerPoint Presentation</vt:lpstr>
      <vt:lpstr>Allocation Tables (ATs)</vt:lpstr>
      <vt:lpstr>Allocation Tables (ATs)</vt:lpstr>
      <vt:lpstr>Allocation Tables (ATs) (cont.)</vt:lpstr>
      <vt:lpstr>Allocation Tables (ATs) (cont.)</vt:lpstr>
      <vt:lpstr>Allocation Tables (ATs) (cont.)</vt:lpstr>
      <vt:lpstr>PowerPoint Presentation</vt:lpstr>
      <vt:lpstr>PowerPoint Presentation</vt:lpstr>
      <vt:lpstr>HWA Backlog and Approvals</vt:lpstr>
      <vt:lpstr>Division Pretreatment Contacts</vt:lpstr>
    </vt:vector>
  </TitlesOfParts>
  <Company>DENR-DWQ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Risgaard</dc:creator>
  <cp:lastModifiedBy>Gorensek, Natalie</cp:lastModifiedBy>
  <cp:revision>4</cp:revision>
  <cp:lastPrinted>2023-02-08T23:29:17Z</cp:lastPrinted>
  <dcterms:created xsi:type="dcterms:W3CDTF">2005-12-01T19:00:56Z</dcterms:created>
  <dcterms:modified xsi:type="dcterms:W3CDTF">2025-01-29T01:11:35Z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0x010100857DBCA0DDAB8D4DB06F6673BC468448</vt:lpwstr>
  </property>
  <property fmtid="{D5CDD505-2E9C-101B-9397-08002B2CF9AE}" pid="3" name="MediaServiceImageTags">
    <vt:lpwstr/>
  </property>
</Properties>
</file>