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15"/>
  </p:notesMasterIdLst>
  <p:sldIdLst>
    <p:sldId id="256" r:id="rId5"/>
    <p:sldId id="336" r:id="rId6"/>
    <p:sldId id="338" r:id="rId7"/>
    <p:sldId id="345" r:id="rId8"/>
    <p:sldId id="346" r:id="rId9"/>
    <p:sldId id="347" r:id="rId10"/>
    <p:sldId id="348" r:id="rId11"/>
    <p:sldId id="349" r:id="rId12"/>
    <p:sldId id="350" r:id="rId13"/>
    <p:sldId id="32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809" autoAdjust="0"/>
    <p:restoredTop sz="94660"/>
  </p:normalViewPr>
  <p:slideViewPr>
    <p:cSldViewPr snapToGrid="0">
      <p:cViewPr varScale="1">
        <p:scale>
          <a:sx n="94" d="100"/>
          <a:sy n="94" d="100"/>
        </p:scale>
        <p:origin x="96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164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63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584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60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496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67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92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84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16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8321" y="4038966"/>
            <a:ext cx="4489142" cy="614779"/>
          </a:xfrm>
        </p:spPr>
        <p:txBody>
          <a:bodyPr>
            <a:normAutofit/>
          </a:bodyPr>
          <a:lstStyle/>
          <a:p>
            <a:r>
              <a:rPr lang="en-US" i="1" dirty="0" smtClean="0"/>
              <a:t>March </a:t>
            </a:r>
            <a:r>
              <a:rPr lang="en-US" i="1" dirty="0" smtClean="0"/>
              <a:t>26</a:t>
            </a:r>
            <a:r>
              <a:rPr lang="en-US" i="1" dirty="0" smtClean="0"/>
              <a:t>, </a:t>
            </a:r>
            <a:r>
              <a:rPr lang="en-US" i="1" dirty="0" smtClean="0"/>
              <a:t>2019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786480" y="3020786"/>
            <a:ext cx="10635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MCM 6:  Pollution Prevention &amp; Good Housekeeping</a:t>
            </a:r>
          </a:p>
          <a:p>
            <a:pPr algn="ctr"/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923414" y="2424222"/>
            <a:ext cx="4506159" cy="2232837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Jeanette Powell</a:t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>MS4 Program Coordinator</a:t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/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>(919) 707-3620</a:t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>jeanette.powell@ncdenr.gov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770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79" y="226262"/>
            <a:ext cx="10078813" cy="55721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What is Pollution Prevention / Good Housekeeping (PP/GH)?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5580" y="1476717"/>
            <a:ext cx="10919734" cy="1129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A comprehensive suite </a:t>
            </a:r>
            <a:r>
              <a:rPr lang="en-US" sz="2400" b="1" dirty="0" smtClean="0">
                <a:solidFill>
                  <a:schemeClr val="tx1"/>
                </a:solidFill>
              </a:rPr>
              <a:t>of </a:t>
            </a:r>
            <a:r>
              <a:rPr lang="en-US" sz="2400" b="1" dirty="0" smtClean="0">
                <a:solidFill>
                  <a:schemeClr val="tx1"/>
                </a:solidFill>
              </a:rPr>
              <a:t>O&amp;M programs </a:t>
            </a:r>
            <a:r>
              <a:rPr lang="en-US" sz="2400" b="1" dirty="0">
                <a:solidFill>
                  <a:schemeClr val="tx1"/>
                </a:solidFill>
              </a:rPr>
              <a:t>to prevent and minimize pollutants in stormwater </a:t>
            </a:r>
            <a:r>
              <a:rPr lang="en-US" sz="2400" b="1" dirty="0" smtClean="0">
                <a:solidFill>
                  <a:schemeClr val="tx1"/>
                </a:solidFill>
              </a:rPr>
              <a:t>runoff from municipal </a:t>
            </a:r>
            <a:r>
              <a:rPr lang="en-US" sz="2400" b="1" dirty="0">
                <a:solidFill>
                  <a:schemeClr val="tx1"/>
                </a:solidFill>
              </a:rPr>
              <a:t>facilities and </a:t>
            </a:r>
            <a:r>
              <a:rPr lang="en-US" sz="2400" b="1" dirty="0" smtClean="0">
                <a:solidFill>
                  <a:schemeClr val="tx1"/>
                </a:solidFill>
              </a:rPr>
              <a:t>operations.  </a:t>
            </a:r>
            <a:r>
              <a:rPr lang="en-US" sz="2400" b="1" dirty="0" smtClean="0">
                <a:solidFill>
                  <a:schemeClr val="tx1"/>
                </a:solidFill>
              </a:rPr>
              <a:t>The seven required programs are:</a:t>
            </a:r>
            <a:endParaRPr lang="en-US" sz="2400" b="1" dirty="0" smtClean="0">
              <a:solidFill>
                <a:schemeClr val="tx1"/>
              </a:solidFill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70387" y="2723264"/>
            <a:ext cx="89249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/>
              <a:t>Municipal Facilities Operation and Maintenance Program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/>
              <a:t>Spill Response Program 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/>
              <a:t>MS4 Operation and Maintenance Program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/>
              <a:t>Municipal SCM Operation and Maintenance Program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/>
              <a:t>Pesticide, Herbicide and Fertilizer Management Program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/>
              <a:t>Vehicle and Equipment </a:t>
            </a:r>
            <a:r>
              <a:rPr lang="en-US" sz="2400" b="1" dirty="0" smtClean="0"/>
              <a:t>Maintenance </a:t>
            </a:r>
            <a:r>
              <a:rPr lang="en-US" sz="2400" b="1" dirty="0"/>
              <a:t>Program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/>
              <a:t>Pavement Management </a:t>
            </a:r>
            <a:r>
              <a:rPr lang="en-US" sz="2400" b="1" dirty="0" smtClean="0"/>
              <a:t>Program</a:t>
            </a:r>
            <a:endParaRPr lang="en-US" sz="2400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33" y="2884087"/>
            <a:ext cx="1376812" cy="11325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96" y="4294766"/>
            <a:ext cx="1428749" cy="142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29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PP/GH:  Municipal Facilities O&amp;M Program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575578" y="1460949"/>
            <a:ext cx="10691135" cy="1059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Requirements for </a:t>
            </a:r>
            <a:r>
              <a:rPr lang="en-US" sz="2400" b="1" dirty="0" smtClean="0">
                <a:solidFill>
                  <a:schemeClr val="tx1"/>
                </a:solidFill>
              </a:rPr>
              <a:t>facilities that </a:t>
            </a:r>
            <a:r>
              <a:rPr lang="en-US" sz="2400" b="1" dirty="0">
                <a:solidFill>
                  <a:schemeClr val="tx1"/>
                </a:solidFill>
              </a:rPr>
              <a:t>are owned </a:t>
            </a:r>
            <a:r>
              <a:rPr lang="en-US" sz="2400" b="1" dirty="0" smtClean="0">
                <a:solidFill>
                  <a:schemeClr val="tx1"/>
                </a:solidFill>
              </a:rPr>
              <a:t>/ </a:t>
            </a:r>
            <a:r>
              <a:rPr lang="en-US" sz="2400" b="1" dirty="0">
                <a:solidFill>
                  <a:schemeClr val="tx1"/>
                </a:solidFill>
              </a:rPr>
              <a:t>operated by the permittee and have the potential for generating polluted stormwater </a:t>
            </a:r>
            <a:r>
              <a:rPr lang="en-US" sz="2400" b="1" dirty="0" smtClean="0">
                <a:solidFill>
                  <a:schemeClr val="tx1"/>
                </a:solidFill>
              </a:rPr>
              <a:t>runoff:</a:t>
            </a: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5578" y="2520304"/>
            <a:ext cx="924163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Maintain a current inventory of facilities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Perform facility </a:t>
            </a:r>
            <a:r>
              <a:rPr lang="en-US" sz="2400" b="1" dirty="0"/>
              <a:t>i</a:t>
            </a:r>
            <a:r>
              <a:rPr lang="en-US" sz="2400" b="1" dirty="0" smtClean="0"/>
              <a:t>nspections </a:t>
            </a:r>
            <a:endParaRPr lang="en-US" sz="2400" b="1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Perform</a:t>
            </a:r>
            <a:r>
              <a:rPr lang="en-US" sz="2400" b="1" dirty="0" smtClean="0"/>
              <a:t> r</a:t>
            </a:r>
            <a:r>
              <a:rPr lang="en-US" sz="2400" b="1" dirty="0" smtClean="0"/>
              <a:t>outine </a:t>
            </a:r>
            <a:r>
              <a:rPr lang="en-US" sz="2400" b="1" dirty="0" smtClean="0"/>
              <a:t>m</a:t>
            </a:r>
            <a:r>
              <a:rPr lang="en-US" sz="2400" b="1" dirty="0" smtClean="0"/>
              <a:t>aintenance</a:t>
            </a:r>
            <a:endParaRPr lang="en-US" sz="2400" b="1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Establish specific frequencies, schedules, &amp; documentation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Provide s</a:t>
            </a:r>
            <a:r>
              <a:rPr lang="en-US" sz="2400" b="1" dirty="0" smtClean="0"/>
              <a:t>taff </a:t>
            </a:r>
            <a:r>
              <a:rPr lang="en-US" sz="2400" b="1" dirty="0"/>
              <a:t>t</a:t>
            </a:r>
            <a:r>
              <a:rPr lang="en-US" sz="2400" b="1" dirty="0" smtClean="0"/>
              <a:t>raining</a:t>
            </a:r>
            <a:endParaRPr lang="en-US" sz="2400" b="1" dirty="0"/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General stormwater awareness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Pollution </a:t>
            </a:r>
            <a:r>
              <a:rPr lang="en-US" sz="2400" b="1" dirty="0"/>
              <a:t>prevention </a:t>
            </a:r>
            <a:r>
              <a:rPr lang="en-US" sz="2400" b="1" dirty="0" smtClean="0"/>
              <a:t>&amp; </a:t>
            </a:r>
            <a:r>
              <a:rPr lang="en-US" sz="2400" b="1" dirty="0"/>
              <a:t>good housekeeping practices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641" y="2780745"/>
            <a:ext cx="2194359" cy="278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2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PP/GH:  Spill Response Program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5580" y="1460949"/>
            <a:ext cx="11189156" cy="47553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Requirements for </a:t>
            </a:r>
            <a:r>
              <a:rPr lang="en-US" sz="2400" b="1" dirty="0">
                <a:solidFill>
                  <a:schemeClr val="tx1"/>
                </a:solidFill>
              </a:rPr>
              <a:t>facilities </a:t>
            </a:r>
            <a:r>
              <a:rPr lang="en-US" sz="2400" b="1" dirty="0" smtClean="0">
                <a:solidFill>
                  <a:schemeClr val="tx1"/>
                </a:solidFill>
              </a:rPr>
              <a:t>and operations that </a:t>
            </a:r>
            <a:r>
              <a:rPr lang="en-US" sz="2400" b="1" dirty="0">
                <a:solidFill>
                  <a:schemeClr val="tx1"/>
                </a:solidFill>
              </a:rPr>
              <a:t>store and/or use materials that have the potential to contaminate stormwater runoff if </a:t>
            </a:r>
            <a:r>
              <a:rPr lang="en-US" sz="2400" b="1" dirty="0" smtClean="0">
                <a:solidFill>
                  <a:schemeClr val="tx1"/>
                </a:solidFill>
              </a:rPr>
              <a:t>spilled: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b="1" dirty="0" smtClean="0">
                <a:solidFill>
                  <a:schemeClr val="tx1"/>
                </a:solidFill>
              </a:rPr>
              <a:t>Maintain w</a:t>
            </a:r>
            <a:r>
              <a:rPr lang="en-US" sz="2400" b="1" dirty="0" smtClean="0">
                <a:solidFill>
                  <a:schemeClr val="tx1"/>
                </a:solidFill>
              </a:rPr>
              <a:t>ritten </a:t>
            </a:r>
            <a:r>
              <a:rPr lang="en-US" sz="2400" b="1" dirty="0" smtClean="0">
                <a:solidFill>
                  <a:schemeClr val="tx1"/>
                </a:solidFill>
              </a:rPr>
              <a:t>spill </a:t>
            </a:r>
            <a:r>
              <a:rPr lang="en-US" sz="2400" b="1" dirty="0">
                <a:solidFill>
                  <a:schemeClr val="tx1"/>
                </a:solidFill>
              </a:rPr>
              <a:t>response </a:t>
            </a:r>
            <a:r>
              <a:rPr lang="en-US" sz="2400" b="1" dirty="0" smtClean="0">
                <a:solidFill>
                  <a:schemeClr val="tx1"/>
                </a:solidFill>
              </a:rPr>
              <a:t>procedures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b="1" dirty="0" smtClean="0">
                <a:solidFill>
                  <a:schemeClr val="tx1"/>
                </a:solidFill>
              </a:rPr>
              <a:t>Provide spill response training for staff</a:t>
            </a:r>
            <a:endParaRPr lang="en-US" sz="2400" b="1" dirty="0" smtClean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80" y="3509432"/>
            <a:ext cx="4248335" cy="23274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556" y="3509432"/>
            <a:ext cx="3147662" cy="235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41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PP/GH:  MS4 O&amp;M Program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5578" y="1460949"/>
            <a:ext cx="11189156" cy="262460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Requirement</a:t>
            </a:r>
            <a:r>
              <a:rPr lang="en-US" sz="2400" b="1" dirty="0" smtClean="0">
                <a:solidFill>
                  <a:schemeClr val="tx1"/>
                </a:solidFill>
              </a:rPr>
              <a:t>s to minimize pollutants in the stormwater collection system: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Provide staff training on stormwater awareness and pollution prevention</a:t>
            </a:r>
            <a:endParaRPr lang="en-US" sz="2400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chemeClr val="tx1"/>
                </a:solidFill>
              </a:rPr>
              <a:t>Perform MS4 inspections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chemeClr val="tx1"/>
                </a:solidFill>
              </a:rPr>
              <a:t>Maintain the collection system including catch basins and conveyances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Establish s</a:t>
            </a:r>
            <a:r>
              <a:rPr lang="en-US" sz="2400" b="1" dirty="0" smtClean="0">
                <a:solidFill>
                  <a:schemeClr val="tx1"/>
                </a:solidFill>
              </a:rPr>
              <a:t>pecific </a:t>
            </a:r>
            <a:r>
              <a:rPr lang="en-US" sz="2400" b="1" dirty="0">
                <a:solidFill>
                  <a:schemeClr val="tx1"/>
                </a:solidFill>
              </a:rPr>
              <a:t>frequencies, s</a:t>
            </a:r>
            <a:r>
              <a:rPr lang="en-US" sz="2400" b="1" dirty="0" smtClean="0">
                <a:solidFill>
                  <a:schemeClr val="tx1"/>
                </a:solidFill>
              </a:rPr>
              <a:t>chedules</a:t>
            </a:r>
            <a:r>
              <a:rPr lang="en-US" sz="2400" b="1" dirty="0">
                <a:solidFill>
                  <a:schemeClr val="tx1"/>
                </a:solidFill>
              </a:rPr>
              <a:t>, and </a:t>
            </a:r>
            <a:r>
              <a:rPr lang="en-US" sz="2400" b="1" dirty="0" smtClean="0">
                <a:solidFill>
                  <a:schemeClr val="tx1"/>
                </a:solidFill>
              </a:rPr>
              <a:t>documentation</a:t>
            </a: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78" y="4245429"/>
            <a:ext cx="2995161" cy="2246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599" y="4244580"/>
            <a:ext cx="3995060" cy="2247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414" y="4244580"/>
            <a:ext cx="2996293" cy="224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1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PP/GH:  Municipal SCM O&amp;M Program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5579" y="1460950"/>
            <a:ext cx="10748285" cy="103732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Requirements for municipally </a:t>
            </a:r>
            <a:r>
              <a:rPr lang="en-US" sz="2400" b="1" dirty="0">
                <a:solidFill>
                  <a:schemeClr val="tx1"/>
                </a:solidFill>
              </a:rPr>
              <a:t>owned, operated, and/or maintained SCMs installed for compliance with the post-construction </a:t>
            </a:r>
            <a:r>
              <a:rPr lang="en-US" sz="2400" b="1" dirty="0" smtClean="0">
                <a:solidFill>
                  <a:schemeClr val="tx1"/>
                </a:solidFill>
              </a:rPr>
              <a:t>program: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402" y="2498271"/>
            <a:ext cx="3762012" cy="28178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98659" y="6276362"/>
            <a:ext cx="91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High Point, NC</a:t>
            </a:r>
            <a:endParaRPr lang="en-US" sz="800" dirty="0"/>
          </a:p>
        </p:txBody>
      </p:sp>
      <p:sp>
        <p:nvSpPr>
          <p:cNvPr id="8" name="TextBox 7"/>
          <p:cNvSpPr txBox="1"/>
          <p:nvPr/>
        </p:nvSpPr>
        <p:spPr>
          <a:xfrm>
            <a:off x="575579" y="2587969"/>
            <a:ext cx="620077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Maintain a current </a:t>
            </a:r>
            <a:r>
              <a:rPr lang="en-US" sz="2400" b="1" dirty="0" smtClean="0"/>
              <a:t>inventory of municipal SCMs</a:t>
            </a:r>
            <a:endParaRPr lang="en-US" sz="2400" b="1" dirty="0"/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Perform SCM inspections </a:t>
            </a: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Perform SCM maintenance</a:t>
            </a: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Establish </a:t>
            </a:r>
            <a:r>
              <a:rPr lang="en-US" sz="2400" b="1" dirty="0"/>
              <a:t>specific frequencies, schedules, &amp; documentation</a:t>
            </a:r>
          </a:p>
        </p:txBody>
      </p:sp>
    </p:spTree>
    <p:extLst>
      <p:ext uri="{BB962C8B-B14F-4D97-AF65-F5344CB8AC3E}">
        <p14:creationId xmlns:p14="http://schemas.microsoft.com/office/powerpoint/2010/main" val="113854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10805434" cy="55721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PP/GH:  Pesticide, Herbicide &amp; Fertilizer Management Program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5580" y="1460950"/>
            <a:ext cx="11189156" cy="127408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Requirement</a:t>
            </a:r>
            <a:r>
              <a:rPr lang="en-US" sz="2400" b="1" dirty="0" smtClean="0">
                <a:solidFill>
                  <a:schemeClr val="tx1"/>
                </a:solidFill>
              </a:rPr>
              <a:t>s for municipal staff who apply pesticides, herbicides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and fertilizers to minimize water quality impacts from landscape chemicals: 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614" y="3144626"/>
            <a:ext cx="4988379" cy="33048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5580" y="2929604"/>
            <a:ext cx="64620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/>
              <a:t>Provide routine </a:t>
            </a:r>
            <a:r>
              <a:rPr lang="en-US" sz="2400" b="1" dirty="0" smtClean="0"/>
              <a:t>staff training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Pollution prevention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Chemical use, storage &amp; handling</a:t>
            </a:r>
            <a:endParaRPr lang="en-US" sz="2400" b="1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/>
              <a:t>Ensure </a:t>
            </a:r>
            <a:r>
              <a:rPr lang="en-US" sz="2400" b="1" dirty="0" smtClean="0"/>
              <a:t>compliance with permit &amp; applicator certifications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8924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10805434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PP/GH:  Vehicle &amp; Equipment </a:t>
            </a:r>
            <a:r>
              <a:rPr lang="en-US" b="1" dirty="0" smtClean="0">
                <a:solidFill>
                  <a:srgbClr val="002060"/>
                </a:solidFill>
              </a:rPr>
              <a:t>Maintenance Program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5580" y="1460950"/>
            <a:ext cx="11189156" cy="115162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Requirements </a:t>
            </a:r>
            <a:r>
              <a:rPr lang="en-US" sz="2400" b="1" dirty="0" smtClean="0">
                <a:solidFill>
                  <a:schemeClr val="tx1"/>
                </a:solidFill>
              </a:rPr>
              <a:t>to </a:t>
            </a:r>
            <a:r>
              <a:rPr lang="en-US" sz="2400" b="1" dirty="0">
                <a:solidFill>
                  <a:schemeClr val="tx1"/>
                </a:solidFill>
              </a:rPr>
              <a:t>prevent </a:t>
            </a:r>
            <a:r>
              <a:rPr lang="en-US" sz="2400" b="1" dirty="0" smtClean="0">
                <a:solidFill>
                  <a:schemeClr val="tx1"/>
                </a:solidFill>
              </a:rPr>
              <a:t>and </a:t>
            </a:r>
            <a:r>
              <a:rPr lang="en-US" sz="2400" b="1" dirty="0">
                <a:solidFill>
                  <a:schemeClr val="tx1"/>
                </a:solidFill>
              </a:rPr>
              <a:t>minimize contamination of </a:t>
            </a:r>
            <a:r>
              <a:rPr lang="en-US" sz="2400" b="1" dirty="0" smtClean="0">
                <a:solidFill>
                  <a:schemeClr val="tx1"/>
                </a:solidFill>
              </a:rPr>
              <a:t>stormwater </a:t>
            </a:r>
            <a:r>
              <a:rPr lang="en-US" sz="2400" b="1" dirty="0">
                <a:solidFill>
                  <a:schemeClr val="tx1"/>
                </a:solidFill>
              </a:rPr>
              <a:t>runoff from </a:t>
            </a:r>
            <a:r>
              <a:rPr lang="en-US" sz="2400" b="1" dirty="0" smtClean="0">
                <a:solidFill>
                  <a:schemeClr val="tx1"/>
                </a:solidFill>
              </a:rPr>
              <a:t>areas </a:t>
            </a:r>
            <a:r>
              <a:rPr lang="en-US" sz="2400" b="1" dirty="0">
                <a:solidFill>
                  <a:schemeClr val="tx1"/>
                </a:solidFill>
              </a:rPr>
              <a:t>used for </a:t>
            </a:r>
            <a:r>
              <a:rPr lang="en-US" sz="2400" b="1" dirty="0" smtClean="0">
                <a:solidFill>
                  <a:schemeClr val="tx1"/>
                </a:solidFill>
              </a:rPr>
              <a:t>municipal vehicle </a:t>
            </a:r>
            <a:r>
              <a:rPr lang="en-US" sz="2400" b="1" dirty="0">
                <a:solidFill>
                  <a:schemeClr val="tx1"/>
                </a:solidFill>
              </a:rPr>
              <a:t>and equipment </a:t>
            </a:r>
            <a:r>
              <a:rPr lang="en-US" sz="2400" b="1" dirty="0" smtClean="0">
                <a:solidFill>
                  <a:schemeClr val="tx1"/>
                </a:solidFill>
              </a:rPr>
              <a:t>maintenance and/or cleaning</a:t>
            </a:r>
            <a:r>
              <a:rPr lang="en-US" sz="2400" b="1" dirty="0">
                <a:solidFill>
                  <a:schemeClr val="tx1"/>
                </a:solidFill>
              </a:rPr>
              <a:t>: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endParaRPr lang="en-US" sz="2400" b="1" dirty="0" smtClean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156" y="2829760"/>
            <a:ext cx="3563095" cy="19953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5579" y="2676527"/>
            <a:ext cx="736010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/>
              <a:t>Comply with required NPDES industrial permits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/>
              <a:t>Provide routine pollution prevention training for staff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/>
              <a:t>Perform routine inspections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/>
              <a:t>Establish specific frequencies, schedules &amp; documentation</a:t>
            </a:r>
          </a:p>
        </p:txBody>
      </p:sp>
    </p:spTree>
    <p:extLst>
      <p:ext uri="{BB962C8B-B14F-4D97-AF65-F5344CB8AC3E}">
        <p14:creationId xmlns:p14="http://schemas.microsoft.com/office/powerpoint/2010/main" val="32208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10805434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PP/GH:  Pavement Management Program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5580" y="1460950"/>
            <a:ext cx="11189156" cy="85770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Requirements to reduce pollutants in </a:t>
            </a:r>
            <a:r>
              <a:rPr lang="en-US" sz="2400" b="1" dirty="0">
                <a:solidFill>
                  <a:schemeClr val="tx1"/>
                </a:solidFill>
              </a:rPr>
              <a:t>stormwater runoff from </a:t>
            </a:r>
            <a:r>
              <a:rPr lang="en-US" sz="2400" b="1" dirty="0" smtClean="0">
                <a:solidFill>
                  <a:schemeClr val="tx1"/>
                </a:solidFill>
              </a:rPr>
              <a:t>municipally owned </a:t>
            </a:r>
            <a:r>
              <a:rPr lang="en-US" sz="2400" b="1" dirty="0">
                <a:solidFill>
                  <a:schemeClr val="tx1"/>
                </a:solidFill>
              </a:rPr>
              <a:t>streets, roads, and </a:t>
            </a:r>
            <a:r>
              <a:rPr lang="en-US" sz="2400" b="1" dirty="0" smtClean="0">
                <a:solidFill>
                  <a:schemeClr val="tx1"/>
                </a:solidFill>
              </a:rPr>
              <a:t>parking lots:</a:t>
            </a:r>
            <a:endParaRPr lang="en-US" sz="2400" b="1" dirty="0" smtClean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6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963" y="2318658"/>
            <a:ext cx="1657255" cy="165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592" y="2318658"/>
            <a:ext cx="3441144" cy="22899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8630" y="2478477"/>
            <a:ext cx="52914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/>
              <a:t>Control litter, leaves &amp; debris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/>
              <a:t>Control particulate and fluid pollutants from vehicles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b="1" dirty="0"/>
              <a:t>Establish specific frequencies, schedules &amp; </a:t>
            </a:r>
            <a:r>
              <a:rPr lang="en-US" sz="2400" b="1" dirty="0" smtClean="0"/>
              <a:t>documentation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963" y="4240901"/>
            <a:ext cx="3043597" cy="201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5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3773</TotalTime>
  <Words>476</Words>
  <Application>Microsoft Office PowerPoint</Application>
  <PresentationFormat>Widescreen</PresentationFormat>
  <Paragraphs>88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2_Office Theme</vt:lpstr>
      <vt:lpstr>PowerPoint Presentation</vt:lpstr>
      <vt:lpstr>What is Pollution Prevention / Good Housekeeping (PP/GH)?</vt:lpstr>
      <vt:lpstr>PP/GH:  Municipal Facilities O&amp;M Program</vt:lpstr>
      <vt:lpstr>PP/GH:  Spill Response Program</vt:lpstr>
      <vt:lpstr>PP/GH:  MS4 O&amp;M Program</vt:lpstr>
      <vt:lpstr>PP/GH:  Municipal SCM O&amp;M Program</vt:lpstr>
      <vt:lpstr>PP/GH:  Pesticide, Herbicide &amp; Fertilizer Management Program</vt:lpstr>
      <vt:lpstr>PP/GH:  Vehicle &amp; Equipment Maintenance Program</vt:lpstr>
      <vt:lpstr>PP/GH:  Pavement Management Program</vt:lpstr>
      <vt:lpstr>Jeanette Powell MS4 Program Coordinator  (919) 707-3620 jeanette.powell@ncdenr.gov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Powell, Jeanette</cp:lastModifiedBy>
  <cp:revision>386</cp:revision>
  <dcterms:created xsi:type="dcterms:W3CDTF">2015-06-24T15:01:50Z</dcterms:created>
  <dcterms:modified xsi:type="dcterms:W3CDTF">2019-03-25T18:52:48Z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