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15"/>
  </p:notesMasterIdLst>
  <p:sldIdLst>
    <p:sldId id="256" r:id="rId5"/>
    <p:sldId id="336" r:id="rId6"/>
    <p:sldId id="338" r:id="rId7"/>
    <p:sldId id="345" r:id="rId8"/>
    <p:sldId id="346" r:id="rId9"/>
    <p:sldId id="347" r:id="rId10"/>
    <p:sldId id="348" r:id="rId11"/>
    <p:sldId id="349" r:id="rId12"/>
    <p:sldId id="350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8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809" autoAdjust="0"/>
    <p:restoredTop sz="94660"/>
  </p:normalViewPr>
  <p:slideViewPr>
    <p:cSldViewPr snapToGrid="0">
      <p:cViewPr varScale="1">
        <p:scale>
          <a:sx n="94" d="100"/>
          <a:sy n="94" d="100"/>
        </p:scale>
        <p:origin x="96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6D9D0-2E9B-4F2F-924A-B3B3E9CFCAEC}" type="datetimeFigureOut">
              <a:rPr lang="en-US" smtClean="0"/>
              <a:t>3/25/2019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C487D-E38B-444A-A8D9-A3853809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72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3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84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60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96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67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92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4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82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1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3" y="3235764"/>
            <a:ext cx="5865181" cy="713497"/>
          </a:xfrm>
        </p:spPr>
        <p:txBody>
          <a:bodyPr anchor="ctr">
            <a:normAutofit/>
          </a:bodyPr>
          <a:lstStyle>
            <a:lvl1pPr algn="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2" y="2928374"/>
            <a:ext cx="4489142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E5989-A237-44ED-9A46-F3D25882883F}"/>
              </a:ext>
            </a:extLst>
          </p:cNvPr>
          <p:cNvSpPr/>
          <p:nvPr userDrawn="1"/>
        </p:nvSpPr>
        <p:spPr>
          <a:xfrm>
            <a:off x="383177" y="2473234"/>
            <a:ext cx="3553097" cy="20029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54721FC-AE4F-47E8-AF8D-F2ABF799D3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1" y="5331820"/>
            <a:ext cx="3676650" cy="131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8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6" y="159510"/>
            <a:ext cx="7181469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6" y="517741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8080EEC0-8F06-4C02-AFF7-E86E2E059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9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FF078F1F-003F-4D18-8150-5C6E4C081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4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4EA28A69-0CF2-4EB4-A15C-B526D23FCD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6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6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E0B4E534-5AC3-45F1-82DE-75EF5CA09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67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0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47C3337-32D4-4B55-AC32-EEEC9AF47F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5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3B68D82E-C6BB-490E-B359-B8BFE2228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5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8AAC2A07-D2B6-402A-A29D-3F0F24B0F6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7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9E4304EF-BBE9-4AC9-9D15-EA2DD76BFA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90" y="1896631"/>
            <a:ext cx="5157834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60900"/>
            <a:ext cx="6395158" cy="42016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B29E7BF0-E323-44E1-85A4-893F4FC60A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50270092-A1BE-4459-879D-2641BABAF6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7"/>
            <a:ext cx="10515600" cy="501967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071A617-FAF4-4AE3-B69C-134347C535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62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8" y="1290869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0" y="1290987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DFD6FD7A-8297-4AC3-83A8-06C00B36C7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0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6" y="1311318"/>
            <a:ext cx="4975842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3" y="1311318"/>
            <a:ext cx="6688121" cy="5127568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781F9065-5FEC-4FE3-9D8A-330CE9DB3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41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04775" y="6650830"/>
            <a:ext cx="2743200" cy="138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6"/>
            <a:ext cx="10515600" cy="1061245"/>
          </a:xfrm>
        </p:spPr>
        <p:txBody>
          <a:bodyPr>
            <a:normAutofit/>
          </a:bodyPr>
          <a:lstStyle>
            <a:lvl1pPr algn="ctr">
              <a:defRPr sz="3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1BB4DF0E-D8B2-43C0-80CD-7C5F581349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51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69E6E0FD-A059-46B5-8E97-756E86E813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00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609998"/>
            <a:ext cx="11811000" cy="894952"/>
          </a:xfrm>
        </p:spPr>
        <p:txBody>
          <a:bodyPr anchor="ctr">
            <a:normAutofit/>
          </a:bodyPr>
          <a:lstStyle>
            <a:lvl1pPr algn="l">
              <a:defRPr sz="2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6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A2F88A14-F15D-4FD9-9539-5E152F9CB1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0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3"/>
            <a:ext cx="73723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599"/>
            <a:ext cx="73723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Content Placeholder 6">
            <a:extLst>
              <a:ext uri="{FF2B5EF4-FFF2-40B4-BE49-F238E27FC236}">
                <a16:creationId xmlns:a16="http://schemas.microsoft.com/office/drawing/2014/main" id="{1C54A845-0B0C-407F-9ECC-AF75B7B9D5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3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58"/>
            <a:ext cx="70675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4"/>
            <a:ext cx="70675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4A4B1867-30C5-42EA-8C67-EF3037147A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3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02932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DD08425C-57D8-4808-9CF0-226279E52B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0"/>
            <a:ext cx="6195776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3" y="563461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A7C37735-4226-42C3-94CC-25BEB31BC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8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0"/>
            <a:ext cx="62674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1"/>
            <a:ext cx="62674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2E4C30BD-13EE-44A0-BA1B-4719408705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4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4" y="205230"/>
            <a:ext cx="7323245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4" y="563461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CF5D5B17-164A-4AD7-B23D-9DFBCBBD61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6590652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0"/>
            <a:ext cx="6449950" cy="557215"/>
          </a:xfrm>
        </p:spPr>
        <p:txBody>
          <a:bodyPr>
            <a:normAutofit/>
          </a:bodyPr>
          <a:lstStyle>
            <a:lvl1pPr algn="l">
              <a:defRPr sz="32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5"/>
            <a:ext cx="10515600" cy="475535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775" y="6650830"/>
            <a:ext cx="27432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1"/>
            <a:ext cx="6449950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Content Placeholder 6">
            <a:extLst>
              <a:ext uri="{FF2B5EF4-FFF2-40B4-BE49-F238E27FC236}">
                <a16:creationId xmlns:a16="http://schemas.microsoft.com/office/drawing/2014/main" id="{9B5D2C21-24F8-476D-A65E-BD841626C8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13" y="5499554"/>
            <a:ext cx="2647188" cy="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90" r:id="rId4"/>
    <p:sldLayoutId id="2147483678" r:id="rId5"/>
    <p:sldLayoutId id="2147483691" r:id="rId6"/>
    <p:sldLayoutId id="2147483679" r:id="rId7"/>
    <p:sldLayoutId id="2147483692" r:id="rId8"/>
    <p:sldLayoutId id="2147483693" r:id="rId9"/>
    <p:sldLayoutId id="2147483694" r:id="rId10"/>
    <p:sldLayoutId id="2147483680" r:id="rId11"/>
    <p:sldLayoutId id="2147483681" r:id="rId12"/>
    <p:sldLayoutId id="2147483682" r:id="rId13"/>
    <p:sldLayoutId id="2147483688" r:id="rId14"/>
    <p:sldLayoutId id="2147483689" r:id="rId15"/>
    <p:sldLayoutId id="2147483683" r:id="rId16"/>
    <p:sldLayoutId id="2147483695" r:id="rId17"/>
    <p:sldLayoutId id="2147483696" r:id="rId18"/>
    <p:sldLayoutId id="2147483684" r:id="rId19"/>
    <p:sldLayoutId id="2147483697" r:id="rId20"/>
    <p:sldLayoutId id="2147483698" r:id="rId21"/>
    <p:sldLayoutId id="2147483685" r:id="rId22"/>
    <p:sldLayoutId id="2147483686" r:id="rId23"/>
    <p:sldLayoutId id="2147483687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8321" y="4038966"/>
            <a:ext cx="4489142" cy="614779"/>
          </a:xfrm>
        </p:spPr>
        <p:txBody>
          <a:bodyPr>
            <a:normAutofit/>
          </a:bodyPr>
          <a:lstStyle/>
          <a:p>
            <a:r>
              <a:rPr lang="en-US" i="1" dirty="0" smtClean="0"/>
              <a:t>March </a:t>
            </a:r>
            <a:r>
              <a:rPr lang="en-US" i="1" dirty="0" smtClean="0"/>
              <a:t>26</a:t>
            </a:r>
            <a:r>
              <a:rPr lang="en-US" i="1" dirty="0" smtClean="0"/>
              <a:t>, </a:t>
            </a:r>
            <a:r>
              <a:rPr lang="en-US" i="1" dirty="0" smtClean="0"/>
              <a:t>2019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86480" y="3020786"/>
            <a:ext cx="106353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MCM 6:  Pollution Prevention &amp; Good Housekeeping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70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923414" y="2424222"/>
            <a:ext cx="4506159" cy="223283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Jeanette Powell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MS4 Program Coordinator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(919) 707-3620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jeanette.powell@ncdenr.gov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7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79" y="226262"/>
            <a:ext cx="10078813" cy="5572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What is Pollution Prevention / Good Housekeeping (PP/GH)?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76717"/>
            <a:ext cx="10919734" cy="1129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A comprehensive suite </a:t>
            </a:r>
            <a:r>
              <a:rPr lang="en-US" sz="2400" b="1" dirty="0" smtClean="0">
                <a:solidFill>
                  <a:schemeClr val="tx1"/>
                </a:solidFill>
              </a:rPr>
              <a:t>of </a:t>
            </a:r>
            <a:r>
              <a:rPr lang="en-US" sz="2400" b="1" dirty="0" smtClean="0">
                <a:solidFill>
                  <a:schemeClr val="tx1"/>
                </a:solidFill>
              </a:rPr>
              <a:t>O&amp;M programs </a:t>
            </a:r>
            <a:r>
              <a:rPr lang="en-US" sz="2400" b="1" dirty="0">
                <a:solidFill>
                  <a:schemeClr val="tx1"/>
                </a:solidFill>
              </a:rPr>
              <a:t>to prevent and minimize pollutants in stormwater </a:t>
            </a:r>
            <a:r>
              <a:rPr lang="en-US" sz="2400" b="1" dirty="0" smtClean="0">
                <a:solidFill>
                  <a:schemeClr val="tx1"/>
                </a:solidFill>
              </a:rPr>
              <a:t>runoff from municipal </a:t>
            </a:r>
            <a:r>
              <a:rPr lang="en-US" sz="2400" b="1" dirty="0">
                <a:solidFill>
                  <a:schemeClr val="tx1"/>
                </a:solidFill>
              </a:rPr>
              <a:t>facilities and </a:t>
            </a:r>
            <a:r>
              <a:rPr lang="en-US" sz="2400" b="1" dirty="0" smtClean="0">
                <a:solidFill>
                  <a:schemeClr val="tx1"/>
                </a:solidFill>
              </a:rPr>
              <a:t>operations.  </a:t>
            </a:r>
            <a:r>
              <a:rPr lang="en-US" sz="2400" b="1" dirty="0" smtClean="0">
                <a:solidFill>
                  <a:schemeClr val="tx1"/>
                </a:solidFill>
              </a:rPr>
              <a:t>The seven required programs are: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0387" y="2723264"/>
            <a:ext cx="892492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Municipal Facilities Operation and Maintenance Program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Spill Response Program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MS4 Operation and Maintenance Program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Municipal SCM Operation and Maintenance Program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Pesticide, Herbicide and Fertilizer Management Program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Vehicle and Equipment </a:t>
            </a:r>
            <a:r>
              <a:rPr lang="en-US" sz="2400" b="1" dirty="0" smtClean="0"/>
              <a:t>Maintenance </a:t>
            </a:r>
            <a:r>
              <a:rPr lang="en-US" sz="2400" b="1" dirty="0"/>
              <a:t>Program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/>
              <a:t>Pavement Management </a:t>
            </a:r>
            <a:r>
              <a:rPr lang="en-US" sz="2400" b="1" dirty="0" smtClean="0"/>
              <a:t>Program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3" y="2884087"/>
            <a:ext cx="1376812" cy="11325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96" y="4294766"/>
            <a:ext cx="1428749" cy="142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9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PP/GH:  Municipal Facilities O&amp;M Program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75578" y="1460949"/>
            <a:ext cx="10691135" cy="1059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77859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Requirements for </a:t>
            </a:r>
            <a:r>
              <a:rPr lang="en-US" sz="2400" b="1" dirty="0" smtClean="0">
                <a:solidFill>
                  <a:schemeClr val="tx1"/>
                </a:solidFill>
              </a:rPr>
              <a:t>facilities that </a:t>
            </a:r>
            <a:r>
              <a:rPr lang="en-US" sz="2400" b="1" dirty="0">
                <a:solidFill>
                  <a:schemeClr val="tx1"/>
                </a:solidFill>
              </a:rPr>
              <a:t>are owned </a:t>
            </a:r>
            <a:r>
              <a:rPr lang="en-US" sz="2400" b="1" dirty="0" smtClean="0">
                <a:solidFill>
                  <a:schemeClr val="tx1"/>
                </a:solidFill>
              </a:rPr>
              <a:t>/ </a:t>
            </a:r>
            <a:r>
              <a:rPr lang="en-US" sz="2400" b="1" dirty="0">
                <a:solidFill>
                  <a:schemeClr val="tx1"/>
                </a:solidFill>
              </a:rPr>
              <a:t>operated by the permittee and have the potential for generating polluted stormwater </a:t>
            </a:r>
            <a:r>
              <a:rPr lang="en-US" sz="2400" b="1" dirty="0" smtClean="0">
                <a:solidFill>
                  <a:schemeClr val="tx1"/>
                </a:solidFill>
              </a:rPr>
              <a:t>runoff: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578" y="2520304"/>
            <a:ext cx="924163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Maintain a current inventory of facilities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Perform facility </a:t>
            </a:r>
            <a:r>
              <a:rPr lang="en-US" sz="2400" b="1" dirty="0"/>
              <a:t>i</a:t>
            </a:r>
            <a:r>
              <a:rPr lang="en-US" sz="2400" b="1" dirty="0" smtClean="0"/>
              <a:t>nspections </a:t>
            </a:r>
            <a:endParaRPr lang="en-US" sz="24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Perform</a:t>
            </a:r>
            <a:r>
              <a:rPr lang="en-US" sz="2400" b="1" dirty="0" smtClean="0"/>
              <a:t> r</a:t>
            </a:r>
            <a:r>
              <a:rPr lang="en-US" sz="2400" b="1" dirty="0" smtClean="0"/>
              <a:t>outine </a:t>
            </a:r>
            <a:r>
              <a:rPr lang="en-US" sz="2400" b="1" dirty="0" smtClean="0"/>
              <a:t>m</a:t>
            </a:r>
            <a:r>
              <a:rPr lang="en-US" sz="2400" b="1" dirty="0" smtClean="0"/>
              <a:t>aintenance</a:t>
            </a:r>
            <a:endParaRPr lang="en-US" sz="24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Establish specific frequencies, schedules, &amp; documentation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Provide s</a:t>
            </a:r>
            <a:r>
              <a:rPr lang="en-US" sz="2400" b="1" dirty="0" smtClean="0"/>
              <a:t>taff </a:t>
            </a:r>
            <a:r>
              <a:rPr lang="en-US" sz="2400" b="1" dirty="0"/>
              <a:t>t</a:t>
            </a:r>
            <a:r>
              <a:rPr lang="en-US" sz="2400" b="1" dirty="0" smtClean="0"/>
              <a:t>raining</a:t>
            </a:r>
            <a:endParaRPr lang="en-US" sz="2400" b="1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General stormwater awareness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Pollution </a:t>
            </a:r>
            <a:r>
              <a:rPr lang="en-US" sz="2400" b="1" dirty="0"/>
              <a:t>prevention </a:t>
            </a:r>
            <a:r>
              <a:rPr lang="en-US" sz="2400" b="1" dirty="0" smtClean="0"/>
              <a:t>&amp; </a:t>
            </a:r>
            <a:r>
              <a:rPr lang="en-US" sz="2400" b="1" dirty="0"/>
              <a:t>good housekeeping practices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641" y="2780745"/>
            <a:ext cx="2194359" cy="278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PP/GH:  Spill Response Program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60949"/>
            <a:ext cx="11189156" cy="47553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Requirements for </a:t>
            </a:r>
            <a:r>
              <a:rPr lang="en-US" sz="2400" b="1" dirty="0">
                <a:solidFill>
                  <a:schemeClr val="tx1"/>
                </a:solidFill>
              </a:rPr>
              <a:t>facilities </a:t>
            </a:r>
            <a:r>
              <a:rPr lang="en-US" sz="2400" b="1" dirty="0" smtClean="0">
                <a:solidFill>
                  <a:schemeClr val="tx1"/>
                </a:solidFill>
              </a:rPr>
              <a:t>and operations that </a:t>
            </a:r>
            <a:r>
              <a:rPr lang="en-US" sz="2400" b="1" dirty="0">
                <a:solidFill>
                  <a:schemeClr val="tx1"/>
                </a:solidFill>
              </a:rPr>
              <a:t>store and/or use materials that have the potential to contaminate stormwater runoff if </a:t>
            </a:r>
            <a:r>
              <a:rPr lang="en-US" sz="2400" b="1" dirty="0" smtClean="0">
                <a:solidFill>
                  <a:schemeClr val="tx1"/>
                </a:solidFill>
              </a:rPr>
              <a:t>spilled: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Maintain w</a:t>
            </a:r>
            <a:r>
              <a:rPr lang="en-US" sz="2400" b="1" dirty="0" smtClean="0">
                <a:solidFill>
                  <a:schemeClr val="tx1"/>
                </a:solidFill>
              </a:rPr>
              <a:t>ritten </a:t>
            </a:r>
            <a:r>
              <a:rPr lang="en-US" sz="2400" b="1" dirty="0" smtClean="0">
                <a:solidFill>
                  <a:schemeClr val="tx1"/>
                </a:solidFill>
              </a:rPr>
              <a:t>spill </a:t>
            </a:r>
            <a:r>
              <a:rPr lang="en-US" sz="2400" b="1" dirty="0">
                <a:solidFill>
                  <a:schemeClr val="tx1"/>
                </a:solidFill>
              </a:rPr>
              <a:t>response </a:t>
            </a:r>
            <a:r>
              <a:rPr lang="en-US" sz="2400" b="1" dirty="0" smtClean="0">
                <a:solidFill>
                  <a:schemeClr val="tx1"/>
                </a:solidFill>
              </a:rPr>
              <a:t>procedures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b="1" dirty="0" smtClean="0">
                <a:solidFill>
                  <a:schemeClr val="tx1"/>
                </a:solidFill>
              </a:rPr>
              <a:t>Provide spill response training for staff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80" y="3509432"/>
            <a:ext cx="4248335" cy="2327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56" y="3509432"/>
            <a:ext cx="3147662" cy="23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PP/GH:  MS4 O&amp;M Program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78" y="1460949"/>
            <a:ext cx="11189156" cy="262460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Requirement</a:t>
            </a:r>
            <a:r>
              <a:rPr lang="en-US" sz="2400" b="1" dirty="0" smtClean="0">
                <a:solidFill>
                  <a:schemeClr val="tx1"/>
                </a:solidFill>
              </a:rPr>
              <a:t>s to minimize pollutants in the stormwater collection system: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Provide staff training on stormwater awareness and pollution prevention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Perform MS4 inspections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/>
                </a:solidFill>
              </a:rPr>
              <a:t>Maintain the collection system including catch basins and conveyances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chemeClr val="tx1"/>
                </a:solidFill>
              </a:rPr>
              <a:t>Establish s</a:t>
            </a:r>
            <a:r>
              <a:rPr lang="en-US" sz="2400" b="1" dirty="0" smtClean="0">
                <a:solidFill>
                  <a:schemeClr val="tx1"/>
                </a:solidFill>
              </a:rPr>
              <a:t>pecific </a:t>
            </a:r>
            <a:r>
              <a:rPr lang="en-US" sz="2400" b="1" dirty="0">
                <a:solidFill>
                  <a:schemeClr val="tx1"/>
                </a:solidFill>
              </a:rPr>
              <a:t>frequencies, s</a:t>
            </a:r>
            <a:r>
              <a:rPr lang="en-US" sz="2400" b="1" dirty="0" smtClean="0">
                <a:solidFill>
                  <a:schemeClr val="tx1"/>
                </a:solidFill>
              </a:rPr>
              <a:t>chedules</a:t>
            </a:r>
            <a:r>
              <a:rPr lang="en-US" sz="2400" b="1" dirty="0">
                <a:solidFill>
                  <a:schemeClr val="tx1"/>
                </a:solidFill>
              </a:rPr>
              <a:t>, and </a:t>
            </a:r>
            <a:r>
              <a:rPr lang="en-US" sz="2400" b="1" dirty="0" smtClean="0">
                <a:solidFill>
                  <a:schemeClr val="tx1"/>
                </a:solidFill>
              </a:rPr>
              <a:t>documentation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8" y="4245429"/>
            <a:ext cx="2995161" cy="224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99" y="4244580"/>
            <a:ext cx="3995060" cy="2247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14" y="4244580"/>
            <a:ext cx="2996293" cy="22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8560256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PP/GH:  Municipal SCM O&amp;M Program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79" y="1460950"/>
            <a:ext cx="10748285" cy="103732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Requirements for municipally </a:t>
            </a:r>
            <a:r>
              <a:rPr lang="en-US" sz="2400" b="1" dirty="0">
                <a:solidFill>
                  <a:schemeClr val="tx1"/>
                </a:solidFill>
              </a:rPr>
              <a:t>owned, operated, and/or maintained SCMs installed for compliance with the post-construction </a:t>
            </a:r>
            <a:r>
              <a:rPr lang="en-US" sz="2400" b="1" dirty="0" smtClean="0">
                <a:solidFill>
                  <a:schemeClr val="tx1"/>
                </a:solidFill>
              </a:rPr>
              <a:t>program: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402" y="2498271"/>
            <a:ext cx="3762012" cy="28178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998659" y="6276362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High Point, NC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575579" y="2587969"/>
            <a:ext cx="620077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Maintain a current </a:t>
            </a:r>
            <a:r>
              <a:rPr lang="en-US" sz="2400" b="1" dirty="0" smtClean="0"/>
              <a:t>inventory of municipal SCMs</a:t>
            </a:r>
            <a:endParaRPr lang="en-US" sz="2400" b="1" dirty="0"/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Perform SCM inspections 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Perform SCM maintenance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Establish </a:t>
            </a:r>
            <a:r>
              <a:rPr lang="en-US" sz="2400" b="1" dirty="0"/>
              <a:t>specific frequencies, schedules, &amp; documentation</a:t>
            </a:r>
          </a:p>
        </p:txBody>
      </p:sp>
    </p:spTree>
    <p:extLst>
      <p:ext uri="{BB962C8B-B14F-4D97-AF65-F5344CB8AC3E}">
        <p14:creationId xmlns:p14="http://schemas.microsoft.com/office/powerpoint/2010/main" val="11385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10805434" cy="55721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PP/GH:  Pesticide, Herbicide &amp; Fertilizer Management Program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60950"/>
            <a:ext cx="11189156" cy="127408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Requirement</a:t>
            </a:r>
            <a:r>
              <a:rPr lang="en-US" sz="2400" b="1" dirty="0" smtClean="0">
                <a:solidFill>
                  <a:schemeClr val="tx1"/>
                </a:solidFill>
              </a:rPr>
              <a:t>s for municipal staff who apply pesticides, herbicides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and fertilizers to minimize water quality impacts from landscape chemicals: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614" y="3144626"/>
            <a:ext cx="4988379" cy="3304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580" y="2929604"/>
            <a:ext cx="6462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Provide routine </a:t>
            </a:r>
            <a:r>
              <a:rPr lang="en-US" sz="2400" b="1" dirty="0" smtClean="0"/>
              <a:t>staff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Pollution 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Chemical use, storage &amp; handling</a:t>
            </a:r>
            <a:endParaRPr lang="en-US" sz="2400" b="1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Ensure </a:t>
            </a:r>
            <a:r>
              <a:rPr lang="en-US" sz="2400" b="1" dirty="0" smtClean="0"/>
              <a:t>compliance with permit &amp; applicator certifications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892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10805434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PP/GH:  Vehicle &amp; Equipment </a:t>
            </a:r>
            <a:r>
              <a:rPr lang="en-US" b="1" dirty="0" smtClean="0">
                <a:solidFill>
                  <a:srgbClr val="002060"/>
                </a:solidFill>
              </a:rPr>
              <a:t>Maintenance Program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60950"/>
            <a:ext cx="11189156" cy="11516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Requirements </a:t>
            </a:r>
            <a:r>
              <a:rPr lang="en-US" sz="2400" b="1" dirty="0" smtClean="0">
                <a:solidFill>
                  <a:schemeClr val="tx1"/>
                </a:solidFill>
              </a:rPr>
              <a:t>to </a:t>
            </a:r>
            <a:r>
              <a:rPr lang="en-US" sz="2400" b="1" dirty="0">
                <a:solidFill>
                  <a:schemeClr val="tx1"/>
                </a:solidFill>
              </a:rPr>
              <a:t>prevent </a:t>
            </a:r>
            <a:r>
              <a:rPr lang="en-US" sz="2400" b="1" dirty="0" smtClean="0">
                <a:solidFill>
                  <a:schemeClr val="tx1"/>
                </a:solidFill>
              </a:rPr>
              <a:t>and </a:t>
            </a:r>
            <a:r>
              <a:rPr lang="en-US" sz="2400" b="1" dirty="0">
                <a:solidFill>
                  <a:schemeClr val="tx1"/>
                </a:solidFill>
              </a:rPr>
              <a:t>minimize contamination of </a:t>
            </a:r>
            <a:r>
              <a:rPr lang="en-US" sz="2400" b="1" dirty="0" smtClean="0">
                <a:solidFill>
                  <a:schemeClr val="tx1"/>
                </a:solidFill>
              </a:rPr>
              <a:t>stormwater </a:t>
            </a:r>
            <a:r>
              <a:rPr lang="en-US" sz="2400" b="1" dirty="0">
                <a:solidFill>
                  <a:schemeClr val="tx1"/>
                </a:solidFill>
              </a:rPr>
              <a:t>runoff from </a:t>
            </a:r>
            <a:r>
              <a:rPr lang="en-US" sz="2400" b="1" dirty="0" smtClean="0">
                <a:solidFill>
                  <a:schemeClr val="tx1"/>
                </a:solidFill>
              </a:rPr>
              <a:t>areas </a:t>
            </a:r>
            <a:r>
              <a:rPr lang="en-US" sz="2400" b="1" dirty="0">
                <a:solidFill>
                  <a:schemeClr val="tx1"/>
                </a:solidFill>
              </a:rPr>
              <a:t>used for </a:t>
            </a:r>
            <a:r>
              <a:rPr lang="en-US" sz="2400" b="1" dirty="0" smtClean="0">
                <a:solidFill>
                  <a:schemeClr val="tx1"/>
                </a:solidFill>
              </a:rPr>
              <a:t>municipal vehicle </a:t>
            </a:r>
            <a:r>
              <a:rPr lang="en-US" sz="2400" b="1" dirty="0">
                <a:solidFill>
                  <a:schemeClr val="tx1"/>
                </a:solidFill>
              </a:rPr>
              <a:t>and equipment </a:t>
            </a:r>
            <a:r>
              <a:rPr lang="en-US" sz="2400" b="1" dirty="0" smtClean="0">
                <a:solidFill>
                  <a:schemeClr val="tx1"/>
                </a:solidFill>
              </a:rPr>
              <a:t>maintenance and/or cleaning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156" y="2829760"/>
            <a:ext cx="3563095" cy="1995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5579" y="2676527"/>
            <a:ext cx="736010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Comply with required NPDES industrial permits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Provide routine pollution prevention training for staff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Perform routine inspections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Establish specific frequencies, schedules &amp;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220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575580" y="226262"/>
            <a:ext cx="10805434" cy="55721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PP/GH:  Pavement Management Program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580" y="1460950"/>
            <a:ext cx="11189156" cy="8577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Requirements to reduce pollutants in </a:t>
            </a:r>
            <a:r>
              <a:rPr lang="en-US" sz="2400" b="1" dirty="0">
                <a:solidFill>
                  <a:schemeClr val="tx1"/>
                </a:solidFill>
              </a:rPr>
              <a:t>stormwater runoff from </a:t>
            </a:r>
            <a:r>
              <a:rPr lang="en-US" sz="2400" b="1" dirty="0" smtClean="0">
                <a:solidFill>
                  <a:schemeClr val="tx1"/>
                </a:solidFill>
              </a:rPr>
              <a:t>municipally owned </a:t>
            </a:r>
            <a:r>
              <a:rPr lang="en-US" sz="2400" b="1" dirty="0">
                <a:solidFill>
                  <a:schemeClr val="tx1"/>
                </a:solidFill>
              </a:rPr>
              <a:t>streets, roads, and </a:t>
            </a:r>
            <a:r>
              <a:rPr lang="en-US" sz="2400" b="1" dirty="0" smtClean="0">
                <a:solidFill>
                  <a:schemeClr val="tx1"/>
                </a:solidFill>
              </a:rPr>
              <a:t>parking lots: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3375" y="6001655"/>
            <a:ext cx="3751943" cy="371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1800" dirty="0"/>
              <a:t>Department of Environmental Quality</a:t>
            </a: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963" y="2318658"/>
            <a:ext cx="1657255" cy="165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592" y="2318658"/>
            <a:ext cx="3441144" cy="2289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8630" y="2478477"/>
            <a:ext cx="5291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Control litter, leaves &amp; debris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Control particulate and fluid pollutants from vehicles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/>
              <a:t>Establish specific frequencies, schedules &amp; </a:t>
            </a:r>
            <a:r>
              <a:rPr lang="en-US" sz="2400" b="1" dirty="0" smtClean="0"/>
              <a:t>documentation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63" y="4240901"/>
            <a:ext cx="3043597" cy="20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F39DD86CFD645B6289C544AF4971D" ma:contentTypeVersion="5" ma:contentTypeDescription="Create a new document." ma:contentTypeScope="" ma:versionID="f80f43af3ef898e757b316399db2687c">
  <xsd:schema xmlns:xsd="http://www.w3.org/2001/XMLSchema" xmlns:xs="http://www.w3.org/2001/XMLSchema" xmlns:p="http://schemas.microsoft.com/office/2006/metadata/properties" xmlns:ns2="2893163c-4790-4570-a539-5f3cb3bacbe3" xmlns:ns3="97c26e27-a340-4306-98a7-c36055956ab5" targetNamespace="http://schemas.microsoft.com/office/2006/metadata/properties" ma:root="true" ma:fieldsID="db3e8ed8175837ec6c81d668dc52b713" ns2:_="" ns3:_="">
    <xsd:import namespace="2893163c-4790-4570-a539-5f3cb3bacbe3"/>
    <xsd:import namespace="97c26e27-a340-4306-98a7-c36055956a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93163c-4790-4570-a539-5f3cb3bacb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c26e27-a340-4306-98a7-c36055956ab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B6959-932C-4C27-B01D-BF0451188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93163c-4790-4570-a539-5f3cb3bacbe3"/>
    <ds:schemaRef ds:uri="97c26e27-a340-4306-98a7-c36055956a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8C5C5C-2F8D-41D4-BA2B-05974C4237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E347C4-91BB-4D61-9F37-5A6885E29480}">
  <ds:schemaRefs>
    <ds:schemaRef ds:uri="http://purl.org/dc/elements/1.1/"/>
    <ds:schemaRef ds:uri="http://schemas.microsoft.com/office/2006/metadata/properties"/>
    <ds:schemaRef ds:uri="97c26e27-a340-4306-98a7-c36055956ab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893163c-4790-4570-a539-5f3cb3bacbe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3773</TotalTime>
  <Words>476</Words>
  <Application>Microsoft Office PowerPoint</Application>
  <PresentationFormat>Widescreen</PresentationFormat>
  <Paragraphs>88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2_Office Theme</vt:lpstr>
      <vt:lpstr>PowerPoint Presentation</vt:lpstr>
      <vt:lpstr>What is Pollution Prevention / Good Housekeeping (PP/GH)?</vt:lpstr>
      <vt:lpstr>PP/GH:  Municipal Facilities O&amp;M Program</vt:lpstr>
      <vt:lpstr>PP/GH:  Spill Response Program</vt:lpstr>
      <vt:lpstr>PP/GH:  MS4 O&amp;M Program</vt:lpstr>
      <vt:lpstr>PP/GH:  Municipal SCM O&amp;M Program</vt:lpstr>
      <vt:lpstr>PP/GH:  Pesticide, Herbicide &amp; Fertilizer Management Program</vt:lpstr>
      <vt:lpstr>PP/GH:  Vehicle &amp; Equipment Maintenance Program</vt:lpstr>
      <vt:lpstr>PP/GH:  Pavement Management Program</vt:lpstr>
      <vt:lpstr>Jeanette Powell MS4 Program Coordinator  (919) 707-3620 jeanette.powell@ncdenr.gov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Powell, Jeanette</cp:lastModifiedBy>
  <cp:revision>386</cp:revision>
  <dcterms:created xsi:type="dcterms:W3CDTF">2015-06-24T15:01:50Z</dcterms:created>
  <dcterms:modified xsi:type="dcterms:W3CDTF">2019-03-25T18:52:48Z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0x010100236F39DD86CFD645B6289C544AF4971D</vt:lpwstr>
  </property>
</Properties>
</file>