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9" r:id="rId4"/>
    <p:sldId id="272" r:id="rId5"/>
    <p:sldId id="274" r:id="rId6"/>
    <p:sldId id="260" r:id="rId7"/>
    <p:sldId id="273" r:id="rId8"/>
    <p:sldId id="276" r:id="rId9"/>
    <p:sldId id="279" r:id="rId10"/>
    <p:sldId id="277" r:id="rId11"/>
    <p:sldId id="268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38" autoAdjust="0"/>
  </p:normalViewPr>
  <p:slideViewPr>
    <p:cSldViewPr>
      <p:cViewPr>
        <p:scale>
          <a:sx n="130" d="100"/>
          <a:sy n="130" d="100"/>
        </p:scale>
        <p:origin x="-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4F025-0411-4FEA-93ED-3C7C643B77A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4E161-E469-4D60-A44A-6D15684A6FD1}">
      <dgm:prSet/>
      <dgm:spPr/>
      <dgm:t>
        <a:bodyPr/>
        <a:lstStyle/>
        <a:p>
          <a:pPr algn="l" rtl="0"/>
          <a:r>
            <a:rPr lang="en-US" b="1" baseline="0" dirty="0" smtClean="0"/>
            <a:t>January 2009	 	NOI Submitted by KLRWS</a:t>
          </a:r>
          <a:endParaRPr lang="en-US" dirty="0"/>
        </a:p>
      </dgm:t>
    </dgm:pt>
    <dgm:pt modelId="{E2DC3DF1-D1AE-417E-873D-9CCF09E0890A}" type="parTrans" cxnId="{45A518B1-B5B0-4F13-8DD0-1D6DFDCF74B0}">
      <dgm:prSet/>
      <dgm:spPr/>
      <dgm:t>
        <a:bodyPr/>
        <a:lstStyle/>
        <a:p>
          <a:pPr algn="l"/>
          <a:endParaRPr lang="en-US"/>
        </a:p>
      </dgm:t>
    </dgm:pt>
    <dgm:pt modelId="{C5EFAC8A-F705-49BA-8454-222922F50396}" type="sibTrans" cxnId="{45A518B1-B5B0-4F13-8DD0-1D6DFDCF74B0}">
      <dgm:prSet/>
      <dgm:spPr/>
      <dgm:t>
        <a:bodyPr/>
        <a:lstStyle/>
        <a:p>
          <a:pPr algn="l"/>
          <a:endParaRPr lang="en-US"/>
        </a:p>
      </dgm:t>
    </dgm:pt>
    <dgm:pt modelId="{3F6ED1A0-75C9-462C-B394-3581C3CB5DF4}">
      <dgm:prSet/>
      <dgm:spPr/>
      <dgm:t>
        <a:bodyPr/>
        <a:lstStyle/>
        <a:p>
          <a:pPr algn="l" rtl="0"/>
          <a:r>
            <a:rPr lang="en-US" b="1" baseline="0" dirty="0" smtClean="0"/>
            <a:t>March/April 2009	 Series of Public Meetings</a:t>
          </a:r>
          <a:endParaRPr lang="en-US" b="1" baseline="0" dirty="0"/>
        </a:p>
      </dgm:t>
    </dgm:pt>
    <dgm:pt modelId="{D7AFD97D-7DB1-48A4-9BDE-F721456CE766}" type="parTrans" cxnId="{65877725-190E-4A1D-829B-D459F8709629}">
      <dgm:prSet/>
      <dgm:spPr/>
      <dgm:t>
        <a:bodyPr/>
        <a:lstStyle/>
        <a:p>
          <a:pPr algn="l"/>
          <a:endParaRPr lang="en-US"/>
        </a:p>
      </dgm:t>
    </dgm:pt>
    <dgm:pt modelId="{627749E0-771C-46BD-9A3D-93400CBDF063}" type="sibTrans" cxnId="{65877725-190E-4A1D-829B-D459F8709629}">
      <dgm:prSet/>
      <dgm:spPr/>
      <dgm:t>
        <a:bodyPr/>
        <a:lstStyle/>
        <a:p>
          <a:pPr algn="l"/>
          <a:endParaRPr lang="en-US"/>
        </a:p>
      </dgm:t>
    </dgm:pt>
    <dgm:pt modelId="{1FC21348-12A3-4904-85D9-CA7A741E4281}">
      <dgm:prSet/>
      <dgm:spPr/>
      <dgm:t>
        <a:bodyPr/>
        <a:lstStyle/>
        <a:p>
          <a:pPr algn="l" rtl="0"/>
          <a:r>
            <a:rPr lang="en-US" b="1" dirty="0" smtClean="0"/>
            <a:t>October 2014	 	</a:t>
          </a:r>
          <a:r>
            <a:rPr lang="en-US" b="1" baseline="0" dirty="0" smtClean="0"/>
            <a:t>Draft EA submitted to DWR </a:t>
          </a:r>
          <a:endParaRPr lang="en-US" b="1" baseline="0" dirty="0"/>
        </a:p>
      </dgm:t>
    </dgm:pt>
    <dgm:pt modelId="{EB08A61A-2241-473C-9B25-20CBBC772EE7}" type="parTrans" cxnId="{076253C4-9771-4463-A2F1-80BB0C50699E}">
      <dgm:prSet/>
      <dgm:spPr/>
      <dgm:t>
        <a:bodyPr/>
        <a:lstStyle/>
        <a:p>
          <a:pPr algn="l"/>
          <a:endParaRPr lang="en-US"/>
        </a:p>
      </dgm:t>
    </dgm:pt>
    <dgm:pt modelId="{EC6D4500-1941-4AD1-A7B2-7D24D63CF603}" type="sibTrans" cxnId="{076253C4-9771-4463-A2F1-80BB0C50699E}">
      <dgm:prSet/>
      <dgm:spPr/>
      <dgm:t>
        <a:bodyPr/>
        <a:lstStyle/>
        <a:p>
          <a:pPr algn="l"/>
          <a:endParaRPr lang="en-US"/>
        </a:p>
      </dgm:t>
    </dgm:pt>
    <dgm:pt modelId="{E7E0112A-E553-4186-9261-367DDA0F2726}">
      <dgm:prSet/>
      <dgm:spPr/>
      <dgm:t>
        <a:bodyPr/>
        <a:lstStyle/>
        <a:p>
          <a:pPr algn="l" rtl="0"/>
          <a:r>
            <a:rPr lang="en-US" b="1" baseline="0" dirty="0" smtClean="0"/>
            <a:t>January 2015	 	EA submitted to State Clearinghouse for Public Comment</a:t>
          </a:r>
          <a:endParaRPr lang="en-US" b="1" baseline="0" dirty="0"/>
        </a:p>
      </dgm:t>
    </dgm:pt>
    <dgm:pt modelId="{63EBAD26-F334-4275-95C3-5635AC524F4A}" type="parTrans" cxnId="{4CF9D910-4E4A-46D8-9BE9-C529D77DE36F}">
      <dgm:prSet/>
      <dgm:spPr/>
      <dgm:t>
        <a:bodyPr/>
        <a:lstStyle/>
        <a:p>
          <a:pPr algn="l"/>
          <a:endParaRPr lang="en-US"/>
        </a:p>
      </dgm:t>
    </dgm:pt>
    <dgm:pt modelId="{740298F6-D185-48A9-82F3-3DE9D29CF36B}" type="sibTrans" cxnId="{4CF9D910-4E4A-46D8-9BE9-C529D77DE36F}">
      <dgm:prSet/>
      <dgm:spPr/>
      <dgm:t>
        <a:bodyPr/>
        <a:lstStyle/>
        <a:p>
          <a:pPr algn="l"/>
          <a:endParaRPr lang="en-US"/>
        </a:p>
      </dgm:t>
    </dgm:pt>
    <dgm:pt modelId="{9DCB1076-F612-4DD9-9E31-1E1B702ADA79}">
      <dgm:prSet/>
      <dgm:spPr/>
      <dgm:t>
        <a:bodyPr/>
        <a:lstStyle/>
        <a:p>
          <a:pPr algn="l" rtl="0"/>
          <a:r>
            <a:rPr lang="en-US" b="1" baseline="0" dirty="0" smtClean="0"/>
            <a:t>March 2015		Public Hearing for Petition</a:t>
          </a:r>
          <a:endParaRPr lang="en-US" dirty="0"/>
        </a:p>
      </dgm:t>
    </dgm:pt>
    <dgm:pt modelId="{3430B813-46D8-47DA-B25A-E147CE79BB76}" type="parTrans" cxnId="{D8AE7D9C-9812-41C9-8695-F5696054BDB6}">
      <dgm:prSet/>
      <dgm:spPr/>
      <dgm:t>
        <a:bodyPr/>
        <a:lstStyle/>
        <a:p>
          <a:pPr algn="l"/>
          <a:endParaRPr lang="en-US"/>
        </a:p>
      </dgm:t>
    </dgm:pt>
    <dgm:pt modelId="{7FF04B4F-F4FB-424E-A270-675B63BF45A0}" type="sibTrans" cxnId="{D8AE7D9C-9812-41C9-8695-F5696054BDB6}">
      <dgm:prSet/>
      <dgm:spPr/>
      <dgm:t>
        <a:bodyPr/>
        <a:lstStyle/>
        <a:p>
          <a:pPr algn="l"/>
          <a:endParaRPr lang="en-US"/>
        </a:p>
      </dgm:t>
    </dgm:pt>
    <dgm:pt modelId="{D0884E1D-E4CC-465E-8467-B12B3649D8EB}">
      <dgm:prSet/>
      <dgm:spPr/>
      <dgm:t>
        <a:bodyPr/>
        <a:lstStyle/>
        <a:p>
          <a:pPr algn="l" rtl="0"/>
          <a:r>
            <a:rPr lang="en-US" b="1" baseline="0" dirty="0" smtClean="0"/>
            <a:t>July 2015 	 	Determination by EMC</a:t>
          </a:r>
          <a:endParaRPr lang="en-US" dirty="0"/>
        </a:p>
      </dgm:t>
    </dgm:pt>
    <dgm:pt modelId="{434247A9-F43D-4AD8-AAB6-908904BEF471}" type="parTrans" cxnId="{47D89B0F-80D8-49A4-A560-81AA75EFBFD1}">
      <dgm:prSet/>
      <dgm:spPr/>
      <dgm:t>
        <a:bodyPr/>
        <a:lstStyle/>
        <a:p>
          <a:pPr algn="l"/>
          <a:endParaRPr lang="en-US"/>
        </a:p>
      </dgm:t>
    </dgm:pt>
    <dgm:pt modelId="{39F0918A-73B0-4B8A-A498-C89B47EEFAD6}" type="sibTrans" cxnId="{47D89B0F-80D8-49A4-A560-81AA75EFBFD1}">
      <dgm:prSet/>
      <dgm:spPr/>
      <dgm:t>
        <a:bodyPr/>
        <a:lstStyle/>
        <a:p>
          <a:pPr algn="l"/>
          <a:endParaRPr lang="en-US"/>
        </a:p>
      </dgm:t>
    </dgm:pt>
    <dgm:pt modelId="{0A305E31-9766-424E-93D3-7A97C6F4D198}">
      <dgm:prSet/>
      <dgm:spPr/>
      <dgm:t>
        <a:bodyPr/>
        <a:lstStyle/>
        <a:p>
          <a:pPr algn="l" rtl="0"/>
          <a:r>
            <a:rPr lang="en-US" b="1" baseline="0" dirty="0" smtClean="0"/>
            <a:t>September 2014		Revision of Roanoke River Basin Hydrologic Model</a:t>
          </a:r>
          <a:endParaRPr lang="en-US" b="1" baseline="0" dirty="0"/>
        </a:p>
      </dgm:t>
    </dgm:pt>
    <dgm:pt modelId="{678F2ACA-F254-418E-9C66-F1435F692F1E}" type="parTrans" cxnId="{ED6C7121-A4C9-48F8-97C1-5C6FCC87FAE2}">
      <dgm:prSet/>
      <dgm:spPr/>
      <dgm:t>
        <a:bodyPr/>
        <a:lstStyle/>
        <a:p>
          <a:endParaRPr lang="en-US"/>
        </a:p>
      </dgm:t>
    </dgm:pt>
    <dgm:pt modelId="{8AE77618-0B6D-4B99-A720-5C0B762147D2}" type="sibTrans" cxnId="{ED6C7121-A4C9-48F8-97C1-5C6FCC87FAE2}">
      <dgm:prSet/>
      <dgm:spPr/>
      <dgm:t>
        <a:bodyPr/>
        <a:lstStyle/>
        <a:p>
          <a:endParaRPr lang="en-US"/>
        </a:p>
      </dgm:t>
    </dgm:pt>
    <dgm:pt modelId="{87C68171-80AC-4E91-8419-7C4C4C0ED812}">
      <dgm:prSet/>
      <dgm:spPr/>
      <dgm:t>
        <a:bodyPr/>
        <a:lstStyle/>
        <a:p>
          <a:pPr algn="l" rtl="0"/>
          <a:r>
            <a:rPr lang="en-US" b="1" baseline="0" dirty="0" smtClean="0"/>
            <a:t>March 2015 		Petition submitted for Public Comment</a:t>
          </a:r>
          <a:endParaRPr lang="en-US" b="1" baseline="0" dirty="0"/>
        </a:p>
      </dgm:t>
    </dgm:pt>
    <dgm:pt modelId="{82C01392-0221-4115-9DBD-D55C76DD549E}" type="parTrans" cxnId="{C9D35F40-D42C-4B1D-9488-CC8E339C8378}">
      <dgm:prSet/>
      <dgm:spPr/>
      <dgm:t>
        <a:bodyPr/>
        <a:lstStyle/>
        <a:p>
          <a:endParaRPr lang="en-US"/>
        </a:p>
      </dgm:t>
    </dgm:pt>
    <dgm:pt modelId="{E34AF28D-89AB-4A2A-A15C-DC31D6509D20}" type="sibTrans" cxnId="{C9D35F40-D42C-4B1D-9488-CC8E339C8378}">
      <dgm:prSet/>
      <dgm:spPr/>
      <dgm:t>
        <a:bodyPr/>
        <a:lstStyle/>
        <a:p>
          <a:endParaRPr lang="en-US"/>
        </a:p>
      </dgm:t>
    </dgm:pt>
    <dgm:pt modelId="{C8EE363F-5594-4F26-85AC-CB370C2972D3}" type="pres">
      <dgm:prSet presAssocID="{6084F025-0411-4FEA-93ED-3C7C643B77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AB7EE2-1FF1-4BED-90E2-DB1DE050F0EA}" type="pres">
      <dgm:prSet presAssocID="{D0884E1D-E4CC-465E-8467-B12B3649D8EB}" presName="boxAndChildren" presStyleCnt="0"/>
      <dgm:spPr/>
    </dgm:pt>
    <dgm:pt modelId="{34E0839E-5A6A-421F-B7B2-1D2CA102D7BC}" type="pres">
      <dgm:prSet presAssocID="{D0884E1D-E4CC-465E-8467-B12B3649D8EB}" presName="parentTextBox" presStyleLbl="node1" presStyleIdx="0" presStyleCnt="8"/>
      <dgm:spPr/>
      <dgm:t>
        <a:bodyPr/>
        <a:lstStyle/>
        <a:p>
          <a:endParaRPr lang="en-US"/>
        </a:p>
      </dgm:t>
    </dgm:pt>
    <dgm:pt modelId="{C1D5BC4F-016F-4E0A-91B5-9ECD95B24B5B}" type="pres">
      <dgm:prSet presAssocID="{7FF04B4F-F4FB-424E-A270-675B63BF45A0}" presName="sp" presStyleCnt="0"/>
      <dgm:spPr/>
    </dgm:pt>
    <dgm:pt modelId="{8DD62B58-CEAA-4B85-928A-6F44D1E11325}" type="pres">
      <dgm:prSet presAssocID="{9DCB1076-F612-4DD9-9E31-1E1B702ADA79}" presName="arrowAndChildren" presStyleCnt="0"/>
      <dgm:spPr/>
    </dgm:pt>
    <dgm:pt modelId="{0A2BC1F4-ACD1-41D6-95BF-E7FDBAA7C09B}" type="pres">
      <dgm:prSet presAssocID="{9DCB1076-F612-4DD9-9E31-1E1B702ADA79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8059DA32-C6B6-4AE7-BC4C-C31FAA052E2B}" type="pres">
      <dgm:prSet presAssocID="{E34AF28D-89AB-4A2A-A15C-DC31D6509D20}" presName="sp" presStyleCnt="0"/>
      <dgm:spPr/>
    </dgm:pt>
    <dgm:pt modelId="{2A7934D1-057E-4AE4-885C-154231AFAC3E}" type="pres">
      <dgm:prSet presAssocID="{87C68171-80AC-4E91-8419-7C4C4C0ED812}" presName="arrowAndChildren" presStyleCnt="0"/>
      <dgm:spPr/>
    </dgm:pt>
    <dgm:pt modelId="{AEE56562-F925-4A2D-B888-97961993B582}" type="pres">
      <dgm:prSet presAssocID="{87C68171-80AC-4E91-8419-7C4C4C0ED812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7E218575-1FFC-47D6-BE42-3C298ECDA4F6}" type="pres">
      <dgm:prSet presAssocID="{740298F6-D185-48A9-82F3-3DE9D29CF36B}" presName="sp" presStyleCnt="0"/>
      <dgm:spPr/>
    </dgm:pt>
    <dgm:pt modelId="{A1B9816D-E5E6-4135-A899-16E42185D9F2}" type="pres">
      <dgm:prSet presAssocID="{E7E0112A-E553-4186-9261-367DDA0F2726}" presName="arrowAndChildren" presStyleCnt="0"/>
      <dgm:spPr/>
    </dgm:pt>
    <dgm:pt modelId="{0CF623AC-59A0-4FA3-92D7-198B6A160C6F}" type="pres">
      <dgm:prSet presAssocID="{E7E0112A-E553-4186-9261-367DDA0F2726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ED1A367F-E91E-4EBA-8BDC-C96C85FA829C}" type="pres">
      <dgm:prSet presAssocID="{EC6D4500-1941-4AD1-A7B2-7D24D63CF603}" presName="sp" presStyleCnt="0"/>
      <dgm:spPr/>
    </dgm:pt>
    <dgm:pt modelId="{714F0E7C-964E-4D2A-B845-E63FE5EF08A7}" type="pres">
      <dgm:prSet presAssocID="{1FC21348-12A3-4904-85D9-CA7A741E4281}" presName="arrowAndChildren" presStyleCnt="0"/>
      <dgm:spPr/>
    </dgm:pt>
    <dgm:pt modelId="{D48C9376-6703-4CC3-BDE2-FB44910A0BA2}" type="pres">
      <dgm:prSet presAssocID="{1FC21348-12A3-4904-85D9-CA7A741E4281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10467395-A911-4685-952C-3A69C8662C61}" type="pres">
      <dgm:prSet presAssocID="{8AE77618-0B6D-4B99-A720-5C0B762147D2}" presName="sp" presStyleCnt="0"/>
      <dgm:spPr/>
    </dgm:pt>
    <dgm:pt modelId="{CF1D704C-3128-498E-A0D9-D47E88DA8F1E}" type="pres">
      <dgm:prSet presAssocID="{0A305E31-9766-424E-93D3-7A97C6F4D198}" presName="arrowAndChildren" presStyleCnt="0"/>
      <dgm:spPr/>
    </dgm:pt>
    <dgm:pt modelId="{68AC4355-202C-4D0B-857A-E5188331BC42}" type="pres">
      <dgm:prSet presAssocID="{0A305E31-9766-424E-93D3-7A97C6F4D198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3A63B2D7-6EA1-4078-9C04-F27A00D6AF45}" type="pres">
      <dgm:prSet presAssocID="{627749E0-771C-46BD-9A3D-93400CBDF063}" presName="sp" presStyleCnt="0"/>
      <dgm:spPr/>
    </dgm:pt>
    <dgm:pt modelId="{6B4CAB0F-6740-4667-9E77-39DD217298A6}" type="pres">
      <dgm:prSet presAssocID="{3F6ED1A0-75C9-462C-B394-3581C3CB5DF4}" presName="arrowAndChildren" presStyleCnt="0"/>
      <dgm:spPr/>
    </dgm:pt>
    <dgm:pt modelId="{533548C6-A03F-4CB5-B81F-7691FC55C659}" type="pres">
      <dgm:prSet presAssocID="{3F6ED1A0-75C9-462C-B394-3581C3CB5DF4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70D01C6B-D305-4DC5-9221-AF8812BB6BD4}" type="pres">
      <dgm:prSet presAssocID="{C5EFAC8A-F705-49BA-8454-222922F50396}" presName="sp" presStyleCnt="0"/>
      <dgm:spPr/>
    </dgm:pt>
    <dgm:pt modelId="{A439E8B9-4B95-400A-9B5B-14D08D6654EF}" type="pres">
      <dgm:prSet presAssocID="{1C14E161-E469-4D60-A44A-6D15684A6FD1}" presName="arrowAndChildren" presStyleCnt="0"/>
      <dgm:spPr/>
    </dgm:pt>
    <dgm:pt modelId="{5C905A7A-CA4A-4AED-B6C1-4EA673D22254}" type="pres">
      <dgm:prSet presAssocID="{1C14E161-E469-4D60-A44A-6D15684A6FD1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076253C4-9771-4463-A2F1-80BB0C50699E}" srcId="{6084F025-0411-4FEA-93ED-3C7C643B77AC}" destId="{1FC21348-12A3-4904-85D9-CA7A741E4281}" srcOrd="3" destOrd="0" parTransId="{EB08A61A-2241-473C-9B25-20CBBC772EE7}" sibTransId="{EC6D4500-1941-4AD1-A7B2-7D24D63CF603}"/>
    <dgm:cxn modelId="{E205B588-6BA1-8641-B381-719B2C4E223F}" type="presOf" srcId="{1C14E161-E469-4D60-A44A-6D15684A6FD1}" destId="{5C905A7A-CA4A-4AED-B6C1-4EA673D22254}" srcOrd="0" destOrd="0" presId="urn:microsoft.com/office/officeart/2005/8/layout/process4"/>
    <dgm:cxn modelId="{65877725-190E-4A1D-829B-D459F8709629}" srcId="{6084F025-0411-4FEA-93ED-3C7C643B77AC}" destId="{3F6ED1A0-75C9-462C-B394-3581C3CB5DF4}" srcOrd="1" destOrd="0" parTransId="{D7AFD97D-7DB1-48A4-9BDE-F721456CE766}" sibTransId="{627749E0-771C-46BD-9A3D-93400CBDF063}"/>
    <dgm:cxn modelId="{ED6C7121-A4C9-48F8-97C1-5C6FCC87FAE2}" srcId="{6084F025-0411-4FEA-93ED-3C7C643B77AC}" destId="{0A305E31-9766-424E-93D3-7A97C6F4D198}" srcOrd="2" destOrd="0" parTransId="{678F2ACA-F254-418E-9C66-F1435F692F1E}" sibTransId="{8AE77618-0B6D-4B99-A720-5C0B762147D2}"/>
    <dgm:cxn modelId="{710C8E5C-C73A-F744-A9F9-369AE4E2F062}" type="presOf" srcId="{3F6ED1A0-75C9-462C-B394-3581C3CB5DF4}" destId="{533548C6-A03F-4CB5-B81F-7691FC55C659}" srcOrd="0" destOrd="0" presId="urn:microsoft.com/office/officeart/2005/8/layout/process4"/>
    <dgm:cxn modelId="{C9D35F40-D42C-4B1D-9488-CC8E339C8378}" srcId="{6084F025-0411-4FEA-93ED-3C7C643B77AC}" destId="{87C68171-80AC-4E91-8419-7C4C4C0ED812}" srcOrd="5" destOrd="0" parTransId="{82C01392-0221-4115-9DBD-D55C76DD549E}" sibTransId="{E34AF28D-89AB-4A2A-A15C-DC31D6509D20}"/>
    <dgm:cxn modelId="{CADAC4E0-B683-CB40-B084-CFD950FAD3A9}" type="presOf" srcId="{1FC21348-12A3-4904-85D9-CA7A741E4281}" destId="{D48C9376-6703-4CC3-BDE2-FB44910A0BA2}" srcOrd="0" destOrd="0" presId="urn:microsoft.com/office/officeart/2005/8/layout/process4"/>
    <dgm:cxn modelId="{1DD61669-1ACC-D94C-8039-0C7750AB757C}" type="presOf" srcId="{E7E0112A-E553-4186-9261-367DDA0F2726}" destId="{0CF623AC-59A0-4FA3-92D7-198B6A160C6F}" srcOrd="0" destOrd="0" presId="urn:microsoft.com/office/officeart/2005/8/layout/process4"/>
    <dgm:cxn modelId="{224207FB-EAC3-9344-BFEC-4A3CE026104F}" type="presOf" srcId="{0A305E31-9766-424E-93D3-7A97C6F4D198}" destId="{68AC4355-202C-4D0B-857A-E5188331BC42}" srcOrd="0" destOrd="0" presId="urn:microsoft.com/office/officeart/2005/8/layout/process4"/>
    <dgm:cxn modelId="{4CF9D910-4E4A-46D8-9BE9-C529D77DE36F}" srcId="{6084F025-0411-4FEA-93ED-3C7C643B77AC}" destId="{E7E0112A-E553-4186-9261-367DDA0F2726}" srcOrd="4" destOrd="0" parTransId="{63EBAD26-F334-4275-95C3-5635AC524F4A}" sibTransId="{740298F6-D185-48A9-82F3-3DE9D29CF36B}"/>
    <dgm:cxn modelId="{45A518B1-B5B0-4F13-8DD0-1D6DFDCF74B0}" srcId="{6084F025-0411-4FEA-93ED-3C7C643B77AC}" destId="{1C14E161-E469-4D60-A44A-6D15684A6FD1}" srcOrd="0" destOrd="0" parTransId="{E2DC3DF1-D1AE-417E-873D-9CCF09E0890A}" sibTransId="{C5EFAC8A-F705-49BA-8454-222922F50396}"/>
    <dgm:cxn modelId="{837462BB-BFE9-294E-9C35-8243E34A0147}" type="presOf" srcId="{D0884E1D-E4CC-465E-8467-B12B3649D8EB}" destId="{34E0839E-5A6A-421F-B7B2-1D2CA102D7BC}" srcOrd="0" destOrd="0" presId="urn:microsoft.com/office/officeart/2005/8/layout/process4"/>
    <dgm:cxn modelId="{95ED2CD1-3DCB-EB42-ACF4-1486A4FC5DA5}" type="presOf" srcId="{6084F025-0411-4FEA-93ED-3C7C643B77AC}" destId="{C8EE363F-5594-4F26-85AC-CB370C2972D3}" srcOrd="0" destOrd="0" presId="urn:microsoft.com/office/officeart/2005/8/layout/process4"/>
    <dgm:cxn modelId="{D8AE7D9C-9812-41C9-8695-F5696054BDB6}" srcId="{6084F025-0411-4FEA-93ED-3C7C643B77AC}" destId="{9DCB1076-F612-4DD9-9E31-1E1B702ADA79}" srcOrd="6" destOrd="0" parTransId="{3430B813-46D8-47DA-B25A-E147CE79BB76}" sibTransId="{7FF04B4F-F4FB-424E-A270-675B63BF45A0}"/>
    <dgm:cxn modelId="{47D89B0F-80D8-49A4-A560-81AA75EFBFD1}" srcId="{6084F025-0411-4FEA-93ED-3C7C643B77AC}" destId="{D0884E1D-E4CC-465E-8467-B12B3649D8EB}" srcOrd="7" destOrd="0" parTransId="{434247A9-F43D-4AD8-AAB6-908904BEF471}" sibTransId="{39F0918A-73B0-4B8A-A498-C89B47EEFAD6}"/>
    <dgm:cxn modelId="{5EC77731-D8EE-9F47-A0C4-06F3E352F32F}" type="presOf" srcId="{9DCB1076-F612-4DD9-9E31-1E1B702ADA79}" destId="{0A2BC1F4-ACD1-41D6-95BF-E7FDBAA7C09B}" srcOrd="0" destOrd="0" presId="urn:microsoft.com/office/officeart/2005/8/layout/process4"/>
    <dgm:cxn modelId="{FAE30F6B-99FD-144A-A582-6D0F799E19DB}" type="presOf" srcId="{87C68171-80AC-4E91-8419-7C4C4C0ED812}" destId="{AEE56562-F925-4A2D-B888-97961993B582}" srcOrd="0" destOrd="0" presId="urn:microsoft.com/office/officeart/2005/8/layout/process4"/>
    <dgm:cxn modelId="{02929259-0779-A042-8582-966DD71B91C8}" type="presParOf" srcId="{C8EE363F-5594-4F26-85AC-CB370C2972D3}" destId="{ABAB7EE2-1FF1-4BED-90E2-DB1DE050F0EA}" srcOrd="0" destOrd="0" presId="urn:microsoft.com/office/officeart/2005/8/layout/process4"/>
    <dgm:cxn modelId="{6A606E61-3D39-DA4D-8969-8AAFB787ABCB}" type="presParOf" srcId="{ABAB7EE2-1FF1-4BED-90E2-DB1DE050F0EA}" destId="{34E0839E-5A6A-421F-B7B2-1D2CA102D7BC}" srcOrd="0" destOrd="0" presId="urn:microsoft.com/office/officeart/2005/8/layout/process4"/>
    <dgm:cxn modelId="{510BF2DB-F0FF-E440-93EA-703DF6308CE7}" type="presParOf" srcId="{C8EE363F-5594-4F26-85AC-CB370C2972D3}" destId="{C1D5BC4F-016F-4E0A-91B5-9ECD95B24B5B}" srcOrd="1" destOrd="0" presId="urn:microsoft.com/office/officeart/2005/8/layout/process4"/>
    <dgm:cxn modelId="{B84C0132-BD1A-4445-A43E-CE92FF32AFF2}" type="presParOf" srcId="{C8EE363F-5594-4F26-85AC-CB370C2972D3}" destId="{8DD62B58-CEAA-4B85-928A-6F44D1E11325}" srcOrd="2" destOrd="0" presId="urn:microsoft.com/office/officeart/2005/8/layout/process4"/>
    <dgm:cxn modelId="{1FBA8846-A4D8-2241-A018-F5E32E868131}" type="presParOf" srcId="{8DD62B58-CEAA-4B85-928A-6F44D1E11325}" destId="{0A2BC1F4-ACD1-41D6-95BF-E7FDBAA7C09B}" srcOrd="0" destOrd="0" presId="urn:microsoft.com/office/officeart/2005/8/layout/process4"/>
    <dgm:cxn modelId="{F29FB163-9058-B948-86B3-06E4D239E7B5}" type="presParOf" srcId="{C8EE363F-5594-4F26-85AC-CB370C2972D3}" destId="{8059DA32-C6B6-4AE7-BC4C-C31FAA052E2B}" srcOrd="3" destOrd="0" presId="urn:microsoft.com/office/officeart/2005/8/layout/process4"/>
    <dgm:cxn modelId="{099020E9-6DE7-2246-B14C-52A732BC2809}" type="presParOf" srcId="{C8EE363F-5594-4F26-85AC-CB370C2972D3}" destId="{2A7934D1-057E-4AE4-885C-154231AFAC3E}" srcOrd="4" destOrd="0" presId="urn:microsoft.com/office/officeart/2005/8/layout/process4"/>
    <dgm:cxn modelId="{32AED162-AD49-DA42-8B70-08ACBEC64024}" type="presParOf" srcId="{2A7934D1-057E-4AE4-885C-154231AFAC3E}" destId="{AEE56562-F925-4A2D-B888-97961993B582}" srcOrd="0" destOrd="0" presId="urn:microsoft.com/office/officeart/2005/8/layout/process4"/>
    <dgm:cxn modelId="{D2FEED5D-3B77-8E42-9F43-DA773615E7D7}" type="presParOf" srcId="{C8EE363F-5594-4F26-85AC-CB370C2972D3}" destId="{7E218575-1FFC-47D6-BE42-3C298ECDA4F6}" srcOrd="5" destOrd="0" presId="urn:microsoft.com/office/officeart/2005/8/layout/process4"/>
    <dgm:cxn modelId="{A64311F0-94B9-864B-BB17-03928152DDFE}" type="presParOf" srcId="{C8EE363F-5594-4F26-85AC-CB370C2972D3}" destId="{A1B9816D-E5E6-4135-A899-16E42185D9F2}" srcOrd="6" destOrd="0" presId="urn:microsoft.com/office/officeart/2005/8/layout/process4"/>
    <dgm:cxn modelId="{DC5EEF4E-6F42-084D-BA20-A411AEBE015D}" type="presParOf" srcId="{A1B9816D-E5E6-4135-A899-16E42185D9F2}" destId="{0CF623AC-59A0-4FA3-92D7-198B6A160C6F}" srcOrd="0" destOrd="0" presId="urn:microsoft.com/office/officeart/2005/8/layout/process4"/>
    <dgm:cxn modelId="{5A576FD1-196D-A84F-BC34-09B4479F6299}" type="presParOf" srcId="{C8EE363F-5594-4F26-85AC-CB370C2972D3}" destId="{ED1A367F-E91E-4EBA-8BDC-C96C85FA829C}" srcOrd="7" destOrd="0" presId="urn:microsoft.com/office/officeart/2005/8/layout/process4"/>
    <dgm:cxn modelId="{B6F23778-F997-744D-BCF6-13E52A0C1BC0}" type="presParOf" srcId="{C8EE363F-5594-4F26-85AC-CB370C2972D3}" destId="{714F0E7C-964E-4D2A-B845-E63FE5EF08A7}" srcOrd="8" destOrd="0" presId="urn:microsoft.com/office/officeart/2005/8/layout/process4"/>
    <dgm:cxn modelId="{1E858FEF-A722-1F49-BCB3-6A04BA12EAA9}" type="presParOf" srcId="{714F0E7C-964E-4D2A-B845-E63FE5EF08A7}" destId="{D48C9376-6703-4CC3-BDE2-FB44910A0BA2}" srcOrd="0" destOrd="0" presId="urn:microsoft.com/office/officeart/2005/8/layout/process4"/>
    <dgm:cxn modelId="{3D1B0418-BFB7-CB40-8088-8BDA546CA912}" type="presParOf" srcId="{C8EE363F-5594-4F26-85AC-CB370C2972D3}" destId="{10467395-A911-4685-952C-3A69C8662C61}" srcOrd="9" destOrd="0" presId="urn:microsoft.com/office/officeart/2005/8/layout/process4"/>
    <dgm:cxn modelId="{010E59EA-B2F3-9244-B979-21631524DA88}" type="presParOf" srcId="{C8EE363F-5594-4F26-85AC-CB370C2972D3}" destId="{CF1D704C-3128-498E-A0D9-D47E88DA8F1E}" srcOrd="10" destOrd="0" presId="urn:microsoft.com/office/officeart/2005/8/layout/process4"/>
    <dgm:cxn modelId="{1990595E-ED5A-E046-B324-9BDD1C986408}" type="presParOf" srcId="{CF1D704C-3128-498E-A0D9-D47E88DA8F1E}" destId="{68AC4355-202C-4D0B-857A-E5188331BC42}" srcOrd="0" destOrd="0" presId="urn:microsoft.com/office/officeart/2005/8/layout/process4"/>
    <dgm:cxn modelId="{AFB9DB76-539B-974B-BEDF-C150B4F09A33}" type="presParOf" srcId="{C8EE363F-5594-4F26-85AC-CB370C2972D3}" destId="{3A63B2D7-6EA1-4078-9C04-F27A00D6AF45}" srcOrd="11" destOrd="0" presId="urn:microsoft.com/office/officeart/2005/8/layout/process4"/>
    <dgm:cxn modelId="{9AD9FCFD-9D53-F746-835C-3B9046EED435}" type="presParOf" srcId="{C8EE363F-5594-4F26-85AC-CB370C2972D3}" destId="{6B4CAB0F-6740-4667-9E77-39DD217298A6}" srcOrd="12" destOrd="0" presId="urn:microsoft.com/office/officeart/2005/8/layout/process4"/>
    <dgm:cxn modelId="{9524A945-16D2-9641-83AA-A10EE402B5DF}" type="presParOf" srcId="{6B4CAB0F-6740-4667-9E77-39DD217298A6}" destId="{533548C6-A03F-4CB5-B81F-7691FC55C659}" srcOrd="0" destOrd="0" presId="urn:microsoft.com/office/officeart/2005/8/layout/process4"/>
    <dgm:cxn modelId="{1C6B4DCA-AC98-4143-BFFF-53F81527A852}" type="presParOf" srcId="{C8EE363F-5594-4F26-85AC-CB370C2972D3}" destId="{70D01C6B-D305-4DC5-9221-AF8812BB6BD4}" srcOrd="13" destOrd="0" presId="urn:microsoft.com/office/officeart/2005/8/layout/process4"/>
    <dgm:cxn modelId="{D1EC0F9A-37CF-5E40-9F56-56EB14C01721}" type="presParOf" srcId="{C8EE363F-5594-4F26-85AC-CB370C2972D3}" destId="{A439E8B9-4B95-400A-9B5B-14D08D6654EF}" srcOrd="14" destOrd="0" presId="urn:microsoft.com/office/officeart/2005/8/layout/process4"/>
    <dgm:cxn modelId="{353C2291-3764-B249-8D6A-E83A628E6BC3}" type="presParOf" srcId="{A439E8B9-4B95-400A-9B5B-14D08D6654EF}" destId="{5C905A7A-CA4A-4AED-B6C1-4EA673D222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4F025-0411-4FEA-93ED-3C7C643B77A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4E161-E469-4D60-A44A-6D15684A6FD1}">
      <dgm:prSet custT="1"/>
      <dgm:spPr/>
      <dgm:t>
        <a:bodyPr/>
        <a:lstStyle/>
        <a:p>
          <a:pPr algn="l" rtl="0"/>
          <a:r>
            <a:rPr lang="en-US" sz="1800" b="1" baseline="0" dirty="0" smtClean="0"/>
            <a:t>August 2013	 	NOI Submitted by Union County</a:t>
          </a:r>
          <a:endParaRPr lang="en-US" sz="1800" dirty="0"/>
        </a:p>
      </dgm:t>
    </dgm:pt>
    <dgm:pt modelId="{E2DC3DF1-D1AE-417E-873D-9CCF09E0890A}" type="parTrans" cxnId="{45A518B1-B5B0-4F13-8DD0-1D6DFDCF74B0}">
      <dgm:prSet/>
      <dgm:spPr/>
      <dgm:t>
        <a:bodyPr/>
        <a:lstStyle/>
        <a:p>
          <a:pPr algn="l"/>
          <a:endParaRPr lang="en-US"/>
        </a:p>
      </dgm:t>
    </dgm:pt>
    <dgm:pt modelId="{C5EFAC8A-F705-49BA-8454-222922F50396}" type="sibTrans" cxnId="{45A518B1-B5B0-4F13-8DD0-1D6DFDCF74B0}">
      <dgm:prSet/>
      <dgm:spPr/>
      <dgm:t>
        <a:bodyPr/>
        <a:lstStyle/>
        <a:p>
          <a:pPr algn="l"/>
          <a:endParaRPr lang="en-US"/>
        </a:p>
      </dgm:t>
    </dgm:pt>
    <dgm:pt modelId="{3F6ED1A0-75C9-462C-B394-3581C3CB5DF4}">
      <dgm:prSet custT="1"/>
      <dgm:spPr/>
      <dgm:t>
        <a:bodyPr/>
        <a:lstStyle/>
        <a:p>
          <a:pPr algn="l" rtl="0"/>
          <a:r>
            <a:rPr lang="en-US" sz="1800" b="1" baseline="0" dirty="0" smtClean="0"/>
            <a:t>October 2013	 	Series of Public Meetings</a:t>
          </a:r>
          <a:endParaRPr lang="en-US" sz="1800" b="1" baseline="0" dirty="0"/>
        </a:p>
      </dgm:t>
    </dgm:pt>
    <dgm:pt modelId="{D7AFD97D-7DB1-48A4-9BDE-F721456CE766}" type="parTrans" cxnId="{65877725-190E-4A1D-829B-D459F8709629}">
      <dgm:prSet/>
      <dgm:spPr/>
      <dgm:t>
        <a:bodyPr/>
        <a:lstStyle/>
        <a:p>
          <a:pPr algn="l"/>
          <a:endParaRPr lang="en-US"/>
        </a:p>
      </dgm:t>
    </dgm:pt>
    <dgm:pt modelId="{627749E0-771C-46BD-9A3D-93400CBDF063}" type="sibTrans" cxnId="{65877725-190E-4A1D-829B-D459F8709629}">
      <dgm:prSet/>
      <dgm:spPr/>
      <dgm:t>
        <a:bodyPr/>
        <a:lstStyle/>
        <a:p>
          <a:pPr algn="l"/>
          <a:endParaRPr lang="en-US"/>
        </a:p>
      </dgm:t>
    </dgm:pt>
    <dgm:pt modelId="{1FC21348-12A3-4904-85D9-CA7A741E4281}">
      <dgm:prSet custT="1"/>
      <dgm:spPr/>
      <dgm:t>
        <a:bodyPr/>
        <a:lstStyle/>
        <a:p>
          <a:pPr algn="l" rtl="0"/>
          <a:r>
            <a:rPr lang="en-US" sz="1800" b="1" dirty="0" smtClean="0"/>
            <a:t>February 2015	 	</a:t>
          </a:r>
          <a:r>
            <a:rPr lang="en-US" sz="1800" b="1" baseline="0" dirty="0" smtClean="0"/>
            <a:t>Draft EIS submitted to DWR </a:t>
          </a:r>
          <a:endParaRPr lang="en-US" sz="1800" b="1" baseline="0" dirty="0"/>
        </a:p>
      </dgm:t>
    </dgm:pt>
    <dgm:pt modelId="{EB08A61A-2241-473C-9B25-20CBBC772EE7}" type="parTrans" cxnId="{076253C4-9771-4463-A2F1-80BB0C50699E}">
      <dgm:prSet/>
      <dgm:spPr/>
      <dgm:t>
        <a:bodyPr/>
        <a:lstStyle/>
        <a:p>
          <a:pPr algn="l"/>
          <a:endParaRPr lang="en-US"/>
        </a:p>
      </dgm:t>
    </dgm:pt>
    <dgm:pt modelId="{EC6D4500-1941-4AD1-A7B2-7D24D63CF603}" type="sibTrans" cxnId="{076253C4-9771-4463-A2F1-80BB0C50699E}">
      <dgm:prSet/>
      <dgm:spPr/>
      <dgm:t>
        <a:bodyPr/>
        <a:lstStyle/>
        <a:p>
          <a:pPr algn="l"/>
          <a:endParaRPr lang="en-US"/>
        </a:p>
      </dgm:t>
    </dgm:pt>
    <dgm:pt modelId="{E7E0112A-E553-4186-9261-367DDA0F2726}">
      <dgm:prSet custT="1"/>
      <dgm:spPr/>
      <dgm:t>
        <a:bodyPr/>
        <a:lstStyle/>
        <a:p>
          <a:pPr algn="l" rtl="0"/>
          <a:r>
            <a:rPr lang="en-US" sz="1800" b="1" baseline="0" dirty="0" smtClean="0"/>
            <a:t>July 2015	 	EIS submitted to State Clearinghouse for Public Comment; </a:t>
          </a:r>
        </a:p>
        <a:p>
          <a:pPr algn="l" rtl="0"/>
          <a:r>
            <a:rPr lang="en-US" sz="1800" b="1" baseline="0" dirty="0" smtClean="0"/>
            <a:t>			Hearing Officer assignment for public hearings</a:t>
          </a:r>
          <a:endParaRPr lang="en-US" sz="1800" b="1" baseline="0" dirty="0"/>
        </a:p>
      </dgm:t>
    </dgm:pt>
    <dgm:pt modelId="{63EBAD26-F334-4275-95C3-5635AC524F4A}" type="parTrans" cxnId="{4CF9D910-4E4A-46D8-9BE9-C529D77DE36F}">
      <dgm:prSet/>
      <dgm:spPr/>
      <dgm:t>
        <a:bodyPr/>
        <a:lstStyle/>
        <a:p>
          <a:pPr algn="l"/>
          <a:endParaRPr lang="en-US"/>
        </a:p>
      </dgm:t>
    </dgm:pt>
    <dgm:pt modelId="{740298F6-D185-48A9-82F3-3DE9D29CF36B}" type="sibTrans" cxnId="{4CF9D910-4E4A-46D8-9BE9-C529D77DE36F}">
      <dgm:prSet/>
      <dgm:spPr/>
      <dgm:t>
        <a:bodyPr/>
        <a:lstStyle/>
        <a:p>
          <a:pPr algn="l"/>
          <a:endParaRPr lang="en-US"/>
        </a:p>
      </dgm:t>
    </dgm:pt>
    <dgm:pt modelId="{87C68171-80AC-4E91-8419-7C4C4C0ED812}">
      <dgm:prSet custT="1"/>
      <dgm:spPr/>
      <dgm:t>
        <a:bodyPr/>
        <a:lstStyle/>
        <a:p>
          <a:pPr algn="l" rtl="0"/>
          <a:r>
            <a:rPr lang="en-US" sz="1800" b="1" baseline="0" dirty="0" smtClean="0"/>
            <a:t>November 2015 		Adequacy determination for EIS</a:t>
          </a:r>
          <a:endParaRPr lang="en-US" sz="1800" b="1" baseline="0" dirty="0"/>
        </a:p>
      </dgm:t>
    </dgm:pt>
    <dgm:pt modelId="{82C01392-0221-4115-9DBD-D55C76DD549E}" type="parTrans" cxnId="{C9D35F40-D42C-4B1D-9488-CC8E339C8378}">
      <dgm:prSet/>
      <dgm:spPr/>
      <dgm:t>
        <a:bodyPr/>
        <a:lstStyle/>
        <a:p>
          <a:endParaRPr lang="en-US"/>
        </a:p>
      </dgm:t>
    </dgm:pt>
    <dgm:pt modelId="{E34AF28D-89AB-4A2A-A15C-DC31D6509D20}" type="sibTrans" cxnId="{C9D35F40-D42C-4B1D-9488-CC8E339C8378}">
      <dgm:prSet/>
      <dgm:spPr/>
      <dgm:t>
        <a:bodyPr/>
        <a:lstStyle/>
        <a:p>
          <a:endParaRPr lang="en-US"/>
        </a:p>
      </dgm:t>
    </dgm:pt>
    <dgm:pt modelId="{B0A32BFE-8E50-4F00-AFB3-3F9925B3312D}">
      <dgm:prSet custT="1"/>
      <dgm:spPr/>
      <dgm:t>
        <a:bodyPr/>
        <a:lstStyle/>
        <a:p>
          <a:pPr algn="l" rtl="0">
            <a:tabLst>
              <a:tab pos="628650" algn="l"/>
            </a:tabLst>
          </a:pPr>
          <a:r>
            <a:rPr lang="en-US" sz="1800" b="1" baseline="0" dirty="0" smtClean="0"/>
            <a:t>August 2015                        Public hearing for EIS</a:t>
          </a:r>
          <a:endParaRPr lang="en-US" sz="1800" b="1" baseline="0" dirty="0"/>
        </a:p>
      </dgm:t>
    </dgm:pt>
    <dgm:pt modelId="{5C58F04C-B609-4702-A411-812ECC1E8980}" type="parTrans" cxnId="{1A394BDB-3114-43C4-97B2-A4D3B815EEB7}">
      <dgm:prSet/>
      <dgm:spPr/>
      <dgm:t>
        <a:bodyPr/>
        <a:lstStyle/>
        <a:p>
          <a:endParaRPr lang="en-US"/>
        </a:p>
      </dgm:t>
    </dgm:pt>
    <dgm:pt modelId="{6798BD36-F1DA-4E1C-A1DE-294D219172E2}" type="sibTrans" cxnId="{1A394BDB-3114-43C4-97B2-A4D3B815EEB7}">
      <dgm:prSet/>
      <dgm:spPr/>
      <dgm:t>
        <a:bodyPr/>
        <a:lstStyle/>
        <a:p>
          <a:endParaRPr lang="en-US"/>
        </a:p>
      </dgm:t>
    </dgm:pt>
    <dgm:pt modelId="{C8EE363F-5594-4F26-85AC-CB370C2972D3}" type="pres">
      <dgm:prSet presAssocID="{6084F025-0411-4FEA-93ED-3C7C643B77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2BD24-6CC7-4BC6-8587-30D2A4508F34}" type="pres">
      <dgm:prSet presAssocID="{87C68171-80AC-4E91-8419-7C4C4C0ED812}" presName="boxAndChildren" presStyleCnt="0"/>
      <dgm:spPr/>
    </dgm:pt>
    <dgm:pt modelId="{8CFF4620-3DE0-4A8E-BFE9-D0A82877EE0D}" type="pres">
      <dgm:prSet presAssocID="{87C68171-80AC-4E91-8419-7C4C4C0ED812}" presName="parentTextBox" presStyleLbl="node1" presStyleIdx="0" presStyleCnt="6"/>
      <dgm:spPr/>
      <dgm:t>
        <a:bodyPr/>
        <a:lstStyle/>
        <a:p>
          <a:endParaRPr lang="en-US"/>
        </a:p>
      </dgm:t>
    </dgm:pt>
    <dgm:pt modelId="{714E2126-4EC1-4F32-A832-413E4CF23272}" type="pres">
      <dgm:prSet presAssocID="{6798BD36-F1DA-4E1C-A1DE-294D219172E2}" presName="sp" presStyleCnt="0"/>
      <dgm:spPr/>
    </dgm:pt>
    <dgm:pt modelId="{488E489D-0AFD-4A5A-BEF7-0692ED1D3919}" type="pres">
      <dgm:prSet presAssocID="{B0A32BFE-8E50-4F00-AFB3-3F9925B3312D}" presName="arrowAndChildren" presStyleCnt="0"/>
      <dgm:spPr/>
    </dgm:pt>
    <dgm:pt modelId="{EDABE28A-502D-4AB6-ACF0-A852CAD70CBB}" type="pres">
      <dgm:prSet presAssocID="{B0A32BFE-8E50-4F00-AFB3-3F9925B3312D}" presName="parentTextArrow" presStyleLbl="node1" presStyleIdx="1" presStyleCnt="6" custLinFactNeighborY="4117"/>
      <dgm:spPr/>
      <dgm:t>
        <a:bodyPr/>
        <a:lstStyle/>
        <a:p>
          <a:endParaRPr lang="en-US"/>
        </a:p>
      </dgm:t>
    </dgm:pt>
    <dgm:pt modelId="{7E218575-1FFC-47D6-BE42-3C298ECDA4F6}" type="pres">
      <dgm:prSet presAssocID="{740298F6-D185-48A9-82F3-3DE9D29CF36B}" presName="sp" presStyleCnt="0"/>
      <dgm:spPr/>
    </dgm:pt>
    <dgm:pt modelId="{A1B9816D-E5E6-4135-A899-16E42185D9F2}" type="pres">
      <dgm:prSet presAssocID="{E7E0112A-E553-4186-9261-367DDA0F2726}" presName="arrowAndChildren" presStyleCnt="0"/>
      <dgm:spPr/>
    </dgm:pt>
    <dgm:pt modelId="{0CF623AC-59A0-4FA3-92D7-198B6A160C6F}" type="pres">
      <dgm:prSet presAssocID="{E7E0112A-E553-4186-9261-367DDA0F2726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ED1A367F-E91E-4EBA-8BDC-C96C85FA829C}" type="pres">
      <dgm:prSet presAssocID="{EC6D4500-1941-4AD1-A7B2-7D24D63CF603}" presName="sp" presStyleCnt="0"/>
      <dgm:spPr/>
    </dgm:pt>
    <dgm:pt modelId="{714F0E7C-964E-4D2A-B845-E63FE5EF08A7}" type="pres">
      <dgm:prSet presAssocID="{1FC21348-12A3-4904-85D9-CA7A741E4281}" presName="arrowAndChildren" presStyleCnt="0"/>
      <dgm:spPr/>
    </dgm:pt>
    <dgm:pt modelId="{D48C9376-6703-4CC3-BDE2-FB44910A0BA2}" type="pres">
      <dgm:prSet presAssocID="{1FC21348-12A3-4904-85D9-CA7A741E4281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3A63B2D7-6EA1-4078-9C04-F27A00D6AF45}" type="pres">
      <dgm:prSet presAssocID="{627749E0-771C-46BD-9A3D-93400CBDF063}" presName="sp" presStyleCnt="0"/>
      <dgm:spPr/>
    </dgm:pt>
    <dgm:pt modelId="{6B4CAB0F-6740-4667-9E77-39DD217298A6}" type="pres">
      <dgm:prSet presAssocID="{3F6ED1A0-75C9-462C-B394-3581C3CB5DF4}" presName="arrowAndChildren" presStyleCnt="0"/>
      <dgm:spPr/>
    </dgm:pt>
    <dgm:pt modelId="{533548C6-A03F-4CB5-B81F-7691FC55C659}" type="pres">
      <dgm:prSet presAssocID="{3F6ED1A0-75C9-462C-B394-3581C3CB5DF4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70D01C6B-D305-4DC5-9221-AF8812BB6BD4}" type="pres">
      <dgm:prSet presAssocID="{C5EFAC8A-F705-49BA-8454-222922F50396}" presName="sp" presStyleCnt="0"/>
      <dgm:spPr/>
    </dgm:pt>
    <dgm:pt modelId="{A439E8B9-4B95-400A-9B5B-14D08D6654EF}" type="pres">
      <dgm:prSet presAssocID="{1C14E161-E469-4D60-A44A-6D15684A6FD1}" presName="arrowAndChildren" presStyleCnt="0"/>
      <dgm:spPr/>
    </dgm:pt>
    <dgm:pt modelId="{5C905A7A-CA4A-4AED-B6C1-4EA673D22254}" type="pres">
      <dgm:prSet presAssocID="{1C14E161-E469-4D60-A44A-6D15684A6FD1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988BDD1-5C82-4966-B6CE-B0BB194CC85E}" type="presOf" srcId="{E7E0112A-E553-4186-9261-367DDA0F2726}" destId="{0CF623AC-59A0-4FA3-92D7-198B6A160C6F}" srcOrd="0" destOrd="0" presId="urn:microsoft.com/office/officeart/2005/8/layout/process4"/>
    <dgm:cxn modelId="{1A394BDB-3114-43C4-97B2-A4D3B815EEB7}" srcId="{6084F025-0411-4FEA-93ED-3C7C643B77AC}" destId="{B0A32BFE-8E50-4F00-AFB3-3F9925B3312D}" srcOrd="4" destOrd="0" parTransId="{5C58F04C-B609-4702-A411-812ECC1E8980}" sibTransId="{6798BD36-F1DA-4E1C-A1DE-294D219172E2}"/>
    <dgm:cxn modelId="{65877725-190E-4A1D-829B-D459F8709629}" srcId="{6084F025-0411-4FEA-93ED-3C7C643B77AC}" destId="{3F6ED1A0-75C9-462C-B394-3581C3CB5DF4}" srcOrd="1" destOrd="0" parTransId="{D7AFD97D-7DB1-48A4-9BDE-F721456CE766}" sibTransId="{627749E0-771C-46BD-9A3D-93400CBDF063}"/>
    <dgm:cxn modelId="{E3BCF02E-4C75-498C-81A2-B55B7B1665F3}" type="presOf" srcId="{6084F025-0411-4FEA-93ED-3C7C643B77AC}" destId="{C8EE363F-5594-4F26-85AC-CB370C2972D3}" srcOrd="0" destOrd="0" presId="urn:microsoft.com/office/officeart/2005/8/layout/process4"/>
    <dgm:cxn modelId="{4CF9D910-4E4A-46D8-9BE9-C529D77DE36F}" srcId="{6084F025-0411-4FEA-93ED-3C7C643B77AC}" destId="{E7E0112A-E553-4186-9261-367DDA0F2726}" srcOrd="3" destOrd="0" parTransId="{63EBAD26-F334-4275-95C3-5635AC524F4A}" sibTransId="{740298F6-D185-48A9-82F3-3DE9D29CF36B}"/>
    <dgm:cxn modelId="{C9D35F40-D42C-4B1D-9488-CC8E339C8378}" srcId="{6084F025-0411-4FEA-93ED-3C7C643B77AC}" destId="{87C68171-80AC-4E91-8419-7C4C4C0ED812}" srcOrd="5" destOrd="0" parTransId="{82C01392-0221-4115-9DBD-D55C76DD549E}" sibTransId="{E34AF28D-89AB-4A2A-A15C-DC31D6509D20}"/>
    <dgm:cxn modelId="{7DC31F26-9199-48E4-AED9-DECB0A92744A}" type="presOf" srcId="{1FC21348-12A3-4904-85D9-CA7A741E4281}" destId="{D48C9376-6703-4CC3-BDE2-FB44910A0BA2}" srcOrd="0" destOrd="0" presId="urn:microsoft.com/office/officeart/2005/8/layout/process4"/>
    <dgm:cxn modelId="{782CB459-8A94-48D7-B1BD-D5DC9DCDA061}" type="presOf" srcId="{1C14E161-E469-4D60-A44A-6D15684A6FD1}" destId="{5C905A7A-CA4A-4AED-B6C1-4EA673D22254}" srcOrd="0" destOrd="0" presId="urn:microsoft.com/office/officeart/2005/8/layout/process4"/>
    <dgm:cxn modelId="{076253C4-9771-4463-A2F1-80BB0C50699E}" srcId="{6084F025-0411-4FEA-93ED-3C7C643B77AC}" destId="{1FC21348-12A3-4904-85D9-CA7A741E4281}" srcOrd="2" destOrd="0" parTransId="{EB08A61A-2241-473C-9B25-20CBBC772EE7}" sibTransId="{EC6D4500-1941-4AD1-A7B2-7D24D63CF603}"/>
    <dgm:cxn modelId="{45A518B1-B5B0-4F13-8DD0-1D6DFDCF74B0}" srcId="{6084F025-0411-4FEA-93ED-3C7C643B77AC}" destId="{1C14E161-E469-4D60-A44A-6D15684A6FD1}" srcOrd="0" destOrd="0" parTransId="{E2DC3DF1-D1AE-417E-873D-9CCF09E0890A}" sibTransId="{C5EFAC8A-F705-49BA-8454-222922F50396}"/>
    <dgm:cxn modelId="{82233A66-1081-426F-BBCC-95FE1FE13207}" type="presOf" srcId="{B0A32BFE-8E50-4F00-AFB3-3F9925B3312D}" destId="{EDABE28A-502D-4AB6-ACF0-A852CAD70CBB}" srcOrd="0" destOrd="0" presId="urn:microsoft.com/office/officeart/2005/8/layout/process4"/>
    <dgm:cxn modelId="{412F7B09-FBC4-4AEA-81D4-084074F75EE8}" type="presOf" srcId="{3F6ED1A0-75C9-462C-B394-3581C3CB5DF4}" destId="{533548C6-A03F-4CB5-B81F-7691FC55C659}" srcOrd="0" destOrd="0" presId="urn:microsoft.com/office/officeart/2005/8/layout/process4"/>
    <dgm:cxn modelId="{3FE43F91-2B02-4C00-BBDB-A483361C3A54}" type="presOf" srcId="{87C68171-80AC-4E91-8419-7C4C4C0ED812}" destId="{8CFF4620-3DE0-4A8E-BFE9-D0A82877EE0D}" srcOrd="0" destOrd="0" presId="urn:microsoft.com/office/officeart/2005/8/layout/process4"/>
    <dgm:cxn modelId="{CB229E92-1B32-438C-B06F-CCB5749155D0}" type="presParOf" srcId="{C8EE363F-5594-4F26-85AC-CB370C2972D3}" destId="{A862BD24-6CC7-4BC6-8587-30D2A4508F34}" srcOrd="0" destOrd="0" presId="urn:microsoft.com/office/officeart/2005/8/layout/process4"/>
    <dgm:cxn modelId="{F3A3E07C-C429-4256-A56E-F424186AAE88}" type="presParOf" srcId="{A862BD24-6CC7-4BC6-8587-30D2A4508F34}" destId="{8CFF4620-3DE0-4A8E-BFE9-D0A82877EE0D}" srcOrd="0" destOrd="0" presId="urn:microsoft.com/office/officeart/2005/8/layout/process4"/>
    <dgm:cxn modelId="{0CE5979C-53DC-43B2-AA2F-EA26A95F1FD9}" type="presParOf" srcId="{C8EE363F-5594-4F26-85AC-CB370C2972D3}" destId="{714E2126-4EC1-4F32-A832-413E4CF23272}" srcOrd="1" destOrd="0" presId="urn:microsoft.com/office/officeart/2005/8/layout/process4"/>
    <dgm:cxn modelId="{16EE6720-42E4-4DDB-BFF1-E7DA8B1B2D16}" type="presParOf" srcId="{C8EE363F-5594-4F26-85AC-CB370C2972D3}" destId="{488E489D-0AFD-4A5A-BEF7-0692ED1D3919}" srcOrd="2" destOrd="0" presId="urn:microsoft.com/office/officeart/2005/8/layout/process4"/>
    <dgm:cxn modelId="{D6E846AF-DC0F-40BB-A165-13EA8CA34883}" type="presParOf" srcId="{488E489D-0AFD-4A5A-BEF7-0692ED1D3919}" destId="{EDABE28A-502D-4AB6-ACF0-A852CAD70CBB}" srcOrd="0" destOrd="0" presId="urn:microsoft.com/office/officeart/2005/8/layout/process4"/>
    <dgm:cxn modelId="{B327BCD2-5CFC-44CC-9D67-FA74FD75F821}" type="presParOf" srcId="{C8EE363F-5594-4F26-85AC-CB370C2972D3}" destId="{7E218575-1FFC-47D6-BE42-3C298ECDA4F6}" srcOrd="3" destOrd="0" presId="urn:microsoft.com/office/officeart/2005/8/layout/process4"/>
    <dgm:cxn modelId="{A6C6B642-37F7-4021-85AE-C997965529B9}" type="presParOf" srcId="{C8EE363F-5594-4F26-85AC-CB370C2972D3}" destId="{A1B9816D-E5E6-4135-A899-16E42185D9F2}" srcOrd="4" destOrd="0" presId="urn:microsoft.com/office/officeart/2005/8/layout/process4"/>
    <dgm:cxn modelId="{16D99DF6-A37D-43D7-80E5-9D15E79F63FA}" type="presParOf" srcId="{A1B9816D-E5E6-4135-A899-16E42185D9F2}" destId="{0CF623AC-59A0-4FA3-92D7-198B6A160C6F}" srcOrd="0" destOrd="0" presId="urn:microsoft.com/office/officeart/2005/8/layout/process4"/>
    <dgm:cxn modelId="{DD0147B8-DB63-4965-905B-0B014EC55D93}" type="presParOf" srcId="{C8EE363F-5594-4F26-85AC-CB370C2972D3}" destId="{ED1A367F-E91E-4EBA-8BDC-C96C85FA829C}" srcOrd="5" destOrd="0" presId="urn:microsoft.com/office/officeart/2005/8/layout/process4"/>
    <dgm:cxn modelId="{1EDF0EB6-D6D9-4C74-A530-4CB8E7D7A7F6}" type="presParOf" srcId="{C8EE363F-5594-4F26-85AC-CB370C2972D3}" destId="{714F0E7C-964E-4D2A-B845-E63FE5EF08A7}" srcOrd="6" destOrd="0" presId="urn:microsoft.com/office/officeart/2005/8/layout/process4"/>
    <dgm:cxn modelId="{3BA86031-D357-4D55-9949-6FE106C62305}" type="presParOf" srcId="{714F0E7C-964E-4D2A-B845-E63FE5EF08A7}" destId="{D48C9376-6703-4CC3-BDE2-FB44910A0BA2}" srcOrd="0" destOrd="0" presId="urn:microsoft.com/office/officeart/2005/8/layout/process4"/>
    <dgm:cxn modelId="{D762DF15-E91C-4BC0-8A86-94E42AAF1453}" type="presParOf" srcId="{C8EE363F-5594-4F26-85AC-CB370C2972D3}" destId="{3A63B2D7-6EA1-4078-9C04-F27A00D6AF45}" srcOrd="7" destOrd="0" presId="urn:microsoft.com/office/officeart/2005/8/layout/process4"/>
    <dgm:cxn modelId="{DEFFD8C4-5092-4638-BFC4-01E7F8B4C358}" type="presParOf" srcId="{C8EE363F-5594-4F26-85AC-CB370C2972D3}" destId="{6B4CAB0F-6740-4667-9E77-39DD217298A6}" srcOrd="8" destOrd="0" presId="urn:microsoft.com/office/officeart/2005/8/layout/process4"/>
    <dgm:cxn modelId="{0E5A350D-7E6A-4392-AF29-11E6A0C670D4}" type="presParOf" srcId="{6B4CAB0F-6740-4667-9E77-39DD217298A6}" destId="{533548C6-A03F-4CB5-B81F-7691FC55C659}" srcOrd="0" destOrd="0" presId="urn:microsoft.com/office/officeart/2005/8/layout/process4"/>
    <dgm:cxn modelId="{AB0EED8F-6D36-4C41-88A8-F92A90CE51F4}" type="presParOf" srcId="{C8EE363F-5594-4F26-85AC-CB370C2972D3}" destId="{70D01C6B-D305-4DC5-9221-AF8812BB6BD4}" srcOrd="9" destOrd="0" presId="urn:microsoft.com/office/officeart/2005/8/layout/process4"/>
    <dgm:cxn modelId="{B6F2A2C4-124E-4E67-B4D8-092A69675E34}" type="presParOf" srcId="{C8EE363F-5594-4F26-85AC-CB370C2972D3}" destId="{A439E8B9-4B95-400A-9B5B-14D08D6654EF}" srcOrd="10" destOrd="0" presId="urn:microsoft.com/office/officeart/2005/8/layout/process4"/>
    <dgm:cxn modelId="{95A94688-2002-49F3-9B60-5671ADE2DDDE}" type="presParOf" srcId="{A439E8B9-4B95-400A-9B5B-14D08D6654EF}" destId="{5C905A7A-CA4A-4AED-B6C1-4EA673D222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0839E-5A6A-421F-B7B2-1D2CA102D7BC}">
      <dsp:nvSpPr>
        <dsp:cNvPr id="0" name=""/>
        <dsp:cNvSpPr/>
      </dsp:nvSpPr>
      <dsp:spPr>
        <a:xfrm>
          <a:off x="0" y="4874965"/>
          <a:ext cx="8229600" cy="45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July 2015 	 	Determination by EMC</a:t>
          </a:r>
          <a:endParaRPr lang="en-US" sz="1600" kern="1200" dirty="0"/>
        </a:p>
      </dsp:txBody>
      <dsp:txXfrm>
        <a:off x="0" y="4874965"/>
        <a:ext cx="8229600" cy="457088"/>
      </dsp:txXfrm>
    </dsp:sp>
    <dsp:sp modelId="{0A2BC1F4-ACD1-41D6-95BF-E7FDBAA7C09B}">
      <dsp:nvSpPr>
        <dsp:cNvPr id="0" name=""/>
        <dsp:cNvSpPr/>
      </dsp:nvSpPr>
      <dsp:spPr>
        <a:xfrm rot="10800000">
          <a:off x="0" y="4178819"/>
          <a:ext cx="8229600" cy="7030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March 2015		Public Hearing for Petition</a:t>
          </a:r>
          <a:endParaRPr lang="en-US" sz="1600" kern="1200" dirty="0"/>
        </a:p>
      </dsp:txBody>
      <dsp:txXfrm rot="10800000">
        <a:off x="0" y="4178819"/>
        <a:ext cx="8229600" cy="456789"/>
      </dsp:txXfrm>
    </dsp:sp>
    <dsp:sp modelId="{AEE56562-F925-4A2D-B888-97961993B582}">
      <dsp:nvSpPr>
        <dsp:cNvPr id="0" name=""/>
        <dsp:cNvSpPr/>
      </dsp:nvSpPr>
      <dsp:spPr>
        <a:xfrm rot="10800000">
          <a:off x="0" y="3482674"/>
          <a:ext cx="8229600" cy="7030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March 2015 		Petition submitted for Public Comment</a:t>
          </a:r>
          <a:endParaRPr lang="en-US" sz="1600" b="1" kern="1200" baseline="0" dirty="0"/>
        </a:p>
      </dsp:txBody>
      <dsp:txXfrm rot="10800000">
        <a:off x="0" y="3482674"/>
        <a:ext cx="8229600" cy="456789"/>
      </dsp:txXfrm>
    </dsp:sp>
    <dsp:sp modelId="{0CF623AC-59A0-4FA3-92D7-198B6A160C6F}">
      <dsp:nvSpPr>
        <dsp:cNvPr id="0" name=""/>
        <dsp:cNvSpPr/>
      </dsp:nvSpPr>
      <dsp:spPr>
        <a:xfrm rot="10800000">
          <a:off x="0" y="2786528"/>
          <a:ext cx="8229600" cy="7030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January 2015	 	EA submitted to State Clearinghouse for Public Comment</a:t>
          </a:r>
          <a:endParaRPr lang="en-US" sz="1600" b="1" kern="1200" baseline="0" dirty="0"/>
        </a:p>
      </dsp:txBody>
      <dsp:txXfrm rot="10800000">
        <a:off x="0" y="2786528"/>
        <a:ext cx="8229600" cy="456789"/>
      </dsp:txXfrm>
    </dsp:sp>
    <dsp:sp modelId="{D48C9376-6703-4CC3-BDE2-FB44910A0BA2}">
      <dsp:nvSpPr>
        <dsp:cNvPr id="0" name=""/>
        <dsp:cNvSpPr/>
      </dsp:nvSpPr>
      <dsp:spPr>
        <a:xfrm rot="10800000">
          <a:off x="0" y="2090383"/>
          <a:ext cx="8229600" cy="7030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October 2014	 	</a:t>
          </a:r>
          <a:r>
            <a:rPr lang="en-US" sz="1600" b="1" kern="1200" baseline="0" dirty="0" smtClean="0"/>
            <a:t>Draft EA submitted to DWR </a:t>
          </a:r>
          <a:endParaRPr lang="en-US" sz="1600" b="1" kern="1200" baseline="0" dirty="0"/>
        </a:p>
      </dsp:txBody>
      <dsp:txXfrm rot="10800000">
        <a:off x="0" y="2090383"/>
        <a:ext cx="8229600" cy="456789"/>
      </dsp:txXfrm>
    </dsp:sp>
    <dsp:sp modelId="{68AC4355-202C-4D0B-857A-E5188331BC42}">
      <dsp:nvSpPr>
        <dsp:cNvPr id="0" name=""/>
        <dsp:cNvSpPr/>
      </dsp:nvSpPr>
      <dsp:spPr>
        <a:xfrm rot="10800000">
          <a:off x="0" y="1394237"/>
          <a:ext cx="8229600" cy="7030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September 2014		Revision of Roanoke River Basin Hydrologic Model</a:t>
          </a:r>
          <a:endParaRPr lang="en-US" sz="1600" b="1" kern="1200" baseline="0" dirty="0"/>
        </a:p>
      </dsp:txBody>
      <dsp:txXfrm rot="10800000">
        <a:off x="0" y="1394237"/>
        <a:ext cx="8229600" cy="456789"/>
      </dsp:txXfrm>
    </dsp:sp>
    <dsp:sp modelId="{533548C6-A03F-4CB5-B81F-7691FC55C659}">
      <dsp:nvSpPr>
        <dsp:cNvPr id="0" name=""/>
        <dsp:cNvSpPr/>
      </dsp:nvSpPr>
      <dsp:spPr>
        <a:xfrm rot="10800000">
          <a:off x="0" y="698091"/>
          <a:ext cx="8229600" cy="7030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March/April 2009	 Series of Public Meetings</a:t>
          </a:r>
          <a:endParaRPr lang="en-US" sz="1600" b="1" kern="1200" baseline="0" dirty="0"/>
        </a:p>
      </dsp:txBody>
      <dsp:txXfrm rot="10800000">
        <a:off x="0" y="698091"/>
        <a:ext cx="8229600" cy="456789"/>
      </dsp:txXfrm>
    </dsp:sp>
    <dsp:sp modelId="{5C905A7A-CA4A-4AED-B6C1-4EA673D22254}">
      <dsp:nvSpPr>
        <dsp:cNvPr id="0" name=""/>
        <dsp:cNvSpPr/>
      </dsp:nvSpPr>
      <dsp:spPr>
        <a:xfrm rot="10800000">
          <a:off x="0" y="1946"/>
          <a:ext cx="8229600" cy="7030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January 2009	 	NOI Submitted by KLRWS</a:t>
          </a:r>
          <a:endParaRPr lang="en-US" sz="1600" kern="1200" dirty="0"/>
        </a:p>
      </dsp:txBody>
      <dsp:txXfrm rot="10800000">
        <a:off x="0" y="1946"/>
        <a:ext cx="8229600" cy="456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F4620-3DE0-4A8E-BFE9-D0A82877EE0D}">
      <dsp:nvSpPr>
        <dsp:cNvPr id="0" name=""/>
        <dsp:cNvSpPr/>
      </dsp:nvSpPr>
      <dsp:spPr>
        <a:xfrm>
          <a:off x="0" y="4712910"/>
          <a:ext cx="8229600" cy="618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November 2015 		Adequacy determination for EIS</a:t>
          </a:r>
          <a:endParaRPr lang="en-US" sz="1800" b="1" kern="1200" baseline="0" dirty="0"/>
        </a:p>
      </dsp:txBody>
      <dsp:txXfrm>
        <a:off x="0" y="4712910"/>
        <a:ext cx="8229600" cy="618566"/>
      </dsp:txXfrm>
    </dsp:sp>
    <dsp:sp modelId="{EDABE28A-502D-4AB6-ACF0-A852CAD70CBB}">
      <dsp:nvSpPr>
        <dsp:cNvPr id="0" name=""/>
        <dsp:cNvSpPr/>
      </dsp:nvSpPr>
      <dsp:spPr>
        <a:xfrm rot="10800000">
          <a:off x="0" y="3809999"/>
          <a:ext cx="8229600" cy="9513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28650" algn="l"/>
            </a:tabLst>
          </a:pPr>
          <a:r>
            <a:rPr lang="en-US" sz="1800" b="1" kern="1200" baseline="0" dirty="0" smtClean="0"/>
            <a:t>August 2015                        Public hearing for EIS</a:t>
          </a:r>
          <a:endParaRPr lang="en-US" sz="1800" b="1" kern="1200" baseline="0" dirty="0"/>
        </a:p>
      </dsp:txBody>
      <dsp:txXfrm rot="10800000">
        <a:off x="0" y="3809999"/>
        <a:ext cx="8229600" cy="618162"/>
      </dsp:txXfrm>
    </dsp:sp>
    <dsp:sp modelId="{0CF623AC-59A0-4FA3-92D7-198B6A160C6F}">
      <dsp:nvSpPr>
        <dsp:cNvPr id="0" name=""/>
        <dsp:cNvSpPr/>
      </dsp:nvSpPr>
      <dsp:spPr>
        <a:xfrm rot="10800000">
          <a:off x="0" y="2828755"/>
          <a:ext cx="8229600" cy="9513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July 2015	 	EIS submitted to State Clearinghouse for Public Comment;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			Hearing Officer assignment for public hearings</a:t>
          </a:r>
          <a:endParaRPr lang="en-US" sz="1800" b="1" kern="1200" baseline="0" dirty="0"/>
        </a:p>
      </dsp:txBody>
      <dsp:txXfrm rot="10800000">
        <a:off x="0" y="2828755"/>
        <a:ext cx="8229600" cy="618162"/>
      </dsp:txXfrm>
    </dsp:sp>
    <dsp:sp modelId="{D48C9376-6703-4CC3-BDE2-FB44910A0BA2}">
      <dsp:nvSpPr>
        <dsp:cNvPr id="0" name=""/>
        <dsp:cNvSpPr/>
      </dsp:nvSpPr>
      <dsp:spPr>
        <a:xfrm rot="10800000">
          <a:off x="0" y="1886677"/>
          <a:ext cx="8229600" cy="9513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February 2015	 	</a:t>
          </a:r>
          <a:r>
            <a:rPr lang="en-US" sz="1800" b="1" kern="1200" baseline="0" dirty="0" smtClean="0"/>
            <a:t>Draft EIS submitted to DWR </a:t>
          </a:r>
          <a:endParaRPr lang="en-US" sz="1800" b="1" kern="1200" baseline="0" dirty="0"/>
        </a:p>
      </dsp:txBody>
      <dsp:txXfrm rot="10800000">
        <a:off x="0" y="1886677"/>
        <a:ext cx="8229600" cy="618162"/>
      </dsp:txXfrm>
    </dsp:sp>
    <dsp:sp modelId="{533548C6-A03F-4CB5-B81F-7691FC55C659}">
      <dsp:nvSpPr>
        <dsp:cNvPr id="0" name=""/>
        <dsp:cNvSpPr/>
      </dsp:nvSpPr>
      <dsp:spPr>
        <a:xfrm rot="10800000">
          <a:off x="0" y="944600"/>
          <a:ext cx="8229600" cy="9513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October 2013	 	Series of Public Meetings</a:t>
          </a:r>
          <a:endParaRPr lang="en-US" sz="1800" b="1" kern="1200" baseline="0" dirty="0"/>
        </a:p>
      </dsp:txBody>
      <dsp:txXfrm rot="10800000">
        <a:off x="0" y="944600"/>
        <a:ext cx="8229600" cy="618162"/>
      </dsp:txXfrm>
    </dsp:sp>
    <dsp:sp modelId="{5C905A7A-CA4A-4AED-B6C1-4EA673D22254}">
      <dsp:nvSpPr>
        <dsp:cNvPr id="0" name=""/>
        <dsp:cNvSpPr/>
      </dsp:nvSpPr>
      <dsp:spPr>
        <a:xfrm rot="10800000">
          <a:off x="0" y="2523"/>
          <a:ext cx="8229600" cy="9513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August 2013	 	NOI Submitted by Union County</a:t>
          </a:r>
          <a:endParaRPr lang="en-US" sz="1800" kern="1200" dirty="0"/>
        </a:p>
      </dsp:txBody>
      <dsp:txXfrm rot="10800000">
        <a:off x="0" y="2523"/>
        <a:ext cx="8229600" cy="618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188D-846C-4689-9241-A550642293F5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1C89E-71C7-4FCE-841B-C0B0D6134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339E9-210C-426E-B552-4C3C38854FA4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8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E49E-5A2D-4287-B81C-DE9E3A6E79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0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D7535-9843-48BB-9B3D-ED0ACDDB40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7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8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2222" indent="-277778" defTabSz="91358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11110" indent="-222222" defTabSz="91358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55554" indent="-222222" defTabSz="91358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99999" indent="-222222" defTabSz="91358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44443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88887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33331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77775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07167A-E6FF-4642-80D7-2D84574863B0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Main points: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Long process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Multiple public input points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NCDENR must determine adequacy of environmental document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Settlement discussions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D7535-9843-48BB-9B3D-ED0ACDDB40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7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8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2222" indent="-277778" defTabSz="91358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11110" indent="-222222" defTabSz="91358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55554" indent="-222222" defTabSz="91358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999999" indent="-222222" defTabSz="91358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44443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888887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33331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777775" indent="-222222" defTabSz="913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454756-21C0-4D11-9BEE-508C63D6BA44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Main points: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Long process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Multiple public input points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EMC must determine adequacy of environmental document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Settlement discussions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7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DED3-7398-4120-AC85-E6C319B618CC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3EE5-E09E-4C37-A3AB-9EF93AAF2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im.Nimmer@ncdenr.gov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Water Allocation Committee</a:t>
            </a:r>
            <a:br>
              <a:rPr lang="en-US" sz="4000" dirty="0" smtClean="0"/>
            </a:br>
            <a:r>
              <a:rPr lang="en-US" sz="4000" dirty="0" smtClean="0"/>
              <a:t>IBT Update</a:t>
            </a:r>
            <a:br>
              <a:rPr lang="en-US" sz="4000" dirty="0" smtClean="0"/>
            </a:br>
            <a:r>
              <a:rPr lang="en-US" sz="4000" dirty="0" smtClean="0"/>
              <a:t>May 2015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Two</a:t>
            </a:r>
            <a:r>
              <a:rPr lang="en-US" dirty="0" smtClean="0"/>
              <a:t> Requests Currently in Process</a:t>
            </a:r>
          </a:p>
          <a:p>
            <a:pPr lvl="1"/>
            <a:r>
              <a:rPr lang="en-US" dirty="0" smtClean="0"/>
              <a:t>Kerr Lake Regional Water System</a:t>
            </a:r>
          </a:p>
          <a:p>
            <a:pPr lvl="2"/>
            <a:r>
              <a:rPr lang="en-US" dirty="0" smtClean="0"/>
              <a:t>New Certificate (increase of grandfathered transfer), following change to G.S. 143-215.22L(w)  (from Session Law 2014-120)</a:t>
            </a:r>
          </a:p>
          <a:p>
            <a:pPr lvl="1"/>
            <a:r>
              <a:rPr lang="en-US" dirty="0" smtClean="0"/>
              <a:t>Union County</a:t>
            </a:r>
          </a:p>
          <a:p>
            <a:pPr lvl="2"/>
            <a:r>
              <a:rPr lang="en-US" dirty="0" smtClean="0"/>
              <a:t>New Certificate, following </a:t>
            </a:r>
            <a:r>
              <a:rPr lang="en-US" dirty="0"/>
              <a:t>G.S. </a:t>
            </a:r>
            <a:r>
              <a:rPr lang="en-US" dirty="0" smtClean="0"/>
              <a:t>143-215.22L(c-n)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304800" y="838200"/>
            <a:ext cx="8458200" cy="5684838"/>
            <a:chOff x="375" y="1800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659" y="3844"/>
              <a:ext cx="10192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II. Applicant submits draft environmental document (EIS or EA)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619" y="2758"/>
              <a:ext cx="2700" cy="10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30 days notice of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public meetings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4799" y="2924"/>
              <a:ext cx="3990" cy="540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3+ Public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meetings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659" y="2054"/>
              <a:ext cx="8959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I. Applicant submits Notice of Intent to file a petition</a:t>
              </a:r>
              <a:r>
                <a:rPr lang="en-US" altLang="en-US" sz="1000" u="sng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2639" y="4583"/>
              <a:ext cx="1829" cy="993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EMC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public </a:t>
              </a:r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hearing</a:t>
              </a:r>
            </a:p>
          </p:txBody>
        </p:sp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13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5" name="Text Box 13"/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9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EMC 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11735" y="4613"/>
              <a:ext cx="1948" cy="23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EMC determines adequacy of environmental document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60" y="6288"/>
              <a:ext cx="655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III. Applicant submits petition to EMC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8" name="Text Box 16"/>
            <p:cNvSpPr txBox="1">
              <a:spLocks noChangeArrowheads="1"/>
            </p:cNvSpPr>
            <p:nvPr/>
          </p:nvSpPr>
          <p:spPr bwMode="auto">
            <a:xfrm>
              <a:off x="648" y="6963"/>
              <a:ext cx="1811" cy="27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EMC issues Draft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Determination </a:t>
              </a:r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within 90 days of receiving petition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3568" y="6963"/>
              <a:ext cx="1800" cy="23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6291" y="7455"/>
              <a:ext cx="2341" cy="1688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issuing draft </a:t>
              </a:r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determination</a:t>
              </a: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9249" y="7455"/>
              <a:ext cx="1783" cy="16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1735" y="7455"/>
              <a:ext cx="1849" cy="16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EMC 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8273" y="10094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15384" name="AutoShape 22"/>
            <p:cNvSpPr>
              <a:spLocks noChangeArrowheads="1"/>
            </p:cNvSpPr>
            <p:nvPr/>
          </p:nvSpPr>
          <p:spPr bwMode="auto">
            <a:xfrm>
              <a:off x="12360" y="9346"/>
              <a:ext cx="390" cy="570"/>
            </a:xfrm>
            <a:prstGeom prst="downArrow">
              <a:avLst>
                <a:gd name="adj1" fmla="val 34361"/>
                <a:gd name="adj2" fmla="val 4410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5386" name="AutoShape 24"/>
            <p:cNvCxnSpPr>
              <a:cxnSpLocks noChangeShapeType="1"/>
              <a:stCxn id="15369" idx="3"/>
              <a:endCxn id="15370" idx="1"/>
            </p:cNvCxnSpPr>
            <p:nvPr/>
          </p:nvCxnSpPr>
          <p:spPr bwMode="auto">
            <a:xfrm flipV="1">
              <a:off x="3319" y="3194"/>
              <a:ext cx="1480" cy="6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88" name="AutoShape 26"/>
            <p:cNvCxnSpPr>
              <a:cxnSpLocks noChangeShapeType="1"/>
              <a:stCxn id="15372" idx="3"/>
              <a:endCxn id="15373" idx="1"/>
            </p:cNvCxnSpPr>
            <p:nvPr/>
          </p:nvCxnSpPr>
          <p:spPr bwMode="auto">
            <a:xfrm flipV="1">
              <a:off x="2074" y="5079"/>
              <a:ext cx="565" cy="27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89" name="AutoShape 27"/>
            <p:cNvCxnSpPr>
              <a:cxnSpLocks noChangeShapeType="1"/>
              <a:stCxn id="15373" idx="3"/>
              <a:endCxn id="15374" idx="1"/>
            </p:cNvCxnSpPr>
            <p:nvPr/>
          </p:nvCxnSpPr>
          <p:spPr bwMode="auto">
            <a:xfrm>
              <a:off x="4468" y="5079"/>
              <a:ext cx="467" cy="28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90" name="AutoShape 28"/>
            <p:cNvCxnSpPr>
              <a:cxnSpLocks noChangeShapeType="1"/>
              <a:stCxn id="15374" idx="3"/>
              <a:endCxn id="15375" idx="1"/>
            </p:cNvCxnSpPr>
            <p:nvPr/>
          </p:nvCxnSpPr>
          <p:spPr bwMode="auto">
            <a:xfrm flipV="1">
              <a:off x="7319" y="5079"/>
              <a:ext cx="570" cy="17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91" name="AutoShape 29"/>
            <p:cNvCxnSpPr>
              <a:cxnSpLocks noChangeShapeType="1"/>
            </p:cNvCxnSpPr>
            <p:nvPr/>
          </p:nvCxnSpPr>
          <p:spPr bwMode="auto">
            <a:xfrm flipV="1">
              <a:off x="11032" y="6138"/>
              <a:ext cx="703" cy="40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92" name="AutoShape 30"/>
            <p:cNvCxnSpPr>
              <a:cxnSpLocks noChangeShapeType="1"/>
              <a:stCxn id="15378" idx="3"/>
              <a:endCxn id="15379" idx="1"/>
            </p:cNvCxnSpPr>
            <p:nvPr/>
          </p:nvCxnSpPr>
          <p:spPr bwMode="auto">
            <a:xfrm>
              <a:off x="2459" y="8155"/>
              <a:ext cx="1109" cy="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93" name="AutoShape 31"/>
            <p:cNvCxnSpPr>
              <a:cxnSpLocks noChangeShapeType="1"/>
              <a:stCxn id="15379" idx="3"/>
              <a:endCxn id="15380" idx="1"/>
            </p:cNvCxnSpPr>
            <p:nvPr/>
          </p:nvCxnSpPr>
          <p:spPr bwMode="auto">
            <a:xfrm>
              <a:off x="5368" y="8155"/>
              <a:ext cx="923" cy="14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94" name="AutoShape 32"/>
            <p:cNvCxnSpPr>
              <a:cxnSpLocks noChangeShapeType="1"/>
              <a:stCxn id="15380" idx="3"/>
              <a:endCxn id="15381" idx="1"/>
            </p:cNvCxnSpPr>
            <p:nvPr/>
          </p:nvCxnSpPr>
          <p:spPr bwMode="auto">
            <a:xfrm>
              <a:off x="8632" y="8299"/>
              <a:ext cx="617" cy="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95" name="AutoShape 33"/>
            <p:cNvCxnSpPr>
              <a:cxnSpLocks noChangeShapeType="1"/>
              <a:stCxn id="15381" idx="3"/>
              <a:endCxn id="15382" idx="1"/>
            </p:cNvCxnSpPr>
            <p:nvPr/>
          </p:nvCxnSpPr>
          <p:spPr bwMode="auto">
            <a:xfrm>
              <a:off x="11032" y="8299"/>
              <a:ext cx="703" cy="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396" name="Text Box 34"/>
            <p:cNvSpPr txBox="1">
              <a:spLocks noChangeArrowheads="1"/>
            </p:cNvSpPr>
            <p:nvPr/>
          </p:nvSpPr>
          <p:spPr bwMode="auto">
            <a:xfrm>
              <a:off x="7889" y="6023"/>
              <a:ext cx="3143" cy="94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Settlement discussions, if requested.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5397" name="AutoShape 35"/>
            <p:cNvCxnSpPr>
              <a:cxnSpLocks noChangeShapeType="1"/>
              <a:stCxn id="15375" idx="2"/>
            </p:cNvCxnSpPr>
            <p:nvPr/>
          </p:nvCxnSpPr>
          <p:spPr bwMode="auto">
            <a:xfrm rot="16200000" flipH="1">
              <a:off x="9237" y="5799"/>
              <a:ext cx="44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 smtClean="0"/>
              <a:t>IBT Process § 143-215.22L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cxnSp>
        <p:nvCxnSpPr>
          <p:cNvPr id="136" name="AutoShape 35"/>
          <p:cNvCxnSpPr>
            <a:cxnSpLocks noChangeShapeType="1"/>
            <a:endCxn id="15376" idx="1"/>
          </p:cNvCxnSpPr>
          <p:nvPr/>
        </p:nvCxnSpPr>
        <p:spPr bwMode="auto">
          <a:xfrm rot="16200000" flipH="1">
            <a:off x="6865816" y="2847494"/>
            <a:ext cx="490846" cy="434657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>
          <a:xfrm>
            <a:off x="455663" y="2105217"/>
            <a:ext cx="8154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56431" y="3645463"/>
            <a:ext cx="4317983" cy="5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774414" y="3680619"/>
            <a:ext cx="0" cy="5103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774414" y="4191000"/>
            <a:ext cx="38361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229600" cy="2057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229600" cy="2133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Kim Nimmer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NCDENR - </a:t>
            </a:r>
            <a:r>
              <a:rPr lang="en-US" sz="2400" b="1" dirty="0">
                <a:solidFill>
                  <a:schemeClr val="tx1"/>
                </a:solidFill>
              </a:rPr>
              <a:t>Division of Water Resources</a:t>
            </a:r>
          </a:p>
          <a:p>
            <a:r>
              <a:rPr lang="en-US" sz="2400" b="1" dirty="0" smtClean="0">
                <a:hlinkClick r:id="rId2"/>
              </a:rPr>
              <a:t>Kim.Nimmer@ncdenr.gov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chemeClr val="tx1"/>
                </a:solidFill>
              </a:rPr>
              <a:t>919-707-9019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10" y="5029200"/>
            <a:ext cx="342598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3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Kerr Lake IBT public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300 comments received </a:t>
            </a:r>
          </a:p>
          <a:p>
            <a:r>
              <a:rPr lang="en-US" dirty="0" smtClean="0"/>
              <a:t>Primary issues identified in comments:</a:t>
            </a:r>
          </a:p>
          <a:p>
            <a:pPr lvl="1"/>
            <a:r>
              <a:rPr lang="en-US" dirty="0" smtClean="0"/>
              <a:t>Notification process for public hearing</a:t>
            </a:r>
          </a:p>
          <a:p>
            <a:pPr lvl="1"/>
            <a:r>
              <a:rPr lang="en-US" dirty="0" smtClean="0"/>
              <a:t>EIS should be prepared instead of EA</a:t>
            </a:r>
          </a:p>
          <a:p>
            <a:pPr lvl="1"/>
            <a:r>
              <a:rPr lang="en-US" dirty="0" smtClean="0"/>
              <a:t>Opposed to IBT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6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Kerr Lake </a:t>
            </a:r>
            <a:r>
              <a:rPr lang="en-US" dirty="0" smtClean="0">
                <a:solidFill>
                  <a:prstClr val="black"/>
                </a:solidFill>
              </a:rPr>
              <a:t>Public Hearing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ea typeface="Calibri"/>
                <a:cs typeface="Times New Roman"/>
              </a:rPr>
              <a:t>The state statute (143-215.22L) requires that a public notice be published in a newspaper of general circulation in the source river basin and a newspaper of general circulation in the receiving river </a:t>
            </a:r>
            <a:r>
              <a:rPr lang="en-US" dirty="0" smtClean="0">
                <a:ea typeface="Calibri"/>
                <a:cs typeface="Times New Roman"/>
              </a:rPr>
              <a:t>basin</a:t>
            </a:r>
          </a:p>
          <a:p>
            <a:pPr lvl="1"/>
            <a:r>
              <a:rPr lang="en-US" dirty="0">
                <a:ea typeface="Calibri"/>
                <a:cs typeface="Times New Roman"/>
              </a:rPr>
              <a:t>Franklin Times (receiving </a:t>
            </a:r>
            <a:r>
              <a:rPr lang="en-US" dirty="0" smtClean="0">
                <a:ea typeface="Calibri"/>
                <a:cs typeface="Times New Roman"/>
              </a:rPr>
              <a:t>basin) on 3/5/15</a:t>
            </a:r>
          </a:p>
          <a:p>
            <a:pPr lvl="1"/>
            <a:r>
              <a:rPr lang="en-US" dirty="0">
                <a:ea typeface="Calibri"/>
                <a:cs typeface="Times New Roman"/>
              </a:rPr>
              <a:t>Daily Herald </a:t>
            </a:r>
            <a:r>
              <a:rPr lang="en-US" dirty="0" smtClean="0">
                <a:ea typeface="Calibri"/>
                <a:cs typeface="Times New Roman"/>
              </a:rPr>
              <a:t> (source basin) on 3/5/15</a:t>
            </a:r>
          </a:p>
          <a:p>
            <a:pPr lvl="1"/>
            <a:r>
              <a:rPr lang="en-US" dirty="0">
                <a:ea typeface="Calibri"/>
                <a:cs typeface="Times New Roman"/>
              </a:rPr>
              <a:t>Mecklenburg Sun </a:t>
            </a:r>
            <a:r>
              <a:rPr lang="en-US" dirty="0" smtClean="0">
                <a:ea typeface="Calibri"/>
                <a:cs typeface="Times New Roman"/>
              </a:rPr>
              <a:t>(source basin) on 3/4/15</a:t>
            </a:r>
          </a:p>
          <a:p>
            <a:r>
              <a:rPr lang="en-US" dirty="0" err="1" smtClean="0">
                <a:cs typeface="Times New Roman"/>
              </a:rPr>
              <a:t>Addn’l</a:t>
            </a:r>
            <a:r>
              <a:rPr lang="en-US" dirty="0" smtClean="0">
                <a:cs typeface="Times New Roman"/>
              </a:rPr>
              <a:t>: Henderson Daily Dispatch (source basin) ran two front page articles</a:t>
            </a:r>
          </a:p>
          <a:p>
            <a:r>
              <a:rPr lang="en-US" dirty="0" smtClean="0">
                <a:cs typeface="Times New Roman"/>
              </a:rPr>
              <a:t>DENR distributed news release on 3/24/15 to all NC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3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2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Kerr Lake Regional Water System</a:t>
            </a:r>
          </a:p>
        </p:txBody>
      </p:sp>
      <p:pic>
        <p:nvPicPr>
          <p:cNvPr id="4" name="Content Placeholder 23"/>
          <p:cNvPicPr>
            <a:picLocks noChangeAspect="1"/>
          </p:cNvPicPr>
          <p:nvPr/>
        </p:nvPicPr>
        <p:blipFill rotWithShape="1">
          <a:blip r:embed="rId3"/>
          <a:srcRect l="1486" t="1713" r="1731" b="10194"/>
          <a:stretch/>
        </p:blipFill>
        <p:spPr>
          <a:xfrm>
            <a:off x="3657600" y="1524000"/>
            <a:ext cx="5107821" cy="4304704"/>
          </a:xfrm>
          <a:prstGeom prst="rect">
            <a:avLst/>
          </a:prstGeom>
        </p:spPr>
      </p:pic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8570"/>
            <a:ext cx="3657600" cy="5597030"/>
          </a:xfrm>
        </p:spPr>
        <p:txBody>
          <a:bodyPr>
            <a:normAutofit lnSpcReduction="10000"/>
          </a:bodyPr>
          <a:lstStyle/>
          <a:p>
            <a:r>
              <a:rPr lang="en-US" altLang="en-US" sz="2700" dirty="0">
                <a:solidFill>
                  <a:srgbClr val="424120"/>
                </a:solidFill>
                <a:latin typeface="Arial" charset="0"/>
              </a:rPr>
              <a:t>Primary Partners</a:t>
            </a:r>
          </a:p>
          <a:p>
            <a:pPr marL="742950" lvl="2" indent="-342900"/>
            <a:r>
              <a:rPr lang="en-US" altLang="en-US" sz="2300" dirty="0">
                <a:solidFill>
                  <a:srgbClr val="424120"/>
                </a:solidFill>
                <a:latin typeface="Arial" charset="0"/>
              </a:rPr>
              <a:t>City of Henderson</a:t>
            </a:r>
          </a:p>
          <a:p>
            <a:pPr marL="742950" lvl="2" indent="-342900"/>
            <a:r>
              <a:rPr lang="en-US" altLang="en-US" sz="2300" dirty="0">
                <a:solidFill>
                  <a:srgbClr val="424120"/>
                </a:solidFill>
                <a:latin typeface="Arial" charset="0"/>
              </a:rPr>
              <a:t>City of Oxford</a:t>
            </a:r>
          </a:p>
          <a:p>
            <a:pPr marL="742950" lvl="2" indent="-342900"/>
            <a:r>
              <a:rPr lang="en-US" altLang="en-US" sz="2300" dirty="0">
                <a:solidFill>
                  <a:srgbClr val="424120"/>
                </a:solidFill>
                <a:latin typeface="Arial" charset="0"/>
              </a:rPr>
              <a:t>Warren County</a:t>
            </a:r>
          </a:p>
          <a:p>
            <a:r>
              <a:rPr lang="en-US" altLang="en-US" sz="2700" dirty="0" smtClean="0">
                <a:solidFill>
                  <a:srgbClr val="424120"/>
                </a:solidFill>
                <a:latin typeface="Arial" charset="0"/>
              </a:rPr>
              <a:t>City </a:t>
            </a:r>
            <a:r>
              <a:rPr lang="en-US" altLang="en-US" sz="2700" dirty="0">
                <a:solidFill>
                  <a:srgbClr val="424120"/>
                </a:solidFill>
                <a:latin typeface="Arial" charset="0"/>
              </a:rPr>
              <a:t>of </a:t>
            </a:r>
            <a:r>
              <a:rPr lang="en-US" altLang="en-US" sz="2700" dirty="0" smtClean="0">
                <a:solidFill>
                  <a:srgbClr val="424120"/>
                </a:solidFill>
                <a:latin typeface="Arial" charset="0"/>
              </a:rPr>
              <a:t>Henderson operates WTP</a:t>
            </a:r>
            <a:endParaRPr lang="en-US" altLang="en-US" sz="2700" dirty="0">
              <a:solidFill>
                <a:srgbClr val="424120"/>
              </a:solidFill>
              <a:latin typeface="Arial" charset="0"/>
            </a:endParaRPr>
          </a:p>
          <a:p>
            <a:r>
              <a:rPr lang="en-US" altLang="en-US" sz="2700" dirty="0">
                <a:solidFill>
                  <a:srgbClr val="424120"/>
                </a:solidFill>
                <a:latin typeface="Arial" charset="0"/>
              </a:rPr>
              <a:t>Water sales to </a:t>
            </a:r>
            <a:r>
              <a:rPr lang="en-US" altLang="en-US" sz="2700" dirty="0" smtClean="0">
                <a:solidFill>
                  <a:srgbClr val="424120"/>
                </a:solidFill>
                <a:latin typeface="Arial" charset="0"/>
              </a:rPr>
              <a:t>12 </a:t>
            </a:r>
            <a:r>
              <a:rPr lang="en-US" altLang="en-US" sz="2700" dirty="0">
                <a:solidFill>
                  <a:srgbClr val="424120"/>
                </a:solidFill>
                <a:latin typeface="Arial" charset="0"/>
              </a:rPr>
              <a:t>additional communities/water users in Vance, Warren, Granville, and Franklin Counties</a:t>
            </a:r>
          </a:p>
        </p:txBody>
      </p:sp>
    </p:spTree>
    <p:extLst>
      <p:ext uri="{BB962C8B-B14F-4D97-AF65-F5344CB8AC3E}">
        <p14:creationId xmlns:p14="http://schemas.microsoft.com/office/powerpoint/2010/main" val="41058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609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Project Description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90400"/>
              </p:ext>
            </p:extLst>
          </p:nvPr>
        </p:nvGraphicFramePr>
        <p:xfrm>
          <a:off x="457200" y="990600"/>
          <a:ext cx="8229600" cy="5440680"/>
        </p:xfrm>
        <a:graphic>
          <a:graphicData uri="http://schemas.openxmlformats.org/drawingml/2006/table">
            <a:tbl>
              <a:tblPr>
                <a:effectLst>
                  <a:outerShdw blurRad="25400" dir="5400000" algn="ctr" rotWithShape="0">
                    <a:schemeClr val="tx1"/>
                  </a:outerShdw>
                </a:effectLst>
              </a:tblPr>
              <a:tblGrid>
                <a:gridCol w="685800"/>
                <a:gridCol w="2971800"/>
                <a:gridCol w="609600"/>
                <a:gridCol w="533400"/>
                <a:gridCol w="3429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Kerr Lake Regional Water System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Source Basin: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Roanoke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Basins: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Tar, Fishing</a:t>
                      </a:r>
                      <a:r>
                        <a:rPr lang="en-US" sz="2400" baseline="0" dirty="0" smtClean="0">
                          <a:effectLst/>
                        </a:rPr>
                        <a:t> Creek</a:t>
                      </a:r>
                      <a:r>
                        <a:rPr lang="en-US" sz="2400" dirty="0" smtClean="0">
                          <a:effectLst/>
                        </a:rPr>
                        <a:t>, Neuse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Grandfathered Allowance</a:t>
                      </a:r>
                      <a:r>
                        <a:rPr lang="en-US" sz="2000" b="1" baseline="0" dirty="0" smtClean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3200" b="1" dirty="0" smtClean="0">
                          <a:effectLst/>
                        </a:rPr>
                        <a:t>10 MGD </a:t>
                      </a:r>
                      <a:r>
                        <a:rPr lang="en-US" sz="2000" b="1" dirty="0" smtClean="0">
                          <a:effectLst/>
                        </a:rPr>
                        <a:t>(max day)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Existing IBT (2013 data):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b="1" dirty="0" smtClean="0">
                          <a:effectLst/>
                        </a:rPr>
                        <a:t>4.64 MGD </a:t>
                      </a:r>
                      <a:r>
                        <a:rPr lang="en-US" sz="2000" b="1" dirty="0" smtClean="0">
                          <a:effectLst/>
                        </a:rPr>
                        <a:t>(</a:t>
                      </a:r>
                      <a:r>
                        <a:rPr lang="en-US" sz="2000" b="1" dirty="0" err="1" smtClean="0">
                          <a:effectLst/>
                        </a:rPr>
                        <a:t>avg</a:t>
                      </a:r>
                      <a:r>
                        <a:rPr lang="en-US" sz="2000" b="1" dirty="0" smtClean="0">
                          <a:effectLst/>
                        </a:rPr>
                        <a:t> day/</a:t>
                      </a:r>
                      <a:r>
                        <a:rPr lang="en-US" sz="2000" b="1" baseline="0" dirty="0" smtClean="0">
                          <a:effectLst/>
                        </a:rPr>
                        <a:t>max </a:t>
                      </a:r>
                      <a:r>
                        <a:rPr lang="en-US" sz="2000" b="1" baseline="0" dirty="0" err="1" smtClean="0">
                          <a:effectLst/>
                        </a:rPr>
                        <a:t>mth</a:t>
                      </a:r>
                      <a:r>
                        <a:rPr lang="en-US" sz="2000" b="1" baseline="0" dirty="0" smtClean="0">
                          <a:effectLst/>
                        </a:rPr>
                        <a:t>)</a:t>
                      </a:r>
                      <a:endParaRPr lang="en-US" sz="3200" b="1" i="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/>
                        <a:t>Roanoke</a:t>
                      </a:r>
                      <a:r>
                        <a:rPr lang="en-US" sz="2000" b="1" baseline="0" dirty="0" smtClean="0"/>
                        <a:t> to Tar:</a:t>
                      </a:r>
                      <a:endParaRPr lang="en-US" sz="2000" b="1" dirty="0"/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3.63 MGD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/>
                        <a:t>Roanoke to Fishing Creek:</a:t>
                      </a:r>
                      <a:endParaRPr lang="en-US" sz="2000" b="1" dirty="0"/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effectLst/>
                        </a:rPr>
                        <a:t>0.82 MGD</a:t>
                      </a:r>
                      <a:endParaRPr lang="en-US" sz="2400" dirty="0" smtClean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/>
                        <a:t>Roanoke to Neuse:</a:t>
                      </a:r>
                      <a:endParaRPr lang="en-US" sz="2000" b="1" dirty="0"/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0.19 MGD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Total Requested IBT (</a:t>
                      </a:r>
                      <a:r>
                        <a:rPr lang="en-US" sz="2000" b="1" u="sng" dirty="0" smtClean="0">
                          <a:effectLst/>
                        </a:rPr>
                        <a:t>2045 Demands</a:t>
                      </a:r>
                      <a:r>
                        <a:rPr lang="en-US" sz="2000" b="1" dirty="0" smtClean="0">
                          <a:effectLst/>
                        </a:rPr>
                        <a:t>):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b="1" dirty="0" smtClean="0">
                          <a:effectLst/>
                        </a:rPr>
                        <a:t>14.2 MGD </a:t>
                      </a:r>
                      <a:r>
                        <a:rPr lang="en-US" sz="2000" b="1" dirty="0" smtClean="0">
                          <a:effectLst/>
                        </a:rPr>
                        <a:t>(</a:t>
                      </a:r>
                      <a:r>
                        <a:rPr lang="en-US" sz="2000" b="1" dirty="0" err="1" smtClean="0">
                          <a:effectLst/>
                        </a:rPr>
                        <a:t>avg</a:t>
                      </a:r>
                      <a:r>
                        <a:rPr lang="en-US" sz="2000" b="1" dirty="0" smtClean="0">
                          <a:effectLst/>
                        </a:rPr>
                        <a:t> day/max </a:t>
                      </a:r>
                      <a:r>
                        <a:rPr lang="en-US" sz="2000" b="1" dirty="0" err="1" smtClean="0">
                          <a:effectLst/>
                        </a:rPr>
                        <a:t>mth</a:t>
                      </a:r>
                      <a:r>
                        <a:rPr lang="en-US" sz="2000" b="1" dirty="0" smtClean="0">
                          <a:effectLst/>
                        </a:rPr>
                        <a:t>)</a:t>
                      </a:r>
                      <a:endParaRPr lang="en-US" sz="3200" b="1" dirty="0" smtClean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Roanoke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to Tar: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</a:rPr>
                        <a:t>10.7 MGD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Roanoke to Fishing Creek: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</a:rPr>
                        <a:t>  1.7 MGD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Roanoke to Neuse: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</a:rPr>
                        <a:t>  1.8 MGD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039086"/>
            <a:ext cx="3886200" cy="5716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>
                <a:solidFill>
                  <a:srgbClr val="424120"/>
                </a:solidFill>
                <a:latin typeface="Arial" charset="0"/>
              </a:rPr>
              <a:t>Reduction of initial projected </a:t>
            </a:r>
            <a:r>
              <a:rPr lang="en-US" sz="2700" dirty="0">
                <a:solidFill>
                  <a:srgbClr val="424120"/>
                </a:solidFill>
                <a:latin typeface="Arial" charset="0"/>
              </a:rPr>
              <a:t>demands and </a:t>
            </a:r>
            <a:r>
              <a:rPr lang="en-US" sz="2700" dirty="0" smtClean="0">
                <a:solidFill>
                  <a:srgbClr val="424120"/>
                </a:solidFill>
                <a:latin typeface="Arial" charset="0"/>
              </a:rPr>
              <a:t>IBT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424120"/>
                </a:solidFill>
                <a:latin typeface="Arial" charset="0"/>
              </a:rPr>
              <a:t>USACE </a:t>
            </a:r>
            <a:r>
              <a:rPr lang="en-US" sz="2700" dirty="0" smtClean="0">
                <a:solidFill>
                  <a:srgbClr val="424120"/>
                </a:solidFill>
                <a:latin typeface="Arial" charset="0"/>
              </a:rPr>
              <a:t>allocation </a:t>
            </a:r>
            <a:r>
              <a:rPr lang="en-US" sz="2700" dirty="0">
                <a:solidFill>
                  <a:srgbClr val="424120"/>
                </a:solidFill>
                <a:latin typeface="Arial" charset="0"/>
              </a:rPr>
              <a:t>of 20 mgd not projected to be exceeded by 2060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424120"/>
                </a:solidFill>
                <a:latin typeface="Arial" charset="0"/>
              </a:rPr>
              <a:t>Modeled results show no impact of transfer</a:t>
            </a:r>
          </a:p>
          <a:p>
            <a:pPr marL="74295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424120"/>
                </a:solidFill>
                <a:latin typeface="Arial" charset="0"/>
              </a:rPr>
              <a:t>Lake levels during extreme drought</a:t>
            </a:r>
          </a:p>
          <a:p>
            <a:pPr marL="74295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424120"/>
                </a:solidFill>
                <a:latin typeface="Arial" charset="0"/>
              </a:rPr>
              <a:t>Low flow duration</a:t>
            </a:r>
          </a:p>
          <a:p>
            <a:pPr marL="74295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424120"/>
                </a:solidFill>
                <a:latin typeface="Arial" charset="0"/>
              </a:rPr>
              <a:t>Hydropower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 of Modeling Scenarios</a:t>
            </a:r>
            <a:endParaRPr lang="en-US" sz="40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18515"/>
            <a:ext cx="4724400" cy="2895600"/>
          </a:xfrm>
          <a:prstGeom prst="rect">
            <a:avLst/>
          </a:prstGeom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897517"/>
            <a:ext cx="4724401" cy="28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9140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Timeline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24541"/>
              </p:ext>
            </p:extLst>
          </p:nvPr>
        </p:nvGraphicFramePr>
        <p:xfrm>
          <a:off x="4572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0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Public Hearing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Required Hearing</a:t>
            </a:r>
          </a:p>
          <a:p>
            <a:pPr lvl="1"/>
            <a:r>
              <a:rPr lang="en-US" dirty="0" smtClean="0"/>
              <a:t>March 31 @ 6:30: City of Henderson – City Hall</a:t>
            </a:r>
          </a:p>
          <a:p>
            <a:r>
              <a:rPr lang="en-US" dirty="0" smtClean="0"/>
              <a:t>Hearing Officer: Ms. Jessica Godreau</a:t>
            </a:r>
          </a:p>
          <a:p>
            <a:r>
              <a:rPr lang="en-US" dirty="0" smtClean="0"/>
              <a:t>Public Comment Period for Hearing: </a:t>
            </a:r>
          </a:p>
          <a:p>
            <a:pPr lvl="1"/>
            <a:r>
              <a:rPr lang="en-US" dirty="0" smtClean="0"/>
              <a:t>March 31 – April 30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http://www.ncwater.org/?page=294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655" y="160338"/>
            <a:ext cx="8229600" cy="182086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 smtClean="0"/>
              <a:t>IBT Process § </a:t>
            </a:r>
            <a:r>
              <a:rPr lang="en-US" sz="4000" dirty="0"/>
              <a:t>143-215.22L.(w) </a:t>
            </a:r>
            <a:br>
              <a:rPr lang="en-US" sz="4000" dirty="0"/>
            </a:br>
            <a:r>
              <a:rPr lang="en-US" sz="2000" dirty="0" smtClean="0"/>
              <a:t>Requirements </a:t>
            </a:r>
            <a:r>
              <a:rPr lang="en-US" sz="2000" dirty="0"/>
              <a:t>for Coastal Counties and Reservoirs Constructed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 </a:t>
            </a:r>
            <a:r>
              <a:rPr lang="en-US" sz="2000" dirty="0"/>
              <a:t>the </a:t>
            </a:r>
            <a:r>
              <a:rPr lang="en-US" sz="2000" dirty="0" smtClean="0"/>
              <a:t>United </a:t>
            </a:r>
            <a:r>
              <a:rPr lang="en-US" sz="2000" dirty="0"/>
              <a:t>States Army Corps of </a:t>
            </a:r>
            <a:r>
              <a:rPr lang="en-US" sz="2000" dirty="0" smtClean="0"/>
              <a:t>Engineers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2400" y="1447800"/>
            <a:ext cx="8686800" cy="5257799"/>
            <a:chOff x="375" y="1800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680" cy="91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514" y="3049"/>
              <a:ext cx="8601" cy="1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II. Applicant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prepares environmental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document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(EA) pursuant to State Environmental Policy Act (SEPA) 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524" y="1864"/>
              <a:ext cx="8464" cy="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I. Applicant submits Notice of Intent to file a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petition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524" y="6978"/>
              <a:ext cx="8134" cy="1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III.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NCDENR publishes a Petition in the NC Register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625" y="8681"/>
              <a:ext cx="2685" cy="1043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ublic hearing for Petition request</a:t>
              </a:r>
              <a:endParaRPr lang="en-US" altLang="en-US" sz="14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4173" y="8093"/>
              <a:ext cx="1954" cy="17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following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10455" y="8667"/>
              <a:ext cx="3293" cy="2016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 smtClean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  <a:endParaRPr lang="en-US" altLang="en-US" sz="20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cxnSp>
          <p:nvCxnSpPr>
            <p:cNvPr id="15394" name="AutoShape 32"/>
            <p:cNvCxnSpPr>
              <a:cxnSpLocks noChangeShapeType="1"/>
              <a:endCxn id="15381" idx="1"/>
            </p:cNvCxnSpPr>
            <p:nvPr/>
          </p:nvCxnSpPr>
          <p:spPr bwMode="auto">
            <a:xfrm flipV="1">
              <a:off x="3326" y="8968"/>
              <a:ext cx="847" cy="23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95" name="AutoShape 33"/>
            <p:cNvCxnSpPr>
              <a:cxnSpLocks noChangeShapeType="1"/>
              <a:stCxn id="15381" idx="3"/>
            </p:cNvCxnSpPr>
            <p:nvPr/>
          </p:nvCxnSpPr>
          <p:spPr bwMode="auto">
            <a:xfrm>
              <a:off x="6127" y="8968"/>
              <a:ext cx="1088" cy="66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37937" name="Elbow Connector 37936"/>
          <p:cNvCxnSpPr>
            <a:stCxn id="27" idx="3"/>
            <a:endCxn id="15383" idx="1"/>
          </p:cNvCxnSpPr>
          <p:nvPr/>
        </p:nvCxnSpPr>
        <p:spPr>
          <a:xfrm>
            <a:off x="6026150" y="5902119"/>
            <a:ext cx="527050" cy="604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74816" y="3452093"/>
            <a:ext cx="1240790" cy="615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</a:rPr>
              <a:t>Adequacy Determination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07975" y="3200400"/>
            <a:ext cx="1936880" cy="1046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</a:rPr>
              <a:t>NCDENR submits document to State Clearinghouse for public comment (30-day period)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495800" y="5271177"/>
            <a:ext cx="1530350" cy="12618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</a:rPr>
              <a:t>NCDENR prepares </a:t>
            </a: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written response to </a:t>
            </a:r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</a:rPr>
              <a:t>comments (i.e., hearing officer’s report)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" name="Elbow Connector 30"/>
          <p:cNvCxnSpPr>
            <a:endCxn id="18" idx="1"/>
          </p:cNvCxnSpPr>
          <p:nvPr/>
        </p:nvCxnSpPr>
        <p:spPr>
          <a:xfrm flipV="1">
            <a:off x="2244855" y="3759870"/>
            <a:ext cx="529961" cy="1928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data:image/jpeg;base64,/9j/4AAQSkZJRgABAQAAAQABAAD/2wCEAAkGBxMTEhIUExQWExUUFxUXFhgYFxcaFxsVGRQXGBgXExsYHCggGBwlHBUUITEhJSkrLjAuFx8zODMuNygtLisBCgoKDg0OGhAQGy0kICQsLDAvLCwsLDQ3LSwsLC8sLCwsLCwsLCwsLCwsLCwvLCwsLCwvLCwsLCwsLCwsLDQsLP/AABEIALwBDAMBEQACEQEDEQH/xAAcAAEAAQUBAQAAAAAAAAAAAAAABgIDBAUHAQj/xABKEAABAwICBgcDCQYDBgcAAAABAAIDBBEhMQUGEkFRYQcTIjJxgZFyobEUIzNCUmKCosEWY7LR4fBTc8IVkpPD4vEXJCVDVIOj/8QAGgEBAAMBAQEAAAAAAAAAAAAAAAEDBAUCBv/EADMRAAICAAQCCAYCAgMBAAAAAAABAgMEESExEkEFEzJRYXGBsRQikcHR8KHhI0IkUvEz/9oADAMBAAIRAxEAPwDuKAIAgCAIAgCAg2uvSTBRF0UY+UTjAtBsxh/eOxx+6MeNkByjTPSDpCoJvUOiafqw/NgfiHbPm5CSOT1L3m73ueeLnFx9SUAgqXsN2Pcw8WuLT7igJBojX3SFORs1D5Gj6sx6wHzd2h5EIDqWpnSjDVObDUNFPM6wab3ie44ANJxa4/ZPEAElCDoKAIAgCAIAgCAIAgCAIAgCAIAgCAIAgCAIAgCAIAgCAIAgId0p6yOo6M9UdmaZ3VxuGbcCXPHMNBtzIQHzwT/f80JCAIAgCA8IugO+dEGszqqldFK4ulpi1pcTdzo3A9W5xOJPZc0nfs33oQT1AEAQBAEAQBAEAQBAEAQBAEAQBAEAQBAEAQBAEAQBAEBxrp8q7y0cQPdZK8j2nNa0/kegOZUNMZXtY2wLjYXy44+iEkq/8Pai1w4H8J/mpyIzNVXaqVUWbNr2Tf3EA+ijIZmlcCDY4EZg5+aEniAIDovQXWbNdPFukgLvOORth6SO9EB3NCAgCAIAgCAIAgCAIAgCAIAgCAIAgCAIAgCAIAgCAIAgPnrpkq+s0pKP8KOKP8pl/wCahJg6D1LqaqmNRTlpcwm7Cdl1m743ZXvuNvFCDN0X0hVlNeORrZNk7JDxZwI3EjP0QGTXdI5kB+YAJ+9/0qRkRGd8lTK5wZtPdjZoyAAH8sSoJLVZQyRECQbJN8LtJw4gE2z3oDHKAk/RbV9XpWlO55fGfxRut+YNQH0ihAQBAEAQBAEAQBAEAQBAEAQBAEAQBAEAQBAEAQBAEAQHy/rvUGTSFa4/48jfJjtge5oQk630YQ7GjL8Q4+rr/qpIOKaak2qiY8ZH/wARUEmG1AVtcRkbID1ACgMvQNQY6qleM2Twu9JG3HmLhAfVqEBAEAQBAEAQBAEAQBAEAQBAEAQBAEAQBAEAQBAEAQBAcB6X9WX09W+paLwVJ2tofVlI7bXcLkbQO+5G5AdH1ai6rRbB+7b8FIPn2qdd7jxc4+pKgkoagKggKkAQEu6L9WH1lZG8tPUU7mySO3FzSHMjHEk2JHAG+YuB9FIQEAQBAEAQBAEAQBAEAQBAEAQBAEAQBAEAQBAEAQBAEBj6QoY543xSsEkbxsuaciP737kBzvWnTjtHxmlnicYng/J6hliHWH0czfqvHEYEYgDEADhyEnrUB6gKi5Ab3UrVmTSNQImXbG2zppLYMZfIcXusQByJyBQH0fobRUVLCyGBgZGwWA3ni5xzc4nEk5oQZqAIAgCAIAgCAIAgCAIAgCAIAgCAIAgCAIAgCAIAgCAIAgNXrNoKOtp5KeXJ47Lhmx47r28wfXEZFAfMWl9HSU80sMos+Jxa62XIjkQQRyKEmC5AU3QkvUdK+WRkUY2nyOaxg4ucbC/AXOe5AfT2purUdBTMhZYu70r7YvkI7Tjy3AbgAh5N6gBQFikrYpQTFIyQNNiWOa4AjMGxwPJQmnse51zh2k15l9SeAgCAIAgCAIAgCAIAgCAIAgCAIAgCAIAgCAIAgCAIAgPnzplgDdKSEfXiiefGxZ8GBCSCkICnZQEt6KaYP0rSX+qZH/7sL7e+x8kB9JIQaHWPW2mowRI7akthGyxfy2tzBzNuV1XOyMdzXhsFbf2Vp3v919Dk2s2u9TV3aT1UR/8AbYTYj947N/uHJZZ2ykfRYXo+qjXd97+3d7+JotHaQlgeJIZHRvG9pzHBwycORuF4Ta1RrsqhZHhms0dO1Y6TmPsysAjdl1rQerPtjEs8cR4LTC/PtHCxXREo/NTqu7n/AH+7nQ4ZWvaHNcHNcLggggjiCMwtBxWnF5MrQgIAgCAIAgCAIAgCAIAgCAIAgCAIAgCAIAgCAIAgOA9NOOlLDE9RCPPakw94QkgT22NuGCApQEn6NdJx02kIZZXbLGtl2jYnOJ1gAMSSbBQ2ks2e665WSUY7smOs/ShNMTHSgwR3ttm3WuHK2EY8LnmFmnc3sdzC9Fwi07NX3cv7/dyEPeSSSSSTck4kk5k8TzWc7aSWiPEJCAIDb6vazVNG68L+ze7o3YxnjhuPMWK9xm47GbEYSrEL51r38/3zOsar6/U1VZj/AJiY4bDj2XH92/I+BseS1QtUj53FdGW0/Mvmj3r7r9RLlac4IAgCAIAgCAIAgCAIAgCAIAgCAIAgCAIAgCAIDgGt8gn09IMw2SNv/DiaT+YFAQvSrbTTDhI/+IoSYoQFcRs4eK8WLOLNGElw3wfj76GyjzCxH1kdzLXkvCAIAgCArigL8AL8eHmjZ5clHcnGp+u0lM+OGWQzROc1pJxMYJsC1xxLQbXB3ZcDbVbJPJ7HKxnR8boucFwv3OxLafNBAEAQBAEAQBAEAQBAEAQBAEAQBAEAQBAEBHdetZ26PpXSkB0juxEz7UhG/wC6Bcnw4kID560TpQtqhPKS4lz3PdvLnXJd6m6EmtqJNpznHNzi71N/1QFDUAcgM2nluOYzWOyHCz6jBYrr4Zvdb/n1NiFSdM9QBAetaSbAXKEN5bmR1LWd83P2R/qO5RnnseOJy7P1LVTWYW7rdzR/eKlIKMY6vcwXTkkWwFx8V6yPEptrQ+p10D4oIAgCAIAgCAIAgCAIAgCAIAgCAIAgCAIDTaw6z09G28r7vtdsbbF58tw5mwXidkY7mrD4S29/ItO/kcI6RNaX100bnNDGRtcI2gk953aLjvJ2W7hl5qK58azPeNwvw01HPPTP+WRO6sMZ4gNho3Q80wJiYXBuZwA9SgMSaItJa4WIJBB3EID2k73kqbuydLotvr8l3M3IWM+pPUBkMprC7zsj8x8Aoz7itz5R1PJKoAWYNgcfrHxKZd44OcjXyVPD1XrIh2dxjkr0VnrMx4j4oQ9j6tW8+NCAIAgCAIAgCAIAgCAIAgCAIAgCAIDF0lpKKBhkme2No3k5ng0Zk8hiocklmyyqqdsuGCzZzDWbpNkfdlIDE3LrHW6w+yMmeJufZKyzvb7J3sL0RGPzW6vu5f3+7nPZpXOJc4lzibkkkkni4nEnmVQdlJJZIw6+HaFxmPgrqZ8LyfM5nSmFd1fHHePtzNTZbD5gBATHVLWqOniMcjXbyCADe5J9cVJBG9LVgllfIBshxwHIADH0UElejoPrHyWW6ebyR9F0ThXCPWy57eX9m1hpy7HIcTl/VZ2zrSmloXOuazuC5+0f9IUZZ7kcLl2voYM9VjntFekg5KOiMV7yc1JU23uUqSAgL1FTPkkYyNpe9xFmtFznnhkOJyClJt5I8WWRhFyk8kfUkEm00Hitx8gXEAQBAEAQBAEAQBAEAQBAEAQBAUyPDQS4gAYkk2AHEk5ISk28kQDWbpMijuykAmf/AIh+jHs75PcOZyWed6WkTsYXomc/mt0Xdz/r38Dl+lNKzVDzJNI6Rx4nADg0ZNHIALM2282d6qmFUeGCyRhqC0IAgMKoob4twV8LmtGcnFdFQsfFB5P+DEdRP4XVyugcyXRWIWyT9fyeCjk4WR3QIj0ViXyS9TMo9Elxx7XLd5qmd75HRo6Krq+a15+HL+zbBrGffdwHdHjxWfVnU+aW2iMaqrCe8b8AMgpSJ+WBhSTE+C9ZHiUmy2pPAQHhKA3uqmrMlZKBZzIR9JJbG1sGsuLbRNs8s7L3XDiZgxWOjUvl1Z2rV3VaKnbsxRiMHvOOMjvaccT8BuC1xio7HAtuna85vMk0bA0ADIKSsqQBAEAQBAEAQBAEAQBAEAQBARbWbXmmpLsB66UfUYcAf3jsm+GJ5KqdsY6czfhejrb9do97+y5+3icn1j1rqaw/OPsy+EbcGDhcfWPM35WWWU5S3PosNgqqF8q17+f75fyaNeDWEAQBAEAQBovgMUBkiANxkP4Rn58FGfcV8bl2fqW6iswtg1vAfrxRIKKjqzXyVBOWC95HmVjexZUlYQBAX6ChlneGQsMjjwGHif7tzClJvRFF2JhWtWdM1U6MBcPqTtu+yD2B4nf4D1KvhT/2OJiMfOzSJ0+h0bHE0Na0ANwAAAA9kDAK9aHPbbebMxAEAQBAEAQBAEAQBAEAQBAEAQHJNbtbaqe7YD1UWRDTaRw+87hybbzWayUnsdXo94WMv8q173t++efoc9PNZj6ZNNZoISEAQBAEAQF+Omwu47LeeZ8AozK3PktWeuqg0WYNkb3HvH+SZd44M9ZGvlqeGPNesiHPuMdxvmvRW3meIQEAY0khrQXOOQGaHidkYLUnOrHRtNMQ6ovG3PYHfI+9fBo8fRXQpb30ORiOks9IHW9Catw0zA1jA0bwN/NxOLj4rRGKjscmc5TecmbkBSeT1AEAQBAEAQBAEAQBAEAQFEsrWi7nBo4kgfFSk3sQ2luW4auN+DHsd7LgfgVLhJbohTi9mX15PQQHDVmLDHqqNj8xjxGf9VDimasPjLaOy9O5mmq9HvZj3m8R+o3KpxaPoMNj6r9Nn3P7GKvBuCAIC7DTudlgN5OSNnmU1EudYxnd7TvtHIeAUas85SlvojCqKu5xO0V6SHFGOiMR8hOakrcmylSeQgPCf7/khDkorNkj1c1Mqauxt1UR+s7M+wMz5Ycwvca3I52I6QjDSO517VfUeClALW9re82Lzxtub5Y8VpjWonFtvnY/mZLI4w0WAsvZSVIAgCAIAgCAIAgMSq0pBH9JNGz2ntHxKsjVOXZTfoVythHtSS9TVya40YNmy9YeEbHv97Wke9XLB3btZebSKXjac8k8/JNlI1me76Kiqn83MbG0+b3fop+GS7U4r1z9iPim+zXJ+mXuPlukX92mhh/zZtr1EY/VODDreTfkvyOsxMtoJeb/AAWhBXSO2XVsETs9mKIOdbf9I4n3KeKiKzUG/N/g88N8nk7EvJfk0lbWUbHFs+kqqRwJDmsLmtuDYgiNlh6rTCFzWcKorz/tmWyyiLynbJvuX9IwYtL6GDsYJZD9p93+dnyH4Kx04xrtJeWnsipYjAp9lvz192SWk0No2sj24Y2WBttRgxva7naxB8QscrsTTLKbfrqboU4W+OcEvTQs6s6QlhqpaGoeZLDbge7vOZnYn62H8LuS9YiuE6ldBZd6PGGsnC50WPPmn4fv3JgsB0ThqzFgQBAYNXoxrsW9k+4+IXhwTOlhuk7Kvln8y/n6/k1MlE8GxafLL1VTWW53qcVVbHii/wAlWwxne7buAyHiV51ZZnKW2iMeqrCcz4NGXopSGUYGDJMTyC9ZHiU2y2pPAQHhKA2OhdB1FU7ZhYSN7jg0eJP98AVMYuWxjvxkK0dX1T6NYorPl+dfxcOyPZae954cgtMakt9TiX4yy19x0GnpmsyHnvVpkLyAIAgKZJA0XcQBxJt8VKTexDaW5q6rWajj71RFhuDw4+jblXRw10tospliqY7yX1MT9sIHfRMqJ/8ALgkP8QCs+Dmu00vNor+Nra+VN+SY/wBt1bvoqCS3GWSOP1FyVHUVLtWL0TY6+19mt+rSH/qb/wD4sI/+yR3+kJ/xl/2f0X5H/Jf/AFX1f4NXpSYwm1VpUsP2Io2NcAcsGhzvNX1rj/8AnV6tv+kUWy6v/wCt2Xgkv7Zqm1+inG0tRVTc5HzkejLfBX9Xil2YxXkkZ1bg3pKcn5t/YzNN1NHRMikhoYZo5O7KC0jaxwJLXG9h7jwVdMbr24zsaa5fuRZfOnDxUo1pp7P9zN7qdp9lXC4ta2J7DZzBkL32XDiD8QVmxWHlTPXVPmasHiY3wzSya5EU1a1oq5K9sFRJdpMkbmhrWgODXZFovm3jvW7EYWqNHHBdzOfhsZdLEdXY9NURjWf5RFUSwyzSvDXYbT3G7Di04ngR53WzDdXOtTikvQwYp2wscJSb9eRPNW9CaPgbDVNmIJbtAyStbbaFiCBYbyMeC5eIvxFjdTX0R2MNh8PUlapfVkZ6TNEiOoE7Po6gbVxl1g73qLO53K29HXcVfA917HP6Uo4bOsW0vc3GgYGaQ0Y+HZb18I2WmwBuBeM34EDZJ5FZ7pSw+JU8/lf6/wAmqiMcVhXDL5l+r8EY1H0waWrbtEtZIerkBwtc4E8Nl3uutuMp62rTdaowYG903ZPZ6MnfSFRua2Gti+kpnAnnGTkeQPuc5czAzTbpltL3Ot0hBpRujvH2/fuSnR9Y2aKOVmLXtDh5jI8xksU4OEnF8jfXNTipLZnHdIUboZHxvFi0keI3EciMVkayLzHUAIAgKZY9oEHeLKGs9Cyq11TU48iGSznIYKnI+udmexYUngIQEBdo6WSV4ZEwyOO4An4IlmU23wrWrOj6q9GBcQ+qO0c9hps0e04fAY81fGn/ALHFxHSEp6ROlQxUtK0Nc+KIDIFzWNHgCVqhVKWkF9Ecuy6Kec5fVlmXXGiBsJg88I2vf/CCFesHc9eHLz0M7xtCeXFn5Zv2KP2nc76KjqpOZjEbfV5Cn4VLtTivXP2I+Kb0jCT9MvcfLtIP7tLFFzlm2vURtPxTq8Ot5t+S/I6zES2gl5v8GPN8tP0tbTU/JkYJ/wD1d+i9rqf9YN+b/CPEuvfasjHyX5Z6/Qu0x0kldUytaC49W9rWkAXNhG258AUV+T4Y1xXn/YdGa4pWSaXd/RFHaX0SHdmmmqHnIvLnXPg95+C29TimtZKK8P6RgeIwaekXJ+P9szKPXikids/IuptnstYHDxFgvEsDbNZ8ef1LI9I0QeXV5eiL+uus1RGIJaWRvUTN7LgwE7QOIO0DbC2Fr4O4Lzg8LXJyjYvmROOxdsFGVT+V88jVaOGkKunknjrHF0ZIMQJa7AXw2bC5GSus+HpsUJQ35lFfxN9TsjZquRXqJrdOahkMzzKyTsguxc11rg3zIOVjxTG4OtVucFk0TgMbY7FCbzTI3rTTvirZw/tHrHPF72c1x2m35WIC14aSnTHLuMOLjKF8uLvzJnrhoaCehjqqaNrNloeQxoF4z3g4N3tOPKzlz8JdOu51WPP8/wBnTxmHrsw6trWWWund/Rqej2sZJ1tDP2opgSwHc8YnZ4EgX8Wc1fj4OOV0N17Gfo6xTzons9jCfHNomtBxc3cd0kJOI5HLwIG7OxOGMp8fZlTU8Dfny90V6VmZHpOKojN45XwztP3Xkbd+e0JLhRWnLDOEt0mvpt9j1a1HFxsjs2n9d/uSTpW0PtRsqWjGOzH+w49knwcbfjWPoy7KTrfPY29LUZwVq5b+RHNQNEUtTJJHOHF4AcwBxaCBg4G2Nxcb954LZjrraoqUNjD0dTTdJxs35E+1k0PFNSGljLduNoMLdq7gWDAYknLs35rlYe6ULesls9/U7GJohZT1Ud1t6HNdStOCkqQ59xG8FsmGIGYNuII9CV2cZR11eS35HDwOI6i35tnuWdN7NVVyupI3uEjrhuzjtEDaNhkC65x4r1TnVUla1oeb0rrm6U9Ts1JSE0zIprOJiayTgTsWd+q+dlNKxyh36H00IN1qM9dMmc40DrJNSNkgjjNQyOWQNeASLXyFuOLvxLr3YaFzU5PhbS0OLRip0J1xjxJN5M6Fp3REU8Z22AuAOy7JwPI8OWS4bSZ9AnkcUjrgHmOQdXI02LTx4XWVS5M0zpa1jqjMXopCAICCPzPifiqT62OyPEJPBnYYngM0PM5xgs2TTVno7nqCHT3iYfq27ZHgcvE+hVsKm99Dk4jpLlD9/fA67oDVaCmbssYG8eJ9p2Z8MlojFR2OROyU3nJmv150jKx1LTRP6kVL9l0gwLW7TBZvDv8AuHFdHB1RalZJZ8K2OZjrZxcK4vLie5s9H6qUkQFoWvdvfIA95PEl2/wsqJ4u2f8Atl4LQvrwdMF2c/F6ke101omopmxQRxBjow65ab32nAgWcBu4b1rwmFhfBym3nmYsbjJ4eajBLLIwtWteZvlBirCA19gDshuw7de2bTfM33HJWYjAw6viq5fyVYbpGfW8F3P+DY9KVC8wsmY5wEZ2ZGhxsWuODiORsPxclV0bOKm4Nb7F/SlcnWpxb03IpqToKnrGzxPLmzNG1G4HDZyxbbGzrX5OW7GX2UuMltzOdgcPVfGUZdrkYGrek5KOqbjht7ErQbtcNrZPiRmDyVuIqjdV6Zoqw1s6LsvHJl3WvRzqKtPV9kbQlhPAXuAPZcCPIKMNYr6fm8mTi6nh784+aMrXXTcNaad0THdcG2kw42IaN7rHa9VXg6J0cSk9ORZjsRXiOFwXzc/wb7QWrc0ui5oZWlri8yQNdg4ENFsD3Q47Qx+0TvWW7EwjiVOL8GbKMJOeEcJrJ55oh2rdVO2XqYpjT9eQxxPHENBwuDc2uOK6GIhBx45Rzy1OZhZ2RnwRlw56GxqIZtE1DexDI4jaZI5riLYghuI2TxtjjzVUXDGQ3a8C+SngbNk3yZs9bwK6kirom2dHeOZoxLRnjyBN/B4O5UYXPD2umT31X7+7F+MSxNKvgtVo/wB/dyvo71kijikpql7WsxLC7u2d32Hhx8yox+GlKSsrWv7kyejcVCMHVY9OWf8AKIgHdXVXpiX7EvzJF7us/sYZm+Hquh2qv8mma1Oavku/x65PT66HaNZdBMrITG7BwxY7e136g5Ef0XzuHvlTPiXqfT4nDxvr4X6M5UNTa9x2OpdZhIBLmhuebdojC+OC7nxuHSzz3Pn/AIDEt5ZbeJ1+enEkBjmAAfHsvF8rtsbHkd64EZcM+KPJ6H0koqcOGfNanNhqhSRH57SMYIzDdkOt/vE+5df4y2fZrf76HEWApg/ntXp/6Z2hIdG08jZKd1TUSNvbYY92YsR2WNBGO9V3SxNkeGfDFea/JdRHC1S4q3KTXg/wbFsTHOc+LRDnOcS4mbq48Sbk2eSRjyVOckspXfTN+xdlFvijRr45L3NjENI2tHFSU7eBL3nyDA0Kp/D/AOzlL6L3zL18R/qox+r9shNoGqmBbPWuDDmyGNsdxw2iSbIr6oawhr4vP+CJYe2zSdmncll/OputF6Mip4xHEwMaPUneXE4krPZbKyXFJ6mmqqFceGCyRlqssI5rNqbTVgu9uzJukbg4ePEcjcLxKCluWV2yhscw01q5WUBJI6+AfWaDgPvDEt948FRKMoeKNKddvgzGo65kndOPA5/1RNMqnXKG5kqSsgkpxPifiqT6zNKObN5q7qlU1ZBa3q47993+nifD3L3GDlsYMR0hGvSO513VXUKClAds7T/tuHav90ZN955rRCtROLdiJ2vUmMUQaLAW/verCgrQEf140P8AKaV4aPnI/nI7Z7TRiB4i48bLVg7uqtTez0ZkxtHW1NLdaov6o6Y+VUschN3gbMnttz9cHfiXnFU9VY48uXkesJf11Slz5+ZDel6HtUz+IkafItI/iK6HRUtJLyOZ0xHWD8zS6cigloqWdskYnYxsUke0NtzWdhrtnO4AHiDyWmlzhdKDT4W80/PUzXquyiE01xJZNZ92n74Ek1F1gbUxOoqg3cWFrCfrx2sW+00e4ciseNw7qn11f/jNuAxSuh1Nm/uiBVlI6mqHxPLm7D9lxbg4svm3xbY+a6kZq2tSXP3ORODptcG8sny7jqegdSKOIslbtTHBzHPII4gtDQBzxuuJdjrp5xenkd+jo+iGU1r3ZlrpM0P11N1rR24Lu8Yz3x5YO/CVPR93BZwvZ+/I89J0dZVxLePtzNF0UaWAfJTut2+3HxuB2m+gBt90rV0nVmlYvJmTom7Jut+a+501cY7pzTWXUSeSqfJThoY8h9y7Z2XnvDDHPHL6y7GHx8I1KM917HDxPR1k7nKvZ6+pv9Z9CtqaaFtTNHDNHYmS42b2s+20W4GwPkFlw97qsbri2ny9u82YrDq2qKtkk1z9+41+rs9BQCRvy0TdZa7QNptxcXaGbWYNs8bBW3q/ENPgyy/eZTh3h8Kmuszz/eRbmptHyOvHo6olJ3sjkjZ73NaPRSpYiKylYl5tP8iVeGk841N+SaX2RsNHwTRm9PoyKA/bklZteewC73qqcoS7drfgl+S6uM4v/HUl4tr7Zmf8n0k/vTU0P+XG95/O4BV8WGW0W/N5exbw4qW8oryTfuP2dmf9LXVDv8vYiH5Wk+9PiILs1r1zY+Gm181kvTJHo1NpCbyNfMeMskj/AHF1vco+Mt5PLySHwVL1ks/NtmxpdC00fcgibzDG39bXVUrrJbyf1Lo0Vx7MUvQzgFUWnqAIAgCAIAgPHNBFiLhAQfWbo3gnJkgPyeXO7R2SeJbcY8wR5qqVSeq0L4YiUdHqjQwajVrcHPieNzu2D5gNIPqoVcu8iU63smjO1b6MIonbcx65/wB4WYPw3ufPDkkaUt9S67G2WaLQ6FTUjWAWGWH/AG4K4xl9AEAQBAQbRn/kdJyQHCGr7cfASXPZHDHaFubF0rP8+GU+cdH5fv3OXX/x8U4f6z1Xn+/YvdKNC+SniMbHPc2UYNaXGxY6+AxzDVHRtijY+J5aE9KVynUuFZvM1+o2qMTonOq6ZwkDzs7e227Nltuzcb9rMK3GYySnlVLTwKcBgYOGdsNc+ee3kWdIdHsoqDJTSMijBD2FxcHMN72FgbgHI3yXqHSMHXw2Jt+55s6MmreKtpLfyMvWXQ1JO+OSorIopWsDZdgt7ZGTgC67d+47uCrw91taca4NrPTwLcTh6bJKVk0nlrlzNjofWKjgiZDDJNU9WLDZje91r3Au1oFhew5WVNuHunJzklHPxy+5fTiaa4KEG5ZeDf2Mt+npngiOgncDh871cQI57RJt5Lx8PCL+axembPfxE5L5a365Itwtr7Wip6SmHAuc4j/htAUt0f7SlL98SEsR/rGMf3wyLv8Asquf360MHCKFo9HPJK89bQtoZ+b/AAeuqvb1sy8l+R+yjHfS1FVNydMQ30YAnxbXZjFen5HwifalJ+v4yL1PqlRMyp4yeLgXn85KiWLul/sz1HB0R2ivf3NrBSsYLMY1g+60D4KiUpS3ZfGMY7IvLyeggCAIAgCAIAgCAIAgCAIAgCAIAgCAIAgCAIDX6Z0NDVM2Jm7QGLSMHNPFpGStqunU84squohbHhmjnWndP1dFJ1UU73tGXWhj3Yfe2bldajD1Xx4pRyfhmcbEYm7Dy4IyzXjkzc6u9fWNBlqqhtxlGY2D8rL+9Z7+Cl5RgvXN/c1YfjvjnKb9Ml9jefsbSnGQSTHjLLI73bVlm+MtXZyXkkafgqn2s35tmfS6Cpo+5BE08Qxt/W11VK+2W8n9S2OHqj2Yr6GwAtkqi49QBAEAQBAEAQBAEAQBAEAQ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5298657" y="2114323"/>
            <a:ext cx="3403100" cy="2675540"/>
            <a:chOff x="5859886" y="2755118"/>
            <a:chExt cx="5653688" cy="3605011"/>
          </a:xfrm>
        </p:grpSpPr>
        <p:grpSp>
          <p:nvGrpSpPr>
            <p:cNvPr id="4" name="Group 22"/>
            <p:cNvGrpSpPr/>
            <p:nvPr/>
          </p:nvGrpSpPr>
          <p:grpSpPr>
            <a:xfrm>
              <a:off x="5859886" y="2755118"/>
              <a:ext cx="5653688" cy="3605011"/>
              <a:chOff x="5877641" y="2313535"/>
              <a:chExt cx="5653688" cy="360501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92"/>
              <a:stretch/>
            </p:blipFill>
            <p:spPr>
              <a:xfrm>
                <a:off x="5877641" y="2313535"/>
                <a:ext cx="5653688" cy="3605011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0483403" y="3129566"/>
                <a:ext cx="128789" cy="515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1"/>
            <p:cNvSpPr txBox="1"/>
            <p:nvPr/>
          </p:nvSpPr>
          <p:spPr>
            <a:xfrm>
              <a:off x="10264571" y="5683046"/>
              <a:ext cx="530942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WTP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32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609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Project Description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44116"/>
              </p:ext>
            </p:extLst>
          </p:nvPr>
        </p:nvGraphicFramePr>
        <p:xfrm>
          <a:off x="457200" y="1143000"/>
          <a:ext cx="8229600" cy="2358390"/>
        </p:xfrm>
        <a:graphic>
          <a:graphicData uri="http://schemas.openxmlformats.org/drawingml/2006/table">
            <a:tbl>
              <a:tblPr>
                <a:effectLst>
                  <a:outerShdw blurRad="25400" dir="5400000" algn="ctr" rotWithShape="0">
                    <a:schemeClr val="tx1"/>
                  </a:outerShdw>
                </a:effectLst>
              </a:tblPr>
              <a:tblGrid>
                <a:gridCol w="3657600"/>
                <a:gridCol w="609600"/>
                <a:gridCol w="3962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Union County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Source Basin: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Yadkin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Basins: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Rocky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Grandfathered Allowance</a:t>
                      </a:r>
                      <a:r>
                        <a:rPr lang="en-US" sz="2000" b="1" baseline="0" dirty="0" smtClean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200" b="1" dirty="0" smtClean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Total Requested IBT (2050 Demands):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/>
                        </a:rPr>
                        <a:t>23 MGD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9140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Timeline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11179"/>
              </p:ext>
            </p:extLst>
          </p:nvPr>
        </p:nvGraphicFramePr>
        <p:xfrm>
          <a:off x="4572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6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</TotalTime>
  <Words>720</Words>
  <Application>Microsoft Office PowerPoint</Application>
  <PresentationFormat>On-screen Show (4:3)</PresentationFormat>
  <Paragraphs>145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Water Allocation Committee IBT Update May 2015</vt:lpstr>
      <vt:lpstr>Kerr Lake Regional Water System</vt:lpstr>
      <vt:lpstr>Proposed Project Description</vt:lpstr>
      <vt:lpstr>Summary of Modeling Scenarios</vt:lpstr>
      <vt:lpstr>Project Timeline</vt:lpstr>
      <vt:lpstr>Public Hearing</vt:lpstr>
      <vt:lpstr>IBT Process § 143-215.22L.(w)  Requirements for Coastal Counties and Reservoirs Constructed  by the United States Army Corps of Engineers  </vt:lpstr>
      <vt:lpstr>Proposed Project Description</vt:lpstr>
      <vt:lpstr>Project Timeline</vt:lpstr>
      <vt:lpstr>IBT Process § 143-215.22L  </vt:lpstr>
      <vt:lpstr>Contact Information</vt:lpstr>
      <vt:lpstr>Kerr Lake IBT public comments</vt:lpstr>
      <vt:lpstr>Kerr Lake Public Hearing Notification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Interbasin Transfers</dc:title>
  <dc:creator>Harold Brady</dc:creator>
  <cp:lastModifiedBy>Nimmer, Kimberly</cp:lastModifiedBy>
  <cp:revision>50</cp:revision>
  <dcterms:created xsi:type="dcterms:W3CDTF">2015-02-27T13:18:15Z</dcterms:created>
  <dcterms:modified xsi:type="dcterms:W3CDTF">2015-05-11T18:42:34Z</dcterms:modified>
</cp:coreProperties>
</file>