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88" r:id="rId3"/>
    <p:sldId id="280" r:id="rId4"/>
    <p:sldId id="294" r:id="rId5"/>
    <p:sldId id="293" r:id="rId6"/>
    <p:sldId id="295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834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6/21/2017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19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29029" indent="-280396" defTabSz="92219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21582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570215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18849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467482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16114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364747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13380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E454756-21C0-4D11-9BEE-508C63D6BA44}" type="slidenum">
              <a:rPr lang="en-US" altLang="en-US" smtClean="0">
                <a:solidFill>
                  <a:prstClr val="black"/>
                </a:solidFill>
                <a:latin typeface="Arial" charset="0"/>
              </a:rPr>
              <a:pPr/>
              <a:t>5</a:t>
            </a:fld>
            <a:endParaRPr lang="en-US" alt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9046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4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57869" y="2928375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49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47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993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3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4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316120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939" y="1266340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68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526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9449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1771" y="1321534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416773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8581" y="6650830"/>
            <a:ext cx="20574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053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0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38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1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5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0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5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9" r:id="rId9"/>
    <p:sldLayoutId id="2147483680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2" r:id="rId18"/>
    <p:sldLayoutId id="2147483675" r:id="rId19"/>
    <p:sldLayoutId id="2147483683" r:id="rId20"/>
    <p:sldLayoutId id="2147483684" r:id="rId21"/>
    <p:sldLayoutId id="2147483676" r:id="rId22"/>
    <p:sldLayoutId id="2147483677" r:id="rId23"/>
    <p:sldLayoutId id="2147483678" r:id="rId2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Kim.Nimmer@ncdenr.go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96731" y="3733853"/>
            <a:ext cx="5017926" cy="713497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2868" y="2348512"/>
            <a:ext cx="5851789" cy="614779"/>
          </a:xfrm>
        </p:spPr>
        <p:txBody>
          <a:bodyPr/>
          <a:lstStyle/>
          <a:p>
            <a:r>
              <a:rPr lang="en-US" dirty="0"/>
              <a:t>Water Allocation Committee	 July 12, 2017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1113" y="660524"/>
            <a:ext cx="5478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Interbasin Transfer Program Update</a:t>
            </a:r>
          </a:p>
        </p:txBody>
      </p:sp>
    </p:spTree>
    <p:extLst>
      <p:ext uri="{BB962C8B-B14F-4D97-AF65-F5344CB8AC3E}">
        <p14:creationId xmlns:p14="http://schemas.microsoft.com/office/powerpoint/2010/main" val="285136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IBT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One Request Currently in the Process</a:t>
            </a:r>
          </a:p>
          <a:p>
            <a:pPr lvl="1"/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sz="2000" dirty="0">
                <a:solidFill>
                  <a:prstClr val="black"/>
                </a:solidFill>
              </a:rPr>
              <a:t>Pender County</a:t>
            </a:r>
          </a:p>
          <a:p>
            <a:pPr lvl="2"/>
            <a:r>
              <a:rPr lang="en-US" sz="2000" dirty="0">
                <a:solidFill>
                  <a:prstClr val="black"/>
                </a:solidFill>
              </a:rPr>
              <a:t>New Certificate, following G.S. 143-215.22L(w)  (Requirements for Coastal Counties)</a:t>
            </a:r>
          </a:p>
          <a:p>
            <a:pPr marL="685800" lvl="2" indent="0"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40905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Project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847192"/>
              </p:ext>
            </p:extLst>
          </p:nvPr>
        </p:nvGraphicFramePr>
        <p:xfrm>
          <a:off x="628650" y="1228725"/>
          <a:ext cx="7886700" cy="2724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Primary Applicant: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Pender County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Source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Cape</a:t>
                      </a:r>
                      <a:r>
                        <a:rPr lang="en-US" sz="2400" baseline="0" dirty="0">
                          <a:effectLst/>
                        </a:rPr>
                        <a:t> Fear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Receiving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aseline="0" dirty="0">
                          <a:effectLst/>
                        </a:rPr>
                        <a:t>Northeast Cape Fear River, </a:t>
                      </a:r>
                      <a:r>
                        <a:rPr lang="en-US" sz="2400" dirty="0">
                          <a:effectLst/>
                        </a:rPr>
                        <a:t>South</a:t>
                      </a:r>
                      <a:r>
                        <a:rPr lang="en-US" sz="2400" baseline="0" dirty="0">
                          <a:effectLst/>
                        </a:rPr>
                        <a:t> River, &amp; New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Grandfathered Allowance</a:t>
                      </a:r>
                      <a:r>
                        <a:rPr lang="en-US" sz="2000" b="1" baseline="0" dirty="0">
                          <a:effectLst/>
                        </a:rPr>
                        <a:t>: 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effectLst/>
                        </a:rPr>
                        <a:t>N/A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Total Requested IBT </a:t>
                      </a:r>
                    </a:p>
                    <a:p>
                      <a:r>
                        <a:rPr lang="en-US" sz="2000" b="1" dirty="0">
                          <a:effectLst/>
                        </a:rPr>
                        <a:t>(2045 Demands):</a:t>
                      </a: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effectLst/>
                        </a:rPr>
                        <a:t>14.5 MGD 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(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avg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day/max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mth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)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8650" y="4376890"/>
            <a:ext cx="7886700" cy="544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None/>
            </a:pPr>
            <a:r>
              <a:rPr lang="en-US" sz="2000" dirty="0">
                <a:solidFill>
                  <a:schemeClr val="tx1"/>
                </a:solidFill>
              </a:rPr>
              <a:t>New Certificate, following G.S. 143-215.22L(w)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50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Pender County and IBT Basins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6" y="833933"/>
            <a:ext cx="7286997" cy="563086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50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4"/>
          <p:cNvGrpSpPr>
            <a:grpSpLocks noChangeAspect="1"/>
          </p:cNvGrpSpPr>
          <p:nvPr/>
        </p:nvGrpSpPr>
        <p:grpSpPr bwMode="auto">
          <a:xfrm>
            <a:off x="356006" y="1440487"/>
            <a:ext cx="8534400" cy="5047217"/>
            <a:chOff x="375" y="1743"/>
            <a:chExt cx="13680" cy="9171"/>
          </a:xfrm>
        </p:grpSpPr>
        <p:sp>
          <p:nvSpPr>
            <p:cNvPr id="15367" name="AutoShape 5"/>
            <p:cNvSpPr>
              <a:spLocks noChangeAspect="1" noChangeArrowheads="1"/>
            </p:cNvSpPr>
            <p:nvPr/>
          </p:nvSpPr>
          <p:spPr bwMode="auto">
            <a:xfrm>
              <a:off x="375" y="1743"/>
              <a:ext cx="13680" cy="917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5368" name="Text Box 6"/>
            <p:cNvSpPr txBox="1">
              <a:spLocks noChangeArrowheads="1"/>
            </p:cNvSpPr>
            <p:nvPr/>
          </p:nvSpPr>
          <p:spPr bwMode="auto">
            <a:xfrm>
              <a:off x="616" y="2704"/>
              <a:ext cx="1331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marL="288925" indent="-288925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draft environmental document (EA) pursuant to State Environmental Policy Act (SEPA)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1" name="Text Box 9"/>
            <p:cNvSpPr txBox="1">
              <a:spLocks noChangeArrowheads="1"/>
            </p:cNvSpPr>
            <p:nvPr/>
          </p:nvSpPr>
          <p:spPr bwMode="auto">
            <a:xfrm>
              <a:off x="616" y="1897"/>
              <a:ext cx="11917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Notice of Intent to file a petition</a:t>
              </a:r>
              <a:endParaRPr lang="en-US" altLang="en-US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6" name="Text Box 14"/>
            <p:cNvSpPr txBox="1">
              <a:spLocks noChangeArrowheads="1"/>
            </p:cNvSpPr>
            <p:nvPr/>
          </p:nvSpPr>
          <p:spPr bwMode="auto">
            <a:xfrm>
              <a:off x="6215" y="4284"/>
              <a:ext cx="2909" cy="154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issues finding of no significant impact (FONSI)</a:t>
              </a:r>
            </a:p>
          </p:txBody>
        </p:sp>
        <p:sp>
          <p:nvSpPr>
            <p:cNvPr id="15377" name="Text Box 15"/>
            <p:cNvSpPr txBox="1">
              <a:spLocks noChangeArrowheads="1"/>
            </p:cNvSpPr>
            <p:nvPr/>
          </p:nvSpPr>
          <p:spPr bwMode="auto">
            <a:xfrm>
              <a:off x="613" y="6434"/>
              <a:ext cx="7189" cy="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petition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9" name="Text Box 17"/>
            <p:cNvSpPr txBox="1">
              <a:spLocks noChangeArrowheads="1"/>
            </p:cNvSpPr>
            <p:nvPr/>
          </p:nvSpPr>
          <p:spPr bwMode="auto">
            <a:xfrm>
              <a:off x="1537" y="7333"/>
              <a:ext cx="1835" cy="268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notice of petition and 30-day notice of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0" name="Text Box 18"/>
            <p:cNvSpPr txBox="1">
              <a:spLocks noChangeArrowheads="1"/>
            </p:cNvSpPr>
            <p:nvPr/>
          </p:nvSpPr>
          <p:spPr bwMode="auto">
            <a:xfrm>
              <a:off x="4862" y="7921"/>
              <a:ext cx="2341" cy="1054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hearing on the petition</a:t>
              </a:r>
            </a:p>
          </p:txBody>
        </p:sp>
        <p:sp>
          <p:nvSpPr>
            <p:cNvPr id="15381" name="Text Box 19"/>
            <p:cNvSpPr txBox="1">
              <a:spLocks noChangeArrowheads="1"/>
            </p:cNvSpPr>
            <p:nvPr/>
          </p:nvSpPr>
          <p:spPr bwMode="auto">
            <a:xfrm>
              <a:off x="8623" y="7161"/>
              <a:ext cx="1895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2" name="Text Box 20"/>
            <p:cNvSpPr txBox="1">
              <a:spLocks noChangeArrowheads="1"/>
            </p:cNvSpPr>
            <p:nvPr/>
          </p:nvSpPr>
          <p:spPr bwMode="auto">
            <a:xfrm>
              <a:off x="11482" y="6821"/>
              <a:ext cx="1849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prepares written response to comments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3" name="Text Box 21"/>
            <p:cNvSpPr txBox="1">
              <a:spLocks noChangeArrowheads="1"/>
            </p:cNvSpPr>
            <p:nvPr/>
          </p:nvSpPr>
          <p:spPr bwMode="auto">
            <a:xfrm>
              <a:off x="7351" y="9739"/>
              <a:ext cx="5980" cy="881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</a:p>
          </p:txBody>
        </p:sp>
      </p:grpSp>
      <p:sp>
        <p:nvSpPr>
          <p:cNvPr id="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3808" y="297487"/>
            <a:ext cx="8229600" cy="114300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4000" dirty="0"/>
              <a:t>IBT Process § 143-215.22L(w)</a:t>
            </a:r>
            <a:br>
              <a:rPr lang="en-US" sz="4000" dirty="0"/>
            </a:br>
            <a:r>
              <a:rPr lang="en-US" sz="2000" dirty="0"/>
              <a:t>Requirements for Coastal Counties</a:t>
            </a:r>
            <a:br>
              <a:rPr lang="en-US" sz="2000" dirty="0"/>
            </a:br>
            <a:endParaRPr lang="en-US" sz="2000" dirty="0"/>
          </a:p>
        </p:txBody>
      </p:sp>
      <p:cxnSp>
        <p:nvCxnSpPr>
          <p:cNvPr id="145" name="Straight Connector 144"/>
          <p:cNvCxnSpPr/>
          <p:nvPr/>
        </p:nvCxnSpPr>
        <p:spPr>
          <a:xfrm>
            <a:off x="453808" y="1440487"/>
            <a:ext cx="81549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14"/>
          <p:cNvSpPr txBox="1">
            <a:spLocks noChangeArrowheads="1"/>
          </p:cNvSpPr>
          <p:nvPr/>
        </p:nvSpPr>
        <p:spPr bwMode="auto">
          <a:xfrm>
            <a:off x="1080931" y="2817368"/>
            <a:ext cx="1957668" cy="84872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Applicant submits EA to NCDEQ for review and comment</a:t>
            </a:r>
            <a:endParaRPr lang="en-US" altLang="en-US" sz="14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038599" y="3241732"/>
            <a:ext cx="960561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2183017" y="5180605"/>
            <a:ext cx="916946" cy="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68608" y="5151783"/>
            <a:ext cx="891318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624409" y="5164702"/>
            <a:ext cx="609600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810767" y="5535131"/>
            <a:ext cx="0" cy="30480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6573391" y="2712814"/>
            <a:ext cx="1865340" cy="1162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EA and FONSI published for 30-day review/comment period through State Clearinghouse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814154" y="3225929"/>
            <a:ext cx="759237" cy="1475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205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Actions and Current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56747"/>
            <a:ext cx="7886700" cy="413369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FONSI signed by DWR Director – April 2017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EA and FONSI published for review in State Clearinghouse – May 2017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Draft Petition, Draft Water Conservation Plan, and Draft Drought Management Plan – reviewed by DWR, comments provided, documents in process of being finalized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414902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2586597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Kim Nimmer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NCDEQ - Division of Water Resources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>
                    <a:tint val="75000"/>
                  </a:prstClr>
                </a:solidFill>
                <a:latin typeface="Calibri"/>
                <a:hlinkClick r:id="rId3"/>
              </a:rPr>
              <a:t>kim.nimmer@ncdenr.gov</a:t>
            </a:r>
            <a:endParaRPr lang="en-US" b="1" dirty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919-707-9019</a:t>
            </a:r>
          </a:p>
        </p:txBody>
      </p:sp>
    </p:spTree>
    <p:extLst>
      <p:ext uri="{BB962C8B-B14F-4D97-AF65-F5344CB8AC3E}">
        <p14:creationId xmlns:p14="http://schemas.microsoft.com/office/powerpoint/2010/main" val="165478428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9521</TotalTime>
  <Words>282</Words>
  <Application>Microsoft Office PowerPoint</Application>
  <PresentationFormat>On-screen Show (4:3)</PresentationFormat>
  <Paragraphs>54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Tahoma</vt:lpstr>
      <vt:lpstr>Times New Roman</vt:lpstr>
      <vt:lpstr>2_Office Theme</vt:lpstr>
      <vt:lpstr>Department of Environmental Quality</vt:lpstr>
      <vt:lpstr>IBT Update</vt:lpstr>
      <vt:lpstr>Proposed Project Description</vt:lpstr>
      <vt:lpstr>Pender County and IBT Basins</vt:lpstr>
      <vt:lpstr>IBT Process § 143-215.22L(w) Requirements for Coastal Counties </vt:lpstr>
      <vt:lpstr>Recent Actions and Current Status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Nimmer, Kim</cp:lastModifiedBy>
  <cp:revision>91</cp:revision>
  <dcterms:created xsi:type="dcterms:W3CDTF">2015-07-07T20:02:11Z</dcterms:created>
  <dcterms:modified xsi:type="dcterms:W3CDTF">2017-06-21T14:55:32Z</dcterms:modified>
</cp:coreProperties>
</file>