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86" r:id="rId2"/>
    <p:sldId id="387" r:id="rId3"/>
    <p:sldId id="389" r:id="rId4"/>
    <p:sldId id="388" r:id="rId5"/>
    <p:sldId id="391" r:id="rId6"/>
    <p:sldId id="392" r:id="rId7"/>
    <p:sldId id="393" r:id="rId8"/>
    <p:sldId id="394" r:id="rId9"/>
    <p:sldId id="3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49CB4-F0D3-4C11-A75F-EF06335CBBBE}" type="datetimeFigureOut">
              <a:rPr lang="en-US" smtClean="0"/>
              <a:t>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F14AA-0393-45EC-AA5A-283E75E212BA}" type="slidenum">
              <a:rPr lang="en-US" smtClean="0"/>
              <a:t>‹#›</a:t>
            </a:fld>
            <a:endParaRPr lang="en-US"/>
          </a:p>
        </p:txBody>
      </p:sp>
    </p:spTree>
    <p:extLst>
      <p:ext uri="{BB962C8B-B14F-4D97-AF65-F5344CB8AC3E}">
        <p14:creationId xmlns:p14="http://schemas.microsoft.com/office/powerpoint/2010/main" val="172784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C487D-E38B-444A-A8D9-A3853809DE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87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D7010-0359-CB1D-050E-E4ACEE2267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27A067-DB30-6223-E68B-7A6AF3073A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E560AD-5BBB-B4B6-024E-736A6318D6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AAE08C-46AF-3F13-E8EE-8FD60A978A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C487D-E38B-444A-A8D9-A3853809DE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34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FD9D4-7D2E-82F5-E215-674EFB1F6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61C4D-FDC2-6F60-C742-BA4A88592B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42C8E-FA2A-238A-7098-D1A5210809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4945CB-D0A7-1EBC-B5AB-A3E1004A46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C487D-E38B-444A-A8D9-A3853809DE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232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DF0B0-B94F-F5B5-7DBC-5FA72BE534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62E9F-D1BE-18BB-3749-8BFD0C9E7F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0854E7-7382-524A-AA20-4AD253931B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68B122-57BF-B9A8-F468-E38A03E106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C487D-E38B-444A-A8D9-A3853809DE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CA1E3-3856-08FF-8CD8-FC91D8AAE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E9286-5E69-911C-F933-50E9A44716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573728-EE51-7B9D-FC65-CC2A6C936D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A6DB86-CCD6-304D-BA9E-A2F64247C3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C487D-E38B-444A-A8D9-A3853809DE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76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BAFEF-3E1C-16A0-69E9-BFC44228FE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6D3FC-01D7-5FF2-BCAC-D3C9CA5C4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BAD7A5-28BB-A0FA-5CF8-3AC003A9D4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0FB1FC-581F-774D-951F-EFBE3C5EC9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C487D-E38B-444A-A8D9-A3853809DE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65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E7E40-E887-8060-4BA8-A6A0FF029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11B50-EA5F-9959-382A-A5A2A390D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01B52-4851-9105-2CBC-FD99FCE38E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945D51-A022-096F-7F00-9CB52B33D3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C487D-E38B-444A-A8D9-A3853809DE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8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709BE-B04E-C364-5636-BA93B0D6C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5B4EC-B5A5-0C23-7534-7504F8716A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27BC4C-1967-E7E3-D6DB-E4C594A4AA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3CBC98-F153-A177-EBDF-18D36333AC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C487D-E38B-444A-A8D9-A3853809DE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410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7F4C5-F402-C86C-D1A4-70E3C2503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A0712-3DAE-3507-A1C2-BD2839C7A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51F6B5-7E88-4AAD-EAA4-D12F32B887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B7E0F9-56FA-C57B-BDAC-E6ABBD77F2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C487D-E38B-444A-A8D9-A3853809DE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068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006392" y="2363375"/>
            <a:ext cx="7493242" cy="1311157"/>
          </a:xfrm>
        </p:spPr>
        <p:txBody>
          <a:bodyPr anchor="ctr">
            <a:noAutofit/>
          </a:bodyPr>
          <a:lstStyle>
            <a:lvl1pPr algn="r">
              <a:defRPr sz="4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4006392" y="3861427"/>
            <a:ext cx="7493242" cy="614779"/>
          </a:xfrm>
        </p:spPr>
        <p:txBody>
          <a:bodyPr anchor="ctr">
            <a:normAutofit/>
          </a:bodyPr>
          <a:lstStyle>
            <a:lvl1pPr marL="0" indent="0" algn="r">
              <a:buNone/>
              <a:defRPr sz="2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320616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4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121003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61391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0977388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121090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ctr" defTabSz="914400" rtl="0" eaLnBrk="1" latinLnBrk="0" hangingPunct="1">
        <a:lnSpc>
          <a:spcPct val="90000"/>
        </a:lnSpc>
        <a:spcBef>
          <a:spcPct val="0"/>
        </a:spcBef>
        <a:buNone/>
        <a:defRPr lang="en-US" sz="4400" i="1" kern="1200" dirty="0">
          <a:solidFill>
            <a:srgbClr val="288DC2"/>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A594-1514-84BF-D870-AC5C432F6D3F}"/>
              </a:ext>
            </a:extLst>
          </p:cNvPr>
          <p:cNvSpPr>
            <a:spLocks noGrp="1"/>
          </p:cNvSpPr>
          <p:nvPr>
            <p:ph type="title"/>
          </p:nvPr>
        </p:nvSpPr>
        <p:spPr>
          <a:xfrm>
            <a:off x="838200" y="295071"/>
            <a:ext cx="10515600" cy="1061245"/>
          </a:xfrm>
        </p:spPr>
        <p:txBody>
          <a:bodyPr>
            <a:normAutofit fontScale="90000"/>
          </a:bodyPr>
          <a:lstStyle/>
          <a:p>
            <a:r>
              <a:rPr lang="en-US" dirty="0"/>
              <a:t>02S – Rules and Criteria for the Administration of the Dry-Cleaning Solvent Cleanup Fund</a:t>
            </a:r>
          </a:p>
        </p:txBody>
      </p:sp>
      <p:sp>
        <p:nvSpPr>
          <p:cNvPr id="3" name="Content Placeholder 2">
            <a:extLst>
              <a:ext uri="{FF2B5EF4-FFF2-40B4-BE49-F238E27FC236}">
                <a16:creationId xmlns:a16="http://schemas.microsoft.com/office/drawing/2014/main" id="{3C3672A9-5D3D-482E-3AC5-EF06BF4D8BCF}"/>
              </a:ext>
            </a:extLst>
          </p:cNvPr>
          <p:cNvSpPr>
            <a:spLocks noGrp="1"/>
          </p:cNvSpPr>
          <p:nvPr>
            <p:ph idx="1"/>
          </p:nvPr>
        </p:nvSpPr>
        <p:spPr>
          <a:xfrm>
            <a:off x="838200" y="1769807"/>
            <a:ext cx="10515600" cy="3962399"/>
          </a:xfrm>
        </p:spPr>
        <p:txBody>
          <a:bodyPr/>
          <a:lstStyle/>
          <a:p>
            <a:r>
              <a:rPr lang="en-US" dirty="0"/>
              <a:t>12 of the 14 rules categorized as necessary</a:t>
            </a:r>
          </a:p>
          <a:p>
            <a:endParaRPr lang="en-US" dirty="0"/>
          </a:p>
          <a:p>
            <a:r>
              <a:rPr lang="en-US" dirty="0"/>
              <a:t>2 rules categorized as </a:t>
            </a:r>
            <a:r>
              <a:rPr lang="en-US" dirty="0" err="1"/>
              <a:t>unecessary</a:t>
            </a:r>
            <a:endParaRPr lang="en-US" dirty="0"/>
          </a:p>
          <a:p>
            <a:pPr lvl="1"/>
            <a:r>
              <a:rPr lang="en-US" dirty="0"/>
              <a:t>02S .0302 – Other Potentially Responsible Parties</a:t>
            </a:r>
          </a:p>
          <a:p>
            <a:pPr lvl="1"/>
            <a:r>
              <a:rPr lang="en-US" dirty="0"/>
              <a:t>02S .0507 – Remedial Action Plan</a:t>
            </a:r>
          </a:p>
        </p:txBody>
      </p:sp>
      <p:sp>
        <p:nvSpPr>
          <p:cNvPr id="4" name="Slide Number Placeholder 3">
            <a:extLst>
              <a:ext uri="{FF2B5EF4-FFF2-40B4-BE49-F238E27FC236}">
                <a16:creationId xmlns:a16="http://schemas.microsoft.com/office/drawing/2014/main" id="{711E5CDC-3928-4924-F8E3-9E9EFBE2DB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Tree>
    <p:extLst>
      <p:ext uri="{BB962C8B-B14F-4D97-AF65-F5344CB8AC3E}">
        <p14:creationId xmlns:p14="http://schemas.microsoft.com/office/powerpoint/2010/main" val="26887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DFB35-C8B1-DF39-93EC-D6D28057D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5771CB-0855-2B75-73D3-3B65214000AE}"/>
              </a:ext>
            </a:extLst>
          </p:cNvPr>
          <p:cNvSpPr>
            <a:spLocks noGrp="1"/>
          </p:cNvSpPr>
          <p:nvPr>
            <p:ph type="title"/>
          </p:nvPr>
        </p:nvSpPr>
        <p:spPr>
          <a:xfrm>
            <a:off x="838200" y="295071"/>
            <a:ext cx="10515600" cy="1061245"/>
          </a:xfrm>
        </p:spPr>
        <p:txBody>
          <a:bodyPr>
            <a:normAutofit fontScale="90000"/>
          </a:bodyPr>
          <a:lstStyle/>
          <a:p>
            <a:r>
              <a:rPr lang="en-US" dirty="0"/>
              <a:t>02S .0302 – Other Potentially Responsible Parties – Categorized Unnecessary</a:t>
            </a:r>
          </a:p>
        </p:txBody>
      </p:sp>
      <p:sp>
        <p:nvSpPr>
          <p:cNvPr id="3" name="Content Placeholder 2">
            <a:extLst>
              <a:ext uri="{FF2B5EF4-FFF2-40B4-BE49-F238E27FC236}">
                <a16:creationId xmlns:a16="http://schemas.microsoft.com/office/drawing/2014/main" id="{D6AB0AD8-7888-0850-906B-270D2669AE20}"/>
              </a:ext>
            </a:extLst>
          </p:cNvPr>
          <p:cNvSpPr>
            <a:spLocks noGrp="1"/>
          </p:cNvSpPr>
          <p:nvPr>
            <p:ph idx="1"/>
          </p:nvPr>
        </p:nvSpPr>
        <p:spPr>
          <a:xfrm>
            <a:off x="838200" y="1769807"/>
            <a:ext cx="10515600" cy="4614951"/>
          </a:xfrm>
        </p:spPr>
        <p:txBody>
          <a:bodyPr>
            <a:normAutofit lnSpcReduction="10000"/>
          </a:bodyPr>
          <a:lstStyle/>
          <a:p>
            <a:pPr lvl="1"/>
            <a:r>
              <a:rPr lang="en-US" sz="2000" dirty="0"/>
              <a:t>(a)  After receiving a petition, the Division may notify other potentially responsible parties that a petition has been filed.</a:t>
            </a:r>
          </a:p>
          <a:p>
            <a:pPr lvl="1"/>
            <a:endParaRPr lang="en-US" sz="2000" dirty="0"/>
          </a:p>
          <a:p>
            <a:pPr lvl="1"/>
            <a:r>
              <a:rPr lang="en-US" sz="2000" dirty="0"/>
              <a:t>(b)  The Division may request from any potentially responsible party that has not petitioned for certification of the facility site additional information concerning the dry-cleaning business, the discovery site, or the facility site.  The Division may refuse to enter into an assessment or remediation agreement with any potentially responsible party that:</a:t>
            </a:r>
          </a:p>
          <a:p>
            <a:pPr lvl="2"/>
            <a:r>
              <a:rPr lang="en-US" sz="2000" dirty="0"/>
              <a:t>(1)  Fails to provide within 60 days any additional information requested by the Division that is in the possession or control of the party, or</a:t>
            </a:r>
          </a:p>
          <a:p>
            <a:pPr lvl="2"/>
            <a:r>
              <a:rPr lang="en-US" sz="2000" dirty="0"/>
              <a:t>(2)  Fails or refuses to cooperate in the assessment or remediation of the facility site or the discovery site.</a:t>
            </a:r>
          </a:p>
          <a:p>
            <a:pPr lvl="1"/>
            <a:endParaRPr lang="en-US" sz="2000" dirty="0"/>
          </a:p>
          <a:p>
            <a:pPr lvl="1"/>
            <a:r>
              <a:rPr lang="en-US" sz="2000" dirty="0"/>
              <a:t>The time for responding to requests for additional information described in this Rule shall be measured from the date a request for information is received by the potentially responsible party from whom the information is requested. </a:t>
            </a:r>
          </a:p>
          <a:p>
            <a:pPr lvl="1"/>
            <a:endParaRPr lang="en-US" dirty="0"/>
          </a:p>
        </p:txBody>
      </p:sp>
      <p:sp>
        <p:nvSpPr>
          <p:cNvPr id="4" name="Slide Number Placeholder 3">
            <a:extLst>
              <a:ext uri="{FF2B5EF4-FFF2-40B4-BE49-F238E27FC236}">
                <a16:creationId xmlns:a16="http://schemas.microsoft.com/office/drawing/2014/main" id="{94189530-5C69-2C54-8148-153F7CF06D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
        <p:nvSpPr>
          <p:cNvPr id="5" name="TextBox 4">
            <a:extLst>
              <a:ext uri="{FF2B5EF4-FFF2-40B4-BE49-F238E27FC236}">
                <a16:creationId xmlns:a16="http://schemas.microsoft.com/office/drawing/2014/main" id="{6056053E-F996-12E8-B021-84B9E81DA7A2}"/>
              </a:ext>
            </a:extLst>
          </p:cNvPr>
          <p:cNvSpPr txBox="1"/>
          <p:nvPr/>
        </p:nvSpPr>
        <p:spPr>
          <a:xfrm>
            <a:off x="5638800" y="2991852"/>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5910C71E-7FEC-E3F2-DD72-3BF5DA27B005}"/>
              </a:ext>
            </a:extLst>
          </p:cNvPr>
          <p:cNvSpPr txBox="1"/>
          <p:nvPr/>
        </p:nvSpPr>
        <p:spPr>
          <a:xfrm>
            <a:off x="3152274" y="158816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78635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3B658-AE6C-C0A8-9892-B012F9D9B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DD9E82-DC7B-28A8-9CD5-6254DED0B45A}"/>
              </a:ext>
            </a:extLst>
          </p:cNvPr>
          <p:cNvSpPr>
            <a:spLocks noGrp="1"/>
          </p:cNvSpPr>
          <p:nvPr>
            <p:ph type="title"/>
          </p:nvPr>
        </p:nvSpPr>
        <p:spPr>
          <a:xfrm>
            <a:off x="838200" y="295071"/>
            <a:ext cx="10515600" cy="1061245"/>
          </a:xfrm>
        </p:spPr>
        <p:txBody>
          <a:bodyPr>
            <a:normAutofit fontScale="90000"/>
          </a:bodyPr>
          <a:lstStyle/>
          <a:p>
            <a:r>
              <a:rPr lang="en-US" dirty="0"/>
              <a:t>02S .0302 – Other Potentially Responsible Parties – Categorized Unnecessary</a:t>
            </a:r>
          </a:p>
        </p:txBody>
      </p:sp>
      <p:sp>
        <p:nvSpPr>
          <p:cNvPr id="3" name="Content Placeholder 2">
            <a:extLst>
              <a:ext uri="{FF2B5EF4-FFF2-40B4-BE49-F238E27FC236}">
                <a16:creationId xmlns:a16="http://schemas.microsoft.com/office/drawing/2014/main" id="{5300C079-00FD-85A1-2558-815B04F806E9}"/>
              </a:ext>
            </a:extLst>
          </p:cNvPr>
          <p:cNvSpPr>
            <a:spLocks noGrp="1"/>
          </p:cNvSpPr>
          <p:nvPr>
            <p:ph idx="1"/>
          </p:nvPr>
        </p:nvSpPr>
        <p:spPr>
          <a:xfrm>
            <a:off x="838200" y="1769807"/>
            <a:ext cx="10515600" cy="4542761"/>
          </a:xfrm>
        </p:spPr>
        <p:txBody>
          <a:bodyPr>
            <a:normAutofit/>
          </a:bodyPr>
          <a:lstStyle/>
          <a:p>
            <a:r>
              <a:rPr lang="en-US" dirty="0"/>
              <a:t>Reasons rule categorized unnecessary:</a:t>
            </a:r>
          </a:p>
          <a:p>
            <a:pPr lvl="1"/>
            <a:r>
              <a:rPr lang="en-US" sz="2400" dirty="0"/>
              <a:t>It is not necessary for the Dry-Cleaning Solvent Cleanup Act (DSCA) program to notify other potentially responsible parties that a petition has been filed. The site will remain eligible for the DSCA program for all past, present and future responsible parties by statute and if the current petitioner declines to participate, other responsible parties will be contacted at that time to continue in the program. </a:t>
            </a:r>
          </a:p>
          <a:p>
            <a:pPr lvl="1"/>
            <a:r>
              <a:rPr lang="en-US" sz="2400" dirty="0"/>
              <a:t>The DSCA program does not require a rule to request voluntary information be submitted from responsible parties. Entities wishing entry into the DSCA program are eager to cooperate and if they are not cooperative, DSCA can refuse to accept the petition into the program, without a rule.</a:t>
            </a:r>
          </a:p>
          <a:p>
            <a:pPr lvl="1"/>
            <a:endParaRPr lang="en-US" dirty="0"/>
          </a:p>
        </p:txBody>
      </p:sp>
      <p:sp>
        <p:nvSpPr>
          <p:cNvPr id="4" name="Slide Number Placeholder 3">
            <a:extLst>
              <a:ext uri="{FF2B5EF4-FFF2-40B4-BE49-F238E27FC236}">
                <a16:creationId xmlns:a16="http://schemas.microsoft.com/office/drawing/2014/main" id="{87AFC2DA-5548-5CDB-2249-0E10581C31B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Tree>
    <p:extLst>
      <p:ext uri="{BB962C8B-B14F-4D97-AF65-F5344CB8AC3E}">
        <p14:creationId xmlns:p14="http://schemas.microsoft.com/office/powerpoint/2010/main" val="3758812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A4DD7-ED66-F446-88E5-2A36637D3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B1118-52DC-D267-A2FB-9D46367B5DE9}"/>
              </a:ext>
            </a:extLst>
          </p:cNvPr>
          <p:cNvSpPr>
            <a:spLocks noGrp="1"/>
          </p:cNvSpPr>
          <p:nvPr>
            <p:ph type="title"/>
          </p:nvPr>
        </p:nvSpPr>
        <p:spPr>
          <a:xfrm>
            <a:off x="838200" y="295071"/>
            <a:ext cx="10515600" cy="1061245"/>
          </a:xfrm>
        </p:spPr>
        <p:txBody>
          <a:bodyPr>
            <a:normAutofit fontScale="90000"/>
          </a:bodyPr>
          <a:lstStyle/>
          <a:p>
            <a:r>
              <a:rPr lang="en-US" dirty="0"/>
              <a:t>02S .0507 – Remedial Action Plan – Categorized Unnecessary</a:t>
            </a:r>
          </a:p>
        </p:txBody>
      </p:sp>
      <p:sp>
        <p:nvSpPr>
          <p:cNvPr id="3" name="Content Placeholder 2">
            <a:extLst>
              <a:ext uri="{FF2B5EF4-FFF2-40B4-BE49-F238E27FC236}">
                <a16:creationId xmlns:a16="http://schemas.microsoft.com/office/drawing/2014/main" id="{931D26E2-6CC4-DAA8-75B3-21D52962BB63}"/>
              </a:ext>
            </a:extLst>
          </p:cNvPr>
          <p:cNvSpPr>
            <a:spLocks noGrp="1"/>
          </p:cNvSpPr>
          <p:nvPr>
            <p:ph idx="1"/>
          </p:nvPr>
        </p:nvSpPr>
        <p:spPr>
          <a:xfrm>
            <a:off x="838200" y="1617407"/>
            <a:ext cx="10515600" cy="4542761"/>
          </a:xfrm>
        </p:spPr>
        <p:txBody>
          <a:bodyPr>
            <a:noAutofit/>
          </a:bodyPr>
          <a:lstStyle/>
          <a:p>
            <a:pPr lvl="1"/>
            <a:r>
              <a:rPr lang="en-US" sz="1400" dirty="0"/>
              <a:t>(a)  If the level of contamination of any chemical of concern exceeds risk-based screening levels or site-specific target levels, a remedial action plan shall be developed and implemented at the site.</a:t>
            </a:r>
          </a:p>
          <a:p>
            <a:pPr lvl="1"/>
            <a:endParaRPr lang="en-US" sz="1400" dirty="0"/>
          </a:p>
          <a:p>
            <a:pPr lvl="1"/>
            <a:r>
              <a:rPr lang="en-US" sz="1400" dirty="0"/>
              <a:t>(b)  A remedial action plan shall be sufficient to meet the risk-based screening levels or site-specific target levels established for the site and shall include, if applicable:</a:t>
            </a:r>
          </a:p>
          <a:p>
            <a:pPr lvl="2"/>
            <a:r>
              <a:rPr lang="en-US" sz="1400" dirty="0"/>
              <a:t>(1)  a summary of the results of all assessment and interim remedial activities conducted at the site;</a:t>
            </a:r>
          </a:p>
          <a:p>
            <a:pPr lvl="2"/>
            <a:r>
              <a:rPr lang="en-US" sz="1400" dirty="0"/>
              <a:t>(2)  justification for the remediation method selected based on an analysis of each of the following factors:</a:t>
            </a:r>
          </a:p>
          <a:p>
            <a:pPr lvl="2"/>
            <a:r>
              <a:rPr lang="en-US" sz="1400" dirty="0"/>
              <a:t>(A)  results from any pilot studies or bench tests;</a:t>
            </a:r>
          </a:p>
          <a:p>
            <a:pPr lvl="2"/>
            <a:r>
              <a:rPr lang="en-US" sz="1400" dirty="0"/>
              <a:t>(B)  the remediation methods considered and why other alternatives were rejected;</a:t>
            </a:r>
          </a:p>
          <a:p>
            <a:pPr lvl="2"/>
            <a:r>
              <a:rPr lang="en-US" sz="1400" dirty="0"/>
              <a:t>(C)  practical considerations in implementing the remediation, including ease of construction, site access, and required permits;</a:t>
            </a:r>
          </a:p>
          <a:p>
            <a:pPr lvl="2"/>
            <a:r>
              <a:rPr lang="en-US" sz="1400" dirty="0"/>
              <a:t>(D)  operation and maintenance requirements;</a:t>
            </a:r>
          </a:p>
          <a:p>
            <a:pPr lvl="2"/>
            <a:r>
              <a:rPr lang="en-US" sz="1400" dirty="0"/>
              <a:t>(E)  the risks and effectiveness of the proposed remediation including an evaluation of the type, degree, frequency, and duration of any post-remediation activity that may be required, including operation and maintenance, monitoring, inspection, reporting, and other activities necessary to protect public health or the environment;</a:t>
            </a:r>
          </a:p>
          <a:p>
            <a:pPr lvl="2"/>
            <a:r>
              <a:rPr lang="en-US" sz="1400" dirty="0"/>
              <a:t>(F)  long-term reliability and feasibility of engineering and institutional controls;</a:t>
            </a:r>
          </a:p>
          <a:p>
            <a:pPr lvl="2"/>
            <a:r>
              <a:rPr lang="en-US" sz="1400" dirty="0"/>
              <a:t>(G)  technical feasibility of the proposed method to reduce the concentrations of chemicals of concern at the site;</a:t>
            </a:r>
          </a:p>
          <a:p>
            <a:pPr lvl="2"/>
            <a:r>
              <a:rPr lang="en-US" sz="1400" dirty="0"/>
              <a:t>(H)  estimated time required to achieve risk-based screening levels or site-specific target levels;</a:t>
            </a:r>
          </a:p>
          <a:p>
            <a:pPr lvl="2"/>
            <a:r>
              <a:rPr lang="en-US" sz="1400" dirty="0"/>
              <a:t>(I)  cost-effectiveness of installation, operation and maintenance, when compared to other remediation alternatives;</a:t>
            </a:r>
          </a:p>
          <a:p>
            <a:pPr lvl="2"/>
            <a:r>
              <a:rPr lang="en-US" sz="1400" dirty="0"/>
              <a:t>(J)  community acceptance;</a:t>
            </a:r>
          </a:p>
        </p:txBody>
      </p:sp>
      <p:sp>
        <p:nvSpPr>
          <p:cNvPr id="4" name="Slide Number Placeholder 3">
            <a:extLst>
              <a:ext uri="{FF2B5EF4-FFF2-40B4-BE49-F238E27FC236}">
                <a16:creationId xmlns:a16="http://schemas.microsoft.com/office/drawing/2014/main" id="{AA8C7F1A-4E1A-EBF6-89CA-A25821F6786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Tree>
    <p:extLst>
      <p:ext uri="{BB962C8B-B14F-4D97-AF65-F5344CB8AC3E}">
        <p14:creationId xmlns:p14="http://schemas.microsoft.com/office/powerpoint/2010/main" val="46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E7457-9797-A949-E2E3-9A4DC3ADC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5A870-AECE-3472-C7EA-7A693603CA43}"/>
              </a:ext>
            </a:extLst>
          </p:cNvPr>
          <p:cNvSpPr>
            <a:spLocks noGrp="1"/>
          </p:cNvSpPr>
          <p:nvPr>
            <p:ph type="title"/>
          </p:nvPr>
        </p:nvSpPr>
        <p:spPr>
          <a:xfrm>
            <a:off x="838200" y="295071"/>
            <a:ext cx="10515600" cy="1061245"/>
          </a:xfrm>
        </p:spPr>
        <p:txBody>
          <a:bodyPr>
            <a:normAutofit fontScale="90000"/>
          </a:bodyPr>
          <a:lstStyle/>
          <a:p>
            <a:r>
              <a:rPr lang="en-US" dirty="0"/>
              <a:t>02S .0507 – Remedial Action Plan – Categorized Unnecessary</a:t>
            </a:r>
          </a:p>
        </p:txBody>
      </p:sp>
      <p:sp>
        <p:nvSpPr>
          <p:cNvPr id="3" name="Content Placeholder 2">
            <a:extLst>
              <a:ext uri="{FF2B5EF4-FFF2-40B4-BE49-F238E27FC236}">
                <a16:creationId xmlns:a16="http://schemas.microsoft.com/office/drawing/2014/main" id="{D0E2087C-AEA1-E48D-E32A-265FC6DC475A}"/>
              </a:ext>
            </a:extLst>
          </p:cNvPr>
          <p:cNvSpPr>
            <a:spLocks noGrp="1"/>
          </p:cNvSpPr>
          <p:nvPr>
            <p:ph idx="1"/>
          </p:nvPr>
        </p:nvSpPr>
        <p:spPr>
          <a:xfrm>
            <a:off x="838200" y="1769807"/>
            <a:ext cx="10515600" cy="4542761"/>
          </a:xfrm>
        </p:spPr>
        <p:txBody>
          <a:bodyPr>
            <a:normAutofit fontScale="70000" lnSpcReduction="20000"/>
          </a:bodyPr>
          <a:lstStyle/>
          <a:p>
            <a:pPr lvl="1"/>
            <a:r>
              <a:rPr lang="en-US" dirty="0"/>
              <a:t>(3)  an evaluation of the expected breakdown chemicals or by-products resulting from natural processes;</a:t>
            </a:r>
          </a:p>
          <a:p>
            <a:pPr lvl="1"/>
            <a:r>
              <a:rPr lang="en-US" dirty="0"/>
              <a:t>(4)  a discussion of the proposed treatment or disposition of contaminated media that may be produced by the remediation system;</a:t>
            </a:r>
          </a:p>
          <a:p>
            <a:pPr lvl="1"/>
            <a:r>
              <a:rPr lang="en-US" dirty="0"/>
              <a:t>(5)  an operation and maintenance plan and schedule for the remediation system;</a:t>
            </a:r>
          </a:p>
          <a:p>
            <a:pPr lvl="1"/>
            <a:r>
              <a:rPr lang="en-US" dirty="0"/>
              <a:t>(6)  design drawings of the proposed remediation system;</a:t>
            </a:r>
          </a:p>
          <a:p>
            <a:pPr lvl="1"/>
            <a:r>
              <a:rPr lang="en-US" dirty="0"/>
              <a:t>(7)  a groundwater monitoring plan to monitor plume stability and effectiveness of the remediation;</a:t>
            </a:r>
          </a:p>
          <a:p>
            <a:pPr lvl="1"/>
            <a:r>
              <a:rPr lang="en-US" dirty="0"/>
              <a:t>(8)  a plan to evaluate the effectiveness of the remedial efforts and the achievement of risk-based screening levels or site-specific target levels;</a:t>
            </a:r>
          </a:p>
          <a:p>
            <a:pPr lvl="1"/>
            <a:r>
              <a:rPr lang="en-US" dirty="0"/>
              <a:t>(9)  a plan that addresses the health and safety of nearby residential and business communities;</a:t>
            </a:r>
          </a:p>
          <a:p>
            <a:pPr lvl="1"/>
            <a:r>
              <a:rPr lang="en-US" dirty="0"/>
              <a:t>(10)  a discussion of how the remedial action plan will protect ecological receptors;</a:t>
            </a:r>
          </a:p>
          <a:p>
            <a:pPr lvl="1"/>
            <a:r>
              <a:rPr lang="en-US" dirty="0"/>
              <a:t>(11)  all required land-use restrictions and notices prepared in accordance with G.S. 143-215.104M and 15A NCAC 02S. 0508; and</a:t>
            </a:r>
          </a:p>
          <a:p>
            <a:pPr lvl="1"/>
            <a:r>
              <a:rPr lang="en-US" dirty="0"/>
              <a:t>(12)  measures necessary to protect plant and animal receptors and habitats.</a:t>
            </a:r>
          </a:p>
        </p:txBody>
      </p:sp>
      <p:sp>
        <p:nvSpPr>
          <p:cNvPr id="4" name="Slide Number Placeholder 3">
            <a:extLst>
              <a:ext uri="{FF2B5EF4-FFF2-40B4-BE49-F238E27FC236}">
                <a16:creationId xmlns:a16="http://schemas.microsoft.com/office/drawing/2014/main" id="{980AF7D9-062E-7FBC-6388-E4022564F7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Tree>
    <p:extLst>
      <p:ext uri="{BB962C8B-B14F-4D97-AF65-F5344CB8AC3E}">
        <p14:creationId xmlns:p14="http://schemas.microsoft.com/office/powerpoint/2010/main" val="152958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76D9F-9D3D-F0CD-A121-3ADCE42415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4ABE3-E1D7-DFDE-0DC9-F2E2F456E1BA}"/>
              </a:ext>
            </a:extLst>
          </p:cNvPr>
          <p:cNvSpPr>
            <a:spLocks noGrp="1"/>
          </p:cNvSpPr>
          <p:nvPr>
            <p:ph type="title"/>
          </p:nvPr>
        </p:nvSpPr>
        <p:spPr>
          <a:xfrm>
            <a:off x="838200" y="295071"/>
            <a:ext cx="10515600" cy="1061245"/>
          </a:xfrm>
        </p:spPr>
        <p:txBody>
          <a:bodyPr>
            <a:normAutofit fontScale="90000"/>
          </a:bodyPr>
          <a:lstStyle/>
          <a:p>
            <a:r>
              <a:rPr lang="en-US" dirty="0"/>
              <a:t>02S .0507 – Remedial Action Plan – Categorized Unnecessary</a:t>
            </a:r>
          </a:p>
        </p:txBody>
      </p:sp>
      <p:sp>
        <p:nvSpPr>
          <p:cNvPr id="3" name="Content Placeholder 2">
            <a:extLst>
              <a:ext uri="{FF2B5EF4-FFF2-40B4-BE49-F238E27FC236}">
                <a16:creationId xmlns:a16="http://schemas.microsoft.com/office/drawing/2014/main" id="{CFBD642F-2D7F-EC94-E18C-ED6B1E720E52}"/>
              </a:ext>
            </a:extLst>
          </p:cNvPr>
          <p:cNvSpPr>
            <a:spLocks noGrp="1"/>
          </p:cNvSpPr>
          <p:nvPr>
            <p:ph idx="1"/>
          </p:nvPr>
        </p:nvSpPr>
        <p:spPr>
          <a:xfrm>
            <a:off x="838200" y="1769807"/>
            <a:ext cx="10515600" cy="4695161"/>
          </a:xfrm>
        </p:spPr>
        <p:txBody>
          <a:bodyPr>
            <a:normAutofit fontScale="47500" lnSpcReduction="20000"/>
          </a:bodyPr>
          <a:lstStyle/>
          <a:p>
            <a:pPr lvl="1"/>
            <a:r>
              <a:rPr lang="en-US" sz="3600" dirty="0"/>
              <a:t>(c)  Monitored natural attenuation of chemicals of concern may be approved as an acceptable remediation method, provided:</a:t>
            </a:r>
          </a:p>
          <a:p>
            <a:pPr lvl="1"/>
            <a:endParaRPr lang="en-US" sz="3600" dirty="0"/>
          </a:p>
          <a:p>
            <a:pPr lvl="2"/>
            <a:r>
              <a:rPr lang="en-US" sz="3600" dirty="0"/>
              <a:t>(1)  all free product has been removed or controlled to the maximum extent practicable;</a:t>
            </a:r>
          </a:p>
          <a:p>
            <a:pPr lvl="2"/>
            <a:r>
              <a:rPr lang="en-US" sz="3600" dirty="0"/>
              <a:t>(2)  contaminated soil is not present in the unsaturated zone above risk-based screening levels or site-specific target levels for the soil-to-groundwater pathway for the site unless it is demonstrated that the soil does not constitute a continuing source of contamination to groundwater at concentrations that pose a threat to human health, safety or the environment, and it is demonstrated that the rate of natural attenuation of chemicals of concern in groundwater exceeds the rate at which the chemicals of concern are leaching from the soil;</a:t>
            </a:r>
          </a:p>
          <a:p>
            <a:pPr lvl="2"/>
            <a:r>
              <a:rPr lang="en-US" sz="3600" dirty="0"/>
              <a:t>(3)  the physical, chemical and biological characteristics of each chemical of concern and its by-products are conducive to degradation or attenuation under the site-specific conditions;</a:t>
            </a:r>
          </a:p>
          <a:p>
            <a:pPr lvl="2"/>
            <a:r>
              <a:rPr lang="en-US" sz="3600" dirty="0"/>
              <a:t>(4)  the travel time and direction of migration of chemicals of concern can be predicted with reasonable certainty;</a:t>
            </a:r>
          </a:p>
          <a:p>
            <a:pPr lvl="2"/>
            <a:r>
              <a:rPr lang="en-US" sz="3600" dirty="0"/>
              <a:t>(5)  available data shows an apparent or potential decrease in concentrations of chemicals of concern;</a:t>
            </a:r>
          </a:p>
          <a:p>
            <a:pPr lvl="2"/>
            <a:r>
              <a:rPr lang="en-US" sz="3600" dirty="0"/>
              <a:t>(6)  the chemicals of concern will not migrate onto adjacent properties that are not served by an existing public water supply system, unless the owners have consented to the migration of chemicals of concern onto their property;</a:t>
            </a:r>
          </a:p>
          <a:p>
            <a:pPr lvl="1"/>
            <a:endParaRPr lang="en-US" dirty="0"/>
          </a:p>
        </p:txBody>
      </p:sp>
      <p:sp>
        <p:nvSpPr>
          <p:cNvPr id="4" name="Slide Number Placeholder 3">
            <a:extLst>
              <a:ext uri="{FF2B5EF4-FFF2-40B4-BE49-F238E27FC236}">
                <a16:creationId xmlns:a16="http://schemas.microsoft.com/office/drawing/2014/main" id="{DA69EA30-11D0-3CEE-BB86-56B341C76E8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Tree>
    <p:extLst>
      <p:ext uri="{BB962C8B-B14F-4D97-AF65-F5344CB8AC3E}">
        <p14:creationId xmlns:p14="http://schemas.microsoft.com/office/powerpoint/2010/main" val="2559912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78298-49A3-D1F5-A447-626D83FF4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1CE1F-3002-C412-3D84-595EA968E036}"/>
              </a:ext>
            </a:extLst>
          </p:cNvPr>
          <p:cNvSpPr>
            <a:spLocks noGrp="1"/>
          </p:cNvSpPr>
          <p:nvPr>
            <p:ph type="title"/>
          </p:nvPr>
        </p:nvSpPr>
        <p:spPr>
          <a:xfrm>
            <a:off x="838200" y="295071"/>
            <a:ext cx="10515600" cy="1061245"/>
          </a:xfrm>
        </p:spPr>
        <p:txBody>
          <a:bodyPr>
            <a:normAutofit fontScale="90000"/>
          </a:bodyPr>
          <a:lstStyle/>
          <a:p>
            <a:r>
              <a:rPr lang="en-US" dirty="0"/>
              <a:t>02S .0507 – Remedial Action Plan – Categorized Unnecessary</a:t>
            </a:r>
          </a:p>
        </p:txBody>
      </p:sp>
      <p:sp>
        <p:nvSpPr>
          <p:cNvPr id="3" name="Content Placeholder 2">
            <a:extLst>
              <a:ext uri="{FF2B5EF4-FFF2-40B4-BE49-F238E27FC236}">
                <a16:creationId xmlns:a16="http://schemas.microsoft.com/office/drawing/2014/main" id="{52DE86CF-6558-D481-14A9-699D4530B846}"/>
              </a:ext>
            </a:extLst>
          </p:cNvPr>
          <p:cNvSpPr>
            <a:spLocks noGrp="1"/>
          </p:cNvSpPr>
          <p:nvPr>
            <p:ph idx="1"/>
          </p:nvPr>
        </p:nvSpPr>
        <p:spPr>
          <a:xfrm>
            <a:off x="838200" y="1769807"/>
            <a:ext cx="10515600" cy="4695161"/>
          </a:xfrm>
        </p:spPr>
        <p:txBody>
          <a:bodyPr>
            <a:normAutofit/>
          </a:bodyPr>
          <a:lstStyle/>
          <a:p>
            <a:pPr lvl="1"/>
            <a:r>
              <a:rPr lang="en-US" sz="1800" dirty="0"/>
              <a:t>(7)  if any of the chemicals of concern are expected to intercept surface waters, the groundwater discharge will not exceed the standards for surface water contained in 15A NCAC 02B .0200;</a:t>
            </a:r>
          </a:p>
          <a:p>
            <a:pPr lvl="1"/>
            <a:r>
              <a:rPr lang="en-US" sz="1800" dirty="0"/>
              <a:t>(8)  all necessary access agreements needed to monitor groundwater quality have been or can be obtained; and</a:t>
            </a:r>
          </a:p>
          <a:p>
            <a:pPr lvl="1"/>
            <a:r>
              <a:rPr lang="en-US" sz="1800" dirty="0"/>
              <a:t>(9)  a monitoring program, sufficient to track the degradation and attenuation of chemicals of concern and by-products within and down-gradient of the plume and detect chemicals of concern and by-products at least one year's travel time prior to their reaching any existing or foreseeable receptor, is developed and implemented. Analytical data collected during monitored natural attenuation shall be evaluated on an annual basis to determine if the annual rate of expected progress is being achieved.</a:t>
            </a:r>
          </a:p>
        </p:txBody>
      </p:sp>
      <p:sp>
        <p:nvSpPr>
          <p:cNvPr id="4" name="Slide Number Placeholder 3">
            <a:extLst>
              <a:ext uri="{FF2B5EF4-FFF2-40B4-BE49-F238E27FC236}">
                <a16:creationId xmlns:a16="http://schemas.microsoft.com/office/drawing/2014/main" id="{8C46A3CD-9576-29A0-2863-ADB4F838177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Tree>
    <p:extLst>
      <p:ext uri="{BB962C8B-B14F-4D97-AF65-F5344CB8AC3E}">
        <p14:creationId xmlns:p14="http://schemas.microsoft.com/office/powerpoint/2010/main" val="159934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21878-457E-1B2F-BC10-1DD6ADA67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815CCD-AA04-F617-549E-BA7F94A24BCE}"/>
              </a:ext>
            </a:extLst>
          </p:cNvPr>
          <p:cNvSpPr>
            <a:spLocks noGrp="1"/>
          </p:cNvSpPr>
          <p:nvPr>
            <p:ph type="title"/>
          </p:nvPr>
        </p:nvSpPr>
        <p:spPr>
          <a:xfrm>
            <a:off x="838200" y="295071"/>
            <a:ext cx="10515600" cy="1061245"/>
          </a:xfrm>
        </p:spPr>
        <p:txBody>
          <a:bodyPr>
            <a:normAutofit fontScale="90000"/>
          </a:bodyPr>
          <a:lstStyle/>
          <a:p>
            <a:r>
              <a:rPr lang="en-US" dirty="0"/>
              <a:t>02S .0507 – Remedial Action Plan – Categorized Unnecessary</a:t>
            </a:r>
          </a:p>
        </p:txBody>
      </p:sp>
      <p:sp>
        <p:nvSpPr>
          <p:cNvPr id="3" name="Content Placeholder 2">
            <a:extLst>
              <a:ext uri="{FF2B5EF4-FFF2-40B4-BE49-F238E27FC236}">
                <a16:creationId xmlns:a16="http://schemas.microsoft.com/office/drawing/2014/main" id="{06E88212-1B94-D410-D519-69BA13A21007}"/>
              </a:ext>
            </a:extLst>
          </p:cNvPr>
          <p:cNvSpPr>
            <a:spLocks noGrp="1"/>
          </p:cNvSpPr>
          <p:nvPr>
            <p:ph idx="1"/>
          </p:nvPr>
        </p:nvSpPr>
        <p:spPr>
          <a:xfrm>
            <a:off x="838200" y="1769807"/>
            <a:ext cx="10515600" cy="4695161"/>
          </a:xfrm>
        </p:spPr>
        <p:txBody>
          <a:bodyPr>
            <a:normAutofit/>
          </a:bodyPr>
          <a:lstStyle/>
          <a:p>
            <a:pPr lvl="1"/>
            <a:r>
              <a:rPr lang="en-US" sz="1800" dirty="0"/>
              <a:t>(d)  If the Division determines that it is technically impracticable to achieve a risk-based screening level or site-specific target level for a specific chemical of concern due to geological conditions, remediation technology limitations, site conditions, physical limitations, or other factors, the Division shall approve or modify the remedial action plan to provide for the use of institutional controls, engineering controls, and long-term monitoring until the risk-based screening levels or site-specific target levels are met. Methods that may be used to demonstrate that remediation is technically impracticable include the following:</a:t>
            </a:r>
          </a:p>
          <a:p>
            <a:pPr lvl="2"/>
            <a:r>
              <a:rPr lang="en-US" sz="1400" dirty="0"/>
              <a:t>(1)  a full-scale field demonstration consisting of an operating remediation system;</a:t>
            </a:r>
          </a:p>
          <a:p>
            <a:pPr lvl="2"/>
            <a:r>
              <a:rPr lang="en-US" sz="1400" dirty="0"/>
              <a:t>(2)  a pilot study applying a remediation technology on a small portion of the contaminated site;</a:t>
            </a:r>
          </a:p>
          <a:p>
            <a:pPr lvl="2"/>
            <a:r>
              <a:rPr lang="en-US" sz="1400" dirty="0"/>
              <a:t>(3)  predictive analyses or modeling that shows the potential for the migration and remediation of chemicals of concern to occur at the site;</a:t>
            </a:r>
          </a:p>
          <a:p>
            <a:pPr lvl="2"/>
            <a:r>
              <a:rPr lang="en-US" sz="1400" dirty="0"/>
              <a:t>(4)  comparison of specific conditions at the subject site to those of similar sites in case studies or peer-reviewed and published research papers;</a:t>
            </a:r>
          </a:p>
          <a:p>
            <a:pPr lvl="2"/>
            <a:r>
              <a:rPr lang="en-US" sz="1400" dirty="0"/>
              <a:t>(5)  a combination of the above methods; or</a:t>
            </a:r>
          </a:p>
          <a:p>
            <a:pPr lvl="2"/>
            <a:r>
              <a:rPr lang="en-US" sz="1400" dirty="0"/>
              <a:t>(6)  other equivalent methods that demonstrate that remediation is technically impracticable.</a:t>
            </a:r>
          </a:p>
        </p:txBody>
      </p:sp>
      <p:sp>
        <p:nvSpPr>
          <p:cNvPr id="4" name="Slide Number Placeholder 3">
            <a:extLst>
              <a:ext uri="{FF2B5EF4-FFF2-40B4-BE49-F238E27FC236}">
                <a16:creationId xmlns:a16="http://schemas.microsoft.com/office/drawing/2014/main" id="{AF63C90D-6B9B-7963-D597-B31B44EF8DD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Tree>
    <p:extLst>
      <p:ext uri="{BB962C8B-B14F-4D97-AF65-F5344CB8AC3E}">
        <p14:creationId xmlns:p14="http://schemas.microsoft.com/office/powerpoint/2010/main" val="1216365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F387D-3546-C8F5-18D2-103A1DD6EE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CBB2E7-A5C9-E83F-8462-9C75584B47EC}"/>
              </a:ext>
            </a:extLst>
          </p:cNvPr>
          <p:cNvSpPr>
            <a:spLocks noGrp="1"/>
          </p:cNvSpPr>
          <p:nvPr>
            <p:ph type="title"/>
          </p:nvPr>
        </p:nvSpPr>
        <p:spPr>
          <a:xfrm>
            <a:off x="838200" y="295071"/>
            <a:ext cx="10515600" cy="1061245"/>
          </a:xfrm>
        </p:spPr>
        <p:txBody>
          <a:bodyPr>
            <a:normAutofit fontScale="90000"/>
          </a:bodyPr>
          <a:lstStyle/>
          <a:p>
            <a:r>
              <a:rPr lang="en-US" dirty="0"/>
              <a:t>02S .0507 – Remedial Action Plan – Categorized Unnecessary</a:t>
            </a:r>
          </a:p>
        </p:txBody>
      </p:sp>
      <p:sp>
        <p:nvSpPr>
          <p:cNvPr id="3" name="Content Placeholder 2">
            <a:extLst>
              <a:ext uri="{FF2B5EF4-FFF2-40B4-BE49-F238E27FC236}">
                <a16:creationId xmlns:a16="http://schemas.microsoft.com/office/drawing/2014/main" id="{E61D1175-6D52-8430-B756-0D2A7FB693A1}"/>
              </a:ext>
            </a:extLst>
          </p:cNvPr>
          <p:cNvSpPr>
            <a:spLocks noGrp="1"/>
          </p:cNvSpPr>
          <p:nvPr>
            <p:ph idx="1"/>
          </p:nvPr>
        </p:nvSpPr>
        <p:spPr>
          <a:xfrm>
            <a:off x="838200" y="1769807"/>
            <a:ext cx="10515600" cy="4542761"/>
          </a:xfrm>
        </p:spPr>
        <p:txBody>
          <a:bodyPr>
            <a:normAutofit/>
          </a:bodyPr>
          <a:lstStyle/>
          <a:p>
            <a:r>
              <a:rPr lang="en-US" dirty="0"/>
              <a:t>Reasons rule categorized unnecessary:</a:t>
            </a:r>
          </a:p>
          <a:p>
            <a:pPr lvl="1"/>
            <a:r>
              <a:rPr lang="en-US" sz="2400" dirty="0"/>
              <a:t>When the rule was originally written, the DSCA program was the first to implement risk-based rules.  As this rule is written a remedial action plan was to be prepared for any site that exceeded risk-based levels.</a:t>
            </a:r>
          </a:p>
          <a:p>
            <a:pPr lvl="1"/>
            <a:r>
              <a:rPr lang="en-US" sz="2400" dirty="0"/>
              <a:t>As risk-based rules were actually implemented, it became apparent that remedial action plans were not necessary since any site that exceeds risk-based levels will be closed out under land-use restrictions and a risk management plan.</a:t>
            </a:r>
          </a:p>
          <a:p>
            <a:pPr lvl="1"/>
            <a:r>
              <a:rPr lang="en-US" sz="2400" dirty="0"/>
              <a:t>Remedial action under the DSCA program is done on an interim or preliminary source removal action that does not require a remedial action plan with these stipulations.</a:t>
            </a:r>
          </a:p>
          <a:p>
            <a:pPr lvl="1"/>
            <a:endParaRPr lang="en-US" dirty="0"/>
          </a:p>
        </p:txBody>
      </p:sp>
      <p:sp>
        <p:nvSpPr>
          <p:cNvPr id="4" name="Slide Number Placeholder 3">
            <a:extLst>
              <a:ext uri="{FF2B5EF4-FFF2-40B4-BE49-F238E27FC236}">
                <a16:creationId xmlns:a16="http://schemas.microsoft.com/office/drawing/2014/main" id="{BD073138-B2A7-F685-AD78-74BE55EFB1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Tree>
    <p:extLst>
      <p:ext uri="{BB962C8B-B14F-4D97-AF65-F5344CB8AC3E}">
        <p14:creationId xmlns:p14="http://schemas.microsoft.com/office/powerpoint/2010/main" val="2595720716"/>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1603</Words>
  <Application>Microsoft Office PowerPoint</Application>
  <PresentationFormat>Widescreen</PresentationFormat>
  <Paragraphs>89</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2_Office Theme</vt:lpstr>
      <vt:lpstr>02S – Rules and Criteria for the Administration of the Dry-Cleaning Solvent Cleanup Fund</vt:lpstr>
      <vt:lpstr>02S .0302 – Other Potentially Responsible Parties – Categorized Unnecessary</vt:lpstr>
      <vt:lpstr>02S .0302 – Other Potentially Responsible Parties – Categorized Unnecessary</vt:lpstr>
      <vt:lpstr>02S .0507 – Remedial Action Plan – Categorized Unnecessary</vt:lpstr>
      <vt:lpstr>02S .0507 – Remedial Action Plan – Categorized Unnecessary</vt:lpstr>
      <vt:lpstr>02S .0507 – Remedial Action Plan – Categorized Unnecessary</vt:lpstr>
      <vt:lpstr>02S .0507 – Remedial Action Plan – Categorized Unnecessary</vt:lpstr>
      <vt:lpstr>02S .0507 – Remedial Action Plan – Categorized Unnecessary</vt:lpstr>
      <vt:lpstr>02S .0507 – Remedial Action Plan – Categorized Unnecessary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02T – Waste Not Discharged to Surface Waters Section .1500 Soil Remediation</dc:title>
  <dc:creator>Alexander, Delonda</dc:creator>
  <cp:lastModifiedBy>Alexander, Delonda</cp:lastModifiedBy>
  <cp:revision>4</cp:revision>
  <dcterms:created xsi:type="dcterms:W3CDTF">2024-04-02T19:50:04Z</dcterms:created>
  <dcterms:modified xsi:type="dcterms:W3CDTF">2025-04-28T13:47:23Z</dcterms:modified>
</cp:coreProperties>
</file>