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  <p:sldMasterId id="2147483710" r:id="rId6"/>
  </p:sldMasterIdLst>
  <p:notesMasterIdLst>
    <p:notesMasterId r:id="rId20"/>
  </p:notesMasterIdLst>
  <p:sldIdLst>
    <p:sldId id="256" r:id="rId7"/>
    <p:sldId id="328" r:id="rId8"/>
    <p:sldId id="336" r:id="rId9"/>
    <p:sldId id="337" r:id="rId10"/>
    <p:sldId id="491" r:id="rId11"/>
    <p:sldId id="492" r:id="rId12"/>
    <p:sldId id="338" r:id="rId13"/>
    <p:sldId id="339" r:id="rId14"/>
    <p:sldId id="490" r:id="rId15"/>
    <p:sldId id="493" r:id="rId16"/>
    <p:sldId id="257" r:id="rId17"/>
    <p:sldId id="335" r:id="rId18"/>
    <p:sldId id="489" r:id="rId1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645" autoAdjust="0"/>
  </p:normalViewPr>
  <p:slideViewPr>
    <p:cSldViewPr snapToGrid="0">
      <p:cViewPr varScale="1">
        <p:scale>
          <a:sx n="117" d="100"/>
          <a:sy n="117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c-nasvm01.eads.ncads.net\WM\data\dwmfs01\Data\Superfund\DSCA\DSCA%20Annual%20Reports\FY2023-2024\DSCAFund%20Trends_202406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c-nasvm01.eads.ncads.net\WM\data\dwmfs01\Data\Superfund\DSCA\DSCA%20Budget\Solvent%20Tax%20Revenue%20past%2010%20yrs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c-nasvm01.eads.ncads.net\WM\data\dwmfs01\Data\Superfund\DSCA\DSCA%20Annual%20Reports\FY2023-2024\Text%20version\Fig%20II_1_Known%20dry-cleaning%20solvent%20contaminated%20sites%20in%20North%20Caroli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D4-4BEB-B9D3-03AEE25EF7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D4-4BEB-B9D3-03AEE25EF7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D4-4BEB-B9D3-03AEE25EF7B5}"/>
              </c:ext>
            </c:extLst>
          </c:dPt>
          <c:cat>
            <c:strRef>
              <c:f>Sheet1!$A$3:$A$5</c:f>
              <c:strCache>
                <c:ptCount val="3"/>
                <c:pt idx="0">
                  <c:v>sales and use tax</c:v>
                </c:pt>
                <c:pt idx="1">
                  <c:v>solvent tax</c:v>
                </c:pt>
                <c:pt idx="2">
                  <c:v>pet reimb</c:v>
                </c:pt>
              </c:strCache>
            </c:strRef>
          </c:cat>
          <c:val>
            <c:numRef>
              <c:f>Sheet1!$B$3:$B$5</c:f>
              <c:numCache>
                <c:formatCode>0.00%</c:formatCode>
                <c:ptCount val="3"/>
                <c:pt idx="0" formatCode="0%">
                  <c:v>0.97</c:v>
                </c:pt>
                <c:pt idx="1">
                  <c:v>1.4999999999999999E-2</c:v>
                </c:pt>
                <c:pt idx="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D4-4BEB-B9D3-03AEE25EF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Receipts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 FY 03-04</c:v>
                </c:pt>
                <c:pt idx="1">
                  <c:v>FY 04-05</c:v>
                </c:pt>
                <c:pt idx="2">
                  <c:v>FY 05-06</c:v>
                </c:pt>
                <c:pt idx="3">
                  <c:v>FY 06-07</c:v>
                </c:pt>
                <c:pt idx="4">
                  <c:v>FY 07-08</c:v>
                </c:pt>
                <c:pt idx="5">
                  <c:v>FY 08-09</c:v>
                </c:pt>
                <c:pt idx="6">
                  <c:v>FY 09-10</c:v>
                </c:pt>
                <c:pt idx="7">
                  <c:v>FY 10-11</c:v>
                </c:pt>
                <c:pt idx="8">
                  <c:v>FY 11-12</c:v>
                </c:pt>
                <c:pt idx="9">
                  <c:v>FY 12-13</c:v>
                </c:pt>
                <c:pt idx="10">
                  <c:v>FY 13-14</c:v>
                </c:pt>
                <c:pt idx="11">
                  <c:v>FY 14-15</c:v>
                </c:pt>
                <c:pt idx="12">
                  <c:v>FY 15-16</c:v>
                </c:pt>
                <c:pt idx="13">
                  <c:v>FY 16-17</c:v>
                </c:pt>
                <c:pt idx="14">
                  <c:v>FY 17-18</c:v>
                </c:pt>
                <c:pt idx="15">
                  <c:v>FY 18-19</c:v>
                </c:pt>
                <c:pt idx="16">
                  <c:v>FY 19-20</c:v>
                </c:pt>
                <c:pt idx="17">
                  <c:v>FY 20-21</c:v>
                </c:pt>
                <c:pt idx="18">
                  <c:v>FY 21-22</c:v>
                </c:pt>
                <c:pt idx="19">
                  <c:v>FY 22-23</c:v>
                </c:pt>
                <c:pt idx="20">
                  <c:v>FY 23-24</c:v>
                </c:pt>
              </c:strCache>
            </c:strRef>
          </c:cat>
          <c:val>
            <c:numRef>
              <c:f>Sheet1!$B$2:$B$22</c:f>
              <c:numCache>
                <c:formatCode>#,##0.00</c:formatCode>
                <c:ptCount val="21"/>
                <c:pt idx="0">
                  <c:v>9487233.9399999995</c:v>
                </c:pt>
                <c:pt idx="1">
                  <c:v>9660612.8399999999</c:v>
                </c:pt>
                <c:pt idx="2">
                  <c:v>9913615.2899999991</c:v>
                </c:pt>
                <c:pt idx="3">
                  <c:v>10687669.060000001</c:v>
                </c:pt>
                <c:pt idx="4">
                  <c:v>10307477.83</c:v>
                </c:pt>
                <c:pt idx="5">
                  <c:v>9513473.1199999992</c:v>
                </c:pt>
                <c:pt idx="6">
                  <c:v>8147167.4000000004</c:v>
                </c:pt>
                <c:pt idx="7">
                  <c:v>8627803.9199999999</c:v>
                </c:pt>
                <c:pt idx="8">
                  <c:v>9124256.4399999995</c:v>
                </c:pt>
                <c:pt idx="9">
                  <c:v>8580621.9399999995</c:v>
                </c:pt>
                <c:pt idx="10">
                  <c:v>8190699.9000000004</c:v>
                </c:pt>
                <c:pt idx="11">
                  <c:v>8181706.3099999996</c:v>
                </c:pt>
                <c:pt idx="12">
                  <c:v>8284815.5199999996</c:v>
                </c:pt>
                <c:pt idx="13">
                  <c:v>8393644.7100000009</c:v>
                </c:pt>
                <c:pt idx="14">
                  <c:v>8681394.0299999993</c:v>
                </c:pt>
                <c:pt idx="15">
                  <c:v>9063204.1099999994</c:v>
                </c:pt>
                <c:pt idx="16">
                  <c:v>9180783.2599999998</c:v>
                </c:pt>
                <c:pt idx="17">
                  <c:v>8717494.3399999999</c:v>
                </c:pt>
                <c:pt idx="18">
                  <c:v>7969523.9500000002</c:v>
                </c:pt>
                <c:pt idx="19">
                  <c:v>8465957.3200000003</c:v>
                </c:pt>
                <c:pt idx="20">
                  <c:v>9492780.9299999997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D2-4292-8933-A4ACBB9629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Disbursements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 FY 03-04</c:v>
                </c:pt>
                <c:pt idx="1">
                  <c:v>FY 04-05</c:v>
                </c:pt>
                <c:pt idx="2">
                  <c:v>FY 05-06</c:v>
                </c:pt>
                <c:pt idx="3">
                  <c:v>FY 06-07</c:v>
                </c:pt>
                <c:pt idx="4">
                  <c:v>FY 07-08</c:v>
                </c:pt>
                <c:pt idx="5">
                  <c:v>FY 08-09</c:v>
                </c:pt>
                <c:pt idx="6">
                  <c:v>FY 09-10</c:v>
                </c:pt>
                <c:pt idx="7">
                  <c:v>FY 10-11</c:v>
                </c:pt>
                <c:pt idx="8">
                  <c:v>FY 11-12</c:v>
                </c:pt>
                <c:pt idx="9">
                  <c:v>FY 12-13</c:v>
                </c:pt>
                <c:pt idx="10">
                  <c:v>FY 13-14</c:v>
                </c:pt>
                <c:pt idx="11">
                  <c:v>FY 14-15</c:v>
                </c:pt>
                <c:pt idx="12">
                  <c:v>FY 15-16</c:v>
                </c:pt>
                <c:pt idx="13">
                  <c:v>FY 16-17</c:v>
                </c:pt>
                <c:pt idx="14">
                  <c:v>FY 17-18</c:v>
                </c:pt>
                <c:pt idx="15">
                  <c:v>FY 18-19</c:v>
                </c:pt>
                <c:pt idx="16">
                  <c:v>FY 19-20</c:v>
                </c:pt>
                <c:pt idx="17">
                  <c:v>FY 20-21</c:v>
                </c:pt>
                <c:pt idx="18">
                  <c:v>FY 21-22</c:v>
                </c:pt>
                <c:pt idx="19">
                  <c:v>FY 22-23</c:v>
                </c:pt>
                <c:pt idx="20">
                  <c:v>FY 23-24</c:v>
                </c:pt>
              </c:strCache>
            </c:strRef>
          </c:cat>
          <c:val>
            <c:numRef>
              <c:f>Sheet1!$C$2:$C$19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AFD2-4292-8933-A4ACBB9629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Disbursements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 FY 03-04</c:v>
                </c:pt>
                <c:pt idx="1">
                  <c:v>FY 04-05</c:v>
                </c:pt>
                <c:pt idx="2">
                  <c:v>FY 05-06</c:v>
                </c:pt>
                <c:pt idx="3">
                  <c:v>FY 06-07</c:v>
                </c:pt>
                <c:pt idx="4">
                  <c:v>FY 07-08</c:v>
                </c:pt>
                <c:pt idx="5">
                  <c:v>FY 08-09</c:v>
                </c:pt>
                <c:pt idx="6">
                  <c:v>FY 09-10</c:v>
                </c:pt>
                <c:pt idx="7">
                  <c:v>FY 10-11</c:v>
                </c:pt>
                <c:pt idx="8">
                  <c:v>FY 11-12</c:v>
                </c:pt>
                <c:pt idx="9">
                  <c:v>FY 12-13</c:v>
                </c:pt>
                <c:pt idx="10">
                  <c:v>FY 13-14</c:v>
                </c:pt>
                <c:pt idx="11">
                  <c:v>FY 14-15</c:v>
                </c:pt>
                <c:pt idx="12">
                  <c:v>FY 15-16</c:v>
                </c:pt>
                <c:pt idx="13">
                  <c:v>FY 16-17</c:v>
                </c:pt>
                <c:pt idx="14">
                  <c:v>FY 17-18</c:v>
                </c:pt>
                <c:pt idx="15">
                  <c:v>FY 18-19</c:v>
                </c:pt>
                <c:pt idx="16">
                  <c:v>FY 19-20</c:v>
                </c:pt>
                <c:pt idx="17">
                  <c:v>FY 20-21</c:v>
                </c:pt>
                <c:pt idx="18">
                  <c:v>FY 21-22</c:v>
                </c:pt>
                <c:pt idx="19">
                  <c:v>FY 22-23</c:v>
                </c:pt>
                <c:pt idx="20">
                  <c:v>FY 23-24</c:v>
                </c:pt>
              </c:strCache>
            </c:strRef>
          </c:cat>
          <c:val>
            <c:numRef>
              <c:f>Sheet1!$D$2:$D$22</c:f>
              <c:numCache>
                <c:formatCode>#,##0.00</c:formatCode>
                <c:ptCount val="21"/>
                <c:pt idx="0">
                  <c:v>489024.96</c:v>
                </c:pt>
                <c:pt idx="1">
                  <c:v>1806911.93</c:v>
                </c:pt>
                <c:pt idx="2">
                  <c:v>2126835.62</c:v>
                </c:pt>
                <c:pt idx="3">
                  <c:v>4184051.63</c:v>
                </c:pt>
                <c:pt idx="4">
                  <c:v>8413240.75</c:v>
                </c:pt>
                <c:pt idx="5">
                  <c:v>14803890.84</c:v>
                </c:pt>
                <c:pt idx="6">
                  <c:v>16808702.010000002</c:v>
                </c:pt>
                <c:pt idx="7">
                  <c:v>11222140.59</c:v>
                </c:pt>
                <c:pt idx="8">
                  <c:v>8208478.4699999997</c:v>
                </c:pt>
                <c:pt idx="9">
                  <c:v>9835705.1500000004</c:v>
                </c:pt>
                <c:pt idx="10">
                  <c:v>11958967.35</c:v>
                </c:pt>
                <c:pt idx="11">
                  <c:v>10939433.4</c:v>
                </c:pt>
                <c:pt idx="12">
                  <c:v>8741519.4399999995</c:v>
                </c:pt>
                <c:pt idx="13">
                  <c:v>7349688.2000000002</c:v>
                </c:pt>
                <c:pt idx="14">
                  <c:v>7429454.5300000003</c:v>
                </c:pt>
                <c:pt idx="15">
                  <c:v>7801661.3799999999</c:v>
                </c:pt>
                <c:pt idx="16">
                  <c:v>7970265.54</c:v>
                </c:pt>
                <c:pt idx="17">
                  <c:v>5841099.71</c:v>
                </c:pt>
                <c:pt idx="18">
                  <c:v>7514248.46</c:v>
                </c:pt>
                <c:pt idx="19">
                  <c:v>7657060.04</c:v>
                </c:pt>
                <c:pt idx="20">
                  <c:v>9761453.3399999999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D2-4292-8933-A4ACBB9629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Fund Balance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 FY 03-04</c:v>
                </c:pt>
                <c:pt idx="1">
                  <c:v>FY 04-05</c:v>
                </c:pt>
                <c:pt idx="2">
                  <c:v>FY 05-06</c:v>
                </c:pt>
                <c:pt idx="3">
                  <c:v>FY 06-07</c:v>
                </c:pt>
                <c:pt idx="4">
                  <c:v>FY 07-08</c:v>
                </c:pt>
                <c:pt idx="5">
                  <c:v>FY 08-09</c:v>
                </c:pt>
                <c:pt idx="6">
                  <c:v>FY 09-10</c:v>
                </c:pt>
                <c:pt idx="7">
                  <c:v>FY 10-11</c:v>
                </c:pt>
                <c:pt idx="8">
                  <c:v>FY 11-12</c:v>
                </c:pt>
                <c:pt idx="9">
                  <c:v>FY 12-13</c:v>
                </c:pt>
                <c:pt idx="10">
                  <c:v>FY 13-14</c:v>
                </c:pt>
                <c:pt idx="11">
                  <c:v>FY 14-15</c:v>
                </c:pt>
                <c:pt idx="12">
                  <c:v>FY 15-16</c:v>
                </c:pt>
                <c:pt idx="13">
                  <c:v>FY 16-17</c:v>
                </c:pt>
                <c:pt idx="14">
                  <c:v>FY 17-18</c:v>
                </c:pt>
                <c:pt idx="15">
                  <c:v>FY 18-19</c:v>
                </c:pt>
                <c:pt idx="16">
                  <c:v>FY 19-20</c:v>
                </c:pt>
                <c:pt idx="17">
                  <c:v>FY 20-21</c:v>
                </c:pt>
                <c:pt idx="18">
                  <c:v>FY 21-22</c:v>
                </c:pt>
                <c:pt idx="19">
                  <c:v>FY 22-23</c:v>
                </c:pt>
                <c:pt idx="20">
                  <c:v>FY 23-24</c:v>
                </c:pt>
              </c:strCache>
            </c:strRef>
          </c:cat>
          <c:val>
            <c:numRef>
              <c:f>Sheet1!$E$2:$E$22</c:f>
              <c:numCache>
                <c:formatCode>#,##0.00</c:formatCode>
                <c:ptCount val="21"/>
                <c:pt idx="0">
                  <c:v>13547987.5</c:v>
                </c:pt>
                <c:pt idx="1">
                  <c:v>21401688.41</c:v>
                </c:pt>
                <c:pt idx="2">
                  <c:v>29188468.079999998</c:v>
                </c:pt>
                <c:pt idx="3">
                  <c:v>35692085.5</c:v>
                </c:pt>
                <c:pt idx="4">
                  <c:v>37586322.590000004</c:v>
                </c:pt>
                <c:pt idx="5">
                  <c:v>24281705.870000001</c:v>
                </c:pt>
                <c:pt idx="6">
                  <c:v>15658644.76</c:v>
                </c:pt>
                <c:pt idx="7">
                  <c:v>12915294.16</c:v>
                </c:pt>
                <c:pt idx="8">
                  <c:v>13859866.720000001</c:v>
                </c:pt>
                <c:pt idx="9">
                  <c:v>12604783.26</c:v>
                </c:pt>
                <c:pt idx="10">
                  <c:v>8836516.0600000005</c:v>
                </c:pt>
                <c:pt idx="11">
                  <c:v>6078788.9699999997</c:v>
                </c:pt>
                <c:pt idx="12">
                  <c:v>5622085.0499999998</c:v>
                </c:pt>
                <c:pt idx="13">
                  <c:v>6666041.5599999996</c:v>
                </c:pt>
                <c:pt idx="14">
                  <c:v>7917981.0599999996</c:v>
                </c:pt>
                <c:pt idx="15">
                  <c:v>9179523.7899999991</c:v>
                </c:pt>
                <c:pt idx="16">
                  <c:v>10390041.51</c:v>
                </c:pt>
                <c:pt idx="17">
                  <c:v>13266436.140000001</c:v>
                </c:pt>
                <c:pt idx="18">
                  <c:v>13721711.630000001</c:v>
                </c:pt>
                <c:pt idx="19">
                  <c:v>14530608.91</c:v>
                </c:pt>
                <c:pt idx="20">
                  <c:v>14261936.5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D2-4292-8933-A4ACBB962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209120"/>
        <c:axId val="434217320"/>
        <c:extLst/>
      </c:lineChart>
      <c:catAx>
        <c:axId val="4342091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4217320"/>
        <c:crosses val="autoZero"/>
        <c:auto val="1"/>
        <c:lblAlgn val="ctr"/>
        <c:lblOffset val="100"/>
        <c:noMultiLvlLbl val="0"/>
      </c:catAx>
      <c:valAx>
        <c:axId val="43421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4209120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2.3277467411545624E-2"/>
                <c:y val="0.407799767171129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Solvent Tax Revenue - Past 10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Sheet1!$A$1:$A$41</c:f>
              <c:numCache>
                <c:formatCode>[$-409]mmm\-yy;@</c:formatCode>
                <c:ptCount val="41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42550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42915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43280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43645</c:v>
                </c:pt>
                <c:pt idx="18">
                  <c:v>43738</c:v>
                </c:pt>
                <c:pt idx="19">
                  <c:v>43830</c:v>
                </c:pt>
                <c:pt idx="20">
                  <c:v>43921</c:v>
                </c:pt>
                <c:pt idx="21">
                  <c:v>44011</c:v>
                </c:pt>
                <c:pt idx="22">
                  <c:v>44104</c:v>
                </c:pt>
                <c:pt idx="23">
                  <c:v>44196</c:v>
                </c:pt>
                <c:pt idx="24">
                  <c:v>44286</c:v>
                </c:pt>
                <c:pt idx="25">
                  <c:v>44376</c:v>
                </c:pt>
                <c:pt idx="26">
                  <c:v>44469</c:v>
                </c:pt>
                <c:pt idx="27">
                  <c:v>44561</c:v>
                </c:pt>
                <c:pt idx="28">
                  <c:v>44651</c:v>
                </c:pt>
                <c:pt idx="29">
                  <c:v>44742</c:v>
                </c:pt>
                <c:pt idx="30">
                  <c:v>44834</c:v>
                </c:pt>
                <c:pt idx="31">
                  <c:v>44926</c:v>
                </c:pt>
                <c:pt idx="32">
                  <c:v>45016</c:v>
                </c:pt>
                <c:pt idx="33">
                  <c:v>45106</c:v>
                </c:pt>
                <c:pt idx="34">
                  <c:v>45199</c:v>
                </c:pt>
                <c:pt idx="35">
                  <c:v>45291</c:v>
                </c:pt>
                <c:pt idx="36">
                  <c:v>45382</c:v>
                </c:pt>
                <c:pt idx="37">
                  <c:v>45473</c:v>
                </c:pt>
                <c:pt idx="38">
                  <c:v>45565</c:v>
                </c:pt>
                <c:pt idx="39">
                  <c:v>45657</c:v>
                </c:pt>
                <c:pt idx="40">
                  <c:v>45747</c:v>
                </c:pt>
              </c:numCache>
            </c:numRef>
          </c:cat>
          <c:val>
            <c:numRef>
              <c:f>Sheet1!$B$1:$B$41</c:f>
              <c:numCache>
                <c:formatCode>"$"#,##0.00</c:formatCode>
                <c:ptCount val="41"/>
                <c:pt idx="0">
                  <c:v>46682.7</c:v>
                </c:pt>
                <c:pt idx="1">
                  <c:v>47101.95</c:v>
                </c:pt>
                <c:pt idx="2">
                  <c:v>20799.900000000001</c:v>
                </c:pt>
                <c:pt idx="3">
                  <c:v>90384.75</c:v>
                </c:pt>
                <c:pt idx="4">
                  <c:v>51217.05</c:v>
                </c:pt>
                <c:pt idx="5">
                  <c:v>70055.7</c:v>
                </c:pt>
                <c:pt idx="6">
                  <c:v>58416.15</c:v>
                </c:pt>
                <c:pt idx="7">
                  <c:v>41217.57</c:v>
                </c:pt>
                <c:pt idx="8">
                  <c:v>49388.45</c:v>
                </c:pt>
                <c:pt idx="9">
                  <c:v>47577.15</c:v>
                </c:pt>
                <c:pt idx="10">
                  <c:v>49578.46</c:v>
                </c:pt>
                <c:pt idx="11">
                  <c:v>37950.769999999997</c:v>
                </c:pt>
                <c:pt idx="12">
                  <c:v>40897.14</c:v>
                </c:pt>
                <c:pt idx="13">
                  <c:v>43395.02</c:v>
                </c:pt>
                <c:pt idx="14">
                  <c:v>42859.93</c:v>
                </c:pt>
                <c:pt idx="15">
                  <c:v>31724.05</c:v>
                </c:pt>
                <c:pt idx="16">
                  <c:v>52248.82</c:v>
                </c:pt>
                <c:pt idx="17">
                  <c:v>34978.65</c:v>
                </c:pt>
                <c:pt idx="18">
                  <c:v>28239.17</c:v>
                </c:pt>
                <c:pt idx="19">
                  <c:v>35802.78</c:v>
                </c:pt>
                <c:pt idx="20">
                  <c:v>37506.94</c:v>
                </c:pt>
                <c:pt idx="21">
                  <c:v>19224.240000000002</c:v>
                </c:pt>
                <c:pt idx="22">
                  <c:v>20648.990000000002</c:v>
                </c:pt>
                <c:pt idx="23">
                  <c:v>15166.74</c:v>
                </c:pt>
                <c:pt idx="24">
                  <c:v>11940.31</c:v>
                </c:pt>
                <c:pt idx="25">
                  <c:v>19782.25</c:v>
                </c:pt>
                <c:pt idx="26">
                  <c:v>19724.400000000001</c:v>
                </c:pt>
                <c:pt idx="27">
                  <c:v>18492.16</c:v>
                </c:pt>
                <c:pt idx="28">
                  <c:v>13414.5</c:v>
                </c:pt>
                <c:pt idx="29">
                  <c:v>10858.5</c:v>
                </c:pt>
                <c:pt idx="30">
                  <c:v>10791.6</c:v>
                </c:pt>
                <c:pt idx="31">
                  <c:v>54025.99</c:v>
                </c:pt>
                <c:pt idx="32">
                  <c:v>17289.98</c:v>
                </c:pt>
                <c:pt idx="33">
                  <c:v>15890.04</c:v>
                </c:pt>
                <c:pt idx="34">
                  <c:v>15035.56</c:v>
                </c:pt>
                <c:pt idx="35">
                  <c:v>0</c:v>
                </c:pt>
                <c:pt idx="36">
                  <c:v>30209.02</c:v>
                </c:pt>
                <c:pt idx="37">
                  <c:v>14122.41</c:v>
                </c:pt>
                <c:pt idx="38">
                  <c:v>12490.31</c:v>
                </c:pt>
                <c:pt idx="39">
                  <c:v>10618.77</c:v>
                </c:pt>
                <c:pt idx="40">
                  <c:v>19290.259999999998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3F-4978-8E0E-536C01404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136128"/>
        <c:axId val="1393150528"/>
      </c:lineChart>
      <c:dateAx>
        <c:axId val="139313612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150528"/>
        <c:crosses val="autoZero"/>
        <c:auto val="1"/>
        <c:lblOffset val="100"/>
        <c:baseTimeUnit val="months"/>
      </c:dateAx>
      <c:valAx>
        <c:axId val="13931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13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Sales and Use Tax - Past 10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Sheet1!$A$1:$A$41</c:f>
              <c:numCache>
                <c:formatCode>[$-409]mmm\-yy;@</c:formatCode>
                <c:ptCount val="41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42550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42915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43280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43645</c:v>
                </c:pt>
                <c:pt idx="18">
                  <c:v>43738</c:v>
                </c:pt>
                <c:pt idx="19">
                  <c:v>43830</c:v>
                </c:pt>
                <c:pt idx="20">
                  <c:v>43921</c:v>
                </c:pt>
                <c:pt idx="21">
                  <c:v>44011</c:v>
                </c:pt>
                <c:pt idx="22">
                  <c:v>44104</c:v>
                </c:pt>
                <c:pt idx="23">
                  <c:v>44196</c:v>
                </c:pt>
                <c:pt idx="24">
                  <c:v>44286</c:v>
                </c:pt>
                <c:pt idx="25">
                  <c:v>44376</c:v>
                </c:pt>
                <c:pt idx="26">
                  <c:v>44469</c:v>
                </c:pt>
                <c:pt idx="27">
                  <c:v>44561</c:v>
                </c:pt>
                <c:pt idx="28">
                  <c:v>44651</c:v>
                </c:pt>
                <c:pt idx="29">
                  <c:v>44742</c:v>
                </c:pt>
                <c:pt idx="30">
                  <c:v>44834</c:v>
                </c:pt>
                <c:pt idx="31">
                  <c:v>44926</c:v>
                </c:pt>
                <c:pt idx="32">
                  <c:v>45016</c:v>
                </c:pt>
                <c:pt idx="33">
                  <c:v>45106</c:v>
                </c:pt>
                <c:pt idx="34">
                  <c:v>45199</c:v>
                </c:pt>
                <c:pt idx="35">
                  <c:v>45291</c:v>
                </c:pt>
                <c:pt idx="36">
                  <c:v>45382</c:v>
                </c:pt>
                <c:pt idx="37">
                  <c:v>45473</c:v>
                </c:pt>
                <c:pt idx="38">
                  <c:v>45565</c:v>
                </c:pt>
                <c:pt idx="39">
                  <c:v>45657</c:v>
                </c:pt>
                <c:pt idx="40">
                  <c:v>45747</c:v>
                </c:pt>
              </c:numCache>
            </c:numRef>
          </c:cat>
          <c:val>
            <c:numRef>
              <c:f>Sheet1!$B$1:$B$41</c:f>
              <c:numCache>
                <c:formatCode>"$"#,##0.00</c:formatCode>
                <c:ptCount val="41"/>
                <c:pt idx="0">
                  <c:v>1947460.94</c:v>
                </c:pt>
                <c:pt idx="1">
                  <c:v>1947460.94</c:v>
                </c:pt>
                <c:pt idx="2">
                  <c:v>1947460.94</c:v>
                </c:pt>
                <c:pt idx="3">
                  <c:v>1993662.6</c:v>
                </c:pt>
                <c:pt idx="4">
                  <c:v>1999151.85</c:v>
                </c:pt>
                <c:pt idx="5">
                  <c:v>1988173.35</c:v>
                </c:pt>
                <c:pt idx="6">
                  <c:v>1993662.6</c:v>
                </c:pt>
                <c:pt idx="7">
                  <c:v>2026173.98</c:v>
                </c:pt>
                <c:pt idx="8">
                  <c:v>2026173.98</c:v>
                </c:pt>
                <c:pt idx="9">
                  <c:v>2026173.98</c:v>
                </c:pt>
                <c:pt idx="10">
                  <c:v>2026173.98</c:v>
                </c:pt>
                <c:pt idx="11">
                  <c:v>2128435.11</c:v>
                </c:pt>
                <c:pt idx="12">
                  <c:v>2128435.11</c:v>
                </c:pt>
                <c:pt idx="13">
                  <c:v>2128435.11</c:v>
                </c:pt>
                <c:pt idx="14">
                  <c:v>2128435.11</c:v>
                </c:pt>
                <c:pt idx="15">
                  <c:v>2168709.41</c:v>
                </c:pt>
                <c:pt idx="16">
                  <c:v>2168709.41</c:v>
                </c:pt>
                <c:pt idx="17">
                  <c:v>2168709.41</c:v>
                </c:pt>
                <c:pt idx="18">
                  <c:v>2168709.41</c:v>
                </c:pt>
                <c:pt idx="19">
                  <c:v>2261861.6</c:v>
                </c:pt>
                <c:pt idx="20">
                  <c:v>2261861.6</c:v>
                </c:pt>
                <c:pt idx="21">
                  <c:v>2261861.6</c:v>
                </c:pt>
                <c:pt idx="22">
                  <c:v>2261861.6</c:v>
                </c:pt>
                <c:pt idx="23">
                  <c:v>2092342.95</c:v>
                </c:pt>
                <c:pt idx="24">
                  <c:v>2092342.9500000002</c:v>
                </c:pt>
                <c:pt idx="25">
                  <c:v>2092342.95</c:v>
                </c:pt>
                <c:pt idx="26">
                  <c:v>2092342.95</c:v>
                </c:pt>
                <c:pt idx="27">
                  <c:v>1891462.72</c:v>
                </c:pt>
                <c:pt idx="28">
                  <c:v>1891462.72</c:v>
                </c:pt>
                <c:pt idx="29">
                  <c:v>1891462.72</c:v>
                </c:pt>
                <c:pt idx="30">
                  <c:v>1891462.72</c:v>
                </c:pt>
                <c:pt idx="31">
                  <c:v>2123919.04</c:v>
                </c:pt>
                <c:pt idx="32">
                  <c:v>2123919.04</c:v>
                </c:pt>
                <c:pt idx="33">
                  <c:v>2123919.04</c:v>
                </c:pt>
                <c:pt idx="34">
                  <c:v>2123919.04</c:v>
                </c:pt>
                <c:pt idx="35">
                  <c:v>2413943.73</c:v>
                </c:pt>
                <c:pt idx="36">
                  <c:v>2386002.2899999996</c:v>
                </c:pt>
                <c:pt idx="37">
                  <c:v>2399973.0099999998</c:v>
                </c:pt>
                <c:pt idx="38">
                  <c:v>2399973.0099999998</c:v>
                </c:pt>
                <c:pt idx="39">
                  <c:v>2546708.44</c:v>
                </c:pt>
                <c:pt idx="40">
                  <c:v>2546708.44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61-475C-95A7-0E3AF5FC1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5869807"/>
        <c:axId val="1315862127"/>
      </c:lineChart>
      <c:dateAx>
        <c:axId val="1315869807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862127"/>
        <c:crosses val="autoZero"/>
        <c:auto val="1"/>
        <c:lblOffset val="100"/>
        <c:baseTimeUnit val="months"/>
      </c:dateAx>
      <c:valAx>
        <c:axId val="131586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869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'S:\Superfund\DSCA\DSCA Annual Reports\FY2023-2024\[Fig II_1_Contaminated Site Numbers_Chart 20240630.xlsx]Sheet1'!$B$1</c:f>
              <c:strCache>
                <c:ptCount val="1"/>
                <c:pt idx="0">
                  <c:v>Discovered Sites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[1]Sheet1!$A$2:$A$21</c:f>
              <c:strCache>
                <c:ptCount val="20"/>
                <c:pt idx="0">
                  <c:v>FY 04-05</c:v>
                </c:pt>
                <c:pt idx="1">
                  <c:v>FY 05-06</c:v>
                </c:pt>
                <c:pt idx="2">
                  <c:v>FY 06-07</c:v>
                </c:pt>
                <c:pt idx="3">
                  <c:v>FY 07-08</c:v>
                </c:pt>
                <c:pt idx="4">
                  <c:v>FY 08-09</c:v>
                </c:pt>
                <c:pt idx="5">
                  <c:v>FY 09-10</c:v>
                </c:pt>
                <c:pt idx="6">
                  <c:v>FY 10-11</c:v>
                </c:pt>
                <c:pt idx="7">
                  <c:v>FY 11-12</c:v>
                </c:pt>
                <c:pt idx="8">
                  <c:v>FY 12-13</c:v>
                </c:pt>
                <c:pt idx="9">
                  <c:v>FY 13-14</c:v>
                </c:pt>
                <c:pt idx="10">
                  <c:v>FY 14-15</c:v>
                </c:pt>
                <c:pt idx="11">
                  <c:v>FY 15-16</c:v>
                </c:pt>
                <c:pt idx="12">
                  <c:v>FY 16-17</c:v>
                </c:pt>
                <c:pt idx="13">
                  <c:v>FY 17-18</c:v>
                </c:pt>
                <c:pt idx="14">
                  <c:v>FY 18-19</c:v>
                </c:pt>
                <c:pt idx="15">
                  <c:v>FY 19-20</c:v>
                </c:pt>
                <c:pt idx="16">
                  <c:v>FY 20-21</c:v>
                </c:pt>
                <c:pt idx="17">
                  <c:v>FY21-22</c:v>
                </c:pt>
                <c:pt idx="18">
                  <c:v>FY22-23</c:v>
                </c:pt>
                <c:pt idx="19">
                  <c:v>FY23-24</c:v>
                </c:pt>
              </c:strCache>
            </c:strRef>
          </c:cat>
          <c:val>
            <c:numRef>
              <c:f>[1]Sheet1!$B$2:$B$21</c:f>
              <c:numCache>
                <c:formatCode>General</c:formatCode>
                <c:ptCount val="20"/>
                <c:pt idx="0">
                  <c:v>196</c:v>
                </c:pt>
                <c:pt idx="1">
                  <c:v>225</c:v>
                </c:pt>
                <c:pt idx="2">
                  <c:v>243</c:v>
                </c:pt>
                <c:pt idx="3">
                  <c:v>275</c:v>
                </c:pt>
                <c:pt idx="4">
                  <c:v>310</c:v>
                </c:pt>
                <c:pt idx="5">
                  <c:v>332</c:v>
                </c:pt>
                <c:pt idx="6">
                  <c:v>351</c:v>
                </c:pt>
                <c:pt idx="7">
                  <c:v>372</c:v>
                </c:pt>
                <c:pt idx="8">
                  <c:v>375</c:v>
                </c:pt>
                <c:pt idx="9">
                  <c:v>409</c:v>
                </c:pt>
                <c:pt idx="10">
                  <c:v>422</c:v>
                </c:pt>
                <c:pt idx="11">
                  <c:v>439</c:v>
                </c:pt>
                <c:pt idx="12">
                  <c:v>461</c:v>
                </c:pt>
                <c:pt idx="13">
                  <c:v>477</c:v>
                </c:pt>
                <c:pt idx="14">
                  <c:v>495</c:v>
                </c:pt>
                <c:pt idx="15">
                  <c:v>512</c:v>
                </c:pt>
                <c:pt idx="16">
                  <c:v>526</c:v>
                </c:pt>
                <c:pt idx="17">
                  <c:v>549</c:v>
                </c:pt>
                <c:pt idx="18">
                  <c:v>562</c:v>
                </c:pt>
                <c:pt idx="19">
                  <c:v>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E-48A6-AA31-5950EC2087FE}"/>
            </c:ext>
          </c:extLst>
        </c:ser>
        <c:ser>
          <c:idx val="1"/>
          <c:order val="1"/>
          <c:tx>
            <c:strRef>
              <c:f>'S:\Superfund\DSCA\DSCA Annual Reports\FY2023-2024\[Fig II_1_Contaminated Site Numbers_Chart 20240630.xlsx]Sheet1'!$C$1</c:f>
              <c:strCache>
                <c:ptCount val="1"/>
                <c:pt idx="0">
                  <c:v>Sites Certified in DSCA</c:v>
                </c:pt>
              </c:strCache>
            </c:strRef>
          </c:tx>
          <c:spPr>
            <a:solidFill>
              <a:srgbClr val="76B54B"/>
            </a:solidFill>
            <a:ln>
              <a:solidFill>
                <a:schemeClr val="accent6">
                  <a:lumMod val="50000"/>
                  <a:alpha val="94000"/>
                </a:schemeClr>
              </a:solidFill>
            </a:ln>
            <a:effectLst/>
          </c:spPr>
          <c:invertIfNegative val="0"/>
          <c:cat>
            <c:strRef>
              <c:f>[1]Sheet1!$A$2:$A$21</c:f>
              <c:strCache>
                <c:ptCount val="20"/>
                <c:pt idx="0">
                  <c:v>FY 04-05</c:v>
                </c:pt>
                <c:pt idx="1">
                  <c:v>FY 05-06</c:v>
                </c:pt>
                <c:pt idx="2">
                  <c:v>FY 06-07</c:v>
                </c:pt>
                <c:pt idx="3">
                  <c:v>FY 07-08</c:v>
                </c:pt>
                <c:pt idx="4">
                  <c:v>FY 08-09</c:v>
                </c:pt>
                <c:pt idx="5">
                  <c:v>FY 09-10</c:v>
                </c:pt>
                <c:pt idx="6">
                  <c:v>FY 10-11</c:v>
                </c:pt>
                <c:pt idx="7">
                  <c:v>FY 11-12</c:v>
                </c:pt>
                <c:pt idx="8">
                  <c:v>FY 12-13</c:v>
                </c:pt>
                <c:pt idx="9">
                  <c:v>FY 13-14</c:v>
                </c:pt>
                <c:pt idx="10">
                  <c:v>FY 14-15</c:v>
                </c:pt>
                <c:pt idx="11">
                  <c:v>FY 15-16</c:v>
                </c:pt>
                <c:pt idx="12">
                  <c:v>FY 16-17</c:v>
                </c:pt>
                <c:pt idx="13">
                  <c:v>FY 17-18</c:v>
                </c:pt>
                <c:pt idx="14">
                  <c:v>FY 18-19</c:v>
                </c:pt>
                <c:pt idx="15">
                  <c:v>FY 19-20</c:v>
                </c:pt>
                <c:pt idx="16">
                  <c:v>FY 20-21</c:v>
                </c:pt>
                <c:pt idx="17">
                  <c:v>FY21-22</c:v>
                </c:pt>
                <c:pt idx="18">
                  <c:v>FY22-23</c:v>
                </c:pt>
                <c:pt idx="19">
                  <c:v>FY23-24</c:v>
                </c:pt>
              </c:strCache>
            </c:strRef>
          </c:cat>
          <c:val>
            <c:numRef>
              <c:f>[1]Sheet1!$C$2:$C$21</c:f>
              <c:numCache>
                <c:formatCode>General</c:formatCode>
                <c:ptCount val="20"/>
                <c:pt idx="0">
                  <c:v>119</c:v>
                </c:pt>
                <c:pt idx="1">
                  <c:v>149</c:v>
                </c:pt>
                <c:pt idx="2">
                  <c:v>172</c:v>
                </c:pt>
                <c:pt idx="3">
                  <c:v>199</c:v>
                </c:pt>
                <c:pt idx="4">
                  <c:v>226</c:v>
                </c:pt>
                <c:pt idx="5">
                  <c:v>252</c:v>
                </c:pt>
                <c:pt idx="6">
                  <c:v>270</c:v>
                </c:pt>
                <c:pt idx="7">
                  <c:v>299</c:v>
                </c:pt>
                <c:pt idx="8">
                  <c:v>317</c:v>
                </c:pt>
                <c:pt idx="9">
                  <c:v>346</c:v>
                </c:pt>
                <c:pt idx="10">
                  <c:v>361</c:v>
                </c:pt>
                <c:pt idx="11">
                  <c:v>379</c:v>
                </c:pt>
                <c:pt idx="12">
                  <c:v>401</c:v>
                </c:pt>
                <c:pt idx="13">
                  <c:v>414</c:v>
                </c:pt>
                <c:pt idx="14">
                  <c:v>436</c:v>
                </c:pt>
                <c:pt idx="15">
                  <c:v>460</c:v>
                </c:pt>
                <c:pt idx="16">
                  <c:v>472</c:v>
                </c:pt>
                <c:pt idx="17">
                  <c:v>496</c:v>
                </c:pt>
                <c:pt idx="18">
                  <c:v>512</c:v>
                </c:pt>
                <c:pt idx="19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E-48A6-AA31-5950EC2087FE}"/>
            </c:ext>
          </c:extLst>
        </c:ser>
        <c:ser>
          <c:idx val="2"/>
          <c:order val="2"/>
          <c:tx>
            <c:strRef>
              <c:f>'S:\Superfund\DSCA\DSCA Annual Reports\FY2023-2024\[Fig II_1_Contaminated Site Numbers_Chart 20240630.xlsx]Sheet1'!$D$1</c:f>
              <c:strCache>
                <c:ptCount val="1"/>
                <c:pt idx="0">
                  <c:v>No Further Action Sites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[1]Sheet1!$A$2:$A$21</c:f>
              <c:strCache>
                <c:ptCount val="20"/>
                <c:pt idx="0">
                  <c:v>FY 04-05</c:v>
                </c:pt>
                <c:pt idx="1">
                  <c:v>FY 05-06</c:v>
                </c:pt>
                <c:pt idx="2">
                  <c:v>FY 06-07</c:v>
                </c:pt>
                <c:pt idx="3">
                  <c:v>FY 07-08</c:v>
                </c:pt>
                <c:pt idx="4">
                  <c:v>FY 08-09</c:v>
                </c:pt>
                <c:pt idx="5">
                  <c:v>FY 09-10</c:v>
                </c:pt>
                <c:pt idx="6">
                  <c:v>FY 10-11</c:v>
                </c:pt>
                <c:pt idx="7">
                  <c:v>FY 11-12</c:v>
                </c:pt>
                <c:pt idx="8">
                  <c:v>FY 12-13</c:v>
                </c:pt>
                <c:pt idx="9">
                  <c:v>FY 13-14</c:v>
                </c:pt>
                <c:pt idx="10">
                  <c:v>FY 14-15</c:v>
                </c:pt>
                <c:pt idx="11">
                  <c:v>FY 15-16</c:v>
                </c:pt>
                <c:pt idx="12">
                  <c:v>FY 16-17</c:v>
                </c:pt>
                <c:pt idx="13">
                  <c:v>FY 17-18</c:v>
                </c:pt>
                <c:pt idx="14">
                  <c:v>FY 18-19</c:v>
                </c:pt>
                <c:pt idx="15">
                  <c:v>FY 19-20</c:v>
                </c:pt>
                <c:pt idx="16">
                  <c:v>FY 20-21</c:v>
                </c:pt>
                <c:pt idx="17">
                  <c:v>FY21-22</c:v>
                </c:pt>
                <c:pt idx="18">
                  <c:v>FY22-23</c:v>
                </c:pt>
                <c:pt idx="19">
                  <c:v>FY23-24</c:v>
                </c:pt>
              </c:strCache>
            </c:strRef>
          </c:cat>
          <c:val>
            <c:numRef>
              <c:f>[1]Sheet1!$D$2:$D$21</c:f>
              <c:numCache>
                <c:formatCode>General</c:formatCode>
                <c:ptCount val="20"/>
                <c:pt idx="3">
                  <c:v>0</c:v>
                </c:pt>
                <c:pt idx="4">
                  <c:v>4</c:v>
                </c:pt>
                <c:pt idx="5">
                  <c:v>6</c:v>
                </c:pt>
                <c:pt idx="6">
                  <c:v>16</c:v>
                </c:pt>
                <c:pt idx="7">
                  <c:v>27</c:v>
                </c:pt>
                <c:pt idx="8">
                  <c:v>31</c:v>
                </c:pt>
                <c:pt idx="9">
                  <c:v>42</c:v>
                </c:pt>
                <c:pt idx="10">
                  <c:v>51</c:v>
                </c:pt>
                <c:pt idx="11">
                  <c:v>64</c:v>
                </c:pt>
                <c:pt idx="12">
                  <c:v>70</c:v>
                </c:pt>
                <c:pt idx="13">
                  <c:v>84</c:v>
                </c:pt>
                <c:pt idx="14">
                  <c:v>102</c:v>
                </c:pt>
                <c:pt idx="15">
                  <c:v>109</c:v>
                </c:pt>
                <c:pt idx="16">
                  <c:v>115</c:v>
                </c:pt>
                <c:pt idx="17">
                  <c:v>128</c:v>
                </c:pt>
                <c:pt idx="18">
                  <c:v>132</c:v>
                </c:pt>
                <c:pt idx="19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E-48A6-AA31-5950EC208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254496"/>
        <c:axId val="516252536"/>
      </c:barChart>
      <c:catAx>
        <c:axId val="5162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6252536"/>
        <c:crosses val="autoZero"/>
        <c:auto val="1"/>
        <c:lblAlgn val="ctr"/>
        <c:lblOffset val="100"/>
        <c:noMultiLvlLbl val="0"/>
      </c:catAx>
      <c:valAx>
        <c:axId val="51625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625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3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5CEFF-A466-EB40-1466-AC867048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165E3-F795-10B6-A9C1-1F4558050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EAF35-ADE4-A90E-7825-2F1F4A314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725A6-F555-7159-E424-F361D4F62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7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8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3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89C3-9430-2BC6-16A2-F458CAECC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D8CA9-DE9B-2D90-34C8-B2CA5B5CD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AD95F1-A48B-22D7-F3DA-D96A0E61E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E2B41-60D3-89FB-5B46-96AEAFC6C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62C4D-E94B-7446-2734-83AF4166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7D833-9BE3-2513-3616-14777EC9F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2E052-9012-34BE-E2EA-162B868B9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BDCF0-0C23-FADA-2B4F-681841CB4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6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5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7DCD9-361C-56DF-BE30-96F2C75F6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106F0-E93F-BFA0-F53E-73CCCF104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01EA5-EF06-A009-716E-DC07DC5F4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697A3-8772-D1FA-26B6-21627F097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8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05F3-2A89-552F-02D2-F34C5C5A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D5570-949C-61E5-4746-C637C947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512C0-0E70-83BC-3877-3387F6051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E48C-5D5E-CCB5-9C74-B7DBE060F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42F3-EEDA-44AA-B267-13BE6F1CAC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3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 pitchFamily="34" charset="0"/>
              <a:buChar char="&gt;"/>
              <a:defRPr/>
            </a:lvl1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067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108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8527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498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00200"/>
            <a:ext cx="4011084" cy="116205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1"/>
            <a:ext cx="6815667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43201"/>
            <a:ext cx="4011084" cy="33829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625600" y="304800"/>
            <a:ext cx="9956800" cy="1125538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49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600200"/>
            <a:ext cx="9652000" cy="312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546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59200" y="2286000"/>
            <a:ext cx="5791200" cy="1752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2"/>
              </a:buClr>
              <a:buFont typeface="Arial" pitchFamily="34" charset="0"/>
              <a:buChar char="&gt;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59200" y="4038600"/>
            <a:ext cx="57912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875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0E348-AE27-41D5-B80D-C308D85D57DC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5FDCAFDD-E177-4EFA-8B46-BB31132F39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73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97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gradFill>
          <a:gsLst>
            <a:gs pos="46000">
              <a:srgbClr val="2F7371"/>
            </a:gs>
            <a:gs pos="0">
              <a:srgbClr val="096093"/>
            </a:gs>
            <a:gs pos="100000">
              <a:srgbClr val="528A3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3D1D-F0D3-46B7-9045-146D53A54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126" y="327675"/>
            <a:ext cx="71466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Project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76415-ABA0-400D-8BA2-C11BDC29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26" y="6347762"/>
            <a:ext cx="2743200" cy="365125"/>
          </a:xfrm>
        </p:spPr>
        <p:txBody>
          <a:bodyPr/>
          <a:lstStyle/>
          <a:p>
            <a:fld id="{5F37DC18-8AC7-49ED-B53E-3F3F82063448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62853-6047-4E8A-AE35-8FB39B05C4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5" y="1771856"/>
            <a:ext cx="11168737" cy="425856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EAF4B-C3C5-4F96-A697-95084C45C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70" y="6009941"/>
            <a:ext cx="1455193" cy="7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65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gradFill>
          <a:gsLst>
            <a:gs pos="46000">
              <a:srgbClr val="2F7371"/>
            </a:gs>
            <a:gs pos="0">
              <a:srgbClr val="096093"/>
            </a:gs>
            <a:gs pos="100000">
              <a:srgbClr val="528A3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3D1D-F0D3-46B7-9045-146D53A54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126" y="327675"/>
            <a:ext cx="71466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Project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62853-6047-4E8A-AE35-8FB39B05C4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5" y="1771856"/>
            <a:ext cx="11168737" cy="425856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51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Org Chart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6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" y="327025"/>
            <a:ext cx="1454151" cy="1125538"/>
          </a:xfrm>
          <a:custGeom>
            <a:avLst/>
            <a:gdLst/>
            <a:ahLst/>
            <a:cxnLst>
              <a:cxn ang="0">
                <a:pos x="0" y="3133"/>
              </a:cxn>
              <a:cxn ang="0">
                <a:pos x="3048" y="3133"/>
              </a:cxn>
              <a:cxn ang="0">
                <a:pos x="3048" y="3133"/>
              </a:cxn>
              <a:cxn ang="0">
                <a:pos x="2644" y="3133"/>
              </a:cxn>
              <a:cxn ang="0">
                <a:pos x="3056" y="1570"/>
              </a:cxn>
              <a:cxn ang="0">
                <a:pos x="3014" y="0"/>
              </a:cxn>
              <a:cxn ang="0">
                <a:pos x="0" y="0"/>
              </a:cxn>
              <a:cxn ang="0">
                <a:pos x="0" y="3133"/>
              </a:cxn>
            </a:cxnLst>
            <a:rect l="0" t="0" r="r" b="b"/>
            <a:pathLst>
              <a:path w="3056" h="3133">
                <a:moveTo>
                  <a:pt x="0" y="3133"/>
                </a:moveTo>
                <a:lnTo>
                  <a:pt x="3048" y="3133"/>
                </a:lnTo>
                <a:lnTo>
                  <a:pt x="3048" y="3133"/>
                </a:lnTo>
                <a:lnTo>
                  <a:pt x="2644" y="3133"/>
                </a:lnTo>
                <a:lnTo>
                  <a:pt x="3056" y="1570"/>
                </a:lnTo>
                <a:lnTo>
                  <a:pt x="3014" y="0"/>
                </a:lnTo>
                <a:lnTo>
                  <a:pt x="0" y="0"/>
                </a:lnTo>
                <a:lnTo>
                  <a:pt x="0" y="3133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dirty="0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456267" y="327025"/>
            <a:ext cx="10735733" cy="1125538"/>
          </a:xfrm>
          <a:custGeom>
            <a:avLst/>
            <a:gdLst/>
            <a:ahLst/>
            <a:cxnLst>
              <a:cxn ang="0">
                <a:pos x="414" y="0"/>
              </a:cxn>
              <a:cxn ang="0">
                <a:pos x="0" y="1567"/>
              </a:cxn>
              <a:cxn ang="0">
                <a:pos x="39" y="3133"/>
              </a:cxn>
              <a:cxn ang="0">
                <a:pos x="22342" y="3133"/>
              </a:cxn>
              <a:cxn ang="0">
                <a:pos x="22342" y="0"/>
              </a:cxn>
              <a:cxn ang="0">
                <a:pos x="414" y="0"/>
              </a:cxn>
            </a:cxnLst>
            <a:rect l="0" t="0" r="r" b="b"/>
            <a:pathLst>
              <a:path w="22342" h="3133">
                <a:moveTo>
                  <a:pt x="414" y="0"/>
                </a:moveTo>
                <a:lnTo>
                  <a:pt x="0" y="1567"/>
                </a:lnTo>
                <a:lnTo>
                  <a:pt x="39" y="3133"/>
                </a:lnTo>
                <a:lnTo>
                  <a:pt x="22342" y="3133"/>
                </a:lnTo>
                <a:lnTo>
                  <a:pt x="22342" y="0"/>
                </a:lnTo>
                <a:lnTo>
                  <a:pt x="414" y="0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327025"/>
            <a:ext cx="9956800" cy="1125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70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&gt;"/>
        <a:defRPr sz="16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6000">
              <a:srgbClr val="2F7371"/>
            </a:gs>
            <a:gs pos="0">
              <a:srgbClr val="096093"/>
            </a:gs>
            <a:gs pos="100000">
              <a:srgbClr val="528A3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A9E3A-00D0-4529-805C-D9DB8735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D0D41-6A0E-41FF-B192-58D8F879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2FA6-8183-4FAD-8297-7D0F2E6B5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DC18-8AC7-49ED-B53E-3F3F82063448}" type="datetimeFigureOut">
              <a:rPr lang="en-US" smtClean="0"/>
              <a:t>4/24/2025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Corbel" panose="020B0503020204020204" pitchFamily="34" charset="0"/>
          <a:ea typeface="+mj-ea"/>
          <a:cs typeface="Aharoni" panose="02010803020104030203" pitchFamily="2" charset="-79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875" y="2642149"/>
            <a:ext cx="6572250" cy="71349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Fiscal Year 23-24 Annual Report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8823" y="3859102"/>
            <a:ext cx="3521436" cy="61477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Delonda Alexander, NCDEQ</a:t>
            </a:r>
          </a:p>
          <a:p>
            <a:pPr algn="ctr"/>
            <a:r>
              <a:rPr lang="en-US" dirty="0"/>
              <a:t>Special Remediation Branch Head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99"/>
    </mc:Choice>
    <mc:Fallback xmlns="">
      <p:transition spd="slow" advTm="521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61D3-9D10-E872-715E-FBD08BAB9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44BC48-3E75-7EAD-F32E-311625CF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9" y="944336"/>
            <a:ext cx="9427028" cy="5238938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solidFill>
                  <a:schemeClr val="tx1"/>
                </a:solidFill>
              </a:rPr>
              <a:t>FY23-24 started with 358 facilities subject to inspection; ended with 331 facilities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solidFill>
                  <a:schemeClr val="tx1"/>
                </a:solidFill>
              </a:rPr>
              <a:t>Conducted 9 outreach visits; total to date 95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solidFill>
                  <a:schemeClr val="tx1"/>
                </a:solidFill>
              </a:rPr>
              <a:t>Conducted 361 inspections at 343 facilities; compliance rate 92%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solidFill>
                  <a:schemeClr val="tx1"/>
                </a:solidFill>
              </a:rPr>
              <a:t>Issued 55 checklists/corrective action letters; 4 Notice of Violations (NOV)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solidFill>
                  <a:schemeClr val="tx1"/>
                </a:solidFill>
              </a:rPr>
              <a:t>Inspected 5 facilities seeking entry into cleanup program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solidFill>
                  <a:schemeClr val="tx1"/>
                </a:solidFill>
              </a:rPr>
              <a:t>Mailed 148 Perc calendars to facilities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000" dirty="0">
                <a:solidFill>
                  <a:schemeClr val="tx1"/>
                </a:solidFill>
              </a:rPr>
              <a:t>Mailed 217 self-inspection checklist packets to petroleum/alternative solvent facilities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400" dirty="0">
              <a:solidFill>
                <a:schemeClr val="tx1"/>
              </a:solidFill>
            </a:endParaRPr>
          </a:p>
          <a:p>
            <a:pPr marL="566928" lvl="2" indent="0">
              <a:spcBef>
                <a:spcPts val="400"/>
              </a:spcBef>
              <a:buSzPct val="68000"/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B94F83-76A4-AE03-8842-C22D7B01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Compliance Stats – FY23-24</a:t>
            </a:r>
          </a:p>
        </p:txBody>
      </p:sp>
    </p:spTree>
    <p:extLst>
      <p:ext uri="{BB962C8B-B14F-4D97-AF65-F5344CB8AC3E}">
        <p14:creationId xmlns:p14="http://schemas.microsoft.com/office/powerpoint/2010/main" val="250787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23"/>
    </mc:Choice>
    <mc:Fallback>
      <p:transition spd="slow" advTm="2582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Sites in the DSCA Program (7/1/23-6/30/24)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DCC9BDB-BB6E-14F7-8178-BC9390BB6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855105"/>
              </p:ext>
            </p:extLst>
          </p:nvPr>
        </p:nvGraphicFramePr>
        <p:xfrm>
          <a:off x="4627266" y="1302658"/>
          <a:ext cx="6459834" cy="212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7331">
                  <a:extLst>
                    <a:ext uri="{9D8B030D-6E8A-4147-A177-3AD203B41FA5}">
                      <a16:colId xmlns:a16="http://schemas.microsoft.com/office/drawing/2014/main" val="2578650974"/>
                    </a:ext>
                  </a:extLst>
                </a:gridCol>
                <a:gridCol w="1713105">
                  <a:extLst>
                    <a:ext uri="{9D8B030D-6E8A-4147-A177-3AD203B41FA5}">
                      <a16:colId xmlns:a16="http://schemas.microsoft.com/office/drawing/2014/main" val="574837601"/>
                    </a:ext>
                  </a:extLst>
                </a:gridCol>
                <a:gridCol w="1909398">
                  <a:extLst>
                    <a:ext uri="{9D8B030D-6E8A-4147-A177-3AD203B41FA5}">
                      <a16:colId xmlns:a16="http://schemas.microsoft.com/office/drawing/2014/main" val="1205252936"/>
                    </a:ext>
                  </a:extLst>
                </a:gridCol>
              </a:tblGrid>
              <a:tr h="362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Certification Status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FY 2023-2024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Cumulative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033724"/>
                  </a:ext>
                </a:extLst>
              </a:tr>
              <a:tr h="24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Contaminated Sites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524524"/>
                  </a:ext>
                </a:extLst>
              </a:tr>
              <a:tr h="24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Certified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304374"/>
                  </a:ext>
                </a:extLst>
              </a:tr>
              <a:tr h="24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Determined Ineligible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7315607"/>
                  </a:ext>
                </a:extLst>
              </a:tr>
              <a:tr h="24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Not Certified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4753198"/>
                  </a:ext>
                </a:extLst>
              </a:tr>
              <a:tr h="461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Certified Sites Pending Closure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288559"/>
                  </a:ext>
                </a:extLst>
              </a:tr>
              <a:tr h="24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Certified Sites Closed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62652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50F25F-97BB-7C18-E1EA-B12819AB0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981"/>
              </p:ext>
            </p:extLst>
          </p:nvPr>
        </p:nvGraphicFramePr>
        <p:xfrm>
          <a:off x="1476375" y="3988934"/>
          <a:ext cx="6829425" cy="1796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644">
                  <a:extLst>
                    <a:ext uri="{9D8B030D-6E8A-4147-A177-3AD203B41FA5}">
                      <a16:colId xmlns:a16="http://schemas.microsoft.com/office/drawing/2014/main" val="2777433472"/>
                    </a:ext>
                  </a:extLst>
                </a:gridCol>
                <a:gridCol w="1740759">
                  <a:extLst>
                    <a:ext uri="{9D8B030D-6E8A-4147-A177-3AD203B41FA5}">
                      <a16:colId xmlns:a16="http://schemas.microsoft.com/office/drawing/2014/main" val="1872626434"/>
                    </a:ext>
                  </a:extLst>
                </a:gridCol>
                <a:gridCol w="1317022">
                  <a:extLst>
                    <a:ext uri="{9D8B030D-6E8A-4147-A177-3AD203B41FA5}">
                      <a16:colId xmlns:a16="http://schemas.microsoft.com/office/drawing/2014/main" val="130223955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Classifications of Certified Sites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Number of Sites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Percentage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201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Abandoned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3465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Wholesale Distribution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011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2899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Small Size (1-4 employees)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70867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Medium Size (5-9 employees)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3319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Large Size (&gt;10 employees)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6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2"/>
    </mc:Choice>
    <mc:Fallback xmlns="">
      <p:transition spd="slow" advTm="5035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Known Dry-Cleaning Solvent Contaminated Sites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8D0F3B-4F38-4415-9DEC-733A2350F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607858"/>
              </p:ext>
            </p:extLst>
          </p:nvPr>
        </p:nvGraphicFramePr>
        <p:xfrm>
          <a:off x="838200" y="1228726"/>
          <a:ext cx="10268164" cy="416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8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2"/>
    </mc:Choice>
    <mc:Fallback xmlns="">
      <p:transition spd="slow" advTm="383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B8512-6331-9CA2-2339-B52E3C57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EA1F4F-26C7-2931-B0EC-EC5E1693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DSCA Site Cleanup Stats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217B4-D881-A25C-2912-4CFBBBE6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68E07A-510C-788B-D6FE-4AE84AB6C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03493"/>
              </p:ext>
            </p:extLst>
          </p:nvPr>
        </p:nvGraphicFramePr>
        <p:xfrm>
          <a:off x="933450" y="1159671"/>
          <a:ext cx="8258175" cy="5041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0262">
                  <a:extLst>
                    <a:ext uri="{9D8B030D-6E8A-4147-A177-3AD203B41FA5}">
                      <a16:colId xmlns:a16="http://schemas.microsoft.com/office/drawing/2014/main" val="19037871"/>
                    </a:ext>
                  </a:extLst>
                </a:gridCol>
                <a:gridCol w="1442047">
                  <a:extLst>
                    <a:ext uri="{9D8B030D-6E8A-4147-A177-3AD203B41FA5}">
                      <a16:colId xmlns:a16="http://schemas.microsoft.com/office/drawing/2014/main" val="1622002064"/>
                    </a:ext>
                  </a:extLst>
                </a:gridCol>
                <a:gridCol w="1645866">
                  <a:extLst>
                    <a:ext uri="{9D8B030D-6E8A-4147-A177-3AD203B41FA5}">
                      <a16:colId xmlns:a16="http://schemas.microsoft.com/office/drawing/2014/main" val="2316913913"/>
                    </a:ext>
                  </a:extLst>
                </a:gridCol>
              </a:tblGrid>
              <a:tr h="377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Accomplishments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FY 2023-24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Cumulative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93276"/>
                  </a:ext>
                </a:extLst>
              </a:tr>
              <a:tr h="2937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Water Supply Provided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41047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Municipal Water Connection - residences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238271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Municipal Water Connection - businesses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0369797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Temporary Water Supplied - residences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7144985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Temporary Water Supplied - businesses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330911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Number of DSCA sites involved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550404"/>
                  </a:ext>
                </a:extLst>
              </a:tr>
              <a:tr h="2937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Vapor Intrusion (VI) Mitigated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46758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 Control System Installed - residences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838531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 Control System Installed - businesses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366385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Number of DSCA sites involved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7583640"/>
                  </a:ext>
                </a:extLst>
              </a:tr>
              <a:tr h="2937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Active Remediation Implemented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2920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Number of DSCA Soil Remediations Implemented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0264512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Number of DSCA sites involved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281521"/>
                  </a:ext>
                </a:extLst>
              </a:tr>
              <a:tr h="55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Number of DSCA Groundwater Remediations Implemented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2318404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Number of DSCA sites involved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46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64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32"/>
    </mc:Choice>
    <mc:Fallback>
      <p:transition spd="slow" advTm="383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7686" y="1066800"/>
            <a:ext cx="9133114" cy="5238938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The Division is required by General Statute to provide a report on the status of efforts by various programs including the DSCA Program.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The report covers the previous fiscal year (FY) – this year’s report covers FY 23-24 which spans July 1, 2023 until June 30, 2024.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The report is typically presented to the legislature in April/May the following year – i.e. the 23-24 FY report will be submitted April/May 2025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The final document when posted can be found online at:</a:t>
            </a:r>
          </a:p>
          <a:p>
            <a:pPr marL="566928" lvl="2" indent="0">
              <a:spcBef>
                <a:spcPts val="400"/>
              </a:spcBef>
              <a:buSzPct val="68000"/>
              <a:buNone/>
            </a:pPr>
            <a:r>
              <a:rPr lang="en-US" sz="2200" dirty="0">
                <a:solidFill>
                  <a:schemeClr val="tx1"/>
                </a:solidFill>
              </a:rPr>
              <a:t>https://www.deq.nc.gov/about/divisions/waste-management/science-data-and-reports/waste-management-legislative-reports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Annual Report </a:t>
            </a:r>
          </a:p>
        </p:txBody>
      </p:sp>
    </p:spTree>
    <p:extLst>
      <p:ext uri="{BB962C8B-B14F-4D97-AF65-F5344CB8AC3E}">
        <p14:creationId xmlns:p14="http://schemas.microsoft.com/office/powerpoint/2010/main" val="1279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56"/>
    </mc:Choice>
    <mc:Fallback xmlns="">
      <p:transition spd="slow" advTm="257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8717" y="1891393"/>
            <a:ext cx="9133114" cy="3570514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>
                <a:solidFill>
                  <a:schemeClr val="tx1"/>
                </a:solidFill>
              </a:rPr>
              <a:t>The DSCA Fund is made up of receipts from: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Sales and Use Tax – approx. 97%</a:t>
            </a: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Solvent Tax – approx. 1.5%</a:t>
            </a: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Petitioner Reimbursement – approx. 1.5%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Funding -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4BF952-C15E-952C-1D93-BC2772D62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35367"/>
              </p:ext>
            </p:extLst>
          </p:nvPr>
        </p:nvGraphicFramePr>
        <p:xfrm>
          <a:off x="7026727" y="1396093"/>
          <a:ext cx="4835979" cy="36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3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4"/>
    </mc:Choice>
    <mc:Fallback xmlns="">
      <p:transition spd="slow" advTm="304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Funding - History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B4EB51-9794-4623-97DD-0A98863CB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691156"/>
              </p:ext>
            </p:extLst>
          </p:nvPr>
        </p:nvGraphicFramePr>
        <p:xfrm>
          <a:off x="1118507" y="1461407"/>
          <a:ext cx="8221435" cy="452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4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3"/>
    </mc:Choice>
    <mc:Fallback xmlns="">
      <p:transition spd="slow" advTm="4202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CB9E-5CFB-DA15-72C9-9F735C18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3689DE-927D-663E-3684-06215B6E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Solvent Tax Revenue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7337C2-9BE2-C51F-C5C9-DF9B33521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60234"/>
              </p:ext>
            </p:extLst>
          </p:nvPr>
        </p:nvGraphicFramePr>
        <p:xfrm>
          <a:off x="1095270" y="1316334"/>
          <a:ext cx="8058778" cy="492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67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23"/>
    </mc:Choice>
    <mc:Fallback>
      <p:transition spd="slow" advTm="420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E4D4D-52B3-4237-43AA-E367145C0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3D5D24-5E56-D96A-D0D5-91B6E6DB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Sales and Use Tax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490820-4063-E69D-494A-973A73DF1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138844"/>
              </p:ext>
            </p:extLst>
          </p:nvPr>
        </p:nvGraphicFramePr>
        <p:xfrm>
          <a:off x="1105319" y="1159671"/>
          <a:ext cx="8038681" cy="517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446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23"/>
    </mc:Choice>
    <mc:Fallback>
      <p:transition spd="slow" advTm="420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0150" y="1336221"/>
            <a:ext cx="9133114" cy="5238938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>
                <a:solidFill>
                  <a:schemeClr val="tx1"/>
                </a:solidFill>
              </a:rPr>
              <a:t>The DSCA Fund disburses funds for: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Contract payments – approx. 77%</a:t>
            </a: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DSCA and supporting staff – approx. 20%</a:t>
            </a: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Hazardous waste generation fees – approx. 1.7%</a:t>
            </a: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>
                <a:solidFill>
                  <a:schemeClr val="tx1"/>
                </a:solidFill>
              </a:rPr>
              <a:t>County well permit fees – approx. 1.3%</a:t>
            </a: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822960" lvl="2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200" dirty="0">
              <a:solidFill>
                <a:schemeClr val="tx1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Funding - Disbursements</a:t>
            </a:r>
          </a:p>
        </p:txBody>
      </p:sp>
    </p:spTree>
    <p:extLst>
      <p:ext uri="{BB962C8B-B14F-4D97-AF65-F5344CB8AC3E}">
        <p14:creationId xmlns:p14="http://schemas.microsoft.com/office/powerpoint/2010/main" val="11749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3"/>
    </mc:Choice>
    <mc:Fallback xmlns="">
      <p:transition spd="slow" advTm="258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Administrative Cap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792DE-A1E6-26A8-6BEF-13B747BFB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92" y="1159671"/>
            <a:ext cx="8184483" cy="50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98"/>
    </mc:Choice>
    <mc:Fallback xmlns="">
      <p:transition spd="slow" advTm="679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C8C5C-F488-B4B0-1224-63EFBC0A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745144-28B9-FDB5-38EB-48D72AB7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Dry-Cleaning Facilities Subject to Inspection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FA206-8148-8984-DEB5-3FC66C77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F11433-7B20-415B-3E4C-18A247E08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542" y="1457173"/>
            <a:ext cx="8050478" cy="483885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2ABE55-48D9-1C0F-F9B0-1A26CDE1B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48669"/>
              </p:ext>
            </p:extLst>
          </p:nvPr>
        </p:nvGraphicFramePr>
        <p:xfrm>
          <a:off x="9934574" y="1609649"/>
          <a:ext cx="1419226" cy="2895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13">
                  <a:extLst>
                    <a:ext uri="{9D8B030D-6E8A-4147-A177-3AD203B41FA5}">
                      <a16:colId xmlns:a16="http://schemas.microsoft.com/office/drawing/2014/main" val="3074407671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4221379422"/>
                    </a:ext>
                  </a:extLst>
                </a:gridCol>
              </a:tblGrid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325118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9871739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776618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94745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291431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8309169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294076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731140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212468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1404340"/>
                  </a:ext>
                </a:extLst>
              </a:tr>
              <a:tr h="26324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988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2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32"/>
    </mc:Choice>
    <mc:Fallback>
      <p:transition spd="slow" advTm="38332"/>
    </mc:Fallback>
  </mc:AlternateContent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">
  <a:themeElements>
    <a:clrScheme name="Cardno Color Palette">
      <a:dk1>
        <a:srgbClr val="565A5C"/>
      </a:dk1>
      <a:lt1>
        <a:srgbClr val="FFFFFF"/>
      </a:lt1>
      <a:dk2>
        <a:srgbClr val="003359"/>
      </a:dk2>
      <a:lt2>
        <a:srgbClr val="988F86"/>
      </a:lt2>
      <a:accent1>
        <a:srgbClr val="878800"/>
      </a:accent1>
      <a:accent2>
        <a:srgbClr val="69923A"/>
      </a:accent2>
      <a:accent3>
        <a:srgbClr val="7090B7"/>
      </a:accent3>
      <a:accent4>
        <a:srgbClr val="477F80"/>
      </a:accent4>
      <a:accent5>
        <a:srgbClr val="D95E00"/>
      </a:accent5>
      <a:accent6>
        <a:srgbClr val="91785B"/>
      </a:accent6>
      <a:hlink>
        <a:srgbClr val="818A8F"/>
      </a:hlink>
      <a:folHlink>
        <a:srgbClr val="81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2893163c-4790-4570-a539-5f3cb3bacbe3"/>
    <ds:schemaRef ds:uri="97c26e27-a340-4306-98a7-c36055956ab5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10904</TotalTime>
  <Words>557</Words>
  <Application>Microsoft Office PowerPoint</Application>
  <PresentationFormat>Widescreen</PresentationFormat>
  <Paragraphs>187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 Narrow</vt:lpstr>
      <vt:lpstr>Arial</vt:lpstr>
      <vt:lpstr>Calibri</vt:lpstr>
      <vt:lpstr>Corbel</vt:lpstr>
      <vt:lpstr>Ebrima</vt:lpstr>
      <vt:lpstr>Times New Roman</vt:lpstr>
      <vt:lpstr>Wingdings</vt:lpstr>
      <vt:lpstr>Wingdings 3</vt:lpstr>
      <vt:lpstr>2_Office Theme</vt:lpstr>
      <vt:lpstr>Body slide</vt:lpstr>
      <vt:lpstr>1_Office Theme</vt:lpstr>
      <vt:lpstr>Fiscal Year 23-24 Annual Report Summary</vt:lpstr>
      <vt:lpstr>Annual Report </vt:lpstr>
      <vt:lpstr>Funding - Income</vt:lpstr>
      <vt:lpstr>Funding - History</vt:lpstr>
      <vt:lpstr>Solvent Tax Revenue</vt:lpstr>
      <vt:lpstr>Sales and Use Tax</vt:lpstr>
      <vt:lpstr>Funding - Disbursements</vt:lpstr>
      <vt:lpstr>Administrative Cap</vt:lpstr>
      <vt:lpstr>Dry-Cleaning Facilities Subject to Inspection</vt:lpstr>
      <vt:lpstr>Compliance Stats – FY23-24</vt:lpstr>
      <vt:lpstr>Sites in the DSCA Program (7/1/23-6/30/24)</vt:lpstr>
      <vt:lpstr>Known Dry-Cleaning Solvent Contaminated Sites</vt:lpstr>
      <vt:lpstr>DSCA Site Cleanup Stats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Alexander, Delonda</cp:lastModifiedBy>
  <cp:revision>26</cp:revision>
  <cp:lastPrinted>2023-05-22T13:04:49Z</cp:lastPrinted>
  <dcterms:created xsi:type="dcterms:W3CDTF">2015-06-24T15:01:50Z</dcterms:created>
  <dcterms:modified xsi:type="dcterms:W3CDTF">2025-04-24T19:29:17Z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