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4"/>
    <p:sldMasterId id="2147483699" r:id="rId5"/>
    <p:sldMasterId id="2147483710" r:id="rId6"/>
  </p:sldMasterIdLst>
  <p:notesMasterIdLst>
    <p:notesMasterId r:id="rId20"/>
  </p:notesMasterIdLst>
  <p:sldIdLst>
    <p:sldId id="256" r:id="rId7"/>
    <p:sldId id="328" r:id="rId8"/>
    <p:sldId id="336" r:id="rId9"/>
    <p:sldId id="337" r:id="rId10"/>
    <p:sldId id="491" r:id="rId11"/>
    <p:sldId id="492" r:id="rId12"/>
    <p:sldId id="338" r:id="rId13"/>
    <p:sldId id="339" r:id="rId14"/>
    <p:sldId id="490" r:id="rId15"/>
    <p:sldId id="493" r:id="rId16"/>
    <p:sldId id="257" r:id="rId17"/>
    <p:sldId id="335" r:id="rId18"/>
    <p:sldId id="489" r:id="rId19"/>
  </p:sldIdLst>
  <p:sldSz cx="12192000" cy="6858000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17" autoAdjust="0"/>
    <p:restoredTop sz="94645" autoAdjust="0"/>
  </p:normalViewPr>
  <p:slideViewPr>
    <p:cSldViewPr snapToGrid="0">
      <p:cViewPr varScale="1">
        <p:scale>
          <a:sx n="117" d="100"/>
          <a:sy n="117" d="100"/>
        </p:scale>
        <p:origin x="12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edc-nasvm01.eads.ncads.net\WM\data\dwmfs01\Data\Superfund\DSCA\DSCA%20Annual%20Reports\FY2023-2024\DSCAFund%20Trends_20240630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edc-nasvm01.eads.ncads.net\WM\data\dwmfs01\Data\Superfund\DSCA\DSCA%20Budget\Solvent%20Tax%20Revenue%20past%2010%20yrs%20graph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edc-nasvm01.eads.ncads.net\WM\data\dwmfs01\Data\Superfund\DSCA\DSCA%20Annual%20Reports\FY2023-2024\Text%20version\Fig%20II_1_Known%20dry-cleaning%20solvent%20contaminated%20sites%20in%20North%20Carolin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AD4-4BEB-B9D3-03AEE25EF7B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AD4-4BEB-B9D3-03AEE25EF7B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AD4-4BEB-B9D3-03AEE25EF7B5}"/>
              </c:ext>
            </c:extLst>
          </c:dPt>
          <c:cat>
            <c:strRef>
              <c:f>Sheet1!$A$3:$A$5</c:f>
              <c:strCache>
                <c:ptCount val="3"/>
                <c:pt idx="0">
                  <c:v>sales and use tax</c:v>
                </c:pt>
                <c:pt idx="1">
                  <c:v>solvent tax</c:v>
                </c:pt>
                <c:pt idx="2">
                  <c:v>pet reimb</c:v>
                </c:pt>
              </c:strCache>
            </c:strRef>
          </c:cat>
          <c:val>
            <c:numRef>
              <c:f>Sheet1!$B$3:$B$5</c:f>
              <c:numCache>
                <c:formatCode>0.00%</c:formatCode>
                <c:ptCount val="3"/>
                <c:pt idx="0" formatCode="0%">
                  <c:v>0.97</c:v>
                </c:pt>
                <c:pt idx="1">
                  <c:v>1.4999999999999999E-2</c:v>
                </c:pt>
                <c:pt idx="2">
                  <c:v>1.4999999999999999E-2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AD4-4BEB-B9D3-03AEE25EF7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Receipts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Sheet1!$A$2:$A$22</c:f>
              <c:strCache>
                <c:ptCount val="21"/>
                <c:pt idx="0">
                  <c:v> FY 03-04</c:v>
                </c:pt>
                <c:pt idx="1">
                  <c:v>FY 04-05</c:v>
                </c:pt>
                <c:pt idx="2">
                  <c:v>FY 05-06</c:v>
                </c:pt>
                <c:pt idx="3">
                  <c:v>FY 06-07</c:v>
                </c:pt>
                <c:pt idx="4">
                  <c:v>FY 07-08</c:v>
                </c:pt>
                <c:pt idx="5">
                  <c:v>FY 08-09</c:v>
                </c:pt>
                <c:pt idx="6">
                  <c:v>FY 09-10</c:v>
                </c:pt>
                <c:pt idx="7">
                  <c:v>FY 10-11</c:v>
                </c:pt>
                <c:pt idx="8">
                  <c:v>FY 11-12</c:v>
                </c:pt>
                <c:pt idx="9">
                  <c:v>FY 12-13</c:v>
                </c:pt>
                <c:pt idx="10">
                  <c:v>FY 13-14</c:v>
                </c:pt>
                <c:pt idx="11">
                  <c:v>FY 14-15</c:v>
                </c:pt>
                <c:pt idx="12">
                  <c:v>FY 15-16</c:v>
                </c:pt>
                <c:pt idx="13">
                  <c:v>FY 16-17</c:v>
                </c:pt>
                <c:pt idx="14">
                  <c:v>FY 17-18</c:v>
                </c:pt>
                <c:pt idx="15">
                  <c:v>FY 18-19</c:v>
                </c:pt>
                <c:pt idx="16">
                  <c:v>FY 19-20</c:v>
                </c:pt>
                <c:pt idx="17">
                  <c:v>FY 20-21</c:v>
                </c:pt>
                <c:pt idx="18">
                  <c:v>FY 21-22</c:v>
                </c:pt>
                <c:pt idx="19">
                  <c:v>FY 22-23</c:v>
                </c:pt>
                <c:pt idx="20">
                  <c:v>FY 23-24</c:v>
                </c:pt>
              </c:strCache>
            </c:strRef>
          </c:cat>
          <c:val>
            <c:numRef>
              <c:f>Sheet1!$B$2:$B$22</c:f>
              <c:numCache>
                <c:formatCode>#,##0.00</c:formatCode>
                <c:ptCount val="21"/>
                <c:pt idx="0">
                  <c:v>9487233.9399999995</c:v>
                </c:pt>
                <c:pt idx="1">
                  <c:v>9660612.8399999999</c:v>
                </c:pt>
                <c:pt idx="2">
                  <c:v>9913615.2899999991</c:v>
                </c:pt>
                <c:pt idx="3">
                  <c:v>10687669.060000001</c:v>
                </c:pt>
                <c:pt idx="4">
                  <c:v>10307477.83</c:v>
                </c:pt>
                <c:pt idx="5">
                  <c:v>9513473.1199999992</c:v>
                </c:pt>
                <c:pt idx="6">
                  <c:v>8147167.4000000004</c:v>
                </c:pt>
                <c:pt idx="7">
                  <c:v>8627803.9199999999</c:v>
                </c:pt>
                <c:pt idx="8">
                  <c:v>9124256.4399999995</c:v>
                </c:pt>
                <c:pt idx="9">
                  <c:v>8580621.9399999995</c:v>
                </c:pt>
                <c:pt idx="10">
                  <c:v>8190699.9000000004</c:v>
                </c:pt>
                <c:pt idx="11">
                  <c:v>8181706.3099999996</c:v>
                </c:pt>
                <c:pt idx="12">
                  <c:v>8284815.5199999996</c:v>
                </c:pt>
                <c:pt idx="13">
                  <c:v>8393644.7100000009</c:v>
                </c:pt>
                <c:pt idx="14">
                  <c:v>8681394.0299999993</c:v>
                </c:pt>
                <c:pt idx="15">
                  <c:v>9063204.1099999994</c:v>
                </c:pt>
                <c:pt idx="16">
                  <c:v>9180783.2599999998</c:v>
                </c:pt>
                <c:pt idx="17">
                  <c:v>8717494.3399999999</c:v>
                </c:pt>
                <c:pt idx="18">
                  <c:v>7969523.9500000002</c:v>
                </c:pt>
                <c:pt idx="19">
                  <c:v>8465957.3200000003</c:v>
                </c:pt>
                <c:pt idx="20">
                  <c:v>9492780.9299999997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FD2-4292-8933-A4ACBB9629A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Total Disbursements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Sheet1!$A$2:$A$22</c:f>
              <c:strCache>
                <c:ptCount val="21"/>
                <c:pt idx="0">
                  <c:v> FY 03-04</c:v>
                </c:pt>
                <c:pt idx="1">
                  <c:v>FY 04-05</c:v>
                </c:pt>
                <c:pt idx="2">
                  <c:v>FY 05-06</c:v>
                </c:pt>
                <c:pt idx="3">
                  <c:v>FY 06-07</c:v>
                </c:pt>
                <c:pt idx="4">
                  <c:v>FY 07-08</c:v>
                </c:pt>
                <c:pt idx="5">
                  <c:v>FY 08-09</c:v>
                </c:pt>
                <c:pt idx="6">
                  <c:v>FY 09-10</c:v>
                </c:pt>
                <c:pt idx="7">
                  <c:v>FY 10-11</c:v>
                </c:pt>
                <c:pt idx="8">
                  <c:v>FY 11-12</c:v>
                </c:pt>
                <c:pt idx="9">
                  <c:v>FY 12-13</c:v>
                </c:pt>
                <c:pt idx="10">
                  <c:v>FY 13-14</c:v>
                </c:pt>
                <c:pt idx="11">
                  <c:v>FY 14-15</c:v>
                </c:pt>
                <c:pt idx="12">
                  <c:v>FY 15-16</c:v>
                </c:pt>
                <c:pt idx="13">
                  <c:v>FY 16-17</c:v>
                </c:pt>
                <c:pt idx="14">
                  <c:v>FY 17-18</c:v>
                </c:pt>
                <c:pt idx="15">
                  <c:v>FY 18-19</c:v>
                </c:pt>
                <c:pt idx="16">
                  <c:v>FY 19-20</c:v>
                </c:pt>
                <c:pt idx="17">
                  <c:v>FY 20-21</c:v>
                </c:pt>
                <c:pt idx="18">
                  <c:v>FY 21-22</c:v>
                </c:pt>
                <c:pt idx="19">
                  <c:v>FY 22-23</c:v>
                </c:pt>
                <c:pt idx="20">
                  <c:v>FY 23-24</c:v>
                </c:pt>
              </c:strCache>
            </c:strRef>
          </c:cat>
          <c:val>
            <c:numRef>
              <c:f>Sheet1!$C$2:$C$19</c:f>
              <c:extLst xmlns:c15="http://schemas.microsoft.com/office/drawing/2012/chart"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AFD2-4292-8933-A4ACBB9629A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Disbursements</c:v>
                </c:pt>
              </c:strCache>
            </c:strRef>
          </c:tx>
          <c:spPr>
            <a:ln w="28575" cap="rnd">
              <a:solidFill>
                <a:srgbClr val="00B050"/>
              </a:solidFill>
              <a:prstDash val="lgDash"/>
              <a:round/>
            </a:ln>
            <a:effectLst/>
          </c:spPr>
          <c:marker>
            <c:symbol val="none"/>
          </c:marker>
          <c:cat>
            <c:strRef>
              <c:f>Sheet1!$A$2:$A$22</c:f>
              <c:strCache>
                <c:ptCount val="21"/>
                <c:pt idx="0">
                  <c:v> FY 03-04</c:v>
                </c:pt>
                <c:pt idx="1">
                  <c:v>FY 04-05</c:v>
                </c:pt>
                <c:pt idx="2">
                  <c:v>FY 05-06</c:v>
                </c:pt>
                <c:pt idx="3">
                  <c:v>FY 06-07</c:v>
                </c:pt>
                <c:pt idx="4">
                  <c:v>FY 07-08</c:v>
                </c:pt>
                <c:pt idx="5">
                  <c:v>FY 08-09</c:v>
                </c:pt>
                <c:pt idx="6">
                  <c:v>FY 09-10</c:v>
                </c:pt>
                <c:pt idx="7">
                  <c:v>FY 10-11</c:v>
                </c:pt>
                <c:pt idx="8">
                  <c:v>FY 11-12</c:v>
                </c:pt>
                <c:pt idx="9">
                  <c:v>FY 12-13</c:v>
                </c:pt>
                <c:pt idx="10">
                  <c:v>FY 13-14</c:v>
                </c:pt>
                <c:pt idx="11">
                  <c:v>FY 14-15</c:v>
                </c:pt>
                <c:pt idx="12">
                  <c:v>FY 15-16</c:v>
                </c:pt>
                <c:pt idx="13">
                  <c:v>FY 16-17</c:v>
                </c:pt>
                <c:pt idx="14">
                  <c:v>FY 17-18</c:v>
                </c:pt>
                <c:pt idx="15">
                  <c:v>FY 18-19</c:v>
                </c:pt>
                <c:pt idx="16">
                  <c:v>FY 19-20</c:v>
                </c:pt>
                <c:pt idx="17">
                  <c:v>FY 20-21</c:v>
                </c:pt>
                <c:pt idx="18">
                  <c:v>FY 21-22</c:v>
                </c:pt>
                <c:pt idx="19">
                  <c:v>FY 22-23</c:v>
                </c:pt>
                <c:pt idx="20">
                  <c:v>FY 23-24</c:v>
                </c:pt>
              </c:strCache>
            </c:strRef>
          </c:cat>
          <c:val>
            <c:numRef>
              <c:f>Sheet1!$D$2:$D$22</c:f>
              <c:numCache>
                <c:formatCode>#,##0.00</c:formatCode>
                <c:ptCount val="21"/>
                <c:pt idx="0">
                  <c:v>489024.96</c:v>
                </c:pt>
                <c:pt idx="1">
                  <c:v>1806911.93</c:v>
                </c:pt>
                <c:pt idx="2">
                  <c:v>2126835.62</c:v>
                </c:pt>
                <c:pt idx="3">
                  <c:v>4184051.63</c:v>
                </c:pt>
                <c:pt idx="4">
                  <c:v>8413240.75</c:v>
                </c:pt>
                <c:pt idx="5">
                  <c:v>14803890.84</c:v>
                </c:pt>
                <c:pt idx="6">
                  <c:v>16808702.010000002</c:v>
                </c:pt>
                <c:pt idx="7">
                  <c:v>11222140.59</c:v>
                </c:pt>
                <c:pt idx="8">
                  <c:v>8208478.4699999997</c:v>
                </c:pt>
                <c:pt idx="9">
                  <c:v>9835705.1500000004</c:v>
                </c:pt>
                <c:pt idx="10">
                  <c:v>11958967.35</c:v>
                </c:pt>
                <c:pt idx="11">
                  <c:v>10939433.4</c:v>
                </c:pt>
                <c:pt idx="12">
                  <c:v>8741519.4399999995</c:v>
                </c:pt>
                <c:pt idx="13">
                  <c:v>7349688.2000000002</c:v>
                </c:pt>
                <c:pt idx="14">
                  <c:v>7429454.5300000003</c:v>
                </c:pt>
                <c:pt idx="15">
                  <c:v>7801661.3799999999</c:v>
                </c:pt>
                <c:pt idx="16">
                  <c:v>7970265.54</c:v>
                </c:pt>
                <c:pt idx="17">
                  <c:v>5841099.71</c:v>
                </c:pt>
                <c:pt idx="18">
                  <c:v>7514248.46</c:v>
                </c:pt>
                <c:pt idx="19">
                  <c:v>7657060.04</c:v>
                </c:pt>
                <c:pt idx="20">
                  <c:v>9761453.3399999999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FD2-4292-8933-A4ACBB9629A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Fund Balance</c:v>
                </c:pt>
              </c:strCache>
            </c:strRef>
          </c:tx>
          <c:spPr>
            <a:ln w="28575" cap="rnd">
              <a:solidFill>
                <a:srgbClr val="7030A0"/>
              </a:solidFill>
              <a:prstDash val="dash"/>
              <a:round/>
            </a:ln>
            <a:effectLst/>
          </c:spPr>
          <c:marker>
            <c:symbol val="none"/>
          </c:marker>
          <c:cat>
            <c:strRef>
              <c:f>Sheet1!$A$2:$A$22</c:f>
              <c:strCache>
                <c:ptCount val="21"/>
                <c:pt idx="0">
                  <c:v> FY 03-04</c:v>
                </c:pt>
                <c:pt idx="1">
                  <c:v>FY 04-05</c:v>
                </c:pt>
                <c:pt idx="2">
                  <c:v>FY 05-06</c:v>
                </c:pt>
                <c:pt idx="3">
                  <c:v>FY 06-07</c:v>
                </c:pt>
                <c:pt idx="4">
                  <c:v>FY 07-08</c:v>
                </c:pt>
                <c:pt idx="5">
                  <c:v>FY 08-09</c:v>
                </c:pt>
                <c:pt idx="6">
                  <c:v>FY 09-10</c:v>
                </c:pt>
                <c:pt idx="7">
                  <c:v>FY 10-11</c:v>
                </c:pt>
                <c:pt idx="8">
                  <c:v>FY 11-12</c:v>
                </c:pt>
                <c:pt idx="9">
                  <c:v>FY 12-13</c:v>
                </c:pt>
                <c:pt idx="10">
                  <c:v>FY 13-14</c:v>
                </c:pt>
                <c:pt idx="11">
                  <c:v>FY 14-15</c:v>
                </c:pt>
                <c:pt idx="12">
                  <c:v>FY 15-16</c:v>
                </c:pt>
                <c:pt idx="13">
                  <c:v>FY 16-17</c:v>
                </c:pt>
                <c:pt idx="14">
                  <c:v>FY 17-18</c:v>
                </c:pt>
                <c:pt idx="15">
                  <c:v>FY 18-19</c:v>
                </c:pt>
                <c:pt idx="16">
                  <c:v>FY 19-20</c:v>
                </c:pt>
                <c:pt idx="17">
                  <c:v>FY 20-21</c:v>
                </c:pt>
                <c:pt idx="18">
                  <c:v>FY 21-22</c:v>
                </c:pt>
                <c:pt idx="19">
                  <c:v>FY 22-23</c:v>
                </c:pt>
                <c:pt idx="20">
                  <c:v>FY 23-24</c:v>
                </c:pt>
              </c:strCache>
            </c:strRef>
          </c:cat>
          <c:val>
            <c:numRef>
              <c:f>Sheet1!$E$2:$E$22</c:f>
              <c:numCache>
                <c:formatCode>#,##0.00</c:formatCode>
                <c:ptCount val="21"/>
                <c:pt idx="0">
                  <c:v>13547987.5</c:v>
                </c:pt>
                <c:pt idx="1">
                  <c:v>21401688.41</c:v>
                </c:pt>
                <c:pt idx="2">
                  <c:v>29188468.079999998</c:v>
                </c:pt>
                <c:pt idx="3">
                  <c:v>35692085.5</c:v>
                </c:pt>
                <c:pt idx="4">
                  <c:v>37586322.590000004</c:v>
                </c:pt>
                <c:pt idx="5">
                  <c:v>24281705.870000001</c:v>
                </c:pt>
                <c:pt idx="6">
                  <c:v>15658644.76</c:v>
                </c:pt>
                <c:pt idx="7">
                  <c:v>12915294.16</c:v>
                </c:pt>
                <c:pt idx="8">
                  <c:v>13859866.720000001</c:v>
                </c:pt>
                <c:pt idx="9">
                  <c:v>12604783.26</c:v>
                </c:pt>
                <c:pt idx="10">
                  <c:v>8836516.0600000005</c:v>
                </c:pt>
                <c:pt idx="11">
                  <c:v>6078788.9699999997</c:v>
                </c:pt>
                <c:pt idx="12">
                  <c:v>5622085.0499999998</c:v>
                </c:pt>
                <c:pt idx="13">
                  <c:v>6666041.5599999996</c:v>
                </c:pt>
                <c:pt idx="14">
                  <c:v>7917981.0599999996</c:v>
                </c:pt>
                <c:pt idx="15">
                  <c:v>9179523.7899999991</c:v>
                </c:pt>
                <c:pt idx="16">
                  <c:v>10390041.51</c:v>
                </c:pt>
                <c:pt idx="17">
                  <c:v>13266436.140000001</c:v>
                </c:pt>
                <c:pt idx="18">
                  <c:v>13721711.630000001</c:v>
                </c:pt>
                <c:pt idx="19">
                  <c:v>14530608.91</c:v>
                </c:pt>
                <c:pt idx="20">
                  <c:v>14261936.5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FD2-4292-8933-A4ACBB9629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34209120"/>
        <c:axId val="434217320"/>
        <c:extLst/>
      </c:lineChart>
      <c:catAx>
        <c:axId val="434209120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34217320"/>
        <c:crosses val="autoZero"/>
        <c:auto val="1"/>
        <c:lblAlgn val="ctr"/>
        <c:lblOffset val="100"/>
        <c:noMultiLvlLbl val="0"/>
      </c:catAx>
      <c:valAx>
        <c:axId val="434217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34209120"/>
        <c:crosses val="autoZero"/>
        <c:crossBetween val="midCat"/>
        <c:dispUnits>
          <c:builtInUnit val="millions"/>
          <c:dispUnitsLbl>
            <c:layout>
              <c:manualLayout>
                <c:xMode val="edge"/>
                <c:yMode val="edge"/>
                <c:x val="2.3277467411545624E-2"/>
                <c:y val="0.4077997671711292"/>
              </c:manualLayout>
            </c:layout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Solvent Tax Revenue - Past 10 Years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Sheet1!$A$1:$A$41</c:f>
              <c:numCache>
                <c:formatCode>[$-409]mmm\-yy;@</c:formatCode>
                <c:ptCount val="41"/>
                <c:pt idx="0">
                  <c:v>42094</c:v>
                </c:pt>
                <c:pt idx="1">
                  <c:v>42185</c:v>
                </c:pt>
                <c:pt idx="2">
                  <c:v>42277</c:v>
                </c:pt>
                <c:pt idx="3">
                  <c:v>42369</c:v>
                </c:pt>
                <c:pt idx="4">
                  <c:v>42460</c:v>
                </c:pt>
                <c:pt idx="5">
                  <c:v>42550</c:v>
                </c:pt>
                <c:pt idx="6">
                  <c:v>42643</c:v>
                </c:pt>
                <c:pt idx="7">
                  <c:v>42735</c:v>
                </c:pt>
                <c:pt idx="8">
                  <c:v>42825</c:v>
                </c:pt>
                <c:pt idx="9">
                  <c:v>42915</c:v>
                </c:pt>
                <c:pt idx="10">
                  <c:v>43008</c:v>
                </c:pt>
                <c:pt idx="11">
                  <c:v>43100</c:v>
                </c:pt>
                <c:pt idx="12">
                  <c:v>43190</c:v>
                </c:pt>
                <c:pt idx="13">
                  <c:v>43280</c:v>
                </c:pt>
                <c:pt idx="14">
                  <c:v>43373</c:v>
                </c:pt>
                <c:pt idx="15">
                  <c:v>43465</c:v>
                </c:pt>
                <c:pt idx="16">
                  <c:v>43555</c:v>
                </c:pt>
                <c:pt idx="17">
                  <c:v>43645</c:v>
                </c:pt>
                <c:pt idx="18">
                  <c:v>43738</c:v>
                </c:pt>
                <c:pt idx="19">
                  <c:v>43830</c:v>
                </c:pt>
                <c:pt idx="20">
                  <c:v>43921</c:v>
                </c:pt>
                <c:pt idx="21">
                  <c:v>44011</c:v>
                </c:pt>
                <c:pt idx="22">
                  <c:v>44104</c:v>
                </c:pt>
                <c:pt idx="23">
                  <c:v>44196</c:v>
                </c:pt>
                <c:pt idx="24">
                  <c:v>44286</c:v>
                </c:pt>
                <c:pt idx="25">
                  <c:v>44376</c:v>
                </c:pt>
                <c:pt idx="26">
                  <c:v>44469</c:v>
                </c:pt>
                <c:pt idx="27">
                  <c:v>44561</c:v>
                </c:pt>
                <c:pt idx="28">
                  <c:v>44651</c:v>
                </c:pt>
                <c:pt idx="29">
                  <c:v>44742</c:v>
                </c:pt>
                <c:pt idx="30">
                  <c:v>44834</c:v>
                </c:pt>
                <c:pt idx="31">
                  <c:v>44926</c:v>
                </c:pt>
                <c:pt idx="32">
                  <c:v>45016</c:v>
                </c:pt>
                <c:pt idx="33">
                  <c:v>45106</c:v>
                </c:pt>
                <c:pt idx="34">
                  <c:v>45199</c:v>
                </c:pt>
                <c:pt idx="35">
                  <c:v>45291</c:v>
                </c:pt>
                <c:pt idx="36">
                  <c:v>45382</c:v>
                </c:pt>
                <c:pt idx="37">
                  <c:v>45473</c:v>
                </c:pt>
                <c:pt idx="38">
                  <c:v>45565</c:v>
                </c:pt>
                <c:pt idx="39">
                  <c:v>45657</c:v>
                </c:pt>
                <c:pt idx="40">
                  <c:v>45747</c:v>
                </c:pt>
              </c:numCache>
            </c:numRef>
          </c:cat>
          <c:val>
            <c:numRef>
              <c:f>Sheet1!$B$1:$B$41</c:f>
              <c:numCache>
                <c:formatCode>"$"#,##0.00</c:formatCode>
                <c:ptCount val="41"/>
                <c:pt idx="0">
                  <c:v>46682.7</c:v>
                </c:pt>
                <c:pt idx="1">
                  <c:v>47101.95</c:v>
                </c:pt>
                <c:pt idx="2">
                  <c:v>20799.900000000001</c:v>
                </c:pt>
                <c:pt idx="3">
                  <c:v>90384.75</c:v>
                </c:pt>
                <c:pt idx="4">
                  <c:v>51217.05</c:v>
                </c:pt>
                <c:pt idx="5">
                  <c:v>70055.7</c:v>
                </c:pt>
                <c:pt idx="6">
                  <c:v>58416.15</c:v>
                </c:pt>
                <c:pt idx="7">
                  <c:v>41217.57</c:v>
                </c:pt>
                <c:pt idx="8">
                  <c:v>49388.45</c:v>
                </c:pt>
                <c:pt idx="9">
                  <c:v>47577.15</c:v>
                </c:pt>
                <c:pt idx="10">
                  <c:v>49578.46</c:v>
                </c:pt>
                <c:pt idx="11">
                  <c:v>37950.769999999997</c:v>
                </c:pt>
                <c:pt idx="12">
                  <c:v>40897.14</c:v>
                </c:pt>
                <c:pt idx="13">
                  <c:v>43395.02</c:v>
                </c:pt>
                <c:pt idx="14">
                  <c:v>42859.93</c:v>
                </c:pt>
                <c:pt idx="15">
                  <c:v>31724.05</c:v>
                </c:pt>
                <c:pt idx="16">
                  <c:v>52248.82</c:v>
                </c:pt>
                <c:pt idx="17">
                  <c:v>34978.65</c:v>
                </c:pt>
                <c:pt idx="18">
                  <c:v>28239.17</c:v>
                </c:pt>
                <c:pt idx="19">
                  <c:v>35802.78</c:v>
                </c:pt>
                <c:pt idx="20">
                  <c:v>37506.94</c:v>
                </c:pt>
                <c:pt idx="21">
                  <c:v>19224.240000000002</c:v>
                </c:pt>
                <c:pt idx="22">
                  <c:v>20648.990000000002</c:v>
                </c:pt>
                <c:pt idx="23">
                  <c:v>15166.74</c:v>
                </c:pt>
                <c:pt idx="24">
                  <c:v>11940.31</c:v>
                </c:pt>
                <c:pt idx="25">
                  <c:v>19782.25</c:v>
                </c:pt>
                <c:pt idx="26">
                  <c:v>19724.400000000001</c:v>
                </c:pt>
                <c:pt idx="27">
                  <c:v>18492.16</c:v>
                </c:pt>
                <c:pt idx="28">
                  <c:v>13414.5</c:v>
                </c:pt>
                <c:pt idx="29">
                  <c:v>10858.5</c:v>
                </c:pt>
                <c:pt idx="30">
                  <c:v>10791.6</c:v>
                </c:pt>
                <c:pt idx="31">
                  <c:v>54025.99</c:v>
                </c:pt>
                <c:pt idx="32">
                  <c:v>17289.98</c:v>
                </c:pt>
                <c:pt idx="33">
                  <c:v>15890.04</c:v>
                </c:pt>
                <c:pt idx="34">
                  <c:v>15035.56</c:v>
                </c:pt>
                <c:pt idx="35">
                  <c:v>0</c:v>
                </c:pt>
                <c:pt idx="36">
                  <c:v>30209.02</c:v>
                </c:pt>
                <c:pt idx="37">
                  <c:v>14122.41</c:v>
                </c:pt>
                <c:pt idx="38">
                  <c:v>12490.31</c:v>
                </c:pt>
                <c:pt idx="39">
                  <c:v>10618.77</c:v>
                </c:pt>
                <c:pt idx="40">
                  <c:v>19290.259999999998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73F-4978-8E0E-536C01404B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93136128"/>
        <c:axId val="1393150528"/>
      </c:lineChart>
      <c:dateAx>
        <c:axId val="1393136128"/>
        <c:scaling>
          <c:orientation val="minMax"/>
        </c:scaling>
        <c:delete val="0"/>
        <c:axPos val="b"/>
        <c:numFmt formatCode="[$-409]mmm\-yy;@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93150528"/>
        <c:crosses val="autoZero"/>
        <c:auto val="1"/>
        <c:lblOffset val="100"/>
        <c:baseTimeUnit val="months"/>
      </c:dateAx>
      <c:valAx>
        <c:axId val="1393150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93136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Sales and Use Tax - Past 10 Years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Sheet1!$A$1:$A$41</c:f>
              <c:numCache>
                <c:formatCode>[$-409]mmm\-yy;@</c:formatCode>
                <c:ptCount val="41"/>
                <c:pt idx="0">
                  <c:v>42094</c:v>
                </c:pt>
                <c:pt idx="1">
                  <c:v>42185</c:v>
                </c:pt>
                <c:pt idx="2">
                  <c:v>42277</c:v>
                </c:pt>
                <c:pt idx="3">
                  <c:v>42369</c:v>
                </c:pt>
                <c:pt idx="4">
                  <c:v>42460</c:v>
                </c:pt>
                <c:pt idx="5">
                  <c:v>42550</c:v>
                </c:pt>
                <c:pt idx="6">
                  <c:v>42643</c:v>
                </c:pt>
                <c:pt idx="7">
                  <c:v>42735</c:v>
                </c:pt>
                <c:pt idx="8">
                  <c:v>42825</c:v>
                </c:pt>
                <c:pt idx="9">
                  <c:v>42915</c:v>
                </c:pt>
                <c:pt idx="10">
                  <c:v>43008</c:v>
                </c:pt>
                <c:pt idx="11">
                  <c:v>43100</c:v>
                </c:pt>
                <c:pt idx="12">
                  <c:v>43190</c:v>
                </c:pt>
                <c:pt idx="13">
                  <c:v>43280</c:v>
                </c:pt>
                <c:pt idx="14">
                  <c:v>43373</c:v>
                </c:pt>
                <c:pt idx="15">
                  <c:v>43465</c:v>
                </c:pt>
                <c:pt idx="16">
                  <c:v>43555</c:v>
                </c:pt>
                <c:pt idx="17">
                  <c:v>43645</c:v>
                </c:pt>
                <c:pt idx="18">
                  <c:v>43738</c:v>
                </c:pt>
                <c:pt idx="19">
                  <c:v>43830</c:v>
                </c:pt>
                <c:pt idx="20">
                  <c:v>43921</c:v>
                </c:pt>
                <c:pt idx="21">
                  <c:v>44011</c:v>
                </c:pt>
                <c:pt idx="22">
                  <c:v>44104</c:v>
                </c:pt>
                <c:pt idx="23">
                  <c:v>44196</c:v>
                </c:pt>
                <c:pt idx="24">
                  <c:v>44286</c:v>
                </c:pt>
                <c:pt idx="25">
                  <c:v>44376</c:v>
                </c:pt>
                <c:pt idx="26">
                  <c:v>44469</c:v>
                </c:pt>
                <c:pt idx="27">
                  <c:v>44561</c:v>
                </c:pt>
                <c:pt idx="28">
                  <c:v>44651</c:v>
                </c:pt>
                <c:pt idx="29">
                  <c:v>44742</c:v>
                </c:pt>
                <c:pt idx="30">
                  <c:v>44834</c:v>
                </c:pt>
                <c:pt idx="31">
                  <c:v>44926</c:v>
                </c:pt>
                <c:pt idx="32">
                  <c:v>45016</c:v>
                </c:pt>
                <c:pt idx="33">
                  <c:v>45106</c:v>
                </c:pt>
                <c:pt idx="34">
                  <c:v>45199</c:v>
                </c:pt>
                <c:pt idx="35">
                  <c:v>45291</c:v>
                </c:pt>
                <c:pt idx="36">
                  <c:v>45382</c:v>
                </c:pt>
                <c:pt idx="37">
                  <c:v>45473</c:v>
                </c:pt>
                <c:pt idx="38">
                  <c:v>45565</c:v>
                </c:pt>
                <c:pt idx="39">
                  <c:v>45657</c:v>
                </c:pt>
                <c:pt idx="40">
                  <c:v>45747</c:v>
                </c:pt>
              </c:numCache>
            </c:numRef>
          </c:cat>
          <c:val>
            <c:numRef>
              <c:f>Sheet1!$B$1:$B$41</c:f>
              <c:numCache>
                <c:formatCode>"$"#,##0.00</c:formatCode>
                <c:ptCount val="41"/>
                <c:pt idx="0">
                  <c:v>1947460.94</c:v>
                </c:pt>
                <c:pt idx="1">
                  <c:v>1947460.94</c:v>
                </c:pt>
                <c:pt idx="2">
                  <c:v>1947460.94</c:v>
                </c:pt>
                <c:pt idx="3">
                  <c:v>1993662.6</c:v>
                </c:pt>
                <c:pt idx="4">
                  <c:v>1999151.85</c:v>
                </c:pt>
                <c:pt idx="5">
                  <c:v>1988173.35</c:v>
                </c:pt>
                <c:pt idx="6">
                  <c:v>1993662.6</c:v>
                </c:pt>
                <c:pt idx="7">
                  <c:v>2026173.98</c:v>
                </c:pt>
                <c:pt idx="8">
                  <c:v>2026173.98</c:v>
                </c:pt>
                <c:pt idx="9">
                  <c:v>2026173.98</c:v>
                </c:pt>
                <c:pt idx="10">
                  <c:v>2026173.98</c:v>
                </c:pt>
                <c:pt idx="11">
                  <c:v>2128435.11</c:v>
                </c:pt>
                <c:pt idx="12">
                  <c:v>2128435.11</c:v>
                </c:pt>
                <c:pt idx="13">
                  <c:v>2128435.11</c:v>
                </c:pt>
                <c:pt idx="14">
                  <c:v>2128435.11</c:v>
                </c:pt>
                <c:pt idx="15">
                  <c:v>2168709.41</c:v>
                </c:pt>
                <c:pt idx="16">
                  <c:v>2168709.41</c:v>
                </c:pt>
                <c:pt idx="17">
                  <c:v>2168709.41</c:v>
                </c:pt>
                <c:pt idx="18">
                  <c:v>2168709.41</c:v>
                </c:pt>
                <c:pt idx="19">
                  <c:v>2261861.6</c:v>
                </c:pt>
                <c:pt idx="20">
                  <c:v>2261861.6</c:v>
                </c:pt>
                <c:pt idx="21">
                  <c:v>2261861.6</c:v>
                </c:pt>
                <c:pt idx="22">
                  <c:v>2261861.6</c:v>
                </c:pt>
                <c:pt idx="23">
                  <c:v>2092342.95</c:v>
                </c:pt>
                <c:pt idx="24">
                  <c:v>2092342.9500000002</c:v>
                </c:pt>
                <c:pt idx="25">
                  <c:v>2092342.95</c:v>
                </c:pt>
                <c:pt idx="26">
                  <c:v>2092342.95</c:v>
                </c:pt>
                <c:pt idx="27">
                  <c:v>1891462.72</c:v>
                </c:pt>
                <c:pt idx="28">
                  <c:v>1891462.72</c:v>
                </c:pt>
                <c:pt idx="29">
                  <c:v>1891462.72</c:v>
                </c:pt>
                <c:pt idx="30">
                  <c:v>1891462.72</c:v>
                </c:pt>
                <c:pt idx="31">
                  <c:v>2123919.04</c:v>
                </c:pt>
                <c:pt idx="32">
                  <c:v>2123919.04</c:v>
                </c:pt>
                <c:pt idx="33">
                  <c:v>2123919.04</c:v>
                </c:pt>
                <c:pt idx="34">
                  <c:v>2123919.04</c:v>
                </c:pt>
                <c:pt idx="35">
                  <c:v>2413943.73</c:v>
                </c:pt>
                <c:pt idx="36">
                  <c:v>2386002.2899999996</c:v>
                </c:pt>
                <c:pt idx="37">
                  <c:v>2399973.0099999998</c:v>
                </c:pt>
                <c:pt idx="38">
                  <c:v>2399973.0099999998</c:v>
                </c:pt>
                <c:pt idx="39">
                  <c:v>2546708.44</c:v>
                </c:pt>
                <c:pt idx="40">
                  <c:v>2546708.44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F61-475C-95A7-0E3AF5FC16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15869807"/>
        <c:axId val="1315862127"/>
      </c:lineChart>
      <c:dateAx>
        <c:axId val="1315869807"/>
        <c:scaling>
          <c:orientation val="minMax"/>
        </c:scaling>
        <c:delete val="0"/>
        <c:axPos val="b"/>
        <c:numFmt formatCode="[$-409]mmm\-yy;@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5862127"/>
        <c:crosses val="autoZero"/>
        <c:auto val="1"/>
        <c:lblOffset val="100"/>
        <c:baseTimeUnit val="months"/>
      </c:dateAx>
      <c:valAx>
        <c:axId val="13158621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58698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'S:\Superfund\DSCA\DSCA Annual Reports\FY2023-2024\[Fig II_1_Contaminated Site Numbers_Chart 20240630.xlsx]Sheet1'!$B$1</c:f>
              <c:strCache>
                <c:ptCount val="1"/>
                <c:pt idx="0">
                  <c:v>Discovered Sites</c:v>
                </c:pt>
              </c:strCache>
            </c:strRef>
          </c:tx>
          <c:spPr>
            <a:solidFill>
              <a:schemeClr val="accent6">
                <a:tint val="65000"/>
              </a:schemeClr>
            </a:solidFill>
            <a:ln w="9525">
              <a:solidFill>
                <a:schemeClr val="accent6">
                  <a:lumMod val="50000"/>
                </a:schemeClr>
              </a:solidFill>
            </a:ln>
            <a:effectLst/>
          </c:spPr>
          <c:invertIfNegative val="0"/>
          <c:cat>
            <c:strRef>
              <c:f>[1]Sheet1!$A$2:$A$21</c:f>
              <c:strCache>
                <c:ptCount val="20"/>
                <c:pt idx="0">
                  <c:v>FY 04-05</c:v>
                </c:pt>
                <c:pt idx="1">
                  <c:v>FY 05-06</c:v>
                </c:pt>
                <c:pt idx="2">
                  <c:v>FY 06-07</c:v>
                </c:pt>
                <c:pt idx="3">
                  <c:v>FY 07-08</c:v>
                </c:pt>
                <c:pt idx="4">
                  <c:v>FY 08-09</c:v>
                </c:pt>
                <c:pt idx="5">
                  <c:v>FY 09-10</c:v>
                </c:pt>
                <c:pt idx="6">
                  <c:v>FY 10-11</c:v>
                </c:pt>
                <c:pt idx="7">
                  <c:v>FY 11-12</c:v>
                </c:pt>
                <c:pt idx="8">
                  <c:v>FY 12-13</c:v>
                </c:pt>
                <c:pt idx="9">
                  <c:v>FY 13-14</c:v>
                </c:pt>
                <c:pt idx="10">
                  <c:v>FY 14-15</c:v>
                </c:pt>
                <c:pt idx="11">
                  <c:v>FY 15-16</c:v>
                </c:pt>
                <c:pt idx="12">
                  <c:v>FY 16-17</c:v>
                </c:pt>
                <c:pt idx="13">
                  <c:v>FY 17-18</c:v>
                </c:pt>
                <c:pt idx="14">
                  <c:v>FY 18-19</c:v>
                </c:pt>
                <c:pt idx="15">
                  <c:v>FY 19-20</c:v>
                </c:pt>
                <c:pt idx="16">
                  <c:v>FY 20-21</c:v>
                </c:pt>
                <c:pt idx="17">
                  <c:v>FY21-22</c:v>
                </c:pt>
                <c:pt idx="18">
                  <c:v>FY22-23</c:v>
                </c:pt>
                <c:pt idx="19">
                  <c:v>FY23-24</c:v>
                </c:pt>
              </c:strCache>
            </c:strRef>
          </c:cat>
          <c:val>
            <c:numRef>
              <c:f>[1]Sheet1!$B$2:$B$21</c:f>
              <c:numCache>
                <c:formatCode>General</c:formatCode>
                <c:ptCount val="20"/>
                <c:pt idx="0">
                  <c:v>196</c:v>
                </c:pt>
                <c:pt idx="1">
                  <c:v>225</c:v>
                </c:pt>
                <c:pt idx="2">
                  <c:v>243</c:v>
                </c:pt>
                <c:pt idx="3">
                  <c:v>275</c:v>
                </c:pt>
                <c:pt idx="4">
                  <c:v>310</c:v>
                </c:pt>
                <c:pt idx="5">
                  <c:v>332</c:v>
                </c:pt>
                <c:pt idx="6">
                  <c:v>351</c:v>
                </c:pt>
                <c:pt idx="7">
                  <c:v>372</c:v>
                </c:pt>
                <c:pt idx="8">
                  <c:v>375</c:v>
                </c:pt>
                <c:pt idx="9">
                  <c:v>409</c:v>
                </c:pt>
                <c:pt idx="10">
                  <c:v>422</c:v>
                </c:pt>
                <c:pt idx="11">
                  <c:v>439</c:v>
                </c:pt>
                <c:pt idx="12">
                  <c:v>461</c:v>
                </c:pt>
                <c:pt idx="13">
                  <c:v>477</c:v>
                </c:pt>
                <c:pt idx="14">
                  <c:v>495</c:v>
                </c:pt>
                <c:pt idx="15">
                  <c:v>512</c:v>
                </c:pt>
                <c:pt idx="16">
                  <c:v>526</c:v>
                </c:pt>
                <c:pt idx="17">
                  <c:v>549</c:v>
                </c:pt>
                <c:pt idx="18">
                  <c:v>562</c:v>
                </c:pt>
                <c:pt idx="19">
                  <c:v>577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4E-48A6-AA31-5950EC2087FE}"/>
            </c:ext>
          </c:extLst>
        </c:ser>
        <c:ser>
          <c:idx val="1"/>
          <c:order val="1"/>
          <c:tx>
            <c:strRef>
              <c:f>'S:\Superfund\DSCA\DSCA Annual Reports\FY2023-2024\[Fig II_1_Contaminated Site Numbers_Chart 20240630.xlsx]Sheet1'!$C$1</c:f>
              <c:strCache>
                <c:ptCount val="1"/>
                <c:pt idx="0">
                  <c:v>Sites Certified in DSCA</c:v>
                </c:pt>
              </c:strCache>
            </c:strRef>
          </c:tx>
          <c:spPr>
            <a:solidFill>
              <a:srgbClr val="76B54B"/>
            </a:solidFill>
            <a:ln>
              <a:solidFill>
                <a:schemeClr val="accent6">
                  <a:lumMod val="50000"/>
                  <a:alpha val="94000"/>
                </a:schemeClr>
              </a:solidFill>
            </a:ln>
            <a:effectLst/>
          </c:spPr>
          <c:invertIfNegative val="0"/>
          <c:cat>
            <c:strRef>
              <c:f>[1]Sheet1!$A$2:$A$21</c:f>
              <c:strCache>
                <c:ptCount val="20"/>
                <c:pt idx="0">
                  <c:v>FY 04-05</c:v>
                </c:pt>
                <c:pt idx="1">
                  <c:v>FY 05-06</c:v>
                </c:pt>
                <c:pt idx="2">
                  <c:v>FY 06-07</c:v>
                </c:pt>
                <c:pt idx="3">
                  <c:v>FY 07-08</c:v>
                </c:pt>
                <c:pt idx="4">
                  <c:v>FY 08-09</c:v>
                </c:pt>
                <c:pt idx="5">
                  <c:v>FY 09-10</c:v>
                </c:pt>
                <c:pt idx="6">
                  <c:v>FY 10-11</c:v>
                </c:pt>
                <c:pt idx="7">
                  <c:v>FY 11-12</c:v>
                </c:pt>
                <c:pt idx="8">
                  <c:v>FY 12-13</c:v>
                </c:pt>
                <c:pt idx="9">
                  <c:v>FY 13-14</c:v>
                </c:pt>
                <c:pt idx="10">
                  <c:v>FY 14-15</c:v>
                </c:pt>
                <c:pt idx="11">
                  <c:v>FY 15-16</c:v>
                </c:pt>
                <c:pt idx="12">
                  <c:v>FY 16-17</c:v>
                </c:pt>
                <c:pt idx="13">
                  <c:v>FY 17-18</c:v>
                </c:pt>
                <c:pt idx="14">
                  <c:v>FY 18-19</c:v>
                </c:pt>
                <c:pt idx="15">
                  <c:v>FY 19-20</c:v>
                </c:pt>
                <c:pt idx="16">
                  <c:v>FY 20-21</c:v>
                </c:pt>
                <c:pt idx="17">
                  <c:v>FY21-22</c:v>
                </c:pt>
                <c:pt idx="18">
                  <c:v>FY22-23</c:v>
                </c:pt>
                <c:pt idx="19">
                  <c:v>FY23-24</c:v>
                </c:pt>
              </c:strCache>
            </c:strRef>
          </c:cat>
          <c:val>
            <c:numRef>
              <c:f>[1]Sheet1!$C$2:$C$21</c:f>
              <c:numCache>
                <c:formatCode>General</c:formatCode>
                <c:ptCount val="20"/>
                <c:pt idx="0">
                  <c:v>119</c:v>
                </c:pt>
                <c:pt idx="1">
                  <c:v>149</c:v>
                </c:pt>
                <c:pt idx="2">
                  <c:v>172</c:v>
                </c:pt>
                <c:pt idx="3">
                  <c:v>199</c:v>
                </c:pt>
                <c:pt idx="4">
                  <c:v>226</c:v>
                </c:pt>
                <c:pt idx="5">
                  <c:v>252</c:v>
                </c:pt>
                <c:pt idx="6">
                  <c:v>270</c:v>
                </c:pt>
                <c:pt idx="7">
                  <c:v>299</c:v>
                </c:pt>
                <c:pt idx="8">
                  <c:v>317</c:v>
                </c:pt>
                <c:pt idx="9">
                  <c:v>346</c:v>
                </c:pt>
                <c:pt idx="10">
                  <c:v>361</c:v>
                </c:pt>
                <c:pt idx="11">
                  <c:v>379</c:v>
                </c:pt>
                <c:pt idx="12">
                  <c:v>401</c:v>
                </c:pt>
                <c:pt idx="13">
                  <c:v>414</c:v>
                </c:pt>
                <c:pt idx="14">
                  <c:v>436</c:v>
                </c:pt>
                <c:pt idx="15">
                  <c:v>460</c:v>
                </c:pt>
                <c:pt idx="16">
                  <c:v>472</c:v>
                </c:pt>
                <c:pt idx="17">
                  <c:v>496</c:v>
                </c:pt>
                <c:pt idx="18">
                  <c:v>512</c:v>
                </c:pt>
                <c:pt idx="19">
                  <c:v>527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74E-48A6-AA31-5950EC2087FE}"/>
            </c:ext>
          </c:extLst>
        </c:ser>
        <c:ser>
          <c:idx val="2"/>
          <c:order val="2"/>
          <c:tx>
            <c:strRef>
              <c:f>'S:\Superfund\DSCA\DSCA Annual Reports\FY2023-2024\[Fig II_1_Contaminated Site Numbers_Chart 20240630.xlsx]Sheet1'!$D$1</c:f>
              <c:strCache>
                <c:ptCount val="1"/>
                <c:pt idx="0">
                  <c:v>No Further Action Sites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</c:spPr>
          <c:invertIfNegative val="0"/>
          <c:cat>
            <c:strRef>
              <c:f>[1]Sheet1!$A$2:$A$21</c:f>
              <c:strCache>
                <c:ptCount val="20"/>
                <c:pt idx="0">
                  <c:v>FY 04-05</c:v>
                </c:pt>
                <c:pt idx="1">
                  <c:v>FY 05-06</c:v>
                </c:pt>
                <c:pt idx="2">
                  <c:v>FY 06-07</c:v>
                </c:pt>
                <c:pt idx="3">
                  <c:v>FY 07-08</c:v>
                </c:pt>
                <c:pt idx="4">
                  <c:v>FY 08-09</c:v>
                </c:pt>
                <c:pt idx="5">
                  <c:v>FY 09-10</c:v>
                </c:pt>
                <c:pt idx="6">
                  <c:v>FY 10-11</c:v>
                </c:pt>
                <c:pt idx="7">
                  <c:v>FY 11-12</c:v>
                </c:pt>
                <c:pt idx="8">
                  <c:v>FY 12-13</c:v>
                </c:pt>
                <c:pt idx="9">
                  <c:v>FY 13-14</c:v>
                </c:pt>
                <c:pt idx="10">
                  <c:v>FY 14-15</c:v>
                </c:pt>
                <c:pt idx="11">
                  <c:v>FY 15-16</c:v>
                </c:pt>
                <c:pt idx="12">
                  <c:v>FY 16-17</c:v>
                </c:pt>
                <c:pt idx="13">
                  <c:v>FY 17-18</c:v>
                </c:pt>
                <c:pt idx="14">
                  <c:v>FY 18-19</c:v>
                </c:pt>
                <c:pt idx="15">
                  <c:v>FY 19-20</c:v>
                </c:pt>
                <c:pt idx="16">
                  <c:v>FY 20-21</c:v>
                </c:pt>
                <c:pt idx="17">
                  <c:v>FY21-22</c:v>
                </c:pt>
                <c:pt idx="18">
                  <c:v>FY22-23</c:v>
                </c:pt>
                <c:pt idx="19">
                  <c:v>FY23-24</c:v>
                </c:pt>
              </c:strCache>
            </c:strRef>
          </c:cat>
          <c:val>
            <c:numRef>
              <c:f>[1]Sheet1!$D$2:$D$21</c:f>
              <c:numCache>
                <c:formatCode>General</c:formatCode>
                <c:ptCount val="20"/>
                <c:pt idx="3">
                  <c:v>0</c:v>
                </c:pt>
                <c:pt idx="4">
                  <c:v>4</c:v>
                </c:pt>
                <c:pt idx="5">
                  <c:v>6</c:v>
                </c:pt>
                <c:pt idx="6">
                  <c:v>16</c:v>
                </c:pt>
                <c:pt idx="7">
                  <c:v>27</c:v>
                </c:pt>
                <c:pt idx="8">
                  <c:v>31</c:v>
                </c:pt>
                <c:pt idx="9">
                  <c:v>42</c:v>
                </c:pt>
                <c:pt idx="10">
                  <c:v>51</c:v>
                </c:pt>
                <c:pt idx="11">
                  <c:v>64</c:v>
                </c:pt>
                <c:pt idx="12">
                  <c:v>70</c:v>
                </c:pt>
                <c:pt idx="13">
                  <c:v>84</c:v>
                </c:pt>
                <c:pt idx="14">
                  <c:v>102</c:v>
                </c:pt>
                <c:pt idx="15">
                  <c:v>109</c:v>
                </c:pt>
                <c:pt idx="16">
                  <c:v>115</c:v>
                </c:pt>
                <c:pt idx="17">
                  <c:v>128</c:v>
                </c:pt>
                <c:pt idx="18">
                  <c:v>132</c:v>
                </c:pt>
                <c:pt idx="19">
                  <c:v>135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74E-48A6-AA31-5950EC2087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16254496"/>
        <c:axId val="516252536"/>
      </c:barChart>
      <c:catAx>
        <c:axId val="516254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16252536"/>
        <c:crosses val="autoZero"/>
        <c:auto val="1"/>
        <c:lblAlgn val="ctr"/>
        <c:lblOffset val="100"/>
        <c:noMultiLvlLbl val="0"/>
      </c:catAx>
      <c:valAx>
        <c:axId val="516252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16254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4/24/2025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46350" y="876300"/>
            <a:ext cx="4203700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6"/>
            <a:ext cx="7437120" cy="2760345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242F3-EEDA-44AA-B267-13BE6F1CAC5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622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4989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4313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5CEFF-A466-EB40-1466-AC8670483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A165E3-F795-10B6-A9C1-1F4558050B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7EAF35-ADE4-A90E-7825-2F1F4A314D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B725A6-F555-7159-E424-F361D4F620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576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242F3-EEDA-44AA-B267-13BE6F1CAC5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287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242F3-EEDA-44AA-B267-13BE6F1CAC5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8343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489C3-9430-2BC6-16A2-F458CAECC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FD8CA9-DE9B-2D90-34C8-B2CA5B5CDB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AD95F1-A48B-22D7-F3DA-D96A0E61E7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E2B41-60D3-89FB-5B46-96AEAFC6C3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242F3-EEDA-44AA-B267-13BE6F1CAC5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8873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B62C4D-E94B-7446-2734-83AF41667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47D833-9BE3-2513-3616-14777EC9F6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92E052-9012-34BE-E2EA-162B868B9A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DBDCF0-0C23-FADA-2B4F-681841CB4D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242F3-EEDA-44AA-B267-13BE6F1CAC54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763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242F3-EEDA-44AA-B267-13BE6F1CAC54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5695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242F3-EEDA-44AA-B267-13BE6F1CAC54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253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7DCD9-361C-56DF-BE30-96F2C75F6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0106F0-E93F-BFA0-F53E-73CCCF1041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B01EA5-EF06-A009-716E-DC07DC5F47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B697A3-8772-D1FA-26B6-21627F097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3880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505F3-2A89-552F-02D2-F34C5C5A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DD5570-949C-61E5-4746-C637C947EA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E512C0-0E70-83BC-3877-3387F6051F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4AE48C-5D5E-CCB5-9C74-B7DBE060FD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242F3-EEDA-44AA-B267-13BE6F1CAC54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834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77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1" y="5331820"/>
            <a:ext cx="3676650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8080EEC0-8F06-4C02-AFF7-E86E2E059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EA28A69-0CF2-4EB4-A15C-B526D23FC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E0B4E534-5AC3-45F1-82DE-75EF5CA097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47C3337-32D4-4B55-AC32-EEEC9AF47F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B68D82E-C6BB-490E-B359-B8BFE2228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8AAC2A07-D2B6-402A-A29D-3F0F24B0F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B29E7BF0-E323-44E1-85A4-893F4FC60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50270092-A1BE-4459-879D-2641BABAF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81F9065-5FEC-4FE3-9D8A-330CE9DB3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BB4DF0E-D8B2-43C0-80CD-7C5F581349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69E6E0FD-A059-46B5-8E97-756E86E813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85750" indent="-285750">
              <a:buFont typeface="Arial" pitchFamily="34" charset="0"/>
              <a:buChar char="&gt;"/>
              <a:defRPr/>
            </a:lvl1pPr>
            <a:lvl4pPr>
              <a:buClr>
                <a:schemeClr val="bg2"/>
              </a:buClr>
              <a:defRPr/>
            </a:lvl4pPr>
            <a:lvl5pPr>
              <a:buClr>
                <a:schemeClr val="bg2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560672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210817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985274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894980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1600200"/>
            <a:ext cx="4011084" cy="1162050"/>
          </a:xfrm>
        </p:spPr>
        <p:txBody>
          <a:bodyPr anchor="b">
            <a:normAutofit/>
          </a:bodyPr>
          <a:lstStyle>
            <a:lvl1pPr algn="l">
              <a:defRPr sz="1800" b="1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600201"/>
            <a:ext cx="6815667" cy="45259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743201"/>
            <a:ext cx="4011084" cy="338296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1625600" y="304800"/>
            <a:ext cx="9956800" cy="1125538"/>
          </a:xfrm>
        </p:spPr>
        <p:txBody>
          <a:bodyPr anchor="ctr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00497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1C54A845-0B0C-407F-9ECC-AF75B7B9D5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600200"/>
            <a:ext cx="9652000" cy="31273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45461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759200" y="2286000"/>
            <a:ext cx="5791200" cy="1752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9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chemeClr val="bg2"/>
              </a:buClr>
              <a:buFont typeface="Arial" pitchFamily="34" charset="0"/>
              <a:buChar char="&gt;"/>
              <a:defRPr>
                <a:solidFill>
                  <a:schemeClr val="bg1"/>
                </a:solidFill>
              </a:defRPr>
            </a:lvl2pPr>
            <a:lvl3pPr marL="1143000" indent="-228600">
              <a:buClr>
                <a:schemeClr val="bg2"/>
              </a:buClr>
              <a:buFont typeface="Calibri" pitchFamily="34" charset="0"/>
              <a:buChar char="–"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3759200" y="4038600"/>
            <a:ext cx="5791200" cy="60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938756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4D0E348-AE27-41D5-B80D-C308D85D57DC}" type="datetimeFigureOut">
              <a:rPr lang="en-US" smtClean="0"/>
              <a:pPr/>
              <a:t>4/24/2025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/>
          <a:lstStyle/>
          <a:p>
            <a:fld id="{5FDCAFDD-E177-4EFA-8B46-BB31132F39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2734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alphaModFix amt="92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73972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bg>
      <p:bgPr>
        <a:gradFill>
          <a:gsLst>
            <a:gs pos="46000">
              <a:srgbClr val="2F7371"/>
            </a:gs>
            <a:gs pos="0">
              <a:srgbClr val="096093"/>
            </a:gs>
            <a:gs pos="100000">
              <a:srgbClr val="528A3B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33D1D-F0D3-46B7-9045-146D53A544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0126" y="327675"/>
            <a:ext cx="714663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Project Overview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376415-ABA0-400D-8BA2-C11BDC29C0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526" y="6347762"/>
            <a:ext cx="2743200" cy="365125"/>
          </a:xfrm>
        </p:spPr>
        <p:txBody>
          <a:bodyPr/>
          <a:lstStyle/>
          <a:p>
            <a:fld id="{5F37DC18-8AC7-49ED-B53E-3F3F82063448}" type="datetimeFigureOut">
              <a:rPr lang="en-US" smtClean="0"/>
              <a:t>4/24/2025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1F62853-6047-4E8A-AE35-8FB39B05C49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525" y="1771856"/>
            <a:ext cx="11168737" cy="4258566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2EAF4B-C3C5-4F96-A697-95084C45C9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3070" y="6009941"/>
            <a:ext cx="1455193" cy="790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2657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Slide">
    <p:bg>
      <p:bgPr>
        <a:gradFill>
          <a:gsLst>
            <a:gs pos="46000">
              <a:srgbClr val="2F7371"/>
            </a:gs>
            <a:gs pos="0">
              <a:srgbClr val="096093"/>
            </a:gs>
            <a:gs pos="100000">
              <a:srgbClr val="528A3B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33D1D-F0D3-46B7-9045-146D53A544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0126" y="327675"/>
            <a:ext cx="714663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Project Overview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1F62853-6047-4E8A-AE35-8FB39B05C49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525" y="1771856"/>
            <a:ext cx="11168737" cy="4258566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345107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 Org Charts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9603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7C37735-4226-42C3-94CC-25BEB31BC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2E4C30BD-13EE-44A0-BA1B-4719408705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F5D5B17-164A-4AD7-B23D-9DFBCBBD6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9B5D2C21-24F8-476D-A65E-BD841626C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2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>
            <a:spLocks/>
          </p:cNvSpPr>
          <p:nvPr/>
        </p:nvSpPr>
        <p:spPr bwMode="auto">
          <a:xfrm>
            <a:off x="1" y="327025"/>
            <a:ext cx="1454151" cy="1125538"/>
          </a:xfrm>
          <a:custGeom>
            <a:avLst/>
            <a:gdLst/>
            <a:ahLst/>
            <a:cxnLst>
              <a:cxn ang="0">
                <a:pos x="0" y="3133"/>
              </a:cxn>
              <a:cxn ang="0">
                <a:pos x="3048" y="3133"/>
              </a:cxn>
              <a:cxn ang="0">
                <a:pos x="3048" y="3133"/>
              </a:cxn>
              <a:cxn ang="0">
                <a:pos x="2644" y="3133"/>
              </a:cxn>
              <a:cxn ang="0">
                <a:pos x="3056" y="1570"/>
              </a:cxn>
              <a:cxn ang="0">
                <a:pos x="3014" y="0"/>
              </a:cxn>
              <a:cxn ang="0">
                <a:pos x="0" y="0"/>
              </a:cxn>
              <a:cxn ang="0">
                <a:pos x="0" y="3133"/>
              </a:cxn>
            </a:cxnLst>
            <a:rect l="0" t="0" r="r" b="b"/>
            <a:pathLst>
              <a:path w="3056" h="3133">
                <a:moveTo>
                  <a:pt x="0" y="3133"/>
                </a:moveTo>
                <a:lnTo>
                  <a:pt x="3048" y="3133"/>
                </a:lnTo>
                <a:lnTo>
                  <a:pt x="3048" y="3133"/>
                </a:lnTo>
                <a:lnTo>
                  <a:pt x="2644" y="3133"/>
                </a:lnTo>
                <a:lnTo>
                  <a:pt x="3056" y="1570"/>
                </a:lnTo>
                <a:lnTo>
                  <a:pt x="3014" y="0"/>
                </a:lnTo>
                <a:lnTo>
                  <a:pt x="0" y="0"/>
                </a:lnTo>
                <a:lnTo>
                  <a:pt x="0" y="3133"/>
                </a:lnTo>
                <a:close/>
              </a:path>
            </a:pathLst>
          </a:custGeom>
          <a:solidFill>
            <a:srgbClr val="565A5C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AU" sz="1800" dirty="0">
              <a:latin typeface="+mn-lt"/>
            </a:endParaRPr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1456267" y="327025"/>
            <a:ext cx="10735733" cy="1125538"/>
          </a:xfrm>
          <a:custGeom>
            <a:avLst/>
            <a:gdLst/>
            <a:ahLst/>
            <a:cxnLst>
              <a:cxn ang="0">
                <a:pos x="414" y="0"/>
              </a:cxn>
              <a:cxn ang="0">
                <a:pos x="0" y="1567"/>
              </a:cxn>
              <a:cxn ang="0">
                <a:pos x="39" y="3133"/>
              </a:cxn>
              <a:cxn ang="0">
                <a:pos x="22342" y="3133"/>
              </a:cxn>
              <a:cxn ang="0">
                <a:pos x="22342" y="0"/>
              </a:cxn>
              <a:cxn ang="0">
                <a:pos x="414" y="0"/>
              </a:cxn>
            </a:cxnLst>
            <a:rect l="0" t="0" r="r" b="b"/>
            <a:pathLst>
              <a:path w="22342" h="3133">
                <a:moveTo>
                  <a:pt x="414" y="0"/>
                </a:moveTo>
                <a:lnTo>
                  <a:pt x="0" y="1567"/>
                </a:lnTo>
                <a:lnTo>
                  <a:pt x="39" y="3133"/>
                </a:lnTo>
                <a:lnTo>
                  <a:pt x="22342" y="3133"/>
                </a:lnTo>
                <a:lnTo>
                  <a:pt x="22342" y="0"/>
                </a:lnTo>
                <a:lnTo>
                  <a:pt x="414" y="0"/>
                </a:ln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AU" sz="1800" dirty="0">
              <a:latin typeface="+mn-lt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25600" y="327025"/>
            <a:ext cx="9956800" cy="11255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5600" y="1600201"/>
            <a:ext cx="9956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77002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</p:sldLayoutIdLst>
  <p:txStyles>
    <p:titleStyle>
      <a:lvl1pPr algn="l" defTabSz="914400" rtl="0" eaLnBrk="1" latinLnBrk="0" hangingPunct="1">
        <a:spcBef>
          <a:spcPct val="0"/>
        </a:spcBef>
        <a:buNone/>
        <a:defRPr sz="25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85750" indent="-285750" algn="l" defTabSz="914400" rtl="0" eaLnBrk="1" latinLnBrk="0" hangingPunct="1">
        <a:spcBef>
          <a:spcPct val="20000"/>
        </a:spcBef>
        <a:buClr>
          <a:schemeClr val="bg2"/>
        </a:buClr>
        <a:buFont typeface="Arial" pitchFamily="34" charset="0"/>
        <a:buChar char="&gt;"/>
        <a:defRPr sz="1600" kern="1200">
          <a:solidFill>
            <a:srgbClr val="000000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2"/>
        </a:buClr>
        <a:buFont typeface="Arial" pitchFamily="34" charset="0"/>
        <a:buChar char="&gt;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2"/>
        </a:buClr>
        <a:buFont typeface="Arial" pitchFamily="34" charset="0"/>
        <a:buChar char="–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46000">
              <a:srgbClr val="2F7371"/>
            </a:gs>
            <a:gs pos="0">
              <a:srgbClr val="096093"/>
            </a:gs>
            <a:gs pos="100000">
              <a:srgbClr val="528A3B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DA9E3A-00D0-4529-805C-D9DB8735E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3D0D41-6A0E-41FF-B192-58D8F87942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7F2FA6-8183-4FAD-8297-7D0F2E6B5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7DC18-8AC7-49ED-B53E-3F3F82063448}" type="datetimeFigureOut">
              <a:rPr lang="en-US" smtClean="0"/>
              <a:t>4/24/2025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51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1" kern="1200">
          <a:solidFill>
            <a:schemeClr val="bg1"/>
          </a:solidFill>
          <a:latin typeface="Corbel" panose="020B0503020204020204" pitchFamily="34" charset="0"/>
          <a:ea typeface="+mj-ea"/>
          <a:cs typeface="Aharoni" panose="02010803020104030203" pitchFamily="2" charset="-79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6"/>
        </a:buBlip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09875" y="2642149"/>
            <a:ext cx="6572250" cy="713497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Fiscal Year 23-24 Annual Report Summary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38823" y="3859102"/>
            <a:ext cx="3521436" cy="614779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dirty="0"/>
              <a:t>Delonda Alexander, NCDEQ</a:t>
            </a:r>
          </a:p>
          <a:p>
            <a:pPr algn="ctr"/>
            <a:r>
              <a:rPr lang="en-US" dirty="0"/>
              <a:t>Special Remediation Branch Head</a:t>
            </a:r>
          </a:p>
        </p:txBody>
      </p:sp>
    </p:spTree>
    <p:extLst>
      <p:ext uri="{BB962C8B-B14F-4D97-AF65-F5344CB8AC3E}">
        <p14:creationId xmlns:p14="http://schemas.microsoft.com/office/powerpoint/2010/main" val="344705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199"/>
    </mc:Choice>
    <mc:Fallback xmlns="">
      <p:transition spd="slow" advTm="52199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C61D3-9D10-E872-715E-FBD08BAB9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44BC48-3E75-7EAD-F32E-311625CFB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129" y="944336"/>
            <a:ext cx="9427028" cy="5238938"/>
          </a:xfrm>
        </p:spPr>
        <p:txBody>
          <a:bodyPr>
            <a:normAutofit/>
          </a:bodyPr>
          <a:lstStyle/>
          <a:p>
            <a:endParaRPr lang="en-US" sz="1400" dirty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000" dirty="0">
                <a:solidFill>
                  <a:schemeClr val="tx1"/>
                </a:solidFill>
              </a:rPr>
              <a:t>FY23-24 started with 358 facilities subject to inspection; ended with 331 facilities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0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000" dirty="0">
                <a:solidFill>
                  <a:schemeClr val="tx1"/>
                </a:solidFill>
              </a:rPr>
              <a:t>Conducted 9 outreach visits; total to date 95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0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000" dirty="0">
                <a:solidFill>
                  <a:schemeClr val="tx1"/>
                </a:solidFill>
              </a:rPr>
              <a:t>Conducted 361 inspections at 343 facilities; compliance rate 92%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0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000" dirty="0">
                <a:solidFill>
                  <a:schemeClr val="tx1"/>
                </a:solidFill>
              </a:rPr>
              <a:t>Issued 55 checklists/corrective action letters; 4 Notice of Violations (NOV)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0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000" dirty="0">
                <a:solidFill>
                  <a:schemeClr val="tx1"/>
                </a:solidFill>
              </a:rPr>
              <a:t>Inspected 5 facilities seeking entry into cleanup program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0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000" dirty="0">
                <a:solidFill>
                  <a:schemeClr val="tx1"/>
                </a:solidFill>
              </a:rPr>
              <a:t>Mailed 148 Perc calendars to facilities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0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000" dirty="0">
                <a:solidFill>
                  <a:schemeClr val="tx1"/>
                </a:solidFill>
              </a:rPr>
              <a:t>Mailed 217 self-inspection checklist packets to petroleum/alternative solvent facilities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400" dirty="0">
              <a:solidFill>
                <a:schemeClr val="tx1"/>
              </a:solidFill>
            </a:endParaRPr>
          </a:p>
          <a:p>
            <a:pPr marL="566928" lvl="2" indent="0">
              <a:spcBef>
                <a:spcPts val="400"/>
              </a:spcBef>
              <a:buSzPct val="68000"/>
              <a:buNone/>
            </a:pPr>
            <a:endParaRPr lang="en-US" sz="2200" dirty="0">
              <a:solidFill>
                <a:schemeClr val="tx1"/>
              </a:solidFill>
            </a:endParaRPr>
          </a:p>
          <a:p>
            <a:pPr marL="822960" lvl="2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822960" lvl="2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822960" lvl="2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1B94F83-76A4-AE03-8842-C22D7B01B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Compliance Stats – FY23-24</a:t>
            </a:r>
          </a:p>
        </p:txBody>
      </p:sp>
    </p:spTree>
    <p:extLst>
      <p:ext uri="{BB962C8B-B14F-4D97-AF65-F5344CB8AC3E}">
        <p14:creationId xmlns:p14="http://schemas.microsoft.com/office/powerpoint/2010/main" val="2507876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823"/>
    </mc:Choice>
    <mc:Fallback>
      <p:transition spd="slow" advTm="25823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Sites in the DSCA Program (7/1/23-6/30/24)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BDCC9BDB-BB6E-14F7-8178-BC9390BB66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9855105"/>
              </p:ext>
            </p:extLst>
          </p:nvPr>
        </p:nvGraphicFramePr>
        <p:xfrm>
          <a:off x="4627266" y="1302658"/>
          <a:ext cx="6459834" cy="21263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37331">
                  <a:extLst>
                    <a:ext uri="{9D8B030D-6E8A-4147-A177-3AD203B41FA5}">
                      <a16:colId xmlns:a16="http://schemas.microsoft.com/office/drawing/2014/main" val="2578650974"/>
                    </a:ext>
                  </a:extLst>
                </a:gridCol>
                <a:gridCol w="1713105">
                  <a:extLst>
                    <a:ext uri="{9D8B030D-6E8A-4147-A177-3AD203B41FA5}">
                      <a16:colId xmlns:a16="http://schemas.microsoft.com/office/drawing/2014/main" val="574837601"/>
                    </a:ext>
                  </a:extLst>
                </a:gridCol>
                <a:gridCol w="1909398">
                  <a:extLst>
                    <a:ext uri="{9D8B030D-6E8A-4147-A177-3AD203B41FA5}">
                      <a16:colId xmlns:a16="http://schemas.microsoft.com/office/drawing/2014/main" val="1205252936"/>
                    </a:ext>
                  </a:extLst>
                </a:gridCol>
              </a:tblGrid>
              <a:tr h="362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Certification Status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FY 2023-2024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Cumulative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033724"/>
                  </a:ext>
                </a:extLst>
              </a:tr>
              <a:tr h="24154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Contaminated Sites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577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9524524"/>
                  </a:ext>
                </a:extLst>
              </a:tr>
              <a:tr h="24154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     Certified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527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68304374"/>
                  </a:ext>
                </a:extLst>
              </a:tr>
              <a:tr h="24154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     Determined Ineligible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57315607"/>
                  </a:ext>
                </a:extLst>
              </a:tr>
              <a:tr h="24154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     Not Certified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46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44753198"/>
                  </a:ext>
                </a:extLst>
              </a:tr>
              <a:tr h="461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Certified Sites Pending Closure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91288559"/>
                  </a:ext>
                </a:extLst>
              </a:tr>
              <a:tr h="24154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Certified Sites Closed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135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26265204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A50F25F-97BB-7C18-E1EA-B12819AB0D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1981"/>
              </p:ext>
            </p:extLst>
          </p:nvPr>
        </p:nvGraphicFramePr>
        <p:xfrm>
          <a:off x="1476375" y="3988934"/>
          <a:ext cx="6829425" cy="17964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71644">
                  <a:extLst>
                    <a:ext uri="{9D8B030D-6E8A-4147-A177-3AD203B41FA5}">
                      <a16:colId xmlns:a16="http://schemas.microsoft.com/office/drawing/2014/main" val="2777433472"/>
                    </a:ext>
                  </a:extLst>
                </a:gridCol>
                <a:gridCol w="1740759">
                  <a:extLst>
                    <a:ext uri="{9D8B030D-6E8A-4147-A177-3AD203B41FA5}">
                      <a16:colId xmlns:a16="http://schemas.microsoft.com/office/drawing/2014/main" val="1872626434"/>
                    </a:ext>
                  </a:extLst>
                </a:gridCol>
                <a:gridCol w="1317022">
                  <a:extLst>
                    <a:ext uri="{9D8B030D-6E8A-4147-A177-3AD203B41FA5}">
                      <a16:colId xmlns:a16="http://schemas.microsoft.com/office/drawing/2014/main" val="1302239551"/>
                    </a:ext>
                  </a:extLst>
                </a:gridCol>
              </a:tblGrid>
              <a:tr h="2762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Classifications of Certified Sites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Number of Sites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Percentage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742014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Abandoned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361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69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2134650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Wholesale Distribution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1401199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Operating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163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5428997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      Small Size (1-4 employees)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91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7708673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      Medium Size (5-9 employees)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42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4633197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      Large Size (&gt;10 employees)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08685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4953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352"/>
    </mc:Choice>
    <mc:Fallback xmlns="">
      <p:transition spd="slow" advTm="50352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Known Dry-Cleaning Solvent Contaminated Sites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18D0F3B-4F38-4415-9DEC-733A2350F2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4607858"/>
              </p:ext>
            </p:extLst>
          </p:nvPr>
        </p:nvGraphicFramePr>
        <p:xfrm>
          <a:off x="838200" y="1228726"/>
          <a:ext cx="10268164" cy="4165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66807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332"/>
    </mc:Choice>
    <mc:Fallback xmlns="">
      <p:transition spd="slow" advTm="38332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B8512-6331-9CA2-2339-B52E3C573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EA1F4F-26C7-2931-B0EC-EC5E1693B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DSCA Site Cleanup Stats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69217B4-D881-A25C-2912-4CFBBBE66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1968E07A-510C-788B-D6FE-4AE84AB6C8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103493"/>
              </p:ext>
            </p:extLst>
          </p:nvPr>
        </p:nvGraphicFramePr>
        <p:xfrm>
          <a:off x="933450" y="1159671"/>
          <a:ext cx="8258175" cy="50411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70262">
                  <a:extLst>
                    <a:ext uri="{9D8B030D-6E8A-4147-A177-3AD203B41FA5}">
                      <a16:colId xmlns:a16="http://schemas.microsoft.com/office/drawing/2014/main" val="19037871"/>
                    </a:ext>
                  </a:extLst>
                </a:gridCol>
                <a:gridCol w="1442047">
                  <a:extLst>
                    <a:ext uri="{9D8B030D-6E8A-4147-A177-3AD203B41FA5}">
                      <a16:colId xmlns:a16="http://schemas.microsoft.com/office/drawing/2014/main" val="1622002064"/>
                    </a:ext>
                  </a:extLst>
                </a:gridCol>
                <a:gridCol w="1645866">
                  <a:extLst>
                    <a:ext uri="{9D8B030D-6E8A-4147-A177-3AD203B41FA5}">
                      <a16:colId xmlns:a16="http://schemas.microsoft.com/office/drawing/2014/main" val="2316913913"/>
                    </a:ext>
                  </a:extLst>
                </a:gridCol>
              </a:tblGrid>
              <a:tr h="37766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Accomplishments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FY 2023-24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Cumulative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693276"/>
                  </a:ext>
                </a:extLst>
              </a:tr>
              <a:tr h="293738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1" u="none" strike="noStrike" dirty="0">
                          <a:effectLst/>
                        </a:rPr>
                        <a:t>Water Supply Provided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5541047"/>
                  </a:ext>
                </a:extLst>
              </a:tr>
              <a:tr h="29373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Municipal Water Connection - residences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67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11238271"/>
                  </a:ext>
                </a:extLst>
              </a:tr>
              <a:tr h="29373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Municipal Water Connection - businesses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10369797"/>
                  </a:ext>
                </a:extLst>
              </a:tr>
              <a:tr h="29373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Temporary Water Supplied - residences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27144985"/>
                  </a:ext>
                </a:extLst>
              </a:tr>
              <a:tr h="29373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Temporary Water Supplied - businesses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93330911"/>
                  </a:ext>
                </a:extLst>
              </a:tr>
              <a:tr h="29373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Number of DSCA sites involved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74550404"/>
                  </a:ext>
                </a:extLst>
              </a:tr>
              <a:tr h="293738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1" u="none" strike="noStrike" dirty="0">
                          <a:effectLst/>
                        </a:rPr>
                        <a:t>Vapor Intrusion (VI) Mitigated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4746758"/>
                  </a:ext>
                </a:extLst>
              </a:tr>
              <a:tr h="29373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VI Control System Installed - residences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28838531"/>
                  </a:ext>
                </a:extLst>
              </a:tr>
              <a:tr h="29373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VI Control System Installed - businesses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93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23366385"/>
                  </a:ext>
                </a:extLst>
              </a:tr>
              <a:tr h="29373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Number of DSCA sites involved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73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17583640"/>
                  </a:ext>
                </a:extLst>
              </a:tr>
              <a:tr h="293738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1" u="none" strike="noStrike" dirty="0">
                          <a:effectLst/>
                        </a:rPr>
                        <a:t>Active Remediation Implemented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432920"/>
                  </a:ext>
                </a:extLst>
              </a:tr>
              <a:tr h="29373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Number of DSCA Soil Remediations Implemented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111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80264512"/>
                  </a:ext>
                </a:extLst>
              </a:tr>
              <a:tr h="29373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Number of DSCA sites involved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99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87281521"/>
                  </a:ext>
                </a:extLst>
              </a:tr>
              <a:tr h="55111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Number of DSCA Groundwater Remediations Implemented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77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92318404"/>
                  </a:ext>
                </a:extLst>
              </a:tr>
              <a:tr h="29373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Number of DSCA sites involved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56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264633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0644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332"/>
    </mc:Choice>
    <mc:Fallback>
      <p:transition spd="slow" advTm="38332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77686" y="1066800"/>
            <a:ext cx="9133114" cy="5238938"/>
          </a:xfrm>
        </p:spPr>
        <p:txBody>
          <a:bodyPr>
            <a:normAutofit/>
          </a:bodyPr>
          <a:lstStyle/>
          <a:p>
            <a:endParaRPr lang="en-US" sz="1400" dirty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The Division is required by General Statute to provide a report on the status of efforts by various programs including the DSCA Program. 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The report covers the previous fiscal year (FY) – this year’s report covers FY 23-24 which spans July 1, 2023 until June 30, 2024.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The report is typically presented to the legislature in April/May the following year – i.e. the 23-24 FY report will be submitted April/May 2025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The final document when posted can be found online at:</a:t>
            </a:r>
          </a:p>
          <a:p>
            <a:pPr marL="566928" lvl="2" indent="0">
              <a:spcBef>
                <a:spcPts val="400"/>
              </a:spcBef>
              <a:buSzPct val="68000"/>
              <a:buNone/>
            </a:pPr>
            <a:r>
              <a:rPr lang="en-US" sz="2200" dirty="0">
                <a:solidFill>
                  <a:schemeClr val="tx1"/>
                </a:solidFill>
              </a:rPr>
              <a:t>https://www.deq.nc.gov/about/divisions/waste-management/science-data-and-reports/waste-management-legislative-reports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Annual Report </a:t>
            </a:r>
          </a:p>
        </p:txBody>
      </p:sp>
    </p:spTree>
    <p:extLst>
      <p:ext uri="{BB962C8B-B14F-4D97-AF65-F5344CB8AC3E}">
        <p14:creationId xmlns:p14="http://schemas.microsoft.com/office/powerpoint/2010/main" val="127935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756"/>
    </mc:Choice>
    <mc:Fallback xmlns="">
      <p:transition spd="slow" advTm="25756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98717" y="1891393"/>
            <a:ext cx="9133114" cy="3570514"/>
          </a:xfrm>
        </p:spPr>
        <p:txBody>
          <a:bodyPr>
            <a:normAutofit/>
          </a:bodyPr>
          <a:lstStyle/>
          <a:p>
            <a:endParaRPr lang="en-US" sz="1400" dirty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400" dirty="0">
                <a:solidFill>
                  <a:schemeClr val="tx1"/>
                </a:solidFill>
              </a:rPr>
              <a:t>The DSCA Fund is made up of receipts from: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700" dirty="0">
              <a:solidFill>
                <a:schemeClr val="tx1"/>
              </a:solidFill>
            </a:endParaRPr>
          </a:p>
          <a:p>
            <a:pPr marL="822960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Sales and Use Tax – approx. 97%</a:t>
            </a:r>
          </a:p>
          <a:p>
            <a:pPr marL="822960" lvl="2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822960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Solvent Tax – approx. 1.5%</a:t>
            </a:r>
          </a:p>
          <a:p>
            <a:pPr marL="822960" lvl="2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822960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Petitioner Reimbursement – approx. 1.5%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Funding - Income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84BF952-C15E-952C-1D93-BC2772D628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9735367"/>
              </p:ext>
            </p:extLst>
          </p:nvPr>
        </p:nvGraphicFramePr>
        <p:xfrm>
          <a:off x="7026727" y="1396093"/>
          <a:ext cx="4835979" cy="3608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7737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494"/>
    </mc:Choice>
    <mc:Fallback xmlns="">
      <p:transition spd="slow" advTm="3049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Funding - History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F8B4EB51-9794-4623-97DD-0A98863CB6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8691156"/>
              </p:ext>
            </p:extLst>
          </p:nvPr>
        </p:nvGraphicFramePr>
        <p:xfrm>
          <a:off x="1118507" y="1461407"/>
          <a:ext cx="8221435" cy="4523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5643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023"/>
    </mc:Choice>
    <mc:Fallback xmlns="">
      <p:transition spd="slow" advTm="42023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0CB9E-5CFB-DA15-72C9-9F735C188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93689DE-927D-663E-3684-06215B6E4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Solvent Tax Revenue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87337C2-9BE2-C51F-C5C9-DF9B33521B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7660234"/>
              </p:ext>
            </p:extLst>
          </p:nvPr>
        </p:nvGraphicFramePr>
        <p:xfrm>
          <a:off x="1095270" y="1316334"/>
          <a:ext cx="8058778" cy="4923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42678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023"/>
    </mc:Choice>
    <mc:Fallback>
      <p:transition spd="slow" advTm="42023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E4D4D-52B3-4237-43AA-E367145C0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63D5D24-5E56-D96A-D0D5-91B6E6DB5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Sales and Use Tax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31490820-4063-E69D-494A-973A73DF18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0138844"/>
              </p:ext>
            </p:extLst>
          </p:nvPr>
        </p:nvGraphicFramePr>
        <p:xfrm>
          <a:off x="1105319" y="1159671"/>
          <a:ext cx="8038681" cy="5170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64467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023"/>
    </mc:Choice>
    <mc:Fallback>
      <p:transition spd="slow" advTm="42023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0150" y="1336221"/>
            <a:ext cx="9133114" cy="5238938"/>
          </a:xfrm>
        </p:spPr>
        <p:txBody>
          <a:bodyPr>
            <a:normAutofit/>
          </a:bodyPr>
          <a:lstStyle/>
          <a:p>
            <a:endParaRPr lang="en-US" sz="1400" dirty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400" dirty="0">
                <a:solidFill>
                  <a:schemeClr val="tx1"/>
                </a:solidFill>
              </a:rPr>
              <a:t>The DSCA Fund disburses funds for: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700" dirty="0">
              <a:solidFill>
                <a:schemeClr val="tx1"/>
              </a:solidFill>
            </a:endParaRPr>
          </a:p>
          <a:p>
            <a:pPr marL="822960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Contract payments – approx. 77%</a:t>
            </a:r>
          </a:p>
          <a:p>
            <a:pPr marL="822960" lvl="2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822960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DSCA and supporting staff – approx. 20%</a:t>
            </a:r>
          </a:p>
          <a:p>
            <a:pPr marL="822960" lvl="2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822960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Hazardous waste generation fees – approx. 1.7%</a:t>
            </a:r>
          </a:p>
          <a:p>
            <a:pPr marL="822960" lvl="2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822960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200" dirty="0">
                <a:solidFill>
                  <a:schemeClr val="tx1"/>
                </a:solidFill>
              </a:rPr>
              <a:t>County well permit fees – approx. 1.3%</a:t>
            </a:r>
          </a:p>
          <a:p>
            <a:pPr marL="822960" lvl="2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822960" lvl="2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822960" lvl="2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822960" lvl="2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200" dirty="0">
              <a:solidFill>
                <a:schemeClr val="tx1"/>
              </a:solidFill>
            </a:endParaRP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Funding - Disbursements</a:t>
            </a:r>
          </a:p>
        </p:txBody>
      </p:sp>
    </p:spTree>
    <p:extLst>
      <p:ext uri="{BB962C8B-B14F-4D97-AF65-F5344CB8AC3E}">
        <p14:creationId xmlns:p14="http://schemas.microsoft.com/office/powerpoint/2010/main" val="117493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823"/>
    </mc:Choice>
    <mc:Fallback xmlns="">
      <p:transition spd="slow" advTm="25823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Administrative Cap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A792DE-A1E6-26A8-6BEF-13B747BFBD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192" y="1159671"/>
            <a:ext cx="8184483" cy="5089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088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998"/>
    </mc:Choice>
    <mc:Fallback xmlns="">
      <p:transition spd="slow" advTm="67998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C8C5C-F488-B4B0-1224-63EFBC0A0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745144-28B9-FDB5-38EB-48D72AB73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Dry-Cleaning Facilities Subject to Inspection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FCFA206-8148-8984-DEB5-3FC66C779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AF11433-7B20-415B-3E4C-18A247E080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90542" y="1457173"/>
            <a:ext cx="8050478" cy="4838852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D2ABE55-48D9-1C0F-F9B0-1A26CDE1BD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9148669"/>
              </p:ext>
            </p:extLst>
          </p:nvPr>
        </p:nvGraphicFramePr>
        <p:xfrm>
          <a:off x="9934574" y="1609649"/>
          <a:ext cx="1419226" cy="28956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9613">
                  <a:extLst>
                    <a:ext uri="{9D8B030D-6E8A-4147-A177-3AD203B41FA5}">
                      <a16:colId xmlns:a16="http://schemas.microsoft.com/office/drawing/2014/main" val="3074407671"/>
                    </a:ext>
                  </a:extLst>
                </a:gridCol>
                <a:gridCol w="709613">
                  <a:extLst>
                    <a:ext uri="{9D8B030D-6E8A-4147-A177-3AD203B41FA5}">
                      <a16:colId xmlns:a16="http://schemas.microsoft.com/office/drawing/2014/main" val="4221379422"/>
                    </a:ext>
                  </a:extLst>
                </a:gridCol>
              </a:tblGrid>
              <a:tr h="263243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2013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580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45325118"/>
                  </a:ext>
                </a:extLst>
              </a:tr>
              <a:tr h="263243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2014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565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79871739"/>
                  </a:ext>
                </a:extLst>
              </a:tr>
              <a:tr h="263243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2015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537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14776618"/>
                  </a:ext>
                </a:extLst>
              </a:tr>
              <a:tr h="263243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2016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516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7294745"/>
                  </a:ext>
                </a:extLst>
              </a:tr>
              <a:tr h="263243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2017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499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9291431"/>
                  </a:ext>
                </a:extLst>
              </a:tr>
              <a:tr h="263243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2018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488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58309169"/>
                  </a:ext>
                </a:extLst>
              </a:tr>
              <a:tr h="263243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2019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469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99294076"/>
                  </a:ext>
                </a:extLst>
              </a:tr>
              <a:tr h="263243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2020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403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11731140"/>
                  </a:ext>
                </a:extLst>
              </a:tr>
              <a:tr h="263243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2021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370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45212468"/>
                  </a:ext>
                </a:extLst>
              </a:tr>
              <a:tr h="263243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2022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376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61404340"/>
                  </a:ext>
                </a:extLst>
              </a:tr>
              <a:tr h="263243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2023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358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69889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6927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332"/>
    </mc:Choice>
    <mc:Fallback>
      <p:transition spd="slow" advTm="38332"/>
    </mc:Fallback>
  </mc:AlternateContent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ody slide">
  <a:themeElements>
    <a:clrScheme name="Cardno Color Palette">
      <a:dk1>
        <a:srgbClr val="565A5C"/>
      </a:dk1>
      <a:lt1>
        <a:srgbClr val="FFFFFF"/>
      </a:lt1>
      <a:dk2>
        <a:srgbClr val="003359"/>
      </a:dk2>
      <a:lt2>
        <a:srgbClr val="988F86"/>
      </a:lt2>
      <a:accent1>
        <a:srgbClr val="878800"/>
      </a:accent1>
      <a:accent2>
        <a:srgbClr val="69923A"/>
      </a:accent2>
      <a:accent3>
        <a:srgbClr val="7090B7"/>
      </a:accent3>
      <a:accent4>
        <a:srgbClr val="477F80"/>
      </a:accent4>
      <a:accent5>
        <a:srgbClr val="D95E00"/>
      </a:accent5>
      <a:accent6>
        <a:srgbClr val="91785B"/>
      </a:accent6>
      <a:hlink>
        <a:srgbClr val="818A8F"/>
      </a:hlink>
      <a:folHlink>
        <a:srgbClr val="818A8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6F39DD86CFD645B6289C544AF4971D" ma:contentTypeVersion="5" ma:contentTypeDescription="Create a new document." ma:contentTypeScope="" ma:versionID="f80f43af3ef898e757b316399db2687c">
  <xsd:schema xmlns:xsd="http://www.w3.org/2001/XMLSchema" xmlns:xs="http://www.w3.org/2001/XMLSchema" xmlns:p="http://schemas.microsoft.com/office/2006/metadata/properties" xmlns:ns2="2893163c-4790-4570-a539-5f3cb3bacbe3" xmlns:ns3="97c26e27-a340-4306-98a7-c36055956ab5" targetNamespace="http://schemas.microsoft.com/office/2006/metadata/properties" ma:root="true" ma:fieldsID="db3e8ed8175837ec6c81d668dc52b713" ns2:_="" ns3:_="">
    <xsd:import namespace="2893163c-4790-4570-a539-5f3cb3bacbe3"/>
    <xsd:import namespace="97c26e27-a340-4306-98a7-c36055956a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93163c-4790-4570-a539-5f3cb3bacb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26e27-a340-4306-98a7-c36055956ab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03B6959-932C-4C27-B01D-BF04511889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93163c-4790-4570-a539-5f3cb3bacbe3"/>
    <ds:schemaRef ds:uri="97c26e27-a340-4306-98a7-c36055956a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C8C5C5C-2F8D-41D4-BA2B-05974C4237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3E347C4-91BB-4D61-9F37-5A6885E29480}">
  <ds:schemaRefs>
    <ds:schemaRef ds:uri="http://purl.org/dc/terms/"/>
    <ds:schemaRef ds:uri="http://schemas.microsoft.com/office/2006/metadata/properties"/>
    <ds:schemaRef ds:uri="http://schemas.microsoft.com/office/infopath/2007/PartnerControls"/>
    <ds:schemaRef ds:uri="2893163c-4790-4570-a539-5f3cb3bacbe3"/>
    <ds:schemaRef ds:uri="97c26e27-a340-4306-98a7-c36055956ab5"/>
    <ds:schemaRef ds:uri="http://purl.org/dc/elements/1.1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10904</TotalTime>
  <Words>557</Words>
  <Application>Microsoft Office PowerPoint</Application>
  <PresentationFormat>Widescreen</PresentationFormat>
  <Paragraphs>187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Aptos Narrow</vt:lpstr>
      <vt:lpstr>Arial</vt:lpstr>
      <vt:lpstr>Calibri</vt:lpstr>
      <vt:lpstr>Corbel</vt:lpstr>
      <vt:lpstr>Ebrima</vt:lpstr>
      <vt:lpstr>Times New Roman</vt:lpstr>
      <vt:lpstr>Wingdings</vt:lpstr>
      <vt:lpstr>Wingdings 3</vt:lpstr>
      <vt:lpstr>2_Office Theme</vt:lpstr>
      <vt:lpstr>Body slide</vt:lpstr>
      <vt:lpstr>1_Office Theme</vt:lpstr>
      <vt:lpstr>Fiscal Year 23-24 Annual Report Summary</vt:lpstr>
      <vt:lpstr>Annual Report </vt:lpstr>
      <vt:lpstr>Funding - Income</vt:lpstr>
      <vt:lpstr>Funding - History</vt:lpstr>
      <vt:lpstr>Solvent Tax Revenue</vt:lpstr>
      <vt:lpstr>Sales and Use Tax</vt:lpstr>
      <vt:lpstr>Funding - Disbursements</vt:lpstr>
      <vt:lpstr>Administrative Cap</vt:lpstr>
      <vt:lpstr>Dry-Cleaning Facilities Subject to Inspection</vt:lpstr>
      <vt:lpstr>Compliance Stats – FY23-24</vt:lpstr>
      <vt:lpstr>Sites in the DSCA Program (7/1/23-6/30/24)</vt:lpstr>
      <vt:lpstr>Known Dry-Cleaning Solvent Contaminated Sites</vt:lpstr>
      <vt:lpstr>DSCA Site Cleanup Stats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Alexander, Delonda</cp:lastModifiedBy>
  <cp:revision>26</cp:revision>
  <cp:lastPrinted>2023-05-22T13:04:49Z</cp:lastPrinted>
  <dcterms:created xsi:type="dcterms:W3CDTF">2015-06-24T15:01:50Z</dcterms:created>
  <dcterms:modified xsi:type="dcterms:W3CDTF">2025-04-24T19:29:17Z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0x010100236F39DD86CFD645B6289C544AF4971D</vt:lpwstr>
  </property>
</Properties>
</file>