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7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  <p:sldMasterId id="2147483710" r:id="rId6"/>
    <p:sldMasterId id="2147483715" r:id="rId7"/>
  </p:sldMasterIdLst>
  <p:notesMasterIdLst>
    <p:notesMasterId r:id="rId20"/>
  </p:notesMasterIdLst>
  <p:sldIdLst>
    <p:sldId id="256" r:id="rId8"/>
    <p:sldId id="328" r:id="rId9"/>
    <p:sldId id="329" r:id="rId10"/>
    <p:sldId id="330" r:id="rId11"/>
    <p:sldId id="331" r:id="rId12"/>
    <p:sldId id="2978" r:id="rId13"/>
    <p:sldId id="620" r:id="rId14"/>
    <p:sldId id="2983" r:id="rId15"/>
    <p:sldId id="335" r:id="rId16"/>
    <p:sldId id="332" r:id="rId17"/>
    <p:sldId id="333" r:id="rId18"/>
    <p:sldId id="334" r:id="rId1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4645" autoAdjust="0"/>
  </p:normalViewPr>
  <p:slideViewPr>
    <p:cSldViewPr snapToGrid="0">
      <p:cViewPr varScale="1">
        <p:scale>
          <a:sx n="117" d="100"/>
          <a:sy n="117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C:\Users\pstovall1\Desktop\Hitachi%20China%20Grove\hitachi%20signature%20too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stovall1\Desktop\Hitachi%20China%20Grove\comparison%20pfas%20signatur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461-477F-916A-1F653B4711CA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461-477F-916A-1F653B4711C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461-477F-916A-1F653B4711CA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461-477F-916A-1F653B4711C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461-477F-916A-1F653B4711CA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461-477F-916A-1F653B4711CA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461-477F-916A-1F653B4711CA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461-477F-916A-1F653B4711CA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461-477F-916A-1F653B4711CA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461-477F-916A-1F653B4711CA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C461-477F-916A-1F653B4711CA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C461-477F-916A-1F653B4711CA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C461-477F-916A-1F653B4711CA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C461-477F-916A-1F653B4711CA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C461-477F-916A-1F653B4711CA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C461-477F-916A-1F653B4711CA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C461-477F-916A-1F653B4711CA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C461-477F-916A-1F653B4711CA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C461-477F-916A-1F653B4711CA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C461-477F-916A-1F653B4711CA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C461-477F-916A-1F653B4711CA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C461-477F-916A-1F653B4711CA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C461-477F-916A-1F653B4711CA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C461-477F-916A-1F653B4711CA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C461-477F-916A-1F653B4711CA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C461-477F-916A-1F653B4711CA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C461-477F-916A-1F653B4711CA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C461-477F-916A-1F653B4711CA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C461-477F-916A-1F653B4711CA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C461-477F-916A-1F653B4711CA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C461-477F-916A-1F653B4711CA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C461-477F-916A-1F653B4711CA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C461-477F-916A-1F653B4711CA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C461-477F-916A-1F653B4711CA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C461-477F-916A-1F653B4711CA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C461-477F-916A-1F653B4711CA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C461-477F-916A-1F653B4711CA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C461-477F-916A-1F653B4711CA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C461-477F-916A-1F653B4711CA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C461-477F-916A-1F653B4711CA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DATA'!$D$3:$AQ$3</c:f>
              <c:numCache>
                <c:formatCode>0.0</c:formatCode>
                <c:ptCount val="40"/>
                <c:pt idx="0">
                  <c:v>0</c:v>
                </c:pt>
                <c:pt idx="1">
                  <c:v>0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0.35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0.22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C461-477F-916A-1F653B471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94F-4B65-B99E-BF0131DCCE7F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4F-4B65-B99E-BF0131DCCE7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94F-4B65-B99E-BF0131DCCE7F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94F-4B65-B99E-BF0131DCCE7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94F-4B65-B99E-BF0131DCCE7F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94F-4B65-B99E-BF0131DCCE7F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94F-4B65-B99E-BF0131DCCE7F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94F-4B65-B99E-BF0131DCCE7F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94F-4B65-B99E-BF0131DCCE7F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94F-4B65-B99E-BF0131DCCE7F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94F-4B65-B99E-BF0131DCCE7F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794F-4B65-B99E-BF0131DCCE7F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794F-4B65-B99E-BF0131DCCE7F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794F-4B65-B99E-BF0131DCCE7F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794F-4B65-B99E-BF0131DCCE7F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794F-4B65-B99E-BF0131DCCE7F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794F-4B65-B99E-BF0131DCCE7F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794F-4B65-B99E-BF0131DCCE7F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794F-4B65-B99E-BF0131DCCE7F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794F-4B65-B99E-BF0131DCCE7F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794F-4B65-B99E-BF0131DCCE7F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794F-4B65-B99E-BF0131DCCE7F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794F-4B65-B99E-BF0131DCCE7F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794F-4B65-B99E-BF0131DCCE7F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794F-4B65-B99E-BF0131DCCE7F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794F-4B65-B99E-BF0131DCCE7F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794F-4B65-B99E-BF0131DCCE7F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794F-4B65-B99E-BF0131DCCE7F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794F-4B65-B99E-BF0131DCCE7F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794F-4B65-B99E-BF0131DCCE7F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794F-4B65-B99E-BF0131DCCE7F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794F-4B65-B99E-BF0131DCCE7F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794F-4B65-B99E-BF0131DCCE7F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794F-4B65-B99E-BF0131DCCE7F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794F-4B65-B99E-BF0131DCCE7F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794F-4B65-B99E-BF0131DCCE7F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794F-4B65-B99E-BF0131DCCE7F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794F-4B65-B99E-BF0131DCCE7F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794F-4B65-B99E-BF0131DCCE7F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794F-4B65-B99E-BF0131DCCE7F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DATA'!$D$4:$AQ$4</c:f>
              <c:numCache>
                <c:formatCode>0.0</c:formatCode>
                <c:ptCount val="40"/>
                <c:pt idx="0">
                  <c:v>1.5</c:v>
                </c:pt>
                <c:pt idx="1">
                  <c:v>0.39</c:v>
                </c:pt>
                <c:pt idx="2" formatCode="0.00">
                  <c:v>1.1000000000000001</c:v>
                </c:pt>
                <c:pt idx="3" formatCode="0.00">
                  <c:v>0</c:v>
                </c:pt>
                <c:pt idx="4" formatCode="0.00">
                  <c:v>1.6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197</c:v>
                </c:pt>
                <c:pt idx="9" formatCode="General">
                  <c:v>849</c:v>
                </c:pt>
                <c:pt idx="10" formatCode="General">
                  <c:v>342</c:v>
                </c:pt>
                <c:pt idx="11" formatCode="General">
                  <c:v>253</c:v>
                </c:pt>
                <c:pt idx="12" formatCode="General">
                  <c:v>9</c:v>
                </c:pt>
                <c:pt idx="13" formatCode="General">
                  <c:v>1.4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17.899999999999999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794F-4B65-B99E-BF0131DCC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6FD-4D47-9F5A-C67F75E47983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6FD-4D47-9F5A-C67F75E4798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6FD-4D47-9F5A-C67F75E47983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6FD-4D47-9F5A-C67F75E47983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6FD-4D47-9F5A-C67F75E47983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6FD-4D47-9F5A-C67F75E47983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6FD-4D47-9F5A-C67F75E47983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6FD-4D47-9F5A-C67F75E47983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6FD-4D47-9F5A-C67F75E47983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6FD-4D47-9F5A-C67F75E47983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6FD-4D47-9F5A-C67F75E47983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76FD-4D47-9F5A-C67F75E47983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76FD-4D47-9F5A-C67F75E47983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76FD-4D47-9F5A-C67F75E47983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76FD-4D47-9F5A-C67F75E47983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76FD-4D47-9F5A-C67F75E47983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76FD-4D47-9F5A-C67F75E47983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76FD-4D47-9F5A-C67F75E47983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76FD-4D47-9F5A-C67F75E47983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76FD-4D47-9F5A-C67F75E47983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76FD-4D47-9F5A-C67F75E47983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76FD-4D47-9F5A-C67F75E47983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76FD-4D47-9F5A-C67F75E47983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76FD-4D47-9F5A-C67F75E47983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76FD-4D47-9F5A-C67F75E47983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76FD-4D47-9F5A-C67F75E47983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76FD-4D47-9F5A-C67F75E47983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76FD-4D47-9F5A-C67F75E47983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76FD-4D47-9F5A-C67F75E47983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76FD-4D47-9F5A-C67F75E47983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76FD-4D47-9F5A-C67F75E47983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76FD-4D47-9F5A-C67F75E47983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76FD-4D47-9F5A-C67F75E47983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76FD-4D47-9F5A-C67F75E47983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76FD-4D47-9F5A-C67F75E47983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76FD-4D47-9F5A-C67F75E47983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76FD-4D47-9F5A-C67F75E47983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76FD-4D47-9F5A-C67F75E47983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76FD-4D47-9F5A-C67F75E47983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76FD-4D47-9F5A-C67F75E47983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DATA'!$D$5:$AQ$5</c:f>
              <c:numCache>
                <c:formatCode>0.0</c:formatCode>
                <c:ptCount val="40"/>
                <c:pt idx="0">
                  <c:v>8.4</c:v>
                </c:pt>
                <c:pt idx="1">
                  <c:v>0.53</c:v>
                </c:pt>
                <c:pt idx="2" formatCode="0.00">
                  <c:v>4.8</c:v>
                </c:pt>
                <c:pt idx="3" formatCode="0.00">
                  <c:v>0</c:v>
                </c:pt>
                <c:pt idx="4" formatCode="0.00">
                  <c:v>0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819</c:v>
                </c:pt>
                <c:pt idx="9" formatCode="General">
                  <c:v>2880</c:v>
                </c:pt>
                <c:pt idx="10" formatCode="General">
                  <c:v>1660</c:v>
                </c:pt>
                <c:pt idx="11" formatCode="General">
                  <c:v>1080</c:v>
                </c:pt>
                <c:pt idx="12" formatCode="General">
                  <c:v>201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1.2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9.4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76FD-4D47-9F5A-C67F75E47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FB-48B2-85F5-8A5A095FB420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FB-48B2-85F5-8A5A095FB42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FB-48B2-85F5-8A5A095FB420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FB-48B2-85F5-8A5A095FB420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FB-48B2-85F5-8A5A095FB420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FB-48B2-85F5-8A5A095FB420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BFB-48B2-85F5-8A5A095FB420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BFB-48B2-85F5-8A5A095FB420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BFB-48B2-85F5-8A5A095FB420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BFB-48B2-85F5-8A5A095FB420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EBFB-48B2-85F5-8A5A095FB420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EBFB-48B2-85F5-8A5A095FB420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EBFB-48B2-85F5-8A5A095FB420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EBFB-48B2-85F5-8A5A095FB420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EBFB-48B2-85F5-8A5A095FB420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EBFB-48B2-85F5-8A5A095FB420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EBFB-48B2-85F5-8A5A095FB420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EBFB-48B2-85F5-8A5A095FB420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EBFB-48B2-85F5-8A5A095FB420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EBFB-48B2-85F5-8A5A095FB420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EBFB-48B2-85F5-8A5A095FB420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EBFB-48B2-85F5-8A5A095FB420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EBFB-48B2-85F5-8A5A095FB420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EBFB-48B2-85F5-8A5A095FB420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EBFB-48B2-85F5-8A5A095FB420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EBFB-48B2-85F5-8A5A095FB420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EBFB-48B2-85F5-8A5A095FB420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EBFB-48B2-85F5-8A5A095FB420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EBFB-48B2-85F5-8A5A095FB420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EBFB-48B2-85F5-8A5A095FB420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EBFB-48B2-85F5-8A5A095FB420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EBFB-48B2-85F5-8A5A095FB420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EBFB-48B2-85F5-8A5A095FB420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EBFB-48B2-85F5-8A5A095FB420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EBFB-48B2-85F5-8A5A095FB420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EBFB-48B2-85F5-8A5A095FB420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EBFB-48B2-85F5-8A5A095FB420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EBFB-48B2-85F5-8A5A095FB420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EBFB-48B2-85F5-8A5A095FB420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EBFB-48B2-85F5-8A5A095FB420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DATA'!$D$6:$AQ$6</c:f>
              <c:numCache>
                <c:formatCode>0.0</c:formatCode>
                <c:ptCount val="40"/>
                <c:pt idx="0">
                  <c:v>0</c:v>
                </c:pt>
                <c:pt idx="1">
                  <c:v>0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0.39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1.9</c:v>
                </c:pt>
                <c:pt idx="9" formatCode="General">
                  <c:v>0.35</c:v>
                </c:pt>
                <c:pt idx="10" formatCode="General">
                  <c:v>0</c:v>
                </c:pt>
                <c:pt idx="11" formatCode="General">
                  <c:v>0.45</c:v>
                </c:pt>
                <c:pt idx="12" formatCode="General">
                  <c:v>0.85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EBFB-48B2-85F5-8A5A095FB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048-4997-917D-3981E6719CDE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048-4997-917D-3981E6719CDE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048-4997-917D-3981E6719CDE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048-4997-917D-3981E6719CDE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048-4997-917D-3981E6719CDE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048-4997-917D-3981E6719CDE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048-4997-917D-3981E6719CDE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048-4997-917D-3981E6719CDE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048-4997-917D-3981E6719CDE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048-4997-917D-3981E6719CDE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C048-4997-917D-3981E6719CDE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C048-4997-917D-3981E6719CDE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C048-4997-917D-3981E6719CDE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C048-4997-917D-3981E6719CDE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C048-4997-917D-3981E6719CDE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C048-4997-917D-3981E6719CDE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C048-4997-917D-3981E6719CDE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C048-4997-917D-3981E6719CDE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C048-4997-917D-3981E6719CDE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C048-4997-917D-3981E6719CDE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C048-4997-917D-3981E6719CDE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C048-4997-917D-3981E6719CDE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C048-4997-917D-3981E6719CDE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C048-4997-917D-3981E6719CDE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C048-4997-917D-3981E6719CDE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C048-4997-917D-3981E6719CDE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C048-4997-917D-3981E6719CDE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C048-4997-917D-3981E6719CDE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C048-4997-917D-3981E6719CDE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C048-4997-917D-3981E6719CDE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C048-4997-917D-3981E6719CDE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C048-4997-917D-3981E6719CDE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C048-4997-917D-3981E6719CDE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C048-4997-917D-3981E6719CDE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C048-4997-917D-3981E6719CDE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C048-4997-917D-3981E6719CDE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C048-4997-917D-3981E6719CDE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C048-4997-917D-3981E6719CDE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C048-4997-917D-3981E6719CDE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C048-4997-917D-3981E6719CDE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DATA'!$D$7:$AQ$7</c:f>
              <c:numCache>
                <c:formatCode>0.0</c:formatCode>
                <c:ptCount val="40"/>
                <c:pt idx="0">
                  <c:v>0.4</c:v>
                </c:pt>
                <c:pt idx="1">
                  <c:v>0</c:v>
                </c:pt>
                <c:pt idx="2" formatCode="0.00">
                  <c:v>0.3</c:v>
                </c:pt>
                <c:pt idx="3" formatCode="0.00">
                  <c:v>0</c:v>
                </c:pt>
                <c:pt idx="4" formatCode="0.00">
                  <c:v>1.3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9.1999999999999993</c:v>
                </c:pt>
                <c:pt idx="9" formatCode="General">
                  <c:v>8.8000000000000007</c:v>
                </c:pt>
                <c:pt idx="10" formatCode="General">
                  <c:v>6.3</c:v>
                </c:pt>
                <c:pt idx="11" formatCode="General">
                  <c:v>3.8</c:v>
                </c:pt>
                <c:pt idx="12" formatCode="General">
                  <c:v>4.9000000000000004</c:v>
                </c:pt>
                <c:pt idx="13" formatCode="General">
                  <c:v>2.9</c:v>
                </c:pt>
                <c:pt idx="14" formatCode="General">
                  <c:v>0.38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C048-4997-917D-3981E6719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tx>
            <c:strRef>
              <c:f>'PIE chart DATA'!$B$2</c:f>
              <c:strCache>
                <c:ptCount val="1"/>
                <c:pt idx="0">
                  <c:v>Well 1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E5-4BFD-9ECB-854BDA1FCFDF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E5-4BFD-9ECB-854BDA1FCFD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EE5-4BFD-9ECB-854BDA1FCFDF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EE5-4BFD-9ECB-854BDA1FCFD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EE5-4BFD-9ECB-854BDA1FCFDF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EE5-4BFD-9ECB-854BDA1FCFDF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EE5-4BFD-9ECB-854BDA1FCFDF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EE5-4BFD-9ECB-854BDA1FCFDF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EE5-4BFD-9ECB-854BDA1FCFDF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EE5-4BFD-9ECB-854BDA1FCFDF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EE5-4BFD-9ECB-854BDA1FCFDF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EE5-4BFD-9ECB-854BDA1FCFDF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6EE5-4BFD-9ECB-854BDA1FCFDF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6EE5-4BFD-9ECB-854BDA1FCFDF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6EE5-4BFD-9ECB-854BDA1FCFDF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6EE5-4BFD-9ECB-854BDA1FCFDF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6EE5-4BFD-9ECB-854BDA1FCFDF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6EE5-4BFD-9ECB-854BDA1FCFDF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6EE5-4BFD-9ECB-854BDA1FCFDF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6EE5-4BFD-9ECB-854BDA1FCFDF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6EE5-4BFD-9ECB-854BDA1FCFDF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6EE5-4BFD-9ECB-854BDA1FCFDF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6EE5-4BFD-9ECB-854BDA1FCFDF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6EE5-4BFD-9ECB-854BDA1FCFDF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6EE5-4BFD-9ECB-854BDA1FCFDF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6EE5-4BFD-9ECB-854BDA1FCFDF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6EE5-4BFD-9ECB-854BDA1FCFDF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6EE5-4BFD-9ECB-854BDA1FCFDF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6EE5-4BFD-9ECB-854BDA1FCFDF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6EE5-4BFD-9ECB-854BDA1FCFDF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6EE5-4BFD-9ECB-854BDA1FCFDF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6EE5-4BFD-9ECB-854BDA1FCFDF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6EE5-4BFD-9ECB-854BDA1FCFDF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6EE5-4BFD-9ECB-854BDA1FCFDF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6EE5-4BFD-9ECB-854BDA1FCFDF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6EE5-4BFD-9ECB-854BDA1FCFDF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6EE5-4BFD-9ECB-854BDA1FCFDF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6EE5-4BFD-9ECB-854BDA1FCFDF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6EE5-4BFD-9ECB-854BDA1FCFDF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6EE5-4BFD-9ECB-854BDA1FCFDF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DATA'!$D$8:$AQ$8</c:f>
              <c:numCache>
                <c:formatCode>0.0</c:formatCode>
                <c:ptCount val="40"/>
                <c:pt idx="0">
                  <c:v>2.1</c:v>
                </c:pt>
                <c:pt idx="1">
                  <c:v>0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0.45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0.34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0.37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6EE5-4BFD-9ECB-854BDA1FC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tx>
            <c:strRef>
              <c:f>'PIE chart DATA'!$B$2</c:f>
              <c:strCache>
                <c:ptCount val="1"/>
                <c:pt idx="0">
                  <c:v>Well 1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9CD-46B8-B226-AFDB62B3F5D2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9CD-46B8-B226-AFDB62B3F5D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9CD-46B8-B226-AFDB62B3F5D2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9CD-46B8-B226-AFDB62B3F5D2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9CD-46B8-B226-AFDB62B3F5D2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9CD-46B8-B226-AFDB62B3F5D2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9CD-46B8-B226-AFDB62B3F5D2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9CD-46B8-B226-AFDB62B3F5D2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9CD-46B8-B226-AFDB62B3F5D2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9CD-46B8-B226-AFDB62B3F5D2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9CD-46B8-B226-AFDB62B3F5D2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9CD-46B8-B226-AFDB62B3F5D2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A9CD-46B8-B226-AFDB62B3F5D2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A9CD-46B8-B226-AFDB62B3F5D2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A9CD-46B8-B226-AFDB62B3F5D2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A9CD-46B8-B226-AFDB62B3F5D2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A9CD-46B8-B226-AFDB62B3F5D2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A9CD-46B8-B226-AFDB62B3F5D2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A9CD-46B8-B226-AFDB62B3F5D2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A9CD-46B8-B226-AFDB62B3F5D2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A9CD-46B8-B226-AFDB62B3F5D2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A9CD-46B8-B226-AFDB62B3F5D2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A9CD-46B8-B226-AFDB62B3F5D2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A9CD-46B8-B226-AFDB62B3F5D2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A9CD-46B8-B226-AFDB62B3F5D2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A9CD-46B8-B226-AFDB62B3F5D2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A9CD-46B8-B226-AFDB62B3F5D2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A9CD-46B8-B226-AFDB62B3F5D2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A9CD-46B8-B226-AFDB62B3F5D2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A9CD-46B8-B226-AFDB62B3F5D2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A9CD-46B8-B226-AFDB62B3F5D2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A9CD-46B8-B226-AFDB62B3F5D2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A9CD-46B8-B226-AFDB62B3F5D2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A9CD-46B8-B226-AFDB62B3F5D2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A9CD-46B8-B226-AFDB62B3F5D2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A9CD-46B8-B226-AFDB62B3F5D2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A9CD-46B8-B226-AFDB62B3F5D2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A9CD-46B8-B226-AFDB62B3F5D2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A9CD-46B8-B226-AFDB62B3F5D2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A9CD-46B8-B226-AFDB62B3F5D2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DATA'!$D$9:$AQ$9</c:f>
              <c:numCache>
                <c:formatCode>0.0</c:formatCode>
                <c:ptCount val="40"/>
                <c:pt idx="0">
                  <c:v>0.48</c:v>
                </c:pt>
                <c:pt idx="1">
                  <c:v>0</c:v>
                </c:pt>
                <c:pt idx="2" formatCode="0.00">
                  <c:v>0.39</c:v>
                </c:pt>
                <c:pt idx="3" formatCode="0.00">
                  <c:v>0</c:v>
                </c:pt>
                <c:pt idx="4" formatCode="0.00">
                  <c:v>0.72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1.9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A9CD-46B8-B226-AFDB62B3F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tx>
            <c:strRef>
              <c:f>'PIE chart DATA'!$B$2</c:f>
              <c:strCache>
                <c:ptCount val="1"/>
                <c:pt idx="0">
                  <c:v>Well 1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688-4628-9DA2-C01F2F42DD6F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688-4628-9DA2-C01F2F42DD6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688-4628-9DA2-C01F2F42DD6F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688-4628-9DA2-C01F2F42DD6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688-4628-9DA2-C01F2F42DD6F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688-4628-9DA2-C01F2F42DD6F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688-4628-9DA2-C01F2F42DD6F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688-4628-9DA2-C01F2F42DD6F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688-4628-9DA2-C01F2F42DD6F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688-4628-9DA2-C01F2F42DD6F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688-4628-9DA2-C01F2F42DD6F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0688-4628-9DA2-C01F2F42DD6F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0688-4628-9DA2-C01F2F42DD6F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0688-4628-9DA2-C01F2F42DD6F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0688-4628-9DA2-C01F2F42DD6F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0688-4628-9DA2-C01F2F42DD6F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0688-4628-9DA2-C01F2F42DD6F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0688-4628-9DA2-C01F2F42DD6F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0688-4628-9DA2-C01F2F42DD6F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0688-4628-9DA2-C01F2F42DD6F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0688-4628-9DA2-C01F2F42DD6F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0688-4628-9DA2-C01F2F42DD6F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0688-4628-9DA2-C01F2F42DD6F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0688-4628-9DA2-C01F2F42DD6F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0688-4628-9DA2-C01F2F42DD6F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0688-4628-9DA2-C01F2F42DD6F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0688-4628-9DA2-C01F2F42DD6F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0688-4628-9DA2-C01F2F42DD6F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0688-4628-9DA2-C01F2F42DD6F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0688-4628-9DA2-C01F2F42DD6F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0688-4628-9DA2-C01F2F42DD6F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0688-4628-9DA2-C01F2F42DD6F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0688-4628-9DA2-C01F2F42DD6F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0688-4628-9DA2-C01F2F42DD6F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0688-4628-9DA2-C01F2F42DD6F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0688-4628-9DA2-C01F2F42DD6F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0688-4628-9DA2-C01F2F42DD6F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0688-4628-9DA2-C01F2F42DD6F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0688-4628-9DA2-C01F2F42DD6F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0688-4628-9DA2-C01F2F42DD6F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DATA'!$D$11:$AQ$11</c:f>
              <c:numCache>
                <c:formatCode>0.0</c:formatCode>
                <c:ptCount val="40"/>
                <c:pt idx="0">
                  <c:v>0</c:v>
                </c:pt>
                <c:pt idx="1">
                  <c:v>0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0.66</c:v>
                </c:pt>
                <c:pt idx="9" formatCode="General">
                  <c:v>0.97</c:v>
                </c:pt>
                <c:pt idx="10" formatCode="General">
                  <c:v>0.53</c:v>
                </c:pt>
                <c:pt idx="11" formatCode="General">
                  <c:v>0.31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0688-4628-9DA2-C01F2F42D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tx>
            <c:strRef>
              <c:f>'PIE chart DATA'!$B$2</c:f>
              <c:strCache>
                <c:ptCount val="1"/>
                <c:pt idx="0">
                  <c:v>Well 1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C5-4E00-B394-31F9D6F14DDF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2C5-4E00-B394-31F9D6F14DD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2C5-4E00-B394-31F9D6F14DDF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2C5-4E00-B394-31F9D6F14DD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2C5-4E00-B394-31F9D6F14DDF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2C5-4E00-B394-31F9D6F14DDF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2C5-4E00-B394-31F9D6F14DDF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2C5-4E00-B394-31F9D6F14DDF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2C5-4E00-B394-31F9D6F14DDF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2C5-4E00-B394-31F9D6F14DDF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2C5-4E00-B394-31F9D6F14DDF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22C5-4E00-B394-31F9D6F14DDF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22C5-4E00-B394-31F9D6F14DDF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22C5-4E00-B394-31F9D6F14DDF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22C5-4E00-B394-31F9D6F14DDF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22C5-4E00-B394-31F9D6F14DDF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22C5-4E00-B394-31F9D6F14DDF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22C5-4E00-B394-31F9D6F14DDF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22C5-4E00-B394-31F9D6F14DDF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22C5-4E00-B394-31F9D6F14DDF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22C5-4E00-B394-31F9D6F14DDF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22C5-4E00-B394-31F9D6F14DDF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22C5-4E00-B394-31F9D6F14DDF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22C5-4E00-B394-31F9D6F14DDF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22C5-4E00-B394-31F9D6F14DDF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22C5-4E00-B394-31F9D6F14DDF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22C5-4E00-B394-31F9D6F14DDF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22C5-4E00-B394-31F9D6F14DDF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22C5-4E00-B394-31F9D6F14DDF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22C5-4E00-B394-31F9D6F14DDF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22C5-4E00-B394-31F9D6F14DDF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22C5-4E00-B394-31F9D6F14DDF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22C5-4E00-B394-31F9D6F14DDF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22C5-4E00-B394-31F9D6F14DDF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22C5-4E00-B394-31F9D6F14DDF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22C5-4E00-B394-31F9D6F14DDF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22C5-4E00-B394-31F9D6F14DDF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22C5-4E00-B394-31F9D6F14DDF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22C5-4E00-B394-31F9D6F14DDF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22C5-4E00-B394-31F9D6F14DDF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DATA'!$D$12:$AQ$12</c:f>
              <c:numCache>
                <c:formatCode>0.0</c:formatCode>
                <c:ptCount val="40"/>
                <c:pt idx="0">
                  <c:v>0.41</c:v>
                </c:pt>
                <c:pt idx="1">
                  <c:v>0.307</c:v>
                </c:pt>
                <c:pt idx="2" formatCode="0.00">
                  <c:v>1.04</c:v>
                </c:pt>
                <c:pt idx="3" formatCode="0.00">
                  <c:v>0</c:v>
                </c:pt>
                <c:pt idx="4" formatCode="0.00">
                  <c:v>3.05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1.4</c:v>
                </c:pt>
                <c:pt idx="10" formatCode="General">
                  <c:v>1.33</c:v>
                </c:pt>
                <c:pt idx="11" formatCode="General">
                  <c:v>0.63300000000000001</c:v>
                </c:pt>
                <c:pt idx="12" formatCode="General">
                  <c:v>2.57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22C5-4E00-B394-31F9D6F14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tx>
            <c:strRef>
              <c:f>'PIE chart DATA'!$B$2</c:f>
              <c:strCache>
                <c:ptCount val="1"/>
                <c:pt idx="0">
                  <c:v>Well 1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06-4754-B2A5-B62BECBF0948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806-4754-B2A5-B62BECBF0948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806-4754-B2A5-B62BECBF0948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06-4754-B2A5-B62BECBF0948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806-4754-B2A5-B62BECBF0948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806-4754-B2A5-B62BECBF0948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806-4754-B2A5-B62BECBF0948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806-4754-B2A5-B62BECBF0948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806-4754-B2A5-B62BECBF0948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806-4754-B2A5-B62BECBF0948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806-4754-B2A5-B62BECBF0948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806-4754-B2A5-B62BECBF0948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A806-4754-B2A5-B62BECBF0948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A806-4754-B2A5-B62BECBF0948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A806-4754-B2A5-B62BECBF0948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A806-4754-B2A5-B62BECBF0948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A806-4754-B2A5-B62BECBF0948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A806-4754-B2A5-B62BECBF0948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A806-4754-B2A5-B62BECBF0948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A806-4754-B2A5-B62BECBF0948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A806-4754-B2A5-B62BECBF0948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A806-4754-B2A5-B62BECBF0948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A806-4754-B2A5-B62BECBF0948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A806-4754-B2A5-B62BECBF0948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A806-4754-B2A5-B62BECBF0948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A806-4754-B2A5-B62BECBF0948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A806-4754-B2A5-B62BECBF0948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A806-4754-B2A5-B62BECBF0948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A806-4754-B2A5-B62BECBF0948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A806-4754-B2A5-B62BECBF0948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A806-4754-B2A5-B62BECBF0948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A806-4754-B2A5-B62BECBF0948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A806-4754-B2A5-B62BECBF0948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A806-4754-B2A5-B62BECBF0948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A806-4754-B2A5-B62BECBF0948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A806-4754-B2A5-B62BECBF0948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A806-4754-B2A5-B62BECBF0948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A806-4754-B2A5-B62BECBF0948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A806-4754-B2A5-B62BECBF0948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A806-4754-B2A5-B62BECBF0948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DATA'!$D$13:$AQ$13</c:f>
              <c:numCache>
                <c:formatCode>0.0</c:formatCode>
                <c:ptCount val="40"/>
                <c:pt idx="0">
                  <c:v>0.60299999999999998</c:v>
                </c:pt>
                <c:pt idx="1">
                  <c:v>0.52</c:v>
                </c:pt>
                <c:pt idx="2" formatCode="0.00">
                  <c:v>2.2599999999999998</c:v>
                </c:pt>
                <c:pt idx="3" formatCode="0.00">
                  <c:v>0</c:v>
                </c:pt>
                <c:pt idx="4" formatCode="0.00">
                  <c:v>5.0599999999999996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1.02</c:v>
                </c:pt>
                <c:pt idx="9" formatCode="General">
                  <c:v>3.78</c:v>
                </c:pt>
                <c:pt idx="10" formatCode="General">
                  <c:v>3.4</c:v>
                </c:pt>
                <c:pt idx="11" formatCode="General">
                  <c:v>1.3</c:v>
                </c:pt>
                <c:pt idx="12" formatCode="General">
                  <c:v>5.27</c:v>
                </c:pt>
                <c:pt idx="13" formatCode="General">
                  <c:v>0.224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A806-4754-B2A5-B62BECBF0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3722324946848"/>
          <c:y val="0.18865796959746053"/>
          <c:w val="0.57148670462165219"/>
          <c:h val="0.70827484373518101"/>
        </c:manualLayout>
      </c:layout>
      <c:pieChart>
        <c:varyColors val="1"/>
        <c:ser>
          <c:idx val="0"/>
          <c:order val="0"/>
          <c:tx>
            <c:strRef>
              <c:f>'PIE chart DATA'!$B$2</c:f>
              <c:strCache>
                <c:ptCount val="1"/>
                <c:pt idx="0">
                  <c:v>Well 1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explosion val="1"/>
          <c:dPt>
            <c:idx val="0"/>
            <c:bubble3D val="0"/>
            <c:spPr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7-4371-90C0-70555D4B8407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027-4371-90C0-70555D4B8407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027-4371-90C0-70555D4B8407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27-4371-90C0-70555D4B8407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027-4371-90C0-70555D4B8407}"/>
              </c:ext>
            </c:extLst>
          </c:dPt>
          <c:dPt>
            <c:idx val="5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027-4371-90C0-70555D4B8407}"/>
              </c:ext>
            </c:extLst>
          </c:dPt>
          <c:dPt>
            <c:idx val="6"/>
            <c:bubble3D val="0"/>
            <c:spPr>
              <a:solidFill>
                <a:srgbClr val="FF7C8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027-4371-90C0-70555D4B8407}"/>
              </c:ext>
            </c:extLst>
          </c:dPt>
          <c:dPt>
            <c:idx val="7"/>
            <c:bubble3D val="0"/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027-4371-90C0-70555D4B8407}"/>
              </c:ext>
            </c:extLst>
          </c:dPt>
          <c:dPt>
            <c:idx val="8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027-4371-90C0-70555D4B8407}"/>
              </c:ext>
            </c:extLst>
          </c:dPt>
          <c:dPt>
            <c:idx val="9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027-4371-90C0-70555D4B8407}"/>
              </c:ext>
            </c:extLst>
          </c:dPt>
          <c:dPt>
            <c:idx val="1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5027-4371-90C0-70555D4B8407}"/>
              </c:ext>
            </c:extLst>
          </c:dPt>
          <c:dPt>
            <c:idx val="11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5027-4371-90C0-70555D4B8407}"/>
              </c:ext>
            </c:extLst>
          </c:dPt>
          <c:dPt>
            <c:idx val="12"/>
            <c:bubble3D val="0"/>
            <c:spPr>
              <a:solidFill>
                <a:srgbClr val="4F81B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5027-4371-90C0-70555D4B8407}"/>
              </c:ext>
            </c:extLst>
          </c:dPt>
          <c:dPt>
            <c:idx val="13"/>
            <c:bubble3D val="0"/>
            <c:spPr>
              <a:solidFill>
                <a:srgbClr val="4F81B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5027-4371-90C0-70555D4B8407}"/>
              </c:ext>
            </c:extLst>
          </c:dPt>
          <c:dPt>
            <c:idx val="14"/>
            <c:bubble3D val="0"/>
            <c:spPr>
              <a:solidFill>
                <a:srgbClr val="1F497D">
                  <a:lumMod val="5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5027-4371-90C0-70555D4B8407}"/>
              </c:ext>
            </c:extLst>
          </c:dPt>
          <c:dPt>
            <c:idx val="15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5027-4371-90C0-70555D4B8407}"/>
              </c:ext>
            </c:extLst>
          </c:dPt>
          <c:dPt>
            <c:idx val="16"/>
            <c:bubble3D val="0"/>
            <c:spPr>
              <a:solidFill>
                <a:srgbClr val="8064A2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5027-4371-90C0-70555D4B8407}"/>
              </c:ext>
            </c:extLst>
          </c:dPt>
          <c:dPt>
            <c:idx val="17"/>
            <c:bubble3D val="0"/>
            <c:spPr>
              <a:pattFill prst="wdDnDi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8064A2">
                    <a:lumMod val="75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5027-4371-90C0-70555D4B8407}"/>
              </c:ext>
            </c:extLst>
          </c:dPt>
          <c:dPt>
            <c:idx val="18"/>
            <c:bubble3D val="0"/>
            <c:spPr>
              <a:pattFill prst="pct25">
                <a:fgClr>
                  <a:srgbClr val="8064A2">
                    <a:lumMod val="50000"/>
                  </a:srgbClr>
                </a:fgClr>
                <a:bgClr>
                  <a:srgbClr val="8064A2">
                    <a:lumMod val="60000"/>
                    <a:lumOff val="40000"/>
                  </a:srgb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5027-4371-90C0-70555D4B8407}"/>
              </c:ext>
            </c:extLst>
          </c:dPt>
          <c:dPt>
            <c:idx val="19"/>
            <c:bubble3D val="0"/>
            <c:spPr>
              <a:solidFill>
                <a:srgbClr val="99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5027-4371-90C0-70555D4B8407}"/>
              </c:ext>
            </c:extLst>
          </c:dPt>
          <c:dPt>
            <c:idx val="20"/>
            <c:bubble3D val="0"/>
            <c:spPr>
              <a:solidFill>
                <a:srgbClr val="66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5027-4371-90C0-70555D4B8407}"/>
              </c:ext>
            </c:extLst>
          </c:dPt>
          <c:dPt>
            <c:idx val="21"/>
            <c:bubble3D val="0"/>
            <c:spPr>
              <a:solidFill>
                <a:srgbClr val="00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5027-4371-90C0-70555D4B8407}"/>
              </c:ext>
            </c:extLst>
          </c:dPt>
          <c:dPt>
            <c:idx val="22"/>
            <c:bubble3D val="0"/>
            <c:spPr>
              <a:solidFill>
                <a:srgbClr val="33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5027-4371-90C0-70555D4B8407}"/>
              </c:ext>
            </c:extLst>
          </c:dPt>
          <c:dPt>
            <c:idx val="23"/>
            <c:bubble3D val="0"/>
            <c:spPr>
              <a:solidFill>
                <a:srgbClr val="8080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5027-4371-90C0-70555D4B8407}"/>
              </c:ext>
            </c:extLst>
          </c:dPt>
          <c:dPt>
            <c:idx val="24"/>
            <c:bubble3D val="0"/>
            <c:spPr>
              <a:solidFill>
                <a:srgbClr val="CCCC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5027-4371-90C0-70555D4B8407}"/>
              </c:ext>
            </c:extLst>
          </c:dPt>
          <c:dPt>
            <c:idx val="25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5027-4371-90C0-70555D4B8407}"/>
              </c:ext>
            </c:extLst>
          </c:dPt>
          <c:dPt>
            <c:idx val="26"/>
            <c:bubble3D val="0"/>
            <c:spPr>
              <a:solidFill>
                <a:srgbClr val="996633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5027-4371-90C0-70555D4B8407}"/>
              </c:ext>
            </c:extLst>
          </c:dPt>
          <c:dPt>
            <c:idx val="27"/>
            <c:bubble3D val="0"/>
            <c:spPr>
              <a:solidFill>
                <a:srgbClr val="9966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5027-4371-90C0-70555D4B8407}"/>
              </c:ext>
            </c:extLst>
          </c:dPt>
          <c:dPt>
            <c:idx val="28"/>
            <c:bubble3D val="0"/>
            <c:spPr>
              <a:solidFill>
                <a:srgbClr val="663300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5027-4371-90C0-70555D4B8407}"/>
              </c:ext>
            </c:extLst>
          </c:dPt>
          <c:dPt>
            <c:idx val="29"/>
            <c:bubble3D val="0"/>
            <c:spPr>
              <a:pattFill prst="wdUpDiag">
                <a:fgClr>
                  <a:srgbClr val="FF66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5027-4371-90C0-70555D4B8407}"/>
              </c:ext>
            </c:extLst>
          </c:dPt>
          <c:dPt>
            <c:idx val="30"/>
            <c:bubble3D val="0"/>
            <c:spPr>
              <a:solidFill>
                <a:srgbClr val="FF66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5027-4371-90C0-70555D4B8407}"/>
              </c:ext>
            </c:extLst>
          </c:dPt>
          <c:dPt>
            <c:idx val="31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5027-4371-90C0-70555D4B8407}"/>
              </c:ext>
            </c:extLst>
          </c:dPt>
          <c:dPt>
            <c:idx val="32"/>
            <c:bubble3D val="0"/>
            <c:spPr>
              <a:solidFill>
                <a:srgbClr val="CC99FF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5027-4371-90C0-70555D4B8407}"/>
              </c:ext>
            </c:extLst>
          </c:dPt>
          <c:dPt>
            <c:idx val="33"/>
            <c:bubble3D val="0"/>
            <c:spPr>
              <a:solidFill>
                <a:srgbClr val="CC3399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5027-4371-90C0-70555D4B8407}"/>
              </c:ext>
            </c:extLst>
          </c:dPt>
          <c:dPt>
            <c:idx val="34"/>
            <c:bubble3D val="0"/>
            <c:spPr>
              <a:pattFill prst="plaid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5027-4371-90C0-70555D4B8407}"/>
              </c:ext>
            </c:extLst>
          </c:dPt>
          <c:dPt>
            <c:idx val="35"/>
            <c:bubble3D val="0"/>
            <c:spPr>
              <a:pattFill prst="smCheck">
                <a:fgClr>
                  <a:srgbClr val="CC00FF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5027-4371-90C0-70555D4B8407}"/>
              </c:ext>
            </c:extLst>
          </c:dPt>
          <c:dPt>
            <c:idx val="36"/>
            <c:bubble3D val="0"/>
            <c:spPr>
              <a:solidFill>
                <a:srgbClr val="FF99CC"/>
              </a:solid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5027-4371-90C0-70555D4B8407}"/>
              </c:ext>
            </c:extLst>
          </c:dPt>
          <c:dPt>
            <c:idx val="37"/>
            <c:bubble3D val="0"/>
            <c:spPr>
              <a:pattFill prst="diagBrick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5027-4371-90C0-70555D4B8407}"/>
              </c:ext>
            </c:extLst>
          </c:dPt>
          <c:dPt>
            <c:idx val="38"/>
            <c:bubble3D val="0"/>
            <c:spPr>
              <a:pattFill prst="ltVert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rgbClr val="B2B2B2"/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5027-4371-90C0-70555D4B8407}"/>
              </c:ext>
            </c:extLst>
          </c:dPt>
          <c:dPt>
            <c:idx val="39"/>
            <c:bubble3D val="0"/>
            <c:spPr>
              <a:pattFill prst="zigZag">
                <a:fgClr>
                  <a:sysClr val="windowText" lastClr="000000">
                    <a:lumMod val="95000"/>
                    <a:lumOff val="5000"/>
                  </a:sysClr>
                </a:fgClr>
                <a:bgClr>
                  <a:sysClr val="window" lastClr="FFFFFF">
                    <a:lumMod val="65000"/>
                  </a:sysClr>
                </a:bgClr>
              </a:pattFill>
              <a:ln>
                <a:solidFill>
                  <a:sysClr val="windowText" lastClr="00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5027-4371-90C0-70555D4B8407}"/>
              </c:ext>
            </c:extLst>
          </c:dPt>
          <c:cat>
            <c:strRef>
              <c:f>'PIE chart DATA'!$D$1:$AQ$1</c:f>
              <c:strCache>
                <c:ptCount val="40"/>
                <c:pt idx="0">
                  <c:v>PFBS</c:v>
                </c:pt>
                <c:pt idx="1">
                  <c:v>PFPeS</c:v>
                </c:pt>
                <c:pt idx="2">
                  <c:v>PFHxS</c:v>
                </c:pt>
                <c:pt idx="3">
                  <c:v>PFHpS</c:v>
                </c:pt>
                <c:pt idx="4">
                  <c:v>PFOS</c:v>
                </c:pt>
                <c:pt idx="5">
                  <c:v>PFNS</c:v>
                </c:pt>
                <c:pt idx="6">
                  <c:v>PFDS</c:v>
                </c:pt>
                <c:pt idx="7">
                  <c:v>PFDoS</c:v>
                </c:pt>
                <c:pt idx="8">
                  <c:v>PFBA</c:v>
                </c:pt>
                <c:pt idx="9">
                  <c:v>PFPeA</c:v>
                </c:pt>
                <c:pt idx="10">
                  <c:v>PFHxA</c:v>
                </c:pt>
                <c:pt idx="11">
                  <c:v>PFHpA</c:v>
                </c:pt>
                <c:pt idx="12">
                  <c:v>PFOA</c:v>
                </c:pt>
                <c:pt idx="13">
                  <c:v>PFNA</c:v>
                </c:pt>
                <c:pt idx="14">
                  <c:v>PFDA</c:v>
                </c:pt>
                <c:pt idx="15">
                  <c:v>PFUnA</c:v>
                </c:pt>
                <c:pt idx="16">
                  <c:v>PFDoA</c:v>
                </c:pt>
                <c:pt idx="17">
                  <c:v>PFTrDA</c:v>
                </c:pt>
                <c:pt idx="18">
                  <c:v>PFTeDA</c:v>
                </c:pt>
                <c:pt idx="19">
                  <c:v>4:2 FTS</c:v>
                </c:pt>
                <c:pt idx="20">
                  <c:v>6:2 FTS</c:v>
                </c:pt>
                <c:pt idx="21">
                  <c:v>8:2 FTS</c:v>
                </c:pt>
                <c:pt idx="22">
                  <c:v>PFOSA</c:v>
                </c:pt>
                <c:pt idx="23">
                  <c:v>NMeFOSA</c:v>
                </c:pt>
                <c:pt idx="24">
                  <c:v>NEtFOSA</c:v>
                </c:pt>
                <c:pt idx="25">
                  <c:v>NMeFOSAA</c:v>
                </c:pt>
                <c:pt idx="26">
                  <c:v>NEtFOSAA</c:v>
                </c:pt>
                <c:pt idx="27">
                  <c:v>NMeFOSE</c:v>
                </c:pt>
                <c:pt idx="28">
                  <c:v>NEtFOSE</c:v>
                </c:pt>
                <c:pt idx="29">
                  <c:v>HFPO-DA (GenX)</c:v>
                </c:pt>
                <c:pt idx="30">
                  <c:v>ADONA</c:v>
                </c:pt>
                <c:pt idx="31">
                  <c:v>PFMPA</c:v>
                </c:pt>
                <c:pt idx="32">
                  <c:v>PFMBA</c:v>
                </c:pt>
                <c:pt idx="33">
                  <c:v>NFDHA</c:v>
                </c:pt>
                <c:pt idx="34">
                  <c:v>9CI-PF3ONS</c:v>
                </c:pt>
                <c:pt idx="35">
                  <c:v>11CI-PF3OUdS</c:v>
                </c:pt>
                <c:pt idx="36">
                  <c:v>PFEESA</c:v>
                </c:pt>
                <c:pt idx="37">
                  <c:v>3:3 FTCA</c:v>
                </c:pt>
                <c:pt idx="38">
                  <c:v>5:3 FTCA</c:v>
                </c:pt>
                <c:pt idx="39">
                  <c:v>7:3 FTCA</c:v>
                </c:pt>
              </c:strCache>
            </c:strRef>
          </c:cat>
          <c:val>
            <c:numRef>
              <c:f>'PIE chart DATA'!$D$14:$AQ$14</c:f>
              <c:numCache>
                <c:formatCode>0.0</c:formatCode>
                <c:ptCount val="40"/>
                <c:pt idx="0">
                  <c:v>0</c:v>
                </c:pt>
                <c:pt idx="1">
                  <c:v>0</c:v>
                </c:pt>
                <c:pt idx="2" formatCode="0.00">
                  <c:v>0.27400000000000002</c:v>
                </c:pt>
                <c:pt idx="3" formatCode="0.00">
                  <c:v>0</c:v>
                </c:pt>
                <c:pt idx="4" formatCode="0.00">
                  <c:v>0.47799999999999998</c:v>
                </c:pt>
                <c:pt idx="5" formatCode="0.00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0.33300000000000002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5027-4371-90C0-70555D4B8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102E-2D5F-7D6B-9E05-D43DC78F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F11CD-F461-BE2E-DB10-818CA77BE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4A271-FE0F-9549-F220-AEB50EC51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8DB5D-36E8-C370-7DDD-2C30DD643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9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D97A6-C4F8-99BE-8716-F740B8BD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9F3C4-AE48-788B-AAFE-C2833A715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3DA29-85A9-3ECE-A3FC-60FC36D96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DA03C-8EFD-49D5-A0C0-7C9F9A1A49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6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682BE-903D-5341-541F-C776A5FA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85A01-86A5-0322-BC26-0FF4499F2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0B8E3-B48C-B72C-AA6E-573E0699B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BCB6-5357-50B2-6B3B-2A1D8DDC96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4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6BC3C-36B3-F11A-3DA7-F832E6638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5B591-9469-6F02-FB8B-DFD720F09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F63F6-CA8B-B177-A3B3-68ADA8AA6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32E56-0CB9-C675-C57D-EDD23BD63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0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D7FE1-2739-B116-6F43-76E42389D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EBFBA-8401-B6E5-D5C1-DD74428F1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D9607-91C4-9477-6415-24DE0C7C5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563B0-EC7B-1A61-9CDA-EA05770AD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67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9D23-5F72-7048-1B26-9451A37A4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2658D8-1261-65B5-BF41-9052749AF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7EA91-F278-7549-40E4-939962059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EE293-2BC0-3C27-6BE0-FAE0E3EBE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9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0F38C-7817-C054-5941-002AD2E53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83A68-D95A-9A5F-E913-005DD4070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97EF5-10AB-37BB-95B6-3BBFFE024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53FE0-A60A-D0C6-4A25-8E3604DE2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2F3-EEDA-44AA-B267-13BE6F1CAC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Font typeface="Arial" pitchFamily="34" charset="0"/>
              <a:buChar char="&gt;"/>
              <a:defRPr/>
            </a:lvl1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067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1081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98527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498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600200"/>
            <a:ext cx="4011084" cy="1162050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1"/>
            <a:ext cx="6815667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43201"/>
            <a:ext cx="4011084" cy="33829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625600" y="304800"/>
            <a:ext cx="9956800" cy="11255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49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600200"/>
            <a:ext cx="9652000" cy="3127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546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59200" y="2286000"/>
            <a:ext cx="5791200" cy="1752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bg2"/>
              </a:buClr>
              <a:buFont typeface="Arial" pitchFamily="34" charset="0"/>
              <a:buChar char="&gt;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2"/>
              </a:buClr>
              <a:buFont typeface="Calibri" pitchFamily="34" charset="0"/>
              <a:buChar char="–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59200" y="4038600"/>
            <a:ext cx="57912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875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D0E348-AE27-41D5-B80D-C308D85D57DC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5FDCAFDD-E177-4EFA-8B46-BB31132F39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73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397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gradFill>
          <a:gsLst>
            <a:gs pos="46000">
              <a:srgbClr val="2F7371"/>
            </a:gs>
            <a:gs pos="0">
              <a:srgbClr val="096093"/>
            </a:gs>
            <a:gs pos="100000">
              <a:srgbClr val="528A3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3D1D-F0D3-46B7-9045-146D53A54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26" y="327675"/>
            <a:ext cx="714663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76415-ABA0-400D-8BA2-C11BDC29C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26" y="6347762"/>
            <a:ext cx="2743200" cy="365125"/>
          </a:xfrm>
        </p:spPr>
        <p:txBody>
          <a:bodyPr/>
          <a:lstStyle/>
          <a:p>
            <a:fld id="{5F37DC18-8AC7-49ED-B53E-3F3F82063448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F62853-6047-4E8A-AE35-8FB39B05C4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25" y="1771856"/>
            <a:ext cx="11168737" cy="425856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EAF4B-C3C5-4F96-A697-95084C45C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70" y="6009941"/>
            <a:ext cx="1455193" cy="7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65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bg>
      <p:bgPr>
        <a:gradFill>
          <a:gsLst>
            <a:gs pos="46000">
              <a:srgbClr val="2F7371"/>
            </a:gs>
            <a:gs pos="0">
              <a:srgbClr val="096093"/>
            </a:gs>
            <a:gs pos="100000">
              <a:srgbClr val="528A3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3D1D-F0D3-46B7-9045-146D53A54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26" y="327675"/>
            <a:ext cx="714663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F62853-6047-4E8A-AE35-8FB39B05C4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25" y="1771856"/>
            <a:ext cx="11168737" cy="425856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510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Org Chart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603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4" y="3235766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3" y="2928376"/>
            <a:ext cx="4489143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8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401" y="5331822"/>
            <a:ext cx="3676651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35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9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27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5"/>
            <a:ext cx="7372351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601"/>
            <a:ext cx="73723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60"/>
            <a:ext cx="7067551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6"/>
            <a:ext cx="70675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1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2"/>
            <a:ext cx="6029327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6" y="563463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2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2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5" y="563463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90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2"/>
            <a:ext cx="6267451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3"/>
            <a:ext cx="62674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0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2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3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2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2"/>
            <a:ext cx="6449951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3"/>
            <a:ext cx="64499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0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7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7" y="517743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8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9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slide – long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08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8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2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19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7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43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65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5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9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7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89" y="1896631"/>
            <a:ext cx="5157835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4" y="1360900"/>
            <a:ext cx="6395159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2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8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18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7" y="1290869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2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5" y="1311318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4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27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500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8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1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Chart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44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276931"/>
            <a:ext cx="1073019" cy="38300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903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AF369-2B07-6379-340F-871853BF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5510-2F27-4E03-B13F-193F1C654700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12C02-DAC3-224F-57C3-6489F070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27BB9-F226-C1E2-6BF3-7BC03811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8346E-248D-4E7E-9E2F-B09CF9EF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8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7" y="1290869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2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092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Chart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35" y="5916722"/>
            <a:ext cx="1856232" cy="6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79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8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014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4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1" y="327025"/>
            <a:ext cx="1454151" cy="1125538"/>
          </a:xfrm>
          <a:custGeom>
            <a:avLst/>
            <a:gdLst/>
            <a:ahLst/>
            <a:cxnLst>
              <a:cxn ang="0">
                <a:pos x="0" y="3133"/>
              </a:cxn>
              <a:cxn ang="0">
                <a:pos x="3048" y="3133"/>
              </a:cxn>
              <a:cxn ang="0">
                <a:pos x="3048" y="3133"/>
              </a:cxn>
              <a:cxn ang="0">
                <a:pos x="2644" y="3133"/>
              </a:cxn>
              <a:cxn ang="0">
                <a:pos x="3056" y="1570"/>
              </a:cxn>
              <a:cxn ang="0">
                <a:pos x="3014" y="0"/>
              </a:cxn>
              <a:cxn ang="0">
                <a:pos x="0" y="0"/>
              </a:cxn>
              <a:cxn ang="0">
                <a:pos x="0" y="3133"/>
              </a:cxn>
            </a:cxnLst>
            <a:rect l="0" t="0" r="r" b="b"/>
            <a:pathLst>
              <a:path w="3056" h="3133">
                <a:moveTo>
                  <a:pt x="0" y="3133"/>
                </a:moveTo>
                <a:lnTo>
                  <a:pt x="3048" y="3133"/>
                </a:lnTo>
                <a:lnTo>
                  <a:pt x="3048" y="3133"/>
                </a:lnTo>
                <a:lnTo>
                  <a:pt x="2644" y="3133"/>
                </a:lnTo>
                <a:lnTo>
                  <a:pt x="3056" y="1570"/>
                </a:lnTo>
                <a:lnTo>
                  <a:pt x="3014" y="0"/>
                </a:lnTo>
                <a:lnTo>
                  <a:pt x="0" y="0"/>
                </a:lnTo>
                <a:lnTo>
                  <a:pt x="0" y="3133"/>
                </a:lnTo>
                <a:close/>
              </a:path>
            </a:pathLst>
          </a:custGeom>
          <a:solidFill>
            <a:srgbClr val="565A5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 dirty="0">
              <a:latin typeface="+mn-lt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456267" y="327025"/>
            <a:ext cx="10735733" cy="1125538"/>
          </a:xfrm>
          <a:custGeom>
            <a:avLst/>
            <a:gdLst/>
            <a:ahLst/>
            <a:cxnLst>
              <a:cxn ang="0">
                <a:pos x="414" y="0"/>
              </a:cxn>
              <a:cxn ang="0">
                <a:pos x="0" y="1567"/>
              </a:cxn>
              <a:cxn ang="0">
                <a:pos x="39" y="3133"/>
              </a:cxn>
              <a:cxn ang="0">
                <a:pos x="22342" y="3133"/>
              </a:cxn>
              <a:cxn ang="0">
                <a:pos x="22342" y="0"/>
              </a:cxn>
              <a:cxn ang="0">
                <a:pos x="414" y="0"/>
              </a:cxn>
            </a:cxnLst>
            <a:rect l="0" t="0" r="r" b="b"/>
            <a:pathLst>
              <a:path w="22342" h="3133">
                <a:moveTo>
                  <a:pt x="414" y="0"/>
                </a:moveTo>
                <a:lnTo>
                  <a:pt x="0" y="1567"/>
                </a:lnTo>
                <a:lnTo>
                  <a:pt x="39" y="3133"/>
                </a:lnTo>
                <a:lnTo>
                  <a:pt x="22342" y="3133"/>
                </a:lnTo>
                <a:lnTo>
                  <a:pt x="22342" y="0"/>
                </a:lnTo>
                <a:lnTo>
                  <a:pt x="414" y="0"/>
                </a:ln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 dirty="0"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5600" y="327025"/>
            <a:ext cx="9956800" cy="112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1600201"/>
            <a:ext cx="995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700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&gt;"/>
        <a:defRPr sz="16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&gt;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6000">
              <a:srgbClr val="2F7371"/>
            </a:gs>
            <a:gs pos="0">
              <a:srgbClr val="096093"/>
            </a:gs>
            <a:gs pos="100000">
              <a:srgbClr val="528A3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A9E3A-00D0-4529-805C-D9DB8735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D0D41-6A0E-41FF-B192-58D8F8794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F2FA6-8183-4FAD-8297-7D0F2E6B5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7DC18-8AC7-49ED-B53E-3F3F82063448}" type="datetimeFigureOut">
              <a:rPr lang="en-US" smtClean="0"/>
              <a:t>4/28/2025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Corbel" panose="020B0503020204020204" pitchFamily="34" charset="0"/>
          <a:ea typeface="+mj-ea"/>
          <a:cs typeface="Aharoni" panose="02010803020104030203" pitchFamily="2" charset="-79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6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image" Target="../media/image24.png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65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896" y="2715503"/>
            <a:ext cx="5199289" cy="71349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DSCA PFAS Pilot Study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8823" y="3859102"/>
            <a:ext cx="3521436" cy="61477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Delonda Alexander, NCDEQ</a:t>
            </a:r>
          </a:p>
          <a:p>
            <a:pPr algn="ctr"/>
            <a:r>
              <a:rPr lang="en-US" dirty="0"/>
              <a:t>Special Remediation Branch Head</a:t>
            </a:r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9"/>
    </mc:Choice>
    <mc:Fallback xmlns="">
      <p:transition spd="slow" advTm="521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0F66A-21C3-43B1-BC18-F330B821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9C28D6-1C0A-948D-02F6-E540D75BB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86" y="1159671"/>
            <a:ext cx="9133114" cy="5238938"/>
          </a:xfrm>
        </p:spPr>
        <p:txBody>
          <a:bodyPr>
            <a:normAutofit fontScale="92500"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For sites where PFAS are identified at concentrations above background and EPA MCLs and NC IMACs: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Identify locations and usage of water supply wells in the site vicinity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Collect samples from water supply wells used for drinking water if they appear threatened and analyze using EPA Method 537.1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Health risk evaluation (HRE) performed by DEQ toxicologist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If alternative water supply is deemed necessary and PFAS concentrations appear potentially attributable to the dry-cleaning release, DSCA Program will provide alternative water supply and discuss with Bernard Allen Fund Program if funding available for other alternative supply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If alternative water supply is deemed necessary and PFAS concentrations do not appear to be related to the dry-cleaning release, the DSCA Program will refer the matter to the Bernard Allen Fund Program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If surface water bodies used as drinking water sources are threatened by PFAS contamination, surface water samples may be collected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8B9A63-56A2-9C28-8B4F-9523DB9D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Potential Actions Based on Results</a:t>
            </a:r>
          </a:p>
        </p:txBody>
      </p:sp>
    </p:spTree>
    <p:extLst>
      <p:ext uri="{BB962C8B-B14F-4D97-AF65-F5344CB8AC3E}">
        <p14:creationId xmlns:p14="http://schemas.microsoft.com/office/powerpoint/2010/main" val="35300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28528-25A3-61F6-54C1-8D6F0865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FD829F-C914-419F-7C1E-A1A61783A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86" y="1159671"/>
            <a:ext cx="9133114" cy="5238938"/>
          </a:xfrm>
        </p:spPr>
        <p:txBody>
          <a:bodyPr>
            <a:normAutofit lnSpcReduction="10000"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Based on the results of the pilot study, the DSCA Program will evaluate if PFAS is a significant concern at dry-cleaning sites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If PFAS is a concern, a PFAS sampling strategy will be developed for existing DSCA remediation sites 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Future PFAS sampling at DSCA sites will likely focus on water supply wells in the site vicinity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Goal is to minimize PFAS-related expenditures where possible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Will use existing monitoring wells to evaluate if sufficient to characterize PFAS plume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Site closure can be pursued with PFAS impacts managed under DSCA’s current risk-based closure process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EEA8B-E42D-6AA6-DD7E-80ACDB59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Future Implications</a:t>
            </a:r>
          </a:p>
        </p:txBody>
      </p:sp>
    </p:spTree>
    <p:extLst>
      <p:ext uri="{BB962C8B-B14F-4D97-AF65-F5344CB8AC3E}">
        <p14:creationId xmlns:p14="http://schemas.microsoft.com/office/powerpoint/2010/main" val="17447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1E39-68FF-C5B6-7B16-BF1DDEE14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542F86-248F-1BB3-DE4F-0B7714644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86" y="1159671"/>
            <a:ext cx="9133114" cy="5238938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3200" dirty="0">
                <a:solidFill>
                  <a:schemeClr val="tx1"/>
                </a:solidFill>
              </a:rPr>
              <a:t>May 2025 – site selection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3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3200" dirty="0">
                <a:solidFill>
                  <a:schemeClr val="tx1"/>
                </a:solidFill>
              </a:rPr>
              <a:t>June 2025 – sampling begins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3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3200" dirty="0">
                <a:solidFill>
                  <a:schemeClr val="tx1"/>
                </a:solidFill>
              </a:rPr>
              <a:t>September 2025 – sample result evaluation and application of DEQ PFAS signature tool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3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3200" dirty="0">
                <a:solidFill>
                  <a:schemeClr val="tx1"/>
                </a:solidFill>
              </a:rPr>
              <a:t>November 2025 – final report on pilot study completed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922558-7916-FD0D-FA09-2EF5ABF4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0112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7686" y="1066800"/>
            <a:ext cx="9133114" cy="5238938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Florida Department of Environmental Protection (FDEP) conducted a limited study in 2019 that indicated that polyfluoroalkyl substances (PFAS) can be associated with the waste streams of dry cleaners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To evaluate whether PFAS contamination poses a significant concern at sites in NC, the Dry-Cleaning Solvent Cleanup Act (DSCA) Program will conduct limited sampling for PFAS at selected sites as part of a pilot study 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NCGS 143-215.104N(a)(7) authorizes fund expenditures for “other activities reasonably required to protect public health and the environment” – these expenditures are being made at a certified facility pursuant to an assessment and remediation agreement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 </a:t>
            </a:r>
          </a:p>
        </p:txBody>
      </p:sp>
    </p:spTree>
    <p:extLst>
      <p:ext uri="{BB962C8B-B14F-4D97-AF65-F5344CB8AC3E}">
        <p14:creationId xmlns:p14="http://schemas.microsoft.com/office/powerpoint/2010/main" val="127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29E04-1F8A-7159-C31B-18066BC49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78D00A-9808-49EB-5EE2-15442ABC4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6" y="1066800"/>
            <a:ext cx="9133114" cy="5238938"/>
          </a:xfrm>
        </p:spPr>
        <p:txBody>
          <a:bodyPr>
            <a:normAutofit lnSpcReduction="10000"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10-15 existing DSCA sites will be selected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Sites will represent a range of facility types including: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Active vs. historical operations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With and without wet-wash laundry operations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At least one solvent distribution/wholesale facility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Sites will represent range of conditions including: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Different geology and hydrogeology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Variable chlorinated solvent concentrations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>
                <a:solidFill>
                  <a:schemeClr val="tx1"/>
                </a:solidFill>
              </a:rPr>
              <a:t>At least one petroleum solvent release site</a:t>
            </a:r>
          </a:p>
          <a:p>
            <a:pPr marL="822960" lvl="2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0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Will avoid sites in Bladen, Brunswick, </a:t>
            </a:r>
            <a:r>
              <a:rPr lang="en-US" sz="2200" dirty="0" err="1">
                <a:solidFill>
                  <a:schemeClr val="tx1"/>
                </a:solidFill>
              </a:rPr>
              <a:t>Colombus</a:t>
            </a:r>
            <a:r>
              <a:rPr lang="en-US" sz="2200" dirty="0">
                <a:solidFill>
                  <a:schemeClr val="tx1"/>
                </a:solidFill>
              </a:rPr>
              <a:t>, Cumberland, New Hanover, Pender, Robeson and Sampson counties that are associated with GenX/PFAS contamination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E32370-1064-34DD-10A9-F2CA9D06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Site Selection </a:t>
            </a:r>
          </a:p>
        </p:txBody>
      </p:sp>
    </p:spTree>
    <p:extLst>
      <p:ext uri="{BB962C8B-B14F-4D97-AF65-F5344CB8AC3E}">
        <p14:creationId xmlns:p14="http://schemas.microsoft.com/office/powerpoint/2010/main" val="1902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862F5-8B18-D9C3-D2BB-C6B6BF599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3C459D-9E44-11E0-7869-A5A966762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6" y="1066800"/>
            <a:ext cx="9133114" cy="5238938"/>
          </a:xfrm>
        </p:spPr>
        <p:txBody>
          <a:bodyPr>
            <a:normAutofit lnSpcReduction="10000"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Minimum of 2 groundwater samples will be collected during one sampling event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One sample from an upgradient monitoring well and one sample from the well exhibiting the highest solvent concentration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Quality Assurance/Quality Control (QA/QC) samples will be collected including an equipment blank and a field blank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Samples will be analyzed by an accredited laboratory using EPA Method 1633 for 40 specific PFAS compounds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Results compared to various standards including EPA maximum contaminant levels (MCLs), NC Interim Maximum Allowable Concentrations (IMACs) and the lab quantitation limit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D089F-F265-A252-32B0-1E7DC0F9E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Sampling Approach for Each Site</a:t>
            </a:r>
          </a:p>
        </p:txBody>
      </p:sp>
    </p:spTree>
    <p:extLst>
      <p:ext uri="{BB962C8B-B14F-4D97-AF65-F5344CB8AC3E}">
        <p14:creationId xmlns:p14="http://schemas.microsoft.com/office/powerpoint/2010/main" val="31280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6B16-BA75-CF61-69D8-2BF1C560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B05054-D02A-C093-3C47-4BB8561A8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193" y="1619062"/>
            <a:ext cx="9133114" cy="5238938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A tool for evaluating PFAS signatures which can help to identify potential sources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Based upon PFAS source, there are different signatures, including long-chain and short-chain carbon compounds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The tool provides a pie chart of the PFAS signature based upon compounds detected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PFAS signatures can be compared across samples to see patterns or lack of similarity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74436D-3E80-9C89-044D-4E09F8BE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DEQ PFAS Signature Tool</a:t>
            </a:r>
          </a:p>
        </p:txBody>
      </p:sp>
    </p:spTree>
    <p:extLst>
      <p:ext uri="{BB962C8B-B14F-4D97-AF65-F5344CB8AC3E}">
        <p14:creationId xmlns:p14="http://schemas.microsoft.com/office/powerpoint/2010/main" val="22022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9ED4-8510-8436-1527-300BE3B3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DEQ PFAS Signature Tool -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8899E-FD73-17DC-3F1B-913A9259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C9A6C63-AE8A-F3CB-879F-DA90A7E06A1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385852" y="5336900"/>
            <a:ext cx="1967948" cy="66107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97723-8677-7904-C5F3-7D4957E05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4" y="1040988"/>
            <a:ext cx="12200508" cy="56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1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4B6A72B-AFFA-C543-F28D-7469F2F41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3331526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/>
            <a:endParaRPr lang="en-US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 defTabSz="914400"/>
            <a:endParaRPr 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-228600" defTabSz="914400"/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C84340-9E88-9DDD-8902-61523F69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20" y="3294877"/>
            <a:ext cx="4400838" cy="3237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B7020-F6E4-1469-D060-87F5F1845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65" y="2893"/>
            <a:ext cx="4100050" cy="3281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2BA55A-652D-353E-7663-6B0F2C53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569" y="3245541"/>
            <a:ext cx="4093525" cy="32899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86D2EB-2388-B002-2786-B108CDA3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1F27F3A-B3E9-41ED-AF8F-A365F10BB65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366118-79E5-1AFF-6AAA-2494DEDE8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2C8F82-54E3-FF0D-283A-95A5E278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2758" cy="6861842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21801E2-61DA-C7ED-5C2F-FD707778F5E5}"/>
              </a:ext>
            </a:extLst>
          </p:cNvPr>
          <p:cNvGraphicFramePr>
            <a:graphicFrameLocks/>
          </p:cNvGraphicFramePr>
          <p:nvPr/>
        </p:nvGraphicFramePr>
        <p:xfrm>
          <a:off x="3518171" y="1789889"/>
          <a:ext cx="1822314" cy="88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6F2FE1F-820F-4924-A2B0-C6C6FB90843F}"/>
              </a:ext>
            </a:extLst>
          </p:cNvPr>
          <p:cNvGraphicFramePr>
            <a:graphicFrameLocks/>
          </p:cNvGraphicFramePr>
          <p:nvPr/>
        </p:nvGraphicFramePr>
        <p:xfrm>
          <a:off x="603926" y="900259"/>
          <a:ext cx="2310319" cy="88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26ADEF3-2307-431D-BCB6-E19592BD890D}"/>
              </a:ext>
            </a:extLst>
          </p:cNvPr>
          <p:cNvGraphicFramePr>
            <a:graphicFrameLocks/>
          </p:cNvGraphicFramePr>
          <p:nvPr/>
        </p:nvGraphicFramePr>
        <p:xfrm>
          <a:off x="4477966" y="1422895"/>
          <a:ext cx="1466445" cy="88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4327F4AB-C6AE-4714-8E48-97CF9CC0F18D}"/>
              </a:ext>
            </a:extLst>
          </p:cNvPr>
          <p:cNvGraphicFramePr>
            <a:graphicFrameLocks/>
          </p:cNvGraphicFramePr>
          <p:nvPr/>
        </p:nvGraphicFramePr>
        <p:xfrm>
          <a:off x="3329494" y="2576072"/>
          <a:ext cx="1466445" cy="88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6FA9847-4BF5-4E98-8E36-AA06DB8A0F75}"/>
              </a:ext>
            </a:extLst>
          </p:cNvPr>
          <p:cNvGraphicFramePr>
            <a:graphicFrameLocks/>
          </p:cNvGraphicFramePr>
          <p:nvPr/>
        </p:nvGraphicFramePr>
        <p:xfrm>
          <a:off x="4062717" y="2498250"/>
          <a:ext cx="1466445" cy="88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16BEF9C9-010B-4718-B9B4-470AFEFF8BF9}"/>
              </a:ext>
            </a:extLst>
          </p:cNvPr>
          <p:cNvGraphicFramePr>
            <a:graphicFrameLocks/>
          </p:cNvGraphicFramePr>
          <p:nvPr/>
        </p:nvGraphicFramePr>
        <p:xfrm>
          <a:off x="4734635" y="2182979"/>
          <a:ext cx="1466445" cy="88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AA78A7C8-0865-4E5B-9503-189B7A5B83A1}"/>
              </a:ext>
            </a:extLst>
          </p:cNvPr>
          <p:cNvGraphicFramePr>
            <a:graphicFrameLocks/>
          </p:cNvGraphicFramePr>
          <p:nvPr/>
        </p:nvGraphicFramePr>
        <p:xfrm>
          <a:off x="3518171" y="3387880"/>
          <a:ext cx="1466445" cy="88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D0CC04D-EA10-4AFB-9A50-678215251511}"/>
              </a:ext>
            </a:extLst>
          </p:cNvPr>
          <p:cNvGraphicFramePr>
            <a:graphicFrameLocks/>
          </p:cNvGraphicFramePr>
          <p:nvPr/>
        </p:nvGraphicFramePr>
        <p:xfrm>
          <a:off x="4334990" y="3347224"/>
          <a:ext cx="1466445" cy="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37E5391A-F40F-4B9C-A77E-104A488689FB}"/>
              </a:ext>
            </a:extLst>
          </p:cNvPr>
          <p:cNvGraphicFramePr>
            <a:graphicFrameLocks/>
          </p:cNvGraphicFramePr>
          <p:nvPr/>
        </p:nvGraphicFramePr>
        <p:xfrm>
          <a:off x="6927461" y="4277511"/>
          <a:ext cx="1217275" cy="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A4481A2-2158-EDB3-4154-402AE0DD72AB}"/>
              </a:ext>
            </a:extLst>
          </p:cNvPr>
          <p:cNvSpPr txBox="1"/>
          <p:nvPr/>
        </p:nvSpPr>
        <p:spPr>
          <a:xfrm>
            <a:off x="1994170" y="900259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499CF-ED92-3703-60DC-46ACC12F06E9}"/>
              </a:ext>
            </a:extLst>
          </p:cNvPr>
          <p:cNvSpPr txBox="1"/>
          <p:nvPr/>
        </p:nvSpPr>
        <p:spPr>
          <a:xfrm>
            <a:off x="4028467" y="1645879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E71C0-58BB-637F-DA30-F3DFBE476F7E}"/>
              </a:ext>
            </a:extLst>
          </p:cNvPr>
          <p:cNvSpPr txBox="1"/>
          <p:nvPr/>
        </p:nvSpPr>
        <p:spPr>
          <a:xfrm>
            <a:off x="4886527" y="1295129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98ADD-2AD5-53F5-5494-0490CB5998DF}"/>
              </a:ext>
            </a:extLst>
          </p:cNvPr>
          <p:cNvSpPr txBox="1"/>
          <p:nvPr/>
        </p:nvSpPr>
        <p:spPr>
          <a:xfrm>
            <a:off x="3431686" y="2703278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47423-B24D-D6F7-B231-A17F2D70127A}"/>
              </a:ext>
            </a:extLst>
          </p:cNvPr>
          <p:cNvSpPr txBox="1"/>
          <p:nvPr/>
        </p:nvSpPr>
        <p:spPr>
          <a:xfrm>
            <a:off x="5068212" y="2994521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204DE-A8EF-1964-553A-776C0CE693DA}"/>
              </a:ext>
            </a:extLst>
          </p:cNvPr>
          <p:cNvSpPr txBox="1"/>
          <p:nvPr/>
        </p:nvSpPr>
        <p:spPr>
          <a:xfrm>
            <a:off x="5723512" y="2610898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79492-1E6B-5777-144C-C8628FA77E07}"/>
              </a:ext>
            </a:extLst>
          </p:cNvPr>
          <p:cNvSpPr txBox="1"/>
          <p:nvPr/>
        </p:nvSpPr>
        <p:spPr>
          <a:xfrm>
            <a:off x="3720577" y="3946074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32867-94E5-512C-78BE-3D9316AFEB07}"/>
              </a:ext>
            </a:extLst>
          </p:cNvPr>
          <p:cNvSpPr txBox="1"/>
          <p:nvPr/>
        </p:nvSpPr>
        <p:spPr>
          <a:xfrm>
            <a:off x="5327615" y="3687105"/>
            <a:ext cx="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EC0E6C2-4711-40B9-8587-91EA37319FB9}"/>
              </a:ext>
            </a:extLst>
          </p:cNvPr>
          <p:cNvGraphicFramePr>
            <a:graphicFrameLocks/>
          </p:cNvGraphicFramePr>
          <p:nvPr/>
        </p:nvGraphicFramePr>
        <p:xfrm>
          <a:off x="3902201" y="1739494"/>
          <a:ext cx="1260350" cy="79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604A07D-36CD-4038-B000-48FF21C717EC}"/>
              </a:ext>
            </a:extLst>
          </p:cNvPr>
          <p:cNvGraphicFramePr>
            <a:graphicFrameLocks/>
          </p:cNvGraphicFramePr>
          <p:nvPr/>
        </p:nvGraphicFramePr>
        <p:xfrm>
          <a:off x="3432599" y="2625135"/>
          <a:ext cx="1388076" cy="79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6513E4A-8367-4EF7-8CF9-6D8232EDF647}"/>
              </a:ext>
            </a:extLst>
          </p:cNvPr>
          <p:cNvGraphicFramePr>
            <a:graphicFrameLocks/>
          </p:cNvGraphicFramePr>
          <p:nvPr/>
        </p:nvGraphicFramePr>
        <p:xfrm>
          <a:off x="4052705" y="2478389"/>
          <a:ext cx="1635260" cy="88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CD7EE92-8405-4009-8529-159BD8E6262E}"/>
              </a:ext>
            </a:extLst>
          </p:cNvPr>
          <p:cNvGraphicFramePr>
            <a:graphicFrameLocks/>
          </p:cNvGraphicFramePr>
          <p:nvPr/>
        </p:nvGraphicFramePr>
        <p:xfrm>
          <a:off x="4830687" y="2098520"/>
          <a:ext cx="1258188" cy="92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3FC63FF-823C-451B-95D3-55D4DF489A67}"/>
              </a:ext>
            </a:extLst>
          </p:cNvPr>
          <p:cNvGraphicFramePr>
            <a:graphicFrameLocks/>
          </p:cNvGraphicFramePr>
          <p:nvPr/>
        </p:nvGraphicFramePr>
        <p:xfrm>
          <a:off x="3661027" y="3309329"/>
          <a:ext cx="1336404" cy="86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9E05212-44E2-4794-9DE0-5332B3BC6689}"/>
              </a:ext>
            </a:extLst>
          </p:cNvPr>
          <p:cNvGraphicFramePr>
            <a:graphicFrameLocks/>
          </p:cNvGraphicFramePr>
          <p:nvPr/>
        </p:nvGraphicFramePr>
        <p:xfrm>
          <a:off x="4334750" y="3216236"/>
          <a:ext cx="1572005" cy="92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D2E83A5-6262-4793-AEEF-6FB88EE26448}"/>
              </a:ext>
            </a:extLst>
          </p:cNvPr>
          <p:cNvGraphicFramePr>
            <a:graphicFrameLocks/>
          </p:cNvGraphicFramePr>
          <p:nvPr/>
        </p:nvGraphicFramePr>
        <p:xfrm>
          <a:off x="4864737" y="1284617"/>
          <a:ext cx="1153847" cy="78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7591D59B-0502-44EF-95C5-AA8AE897A0CA}"/>
              </a:ext>
            </a:extLst>
          </p:cNvPr>
          <p:cNvGraphicFramePr>
            <a:graphicFrameLocks/>
          </p:cNvGraphicFramePr>
          <p:nvPr/>
        </p:nvGraphicFramePr>
        <p:xfrm>
          <a:off x="1162695" y="855741"/>
          <a:ext cx="1260351" cy="789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393910B0-8DFD-4EFD-B414-3B679745476D}"/>
              </a:ext>
            </a:extLst>
          </p:cNvPr>
          <p:cNvGraphicFramePr>
            <a:graphicFrameLocks/>
          </p:cNvGraphicFramePr>
          <p:nvPr/>
        </p:nvGraphicFramePr>
        <p:xfrm>
          <a:off x="7128512" y="4992066"/>
          <a:ext cx="1150667" cy="78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C2D9417D-9A80-4DB6-A4C9-23DD0A28DE5D}"/>
              </a:ext>
            </a:extLst>
          </p:cNvPr>
          <p:cNvGraphicFramePr>
            <a:graphicFrameLocks/>
          </p:cNvGraphicFramePr>
          <p:nvPr/>
        </p:nvGraphicFramePr>
        <p:xfrm>
          <a:off x="6927461" y="4277511"/>
          <a:ext cx="1150667" cy="78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5942D1DC-215D-4A65-BFDC-E01530A9525D}"/>
              </a:ext>
            </a:extLst>
          </p:cNvPr>
          <p:cNvGraphicFramePr>
            <a:graphicFrameLocks/>
          </p:cNvGraphicFramePr>
          <p:nvPr/>
        </p:nvGraphicFramePr>
        <p:xfrm>
          <a:off x="7061904" y="3516205"/>
          <a:ext cx="1217275" cy="753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4BB7B51-F739-3DDE-645A-D5080E203DD5}"/>
              </a:ext>
            </a:extLst>
          </p:cNvPr>
          <p:cNvSpPr txBox="1"/>
          <p:nvPr/>
        </p:nvSpPr>
        <p:spPr>
          <a:xfrm>
            <a:off x="1887794" y="100692"/>
            <a:ext cx="75118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Signatures: Source and Receptor (Parcels)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117AEF-EDFD-9F0B-6A07-72D070A1578C}"/>
              </a:ext>
            </a:extLst>
          </p:cNvPr>
          <p:cNvSpPr txBox="1"/>
          <p:nvPr/>
        </p:nvSpPr>
        <p:spPr>
          <a:xfrm>
            <a:off x="7895320" y="4325907"/>
            <a:ext cx="175859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Receptors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E7AD0D-C515-787D-14A1-29B5BB48DF32}"/>
              </a:ext>
            </a:extLst>
          </p:cNvPr>
          <p:cNvSpPr txBox="1"/>
          <p:nvPr/>
        </p:nvSpPr>
        <p:spPr>
          <a:xfrm>
            <a:off x="2808079" y="1300109"/>
            <a:ext cx="175859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4FEC4-E0C9-76A6-B466-60E7345CB914}"/>
              </a:ext>
            </a:extLst>
          </p:cNvPr>
          <p:cNvSpPr txBox="1"/>
          <p:nvPr/>
        </p:nvSpPr>
        <p:spPr>
          <a:xfrm>
            <a:off x="255639" y="4315406"/>
            <a:ext cx="440485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1/17/24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PFAS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 3 = 14,000 ng/L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 2 = 2,000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 5 = 76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Wells 2, 3, and 5 have most similar signatures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Signatures onsite do not correlate well with offsite WSWs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64ECDBB-3BAD-589E-BF31-333CF700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94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DA048-D8D0-38C3-E92A-CE500E6C7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E62507-DF39-E06D-70B2-0DAF1032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193" y="1619062"/>
            <a:ext cx="9133114" cy="5238938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Collection of samples from raw or spent solvent, separator water, potable water prior to wet wash and/or wet wash discharge water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Additional sample downgradient of a source area to look at potential degradation/transformation products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200" dirty="0">
                <a:solidFill>
                  <a:schemeClr val="tx1"/>
                </a:solidFill>
              </a:rPr>
              <a:t>Use of total oxidizable precursor (TOP) assay to look at unknown PFAS precursors that may be converted into related PFAS chemicals through oxidation – recent study shows these precursors may be high at laundry facilities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B92C2A-5A1D-348D-FB84-4AEF0F55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Additional Tasks Possible</a:t>
            </a:r>
          </a:p>
        </p:txBody>
      </p:sp>
    </p:spTree>
    <p:extLst>
      <p:ext uri="{BB962C8B-B14F-4D97-AF65-F5344CB8AC3E}">
        <p14:creationId xmlns:p14="http://schemas.microsoft.com/office/powerpoint/2010/main" val="25088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dy slide">
  <a:themeElements>
    <a:clrScheme name="Cardno Color Palette">
      <a:dk1>
        <a:srgbClr val="565A5C"/>
      </a:dk1>
      <a:lt1>
        <a:srgbClr val="FFFFFF"/>
      </a:lt1>
      <a:dk2>
        <a:srgbClr val="003359"/>
      </a:dk2>
      <a:lt2>
        <a:srgbClr val="988F86"/>
      </a:lt2>
      <a:accent1>
        <a:srgbClr val="878800"/>
      </a:accent1>
      <a:accent2>
        <a:srgbClr val="69923A"/>
      </a:accent2>
      <a:accent3>
        <a:srgbClr val="7090B7"/>
      </a:accent3>
      <a:accent4>
        <a:srgbClr val="477F80"/>
      </a:accent4>
      <a:accent5>
        <a:srgbClr val="D95E00"/>
      </a:accent5>
      <a:accent6>
        <a:srgbClr val="91785B"/>
      </a:accent6>
      <a:hlink>
        <a:srgbClr val="818A8F"/>
      </a:hlink>
      <a:folHlink>
        <a:srgbClr val="818A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4F81BD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E347C4-91BB-4D61-9F37-5A6885E29480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2893163c-4790-4570-a539-5f3cb3bacbe3"/>
    <ds:schemaRef ds:uri="97c26e27-a340-4306-98a7-c36055956ab5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11003</TotalTime>
  <Words>816</Words>
  <Application>Microsoft Office PowerPoint</Application>
  <PresentationFormat>Widescreen</PresentationFormat>
  <Paragraphs>116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Corbel</vt:lpstr>
      <vt:lpstr>Ebrima</vt:lpstr>
      <vt:lpstr>Times New Roman</vt:lpstr>
      <vt:lpstr>Wingdings</vt:lpstr>
      <vt:lpstr>Wingdings 3</vt:lpstr>
      <vt:lpstr>2_Office Theme</vt:lpstr>
      <vt:lpstr>Body slide</vt:lpstr>
      <vt:lpstr>1_Office Theme</vt:lpstr>
      <vt:lpstr>3_Office Theme</vt:lpstr>
      <vt:lpstr>DSCA PFAS Pilot Study Overview</vt:lpstr>
      <vt:lpstr>Introduction </vt:lpstr>
      <vt:lpstr>Site Selection </vt:lpstr>
      <vt:lpstr>Sampling Approach for Each Site</vt:lpstr>
      <vt:lpstr>DEQ PFAS Signature Tool</vt:lpstr>
      <vt:lpstr>DEQ PFAS Signature Tool - Example</vt:lpstr>
      <vt:lpstr>PowerPoint Presentation</vt:lpstr>
      <vt:lpstr>PowerPoint Presentation</vt:lpstr>
      <vt:lpstr>Additional Tasks Possible</vt:lpstr>
      <vt:lpstr>Potential Actions Based on Results</vt:lpstr>
      <vt:lpstr>Future Implications</vt:lpstr>
      <vt:lpstr>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Alexander, Delonda</cp:lastModifiedBy>
  <cp:revision>31</cp:revision>
  <cp:lastPrinted>2023-05-22T13:04:49Z</cp:lastPrinted>
  <dcterms:created xsi:type="dcterms:W3CDTF">2015-06-24T15:01:50Z</dcterms:created>
  <dcterms:modified xsi:type="dcterms:W3CDTF">2025-04-28T13:19:42Z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