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5"/>
  </p:notesMasterIdLst>
  <p:handoutMasterIdLst>
    <p:handoutMasterId r:id="rId16"/>
  </p:handoutMasterIdLst>
  <p:sldIdLst>
    <p:sldId id="256" r:id="rId5"/>
    <p:sldId id="271" r:id="rId6"/>
    <p:sldId id="317" r:id="rId7"/>
    <p:sldId id="394" r:id="rId8"/>
    <p:sldId id="395" r:id="rId9"/>
    <p:sldId id="396" r:id="rId10"/>
    <p:sldId id="393" r:id="rId11"/>
    <p:sldId id="399" r:id="rId12"/>
    <p:sldId id="400" r:id="rId13"/>
    <p:sldId id="39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1FFD4A-FE6F-B0EC-7656-87C8B88A3725}" name="Meyer, Billy" initials="WM" userId="S::billy.meyer@deq.nc.gov::aac7b6e7-8669-4bdd-9077-462a36b1b09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FF00"/>
    <a:srgbClr val="CC6600"/>
    <a:srgbClr val="9933FF"/>
    <a:srgbClr val="004980"/>
    <a:srgbClr val="2A7735"/>
    <a:srgbClr val="528A3B"/>
    <a:srgbClr val="B6EBFC"/>
    <a:srgbClr val="D8EBD1"/>
    <a:srgbClr val="0829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87273" autoAdjust="0"/>
  </p:normalViewPr>
  <p:slideViewPr>
    <p:cSldViewPr snapToGrid="0">
      <p:cViewPr varScale="1">
        <p:scale>
          <a:sx n="96" d="100"/>
          <a:sy n="96" d="100"/>
        </p:scale>
        <p:origin x="270" y="9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11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0A5054-18CF-4B13-A1CB-7C9E9D1CB4A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E625606-87F9-4D82-B25B-792B0212715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F7F39C-F64F-4D63-A18D-51D7081E0F57}" type="datetimeFigureOut">
              <a:rPr lang="en-US" smtClean="0"/>
              <a:t>5/1/2024</a:t>
            </a:fld>
            <a:endParaRPr lang="en-US" dirty="0"/>
          </a:p>
        </p:txBody>
      </p:sp>
      <p:sp>
        <p:nvSpPr>
          <p:cNvPr id="4" name="Footer Placeholder 3">
            <a:extLst>
              <a:ext uri="{FF2B5EF4-FFF2-40B4-BE49-F238E27FC236}">
                <a16:creationId xmlns:a16="http://schemas.microsoft.com/office/drawing/2014/main" id="{60F982E3-4B96-44E5-9E34-FD95D325FA7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C7B604D-811D-48D7-ADEA-DDA9164EDC4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F607A8-8F0C-4F60-A689-04987304768F}" type="slidenum">
              <a:rPr lang="en-US" smtClean="0"/>
              <a:t>‹#›</a:t>
            </a:fld>
            <a:endParaRPr lang="en-US" dirty="0"/>
          </a:p>
        </p:txBody>
      </p:sp>
    </p:spTree>
    <p:extLst>
      <p:ext uri="{BB962C8B-B14F-4D97-AF65-F5344CB8AC3E}">
        <p14:creationId xmlns:p14="http://schemas.microsoft.com/office/powerpoint/2010/main" val="4610976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9091C5-15E7-436D-8B9A-3F1F02CD28EA}" type="datetimeFigureOut">
              <a:rPr lang="en-US" smtClean="0"/>
              <a:t>5/1/2024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6E5E68-3321-494B-9C60-8F6BD98AC459}" type="slidenum">
              <a:rPr lang="en-US" smtClean="0"/>
              <a:t>‹#›</a:t>
            </a:fld>
            <a:endParaRPr lang="en-US" dirty="0"/>
          </a:p>
        </p:txBody>
      </p:sp>
    </p:spTree>
    <p:extLst>
      <p:ext uri="{BB962C8B-B14F-4D97-AF65-F5344CB8AC3E}">
        <p14:creationId xmlns:p14="http://schemas.microsoft.com/office/powerpoint/2010/main" val="3843627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cbi.nlm.nih.gov/pmc/articles/PMC9653090/"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able to move logo</a:t>
            </a:r>
          </a:p>
        </p:txBody>
      </p:sp>
      <p:sp>
        <p:nvSpPr>
          <p:cNvPr id="4" name="Slide Number Placeholder 3"/>
          <p:cNvSpPr>
            <a:spLocks noGrp="1"/>
          </p:cNvSpPr>
          <p:nvPr>
            <p:ph type="sldNum" sz="quarter" idx="5"/>
          </p:nvPr>
        </p:nvSpPr>
        <p:spPr/>
        <p:txBody>
          <a:bodyPr/>
          <a:lstStyle/>
          <a:p>
            <a:fld id="{0D6E5E68-3321-494B-9C60-8F6BD98AC459}" type="slidenum">
              <a:rPr lang="en-US" smtClean="0"/>
              <a:t>1</a:t>
            </a:fld>
            <a:endParaRPr lang="en-US" dirty="0"/>
          </a:p>
        </p:txBody>
      </p:sp>
    </p:spTree>
    <p:extLst>
      <p:ext uri="{BB962C8B-B14F-4D97-AF65-F5344CB8AC3E}">
        <p14:creationId xmlns:p14="http://schemas.microsoft.com/office/powerpoint/2010/main" val="644985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9FD7F-58F5-4864-9F14-67B826ED126B}" type="slidenum">
              <a:rPr lang="en-US" smtClean="0"/>
              <a:t>10</a:t>
            </a:fld>
            <a:endParaRPr lang="en-US" dirty="0"/>
          </a:p>
        </p:txBody>
      </p:sp>
    </p:spTree>
    <p:extLst>
      <p:ext uri="{BB962C8B-B14F-4D97-AF65-F5344CB8AC3E}">
        <p14:creationId xmlns:p14="http://schemas.microsoft.com/office/powerpoint/2010/main" val="2383752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i="0" dirty="0">
              <a:solidFill>
                <a:srgbClr val="0D0D0D"/>
              </a:solidFill>
              <a:effectLst/>
              <a:latin typeface="Söhne"/>
            </a:endParaRPr>
          </a:p>
        </p:txBody>
      </p:sp>
      <p:sp>
        <p:nvSpPr>
          <p:cNvPr id="4" name="Slide Number Placeholder 3"/>
          <p:cNvSpPr>
            <a:spLocks noGrp="1"/>
          </p:cNvSpPr>
          <p:nvPr>
            <p:ph type="sldNum" sz="quarter" idx="5"/>
          </p:nvPr>
        </p:nvSpPr>
        <p:spPr/>
        <p:txBody>
          <a:bodyPr/>
          <a:lstStyle/>
          <a:p>
            <a:fld id="{0D6E5E68-3321-494B-9C60-8F6BD98AC459}" type="slidenum">
              <a:rPr lang="en-US" smtClean="0"/>
              <a:t>2</a:t>
            </a:fld>
            <a:endParaRPr lang="en-US" dirty="0"/>
          </a:p>
        </p:txBody>
      </p:sp>
    </p:spTree>
    <p:extLst>
      <p:ext uri="{BB962C8B-B14F-4D97-AF65-F5344CB8AC3E}">
        <p14:creationId xmlns:p14="http://schemas.microsoft.com/office/powerpoint/2010/main" val="4112258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rgbClr val="0D0D0D"/>
                </a:solidFill>
                <a:effectLst/>
                <a:latin typeface="Söhne"/>
              </a:rPr>
              <a:t>-Forever chemicals – Strong carbon-fluorine bond. Don’t break down in the environment and can build up or bioaccumulate in humans and animals.</a:t>
            </a: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-Textile mills use PFAS to impart outdoor gear, clothing, household fabrics, carpets, and other textile products with water, oil, soil, and heat resistance; improve cleanability of oil- and water-based stains; as a wetting or antifoaming agent when dyeing and bleaching, and as a breathable moisture barrier to wind and rain</a:t>
            </a:r>
            <a:endParaRPr lang="en-US" sz="1050" b="0" i="0" dirty="0">
              <a:solidFill>
                <a:srgbClr val="0D0D0D"/>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rgbClr val="0D0D0D"/>
                </a:solidFill>
                <a:effectLst/>
                <a:latin typeface="Söhne"/>
              </a:rPr>
              <a:t>-PFOS and PFOA were voluntarily phased out beginning in early 2000s, but other PFAS continue to be used.  PFAS may also be present in imported products.  Recent EPA rule requires reporting of articles containing PFAS imported into the US between now and 2015, but lots of exceptions.  Plus, as far as dry-cleaning sources go, who knows when someone purchased a product.</a:t>
            </a:r>
          </a:p>
        </p:txBody>
      </p:sp>
      <p:sp>
        <p:nvSpPr>
          <p:cNvPr id="4" name="Slide Number Placeholder 3"/>
          <p:cNvSpPr>
            <a:spLocks noGrp="1"/>
          </p:cNvSpPr>
          <p:nvPr>
            <p:ph type="sldNum" sz="quarter" idx="5"/>
          </p:nvPr>
        </p:nvSpPr>
        <p:spPr/>
        <p:txBody>
          <a:bodyPr/>
          <a:lstStyle/>
          <a:p>
            <a:fld id="{0D6E5E68-3321-494B-9C60-8F6BD98AC459}" type="slidenum">
              <a:rPr lang="en-US" smtClean="0"/>
              <a:t>3</a:t>
            </a:fld>
            <a:endParaRPr lang="en-US" dirty="0"/>
          </a:p>
        </p:txBody>
      </p:sp>
    </p:spTree>
    <p:extLst>
      <p:ext uri="{BB962C8B-B14F-4D97-AF65-F5344CB8AC3E}">
        <p14:creationId xmlns:p14="http://schemas.microsoft.com/office/powerpoint/2010/main" val="1548059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rgbClr val="0D0D0D"/>
                </a:solidFill>
                <a:effectLst/>
                <a:latin typeface="Söhne"/>
              </a:rPr>
              <a:t>No other known studies specifically focusing on PFAS at dry-cleaners, lot of conclusions based on this one study</a:t>
            </a:r>
          </a:p>
        </p:txBody>
      </p:sp>
      <p:sp>
        <p:nvSpPr>
          <p:cNvPr id="4" name="Slide Number Placeholder 3"/>
          <p:cNvSpPr>
            <a:spLocks noGrp="1"/>
          </p:cNvSpPr>
          <p:nvPr>
            <p:ph type="sldNum" sz="quarter" idx="5"/>
          </p:nvPr>
        </p:nvSpPr>
        <p:spPr/>
        <p:txBody>
          <a:bodyPr/>
          <a:lstStyle/>
          <a:p>
            <a:fld id="{0D6E5E68-3321-494B-9C60-8F6BD98AC459}" type="slidenum">
              <a:rPr lang="en-US" smtClean="0"/>
              <a:t>4</a:t>
            </a:fld>
            <a:endParaRPr lang="en-US" dirty="0"/>
          </a:p>
        </p:txBody>
      </p:sp>
    </p:spTree>
    <p:extLst>
      <p:ext uri="{BB962C8B-B14F-4D97-AF65-F5344CB8AC3E}">
        <p14:creationId xmlns:p14="http://schemas.microsoft.com/office/powerpoint/2010/main" val="1117139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hlinkClick r:id="rId3"/>
              </a:rPr>
              <a:t>Global Distributions, Source-Type Dependencies, and Concentration Ranges of Per- and Polyfluoroalkyl Substances in Groundwater - PMC (nih.gov)</a:t>
            </a:r>
            <a:endParaRPr lang="en-US" sz="1400" b="0" i="0" dirty="0">
              <a:solidFill>
                <a:srgbClr val="0D0D0D"/>
              </a:solidFill>
              <a:effectLst/>
              <a:latin typeface="Söhne"/>
            </a:endParaRPr>
          </a:p>
        </p:txBody>
      </p:sp>
      <p:sp>
        <p:nvSpPr>
          <p:cNvPr id="4" name="Slide Number Placeholder 3"/>
          <p:cNvSpPr>
            <a:spLocks noGrp="1"/>
          </p:cNvSpPr>
          <p:nvPr>
            <p:ph type="sldNum" sz="quarter" idx="5"/>
          </p:nvPr>
        </p:nvSpPr>
        <p:spPr/>
        <p:txBody>
          <a:bodyPr/>
          <a:lstStyle/>
          <a:p>
            <a:fld id="{0D6E5E68-3321-494B-9C60-8F6BD98AC459}" type="slidenum">
              <a:rPr lang="en-US" smtClean="0"/>
              <a:t>5</a:t>
            </a:fld>
            <a:endParaRPr lang="en-US" dirty="0"/>
          </a:p>
        </p:txBody>
      </p:sp>
    </p:spTree>
    <p:extLst>
      <p:ext uri="{BB962C8B-B14F-4D97-AF65-F5344CB8AC3E}">
        <p14:creationId xmlns:p14="http://schemas.microsoft.com/office/powerpoint/2010/main" val="806046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rgbClr val="0D0D0D"/>
                </a:solidFill>
                <a:effectLst/>
                <a:latin typeface="Söhne"/>
              </a:rPr>
              <a:t>3-6% PFAS in AFFF – 3 – 6E10</a:t>
            </a:r>
          </a:p>
        </p:txBody>
      </p:sp>
      <p:sp>
        <p:nvSpPr>
          <p:cNvPr id="4" name="Slide Number Placeholder 3"/>
          <p:cNvSpPr>
            <a:spLocks noGrp="1"/>
          </p:cNvSpPr>
          <p:nvPr>
            <p:ph type="sldNum" sz="quarter" idx="5"/>
          </p:nvPr>
        </p:nvSpPr>
        <p:spPr/>
        <p:txBody>
          <a:bodyPr/>
          <a:lstStyle/>
          <a:p>
            <a:fld id="{0D6E5E68-3321-494B-9C60-8F6BD98AC459}" type="slidenum">
              <a:rPr lang="en-US" smtClean="0"/>
              <a:t>6</a:t>
            </a:fld>
            <a:endParaRPr lang="en-US" dirty="0"/>
          </a:p>
        </p:txBody>
      </p:sp>
    </p:spTree>
    <p:extLst>
      <p:ext uri="{BB962C8B-B14F-4D97-AF65-F5344CB8AC3E}">
        <p14:creationId xmlns:p14="http://schemas.microsoft.com/office/powerpoint/2010/main" val="927584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assessment challenges, don’t even get me started on remediation challenges!</a:t>
            </a:r>
          </a:p>
        </p:txBody>
      </p:sp>
      <p:sp>
        <p:nvSpPr>
          <p:cNvPr id="4" name="Slide Number Placeholder 3"/>
          <p:cNvSpPr>
            <a:spLocks noGrp="1"/>
          </p:cNvSpPr>
          <p:nvPr>
            <p:ph type="sldNum" sz="quarter" idx="5"/>
          </p:nvPr>
        </p:nvSpPr>
        <p:spPr/>
        <p:txBody>
          <a:bodyPr/>
          <a:lstStyle/>
          <a:p>
            <a:fld id="{7A49FD7F-58F5-4864-9F14-67B826ED126B}" type="slidenum">
              <a:rPr lang="en-US" smtClean="0"/>
              <a:t>7</a:t>
            </a:fld>
            <a:endParaRPr lang="en-US" dirty="0"/>
          </a:p>
        </p:txBody>
      </p:sp>
    </p:spTree>
    <p:extLst>
      <p:ext uri="{BB962C8B-B14F-4D97-AF65-F5344CB8AC3E}">
        <p14:creationId xmlns:p14="http://schemas.microsoft.com/office/powerpoint/2010/main" val="3240974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2" indent="0">
              <a:buFont typeface="Arial" panose="020B0604020202020204" pitchFamily="34" charset="0"/>
              <a:buNone/>
            </a:pPr>
            <a:r>
              <a:rPr lang="en-US" sz="1200" dirty="0">
                <a:solidFill>
                  <a:schemeClr val="bg1"/>
                </a:solidFill>
              </a:rPr>
              <a:t>Other ubiquitous sources - Naturally occurring metals in soil and groundwater, Vapor intrusion/indoor sources, Anthropogenic background concentrations of PAHs, PCBs, and/or Dioxins </a:t>
            </a:r>
          </a:p>
          <a:p>
            <a:endParaRPr lang="en-US" dirty="0"/>
          </a:p>
        </p:txBody>
      </p:sp>
      <p:sp>
        <p:nvSpPr>
          <p:cNvPr id="4" name="Slide Number Placeholder 3"/>
          <p:cNvSpPr>
            <a:spLocks noGrp="1"/>
          </p:cNvSpPr>
          <p:nvPr>
            <p:ph type="sldNum" sz="quarter" idx="5"/>
          </p:nvPr>
        </p:nvSpPr>
        <p:spPr/>
        <p:txBody>
          <a:bodyPr/>
          <a:lstStyle/>
          <a:p>
            <a:fld id="{7A49FD7F-58F5-4864-9F14-67B826ED126B}" type="slidenum">
              <a:rPr lang="en-US" smtClean="0"/>
              <a:t>8</a:t>
            </a:fld>
            <a:endParaRPr lang="en-US" dirty="0"/>
          </a:p>
        </p:txBody>
      </p:sp>
    </p:spTree>
    <p:extLst>
      <p:ext uri="{BB962C8B-B14F-4D97-AF65-F5344CB8AC3E}">
        <p14:creationId xmlns:p14="http://schemas.microsoft.com/office/powerpoint/2010/main" val="222692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Battelle high-res non-targeted analysis</a:t>
            </a:r>
          </a:p>
          <a:p>
            <a:r>
              <a:rPr lang="en-US" dirty="0"/>
              <a:t>Multiple lines of evidence approach needed – sound familiar</a:t>
            </a:r>
          </a:p>
        </p:txBody>
      </p:sp>
      <p:sp>
        <p:nvSpPr>
          <p:cNvPr id="4" name="Slide Number Placeholder 3"/>
          <p:cNvSpPr>
            <a:spLocks noGrp="1"/>
          </p:cNvSpPr>
          <p:nvPr>
            <p:ph type="sldNum" sz="quarter" idx="5"/>
          </p:nvPr>
        </p:nvSpPr>
        <p:spPr/>
        <p:txBody>
          <a:bodyPr/>
          <a:lstStyle/>
          <a:p>
            <a:fld id="{7A49FD7F-58F5-4864-9F14-67B826ED126B}" type="slidenum">
              <a:rPr lang="en-US" smtClean="0"/>
              <a:t>9</a:t>
            </a:fld>
            <a:endParaRPr lang="en-US" dirty="0"/>
          </a:p>
        </p:txBody>
      </p:sp>
    </p:spTree>
    <p:extLst>
      <p:ext uri="{BB962C8B-B14F-4D97-AF65-F5344CB8AC3E}">
        <p14:creationId xmlns:p14="http://schemas.microsoft.com/office/powerpoint/2010/main" val="2260873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1.JP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92000"/>
            <a:lum/>
          </a:blip>
          <a:srcRect/>
          <a:stretch>
            <a:fillRect t="-17000" b="-17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D4ADB5-5D06-4FED-B636-46640A3FAB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31670" y="5209197"/>
            <a:ext cx="2602126" cy="1386821"/>
          </a:xfrm>
          <a:prstGeom prst="rect">
            <a:avLst/>
          </a:prstGeom>
        </p:spPr>
      </p:pic>
      <p:sp>
        <p:nvSpPr>
          <p:cNvPr id="2" name="Title 1">
            <a:extLst>
              <a:ext uri="{FF2B5EF4-FFF2-40B4-BE49-F238E27FC236}">
                <a16:creationId xmlns:a16="http://schemas.microsoft.com/office/drawing/2014/main" id="{0E7ACA2A-C44E-4573-AE9B-1714FBE22CEA}"/>
              </a:ext>
            </a:extLst>
          </p:cNvPr>
          <p:cNvSpPr>
            <a:spLocks noGrp="1"/>
          </p:cNvSpPr>
          <p:nvPr>
            <p:ph type="ctrTitle" hasCustomPrompt="1"/>
          </p:nvPr>
        </p:nvSpPr>
        <p:spPr>
          <a:xfrm>
            <a:off x="208547" y="1299746"/>
            <a:ext cx="9144000" cy="1203742"/>
          </a:xfrm>
        </p:spPr>
        <p:txBody>
          <a:bodyPr anchor="b"/>
          <a:lstStyle>
            <a:lvl1pPr algn="l">
              <a:defRPr sz="6000" baseline="0">
                <a:solidFill>
                  <a:srgbClr val="ECF8EC"/>
                </a:solidFill>
                <a:latin typeface="Ebrima" panose="02000000000000000000" pitchFamily="2" charset="0"/>
                <a:ea typeface="Ebrima" panose="02000000000000000000" pitchFamily="2" charset="0"/>
                <a:cs typeface="Ebrima" panose="02000000000000000000" pitchFamily="2" charset="0"/>
              </a:defRPr>
            </a:lvl1pPr>
          </a:lstStyle>
          <a:p>
            <a:r>
              <a:rPr lang="en-US" dirty="0"/>
              <a:t>Presentation Title</a:t>
            </a:r>
          </a:p>
        </p:txBody>
      </p:sp>
      <p:sp>
        <p:nvSpPr>
          <p:cNvPr id="3" name="Subtitle 2">
            <a:extLst>
              <a:ext uri="{FF2B5EF4-FFF2-40B4-BE49-F238E27FC236}">
                <a16:creationId xmlns:a16="http://schemas.microsoft.com/office/drawing/2014/main" id="{FE96FA33-8A84-46BF-8681-4C10F09612BE}"/>
              </a:ext>
            </a:extLst>
          </p:cNvPr>
          <p:cNvSpPr>
            <a:spLocks noGrp="1"/>
          </p:cNvSpPr>
          <p:nvPr>
            <p:ph type="subTitle" idx="1" hasCustomPrompt="1"/>
          </p:nvPr>
        </p:nvSpPr>
        <p:spPr>
          <a:xfrm>
            <a:off x="653716" y="3236913"/>
            <a:ext cx="3384884" cy="600994"/>
          </a:xfrm>
        </p:spPr>
        <p:txBody>
          <a:bodyPr>
            <a:normAutofit/>
          </a:bodyPr>
          <a:lstStyle>
            <a:lvl1pPr marL="0" indent="0" algn="l">
              <a:buNone/>
              <a:defRPr sz="3600">
                <a:solidFill>
                  <a:schemeClr val="bg1"/>
                </a:solidFill>
                <a:latin typeface="Ebrima" panose="02000000000000000000" pitchFamily="2" charset="0"/>
                <a:ea typeface="Ebrima" panose="02000000000000000000" pitchFamily="2" charset="0"/>
                <a:cs typeface="Ebrima"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Prepared for</a:t>
            </a:r>
          </a:p>
        </p:txBody>
      </p:sp>
      <p:sp>
        <p:nvSpPr>
          <p:cNvPr id="4" name="Date Placeholder 3">
            <a:extLst>
              <a:ext uri="{FF2B5EF4-FFF2-40B4-BE49-F238E27FC236}">
                <a16:creationId xmlns:a16="http://schemas.microsoft.com/office/drawing/2014/main" id="{F1F0578C-4F4A-4EC7-AE29-2F18942580C0}"/>
              </a:ext>
            </a:extLst>
          </p:cNvPr>
          <p:cNvSpPr>
            <a:spLocks noGrp="1"/>
          </p:cNvSpPr>
          <p:nvPr>
            <p:ph type="dt" sz="half" idx="10"/>
          </p:nvPr>
        </p:nvSpPr>
        <p:spPr>
          <a:xfrm>
            <a:off x="653716" y="6319405"/>
            <a:ext cx="2743200" cy="365125"/>
          </a:xfrm>
        </p:spPr>
        <p:txBody>
          <a:bodyPr/>
          <a:lstStyle/>
          <a:p>
            <a:fld id="{5F37DC18-8AC7-49ED-B53E-3F3F82063448}" type="datetimeFigureOut">
              <a:rPr lang="en-US" smtClean="0"/>
              <a:t>5/1/2024</a:t>
            </a:fld>
            <a:endParaRPr lang="en-US" dirty="0"/>
          </a:p>
        </p:txBody>
      </p:sp>
      <p:sp>
        <p:nvSpPr>
          <p:cNvPr id="12" name="Text Placeholder 11">
            <a:extLst>
              <a:ext uri="{FF2B5EF4-FFF2-40B4-BE49-F238E27FC236}">
                <a16:creationId xmlns:a16="http://schemas.microsoft.com/office/drawing/2014/main" id="{E43754F7-3C3F-4990-B840-BCF631287B63}"/>
              </a:ext>
            </a:extLst>
          </p:cNvPr>
          <p:cNvSpPr>
            <a:spLocks noGrp="1"/>
          </p:cNvSpPr>
          <p:nvPr>
            <p:ph type="body" sz="quarter" idx="12" hasCustomPrompt="1"/>
          </p:nvPr>
        </p:nvSpPr>
        <p:spPr>
          <a:xfrm>
            <a:off x="7257150" y="3236913"/>
            <a:ext cx="3475095" cy="670844"/>
          </a:xfrm>
        </p:spPr>
        <p:txBody>
          <a:bodyPr/>
          <a:lstStyle>
            <a:lvl1pPr marL="0" indent="0">
              <a:buNone/>
              <a:defRPr sz="3600">
                <a:solidFill>
                  <a:schemeClr val="bg1"/>
                </a:solidFill>
                <a:latin typeface="Ebrima" panose="02000000000000000000" pitchFamily="2" charset="0"/>
                <a:ea typeface="Ebrima" panose="02000000000000000000" pitchFamily="2" charset="0"/>
                <a:cs typeface="Ebrima" panose="02000000000000000000" pitchFamily="2" charset="0"/>
              </a:defRPr>
            </a:lvl1pPr>
          </a:lstStyle>
          <a:p>
            <a:pPr lvl="0"/>
            <a:r>
              <a:rPr lang="en-US" dirty="0"/>
              <a:t>Prepared by</a:t>
            </a:r>
          </a:p>
        </p:txBody>
      </p:sp>
      <p:sp>
        <p:nvSpPr>
          <p:cNvPr id="14" name="Picture Placeholder 13">
            <a:extLst>
              <a:ext uri="{FF2B5EF4-FFF2-40B4-BE49-F238E27FC236}">
                <a16:creationId xmlns:a16="http://schemas.microsoft.com/office/drawing/2014/main" id="{36C2EC35-C1EE-42E0-9951-667A0A1C41E2}"/>
              </a:ext>
            </a:extLst>
          </p:cNvPr>
          <p:cNvSpPr>
            <a:spLocks noGrp="1"/>
          </p:cNvSpPr>
          <p:nvPr>
            <p:ph type="pic" sz="quarter" idx="13" hasCustomPrompt="1"/>
          </p:nvPr>
        </p:nvSpPr>
        <p:spPr>
          <a:xfrm>
            <a:off x="654050" y="4006850"/>
            <a:ext cx="3384550" cy="1551404"/>
          </a:xfrm>
        </p:spPr>
        <p:txBody>
          <a:bodyPr/>
          <a:lstStyle>
            <a:lvl1pPr>
              <a:defRPr>
                <a:solidFill>
                  <a:schemeClr val="bg1"/>
                </a:solidFill>
                <a:latin typeface="Ebrima" panose="02000000000000000000" pitchFamily="2" charset="0"/>
                <a:ea typeface="Ebrima" panose="02000000000000000000" pitchFamily="2" charset="0"/>
                <a:cs typeface="Ebrima" panose="02000000000000000000" pitchFamily="2" charset="0"/>
              </a:defRPr>
            </a:lvl1pPr>
          </a:lstStyle>
          <a:p>
            <a:r>
              <a:rPr lang="en-US" dirty="0"/>
              <a:t>Insert company logo</a:t>
            </a:r>
          </a:p>
        </p:txBody>
      </p:sp>
    </p:spTree>
    <p:extLst>
      <p:ext uri="{BB962C8B-B14F-4D97-AF65-F5344CB8AC3E}">
        <p14:creationId xmlns:p14="http://schemas.microsoft.com/office/powerpoint/2010/main" val="3946347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C/Agenda">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81EE1A-319E-4F09-8E9D-9A579CB775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3070" y="6009941"/>
            <a:ext cx="1455193" cy="790411"/>
          </a:xfrm>
          <a:prstGeom prst="rect">
            <a:avLst/>
          </a:prstGeom>
        </p:spPr>
      </p:pic>
      <p:sp>
        <p:nvSpPr>
          <p:cNvPr id="2" name="Title 1">
            <a:extLst>
              <a:ext uri="{FF2B5EF4-FFF2-40B4-BE49-F238E27FC236}">
                <a16:creationId xmlns:a16="http://schemas.microsoft.com/office/drawing/2014/main" id="{E761AA2F-D1BC-4611-89F3-3133643B197A}"/>
              </a:ext>
            </a:extLst>
          </p:cNvPr>
          <p:cNvSpPr>
            <a:spLocks noGrp="1"/>
          </p:cNvSpPr>
          <p:nvPr>
            <p:ph type="title" hasCustomPrompt="1"/>
          </p:nvPr>
        </p:nvSpPr>
        <p:spPr>
          <a:xfrm>
            <a:off x="838200" y="-33750"/>
            <a:ext cx="10515600" cy="1325563"/>
          </a:xfrm>
        </p:spPr>
        <p:txBody>
          <a:bodyPr/>
          <a:lstStyle>
            <a:lvl1pPr algn="ctr">
              <a:defRPr>
                <a:solidFill>
                  <a:schemeClr val="bg1"/>
                </a:solidFill>
                <a:latin typeface="Ebrima" panose="02000000000000000000" pitchFamily="2" charset="0"/>
                <a:ea typeface="Ebrima" panose="02000000000000000000" pitchFamily="2" charset="0"/>
                <a:cs typeface="Ebrima" panose="02000000000000000000" pitchFamily="2" charset="0"/>
              </a:defRPr>
            </a:lvl1pPr>
          </a:lstStyle>
          <a:p>
            <a:r>
              <a:rPr lang="en-US" dirty="0"/>
              <a:t>Title</a:t>
            </a:r>
          </a:p>
        </p:txBody>
      </p:sp>
      <p:sp>
        <p:nvSpPr>
          <p:cNvPr id="3" name="Date Placeholder 2">
            <a:extLst>
              <a:ext uri="{FF2B5EF4-FFF2-40B4-BE49-F238E27FC236}">
                <a16:creationId xmlns:a16="http://schemas.microsoft.com/office/drawing/2014/main" id="{4DA82E3C-6591-499E-88F6-8D94510B957E}"/>
              </a:ext>
            </a:extLst>
          </p:cNvPr>
          <p:cNvSpPr>
            <a:spLocks noGrp="1"/>
          </p:cNvSpPr>
          <p:nvPr>
            <p:ph type="dt" sz="half" idx="10"/>
          </p:nvPr>
        </p:nvSpPr>
        <p:spPr/>
        <p:txBody>
          <a:bodyPr/>
          <a:lstStyle/>
          <a:p>
            <a:fld id="{5F37DC18-8AC7-49ED-B53E-3F3F82063448}" type="datetimeFigureOut">
              <a:rPr lang="en-US" smtClean="0"/>
              <a:t>5/1/2024</a:t>
            </a:fld>
            <a:endParaRPr lang="en-US" dirty="0"/>
          </a:p>
        </p:txBody>
      </p:sp>
      <p:sp>
        <p:nvSpPr>
          <p:cNvPr id="13" name="Text Placeholder 12">
            <a:extLst>
              <a:ext uri="{FF2B5EF4-FFF2-40B4-BE49-F238E27FC236}">
                <a16:creationId xmlns:a16="http://schemas.microsoft.com/office/drawing/2014/main" id="{4DE3BB77-90C0-4559-84BC-A6AF974A0547}"/>
              </a:ext>
            </a:extLst>
          </p:cNvPr>
          <p:cNvSpPr>
            <a:spLocks noGrp="1"/>
          </p:cNvSpPr>
          <p:nvPr>
            <p:ph type="body" sz="quarter" idx="11" hasCustomPrompt="1"/>
          </p:nvPr>
        </p:nvSpPr>
        <p:spPr>
          <a:xfrm>
            <a:off x="1812550" y="2062770"/>
            <a:ext cx="2933700" cy="639762"/>
          </a:xfrm>
        </p:spPr>
        <p:txBody>
          <a:bodyPr/>
          <a:lstStyle>
            <a:lvl1pPr>
              <a:buNone/>
              <a:defRPr>
                <a:solidFill>
                  <a:schemeClr val="bg1"/>
                </a:solidFill>
                <a:latin typeface="Ebrima" panose="02000000000000000000" pitchFamily="2" charset="0"/>
                <a:ea typeface="Ebrima" panose="02000000000000000000" pitchFamily="2" charset="0"/>
                <a:cs typeface="Ebrima" panose="02000000000000000000" pitchFamily="2" charset="0"/>
              </a:defRPr>
            </a:lvl1pPr>
          </a:lstStyle>
          <a:p>
            <a:pPr lvl="0"/>
            <a:r>
              <a:rPr lang="en-US" dirty="0"/>
              <a:t>Agenda</a:t>
            </a:r>
          </a:p>
        </p:txBody>
      </p:sp>
      <p:pic>
        <p:nvPicPr>
          <p:cNvPr id="17" name="Picture 16">
            <a:extLst>
              <a:ext uri="{FF2B5EF4-FFF2-40B4-BE49-F238E27FC236}">
                <a16:creationId xmlns:a16="http://schemas.microsoft.com/office/drawing/2014/main" id="{0A02638B-D073-4E9E-9686-3D650D66A3B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94638" y="2901809"/>
            <a:ext cx="954026" cy="676657"/>
          </a:xfrm>
          <a:prstGeom prst="rect">
            <a:avLst/>
          </a:prstGeom>
        </p:spPr>
      </p:pic>
      <p:pic>
        <p:nvPicPr>
          <p:cNvPr id="19" name="Picture 18">
            <a:extLst>
              <a:ext uri="{FF2B5EF4-FFF2-40B4-BE49-F238E27FC236}">
                <a16:creationId xmlns:a16="http://schemas.microsoft.com/office/drawing/2014/main" id="{A93D817D-2B36-4A96-82BE-6566A1C31BB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94638" y="4055403"/>
            <a:ext cx="954026" cy="676657"/>
          </a:xfrm>
          <a:prstGeom prst="rect">
            <a:avLst/>
          </a:prstGeom>
        </p:spPr>
      </p:pic>
      <p:pic>
        <p:nvPicPr>
          <p:cNvPr id="21" name="Picture 20">
            <a:extLst>
              <a:ext uri="{FF2B5EF4-FFF2-40B4-BE49-F238E27FC236}">
                <a16:creationId xmlns:a16="http://schemas.microsoft.com/office/drawing/2014/main" id="{158A2FD7-C0D8-45C6-870F-68BD8E82E7D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94638" y="5205876"/>
            <a:ext cx="954026" cy="676657"/>
          </a:xfrm>
          <a:prstGeom prst="rect">
            <a:avLst/>
          </a:prstGeom>
        </p:spPr>
      </p:pic>
      <p:sp>
        <p:nvSpPr>
          <p:cNvPr id="23" name="Text Placeholder 22">
            <a:extLst>
              <a:ext uri="{FF2B5EF4-FFF2-40B4-BE49-F238E27FC236}">
                <a16:creationId xmlns:a16="http://schemas.microsoft.com/office/drawing/2014/main" id="{A94361E7-0229-4025-925C-5AC8B59B669F}"/>
              </a:ext>
            </a:extLst>
          </p:cNvPr>
          <p:cNvSpPr>
            <a:spLocks noGrp="1"/>
          </p:cNvSpPr>
          <p:nvPr>
            <p:ph type="body" sz="quarter" idx="12" hasCustomPrompt="1"/>
          </p:nvPr>
        </p:nvSpPr>
        <p:spPr>
          <a:xfrm>
            <a:off x="2209800" y="2916103"/>
            <a:ext cx="517525" cy="512897"/>
          </a:xfrm>
        </p:spPr>
        <p:txBody>
          <a:bodyPr/>
          <a:lstStyle>
            <a:lvl1pPr algn="ctr">
              <a:buNone/>
              <a:defRPr sz="2000">
                <a:solidFill>
                  <a:srgbClr val="E7F6FF"/>
                </a:solidFill>
              </a:defRPr>
            </a:lvl1pPr>
          </a:lstStyle>
          <a:p>
            <a:pPr lvl="0"/>
            <a:r>
              <a:rPr lang="en-US" dirty="0"/>
              <a:t>5</a:t>
            </a:r>
          </a:p>
        </p:txBody>
      </p:sp>
      <p:sp>
        <p:nvSpPr>
          <p:cNvPr id="24" name="Text Placeholder 22">
            <a:extLst>
              <a:ext uri="{FF2B5EF4-FFF2-40B4-BE49-F238E27FC236}">
                <a16:creationId xmlns:a16="http://schemas.microsoft.com/office/drawing/2014/main" id="{31D6FF0B-428F-4A3A-BA95-0D1C6045CDE6}"/>
              </a:ext>
            </a:extLst>
          </p:cNvPr>
          <p:cNvSpPr>
            <a:spLocks noGrp="1"/>
          </p:cNvSpPr>
          <p:nvPr>
            <p:ph type="body" sz="quarter" idx="13" hasCustomPrompt="1"/>
          </p:nvPr>
        </p:nvSpPr>
        <p:spPr>
          <a:xfrm>
            <a:off x="2209800" y="4079116"/>
            <a:ext cx="517525" cy="512897"/>
          </a:xfrm>
        </p:spPr>
        <p:txBody>
          <a:bodyPr/>
          <a:lstStyle>
            <a:lvl1pPr algn="ctr">
              <a:buNone/>
              <a:defRPr sz="2000">
                <a:solidFill>
                  <a:srgbClr val="E7F6FF"/>
                </a:solidFill>
              </a:defRPr>
            </a:lvl1pPr>
          </a:lstStyle>
          <a:p>
            <a:pPr lvl="0"/>
            <a:r>
              <a:rPr lang="en-US" dirty="0"/>
              <a:t>20</a:t>
            </a:r>
          </a:p>
        </p:txBody>
      </p:sp>
      <p:sp>
        <p:nvSpPr>
          <p:cNvPr id="25" name="Text Placeholder 22">
            <a:extLst>
              <a:ext uri="{FF2B5EF4-FFF2-40B4-BE49-F238E27FC236}">
                <a16:creationId xmlns:a16="http://schemas.microsoft.com/office/drawing/2014/main" id="{1545B016-4091-40F4-BCBB-0ACAAEC6BE0A}"/>
              </a:ext>
            </a:extLst>
          </p:cNvPr>
          <p:cNvSpPr>
            <a:spLocks noGrp="1"/>
          </p:cNvSpPr>
          <p:nvPr>
            <p:ph type="body" sz="quarter" idx="14" hasCustomPrompt="1"/>
          </p:nvPr>
        </p:nvSpPr>
        <p:spPr>
          <a:xfrm>
            <a:off x="2208982" y="5223967"/>
            <a:ext cx="517525" cy="512897"/>
          </a:xfrm>
        </p:spPr>
        <p:txBody>
          <a:bodyPr/>
          <a:lstStyle>
            <a:lvl1pPr algn="ctr">
              <a:buNone/>
              <a:defRPr sz="2000">
                <a:solidFill>
                  <a:srgbClr val="E7F6FF"/>
                </a:solidFill>
              </a:defRPr>
            </a:lvl1pPr>
          </a:lstStyle>
          <a:p>
            <a:pPr lvl="0"/>
            <a:r>
              <a:rPr lang="en-US" dirty="0"/>
              <a:t>20</a:t>
            </a:r>
          </a:p>
        </p:txBody>
      </p:sp>
      <p:sp>
        <p:nvSpPr>
          <p:cNvPr id="27" name="Text Placeholder 26">
            <a:extLst>
              <a:ext uri="{FF2B5EF4-FFF2-40B4-BE49-F238E27FC236}">
                <a16:creationId xmlns:a16="http://schemas.microsoft.com/office/drawing/2014/main" id="{4E4E1C39-C427-4A91-AB3B-A5CCFEF37CF1}"/>
              </a:ext>
            </a:extLst>
          </p:cNvPr>
          <p:cNvSpPr>
            <a:spLocks noGrp="1"/>
          </p:cNvSpPr>
          <p:nvPr>
            <p:ph type="body" sz="quarter" idx="15" hasCustomPrompt="1"/>
          </p:nvPr>
        </p:nvSpPr>
        <p:spPr>
          <a:xfrm>
            <a:off x="3108325" y="2909870"/>
            <a:ext cx="1330671" cy="381577"/>
          </a:xfrm>
        </p:spPr>
        <p:txBody>
          <a:bodyPr/>
          <a:lstStyle>
            <a:lvl1pPr>
              <a:buNone/>
              <a:defRPr sz="2400">
                <a:solidFill>
                  <a:schemeClr val="bg1"/>
                </a:solidFill>
                <a:latin typeface="Ebrima" panose="02000000000000000000" pitchFamily="2" charset="0"/>
                <a:ea typeface="Ebrima" panose="02000000000000000000" pitchFamily="2" charset="0"/>
                <a:cs typeface="Ebrima" panose="02000000000000000000" pitchFamily="2" charset="0"/>
              </a:defRPr>
            </a:lvl1pPr>
          </a:lstStyle>
          <a:p>
            <a:pPr lvl="0"/>
            <a:r>
              <a:rPr lang="en-US" dirty="0"/>
              <a:t>Updates</a:t>
            </a:r>
          </a:p>
        </p:txBody>
      </p:sp>
      <p:sp>
        <p:nvSpPr>
          <p:cNvPr id="29" name="Text Placeholder 28">
            <a:extLst>
              <a:ext uri="{FF2B5EF4-FFF2-40B4-BE49-F238E27FC236}">
                <a16:creationId xmlns:a16="http://schemas.microsoft.com/office/drawing/2014/main" id="{9500C9EE-CDDC-4A28-84D6-70FE1331A6CB}"/>
              </a:ext>
            </a:extLst>
          </p:cNvPr>
          <p:cNvSpPr>
            <a:spLocks noGrp="1"/>
          </p:cNvSpPr>
          <p:nvPr>
            <p:ph type="body" sz="quarter" idx="16" hasCustomPrompt="1"/>
          </p:nvPr>
        </p:nvSpPr>
        <p:spPr>
          <a:xfrm>
            <a:off x="3108325" y="3325383"/>
            <a:ext cx="6478587" cy="498475"/>
          </a:xfrm>
        </p:spPr>
        <p:txBody>
          <a:bodyPr/>
          <a:lstStyle>
            <a:lvl1pPr marL="171450" indent="-171450">
              <a:buFontTx/>
              <a:buBlip>
                <a:blip r:embed="rId5"/>
              </a:buBlip>
              <a:defRPr sz="1200">
                <a:solidFill>
                  <a:schemeClr val="bg1"/>
                </a:solidFill>
                <a:latin typeface="Ebrima" panose="02000000000000000000" pitchFamily="2" charset="0"/>
                <a:ea typeface="Ebrima" panose="02000000000000000000" pitchFamily="2" charset="0"/>
                <a:cs typeface="Ebrima" panose="02000000000000000000" pitchFamily="2" charset="0"/>
              </a:defRPr>
            </a:lvl1pPr>
          </a:lstStyle>
          <a:p>
            <a:pPr lvl="0"/>
            <a:r>
              <a:rPr lang="en-US" dirty="0"/>
              <a:t>Additional Information Here</a:t>
            </a:r>
          </a:p>
        </p:txBody>
      </p:sp>
      <p:sp>
        <p:nvSpPr>
          <p:cNvPr id="30" name="Text Placeholder 26">
            <a:extLst>
              <a:ext uri="{FF2B5EF4-FFF2-40B4-BE49-F238E27FC236}">
                <a16:creationId xmlns:a16="http://schemas.microsoft.com/office/drawing/2014/main" id="{A0D905CE-6723-466D-8CCF-018C7380EBFB}"/>
              </a:ext>
            </a:extLst>
          </p:cNvPr>
          <p:cNvSpPr>
            <a:spLocks noGrp="1"/>
          </p:cNvSpPr>
          <p:nvPr>
            <p:ph type="body" sz="quarter" idx="17" hasCustomPrompt="1"/>
          </p:nvPr>
        </p:nvSpPr>
        <p:spPr>
          <a:xfrm>
            <a:off x="3108325" y="4058334"/>
            <a:ext cx="1230919" cy="381577"/>
          </a:xfrm>
        </p:spPr>
        <p:txBody>
          <a:bodyPr/>
          <a:lstStyle>
            <a:lvl1pPr>
              <a:buNone/>
              <a:defRPr sz="2400">
                <a:solidFill>
                  <a:schemeClr val="bg1"/>
                </a:solidFill>
                <a:latin typeface="Ebrima" panose="02000000000000000000" pitchFamily="2" charset="0"/>
                <a:ea typeface="Ebrima" panose="02000000000000000000" pitchFamily="2" charset="0"/>
                <a:cs typeface="Ebrima" panose="02000000000000000000" pitchFamily="2" charset="0"/>
              </a:defRPr>
            </a:lvl1pPr>
          </a:lstStyle>
          <a:p>
            <a:pPr lvl="0"/>
            <a:r>
              <a:rPr lang="en-US" dirty="0"/>
              <a:t>Topic</a:t>
            </a:r>
          </a:p>
        </p:txBody>
      </p:sp>
      <p:sp>
        <p:nvSpPr>
          <p:cNvPr id="31" name="Text Placeholder 28">
            <a:extLst>
              <a:ext uri="{FF2B5EF4-FFF2-40B4-BE49-F238E27FC236}">
                <a16:creationId xmlns:a16="http://schemas.microsoft.com/office/drawing/2014/main" id="{9FBDB8D0-D8D4-45F4-B2E5-3CAC843D0052}"/>
              </a:ext>
            </a:extLst>
          </p:cNvPr>
          <p:cNvSpPr>
            <a:spLocks noGrp="1"/>
          </p:cNvSpPr>
          <p:nvPr>
            <p:ph type="body" sz="quarter" idx="18" hasCustomPrompt="1"/>
          </p:nvPr>
        </p:nvSpPr>
        <p:spPr>
          <a:xfrm>
            <a:off x="3108325" y="4473847"/>
            <a:ext cx="6478587" cy="498475"/>
          </a:xfrm>
        </p:spPr>
        <p:txBody>
          <a:bodyPr/>
          <a:lstStyle>
            <a:lvl1pPr>
              <a:buFontTx/>
              <a:buBlip>
                <a:blip r:embed="rId5"/>
              </a:buBlip>
              <a:defRPr sz="1200">
                <a:solidFill>
                  <a:schemeClr val="bg1"/>
                </a:solidFill>
                <a:latin typeface="Ebrima" panose="02000000000000000000" pitchFamily="2" charset="0"/>
                <a:ea typeface="Ebrima" panose="02000000000000000000" pitchFamily="2" charset="0"/>
                <a:cs typeface="Ebrima" panose="02000000000000000000" pitchFamily="2" charset="0"/>
              </a:defRPr>
            </a:lvl1pPr>
          </a:lstStyle>
          <a:p>
            <a:pPr lvl="0"/>
            <a:r>
              <a:rPr lang="en-US" dirty="0"/>
              <a:t>Additional Information Here</a:t>
            </a:r>
          </a:p>
        </p:txBody>
      </p:sp>
      <p:sp>
        <p:nvSpPr>
          <p:cNvPr id="32" name="Text Placeholder 26">
            <a:extLst>
              <a:ext uri="{FF2B5EF4-FFF2-40B4-BE49-F238E27FC236}">
                <a16:creationId xmlns:a16="http://schemas.microsoft.com/office/drawing/2014/main" id="{AB04CB9B-654E-47F1-804B-69933D12557D}"/>
              </a:ext>
            </a:extLst>
          </p:cNvPr>
          <p:cNvSpPr>
            <a:spLocks noGrp="1"/>
          </p:cNvSpPr>
          <p:nvPr>
            <p:ph type="body" sz="quarter" idx="19" hasCustomPrompt="1"/>
          </p:nvPr>
        </p:nvSpPr>
        <p:spPr>
          <a:xfrm>
            <a:off x="3108325" y="5226318"/>
            <a:ext cx="1230919" cy="381577"/>
          </a:xfrm>
        </p:spPr>
        <p:txBody>
          <a:bodyPr/>
          <a:lstStyle>
            <a:lvl1pPr>
              <a:buNone/>
              <a:defRPr sz="2400">
                <a:solidFill>
                  <a:schemeClr val="bg1"/>
                </a:solidFill>
                <a:latin typeface="Ebrima" panose="02000000000000000000" pitchFamily="2" charset="0"/>
                <a:ea typeface="Ebrima" panose="02000000000000000000" pitchFamily="2" charset="0"/>
                <a:cs typeface="Ebrima" panose="02000000000000000000" pitchFamily="2" charset="0"/>
              </a:defRPr>
            </a:lvl1pPr>
          </a:lstStyle>
          <a:p>
            <a:pPr lvl="0"/>
            <a:r>
              <a:rPr lang="en-US" dirty="0"/>
              <a:t>Topic</a:t>
            </a:r>
          </a:p>
        </p:txBody>
      </p:sp>
      <p:sp>
        <p:nvSpPr>
          <p:cNvPr id="33" name="Text Placeholder 28">
            <a:extLst>
              <a:ext uri="{FF2B5EF4-FFF2-40B4-BE49-F238E27FC236}">
                <a16:creationId xmlns:a16="http://schemas.microsoft.com/office/drawing/2014/main" id="{F4B3BF2A-F590-46E5-A518-3890D95DC2EE}"/>
              </a:ext>
            </a:extLst>
          </p:cNvPr>
          <p:cNvSpPr>
            <a:spLocks noGrp="1"/>
          </p:cNvSpPr>
          <p:nvPr>
            <p:ph type="body" sz="quarter" idx="20" hasCustomPrompt="1"/>
          </p:nvPr>
        </p:nvSpPr>
        <p:spPr>
          <a:xfrm>
            <a:off x="3108325" y="5641831"/>
            <a:ext cx="6478587" cy="498475"/>
          </a:xfrm>
        </p:spPr>
        <p:txBody>
          <a:bodyPr/>
          <a:lstStyle>
            <a:lvl1pPr>
              <a:buFontTx/>
              <a:buBlip>
                <a:blip r:embed="rId5"/>
              </a:buBlip>
              <a:defRPr sz="1200">
                <a:solidFill>
                  <a:schemeClr val="bg1"/>
                </a:solidFill>
                <a:latin typeface="Ebrima" panose="02000000000000000000" pitchFamily="2" charset="0"/>
                <a:ea typeface="Ebrima" panose="02000000000000000000" pitchFamily="2" charset="0"/>
                <a:cs typeface="Ebrima" panose="02000000000000000000" pitchFamily="2" charset="0"/>
              </a:defRPr>
            </a:lvl1pPr>
          </a:lstStyle>
          <a:p>
            <a:pPr lvl="0"/>
            <a:r>
              <a:rPr lang="en-US" dirty="0"/>
              <a:t>Additional Information Here</a:t>
            </a:r>
          </a:p>
        </p:txBody>
      </p:sp>
      <p:pic>
        <p:nvPicPr>
          <p:cNvPr id="37" name="Picture 36">
            <a:extLst>
              <a:ext uri="{FF2B5EF4-FFF2-40B4-BE49-F238E27FC236}">
                <a16:creationId xmlns:a16="http://schemas.microsoft.com/office/drawing/2014/main" id="{79F291E3-F8A8-45A4-A824-7AB94EA1E56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847"/>
            <a:ext cx="1679451" cy="5413259"/>
          </a:xfrm>
          <a:prstGeom prst="rect">
            <a:avLst/>
          </a:prstGeom>
          <a:effectLst>
            <a:glow>
              <a:srgbClr val="528A3B">
                <a:alpha val="40000"/>
              </a:srgbClr>
            </a:glow>
          </a:effectLst>
        </p:spPr>
      </p:pic>
      <p:pic>
        <p:nvPicPr>
          <p:cNvPr id="15" name="Picture 14">
            <a:extLst>
              <a:ext uri="{FF2B5EF4-FFF2-40B4-BE49-F238E27FC236}">
                <a16:creationId xmlns:a16="http://schemas.microsoft.com/office/drawing/2014/main" id="{4236846F-3EAA-4B01-B1D2-A34480AB1A91}"/>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rot="16200000" flipH="1">
            <a:off x="-1866899" y="3390900"/>
            <a:ext cx="5333999" cy="1600200"/>
          </a:xfrm>
          <a:prstGeom prst="rect">
            <a:avLst/>
          </a:prstGeom>
          <a:effectLst>
            <a:glow>
              <a:schemeClr val="accent1">
                <a:alpha val="40000"/>
              </a:schemeClr>
            </a:glow>
          </a:effectLst>
        </p:spPr>
      </p:pic>
    </p:spTree>
    <p:extLst>
      <p:ext uri="{BB962C8B-B14F-4D97-AF65-F5344CB8AC3E}">
        <p14:creationId xmlns:p14="http://schemas.microsoft.com/office/powerpoint/2010/main" val="1149320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Slide">
    <p:bg>
      <p:bgPr>
        <a:gradFill>
          <a:gsLst>
            <a:gs pos="46000">
              <a:srgbClr val="2F7371"/>
            </a:gs>
            <a:gs pos="0">
              <a:srgbClr val="096093"/>
            </a:gs>
            <a:gs pos="100000">
              <a:srgbClr val="528A3B"/>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33D1D-F0D3-46B7-9045-146D53A54466}"/>
              </a:ext>
            </a:extLst>
          </p:cNvPr>
          <p:cNvSpPr>
            <a:spLocks noGrp="1"/>
          </p:cNvSpPr>
          <p:nvPr>
            <p:ph type="title" hasCustomPrompt="1"/>
          </p:nvPr>
        </p:nvSpPr>
        <p:spPr>
          <a:xfrm>
            <a:off x="210126" y="327675"/>
            <a:ext cx="7146638" cy="1325563"/>
          </a:xfrm>
        </p:spPr>
        <p:txBody>
          <a:bodyPr/>
          <a:lstStyle>
            <a:lvl1pPr>
              <a:defRPr>
                <a:solidFill>
                  <a:schemeClr val="bg1"/>
                </a:solidFill>
                <a:latin typeface="Ebrima" panose="02000000000000000000" pitchFamily="2" charset="0"/>
                <a:ea typeface="Ebrima" panose="02000000000000000000" pitchFamily="2" charset="0"/>
                <a:cs typeface="Ebrima" panose="02000000000000000000" pitchFamily="2" charset="0"/>
              </a:defRPr>
            </a:lvl1pPr>
          </a:lstStyle>
          <a:p>
            <a:r>
              <a:rPr lang="en-US" dirty="0"/>
              <a:t>Project Overview</a:t>
            </a:r>
          </a:p>
        </p:txBody>
      </p:sp>
      <p:sp>
        <p:nvSpPr>
          <p:cNvPr id="3" name="Date Placeholder 2">
            <a:extLst>
              <a:ext uri="{FF2B5EF4-FFF2-40B4-BE49-F238E27FC236}">
                <a16:creationId xmlns:a16="http://schemas.microsoft.com/office/drawing/2014/main" id="{BE376415-ABA0-400D-8BA2-C11BDC29C076}"/>
              </a:ext>
            </a:extLst>
          </p:cNvPr>
          <p:cNvSpPr>
            <a:spLocks noGrp="1"/>
          </p:cNvSpPr>
          <p:nvPr>
            <p:ph type="dt" sz="half" idx="10"/>
          </p:nvPr>
        </p:nvSpPr>
        <p:spPr>
          <a:xfrm>
            <a:off x="489526" y="6347762"/>
            <a:ext cx="2743200" cy="365125"/>
          </a:xfrm>
        </p:spPr>
        <p:txBody>
          <a:bodyPr/>
          <a:lstStyle/>
          <a:p>
            <a:fld id="{5F37DC18-8AC7-49ED-B53E-3F3F82063448}" type="datetimeFigureOut">
              <a:rPr lang="en-US" smtClean="0"/>
              <a:t>5/1/2024</a:t>
            </a:fld>
            <a:endParaRPr lang="en-US" dirty="0"/>
          </a:p>
        </p:txBody>
      </p:sp>
      <p:sp>
        <p:nvSpPr>
          <p:cNvPr id="8" name="Text Placeholder 7">
            <a:extLst>
              <a:ext uri="{FF2B5EF4-FFF2-40B4-BE49-F238E27FC236}">
                <a16:creationId xmlns:a16="http://schemas.microsoft.com/office/drawing/2014/main" id="{21F62853-6047-4E8A-AE35-8FB39B05C490}"/>
              </a:ext>
            </a:extLst>
          </p:cNvPr>
          <p:cNvSpPr>
            <a:spLocks noGrp="1"/>
          </p:cNvSpPr>
          <p:nvPr>
            <p:ph type="body" sz="quarter" idx="12" hasCustomPrompt="1"/>
          </p:nvPr>
        </p:nvSpPr>
        <p:spPr>
          <a:xfrm>
            <a:off x="489525" y="1771856"/>
            <a:ext cx="11168737" cy="4258566"/>
          </a:xfrm>
        </p:spPr>
        <p:txBody>
          <a:bodyPr/>
          <a:lstStyle>
            <a:lvl1pPr>
              <a:defRPr>
                <a:solidFill>
                  <a:schemeClr val="bg1"/>
                </a:solidFill>
                <a:latin typeface="Ebrima" panose="02000000000000000000" pitchFamily="2" charset="0"/>
                <a:ea typeface="Ebrima" panose="02000000000000000000" pitchFamily="2" charset="0"/>
                <a:cs typeface="Ebrima" panose="02000000000000000000" pitchFamily="2" charset="0"/>
              </a:defRPr>
            </a:lvl1pPr>
            <a:lvl2pPr>
              <a:defRPr>
                <a:solidFill>
                  <a:schemeClr val="bg1"/>
                </a:solidFill>
                <a:latin typeface="Ebrima" panose="02000000000000000000" pitchFamily="2" charset="0"/>
                <a:ea typeface="Ebrima" panose="02000000000000000000" pitchFamily="2" charset="0"/>
                <a:cs typeface="Ebrima" panose="02000000000000000000" pitchFamily="2" charset="0"/>
              </a:defRPr>
            </a:lvl2pPr>
            <a:lvl3pPr>
              <a:defRPr>
                <a:solidFill>
                  <a:schemeClr val="bg1"/>
                </a:solidFill>
                <a:latin typeface="Ebrima" panose="02000000000000000000" pitchFamily="2" charset="0"/>
                <a:ea typeface="Ebrima" panose="02000000000000000000" pitchFamily="2" charset="0"/>
                <a:cs typeface="Ebrima" panose="02000000000000000000" pitchFamily="2" charset="0"/>
              </a:defRPr>
            </a:lvl3pPr>
            <a:lvl4pPr>
              <a:defRPr>
                <a:solidFill>
                  <a:schemeClr val="bg1"/>
                </a:solidFill>
                <a:latin typeface="Ebrima" panose="02000000000000000000" pitchFamily="2" charset="0"/>
                <a:ea typeface="Ebrima" panose="02000000000000000000" pitchFamily="2" charset="0"/>
                <a:cs typeface="Ebrima" panose="02000000000000000000" pitchFamily="2" charset="0"/>
              </a:defRPr>
            </a:lvl4pPr>
            <a:lvl5pPr>
              <a:defRPr>
                <a:solidFill>
                  <a:schemeClr val="bg1"/>
                </a:solidFill>
                <a:latin typeface="Ebrima" panose="02000000000000000000" pitchFamily="2" charset="0"/>
                <a:ea typeface="Ebrima" panose="02000000000000000000" pitchFamily="2" charset="0"/>
                <a:cs typeface="Ebrima" panose="02000000000000000000" pitchFamily="2"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112EAF4B-C3C5-4F96-A697-95084C45C9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3070" y="6009941"/>
            <a:ext cx="1455193" cy="790411"/>
          </a:xfrm>
          <a:prstGeom prst="rect">
            <a:avLst/>
          </a:prstGeom>
        </p:spPr>
      </p:pic>
    </p:spTree>
    <p:extLst>
      <p:ext uri="{BB962C8B-B14F-4D97-AF65-F5344CB8AC3E}">
        <p14:creationId xmlns:p14="http://schemas.microsoft.com/office/powerpoint/2010/main" val="4087897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 Org Charts">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2E923DE-96B5-40A4-918D-EAADC00B9CAC}"/>
              </a:ext>
            </a:extLst>
          </p:cNvPr>
          <p:cNvSpPr>
            <a:spLocks noGrp="1"/>
          </p:cNvSpPr>
          <p:nvPr>
            <p:ph type="dt" sz="half" idx="10"/>
          </p:nvPr>
        </p:nvSpPr>
        <p:spPr>
          <a:xfrm>
            <a:off x="274782" y="6286393"/>
            <a:ext cx="2743200" cy="365125"/>
          </a:xfrm>
        </p:spPr>
        <p:txBody>
          <a:bodyPr/>
          <a:lstStyle/>
          <a:p>
            <a:fld id="{5F37DC18-8AC7-49ED-B53E-3F3F82063448}" type="datetimeFigureOut">
              <a:rPr lang="en-US" smtClean="0"/>
              <a:t>5/1/2024</a:t>
            </a:fld>
            <a:endParaRPr lang="en-US" dirty="0"/>
          </a:p>
        </p:txBody>
      </p:sp>
      <p:pic>
        <p:nvPicPr>
          <p:cNvPr id="4" name="Picture 3">
            <a:extLst>
              <a:ext uri="{FF2B5EF4-FFF2-40B4-BE49-F238E27FC236}">
                <a16:creationId xmlns:a16="http://schemas.microsoft.com/office/drawing/2014/main" id="{EEE4A447-3E74-4629-A8E9-3A84887120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3070" y="6009941"/>
            <a:ext cx="1455193" cy="790411"/>
          </a:xfrm>
          <a:prstGeom prst="rect">
            <a:avLst/>
          </a:prstGeom>
        </p:spPr>
      </p:pic>
    </p:spTree>
    <p:extLst>
      <p:ext uri="{BB962C8B-B14F-4D97-AF65-F5344CB8AC3E}">
        <p14:creationId xmlns:p14="http://schemas.microsoft.com/office/powerpoint/2010/main" val="2211173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act Page">
    <p:bg>
      <p:bgPr>
        <a:gradFill>
          <a:gsLst>
            <a:gs pos="9000">
              <a:srgbClr val="528A3B"/>
            </a:gs>
            <a:gs pos="70000">
              <a:srgbClr val="096093"/>
            </a:gs>
          </a:gsLst>
          <a:lin ang="120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508CEDE-A38E-4CC2-8886-35D5B90E98D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16200000" flipV="1">
            <a:off x="8171779" y="2837779"/>
            <a:ext cx="6051513" cy="1988928"/>
          </a:xfrm>
          <a:prstGeom prst="rect">
            <a:avLst/>
          </a:prstGeom>
        </p:spPr>
      </p:pic>
      <p:pic>
        <p:nvPicPr>
          <p:cNvPr id="6" name="Picture 5">
            <a:extLst>
              <a:ext uri="{FF2B5EF4-FFF2-40B4-BE49-F238E27FC236}">
                <a16:creationId xmlns:a16="http://schemas.microsoft.com/office/drawing/2014/main" id="{3BD4D09B-5C55-4FE9-8633-00089E8BF6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36208" y="5178549"/>
            <a:ext cx="7155766" cy="1679451"/>
          </a:xfrm>
          <a:prstGeom prst="rect">
            <a:avLst/>
          </a:prstGeom>
        </p:spPr>
      </p:pic>
      <p:sp>
        <p:nvSpPr>
          <p:cNvPr id="2" name="Title 1">
            <a:extLst>
              <a:ext uri="{FF2B5EF4-FFF2-40B4-BE49-F238E27FC236}">
                <a16:creationId xmlns:a16="http://schemas.microsoft.com/office/drawing/2014/main" id="{5DA74221-4694-4132-83B2-501A31146517}"/>
              </a:ext>
            </a:extLst>
          </p:cNvPr>
          <p:cNvSpPr>
            <a:spLocks noGrp="1"/>
          </p:cNvSpPr>
          <p:nvPr>
            <p:ph type="title" hasCustomPrompt="1"/>
          </p:nvPr>
        </p:nvSpPr>
        <p:spPr>
          <a:xfrm>
            <a:off x="4037793" y="179283"/>
            <a:ext cx="8013700" cy="1008783"/>
          </a:xfrm>
        </p:spPr>
        <p:txBody>
          <a:bodyPr anchor="b"/>
          <a:lstStyle>
            <a:lvl1pPr>
              <a:defRPr sz="6000">
                <a:latin typeface="Ebrima" panose="02000000000000000000" pitchFamily="2" charset="0"/>
                <a:ea typeface="Ebrima" panose="02000000000000000000" pitchFamily="2" charset="0"/>
                <a:cs typeface="Ebrima" panose="02000000000000000000" pitchFamily="2" charset="0"/>
              </a:defRPr>
            </a:lvl1pPr>
          </a:lstStyle>
          <a:p>
            <a:r>
              <a:rPr lang="en-US" dirty="0"/>
              <a:t>Contact Information</a:t>
            </a:r>
          </a:p>
        </p:txBody>
      </p:sp>
      <p:sp>
        <p:nvSpPr>
          <p:cNvPr id="4" name="Date Placeholder 3">
            <a:extLst>
              <a:ext uri="{FF2B5EF4-FFF2-40B4-BE49-F238E27FC236}">
                <a16:creationId xmlns:a16="http://schemas.microsoft.com/office/drawing/2014/main" id="{CDB99DBF-3669-4080-88AD-6F106BD6F932}"/>
              </a:ext>
            </a:extLst>
          </p:cNvPr>
          <p:cNvSpPr>
            <a:spLocks noGrp="1"/>
          </p:cNvSpPr>
          <p:nvPr>
            <p:ph type="dt" sz="half" idx="10"/>
          </p:nvPr>
        </p:nvSpPr>
        <p:spPr>
          <a:xfrm>
            <a:off x="3962979" y="6387820"/>
            <a:ext cx="2743200" cy="365125"/>
          </a:xfrm>
        </p:spPr>
        <p:txBody>
          <a:bodyPr/>
          <a:lstStyle/>
          <a:p>
            <a:fld id="{5F37DC18-8AC7-49ED-B53E-3F3F82063448}" type="datetimeFigureOut">
              <a:rPr lang="en-US" smtClean="0"/>
              <a:t>5/1/2024</a:t>
            </a:fld>
            <a:endParaRPr lang="en-US" dirty="0"/>
          </a:p>
        </p:txBody>
      </p:sp>
      <p:sp>
        <p:nvSpPr>
          <p:cNvPr id="8" name="Content Placeholder 7">
            <a:extLst>
              <a:ext uri="{FF2B5EF4-FFF2-40B4-BE49-F238E27FC236}">
                <a16:creationId xmlns:a16="http://schemas.microsoft.com/office/drawing/2014/main" id="{66AB6458-D2FB-4580-B78D-9D03CBEBE827}"/>
              </a:ext>
            </a:extLst>
          </p:cNvPr>
          <p:cNvSpPr>
            <a:spLocks noGrp="1"/>
          </p:cNvSpPr>
          <p:nvPr>
            <p:ph sz="quarter" idx="13" hasCustomPrompt="1"/>
          </p:nvPr>
        </p:nvSpPr>
        <p:spPr>
          <a:xfrm>
            <a:off x="4037793" y="1371600"/>
            <a:ext cx="8013700" cy="4114800"/>
          </a:xfrm>
        </p:spPr>
        <p:txBody>
          <a:bodyPr/>
          <a:lstStyle>
            <a:lvl1pPr marL="457200" indent="-457200">
              <a:buFontTx/>
              <a:buBlip>
                <a:blip r:embed="rId4"/>
              </a:buBlip>
              <a:defRPr>
                <a:latin typeface="Ebrima" panose="02000000000000000000" pitchFamily="2" charset="0"/>
                <a:ea typeface="Ebrima" panose="02000000000000000000" pitchFamily="2" charset="0"/>
                <a:cs typeface="Ebrima" panose="02000000000000000000" pitchFamily="2" charset="0"/>
              </a:defRPr>
            </a:lvl1pPr>
            <a:lvl2pPr marL="457200" indent="0">
              <a:buNone/>
              <a:defRPr/>
            </a:lvl2pPr>
          </a:lstStyle>
          <a:p>
            <a:pPr lvl="0"/>
            <a:r>
              <a:rPr lang="en-US" dirty="0"/>
              <a:t>  Add Contact Name</a:t>
            </a:r>
          </a:p>
          <a:p>
            <a:pPr lvl="0"/>
            <a:r>
              <a:rPr lang="en-US" dirty="0"/>
              <a:t>  Add Phone Number</a:t>
            </a:r>
          </a:p>
          <a:p>
            <a:pPr lvl="0"/>
            <a:r>
              <a:rPr lang="en-US" dirty="0"/>
              <a:t>  Add Email</a:t>
            </a:r>
          </a:p>
          <a:p>
            <a:pPr lvl="0"/>
            <a:r>
              <a:rPr lang="en-US" dirty="0"/>
              <a:t> www.harthickman.com</a:t>
            </a:r>
          </a:p>
        </p:txBody>
      </p:sp>
      <p:sp>
        <p:nvSpPr>
          <p:cNvPr id="10" name="Picture Placeholder 9">
            <a:extLst>
              <a:ext uri="{FF2B5EF4-FFF2-40B4-BE49-F238E27FC236}">
                <a16:creationId xmlns:a16="http://schemas.microsoft.com/office/drawing/2014/main" id="{0654C819-61B8-401B-9B95-D465E5D4C5D5}"/>
              </a:ext>
            </a:extLst>
          </p:cNvPr>
          <p:cNvSpPr>
            <a:spLocks noGrp="1"/>
          </p:cNvSpPr>
          <p:nvPr>
            <p:ph type="pic" sz="quarter" idx="14"/>
          </p:nvPr>
        </p:nvSpPr>
        <p:spPr>
          <a:xfrm>
            <a:off x="0" y="0"/>
            <a:ext cx="3897312" cy="6858000"/>
          </a:xfrm>
          <a:blipFill>
            <a:blip r:embed="rId5"/>
            <a:stretch>
              <a:fillRect l="13" r="13"/>
            </a:stretch>
          </a:blipFill>
        </p:spPr>
        <p:txBody>
          <a:bodyPr/>
          <a:lstStyle/>
          <a:p>
            <a:endParaRPr lang="en-US" dirty="0"/>
          </a:p>
        </p:txBody>
      </p:sp>
      <p:pic>
        <p:nvPicPr>
          <p:cNvPr id="11" name="Picture 10">
            <a:extLst>
              <a:ext uri="{FF2B5EF4-FFF2-40B4-BE49-F238E27FC236}">
                <a16:creationId xmlns:a16="http://schemas.microsoft.com/office/drawing/2014/main" id="{5D4236FC-7EC8-4EBF-86F0-20F39D81A17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203070" y="6009941"/>
            <a:ext cx="1455193" cy="790411"/>
          </a:xfrm>
          <a:prstGeom prst="rect">
            <a:avLst/>
          </a:prstGeom>
        </p:spPr>
      </p:pic>
    </p:spTree>
    <p:extLst>
      <p:ext uri="{BB962C8B-B14F-4D97-AF65-F5344CB8AC3E}">
        <p14:creationId xmlns:p14="http://schemas.microsoft.com/office/powerpoint/2010/main" val="613766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marter Environmental Solutions">
    <p:bg>
      <p:bgPr>
        <a:blipFill dpi="0" rotWithShape="1">
          <a:blip r:embed="rId2">
            <a:lum/>
          </a:blip>
          <a:srcRect/>
          <a:stretch>
            <a:fillRect t="-35000" b="-35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853A50-1337-49D1-9CA6-A60081D244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74810" y="1246781"/>
            <a:ext cx="6642380" cy="2198716"/>
          </a:xfrm>
          <a:prstGeom prst="rect">
            <a:avLst/>
          </a:prstGeom>
        </p:spPr>
      </p:pic>
      <p:sp>
        <p:nvSpPr>
          <p:cNvPr id="5" name="TextBox 4">
            <a:extLst>
              <a:ext uri="{FF2B5EF4-FFF2-40B4-BE49-F238E27FC236}">
                <a16:creationId xmlns:a16="http://schemas.microsoft.com/office/drawing/2014/main" id="{AAAB8962-5F13-4F2F-B220-518A3EC086CE}"/>
              </a:ext>
            </a:extLst>
          </p:cNvPr>
          <p:cNvSpPr txBox="1"/>
          <p:nvPr userDrawn="1"/>
        </p:nvSpPr>
        <p:spPr>
          <a:xfrm>
            <a:off x="0" y="4008729"/>
            <a:ext cx="12191999" cy="923330"/>
          </a:xfrm>
          <a:prstGeom prst="rect">
            <a:avLst/>
          </a:prstGeom>
          <a:noFill/>
        </p:spPr>
        <p:txBody>
          <a:bodyPr wrap="square" rtlCol="0">
            <a:spAutoFit/>
          </a:bodyPr>
          <a:lstStyle/>
          <a:p>
            <a:pPr algn="ctr"/>
            <a:r>
              <a:rPr lang="en-US" sz="5400" b="1" dirty="0">
                <a:solidFill>
                  <a:schemeClr val="bg1"/>
                </a:solidFill>
                <a:latin typeface="Ebrima" panose="02000000000000000000" pitchFamily="2" charset="0"/>
                <a:ea typeface="Ebrima" panose="02000000000000000000" pitchFamily="2" charset="0"/>
                <a:cs typeface="Ebrima" panose="02000000000000000000" pitchFamily="2" charset="0"/>
              </a:rPr>
              <a:t>Smarter Environmental Solutions</a:t>
            </a:r>
          </a:p>
        </p:txBody>
      </p:sp>
    </p:spTree>
    <p:extLst>
      <p:ext uri="{BB962C8B-B14F-4D97-AF65-F5344CB8AC3E}">
        <p14:creationId xmlns:p14="http://schemas.microsoft.com/office/powerpoint/2010/main" val="1650272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DF613-6D49-46C5-B276-A275901AA2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70445E-AC11-4E71-9189-C2F0E6E7B6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04D938-D527-4744-9DA9-517BCB792B65}"/>
              </a:ext>
            </a:extLst>
          </p:cNvPr>
          <p:cNvSpPr>
            <a:spLocks noGrp="1"/>
          </p:cNvSpPr>
          <p:nvPr>
            <p:ph type="dt" sz="half" idx="10"/>
          </p:nvPr>
        </p:nvSpPr>
        <p:spPr/>
        <p:txBody>
          <a:bodyPr/>
          <a:lstStyle/>
          <a:p>
            <a:fld id="{1C69A938-FD54-4A9E-A37C-51DAA296E7B7}" type="datetimeFigureOut">
              <a:rPr lang="en-US" smtClean="0"/>
              <a:t>5/1/2024</a:t>
            </a:fld>
            <a:endParaRPr lang="en-US" dirty="0"/>
          </a:p>
        </p:txBody>
      </p:sp>
      <p:sp>
        <p:nvSpPr>
          <p:cNvPr id="5" name="Footer Placeholder 4">
            <a:extLst>
              <a:ext uri="{FF2B5EF4-FFF2-40B4-BE49-F238E27FC236}">
                <a16:creationId xmlns:a16="http://schemas.microsoft.com/office/drawing/2014/main" id="{8A4D34A1-70D1-405D-ADE6-670D3C9F80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83EB544-79B7-4F0F-9757-EE0C1BEEBDA5}"/>
              </a:ext>
            </a:extLst>
          </p:cNvPr>
          <p:cNvSpPr>
            <a:spLocks noGrp="1"/>
          </p:cNvSpPr>
          <p:nvPr>
            <p:ph type="sldNum" sz="quarter" idx="12"/>
          </p:nvPr>
        </p:nvSpPr>
        <p:spPr/>
        <p:txBody>
          <a:bodyPr/>
          <a:lstStyle/>
          <a:p>
            <a:fld id="{F1180D8B-E1D7-4F80-9346-F48B467BB16B}" type="slidenum">
              <a:rPr lang="en-US" smtClean="0"/>
              <a:t>‹#›</a:t>
            </a:fld>
            <a:endParaRPr lang="en-US" dirty="0"/>
          </a:p>
        </p:txBody>
      </p:sp>
    </p:spTree>
    <p:extLst>
      <p:ext uri="{BB962C8B-B14F-4D97-AF65-F5344CB8AC3E}">
        <p14:creationId xmlns:p14="http://schemas.microsoft.com/office/powerpoint/2010/main" val="2595128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46000">
              <a:srgbClr val="2F7371"/>
            </a:gs>
            <a:gs pos="0">
              <a:srgbClr val="096093"/>
            </a:gs>
            <a:gs pos="100000">
              <a:srgbClr val="528A3B"/>
            </a:gs>
          </a:gsLst>
          <a:lin ang="270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DA9E3A-00D0-4529-805C-D9DB8735E2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Title</a:t>
            </a:r>
          </a:p>
        </p:txBody>
      </p:sp>
      <p:sp>
        <p:nvSpPr>
          <p:cNvPr id="3" name="Text Placeholder 2">
            <a:extLst>
              <a:ext uri="{FF2B5EF4-FFF2-40B4-BE49-F238E27FC236}">
                <a16:creationId xmlns:a16="http://schemas.microsoft.com/office/drawing/2014/main" id="{1F3D0D41-6A0E-41FF-B192-58D8F87942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77F2FA6-8183-4FAD-8297-7D0F2E6B56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37DC18-8AC7-49ED-B53E-3F3F82063448}" type="datetimeFigureOut">
              <a:rPr lang="en-US" smtClean="0"/>
              <a:t>5/1/2024</a:t>
            </a:fld>
            <a:endParaRPr lang="en-US" dirty="0"/>
          </a:p>
        </p:txBody>
      </p:sp>
    </p:spTree>
    <p:extLst>
      <p:ext uri="{BB962C8B-B14F-4D97-AF65-F5344CB8AC3E}">
        <p14:creationId xmlns:p14="http://schemas.microsoft.com/office/powerpoint/2010/main" val="18694972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8" r:id="rId4"/>
    <p:sldLayoutId id="2147483673" r:id="rId5"/>
    <p:sldLayoutId id="2147483674" r:id="rId6"/>
    <p:sldLayoutId id="2147483675" r:id="rId7"/>
  </p:sldLayoutIdLst>
  <p:txStyles>
    <p:titleStyle>
      <a:lvl1pPr algn="l" defTabSz="914400" rtl="0" eaLnBrk="1" latinLnBrk="0" hangingPunct="1">
        <a:lnSpc>
          <a:spcPct val="90000"/>
        </a:lnSpc>
        <a:spcBef>
          <a:spcPct val="0"/>
        </a:spcBef>
        <a:buNone/>
        <a:defRPr sz="5400" b="1" kern="1200">
          <a:solidFill>
            <a:schemeClr val="bg1"/>
          </a:solidFill>
          <a:latin typeface="Corbel" panose="020B0503020204020204" pitchFamily="34" charset="0"/>
          <a:ea typeface="+mj-ea"/>
          <a:cs typeface="Aharoni" panose="02010803020104030203" pitchFamily="2" charset="-79"/>
        </a:defRPr>
      </a:lvl1pPr>
    </p:titleStyle>
    <p:bodyStyle>
      <a:lvl1pPr marL="457200" indent="-457200" algn="l" defTabSz="914400" rtl="0" eaLnBrk="1" latinLnBrk="0" hangingPunct="1">
        <a:lnSpc>
          <a:spcPct val="90000"/>
        </a:lnSpc>
        <a:spcBef>
          <a:spcPts val="1000"/>
        </a:spcBef>
        <a:buFontTx/>
        <a:buBlip>
          <a:blip r:embed="rId9"/>
        </a:buBlip>
        <a:defRPr sz="3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24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2.tiff"/><Relationship Id="rId3" Type="http://schemas.openxmlformats.org/officeDocument/2006/relationships/image" Target="../media/image18.png"/><Relationship Id="rId7"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 Id="rId9" Type="http://schemas.openxmlformats.org/officeDocument/2006/relationships/image" Target="../media/image23.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CAD246-BB6E-49B9-A940-1C758A703EA2}"/>
              </a:ext>
            </a:extLst>
          </p:cNvPr>
          <p:cNvSpPr>
            <a:spLocks noGrp="1"/>
          </p:cNvSpPr>
          <p:nvPr>
            <p:ph type="ctrTitle"/>
          </p:nvPr>
        </p:nvSpPr>
        <p:spPr>
          <a:xfrm>
            <a:off x="838387" y="882501"/>
            <a:ext cx="9609708" cy="864141"/>
          </a:xfrm>
        </p:spPr>
        <p:txBody>
          <a:bodyPr>
            <a:noAutofit/>
          </a:bodyPr>
          <a:lstStyle/>
          <a:p>
            <a:r>
              <a:rPr lang="en-US" sz="4400" dirty="0">
                <a:solidFill>
                  <a:schemeClr val="bg1"/>
                </a:solidFill>
              </a:rPr>
              <a:t>Introduction to PFAS </a:t>
            </a:r>
            <a:endParaRPr lang="en-US" sz="4400"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
        <p:nvSpPr>
          <p:cNvPr id="3" name="Title 3">
            <a:extLst>
              <a:ext uri="{FF2B5EF4-FFF2-40B4-BE49-F238E27FC236}">
                <a16:creationId xmlns:a16="http://schemas.microsoft.com/office/drawing/2014/main" id="{73724FFB-9B05-44A4-851F-60FE174AB1F6}"/>
              </a:ext>
            </a:extLst>
          </p:cNvPr>
          <p:cNvSpPr txBox="1">
            <a:spLocks/>
          </p:cNvSpPr>
          <p:nvPr/>
        </p:nvSpPr>
        <p:spPr>
          <a:xfrm>
            <a:off x="1527824" y="2115880"/>
            <a:ext cx="6021291" cy="195999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baseline="0">
                <a:solidFill>
                  <a:srgbClr val="ECF8EC"/>
                </a:solidFill>
                <a:latin typeface="Ebrima" panose="02000000000000000000" pitchFamily="2" charset="0"/>
                <a:ea typeface="Ebrima" panose="02000000000000000000" pitchFamily="2" charset="0"/>
                <a:cs typeface="Ebrima" panose="02000000000000000000" pitchFamily="2" charset="0"/>
              </a:defRPr>
            </a:lvl1pPr>
          </a:lstStyle>
          <a:p>
            <a:pPr marL="457200" indent="-457200">
              <a:spcAft>
                <a:spcPts val="1200"/>
              </a:spcAft>
              <a:buFont typeface="Arial" panose="020B0604020202020204" pitchFamily="34" charset="0"/>
              <a:buChar char="•"/>
            </a:pPr>
            <a:r>
              <a:rPr lang="en-US" sz="2800" b="0" dirty="0">
                <a:solidFill>
                  <a:schemeClr val="bg1"/>
                </a:solidFill>
              </a:rPr>
              <a:t>PFAS overview</a:t>
            </a:r>
          </a:p>
          <a:p>
            <a:pPr marL="457200" indent="-457200">
              <a:spcAft>
                <a:spcPts val="1200"/>
              </a:spcAft>
              <a:buFont typeface="Arial" panose="020B0604020202020204" pitchFamily="34" charset="0"/>
              <a:buChar char="•"/>
            </a:pPr>
            <a:r>
              <a:rPr lang="en-US" sz="2800" b="0" dirty="0">
                <a:solidFill>
                  <a:schemeClr val="bg1"/>
                </a:solidFill>
              </a:rPr>
              <a:t>Results of FDEP dry-cleaner study</a:t>
            </a:r>
          </a:p>
          <a:p>
            <a:pPr marL="457200" indent="-457200">
              <a:spcAft>
                <a:spcPts val="1200"/>
              </a:spcAft>
              <a:buFont typeface="Arial" panose="020B0604020202020204" pitchFamily="34" charset="0"/>
              <a:buChar char="•"/>
            </a:pPr>
            <a:r>
              <a:rPr lang="en-US" sz="2800" b="0" dirty="0">
                <a:solidFill>
                  <a:schemeClr val="bg1"/>
                </a:solidFill>
              </a:rPr>
              <a:t>Assessment challenges and solutions</a:t>
            </a:r>
          </a:p>
        </p:txBody>
      </p:sp>
    </p:spTree>
    <p:extLst>
      <p:ext uri="{BB962C8B-B14F-4D97-AF65-F5344CB8AC3E}">
        <p14:creationId xmlns:p14="http://schemas.microsoft.com/office/powerpoint/2010/main" val="1053335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24955" y="2695323"/>
            <a:ext cx="7542089" cy="1200329"/>
          </a:xfrm>
          <a:prstGeom prst="rect">
            <a:avLst/>
          </a:prstGeom>
          <a:noFill/>
        </p:spPr>
        <p:txBody>
          <a:bodyPr wrap="square" rtlCol="0">
            <a:spAutoFit/>
          </a:bodyPr>
          <a:lstStyle/>
          <a:p>
            <a:pPr algn="ctr"/>
            <a:r>
              <a:rPr lang="en-US" sz="3600" b="1" dirty="0">
                <a:solidFill>
                  <a:schemeClr val="bg1"/>
                </a:solidFill>
                <a:latin typeface="Lucida Sans Unicode" panose="020B0602030504020204" pitchFamily="34" charset="0"/>
                <a:cs typeface="Lucida Sans Unicode" panose="020B0602030504020204" pitchFamily="34" charset="0"/>
              </a:rPr>
              <a:t>Science and policy are evolving rapidly - stay tuned! </a:t>
            </a:r>
          </a:p>
        </p:txBody>
      </p:sp>
    </p:spTree>
    <p:extLst>
      <p:ext uri="{BB962C8B-B14F-4D97-AF65-F5344CB8AC3E}">
        <p14:creationId xmlns:p14="http://schemas.microsoft.com/office/powerpoint/2010/main" val="3861318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528A3B"/>
            </a:gs>
            <a:gs pos="43000">
              <a:srgbClr val="2F7371"/>
            </a:gs>
            <a:gs pos="100000">
              <a:srgbClr val="096093"/>
            </a:gs>
          </a:gsLst>
          <a:lin ang="12000000" scaled="0"/>
        </a:gra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F8F470B-2993-4E33-8BAF-DA8870A444AA}"/>
              </a:ext>
            </a:extLst>
          </p:cNvPr>
          <p:cNvSpPr>
            <a:spLocks noGrp="1"/>
          </p:cNvSpPr>
          <p:nvPr>
            <p:ph type="title"/>
          </p:nvPr>
        </p:nvSpPr>
        <p:spPr>
          <a:xfrm>
            <a:off x="222255" y="172778"/>
            <a:ext cx="11432657" cy="677141"/>
          </a:xfrm>
        </p:spPr>
        <p:txBody>
          <a:bodyPr>
            <a:noAutofit/>
          </a:bodyPr>
          <a:lstStyle/>
          <a:p>
            <a:pPr algn="ctr"/>
            <a:r>
              <a:rPr lang="en-US" sz="2800" dirty="0">
                <a:latin typeface="Lucida Sans Unicode" panose="020B0602030504020204" pitchFamily="34" charset="0"/>
                <a:ea typeface="+mn-ea"/>
                <a:cs typeface="Lucida Sans Unicode" panose="020B0602030504020204" pitchFamily="34" charset="0"/>
              </a:rPr>
              <a:t>PFAS Overview</a:t>
            </a:r>
            <a:endParaRPr lang="en-US" sz="2800" dirty="0"/>
          </a:p>
        </p:txBody>
      </p:sp>
      <p:sp>
        <p:nvSpPr>
          <p:cNvPr id="3" name="Oval 2">
            <a:extLst>
              <a:ext uri="{FF2B5EF4-FFF2-40B4-BE49-F238E27FC236}">
                <a16:creationId xmlns:a16="http://schemas.microsoft.com/office/drawing/2014/main" id="{3C1310BA-B3AC-0B47-B4AE-1B6878E36AA9}"/>
              </a:ext>
            </a:extLst>
          </p:cNvPr>
          <p:cNvSpPr/>
          <p:nvPr/>
        </p:nvSpPr>
        <p:spPr>
          <a:xfrm>
            <a:off x="537088" y="888621"/>
            <a:ext cx="6958734" cy="5677971"/>
          </a:xfrm>
          <a:prstGeom prst="ellipse">
            <a:avLst/>
          </a:prstGeom>
          <a:pattFill prst="pct5">
            <a:fgClr>
              <a:schemeClr val="accent1"/>
            </a:fgClr>
            <a:bgClr>
              <a:schemeClr val="bg1"/>
            </a:bgClr>
          </a:patt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PFAS</a:t>
            </a:r>
          </a:p>
        </p:txBody>
      </p:sp>
      <p:sp>
        <p:nvSpPr>
          <p:cNvPr id="4" name="Oval 3">
            <a:extLst>
              <a:ext uri="{FF2B5EF4-FFF2-40B4-BE49-F238E27FC236}">
                <a16:creationId xmlns:a16="http://schemas.microsoft.com/office/drawing/2014/main" id="{863577DA-6827-7599-99A6-97EFF8F369C2}"/>
              </a:ext>
            </a:extLst>
          </p:cNvPr>
          <p:cNvSpPr/>
          <p:nvPr/>
        </p:nvSpPr>
        <p:spPr>
          <a:xfrm>
            <a:off x="4598010" y="1595567"/>
            <a:ext cx="914400" cy="9144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PFOA</a:t>
            </a:r>
          </a:p>
        </p:txBody>
      </p:sp>
      <p:sp>
        <p:nvSpPr>
          <p:cNvPr id="7" name="Oval 6">
            <a:extLst>
              <a:ext uri="{FF2B5EF4-FFF2-40B4-BE49-F238E27FC236}">
                <a16:creationId xmlns:a16="http://schemas.microsoft.com/office/drawing/2014/main" id="{D81C9987-FD9A-A6FF-659B-C863F03FFABA}"/>
              </a:ext>
            </a:extLst>
          </p:cNvPr>
          <p:cNvSpPr/>
          <p:nvPr/>
        </p:nvSpPr>
        <p:spPr>
          <a:xfrm>
            <a:off x="4460185" y="4828031"/>
            <a:ext cx="914400" cy="914400"/>
          </a:xfrm>
          <a:prstGeom prst="ellipse">
            <a:avLst/>
          </a:prstGeom>
          <a:solidFill>
            <a:schemeClr val="bg1">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PFNA</a:t>
            </a:r>
          </a:p>
        </p:txBody>
      </p:sp>
      <p:sp>
        <p:nvSpPr>
          <p:cNvPr id="8" name="Oval 7">
            <a:extLst>
              <a:ext uri="{FF2B5EF4-FFF2-40B4-BE49-F238E27FC236}">
                <a16:creationId xmlns:a16="http://schemas.microsoft.com/office/drawing/2014/main" id="{6AD0F470-A4D4-396D-54EC-B8679C7C0473}"/>
              </a:ext>
            </a:extLst>
          </p:cNvPr>
          <p:cNvSpPr/>
          <p:nvPr/>
        </p:nvSpPr>
        <p:spPr>
          <a:xfrm>
            <a:off x="2338949" y="1636038"/>
            <a:ext cx="914400" cy="9144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PFOS</a:t>
            </a:r>
          </a:p>
        </p:txBody>
      </p:sp>
      <p:sp>
        <p:nvSpPr>
          <p:cNvPr id="9" name="Oval 8">
            <a:extLst>
              <a:ext uri="{FF2B5EF4-FFF2-40B4-BE49-F238E27FC236}">
                <a16:creationId xmlns:a16="http://schemas.microsoft.com/office/drawing/2014/main" id="{7554E8C3-ADE7-88AF-9DEF-1FCBDBD1EDEE}"/>
              </a:ext>
            </a:extLst>
          </p:cNvPr>
          <p:cNvSpPr/>
          <p:nvPr/>
        </p:nvSpPr>
        <p:spPr>
          <a:xfrm>
            <a:off x="1315156" y="3297855"/>
            <a:ext cx="914400" cy="914400"/>
          </a:xfrm>
          <a:prstGeom prst="ellipse">
            <a:avLst/>
          </a:prstGeom>
          <a:solidFill>
            <a:schemeClr val="bg1">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GenX/HFPO-DA</a:t>
            </a:r>
          </a:p>
        </p:txBody>
      </p:sp>
      <p:sp>
        <p:nvSpPr>
          <p:cNvPr id="12" name="Oval 11">
            <a:extLst>
              <a:ext uri="{FF2B5EF4-FFF2-40B4-BE49-F238E27FC236}">
                <a16:creationId xmlns:a16="http://schemas.microsoft.com/office/drawing/2014/main" id="{C80A3C74-F673-FD44-1E0C-DA27FBB95DDE}"/>
              </a:ext>
            </a:extLst>
          </p:cNvPr>
          <p:cNvSpPr/>
          <p:nvPr/>
        </p:nvSpPr>
        <p:spPr>
          <a:xfrm>
            <a:off x="2338949" y="4784906"/>
            <a:ext cx="914400" cy="914400"/>
          </a:xfrm>
          <a:prstGeom prst="ellipse">
            <a:avLst/>
          </a:prstGeom>
          <a:solidFill>
            <a:schemeClr val="bg1">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PFBS</a:t>
            </a:r>
          </a:p>
        </p:txBody>
      </p:sp>
      <p:sp>
        <p:nvSpPr>
          <p:cNvPr id="13" name="Oval 12">
            <a:extLst>
              <a:ext uri="{FF2B5EF4-FFF2-40B4-BE49-F238E27FC236}">
                <a16:creationId xmlns:a16="http://schemas.microsoft.com/office/drawing/2014/main" id="{09C2B7EF-5F5A-8E19-5D0B-314A4C82574E}"/>
              </a:ext>
            </a:extLst>
          </p:cNvPr>
          <p:cNvSpPr/>
          <p:nvPr/>
        </p:nvSpPr>
        <p:spPr>
          <a:xfrm>
            <a:off x="5871924" y="3297855"/>
            <a:ext cx="914400" cy="914400"/>
          </a:xfrm>
          <a:prstGeom prst="ellipse">
            <a:avLst/>
          </a:prstGeom>
          <a:solidFill>
            <a:schemeClr val="bg1">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PFHxS</a:t>
            </a:r>
          </a:p>
        </p:txBody>
      </p:sp>
      <p:sp>
        <p:nvSpPr>
          <p:cNvPr id="14" name="TextBox 13">
            <a:extLst>
              <a:ext uri="{FF2B5EF4-FFF2-40B4-BE49-F238E27FC236}">
                <a16:creationId xmlns:a16="http://schemas.microsoft.com/office/drawing/2014/main" id="{4F0A7CA5-E824-30F5-7D0F-53A830B24AC2}"/>
              </a:ext>
            </a:extLst>
          </p:cNvPr>
          <p:cNvSpPr txBox="1"/>
          <p:nvPr/>
        </p:nvSpPr>
        <p:spPr>
          <a:xfrm>
            <a:off x="7755883" y="1845284"/>
            <a:ext cx="3899029" cy="347787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800" dirty="0">
                <a:solidFill>
                  <a:schemeClr val="bg1"/>
                </a:solidFill>
              </a:rPr>
              <a:t>PFAS = </a:t>
            </a:r>
            <a:r>
              <a:rPr lang="en-US" sz="1800" i="0" dirty="0">
                <a:solidFill>
                  <a:schemeClr val="bg1"/>
                </a:solidFill>
                <a:effectLst/>
              </a:rPr>
              <a:t>Per- and polyfluoroalkyl substances</a:t>
            </a:r>
          </a:p>
          <a:p>
            <a:pPr marL="285750" indent="-285750">
              <a:spcAft>
                <a:spcPts val="1200"/>
              </a:spcAft>
              <a:buFont typeface="Arial" panose="020B0604020202020204" pitchFamily="34" charset="0"/>
              <a:buChar char="•"/>
            </a:pPr>
            <a:r>
              <a:rPr lang="en-US" sz="1800" i="0" dirty="0">
                <a:solidFill>
                  <a:schemeClr val="bg1"/>
                </a:solidFill>
                <a:effectLst/>
              </a:rPr>
              <a:t>Family of thousands of chemicals </a:t>
            </a:r>
          </a:p>
          <a:p>
            <a:pPr marL="285750" indent="-285750">
              <a:spcAft>
                <a:spcPts val="1200"/>
              </a:spcAft>
              <a:buFont typeface="Arial" panose="020B0604020202020204" pitchFamily="34" charset="0"/>
              <a:buChar char="•"/>
            </a:pPr>
            <a:r>
              <a:rPr lang="en-US" sz="1800" i="0" dirty="0">
                <a:solidFill>
                  <a:schemeClr val="bg1"/>
                </a:solidFill>
                <a:effectLst/>
              </a:rPr>
              <a:t>PFOS and PFOA most widely studied, recently designated as hazardous substances by EPA</a:t>
            </a:r>
          </a:p>
          <a:p>
            <a:pPr marL="285750" indent="-285750">
              <a:spcAft>
                <a:spcPts val="1200"/>
              </a:spcAft>
              <a:buFont typeface="Arial" panose="020B0604020202020204" pitchFamily="34" charset="0"/>
              <a:buChar char="•"/>
            </a:pPr>
            <a:r>
              <a:rPr lang="en-US" sz="1800" dirty="0">
                <a:solidFill>
                  <a:schemeClr val="bg1"/>
                </a:solidFill>
              </a:rPr>
              <a:t>EPA recently announced Maximum Contaminant Levels (MCLs) for drinking water for six PFAS</a:t>
            </a:r>
          </a:p>
          <a:p>
            <a:pPr marL="285750" indent="-28575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379032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528A3B"/>
            </a:gs>
            <a:gs pos="43000">
              <a:srgbClr val="2F7371"/>
            </a:gs>
            <a:gs pos="100000">
              <a:srgbClr val="096093"/>
            </a:gs>
          </a:gsLst>
          <a:lin ang="12000000" scaled="0"/>
        </a:gra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F8F470B-2993-4E33-8BAF-DA8870A444AA}"/>
              </a:ext>
            </a:extLst>
          </p:cNvPr>
          <p:cNvSpPr>
            <a:spLocks noGrp="1"/>
          </p:cNvSpPr>
          <p:nvPr>
            <p:ph type="title"/>
          </p:nvPr>
        </p:nvSpPr>
        <p:spPr>
          <a:xfrm>
            <a:off x="222255" y="172778"/>
            <a:ext cx="11432657" cy="677141"/>
          </a:xfrm>
        </p:spPr>
        <p:txBody>
          <a:bodyPr>
            <a:noAutofit/>
          </a:bodyPr>
          <a:lstStyle/>
          <a:p>
            <a:pPr algn="ctr"/>
            <a:r>
              <a:rPr lang="en-US" sz="2800" dirty="0">
                <a:latin typeface="Lucida Sans Unicode" panose="020B0602030504020204" pitchFamily="34" charset="0"/>
                <a:ea typeface="+mn-ea"/>
                <a:cs typeface="Lucida Sans Unicode" panose="020B0602030504020204" pitchFamily="34" charset="0"/>
              </a:rPr>
              <a:t>PFAS Sources</a:t>
            </a:r>
            <a:endParaRPr lang="en-US" sz="2800" dirty="0"/>
          </a:p>
        </p:txBody>
      </p:sp>
      <p:sp>
        <p:nvSpPr>
          <p:cNvPr id="14" name="TextBox 13">
            <a:extLst>
              <a:ext uri="{FF2B5EF4-FFF2-40B4-BE49-F238E27FC236}">
                <a16:creationId xmlns:a16="http://schemas.microsoft.com/office/drawing/2014/main" id="{4F0A7CA5-E824-30F5-7D0F-53A830B24AC2}"/>
              </a:ext>
            </a:extLst>
          </p:cNvPr>
          <p:cNvSpPr txBox="1"/>
          <p:nvPr/>
        </p:nvSpPr>
        <p:spPr>
          <a:xfrm>
            <a:off x="5420597" y="1043421"/>
            <a:ext cx="5730422" cy="406265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solidFill>
                  <a:schemeClr val="bg1"/>
                </a:solidFill>
              </a:rPr>
              <a:t>Use beginning in 1940s</a:t>
            </a:r>
          </a:p>
          <a:p>
            <a:pPr marL="285750" indent="-285750">
              <a:spcAft>
                <a:spcPts val="1200"/>
              </a:spcAft>
              <a:buFont typeface="Arial" panose="020B0604020202020204" pitchFamily="34" charset="0"/>
              <a:buChar char="•"/>
            </a:pPr>
            <a:r>
              <a:rPr lang="en-US" dirty="0">
                <a:solidFill>
                  <a:schemeClr val="bg1"/>
                </a:solidFill>
              </a:rPr>
              <a:t>Highly stable and resistant to heat, water, and oil </a:t>
            </a:r>
          </a:p>
          <a:p>
            <a:pPr marL="285750" indent="-285750">
              <a:spcAft>
                <a:spcPts val="1200"/>
              </a:spcAft>
              <a:buFont typeface="Arial" panose="020B0604020202020204" pitchFamily="34" charset="0"/>
              <a:buChar char="•"/>
            </a:pPr>
            <a:r>
              <a:rPr lang="en-US" dirty="0">
                <a:solidFill>
                  <a:schemeClr val="bg1"/>
                </a:solidFill>
              </a:rPr>
              <a:t>Textile industry uses: </a:t>
            </a:r>
          </a:p>
          <a:p>
            <a:pPr marL="742950" lvl="1" indent="-285750">
              <a:buFont typeface="Arial" panose="020B0604020202020204" pitchFamily="34" charset="0"/>
              <a:buChar char="•"/>
            </a:pPr>
            <a:r>
              <a:rPr lang="en-US" dirty="0">
                <a:solidFill>
                  <a:schemeClr val="bg1"/>
                </a:solidFill>
              </a:rPr>
              <a:t>Water, oil, soil, and heat resistance</a:t>
            </a:r>
          </a:p>
          <a:p>
            <a:pPr marL="742950" lvl="1" indent="-285750">
              <a:buFont typeface="Arial" panose="020B0604020202020204" pitchFamily="34" charset="0"/>
              <a:buChar char="•"/>
            </a:pPr>
            <a:r>
              <a:rPr lang="en-US" dirty="0">
                <a:solidFill>
                  <a:schemeClr val="bg1"/>
                </a:solidFill>
              </a:rPr>
              <a:t>Improved cleanability</a:t>
            </a:r>
          </a:p>
          <a:p>
            <a:pPr marL="742950" lvl="1" indent="-285750">
              <a:buFont typeface="Arial" panose="020B0604020202020204" pitchFamily="34" charset="0"/>
              <a:buChar char="•"/>
            </a:pPr>
            <a:r>
              <a:rPr lang="en-US" dirty="0">
                <a:solidFill>
                  <a:schemeClr val="bg1"/>
                </a:solidFill>
              </a:rPr>
              <a:t>Wetting or antifoaming</a:t>
            </a:r>
          </a:p>
          <a:p>
            <a:pPr marL="742950" lvl="1" indent="-285750">
              <a:spcAft>
                <a:spcPts val="1200"/>
              </a:spcAft>
              <a:buFont typeface="Arial" panose="020B0604020202020204" pitchFamily="34" charset="0"/>
              <a:buChar char="•"/>
            </a:pPr>
            <a:r>
              <a:rPr lang="en-US" dirty="0">
                <a:solidFill>
                  <a:schemeClr val="bg1"/>
                </a:solidFill>
              </a:rPr>
              <a:t>Breathable moisture barrier</a:t>
            </a:r>
          </a:p>
          <a:p>
            <a:pPr marL="285750" indent="-285750">
              <a:spcAft>
                <a:spcPts val="1200"/>
              </a:spcAft>
              <a:buFont typeface="Arial" panose="020B0604020202020204" pitchFamily="34" charset="0"/>
              <a:buChar char="•"/>
            </a:pPr>
            <a:r>
              <a:rPr lang="en-US" dirty="0">
                <a:solidFill>
                  <a:schemeClr val="bg1"/>
                </a:solidFill>
              </a:rPr>
              <a:t>Certain PFAS banned in the US, but others still in use, and are present in many imported products </a:t>
            </a:r>
            <a:endParaRPr lang="en-US" sz="1800" i="0" dirty="0">
              <a:solidFill>
                <a:schemeClr val="bg1"/>
              </a:solidFill>
              <a:effectLst/>
            </a:endParaRPr>
          </a:p>
          <a:p>
            <a:pPr marL="285750" indent="-285750">
              <a:spcAft>
                <a:spcPts val="1200"/>
              </a:spcAft>
              <a:buFont typeface="Arial" panose="020B0604020202020204" pitchFamily="34" charset="0"/>
              <a:buChar char="•"/>
            </a:pPr>
            <a:r>
              <a:rPr lang="en-US" dirty="0">
                <a:solidFill>
                  <a:schemeClr val="bg1"/>
                </a:solidFill>
              </a:rPr>
              <a:t>Referred to as “forever chemicals”</a:t>
            </a:r>
          </a:p>
          <a:p>
            <a:endParaRPr lang="en-US" dirty="0">
              <a:solidFill>
                <a:schemeClr val="bg1"/>
              </a:solidFill>
            </a:endParaRPr>
          </a:p>
        </p:txBody>
      </p:sp>
      <p:pic>
        <p:nvPicPr>
          <p:cNvPr id="6" name="Picture 5">
            <a:extLst>
              <a:ext uri="{FF2B5EF4-FFF2-40B4-BE49-F238E27FC236}">
                <a16:creationId xmlns:a16="http://schemas.microsoft.com/office/drawing/2014/main" id="{4448F170-D90F-B252-839F-D72C7E23F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221" y="849919"/>
            <a:ext cx="4291483" cy="4126091"/>
          </a:xfrm>
          <a:prstGeom prst="rect">
            <a:avLst/>
          </a:prstGeom>
        </p:spPr>
      </p:pic>
      <p:sp>
        <p:nvSpPr>
          <p:cNvPr id="10" name="TextBox 9">
            <a:extLst>
              <a:ext uri="{FF2B5EF4-FFF2-40B4-BE49-F238E27FC236}">
                <a16:creationId xmlns:a16="http://schemas.microsoft.com/office/drawing/2014/main" id="{32DECEA1-7C3A-60FD-E817-077E525CABF4}"/>
              </a:ext>
            </a:extLst>
          </p:cNvPr>
          <p:cNvSpPr txBox="1"/>
          <p:nvPr/>
        </p:nvSpPr>
        <p:spPr>
          <a:xfrm>
            <a:off x="625221" y="4979650"/>
            <a:ext cx="2171123" cy="261610"/>
          </a:xfrm>
          <a:prstGeom prst="rect">
            <a:avLst/>
          </a:prstGeom>
          <a:noFill/>
        </p:spPr>
        <p:txBody>
          <a:bodyPr wrap="square" rtlCol="0">
            <a:spAutoFit/>
          </a:bodyPr>
          <a:lstStyle/>
          <a:p>
            <a:r>
              <a:rPr lang="en-US" sz="1100" dirty="0">
                <a:solidFill>
                  <a:schemeClr val="bg1"/>
                </a:solidFill>
              </a:rPr>
              <a:t>Source:  Eurofins</a:t>
            </a:r>
          </a:p>
        </p:txBody>
      </p:sp>
      <p:sp>
        <p:nvSpPr>
          <p:cNvPr id="16" name="Rectangle: Rounded Corners 15">
            <a:extLst>
              <a:ext uri="{FF2B5EF4-FFF2-40B4-BE49-F238E27FC236}">
                <a16:creationId xmlns:a16="http://schemas.microsoft.com/office/drawing/2014/main" id="{D9942C09-2438-95C4-5DE1-3BBB7E01C022}"/>
              </a:ext>
            </a:extLst>
          </p:cNvPr>
          <p:cNvSpPr/>
          <p:nvPr/>
        </p:nvSpPr>
        <p:spPr>
          <a:xfrm>
            <a:off x="2494514" y="5299574"/>
            <a:ext cx="6660118" cy="113492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Key Sources in the Environment</a:t>
            </a:r>
          </a:p>
          <a:p>
            <a:pPr algn="ctr"/>
            <a:r>
              <a:rPr lang="en-US" dirty="0"/>
              <a:t>Primary:  industry, fire fighting</a:t>
            </a:r>
          </a:p>
          <a:p>
            <a:pPr algn="ctr"/>
            <a:r>
              <a:rPr lang="en-US" dirty="0"/>
              <a:t>Secondary: wastewater treatment plants, septic systems, landfills</a:t>
            </a:r>
          </a:p>
        </p:txBody>
      </p:sp>
    </p:spTree>
    <p:extLst>
      <p:ext uri="{BB962C8B-B14F-4D97-AF65-F5344CB8AC3E}">
        <p14:creationId xmlns:p14="http://schemas.microsoft.com/office/powerpoint/2010/main" val="21871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528A3B"/>
            </a:gs>
            <a:gs pos="43000">
              <a:srgbClr val="2F7371"/>
            </a:gs>
            <a:gs pos="100000">
              <a:srgbClr val="096093"/>
            </a:gs>
          </a:gsLst>
          <a:lin ang="12000000" scaled="0"/>
        </a:gra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F8F470B-2993-4E33-8BAF-DA8870A444AA}"/>
              </a:ext>
            </a:extLst>
          </p:cNvPr>
          <p:cNvSpPr>
            <a:spLocks noGrp="1"/>
          </p:cNvSpPr>
          <p:nvPr>
            <p:ph type="title"/>
          </p:nvPr>
        </p:nvSpPr>
        <p:spPr>
          <a:xfrm>
            <a:off x="222255" y="172778"/>
            <a:ext cx="11432657" cy="677141"/>
          </a:xfrm>
        </p:spPr>
        <p:txBody>
          <a:bodyPr>
            <a:noAutofit/>
          </a:bodyPr>
          <a:lstStyle/>
          <a:p>
            <a:pPr algn="ctr"/>
            <a:r>
              <a:rPr lang="en-US" sz="2800" dirty="0">
                <a:latin typeface="Lucida Sans Unicode" panose="020B0602030504020204" pitchFamily="34" charset="0"/>
                <a:ea typeface="+mn-ea"/>
                <a:cs typeface="Lucida Sans Unicode" panose="020B0602030504020204" pitchFamily="34" charset="0"/>
              </a:rPr>
              <a:t>FDEP PFAS Dry-Cleaner Study</a:t>
            </a:r>
            <a:endParaRPr lang="en-US" sz="2800" dirty="0"/>
          </a:p>
        </p:txBody>
      </p:sp>
      <p:sp>
        <p:nvSpPr>
          <p:cNvPr id="14" name="TextBox 13">
            <a:extLst>
              <a:ext uri="{FF2B5EF4-FFF2-40B4-BE49-F238E27FC236}">
                <a16:creationId xmlns:a16="http://schemas.microsoft.com/office/drawing/2014/main" id="{4F0A7CA5-E824-30F5-7D0F-53A830B24AC2}"/>
              </a:ext>
            </a:extLst>
          </p:cNvPr>
          <p:cNvSpPr txBox="1"/>
          <p:nvPr/>
        </p:nvSpPr>
        <p:spPr>
          <a:xfrm>
            <a:off x="6258899" y="1175518"/>
            <a:ext cx="5010952" cy="3170099"/>
          </a:xfrm>
          <a:prstGeom prst="rect">
            <a:avLst/>
          </a:prstGeom>
          <a:noFill/>
        </p:spPr>
        <p:txBody>
          <a:bodyPr wrap="square" rtlCol="0">
            <a:spAutoFit/>
          </a:bodyPr>
          <a:lstStyle/>
          <a:p>
            <a:pPr>
              <a:spcAft>
                <a:spcPts val="1200"/>
              </a:spcAft>
            </a:pPr>
            <a:r>
              <a:rPr lang="en-US" sz="1800" b="0" i="0" u="none" strike="noStrike" baseline="0" dirty="0">
                <a:solidFill>
                  <a:schemeClr val="bg1"/>
                </a:solidFill>
                <a:latin typeface="Calibri" panose="020F0502020204030204" pitchFamily="34" charset="0"/>
              </a:rPr>
              <a:t>FDEP Study of 10 sites</a:t>
            </a:r>
          </a:p>
          <a:p>
            <a:r>
              <a:rPr lang="en-US" dirty="0">
                <a:solidFill>
                  <a:schemeClr val="bg1"/>
                </a:solidFill>
                <a:latin typeface="Calibri" panose="020F0502020204030204" pitchFamily="34" charset="0"/>
              </a:rPr>
              <a:t>Soil and groundwater samples: </a:t>
            </a:r>
          </a:p>
          <a:p>
            <a:pPr marL="285750" indent="-285750">
              <a:buFont typeface="Arial" panose="020B0604020202020204" pitchFamily="34" charset="0"/>
              <a:buChar char="•"/>
            </a:pPr>
            <a:r>
              <a:rPr lang="en-US" sz="1800" b="0" i="0" u="none" strike="noStrike" baseline="0" dirty="0">
                <a:solidFill>
                  <a:schemeClr val="bg1"/>
                </a:solidFill>
                <a:latin typeface="Calibri" panose="020F0502020204030204" pitchFamily="34" charset="0"/>
              </a:rPr>
              <a:t>Dry-cleaning machines</a:t>
            </a:r>
          </a:p>
          <a:p>
            <a:pPr marL="285750" indent="-285750">
              <a:buFont typeface="Arial" panose="020B0604020202020204" pitchFamily="34" charset="0"/>
              <a:buChar char="•"/>
            </a:pPr>
            <a:r>
              <a:rPr lang="en-US" dirty="0">
                <a:solidFill>
                  <a:schemeClr val="bg1"/>
                </a:solidFill>
                <a:latin typeface="Calibri" panose="020F0502020204030204" pitchFamily="34" charset="0"/>
              </a:rPr>
              <a:t>S</a:t>
            </a:r>
            <a:r>
              <a:rPr lang="en-US" sz="1800" b="0" i="0" u="none" strike="noStrike" baseline="0" dirty="0">
                <a:solidFill>
                  <a:schemeClr val="bg1"/>
                </a:solidFill>
                <a:latin typeface="Calibri" panose="020F0502020204030204" pitchFamily="34" charset="0"/>
              </a:rPr>
              <a:t>ewer lines</a:t>
            </a:r>
          </a:p>
          <a:p>
            <a:pPr marL="285750" indent="-285750">
              <a:buFont typeface="Arial" panose="020B0604020202020204" pitchFamily="34" charset="0"/>
              <a:buChar char="•"/>
            </a:pPr>
            <a:r>
              <a:rPr lang="en-US" dirty="0">
                <a:solidFill>
                  <a:schemeClr val="bg1"/>
                </a:solidFill>
                <a:latin typeface="Calibri" panose="020F0502020204030204" pitchFamily="34" charset="0"/>
              </a:rPr>
              <a:t>D</a:t>
            </a:r>
            <a:r>
              <a:rPr lang="en-US" sz="1800" b="0" i="0" u="none" strike="noStrike" baseline="0" dirty="0">
                <a:solidFill>
                  <a:schemeClr val="bg1"/>
                </a:solidFill>
                <a:latin typeface="Calibri" panose="020F0502020204030204" pitchFamily="34" charset="0"/>
              </a:rPr>
              <a:t>rainfield areas</a:t>
            </a:r>
          </a:p>
          <a:p>
            <a:pPr marL="285750" indent="-285750">
              <a:spcAft>
                <a:spcPts val="1200"/>
              </a:spcAft>
              <a:buFont typeface="Arial" panose="020B0604020202020204" pitchFamily="34" charset="0"/>
              <a:buChar char="•"/>
            </a:pPr>
            <a:r>
              <a:rPr lang="en-US" dirty="0">
                <a:solidFill>
                  <a:schemeClr val="bg1"/>
                </a:solidFill>
                <a:latin typeface="Calibri" panose="020F0502020204030204" pitchFamily="34" charset="0"/>
              </a:rPr>
              <a:t>H</a:t>
            </a:r>
            <a:r>
              <a:rPr lang="en-US" sz="1800" b="0" i="0" u="none" strike="noStrike" baseline="0" dirty="0">
                <a:solidFill>
                  <a:schemeClr val="bg1"/>
                </a:solidFill>
                <a:latin typeface="Calibri" panose="020F0502020204030204" pitchFamily="34" charset="0"/>
              </a:rPr>
              <a:t>ydraulically upgradient </a:t>
            </a:r>
          </a:p>
          <a:p>
            <a:r>
              <a:rPr lang="en-US" dirty="0">
                <a:solidFill>
                  <a:schemeClr val="bg1"/>
                </a:solidFill>
                <a:latin typeface="Calibri" panose="020F0502020204030204" pitchFamily="34" charset="0"/>
              </a:rPr>
              <a:t>Raw materials/waste stream samples:</a:t>
            </a:r>
          </a:p>
          <a:p>
            <a:pPr marL="285750" indent="-285750" algn="l">
              <a:buFont typeface="Arial" panose="020B0604020202020204" pitchFamily="34" charset="0"/>
              <a:buChar char="•"/>
            </a:pPr>
            <a:r>
              <a:rPr lang="en-US" sz="1800" b="0" i="0" u="none" strike="noStrike" baseline="0" dirty="0">
                <a:solidFill>
                  <a:schemeClr val="bg1"/>
                </a:solidFill>
                <a:latin typeface="Calibri" panose="020F0502020204030204" pitchFamily="34" charset="0"/>
              </a:rPr>
              <a:t>Virgin solvent sources </a:t>
            </a:r>
          </a:p>
          <a:p>
            <a:pPr marL="285750" indent="-285750" algn="l">
              <a:buFont typeface="Arial" panose="020B0604020202020204" pitchFamily="34" charset="0"/>
              <a:buChar char="•"/>
            </a:pPr>
            <a:r>
              <a:rPr lang="en-US" sz="1800" b="0" i="0" u="none" strike="noStrike" baseline="0" dirty="0">
                <a:solidFill>
                  <a:schemeClr val="bg1"/>
                </a:solidFill>
                <a:latin typeface="Calibri" panose="020F0502020204030204" pitchFamily="34" charset="0"/>
              </a:rPr>
              <a:t>Spent solvent sources</a:t>
            </a:r>
          </a:p>
          <a:p>
            <a:pPr marL="285750" indent="-285750" algn="l">
              <a:buFont typeface="Arial" panose="020B0604020202020204" pitchFamily="34" charset="0"/>
              <a:buChar char="•"/>
            </a:pPr>
            <a:r>
              <a:rPr lang="en-US" sz="1800" b="0" i="0" u="none" strike="noStrike" baseline="0" dirty="0">
                <a:solidFill>
                  <a:schemeClr val="bg1"/>
                </a:solidFill>
                <a:latin typeface="Calibri" panose="020F0502020204030204" pitchFamily="34" charset="0"/>
              </a:rPr>
              <a:t>Wet wash sources</a:t>
            </a:r>
            <a:endParaRPr lang="en-US" dirty="0">
              <a:solidFill>
                <a:schemeClr val="bg1"/>
              </a:solidFill>
            </a:endParaRPr>
          </a:p>
        </p:txBody>
      </p:sp>
      <p:pic>
        <p:nvPicPr>
          <p:cNvPr id="4" name="Picture 3">
            <a:extLst>
              <a:ext uri="{FF2B5EF4-FFF2-40B4-BE49-F238E27FC236}">
                <a16:creationId xmlns:a16="http://schemas.microsoft.com/office/drawing/2014/main" id="{D9B84871-4F2D-824B-6E49-751FCDD46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10" y="849919"/>
            <a:ext cx="4365250" cy="5649147"/>
          </a:xfrm>
          <a:prstGeom prst="rect">
            <a:avLst/>
          </a:prstGeom>
        </p:spPr>
      </p:pic>
    </p:spTree>
    <p:extLst>
      <p:ext uri="{BB962C8B-B14F-4D97-AF65-F5344CB8AC3E}">
        <p14:creationId xmlns:p14="http://schemas.microsoft.com/office/powerpoint/2010/main" val="2951848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528A3B"/>
            </a:gs>
            <a:gs pos="43000">
              <a:srgbClr val="2F7371"/>
            </a:gs>
            <a:gs pos="100000">
              <a:srgbClr val="096093"/>
            </a:gs>
          </a:gsLst>
          <a:lin ang="12000000" scaled="0"/>
        </a:gradFill>
        <a:effectLst/>
      </p:bgPr>
    </p:bg>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3ADBF8A6-9CBC-1CF2-0887-76DCF8A3817E}"/>
              </a:ext>
            </a:extLst>
          </p:cNvPr>
          <p:cNvGraphicFramePr>
            <a:graphicFrameLocks noGrp="1"/>
          </p:cNvGraphicFramePr>
          <p:nvPr>
            <p:extLst>
              <p:ext uri="{D42A27DB-BD31-4B8C-83A1-F6EECF244321}">
                <p14:modId xmlns:p14="http://schemas.microsoft.com/office/powerpoint/2010/main" val="1461258329"/>
              </p:ext>
            </p:extLst>
          </p:nvPr>
        </p:nvGraphicFramePr>
        <p:xfrm>
          <a:off x="1139748" y="849919"/>
          <a:ext cx="4601831" cy="4181475"/>
        </p:xfrm>
        <a:graphic>
          <a:graphicData uri="http://schemas.openxmlformats.org/drawingml/2006/table">
            <a:tbl>
              <a:tblPr>
                <a:tableStyleId>{D7AC3CCA-C797-4891-BE02-D94E43425B78}</a:tableStyleId>
              </a:tblPr>
              <a:tblGrid>
                <a:gridCol w="3573302">
                  <a:extLst>
                    <a:ext uri="{9D8B030D-6E8A-4147-A177-3AD203B41FA5}">
                      <a16:colId xmlns:a16="http://schemas.microsoft.com/office/drawing/2014/main" val="1979405414"/>
                    </a:ext>
                  </a:extLst>
                </a:gridCol>
                <a:gridCol w="1028529">
                  <a:extLst>
                    <a:ext uri="{9D8B030D-6E8A-4147-A177-3AD203B41FA5}">
                      <a16:colId xmlns:a16="http://schemas.microsoft.com/office/drawing/2014/main" val="3566660018"/>
                    </a:ext>
                  </a:extLst>
                </a:gridCol>
              </a:tblGrid>
              <a:tr h="381000">
                <a:tc>
                  <a:txBody>
                    <a:bodyPr/>
                    <a:lstStyle/>
                    <a:p>
                      <a:pPr algn="l" fontAlgn="b"/>
                      <a:r>
                        <a:rPr lang="en-US" sz="1600" b="0" i="0" u="none" strike="noStrike" dirty="0">
                          <a:solidFill>
                            <a:srgbClr val="000000"/>
                          </a:solidFill>
                          <a:effectLst/>
                          <a:latin typeface="Calibri" panose="020F0502020204030204" pitchFamily="34" charset="0"/>
                        </a:rPr>
                        <a:t>Groundwater Concentrations</a:t>
                      </a:r>
                    </a:p>
                  </a:txBody>
                  <a:tcPr marL="9525" marR="9525" marT="9525" marB="0" anchor="b"/>
                </a:tc>
                <a:tc>
                  <a:txBody>
                    <a:bodyPr/>
                    <a:lstStyle/>
                    <a:p>
                      <a:pPr algn="ctr" fontAlgn="b"/>
                      <a:r>
                        <a:rPr lang="en-US" sz="1600" u="none" strike="noStrike" dirty="0">
                          <a:effectLst/>
                        </a:rPr>
                        <a:t>PFOS (ng/L)</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07102566"/>
                  </a:ext>
                </a:extLst>
              </a:tr>
              <a:tr h="190500">
                <a:tc>
                  <a:txBody>
                    <a:bodyPr/>
                    <a:lstStyle/>
                    <a:p>
                      <a:pPr algn="l" fontAlgn="b"/>
                      <a:r>
                        <a:rPr lang="en-US" sz="1600" u="none" strike="noStrike" dirty="0">
                          <a:effectLst/>
                        </a:rPr>
                        <a:t>Celebrity </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716</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68087712"/>
                  </a:ext>
                </a:extLst>
              </a:tr>
              <a:tr h="190500">
                <a:tc>
                  <a:txBody>
                    <a:bodyPr/>
                    <a:lstStyle/>
                    <a:p>
                      <a:pPr algn="l" fontAlgn="b"/>
                      <a:r>
                        <a:rPr lang="en-US" sz="1600" u="none" strike="noStrike" dirty="0">
                          <a:effectLst/>
                        </a:rPr>
                        <a:t>Cinderella</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1,520</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59165927"/>
                  </a:ext>
                </a:extLst>
              </a:tr>
              <a:tr h="190500">
                <a:tc>
                  <a:txBody>
                    <a:bodyPr/>
                    <a:lstStyle/>
                    <a:p>
                      <a:pPr algn="l" fontAlgn="b"/>
                      <a:r>
                        <a:rPr lang="en-US" sz="1600" u="none" strike="noStrike" dirty="0">
                          <a:effectLst/>
                        </a:rPr>
                        <a:t>Classic</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355</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49144041"/>
                  </a:ext>
                </a:extLst>
              </a:tr>
              <a:tr h="190500">
                <a:tc>
                  <a:txBody>
                    <a:bodyPr/>
                    <a:lstStyle/>
                    <a:p>
                      <a:pPr algn="l" fontAlgn="b"/>
                      <a:r>
                        <a:rPr lang="en-US" sz="1600" u="none" strike="noStrike" dirty="0">
                          <a:effectLst/>
                        </a:rPr>
                        <a:t>Dolphin</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130</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62104963"/>
                  </a:ext>
                </a:extLst>
              </a:tr>
              <a:tr h="190500">
                <a:tc>
                  <a:txBody>
                    <a:bodyPr/>
                    <a:lstStyle/>
                    <a:p>
                      <a:pPr algn="l" fontAlgn="b"/>
                      <a:r>
                        <a:rPr lang="en-US" sz="1600" u="none" strike="noStrike" dirty="0">
                          <a:effectLst/>
                        </a:rPr>
                        <a:t>DW</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561</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97555076"/>
                  </a:ext>
                </a:extLst>
              </a:tr>
              <a:tr h="190500">
                <a:tc>
                  <a:txBody>
                    <a:bodyPr/>
                    <a:lstStyle/>
                    <a:p>
                      <a:pPr algn="l" fontAlgn="b"/>
                      <a:r>
                        <a:rPr lang="en-US" sz="1600" u="none" strike="noStrike" dirty="0">
                          <a:effectLst/>
                        </a:rPr>
                        <a:t>IP</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3,480</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69941876"/>
                  </a:ext>
                </a:extLst>
              </a:tr>
              <a:tr h="190500">
                <a:tc>
                  <a:txBody>
                    <a:bodyPr/>
                    <a:lstStyle/>
                    <a:p>
                      <a:pPr algn="l" fontAlgn="b"/>
                      <a:r>
                        <a:rPr lang="en-US" sz="1600" u="none" strike="noStrike" dirty="0">
                          <a:effectLst/>
                        </a:rPr>
                        <a:t>Jasper</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2,000</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46504487"/>
                  </a:ext>
                </a:extLst>
              </a:tr>
              <a:tr h="190500">
                <a:tc>
                  <a:txBody>
                    <a:bodyPr/>
                    <a:lstStyle/>
                    <a:p>
                      <a:pPr algn="l" fontAlgn="b"/>
                      <a:r>
                        <a:rPr lang="en-US" sz="1600" u="none" strike="noStrike" dirty="0">
                          <a:effectLst/>
                        </a:rPr>
                        <a:t>Moses</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139</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83658483"/>
                  </a:ext>
                </a:extLst>
              </a:tr>
              <a:tr h="190500">
                <a:tc>
                  <a:txBody>
                    <a:bodyPr/>
                    <a:lstStyle/>
                    <a:p>
                      <a:pPr algn="l" fontAlgn="b"/>
                      <a:r>
                        <a:rPr lang="en-US" sz="1600" u="none" strike="noStrike" dirty="0">
                          <a:effectLst/>
                        </a:rPr>
                        <a:t>NorthTrail</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340</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43808895"/>
                  </a:ext>
                </a:extLst>
              </a:tr>
              <a:tr h="190500">
                <a:tc>
                  <a:txBody>
                    <a:bodyPr/>
                    <a:lstStyle/>
                    <a:p>
                      <a:pPr algn="l" fontAlgn="b"/>
                      <a:r>
                        <a:rPr lang="en-US" sz="1600" u="none" strike="noStrike" dirty="0">
                          <a:effectLst/>
                        </a:rPr>
                        <a:t>TOQ</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40.1</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94300368"/>
                  </a:ext>
                </a:extLst>
              </a:tr>
              <a:tr h="190500">
                <a:tc>
                  <a:txBody>
                    <a:bodyPr/>
                    <a:lstStyle/>
                    <a:p>
                      <a:pPr algn="l" fontAlgn="b"/>
                      <a:r>
                        <a:rPr lang="en-US" sz="1600" u="none" strike="noStrike" dirty="0">
                          <a:effectLst/>
                        </a:rPr>
                        <a:t>Median for FDEP sites</a:t>
                      </a:r>
                      <a:endParaRPr lang="en-US" sz="1600" b="1" i="0" u="none" strike="noStrike" dirty="0">
                        <a:solidFill>
                          <a:srgbClr val="000000"/>
                        </a:solidFill>
                        <a:effectLst/>
                        <a:latin typeface="Calibri" panose="020F0502020204030204" pitchFamily="34" charset="0"/>
                      </a:endParaRPr>
                    </a:p>
                  </a:txBody>
                  <a:tcPr marL="9525" marR="9525" marT="9525" marB="0" anchor="b">
                    <a:solidFill>
                      <a:srgbClr val="FFFF00"/>
                    </a:solidFill>
                  </a:tcPr>
                </a:tc>
                <a:tc>
                  <a:txBody>
                    <a:bodyPr/>
                    <a:lstStyle/>
                    <a:p>
                      <a:pPr algn="ctr" fontAlgn="b"/>
                      <a:r>
                        <a:rPr lang="en-US" sz="1600" u="none" strike="noStrike" dirty="0">
                          <a:effectLst/>
                        </a:rPr>
                        <a:t>458</a:t>
                      </a:r>
                      <a:endParaRPr lang="en-US" sz="1600" b="1" i="0" u="none" strike="noStrike" dirty="0">
                        <a:solidFill>
                          <a:srgbClr val="000000"/>
                        </a:solidFill>
                        <a:effectLst/>
                        <a:latin typeface="Calibri" panose="020F0502020204030204" pitchFamily="34" charset="0"/>
                      </a:endParaRPr>
                    </a:p>
                  </a:txBody>
                  <a:tcPr marL="9525" marR="9525" marT="9525" marB="0" anchor="b">
                    <a:solidFill>
                      <a:srgbClr val="FFFF00"/>
                    </a:solidFill>
                  </a:tcPr>
                </a:tc>
                <a:extLst>
                  <a:ext uri="{0D108BD9-81ED-4DB2-BD59-A6C34878D82A}">
                    <a16:rowId xmlns:a16="http://schemas.microsoft.com/office/drawing/2014/main" val="466479387"/>
                  </a:ext>
                </a:extLst>
              </a:tr>
              <a:tr h="190500">
                <a:tc>
                  <a:txBody>
                    <a:bodyPr/>
                    <a:lstStyle/>
                    <a:p>
                      <a:pPr algn="l" fontAlgn="b"/>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2053139"/>
                  </a:ext>
                </a:extLst>
              </a:tr>
              <a:tr h="190500">
                <a:tc>
                  <a:txBody>
                    <a:bodyPr/>
                    <a:lstStyle/>
                    <a:p>
                      <a:pPr algn="l" fontAlgn="b"/>
                      <a:r>
                        <a:rPr lang="en-US" sz="1600" u="none" strike="noStrike" dirty="0">
                          <a:effectLst/>
                        </a:rPr>
                        <a:t>Median for primary release sites</a:t>
                      </a:r>
                      <a:endParaRPr lang="en-US" sz="1600" b="1" i="0" u="none" strike="noStrike" dirty="0">
                        <a:solidFill>
                          <a:srgbClr val="000000"/>
                        </a:solidFill>
                        <a:effectLst/>
                        <a:latin typeface="Calibri" panose="020F0502020204030204" pitchFamily="34" charset="0"/>
                      </a:endParaRPr>
                    </a:p>
                  </a:txBody>
                  <a:tcPr marL="9525" marR="9525" marT="9525" marB="0" anchor="b">
                    <a:solidFill>
                      <a:srgbClr val="FFFF00"/>
                    </a:solidFill>
                  </a:tcPr>
                </a:tc>
                <a:tc>
                  <a:txBody>
                    <a:bodyPr/>
                    <a:lstStyle/>
                    <a:p>
                      <a:pPr algn="ctr" fontAlgn="b"/>
                      <a:r>
                        <a:rPr lang="en-US" sz="1600" u="none" strike="noStrike" dirty="0">
                          <a:effectLst/>
                        </a:rPr>
                        <a:t>45,700</a:t>
                      </a:r>
                      <a:endParaRPr lang="en-US" sz="1600" b="1" i="0" u="none" strike="noStrike" dirty="0">
                        <a:solidFill>
                          <a:srgbClr val="000000"/>
                        </a:solidFill>
                        <a:effectLst/>
                        <a:latin typeface="Calibri" panose="020F0502020204030204" pitchFamily="34" charset="0"/>
                      </a:endParaRPr>
                    </a:p>
                  </a:txBody>
                  <a:tcPr marL="9525" marR="9525" marT="9525" marB="0" anchor="b">
                    <a:solidFill>
                      <a:srgbClr val="FFFF00"/>
                    </a:solidFill>
                  </a:tcPr>
                </a:tc>
                <a:extLst>
                  <a:ext uri="{0D108BD9-81ED-4DB2-BD59-A6C34878D82A}">
                    <a16:rowId xmlns:a16="http://schemas.microsoft.com/office/drawing/2014/main" val="1371579444"/>
                  </a:ext>
                </a:extLst>
              </a:tr>
              <a:tr h="190500">
                <a:tc>
                  <a:txBody>
                    <a:bodyPr/>
                    <a:lstStyle/>
                    <a:p>
                      <a:pPr algn="l" fontAlgn="b"/>
                      <a:r>
                        <a:rPr lang="en-US" sz="1600" u="none" strike="noStrike" dirty="0">
                          <a:effectLst/>
                        </a:rPr>
                        <a:t>Median for secondary release sites</a:t>
                      </a:r>
                      <a:endParaRPr lang="en-US" sz="1600" b="1" i="0" u="none" strike="noStrike" dirty="0">
                        <a:solidFill>
                          <a:srgbClr val="000000"/>
                        </a:solidFill>
                        <a:effectLst/>
                        <a:latin typeface="Calibri" panose="020F0502020204030204" pitchFamily="34" charset="0"/>
                      </a:endParaRPr>
                    </a:p>
                  </a:txBody>
                  <a:tcPr marL="9525" marR="9525" marT="9525" marB="0" anchor="b">
                    <a:solidFill>
                      <a:srgbClr val="FFFF00"/>
                    </a:solidFill>
                  </a:tcPr>
                </a:tc>
                <a:tc>
                  <a:txBody>
                    <a:bodyPr/>
                    <a:lstStyle/>
                    <a:p>
                      <a:pPr algn="ctr" fontAlgn="b"/>
                      <a:r>
                        <a:rPr lang="en-US" sz="1600" u="none" strike="noStrike" dirty="0">
                          <a:effectLst/>
                        </a:rPr>
                        <a:t>95</a:t>
                      </a:r>
                      <a:endParaRPr lang="en-US" sz="1600" b="1" i="0" u="none" strike="noStrike" dirty="0">
                        <a:solidFill>
                          <a:srgbClr val="000000"/>
                        </a:solidFill>
                        <a:effectLst/>
                        <a:latin typeface="Calibri" panose="020F0502020204030204" pitchFamily="34" charset="0"/>
                      </a:endParaRPr>
                    </a:p>
                  </a:txBody>
                  <a:tcPr marL="9525" marR="9525" marT="9525" marB="0" anchor="b">
                    <a:solidFill>
                      <a:srgbClr val="FFFF00"/>
                    </a:solidFill>
                  </a:tcPr>
                </a:tc>
                <a:extLst>
                  <a:ext uri="{0D108BD9-81ED-4DB2-BD59-A6C34878D82A}">
                    <a16:rowId xmlns:a16="http://schemas.microsoft.com/office/drawing/2014/main" val="2991095423"/>
                  </a:ext>
                </a:extLst>
              </a:tr>
              <a:tr h="190500">
                <a:tc>
                  <a:txBody>
                    <a:bodyPr/>
                    <a:lstStyle/>
                    <a:p>
                      <a:pPr algn="l" fontAlgn="b"/>
                      <a:r>
                        <a:rPr lang="en-US" sz="1600" u="none" strike="noStrike" dirty="0">
                          <a:effectLst/>
                        </a:rPr>
                        <a:t>Median for no release sites</a:t>
                      </a:r>
                      <a:endParaRPr lang="en-US" sz="1600" b="1" i="0" u="none" strike="noStrike" dirty="0">
                        <a:solidFill>
                          <a:srgbClr val="000000"/>
                        </a:solidFill>
                        <a:effectLst/>
                        <a:latin typeface="Calibri" panose="020F0502020204030204" pitchFamily="34" charset="0"/>
                      </a:endParaRPr>
                    </a:p>
                  </a:txBody>
                  <a:tcPr marL="9525" marR="9525" marT="9525" marB="0" anchor="b">
                    <a:solidFill>
                      <a:srgbClr val="FFFF00"/>
                    </a:solidFill>
                  </a:tcPr>
                </a:tc>
                <a:tc>
                  <a:txBody>
                    <a:bodyPr/>
                    <a:lstStyle/>
                    <a:p>
                      <a:pPr algn="ctr" fontAlgn="b"/>
                      <a:r>
                        <a:rPr lang="en-US" sz="1600" u="none" strike="noStrike" dirty="0">
                          <a:effectLst/>
                        </a:rPr>
                        <a:t>30</a:t>
                      </a:r>
                      <a:endParaRPr lang="en-US" sz="1600" b="1" i="0" u="none" strike="noStrike" dirty="0">
                        <a:solidFill>
                          <a:srgbClr val="000000"/>
                        </a:solidFill>
                        <a:effectLst/>
                        <a:latin typeface="Calibri" panose="020F0502020204030204" pitchFamily="34" charset="0"/>
                      </a:endParaRPr>
                    </a:p>
                  </a:txBody>
                  <a:tcPr marL="9525" marR="9525" marT="9525" marB="0" anchor="b">
                    <a:solidFill>
                      <a:srgbClr val="FFFF00"/>
                    </a:solidFill>
                  </a:tcPr>
                </a:tc>
                <a:extLst>
                  <a:ext uri="{0D108BD9-81ED-4DB2-BD59-A6C34878D82A}">
                    <a16:rowId xmlns:a16="http://schemas.microsoft.com/office/drawing/2014/main" val="1883932876"/>
                  </a:ext>
                </a:extLst>
              </a:tr>
            </a:tbl>
          </a:graphicData>
        </a:graphic>
      </p:graphicFrame>
      <p:sp>
        <p:nvSpPr>
          <p:cNvPr id="9" name="TextBox 8">
            <a:extLst>
              <a:ext uri="{FF2B5EF4-FFF2-40B4-BE49-F238E27FC236}">
                <a16:creationId xmlns:a16="http://schemas.microsoft.com/office/drawing/2014/main" id="{0F224159-A4B3-A5C4-D355-990D7A8172CB}"/>
              </a:ext>
            </a:extLst>
          </p:cNvPr>
          <p:cNvSpPr txBox="1"/>
          <p:nvPr/>
        </p:nvSpPr>
        <p:spPr>
          <a:xfrm>
            <a:off x="1052621" y="5141274"/>
            <a:ext cx="6358272" cy="1169551"/>
          </a:xfrm>
          <a:prstGeom prst="rect">
            <a:avLst/>
          </a:prstGeom>
          <a:noFill/>
        </p:spPr>
        <p:txBody>
          <a:bodyPr wrap="square" rtlCol="0">
            <a:spAutoFit/>
          </a:bodyPr>
          <a:lstStyle/>
          <a:p>
            <a:r>
              <a:rPr lang="en-US" sz="1400" dirty="0">
                <a:solidFill>
                  <a:schemeClr val="bg1"/>
                </a:solidFill>
              </a:rPr>
              <a:t>Johnson, et al, </a:t>
            </a:r>
            <a:r>
              <a:rPr lang="en-US" sz="1400" b="0" i="0" dirty="0">
                <a:solidFill>
                  <a:schemeClr val="bg1"/>
                </a:solidFill>
                <a:effectLst/>
              </a:rPr>
              <a:t>October 2022</a:t>
            </a:r>
          </a:p>
          <a:p>
            <a:pPr marL="285750" indent="-285750">
              <a:buFont typeface="Arial" panose="020B0604020202020204" pitchFamily="34" charset="0"/>
              <a:buChar char="•"/>
            </a:pPr>
            <a:r>
              <a:rPr lang="en-US" sz="1400" dirty="0">
                <a:solidFill>
                  <a:schemeClr val="bg1"/>
                </a:solidFill>
              </a:rPr>
              <a:t>Primary release sites (fire-training areas, manufacturing plants)  </a:t>
            </a:r>
          </a:p>
          <a:p>
            <a:pPr marL="285750" indent="-285750">
              <a:buFont typeface="Arial" panose="020B0604020202020204" pitchFamily="34" charset="0"/>
              <a:buChar char="•"/>
            </a:pPr>
            <a:r>
              <a:rPr lang="en-US" sz="1400" b="0" i="0" dirty="0">
                <a:solidFill>
                  <a:schemeClr val="bg1"/>
                </a:solidFill>
                <a:effectLst/>
              </a:rPr>
              <a:t>Secondary release sites (biosolids application, treated wastewater use, landfills)</a:t>
            </a:r>
          </a:p>
          <a:p>
            <a:pPr marL="285750" indent="-285750">
              <a:buFont typeface="Arial" panose="020B0604020202020204" pitchFamily="34" charset="0"/>
              <a:buChar char="•"/>
            </a:pPr>
            <a:r>
              <a:rPr lang="en-US" sz="1400" dirty="0">
                <a:solidFill>
                  <a:schemeClr val="bg1"/>
                </a:solidFill>
              </a:rPr>
              <a:t>No release sites (no known sources)</a:t>
            </a:r>
            <a:endParaRPr lang="en-US" sz="1400" b="0" i="0" dirty="0">
              <a:solidFill>
                <a:schemeClr val="bg1"/>
              </a:solidFill>
              <a:effectLst/>
            </a:endParaRPr>
          </a:p>
          <a:p>
            <a:endParaRPr lang="en-US" sz="1400" dirty="0">
              <a:solidFill>
                <a:schemeClr val="bg1"/>
              </a:solidFill>
            </a:endParaRPr>
          </a:p>
        </p:txBody>
      </p:sp>
      <p:sp>
        <p:nvSpPr>
          <p:cNvPr id="10" name="TextBox 9">
            <a:extLst>
              <a:ext uri="{FF2B5EF4-FFF2-40B4-BE49-F238E27FC236}">
                <a16:creationId xmlns:a16="http://schemas.microsoft.com/office/drawing/2014/main" id="{77B533BA-3FB7-45D0-C5A7-7CFC6E01399F}"/>
              </a:ext>
            </a:extLst>
          </p:cNvPr>
          <p:cNvSpPr txBox="1"/>
          <p:nvPr/>
        </p:nvSpPr>
        <p:spPr>
          <a:xfrm>
            <a:off x="6525968" y="849919"/>
            <a:ext cx="5288884" cy="2862322"/>
          </a:xfrm>
          <a:prstGeom prst="rect">
            <a:avLst/>
          </a:prstGeom>
          <a:noFill/>
        </p:spPr>
        <p:txBody>
          <a:bodyPr wrap="square" rtlCol="0">
            <a:spAutoFit/>
          </a:bodyPr>
          <a:lstStyle/>
          <a:p>
            <a:r>
              <a:rPr lang="en-US" sz="1800" b="0" i="0" u="none" strike="noStrike" baseline="0" dirty="0">
                <a:solidFill>
                  <a:schemeClr val="bg1"/>
                </a:solidFill>
                <a:latin typeface="Calibri" panose="020F0502020204030204" pitchFamily="34" charset="0"/>
              </a:rPr>
              <a:t>FDEP Conclusion: Although urban background PFAS may provide some contribution to PFAS concentrations in groundwater, dry-cleaning and/or wet laundry activities are also contributing to elevated PFAS concentrations found in the vicinity of the pilot project facilities.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Perspective:  Median PFOS groundwater concentrations at FDEP sites two orders of magnitude below primary release sites.</a:t>
            </a:r>
          </a:p>
        </p:txBody>
      </p:sp>
      <p:sp>
        <p:nvSpPr>
          <p:cNvPr id="11" name="Rectangle: Rounded Corners 10">
            <a:extLst>
              <a:ext uri="{FF2B5EF4-FFF2-40B4-BE49-F238E27FC236}">
                <a16:creationId xmlns:a16="http://schemas.microsoft.com/office/drawing/2014/main" id="{4912A79A-D7D4-F01A-A523-0A34AF6DCADC}"/>
              </a:ext>
            </a:extLst>
          </p:cNvPr>
          <p:cNvSpPr/>
          <p:nvPr/>
        </p:nvSpPr>
        <p:spPr>
          <a:xfrm>
            <a:off x="7841807" y="4909009"/>
            <a:ext cx="1812269" cy="6789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EPA MCL for PFOS 4 ng/L</a:t>
            </a:r>
          </a:p>
        </p:txBody>
      </p:sp>
      <p:sp>
        <p:nvSpPr>
          <p:cNvPr id="4" name="Title 1">
            <a:extLst>
              <a:ext uri="{FF2B5EF4-FFF2-40B4-BE49-F238E27FC236}">
                <a16:creationId xmlns:a16="http://schemas.microsoft.com/office/drawing/2014/main" id="{C5E4B200-F585-FCFE-4268-2921C94DA64B}"/>
              </a:ext>
            </a:extLst>
          </p:cNvPr>
          <p:cNvSpPr txBox="1">
            <a:spLocks/>
          </p:cNvSpPr>
          <p:nvPr/>
        </p:nvSpPr>
        <p:spPr>
          <a:xfrm>
            <a:off x="222255" y="172778"/>
            <a:ext cx="11432657" cy="6771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kern="1200">
                <a:solidFill>
                  <a:schemeClr val="bg1"/>
                </a:solidFill>
                <a:latin typeface="Ebrima" panose="02000000000000000000" pitchFamily="2" charset="0"/>
                <a:ea typeface="Ebrima" panose="02000000000000000000" pitchFamily="2" charset="0"/>
                <a:cs typeface="Ebrima" panose="02000000000000000000" pitchFamily="2" charset="0"/>
              </a:defRPr>
            </a:lvl1pPr>
          </a:lstStyle>
          <a:p>
            <a:pPr algn="ctr"/>
            <a:r>
              <a:rPr lang="en-US" sz="2800" dirty="0">
                <a:latin typeface="Lucida Sans Unicode" panose="020B0602030504020204" pitchFamily="34" charset="0"/>
                <a:ea typeface="+mn-ea"/>
                <a:cs typeface="Lucida Sans Unicode" panose="020B0602030504020204" pitchFamily="34" charset="0"/>
              </a:rPr>
              <a:t>FDEP PFAS Dry-Cleaner Study</a:t>
            </a:r>
            <a:endParaRPr lang="en-US" sz="2800" dirty="0"/>
          </a:p>
        </p:txBody>
      </p:sp>
    </p:spTree>
    <p:extLst>
      <p:ext uri="{BB962C8B-B14F-4D97-AF65-F5344CB8AC3E}">
        <p14:creationId xmlns:p14="http://schemas.microsoft.com/office/powerpoint/2010/main" val="942148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528A3B"/>
            </a:gs>
            <a:gs pos="43000">
              <a:srgbClr val="2F7371"/>
            </a:gs>
            <a:gs pos="100000">
              <a:srgbClr val="096093"/>
            </a:gs>
          </a:gsLst>
          <a:lin ang="12000000" scaled="0"/>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7D250F-5B77-EEFB-1041-10AD7D865C44}"/>
              </a:ext>
            </a:extLst>
          </p:cNvPr>
          <p:cNvSpPr txBox="1"/>
          <p:nvPr/>
        </p:nvSpPr>
        <p:spPr>
          <a:xfrm>
            <a:off x="5938583" y="1457357"/>
            <a:ext cx="5010952" cy="3416320"/>
          </a:xfrm>
          <a:prstGeom prst="rect">
            <a:avLst/>
          </a:prstGeom>
          <a:noFill/>
        </p:spPr>
        <p:txBody>
          <a:bodyPr wrap="square" rtlCol="0">
            <a:spAutoFit/>
          </a:bodyPr>
          <a:lstStyle/>
          <a:p>
            <a:pPr algn="l"/>
            <a:r>
              <a:rPr lang="en-US" sz="1800" b="0" i="0" u="none" strike="noStrike" baseline="0" dirty="0">
                <a:solidFill>
                  <a:schemeClr val="bg1"/>
                </a:solidFill>
                <a:latin typeface="Calibri" panose="020F0502020204030204" pitchFamily="34" charset="0"/>
              </a:rPr>
              <a:t>Virgin solvent source samples: </a:t>
            </a:r>
          </a:p>
          <a:p>
            <a:pPr marL="285750" indent="-285750" algn="l">
              <a:buFont typeface="Arial" panose="020B0604020202020204" pitchFamily="34" charset="0"/>
              <a:buChar char="•"/>
            </a:pPr>
            <a:r>
              <a:rPr lang="en-US" dirty="0">
                <a:solidFill>
                  <a:schemeClr val="bg1"/>
                </a:solidFill>
                <a:latin typeface="Calibri" panose="020F0502020204030204" pitchFamily="34" charset="0"/>
              </a:rPr>
              <a:t>D</a:t>
            </a:r>
            <a:r>
              <a:rPr lang="en-US" sz="1800" b="0" i="0" u="none" strike="noStrike" baseline="0" dirty="0">
                <a:solidFill>
                  <a:schemeClr val="bg1"/>
                </a:solidFill>
                <a:latin typeface="Calibri" panose="020F0502020204030204" pitchFamily="34" charset="0"/>
              </a:rPr>
              <a:t>ry-cleaning solvents</a:t>
            </a:r>
          </a:p>
          <a:p>
            <a:pPr marL="285750" indent="-285750" algn="l">
              <a:buFont typeface="Arial" panose="020B0604020202020204" pitchFamily="34" charset="0"/>
              <a:buChar char="•"/>
            </a:pPr>
            <a:r>
              <a:rPr lang="en-US" dirty="0">
                <a:solidFill>
                  <a:schemeClr val="bg1"/>
                </a:solidFill>
                <a:latin typeface="Calibri" panose="020F0502020204030204" pitchFamily="34" charset="0"/>
              </a:rPr>
              <a:t>S</a:t>
            </a:r>
            <a:r>
              <a:rPr lang="en-US" sz="1800" b="0" i="0" u="none" strike="noStrike" baseline="0" dirty="0">
                <a:solidFill>
                  <a:schemeClr val="bg1"/>
                </a:solidFill>
                <a:latin typeface="Calibri" panose="020F0502020204030204" pitchFamily="34" charset="0"/>
              </a:rPr>
              <a:t>potting agents</a:t>
            </a:r>
          </a:p>
          <a:p>
            <a:pPr marL="285750" indent="-285750" algn="l">
              <a:buFont typeface="Arial" panose="020B0604020202020204" pitchFamily="34" charset="0"/>
              <a:buChar char="•"/>
            </a:pPr>
            <a:r>
              <a:rPr lang="en-US" dirty="0">
                <a:solidFill>
                  <a:schemeClr val="bg1"/>
                </a:solidFill>
                <a:latin typeface="Calibri" panose="020F0502020204030204" pitchFamily="34" charset="0"/>
              </a:rPr>
              <a:t>Detergents</a:t>
            </a:r>
          </a:p>
          <a:p>
            <a:r>
              <a:rPr lang="en-US" sz="1800" b="0" i="0" u="none" strike="noStrike" baseline="0" dirty="0">
                <a:solidFill>
                  <a:schemeClr val="bg1"/>
                </a:solidFill>
                <a:latin typeface="Calibri" panose="020F0502020204030204" pitchFamily="34" charset="0"/>
              </a:rPr>
              <a:t>Spent solvent source samples:</a:t>
            </a:r>
          </a:p>
          <a:p>
            <a:pPr marL="285750" indent="-285750">
              <a:buFont typeface="Arial" panose="020B0604020202020204" pitchFamily="34" charset="0"/>
              <a:buChar char="•"/>
            </a:pPr>
            <a:r>
              <a:rPr lang="en-US" dirty="0">
                <a:solidFill>
                  <a:schemeClr val="bg1"/>
                </a:solidFill>
                <a:latin typeface="Calibri" panose="020F0502020204030204" pitchFamily="34" charset="0"/>
              </a:rPr>
              <a:t>S</a:t>
            </a:r>
            <a:r>
              <a:rPr lang="en-US" sz="1800" b="0" i="0" u="none" strike="noStrike" baseline="0" dirty="0">
                <a:solidFill>
                  <a:schemeClr val="bg1"/>
                </a:solidFill>
                <a:latin typeface="Calibri" panose="020F0502020204030204" pitchFamily="34" charset="0"/>
              </a:rPr>
              <a:t>pent solvent from machine drain</a:t>
            </a:r>
          </a:p>
          <a:p>
            <a:pPr marL="285750" indent="-285750">
              <a:buFont typeface="Arial" panose="020B0604020202020204" pitchFamily="34" charset="0"/>
              <a:buChar char="•"/>
            </a:pPr>
            <a:r>
              <a:rPr lang="en-US" dirty="0">
                <a:solidFill>
                  <a:schemeClr val="bg1"/>
                </a:solidFill>
                <a:latin typeface="Calibri" panose="020F0502020204030204" pitchFamily="34" charset="0"/>
              </a:rPr>
              <a:t>Ha</a:t>
            </a:r>
            <a:r>
              <a:rPr lang="en-US" sz="1800" b="0" i="0" u="none" strike="noStrike" baseline="0" dirty="0">
                <a:solidFill>
                  <a:schemeClr val="bg1"/>
                </a:solidFill>
                <a:latin typeface="Calibri" panose="020F0502020204030204" pitchFamily="34" charset="0"/>
              </a:rPr>
              <a:t>z waste storage containers</a:t>
            </a:r>
          </a:p>
          <a:p>
            <a:pPr marL="285750" indent="-285750">
              <a:buFont typeface="Arial" panose="020B0604020202020204" pitchFamily="34" charset="0"/>
              <a:buChar char="•"/>
            </a:pPr>
            <a:r>
              <a:rPr lang="en-US" dirty="0">
                <a:solidFill>
                  <a:schemeClr val="bg1"/>
                </a:solidFill>
                <a:latin typeface="Calibri" panose="020F0502020204030204" pitchFamily="34" charset="0"/>
              </a:rPr>
              <a:t>Wa</a:t>
            </a:r>
            <a:r>
              <a:rPr lang="en-US" sz="1800" b="0" i="0" u="none" strike="noStrike" baseline="0" dirty="0">
                <a:solidFill>
                  <a:schemeClr val="bg1"/>
                </a:solidFill>
                <a:latin typeface="Calibri" panose="020F0502020204030204" pitchFamily="34" charset="0"/>
              </a:rPr>
              <a:t>ter after the condenser/separator process</a:t>
            </a:r>
          </a:p>
          <a:p>
            <a:pPr algn="l"/>
            <a:r>
              <a:rPr lang="en-US" sz="1800" b="0" i="0" u="none" strike="noStrike" baseline="0" dirty="0">
                <a:solidFill>
                  <a:schemeClr val="bg1"/>
                </a:solidFill>
                <a:latin typeface="Calibri" panose="020F0502020204030204" pitchFamily="34" charset="0"/>
              </a:rPr>
              <a:t>Wet wash source samples:</a:t>
            </a:r>
          </a:p>
          <a:p>
            <a:pPr marL="285750" indent="-285750" algn="l">
              <a:buFont typeface="Arial" panose="020B0604020202020204" pitchFamily="34" charset="0"/>
              <a:buChar char="•"/>
            </a:pPr>
            <a:r>
              <a:rPr lang="en-US" dirty="0">
                <a:solidFill>
                  <a:schemeClr val="bg1"/>
                </a:solidFill>
                <a:latin typeface="Calibri" panose="020F0502020204030204" pitchFamily="34" charset="0"/>
              </a:rPr>
              <a:t>P</a:t>
            </a:r>
            <a:r>
              <a:rPr lang="en-US" sz="1800" b="0" i="0" u="none" strike="noStrike" baseline="0" dirty="0">
                <a:solidFill>
                  <a:schemeClr val="bg1"/>
                </a:solidFill>
                <a:latin typeface="Calibri" panose="020F0502020204030204" pitchFamily="34" charset="0"/>
              </a:rPr>
              <a:t>otable water prior to wet laundry</a:t>
            </a:r>
          </a:p>
          <a:p>
            <a:pPr marL="285750" indent="-285750" algn="l">
              <a:buFont typeface="Arial" panose="020B0604020202020204" pitchFamily="34" charset="0"/>
              <a:buChar char="•"/>
            </a:pPr>
            <a:r>
              <a:rPr lang="en-US" dirty="0">
                <a:solidFill>
                  <a:schemeClr val="bg1"/>
                </a:solidFill>
                <a:latin typeface="Calibri" panose="020F0502020204030204" pitchFamily="34" charset="0"/>
              </a:rPr>
              <a:t>Wet laundry wastewater discharge</a:t>
            </a:r>
          </a:p>
          <a:p>
            <a:pPr marL="285750" indent="-285750" algn="l">
              <a:buFont typeface="Arial" panose="020B0604020202020204" pitchFamily="34" charset="0"/>
              <a:buChar char="•"/>
            </a:pPr>
            <a:r>
              <a:rPr lang="en-US" dirty="0">
                <a:solidFill>
                  <a:schemeClr val="bg1"/>
                </a:solidFill>
                <a:latin typeface="Calibri" panose="020F0502020204030204" pitchFamily="34" charset="0"/>
              </a:rPr>
              <a:t>Sanitary sewer</a:t>
            </a:r>
            <a:endParaRPr lang="en-US" dirty="0">
              <a:solidFill>
                <a:schemeClr val="bg1"/>
              </a:solidFill>
            </a:endParaRPr>
          </a:p>
        </p:txBody>
      </p:sp>
      <p:sp>
        <p:nvSpPr>
          <p:cNvPr id="4" name="TextBox 3">
            <a:extLst>
              <a:ext uri="{FF2B5EF4-FFF2-40B4-BE49-F238E27FC236}">
                <a16:creationId xmlns:a16="http://schemas.microsoft.com/office/drawing/2014/main" id="{132867EC-1348-5F83-D9EF-E0064EF32600}"/>
              </a:ext>
            </a:extLst>
          </p:cNvPr>
          <p:cNvSpPr txBox="1"/>
          <p:nvPr/>
        </p:nvSpPr>
        <p:spPr>
          <a:xfrm>
            <a:off x="4774212" y="6298702"/>
            <a:ext cx="4275832" cy="307777"/>
          </a:xfrm>
          <a:prstGeom prst="rect">
            <a:avLst/>
          </a:prstGeom>
          <a:noFill/>
        </p:spPr>
        <p:txBody>
          <a:bodyPr wrap="square" rtlCol="0">
            <a:spAutoFit/>
          </a:bodyPr>
          <a:lstStyle/>
          <a:p>
            <a:r>
              <a:rPr lang="en-US" sz="1400" dirty="0">
                <a:solidFill>
                  <a:schemeClr val="bg1"/>
                </a:solidFill>
              </a:rPr>
              <a:t>* = Raw petroleum solvent mixed with soap prior to use.</a:t>
            </a:r>
          </a:p>
        </p:txBody>
      </p:sp>
      <p:graphicFrame>
        <p:nvGraphicFramePr>
          <p:cNvPr id="6" name="Table 5">
            <a:extLst>
              <a:ext uri="{FF2B5EF4-FFF2-40B4-BE49-F238E27FC236}">
                <a16:creationId xmlns:a16="http://schemas.microsoft.com/office/drawing/2014/main" id="{550F3B1B-BFEB-2D75-44EC-3AA3ABCD1011}"/>
              </a:ext>
            </a:extLst>
          </p:cNvPr>
          <p:cNvGraphicFramePr>
            <a:graphicFrameLocks noGrp="1"/>
          </p:cNvGraphicFramePr>
          <p:nvPr>
            <p:extLst>
              <p:ext uri="{D42A27DB-BD31-4B8C-83A1-F6EECF244321}">
                <p14:modId xmlns:p14="http://schemas.microsoft.com/office/powerpoint/2010/main" val="1612717030"/>
              </p:ext>
            </p:extLst>
          </p:nvPr>
        </p:nvGraphicFramePr>
        <p:xfrm>
          <a:off x="1102580" y="849919"/>
          <a:ext cx="3595317" cy="5756560"/>
        </p:xfrm>
        <a:graphic>
          <a:graphicData uri="http://schemas.openxmlformats.org/drawingml/2006/table">
            <a:tbl>
              <a:tblPr>
                <a:tableStyleId>{22838BEF-8BB2-4498-84A7-C5851F593DF1}</a:tableStyleId>
              </a:tblPr>
              <a:tblGrid>
                <a:gridCol w="581061">
                  <a:extLst>
                    <a:ext uri="{9D8B030D-6E8A-4147-A177-3AD203B41FA5}">
                      <a16:colId xmlns:a16="http://schemas.microsoft.com/office/drawing/2014/main" val="2269642675"/>
                    </a:ext>
                  </a:extLst>
                </a:gridCol>
                <a:gridCol w="1004752">
                  <a:extLst>
                    <a:ext uri="{9D8B030D-6E8A-4147-A177-3AD203B41FA5}">
                      <a16:colId xmlns:a16="http://schemas.microsoft.com/office/drawing/2014/main" val="909080329"/>
                    </a:ext>
                  </a:extLst>
                </a:gridCol>
                <a:gridCol w="1004752">
                  <a:extLst>
                    <a:ext uri="{9D8B030D-6E8A-4147-A177-3AD203B41FA5}">
                      <a16:colId xmlns:a16="http://schemas.microsoft.com/office/drawing/2014/main" val="1804418781"/>
                    </a:ext>
                  </a:extLst>
                </a:gridCol>
                <a:gridCol w="1004752">
                  <a:extLst>
                    <a:ext uri="{9D8B030D-6E8A-4147-A177-3AD203B41FA5}">
                      <a16:colId xmlns:a16="http://schemas.microsoft.com/office/drawing/2014/main" val="3076863213"/>
                    </a:ext>
                  </a:extLst>
                </a:gridCol>
              </a:tblGrid>
              <a:tr h="334718">
                <a:tc>
                  <a:txBody>
                    <a:bodyPr/>
                    <a:lstStyle/>
                    <a:p>
                      <a:pPr algn="ctr" fontAlgn="b"/>
                      <a:r>
                        <a:rPr lang="en-US" sz="1400" u="none" strike="noStrike" dirty="0">
                          <a:effectLst/>
                        </a:rPr>
                        <a:t>Source</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Virgin solvent sources</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Spent solvent sources</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Wet wash sources</a:t>
                      </a:r>
                      <a:endParaRPr lang="en-US" sz="1400" b="0" i="0" u="none" strike="noStrike" dirty="0">
                        <a:solidFill>
                          <a:srgbClr val="000000"/>
                        </a:solidFill>
                        <a:effectLst/>
                        <a:latin typeface="Calibri" panose="020F0502020204030204" pitchFamily="34" charset="0"/>
                      </a:endParaRPr>
                    </a:p>
                  </a:txBody>
                  <a:tcPr marL="8368" marR="8368" marT="8368" marB="0" anchor="b"/>
                </a:tc>
                <a:extLst>
                  <a:ext uri="{0D108BD9-81ED-4DB2-BD59-A6C34878D82A}">
                    <a16:rowId xmlns:a16="http://schemas.microsoft.com/office/drawing/2014/main" val="2720035076"/>
                  </a:ext>
                </a:extLst>
              </a:tr>
              <a:tr h="167359">
                <a:tc rowSpan="21">
                  <a:txBody>
                    <a:bodyPr/>
                    <a:lstStyle/>
                    <a:p>
                      <a:pPr algn="ctr" fontAlgn="ctr"/>
                      <a:r>
                        <a:rPr lang="en-US" sz="1400" u="none" strike="noStrike" dirty="0">
                          <a:effectLst/>
                        </a:rPr>
                        <a:t>PFOS (ppt)</a:t>
                      </a:r>
                      <a:endParaRPr lang="en-US" sz="1400" b="0" i="0" u="none" strike="noStrike" dirty="0">
                        <a:solidFill>
                          <a:srgbClr val="000000"/>
                        </a:solidFill>
                        <a:effectLst/>
                        <a:latin typeface="Calibri" panose="020F0502020204030204" pitchFamily="34" charset="0"/>
                      </a:endParaRPr>
                    </a:p>
                  </a:txBody>
                  <a:tcPr marL="8368" marR="8368" marT="8368" marB="0" vert="vert270" anchor="ctr"/>
                </a:tc>
                <a:tc>
                  <a:txBody>
                    <a:bodyPr/>
                    <a:lstStyle/>
                    <a:p>
                      <a:pPr algn="ctr" fontAlgn="b"/>
                      <a:r>
                        <a:rPr lang="en-US" sz="1400" u="none" strike="noStrike" dirty="0">
                          <a:effectLst/>
                        </a:rPr>
                        <a:t>&lt;15</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0.77</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1.74</a:t>
                      </a:r>
                      <a:endParaRPr lang="en-US" sz="1400" b="0" i="0" u="none" strike="noStrike" dirty="0">
                        <a:solidFill>
                          <a:srgbClr val="000000"/>
                        </a:solidFill>
                        <a:effectLst/>
                        <a:latin typeface="Calibri" panose="020F0502020204030204" pitchFamily="34" charset="0"/>
                      </a:endParaRPr>
                    </a:p>
                  </a:txBody>
                  <a:tcPr marL="8368" marR="8368" marT="8368" marB="0" anchor="b"/>
                </a:tc>
                <a:extLst>
                  <a:ext uri="{0D108BD9-81ED-4DB2-BD59-A6C34878D82A}">
                    <a16:rowId xmlns:a16="http://schemas.microsoft.com/office/drawing/2014/main" val="3083829477"/>
                  </a:ext>
                </a:extLst>
              </a:tr>
              <a:tr h="167359">
                <a:tc vMerge="1">
                  <a:txBody>
                    <a:bodyPr/>
                    <a:lstStyle/>
                    <a:p>
                      <a:endParaRPr lang="en-US"/>
                    </a:p>
                  </a:txBody>
                  <a:tcPr/>
                </a:tc>
                <a:tc>
                  <a:txBody>
                    <a:bodyPr/>
                    <a:lstStyle/>
                    <a:p>
                      <a:pPr algn="ctr" fontAlgn="b"/>
                      <a:r>
                        <a:rPr lang="en-US" sz="1400" u="none" strike="noStrike" dirty="0">
                          <a:effectLst/>
                        </a:rPr>
                        <a:t>&lt;15</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2.33</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1.08</a:t>
                      </a:r>
                      <a:endParaRPr lang="en-US" sz="1400" b="0" i="0" u="none" strike="noStrike" dirty="0">
                        <a:solidFill>
                          <a:srgbClr val="000000"/>
                        </a:solidFill>
                        <a:effectLst/>
                        <a:latin typeface="Calibri" panose="020F0502020204030204" pitchFamily="34" charset="0"/>
                      </a:endParaRPr>
                    </a:p>
                  </a:txBody>
                  <a:tcPr marL="8368" marR="8368" marT="8368" marB="0" anchor="b"/>
                </a:tc>
                <a:extLst>
                  <a:ext uri="{0D108BD9-81ED-4DB2-BD59-A6C34878D82A}">
                    <a16:rowId xmlns:a16="http://schemas.microsoft.com/office/drawing/2014/main" val="479174794"/>
                  </a:ext>
                </a:extLst>
              </a:tr>
              <a:tr h="167359">
                <a:tc vMerge="1">
                  <a:txBody>
                    <a:bodyPr/>
                    <a:lstStyle/>
                    <a:p>
                      <a:endParaRPr lang="en-US"/>
                    </a:p>
                  </a:txBody>
                  <a:tcPr/>
                </a:tc>
                <a:tc>
                  <a:txBody>
                    <a:bodyPr/>
                    <a:lstStyle/>
                    <a:p>
                      <a:pPr algn="ctr" fontAlgn="b"/>
                      <a:r>
                        <a:rPr lang="en-US" sz="1400" u="none" strike="noStrike" dirty="0">
                          <a:effectLst/>
                        </a:rPr>
                        <a:t>&lt;16.67</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9.52</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1.12</a:t>
                      </a:r>
                      <a:endParaRPr lang="en-US" sz="1400" b="0" i="0" u="none" strike="noStrike" dirty="0">
                        <a:solidFill>
                          <a:srgbClr val="000000"/>
                        </a:solidFill>
                        <a:effectLst/>
                        <a:latin typeface="Calibri" panose="020F0502020204030204" pitchFamily="34" charset="0"/>
                      </a:endParaRPr>
                    </a:p>
                  </a:txBody>
                  <a:tcPr marL="8368" marR="8368" marT="8368" marB="0" anchor="b"/>
                </a:tc>
                <a:extLst>
                  <a:ext uri="{0D108BD9-81ED-4DB2-BD59-A6C34878D82A}">
                    <a16:rowId xmlns:a16="http://schemas.microsoft.com/office/drawing/2014/main" val="2174470035"/>
                  </a:ext>
                </a:extLst>
              </a:tr>
              <a:tr h="167359">
                <a:tc vMerge="1">
                  <a:txBody>
                    <a:bodyPr/>
                    <a:lstStyle/>
                    <a:p>
                      <a:endParaRPr lang="en-US"/>
                    </a:p>
                  </a:txBody>
                  <a:tcPr/>
                </a:tc>
                <a:tc>
                  <a:txBody>
                    <a:bodyPr/>
                    <a:lstStyle/>
                    <a:p>
                      <a:pPr algn="ctr" fontAlgn="b"/>
                      <a:r>
                        <a:rPr lang="en-US" sz="1400" u="none" strike="noStrike" dirty="0">
                          <a:effectLst/>
                        </a:rPr>
                        <a:t>&lt;80</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11.34</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&lt;2.06</a:t>
                      </a:r>
                      <a:endParaRPr lang="en-US" sz="1400" b="0" i="0" u="none" strike="noStrike" dirty="0">
                        <a:solidFill>
                          <a:srgbClr val="000000"/>
                        </a:solidFill>
                        <a:effectLst/>
                        <a:latin typeface="Calibri" panose="020F0502020204030204" pitchFamily="34" charset="0"/>
                      </a:endParaRPr>
                    </a:p>
                  </a:txBody>
                  <a:tcPr marL="8368" marR="8368" marT="8368" marB="0" anchor="b"/>
                </a:tc>
                <a:extLst>
                  <a:ext uri="{0D108BD9-81ED-4DB2-BD59-A6C34878D82A}">
                    <a16:rowId xmlns:a16="http://schemas.microsoft.com/office/drawing/2014/main" val="4135769826"/>
                  </a:ext>
                </a:extLst>
              </a:tr>
              <a:tr h="167359">
                <a:tc vMerge="1">
                  <a:txBody>
                    <a:bodyPr/>
                    <a:lstStyle/>
                    <a:p>
                      <a:endParaRPr lang="en-US"/>
                    </a:p>
                  </a:txBody>
                  <a:tcPr/>
                </a:tc>
                <a:tc>
                  <a:txBody>
                    <a:bodyPr/>
                    <a:lstStyle/>
                    <a:p>
                      <a:pPr algn="ctr" fontAlgn="b"/>
                      <a:r>
                        <a:rPr lang="en-US" sz="1400" u="none" strike="noStrike" dirty="0">
                          <a:effectLst/>
                        </a:rPr>
                        <a:t>&lt;80</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13.87</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2.36</a:t>
                      </a:r>
                      <a:endParaRPr lang="en-US" sz="1400" b="0" i="0" u="none" strike="noStrike" dirty="0">
                        <a:solidFill>
                          <a:srgbClr val="000000"/>
                        </a:solidFill>
                        <a:effectLst/>
                        <a:latin typeface="Calibri" panose="020F0502020204030204" pitchFamily="34" charset="0"/>
                      </a:endParaRPr>
                    </a:p>
                  </a:txBody>
                  <a:tcPr marL="8368" marR="8368" marT="8368" marB="0" anchor="b"/>
                </a:tc>
                <a:extLst>
                  <a:ext uri="{0D108BD9-81ED-4DB2-BD59-A6C34878D82A}">
                    <a16:rowId xmlns:a16="http://schemas.microsoft.com/office/drawing/2014/main" val="3915386723"/>
                  </a:ext>
                </a:extLst>
              </a:tr>
              <a:tr h="167359">
                <a:tc vMerge="1">
                  <a:txBody>
                    <a:bodyPr/>
                    <a:lstStyle/>
                    <a:p>
                      <a:endParaRPr lang="en-US"/>
                    </a:p>
                  </a:txBody>
                  <a:tcPr/>
                </a:tc>
                <a:tc>
                  <a:txBody>
                    <a:bodyPr/>
                    <a:lstStyle/>
                    <a:p>
                      <a:pPr algn="ctr" fontAlgn="b"/>
                      <a:r>
                        <a:rPr lang="en-US" sz="1400" u="none" strike="noStrike" dirty="0">
                          <a:effectLst/>
                        </a:rPr>
                        <a:t>&lt;80</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&lt;16.67</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2.8</a:t>
                      </a:r>
                      <a:endParaRPr lang="en-US" sz="1400" b="0" i="0" u="none" strike="noStrike" dirty="0">
                        <a:solidFill>
                          <a:srgbClr val="000000"/>
                        </a:solidFill>
                        <a:effectLst/>
                        <a:latin typeface="Calibri" panose="020F0502020204030204" pitchFamily="34" charset="0"/>
                      </a:endParaRPr>
                    </a:p>
                  </a:txBody>
                  <a:tcPr marL="8368" marR="8368" marT="8368" marB="0" anchor="b"/>
                </a:tc>
                <a:extLst>
                  <a:ext uri="{0D108BD9-81ED-4DB2-BD59-A6C34878D82A}">
                    <a16:rowId xmlns:a16="http://schemas.microsoft.com/office/drawing/2014/main" val="3500623904"/>
                  </a:ext>
                </a:extLst>
              </a:tr>
              <a:tr h="167359">
                <a:tc vMerge="1">
                  <a:txBody>
                    <a:bodyPr/>
                    <a:lstStyle/>
                    <a:p>
                      <a:endParaRPr lang="en-US"/>
                    </a:p>
                  </a:txBody>
                  <a:tcPr/>
                </a:tc>
                <a:tc>
                  <a:txBody>
                    <a:bodyPr/>
                    <a:lstStyle/>
                    <a:p>
                      <a:pPr algn="ctr" fontAlgn="b"/>
                      <a:r>
                        <a:rPr lang="en-US" sz="1400" u="none" strike="noStrike" dirty="0">
                          <a:effectLst/>
                        </a:rPr>
                        <a:t>&lt;80</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31.77</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3.06</a:t>
                      </a:r>
                      <a:endParaRPr lang="en-US" sz="1400" b="0" i="0" u="none" strike="noStrike" dirty="0">
                        <a:solidFill>
                          <a:srgbClr val="000000"/>
                        </a:solidFill>
                        <a:effectLst/>
                        <a:latin typeface="Calibri" panose="020F0502020204030204" pitchFamily="34" charset="0"/>
                      </a:endParaRPr>
                    </a:p>
                  </a:txBody>
                  <a:tcPr marL="8368" marR="8368" marT="8368" marB="0" anchor="b"/>
                </a:tc>
                <a:extLst>
                  <a:ext uri="{0D108BD9-81ED-4DB2-BD59-A6C34878D82A}">
                    <a16:rowId xmlns:a16="http://schemas.microsoft.com/office/drawing/2014/main" val="2672586040"/>
                  </a:ext>
                </a:extLst>
              </a:tr>
              <a:tr h="167359">
                <a:tc vMerge="1">
                  <a:txBody>
                    <a:bodyPr/>
                    <a:lstStyle/>
                    <a:p>
                      <a:endParaRPr lang="en-US"/>
                    </a:p>
                  </a:txBody>
                  <a:tcPr/>
                </a:tc>
                <a:tc>
                  <a:txBody>
                    <a:bodyPr/>
                    <a:lstStyle/>
                    <a:p>
                      <a:pPr algn="ctr" fontAlgn="b"/>
                      <a:r>
                        <a:rPr lang="en-US" sz="1400" u="none" strike="noStrike" dirty="0">
                          <a:effectLst/>
                        </a:rPr>
                        <a:t>&lt;80</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52.01</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3.22</a:t>
                      </a:r>
                      <a:endParaRPr lang="en-US" sz="1400" b="0" i="0" u="none" strike="noStrike" dirty="0">
                        <a:solidFill>
                          <a:srgbClr val="000000"/>
                        </a:solidFill>
                        <a:effectLst/>
                        <a:latin typeface="Calibri" panose="020F0502020204030204" pitchFamily="34" charset="0"/>
                      </a:endParaRPr>
                    </a:p>
                  </a:txBody>
                  <a:tcPr marL="8368" marR="8368" marT="8368" marB="0" anchor="b"/>
                </a:tc>
                <a:extLst>
                  <a:ext uri="{0D108BD9-81ED-4DB2-BD59-A6C34878D82A}">
                    <a16:rowId xmlns:a16="http://schemas.microsoft.com/office/drawing/2014/main" val="2767555443"/>
                  </a:ext>
                </a:extLst>
              </a:tr>
              <a:tr h="167359">
                <a:tc vMerge="1">
                  <a:txBody>
                    <a:bodyPr/>
                    <a:lstStyle/>
                    <a:p>
                      <a:endParaRPr lang="en-US"/>
                    </a:p>
                  </a:txBody>
                  <a:tcPr/>
                </a:tc>
                <a:tc>
                  <a:txBody>
                    <a:bodyPr/>
                    <a:lstStyle/>
                    <a:p>
                      <a:pPr algn="ctr" fontAlgn="b"/>
                      <a:r>
                        <a:rPr lang="en-US" sz="1400" u="none" strike="noStrike" dirty="0">
                          <a:effectLst/>
                        </a:rPr>
                        <a:t>&lt;80</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56.83</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14.88</a:t>
                      </a:r>
                      <a:endParaRPr lang="en-US" sz="1400" b="0" i="0" u="none" strike="noStrike" dirty="0">
                        <a:solidFill>
                          <a:srgbClr val="000000"/>
                        </a:solidFill>
                        <a:effectLst/>
                        <a:latin typeface="Calibri" panose="020F0502020204030204" pitchFamily="34" charset="0"/>
                      </a:endParaRPr>
                    </a:p>
                  </a:txBody>
                  <a:tcPr marL="8368" marR="8368" marT="8368" marB="0" anchor="b"/>
                </a:tc>
                <a:extLst>
                  <a:ext uri="{0D108BD9-81ED-4DB2-BD59-A6C34878D82A}">
                    <a16:rowId xmlns:a16="http://schemas.microsoft.com/office/drawing/2014/main" val="333654583"/>
                  </a:ext>
                </a:extLst>
              </a:tr>
              <a:tr h="167359">
                <a:tc vMerge="1">
                  <a:txBody>
                    <a:bodyPr/>
                    <a:lstStyle/>
                    <a:p>
                      <a:endParaRPr lang="en-US"/>
                    </a:p>
                  </a:txBody>
                  <a:tcPr/>
                </a:tc>
                <a:tc>
                  <a:txBody>
                    <a:bodyPr/>
                    <a:lstStyle/>
                    <a:p>
                      <a:pPr algn="ctr" fontAlgn="b"/>
                      <a:r>
                        <a:rPr lang="en-US" sz="1400" u="none" strike="noStrike" dirty="0">
                          <a:effectLst/>
                        </a:rPr>
                        <a:t>&lt;80</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66.58</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21.2</a:t>
                      </a:r>
                      <a:endParaRPr lang="en-US" sz="1400" b="0" i="0" u="none" strike="noStrike" dirty="0">
                        <a:solidFill>
                          <a:srgbClr val="000000"/>
                        </a:solidFill>
                        <a:effectLst/>
                        <a:latin typeface="Calibri" panose="020F0502020204030204" pitchFamily="34" charset="0"/>
                      </a:endParaRPr>
                    </a:p>
                  </a:txBody>
                  <a:tcPr marL="8368" marR="8368" marT="8368" marB="0" anchor="b"/>
                </a:tc>
                <a:extLst>
                  <a:ext uri="{0D108BD9-81ED-4DB2-BD59-A6C34878D82A}">
                    <a16:rowId xmlns:a16="http://schemas.microsoft.com/office/drawing/2014/main" val="3521248026"/>
                  </a:ext>
                </a:extLst>
              </a:tr>
              <a:tr h="167359">
                <a:tc vMerge="1">
                  <a:txBody>
                    <a:bodyPr/>
                    <a:lstStyle/>
                    <a:p>
                      <a:endParaRPr lang="en-US"/>
                    </a:p>
                  </a:txBody>
                  <a:tcPr/>
                </a:tc>
                <a:tc>
                  <a:txBody>
                    <a:bodyPr/>
                    <a:lstStyle/>
                    <a:p>
                      <a:pPr algn="ctr" fontAlgn="b"/>
                      <a:r>
                        <a:rPr lang="en-US" sz="1400" u="none" strike="noStrike" dirty="0">
                          <a:effectLst/>
                        </a:rPr>
                        <a:t>2,284.1*</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&lt;80</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24.6</a:t>
                      </a:r>
                      <a:endParaRPr lang="en-US" sz="1400" b="0" i="0" u="none" strike="noStrike" dirty="0">
                        <a:solidFill>
                          <a:srgbClr val="000000"/>
                        </a:solidFill>
                        <a:effectLst/>
                        <a:latin typeface="Calibri" panose="020F0502020204030204" pitchFamily="34" charset="0"/>
                      </a:endParaRPr>
                    </a:p>
                  </a:txBody>
                  <a:tcPr marL="8368" marR="8368" marT="8368" marB="0" anchor="b"/>
                </a:tc>
                <a:extLst>
                  <a:ext uri="{0D108BD9-81ED-4DB2-BD59-A6C34878D82A}">
                    <a16:rowId xmlns:a16="http://schemas.microsoft.com/office/drawing/2014/main" val="1688181639"/>
                  </a:ext>
                </a:extLst>
              </a:tr>
              <a:tr h="167359">
                <a:tc vMerge="1">
                  <a:txBody>
                    <a:bodyPr/>
                    <a:lstStyle/>
                    <a:p>
                      <a:endParaRPr lang="en-US"/>
                    </a:p>
                  </a:txBody>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&lt;80</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&lt;80</a:t>
                      </a:r>
                      <a:endParaRPr lang="en-US" sz="1400" b="0" i="0" u="none" strike="noStrike" dirty="0">
                        <a:solidFill>
                          <a:srgbClr val="000000"/>
                        </a:solidFill>
                        <a:effectLst/>
                        <a:latin typeface="Calibri" panose="020F0502020204030204" pitchFamily="34" charset="0"/>
                      </a:endParaRPr>
                    </a:p>
                  </a:txBody>
                  <a:tcPr marL="8368" marR="8368" marT="8368" marB="0" anchor="b"/>
                </a:tc>
                <a:extLst>
                  <a:ext uri="{0D108BD9-81ED-4DB2-BD59-A6C34878D82A}">
                    <a16:rowId xmlns:a16="http://schemas.microsoft.com/office/drawing/2014/main" val="1357545216"/>
                  </a:ext>
                </a:extLst>
              </a:tr>
              <a:tr h="167359">
                <a:tc vMerge="1">
                  <a:txBody>
                    <a:bodyPr/>
                    <a:lstStyle/>
                    <a:p>
                      <a:endParaRPr lang="en-US"/>
                    </a:p>
                  </a:txBody>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97.7</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&lt;80</a:t>
                      </a:r>
                      <a:endParaRPr lang="en-US" sz="1400" b="0" i="0" u="none" strike="noStrike" dirty="0">
                        <a:solidFill>
                          <a:srgbClr val="000000"/>
                        </a:solidFill>
                        <a:effectLst/>
                        <a:latin typeface="Calibri" panose="020F0502020204030204" pitchFamily="34" charset="0"/>
                      </a:endParaRPr>
                    </a:p>
                  </a:txBody>
                  <a:tcPr marL="8368" marR="8368" marT="8368" marB="0" anchor="b"/>
                </a:tc>
                <a:extLst>
                  <a:ext uri="{0D108BD9-81ED-4DB2-BD59-A6C34878D82A}">
                    <a16:rowId xmlns:a16="http://schemas.microsoft.com/office/drawing/2014/main" val="1141200158"/>
                  </a:ext>
                </a:extLst>
              </a:tr>
              <a:tr h="167359">
                <a:tc vMerge="1">
                  <a:txBody>
                    <a:bodyPr/>
                    <a:lstStyle/>
                    <a:p>
                      <a:endParaRPr lang="en-US"/>
                    </a:p>
                  </a:txBody>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100.2</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&lt;80</a:t>
                      </a:r>
                      <a:endParaRPr lang="en-US" sz="1400" b="0" i="0" u="none" strike="noStrike" dirty="0">
                        <a:solidFill>
                          <a:srgbClr val="000000"/>
                        </a:solidFill>
                        <a:effectLst/>
                        <a:latin typeface="Calibri" panose="020F0502020204030204" pitchFamily="34" charset="0"/>
                      </a:endParaRPr>
                    </a:p>
                  </a:txBody>
                  <a:tcPr marL="8368" marR="8368" marT="8368" marB="0" anchor="b"/>
                </a:tc>
                <a:extLst>
                  <a:ext uri="{0D108BD9-81ED-4DB2-BD59-A6C34878D82A}">
                    <a16:rowId xmlns:a16="http://schemas.microsoft.com/office/drawing/2014/main" val="2326872114"/>
                  </a:ext>
                </a:extLst>
              </a:tr>
              <a:tr h="167359">
                <a:tc vMerge="1">
                  <a:txBody>
                    <a:bodyPr/>
                    <a:lstStyle/>
                    <a:p>
                      <a:endParaRPr lang="en-US"/>
                    </a:p>
                  </a:txBody>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121.9</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128</a:t>
                      </a:r>
                      <a:endParaRPr lang="en-US" sz="1400" b="0" i="0" u="none" strike="noStrike" dirty="0">
                        <a:solidFill>
                          <a:srgbClr val="000000"/>
                        </a:solidFill>
                        <a:effectLst/>
                        <a:latin typeface="Calibri" panose="020F0502020204030204" pitchFamily="34" charset="0"/>
                      </a:endParaRPr>
                    </a:p>
                  </a:txBody>
                  <a:tcPr marL="8368" marR="8368" marT="8368" marB="0" anchor="b"/>
                </a:tc>
                <a:extLst>
                  <a:ext uri="{0D108BD9-81ED-4DB2-BD59-A6C34878D82A}">
                    <a16:rowId xmlns:a16="http://schemas.microsoft.com/office/drawing/2014/main" val="1199661208"/>
                  </a:ext>
                </a:extLst>
              </a:tr>
              <a:tr h="167359">
                <a:tc vMerge="1">
                  <a:txBody>
                    <a:bodyPr/>
                    <a:lstStyle/>
                    <a:p>
                      <a:endParaRPr lang="en-US"/>
                    </a:p>
                  </a:txBody>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421.9</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279</a:t>
                      </a:r>
                      <a:endParaRPr lang="en-US" sz="1400" b="0" i="0" u="none" strike="noStrike" dirty="0">
                        <a:solidFill>
                          <a:srgbClr val="000000"/>
                        </a:solidFill>
                        <a:effectLst/>
                        <a:latin typeface="Calibri" panose="020F0502020204030204" pitchFamily="34" charset="0"/>
                      </a:endParaRPr>
                    </a:p>
                  </a:txBody>
                  <a:tcPr marL="8368" marR="8368" marT="8368" marB="0" anchor="b"/>
                </a:tc>
                <a:extLst>
                  <a:ext uri="{0D108BD9-81ED-4DB2-BD59-A6C34878D82A}">
                    <a16:rowId xmlns:a16="http://schemas.microsoft.com/office/drawing/2014/main" val="1676078357"/>
                  </a:ext>
                </a:extLst>
              </a:tr>
              <a:tr h="167359">
                <a:tc vMerge="1">
                  <a:txBody>
                    <a:bodyPr/>
                    <a:lstStyle/>
                    <a:p>
                      <a:endParaRPr lang="en-US"/>
                    </a:p>
                  </a:txBody>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2,901.2</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8368" marR="8368" marT="8368" marB="0" anchor="b"/>
                </a:tc>
                <a:extLst>
                  <a:ext uri="{0D108BD9-81ED-4DB2-BD59-A6C34878D82A}">
                    <a16:rowId xmlns:a16="http://schemas.microsoft.com/office/drawing/2014/main" val="3320676163"/>
                  </a:ext>
                </a:extLst>
              </a:tr>
              <a:tr h="167359">
                <a:tc vMerge="1">
                  <a:txBody>
                    <a:bodyPr/>
                    <a:lstStyle/>
                    <a:p>
                      <a:endParaRPr lang="en-US"/>
                    </a:p>
                  </a:txBody>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16,597.6</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8368" marR="8368" marT="8368" marB="0" anchor="b"/>
                </a:tc>
                <a:extLst>
                  <a:ext uri="{0D108BD9-81ED-4DB2-BD59-A6C34878D82A}">
                    <a16:rowId xmlns:a16="http://schemas.microsoft.com/office/drawing/2014/main" val="918808694"/>
                  </a:ext>
                </a:extLst>
              </a:tr>
              <a:tr h="167359">
                <a:tc vMerge="1">
                  <a:txBody>
                    <a:bodyPr/>
                    <a:lstStyle/>
                    <a:p>
                      <a:endParaRPr lang="en-US"/>
                    </a:p>
                  </a:txBody>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18,549.4</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8368" marR="8368" marT="8368" marB="0" anchor="b"/>
                </a:tc>
                <a:extLst>
                  <a:ext uri="{0D108BD9-81ED-4DB2-BD59-A6C34878D82A}">
                    <a16:rowId xmlns:a16="http://schemas.microsoft.com/office/drawing/2014/main" val="2173037820"/>
                  </a:ext>
                </a:extLst>
              </a:tr>
              <a:tr h="167359">
                <a:tc vMerge="1">
                  <a:txBody>
                    <a:bodyPr/>
                    <a:lstStyle/>
                    <a:p>
                      <a:endParaRPr lang="en-US"/>
                    </a:p>
                  </a:txBody>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19,639.9</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8368" marR="8368" marT="8368" marB="0" anchor="b"/>
                </a:tc>
                <a:extLst>
                  <a:ext uri="{0D108BD9-81ED-4DB2-BD59-A6C34878D82A}">
                    <a16:rowId xmlns:a16="http://schemas.microsoft.com/office/drawing/2014/main" val="3426091588"/>
                  </a:ext>
                </a:extLst>
              </a:tr>
              <a:tr h="167359">
                <a:tc vMerge="1">
                  <a:txBody>
                    <a:bodyPr/>
                    <a:lstStyle/>
                    <a:p>
                      <a:endParaRPr lang="en-US"/>
                    </a:p>
                  </a:txBody>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21,452.2</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8368" marR="8368" marT="8368" marB="0" anchor="b"/>
                </a:tc>
                <a:extLst>
                  <a:ext uri="{0D108BD9-81ED-4DB2-BD59-A6C34878D82A}">
                    <a16:rowId xmlns:a16="http://schemas.microsoft.com/office/drawing/2014/main" val="4171001455"/>
                  </a:ext>
                </a:extLst>
              </a:tr>
              <a:tr h="167359">
                <a:tc>
                  <a:txBody>
                    <a:bodyPr/>
                    <a:lstStyle/>
                    <a:p>
                      <a:pPr algn="l"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l"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8368" marR="8368" marT="8368" marB="0" anchor="b"/>
                </a:tc>
                <a:extLst>
                  <a:ext uri="{0D108BD9-81ED-4DB2-BD59-A6C34878D82A}">
                    <a16:rowId xmlns:a16="http://schemas.microsoft.com/office/drawing/2014/main" val="2414662263"/>
                  </a:ext>
                </a:extLst>
              </a:tr>
              <a:tr h="167359">
                <a:tc>
                  <a:txBody>
                    <a:bodyPr/>
                    <a:lstStyle/>
                    <a:p>
                      <a:pPr algn="l" fontAlgn="b"/>
                      <a:r>
                        <a:rPr lang="en-US" sz="1400" u="none" strike="noStrike" dirty="0">
                          <a:effectLst/>
                        </a:rPr>
                        <a:t>Low</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&lt;15</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0.77</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1.74</a:t>
                      </a:r>
                      <a:endParaRPr lang="en-US" sz="1400" b="0" i="0" u="none" strike="noStrike" dirty="0">
                        <a:solidFill>
                          <a:srgbClr val="000000"/>
                        </a:solidFill>
                        <a:effectLst/>
                        <a:latin typeface="Calibri" panose="020F0502020204030204" pitchFamily="34" charset="0"/>
                      </a:endParaRPr>
                    </a:p>
                  </a:txBody>
                  <a:tcPr marL="8368" marR="8368" marT="8368" marB="0" anchor="b"/>
                </a:tc>
                <a:extLst>
                  <a:ext uri="{0D108BD9-81ED-4DB2-BD59-A6C34878D82A}">
                    <a16:rowId xmlns:a16="http://schemas.microsoft.com/office/drawing/2014/main" val="598732338"/>
                  </a:ext>
                </a:extLst>
              </a:tr>
              <a:tr h="167359">
                <a:tc>
                  <a:txBody>
                    <a:bodyPr/>
                    <a:lstStyle/>
                    <a:p>
                      <a:pPr algn="l" fontAlgn="b"/>
                      <a:r>
                        <a:rPr lang="en-US" sz="1400" u="none" strike="noStrike" dirty="0">
                          <a:effectLst/>
                        </a:rPr>
                        <a:t>High</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2,284.1*</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21,452.2</a:t>
                      </a:r>
                      <a:endParaRPr lang="en-US" sz="1400" b="0" i="0" u="none" strike="noStrike" dirty="0">
                        <a:solidFill>
                          <a:srgbClr val="000000"/>
                        </a:solidFill>
                        <a:effectLst/>
                        <a:latin typeface="Calibri" panose="020F0502020204030204" pitchFamily="34" charset="0"/>
                      </a:endParaRPr>
                    </a:p>
                  </a:txBody>
                  <a:tcPr marL="8368" marR="8368" marT="8368" marB="0" anchor="b"/>
                </a:tc>
                <a:tc>
                  <a:txBody>
                    <a:bodyPr/>
                    <a:lstStyle/>
                    <a:p>
                      <a:pPr algn="ctr" fontAlgn="b"/>
                      <a:r>
                        <a:rPr lang="en-US" sz="1400" u="none" strike="noStrike" dirty="0">
                          <a:effectLst/>
                        </a:rPr>
                        <a:t>279</a:t>
                      </a:r>
                      <a:endParaRPr lang="en-US" sz="1400" b="0" i="0" u="none" strike="noStrike" dirty="0">
                        <a:solidFill>
                          <a:srgbClr val="000000"/>
                        </a:solidFill>
                        <a:effectLst/>
                        <a:latin typeface="Calibri" panose="020F0502020204030204" pitchFamily="34" charset="0"/>
                      </a:endParaRPr>
                    </a:p>
                  </a:txBody>
                  <a:tcPr marL="8368" marR="8368" marT="8368" marB="0" anchor="b"/>
                </a:tc>
                <a:extLst>
                  <a:ext uri="{0D108BD9-81ED-4DB2-BD59-A6C34878D82A}">
                    <a16:rowId xmlns:a16="http://schemas.microsoft.com/office/drawing/2014/main" val="3415828551"/>
                  </a:ext>
                </a:extLst>
              </a:tr>
            </a:tbl>
          </a:graphicData>
        </a:graphic>
      </p:graphicFrame>
      <p:sp>
        <p:nvSpPr>
          <p:cNvPr id="9" name="Title 1">
            <a:extLst>
              <a:ext uri="{FF2B5EF4-FFF2-40B4-BE49-F238E27FC236}">
                <a16:creationId xmlns:a16="http://schemas.microsoft.com/office/drawing/2014/main" id="{D1D87A1B-663A-FFB9-44DD-2B37BD4FFA1E}"/>
              </a:ext>
            </a:extLst>
          </p:cNvPr>
          <p:cNvSpPr txBox="1">
            <a:spLocks/>
          </p:cNvSpPr>
          <p:nvPr/>
        </p:nvSpPr>
        <p:spPr>
          <a:xfrm>
            <a:off x="222255" y="172778"/>
            <a:ext cx="11432657" cy="6771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kern="1200">
                <a:solidFill>
                  <a:schemeClr val="bg1"/>
                </a:solidFill>
                <a:latin typeface="Ebrima" panose="02000000000000000000" pitchFamily="2" charset="0"/>
                <a:ea typeface="Ebrima" panose="02000000000000000000" pitchFamily="2" charset="0"/>
                <a:cs typeface="Ebrima" panose="02000000000000000000" pitchFamily="2" charset="0"/>
              </a:defRPr>
            </a:lvl1pPr>
          </a:lstStyle>
          <a:p>
            <a:pPr algn="ctr"/>
            <a:r>
              <a:rPr lang="en-US" sz="2800" dirty="0">
                <a:latin typeface="Lucida Sans Unicode" panose="020B0602030504020204" pitchFamily="34" charset="0"/>
                <a:ea typeface="+mn-ea"/>
                <a:cs typeface="Lucida Sans Unicode" panose="020B0602030504020204" pitchFamily="34" charset="0"/>
              </a:rPr>
              <a:t>FDEP PFAS Dry-Cleaner Study</a:t>
            </a:r>
            <a:endParaRPr lang="en-US" sz="2800" dirty="0"/>
          </a:p>
        </p:txBody>
      </p:sp>
    </p:spTree>
    <p:extLst>
      <p:ext uri="{BB962C8B-B14F-4D97-AF65-F5344CB8AC3E}">
        <p14:creationId xmlns:p14="http://schemas.microsoft.com/office/powerpoint/2010/main" val="4235254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07877" y="277695"/>
            <a:ext cx="10379656" cy="584775"/>
          </a:xfrm>
          <a:prstGeom prst="rect">
            <a:avLst/>
          </a:prstGeom>
          <a:noFill/>
        </p:spPr>
        <p:txBody>
          <a:bodyPr wrap="square" rtlCol="0">
            <a:spAutoFit/>
          </a:bodyPr>
          <a:lstStyle/>
          <a:p>
            <a:pPr algn="ctr"/>
            <a:r>
              <a:rPr lang="en-US" sz="3200" b="1" dirty="0">
                <a:solidFill>
                  <a:schemeClr val="bg1"/>
                </a:solidFill>
                <a:latin typeface="Lucida Sans Unicode" panose="020B0602030504020204" pitchFamily="34" charset="0"/>
                <a:cs typeface="Lucida Sans Unicode" panose="020B0602030504020204" pitchFamily="34" charset="0"/>
              </a:rPr>
              <a:t>PFAS Assessment Challenges</a:t>
            </a:r>
          </a:p>
        </p:txBody>
      </p:sp>
      <p:sp>
        <p:nvSpPr>
          <p:cNvPr id="4" name="TextBox 3"/>
          <p:cNvSpPr txBox="1"/>
          <p:nvPr/>
        </p:nvSpPr>
        <p:spPr>
          <a:xfrm>
            <a:off x="2560145" y="1486927"/>
            <a:ext cx="5181600" cy="369332"/>
          </a:xfrm>
          <a:prstGeom prst="rect">
            <a:avLst/>
          </a:prstGeom>
          <a:noFill/>
        </p:spPr>
        <p:txBody>
          <a:bodyPr wrap="square" rtlCol="0">
            <a:spAutoFit/>
          </a:bodyPr>
          <a:lstStyle/>
          <a:p>
            <a:endParaRPr lang="en-US" dirty="0">
              <a:solidFill>
                <a:schemeClr val="bg1"/>
              </a:solidFill>
            </a:endParaRPr>
          </a:p>
        </p:txBody>
      </p:sp>
      <p:sp>
        <p:nvSpPr>
          <p:cNvPr id="8" name="TextBox 7">
            <a:extLst>
              <a:ext uri="{FF2B5EF4-FFF2-40B4-BE49-F238E27FC236}">
                <a16:creationId xmlns:a16="http://schemas.microsoft.com/office/drawing/2014/main" id="{B0AAA746-C433-42E1-902D-E3C33C4BD0BE}"/>
              </a:ext>
            </a:extLst>
          </p:cNvPr>
          <p:cNvSpPr txBox="1"/>
          <p:nvPr/>
        </p:nvSpPr>
        <p:spPr>
          <a:xfrm>
            <a:off x="352442" y="1512802"/>
            <a:ext cx="5743558" cy="3970318"/>
          </a:xfrm>
          <a:prstGeom prst="rect">
            <a:avLst/>
          </a:prstGeom>
          <a:noFill/>
          <a:ln w="38100">
            <a:noFill/>
          </a:ln>
        </p:spPr>
        <p:txBody>
          <a:bodyPr wrap="square" rtlCol="0">
            <a:spAutoFit/>
          </a:bodyPr>
          <a:lstStyle/>
          <a:p>
            <a:pPr marL="800100" lvl="2" indent="-342900">
              <a:buFont typeface="Arial" panose="020B0604020202020204" pitchFamily="34" charset="0"/>
              <a:buChar char="•"/>
            </a:pPr>
            <a:r>
              <a:rPr lang="en-US" sz="2800" dirty="0">
                <a:solidFill>
                  <a:schemeClr val="bg1"/>
                </a:solidFill>
              </a:rPr>
              <a:t>Ubiquitous sources</a:t>
            </a:r>
          </a:p>
          <a:p>
            <a:pPr marL="800100" lvl="2" indent="-342900">
              <a:buFont typeface="Arial" panose="020B0604020202020204" pitchFamily="34" charset="0"/>
              <a:buChar char="•"/>
            </a:pPr>
            <a:r>
              <a:rPr lang="en-US" sz="2800" dirty="0">
                <a:solidFill>
                  <a:schemeClr val="bg1"/>
                </a:solidFill>
              </a:rPr>
              <a:t>Meticulous sampling protocols</a:t>
            </a:r>
          </a:p>
          <a:p>
            <a:pPr marL="800100" lvl="2" indent="-342900">
              <a:buFont typeface="Arial" panose="020B0604020202020204" pitchFamily="34" charset="0"/>
              <a:buChar char="•"/>
            </a:pPr>
            <a:r>
              <a:rPr lang="en-US" sz="2800" dirty="0">
                <a:solidFill>
                  <a:schemeClr val="bg1"/>
                </a:solidFill>
              </a:rPr>
              <a:t>Limited analytical methods</a:t>
            </a:r>
          </a:p>
          <a:p>
            <a:pPr marL="800100" lvl="2" indent="-342900">
              <a:buFont typeface="Arial" panose="020B0604020202020204" pitchFamily="34" charset="0"/>
              <a:buChar char="•"/>
            </a:pPr>
            <a:r>
              <a:rPr lang="en-US" sz="2800" dirty="0">
                <a:solidFill>
                  <a:schemeClr val="bg1"/>
                </a:solidFill>
              </a:rPr>
              <a:t>Large number of compounds</a:t>
            </a:r>
          </a:p>
          <a:p>
            <a:pPr marL="800100" lvl="2" indent="-342900">
              <a:buFont typeface="Arial" panose="020B0604020202020204" pitchFamily="34" charset="0"/>
              <a:buChar char="•"/>
            </a:pPr>
            <a:r>
              <a:rPr lang="en-US" sz="2800" dirty="0">
                <a:solidFill>
                  <a:schemeClr val="bg1"/>
                </a:solidFill>
              </a:rPr>
              <a:t>Lack of degradation can lead to large plumes</a:t>
            </a:r>
          </a:p>
          <a:p>
            <a:pPr marL="800100" lvl="2" indent="-342900">
              <a:buFont typeface="Arial" panose="020B0604020202020204" pitchFamily="34" charset="0"/>
              <a:buChar char="•"/>
            </a:pPr>
            <a:r>
              <a:rPr lang="en-US" sz="2800" dirty="0">
                <a:solidFill>
                  <a:schemeClr val="bg1"/>
                </a:solidFill>
              </a:rPr>
              <a:t>Transformational products</a:t>
            </a:r>
          </a:p>
          <a:p>
            <a:pPr marL="800100" lvl="2" indent="-342900">
              <a:buFont typeface="Arial" panose="020B0604020202020204" pitchFamily="34" charset="0"/>
              <a:buChar char="•"/>
            </a:pPr>
            <a:r>
              <a:rPr lang="en-US" sz="2800" dirty="0">
                <a:solidFill>
                  <a:schemeClr val="bg1"/>
                </a:solidFill>
              </a:rPr>
              <a:t>Evolving regulatory environment</a:t>
            </a:r>
          </a:p>
          <a:p>
            <a:pPr marL="800100" lvl="2" indent="-342900">
              <a:buFont typeface="Arial" panose="020B0604020202020204" pitchFamily="34" charset="0"/>
              <a:buChar char="•"/>
            </a:pPr>
            <a:r>
              <a:rPr lang="en-US" sz="2800" dirty="0">
                <a:solidFill>
                  <a:schemeClr val="bg1"/>
                </a:solidFill>
              </a:rPr>
              <a:t>Low regulatory standards</a:t>
            </a:r>
          </a:p>
        </p:txBody>
      </p:sp>
      <p:pic>
        <p:nvPicPr>
          <p:cNvPr id="10" name="Picture 9">
            <a:extLst>
              <a:ext uri="{FF2B5EF4-FFF2-40B4-BE49-F238E27FC236}">
                <a16:creationId xmlns:a16="http://schemas.microsoft.com/office/drawing/2014/main" id="{A52FFC62-6897-37BD-E7AA-260A7BD16929}"/>
              </a:ext>
            </a:extLst>
          </p:cNvPr>
          <p:cNvPicPr>
            <a:picLocks noChangeAspect="1"/>
          </p:cNvPicPr>
          <p:nvPr/>
        </p:nvPicPr>
        <p:blipFill rotWithShape="1">
          <a:blip r:embed="rId3">
            <a:extLst>
              <a:ext uri="{28A0092B-C50C-407E-A947-70E740481C1C}">
                <a14:useLocalDpi xmlns:a14="http://schemas.microsoft.com/office/drawing/2010/main" val="0"/>
              </a:ext>
            </a:extLst>
          </a:blip>
          <a:srcRect t="17971"/>
          <a:stretch/>
        </p:blipFill>
        <p:spPr>
          <a:xfrm>
            <a:off x="6780463" y="1339424"/>
            <a:ext cx="4680456" cy="4724046"/>
          </a:xfrm>
          <a:prstGeom prst="rect">
            <a:avLst/>
          </a:prstGeom>
        </p:spPr>
      </p:pic>
    </p:spTree>
    <p:extLst>
      <p:ext uri="{BB962C8B-B14F-4D97-AF65-F5344CB8AC3E}">
        <p14:creationId xmlns:p14="http://schemas.microsoft.com/office/powerpoint/2010/main" val="113501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07877" y="277695"/>
            <a:ext cx="10379656" cy="584775"/>
          </a:xfrm>
          <a:prstGeom prst="rect">
            <a:avLst/>
          </a:prstGeom>
          <a:noFill/>
        </p:spPr>
        <p:txBody>
          <a:bodyPr wrap="square" rtlCol="0">
            <a:spAutoFit/>
          </a:bodyPr>
          <a:lstStyle/>
          <a:p>
            <a:pPr algn="ctr"/>
            <a:r>
              <a:rPr lang="en-US" sz="3200" b="1" dirty="0">
                <a:solidFill>
                  <a:schemeClr val="bg1"/>
                </a:solidFill>
                <a:latin typeface="Lucida Sans Unicode" panose="020B0602030504020204" pitchFamily="34" charset="0"/>
                <a:cs typeface="Lucida Sans Unicode" panose="020B0602030504020204" pitchFamily="34" charset="0"/>
              </a:rPr>
              <a:t>PFAS Assessment</a:t>
            </a:r>
          </a:p>
        </p:txBody>
      </p:sp>
      <p:sp>
        <p:nvSpPr>
          <p:cNvPr id="8" name="TextBox 7">
            <a:extLst>
              <a:ext uri="{FF2B5EF4-FFF2-40B4-BE49-F238E27FC236}">
                <a16:creationId xmlns:a16="http://schemas.microsoft.com/office/drawing/2014/main" id="{B0AAA746-C433-42E1-902D-E3C33C4BD0BE}"/>
              </a:ext>
            </a:extLst>
          </p:cNvPr>
          <p:cNvSpPr txBox="1"/>
          <p:nvPr/>
        </p:nvSpPr>
        <p:spPr>
          <a:xfrm>
            <a:off x="0" y="1172389"/>
            <a:ext cx="6241774" cy="4985980"/>
          </a:xfrm>
          <a:prstGeom prst="rect">
            <a:avLst/>
          </a:prstGeom>
          <a:noFill/>
          <a:ln w="38100">
            <a:noFill/>
          </a:ln>
        </p:spPr>
        <p:txBody>
          <a:bodyPr wrap="square" rtlCol="0">
            <a:spAutoFit/>
          </a:bodyPr>
          <a:lstStyle/>
          <a:p>
            <a:pPr marL="800100" lvl="2" indent="-342900">
              <a:spcAft>
                <a:spcPts val="1200"/>
              </a:spcAft>
              <a:buFont typeface="Arial" panose="020B0604020202020204" pitchFamily="34" charset="0"/>
              <a:buChar char="•"/>
            </a:pPr>
            <a:r>
              <a:rPr lang="en-US" sz="2400" dirty="0">
                <a:solidFill>
                  <a:schemeClr val="bg1"/>
                </a:solidFill>
              </a:rPr>
              <a:t>Assessing in the presence of ubiquitous sources is not new – NCDEQ does not require remediation to below anthropogenic background levels</a:t>
            </a:r>
          </a:p>
          <a:p>
            <a:pPr marL="800100" lvl="2" indent="-342900">
              <a:spcAft>
                <a:spcPts val="1200"/>
              </a:spcAft>
              <a:buFont typeface="Arial" panose="020B0604020202020204" pitchFamily="34" charset="0"/>
              <a:buChar char="•"/>
            </a:pPr>
            <a:r>
              <a:rPr lang="en-US" sz="2400" dirty="0">
                <a:solidFill>
                  <a:schemeClr val="bg1"/>
                </a:solidFill>
              </a:rPr>
              <a:t>NCDEQ has indicated a risk-based approach can be used for PFAS - alternative water supply is an easy fix for drinking water pathway</a:t>
            </a:r>
          </a:p>
          <a:p>
            <a:pPr marL="800100" lvl="2" indent="-342900">
              <a:spcAft>
                <a:spcPts val="1200"/>
              </a:spcAft>
              <a:buFont typeface="Arial" panose="020B0604020202020204" pitchFamily="34" charset="0"/>
              <a:buChar char="•"/>
            </a:pPr>
            <a:r>
              <a:rPr lang="en-US" sz="2400" dirty="0">
                <a:solidFill>
                  <a:schemeClr val="bg1"/>
                </a:solidFill>
              </a:rPr>
              <a:t>Contaminant transport follows principals  similar to chlorinated solvents</a:t>
            </a:r>
          </a:p>
          <a:p>
            <a:pPr marL="800100" lvl="2" indent="-342900">
              <a:spcAft>
                <a:spcPts val="1200"/>
              </a:spcAft>
              <a:buFont typeface="Arial" panose="020B0604020202020204" pitchFamily="34" charset="0"/>
              <a:buChar char="•"/>
            </a:pPr>
            <a:r>
              <a:rPr lang="en-US" sz="2400" dirty="0">
                <a:solidFill>
                  <a:schemeClr val="bg1"/>
                </a:solidFill>
              </a:rPr>
              <a:t>Sampling protocols are becoming more routine</a:t>
            </a:r>
          </a:p>
        </p:txBody>
      </p:sp>
      <p:pic>
        <p:nvPicPr>
          <p:cNvPr id="11" name="Picture 10">
            <a:extLst>
              <a:ext uri="{FF2B5EF4-FFF2-40B4-BE49-F238E27FC236}">
                <a16:creationId xmlns:a16="http://schemas.microsoft.com/office/drawing/2014/main" id="{0D27A453-0D18-6542-5385-E8D84D40A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6810" y="1637267"/>
            <a:ext cx="5373518" cy="3583465"/>
          </a:xfrm>
          <a:prstGeom prst="rect">
            <a:avLst/>
          </a:prstGeom>
        </p:spPr>
      </p:pic>
    </p:spTree>
    <p:extLst>
      <p:ext uri="{BB962C8B-B14F-4D97-AF65-F5344CB8AC3E}">
        <p14:creationId xmlns:p14="http://schemas.microsoft.com/office/powerpoint/2010/main" val="1209971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92399"/>
            <a:ext cx="12191998" cy="584775"/>
          </a:xfrm>
          <a:prstGeom prst="rect">
            <a:avLst/>
          </a:prstGeom>
          <a:noFill/>
        </p:spPr>
        <p:txBody>
          <a:bodyPr wrap="square" rtlCol="0">
            <a:spAutoFit/>
          </a:bodyPr>
          <a:lstStyle/>
          <a:p>
            <a:pPr algn="ctr"/>
            <a:r>
              <a:rPr lang="en-US" sz="3200" b="1" dirty="0">
                <a:solidFill>
                  <a:schemeClr val="bg1"/>
                </a:solidFill>
                <a:latin typeface="Lucida Sans Unicode" panose="020B0602030504020204" pitchFamily="34" charset="0"/>
                <a:cs typeface="Lucida Sans Unicode" panose="020B0602030504020204" pitchFamily="34" charset="0"/>
              </a:rPr>
              <a:t>PFAS Forensics</a:t>
            </a:r>
          </a:p>
        </p:txBody>
      </p:sp>
      <p:sp>
        <p:nvSpPr>
          <p:cNvPr id="4" name="TextBox 3">
            <a:extLst>
              <a:ext uri="{FF2B5EF4-FFF2-40B4-BE49-F238E27FC236}">
                <a16:creationId xmlns:a16="http://schemas.microsoft.com/office/drawing/2014/main" id="{350C872D-F028-45A4-B4AC-010258A0160E}"/>
              </a:ext>
            </a:extLst>
          </p:cNvPr>
          <p:cNvSpPr txBox="1"/>
          <p:nvPr/>
        </p:nvSpPr>
        <p:spPr>
          <a:xfrm>
            <a:off x="6497834" y="1312612"/>
            <a:ext cx="2878552" cy="1569660"/>
          </a:xfrm>
          <a:prstGeom prst="rect">
            <a:avLst/>
          </a:prstGeom>
          <a:noFill/>
        </p:spPr>
        <p:txBody>
          <a:bodyPr wrap="square">
            <a:spAutoFit/>
          </a:bodyPr>
          <a:lstStyle/>
          <a:p>
            <a:pPr marL="457200" lvl="2"/>
            <a:r>
              <a:rPr lang="en-US" sz="1600" dirty="0">
                <a:solidFill>
                  <a:schemeClr val="bg1"/>
                </a:solidFill>
              </a:rPr>
              <a:t>Metal Plating </a:t>
            </a:r>
          </a:p>
          <a:p>
            <a:pPr marL="800100" lvl="2" indent="-342900">
              <a:buFont typeface="Arial" panose="020B0604020202020204" pitchFamily="34" charset="0"/>
              <a:buChar char="•"/>
            </a:pPr>
            <a:r>
              <a:rPr lang="en-US" sz="1600" dirty="0">
                <a:solidFill>
                  <a:schemeClr val="bg1"/>
                </a:solidFill>
              </a:rPr>
              <a:t>PFOS</a:t>
            </a:r>
          </a:p>
          <a:p>
            <a:pPr marL="800100" lvl="2" indent="-342900">
              <a:buFont typeface="Arial" panose="020B0604020202020204" pitchFamily="34" charset="0"/>
              <a:buChar char="•"/>
            </a:pPr>
            <a:r>
              <a:rPr lang="en-US" sz="1600" dirty="0">
                <a:solidFill>
                  <a:schemeClr val="bg1"/>
                </a:solidFill>
              </a:rPr>
              <a:t>F-53B, F-53</a:t>
            </a:r>
          </a:p>
          <a:p>
            <a:pPr marL="457200" lvl="2"/>
            <a:r>
              <a:rPr lang="en-US" sz="1600" dirty="0">
                <a:solidFill>
                  <a:schemeClr val="bg1"/>
                </a:solidFill>
              </a:rPr>
              <a:t>Textile Surface Coatings</a:t>
            </a:r>
          </a:p>
          <a:p>
            <a:pPr lvl="2" indent="-457200">
              <a:buFont typeface="Arial" panose="020B0604020202020204" pitchFamily="34" charset="0"/>
              <a:buChar char="•"/>
            </a:pPr>
            <a:r>
              <a:rPr lang="en-US" sz="1600" dirty="0">
                <a:solidFill>
                  <a:schemeClr val="bg1"/>
                </a:solidFill>
              </a:rPr>
              <a:t>MeFOSAA</a:t>
            </a:r>
          </a:p>
          <a:p>
            <a:pPr lvl="2" indent="-457200">
              <a:buFont typeface="Arial" panose="020B0604020202020204" pitchFamily="34" charset="0"/>
              <a:buChar char="•"/>
            </a:pPr>
            <a:r>
              <a:rPr lang="en-US" sz="1600" dirty="0">
                <a:solidFill>
                  <a:schemeClr val="bg1"/>
                </a:solidFill>
              </a:rPr>
              <a:t>EtFOSAA</a:t>
            </a:r>
          </a:p>
        </p:txBody>
      </p:sp>
      <p:pic>
        <p:nvPicPr>
          <p:cNvPr id="5" name="Graphic 4">
            <a:extLst>
              <a:ext uri="{FF2B5EF4-FFF2-40B4-BE49-F238E27FC236}">
                <a16:creationId xmlns:a16="http://schemas.microsoft.com/office/drawing/2014/main" id="{565548AC-A5F7-D336-6FD5-8900068F7FA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6050" b="9777"/>
          <a:stretch/>
        </p:blipFill>
        <p:spPr>
          <a:xfrm>
            <a:off x="821211" y="1094524"/>
            <a:ext cx="1899078" cy="1855269"/>
          </a:xfrm>
          <a:prstGeom prst="rect">
            <a:avLst/>
          </a:prstGeom>
        </p:spPr>
      </p:pic>
      <p:pic>
        <p:nvPicPr>
          <p:cNvPr id="6" name="Graphic 5">
            <a:extLst>
              <a:ext uri="{FF2B5EF4-FFF2-40B4-BE49-F238E27FC236}">
                <a16:creationId xmlns:a16="http://schemas.microsoft.com/office/drawing/2014/main" id="{8605E972-8E6F-3E33-7745-E7751B5BA209}"/>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5178" b="5631"/>
          <a:stretch/>
        </p:blipFill>
        <p:spPr>
          <a:xfrm>
            <a:off x="2957097" y="1109597"/>
            <a:ext cx="1815575" cy="1858491"/>
          </a:xfrm>
          <a:prstGeom prst="rect">
            <a:avLst/>
          </a:prstGeom>
        </p:spPr>
      </p:pic>
      <p:sp>
        <p:nvSpPr>
          <p:cNvPr id="7" name="Text Placeholder 3">
            <a:extLst>
              <a:ext uri="{FF2B5EF4-FFF2-40B4-BE49-F238E27FC236}">
                <a16:creationId xmlns:a16="http://schemas.microsoft.com/office/drawing/2014/main" id="{D01C7947-CC32-99CF-2CD2-8BD6C9D13C65}"/>
              </a:ext>
            </a:extLst>
          </p:cNvPr>
          <p:cNvSpPr txBox="1">
            <a:spLocks/>
          </p:cNvSpPr>
          <p:nvPr/>
        </p:nvSpPr>
        <p:spPr>
          <a:xfrm>
            <a:off x="3188465" y="3012486"/>
            <a:ext cx="1201438" cy="284160"/>
          </a:xfrm>
          <a:prstGeom prst="rect">
            <a:avLst/>
          </a:prstGeom>
        </p:spPr>
        <p:txBody>
          <a:bodyPr vert="horz" lIns="91440" tIns="45720" rIns="91440" bIns="45720" rtlCol="0">
            <a:noAutofit/>
          </a:bodyPr>
          <a:lstStyle>
            <a:lvl1pPr marL="457200" indent="-457200" algn="l" defTabSz="914400" rtl="0" eaLnBrk="1" latinLnBrk="0" hangingPunct="1">
              <a:lnSpc>
                <a:spcPct val="90000"/>
              </a:lnSpc>
              <a:spcBef>
                <a:spcPts val="1000"/>
              </a:spcBef>
              <a:buFontTx/>
              <a:buBlip>
                <a:blip r:embed="rId7"/>
              </a:buBlip>
              <a:defRPr sz="3200" kern="1200">
                <a:solidFill>
                  <a:schemeClr val="bg1"/>
                </a:solidFill>
                <a:latin typeface="Ebrima" panose="02000000000000000000" pitchFamily="2" charset="0"/>
                <a:ea typeface="Ebrima" panose="02000000000000000000" pitchFamily="2" charset="0"/>
                <a:cs typeface="Ebrima" panose="02000000000000000000" pitchFamily="2"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800" kern="1200">
                <a:solidFill>
                  <a:schemeClr val="bg1"/>
                </a:solidFill>
                <a:latin typeface="Ebrima" panose="02000000000000000000" pitchFamily="2" charset="0"/>
                <a:ea typeface="Ebrima" panose="02000000000000000000" pitchFamily="2" charset="0"/>
                <a:cs typeface="Ebrima" panose="02000000000000000000" pitchFamily="2" charset="0"/>
              </a:defRPr>
            </a:lvl2pPr>
            <a:lvl3pPr marL="914400" indent="0" algn="l" defTabSz="914400" rtl="0" eaLnBrk="1" latinLnBrk="0" hangingPunct="1">
              <a:lnSpc>
                <a:spcPct val="90000"/>
              </a:lnSpc>
              <a:spcBef>
                <a:spcPts val="500"/>
              </a:spcBef>
              <a:buFontTx/>
              <a:buNone/>
              <a:defRPr sz="2400" kern="1200">
                <a:solidFill>
                  <a:schemeClr val="bg1"/>
                </a:solidFill>
                <a:latin typeface="Ebrima" panose="02000000000000000000" pitchFamily="2" charset="0"/>
                <a:ea typeface="Ebrima" panose="02000000000000000000" pitchFamily="2" charset="0"/>
                <a:cs typeface="Ebrima" panose="02000000000000000000" pitchFamily="2" charset="0"/>
              </a:defRPr>
            </a:lvl3pPr>
            <a:lvl4pPr marL="1371600" indent="0" algn="l" defTabSz="914400" rtl="0" eaLnBrk="1" latinLnBrk="0" hangingPunct="1">
              <a:lnSpc>
                <a:spcPct val="90000"/>
              </a:lnSpc>
              <a:spcBef>
                <a:spcPts val="500"/>
              </a:spcBef>
              <a:buFontTx/>
              <a:buNone/>
              <a:defRPr sz="2000" kern="1200">
                <a:solidFill>
                  <a:schemeClr val="bg1"/>
                </a:solidFill>
                <a:latin typeface="Ebrima" panose="02000000000000000000" pitchFamily="2" charset="0"/>
                <a:ea typeface="Ebrima" panose="02000000000000000000" pitchFamily="2" charset="0"/>
                <a:cs typeface="Ebrima" panose="02000000000000000000" pitchFamily="2" charset="0"/>
              </a:defRPr>
            </a:lvl4pPr>
            <a:lvl5pPr marL="1828800" indent="0" algn="l" defTabSz="914400" rtl="0" eaLnBrk="1" latinLnBrk="0" hangingPunct="1">
              <a:lnSpc>
                <a:spcPct val="90000"/>
              </a:lnSpc>
              <a:spcBef>
                <a:spcPts val="500"/>
              </a:spcBef>
              <a:buFontTx/>
              <a:buNone/>
              <a:defRPr sz="2000" kern="1200">
                <a:solidFill>
                  <a:schemeClr val="bg1"/>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200"/>
              </a:spcAft>
              <a:buFontTx/>
              <a:buNone/>
            </a:pPr>
            <a:r>
              <a:rPr lang="en-US" sz="1400" dirty="0"/>
              <a:t>Landfill Site</a:t>
            </a:r>
          </a:p>
        </p:txBody>
      </p:sp>
      <p:sp>
        <p:nvSpPr>
          <p:cNvPr id="9" name="Text Placeholder 3">
            <a:extLst>
              <a:ext uri="{FF2B5EF4-FFF2-40B4-BE49-F238E27FC236}">
                <a16:creationId xmlns:a16="http://schemas.microsoft.com/office/drawing/2014/main" id="{A4C12197-7820-CD16-8444-728B2685F03E}"/>
              </a:ext>
            </a:extLst>
          </p:cNvPr>
          <p:cNvSpPr txBox="1">
            <a:spLocks/>
          </p:cNvSpPr>
          <p:nvPr/>
        </p:nvSpPr>
        <p:spPr>
          <a:xfrm>
            <a:off x="1004900" y="2987822"/>
            <a:ext cx="1531701" cy="274762"/>
          </a:xfrm>
          <a:prstGeom prst="rect">
            <a:avLst/>
          </a:prstGeom>
        </p:spPr>
        <p:txBody>
          <a:bodyPr vert="horz" lIns="91440" tIns="45720" rIns="91440" bIns="45720" rtlCol="0">
            <a:noAutofit/>
          </a:bodyPr>
          <a:lstStyle>
            <a:lvl1pPr marL="457200" indent="-457200" algn="l" defTabSz="914400" rtl="0" eaLnBrk="1" latinLnBrk="0" hangingPunct="1">
              <a:lnSpc>
                <a:spcPct val="90000"/>
              </a:lnSpc>
              <a:spcBef>
                <a:spcPts val="1000"/>
              </a:spcBef>
              <a:buFontTx/>
              <a:buBlip>
                <a:blip r:embed="rId7"/>
              </a:buBlip>
              <a:defRPr sz="3200" kern="1200">
                <a:solidFill>
                  <a:schemeClr val="bg1"/>
                </a:solidFill>
                <a:latin typeface="Ebrima" panose="02000000000000000000" pitchFamily="2" charset="0"/>
                <a:ea typeface="Ebrima" panose="02000000000000000000" pitchFamily="2" charset="0"/>
                <a:cs typeface="Ebrima" panose="02000000000000000000" pitchFamily="2"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800" kern="1200">
                <a:solidFill>
                  <a:schemeClr val="bg1"/>
                </a:solidFill>
                <a:latin typeface="Ebrima" panose="02000000000000000000" pitchFamily="2" charset="0"/>
                <a:ea typeface="Ebrima" panose="02000000000000000000" pitchFamily="2" charset="0"/>
                <a:cs typeface="Ebrima" panose="02000000000000000000" pitchFamily="2" charset="0"/>
              </a:defRPr>
            </a:lvl2pPr>
            <a:lvl3pPr marL="914400" indent="0" algn="l" defTabSz="914400" rtl="0" eaLnBrk="1" latinLnBrk="0" hangingPunct="1">
              <a:lnSpc>
                <a:spcPct val="90000"/>
              </a:lnSpc>
              <a:spcBef>
                <a:spcPts val="500"/>
              </a:spcBef>
              <a:buFontTx/>
              <a:buNone/>
              <a:defRPr sz="2400" kern="1200">
                <a:solidFill>
                  <a:schemeClr val="bg1"/>
                </a:solidFill>
                <a:latin typeface="Ebrima" panose="02000000000000000000" pitchFamily="2" charset="0"/>
                <a:ea typeface="Ebrima" panose="02000000000000000000" pitchFamily="2" charset="0"/>
                <a:cs typeface="Ebrima" panose="02000000000000000000" pitchFamily="2" charset="0"/>
              </a:defRPr>
            </a:lvl3pPr>
            <a:lvl4pPr marL="1371600" indent="0" algn="l" defTabSz="914400" rtl="0" eaLnBrk="1" latinLnBrk="0" hangingPunct="1">
              <a:lnSpc>
                <a:spcPct val="90000"/>
              </a:lnSpc>
              <a:spcBef>
                <a:spcPts val="500"/>
              </a:spcBef>
              <a:buFontTx/>
              <a:buNone/>
              <a:defRPr sz="2000" kern="1200">
                <a:solidFill>
                  <a:schemeClr val="bg1"/>
                </a:solidFill>
                <a:latin typeface="Ebrima" panose="02000000000000000000" pitchFamily="2" charset="0"/>
                <a:ea typeface="Ebrima" panose="02000000000000000000" pitchFamily="2" charset="0"/>
                <a:cs typeface="Ebrima" panose="02000000000000000000" pitchFamily="2" charset="0"/>
              </a:defRPr>
            </a:lvl4pPr>
            <a:lvl5pPr marL="1828800" indent="0" algn="l" defTabSz="914400" rtl="0" eaLnBrk="1" latinLnBrk="0" hangingPunct="1">
              <a:lnSpc>
                <a:spcPct val="90000"/>
              </a:lnSpc>
              <a:spcBef>
                <a:spcPts val="500"/>
              </a:spcBef>
              <a:buFontTx/>
              <a:buNone/>
              <a:defRPr sz="2000" kern="1200">
                <a:solidFill>
                  <a:schemeClr val="bg1"/>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200"/>
              </a:spcAft>
              <a:buFontTx/>
              <a:buNone/>
            </a:pPr>
            <a:r>
              <a:rPr lang="en-US" sz="1400" dirty="0"/>
              <a:t>Fire Training Site</a:t>
            </a:r>
          </a:p>
        </p:txBody>
      </p:sp>
      <p:cxnSp>
        <p:nvCxnSpPr>
          <p:cNvPr id="19" name="Straight Connector 18">
            <a:extLst>
              <a:ext uri="{FF2B5EF4-FFF2-40B4-BE49-F238E27FC236}">
                <a16:creationId xmlns:a16="http://schemas.microsoft.com/office/drawing/2014/main" id="{9414F708-3EFB-2BD2-FEDE-38CB48046937}"/>
              </a:ext>
            </a:extLst>
          </p:cNvPr>
          <p:cNvCxnSpPr/>
          <p:nvPr/>
        </p:nvCxnSpPr>
        <p:spPr>
          <a:xfrm>
            <a:off x="0" y="3312168"/>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CAB0434-2EF0-3249-EB4A-CAC8B55087BA}"/>
              </a:ext>
            </a:extLst>
          </p:cNvPr>
          <p:cNvSpPr txBox="1"/>
          <p:nvPr/>
        </p:nvSpPr>
        <p:spPr>
          <a:xfrm>
            <a:off x="7628358" y="836588"/>
            <a:ext cx="2696358" cy="369332"/>
          </a:xfrm>
          <a:prstGeom prst="rect">
            <a:avLst/>
          </a:prstGeom>
          <a:noFill/>
        </p:spPr>
        <p:txBody>
          <a:bodyPr wrap="square" rtlCol="0">
            <a:spAutoFit/>
          </a:bodyPr>
          <a:lstStyle/>
          <a:p>
            <a:pPr algn="ctr"/>
            <a:r>
              <a:rPr lang="en-US" b="1" dirty="0">
                <a:solidFill>
                  <a:schemeClr val="bg1"/>
                </a:solidFill>
              </a:rPr>
              <a:t>Indicator Chemicals</a:t>
            </a:r>
          </a:p>
        </p:txBody>
      </p:sp>
      <p:sp>
        <p:nvSpPr>
          <p:cNvPr id="21" name="TextBox 20">
            <a:extLst>
              <a:ext uri="{FF2B5EF4-FFF2-40B4-BE49-F238E27FC236}">
                <a16:creationId xmlns:a16="http://schemas.microsoft.com/office/drawing/2014/main" id="{57E25408-46DB-E091-60C6-432FA49DB4C2}"/>
              </a:ext>
            </a:extLst>
          </p:cNvPr>
          <p:cNvSpPr txBox="1"/>
          <p:nvPr/>
        </p:nvSpPr>
        <p:spPr>
          <a:xfrm>
            <a:off x="9012058" y="1262392"/>
            <a:ext cx="2416916" cy="1323439"/>
          </a:xfrm>
          <a:prstGeom prst="rect">
            <a:avLst/>
          </a:prstGeom>
          <a:noFill/>
        </p:spPr>
        <p:txBody>
          <a:bodyPr wrap="square">
            <a:spAutoFit/>
          </a:bodyPr>
          <a:lstStyle/>
          <a:p>
            <a:pPr marL="457200" lvl="2"/>
            <a:r>
              <a:rPr lang="en-US" sz="1600" dirty="0">
                <a:solidFill>
                  <a:schemeClr val="bg1"/>
                </a:solidFill>
              </a:rPr>
              <a:t>Landfills/WWTP</a:t>
            </a:r>
          </a:p>
          <a:p>
            <a:pPr lvl="2" indent="-457200">
              <a:buFont typeface="Arial" panose="020B0604020202020204" pitchFamily="34" charset="0"/>
              <a:buChar char="•"/>
            </a:pPr>
            <a:r>
              <a:rPr lang="en-US" sz="1600" i="1" dirty="0">
                <a:solidFill>
                  <a:schemeClr val="bg1"/>
                </a:solidFill>
              </a:rPr>
              <a:t>n</a:t>
            </a:r>
            <a:r>
              <a:rPr lang="en-US" sz="1600" dirty="0">
                <a:solidFill>
                  <a:schemeClr val="bg1"/>
                </a:solidFill>
              </a:rPr>
              <a:t>:2 FTUCA</a:t>
            </a:r>
          </a:p>
          <a:p>
            <a:pPr lvl="2" indent="-457200">
              <a:buFont typeface="Arial" panose="020B0604020202020204" pitchFamily="34" charset="0"/>
              <a:buChar char="•"/>
            </a:pPr>
            <a:r>
              <a:rPr lang="en-US" sz="1600" i="1" dirty="0">
                <a:solidFill>
                  <a:schemeClr val="bg1"/>
                </a:solidFill>
              </a:rPr>
              <a:t>n</a:t>
            </a:r>
            <a:r>
              <a:rPr lang="en-US" sz="1600" dirty="0">
                <a:solidFill>
                  <a:schemeClr val="bg1"/>
                </a:solidFill>
              </a:rPr>
              <a:t>:3 FTCA</a:t>
            </a:r>
          </a:p>
          <a:p>
            <a:pPr marL="457200" lvl="2"/>
            <a:r>
              <a:rPr lang="en-US" sz="1600" dirty="0">
                <a:solidFill>
                  <a:schemeClr val="bg1"/>
                </a:solidFill>
              </a:rPr>
              <a:t>Food Packaging</a:t>
            </a:r>
          </a:p>
          <a:p>
            <a:pPr lvl="2" indent="-457200">
              <a:buFont typeface="Arial" panose="020B0604020202020204" pitchFamily="34" charset="0"/>
              <a:buChar char="•"/>
            </a:pPr>
            <a:r>
              <a:rPr lang="en-US" sz="1600" dirty="0">
                <a:solidFill>
                  <a:schemeClr val="bg1"/>
                </a:solidFill>
              </a:rPr>
              <a:t>PAPs/diPAPs</a:t>
            </a:r>
          </a:p>
        </p:txBody>
      </p:sp>
      <p:cxnSp>
        <p:nvCxnSpPr>
          <p:cNvPr id="23" name="Straight Connector 22">
            <a:extLst>
              <a:ext uri="{FF2B5EF4-FFF2-40B4-BE49-F238E27FC236}">
                <a16:creationId xmlns:a16="http://schemas.microsoft.com/office/drawing/2014/main" id="{30B75BD3-5A1F-8743-0D15-5358B17DA5D7}"/>
              </a:ext>
            </a:extLst>
          </p:cNvPr>
          <p:cNvCxnSpPr/>
          <p:nvPr/>
        </p:nvCxnSpPr>
        <p:spPr>
          <a:xfrm>
            <a:off x="6096000" y="556509"/>
            <a:ext cx="0" cy="670935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A60975E-A5CE-EBE0-F32A-F23E17C9E3DA}"/>
              </a:ext>
            </a:extLst>
          </p:cNvPr>
          <p:cNvSpPr txBox="1"/>
          <p:nvPr/>
        </p:nvSpPr>
        <p:spPr>
          <a:xfrm>
            <a:off x="1372110" y="619111"/>
            <a:ext cx="2696358" cy="369332"/>
          </a:xfrm>
          <a:prstGeom prst="rect">
            <a:avLst/>
          </a:prstGeom>
          <a:noFill/>
        </p:spPr>
        <p:txBody>
          <a:bodyPr wrap="square" rtlCol="0">
            <a:spAutoFit/>
          </a:bodyPr>
          <a:lstStyle/>
          <a:p>
            <a:pPr algn="ctr"/>
            <a:r>
              <a:rPr lang="en-US" b="1" dirty="0">
                <a:solidFill>
                  <a:schemeClr val="bg1"/>
                </a:solidFill>
              </a:rPr>
              <a:t>Chemicals Signatures</a:t>
            </a:r>
          </a:p>
        </p:txBody>
      </p:sp>
      <p:pic>
        <p:nvPicPr>
          <p:cNvPr id="25" name="Picture 24">
            <a:extLst>
              <a:ext uri="{FF2B5EF4-FFF2-40B4-BE49-F238E27FC236}">
                <a16:creationId xmlns:a16="http://schemas.microsoft.com/office/drawing/2014/main" id="{A2874323-6F21-29C8-0C70-75ED4FC624AC}"/>
              </a:ext>
            </a:extLst>
          </p:cNvPr>
          <p:cNvPicPr>
            <a:picLocks noChangeAspect="1"/>
          </p:cNvPicPr>
          <p:nvPr/>
        </p:nvPicPr>
        <p:blipFill rotWithShape="1">
          <a:blip r:embed="rId8">
            <a:extLst>
              <a:ext uri="{28A0092B-C50C-407E-A947-70E740481C1C}">
                <a14:useLocalDpi xmlns:a14="http://schemas.microsoft.com/office/drawing/2010/main" val="0"/>
              </a:ext>
            </a:extLst>
          </a:blip>
          <a:srcRect l="13417" t="46418" r="31007" b="24496"/>
          <a:stretch/>
        </p:blipFill>
        <p:spPr>
          <a:xfrm>
            <a:off x="7159598" y="4036919"/>
            <a:ext cx="3830391" cy="2594209"/>
          </a:xfrm>
          <a:prstGeom prst="rect">
            <a:avLst/>
          </a:prstGeom>
        </p:spPr>
      </p:pic>
      <p:sp>
        <p:nvSpPr>
          <p:cNvPr id="26" name="TextBox 25">
            <a:extLst>
              <a:ext uri="{FF2B5EF4-FFF2-40B4-BE49-F238E27FC236}">
                <a16:creationId xmlns:a16="http://schemas.microsoft.com/office/drawing/2014/main" id="{B34BF25F-C404-F0FC-71FD-DAE3E5E8BE3F}"/>
              </a:ext>
            </a:extLst>
          </p:cNvPr>
          <p:cNvSpPr txBox="1"/>
          <p:nvPr/>
        </p:nvSpPr>
        <p:spPr>
          <a:xfrm>
            <a:off x="7232650" y="3489878"/>
            <a:ext cx="3392840" cy="369332"/>
          </a:xfrm>
          <a:prstGeom prst="rect">
            <a:avLst/>
          </a:prstGeom>
          <a:noFill/>
        </p:spPr>
        <p:txBody>
          <a:bodyPr wrap="square" rtlCol="0">
            <a:spAutoFit/>
          </a:bodyPr>
          <a:lstStyle/>
          <a:p>
            <a:pPr algn="ctr"/>
            <a:r>
              <a:rPr lang="en-US" b="1" dirty="0">
                <a:solidFill>
                  <a:schemeClr val="bg1"/>
                </a:solidFill>
              </a:rPr>
              <a:t>FDEP Dry-cleaning Study Data</a:t>
            </a:r>
          </a:p>
        </p:txBody>
      </p:sp>
      <p:pic>
        <p:nvPicPr>
          <p:cNvPr id="28" name="Picture 27">
            <a:extLst>
              <a:ext uri="{FF2B5EF4-FFF2-40B4-BE49-F238E27FC236}">
                <a16:creationId xmlns:a16="http://schemas.microsoft.com/office/drawing/2014/main" id="{CFEDB14E-AB50-3EC3-BE60-3288823EAB65}"/>
              </a:ext>
            </a:extLst>
          </p:cNvPr>
          <p:cNvPicPr>
            <a:picLocks noChangeAspect="1"/>
          </p:cNvPicPr>
          <p:nvPr/>
        </p:nvPicPr>
        <p:blipFill rotWithShape="1">
          <a:blip r:embed="rId9">
            <a:extLst>
              <a:ext uri="{28A0092B-C50C-407E-A947-70E740481C1C}">
                <a14:useLocalDpi xmlns:a14="http://schemas.microsoft.com/office/drawing/2010/main" val="0"/>
              </a:ext>
            </a:extLst>
          </a:blip>
          <a:srcRect l="4076" t="19351" r="28835" b="28217"/>
          <a:stretch/>
        </p:blipFill>
        <p:spPr>
          <a:xfrm>
            <a:off x="921450" y="4188455"/>
            <a:ext cx="3851222" cy="2325775"/>
          </a:xfrm>
          <a:prstGeom prst="rect">
            <a:avLst/>
          </a:prstGeom>
        </p:spPr>
      </p:pic>
      <p:sp>
        <p:nvSpPr>
          <p:cNvPr id="29" name="TextBox 28">
            <a:extLst>
              <a:ext uri="{FF2B5EF4-FFF2-40B4-BE49-F238E27FC236}">
                <a16:creationId xmlns:a16="http://schemas.microsoft.com/office/drawing/2014/main" id="{FA40F7B9-6E6C-D46A-63D9-1212CB8581E0}"/>
              </a:ext>
            </a:extLst>
          </p:cNvPr>
          <p:cNvSpPr txBox="1"/>
          <p:nvPr/>
        </p:nvSpPr>
        <p:spPr>
          <a:xfrm>
            <a:off x="709076" y="3411623"/>
            <a:ext cx="4496042" cy="646331"/>
          </a:xfrm>
          <a:prstGeom prst="rect">
            <a:avLst/>
          </a:prstGeom>
          <a:noFill/>
        </p:spPr>
        <p:txBody>
          <a:bodyPr wrap="square" rtlCol="0">
            <a:spAutoFit/>
          </a:bodyPr>
          <a:lstStyle/>
          <a:p>
            <a:pPr algn="ctr"/>
            <a:r>
              <a:rPr lang="en-US" b="1" dirty="0">
                <a:solidFill>
                  <a:schemeClr val="bg1"/>
                </a:solidFill>
              </a:rPr>
              <a:t>New Analytical Tools &amp; Source Database Development</a:t>
            </a:r>
          </a:p>
        </p:txBody>
      </p:sp>
    </p:spTree>
    <p:extLst>
      <p:ext uri="{BB962C8B-B14F-4D97-AF65-F5344CB8AC3E}">
        <p14:creationId xmlns:p14="http://schemas.microsoft.com/office/powerpoint/2010/main" val="144865718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fc448978-d4d5-456a-80f7-9711ce7b6e7a" xsi:nil="true"/>
    <TaxCatchAll xmlns="d3b3ad41-a0e4-476f-94ba-fb41c267a7b6" xsi:nil="true"/>
    <lcf76f155ced4ddcb4097134ff3c332f xmlns="fc448978-d4d5-456a-80f7-9711ce7b6e7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868D80DB7E11A47A1D7F585B70D0964" ma:contentTypeVersion="17" ma:contentTypeDescription="Create a new document." ma:contentTypeScope="" ma:versionID="3d2b87c671d8cb9551c4bf5147c22ca2">
  <xsd:schema xmlns:xsd="http://www.w3.org/2001/XMLSchema" xmlns:xs="http://www.w3.org/2001/XMLSchema" xmlns:p="http://schemas.microsoft.com/office/2006/metadata/properties" xmlns:ns2="fc448978-d4d5-456a-80f7-9711ce7b6e7a" xmlns:ns3="d3b3ad41-a0e4-476f-94ba-fb41c267a7b6" targetNamespace="http://schemas.microsoft.com/office/2006/metadata/properties" ma:root="true" ma:fieldsID="525d1eaf27c2eb3939a027bfcb16a6bc" ns2:_="" ns3:_="">
    <xsd:import namespace="fc448978-d4d5-456a-80f7-9711ce7b6e7a"/>
    <xsd:import namespace="d3b3ad41-a0e4-476f-94ba-fb41c267a7b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448978-d4d5-456a-80f7-9711ce7b6e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b5149748-45f9-4d12-888d-324525543f4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3b3ad41-a0e4-476f-94ba-fb41c267a7b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ec773ef3-8141-46ec-a9d3-719528940685}" ma:internalName="TaxCatchAll" ma:showField="CatchAllData" ma:web="d3b3ad41-a0e4-476f-94ba-fb41c267a7b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4DEC2E-99C4-4537-BA5F-B8971152F8C1}">
  <ds:schemaRef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d3b3ad41-a0e4-476f-94ba-fb41c267a7b6"/>
    <ds:schemaRef ds:uri="http://purl.org/dc/terms/"/>
    <ds:schemaRef ds:uri="fc448978-d4d5-456a-80f7-9711ce7b6e7a"/>
    <ds:schemaRef ds:uri="http://www.w3.org/XML/1998/namespace"/>
  </ds:schemaRefs>
</ds:datastoreItem>
</file>

<file path=customXml/itemProps2.xml><?xml version="1.0" encoding="utf-8"?>
<ds:datastoreItem xmlns:ds="http://schemas.openxmlformats.org/officeDocument/2006/customXml" ds:itemID="{D31D76B4-9C91-4456-B3B8-351B1B2AF759}">
  <ds:schemaRefs>
    <ds:schemaRef ds:uri="http://schemas.microsoft.com/sharepoint/v3/contenttype/forms"/>
  </ds:schemaRefs>
</ds:datastoreItem>
</file>

<file path=customXml/itemProps3.xml><?xml version="1.0" encoding="utf-8"?>
<ds:datastoreItem xmlns:ds="http://schemas.openxmlformats.org/officeDocument/2006/customXml" ds:itemID="{581774F5-5455-4D44-B1D9-0D326C5C53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448978-d4d5-456a-80f7-9711ce7b6e7a"/>
    <ds:schemaRef ds:uri="d3b3ad41-a0e4-476f-94ba-fb41c267a7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5263</TotalTime>
  <Words>956</Words>
  <Application>Microsoft Office PowerPoint</Application>
  <PresentationFormat>Widescreen</PresentationFormat>
  <Paragraphs>228</Paragraphs>
  <Slides>10</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Calibri</vt:lpstr>
      <vt:lpstr>Corbel</vt:lpstr>
      <vt:lpstr>Ebrima</vt:lpstr>
      <vt:lpstr>Lucida Sans Unicode</vt:lpstr>
      <vt:lpstr>Söhne</vt:lpstr>
      <vt:lpstr>Wingdings</vt:lpstr>
      <vt:lpstr>1_Office Theme</vt:lpstr>
      <vt:lpstr>Introduction to PFAS </vt:lpstr>
      <vt:lpstr>PFAS Overview</vt:lpstr>
      <vt:lpstr>PFAS Sources</vt:lpstr>
      <vt:lpstr>FDEP PFAS Dry-Cleaner Study</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Kelsey McKinney</dc:creator>
  <cp:lastModifiedBy>Genna Olson</cp:lastModifiedBy>
  <cp:revision>105</cp:revision>
  <dcterms:created xsi:type="dcterms:W3CDTF">2021-02-26T22:25:48Z</dcterms:created>
  <dcterms:modified xsi:type="dcterms:W3CDTF">2024-05-01T22:00:16Z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0x010100C868D80DB7E11A47A1D7F585B70D0964</vt:lpwstr>
  </property>
</Properties>
</file>