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handoutMasterIdLst>
    <p:handoutMasterId r:id="rId15"/>
  </p:handoutMasterIdLst>
  <p:sldIdLst>
    <p:sldId id="313" r:id="rId5"/>
    <p:sldId id="321" r:id="rId6"/>
    <p:sldId id="325" r:id="rId7"/>
    <p:sldId id="323" r:id="rId8"/>
    <p:sldId id="278" r:id="rId9"/>
    <p:sldId id="289" r:id="rId10"/>
    <p:sldId id="276" r:id="rId11"/>
    <p:sldId id="324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0000"/>
    <a:srgbClr val="096093"/>
    <a:srgbClr val="082994"/>
    <a:srgbClr val="2A7735"/>
    <a:srgbClr val="528A3B"/>
    <a:srgbClr val="00FFFF"/>
    <a:srgbClr val="004980"/>
    <a:srgbClr val="B6EBFC"/>
    <a:srgbClr val="D8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27" autoAdjust="0"/>
    <p:restoredTop sz="91879" autoAdjust="0"/>
  </p:normalViewPr>
  <p:slideViewPr>
    <p:cSldViewPr snapToGrid="0">
      <p:cViewPr varScale="1">
        <p:scale>
          <a:sx n="76" d="100"/>
          <a:sy n="76" d="100"/>
        </p:scale>
        <p:origin x="773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11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10A5054-18CF-4B13-A1CB-7C9E9D1CB4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625606-87F9-4D82-B25B-792B021271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7F39C-F64F-4D63-A18D-51D7081E0F57}" type="datetimeFigureOut">
              <a:rPr lang="en-US" smtClean="0"/>
              <a:t>4/26/2022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982E3-4B96-44E5-9E34-FD95D325FA7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B604D-811D-48D7-ADEA-DDA9164EDC4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607A8-8F0C-4F60-A689-04987304768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09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091C5-15E7-436D-8B9A-3F1F02CD28EA}" type="datetimeFigureOut">
              <a:rPr lang="en-US" smtClean="0"/>
              <a:t>4/26/2022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6E5E68-3321-494B-9C60-8F6BD98AC4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7973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448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070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556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452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043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075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3748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6E5E68-3321-494B-9C60-8F6BD98AC45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2356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alphaModFix amt="92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6347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76415-ABA0-400D-8BA2-C11BDC29C0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26" y="6347762"/>
            <a:ext cx="2743200" cy="365125"/>
          </a:xfrm>
        </p:spPr>
        <p:txBody>
          <a:bodyPr/>
          <a:lstStyle/>
          <a:p>
            <a:fld id="{5F37DC18-8AC7-49ED-B53E-3F3F82063448}" type="datetimeFigureOut">
              <a:rPr lang="en-US" smtClean="0"/>
              <a:t>4/26/2022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EAF4B-C3C5-4F96-A697-95084C45C9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70" y="6009941"/>
            <a:ext cx="1455193" cy="79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97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Slide"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33D1D-F0D3-46B7-9045-146D53A54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126" y="327675"/>
            <a:ext cx="714663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dirty="0"/>
              <a:t>Project Overview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1F62853-6047-4E8A-AE35-8FB39B05C49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9525" y="1771856"/>
            <a:ext cx="11168737" cy="425856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  <a:lvl2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2pPr>
            <a:lvl3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3pPr>
            <a:lvl4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4pPr>
            <a:lvl5pPr>
              <a:defRPr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233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 Org Chart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173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46000">
              <a:srgbClr val="2F7371"/>
            </a:gs>
            <a:gs pos="0">
              <a:srgbClr val="096093"/>
            </a:gs>
            <a:gs pos="100000">
              <a:srgbClr val="528A3B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A9E3A-00D0-4529-805C-D9DB8735E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D0D41-6A0E-41FF-B192-58D8F87942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7F2FA6-8183-4FAD-8297-7D0F2E6B5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7DC18-8AC7-49ED-B53E-3F3F82063448}" type="datetimeFigureOut">
              <a:rPr lang="en-US" smtClean="0"/>
              <a:t>4/26/2022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497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6" r:id="rId2"/>
    <p:sldLayoutId id="2147483669" r:id="rId3"/>
    <p:sldLayoutId id="2147483668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bg1"/>
          </a:solidFill>
          <a:latin typeface="Corbel" panose="020B0503020204020204" pitchFamily="34" charset="0"/>
          <a:ea typeface="+mj-ea"/>
          <a:cs typeface="Aharoni" panose="02010803020104030203" pitchFamily="2" charset="-79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6"/>
        </a:buBlip>
        <a:defRPr sz="32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800" kern="1200">
          <a:solidFill>
            <a:schemeClr val="bg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frannie.nilsen@ncdenr.gov" TargetMode="External"/><Relationship Id="rId7" Type="http://schemas.openxmlformats.org/officeDocument/2006/relationships/image" Target="../media/image8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billy.meyer@ncdenr.gov" TargetMode="External"/><Relationship Id="rId5" Type="http://schemas.openxmlformats.org/officeDocument/2006/relationships/hyperlink" Target="mailto:golson@harthickman.com" TargetMode="External"/><Relationship Id="rId4" Type="http://schemas.openxmlformats.org/officeDocument/2006/relationships/hyperlink" Target="mailto:rick.langley@dhhs.nc.gov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5269264-E1E2-49FC-B305-8794604FFD0A}"/>
              </a:ext>
            </a:extLst>
          </p:cNvPr>
          <p:cNvSpPr txBox="1">
            <a:spLocks/>
          </p:cNvSpPr>
          <p:nvPr/>
        </p:nvSpPr>
        <p:spPr>
          <a:xfrm>
            <a:off x="0" y="120368"/>
            <a:ext cx="12192000" cy="7150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Case Study – Norge Laundry and Dry Cleaning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CA258A-61B1-40AB-98D0-225768B475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5" t="26895" r="4285" b="12508"/>
          <a:stretch/>
        </p:blipFill>
        <p:spPr>
          <a:xfrm>
            <a:off x="263952" y="811826"/>
            <a:ext cx="11579506" cy="58427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CC8AE39-FB90-47F9-98BE-72DA20A8AE94}"/>
              </a:ext>
            </a:extLst>
          </p:cNvPr>
          <p:cNvSpPr txBox="1"/>
          <p:nvPr/>
        </p:nvSpPr>
        <p:spPr>
          <a:xfrm>
            <a:off x="359175" y="5369443"/>
            <a:ext cx="4859219" cy="11884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285750" indent="-28575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ea typeface="+mj-ea"/>
                <a:cs typeface="+mj-cs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Eutaw Shopping Center, Fayetteville, NC</a:t>
            </a:r>
          </a:p>
          <a:p>
            <a:r>
              <a:rPr lang="en-US" dirty="0"/>
              <a:t>Developed in 1950s</a:t>
            </a:r>
          </a:p>
          <a:p>
            <a:r>
              <a:rPr lang="en-US" dirty="0"/>
              <a:t>Phase I and II ESAs performed by property owner in preparation for possible property transaction</a:t>
            </a:r>
          </a:p>
        </p:txBody>
      </p:sp>
    </p:spTree>
    <p:extLst>
      <p:ext uri="{BB962C8B-B14F-4D97-AF65-F5344CB8AC3E}">
        <p14:creationId xmlns:p14="http://schemas.microsoft.com/office/powerpoint/2010/main" val="188339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36"/>
    </mc:Choice>
    <mc:Fallback xmlns="">
      <p:transition spd="slow" advTm="11933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5269264-E1E2-49FC-B305-8794604FFD0A}"/>
              </a:ext>
            </a:extLst>
          </p:cNvPr>
          <p:cNvSpPr txBox="1">
            <a:spLocks/>
          </p:cNvSpPr>
          <p:nvPr/>
        </p:nvSpPr>
        <p:spPr>
          <a:xfrm>
            <a:off x="0" y="120368"/>
            <a:ext cx="12192000" cy="7150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Case Study – Norge Laundry and Dry Cleaning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456721-417A-407B-A3DB-C8D48F2612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0" y="709191"/>
            <a:ext cx="9316681" cy="6028441"/>
          </a:xfrm>
          <a:prstGeom prst="rect">
            <a:avLst/>
          </a:prstGeom>
        </p:spPr>
      </p:pic>
      <p:sp>
        <p:nvSpPr>
          <p:cNvPr id="8" name="Star: 5 Points 7">
            <a:extLst>
              <a:ext uri="{FF2B5EF4-FFF2-40B4-BE49-F238E27FC236}">
                <a16:creationId xmlns:a16="http://schemas.microsoft.com/office/drawing/2014/main" id="{3C12F74C-EB2C-489B-8C9F-15FBB50ECC7D}"/>
              </a:ext>
            </a:extLst>
          </p:cNvPr>
          <p:cNvSpPr/>
          <p:nvPr/>
        </p:nvSpPr>
        <p:spPr>
          <a:xfrm>
            <a:off x="4347328" y="2857893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Star: 5 Points 8">
            <a:extLst>
              <a:ext uri="{FF2B5EF4-FFF2-40B4-BE49-F238E27FC236}">
                <a16:creationId xmlns:a16="http://schemas.microsoft.com/office/drawing/2014/main" id="{6186DF3D-44AE-4C9D-AE9B-67C7F93CFF0B}"/>
              </a:ext>
            </a:extLst>
          </p:cNvPr>
          <p:cNvSpPr/>
          <p:nvPr/>
        </p:nvSpPr>
        <p:spPr>
          <a:xfrm>
            <a:off x="5431411" y="4319048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CD76D841-64B0-4113-A5B5-A5891E3C00A6}"/>
              </a:ext>
            </a:extLst>
          </p:cNvPr>
          <p:cNvSpPr/>
          <p:nvPr/>
        </p:nvSpPr>
        <p:spPr>
          <a:xfrm>
            <a:off x="2639506" y="2365114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E6DF0469-BAF5-472A-B046-48A624D1BC23}"/>
              </a:ext>
            </a:extLst>
          </p:cNvPr>
          <p:cNvSpPr/>
          <p:nvPr/>
        </p:nvSpPr>
        <p:spPr>
          <a:xfrm>
            <a:off x="1830371" y="5233448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64C829B0-A0CB-4E01-9261-742E2761F579}"/>
              </a:ext>
            </a:extLst>
          </p:cNvPr>
          <p:cNvSpPr/>
          <p:nvPr/>
        </p:nvSpPr>
        <p:spPr>
          <a:xfrm>
            <a:off x="3678025" y="3723411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2A620E5-A45B-4E4B-985F-72410BF0FDED}"/>
              </a:ext>
            </a:extLst>
          </p:cNvPr>
          <p:cNvSpPr txBox="1">
            <a:spLocks/>
          </p:cNvSpPr>
          <p:nvPr/>
        </p:nvSpPr>
        <p:spPr>
          <a:xfrm>
            <a:off x="10190512" y="759670"/>
            <a:ext cx="1762814" cy="715020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1200"/>
              </a:spcAft>
            </a:pPr>
            <a:r>
              <a:rPr lang="en-US" sz="16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Possible historical dry-cleaner</a:t>
            </a:r>
            <a:endParaRPr lang="en-US" sz="18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14" name="Star: 5 Points 13">
            <a:extLst>
              <a:ext uri="{FF2B5EF4-FFF2-40B4-BE49-F238E27FC236}">
                <a16:creationId xmlns:a16="http://schemas.microsoft.com/office/drawing/2014/main" id="{3F4E44D0-B773-4490-B7D6-685B5284C800}"/>
              </a:ext>
            </a:extLst>
          </p:cNvPr>
          <p:cNvSpPr/>
          <p:nvPr/>
        </p:nvSpPr>
        <p:spPr>
          <a:xfrm>
            <a:off x="9893428" y="780474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5EF1FF0-ADE9-4244-A320-BEE7FB521680}"/>
              </a:ext>
            </a:extLst>
          </p:cNvPr>
          <p:cNvSpPr txBox="1">
            <a:spLocks/>
          </p:cNvSpPr>
          <p:nvPr/>
        </p:nvSpPr>
        <p:spPr>
          <a:xfrm>
            <a:off x="9580631" y="1623820"/>
            <a:ext cx="2513960" cy="3280657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Indoor air sampling in NC Gold Buyers space during Phase II ESA indicated PCE at 460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µg/m</a:t>
            </a:r>
            <a:r>
              <a:rPr lang="en-US" sz="1600" baseline="30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3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 and TCE at 12 µg/m</a:t>
            </a:r>
            <a:r>
              <a:rPr lang="en-US" sz="1600" baseline="30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3</a:t>
            </a: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ea typeface="Ebrima" panose="02000000000000000000" pitchFamily="2" charset="0"/>
              <a:cs typeface="Calibri" panose="020F0502020204030204" pitchFamily="34" charset="0"/>
            </a:endParaRP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Concentrations of PCE and TCE exceed acceptable risk thresholds for a non-residential worker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Concentration of TCE also exceeds the NC DWM Non-Residential Immediate Action Level (IAL) of 8.8 µg/m</a:t>
            </a:r>
            <a:r>
              <a:rPr lang="en-US" sz="1600" baseline="30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3</a:t>
            </a:r>
            <a:endParaRPr lang="en-US" sz="18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sp>
        <p:nvSpPr>
          <p:cNvPr id="7" name="Star: 5 Points 6">
            <a:extLst>
              <a:ext uri="{FF2B5EF4-FFF2-40B4-BE49-F238E27FC236}">
                <a16:creationId xmlns:a16="http://schemas.microsoft.com/office/drawing/2014/main" id="{9C920109-5EFA-4DEF-9BF2-6D5838762F35}"/>
              </a:ext>
            </a:extLst>
          </p:cNvPr>
          <p:cNvSpPr/>
          <p:nvPr/>
        </p:nvSpPr>
        <p:spPr>
          <a:xfrm>
            <a:off x="2966031" y="1768213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91141CF-4164-4927-BFFE-9E1F47985B56}"/>
              </a:ext>
            </a:extLst>
          </p:cNvPr>
          <p:cNvSpPr/>
          <p:nvPr/>
        </p:nvSpPr>
        <p:spPr>
          <a:xfrm>
            <a:off x="2688431" y="1512755"/>
            <a:ext cx="809625" cy="765437"/>
          </a:xfrm>
          <a:prstGeom prst="ellipse">
            <a:avLst/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tar: 5 Points 17">
            <a:extLst>
              <a:ext uri="{FF2B5EF4-FFF2-40B4-BE49-F238E27FC236}">
                <a16:creationId xmlns:a16="http://schemas.microsoft.com/office/drawing/2014/main" id="{59BF740A-5DFA-480E-80AF-CC4325B5169C}"/>
              </a:ext>
            </a:extLst>
          </p:cNvPr>
          <p:cNvSpPr/>
          <p:nvPr/>
        </p:nvSpPr>
        <p:spPr>
          <a:xfrm>
            <a:off x="415246" y="4153686"/>
            <a:ext cx="263950" cy="254523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41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36"/>
    </mc:Choice>
    <mc:Fallback xmlns="">
      <p:transition spd="slow" advTm="119336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5269264-E1E2-49FC-B305-8794604FFD0A}"/>
              </a:ext>
            </a:extLst>
          </p:cNvPr>
          <p:cNvSpPr txBox="1">
            <a:spLocks/>
          </p:cNvSpPr>
          <p:nvPr/>
        </p:nvSpPr>
        <p:spPr>
          <a:xfrm>
            <a:off x="0" y="120368"/>
            <a:ext cx="12192000" cy="7150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Case Study – Norge Laundry and Dry Cleaning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5EF1FF0-ADE9-4244-A320-BEE7FB521680}"/>
              </a:ext>
            </a:extLst>
          </p:cNvPr>
          <p:cNvSpPr txBox="1">
            <a:spLocks/>
          </p:cNvSpPr>
          <p:nvPr/>
        </p:nvSpPr>
        <p:spPr>
          <a:xfrm>
            <a:off x="318222" y="1202096"/>
            <a:ext cx="6953250" cy="4812831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NC DWM supplemental vapor intrusion guidance issued in July 2019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Defines Immediate Action Levels (IALs) based on possible short-term risks associated with exposure of pregnant women to TCE 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Specifies stringent reporting and response timeframes - goal is to reduce exposures within 72 hrs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Norge site response timeframes: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9/28/2021 – Property owner submitted release notification to NC IHSB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9/29/2021 – NC IHSB provided site info to DSCA Program, DSCA Program informed property owner of TCE risks and invited property owner to petition into the program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9/30/2021 – Meeting on-site with property owner and tenants, deployed air purification units (APUs) in NC Gold Buyers space for mitigation</a:t>
            </a:r>
          </a:p>
          <a:p>
            <a:pPr lvl="1">
              <a:spcAft>
                <a:spcPts val="1200"/>
              </a:spcAft>
            </a:pPr>
            <a:endParaRPr lang="en-US" dirty="0">
              <a:solidFill>
                <a:schemeClr val="bg1"/>
              </a:solidFill>
              <a:latin typeface="+mn-lt"/>
              <a:ea typeface="Ebrima" panose="02000000000000000000" pitchFamily="2" charset="0"/>
              <a:cs typeface="Ebrima" panose="02000000000000000000" pitchFamily="2" charset="0"/>
            </a:endParaRPr>
          </a:p>
          <a:p>
            <a:pPr algn="l">
              <a:spcAft>
                <a:spcPts val="1200"/>
              </a:spcAft>
            </a:pPr>
            <a:endParaRPr lang="en-US" sz="20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7D7C47-90E4-44AA-8511-98A79A3BC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196" y="892644"/>
            <a:ext cx="4516582" cy="5844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65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36"/>
    </mc:Choice>
    <mc:Fallback xmlns="">
      <p:transition spd="slow" advTm="119336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5269264-E1E2-49FC-B305-8794604FFD0A}"/>
              </a:ext>
            </a:extLst>
          </p:cNvPr>
          <p:cNvSpPr txBox="1">
            <a:spLocks/>
          </p:cNvSpPr>
          <p:nvPr/>
        </p:nvSpPr>
        <p:spPr>
          <a:xfrm>
            <a:off x="0" y="120368"/>
            <a:ext cx="12192000" cy="7150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bg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r>
              <a:rPr lang="en-US" dirty="0"/>
              <a:t>Case Study – Norge Laundry and Dry Cleaning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D7C1A0-D030-4757-AF46-30311863ECF9}"/>
              </a:ext>
            </a:extLst>
          </p:cNvPr>
          <p:cNvSpPr txBox="1"/>
          <p:nvPr/>
        </p:nvSpPr>
        <p:spPr>
          <a:xfrm>
            <a:off x="6450419" y="2870970"/>
            <a:ext cx="4065181" cy="354129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RESOURCE CONTACT LIST: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 RELATED: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Francis Nilsen, Toxicologist/NCDEQ – 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frannie.nilsen@ncdenr.gov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(919) 707-8217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Dr. Rick Langley, Medical Doctor/NCDHHS – 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rick.langley@dhhs.nc.gov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(919) 707-5913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b="1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SITE WORK: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Genna Olson, Hart &amp; Hickman Team Lead: 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golson@harthickman.com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– (919) 723-2511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Billy Meyer, DSCA Remediation Unit Manager: </a:t>
            </a:r>
            <a:r>
              <a:rPr lang="en-US" sz="14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billy.meyer@ncdenr.gov</a:t>
            </a:r>
            <a:r>
              <a:rPr lang="en-US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(919) 796-3249 </a:t>
            </a:r>
          </a:p>
          <a:p>
            <a:endParaRPr lang="en-US" sz="14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07E0E45-C962-4545-A70A-E1EC69CB19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3" y="729062"/>
            <a:ext cx="4508767" cy="5834874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BDB8682C-726F-40C3-BEA2-866CA19DDC52}"/>
              </a:ext>
            </a:extLst>
          </p:cNvPr>
          <p:cNvSpPr txBox="1">
            <a:spLocks/>
          </p:cNvSpPr>
          <p:nvPr/>
        </p:nvSpPr>
        <p:spPr>
          <a:xfrm>
            <a:off x="5762659" y="1077176"/>
            <a:ext cx="5813402" cy="1748324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DEQ toxicologist attended meeting with tenants to explain health risks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+mn-lt"/>
                <a:ea typeface="Ebrima" panose="02000000000000000000" pitchFamily="2" charset="0"/>
                <a:cs typeface="Ebrima" panose="02000000000000000000" pitchFamily="2" charset="0"/>
              </a:rPr>
              <a:t>Tenants provided with DEQ fact sheet and Resource Contact List</a:t>
            </a:r>
            <a:endParaRPr lang="en-US" sz="2000" dirty="0">
              <a:solidFill>
                <a:schemeClr val="bg1"/>
              </a:solidFill>
              <a:latin typeface="Lucida Sans Unicode" panose="020B0602030504020204" pitchFamily="34" charset="0"/>
              <a:cs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099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336"/>
    </mc:Choice>
    <mc:Fallback xmlns="">
      <p:transition spd="slow" advTm="11933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F590509C-CBAE-4085-B0AA-BED461DB4230}"/>
              </a:ext>
            </a:extLst>
          </p:cNvPr>
          <p:cNvSpPr txBox="1">
            <a:spLocks/>
          </p:cNvSpPr>
          <p:nvPr/>
        </p:nvSpPr>
        <p:spPr>
          <a:xfrm>
            <a:off x="3511352" y="846907"/>
            <a:ext cx="8593717" cy="2487577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DSCA Program has a fleet of 18 Austin Air Healthmate air purification units (APUs)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Two APUs deployed in NC Gold Buyers space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Three additional APUs later deployed in adjacent Cameo’s Salon space due to concentrations close to (but not exceeding) acceptable levels 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Post-mitigation indoor air sampling indicated concentrations below acceptable levels, with reductions of 72 to 93%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4BB3F489-32C5-49AD-AD1C-A09368C2D608}"/>
              </a:ext>
            </a:extLst>
          </p:cNvPr>
          <p:cNvSpPr txBox="1">
            <a:spLocks/>
          </p:cNvSpPr>
          <p:nvPr/>
        </p:nvSpPr>
        <p:spPr>
          <a:xfrm>
            <a:off x="191706" y="-5560"/>
            <a:ext cx="12192000" cy="75803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Initial Temporary Mitigation Measure - APUs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B1AB77-4E49-4BBF-BE7F-AFB91A2391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54" t="12391" r="15674"/>
          <a:stretch/>
        </p:blipFill>
        <p:spPr>
          <a:xfrm rot="5400000">
            <a:off x="369575" y="892505"/>
            <a:ext cx="2859133" cy="27679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76851B-5D52-4F88-AE5C-51EC09D846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2" t="39869" r="32284"/>
          <a:stretch/>
        </p:blipFill>
        <p:spPr>
          <a:xfrm>
            <a:off x="415172" y="3800475"/>
            <a:ext cx="2767939" cy="29087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0F18FD-D64C-48DA-B243-AEFB86BDC3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9" t="7248" r="24863" b="31795"/>
          <a:stretch/>
        </p:blipFill>
        <p:spPr>
          <a:xfrm>
            <a:off x="4580418" y="3202543"/>
            <a:ext cx="6048375" cy="350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7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819"/>
    </mc:Choice>
    <mc:Fallback xmlns="">
      <p:transition spd="slow" advTm="60819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4A4A79FB-6FC3-402D-AB1C-C84412980A3E}"/>
              </a:ext>
            </a:extLst>
          </p:cNvPr>
          <p:cNvSpPr txBox="1">
            <a:spLocks/>
          </p:cNvSpPr>
          <p:nvPr/>
        </p:nvSpPr>
        <p:spPr>
          <a:xfrm>
            <a:off x="537559" y="809094"/>
            <a:ext cx="7749192" cy="2002584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Sub-slab depressurization system (SSDS) installed as permanent mitigation measure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Two suction points installed below the floor slab in each space (four total), piping from suction points extending to roofline of the building, electric fan to depressurize sub-slab 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Testing performed to ensure adequate vacuum throughout each space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16B785-540F-4194-B0D5-6D3C88C92A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91300" y="2740928"/>
            <a:ext cx="5286286" cy="39647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DF87FE-48E3-4C50-B70D-6503193864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1" r="31510"/>
          <a:stretch/>
        </p:blipFill>
        <p:spPr>
          <a:xfrm>
            <a:off x="613758" y="2737146"/>
            <a:ext cx="2367857" cy="39684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5AAF36-5932-4A4F-8A14-D05DBAF42E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3" r="30698"/>
          <a:stretch/>
        </p:blipFill>
        <p:spPr>
          <a:xfrm>
            <a:off x="3666353" y="2737146"/>
            <a:ext cx="2367857" cy="396849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E30340D-27A1-4E3B-89B4-C8A70D24340A}"/>
              </a:ext>
            </a:extLst>
          </p:cNvPr>
          <p:cNvSpPr txBox="1">
            <a:spLocks/>
          </p:cNvSpPr>
          <p:nvPr/>
        </p:nvSpPr>
        <p:spPr>
          <a:xfrm>
            <a:off x="0" y="23400"/>
            <a:ext cx="12192000" cy="75803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Permanent Mitigation Measure - SSDS</a:t>
            </a:r>
          </a:p>
        </p:txBody>
      </p:sp>
      <p:sp>
        <p:nvSpPr>
          <p:cNvPr id="10" name="Rounded Rectangle 6">
            <a:extLst>
              <a:ext uri="{FF2B5EF4-FFF2-40B4-BE49-F238E27FC236}">
                <a16:creationId xmlns:a16="http://schemas.microsoft.com/office/drawing/2014/main" id="{092B032E-CCB7-476B-BCF1-B4EBB4EF9B6D}"/>
              </a:ext>
            </a:extLst>
          </p:cNvPr>
          <p:cNvSpPr/>
          <p:nvPr/>
        </p:nvSpPr>
        <p:spPr>
          <a:xfrm>
            <a:off x="8934450" y="828780"/>
            <a:ext cx="2631789" cy="17494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System operational 42 days after initial notification to DSCA Program</a:t>
            </a:r>
            <a:endParaRPr lang="en-US" dirty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7859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581"/>
    </mc:Choice>
    <mc:Fallback xmlns="">
      <p:transition spd="slow" advTm="2458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4FB01D6-E0B3-4C59-A191-A730F45781A5}"/>
              </a:ext>
            </a:extLst>
          </p:cNvPr>
          <p:cNvSpPr txBox="1">
            <a:spLocks/>
          </p:cNvSpPr>
          <p:nvPr/>
        </p:nvSpPr>
        <p:spPr>
          <a:xfrm>
            <a:off x="0" y="109351"/>
            <a:ext cx="12192000" cy="75803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Permanent Mitigation Measure - SSDS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7659E8B-8A7D-4B97-8511-BBABFE891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300" y="867384"/>
            <a:ext cx="6431232" cy="3483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58FB59-948D-49AA-9B94-F5D7047048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665" t="40282" r="25888" b="29964"/>
          <a:stretch/>
        </p:blipFill>
        <p:spPr>
          <a:xfrm>
            <a:off x="5448300" y="4517045"/>
            <a:ext cx="6431232" cy="22316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C90BAAA-09FF-4883-BC2D-18AC5BC81E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8250" y="2550378"/>
            <a:ext cx="3077285" cy="4103047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8D158A81-FB5B-4448-A0B4-35258403E219}"/>
              </a:ext>
            </a:extLst>
          </p:cNvPr>
          <p:cNvSpPr txBox="1">
            <a:spLocks/>
          </p:cNvSpPr>
          <p:nvPr/>
        </p:nvSpPr>
        <p:spPr>
          <a:xfrm>
            <a:off x="537807" y="710215"/>
            <a:ext cx="4598025" cy="1705506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Telemetry system installed for remote monitoring of system operation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Post-mitigation indoor air sampling confirmed concentrations below acceptable levels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Currently planning additional phases of soil and groundwater assessment</a:t>
            </a:r>
          </a:p>
        </p:txBody>
      </p:sp>
    </p:spTree>
    <p:extLst>
      <p:ext uri="{BB962C8B-B14F-4D97-AF65-F5344CB8AC3E}">
        <p14:creationId xmlns:p14="http://schemas.microsoft.com/office/powerpoint/2010/main" val="371193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23"/>
    </mc:Choice>
    <mc:Fallback xmlns="">
      <p:transition spd="slow" advTm="88023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28A3B"/>
            </a:gs>
            <a:gs pos="43000">
              <a:srgbClr val="2F7371"/>
            </a:gs>
            <a:gs pos="100000">
              <a:srgbClr val="096093"/>
            </a:gs>
          </a:gsLst>
          <a:lin ang="12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84FB01D6-E0B3-4C59-A191-A730F45781A5}"/>
              </a:ext>
            </a:extLst>
          </p:cNvPr>
          <p:cNvSpPr txBox="1">
            <a:spLocks/>
          </p:cNvSpPr>
          <p:nvPr/>
        </p:nvSpPr>
        <p:spPr>
          <a:xfrm>
            <a:off x="0" y="109351"/>
            <a:ext cx="12192000" cy="75803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chemeClr val="bg1"/>
                </a:solidFill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t>Challenges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8D158A81-FB5B-4448-A0B4-35258403E219}"/>
              </a:ext>
            </a:extLst>
          </p:cNvPr>
          <p:cNvSpPr txBox="1">
            <a:spLocks/>
          </p:cNvSpPr>
          <p:nvPr/>
        </p:nvSpPr>
        <p:spPr>
          <a:xfrm>
            <a:off x="481123" y="1034429"/>
            <a:ext cx="5898412" cy="4972853"/>
          </a:xfrm>
          <a:prstGeom prst="rect">
            <a:avLst/>
          </a:prstGeom>
          <a:noFill/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Determination of APU filter changeout schedule (APUs treat all VOCs, including VOCs associated with beauty salon operations)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Asbestos survey prior to disturbing building materials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Contractor availability for SSDS installation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SSDS initially generated excess condensation which reduced effectiveness, installed condensate drain which effectively addressed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Hit a water line during condensate drain installation activities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Availability of Summa canisters for confirmatory indoor air sampling</a:t>
            </a:r>
          </a:p>
          <a:p>
            <a:pPr marL="285750" indent="-28575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Ebrima" panose="02000000000000000000" pitchFamily="2" charset="0"/>
                <a:cs typeface="Calibri" panose="020F0502020204030204" pitchFamily="34" charset="0"/>
              </a:rPr>
              <a:t>Challenging risk communication with beauty salon tenants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ABAA3AF3-D0A7-4CDC-A72C-CE34DEA471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2" t="5271" r="24625" b="39845"/>
          <a:stretch/>
        </p:blipFill>
        <p:spPr bwMode="auto">
          <a:xfrm>
            <a:off x="7122104" y="1126288"/>
            <a:ext cx="4329162" cy="478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76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023"/>
    </mc:Choice>
    <mc:Fallback xmlns="">
      <p:transition spd="slow" advTm="88023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6FEAC3F-5E76-4A89-BA2C-4EFD4A1539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54" y="5523701"/>
            <a:ext cx="2785730" cy="9221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DF8F69-88C3-4389-93C0-F68F4BEC56DA}"/>
              </a:ext>
            </a:extLst>
          </p:cNvPr>
          <p:cNvSpPr txBox="1"/>
          <p:nvPr/>
        </p:nvSpPr>
        <p:spPr>
          <a:xfrm>
            <a:off x="-85060" y="2505670"/>
            <a:ext cx="1219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4365499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68D80DB7E11A47A1D7F585B70D0964" ma:contentTypeVersion="14" ma:contentTypeDescription="Create a new document." ma:contentTypeScope="" ma:versionID="08a584cb7aff8e20ff5cf0ff13293997">
  <xsd:schema xmlns:xsd="http://www.w3.org/2001/XMLSchema" xmlns:xs="http://www.w3.org/2001/XMLSchema" xmlns:p="http://schemas.microsoft.com/office/2006/metadata/properties" xmlns:ns2="fc448978-d4d5-456a-80f7-9711ce7b6e7a" xmlns:ns3="d3b3ad41-a0e4-476f-94ba-fb41c267a7b6" targetNamespace="http://schemas.microsoft.com/office/2006/metadata/properties" ma:root="true" ma:fieldsID="3a97ac9cdf01218dc8b9db955bef24e9" ns2:_="" ns3:_="">
    <xsd:import namespace="fc448978-d4d5-456a-80f7-9711ce7b6e7a"/>
    <xsd:import namespace="d3b3ad41-a0e4-476f-94ba-fb41c267a7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48978-d4d5-456a-80f7-9711ce7b6e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b3ad41-a0e4-476f-94ba-fb41c267a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fc448978-d4d5-456a-80f7-9711ce7b6e7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E08A4A-0D5B-4A57-BFF6-BC15A976CC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448978-d4d5-456a-80f7-9711ce7b6e7a"/>
    <ds:schemaRef ds:uri="d3b3ad41-a0e4-476f-94ba-fb41c267a7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4DEC2E-99C4-4537-BA5F-B8971152F8C1}">
  <ds:schemaRefs>
    <ds:schemaRef ds:uri="http://schemas.microsoft.com/office/2006/documentManagement/types"/>
    <ds:schemaRef ds:uri="d3b3ad41-a0e4-476f-94ba-fb41c267a7b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c448978-d4d5-456a-80f7-9711ce7b6e7a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31D76B4-9C91-4456-B3B8-351B1B2AF75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3159</TotalTime>
  <Words>594</Words>
  <Application>Microsoft Office PowerPoint</Application>
  <PresentationFormat>Widescreen</PresentationFormat>
  <Paragraphs>60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Corbel</vt:lpstr>
      <vt:lpstr>Ebrima</vt:lpstr>
      <vt:lpstr>Lucida Sans Unicode</vt:lpstr>
      <vt:lpstr>Symbol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Kelsey McKinney</dc:creator>
  <cp:lastModifiedBy>Genna Olson</cp:lastModifiedBy>
  <cp:revision>78</cp:revision>
  <dcterms:created xsi:type="dcterms:W3CDTF">2021-02-26T22:25:48Z</dcterms:created>
  <dcterms:modified xsi:type="dcterms:W3CDTF">2022-04-26T22:19:56Z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0x010100C868D80DB7E11A47A1D7F585B70D0964</vt:lpwstr>
  </property>
  <property fmtid="{D5CDD505-2E9C-101B-9397-08002B2CF9AE}" pid="3" name="Order">
    <vt:r8>67009600</vt:r8>
  </property>
</Properties>
</file>