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 id="2147483786" r:id="rId5"/>
    <p:sldMasterId id="2147483648" r:id="rId6"/>
    <p:sldMasterId id="2147483730" r:id="rId7"/>
    <p:sldMasterId id="2147483745" r:id="rId8"/>
    <p:sldMasterId id="2147483761" r:id="rId9"/>
  </p:sldMasterIdLst>
  <p:notesMasterIdLst>
    <p:notesMasterId r:id="rId20"/>
  </p:notesMasterIdLst>
  <p:handoutMasterIdLst>
    <p:handoutMasterId r:id="rId21"/>
  </p:handoutMasterIdLst>
  <p:sldIdLst>
    <p:sldId id="429" r:id="rId10"/>
    <p:sldId id="422" r:id="rId11"/>
    <p:sldId id="455" r:id="rId12"/>
    <p:sldId id="445" r:id="rId13"/>
    <p:sldId id="456" r:id="rId14"/>
    <p:sldId id="457" r:id="rId15"/>
    <p:sldId id="461" r:id="rId16"/>
    <p:sldId id="462" r:id="rId17"/>
    <p:sldId id="458" r:id="rId18"/>
    <p:sldId id="4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p15:clr>
            <a:srgbClr val="A4A3A4"/>
          </p15:clr>
        </p15:guide>
        <p15:guide id="2" orient="horz" pos="1215">
          <p15:clr>
            <a:srgbClr val="A4A3A4"/>
          </p15:clr>
        </p15:guide>
        <p15:guide id="3" orient="horz" pos="4131">
          <p15:clr>
            <a:srgbClr val="A4A3A4"/>
          </p15:clr>
        </p15:guide>
        <p15:guide id="4" orient="horz" pos="2736">
          <p15:clr>
            <a:srgbClr val="A4A3A4"/>
          </p15:clr>
        </p15:guide>
        <p15:guide id="5" orient="horz" pos="398">
          <p15:clr>
            <a:srgbClr val="A4A3A4"/>
          </p15:clr>
        </p15:guide>
        <p15:guide id="6" orient="horz" pos="864">
          <p15:clr>
            <a:srgbClr val="A4A3A4"/>
          </p15:clr>
        </p15:guide>
        <p15:guide id="7" orient="horz" pos="784">
          <p15:clr>
            <a:srgbClr val="A4A3A4"/>
          </p15:clr>
        </p15:guide>
        <p15:guide id="8" orient="horz" pos="1536">
          <p15:clr>
            <a:srgbClr val="A4A3A4"/>
          </p15:clr>
        </p15:guide>
        <p15:guide id="9" orient="horz" pos="1603">
          <p15:clr>
            <a:srgbClr val="A4A3A4"/>
          </p15:clr>
        </p15:guide>
        <p15:guide id="10" orient="horz" pos="2454">
          <p15:clr>
            <a:srgbClr val="A4A3A4"/>
          </p15:clr>
        </p15:guide>
        <p15:guide id="11" orient="horz" pos="3508">
          <p15:clr>
            <a:srgbClr val="A4A3A4"/>
          </p15:clr>
        </p15:guide>
        <p15:guide id="12" orient="horz" pos="3141">
          <p15:clr>
            <a:srgbClr val="A4A3A4"/>
          </p15:clr>
        </p15:guide>
        <p15:guide id="13" orient="horz" pos="3418">
          <p15:clr>
            <a:srgbClr val="A4A3A4"/>
          </p15:clr>
        </p15:guide>
        <p15:guide id="14" orient="horz" pos="4276">
          <p15:clr>
            <a:srgbClr val="A4A3A4"/>
          </p15:clr>
        </p15:guide>
        <p15:guide id="15" pos="288">
          <p15:clr>
            <a:srgbClr val="A4A3A4"/>
          </p15:clr>
        </p15:guide>
        <p15:guide id="16" pos="5472">
          <p15:clr>
            <a:srgbClr val="A4A3A4"/>
          </p15:clr>
        </p15:guide>
        <p15:guide id="17" pos="1417">
          <p15:clr>
            <a:srgbClr val="A4A3A4"/>
          </p15:clr>
        </p15:guide>
        <p15:guide id="18" pos="1642">
          <p15:clr>
            <a:srgbClr val="A4A3A4"/>
          </p15:clr>
        </p15:guide>
        <p15:guide id="19" pos="2882">
          <p15:clr>
            <a:srgbClr val="A4A3A4"/>
          </p15:clr>
        </p15:guide>
        <p15:guide id="20" pos="4592">
          <p15:clr>
            <a:srgbClr val="A4A3A4"/>
          </p15:clr>
        </p15:guide>
        <p15:guide id="21" pos="4117">
          <p15:clr>
            <a:srgbClr val="A4A3A4"/>
          </p15:clr>
        </p15:guide>
        <p15:guide id="22" pos="43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B8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3784" autoAdjust="0"/>
  </p:normalViewPr>
  <p:slideViewPr>
    <p:cSldViewPr snapToGrid="0" snapToObjects="1" showGuides="1">
      <p:cViewPr varScale="1">
        <p:scale>
          <a:sx n="95" d="100"/>
          <a:sy n="95" d="100"/>
        </p:scale>
        <p:origin x="1938" y="240"/>
      </p:cViewPr>
      <p:guideLst>
        <p:guide orient="horz" pos="3800"/>
        <p:guide orient="horz" pos="1215"/>
        <p:guide orient="horz" pos="4131"/>
        <p:guide orient="horz" pos="2736"/>
        <p:guide orient="horz" pos="398"/>
        <p:guide orient="horz" pos="864"/>
        <p:guide orient="horz" pos="784"/>
        <p:guide orient="horz" pos="1536"/>
        <p:guide orient="horz" pos="1603"/>
        <p:guide orient="horz" pos="2454"/>
        <p:guide orient="horz" pos="3508"/>
        <p:guide orient="horz" pos="3141"/>
        <p:guide orient="horz" pos="3418"/>
        <p:guide orient="horz" pos="4276"/>
        <p:guide pos="288"/>
        <p:guide pos="5472"/>
        <p:guide pos="1417"/>
        <p:guide pos="1642"/>
        <p:guide pos="2882"/>
        <p:guide pos="4592"/>
        <p:guide pos="4117"/>
        <p:guide pos="43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7" d="100"/>
        <a:sy n="47"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E58AA-1735-48B7-B870-3E081321BE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F134A4-E2D1-46C3-9B94-DBBAD3B3D7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3B590D-C734-4C3C-9C86-5E5CE9B37AD7}" type="datetimeFigureOut">
              <a:rPr lang="en-US" smtClean="0"/>
              <a:t>4/26/2022</a:t>
            </a:fld>
            <a:endParaRPr lang="en-US"/>
          </a:p>
        </p:txBody>
      </p:sp>
      <p:sp>
        <p:nvSpPr>
          <p:cNvPr id="4" name="Footer Placeholder 3">
            <a:extLst>
              <a:ext uri="{FF2B5EF4-FFF2-40B4-BE49-F238E27FC236}">
                <a16:creationId xmlns:a16="http://schemas.microsoft.com/office/drawing/2014/main" id="{8A87D31C-2EA8-4276-8AE9-85D23BC34D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1BAEE1-E8EC-47F9-AAF7-1B6EC73000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894522-F9CD-4D50-AEAA-48F754A37F9A}" type="slidenum">
              <a:rPr lang="en-US" smtClean="0"/>
              <a:t>‹#›</a:t>
            </a:fld>
            <a:endParaRPr lang="en-US"/>
          </a:p>
        </p:txBody>
      </p:sp>
    </p:spTree>
    <p:extLst>
      <p:ext uri="{BB962C8B-B14F-4D97-AF65-F5344CB8AC3E}">
        <p14:creationId xmlns:p14="http://schemas.microsoft.com/office/powerpoint/2010/main" val="130822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FE9CEB45-0962-4FE3-BF2A-53CDF9A60254}" type="datetimeFigureOut">
              <a:rPr lang="en-US" smtClean="0"/>
              <a:pPr/>
              <a:t>4/26/2022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60B52A1-CCB2-4AAD-86EF-43FEE5A3BB26}" type="slidenum">
              <a:rPr lang="en-US" smtClean="0"/>
              <a:pPr/>
              <a:t>‹#›</a:t>
            </a:fld>
            <a:endParaRPr lang="en-US" dirty="0"/>
          </a:p>
        </p:txBody>
      </p:sp>
    </p:spTree>
    <p:extLst>
      <p:ext uri="{BB962C8B-B14F-4D97-AF65-F5344CB8AC3E}">
        <p14:creationId xmlns:p14="http://schemas.microsoft.com/office/powerpoint/2010/main" val="345034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B52A1-CCB2-4AAD-86EF-43FEE5A3BB26}" type="slidenum">
              <a:rPr lang="en-US" smtClean="0"/>
              <a:pPr/>
              <a:t>1</a:t>
            </a:fld>
            <a:endParaRPr lang="en-US" dirty="0"/>
          </a:p>
        </p:txBody>
      </p:sp>
    </p:spTree>
    <p:extLst>
      <p:ext uri="{BB962C8B-B14F-4D97-AF65-F5344CB8AC3E}">
        <p14:creationId xmlns:p14="http://schemas.microsoft.com/office/powerpoint/2010/main" val="5377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 are to reinstall monitoring wells, after site redevelopment is complete to allow long term monitoring of the plume. </a:t>
            </a:r>
          </a:p>
        </p:txBody>
      </p:sp>
      <p:sp>
        <p:nvSpPr>
          <p:cNvPr id="4" name="Slide Number Placeholder 3"/>
          <p:cNvSpPr>
            <a:spLocks noGrp="1"/>
          </p:cNvSpPr>
          <p:nvPr>
            <p:ph type="sldNum" sz="quarter" idx="5"/>
          </p:nvPr>
        </p:nvSpPr>
        <p:spPr/>
        <p:txBody>
          <a:bodyPr/>
          <a:lstStyle/>
          <a:p>
            <a:fld id="{560B52A1-CCB2-4AAD-86EF-43FEE5A3BB26}" type="slidenum">
              <a:rPr lang="en-US" smtClean="0"/>
              <a:pPr/>
              <a:t>10</a:t>
            </a:fld>
            <a:endParaRPr lang="en-US" dirty="0"/>
          </a:p>
        </p:txBody>
      </p:sp>
    </p:spTree>
    <p:extLst>
      <p:ext uri="{BB962C8B-B14F-4D97-AF65-F5344CB8AC3E}">
        <p14:creationId xmlns:p14="http://schemas.microsoft.com/office/powerpoint/2010/main" val="137690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is located at the intersection of West Thomas Street and Falls Road, very close to the border between Nash and </a:t>
            </a:r>
            <a:r>
              <a:rPr lang="en-US" dirty="0" err="1"/>
              <a:t>Edgecomb</a:t>
            </a:r>
            <a:r>
              <a:rPr lang="en-US" dirty="0"/>
              <a:t> counties. This aerial is not updated, there is now a convention center. GW flow is toward the east</a:t>
            </a:r>
          </a:p>
        </p:txBody>
      </p:sp>
      <p:sp>
        <p:nvSpPr>
          <p:cNvPr id="4" name="Slide Number Placeholder 3"/>
          <p:cNvSpPr>
            <a:spLocks noGrp="1"/>
          </p:cNvSpPr>
          <p:nvPr>
            <p:ph type="sldNum" sz="quarter" idx="5"/>
          </p:nvPr>
        </p:nvSpPr>
        <p:spPr/>
        <p:txBody>
          <a:bodyPr/>
          <a:lstStyle/>
          <a:p>
            <a:fld id="{560B52A1-CCB2-4AAD-86EF-43FEE5A3BB26}" type="slidenum">
              <a:rPr lang="en-US" smtClean="0"/>
              <a:pPr/>
              <a:t>2</a:t>
            </a:fld>
            <a:endParaRPr lang="en-US" dirty="0"/>
          </a:p>
        </p:txBody>
      </p:sp>
    </p:spTree>
    <p:extLst>
      <p:ext uri="{BB962C8B-B14F-4D97-AF65-F5344CB8AC3E}">
        <p14:creationId xmlns:p14="http://schemas.microsoft.com/office/powerpoint/2010/main" val="62023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a temporary monitoring well installed inside the building had PCE at 110,000 ug/L , PCE concentrations in permanent monitoring wells were several orders of magnitude lower. This suggested that the impacts to groundwater are limited laterally , likely due to fine-grained soils (silts and clays) </a:t>
            </a:r>
          </a:p>
        </p:txBody>
      </p:sp>
      <p:sp>
        <p:nvSpPr>
          <p:cNvPr id="4" name="Slide Number Placeholder 3"/>
          <p:cNvSpPr>
            <a:spLocks noGrp="1"/>
          </p:cNvSpPr>
          <p:nvPr>
            <p:ph type="sldNum" sz="quarter" idx="5"/>
          </p:nvPr>
        </p:nvSpPr>
        <p:spPr/>
        <p:txBody>
          <a:bodyPr/>
          <a:lstStyle/>
          <a:p>
            <a:fld id="{560B52A1-CCB2-4AAD-86EF-43FEE5A3BB26}" type="slidenum">
              <a:rPr lang="en-US" smtClean="0"/>
              <a:pPr/>
              <a:t>3</a:t>
            </a:fld>
            <a:endParaRPr lang="en-US" dirty="0"/>
          </a:p>
        </p:txBody>
      </p:sp>
    </p:spTree>
    <p:extLst>
      <p:ext uri="{BB962C8B-B14F-4D97-AF65-F5344CB8AC3E}">
        <p14:creationId xmlns:p14="http://schemas.microsoft.com/office/powerpoint/2010/main" val="397904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soil contamination was identified in 2016 at samples collected inside the building, with a maximum concentration of 5,600 mg/kg. This concentration well exceeds the PCE saturation concentration, the concentration at which PCE would be “oozing out” (technical term lol) of soil, of 170 mg/kg. Subsequent investigations delineated the extent of the </a:t>
            </a:r>
            <a:r>
              <a:rPr lang="en-US" dirty="0" err="1"/>
              <a:t>Csat</a:t>
            </a:r>
            <a:r>
              <a:rPr lang="en-US" dirty="0"/>
              <a:t> exceedances, and identified a second area of </a:t>
            </a:r>
            <a:r>
              <a:rPr lang="en-US" dirty="0" err="1"/>
              <a:t>Csat</a:t>
            </a:r>
            <a:r>
              <a:rPr lang="en-US" dirty="0"/>
              <a:t> exceedances out the back door of the former cleaners. </a:t>
            </a:r>
          </a:p>
        </p:txBody>
      </p:sp>
      <p:sp>
        <p:nvSpPr>
          <p:cNvPr id="4" name="Slide Number Placeholder 3"/>
          <p:cNvSpPr>
            <a:spLocks noGrp="1"/>
          </p:cNvSpPr>
          <p:nvPr>
            <p:ph type="sldNum" sz="quarter" idx="5"/>
          </p:nvPr>
        </p:nvSpPr>
        <p:spPr/>
        <p:txBody>
          <a:bodyPr/>
          <a:lstStyle/>
          <a:p>
            <a:fld id="{560B52A1-CCB2-4AAD-86EF-43FEE5A3BB26}" type="slidenum">
              <a:rPr lang="en-US" smtClean="0"/>
              <a:pPr/>
              <a:t>4</a:t>
            </a:fld>
            <a:endParaRPr lang="en-US" dirty="0"/>
          </a:p>
        </p:txBody>
      </p:sp>
    </p:spTree>
    <p:extLst>
      <p:ext uri="{BB962C8B-B14F-4D97-AF65-F5344CB8AC3E}">
        <p14:creationId xmlns:p14="http://schemas.microsoft.com/office/powerpoint/2010/main" val="37077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orientation. Prior to demolition, the site building appeared to be building that had multiple iterations of add </a:t>
            </a:r>
            <a:r>
              <a:rPr lang="en-US" dirty="0" err="1"/>
              <a:t>ons</a:t>
            </a:r>
            <a:r>
              <a:rPr lang="en-US" dirty="0"/>
              <a:t>. This can be seen on the remaining slab, where there were multiple heights of the slab and walls between them. </a:t>
            </a:r>
          </a:p>
          <a:p>
            <a:endParaRPr lang="en-US" dirty="0"/>
          </a:p>
          <a:p>
            <a:r>
              <a:rPr lang="en-US" dirty="0"/>
              <a:t>Leaving the slab in place was critical as we assessed remedial options. Had the slab been removed, it would have allowed rainwater to infiltrate directly to groundwater. With soil that is saturated with PCE, a little bit of water running through the soils would have quickly degraded the water quality. To date, groundwater impacts had been very limited due to the presence of the building, which prevented water infiltration in the area of greatest soil impacts. </a:t>
            </a:r>
          </a:p>
          <a:p>
            <a:endParaRPr lang="en-US" dirty="0">
              <a:sym typeface="Wingdings" panose="05000000000000000000" pitchFamily="2" charset="2"/>
            </a:endParaRPr>
          </a:p>
          <a:p>
            <a:r>
              <a:rPr lang="en-US" dirty="0">
                <a:sym typeface="Wingdings" panose="05000000000000000000" pitchFamily="2" charset="2"/>
              </a:rPr>
              <a:t>The redevelopment of the site gave a cost-effective opening to address the highest subsurface impacts. A number of possibilities were considered in the assessment of remedial options. </a:t>
            </a:r>
            <a:endParaRPr lang="en-US" dirty="0"/>
          </a:p>
        </p:txBody>
      </p:sp>
      <p:sp>
        <p:nvSpPr>
          <p:cNvPr id="4" name="Slide Number Placeholder 3"/>
          <p:cNvSpPr>
            <a:spLocks noGrp="1"/>
          </p:cNvSpPr>
          <p:nvPr>
            <p:ph type="sldNum" sz="quarter" idx="5"/>
          </p:nvPr>
        </p:nvSpPr>
        <p:spPr/>
        <p:txBody>
          <a:bodyPr/>
          <a:lstStyle/>
          <a:p>
            <a:fld id="{560B52A1-CCB2-4AAD-86EF-43FEE5A3BB26}" type="slidenum">
              <a:rPr lang="en-US" smtClean="0"/>
              <a:pPr/>
              <a:t>5</a:t>
            </a:fld>
            <a:endParaRPr lang="en-US" dirty="0"/>
          </a:p>
        </p:txBody>
      </p:sp>
    </p:spTree>
    <p:extLst>
      <p:ext uri="{BB962C8B-B14F-4D97-AF65-F5344CB8AC3E}">
        <p14:creationId xmlns:p14="http://schemas.microsoft.com/office/powerpoint/2010/main" val="358398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0" dirty="0"/>
              <a:t>Excavation was selected as a cost-effective and fast way to address the soil impacts, as the soil impacts were delineated in two small areas, and the water table was less than 10 feet deep, meaning the impacts could be reached with “standard” construction equipment.  Soils above the saturation concentration were targeted, to allow removal of the greatest mass and prevent “oozing” into the water table. However, simply excavating soils impacted with these concentrations would have been prohibitively expensive, with T&amp;D costs ranging from ~$450/ton (if concentrations are less than 60 mg/kg) to &gt; $1,000/ton (if concentrations were &gt; 60 mg/kg). Treatment isn’t cheap , but at less than $200 per ton, followed by disposal as non-</a:t>
            </a:r>
            <a:r>
              <a:rPr lang="en-US" sz="1050" i="0" dirty="0" err="1"/>
              <a:t>haz</a:t>
            </a:r>
            <a:r>
              <a:rPr lang="en-US" sz="1050" i="0" dirty="0"/>
              <a:t> soils in a lined landfill, it is less than other alternatives.  In addition, it allowed direct access to the area with the highest groundwater concentrations (above 100,000 ug/l), and permanganate was placed in the bottom of the excavation to address groundwater impacts. </a:t>
            </a:r>
          </a:p>
          <a:p>
            <a:endParaRPr lang="en-US" sz="1050" i="0" dirty="0"/>
          </a:p>
          <a:p>
            <a:r>
              <a:rPr lang="en-US" sz="1050" i="0" dirty="0"/>
              <a:t>During the course of the excavation, a mottled gray soil was encountered at about 5 feet </a:t>
            </a:r>
            <a:r>
              <a:rPr lang="en-US" sz="1050" i="0" dirty="0" err="1"/>
              <a:t>bgs</a:t>
            </a:r>
            <a:r>
              <a:rPr lang="en-US" sz="1050" i="0" dirty="0"/>
              <a:t>. Though water was only starting to come in at the base of the excavation, the “</a:t>
            </a:r>
            <a:r>
              <a:rPr lang="en-US" sz="1050" i="0" dirty="0" err="1"/>
              <a:t>gleyed</a:t>
            </a:r>
            <a:r>
              <a:rPr lang="en-US" sz="1050" i="0" dirty="0"/>
              <a:t>” soils indicated that the water table has been several feet higher, either seasonally or during various “wet periods”. The water table fluctuations will help get the permanganate into the groundwater and further enhance remediation at the site.  </a:t>
            </a:r>
          </a:p>
        </p:txBody>
      </p:sp>
      <p:sp>
        <p:nvSpPr>
          <p:cNvPr id="4" name="Slide Number Placeholder 3"/>
          <p:cNvSpPr>
            <a:spLocks noGrp="1"/>
          </p:cNvSpPr>
          <p:nvPr>
            <p:ph type="sldNum" sz="quarter" idx="5"/>
          </p:nvPr>
        </p:nvSpPr>
        <p:spPr/>
        <p:txBody>
          <a:bodyPr/>
          <a:lstStyle/>
          <a:p>
            <a:fld id="{560B52A1-CCB2-4AAD-86EF-43FEE5A3BB26}" type="slidenum">
              <a:rPr lang="en-US" smtClean="0"/>
              <a:pPr/>
              <a:t>6</a:t>
            </a:fld>
            <a:endParaRPr lang="en-US" dirty="0"/>
          </a:p>
        </p:txBody>
      </p:sp>
    </p:spTree>
    <p:extLst>
      <p:ext uri="{BB962C8B-B14F-4D97-AF65-F5344CB8AC3E}">
        <p14:creationId xmlns:p14="http://schemas.microsoft.com/office/powerpoint/2010/main" val="58282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0" dirty="0"/>
              <a:t>Treatment piles, post thermal treatment . Staged on plastic and covered pending analytical results to confirm efficacy of steam distillation treatment</a:t>
            </a:r>
          </a:p>
          <a:p>
            <a:endParaRPr lang="en-US" sz="1050" i="0" dirty="0"/>
          </a:p>
        </p:txBody>
      </p:sp>
      <p:sp>
        <p:nvSpPr>
          <p:cNvPr id="4" name="Slide Number Placeholder 3"/>
          <p:cNvSpPr>
            <a:spLocks noGrp="1"/>
          </p:cNvSpPr>
          <p:nvPr>
            <p:ph type="sldNum" sz="quarter" idx="5"/>
          </p:nvPr>
        </p:nvSpPr>
        <p:spPr/>
        <p:txBody>
          <a:bodyPr/>
          <a:lstStyle/>
          <a:p>
            <a:fld id="{560B52A1-CCB2-4AAD-86EF-43FEE5A3BB26}" type="slidenum">
              <a:rPr lang="en-US" smtClean="0"/>
              <a:pPr/>
              <a:t>7</a:t>
            </a:fld>
            <a:endParaRPr lang="en-US" dirty="0"/>
          </a:p>
        </p:txBody>
      </p:sp>
    </p:spTree>
    <p:extLst>
      <p:ext uri="{BB962C8B-B14F-4D97-AF65-F5344CB8AC3E}">
        <p14:creationId xmlns:p14="http://schemas.microsoft.com/office/powerpoint/2010/main" val="375297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0" dirty="0"/>
              <a:t>Treatment piles, post thermal treatment . Staged on plastic and covered pending analytical results to confirm efficacy of steam distillation treatment</a:t>
            </a:r>
          </a:p>
          <a:p>
            <a:endParaRPr lang="en-US" sz="1050" i="0" dirty="0"/>
          </a:p>
        </p:txBody>
      </p:sp>
      <p:sp>
        <p:nvSpPr>
          <p:cNvPr id="4" name="Slide Number Placeholder 3"/>
          <p:cNvSpPr>
            <a:spLocks noGrp="1"/>
          </p:cNvSpPr>
          <p:nvPr>
            <p:ph type="sldNum" sz="quarter" idx="5"/>
          </p:nvPr>
        </p:nvSpPr>
        <p:spPr/>
        <p:txBody>
          <a:bodyPr/>
          <a:lstStyle/>
          <a:p>
            <a:fld id="{560B52A1-CCB2-4AAD-86EF-43FEE5A3BB26}" type="slidenum">
              <a:rPr lang="en-US" smtClean="0"/>
              <a:pPr/>
              <a:t>8</a:t>
            </a:fld>
            <a:endParaRPr lang="en-US" dirty="0"/>
          </a:p>
        </p:txBody>
      </p:sp>
    </p:spTree>
    <p:extLst>
      <p:ext uri="{BB962C8B-B14F-4D97-AF65-F5344CB8AC3E}">
        <p14:creationId xmlns:p14="http://schemas.microsoft.com/office/powerpoint/2010/main" val="137269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headstone was unearthed during the excavation! Due to the potential for human remains, work was immediately stopped until we could determine whether this could have been someone’s final resting place. Within 2 hours, thanks to FindAGrave.com as well as an AECOM archaeologist, we were able to obtain the NC Office of State Archaeology’s concurrence that this was a discarded headstone and that the excavation could continue. </a:t>
            </a:r>
          </a:p>
          <a:p>
            <a:endParaRPr lang="en-US" dirty="0"/>
          </a:p>
          <a:p>
            <a:r>
              <a:rPr lang="en-US" dirty="0"/>
              <a:t>At the archaeologist’s direction, the found headstone was destroyed prior to disposal, so that no one else would have to go through such a fire drill!</a:t>
            </a:r>
          </a:p>
        </p:txBody>
      </p:sp>
      <p:sp>
        <p:nvSpPr>
          <p:cNvPr id="4" name="Slide Number Placeholder 3"/>
          <p:cNvSpPr>
            <a:spLocks noGrp="1"/>
          </p:cNvSpPr>
          <p:nvPr>
            <p:ph type="sldNum" sz="quarter" idx="5"/>
          </p:nvPr>
        </p:nvSpPr>
        <p:spPr/>
        <p:txBody>
          <a:bodyPr/>
          <a:lstStyle/>
          <a:p>
            <a:fld id="{560B52A1-CCB2-4AAD-86EF-43FEE5A3BB26}" type="slidenum">
              <a:rPr lang="en-US" smtClean="0"/>
              <a:pPr/>
              <a:t>9</a:t>
            </a:fld>
            <a:endParaRPr lang="en-US" dirty="0"/>
          </a:p>
        </p:txBody>
      </p:sp>
    </p:spTree>
    <p:extLst>
      <p:ext uri="{BB962C8B-B14F-4D97-AF65-F5344CB8AC3E}">
        <p14:creationId xmlns:p14="http://schemas.microsoft.com/office/powerpoint/2010/main" val="2040079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7" cy="1603375"/>
          </a:xfrm>
        </p:spPr>
        <p:txBody>
          <a:bodyPr/>
          <a:lstStyle>
            <a:lvl1pPr>
              <a:lnSpc>
                <a:spcPts val="4000"/>
              </a:lnSpc>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199" y="3476625"/>
            <a:ext cx="6059489" cy="11049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a:prstGeom prst="rect">
            <a:avLst/>
          </a:prstGeo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pic>
        <p:nvPicPr>
          <p:cNvPr id="1026" name="Picture 2" descr="\\psf\Dropbox\__FileExchange\__IMP__AJ-RD\_Ashleigh_file_exchange\S+G_AECOM_BrandTraining_2015\01_source_from_Dom\01_template_related\_artwork_exports\AECOM_BlueTitle_Lockup_300-0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422776" y="6032500"/>
            <a:ext cx="1721224"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88710" y="-20472"/>
            <a:ext cx="9369188" cy="3214048"/>
            <a:chOff x="-88710" y="-20472"/>
            <a:chExt cx="9369188" cy="3214048"/>
          </a:xfrm>
        </p:grpSpPr>
        <p:cxnSp>
          <p:nvCxnSpPr>
            <p:cNvPr id="12" name="Straight Connector 11"/>
            <p:cNvCxnSpPr/>
            <p:nvPr userDrawn="1"/>
          </p:nvCxnSpPr>
          <p:spPr>
            <a:xfrm flipH="1">
              <a:off x="-88710" y="-20472"/>
              <a:ext cx="4947313" cy="1146412"/>
            </a:xfrm>
            <a:prstGeom prst="line">
              <a:avLst/>
            </a:prstGeom>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317009" y="-6824"/>
              <a:ext cx="7963469" cy="2579427"/>
            </a:xfrm>
            <a:prstGeom prst="line">
              <a:avLst/>
            </a:prstGeom>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018662" y="-20472"/>
              <a:ext cx="3166281" cy="3214048"/>
            </a:xfrm>
            <a:prstGeom prst="line">
              <a:avLst/>
            </a:prstGeom>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425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3"/>
          </p:nvPr>
        </p:nvSpPr>
        <p:spPr>
          <a:xfrm>
            <a:off x="457200"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2847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71600"/>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54564" y="1371600"/>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half" idx="13"/>
          </p:nvPr>
        </p:nvSpPr>
        <p:spPr>
          <a:xfrm>
            <a:off x="457200" y="3770723"/>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p:cNvSpPr>
            <a:spLocks noGrp="1"/>
          </p:cNvSpPr>
          <p:nvPr>
            <p:ph sz="half" idx="14"/>
          </p:nvPr>
        </p:nvSpPr>
        <p:spPr>
          <a:xfrm>
            <a:off x="4754564" y="3770723"/>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5" hasCustomPrompt="1"/>
          </p:nvPr>
        </p:nvSpPr>
        <p:spPr>
          <a:xfrm>
            <a:off x="457200"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2778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82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CK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82" y="1244600"/>
            <a:ext cx="8273318" cy="5313363"/>
          </a:xfrm>
          <a:prstGeom prst="rect">
            <a:avLst/>
          </a:prstGeom>
        </p:spPr>
        <p:txBody>
          <a:bodyPr/>
          <a:lstStyle>
            <a:lvl1pPr>
              <a:spcBef>
                <a:spcPts val="1800"/>
              </a:spcBef>
              <a:defRPr sz="1600">
                <a:solidFill>
                  <a:schemeClr val="tx1">
                    <a:lumMod val="65000"/>
                    <a:lumOff val="35000"/>
                  </a:schemeClr>
                </a:solidFill>
              </a:defRPr>
            </a:lvl1pPr>
            <a:lvl2pPr>
              <a:spcBef>
                <a:spcPts val="350"/>
              </a:spcBef>
              <a:defRPr sz="1600">
                <a:solidFill>
                  <a:schemeClr val="tx1">
                    <a:lumMod val="65000"/>
                    <a:lumOff val="35000"/>
                  </a:schemeClr>
                </a:solidFill>
              </a:defRPr>
            </a:lvl2pPr>
            <a:lvl3pPr>
              <a:defRPr sz="1600">
                <a:solidFill>
                  <a:schemeClr val="tx1">
                    <a:lumMod val="65000"/>
                    <a:lumOff val="35000"/>
                  </a:schemeClr>
                </a:solidFill>
              </a:defRPr>
            </a:lvl3pPr>
            <a:lvl4pPr>
              <a:defRPr sz="16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p:cNvSpPr>
          <p:nvPr>
            <p:ph type="title"/>
          </p:nvPr>
        </p:nvSpPr>
        <p:spPr>
          <a:xfrm rot="16200000">
            <a:off x="4185382" y="-3136218"/>
            <a:ext cx="533400" cy="8077200"/>
          </a:xfrm>
          <a:prstGeom prst="rect">
            <a:avLst/>
          </a:prstGeom>
        </p:spPr>
        <p:txBody>
          <a:bodyPr vert="vert" anchor="ctr">
            <a:noAutofit/>
          </a:bodyPr>
          <a:lstStyle>
            <a:lvl1pPr>
              <a:defRPr cap="none" baseline="0"/>
            </a:lvl1pPr>
            <a:extLst/>
          </a:lstStyle>
          <a:p>
            <a:r>
              <a:rPr lang="en-US"/>
              <a:t>Click to edit Master title style</a:t>
            </a:r>
            <a:endParaRPr lang="en-US" dirty="0"/>
          </a:p>
        </p:txBody>
      </p:sp>
      <p:sp>
        <p:nvSpPr>
          <p:cNvPr id="4" name="Rectangle 3"/>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8"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5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ctrTitle" hasCustomPrompt="1"/>
          </p:nvPr>
        </p:nvSpPr>
        <p:spPr>
          <a:xfrm>
            <a:off x="304800" y="2057400"/>
            <a:ext cx="8458200" cy="1371600"/>
          </a:xfrm>
          <a:noFill/>
        </p:spPr>
        <p:txBody>
          <a:bodyPr vert="horz"/>
          <a:lstStyle>
            <a:lvl1pPr algn="l">
              <a:defRPr sz="4000" b="0" cap="none" spc="150" baseline="0">
                <a:solidFill>
                  <a:schemeClr val="bg1"/>
                </a:solidFill>
              </a:defRPr>
            </a:lvl1pPr>
            <a:extLst/>
          </a:lstStyle>
          <a:p>
            <a:r>
              <a:rPr lang="en-US" dirty="0"/>
              <a:t>Title Here….</a:t>
            </a:r>
          </a:p>
        </p:txBody>
      </p:sp>
    </p:spTree>
    <p:extLst>
      <p:ext uri="{BB962C8B-B14F-4D97-AF65-F5344CB8AC3E}">
        <p14:creationId xmlns:p14="http://schemas.microsoft.com/office/powerpoint/2010/main" val="146308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57200" y="1533834"/>
            <a:ext cx="7696200" cy="533400"/>
          </a:xfrm>
        </p:spPr>
        <p:txBody>
          <a:bodyPr>
            <a:normAutofit/>
          </a:bodyPr>
          <a:lstStyle>
            <a:lvl1pPr>
              <a:defRPr sz="2000" b="1"/>
            </a:lvl1pPr>
            <a:lvl3pPr marL="758952">
              <a:defRPr/>
            </a:lvl3pPr>
          </a:lstStyle>
          <a:p>
            <a:pPr lvl="0"/>
            <a:r>
              <a:rPr lang="en-US"/>
              <a:t>Click to edit Master text styles</a:t>
            </a:r>
          </a:p>
        </p:txBody>
      </p:sp>
      <p:sp>
        <p:nvSpPr>
          <p:cNvPr id="7" name="Content Placeholder 2"/>
          <p:cNvSpPr>
            <a:spLocks noGrp="1"/>
          </p:cNvSpPr>
          <p:nvPr>
            <p:ph idx="13"/>
          </p:nvPr>
        </p:nvSpPr>
        <p:spPr>
          <a:xfrm>
            <a:off x="457200" y="2219633"/>
            <a:ext cx="7696200" cy="3840163"/>
          </a:xfrm>
        </p:spPr>
        <p:txBody>
          <a:bodyPr>
            <a:normAutofit/>
          </a:bodyPr>
          <a:lstStyle>
            <a:lvl1pPr>
              <a:defRPr sz="1400" b="0"/>
            </a:lvl1pPr>
            <a:lvl2pPr>
              <a:buFont typeface="Arial" pitchFamily="34" charset="0"/>
              <a:buChar char="•"/>
              <a:defRPr sz="1400" b="0"/>
            </a:lvl2pPr>
            <a:lvl3pPr marL="758952">
              <a:defRPr sz="1400" b="0"/>
            </a:lvl3pPr>
            <a:lvl4pPr>
              <a:defRPr sz="14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9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rk Photo Title Slide: White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1603375"/>
          </a:xfrm>
        </p:spPr>
        <p:txBody>
          <a:bodyPr/>
          <a:lstStyle>
            <a:lvl1pPr>
              <a:lnSpc>
                <a:spcPts val="4000"/>
              </a:lnSpc>
              <a:defRPr sz="3600" b="1">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1" hasCustomPrompt="1"/>
          </p:nvPr>
        </p:nvSpPr>
        <p:spPr>
          <a:xfrm>
            <a:off x="0" y="0"/>
            <a:ext cx="9144000" cy="6858000"/>
          </a:xfrm>
          <a:solidFill>
            <a:schemeClr val="accent6">
              <a:lumMod val="20000"/>
              <a:lumOff val="80000"/>
            </a:schemeClr>
          </a:solidFill>
        </p:spPr>
        <p:txBody>
          <a:bodyPr tIns="329184"/>
          <a:lstStyle>
            <a:lvl1pPr marL="457200" indent="0">
              <a:buNone/>
              <a:defRPr sz="1600" b="1">
                <a:solidFill>
                  <a:schemeClr val="accent4"/>
                </a:solidFill>
              </a:defRPr>
            </a:lvl1pPr>
          </a:lstStyle>
          <a:p>
            <a:r>
              <a:rPr lang="en-US" dirty="0"/>
              <a:t>Insert Picture</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
        <p:nvSpPr>
          <p:cNvPr id="14" name="Text Placeholder 13"/>
          <p:cNvSpPr>
            <a:spLocks noGrp="1"/>
          </p:cNvSpPr>
          <p:nvPr>
            <p:ph type="body" sz="quarter" idx="12" hasCustomPrompt="1"/>
          </p:nvPr>
        </p:nvSpPr>
        <p:spPr>
          <a:xfrm>
            <a:off x="7315200" y="0"/>
            <a:ext cx="1828800" cy="6858000"/>
          </a:xfrm>
          <a:blipFill>
            <a:blip r:embed="rId2"/>
            <a:stretch>
              <a:fillRect/>
            </a:stretch>
          </a:blipFill>
        </p:spPr>
        <p:txBody>
          <a:bodyPr anchor="ctr"/>
          <a:lstStyle>
            <a:lvl1pPr marL="0" indent="0">
              <a:buNone/>
              <a:defRPr sz="800" baseline="0"/>
            </a:lvl1pPr>
          </a:lstStyle>
          <a:p>
            <a:pPr lvl="0"/>
            <a:r>
              <a:rPr lang="en-US" dirty="0"/>
              <a:t>Do not type in this box. Placeholder for logo and graphics artwork. This type will not display in presentation mode. </a:t>
            </a:r>
          </a:p>
        </p:txBody>
      </p:sp>
    </p:spTree>
    <p:extLst>
      <p:ext uri="{BB962C8B-B14F-4D97-AF65-F5344CB8AC3E}">
        <p14:creationId xmlns:p14="http://schemas.microsoft.com/office/powerpoint/2010/main" val="38079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Photo Title Slide: Black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1603375"/>
          </a:xfrm>
        </p:spPr>
        <p:txBody>
          <a:bodyPr/>
          <a:lstStyle>
            <a:lvl1pPr>
              <a:lnSpc>
                <a:spcPts val="4000"/>
              </a:lnSpc>
              <a:defRPr sz="3600" b="1">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1" hasCustomPrompt="1"/>
          </p:nvPr>
        </p:nvSpPr>
        <p:spPr>
          <a:xfrm>
            <a:off x="0" y="0"/>
            <a:ext cx="9144000" cy="6858000"/>
          </a:xfrm>
          <a:solidFill>
            <a:schemeClr val="accent6">
              <a:lumMod val="20000"/>
              <a:lumOff val="80000"/>
            </a:schemeClr>
          </a:solidFill>
        </p:spPr>
        <p:txBody>
          <a:bodyPr tIns="329184"/>
          <a:lstStyle>
            <a:lvl1pPr marL="457200" indent="0">
              <a:buNone/>
              <a:defRPr sz="1600" b="1">
                <a:solidFill>
                  <a:schemeClr val="accent4"/>
                </a:solidFill>
              </a:defRPr>
            </a:lvl1pPr>
          </a:lstStyle>
          <a:p>
            <a:r>
              <a:rPr lang="en-US" dirty="0"/>
              <a:t>Insert Picture</a:t>
            </a:r>
          </a:p>
        </p:txBody>
      </p:sp>
      <p:sp>
        <p:nvSpPr>
          <p:cNvPr id="14" name="Text Placeholder 13"/>
          <p:cNvSpPr>
            <a:spLocks noGrp="1"/>
          </p:cNvSpPr>
          <p:nvPr>
            <p:ph type="body" sz="quarter" idx="12" hasCustomPrompt="1"/>
          </p:nvPr>
        </p:nvSpPr>
        <p:spPr>
          <a:xfrm>
            <a:off x="7315200" y="0"/>
            <a:ext cx="1828800" cy="6858000"/>
          </a:xfrm>
          <a:blipFill>
            <a:blip r:embed="rId2"/>
            <a:stretch>
              <a:fillRect/>
            </a:stretch>
          </a:blipFill>
        </p:spPr>
        <p:txBody>
          <a:bodyPr anchor="ctr"/>
          <a:lstStyle>
            <a:lvl1pPr marL="0" indent="0">
              <a:buNone/>
              <a:defRPr sz="800" baseline="0"/>
            </a:lvl1pPr>
          </a:lstStyle>
          <a:p>
            <a:pPr lvl="0"/>
            <a:r>
              <a:rPr lang="en-US" dirty="0"/>
              <a:t>Do not type in this box. Placeholder for logo and graphics artwork. This type will not display in presentation mode. </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tx1"/>
                </a:solidFill>
              </a:defRPr>
            </a:lvl1pPr>
          </a:lstStyle>
          <a:p>
            <a:pPr lvl="0"/>
            <a:r>
              <a:rPr lang="en-US" dirty="0"/>
              <a:t>Month Day, Year</a:t>
            </a:r>
          </a:p>
        </p:txBody>
      </p:sp>
    </p:spTree>
    <p:extLst>
      <p:ext uri="{BB962C8B-B14F-4D97-AF65-F5344CB8AC3E}">
        <p14:creationId xmlns:p14="http://schemas.microsoft.com/office/powerpoint/2010/main" val="317169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2927350"/>
          </a:xfrm>
        </p:spPr>
        <p:txBody>
          <a:bodyPr/>
          <a:lstStyle>
            <a:lvl1pPr>
              <a:lnSpc>
                <a:spcPts val="4000"/>
              </a:lnSpc>
              <a:defRPr sz="3600" b="0">
                <a:solidFill>
                  <a:schemeClr val="bg1"/>
                </a:solidFill>
              </a:defRPr>
            </a:lvl1pPr>
          </a:lstStyle>
          <a:p>
            <a:r>
              <a:rPr lang="en-US"/>
              <a:t>Click to edit Master title style</a:t>
            </a:r>
            <a:endParaRPr lang="en-US" dirty="0"/>
          </a:p>
        </p:txBody>
      </p:sp>
      <p:grpSp>
        <p:nvGrpSpPr>
          <p:cNvPr id="9" name="Group 8"/>
          <p:cNvGrpSpPr/>
          <p:nvPr userDrawn="1"/>
        </p:nvGrpSpPr>
        <p:grpSpPr>
          <a:xfrm>
            <a:off x="-88710" y="-20472"/>
            <a:ext cx="9369188" cy="3214048"/>
            <a:chOff x="-88710" y="-20472"/>
            <a:chExt cx="9369188" cy="3214048"/>
          </a:xfrm>
        </p:grpSpPr>
        <p:cxnSp>
          <p:nvCxnSpPr>
            <p:cNvPr id="11" name="Straight Connector 10"/>
            <p:cNvCxnSpPr/>
            <p:nvPr userDrawn="1"/>
          </p:nvCxnSpPr>
          <p:spPr>
            <a:xfrm flipH="1">
              <a:off x="-88710" y="-20472"/>
              <a:ext cx="4947313" cy="11464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317009" y="-6824"/>
              <a:ext cx="7963469" cy="257942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018662" y="-20472"/>
              <a:ext cx="3166281" cy="321404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46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8" name="Content Placeholder 7"/>
          <p:cNvSpPr>
            <a:spLocks noGrp="1"/>
          </p:cNvSpPr>
          <p:nvPr>
            <p:ph sz="quarter" idx="13"/>
          </p:nvPr>
        </p:nvSpPr>
        <p:spPr>
          <a:xfrm>
            <a:off x="457200" y="350492"/>
            <a:ext cx="8229600" cy="914400"/>
          </a:xfrm>
        </p:spPr>
        <p:txBody>
          <a:bodyPr/>
          <a:lstStyle>
            <a:lvl1pPr marL="0" indent="0">
              <a:lnSpc>
                <a:spcPct val="95000"/>
              </a:lnSpc>
              <a:buNone/>
              <a:defRPr sz="900" b="1"/>
            </a:lvl1pPr>
            <a:lvl2pPr marL="0" indent="0">
              <a:lnSpc>
                <a:spcPct val="95000"/>
              </a:lnSpc>
              <a:buNone/>
              <a:defRPr sz="900"/>
            </a:lvl2pPr>
          </a:lstStyle>
          <a:p>
            <a:pPr lvl="0"/>
            <a:r>
              <a:rPr lang="en-US"/>
              <a:t>Click to edit Master text styles</a:t>
            </a:r>
          </a:p>
          <a:p>
            <a:pPr lvl="1"/>
            <a:r>
              <a:rPr lang="en-US"/>
              <a:t>Second level</a:t>
            </a:r>
          </a:p>
        </p:txBody>
      </p:sp>
      <p:sp>
        <p:nvSpPr>
          <p:cNvPr id="10" name="Picture Placeholder 9"/>
          <p:cNvSpPr>
            <a:spLocks noGrp="1"/>
          </p:cNvSpPr>
          <p:nvPr>
            <p:ph type="pic" sz="quarter" idx="14" hasCustomPrompt="1"/>
          </p:nvPr>
        </p:nvSpPr>
        <p:spPr>
          <a:xfrm>
            <a:off x="0" y="1371600"/>
            <a:ext cx="9144000" cy="5486400"/>
          </a:xfrm>
          <a:solidFill>
            <a:schemeClr val="accent6">
              <a:lumMod val="20000"/>
              <a:lumOff val="80000"/>
            </a:schemeClr>
          </a:solidFill>
        </p:spPr>
        <p:txBody>
          <a:bodyPr tIns="393192"/>
          <a:lstStyle>
            <a:lvl1pPr marL="460375" indent="0">
              <a:buNone/>
              <a:defRPr sz="1400" b="1">
                <a:solidFill>
                  <a:schemeClr val="accent4"/>
                </a:solidFill>
              </a:defRPr>
            </a:lvl1pPr>
          </a:lstStyle>
          <a:p>
            <a:r>
              <a:rPr lang="en-US" dirty="0"/>
              <a:t>Insert Picture</a:t>
            </a:r>
          </a:p>
        </p:txBody>
      </p:sp>
    </p:spTree>
    <p:extLst>
      <p:ext uri="{BB962C8B-B14F-4D97-AF65-F5344CB8AC3E}">
        <p14:creationId xmlns:p14="http://schemas.microsoft.com/office/powerpoint/2010/main" val="24509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Case Study">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18"/>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65539" y="1371600"/>
            <a:ext cx="5021262" cy="4637088"/>
          </a:xfrm>
        </p:spPr>
        <p:txBody>
          <a:bodyPr/>
          <a:lstStyle>
            <a:lvl1pPr marL="0" indent="0">
              <a:lnSpc>
                <a:spcPct val="95000"/>
              </a:lnSpc>
              <a:spcAft>
                <a:spcPts val="3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2" name="Picture Placeholder 11"/>
          <p:cNvSpPr>
            <a:spLocks noGrp="1"/>
          </p:cNvSpPr>
          <p:nvPr>
            <p:ph type="pic" sz="quarter" idx="13" hasCustomPrompt="1"/>
          </p:nvPr>
        </p:nvSpPr>
        <p:spPr>
          <a:xfrm>
            <a:off x="457200" y="1371600"/>
            <a:ext cx="2870200" cy="4660900"/>
          </a:xfrm>
          <a:solidFill>
            <a:schemeClr val="accent6">
              <a:lumMod val="20000"/>
              <a:lumOff val="80000"/>
            </a:schemeClr>
          </a:solidFill>
        </p:spPr>
        <p:txBody>
          <a:bodyPr tIns="393192"/>
          <a:lstStyle>
            <a:lvl1pPr marL="0" indent="0">
              <a:buNone/>
              <a:defRPr sz="1400" b="1">
                <a:solidFill>
                  <a:schemeClr val="accent4"/>
                </a:solidFill>
              </a:defRPr>
            </a:lvl1pPr>
          </a:lstStyle>
          <a:p>
            <a:r>
              <a:rPr lang="en-US" dirty="0"/>
              <a:t>Insert Picture</a:t>
            </a:r>
          </a:p>
        </p:txBody>
      </p:sp>
    </p:spTree>
    <p:extLst>
      <p:ext uri="{BB962C8B-B14F-4D97-AF65-F5344CB8AC3E}">
        <p14:creationId xmlns:p14="http://schemas.microsoft.com/office/powerpoint/2010/main" val="25490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Project Team">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18"/>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5" name="Content Placeholder 4"/>
          <p:cNvSpPr>
            <a:spLocks noGrp="1"/>
          </p:cNvSpPr>
          <p:nvPr>
            <p:ph sz="quarter" idx="13"/>
          </p:nvPr>
        </p:nvSpPr>
        <p:spPr>
          <a:xfrm>
            <a:off x="457200" y="1371600"/>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11" name="Picture Placeholder 10"/>
          <p:cNvSpPr>
            <a:spLocks noGrp="1"/>
          </p:cNvSpPr>
          <p:nvPr>
            <p:ph type="pic" sz="quarter" idx="14"/>
          </p:nvPr>
        </p:nvSpPr>
        <p:spPr>
          <a:xfrm>
            <a:off x="2606675"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endParaRPr lang="en-US" dirty="0"/>
          </a:p>
        </p:txBody>
      </p:sp>
      <p:sp>
        <p:nvSpPr>
          <p:cNvPr id="13" name="Picture Placeholder 10"/>
          <p:cNvSpPr>
            <a:spLocks noGrp="1"/>
          </p:cNvSpPr>
          <p:nvPr>
            <p:ph type="pic" sz="quarter" idx="15"/>
          </p:nvPr>
        </p:nvSpPr>
        <p:spPr>
          <a:xfrm>
            <a:off x="3676133"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4" name="Picture Placeholder 10"/>
          <p:cNvSpPr>
            <a:spLocks noGrp="1"/>
          </p:cNvSpPr>
          <p:nvPr>
            <p:ph type="pic" sz="quarter" idx="16"/>
          </p:nvPr>
        </p:nvSpPr>
        <p:spPr>
          <a:xfrm>
            <a:off x="4745591"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5" name="Picture Placeholder 10"/>
          <p:cNvSpPr>
            <a:spLocks noGrp="1"/>
          </p:cNvSpPr>
          <p:nvPr>
            <p:ph type="pic" sz="quarter" idx="17"/>
          </p:nvPr>
        </p:nvSpPr>
        <p:spPr>
          <a:xfrm>
            <a:off x="5815049"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6" name="Picture Placeholder 10"/>
          <p:cNvSpPr>
            <a:spLocks noGrp="1"/>
          </p:cNvSpPr>
          <p:nvPr>
            <p:ph type="pic" sz="quarter" idx="18"/>
          </p:nvPr>
        </p:nvSpPr>
        <p:spPr>
          <a:xfrm>
            <a:off x="6884507"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7" name="Picture Placeholder 10"/>
          <p:cNvSpPr>
            <a:spLocks noGrp="1"/>
          </p:cNvSpPr>
          <p:nvPr>
            <p:ph type="pic" sz="quarter" idx="19"/>
          </p:nvPr>
        </p:nvSpPr>
        <p:spPr>
          <a:xfrm>
            <a:off x="7953963"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8" name="Picture Placeholder 10"/>
          <p:cNvSpPr>
            <a:spLocks noGrp="1"/>
          </p:cNvSpPr>
          <p:nvPr>
            <p:ph type="pic" sz="quarter" idx="20"/>
          </p:nvPr>
        </p:nvSpPr>
        <p:spPr>
          <a:xfrm>
            <a:off x="2606675"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9" name="Picture Placeholder 10"/>
          <p:cNvSpPr>
            <a:spLocks noGrp="1"/>
          </p:cNvSpPr>
          <p:nvPr>
            <p:ph type="pic" sz="quarter" idx="21"/>
          </p:nvPr>
        </p:nvSpPr>
        <p:spPr>
          <a:xfrm>
            <a:off x="3676133"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0" name="Picture Placeholder 10"/>
          <p:cNvSpPr>
            <a:spLocks noGrp="1"/>
          </p:cNvSpPr>
          <p:nvPr>
            <p:ph type="pic" sz="quarter" idx="22"/>
          </p:nvPr>
        </p:nvSpPr>
        <p:spPr>
          <a:xfrm>
            <a:off x="4745591"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1" name="Picture Placeholder 10"/>
          <p:cNvSpPr>
            <a:spLocks noGrp="1"/>
          </p:cNvSpPr>
          <p:nvPr>
            <p:ph type="pic" sz="quarter" idx="23"/>
          </p:nvPr>
        </p:nvSpPr>
        <p:spPr>
          <a:xfrm>
            <a:off x="5815049"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2" name="Picture Placeholder 10"/>
          <p:cNvSpPr>
            <a:spLocks noGrp="1"/>
          </p:cNvSpPr>
          <p:nvPr>
            <p:ph type="pic" sz="quarter" idx="24"/>
          </p:nvPr>
        </p:nvSpPr>
        <p:spPr>
          <a:xfrm>
            <a:off x="6884507"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3" name="Picture Placeholder 10"/>
          <p:cNvSpPr>
            <a:spLocks noGrp="1"/>
          </p:cNvSpPr>
          <p:nvPr>
            <p:ph type="pic" sz="quarter" idx="25"/>
          </p:nvPr>
        </p:nvSpPr>
        <p:spPr>
          <a:xfrm>
            <a:off x="7953963"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4" name="Picture Placeholder 10"/>
          <p:cNvSpPr>
            <a:spLocks noGrp="1"/>
          </p:cNvSpPr>
          <p:nvPr>
            <p:ph type="pic" sz="quarter" idx="26"/>
          </p:nvPr>
        </p:nvSpPr>
        <p:spPr>
          <a:xfrm>
            <a:off x="2606675"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5" name="Picture Placeholder 10"/>
          <p:cNvSpPr>
            <a:spLocks noGrp="1"/>
          </p:cNvSpPr>
          <p:nvPr>
            <p:ph type="pic" sz="quarter" idx="27"/>
          </p:nvPr>
        </p:nvSpPr>
        <p:spPr>
          <a:xfrm>
            <a:off x="3676133"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6" name="Picture Placeholder 10"/>
          <p:cNvSpPr>
            <a:spLocks noGrp="1"/>
          </p:cNvSpPr>
          <p:nvPr>
            <p:ph type="pic" sz="quarter" idx="28"/>
          </p:nvPr>
        </p:nvSpPr>
        <p:spPr>
          <a:xfrm>
            <a:off x="4745591"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7" name="Picture Placeholder 10"/>
          <p:cNvSpPr>
            <a:spLocks noGrp="1"/>
          </p:cNvSpPr>
          <p:nvPr>
            <p:ph type="pic" sz="quarter" idx="29"/>
          </p:nvPr>
        </p:nvSpPr>
        <p:spPr>
          <a:xfrm>
            <a:off x="5815049"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8" name="Picture Placeholder 10"/>
          <p:cNvSpPr>
            <a:spLocks noGrp="1"/>
          </p:cNvSpPr>
          <p:nvPr>
            <p:ph type="pic" sz="quarter" idx="30"/>
          </p:nvPr>
        </p:nvSpPr>
        <p:spPr>
          <a:xfrm>
            <a:off x="6884507"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9" name="Picture Placeholder 10"/>
          <p:cNvSpPr>
            <a:spLocks noGrp="1"/>
          </p:cNvSpPr>
          <p:nvPr>
            <p:ph type="pic" sz="quarter" idx="31"/>
          </p:nvPr>
        </p:nvSpPr>
        <p:spPr>
          <a:xfrm>
            <a:off x="7953963"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30" name="Content Placeholder 4"/>
          <p:cNvSpPr>
            <a:spLocks noGrp="1"/>
          </p:cNvSpPr>
          <p:nvPr>
            <p:ph sz="quarter" idx="32"/>
          </p:nvPr>
        </p:nvSpPr>
        <p:spPr>
          <a:xfrm>
            <a:off x="457200" y="3012675"/>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31" name="Content Placeholder 4"/>
          <p:cNvSpPr>
            <a:spLocks noGrp="1"/>
          </p:cNvSpPr>
          <p:nvPr>
            <p:ph sz="quarter" idx="33"/>
          </p:nvPr>
        </p:nvSpPr>
        <p:spPr>
          <a:xfrm>
            <a:off x="457200" y="4653750"/>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82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Staff Bios">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18"/>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563" y="3054096"/>
            <a:ext cx="3932238" cy="2954591"/>
          </a:xfrm>
        </p:spPr>
        <p:txBody>
          <a:bodyPr/>
          <a:lstStyle>
            <a:lvl1pPr marL="0" indent="0">
              <a:lnSpc>
                <a:spcPct val="95000"/>
              </a:lnSpc>
              <a:spcAft>
                <a:spcPts val="16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5"/>
          <p:cNvSpPr>
            <a:spLocks noGrp="1"/>
          </p:cNvSpPr>
          <p:nvPr>
            <p:ph sz="quarter" idx="13"/>
          </p:nvPr>
        </p:nvSpPr>
        <p:spPr>
          <a:xfrm>
            <a:off x="457200" y="3054096"/>
            <a:ext cx="3932238" cy="2954591"/>
          </a:xfrm>
        </p:spPr>
        <p:txBody>
          <a:bodyPr/>
          <a:lstStyle>
            <a:lvl1pPr marL="0" indent="0">
              <a:lnSpc>
                <a:spcPct val="95000"/>
              </a:lnSpc>
              <a:spcAft>
                <a:spcPts val="16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10"/>
          <p:cNvSpPr>
            <a:spLocks noGrp="1"/>
          </p:cNvSpPr>
          <p:nvPr>
            <p:ph type="pic" sz="quarter" idx="14"/>
          </p:nvPr>
        </p:nvSpPr>
        <p:spPr>
          <a:xfrm>
            <a:off x="466010"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3" name="Picture Placeholder 10"/>
          <p:cNvSpPr>
            <a:spLocks noGrp="1"/>
          </p:cNvSpPr>
          <p:nvPr>
            <p:ph type="pic" sz="quarter" idx="15"/>
          </p:nvPr>
        </p:nvSpPr>
        <p:spPr>
          <a:xfrm>
            <a:off x="4754562"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Tree>
    <p:extLst>
      <p:ext uri="{BB962C8B-B14F-4D97-AF65-F5344CB8AC3E}">
        <p14:creationId xmlns:p14="http://schemas.microsoft.com/office/powerpoint/2010/main" val="38081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3B92E-07B5-4569-8834-19F6E2880DB5}" type="datetime4">
              <a:rPr lang="en-US" smtClean="0"/>
              <a:pPr/>
              <a:t>April 26, 2022</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91747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AY Title Slide">
    <p:bg>
      <p:bgPr>
        <a:solidFill>
          <a:srgbClr val="8B89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1603375"/>
          </a:xfrm>
        </p:spPr>
        <p:txBody>
          <a:bodyPr/>
          <a:lstStyle>
            <a:lvl1pPr>
              <a:lnSpc>
                <a:spcPts val="4000"/>
              </a:lnSpc>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pic>
        <p:nvPicPr>
          <p:cNvPr id="5122" name="Picture 2" descr="\\psf\Dropbox\__FileExchange\__IMP__AJ-RD\_Ashleigh_file_exchange\S+G_AECOM_BrandTraining_2015\01_source_from_Dom\01_template_related\_artwork_exports\AECOM_OrangeTitle_Logo_300-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413" y="6190487"/>
            <a:ext cx="1624587" cy="6675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88710" y="-20472"/>
            <a:ext cx="9369188" cy="3214048"/>
            <a:chOff x="-88710" y="-20472"/>
            <a:chExt cx="9369188" cy="3214048"/>
          </a:xfrm>
        </p:grpSpPr>
        <p:cxnSp>
          <p:nvCxnSpPr>
            <p:cNvPr id="5" name="Straight Connector 4"/>
            <p:cNvCxnSpPr/>
            <p:nvPr userDrawn="1"/>
          </p:nvCxnSpPr>
          <p:spPr>
            <a:xfrm flipH="1">
              <a:off x="-88710" y="-20472"/>
              <a:ext cx="4947313" cy="11464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17009" y="-6824"/>
              <a:ext cx="7963469" cy="257942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18662" y="-20472"/>
              <a:ext cx="3166281" cy="321404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rgbClr val="8B89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2927350"/>
          </a:xfrm>
        </p:spPr>
        <p:txBody>
          <a:bodyPr/>
          <a:lstStyle>
            <a:lvl1pPr>
              <a:lnSpc>
                <a:spcPts val="4000"/>
              </a:lnSpc>
              <a:defRPr sz="3600" b="1">
                <a:solidFill>
                  <a:schemeClr val="bg1"/>
                </a:solidFill>
              </a:defRPr>
            </a:lvl1pPr>
          </a:lstStyle>
          <a:p>
            <a:r>
              <a:rPr lang="en-US" dirty="0"/>
              <a:t>Click to edit Master title style</a:t>
            </a:r>
          </a:p>
        </p:txBody>
      </p:sp>
      <p:grpSp>
        <p:nvGrpSpPr>
          <p:cNvPr id="12" name="Group 11"/>
          <p:cNvGrpSpPr/>
          <p:nvPr userDrawn="1"/>
        </p:nvGrpSpPr>
        <p:grpSpPr>
          <a:xfrm>
            <a:off x="3191435" y="-5976"/>
            <a:ext cx="6161741" cy="7010403"/>
            <a:chOff x="3191435" y="-5976"/>
            <a:chExt cx="6161741" cy="7010403"/>
          </a:xfrm>
        </p:grpSpPr>
        <p:cxnSp>
          <p:nvCxnSpPr>
            <p:cNvPr id="13" name="Straight Connector 12"/>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Y Take Away Slide">
    <p:spTree>
      <p:nvGrpSpPr>
        <p:cNvPr id="1" name=""/>
        <p:cNvGrpSpPr/>
        <p:nvPr/>
      </p:nvGrpSpPr>
      <p:grpSpPr>
        <a:xfrm>
          <a:off x="0" y="0"/>
          <a:ext cx="0" cy="0"/>
          <a:chOff x="0" y="0"/>
          <a:chExt cx="0" cy="0"/>
        </a:xfrm>
      </p:grpSpPr>
      <p:grpSp>
        <p:nvGrpSpPr>
          <p:cNvPr id="12" name="Group 11"/>
          <p:cNvGrpSpPr/>
          <p:nvPr userDrawn="1"/>
        </p:nvGrpSpPr>
        <p:grpSpPr>
          <a:xfrm>
            <a:off x="3191435" y="-5976"/>
            <a:ext cx="6161741" cy="7010403"/>
            <a:chOff x="3191435" y="-5976"/>
            <a:chExt cx="6161741" cy="7010403"/>
          </a:xfrm>
        </p:grpSpPr>
        <p:cxnSp>
          <p:nvCxnSpPr>
            <p:cNvPr id="13" name="Straight Connector 12"/>
            <p:cNvCxnSpPr/>
            <p:nvPr userDrawn="1"/>
          </p:nvCxnSpPr>
          <p:spPr>
            <a:xfrm>
              <a:off x="3191435" y="-5976"/>
              <a:ext cx="6161741" cy="1075765"/>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18824" y="-5976"/>
              <a:ext cx="1308847" cy="5755341"/>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5809129" y="274918"/>
              <a:ext cx="3334871" cy="6627906"/>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197600" y="3381192"/>
              <a:ext cx="2952376" cy="3623235"/>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285129" y="5677647"/>
              <a:ext cx="5068047" cy="1186329"/>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ctrTitle"/>
          </p:nvPr>
        </p:nvSpPr>
        <p:spPr>
          <a:xfrm>
            <a:off x="457200" y="728329"/>
            <a:ext cx="6078538" cy="3977117"/>
          </a:xfrm>
        </p:spPr>
        <p:txBody>
          <a:bodyPr/>
          <a:lstStyle>
            <a:lvl1pPr>
              <a:lnSpc>
                <a:spcPct val="80000"/>
              </a:lnSpc>
              <a:defRPr sz="5400" b="1">
                <a:solidFill>
                  <a:srgbClr val="8B8987"/>
                </a:solidFill>
              </a:defRPr>
            </a:lvl1pPr>
          </a:lstStyle>
          <a:p>
            <a:r>
              <a:rPr lang="en-US" dirty="0"/>
              <a:t>Click to edit Master title style</a:t>
            </a:r>
          </a:p>
        </p:txBody>
      </p:sp>
      <p:sp>
        <p:nvSpPr>
          <p:cNvPr id="10" name="Text Placeholder 14"/>
          <p:cNvSpPr>
            <a:spLocks noGrp="1"/>
          </p:cNvSpPr>
          <p:nvPr>
            <p:ph type="body" sz="quarter" idx="10"/>
          </p:nvPr>
        </p:nvSpPr>
        <p:spPr>
          <a:xfrm>
            <a:off x="457200" y="136479"/>
            <a:ext cx="3932238" cy="443196"/>
          </a:xfrm>
        </p:spPr>
        <p:txBody>
          <a:bodyPr anchor="b"/>
          <a:lstStyle>
            <a:lvl1pPr marL="0" indent="0">
              <a:spcBef>
                <a:spcPts val="0"/>
              </a:spcBef>
              <a:buNone/>
              <a:defRPr sz="1600">
                <a:solidFill>
                  <a:srgbClr val="8B8987"/>
                </a:solidFill>
              </a:defRPr>
            </a:lvl1pPr>
          </a:lstStyle>
          <a:p>
            <a:pPr lvl="0"/>
            <a:r>
              <a:rPr lang="en-US" dirty="0"/>
              <a:t>Click to edit Master text styles</a:t>
            </a:r>
          </a:p>
        </p:txBody>
      </p:sp>
    </p:spTree>
    <p:extLst>
      <p:ext uri="{BB962C8B-B14F-4D97-AF65-F5344CB8AC3E}">
        <p14:creationId xmlns:p14="http://schemas.microsoft.com/office/powerpoint/2010/main" val="161927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Y End Slide">
    <p:bg>
      <p:bgPr>
        <a:solidFill>
          <a:srgbClr val="8B8987"/>
        </a:solidFill>
        <a:effectLst/>
      </p:bgPr>
    </p:bg>
    <p:spTree>
      <p:nvGrpSpPr>
        <p:cNvPr id="1" name=""/>
        <p:cNvGrpSpPr/>
        <p:nvPr/>
      </p:nvGrpSpPr>
      <p:grpSpPr>
        <a:xfrm>
          <a:off x="0" y="0"/>
          <a:ext cx="0" cy="0"/>
          <a:chOff x="0" y="0"/>
          <a:chExt cx="0" cy="0"/>
        </a:xfrm>
      </p:grpSpPr>
      <p:pic>
        <p:nvPicPr>
          <p:cNvPr id="7170" name="Picture 2" descr="\\psf\Dropbox\__FileExchange\__IMP__AJ-RD\_Ashleigh_file_exchange\S+G_AECOM_BrandTraining_2015\01_source_from_Dom\01_template_related\_artwork_exports\AECOM_GrayEnd_300-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78538" cy="1603375"/>
          </a:xfrm>
        </p:spPr>
        <p:txBody>
          <a:bodyPr/>
          <a:lstStyle>
            <a:lvl1pPr>
              <a:lnSpc>
                <a:spcPts val="4000"/>
              </a:lnSpc>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Tree>
    <p:extLst>
      <p:ext uri="{BB962C8B-B14F-4D97-AF65-F5344CB8AC3E}">
        <p14:creationId xmlns:p14="http://schemas.microsoft.com/office/powerpoint/2010/main" val="7524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GRAY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8329"/>
            <a:ext cx="6078538" cy="3977117"/>
          </a:xfrm>
        </p:spPr>
        <p:txBody>
          <a:bodyPr/>
          <a:lstStyle>
            <a:lvl1pPr>
              <a:lnSpc>
                <a:spcPct val="80000"/>
              </a:lnSpc>
              <a:defRPr sz="5400" b="1">
                <a:solidFill>
                  <a:schemeClr val="accent1"/>
                </a:solidFill>
              </a:defRPr>
            </a:lvl1pPr>
          </a:lstStyle>
          <a:p>
            <a:r>
              <a:rPr lang="en-US"/>
              <a:t>Click to edit Master title style</a:t>
            </a:r>
            <a:endParaRPr lang="en-US" dirty="0"/>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Text Placeholder 14"/>
          <p:cNvSpPr>
            <a:spLocks noGrp="1"/>
          </p:cNvSpPr>
          <p:nvPr>
            <p:ph type="body" sz="quarter" idx="10"/>
          </p:nvPr>
        </p:nvSpPr>
        <p:spPr>
          <a:xfrm>
            <a:off x="457200" y="136479"/>
            <a:ext cx="3932238" cy="443196"/>
          </a:xfrm>
        </p:spPr>
        <p:txBody>
          <a:bodyPr anchor="b"/>
          <a:lstStyle>
            <a:lvl1pPr marL="0" indent="0">
              <a:spcBef>
                <a:spcPts val="0"/>
              </a:spcBef>
              <a:buNone/>
              <a:defRPr sz="1600">
                <a:solidFill>
                  <a:schemeClr val="accent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GRAY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89955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GRAY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April 26, 2022</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GRAY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GRAY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Y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9670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0"/>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0" y="3770723"/>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3"/>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0"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17141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Title Slide">
    <p:bg>
      <p:bgPr>
        <a:solidFill>
          <a:schemeClr val="accent2"/>
        </a:solidFill>
        <a:effectLst/>
      </p:bgPr>
    </p:bg>
    <p:spTree>
      <p:nvGrpSpPr>
        <p:cNvPr id="1" name=""/>
        <p:cNvGrpSpPr/>
        <p:nvPr/>
      </p:nvGrpSpPr>
      <p:grpSpPr>
        <a:xfrm>
          <a:off x="0" y="0"/>
          <a:ext cx="0" cy="0"/>
          <a:chOff x="0" y="0"/>
          <a:chExt cx="0" cy="0"/>
        </a:xfrm>
      </p:grpSpPr>
      <p:pic>
        <p:nvPicPr>
          <p:cNvPr id="8194" name="Picture 2" descr="\\psf\Dropbox\__FileExchange\__IMP__AJ-RD\_Ashleigh_file_exchange\S+G_AECOM_BrandTraining_2015\01_source_from_Dom\01_template_related\_artwork_exports\AECOM_GreenTitle_Lockup_300-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891338" y="6032500"/>
            <a:ext cx="2000178" cy="82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5948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grpSp>
        <p:nvGrpSpPr>
          <p:cNvPr id="11" name="Group 10"/>
          <p:cNvGrpSpPr/>
          <p:nvPr userDrawn="1"/>
        </p:nvGrpSpPr>
        <p:grpSpPr>
          <a:xfrm>
            <a:off x="5404513" y="-40944"/>
            <a:ext cx="3875964" cy="6755642"/>
            <a:chOff x="5404513" y="-40944"/>
            <a:chExt cx="3875964" cy="6755642"/>
          </a:xfrm>
        </p:grpSpPr>
        <p:cxnSp>
          <p:nvCxnSpPr>
            <p:cNvPr id="5" name="Straight Connector 4"/>
            <p:cNvCxnSpPr/>
            <p:nvPr userDrawn="1"/>
          </p:nvCxnSpPr>
          <p:spPr>
            <a:xfrm>
              <a:off x="7642746" y="-20472"/>
              <a:ext cx="1549021" cy="673517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98442" y="-27296"/>
              <a:ext cx="2982035" cy="139207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404513" y="-40944"/>
              <a:ext cx="3828196" cy="316628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275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8329"/>
            <a:ext cx="6078538" cy="3977117"/>
          </a:xfrm>
        </p:spPr>
        <p:txBody>
          <a:bodyPr/>
          <a:lstStyle>
            <a:lvl1pPr>
              <a:lnSpc>
                <a:spcPct val="80000"/>
              </a:lnSpc>
              <a:defRPr sz="5400" b="1">
                <a:solidFill>
                  <a:schemeClr val="accent2"/>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0" y="136479"/>
            <a:ext cx="3932238" cy="443196"/>
          </a:xfrm>
        </p:spPr>
        <p:txBody>
          <a:bodyPr anchor="b"/>
          <a:lstStyle>
            <a:lvl1pPr marL="0" indent="0">
              <a:spcBef>
                <a:spcPts val="0"/>
              </a:spcBef>
              <a:buNone/>
              <a:defRPr sz="16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22949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End Slide">
    <p:bg>
      <p:bgPr>
        <a:solidFill>
          <a:schemeClr val="accent1"/>
        </a:solidFill>
        <a:effectLst/>
      </p:bgPr>
    </p:bg>
    <p:spTree>
      <p:nvGrpSpPr>
        <p:cNvPr id="1" name=""/>
        <p:cNvGrpSpPr/>
        <p:nvPr/>
      </p:nvGrpSpPr>
      <p:grpSpPr>
        <a:xfrm>
          <a:off x="0" y="0"/>
          <a:ext cx="0" cy="0"/>
          <a:chOff x="0" y="0"/>
          <a:chExt cx="0" cy="0"/>
        </a:xfrm>
      </p:grpSpPr>
      <p:pic>
        <p:nvPicPr>
          <p:cNvPr id="3074" name="Picture 2" descr="\\psf\Dropbox\__FileExchange\__IMP__AJ-RD\_Ashleigh_file_exchange\S+G_AECOM_BrandTraining_2015\01_source_from_Dom\01_template_related\_artwork_exports\AECOM_BlueEnd_300-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3376" y="0"/>
            <a:ext cx="42306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78537" cy="1603375"/>
          </a:xfrm>
        </p:spPr>
        <p:txBody>
          <a:bodyPr/>
          <a:lstStyle>
            <a:lvl1pPr>
              <a:lnSpc>
                <a:spcPts val="4000"/>
              </a:lnSpc>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199" y="3476625"/>
            <a:ext cx="6059489" cy="11049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a:prstGeom prst="rect">
            <a:avLst/>
          </a:prstGeo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59525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End Slide">
    <p:bg>
      <p:bgPr>
        <a:solidFill>
          <a:schemeClr val="accent2"/>
        </a:solidFill>
        <a:effectLst/>
      </p:bgPr>
    </p:bg>
    <p:spTree>
      <p:nvGrpSpPr>
        <p:cNvPr id="1" name=""/>
        <p:cNvGrpSpPr/>
        <p:nvPr/>
      </p:nvGrpSpPr>
      <p:grpSpPr>
        <a:xfrm>
          <a:off x="0" y="0"/>
          <a:ext cx="0" cy="0"/>
          <a:chOff x="0" y="0"/>
          <a:chExt cx="0" cy="0"/>
        </a:xfrm>
      </p:grpSpPr>
      <p:pic>
        <p:nvPicPr>
          <p:cNvPr id="10242" name="Picture 2" descr="\\psf\Dropbox\__FileExchange\__IMP__AJ-RD\_Ashleigh_file_exchange\S+G_AECOM_BrandTraining_2015\01_source_from_Dom\01_template_related\_artwork_exports\AECOM_GreenEnd_300-1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0968" y="0"/>
            <a:ext cx="29230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5948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Tree>
    <p:extLst>
      <p:ext uri="{BB962C8B-B14F-4D97-AF65-F5344CB8AC3E}">
        <p14:creationId xmlns:p14="http://schemas.microsoft.com/office/powerpoint/2010/main" val="66869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EE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66416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GREEN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71699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GREEN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April 26, 2022</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431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GREEN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253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GREEN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4209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4448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EN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419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0"/>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0" y="3770723"/>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3"/>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0"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59011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GREE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4873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3288"/>
            <a:ext cx="8229600" cy="804672"/>
          </a:xfrm>
        </p:spPr>
        <p:txBody>
          <a:bodyPr/>
          <a:lstStyle/>
          <a:p>
            <a:r>
              <a:rPr lang="en-US"/>
              <a:t>Click to edit Master title style</a:t>
            </a:r>
          </a:p>
        </p:txBody>
      </p:sp>
      <p:sp>
        <p:nvSpPr>
          <p:cNvPr id="3" name="Content Placeholder 2"/>
          <p:cNvSpPr>
            <a:spLocks noGrp="1"/>
          </p:cNvSpPr>
          <p:nvPr>
            <p:ph idx="1"/>
          </p:nvPr>
        </p:nvSpPr>
        <p:spPr>
          <a:xfrm>
            <a:off x="457200" y="1371601"/>
            <a:ext cx="8229600" cy="4932048"/>
          </a:xfrm>
        </p:spPr>
        <p:txBody>
          <a:bodyPr/>
          <a:lstStyle>
            <a:lvl1pPr>
              <a:spcBef>
                <a:spcPts val="1800"/>
              </a:spcBef>
              <a:defRPr/>
            </a:lvl1pPr>
            <a:lvl2pPr>
              <a:spcBef>
                <a:spcPts val="350"/>
              </a:spcBef>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9451" y="42254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10"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spTree>
    <p:extLst>
      <p:ext uri="{BB962C8B-B14F-4D97-AF65-F5344CB8AC3E}">
        <p14:creationId xmlns:p14="http://schemas.microsoft.com/office/powerpoint/2010/main" val="19611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GREEN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RANGE 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pic>
        <p:nvPicPr>
          <p:cNvPr id="5122" name="Picture 2" descr="\\psf\Dropbox\__FileExchange\__IMP__AJ-RD\_Ashleigh_file_exchange\S+G_AECOM_BrandTraining_2015\01_source_from_Dom\01_template_related\_artwork_exports\AECOM_OrangeTitle_Logo_300-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413" y="6190487"/>
            <a:ext cx="1624587" cy="6675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88710" y="-20472"/>
            <a:ext cx="9369188" cy="3214048"/>
            <a:chOff x="-88710" y="-20472"/>
            <a:chExt cx="9369188" cy="3214048"/>
          </a:xfrm>
        </p:grpSpPr>
        <p:cxnSp>
          <p:nvCxnSpPr>
            <p:cNvPr id="5" name="Straight Connector 4"/>
            <p:cNvCxnSpPr/>
            <p:nvPr userDrawn="1"/>
          </p:nvCxnSpPr>
          <p:spPr>
            <a:xfrm flipH="1">
              <a:off x="-88710" y="-20472"/>
              <a:ext cx="4947313" cy="11464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17009" y="-6824"/>
              <a:ext cx="7963469" cy="257942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18662" y="-20472"/>
              <a:ext cx="3166281" cy="321404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RANGE Divider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ORANGE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8329"/>
            <a:ext cx="6078538" cy="3977117"/>
          </a:xfrm>
        </p:spPr>
        <p:txBody>
          <a:bodyPr/>
          <a:lstStyle>
            <a:lvl1pPr>
              <a:lnSpc>
                <a:spcPct val="80000"/>
              </a:lnSpc>
              <a:defRPr sz="5400" b="1">
                <a:solidFill>
                  <a:schemeClr val="accent3"/>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0" y="136479"/>
            <a:ext cx="3932238" cy="443196"/>
          </a:xfrm>
        </p:spPr>
        <p:txBody>
          <a:bodyPr anchor="b"/>
          <a:lstStyle>
            <a:lvl1pPr marL="0" indent="0">
              <a:spcBef>
                <a:spcPts val="0"/>
              </a:spcBef>
              <a:buNone/>
              <a:defRPr sz="160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422115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RANGE End Slide">
    <p:bg>
      <p:bgPr>
        <a:solidFill>
          <a:schemeClr val="accent3"/>
        </a:solidFill>
        <a:effectLst/>
      </p:bgPr>
    </p:bg>
    <p:spTree>
      <p:nvGrpSpPr>
        <p:cNvPr id="1" name=""/>
        <p:cNvGrpSpPr/>
        <p:nvPr/>
      </p:nvGrpSpPr>
      <p:grpSpPr>
        <a:xfrm>
          <a:off x="0" y="0"/>
          <a:ext cx="0" cy="0"/>
          <a:chOff x="0" y="0"/>
          <a:chExt cx="0" cy="0"/>
        </a:xfrm>
      </p:grpSpPr>
      <p:pic>
        <p:nvPicPr>
          <p:cNvPr id="12290" name="Picture 2" descr="\\psf\Dropbox\__FileExchange\__IMP__AJ-RD\_Ashleigh_file_exchange\S+G_AECOM_BrandTraining_2015\01_source_from_Dom\01_template_related\_artwork_exports\AECOM_OrangeEnd_30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51761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RANG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3969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RANGE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5391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RANGE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7200" indent="-184150">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April 26, 2022</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55020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ORANGE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65309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ORANGE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5045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UE Title and Paragraphs">
    <p:spTree>
      <p:nvGrpSpPr>
        <p:cNvPr id="1" name=""/>
        <p:cNvGrpSpPr/>
        <p:nvPr/>
      </p:nvGrpSpPr>
      <p:grpSpPr>
        <a:xfrm>
          <a:off x="0" y="0"/>
          <a:ext cx="0" cy="0"/>
          <a:chOff x="0" y="0"/>
          <a:chExt cx="0" cy="0"/>
        </a:xfrm>
      </p:grpSpPr>
      <p:sp>
        <p:nvSpPr>
          <p:cNvPr id="2" name="Title 1"/>
          <p:cNvSpPr>
            <a:spLocks noGrp="1"/>
          </p:cNvSpPr>
          <p:nvPr>
            <p:ph type="title"/>
          </p:nvPr>
        </p:nvSpPr>
        <p:spPr>
          <a:xfrm>
            <a:off x="460375" y="607557"/>
            <a:ext cx="8229600" cy="804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1"/>
            <a:ext cx="8229600" cy="4681332"/>
          </a:xfrm>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11"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9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ANGE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69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ANGE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339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ANGE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0"/>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0" y="3770723"/>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3"/>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0"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392328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ORANG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3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ORANGE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3"/>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AGENTA Title Slide">
    <p:bg>
      <p:bgPr>
        <a:solidFill>
          <a:schemeClr val="accent4"/>
        </a:solidFill>
        <a:effectLst/>
      </p:bgPr>
    </p:bg>
    <p:spTree>
      <p:nvGrpSpPr>
        <p:cNvPr id="1" name=""/>
        <p:cNvGrpSpPr/>
        <p:nvPr/>
      </p:nvGrpSpPr>
      <p:grpSpPr>
        <a:xfrm>
          <a:off x="0" y="0"/>
          <a:ext cx="0" cy="0"/>
          <a:chOff x="0" y="0"/>
          <a:chExt cx="0" cy="0"/>
        </a:xfrm>
      </p:grpSpPr>
      <p:pic>
        <p:nvPicPr>
          <p:cNvPr id="14338" name="Picture 2" descr="\\psf\Dropbox\__FileExchange\__IMP__AJ-RD\_Ashleigh_file_exchange\S+G_AECOM_BrandTraining_2015\01_source_from_Dom\01_template_related\_artwork_exports\AECOM_PurpleTitle_Lockup_300-0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891338" y="6032500"/>
            <a:ext cx="1966059" cy="82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grpSp>
        <p:nvGrpSpPr>
          <p:cNvPr id="13" name="Group 12"/>
          <p:cNvGrpSpPr/>
          <p:nvPr userDrawn="1"/>
        </p:nvGrpSpPr>
        <p:grpSpPr>
          <a:xfrm>
            <a:off x="6387153" y="-156949"/>
            <a:ext cx="2872853" cy="6967186"/>
            <a:chOff x="6387153" y="-156949"/>
            <a:chExt cx="2872853" cy="6967186"/>
          </a:xfrm>
        </p:grpSpPr>
        <p:cxnSp>
          <p:nvCxnSpPr>
            <p:cNvPr id="5" name="Straight Connector 4"/>
            <p:cNvCxnSpPr/>
            <p:nvPr userDrawn="1"/>
          </p:nvCxnSpPr>
          <p:spPr>
            <a:xfrm>
              <a:off x="6387153" y="-13648"/>
              <a:ext cx="2872853" cy="371219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7581331" y="-156949"/>
              <a:ext cx="1603613" cy="696718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MAGENTA Divider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40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MAGENTA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8329"/>
            <a:ext cx="6078538" cy="3977117"/>
          </a:xfrm>
        </p:spPr>
        <p:txBody>
          <a:bodyPr/>
          <a:lstStyle>
            <a:lvl1pPr>
              <a:lnSpc>
                <a:spcPct val="80000"/>
              </a:lnSpc>
              <a:defRPr sz="5400" b="1">
                <a:solidFill>
                  <a:schemeClr val="accent4"/>
                </a:solidFill>
              </a:defRPr>
            </a:lvl1pPr>
          </a:lstStyle>
          <a:p>
            <a:r>
              <a:rPr lang="en-US" dirty="0"/>
              <a:t>Click to edit Master title style</a:t>
            </a:r>
          </a:p>
        </p:txBody>
      </p:sp>
      <p:grpSp>
        <p:nvGrpSpPr>
          <p:cNvPr id="13" name="Group 12"/>
          <p:cNvGrpSpPr/>
          <p:nvPr userDrawn="1"/>
        </p:nvGrpSpPr>
        <p:grpSpPr>
          <a:xfrm>
            <a:off x="3191435"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0" y="136479"/>
            <a:ext cx="3932238" cy="443196"/>
          </a:xfrm>
        </p:spPr>
        <p:txBody>
          <a:bodyPr anchor="b"/>
          <a:lstStyle>
            <a:lvl1pPr marL="0" indent="0">
              <a:spcBef>
                <a:spcPts val="0"/>
              </a:spcBef>
              <a:buNone/>
              <a:defRPr sz="16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62759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MAGENTA End Slide">
    <p:bg>
      <p:bgPr>
        <a:solidFill>
          <a:schemeClr val="accent4"/>
        </a:solidFill>
        <a:effectLst/>
      </p:bgPr>
    </p:bg>
    <p:spTree>
      <p:nvGrpSpPr>
        <p:cNvPr id="1" name=""/>
        <p:cNvGrpSpPr/>
        <p:nvPr/>
      </p:nvGrpSpPr>
      <p:grpSpPr>
        <a:xfrm>
          <a:off x="0" y="0"/>
          <a:ext cx="0" cy="0"/>
          <a:chOff x="0" y="0"/>
          <a:chExt cx="0" cy="0"/>
        </a:xfrm>
      </p:grpSpPr>
      <p:pic>
        <p:nvPicPr>
          <p:cNvPr id="16386" name="Picture 2" descr="\\psf\Dropbox\__FileExchange\__IMP__AJ-RD\_Ashleigh_file_exchange\S+G_AECOM_BrandTraining_2015\01_source_from_Dom\01_template_related\_artwork_exports\AECOM_PurpleEnd_300-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848" y="0"/>
            <a:ext cx="5407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0"/>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12430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MAGENT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327671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UE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8506"/>
            <a:ext cx="8229600" cy="804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1"/>
            <a:ext cx="8229600" cy="4757404"/>
          </a:xfrm>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10"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MAGENTA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April 26, 2022</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48163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MAGENTA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April 26, 2022</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6815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MAGENTA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0549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MAGENTA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April 26, 2022</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6253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GENTA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317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GENTA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33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AGENTA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1600"/>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0"/>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April 26, 2022</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0" y="3770723"/>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3"/>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0"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13270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MAGENT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1282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MAGENTA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4"/>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April 26, 2022</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BLUE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5"/>
            <a:ext cx="8229600" cy="8046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71600"/>
            <a:ext cx="3932238" cy="4721312"/>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54563" y="1371600"/>
            <a:ext cx="3932236" cy="4721312"/>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11"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BLUE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612521"/>
            <a:ext cx="8229600" cy="804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6985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4488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54563" y="136802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563" y="174488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Rectangle 9"/>
          <p:cNvSpPr/>
          <p:nvPr userDrawn="1"/>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13" name="Picture 2" descr="\\psf\Dropbox\__FileExchange\__IMP__AJ-RD\_Ashleigh_file_exchange\S+G_AECOM_BrandTraining_2015\01_source_from_Dom\01_template_related\_artwork_exports\AECOM_SlideMasterLogo_300-19.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4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288"/>
            <a:ext cx="8229600" cy="80467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66382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0" y="6798366"/>
            <a:ext cx="9144000" cy="5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9451" y="-184724"/>
            <a:ext cx="648062" cy="582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9451" y="127588"/>
            <a:ext cx="648062" cy="246221"/>
          </a:xfrm>
          <a:prstGeom prst="rect">
            <a:avLst/>
          </a:prstGeom>
          <a:noFill/>
        </p:spPr>
        <p:txBody>
          <a:bodyPr wrap="square" rtlCol="0">
            <a:spAutoFit/>
          </a:bodyPr>
          <a:lstStyle/>
          <a:p>
            <a:pPr algn="ctr"/>
            <a:fld id="{2D4AB855-CECC-48DA-B4FB-C449FA882C71}" type="slidenum">
              <a:rPr lang="en-US" sz="1000" smtClean="0">
                <a:solidFill>
                  <a:schemeClr val="bg1"/>
                </a:solidFill>
              </a:rPr>
              <a:pPr algn="ctr"/>
              <a:t>‹#›</a:t>
            </a:fld>
            <a:endParaRPr lang="en-US" sz="1000" dirty="0">
              <a:solidFill>
                <a:schemeClr val="bg1"/>
              </a:solidFill>
            </a:endParaRPr>
          </a:p>
        </p:txBody>
      </p:sp>
      <p:pic>
        <p:nvPicPr>
          <p:cNvPr id="2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9794" t="-9851" r="22575" b="40946"/>
          <a:stretch/>
        </p:blipFill>
        <p:spPr bwMode="auto">
          <a:xfrm>
            <a:off x="8072627" y="40512"/>
            <a:ext cx="1071373" cy="4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43085"/>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663" r:id="rId3"/>
    <p:sldLayoutId id="2147483704"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823" r:id="rId14"/>
    <p:sldLayoutId id="2147483824" r:id="rId15"/>
    <p:sldLayoutId id="2147483825" r:id="rId16"/>
    <p:sldLayoutId id="214748382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accent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April 26, 2022</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88370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3" r:id="rId3"/>
    <p:sldLayoutId id="2147483802" r:id="rId4"/>
    <p:sldLayoutId id="2147483803" r:id="rId5"/>
    <p:sldLayoutId id="2147483804" r:id="rId6"/>
    <p:sldLayoutId id="214748380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April 26, 2022</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59" r:id="rId1"/>
    <p:sldLayoutId id="2147483656" r:id="rId2"/>
    <p:sldLayoutId id="2147483713" r:id="rId3"/>
    <p:sldLayoutId id="2147483705" r:id="rId4"/>
    <p:sldLayoutId id="2147483650" r:id="rId5"/>
    <p:sldLayoutId id="2147483709" r:id="rId6"/>
    <p:sldLayoutId id="2147483657" r:id="rId7"/>
    <p:sldLayoutId id="2147483658" r:id="rId8"/>
    <p:sldLayoutId id="2147483653" r:id="rId9"/>
    <p:sldLayoutId id="2147483652" r:id="rId10"/>
    <p:sldLayoutId id="2147483711" r:id="rId11"/>
    <p:sldLayoutId id="214748371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April 26, 2022</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687270"/>
      </p:ext>
    </p:extLst>
  </p:cSld>
  <p:clrMap bg1="lt1" tx1="dk1" bg2="lt2" tx2="dk2" accent1="accent1" accent2="accent2" accent3="accent3" accent4="accent4" accent5="accent5" accent6="accent6" hlink="hlink" folHlink="folHlink"/>
  <p:sldLayoutIdLst>
    <p:sldLayoutId id="2147483672" r:id="rId1"/>
    <p:sldLayoutId id="2147483732" r:id="rId2"/>
    <p:sldLayoutId id="2147483733" r:id="rId3"/>
    <p:sldLayoutId id="2147483706"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7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accent2"/>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15654" y="6266687"/>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April 26, 2022</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7619240"/>
      </p:ext>
    </p:extLst>
  </p:cSld>
  <p:clrMap bg1="lt1" tx1="dk1" bg2="lt2" tx2="dk2" accent1="accent1" accent2="accent2" accent3="accent3" accent4="accent4" accent5="accent5" accent6="accent6" hlink="hlink" folHlink="folHlink"/>
  <p:sldLayoutIdLst>
    <p:sldLayoutId id="2147483760" r:id="rId1"/>
    <p:sldLayoutId id="2147483747" r:id="rId2"/>
    <p:sldLayoutId id="2147483748" r:id="rId3"/>
    <p:sldLayoutId id="2147483707"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7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accent3"/>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15654" y="6266687"/>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2"/>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April 26, 2022</a:t>
            </a:fld>
            <a:endParaRPr lang="en-US" dirty="0"/>
          </a:p>
        </p:txBody>
      </p:sp>
      <p:sp>
        <p:nvSpPr>
          <p:cNvPr id="5" name="Footer Placeholder 4"/>
          <p:cNvSpPr>
            <a:spLocks noGrp="1"/>
          </p:cNvSpPr>
          <p:nvPr>
            <p:ph type="ftr" sz="quarter" idx="3"/>
          </p:nvPr>
        </p:nvSpPr>
        <p:spPr>
          <a:xfrm>
            <a:off x="457200" y="6430962"/>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3"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1"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19415"/>
      </p:ext>
    </p:extLst>
  </p:cSld>
  <p:clrMap bg1="lt1" tx1="dk1" bg2="lt2" tx2="dk2" accent1="accent1" accent2="accent2" accent3="accent3" accent4="accent4" accent5="accent5" accent6="accent6" hlink="hlink" folHlink="folHlink"/>
  <p:sldLayoutIdLst>
    <p:sldLayoutId id="2147483694" r:id="rId1"/>
    <p:sldLayoutId id="2147483763" r:id="rId2"/>
    <p:sldLayoutId id="2147483764" r:id="rId3"/>
    <p:sldLayoutId id="2147483708"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accent4"/>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92609" y="182562"/>
            <a:ext cx="6078537" cy="1603375"/>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600" b="0" kern="1200">
                <a:solidFill>
                  <a:schemeClr val="bg1"/>
                </a:solidFill>
                <a:latin typeface="+mj-lt"/>
                <a:ea typeface="+mj-ea"/>
                <a:cs typeface="Arial" panose="020B0604020202020204" pitchFamily="34" charset="0"/>
              </a:defRPr>
            </a:lvl1pPr>
          </a:lstStyle>
          <a:p>
            <a:r>
              <a:rPr lang="en-US" dirty="0"/>
              <a:t>One Hour </a:t>
            </a:r>
            <a:r>
              <a:rPr lang="en-US" dirty="0" err="1"/>
              <a:t>Koretizing</a:t>
            </a:r>
            <a:endParaRPr lang="en-US" dirty="0"/>
          </a:p>
          <a:p>
            <a:pPr>
              <a:lnSpc>
                <a:spcPct val="100000"/>
              </a:lnSpc>
            </a:pPr>
            <a:r>
              <a:rPr lang="en-US" sz="1800" dirty="0"/>
              <a:t>202 Falls Road</a:t>
            </a:r>
          </a:p>
          <a:p>
            <a:pPr>
              <a:lnSpc>
                <a:spcPct val="100000"/>
              </a:lnSpc>
            </a:pPr>
            <a:r>
              <a:rPr lang="en-US" sz="1800" dirty="0"/>
              <a:t>Rocky Mount, North Carolina</a:t>
            </a:r>
          </a:p>
          <a:p>
            <a:pPr>
              <a:lnSpc>
                <a:spcPct val="100000"/>
              </a:lnSpc>
            </a:pPr>
            <a:r>
              <a:rPr lang="en-US" sz="1800" dirty="0"/>
              <a:t>Site ID: DC640008</a:t>
            </a:r>
          </a:p>
        </p:txBody>
      </p:sp>
      <p:sp>
        <p:nvSpPr>
          <p:cNvPr id="17" name="Subtitle 2"/>
          <p:cNvSpPr txBox="1">
            <a:spLocks/>
          </p:cNvSpPr>
          <p:nvPr/>
        </p:nvSpPr>
        <p:spPr>
          <a:xfrm>
            <a:off x="457198" y="2068694"/>
            <a:ext cx="6059489" cy="2132012"/>
          </a:xfrm>
          <a:prstGeom prst="rect">
            <a:avLst/>
          </a:prstGeom>
        </p:spPr>
        <p:txBody>
          <a:bodyPr vert="horz" lIns="0" tIns="0" rIns="0" bIns="0" rtlCol="0">
            <a:noAutofit/>
          </a:bodyPr>
          <a:lstStyle>
            <a:lvl1pPr marL="0" indent="0" algn="l" defTabSz="914400" rtl="0" eaLnBrk="1" latinLnBrk="0" hangingPunct="1">
              <a:spcBef>
                <a:spcPts val="1200"/>
              </a:spcBef>
              <a:buFont typeface="Arial" pitchFamily="34" charset="0"/>
              <a:buNone/>
              <a:defRPr sz="2400" kern="1200">
                <a:solidFill>
                  <a:schemeClr val="bg1"/>
                </a:solidFill>
                <a:latin typeface="+mn-lt"/>
                <a:ea typeface="+mn-ea"/>
                <a:cs typeface="Arial" panose="020B0604020202020204" pitchFamily="34" charset="0"/>
              </a:defRPr>
            </a:lvl1pPr>
            <a:lvl2pPr marL="457200" indent="0" algn="ctr" defTabSz="914400" rtl="0" eaLnBrk="1" latinLnBrk="0" hangingPunct="1">
              <a:spcBef>
                <a:spcPts val="400"/>
              </a:spcBef>
              <a:buFont typeface="Arial" pitchFamily="34" charset="0"/>
              <a:buNone/>
              <a:defRPr sz="20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Courier New" panose="02070309020205020404" pitchFamily="49" charset="0"/>
              <a:buNone/>
              <a:defRPr sz="18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3" name="Picture 2" descr="A picture containing sky, outdoor, road, grass&#10;&#10;Description automatically generated">
            <a:extLst>
              <a:ext uri="{FF2B5EF4-FFF2-40B4-BE49-F238E27FC236}">
                <a16:creationId xmlns:a16="http://schemas.microsoft.com/office/drawing/2014/main" id="{0C65A4C8-1099-4F52-B15C-1118F0767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96" t="16218" r="43122" b="42216"/>
          <a:stretch/>
        </p:blipFill>
        <p:spPr>
          <a:xfrm>
            <a:off x="1106424" y="1721929"/>
            <a:ext cx="6547104" cy="4209901"/>
          </a:xfrm>
          <a:prstGeom prst="rect">
            <a:avLst/>
          </a:prstGeom>
        </p:spPr>
      </p:pic>
      <p:sp>
        <p:nvSpPr>
          <p:cNvPr id="5" name="TextBox 4">
            <a:extLst>
              <a:ext uri="{FF2B5EF4-FFF2-40B4-BE49-F238E27FC236}">
                <a16:creationId xmlns:a16="http://schemas.microsoft.com/office/drawing/2014/main" id="{9CCA78AA-074A-4856-B4F7-D7F4F32BA796}"/>
              </a:ext>
            </a:extLst>
          </p:cNvPr>
          <p:cNvSpPr txBox="1"/>
          <p:nvPr/>
        </p:nvSpPr>
        <p:spPr>
          <a:xfrm>
            <a:off x="1106424" y="5882992"/>
            <a:ext cx="914400" cy="914400"/>
          </a:xfrm>
          <a:prstGeom prst="rect">
            <a:avLst/>
          </a:prstGeom>
          <a:noFill/>
        </p:spPr>
        <p:txBody>
          <a:bodyPr wrap="none" lIns="0" tIns="0" rIns="0" bIns="0" rtlCol="0">
            <a:noAutofit/>
          </a:bodyPr>
          <a:lstStyle/>
          <a:p>
            <a:r>
              <a:rPr lang="en-US" sz="2000" dirty="0">
                <a:solidFill>
                  <a:schemeClr val="bg1"/>
                </a:solidFill>
                <a:latin typeface="Aktiv Grotesk Trial" panose="020B0504020202020204" pitchFamily="34" charset="0"/>
                <a:cs typeface="Aktiv Grotesk Trial" panose="020B0504020202020204" pitchFamily="34" charset="0"/>
              </a:rPr>
              <a:t>2019 photo, facing west</a:t>
            </a:r>
          </a:p>
        </p:txBody>
      </p:sp>
    </p:spTree>
    <p:extLst>
      <p:ext uri="{BB962C8B-B14F-4D97-AF65-F5344CB8AC3E}">
        <p14:creationId xmlns:p14="http://schemas.microsoft.com/office/powerpoint/2010/main" val="19271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8" name="Text Placeholder 4">
            <a:extLst>
              <a:ext uri="{FF2B5EF4-FFF2-40B4-BE49-F238E27FC236}">
                <a16:creationId xmlns:a16="http://schemas.microsoft.com/office/drawing/2014/main" id="{DADD43B3-8060-49A4-8650-4698FC8CFA81}"/>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Once redevelopment is complete, reinstall permanent monitoring wells onsite</a:t>
            </a:r>
          </a:p>
        </p:txBody>
      </p:sp>
      <p:pic>
        <p:nvPicPr>
          <p:cNvPr id="5" name="Picture 4" descr="A picture containing sky, outdoor, shore&#10;&#10;Description automatically generated">
            <a:extLst>
              <a:ext uri="{FF2B5EF4-FFF2-40B4-BE49-F238E27FC236}">
                <a16:creationId xmlns:a16="http://schemas.microsoft.com/office/drawing/2014/main" id="{A4C6DD4A-A86C-48A8-875E-83553F07D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19299"/>
            <a:ext cx="5981700" cy="4486275"/>
          </a:xfrm>
          <a:prstGeom prst="rect">
            <a:avLst/>
          </a:prstGeom>
        </p:spPr>
      </p:pic>
      <p:cxnSp>
        <p:nvCxnSpPr>
          <p:cNvPr id="4" name="Straight Arrow Connector 3">
            <a:extLst>
              <a:ext uri="{FF2B5EF4-FFF2-40B4-BE49-F238E27FC236}">
                <a16:creationId xmlns:a16="http://schemas.microsoft.com/office/drawing/2014/main" id="{6366453A-AF92-4B45-98F1-983E78290E31}"/>
              </a:ext>
            </a:extLst>
          </p:cNvPr>
          <p:cNvCxnSpPr>
            <a:cxnSpLocks/>
          </p:cNvCxnSpPr>
          <p:nvPr/>
        </p:nvCxnSpPr>
        <p:spPr>
          <a:xfrm flipH="1">
            <a:off x="4077148" y="2875571"/>
            <a:ext cx="3048327" cy="1760975"/>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1C3F68-1298-4CDC-8D5B-83B12CA12F7D}"/>
              </a:ext>
            </a:extLst>
          </p:cNvPr>
          <p:cNvSpPr txBox="1"/>
          <p:nvPr/>
        </p:nvSpPr>
        <p:spPr>
          <a:xfrm>
            <a:off x="7144175" y="2656077"/>
            <a:ext cx="972693" cy="503535"/>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Backfill complete</a:t>
            </a:r>
          </a:p>
        </p:txBody>
      </p:sp>
    </p:spTree>
    <p:extLst>
      <p:ext uri="{BB962C8B-B14F-4D97-AF65-F5344CB8AC3E}">
        <p14:creationId xmlns:p14="http://schemas.microsoft.com/office/powerpoint/2010/main" val="264963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Area and Site Map</a:t>
            </a:r>
          </a:p>
        </p:txBody>
      </p:sp>
      <p:sp>
        <p:nvSpPr>
          <p:cNvPr id="6" name="Content Placeholder 5">
            <a:extLst>
              <a:ext uri="{FF2B5EF4-FFF2-40B4-BE49-F238E27FC236}">
                <a16:creationId xmlns:a16="http://schemas.microsoft.com/office/drawing/2014/main" id="{A0EB46EA-87E0-479F-9469-361C37B5031A}"/>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725F99E9-B0B9-4B2A-A954-67FE970FB9EC}"/>
              </a:ext>
            </a:extLst>
          </p:cNvPr>
          <p:cNvPicPr>
            <a:picLocks noChangeAspect="1"/>
          </p:cNvPicPr>
          <p:nvPr/>
        </p:nvPicPr>
        <p:blipFill rotWithShape="1">
          <a:blip r:embed="rId3"/>
          <a:srcRect r="15751"/>
          <a:stretch/>
        </p:blipFill>
        <p:spPr>
          <a:xfrm>
            <a:off x="457200" y="1051880"/>
            <a:ext cx="6177280" cy="4452910"/>
          </a:xfrm>
          <a:prstGeom prst="rect">
            <a:avLst/>
          </a:prstGeom>
        </p:spPr>
      </p:pic>
      <p:sp>
        <p:nvSpPr>
          <p:cNvPr id="2" name="TextBox 1">
            <a:extLst>
              <a:ext uri="{FF2B5EF4-FFF2-40B4-BE49-F238E27FC236}">
                <a16:creationId xmlns:a16="http://schemas.microsoft.com/office/drawing/2014/main" id="{40FB6B95-2EB9-4013-8D3B-EA9D0BC168DF}"/>
              </a:ext>
            </a:extLst>
          </p:cNvPr>
          <p:cNvSpPr txBox="1"/>
          <p:nvPr/>
        </p:nvSpPr>
        <p:spPr>
          <a:xfrm rot="16939788">
            <a:off x="2795967" y="2197870"/>
            <a:ext cx="3892636" cy="1750227"/>
          </a:xfrm>
          <a:prstGeom prst="rect">
            <a:avLst/>
          </a:prstGeom>
          <a:solidFill>
            <a:srgbClr val="FFFFFF">
              <a:alpha val="50196"/>
            </a:srgbClr>
          </a:solidFill>
        </p:spPr>
        <p:txBody>
          <a:bodyPr wrap="none" lIns="0" tIns="0" rIns="0" bIns="0" rtlCol="0">
            <a:noAutofit/>
          </a:bodyPr>
          <a:lstStyle/>
          <a:p>
            <a:pPr algn="ctr"/>
            <a:endParaRPr lang="en-US" sz="2000" dirty="0">
              <a:latin typeface="Aktiv Grotesk Trial" panose="020B0504020202020204" pitchFamily="34" charset="0"/>
              <a:cs typeface="Aktiv Grotesk Trial" panose="020B0504020202020204" pitchFamily="34" charset="0"/>
            </a:endParaRPr>
          </a:p>
          <a:p>
            <a:pPr algn="ctr"/>
            <a:r>
              <a:rPr lang="en-US" sz="2000" dirty="0">
                <a:latin typeface="Aktiv Grotesk Trial" panose="020B0504020202020204" pitchFamily="34" charset="0"/>
                <a:cs typeface="Aktiv Grotesk Trial" panose="020B0504020202020204" pitchFamily="34" charset="0"/>
              </a:rPr>
              <a:t>Now Rocky Mount </a:t>
            </a:r>
          </a:p>
          <a:p>
            <a:pPr algn="ctr"/>
            <a:r>
              <a:rPr lang="en-US" sz="2000" dirty="0">
                <a:latin typeface="Aktiv Grotesk Trial" panose="020B0504020202020204" pitchFamily="34" charset="0"/>
                <a:cs typeface="Aktiv Grotesk Trial" panose="020B0504020202020204" pitchFamily="34" charset="0"/>
              </a:rPr>
              <a:t>Event Center</a:t>
            </a:r>
          </a:p>
        </p:txBody>
      </p:sp>
      <p:sp>
        <p:nvSpPr>
          <p:cNvPr id="8" name="Text Placeholder 4">
            <a:extLst>
              <a:ext uri="{FF2B5EF4-FFF2-40B4-BE49-F238E27FC236}">
                <a16:creationId xmlns:a16="http://schemas.microsoft.com/office/drawing/2014/main" id="{AB0291F9-D060-4428-A4E7-1CEF32095F07}"/>
              </a:ext>
            </a:extLst>
          </p:cNvPr>
          <p:cNvSpPr txBox="1">
            <a:spLocks/>
          </p:cNvSpPr>
          <p:nvPr/>
        </p:nvSpPr>
        <p:spPr>
          <a:xfrm>
            <a:off x="378460" y="5455765"/>
            <a:ext cx="7078980" cy="169576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Building construction began early 1900s</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PCE dry-cleaning operations ~1955-2013</a:t>
            </a:r>
          </a:p>
          <a:p>
            <a:pPr lvl="1">
              <a:buFont typeface="Arial" pitchFamily="34" charset="0"/>
              <a:buChar char="−"/>
              <a:defRPr/>
            </a:pPr>
            <a:r>
              <a:rPr lang="en-US" dirty="0">
                <a:solidFill>
                  <a:schemeClr val="tx1"/>
                </a:solidFill>
                <a:latin typeface="Arial"/>
              </a:rPr>
              <a:t>One Hour </a:t>
            </a:r>
            <a:r>
              <a:rPr lang="en-US" dirty="0" err="1">
                <a:solidFill>
                  <a:schemeClr val="tx1"/>
                </a:solidFill>
                <a:latin typeface="Arial"/>
              </a:rPr>
              <a:t>Koretizing</a:t>
            </a:r>
            <a:r>
              <a:rPr lang="en-US" dirty="0">
                <a:solidFill>
                  <a:schemeClr val="tx1"/>
                </a:solidFill>
                <a:latin typeface="Arial"/>
              </a:rPr>
              <a:t> 1981-2013</a:t>
            </a:r>
          </a:p>
          <a:p>
            <a:pPr>
              <a:defRPr/>
            </a:pPr>
            <a:r>
              <a:rPr lang="en-US" dirty="0">
                <a:solidFill>
                  <a:schemeClr val="tx1"/>
                </a:solidFill>
                <a:latin typeface="Arial"/>
              </a:rPr>
              <a:t>Release identified in 2015</a:t>
            </a:r>
          </a:p>
        </p:txBody>
      </p:sp>
    </p:spTree>
    <p:extLst>
      <p:ext uri="{BB962C8B-B14F-4D97-AF65-F5344CB8AC3E}">
        <p14:creationId xmlns:p14="http://schemas.microsoft.com/office/powerpoint/2010/main" val="11256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Groundwater Contamination at the Site</a:t>
            </a:r>
          </a:p>
        </p:txBody>
      </p:sp>
      <p:sp>
        <p:nvSpPr>
          <p:cNvPr id="8" name="Text Placeholder 4">
            <a:extLst>
              <a:ext uri="{FF2B5EF4-FFF2-40B4-BE49-F238E27FC236}">
                <a16:creationId xmlns:a16="http://schemas.microsoft.com/office/drawing/2014/main" id="{060CABA8-040F-4AB3-B556-A7E4FC07C157}"/>
              </a:ext>
            </a:extLst>
          </p:cNvPr>
          <p:cNvSpPr txBox="1">
            <a:spLocks/>
          </p:cNvSpPr>
          <p:nvPr/>
        </p:nvSpPr>
        <p:spPr>
          <a:xfrm>
            <a:off x="469900" y="1027113"/>
            <a:ext cx="821690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Groundwater concentration of 110,000 ug/L in temporary well inside building (2015) </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Extent of highest impacts limited laterally (historic max 1,300 ug/L in permanent MW)</a:t>
            </a:r>
            <a:endParaRPr kumimoji="0" lang="en-US" b="0" i="0" u="none" strike="noStrike" kern="1200" cap="none" spc="0" normalizeH="0" baseline="0" noProof="0" dirty="0">
              <a:ln>
                <a:noFill/>
              </a:ln>
              <a:solidFill>
                <a:schemeClr val="tx1"/>
              </a:solidFill>
              <a:effectLst/>
              <a:uLnTx/>
              <a:uFillTx/>
              <a:latin typeface="Arial"/>
              <a:ea typeface="+mn-ea"/>
              <a:cs typeface="+mn-cs"/>
            </a:endParaRPr>
          </a:p>
        </p:txBody>
      </p:sp>
      <p:pic>
        <p:nvPicPr>
          <p:cNvPr id="4" name="Picture 3">
            <a:extLst>
              <a:ext uri="{FF2B5EF4-FFF2-40B4-BE49-F238E27FC236}">
                <a16:creationId xmlns:a16="http://schemas.microsoft.com/office/drawing/2014/main" id="{960A828A-D35D-478D-AA4C-AE920444B3EC}"/>
              </a:ext>
            </a:extLst>
          </p:cNvPr>
          <p:cNvPicPr>
            <a:picLocks noChangeAspect="1"/>
          </p:cNvPicPr>
          <p:nvPr/>
        </p:nvPicPr>
        <p:blipFill rotWithShape="1">
          <a:blip r:embed="rId3"/>
          <a:srcRect t="17076" r="23200"/>
          <a:stretch/>
        </p:blipFill>
        <p:spPr>
          <a:xfrm>
            <a:off x="457200" y="1875877"/>
            <a:ext cx="7269480" cy="4766833"/>
          </a:xfrm>
          <a:prstGeom prst="rect">
            <a:avLst/>
          </a:prstGeom>
        </p:spPr>
      </p:pic>
      <p:sp>
        <p:nvSpPr>
          <p:cNvPr id="2" name="TextBox 1">
            <a:extLst>
              <a:ext uri="{FF2B5EF4-FFF2-40B4-BE49-F238E27FC236}">
                <a16:creationId xmlns:a16="http://schemas.microsoft.com/office/drawing/2014/main" id="{635B61CB-0487-40BB-BBFE-8C6BE8CD519F}"/>
              </a:ext>
            </a:extLst>
          </p:cNvPr>
          <p:cNvSpPr txBox="1"/>
          <p:nvPr/>
        </p:nvSpPr>
        <p:spPr>
          <a:xfrm>
            <a:off x="5781039" y="2080344"/>
            <a:ext cx="2772411" cy="1374621"/>
          </a:xfrm>
          <a:prstGeom prst="rect">
            <a:avLst/>
          </a:prstGeom>
          <a:solidFill>
            <a:schemeClr val="tx1">
              <a:lumMod val="50000"/>
              <a:lumOff val="50000"/>
            </a:schemeClr>
          </a:solid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PCE concentration (ug/L) in </a:t>
            </a:r>
          </a:p>
          <a:p>
            <a:r>
              <a:rPr lang="en-US" sz="1400" b="1" dirty="0">
                <a:solidFill>
                  <a:schemeClr val="accent4"/>
                </a:solidFill>
                <a:latin typeface="+mj-lt"/>
                <a:cs typeface="Aktiv Grotesk Trial" panose="020B0504020202020204" pitchFamily="34" charset="0"/>
              </a:rPr>
              <a:t>    monitoring well</a:t>
            </a:r>
          </a:p>
          <a:p>
            <a:r>
              <a:rPr lang="en-US" sz="1400" b="1" dirty="0">
                <a:solidFill>
                  <a:schemeClr val="accent2">
                    <a:lumMod val="60000"/>
                    <a:lumOff val="40000"/>
                  </a:schemeClr>
                </a:solidFill>
                <a:latin typeface="+mj-lt"/>
                <a:cs typeface="Aktiv Grotesk Trial" panose="020B0504020202020204" pitchFamily="34" charset="0"/>
              </a:rPr>
              <a:t>PCE concentration (ug/L) in </a:t>
            </a:r>
          </a:p>
          <a:p>
            <a:r>
              <a:rPr lang="en-US" sz="1400" b="1" dirty="0">
                <a:solidFill>
                  <a:schemeClr val="accent2">
                    <a:lumMod val="60000"/>
                    <a:lumOff val="40000"/>
                  </a:schemeClr>
                </a:solidFill>
                <a:latin typeface="+mj-lt"/>
                <a:cs typeface="Aktiv Grotesk Trial" panose="020B0504020202020204" pitchFamily="34" charset="0"/>
              </a:rPr>
              <a:t>    temporary point</a:t>
            </a:r>
          </a:p>
          <a:p>
            <a:r>
              <a:rPr lang="en-US" sz="1400" b="1" dirty="0">
                <a:latin typeface="+mj-lt"/>
                <a:cs typeface="Aktiv Grotesk Trial" panose="020B0504020202020204" pitchFamily="34" charset="0"/>
              </a:rPr>
              <a:t>BDL = below detection limits</a:t>
            </a:r>
          </a:p>
          <a:p>
            <a:r>
              <a:rPr lang="en-US" sz="1400" b="1" dirty="0">
                <a:solidFill>
                  <a:schemeClr val="accent1"/>
                </a:solidFill>
                <a:latin typeface="+mj-lt"/>
                <a:cs typeface="Aktiv Grotesk Trial" panose="020B0504020202020204" pitchFamily="34" charset="0"/>
              </a:rPr>
              <a:t>Groundwater flow: east</a:t>
            </a:r>
          </a:p>
        </p:txBody>
      </p:sp>
      <p:sp>
        <p:nvSpPr>
          <p:cNvPr id="6" name="TextBox 5">
            <a:extLst>
              <a:ext uri="{FF2B5EF4-FFF2-40B4-BE49-F238E27FC236}">
                <a16:creationId xmlns:a16="http://schemas.microsoft.com/office/drawing/2014/main" id="{471D0CFE-C501-47BF-B6A8-D4B8A7A021AA}"/>
              </a:ext>
            </a:extLst>
          </p:cNvPr>
          <p:cNvSpPr txBox="1"/>
          <p:nvPr/>
        </p:nvSpPr>
        <p:spPr>
          <a:xfrm>
            <a:off x="3912712" y="2100316"/>
            <a:ext cx="664210"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BDL</a:t>
            </a:r>
            <a:endParaRPr lang="en-US" sz="1600" b="1" dirty="0">
              <a:solidFill>
                <a:schemeClr val="accent4"/>
              </a:solidFill>
              <a:latin typeface="+mj-lt"/>
              <a:cs typeface="Aktiv Grotesk Trial" panose="020B0504020202020204" pitchFamily="34" charset="0"/>
            </a:endParaRPr>
          </a:p>
        </p:txBody>
      </p:sp>
      <p:sp>
        <p:nvSpPr>
          <p:cNvPr id="7" name="TextBox 6">
            <a:extLst>
              <a:ext uri="{FF2B5EF4-FFF2-40B4-BE49-F238E27FC236}">
                <a16:creationId xmlns:a16="http://schemas.microsoft.com/office/drawing/2014/main" id="{F140DB73-A89B-4DEB-B2AD-2BAD2E18068D}"/>
              </a:ext>
            </a:extLst>
          </p:cNvPr>
          <p:cNvSpPr txBox="1"/>
          <p:nvPr/>
        </p:nvSpPr>
        <p:spPr>
          <a:xfrm>
            <a:off x="7245350" y="4162926"/>
            <a:ext cx="664210"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BDL</a:t>
            </a:r>
            <a:endParaRPr lang="en-US" sz="1600" b="1" dirty="0">
              <a:solidFill>
                <a:schemeClr val="accent4"/>
              </a:solidFill>
              <a:latin typeface="+mj-lt"/>
              <a:cs typeface="Aktiv Grotesk Trial" panose="020B0504020202020204" pitchFamily="34" charset="0"/>
            </a:endParaRPr>
          </a:p>
        </p:txBody>
      </p:sp>
      <p:sp>
        <p:nvSpPr>
          <p:cNvPr id="9" name="TextBox 8">
            <a:extLst>
              <a:ext uri="{FF2B5EF4-FFF2-40B4-BE49-F238E27FC236}">
                <a16:creationId xmlns:a16="http://schemas.microsoft.com/office/drawing/2014/main" id="{03E6B529-E5A7-435B-9EBB-102D527DB322}"/>
              </a:ext>
            </a:extLst>
          </p:cNvPr>
          <p:cNvSpPr txBox="1"/>
          <p:nvPr/>
        </p:nvSpPr>
        <p:spPr>
          <a:xfrm>
            <a:off x="3586925" y="4592275"/>
            <a:ext cx="664210"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280</a:t>
            </a:r>
            <a:endParaRPr lang="en-US" sz="1600" b="1" dirty="0">
              <a:solidFill>
                <a:schemeClr val="accent4"/>
              </a:solidFill>
              <a:latin typeface="+mj-lt"/>
              <a:cs typeface="Aktiv Grotesk Trial" panose="020B0504020202020204" pitchFamily="34" charset="0"/>
            </a:endParaRPr>
          </a:p>
        </p:txBody>
      </p:sp>
      <p:sp>
        <p:nvSpPr>
          <p:cNvPr id="10" name="TextBox 9">
            <a:extLst>
              <a:ext uri="{FF2B5EF4-FFF2-40B4-BE49-F238E27FC236}">
                <a16:creationId xmlns:a16="http://schemas.microsoft.com/office/drawing/2014/main" id="{7D6F5B0E-F948-40FB-9056-B332BCC210DA}"/>
              </a:ext>
            </a:extLst>
          </p:cNvPr>
          <p:cNvSpPr txBox="1"/>
          <p:nvPr/>
        </p:nvSpPr>
        <p:spPr>
          <a:xfrm>
            <a:off x="3245327" y="5104036"/>
            <a:ext cx="370205"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80</a:t>
            </a:r>
            <a:endParaRPr lang="en-US" sz="1600" b="1" dirty="0">
              <a:solidFill>
                <a:schemeClr val="accent4"/>
              </a:solidFill>
              <a:latin typeface="+mj-lt"/>
              <a:cs typeface="Aktiv Grotesk Trial" panose="020B0504020202020204" pitchFamily="34" charset="0"/>
            </a:endParaRPr>
          </a:p>
        </p:txBody>
      </p:sp>
      <p:sp>
        <p:nvSpPr>
          <p:cNvPr id="11" name="TextBox 10">
            <a:extLst>
              <a:ext uri="{FF2B5EF4-FFF2-40B4-BE49-F238E27FC236}">
                <a16:creationId xmlns:a16="http://schemas.microsoft.com/office/drawing/2014/main" id="{28D74102-9E5B-4965-A285-E6A4868E5F9C}"/>
              </a:ext>
            </a:extLst>
          </p:cNvPr>
          <p:cNvSpPr txBox="1"/>
          <p:nvPr/>
        </p:nvSpPr>
        <p:spPr>
          <a:xfrm>
            <a:off x="3098324" y="4067941"/>
            <a:ext cx="664210"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23</a:t>
            </a:r>
            <a:endParaRPr lang="en-US" sz="1600" b="1" dirty="0">
              <a:solidFill>
                <a:schemeClr val="accent4"/>
              </a:solidFill>
              <a:latin typeface="+mj-lt"/>
              <a:cs typeface="Aktiv Grotesk Trial" panose="020B0504020202020204" pitchFamily="34" charset="0"/>
            </a:endParaRPr>
          </a:p>
        </p:txBody>
      </p:sp>
      <p:sp>
        <p:nvSpPr>
          <p:cNvPr id="12" name="TextBox 11">
            <a:extLst>
              <a:ext uri="{FF2B5EF4-FFF2-40B4-BE49-F238E27FC236}">
                <a16:creationId xmlns:a16="http://schemas.microsoft.com/office/drawing/2014/main" id="{8AF18C1A-BC94-4498-BF5C-6B57F93161D1}"/>
              </a:ext>
            </a:extLst>
          </p:cNvPr>
          <p:cNvSpPr txBox="1"/>
          <p:nvPr/>
        </p:nvSpPr>
        <p:spPr>
          <a:xfrm>
            <a:off x="2228838" y="4274336"/>
            <a:ext cx="664210" cy="280764"/>
          </a:xfrm>
          <a:prstGeom prst="rect">
            <a:avLst/>
          </a:prstGeom>
          <a:noFill/>
        </p:spPr>
        <p:txBody>
          <a:bodyPr wrap="none" lIns="0" tIns="0" rIns="0" bIns="0" rtlCol="0">
            <a:noAutofit/>
          </a:bodyPr>
          <a:lstStyle/>
          <a:p>
            <a:r>
              <a:rPr lang="en-US" sz="1400" b="1" dirty="0">
                <a:solidFill>
                  <a:schemeClr val="accent4"/>
                </a:solidFill>
                <a:latin typeface="+mj-lt"/>
                <a:cs typeface="Aktiv Grotesk Trial" panose="020B0504020202020204" pitchFamily="34" charset="0"/>
              </a:rPr>
              <a:t>BDL</a:t>
            </a:r>
            <a:endParaRPr lang="en-US" sz="1600" b="1" dirty="0">
              <a:solidFill>
                <a:schemeClr val="accent4"/>
              </a:solidFill>
              <a:latin typeface="+mj-lt"/>
              <a:cs typeface="Aktiv Grotesk Trial" panose="020B0504020202020204" pitchFamily="34" charset="0"/>
            </a:endParaRPr>
          </a:p>
        </p:txBody>
      </p:sp>
      <p:sp>
        <p:nvSpPr>
          <p:cNvPr id="13" name="TextBox 12">
            <a:extLst>
              <a:ext uri="{FF2B5EF4-FFF2-40B4-BE49-F238E27FC236}">
                <a16:creationId xmlns:a16="http://schemas.microsoft.com/office/drawing/2014/main" id="{F864CA03-2461-4BD8-B525-D660982D0A9A}"/>
              </a:ext>
            </a:extLst>
          </p:cNvPr>
          <p:cNvSpPr txBox="1"/>
          <p:nvPr/>
        </p:nvSpPr>
        <p:spPr>
          <a:xfrm>
            <a:off x="2302823" y="4948130"/>
            <a:ext cx="504827" cy="280764"/>
          </a:xfrm>
          <a:prstGeom prst="rect">
            <a:avLst/>
          </a:prstGeom>
          <a:solidFill>
            <a:schemeClr val="bg1">
              <a:lumMod val="65000"/>
            </a:schemeClr>
          </a:solidFill>
        </p:spPr>
        <p:txBody>
          <a:bodyPr wrap="none" lIns="0" tIns="0" rIns="0" bIns="0" rtlCol="0">
            <a:noAutofit/>
          </a:bodyPr>
          <a:lstStyle/>
          <a:p>
            <a:r>
              <a:rPr lang="en-US" sz="1400" b="1" dirty="0">
                <a:solidFill>
                  <a:schemeClr val="accent2">
                    <a:lumMod val="60000"/>
                    <a:lumOff val="40000"/>
                  </a:schemeClr>
                </a:solidFill>
                <a:latin typeface="+mj-lt"/>
                <a:cs typeface="Aktiv Grotesk Trial" panose="020B0504020202020204" pitchFamily="34" charset="0"/>
              </a:rPr>
              <a:t>4,100</a:t>
            </a:r>
            <a:endParaRPr lang="en-US" sz="1600" b="1" dirty="0">
              <a:solidFill>
                <a:schemeClr val="accent2">
                  <a:lumMod val="60000"/>
                  <a:lumOff val="40000"/>
                </a:schemeClr>
              </a:solidFill>
              <a:latin typeface="+mj-lt"/>
              <a:cs typeface="Aktiv Grotesk Trial" panose="020B0504020202020204" pitchFamily="34" charset="0"/>
            </a:endParaRPr>
          </a:p>
        </p:txBody>
      </p:sp>
      <p:sp>
        <p:nvSpPr>
          <p:cNvPr id="5" name="Oval 4">
            <a:extLst>
              <a:ext uri="{FF2B5EF4-FFF2-40B4-BE49-F238E27FC236}">
                <a16:creationId xmlns:a16="http://schemas.microsoft.com/office/drawing/2014/main" id="{B2000D62-D8F9-49C0-81D9-FADC19B96CE6}"/>
              </a:ext>
            </a:extLst>
          </p:cNvPr>
          <p:cNvSpPr/>
          <p:nvPr/>
        </p:nvSpPr>
        <p:spPr>
          <a:xfrm>
            <a:off x="2746354" y="4932035"/>
            <a:ext cx="91440" cy="9144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E3D218-6096-450D-951D-C355FAEFD224}"/>
              </a:ext>
            </a:extLst>
          </p:cNvPr>
          <p:cNvSpPr/>
          <p:nvPr/>
        </p:nvSpPr>
        <p:spPr>
          <a:xfrm>
            <a:off x="2807650" y="4718344"/>
            <a:ext cx="91440" cy="9144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C48FD6-163C-4ACE-A34B-A9DAF4347FBB}"/>
              </a:ext>
            </a:extLst>
          </p:cNvPr>
          <p:cNvSpPr/>
          <p:nvPr/>
        </p:nvSpPr>
        <p:spPr>
          <a:xfrm>
            <a:off x="4900264" y="4397970"/>
            <a:ext cx="91440" cy="9144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110252-391A-4367-8601-ADABC6399EA6}"/>
              </a:ext>
            </a:extLst>
          </p:cNvPr>
          <p:cNvSpPr txBox="1"/>
          <p:nvPr/>
        </p:nvSpPr>
        <p:spPr>
          <a:xfrm>
            <a:off x="2702211" y="4529020"/>
            <a:ext cx="664210" cy="280764"/>
          </a:xfrm>
          <a:prstGeom prst="rect">
            <a:avLst/>
          </a:prstGeom>
          <a:noFill/>
        </p:spPr>
        <p:txBody>
          <a:bodyPr wrap="none" lIns="0" tIns="0" rIns="0" bIns="0" rtlCol="0">
            <a:noAutofit/>
          </a:bodyPr>
          <a:lstStyle/>
          <a:p>
            <a:r>
              <a:rPr lang="en-US" sz="1400" b="1" dirty="0">
                <a:solidFill>
                  <a:schemeClr val="accent2">
                    <a:lumMod val="60000"/>
                    <a:lumOff val="40000"/>
                  </a:schemeClr>
                </a:solidFill>
                <a:latin typeface="+mj-lt"/>
                <a:cs typeface="Aktiv Grotesk Trial" panose="020B0504020202020204" pitchFamily="34" charset="0"/>
              </a:rPr>
              <a:t>110,000</a:t>
            </a:r>
            <a:endParaRPr lang="en-US" sz="1600" b="1" dirty="0">
              <a:solidFill>
                <a:schemeClr val="accent2">
                  <a:lumMod val="60000"/>
                  <a:lumOff val="40000"/>
                </a:schemeClr>
              </a:solidFill>
              <a:latin typeface="+mj-lt"/>
              <a:cs typeface="Aktiv Grotesk Trial" panose="020B0504020202020204" pitchFamily="34" charset="0"/>
            </a:endParaRPr>
          </a:p>
        </p:txBody>
      </p:sp>
      <p:sp>
        <p:nvSpPr>
          <p:cNvPr id="17" name="TextBox 16">
            <a:extLst>
              <a:ext uri="{FF2B5EF4-FFF2-40B4-BE49-F238E27FC236}">
                <a16:creationId xmlns:a16="http://schemas.microsoft.com/office/drawing/2014/main" id="{994B246E-C148-4410-93CB-370F69C56833}"/>
              </a:ext>
            </a:extLst>
          </p:cNvPr>
          <p:cNvSpPr txBox="1"/>
          <p:nvPr/>
        </p:nvSpPr>
        <p:spPr>
          <a:xfrm>
            <a:off x="4803744" y="4495716"/>
            <a:ext cx="664210" cy="280764"/>
          </a:xfrm>
          <a:prstGeom prst="rect">
            <a:avLst/>
          </a:prstGeom>
          <a:noFill/>
        </p:spPr>
        <p:txBody>
          <a:bodyPr wrap="none" lIns="0" tIns="0" rIns="0" bIns="0" rtlCol="0">
            <a:noAutofit/>
          </a:bodyPr>
          <a:lstStyle/>
          <a:p>
            <a:r>
              <a:rPr lang="en-US" sz="1400" b="1" dirty="0">
                <a:solidFill>
                  <a:schemeClr val="accent2">
                    <a:lumMod val="60000"/>
                    <a:lumOff val="40000"/>
                  </a:schemeClr>
                </a:solidFill>
                <a:latin typeface="+mj-lt"/>
                <a:cs typeface="Aktiv Grotesk Trial" panose="020B0504020202020204" pitchFamily="34" charset="0"/>
              </a:rPr>
              <a:t>BDL</a:t>
            </a:r>
            <a:endParaRPr lang="en-US" sz="1600" b="1" dirty="0">
              <a:solidFill>
                <a:schemeClr val="accent2">
                  <a:lumMod val="60000"/>
                  <a:lumOff val="40000"/>
                </a:schemeClr>
              </a:solidFill>
              <a:latin typeface="+mj-lt"/>
              <a:cs typeface="Aktiv Grotesk Trial" panose="020B0504020202020204" pitchFamily="34" charset="0"/>
            </a:endParaRPr>
          </a:p>
        </p:txBody>
      </p:sp>
      <p:cxnSp>
        <p:nvCxnSpPr>
          <p:cNvPr id="19" name="Straight Arrow Connector 18">
            <a:extLst>
              <a:ext uri="{FF2B5EF4-FFF2-40B4-BE49-F238E27FC236}">
                <a16:creationId xmlns:a16="http://schemas.microsoft.com/office/drawing/2014/main" id="{A5E8C21C-A0E7-4368-A56A-C7EC601400C7}"/>
              </a:ext>
            </a:extLst>
          </p:cNvPr>
          <p:cNvCxnSpPr>
            <a:cxnSpLocks/>
          </p:cNvCxnSpPr>
          <p:nvPr/>
        </p:nvCxnSpPr>
        <p:spPr>
          <a:xfrm>
            <a:off x="2012236" y="3612019"/>
            <a:ext cx="1150462"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Soil Contamination at the Site</a:t>
            </a:r>
          </a:p>
        </p:txBody>
      </p:sp>
      <p:sp>
        <p:nvSpPr>
          <p:cNvPr id="8" name="Text Placeholder 4">
            <a:extLst>
              <a:ext uri="{FF2B5EF4-FFF2-40B4-BE49-F238E27FC236}">
                <a16:creationId xmlns:a16="http://schemas.microsoft.com/office/drawing/2014/main" id="{A3AAB7F1-099C-46AC-A8F3-F1C4ED1A25C3}"/>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Significant soil (5,600 mg/kg) impacts identified in 2016 inside the building</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Conducted additional soil sampling to better delineate impacts and define excavation</a:t>
            </a:r>
          </a:p>
        </p:txBody>
      </p:sp>
      <p:pic>
        <p:nvPicPr>
          <p:cNvPr id="10" name="Picture 9">
            <a:extLst>
              <a:ext uri="{FF2B5EF4-FFF2-40B4-BE49-F238E27FC236}">
                <a16:creationId xmlns:a16="http://schemas.microsoft.com/office/drawing/2014/main" id="{6DB9CDE1-8A89-41E7-A4BE-992A0264BC2B}"/>
              </a:ext>
            </a:extLst>
          </p:cNvPr>
          <p:cNvPicPr>
            <a:picLocks noChangeAspect="1"/>
          </p:cNvPicPr>
          <p:nvPr/>
        </p:nvPicPr>
        <p:blipFill rotWithShape="1">
          <a:blip r:embed="rId3"/>
          <a:srcRect t="1587"/>
          <a:stretch/>
        </p:blipFill>
        <p:spPr>
          <a:xfrm>
            <a:off x="2049780" y="1861077"/>
            <a:ext cx="6968875" cy="4795490"/>
          </a:xfrm>
          <a:prstGeom prst="rect">
            <a:avLst/>
          </a:prstGeom>
        </p:spPr>
      </p:pic>
      <p:sp>
        <p:nvSpPr>
          <p:cNvPr id="11" name="TextBox 10">
            <a:extLst>
              <a:ext uri="{FF2B5EF4-FFF2-40B4-BE49-F238E27FC236}">
                <a16:creationId xmlns:a16="http://schemas.microsoft.com/office/drawing/2014/main" id="{DE595A5B-426C-45D7-BB1C-02081C3D52E1}"/>
              </a:ext>
            </a:extLst>
          </p:cNvPr>
          <p:cNvSpPr txBox="1"/>
          <p:nvPr/>
        </p:nvSpPr>
        <p:spPr>
          <a:xfrm>
            <a:off x="299720" y="1783077"/>
            <a:ext cx="3623056" cy="548712"/>
          </a:xfrm>
          <a:prstGeom prst="rect">
            <a:avLst/>
          </a:prstGeom>
          <a:solidFill>
            <a:schemeClr val="bg1">
              <a:lumMod val="75000"/>
            </a:schemeClr>
          </a:solidFill>
        </p:spPr>
        <p:txBody>
          <a:bodyPr wrap="none" lIns="0" tIns="0" rIns="0" bIns="0" rtlCol="0">
            <a:noAutofit/>
          </a:bodyPr>
          <a:lstStyle/>
          <a:p>
            <a:r>
              <a:rPr lang="en-US" sz="1400" dirty="0">
                <a:latin typeface="+mj-lt"/>
                <a:cs typeface="Aktiv Grotesk Trial" panose="020B0504020202020204" pitchFamily="34" charset="0"/>
              </a:rPr>
              <a:t>      Soil concentration &gt; 170 mg/kg</a:t>
            </a:r>
          </a:p>
          <a:p>
            <a:r>
              <a:rPr lang="en-US" sz="1400" dirty="0">
                <a:latin typeface="+mj-lt"/>
                <a:cs typeface="Aktiv Grotesk Trial" panose="020B0504020202020204" pitchFamily="34" charset="0"/>
              </a:rPr>
              <a:t>      (</a:t>
            </a:r>
            <a:r>
              <a:rPr lang="en-US" sz="1400" dirty="0" err="1">
                <a:latin typeface="+mj-lt"/>
                <a:cs typeface="Aktiv Grotesk Trial" panose="020B0504020202020204" pitchFamily="34" charset="0"/>
              </a:rPr>
              <a:t>C</a:t>
            </a:r>
            <a:r>
              <a:rPr lang="en-US" sz="1400" baseline="-25000" dirty="0" err="1">
                <a:latin typeface="+mj-lt"/>
                <a:cs typeface="Aktiv Grotesk Trial" panose="020B0504020202020204" pitchFamily="34" charset="0"/>
              </a:rPr>
              <a:t>sat</a:t>
            </a:r>
            <a:r>
              <a:rPr lang="en-US" sz="1400" dirty="0">
                <a:latin typeface="+mj-lt"/>
                <a:cs typeface="Aktiv Grotesk Trial" panose="020B0504020202020204" pitchFamily="34" charset="0"/>
              </a:rPr>
              <a:t>, Saturation concentration for PCE)</a:t>
            </a:r>
          </a:p>
        </p:txBody>
      </p:sp>
      <p:sp>
        <p:nvSpPr>
          <p:cNvPr id="12" name="Oval 11">
            <a:extLst>
              <a:ext uri="{FF2B5EF4-FFF2-40B4-BE49-F238E27FC236}">
                <a16:creationId xmlns:a16="http://schemas.microsoft.com/office/drawing/2014/main" id="{04FE8A66-9151-4438-B6C4-C01B9E883927}"/>
              </a:ext>
            </a:extLst>
          </p:cNvPr>
          <p:cNvSpPr/>
          <p:nvPr/>
        </p:nvSpPr>
        <p:spPr>
          <a:xfrm>
            <a:off x="382903" y="1819907"/>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CC57E1E6-95B6-4FA1-8ED7-ED3C5DCEC79D}"/>
              </a:ext>
            </a:extLst>
          </p:cNvPr>
          <p:cNvSpPr/>
          <p:nvPr/>
        </p:nvSpPr>
        <p:spPr>
          <a:xfrm>
            <a:off x="5229223" y="3746093"/>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0635DDE6-1E10-4F0D-8B04-63D856EA59EF}"/>
              </a:ext>
            </a:extLst>
          </p:cNvPr>
          <p:cNvSpPr/>
          <p:nvPr/>
        </p:nvSpPr>
        <p:spPr>
          <a:xfrm>
            <a:off x="5206363" y="3973524"/>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A16E1EC7-5BA5-4D8D-B7BD-3716CD96CA58}"/>
              </a:ext>
            </a:extLst>
          </p:cNvPr>
          <p:cNvSpPr/>
          <p:nvPr/>
        </p:nvSpPr>
        <p:spPr>
          <a:xfrm>
            <a:off x="5538531" y="4317593"/>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E1E697AB-3E00-4E9C-AE7D-32AA35A9C4F7}"/>
              </a:ext>
            </a:extLst>
          </p:cNvPr>
          <p:cNvSpPr/>
          <p:nvPr/>
        </p:nvSpPr>
        <p:spPr>
          <a:xfrm>
            <a:off x="5908481" y="4491583"/>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381AFC7C-AB11-4EC1-A2EE-3D6B6AA0DAAA}"/>
              </a:ext>
            </a:extLst>
          </p:cNvPr>
          <p:cNvSpPr/>
          <p:nvPr/>
        </p:nvSpPr>
        <p:spPr>
          <a:xfrm>
            <a:off x="6186231" y="4523333"/>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006C21EA-64DC-499D-BCC6-D13F38CD28B9}"/>
              </a:ext>
            </a:extLst>
          </p:cNvPr>
          <p:cNvSpPr/>
          <p:nvPr/>
        </p:nvSpPr>
        <p:spPr>
          <a:xfrm>
            <a:off x="5850951" y="4660493"/>
            <a:ext cx="155448" cy="158750"/>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853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Site Redevelopment</a:t>
            </a:r>
          </a:p>
        </p:txBody>
      </p:sp>
      <p:sp>
        <p:nvSpPr>
          <p:cNvPr id="8" name="Text Placeholder 4">
            <a:extLst>
              <a:ext uri="{FF2B5EF4-FFF2-40B4-BE49-F238E27FC236}">
                <a16:creationId xmlns:a16="http://schemas.microsoft.com/office/drawing/2014/main" id="{060CABA8-040F-4AB3-B556-A7E4FC07C157}"/>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solidFill>
                  <a:schemeClr val="tx1"/>
                </a:solidFill>
                <a:latin typeface="Arial"/>
              </a:rPr>
              <a:t>Learned in June 2021 that the property owner was in the process of demolishing the site buildings. Slab left in place at DSCA request.</a:t>
            </a:r>
          </a:p>
          <a:p>
            <a:pPr>
              <a:defRPr/>
            </a:pPr>
            <a:r>
              <a:rPr lang="en-US" dirty="0">
                <a:solidFill>
                  <a:schemeClr val="tx1"/>
                </a:solidFill>
              </a:rPr>
              <a:t>Opportunity to address grossly impacted soil impacts prior to Site redevelopment. </a:t>
            </a:r>
          </a:p>
          <a:p>
            <a:pPr marL="0" marR="0" lvl="0" indent="0" algn="l" defTabSz="914400" rtl="0" eaLnBrk="1" fontAlgn="auto" latinLnBrk="0" hangingPunct="1">
              <a:lnSpc>
                <a:spcPct val="100000"/>
              </a:lnSpc>
              <a:spcBef>
                <a:spcPts val="600"/>
              </a:spcBef>
              <a:spcAft>
                <a:spcPts val="0"/>
              </a:spcAft>
              <a:buClrTx/>
              <a:buSzTx/>
              <a:buNone/>
              <a:tabLst/>
              <a:defRPr/>
            </a:pPr>
            <a:endParaRPr lang="en-US" dirty="0">
              <a:solidFill>
                <a:schemeClr val="tx1"/>
              </a:solidFill>
              <a:latin typeface="Arial"/>
            </a:endParaRPr>
          </a:p>
        </p:txBody>
      </p:sp>
      <p:pic>
        <p:nvPicPr>
          <p:cNvPr id="13" name="Picture 12" descr="A picture containing sky, outdoor, road, grass&#10;&#10;Description automatically generated">
            <a:extLst>
              <a:ext uri="{FF2B5EF4-FFF2-40B4-BE49-F238E27FC236}">
                <a16:creationId xmlns:a16="http://schemas.microsoft.com/office/drawing/2014/main" id="{D60A9769-FA67-4B8A-9B0F-53FC2DECA1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96" t="16218" r="43122" b="42216"/>
          <a:stretch/>
        </p:blipFill>
        <p:spPr>
          <a:xfrm>
            <a:off x="230123" y="2095210"/>
            <a:ext cx="3442459" cy="2213560"/>
          </a:xfrm>
          <a:prstGeom prst="rect">
            <a:avLst/>
          </a:prstGeom>
        </p:spPr>
      </p:pic>
      <p:sp>
        <p:nvSpPr>
          <p:cNvPr id="14" name="TextBox 13">
            <a:extLst>
              <a:ext uri="{FF2B5EF4-FFF2-40B4-BE49-F238E27FC236}">
                <a16:creationId xmlns:a16="http://schemas.microsoft.com/office/drawing/2014/main" id="{A05C6F9D-B296-4379-AB6F-871299EB5335}"/>
              </a:ext>
            </a:extLst>
          </p:cNvPr>
          <p:cNvSpPr txBox="1"/>
          <p:nvPr/>
        </p:nvSpPr>
        <p:spPr>
          <a:xfrm>
            <a:off x="230124" y="4332765"/>
            <a:ext cx="2772411" cy="298265"/>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2019, facing west</a:t>
            </a:r>
          </a:p>
        </p:txBody>
      </p:sp>
      <p:pic>
        <p:nvPicPr>
          <p:cNvPr id="4" name="Picture 3" descr="A car parked in a parking lot&#10;&#10;Description automatically generated with low confidence">
            <a:extLst>
              <a:ext uri="{FF2B5EF4-FFF2-40B4-BE49-F238E27FC236}">
                <a16:creationId xmlns:a16="http://schemas.microsoft.com/office/drawing/2014/main" id="{0D8A3065-5740-4622-9E86-12D8B7509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950" y="2095210"/>
            <a:ext cx="5086483" cy="3814862"/>
          </a:xfrm>
          <a:prstGeom prst="rect">
            <a:avLst/>
          </a:prstGeom>
        </p:spPr>
      </p:pic>
      <p:pic>
        <p:nvPicPr>
          <p:cNvPr id="15" name="Picture 14">
            <a:extLst>
              <a:ext uri="{FF2B5EF4-FFF2-40B4-BE49-F238E27FC236}">
                <a16:creationId xmlns:a16="http://schemas.microsoft.com/office/drawing/2014/main" id="{F5509EA3-CBCA-4B0D-A33F-3447F151C1A3}"/>
              </a:ext>
            </a:extLst>
          </p:cNvPr>
          <p:cNvPicPr>
            <a:picLocks noChangeAspect="1"/>
          </p:cNvPicPr>
          <p:nvPr/>
        </p:nvPicPr>
        <p:blipFill rotWithShape="1">
          <a:blip r:embed="rId5"/>
          <a:srcRect r="15751"/>
          <a:stretch/>
        </p:blipFill>
        <p:spPr>
          <a:xfrm>
            <a:off x="457200" y="4631030"/>
            <a:ext cx="2234811" cy="1610970"/>
          </a:xfrm>
          <a:prstGeom prst="rect">
            <a:avLst/>
          </a:prstGeom>
        </p:spPr>
      </p:pic>
      <p:cxnSp>
        <p:nvCxnSpPr>
          <p:cNvPr id="16" name="Straight Arrow Connector 15">
            <a:extLst>
              <a:ext uri="{FF2B5EF4-FFF2-40B4-BE49-F238E27FC236}">
                <a16:creationId xmlns:a16="http://schemas.microsoft.com/office/drawing/2014/main" id="{B5DC1DA3-B3E1-4A35-9493-105C96388E54}"/>
              </a:ext>
            </a:extLst>
          </p:cNvPr>
          <p:cNvCxnSpPr/>
          <p:nvPr/>
        </p:nvCxnSpPr>
        <p:spPr>
          <a:xfrm flipH="1">
            <a:off x="1419343" y="5696213"/>
            <a:ext cx="310524"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49A16D-6A94-465A-811E-FE4DEB2B43DE}"/>
              </a:ext>
            </a:extLst>
          </p:cNvPr>
          <p:cNvCxnSpPr>
            <a:cxnSpLocks/>
          </p:cNvCxnSpPr>
          <p:nvPr/>
        </p:nvCxnSpPr>
        <p:spPr>
          <a:xfrm flipH="1">
            <a:off x="1305805" y="5288280"/>
            <a:ext cx="268800" cy="240293"/>
          </a:xfrm>
          <a:prstGeom prst="straightConnector1">
            <a:avLst/>
          </a:prstGeom>
          <a:ln w="19050">
            <a:solidFill>
              <a:schemeClr val="accent4"/>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A4B852F-0569-48D2-B1F3-81C17DCB4DC3}"/>
              </a:ext>
            </a:extLst>
          </p:cNvPr>
          <p:cNvSpPr txBox="1"/>
          <p:nvPr/>
        </p:nvSpPr>
        <p:spPr>
          <a:xfrm>
            <a:off x="4044950" y="5611807"/>
            <a:ext cx="2772411" cy="298265"/>
          </a:xfrm>
          <a:prstGeom prst="rect">
            <a:avLst/>
          </a:prstGeom>
          <a:solidFill>
            <a:schemeClr val="bg1"/>
          </a:solidFill>
        </p:spPr>
        <p:txBody>
          <a:bodyPr wrap="none" lIns="0" tIns="0" rIns="0" bIns="0" rtlCol="0">
            <a:noAutofit/>
          </a:bodyPr>
          <a:lstStyle/>
          <a:p>
            <a:r>
              <a:rPr lang="en-US" sz="1400" dirty="0">
                <a:solidFill>
                  <a:schemeClr val="accent4"/>
                </a:solidFill>
                <a:latin typeface="+mj-lt"/>
                <a:cs typeface="Aktiv Grotesk Trial" panose="020B0504020202020204" pitchFamily="34" charset="0"/>
              </a:rPr>
              <a:t>2021, facing southwest</a:t>
            </a:r>
          </a:p>
        </p:txBody>
      </p:sp>
    </p:spTree>
    <p:extLst>
      <p:ext uri="{BB962C8B-B14F-4D97-AF65-F5344CB8AC3E}">
        <p14:creationId xmlns:p14="http://schemas.microsoft.com/office/powerpoint/2010/main" val="94662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Selected Remediation: Excavation</a:t>
            </a:r>
          </a:p>
        </p:txBody>
      </p:sp>
      <p:pic>
        <p:nvPicPr>
          <p:cNvPr id="4" name="Picture 3">
            <a:extLst>
              <a:ext uri="{FF2B5EF4-FFF2-40B4-BE49-F238E27FC236}">
                <a16:creationId xmlns:a16="http://schemas.microsoft.com/office/drawing/2014/main" id="{BDB83F1F-2319-47B1-8BBC-252F9A499A7F}"/>
              </a:ext>
            </a:extLst>
          </p:cNvPr>
          <p:cNvPicPr>
            <a:picLocks noChangeAspect="1"/>
          </p:cNvPicPr>
          <p:nvPr/>
        </p:nvPicPr>
        <p:blipFill>
          <a:blip r:embed="rId3"/>
          <a:stretch>
            <a:fillRect/>
          </a:stretch>
        </p:blipFill>
        <p:spPr>
          <a:xfrm>
            <a:off x="0" y="2496166"/>
            <a:ext cx="5838825" cy="4299449"/>
          </a:xfrm>
          <a:prstGeom prst="rect">
            <a:avLst/>
          </a:prstGeom>
        </p:spPr>
      </p:pic>
      <p:sp>
        <p:nvSpPr>
          <p:cNvPr id="8" name="Text Placeholder 4">
            <a:extLst>
              <a:ext uri="{FF2B5EF4-FFF2-40B4-BE49-F238E27FC236}">
                <a16:creationId xmlns:a16="http://schemas.microsoft.com/office/drawing/2014/main" id="{A3AAB7F1-099C-46AC-A8F3-F1C4ED1A25C3}"/>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Why</a:t>
            </a:r>
            <a:r>
              <a:rPr lang="en-US" dirty="0">
                <a:solidFill>
                  <a:schemeClr val="tx1"/>
                </a:solidFill>
                <a:latin typeface="Arial"/>
              </a:rPr>
              <a:t>? Shallow groundwater, delineated soil impacts, redevelopment imminent, cost</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Scope: </a:t>
            </a:r>
            <a:r>
              <a:rPr lang="en-US" dirty="0">
                <a:solidFill>
                  <a:schemeClr val="tx1"/>
                </a:solidFill>
                <a:latin typeface="Arial"/>
              </a:rPr>
              <a:t>Remove soil impacts &gt; </a:t>
            </a:r>
            <a:r>
              <a:rPr lang="en-US" dirty="0" err="1">
                <a:solidFill>
                  <a:schemeClr val="tx1"/>
                </a:solidFill>
                <a:latin typeface="Arial"/>
              </a:rPr>
              <a:t>Csat</a:t>
            </a:r>
            <a:r>
              <a:rPr lang="en-US" dirty="0">
                <a:solidFill>
                  <a:schemeClr val="tx1"/>
                </a:solidFill>
                <a:latin typeface="Arial"/>
              </a:rPr>
              <a:t> concentrations</a:t>
            </a:r>
            <a:endParaRPr lang="en-US" b="1" dirty="0">
              <a:solidFill>
                <a:schemeClr val="tx1"/>
              </a:solidFill>
              <a:latin typeface="Arial"/>
            </a:endParaRP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Cost savings</a:t>
            </a:r>
            <a:r>
              <a:rPr lang="en-US" dirty="0">
                <a:solidFill>
                  <a:schemeClr val="tx1"/>
                </a:solidFill>
                <a:latin typeface="Arial"/>
              </a:rPr>
              <a:t>: On-site thermal remediation prior to offsite disposal</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Addressing groundwater impacts: </a:t>
            </a:r>
            <a:r>
              <a:rPr lang="en-US" dirty="0">
                <a:solidFill>
                  <a:schemeClr val="tx1"/>
                </a:solidFill>
                <a:latin typeface="Arial"/>
              </a:rPr>
              <a:t>Added remedial amendment (permanganate) at base of excavation prior to backfill</a:t>
            </a:r>
          </a:p>
        </p:txBody>
      </p:sp>
      <p:sp>
        <p:nvSpPr>
          <p:cNvPr id="7" name="TextBox 6">
            <a:extLst>
              <a:ext uri="{FF2B5EF4-FFF2-40B4-BE49-F238E27FC236}">
                <a16:creationId xmlns:a16="http://schemas.microsoft.com/office/drawing/2014/main" id="{91499BDB-6AA5-418C-9201-FF0C460C7231}"/>
              </a:ext>
            </a:extLst>
          </p:cNvPr>
          <p:cNvSpPr txBox="1"/>
          <p:nvPr/>
        </p:nvSpPr>
        <p:spPr>
          <a:xfrm>
            <a:off x="54673" y="4312907"/>
            <a:ext cx="972693" cy="736440"/>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Thermal </a:t>
            </a:r>
          </a:p>
          <a:p>
            <a:r>
              <a:rPr lang="en-US" sz="1400" dirty="0">
                <a:latin typeface="+mj-lt"/>
                <a:cs typeface="Aktiv Grotesk Trial" panose="020B0504020202020204" pitchFamily="34" charset="0"/>
              </a:rPr>
              <a:t>desorption</a:t>
            </a:r>
          </a:p>
          <a:p>
            <a:r>
              <a:rPr lang="en-US" sz="1400" dirty="0">
                <a:latin typeface="+mj-lt"/>
                <a:cs typeface="Aktiv Grotesk Trial" panose="020B0504020202020204" pitchFamily="34" charset="0"/>
              </a:rPr>
              <a:t>unit </a:t>
            </a:r>
          </a:p>
        </p:txBody>
      </p:sp>
      <p:cxnSp>
        <p:nvCxnSpPr>
          <p:cNvPr id="6" name="Straight Arrow Connector 5">
            <a:extLst>
              <a:ext uri="{FF2B5EF4-FFF2-40B4-BE49-F238E27FC236}">
                <a16:creationId xmlns:a16="http://schemas.microsoft.com/office/drawing/2014/main" id="{8D8BD719-27AB-4CBE-90F1-F94E2104371A}"/>
              </a:ext>
            </a:extLst>
          </p:cNvPr>
          <p:cNvCxnSpPr>
            <a:cxnSpLocks/>
            <a:stCxn id="7" idx="0"/>
          </p:cNvCxnSpPr>
          <p:nvPr/>
        </p:nvCxnSpPr>
        <p:spPr>
          <a:xfrm flipV="1">
            <a:off x="541020" y="3369833"/>
            <a:ext cx="173355" cy="94307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D0580C-C01D-4634-AF3F-63EC835887E5}"/>
              </a:ext>
            </a:extLst>
          </p:cNvPr>
          <p:cNvSpPr txBox="1"/>
          <p:nvPr/>
        </p:nvSpPr>
        <p:spPr>
          <a:xfrm>
            <a:off x="6400764" y="2793033"/>
            <a:ext cx="972693" cy="503535"/>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Concrete </a:t>
            </a:r>
          </a:p>
          <a:p>
            <a:r>
              <a:rPr lang="en-US" sz="1400" dirty="0">
                <a:latin typeface="+mj-lt"/>
                <a:cs typeface="Aktiv Grotesk Trial" panose="020B0504020202020204" pitchFamily="34" charset="0"/>
              </a:rPr>
              <a:t>stockpiles</a:t>
            </a:r>
          </a:p>
        </p:txBody>
      </p:sp>
      <p:cxnSp>
        <p:nvCxnSpPr>
          <p:cNvPr id="13" name="Straight Arrow Connector 12">
            <a:extLst>
              <a:ext uri="{FF2B5EF4-FFF2-40B4-BE49-F238E27FC236}">
                <a16:creationId xmlns:a16="http://schemas.microsoft.com/office/drawing/2014/main" id="{D43D9347-9A2B-4BF6-8867-FD3DF2CC8BE2}"/>
              </a:ext>
            </a:extLst>
          </p:cNvPr>
          <p:cNvCxnSpPr>
            <a:cxnSpLocks/>
          </p:cNvCxnSpPr>
          <p:nvPr/>
        </p:nvCxnSpPr>
        <p:spPr>
          <a:xfrm flipH="1">
            <a:off x="5346551" y="3044801"/>
            <a:ext cx="1054213" cy="49659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AE8EBC8-CBEC-41A0-88D1-AFE15C5AEF52}"/>
              </a:ext>
            </a:extLst>
          </p:cNvPr>
          <p:cNvSpPr txBox="1"/>
          <p:nvPr/>
        </p:nvSpPr>
        <p:spPr>
          <a:xfrm>
            <a:off x="7412904" y="5353767"/>
            <a:ext cx="972693" cy="736440"/>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Water at </a:t>
            </a:r>
          </a:p>
          <a:p>
            <a:r>
              <a:rPr lang="en-US" sz="1400" dirty="0">
                <a:latin typeface="+mj-lt"/>
                <a:cs typeface="Aktiv Grotesk Trial" panose="020B0504020202020204" pitchFamily="34" charset="0"/>
              </a:rPr>
              <a:t>base of </a:t>
            </a:r>
          </a:p>
          <a:p>
            <a:r>
              <a:rPr lang="en-US" sz="1400" dirty="0">
                <a:latin typeface="+mj-lt"/>
                <a:cs typeface="Aktiv Grotesk Trial" panose="020B0504020202020204" pitchFamily="34" charset="0"/>
              </a:rPr>
              <a:t>excavation</a:t>
            </a:r>
          </a:p>
        </p:txBody>
      </p:sp>
      <p:cxnSp>
        <p:nvCxnSpPr>
          <p:cNvPr id="18" name="Straight Arrow Connector 17">
            <a:extLst>
              <a:ext uri="{FF2B5EF4-FFF2-40B4-BE49-F238E27FC236}">
                <a16:creationId xmlns:a16="http://schemas.microsoft.com/office/drawing/2014/main" id="{13754921-2890-427A-8DD4-1525853C3DE3}"/>
              </a:ext>
            </a:extLst>
          </p:cNvPr>
          <p:cNvCxnSpPr>
            <a:cxnSpLocks/>
            <a:stCxn id="17" idx="1"/>
          </p:cNvCxnSpPr>
          <p:nvPr/>
        </p:nvCxnSpPr>
        <p:spPr>
          <a:xfrm flipH="1" flipV="1">
            <a:off x="3638550" y="5575831"/>
            <a:ext cx="3774354" cy="146156"/>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8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Selected Remediation: Excavation</a:t>
            </a:r>
          </a:p>
        </p:txBody>
      </p:sp>
      <p:sp>
        <p:nvSpPr>
          <p:cNvPr id="8" name="Text Placeholder 4">
            <a:extLst>
              <a:ext uri="{FF2B5EF4-FFF2-40B4-BE49-F238E27FC236}">
                <a16:creationId xmlns:a16="http://schemas.microsoft.com/office/drawing/2014/main" id="{A3AAB7F1-099C-46AC-A8F3-F1C4ED1A25C3}"/>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Why</a:t>
            </a:r>
            <a:r>
              <a:rPr lang="en-US" dirty="0">
                <a:solidFill>
                  <a:schemeClr val="tx1"/>
                </a:solidFill>
                <a:latin typeface="Arial"/>
              </a:rPr>
              <a:t>? Shallow groundwater, delineated soil impacts, and redevelopment imminent </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Scope: </a:t>
            </a:r>
            <a:r>
              <a:rPr lang="en-US" dirty="0">
                <a:solidFill>
                  <a:schemeClr val="tx1"/>
                </a:solidFill>
                <a:latin typeface="Arial"/>
              </a:rPr>
              <a:t>Remove soil impacts &gt; </a:t>
            </a:r>
            <a:r>
              <a:rPr lang="en-US" dirty="0" err="1">
                <a:solidFill>
                  <a:schemeClr val="tx1"/>
                </a:solidFill>
                <a:latin typeface="Arial"/>
              </a:rPr>
              <a:t>Csat</a:t>
            </a:r>
            <a:r>
              <a:rPr lang="en-US" dirty="0">
                <a:solidFill>
                  <a:schemeClr val="tx1"/>
                </a:solidFill>
                <a:latin typeface="Arial"/>
              </a:rPr>
              <a:t> concentrations</a:t>
            </a:r>
            <a:endParaRPr lang="en-US" b="1" dirty="0">
              <a:solidFill>
                <a:schemeClr val="tx1"/>
              </a:solidFill>
              <a:latin typeface="Arial"/>
            </a:endParaRP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Cost savings</a:t>
            </a:r>
            <a:r>
              <a:rPr lang="en-US" dirty="0">
                <a:solidFill>
                  <a:schemeClr val="tx1"/>
                </a:solidFill>
                <a:latin typeface="Arial"/>
              </a:rPr>
              <a:t>: On-site thermal remediation prior to offsite disposal</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Addressing groundwater impacts: </a:t>
            </a:r>
            <a:r>
              <a:rPr lang="en-US" dirty="0">
                <a:solidFill>
                  <a:schemeClr val="tx1"/>
                </a:solidFill>
                <a:latin typeface="Arial"/>
              </a:rPr>
              <a:t>Added remedial amendment (permanganate) at base of excavation prior to backfill</a:t>
            </a:r>
          </a:p>
        </p:txBody>
      </p:sp>
      <p:sp>
        <p:nvSpPr>
          <p:cNvPr id="12" name="TextBox 11">
            <a:extLst>
              <a:ext uri="{FF2B5EF4-FFF2-40B4-BE49-F238E27FC236}">
                <a16:creationId xmlns:a16="http://schemas.microsoft.com/office/drawing/2014/main" id="{98D0580C-C01D-4634-AF3F-63EC835887E5}"/>
              </a:ext>
            </a:extLst>
          </p:cNvPr>
          <p:cNvSpPr txBox="1"/>
          <p:nvPr/>
        </p:nvSpPr>
        <p:spPr>
          <a:xfrm>
            <a:off x="6400764" y="2793033"/>
            <a:ext cx="972693" cy="503535"/>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Treated soil stockpiles,</a:t>
            </a:r>
          </a:p>
          <a:p>
            <a:r>
              <a:rPr lang="en-US" sz="1400" dirty="0">
                <a:latin typeface="+mj-lt"/>
                <a:cs typeface="Aktiv Grotesk Trial" panose="020B0504020202020204" pitchFamily="34" charset="0"/>
              </a:rPr>
              <a:t>pending analytical results </a:t>
            </a:r>
          </a:p>
          <a:p>
            <a:r>
              <a:rPr lang="en-US" sz="1400" dirty="0">
                <a:latin typeface="+mj-lt"/>
                <a:cs typeface="Aktiv Grotesk Trial" panose="020B0504020202020204" pitchFamily="34" charset="0"/>
              </a:rPr>
              <a:t>and offsite T&amp;D</a:t>
            </a:r>
          </a:p>
        </p:txBody>
      </p:sp>
      <p:pic>
        <p:nvPicPr>
          <p:cNvPr id="14" name="Picture 13">
            <a:extLst>
              <a:ext uri="{FF2B5EF4-FFF2-40B4-BE49-F238E27FC236}">
                <a16:creationId xmlns:a16="http://schemas.microsoft.com/office/drawing/2014/main" id="{D7EC17D0-873E-4863-9F31-221AE2DF857F}"/>
              </a:ext>
            </a:extLst>
          </p:cNvPr>
          <p:cNvPicPr>
            <a:picLocks noChangeAspect="1"/>
          </p:cNvPicPr>
          <p:nvPr/>
        </p:nvPicPr>
        <p:blipFill>
          <a:blip r:embed="rId3"/>
          <a:stretch>
            <a:fillRect/>
          </a:stretch>
        </p:blipFill>
        <p:spPr>
          <a:xfrm>
            <a:off x="193301" y="2617304"/>
            <a:ext cx="5455442" cy="4095467"/>
          </a:xfrm>
          <a:prstGeom prst="rect">
            <a:avLst/>
          </a:prstGeom>
        </p:spPr>
      </p:pic>
      <p:cxnSp>
        <p:nvCxnSpPr>
          <p:cNvPr id="13" name="Straight Arrow Connector 12">
            <a:extLst>
              <a:ext uri="{FF2B5EF4-FFF2-40B4-BE49-F238E27FC236}">
                <a16:creationId xmlns:a16="http://schemas.microsoft.com/office/drawing/2014/main" id="{D43D9347-9A2B-4BF6-8867-FD3DF2CC8BE2}"/>
              </a:ext>
            </a:extLst>
          </p:cNvPr>
          <p:cNvCxnSpPr>
            <a:cxnSpLocks/>
          </p:cNvCxnSpPr>
          <p:nvPr/>
        </p:nvCxnSpPr>
        <p:spPr>
          <a:xfrm flipH="1">
            <a:off x="3948056" y="3044801"/>
            <a:ext cx="2452709" cy="143111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1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Selected Remediation: Excavation</a:t>
            </a:r>
          </a:p>
        </p:txBody>
      </p:sp>
      <p:sp>
        <p:nvSpPr>
          <p:cNvPr id="8" name="Text Placeholder 4">
            <a:extLst>
              <a:ext uri="{FF2B5EF4-FFF2-40B4-BE49-F238E27FC236}">
                <a16:creationId xmlns:a16="http://schemas.microsoft.com/office/drawing/2014/main" id="{A3AAB7F1-099C-46AC-A8F3-F1C4ED1A25C3}"/>
              </a:ext>
            </a:extLst>
          </p:cNvPr>
          <p:cNvSpPr txBox="1">
            <a:spLocks/>
          </p:cNvSpPr>
          <p:nvPr/>
        </p:nvSpPr>
        <p:spPr>
          <a:xfrm>
            <a:off x="469900" y="1027113"/>
            <a:ext cx="8094980" cy="4357687"/>
          </a:xfrm>
          <a:prstGeom prst="rect">
            <a:avLst/>
          </a:prstGeom>
        </p:spPr>
        <p:txBody>
          <a:bodyPr/>
          <a:lstStyle>
            <a:lvl1pPr marL="274320" indent="-274320" algn="l" defTabSz="914400" rtl="0" eaLnBrk="1" latinLnBrk="0" hangingPunct="1">
              <a:spcBef>
                <a:spcPts val="600"/>
              </a:spcBef>
              <a:buFont typeface="Arial" pitchFamily="34" charset="0"/>
              <a:buChar char="−"/>
              <a:defRPr sz="1600" kern="1200">
                <a:solidFill>
                  <a:schemeClr val="bg2"/>
                </a:solidFill>
                <a:latin typeface="+mn-lt"/>
                <a:ea typeface="+mn-ea"/>
                <a:cs typeface="+mn-cs"/>
              </a:defRPr>
            </a:lvl1pPr>
            <a:lvl2pPr marL="548640" indent="-274320" algn="l" defTabSz="914400" rtl="0" eaLnBrk="1" latinLnBrk="0" hangingPunct="1">
              <a:spcBef>
                <a:spcPts val="600"/>
              </a:spcBef>
              <a:buFont typeface="Arial" pitchFamily="34" charset="0"/>
              <a:buChar char="•"/>
              <a:defRPr sz="1400" kern="1200">
                <a:solidFill>
                  <a:schemeClr val="bg2"/>
                </a:solidFill>
                <a:latin typeface="+mn-lt"/>
                <a:ea typeface="+mn-ea"/>
                <a:cs typeface="+mn-cs"/>
              </a:defRPr>
            </a:lvl2pPr>
            <a:lvl3pPr marL="822960" indent="-274320" algn="l" defTabSz="914400" rtl="0" eaLnBrk="1" latinLnBrk="0" hangingPunct="1">
              <a:spcBef>
                <a:spcPts val="600"/>
              </a:spcBef>
              <a:buFont typeface="Arial" pitchFamily="34" charset="0"/>
              <a:buChar char="°"/>
              <a:defRPr sz="1200" kern="1200">
                <a:solidFill>
                  <a:schemeClr val="bg2"/>
                </a:solidFill>
                <a:latin typeface="+mn-lt"/>
                <a:ea typeface="+mn-ea"/>
                <a:cs typeface="+mn-cs"/>
              </a:defRPr>
            </a:lvl3pPr>
            <a:lvl4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4pPr>
            <a:lvl5pPr marL="274320" indent="-27432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Why</a:t>
            </a:r>
            <a:r>
              <a:rPr lang="en-US" dirty="0">
                <a:solidFill>
                  <a:schemeClr val="tx1"/>
                </a:solidFill>
                <a:latin typeface="Arial"/>
              </a:rPr>
              <a:t>? Shallow groundwater, delineated soil impacts, and redevelopment imminent </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Scope: </a:t>
            </a:r>
            <a:r>
              <a:rPr lang="en-US" dirty="0">
                <a:solidFill>
                  <a:schemeClr val="tx1"/>
                </a:solidFill>
                <a:latin typeface="Arial"/>
              </a:rPr>
              <a:t>Remove soil impacts &gt; </a:t>
            </a:r>
            <a:r>
              <a:rPr lang="en-US" dirty="0" err="1">
                <a:solidFill>
                  <a:schemeClr val="tx1"/>
                </a:solidFill>
                <a:latin typeface="Arial"/>
              </a:rPr>
              <a:t>Csat</a:t>
            </a:r>
            <a:r>
              <a:rPr lang="en-US" dirty="0">
                <a:solidFill>
                  <a:schemeClr val="tx1"/>
                </a:solidFill>
                <a:latin typeface="Arial"/>
              </a:rPr>
              <a:t> concentrations</a:t>
            </a:r>
            <a:endParaRPr lang="en-US" b="1" dirty="0">
              <a:solidFill>
                <a:schemeClr val="tx1"/>
              </a:solidFill>
              <a:latin typeface="Arial"/>
            </a:endParaRP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Cost savings</a:t>
            </a:r>
            <a:r>
              <a:rPr lang="en-US" dirty="0">
                <a:solidFill>
                  <a:schemeClr val="tx1"/>
                </a:solidFill>
                <a:latin typeface="Arial"/>
              </a:rPr>
              <a:t>: On-site thermal remediation prior to offsite disposal</a:t>
            </a:r>
          </a:p>
          <a:p>
            <a:pPr marL="274320" marR="0" lvl="0" indent="-27432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dirty="0">
                <a:solidFill>
                  <a:schemeClr val="tx1"/>
                </a:solidFill>
                <a:latin typeface="Arial"/>
              </a:rPr>
              <a:t>Addressing groundwater impacts: </a:t>
            </a:r>
            <a:r>
              <a:rPr lang="en-US" dirty="0">
                <a:solidFill>
                  <a:schemeClr val="tx1"/>
                </a:solidFill>
                <a:latin typeface="Arial"/>
              </a:rPr>
              <a:t>Added remedial amendment (permanganate) at base of excavation prior to backfill</a:t>
            </a:r>
          </a:p>
        </p:txBody>
      </p:sp>
      <p:sp>
        <p:nvSpPr>
          <p:cNvPr id="12" name="TextBox 11">
            <a:extLst>
              <a:ext uri="{FF2B5EF4-FFF2-40B4-BE49-F238E27FC236}">
                <a16:creationId xmlns:a16="http://schemas.microsoft.com/office/drawing/2014/main" id="{98D0580C-C01D-4634-AF3F-63EC835887E5}"/>
              </a:ext>
            </a:extLst>
          </p:cNvPr>
          <p:cNvSpPr txBox="1"/>
          <p:nvPr/>
        </p:nvSpPr>
        <p:spPr>
          <a:xfrm>
            <a:off x="6400764" y="2793033"/>
            <a:ext cx="2286036" cy="1005244"/>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Permanganate in the base of </a:t>
            </a:r>
          </a:p>
          <a:p>
            <a:r>
              <a:rPr lang="en-US" sz="1400" dirty="0">
                <a:latin typeface="+mj-lt"/>
                <a:cs typeface="Aktiv Grotesk Trial" panose="020B0504020202020204" pitchFamily="34" charset="0"/>
              </a:rPr>
              <a:t>the excavation. </a:t>
            </a:r>
          </a:p>
        </p:txBody>
      </p:sp>
      <p:pic>
        <p:nvPicPr>
          <p:cNvPr id="4" name="Picture 3" descr="A picture containing night sky&#10;&#10;Description automatically generated">
            <a:extLst>
              <a:ext uri="{FF2B5EF4-FFF2-40B4-BE49-F238E27FC236}">
                <a16:creationId xmlns:a16="http://schemas.microsoft.com/office/drawing/2014/main" id="{7296F3DA-5E8D-4AD1-A891-9B32A3686588}"/>
              </a:ext>
            </a:extLst>
          </p:cNvPr>
          <p:cNvPicPr>
            <a:picLocks noChangeAspect="1"/>
          </p:cNvPicPr>
          <p:nvPr/>
        </p:nvPicPr>
        <p:blipFill rotWithShape="1">
          <a:blip r:embed="rId3">
            <a:extLst>
              <a:ext uri="{28A0092B-C50C-407E-A947-70E740481C1C}">
                <a14:useLocalDpi xmlns:a14="http://schemas.microsoft.com/office/drawing/2010/main" val="0"/>
              </a:ext>
            </a:extLst>
          </a:blip>
          <a:srcRect t="31795" b="31868"/>
          <a:stretch/>
        </p:blipFill>
        <p:spPr>
          <a:xfrm>
            <a:off x="347980" y="2703005"/>
            <a:ext cx="5188662" cy="3984685"/>
          </a:xfrm>
          <a:prstGeom prst="rect">
            <a:avLst/>
          </a:prstGeom>
        </p:spPr>
      </p:pic>
      <p:cxnSp>
        <p:nvCxnSpPr>
          <p:cNvPr id="13" name="Straight Arrow Connector 12">
            <a:extLst>
              <a:ext uri="{FF2B5EF4-FFF2-40B4-BE49-F238E27FC236}">
                <a16:creationId xmlns:a16="http://schemas.microsoft.com/office/drawing/2014/main" id="{D43D9347-9A2B-4BF6-8867-FD3DF2CC8BE2}"/>
              </a:ext>
            </a:extLst>
          </p:cNvPr>
          <p:cNvCxnSpPr>
            <a:cxnSpLocks/>
          </p:cNvCxnSpPr>
          <p:nvPr/>
        </p:nvCxnSpPr>
        <p:spPr>
          <a:xfrm flipH="1">
            <a:off x="4350936" y="3094892"/>
            <a:ext cx="1927908" cy="1828800"/>
          </a:xfrm>
          <a:prstGeom prst="straightConnector1">
            <a:avLst/>
          </a:prstGeom>
          <a:ln w="190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1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Dealing with the Unexpected </a:t>
            </a:r>
          </a:p>
        </p:txBody>
      </p:sp>
      <p:pic>
        <p:nvPicPr>
          <p:cNvPr id="4" name="Picture 3" descr="Text&#10;&#10;Description automatically generated">
            <a:extLst>
              <a:ext uri="{FF2B5EF4-FFF2-40B4-BE49-F238E27FC236}">
                <a16:creationId xmlns:a16="http://schemas.microsoft.com/office/drawing/2014/main" id="{9A94D80B-D894-4875-ADB0-130363868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35624"/>
            <a:ext cx="2671082" cy="5329475"/>
          </a:xfrm>
          <a:prstGeom prst="rect">
            <a:avLst/>
          </a:prstGeom>
        </p:spPr>
      </p:pic>
      <p:sp>
        <p:nvSpPr>
          <p:cNvPr id="6" name="TextBox 5">
            <a:extLst>
              <a:ext uri="{FF2B5EF4-FFF2-40B4-BE49-F238E27FC236}">
                <a16:creationId xmlns:a16="http://schemas.microsoft.com/office/drawing/2014/main" id="{C4ADE9D0-285A-45AD-82C3-4869EED165D5}"/>
              </a:ext>
            </a:extLst>
          </p:cNvPr>
          <p:cNvSpPr txBox="1"/>
          <p:nvPr/>
        </p:nvSpPr>
        <p:spPr>
          <a:xfrm>
            <a:off x="464247" y="5479474"/>
            <a:ext cx="2845009" cy="1083251"/>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FOUND IN EXCAVATION</a:t>
            </a:r>
          </a:p>
        </p:txBody>
      </p:sp>
      <p:grpSp>
        <p:nvGrpSpPr>
          <p:cNvPr id="2" name="Group 1">
            <a:extLst>
              <a:ext uri="{FF2B5EF4-FFF2-40B4-BE49-F238E27FC236}">
                <a16:creationId xmlns:a16="http://schemas.microsoft.com/office/drawing/2014/main" id="{A2EEC052-B1EA-49E5-8DB8-59D2D031FDA1}"/>
              </a:ext>
            </a:extLst>
          </p:cNvPr>
          <p:cNvGrpSpPr/>
          <p:nvPr/>
        </p:nvGrpSpPr>
        <p:grpSpPr>
          <a:xfrm>
            <a:off x="4943728" y="2265696"/>
            <a:ext cx="3571622" cy="3784451"/>
            <a:chOff x="4943728" y="1921449"/>
            <a:chExt cx="3571622" cy="3784451"/>
          </a:xfrm>
        </p:grpSpPr>
        <p:pic>
          <p:nvPicPr>
            <p:cNvPr id="7" name="Picture 6">
              <a:extLst>
                <a:ext uri="{FF2B5EF4-FFF2-40B4-BE49-F238E27FC236}">
                  <a16:creationId xmlns:a16="http://schemas.microsoft.com/office/drawing/2014/main" id="{950E94C6-521A-4D17-9C79-F8C071668DC6}"/>
                </a:ext>
              </a:extLst>
            </p:cNvPr>
            <p:cNvPicPr>
              <a:picLocks noChangeAspect="1"/>
            </p:cNvPicPr>
            <p:nvPr/>
          </p:nvPicPr>
          <p:blipFill rotWithShape="1">
            <a:blip r:embed="rId4"/>
            <a:srcRect t="3992" r="5091" b="2317"/>
            <a:stretch/>
          </p:blipFill>
          <p:spPr>
            <a:xfrm>
              <a:off x="4943728" y="1921449"/>
              <a:ext cx="3571622" cy="2695575"/>
            </a:xfrm>
            <a:prstGeom prst="rect">
              <a:avLst/>
            </a:prstGeom>
          </p:spPr>
        </p:pic>
        <p:sp>
          <p:nvSpPr>
            <p:cNvPr id="8" name="TextBox 7">
              <a:extLst>
                <a:ext uri="{FF2B5EF4-FFF2-40B4-BE49-F238E27FC236}">
                  <a16:creationId xmlns:a16="http://schemas.microsoft.com/office/drawing/2014/main" id="{C8384E7D-92AA-4B72-A007-39BE491A10CE}"/>
                </a:ext>
              </a:extLst>
            </p:cNvPr>
            <p:cNvSpPr txBox="1"/>
            <p:nvPr/>
          </p:nvSpPr>
          <p:spPr>
            <a:xfrm>
              <a:off x="5670341" y="4622649"/>
              <a:ext cx="2845009" cy="1083251"/>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Headstone in a current cemetery</a:t>
              </a:r>
            </a:p>
          </p:txBody>
        </p:sp>
      </p:grpSp>
      <p:sp>
        <p:nvSpPr>
          <p:cNvPr id="9" name="TextBox 8">
            <a:extLst>
              <a:ext uri="{FF2B5EF4-FFF2-40B4-BE49-F238E27FC236}">
                <a16:creationId xmlns:a16="http://schemas.microsoft.com/office/drawing/2014/main" id="{C3BC33D6-3EB2-46A4-BBB4-8A60CFA8F166}"/>
              </a:ext>
            </a:extLst>
          </p:cNvPr>
          <p:cNvSpPr txBox="1"/>
          <p:nvPr/>
        </p:nvSpPr>
        <p:spPr>
          <a:xfrm>
            <a:off x="3267687" y="1138079"/>
            <a:ext cx="1865172" cy="1083251"/>
          </a:xfrm>
          <a:prstGeom prst="rect">
            <a:avLst/>
          </a:prstGeom>
          <a:solidFill>
            <a:schemeClr val="bg1"/>
          </a:solidFill>
        </p:spPr>
        <p:txBody>
          <a:bodyPr wrap="none" lIns="0" tIns="0" rIns="0" bIns="0" rtlCol="0">
            <a:noAutofit/>
          </a:bodyPr>
          <a:lstStyle/>
          <a:p>
            <a:r>
              <a:rPr lang="en-US" sz="1400" dirty="0">
                <a:latin typeface="+mj-lt"/>
                <a:cs typeface="Aktiv Grotesk Trial" panose="020B0504020202020204" pitchFamily="34" charset="0"/>
              </a:rPr>
              <a:t>Anna Woodall Rose</a:t>
            </a:r>
          </a:p>
          <a:p>
            <a:r>
              <a:rPr lang="en-US" sz="1400" dirty="0">
                <a:latin typeface="+mj-lt"/>
                <a:cs typeface="Aktiv Grotesk Trial" panose="020B0504020202020204" pitchFamily="34" charset="0"/>
              </a:rPr>
              <a:t>Wife of DJ Rose</a:t>
            </a:r>
          </a:p>
          <a:p>
            <a:r>
              <a:rPr lang="en-US" sz="1400" dirty="0">
                <a:latin typeface="+mj-lt"/>
                <a:cs typeface="Aktiv Grotesk Trial" panose="020B0504020202020204" pitchFamily="34" charset="0"/>
              </a:rPr>
              <a:t>Born July 21, 1873</a:t>
            </a:r>
          </a:p>
          <a:p>
            <a:r>
              <a:rPr lang="en-US" sz="1400" dirty="0">
                <a:latin typeface="+mj-lt"/>
                <a:cs typeface="Aktiv Grotesk Trial" panose="020B0504020202020204" pitchFamily="34" charset="0"/>
              </a:rPr>
              <a:t>Died June 25, 1899</a:t>
            </a:r>
          </a:p>
        </p:txBody>
      </p:sp>
    </p:spTree>
    <p:extLst>
      <p:ext uri="{BB962C8B-B14F-4D97-AF65-F5344CB8AC3E}">
        <p14:creationId xmlns:p14="http://schemas.microsoft.com/office/powerpoint/2010/main" val="375516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PLATE_PRESENTATION_ENV_BLUE">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2.xml><?xml version="1.0" encoding="utf-8"?>
<a:theme xmlns:a="http://schemas.openxmlformats.org/drawingml/2006/main" name="AECOM_4-3_ARIAL_2015-1016_17h00">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3.xml><?xml version="1.0" encoding="utf-8"?>
<a:theme xmlns:a="http://schemas.openxmlformats.org/drawingml/2006/main" name="GRAY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4.xml><?xml version="1.0" encoding="utf-8"?>
<a:theme xmlns:a="http://schemas.openxmlformats.org/drawingml/2006/main" name="GREEN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5.xml><?xml version="1.0" encoding="utf-8"?>
<a:theme xmlns:a="http://schemas.openxmlformats.org/drawingml/2006/main" name="ORANGE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6.xml><?xml version="1.0" encoding="utf-8"?>
<a:theme xmlns:a="http://schemas.openxmlformats.org/drawingml/2006/main" name="MAGENTA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_x0020_is_x0020_This xmlns="d8113e01-3da9-4bf0-9d72-5d0f3ec68c2f">Easy to Use BLUE template</What_x0020_is_x0020_This>
    <Last_x0020_Updated xmlns="d8113e01-3da9-4bf0-9d72-5d0f3ec68c2f">2016-03-04T08:00:00+00:00</Last_x0020_Updated>
    <Doc_x0020_Type xmlns="d8113e01-3da9-4bf0-9d72-5d0f3ec68c2f">PowerPoint</Doc_x0020_Typ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621350D9E37C4F99FF1822BA45DA89" ma:contentTypeVersion="4" ma:contentTypeDescription="Create a new document." ma:contentTypeScope="" ma:versionID="5d3c136b53a6ccec1adf07aceafab23b">
  <xsd:schema xmlns:xsd="http://www.w3.org/2001/XMLSchema" xmlns:xs="http://www.w3.org/2001/XMLSchema" xmlns:p="http://schemas.microsoft.com/office/2006/metadata/properties" xmlns:ns2="d8113e01-3da9-4bf0-9d72-5d0f3ec68c2f" xmlns:ns3="http://schemas.microsoft.com/sharepoint/v4" targetNamespace="http://schemas.microsoft.com/office/2006/metadata/properties" ma:root="true" ma:fieldsID="48048dd7f09b2e0b980def812ee7ab1f" ns2:_="" ns3:_="">
    <xsd:import namespace="d8113e01-3da9-4bf0-9d72-5d0f3ec68c2f"/>
    <xsd:import namespace="http://schemas.microsoft.com/sharepoint/v4"/>
    <xsd:element name="properties">
      <xsd:complexType>
        <xsd:sequence>
          <xsd:element name="documentManagement">
            <xsd:complexType>
              <xsd:all>
                <xsd:element ref="ns2:Doc_x0020_Type" minOccurs="0"/>
                <xsd:element ref="ns2:What_x0020_is_x0020_This" minOccurs="0"/>
                <xsd:element ref="ns2:Last_x0020_Update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13e01-3da9-4bf0-9d72-5d0f3ec68c2f" elementFormDefault="qualified">
    <xsd:import namespace="http://schemas.microsoft.com/office/2006/documentManagement/types"/>
    <xsd:import namespace="http://schemas.microsoft.com/office/infopath/2007/PartnerControls"/>
    <xsd:element name="Doc_x0020_Type" ma:index="8" nillable="true" ma:displayName="Doc Type" ma:default="InDesign" ma:format="Dropdown" ma:internalName="Doc_x0020_Type">
      <xsd:simpleType>
        <xsd:restriction base="dms:Choice">
          <xsd:enumeration value="InDesign"/>
          <xsd:enumeration value="PowerPoint"/>
          <xsd:enumeration value="Word"/>
        </xsd:restriction>
      </xsd:simpleType>
    </xsd:element>
    <xsd:element name="What_x0020_is_x0020_This" ma:index="9" nillable="true" ma:displayName="What is This" ma:internalName="What_x0020_is_x0020_This">
      <xsd:simpleType>
        <xsd:restriction base="dms:Note">
          <xsd:maxLength value="255"/>
        </xsd:restriction>
      </xsd:simpleType>
    </xsd:element>
    <xsd:element name="Last_x0020_Updated" ma:index="10" nillable="true" ma:displayName="Last Updated" ma:default="[today]" ma:format="DateOnly" ma:internalName="Last_x0020_Upd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F74D-5280-41EC-831D-04286BA1F2F1}">
  <ds:schemaRefs>
    <ds:schemaRef ds:uri="http://purl.org/dc/elements/1.1/"/>
    <ds:schemaRef ds:uri="http://schemas.microsoft.com/office/2006/documentManagement/types"/>
    <ds:schemaRef ds:uri="http://schemas.microsoft.com/office/2006/metadata/properties"/>
    <ds:schemaRef ds:uri="http://schemas.microsoft.com/sharepoint/v4"/>
    <ds:schemaRef ds:uri="d8113e01-3da9-4bf0-9d72-5d0f3ec68c2f"/>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669E88E-4835-42E3-875F-9D7CE9A19292}">
  <ds:schemaRefs>
    <ds:schemaRef ds:uri="http://schemas.microsoft.com/sharepoint/v3/contenttype/forms"/>
  </ds:schemaRefs>
</ds:datastoreItem>
</file>

<file path=customXml/itemProps3.xml><?xml version="1.0" encoding="utf-8"?>
<ds:datastoreItem xmlns:ds="http://schemas.openxmlformats.org/officeDocument/2006/customXml" ds:itemID="{23138288-BDA7-48B9-BDE8-186BB8FD0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113e01-3da9-4bf0-9d72-5d0f3ec68c2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TEMPLATE_PRESENTATION_ENV_BLUE</Template>
  <TotalTime>3367</TotalTime>
  <Words>1240</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vt:i4>
      </vt:variant>
    </vt:vector>
  </HeadingPairs>
  <TitlesOfParts>
    <vt:vector size="21" baseType="lpstr">
      <vt:lpstr>AECOM Sans</vt:lpstr>
      <vt:lpstr>Aktiv Grotesk Trial</vt:lpstr>
      <vt:lpstr>Arial</vt:lpstr>
      <vt:lpstr>Calibri</vt:lpstr>
      <vt:lpstr>Courier New</vt:lpstr>
      <vt:lpstr>TEMPLATE_PRESENTATION_ENV_BLUE</vt:lpstr>
      <vt:lpstr>AECOM_4-3_ARIAL_2015-1016_17h00</vt:lpstr>
      <vt:lpstr>GRAY Slide Set</vt:lpstr>
      <vt:lpstr>GREEN Slide Set</vt:lpstr>
      <vt:lpstr>ORANGE Slide Set</vt:lpstr>
      <vt:lpstr>MAGENTA Slide Set</vt:lpstr>
      <vt:lpstr>PowerPoint Presentation</vt:lpstr>
      <vt:lpstr>Area and Site Map</vt:lpstr>
      <vt:lpstr>Groundwater Contamination at the Site</vt:lpstr>
      <vt:lpstr>Soil Contamination at the Site</vt:lpstr>
      <vt:lpstr>Site Redevelopment</vt:lpstr>
      <vt:lpstr>Selected Remediation: Excavation</vt:lpstr>
      <vt:lpstr>Selected Remediation: Excavation</vt:lpstr>
      <vt:lpstr>Selected Remediation: Excavation</vt:lpstr>
      <vt:lpstr>Dealing with the Unexpected </vt:lpstr>
      <vt:lpstr>Next Steps</vt:lpstr>
    </vt:vector>
  </TitlesOfParts>
  <Company>AECOM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Brian (Raleigh)</dc:creator>
  <cp:lastModifiedBy>Friedman, Michelle</cp:lastModifiedBy>
  <cp:revision>119</cp:revision>
  <dcterms:created xsi:type="dcterms:W3CDTF">2018-03-01T13:52:34Z</dcterms:created>
  <dcterms:modified xsi:type="dcterms:W3CDTF">2022-04-26T16:17:54Z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0x01010048621350D9E37C4F99FF1822BA45DA89</vt:lpwstr>
  </property>
</Properties>
</file>