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394" r:id="rId3"/>
    <p:sldId id="355" r:id="rId4"/>
    <p:sldId id="357" r:id="rId5"/>
    <p:sldId id="388" r:id="rId6"/>
    <p:sldId id="380" r:id="rId7"/>
    <p:sldId id="382" r:id="rId8"/>
    <p:sldId id="383" r:id="rId9"/>
    <p:sldId id="384" r:id="rId10"/>
    <p:sldId id="390" r:id="rId11"/>
    <p:sldId id="391" r:id="rId12"/>
    <p:sldId id="385" r:id="rId13"/>
    <p:sldId id="379" r:id="rId14"/>
    <p:sldId id="376" r:id="rId15"/>
    <p:sldId id="395" r:id="rId16"/>
    <p:sldId id="377" r:id="rId17"/>
    <p:sldId id="393" r:id="rId18"/>
    <p:sldId id="396" r:id="rId19"/>
    <p:sldId id="374" r:id="rId20"/>
    <p:sldId id="371" r:id="rId21"/>
    <p:sldId id="273"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5019" autoAdjust="0"/>
  </p:normalViewPr>
  <p:slideViewPr>
    <p:cSldViewPr snapToGrid="0">
      <p:cViewPr varScale="1">
        <p:scale>
          <a:sx n="109" d="100"/>
          <a:sy n="109" d="100"/>
        </p:scale>
        <p:origin x="1338" y="9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0EEB8593-0853-4D70-9395-33A23BC4C961}" type="datetimeFigureOut">
              <a:rPr lang="en-US" smtClean="0"/>
              <a:t>3/6/2017</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230D545B-389C-4CAD-8C45-DB01C53FC213}" type="slidenum">
              <a:rPr lang="en-US" smtClean="0"/>
              <a:t>‹#›</a:t>
            </a:fld>
            <a:endParaRPr lang="en-US"/>
          </a:p>
        </p:txBody>
      </p:sp>
    </p:spTree>
    <p:extLst>
      <p:ext uri="{BB962C8B-B14F-4D97-AF65-F5344CB8AC3E}">
        <p14:creationId xmlns:p14="http://schemas.microsoft.com/office/powerpoint/2010/main" val="357996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eaLnBrk="1" fontAlgn="auto" hangingPunct="1">
              <a:spcBef>
                <a:spcPts val="0"/>
              </a:spcBef>
              <a:spcAft>
                <a:spcPts val="0"/>
              </a:spcAft>
              <a:defRPr sz="1300">
                <a:latin typeface="+mn-lt"/>
                <a:cs typeface="+mn-cs"/>
              </a:defRPr>
            </a:lvl1pPr>
          </a:lstStyle>
          <a:p>
            <a:pPr>
              <a:defRPr/>
            </a:pPr>
            <a:fld id="{1C845BBF-6A49-4A91-9DC1-62D9A0FE4B62}" type="datetimeFigureOut">
              <a:rPr lang="en-US"/>
              <a:pPr>
                <a:defRPr/>
              </a:pPr>
              <a:t>3/6/2017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3BB514C4-A6F3-46A0-A3D8-A713267FED71}" type="slidenum">
              <a:rPr lang="en-US" altLang="en-US"/>
              <a:pPr>
                <a:defRPr/>
              </a:pPr>
              <a:t>‹#›</a:t>
            </a:fld>
            <a:endParaRPr lang="en-US" altLang="en-US" dirty="0"/>
          </a:p>
        </p:txBody>
      </p:sp>
    </p:spTree>
    <p:extLst>
      <p:ext uri="{BB962C8B-B14F-4D97-AF65-F5344CB8AC3E}">
        <p14:creationId xmlns:p14="http://schemas.microsoft.com/office/powerpoint/2010/main" val="3317382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852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514C4-A6F3-46A0-A3D8-A713267FED71}" type="slidenum">
              <a:rPr lang="en-US" altLang="en-US" smtClean="0"/>
              <a:pPr>
                <a:defRPr/>
              </a:pPr>
              <a:t>17</a:t>
            </a:fld>
            <a:endParaRPr lang="en-US" altLang="en-US" dirty="0"/>
          </a:p>
        </p:txBody>
      </p:sp>
    </p:spTree>
    <p:extLst>
      <p:ext uri="{BB962C8B-B14F-4D97-AF65-F5344CB8AC3E}">
        <p14:creationId xmlns:p14="http://schemas.microsoft.com/office/powerpoint/2010/main" val="353919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1172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9422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9397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637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78640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BB514C4-A6F3-46A0-A3D8-A713267FED71}"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572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514C4-A6F3-46A0-A3D8-A713267FED71}" type="slidenum">
              <a:rPr lang="en-US" altLang="en-US" smtClean="0"/>
              <a:pPr>
                <a:defRPr/>
              </a:pPr>
              <a:t>13</a:t>
            </a:fld>
            <a:endParaRPr lang="en-US" altLang="en-US" dirty="0"/>
          </a:p>
        </p:txBody>
      </p:sp>
    </p:spTree>
    <p:extLst>
      <p:ext uri="{BB962C8B-B14F-4D97-AF65-F5344CB8AC3E}">
        <p14:creationId xmlns:p14="http://schemas.microsoft.com/office/powerpoint/2010/main" val="179876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B514C4-A6F3-46A0-A3D8-A713267FED71}" type="slidenum">
              <a:rPr lang="en-US" altLang="en-US" smtClean="0"/>
              <a:pPr>
                <a:defRPr/>
              </a:pPr>
              <a:t>14</a:t>
            </a:fld>
            <a:endParaRPr lang="en-US" altLang="en-US" dirty="0"/>
          </a:p>
        </p:txBody>
      </p:sp>
    </p:spTree>
    <p:extLst>
      <p:ext uri="{BB962C8B-B14F-4D97-AF65-F5344CB8AC3E}">
        <p14:creationId xmlns:p14="http://schemas.microsoft.com/office/powerpoint/2010/main" val="709941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25840" y="3235765"/>
            <a:ext cx="4398886" cy="713497"/>
          </a:xfrm>
        </p:spPr>
        <p:txBody>
          <a:bodyP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5257869" y="2928375"/>
            <a:ext cx="3366857" cy="614779"/>
          </a:xfrm>
        </p:spPr>
        <p:txBody>
          <a:bodyPr anchor="ct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3025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1E2DC6B2-107F-4045-9F80-A649F40F0A51}" type="slidenum">
              <a:rPr lang="en-US" altLang="en-US"/>
              <a:pPr>
                <a:defRPr/>
              </a:pPr>
              <a:t>‹#›</a:t>
            </a:fld>
            <a:endParaRPr lang="en-US" altLang="en-US" dirty="0"/>
          </a:p>
        </p:txBody>
      </p:sp>
    </p:spTree>
    <p:extLst>
      <p:ext uri="{BB962C8B-B14F-4D97-AF65-F5344CB8AC3E}">
        <p14:creationId xmlns:p14="http://schemas.microsoft.com/office/powerpoint/2010/main" val="85766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4" name="Rectangle 1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AF0849CF-9BFF-4081-B31B-753147823F0B}" type="slidenum">
              <a:rPr lang="en-US" altLang="en-US"/>
              <a:pPr>
                <a:defRPr/>
              </a:pPr>
              <a:t>‹#›</a:t>
            </a:fld>
            <a:endParaRPr lang="en-US" altLang="en-US" dirty="0"/>
          </a:p>
        </p:txBody>
      </p:sp>
    </p:spTree>
    <p:extLst>
      <p:ext uri="{BB962C8B-B14F-4D97-AF65-F5344CB8AC3E}">
        <p14:creationId xmlns:p14="http://schemas.microsoft.com/office/powerpoint/2010/main" val="771894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Chart Placeholder 4"/>
          <p:cNvSpPr>
            <a:spLocks noGrp="1"/>
          </p:cNvSpPr>
          <p:nvPr>
            <p:ph type="chart" sz="quarter" idx="13"/>
          </p:nvPr>
        </p:nvSpPr>
        <p:spPr>
          <a:xfrm>
            <a:off x="628650" y="1228727"/>
            <a:ext cx="7886700" cy="4174280"/>
          </a:xfrm>
        </p:spPr>
        <p:txBody>
          <a:bodyPr rtlCol="0">
            <a:normAutofit/>
          </a:bodyPr>
          <a:lstStyle>
            <a:lvl1pPr>
              <a:defRPr>
                <a:solidFill>
                  <a:srgbClr val="778591"/>
                </a:solidFill>
              </a:defRPr>
            </a:lvl1pPr>
          </a:lstStyle>
          <a:p>
            <a:pPr lvl="0"/>
            <a:r>
              <a:rPr lang="en-US" noProof="0" dirty="0"/>
              <a:t>Click icon to add chart</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468D2275-053B-43F1-9A63-F7B947AF2938}" type="slidenum">
              <a:rPr lang="en-US" altLang="en-US"/>
              <a:pPr>
                <a:defRPr/>
              </a:pPr>
              <a:t>‹#›</a:t>
            </a:fld>
            <a:endParaRPr lang="en-US" altLang="en-US" dirty="0"/>
          </a:p>
        </p:txBody>
      </p:sp>
    </p:spTree>
    <p:extLst>
      <p:ext uri="{BB962C8B-B14F-4D97-AF65-F5344CB8AC3E}">
        <p14:creationId xmlns:p14="http://schemas.microsoft.com/office/powerpoint/2010/main" val="3163001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Chart Placeholder 4"/>
          <p:cNvSpPr>
            <a:spLocks noGrp="1"/>
          </p:cNvSpPr>
          <p:nvPr>
            <p:ph type="chart" sz="quarter" idx="13"/>
          </p:nvPr>
        </p:nvSpPr>
        <p:spPr>
          <a:xfrm>
            <a:off x="628650" y="1228727"/>
            <a:ext cx="7886700" cy="5172073"/>
          </a:xfrm>
        </p:spPr>
        <p:txBody>
          <a:bodyPr rtlCol="0">
            <a:normAutofit/>
          </a:bodyPr>
          <a:lstStyle>
            <a:lvl1pPr>
              <a:defRPr>
                <a:solidFill>
                  <a:srgbClr val="778591"/>
                </a:solidFill>
              </a:defRPr>
            </a:lvl1pPr>
          </a:lstStyle>
          <a:p>
            <a:pPr lvl="0"/>
            <a:r>
              <a:rPr lang="en-US" noProof="0" dirty="0"/>
              <a:t>Click icon to add chart</a:t>
            </a:r>
          </a:p>
        </p:txBody>
      </p:sp>
      <p:sp>
        <p:nvSpPr>
          <p:cNvPr id="5"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2042F33-8EFA-4242-AB05-215B0C34D2B6}" type="slidenum">
              <a:rPr lang="en-US" altLang="en-US"/>
              <a:pPr>
                <a:defRPr/>
              </a:pPr>
              <a:t>‹#›</a:t>
            </a:fld>
            <a:endParaRPr lang="en-US" altLang="en-US" dirty="0"/>
          </a:p>
        </p:txBody>
      </p:sp>
    </p:spTree>
    <p:extLst>
      <p:ext uri="{BB962C8B-B14F-4D97-AF65-F5344CB8AC3E}">
        <p14:creationId xmlns:p14="http://schemas.microsoft.com/office/powerpoint/2010/main" val="104534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martArt Placeholder 7"/>
          <p:cNvSpPr>
            <a:spLocks noGrp="1"/>
          </p:cNvSpPr>
          <p:nvPr>
            <p:ph type="dgm" sz="quarter" idx="15"/>
          </p:nvPr>
        </p:nvSpPr>
        <p:spPr>
          <a:xfrm>
            <a:off x="628650" y="1225551"/>
            <a:ext cx="7886700" cy="4189413"/>
          </a:xfrm>
        </p:spPr>
        <p:txBody>
          <a:bodyPr rtlCol="0">
            <a:normAutofit/>
          </a:bodyPr>
          <a:lstStyle>
            <a:lvl1pPr>
              <a:defRPr>
                <a:solidFill>
                  <a:srgbClr val="728591"/>
                </a:solidFill>
              </a:defRPr>
            </a:lvl1pPr>
          </a:lstStyle>
          <a:p>
            <a:pPr lvl="0"/>
            <a:r>
              <a:rPr lang="en-US" noProof="0" dirty="0"/>
              <a:t>Click icon to add SmartArt graphic</a:t>
            </a: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3A981E14-9B4D-4403-B5C0-BD7405AF3C80}" type="slidenum">
              <a:rPr lang="en-US" altLang="en-US"/>
              <a:pPr>
                <a:defRPr/>
              </a:pPr>
              <a:t>‹#›</a:t>
            </a:fld>
            <a:endParaRPr lang="en-US" altLang="en-US" dirty="0"/>
          </a:p>
        </p:txBody>
      </p:sp>
    </p:spTree>
    <p:extLst>
      <p:ext uri="{BB962C8B-B14F-4D97-AF65-F5344CB8AC3E}">
        <p14:creationId xmlns:p14="http://schemas.microsoft.com/office/powerpoint/2010/main" val="2868759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4"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7" name="SmartArt Placeholder 6"/>
          <p:cNvSpPr>
            <a:spLocks noGrp="1"/>
          </p:cNvSpPr>
          <p:nvPr>
            <p:ph type="dgm" sz="quarter" idx="15"/>
          </p:nvPr>
        </p:nvSpPr>
        <p:spPr>
          <a:xfrm>
            <a:off x="628650" y="1228726"/>
            <a:ext cx="7886700" cy="5172075"/>
          </a:xfrm>
        </p:spPr>
        <p:txBody>
          <a:bodyPr rtlCol="0">
            <a:normAutofit/>
          </a:bodyPr>
          <a:lstStyle>
            <a:lvl1pPr>
              <a:defRPr>
                <a:solidFill>
                  <a:srgbClr val="728591"/>
                </a:solidFill>
              </a:defRPr>
            </a:lvl1pPr>
          </a:lstStyle>
          <a:p>
            <a:pPr lvl="0"/>
            <a:r>
              <a:rPr lang="en-US" noProof="0" dirty="0"/>
              <a:t>Click icon to add SmartArt graphic</a:t>
            </a:r>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Slide Number Placeholder 5"/>
          <p:cNvSpPr>
            <a:spLocks noGrp="1"/>
          </p:cNvSpPr>
          <p:nvPr>
            <p:ph type="sldNum" sz="quarter" idx="16"/>
          </p:nvPr>
        </p:nvSpPr>
        <p:spPr>
          <a:xfrm>
            <a:off x="77788" y="6650038"/>
            <a:ext cx="2057400" cy="138112"/>
          </a:xfrm>
        </p:spPr>
        <p:txBody>
          <a:bodyPr/>
          <a:lstStyle>
            <a:lvl1pPr algn="l">
              <a:defRPr>
                <a:solidFill>
                  <a:schemeClr val="tx2"/>
                </a:solidFill>
              </a:defRPr>
            </a:lvl1pPr>
          </a:lstStyle>
          <a:p>
            <a:pPr>
              <a:defRPr/>
            </a:pPr>
            <a:fld id="{441DEE24-EB17-4E4C-A592-533AE5DE2E23}" type="slidenum">
              <a:rPr lang="en-US" altLang="en-US"/>
              <a:pPr>
                <a:defRPr/>
              </a:pPr>
              <a:t>‹#›</a:t>
            </a:fld>
            <a:endParaRPr lang="en-US" altLang="en-US" dirty="0"/>
          </a:p>
        </p:txBody>
      </p:sp>
    </p:spTree>
    <p:extLst>
      <p:ext uri="{BB962C8B-B14F-4D97-AF65-F5344CB8AC3E}">
        <p14:creationId xmlns:p14="http://schemas.microsoft.com/office/powerpoint/2010/main" val="4035471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6"/>
            <a:ext cx="7886700" cy="428369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F7876AF1-E57F-4249-800D-380D18E7BC71}" type="slidenum">
              <a:rPr lang="en-US" altLang="en-US"/>
              <a:pPr>
                <a:defRPr/>
              </a:pPr>
              <a:t>‹#›</a:t>
            </a:fld>
            <a:endParaRPr lang="en-US" altLang="en-US" dirty="0"/>
          </a:p>
        </p:txBody>
      </p:sp>
    </p:spTree>
    <p:extLst>
      <p:ext uri="{BB962C8B-B14F-4D97-AF65-F5344CB8AC3E}">
        <p14:creationId xmlns:p14="http://schemas.microsoft.com/office/powerpoint/2010/main" val="137312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9" name="Content Placeholder 2"/>
          <p:cNvSpPr>
            <a:spLocks noGrp="1"/>
          </p:cNvSpPr>
          <p:nvPr>
            <p:ph idx="1"/>
          </p:nvPr>
        </p:nvSpPr>
        <p:spPr>
          <a:xfrm>
            <a:off x="4261281" y="1266932"/>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p:nvPr>
        </p:nvSpPr>
        <p:spPr>
          <a:xfrm>
            <a:off x="173184"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F95996FC-2A00-44BB-97EB-3ED4D98452EA}" type="slidenum">
              <a:rPr lang="en-US" altLang="en-US"/>
              <a:pPr>
                <a:defRPr/>
              </a:pPr>
              <a:t>‹#›</a:t>
            </a:fld>
            <a:endParaRPr lang="en-US" altLang="en-US" dirty="0"/>
          </a:p>
        </p:txBody>
      </p:sp>
    </p:spTree>
    <p:extLst>
      <p:ext uri="{BB962C8B-B14F-4D97-AF65-F5344CB8AC3E}">
        <p14:creationId xmlns:p14="http://schemas.microsoft.com/office/powerpoint/2010/main" val="30546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5064781" y="1737588"/>
            <a:ext cx="3925594" cy="3163617"/>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9" name="Content Placeholder 2"/>
          <p:cNvSpPr>
            <a:spLocks noGrp="1"/>
          </p:cNvSpPr>
          <p:nvPr>
            <p:ph idx="1"/>
          </p:nvPr>
        </p:nvSpPr>
        <p:spPr>
          <a:xfrm>
            <a:off x="190939" y="1266340"/>
            <a:ext cx="4687409" cy="4370388"/>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75F2348-1E59-4972-A5AF-664DBE4D4175}" type="slidenum">
              <a:rPr lang="en-US" altLang="en-US"/>
              <a:pPr>
                <a:defRPr/>
              </a:pPr>
              <a:t>‹#›</a:t>
            </a:fld>
            <a:endParaRPr lang="en-US" altLang="en-US" dirty="0"/>
          </a:p>
        </p:txBody>
      </p:sp>
    </p:spTree>
    <p:extLst>
      <p:ext uri="{BB962C8B-B14F-4D97-AF65-F5344CB8AC3E}">
        <p14:creationId xmlns:p14="http://schemas.microsoft.com/office/powerpoint/2010/main" val="351685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4" name="Picture Placeholder 3"/>
          <p:cNvSpPr>
            <a:spLocks noGrp="1"/>
          </p:cNvSpPr>
          <p:nvPr>
            <p:ph type="pic" sz="quarter" idx="13"/>
          </p:nvPr>
        </p:nvSpPr>
        <p:spPr>
          <a:xfrm>
            <a:off x="628650" y="1228727"/>
            <a:ext cx="7886700" cy="5191123"/>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35F3B007-FD83-4DF0-B6A4-E87929AEAA17}" type="slidenum">
              <a:rPr lang="en-US" altLang="en-US"/>
              <a:pPr>
                <a:defRPr/>
              </a:pPr>
              <a:t>‹#›</a:t>
            </a:fld>
            <a:endParaRPr lang="en-US" altLang="en-US" dirty="0"/>
          </a:p>
        </p:txBody>
      </p:sp>
    </p:spTree>
    <p:extLst>
      <p:ext uri="{BB962C8B-B14F-4D97-AF65-F5344CB8AC3E}">
        <p14:creationId xmlns:p14="http://schemas.microsoft.com/office/powerpoint/2010/main" val="47783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4" name="Rectangle 3"/>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228728"/>
            <a:ext cx="7886700" cy="5019673"/>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32C80F77-6CB5-4FFA-88E0-48FD34467179}" type="slidenum">
              <a:rPr lang="en-US" altLang="en-US"/>
              <a:pPr>
                <a:defRPr/>
              </a:pPr>
              <a:t>‹#›</a:t>
            </a:fld>
            <a:endParaRPr lang="en-US" altLang="en-US" dirty="0"/>
          </a:p>
        </p:txBody>
      </p:sp>
    </p:spTree>
    <p:extLst>
      <p:ext uri="{BB962C8B-B14F-4D97-AF65-F5344CB8AC3E}">
        <p14:creationId xmlns:p14="http://schemas.microsoft.com/office/powerpoint/2010/main" val="143545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4261281" y="1266932"/>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p:nvPr>
        </p:nvSpPr>
        <p:spPr>
          <a:xfrm>
            <a:off x="173184" y="1266932"/>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3BACFCB-3C12-4AC6-9AB8-07DCC89E3889}" type="slidenum">
              <a:rPr lang="en-US" altLang="en-US"/>
              <a:pPr>
                <a:defRPr/>
              </a:pPr>
              <a:t>‹#›</a:t>
            </a:fld>
            <a:endParaRPr lang="en-US" altLang="en-US" dirty="0"/>
          </a:p>
        </p:txBody>
      </p:sp>
    </p:spTree>
    <p:extLst>
      <p:ext uri="{BB962C8B-B14F-4D97-AF65-F5344CB8AC3E}">
        <p14:creationId xmlns:p14="http://schemas.microsoft.com/office/powerpoint/2010/main" val="1587471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5" name="Rectangle 4"/>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8" name="Content Placeholder 2"/>
          <p:cNvSpPr>
            <a:spLocks noGrp="1"/>
          </p:cNvSpPr>
          <p:nvPr>
            <p:ph idx="1"/>
          </p:nvPr>
        </p:nvSpPr>
        <p:spPr>
          <a:xfrm>
            <a:off x="191771" y="1321534"/>
            <a:ext cx="4687409" cy="4994846"/>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p:nvPr>
        </p:nvSpPr>
        <p:spPr>
          <a:xfrm>
            <a:off x="5029270" y="1321534"/>
            <a:ext cx="3925594" cy="4994846"/>
          </a:xfrm>
          <a:effectLst>
            <a:outerShdw blurRad="50800" dist="38100" dir="2700000" algn="tl" rotWithShape="0">
              <a:prstClr val="black">
                <a:alpha val="40000"/>
              </a:prstClr>
            </a:outerShdw>
          </a:effectLst>
        </p:spPr>
        <p:txBody>
          <a:bodyPr rtlCol="0">
            <a:normAutofit/>
          </a:bodyPr>
          <a:lstStyle>
            <a:lvl1pPr>
              <a:defRPr baseline="0">
                <a:solidFill>
                  <a:srgbClr val="778591"/>
                </a:solidFill>
              </a:defRPr>
            </a:lvl1pPr>
          </a:lstStyle>
          <a:p>
            <a:pPr lvl="0"/>
            <a:r>
              <a:rPr lang="en-US" noProof="0" dirty="0"/>
              <a:t>Click icon to add picture</a:t>
            </a:r>
          </a:p>
        </p:txBody>
      </p:sp>
      <p:sp>
        <p:nvSpPr>
          <p:cNvPr id="6"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76DE7091-D17A-4AFF-8FA9-76C162D88274}" type="slidenum">
              <a:rPr lang="en-US" altLang="en-US"/>
              <a:pPr>
                <a:defRPr/>
              </a:pPr>
              <a:t>‹#›</a:t>
            </a:fld>
            <a:endParaRPr lang="en-US" altLang="en-US" dirty="0"/>
          </a:p>
        </p:txBody>
      </p:sp>
    </p:spTree>
    <p:extLst>
      <p:ext uri="{BB962C8B-B14F-4D97-AF65-F5344CB8AC3E}">
        <p14:creationId xmlns:p14="http://schemas.microsoft.com/office/powerpoint/2010/main" val="13204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4" name="Slide Number Placeholder 5"/>
          <p:cNvSpPr txBox="1">
            <a:spLocks/>
          </p:cNvSpPr>
          <p:nvPr userDrawn="1"/>
        </p:nvSpPr>
        <p:spPr>
          <a:xfrm>
            <a:off x="77788" y="6650038"/>
            <a:ext cx="2057400" cy="138112"/>
          </a:xfrm>
          <a:prstGeom prst="rect">
            <a:avLst/>
          </a:prstGeom>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EEB18B9D-B85A-4EF4-8B21-3F8C3D7966A4}" type="slidenum">
              <a:rPr lang="en-US" altLang="en-US" sz="900" smtClean="0">
                <a:solidFill>
                  <a:schemeClr val="tx2"/>
                </a:solidFill>
              </a:rPr>
              <a:pPr eaLnBrk="1" hangingPunct="1">
                <a:defRPr/>
              </a:pPr>
              <a:t>‹#›</a:t>
            </a:fld>
            <a:endParaRPr lang="en-US" altLang="en-US" sz="900" dirty="0">
              <a:solidFill>
                <a:schemeClr val="tx2"/>
              </a:solidFill>
            </a:endParaRPr>
          </a:p>
        </p:txBody>
      </p:sp>
      <p:sp>
        <p:nvSpPr>
          <p:cNvPr id="8" name="Picture Placeholder 3"/>
          <p:cNvSpPr>
            <a:spLocks noGrp="1"/>
          </p:cNvSpPr>
          <p:nvPr>
            <p:ph type="pic" sz="quarter" idx="13"/>
          </p:nvPr>
        </p:nvSpPr>
        <p:spPr>
          <a:xfrm>
            <a:off x="628650" y="1228726"/>
            <a:ext cx="7886700" cy="5560216"/>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r>
              <a:rPr lang="en-US" noProof="0" dirty="0"/>
              <a:t>Click icon to add picture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747594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3"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4" name="Rectangle 6"/>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0"/>
          </p:nvPr>
        </p:nvSpPr>
        <p:spPr>
          <a:xfrm>
            <a:off x="77788" y="6650038"/>
            <a:ext cx="2057400" cy="138112"/>
          </a:xfrm>
        </p:spPr>
        <p:txBody>
          <a:bodyPr/>
          <a:lstStyle>
            <a:lvl1pPr algn="l">
              <a:defRPr>
                <a:solidFill>
                  <a:schemeClr val="tx2"/>
                </a:solidFill>
              </a:defRPr>
            </a:lvl1pPr>
          </a:lstStyle>
          <a:p>
            <a:pPr>
              <a:defRPr/>
            </a:pPr>
            <a:fld id="{B93890EE-7509-493F-8A1D-8A54C452192A}" type="slidenum">
              <a:rPr lang="en-US" altLang="en-US"/>
              <a:pPr>
                <a:defRPr/>
              </a:pPr>
              <a:t>‹#›</a:t>
            </a:fld>
            <a:endParaRPr lang="en-US" altLang="en-US" dirty="0"/>
          </a:p>
        </p:txBody>
      </p:sp>
    </p:spTree>
    <p:extLst>
      <p:ext uri="{BB962C8B-B14F-4D97-AF65-F5344CB8AC3E}">
        <p14:creationId xmlns:p14="http://schemas.microsoft.com/office/powerpoint/2010/main" val="341265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4" name="Rectangle 11"/>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6"/>
          <p:cNvSpPr/>
          <p:nvPr userDrawn="1"/>
        </p:nvSpPr>
        <p:spPr>
          <a:xfrm>
            <a:off x="0" y="609600"/>
            <a:ext cx="9144000" cy="895350"/>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42875" y="609998"/>
            <a:ext cx="8858250" cy="894952"/>
          </a:xfrm>
        </p:spPr>
        <p:txBody>
          <a:bodyP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rtlCol="0">
            <a:normAutofit/>
          </a:bodyPr>
          <a:lstStyle>
            <a:lvl1pPr>
              <a:defRPr>
                <a:solidFill>
                  <a:srgbClr val="778591"/>
                </a:solidFill>
              </a:defRPr>
            </a:lvl1pPr>
          </a:lstStyle>
          <a:p>
            <a:pPr lvl="0"/>
            <a:endParaRPr lang="en-US" noProof="0" dirty="0"/>
          </a:p>
        </p:txBody>
      </p:sp>
      <p:sp>
        <p:nvSpPr>
          <p:cNvPr id="7"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94150F0F-1711-40D0-880D-9ADB9063A2B7}" type="slidenum">
              <a:rPr lang="en-US" altLang="en-US"/>
              <a:pPr>
                <a:defRPr/>
              </a:pPr>
              <a:t>‹#›</a:t>
            </a:fld>
            <a:endParaRPr lang="en-US" altLang="en-US" dirty="0"/>
          </a:p>
        </p:txBody>
      </p:sp>
    </p:spTree>
    <p:extLst>
      <p:ext uri="{BB962C8B-B14F-4D97-AF65-F5344CB8AC3E}">
        <p14:creationId xmlns:p14="http://schemas.microsoft.com/office/powerpoint/2010/main" val="62288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p:cNvSpPr>
            <a:spLocks noGrp="1"/>
          </p:cNvSpPr>
          <p:nvPr>
            <p:ph type="subTitle" idx="13"/>
          </p:nvPr>
        </p:nvSpPr>
        <p:spPr>
          <a:xfrm>
            <a:off x="928687" y="400040"/>
            <a:ext cx="5529263"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E1CF076E-E15E-4650-8880-A6238C57946E}" type="slidenum">
              <a:rPr lang="en-US" altLang="en-US"/>
              <a:pPr>
                <a:defRPr/>
              </a:pPr>
              <a:t>‹#›</a:t>
            </a:fld>
            <a:endParaRPr lang="en-US" altLang="en-US" dirty="0"/>
          </a:p>
        </p:txBody>
      </p:sp>
    </p:spTree>
    <p:extLst>
      <p:ext uri="{BB962C8B-B14F-4D97-AF65-F5344CB8AC3E}">
        <p14:creationId xmlns:p14="http://schemas.microsoft.com/office/powerpoint/2010/main" val="196281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BE9F5117-BD4C-48A0-B8DE-47591317C02C}" type="slidenum">
              <a:rPr lang="en-US" altLang="en-US"/>
              <a:pPr>
                <a:defRPr/>
              </a:pPr>
              <a:t>‹#›</a:t>
            </a:fld>
            <a:endParaRPr lang="en-US" altLang="en-US" dirty="0"/>
          </a:p>
        </p:txBody>
      </p:sp>
    </p:spTree>
    <p:extLst>
      <p:ext uri="{BB962C8B-B14F-4D97-AF65-F5344CB8AC3E}">
        <p14:creationId xmlns:p14="http://schemas.microsoft.com/office/powerpoint/2010/main" val="14322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4D15B066-13E9-48CE-A915-768DD9AAD86A}" type="slidenum">
              <a:rPr lang="en-US" altLang="en-US"/>
              <a:pPr>
                <a:defRPr/>
              </a:pPr>
              <a:t>‹#›</a:t>
            </a:fld>
            <a:endParaRPr lang="en-US" altLang="en-US" dirty="0"/>
          </a:p>
        </p:txBody>
      </p:sp>
    </p:spTree>
    <p:extLst>
      <p:ext uri="{BB962C8B-B14F-4D97-AF65-F5344CB8AC3E}">
        <p14:creationId xmlns:p14="http://schemas.microsoft.com/office/powerpoint/2010/main" val="3336386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A5231AA1-4654-44F8-80D4-E3F5C270B9C9}" type="slidenum">
              <a:rPr lang="en-US" altLang="en-US"/>
              <a:pPr>
                <a:defRPr/>
              </a:pPr>
              <a:t>‹#›</a:t>
            </a:fld>
            <a:endParaRPr lang="en-US" altLang="en-US" dirty="0"/>
          </a:p>
        </p:txBody>
      </p:sp>
    </p:spTree>
    <p:extLst>
      <p:ext uri="{BB962C8B-B14F-4D97-AF65-F5344CB8AC3E}">
        <p14:creationId xmlns:p14="http://schemas.microsoft.com/office/powerpoint/2010/main" val="235067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CE4B366D-50C4-4633-B86D-39073664755C}" type="slidenum">
              <a:rPr lang="en-US" altLang="en-US"/>
              <a:pPr>
                <a:defRPr/>
              </a:pPr>
              <a:t>‹#›</a:t>
            </a:fld>
            <a:endParaRPr lang="en-US" altLang="en-US" dirty="0"/>
          </a:p>
        </p:txBody>
      </p:sp>
    </p:spTree>
    <p:extLst>
      <p:ext uri="{BB962C8B-B14F-4D97-AF65-F5344CB8AC3E}">
        <p14:creationId xmlns:p14="http://schemas.microsoft.com/office/powerpoint/2010/main" val="361032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859229AC-DC86-41B6-AC96-E5A33B0FA0DD}" type="slidenum">
              <a:rPr lang="en-US" altLang="en-US"/>
              <a:pPr>
                <a:defRPr/>
              </a:pPr>
              <a:t>‹#›</a:t>
            </a:fld>
            <a:endParaRPr lang="en-US" altLang="en-US" dirty="0"/>
          </a:p>
        </p:txBody>
      </p:sp>
    </p:spTree>
    <p:extLst>
      <p:ext uri="{BB962C8B-B14F-4D97-AF65-F5344CB8AC3E}">
        <p14:creationId xmlns:p14="http://schemas.microsoft.com/office/powerpoint/2010/main" val="269032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0" y="6591300"/>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pic>
        <p:nvPicPr>
          <p:cNvPr id="7"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29563" y="5727700"/>
            <a:ext cx="933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p:nvPr>
        </p:nvSpPr>
        <p:spPr>
          <a:xfrm>
            <a:off x="628650" y="1188385"/>
            <a:ext cx="7886700" cy="4755355"/>
          </a:xfrm>
        </p:spPr>
        <p:txBody>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4"/>
          </p:nvPr>
        </p:nvSpPr>
        <p:spPr>
          <a:xfrm>
            <a:off x="77788" y="6650038"/>
            <a:ext cx="2057400" cy="138112"/>
          </a:xfrm>
        </p:spPr>
        <p:txBody>
          <a:bodyPr/>
          <a:lstStyle>
            <a:lvl1pPr algn="l">
              <a:defRPr>
                <a:solidFill>
                  <a:schemeClr val="tx2"/>
                </a:solidFill>
              </a:defRPr>
            </a:lvl1pPr>
          </a:lstStyle>
          <a:p>
            <a:pPr>
              <a:defRPr/>
            </a:pPr>
            <a:fld id="{5B701879-6E0A-4658-8FD5-65D11C48C044}" type="slidenum">
              <a:rPr lang="en-US" altLang="en-US"/>
              <a:pPr>
                <a:defRPr/>
              </a:pPr>
              <a:t>‹#›</a:t>
            </a:fld>
            <a:endParaRPr lang="en-US" altLang="en-US" dirty="0"/>
          </a:p>
        </p:txBody>
      </p:sp>
    </p:spTree>
    <p:extLst>
      <p:ext uri="{BB962C8B-B14F-4D97-AF65-F5344CB8AC3E}">
        <p14:creationId xmlns:p14="http://schemas.microsoft.com/office/powerpoint/2010/main" val="18128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4805C94B-3E0C-4B4F-9718-89A484222C1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aq.publiccomments@ncdenr.gov" TargetMode="External"/><Relationship Id="rId2" Type="http://schemas.openxmlformats.org/officeDocument/2006/relationships/hyperlink" Target="http://deq.nc.gov/about/divisions/air-quality/air-quality-rules/periodic-review-existing-rul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oelle.burleson@ncdenr.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6800" y="3235325"/>
            <a:ext cx="5018088" cy="714375"/>
          </a:xfrm>
        </p:spPr>
        <p:txBody>
          <a:bodyPr rtlCol="0">
            <a:normAutofit fontScale="90000"/>
          </a:bodyPr>
          <a:lstStyle/>
          <a:p>
            <a:pPr eaLnBrk="1" fontAlgn="auto" hangingPunct="1">
              <a:spcAft>
                <a:spcPts val="0"/>
              </a:spcAft>
              <a:defRPr/>
            </a:pPr>
            <a:r>
              <a:rPr lang="en-US" dirty="0"/>
              <a:t>Department of Environmental Quality</a:t>
            </a:r>
          </a:p>
        </p:txBody>
      </p:sp>
      <p:sp>
        <p:nvSpPr>
          <p:cNvPr id="27651" name="Subtitle 2"/>
          <p:cNvSpPr>
            <a:spLocks noGrp="1"/>
          </p:cNvSpPr>
          <p:nvPr>
            <p:ph type="subTitle" idx="1"/>
          </p:nvPr>
        </p:nvSpPr>
        <p:spPr>
          <a:xfrm>
            <a:off x="3009207" y="2576945"/>
            <a:ext cx="5615681" cy="966355"/>
          </a:xfrm>
        </p:spPr>
        <p:txBody>
          <a:bodyPr/>
          <a:lstStyle/>
          <a:p>
            <a:pPr eaLnBrk="1" hangingPunct="1"/>
            <a:r>
              <a:rPr lang="en-US" altLang="en-US" dirty="0"/>
              <a:t>Air Quality Rules Readoption Stakeholder Meeting </a:t>
            </a:r>
          </a:p>
          <a:p>
            <a:pPr eaLnBrk="1" hangingPunct="1"/>
            <a:r>
              <a:rPr lang="en-US" altLang="en-US" dirty="0"/>
              <a:t>March 6,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 Preliminary Updates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970756"/>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2060"/>
                </a:solidFill>
                <a:effectLst/>
                <a:uLnTx/>
                <a:uFillTx/>
                <a:latin typeface="+mn-lt"/>
                <a:ea typeface="+mn-ea"/>
                <a:cs typeface="+mn-cs"/>
              </a:rPr>
              <a:t>Non-Title V</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SECTION .0800 – EXCLUSIONARY RULES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2060"/>
              </a:solidFill>
              <a:effectLst/>
              <a:uLnTx/>
              <a:uFillTx/>
              <a:latin typeface="+mn-lt"/>
              <a:ea typeface="+mn-ea"/>
              <a:cs typeface="+mn-cs"/>
            </a:endParaRPr>
          </a:p>
          <a:p>
            <a:pPr lvl="1">
              <a:defRPr/>
            </a:pPr>
            <a:r>
              <a:rPr kumimoji="0" lang="en-US" sz="2100" b="0" i="0" u="none" strike="noStrike" kern="1200" cap="none" spc="0" normalizeH="0" baseline="0" noProof="0" dirty="0">
                <a:ln>
                  <a:noFill/>
                </a:ln>
                <a:solidFill>
                  <a:srgbClr val="002060"/>
                </a:solidFill>
                <a:effectLst/>
                <a:uLnTx/>
                <a:uFillTx/>
                <a:latin typeface="+mn-lt"/>
                <a:ea typeface="+mn-ea"/>
                <a:cs typeface="+mn-cs"/>
              </a:rPr>
              <a:t>Updates to format of references, various language clarifications, clarification regarding need to maintain records and submit reports per individual source category rule, proposed repeal of concrete batch plant rule as no longer needed based on potential emissions calculation under current methodology and recent updates to 02Q .0102</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sz="2100" b="0" i="0" u="none" strike="noStrike" kern="1200" cap="none" spc="0" normalizeH="0" baseline="0" noProof="0" dirty="0">
                <a:ln>
                  <a:noFill/>
                </a:ln>
                <a:solidFill>
                  <a:srgbClr val="002060"/>
                </a:solidFill>
                <a:effectLst/>
                <a:uLnTx/>
                <a:uFillTx/>
                <a:latin typeface="+mn-lt"/>
                <a:ea typeface="+mn-ea"/>
                <a:cs typeface="+mn-cs"/>
              </a:rPr>
              <a:t> </a:t>
            </a: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181956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 Preliminary Updates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970756"/>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2060"/>
                </a:solidFill>
                <a:effectLst/>
                <a:uLnTx/>
                <a:uFillTx/>
                <a:latin typeface="+mn-lt"/>
                <a:ea typeface="+mn-ea"/>
                <a:cs typeface="+mn-cs"/>
              </a:rPr>
              <a:t>Non-Title V</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sz="2400" dirty="0">
              <a:solidFill>
                <a:srgbClr val="002060"/>
              </a:solidFill>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2060"/>
                </a:solidFill>
                <a:effectLst/>
                <a:uLnTx/>
                <a:uFillTx/>
                <a:latin typeface="+mn-lt"/>
                <a:ea typeface="+mn-ea"/>
                <a:cs typeface="+mn-cs"/>
              </a:rPr>
              <a:t> </a:t>
            </a:r>
            <a:r>
              <a:rPr kumimoji="0" lang="en-US" sz="2400" b="0" i="0" u="none" strike="noStrike" kern="1200" cap="none" spc="0" normalizeH="0" baseline="0" noProof="0" dirty="0">
                <a:ln>
                  <a:noFill/>
                </a:ln>
                <a:solidFill>
                  <a:srgbClr val="002060"/>
                </a:solidFill>
                <a:effectLst/>
                <a:uLnTx/>
                <a:uFillTx/>
                <a:latin typeface="+mn-lt"/>
                <a:ea typeface="+mn-ea"/>
                <a:cs typeface="+mn-cs"/>
              </a:rPr>
              <a:t>SECTION .0900 – PERMIT EXEMPTIONS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002060"/>
              </a:solidFill>
              <a:effectLst/>
              <a:uLnTx/>
              <a:uFillTx/>
              <a:latin typeface="+mn-lt"/>
              <a:ea typeface="+mn-ea"/>
              <a:cs typeface="+mn-cs"/>
            </a:endParaRPr>
          </a:p>
          <a:p>
            <a:pPr lvl="1">
              <a:defRPr/>
            </a:pPr>
            <a:r>
              <a:rPr kumimoji="0" lang="en-US" sz="2100" b="0" i="0" u="none" strike="noStrike" kern="1200" cap="none" spc="0" normalizeH="0" baseline="0" noProof="0" dirty="0">
                <a:ln>
                  <a:noFill/>
                </a:ln>
                <a:solidFill>
                  <a:srgbClr val="002060"/>
                </a:solidFill>
                <a:effectLst/>
                <a:uLnTx/>
                <a:uFillTx/>
                <a:latin typeface="+mn-lt"/>
                <a:ea typeface="+mn-ea"/>
                <a:cs typeface="+mn-cs"/>
              </a:rPr>
              <a:t>Updates to format of references, clarification regarding submittal of test report in temporary crusher rule, removal of unnecessary language related to Title II engines, various minor language clarifications, formatting </a:t>
            </a:r>
            <a:r>
              <a:rPr lang="en-US" sz="2100" dirty="0">
                <a:solidFill>
                  <a:srgbClr val="002060"/>
                </a:solidFill>
              </a:rPr>
              <a:t>updates, and </a:t>
            </a:r>
            <a:r>
              <a:rPr kumimoji="0" lang="en-US" sz="2100" b="0" i="0" u="none" strike="noStrike" kern="1200" cap="none" spc="0" normalizeH="0" baseline="0" noProof="0" dirty="0">
                <a:ln>
                  <a:noFill/>
                </a:ln>
                <a:solidFill>
                  <a:srgbClr val="002060"/>
                </a:solidFill>
                <a:effectLst/>
                <a:uLnTx/>
                <a:uFillTx/>
                <a:latin typeface="+mn-lt"/>
                <a:ea typeface="+mn-ea"/>
                <a:cs typeface="+mn-cs"/>
              </a:rPr>
              <a:t>typographical error corrections </a:t>
            </a:r>
          </a:p>
          <a:p>
            <a:pPr marL="1143000" marR="0" lvl="2"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72433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 Preliminary Updates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Other</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SECTION .0100 – GENERAL PROVISIONS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sz="2100" dirty="0">
              <a:solidFill>
                <a:srgbClr val="002060"/>
              </a:solidFill>
              <a:cs typeface="Arial" panose="020B0604020202020204"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SECTION .0200 – PERMIT FEES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lvl="1" indent="-342900">
              <a:buFont typeface="Arial" panose="020B0604020202020204" pitchFamily="34" charset="0"/>
              <a:buChar char="•"/>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Administrative format updates</a:t>
            </a:r>
          </a:p>
          <a:p>
            <a:pPr lvl="1" indent="-342900">
              <a:buFont typeface="Arial" panose="020B0604020202020204" pitchFamily="34" charset="0"/>
              <a:buChar char="•"/>
              <a:defRPr/>
            </a:pPr>
            <a:r>
              <a:rPr lang="en-US" sz="2000" dirty="0">
                <a:solidFill>
                  <a:srgbClr val="002060"/>
                </a:solidFill>
              </a:rPr>
              <a:t>Considering potential removal of emissions reporting requirement for </a:t>
            </a:r>
            <a:r>
              <a:rPr lang="en-US" sz="2000" u="sng" dirty="0">
                <a:solidFill>
                  <a:srgbClr val="002060"/>
                </a:solidFill>
              </a:rPr>
              <a:t>&gt;</a:t>
            </a:r>
            <a:r>
              <a:rPr lang="en-US" sz="2000" dirty="0">
                <a:solidFill>
                  <a:srgbClr val="002060"/>
                </a:solidFill>
              </a:rPr>
              <a:t>25 </a:t>
            </a:r>
            <a:r>
              <a:rPr lang="en-US" sz="2000" dirty="0" err="1">
                <a:solidFill>
                  <a:srgbClr val="002060"/>
                </a:solidFill>
              </a:rPr>
              <a:t>tpy</a:t>
            </a:r>
            <a:r>
              <a:rPr lang="en-US" sz="2000" dirty="0">
                <a:solidFill>
                  <a:srgbClr val="002060"/>
                </a:solidFill>
              </a:rPr>
              <a:t> sources for portion of former 1997 8-hour ozone maintenance area to extent information is not needed for narrowing of area designations for subsequent standards</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98073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 Tentative Timing</a:t>
            </a:r>
            <a:br>
              <a:rPr lang="en-US" altLang="en-US" b="1" dirty="0"/>
            </a:br>
            <a:r>
              <a:rPr lang="en-US" altLang="en-US" b="1" dirty="0"/>
              <a:t>(subject to change)</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01682"/>
            <a:ext cx="8686800" cy="5144683"/>
          </a:xfrm>
          <a:prstGeom prst="rect">
            <a:avLst/>
          </a:prstGeom>
          <a:noFill/>
          <a:ln>
            <a:noFill/>
          </a:ln>
          <a:extLst/>
        </p:spPr>
        <p:txBody>
          <a:bodyPr>
            <a:normAutofit fontScale="775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3/6/2017	</a:t>
            </a:r>
            <a:r>
              <a:rPr lang="en-US" sz="2400" dirty="0">
                <a:solidFill>
                  <a:srgbClr val="002060"/>
                </a:solidFill>
              </a:rPr>
              <a:t>Stakeholder Meeting</a:t>
            </a:r>
          </a:p>
          <a:p>
            <a:pPr marL="0" marR="0" lvl="0" indent="0" algn="l" defTabSz="914400" rtl="0" eaLnBrk="1" fontAlgn="base" latinLnBrk="0" hangingPunct="1">
              <a:lnSpc>
                <a:spcPct val="100000"/>
              </a:lnSpc>
              <a:spcBef>
                <a:spcPct val="20000"/>
              </a:spcBef>
              <a:spcAft>
                <a:spcPct val="0"/>
              </a:spcAft>
              <a:buClrTx/>
              <a:buSzTx/>
              <a:buNone/>
              <a:tabLst/>
              <a:defRPr/>
            </a:pPr>
            <a:r>
              <a:rPr lang="en-US" sz="2400" dirty="0">
                <a:solidFill>
                  <a:srgbClr val="002060"/>
                </a:solidFill>
              </a:rPr>
              <a:t>   </a:t>
            </a: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lvl="0">
              <a:defRPr/>
            </a:pPr>
            <a:r>
              <a:rPr lang="en-US" sz="2400" dirty="0">
                <a:solidFill>
                  <a:srgbClr val="002060"/>
                </a:solidFill>
                <a:cs typeface="Arial" panose="020B0604020202020204" pitchFamily="34" charset="0"/>
              </a:rPr>
              <a:t>3/9/2017	</a:t>
            </a:r>
            <a:r>
              <a:rPr kumimoji="0" lang="en-US" sz="2400" b="0" i="0" u="none" strike="noStrike" kern="1200" cap="none" spc="0" normalizeH="0" baseline="0" noProof="0" dirty="0">
                <a:ln>
                  <a:noFill/>
                </a:ln>
                <a:solidFill>
                  <a:srgbClr val="002060"/>
                </a:solidFill>
                <a:effectLst/>
                <a:uLnTx/>
                <a:uFillTx/>
                <a:latin typeface="+mn-lt"/>
                <a:ea typeface="+mn-ea"/>
                <a:cs typeface="+mn-cs"/>
              </a:rPr>
              <a:t>Concept to Air Quality Committee (AQC)</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5/10/2017	Draft Rules to AQC</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7/13/2017	Request to Proceed to Comment and Hearing to 				Environmental Management Commission (EMC)</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400" dirty="0">
                <a:solidFill>
                  <a:srgbClr val="002060"/>
                </a:solidFill>
              </a:rPr>
              <a:t>8</a:t>
            </a:r>
            <a:r>
              <a:rPr kumimoji="0" lang="en-US" sz="2400" b="0" i="0" u="none" strike="noStrike" kern="1200" cap="none" spc="0" normalizeH="0" baseline="0" noProof="0" dirty="0">
                <a:ln>
                  <a:noFill/>
                </a:ln>
                <a:solidFill>
                  <a:srgbClr val="002060"/>
                </a:solidFill>
                <a:effectLst/>
                <a:uLnTx/>
                <a:uFillTx/>
                <a:latin typeface="+mn-lt"/>
                <a:ea typeface="+mn-ea"/>
                <a:cs typeface="+mn-cs"/>
              </a:rPr>
              <a:t>/15/2017 -	Public Comment Period and Hearing</a:t>
            </a:r>
          </a:p>
          <a:p>
            <a:pPr marL="0" lvl="0" indent="0">
              <a:buNone/>
              <a:defRPr/>
            </a:pPr>
            <a:r>
              <a:rPr lang="en-US" sz="2400" dirty="0">
                <a:solidFill>
                  <a:srgbClr val="002060"/>
                </a:solidFill>
              </a:rPr>
              <a:t>     10/16/2017</a:t>
            </a: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1/11/2018 	</a:t>
            </a:r>
            <a:r>
              <a:rPr kumimoji="0" lang="en-US" sz="2400" b="0" i="0" u="none" strike="noStrike" kern="1200" cap="none" spc="0" normalizeH="0" baseline="0" noProof="0" dirty="0" err="1">
                <a:ln>
                  <a:noFill/>
                </a:ln>
                <a:solidFill>
                  <a:srgbClr val="002060"/>
                </a:solidFill>
                <a:effectLst/>
                <a:uLnTx/>
                <a:uFillTx/>
                <a:latin typeface="+mn-lt"/>
                <a:ea typeface="+mn-ea"/>
                <a:cs typeface="+mn-cs"/>
              </a:rPr>
              <a:t>Readoption</a:t>
            </a:r>
            <a:r>
              <a:rPr kumimoji="0" lang="en-US" sz="2400" b="0" i="0" u="none" strike="noStrike" kern="1200" cap="none" spc="0" normalizeH="0" baseline="0" noProof="0" dirty="0">
                <a:ln>
                  <a:noFill/>
                </a:ln>
                <a:solidFill>
                  <a:srgbClr val="002060"/>
                </a:solidFill>
                <a:effectLst/>
                <a:uLnTx/>
                <a:uFillTx/>
                <a:latin typeface="+mn-lt"/>
                <a:ea typeface="+mn-ea"/>
                <a:cs typeface="+mn-cs"/>
              </a:rPr>
              <a:t> by EMC</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2/15/2018	Rules Review Commission Approval</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sz="2400" dirty="0">
              <a:solidFill>
                <a:srgbClr val="002060"/>
              </a:solidFill>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3/1/2018 	Tentatively Effective</a:t>
            </a: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20975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14</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a:defRPr/>
            </a:pPr>
            <a:r>
              <a:rPr lang="en-US" sz="2400" dirty="0">
                <a:solidFill>
                  <a:srgbClr val="002060"/>
                </a:solidFill>
              </a:rPr>
              <a:t>Your turn…</a:t>
            </a:r>
          </a:p>
          <a:p>
            <a:pPr>
              <a:defRPr/>
            </a:pPr>
            <a:endParaRPr lang="en-US" sz="2400" dirty="0">
              <a:solidFill>
                <a:srgbClr val="002060"/>
              </a:solidFill>
            </a:endParaRPr>
          </a:p>
          <a:p>
            <a:pPr>
              <a:defRPr/>
            </a:pPr>
            <a:r>
              <a:rPr lang="en-US" sz="2400" dirty="0">
                <a:solidFill>
                  <a:srgbClr val="002060"/>
                </a:solidFill>
              </a:rPr>
              <a:t>Stakeholder comments on process, groupings or particular rules?</a:t>
            </a: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386153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1 Rules Update</a:t>
            </a:r>
            <a:br>
              <a:rPr lang="en-US" altLang="en-US" b="1" dirty="0"/>
            </a:br>
            <a:endParaRPr lang="en-US" altLang="en-US" b="1" dirty="0"/>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fontScale="92500" lnSpcReduction="1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Stakeholder Comments/Response</a:t>
            </a: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Comments received from National Waste and Recycling Association</a:t>
            </a: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Focused on updating landfill and other terminology and related requirements</a:t>
            </a: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Rule development ongoing to address updated Municipal Solid Waste Landfill Emissions Guidelines</a:t>
            </a: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Comments to be considered further in conjunction with that effort and in broader context of other rules as continue </a:t>
            </a:r>
            <a:r>
              <a:rPr kumimoji="0" lang="en-US" sz="2000" b="0" i="0" u="none" strike="noStrike" kern="1200" cap="none" spc="0" normalizeH="0" baseline="0" noProof="0" dirty="0" err="1">
                <a:ln>
                  <a:noFill/>
                </a:ln>
                <a:solidFill>
                  <a:srgbClr val="002060"/>
                </a:solidFill>
                <a:effectLst/>
                <a:uLnTx/>
                <a:uFillTx/>
                <a:latin typeface="+mn-lt"/>
                <a:ea typeface="+mn-ea"/>
                <a:cs typeface="+mn-cs"/>
              </a:rPr>
              <a:t>readoption</a:t>
            </a:r>
            <a:r>
              <a:rPr kumimoji="0" lang="en-US" sz="2000" b="0" i="0" u="none" strike="noStrike" kern="1200" cap="none" spc="0" normalizeH="0" baseline="0" noProof="0" dirty="0">
                <a:ln>
                  <a:noFill/>
                </a:ln>
                <a:solidFill>
                  <a:srgbClr val="002060"/>
                </a:solidFill>
                <a:effectLst/>
                <a:uLnTx/>
                <a:uFillTx/>
                <a:latin typeface="+mn-lt"/>
                <a:ea typeface="+mn-ea"/>
                <a:cs typeface="+mn-cs"/>
              </a:rPr>
              <a:t> process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Next Steps</a:t>
            </a: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Draft Rules posted on AQC/EMC website</a:t>
            </a: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Request for Approval to Proceed to Hearing in May</a:t>
            </a:r>
          </a:p>
          <a:p>
            <a:pPr marL="742950" marR="0" lvl="1"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02D .2300, Banking and Emission Reduction Credits, deferred for further consideration of potential changes needed and will be brought forward to AQC at a later time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588486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Wrap Up</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16</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814647"/>
            <a:ext cx="8229600" cy="5110597"/>
          </a:xfrm>
          <a:prstGeom prst="rect">
            <a:avLst/>
          </a:prstGeom>
          <a:noFill/>
          <a:ln>
            <a:noFill/>
          </a:ln>
          <a:extLst/>
        </p:spPr>
        <p:txBody>
          <a:bodyPr>
            <a:normAutofit lnSpcReduction="1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Next Group…</a:t>
            </a:r>
          </a:p>
          <a:p>
            <a:pPr lvl="1">
              <a:defRPr/>
            </a:pPr>
            <a:r>
              <a:rPr lang="en-US" sz="2000" dirty="0">
                <a:solidFill>
                  <a:srgbClr val="002060"/>
                </a:solidFill>
              </a:rPr>
              <a:t>Group 3 Rules :</a:t>
            </a:r>
          </a:p>
          <a:p>
            <a:pPr lvl="1">
              <a:defRPr/>
            </a:pPr>
            <a:endParaRPr lang="en-US" sz="2000" dirty="0">
              <a:solidFill>
                <a:srgbClr val="002060"/>
              </a:solidFill>
            </a:endParaRPr>
          </a:p>
          <a:p>
            <a:pPr lvl="1">
              <a:defRPr/>
            </a:pPr>
            <a:r>
              <a:rPr lang="en-US" sz="2000" dirty="0">
                <a:solidFill>
                  <a:srgbClr val="002060"/>
                </a:solidFill>
              </a:rPr>
              <a:t>15A NCAC 02D </a:t>
            </a:r>
          </a:p>
          <a:p>
            <a:pPr lvl="1">
              <a:defRPr/>
            </a:pPr>
            <a:r>
              <a:rPr lang="fr-FR" sz="2000" dirty="0">
                <a:solidFill>
                  <a:srgbClr val="002060"/>
                </a:solidFill>
              </a:rPr>
              <a:t>Section .1100 </a:t>
            </a:r>
            <a:r>
              <a:rPr lang="en-US" sz="2000" dirty="0">
                <a:solidFill>
                  <a:srgbClr val="002060"/>
                </a:solidFill>
              </a:rPr>
              <a:t>Control of Toxic Air Pollutants</a:t>
            </a:r>
            <a:endParaRPr lang="fr-FR" sz="2000" dirty="0">
              <a:solidFill>
                <a:srgbClr val="002060"/>
              </a:solidFill>
            </a:endParaRPr>
          </a:p>
          <a:p>
            <a:pPr lvl="1">
              <a:defRPr/>
            </a:pPr>
            <a:r>
              <a:rPr lang="fr-FR" sz="2000" dirty="0">
                <a:solidFill>
                  <a:srgbClr val="002060"/>
                </a:solidFill>
              </a:rPr>
              <a:t>Section .1200 </a:t>
            </a:r>
            <a:r>
              <a:rPr lang="en-US" sz="2000" dirty="0">
                <a:solidFill>
                  <a:srgbClr val="002060"/>
                </a:solidFill>
              </a:rPr>
              <a:t>Control of Emissions from Incinerators</a:t>
            </a:r>
            <a:endParaRPr lang="fr-FR" sz="2000" dirty="0">
              <a:solidFill>
                <a:srgbClr val="002060"/>
              </a:solidFill>
            </a:endParaRPr>
          </a:p>
          <a:p>
            <a:pPr lvl="1">
              <a:defRPr/>
            </a:pPr>
            <a:r>
              <a:rPr lang="fr-FR" sz="2000" dirty="0">
                <a:solidFill>
                  <a:srgbClr val="002060"/>
                </a:solidFill>
              </a:rPr>
              <a:t>Section .1700 Municipal Solid </a:t>
            </a:r>
            <a:r>
              <a:rPr lang="fr-FR" sz="2000" dirty="0" err="1">
                <a:solidFill>
                  <a:srgbClr val="002060"/>
                </a:solidFill>
              </a:rPr>
              <a:t>Waste</a:t>
            </a:r>
            <a:r>
              <a:rPr lang="fr-FR" sz="2000" dirty="0">
                <a:solidFill>
                  <a:srgbClr val="002060"/>
                </a:solidFill>
              </a:rPr>
              <a:t> </a:t>
            </a:r>
            <a:r>
              <a:rPr lang="fr-FR" sz="2000" dirty="0" err="1">
                <a:solidFill>
                  <a:srgbClr val="002060"/>
                </a:solidFill>
              </a:rPr>
              <a:t>Landfills</a:t>
            </a:r>
            <a:endParaRPr lang="fr-FR" sz="2000" dirty="0">
              <a:solidFill>
                <a:srgbClr val="002060"/>
              </a:solidFill>
            </a:endParaRPr>
          </a:p>
          <a:p>
            <a:pPr lvl="1">
              <a:defRPr/>
            </a:pPr>
            <a:endParaRPr lang="fr-FR" sz="2000" dirty="0">
              <a:solidFill>
                <a:srgbClr val="002060"/>
              </a:solidFill>
            </a:endParaRPr>
          </a:p>
          <a:p>
            <a:pPr lvl="1">
              <a:defRPr/>
            </a:pPr>
            <a:r>
              <a:rPr lang="fr-FR" sz="2000" dirty="0">
                <a:solidFill>
                  <a:srgbClr val="002060"/>
                </a:solidFill>
              </a:rPr>
              <a:t>15A NCAC 02Q </a:t>
            </a:r>
          </a:p>
          <a:p>
            <a:pPr lvl="1">
              <a:defRPr/>
            </a:pPr>
            <a:r>
              <a:rPr lang="fr-FR" sz="2000" dirty="0">
                <a:solidFill>
                  <a:srgbClr val="002060"/>
                </a:solidFill>
              </a:rPr>
              <a:t>Section .0700-Toxic Air </a:t>
            </a:r>
            <a:r>
              <a:rPr lang="fr-FR" sz="2000" dirty="0" err="1">
                <a:solidFill>
                  <a:srgbClr val="002060"/>
                </a:solidFill>
              </a:rPr>
              <a:t>Pollutant</a:t>
            </a:r>
            <a:r>
              <a:rPr lang="fr-FR" sz="2000" dirty="0">
                <a:solidFill>
                  <a:srgbClr val="002060"/>
                </a:solidFill>
              </a:rPr>
              <a:t> </a:t>
            </a:r>
            <a:r>
              <a:rPr lang="fr-FR" sz="2000" dirty="0" err="1">
                <a:solidFill>
                  <a:srgbClr val="002060"/>
                </a:solidFill>
              </a:rPr>
              <a:t>Procedures</a:t>
            </a:r>
            <a:endParaRPr lang="fr-FR" sz="2000" dirty="0">
              <a:solidFill>
                <a:srgbClr val="002060"/>
              </a:solidFill>
            </a:endParaRPr>
          </a:p>
          <a:p>
            <a:pPr lvl="1">
              <a:defRPr/>
            </a:pPr>
            <a:endParaRPr lang="en-US" sz="2000" dirty="0">
              <a:solidFill>
                <a:srgbClr val="002060"/>
              </a:solidFill>
            </a:endParaRPr>
          </a:p>
          <a:p>
            <a:pPr lvl="1">
              <a:defRPr/>
            </a:pPr>
            <a:r>
              <a:rPr lang="en-US" sz="2000" dirty="0">
                <a:solidFill>
                  <a:srgbClr val="002060"/>
                </a:solidFill>
              </a:rPr>
              <a:t>Stakeholder meeting tentatively Summer 2017</a:t>
            </a:r>
          </a:p>
          <a:p>
            <a:pPr lvl="1">
              <a:defRPr/>
            </a:pPr>
            <a:endParaRPr lang="en-US" sz="2000" dirty="0">
              <a:solidFill>
                <a:srgbClr val="FF0000"/>
              </a:solidFill>
            </a:endParaRPr>
          </a:p>
          <a:p>
            <a:pPr>
              <a:defRPr/>
            </a:pPr>
            <a:r>
              <a:rPr lang="en-US" sz="2400" dirty="0">
                <a:solidFill>
                  <a:srgbClr val="002060"/>
                </a:solidFill>
              </a:rPr>
              <a:t>Questions/Feedback?</a:t>
            </a: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135391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2C80F77-6CB5-4FFA-88E0-48FD34467179}" type="slidenum">
              <a:rPr lang="en-US" altLang="en-US" smtClean="0"/>
              <a:pPr>
                <a:defRPr/>
              </a:pPr>
              <a:t>17</a:t>
            </a:fld>
            <a:endParaRPr lang="en-US" altLang="en-US" dirty="0"/>
          </a:p>
        </p:txBody>
      </p:sp>
      <p:pic>
        <p:nvPicPr>
          <p:cNvPr id="3" name="Picture 2"/>
          <p:cNvPicPr>
            <a:picLocks noChangeAspect="1"/>
          </p:cNvPicPr>
          <p:nvPr/>
        </p:nvPicPr>
        <p:blipFill rotWithShape="1">
          <a:blip r:embed="rId3"/>
          <a:srcRect l="29432" t="18538" r="31674" b="9500"/>
          <a:stretch/>
        </p:blipFill>
        <p:spPr>
          <a:xfrm>
            <a:off x="1460653" y="0"/>
            <a:ext cx="6330512" cy="6588518"/>
          </a:xfrm>
          <a:prstGeom prst="rect">
            <a:avLst/>
          </a:prstGeom>
        </p:spPr>
      </p:pic>
    </p:spTree>
    <p:extLst>
      <p:ext uri="{BB962C8B-B14F-4D97-AF65-F5344CB8AC3E}">
        <p14:creationId xmlns:p14="http://schemas.microsoft.com/office/powerpoint/2010/main" val="105190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How to Get Involved</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814647"/>
            <a:ext cx="8229600" cy="5110597"/>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Information available at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srgbClr val="002060"/>
                </a:solidFill>
                <a:effectLst/>
                <a:uLnTx/>
                <a:uFillTx/>
                <a:latin typeface="+mn-lt"/>
                <a:ea typeface="+mn-ea"/>
                <a:cs typeface="+mn-cs"/>
                <a:hlinkClick r:id="rId2"/>
              </a:rPr>
              <a:t>http://deq.nc.gov/about/divisions/air-quality/air-quality-rules/periodic-review-existing-rules</a:t>
            </a:r>
            <a:r>
              <a:rPr kumimoji="0" lang="fr-FR" sz="2000" b="0" i="0" u="none" strike="noStrike" kern="1200" cap="none" spc="0" normalizeH="0" baseline="0" noProof="0" dirty="0">
                <a:ln>
                  <a:noFill/>
                </a:ln>
                <a:solidFill>
                  <a:srgbClr val="002060"/>
                </a:solidFill>
                <a:effectLst/>
                <a:uLnTx/>
                <a:uFillTx/>
                <a:latin typeface="+mn-lt"/>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Once in queue for action by AQC/EMC, refer to </a:t>
            </a:r>
            <a:r>
              <a:rPr kumimoji="0" lang="fr-FR" sz="2000" b="0" i="0" u="none" strike="noStrike" kern="1200" cap="none" spc="0" normalizeH="0" baseline="0" noProof="0" dirty="0">
                <a:ln>
                  <a:noFill/>
                </a:ln>
                <a:solidFill>
                  <a:srgbClr val="002060"/>
                </a:solidFill>
                <a:effectLst/>
                <a:uLnTx/>
                <a:uFillTx/>
                <a:latin typeface="+mn-lt"/>
                <a:ea typeface="+mn-ea"/>
                <a:cs typeface="+mn-cs"/>
                <a:hlinkClick r:id="rId2"/>
              </a:rPr>
              <a:t>http://deq.nc.gov/about/divisions/air-quality/air-quality-rules</a:t>
            </a:r>
            <a:endParaRPr kumimoji="0" lang="fr-FR" sz="2000" b="0" i="0" u="none" strike="noStrike" kern="1200" cap="none" spc="0" normalizeH="0" baseline="0" noProof="0" dirty="0">
              <a:ln>
                <a:noFill/>
              </a:ln>
              <a:solidFill>
                <a:srgbClr val="002060"/>
              </a:solidFill>
              <a:effectLst/>
              <a:uLnTx/>
              <a:uFillTx/>
              <a:latin typeface="+mn-lt"/>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Send comments to:</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hlinkClick r:id="rId3"/>
              </a:rPr>
              <a:t>daq.publiccomments@ncdenr.gov</a:t>
            </a:r>
            <a:r>
              <a:rPr kumimoji="0" lang="en-US" sz="2000" b="0" i="0" u="none" strike="noStrike" kern="1200" cap="none" spc="0" normalizeH="0" baseline="0" noProof="0" dirty="0">
                <a:ln>
                  <a:noFill/>
                </a:ln>
                <a:solidFill>
                  <a:srgbClr val="002060"/>
                </a:solidFill>
                <a:effectLst/>
                <a:uLnTx/>
                <a:uFillTx/>
                <a:latin typeface="+mn-lt"/>
                <a:ea typeface="+mn-ea"/>
                <a:cs typeface="+mn-cs"/>
              </a:rPr>
              <a:t>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Type “Stakeholder Readoption Comment” in subject line</a:t>
            </a:r>
            <a:endParaRPr kumimoji="0" lang="en-US" sz="16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For Group 2, please submit comments by </a:t>
            </a:r>
            <a:r>
              <a:rPr kumimoji="0" lang="en-US" sz="2000" b="0" i="0" u="none" strike="noStrike" kern="1200" cap="none" spc="0" normalizeH="0" baseline="0" noProof="0" dirty="0">
                <a:ln>
                  <a:noFill/>
                </a:ln>
                <a:solidFill>
                  <a:srgbClr val="FF0000"/>
                </a:solidFill>
                <a:effectLst/>
                <a:uLnTx/>
                <a:uFillTx/>
                <a:latin typeface="+mn-lt"/>
                <a:ea typeface="+mn-ea"/>
                <a:cs typeface="+mn-cs"/>
              </a:rPr>
              <a:t>March 20, 2017</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85737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Contact</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19</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03256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marL="0" indent="0">
              <a:buNone/>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
        <p:nvSpPr>
          <p:cNvPr id="2" name="Rectangle 1"/>
          <p:cNvSpPr/>
          <p:nvPr/>
        </p:nvSpPr>
        <p:spPr>
          <a:xfrm>
            <a:off x="1987232" y="1947307"/>
            <a:ext cx="5893724" cy="2677656"/>
          </a:xfrm>
          <a:prstGeom prst="rect">
            <a:avLst/>
          </a:prstGeom>
        </p:spPr>
        <p:txBody>
          <a:bodyPr wrap="square">
            <a:spAutoFit/>
          </a:bodyPr>
          <a:lstStyle/>
          <a:p>
            <a:pPr marL="0" marR="0">
              <a:spcBef>
                <a:spcPts val="0"/>
              </a:spcBef>
              <a:spcAft>
                <a:spcPts val="0"/>
              </a:spcAft>
            </a:pPr>
            <a:r>
              <a:rPr lang="en-US" b="1" dirty="0">
                <a:solidFill>
                  <a:srgbClr val="002060"/>
                </a:solidFill>
                <a:ea typeface="Calibri" panose="020F0502020204030204" pitchFamily="34" charset="0"/>
                <a:cs typeface="Times New Roman" panose="02020603050405020304" pitchFamily="18" charset="0"/>
              </a:rPr>
              <a:t>Joelle Burleson, EIT, CPM</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Rules Development Branch Supervisor</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Division of Air Quality, Planning Section</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North Carolina Department of Environmental Quality</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dirty="0">
                <a:solidFill>
                  <a:srgbClr val="002060"/>
                </a:solidFill>
                <a:ea typeface="Calibri" panose="020F0502020204030204" pitchFamily="34" charset="0"/>
                <a:cs typeface="Times New Roman" panose="02020603050405020304" pitchFamily="18" charset="0"/>
              </a:rPr>
              <a:t>919 707 8720    office</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u="sng" dirty="0">
                <a:solidFill>
                  <a:srgbClr val="0000FF"/>
                </a:solidFill>
                <a:ea typeface="Calibri" panose="020F0502020204030204" pitchFamily="34" charset="0"/>
                <a:cs typeface="Times New Roman" panose="02020603050405020304" pitchFamily="18" charset="0"/>
                <a:hlinkClick r:id="rId2"/>
              </a:rPr>
              <a:t>joelle.burleson@ncdenr.gov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91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Purpose of  Today’s Meeting</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Background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General Process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Rule Groups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Anticipated Timing</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Group 2 Rules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Preliminary draft changes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Stakeholder Feedback on Changes Needed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Group 1 Rules Update</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Comments Received</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Draft Rules Posted</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Next Steps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Questions?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21011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20</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574675"/>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400" dirty="0">
              <a:solidFill>
                <a:schemeClr val="bg1">
                  <a:lumMod val="50000"/>
                </a:schemeClr>
              </a:solidFill>
            </a:endParaRPr>
          </a:p>
          <a:p>
            <a:pPr marL="0" indent="0">
              <a:buNone/>
              <a:defRPr/>
            </a:pPr>
            <a:endParaRPr lang="en-US" sz="2400" dirty="0">
              <a:solidFill>
                <a:schemeClr val="bg1">
                  <a:lumMod val="50000"/>
                </a:schemeClr>
              </a:solidFill>
            </a:endParaRPr>
          </a:p>
          <a:p>
            <a:pPr marL="0" indent="0" algn="ctr">
              <a:buNone/>
              <a:defRPr/>
            </a:pPr>
            <a:endParaRPr lang="en-US" sz="2400" dirty="0">
              <a:solidFill>
                <a:schemeClr val="bg1">
                  <a:lumMod val="50000"/>
                </a:schemeClr>
              </a:solidFill>
            </a:endParaRPr>
          </a:p>
          <a:p>
            <a:pPr marL="0" indent="0" algn="ctr">
              <a:buNone/>
              <a:defRPr/>
            </a:pPr>
            <a:endParaRPr lang="en-US" sz="2400" dirty="0">
              <a:solidFill>
                <a:schemeClr val="bg1">
                  <a:lumMod val="50000"/>
                </a:schemeClr>
              </a:solidFill>
            </a:endParaRPr>
          </a:p>
          <a:p>
            <a:pPr marL="0" indent="0" algn="ctr">
              <a:buNone/>
              <a:defRPr/>
            </a:pPr>
            <a:endParaRPr lang="en-US" sz="2400" dirty="0">
              <a:solidFill>
                <a:schemeClr val="bg1">
                  <a:lumMod val="50000"/>
                </a:schemeClr>
              </a:solidFill>
            </a:endParaRPr>
          </a:p>
          <a:p>
            <a:pPr marL="0" indent="0" algn="ctr">
              <a:buNone/>
              <a:defRPr/>
            </a:pPr>
            <a:r>
              <a:rPr lang="en-US" b="1" i="1" dirty="0">
                <a:solidFill>
                  <a:srgbClr val="002060"/>
                </a:solidFill>
                <a:latin typeface="+mj-lt"/>
              </a:rPr>
              <a:t>Thank you</a:t>
            </a: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3528585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B6A2E8-66EF-4D42-AB30-6BC8C417674E}" type="slidenum">
              <a:rPr lang="en-US" altLang="en-US" smtClean="0">
                <a:solidFill>
                  <a:schemeClr val="tx2"/>
                </a:solidFill>
              </a:rPr>
              <a:pPr/>
              <a:t>21</a:t>
            </a:fld>
            <a:endParaRPr lang="en-US" altLang="en-US" dirty="0">
              <a:solidFill>
                <a:schemeClr val="tx2"/>
              </a:solidFill>
            </a:endParaRPr>
          </a:p>
        </p:txBody>
      </p:sp>
      <p:pic>
        <p:nvPicPr>
          <p:cNvPr id="6" name="Picture Placeholder 5"/>
          <p:cNvPicPr>
            <a:picLocks noGrp="1" noChangeAspect="1"/>
          </p:cNvPicPr>
          <p:nvPr>
            <p:ph type="pic" sz="quarter" idx="13"/>
          </p:nvPr>
        </p:nvPicPr>
        <p:blipFill>
          <a:blip r:embed="rId2"/>
          <a:srcRect t="18177" b="18177"/>
          <a:stretch>
            <a:fillRect/>
          </a:stretch>
        </p:blipFill>
        <p:spPr>
          <a:xfrm>
            <a:off x="0" y="1574800"/>
            <a:ext cx="9144000" cy="3827463"/>
          </a:xfrm>
        </p:spPr>
      </p:pic>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Background</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3</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G.S. 150B-21.3A requires agencies to review and update rules every 10 years</a:t>
            </a:r>
          </a:p>
          <a:p>
            <a:pPr>
              <a:defRPr/>
            </a:pPr>
            <a:endParaRPr lang="en-US" sz="2400" dirty="0">
              <a:solidFill>
                <a:srgbClr val="002060"/>
              </a:solidFill>
            </a:endParaRPr>
          </a:p>
          <a:p>
            <a:pPr>
              <a:defRPr/>
            </a:pPr>
            <a:r>
              <a:rPr lang="en-US" sz="2400" dirty="0">
                <a:solidFill>
                  <a:srgbClr val="002060"/>
                </a:solidFill>
              </a:rPr>
              <a:t>Following finalization of report classifying majority of air quality rules as necessary with substantive interest, Rules Review Commission (RRC) set readoption date for the air quality rules at its May 19, 2016 meeting</a:t>
            </a:r>
          </a:p>
          <a:p>
            <a:pPr>
              <a:defRPr/>
            </a:pPr>
            <a:endParaRPr lang="en-US" sz="2400" dirty="0">
              <a:solidFill>
                <a:srgbClr val="002060"/>
              </a:solidFill>
            </a:endParaRPr>
          </a:p>
          <a:p>
            <a:pPr>
              <a:defRPr/>
            </a:pPr>
            <a:r>
              <a:rPr lang="en-US" sz="2400" dirty="0">
                <a:solidFill>
                  <a:srgbClr val="002060"/>
                </a:solidFill>
              </a:rPr>
              <a:t>All 320 existing air quality rules are to be readopted by </a:t>
            </a:r>
            <a:r>
              <a:rPr lang="en-US" sz="2400" b="1" dirty="0">
                <a:solidFill>
                  <a:srgbClr val="002060"/>
                </a:solidFill>
              </a:rPr>
              <a:t>December 31, 2020</a:t>
            </a:r>
          </a:p>
          <a:p>
            <a:pPr marL="0" indent="0">
              <a:buNone/>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145334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General Process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C71A78-5009-4391-8EE2-01BB7B35FBB9}" type="slidenum">
              <a:rPr lang="en-US" altLang="en-US" smtClean="0">
                <a:solidFill>
                  <a:schemeClr val="tx2"/>
                </a:solidFill>
              </a:rPr>
              <a:pPr/>
              <a:t>4</a:t>
            </a:fld>
            <a:endParaRPr lang="en-US" altLang="en-US" dirty="0">
              <a:solidFill>
                <a:schemeClr val="tx2"/>
              </a:solidFill>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fontAlgn="auto">
              <a:spcAft>
                <a:spcPts val="0"/>
              </a:spcAft>
              <a:defRPr/>
            </a:pPr>
            <a:r>
              <a:rPr lang="en-US" sz="1800" dirty="0"/>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800" dirty="0">
              <a:solidFill>
                <a:srgbClr val="5F762F"/>
              </a:solidFill>
              <a:latin typeface="Times New Roman" panose="02020603050405020304" pitchFamily="18"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fontScale="775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002060"/>
                </a:solidFill>
              </a:rPr>
              <a:t>Provide opportunity for Stakeholder dialogue/feedback on changes to existing rules that may be needed, then regular rulemaking process consistent with readoption provisions of the Administrative Procedures Act (APA)</a:t>
            </a:r>
          </a:p>
          <a:p>
            <a:pPr>
              <a:defRPr/>
            </a:pPr>
            <a:endParaRPr lang="en-US" sz="2400" dirty="0">
              <a:solidFill>
                <a:srgbClr val="002060"/>
              </a:solidFill>
            </a:endParaRPr>
          </a:p>
          <a:p>
            <a:pPr>
              <a:defRPr/>
            </a:pPr>
            <a:r>
              <a:rPr lang="en-US" sz="2400" dirty="0">
                <a:solidFill>
                  <a:srgbClr val="002060"/>
                </a:solidFill>
              </a:rPr>
              <a:t>Concept to Air Quality Committee (AQC)</a:t>
            </a:r>
          </a:p>
          <a:p>
            <a:pPr>
              <a:defRPr/>
            </a:pPr>
            <a:endParaRPr lang="en-US" sz="2400" dirty="0">
              <a:solidFill>
                <a:srgbClr val="002060"/>
              </a:solidFill>
            </a:endParaRPr>
          </a:p>
          <a:p>
            <a:pPr>
              <a:defRPr/>
            </a:pPr>
            <a:r>
              <a:rPr lang="en-US" sz="2400" dirty="0">
                <a:solidFill>
                  <a:srgbClr val="002060"/>
                </a:solidFill>
              </a:rPr>
              <a:t>Draft Rules to AQC</a:t>
            </a:r>
          </a:p>
          <a:p>
            <a:pPr>
              <a:defRPr/>
            </a:pPr>
            <a:endParaRPr lang="en-US" sz="2400" dirty="0">
              <a:solidFill>
                <a:srgbClr val="002060"/>
              </a:solidFill>
            </a:endParaRPr>
          </a:p>
          <a:p>
            <a:pPr>
              <a:defRPr/>
            </a:pPr>
            <a:r>
              <a:rPr lang="en-US" sz="2400" dirty="0">
                <a:solidFill>
                  <a:srgbClr val="002060"/>
                </a:solidFill>
              </a:rPr>
              <a:t>Request to Proceed to Comment and Hearing to Environmental Management Commission (EMC)</a:t>
            </a:r>
          </a:p>
          <a:p>
            <a:pPr>
              <a:defRPr/>
            </a:pPr>
            <a:endParaRPr lang="en-US" sz="2400" dirty="0">
              <a:solidFill>
                <a:srgbClr val="002060"/>
              </a:solidFill>
            </a:endParaRPr>
          </a:p>
          <a:p>
            <a:pPr>
              <a:defRPr/>
            </a:pPr>
            <a:r>
              <a:rPr lang="en-US" sz="2400" dirty="0">
                <a:solidFill>
                  <a:srgbClr val="002060"/>
                </a:solidFill>
              </a:rPr>
              <a:t>Public Comment Period and Hearing</a:t>
            </a:r>
          </a:p>
          <a:p>
            <a:pPr>
              <a:defRPr/>
            </a:pPr>
            <a:endParaRPr lang="en-US" sz="2400" dirty="0">
              <a:solidFill>
                <a:srgbClr val="002060"/>
              </a:solidFill>
            </a:endParaRPr>
          </a:p>
          <a:p>
            <a:pPr>
              <a:defRPr/>
            </a:pPr>
            <a:r>
              <a:rPr lang="en-US" sz="2400" dirty="0">
                <a:solidFill>
                  <a:srgbClr val="002060"/>
                </a:solidFill>
              </a:rPr>
              <a:t>Readoption by EMC</a:t>
            </a:r>
          </a:p>
          <a:p>
            <a:pPr>
              <a:defRPr/>
            </a:pPr>
            <a:endParaRPr lang="en-US" sz="2400" dirty="0">
              <a:solidFill>
                <a:srgbClr val="002060"/>
              </a:solidFill>
            </a:endParaRPr>
          </a:p>
          <a:p>
            <a:pPr>
              <a:defRPr/>
            </a:pPr>
            <a:r>
              <a:rPr lang="en-US" sz="2400" dirty="0">
                <a:solidFill>
                  <a:srgbClr val="002060"/>
                </a:solidFill>
              </a:rPr>
              <a:t>Rules Review Commission Approval</a:t>
            </a:r>
          </a:p>
          <a:p>
            <a:pPr>
              <a:defRPr/>
            </a:pPr>
            <a:endParaRPr lang="en-US" sz="2400" dirty="0">
              <a:solidFill>
                <a:schemeClr val="bg1">
                  <a:lumMod val="50000"/>
                </a:schemeClr>
              </a:solidFill>
            </a:endParaRPr>
          </a:p>
          <a:p>
            <a:pPr>
              <a:defRPr/>
            </a:pPr>
            <a:endParaRPr lang="en-US" sz="2400" dirty="0">
              <a:solidFill>
                <a:schemeClr val="bg1">
                  <a:lumMod val="50000"/>
                </a:schemeClr>
              </a:solidFill>
            </a:endParaRPr>
          </a:p>
          <a:p>
            <a:pPr>
              <a:defRPr/>
            </a:pPr>
            <a:endParaRPr lang="en-US" dirty="0">
              <a:solidFill>
                <a:srgbClr val="FF0000"/>
              </a:solidFill>
            </a:endParaRPr>
          </a:p>
          <a:p>
            <a:pPr>
              <a:defRPr/>
            </a:pPr>
            <a:endParaRPr lang="en-US" sz="2600" dirty="0"/>
          </a:p>
          <a:p>
            <a:pPr>
              <a:defRPr/>
            </a:pPr>
            <a:endParaRPr lang="en-US" sz="2900" dirty="0"/>
          </a:p>
        </p:txBody>
      </p:sp>
    </p:spTree>
    <p:extLst>
      <p:ext uri="{BB962C8B-B14F-4D97-AF65-F5344CB8AC3E}">
        <p14:creationId xmlns:p14="http://schemas.microsoft.com/office/powerpoint/2010/main" val="242927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Rule Groups &amp;Anticipated General Timing</a:t>
            </a:r>
            <a:br>
              <a:rPr lang="en-US" altLang="en-US" b="1" dirty="0"/>
            </a:br>
            <a:r>
              <a:rPr lang="en-US" altLang="en-US" b="1" dirty="0"/>
              <a:t>(subject to change)</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498915891"/>
              </p:ext>
            </p:extLst>
          </p:nvPr>
        </p:nvGraphicFramePr>
        <p:xfrm>
          <a:off x="457200" y="1094360"/>
          <a:ext cx="8058148" cy="4469011"/>
        </p:xfrm>
        <a:graphic>
          <a:graphicData uri="http://schemas.openxmlformats.org/drawingml/2006/table">
            <a:tbl>
              <a:tblPr firstRow="1" firstCol="1" bandRow="1">
                <a:tableStyleId>{5C22544A-7EE6-4342-B048-85BDC9FD1C3A}</a:tableStyleId>
              </a:tblPr>
              <a:tblGrid>
                <a:gridCol w="773084">
                  <a:extLst>
                    <a:ext uri="{9D8B030D-6E8A-4147-A177-3AD203B41FA5}">
                      <a16:colId xmlns:a16="http://schemas.microsoft.com/office/drawing/2014/main" val="3852991342"/>
                    </a:ext>
                  </a:extLst>
                </a:gridCol>
                <a:gridCol w="2211183">
                  <a:extLst>
                    <a:ext uri="{9D8B030D-6E8A-4147-A177-3AD203B41FA5}">
                      <a16:colId xmlns:a16="http://schemas.microsoft.com/office/drawing/2014/main" val="515271140"/>
                    </a:ext>
                  </a:extLst>
                </a:gridCol>
                <a:gridCol w="2687973">
                  <a:extLst>
                    <a:ext uri="{9D8B030D-6E8A-4147-A177-3AD203B41FA5}">
                      <a16:colId xmlns:a16="http://schemas.microsoft.com/office/drawing/2014/main" val="4160154785"/>
                    </a:ext>
                  </a:extLst>
                </a:gridCol>
                <a:gridCol w="2385908">
                  <a:extLst>
                    <a:ext uri="{9D8B030D-6E8A-4147-A177-3AD203B41FA5}">
                      <a16:colId xmlns:a16="http://schemas.microsoft.com/office/drawing/2014/main" val="1308952893"/>
                    </a:ext>
                  </a:extLst>
                </a:gridCol>
              </a:tblGrid>
              <a:tr h="278135">
                <a:tc gridSpan="4">
                  <a:txBody>
                    <a:bodyPr/>
                    <a:lstStyle/>
                    <a:p>
                      <a:pPr marL="0" marR="0" algn="ctr">
                        <a:lnSpc>
                          <a:spcPct val="107000"/>
                        </a:lnSpc>
                        <a:spcBef>
                          <a:spcPts val="0"/>
                        </a:spcBef>
                        <a:spcAft>
                          <a:spcPts val="0"/>
                        </a:spcAft>
                      </a:pPr>
                      <a:r>
                        <a:rPr lang="en-US" sz="1600" baseline="0" dirty="0">
                          <a:solidFill>
                            <a:srgbClr val="002060"/>
                          </a:solidFill>
                          <a:effectLst/>
                        </a:rPr>
                        <a:t>Tentative General Timing (Subject to Change)</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103915"/>
                  </a:ext>
                </a:extLst>
              </a:tr>
              <a:tr h="439680">
                <a:tc>
                  <a:txBody>
                    <a:bodyPr/>
                    <a:lstStyle/>
                    <a:p>
                      <a:pPr marL="0" marR="0">
                        <a:lnSpc>
                          <a:spcPct val="107000"/>
                        </a:lnSpc>
                        <a:spcBef>
                          <a:spcPts val="0"/>
                        </a:spcBef>
                        <a:spcAft>
                          <a:spcPts val="0"/>
                        </a:spcAft>
                      </a:pPr>
                      <a:r>
                        <a:rPr lang="en-US" sz="1600" baseline="0" dirty="0">
                          <a:solidFill>
                            <a:srgbClr val="002060"/>
                          </a:solidFill>
                          <a:effectLst/>
                        </a:rPr>
                        <a:t>Group</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Rules*</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Target Stakeholder Meeting</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Target EMC Adoption</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149577"/>
                  </a:ext>
                </a:extLst>
              </a:tr>
              <a:tr h="775578">
                <a:tc>
                  <a:txBody>
                    <a:bodyPr/>
                    <a:lstStyle/>
                    <a:p>
                      <a:pPr marL="0" marR="0" algn="ctr">
                        <a:lnSpc>
                          <a:spcPct val="107000"/>
                        </a:lnSpc>
                        <a:spcBef>
                          <a:spcPts val="0"/>
                        </a:spcBef>
                        <a:spcAft>
                          <a:spcPts val="0"/>
                        </a:spcAft>
                      </a:pPr>
                      <a:r>
                        <a:rPr lang="en-US" sz="1600" baseline="0" dirty="0">
                          <a:solidFill>
                            <a:srgbClr val="002060"/>
                          </a:solidFill>
                          <a:effectLst/>
                        </a:rPr>
                        <a:t>1</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02D .0100, .0200, .0300, .0400, .1300, .2000, .2200, .2300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December 2, 2016^</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January 2018</a:t>
                      </a:r>
                    </a:p>
                  </a:txBody>
                  <a:tcPr marL="68580" marR="68580" marT="0" marB="0"/>
                </a:tc>
                <a:extLst>
                  <a:ext uri="{0D108BD9-81ED-4DB2-BD59-A6C34878D82A}">
                    <a16:rowId xmlns:a16="http://schemas.microsoft.com/office/drawing/2014/main" val="4005572425"/>
                  </a:ext>
                </a:extLst>
              </a:tr>
              <a:tr h="565266">
                <a:tc>
                  <a:txBody>
                    <a:bodyPr/>
                    <a:lstStyle/>
                    <a:p>
                      <a:pPr marL="0" marR="0" algn="ctr">
                        <a:lnSpc>
                          <a:spcPct val="107000"/>
                        </a:lnSpc>
                        <a:spcBef>
                          <a:spcPts val="0"/>
                        </a:spcBef>
                        <a:spcAft>
                          <a:spcPts val="0"/>
                        </a:spcAft>
                      </a:pPr>
                      <a:r>
                        <a:rPr lang="en-US" sz="1600" baseline="0" dirty="0">
                          <a:solidFill>
                            <a:srgbClr val="002060"/>
                          </a:solidFill>
                          <a:effectLst/>
                        </a:rPr>
                        <a:t>2</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02Q .0100, .0200, .0300, .0400, .0500, .0800, .0900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March 6, 2017^</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Early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8876497"/>
                  </a:ext>
                </a:extLst>
              </a:tr>
              <a:tr h="570990">
                <a:tc>
                  <a:txBody>
                    <a:bodyPr/>
                    <a:lstStyle/>
                    <a:p>
                      <a:pPr marL="0" marR="0" algn="ctr">
                        <a:lnSpc>
                          <a:spcPct val="107000"/>
                        </a:lnSpc>
                        <a:spcBef>
                          <a:spcPts val="0"/>
                        </a:spcBef>
                        <a:spcAft>
                          <a:spcPts val="0"/>
                        </a:spcAft>
                      </a:pPr>
                      <a:r>
                        <a:rPr lang="en-US" sz="1600" baseline="0" dirty="0">
                          <a:solidFill>
                            <a:srgbClr val="002060"/>
                          </a:solidFill>
                          <a:effectLst/>
                        </a:rPr>
                        <a:t>3</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02D .1100, .1200, .1700, 02Q .0700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Summer 2017</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Summer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96103"/>
                  </a:ext>
                </a:extLst>
              </a:tr>
              <a:tr h="443162">
                <a:tc>
                  <a:txBody>
                    <a:bodyPr/>
                    <a:lstStyle/>
                    <a:p>
                      <a:pPr marL="0" marR="0" algn="ctr">
                        <a:lnSpc>
                          <a:spcPct val="107000"/>
                        </a:lnSpc>
                        <a:spcBef>
                          <a:spcPts val="0"/>
                        </a:spcBef>
                        <a:spcAft>
                          <a:spcPts val="0"/>
                        </a:spcAft>
                      </a:pPr>
                      <a:r>
                        <a:rPr lang="en-US" sz="1600" baseline="0" dirty="0">
                          <a:solidFill>
                            <a:srgbClr val="002060"/>
                          </a:solidFill>
                          <a:effectLst/>
                        </a:rPr>
                        <a:t>4</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02D .0540, .1800, .1900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latin typeface="+mn-lt"/>
                          <a:ea typeface="Calibri" panose="020F0502020204030204" pitchFamily="34" charset="0"/>
                          <a:cs typeface="Times New Roman" panose="02020603050405020304" pitchFamily="18" charset="0"/>
                        </a:rPr>
                        <a:t>Fall 2017</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Fall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454271"/>
                  </a:ext>
                </a:extLst>
              </a:tr>
              <a:tr h="332509">
                <a:tc>
                  <a:txBody>
                    <a:bodyPr/>
                    <a:lstStyle/>
                    <a:p>
                      <a:pPr marL="0" marR="0" algn="ctr">
                        <a:lnSpc>
                          <a:spcPct val="107000"/>
                        </a:lnSpc>
                        <a:spcBef>
                          <a:spcPts val="0"/>
                        </a:spcBef>
                        <a:spcAft>
                          <a:spcPts val="0"/>
                        </a:spcAft>
                      </a:pPr>
                      <a:r>
                        <a:rPr lang="en-US" sz="1600" baseline="0" dirty="0">
                          <a:solidFill>
                            <a:srgbClr val="002060"/>
                          </a:solidFill>
                          <a:effectLst/>
                        </a:rPr>
                        <a:t>5</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02D .0600, .2100,  .2600</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noStrike" baseline="0" dirty="0">
                          <a:solidFill>
                            <a:srgbClr val="002060"/>
                          </a:solidFill>
                          <a:effectLst/>
                        </a:rPr>
                        <a:t>Early</a:t>
                      </a:r>
                      <a:r>
                        <a:rPr lang="en-US" sz="1600" baseline="0" dirty="0">
                          <a:solidFill>
                            <a:srgbClr val="002060"/>
                          </a:solidFill>
                          <a:effectLst/>
                        </a:rPr>
                        <a:t> 2018</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Late Spring/Summer 2019</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73101"/>
                  </a:ext>
                </a:extLst>
              </a:tr>
              <a:tr h="570990">
                <a:tc>
                  <a:txBody>
                    <a:bodyPr/>
                    <a:lstStyle/>
                    <a:p>
                      <a:pPr marL="0" marR="0" algn="ctr">
                        <a:lnSpc>
                          <a:spcPct val="107000"/>
                        </a:lnSpc>
                        <a:spcBef>
                          <a:spcPts val="0"/>
                        </a:spcBef>
                        <a:spcAft>
                          <a:spcPts val="0"/>
                        </a:spcAft>
                      </a:pPr>
                      <a:r>
                        <a:rPr lang="en-US" sz="1600" baseline="0" dirty="0">
                          <a:solidFill>
                            <a:srgbClr val="002060"/>
                          </a:solidFill>
                          <a:effectLst/>
                        </a:rPr>
                        <a:t>6</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aseline="0">
                          <a:solidFill>
                            <a:srgbClr val="002060"/>
                          </a:solidFill>
                          <a:effectLst/>
                        </a:rPr>
                        <a:t>02D .0500, .0900, .1000, .1400</a:t>
                      </a:r>
                      <a:endParaRPr lang="en-US" sz="1600" baseline="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strike="noStrike" baseline="0" dirty="0">
                          <a:solidFill>
                            <a:srgbClr val="002060"/>
                          </a:solidFill>
                          <a:effectLst/>
                          <a:latin typeface="+mn-lt"/>
                          <a:ea typeface="Calibri" panose="020F0502020204030204" pitchFamily="34" charset="0"/>
                          <a:cs typeface="Times New Roman" panose="02020603050405020304" pitchFamily="18" charset="0"/>
                        </a:rPr>
                        <a:t>Spring/Summer 2018</a:t>
                      </a:r>
                    </a:p>
                  </a:txBody>
                  <a:tcPr marL="68580" marR="68580" marT="0" marB="0"/>
                </a:tc>
                <a:tc>
                  <a:txBody>
                    <a:bodyPr/>
                    <a:lstStyle/>
                    <a:p>
                      <a:pPr marL="0" marR="0">
                        <a:lnSpc>
                          <a:spcPct val="107000"/>
                        </a:lnSpc>
                        <a:spcBef>
                          <a:spcPts val="0"/>
                        </a:spcBef>
                        <a:spcAft>
                          <a:spcPts val="0"/>
                        </a:spcAft>
                      </a:pPr>
                      <a:r>
                        <a:rPr lang="en-US" sz="1600" baseline="0" dirty="0">
                          <a:solidFill>
                            <a:srgbClr val="002060"/>
                          </a:solidFill>
                          <a:effectLst/>
                        </a:rPr>
                        <a:t>Summer/Fall 2019</a:t>
                      </a:r>
                      <a:endParaRPr lang="en-US" sz="1600" baseline="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790135"/>
                  </a:ext>
                </a:extLst>
              </a:tr>
            </a:tbl>
          </a:graphicData>
        </a:graphic>
      </p:graphicFrame>
      <p:sp>
        <p:nvSpPr>
          <p:cNvPr id="3" name="Rectangle 2"/>
          <p:cNvSpPr/>
          <p:nvPr/>
        </p:nvSpPr>
        <p:spPr>
          <a:xfrm>
            <a:off x="457198" y="5509770"/>
            <a:ext cx="6675122"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rPr>
              <a:t>*</a:t>
            </a:r>
            <a:r>
              <a:rPr kumimoji="0" lang="en-US" sz="1600" b="0" i="0" u="none" strike="noStrike" kern="0" cap="none" spc="0" normalizeH="0" baseline="0" noProof="0" dirty="0">
                <a:ln>
                  <a:noFill/>
                </a:ln>
                <a:solidFill>
                  <a:srgbClr val="002060"/>
                </a:solidFill>
                <a:effectLst/>
                <a:uLnTx/>
                <a:uFillTx/>
              </a:rPr>
              <a:t>Some rules may shift groups as process progresses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2060"/>
                </a:solidFill>
                <a:effectLst/>
                <a:uLnTx/>
                <a:uFillTx/>
              </a:rPr>
              <a:t>^Indicates date meeting held.</a:t>
            </a: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8761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fontScale="925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15A NCAC 02Q - AIR QUALITY PERMIT PROCEDURES (excluding 02Q .0700)</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.0100 – GENERAL PROVISIONS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.0200 – PERMIT FEES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.0300 – CONSTRUCTION AND OPERATION PERMITS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.0400 – ACID RAIN PROCEDURES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.0500 – TITLE V PROCEDURES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.0800 – EXCLUSIONARY RULES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060"/>
                </a:solidFill>
                <a:effectLst/>
                <a:uLnTx/>
                <a:uFillTx/>
                <a:latin typeface="+mn-lt"/>
                <a:ea typeface="+mn-ea"/>
                <a:cs typeface="+mn-cs"/>
              </a:rPr>
              <a:t>SECTION .0900 – PERMIT EXEMPTIONS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3/6/2017 - Stakeholder Meeting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3/8/2017 - Concept to Air Quality Committee (AQC)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43919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1190479"/>
            <a:ext cx="8229600" cy="4892675"/>
          </a:xfrm>
          <a:prstGeom prst="rect">
            <a:avLst/>
          </a:prstGeom>
          <a:noFill/>
          <a:ln>
            <a:noFill/>
          </a:ln>
          <a:extLst/>
        </p:spPr>
        <p:txBody>
          <a:bodyPr>
            <a:normAutofit lnSpcReduction="1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Title V</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2060"/>
                </a:solidFill>
                <a:effectLst/>
                <a:uLnTx/>
                <a:uFillTx/>
                <a:latin typeface="+mn-lt"/>
                <a:ea typeface="+mn-ea"/>
                <a:cs typeface="+mn-cs"/>
              </a:rPr>
              <a:t>SECTION .0400 – ACID RAIN PROCEDURES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2060"/>
                </a:solidFill>
                <a:effectLst/>
                <a:uLnTx/>
                <a:uFillTx/>
                <a:latin typeface="+mn-lt"/>
                <a:ea typeface="+mn-ea"/>
                <a:cs typeface="+mn-cs"/>
              </a:rPr>
              <a:t>SECTION .0500 – TITLE V PROCEDURES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Non-Title</a:t>
            </a:r>
            <a:r>
              <a:rPr kumimoji="0" lang="en-US" sz="2400" b="0" i="0" u="none" strike="noStrike" kern="1200" cap="none" spc="0" normalizeH="0" noProof="0" dirty="0">
                <a:ln>
                  <a:noFill/>
                </a:ln>
                <a:solidFill>
                  <a:srgbClr val="002060"/>
                </a:solidFill>
                <a:effectLst/>
                <a:uLnTx/>
                <a:uFillTx/>
                <a:latin typeface="+mn-lt"/>
                <a:ea typeface="+mn-ea"/>
                <a:cs typeface="+mn-cs"/>
              </a:rPr>
              <a:t> V</a:t>
            </a:r>
          </a:p>
          <a:p>
            <a:pPr lvl="1">
              <a:defRPr/>
            </a:pPr>
            <a:r>
              <a:rPr lang="en-US" sz="2100" dirty="0">
                <a:solidFill>
                  <a:srgbClr val="002060"/>
                </a:solidFill>
                <a:cs typeface="Arial" panose="020B0604020202020204" pitchFamily="34" charset="0"/>
              </a:rPr>
              <a:t>SECTION .0300 – CONSTRUCTION AND OPERATION PERMITS</a:t>
            </a:r>
          </a:p>
          <a:p>
            <a:pPr lvl="1">
              <a:defRPr/>
            </a:pPr>
            <a:r>
              <a:rPr lang="en-US" sz="2100" dirty="0">
                <a:solidFill>
                  <a:srgbClr val="002060"/>
                </a:solidFill>
              </a:rPr>
              <a:t>SECTION .0800 – EXCLUSIONARY RULES</a:t>
            </a:r>
          </a:p>
          <a:p>
            <a:pPr lvl="1">
              <a:defRPr/>
            </a:pPr>
            <a:r>
              <a:rPr lang="en-US" sz="2100" dirty="0">
                <a:solidFill>
                  <a:srgbClr val="002060"/>
                </a:solidFill>
              </a:rPr>
              <a:t>SECTION .0900 – PERMIT EXEMPTIONS</a:t>
            </a:r>
            <a:endParaRPr lang="en-US" sz="2100" dirty="0">
              <a:solidFill>
                <a:srgbClr val="002060"/>
              </a:solidFill>
              <a:cs typeface="Arial" panose="020B0604020202020204" pitchFamily="34" charset="0"/>
            </a:endParaRPr>
          </a:p>
          <a:p>
            <a:pPr lvl="1">
              <a:defRPr/>
            </a:pPr>
            <a:endParaRPr lang="en-US" sz="2100" dirty="0">
              <a:solidFill>
                <a:srgbClr val="002060"/>
              </a:solidFill>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sz="2400" dirty="0">
                <a:solidFill>
                  <a:srgbClr val="002060"/>
                </a:solidFill>
              </a:rPr>
              <a:t>Other</a:t>
            </a:r>
          </a:p>
          <a:p>
            <a:pPr lvl="1">
              <a:defRPr/>
            </a:pPr>
            <a:r>
              <a:rPr lang="en-US" sz="2100" dirty="0">
                <a:solidFill>
                  <a:srgbClr val="002060"/>
                </a:solidFill>
                <a:cs typeface="Arial" panose="020B0604020202020204" pitchFamily="34" charset="0"/>
              </a:rPr>
              <a:t>SECTION .0100 – GENERAL PROVISIONS</a:t>
            </a:r>
          </a:p>
          <a:p>
            <a:pPr lvl="1">
              <a:defRPr/>
            </a:pPr>
            <a:r>
              <a:rPr lang="en-US" sz="2100" dirty="0">
                <a:solidFill>
                  <a:srgbClr val="002060"/>
                </a:solidFill>
                <a:cs typeface="Arial" panose="020B0604020202020204" pitchFamily="34" charset="0"/>
              </a:rPr>
              <a:t>SECTION .0200 – PERMIT FEES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327149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 Preliminary Updates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831850"/>
            <a:ext cx="8229600" cy="4892675"/>
          </a:xfrm>
          <a:prstGeom prst="rect">
            <a:avLst/>
          </a:prstGeom>
          <a:noFill/>
          <a:ln>
            <a:noFill/>
          </a:ln>
          <a:extLst/>
        </p:spPr>
        <p:txBody>
          <a:bodyPr>
            <a:normAutofit lnSpcReduction="1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en-US" sz="2700" dirty="0">
                <a:solidFill>
                  <a:srgbClr val="002060"/>
                </a:solidFill>
                <a:cs typeface="Arial" panose="020B0604020202020204" pitchFamily="34" charset="0"/>
              </a:rPr>
              <a:t>Title V</a:t>
            </a: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SECTION .0400 – ACID RAIN PROCEDURES</a:t>
            </a:r>
          </a:p>
          <a:p>
            <a:pPr lvl="2" indent="-285750">
              <a:buFont typeface="Arial" panose="020B0604020202020204" pitchFamily="34" charset="0"/>
              <a:buChar char="–"/>
              <a:defRPr/>
            </a:pPr>
            <a:r>
              <a:rPr lang="en-US" sz="2200" dirty="0">
                <a:solidFill>
                  <a:srgbClr val="002060"/>
                </a:solidFill>
              </a:rPr>
              <a:t>Updates to format of references, cross reference correction, and update of Department name.</a:t>
            </a:r>
            <a:endParaRPr kumimoji="0" lang="en-US" sz="2200" b="0" i="0" u="none" strike="noStrike" kern="1200" cap="none" spc="0" normalizeH="0" baseline="0" noProof="0" dirty="0">
              <a:ln>
                <a:noFill/>
              </a:ln>
              <a:solidFill>
                <a:srgbClr val="002060"/>
              </a:solidFill>
              <a:effectLst/>
              <a:uLnTx/>
              <a:uFillTx/>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02060"/>
              </a:solidFill>
              <a:effectLst/>
              <a:uLnTx/>
              <a:uFillTx/>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mn-cs"/>
              </a:rPr>
              <a:t>SECTION .0500 – TITLE V PROCEDURES</a:t>
            </a:r>
          </a:p>
          <a:p>
            <a:pPr lvl="2" indent="-285750">
              <a:buFont typeface="Arial" panose="020B0604020202020204" pitchFamily="34" charset="0"/>
              <a:buChar char="–"/>
              <a:defRPr/>
            </a:pPr>
            <a:r>
              <a:rPr lang="en-US" sz="2200" dirty="0">
                <a:solidFill>
                  <a:srgbClr val="002060"/>
                </a:solidFill>
              </a:rPr>
              <a:t>Updates to format of references, language clarification, removal of obsolete references related to initial implementation of Title V, update number of copies of applications needed per current business practice, update referenced web address, eliminate redundant language across rules, eliminate provisions not used, and make the language consistent with 40 CFR Part 70</a:t>
            </a:r>
            <a:endParaRPr kumimoji="0" lang="en-US" sz="2200" b="0" i="0" u="none" strike="noStrike" kern="1200" cap="none" spc="0" normalizeH="0" baseline="0" noProof="0" dirty="0">
              <a:ln>
                <a:noFill/>
              </a:ln>
              <a:solidFill>
                <a:srgbClr val="002060"/>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11687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44450"/>
            <a:ext cx="7886700" cy="1062038"/>
          </a:xfrm>
        </p:spPr>
        <p:txBody>
          <a:bodyPr>
            <a:normAutofit/>
          </a:bodyPr>
          <a:lstStyle/>
          <a:p>
            <a:pPr eaLnBrk="1" hangingPunct="1"/>
            <a:r>
              <a:rPr lang="en-US" altLang="en-US" b="1" dirty="0"/>
              <a:t>Group 2 Rules Preliminary Updates</a:t>
            </a:r>
          </a:p>
        </p:txBody>
      </p:sp>
      <p:sp>
        <p:nvSpPr>
          <p:cNvPr id="4813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BC71A78-5009-4391-8EE2-01BB7B35FBB9}" type="slidenum">
              <a:rPr kumimoji="0" lang="en-US" altLang="en-US" sz="1800" b="0" i="0" u="none" strike="noStrike" kern="0" cap="none" spc="0" normalizeH="0" baseline="0" noProof="0" smtClean="0">
                <a:ln>
                  <a:noFill/>
                </a:ln>
                <a:solidFill>
                  <a:schemeClr val="tx2"/>
                </a:solidFill>
                <a:effectLst/>
                <a:uLnTx/>
                <a:uFillTx/>
                <a:latin typeface="Arial" panose="020B0604020202020204" pitchFamily="34" charset="0"/>
                <a:cs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altLang="en-US" sz="1800" b="0" i="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endParaRPr>
          </a:p>
        </p:txBody>
      </p:sp>
      <p:sp>
        <p:nvSpPr>
          <p:cNvPr id="5" name="Title 1"/>
          <p:cNvSpPr txBox="1">
            <a:spLocks/>
          </p:cNvSpPr>
          <p:nvPr/>
        </p:nvSpPr>
        <p:spPr>
          <a:xfrm>
            <a:off x="123825" y="6002338"/>
            <a:ext cx="3751263" cy="369887"/>
          </a:xfrm>
          <a:prstGeom prst="rect">
            <a:avLst/>
          </a:prstGeom>
        </p:spPr>
        <p:txBody>
          <a:bodyPr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sp>
        <p:nvSpPr>
          <p:cNvPr id="48133" name="Title 1"/>
          <p:cNvSpPr>
            <a:spLocks noGrp="1"/>
          </p:cNvSpPr>
          <p:nvPr/>
        </p:nvSpPr>
        <p:spPr bwMode="auto">
          <a:xfrm>
            <a:off x="457200" y="574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800" b="0" i="0" u="none" strike="noStrike" kern="0" cap="none" spc="0" normalizeH="0" baseline="0" noProof="0" dirty="0">
              <a:ln>
                <a:noFill/>
              </a:ln>
              <a:solidFill>
                <a:srgbClr val="5F762F"/>
              </a:solidFill>
              <a:effectLst/>
              <a:uLnTx/>
              <a:uFillTx/>
              <a:latin typeface="Times New Roman" panose="02020603050405020304" pitchFamily="18" charset="0"/>
              <a:cs typeface="Arial" panose="020B0604020202020204" pitchFamily="34" charset="0"/>
            </a:endParaRPr>
          </a:p>
        </p:txBody>
      </p:sp>
      <p:sp>
        <p:nvSpPr>
          <p:cNvPr id="7" name="Content Placeholder 2"/>
          <p:cNvSpPr>
            <a:spLocks noGrp="1"/>
          </p:cNvSpPr>
          <p:nvPr/>
        </p:nvSpPr>
        <p:spPr bwMode="auto">
          <a:xfrm>
            <a:off x="457200" y="970756"/>
            <a:ext cx="8229600" cy="4892675"/>
          </a:xfrm>
          <a:prstGeom prst="rect">
            <a:avLst/>
          </a:prstGeom>
          <a:noFill/>
          <a:ln>
            <a:noFill/>
          </a:ln>
          <a:extLst/>
        </p:spPr>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accent1">
                    <a:lumMod val="50000"/>
                  </a:schemeClr>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accent1">
                    <a:lumMod val="50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srgbClr val="002060"/>
                </a:solidFill>
                <a:effectLst/>
                <a:uLnTx/>
                <a:uFillTx/>
                <a:latin typeface="+mn-lt"/>
                <a:ea typeface="+mn-ea"/>
                <a:cs typeface="+mn-cs"/>
              </a:rPr>
              <a:t>Non-Title V</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rgbClr val="002060"/>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SECTION .0300 – CONSTRUCTION AND OPERATION PERMITS</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a:p>
            <a:pPr lvl="1">
              <a:defRPr/>
            </a:pPr>
            <a:r>
              <a:rPr lang="en-US" sz="2100" dirty="0">
                <a:solidFill>
                  <a:srgbClr val="002060"/>
                </a:solidFill>
                <a:cs typeface="Arial" panose="020B0604020202020204" pitchFamily="34" charset="0"/>
              </a:rPr>
              <a:t>Updates to format of references, addition of definition of authorized contact and deletion language “appropriate official” for consistency, clarifications of definitions of new and modified facilities, update number of copies of letters and applications needed per current business practice, elimination of outdated language related to timeframe prior to EPA initial approval of Title V program</a:t>
            </a:r>
            <a:endParaRPr kumimoji="0" lang="en-US" sz="25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a:p>
            <a:pPr lvl="2" indent="-285750">
              <a:buFont typeface="Arial" panose="020B0604020202020204" pitchFamily="34" charset="0"/>
              <a:buChar char="–"/>
              <a:defRPr/>
            </a:pPr>
            <a:endParaRPr kumimoji="0" lang="en-US" sz="1700" b="0" i="0" u="none" strike="noStrike" kern="1200" cap="none" spc="0" normalizeH="0" baseline="0" noProof="0" dirty="0">
              <a:ln>
                <a:noFill/>
              </a:ln>
              <a:solidFill>
                <a:srgbClr val="002060"/>
              </a:solidFill>
              <a:effectLst/>
              <a:uLnTx/>
              <a:uFillTx/>
              <a:latin typeface="+mn-lt"/>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chemeClr val="accent1">
                  <a:lumMod val="50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2900" b="0"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extLst>
      <p:ext uri="{BB962C8B-B14F-4D97-AF65-F5344CB8AC3E}">
        <p14:creationId xmlns:p14="http://schemas.microsoft.com/office/powerpoint/2010/main" val="2977180802"/>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18475</TotalTime>
  <Words>1185</Words>
  <Application>Microsoft Office PowerPoint</Application>
  <PresentationFormat>On-screen Show (4:3)</PresentationFormat>
  <Paragraphs>316</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2_Office Theme</vt:lpstr>
      <vt:lpstr>Department of Environmental Quality</vt:lpstr>
      <vt:lpstr>Purpose of  Today’s Meeting</vt:lpstr>
      <vt:lpstr>Background</vt:lpstr>
      <vt:lpstr>General Process</vt:lpstr>
      <vt:lpstr>Rule Groups &amp;Anticipated General Timing (subject to change)</vt:lpstr>
      <vt:lpstr>Group 2 Rules</vt:lpstr>
      <vt:lpstr>Group 2 Rules</vt:lpstr>
      <vt:lpstr>Group 2 Rules Preliminary Updates</vt:lpstr>
      <vt:lpstr>Group 2 Rules Preliminary Updates</vt:lpstr>
      <vt:lpstr>Group 2 Rules Preliminary Updates</vt:lpstr>
      <vt:lpstr>Group 2 Rules Preliminary Updates</vt:lpstr>
      <vt:lpstr>Group 2 Rules Preliminary Updates</vt:lpstr>
      <vt:lpstr>Group 2 Rules Tentative Timing (subject to change)</vt:lpstr>
      <vt:lpstr>Group 2 Rules</vt:lpstr>
      <vt:lpstr>Group 1 Rules Update </vt:lpstr>
      <vt:lpstr>Wrap Up</vt:lpstr>
      <vt:lpstr>PowerPoint Presentation</vt:lpstr>
      <vt:lpstr>How to Get Involved</vt:lpstr>
      <vt:lpstr>Contact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Burleson, Joelle</cp:lastModifiedBy>
  <cp:revision>333</cp:revision>
  <cp:lastPrinted>2016-12-02T13:52:35Z</cp:lastPrinted>
  <dcterms:created xsi:type="dcterms:W3CDTF">2015-07-07T20:02:11Z</dcterms:created>
  <dcterms:modified xsi:type="dcterms:W3CDTF">2017-03-06T16:23:33Z</dcterms:modified>
</cp:coreProperties>
</file>