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heme/themeOverride1.xml" ContentType="application/vnd.openxmlformats-officedocument.themeOverr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4" r:id="rId5"/>
  </p:sldMasterIdLst>
  <p:notesMasterIdLst>
    <p:notesMasterId r:id="rId267"/>
  </p:notesMasterIdLst>
  <p:handoutMasterIdLst>
    <p:handoutMasterId r:id="rId268"/>
  </p:handoutMasterIdLst>
  <p:sldIdLst>
    <p:sldId id="256" r:id="rId6"/>
    <p:sldId id="257" r:id="rId7"/>
    <p:sldId id="258" r:id="rId8"/>
    <p:sldId id="1733" r:id="rId9"/>
    <p:sldId id="354" r:id="rId10"/>
    <p:sldId id="1927" r:id="rId11"/>
    <p:sldId id="2017" r:id="rId12"/>
    <p:sldId id="1828" r:id="rId13"/>
    <p:sldId id="2000" r:id="rId14"/>
    <p:sldId id="2001" r:id="rId15"/>
    <p:sldId id="2047" r:id="rId16"/>
    <p:sldId id="2023" r:id="rId17"/>
    <p:sldId id="2093" r:id="rId18"/>
    <p:sldId id="2025" r:id="rId19"/>
    <p:sldId id="2053" r:id="rId20"/>
    <p:sldId id="1994" r:id="rId21"/>
    <p:sldId id="2055" r:id="rId22"/>
    <p:sldId id="2057" r:id="rId23"/>
    <p:sldId id="2054" r:id="rId24"/>
    <p:sldId id="2059" r:id="rId25"/>
    <p:sldId id="2107" r:id="rId26"/>
    <p:sldId id="2060" r:id="rId27"/>
    <p:sldId id="2061" r:id="rId28"/>
    <p:sldId id="2064" r:id="rId29"/>
    <p:sldId id="2062" r:id="rId30"/>
    <p:sldId id="2063" r:id="rId31"/>
    <p:sldId id="2065" r:id="rId32"/>
    <p:sldId id="2067" r:id="rId33"/>
    <p:sldId id="2108" r:id="rId34"/>
    <p:sldId id="2110" r:id="rId35"/>
    <p:sldId id="2145" r:id="rId36"/>
    <p:sldId id="2109" r:id="rId37"/>
    <p:sldId id="2112" r:id="rId38"/>
    <p:sldId id="2113" r:id="rId39"/>
    <p:sldId id="2115" r:id="rId40"/>
    <p:sldId id="2139" r:id="rId41"/>
    <p:sldId id="2121" r:id="rId42"/>
    <p:sldId id="2111" r:id="rId43"/>
    <p:sldId id="2116" r:id="rId44"/>
    <p:sldId id="2117" r:id="rId45"/>
    <p:sldId id="2118" r:id="rId46"/>
    <p:sldId id="2138" r:id="rId47"/>
    <p:sldId id="2120" r:id="rId48"/>
    <p:sldId id="2122" r:id="rId49"/>
    <p:sldId id="2124" r:id="rId50"/>
    <p:sldId id="2123" r:id="rId51"/>
    <p:sldId id="2127" r:id="rId52"/>
    <p:sldId id="2119" r:id="rId53"/>
    <p:sldId id="2128" r:id="rId54"/>
    <p:sldId id="2137" r:id="rId55"/>
    <p:sldId id="2130" r:id="rId56"/>
    <p:sldId id="2129" r:id="rId57"/>
    <p:sldId id="2132" r:id="rId58"/>
    <p:sldId id="2133" r:id="rId59"/>
    <p:sldId id="2134" r:id="rId60"/>
    <p:sldId id="2135" r:id="rId61"/>
    <p:sldId id="2136" r:id="rId62"/>
    <p:sldId id="2131" r:id="rId63"/>
    <p:sldId id="2141" r:id="rId64"/>
    <p:sldId id="2140" r:id="rId65"/>
    <p:sldId id="2142" r:id="rId66"/>
    <p:sldId id="2143" r:id="rId67"/>
    <p:sldId id="2144" r:id="rId68"/>
    <p:sldId id="273" r:id="rId69"/>
    <p:sldId id="375" r:id="rId70"/>
    <p:sldId id="373" r:id="rId71"/>
    <p:sldId id="376" r:id="rId72"/>
    <p:sldId id="1282" r:id="rId73"/>
    <p:sldId id="327" r:id="rId74"/>
    <p:sldId id="374" r:id="rId75"/>
    <p:sldId id="1602" r:id="rId76"/>
    <p:sldId id="377" r:id="rId77"/>
    <p:sldId id="1603" r:id="rId78"/>
    <p:sldId id="379" r:id="rId79"/>
    <p:sldId id="1604" r:id="rId80"/>
    <p:sldId id="1926" r:id="rId81"/>
    <p:sldId id="2049" r:id="rId82"/>
    <p:sldId id="1573" r:id="rId83"/>
    <p:sldId id="1574" r:id="rId84"/>
    <p:sldId id="1575" r:id="rId85"/>
    <p:sldId id="386" r:id="rId86"/>
    <p:sldId id="1606" r:id="rId87"/>
    <p:sldId id="1638" r:id="rId88"/>
    <p:sldId id="677" r:id="rId89"/>
    <p:sldId id="2149" r:id="rId90"/>
    <p:sldId id="2050" r:id="rId91"/>
    <p:sldId id="2094" r:id="rId92"/>
    <p:sldId id="1576" r:id="rId93"/>
    <p:sldId id="1982" r:id="rId94"/>
    <p:sldId id="1423" r:id="rId95"/>
    <p:sldId id="1734" r:id="rId96"/>
    <p:sldId id="1738" r:id="rId97"/>
    <p:sldId id="1739" r:id="rId98"/>
    <p:sldId id="1762" r:id="rId99"/>
    <p:sldId id="1753" r:id="rId100"/>
    <p:sldId id="1932" r:id="rId101"/>
    <p:sldId id="1989" r:id="rId102"/>
    <p:sldId id="1752" r:id="rId103"/>
    <p:sldId id="1990" r:id="rId104"/>
    <p:sldId id="1995" r:id="rId105"/>
    <p:sldId id="2029" r:id="rId106"/>
    <p:sldId id="1294" r:id="rId107"/>
    <p:sldId id="512" r:id="rId108"/>
    <p:sldId id="1759" r:id="rId109"/>
    <p:sldId id="1760" r:id="rId110"/>
    <p:sldId id="513" r:id="rId111"/>
    <p:sldId id="516" r:id="rId112"/>
    <p:sldId id="1763" r:id="rId113"/>
    <p:sldId id="679" r:id="rId114"/>
    <p:sldId id="515" r:id="rId115"/>
    <p:sldId id="1636" r:id="rId116"/>
    <p:sldId id="518" r:id="rId117"/>
    <p:sldId id="519" r:id="rId118"/>
    <p:sldId id="520" r:id="rId119"/>
    <p:sldId id="775" r:id="rId120"/>
    <p:sldId id="1578" r:id="rId121"/>
    <p:sldId id="1432" r:id="rId122"/>
    <p:sldId id="2022" r:id="rId123"/>
    <p:sldId id="1434" r:id="rId124"/>
    <p:sldId id="1292" r:id="rId125"/>
    <p:sldId id="521" r:id="rId126"/>
    <p:sldId id="1755" r:id="rId127"/>
    <p:sldId id="1997" r:id="rId128"/>
    <p:sldId id="522" r:id="rId129"/>
    <p:sldId id="1757" r:id="rId130"/>
    <p:sldId id="1436" r:id="rId131"/>
    <p:sldId id="1554" r:id="rId132"/>
    <p:sldId id="1437" r:id="rId133"/>
    <p:sldId id="523" r:id="rId134"/>
    <p:sldId id="1439" r:id="rId135"/>
    <p:sldId id="1440" r:id="rId136"/>
    <p:sldId id="524" r:id="rId137"/>
    <p:sldId id="1441" r:id="rId138"/>
    <p:sldId id="525" r:id="rId139"/>
    <p:sldId id="1442" r:id="rId140"/>
    <p:sldId id="528" r:id="rId141"/>
    <p:sldId id="1756" r:id="rId142"/>
    <p:sldId id="1444" r:id="rId143"/>
    <p:sldId id="2015" r:id="rId144"/>
    <p:sldId id="1445" r:id="rId145"/>
    <p:sldId id="2125" r:id="rId146"/>
    <p:sldId id="2126" r:id="rId147"/>
    <p:sldId id="531" r:id="rId148"/>
    <p:sldId id="1446" r:id="rId149"/>
    <p:sldId id="776" r:id="rId150"/>
    <p:sldId id="533" r:id="rId151"/>
    <p:sldId id="534" r:id="rId152"/>
    <p:sldId id="560" r:id="rId153"/>
    <p:sldId id="2052" r:id="rId154"/>
    <p:sldId id="541" r:id="rId155"/>
    <p:sldId id="542" r:id="rId156"/>
    <p:sldId id="543" r:id="rId157"/>
    <p:sldId id="2003" r:id="rId158"/>
    <p:sldId id="544" r:id="rId159"/>
    <p:sldId id="1448" r:id="rId160"/>
    <p:sldId id="1581" r:id="rId161"/>
    <p:sldId id="1766" r:id="rId162"/>
    <p:sldId id="1991" r:id="rId163"/>
    <p:sldId id="1281" r:id="rId164"/>
    <p:sldId id="2069" r:id="rId165"/>
    <p:sldId id="2078" r:id="rId166"/>
    <p:sldId id="2096" r:id="rId167"/>
    <p:sldId id="2095" r:id="rId168"/>
    <p:sldId id="2072" r:id="rId169"/>
    <p:sldId id="2097" r:id="rId170"/>
    <p:sldId id="2098" r:id="rId171"/>
    <p:sldId id="2099" r:id="rId172"/>
    <p:sldId id="2082" r:id="rId173"/>
    <p:sldId id="2100" r:id="rId174"/>
    <p:sldId id="2085" r:id="rId175"/>
    <p:sldId id="2101" r:id="rId176"/>
    <p:sldId id="2087" r:id="rId177"/>
    <p:sldId id="2088" r:id="rId178"/>
    <p:sldId id="2102" r:id="rId179"/>
    <p:sldId id="2090" r:id="rId180"/>
    <p:sldId id="2103" r:id="rId181"/>
    <p:sldId id="2104" r:id="rId182"/>
    <p:sldId id="2105" r:id="rId183"/>
    <p:sldId id="2091" r:id="rId184"/>
    <p:sldId id="1939" r:id="rId185"/>
    <p:sldId id="1985" r:id="rId186"/>
    <p:sldId id="1949" r:id="rId187"/>
    <p:sldId id="1950" r:id="rId188"/>
    <p:sldId id="1951" r:id="rId189"/>
    <p:sldId id="1952" r:id="rId190"/>
    <p:sldId id="1953" r:id="rId191"/>
    <p:sldId id="1954" r:id="rId192"/>
    <p:sldId id="1955" r:id="rId193"/>
    <p:sldId id="1956" r:id="rId194"/>
    <p:sldId id="2019" r:id="rId195"/>
    <p:sldId id="2020" r:id="rId196"/>
    <p:sldId id="1958" r:id="rId197"/>
    <p:sldId id="2148" r:id="rId198"/>
    <p:sldId id="1959" r:id="rId199"/>
    <p:sldId id="1961" r:id="rId200"/>
    <p:sldId id="1962" r:id="rId201"/>
    <p:sldId id="1963" r:id="rId202"/>
    <p:sldId id="1964" r:id="rId203"/>
    <p:sldId id="1965" r:id="rId204"/>
    <p:sldId id="1272" r:id="rId205"/>
    <p:sldId id="1742" r:id="rId206"/>
    <p:sldId id="717" r:id="rId207"/>
    <p:sldId id="2011" r:id="rId208"/>
    <p:sldId id="1304" r:id="rId209"/>
    <p:sldId id="718" r:id="rId210"/>
    <p:sldId id="719" r:id="rId211"/>
    <p:sldId id="1273" r:id="rId212"/>
    <p:sldId id="720" r:id="rId213"/>
    <p:sldId id="1779" r:id="rId214"/>
    <p:sldId id="1976" r:id="rId215"/>
    <p:sldId id="733" r:id="rId216"/>
    <p:sldId id="2013" r:id="rId217"/>
    <p:sldId id="792" r:id="rId218"/>
    <p:sldId id="1269" r:id="rId219"/>
    <p:sldId id="1776" r:id="rId220"/>
    <p:sldId id="2012" r:id="rId221"/>
    <p:sldId id="1777" r:id="rId222"/>
    <p:sldId id="736" r:id="rId223"/>
    <p:sldId id="737" r:id="rId224"/>
    <p:sldId id="1764" r:id="rId225"/>
    <p:sldId id="1978" r:id="rId226"/>
    <p:sldId id="1979" r:id="rId227"/>
    <p:sldId id="1774" r:id="rId228"/>
    <p:sldId id="749" r:id="rId229"/>
    <p:sldId id="1940" r:id="rId230"/>
    <p:sldId id="1941" r:id="rId231"/>
    <p:sldId id="1942" r:id="rId232"/>
    <p:sldId id="1744" r:id="rId233"/>
    <p:sldId id="1570" r:id="rId234"/>
    <p:sldId id="1768" r:id="rId235"/>
    <p:sldId id="2005" r:id="rId236"/>
    <p:sldId id="1594" r:id="rId237"/>
    <p:sldId id="1598" r:id="rId238"/>
    <p:sldId id="1827" r:id="rId239"/>
    <p:sldId id="1817" r:id="rId240"/>
    <p:sldId id="2006" r:id="rId241"/>
    <p:sldId id="1595" r:id="rId242"/>
    <p:sldId id="1596" r:id="rId243"/>
    <p:sldId id="1769" r:id="rId244"/>
    <p:sldId id="1770" r:id="rId245"/>
    <p:sldId id="1771" r:id="rId246"/>
    <p:sldId id="1773" r:id="rId247"/>
    <p:sldId id="1825" r:id="rId248"/>
    <p:sldId id="1597" r:id="rId249"/>
    <p:sldId id="1826" r:id="rId250"/>
    <p:sldId id="1643" r:id="rId251"/>
    <p:sldId id="1571" r:id="rId252"/>
    <p:sldId id="357" r:id="rId253"/>
    <p:sldId id="1582" r:id="rId254"/>
    <p:sldId id="1583" r:id="rId255"/>
    <p:sldId id="1613" r:id="rId256"/>
    <p:sldId id="1614" r:id="rId257"/>
    <p:sldId id="2150" r:id="rId258"/>
    <p:sldId id="1584" r:id="rId259"/>
    <p:sldId id="1556" r:id="rId260"/>
    <p:sldId id="1611" r:id="rId261"/>
    <p:sldId id="1612" r:id="rId262"/>
    <p:sldId id="2034" r:id="rId263"/>
    <p:sldId id="2151" r:id="rId264"/>
    <p:sldId id="1980" r:id="rId265"/>
    <p:sldId id="1981" r:id="rId2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id="{FDF41E2D-7A40-4112-B3B7-F20FB89A0EA2}">
          <p14:sldIdLst>
            <p14:sldId id="256"/>
            <p14:sldId id="257"/>
            <p14:sldId id="258"/>
            <p14:sldId id="1733"/>
          </p14:sldIdLst>
        </p14:section>
        <p14:section name="Program Overview" id="{1DDA8926-8A30-45F3-B1E3-F41E2BB6B386}">
          <p14:sldIdLst>
            <p14:sldId id="354"/>
            <p14:sldId id="1927"/>
            <p14:sldId id="2017"/>
            <p14:sldId id="1828"/>
            <p14:sldId id="2000"/>
            <p14:sldId id="2001"/>
            <p14:sldId id="2047"/>
            <p14:sldId id="2023"/>
            <p14:sldId id="2093"/>
            <p14:sldId id="2025"/>
            <p14:sldId id="2053"/>
            <p14:sldId id="1994"/>
            <p14:sldId id="2055"/>
            <p14:sldId id="2057"/>
            <p14:sldId id="2054"/>
            <p14:sldId id="2059"/>
            <p14:sldId id="2107"/>
            <p14:sldId id="2060"/>
            <p14:sldId id="2061"/>
            <p14:sldId id="2064"/>
            <p14:sldId id="2062"/>
            <p14:sldId id="2063"/>
            <p14:sldId id="2065"/>
            <p14:sldId id="2067"/>
            <p14:sldId id="2108"/>
            <p14:sldId id="2110"/>
            <p14:sldId id="2145"/>
            <p14:sldId id="2109"/>
            <p14:sldId id="2112"/>
            <p14:sldId id="2113"/>
            <p14:sldId id="2115"/>
            <p14:sldId id="2139"/>
            <p14:sldId id="2121"/>
            <p14:sldId id="2111"/>
            <p14:sldId id="2116"/>
            <p14:sldId id="2117"/>
            <p14:sldId id="2118"/>
            <p14:sldId id="2138"/>
            <p14:sldId id="2120"/>
            <p14:sldId id="2122"/>
            <p14:sldId id="2124"/>
            <p14:sldId id="2123"/>
            <p14:sldId id="2127"/>
            <p14:sldId id="2119"/>
            <p14:sldId id="2128"/>
            <p14:sldId id="2137"/>
            <p14:sldId id="2130"/>
            <p14:sldId id="2129"/>
            <p14:sldId id="2132"/>
            <p14:sldId id="2133"/>
            <p14:sldId id="2134"/>
            <p14:sldId id="2135"/>
            <p14:sldId id="2136"/>
            <p14:sldId id="2131"/>
            <p14:sldId id="2141"/>
            <p14:sldId id="2140"/>
            <p14:sldId id="2142"/>
            <p14:sldId id="2143"/>
            <p14:sldId id="2144"/>
            <p14:sldId id="273"/>
          </p14:sldIdLst>
        </p14:section>
        <p14:section name="Application Package Completion" id="{88839B73-45C4-4A97-BCEF-4C1B92EF9C05}">
          <p14:sldIdLst>
            <p14:sldId id="375"/>
            <p14:sldId id="373"/>
            <p14:sldId id="376"/>
            <p14:sldId id="1282"/>
            <p14:sldId id="327"/>
            <p14:sldId id="374"/>
            <p14:sldId id="1602"/>
            <p14:sldId id="377"/>
            <p14:sldId id="1603"/>
            <p14:sldId id="379"/>
            <p14:sldId id="1604"/>
            <p14:sldId id="1926"/>
            <p14:sldId id="2049"/>
            <p14:sldId id="1573"/>
            <p14:sldId id="1574"/>
            <p14:sldId id="1575"/>
            <p14:sldId id="386"/>
            <p14:sldId id="1606"/>
            <p14:sldId id="1638"/>
            <p14:sldId id="677"/>
            <p14:sldId id="2149"/>
            <p14:sldId id="2050"/>
            <p14:sldId id="2094"/>
            <p14:sldId id="1576"/>
            <p14:sldId id="1982"/>
            <p14:sldId id="1423"/>
            <p14:sldId id="1734"/>
            <p14:sldId id="1738"/>
            <p14:sldId id="1739"/>
          </p14:sldIdLst>
        </p14:section>
        <p14:section name="Emerging Contaminant Funding Overview" id="{C3295118-2767-47D2-A6DA-C224D27116C9}">
          <p14:sldIdLst>
            <p14:sldId id="1762"/>
            <p14:sldId id="1753"/>
            <p14:sldId id="1932"/>
            <p14:sldId id="1989"/>
            <p14:sldId id="1752"/>
            <p14:sldId id="1990"/>
            <p14:sldId id="1995"/>
            <p14:sldId id="2029"/>
          </p14:sldIdLst>
        </p14:section>
        <p14:section name="PRS WW/DW/CDBG-I (priority rating system)" id="{C383D6FD-7AFC-43B4-B2C2-6B8A0BA6F251}">
          <p14:sldIdLst>
            <p14:sldId id="1294"/>
            <p14:sldId id="512"/>
            <p14:sldId id="1759"/>
            <p14:sldId id="1760"/>
            <p14:sldId id="513"/>
            <p14:sldId id="516"/>
            <p14:sldId id="1763"/>
            <p14:sldId id="679"/>
            <p14:sldId id="515"/>
            <p14:sldId id="1636"/>
            <p14:sldId id="518"/>
            <p14:sldId id="519"/>
            <p14:sldId id="520"/>
            <p14:sldId id="775"/>
            <p14:sldId id="1578"/>
            <p14:sldId id="1432"/>
            <p14:sldId id="2022"/>
            <p14:sldId id="1434"/>
            <p14:sldId id="1292"/>
            <p14:sldId id="521"/>
            <p14:sldId id="1755"/>
            <p14:sldId id="1997"/>
            <p14:sldId id="522"/>
            <p14:sldId id="1757"/>
            <p14:sldId id="1436"/>
            <p14:sldId id="1554"/>
            <p14:sldId id="1437"/>
            <p14:sldId id="523"/>
            <p14:sldId id="1439"/>
            <p14:sldId id="1440"/>
            <p14:sldId id="524"/>
            <p14:sldId id="1441"/>
            <p14:sldId id="525"/>
            <p14:sldId id="1442"/>
            <p14:sldId id="528"/>
            <p14:sldId id="1756"/>
            <p14:sldId id="1444"/>
            <p14:sldId id="2015"/>
            <p14:sldId id="1445"/>
            <p14:sldId id="2125"/>
            <p14:sldId id="2126"/>
            <p14:sldId id="531"/>
            <p14:sldId id="1446"/>
            <p14:sldId id="776"/>
            <p14:sldId id="533"/>
            <p14:sldId id="534"/>
            <p14:sldId id="560"/>
            <p14:sldId id="2052"/>
            <p14:sldId id="541"/>
            <p14:sldId id="542"/>
            <p14:sldId id="543"/>
            <p14:sldId id="2003"/>
            <p14:sldId id="544"/>
            <p14:sldId id="1448"/>
            <p14:sldId id="1581"/>
            <p14:sldId id="1766"/>
            <p14:sldId id="1991"/>
          </p14:sldIdLst>
        </p14:section>
        <p14:section name="CDBG-I Programmatic Specifics" id="{5BFEE1A8-2948-43B1-903A-8B96981774CB}">
          <p14:sldIdLst>
            <p14:sldId id="1281"/>
            <p14:sldId id="2069"/>
            <p14:sldId id="2078"/>
            <p14:sldId id="2096"/>
            <p14:sldId id="2095"/>
            <p14:sldId id="2072"/>
            <p14:sldId id="2097"/>
            <p14:sldId id="2098"/>
            <p14:sldId id="2099"/>
            <p14:sldId id="2082"/>
            <p14:sldId id="2100"/>
            <p14:sldId id="2085"/>
            <p14:sldId id="2101"/>
            <p14:sldId id="2087"/>
            <p14:sldId id="2088"/>
            <p14:sldId id="2102"/>
            <p14:sldId id="2090"/>
            <p14:sldId id="2103"/>
            <p14:sldId id="2104"/>
            <p14:sldId id="2105"/>
            <p14:sldId id="2091"/>
            <p14:sldId id="1939"/>
          </p14:sldIdLst>
        </p14:section>
        <p14:section name="Viable Utilities Program (VUP)" id="{D39CFEC8-15A7-4CBA-8138-4591C9EBA682}">
          <p14:sldIdLst>
            <p14:sldId id="1985"/>
            <p14:sldId id="1949"/>
            <p14:sldId id="1950"/>
            <p14:sldId id="1951"/>
            <p14:sldId id="1952"/>
            <p14:sldId id="1953"/>
            <p14:sldId id="1954"/>
            <p14:sldId id="1955"/>
            <p14:sldId id="1956"/>
            <p14:sldId id="2019"/>
            <p14:sldId id="2020"/>
            <p14:sldId id="1958"/>
            <p14:sldId id="2148"/>
            <p14:sldId id="1959"/>
            <p14:sldId id="1961"/>
            <p14:sldId id="1962"/>
            <p14:sldId id="1963"/>
            <p14:sldId id="1964"/>
            <p14:sldId id="1965"/>
            <p14:sldId id="1272"/>
          </p14:sldIdLst>
        </p14:section>
        <p14:section name="AIA Asset Inventory &amp; Assessment Grants" id="{11F4E371-B46A-4C8C-B7D9-3F3F48F2341B}">
          <p14:sldIdLst>
            <p14:sldId id="1742"/>
            <p14:sldId id="717"/>
            <p14:sldId id="2011"/>
            <p14:sldId id="1304"/>
            <p14:sldId id="718"/>
            <p14:sldId id="719"/>
            <p14:sldId id="1273"/>
            <p14:sldId id="720"/>
            <p14:sldId id="1779"/>
            <p14:sldId id="1976"/>
            <p14:sldId id="733"/>
            <p14:sldId id="2013"/>
            <p14:sldId id="792"/>
          </p14:sldIdLst>
        </p14:section>
        <p14:section name="MRF Merger/Regionalization Feasibility Study Grants" id="{2ECD1DA5-7286-4CA6-9FDD-31BEC86DBF15}">
          <p14:sldIdLst>
            <p14:sldId id="1269"/>
            <p14:sldId id="1776"/>
            <p14:sldId id="2012"/>
            <p14:sldId id="1777"/>
            <p14:sldId id="736"/>
            <p14:sldId id="737"/>
            <p14:sldId id="1764"/>
            <p14:sldId id="1978"/>
            <p14:sldId id="1979"/>
            <p14:sldId id="1774"/>
            <p14:sldId id="749"/>
            <p14:sldId id="1940"/>
            <p14:sldId id="1941"/>
            <p14:sldId id="1942"/>
            <p14:sldId id="1744"/>
          </p14:sldIdLst>
        </p14:section>
        <p14:section name="IIJA - Lead Service Lines Replacement Program" id="{2E5DF64C-1ABB-4219-AE06-82371236323E}">
          <p14:sldIdLst>
            <p14:sldId id="1570"/>
            <p14:sldId id="1768"/>
            <p14:sldId id="2005"/>
            <p14:sldId id="1594"/>
            <p14:sldId id="1598"/>
            <p14:sldId id="1827"/>
            <p14:sldId id="1817"/>
            <p14:sldId id="2006"/>
            <p14:sldId id="1595"/>
            <p14:sldId id="1596"/>
            <p14:sldId id="1769"/>
            <p14:sldId id="1770"/>
            <p14:sldId id="1771"/>
            <p14:sldId id="1773"/>
            <p14:sldId id="1825"/>
            <p14:sldId id="1597"/>
            <p14:sldId id="1826"/>
            <p14:sldId id="1643"/>
          </p14:sldIdLst>
        </p14:section>
        <p14:section name="When &amp; how do I get money?" id="{25FD8262-50BC-4921-B8DD-F340AA1CA2DF}">
          <p14:sldIdLst>
            <p14:sldId id="1571"/>
            <p14:sldId id="357"/>
            <p14:sldId id="1582"/>
            <p14:sldId id="1583"/>
            <p14:sldId id="1613"/>
            <p14:sldId id="1614"/>
            <p14:sldId id="2150"/>
            <p14:sldId id="1584"/>
            <p14:sldId id="1556"/>
            <p14:sldId id="1611"/>
            <p14:sldId id="1612"/>
            <p14:sldId id="2034"/>
            <p14:sldId id="2151"/>
          </p14:sldIdLst>
        </p14:section>
        <p14:section name="Wrap-Up" id="{4BC5A2A5-F5C9-4C72-A4D9-E208ACB175D1}">
          <p14:sldIdLst>
            <p14:sldId id="1980"/>
            <p14:sldId id="198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02CE0A-649F-9EAA-5906-6B68B2AB0EB7}" name="Kristen D Downs" initials="KDD" userId="Kristen D Downs" providerId="None"/>
  <p188:author id="{C154431F-F5E8-B37E-D2FA-E829CD56497F}" name="Parkman, Renee" initials="PR" userId="S::renee.parkman@deq.nc.gov::ab642999-3b83-4930-b224-f0deb187286b" providerId="AD"/>
  <p188:author id="{97B19526-048B-DED3-613D-0E9A49E4CDFB}" name="Tomaino, Vincent" initials="TV" userId="S::vincent.tomaino@ncdenr.gov::c07c0216-a219-4169-ad49-c4b28c8748ec" providerId="AD"/>
  <p188:author id="{7BC99634-C05A-E64F-3611-48AF07746B94}" name="Culpepper, Linda" initials="CL" userId="S::linda.culpepper@deq.nc.gov::998d3580-3b71-4090-a2aa-606142e7296f" providerId="AD"/>
  <p188:author id="{AEF79D45-9C12-0F14-F190-0CFFB4E4F928}" name="Rhodes, Dustin" initials="RD" userId="S::dustin.rhodes@deq.nc.gov::bf75d0f9-1aac-463b-9572-24086b728349" providerId="AD"/>
  <p188:author id="{BB54364E-FB44-FA26-053F-43B25F87B759}" name="Rushing, Matthew B" initials="RMB" userId="S::matthew.rushing@ncdenr.gov::0f765f53-33a8-4b8a-a8f5-2bc14cfc41df" providerId="AD"/>
  <p188:author id="{79E25D53-A63C-0418-25F5-21D7A6A4BAEE}" name="Haynie, Jennifer" initials="HJ" userId="S::jennifer.haynie@deq.nc.gov::43e129ee-49f2-4ca2-8dde-87ea34ea799d" providerId="AD"/>
  <p188:author id="{5E0EEB58-7AB4-3FA0-9BF0-E72DA28BF20A}" name="Risgaard, Jon" initials="RJ" userId="S::jon.risgaard@deq.nc.gov::2374cbed-11ce-4def-bdb2-db7af9b704c5" providerId="AD"/>
  <p188:author id="{23ED5A62-9543-900B-30B3-81D115C67DAE}" name="Lau, Aisha" initials="LA" userId="S::aisha.lau@deq.nc.gov::1485a043-8617-4d21-9abe-a3f95c5637cc" providerId="AD"/>
  <p188:author id="{7F41546A-A0DE-D9E5-F411-56E21B485FEC}" name="Rushing, Matthew B" initials="MR" userId="S::matthew.rushing@deq.nc.gov::0f765f53-33a8-4b8a-a8f5-2bc14cfc41df" providerId="AD"/>
  <p188:author id="{F6306574-3E25-E1E1-5846-EC115E7DCEE5}" name="Downs, Kristen" initials="DK" userId="S::kristen.downs@deq.nc.gov::7118acec-25a8-4ce9-a642-c5d3b2f0adfd" providerId="AD"/>
  <p188:author id="{638AFC7B-DF61-6402-9186-629E79F508CF}" name="Taylor, Bob" initials="RT" userId="S::bob.taylor@deq.nc.gov::32e7c209-f96a-4967-93f8-f339babb243f" providerId="AD"/>
  <p188:author id="{5E384A83-C6AF-03A5-D99C-02C26E54384A}" name="Damato, Victor a" initials="DVa" userId="S::victor.damato@ncdenr.gov::ccd77489-efc0-4c49-b1c3-4e60c982b6c2" providerId="AD"/>
  <p188:author id="{1B3E6FA5-A9C0-34B4-567D-E7745DF21EA4}" name="Durso, Francine" initials="DF" userId="S::francine.durso@deq.nc.gov::8aee361a-351e-4075-8148-f478d8eab3eb" providerId="AD"/>
  <p188:author id="{074091A6-DC23-B5B5-6CA1-3A280A7D8988}" name="Renbarger, Catherine" initials="RC" userId="S::catherine.renbarger@deq.nc.gov::6e1831a6-81f8-4ce5-9773-f7d17e103046" providerId="AD"/>
  <p188:author id="{C74285B3-EBB0-0D1A-66CD-DFBC6BDEFE35}" name="Eskaf, Shadi" initials="ES" userId="S::shadi.eskaf@deq.nc.gov::4330f5c9-a3e3-4d2e-b690-b38c21a896b8" providerId="AD"/>
  <p188:author id="{AE2697B5-467D-0E4E-E49B-31744CF63478}" name="Damato, Victor a" initials="Da" userId="S::victor.damato@deq.nc.gov::ccd77489-efc0-4c49-b1c3-4e60c982b6c2" providerId="AD"/>
  <p188:author id="{155CDAC1-5370-D875-466F-8D289CFE0B2E}" name="Kluttz, Logan M" initials="KM" userId="S::logan.kluttz@deq.nc.gov::1fb3c7d2-df54-4965-a1f1-c2a851c07294" providerId="AD"/>
  <p188:author id="{D87A2BDB-CCC0-131D-6297-966414A3BA43}" name="Dongarra, Tony" initials="DT" userId="S::Tony.Dongarra@deq.nc.gov::8a06a069-a106-40b3-9929-a09da1a1ed82" providerId="AD"/>
  <p188:author id="{A5A171E9-83DF-0BB0-63EB-E7E2377BE17A}" name="Risgaard, Jon" initials="RJ" userId="S::jon.risgaard@ncdenr.gov::2374cbed-11ce-4def-bdb2-db7af9b704c5" providerId="AD"/>
  <p188:author id="{3E1E68EA-49FE-97F7-AD57-67596253C2DF}" name="Durso, Francine" initials="DF" userId="S::francine.durso@ncdenr.gov::8aee361a-351e-4075-8148-f478d8eab3eb" providerId="AD"/>
  <p188:author id="{0552EEF5-DB82-B479-2873-BFB43FCBF8F0}" name="Haynie, Jennifer" initials="HJ" userId="S::jennifer.haynie@ncdenr.gov::43e129ee-49f2-4ca2-8dde-87ea34ea79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on, Anita" initials="RA" lastIdx="2" clrIdx="0">
    <p:extLst>
      <p:ext uri="{19B8F6BF-5375-455C-9EA6-DF929625EA0E}">
        <p15:presenceInfo xmlns:p15="http://schemas.microsoft.com/office/powerpoint/2012/main" userId="S::Anita.Robertson@ncdenr.gov::65ba31dd-2801-45f0-ae40-75a30a6a4bbf" providerId="AD"/>
      </p:ext>
    </p:extLst>
  </p:cmAuthor>
  <p:cmAuthor id="2" name="Jennifer Haynie" initials="JH" lastIdx="1" clrIdx="1">
    <p:extLst>
      <p:ext uri="{19B8F6BF-5375-455C-9EA6-DF929625EA0E}">
        <p15:presenceInfo xmlns:p15="http://schemas.microsoft.com/office/powerpoint/2012/main" userId="S::jennifer.haynie@ncdenr.gov::43e129ee-49f2-4ca2-8dde-87ea34ea799d" providerId="AD"/>
      </p:ext>
    </p:extLst>
  </p:cmAuthor>
  <p:cmAuthor id="3" name="Fertenbaugh, Christyn L" initials="FL" lastIdx="2" clrIdx="2">
    <p:extLst>
      <p:ext uri="{19B8F6BF-5375-455C-9EA6-DF929625EA0E}">
        <p15:presenceInfo xmlns:p15="http://schemas.microsoft.com/office/powerpoint/2012/main" userId="S::christyn.fertenbaugh@ncdenr.gov::69c1481e-75fc-48a8-a21d-13e5a3cf5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1F497D"/>
    <a:srgbClr val="82C836"/>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425" autoAdjust="0"/>
  </p:normalViewPr>
  <p:slideViewPr>
    <p:cSldViewPr snapToGrid="0">
      <p:cViewPr varScale="1">
        <p:scale>
          <a:sx n="32" d="100"/>
          <a:sy n="32" d="100"/>
        </p:scale>
        <p:origin x="2260"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63" Type="http://schemas.openxmlformats.org/officeDocument/2006/relationships/slide" Target="slides/slide58.xml"/><Relationship Id="rId159" Type="http://schemas.openxmlformats.org/officeDocument/2006/relationships/slide" Target="slides/slide154.xml"/><Relationship Id="rId170" Type="http://schemas.openxmlformats.org/officeDocument/2006/relationships/slide" Target="slides/slide165.xml"/><Relationship Id="rId226" Type="http://schemas.openxmlformats.org/officeDocument/2006/relationships/slide" Target="slides/slide221.xml"/><Relationship Id="rId268" Type="http://schemas.openxmlformats.org/officeDocument/2006/relationships/handoutMaster" Target="handoutMasters/handoutMaster1.xml"/><Relationship Id="rId32" Type="http://schemas.openxmlformats.org/officeDocument/2006/relationships/slide" Target="slides/slide27.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commentAuthors" Target="commentAuthor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presProps" Target="presProps.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viewProps" Target="viewProps.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261" Type="http://schemas.openxmlformats.org/officeDocument/2006/relationships/slide" Target="slides/slide256.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72" Type="http://schemas.openxmlformats.org/officeDocument/2006/relationships/theme" Target="theme/theme1.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62" Type="http://schemas.openxmlformats.org/officeDocument/2006/relationships/slide" Target="slides/slide257.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tableStyles" Target="tableStyles.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microsoft.com/office/2018/10/relationships/authors" Target="author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266" Type="http://schemas.openxmlformats.org/officeDocument/2006/relationships/slide" Target="slides/slide261.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slide" Target="slides/slide251.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267" Type="http://schemas.openxmlformats.org/officeDocument/2006/relationships/notesMaster" Target="notesMasters/notesMaster1.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42" Type="http://schemas.openxmlformats.org/officeDocument/2006/relationships/slide" Target="slides/slide37.xml"/><Relationship Id="rId84" Type="http://schemas.openxmlformats.org/officeDocument/2006/relationships/slide" Target="slides/slide79.xml"/><Relationship Id="rId138" Type="http://schemas.openxmlformats.org/officeDocument/2006/relationships/slide" Target="slides/slide133.xml"/><Relationship Id="rId191" Type="http://schemas.openxmlformats.org/officeDocument/2006/relationships/slide" Target="slides/slide186.xml"/><Relationship Id="rId205" Type="http://schemas.openxmlformats.org/officeDocument/2006/relationships/slide" Target="slides/slide200.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53" Type="http://schemas.openxmlformats.org/officeDocument/2006/relationships/slide" Target="slides/slide48.xml"/><Relationship Id="rId149" Type="http://schemas.openxmlformats.org/officeDocument/2006/relationships/slide" Target="slides/slide1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8F3231-D996-E886-1746-A44DED9A71FF}"/>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D82FB43F-28FE-4A03-F68D-4244772DEC87}"/>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7C5FB19-3F67-4A35-A959-A222D5BB06CF}" type="datetime1">
              <a:rPr lang="en-US" smtClean="0"/>
              <a:t>8/5/2025</a:t>
            </a:fld>
            <a:endParaRPr lang="en-US"/>
          </a:p>
        </p:txBody>
      </p:sp>
      <p:sp>
        <p:nvSpPr>
          <p:cNvPr id="4" name="Footer Placeholder 3">
            <a:extLst>
              <a:ext uri="{FF2B5EF4-FFF2-40B4-BE49-F238E27FC236}">
                <a16:creationId xmlns:a16="http://schemas.microsoft.com/office/drawing/2014/main" id="{14DEE3E1-4D7F-52EB-C8B1-522CD5C0C74F}"/>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59E0CB-CAEB-0DD8-5A61-D488EE7787B2}"/>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4DE3FDE3-4FDD-4770-8EE9-D88902758B53}" type="slidenum">
              <a:rPr lang="en-US" smtClean="0"/>
              <a:t>‹#›</a:t>
            </a:fld>
            <a:endParaRPr lang="en-US"/>
          </a:p>
        </p:txBody>
      </p:sp>
    </p:spTree>
    <p:extLst>
      <p:ext uri="{BB962C8B-B14F-4D97-AF65-F5344CB8AC3E}">
        <p14:creationId xmlns:p14="http://schemas.microsoft.com/office/powerpoint/2010/main" val="41128339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19" tIns="48310" rIns="96619" bIns="48310" rtlCol="0"/>
          <a:lstStyle>
            <a:lvl1pPr algn="l">
              <a:defRPr sz="1300">
                <a:latin typeface="Arial" panose="020B0604020202020204" pitchFamily="34" charset="0"/>
              </a:defRPr>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19" tIns="48310" rIns="96619" bIns="48310" rtlCol="0"/>
          <a:lstStyle>
            <a:lvl1pPr algn="r">
              <a:defRPr sz="1300">
                <a:latin typeface="Arial" panose="020B0604020202020204" pitchFamily="34" charset="0"/>
              </a:defRPr>
            </a:lvl1pPr>
          </a:lstStyle>
          <a:p>
            <a:fld id="{B933E8AC-9334-4D4D-AC00-0E149A007876}" type="datetime1">
              <a:rPr lang="en-US" smtClean="0"/>
              <a:t>8/5/2025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19" tIns="48310" rIns="96619" bIns="4831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19" tIns="48310" rIns="96619"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19" tIns="48310" rIns="96619" bIns="48310" rtlCol="0" anchor="b"/>
          <a:lstStyle>
            <a:lvl1pPr algn="l">
              <a:defRPr sz="13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19" tIns="48310" rIns="96619" bIns="48310" rtlCol="0" anchor="b"/>
          <a:lstStyle>
            <a:lvl1pPr algn="r">
              <a:defRPr sz="1300">
                <a:latin typeface="Arial" panose="020B0604020202020204" pitchFamily="34" charset="0"/>
              </a:defRPr>
            </a:lvl1pPr>
          </a:lstStyle>
          <a:p>
            <a:fld id="{37A01639-C0EE-40DF-80A6-65D9A27439B1}" type="slidenum">
              <a:rPr lang="en-US" smtClean="0"/>
              <a:pPr/>
              <a:t>‹#›</a:t>
            </a:fld>
            <a:endParaRPr lang="en-US"/>
          </a:p>
        </p:txBody>
      </p:sp>
    </p:spTree>
    <p:extLst>
      <p:ext uri="{BB962C8B-B14F-4D97-AF65-F5344CB8AC3E}">
        <p14:creationId xmlns:p14="http://schemas.microsoft.com/office/powerpoint/2010/main" val="38388721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a:t>
            </a:fld>
            <a:endParaRPr lang="en-US"/>
          </a:p>
        </p:txBody>
      </p:sp>
      <p:sp>
        <p:nvSpPr>
          <p:cNvPr id="5" name="Date Placeholder 4">
            <a:extLst>
              <a:ext uri="{FF2B5EF4-FFF2-40B4-BE49-F238E27FC236}">
                <a16:creationId xmlns:a16="http://schemas.microsoft.com/office/drawing/2014/main" id="{88715571-2337-F583-730C-BCF8DB2F3F33}"/>
              </a:ext>
            </a:extLst>
          </p:cNvPr>
          <p:cNvSpPr>
            <a:spLocks noGrp="1"/>
          </p:cNvSpPr>
          <p:nvPr>
            <p:ph type="dt" idx="1"/>
          </p:nvPr>
        </p:nvSpPr>
        <p:spPr/>
        <p:txBody>
          <a:bodyPr/>
          <a:lstStyle/>
          <a:p>
            <a:fld id="{A8DD5BB8-CC37-4BBA-BA20-8E539C7CC1C2}" type="datetime1">
              <a:rPr lang="en-US" smtClean="0"/>
              <a:t>8/5/2025</a:t>
            </a:fld>
            <a:endParaRPr lang="en-US"/>
          </a:p>
        </p:txBody>
      </p:sp>
    </p:spTree>
    <p:extLst>
      <p:ext uri="{BB962C8B-B14F-4D97-AF65-F5344CB8AC3E}">
        <p14:creationId xmlns:p14="http://schemas.microsoft.com/office/powerpoint/2010/main" val="118527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a:t>
            </a:fld>
            <a:endParaRPr lang="en-US"/>
          </a:p>
        </p:txBody>
      </p:sp>
      <p:sp>
        <p:nvSpPr>
          <p:cNvPr id="5" name="Date Placeholder 4">
            <a:extLst>
              <a:ext uri="{FF2B5EF4-FFF2-40B4-BE49-F238E27FC236}">
                <a16:creationId xmlns:a16="http://schemas.microsoft.com/office/drawing/2014/main" id="{A5AA5DAF-6BF2-B262-41CB-CA4EE9BEEFB3}"/>
              </a:ext>
            </a:extLst>
          </p:cNvPr>
          <p:cNvSpPr>
            <a:spLocks noGrp="1"/>
          </p:cNvSpPr>
          <p:nvPr>
            <p:ph type="dt" idx="1"/>
          </p:nvPr>
        </p:nvSpPr>
        <p:spPr/>
        <p:txBody>
          <a:bodyPr/>
          <a:lstStyle/>
          <a:p>
            <a:fld id="{9AE742BA-1310-4E71-9801-AD78F22B77D0}" type="datetime1">
              <a:rPr lang="en-US" smtClean="0"/>
              <a:t>8/5/2025</a:t>
            </a:fld>
            <a:endParaRPr lang="en-US"/>
          </a:p>
        </p:txBody>
      </p:sp>
    </p:spTree>
    <p:extLst>
      <p:ext uri="{BB962C8B-B14F-4D97-AF65-F5344CB8AC3E}">
        <p14:creationId xmlns:p14="http://schemas.microsoft.com/office/powerpoint/2010/main" val="2346289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is the Rolling Application (for LSLR and EC Studies).</a:t>
            </a:r>
          </a:p>
        </p:txBody>
      </p:sp>
      <p:sp>
        <p:nvSpPr>
          <p:cNvPr id="4" name="Slide Number Placeholder 3"/>
          <p:cNvSpPr>
            <a:spLocks noGrp="1"/>
          </p:cNvSpPr>
          <p:nvPr>
            <p:ph type="sldNum" sz="quarter" idx="5"/>
          </p:nvPr>
        </p:nvSpPr>
        <p:spPr/>
        <p:txBody>
          <a:bodyPr/>
          <a:lstStyle/>
          <a:p>
            <a:fld id="{37A01639-C0EE-40DF-80A6-65D9A27439B1}" type="slidenum">
              <a:rPr lang="en-US" smtClean="0"/>
              <a:pPr/>
              <a:t>100</a:t>
            </a:fld>
            <a:endParaRPr lang="en-US"/>
          </a:p>
        </p:txBody>
      </p:sp>
      <p:sp>
        <p:nvSpPr>
          <p:cNvPr id="5" name="Date Placeholder 4">
            <a:extLst>
              <a:ext uri="{FF2B5EF4-FFF2-40B4-BE49-F238E27FC236}">
                <a16:creationId xmlns:a16="http://schemas.microsoft.com/office/drawing/2014/main" id="{34DD0D52-2172-ECCC-AB56-058870980809}"/>
              </a:ext>
            </a:extLst>
          </p:cNvPr>
          <p:cNvSpPr>
            <a:spLocks noGrp="1"/>
          </p:cNvSpPr>
          <p:nvPr>
            <p:ph type="dt" idx="1"/>
          </p:nvPr>
        </p:nvSpPr>
        <p:spPr/>
        <p:txBody>
          <a:bodyPr/>
          <a:lstStyle/>
          <a:p>
            <a:fld id="{AF698064-831A-4F02-9812-33FD849A12AD}" type="datetime1">
              <a:rPr lang="en-US" smtClean="0"/>
              <a:t>8/5/2025</a:t>
            </a:fld>
            <a:endParaRPr lang="en-US"/>
          </a:p>
        </p:txBody>
      </p:sp>
    </p:spTree>
    <p:extLst>
      <p:ext uri="{BB962C8B-B14F-4D97-AF65-F5344CB8AC3E}">
        <p14:creationId xmlns:p14="http://schemas.microsoft.com/office/powerpoint/2010/main" val="3331436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101</a:t>
            </a:fld>
            <a:endParaRPr lang="en-US"/>
          </a:p>
        </p:txBody>
      </p:sp>
    </p:spTree>
    <p:extLst>
      <p:ext uri="{BB962C8B-B14F-4D97-AF65-F5344CB8AC3E}">
        <p14:creationId xmlns:p14="http://schemas.microsoft.com/office/powerpoint/2010/main" val="19044061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Wastewater starts.</a:t>
            </a:r>
          </a:p>
        </p:txBody>
      </p:sp>
      <p:sp>
        <p:nvSpPr>
          <p:cNvPr id="4" name="Slide Number Placeholder 3"/>
          <p:cNvSpPr>
            <a:spLocks noGrp="1"/>
          </p:cNvSpPr>
          <p:nvPr>
            <p:ph type="sldNum" sz="quarter" idx="5"/>
          </p:nvPr>
        </p:nvSpPr>
        <p:spPr/>
        <p:txBody>
          <a:bodyPr/>
          <a:lstStyle/>
          <a:p>
            <a:fld id="{37A01639-C0EE-40DF-80A6-65D9A27439B1}" type="slidenum">
              <a:rPr lang="en-US" smtClean="0"/>
              <a:t>102</a:t>
            </a:fld>
            <a:endParaRPr lang="en-US"/>
          </a:p>
        </p:txBody>
      </p:sp>
      <p:sp>
        <p:nvSpPr>
          <p:cNvPr id="5" name="Date Placeholder 4">
            <a:extLst>
              <a:ext uri="{FF2B5EF4-FFF2-40B4-BE49-F238E27FC236}">
                <a16:creationId xmlns:a16="http://schemas.microsoft.com/office/drawing/2014/main" id="{C45C1ED2-A70B-9FD6-292C-ED9BEA1A41C8}"/>
              </a:ext>
            </a:extLst>
          </p:cNvPr>
          <p:cNvSpPr>
            <a:spLocks noGrp="1"/>
          </p:cNvSpPr>
          <p:nvPr>
            <p:ph type="dt" idx="1"/>
          </p:nvPr>
        </p:nvSpPr>
        <p:spPr/>
        <p:txBody>
          <a:bodyPr/>
          <a:lstStyle/>
          <a:p>
            <a:fld id="{771BC16E-3755-4AB0-9BBE-1B9037F778EA}" type="datetime1">
              <a:rPr lang="en-US" smtClean="0"/>
              <a:t>8/5/2025</a:t>
            </a:fld>
            <a:endParaRPr lang="en-US"/>
          </a:p>
        </p:txBody>
      </p:sp>
    </p:spTree>
    <p:extLst>
      <p:ext uri="{BB962C8B-B14F-4D97-AF65-F5344CB8AC3E}">
        <p14:creationId xmlns:p14="http://schemas.microsoft.com/office/powerpoint/2010/main" val="17971429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priority </a:t>
            </a:r>
            <a:r>
              <a:rPr lang="en-US" b="1"/>
              <a:t>system</a:t>
            </a:r>
            <a:r>
              <a:rPr lang="en-US"/>
              <a:t> because we have more demand than funding.  So we need to systematically prioritize projects. The priority system is a table of line items – descriptive phrases that might apply to the project such as “project provides backup power” and number of points (in this case, 3).  If you claim and document that the line item applies (by for example noting that the project includes installing an emergency generator to a unit that has no current backup power), then you earn those three points.</a:t>
            </a:r>
          </a:p>
          <a:p>
            <a:endParaRPr lang="en-US"/>
          </a:p>
          <a:p>
            <a:r>
              <a:rPr lang="en-US"/>
              <a:t>We add up all the points for each project.  Then we list all the projects from the most to the fewest points. Then, starting with the highest priority, we provide the best available funding to each project in priority order.</a:t>
            </a:r>
          </a:p>
          <a:p>
            <a:endParaRPr lang="en-US"/>
          </a:p>
          <a:p>
            <a:r>
              <a:rPr lang="en-US"/>
              <a:t>To get your project funded, do the following:  Claim all the points you want to receive; we don’t apply unclaimed points. We don’t award unclaimed points, and we don’t ask for additional information.  Send us all the information we ask for, and in the format we ask for it!</a:t>
            </a:r>
          </a:p>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103</a:t>
            </a:fld>
            <a:endParaRPr lang="en-US"/>
          </a:p>
        </p:txBody>
      </p:sp>
      <p:sp>
        <p:nvSpPr>
          <p:cNvPr id="5" name="Date Placeholder 4">
            <a:extLst>
              <a:ext uri="{FF2B5EF4-FFF2-40B4-BE49-F238E27FC236}">
                <a16:creationId xmlns:a16="http://schemas.microsoft.com/office/drawing/2014/main" id="{A100B1BF-776A-DB13-699E-1C3DF2C54976}"/>
              </a:ext>
            </a:extLst>
          </p:cNvPr>
          <p:cNvSpPr>
            <a:spLocks noGrp="1"/>
          </p:cNvSpPr>
          <p:nvPr>
            <p:ph type="dt" idx="1"/>
          </p:nvPr>
        </p:nvSpPr>
        <p:spPr/>
        <p:txBody>
          <a:bodyPr/>
          <a:lstStyle/>
          <a:p>
            <a:fld id="{69915522-7BEA-435C-9832-E5A3E628BFBD}" type="datetime1">
              <a:rPr lang="en-US" smtClean="0"/>
              <a:t>8/5/2025</a:t>
            </a:fld>
            <a:endParaRPr lang="en-US"/>
          </a:p>
        </p:txBody>
      </p:sp>
    </p:spTree>
    <p:extLst>
      <p:ext uri="{BB962C8B-B14F-4D97-AF65-F5344CB8AC3E}">
        <p14:creationId xmlns:p14="http://schemas.microsoft.com/office/powerpoint/2010/main" val="27739913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guidance carefully and follow it.  If you have alternative documentation that you think also documents the points, call us ahead of time.  When we discuss these alternatives ahead of time, the answer is, “maybe’.  If the first time we see the alternative documentation is reviewing the application, the answer is, “no’. </a:t>
            </a:r>
          </a:p>
          <a:p>
            <a:endParaRPr lang="en-US"/>
          </a:p>
          <a:p>
            <a:r>
              <a:rPr lang="en-US"/>
              <a:t>So CALL US with any questions.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104</a:t>
            </a:fld>
            <a:endParaRPr lang="en-US"/>
          </a:p>
        </p:txBody>
      </p:sp>
      <p:sp>
        <p:nvSpPr>
          <p:cNvPr id="5" name="Date Placeholder 4">
            <a:extLst>
              <a:ext uri="{FF2B5EF4-FFF2-40B4-BE49-F238E27FC236}">
                <a16:creationId xmlns:a16="http://schemas.microsoft.com/office/drawing/2014/main" id="{7BE23398-C951-A224-A5D2-E3CE5748FE0A}"/>
              </a:ext>
            </a:extLst>
          </p:cNvPr>
          <p:cNvSpPr>
            <a:spLocks noGrp="1"/>
          </p:cNvSpPr>
          <p:nvPr>
            <p:ph type="dt" idx="1"/>
          </p:nvPr>
        </p:nvSpPr>
        <p:spPr/>
        <p:txBody>
          <a:bodyPr/>
          <a:lstStyle/>
          <a:p>
            <a:fld id="{190DA3A7-B648-40A4-8493-87FB22634997}" type="datetime1">
              <a:rPr lang="en-US" smtClean="0"/>
              <a:t>8/5/2025</a:t>
            </a:fld>
            <a:endParaRPr lang="en-US"/>
          </a:p>
        </p:txBody>
      </p:sp>
    </p:spTree>
    <p:extLst>
      <p:ext uri="{BB962C8B-B14F-4D97-AF65-F5344CB8AC3E}">
        <p14:creationId xmlns:p14="http://schemas.microsoft.com/office/powerpoint/2010/main" val="22991200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“Roll downs” happen when you claim something at a higher category than the project is eligible for – for example, if you claim project purpose 1C points for rehabilitation but your project is actually an expansion, we will automatically consider you for 1D expansion points. This is not the case for every situation, however, so PLEASE ASK before submitting your application if you are unsure!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105</a:t>
            </a:fld>
            <a:endParaRPr lang="en-US"/>
          </a:p>
        </p:txBody>
      </p:sp>
      <p:sp>
        <p:nvSpPr>
          <p:cNvPr id="5" name="Date Placeholder 4">
            <a:extLst>
              <a:ext uri="{FF2B5EF4-FFF2-40B4-BE49-F238E27FC236}">
                <a16:creationId xmlns:a16="http://schemas.microsoft.com/office/drawing/2014/main" id="{23DBE2F0-4D51-D288-2C84-A98154F3CECE}"/>
              </a:ext>
            </a:extLst>
          </p:cNvPr>
          <p:cNvSpPr>
            <a:spLocks noGrp="1"/>
          </p:cNvSpPr>
          <p:nvPr>
            <p:ph type="dt" idx="1"/>
          </p:nvPr>
        </p:nvSpPr>
        <p:spPr/>
        <p:txBody>
          <a:bodyPr/>
          <a:lstStyle/>
          <a:p>
            <a:fld id="{A4419F5C-0858-4689-949B-72A7F672F24B}" type="datetime1">
              <a:rPr lang="en-US" smtClean="0"/>
              <a:t>8/5/2025</a:t>
            </a:fld>
            <a:endParaRPr lang="en-US"/>
          </a:p>
        </p:txBody>
      </p:sp>
    </p:spTree>
    <p:extLst>
      <p:ext uri="{BB962C8B-B14F-4D97-AF65-F5344CB8AC3E}">
        <p14:creationId xmlns:p14="http://schemas.microsoft.com/office/powerpoint/2010/main" val="12682430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priority line items are split into four categories:</a:t>
            </a:r>
          </a:p>
          <a:p>
            <a:pPr lvl="1">
              <a:spcAft>
                <a:spcPts val="622"/>
              </a:spcAft>
            </a:pPr>
            <a:r>
              <a:rPr lang="en-US">
                <a:solidFill>
                  <a:schemeClr val="accent3"/>
                </a:solidFill>
              </a:rPr>
              <a:t>Category 1 – Project Purpose  -- the driving purpose of the project</a:t>
            </a:r>
          </a:p>
          <a:p>
            <a:pPr lvl="1">
              <a:spcAft>
                <a:spcPts val="622"/>
              </a:spcAft>
            </a:pPr>
            <a:r>
              <a:rPr lang="en-US">
                <a:solidFill>
                  <a:schemeClr val="accent3"/>
                </a:solidFill>
              </a:rPr>
              <a:t>Category 2 – Project Benefits – other good things that the project does</a:t>
            </a:r>
          </a:p>
          <a:p>
            <a:pPr lvl="1">
              <a:spcAft>
                <a:spcPts val="622"/>
              </a:spcAft>
            </a:pPr>
            <a:r>
              <a:rPr lang="en-US">
                <a:solidFill>
                  <a:schemeClr val="accent3"/>
                </a:solidFill>
              </a:rPr>
              <a:t>Category 3 – System Management  -- good things that the system does (that we reward with priority pretty much independent of the project), and </a:t>
            </a:r>
          </a:p>
          <a:p>
            <a:pPr lvl="1">
              <a:spcAft>
                <a:spcPts val="622"/>
              </a:spcAft>
            </a:pPr>
            <a:r>
              <a:rPr lang="en-US">
                <a:solidFill>
                  <a:schemeClr val="accent3"/>
                </a:solidFill>
              </a:rPr>
              <a:t>Category 4 – Affordability  - which is a measure of the neediness of the system</a:t>
            </a:r>
          </a:p>
          <a:p>
            <a:pPr lvl="1">
              <a:spcAft>
                <a:spcPts val="622"/>
              </a:spcAft>
            </a:pPr>
            <a:endParaRPr lang="en-US">
              <a:solidFill>
                <a:schemeClr val="accent3"/>
              </a:solidFill>
            </a:endParaRPr>
          </a:p>
          <a:p>
            <a:pPr>
              <a:spcAft>
                <a:spcPts val="622"/>
              </a:spcAft>
            </a:pPr>
            <a:r>
              <a:rPr lang="en-US">
                <a:solidFill>
                  <a:schemeClr val="accent3"/>
                </a:solidFill>
              </a:rPr>
              <a:t>The scoring is the same for all the DW construction programs (whether SRP or DWSRF, etc.).  Similarly it’s the same for all the wastewater programs.  And finally, we’ve made the drinking water and wastewater programs as alike as we can given their inherent differences. </a:t>
            </a:r>
          </a:p>
          <a:p>
            <a:pPr>
              <a:spcAft>
                <a:spcPts val="622"/>
              </a:spcAft>
            </a:pPr>
            <a:endParaRPr lang="en-US">
              <a:solidFill>
                <a:schemeClr val="accent3"/>
              </a:solidFill>
            </a:endParaRPr>
          </a:p>
          <a:p>
            <a:pPr>
              <a:spcAft>
                <a:spcPts val="622"/>
              </a:spcAft>
            </a:pPr>
            <a:r>
              <a:rPr lang="en-US">
                <a:solidFill>
                  <a:schemeClr val="accent3"/>
                </a:solidFill>
              </a:rPr>
              <a:t>This presentation doesn’t go over every line item; that’s what the guidance is for.  This presentation focuses on things that are new, or are frequent sources of error.  </a:t>
            </a:r>
          </a:p>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106</a:t>
            </a:fld>
            <a:endParaRPr lang="en-US"/>
          </a:p>
        </p:txBody>
      </p:sp>
      <p:sp>
        <p:nvSpPr>
          <p:cNvPr id="5" name="Date Placeholder 4">
            <a:extLst>
              <a:ext uri="{FF2B5EF4-FFF2-40B4-BE49-F238E27FC236}">
                <a16:creationId xmlns:a16="http://schemas.microsoft.com/office/drawing/2014/main" id="{03FAEC02-1BC1-1870-50CA-5CFCFDA080C2}"/>
              </a:ext>
            </a:extLst>
          </p:cNvPr>
          <p:cNvSpPr>
            <a:spLocks noGrp="1"/>
          </p:cNvSpPr>
          <p:nvPr>
            <p:ph type="dt" idx="1"/>
          </p:nvPr>
        </p:nvSpPr>
        <p:spPr/>
        <p:txBody>
          <a:bodyPr/>
          <a:lstStyle/>
          <a:p>
            <a:fld id="{B1464C0A-9566-42E6-B87B-EAE530CE95C4}" type="datetime1">
              <a:rPr lang="en-US" smtClean="0"/>
              <a:t>8/5/2025</a:t>
            </a:fld>
            <a:endParaRPr lang="en-US"/>
          </a:p>
        </p:txBody>
      </p:sp>
    </p:spTree>
    <p:extLst>
      <p:ext uri="{BB962C8B-B14F-4D97-AF65-F5344CB8AC3E}">
        <p14:creationId xmlns:p14="http://schemas.microsoft.com/office/powerpoint/2010/main" val="26711637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project probably serves multiple purposes.  But it can only receive priority points for one purpose.  So choose the highest priority purpose that every part of the project serves.  If there is any part of the project that doesn’t support the claimed purpose, then the project will not earn those project purpose points (and this is where it may “roll down” to another purpose category)</a:t>
            </a:r>
          </a:p>
          <a:p>
            <a:endParaRPr lang="en-US"/>
          </a:p>
          <a:p>
            <a:r>
              <a:rPr lang="en-US"/>
              <a:t>Note that point spreads in the Project Purpose have changed slightly, mainly to more closely align between DW and WW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107</a:t>
            </a:fld>
            <a:endParaRPr lang="en-US"/>
          </a:p>
        </p:txBody>
      </p:sp>
      <p:sp>
        <p:nvSpPr>
          <p:cNvPr id="5" name="Date Placeholder 4">
            <a:extLst>
              <a:ext uri="{FF2B5EF4-FFF2-40B4-BE49-F238E27FC236}">
                <a16:creationId xmlns:a16="http://schemas.microsoft.com/office/drawing/2014/main" id="{42F501AE-A2C9-EAD2-E84E-FDB7D5D1853B}"/>
              </a:ext>
            </a:extLst>
          </p:cNvPr>
          <p:cNvSpPr>
            <a:spLocks noGrp="1"/>
          </p:cNvSpPr>
          <p:nvPr>
            <p:ph type="dt" idx="1"/>
          </p:nvPr>
        </p:nvSpPr>
        <p:spPr/>
        <p:txBody>
          <a:bodyPr/>
          <a:lstStyle/>
          <a:p>
            <a:fld id="{DEEEC029-846B-46F9-A526-393749E8760F}" type="datetime1">
              <a:rPr lang="en-US" smtClean="0"/>
              <a:t>8/5/2025</a:t>
            </a:fld>
            <a:endParaRPr lang="en-US"/>
          </a:p>
        </p:txBody>
      </p:sp>
    </p:spTree>
    <p:extLst>
      <p:ext uri="{BB962C8B-B14F-4D97-AF65-F5344CB8AC3E}">
        <p14:creationId xmlns:p14="http://schemas.microsoft.com/office/powerpoint/2010/main" val="19589238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Michael</a:t>
            </a:r>
          </a:p>
          <a:p>
            <a:r>
              <a:rPr lang="en-US"/>
              <a:t>East: Trupti</a:t>
            </a:r>
          </a:p>
          <a:p>
            <a:r>
              <a:rPr lang="en-US"/>
              <a:t>The best use of funds, so the most priority points, is to eliminate a failing or nonviable system by consolidating it a healthy system.  There are three ways a system can be determined to be non-viable – for WW, WQROS has determined the system as being nonviable, for DW, PWSS has determined that the system is nonviable, and for the final category, you must present your case to DWI well before the application deadline (minimum of 30 days in advance). For all of these, please reach out to us before claiming! VUP unit can be a great resource for questions. </a:t>
            </a:r>
          </a:p>
          <a:p>
            <a:endParaRPr lang="en-US"/>
          </a:p>
          <a:p>
            <a:r>
              <a:rPr lang="en-US"/>
              <a:t>ALWAYS REFERENCE THE GUIDANCE and ASK QUESTIONS prior to submittal if unsure. </a:t>
            </a:r>
          </a:p>
        </p:txBody>
      </p:sp>
      <p:sp>
        <p:nvSpPr>
          <p:cNvPr id="4" name="Slide Number Placeholder 3"/>
          <p:cNvSpPr>
            <a:spLocks noGrp="1"/>
          </p:cNvSpPr>
          <p:nvPr>
            <p:ph type="sldNum" sz="quarter" idx="5"/>
          </p:nvPr>
        </p:nvSpPr>
        <p:spPr/>
        <p:txBody>
          <a:bodyPr/>
          <a:lstStyle/>
          <a:p>
            <a:fld id="{37A01639-C0EE-40DF-80A6-65D9A27439B1}" type="slidenum">
              <a:rPr lang="en-US" smtClean="0"/>
              <a:t>108</a:t>
            </a:fld>
            <a:endParaRPr lang="en-US"/>
          </a:p>
        </p:txBody>
      </p:sp>
      <p:sp>
        <p:nvSpPr>
          <p:cNvPr id="5" name="Date Placeholder 4">
            <a:extLst>
              <a:ext uri="{FF2B5EF4-FFF2-40B4-BE49-F238E27FC236}">
                <a16:creationId xmlns:a16="http://schemas.microsoft.com/office/drawing/2014/main" id="{26773DCF-63BE-BF48-D6E0-F499626AC567}"/>
              </a:ext>
            </a:extLst>
          </p:cNvPr>
          <p:cNvSpPr>
            <a:spLocks noGrp="1"/>
          </p:cNvSpPr>
          <p:nvPr>
            <p:ph type="dt" idx="1"/>
          </p:nvPr>
        </p:nvSpPr>
        <p:spPr/>
        <p:txBody>
          <a:bodyPr/>
          <a:lstStyle/>
          <a:p>
            <a:fld id="{8BBF181A-8AF0-4F2C-B428-EA454348C4CA}" type="datetime1">
              <a:rPr lang="en-US" smtClean="0"/>
              <a:t>8/5/2025</a:t>
            </a:fld>
            <a:endParaRPr lang="en-US"/>
          </a:p>
        </p:txBody>
      </p:sp>
    </p:spTree>
    <p:extLst>
      <p:ext uri="{BB962C8B-B14F-4D97-AF65-F5344CB8AC3E}">
        <p14:creationId xmlns:p14="http://schemas.microsoft.com/office/powerpoint/2010/main" val="24064056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additional “benefits” to being able to claim 1A points – there are other places in the priority points rating scale that may be claimed at higher points values depending on the systems involved. ALWAYS REFER TO GUIDANCE. </a:t>
            </a:r>
          </a:p>
        </p:txBody>
      </p:sp>
      <p:sp>
        <p:nvSpPr>
          <p:cNvPr id="4" name="Slide Number Placeholder 3"/>
          <p:cNvSpPr>
            <a:spLocks noGrp="1"/>
          </p:cNvSpPr>
          <p:nvPr>
            <p:ph type="sldNum" sz="quarter" idx="5"/>
          </p:nvPr>
        </p:nvSpPr>
        <p:spPr/>
        <p:txBody>
          <a:bodyPr/>
          <a:lstStyle/>
          <a:p>
            <a:fld id="{37A01639-C0EE-40DF-80A6-65D9A27439B1}" type="slidenum">
              <a:rPr lang="en-US" smtClean="0"/>
              <a:t>109</a:t>
            </a:fld>
            <a:endParaRPr lang="en-US"/>
          </a:p>
        </p:txBody>
      </p:sp>
      <p:sp>
        <p:nvSpPr>
          <p:cNvPr id="5" name="Date Placeholder 4">
            <a:extLst>
              <a:ext uri="{FF2B5EF4-FFF2-40B4-BE49-F238E27FC236}">
                <a16:creationId xmlns:a16="http://schemas.microsoft.com/office/drawing/2014/main" id="{AA317651-07CF-F463-C02A-4B4918518F4F}"/>
              </a:ext>
            </a:extLst>
          </p:cNvPr>
          <p:cNvSpPr>
            <a:spLocks noGrp="1"/>
          </p:cNvSpPr>
          <p:nvPr>
            <p:ph type="dt" idx="1"/>
          </p:nvPr>
        </p:nvSpPr>
        <p:spPr/>
        <p:txBody>
          <a:bodyPr/>
          <a:lstStyle/>
          <a:p>
            <a:fld id="{482AECE4-D924-44B1-9639-07D4D72F61A3}" type="datetime1">
              <a:rPr lang="en-US" smtClean="0"/>
              <a:t>8/5/2025</a:t>
            </a:fld>
            <a:endParaRPr lang="en-US"/>
          </a:p>
        </p:txBody>
      </p:sp>
    </p:spTree>
    <p:extLst>
      <p:ext uri="{BB962C8B-B14F-4D97-AF65-F5344CB8AC3E}">
        <p14:creationId xmlns:p14="http://schemas.microsoft.com/office/powerpoint/2010/main" val="92684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Here’s what a lot of you have been waiting for. Note that these are the funds we have available. We will be taking a 6% set-aside for admin and smally system assistance.</a:t>
            </a:r>
          </a:p>
          <a:p>
            <a:pPr marL="237093" indent="-237093">
              <a:buFont typeface="+mj-lt"/>
              <a:buAutoNum type="arabicPeriod"/>
            </a:pPr>
            <a:r>
              <a:rPr lang="en-US"/>
              <a:t>Please note the cutoff dates, which are the same as those listed on the previous slide.</a:t>
            </a:r>
          </a:p>
          <a:p>
            <a:pPr marL="237093" indent="-237093">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pPr/>
              <a:t>11</a:t>
            </a:fld>
            <a:endParaRPr lang="en-US"/>
          </a:p>
        </p:txBody>
      </p:sp>
      <p:sp>
        <p:nvSpPr>
          <p:cNvPr id="5" name="Date Placeholder 4">
            <a:extLst>
              <a:ext uri="{FF2B5EF4-FFF2-40B4-BE49-F238E27FC236}">
                <a16:creationId xmlns:a16="http://schemas.microsoft.com/office/drawing/2014/main" id="{C4B8117D-56DB-FD14-5F71-1D2A1020DC9A}"/>
              </a:ext>
            </a:extLst>
          </p:cNvPr>
          <p:cNvSpPr>
            <a:spLocks noGrp="1"/>
          </p:cNvSpPr>
          <p:nvPr>
            <p:ph type="dt" idx="1"/>
          </p:nvPr>
        </p:nvSpPr>
        <p:spPr/>
        <p:txBody>
          <a:bodyPr/>
          <a:lstStyle/>
          <a:p>
            <a:fld id="{F39EEA18-F5F7-4B02-AF7D-66EC327EE04E}" type="datetime1">
              <a:rPr lang="en-US" smtClean="0"/>
              <a:t>8/5/2025</a:t>
            </a:fld>
            <a:endParaRPr lang="en-US"/>
          </a:p>
        </p:txBody>
      </p:sp>
    </p:spTree>
    <p:extLst>
      <p:ext uri="{BB962C8B-B14F-4D97-AF65-F5344CB8AC3E}">
        <p14:creationId xmlns:p14="http://schemas.microsoft.com/office/powerpoint/2010/main" val="10381480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best use of funding is to resolve failed infrastructure. Key here is 100% of cost must be to resolve the failing infrastructure (sole purpose). </a:t>
            </a:r>
          </a:p>
          <a:p>
            <a:endParaRPr lang="en-US"/>
          </a:p>
          <a:p>
            <a:r>
              <a:rPr lang="en-US"/>
              <a:t>This is a narrowly-defined category that focuses on either not having enough source water to put into your drinking water system, or not having any way to dispose of the effluent from your wastewater system. While we would all agree that a fallen down water tank is “failed infrastructure” – it does not earn these points. </a:t>
            </a:r>
          </a:p>
          <a:p>
            <a:endParaRPr lang="en-US"/>
          </a:p>
          <a:p>
            <a:r>
              <a:rPr lang="en-US"/>
              <a:t>DW: must provide physical interconnection to serve failed systems – two options – contaminated wells with MCL exceedances and “dry wells.” This is VERY NARROW so please REFER TO GUIDANCE.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110</a:t>
            </a:fld>
            <a:endParaRPr lang="en-US"/>
          </a:p>
        </p:txBody>
      </p:sp>
      <p:sp>
        <p:nvSpPr>
          <p:cNvPr id="5" name="Date Placeholder 4">
            <a:extLst>
              <a:ext uri="{FF2B5EF4-FFF2-40B4-BE49-F238E27FC236}">
                <a16:creationId xmlns:a16="http://schemas.microsoft.com/office/drawing/2014/main" id="{24043028-DB3F-0E58-C95D-EA541074D90B}"/>
              </a:ext>
            </a:extLst>
          </p:cNvPr>
          <p:cNvSpPr>
            <a:spLocks noGrp="1"/>
          </p:cNvSpPr>
          <p:nvPr>
            <p:ph type="dt" idx="1"/>
          </p:nvPr>
        </p:nvSpPr>
        <p:spPr/>
        <p:txBody>
          <a:bodyPr/>
          <a:lstStyle/>
          <a:p>
            <a:fld id="{D722FAA4-64B2-43D7-9062-9DCA7CDA8BDE}" type="datetime1">
              <a:rPr lang="en-US" smtClean="0"/>
              <a:t>8/5/2025</a:t>
            </a:fld>
            <a:endParaRPr lang="en-US"/>
          </a:p>
        </p:txBody>
      </p:sp>
    </p:spTree>
    <p:extLst>
      <p:ext uri="{BB962C8B-B14F-4D97-AF65-F5344CB8AC3E}">
        <p14:creationId xmlns:p14="http://schemas.microsoft.com/office/powerpoint/2010/main" val="9440388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2"/>
              </a:spcAft>
            </a:pPr>
            <a:r>
              <a:rPr lang="en-US"/>
              <a:t>WW: only three options count, listed here. </a:t>
            </a:r>
          </a:p>
          <a:p>
            <a:pPr>
              <a:spcAft>
                <a:spcPts val="622"/>
              </a:spcAft>
            </a:pPr>
            <a:endParaRPr lang="en-US"/>
          </a:p>
          <a:p>
            <a:pPr>
              <a:spcAft>
                <a:spcPts val="622"/>
              </a:spcAft>
            </a:pPr>
            <a:r>
              <a:rPr lang="en-US"/>
              <a:t>Reminder: No other infrastructure failure counts. The exact documentation depends on type of failure</a:t>
            </a:r>
          </a:p>
        </p:txBody>
      </p:sp>
      <p:sp>
        <p:nvSpPr>
          <p:cNvPr id="4" name="Slide Number Placeholder 3"/>
          <p:cNvSpPr>
            <a:spLocks noGrp="1"/>
          </p:cNvSpPr>
          <p:nvPr>
            <p:ph type="sldNum" sz="quarter" idx="5"/>
          </p:nvPr>
        </p:nvSpPr>
        <p:spPr/>
        <p:txBody>
          <a:bodyPr/>
          <a:lstStyle/>
          <a:p>
            <a:fld id="{37A01639-C0EE-40DF-80A6-65D9A27439B1}" type="slidenum">
              <a:rPr lang="en-US" smtClean="0"/>
              <a:t>111</a:t>
            </a:fld>
            <a:endParaRPr lang="en-US"/>
          </a:p>
        </p:txBody>
      </p:sp>
      <p:sp>
        <p:nvSpPr>
          <p:cNvPr id="5" name="Date Placeholder 4">
            <a:extLst>
              <a:ext uri="{FF2B5EF4-FFF2-40B4-BE49-F238E27FC236}">
                <a16:creationId xmlns:a16="http://schemas.microsoft.com/office/drawing/2014/main" id="{037FAAF4-7670-69A2-7463-BFACA68CCE94}"/>
              </a:ext>
            </a:extLst>
          </p:cNvPr>
          <p:cNvSpPr>
            <a:spLocks noGrp="1"/>
          </p:cNvSpPr>
          <p:nvPr>
            <p:ph type="dt" idx="1"/>
          </p:nvPr>
        </p:nvSpPr>
        <p:spPr/>
        <p:txBody>
          <a:bodyPr/>
          <a:lstStyle/>
          <a:p>
            <a:fld id="{039013A2-133E-4D12-B88D-9D65DDA73C05}" type="datetime1">
              <a:rPr lang="en-US" smtClean="0"/>
              <a:t>8/5/2025</a:t>
            </a:fld>
            <a:endParaRPr lang="en-US"/>
          </a:p>
        </p:txBody>
      </p:sp>
    </p:spTree>
    <p:extLst>
      <p:ext uri="{BB962C8B-B14F-4D97-AF65-F5344CB8AC3E}">
        <p14:creationId xmlns:p14="http://schemas.microsoft.com/office/powerpoint/2010/main" val="5196875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majority of projects request this line item: rehab or replace (without expansion). It’s easy to document if you are replacing like-for-like!</a:t>
            </a:r>
          </a:p>
          <a:p>
            <a:endParaRPr lang="en-US"/>
          </a:p>
          <a:p>
            <a:r>
              <a:rPr lang="en-US"/>
              <a:t>As a side note, you can upsize smaller waterlines to six-inches or smaller sewer lines to eight inches to meet regulatory requirements, and it is still considered to be ‘without expansion’.  </a:t>
            </a:r>
          </a:p>
          <a:p>
            <a:endParaRPr lang="en-US"/>
          </a:p>
          <a:p>
            <a:pPr defTabSz="914132">
              <a:defRPr/>
            </a:pPr>
            <a:r>
              <a:rPr lang="en-US"/>
              <a:t>It’s more difficult –but just as important- to document that there is no expansion when a project uses an unlike unit – for example abandoning your WTP and buying a share in your regional WTP and building an interconnection.  You must clearly show that there is not expansion! Replacement by regionalization – If equipment is being replaced as part of a regionalization effort. For instance, WWTP being replaced by PS and FM because a smaller system has regionalized with a larger system. See guidance for more detail.</a:t>
            </a:r>
          </a:p>
          <a:p>
            <a:pPr defTabSz="914132">
              <a:defRPr/>
            </a:pPr>
            <a:endParaRPr lang="en-US"/>
          </a:p>
          <a:p>
            <a:pPr>
              <a:spcAft>
                <a:spcPts val="622"/>
              </a:spcAft>
            </a:pPr>
            <a:r>
              <a:rPr lang="en-US"/>
              <a:t>Within a treatment plant, it includes adding new unit operations that don’t increase capacity to treat, such as EQ basin, UV disinfection, solids handling, SCADA, VFD, generator or </a:t>
            </a:r>
            <a:r>
              <a:rPr lang="en-US" err="1"/>
              <a:t>clearwells</a:t>
            </a:r>
            <a:r>
              <a:rPr lang="en-US"/>
              <a:t>.  It also applies to source (intakes, well fields) as long as the capacity to provide TREATED water doesn’t increase.  So you can drill a new well and send the water to the same treatment plant without triggering expansion.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112</a:t>
            </a:fld>
            <a:endParaRPr lang="en-US"/>
          </a:p>
        </p:txBody>
      </p:sp>
      <p:sp>
        <p:nvSpPr>
          <p:cNvPr id="5" name="Date Placeholder 4">
            <a:extLst>
              <a:ext uri="{FF2B5EF4-FFF2-40B4-BE49-F238E27FC236}">
                <a16:creationId xmlns:a16="http://schemas.microsoft.com/office/drawing/2014/main" id="{5B4376AC-A6C4-C1EC-3483-42C647CB8464}"/>
              </a:ext>
            </a:extLst>
          </p:cNvPr>
          <p:cNvSpPr>
            <a:spLocks noGrp="1"/>
          </p:cNvSpPr>
          <p:nvPr>
            <p:ph type="dt" idx="1"/>
          </p:nvPr>
        </p:nvSpPr>
        <p:spPr/>
        <p:txBody>
          <a:bodyPr/>
          <a:lstStyle/>
          <a:p>
            <a:fld id="{0B7A2B7F-8385-4B06-B74A-D2E0CC4AEF4D}" type="datetime1">
              <a:rPr lang="en-US" smtClean="0"/>
              <a:t>8/5/2025</a:t>
            </a:fld>
            <a:endParaRPr lang="en-US"/>
          </a:p>
        </p:txBody>
      </p:sp>
    </p:spTree>
    <p:extLst>
      <p:ext uri="{BB962C8B-B14F-4D97-AF65-F5344CB8AC3E}">
        <p14:creationId xmlns:p14="http://schemas.microsoft.com/office/powerpoint/2010/main" val="3428634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some examples of things said wrong:  </a:t>
            </a:r>
          </a:p>
          <a:p>
            <a:endParaRPr lang="en-US"/>
          </a:p>
          <a:p>
            <a:pPr>
              <a:spcAft>
                <a:spcPts val="622"/>
              </a:spcAft>
            </a:pPr>
            <a:r>
              <a:rPr lang="en-US">
                <a:solidFill>
                  <a:schemeClr val="tx2"/>
                </a:solidFill>
              </a:rPr>
              <a:t>We are replacing existing 10-inch gravity sewer.  -- without saying what you're replacing it with</a:t>
            </a:r>
          </a:p>
          <a:p>
            <a:pPr>
              <a:spcAft>
                <a:spcPts val="622"/>
              </a:spcAft>
            </a:pPr>
            <a:endParaRPr lang="en-US">
              <a:solidFill>
                <a:schemeClr val="tx2"/>
              </a:solidFill>
            </a:endParaRPr>
          </a:p>
          <a:p>
            <a:pPr>
              <a:spcAft>
                <a:spcPts val="622"/>
              </a:spcAft>
            </a:pPr>
            <a:r>
              <a:rPr lang="en-US">
                <a:solidFill>
                  <a:schemeClr val="tx2"/>
                </a:solidFill>
              </a:rPr>
              <a:t>Here’s two different ways of saying we need a bigger unit:</a:t>
            </a:r>
          </a:p>
          <a:p>
            <a:pPr>
              <a:spcAft>
                <a:spcPts val="622"/>
              </a:spcAft>
            </a:pPr>
            <a:r>
              <a:rPr lang="en-US">
                <a:solidFill>
                  <a:schemeClr val="tx2"/>
                </a:solidFill>
              </a:rPr>
              <a:t>We are increasing pumping capacity to meet current flows but not to provide any additional capacity.  0r </a:t>
            </a:r>
          </a:p>
          <a:p>
            <a:pPr>
              <a:spcAft>
                <a:spcPts val="622"/>
              </a:spcAft>
            </a:pPr>
            <a:r>
              <a:rPr lang="en-US">
                <a:solidFill>
                  <a:schemeClr val="tx2"/>
                </a:solidFill>
              </a:rPr>
              <a:t>The 1 MGD unit we are replacing is under-sized, so we will replace it with a properly-sized 2 MGD unit.   </a:t>
            </a:r>
          </a:p>
          <a:p>
            <a:pPr>
              <a:spcAft>
                <a:spcPts val="622"/>
              </a:spcAft>
            </a:pPr>
            <a:r>
              <a:rPr lang="en-US">
                <a:solidFill>
                  <a:schemeClr val="tx2"/>
                </a:solidFill>
              </a:rPr>
              <a:t>The bigger unit is bigger! That makes it an expansion!</a:t>
            </a:r>
          </a:p>
          <a:p>
            <a:pPr>
              <a:spcAft>
                <a:spcPts val="622"/>
              </a:spcAft>
            </a:pPr>
            <a:endParaRPr lang="en-US">
              <a:solidFill>
                <a:schemeClr val="tx2"/>
              </a:solidFill>
            </a:endParaRPr>
          </a:p>
          <a:p>
            <a:pPr>
              <a:spcAft>
                <a:spcPts val="622"/>
              </a:spcAft>
            </a:pPr>
            <a:r>
              <a:rPr lang="en-US">
                <a:solidFill>
                  <a:schemeClr val="tx2"/>
                </a:solidFill>
              </a:rPr>
              <a:t>Missing supporting calculations when replacing a pump station with gravity sewer. – that’s one of those mix-and-match project for which it is difficult – but just as important – to show that there is no expansion.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113</a:t>
            </a:fld>
            <a:endParaRPr lang="en-US"/>
          </a:p>
        </p:txBody>
      </p:sp>
      <p:sp>
        <p:nvSpPr>
          <p:cNvPr id="5" name="Date Placeholder 4">
            <a:extLst>
              <a:ext uri="{FF2B5EF4-FFF2-40B4-BE49-F238E27FC236}">
                <a16:creationId xmlns:a16="http://schemas.microsoft.com/office/drawing/2014/main" id="{77D416D5-B00E-7917-46DE-C1ADA7C1687A}"/>
              </a:ext>
            </a:extLst>
          </p:cNvPr>
          <p:cNvSpPr>
            <a:spLocks noGrp="1"/>
          </p:cNvSpPr>
          <p:nvPr>
            <p:ph type="dt" idx="1"/>
          </p:nvPr>
        </p:nvSpPr>
        <p:spPr/>
        <p:txBody>
          <a:bodyPr/>
          <a:lstStyle/>
          <a:p>
            <a:fld id="{68FBDD6F-DF97-41D7-B3C1-C22BD863D43A}" type="datetime1">
              <a:rPr lang="en-US" smtClean="0"/>
              <a:t>8/5/2025</a:t>
            </a:fld>
            <a:endParaRPr lang="en-US"/>
          </a:p>
        </p:txBody>
      </p:sp>
    </p:spTree>
    <p:extLst>
      <p:ext uri="{BB962C8B-B14F-4D97-AF65-F5344CB8AC3E}">
        <p14:creationId xmlns:p14="http://schemas.microsoft.com/office/powerpoint/2010/main" val="10064980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Now that you’ve earned your 1.C points, if the infrastructure is older than certain thresholds shown in the table, you can earn additional ‘age’ points.  </a:t>
            </a:r>
          </a:p>
          <a:p>
            <a:endParaRPr lang="en-US">
              <a:solidFill>
                <a:schemeClr val="tx1"/>
              </a:solidFill>
            </a:endParaRPr>
          </a:p>
          <a:p>
            <a:r>
              <a:rPr lang="en-US">
                <a:solidFill>
                  <a:schemeClr val="tx1"/>
                </a:solidFill>
              </a:rPr>
              <a:t>To document these points, your budget on page 4 of the application must clearly distinguish between things that are older than the threshold and things that are newer.  And at least 50% of the construction cost must be for those things older than the threshold.  And finally the narrative must explain how you know the age of the infrastructure.  It can be a copy of the 1920 plans showing the waterline.  It might be a statement that Old Joe says the waterline was never replaced in the 45 years he worked for the town.  </a:t>
            </a:r>
          </a:p>
        </p:txBody>
      </p:sp>
      <p:sp>
        <p:nvSpPr>
          <p:cNvPr id="4" name="Slide Number Placeholder 3"/>
          <p:cNvSpPr>
            <a:spLocks noGrp="1"/>
          </p:cNvSpPr>
          <p:nvPr>
            <p:ph type="sldNum" sz="quarter" idx="5"/>
          </p:nvPr>
        </p:nvSpPr>
        <p:spPr/>
        <p:txBody>
          <a:bodyPr/>
          <a:lstStyle/>
          <a:p>
            <a:fld id="{37A01639-C0EE-40DF-80A6-65D9A27439B1}" type="slidenum">
              <a:rPr lang="en-US" smtClean="0"/>
              <a:t>114</a:t>
            </a:fld>
            <a:endParaRPr lang="en-US"/>
          </a:p>
        </p:txBody>
      </p:sp>
      <p:sp>
        <p:nvSpPr>
          <p:cNvPr id="5" name="Date Placeholder 4">
            <a:extLst>
              <a:ext uri="{FF2B5EF4-FFF2-40B4-BE49-F238E27FC236}">
                <a16:creationId xmlns:a16="http://schemas.microsoft.com/office/drawing/2014/main" id="{DFC002FF-F9AD-1889-813C-197511338822}"/>
              </a:ext>
            </a:extLst>
          </p:cNvPr>
          <p:cNvSpPr>
            <a:spLocks noGrp="1"/>
          </p:cNvSpPr>
          <p:nvPr>
            <p:ph type="dt" idx="1"/>
          </p:nvPr>
        </p:nvSpPr>
        <p:spPr/>
        <p:txBody>
          <a:bodyPr/>
          <a:lstStyle/>
          <a:p>
            <a:fld id="{9FF21558-2869-43FB-B405-C3B9574F2BD1}" type="datetime1">
              <a:rPr lang="en-US" smtClean="0"/>
              <a:t>8/5/2025</a:t>
            </a:fld>
            <a:endParaRPr lang="en-US"/>
          </a:p>
        </p:txBody>
      </p:sp>
    </p:spTree>
    <p:extLst>
      <p:ext uri="{BB962C8B-B14F-4D97-AF65-F5344CB8AC3E}">
        <p14:creationId xmlns:p14="http://schemas.microsoft.com/office/powerpoint/2010/main" val="17077438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Budget example – not only do you need to show it in the budget, but as I mentioned before, you MUST document how you know the age!</a:t>
            </a:r>
          </a:p>
          <a:p>
            <a:pPr marL="252912" indent="-252912">
              <a:buFont typeface="+mj-lt"/>
              <a:buAutoNum type="arabicPeriod"/>
            </a:pPr>
            <a:endParaRPr lang="en-US" baseline="0"/>
          </a:p>
          <a:p>
            <a:pPr marL="252912" indent="-252912">
              <a:buFont typeface="+mj-lt"/>
              <a:buAutoNum type="arabicPeriod"/>
            </a:pPr>
            <a:endParaRPr lang="en-US" baseline="0"/>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115</a:t>
            </a:fld>
            <a:endParaRPr lang="en-US"/>
          </a:p>
        </p:txBody>
      </p:sp>
      <p:sp>
        <p:nvSpPr>
          <p:cNvPr id="5" name="Date Placeholder 4">
            <a:extLst>
              <a:ext uri="{FF2B5EF4-FFF2-40B4-BE49-F238E27FC236}">
                <a16:creationId xmlns:a16="http://schemas.microsoft.com/office/drawing/2014/main" id="{5DE09BCE-083A-8B85-C985-B630267AA9D3}"/>
              </a:ext>
            </a:extLst>
          </p:cNvPr>
          <p:cNvSpPr>
            <a:spLocks noGrp="1"/>
          </p:cNvSpPr>
          <p:nvPr>
            <p:ph type="dt" idx="1"/>
          </p:nvPr>
        </p:nvSpPr>
        <p:spPr/>
        <p:txBody>
          <a:bodyPr/>
          <a:lstStyle/>
          <a:p>
            <a:fld id="{38DD8207-BB53-4973-9394-5C75D4F5476B}" type="datetime1">
              <a:rPr lang="en-US" smtClean="0"/>
              <a:t>8/5/2025</a:t>
            </a:fld>
            <a:endParaRPr lang="en-US"/>
          </a:p>
        </p:txBody>
      </p:sp>
    </p:spTree>
    <p:extLst>
      <p:ext uri="{BB962C8B-B14F-4D97-AF65-F5344CB8AC3E}">
        <p14:creationId xmlns:p14="http://schemas.microsoft.com/office/powerpoint/2010/main" val="6216124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one difference between DWSRF and CWSRF funding – certain expansions are not eligible for DWSRF funding. </a:t>
            </a:r>
          </a:p>
        </p:txBody>
      </p:sp>
      <p:sp>
        <p:nvSpPr>
          <p:cNvPr id="4" name="Slide Number Placeholder 3"/>
          <p:cNvSpPr>
            <a:spLocks noGrp="1"/>
          </p:cNvSpPr>
          <p:nvPr>
            <p:ph type="sldNum" sz="quarter" idx="5"/>
          </p:nvPr>
        </p:nvSpPr>
        <p:spPr/>
        <p:txBody>
          <a:bodyPr/>
          <a:lstStyle/>
          <a:p>
            <a:fld id="{37A01639-C0EE-40DF-80A6-65D9A27439B1}" type="slidenum">
              <a:rPr lang="en-US" smtClean="0"/>
              <a:t>116</a:t>
            </a:fld>
            <a:endParaRPr lang="en-US"/>
          </a:p>
        </p:txBody>
      </p:sp>
      <p:sp>
        <p:nvSpPr>
          <p:cNvPr id="5" name="Date Placeholder 4">
            <a:extLst>
              <a:ext uri="{FF2B5EF4-FFF2-40B4-BE49-F238E27FC236}">
                <a16:creationId xmlns:a16="http://schemas.microsoft.com/office/drawing/2014/main" id="{8F8AA7F2-3E38-79D1-3039-2BF108476AD0}"/>
              </a:ext>
            </a:extLst>
          </p:cNvPr>
          <p:cNvSpPr>
            <a:spLocks noGrp="1"/>
          </p:cNvSpPr>
          <p:nvPr>
            <p:ph type="dt" idx="1"/>
          </p:nvPr>
        </p:nvSpPr>
        <p:spPr/>
        <p:txBody>
          <a:bodyPr/>
          <a:lstStyle/>
          <a:p>
            <a:fld id="{2A552087-733C-45BB-AB95-E1141DF0D988}" type="datetime1">
              <a:rPr lang="en-US" smtClean="0"/>
              <a:t>8/5/2025</a:t>
            </a:fld>
            <a:endParaRPr lang="en-US"/>
          </a:p>
        </p:txBody>
      </p:sp>
    </p:spTree>
    <p:extLst>
      <p:ext uri="{BB962C8B-B14F-4D97-AF65-F5344CB8AC3E}">
        <p14:creationId xmlns:p14="http://schemas.microsoft.com/office/powerpoint/2010/main" val="33536817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Sole purpose of project needs to be to connect houses or areas/systems to disadvantaged areas – please READ THE GUIDANCE. Key thing is that you have to clear document that 75% of construction cost is for these connections. </a:t>
            </a:r>
          </a:p>
        </p:txBody>
      </p:sp>
      <p:sp>
        <p:nvSpPr>
          <p:cNvPr id="4" name="Slide Number Placeholder 3"/>
          <p:cNvSpPr>
            <a:spLocks noGrp="1"/>
          </p:cNvSpPr>
          <p:nvPr>
            <p:ph type="sldNum" sz="quarter" idx="5"/>
          </p:nvPr>
        </p:nvSpPr>
        <p:spPr/>
        <p:txBody>
          <a:bodyPr/>
          <a:lstStyle/>
          <a:p>
            <a:fld id="{37A01639-C0EE-40DF-80A6-65D9A27439B1}" type="slidenum">
              <a:rPr lang="en-US" smtClean="0"/>
              <a:t>117</a:t>
            </a:fld>
            <a:endParaRPr lang="en-US"/>
          </a:p>
        </p:txBody>
      </p:sp>
      <p:sp>
        <p:nvSpPr>
          <p:cNvPr id="5" name="Date Placeholder 4">
            <a:extLst>
              <a:ext uri="{FF2B5EF4-FFF2-40B4-BE49-F238E27FC236}">
                <a16:creationId xmlns:a16="http://schemas.microsoft.com/office/drawing/2014/main" id="{C87A5039-1419-FAA3-C441-9A0967245C79}"/>
              </a:ext>
            </a:extLst>
          </p:cNvPr>
          <p:cNvSpPr>
            <a:spLocks noGrp="1"/>
          </p:cNvSpPr>
          <p:nvPr>
            <p:ph type="dt" idx="1"/>
          </p:nvPr>
        </p:nvSpPr>
        <p:spPr/>
        <p:txBody>
          <a:bodyPr/>
          <a:lstStyle/>
          <a:p>
            <a:fld id="{067DDA4F-2F31-4FF5-ABB1-B4AA8C3C15CC}" type="datetime1">
              <a:rPr lang="en-US" smtClean="0"/>
              <a:t>8/5/2025</a:t>
            </a:fld>
            <a:endParaRPr lang="en-US"/>
          </a:p>
        </p:txBody>
      </p:sp>
    </p:spTree>
    <p:extLst>
      <p:ext uri="{BB962C8B-B14F-4D97-AF65-F5344CB8AC3E}">
        <p14:creationId xmlns:p14="http://schemas.microsoft.com/office/powerpoint/2010/main" val="4878773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118</a:t>
            </a:fld>
            <a:endParaRPr lang="en-US"/>
          </a:p>
        </p:txBody>
      </p:sp>
    </p:spTree>
    <p:extLst>
      <p:ext uri="{BB962C8B-B14F-4D97-AF65-F5344CB8AC3E}">
        <p14:creationId xmlns:p14="http://schemas.microsoft.com/office/powerpoint/2010/main" val="303370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had applications attempt to claim these points and miss the documentation piece – please pay attention to all of the requirements in the guidance and ask questions if needed!</a:t>
            </a:r>
          </a:p>
        </p:txBody>
      </p:sp>
      <p:sp>
        <p:nvSpPr>
          <p:cNvPr id="4" name="Slide Number Placeholder 3"/>
          <p:cNvSpPr>
            <a:spLocks noGrp="1"/>
          </p:cNvSpPr>
          <p:nvPr>
            <p:ph type="sldNum" sz="quarter" idx="5"/>
          </p:nvPr>
        </p:nvSpPr>
        <p:spPr/>
        <p:txBody>
          <a:bodyPr/>
          <a:lstStyle/>
          <a:p>
            <a:fld id="{37A01639-C0EE-40DF-80A6-65D9A27439B1}" type="slidenum">
              <a:rPr lang="en-US" smtClean="0"/>
              <a:t>119</a:t>
            </a:fld>
            <a:endParaRPr lang="en-US"/>
          </a:p>
        </p:txBody>
      </p:sp>
      <p:sp>
        <p:nvSpPr>
          <p:cNvPr id="5" name="Date Placeholder 4">
            <a:extLst>
              <a:ext uri="{FF2B5EF4-FFF2-40B4-BE49-F238E27FC236}">
                <a16:creationId xmlns:a16="http://schemas.microsoft.com/office/drawing/2014/main" id="{2F8B1B4A-DF2A-2A4E-FAA8-E480CF24D2C0}"/>
              </a:ext>
            </a:extLst>
          </p:cNvPr>
          <p:cNvSpPr>
            <a:spLocks noGrp="1"/>
          </p:cNvSpPr>
          <p:nvPr>
            <p:ph type="dt" idx="1"/>
          </p:nvPr>
        </p:nvSpPr>
        <p:spPr/>
        <p:txBody>
          <a:bodyPr/>
          <a:lstStyle/>
          <a:p>
            <a:fld id="{7EB5E585-376D-4BE5-9388-419E8EE4E497}" type="datetime1">
              <a:rPr lang="en-US" smtClean="0"/>
              <a:t>8/5/2025</a:t>
            </a:fld>
            <a:endParaRPr lang="en-US"/>
          </a:p>
        </p:txBody>
      </p:sp>
    </p:spTree>
    <p:extLst>
      <p:ext uri="{BB962C8B-B14F-4D97-AF65-F5344CB8AC3E}">
        <p14:creationId xmlns:p14="http://schemas.microsoft.com/office/powerpoint/2010/main" val="243244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True. We will be talking about this later on this afternoon.</a:t>
            </a:r>
          </a:p>
        </p:txBody>
      </p:sp>
      <p:sp>
        <p:nvSpPr>
          <p:cNvPr id="4" name="Slide Number Placeholder 3"/>
          <p:cNvSpPr>
            <a:spLocks noGrp="1"/>
          </p:cNvSpPr>
          <p:nvPr>
            <p:ph type="sldNum" sz="quarter" idx="5"/>
          </p:nvPr>
        </p:nvSpPr>
        <p:spPr/>
        <p:txBody>
          <a:bodyPr/>
          <a:lstStyle/>
          <a:p>
            <a:fld id="{37A01639-C0EE-40DF-80A6-65D9A27439B1}" type="slidenum">
              <a:rPr lang="en-US" smtClean="0"/>
              <a:pPr/>
              <a:t>12</a:t>
            </a:fld>
            <a:endParaRPr lang="en-US"/>
          </a:p>
        </p:txBody>
      </p:sp>
      <p:sp>
        <p:nvSpPr>
          <p:cNvPr id="5" name="Date Placeholder 4">
            <a:extLst>
              <a:ext uri="{FF2B5EF4-FFF2-40B4-BE49-F238E27FC236}">
                <a16:creationId xmlns:a16="http://schemas.microsoft.com/office/drawing/2014/main" id="{540A312B-04FF-0082-A40D-C1E8347AE2ED}"/>
              </a:ext>
            </a:extLst>
          </p:cNvPr>
          <p:cNvSpPr>
            <a:spLocks noGrp="1"/>
          </p:cNvSpPr>
          <p:nvPr>
            <p:ph type="dt" idx="1"/>
          </p:nvPr>
        </p:nvSpPr>
        <p:spPr/>
        <p:txBody>
          <a:bodyPr/>
          <a:lstStyle/>
          <a:p>
            <a:fld id="{001F7654-B690-4226-99AF-D69EFB93BD3B}" type="datetime1">
              <a:rPr lang="en-US" smtClean="0"/>
              <a:t>8/5/2025</a:t>
            </a:fld>
            <a:endParaRPr lang="en-US"/>
          </a:p>
        </p:txBody>
      </p:sp>
    </p:spTree>
    <p:extLst>
      <p:ext uri="{BB962C8B-B14F-4D97-AF65-F5344CB8AC3E}">
        <p14:creationId xmlns:p14="http://schemas.microsoft.com/office/powerpoint/2010/main" val="5055392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For disadvantaged communities, it’s critical that we’re able to discern how much of your budget relates to serving these communities. </a:t>
            </a:r>
          </a:p>
          <a:p>
            <a:pPr marL="228534" indent="-228534">
              <a:buFont typeface="+mj-lt"/>
              <a:buAutoNum type="arabicPeriod"/>
            </a:pPr>
            <a:r>
              <a:rPr lang="en-US"/>
              <a:t>This is only one way you can break it down. Start with construction costs and determine your percentage. Then use that with contingency, EC, and AC costs.</a:t>
            </a:r>
          </a:p>
          <a:p>
            <a:pPr marL="228534" indent="-228534">
              <a:buFont typeface="+mj-lt"/>
              <a:buAutoNum type="arabicPeriod"/>
            </a:pPr>
            <a:r>
              <a:rPr lang="en-US"/>
              <a:t>The key is that we need to be able to replicate your math, so make it very clear in the budget. You can add as many lines as you need, so do so if it helps to show your calculations.</a:t>
            </a:r>
          </a:p>
          <a:p>
            <a:pPr marL="228534" indent="-228534">
              <a:buFont typeface="+mj-lt"/>
              <a:buAutoNum type="arabicPeriod"/>
            </a:pPr>
            <a:r>
              <a:rPr lang="en-US"/>
              <a:t>Make sure as well that you include the cost of tap fees (connection fees)</a:t>
            </a:r>
          </a:p>
        </p:txBody>
      </p:sp>
      <p:sp>
        <p:nvSpPr>
          <p:cNvPr id="4" name="Slide Number Placeholder 3"/>
          <p:cNvSpPr>
            <a:spLocks noGrp="1"/>
          </p:cNvSpPr>
          <p:nvPr>
            <p:ph type="sldNum" sz="quarter" idx="5"/>
          </p:nvPr>
        </p:nvSpPr>
        <p:spPr/>
        <p:txBody>
          <a:bodyPr/>
          <a:lstStyle/>
          <a:p>
            <a:fld id="{37A01639-C0EE-40DF-80A6-65D9A27439B1}" type="slidenum">
              <a:rPr lang="en-US" smtClean="0"/>
              <a:t>120</a:t>
            </a:fld>
            <a:endParaRPr lang="en-US"/>
          </a:p>
        </p:txBody>
      </p:sp>
      <p:sp>
        <p:nvSpPr>
          <p:cNvPr id="5" name="Date Placeholder 4">
            <a:extLst>
              <a:ext uri="{FF2B5EF4-FFF2-40B4-BE49-F238E27FC236}">
                <a16:creationId xmlns:a16="http://schemas.microsoft.com/office/drawing/2014/main" id="{4BBA9C5C-CE9B-3F7C-7536-DC50431BD48A}"/>
              </a:ext>
            </a:extLst>
          </p:cNvPr>
          <p:cNvSpPr>
            <a:spLocks noGrp="1"/>
          </p:cNvSpPr>
          <p:nvPr>
            <p:ph type="dt" idx="1"/>
          </p:nvPr>
        </p:nvSpPr>
        <p:spPr/>
        <p:txBody>
          <a:bodyPr/>
          <a:lstStyle/>
          <a:p>
            <a:fld id="{CF94FC02-DBE0-4881-9EA1-22057F9576A1}" type="datetime1">
              <a:rPr lang="en-US" smtClean="0"/>
              <a:t>8/5/2025</a:t>
            </a:fld>
            <a:endParaRPr lang="en-US"/>
          </a:p>
        </p:txBody>
      </p:sp>
    </p:spTree>
    <p:extLst>
      <p:ext uri="{BB962C8B-B14F-4D97-AF65-F5344CB8AC3E}">
        <p14:creationId xmlns:p14="http://schemas.microsoft.com/office/powerpoint/2010/main" val="24079780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line items are grouped together here for the CWSRF and are categorized as “GREEN projects”: 1G, 1H, and 1I. For 1H – there must be SCMs and a stormwater quality component to it (REFER TO GUIDANCE FOR MORE INFO)</a:t>
            </a:r>
          </a:p>
        </p:txBody>
      </p:sp>
      <p:sp>
        <p:nvSpPr>
          <p:cNvPr id="4" name="Slide Number Placeholder 3"/>
          <p:cNvSpPr>
            <a:spLocks noGrp="1"/>
          </p:cNvSpPr>
          <p:nvPr>
            <p:ph type="sldNum" sz="quarter" idx="5"/>
          </p:nvPr>
        </p:nvSpPr>
        <p:spPr/>
        <p:txBody>
          <a:bodyPr/>
          <a:lstStyle/>
          <a:p>
            <a:fld id="{37A01639-C0EE-40DF-80A6-65D9A27439B1}" type="slidenum">
              <a:rPr lang="en-US" smtClean="0"/>
              <a:t>121</a:t>
            </a:fld>
            <a:endParaRPr lang="en-US"/>
          </a:p>
        </p:txBody>
      </p:sp>
      <p:sp>
        <p:nvSpPr>
          <p:cNvPr id="5" name="Date Placeholder 4">
            <a:extLst>
              <a:ext uri="{FF2B5EF4-FFF2-40B4-BE49-F238E27FC236}">
                <a16:creationId xmlns:a16="http://schemas.microsoft.com/office/drawing/2014/main" id="{65FF999F-19E1-CCDD-213B-A803AD126828}"/>
              </a:ext>
            </a:extLst>
          </p:cNvPr>
          <p:cNvSpPr>
            <a:spLocks noGrp="1"/>
          </p:cNvSpPr>
          <p:nvPr>
            <p:ph type="dt" idx="1"/>
          </p:nvPr>
        </p:nvSpPr>
        <p:spPr/>
        <p:txBody>
          <a:bodyPr/>
          <a:lstStyle/>
          <a:p>
            <a:fld id="{108FBB19-D552-43E2-BD4A-CE5852259903}" type="datetime1">
              <a:rPr lang="en-US" smtClean="0"/>
              <a:t>8/5/2025</a:t>
            </a:fld>
            <a:endParaRPr lang="en-US"/>
          </a:p>
        </p:txBody>
      </p:sp>
    </p:spTree>
    <p:extLst>
      <p:ext uri="{BB962C8B-B14F-4D97-AF65-F5344CB8AC3E}">
        <p14:creationId xmlns:p14="http://schemas.microsoft.com/office/powerpoint/2010/main" val="3163458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BIL-EC funds are separate from regular DWSRF funds – even though they are also part of the SRF. ONLY PFAS compounds are eligible to receive BIL-EC funds!!</a:t>
            </a:r>
          </a:p>
          <a:p>
            <a:endParaRPr lang="en-US"/>
          </a:p>
          <a:p>
            <a:r>
              <a:rPr lang="en-US"/>
              <a:t>It’s very important that you document both 1J and the 2H3 or 2H4 points in order to receive 1J points! As with other project purpose categories, either 100% or 75% of the project cost must be documented to address PFAS. This I a new category. </a:t>
            </a:r>
          </a:p>
        </p:txBody>
      </p:sp>
      <p:sp>
        <p:nvSpPr>
          <p:cNvPr id="4" name="Slide Number Placeholder 3"/>
          <p:cNvSpPr>
            <a:spLocks noGrp="1"/>
          </p:cNvSpPr>
          <p:nvPr>
            <p:ph type="sldNum" sz="quarter" idx="5"/>
          </p:nvPr>
        </p:nvSpPr>
        <p:spPr/>
        <p:txBody>
          <a:bodyPr/>
          <a:lstStyle/>
          <a:p>
            <a:fld id="{37A01639-C0EE-40DF-80A6-65D9A27439B1}" type="slidenum">
              <a:rPr lang="en-US" smtClean="0"/>
              <a:t>122</a:t>
            </a:fld>
            <a:endParaRPr lang="en-US"/>
          </a:p>
        </p:txBody>
      </p:sp>
      <p:sp>
        <p:nvSpPr>
          <p:cNvPr id="5" name="Date Placeholder 4">
            <a:extLst>
              <a:ext uri="{FF2B5EF4-FFF2-40B4-BE49-F238E27FC236}">
                <a16:creationId xmlns:a16="http://schemas.microsoft.com/office/drawing/2014/main" id="{6001A103-FA11-E074-5F74-34D8245A6AA1}"/>
              </a:ext>
            </a:extLst>
          </p:cNvPr>
          <p:cNvSpPr>
            <a:spLocks noGrp="1"/>
          </p:cNvSpPr>
          <p:nvPr>
            <p:ph type="dt" idx="1"/>
          </p:nvPr>
        </p:nvSpPr>
        <p:spPr/>
        <p:txBody>
          <a:bodyPr/>
          <a:lstStyle/>
          <a:p>
            <a:fld id="{E0018EDB-0500-4231-B5CD-5F3B98B4450D}" type="datetime1">
              <a:rPr lang="en-US" smtClean="0"/>
              <a:t>8/5/2025</a:t>
            </a:fld>
            <a:endParaRPr lang="en-US"/>
          </a:p>
        </p:txBody>
      </p:sp>
    </p:spTree>
    <p:extLst>
      <p:ext uri="{BB962C8B-B14F-4D97-AF65-F5344CB8AC3E}">
        <p14:creationId xmlns:p14="http://schemas.microsoft.com/office/powerpoint/2010/main" val="5410481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123</a:t>
            </a:fld>
            <a:endParaRPr lang="en-US"/>
          </a:p>
        </p:txBody>
      </p:sp>
    </p:spTree>
    <p:extLst>
      <p:ext uri="{BB962C8B-B14F-4D97-AF65-F5344CB8AC3E}">
        <p14:creationId xmlns:p14="http://schemas.microsoft.com/office/powerpoint/2010/main" val="28789608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Logan takes over</a:t>
            </a:r>
          </a:p>
          <a:p>
            <a:r>
              <a:rPr lang="en-US"/>
              <a:t>East: Jeanine/Aisha/Kavitha take over.</a:t>
            </a:r>
          </a:p>
          <a:p>
            <a:endParaRPr lang="en-US"/>
          </a:p>
          <a:p>
            <a:r>
              <a:rPr lang="en-US"/>
              <a:t>Vince takes over.   -- As discussed, Every part of the project must serve the project purpose to earn those Category 1 Project Purpose Points.  And if any part of the project doesn’t serve that purpose, the whole project loses those points.  Category 2 is different.  </a:t>
            </a:r>
          </a:p>
          <a:p>
            <a:endParaRPr lang="en-US"/>
          </a:p>
          <a:p>
            <a:r>
              <a:rPr lang="en-US"/>
              <a:t>Category 2 provides points as long as ANY part of the project genuinely confers that benefit.  For example, a ten million dollar Water Treatment Plant Rehab can earn three points under Line Item 2.N.7 resiliency points for adding a fifty-thousand-dollar emergency generator.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124</a:t>
            </a:fld>
            <a:endParaRPr lang="en-US"/>
          </a:p>
        </p:txBody>
      </p:sp>
      <p:sp>
        <p:nvSpPr>
          <p:cNvPr id="5" name="Date Placeholder 4">
            <a:extLst>
              <a:ext uri="{FF2B5EF4-FFF2-40B4-BE49-F238E27FC236}">
                <a16:creationId xmlns:a16="http://schemas.microsoft.com/office/drawing/2014/main" id="{8BFA6058-CB57-DB51-6B09-F346E9DC48A9}"/>
              </a:ext>
            </a:extLst>
          </p:cNvPr>
          <p:cNvSpPr>
            <a:spLocks noGrp="1"/>
          </p:cNvSpPr>
          <p:nvPr>
            <p:ph type="dt" idx="1"/>
          </p:nvPr>
        </p:nvSpPr>
        <p:spPr/>
        <p:txBody>
          <a:bodyPr/>
          <a:lstStyle/>
          <a:p>
            <a:fld id="{5974A499-A8CD-48A6-9188-1BCBB2459949}" type="datetime1">
              <a:rPr lang="en-US" smtClean="0"/>
              <a:t>8/5/2025</a:t>
            </a:fld>
            <a:endParaRPr lang="en-US"/>
          </a:p>
        </p:txBody>
      </p:sp>
    </p:spTree>
    <p:extLst>
      <p:ext uri="{BB962C8B-B14F-4D97-AF65-F5344CB8AC3E}">
        <p14:creationId xmlns:p14="http://schemas.microsoft.com/office/powerpoint/2010/main" val="33282066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part of the project must serve the project purpose to earn those Category 1 Project Purpose Points.  And if any part of the project doesn’t serve that purpose, the whole project loses those points.  Category 2 is different.  </a:t>
            </a:r>
          </a:p>
          <a:p>
            <a:endParaRPr lang="en-US"/>
          </a:p>
          <a:p>
            <a:r>
              <a:rPr lang="en-US"/>
              <a:t>Category 2 provides points as long as ANY part of the project genuinely confers that benefit.  For example, a ten million dollar Water Treatment Plant Rehab can earn three points under Line Item 2.N.7 resiliency points for adding a fifty-thousand-dollar emergency generator.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125</a:t>
            </a:fld>
            <a:endParaRPr lang="en-US"/>
          </a:p>
        </p:txBody>
      </p:sp>
      <p:sp>
        <p:nvSpPr>
          <p:cNvPr id="5" name="Date Placeholder 4">
            <a:extLst>
              <a:ext uri="{FF2B5EF4-FFF2-40B4-BE49-F238E27FC236}">
                <a16:creationId xmlns:a16="http://schemas.microsoft.com/office/drawing/2014/main" id="{5BDC0D44-3C17-D324-54C5-E9225B11184B}"/>
              </a:ext>
            </a:extLst>
          </p:cNvPr>
          <p:cNvSpPr>
            <a:spLocks noGrp="1"/>
          </p:cNvSpPr>
          <p:nvPr>
            <p:ph type="dt" idx="1"/>
          </p:nvPr>
        </p:nvSpPr>
        <p:spPr/>
        <p:txBody>
          <a:bodyPr/>
          <a:lstStyle/>
          <a:p>
            <a:fld id="{5390A47E-5D82-42B3-984A-4A6B0824A737}" type="datetime1">
              <a:rPr lang="en-US" smtClean="0"/>
              <a:t>8/5/2025</a:t>
            </a:fld>
            <a:endParaRPr lang="en-US"/>
          </a:p>
        </p:txBody>
      </p:sp>
    </p:spTree>
    <p:extLst>
      <p:ext uri="{BB962C8B-B14F-4D97-AF65-F5344CB8AC3E}">
        <p14:creationId xmlns:p14="http://schemas.microsoft.com/office/powerpoint/2010/main" val="41362898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Kavitha</a:t>
            </a:r>
          </a:p>
          <a:p>
            <a:r>
              <a:rPr lang="en-US"/>
              <a:t>East: Emily/Nikita/Eric</a:t>
            </a:r>
          </a:p>
          <a:p>
            <a:r>
              <a:rPr lang="en-US"/>
              <a:t>Colleen:</a:t>
            </a:r>
          </a:p>
          <a:p>
            <a:r>
              <a:rPr lang="en-US"/>
              <a:t>Projects also include:</a:t>
            </a:r>
            <a:endParaRPr lang="en-US">
              <a:cs typeface="Arial" panose="020B0604020202020204" pitchFamily="34" charset="0"/>
            </a:endParaRPr>
          </a:p>
          <a:p>
            <a:r>
              <a:rPr lang="en-US"/>
              <a:t>1) Connect homes to a public sewer service that have a have failing septic systems; </a:t>
            </a:r>
          </a:p>
          <a:p>
            <a:r>
              <a:rPr lang="en-US"/>
              <a:t>2) connect homes to a public water service that has dry or contaminated wells; </a:t>
            </a:r>
          </a:p>
          <a:p>
            <a:r>
              <a:rPr lang="en-US"/>
              <a:t>3) Repair or replace sewer lines responsible for reported SSOs, or repair or replace equipment to resolve an upset, spill or bypass at treatment works that reach bodies of water or back up into homes; or </a:t>
            </a:r>
          </a:p>
          <a:p>
            <a:r>
              <a:rPr lang="en-US"/>
              <a:t>4) Replace failing public wells (failure due to contamination or significant yield reduction) with another well, or connection to another water system with excess capacity. </a:t>
            </a:r>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126</a:t>
            </a:fld>
            <a:endParaRPr lang="en-US"/>
          </a:p>
        </p:txBody>
      </p:sp>
      <p:sp>
        <p:nvSpPr>
          <p:cNvPr id="5" name="Date Placeholder 4">
            <a:extLst>
              <a:ext uri="{FF2B5EF4-FFF2-40B4-BE49-F238E27FC236}">
                <a16:creationId xmlns:a16="http://schemas.microsoft.com/office/drawing/2014/main" id="{534068D8-E7FA-5F1E-2D2C-6E4133DE0EDC}"/>
              </a:ext>
            </a:extLst>
          </p:cNvPr>
          <p:cNvSpPr>
            <a:spLocks noGrp="1"/>
          </p:cNvSpPr>
          <p:nvPr>
            <p:ph type="dt" idx="1"/>
          </p:nvPr>
        </p:nvSpPr>
        <p:spPr/>
        <p:txBody>
          <a:bodyPr/>
          <a:lstStyle/>
          <a:p>
            <a:fld id="{0907F59C-A649-4C55-8301-89A6803C8FC4}" type="datetime1">
              <a:rPr lang="en-US" smtClean="0"/>
              <a:t>8/5/2025</a:t>
            </a:fld>
            <a:endParaRPr lang="en-US"/>
          </a:p>
        </p:txBody>
      </p:sp>
    </p:spTree>
    <p:extLst>
      <p:ext uri="{BB962C8B-B14F-4D97-AF65-F5344CB8AC3E}">
        <p14:creationId xmlns:p14="http://schemas.microsoft.com/office/powerpoint/2010/main" val="40107453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127</a:t>
            </a:fld>
            <a:endParaRPr lang="en-US"/>
          </a:p>
        </p:txBody>
      </p:sp>
      <p:sp>
        <p:nvSpPr>
          <p:cNvPr id="5" name="Date Placeholder 4">
            <a:extLst>
              <a:ext uri="{FF2B5EF4-FFF2-40B4-BE49-F238E27FC236}">
                <a16:creationId xmlns:a16="http://schemas.microsoft.com/office/drawing/2014/main" id="{7328E0B4-7D9B-7F23-BFD9-CA9245D47F4D}"/>
              </a:ext>
            </a:extLst>
          </p:cNvPr>
          <p:cNvSpPr>
            <a:spLocks noGrp="1"/>
          </p:cNvSpPr>
          <p:nvPr>
            <p:ph type="dt" idx="1"/>
          </p:nvPr>
        </p:nvSpPr>
        <p:spPr/>
        <p:txBody>
          <a:bodyPr/>
          <a:lstStyle/>
          <a:p>
            <a:fld id="{892D93FA-7C53-43E0-A4DC-D32F90EDFC8A}" type="datetime1">
              <a:rPr lang="en-US" smtClean="0"/>
              <a:t>8/5/2025</a:t>
            </a:fld>
            <a:endParaRPr lang="en-US"/>
          </a:p>
        </p:txBody>
      </p:sp>
    </p:spTree>
    <p:extLst>
      <p:ext uri="{BB962C8B-B14F-4D97-AF65-F5344CB8AC3E}">
        <p14:creationId xmlns:p14="http://schemas.microsoft.com/office/powerpoint/2010/main" val="154516050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128</a:t>
            </a:fld>
            <a:endParaRPr lang="en-US"/>
          </a:p>
        </p:txBody>
      </p:sp>
    </p:spTree>
    <p:extLst>
      <p:ext uri="{BB962C8B-B14F-4D97-AF65-F5344CB8AC3E}">
        <p14:creationId xmlns:p14="http://schemas.microsoft.com/office/powerpoint/2010/main" val="29174823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Logan</a:t>
            </a:r>
          </a:p>
          <a:p>
            <a:r>
              <a:rPr lang="en-US"/>
              <a:t>East: Aisha/Jeanine/Kavitha</a:t>
            </a:r>
          </a:p>
          <a:p>
            <a:r>
              <a:rPr lang="en-US"/>
              <a:t>This line item serves to stack points – to provide more Project Benefit points for DW rescue projects.  DW rescue projects </a:t>
            </a:r>
            <a:r>
              <a:rPr lang="en-US" i="1"/>
              <a:t>automatically</a:t>
            </a:r>
            <a:r>
              <a:rPr lang="en-US"/>
              <a:t> get all the Project Purpose points under Line Item 1.A, and they get all the Project Benefit points under Line Item 2.B</a:t>
            </a:r>
          </a:p>
          <a:p>
            <a:r>
              <a:rPr lang="en-US"/>
              <a:t>Line Item 2B also provide points for failing wells under Line Item 1B.  Wells can fail in two ways: they can go dry or become contaminated. Read the guidance carefully to document well failure or contamination. </a:t>
            </a:r>
          </a:p>
        </p:txBody>
      </p:sp>
      <p:sp>
        <p:nvSpPr>
          <p:cNvPr id="4" name="Slide Number Placeholder 3"/>
          <p:cNvSpPr>
            <a:spLocks noGrp="1"/>
          </p:cNvSpPr>
          <p:nvPr>
            <p:ph type="sldNum" sz="quarter" idx="5"/>
          </p:nvPr>
        </p:nvSpPr>
        <p:spPr/>
        <p:txBody>
          <a:bodyPr/>
          <a:lstStyle/>
          <a:p>
            <a:fld id="{37A01639-C0EE-40DF-80A6-65D9A27439B1}" type="slidenum">
              <a:rPr lang="en-US" smtClean="0"/>
              <a:t>129</a:t>
            </a:fld>
            <a:endParaRPr lang="en-US"/>
          </a:p>
        </p:txBody>
      </p:sp>
      <p:sp>
        <p:nvSpPr>
          <p:cNvPr id="5" name="Date Placeholder 4">
            <a:extLst>
              <a:ext uri="{FF2B5EF4-FFF2-40B4-BE49-F238E27FC236}">
                <a16:creationId xmlns:a16="http://schemas.microsoft.com/office/drawing/2014/main" id="{E06567B0-31B1-C328-0A4A-C54FAFFE6787}"/>
              </a:ext>
            </a:extLst>
          </p:cNvPr>
          <p:cNvSpPr>
            <a:spLocks noGrp="1"/>
          </p:cNvSpPr>
          <p:nvPr>
            <p:ph type="dt" idx="1"/>
          </p:nvPr>
        </p:nvSpPr>
        <p:spPr/>
        <p:txBody>
          <a:bodyPr/>
          <a:lstStyle/>
          <a:p>
            <a:fld id="{E35524BD-C771-432D-A446-FF02A9A6AD2D}" type="datetime1">
              <a:rPr lang="en-US" smtClean="0"/>
              <a:t>8/5/2025</a:t>
            </a:fld>
            <a:endParaRPr lang="en-US"/>
          </a:p>
        </p:txBody>
      </p:sp>
    </p:spTree>
    <p:extLst>
      <p:ext uri="{BB962C8B-B14F-4D97-AF65-F5344CB8AC3E}">
        <p14:creationId xmlns:p14="http://schemas.microsoft.com/office/powerpoint/2010/main" val="170196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6FC5-0F70-712E-0FD7-33DDD8B26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2821F-C70B-7B77-742F-B3F35314E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98117-03DF-47E8-83A7-BFD9348D4AC9}"/>
              </a:ext>
            </a:extLst>
          </p:cNvPr>
          <p:cNvSpPr>
            <a:spLocks noGrp="1"/>
          </p:cNvSpPr>
          <p:nvPr>
            <p:ph type="body" idx="1"/>
          </p:nvPr>
        </p:nvSpPr>
        <p:spPr/>
        <p:txBody>
          <a:bodyPr/>
          <a:lstStyle/>
          <a:p>
            <a:r>
              <a:rPr lang="en-US"/>
              <a:t>Just C. The rest have been around for at least one funding round.</a:t>
            </a:r>
          </a:p>
        </p:txBody>
      </p:sp>
      <p:sp>
        <p:nvSpPr>
          <p:cNvPr id="4" name="Slide Number Placeholder 3">
            <a:extLst>
              <a:ext uri="{FF2B5EF4-FFF2-40B4-BE49-F238E27FC236}">
                <a16:creationId xmlns:a16="http://schemas.microsoft.com/office/drawing/2014/main" id="{9802D0FB-C1E6-4B0C-263F-82453561C773}"/>
              </a:ext>
            </a:extLst>
          </p:cNvPr>
          <p:cNvSpPr>
            <a:spLocks noGrp="1"/>
          </p:cNvSpPr>
          <p:nvPr>
            <p:ph type="sldNum" sz="quarter" idx="5"/>
          </p:nvPr>
        </p:nvSpPr>
        <p:spPr/>
        <p:txBody>
          <a:bodyPr/>
          <a:lstStyle/>
          <a:p>
            <a:fld id="{37A01639-C0EE-40DF-80A6-65D9A27439B1}" type="slidenum">
              <a:rPr lang="en-US" smtClean="0"/>
              <a:pPr/>
              <a:t>13</a:t>
            </a:fld>
            <a:endParaRPr lang="en-US"/>
          </a:p>
        </p:txBody>
      </p:sp>
      <p:sp>
        <p:nvSpPr>
          <p:cNvPr id="5" name="Date Placeholder 4">
            <a:extLst>
              <a:ext uri="{FF2B5EF4-FFF2-40B4-BE49-F238E27FC236}">
                <a16:creationId xmlns:a16="http://schemas.microsoft.com/office/drawing/2014/main" id="{B187231F-6EE1-18D0-5EB6-D737D1758BE8}"/>
              </a:ext>
            </a:extLst>
          </p:cNvPr>
          <p:cNvSpPr>
            <a:spLocks noGrp="1"/>
          </p:cNvSpPr>
          <p:nvPr>
            <p:ph type="dt" idx="1"/>
          </p:nvPr>
        </p:nvSpPr>
        <p:spPr/>
        <p:txBody>
          <a:bodyPr/>
          <a:lstStyle/>
          <a:p>
            <a:fld id="{2346A006-BD47-4AF5-81E9-2F14D0684F92}" type="datetime1">
              <a:rPr lang="en-US" smtClean="0"/>
              <a:t>8/5/2025</a:t>
            </a:fld>
            <a:endParaRPr lang="en-US"/>
          </a:p>
        </p:txBody>
      </p:sp>
    </p:spTree>
    <p:extLst>
      <p:ext uri="{BB962C8B-B14F-4D97-AF65-F5344CB8AC3E}">
        <p14:creationId xmlns:p14="http://schemas.microsoft.com/office/powerpoint/2010/main" val="19829690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130</a:t>
            </a:fld>
            <a:endParaRPr lang="en-US"/>
          </a:p>
        </p:txBody>
      </p:sp>
    </p:spTree>
    <p:extLst>
      <p:ext uri="{BB962C8B-B14F-4D97-AF65-F5344CB8AC3E}">
        <p14:creationId xmlns:p14="http://schemas.microsoft.com/office/powerpoint/2010/main" val="2384576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East: Trupti</a:t>
            </a:r>
          </a:p>
          <a:p>
            <a:r>
              <a:rPr lang="en-US"/>
              <a:t>Will go over each of these in a slide</a:t>
            </a:r>
          </a:p>
          <a:p>
            <a:endParaRPr lang="en-US"/>
          </a:p>
          <a:p>
            <a:pPr defTabSz="914132">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131</a:t>
            </a:fld>
            <a:endParaRPr lang="en-US"/>
          </a:p>
        </p:txBody>
      </p:sp>
      <p:sp>
        <p:nvSpPr>
          <p:cNvPr id="5" name="Date Placeholder 4">
            <a:extLst>
              <a:ext uri="{FF2B5EF4-FFF2-40B4-BE49-F238E27FC236}">
                <a16:creationId xmlns:a16="http://schemas.microsoft.com/office/drawing/2014/main" id="{3696AD0E-4058-B523-5258-F604E0CA2BFE}"/>
              </a:ext>
            </a:extLst>
          </p:cNvPr>
          <p:cNvSpPr>
            <a:spLocks noGrp="1"/>
          </p:cNvSpPr>
          <p:nvPr>
            <p:ph type="dt" idx="1"/>
          </p:nvPr>
        </p:nvSpPr>
        <p:spPr/>
        <p:txBody>
          <a:bodyPr/>
          <a:lstStyle/>
          <a:p>
            <a:fld id="{E494C666-3B74-468A-8B38-C7025A52A7FC}" type="datetime1">
              <a:rPr lang="en-US" smtClean="0"/>
              <a:t>8/5/2025</a:t>
            </a:fld>
            <a:endParaRPr lang="en-US"/>
          </a:p>
        </p:txBody>
      </p:sp>
    </p:spTree>
    <p:extLst>
      <p:ext uri="{BB962C8B-B14F-4D97-AF65-F5344CB8AC3E}">
        <p14:creationId xmlns:p14="http://schemas.microsoft.com/office/powerpoint/2010/main" val="87420507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Line Item 2.B, points for Line Item 2.C are automatically earned if you also claim and earn points under Line Item 1.A. In addition to the project types eligible for Line Item 1.A, the only other projects eligible for these points are connecting homes with failing septic system to public sewer service and repairing or replacing sewers with reported SSOs that either reached bodies of water or backed up into homes. The project must directly address the SSOs, and the SSO’s must have occurred within 5 years of the application deadline. Again, these points are automatically earned given the proper documentation for Line Item 1.A. Sometimes we will see projects where SSOs happen in one part of town, but they are doing the work in another – this is how projects lose points here. </a:t>
            </a:r>
            <a:endParaRPr lang="en-US">
              <a:cs typeface="Arial" panose="020B0604020202020204" pitchFamily="34" charset="0"/>
            </a:endParaRPr>
          </a:p>
          <a:p>
            <a:endParaRPr lang="en-US">
              <a:cs typeface="Arial" panose="020B0604020202020204" pitchFamily="34" charset="0"/>
            </a:endParaRPr>
          </a:p>
          <a:p>
            <a:r>
              <a:rPr lang="en-US">
                <a:cs typeface="Arial" panose="020B0604020202020204" pitchFamily="34" charset="0"/>
              </a:rPr>
              <a:t>Applies to 2A for CDBG-I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132</a:t>
            </a:fld>
            <a:endParaRPr lang="en-US"/>
          </a:p>
        </p:txBody>
      </p:sp>
      <p:sp>
        <p:nvSpPr>
          <p:cNvPr id="5" name="Date Placeholder 4">
            <a:extLst>
              <a:ext uri="{FF2B5EF4-FFF2-40B4-BE49-F238E27FC236}">
                <a16:creationId xmlns:a16="http://schemas.microsoft.com/office/drawing/2014/main" id="{A8514D0A-8573-0902-67C4-6D235E600364}"/>
              </a:ext>
            </a:extLst>
          </p:cNvPr>
          <p:cNvSpPr>
            <a:spLocks noGrp="1"/>
          </p:cNvSpPr>
          <p:nvPr>
            <p:ph type="dt" idx="1"/>
          </p:nvPr>
        </p:nvSpPr>
        <p:spPr/>
        <p:txBody>
          <a:bodyPr/>
          <a:lstStyle/>
          <a:p>
            <a:fld id="{CC4DE8A4-E868-4CF6-8010-5B77845ED8AC}" type="datetime1">
              <a:rPr lang="en-US" smtClean="0"/>
              <a:t>8/5/2025</a:t>
            </a:fld>
            <a:endParaRPr lang="en-US"/>
          </a:p>
        </p:txBody>
      </p:sp>
    </p:spTree>
    <p:extLst>
      <p:ext uri="{BB962C8B-B14F-4D97-AF65-F5344CB8AC3E}">
        <p14:creationId xmlns:p14="http://schemas.microsoft.com/office/powerpoint/2010/main" val="41105148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Common errors when claiming these points are insufficient documentation linking the failed septic system or SSO to the project. Potential or likely failures are not eligible for points </a:t>
            </a:r>
            <a:r>
              <a:rPr lang="en-US" sz="1800">
                <a:solidFill>
                  <a:srgbClr val="000000"/>
                </a:solidFill>
              </a:rPr>
              <a:t>under Line Item 2.C. Other errors include a lack of mapping to show the locations of the failing septic systems or SSOs.</a:t>
            </a:r>
            <a:endParaRPr lang="en-US">
              <a:effectLst/>
            </a:endParaRP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133</a:t>
            </a:fld>
            <a:endParaRPr lang="en-US"/>
          </a:p>
        </p:txBody>
      </p:sp>
      <p:sp>
        <p:nvSpPr>
          <p:cNvPr id="5" name="Date Placeholder 4">
            <a:extLst>
              <a:ext uri="{FF2B5EF4-FFF2-40B4-BE49-F238E27FC236}">
                <a16:creationId xmlns:a16="http://schemas.microsoft.com/office/drawing/2014/main" id="{E496B81A-FF74-7B8B-2BDC-8DF07415E6CE}"/>
              </a:ext>
            </a:extLst>
          </p:cNvPr>
          <p:cNvSpPr>
            <a:spLocks noGrp="1"/>
          </p:cNvSpPr>
          <p:nvPr>
            <p:ph type="dt" idx="1"/>
          </p:nvPr>
        </p:nvSpPr>
        <p:spPr/>
        <p:txBody>
          <a:bodyPr/>
          <a:lstStyle/>
          <a:p>
            <a:fld id="{C551F50C-C1DA-4921-B5AA-CF9B106D46B0}" type="datetime1">
              <a:rPr lang="en-US" smtClean="0"/>
              <a:t>8/5/2025</a:t>
            </a:fld>
            <a:endParaRPr lang="en-US"/>
          </a:p>
        </p:txBody>
      </p:sp>
    </p:spTree>
    <p:extLst>
      <p:ext uri="{BB962C8B-B14F-4D97-AF65-F5344CB8AC3E}">
        <p14:creationId xmlns:p14="http://schemas.microsoft.com/office/powerpoint/2010/main" val="2047738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Logan</a:t>
            </a:r>
          </a:p>
          <a:p>
            <a:r>
              <a:rPr lang="en-US"/>
              <a:t>East: Aisha/Jeanine/Kavitha</a:t>
            </a:r>
          </a:p>
          <a:p>
            <a:r>
              <a:rPr lang="en-US"/>
              <a:t>Orders can be issued by EPA or DWR – but must demonstrate direct correlation between how the project will resolve the issue – i.e., once the project is done the issue is gone. Often there are multiple issues covered by an SOC or an NOV – so project needs to solve at least one of them. Document, document, document!</a:t>
            </a:r>
          </a:p>
        </p:txBody>
      </p:sp>
      <p:sp>
        <p:nvSpPr>
          <p:cNvPr id="4" name="Slide Number Placeholder 3"/>
          <p:cNvSpPr>
            <a:spLocks noGrp="1"/>
          </p:cNvSpPr>
          <p:nvPr>
            <p:ph type="sldNum" sz="quarter" idx="5"/>
          </p:nvPr>
        </p:nvSpPr>
        <p:spPr/>
        <p:txBody>
          <a:bodyPr/>
          <a:lstStyle/>
          <a:p>
            <a:fld id="{37A01639-C0EE-40DF-80A6-65D9A27439B1}" type="slidenum">
              <a:rPr lang="en-US" smtClean="0"/>
              <a:t>134</a:t>
            </a:fld>
            <a:endParaRPr lang="en-US"/>
          </a:p>
        </p:txBody>
      </p:sp>
      <p:sp>
        <p:nvSpPr>
          <p:cNvPr id="5" name="Date Placeholder 4">
            <a:extLst>
              <a:ext uri="{FF2B5EF4-FFF2-40B4-BE49-F238E27FC236}">
                <a16:creationId xmlns:a16="http://schemas.microsoft.com/office/drawing/2014/main" id="{60727A2B-694C-0024-53AE-C695452EB7AF}"/>
              </a:ext>
            </a:extLst>
          </p:cNvPr>
          <p:cNvSpPr>
            <a:spLocks noGrp="1"/>
          </p:cNvSpPr>
          <p:nvPr>
            <p:ph type="dt" idx="1"/>
          </p:nvPr>
        </p:nvSpPr>
        <p:spPr/>
        <p:txBody>
          <a:bodyPr/>
          <a:lstStyle/>
          <a:p>
            <a:fld id="{22174C4E-0053-43A2-B7B7-E0D45FC9C60C}" type="datetime1">
              <a:rPr lang="en-US" smtClean="0"/>
              <a:t>8/5/2025</a:t>
            </a:fld>
            <a:endParaRPr lang="en-US"/>
          </a:p>
        </p:txBody>
      </p:sp>
    </p:spTree>
    <p:extLst>
      <p:ext uri="{BB962C8B-B14F-4D97-AF65-F5344CB8AC3E}">
        <p14:creationId xmlns:p14="http://schemas.microsoft.com/office/powerpoint/2010/main" val="35569355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135</a:t>
            </a:fld>
            <a:endParaRPr lang="en-US"/>
          </a:p>
        </p:txBody>
      </p:sp>
    </p:spTree>
    <p:extLst>
      <p:ext uri="{BB962C8B-B14F-4D97-AF65-F5344CB8AC3E}">
        <p14:creationId xmlns:p14="http://schemas.microsoft.com/office/powerpoint/2010/main" val="230870832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 continues:</a:t>
            </a:r>
          </a:p>
          <a:p>
            <a:endParaRPr lang="en-US"/>
          </a:p>
          <a:p>
            <a:r>
              <a:rPr lang="en-US"/>
              <a:t>We don’t see this very often – so I’ll just say, compare MONITORED levels to Legally Enforceable Limits.  </a:t>
            </a:r>
          </a:p>
        </p:txBody>
      </p:sp>
      <p:sp>
        <p:nvSpPr>
          <p:cNvPr id="4" name="Slide Number Placeholder 3"/>
          <p:cNvSpPr>
            <a:spLocks noGrp="1"/>
          </p:cNvSpPr>
          <p:nvPr>
            <p:ph type="sldNum" sz="quarter" idx="10"/>
          </p:nvPr>
        </p:nvSpPr>
        <p:spPr/>
        <p:txBody>
          <a:bodyPr/>
          <a:lstStyle/>
          <a:p>
            <a:fld id="{37A01639-C0EE-40DF-80A6-65D9A27439B1}" type="slidenum">
              <a:rPr lang="en-US" smtClean="0"/>
              <a:t>136</a:t>
            </a:fld>
            <a:endParaRPr lang="en-US"/>
          </a:p>
        </p:txBody>
      </p:sp>
      <p:sp>
        <p:nvSpPr>
          <p:cNvPr id="5" name="Date Placeholder 4">
            <a:extLst>
              <a:ext uri="{FF2B5EF4-FFF2-40B4-BE49-F238E27FC236}">
                <a16:creationId xmlns:a16="http://schemas.microsoft.com/office/drawing/2014/main" id="{8B378CC2-E0D0-BDF3-626B-0927D6F6ED21}"/>
              </a:ext>
            </a:extLst>
          </p:cNvPr>
          <p:cNvSpPr>
            <a:spLocks noGrp="1"/>
          </p:cNvSpPr>
          <p:nvPr>
            <p:ph type="dt" idx="1"/>
          </p:nvPr>
        </p:nvSpPr>
        <p:spPr/>
        <p:txBody>
          <a:bodyPr/>
          <a:lstStyle/>
          <a:p>
            <a:fld id="{5AA795B2-229F-42CB-9DDD-28E25F5B5AA0}" type="datetime1">
              <a:rPr lang="en-US" smtClean="0"/>
              <a:t>8/5/2025</a:t>
            </a:fld>
            <a:endParaRPr lang="en-US"/>
          </a:p>
        </p:txBody>
      </p:sp>
    </p:spTree>
    <p:extLst>
      <p:ext uri="{BB962C8B-B14F-4D97-AF65-F5344CB8AC3E}">
        <p14:creationId xmlns:p14="http://schemas.microsoft.com/office/powerpoint/2010/main" val="1821624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137</a:t>
            </a:fld>
            <a:endParaRPr lang="en-US"/>
          </a:p>
        </p:txBody>
      </p:sp>
    </p:spTree>
    <p:extLst>
      <p:ext uri="{BB962C8B-B14F-4D97-AF65-F5344CB8AC3E}">
        <p14:creationId xmlns:p14="http://schemas.microsoft.com/office/powerpoint/2010/main" val="32615153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138</a:t>
            </a:fld>
            <a:endParaRPr lang="en-US"/>
          </a:p>
        </p:txBody>
      </p:sp>
    </p:spTree>
    <p:extLst>
      <p:ext uri="{BB962C8B-B14F-4D97-AF65-F5344CB8AC3E}">
        <p14:creationId xmlns:p14="http://schemas.microsoft.com/office/powerpoint/2010/main" val="4921387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139</a:t>
            </a:fld>
            <a:endParaRPr lang="en-US"/>
          </a:p>
        </p:txBody>
      </p:sp>
    </p:spTree>
    <p:extLst>
      <p:ext uri="{BB962C8B-B14F-4D97-AF65-F5344CB8AC3E}">
        <p14:creationId xmlns:p14="http://schemas.microsoft.com/office/powerpoint/2010/main" val="392986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14</a:t>
            </a:fld>
            <a:endParaRPr lang="en-US"/>
          </a:p>
        </p:txBody>
      </p:sp>
    </p:spTree>
    <p:extLst>
      <p:ext uri="{BB962C8B-B14F-4D97-AF65-F5344CB8AC3E}">
        <p14:creationId xmlns:p14="http://schemas.microsoft.com/office/powerpoint/2010/main" val="26950194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Review CDBG PRS/Guidance carefully – documentation is slightly different to account for new Floodplain rules</a:t>
            </a: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140</a:t>
            </a:fld>
            <a:endParaRPr lang="en-US"/>
          </a:p>
        </p:txBody>
      </p:sp>
      <p:sp>
        <p:nvSpPr>
          <p:cNvPr id="5" name="Date Placeholder 4">
            <a:extLst>
              <a:ext uri="{FF2B5EF4-FFF2-40B4-BE49-F238E27FC236}">
                <a16:creationId xmlns:a16="http://schemas.microsoft.com/office/drawing/2014/main" id="{79816058-6F93-FA1B-3E62-3CBDA8670159}"/>
              </a:ext>
            </a:extLst>
          </p:cNvPr>
          <p:cNvSpPr>
            <a:spLocks noGrp="1"/>
          </p:cNvSpPr>
          <p:nvPr>
            <p:ph type="dt" idx="1"/>
          </p:nvPr>
        </p:nvSpPr>
        <p:spPr/>
        <p:txBody>
          <a:bodyPr/>
          <a:lstStyle/>
          <a:p>
            <a:fld id="{423E9970-FF22-43EE-A853-DCADCEB6F8E0}" type="datetime1">
              <a:rPr lang="en-US" smtClean="0"/>
              <a:t>8/5/2025</a:t>
            </a:fld>
            <a:endParaRPr lang="en-US"/>
          </a:p>
        </p:txBody>
      </p:sp>
    </p:spTree>
    <p:extLst>
      <p:ext uri="{BB962C8B-B14F-4D97-AF65-F5344CB8AC3E}">
        <p14:creationId xmlns:p14="http://schemas.microsoft.com/office/powerpoint/2010/main" val="24352312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50E0-956C-129E-E8A8-212925445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9F895-E964-1581-CEF1-8DDAA27E5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3628A-86FB-23B1-513E-F95812D869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0776EC-EC27-F05B-7C42-1B814F014EDF}"/>
              </a:ext>
            </a:extLst>
          </p:cNvPr>
          <p:cNvSpPr>
            <a:spLocks noGrp="1"/>
          </p:cNvSpPr>
          <p:nvPr>
            <p:ph type="sldNum" sz="quarter" idx="5"/>
          </p:nvPr>
        </p:nvSpPr>
        <p:spPr/>
        <p:txBody>
          <a:bodyPr/>
          <a:lstStyle/>
          <a:p>
            <a:fld id="{37A01639-C0EE-40DF-80A6-65D9A27439B1}" type="slidenum">
              <a:rPr lang="en-US" smtClean="0"/>
              <a:t>141</a:t>
            </a:fld>
            <a:endParaRPr lang="en-US"/>
          </a:p>
        </p:txBody>
      </p:sp>
      <p:sp>
        <p:nvSpPr>
          <p:cNvPr id="5" name="Date Placeholder 4">
            <a:extLst>
              <a:ext uri="{FF2B5EF4-FFF2-40B4-BE49-F238E27FC236}">
                <a16:creationId xmlns:a16="http://schemas.microsoft.com/office/drawing/2014/main" id="{BA290874-1A8A-0A11-6D78-AEB4BA8DD062}"/>
              </a:ext>
            </a:extLst>
          </p:cNvPr>
          <p:cNvSpPr>
            <a:spLocks noGrp="1"/>
          </p:cNvSpPr>
          <p:nvPr>
            <p:ph type="dt" idx="1"/>
          </p:nvPr>
        </p:nvSpPr>
        <p:spPr/>
        <p:txBody>
          <a:bodyPr/>
          <a:lstStyle/>
          <a:p>
            <a:fld id="{C473F8B0-415C-4450-98F1-3362EA0073D1}" type="datetime1">
              <a:rPr lang="en-US" smtClean="0"/>
              <a:t>8/5/2025</a:t>
            </a:fld>
            <a:endParaRPr lang="en-US"/>
          </a:p>
        </p:txBody>
      </p:sp>
    </p:spTree>
    <p:extLst>
      <p:ext uri="{BB962C8B-B14F-4D97-AF65-F5344CB8AC3E}">
        <p14:creationId xmlns:p14="http://schemas.microsoft.com/office/powerpoint/2010/main" val="6862250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142</a:t>
            </a:fld>
            <a:endParaRPr lang="en-US"/>
          </a:p>
        </p:txBody>
      </p:sp>
    </p:spTree>
    <p:extLst>
      <p:ext uri="{BB962C8B-B14F-4D97-AF65-F5344CB8AC3E}">
        <p14:creationId xmlns:p14="http://schemas.microsoft.com/office/powerpoint/2010/main" val="20407991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Points under Line Item 2.O are earned when a project directly benefits an impaired waterway as documented in the most recent Integrated Report by the Division of Water Resources. Refer to the guidance to ensure you have all documentation needed – particularly for project claiming points due to SSOs (which must be accompanied by SSO reports identifying spill locations and show SSOs on map – just having a sewer in proximity to impaired waters is not enough). Note the common errors. </a:t>
            </a: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143</a:t>
            </a:fld>
            <a:endParaRPr lang="en-US"/>
          </a:p>
        </p:txBody>
      </p:sp>
      <p:sp>
        <p:nvSpPr>
          <p:cNvPr id="5" name="Date Placeholder 4">
            <a:extLst>
              <a:ext uri="{FF2B5EF4-FFF2-40B4-BE49-F238E27FC236}">
                <a16:creationId xmlns:a16="http://schemas.microsoft.com/office/drawing/2014/main" id="{5C601382-29F0-252A-B27D-602133668801}"/>
              </a:ext>
            </a:extLst>
          </p:cNvPr>
          <p:cNvSpPr>
            <a:spLocks noGrp="1"/>
          </p:cNvSpPr>
          <p:nvPr>
            <p:ph type="dt" idx="1"/>
          </p:nvPr>
        </p:nvSpPr>
        <p:spPr/>
        <p:txBody>
          <a:bodyPr/>
          <a:lstStyle/>
          <a:p>
            <a:fld id="{A9C4DFC2-4F8B-4165-B48F-13A4B96D29A7}" type="datetime1">
              <a:rPr lang="en-US" smtClean="0"/>
              <a:t>8/5/2025</a:t>
            </a:fld>
            <a:endParaRPr lang="en-US"/>
          </a:p>
        </p:txBody>
      </p:sp>
    </p:spTree>
    <p:extLst>
      <p:ext uri="{BB962C8B-B14F-4D97-AF65-F5344CB8AC3E}">
        <p14:creationId xmlns:p14="http://schemas.microsoft.com/office/powerpoint/2010/main" val="320493598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project is in close proximity to certain classifications of waters, you may be able to claim 2P points. </a:t>
            </a:r>
          </a:p>
        </p:txBody>
      </p:sp>
      <p:sp>
        <p:nvSpPr>
          <p:cNvPr id="4" name="Slide Number Placeholder 3"/>
          <p:cNvSpPr>
            <a:spLocks noGrp="1"/>
          </p:cNvSpPr>
          <p:nvPr>
            <p:ph type="sldNum" sz="quarter" idx="5"/>
          </p:nvPr>
        </p:nvSpPr>
        <p:spPr/>
        <p:txBody>
          <a:bodyPr/>
          <a:lstStyle/>
          <a:p>
            <a:fld id="{37A01639-C0EE-40DF-80A6-65D9A27439B1}" type="slidenum">
              <a:rPr lang="en-US" smtClean="0"/>
              <a:t>144</a:t>
            </a:fld>
            <a:endParaRPr lang="en-US"/>
          </a:p>
        </p:txBody>
      </p:sp>
      <p:sp>
        <p:nvSpPr>
          <p:cNvPr id="5" name="Date Placeholder 4">
            <a:extLst>
              <a:ext uri="{FF2B5EF4-FFF2-40B4-BE49-F238E27FC236}">
                <a16:creationId xmlns:a16="http://schemas.microsoft.com/office/drawing/2014/main" id="{7F83CDD2-1D43-31D9-378F-9C553F3B78B3}"/>
              </a:ext>
            </a:extLst>
          </p:cNvPr>
          <p:cNvSpPr>
            <a:spLocks noGrp="1"/>
          </p:cNvSpPr>
          <p:nvPr>
            <p:ph type="dt" idx="1"/>
          </p:nvPr>
        </p:nvSpPr>
        <p:spPr/>
        <p:txBody>
          <a:bodyPr/>
          <a:lstStyle/>
          <a:p>
            <a:fld id="{6EFCAFA1-4825-47D1-A7B5-1AA377F3E19D}" type="datetime1">
              <a:rPr lang="en-US" smtClean="0"/>
              <a:t>8/5/2025</a:t>
            </a:fld>
            <a:endParaRPr lang="en-US"/>
          </a:p>
        </p:txBody>
      </p:sp>
    </p:spTree>
    <p:extLst>
      <p:ext uri="{BB962C8B-B14F-4D97-AF65-F5344CB8AC3E}">
        <p14:creationId xmlns:p14="http://schemas.microsoft.com/office/powerpoint/2010/main" val="90869665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This is the general “redundancy /resiliency – not elsewhere classified”.  </a:t>
            </a:r>
          </a:p>
          <a:p>
            <a:endParaRPr lang="en-US">
              <a:solidFill>
                <a:schemeClr val="tx1"/>
              </a:solidFill>
            </a:endParaRPr>
          </a:p>
          <a:p>
            <a:pPr>
              <a:spcAft>
                <a:spcPts val="622"/>
              </a:spcAft>
            </a:pPr>
            <a:r>
              <a:rPr lang="en-US">
                <a:solidFill>
                  <a:schemeClr val="tx1"/>
                </a:solidFill>
              </a:rPr>
              <a:t>This is a “miscellaneous / not elsewhere classified” kind of item.  Eligible Cybersecurity projects, for example, land here.</a:t>
            </a:r>
          </a:p>
          <a:p>
            <a:pPr>
              <a:spcAft>
                <a:spcPts val="622"/>
              </a:spcAft>
            </a:pPr>
            <a:r>
              <a:rPr lang="en-US">
                <a:solidFill>
                  <a:schemeClr val="tx1"/>
                </a:solidFill>
              </a:rPr>
              <a:t>Requirements</a:t>
            </a:r>
          </a:p>
          <a:p>
            <a:pPr lvl="1">
              <a:spcAft>
                <a:spcPts val="622"/>
              </a:spcAft>
            </a:pPr>
            <a:r>
              <a:rPr lang="en-US">
                <a:solidFill>
                  <a:schemeClr val="tx1"/>
                </a:solidFill>
              </a:rPr>
              <a:t>Include redundant or resilient items in the project description</a:t>
            </a:r>
          </a:p>
          <a:p>
            <a:pPr lvl="1">
              <a:spcAft>
                <a:spcPts val="622"/>
              </a:spcAft>
            </a:pPr>
            <a:r>
              <a:rPr lang="en-US">
                <a:solidFill>
                  <a:schemeClr val="tx1"/>
                </a:solidFill>
              </a:rPr>
              <a:t>New or increased redundancy / resiliency = points</a:t>
            </a:r>
          </a:p>
          <a:p>
            <a:pPr lvl="1">
              <a:spcAft>
                <a:spcPts val="622"/>
              </a:spcAft>
            </a:pPr>
            <a:r>
              <a:rPr lang="en-US">
                <a:solidFill>
                  <a:schemeClr val="tx1"/>
                </a:solidFill>
              </a:rPr>
              <a:t>Replacing / repairing existing generator ≠ points b/c must be new/improved</a:t>
            </a:r>
          </a:p>
          <a:p>
            <a:pPr lvl="1">
              <a:spcAft>
                <a:spcPts val="622"/>
              </a:spcAft>
            </a:pPr>
            <a:r>
              <a:rPr lang="en-US">
                <a:solidFill>
                  <a:schemeClr val="tx1"/>
                </a:solidFill>
              </a:rPr>
              <a:t>Retrofitting with backup power </a:t>
            </a:r>
            <a:r>
              <a:rPr lang="en-US">
                <a:solidFill>
                  <a:schemeClr val="tx1"/>
                </a:solidFill>
                <a:sym typeface="Wingdings" panose="05000000000000000000" pitchFamily="2" charset="2"/>
              </a:rPr>
              <a:t>= points</a:t>
            </a:r>
          </a:p>
          <a:p>
            <a:pPr lvl="1">
              <a:spcAft>
                <a:spcPts val="622"/>
              </a:spcAft>
            </a:pPr>
            <a:r>
              <a:rPr lang="en-US">
                <a:solidFill>
                  <a:schemeClr val="tx1"/>
                </a:solidFill>
                <a:sym typeface="Wingdings" panose="05000000000000000000" pitchFamily="2" charset="2"/>
              </a:rPr>
              <a:t>New equipment with backup power ≠ points - because backup power is the EXPECTATION for new equipment</a:t>
            </a:r>
            <a:endParaRPr lang="en-US">
              <a:solidFill>
                <a:schemeClr val="tx1"/>
              </a:solidFill>
            </a:endParaRPr>
          </a:p>
          <a:p>
            <a:endParaRPr lang="en-US">
              <a:solidFill>
                <a:schemeClr val="tx1"/>
              </a:solidFill>
            </a:endParaRPr>
          </a:p>
        </p:txBody>
      </p:sp>
      <p:sp>
        <p:nvSpPr>
          <p:cNvPr id="4" name="Slide Number Placeholder 3"/>
          <p:cNvSpPr>
            <a:spLocks noGrp="1"/>
          </p:cNvSpPr>
          <p:nvPr>
            <p:ph type="sldNum" sz="quarter" idx="10"/>
          </p:nvPr>
        </p:nvSpPr>
        <p:spPr/>
        <p:txBody>
          <a:bodyPr/>
          <a:lstStyle/>
          <a:p>
            <a:fld id="{37A01639-C0EE-40DF-80A6-65D9A27439B1}" type="slidenum">
              <a:rPr lang="en-US" smtClean="0"/>
              <a:t>145</a:t>
            </a:fld>
            <a:endParaRPr lang="en-US"/>
          </a:p>
        </p:txBody>
      </p:sp>
      <p:sp>
        <p:nvSpPr>
          <p:cNvPr id="5" name="Date Placeholder 4">
            <a:extLst>
              <a:ext uri="{FF2B5EF4-FFF2-40B4-BE49-F238E27FC236}">
                <a16:creationId xmlns:a16="http://schemas.microsoft.com/office/drawing/2014/main" id="{F61AE03F-D6AC-D51B-76F4-3979245042C4}"/>
              </a:ext>
            </a:extLst>
          </p:cNvPr>
          <p:cNvSpPr>
            <a:spLocks noGrp="1"/>
          </p:cNvSpPr>
          <p:nvPr>
            <p:ph type="dt" idx="1"/>
          </p:nvPr>
        </p:nvSpPr>
        <p:spPr/>
        <p:txBody>
          <a:bodyPr/>
          <a:lstStyle/>
          <a:p>
            <a:fld id="{B4F27520-53EB-4665-A9C3-7924341CD692}" type="datetime1">
              <a:rPr lang="en-US" smtClean="0"/>
              <a:t>8/5/2025</a:t>
            </a:fld>
            <a:endParaRPr lang="en-US"/>
          </a:p>
        </p:txBody>
      </p:sp>
    </p:spTree>
    <p:extLst>
      <p:ext uri="{BB962C8B-B14F-4D97-AF65-F5344CB8AC3E}">
        <p14:creationId xmlns:p14="http://schemas.microsoft.com/office/powerpoint/2010/main" val="18582931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Michael</a:t>
            </a:r>
          </a:p>
          <a:p>
            <a:r>
              <a:rPr lang="en-US"/>
              <a:t>East: Trupti</a:t>
            </a:r>
          </a:p>
          <a:p>
            <a:r>
              <a:rPr lang="en-US"/>
              <a:t>The next category for points, Category 3 – system management, pertains to your applicant’s financial and managerial capacities.</a:t>
            </a: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146</a:t>
            </a:fld>
            <a:endParaRPr lang="en-US"/>
          </a:p>
        </p:txBody>
      </p:sp>
      <p:sp>
        <p:nvSpPr>
          <p:cNvPr id="5" name="Date Placeholder 4">
            <a:extLst>
              <a:ext uri="{FF2B5EF4-FFF2-40B4-BE49-F238E27FC236}">
                <a16:creationId xmlns:a16="http://schemas.microsoft.com/office/drawing/2014/main" id="{FC18DB0D-B2EC-442B-0490-65B155C0CBD7}"/>
              </a:ext>
            </a:extLst>
          </p:cNvPr>
          <p:cNvSpPr>
            <a:spLocks noGrp="1"/>
          </p:cNvSpPr>
          <p:nvPr>
            <p:ph type="dt" idx="1"/>
          </p:nvPr>
        </p:nvSpPr>
        <p:spPr/>
        <p:txBody>
          <a:bodyPr/>
          <a:lstStyle/>
          <a:p>
            <a:fld id="{D5B8CD87-684F-44A5-90A6-51C90B10F659}" type="datetime1">
              <a:rPr lang="en-US" smtClean="0"/>
              <a:t>8/5/2025</a:t>
            </a:fld>
            <a:endParaRPr lang="en-US"/>
          </a:p>
        </p:txBody>
      </p:sp>
    </p:spTree>
    <p:extLst>
      <p:ext uri="{BB962C8B-B14F-4D97-AF65-F5344CB8AC3E}">
        <p14:creationId xmlns:p14="http://schemas.microsoft.com/office/powerpoint/2010/main" val="94034300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 Item 3.A is for Capital Planning Activities. Under this line item, you can only receive points for one of the following subcategories; 3.A.1 Asset Management Plan or 3.A.2 Capital Improvement Plan. Note the requirements for both line items – specific AMP key areas and 10 year CIP FROM ADOPTION DATE</a:t>
            </a:r>
          </a:p>
        </p:txBody>
      </p:sp>
      <p:sp>
        <p:nvSpPr>
          <p:cNvPr id="4" name="Slide Number Placeholder 3"/>
          <p:cNvSpPr>
            <a:spLocks noGrp="1"/>
          </p:cNvSpPr>
          <p:nvPr>
            <p:ph type="sldNum" sz="quarter" idx="5"/>
          </p:nvPr>
        </p:nvSpPr>
        <p:spPr/>
        <p:txBody>
          <a:bodyPr/>
          <a:lstStyle/>
          <a:p>
            <a:fld id="{37A01639-C0EE-40DF-80A6-65D9A27439B1}" type="slidenum">
              <a:rPr lang="en-US" smtClean="0"/>
              <a:t>147</a:t>
            </a:fld>
            <a:endParaRPr lang="en-US"/>
          </a:p>
        </p:txBody>
      </p:sp>
      <p:sp>
        <p:nvSpPr>
          <p:cNvPr id="5" name="Date Placeholder 4">
            <a:extLst>
              <a:ext uri="{FF2B5EF4-FFF2-40B4-BE49-F238E27FC236}">
                <a16:creationId xmlns:a16="http://schemas.microsoft.com/office/drawing/2014/main" id="{D6DE34A5-82A3-CC41-FF2C-3A775D56B176}"/>
              </a:ext>
            </a:extLst>
          </p:cNvPr>
          <p:cNvSpPr>
            <a:spLocks noGrp="1"/>
          </p:cNvSpPr>
          <p:nvPr>
            <p:ph type="dt" idx="1"/>
          </p:nvPr>
        </p:nvSpPr>
        <p:spPr/>
        <p:txBody>
          <a:bodyPr/>
          <a:lstStyle/>
          <a:p>
            <a:fld id="{847404FD-37EC-47D9-892C-77CC63C58B7C}" type="datetime1">
              <a:rPr lang="en-US" smtClean="0"/>
              <a:t>8/5/2025</a:t>
            </a:fld>
            <a:endParaRPr lang="en-US"/>
          </a:p>
        </p:txBody>
      </p:sp>
    </p:spTree>
    <p:extLst>
      <p:ext uri="{BB962C8B-B14F-4D97-AF65-F5344CB8AC3E}">
        <p14:creationId xmlns:p14="http://schemas.microsoft.com/office/powerpoint/2010/main" val="373827328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148</a:t>
            </a:fld>
            <a:endParaRPr lang="en-US"/>
          </a:p>
        </p:txBody>
      </p:sp>
      <p:sp>
        <p:nvSpPr>
          <p:cNvPr id="5" name="Date Placeholder 4">
            <a:extLst>
              <a:ext uri="{FF2B5EF4-FFF2-40B4-BE49-F238E27FC236}">
                <a16:creationId xmlns:a16="http://schemas.microsoft.com/office/drawing/2014/main" id="{22D0DC5E-4B88-EE43-E9CF-FCFDD39F59DA}"/>
              </a:ext>
            </a:extLst>
          </p:cNvPr>
          <p:cNvSpPr>
            <a:spLocks noGrp="1"/>
          </p:cNvSpPr>
          <p:nvPr>
            <p:ph type="dt" idx="1"/>
          </p:nvPr>
        </p:nvSpPr>
        <p:spPr/>
        <p:txBody>
          <a:bodyPr/>
          <a:lstStyle/>
          <a:p>
            <a:fld id="{F168A344-0367-4817-8935-C6DABFEEFBB7}" type="datetime1">
              <a:rPr lang="en-US" smtClean="0"/>
              <a:t>8/5/2025</a:t>
            </a:fld>
            <a:endParaRPr lang="en-US"/>
          </a:p>
        </p:txBody>
      </p:sp>
    </p:spTree>
    <p:extLst>
      <p:ext uri="{BB962C8B-B14F-4D97-AF65-F5344CB8AC3E}">
        <p14:creationId xmlns:p14="http://schemas.microsoft.com/office/powerpoint/2010/main" val="345171572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149</a:t>
            </a:fld>
            <a:endParaRPr lang="en-US"/>
          </a:p>
        </p:txBody>
      </p:sp>
    </p:spTree>
    <p:extLst>
      <p:ext uri="{BB962C8B-B14F-4D97-AF65-F5344CB8AC3E}">
        <p14:creationId xmlns:p14="http://schemas.microsoft.com/office/powerpoint/2010/main" val="343787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C4D9-161B-BAEA-6AFA-561D09DD4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1350B-7DF1-C49C-DB17-21A52A1B1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704C8-A8EA-8533-6575-A86414FF8E8E}"/>
              </a:ext>
            </a:extLst>
          </p:cNvPr>
          <p:cNvSpPr>
            <a:spLocks noGrp="1"/>
          </p:cNvSpPr>
          <p:nvPr>
            <p:ph type="body" idx="1"/>
          </p:nvPr>
        </p:nvSpPr>
        <p:spPr/>
        <p:txBody>
          <a:bodyPr/>
          <a:lstStyle/>
          <a:p>
            <a:r>
              <a:rPr lang="en-US" baseline="0"/>
              <a:t>The sister study grant to the AIA is the Merger/Regionalization Feasibility Study which as also been around since 2016.</a:t>
            </a:r>
          </a:p>
        </p:txBody>
      </p:sp>
      <p:sp>
        <p:nvSpPr>
          <p:cNvPr id="4" name="Slide Number Placeholder 3">
            <a:extLst>
              <a:ext uri="{FF2B5EF4-FFF2-40B4-BE49-F238E27FC236}">
                <a16:creationId xmlns:a16="http://schemas.microsoft.com/office/drawing/2014/main" id="{31705D9E-2ED5-63B2-9DB4-3975760B0779}"/>
              </a:ext>
            </a:extLst>
          </p:cNvPr>
          <p:cNvSpPr>
            <a:spLocks noGrp="1"/>
          </p:cNvSpPr>
          <p:nvPr>
            <p:ph type="sldNum" sz="quarter" idx="10"/>
          </p:nvPr>
        </p:nvSpPr>
        <p:spPr/>
        <p:txBody>
          <a:bodyPr/>
          <a:lstStyle/>
          <a:p>
            <a:fld id="{DBCC7D24-0DC9-4E9C-89C0-35D79A09D337}" type="slidenum">
              <a:rPr lang="en-US" smtClean="0"/>
              <a:t>15</a:t>
            </a:fld>
            <a:endParaRPr lang="en-US"/>
          </a:p>
        </p:txBody>
      </p:sp>
      <p:sp>
        <p:nvSpPr>
          <p:cNvPr id="5" name="Date Placeholder 4">
            <a:extLst>
              <a:ext uri="{FF2B5EF4-FFF2-40B4-BE49-F238E27FC236}">
                <a16:creationId xmlns:a16="http://schemas.microsoft.com/office/drawing/2014/main" id="{FDB23416-F057-9B57-CE44-6DCFA2495F93}"/>
              </a:ext>
            </a:extLst>
          </p:cNvPr>
          <p:cNvSpPr>
            <a:spLocks noGrp="1"/>
          </p:cNvSpPr>
          <p:nvPr>
            <p:ph type="dt" idx="1"/>
          </p:nvPr>
        </p:nvSpPr>
        <p:spPr/>
        <p:txBody>
          <a:bodyPr/>
          <a:lstStyle/>
          <a:p>
            <a:fld id="{7B420109-0226-4763-80F2-6F38D78E2A2F}" type="datetime1">
              <a:rPr lang="en-US" smtClean="0"/>
              <a:t>8/5/2025</a:t>
            </a:fld>
            <a:endParaRPr lang="en-US"/>
          </a:p>
        </p:txBody>
      </p:sp>
    </p:spTree>
    <p:extLst>
      <p:ext uri="{BB962C8B-B14F-4D97-AF65-F5344CB8AC3E}">
        <p14:creationId xmlns:p14="http://schemas.microsoft.com/office/powerpoint/2010/main" val="22986354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Michael</a:t>
            </a:r>
          </a:p>
          <a:p>
            <a:r>
              <a:rPr lang="en-US"/>
              <a:t>East: Aisha/Jeanine/Kavitha</a:t>
            </a:r>
          </a:p>
        </p:txBody>
      </p:sp>
      <p:sp>
        <p:nvSpPr>
          <p:cNvPr id="4" name="Slide Number Placeholder 3"/>
          <p:cNvSpPr>
            <a:spLocks noGrp="1"/>
          </p:cNvSpPr>
          <p:nvPr>
            <p:ph type="sldNum" sz="quarter" idx="5"/>
          </p:nvPr>
        </p:nvSpPr>
        <p:spPr/>
        <p:txBody>
          <a:bodyPr/>
          <a:lstStyle/>
          <a:p>
            <a:fld id="{37A01639-C0EE-40DF-80A6-65D9A27439B1}" type="slidenum">
              <a:rPr lang="en-US" smtClean="0"/>
              <a:t>150</a:t>
            </a:fld>
            <a:endParaRPr lang="en-US"/>
          </a:p>
        </p:txBody>
      </p:sp>
      <p:sp>
        <p:nvSpPr>
          <p:cNvPr id="5" name="Date Placeholder 4">
            <a:extLst>
              <a:ext uri="{FF2B5EF4-FFF2-40B4-BE49-F238E27FC236}">
                <a16:creationId xmlns:a16="http://schemas.microsoft.com/office/drawing/2014/main" id="{5075C6A7-CA68-336F-7C69-499F2E325ACA}"/>
              </a:ext>
            </a:extLst>
          </p:cNvPr>
          <p:cNvSpPr>
            <a:spLocks noGrp="1"/>
          </p:cNvSpPr>
          <p:nvPr>
            <p:ph type="dt" idx="1"/>
          </p:nvPr>
        </p:nvSpPr>
        <p:spPr/>
        <p:txBody>
          <a:bodyPr/>
          <a:lstStyle/>
          <a:p>
            <a:fld id="{2C11EFE7-56CA-4B36-991D-941EA5CCC5CE}" type="datetime1">
              <a:rPr lang="en-US" smtClean="0"/>
              <a:t>8/5/2025</a:t>
            </a:fld>
            <a:endParaRPr lang="en-US"/>
          </a:p>
        </p:txBody>
      </p:sp>
    </p:spTree>
    <p:extLst>
      <p:ext uri="{BB962C8B-B14F-4D97-AF65-F5344CB8AC3E}">
        <p14:creationId xmlns:p14="http://schemas.microsoft.com/office/powerpoint/2010/main" val="28125385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151</a:t>
            </a:fld>
            <a:endParaRPr lang="en-US"/>
          </a:p>
        </p:txBody>
      </p:sp>
      <p:sp>
        <p:nvSpPr>
          <p:cNvPr id="5" name="Date Placeholder 4">
            <a:extLst>
              <a:ext uri="{FF2B5EF4-FFF2-40B4-BE49-F238E27FC236}">
                <a16:creationId xmlns:a16="http://schemas.microsoft.com/office/drawing/2014/main" id="{BBAB3564-651A-08C8-CC06-96A8C766299F}"/>
              </a:ext>
            </a:extLst>
          </p:cNvPr>
          <p:cNvSpPr>
            <a:spLocks noGrp="1"/>
          </p:cNvSpPr>
          <p:nvPr>
            <p:ph type="dt" idx="1"/>
          </p:nvPr>
        </p:nvSpPr>
        <p:spPr/>
        <p:txBody>
          <a:bodyPr/>
          <a:lstStyle/>
          <a:p>
            <a:fld id="{41A41D2C-E386-4EB3-BFC3-DFD236AB7CAB}" type="datetime1">
              <a:rPr lang="en-US" smtClean="0"/>
              <a:t>8/5/2025</a:t>
            </a:fld>
            <a:endParaRPr lang="en-US"/>
          </a:p>
        </p:txBody>
      </p:sp>
    </p:spTree>
    <p:extLst>
      <p:ext uri="{BB962C8B-B14F-4D97-AF65-F5344CB8AC3E}">
        <p14:creationId xmlns:p14="http://schemas.microsoft.com/office/powerpoint/2010/main" val="213496652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152</a:t>
            </a:fld>
            <a:endParaRPr lang="en-US"/>
          </a:p>
        </p:txBody>
      </p:sp>
      <p:sp>
        <p:nvSpPr>
          <p:cNvPr id="5" name="Date Placeholder 4">
            <a:extLst>
              <a:ext uri="{FF2B5EF4-FFF2-40B4-BE49-F238E27FC236}">
                <a16:creationId xmlns:a16="http://schemas.microsoft.com/office/drawing/2014/main" id="{77DE6234-A166-C28E-1AB2-0F92B0C30093}"/>
              </a:ext>
            </a:extLst>
          </p:cNvPr>
          <p:cNvSpPr>
            <a:spLocks noGrp="1"/>
          </p:cNvSpPr>
          <p:nvPr>
            <p:ph type="dt" idx="1"/>
          </p:nvPr>
        </p:nvSpPr>
        <p:spPr/>
        <p:txBody>
          <a:bodyPr/>
          <a:lstStyle/>
          <a:p>
            <a:fld id="{A8F3DE02-409A-4466-8811-0B34D2E39671}" type="datetime1">
              <a:rPr lang="en-US" smtClean="0"/>
              <a:t>8/5/2025</a:t>
            </a:fld>
            <a:endParaRPr lang="en-US"/>
          </a:p>
        </p:txBody>
      </p:sp>
    </p:spTree>
    <p:extLst>
      <p:ext uri="{BB962C8B-B14F-4D97-AF65-F5344CB8AC3E}">
        <p14:creationId xmlns:p14="http://schemas.microsoft.com/office/powerpoint/2010/main" val="6541077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153</a:t>
            </a:fld>
            <a:endParaRPr lang="en-US"/>
          </a:p>
        </p:txBody>
      </p:sp>
      <p:sp>
        <p:nvSpPr>
          <p:cNvPr id="5" name="Date Placeholder 4">
            <a:extLst>
              <a:ext uri="{FF2B5EF4-FFF2-40B4-BE49-F238E27FC236}">
                <a16:creationId xmlns:a16="http://schemas.microsoft.com/office/drawing/2014/main" id="{CC12FCD6-7AA5-2B30-96AD-D82EAABC74AC}"/>
              </a:ext>
            </a:extLst>
          </p:cNvPr>
          <p:cNvSpPr>
            <a:spLocks noGrp="1"/>
          </p:cNvSpPr>
          <p:nvPr>
            <p:ph type="dt" idx="1"/>
          </p:nvPr>
        </p:nvSpPr>
        <p:spPr/>
        <p:txBody>
          <a:bodyPr/>
          <a:lstStyle/>
          <a:p>
            <a:fld id="{F33B8EA4-0751-4AFA-BABD-5ADF2906058F}" type="datetime1">
              <a:rPr lang="en-US" smtClean="0"/>
              <a:t>8/5/2025</a:t>
            </a:fld>
            <a:endParaRPr lang="en-US"/>
          </a:p>
        </p:txBody>
      </p:sp>
    </p:spTree>
    <p:extLst>
      <p:ext uri="{BB962C8B-B14F-4D97-AF65-F5344CB8AC3E}">
        <p14:creationId xmlns:p14="http://schemas.microsoft.com/office/powerpoint/2010/main" val="143534418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emphasize that projects claiming the points to benefit a disadvantaged area provides documentation to support that claim even if they are claiming 5 of 5 LGU indicators, since they won’t be guaranteed to get the principal forgiveness due to other circumstances unless they make and succeed in the argument about the disadvantaged area (app for section 6 to check the form and prompts them to put in documentation)</a:t>
            </a:r>
          </a:p>
        </p:txBody>
      </p:sp>
      <p:sp>
        <p:nvSpPr>
          <p:cNvPr id="4" name="Slide Number Placeholder 3"/>
          <p:cNvSpPr>
            <a:spLocks noGrp="1"/>
          </p:cNvSpPr>
          <p:nvPr>
            <p:ph type="sldNum" sz="quarter" idx="5"/>
          </p:nvPr>
        </p:nvSpPr>
        <p:spPr/>
        <p:txBody>
          <a:bodyPr/>
          <a:lstStyle/>
          <a:p>
            <a:fld id="{37A01639-C0EE-40DF-80A6-65D9A27439B1}" type="slidenum">
              <a:rPr lang="en-US" smtClean="0"/>
              <a:t>154</a:t>
            </a:fld>
            <a:endParaRPr lang="en-US"/>
          </a:p>
        </p:txBody>
      </p:sp>
      <p:sp>
        <p:nvSpPr>
          <p:cNvPr id="5" name="Date Placeholder 4">
            <a:extLst>
              <a:ext uri="{FF2B5EF4-FFF2-40B4-BE49-F238E27FC236}">
                <a16:creationId xmlns:a16="http://schemas.microsoft.com/office/drawing/2014/main" id="{0D2E60C8-600A-4683-2101-0D21B6BD953E}"/>
              </a:ext>
            </a:extLst>
          </p:cNvPr>
          <p:cNvSpPr>
            <a:spLocks noGrp="1"/>
          </p:cNvSpPr>
          <p:nvPr>
            <p:ph type="dt" idx="1"/>
          </p:nvPr>
        </p:nvSpPr>
        <p:spPr/>
        <p:txBody>
          <a:bodyPr/>
          <a:lstStyle/>
          <a:p>
            <a:fld id="{2562691F-D534-401D-A573-84AC81F0AEC1}" type="datetime1">
              <a:rPr lang="en-US" smtClean="0"/>
              <a:t>8/5/2025</a:t>
            </a:fld>
            <a:endParaRPr lang="en-US"/>
          </a:p>
        </p:txBody>
      </p:sp>
    </p:spTree>
    <p:extLst>
      <p:ext uri="{BB962C8B-B14F-4D97-AF65-F5344CB8AC3E}">
        <p14:creationId xmlns:p14="http://schemas.microsoft.com/office/powerpoint/2010/main" val="122900524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 document, document!</a:t>
            </a:r>
          </a:p>
        </p:txBody>
      </p:sp>
      <p:sp>
        <p:nvSpPr>
          <p:cNvPr id="4" name="Slide Number Placeholder 3"/>
          <p:cNvSpPr>
            <a:spLocks noGrp="1"/>
          </p:cNvSpPr>
          <p:nvPr>
            <p:ph type="sldNum" sz="quarter" idx="5"/>
          </p:nvPr>
        </p:nvSpPr>
        <p:spPr/>
        <p:txBody>
          <a:bodyPr/>
          <a:lstStyle/>
          <a:p>
            <a:fld id="{37A01639-C0EE-40DF-80A6-65D9A27439B1}" type="slidenum">
              <a:rPr lang="en-US" smtClean="0"/>
              <a:t>155</a:t>
            </a:fld>
            <a:endParaRPr lang="en-US"/>
          </a:p>
        </p:txBody>
      </p:sp>
      <p:sp>
        <p:nvSpPr>
          <p:cNvPr id="5" name="Date Placeholder 4">
            <a:extLst>
              <a:ext uri="{FF2B5EF4-FFF2-40B4-BE49-F238E27FC236}">
                <a16:creationId xmlns:a16="http://schemas.microsoft.com/office/drawing/2014/main" id="{B2AE2611-D8E4-B1B5-4829-058F20359DBF}"/>
              </a:ext>
            </a:extLst>
          </p:cNvPr>
          <p:cNvSpPr>
            <a:spLocks noGrp="1"/>
          </p:cNvSpPr>
          <p:nvPr>
            <p:ph type="dt" idx="1"/>
          </p:nvPr>
        </p:nvSpPr>
        <p:spPr/>
        <p:txBody>
          <a:bodyPr/>
          <a:lstStyle/>
          <a:p>
            <a:fld id="{F92E5C91-31D1-4E76-B7A3-E1ECFEFA7759}" type="datetime1">
              <a:rPr lang="en-US" smtClean="0"/>
              <a:t>8/5/2025</a:t>
            </a:fld>
            <a:endParaRPr lang="en-US"/>
          </a:p>
        </p:txBody>
      </p:sp>
    </p:spTree>
    <p:extLst>
      <p:ext uri="{BB962C8B-B14F-4D97-AF65-F5344CB8AC3E}">
        <p14:creationId xmlns:p14="http://schemas.microsoft.com/office/powerpoint/2010/main" val="13561582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156</a:t>
            </a:fld>
            <a:endParaRPr lang="en-US"/>
          </a:p>
        </p:txBody>
      </p:sp>
      <p:sp>
        <p:nvSpPr>
          <p:cNvPr id="5" name="Date Placeholder 4">
            <a:extLst>
              <a:ext uri="{FF2B5EF4-FFF2-40B4-BE49-F238E27FC236}">
                <a16:creationId xmlns:a16="http://schemas.microsoft.com/office/drawing/2014/main" id="{A17A3AB8-33AC-3C35-92C7-D559E1AB7EE4}"/>
              </a:ext>
            </a:extLst>
          </p:cNvPr>
          <p:cNvSpPr>
            <a:spLocks noGrp="1"/>
          </p:cNvSpPr>
          <p:nvPr>
            <p:ph type="dt" idx="1"/>
          </p:nvPr>
        </p:nvSpPr>
        <p:spPr/>
        <p:txBody>
          <a:bodyPr/>
          <a:lstStyle/>
          <a:p>
            <a:fld id="{62BF2D11-0A47-47FF-B6BB-70330C285B58}" type="datetime1">
              <a:rPr lang="en-US" smtClean="0"/>
              <a:t>8/5/2025</a:t>
            </a:fld>
            <a:endParaRPr lang="en-US"/>
          </a:p>
        </p:txBody>
      </p:sp>
    </p:spTree>
    <p:extLst>
      <p:ext uri="{BB962C8B-B14F-4D97-AF65-F5344CB8AC3E}">
        <p14:creationId xmlns:p14="http://schemas.microsoft.com/office/powerpoint/2010/main" val="69352409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157</a:t>
            </a:fld>
            <a:endParaRPr lang="en-US"/>
          </a:p>
        </p:txBody>
      </p:sp>
    </p:spTree>
    <p:extLst>
      <p:ext uri="{BB962C8B-B14F-4D97-AF65-F5344CB8AC3E}">
        <p14:creationId xmlns:p14="http://schemas.microsoft.com/office/powerpoint/2010/main" val="371117434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Kavitha</a:t>
            </a:r>
          </a:p>
          <a:p>
            <a:r>
              <a:rPr lang="en-US"/>
              <a:t>East: Nikita/Emily/Eric</a:t>
            </a:r>
          </a:p>
        </p:txBody>
      </p:sp>
      <p:sp>
        <p:nvSpPr>
          <p:cNvPr id="4" name="Slide Number Placeholder 3"/>
          <p:cNvSpPr>
            <a:spLocks noGrp="1"/>
          </p:cNvSpPr>
          <p:nvPr>
            <p:ph type="sldNum" sz="quarter" idx="5"/>
          </p:nvPr>
        </p:nvSpPr>
        <p:spPr/>
        <p:txBody>
          <a:bodyPr/>
          <a:lstStyle/>
          <a:p>
            <a:fld id="{37A01639-C0EE-40DF-80A6-65D9A27439B1}" type="slidenum">
              <a:rPr lang="en-US" smtClean="0"/>
              <a:pPr/>
              <a:t>158</a:t>
            </a:fld>
            <a:endParaRPr lang="en-US"/>
          </a:p>
        </p:txBody>
      </p:sp>
      <p:sp>
        <p:nvSpPr>
          <p:cNvPr id="5" name="Date Placeholder 4">
            <a:extLst>
              <a:ext uri="{FF2B5EF4-FFF2-40B4-BE49-F238E27FC236}">
                <a16:creationId xmlns:a16="http://schemas.microsoft.com/office/drawing/2014/main" id="{FFC2BE79-3DBE-FF72-574A-DF3B2E19258A}"/>
              </a:ext>
            </a:extLst>
          </p:cNvPr>
          <p:cNvSpPr>
            <a:spLocks noGrp="1"/>
          </p:cNvSpPr>
          <p:nvPr>
            <p:ph type="dt" idx="1"/>
          </p:nvPr>
        </p:nvSpPr>
        <p:spPr/>
        <p:txBody>
          <a:bodyPr/>
          <a:lstStyle/>
          <a:p>
            <a:fld id="{6E79A4BE-4103-4CB6-B2B3-77B0587FB16A}" type="datetime1">
              <a:rPr lang="en-US" smtClean="0"/>
              <a:t>8/5/2025</a:t>
            </a:fld>
            <a:endParaRPr lang="en-US"/>
          </a:p>
        </p:txBody>
      </p:sp>
    </p:spTree>
    <p:extLst>
      <p:ext uri="{BB962C8B-B14F-4D97-AF65-F5344CB8AC3E}">
        <p14:creationId xmlns:p14="http://schemas.microsoft.com/office/powerpoint/2010/main" val="39305182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Kavitha</a:t>
            </a:r>
          </a:p>
          <a:p>
            <a:r>
              <a:rPr lang="en-US"/>
              <a:t>East: Nikita/Emily/Eric</a:t>
            </a:r>
          </a:p>
        </p:txBody>
      </p:sp>
      <p:sp>
        <p:nvSpPr>
          <p:cNvPr id="4" name="Slide Number Placeholder 3"/>
          <p:cNvSpPr>
            <a:spLocks noGrp="1"/>
          </p:cNvSpPr>
          <p:nvPr>
            <p:ph type="sldNum" sz="quarter" idx="5"/>
          </p:nvPr>
        </p:nvSpPr>
        <p:spPr/>
        <p:txBody>
          <a:bodyPr/>
          <a:lstStyle/>
          <a:p>
            <a:fld id="{37A01639-C0EE-40DF-80A6-65D9A27439B1}" type="slidenum">
              <a:rPr lang="en-US" smtClean="0"/>
              <a:t>159</a:t>
            </a:fld>
            <a:endParaRPr lang="en-US"/>
          </a:p>
        </p:txBody>
      </p:sp>
      <p:sp>
        <p:nvSpPr>
          <p:cNvPr id="5" name="Date Placeholder 4">
            <a:extLst>
              <a:ext uri="{FF2B5EF4-FFF2-40B4-BE49-F238E27FC236}">
                <a16:creationId xmlns:a16="http://schemas.microsoft.com/office/drawing/2014/main" id="{508E2041-AD82-358D-A517-AB43C5B6471F}"/>
              </a:ext>
            </a:extLst>
          </p:cNvPr>
          <p:cNvSpPr>
            <a:spLocks noGrp="1"/>
          </p:cNvSpPr>
          <p:nvPr>
            <p:ph type="dt" idx="1"/>
          </p:nvPr>
        </p:nvSpPr>
        <p:spPr/>
        <p:txBody>
          <a:bodyPr/>
          <a:lstStyle/>
          <a:p>
            <a:fld id="{35F7FBCA-36A4-4B8A-9749-88B61E4818BB}" type="datetime1">
              <a:rPr lang="en-US" smtClean="0"/>
              <a:t>8/5/2025</a:t>
            </a:fld>
            <a:endParaRPr lang="en-US"/>
          </a:p>
        </p:txBody>
      </p:sp>
    </p:spTree>
    <p:extLst>
      <p:ext uri="{BB962C8B-B14F-4D97-AF65-F5344CB8AC3E}">
        <p14:creationId xmlns:p14="http://schemas.microsoft.com/office/powerpoint/2010/main" val="288819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Logan on DWTS/Kavitha DW-WW.</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pPr/>
              <a:t>16</a:t>
            </a:fld>
            <a:endParaRPr lang="en-US"/>
          </a:p>
        </p:txBody>
      </p:sp>
      <p:sp>
        <p:nvSpPr>
          <p:cNvPr id="5" name="Date Placeholder 4">
            <a:extLst>
              <a:ext uri="{FF2B5EF4-FFF2-40B4-BE49-F238E27FC236}">
                <a16:creationId xmlns:a16="http://schemas.microsoft.com/office/drawing/2014/main" id="{537E4F3A-9FEE-CE72-3A3E-F10C447278B6}"/>
              </a:ext>
            </a:extLst>
          </p:cNvPr>
          <p:cNvSpPr>
            <a:spLocks noGrp="1"/>
          </p:cNvSpPr>
          <p:nvPr>
            <p:ph type="dt" idx="1"/>
          </p:nvPr>
        </p:nvSpPr>
        <p:spPr/>
        <p:txBody>
          <a:bodyPr/>
          <a:lstStyle/>
          <a:p>
            <a:fld id="{7D820565-0370-4537-AE98-31DA54293679}" type="datetime1">
              <a:rPr lang="en-US" smtClean="0"/>
              <a:t>8/5/2025</a:t>
            </a:fld>
            <a:endParaRPr lang="en-US"/>
          </a:p>
        </p:txBody>
      </p:sp>
    </p:spTree>
    <p:extLst>
      <p:ext uri="{BB962C8B-B14F-4D97-AF65-F5344CB8AC3E}">
        <p14:creationId xmlns:p14="http://schemas.microsoft.com/office/powerpoint/2010/main" val="124646402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160</a:t>
            </a:fld>
            <a:endParaRPr lang="en-US"/>
          </a:p>
        </p:txBody>
      </p:sp>
    </p:spTree>
    <p:extLst>
      <p:ext uri="{BB962C8B-B14F-4D97-AF65-F5344CB8AC3E}">
        <p14:creationId xmlns:p14="http://schemas.microsoft.com/office/powerpoint/2010/main" val="17781617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161</a:t>
            </a:fld>
            <a:endParaRPr lang="en-US"/>
          </a:p>
        </p:txBody>
      </p:sp>
    </p:spTree>
    <p:extLst>
      <p:ext uri="{BB962C8B-B14F-4D97-AF65-F5344CB8AC3E}">
        <p14:creationId xmlns:p14="http://schemas.microsoft.com/office/powerpoint/2010/main" val="427966866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162</a:t>
            </a:fld>
            <a:endParaRPr lang="en-US"/>
          </a:p>
        </p:txBody>
      </p:sp>
    </p:spTree>
    <p:extLst>
      <p:ext uri="{BB962C8B-B14F-4D97-AF65-F5344CB8AC3E}">
        <p14:creationId xmlns:p14="http://schemas.microsoft.com/office/powerpoint/2010/main" val="333161878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163</a:t>
            </a:fld>
            <a:endParaRPr lang="en-US"/>
          </a:p>
        </p:txBody>
      </p:sp>
    </p:spTree>
    <p:extLst>
      <p:ext uri="{BB962C8B-B14F-4D97-AF65-F5344CB8AC3E}">
        <p14:creationId xmlns:p14="http://schemas.microsoft.com/office/powerpoint/2010/main" val="298504480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164</a:t>
            </a:fld>
            <a:endParaRPr lang="en-US"/>
          </a:p>
        </p:txBody>
      </p:sp>
    </p:spTree>
    <p:extLst>
      <p:ext uri="{BB962C8B-B14F-4D97-AF65-F5344CB8AC3E}">
        <p14:creationId xmlns:p14="http://schemas.microsoft.com/office/powerpoint/2010/main" val="249820123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165</a:t>
            </a:fld>
            <a:endParaRPr lang="en-US"/>
          </a:p>
        </p:txBody>
      </p:sp>
    </p:spTree>
    <p:extLst>
      <p:ext uri="{BB962C8B-B14F-4D97-AF65-F5344CB8AC3E}">
        <p14:creationId xmlns:p14="http://schemas.microsoft.com/office/powerpoint/2010/main" val="268628723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166</a:t>
            </a:fld>
            <a:endParaRPr lang="en-US"/>
          </a:p>
        </p:txBody>
      </p:sp>
    </p:spTree>
    <p:extLst>
      <p:ext uri="{BB962C8B-B14F-4D97-AF65-F5344CB8AC3E}">
        <p14:creationId xmlns:p14="http://schemas.microsoft.com/office/powerpoint/2010/main" val="425384646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167</a:t>
            </a:fld>
            <a:endParaRPr lang="en-US"/>
          </a:p>
        </p:txBody>
      </p:sp>
    </p:spTree>
    <p:extLst>
      <p:ext uri="{BB962C8B-B14F-4D97-AF65-F5344CB8AC3E}">
        <p14:creationId xmlns:p14="http://schemas.microsoft.com/office/powerpoint/2010/main" val="31728820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168</a:t>
            </a:fld>
            <a:endParaRPr lang="en-US"/>
          </a:p>
        </p:txBody>
      </p:sp>
    </p:spTree>
    <p:extLst>
      <p:ext uri="{BB962C8B-B14F-4D97-AF65-F5344CB8AC3E}">
        <p14:creationId xmlns:p14="http://schemas.microsoft.com/office/powerpoint/2010/main" val="321608640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I did have to filter data to North Carolina, and some location information has been hidden. </a:t>
            </a:r>
          </a:p>
          <a:p>
            <a:endParaRPr lang="en-US"/>
          </a:p>
          <a:p>
            <a:pPr defTabSz="948368">
              <a:defRPr/>
            </a:pPr>
            <a:r>
              <a:rPr lang="en-US">
                <a:solidFill>
                  <a:schemeClr val="tx2"/>
                </a:solidFill>
              </a:rPr>
              <a:t>It is better to survey – most water and sewer systems are not designed to serve a census tract or block</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pPr/>
              <a:t>169</a:t>
            </a:fld>
            <a:endParaRPr lang="en-US"/>
          </a:p>
        </p:txBody>
      </p:sp>
      <p:sp>
        <p:nvSpPr>
          <p:cNvPr id="5" name="Date Placeholder 4">
            <a:extLst>
              <a:ext uri="{FF2B5EF4-FFF2-40B4-BE49-F238E27FC236}">
                <a16:creationId xmlns:a16="http://schemas.microsoft.com/office/drawing/2014/main" id="{70CBF603-F910-D5A7-EA16-CBC1236E54B7}"/>
              </a:ext>
            </a:extLst>
          </p:cNvPr>
          <p:cNvSpPr>
            <a:spLocks noGrp="1"/>
          </p:cNvSpPr>
          <p:nvPr>
            <p:ph type="dt" idx="1"/>
          </p:nvPr>
        </p:nvSpPr>
        <p:spPr/>
        <p:txBody>
          <a:bodyPr/>
          <a:lstStyle/>
          <a:p>
            <a:fld id="{D1D2DA4A-76EB-4E6F-ADE3-81E33FB2EADD}" type="datetime1">
              <a:rPr lang="en-US" smtClean="0"/>
              <a:t>8/5/2025</a:t>
            </a:fld>
            <a:endParaRPr lang="en-US"/>
          </a:p>
        </p:txBody>
      </p:sp>
    </p:spTree>
    <p:extLst>
      <p:ext uri="{BB962C8B-B14F-4D97-AF65-F5344CB8AC3E}">
        <p14:creationId xmlns:p14="http://schemas.microsoft.com/office/powerpoint/2010/main" val="384559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a:t>
            </a:fld>
            <a:endParaRPr lang="en-US"/>
          </a:p>
        </p:txBody>
      </p:sp>
    </p:spTree>
    <p:extLst>
      <p:ext uri="{BB962C8B-B14F-4D97-AF65-F5344CB8AC3E}">
        <p14:creationId xmlns:p14="http://schemas.microsoft.com/office/powerpoint/2010/main" val="12487803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project includes direct sewer connections, they need to know they will pick up a sewer bill! It should be obvious the project is needed and wanted by recipients in the application</a:t>
            </a:r>
          </a:p>
        </p:txBody>
      </p:sp>
      <p:sp>
        <p:nvSpPr>
          <p:cNvPr id="4" name="Slide Number Placeholder 3"/>
          <p:cNvSpPr>
            <a:spLocks noGrp="1"/>
          </p:cNvSpPr>
          <p:nvPr>
            <p:ph type="sldNum" sz="quarter" idx="5"/>
          </p:nvPr>
        </p:nvSpPr>
        <p:spPr/>
        <p:txBody>
          <a:bodyPr/>
          <a:lstStyle/>
          <a:p>
            <a:fld id="{37A01639-C0EE-40DF-80A6-65D9A27439B1}" type="slidenum">
              <a:rPr lang="en-US" smtClean="0"/>
              <a:pPr/>
              <a:t>170</a:t>
            </a:fld>
            <a:endParaRPr lang="en-US"/>
          </a:p>
        </p:txBody>
      </p:sp>
      <p:sp>
        <p:nvSpPr>
          <p:cNvPr id="5" name="Date Placeholder 4">
            <a:extLst>
              <a:ext uri="{FF2B5EF4-FFF2-40B4-BE49-F238E27FC236}">
                <a16:creationId xmlns:a16="http://schemas.microsoft.com/office/drawing/2014/main" id="{EF15EB99-DB96-46FC-53C9-15B8A3314C74}"/>
              </a:ext>
            </a:extLst>
          </p:cNvPr>
          <p:cNvSpPr>
            <a:spLocks noGrp="1"/>
          </p:cNvSpPr>
          <p:nvPr>
            <p:ph type="dt" idx="1"/>
          </p:nvPr>
        </p:nvSpPr>
        <p:spPr/>
        <p:txBody>
          <a:bodyPr/>
          <a:lstStyle/>
          <a:p>
            <a:fld id="{6D3B81BA-94F8-45AC-8780-036B080F8E54}" type="datetime1">
              <a:rPr lang="en-US" smtClean="0"/>
              <a:t>8/5/2025</a:t>
            </a:fld>
            <a:endParaRPr lang="en-US"/>
          </a:p>
        </p:txBody>
      </p:sp>
    </p:spTree>
    <p:extLst>
      <p:ext uri="{BB962C8B-B14F-4D97-AF65-F5344CB8AC3E}">
        <p14:creationId xmlns:p14="http://schemas.microsoft.com/office/powerpoint/2010/main" val="30841525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Surveys not done correctly will NOT be counted and will lower your LMI percentage.</a:t>
            </a:r>
          </a:p>
        </p:txBody>
      </p:sp>
      <p:sp>
        <p:nvSpPr>
          <p:cNvPr id="4" name="Slide Number Placeholder 3"/>
          <p:cNvSpPr>
            <a:spLocks noGrp="1"/>
          </p:cNvSpPr>
          <p:nvPr>
            <p:ph type="sldNum" sz="quarter" idx="5"/>
          </p:nvPr>
        </p:nvSpPr>
        <p:spPr/>
        <p:txBody>
          <a:bodyPr/>
          <a:lstStyle/>
          <a:p>
            <a:fld id="{37A01639-C0EE-40DF-80A6-65D9A27439B1}" type="slidenum">
              <a:rPr lang="en-US" smtClean="0"/>
              <a:pPr/>
              <a:t>171</a:t>
            </a:fld>
            <a:endParaRPr lang="en-US"/>
          </a:p>
        </p:txBody>
      </p:sp>
      <p:sp>
        <p:nvSpPr>
          <p:cNvPr id="5" name="Date Placeholder 4">
            <a:extLst>
              <a:ext uri="{FF2B5EF4-FFF2-40B4-BE49-F238E27FC236}">
                <a16:creationId xmlns:a16="http://schemas.microsoft.com/office/drawing/2014/main" id="{C713DCFC-8F27-DB45-7968-73E624FB6754}"/>
              </a:ext>
            </a:extLst>
          </p:cNvPr>
          <p:cNvSpPr>
            <a:spLocks noGrp="1"/>
          </p:cNvSpPr>
          <p:nvPr>
            <p:ph type="dt" idx="1"/>
          </p:nvPr>
        </p:nvSpPr>
        <p:spPr/>
        <p:txBody>
          <a:bodyPr/>
          <a:lstStyle/>
          <a:p>
            <a:fld id="{0BA4DAFE-ACD3-418E-A5A2-F24ED28AC201}" type="datetime1">
              <a:rPr lang="en-US" smtClean="0"/>
              <a:t>8/5/2025</a:t>
            </a:fld>
            <a:endParaRPr lang="en-US"/>
          </a:p>
        </p:txBody>
      </p:sp>
    </p:spTree>
    <p:extLst>
      <p:ext uri="{BB962C8B-B14F-4D97-AF65-F5344CB8AC3E}">
        <p14:creationId xmlns:p14="http://schemas.microsoft.com/office/powerpoint/2010/main" val="403627374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172</a:t>
            </a:fld>
            <a:endParaRPr lang="en-US"/>
          </a:p>
        </p:txBody>
      </p:sp>
    </p:spTree>
    <p:extLst>
      <p:ext uri="{BB962C8B-B14F-4D97-AF65-F5344CB8AC3E}">
        <p14:creationId xmlns:p14="http://schemas.microsoft.com/office/powerpoint/2010/main" val="16497770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173</a:t>
            </a:fld>
            <a:endParaRPr lang="en-US"/>
          </a:p>
        </p:txBody>
      </p:sp>
    </p:spTree>
    <p:extLst>
      <p:ext uri="{BB962C8B-B14F-4D97-AF65-F5344CB8AC3E}">
        <p14:creationId xmlns:p14="http://schemas.microsoft.com/office/powerpoint/2010/main" val="126914114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174</a:t>
            </a:fld>
            <a:endParaRPr lang="en-US"/>
          </a:p>
        </p:txBody>
      </p:sp>
    </p:spTree>
    <p:extLst>
      <p:ext uri="{BB962C8B-B14F-4D97-AF65-F5344CB8AC3E}">
        <p14:creationId xmlns:p14="http://schemas.microsoft.com/office/powerpoint/2010/main" val="278740244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HUD BABA phased implementation </a:t>
            </a:r>
          </a:p>
        </p:txBody>
      </p:sp>
      <p:sp>
        <p:nvSpPr>
          <p:cNvPr id="4" name="Slide Number Placeholder 3"/>
          <p:cNvSpPr>
            <a:spLocks noGrp="1"/>
          </p:cNvSpPr>
          <p:nvPr>
            <p:ph type="sldNum" sz="quarter" idx="5"/>
          </p:nvPr>
        </p:nvSpPr>
        <p:spPr/>
        <p:txBody>
          <a:bodyPr/>
          <a:lstStyle/>
          <a:p>
            <a:fld id="{37A01639-C0EE-40DF-80A6-65D9A27439B1}" type="slidenum">
              <a:rPr lang="en-US" smtClean="0"/>
              <a:t>175</a:t>
            </a:fld>
            <a:endParaRPr lang="en-US"/>
          </a:p>
        </p:txBody>
      </p:sp>
      <p:sp>
        <p:nvSpPr>
          <p:cNvPr id="5" name="Date Placeholder 4">
            <a:extLst>
              <a:ext uri="{FF2B5EF4-FFF2-40B4-BE49-F238E27FC236}">
                <a16:creationId xmlns:a16="http://schemas.microsoft.com/office/drawing/2014/main" id="{D3CD15A7-202E-A6C3-D376-D96AC26F0787}"/>
              </a:ext>
            </a:extLst>
          </p:cNvPr>
          <p:cNvSpPr>
            <a:spLocks noGrp="1"/>
          </p:cNvSpPr>
          <p:nvPr>
            <p:ph type="dt" idx="1"/>
          </p:nvPr>
        </p:nvSpPr>
        <p:spPr/>
        <p:txBody>
          <a:bodyPr/>
          <a:lstStyle/>
          <a:p>
            <a:fld id="{1F218024-4157-48B6-88DA-93AB7157CABD}" type="datetime1">
              <a:rPr lang="en-US" smtClean="0"/>
              <a:t>8/5/2025</a:t>
            </a:fld>
            <a:endParaRPr lang="en-US"/>
          </a:p>
        </p:txBody>
      </p:sp>
    </p:spTree>
    <p:extLst>
      <p:ext uri="{BB962C8B-B14F-4D97-AF65-F5344CB8AC3E}">
        <p14:creationId xmlns:p14="http://schemas.microsoft.com/office/powerpoint/2010/main" val="328285450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Full names of … compliance statements</a:t>
            </a:r>
          </a:p>
          <a:p>
            <a:pPr marL="1422552" lvl="2" indent="-474184">
              <a:buFont typeface="+mj-lt"/>
              <a:buAutoNum type="arabicPeriod"/>
            </a:pPr>
            <a:r>
              <a:rPr lang="en-US">
                <a:solidFill>
                  <a:schemeClr val="accent3"/>
                </a:solidFill>
                <a:cs typeface="Arial" panose="020B0604020202020204" pitchFamily="34" charset="0"/>
              </a:rPr>
              <a:t>Local Government Certification of Understanding of the Roles and Responsibilities Under HUD State CDBG Program</a:t>
            </a:r>
          </a:p>
          <a:p>
            <a:pPr marL="1422552" lvl="2" indent="-474184">
              <a:buFont typeface="+mj-lt"/>
              <a:buAutoNum type="arabicPeriod"/>
            </a:pPr>
            <a:r>
              <a:rPr lang="en-US">
                <a:solidFill>
                  <a:schemeClr val="accent3"/>
                </a:solidFill>
                <a:cs typeface="Arial" panose="020B0604020202020204" pitchFamily="34" charset="0"/>
              </a:rPr>
              <a:t>Certification Regarding Debarment, Suspension, and Other Responsibility Matters</a:t>
            </a:r>
          </a:p>
          <a:p>
            <a:pPr marL="1422552" lvl="2" indent="-474184">
              <a:buFont typeface="+mj-lt"/>
              <a:buAutoNum type="arabicPeriod"/>
            </a:pPr>
            <a:r>
              <a:rPr lang="en-US">
                <a:solidFill>
                  <a:schemeClr val="accent3"/>
                </a:solidFill>
                <a:cs typeface="Arial" panose="020B0604020202020204" pitchFamily="34" charset="0"/>
              </a:rPr>
              <a:t>Conflict-of-Interest Certification</a:t>
            </a:r>
          </a:p>
          <a:p>
            <a:pPr marL="1422552" lvl="2" indent="-474184">
              <a:buFont typeface="+mj-lt"/>
              <a:buAutoNum type="arabicPeriod"/>
            </a:pPr>
            <a:r>
              <a:rPr lang="en-US">
                <a:solidFill>
                  <a:schemeClr val="accent3"/>
                </a:solidFill>
                <a:cs typeface="Arial" panose="020B0604020202020204" pitchFamily="34" charset="0"/>
              </a:rPr>
              <a:t>Federal Performance &amp; Procurement Requirements Certification </a:t>
            </a:r>
          </a:p>
          <a:p>
            <a:pPr marL="1422552" lvl="2" indent="-474184">
              <a:buFont typeface="+mj-lt"/>
              <a:buAutoNum type="arabicPeriod"/>
            </a:pPr>
            <a:r>
              <a:rPr lang="en-US">
                <a:solidFill>
                  <a:schemeClr val="accent3"/>
                </a:solidFill>
                <a:cs typeface="Arial" panose="020B0604020202020204" pitchFamily="34" charset="0"/>
              </a:rPr>
              <a:t>Disclosure of Other Federal Income and Any Financial Interest by Persons Involved with the Project. </a:t>
            </a: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176</a:t>
            </a:fld>
            <a:endParaRPr lang="en-US"/>
          </a:p>
        </p:txBody>
      </p:sp>
      <p:sp>
        <p:nvSpPr>
          <p:cNvPr id="5" name="Date Placeholder 4">
            <a:extLst>
              <a:ext uri="{FF2B5EF4-FFF2-40B4-BE49-F238E27FC236}">
                <a16:creationId xmlns:a16="http://schemas.microsoft.com/office/drawing/2014/main" id="{5BDB5516-1CA8-F707-5BDB-154D316DCD52}"/>
              </a:ext>
            </a:extLst>
          </p:cNvPr>
          <p:cNvSpPr>
            <a:spLocks noGrp="1"/>
          </p:cNvSpPr>
          <p:nvPr>
            <p:ph type="dt" idx="1"/>
          </p:nvPr>
        </p:nvSpPr>
        <p:spPr/>
        <p:txBody>
          <a:bodyPr/>
          <a:lstStyle/>
          <a:p>
            <a:fld id="{0C6EAA5D-FF74-4277-BDD9-93AD5D5DE2BD}" type="datetime1">
              <a:rPr lang="en-US" smtClean="0"/>
              <a:t>8/5/2025</a:t>
            </a:fld>
            <a:endParaRPr lang="en-US"/>
          </a:p>
        </p:txBody>
      </p:sp>
    </p:spTree>
    <p:extLst>
      <p:ext uri="{BB962C8B-B14F-4D97-AF65-F5344CB8AC3E}">
        <p14:creationId xmlns:p14="http://schemas.microsoft.com/office/powerpoint/2010/main" val="307095955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Also required </a:t>
            </a:r>
            <a:r>
              <a:rPr lang="en-US" err="1">
                <a:cs typeface="Arial" panose="020B0604020202020204" pitchFamily="34" charset="0"/>
              </a:rPr>
              <a:t>manadary</a:t>
            </a:r>
            <a:r>
              <a:rPr lang="en-US">
                <a:cs typeface="Arial" panose="020B0604020202020204" pitchFamily="34" charset="0"/>
              </a:rPr>
              <a:t> training with attendance by local government if awarded</a:t>
            </a:r>
          </a:p>
        </p:txBody>
      </p:sp>
      <p:sp>
        <p:nvSpPr>
          <p:cNvPr id="4" name="Slide Number Placeholder 3"/>
          <p:cNvSpPr>
            <a:spLocks noGrp="1"/>
          </p:cNvSpPr>
          <p:nvPr>
            <p:ph type="sldNum" sz="quarter" idx="5"/>
          </p:nvPr>
        </p:nvSpPr>
        <p:spPr/>
        <p:txBody>
          <a:bodyPr/>
          <a:lstStyle/>
          <a:p>
            <a:fld id="{37A01639-C0EE-40DF-80A6-65D9A27439B1}" type="slidenum">
              <a:rPr lang="en-US" smtClean="0"/>
              <a:t>177</a:t>
            </a:fld>
            <a:endParaRPr lang="en-US"/>
          </a:p>
        </p:txBody>
      </p:sp>
      <p:sp>
        <p:nvSpPr>
          <p:cNvPr id="5" name="Date Placeholder 4">
            <a:extLst>
              <a:ext uri="{FF2B5EF4-FFF2-40B4-BE49-F238E27FC236}">
                <a16:creationId xmlns:a16="http://schemas.microsoft.com/office/drawing/2014/main" id="{4B6F651D-9C08-1379-E387-F955A71B5B25}"/>
              </a:ext>
            </a:extLst>
          </p:cNvPr>
          <p:cNvSpPr>
            <a:spLocks noGrp="1"/>
          </p:cNvSpPr>
          <p:nvPr>
            <p:ph type="dt" idx="1"/>
          </p:nvPr>
        </p:nvSpPr>
        <p:spPr/>
        <p:txBody>
          <a:bodyPr/>
          <a:lstStyle/>
          <a:p>
            <a:fld id="{E288511C-2C8C-441F-8999-B7B49256D676}" type="datetime1">
              <a:rPr lang="en-US" smtClean="0"/>
              <a:t>8/5/2025</a:t>
            </a:fld>
            <a:endParaRPr lang="en-US"/>
          </a:p>
        </p:txBody>
      </p:sp>
    </p:spTree>
    <p:extLst>
      <p:ext uri="{BB962C8B-B14F-4D97-AF65-F5344CB8AC3E}">
        <p14:creationId xmlns:p14="http://schemas.microsoft.com/office/powerpoint/2010/main" val="111613421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178</a:t>
            </a:fld>
            <a:endParaRPr lang="en-US"/>
          </a:p>
        </p:txBody>
      </p:sp>
    </p:spTree>
    <p:extLst>
      <p:ext uri="{BB962C8B-B14F-4D97-AF65-F5344CB8AC3E}">
        <p14:creationId xmlns:p14="http://schemas.microsoft.com/office/powerpoint/2010/main" val="427569175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179</a:t>
            </a:fld>
            <a:endParaRPr lang="en-US"/>
          </a:p>
        </p:txBody>
      </p:sp>
    </p:spTree>
    <p:extLst>
      <p:ext uri="{BB962C8B-B14F-4D97-AF65-F5344CB8AC3E}">
        <p14:creationId xmlns:p14="http://schemas.microsoft.com/office/powerpoint/2010/main" val="211548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18</a:t>
            </a:fld>
            <a:endParaRPr lang="en-US"/>
          </a:p>
        </p:txBody>
      </p:sp>
    </p:spTree>
    <p:extLst>
      <p:ext uri="{BB962C8B-B14F-4D97-AF65-F5344CB8AC3E}">
        <p14:creationId xmlns:p14="http://schemas.microsoft.com/office/powerpoint/2010/main" val="38348770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180</a:t>
            </a:fld>
            <a:endParaRPr lang="en-US"/>
          </a:p>
        </p:txBody>
      </p:sp>
      <p:sp>
        <p:nvSpPr>
          <p:cNvPr id="5" name="Date Placeholder 4">
            <a:extLst>
              <a:ext uri="{FF2B5EF4-FFF2-40B4-BE49-F238E27FC236}">
                <a16:creationId xmlns:a16="http://schemas.microsoft.com/office/drawing/2014/main" id="{9D541F8B-912D-A64D-30CC-C6A5A29DE22B}"/>
              </a:ext>
            </a:extLst>
          </p:cNvPr>
          <p:cNvSpPr>
            <a:spLocks noGrp="1"/>
          </p:cNvSpPr>
          <p:nvPr>
            <p:ph type="dt" idx="1"/>
          </p:nvPr>
        </p:nvSpPr>
        <p:spPr/>
        <p:txBody>
          <a:bodyPr/>
          <a:lstStyle/>
          <a:p>
            <a:fld id="{97451956-B5D6-418F-BA94-3CAFD8EE2512}" type="datetime1">
              <a:rPr lang="en-US" smtClean="0"/>
              <a:t>8/5/2025</a:t>
            </a:fld>
            <a:endParaRPr lang="en-US"/>
          </a:p>
        </p:txBody>
      </p:sp>
    </p:spTree>
    <p:extLst>
      <p:ext uri="{BB962C8B-B14F-4D97-AF65-F5344CB8AC3E}">
        <p14:creationId xmlns:p14="http://schemas.microsoft.com/office/powerpoint/2010/main" val="115771311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Matthew</a:t>
            </a:r>
          </a:p>
          <a:p>
            <a:r>
              <a:rPr lang="en-US" dirty="0"/>
              <a:t>East: Linda/Catherine/Tony</a:t>
            </a:r>
          </a:p>
          <a:p>
            <a:endParaRPr lang="en-US" dirty="0"/>
          </a:p>
          <a:p>
            <a:r>
              <a:rPr lang="en-US" dirty="0"/>
              <a:t>Before diving into the AIA and MRF applications, we wanted to give you a quick overview of the Viable Utility Program. By show of hands, who here is representing a Designated Distressed Local Government Unit?</a:t>
            </a:r>
          </a:p>
          <a:p>
            <a:endParaRPr lang="en-US" dirty="0"/>
          </a:p>
          <a:p>
            <a:r>
              <a:rPr lang="en-US" dirty="0"/>
              <a:t>[[[For the presenter, spend more/less time through this section depending on how many people are representing a distressed LGU or supporting a distressed LGU’s applications]]]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181</a:t>
            </a:fld>
            <a:endParaRPr lang="en-US"/>
          </a:p>
        </p:txBody>
      </p:sp>
      <p:sp>
        <p:nvSpPr>
          <p:cNvPr id="5" name="Date Placeholder 4">
            <a:extLst>
              <a:ext uri="{FF2B5EF4-FFF2-40B4-BE49-F238E27FC236}">
                <a16:creationId xmlns:a16="http://schemas.microsoft.com/office/drawing/2014/main" id="{4E7FF3C4-0D1D-C58A-4CB0-49C9160B2D7D}"/>
              </a:ext>
            </a:extLst>
          </p:cNvPr>
          <p:cNvSpPr>
            <a:spLocks noGrp="1"/>
          </p:cNvSpPr>
          <p:nvPr>
            <p:ph type="dt" idx="1"/>
          </p:nvPr>
        </p:nvSpPr>
        <p:spPr/>
        <p:txBody>
          <a:bodyPr/>
          <a:lstStyle/>
          <a:p>
            <a:fld id="{8861E557-0697-48B1-BC6E-F956ADB55DDA}" type="datetime1">
              <a:rPr lang="en-US" smtClean="0"/>
              <a:t>8/5/2025</a:t>
            </a:fld>
            <a:endParaRPr lang="en-US"/>
          </a:p>
        </p:txBody>
      </p:sp>
    </p:spTree>
    <p:extLst>
      <p:ext uri="{BB962C8B-B14F-4D97-AF65-F5344CB8AC3E}">
        <p14:creationId xmlns:p14="http://schemas.microsoft.com/office/powerpoint/2010/main" val="129526489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DWI and SWIA devised and created North Carolina’s Statewide water and wastewater infrastructure master plan: the road to viability. The goals and vision of the master plan are that all water and wastewater systems in North Carolina can become and remain viable utilities. The Division and SWIA are currently updating the Master Plan to reflect the progress made and lessons learned since 2017, and the updated plan is anticipated to be complete by the end of 2025.</a:t>
            </a:r>
          </a:p>
        </p:txBody>
      </p:sp>
      <p:sp>
        <p:nvSpPr>
          <p:cNvPr id="4" name="Slide Number Placeholder 3"/>
          <p:cNvSpPr>
            <a:spLocks noGrp="1"/>
          </p:cNvSpPr>
          <p:nvPr>
            <p:ph type="sldNum" sz="quarter" idx="5"/>
          </p:nvPr>
        </p:nvSpPr>
        <p:spPr/>
        <p:txBody>
          <a:bodyPr/>
          <a:lstStyle/>
          <a:p>
            <a:fld id="{37A01639-C0EE-40DF-80A6-65D9A27439B1}" type="slidenum">
              <a:rPr lang="en-US" smtClean="0"/>
              <a:t>182</a:t>
            </a:fld>
            <a:endParaRPr lang="en-US"/>
          </a:p>
        </p:txBody>
      </p:sp>
      <p:sp>
        <p:nvSpPr>
          <p:cNvPr id="5" name="Date Placeholder 4">
            <a:extLst>
              <a:ext uri="{FF2B5EF4-FFF2-40B4-BE49-F238E27FC236}">
                <a16:creationId xmlns:a16="http://schemas.microsoft.com/office/drawing/2014/main" id="{24CBB77B-0CC6-9E3A-FE6B-3A391B52A466}"/>
              </a:ext>
            </a:extLst>
          </p:cNvPr>
          <p:cNvSpPr>
            <a:spLocks noGrp="1"/>
          </p:cNvSpPr>
          <p:nvPr>
            <p:ph type="dt" idx="1"/>
          </p:nvPr>
        </p:nvSpPr>
        <p:spPr/>
        <p:txBody>
          <a:bodyPr/>
          <a:lstStyle/>
          <a:p>
            <a:fld id="{2DE1F4C4-6ED9-46D9-8512-A16649233029}" type="datetime1">
              <a:rPr lang="en-US" smtClean="0"/>
              <a:t>8/5/2025</a:t>
            </a:fld>
            <a:endParaRPr lang="en-US"/>
          </a:p>
        </p:txBody>
      </p:sp>
    </p:spTree>
    <p:extLst>
      <p:ext uri="{BB962C8B-B14F-4D97-AF65-F5344CB8AC3E}">
        <p14:creationId xmlns:p14="http://schemas.microsoft.com/office/powerpoint/2010/main" val="59656709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 General Assembly updated the “Water Infrastructure” statutes in GS 159G to codify the goals outlined in the Statewide Infrastructure Master Plan.</a:t>
            </a:r>
          </a:p>
          <a:p>
            <a:endParaRPr lang="en-US" dirty="0"/>
          </a:p>
          <a:p>
            <a:r>
              <a:rPr lang="en-US" dirty="0"/>
              <a:t>The statute updates also created the Viable Utility Reserve. For this Fall 2025 funding round, $50 million is being offered from the VUR with goals of $5M for planning and $45M for construction. The actual amounts for planning and construction will be determined based on the applications we receive, but all $50M is expected to be awarded during this Fall 2025 funding round.</a:t>
            </a:r>
          </a:p>
          <a:p>
            <a:endParaRPr lang="en-US" dirty="0"/>
          </a:p>
          <a:p>
            <a:r>
              <a:rPr lang="en-US" dirty="0"/>
              <a:t>[[[If there are questions about where this funding is coming from, please ask them to contact Shadi Eskaf.]]]</a:t>
            </a:r>
          </a:p>
        </p:txBody>
      </p:sp>
      <p:sp>
        <p:nvSpPr>
          <p:cNvPr id="4" name="Slide Number Placeholder 3"/>
          <p:cNvSpPr>
            <a:spLocks noGrp="1"/>
          </p:cNvSpPr>
          <p:nvPr>
            <p:ph type="sldNum" sz="quarter" idx="5"/>
          </p:nvPr>
        </p:nvSpPr>
        <p:spPr/>
        <p:txBody>
          <a:bodyPr/>
          <a:lstStyle/>
          <a:p>
            <a:fld id="{37A01639-C0EE-40DF-80A6-65D9A27439B1}" type="slidenum">
              <a:rPr lang="en-US" smtClean="0"/>
              <a:t>183</a:t>
            </a:fld>
            <a:endParaRPr lang="en-US"/>
          </a:p>
        </p:txBody>
      </p:sp>
      <p:sp>
        <p:nvSpPr>
          <p:cNvPr id="5" name="Date Placeholder 4">
            <a:extLst>
              <a:ext uri="{FF2B5EF4-FFF2-40B4-BE49-F238E27FC236}">
                <a16:creationId xmlns:a16="http://schemas.microsoft.com/office/drawing/2014/main" id="{B7FE92B1-6484-D3EC-39DC-E8E808893205}"/>
              </a:ext>
            </a:extLst>
          </p:cNvPr>
          <p:cNvSpPr>
            <a:spLocks noGrp="1"/>
          </p:cNvSpPr>
          <p:nvPr>
            <p:ph type="dt" idx="1"/>
          </p:nvPr>
        </p:nvSpPr>
        <p:spPr/>
        <p:txBody>
          <a:bodyPr/>
          <a:lstStyle/>
          <a:p>
            <a:fld id="{501590BC-5FF7-426B-871B-A99D4B2511B2}" type="datetime1">
              <a:rPr lang="en-US" smtClean="0"/>
              <a:t>8/5/2025</a:t>
            </a:fld>
            <a:endParaRPr lang="en-US"/>
          </a:p>
        </p:txBody>
      </p:sp>
    </p:spTree>
    <p:extLst>
      <p:ext uri="{BB962C8B-B14F-4D97-AF65-F5344CB8AC3E}">
        <p14:creationId xmlns:p14="http://schemas.microsoft.com/office/powerpoint/2010/main" val="179797179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statutory definition of a distressed system. Please note that there is no mention of “viability” in this definition, and becoming “designated as distressed” is only an indicator that the system may become non-viable. Conversely, just because a system has </a:t>
            </a:r>
            <a:r>
              <a:rPr lang="en-US" b="1" dirty="0"/>
              <a:t>not</a:t>
            </a:r>
            <a:r>
              <a:rPr lang="en-US" b="0" dirty="0"/>
              <a:t> been designated as distressed does not mean the system is and can continue being viable.</a:t>
            </a:r>
            <a:endParaRPr lang="en-US" dirty="0"/>
          </a:p>
          <a:p>
            <a:endParaRPr lang="en-US" dirty="0"/>
          </a:p>
          <a:p>
            <a:r>
              <a:rPr lang="en-US" dirty="0"/>
              <a:t>Still all viable water and wastewater systems have common features that enable the utility to provide reliable services now and into the future.</a:t>
            </a:r>
          </a:p>
        </p:txBody>
      </p:sp>
      <p:sp>
        <p:nvSpPr>
          <p:cNvPr id="4" name="Header Placeholder 3"/>
          <p:cNvSpPr>
            <a:spLocks noGrp="1"/>
          </p:cNvSpPr>
          <p:nvPr>
            <p:ph type="hdr" sz="quarter"/>
          </p:nvPr>
        </p:nvSpPr>
        <p:spPr/>
        <p:txBody>
          <a:bodyPr/>
          <a:lstStyle/>
          <a:p>
            <a:r>
              <a:rPr lang="en-US"/>
              <a:t>Agenda Items - PPT Slides</a:t>
            </a:r>
          </a:p>
        </p:txBody>
      </p:sp>
      <p:sp>
        <p:nvSpPr>
          <p:cNvPr id="5" name="Footer Placeholder 4"/>
          <p:cNvSpPr>
            <a:spLocks noGrp="1"/>
          </p:cNvSpPr>
          <p:nvPr>
            <p:ph type="ftr" sz="quarter" idx="4"/>
          </p:nvPr>
        </p:nvSpPr>
        <p:spPr/>
        <p:txBody>
          <a:bodyPr/>
          <a:lstStyle/>
          <a:p>
            <a:r>
              <a:rPr lang="en-US"/>
              <a:t>VUR Committee Meeting - April 8, 2020</a:t>
            </a:r>
          </a:p>
        </p:txBody>
      </p:sp>
      <p:sp>
        <p:nvSpPr>
          <p:cNvPr id="6" name="Slide Number Placeholder 5"/>
          <p:cNvSpPr>
            <a:spLocks noGrp="1"/>
          </p:cNvSpPr>
          <p:nvPr>
            <p:ph type="sldNum" sz="quarter" idx="5"/>
          </p:nvPr>
        </p:nvSpPr>
        <p:spPr/>
        <p:txBody>
          <a:bodyPr/>
          <a:lstStyle/>
          <a:p>
            <a:fld id="{456C487D-E38B-444A-A8D9-A3853809DE05}" type="slidenum">
              <a:rPr lang="en-US" smtClean="0"/>
              <a:t>184</a:t>
            </a:fld>
            <a:endParaRPr lang="en-US"/>
          </a:p>
        </p:txBody>
      </p:sp>
      <p:sp>
        <p:nvSpPr>
          <p:cNvPr id="7" name="Date Placeholder 6">
            <a:extLst>
              <a:ext uri="{FF2B5EF4-FFF2-40B4-BE49-F238E27FC236}">
                <a16:creationId xmlns:a16="http://schemas.microsoft.com/office/drawing/2014/main" id="{3DB457A9-A0C1-0EB9-6F4A-5F33948480A6}"/>
              </a:ext>
            </a:extLst>
          </p:cNvPr>
          <p:cNvSpPr>
            <a:spLocks noGrp="1"/>
          </p:cNvSpPr>
          <p:nvPr>
            <p:ph type="dt" idx="1"/>
          </p:nvPr>
        </p:nvSpPr>
        <p:spPr/>
        <p:txBody>
          <a:bodyPr/>
          <a:lstStyle/>
          <a:p>
            <a:fld id="{B9A041C5-0FA2-4E5A-86D6-5413C6AD78D0}" type="datetime1">
              <a:rPr lang="en-US" smtClean="0"/>
              <a:t>8/5/2025</a:t>
            </a:fld>
            <a:endParaRPr lang="en-US"/>
          </a:p>
        </p:txBody>
      </p:sp>
    </p:spTree>
    <p:extLst>
      <p:ext uri="{BB962C8B-B14F-4D97-AF65-F5344CB8AC3E}">
        <p14:creationId xmlns:p14="http://schemas.microsoft.com/office/powerpoint/2010/main" val="367295484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Viable Utility Program has two primary objectives that advance the statewide master plan’s mission. They are</a:t>
            </a:r>
          </a:p>
          <a:p>
            <a:endParaRPr lang="en-US" sz="1800" dirty="0"/>
          </a:p>
          <a:p>
            <a:r>
              <a:rPr lang="en-US" sz="1800" dirty="0"/>
              <a:t>1) Directly assisting distressed units as they identify their short and long terms needs, and</a:t>
            </a:r>
          </a:p>
          <a:p>
            <a:endParaRPr lang="en-US" sz="1800" dirty="0"/>
          </a:p>
          <a:p>
            <a:r>
              <a:rPr lang="en-US" sz="1800" dirty="0"/>
              <a:t>2) Supporting any available effort that promotes the viability of all water and wastewater systems in North Carolina, even if not directly funded or led by DWI.</a:t>
            </a:r>
          </a:p>
          <a:p>
            <a:endParaRPr lang="en-US" sz="1800" dirty="0"/>
          </a:p>
          <a:p>
            <a:r>
              <a:rPr lang="en-US" sz="1800" dirty="0"/>
              <a:t>So, how does a system become designated as distressed? [[[next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14132">
              <a:defRPr/>
            </a:pPr>
            <a:fld id="{417D4FAD-7AE8-40CA-9F21-395EDFD2AD48}" type="slidenum">
              <a:rPr lang="en-US">
                <a:solidFill>
                  <a:prstClr val="black"/>
                </a:solidFill>
              </a:rPr>
              <a:pPr defTabSz="914132">
                <a:defRPr/>
              </a:pPr>
              <a:t>185</a:t>
            </a:fld>
            <a:endParaRPr lang="en-US">
              <a:solidFill>
                <a:prstClr val="black"/>
              </a:solidFill>
            </a:endParaRPr>
          </a:p>
        </p:txBody>
      </p:sp>
      <p:sp>
        <p:nvSpPr>
          <p:cNvPr id="5" name="Date Placeholder 4">
            <a:extLst>
              <a:ext uri="{FF2B5EF4-FFF2-40B4-BE49-F238E27FC236}">
                <a16:creationId xmlns:a16="http://schemas.microsoft.com/office/drawing/2014/main" id="{0DC295B2-7DF4-C0CC-11E9-01CE5DE34946}"/>
              </a:ext>
            </a:extLst>
          </p:cNvPr>
          <p:cNvSpPr>
            <a:spLocks noGrp="1"/>
          </p:cNvSpPr>
          <p:nvPr>
            <p:ph type="dt" idx="1"/>
          </p:nvPr>
        </p:nvSpPr>
        <p:spPr/>
        <p:txBody>
          <a:bodyPr/>
          <a:lstStyle/>
          <a:p>
            <a:fld id="{EEE5CB6D-8703-46C5-B56D-C9F226B1D2C2}" type="datetime1">
              <a:rPr lang="en-US" smtClean="0"/>
              <a:t>8/5/2025</a:t>
            </a:fld>
            <a:endParaRPr lang="en-US"/>
          </a:p>
        </p:txBody>
      </p:sp>
    </p:spTree>
    <p:extLst>
      <p:ext uri="{BB962C8B-B14F-4D97-AF65-F5344CB8AC3E}">
        <p14:creationId xmlns:p14="http://schemas.microsoft.com/office/powerpoint/2010/main" val="166700103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the Division in assesses approximately 500 publicly-owned water and wastewater utilities. Currently 151 systems are formally designated as distressed, which is roughly a third of all public water/sewer systems in the state.</a:t>
            </a:r>
          </a:p>
          <a:p>
            <a:endParaRPr lang="en-US" dirty="0">
              <a:cs typeface="Arial" panose="020B0604020202020204" pitchFamily="34" charset="0"/>
            </a:endParaRPr>
          </a:p>
          <a:p>
            <a:r>
              <a:rPr lang="en-US" dirty="0">
                <a:cs typeface="Arial" panose="020B0604020202020204" pitchFamily="34" charset="0"/>
              </a:rPr>
              <a:t>After the Division completes the assessment process, we present our findings to both SWIA and the LGC who then must approve the distressed designations. Compared to previous years, we pushed our assessment cycle to late summer/early fall to coincide with the LGC’s updated Audit dates, so first year notifications and formal designation letters will be issued in late October/early November.</a:t>
            </a:r>
          </a:p>
          <a:p>
            <a:endParaRPr lang="en-US" dirty="0">
              <a:cs typeface="Arial" panose="020B0604020202020204" pitchFamily="34" charset="0"/>
            </a:endParaRPr>
          </a:p>
          <a:p>
            <a:r>
              <a:rPr lang="en-US" dirty="0">
                <a:cs typeface="Arial" panose="020B0604020202020204" pitchFamily="34" charset="0"/>
              </a:rPr>
              <a:t>Utilities that receive a first year notice this year are not designated distressed at this point, but formal designation will occur if their assessment score is above the score threshold after next year’s assessment. [[[next slide]]]</a:t>
            </a:r>
          </a:p>
        </p:txBody>
      </p:sp>
      <p:sp>
        <p:nvSpPr>
          <p:cNvPr id="4" name="Slide Number Placeholder 3"/>
          <p:cNvSpPr>
            <a:spLocks noGrp="1"/>
          </p:cNvSpPr>
          <p:nvPr>
            <p:ph type="sldNum" sz="quarter" idx="5"/>
          </p:nvPr>
        </p:nvSpPr>
        <p:spPr/>
        <p:txBody>
          <a:bodyPr/>
          <a:lstStyle/>
          <a:p>
            <a:fld id="{66EAC60A-A8B5-4335-B821-CD447D60C8D5}" type="slidenum">
              <a:rPr lang="en-US" smtClean="0"/>
              <a:t>186</a:t>
            </a:fld>
            <a:endParaRPr lang="en-US"/>
          </a:p>
        </p:txBody>
      </p:sp>
      <p:sp>
        <p:nvSpPr>
          <p:cNvPr id="5" name="Date Placeholder 4">
            <a:extLst>
              <a:ext uri="{FF2B5EF4-FFF2-40B4-BE49-F238E27FC236}">
                <a16:creationId xmlns:a16="http://schemas.microsoft.com/office/drawing/2014/main" id="{65C72BF8-8885-7B4A-FF98-3D664083C597}"/>
              </a:ext>
            </a:extLst>
          </p:cNvPr>
          <p:cNvSpPr>
            <a:spLocks noGrp="1"/>
          </p:cNvSpPr>
          <p:nvPr>
            <p:ph type="dt" idx="1"/>
          </p:nvPr>
        </p:nvSpPr>
        <p:spPr/>
        <p:txBody>
          <a:bodyPr/>
          <a:lstStyle/>
          <a:p>
            <a:fld id="{E4731D18-ECF0-4FFB-9C42-984A909081C4}" type="datetime1">
              <a:rPr lang="en-US" smtClean="0"/>
              <a:t>8/5/2025</a:t>
            </a:fld>
            <a:endParaRPr lang="en-US"/>
          </a:p>
        </p:txBody>
      </p:sp>
    </p:spTree>
    <p:extLst>
      <p:ext uri="{BB962C8B-B14F-4D97-AF65-F5344CB8AC3E}">
        <p14:creationId xmlns:p14="http://schemas.microsoft.com/office/powerpoint/2010/main" val="207396084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slides are the 18 assessment criteria. These criteria are used to designate LGUs as distressed – it’s a combination of service population, financial indicators such as operating margins, rates, affordability, and debt service coverage, and compliance indicators such as sewer moratoriums and water/wastewater violations.</a:t>
            </a:r>
          </a:p>
          <a:p>
            <a:endParaRPr lang="en-US" dirty="0"/>
          </a:p>
          <a:p>
            <a:r>
              <a:rPr lang="en-US" dirty="0"/>
              <a:t>Note that 1-4 are statutorily required to be assessed, 5-11 were developed based on technical and organizational aspects of systems, and….[[[next slide]]]</a:t>
            </a:r>
          </a:p>
        </p:txBody>
      </p:sp>
      <p:sp>
        <p:nvSpPr>
          <p:cNvPr id="4" name="Slide Number Placeholder 3"/>
          <p:cNvSpPr>
            <a:spLocks noGrp="1"/>
          </p:cNvSpPr>
          <p:nvPr>
            <p:ph type="sldNum" sz="quarter" idx="5"/>
          </p:nvPr>
        </p:nvSpPr>
        <p:spPr/>
        <p:txBody>
          <a:bodyPr/>
          <a:lstStyle/>
          <a:p>
            <a:fld id="{66EAC60A-A8B5-4335-B821-CD447D60C8D5}" type="slidenum">
              <a:rPr lang="en-US" smtClean="0"/>
              <a:t>187</a:t>
            </a:fld>
            <a:endParaRPr lang="en-US"/>
          </a:p>
        </p:txBody>
      </p:sp>
      <p:sp>
        <p:nvSpPr>
          <p:cNvPr id="5" name="Date Placeholder 4">
            <a:extLst>
              <a:ext uri="{FF2B5EF4-FFF2-40B4-BE49-F238E27FC236}">
                <a16:creationId xmlns:a16="http://schemas.microsoft.com/office/drawing/2014/main" id="{F1C7BF78-7748-42D2-ECC7-C62F1AA406B9}"/>
              </a:ext>
            </a:extLst>
          </p:cNvPr>
          <p:cNvSpPr>
            <a:spLocks noGrp="1"/>
          </p:cNvSpPr>
          <p:nvPr>
            <p:ph type="dt" idx="1"/>
          </p:nvPr>
        </p:nvSpPr>
        <p:spPr/>
        <p:txBody>
          <a:bodyPr/>
          <a:lstStyle/>
          <a:p>
            <a:fld id="{377CF2F0-F3B8-42DB-89B3-5739C0501408}" type="datetime1">
              <a:rPr lang="en-US" smtClean="0"/>
              <a:t>8/5/2025</a:t>
            </a:fld>
            <a:endParaRPr lang="en-US"/>
          </a:p>
        </p:txBody>
      </p:sp>
    </p:spTree>
    <p:extLst>
      <p:ext uri="{BB962C8B-B14F-4D97-AF65-F5344CB8AC3E}">
        <p14:creationId xmlns:p14="http://schemas.microsoft.com/office/powerpoint/2010/main" val="392764882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12-18 are under the purview of the LGC, who provide the financial piece of the assessment through the required annual audit process.</a:t>
            </a:r>
          </a:p>
          <a:p>
            <a:endParaRPr lang="en-US" dirty="0"/>
          </a:p>
          <a:p>
            <a:r>
              <a:rPr lang="en-US" dirty="0"/>
              <a:t>As mentioned, we assess all publicly-owned water and sewer utilities in North Carolina every year, so please reach out to anyone in the Viable Utility Unit if you are curious about your current or prior years’ score. You can find a complete list of LGUs and their assessment scores on the “Viable Utility Program” page on the Division’s website.</a:t>
            </a:r>
          </a:p>
        </p:txBody>
      </p:sp>
      <p:sp>
        <p:nvSpPr>
          <p:cNvPr id="4" name="Slide Number Placeholder 3"/>
          <p:cNvSpPr>
            <a:spLocks noGrp="1"/>
          </p:cNvSpPr>
          <p:nvPr>
            <p:ph type="sldNum" sz="quarter" idx="5"/>
          </p:nvPr>
        </p:nvSpPr>
        <p:spPr/>
        <p:txBody>
          <a:bodyPr/>
          <a:lstStyle/>
          <a:p>
            <a:fld id="{66EAC60A-A8B5-4335-B821-CD447D60C8D5}" type="slidenum">
              <a:rPr lang="en-US" smtClean="0"/>
              <a:t>188</a:t>
            </a:fld>
            <a:endParaRPr lang="en-US"/>
          </a:p>
        </p:txBody>
      </p:sp>
      <p:sp>
        <p:nvSpPr>
          <p:cNvPr id="5" name="Date Placeholder 4">
            <a:extLst>
              <a:ext uri="{FF2B5EF4-FFF2-40B4-BE49-F238E27FC236}">
                <a16:creationId xmlns:a16="http://schemas.microsoft.com/office/drawing/2014/main" id="{FBECF81C-D384-BCE7-BA6D-D6B6035CF3CF}"/>
              </a:ext>
            </a:extLst>
          </p:cNvPr>
          <p:cNvSpPr>
            <a:spLocks noGrp="1"/>
          </p:cNvSpPr>
          <p:nvPr>
            <p:ph type="dt" idx="1"/>
          </p:nvPr>
        </p:nvSpPr>
        <p:spPr/>
        <p:txBody>
          <a:bodyPr/>
          <a:lstStyle/>
          <a:p>
            <a:fld id="{902FE5A9-29D9-46B4-8E68-806667AA8D53}" type="datetime1">
              <a:rPr lang="en-US" smtClean="0"/>
              <a:t>8/5/2025</a:t>
            </a:fld>
            <a:endParaRPr lang="en-US"/>
          </a:p>
        </p:txBody>
      </p:sp>
    </p:spTree>
    <p:extLst>
      <p:ext uri="{BB962C8B-B14F-4D97-AF65-F5344CB8AC3E}">
        <p14:creationId xmlns:p14="http://schemas.microsoft.com/office/powerpoint/2010/main" val="63597653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criteria is just one means of becoming designated distressed. There are other factors such as whether the LGC has taken financial control of the LGU, the utility has not submitted audits for two consecutive years, and if there is other information that is not captured in the assessment criteria.</a:t>
            </a:r>
          </a:p>
          <a:p>
            <a:endParaRPr lang="en-US" dirty="0"/>
          </a:p>
          <a:p>
            <a:r>
              <a:rPr lang="en-US" dirty="0"/>
              <a:t>If you believe your utility should be designated under the D4 “other information” category, please reach out to anyone in the Viable Utility Unit and we will gladly meet with you to help determine if the D4 route is appropriate for your situation.</a:t>
            </a:r>
          </a:p>
          <a:p>
            <a:endParaRPr lang="en-US" dirty="0"/>
          </a:p>
          <a:p>
            <a:r>
              <a:rPr lang="en-US" dirty="0"/>
              <a:t>Upon formal designation, each Distressed LGU has a series of statutory requirements provided in NCGS 159G-45(b) that must be fulfilled prior to no longer being designated as distressed. [[[next slide]]]</a:t>
            </a:r>
          </a:p>
        </p:txBody>
      </p:sp>
      <p:sp>
        <p:nvSpPr>
          <p:cNvPr id="4" name="Slide Number Placeholder 3"/>
          <p:cNvSpPr>
            <a:spLocks noGrp="1"/>
          </p:cNvSpPr>
          <p:nvPr>
            <p:ph type="sldNum" sz="quarter" idx="5"/>
          </p:nvPr>
        </p:nvSpPr>
        <p:spPr/>
        <p:txBody>
          <a:bodyPr/>
          <a:lstStyle/>
          <a:p>
            <a:fld id="{BFB5BBD8-B235-4B6C-8A11-2B193697DD17}" type="slidenum">
              <a:rPr lang="en-US" smtClean="0"/>
              <a:t>189</a:t>
            </a:fld>
            <a:endParaRPr lang="en-US"/>
          </a:p>
        </p:txBody>
      </p:sp>
      <p:sp>
        <p:nvSpPr>
          <p:cNvPr id="5" name="Date Placeholder 4">
            <a:extLst>
              <a:ext uri="{FF2B5EF4-FFF2-40B4-BE49-F238E27FC236}">
                <a16:creationId xmlns:a16="http://schemas.microsoft.com/office/drawing/2014/main" id="{52738C80-2F94-54E8-3F5F-07CC652ACE20}"/>
              </a:ext>
            </a:extLst>
          </p:cNvPr>
          <p:cNvSpPr>
            <a:spLocks noGrp="1"/>
          </p:cNvSpPr>
          <p:nvPr>
            <p:ph type="dt" idx="1"/>
          </p:nvPr>
        </p:nvSpPr>
        <p:spPr/>
        <p:txBody>
          <a:bodyPr/>
          <a:lstStyle/>
          <a:p>
            <a:fld id="{D30C29F5-0FA5-4A4C-BB40-5E784A40DBC5}" type="datetime1">
              <a:rPr lang="en-US" smtClean="0"/>
              <a:t>8/5/2025</a:t>
            </a:fld>
            <a:endParaRPr lang="en-US"/>
          </a:p>
        </p:txBody>
      </p:sp>
    </p:spTree>
    <p:extLst>
      <p:ext uri="{BB962C8B-B14F-4D97-AF65-F5344CB8AC3E}">
        <p14:creationId xmlns:p14="http://schemas.microsoft.com/office/powerpoint/2010/main" val="29268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19</a:t>
            </a:fld>
            <a:endParaRPr lang="en-US"/>
          </a:p>
        </p:txBody>
      </p:sp>
    </p:spTree>
    <p:extLst>
      <p:ext uri="{BB962C8B-B14F-4D97-AF65-F5344CB8AC3E}">
        <p14:creationId xmlns:p14="http://schemas.microsoft.com/office/powerpoint/2010/main" val="103954799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two slides provide both the statutory requirements of distressed systems AND the funding options or resources that are available for distressed systems.</a:t>
            </a:r>
            <a:endParaRPr lang="en-US" sz="1400" dirty="0">
              <a:cs typeface="Arial" panose="020B0604020202020204" pitchFamily="34" charset="0"/>
            </a:endParaRPr>
          </a:p>
          <a:p>
            <a:endParaRPr lang="en-US" sz="1300" dirty="0"/>
          </a:p>
          <a:p>
            <a:r>
              <a:rPr lang="en-US" sz="1300" dirty="0"/>
              <a:t>You can see that some statutory requirements can be fulfilled through division funding, but other requirements will be fulfilled through on-the-ground case management by Viable Utility Unit staff. Please note that distressed LGUs are not obligated to use DWI funding to fulfill their statutory requirements, however all distressed LGUs must adhere to the guidance documents and minimum criteria for AIAs and Rate Studies as approved by SWIA and the LGC. Two of the key minimum criteria for all distressed systems’ planning efforts are 1) developing a minimum 10-year CIP based on the Asset Management Plan, and 2) developing at least a full-cost pricing rate scenario as part of the required rate study.</a:t>
            </a:r>
          </a:p>
          <a:p>
            <a:endParaRPr lang="en-US" sz="1300" dirty="0"/>
          </a:p>
          <a:p>
            <a:r>
              <a:rPr lang="en-US" sz="1300" dirty="0"/>
              <a:t>For example, the required AIA and rate study efforts can be fulfilled through AIA and/or rate study grants funded by the Division.</a:t>
            </a:r>
          </a:p>
          <a:p>
            <a:endParaRPr lang="en-US" sz="1300" dirty="0"/>
          </a:p>
          <a:p>
            <a:r>
              <a:rPr lang="en-US" sz="1300" dirty="0"/>
              <a:t>The Division’s BUMP training is also a statutory requirement for all distressed systems, and it is a gateway to being eligible to receive VUR construction funding (more on that later). The Division puts on 5-6 BUMP trainings around the state each Spring and Fall, and the next round is expected to be the first few weeks of September. Upon being designated, each distressed LGU is allotted up to $2,000 to pay for the initial BUMP training requirement and to allow new staff to access the League of Municipality’s training resources.</a:t>
            </a:r>
          </a:p>
          <a:p>
            <a:endParaRPr lang="en-US" sz="1300" dirty="0"/>
          </a:p>
          <a:p>
            <a:r>
              <a:rPr lang="en-US" sz="1300" dirty="0"/>
              <a:t>For requirements such as the Short-Term Action Plan and [[[next slide]]]</a:t>
            </a:r>
          </a:p>
          <a:p>
            <a:endParaRPr lang="en-US" sz="130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14132">
              <a:defRPr/>
            </a:pPr>
            <a:fld id="{417D4FAD-7AE8-40CA-9F21-395EDFD2AD48}" type="slidenum">
              <a:rPr lang="en-US" sz="1200">
                <a:solidFill>
                  <a:prstClr val="black"/>
                </a:solidFill>
              </a:rPr>
              <a:pPr defTabSz="914132">
                <a:defRPr/>
              </a:pPr>
              <a:t>190</a:t>
            </a:fld>
            <a:endParaRPr lang="en-US" sz="1200">
              <a:solidFill>
                <a:prstClr val="black"/>
              </a:solidFill>
            </a:endParaRPr>
          </a:p>
        </p:txBody>
      </p:sp>
      <p:sp>
        <p:nvSpPr>
          <p:cNvPr id="5" name="Date Placeholder 4">
            <a:extLst>
              <a:ext uri="{FF2B5EF4-FFF2-40B4-BE49-F238E27FC236}">
                <a16:creationId xmlns:a16="http://schemas.microsoft.com/office/drawing/2014/main" id="{7BCF5354-5337-D056-E52C-24D65A432D5B}"/>
              </a:ext>
            </a:extLst>
          </p:cNvPr>
          <p:cNvSpPr>
            <a:spLocks noGrp="1"/>
          </p:cNvSpPr>
          <p:nvPr>
            <p:ph type="dt" idx="1"/>
          </p:nvPr>
        </p:nvSpPr>
        <p:spPr/>
        <p:txBody>
          <a:bodyPr/>
          <a:lstStyle/>
          <a:p>
            <a:fld id="{D6F08F8A-DCFA-4CDE-8A69-AF79E1F763A2}" type="datetime1">
              <a:rPr lang="en-US" smtClean="0"/>
              <a:t>8/5/2025</a:t>
            </a:fld>
            <a:endParaRPr lang="en-US"/>
          </a:p>
        </p:txBody>
      </p:sp>
    </p:spTree>
    <p:extLst>
      <p:ext uri="{BB962C8B-B14F-4D97-AF65-F5344CB8AC3E}">
        <p14:creationId xmlns:p14="http://schemas.microsoft.com/office/powerpoint/2010/main" val="409556837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slide provides both the statutory requirements of distressed systems AND the Division’s resources that are available for distressed systems.</a:t>
            </a:r>
          </a:p>
          <a:p>
            <a:r>
              <a:rPr lang="en-US" sz="1300" dirty="0"/>
              <a:t>…and the Long-Term Action and Financial Management Plans, the Division is developing documents and tools that, in conjunction with the existing Emergency Operating, AIA/rate study, MRF, and training grants, will provide the means and methods through which distressed systems will meet their statutory requirements.</a:t>
            </a:r>
          </a:p>
          <a:p>
            <a:endParaRPr lang="en-US" sz="1300" dirty="0"/>
          </a:p>
          <a:p>
            <a:r>
              <a:rPr lang="en-US" sz="1300" dirty="0"/>
              <a:t>Some publicly accessible tools are being developed under contract with DWI by UNC’s School of Government’s Environmental Finance Center and other contracted entities which will be made available in the coming months. Continue to check our website for the latest announcements.</a:t>
            </a:r>
            <a:endParaRPr lang="en-US" sz="130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14132">
              <a:defRPr/>
            </a:pPr>
            <a:fld id="{417D4FAD-7AE8-40CA-9F21-395EDFD2AD48}" type="slidenum">
              <a:rPr lang="en-US" sz="1200">
                <a:solidFill>
                  <a:prstClr val="black"/>
                </a:solidFill>
              </a:rPr>
              <a:pPr defTabSz="914132">
                <a:defRPr/>
              </a:pPr>
              <a:t>191</a:t>
            </a:fld>
            <a:endParaRPr lang="en-US" sz="1200">
              <a:solidFill>
                <a:prstClr val="black"/>
              </a:solidFill>
            </a:endParaRPr>
          </a:p>
        </p:txBody>
      </p:sp>
      <p:sp>
        <p:nvSpPr>
          <p:cNvPr id="5" name="Date Placeholder 4">
            <a:extLst>
              <a:ext uri="{FF2B5EF4-FFF2-40B4-BE49-F238E27FC236}">
                <a16:creationId xmlns:a16="http://schemas.microsoft.com/office/drawing/2014/main" id="{E7688A93-687B-95A6-CD7D-C7A705D63469}"/>
              </a:ext>
            </a:extLst>
          </p:cNvPr>
          <p:cNvSpPr>
            <a:spLocks noGrp="1"/>
          </p:cNvSpPr>
          <p:nvPr>
            <p:ph type="dt" idx="1"/>
          </p:nvPr>
        </p:nvSpPr>
        <p:spPr/>
        <p:txBody>
          <a:bodyPr/>
          <a:lstStyle/>
          <a:p>
            <a:fld id="{822F2350-6E33-4D8F-B981-8E96095E4F3C}" type="datetime1">
              <a:rPr lang="en-US" smtClean="0"/>
              <a:t>8/5/2025</a:t>
            </a:fld>
            <a:endParaRPr lang="en-US"/>
          </a:p>
        </p:txBody>
      </p:sp>
    </p:spTree>
    <p:extLst>
      <p:ext uri="{BB962C8B-B14F-4D97-AF65-F5344CB8AC3E}">
        <p14:creationId xmlns:p14="http://schemas.microsoft.com/office/powerpoint/2010/main" val="2902491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above, DWI has several funding opportunities available, but distressed systems are not obligated to utilize DWI funding to fulfill the statutory requirements. Regardless, all distressed systems’ AIA projects and Rate Studies must include the minimum criteria that SWIA and the LGC approved for these efforts. You can find the guidance documents that contain the approved minimum criteria for AIA projects and for Rate Studies on the “Viable Utility Program” page on the Division’s website.</a:t>
            </a:r>
          </a:p>
          <a:p>
            <a:endParaRPr lang="en-US" dirty="0"/>
          </a:p>
          <a:p>
            <a:r>
              <a:rPr lang="en-US" dirty="0"/>
              <a:t>Broadly speaking, the AIA and rate study allows a system to get a solid picture of the utility by determine what condition it’s in, what are the most critical assets, and what level of revenue is required to meet system needs. As SWIA and the LGC have approved, the AIA effort (whether in one project or a series of projects) must result in a minimum 10-year Capital Improvement Plan. This CIP as well as the ongoing operation and maintenance costs identified during the AIA project will subsequently feed into the rate study.</a:t>
            </a:r>
          </a:p>
          <a:p>
            <a:endParaRPr lang="en-US" dirty="0"/>
          </a:p>
          <a:p>
            <a:r>
              <a:rPr lang="en-US" dirty="0"/>
              <a:t>MRFs, while not required for Distressed systems, may be a necessary path for the utility when going-alone is neither feasible nor affordable. MRFs can include multiple partners who may be distressed and non-distressed and must include a full cost and affordability analysis of the potential merger or regionalization options.</a:t>
            </a:r>
          </a:p>
          <a:p>
            <a:endParaRPr lang="en-US" dirty="0"/>
          </a:p>
          <a:p>
            <a:r>
              <a:rPr lang="en-US" dirty="0"/>
              <a:t>VUR funds can also be used for Emergency Operating Grants for D1 systems, and these are in part managed by the Local Government Commission.</a:t>
            </a:r>
          </a:p>
          <a:p>
            <a:endParaRPr lang="en-US" dirty="0"/>
          </a:p>
          <a:p>
            <a:r>
              <a:rPr lang="en-US" dirty="0"/>
              <a:t>Lastly, VUR funds can of course be used for construction project grants which must meet certain Viable Utility eligibilities which is documented on the VUR Construction Supplemental Form.</a:t>
            </a:r>
          </a:p>
          <a:p>
            <a:endParaRPr lang="en-US" dirty="0"/>
          </a:p>
          <a:p>
            <a:r>
              <a:rPr lang="en-US" dirty="0"/>
              <a:t>[[[next slide]]]</a:t>
            </a:r>
          </a:p>
          <a:p>
            <a:endParaRPr lang="en-US" dirty="0"/>
          </a:p>
          <a:p>
            <a:r>
              <a:rPr lang="en-US" dirty="0"/>
              <a:t> </a:t>
            </a:r>
          </a:p>
        </p:txBody>
      </p:sp>
      <p:sp>
        <p:nvSpPr>
          <p:cNvPr id="4" name="Slide Number Placeholder 3"/>
          <p:cNvSpPr>
            <a:spLocks noGrp="1"/>
          </p:cNvSpPr>
          <p:nvPr>
            <p:ph type="sldNum" sz="quarter" idx="5"/>
          </p:nvPr>
        </p:nvSpPr>
        <p:spPr/>
        <p:txBody>
          <a:bodyPr/>
          <a:lstStyle/>
          <a:p>
            <a:fld id="{E3B1115A-D5A5-42BC-B25C-8F39463637FB}" type="slidenum">
              <a:rPr lang="en-US" smtClean="0"/>
              <a:t>192</a:t>
            </a:fld>
            <a:endParaRPr lang="en-US"/>
          </a:p>
        </p:txBody>
      </p:sp>
      <p:sp>
        <p:nvSpPr>
          <p:cNvPr id="5" name="Date Placeholder 4">
            <a:extLst>
              <a:ext uri="{FF2B5EF4-FFF2-40B4-BE49-F238E27FC236}">
                <a16:creationId xmlns:a16="http://schemas.microsoft.com/office/drawing/2014/main" id="{CC30D2F2-1ABA-33AD-D550-68A456B1326F}"/>
              </a:ext>
            </a:extLst>
          </p:cNvPr>
          <p:cNvSpPr>
            <a:spLocks noGrp="1"/>
          </p:cNvSpPr>
          <p:nvPr>
            <p:ph type="dt" idx="1"/>
          </p:nvPr>
        </p:nvSpPr>
        <p:spPr/>
        <p:txBody>
          <a:bodyPr/>
          <a:lstStyle/>
          <a:p>
            <a:fld id="{A787B9A7-D54D-4027-949D-11F2C7710B82}" type="datetime1">
              <a:rPr lang="en-US" smtClean="0"/>
              <a:t>8/5/2025</a:t>
            </a:fld>
            <a:endParaRPr lang="en-US"/>
          </a:p>
        </p:txBody>
      </p:sp>
    </p:spTree>
    <p:extLst>
      <p:ext uri="{BB962C8B-B14F-4D97-AF65-F5344CB8AC3E}">
        <p14:creationId xmlns:p14="http://schemas.microsoft.com/office/powerpoint/2010/main" val="223121645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9929-4793-37C4-0D76-B178D3758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ABDDB-D3ED-372E-0492-FC0FB4F6E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CE039-A667-C758-130D-00AC053CBB1E}"/>
              </a:ext>
            </a:extLst>
          </p:cNvPr>
          <p:cNvSpPr>
            <a:spLocks noGrp="1"/>
          </p:cNvSpPr>
          <p:nvPr>
            <p:ph type="body" idx="1"/>
          </p:nvPr>
        </p:nvSpPr>
        <p:spPr/>
        <p:txBody>
          <a:bodyPr/>
          <a:lstStyle/>
          <a:p>
            <a:pPr marL="0" indent="0">
              <a:buFont typeface="+mj-lt"/>
              <a:buNone/>
            </a:pPr>
            <a:r>
              <a:rPr lang="en-US" dirty="0"/>
              <a:t>We are offering approximately $45 million in VUR construction funding for this round, and any distressed LGU who wishes to be considered for this funding must complete this form and include it as part of the submitted construction application. If you anticipate your system will be designated Distressed by the time SWIA awards this round of funding in February 2026, go ahead and provide this form with each of your construction project applications.</a:t>
            </a:r>
          </a:p>
          <a:p>
            <a:pPr marL="237127" indent="-237127">
              <a:buFont typeface="+mj-lt"/>
              <a:buAutoNum type="arabicPeriod"/>
            </a:pPr>
            <a:endParaRPr lang="en-US" dirty="0"/>
          </a:p>
          <a:p>
            <a:pPr marL="237127" indent="-237127">
              <a:buFont typeface="+mj-lt"/>
              <a:buAutoNum type="arabicPeriod"/>
            </a:pPr>
            <a:r>
              <a:rPr lang="en-US" dirty="0"/>
              <a:t>Please make sure that you are compliant with your initial education requirements. There’s information about that here, so be sure to check it out. If you have questions, contact Tony Dongarra. He’ll be able to help you ascertain if you’re compliant or not.</a:t>
            </a:r>
          </a:p>
          <a:p>
            <a:pPr marL="237127" indent="-237127">
              <a:buFont typeface="+mj-lt"/>
              <a:buAutoNum type="arabicPeriod"/>
            </a:pPr>
            <a:r>
              <a:rPr lang="en-US" dirty="0"/>
              <a:t>Then on the second page, check your project eligibility type.</a:t>
            </a:r>
          </a:p>
          <a:p>
            <a:pPr marL="237127" indent="-237127">
              <a:buFont typeface="+mj-lt"/>
              <a:buAutoNum type="arabicPeriod"/>
            </a:pPr>
            <a:r>
              <a:rPr lang="en-US" dirty="0"/>
              <a:t>On the back side, provide a brief description of the project and how it promotes viability for your utility specifically related to your LGU’s assessment scorecard. “For example: This meter replacement project will improve the utility’s revenue generation by replacing the existing 30 year-old meters in the system; the meter replacement project will also ensure billing is performed more regularly and consistently through automatic meter reading software that will be integrated into the utility’s existing billing software.” Also, please attach a copy of your utility’s current and adopted CIP. If you lack a CIP, your application will not be excluded from consideration for VUR construction funds, but it will provide Division staff sufficient context for how the project resulted from and fits within the utility’s planning efforts.</a:t>
            </a:r>
          </a:p>
        </p:txBody>
      </p:sp>
      <p:sp>
        <p:nvSpPr>
          <p:cNvPr id="4" name="Slide Number Placeholder 3">
            <a:extLst>
              <a:ext uri="{FF2B5EF4-FFF2-40B4-BE49-F238E27FC236}">
                <a16:creationId xmlns:a16="http://schemas.microsoft.com/office/drawing/2014/main" id="{D9BF0992-742E-3C42-6CB6-9DC5E38AB1C7}"/>
              </a:ext>
            </a:extLst>
          </p:cNvPr>
          <p:cNvSpPr>
            <a:spLocks noGrp="1"/>
          </p:cNvSpPr>
          <p:nvPr>
            <p:ph type="sldNum" sz="quarter" idx="5"/>
          </p:nvPr>
        </p:nvSpPr>
        <p:spPr/>
        <p:txBody>
          <a:bodyPr/>
          <a:lstStyle/>
          <a:p>
            <a:fld id="{37A01639-C0EE-40DF-80A6-65D9A27439B1}" type="slidenum">
              <a:rPr lang="en-US" smtClean="0"/>
              <a:pPr/>
              <a:t>193</a:t>
            </a:fld>
            <a:endParaRPr lang="en-US"/>
          </a:p>
        </p:txBody>
      </p:sp>
      <p:sp>
        <p:nvSpPr>
          <p:cNvPr id="5" name="Date Placeholder 4">
            <a:extLst>
              <a:ext uri="{FF2B5EF4-FFF2-40B4-BE49-F238E27FC236}">
                <a16:creationId xmlns:a16="http://schemas.microsoft.com/office/drawing/2014/main" id="{2B458AA5-1FC0-186F-C5B2-990AC328E5F1}"/>
              </a:ext>
            </a:extLst>
          </p:cNvPr>
          <p:cNvSpPr>
            <a:spLocks noGrp="1"/>
          </p:cNvSpPr>
          <p:nvPr>
            <p:ph type="dt" idx="1"/>
          </p:nvPr>
        </p:nvSpPr>
        <p:spPr/>
        <p:txBody>
          <a:bodyPr/>
          <a:lstStyle/>
          <a:p>
            <a:fld id="{63CA4874-9CAE-41A8-A1B6-A658C950C097}" type="datetime1">
              <a:rPr lang="en-US" smtClean="0"/>
              <a:t>8/5/2025</a:t>
            </a:fld>
            <a:endParaRPr lang="en-US"/>
          </a:p>
        </p:txBody>
      </p:sp>
    </p:spTree>
    <p:extLst>
      <p:ext uri="{BB962C8B-B14F-4D97-AF65-F5344CB8AC3E}">
        <p14:creationId xmlns:p14="http://schemas.microsoft.com/office/powerpoint/2010/main" val="358735668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IT GENERAL)</a:t>
            </a:r>
          </a:p>
          <a:p>
            <a:r>
              <a:rPr lang="en-US" dirty="0"/>
              <a:t>Beyond the types of projects DWI can fund, Distressed systems are also required to develop an Action Plan that includes short- and long-term action plans, continuing education plans, long-term financial management plans, and other matters identified by SWIA and LGC. </a:t>
            </a:r>
          </a:p>
          <a:p>
            <a:endParaRPr lang="en-US" dirty="0"/>
          </a:p>
          <a:p>
            <a:pPr defTabSz="914266">
              <a:defRPr/>
            </a:pPr>
            <a:r>
              <a:rPr lang="en-US" dirty="0"/>
              <a:t>The focus of these plans is to establish specific actions, goals, KPIs, etc. to address the specific reasons for being distressed. Viable Utility staff along with SWIA and LGC are developing a guidance document to assist in the development of these plans.</a:t>
            </a:r>
          </a:p>
          <a:p>
            <a:pPr defTabSz="914266">
              <a:defRPr/>
            </a:pPr>
            <a:endParaRPr lang="en-US" dirty="0"/>
          </a:p>
          <a:p>
            <a:pPr defTabSz="914266">
              <a:defRPr/>
            </a:pPr>
            <a:r>
              <a:rPr lang="en-US" dirty="0"/>
              <a:t>The Short-term action plan was approved by SWIA and LGC in 2023, and the Long-term Viability Plan will be developed by the end of 2025.</a:t>
            </a:r>
          </a:p>
        </p:txBody>
      </p:sp>
      <p:sp>
        <p:nvSpPr>
          <p:cNvPr id="4" name="Slide Number Placeholder 3"/>
          <p:cNvSpPr>
            <a:spLocks noGrp="1"/>
          </p:cNvSpPr>
          <p:nvPr>
            <p:ph type="sldNum" sz="quarter" idx="5"/>
          </p:nvPr>
        </p:nvSpPr>
        <p:spPr/>
        <p:txBody>
          <a:bodyPr/>
          <a:lstStyle/>
          <a:p>
            <a:fld id="{37A01639-C0EE-40DF-80A6-65D9A27439B1}" type="slidenum">
              <a:rPr lang="en-US" smtClean="0"/>
              <a:t>194</a:t>
            </a:fld>
            <a:endParaRPr lang="en-US"/>
          </a:p>
        </p:txBody>
      </p:sp>
      <p:sp>
        <p:nvSpPr>
          <p:cNvPr id="5" name="Date Placeholder 4">
            <a:extLst>
              <a:ext uri="{FF2B5EF4-FFF2-40B4-BE49-F238E27FC236}">
                <a16:creationId xmlns:a16="http://schemas.microsoft.com/office/drawing/2014/main" id="{78F47D6D-E2EE-C727-34C1-BCF66984030C}"/>
              </a:ext>
            </a:extLst>
          </p:cNvPr>
          <p:cNvSpPr>
            <a:spLocks noGrp="1"/>
          </p:cNvSpPr>
          <p:nvPr>
            <p:ph type="dt" idx="1"/>
          </p:nvPr>
        </p:nvSpPr>
        <p:spPr/>
        <p:txBody>
          <a:bodyPr/>
          <a:lstStyle/>
          <a:p>
            <a:fld id="{ECF8C082-B6CC-477B-9EC6-EBFD585DB932}" type="datetime1">
              <a:rPr lang="en-US" smtClean="0"/>
              <a:t>8/5/2025</a:t>
            </a:fld>
            <a:endParaRPr lang="en-US"/>
          </a:p>
        </p:txBody>
      </p:sp>
    </p:spTree>
    <p:extLst>
      <p:ext uri="{BB962C8B-B14F-4D97-AF65-F5344CB8AC3E}">
        <p14:creationId xmlns:p14="http://schemas.microsoft.com/office/powerpoint/2010/main" val="225039632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project timeline for all Division-funded AIAs, rate studies, and MRFs. Please note that this is the same project timeline for all Division-funded AIA and MRF projects, the goal being to complete your planning project within 2 years of the Letter of Intent to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Some key highlights are that DWI can start issuing disbursements for incurred costs after the scope has been approved and you submit the first payment items including the executed funding offer. </a:t>
            </a:r>
          </a:p>
          <a:p>
            <a:endParaRPr lang="en-US" dirty="0"/>
          </a:p>
          <a:p>
            <a:r>
              <a:rPr lang="en-US" dirty="0"/>
              <a:t>Also, DWI will withhold the final 5% of the funding until the Final Deliverable and Last Payment Items have been completed and approved by the Division.</a:t>
            </a:r>
          </a:p>
          <a:p>
            <a:endParaRPr lang="en-US" dirty="0"/>
          </a:p>
          <a:p>
            <a:r>
              <a:rPr lang="en-US" dirty="0"/>
              <a:t>This is the same process for all DWI-funded projects, and we will cover these processes in detail in later sections of the presentation.</a:t>
            </a:r>
          </a:p>
        </p:txBody>
      </p:sp>
      <p:sp>
        <p:nvSpPr>
          <p:cNvPr id="4" name="Slide Number Placeholder 3"/>
          <p:cNvSpPr>
            <a:spLocks noGrp="1"/>
          </p:cNvSpPr>
          <p:nvPr>
            <p:ph type="sldNum" sz="quarter" idx="5"/>
          </p:nvPr>
        </p:nvSpPr>
        <p:spPr/>
        <p:txBody>
          <a:bodyPr/>
          <a:lstStyle/>
          <a:p>
            <a:fld id="{37A01639-C0EE-40DF-80A6-65D9A27439B1}" type="slidenum">
              <a:rPr lang="en-US" smtClean="0"/>
              <a:t>195</a:t>
            </a:fld>
            <a:endParaRPr lang="en-US"/>
          </a:p>
        </p:txBody>
      </p:sp>
      <p:sp>
        <p:nvSpPr>
          <p:cNvPr id="5" name="Date Placeholder 4">
            <a:extLst>
              <a:ext uri="{FF2B5EF4-FFF2-40B4-BE49-F238E27FC236}">
                <a16:creationId xmlns:a16="http://schemas.microsoft.com/office/drawing/2014/main" id="{C451DAB6-BF0D-6646-0CF8-85848AB8A781}"/>
              </a:ext>
            </a:extLst>
          </p:cNvPr>
          <p:cNvSpPr>
            <a:spLocks noGrp="1"/>
          </p:cNvSpPr>
          <p:nvPr>
            <p:ph type="dt" idx="1"/>
          </p:nvPr>
        </p:nvSpPr>
        <p:spPr/>
        <p:txBody>
          <a:bodyPr/>
          <a:lstStyle/>
          <a:p>
            <a:fld id="{46134C2D-F7CC-4441-894E-05F758A84CEE}" type="datetime1">
              <a:rPr lang="en-US" smtClean="0"/>
              <a:t>8/5/2025</a:t>
            </a:fld>
            <a:endParaRPr lang="en-US"/>
          </a:p>
        </p:txBody>
      </p:sp>
    </p:spTree>
    <p:extLst>
      <p:ext uri="{BB962C8B-B14F-4D97-AF65-F5344CB8AC3E}">
        <p14:creationId xmlns:p14="http://schemas.microsoft.com/office/powerpoint/2010/main" val="316395436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construction projects funded from the Viable Utility Reserve are subject to the same timeline as all other DWI-funded construction projects.</a:t>
            </a:r>
          </a:p>
          <a:p>
            <a:endParaRPr lang="en-US" dirty="0"/>
          </a:p>
          <a:p>
            <a:r>
              <a:rPr lang="en-US" dirty="0"/>
              <a:t>Here, we want to call your attention to the VUP’s additional Engineering Report requirements for distressed systems. Regardless of how much planning went in to develop the construction project, all engineering reports for distressed systems’ construction projects must include a discussion and brief analysis of how the system is addressing their viability needs during and beyond this project. These questions should look similar to the VUR Application Eligibility Form we previously discussed.</a:t>
            </a:r>
          </a:p>
          <a:p>
            <a:endParaRPr lang="en-US" dirty="0"/>
          </a:p>
          <a:p>
            <a:r>
              <a:rPr lang="en-US" dirty="0"/>
              <a:t>The main date to keep in mind is funding recipients have two years from the LOIF date to execute all contracts for the project.</a:t>
            </a:r>
          </a:p>
          <a:p>
            <a:endParaRPr lang="en-US" dirty="0"/>
          </a:p>
          <a:p>
            <a:r>
              <a:rPr lang="en-US" dirty="0"/>
              <a:t>For disbursements, construction disbursements will begin after the project has bid and awarded all contracts for the projects, and the funding recipient has executed the funding offer and provided all first payment items to the Division.</a:t>
            </a:r>
          </a:p>
        </p:txBody>
      </p:sp>
      <p:sp>
        <p:nvSpPr>
          <p:cNvPr id="4" name="Slide Number Placeholder 3"/>
          <p:cNvSpPr>
            <a:spLocks noGrp="1"/>
          </p:cNvSpPr>
          <p:nvPr>
            <p:ph type="sldNum" sz="quarter" idx="5"/>
          </p:nvPr>
        </p:nvSpPr>
        <p:spPr/>
        <p:txBody>
          <a:bodyPr/>
          <a:lstStyle/>
          <a:p>
            <a:fld id="{37A01639-C0EE-40DF-80A6-65D9A27439B1}" type="slidenum">
              <a:rPr lang="en-US" smtClean="0"/>
              <a:t>196</a:t>
            </a:fld>
            <a:endParaRPr lang="en-US"/>
          </a:p>
        </p:txBody>
      </p:sp>
      <p:sp>
        <p:nvSpPr>
          <p:cNvPr id="5" name="Date Placeholder 4">
            <a:extLst>
              <a:ext uri="{FF2B5EF4-FFF2-40B4-BE49-F238E27FC236}">
                <a16:creationId xmlns:a16="http://schemas.microsoft.com/office/drawing/2014/main" id="{151D6A81-D2C8-FA19-3559-B06F06F09C65}"/>
              </a:ext>
            </a:extLst>
          </p:cNvPr>
          <p:cNvSpPr>
            <a:spLocks noGrp="1"/>
          </p:cNvSpPr>
          <p:nvPr>
            <p:ph type="dt" idx="1"/>
          </p:nvPr>
        </p:nvSpPr>
        <p:spPr/>
        <p:txBody>
          <a:bodyPr/>
          <a:lstStyle/>
          <a:p>
            <a:fld id="{40C594BC-7D32-46AA-830F-17E3D2BA9A36}" type="datetime1">
              <a:rPr lang="en-US" smtClean="0"/>
              <a:t>8/5/2025</a:t>
            </a:fld>
            <a:endParaRPr lang="en-US"/>
          </a:p>
        </p:txBody>
      </p:sp>
    </p:spTree>
    <p:extLst>
      <p:ext uri="{BB962C8B-B14F-4D97-AF65-F5344CB8AC3E}">
        <p14:creationId xmlns:p14="http://schemas.microsoft.com/office/powerpoint/2010/main" val="386895809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what you know]]]</a:t>
            </a:r>
          </a:p>
          <a:p>
            <a:br>
              <a:rPr lang="en-US" dirty="0"/>
            </a:br>
            <a:r>
              <a:rPr lang="en-US" dirty="0"/>
              <a:t>We have several ongoing and potential partnerships around the state. Some efforts commenced before the VUR was created via the existing AIA and MRF grants.</a:t>
            </a:r>
          </a:p>
          <a:p>
            <a:endParaRPr lang="en-US" dirty="0"/>
          </a:p>
          <a:p>
            <a:r>
              <a:rPr lang="en-US" dirty="0"/>
              <a:t>Cleveland County Water – several small systems, already under central management, studying feasibility of more interconnections and/or actual merging</a:t>
            </a:r>
          </a:p>
          <a:p>
            <a:r>
              <a:rPr lang="en-US" dirty="0"/>
              <a:t>LRCOG – 10+ systems investigating a myriad of interconnections, consolidations, and interlocal agreements to provide reliable water and wastewater services</a:t>
            </a:r>
          </a:p>
          <a:p>
            <a:r>
              <a:rPr lang="en-US" dirty="0"/>
              <a:t>Wayne County – Goldsboro is a large utility among several smaller systems, so the Division has been working with surrounding utilities in their efforts to position themselves for potential utility mergers/consolidations among themselves and/or with Goldsboro</a:t>
            </a:r>
          </a:p>
          <a:p>
            <a:r>
              <a:rPr lang="en-US" dirty="0"/>
              <a:t>Martin County – Martin County contains a regional water and sewer authority and several small municipal systems; the Division has funded several AIA and MRF grants in this county even prior to the creation of the VUP, and current funding is allowing each system to investigate the best paths forward for each system and the county-wide authority.</a:t>
            </a:r>
          </a:p>
          <a:p>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197</a:t>
            </a:fld>
            <a:endParaRPr lang="en-US"/>
          </a:p>
        </p:txBody>
      </p:sp>
      <p:sp>
        <p:nvSpPr>
          <p:cNvPr id="5" name="Date Placeholder 4">
            <a:extLst>
              <a:ext uri="{FF2B5EF4-FFF2-40B4-BE49-F238E27FC236}">
                <a16:creationId xmlns:a16="http://schemas.microsoft.com/office/drawing/2014/main" id="{2F4474A7-2CB4-B92E-F016-6E87022778D9}"/>
              </a:ext>
            </a:extLst>
          </p:cNvPr>
          <p:cNvSpPr>
            <a:spLocks noGrp="1"/>
          </p:cNvSpPr>
          <p:nvPr>
            <p:ph type="dt" idx="1"/>
          </p:nvPr>
        </p:nvSpPr>
        <p:spPr/>
        <p:txBody>
          <a:bodyPr/>
          <a:lstStyle/>
          <a:p>
            <a:fld id="{F4B41B05-92B3-4889-A725-03DF3F72430F}" type="datetime1">
              <a:rPr lang="en-US" smtClean="0"/>
              <a:t>8/5/2025</a:t>
            </a:fld>
            <a:endParaRPr lang="en-US"/>
          </a:p>
        </p:txBody>
      </p:sp>
    </p:spTree>
    <p:extLst>
      <p:ext uri="{BB962C8B-B14F-4D97-AF65-F5344CB8AC3E}">
        <p14:creationId xmlns:p14="http://schemas.microsoft.com/office/powerpoint/2010/main" val="61958983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YOU KNOW!)</a:t>
            </a:r>
          </a:p>
          <a:p>
            <a:r>
              <a:rPr lang="en-US" dirty="0"/>
              <a:t>This slide is an overview of other initiatives the Viable Utility Program is participating in and collaborating with.</a:t>
            </a:r>
          </a:p>
          <a:p>
            <a:endParaRPr lang="en-US" dirty="0"/>
          </a:p>
          <a:p>
            <a:r>
              <a:rPr lang="en-US" dirty="0"/>
              <a:t>DEQ’s contract with </a:t>
            </a:r>
            <a:r>
              <a:rPr lang="en-US" dirty="0" err="1"/>
              <a:t>Raftelis</a:t>
            </a:r>
            <a:r>
              <a:rPr lang="en-US" dirty="0"/>
              <a:t> </a:t>
            </a:r>
            <a:r>
              <a:rPr lang="en-US"/>
              <a:t>was recently reworked </a:t>
            </a:r>
            <a:r>
              <a:rPr lang="en-US" dirty="0"/>
              <a:t>to support </a:t>
            </a:r>
            <a:r>
              <a:rPr lang="en-US" dirty="0" err="1"/>
              <a:t>COGs’</a:t>
            </a:r>
            <a:r>
              <a:rPr lang="en-US" dirty="0"/>
              <a:t> capacities to help Distress LGUs develop rate studies.</a:t>
            </a:r>
          </a:p>
          <a:p>
            <a:endParaRPr lang="en-US" dirty="0"/>
          </a:p>
          <a:p>
            <a:r>
              <a:rPr lang="en-US" dirty="0"/>
              <a:t>Energy optimization training and support, next training is in Wallace in September. Please see the Division’s website for more information including how to register to attend. Space is filling up quickly to please register as soon as possible!</a:t>
            </a:r>
          </a:p>
          <a:p>
            <a:endParaRPr lang="en-US" dirty="0"/>
          </a:p>
          <a:p>
            <a:r>
              <a:rPr lang="en-US" dirty="0"/>
              <a:t>Lastly but certainly not least, Cybersecurity is a hot-topic especially with the recent proliferation of artificial intelligence/AI, and Viable Utilities is working with the EPA and NC National Guard to provide cybersecurity resources including risk and vulnerability assessments. Please see the EPA’s and North Carolina’s Cybersecurity Response Force’s website for resources and additional information.</a:t>
            </a:r>
          </a:p>
        </p:txBody>
      </p:sp>
      <p:sp>
        <p:nvSpPr>
          <p:cNvPr id="4" name="Slide Number Placeholder 3"/>
          <p:cNvSpPr>
            <a:spLocks noGrp="1"/>
          </p:cNvSpPr>
          <p:nvPr>
            <p:ph type="sldNum" sz="quarter" idx="5"/>
          </p:nvPr>
        </p:nvSpPr>
        <p:spPr/>
        <p:txBody>
          <a:bodyPr/>
          <a:lstStyle/>
          <a:p>
            <a:fld id="{37A01639-C0EE-40DF-80A6-65D9A27439B1}" type="slidenum">
              <a:rPr lang="en-US" smtClean="0"/>
              <a:t>198</a:t>
            </a:fld>
            <a:endParaRPr lang="en-US"/>
          </a:p>
        </p:txBody>
      </p:sp>
      <p:sp>
        <p:nvSpPr>
          <p:cNvPr id="5" name="Date Placeholder 4">
            <a:extLst>
              <a:ext uri="{FF2B5EF4-FFF2-40B4-BE49-F238E27FC236}">
                <a16:creationId xmlns:a16="http://schemas.microsoft.com/office/drawing/2014/main" id="{EB8D2C0C-BDCB-2F63-411A-DA30339C88CF}"/>
              </a:ext>
            </a:extLst>
          </p:cNvPr>
          <p:cNvSpPr>
            <a:spLocks noGrp="1"/>
          </p:cNvSpPr>
          <p:nvPr>
            <p:ph type="dt" idx="1"/>
          </p:nvPr>
        </p:nvSpPr>
        <p:spPr/>
        <p:txBody>
          <a:bodyPr/>
          <a:lstStyle/>
          <a:p>
            <a:fld id="{6E19D366-2A18-403F-A449-1C1E4E055A28}" type="datetime1">
              <a:rPr lang="en-US" smtClean="0"/>
              <a:t>8/5/2025</a:t>
            </a:fld>
            <a:endParaRPr lang="en-US"/>
          </a:p>
        </p:txBody>
      </p:sp>
    </p:spTree>
    <p:extLst>
      <p:ext uri="{BB962C8B-B14F-4D97-AF65-F5344CB8AC3E}">
        <p14:creationId xmlns:p14="http://schemas.microsoft.com/office/powerpoint/2010/main" val="400100842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 Viable Utility Program supports and coordinates quarterly RAPWU meetings with most of the water/sewer technical assistance providers in North Carolina. The next meeting will be in September or October of this year, so please follow our website for that announcement.</a:t>
            </a:r>
          </a:p>
          <a:p>
            <a:endParaRPr lang="en-US" dirty="0"/>
          </a:p>
          <a:p>
            <a:r>
              <a:rPr lang="en-US" dirty="0"/>
              <a:t>[[[Talk about any services you’re aware of such as….</a:t>
            </a:r>
            <a:br>
              <a:rPr lang="en-US" dirty="0"/>
            </a:br>
            <a:br>
              <a:rPr lang="en-US" dirty="0"/>
            </a:br>
            <a:r>
              <a:rPr lang="en-US" dirty="0"/>
              <a:t>EFC’s rates dashboard, and their rate check-up and interlocal agreement tools</a:t>
            </a:r>
          </a:p>
          <a:p>
            <a:r>
              <a:rPr lang="en-US" dirty="0"/>
              <a:t>NC Department of State Treasurer’s coach team</a:t>
            </a:r>
          </a:p>
          <a:p>
            <a:r>
              <a:rPr lang="en-US" dirty="0"/>
              <a:t>NC Rural Water and SERCAP assist with system mapping, rate studies, and operational support</a:t>
            </a:r>
          </a:p>
          <a:p>
            <a:r>
              <a:rPr lang="en-US" dirty="0" err="1"/>
              <a:t>Etc</a:t>
            </a:r>
            <a:r>
              <a:rPr lang="en-US" dirty="0"/>
              <a: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456C487D-E38B-444A-A8D9-A3853809DE05}" type="slidenum">
              <a:rPr lang="en-US" smtClean="0"/>
              <a:t>199</a:t>
            </a:fld>
            <a:endParaRPr lang="en-US"/>
          </a:p>
        </p:txBody>
      </p:sp>
      <p:sp>
        <p:nvSpPr>
          <p:cNvPr id="7" name="Date Placeholder 6">
            <a:extLst>
              <a:ext uri="{FF2B5EF4-FFF2-40B4-BE49-F238E27FC236}">
                <a16:creationId xmlns:a16="http://schemas.microsoft.com/office/drawing/2014/main" id="{5C6F5979-36B3-4022-A8E9-E0FFBC285C61}"/>
              </a:ext>
            </a:extLst>
          </p:cNvPr>
          <p:cNvSpPr>
            <a:spLocks noGrp="1"/>
          </p:cNvSpPr>
          <p:nvPr>
            <p:ph type="dt" idx="1"/>
          </p:nvPr>
        </p:nvSpPr>
        <p:spPr/>
        <p:txBody>
          <a:bodyPr/>
          <a:lstStyle/>
          <a:p>
            <a:fld id="{01E6EA8E-57FF-4105-B7CC-F614A7EC8C62}" type="datetime1">
              <a:rPr lang="en-US" smtClean="0"/>
              <a:t>8/5/2025</a:t>
            </a:fld>
            <a:endParaRPr lang="en-US"/>
          </a:p>
        </p:txBody>
      </p:sp>
    </p:spTree>
    <p:extLst>
      <p:ext uri="{BB962C8B-B14F-4D97-AF65-F5344CB8AC3E}">
        <p14:creationId xmlns:p14="http://schemas.microsoft.com/office/powerpoint/2010/main" val="30961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12" indent="-252912">
              <a:buFont typeface="+mj-lt"/>
              <a:buAutoNum type="arabicPeriod"/>
            </a:pPr>
            <a:r>
              <a:rPr lang="en-US"/>
              <a:t>Today, we’ll first start off with introductory information and then we want to give you a tour of our new website.</a:t>
            </a:r>
          </a:p>
          <a:p>
            <a:pPr marL="252912" indent="-252912">
              <a:buFont typeface="+mj-lt"/>
              <a:buAutoNum type="arabicPeriod"/>
            </a:pPr>
            <a:r>
              <a:rPr lang="en-US" baseline="0"/>
              <a:t>Note: For the western and RTP trainings, we’ll start out with the Hurricane Helene info, then move on to our other funding programs.</a:t>
            </a:r>
          </a:p>
          <a:p>
            <a:pPr marL="252912" indent="-252912">
              <a:buFont typeface="+mj-lt"/>
              <a:buAutoNum type="arabicPeriod"/>
            </a:pPr>
            <a:r>
              <a:rPr lang="en-US" baseline="0"/>
              <a:t>We’ll continue with a quick overview of our programs and then move into the application itself and associated forms.</a:t>
            </a:r>
          </a:p>
          <a:p>
            <a:pPr marL="252912" indent="-252912">
              <a:buFont typeface="+mj-lt"/>
              <a:buAutoNum type="arabicPeriod"/>
            </a:pPr>
            <a:r>
              <a:rPr lang="en-US" baseline="0"/>
              <a:t>We’ll then go through our study grant PRS. </a:t>
            </a:r>
          </a:p>
          <a:p>
            <a:pPr marL="252912" indent="-252912">
              <a:buFont typeface="+mj-lt"/>
              <a:buAutoNum type="arabicPeriod"/>
            </a:pPr>
            <a:r>
              <a:rPr lang="en-US" baseline="0"/>
              <a:t>After lunch, we’ll discuss a couple of items related to “At-risk” projects, then move on to our PRS for construction applications.</a:t>
            </a:r>
          </a:p>
          <a:p>
            <a:pPr marL="252912" indent="-252912">
              <a:buFont typeface="+mj-lt"/>
              <a:buAutoNum type="arabicPeriod"/>
            </a:pPr>
            <a:r>
              <a:rPr lang="en-US" baseline="0"/>
              <a:t>We’ll finish with ARPA Q&amp;A.</a:t>
            </a:r>
          </a:p>
          <a:p>
            <a:pPr marL="252912" indent="-252912">
              <a:buFont typeface="+mj-lt"/>
              <a:buAutoNum type="arabicPeriod"/>
            </a:pPr>
            <a:r>
              <a:rPr lang="en-US" baseline="0"/>
              <a:t>If anyone wishes to stay around, we can discuss individual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2</a:t>
            </a:fld>
            <a:endParaRPr lang="en-US"/>
          </a:p>
        </p:txBody>
      </p:sp>
      <p:sp>
        <p:nvSpPr>
          <p:cNvPr id="5" name="Date Placeholder 4">
            <a:extLst>
              <a:ext uri="{FF2B5EF4-FFF2-40B4-BE49-F238E27FC236}">
                <a16:creationId xmlns:a16="http://schemas.microsoft.com/office/drawing/2014/main" id="{449B9AC2-1DC8-8081-8B45-895234253F9C}"/>
              </a:ext>
            </a:extLst>
          </p:cNvPr>
          <p:cNvSpPr>
            <a:spLocks noGrp="1"/>
          </p:cNvSpPr>
          <p:nvPr>
            <p:ph type="dt" idx="1"/>
          </p:nvPr>
        </p:nvSpPr>
        <p:spPr/>
        <p:txBody>
          <a:bodyPr/>
          <a:lstStyle/>
          <a:p>
            <a:fld id="{D8D3BEF4-2580-4EB3-8250-0D6B29E61F4F}" type="datetime1">
              <a:rPr lang="en-US" smtClean="0"/>
              <a:t>8/5/2025</a:t>
            </a:fld>
            <a:endParaRPr lang="en-US"/>
          </a:p>
        </p:txBody>
      </p:sp>
    </p:spTree>
    <p:extLst>
      <p:ext uri="{BB962C8B-B14F-4D97-AF65-F5344CB8AC3E}">
        <p14:creationId xmlns:p14="http://schemas.microsoft.com/office/powerpoint/2010/main" val="201887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20</a:t>
            </a:fld>
            <a:endParaRPr lang="en-US"/>
          </a:p>
        </p:txBody>
      </p:sp>
    </p:spTree>
    <p:extLst>
      <p:ext uri="{BB962C8B-B14F-4D97-AF65-F5344CB8AC3E}">
        <p14:creationId xmlns:p14="http://schemas.microsoft.com/office/powerpoint/2010/main" val="174252622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200</a:t>
            </a:fld>
            <a:endParaRPr lang="en-US"/>
          </a:p>
        </p:txBody>
      </p:sp>
      <p:sp>
        <p:nvSpPr>
          <p:cNvPr id="5" name="Date Placeholder 4">
            <a:extLst>
              <a:ext uri="{FF2B5EF4-FFF2-40B4-BE49-F238E27FC236}">
                <a16:creationId xmlns:a16="http://schemas.microsoft.com/office/drawing/2014/main" id="{44E3B65A-2208-DAF0-26B6-2D04E3B46A3B}"/>
              </a:ext>
            </a:extLst>
          </p:cNvPr>
          <p:cNvSpPr>
            <a:spLocks noGrp="1"/>
          </p:cNvSpPr>
          <p:nvPr>
            <p:ph type="dt" idx="1"/>
          </p:nvPr>
        </p:nvSpPr>
        <p:spPr/>
        <p:txBody>
          <a:bodyPr/>
          <a:lstStyle/>
          <a:p>
            <a:fld id="{537C5347-652E-42F5-9E2C-0F8AD2311822}" type="datetime1">
              <a:rPr lang="en-US" smtClean="0"/>
              <a:t>8/5/2025</a:t>
            </a:fld>
            <a:endParaRPr lang="en-US"/>
          </a:p>
        </p:txBody>
      </p:sp>
    </p:spTree>
    <p:extLst>
      <p:ext uri="{BB962C8B-B14F-4D97-AF65-F5344CB8AC3E}">
        <p14:creationId xmlns:p14="http://schemas.microsoft.com/office/powerpoint/2010/main" val="13991026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covers everything about Asset Inventory and Assessment Grants, or AIAs.</a:t>
            </a:r>
          </a:p>
          <a:p>
            <a:endParaRPr lang="en-US" dirty="0"/>
          </a:p>
          <a:p>
            <a:r>
              <a:rPr lang="en-US" dirty="0"/>
              <a:t>How many people here are interested in applying for AIA funding?</a:t>
            </a:r>
          </a:p>
        </p:txBody>
      </p:sp>
      <p:sp>
        <p:nvSpPr>
          <p:cNvPr id="4" name="Slide Number Placeholder 3"/>
          <p:cNvSpPr>
            <a:spLocks noGrp="1"/>
          </p:cNvSpPr>
          <p:nvPr>
            <p:ph type="sldNum" sz="quarter" idx="10"/>
          </p:nvPr>
        </p:nvSpPr>
        <p:spPr/>
        <p:txBody>
          <a:bodyPr/>
          <a:lstStyle/>
          <a:p>
            <a:fld id="{DBCC7D24-0DC9-4E9C-89C0-35D79A09D337}" type="slidenum">
              <a:rPr lang="en-US" smtClean="0"/>
              <a:t>201</a:t>
            </a:fld>
            <a:endParaRPr lang="en-US"/>
          </a:p>
        </p:txBody>
      </p:sp>
      <p:sp>
        <p:nvSpPr>
          <p:cNvPr id="5" name="Date Placeholder 4">
            <a:extLst>
              <a:ext uri="{FF2B5EF4-FFF2-40B4-BE49-F238E27FC236}">
                <a16:creationId xmlns:a16="http://schemas.microsoft.com/office/drawing/2014/main" id="{F7EE5463-7482-C436-078D-FE2E5A1DF8F2}"/>
              </a:ext>
            </a:extLst>
          </p:cNvPr>
          <p:cNvSpPr>
            <a:spLocks noGrp="1"/>
          </p:cNvSpPr>
          <p:nvPr>
            <p:ph type="dt" idx="1"/>
          </p:nvPr>
        </p:nvSpPr>
        <p:spPr/>
        <p:txBody>
          <a:bodyPr/>
          <a:lstStyle/>
          <a:p>
            <a:fld id="{539FE9E1-6AAD-4C7A-BD2B-AD976ED1CBB4}" type="datetime1">
              <a:rPr lang="en-US" smtClean="0"/>
              <a:t>8/5/2025</a:t>
            </a:fld>
            <a:endParaRPr lang="en-US"/>
          </a:p>
        </p:txBody>
      </p:sp>
    </p:spTree>
    <p:extLst>
      <p:ext uri="{BB962C8B-B14F-4D97-AF65-F5344CB8AC3E}">
        <p14:creationId xmlns:p14="http://schemas.microsoft.com/office/powerpoint/2010/main" val="129526489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AIA grants can be funded through the Viable Utility Reserve and the Drinking Water or Wastewater State Reserves. In all cases, AIA grants must include inventory and condition assessments of the existing system, but may also include other features of asset management programming. </a:t>
            </a:r>
          </a:p>
          <a:p>
            <a:endParaRPr lang="en-US" dirty="0"/>
          </a:p>
          <a:p>
            <a:r>
              <a:rPr lang="en-US" dirty="0"/>
              <a:t>Specifically for VUR-funded AIAs, eligible applicants are either Distressed LGUs, their public partners, and Councils of Governments or COGs.</a:t>
            </a:r>
          </a:p>
          <a:p>
            <a:endParaRPr lang="en-US" dirty="0"/>
          </a:p>
          <a:p>
            <a:r>
              <a:rPr lang="en-US" dirty="0"/>
              <a:t>For this Fall 2025 cycle, the $400,000 limit pertains to the maximum VUR funding available to a distressed LGU for any combination of AIA, rate study, and MRF projects.</a:t>
            </a:r>
          </a:p>
          <a:p>
            <a:endParaRPr lang="en-US" dirty="0"/>
          </a:p>
          <a:p>
            <a:r>
              <a:rPr lang="en-US" dirty="0"/>
              <a:t>Unlike the State Reserve AIAs (which we will talk about on the next slide), there is no match requirement for VUR-funded AIA grants, but all DWI grants require a 1.5% Fee regardless of their funding source. This fee can be paid by directly by the LGU or reimbursed through the grant. Either way, the fee must be paid by the funding recipient and should be factored into the overall project budget.</a:t>
            </a:r>
          </a:p>
          <a:p>
            <a:endParaRPr lang="en-US" dirty="0"/>
          </a:p>
          <a:p>
            <a:r>
              <a:rPr lang="en-US" dirty="0"/>
              <a:t>This list of eligible activities effectively covers the key components of what the EPA and industry standards recommend for utilities’ asset management plans. For distressed systems, these are also the minimum criteria SWIA and the LGC approved through the Division’s Water and Wastewater Utility Asset Assessment Guidance and Rate Study Guidance documents which can be found on the Division’s website on the asset inventory and assessment grants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a unique feature of all VUR-funded planning grants including AIAs, rate studies, and MRFs is that a single project can include both drinking water and wastewater utilities owned by the applicant or benefitting LGU. For example, you can apply for $325,000 for an AIA and rate study covering both drinking water and wastewater systems, and $75,000 for an MRF covering the drinking water system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202</a:t>
            </a:fld>
            <a:endParaRPr lang="en-US"/>
          </a:p>
        </p:txBody>
      </p:sp>
      <p:sp>
        <p:nvSpPr>
          <p:cNvPr id="5" name="Date Placeholder 4">
            <a:extLst>
              <a:ext uri="{FF2B5EF4-FFF2-40B4-BE49-F238E27FC236}">
                <a16:creationId xmlns:a16="http://schemas.microsoft.com/office/drawing/2014/main" id="{E372E9C4-7A3B-B4AE-0376-5336704EF75C}"/>
              </a:ext>
            </a:extLst>
          </p:cNvPr>
          <p:cNvSpPr>
            <a:spLocks noGrp="1"/>
          </p:cNvSpPr>
          <p:nvPr>
            <p:ph type="dt" idx="1"/>
          </p:nvPr>
        </p:nvSpPr>
        <p:spPr/>
        <p:txBody>
          <a:bodyPr/>
          <a:lstStyle/>
          <a:p>
            <a:fld id="{22962D83-5937-4868-BBD9-E4678589DA63}" type="datetime1">
              <a:rPr lang="en-US" smtClean="0"/>
              <a:t>8/5/2025</a:t>
            </a:fld>
            <a:endParaRPr lang="en-US"/>
          </a:p>
        </p:txBody>
      </p:sp>
    </p:spTree>
    <p:extLst>
      <p:ext uri="{BB962C8B-B14F-4D97-AF65-F5344CB8AC3E}">
        <p14:creationId xmlns:p14="http://schemas.microsoft.com/office/powerpoint/2010/main" val="300502263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click again until the end]]]</a:t>
            </a:r>
          </a:p>
          <a:p>
            <a:endParaRPr lang="en-US" dirty="0"/>
          </a:p>
          <a:p>
            <a:r>
              <a:rPr lang="en-US" dirty="0"/>
              <a:t>This slide covers AIA grants funded out of the state reserve, or SRP, and these have their own set of limits and application restrictions. As you see the set of eligible activities is identical as the VUR-funded AIAs, but the State Reserve AIAs have a different set of applicant restrictions.</a:t>
            </a:r>
          </a:p>
          <a:p>
            <a:endParaRPr lang="en-US" dirty="0"/>
          </a:p>
          <a:p>
            <a:r>
              <a:rPr lang="en-US" dirty="0"/>
              <a:t>State Reserve AIA funding is limited to $150,000 per drinking water and wastewater system every three years, and eligible applicants must have 10,000 or fewer residential connections. As for the “every three years” limit, this is based on when SWIA awards the funding, so you can apply for another round of AIA funding is your last State Reserve AIA was awarded during or before the Fall 2022 funding cycle. Also, the limit applies to both utilities, so if you own both drinking water and wastewater systems, you can apply for and receive up to $150,000 for each system.. For example, the applicant may have a drinking water system with 11,000 connections and a wastewater system with 7,000 connections.</a:t>
            </a:r>
          </a:p>
          <a:p>
            <a:endParaRPr lang="en-US" dirty="0"/>
          </a:p>
          <a:p>
            <a:r>
              <a:rPr lang="en-US" dirty="0"/>
              <a:t>In this case, the LGU is eligible to apply for a wastewater AIA if their last wastewater AIA was funded during or before the Fall 2022 funding cycle, but they are not eligible for a drinking water AIA because they exceed the residential connections limit.</a:t>
            </a:r>
          </a:p>
          <a:p>
            <a:endParaRPr lang="en-US" dirty="0"/>
          </a:p>
          <a:p>
            <a:pPr defTabSz="914132">
              <a:defRPr/>
            </a:pPr>
            <a:r>
              <a:rPr lang="en-US" dirty="0"/>
              <a:t>Specific to state reserve AIAs, there is a local match requirements for non-distressed funding recipients. The match is a percentage of the grant funding that the recipient must contribute toward the project either in local funds or in-kind, staff contributions to the AIA project. The match is attributed in 5% increments based on the number of LGU indicators at the time of applying that are worse than the state benchmarks, so an LGU with 5 of 5 indicators that are worse than the state benchmarks will be required to match 5% of the grant, 4/5 indicators requires 10%, and 3/5 requires 15%, and less than 3 requires 20%.</a:t>
            </a:r>
          </a:p>
          <a:p>
            <a:pPr defTabSz="914132">
              <a:defRPr/>
            </a:pPr>
            <a:endParaRPr lang="en-US" dirty="0"/>
          </a:p>
          <a:p>
            <a:r>
              <a:rPr lang="en-US" dirty="0"/>
              <a:t>Lastly, we have heard that the general assembly may change the funding limits for AIA grants, but we will not know what that entails until the changes become law. To that end, we advise that you request a funding amount that you know is available to you when you apply, and be sure to include a total project cost on the application if your AIA project requires more than the Division can fund at the time you submit your application. If the funding limits change, the Division will honor the increased funding limits if you show in your application that your AIA project requires more than the current $150,000 funding limit.</a:t>
            </a:r>
          </a:p>
          <a:p>
            <a:pPr defTabSz="914132">
              <a:defRPr/>
            </a:pPr>
            <a:endParaRPr lang="en-US" dirty="0"/>
          </a:p>
          <a:p>
            <a:pPr defTabSz="914132">
              <a:defRPr/>
            </a:pPr>
            <a:r>
              <a:rPr lang="en-US" dirty="0"/>
              <a:t>[[[click again to bring up Green banner]]]</a:t>
            </a:r>
          </a:p>
          <a:p>
            <a:pPr defTabSz="914132">
              <a:defRPr/>
            </a:pPr>
            <a:endParaRPr lang="en-US" dirty="0"/>
          </a:p>
          <a:p>
            <a:pPr defTabSz="914132">
              <a:defRPr/>
            </a:pPr>
            <a:r>
              <a:rPr lang="en-US" dirty="0"/>
              <a:t>Before we proceed the last caveat for state reserve grants which fund AIAs is that Session Law 2025-26 requires all State Reserve grants to be prioritized to the 16 counties US Department of HUD deemed most affected by Hurricane Helene and have populations of 300,000 or fewer for the 2025-2026 fiscal year; please refer to slide 87 for the list of eligible counties. This means SWIA must award as much of the available $30 million in state reserve grants for Helene-related construction projects before they can consider funding AIAs. Still, we encourage everyone interested in AIA funding to apply this round, and your application may be able to receive funding if it is available. As always, we consider all Division applications for two funding rounds when funding for the project is available (for AIAs and MRFs this is typically each Fall round), so you will have saved yourself some time for the Fall 2026 funding round, plus your application will get the full review treatment meaning you will have sufficient time to improve it and resubmit if you so choose.</a:t>
            </a:r>
          </a:p>
          <a:p>
            <a:pPr defTabSz="914132">
              <a:defRP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203</a:t>
            </a:fld>
            <a:endParaRPr lang="en-US"/>
          </a:p>
        </p:txBody>
      </p:sp>
      <p:sp>
        <p:nvSpPr>
          <p:cNvPr id="5" name="Date Placeholder 4">
            <a:extLst>
              <a:ext uri="{FF2B5EF4-FFF2-40B4-BE49-F238E27FC236}">
                <a16:creationId xmlns:a16="http://schemas.microsoft.com/office/drawing/2014/main" id="{63144A97-6A7D-A82C-3C7A-9597F51C338B}"/>
              </a:ext>
            </a:extLst>
          </p:cNvPr>
          <p:cNvSpPr>
            <a:spLocks noGrp="1"/>
          </p:cNvSpPr>
          <p:nvPr>
            <p:ph type="dt" idx="1"/>
          </p:nvPr>
        </p:nvSpPr>
        <p:spPr/>
        <p:txBody>
          <a:bodyPr/>
          <a:lstStyle/>
          <a:p>
            <a:fld id="{869C6A66-0D13-4B6F-A1D3-78538FA3F0D0}" type="datetime1">
              <a:rPr lang="en-US" smtClean="0"/>
              <a:t>8/5/2025</a:t>
            </a:fld>
            <a:endParaRPr lang="en-US"/>
          </a:p>
        </p:txBody>
      </p:sp>
    </p:spTree>
    <p:extLst>
      <p:ext uri="{BB962C8B-B14F-4D97-AF65-F5344CB8AC3E}">
        <p14:creationId xmlns:p14="http://schemas.microsoft.com/office/powerpoint/2010/main" val="329931773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specific requirements of Distressed systems. AIAs and rate studies are required for all Distressed systems if a sufficient study has not been completed within the last 5 years.</a:t>
            </a:r>
          </a:p>
          <a:p>
            <a:endParaRPr lang="en-US" dirty="0"/>
          </a:p>
          <a:p>
            <a:r>
              <a:rPr lang="en-US" dirty="0"/>
              <a:t>As always, AIAs may be used to further the results of past asset management activities, particularly when Distressed systems lack key components of a complete Asset Management Plan, or the current Capital Improvement Plan was developed before or without regard to the Asset Management Plan.</a:t>
            </a:r>
          </a:p>
          <a:p>
            <a:endParaRPr lang="en-US" dirty="0"/>
          </a:p>
          <a:p>
            <a:r>
              <a:rPr lang="en-US" dirty="0"/>
              <a:t>Similarly, rate studies should account for the costs of operating and maintaining the system, rehabilitation and replacement costs, and other necessary capital investments included in the CIP. The rate studies should also include building capital or debt reserves, and at least one scenario that provides a full-cost pricing rate structure as if the utility’s enterprise fund was able to completely self-fund all costs with no reliance on grant funding. Other scenarios should certainly be developed, but this full-cost pricing rate structure is a key criteria that SWIA and the LGC approved for all distressed systems. You can find out more including the Division’s rate study guidance for Distressed systems on the Viable Utilities page of the website.</a:t>
            </a:r>
          </a:p>
          <a:p>
            <a:endParaRPr lang="en-US" dirty="0"/>
          </a:p>
          <a:p>
            <a:r>
              <a:rPr lang="en-US" dirty="0"/>
              <a:t>Additionally and not just for Distressed LGUs, all Division-funded AIA projects whether through the State Reserve or VUR must adhere to the Division’s Water and Wastewater Utility Asset Assessment Guidance Document which can be found online as well.</a:t>
            </a:r>
          </a:p>
        </p:txBody>
      </p:sp>
      <p:sp>
        <p:nvSpPr>
          <p:cNvPr id="4" name="Slide Number Placeholder 3"/>
          <p:cNvSpPr>
            <a:spLocks noGrp="1"/>
          </p:cNvSpPr>
          <p:nvPr>
            <p:ph type="sldNum" sz="quarter" idx="5"/>
          </p:nvPr>
        </p:nvSpPr>
        <p:spPr/>
        <p:txBody>
          <a:bodyPr/>
          <a:lstStyle/>
          <a:p>
            <a:fld id="{37A01639-C0EE-40DF-80A6-65D9A27439B1}" type="slidenum">
              <a:rPr lang="en-US" smtClean="0"/>
              <a:t>204</a:t>
            </a:fld>
            <a:endParaRPr lang="en-US"/>
          </a:p>
        </p:txBody>
      </p:sp>
      <p:sp>
        <p:nvSpPr>
          <p:cNvPr id="5" name="Date Placeholder 4">
            <a:extLst>
              <a:ext uri="{FF2B5EF4-FFF2-40B4-BE49-F238E27FC236}">
                <a16:creationId xmlns:a16="http://schemas.microsoft.com/office/drawing/2014/main" id="{E3629F05-8D75-8258-7145-9889C904A284}"/>
              </a:ext>
            </a:extLst>
          </p:cNvPr>
          <p:cNvSpPr>
            <a:spLocks noGrp="1"/>
          </p:cNvSpPr>
          <p:nvPr>
            <p:ph type="dt" idx="1"/>
          </p:nvPr>
        </p:nvSpPr>
        <p:spPr/>
        <p:txBody>
          <a:bodyPr/>
          <a:lstStyle/>
          <a:p>
            <a:fld id="{247BF0B4-E475-4F51-A8F8-E690E12B1D35}" type="datetime1">
              <a:rPr lang="en-US" smtClean="0"/>
              <a:t>8/5/2025</a:t>
            </a:fld>
            <a:endParaRPr lang="en-US"/>
          </a:p>
        </p:txBody>
      </p:sp>
    </p:spTree>
    <p:extLst>
      <p:ext uri="{BB962C8B-B14F-4D97-AF65-F5344CB8AC3E}">
        <p14:creationId xmlns:p14="http://schemas.microsoft.com/office/powerpoint/2010/main" val="426337801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When applying for either a State Reserve AIA or a VUR AIA, the same set of documents are required for a complete application.</a:t>
            </a:r>
          </a:p>
          <a:p>
            <a:endParaRPr lang="en-US" dirty="0"/>
          </a:p>
          <a:p>
            <a:r>
              <a:rPr lang="en-US" dirty="0"/>
              <a:t>The top group of documents are the required forms and documents needed for a complete application. In order to even be considered for scoring, you must submit a complete application form (the semi-annual version), a Fundin Transfer Certification Form, a Resolution authorizing the application, and a narrative response to the questions in the Priority Rating System Guidance plus supporting documentation. With these forms, your application will be reviewed and provided a score.</a:t>
            </a:r>
          </a:p>
          <a:p>
            <a:endParaRPr lang="en-US" dirty="0"/>
          </a:p>
          <a:p>
            <a:r>
              <a:rPr lang="en-US" dirty="0"/>
              <a:t>In order to score well, we also require the Financial Information Form (this will be used to determine the Operating Ration points), and the LGU’s current water/sewer rate sheets (these will be used to determine the points for the water and/or sewer bill per 5,000 gallons). If your LGU owns both drinking water and wastewater utilities, please provide financial information and rate sheets for both utilities even if you are applying for an AIA for just one of your utilities.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205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E63B279F-0FD2-45EC-9DF2-0B583ECCC9C0}"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09988189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This is the Priority Rating System for all AIA applications. Category 1 Project Benefits has a maximum 8 points, Category 2 System Management has a max 12 points, and Category 3 Affordability is a max 4 points.</a:t>
            </a:r>
          </a:p>
          <a:p>
            <a:endParaRPr lang="en-US" dirty="0"/>
          </a:p>
          <a:p>
            <a:r>
              <a:rPr lang="en-US" dirty="0"/>
              <a:t>Note that half of the 24 available points pertain to system management. AIA applications that receive the highest funding priority are typically those whose challenges are most likely addressed by an AIA and whose asset management teams are most likely to use and manage the data in ways that promote proactive asset management practices.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206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09EE1193-801A-4269-8870-C785A000BF7E}"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30526723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next four slides outline the AIA priority rating system which consists of 8 questions and 4 calculations.</a:t>
            </a:r>
          </a:p>
          <a:p>
            <a:endParaRPr lang="en-US" dirty="0"/>
          </a:p>
          <a:p>
            <a:r>
              <a:rPr lang="en-US" dirty="0"/>
              <a:t>There were only minor tweaks to the guidance since the last AIA funding round in Fall 2024, so it will read nearly identical to prior applicants.</a:t>
            </a:r>
          </a:p>
        </p:txBody>
      </p:sp>
      <p:sp>
        <p:nvSpPr>
          <p:cNvPr id="4" name="Header Placeholder 3"/>
          <p:cNvSpPr>
            <a:spLocks noGrp="1"/>
          </p:cNvSpPr>
          <p:nvPr>
            <p:ph type="hdr" sz="quarter"/>
          </p:nvPr>
        </p:nvSpPr>
        <p:spPr/>
        <p:txBody>
          <a:bodyPr/>
          <a:lstStyle/>
          <a:p>
            <a:r>
              <a:rPr lang="en-US"/>
              <a:t>Agenda Items - PPT Slides</a:t>
            </a:r>
          </a:p>
        </p:txBody>
      </p:sp>
      <p:sp>
        <p:nvSpPr>
          <p:cNvPr id="5" name="Footer Placeholder 4"/>
          <p:cNvSpPr>
            <a:spLocks noGrp="1"/>
          </p:cNvSpPr>
          <p:nvPr>
            <p:ph type="ftr" sz="quarter" idx="4"/>
          </p:nvPr>
        </p:nvSpPr>
        <p:spPr/>
        <p:txBody>
          <a:bodyPr/>
          <a:lstStyle/>
          <a:p>
            <a:r>
              <a:rPr lang="en-US"/>
              <a:t>April 9-10, 2019 Authority Meeting</a:t>
            </a:r>
          </a:p>
        </p:txBody>
      </p:sp>
      <p:sp>
        <p:nvSpPr>
          <p:cNvPr id="6" name="Slide Number Placeholder 5"/>
          <p:cNvSpPr>
            <a:spLocks noGrp="1"/>
          </p:cNvSpPr>
          <p:nvPr>
            <p:ph type="sldNum" sz="quarter" idx="5"/>
          </p:nvPr>
        </p:nvSpPr>
        <p:spPr/>
        <p:txBody>
          <a:bodyPr/>
          <a:lstStyle/>
          <a:p>
            <a:fld id="{456C487D-E38B-444A-A8D9-A3853809DE05}" type="slidenum">
              <a:rPr lang="en-US" smtClean="0"/>
              <a:t>207</a:t>
            </a:fld>
            <a:endParaRPr lang="en-US"/>
          </a:p>
        </p:txBody>
      </p:sp>
      <p:sp>
        <p:nvSpPr>
          <p:cNvPr id="7" name="Date Placeholder 6">
            <a:extLst>
              <a:ext uri="{FF2B5EF4-FFF2-40B4-BE49-F238E27FC236}">
                <a16:creationId xmlns:a16="http://schemas.microsoft.com/office/drawing/2014/main" id="{B206AF0B-B887-C969-38F2-A2A1DB5DA57D}"/>
              </a:ext>
            </a:extLst>
          </p:cNvPr>
          <p:cNvSpPr>
            <a:spLocks noGrp="1"/>
          </p:cNvSpPr>
          <p:nvPr>
            <p:ph type="dt" idx="1"/>
          </p:nvPr>
        </p:nvSpPr>
        <p:spPr/>
        <p:txBody>
          <a:bodyPr/>
          <a:lstStyle/>
          <a:p>
            <a:fld id="{4D3FA116-B4DF-4625-9E48-B4BE55E8C9EF}" type="datetime1">
              <a:rPr lang="en-US" smtClean="0"/>
              <a:t>8/5/2025</a:t>
            </a:fld>
            <a:endParaRPr lang="en-US"/>
          </a:p>
        </p:txBody>
      </p:sp>
    </p:spTree>
    <p:extLst>
      <p:ext uri="{BB962C8B-B14F-4D97-AF65-F5344CB8AC3E}">
        <p14:creationId xmlns:p14="http://schemas.microsoft.com/office/powerpoint/2010/main" val="403420761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Category 1 project benefits is for discussing the top 3 challenges your system faces in the next 5 years, your LGU’s distressed status and steps taken to meet the distressed requirements, and past asset management and capital planning efforts.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208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F99776CA-1EA9-47CF-A633-2A73CEDC45C3}"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410601164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Category 2 system management is for discussing the internal and external members of the Asset Management Team who will lead the AIA project now and continue to lead the system’s asset management efforts after the project. At a minimum the team must consist of utility staff who cover each of the 3 realms of your utility: Technical, Managerial, and Financial.</a:t>
            </a:r>
          </a:p>
          <a:p>
            <a:endParaRPr lang="en-US" dirty="0"/>
          </a:p>
          <a:p>
            <a:r>
              <a:rPr lang="en-US" dirty="0"/>
              <a:t>Also, discuss how the Team will use and manage the data into perpetuity.</a:t>
            </a:r>
          </a:p>
          <a:p>
            <a:endParaRPr lang="en-US" dirty="0"/>
          </a:p>
          <a:p>
            <a:r>
              <a:rPr lang="en-US" dirty="0"/>
              <a:t>For the operating ratio, please include discussion when the system’s ORs do not fit neatly into the scoring rationale. Lack of discussion in this section may result in staff awarding fewer points than if a discussion was provided for why the ORs fluctuated or changed drastically. </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209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BFB060F0-93DF-43CC-AC07-D5F9351782D4}"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11396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21</a:t>
            </a:fld>
            <a:endParaRPr lang="en-US"/>
          </a:p>
        </p:txBody>
      </p:sp>
    </p:spTree>
    <p:extLst>
      <p:ext uri="{BB962C8B-B14F-4D97-AF65-F5344CB8AC3E}">
        <p14:creationId xmlns:p14="http://schemas.microsoft.com/office/powerpoint/2010/main" val="134363278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Category 3 affordability is the same as it’s always been and is consistent with the other funding programs.</a:t>
            </a:r>
          </a:p>
          <a:p>
            <a:endParaRPr lang="en-US" dirty="0"/>
          </a:p>
          <a:p>
            <a:r>
              <a:rPr lang="en-US" dirty="0"/>
              <a:t>Please note you do not have to submit the Affordability Calculator with your AIA application because statutorily all AIAs are 100% grant funded.</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912537C1-91C7-4748-8F9B-7E76C0BC62C7}"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86383277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covers the project timeline and requirements for AIAs funded by VUR.</a:t>
            </a:r>
          </a:p>
          <a:p>
            <a:endParaRPr lang="en-US" dirty="0"/>
          </a:p>
          <a:p>
            <a:r>
              <a:rPr lang="en-US" dirty="0"/>
              <a:t>Once SWIA approves an AIA for funding, the project is subject to the following schedule.</a:t>
            </a:r>
          </a:p>
          <a:p>
            <a:endParaRPr lang="en-US" dirty="0"/>
          </a:p>
          <a:p>
            <a:r>
              <a:rPr lang="en-US" dirty="0"/>
              <a:t>Again, all AIAs must be complete within 2 years of the LOIF date.</a:t>
            </a:r>
          </a:p>
          <a:p>
            <a:endParaRPr lang="en-US" dirty="0"/>
          </a:p>
          <a:p>
            <a:r>
              <a:rPr lang="en-US" dirty="0"/>
              <a:t>VUR-funded AIAs have a 1.5% grant fee for all recipients but there is no local match requirement for AIAs funded by the VUR.</a:t>
            </a:r>
          </a:p>
          <a:p>
            <a:endParaRPr lang="en-US" dirty="0"/>
          </a:p>
          <a:p>
            <a:r>
              <a:rPr lang="en-US" dirty="0"/>
              <a:t>Software and equipment that supports a system’s asset management program, specifically the benefits of an AIA as discussed in the application, must not exceed 10% of the funding amount. If you are setting up a new subscription-based service as part of your AIA grant, only the first year fees are eligible, and recurring fees must be factored into future budget planning.</a:t>
            </a:r>
          </a:p>
          <a:p>
            <a:endParaRPr lang="en-US" dirty="0"/>
          </a:p>
          <a:p>
            <a:r>
              <a:rPr lang="en-US" dirty="0"/>
              <a:t>At the end of the AIA project, the AIA deliverables include an executive summary, the final report, proof the project’s findings were presented to the benefiting LGUs governing body through either board minutes or a resolution accepting and/or any resulting plans. Additionally, if the AIA project creates new GIS layers or modifies existing GIS layers, the Division also requires submission GIS file types that sufficiently define the utility’s service area boundary including any gaps or donut holes in service coverage.</a:t>
            </a:r>
          </a:p>
        </p:txBody>
      </p:sp>
      <p:sp>
        <p:nvSpPr>
          <p:cNvPr id="4" name="Slide Number Placeholder 3"/>
          <p:cNvSpPr>
            <a:spLocks noGrp="1"/>
          </p:cNvSpPr>
          <p:nvPr>
            <p:ph type="sldNum" sz="quarter" idx="5"/>
          </p:nvPr>
        </p:nvSpPr>
        <p:spPr/>
        <p:txBody>
          <a:bodyPr/>
          <a:lstStyle/>
          <a:p>
            <a:fld id="{37A01639-C0EE-40DF-80A6-65D9A27439B1}" type="slidenum">
              <a:rPr lang="en-US" smtClean="0"/>
              <a:t>211</a:t>
            </a:fld>
            <a:endParaRPr lang="en-US"/>
          </a:p>
        </p:txBody>
      </p:sp>
      <p:sp>
        <p:nvSpPr>
          <p:cNvPr id="5" name="Date Placeholder 4">
            <a:extLst>
              <a:ext uri="{FF2B5EF4-FFF2-40B4-BE49-F238E27FC236}">
                <a16:creationId xmlns:a16="http://schemas.microsoft.com/office/drawing/2014/main" id="{C3F3EEF0-9C6E-63C2-72D8-6861ACCBD3EB}"/>
              </a:ext>
            </a:extLst>
          </p:cNvPr>
          <p:cNvSpPr>
            <a:spLocks noGrp="1"/>
          </p:cNvSpPr>
          <p:nvPr>
            <p:ph type="dt" idx="1"/>
          </p:nvPr>
        </p:nvSpPr>
        <p:spPr/>
        <p:txBody>
          <a:bodyPr/>
          <a:lstStyle/>
          <a:p>
            <a:fld id="{06EC356B-DD2A-4F4B-884B-2E012680C61D}" type="datetime1">
              <a:rPr lang="en-US" smtClean="0"/>
              <a:t>8/5/2025</a:t>
            </a:fld>
            <a:endParaRPr lang="en-US"/>
          </a:p>
        </p:txBody>
      </p:sp>
    </p:spTree>
    <p:extLst>
      <p:ext uri="{BB962C8B-B14F-4D97-AF65-F5344CB8AC3E}">
        <p14:creationId xmlns:p14="http://schemas.microsoft.com/office/powerpoint/2010/main" val="201931240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covers the project timeline and requirements for AIAs funded by the State Reserve.</a:t>
            </a:r>
          </a:p>
          <a:p>
            <a:endParaRPr lang="en-US" dirty="0"/>
          </a:p>
          <a:p>
            <a:r>
              <a:rPr lang="en-US" dirty="0"/>
              <a:t>The only difference is the local match requirement for non-distressed LGUs, otherwise the same set of eligibilities and requirements we discussed on the previous slide for VUR AIAs applies here to State Reserve AIAs.</a:t>
            </a:r>
          </a:p>
          <a:p>
            <a:endParaRPr lang="en-US" dirty="0"/>
          </a:p>
          <a:p>
            <a:r>
              <a:rPr lang="en-US" dirty="0"/>
              <a:t>Are there any questions?</a:t>
            </a:r>
          </a:p>
          <a:p>
            <a:endParaRPr lang="en-US" dirty="0"/>
          </a:p>
          <a:p>
            <a:r>
              <a:rPr lang="en-US" dirty="0"/>
              <a:t>If so, please reach out to Matthew Rushing or anyone in the Viable Utility Unit if you are interested in applying for AIA funding </a:t>
            </a:r>
            <a:r>
              <a:rPr lang="en-US"/>
              <a:t>this Fall.</a:t>
            </a: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212</a:t>
            </a:fld>
            <a:endParaRPr lang="en-US"/>
          </a:p>
        </p:txBody>
      </p:sp>
      <p:sp>
        <p:nvSpPr>
          <p:cNvPr id="5" name="Date Placeholder 4">
            <a:extLst>
              <a:ext uri="{FF2B5EF4-FFF2-40B4-BE49-F238E27FC236}">
                <a16:creationId xmlns:a16="http://schemas.microsoft.com/office/drawing/2014/main" id="{3AC23F78-E3B4-F58F-9C3C-EB446B905238}"/>
              </a:ext>
            </a:extLst>
          </p:cNvPr>
          <p:cNvSpPr>
            <a:spLocks noGrp="1"/>
          </p:cNvSpPr>
          <p:nvPr>
            <p:ph type="dt" idx="1"/>
          </p:nvPr>
        </p:nvSpPr>
        <p:spPr/>
        <p:txBody>
          <a:bodyPr/>
          <a:lstStyle/>
          <a:p>
            <a:fld id="{A2AFFC90-8CFF-4C30-95DC-5E69B81CA975}" type="datetime1">
              <a:rPr lang="en-US" smtClean="0"/>
              <a:t>8/5/2025</a:t>
            </a:fld>
            <a:endParaRPr lang="en-US"/>
          </a:p>
        </p:txBody>
      </p:sp>
    </p:spTree>
    <p:extLst>
      <p:ext uri="{BB962C8B-B14F-4D97-AF65-F5344CB8AC3E}">
        <p14:creationId xmlns:p14="http://schemas.microsoft.com/office/powerpoint/2010/main" val="21561763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213</a:t>
            </a:fld>
            <a:endParaRPr lang="en-US"/>
          </a:p>
        </p:txBody>
      </p:sp>
      <p:sp>
        <p:nvSpPr>
          <p:cNvPr id="5" name="Date Placeholder 4">
            <a:extLst>
              <a:ext uri="{FF2B5EF4-FFF2-40B4-BE49-F238E27FC236}">
                <a16:creationId xmlns:a16="http://schemas.microsoft.com/office/drawing/2014/main" id="{FA84D540-27E5-6B08-35DF-9DB052159D2C}"/>
              </a:ext>
            </a:extLst>
          </p:cNvPr>
          <p:cNvSpPr>
            <a:spLocks noGrp="1"/>
          </p:cNvSpPr>
          <p:nvPr>
            <p:ph type="dt" idx="1"/>
          </p:nvPr>
        </p:nvSpPr>
        <p:spPr/>
        <p:txBody>
          <a:bodyPr/>
          <a:lstStyle/>
          <a:p>
            <a:fld id="{B6F976C7-A719-46C5-BAC1-636F17DC0425}" type="datetime1">
              <a:rPr lang="en-US" smtClean="0"/>
              <a:t>8/5/2025</a:t>
            </a:fld>
            <a:endParaRPr lang="en-US"/>
          </a:p>
        </p:txBody>
      </p:sp>
    </p:spTree>
    <p:extLst>
      <p:ext uri="{BB962C8B-B14F-4D97-AF65-F5344CB8AC3E}">
        <p14:creationId xmlns:p14="http://schemas.microsoft.com/office/powerpoint/2010/main" val="36790559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covers everything about Merger/Regionalization Feasibility Study Grants, or MRFs.</a:t>
            </a:r>
          </a:p>
          <a:p>
            <a:endParaRPr lang="en-US" dirty="0"/>
          </a:p>
          <a:p>
            <a:r>
              <a:rPr lang="en-US" dirty="0"/>
              <a:t>How many people here are interested in applying for MRF funding?</a:t>
            </a:r>
          </a:p>
          <a:p>
            <a:endParaRPr lang="en-US" dirty="0"/>
          </a:p>
          <a:p>
            <a:r>
              <a:rPr lang="en-US" dirty="0"/>
              <a:t>[[[take more/less time through this section depending on how many folks are interested]]]</a:t>
            </a:r>
          </a:p>
        </p:txBody>
      </p:sp>
      <p:sp>
        <p:nvSpPr>
          <p:cNvPr id="4" name="Slide Number Placeholder 3"/>
          <p:cNvSpPr>
            <a:spLocks noGrp="1"/>
          </p:cNvSpPr>
          <p:nvPr>
            <p:ph type="sldNum" sz="quarter" idx="10"/>
          </p:nvPr>
        </p:nvSpPr>
        <p:spPr/>
        <p:txBody>
          <a:bodyPr/>
          <a:lstStyle/>
          <a:p>
            <a:fld id="{DBCC7D24-0DC9-4E9C-89C0-35D79A09D337}" type="slidenum">
              <a:rPr lang="en-US" smtClean="0"/>
              <a:t>214</a:t>
            </a:fld>
            <a:endParaRPr lang="en-US"/>
          </a:p>
        </p:txBody>
      </p:sp>
      <p:sp>
        <p:nvSpPr>
          <p:cNvPr id="5" name="Date Placeholder 4">
            <a:extLst>
              <a:ext uri="{FF2B5EF4-FFF2-40B4-BE49-F238E27FC236}">
                <a16:creationId xmlns:a16="http://schemas.microsoft.com/office/drawing/2014/main" id="{B6F55FD0-CE00-6303-9184-CAA93967BBAC}"/>
              </a:ext>
            </a:extLst>
          </p:cNvPr>
          <p:cNvSpPr>
            <a:spLocks noGrp="1"/>
          </p:cNvSpPr>
          <p:nvPr>
            <p:ph type="dt" idx="1"/>
          </p:nvPr>
        </p:nvSpPr>
        <p:spPr/>
        <p:txBody>
          <a:bodyPr/>
          <a:lstStyle/>
          <a:p>
            <a:fld id="{0C1698C3-DC36-4E7F-8461-C73918055F92}" type="datetime1">
              <a:rPr lang="en-US" smtClean="0"/>
              <a:t>8/5/2025</a:t>
            </a:fld>
            <a:endParaRPr lang="en-US"/>
          </a:p>
        </p:txBody>
      </p:sp>
    </p:spTree>
    <p:extLst>
      <p:ext uri="{BB962C8B-B14F-4D97-AF65-F5344CB8AC3E}">
        <p14:creationId xmlns:p14="http://schemas.microsoft.com/office/powerpoint/2010/main" val="429080846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MRF grants can be funded through Viable Utility Reserve and the Drinking Water or Wastewater State Reserves. In all cases, MRF grants must investigate the feasibility of improving economies of scale among the applicant and partnering systems across their technical, managerial, and financial needs and obligations.</a:t>
            </a:r>
          </a:p>
          <a:p>
            <a:endParaRPr lang="en-US" dirty="0"/>
          </a:p>
          <a:p>
            <a:r>
              <a:rPr lang="en-US" dirty="0"/>
              <a:t>The definitions of merger and regionalization you see here reflect what is in General Statute 159G. Mergers can be either partial, so creating an interlocal agreement for shared operations while the two systems have separate managerial oversight and financial control, or complete which means either a direct acquisition of one system by another or multiple systems coming together to form a new authority or regional system</a:t>
            </a:r>
          </a:p>
          <a:p>
            <a:endParaRPr lang="en-US" dirty="0"/>
          </a:p>
          <a:p>
            <a:r>
              <a:rPr lang="en-US" dirty="0"/>
              <a:t>Short of merging, regionalization can mean either physical interconnections for shared treatment, collection, or distribution, creating an interlocal agreement for staff or other resource sharing, so hiring one ORC to oversee multiple treatment plants or entering into joint-purchase agreements to save costs on equipment, chemicals, or to improve buying-power for the systems.</a:t>
            </a:r>
          </a:p>
          <a:p>
            <a:endParaRPr lang="en-US" dirty="0"/>
          </a:p>
          <a:p>
            <a:r>
              <a:rPr lang="en-US" dirty="0"/>
              <a:t>Same as for AIA grants funded out of the Viable Utility Reserve, the MRF funding limit must fit within the overall $400,000 limit for any combination of AIA, rate study, and MRF grant funded by the Viable Utility Reserve. Also, eligible applicants are either Distressed LGUs, their public partners, and Councils of Governments or COGs. Also, </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D3892E4B-925E-4A5D-9350-3C074D4CDA67}"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69237493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click again until the end]]]</a:t>
            </a:r>
          </a:p>
          <a:p>
            <a:endParaRPr lang="en-US" dirty="0"/>
          </a:p>
          <a:p>
            <a:r>
              <a:rPr lang="en-US" dirty="0"/>
              <a:t>MRF grants funded by the State Reserve are identical to MRFs funded by the VUR, with a couple exceptions to the funding limits. Currently, State Reserve MRFs are limited to $50,000 per utility every 3 years. Same as for AIAs, you can apply for and received two $50,000 MRFs for your drinking water and wastewater systems.</a:t>
            </a:r>
          </a:p>
          <a:p>
            <a:endParaRPr lang="en-US" dirty="0"/>
          </a:p>
          <a:p>
            <a:r>
              <a:rPr lang="en-US" dirty="0"/>
              <a:t>Lastly, we have heard that the general assembly may change the funding limits for MRF grants, but we will not know what that entails until the changes become law. To that end, we advise that you request a funding amount that you know is available to you when you apply, and be sure to include a total project cost on the application if your MRF project requires more than the Division can fund at the time you submit your application. If the funding limits change, the Division will honor the increased funding limits if you show in your application that your MRF project requires more than the current $50,000 funding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again to bring up Green banner]]]</a:t>
            </a:r>
          </a:p>
          <a:p>
            <a:endParaRPr lang="en-US" dirty="0"/>
          </a:p>
          <a:p>
            <a:r>
              <a:rPr lang="en-US" dirty="0"/>
              <a:t>Just as we discussed for State Reserve AIA grants, MRF grants funded by the State Reserve for fiscal year 2025-2026 are subject to the same provisions in Session Law 2025-26. Slide 87 in this presentation lists the counties that will be prioritized above all others, but we certainly encourage everyone to apply if you are interested in MRF funding. Your application will of course receive a full review and score, and we will reconsider your application again the next time State Reserve funding is available for MRF grants.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BD080F06-C025-404B-A4E9-5DCE44B8A245}"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89263490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MRFs for distressed systems are not a statutory requirement, but may be the best path to viability for your utility.</a:t>
            </a:r>
          </a:p>
          <a:p>
            <a:endParaRPr lang="en-US" dirty="0"/>
          </a:p>
          <a:p>
            <a:r>
              <a:rPr lang="en-US" dirty="0"/>
              <a:t>If you are distressed, we have a few explicit project requirements to ensure you are looking at a variety of alternatives for the service you provide, but we will meet with you after SWIA awards funding for your project to help determine what options will be investigated. The one caveat is that VUR-funded MRF projects can include investigating decentralized alternatives, whether that is actual on-site treatment alternatives or breaking up a larger system into distinct, more viable pieces. MRFs funded by the State Reserve, however, must focus on centralized options based on how the statute is currently written. </a:t>
            </a:r>
          </a:p>
          <a:p>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217</a:t>
            </a:fld>
            <a:endParaRPr lang="en-US"/>
          </a:p>
        </p:txBody>
      </p:sp>
      <p:sp>
        <p:nvSpPr>
          <p:cNvPr id="5" name="Date Placeholder 4">
            <a:extLst>
              <a:ext uri="{FF2B5EF4-FFF2-40B4-BE49-F238E27FC236}">
                <a16:creationId xmlns:a16="http://schemas.microsoft.com/office/drawing/2014/main" id="{DC8CC0D0-D416-4861-A447-BDC099EE7820}"/>
              </a:ext>
            </a:extLst>
          </p:cNvPr>
          <p:cNvSpPr>
            <a:spLocks noGrp="1"/>
          </p:cNvSpPr>
          <p:nvPr>
            <p:ph type="dt" idx="1"/>
          </p:nvPr>
        </p:nvSpPr>
        <p:spPr/>
        <p:txBody>
          <a:bodyPr/>
          <a:lstStyle/>
          <a:p>
            <a:fld id="{5815D559-48E6-4530-A29D-F9D69F97F57B}" type="datetime1">
              <a:rPr lang="en-US" smtClean="0"/>
              <a:t>8/5/2025</a:t>
            </a:fld>
            <a:endParaRPr lang="en-US"/>
          </a:p>
        </p:txBody>
      </p:sp>
    </p:spTree>
    <p:extLst>
      <p:ext uri="{BB962C8B-B14F-4D97-AF65-F5344CB8AC3E}">
        <p14:creationId xmlns:p14="http://schemas.microsoft.com/office/powerpoint/2010/main" val="7540374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MRF applications have the same application forms and documentation requirements as AIA grants with the one addition of the required partner letters or resolutions.</a:t>
            </a:r>
          </a:p>
          <a:p>
            <a:endParaRPr lang="en-US" dirty="0"/>
          </a:p>
          <a:p>
            <a:r>
              <a:rPr lang="en-US" dirty="0"/>
              <a:t>We have language in the MRF priority rating system guidance document that you can copy and paste onto the partner’s letterhead and have it signed by their chief elected official or equivalent manager, director, or administrator. The letters acknowledge their participation in the MRF project, declare their commitment to participate in the study, and specify that the findings from the MRF project are non-binding. Existing MOUs or other interlocal agreements also satisfy this requirement.</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A64EB5FF-3BEA-499E-A766-C45D852BAA42}"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93400928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pPr defTabSz="881131">
              <a:defRPr/>
            </a:pPr>
            <a:r>
              <a:rPr lang="en-US" dirty="0"/>
              <a:t>Here is the priority rating system for all MRF grants whether funded through the State Reserves or VUR.</a:t>
            </a:r>
          </a:p>
          <a:p>
            <a:pPr defTabSz="881131">
              <a:defRPr/>
            </a:pPr>
            <a:endParaRPr lang="en-US" dirty="0"/>
          </a:p>
          <a:p>
            <a:pPr defTabSz="881131">
              <a:defRPr/>
            </a:pPr>
            <a:r>
              <a:rPr lang="en-US" dirty="0"/>
              <a:t>Broadly speaking, MRF applications that receive the highest funding priority are those that demonstrate have the most endemic long-term challenges that will be addressed by an MRF and the highest likelihood of successfully carrying out the most feasible conclusions of the study. </a:t>
            </a:r>
          </a:p>
          <a:p>
            <a:pPr defTabSz="881131">
              <a:defRPr/>
            </a:pPr>
            <a:endParaRPr lang="en-US" dirty="0"/>
          </a:p>
          <a:p>
            <a:pPr defTabSz="881131">
              <a:defRPr/>
            </a:pPr>
            <a:r>
              <a:rPr lang="en-US" dirty="0"/>
              <a:t>There is a maximum of 20 points available. Category 1 project benefit has a maximum of 6 points, category 2 system management has a maximum of 6 points, and category 3 affordability has a maximum of 8 points. Points in categories 1 and 2 are awarded based on comparing with the other MRF applications received that round, and we roughly adhere to a standard distribution of points for the line item. For an example of the 1A points, an MRF application that documents the most severe NOVs will most often receive 3 points, an MRF application that demonstrates having the fewest NOVs will most often receive 0 points, and 1 or 2 points are assigned accordingly. Similarly for item 2.A, the application that includes a system with the smallest number of full-time positions most often receives 2 points, and 0 points are often awarded for MRF applications where the applicant and partner are robustly and appropriately staffed.</a:t>
            </a:r>
          </a:p>
          <a:p>
            <a:pPr defTabSz="881131">
              <a:defRPr/>
            </a:pPr>
            <a:endParaRPr lang="en-US" dirty="0"/>
          </a:p>
          <a:p>
            <a:pPr defTabSz="881131">
              <a:defRPr/>
            </a:pPr>
            <a:r>
              <a:rPr lang="en-US" dirty="0"/>
              <a:t>That said, SWIA has historically funded every complete and eligible MRF application, but our experience is that the best MRF project stem from well conceived and well written MRF applications.</a:t>
            </a:r>
          </a:p>
          <a:p>
            <a:pPr defTabSz="881131">
              <a:defRPr/>
            </a:pPr>
            <a:endParaRPr lang="en-US" dirty="0"/>
          </a:p>
          <a:p>
            <a:pPr defTabSz="881131">
              <a:defRPr/>
            </a:pPr>
            <a:r>
              <a:rPr lang="en-US" dirty="0"/>
              <a:t>For Division staff to get a sense of all the challenges faced by the applicant and partnering systems, please do not write the narrative responses solely focused on one system. For example, the applicant may be challenged in hiring and retaining qualified personnel, and the partner system may have the greatest barriers to providing affordable service. In this case, we would expect Category 2 System Management to focus on the applicant while Category 3 Affordability focuses primarily on the </a:t>
            </a:r>
            <a:r>
              <a:rPr lang="en-US" dirty="0" err="1"/>
              <a:t>partnerning</a:t>
            </a:r>
            <a:r>
              <a:rPr lang="en-US" dirty="0"/>
              <a:t> system. </a:t>
            </a:r>
          </a:p>
        </p:txBody>
      </p:sp>
      <p:sp>
        <p:nvSpPr>
          <p:cNvPr id="4" name="Slide Number Placeholder 3"/>
          <p:cNvSpPr>
            <a:spLocks noGrp="1"/>
          </p:cNvSpPr>
          <p:nvPr>
            <p:ph type="sldNum" sz="quarter" idx="10"/>
          </p:nvPr>
        </p:nvSpPr>
        <p:spPr/>
        <p:txBody>
          <a:bodyPr/>
          <a:lstStyle/>
          <a:p>
            <a:fld id="{82C94C4D-F912-49B3-94C3-8E218C48A2E9}" type="slidenum">
              <a:rPr lang="en-US" smtClean="0"/>
              <a:t>219</a:t>
            </a:fld>
            <a:endParaRPr lang="en-US"/>
          </a:p>
        </p:txBody>
      </p:sp>
      <p:sp>
        <p:nvSpPr>
          <p:cNvPr id="5" name="Date Placeholder 4">
            <a:extLst>
              <a:ext uri="{FF2B5EF4-FFF2-40B4-BE49-F238E27FC236}">
                <a16:creationId xmlns:a16="http://schemas.microsoft.com/office/drawing/2014/main" id="{E14E4673-EE35-9B2E-019F-E3E0B125680D}"/>
              </a:ext>
            </a:extLst>
          </p:cNvPr>
          <p:cNvSpPr>
            <a:spLocks noGrp="1"/>
          </p:cNvSpPr>
          <p:nvPr>
            <p:ph type="dt" idx="1"/>
          </p:nvPr>
        </p:nvSpPr>
        <p:spPr/>
        <p:txBody>
          <a:bodyPr/>
          <a:lstStyle/>
          <a:p>
            <a:fld id="{9C163454-075F-46A8-890A-F9471FF08911}" type="datetime1">
              <a:rPr lang="en-US" smtClean="0"/>
              <a:t>8/5/2025</a:t>
            </a:fld>
            <a:endParaRPr lang="en-US"/>
          </a:p>
        </p:txBody>
      </p:sp>
    </p:spTree>
    <p:extLst>
      <p:ext uri="{BB962C8B-B14F-4D97-AF65-F5344CB8AC3E}">
        <p14:creationId xmlns:p14="http://schemas.microsoft.com/office/powerpoint/2010/main" val="50400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Logan</a:t>
            </a:r>
          </a:p>
        </p:txBody>
      </p:sp>
      <p:sp>
        <p:nvSpPr>
          <p:cNvPr id="4" name="Slide Number Placeholder 3"/>
          <p:cNvSpPr>
            <a:spLocks noGrp="1"/>
          </p:cNvSpPr>
          <p:nvPr>
            <p:ph type="sldNum" sz="quarter" idx="5"/>
          </p:nvPr>
        </p:nvSpPr>
        <p:spPr/>
        <p:txBody>
          <a:bodyPr/>
          <a:lstStyle/>
          <a:p>
            <a:fld id="{37A01639-C0EE-40DF-80A6-65D9A27439B1}" type="slidenum">
              <a:rPr lang="en-US" smtClean="0"/>
              <a:pPr/>
              <a:t>22</a:t>
            </a:fld>
            <a:endParaRPr lang="en-US"/>
          </a:p>
        </p:txBody>
      </p:sp>
      <p:sp>
        <p:nvSpPr>
          <p:cNvPr id="5" name="Date Placeholder 4">
            <a:extLst>
              <a:ext uri="{FF2B5EF4-FFF2-40B4-BE49-F238E27FC236}">
                <a16:creationId xmlns:a16="http://schemas.microsoft.com/office/drawing/2014/main" id="{DBB701E4-CCA8-64F7-1F8A-66B0F94E49FE}"/>
              </a:ext>
            </a:extLst>
          </p:cNvPr>
          <p:cNvSpPr>
            <a:spLocks noGrp="1"/>
          </p:cNvSpPr>
          <p:nvPr>
            <p:ph type="dt" idx="1"/>
          </p:nvPr>
        </p:nvSpPr>
        <p:spPr/>
        <p:txBody>
          <a:bodyPr/>
          <a:lstStyle/>
          <a:p>
            <a:fld id="{8D5946F2-9F8D-4DF7-8389-F1367AD6E7D7}" type="datetime1">
              <a:rPr lang="en-US" smtClean="0"/>
              <a:t>8/5/2025</a:t>
            </a:fld>
            <a:endParaRPr lang="en-US"/>
          </a:p>
        </p:txBody>
      </p:sp>
    </p:spTree>
    <p:extLst>
      <p:ext uri="{BB962C8B-B14F-4D97-AF65-F5344CB8AC3E}">
        <p14:creationId xmlns:p14="http://schemas.microsoft.com/office/powerpoint/2010/main" val="18417378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more or less time on this and the next 3 slides based on the number of folks interested in MRF funding]]]</a:t>
            </a:r>
          </a:p>
          <a:p>
            <a:endParaRPr lang="en-US" dirty="0"/>
          </a:p>
          <a:p>
            <a:r>
              <a:rPr lang="en-US" dirty="0"/>
              <a:t>The MRF priority rating system narrative consists of 9 questions and 4 items/calculations.</a:t>
            </a:r>
          </a:p>
          <a:p>
            <a:endParaRPr lang="en-US" dirty="0"/>
          </a:p>
          <a:p>
            <a:r>
              <a:rPr lang="en-US" dirty="0"/>
              <a:t>The next 3 slides provide a brief overview of each Category.</a:t>
            </a:r>
          </a:p>
        </p:txBody>
      </p:sp>
      <p:sp>
        <p:nvSpPr>
          <p:cNvPr id="4" name="Header Placeholder 3"/>
          <p:cNvSpPr>
            <a:spLocks noGrp="1"/>
          </p:cNvSpPr>
          <p:nvPr>
            <p:ph type="hdr" sz="quarter"/>
          </p:nvPr>
        </p:nvSpPr>
        <p:spPr/>
        <p:txBody>
          <a:bodyPr/>
          <a:lstStyle/>
          <a:p>
            <a:r>
              <a:rPr lang="en-US"/>
              <a:t>Agenda Items - PPT Slides</a:t>
            </a:r>
          </a:p>
        </p:txBody>
      </p:sp>
      <p:sp>
        <p:nvSpPr>
          <p:cNvPr id="5" name="Footer Placeholder 4"/>
          <p:cNvSpPr>
            <a:spLocks noGrp="1"/>
          </p:cNvSpPr>
          <p:nvPr>
            <p:ph type="ftr" sz="quarter" idx="4"/>
          </p:nvPr>
        </p:nvSpPr>
        <p:spPr/>
        <p:txBody>
          <a:bodyPr/>
          <a:lstStyle/>
          <a:p>
            <a:r>
              <a:rPr lang="en-US"/>
              <a:t>April 9-10, 2019 Authority Meeting</a:t>
            </a:r>
          </a:p>
        </p:txBody>
      </p:sp>
      <p:sp>
        <p:nvSpPr>
          <p:cNvPr id="6" name="Slide Number Placeholder 5"/>
          <p:cNvSpPr>
            <a:spLocks noGrp="1"/>
          </p:cNvSpPr>
          <p:nvPr>
            <p:ph type="sldNum" sz="quarter" idx="5"/>
          </p:nvPr>
        </p:nvSpPr>
        <p:spPr/>
        <p:txBody>
          <a:bodyPr/>
          <a:lstStyle/>
          <a:p>
            <a:fld id="{456C487D-E38B-444A-A8D9-A3853809DE05}" type="slidenum">
              <a:rPr lang="en-US" smtClean="0"/>
              <a:t>220</a:t>
            </a:fld>
            <a:endParaRPr lang="en-US"/>
          </a:p>
        </p:txBody>
      </p:sp>
      <p:sp>
        <p:nvSpPr>
          <p:cNvPr id="7" name="Date Placeholder 6">
            <a:extLst>
              <a:ext uri="{FF2B5EF4-FFF2-40B4-BE49-F238E27FC236}">
                <a16:creationId xmlns:a16="http://schemas.microsoft.com/office/drawing/2014/main" id="{60FC5B3C-F75A-E093-C0A3-7B2FD755F100}"/>
              </a:ext>
            </a:extLst>
          </p:cNvPr>
          <p:cNvSpPr>
            <a:spLocks noGrp="1"/>
          </p:cNvSpPr>
          <p:nvPr>
            <p:ph type="dt" idx="1"/>
          </p:nvPr>
        </p:nvSpPr>
        <p:spPr/>
        <p:txBody>
          <a:bodyPr/>
          <a:lstStyle/>
          <a:p>
            <a:fld id="{8294D436-ED5D-4134-957C-9EA0AC4D248F}" type="datetime1">
              <a:rPr lang="en-US" smtClean="0"/>
              <a:t>8/5/2025</a:t>
            </a:fld>
            <a:endParaRPr lang="en-US"/>
          </a:p>
        </p:txBody>
      </p:sp>
    </p:spTree>
    <p:extLst>
      <p:ext uri="{BB962C8B-B14F-4D97-AF65-F5344CB8AC3E}">
        <p14:creationId xmlns:p14="http://schemas.microsoft.com/office/powerpoint/2010/main" val="278381867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dirty="0"/>
              <a:t>Category 1 project benefits is for discussing the top 3 challenges your system faces in the next 5 years, distressed status and steps taken to meet the distressed requirements, and past merger/regionalization efforts.</a:t>
            </a:r>
          </a:p>
          <a:p>
            <a:endParaRPr lang="en-US" dirty="0"/>
          </a:p>
          <a:p>
            <a:r>
              <a:rPr lang="en-US" dirty="0"/>
              <a:t>Additionally, one of the systems in the application must document that they have adequate unallocated capacity to expand.</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221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BC6A624F-FD54-4663-95C8-4DFEF076974B}"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9109608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sz="2000" dirty="0"/>
              <a:t>Category 2 system management is for discussing the size and capabilities of the least viable partner.</a:t>
            </a:r>
          </a:p>
          <a:p>
            <a:endParaRPr lang="en-US" sz="2000" dirty="0"/>
          </a:p>
          <a:p>
            <a:r>
              <a:rPr lang="en-US" sz="2000" dirty="0"/>
              <a:t>Also discuss your desired level of service and the barriers you face that limit your ability to meet those goals.</a:t>
            </a:r>
          </a:p>
          <a:p>
            <a:endParaRPr lang="en-US" sz="2000" dirty="0"/>
          </a:p>
          <a:p>
            <a:r>
              <a:rPr lang="en-US" sz="2000" dirty="0"/>
              <a:t>For the operating ratio, we just look at the most recent audited year, and one point is awarded if the most recent operating ratio is less than 1.</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DC78A817-DA92-4382-BE90-95DB4AAA3ADA}"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87923786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114425"/>
            <a:ext cx="4014788" cy="3009900"/>
          </a:xfrm>
        </p:spPr>
      </p:sp>
      <p:sp>
        <p:nvSpPr>
          <p:cNvPr id="3" name="Notes Placeholder 2"/>
          <p:cNvSpPr>
            <a:spLocks noGrp="1"/>
          </p:cNvSpPr>
          <p:nvPr>
            <p:ph type="body" idx="1"/>
          </p:nvPr>
        </p:nvSpPr>
        <p:spPr/>
        <p:txBody>
          <a:bodyPr/>
          <a:lstStyle/>
          <a:p>
            <a:r>
              <a:rPr lang="en-US" sz="2000" dirty="0"/>
              <a:t>Category 3 affordability is the same as it’s always been and is consistent with the other funding programs.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FE70D1D9-B03A-412A-BDF8-FA93732D399B}" type="datetime1">
              <a:rPr lang="en-US" smtClean="0">
                <a:solidFill>
                  <a:prstClr val="black"/>
                </a:solidFill>
              </a:rPr>
              <a:t>8/5/2025</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5130647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SWIA approves an MRF for funding, the project is subject to the following schedule.</a:t>
            </a:r>
          </a:p>
          <a:p>
            <a:endParaRPr lang="en-US" dirty="0"/>
          </a:p>
          <a:p>
            <a:r>
              <a:rPr lang="en-US" dirty="0"/>
              <a:t>Similar to AIA, all MRFs must be complete within 2 years of the letter of intent to fund, and the milestone schedule in your LOIF outlines the Division’s desired project schedule.</a:t>
            </a:r>
          </a:p>
          <a:p>
            <a:endParaRPr lang="en-US" dirty="0"/>
          </a:p>
          <a:p>
            <a:r>
              <a:rPr lang="en-US" dirty="0"/>
              <a:t>All MRFs have a 1.5% grant fee.</a:t>
            </a:r>
          </a:p>
          <a:p>
            <a:pPr defTabSz="914132">
              <a:defRPr/>
            </a:pPr>
            <a:endParaRPr lang="en-US" dirty="0"/>
          </a:p>
          <a:p>
            <a:pPr defTabSz="914132">
              <a:defRPr/>
            </a:pPr>
            <a:r>
              <a:rPr lang="en-US" dirty="0"/>
              <a:t>Lastly, MRF deliverable includes an executive summary, report/deliverable including conclusions/recommendations, and board minutes/resolution accepting and approving the final report.</a:t>
            </a:r>
          </a:p>
          <a:p>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224</a:t>
            </a:fld>
            <a:endParaRPr lang="en-US"/>
          </a:p>
        </p:txBody>
      </p:sp>
      <p:sp>
        <p:nvSpPr>
          <p:cNvPr id="5" name="Date Placeholder 4">
            <a:extLst>
              <a:ext uri="{FF2B5EF4-FFF2-40B4-BE49-F238E27FC236}">
                <a16:creationId xmlns:a16="http://schemas.microsoft.com/office/drawing/2014/main" id="{20831708-AB34-06A4-9712-6626872C2583}"/>
              </a:ext>
            </a:extLst>
          </p:cNvPr>
          <p:cNvSpPr>
            <a:spLocks noGrp="1"/>
          </p:cNvSpPr>
          <p:nvPr>
            <p:ph type="dt" idx="1"/>
          </p:nvPr>
        </p:nvSpPr>
        <p:spPr/>
        <p:txBody>
          <a:bodyPr/>
          <a:lstStyle/>
          <a:p>
            <a:fld id="{1A75CA55-B5E0-4F69-8A23-F1EADB5305DE}" type="datetime1">
              <a:rPr lang="en-US" smtClean="0"/>
              <a:t>8/5/2025</a:t>
            </a:fld>
            <a:endParaRPr lang="en-US"/>
          </a:p>
        </p:txBody>
      </p:sp>
    </p:spTree>
    <p:extLst>
      <p:ext uri="{BB962C8B-B14F-4D97-AF65-F5344CB8AC3E}">
        <p14:creationId xmlns:p14="http://schemas.microsoft.com/office/powerpoint/2010/main" val="300505945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All of the above (A-D)</a:t>
            </a:r>
          </a:p>
        </p:txBody>
      </p:sp>
      <p:sp>
        <p:nvSpPr>
          <p:cNvPr id="4" name="Slide Number Placeholder 3"/>
          <p:cNvSpPr>
            <a:spLocks noGrp="1"/>
          </p:cNvSpPr>
          <p:nvPr>
            <p:ph type="sldNum" sz="quarter" idx="5"/>
          </p:nvPr>
        </p:nvSpPr>
        <p:spPr/>
        <p:txBody>
          <a:bodyPr/>
          <a:lstStyle/>
          <a:p>
            <a:fld id="{37A01639-C0EE-40DF-80A6-65D9A27439B1}" type="slidenum">
              <a:rPr lang="en-US" smtClean="0"/>
              <a:t>225</a:t>
            </a:fld>
            <a:endParaRPr lang="en-US"/>
          </a:p>
        </p:txBody>
      </p:sp>
      <p:sp>
        <p:nvSpPr>
          <p:cNvPr id="5" name="Date Placeholder 4">
            <a:extLst>
              <a:ext uri="{FF2B5EF4-FFF2-40B4-BE49-F238E27FC236}">
                <a16:creationId xmlns:a16="http://schemas.microsoft.com/office/drawing/2014/main" id="{51128F4A-0E6E-DADB-E8E9-8B6797AE6164}"/>
              </a:ext>
            </a:extLst>
          </p:cNvPr>
          <p:cNvSpPr>
            <a:spLocks noGrp="1"/>
          </p:cNvSpPr>
          <p:nvPr>
            <p:ph type="dt" idx="1"/>
          </p:nvPr>
        </p:nvSpPr>
        <p:spPr/>
        <p:txBody>
          <a:bodyPr/>
          <a:lstStyle/>
          <a:p>
            <a:fld id="{A4F9D057-FDA1-44CB-9636-C211CB7862AE}" type="datetime1">
              <a:rPr lang="en-US" smtClean="0"/>
              <a:t>8/5/2025</a:t>
            </a:fld>
            <a:endParaRPr lang="en-US"/>
          </a:p>
        </p:txBody>
      </p:sp>
    </p:spTree>
    <p:extLst>
      <p:ext uri="{BB962C8B-B14F-4D97-AF65-F5344CB8AC3E}">
        <p14:creationId xmlns:p14="http://schemas.microsoft.com/office/powerpoint/2010/main" val="15877293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False</a:t>
            </a:r>
          </a:p>
          <a:p>
            <a:endParaRPr lang="en-US" dirty="0"/>
          </a:p>
          <a:p>
            <a:r>
              <a:rPr lang="en-US" dirty="0"/>
              <a:t>[[[click again an read the answer in italics]]]</a:t>
            </a:r>
          </a:p>
        </p:txBody>
      </p:sp>
      <p:sp>
        <p:nvSpPr>
          <p:cNvPr id="4" name="Slide Number Placeholder 3"/>
          <p:cNvSpPr>
            <a:spLocks noGrp="1"/>
          </p:cNvSpPr>
          <p:nvPr>
            <p:ph type="sldNum" sz="quarter" idx="5"/>
          </p:nvPr>
        </p:nvSpPr>
        <p:spPr/>
        <p:txBody>
          <a:bodyPr/>
          <a:lstStyle/>
          <a:p>
            <a:fld id="{37A01639-C0EE-40DF-80A6-65D9A27439B1}" type="slidenum">
              <a:rPr lang="en-US" smtClean="0"/>
              <a:t>226</a:t>
            </a:fld>
            <a:endParaRPr lang="en-US"/>
          </a:p>
        </p:txBody>
      </p:sp>
      <p:sp>
        <p:nvSpPr>
          <p:cNvPr id="5" name="Date Placeholder 4">
            <a:extLst>
              <a:ext uri="{FF2B5EF4-FFF2-40B4-BE49-F238E27FC236}">
                <a16:creationId xmlns:a16="http://schemas.microsoft.com/office/drawing/2014/main" id="{517A4C06-9010-A471-F518-17F7A57D8E97}"/>
              </a:ext>
            </a:extLst>
          </p:cNvPr>
          <p:cNvSpPr>
            <a:spLocks noGrp="1"/>
          </p:cNvSpPr>
          <p:nvPr>
            <p:ph type="dt" idx="1"/>
          </p:nvPr>
        </p:nvSpPr>
        <p:spPr/>
        <p:txBody>
          <a:bodyPr/>
          <a:lstStyle/>
          <a:p>
            <a:fld id="{4FD202A8-39B2-4598-B6FC-405F4F07F8C1}" type="datetime1">
              <a:rPr lang="en-US" smtClean="0"/>
              <a:t>8/5/2025</a:t>
            </a:fld>
            <a:endParaRPr lang="en-US"/>
          </a:p>
        </p:txBody>
      </p:sp>
    </p:spTree>
    <p:extLst>
      <p:ext uri="{BB962C8B-B14F-4D97-AF65-F5344CB8AC3E}">
        <p14:creationId xmlns:p14="http://schemas.microsoft.com/office/powerpoint/2010/main" val="360021273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 Direct connections must be drawn between challenges and the benefit line item.</a:t>
            </a:r>
          </a:p>
        </p:txBody>
      </p:sp>
      <p:sp>
        <p:nvSpPr>
          <p:cNvPr id="4" name="Slide Number Placeholder 3"/>
          <p:cNvSpPr>
            <a:spLocks noGrp="1"/>
          </p:cNvSpPr>
          <p:nvPr>
            <p:ph type="sldNum" sz="quarter" idx="5"/>
          </p:nvPr>
        </p:nvSpPr>
        <p:spPr/>
        <p:txBody>
          <a:bodyPr/>
          <a:lstStyle/>
          <a:p>
            <a:fld id="{37A01639-C0EE-40DF-80A6-65D9A27439B1}" type="slidenum">
              <a:rPr lang="en-US" smtClean="0"/>
              <a:t>227</a:t>
            </a:fld>
            <a:endParaRPr lang="en-US"/>
          </a:p>
        </p:txBody>
      </p:sp>
      <p:sp>
        <p:nvSpPr>
          <p:cNvPr id="5" name="Date Placeholder 4">
            <a:extLst>
              <a:ext uri="{FF2B5EF4-FFF2-40B4-BE49-F238E27FC236}">
                <a16:creationId xmlns:a16="http://schemas.microsoft.com/office/drawing/2014/main" id="{4130B4BE-6A78-2E5B-AA6A-BD4017A098E5}"/>
              </a:ext>
            </a:extLst>
          </p:cNvPr>
          <p:cNvSpPr>
            <a:spLocks noGrp="1"/>
          </p:cNvSpPr>
          <p:nvPr>
            <p:ph type="dt" idx="1"/>
          </p:nvPr>
        </p:nvSpPr>
        <p:spPr/>
        <p:txBody>
          <a:bodyPr/>
          <a:lstStyle/>
          <a:p>
            <a:fld id="{A0F715F7-A495-45F8-A896-CA5BCAA13E7D}" type="datetime1">
              <a:rPr lang="en-US" smtClean="0"/>
              <a:t>8/5/2025</a:t>
            </a:fld>
            <a:endParaRPr lang="en-US"/>
          </a:p>
        </p:txBody>
      </p:sp>
    </p:spTree>
    <p:extLst>
      <p:ext uri="{BB962C8B-B14F-4D97-AF65-F5344CB8AC3E}">
        <p14:creationId xmlns:p14="http://schemas.microsoft.com/office/powerpoint/2010/main" val="382826049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228</a:t>
            </a:fld>
            <a:endParaRPr lang="en-US"/>
          </a:p>
        </p:txBody>
      </p:sp>
      <p:sp>
        <p:nvSpPr>
          <p:cNvPr id="5" name="Date Placeholder 4">
            <a:extLst>
              <a:ext uri="{FF2B5EF4-FFF2-40B4-BE49-F238E27FC236}">
                <a16:creationId xmlns:a16="http://schemas.microsoft.com/office/drawing/2014/main" id="{C07948B3-4C92-3CD7-393C-C2DE6F982471}"/>
              </a:ext>
            </a:extLst>
          </p:cNvPr>
          <p:cNvSpPr>
            <a:spLocks noGrp="1"/>
          </p:cNvSpPr>
          <p:nvPr>
            <p:ph type="dt" idx="1"/>
          </p:nvPr>
        </p:nvSpPr>
        <p:spPr/>
        <p:txBody>
          <a:bodyPr/>
          <a:lstStyle/>
          <a:p>
            <a:fld id="{541CA6AD-7DE5-487E-8303-4CF79FDED583}" type="datetime1">
              <a:rPr lang="en-US" smtClean="0"/>
              <a:t>8/5/2025</a:t>
            </a:fld>
            <a:endParaRPr lang="en-US"/>
          </a:p>
        </p:txBody>
      </p:sp>
    </p:spTree>
    <p:extLst>
      <p:ext uri="{BB962C8B-B14F-4D97-AF65-F5344CB8AC3E}">
        <p14:creationId xmlns:p14="http://schemas.microsoft.com/office/powerpoint/2010/main" val="139910264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and East: David.</a:t>
            </a:r>
          </a:p>
        </p:txBody>
      </p:sp>
      <p:sp>
        <p:nvSpPr>
          <p:cNvPr id="4" name="Slide Number Placeholder 3"/>
          <p:cNvSpPr>
            <a:spLocks noGrp="1"/>
          </p:cNvSpPr>
          <p:nvPr>
            <p:ph type="sldNum" sz="quarter" idx="10"/>
          </p:nvPr>
        </p:nvSpPr>
        <p:spPr/>
        <p:txBody>
          <a:bodyPr/>
          <a:lstStyle/>
          <a:p>
            <a:fld id="{DBCC7D24-0DC9-4E9C-89C0-35D79A09D337}" type="slidenum">
              <a:rPr lang="en-US" smtClean="0"/>
              <a:t>229</a:t>
            </a:fld>
            <a:endParaRPr lang="en-US"/>
          </a:p>
        </p:txBody>
      </p:sp>
      <p:sp>
        <p:nvSpPr>
          <p:cNvPr id="5" name="Date Placeholder 4">
            <a:extLst>
              <a:ext uri="{FF2B5EF4-FFF2-40B4-BE49-F238E27FC236}">
                <a16:creationId xmlns:a16="http://schemas.microsoft.com/office/drawing/2014/main" id="{EF61508B-E603-4B91-5D69-4382390D3684}"/>
              </a:ext>
            </a:extLst>
          </p:cNvPr>
          <p:cNvSpPr>
            <a:spLocks noGrp="1"/>
          </p:cNvSpPr>
          <p:nvPr>
            <p:ph type="dt" idx="1"/>
          </p:nvPr>
        </p:nvSpPr>
        <p:spPr/>
        <p:txBody>
          <a:bodyPr/>
          <a:lstStyle/>
          <a:p>
            <a:fld id="{BC78918D-C565-4953-B744-2D9198E7CA2E}" type="datetime1">
              <a:rPr lang="en-US" smtClean="0"/>
              <a:t>8/5/2025</a:t>
            </a:fld>
            <a:endParaRPr lang="en-US"/>
          </a:p>
        </p:txBody>
      </p:sp>
    </p:spTree>
    <p:extLst>
      <p:ext uri="{BB962C8B-B14F-4D97-AF65-F5344CB8AC3E}">
        <p14:creationId xmlns:p14="http://schemas.microsoft.com/office/powerpoint/2010/main" val="377480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a:t>
            </a:fld>
            <a:endParaRPr lang="en-US"/>
          </a:p>
        </p:txBody>
      </p:sp>
    </p:spTree>
    <p:extLst>
      <p:ext uri="{BB962C8B-B14F-4D97-AF65-F5344CB8AC3E}">
        <p14:creationId xmlns:p14="http://schemas.microsoft.com/office/powerpoint/2010/main" val="49115192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132">
              <a:defRPr/>
            </a:pPr>
            <a:fld id="{37A01639-C0EE-40DF-80A6-65D9A27439B1}" type="slidenum">
              <a:rPr lang="en-US">
                <a:solidFill>
                  <a:prstClr val="black"/>
                </a:solidFill>
              </a:rPr>
              <a:pPr defTabSz="914132">
                <a:defRPr/>
              </a:pPr>
              <a:t>230</a:t>
            </a:fld>
            <a:endParaRPr lang="en-US">
              <a:solidFill>
                <a:prstClr val="black"/>
              </a:solidFill>
            </a:endParaRPr>
          </a:p>
        </p:txBody>
      </p:sp>
      <p:sp>
        <p:nvSpPr>
          <p:cNvPr id="5" name="Date Placeholder 4">
            <a:extLst>
              <a:ext uri="{FF2B5EF4-FFF2-40B4-BE49-F238E27FC236}">
                <a16:creationId xmlns:a16="http://schemas.microsoft.com/office/drawing/2014/main" id="{FBE37DAF-714E-2413-535B-EF9913A01ED8}"/>
              </a:ext>
            </a:extLst>
          </p:cNvPr>
          <p:cNvSpPr>
            <a:spLocks noGrp="1"/>
          </p:cNvSpPr>
          <p:nvPr>
            <p:ph type="dt" idx="1"/>
          </p:nvPr>
        </p:nvSpPr>
        <p:spPr/>
        <p:txBody>
          <a:bodyPr/>
          <a:lstStyle/>
          <a:p>
            <a:fld id="{102D6973-BB09-49D2-9182-94CDFA6CF769}" type="datetime1">
              <a:rPr lang="en-US" smtClean="0"/>
              <a:t>8/5/2025</a:t>
            </a:fld>
            <a:endParaRPr lang="en-US"/>
          </a:p>
        </p:txBody>
      </p:sp>
    </p:spTree>
    <p:extLst>
      <p:ext uri="{BB962C8B-B14F-4D97-AF65-F5344CB8AC3E}">
        <p14:creationId xmlns:p14="http://schemas.microsoft.com/office/powerpoint/2010/main" val="238434234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231</a:t>
            </a:fld>
            <a:endParaRPr lang="en-US"/>
          </a:p>
        </p:txBody>
      </p:sp>
    </p:spTree>
    <p:extLst>
      <p:ext uri="{BB962C8B-B14F-4D97-AF65-F5344CB8AC3E}">
        <p14:creationId xmlns:p14="http://schemas.microsoft.com/office/powerpoint/2010/main" val="276091957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232</a:t>
            </a:fld>
            <a:endParaRPr lang="en-US"/>
          </a:p>
        </p:txBody>
      </p:sp>
      <p:sp>
        <p:nvSpPr>
          <p:cNvPr id="5" name="Date Placeholder 4">
            <a:extLst>
              <a:ext uri="{FF2B5EF4-FFF2-40B4-BE49-F238E27FC236}">
                <a16:creationId xmlns:a16="http://schemas.microsoft.com/office/drawing/2014/main" id="{3B94D1D6-B2DC-31DD-A089-5F25D91FDB91}"/>
              </a:ext>
            </a:extLst>
          </p:cNvPr>
          <p:cNvSpPr>
            <a:spLocks noGrp="1"/>
          </p:cNvSpPr>
          <p:nvPr>
            <p:ph type="dt" idx="1"/>
          </p:nvPr>
        </p:nvSpPr>
        <p:spPr/>
        <p:txBody>
          <a:bodyPr/>
          <a:lstStyle/>
          <a:p>
            <a:fld id="{FAED0871-25A2-4331-A013-D71E819E9D27}" type="datetime1">
              <a:rPr lang="en-US" smtClean="0"/>
              <a:t>8/5/2025</a:t>
            </a:fld>
            <a:endParaRPr lang="en-US"/>
          </a:p>
        </p:txBody>
      </p:sp>
    </p:spTree>
    <p:extLst>
      <p:ext uri="{BB962C8B-B14F-4D97-AF65-F5344CB8AC3E}">
        <p14:creationId xmlns:p14="http://schemas.microsoft.com/office/powerpoint/2010/main" val="20221475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233</a:t>
            </a:fld>
            <a:endParaRPr lang="en-US"/>
          </a:p>
        </p:txBody>
      </p:sp>
      <p:sp>
        <p:nvSpPr>
          <p:cNvPr id="5" name="Date Placeholder 4">
            <a:extLst>
              <a:ext uri="{FF2B5EF4-FFF2-40B4-BE49-F238E27FC236}">
                <a16:creationId xmlns:a16="http://schemas.microsoft.com/office/drawing/2014/main" id="{B0ED703B-F659-52A2-8C62-A4FC347F35C2}"/>
              </a:ext>
            </a:extLst>
          </p:cNvPr>
          <p:cNvSpPr>
            <a:spLocks noGrp="1"/>
          </p:cNvSpPr>
          <p:nvPr>
            <p:ph type="dt" idx="1"/>
          </p:nvPr>
        </p:nvSpPr>
        <p:spPr/>
        <p:txBody>
          <a:bodyPr/>
          <a:lstStyle/>
          <a:p>
            <a:fld id="{5E624988-F43B-4E1E-AE68-173C9EE55EF2}" type="datetime1">
              <a:rPr lang="en-US" smtClean="0"/>
              <a:t>8/5/2025</a:t>
            </a:fld>
            <a:endParaRPr lang="en-US"/>
          </a:p>
        </p:txBody>
      </p:sp>
    </p:spTree>
    <p:extLst>
      <p:ext uri="{BB962C8B-B14F-4D97-AF65-F5344CB8AC3E}">
        <p14:creationId xmlns:p14="http://schemas.microsoft.com/office/powerpoint/2010/main" val="87741416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234</a:t>
            </a:fld>
            <a:endParaRPr lang="en-US"/>
          </a:p>
        </p:txBody>
      </p:sp>
    </p:spTree>
    <p:extLst>
      <p:ext uri="{BB962C8B-B14F-4D97-AF65-F5344CB8AC3E}">
        <p14:creationId xmlns:p14="http://schemas.microsoft.com/office/powerpoint/2010/main" val="278940620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235</a:t>
            </a:fld>
            <a:endParaRPr lang="en-US"/>
          </a:p>
        </p:txBody>
      </p:sp>
    </p:spTree>
    <p:extLst>
      <p:ext uri="{BB962C8B-B14F-4D97-AF65-F5344CB8AC3E}">
        <p14:creationId xmlns:p14="http://schemas.microsoft.com/office/powerpoint/2010/main" val="54085452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236</a:t>
            </a:fld>
            <a:endParaRPr lang="en-US"/>
          </a:p>
        </p:txBody>
      </p:sp>
    </p:spTree>
    <p:extLst>
      <p:ext uri="{BB962C8B-B14F-4D97-AF65-F5344CB8AC3E}">
        <p14:creationId xmlns:p14="http://schemas.microsoft.com/office/powerpoint/2010/main" val="71331259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237</a:t>
            </a:fld>
            <a:endParaRPr lang="en-US"/>
          </a:p>
        </p:txBody>
      </p:sp>
      <p:sp>
        <p:nvSpPr>
          <p:cNvPr id="5" name="Date Placeholder 4">
            <a:extLst>
              <a:ext uri="{FF2B5EF4-FFF2-40B4-BE49-F238E27FC236}">
                <a16:creationId xmlns:a16="http://schemas.microsoft.com/office/drawing/2014/main" id="{50B0EBB6-1304-4797-7218-ED162E15D3AE}"/>
              </a:ext>
            </a:extLst>
          </p:cNvPr>
          <p:cNvSpPr>
            <a:spLocks noGrp="1"/>
          </p:cNvSpPr>
          <p:nvPr>
            <p:ph type="dt" idx="1"/>
          </p:nvPr>
        </p:nvSpPr>
        <p:spPr/>
        <p:txBody>
          <a:bodyPr/>
          <a:lstStyle/>
          <a:p>
            <a:fld id="{4163A59F-0659-484F-A3D4-075D83F8D561}" type="datetime1">
              <a:rPr lang="en-US" smtClean="0"/>
              <a:t>8/5/2025</a:t>
            </a:fld>
            <a:endParaRPr lang="en-US"/>
          </a:p>
        </p:txBody>
      </p:sp>
    </p:spTree>
    <p:extLst>
      <p:ext uri="{BB962C8B-B14F-4D97-AF65-F5344CB8AC3E}">
        <p14:creationId xmlns:p14="http://schemas.microsoft.com/office/powerpoint/2010/main" val="175837218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238</a:t>
            </a:fld>
            <a:endParaRPr lang="en-US"/>
          </a:p>
        </p:txBody>
      </p:sp>
      <p:sp>
        <p:nvSpPr>
          <p:cNvPr id="5" name="Date Placeholder 4">
            <a:extLst>
              <a:ext uri="{FF2B5EF4-FFF2-40B4-BE49-F238E27FC236}">
                <a16:creationId xmlns:a16="http://schemas.microsoft.com/office/drawing/2014/main" id="{3F8BE37A-3480-4369-BB20-384B2A5F3ADA}"/>
              </a:ext>
            </a:extLst>
          </p:cNvPr>
          <p:cNvSpPr>
            <a:spLocks noGrp="1"/>
          </p:cNvSpPr>
          <p:nvPr>
            <p:ph type="dt" idx="1"/>
          </p:nvPr>
        </p:nvSpPr>
        <p:spPr/>
        <p:txBody>
          <a:bodyPr/>
          <a:lstStyle/>
          <a:p>
            <a:fld id="{66D41699-79BA-40D3-8DC4-679677F01ECE}" type="datetime1">
              <a:rPr lang="en-US" smtClean="0"/>
              <a:t>8/5/2025</a:t>
            </a:fld>
            <a:endParaRPr lang="en-US"/>
          </a:p>
        </p:txBody>
      </p:sp>
    </p:spTree>
    <p:extLst>
      <p:ext uri="{BB962C8B-B14F-4D97-AF65-F5344CB8AC3E}">
        <p14:creationId xmlns:p14="http://schemas.microsoft.com/office/powerpoint/2010/main" val="391813358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239</a:t>
            </a:fld>
            <a:endParaRPr lang="en-US"/>
          </a:p>
        </p:txBody>
      </p:sp>
    </p:spTree>
    <p:extLst>
      <p:ext uri="{BB962C8B-B14F-4D97-AF65-F5344CB8AC3E}">
        <p14:creationId xmlns:p14="http://schemas.microsoft.com/office/powerpoint/2010/main" val="273560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24</a:t>
            </a:fld>
            <a:endParaRPr lang="en-US"/>
          </a:p>
        </p:txBody>
      </p:sp>
    </p:spTree>
    <p:extLst>
      <p:ext uri="{BB962C8B-B14F-4D97-AF65-F5344CB8AC3E}">
        <p14:creationId xmlns:p14="http://schemas.microsoft.com/office/powerpoint/2010/main" val="271241019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240</a:t>
            </a:fld>
            <a:endParaRPr lang="en-US"/>
          </a:p>
        </p:txBody>
      </p:sp>
    </p:spTree>
    <p:extLst>
      <p:ext uri="{BB962C8B-B14F-4D97-AF65-F5344CB8AC3E}">
        <p14:creationId xmlns:p14="http://schemas.microsoft.com/office/powerpoint/2010/main" val="15765822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241</a:t>
            </a:fld>
            <a:endParaRPr lang="en-US"/>
          </a:p>
        </p:txBody>
      </p:sp>
    </p:spTree>
    <p:extLst>
      <p:ext uri="{BB962C8B-B14F-4D97-AF65-F5344CB8AC3E}">
        <p14:creationId xmlns:p14="http://schemas.microsoft.com/office/powerpoint/2010/main" val="27327321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242</a:t>
            </a:fld>
            <a:endParaRPr lang="en-US"/>
          </a:p>
        </p:txBody>
      </p:sp>
    </p:spTree>
    <p:extLst>
      <p:ext uri="{BB962C8B-B14F-4D97-AF65-F5344CB8AC3E}">
        <p14:creationId xmlns:p14="http://schemas.microsoft.com/office/powerpoint/2010/main" val="116757974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243</a:t>
            </a:fld>
            <a:endParaRPr lang="en-US"/>
          </a:p>
        </p:txBody>
      </p:sp>
      <p:sp>
        <p:nvSpPr>
          <p:cNvPr id="5" name="Date Placeholder 4">
            <a:extLst>
              <a:ext uri="{FF2B5EF4-FFF2-40B4-BE49-F238E27FC236}">
                <a16:creationId xmlns:a16="http://schemas.microsoft.com/office/drawing/2014/main" id="{2D744BDE-E919-14BF-64D9-1A65AF2AA663}"/>
              </a:ext>
            </a:extLst>
          </p:cNvPr>
          <p:cNvSpPr>
            <a:spLocks noGrp="1"/>
          </p:cNvSpPr>
          <p:nvPr>
            <p:ph type="dt" idx="1"/>
          </p:nvPr>
        </p:nvSpPr>
        <p:spPr/>
        <p:txBody>
          <a:bodyPr/>
          <a:lstStyle/>
          <a:p>
            <a:fld id="{B826722F-E857-4681-99B5-9FB39A0BF8B3}" type="datetime1">
              <a:rPr lang="en-US" smtClean="0"/>
              <a:t>8/5/2025</a:t>
            </a:fld>
            <a:endParaRPr lang="en-US"/>
          </a:p>
        </p:txBody>
      </p:sp>
    </p:spTree>
    <p:extLst>
      <p:ext uri="{BB962C8B-B14F-4D97-AF65-F5344CB8AC3E}">
        <p14:creationId xmlns:p14="http://schemas.microsoft.com/office/powerpoint/2010/main" val="391813358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244</a:t>
            </a:fld>
            <a:endParaRPr lang="en-US"/>
          </a:p>
        </p:txBody>
      </p:sp>
      <p:sp>
        <p:nvSpPr>
          <p:cNvPr id="5" name="Date Placeholder 4">
            <a:extLst>
              <a:ext uri="{FF2B5EF4-FFF2-40B4-BE49-F238E27FC236}">
                <a16:creationId xmlns:a16="http://schemas.microsoft.com/office/drawing/2014/main" id="{02BD3BF8-A168-C217-21E2-F84876C4E946}"/>
              </a:ext>
            </a:extLst>
          </p:cNvPr>
          <p:cNvSpPr>
            <a:spLocks noGrp="1"/>
          </p:cNvSpPr>
          <p:nvPr>
            <p:ph type="dt" idx="1"/>
          </p:nvPr>
        </p:nvSpPr>
        <p:spPr/>
        <p:txBody>
          <a:bodyPr/>
          <a:lstStyle/>
          <a:p>
            <a:fld id="{7F6B8B06-D2CD-48DE-90C3-51792CEA652F}" type="datetime1">
              <a:rPr lang="en-US" smtClean="0"/>
              <a:t>8/5/2025</a:t>
            </a:fld>
            <a:endParaRPr lang="en-US"/>
          </a:p>
        </p:txBody>
      </p:sp>
    </p:spTree>
    <p:extLst>
      <p:ext uri="{BB962C8B-B14F-4D97-AF65-F5344CB8AC3E}">
        <p14:creationId xmlns:p14="http://schemas.microsoft.com/office/powerpoint/2010/main" val="282285778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18" indent="-243818">
              <a:buFont typeface="+mj-lt"/>
              <a:buAutoNum type="arabicPeriod"/>
            </a:pPr>
            <a:r>
              <a:rPr lang="en-US"/>
              <a:t>This round only, we’ll have two types of SRF funds available: ASADRA and SRF funding through our regular program.  We’ll get into some basic details of ASADRA in just a few slides.</a:t>
            </a:r>
          </a:p>
          <a:p>
            <a:pPr marL="243818" indent="-243818">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18" indent="-243818">
              <a:buFont typeface="+mj-lt"/>
              <a:buAutoNum type="arabicPeriod"/>
            </a:pPr>
            <a:r>
              <a:rPr lang="en-US" baseline="0"/>
              <a:t>A couple of notes:</a:t>
            </a:r>
          </a:p>
          <a:p>
            <a:pPr marL="243818" indent="-243818">
              <a:buFont typeface="+mj-lt"/>
              <a:buAutoNum type="arabicPeriod"/>
            </a:pPr>
            <a:r>
              <a:rPr lang="en-US" baseline="0"/>
              <a:t>Note that 0% interest rates have changed more to targeted interest rates.  We’ll cover that in a few minutes.</a:t>
            </a:r>
          </a:p>
          <a:p>
            <a:pPr marL="243818" indent="-243818">
              <a:buFont typeface="+mj-lt"/>
              <a:buAutoNum type="arabicPeriod"/>
            </a:pPr>
            <a:r>
              <a:rPr lang="en-US" baseline="0"/>
              <a:t>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pPr marL="243818" indent="-243818">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245</a:t>
            </a:fld>
            <a:endParaRPr lang="en-US"/>
          </a:p>
        </p:txBody>
      </p:sp>
      <p:sp>
        <p:nvSpPr>
          <p:cNvPr id="5" name="Date Placeholder 4">
            <a:extLst>
              <a:ext uri="{FF2B5EF4-FFF2-40B4-BE49-F238E27FC236}">
                <a16:creationId xmlns:a16="http://schemas.microsoft.com/office/drawing/2014/main" id="{0F8D5478-604F-2CC5-3189-E72D4F4911D2}"/>
              </a:ext>
            </a:extLst>
          </p:cNvPr>
          <p:cNvSpPr>
            <a:spLocks noGrp="1"/>
          </p:cNvSpPr>
          <p:nvPr>
            <p:ph type="dt" idx="1"/>
          </p:nvPr>
        </p:nvSpPr>
        <p:spPr/>
        <p:txBody>
          <a:bodyPr/>
          <a:lstStyle/>
          <a:p>
            <a:fld id="{DEA7D90D-F27E-4F9D-8424-9F14D8C84770}" type="datetime1">
              <a:rPr lang="en-US" smtClean="0"/>
              <a:t>8/5/2025</a:t>
            </a:fld>
            <a:endParaRPr lang="en-US"/>
          </a:p>
        </p:txBody>
      </p:sp>
    </p:spTree>
    <p:extLst>
      <p:ext uri="{BB962C8B-B14F-4D97-AF65-F5344CB8AC3E}">
        <p14:creationId xmlns:p14="http://schemas.microsoft.com/office/powerpoint/2010/main" val="37617085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246</a:t>
            </a:fld>
            <a:endParaRPr lang="en-US"/>
          </a:p>
        </p:txBody>
      </p:sp>
    </p:spTree>
    <p:extLst>
      <p:ext uri="{BB962C8B-B14F-4D97-AF65-F5344CB8AC3E}">
        <p14:creationId xmlns:p14="http://schemas.microsoft.com/office/powerpoint/2010/main" val="132046779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West: Matthew</a:t>
            </a:r>
          </a:p>
          <a:p>
            <a:r>
              <a:rPr lang="en-US"/>
              <a:t>East: </a:t>
            </a:r>
          </a:p>
        </p:txBody>
      </p:sp>
      <p:sp>
        <p:nvSpPr>
          <p:cNvPr id="4" name="Slide Number Placeholder 3"/>
          <p:cNvSpPr>
            <a:spLocks noGrp="1"/>
          </p:cNvSpPr>
          <p:nvPr>
            <p:ph type="sldNum" sz="quarter" idx="10"/>
          </p:nvPr>
        </p:nvSpPr>
        <p:spPr/>
        <p:txBody>
          <a:bodyPr/>
          <a:lstStyle/>
          <a:p>
            <a:fld id="{DBCC7D24-0DC9-4E9C-89C0-35D79A09D337}" type="slidenum">
              <a:rPr lang="en-US" smtClean="0"/>
              <a:t>247</a:t>
            </a:fld>
            <a:endParaRPr lang="en-US"/>
          </a:p>
        </p:txBody>
      </p:sp>
      <p:sp>
        <p:nvSpPr>
          <p:cNvPr id="5" name="Date Placeholder 4">
            <a:extLst>
              <a:ext uri="{FF2B5EF4-FFF2-40B4-BE49-F238E27FC236}">
                <a16:creationId xmlns:a16="http://schemas.microsoft.com/office/drawing/2014/main" id="{3F3BF680-E5F1-69C1-ADE5-087BF9541436}"/>
              </a:ext>
            </a:extLst>
          </p:cNvPr>
          <p:cNvSpPr>
            <a:spLocks noGrp="1"/>
          </p:cNvSpPr>
          <p:nvPr>
            <p:ph type="dt" idx="1"/>
          </p:nvPr>
        </p:nvSpPr>
        <p:spPr/>
        <p:txBody>
          <a:bodyPr/>
          <a:lstStyle/>
          <a:p>
            <a:fld id="{7F6870F4-D7F3-46BA-AAF5-434F214A022C}" type="datetime1">
              <a:rPr lang="en-US" smtClean="0"/>
              <a:t>8/5/2025</a:t>
            </a:fld>
            <a:endParaRPr lang="en-US"/>
          </a:p>
        </p:txBody>
      </p:sp>
    </p:spTree>
    <p:extLst>
      <p:ext uri="{BB962C8B-B14F-4D97-AF65-F5344CB8AC3E}">
        <p14:creationId xmlns:p14="http://schemas.microsoft.com/office/powerpoint/2010/main" val="197067924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87">
              <a:defRPr/>
            </a:pPr>
            <a:r>
              <a:rPr lang="en-US"/>
              <a:t>This is the funding schedule for construction projects. Once a </a:t>
            </a:r>
            <a:r>
              <a:rPr lang="en-US" err="1"/>
              <a:t>muni</a:t>
            </a:r>
            <a:r>
              <a:rPr lang="en-US"/>
              <a:t> has applied for funding is approved, this is the construction project funding schedule. </a:t>
            </a:r>
          </a:p>
          <a:p>
            <a:pPr marL="228534" indent="-228534" defTabSz="966187">
              <a:buFont typeface="+mj-lt"/>
              <a:buAutoNum type="arabicPeriod"/>
              <a:defRPr/>
            </a:pPr>
            <a:r>
              <a:rPr lang="en-US"/>
              <a:t>The LOIF goes out shortly after awards are made. The project is automatically put on a two-year schedule, applicable to all projects. Some projects can move a lot quicker than that though!</a:t>
            </a:r>
          </a:p>
          <a:p>
            <a:pPr marL="228534" indent="-228534" defTabSz="966187">
              <a:buFont typeface="+mj-lt"/>
              <a:buAutoNum type="arabicPeriod"/>
              <a:defRPr/>
            </a:pPr>
            <a:r>
              <a:rPr lang="en-US"/>
              <a:t>4-5 months from LOIF for the ER to be sent in. Some </a:t>
            </a:r>
            <a:r>
              <a:rPr lang="en-US" err="1"/>
              <a:t>munis</a:t>
            </a:r>
            <a:r>
              <a:rPr lang="en-US"/>
              <a:t> might already have gone through the RFQ (qualification based selection) process to contract with a consultant, but others may not have – this time period allows for the </a:t>
            </a:r>
            <a:r>
              <a:rPr lang="en-US" err="1"/>
              <a:t>muni</a:t>
            </a:r>
            <a:r>
              <a:rPr lang="en-US"/>
              <a:t> to have time to get a contract set and get the ER in to the Division. Sometimes we may need to push deadlines back to allow </a:t>
            </a:r>
            <a:r>
              <a:rPr lang="en-US" err="1"/>
              <a:t>munis</a:t>
            </a:r>
            <a:r>
              <a:rPr lang="en-US"/>
              <a:t> time to select consultant or to prepare docs, but </a:t>
            </a:r>
            <a:r>
              <a:rPr lang="en-US" err="1"/>
              <a:t>muni</a:t>
            </a:r>
            <a:r>
              <a:rPr lang="en-US"/>
              <a:t> needs to request an extension from us if that is needed. </a:t>
            </a:r>
          </a:p>
          <a:p>
            <a:pPr marL="228534" indent="-228534" defTabSz="966187">
              <a:buFont typeface="+mj-lt"/>
              <a:buAutoNum type="arabicPeriod"/>
              <a:defRPr/>
            </a:pPr>
            <a:r>
              <a:rPr lang="en-US"/>
              <a:t>5 months or so for ER to be reviewed and approved. Keep in mind that there are new VUR requirements for the ERs, so to keep a tighter schedule make sure to include those in your first submittal. </a:t>
            </a:r>
          </a:p>
          <a:p>
            <a:pPr marL="228534" indent="-228534" defTabSz="966187">
              <a:buFont typeface="+mj-lt"/>
              <a:buAutoNum type="arabicPeriod"/>
              <a:defRPr/>
            </a:pPr>
            <a:r>
              <a:rPr lang="en-US"/>
              <a:t>Then we move into plans &amp; specs design, also known as the bid and design package, which needs to be approved before the project can go out to bid.</a:t>
            </a:r>
          </a:p>
          <a:p>
            <a:pPr marL="228534" indent="-228534" defTabSz="966187">
              <a:buFont typeface="+mj-lt"/>
              <a:buAutoNum type="arabicPeriod"/>
              <a:defRPr/>
            </a:pPr>
            <a:r>
              <a:rPr lang="en-US"/>
              <a:t>At the end, after the authorization to awards and contracting is typically when we can start issuing disbursements for work done on the project.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248</a:t>
            </a:fld>
            <a:endParaRPr lang="en-US"/>
          </a:p>
        </p:txBody>
      </p:sp>
      <p:sp>
        <p:nvSpPr>
          <p:cNvPr id="5" name="Date Placeholder 4">
            <a:extLst>
              <a:ext uri="{FF2B5EF4-FFF2-40B4-BE49-F238E27FC236}">
                <a16:creationId xmlns:a16="http://schemas.microsoft.com/office/drawing/2014/main" id="{E914FDD3-BAF6-4780-F134-E87B8A92ADE8}"/>
              </a:ext>
            </a:extLst>
          </p:cNvPr>
          <p:cNvSpPr>
            <a:spLocks noGrp="1"/>
          </p:cNvSpPr>
          <p:nvPr>
            <p:ph type="dt" idx="1"/>
          </p:nvPr>
        </p:nvSpPr>
        <p:spPr/>
        <p:txBody>
          <a:bodyPr/>
          <a:lstStyle/>
          <a:p>
            <a:fld id="{258AC32F-9DCB-43BD-8F7F-7E22A4A207CE}" type="datetime1">
              <a:rPr lang="en-US" smtClean="0"/>
              <a:t>8/5/2025</a:t>
            </a:fld>
            <a:endParaRPr lang="en-US"/>
          </a:p>
        </p:txBody>
      </p:sp>
    </p:spTree>
    <p:extLst>
      <p:ext uri="{BB962C8B-B14F-4D97-AF65-F5344CB8AC3E}">
        <p14:creationId xmlns:p14="http://schemas.microsoft.com/office/powerpoint/2010/main" val="194810936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LOIF, the P&amp;S is referred to as the Bid and Design package</a:t>
            </a:r>
          </a:p>
          <a:p>
            <a:endParaRPr lang="en-US"/>
          </a:p>
          <a:p>
            <a:r>
              <a:rPr lang="en-US"/>
              <a:t>Point out the two years to get under contract – hard and fast statutory requirement.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249</a:t>
            </a:fld>
            <a:endParaRPr lang="en-US"/>
          </a:p>
        </p:txBody>
      </p:sp>
      <p:sp>
        <p:nvSpPr>
          <p:cNvPr id="5" name="Date Placeholder 4">
            <a:extLst>
              <a:ext uri="{FF2B5EF4-FFF2-40B4-BE49-F238E27FC236}">
                <a16:creationId xmlns:a16="http://schemas.microsoft.com/office/drawing/2014/main" id="{DA334B53-4F17-9200-B62B-E4E465D1FE90}"/>
              </a:ext>
            </a:extLst>
          </p:cNvPr>
          <p:cNvSpPr>
            <a:spLocks noGrp="1"/>
          </p:cNvSpPr>
          <p:nvPr>
            <p:ph type="dt" idx="1"/>
          </p:nvPr>
        </p:nvSpPr>
        <p:spPr/>
        <p:txBody>
          <a:bodyPr/>
          <a:lstStyle/>
          <a:p>
            <a:fld id="{A6002A86-D722-4543-AE09-41314F43108A}" type="datetime1">
              <a:rPr lang="en-US" smtClean="0"/>
              <a:t>8/5/2025</a:t>
            </a:fld>
            <a:endParaRPr lang="en-US"/>
          </a:p>
        </p:txBody>
      </p:sp>
    </p:spTree>
    <p:extLst>
      <p:ext uri="{BB962C8B-B14F-4D97-AF65-F5344CB8AC3E}">
        <p14:creationId xmlns:p14="http://schemas.microsoft.com/office/powerpoint/2010/main" val="304788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25</a:t>
            </a:fld>
            <a:endParaRPr lang="en-US"/>
          </a:p>
        </p:txBody>
      </p:sp>
    </p:spTree>
    <p:extLst>
      <p:ext uri="{BB962C8B-B14F-4D97-AF65-F5344CB8AC3E}">
        <p14:creationId xmlns:p14="http://schemas.microsoft.com/office/powerpoint/2010/main" val="94570601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receive your ER approval, the Division requests the LGC to approve any debt associated with the project. Upon the LGC’s approval or for projects funded by 100% grant, the Division will issue the formal Offer and Acceptance document.</a:t>
            </a:r>
          </a:p>
          <a:p>
            <a:endParaRPr lang="en-US"/>
          </a:p>
          <a:p>
            <a:r>
              <a:rPr lang="en-US"/>
              <a:t>Closing fees are 2% for loans and 1.5% for grants. ARPA-funded projects are not subject to the closing fees; this slide is in reference to all non-ARPA projects, including BIL funding which we will discuss in the next section.</a:t>
            </a:r>
          </a:p>
          <a:p>
            <a:endParaRPr lang="en-US"/>
          </a:p>
          <a:p>
            <a:pPr marL="243818" indent="-243818">
              <a:buFont typeface="+mj-lt"/>
              <a:buAutoNum type="arabicPeriod"/>
            </a:pPr>
            <a:r>
              <a:rPr lang="en-US"/>
              <a:t>The CWSRF/DWSRF is a low-interest loan program where the rate is set at ½</a:t>
            </a:r>
            <a:r>
              <a:rPr lang="en-US" baseline="0"/>
              <a:t> the 20-year bond index.  </a:t>
            </a:r>
          </a:p>
          <a:p>
            <a:pPr marL="243818" indent="-243818">
              <a:buFont typeface="+mj-lt"/>
              <a:buAutoNum type="arabicPeriod"/>
            </a:pPr>
            <a:r>
              <a:rPr lang="en-US" baseline="0"/>
              <a:t>Note that 0% interest rates have changed more to targeted interest rates. Loan terms are a 20-year maximum for the base rate and may be up to 30 years for reduced targeted interest rates.</a:t>
            </a:r>
          </a:p>
          <a:p>
            <a:pPr marL="243818" indent="-243818">
              <a:buFont typeface="+mj-lt"/>
              <a:buAutoNum type="arabicPeriod"/>
            </a:pPr>
            <a:r>
              <a:rPr lang="en-US" baseline="0"/>
              <a:t>Debt must be approved by the LGC.</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250</a:t>
            </a:fld>
            <a:endParaRPr lang="en-US"/>
          </a:p>
        </p:txBody>
      </p:sp>
      <p:sp>
        <p:nvSpPr>
          <p:cNvPr id="5" name="Date Placeholder 4">
            <a:extLst>
              <a:ext uri="{FF2B5EF4-FFF2-40B4-BE49-F238E27FC236}">
                <a16:creationId xmlns:a16="http://schemas.microsoft.com/office/drawing/2014/main" id="{AD8A5F8D-8CF4-6B93-73B7-641DD4BBED9A}"/>
              </a:ext>
            </a:extLst>
          </p:cNvPr>
          <p:cNvSpPr>
            <a:spLocks noGrp="1"/>
          </p:cNvSpPr>
          <p:nvPr>
            <p:ph type="dt" idx="1"/>
          </p:nvPr>
        </p:nvSpPr>
        <p:spPr/>
        <p:txBody>
          <a:bodyPr/>
          <a:lstStyle/>
          <a:p>
            <a:fld id="{A6F3D525-EDE4-41A0-8123-735805490907}" type="datetime1">
              <a:rPr lang="en-US" smtClean="0"/>
              <a:t>8/5/2025</a:t>
            </a:fld>
            <a:endParaRPr lang="en-US"/>
          </a:p>
        </p:txBody>
      </p:sp>
    </p:spTree>
    <p:extLst>
      <p:ext uri="{BB962C8B-B14F-4D97-AF65-F5344CB8AC3E}">
        <p14:creationId xmlns:p14="http://schemas.microsoft.com/office/powerpoint/2010/main" val="23010170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This is all out on the website as well. First payment items are due prior to the DWI processing the first reimbursement request. Required forms are sent with the Offer and Acceptance package (after the Engineering Report is approved), and the above list of documents must be submitted as they are executed and issued.</a:t>
            </a:r>
          </a:p>
          <a:p>
            <a:pPr defTabSz="914132">
              <a:defRPr/>
            </a:pPr>
            <a:endParaRPr lang="en-US"/>
          </a:p>
          <a:p>
            <a:pPr defTabSz="914132">
              <a:defRPr/>
            </a:pPr>
            <a:r>
              <a:rPr lang="en-US"/>
              <a:t>Note that we only pay out on a reimbursement basis – no lump sums or money paid without an invoice!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251</a:t>
            </a:fld>
            <a:endParaRPr lang="en-US"/>
          </a:p>
        </p:txBody>
      </p:sp>
      <p:sp>
        <p:nvSpPr>
          <p:cNvPr id="5" name="Date Placeholder 4">
            <a:extLst>
              <a:ext uri="{FF2B5EF4-FFF2-40B4-BE49-F238E27FC236}">
                <a16:creationId xmlns:a16="http://schemas.microsoft.com/office/drawing/2014/main" id="{1BE0F9CC-6D0E-B769-CF5C-DF36ABF0E1C6}"/>
              </a:ext>
            </a:extLst>
          </p:cNvPr>
          <p:cNvSpPr>
            <a:spLocks noGrp="1"/>
          </p:cNvSpPr>
          <p:nvPr>
            <p:ph type="dt" idx="1"/>
          </p:nvPr>
        </p:nvSpPr>
        <p:spPr/>
        <p:txBody>
          <a:bodyPr/>
          <a:lstStyle/>
          <a:p>
            <a:fld id="{4E456E0B-079B-4240-98ED-9F30236A451E}" type="datetime1">
              <a:rPr lang="en-US" smtClean="0"/>
              <a:t>8/5/2025</a:t>
            </a:fld>
            <a:endParaRPr lang="en-US"/>
          </a:p>
        </p:txBody>
      </p:sp>
    </p:spTree>
    <p:extLst>
      <p:ext uri="{BB962C8B-B14F-4D97-AF65-F5344CB8AC3E}">
        <p14:creationId xmlns:p14="http://schemas.microsoft.com/office/powerpoint/2010/main" val="22938360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Final payment items are project-specific (depending on the permits required for construction), but templates should be included in the construction contract as part of the formal closeout process. The final reimbursement request will be processed upon receipt of the closeout document.</a:t>
            </a:r>
          </a:p>
          <a:p>
            <a:pPr defTabSz="914132">
              <a:defRPr/>
            </a:pPr>
            <a:endParaRPr lang="en-US"/>
          </a:p>
          <a:p>
            <a:pPr defTabSz="914132">
              <a:defRPr/>
            </a:pPr>
            <a:r>
              <a:rPr lang="en-US"/>
              <a:t>Note that this slide is primarily for construction projects. AIAs/MRFs need to submit the final deliverables, board minutes approving/accepting final deliverables, and have those approved by PM before final disbursement</a:t>
            </a:r>
          </a:p>
        </p:txBody>
      </p:sp>
      <p:sp>
        <p:nvSpPr>
          <p:cNvPr id="4" name="Slide Number Placeholder 3"/>
          <p:cNvSpPr>
            <a:spLocks noGrp="1"/>
          </p:cNvSpPr>
          <p:nvPr>
            <p:ph type="sldNum" sz="quarter" idx="5"/>
          </p:nvPr>
        </p:nvSpPr>
        <p:spPr/>
        <p:txBody>
          <a:bodyPr/>
          <a:lstStyle/>
          <a:p>
            <a:fld id="{37A01639-C0EE-40DF-80A6-65D9A27439B1}" type="slidenum">
              <a:rPr lang="en-US" smtClean="0"/>
              <a:t>252</a:t>
            </a:fld>
            <a:endParaRPr lang="en-US"/>
          </a:p>
        </p:txBody>
      </p:sp>
      <p:sp>
        <p:nvSpPr>
          <p:cNvPr id="5" name="Date Placeholder 4">
            <a:extLst>
              <a:ext uri="{FF2B5EF4-FFF2-40B4-BE49-F238E27FC236}">
                <a16:creationId xmlns:a16="http://schemas.microsoft.com/office/drawing/2014/main" id="{CB1D7B83-64E7-B9B1-2F3E-92A9BEBDE7D9}"/>
              </a:ext>
            </a:extLst>
          </p:cNvPr>
          <p:cNvSpPr>
            <a:spLocks noGrp="1"/>
          </p:cNvSpPr>
          <p:nvPr>
            <p:ph type="dt" idx="1"/>
          </p:nvPr>
        </p:nvSpPr>
        <p:spPr/>
        <p:txBody>
          <a:bodyPr/>
          <a:lstStyle/>
          <a:p>
            <a:fld id="{1F88DA54-B79B-4118-A85C-CB441C07B154}" type="datetime1">
              <a:rPr lang="en-US" smtClean="0"/>
              <a:t>8/5/2025</a:t>
            </a:fld>
            <a:endParaRPr lang="en-US"/>
          </a:p>
        </p:txBody>
      </p:sp>
    </p:spTree>
    <p:extLst>
      <p:ext uri="{BB962C8B-B14F-4D97-AF65-F5344CB8AC3E}">
        <p14:creationId xmlns:p14="http://schemas.microsoft.com/office/powerpoint/2010/main" val="268513136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9915D-579B-CDAD-AFB9-549AEC0EE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C621F-0382-5CFE-36F3-E2B090C6A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E7F9A-0F73-657B-F9DB-D140622BCBED}"/>
              </a:ext>
            </a:extLst>
          </p:cNvPr>
          <p:cNvSpPr>
            <a:spLocks noGrp="1"/>
          </p:cNvSpPr>
          <p:nvPr>
            <p:ph type="body" idx="1"/>
          </p:nvPr>
        </p:nvSpPr>
        <p:spPr/>
        <p:txBody>
          <a:bodyPr/>
          <a:lstStyle/>
          <a:p>
            <a:pPr defTabSz="914132">
              <a:defRPr/>
            </a:pPr>
            <a:r>
              <a:rPr lang="en-US"/>
              <a:t>Final payment items are project-specific (depending on the permits required for construction), but templates should be included in the construction contract as part of the formal closeout process. The final reimbursement request will be processed upon receipt of the closeout document.</a:t>
            </a:r>
          </a:p>
          <a:p>
            <a:pPr defTabSz="914132">
              <a:defRPr/>
            </a:pPr>
            <a:endParaRPr lang="en-US"/>
          </a:p>
          <a:p>
            <a:pPr defTabSz="914132">
              <a:defRPr/>
            </a:pPr>
            <a:r>
              <a:rPr lang="en-US"/>
              <a:t>Note that this slide is primarily for construction projects. AIAs/MRFs need to submit the final deliverables, board minutes approving/accepting final deliverables, and have those approved by PM before final disbursement</a:t>
            </a:r>
          </a:p>
        </p:txBody>
      </p:sp>
      <p:sp>
        <p:nvSpPr>
          <p:cNvPr id="4" name="Slide Number Placeholder 3">
            <a:extLst>
              <a:ext uri="{FF2B5EF4-FFF2-40B4-BE49-F238E27FC236}">
                <a16:creationId xmlns:a16="http://schemas.microsoft.com/office/drawing/2014/main" id="{4A5FBFB4-D9BC-09A5-DF73-5D1C9AC0FD28}"/>
              </a:ext>
            </a:extLst>
          </p:cNvPr>
          <p:cNvSpPr>
            <a:spLocks noGrp="1"/>
          </p:cNvSpPr>
          <p:nvPr>
            <p:ph type="sldNum" sz="quarter" idx="5"/>
          </p:nvPr>
        </p:nvSpPr>
        <p:spPr/>
        <p:txBody>
          <a:bodyPr/>
          <a:lstStyle/>
          <a:p>
            <a:fld id="{37A01639-C0EE-40DF-80A6-65D9A27439B1}" type="slidenum">
              <a:rPr lang="en-US" smtClean="0"/>
              <a:t>253</a:t>
            </a:fld>
            <a:endParaRPr lang="en-US"/>
          </a:p>
        </p:txBody>
      </p:sp>
      <p:sp>
        <p:nvSpPr>
          <p:cNvPr id="5" name="Date Placeholder 4">
            <a:extLst>
              <a:ext uri="{FF2B5EF4-FFF2-40B4-BE49-F238E27FC236}">
                <a16:creationId xmlns:a16="http://schemas.microsoft.com/office/drawing/2014/main" id="{D23D5B97-8F4E-BD1B-DFDD-BF628537B81C}"/>
              </a:ext>
            </a:extLst>
          </p:cNvPr>
          <p:cNvSpPr>
            <a:spLocks noGrp="1"/>
          </p:cNvSpPr>
          <p:nvPr>
            <p:ph type="dt" idx="1"/>
          </p:nvPr>
        </p:nvSpPr>
        <p:spPr/>
        <p:txBody>
          <a:bodyPr/>
          <a:lstStyle/>
          <a:p>
            <a:fld id="{3B506D0A-F095-43EE-B88A-BCAC16E66B2B}" type="datetime1">
              <a:rPr lang="en-US" smtClean="0"/>
              <a:t>8/5/2025</a:t>
            </a:fld>
            <a:endParaRPr lang="en-US"/>
          </a:p>
        </p:txBody>
      </p:sp>
    </p:spTree>
    <p:extLst>
      <p:ext uri="{BB962C8B-B14F-4D97-AF65-F5344CB8AC3E}">
        <p14:creationId xmlns:p14="http://schemas.microsoft.com/office/powerpoint/2010/main" val="425543492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If your project is subject to BABA, the LOIF will mention it. </a:t>
            </a:r>
            <a:endParaRPr lang="en-US"/>
          </a:p>
          <a:p>
            <a:r>
              <a:rPr lang="en-US">
                <a:latin typeface="Arial"/>
                <a:cs typeface="Arial"/>
              </a:rPr>
              <a:t>By executing the offer package, make sure you know what you are agreeing to – read all the conditions!</a:t>
            </a:r>
            <a:endParaRPr lang="en-US"/>
          </a:p>
          <a:p>
            <a:endParaRPr lang="en-US"/>
          </a:p>
          <a:p>
            <a:r>
              <a:rPr lang="en-US">
                <a:latin typeface="Arial"/>
                <a:cs typeface="Arial"/>
              </a:rPr>
              <a:t>IIJA money is subject to BABA (not AIS) – but Davis Bacon and AIS apply to all other SRF funding sources.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254</a:t>
            </a:fld>
            <a:endParaRPr lang="en-US"/>
          </a:p>
        </p:txBody>
      </p:sp>
      <p:sp>
        <p:nvSpPr>
          <p:cNvPr id="5" name="Date Placeholder 4">
            <a:extLst>
              <a:ext uri="{FF2B5EF4-FFF2-40B4-BE49-F238E27FC236}">
                <a16:creationId xmlns:a16="http://schemas.microsoft.com/office/drawing/2014/main" id="{DD9A7CE0-2FC3-7779-863D-AAB463D955AB}"/>
              </a:ext>
            </a:extLst>
          </p:cNvPr>
          <p:cNvSpPr>
            <a:spLocks noGrp="1"/>
          </p:cNvSpPr>
          <p:nvPr>
            <p:ph type="dt" idx="1"/>
          </p:nvPr>
        </p:nvSpPr>
        <p:spPr/>
        <p:txBody>
          <a:bodyPr/>
          <a:lstStyle/>
          <a:p>
            <a:fld id="{16BCB11C-7851-42E2-8562-DF81800F6520}" type="datetime1">
              <a:rPr lang="en-US" smtClean="0"/>
              <a:t>8/5/2025</a:t>
            </a:fld>
            <a:endParaRPr lang="en-US"/>
          </a:p>
        </p:txBody>
      </p:sp>
    </p:spTree>
    <p:extLst>
      <p:ext uri="{BB962C8B-B14F-4D97-AF65-F5344CB8AC3E}">
        <p14:creationId xmlns:p14="http://schemas.microsoft.com/office/powerpoint/2010/main" val="364974790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255</a:t>
            </a:fld>
            <a:endParaRPr lang="en-US"/>
          </a:p>
        </p:txBody>
      </p:sp>
      <p:sp>
        <p:nvSpPr>
          <p:cNvPr id="5" name="Date Placeholder 4">
            <a:extLst>
              <a:ext uri="{FF2B5EF4-FFF2-40B4-BE49-F238E27FC236}">
                <a16:creationId xmlns:a16="http://schemas.microsoft.com/office/drawing/2014/main" id="{E55BA88A-D928-5693-D758-D58EFBDA4829}"/>
              </a:ext>
            </a:extLst>
          </p:cNvPr>
          <p:cNvSpPr>
            <a:spLocks noGrp="1"/>
          </p:cNvSpPr>
          <p:nvPr>
            <p:ph type="dt" idx="1"/>
          </p:nvPr>
        </p:nvSpPr>
        <p:spPr/>
        <p:txBody>
          <a:bodyPr/>
          <a:lstStyle/>
          <a:p>
            <a:fld id="{11AEFCBD-4DD7-4696-A00E-2BCACE883C8E}" type="datetime1">
              <a:rPr lang="en-US" smtClean="0"/>
              <a:t>8/5/2025</a:t>
            </a:fld>
            <a:endParaRPr lang="en-US"/>
          </a:p>
        </p:txBody>
      </p:sp>
    </p:spTree>
    <p:extLst>
      <p:ext uri="{BB962C8B-B14F-4D97-AF65-F5344CB8AC3E}">
        <p14:creationId xmlns:p14="http://schemas.microsoft.com/office/powerpoint/2010/main" val="386961853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waivers for BABA, which is good. EPA has three categories of waivers – public interest waiver, where by following BABA you are going against the public interest. The second is the product is not available through BABA manufacturers, and the third is that the entire project cost will be increased by 25% (not the individual component cost but total project cost). The pre-approved waivers are listed here, including the de </a:t>
            </a:r>
            <a:r>
              <a:rPr lang="en-US" err="1"/>
              <a:t>minimus</a:t>
            </a:r>
            <a:r>
              <a:rPr lang="en-US"/>
              <a:t> and he small project waivers. </a:t>
            </a:r>
          </a:p>
        </p:txBody>
      </p:sp>
      <p:sp>
        <p:nvSpPr>
          <p:cNvPr id="4" name="Slide Number Placeholder 3"/>
          <p:cNvSpPr>
            <a:spLocks noGrp="1"/>
          </p:cNvSpPr>
          <p:nvPr>
            <p:ph type="sldNum" sz="quarter" idx="5"/>
          </p:nvPr>
        </p:nvSpPr>
        <p:spPr/>
        <p:txBody>
          <a:bodyPr/>
          <a:lstStyle/>
          <a:p>
            <a:fld id="{37A01639-C0EE-40DF-80A6-65D9A27439B1}" type="slidenum">
              <a:rPr lang="en-US" smtClean="0"/>
              <a:t>256</a:t>
            </a:fld>
            <a:endParaRPr lang="en-US"/>
          </a:p>
        </p:txBody>
      </p:sp>
      <p:sp>
        <p:nvSpPr>
          <p:cNvPr id="5" name="Date Placeholder 4">
            <a:extLst>
              <a:ext uri="{FF2B5EF4-FFF2-40B4-BE49-F238E27FC236}">
                <a16:creationId xmlns:a16="http://schemas.microsoft.com/office/drawing/2014/main" id="{CCCB77BE-2E5A-5124-7B15-120E34FC0BD0}"/>
              </a:ext>
            </a:extLst>
          </p:cNvPr>
          <p:cNvSpPr>
            <a:spLocks noGrp="1"/>
          </p:cNvSpPr>
          <p:nvPr>
            <p:ph type="dt" idx="1"/>
          </p:nvPr>
        </p:nvSpPr>
        <p:spPr/>
        <p:txBody>
          <a:bodyPr/>
          <a:lstStyle/>
          <a:p>
            <a:fld id="{AC639C01-390E-44D2-A612-DD57B33F6DB7}" type="datetime1">
              <a:rPr lang="en-US" smtClean="0"/>
              <a:t>8/5/2025</a:t>
            </a:fld>
            <a:endParaRPr lang="en-US"/>
          </a:p>
        </p:txBody>
      </p:sp>
    </p:spTree>
    <p:extLst>
      <p:ext uri="{BB962C8B-B14F-4D97-AF65-F5344CB8AC3E}">
        <p14:creationId xmlns:p14="http://schemas.microsoft.com/office/powerpoint/2010/main" val="359348214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257</a:t>
            </a:fld>
            <a:endParaRPr lang="en-US"/>
          </a:p>
        </p:txBody>
      </p:sp>
    </p:spTree>
    <p:extLst>
      <p:ext uri="{BB962C8B-B14F-4D97-AF65-F5344CB8AC3E}">
        <p14:creationId xmlns:p14="http://schemas.microsoft.com/office/powerpoint/2010/main" val="267842607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258</a:t>
            </a:fld>
            <a:endParaRPr lang="en-US"/>
          </a:p>
        </p:txBody>
      </p:sp>
    </p:spTree>
    <p:extLst>
      <p:ext uri="{BB962C8B-B14F-4D97-AF65-F5344CB8AC3E}">
        <p14:creationId xmlns:p14="http://schemas.microsoft.com/office/powerpoint/2010/main" val="119820313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654C8-C71D-7EDE-AAAF-BD7F86E39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9487-2FE5-8599-7023-257B59D2C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64F4-A97C-F530-16AF-46249198E9C2}"/>
              </a:ext>
            </a:extLst>
          </p:cNvPr>
          <p:cNvSpPr>
            <a:spLocks noGrp="1"/>
          </p:cNvSpPr>
          <p:nvPr>
            <p:ph type="body" idx="1"/>
          </p:nvPr>
        </p:nvSpPr>
        <p:spPr/>
        <p:txBody>
          <a:bodyPr/>
          <a:lstStyle/>
          <a:p>
            <a:pPr marL="237093" indent="-237093">
              <a:buFont typeface="+mj-lt"/>
              <a:buAutoNum type="arabicPeriod"/>
            </a:pPr>
            <a:r>
              <a:rPr lang="en-US"/>
              <a:t>Here are our funding amounts available this round. </a:t>
            </a:r>
          </a:p>
          <a:p>
            <a:pPr marL="237093" indent="-237093">
              <a:buFont typeface="+mj-lt"/>
              <a:buAutoNum type="arabicPeriod"/>
            </a:pPr>
            <a:r>
              <a:rPr lang="en-US"/>
              <a:t>Note that we’re offering both SRP grants and loans, plus VUR.</a:t>
            </a:r>
          </a:p>
          <a:p>
            <a:pPr marL="237093" indent="-237093">
              <a:buFont typeface="+mj-lt"/>
              <a:buAutoNum type="arabicPeriod"/>
            </a:pPr>
            <a:r>
              <a:rPr lang="en-US"/>
              <a:t>For the VUR, we anticipate recommending $5M for planning grants and $45M for construction, but we’ll adjust that as we see the applications come in.</a:t>
            </a:r>
          </a:p>
          <a:p>
            <a:pPr marL="237093" indent="-237093">
              <a:buFont typeface="+mj-lt"/>
              <a:buAutoNum type="arabicPeriod"/>
            </a:pPr>
            <a:r>
              <a:rPr lang="en-US"/>
              <a:t>Also, note that the SRF Helene funding is not included in these numbers. We’ll deal with those in a few minutes.</a:t>
            </a:r>
          </a:p>
        </p:txBody>
      </p:sp>
      <p:sp>
        <p:nvSpPr>
          <p:cNvPr id="4" name="Slide Number Placeholder 3">
            <a:extLst>
              <a:ext uri="{FF2B5EF4-FFF2-40B4-BE49-F238E27FC236}">
                <a16:creationId xmlns:a16="http://schemas.microsoft.com/office/drawing/2014/main" id="{6DF73CFF-43EE-CA0A-3346-C7E8832BCF67}"/>
              </a:ext>
            </a:extLst>
          </p:cNvPr>
          <p:cNvSpPr>
            <a:spLocks noGrp="1"/>
          </p:cNvSpPr>
          <p:nvPr>
            <p:ph type="sldNum" sz="quarter" idx="5"/>
          </p:nvPr>
        </p:nvSpPr>
        <p:spPr/>
        <p:txBody>
          <a:bodyPr/>
          <a:lstStyle/>
          <a:p>
            <a:fld id="{37A01639-C0EE-40DF-80A6-65D9A27439B1}" type="slidenum">
              <a:rPr lang="en-US" smtClean="0"/>
              <a:t>259</a:t>
            </a:fld>
            <a:endParaRPr lang="en-US"/>
          </a:p>
        </p:txBody>
      </p:sp>
      <p:sp>
        <p:nvSpPr>
          <p:cNvPr id="5" name="Date Placeholder 4">
            <a:extLst>
              <a:ext uri="{FF2B5EF4-FFF2-40B4-BE49-F238E27FC236}">
                <a16:creationId xmlns:a16="http://schemas.microsoft.com/office/drawing/2014/main" id="{260896E5-B259-0E69-DA7C-8C8917530766}"/>
              </a:ext>
            </a:extLst>
          </p:cNvPr>
          <p:cNvSpPr>
            <a:spLocks noGrp="1"/>
          </p:cNvSpPr>
          <p:nvPr>
            <p:ph type="dt" idx="1"/>
          </p:nvPr>
        </p:nvSpPr>
        <p:spPr/>
        <p:txBody>
          <a:bodyPr/>
          <a:lstStyle/>
          <a:p>
            <a:fld id="{170C7231-0E8B-4158-B750-9E88B77868F1}" type="datetime1">
              <a:rPr lang="en-US" smtClean="0"/>
              <a:t>8/5/2025</a:t>
            </a:fld>
            <a:endParaRPr lang="en-US"/>
          </a:p>
        </p:txBody>
      </p:sp>
    </p:spTree>
    <p:extLst>
      <p:ext uri="{BB962C8B-B14F-4D97-AF65-F5344CB8AC3E}">
        <p14:creationId xmlns:p14="http://schemas.microsoft.com/office/powerpoint/2010/main" val="217466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26</a:t>
            </a:fld>
            <a:endParaRPr lang="en-US"/>
          </a:p>
        </p:txBody>
      </p:sp>
    </p:spTree>
    <p:extLst>
      <p:ext uri="{BB962C8B-B14F-4D97-AF65-F5344CB8AC3E}">
        <p14:creationId xmlns:p14="http://schemas.microsoft.com/office/powerpoint/2010/main" val="56551313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260</a:t>
            </a:fld>
            <a:endParaRPr lang="en-US"/>
          </a:p>
        </p:txBody>
      </p:sp>
      <p:sp>
        <p:nvSpPr>
          <p:cNvPr id="5" name="Date Placeholder 4">
            <a:extLst>
              <a:ext uri="{FF2B5EF4-FFF2-40B4-BE49-F238E27FC236}">
                <a16:creationId xmlns:a16="http://schemas.microsoft.com/office/drawing/2014/main" id="{48547D1F-D2D0-B4A5-CF70-06EF288AF0A2}"/>
              </a:ext>
            </a:extLst>
          </p:cNvPr>
          <p:cNvSpPr>
            <a:spLocks noGrp="1"/>
          </p:cNvSpPr>
          <p:nvPr>
            <p:ph type="dt" idx="1"/>
          </p:nvPr>
        </p:nvSpPr>
        <p:spPr/>
        <p:txBody>
          <a:bodyPr/>
          <a:lstStyle/>
          <a:p>
            <a:fld id="{7B4F673B-785E-4B6E-A561-F9F99204896F}" type="datetime1">
              <a:rPr lang="en-US" smtClean="0"/>
              <a:t>8/5/2025</a:t>
            </a:fld>
            <a:endParaRPr lang="en-US"/>
          </a:p>
        </p:txBody>
      </p:sp>
    </p:spTree>
    <p:extLst>
      <p:ext uri="{BB962C8B-B14F-4D97-AF65-F5344CB8AC3E}">
        <p14:creationId xmlns:p14="http://schemas.microsoft.com/office/powerpoint/2010/main" val="48968362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261</a:t>
            </a:fld>
            <a:endParaRPr lang="en-US"/>
          </a:p>
        </p:txBody>
      </p:sp>
      <p:sp>
        <p:nvSpPr>
          <p:cNvPr id="5" name="Date Placeholder 4">
            <a:extLst>
              <a:ext uri="{FF2B5EF4-FFF2-40B4-BE49-F238E27FC236}">
                <a16:creationId xmlns:a16="http://schemas.microsoft.com/office/drawing/2014/main" id="{C05B69EA-F585-8DCF-AD88-1A3FEA14101D}"/>
              </a:ext>
            </a:extLst>
          </p:cNvPr>
          <p:cNvSpPr>
            <a:spLocks noGrp="1"/>
          </p:cNvSpPr>
          <p:nvPr>
            <p:ph type="dt" idx="1"/>
          </p:nvPr>
        </p:nvSpPr>
        <p:spPr/>
        <p:txBody>
          <a:bodyPr/>
          <a:lstStyle/>
          <a:p>
            <a:fld id="{24A768B6-C2CE-49CF-893D-7878FD103EB9}" type="datetime1">
              <a:rPr lang="en-US" smtClean="0"/>
              <a:t>8/5/2025</a:t>
            </a:fld>
            <a:endParaRPr lang="en-US"/>
          </a:p>
        </p:txBody>
      </p:sp>
    </p:spTree>
    <p:extLst>
      <p:ext uri="{BB962C8B-B14F-4D97-AF65-F5344CB8AC3E}">
        <p14:creationId xmlns:p14="http://schemas.microsoft.com/office/powerpoint/2010/main" val="268883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27</a:t>
            </a:fld>
            <a:endParaRPr lang="en-US"/>
          </a:p>
        </p:txBody>
      </p:sp>
    </p:spTree>
    <p:extLst>
      <p:ext uri="{BB962C8B-B14F-4D97-AF65-F5344CB8AC3E}">
        <p14:creationId xmlns:p14="http://schemas.microsoft.com/office/powerpoint/2010/main" val="204452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74E7-2BC4-13D1-5390-83FE5E10F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F3B1E-E915-5D07-2805-821407F2C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B07D1-2961-D681-163C-C01C7A67B9B3}"/>
              </a:ext>
            </a:extLst>
          </p:cNvPr>
          <p:cNvSpPr>
            <a:spLocks noGrp="1"/>
          </p:cNvSpPr>
          <p:nvPr>
            <p:ph type="body" idx="1"/>
          </p:nvPr>
        </p:nvSpPr>
        <p:spPr/>
        <p:txBody>
          <a:bodyPr/>
          <a:lstStyle/>
          <a:p>
            <a:pPr marL="252912" indent="-252912">
              <a:buFont typeface="+mj-lt"/>
              <a:buAutoNum type="arabicPeriod"/>
            </a:pPr>
            <a:r>
              <a:rPr lang="en-US"/>
              <a:t>The packet you will send to the Division should contain these items regardless of</a:t>
            </a:r>
            <a:r>
              <a:rPr lang="en-US" baseline="0"/>
              <a:t> the program to which you are applying.  </a:t>
            </a:r>
          </a:p>
          <a:p>
            <a:pPr marL="252912" indent="-252912">
              <a:buFont typeface="+mj-lt"/>
              <a:buAutoNum type="arabicPeriod"/>
            </a:pPr>
            <a:r>
              <a:rPr lang="en-US" baseline="0"/>
              <a:t>We do require financial information, which is similar to 108C as well as the fund transfer certification form, which is now one sheet.</a:t>
            </a:r>
          </a:p>
          <a:p>
            <a:pPr marL="252912" indent="-252912">
              <a:buFont typeface="+mj-lt"/>
              <a:buAutoNum type="arabicPeriod"/>
            </a:pPr>
            <a:r>
              <a:rPr lang="en-US"/>
              <a:t>The packet you will send to the Division should contain these items regardless of</a:t>
            </a:r>
            <a:r>
              <a:rPr lang="en-US" baseline="0"/>
              <a:t> the program to which you are applying.  </a:t>
            </a:r>
          </a:p>
          <a:p>
            <a:pPr marL="252912" indent="-252912">
              <a:buFont typeface="+mj-lt"/>
              <a:buAutoNum type="arabicPeriod"/>
            </a:pPr>
            <a:r>
              <a:rPr lang="en-US" baseline="0"/>
              <a:t>A note about resolutions.  They must be submitted at the time of application.</a:t>
            </a:r>
            <a:endParaRPr lang="en-US"/>
          </a:p>
          <a:p>
            <a:pPr marL="252912" indent="-252912">
              <a:buFont typeface="+mj-lt"/>
              <a:buAutoNum type="arabicPeriod"/>
            </a:pPr>
            <a:r>
              <a:rPr lang="en-US" baseline="0"/>
              <a:t>Regarding the priority points sheet and narrative, submit those for either wastewater or drinking water. If any of these are missing, the application will be considered incomplete.</a:t>
            </a:r>
          </a:p>
          <a:p>
            <a:endParaRPr lang="en-US"/>
          </a:p>
        </p:txBody>
      </p:sp>
      <p:sp>
        <p:nvSpPr>
          <p:cNvPr id="4" name="Slide Number Placeholder 3">
            <a:extLst>
              <a:ext uri="{FF2B5EF4-FFF2-40B4-BE49-F238E27FC236}">
                <a16:creationId xmlns:a16="http://schemas.microsoft.com/office/drawing/2014/main" id="{A1A0C45A-C2F8-A82D-D95C-A0D27957EEF1}"/>
              </a:ext>
            </a:extLst>
          </p:cNvPr>
          <p:cNvSpPr>
            <a:spLocks noGrp="1"/>
          </p:cNvSpPr>
          <p:nvPr>
            <p:ph type="sldNum" sz="quarter" idx="5"/>
          </p:nvPr>
        </p:nvSpPr>
        <p:spPr/>
        <p:txBody>
          <a:bodyPr/>
          <a:lstStyle/>
          <a:p>
            <a:fld id="{37A01639-C0EE-40DF-80A6-65D9A27439B1}" type="slidenum">
              <a:rPr lang="en-US" smtClean="0"/>
              <a:t>28</a:t>
            </a:fld>
            <a:endParaRPr lang="en-US"/>
          </a:p>
        </p:txBody>
      </p:sp>
      <p:sp>
        <p:nvSpPr>
          <p:cNvPr id="5" name="Date Placeholder 4">
            <a:extLst>
              <a:ext uri="{FF2B5EF4-FFF2-40B4-BE49-F238E27FC236}">
                <a16:creationId xmlns:a16="http://schemas.microsoft.com/office/drawing/2014/main" id="{8B537380-E225-B44E-C64F-0CA12CB3418C}"/>
              </a:ext>
            </a:extLst>
          </p:cNvPr>
          <p:cNvSpPr>
            <a:spLocks noGrp="1"/>
          </p:cNvSpPr>
          <p:nvPr>
            <p:ph type="dt" idx="1"/>
          </p:nvPr>
        </p:nvSpPr>
        <p:spPr/>
        <p:txBody>
          <a:bodyPr/>
          <a:lstStyle/>
          <a:p>
            <a:fld id="{4C6CF511-2C01-412B-84DA-2E307CCC29A7}" type="datetime1">
              <a:rPr lang="en-US" smtClean="0"/>
              <a:t>8/5/2025</a:t>
            </a:fld>
            <a:endParaRPr lang="en-US"/>
          </a:p>
        </p:txBody>
      </p:sp>
    </p:spTree>
    <p:extLst>
      <p:ext uri="{BB962C8B-B14F-4D97-AF65-F5344CB8AC3E}">
        <p14:creationId xmlns:p14="http://schemas.microsoft.com/office/powerpoint/2010/main" val="243235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This is rolling application. Please note this must be used. If it is not, your application will not be considered.</a:t>
            </a:r>
          </a:p>
          <a:p>
            <a:pPr marL="237093" indent="-237093">
              <a:buFont typeface="+mj-lt"/>
              <a:buAutoNum type="arabicPeriod"/>
            </a:pPr>
            <a:r>
              <a:rPr lang="en-US"/>
              <a:t>Please</a:t>
            </a:r>
          </a:p>
        </p:txBody>
      </p:sp>
      <p:sp>
        <p:nvSpPr>
          <p:cNvPr id="4" name="Slide Number Placeholder 3"/>
          <p:cNvSpPr>
            <a:spLocks noGrp="1"/>
          </p:cNvSpPr>
          <p:nvPr>
            <p:ph type="sldNum" sz="quarter" idx="5"/>
          </p:nvPr>
        </p:nvSpPr>
        <p:spPr/>
        <p:txBody>
          <a:bodyPr/>
          <a:lstStyle/>
          <a:p>
            <a:fld id="{37A01639-C0EE-40DF-80A6-65D9A27439B1}" type="slidenum">
              <a:rPr lang="en-US" smtClean="0"/>
              <a:pPr/>
              <a:t>29</a:t>
            </a:fld>
            <a:endParaRPr lang="en-US"/>
          </a:p>
        </p:txBody>
      </p:sp>
      <p:sp>
        <p:nvSpPr>
          <p:cNvPr id="5" name="Date Placeholder 4">
            <a:extLst>
              <a:ext uri="{FF2B5EF4-FFF2-40B4-BE49-F238E27FC236}">
                <a16:creationId xmlns:a16="http://schemas.microsoft.com/office/drawing/2014/main" id="{0E90460D-B018-E451-D5D1-7BDBB442225D}"/>
              </a:ext>
            </a:extLst>
          </p:cNvPr>
          <p:cNvSpPr>
            <a:spLocks noGrp="1"/>
          </p:cNvSpPr>
          <p:nvPr>
            <p:ph type="dt" idx="1"/>
          </p:nvPr>
        </p:nvSpPr>
        <p:spPr/>
        <p:txBody>
          <a:bodyPr/>
          <a:lstStyle/>
          <a:p>
            <a:fld id="{D5F3D31D-A722-4975-9B51-F99D3724EB66}" type="datetime1">
              <a:rPr lang="en-US" smtClean="0"/>
              <a:t>8/5/2025</a:t>
            </a:fld>
            <a:endParaRPr lang="en-US"/>
          </a:p>
        </p:txBody>
      </p:sp>
    </p:spTree>
    <p:extLst>
      <p:ext uri="{BB962C8B-B14F-4D97-AF65-F5344CB8AC3E}">
        <p14:creationId xmlns:p14="http://schemas.microsoft.com/office/powerpoint/2010/main" val="78295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49" indent="-252949">
              <a:buFont typeface="+mj-lt"/>
              <a:buAutoNum type="arabicPeriod"/>
            </a:pPr>
            <a:r>
              <a:rPr lang="en-US"/>
              <a:t>In</a:t>
            </a:r>
            <a:r>
              <a:rPr lang="en-US" baseline="0"/>
              <a:t> your packet should be the following that you see up here.  These are in the order we’ll be going in today.</a:t>
            </a:r>
          </a:p>
          <a:p>
            <a:pPr marL="252949" indent="-252949">
              <a:buFont typeface="+mj-lt"/>
              <a:buAutoNum type="arabicPeriod"/>
            </a:pPr>
            <a:r>
              <a:rPr lang="en-US" baseline="0"/>
              <a:t>One thing we would appreciate is for you to take some time before you leave and complete an evaluation form.  It will help us to better serve you in the future.</a:t>
            </a:r>
          </a:p>
          <a:p>
            <a:pPr marL="252949" indent="-252949">
              <a:buFont typeface="+mj-lt"/>
              <a:buAutoNum type="arabicPeriod"/>
            </a:pPr>
            <a:r>
              <a:rPr lang="en-US" baseline="0"/>
              <a:t>Also, please note that the link to where we have our application information has changed.  I’ll show you what that looks like in just a minute.</a:t>
            </a:r>
          </a:p>
          <a:p>
            <a:pPr marL="252949" indent="-252949">
              <a:buFont typeface="+mj-lt"/>
              <a:buAutoNum type="arabicPeriod"/>
            </a:pPr>
            <a:r>
              <a:rPr lang="en-US" baseline="0"/>
              <a:t>No VUR supplement anymore.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a:t>
            </a:fld>
            <a:endParaRPr lang="en-US"/>
          </a:p>
        </p:txBody>
      </p:sp>
      <p:sp>
        <p:nvSpPr>
          <p:cNvPr id="5" name="Date Placeholder 4">
            <a:extLst>
              <a:ext uri="{FF2B5EF4-FFF2-40B4-BE49-F238E27FC236}">
                <a16:creationId xmlns:a16="http://schemas.microsoft.com/office/drawing/2014/main" id="{422E96CB-FD13-BA3F-A41F-3F63E5F55E23}"/>
              </a:ext>
            </a:extLst>
          </p:cNvPr>
          <p:cNvSpPr>
            <a:spLocks noGrp="1"/>
          </p:cNvSpPr>
          <p:nvPr>
            <p:ph type="dt" idx="1"/>
          </p:nvPr>
        </p:nvSpPr>
        <p:spPr/>
        <p:txBody>
          <a:bodyPr/>
          <a:lstStyle/>
          <a:p>
            <a:fld id="{00D9E7DD-5081-4D9A-9252-35951C6CF8C5}" type="datetime1">
              <a:rPr lang="en-US" smtClean="0"/>
              <a:t>8/5/2025</a:t>
            </a:fld>
            <a:endParaRPr lang="en-US"/>
          </a:p>
        </p:txBody>
      </p:sp>
    </p:spTree>
    <p:extLst>
      <p:ext uri="{BB962C8B-B14F-4D97-AF65-F5344CB8AC3E}">
        <p14:creationId xmlns:p14="http://schemas.microsoft.com/office/powerpoint/2010/main" val="1186070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items will be discussed and highlighted in the next module, so keep the rolling application with you as we go through the next module.</a:t>
            </a:r>
          </a:p>
          <a:p>
            <a:r>
              <a:rPr lang="en-US"/>
              <a:t>The big thing is to make sure that you check the appropriate SRF Helene project type you desire. Is your project DW? WW? DWTS? That tells us what pot of money you’re interested in.</a:t>
            </a:r>
          </a:p>
        </p:txBody>
      </p:sp>
      <p:sp>
        <p:nvSpPr>
          <p:cNvPr id="4" name="Slide Number Placeholder 3"/>
          <p:cNvSpPr>
            <a:spLocks noGrp="1"/>
          </p:cNvSpPr>
          <p:nvPr>
            <p:ph type="sldNum" sz="quarter" idx="5"/>
          </p:nvPr>
        </p:nvSpPr>
        <p:spPr/>
        <p:txBody>
          <a:bodyPr/>
          <a:lstStyle/>
          <a:p>
            <a:fld id="{37A01639-C0EE-40DF-80A6-65D9A27439B1}" type="slidenum">
              <a:rPr lang="en-US" smtClean="0"/>
              <a:pPr/>
              <a:t>30</a:t>
            </a:fld>
            <a:endParaRPr lang="en-US"/>
          </a:p>
        </p:txBody>
      </p:sp>
      <p:sp>
        <p:nvSpPr>
          <p:cNvPr id="5" name="Date Placeholder 4">
            <a:extLst>
              <a:ext uri="{FF2B5EF4-FFF2-40B4-BE49-F238E27FC236}">
                <a16:creationId xmlns:a16="http://schemas.microsoft.com/office/drawing/2014/main" id="{F7F38640-465F-9CCB-2EF2-54C7C3297A9B}"/>
              </a:ext>
            </a:extLst>
          </p:cNvPr>
          <p:cNvSpPr>
            <a:spLocks noGrp="1"/>
          </p:cNvSpPr>
          <p:nvPr>
            <p:ph type="dt" idx="1"/>
          </p:nvPr>
        </p:nvSpPr>
        <p:spPr/>
        <p:txBody>
          <a:bodyPr/>
          <a:lstStyle/>
          <a:p>
            <a:fld id="{3A49AFAD-2951-4E0E-9107-63F8661EFAC6}" type="datetime1">
              <a:rPr lang="en-US" smtClean="0"/>
              <a:t>8/5/2025</a:t>
            </a:fld>
            <a:endParaRPr lang="en-US"/>
          </a:p>
        </p:txBody>
      </p:sp>
    </p:spTree>
    <p:extLst>
      <p:ext uri="{BB962C8B-B14F-4D97-AF65-F5344CB8AC3E}">
        <p14:creationId xmlns:p14="http://schemas.microsoft.com/office/powerpoint/2010/main" val="135296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you are ready, submit here.</a:t>
            </a:r>
          </a:p>
        </p:txBody>
      </p:sp>
      <p:sp>
        <p:nvSpPr>
          <p:cNvPr id="4" name="Slide Number Placeholder 3"/>
          <p:cNvSpPr>
            <a:spLocks noGrp="1"/>
          </p:cNvSpPr>
          <p:nvPr>
            <p:ph type="sldNum" sz="quarter" idx="5"/>
          </p:nvPr>
        </p:nvSpPr>
        <p:spPr/>
        <p:txBody>
          <a:bodyPr/>
          <a:lstStyle/>
          <a:p>
            <a:fld id="{37A01639-C0EE-40DF-80A6-65D9A27439B1}" type="slidenum">
              <a:rPr lang="en-US" smtClean="0"/>
              <a:pPr/>
              <a:t>31</a:t>
            </a:fld>
            <a:endParaRPr lang="en-US"/>
          </a:p>
        </p:txBody>
      </p:sp>
      <p:sp>
        <p:nvSpPr>
          <p:cNvPr id="5" name="Date Placeholder 4">
            <a:extLst>
              <a:ext uri="{FF2B5EF4-FFF2-40B4-BE49-F238E27FC236}">
                <a16:creationId xmlns:a16="http://schemas.microsoft.com/office/drawing/2014/main" id="{08BF6E60-6433-043E-A386-4AAC3CE737B0}"/>
              </a:ext>
            </a:extLst>
          </p:cNvPr>
          <p:cNvSpPr>
            <a:spLocks noGrp="1"/>
          </p:cNvSpPr>
          <p:nvPr>
            <p:ph type="dt" idx="1"/>
          </p:nvPr>
        </p:nvSpPr>
        <p:spPr/>
        <p:txBody>
          <a:bodyPr/>
          <a:lstStyle/>
          <a:p>
            <a:fld id="{37724A86-7748-493B-8288-3478A1F41B25}" type="datetime1">
              <a:rPr lang="en-US" smtClean="0"/>
              <a:t>8/5/2025</a:t>
            </a:fld>
            <a:endParaRPr lang="en-US"/>
          </a:p>
        </p:txBody>
      </p:sp>
    </p:spTree>
    <p:extLst>
      <p:ext uri="{BB962C8B-B14F-4D97-AF65-F5344CB8AC3E}">
        <p14:creationId xmlns:p14="http://schemas.microsoft.com/office/powerpoint/2010/main" val="2656997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32</a:t>
            </a:fld>
            <a:endParaRPr lang="en-US"/>
          </a:p>
        </p:txBody>
      </p:sp>
    </p:spTree>
    <p:extLst>
      <p:ext uri="{BB962C8B-B14F-4D97-AF65-F5344CB8AC3E}">
        <p14:creationId xmlns:p14="http://schemas.microsoft.com/office/powerpoint/2010/main" val="3230318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8EFF-9C45-1835-1FCA-648670CD8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68E5F-25EC-A71F-0460-EC1FE261D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B1AA-FB3D-8A07-25E3-2BA0C9C3AA60}"/>
              </a:ext>
            </a:extLst>
          </p:cNvPr>
          <p:cNvSpPr>
            <a:spLocks noGrp="1"/>
          </p:cNvSpPr>
          <p:nvPr>
            <p:ph type="body" idx="1"/>
          </p:nvPr>
        </p:nvSpPr>
        <p:spPr/>
        <p:txBody>
          <a:bodyPr/>
          <a:lstStyle/>
          <a:p>
            <a:r>
              <a:rPr lang="en-US"/>
              <a:t>We have a priority </a:t>
            </a:r>
            <a:r>
              <a:rPr lang="en-US" b="1"/>
              <a:t>system</a:t>
            </a:r>
            <a:r>
              <a:rPr lang="en-US"/>
              <a:t> because we have more demand than funding.  So we need to systematically prioritize projects. The priority system is a table of line items – descriptive phrases that might apply to the project such as “project provides backup power” and number of points (in this case, 3).  If you claim and document that the line item applies (by for example noting that the project includes installing an emergency generator to a unit that has no current backup power), then you earn those three points.</a:t>
            </a:r>
          </a:p>
          <a:p>
            <a:endParaRPr lang="en-US"/>
          </a:p>
          <a:p>
            <a:r>
              <a:rPr lang="en-US"/>
              <a:t>We add up all the points for each project.  Then we list all the projects from the most to the fewest points. Then, starting with the highest priority, we provide the best available funding to each project in priority order.</a:t>
            </a:r>
          </a:p>
          <a:p>
            <a:endParaRPr lang="en-US"/>
          </a:p>
          <a:p>
            <a:r>
              <a:rPr lang="en-US"/>
              <a:t>To get your project funded, do the following:  Claim all the points you want to receive; we don’t apply unclaimed points. We don’t award unclaimed points, and we don’t ask for additional information.  Send us all the information we ask for, and in the format we ask for it!</a:t>
            </a:r>
          </a:p>
          <a:p>
            <a:endParaRPr lang="en-US"/>
          </a:p>
          <a:p>
            <a:endParaRPr lang="en-US"/>
          </a:p>
        </p:txBody>
      </p:sp>
      <p:sp>
        <p:nvSpPr>
          <p:cNvPr id="4" name="Slide Number Placeholder 3">
            <a:extLst>
              <a:ext uri="{FF2B5EF4-FFF2-40B4-BE49-F238E27FC236}">
                <a16:creationId xmlns:a16="http://schemas.microsoft.com/office/drawing/2014/main" id="{4454202C-C171-DB16-D3B0-9BFB473848D7}"/>
              </a:ext>
            </a:extLst>
          </p:cNvPr>
          <p:cNvSpPr>
            <a:spLocks noGrp="1"/>
          </p:cNvSpPr>
          <p:nvPr>
            <p:ph type="sldNum" sz="quarter" idx="5"/>
          </p:nvPr>
        </p:nvSpPr>
        <p:spPr/>
        <p:txBody>
          <a:bodyPr/>
          <a:lstStyle/>
          <a:p>
            <a:fld id="{37A01639-C0EE-40DF-80A6-65D9A27439B1}" type="slidenum">
              <a:rPr lang="en-US" smtClean="0"/>
              <a:t>33</a:t>
            </a:fld>
            <a:endParaRPr lang="en-US"/>
          </a:p>
        </p:txBody>
      </p:sp>
      <p:sp>
        <p:nvSpPr>
          <p:cNvPr id="5" name="Date Placeholder 4">
            <a:extLst>
              <a:ext uri="{FF2B5EF4-FFF2-40B4-BE49-F238E27FC236}">
                <a16:creationId xmlns:a16="http://schemas.microsoft.com/office/drawing/2014/main" id="{D522C49A-A112-8145-AC41-AE4741C506A4}"/>
              </a:ext>
            </a:extLst>
          </p:cNvPr>
          <p:cNvSpPr>
            <a:spLocks noGrp="1"/>
          </p:cNvSpPr>
          <p:nvPr>
            <p:ph type="dt" idx="1"/>
          </p:nvPr>
        </p:nvSpPr>
        <p:spPr/>
        <p:txBody>
          <a:bodyPr/>
          <a:lstStyle/>
          <a:p>
            <a:fld id="{26199328-DE10-4484-B747-0397761A8FEA}" type="datetime1">
              <a:rPr lang="en-US" smtClean="0"/>
              <a:t>8/5/2025</a:t>
            </a:fld>
            <a:endParaRPr lang="en-US"/>
          </a:p>
        </p:txBody>
      </p:sp>
    </p:spTree>
    <p:extLst>
      <p:ext uri="{BB962C8B-B14F-4D97-AF65-F5344CB8AC3E}">
        <p14:creationId xmlns:p14="http://schemas.microsoft.com/office/powerpoint/2010/main" val="57237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2091-1D2B-BC07-2C97-F30D01ED5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E8544-825D-3FDF-BDF3-BC611D5C5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DFAAB-FE9A-024C-E6AE-0099E34163DB}"/>
              </a:ext>
            </a:extLst>
          </p:cNvPr>
          <p:cNvSpPr>
            <a:spLocks noGrp="1"/>
          </p:cNvSpPr>
          <p:nvPr>
            <p:ph type="body" idx="1"/>
          </p:nvPr>
        </p:nvSpPr>
        <p:spPr/>
        <p:txBody>
          <a:bodyPr/>
          <a:lstStyle/>
          <a:p>
            <a:r>
              <a:rPr lang="en-US"/>
              <a:t>Read the guidance carefully and follow it.  If you have alternative documentation that you think also documents the points, call us ahead of time.  When we discuss these alternatives ahead of time, the answer is, “maybe’.  If the first time we see the alternative documentation is reviewing the application, the answer is, “no’. </a:t>
            </a:r>
          </a:p>
          <a:p>
            <a:endParaRPr lang="en-US"/>
          </a:p>
          <a:p>
            <a:r>
              <a:rPr lang="en-US"/>
              <a:t>So CALL US with any questions.  </a:t>
            </a:r>
          </a:p>
          <a:p>
            <a:endParaRPr lang="en-US"/>
          </a:p>
        </p:txBody>
      </p:sp>
      <p:sp>
        <p:nvSpPr>
          <p:cNvPr id="4" name="Slide Number Placeholder 3">
            <a:extLst>
              <a:ext uri="{FF2B5EF4-FFF2-40B4-BE49-F238E27FC236}">
                <a16:creationId xmlns:a16="http://schemas.microsoft.com/office/drawing/2014/main" id="{D74939C9-1F0E-1D44-659A-A4CE97FD4A60}"/>
              </a:ext>
            </a:extLst>
          </p:cNvPr>
          <p:cNvSpPr>
            <a:spLocks noGrp="1"/>
          </p:cNvSpPr>
          <p:nvPr>
            <p:ph type="sldNum" sz="quarter" idx="5"/>
          </p:nvPr>
        </p:nvSpPr>
        <p:spPr/>
        <p:txBody>
          <a:bodyPr/>
          <a:lstStyle/>
          <a:p>
            <a:fld id="{37A01639-C0EE-40DF-80A6-65D9A27439B1}" type="slidenum">
              <a:rPr lang="en-US" smtClean="0"/>
              <a:t>34</a:t>
            </a:fld>
            <a:endParaRPr lang="en-US"/>
          </a:p>
        </p:txBody>
      </p:sp>
      <p:sp>
        <p:nvSpPr>
          <p:cNvPr id="5" name="Date Placeholder 4">
            <a:extLst>
              <a:ext uri="{FF2B5EF4-FFF2-40B4-BE49-F238E27FC236}">
                <a16:creationId xmlns:a16="http://schemas.microsoft.com/office/drawing/2014/main" id="{9CA0EEBC-B20D-35E1-6842-FD951522CFAF}"/>
              </a:ext>
            </a:extLst>
          </p:cNvPr>
          <p:cNvSpPr>
            <a:spLocks noGrp="1"/>
          </p:cNvSpPr>
          <p:nvPr>
            <p:ph type="dt" idx="1"/>
          </p:nvPr>
        </p:nvSpPr>
        <p:spPr/>
        <p:txBody>
          <a:bodyPr/>
          <a:lstStyle/>
          <a:p>
            <a:fld id="{D148F44D-D8AF-4C93-A79B-BF183A9455ED}" type="datetime1">
              <a:rPr lang="en-US" smtClean="0"/>
              <a:t>8/5/2025</a:t>
            </a:fld>
            <a:endParaRPr lang="en-US"/>
          </a:p>
        </p:txBody>
      </p:sp>
    </p:spTree>
    <p:extLst>
      <p:ext uri="{BB962C8B-B14F-4D97-AF65-F5344CB8AC3E}">
        <p14:creationId xmlns:p14="http://schemas.microsoft.com/office/powerpoint/2010/main" val="4018188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0CD33-ED3B-EB2F-24F4-212F01916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E1E1B-FB16-E7C7-4177-57099A022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55EC1-928F-AA8F-3A23-6DDBCF0AFD3A}"/>
              </a:ext>
            </a:extLst>
          </p:cNvPr>
          <p:cNvSpPr>
            <a:spLocks noGrp="1"/>
          </p:cNvSpPr>
          <p:nvPr>
            <p:ph type="body" idx="1"/>
          </p:nvPr>
        </p:nvSpPr>
        <p:spPr/>
        <p:txBody>
          <a:bodyPr/>
          <a:lstStyle/>
          <a:p>
            <a:r>
              <a:rPr lang="en-US"/>
              <a:t>The priority line items are split into four categories:</a:t>
            </a:r>
          </a:p>
          <a:p>
            <a:pPr lvl="1">
              <a:spcAft>
                <a:spcPts val="622"/>
              </a:spcAft>
            </a:pPr>
            <a:r>
              <a:rPr lang="en-US">
                <a:solidFill>
                  <a:schemeClr val="accent3"/>
                </a:solidFill>
              </a:rPr>
              <a:t>Category 1 – Project Purpose  -- the driving purpose of the project</a:t>
            </a:r>
          </a:p>
          <a:p>
            <a:pPr lvl="1">
              <a:spcAft>
                <a:spcPts val="622"/>
              </a:spcAft>
            </a:pPr>
            <a:r>
              <a:rPr lang="en-US">
                <a:solidFill>
                  <a:schemeClr val="accent3"/>
                </a:solidFill>
              </a:rPr>
              <a:t>Category 2 – Project Benefits – other good things that the project does</a:t>
            </a:r>
          </a:p>
          <a:p>
            <a:pPr lvl="1">
              <a:spcAft>
                <a:spcPts val="622"/>
              </a:spcAft>
            </a:pPr>
            <a:r>
              <a:rPr lang="en-US">
                <a:solidFill>
                  <a:schemeClr val="accent3"/>
                </a:solidFill>
              </a:rPr>
              <a:t>Category 3 – System Management  -- good things that the system does (that we reward with priority pretty much independent of the project), and </a:t>
            </a:r>
          </a:p>
          <a:p>
            <a:pPr lvl="1">
              <a:spcAft>
                <a:spcPts val="622"/>
              </a:spcAft>
            </a:pPr>
            <a:r>
              <a:rPr lang="en-US">
                <a:solidFill>
                  <a:schemeClr val="accent3"/>
                </a:solidFill>
              </a:rPr>
              <a:t>Category 4 – Affordability  - which is a measure of the neediness of the system</a:t>
            </a:r>
          </a:p>
          <a:p>
            <a:pPr lvl="1">
              <a:spcAft>
                <a:spcPts val="622"/>
              </a:spcAft>
            </a:pPr>
            <a:endParaRPr lang="en-US">
              <a:solidFill>
                <a:schemeClr val="accent3"/>
              </a:solidFill>
            </a:endParaRPr>
          </a:p>
          <a:p>
            <a:pPr>
              <a:spcAft>
                <a:spcPts val="622"/>
              </a:spcAft>
            </a:pPr>
            <a:r>
              <a:rPr lang="en-US">
                <a:solidFill>
                  <a:schemeClr val="accent3"/>
                </a:solidFill>
              </a:rPr>
              <a:t>The scoring is the same for all the DW construction programs (whether SRP or DWSRF, etc.).  Similarly it’s the same for all the wastewater programs.  And finally, we’ve made the drinking water and wastewater programs as alike as we can given their inherent differences. </a:t>
            </a:r>
          </a:p>
          <a:p>
            <a:pPr>
              <a:spcAft>
                <a:spcPts val="622"/>
              </a:spcAft>
            </a:pPr>
            <a:endParaRPr lang="en-US">
              <a:solidFill>
                <a:schemeClr val="accent3"/>
              </a:solidFill>
            </a:endParaRPr>
          </a:p>
          <a:p>
            <a:pPr>
              <a:spcAft>
                <a:spcPts val="622"/>
              </a:spcAft>
            </a:pPr>
            <a:r>
              <a:rPr lang="en-US">
                <a:solidFill>
                  <a:schemeClr val="accent3"/>
                </a:solidFill>
              </a:rPr>
              <a:t>This presentation doesn’t go over every line item; that’s what the guidance is for.  This presentation focuses on things that are new, or are frequent sources of error.  </a:t>
            </a:r>
          </a:p>
          <a:p>
            <a:endParaRPr lang="en-US"/>
          </a:p>
          <a:p>
            <a:endParaRPr lang="en-US"/>
          </a:p>
        </p:txBody>
      </p:sp>
      <p:sp>
        <p:nvSpPr>
          <p:cNvPr id="4" name="Slide Number Placeholder 3">
            <a:extLst>
              <a:ext uri="{FF2B5EF4-FFF2-40B4-BE49-F238E27FC236}">
                <a16:creationId xmlns:a16="http://schemas.microsoft.com/office/drawing/2014/main" id="{6ADC8761-5BD4-BC8A-AB68-4BD22EA95C1D}"/>
              </a:ext>
            </a:extLst>
          </p:cNvPr>
          <p:cNvSpPr>
            <a:spLocks noGrp="1"/>
          </p:cNvSpPr>
          <p:nvPr>
            <p:ph type="sldNum" sz="quarter" idx="5"/>
          </p:nvPr>
        </p:nvSpPr>
        <p:spPr/>
        <p:txBody>
          <a:bodyPr/>
          <a:lstStyle/>
          <a:p>
            <a:fld id="{37A01639-C0EE-40DF-80A6-65D9A27439B1}" type="slidenum">
              <a:rPr lang="en-US" smtClean="0"/>
              <a:t>35</a:t>
            </a:fld>
            <a:endParaRPr lang="en-US"/>
          </a:p>
        </p:txBody>
      </p:sp>
      <p:sp>
        <p:nvSpPr>
          <p:cNvPr id="5" name="Date Placeholder 4">
            <a:extLst>
              <a:ext uri="{FF2B5EF4-FFF2-40B4-BE49-F238E27FC236}">
                <a16:creationId xmlns:a16="http://schemas.microsoft.com/office/drawing/2014/main" id="{E271C90D-213C-A80A-E49D-F683B35DF35A}"/>
              </a:ext>
            </a:extLst>
          </p:cNvPr>
          <p:cNvSpPr>
            <a:spLocks noGrp="1"/>
          </p:cNvSpPr>
          <p:nvPr>
            <p:ph type="dt" idx="1"/>
          </p:nvPr>
        </p:nvSpPr>
        <p:spPr/>
        <p:txBody>
          <a:bodyPr/>
          <a:lstStyle/>
          <a:p>
            <a:fld id="{0DA495C1-5EB5-4BCB-A681-0F4D5B78C446}" type="datetime1">
              <a:rPr lang="en-US" smtClean="0"/>
              <a:t>8/5/2025</a:t>
            </a:fld>
            <a:endParaRPr lang="en-US"/>
          </a:p>
        </p:txBody>
      </p:sp>
    </p:spTree>
    <p:extLst>
      <p:ext uri="{BB962C8B-B14F-4D97-AF65-F5344CB8AC3E}">
        <p14:creationId xmlns:p14="http://schemas.microsoft.com/office/powerpoint/2010/main" val="4112180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A0F8-35E8-4555-57A2-CCDB1CE6F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DD637-76C0-9344-4A85-F0EB79B5D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BC5B0-0A6A-CFF5-7E59-7ECDADC2A70F}"/>
              </a:ext>
            </a:extLst>
          </p:cNvPr>
          <p:cNvSpPr>
            <a:spLocks noGrp="1"/>
          </p:cNvSpPr>
          <p:nvPr>
            <p:ph type="body" idx="1"/>
          </p:nvPr>
        </p:nvSpPr>
        <p:spPr/>
        <p:txBody>
          <a:bodyPr/>
          <a:lstStyle/>
          <a:p>
            <a:r>
              <a:rPr lang="en-US"/>
              <a:t>West: Michael</a:t>
            </a:r>
          </a:p>
          <a:p>
            <a:r>
              <a:rPr lang="en-US"/>
              <a:t>East: Aisha/Jeanine/Kavitha</a:t>
            </a:r>
          </a:p>
        </p:txBody>
      </p:sp>
      <p:sp>
        <p:nvSpPr>
          <p:cNvPr id="4" name="Slide Number Placeholder 3">
            <a:extLst>
              <a:ext uri="{FF2B5EF4-FFF2-40B4-BE49-F238E27FC236}">
                <a16:creationId xmlns:a16="http://schemas.microsoft.com/office/drawing/2014/main" id="{F57C2E50-A808-0383-C594-CC5AD936BF6A}"/>
              </a:ext>
            </a:extLst>
          </p:cNvPr>
          <p:cNvSpPr>
            <a:spLocks noGrp="1"/>
          </p:cNvSpPr>
          <p:nvPr>
            <p:ph type="sldNum" sz="quarter" idx="5"/>
          </p:nvPr>
        </p:nvSpPr>
        <p:spPr/>
        <p:txBody>
          <a:bodyPr/>
          <a:lstStyle/>
          <a:p>
            <a:fld id="{37A01639-C0EE-40DF-80A6-65D9A27439B1}" type="slidenum">
              <a:rPr lang="en-US" smtClean="0"/>
              <a:t>36</a:t>
            </a:fld>
            <a:endParaRPr lang="en-US"/>
          </a:p>
        </p:txBody>
      </p:sp>
      <p:sp>
        <p:nvSpPr>
          <p:cNvPr id="5" name="Date Placeholder 4">
            <a:extLst>
              <a:ext uri="{FF2B5EF4-FFF2-40B4-BE49-F238E27FC236}">
                <a16:creationId xmlns:a16="http://schemas.microsoft.com/office/drawing/2014/main" id="{7F3993DC-25AF-55DB-EFCF-7162811C2F6E}"/>
              </a:ext>
            </a:extLst>
          </p:cNvPr>
          <p:cNvSpPr>
            <a:spLocks noGrp="1"/>
          </p:cNvSpPr>
          <p:nvPr>
            <p:ph type="dt" idx="1"/>
          </p:nvPr>
        </p:nvSpPr>
        <p:spPr/>
        <p:txBody>
          <a:bodyPr/>
          <a:lstStyle/>
          <a:p>
            <a:fld id="{0D7BCBDB-E0A4-4EA4-B45C-C9C3A2A79F78}" type="datetime1">
              <a:rPr lang="en-US" smtClean="0"/>
              <a:t>8/5/2025</a:t>
            </a:fld>
            <a:endParaRPr lang="en-US"/>
          </a:p>
        </p:txBody>
      </p:sp>
    </p:spTree>
    <p:extLst>
      <p:ext uri="{BB962C8B-B14F-4D97-AF65-F5344CB8AC3E}">
        <p14:creationId xmlns:p14="http://schemas.microsoft.com/office/powerpoint/2010/main" val="1234374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37</a:t>
            </a:fld>
            <a:endParaRPr lang="en-US"/>
          </a:p>
        </p:txBody>
      </p:sp>
    </p:spTree>
    <p:extLst>
      <p:ext uri="{BB962C8B-B14F-4D97-AF65-F5344CB8AC3E}">
        <p14:creationId xmlns:p14="http://schemas.microsoft.com/office/powerpoint/2010/main" val="2186644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38</a:t>
            </a:fld>
            <a:endParaRPr lang="en-US"/>
          </a:p>
        </p:txBody>
      </p:sp>
    </p:spTree>
    <p:extLst>
      <p:ext uri="{BB962C8B-B14F-4D97-AF65-F5344CB8AC3E}">
        <p14:creationId xmlns:p14="http://schemas.microsoft.com/office/powerpoint/2010/main" val="133989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39</a:t>
            </a:fld>
            <a:endParaRPr lang="en-US"/>
          </a:p>
        </p:txBody>
      </p:sp>
    </p:spTree>
    <p:extLst>
      <p:ext uri="{BB962C8B-B14F-4D97-AF65-F5344CB8AC3E}">
        <p14:creationId xmlns:p14="http://schemas.microsoft.com/office/powerpoint/2010/main" val="378349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a:t>
            </a:fld>
            <a:endParaRPr lang="en-US"/>
          </a:p>
        </p:txBody>
      </p:sp>
    </p:spTree>
    <p:extLst>
      <p:ext uri="{BB962C8B-B14F-4D97-AF65-F5344CB8AC3E}">
        <p14:creationId xmlns:p14="http://schemas.microsoft.com/office/powerpoint/2010/main" val="1065679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40</a:t>
            </a:fld>
            <a:endParaRPr lang="en-US"/>
          </a:p>
        </p:txBody>
      </p:sp>
    </p:spTree>
    <p:extLst>
      <p:ext uri="{BB962C8B-B14F-4D97-AF65-F5344CB8AC3E}">
        <p14:creationId xmlns:p14="http://schemas.microsoft.com/office/powerpoint/2010/main" val="4184122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41</a:t>
            </a:fld>
            <a:endParaRPr lang="en-US"/>
          </a:p>
        </p:txBody>
      </p:sp>
    </p:spTree>
    <p:extLst>
      <p:ext uri="{BB962C8B-B14F-4D97-AF65-F5344CB8AC3E}">
        <p14:creationId xmlns:p14="http://schemas.microsoft.com/office/powerpoint/2010/main" val="1913590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B755B-48DE-6996-09B5-0107C79C3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E9BF1-E619-F4F6-2F44-735C56FB6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07EAD-550E-2DCC-B36D-5EC0ED4A3CB5}"/>
              </a:ext>
            </a:extLst>
          </p:cNvPr>
          <p:cNvSpPr>
            <a:spLocks noGrp="1"/>
          </p:cNvSpPr>
          <p:nvPr>
            <p:ph type="body" idx="1"/>
          </p:nvPr>
        </p:nvSpPr>
        <p:spPr/>
        <p:txBody>
          <a:bodyPr/>
          <a:lstStyle/>
          <a:p>
            <a:r>
              <a:rPr lang="en-US"/>
              <a:t>West: Michael</a:t>
            </a:r>
          </a:p>
          <a:p>
            <a:r>
              <a:rPr lang="en-US"/>
              <a:t>East: Aisha/Jeanine/Kavitha</a:t>
            </a:r>
          </a:p>
        </p:txBody>
      </p:sp>
      <p:sp>
        <p:nvSpPr>
          <p:cNvPr id="4" name="Slide Number Placeholder 3">
            <a:extLst>
              <a:ext uri="{FF2B5EF4-FFF2-40B4-BE49-F238E27FC236}">
                <a16:creationId xmlns:a16="http://schemas.microsoft.com/office/drawing/2014/main" id="{7D5E0B73-53BC-C219-822D-FA8D79E30E8B}"/>
              </a:ext>
            </a:extLst>
          </p:cNvPr>
          <p:cNvSpPr>
            <a:spLocks noGrp="1"/>
          </p:cNvSpPr>
          <p:nvPr>
            <p:ph type="sldNum" sz="quarter" idx="5"/>
          </p:nvPr>
        </p:nvSpPr>
        <p:spPr/>
        <p:txBody>
          <a:bodyPr/>
          <a:lstStyle/>
          <a:p>
            <a:fld id="{37A01639-C0EE-40DF-80A6-65D9A27439B1}" type="slidenum">
              <a:rPr lang="en-US" smtClean="0"/>
              <a:t>42</a:t>
            </a:fld>
            <a:endParaRPr lang="en-US"/>
          </a:p>
        </p:txBody>
      </p:sp>
      <p:sp>
        <p:nvSpPr>
          <p:cNvPr id="5" name="Date Placeholder 4">
            <a:extLst>
              <a:ext uri="{FF2B5EF4-FFF2-40B4-BE49-F238E27FC236}">
                <a16:creationId xmlns:a16="http://schemas.microsoft.com/office/drawing/2014/main" id="{241D7105-1EF2-119A-8F66-4068544630C7}"/>
              </a:ext>
            </a:extLst>
          </p:cNvPr>
          <p:cNvSpPr>
            <a:spLocks noGrp="1"/>
          </p:cNvSpPr>
          <p:nvPr>
            <p:ph type="dt" idx="1"/>
          </p:nvPr>
        </p:nvSpPr>
        <p:spPr/>
        <p:txBody>
          <a:bodyPr/>
          <a:lstStyle/>
          <a:p>
            <a:fld id="{B820E2CD-1E1D-482E-880C-F1EFBD82FD64}" type="datetime1">
              <a:rPr lang="en-US" smtClean="0"/>
              <a:t>8/5/2025</a:t>
            </a:fld>
            <a:endParaRPr lang="en-US"/>
          </a:p>
        </p:txBody>
      </p:sp>
    </p:spTree>
    <p:extLst>
      <p:ext uri="{BB962C8B-B14F-4D97-AF65-F5344CB8AC3E}">
        <p14:creationId xmlns:p14="http://schemas.microsoft.com/office/powerpoint/2010/main" val="1043940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9E23-DD9E-8747-DFA3-D1764BA8B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8AEC8-C96A-F674-59D7-8A6664F2B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C38C6-907A-EF00-811F-4AD3B8222BC0}"/>
              </a:ext>
            </a:extLst>
          </p:cNvPr>
          <p:cNvSpPr>
            <a:spLocks noGrp="1"/>
          </p:cNvSpPr>
          <p:nvPr>
            <p:ph type="body" idx="1"/>
          </p:nvPr>
        </p:nvSpPr>
        <p:spPr/>
        <p:txBody>
          <a:bodyPr/>
          <a:lstStyle/>
          <a:p>
            <a:r>
              <a:rPr lang="en-US"/>
              <a:t>Every part of the project must serve the project purpose to earn those Category 1 Project Purpose Points.  And if any part of the project doesn’t serve that purpose, the whole project loses those points.  Category 2 is different.  </a:t>
            </a:r>
          </a:p>
          <a:p>
            <a:endParaRPr lang="en-US"/>
          </a:p>
          <a:p>
            <a:r>
              <a:rPr lang="en-US"/>
              <a:t>Category 2 provides points as long as ANY part of the project genuinely confers that benefit.  For example, a ten million dollar Water Treatment Plant Rehab can earn three points under Line Item 2.N.7 resiliency points for adding a fifty-thousand-dollar emergency generator.  </a:t>
            </a:r>
          </a:p>
          <a:p>
            <a:endParaRPr lang="en-US"/>
          </a:p>
        </p:txBody>
      </p:sp>
      <p:sp>
        <p:nvSpPr>
          <p:cNvPr id="4" name="Slide Number Placeholder 3">
            <a:extLst>
              <a:ext uri="{FF2B5EF4-FFF2-40B4-BE49-F238E27FC236}">
                <a16:creationId xmlns:a16="http://schemas.microsoft.com/office/drawing/2014/main" id="{5BAD14A1-1A91-9E35-413A-548C19CBDC65}"/>
              </a:ext>
            </a:extLst>
          </p:cNvPr>
          <p:cNvSpPr>
            <a:spLocks noGrp="1"/>
          </p:cNvSpPr>
          <p:nvPr>
            <p:ph type="sldNum" sz="quarter" idx="5"/>
          </p:nvPr>
        </p:nvSpPr>
        <p:spPr/>
        <p:txBody>
          <a:bodyPr/>
          <a:lstStyle/>
          <a:p>
            <a:fld id="{37A01639-C0EE-40DF-80A6-65D9A27439B1}" type="slidenum">
              <a:rPr lang="en-US" smtClean="0"/>
              <a:t>43</a:t>
            </a:fld>
            <a:endParaRPr lang="en-US"/>
          </a:p>
        </p:txBody>
      </p:sp>
      <p:sp>
        <p:nvSpPr>
          <p:cNvPr id="5" name="Date Placeholder 4">
            <a:extLst>
              <a:ext uri="{FF2B5EF4-FFF2-40B4-BE49-F238E27FC236}">
                <a16:creationId xmlns:a16="http://schemas.microsoft.com/office/drawing/2014/main" id="{B1E8ED9B-9F1A-4B9E-1CA1-CD03DDB00396}"/>
              </a:ext>
            </a:extLst>
          </p:cNvPr>
          <p:cNvSpPr>
            <a:spLocks noGrp="1"/>
          </p:cNvSpPr>
          <p:nvPr>
            <p:ph type="dt" idx="1"/>
          </p:nvPr>
        </p:nvSpPr>
        <p:spPr/>
        <p:txBody>
          <a:bodyPr/>
          <a:lstStyle/>
          <a:p>
            <a:fld id="{8975CD0F-65E3-4BB9-A548-00F07BC8870D}" type="datetime1">
              <a:rPr lang="en-US" smtClean="0"/>
              <a:t>8/5/2025</a:t>
            </a:fld>
            <a:endParaRPr lang="en-US"/>
          </a:p>
        </p:txBody>
      </p:sp>
    </p:spTree>
    <p:extLst>
      <p:ext uri="{BB962C8B-B14F-4D97-AF65-F5344CB8AC3E}">
        <p14:creationId xmlns:p14="http://schemas.microsoft.com/office/powerpoint/2010/main" val="3288578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72E30-CC83-DBD1-042A-C0AB8201E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FCDBD-FA80-2EED-A959-4A4C5539F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5D30C-C4A1-42AA-E4E5-F0DB4139A2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D51DCF-61BF-4C0D-82C2-2FEDA4E28CDE}"/>
              </a:ext>
            </a:extLst>
          </p:cNvPr>
          <p:cNvSpPr>
            <a:spLocks noGrp="1"/>
          </p:cNvSpPr>
          <p:nvPr>
            <p:ph type="sldNum" sz="quarter" idx="5"/>
          </p:nvPr>
        </p:nvSpPr>
        <p:spPr/>
        <p:txBody>
          <a:bodyPr/>
          <a:lstStyle/>
          <a:p>
            <a:fld id="{37A01639-C0EE-40DF-80A6-65D9A27439B1}" type="slidenum">
              <a:rPr lang="en-US" smtClean="0"/>
              <a:t>44</a:t>
            </a:fld>
            <a:endParaRPr lang="en-US"/>
          </a:p>
        </p:txBody>
      </p:sp>
      <p:sp>
        <p:nvSpPr>
          <p:cNvPr id="5" name="Date Placeholder 4">
            <a:extLst>
              <a:ext uri="{FF2B5EF4-FFF2-40B4-BE49-F238E27FC236}">
                <a16:creationId xmlns:a16="http://schemas.microsoft.com/office/drawing/2014/main" id="{D5CE27C8-0876-865E-961F-E1D9C0B10A37}"/>
              </a:ext>
            </a:extLst>
          </p:cNvPr>
          <p:cNvSpPr>
            <a:spLocks noGrp="1"/>
          </p:cNvSpPr>
          <p:nvPr>
            <p:ph type="dt" idx="1"/>
          </p:nvPr>
        </p:nvSpPr>
        <p:spPr/>
        <p:txBody>
          <a:bodyPr/>
          <a:lstStyle/>
          <a:p>
            <a:fld id="{7CE0680A-C21F-4998-BA3C-59AC15CC6409}" type="datetime1">
              <a:rPr lang="en-US" smtClean="0"/>
              <a:t>8/5/2025</a:t>
            </a:fld>
            <a:endParaRPr lang="en-US"/>
          </a:p>
        </p:txBody>
      </p:sp>
    </p:spTree>
    <p:extLst>
      <p:ext uri="{BB962C8B-B14F-4D97-AF65-F5344CB8AC3E}">
        <p14:creationId xmlns:p14="http://schemas.microsoft.com/office/powerpoint/2010/main" val="907180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45</a:t>
            </a:fld>
            <a:endParaRPr lang="en-US"/>
          </a:p>
        </p:txBody>
      </p:sp>
    </p:spTree>
    <p:extLst>
      <p:ext uri="{BB962C8B-B14F-4D97-AF65-F5344CB8AC3E}">
        <p14:creationId xmlns:p14="http://schemas.microsoft.com/office/powerpoint/2010/main" val="2251301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CD20-C2EA-1DFD-CF40-703CDF338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B3EFA-C02B-1BB5-CE84-F703AC818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FFF26-D1C5-D652-EF66-CD388D2CBA8E}"/>
              </a:ext>
            </a:extLst>
          </p:cNvPr>
          <p:cNvSpPr>
            <a:spLocks noGrp="1"/>
          </p:cNvSpPr>
          <p:nvPr>
            <p:ph type="body" idx="1"/>
          </p:nvPr>
        </p:nvSpPr>
        <p:spPr/>
        <p:txBody>
          <a:bodyPr/>
          <a:lstStyle/>
          <a:p>
            <a:r>
              <a:rPr lang="en-US">
                <a:solidFill>
                  <a:schemeClr val="tx1"/>
                </a:solidFill>
              </a:rPr>
              <a:t>This is the general “redundancy /resiliency – not elsewhere classified”.  </a:t>
            </a:r>
          </a:p>
          <a:p>
            <a:endParaRPr lang="en-US">
              <a:solidFill>
                <a:schemeClr val="tx1"/>
              </a:solidFill>
            </a:endParaRPr>
          </a:p>
          <a:p>
            <a:pPr>
              <a:spcAft>
                <a:spcPts val="622"/>
              </a:spcAft>
            </a:pPr>
            <a:r>
              <a:rPr lang="en-US">
                <a:solidFill>
                  <a:schemeClr val="tx1"/>
                </a:solidFill>
              </a:rPr>
              <a:t>This is a “miscellaneous / not elsewhere classified” kind of item.  Eligible Cybersecurity projects, for example, land here.</a:t>
            </a:r>
          </a:p>
          <a:p>
            <a:pPr>
              <a:spcAft>
                <a:spcPts val="622"/>
              </a:spcAft>
            </a:pPr>
            <a:r>
              <a:rPr lang="en-US">
                <a:solidFill>
                  <a:schemeClr val="tx1"/>
                </a:solidFill>
              </a:rPr>
              <a:t>Requirements</a:t>
            </a:r>
          </a:p>
          <a:p>
            <a:pPr lvl="1">
              <a:spcAft>
                <a:spcPts val="622"/>
              </a:spcAft>
            </a:pPr>
            <a:r>
              <a:rPr lang="en-US">
                <a:solidFill>
                  <a:schemeClr val="tx1"/>
                </a:solidFill>
              </a:rPr>
              <a:t>Include redundant or resilient items in the project description</a:t>
            </a:r>
          </a:p>
          <a:p>
            <a:pPr lvl="1">
              <a:spcAft>
                <a:spcPts val="622"/>
              </a:spcAft>
            </a:pPr>
            <a:r>
              <a:rPr lang="en-US">
                <a:solidFill>
                  <a:schemeClr val="tx1"/>
                </a:solidFill>
              </a:rPr>
              <a:t>New or increased redundancy / resiliency = points</a:t>
            </a:r>
          </a:p>
          <a:p>
            <a:pPr lvl="1">
              <a:spcAft>
                <a:spcPts val="622"/>
              </a:spcAft>
            </a:pPr>
            <a:r>
              <a:rPr lang="en-US">
                <a:solidFill>
                  <a:schemeClr val="tx1"/>
                </a:solidFill>
              </a:rPr>
              <a:t>Replacing / repairing existing generator ≠ points b/c must be new/improved</a:t>
            </a:r>
          </a:p>
          <a:p>
            <a:pPr lvl="1">
              <a:spcAft>
                <a:spcPts val="622"/>
              </a:spcAft>
            </a:pPr>
            <a:r>
              <a:rPr lang="en-US">
                <a:solidFill>
                  <a:schemeClr val="tx1"/>
                </a:solidFill>
              </a:rPr>
              <a:t>Retrofitting with backup power </a:t>
            </a:r>
            <a:r>
              <a:rPr lang="en-US">
                <a:solidFill>
                  <a:schemeClr val="tx1"/>
                </a:solidFill>
                <a:sym typeface="Wingdings" panose="05000000000000000000" pitchFamily="2" charset="2"/>
              </a:rPr>
              <a:t>= points</a:t>
            </a:r>
          </a:p>
          <a:p>
            <a:pPr lvl="1">
              <a:spcAft>
                <a:spcPts val="622"/>
              </a:spcAft>
            </a:pPr>
            <a:r>
              <a:rPr lang="en-US">
                <a:solidFill>
                  <a:schemeClr val="tx1"/>
                </a:solidFill>
                <a:sym typeface="Wingdings" panose="05000000000000000000" pitchFamily="2" charset="2"/>
              </a:rPr>
              <a:t>New equipment with backup power ≠ points - because backup power is the EXPECTATION for new equipment</a:t>
            </a:r>
            <a:endParaRPr lang="en-US">
              <a:solidFill>
                <a:schemeClr val="tx1"/>
              </a:solidFill>
            </a:endParaRPr>
          </a:p>
          <a:p>
            <a:endParaRPr lang="en-US">
              <a:solidFill>
                <a:schemeClr val="tx1"/>
              </a:solidFill>
            </a:endParaRPr>
          </a:p>
        </p:txBody>
      </p:sp>
      <p:sp>
        <p:nvSpPr>
          <p:cNvPr id="4" name="Slide Number Placeholder 3">
            <a:extLst>
              <a:ext uri="{FF2B5EF4-FFF2-40B4-BE49-F238E27FC236}">
                <a16:creationId xmlns:a16="http://schemas.microsoft.com/office/drawing/2014/main" id="{B3857C7F-FBDF-66FE-7577-8B0837AC6F17}"/>
              </a:ext>
            </a:extLst>
          </p:cNvPr>
          <p:cNvSpPr>
            <a:spLocks noGrp="1"/>
          </p:cNvSpPr>
          <p:nvPr>
            <p:ph type="sldNum" sz="quarter" idx="10"/>
          </p:nvPr>
        </p:nvSpPr>
        <p:spPr/>
        <p:txBody>
          <a:bodyPr/>
          <a:lstStyle/>
          <a:p>
            <a:fld id="{37A01639-C0EE-40DF-80A6-65D9A27439B1}" type="slidenum">
              <a:rPr lang="en-US" smtClean="0"/>
              <a:t>46</a:t>
            </a:fld>
            <a:endParaRPr lang="en-US"/>
          </a:p>
        </p:txBody>
      </p:sp>
      <p:sp>
        <p:nvSpPr>
          <p:cNvPr id="5" name="Date Placeholder 4">
            <a:extLst>
              <a:ext uri="{FF2B5EF4-FFF2-40B4-BE49-F238E27FC236}">
                <a16:creationId xmlns:a16="http://schemas.microsoft.com/office/drawing/2014/main" id="{85980116-3554-CC30-EA48-0AA5030911BB}"/>
              </a:ext>
            </a:extLst>
          </p:cNvPr>
          <p:cNvSpPr>
            <a:spLocks noGrp="1"/>
          </p:cNvSpPr>
          <p:nvPr>
            <p:ph type="dt" idx="1"/>
          </p:nvPr>
        </p:nvSpPr>
        <p:spPr/>
        <p:txBody>
          <a:bodyPr/>
          <a:lstStyle/>
          <a:p>
            <a:fld id="{418CE40D-EC4A-4B1C-BF9C-24D16AADA7CC}" type="datetime1">
              <a:rPr lang="en-US" smtClean="0"/>
              <a:t>8/5/2025</a:t>
            </a:fld>
            <a:endParaRPr lang="en-US"/>
          </a:p>
        </p:txBody>
      </p:sp>
    </p:spTree>
    <p:extLst>
      <p:ext uri="{BB962C8B-B14F-4D97-AF65-F5344CB8AC3E}">
        <p14:creationId xmlns:p14="http://schemas.microsoft.com/office/powerpoint/2010/main" val="3943746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47</a:t>
            </a:fld>
            <a:endParaRPr lang="en-US"/>
          </a:p>
        </p:txBody>
      </p:sp>
    </p:spTree>
    <p:extLst>
      <p:ext uri="{BB962C8B-B14F-4D97-AF65-F5344CB8AC3E}">
        <p14:creationId xmlns:p14="http://schemas.microsoft.com/office/powerpoint/2010/main" val="2487895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48</a:t>
            </a:fld>
            <a:endParaRPr lang="en-US"/>
          </a:p>
        </p:txBody>
      </p:sp>
    </p:spTree>
    <p:extLst>
      <p:ext uri="{BB962C8B-B14F-4D97-AF65-F5344CB8AC3E}">
        <p14:creationId xmlns:p14="http://schemas.microsoft.com/office/powerpoint/2010/main" val="2956625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49</a:t>
            </a:fld>
            <a:endParaRPr lang="en-US"/>
          </a:p>
        </p:txBody>
      </p:sp>
    </p:spTree>
    <p:extLst>
      <p:ext uri="{BB962C8B-B14F-4D97-AF65-F5344CB8AC3E}">
        <p14:creationId xmlns:p14="http://schemas.microsoft.com/office/powerpoint/2010/main" val="358574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5</a:t>
            </a:fld>
            <a:endParaRPr lang="en-US"/>
          </a:p>
        </p:txBody>
      </p:sp>
      <p:sp>
        <p:nvSpPr>
          <p:cNvPr id="5" name="Date Placeholder 4">
            <a:extLst>
              <a:ext uri="{FF2B5EF4-FFF2-40B4-BE49-F238E27FC236}">
                <a16:creationId xmlns:a16="http://schemas.microsoft.com/office/drawing/2014/main" id="{426C04CE-3405-96B4-B266-730F197C2C9B}"/>
              </a:ext>
            </a:extLst>
          </p:cNvPr>
          <p:cNvSpPr>
            <a:spLocks noGrp="1"/>
          </p:cNvSpPr>
          <p:nvPr>
            <p:ph type="dt" idx="1"/>
          </p:nvPr>
        </p:nvSpPr>
        <p:spPr/>
        <p:txBody>
          <a:bodyPr/>
          <a:lstStyle/>
          <a:p>
            <a:fld id="{58A28009-690C-4FB6-BAD9-DBD1DFB8E90C}" type="datetime1">
              <a:rPr lang="en-US" smtClean="0"/>
              <a:t>8/5/2025</a:t>
            </a:fld>
            <a:endParaRPr lang="en-US"/>
          </a:p>
        </p:txBody>
      </p:sp>
    </p:spTree>
    <p:extLst>
      <p:ext uri="{BB962C8B-B14F-4D97-AF65-F5344CB8AC3E}">
        <p14:creationId xmlns:p14="http://schemas.microsoft.com/office/powerpoint/2010/main" val="3446938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0C73-0E63-C4F3-0299-85CFE98A0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C2EFA-C1F3-EA38-94E6-0C0197B7C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DA4D9-7747-6C58-A641-FCFA232DFC9D}"/>
              </a:ext>
            </a:extLst>
          </p:cNvPr>
          <p:cNvSpPr>
            <a:spLocks noGrp="1"/>
          </p:cNvSpPr>
          <p:nvPr>
            <p:ph type="body" idx="1"/>
          </p:nvPr>
        </p:nvSpPr>
        <p:spPr/>
        <p:txBody>
          <a:bodyPr/>
          <a:lstStyle/>
          <a:p>
            <a:r>
              <a:rPr lang="en-US"/>
              <a:t>West: Michael</a:t>
            </a:r>
          </a:p>
          <a:p>
            <a:r>
              <a:rPr lang="en-US"/>
              <a:t>East: Aisha/Jeanine/Kavitha</a:t>
            </a:r>
          </a:p>
        </p:txBody>
      </p:sp>
      <p:sp>
        <p:nvSpPr>
          <p:cNvPr id="4" name="Slide Number Placeholder 3">
            <a:extLst>
              <a:ext uri="{FF2B5EF4-FFF2-40B4-BE49-F238E27FC236}">
                <a16:creationId xmlns:a16="http://schemas.microsoft.com/office/drawing/2014/main" id="{8855C0C3-FEDF-7FA8-2C6F-BF40C6CCE4FF}"/>
              </a:ext>
            </a:extLst>
          </p:cNvPr>
          <p:cNvSpPr>
            <a:spLocks noGrp="1"/>
          </p:cNvSpPr>
          <p:nvPr>
            <p:ph type="sldNum" sz="quarter" idx="5"/>
          </p:nvPr>
        </p:nvSpPr>
        <p:spPr/>
        <p:txBody>
          <a:bodyPr/>
          <a:lstStyle/>
          <a:p>
            <a:fld id="{37A01639-C0EE-40DF-80A6-65D9A27439B1}" type="slidenum">
              <a:rPr lang="en-US" smtClean="0"/>
              <a:t>50</a:t>
            </a:fld>
            <a:endParaRPr lang="en-US"/>
          </a:p>
        </p:txBody>
      </p:sp>
      <p:sp>
        <p:nvSpPr>
          <p:cNvPr id="5" name="Date Placeholder 4">
            <a:extLst>
              <a:ext uri="{FF2B5EF4-FFF2-40B4-BE49-F238E27FC236}">
                <a16:creationId xmlns:a16="http://schemas.microsoft.com/office/drawing/2014/main" id="{591DD590-1E1D-C945-9468-0C1CA1D0FA01}"/>
              </a:ext>
            </a:extLst>
          </p:cNvPr>
          <p:cNvSpPr>
            <a:spLocks noGrp="1"/>
          </p:cNvSpPr>
          <p:nvPr>
            <p:ph type="dt" idx="1"/>
          </p:nvPr>
        </p:nvSpPr>
        <p:spPr/>
        <p:txBody>
          <a:bodyPr/>
          <a:lstStyle/>
          <a:p>
            <a:fld id="{F823AF6E-FE61-4107-9439-9795A9BDDF12}" type="datetime1">
              <a:rPr lang="en-US" smtClean="0"/>
              <a:t>8/5/2025</a:t>
            </a:fld>
            <a:endParaRPr lang="en-US"/>
          </a:p>
        </p:txBody>
      </p:sp>
    </p:spTree>
    <p:extLst>
      <p:ext uri="{BB962C8B-B14F-4D97-AF65-F5344CB8AC3E}">
        <p14:creationId xmlns:p14="http://schemas.microsoft.com/office/powerpoint/2010/main" val="2217890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51</a:t>
            </a:fld>
            <a:endParaRPr lang="en-US"/>
          </a:p>
        </p:txBody>
      </p:sp>
    </p:spTree>
    <p:extLst>
      <p:ext uri="{BB962C8B-B14F-4D97-AF65-F5344CB8AC3E}">
        <p14:creationId xmlns:p14="http://schemas.microsoft.com/office/powerpoint/2010/main" val="132195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52</a:t>
            </a:fld>
            <a:endParaRPr lang="en-US"/>
          </a:p>
        </p:txBody>
      </p:sp>
    </p:spTree>
    <p:extLst>
      <p:ext uri="{BB962C8B-B14F-4D97-AF65-F5344CB8AC3E}">
        <p14:creationId xmlns:p14="http://schemas.microsoft.com/office/powerpoint/2010/main" val="66605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5390-44D7-1FBC-30CD-8A56F5364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B3F2B-125A-855F-4D53-7A1EA9490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976B9-E3CD-67F2-7102-45F814A1C4D1}"/>
              </a:ext>
            </a:extLst>
          </p:cNvPr>
          <p:cNvSpPr>
            <a:spLocks noGrp="1"/>
          </p:cNvSpPr>
          <p:nvPr>
            <p:ph type="body" idx="1"/>
          </p:nvPr>
        </p:nvSpPr>
        <p:spPr/>
        <p:txBody>
          <a:bodyPr/>
          <a:lstStyle/>
          <a:p>
            <a:r>
              <a:rPr lang="en-US"/>
              <a:t>West: Michael</a:t>
            </a:r>
          </a:p>
          <a:p>
            <a:r>
              <a:rPr lang="en-US"/>
              <a:t>East: Aisha/Jeanine/Kavitha</a:t>
            </a:r>
          </a:p>
        </p:txBody>
      </p:sp>
      <p:sp>
        <p:nvSpPr>
          <p:cNvPr id="4" name="Slide Number Placeholder 3">
            <a:extLst>
              <a:ext uri="{FF2B5EF4-FFF2-40B4-BE49-F238E27FC236}">
                <a16:creationId xmlns:a16="http://schemas.microsoft.com/office/drawing/2014/main" id="{ED0FF0CE-FCD0-B5DD-5536-52D84CAFD40C}"/>
              </a:ext>
            </a:extLst>
          </p:cNvPr>
          <p:cNvSpPr>
            <a:spLocks noGrp="1"/>
          </p:cNvSpPr>
          <p:nvPr>
            <p:ph type="sldNum" sz="quarter" idx="5"/>
          </p:nvPr>
        </p:nvSpPr>
        <p:spPr/>
        <p:txBody>
          <a:bodyPr/>
          <a:lstStyle/>
          <a:p>
            <a:fld id="{37A01639-C0EE-40DF-80A6-65D9A27439B1}" type="slidenum">
              <a:rPr lang="en-US" smtClean="0"/>
              <a:t>53</a:t>
            </a:fld>
            <a:endParaRPr lang="en-US"/>
          </a:p>
        </p:txBody>
      </p:sp>
      <p:sp>
        <p:nvSpPr>
          <p:cNvPr id="5" name="Date Placeholder 4">
            <a:extLst>
              <a:ext uri="{FF2B5EF4-FFF2-40B4-BE49-F238E27FC236}">
                <a16:creationId xmlns:a16="http://schemas.microsoft.com/office/drawing/2014/main" id="{DD7E9B74-8FE2-BCCB-A509-24D0013EEA3B}"/>
              </a:ext>
            </a:extLst>
          </p:cNvPr>
          <p:cNvSpPr>
            <a:spLocks noGrp="1"/>
          </p:cNvSpPr>
          <p:nvPr>
            <p:ph type="dt" idx="1"/>
          </p:nvPr>
        </p:nvSpPr>
        <p:spPr/>
        <p:txBody>
          <a:bodyPr/>
          <a:lstStyle/>
          <a:p>
            <a:fld id="{EBE1A697-D813-4773-BEED-EB1F0213CEAD}" type="datetime1">
              <a:rPr lang="en-US" smtClean="0"/>
              <a:t>8/5/2025</a:t>
            </a:fld>
            <a:endParaRPr lang="en-US"/>
          </a:p>
        </p:txBody>
      </p:sp>
    </p:spTree>
    <p:extLst>
      <p:ext uri="{BB962C8B-B14F-4D97-AF65-F5344CB8AC3E}">
        <p14:creationId xmlns:p14="http://schemas.microsoft.com/office/powerpoint/2010/main" val="2045971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52E-E5EB-CB5E-5C05-260E0A46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5C5C6-F1BD-7C67-D181-03C2B4C76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D261C-9EC9-ADAB-F5FC-0CBF0208EF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49BD22-400C-C1AD-7CBE-06A7E2E31EA6}"/>
              </a:ext>
            </a:extLst>
          </p:cNvPr>
          <p:cNvSpPr>
            <a:spLocks noGrp="1"/>
          </p:cNvSpPr>
          <p:nvPr>
            <p:ph type="sldNum" sz="quarter" idx="5"/>
          </p:nvPr>
        </p:nvSpPr>
        <p:spPr/>
        <p:txBody>
          <a:bodyPr/>
          <a:lstStyle/>
          <a:p>
            <a:fld id="{37A01639-C0EE-40DF-80A6-65D9A27439B1}" type="slidenum">
              <a:rPr lang="en-US" smtClean="0"/>
              <a:t>54</a:t>
            </a:fld>
            <a:endParaRPr lang="en-US"/>
          </a:p>
        </p:txBody>
      </p:sp>
      <p:sp>
        <p:nvSpPr>
          <p:cNvPr id="5" name="Date Placeholder 4">
            <a:extLst>
              <a:ext uri="{FF2B5EF4-FFF2-40B4-BE49-F238E27FC236}">
                <a16:creationId xmlns:a16="http://schemas.microsoft.com/office/drawing/2014/main" id="{A0F32925-5FEA-7FC7-AA36-00D43AB8B827}"/>
              </a:ext>
            </a:extLst>
          </p:cNvPr>
          <p:cNvSpPr>
            <a:spLocks noGrp="1"/>
          </p:cNvSpPr>
          <p:nvPr>
            <p:ph type="dt" idx="1"/>
          </p:nvPr>
        </p:nvSpPr>
        <p:spPr/>
        <p:txBody>
          <a:bodyPr/>
          <a:lstStyle/>
          <a:p>
            <a:fld id="{1819FBED-A182-44AE-B415-968C8E2642C5}" type="datetime1">
              <a:rPr lang="en-US" smtClean="0"/>
              <a:t>8/5/2025</a:t>
            </a:fld>
            <a:endParaRPr lang="en-US"/>
          </a:p>
        </p:txBody>
      </p:sp>
    </p:spTree>
    <p:extLst>
      <p:ext uri="{BB962C8B-B14F-4D97-AF65-F5344CB8AC3E}">
        <p14:creationId xmlns:p14="http://schemas.microsoft.com/office/powerpoint/2010/main" val="1708999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BCA4-77CE-1BBA-399B-2AB069758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BBCA3-C7FD-450E-0D5A-163843538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D6102-9D7B-7720-8A17-2C91A3BD93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49B3A-7E8A-94E0-7191-23EA62ED64F1}"/>
              </a:ext>
            </a:extLst>
          </p:cNvPr>
          <p:cNvSpPr>
            <a:spLocks noGrp="1"/>
          </p:cNvSpPr>
          <p:nvPr>
            <p:ph type="sldNum" sz="quarter" idx="5"/>
          </p:nvPr>
        </p:nvSpPr>
        <p:spPr/>
        <p:txBody>
          <a:bodyPr/>
          <a:lstStyle/>
          <a:p>
            <a:fld id="{37A01639-C0EE-40DF-80A6-65D9A27439B1}" type="slidenum">
              <a:rPr lang="en-US" smtClean="0"/>
              <a:t>55</a:t>
            </a:fld>
            <a:endParaRPr lang="en-US"/>
          </a:p>
        </p:txBody>
      </p:sp>
      <p:sp>
        <p:nvSpPr>
          <p:cNvPr id="5" name="Date Placeholder 4">
            <a:extLst>
              <a:ext uri="{FF2B5EF4-FFF2-40B4-BE49-F238E27FC236}">
                <a16:creationId xmlns:a16="http://schemas.microsoft.com/office/drawing/2014/main" id="{81FDA15D-1E3F-07F0-FD2A-FEC43A4B23C6}"/>
              </a:ext>
            </a:extLst>
          </p:cNvPr>
          <p:cNvSpPr>
            <a:spLocks noGrp="1"/>
          </p:cNvSpPr>
          <p:nvPr>
            <p:ph type="dt" idx="1"/>
          </p:nvPr>
        </p:nvSpPr>
        <p:spPr/>
        <p:txBody>
          <a:bodyPr/>
          <a:lstStyle/>
          <a:p>
            <a:fld id="{203F5751-D36E-4DE4-9007-911615BF5222}" type="datetime1">
              <a:rPr lang="en-US" smtClean="0"/>
              <a:t>8/5/2025</a:t>
            </a:fld>
            <a:endParaRPr lang="en-US"/>
          </a:p>
        </p:txBody>
      </p:sp>
    </p:spTree>
    <p:extLst>
      <p:ext uri="{BB962C8B-B14F-4D97-AF65-F5344CB8AC3E}">
        <p14:creationId xmlns:p14="http://schemas.microsoft.com/office/powerpoint/2010/main" val="144134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934E-B83F-41D3-2DE5-7DC4B4F6D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FFDFB-DADE-BF4B-882E-F21A8DAA0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03CD8-BDAE-E79A-F350-68AE5095B7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984316-6F66-F9A8-F2C3-0AF1AC167DD8}"/>
              </a:ext>
            </a:extLst>
          </p:cNvPr>
          <p:cNvSpPr>
            <a:spLocks noGrp="1"/>
          </p:cNvSpPr>
          <p:nvPr>
            <p:ph type="sldNum" sz="quarter" idx="5"/>
          </p:nvPr>
        </p:nvSpPr>
        <p:spPr/>
        <p:txBody>
          <a:bodyPr/>
          <a:lstStyle/>
          <a:p>
            <a:fld id="{37A01639-C0EE-40DF-80A6-65D9A27439B1}" type="slidenum">
              <a:rPr lang="en-US" smtClean="0"/>
              <a:t>56</a:t>
            </a:fld>
            <a:endParaRPr lang="en-US"/>
          </a:p>
        </p:txBody>
      </p:sp>
      <p:sp>
        <p:nvSpPr>
          <p:cNvPr id="5" name="Date Placeholder 4">
            <a:extLst>
              <a:ext uri="{FF2B5EF4-FFF2-40B4-BE49-F238E27FC236}">
                <a16:creationId xmlns:a16="http://schemas.microsoft.com/office/drawing/2014/main" id="{1AD5AD7D-F02D-E44C-5F0E-4FA7EE3E740E}"/>
              </a:ext>
            </a:extLst>
          </p:cNvPr>
          <p:cNvSpPr>
            <a:spLocks noGrp="1"/>
          </p:cNvSpPr>
          <p:nvPr>
            <p:ph type="dt" idx="1"/>
          </p:nvPr>
        </p:nvSpPr>
        <p:spPr/>
        <p:txBody>
          <a:bodyPr/>
          <a:lstStyle/>
          <a:p>
            <a:fld id="{F424329E-35D3-4AEF-A615-F39673DAF6CA}" type="datetime1">
              <a:rPr lang="en-US" smtClean="0"/>
              <a:t>8/5/2025</a:t>
            </a:fld>
            <a:endParaRPr lang="en-US"/>
          </a:p>
        </p:txBody>
      </p:sp>
    </p:spTree>
    <p:extLst>
      <p:ext uri="{BB962C8B-B14F-4D97-AF65-F5344CB8AC3E}">
        <p14:creationId xmlns:p14="http://schemas.microsoft.com/office/powerpoint/2010/main" val="2329212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2EDC-A5F0-37E8-509E-E287FDB3E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8A431-8FD2-DA8E-5DB1-EE69B8346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7FB2F-6B7D-8283-0E1D-228DCC4394F4}"/>
              </a:ext>
            </a:extLst>
          </p:cNvPr>
          <p:cNvSpPr>
            <a:spLocks noGrp="1"/>
          </p:cNvSpPr>
          <p:nvPr>
            <p:ph type="body" idx="1"/>
          </p:nvPr>
        </p:nvSpPr>
        <p:spPr/>
        <p:txBody>
          <a:bodyPr/>
          <a:lstStyle/>
          <a:p>
            <a:r>
              <a:rPr lang="en-US"/>
              <a:t>Need to emphasize that projects claiming the points to benefit a disadvantaged area provides documentation to support that claim even if they are claiming 5 of 5 LGU indicators, since they won’t be guaranteed to get the principal forgiveness due to other circumstances unless they make and succeed in the argument about the disadvantaged area (app for section 6 to check the form and prompts them to put in documentation)</a:t>
            </a:r>
          </a:p>
        </p:txBody>
      </p:sp>
      <p:sp>
        <p:nvSpPr>
          <p:cNvPr id="4" name="Slide Number Placeholder 3">
            <a:extLst>
              <a:ext uri="{FF2B5EF4-FFF2-40B4-BE49-F238E27FC236}">
                <a16:creationId xmlns:a16="http://schemas.microsoft.com/office/drawing/2014/main" id="{29CD6145-60F0-85BB-6E40-042D436E4378}"/>
              </a:ext>
            </a:extLst>
          </p:cNvPr>
          <p:cNvSpPr>
            <a:spLocks noGrp="1"/>
          </p:cNvSpPr>
          <p:nvPr>
            <p:ph type="sldNum" sz="quarter" idx="5"/>
          </p:nvPr>
        </p:nvSpPr>
        <p:spPr/>
        <p:txBody>
          <a:bodyPr/>
          <a:lstStyle/>
          <a:p>
            <a:fld id="{37A01639-C0EE-40DF-80A6-65D9A27439B1}" type="slidenum">
              <a:rPr lang="en-US" smtClean="0"/>
              <a:t>57</a:t>
            </a:fld>
            <a:endParaRPr lang="en-US"/>
          </a:p>
        </p:txBody>
      </p:sp>
      <p:sp>
        <p:nvSpPr>
          <p:cNvPr id="5" name="Date Placeholder 4">
            <a:extLst>
              <a:ext uri="{FF2B5EF4-FFF2-40B4-BE49-F238E27FC236}">
                <a16:creationId xmlns:a16="http://schemas.microsoft.com/office/drawing/2014/main" id="{30EE8215-DAEA-18E2-B540-7D90E45E12F4}"/>
              </a:ext>
            </a:extLst>
          </p:cNvPr>
          <p:cNvSpPr>
            <a:spLocks noGrp="1"/>
          </p:cNvSpPr>
          <p:nvPr>
            <p:ph type="dt" idx="1"/>
          </p:nvPr>
        </p:nvSpPr>
        <p:spPr/>
        <p:txBody>
          <a:bodyPr/>
          <a:lstStyle/>
          <a:p>
            <a:fld id="{A82948F6-06FB-4BDA-B017-FA43340F6AB4}" type="datetime1">
              <a:rPr lang="en-US" smtClean="0"/>
              <a:t>8/5/2025</a:t>
            </a:fld>
            <a:endParaRPr lang="en-US"/>
          </a:p>
        </p:txBody>
      </p:sp>
    </p:spTree>
    <p:extLst>
      <p:ext uri="{BB962C8B-B14F-4D97-AF65-F5344CB8AC3E}">
        <p14:creationId xmlns:p14="http://schemas.microsoft.com/office/powerpoint/2010/main" val="1230704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58</a:t>
            </a:fld>
            <a:endParaRPr lang="en-US"/>
          </a:p>
        </p:txBody>
      </p:sp>
    </p:spTree>
    <p:extLst>
      <p:ext uri="{BB962C8B-B14F-4D97-AF65-F5344CB8AC3E}">
        <p14:creationId xmlns:p14="http://schemas.microsoft.com/office/powerpoint/2010/main" val="4219198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B27C-BB80-1640-C397-D3542D245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CF5C2-DCE2-26FE-A70E-3BC309723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7258B-6B40-2654-AB74-B438F89F65CB}"/>
              </a:ext>
            </a:extLst>
          </p:cNvPr>
          <p:cNvSpPr>
            <a:spLocks noGrp="1"/>
          </p:cNvSpPr>
          <p:nvPr>
            <p:ph type="body" idx="1"/>
          </p:nvPr>
        </p:nvSpPr>
        <p:spPr/>
        <p:txBody>
          <a:bodyPr/>
          <a:lstStyle/>
          <a:p>
            <a:r>
              <a:rPr lang="en-US"/>
              <a:t>West: Michael</a:t>
            </a:r>
          </a:p>
          <a:p>
            <a:r>
              <a:rPr lang="en-US"/>
              <a:t>East: Aisha/Jeanine/Kavitha</a:t>
            </a:r>
          </a:p>
        </p:txBody>
      </p:sp>
      <p:sp>
        <p:nvSpPr>
          <p:cNvPr id="4" name="Slide Number Placeholder 3">
            <a:extLst>
              <a:ext uri="{FF2B5EF4-FFF2-40B4-BE49-F238E27FC236}">
                <a16:creationId xmlns:a16="http://schemas.microsoft.com/office/drawing/2014/main" id="{82A8B315-6777-3CCA-D3D3-57108D45C979}"/>
              </a:ext>
            </a:extLst>
          </p:cNvPr>
          <p:cNvSpPr>
            <a:spLocks noGrp="1"/>
          </p:cNvSpPr>
          <p:nvPr>
            <p:ph type="sldNum" sz="quarter" idx="5"/>
          </p:nvPr>
        </p:nvSpPr>
        <p:spPr/>
        <p:txBody>
          <a:bodyPr/>
          <a:lstStyle/>
          <a:p>
            <a:fld id="{37A01639-C0EE-40DF-80A6-65D9A27439B1}" type="slidenum">
              <a:rPr lang="en-US" smtClean="0"/>
              <a:t>59</a:t>
            </a:fld>
            <a:endParaRPr lang="en-US"/>
          </a:p>
        </p:txBody>
      </p:sp>
      <p:sp>
        <p:nvSpPr>
          <p:cNvPr id="5" name="Date Placeholder 4">
            <a:extLst>
              <a:ext uri="{FF2B5EF4-FFF2-40B4-BE49-F238E27FC236}">
                <a16:creationId xmlns:a16="http://schemas.microsoft.com/office/drawing/2014/main" id="{0FB2C345-850B-5C0B-3340-13175CE8129D}"/>
              </a:ext>
            </a:extLst>
          </p:cNvPr>
          <p:cNvSpPr>
            <a:spLocks noGrp="1"/>
          </p:cNvSpPr>
          <p:nvPr>
            <p:ph type="dt" idx="1"/>
          </p:nvPr>
        </p:nvSpPr>
        <p:spPr/>
        <p:txBody>
          <a:bodyPr/>
          <a:lstStyle/>
          <a:p>
            <a:fld id="{EF6CEC3D-21CB-4FE3-A376-5A615BCC552A}" type="datetime1">
              <a:rPr lang="en-US" smtClean="0"/>
              <a:t>8/5/2025</a:t>
            </a:fld>
            <a:endParaRPr lang="en-US"/>
          </a:p>
        </p:txBody>
      </p:sp>
    </p:spTree>
    <p:extLst>
      <p:ext uri="{BB962C8B-B14F-4D97-AF65-F5344CB8AC3E}">
        <p14:creationId xmlns:p14="http://schemas.microsoft.com/office/powerpoint/2010/main" val="377199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For our semi-annual applications for the majority of our programs, the due date is 9/30/2025 at 5 PM.</a:t>
            </a:r>
          </a:p>
          <a:p>
            <a:pPr marL="237093" indent="-237093">
              <a:buFont typeface="+mj-lt"/>
              <a:buAutoNum type="arabicPeriod"/>
            </a:pPr>
            <a:r>
              <a:rPr lang="en-US"/>
              <a:t>All applications are submitted electronically via our LF portal. Note that for the CDBG-I program, which we’re offering this fall, we will nee done hard copy for our records.</a:t>
            </a:r>
          </a:p>
          <a:p>
            <a:pPr marL="237093" indent="-237093">
              <a:buFont typeface="+mj-lt"/>
              <a:buAutoNum type="arabicPeriod"/>
            </a:pPr>
            <a:r>
              <a:rPr lang="en-US"/>
              <a:t>We do have rolling applications for 4 of our programs now, as shown.</a:t>
            </a:r>
          </a:p>
          <a:p>
            <a:pPr marL="237093" indent="-237093">
              <a:buFont typeface="+mj-lt"/>
              <a:buAutoNum type="arabicPeriod"/>
            </a:pPr>
            <a:r>
              <a:rPr lang="en-US"/>
              <a:t>Note that with rolling applications, you can submit them any time, but we do have cutoff dates to allow our staff time to review the applications and to prepare recommendations for SWIA.</a:t>
            </a:r>
          </a:p>
        </p:txBody>
      </p:sp>
      <p:sp>
        <p:nvSpPr>
          <p:cNvPr id="4" name="Slide Number Placeholder 3"/>
          <p:cNvSpPr>
            <a:spLocks noGrp="1"/>
          </p:cNvSpPr>
          <p:nvPr>
            <p:ph type="sldNum" sz="quarter" idx="5"/>
          </p:nvPr>
        </p:nvSpPr>
        <p:spPr/>
        <p:txBody>
          <a:bodyPr/>
          <a:lstStyle/>
          <a:p>
            <a:fld id="{37A01639-C0EE-40DF-80A6-65D9A27439B1}" type="slidenum">
              <a:rPr lang="en-US" smtClean="0"/>
              <a:t>6</a:t>
            </a:fld>
            <a:endParaRPr lang="en-US"/>
          </a:p>
        </p:txBody>
      </p:sp>
      <p:sp>
        <p:nvSpPr>
          <p:cNvPr id="5" name="Date Placeholder 4">
            <a:extLst>
              <a:ext uri="{FF2B5EF4-FFF2-40B4-BE49-F238E27FC236}">
                <a16:creationId xmlns:a16="http://schemas.microsoft.com/office/drawing/2014/main" id="{7B17793D-122E-3643-27DC-AABAC3A89467}"/>
              </a:ext>
            </a:extLst>
          </p:cNvPr>
          <p:cNvSpPr>
            <a:spLocks noGrp="1"/>
          </p:cNvSpPr>
          <p:nvPr>
            <p:ph type="dt" idx="1"/>
          </p:nvPr>
        </p:nvSpPr>
        <p:spPr/>
        <p:txBody>
          <a:bodyPr/>
          <a:lstStyle/>
          <a:p>
            <a:fld id="{03F5FE35-BA1D-48FA-B4F6-75226972F2D9}" type="datetime1">
              <a:rPr lang="en-US" smtClean="0"/>
              <a:t>8/5/2025</a:t>
            </a:fld>
            <a:endParaRPr lang="en-US"/>
          </a:p>
        </p:txBody>
      </p:sp>
    </p:spTree>
    <p:extLst>
      <p:ext uri="{BB962C8B-B14F-4D97-AF65-F5344CB8AC3E}">
        <p14:creationId xmlns:p14="http://schemas.microsoft.com/office/powerpoint/2010/main" val="3119755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60</a:t>
            </a:fld>
            <a:endParaRPr lang="en-US"/>
          </a:p>
        </p:txBody>
      </p:sp>
    </p:spTree>
    <p:extLst>
      <p:ext uri="{BB962C8B-B14F-4D97-AF65-F5344CB8AC3E}">
        <p14:creationId xmlns:p14="http://schemas.microsoft.com/office/powerpoint/2010/main" val="3407538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61</a:t>
            </a:fld>
            <a:endParaRPr lang="en-US"/>
          </a:p>
        </p:txBody>
      </p:sp>
    </p:spTree>
    <p:extLst>
      <p:ext uri="{BB962C8B-B14F-4D97-AF65-F5344CB8AC3E}">
        <p14:creationId xmlns:p14="http://schemas.microsoft.com/office/powerpoint/2010/main" val="4272768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62</a:t>
            </a:fld>
            <a:endParaRPr lang="en-US"/>
          </a:p>
        </p:txBody>
      </p:sp>
    </p:spTree>
    <p:extLst>
      <p:ext uri="{BB962C8B-B14F-4D97-AF65-F5344CB8AC3E}">
        <p14:creationId xmlns:p14="http://schemas.microsoft.com/office/powerpoint/2010/main" val="3764125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63</a:t>
            </a:fld>
            <a:endParaRPr lang="en-US"/>
          </a:p>
        </p:txBody>
      </p:sp>
    </p:spTree>
    <p:extLst>
      <p:ext uri="{BB962C8B-B14F-4D97-AF65-F5344CB8AC3E}">
        <p14:creationId xmlns:p14="http://schemas.microsoft.com/office/powerpoint/2010/main" val="1794153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64</a:t>
            </a:fld>
            <a:endParaRPr lang="en-US"/>
          </a:p>
        </p:txBody>
      </p:sp>
      <p:sp>
        <p:nvSpPr>
          <p:cNvPr id="5" name="Date Placeholder 4">
            <a:extLst>
              <a:ext uri="{FF2B5EF4-FFF2-40B4-BE49-F238E27FC236}">
                <a16:creationId xmlns:a16="http://schemas.microsoft.com/office/drawing/2014/main" id="{44413658-887B-C4DB-2082-B498156E9528}"/>
              </a:ext>
            </a:extLst>
          </p:cNvPr>
          <p:cNvSpPr>
            <a:spLocks noGrp="1"/>
          </p:cNvSpPr>
          <p:nvPr>
            <p:ph type="dt" idx="1"/>
          </p:nvPr>
        </p:nvSpPr>
        <p:spPr/>
        <p:txBody>
          <a:bodyPr/>
          <a:lstStyle/>
          <a:p>
            <a:fld id="{F823F3FE-3755-4F43-989D-E5BE187118E8}" type="datetime1">
              <a:rPr lang="en-US" smtClean="0"/>
              <a:t>8/5/2025</a:t>
            </a:fld>
            <a:endParaRPr lang="en-US"/>
          </a:p>
        </p:txBody>
      </p:sp>
    </p:spTree>
    <p:extLst>
      <p:ext uri="{BB962C8B-B14F-4D97-AF65-F5344CB8AC3E}">
        <p14:creationId xmlns:p14="http://schemas.microsoft.com/office/powerpoint/2010/main" val="3227003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557" indent="-250557">
              <a:buFont typeface="+mj-lt"/>
              <a:buAutoNum type="arabicPeriod"/>
            </a:pPr>
            <a:r>
              <a:rPr lang="en-US"/>
              <a:t>We’re going to talk about the semi-annual application itself now.  For the rolling application, when we get to the particular funding program where it applies, we’ll discuss it. So, the focus for this section is mainly on the semi-annual application packet</a:t>
            </a:r>
            <a:endParaRPr lang="en-US" baseline="0"/>
          </a:p>
        </p:txBody>
      </p:sp>
      <p:sp>
        <p:nvSpPr>
          <p:cNvPr id="4" name="Slide Number Placeholder 3"/>
          <p:cNvSpPr>
            <a:spLocks noGrp="1"/>
          </p:cNvSpPr>
          <p:nvPr>
            <p:ph type="sldNum" sz="quarter" idx="10"/>
          </p:nvPr>
        </p:nvSpPr>
        <p:spPr/>
        <p:txBody>
          <a:bodyPr/>
          <a:lstStyle/>
          <a:p>
            <a:fld id="{DBCC7D24-0DC9-4E9C-89C0-35D79A09D337}" type="slidenum">
              <a:rPr lang="en-US" smtClean="0"/>
              <a:t>65</a:t>
            </a:fld>
            <a:endParaRPr lang="en-US"/>
          </a:p>
        </p:txBody>
      </p:sp>
      <p:sp>
        <p:nvSpPr>
          <p:cNvPr id="5" name="Date Placeholder 4">
            <a:extLst>
              <a:ext uri="{FF2B5EF4-FFF2-40B4-BE49-F238E27FC236}">
                <a16:creationId xmlns:a16="http://schemas.microsoft.com/office/drawing/2014/main" id="{D900FC91-90ED-2C75-C46F-09E0A5297981}"/>
              </a:ext>
            </a:extLst>
          </p:cNvPr>
          <p:cNvSpPr>
            <a:spLocks noGrp="1"/>
          </p:cNvSpPr>
          <p:nvPr>
            <p:ph type="dt" idx="1"/>
          </p:nvPr>
        </p:nvSpPr>
        <p:spPr/>
        <p:txBody>
          <a:bodyPr/>
          <a:lstStyle/>
          <a:p>
            <a:fld id="{EA9D83E7-E828-4A0F-83E9-39AFDE1BCE8C}" type="datetime1">
              <a:rPr lang="en-US" smtClean="0"/>
              <a:t>8/5/2025</a:t>
            </a:fld>
            <a:endParaRPr lang="en-US"/>
          </a:p>
        </p:txBody>
      </p:sp>
    </p:spTree>
    <p:extLst>
      <p:ext uri="{BB962C8B-B14F-4D97-AF65-F5344CB8AC3E}">
        <p14:creationId xmlns:p14="http://schemas.microsoft.com/office/powerpoint/2010/main" val="4279491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12" indent="-252912">
              <a:buFont typeface="+mj-lt"/>
              <a:buAutoNum type="arabicPeriod"/>
            </a:pPr>
            <a:r>
              <a:rPr lang="en-US"/>
              <a:t>The packet you will send to the Division should contain these items regardless of</a:t>
            </a:r>
            <a:r>
              <a:rPr lang="en-US" baseline="0"/>
              <a:t> the program to which you are applying.  </a:t>
            </a:r>
          </a:p>
          <a:p>
            <a:pPr marL="252912" indent="-252912">
              <a:buFont typeface="+mj-lt"/>
              <a:buAutoNum type="arabicPeriod"/>
            </a:pPr>
            <a:r>
              <a:rPr lang="en-US" baseline="0"/>
              <a:t>We do require financial information, which is similar to 108C as well as the fund transfer certification form, which is now one sheet.</a:t>
            </a:r>
          </a:p>
          <a:p>
            <a:pPr marL="252912" indent="-252912">
              <a:buFont typeface="+mj-lt"/>
              <a:buAutoNum type="arabicPeriod"/>
            </a:pPr>
            <a:r>
              <a:rPr lang="en-US"/>
              <a:t>The packet you will send to the Division should contain these items regardless of</a:t>
            </a:r>
            <a:r>
              <a:rPr lang="en-US" baseline="0"/>
              <a:t> the program to which you are applying.  </a:t>
            </a:r>
          </a:p>
          <a:p>
            <a:pPr marL="252912" indent="-252912">
              <a:buFont typeface="+mj-lt"/>
              <a:buAutoNum type="arabicPeriod"/>
            </a:pPr>
            <a:r>
              <a:rPr lang="en-US" baseline="0"/>
              <a:t>A note about resolutions.  They must be submitted at the time of application.</a:t>
            </a:r>
            <a:endParaRPr lang="en-US"/>
          </a:p>
          <a:p>
            <a:pPr marL="252912" indent="-252912">
              <a:buFont typeface="+mj-lt"/>
              <a:buAutoNum type="arabicPeriod"/>
            </a:pPr>
            <a:r>
              <a:rPr lang="en-US" baseline="0"/>
              <a:t>Regarding the priority points sheet and narrative, submit those for either wastewater or drinking water. If any of these are missing, the application will be considered incomplete.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66</a:t>
            </a:fld>
            <a:endParaRPr lang="en-US"/>
          </a:p>
        </p:txBody>
      </p:sp>
      <p:sp>
        <p:nvSpPr>
          <p:cNvPr id="5" name="Date Placeholder 4">
            <a:extLst>
              <a:ext uri="{FF2B5EF4-FFF2-40B4-BE49-F238E27FC236}">
                <a16:creationId xmlns:a16="http://schemas.microsoft.com/office/drawing/2014/main" id="{B7DBDAF6-4751-397D-CD28-A02E95A590AD}"/>
              </a:ext>
            </a:extLst>
          </p:cNvPr>
          <p:cNvSpPr>
            <a:spLocks noGrp="1"/>
          </p:cNvSpPr>
          <p:nvPr>
            <p:ph type="dt" idx="1"/>
          </p:nvPr>
        </p:nvSpPr>
        <p:spPr/>
        <p:txBody>
          <a:bodyPr/>
          <a:lstStyle/>
          <a:p>
            <a:fld id="{5FD297DE-4E39-4B89-B654-B3213EF48F70}" type="datetime1">
              <a:rPr lang="en-US" smtClean="0"/>
              <a:t>8/5/2025</a:t>
            </a:fld>
            <a:endParaRPr lang="en-US"/>
          </a:p>
        </p:txBody>
      </p:sp>
    </p:spTree>
    <p:extLst>
      <p:ext uri="{BB962C8B-B14F-4D97-AF65-F5344CB8AC3E}">
        <p14:creationId xmlns:p14="http://schemas.microsoft.com/office/powerpoint/2010/main" val="1547808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01" indent="-228501">
              <a:buFont typeface="+mj-lt"/>
              <a:buAutoNum type="arabicPeriod"/>
            </a:pPr>
            <a:r>
              <a:rPr lang="en-US"/>
              <a:t>Please note that if you had an application that was submitted last fall and not funded, it’ll be reviewed this round as well.</a:t>
            </a:r>
          </a:p>
          <a:p>
            <a:pPr marL="228501" indent="-228501">
              <a:buFont typeface="+mj-lt"/>
              <a:buAutoNum type="arabicPeriod"/>
            </a:pPr>
            <a:r>
              <a:rPr lang="en-US"/>
              <a:t>If you want your application reconsidered, please note that you are not allowed to submit any additional information; the application is considered as-is.</a:t>
            </a:r>
          </a:p>
          <a:p>
            <a:pPr marL="228501" indent="-228501">
              <a:buFont typeface="+mj-lt"/>
              <a:buAutoNum type="arabicPeriod"/>
            </a:pPr>
            <a:r>
              <a:rPr lang="en-US"/>
              <a:t>If you plan to add information, you will need to submit a completely new application.</a:t>
            </a:r>
          </a:p>
          <a:p>
            <a:pPr marL="228501" indent="-228501">
              <a:buFont typeface="+mj-lt"/>
              <a:buAutoNum type="arabicPeriod"/>
            </a:pPr>
            <a:r>
              <a:rPr lang="en-US"/>
              <a:t>Or, multiple applications come in that are missing pieces. Historically, we’ve had leeway with this. No more. Each application must stand on its own. In other words, we have sometimes received AIA applications from the same town for water AND sewer. The water has the FIF while the sewer does not. Historically, we gave leeway to this. No more. In this situation, of the sewer AIA was lacking the FIF and the water AIA application had it, the sewer AIA will be incomplete.</a:t>
            </a:r>
          </a:p>
          <a:p>
            <a:pPr marL="228501" indent="-228501">
              <a:buFont typeface="+mj-lt"/>
              <a:buAutoNum type="arabicPeriod"/>
            </a:pPr>
            <a:r>
              <a:rPr lang="en-US"/>
              <a:t>Also, all copies must have the same information. Real life example, one of our applications had a hard copy with the signature on the common application while the e-copy did not have that signature. We let it go for our past funding round but will not do so this point going forward. If the signature is lacking in the copy, then the application is incomplete.</a:t>
            </a:r>
          </a:p>
          <a:p>
            <a:pPr marL="228501" indent="-228501">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67</a:t>
            </a:fld>
            <a:endParaRPr lang="en-US"/>
          </a:p>
        </p:txBody>
      </p:sp>
      <p:sp>
        <p:nvSpPr>
          <p:cNvPr id="5" name="Date Placeholder 4">
            <a:extLst>
              <a:ext uri="{FF2B5EF4-FFF2-40B4-BE49-F238E27FC236}">
                <a16:creationId xmlns:a16="http://schemas.microsoft.com/office/drawing/2014/main" id="{7574BCCF-F0A0-9684-A168-112F8E99001A}"/>
              </a:ext>
            </a:extLst>
          </p:cNvPr>
          <p:cNvSpPr>
            <a:spLocks noGrp="1"/>
          </p:cNvSpPr>
          <p:nvPr>
            <p:ph type="dt" idx="1"/>
          </p:nvPr>
        </p:nvSpPr>
        <p:spPr/>
        <p:txBody>
          <a:bodyPr/>
          <a:lstStyle/>
          <a:p>
            <a:fld id="{CA42B5CF-9072-48E7-B603-EDC0A6FAD39D}" type="datetime1">
              <a:rPr lang="en-US" smtClean="0"/>
              <a:t>8/5/2025</a:t>
            </a:fld>
            <a:endParaRPr lang="en-US"/>
          </a:p>
        </p:txBody>
      </p:sp>
    </p:spTree>
    <p:extLst>
      <p:ext uri="{BB962C8B-B14F-4D97-AF65-F5344CB8AC3E}">
        <p14:creationId xmlns:p14="http://schemas.microsoft.com/office/powerpoint/2010/main" val="164486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defTabSz="914132">
              <a:buFont typeface="+mj-lt"/>
              <a:buAutoNum type="arabicPeriod"/>
              <a:defRPr/>
            </a:pPr>
            <a:r>
              <a:rPr lang="en-US"/>
              <a:t>This applies to whether or not you’re doing semi-annual or rolling applications</a:t>
            </a:r>
          </a:p>
          <a:p>
            <a:pPr marL="228534" indent="-228534" defTabSz="914132">
              <a:buFont typeface="+mj-lt"/>
              <a:buAutoNum type="arabicPeriod"/>
              <a:defRPr/>
            </a:pPr>
            <a:r>
              <a:rPr lang="en-US"/>
              <a:t>TIP: First, use your own internal QA/QC checklist to make sure all applications and copies have all pieces. </a:t>
            </a:r>
          </a:p>
          <a:p>
            <a:pPr marL="228534" indent="-228534" defTabSz="914132">
              <a:buFont typeface="+mj-lt"/>
              <a:buAutoNum type="arabicPeriod"/>
              <a:defRPr/>
            </a:pPr>
            <a:r>
              <a:rPr lang="en-US"/>
              <a:t>TIP2: Don’t scan anything to make a copy until the application is complete with all signatures.</a:t>
            </a:r>
          </a:p>
          <a:p>
            <a:pPr marL="228534" indent="-228534" defTabSz="914132">
              <a:buFont typeface="+mj-lt"/>
              <a:buAutoNum type="arabicPeriod"/>
              <a:defRPr/>
            </a:pPr>
            <a:r>
              <a:rPr lang="en-US"/>
              <a:t>Regarding QA/QC, we’ve created a checklist that you can use to make sure everything is in order before submittal. It’s available under the Additional Resources tab. It’s there for your use but not mandatory.</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68</a:t>
            </a:fld>
            <a:endParaRPr lang="en-US"/>
          </a:p>
        </p:txBody>
      </p:sp>
      <p:sp>
        <p:nvSpPr>
          <p:cNvPr id="5" name="Date Placeholder 4">
            <a:extLst>
              <a:ext uri="{FF2B5EF4-FFF2-40B4-BE49-F238E27FC236}">
                <a16:creationId xmlns:a16="http://schemas.microsoft.com/office/drawing/2014/main" id="{D140FDE3-52EA-7EB4-17E7-8F9BF84F0980}"/>
              </a:ext>
            </a:extLst>
          </p:cNvPr>
          <p:cNvSpPr>
            <a:spLocks noGrp="1"/>
          </p:cNvSpPr>
          <p:nvPr>
            <p:ph type="dt" idx="1"/>
          </p:nvPr>
        </p:nvSpPr>
        <p:spPr/>
        <p:txBody>
          <a:bodyPr/>
          <a:lstStyle/>
          <a:p>
            <a:fld id="{FA75C82D-46CC-4966-9D97-188CAF948C7E}" type="datetime1">
              <a:rPr lang="en-US" smtClean="0"/>
              <a:t>8/5/2025</a:t>
            </a:fld>
            <a:endParaRPr lang="en-US"/>
          </a:p>
        </p:txBody>
      </p:sp>
    </p:spTree>
    <p:extLst>
      <p:ext uri="{BB962C8B-B14F-4D97-AF65-F5344CB8AC3E}">
        <p14:creationId xmlns:p14="http://schemas.microsoft.com/office/powerpoint/2010/main" val="37971030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Please note that the majority of what I’m about to discuss will be for both rolling and semi-annual. I’ll point out here what’s for semi-annual only. </a:t>
            </a:r>
          </a:p>
          <a:p>
            <a:pPr marL="228534" indent="-228534">
              <a:buFont typeface="+mj-lt"/>
              <a:buAutoNum type="arabicPeriod"/>
            </a:pPr>
            <a:r>
              <a:rPr lang="en-US"/>
              <a:t>As I go through the Division Application, I’m not going to hit every single thing that needs to go into every single section. Most of us in here have been through this process before. Instead, I want to hit things that we consider to be crucial either to make a complete application or to ensure that you receive points for line items. </a:t>
            </a:r>
          </a:p>
          <a:p>
            <a:pPr marL="228534" indent="-228534">
              <a:buFont typeface="+mj-lt"/>
              <a:buAutoNum type="arabicPeriod"/>
            </a:pPr>
            <a:r>
              <a:rPr lang="en-US"/>
              <a:t>A lot of what I’m going to say is b</a:t>
            </a:r>
          </a:p>
          <a:p>
            <a:pPr marL="228534" indent="-228534">
              <a:buFont typeface="+mj-lt"/>
              <a:buAutoNum type="arabicPeriod"/>
            </a:pPr>
            <a:r>
              <a:rPr lang="en-US"/>
              <a:t>Some parts will have 3 stars after them. Those are critical to have a complete application.</a:t>
            </a:r>
          </a:p>
        </p:txBody>
      </p:sp>
      <p:sp>
        <p:nvSpPr>
          <p:cNvPr id="4" name="Slide Number Placeholder 3"/>
          <p:cNvSpPr>
            <a:spLocks noGrp="1"/>
          </p:cNvSpPr>
          <p:nvPr>
            <p:ph type="sldNum" sz="quarter" idx="10"/>
          </p:nvPr>
        </p:nvSpPr>
        <p:spPr/>
        <p:txBody>
          <a:bodyPr/>
          <a:lstStyle/>
          <a:p>
            <a:fld id="{DBCC7D24-0DC9-4E9C-89C0-35D79A09D337}" type="slidenum">
              <a:rPr lang="en-US" smtClean="0"/>
              <a:t>69</a:t>
            </a:fld>
            <a:endParaRPr lang="en-US"/>
          </a:p>
        </p:txBody>
      </p:sp>
      <p:sp>
        <p:nvSpPr>
          <p:cNvPr id="5" name="Date Placeholder 4">
            <a:extLst>
              <a:ext uri="{FF2B5EF4-FFF2-40B4-BE49-F238E27FC236}">
                <a16:creationId xmlns:a16="http://schemas.microsoft.com/office/drawing/2014/main" id="{4E67638A-3911-A677-1187-23F984811A0A}"/>
              </a:ext>
            </a:extLst>
          </p:cNvPr>
          <p:cNvSpPr>
            <a:spLocks noGrp="1"/>
          </p:cNvSpPr>
          <p:nvPr>
            <p:ph type="dt" idx="1"/>
          </p:nvPr>
        </p:nvSpPr>
        <p:spPr/>
        <p:txBody>
          <a:bodyPr/>
          <a:lstStyle/>
          <a:p>
            <a:fld id="{6B4917D7-205D-4F04-ADF9-8D1F889A523D}" type="datetime1">
              <a:rPr lang="en-US" smtClean="0"/>
              <a:t>8/5/2025</a:t>
            </a:fld>
            <a:endParaRPr lang="en-US"/>
          </a:p>
        </p:txBody>
      </p:sp>
    </p:spTree>
    <p:extLst>
      <p:ext uri="{BB962C8B-B14F-4D97-AF65-F5344CB8AC3E}">
        <p14:creationId xmlns:p14="http://schemas.microsoft.com/office/powerpoint/2010/main" val="391208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Here are our funding amounts available this round. </a:t>
            </a:r>
          </a:p>
          <a:p>
            <a:pPr marL="237093" indent="-237093">
              <a:buFont typeface="+mj-lt"/>
              <a:buAutoNum type="arabicPeriod"/>
            </a:pPr>
            <a:r>
              <a:rPr lang="en-US"/>
              <a:t>Note that we’re offering both SRP grants and loans, plus VUR.</a:t>
            </a:r>
          </a:p>
          <a:p>
            <a:pPr marL="237093" indent="-237093">
              <a:buFont typeface="+mj-lt"/>
              <a:buAutoNum type="arabicPeriod"/>
            </a:pPr>
            <a:r>
              <a:rPr lang="en-US"/>
              <a:t>For the VUR, we anticipate recommending $5M for planning grants and $45M for construction, but we’ll adjust that as we see the applications come in.</a:t>
            </a:r>
          </a:p>
          <a:p>
            <a:pPr marL="237093" indent="-237093">
              <a:buFont typeface="+mj-lt"/>
              <a:buAutoNum type="arabicPeriod"/>
            </a:pPr>
            <a:r>
              <a:rPr lang="en-US"/>
              <a:t>Also, note that the SRF Helene funding is not included in these numbers. We’ll deal with those in a few minutes.</a:t>
            </a:r>
          </a:p>
        </p:txBody>
      </p:sp>
      <p:sp>
        <p:nvSpPr>
          <p:cNvPr id="4" name="Slide Number Placeholder 3"/>
          <p:cNvSpPr>
            <a:spLocks noGrp="1"/>
          </p:cNvSpPr>
          <p:nvPr>
            <p:ph type="sldNum" sz="quarter" idx="5"/>
          </p:nvPr>
        </p:nvSpPr>
        <p:spPr/>
        <p:txBody>
          <a:bodyPr/>
          <a:lstStyle/>
          <a:p>
            <a:fld id="{37A01639-C0EE-40DF-80A6-65D9A27439B1}" type="slidenum">
              <a:rPr lang="en-US" smtClean="0"/>
              <a:t>7</a:t>
            </a:fld>
            <a:endParaRPr lang="en-US"/>
          </a:p>
        </p:txBody>
      </p:sp>
      <p:sp>
        <p:nvSpPr>
          <p:cNvPr id="5" name="Date Placeholder 4">
            <a:extLst>
              <a:ext uri="{FF2B5EF4-FFF2-40B4-BE49-F238E27FC236}">
                <a16:creationId xmlns:a16="http://schemas.microsoft.com/office/drawing/2014/main" id="{E4772B3F-8D74-16D8-54F5-9222F78BDD0B}"/>
              </a:ext>
            </a:extLst>
          </p:cNvPr>
          <p:cNvSpPr>
            <a:spLocks noGrp="1"/>
          </p:cNvSpPr>
          <p:nvPr>
            <p:ph type="dt" idx="1"/>
          </p:nvPr>
        </p:nvSpPr>
        <p:spPr/>
        <p:txBody>
          <a:bodyPr/>
          <a:lstStyle/>
          <a:p>
            <a:fld id="{4B9D247B-5363-4B90-A133-F0ADBB35E8D6}" type="datetime1">
              <a:rPr lang="en-US" smtClean="0"/>
              <a:t>8/5/2025</a:t>
            </a:fld>
            <a:endParaRPr lang="en-US"/>
          </a:p>
        </p:txBody>
      </p:sp>
    </p:spTree>
    <p:extLst>
      <p:ext uri="{BB962C8B-B14F-4D97-AF65-F5344CB8AC3E}">
        <p14:creationId xmlns:p14="http://schemas.microsoft.com/office/powerpoint/2010/main" val="25153177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12" indent="-252912">
              <a:buFont typeface="+mj-lt"/>
              <a:buAutoNum type="arabicPeriod"/>
            </a:pPr>
            <a:r>
              <a:rPr lang="en-US"/>
              <a:t>Once you click on the links,</a:t>
            </a:r>
            <a:r>
              <a:rPr lang="en-US" baseline="0"/>
              <a:t> you’ll select the one for the application.  You should see the application with a header like this.  Please use this one rather than an old one because this has been updated.</a:t>
            </a:r>
          </a:p>
          <a:p>
            <a:pPr marL="252912" indent="-252912">
              <a:buFont typeface="+mj-lt"/>
              <a:buAutoNum type="arabicPeriod"/>
            </a:pPr>
            <a:r>
              <a:rPr lang="en-US" baseline="0"/>
              <a:t>Make sure that you use this application. We will not consider applications submitted on the old form because there is too much information needed related to that.</a:t>
            </a:r>
          </a:p>
          <a:p>
            <a:pPr marL="252912" indent="-252912">
              <a:buFont typeface="+mj-lt"/>
              <a:buAutoNum type="arabicPeriod"/>
            </a:pPr>
            <a:r>
              <a:rPr lang="en-US" baseline="0"/>
              <a:t>Make sure you complete all sections within the application.</a:t>
            </a:r>
          </a:p>
          <a:p>
            <a:pPr marL="252912" indent="-252912">
              <a:buFont typeface="+mj-lt"/>
              <a:buAutoNum type="arabicPeriod"/>
            </a:pPr>
            <a:r>
              <a:rPr lang="en-US" baseline="0"/>
              <a:t>Please make sure that you take the time to read through the instructions. There are some pretty significant changes to the application, and I want to make sure you give yourself every chance at success. The best way to do that is to read these before you even start filling out the application.</a:t>
            </a:r>
          </a:p>
          <a:p>
            <a:pPr marL="241547" indent="-241547">
              <a:buFont typeface="+mj-lt"/>
              <a:buAutoNum type="arabicPeriod"/>
            </a:pPr>
            <a:r>
              <a:rPr lang="en-US"/>
              <a:t>I’m switching things up this year based upon the fact that first, most of you should be familiar with our forms. If not and you want me to discuss something, please do raise your hand. Instead, I want to focus on what we see as critical for the success of your application and where we typically saw people miss things that either hurt their chance for points or rendered the application not complete or ineligible.</a:t>
            </a:r>
          </a:p>
          <a:p>
            <a:pPr marL="241547" indent="-241547">
              <a:buFont typeface="+mj-lt"/>
              <a:buAutoNum type="arabicPeriod"/>
            </a:pPr>
            <a:r>
              <a:rPr lang="en-US"/>
              <a:t>If you see anywhere with three stars and dark red italics, that means that this item is critical for your application being considered complete.</a:t>
            </a:r>
          </a:p>
          <a:p>
            <a:pPr marL="241547" indent="-241547">
              <a:buFont typeface="+mj-lt"/>
              <a:buAutoNum type="arabicPeriod"/>
            </a:pPr>
            <a:r>
              <a:rPr lang="en-US"/>
              <a:t>Note that we’ll talk about the rolling application during our EC studies, LSLR and SRF Helene funding, so don’t think I’m leaving that out. Some aspects will be the same, but there are other critical differences, so stay tuned.</a:t>
            </a:r>
          </a:p>
          <a:p>
            <a:pPr marL="241547" indent="-241547">
              <a:buFont typeface="+mj-lt"/>
              <a:buAutoNum type="arabicPeriod"/>
            </a:pP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70</a:t>
            </a:fld>
            <a:endParaRPr lang="en-US"/>
          </a:p>
        </p:txBody>
      </p:sp>
      <p:sp>
        <p:nvSpPr>
          <p:cNvPr id="5" name="Date Placeholder 4">
            <a:extLst>
              <a:ext uri="{FF2B5EF4-FFF2-40B4-BE49-F238E27FC236}">
                <a16:creationId xmlns:a16="http://schemas.microsoft.com/office/drawing/2014/main" id="{E10D16CA-3A82-97FB-83D9-D66F7856287D}"/>
              </a:ext>
            </a:extLst>
          </p:cNvPr>
          <p:cNvSpPr>
            <a:spLocks noGrp="1"/>
          </p:cNvSpPr>
          <p:nvPr>
            <p:ph type="dt" idx="1"/>
          </p:nvPr>
        </p:nvSpPr>
        <p:spPr/>
        <p:txBody>
          <a:bodyPr/>
          <a:lstStyle/>
          <a:p>
            <a:fld id="{442F6620-21CD-4F46-83AC-0147AFAC3688}" type="datetime1">
              <a:rPr lang="en-US" smtClean="0"/>
              <a:t>8/5/2025</a:t>
            </a:fld>
            <a:endParaRPr lang="en-US"/>
          </a:p>
        </p:txBody>
      </p:sp>
    </p:spTree>
    <p:extLst>
      <p:ext uri="{BB962C8B-B14F-4D97-AF65-F5344CB8AC3E}">
        <p14:creationId xmlns:p14="http://schemas.microsoft.com/office/powerpoint/2010/main" val="32169806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Section 1 looks like this.</a:t>
            </a:r>
          </a:p>
        </p:txBody>
      </p:sp>
      <p:sp>
        <p:nvSpPr>
          <p:cNvPr id="4" name="Slide Number Placeholder 3"/>
          <p:cNvSpPr>
            <a:spLocks noGrp="1"/>
          </p:cNvSpPr>
          <p:nvPr>
            <p:ph type="sldNum" sz="quarter" idx="5"/>
          </p:nvPr>
        </p:nvSpPr>
        <p:spPr/>
        <p:txBody>
          <a:bodyPr/>
          <a:lstStyle/>
          <a:p>
            <a:fld id="{37A01639-C0EE-40DF-80A6-65D9A27439B1}" type="slidenum">
              <a:rPr lang="en-US" smtClean="0"/>
              <a:t>71</a:t>
            </a:fld>
            <a:endParaRPr lang="en-US"/>
          </a:p>
        </p:txBody>
      </p:sp>
      <p:sp>
        <p:nvSpPr>
          <p:cNvPr id="5" name="Date Placeholder 4">
            <a:extLst>
              <a:ext uri="{FF2B5EF4-FFF2-40B4-BE49-F238E27FC236}">
                <a16:creationId xmlns:a16="http://schemas.microsoft.com/office/drawing/2014/main" id="{D0C454D9-869C-8EB8-C1DD-BA3D81D08794}"/>
              </a:ext>
            </a:extLst>
          </p:cNvPr>
          <p:cNvSpPr>
            <a:spLocks noGrp="1"/>
          </p:cNvSpPr>
          <p:nvPr>
            <p:ph type="dt" idx="1"/>
          </p:nvPr>
        </p:nvSpPr>
        <p:spPr/>
        <p:txBody>
          <a:bodyPr/>
          <a:lstStyle/>
          <a:p>
            <a:fld id="{C1D6A948-0FCF-44C3-AEFC-803A6A7AD00B}" type="datetime1">
              <a:rPr lang="en-US" smtClean="0"/>
              <a:t>8/5/2025</a:t>
            </a:fld>
            <a:endParaRPr lang="en-US"/>
          </a:p>
        </p:txBody>
      </p:sp>
    </p:spTree>
    <p:extLst>
      <p:ext uri="{BB962C8B-B14F-4D97-AF65-F5344CB8AC3E}">
        <p14:creationId xmlns:p14="http://schemas.microsoft.com/office/powerpoint/2010/main" val="25287768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47" indent="-241547">
              <a:buFont typeface="+mj-lt"/>
              <a:buAutoNum type="arabicPeriod"/>
            </a:pPr>
            <a:r>
              <a:rPr lang="en-US"/>
              <a:t>Please make sure that you put in the funding amount requested and the funding type requested.</a:t>
            </a:r>
          </a:p>
          <a:p>
            <a:pPr marL="241547" indent="-241547">
              <a:buFont typeface="+mj-lt"/>
              <a:buAutoNum type="arabicPeriod"/>
            </a:pPr>
            <a:r>
              <a:rPr lang="en-US"/>
              <a:t>If you’re applying for CDBG-I, we need to see your LMI information.</a:t>
            </a:r>
          </a:p>
          <a:p>
            <a:pPr marL="241547" indent="-241547">
              <a:buFont typeface="+mj-lt"/>
              <a:buAutoNum type="arabicPeriod"/>
            </a:pPr>
            <a:r>
              <a:rPr lang="en-US"/>
              <a:t>In Section 1, let us know how much your total project cost is and the minimal amount of grant/PF needed for your project.</a:t>
            </a:r>
          </a:p>
          <a:p>
            <a:pPr marL="241547" indent="-241547">
              <a:buFont typeface="+mj-lt"/>
              <a:buAutoNum type="arabicPeriod"/>
            </a:pPr>
            <a:r>
              <a:rPr lang="en-US"/>
              <a:t>In Section 2, provide information about your water/sewer connections and bills per 5,000 gallons.</a:t>
            </a:r>
          </a:p>
        </p:txBody>
      </p:sp>
      <p:sp>
        <p:nvSpPr>
          <p:cNvPr id="4" name="Slide Number Placeholder 3"/>
          <p:cNvSpPr>
            <a:spLocks noGrp="1"/>
          </p:cNvSpPr>
          <p:nvPr>
            <p:ph type="sldNum" sz="quarter" idx="5"/>
          </p:nvPr>
        </p:nvSpPr>
        <p:spPr/>
        <p:txBody>
          <a:bodyPr/>
          <a:lstStyle/>
          <a:p>
            <a:fld id="{37A01639-C0EE-40DF-80A6-65D9A27439B1}" type="slidenum">
              <a:rPr lang="en-US" smtClean="0"/>
              <a:t>72</a:t>
            </a:fld>
            <a:endParaRPr lang="en-US"/>
          </a:p>
        </p:txBody>
      </p:sp>
      <p:sp>
        <p:nvSpPr>
          <p:cNvPr id="5" name="Date Placeholder 4">
            <a:extLst>
              <a:ext uri="{FF2B5EF4-FFF2-40B4-BE49-F238E27FC236}">
                <a16:creationId xmlns:a16="http://schemas.microsoft.com/office/drawing/2014/main" id="{BF26B577-C4A2-A1BE-8240-4E3DC4F0165B}"/>
              </a:ext>
            </a:extLst>
          </p:cNvPr>
          <p:cNvSpPr>
            <a:spLocks noGrp="1"/>
          </p:cNvSpPr>
          <p:nvPr>
            <p:ph type="dt" idx="1"/>
          </p:nvPr>
        </p:nvSpPr>
        <p:spPr/>
        <p:txBody>
          <a:bodyPr/>
          <a:lstStyle/>
          <a:p>
            <a:fld id="{6D05E38A-3C20-46B6-AAD5-3CBECAFF0D7B}" type="datetime1">
              <a:rPr lang="en-US" smtClean="0"/>
              <a:t>8/5/2025</a:t>
            </a:fld>
            <a:endParaRPr lang="en-US"/>
          </a:p>
        </p:txBody>
      </p:sp>
    </p:spTree>
    <p:extLst>
      <p:ext uri="{BB962C8B-B14F-4D97-AF65-F5344CB8AC3E}">
        <p14:creationId xmlns:p14="http://schemas.microsoft.com/office/powerpoint/2010/main" val="19367437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Section 2 has to do with connections and utility bills.</a:t>
            </a:r>
          </a:p>
          <a:p>
            <a:pPr marL="228534" indent="-228534">
              <a:buFont typeface="+mj-lt"/>
              <a:buAutoNum type="arabicPeriod"/>
            </a:pPr>
            <a:r>
              <a:rPr lang="en-US"/>
              <a:t>Sections 3-5 are all about contact information as shown.</a:t>
            </a:r>
          </a:p>
          <a:p>
            <a:pPr marL="228534" indent="-228534">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73</a:t>
            </a:fld>
            <a:endParaRPr lang="en-US"/>
          </a:p>
        </p:txBody>
      </p:sp>
      <p:sp>
        <p:nvSpPr>
          <p:cNvPr id="5" name="Date Placeholder 4">
            <a:extLst>
              <a:ext uri="{FF2B5EF4-FFF2-40B4-BE49-F238E27FC236}">
                <a16:creationId xmlns:a16="http://schemas.microsoft.com/office/drawing/2014/main" id="{BB91BBE1-888C-6372-2D0D-F47181827C91}"/>
              </a:ext>
            </a:extLst>
          </p:cNvPr>
          <p:cNvSpPr>
            <a:spLocks noGrp="1"/>
          </p:cNvSpPr>
          <p:nvPr>
            <p:ph type="dt" idx="1"/>
          </p:nvPr>
        </p:nvSpPr>
        <p:spPr/>
        <p:txBody>
          <a:bodyPr/>
          <a:lstStyle/>
          <a:p>
            <a:fld id="{6165C801-8348-4FDD-B335-EB269EF898E8}" type="datetime1">
              <a:rPr lang="en-US" smtClean="0"/>
              <a:t>8/5/2025</a:t>
            </a:fld>
            <a:endParaRPr lang="en-US"/>
          </a:p>
        </p:txBody>
      </p:sp>
    </p:spTree>
    <p:extLst>
      <p:ext uri="{BB962C8B-B14F-4D97-AF65-F5344CB8AC3E}">
        <p14:creationId xmlns:p14="http://schemas.microsoft.com/office/powerpoint/2010/main" val="36533598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In Section 3, the AR can be 1 of 3 people as shown here. The AR can be either the top elected official or the top administrative official. OR, the AR can be someone who’s listed as the AR in the Resolution. The big thing is that the AR must be the one to sign off on the application and other documents as noted.</a:t>
            </a:r>
          </a:p>
        </p:txBody>
      </p:sp>
      <p:sp>
        <p:nvSpPr>
          <p:cNvPr id="4" name="Slide Number Placeholder 3"/>
          <p:cNvSpPr>
            <a:spLocks noGrp="1"/>
          </p:cNvSpPr>
          <p:nvPr>
            <p:ph type="sldNum" sz="quarter" idx="5"/>
          </p:nvPr>
        </p:nvSpPr>
        <p:spPr/>
        <p:txBody>
          <a:bodyPr/>
          <a:lstStyle/>
          <a:p>
            <a:fld id="{37A01639-C0EE-40DF-80A6-65D9A27439B1}" type="slidenum">
              <a:rPr lang="en-US" smtClean="0"/>
              <a:t>74</a:t>
            </a:fld>
            <a:endParaRPr lang="en-US"/>
          </a:p>
        </p:txBody>
      </p:sp>
      <p:sp>
        <p:nvSpPr>
          <p:cNvPr id="5" name="Date Placeholder 4">
            <a:extLst>
              <a:ext uri="{FF2B5EF4-FFF2-40B4-BE49-F238E27FC236}">
                <a16:creationId xmlns:a16="http://schemas.microsoft.com/office/drawing/2014/main" id="{D0223069-39CE-0EDE-70DA-4A14DFCC2F33}"/>
              </a:ext>
            </a:extLst>
          </p:cNvPr>
          <p:cNvSpPr>
            <a:spLocks noGrp="1"/>
          </p:cNvSpPr>
          <p:nvPr>
            <p:ph type="dt" idx="1"/>
          </p:nvPr>
        </p:nvSpPr>
        <p:spPr/>
        <p:txBody>
          <a:bodyPr/>
          <a:lstStyle/>
          <a:p>
            <a:fld id="{0FE77EFD-1EE4-43C8-8851-8C24D4A78772}" type="datetime1">
              <a:rPr lang="en-US" smtClean="0"/>
              <a:t>8/5/2025</a:t>
            </a:fld>
            <a:endParaRPr lang="en-US"/>
          </a:p>
        </p:txBody>
      </p:sp>
    </p:spTree>
    <p:extLst>
      <p:ext uri="{BB962C8B-B14F-4D97-AF65-F5344CB8AC3E}">
        <p14:creationId xmlns:p14="http://schemas.microsoft.com/office/powerpoint/2010/main" val="30916629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Sections 6 and 7 are all about the project.</a:t>
            </a:r>
          </a:p>
        </p:txBody>
      </p:sp>
      <p:sp>
        <p:nvSpPr>
          <p:cNvPr id="4" name="Slide Number Placeholder 3"/>
          <p:cNvSpPr>
            <a:spLocks noGrp="1"/>
          </p:cNvSpPr>
          <p:nvPr>
            <p:ph type="sldNum" sz="quarter" idx="5"/>
          </p:nvPr>
        </p:nvSpPr>
        <p:spPr/>
        <p:txBody>
          <a:bodyPr/>
          <a:lstStyle/>
          <a:p>
            <a:fld id="{37A01639-C0EE-40DF-80A6-65D9A27439B1}" type="slidenum">
              <a:rPr lang="en-US" smtClean="0"/>
              <a:t>75</a:t>
            </a:fld>
            <a:endParaRPr lang="en-US"/>
          </a:p>
        </p:txBody>
      </p:sp>
      <p:sp>
        <p:nvSpPr>
          <p:cNvPr id="5" name="Date Placeholder 4">
            <a:extLst>
              <a:ext uri="{FF2B5EF4-FFF2-40B4-BE49-F238E27FC236}">
                <a16:creationId xmlns:a16="http://schemas.microsoft.com/office/drawing/2014/main" id="{9F9B9E95-E7B5-D2AB-52D6-B4D9342098C8}"/>
              </a:ext>
            </a:extLst>
          </p:cNvPr>
          <p:cNvSpPr>
            <a:spLocks noGrp="1"/>
          </p:cNvSpPr>
          <p:nvPr>
            <p:ph type="dt" idx="1"/>
          </p:nvPr>
        </p:nvSpPr>
        <p:spPr/>
        <p:txBody>
          <a:bodyPr/>
          <a:lstStyle/>
          <a:p>
            <a:fld id="{618995FB-1215-4715-9BC7-859F1DD805C2}" type="datetime1">
              <a:rPr lang="en-US" smtClean="0"/>
              <a:t>8/5/2025</a:t>
            </a:fld>
            <a:endParaRPr lang="en-US"/>
          </a:p>
        </p:txBody>
      </p:sp>
    </p:spTree>
    <p:extLst>
      <p:ext uri="{BB962C8B-B14F-4D97-AF65-F5344CB8AC3E}">
        <p14:creationId xmlns:p14="http://schemas.microsoft.com/office/powerpoint/2010/main" val="37208669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For Section 6, give us a broad level of detail. We also want to know if this is the result of an AIA/MRF.</a:t>
            </a:r>
          </a:p>
          <a:p>
            <a:pPr marL="228534" indent="-228534">
              <a:buFont typeface="+mj-lt"/>
              <a:buAutoNum type="arabicPeriod"/>
            </a:pPr>
            <a:r>
              <a:rPr lang="en-US"/>
              <a:t>Section 7 isn’t required. Keep it limited to what’s not in the PRS, within the space provided.</a:t>
            </a:r>
          </a:p>
        </p:txBody>
      </p:sp>
      <p:sp>
        <p:nvSpPr>
          <p:cNvPr id="4" name="Slide Number Placeholder 3"/>
          <p:cNvSpPr>
            <a:spLocks noGrp="1"/>
          </p:cNvSpPr>
          <p:nvPr>
            <p:ph type="sldNum" sz="quarter" idx="5"/>
          </p:nvPr>
        </p:nvSpPr>
        <p:spPr/>
        <p:txBody>
          <a:bodyPr/>
          <a:lstStyle/>
          <a:p>
            <a:fld id="{37A01639-C0EE-40DF-80A6-65D9A27439B1}" type="slidenum">
              <a:rPr lang="en-US" smtClean="0"/>
              <a:t>76</a:t>
            </a:fld>
            <a:endParaRPr lang="en-US"/>
          </a:p>
        </p:txBody>
      </p:sp>
      <p:sp>
        <p:nvSpPr>
          <p:cNvPr id="5" name="Date Placeholder 4">
            <a:extLst>
              <a:ext uri="{FF2B5EF4-FFF2-40B4-BE49-F238E27FC236}">
                <a16:creationId xmlns:a16="http://schemas.microsoft.com/office/drawing/2014/main" id="{F8174EA9-623A-F183-83BA-2B005CC3431E}"/>
              </a:ext>
            </a:extLst>
          </p:cNvPr>
          <p:cNvSpPr>
            <a:spLocks noGrp="1"/>
          </p:cNvSpPr>
          <p:nvPr>
            <p:ph type="dt" idx="1"/>
          </p:nvPr>
        </p:nvSpPr>
        <p:spPr/>
        <p:txBody>
          <a:bodyPr/>
          <a:lstStyle/>
          <a:p>
            <a:fld id="{51EFEEA0-D521-4476-A6D2-A562BB1F3232}" type="datetime1">
              <a:rPr lang="en-US" smtClean="0"/>
              <a:t>8/5/2025</a:t>
            </a:fld>
            <a:endParaRPr lang="en-US"/>
          </a:p>
        </p:txBody>
      </p:sp>
    </p:spTree>
    <p:extLst>
      <p:ext uri="{BB962C8B-B14F-4D97-AF65-F5344CB8AC3E}">
        <p14:creationId xmlns:p14="http://schemas.microsoft.com/office/powerpoint/2010/main" val="8500044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Make sure to note that for the rolling application, this is Sections 7a and 7b.</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77</a:t>
            </a:fld>
            <a:endParaRPr lang="en-US"/>
          </a:p>
        </p:txBody>
      </p:sp>
      <p:sp>
        <p:nvSpPr>
          <p:cNvPr id="5" name="Date Placeholder 4">
            <a:extLst>
              <a:ext uri="{FF2B5EF4-FFF2-40B4-BE49-F238E27FC236}">
                <a16:creationId xmlns:a16="http://schemas.microsoft.com/office/drawing/2014/main" id="{A5E891B6-A237-8F4B-2D48-6BB3CD21D645}"/>
              </a:ext>
            </a:extLst>
          </p:cNvPr>
          <p:cNvSpPr>
            <a:spLocks noGrp="1"/>
          </p:cNvSpPr>
          <p:nvPr>
            <p:ph type="dt" idx="1"/>
          </p:nvPr>
        </p:nvSpPr>
        <p:spPr/>
        <p:txBody>
          <a:bodyPr/>
          <a:lstStyle/>
          <a:p>
            <a:fld id="{1C70B441-A6F5-416A-87BA-2CFA3006217F}" type="datetime1">
              <a:rPr lang="en-US" smtClean="0"/>
              <a:t>8/5/2025</a:t>
            </a:fld>
            <a:endParaRPr lang="en-US"/>
          </a:p>
        </p:txBody>
      </p:sp>
    </p:spTree>
    <p:extLst>
      <p:ext uri="{BB962C8B-B14F-4D97-AF65-F5344CB8AC3E}">
        <p14:creationId xmlns:p14="http://schemas.microsoft.com/office/powerpoint/2010/main" val="1870775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Make sure that the funding requested matches the budget.</a:t>
            </a:r>
          </a:p>
          <a:p>
            <a:pPr marL="228534" indent="-228534">
              <a:buFont typeface="+mj-lt"/>
              <a:buAutoNum type="arabicPeriod"/>
            </a:pPr>
            <a:r>
              <a:rPr lang="en-US"/>
              <a:t>And again, make sure if claiming the line items shown that we can discern that in the budget. Others will talk about this when we discuss these line items a bit later.</a:t>
            </a:r>
          </a:p>
          <a:p>
            <a:pPr marL="228534" indent="-228534">
              <a:buFont typeface="+mj-lt"/>
              <a:buAutoNum type="arabicPeriod"/>
            </a:pPr>
            <a:r>
              <a:rPr lang="en-US"/>
              <a:t>Make sure that you affix your seal/date/signature. This is one place where it’s really, really, really important to make sure that the seal/signature isn’t just overlaid on the PDF because Laserfiche can strip it out.</a:t>
            </a:r>
          </a:p>
          <a:p>
            <a:pPr marL="228534" indent="-228534">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78</a:t>
            </a:fld>
            <a:endParaRPr lang="en-US"/>
          </a:p>
        </p:txBody>
      </p:sp>
      <p:sp>
        <p:nvSpPr>
          <p:cNvPr id="5" name="Date Placeholder 4">
            <a:extLst>
              <a:ext uri="{FF2B5EF4-FFF2-40B4-BE49-F238E27FC236}">
                <a16:creationId xmlns:a16="http://schemas.microsoft.com/office/drawing/2014/main" id="{0C20EF19-4DA1-9416-C828-B0EB69C93367}"/>
              </a:ext>
            </a:extLst>
          </p:cNvPr>
          <p:cNvSpPr>
            <a:spLocks noGrp="1"/>
          </p:cNvSpPr>
          <p:nvPr>
            <p:ph type="dt" idx="1"/>
          </p:nvPr>
        </p:nvSpPr>
        <p:spPr/>
        <p:txBody>
          <a:bodyPr/>
          <a:lstStyle/>
          <a:p>
            <a:fld id="{9CECD2CE-200F-413F-A328-3E8E8460F885}" type="datetime1">
              <a:rPr lang="en-US" smtClean="0"/>
              <a:t>8/5/2025</a:t>
            </a:fld>
            <a:endParaRPr lang="en-US"/>
          </a:p>
        </p:txBody>
      </p:sp>
    </p:spTree>
    <p:extLst>
      <p:ext uri="{BB962C8B-B14F-4D97-AF65-F5344CB8AC3E}">
        <p14:creationId xmlns:p14="http://schemas.microsoft.com/office/powerpoint/2010/main" val="3376368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that AR does the certifications.</a:t>
            </a:r>
          </a:p>
        </p:txBody>
      </p:sp>
      <p:sp>
        <p:nvSpPr>
          <p:cNvPr id="4" name="Slide Number Placeholder 3"/>
          <p:cNvSpPr>
            <a:spLocks noGrp="1"/>
          </p:cNvSpPr>
          <p:nvPr>
            <p:ph type="sldNum" sz="quarter" idx="5"/>
          </p:nvPr>
        </p:nvSpPr>
        <p:spPr/>
        <p:txBody>
          <a:bodyPr/>
          <a:lstStyle/>
          <a:p>
            <a:fld id="{37A01639-C0EE-40DF-80A6-65D9A27439B1}" type="slidenum">
              <a:rPr lang="en-US" smtClean="0"/>
              <a:t>79</a:t>
            </a:fld>
            <a:endParaRPr lang="en-US"/>
          </a:p>
        </p:txBody>
      </p:sp>
      <p:sp>
        <p:nvSpPr>
          <p:cNvPr id="5" name="Date Placeholder 4">
            <a:extLst>
              <a:ext uri="{FF2B5EF4-FFF2-40B4-BE49-F238E27FC236}">
                <a16:creationId xmlns:a16="http://schemas.microsoft.com/office/drawing/2014/main" id="{929EBD04-7DE9-EBE6-6F43-C1298BC22FF1}"/>
              </a:ext>
            </a:extLst>
          </p:cNvPr>
          <p:cNvSpPr>
            <a:spLocks noGrp="1"/>
          </p:cNvSpPr>
          <p:nvPr>
            <p:ph type="dt" idx="1"/>
          </p:nvPr>
        </p:nvSpPr>
        <p:spPr/>
        <p:txBody>
          <a:bodyPr/>
          <a:lstStyle/>
          <a:p>
            <a:fld id="{0D2FFD39-7279-449B-B480-60E136C527FF}" type="datetime1">
              <a:rPr lang="en-US" smtClean="0"/>
              <a:t>8/5/2025</a:t>
            </a:fld>
            <a:endParaRPr lang="en-US"/>
          </a:p>
        </p:txBody>
      </p:sp>
    </p:spTree>
    <p:extLst>
      <p:ext uri="{BB962C8B-B14F-4D97-AF65-F5344CB8AC3E}">
        <p14:creationId xmlns:p14="http://schemas.microsoft.com/office/powerpoint/2010/main" val="52691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need to spend much time on this one</a:t>
            </a:r>
          </a:p>
          <a:p>
            <a:r>
              <a:rPr lang="en-US"/>
              <a:t>Note our caps for many of our programs. We’ll talk about SRF Helene in a few minutes.</a:t>
            </a:r>
          </a:p>
        </p:txBody>
      </p:sp>
      <p:sp>
        <p:nvSpPr>
          <p:cNvPr id="4" name="Header Placeholder 3"/>
          <p:cNvSpPr>
            <a:spLocks noGrp="1"/>
          </p:cNvSpPr>
          <p:nvPr>
            <p:ph type="hdr" sz="quarter" idx="10"/>
          </p:nvPr>
        </p:nvSpPr>
        <p:spPr/>
        <p:txBody>
          <a:bodyPr/>
          <a:lstStyle/>
          <a:p>
            <a:pPr defTabSz="914132">
              <a:defRPr/>
            </a:pPr>
            <a:r>
              <a:rPr lang="en-US" sz="1200">
                <a:solidFill>
                  <a:prstClr val="black"/>
                </a:solidFill>
              </a:rPr>
              <a:t>Agenda Items - PPT Slides</a:t>
            </a:r>
          </a:p>
        </p:txBody>
      </p:sp>
      <p:sp>
        <p:nvSpPr>
          <p:cNvPr id="6" name="Footer Placeholder 5"/>
          <p:cNvSpPr>
            <a:spLocks noGrp="1"/>
          </p:cNvSpPr>
          <p:nvPr>
            <p:ph type="ftr" sz="quarter" idx="12"/>
          </p:nvPr>
        </p:nvSpPr>
        <p:spPr/>
        <p:txBody>
          <a:bodyPr/>
          <a:lstStyle/>
          <a:p>
            <a:pPr defTabSz="914132">
              <a:defRPr/>
            </a:pPr>
            <a:r>
              <a:rPr lang="en-US" sz="1200">
                <a:solidFill>
                  <a:prstClr val="black"/>
                </a:solidFill>
              </a:rPr>
              <a:t>February 12, 2020 Authority Meeting</a:t>
            </a:r>
          </a:p>
        </p:txBody>
      </p:sp>
      <p:sp>
        <p:nvSpPr>
          <p:cNvPr id="7" name="Slide Number Placeholder 6"/>
          <p:cNvSpPr>
            <a:spLocks noGrp="1"/>
          </p:cNvSpPr>
          <p:nvPr>
            <p:ph type="sldNum" sz="quarter" idx="13"/>
          </p:nvPr>
        </p:nvSpPr>
        <p:spPr/>
        <p:txBody>
          <a:bodyPr/>
          <a:lstStyle/>
          <a:p>
            <a:pPr defTabSz="914132">
              <a:defRPr/>
            </a:pPr>
            <a:fld id="{DBCC7D24-0DC9-4E9C-89C0-35D79A09D337}" type="slidenum">
              <a:rPr lang="en-US" sz="1200">
                <a:solidFill>
                  <a:prstClr val="black"/>
                </a:solidFill>
              </a:rPr>
              <a:pPr defTabSz="914132">
                <a:defRPr/>
              </a:pPr>
              <a:t>8</a:t>
            </a:fld>
            <a:endParaRPr lang="en-US" sz="1200">
              <a:solidFill>
                <a:prstClr val="black"/>
              </a:solidFill>
            </a:endParaRPr>
          </a:p>
        </p:txBody>
      </p:sp>
      <p:sp>
        <p:nvSpPr>
          <p:cNvPr id="5" name="Date Placeholder 4"/>
          <p:cNvSpPr>
            <a:spLocks noGrp="1"/>
          </p:cNvSpPr>
          <p:nvPr>
            <p:ph type="dt" idx="14"/>
          </p:nvPr>
        </p:nvSpPr>
        <p:spPr/>
        <p:txBody>
          <a:bodyPr/>
          <a:lstStyle/>
          <a:p>
            <a:fld id="{42FE30CC-7851-4F53-94F1-5C4B1A70E7F4}" type="datetime1">
              <a:rPr lang="en-US" smtClean="0"/>
              <a:t>8/5/2025</a:t>
            </a:fld>
            <a:endParaRPr lang="en-US"/>
          </a:p>
        </p:txBody>
      </p:sp>
    </p:spTree>
    <p:extLst>
      <p:ext uri="{BB962C8B-B14F-4D97-AF65-F5344CB8AC3E}">
        <p14:creationId xmlns:p14="http://schemas.microsoft.com/office/powerpoint/2010/main" val="26992520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4" indent="-228534">
              <a:buFont typeface="+mj-lt"/>
              <a:buAutoNum type="arabicPeriod"/>
            </a:pPr>
            <a:r>
              <a:rPr lang="en-US"/>
              <a:t>Again, the AR must sign off on this. Note the caveat for the AR for CDBG-I.</a:t>
            </a:r>
          </a:p>
          <a:p>
            <a:pPr marL="228534" indent="-228534">
              <a:buFont typeface="+mj-lt"/>
              <a:buAutoNum type="arabicPeriod"/>
            </a:pPr>
            <a:r>
              <a:rPr lang="en-US"/>
              <a:t>Make sure that for CDBG-I it’s a wet signature.</a:t>
            </a:r>
          </a:p>
          <a:p>
            <a:pPr marL="228534" indent="-228534">
              <a:buFont typeface="+mj-lt"/>
              <a:buAutoNum type="arabicPeriod"/>
            </a:pPr>
            <a:r>
              <a:rPr lang="en-US"/>
              <a:t>If you are planning on doing an electronic signature, it’s okay for other programs, but again, it should either be embedded in the application or signed with </a:t>
            </a:r>
            <a:r>
              <a:rPr lang="en-US" err="1"/>
              <a:t>Docusign</a:t>
            </a:r>
            <a:r>
              <a:rPr lang="en-US"/>
              <a:t>. Please do not just copy/paste a signature into a PDF—for a number of reasons, but Laserfiche may view it as a script and strip it out.</a:t>
            </a:r>
          </a:p>
        </p:txBody>
      </p:sp>
      <p:sp>
        <p:nvSpPr>
          <p:cNvPr id="4" name="Slide Number Placeholder 3"/>
          <p:cNvSpPr>
            <a:spLocks noGrp="1"/>
          </p:cNvSpPr>
          <p:nvPr>
            <p:ph type="sldNum" sz="quarter" idx="5"/>
          </p:nvPr>
        </p:nvSpPr>
        <p:spPr/>
        <p:txBody>
          <a:bodyPr/>
          <a:lstStyle/>
          <a:p>
            <a:fld id="{37A01639-C0EE-40DF-80A6-65D9A27439B1}" type="slidenum">
              <a:rPr lang="en-US" smtClean="0"/>
              <a:t>80</a:t>
            </a:fld>
            <a:endParaRPr lang="en-US"/>
          </a:p>
        </p:txBody>
      </p:sp>
      <p:sp>
        <p:nvSpPr>
          <p:cNvPr id="5" name="Date Placeholder 4">
            <a:extLst>
              <a:ext uri="{FF2B5EF4-FFF2-40B4-BE49-F238E27FC236}">
                <a16:creationId xmlns:a16="http://schemas.microsoft.com/office/drawing/2014/main" id="{BAF1B413-08AF-BAC9-95E0-A612A5F73C28}"/>
              </a:ext>
            </a:extLst>
          </p:cNvPr>
          <p:cNvSpPr>
            <a:spLocks noGrp="1"/>
          </p:cNvSpPr>
          <p:nvPr>
            <p:ph type="dt" idx="1"/>
          </p:nvPr>
        </p:nvSpPr>
        <p:spPr/>
        <p:txBody>
          <a:bodyPr/>
          <a:lstStyle/>
          <a:p>
            <a:fld id="{6897821F-A6A0-42D4-8BAD-52FD1F1DEC22}" type="datetime1">
              <a:rPr lang="en-US" smtClean="0"/>
              <a:t>8/5/2025</a:t>
            </a:fld>
            <a:endParaRPr lang="en-US"/>
          </a:p>
        </p:txBody>
      </p:sp>
    </p:spTree>
    <p:extLst>
      <p:ext uri="{BB962C8B-B14F-4D97-AF65-F5344CB8AC3E}">
        <p14:creationId xmlns:p14="http://schemas.microsoft.com/office/powerpoint/2010/main" val="26663532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81</a:t>
            </a:fld>
            <a:endParaRPr lang="en-US"/>
          </a:p>
        </p:txBody>
      </p:sp>
      <p:sp>
        <p:nvSpPr>
          <p:cNvPr id="5" name="Date Placeholder 4">
            <a:extLst>
              <a:ext uri="{FF2B5EF4-FFF2-40B4-BE49-F238E27FC236}">
                <a16:creationId xmlns:a16="http://schemas.microsoft.com/office/drawing/2014/main" id="{7FFA3510-FC16-935D-DF49-C566746126A2}"/>
              </a:ext>
            </a:extLst>
          </p:cNvPr>
          <p:cNvSpPr>
            <a:spLocks noGrp="1"/>
          </p:cNvSpPr>
          <p:nvPr>
            <p:ph type="dt" idx="1"/>
          </p:nvPr>
        </p:nvSpPr>
        <p:spPr/>
        <p:txBody>
          <a:bodyPr/>
          <a:lstStyle/>
          <a:p>
            <a:fld id="{806436A6-C821-409C-9A8D-06E2745014F4}" type="datetime1">
              <a:rPr lang="en-US" smtClean="0"/>
              <a:t>8/5/2025</a:t>
            </a:fld>
            <a:endParaRPr lang="en-US"/>
          </a:p>
        </p:txBody>
      </p:sp>
    </p:spTree>
    <p:extLst>
      <p:ext uri="{BB962C8B-B14F-4D97-AF65-F5344CB8AC3E}">
        <p14:creationId xmlns:p14="http://schemas.microsoft.com/office/powerpoint/2010/main" val="42463847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82</a:t>
            </a:fld>
            <a:endParaRPr lang="en-US"/>
          </a:p>
        </p:txBody>
      </p:sp>
    </p:spTree>
    <p:extLst>
      <p:ext uri="{BB962C8B-B14F-4D97-AF65-F5344CB8AC3E}">
        <p14:creationId xmlns:p14="http://schemas.microsoft.com/office/powerpoint/2010/main" val="32624767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83</a:t>
            </a:fld>
            <a:endParaRPr lang="en-US"/>
          </a:p>
        </p:txBody>
      </p:sp>
    </p:spTree>
    <p:extLst>
      <p:ext uri="{BB962C8B-B14F-4D97-AF65-F5344CB8AC3E}">
        <p14:creationId xmlns:p14="http://schemas.microsoft.com/office/powerpoint/2010/main" val="8482525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01" indent="-228501">
              <a:buFont typeface="+mj-lt"/>
              <a:buAutoNum type="arabicPeriod"/>
            </a:pPr>
            <a:r>
              <a:rPr lang="en-US"/>
              <a:t>For the FIF, make sure that you have 3 years of information and complete the information requested. </a:t>
            </a:r>
          </a:p>
          <a:p>
            <a:pPr marL="228501" indent="-228501">
              <a:buFont typeface="+mj-lt"/>
              <a:buAutoNum type="arabicPeriod"/>
            </a:pPr>
            <a:r>
              <a:rPr lang="en-US"/>
              <a:t>Expenditures need to be absolute values.</a:t>
            </a:r>
          </a:p>
          <a:p>
            <a:pPr marL="228501" indent="-228501">
              <a:buFont typeface="+mj-lt"/>
              <a:buAutoNum type="arabicPeriod"/>
            </a:pPr>
            <a:r>
              <a:rPr lang="en-US"/>
              <a:t>For the FTC, make sure the AR or CFO signs. </a:t>
            </a:r>
          </a:p>
          <a:p>
            <a:pPr marL="228501" indent="-228501">
              <a:buFont typeface="+mj-lt"/>
              <a:buAutoNum type="arabicPeriod"/>
            </a:pPr>
            <a:r>
              <a:rPr lang="en-US"/>
              <a:t>Check only 1 of 3 boxes.</a:t>
            </a:r>
          </a:p>
          <a:p>
            <a:pPr marL="228501" indent="-228501">
              <a:buFont typeface="+mj-lt"/>
              <a:buAutoNum type="arabicPeriod"/>
            </a:pPr>
            <a:r>
              <a:rPr lang="en-US"/>
              <a:t>With PILOT, it’s not a common situation (payment in lieu of taxes), and it’s really hard to explain. If you think you may have this issue, please check</a:t>
            </a:r>
          </a:p>
        </p:txBody>
      </p:sp>
      <p:sp>
        <p:nvSpPr>
          <p:cNvPr id="4" name="Slide Number Placeholder 3"/>
          <p:cNvSpPr>
            <a:spLocks noGrp="1"/>
          </p:cNvSpPr>
          <p:nvPr>
            <p:ph type="sldNum" sz="quarter" idx="5"/>
          </p:nvPr>
        </p:nvSpPr>
        <p:spPr/>
        <p:txBody>
          <a:bodyPr/>
          <a:lstStyle/>
          <a:p>
            <a:fld id="{37A01639-C0EE-40DF-80A6-65D9A27439B1}" type="slidenum">
              <a:rPr lang="en-US" smtClean="0"/>
              <a:t>84</a:t>
            </a:fld>
            <a:endParaRPr lang="en-US"/>
          </a:p>
        </p:txBody>
      </p:sp>
      <p:sp>
        <p:nvSpPr>
          <p:cNvPr id="5" name="Date Placeholder 4">
            <a:extLst>
              <a:ext uri="{FF2B5EF4-FFF2-40B4-BE49-F238E27FC236}">
                <a16:creationId xmlns:a16="http://schemas.microsoft.com/office/drawing/2014/main" id="{3C4C759B-B630-A960-5D60-F2C8AA41C72F}"/>
              </a:ext>
            </a:extLst>
          </p:cNvPr>
          <p:cNvSpPr>
            <a:spLocks noGrp="1"/>
          </p:cNvSpPr>
          <p:nvPr>
            <p:ph type="dt" idx="1"/>
          </p:nvPr>
        </p:nvSpPr>
        <p:spPr/>
        <p:txBody>
          <a:bodyPr/>
          <a:lstStyle/>
          <a:p>
            <a:fld id="{AB1189FC-D1E2-4713-9F45-F9DA60F3D3DE}" type="datetime1">
              <a:rPr lang="en-US" smtClean="0"/>
              <a:t>8/5/2025</a:t>
            </a:fld>
            <a:endParaRPr lang="en-US"/>
          </a:p>
        </p:txBody>
      </p:sp>
    </p:spTree>
    <p:extLst>
      <p:ext uri="{BB962C8B-B14F-4D97-AF65-F5344CB8AC3E}">
        <p14:creationId xmlns:p14="http://schemas.microsoft.com/office/powerpoint/2010/main" val="9782673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CCE1-75B4-2765-F5D5-55F10E52A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66276-0435-E019-5C94-ACED3D179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EF33F-0D90-F151-36FC-CBA32F4B3AEB}"/>
              </a:ext>
            </a:extLst>
          </p:cNvPr>
          <p:cNvSpPr>
            <a:spLocks noGrp="1"/>
          </p:cNvSpPr>
          <p:nvPr>
            <p:ph type="body" idx="1"/>
          </p:nvPr>
        </p:nvSpPr>
        <p:spPr/>
        <p:txBody>
          <a:bodyPr/>
          <a:lstStyle/>
          <a:p>
            <a:pPr marL="237093" indent="-237093">
              <a:buFont typeface="+mj-lt"/>
              <a:buAutoNum type="arabicPeriod"/>
            </a:pPr>
            <a:r>
              <a:rPr lang="en-US"/>
              <a:t>For the VUR eligibility form, please make sure that you are compliant with your initial education requirements. There’s information about that here, so be sure to check it out. If you have questions, contact Tony Dongarra. He’ll be able to help you ascertain if you’re compliant or not.</a:t>
            </a:r>
          </a:p>
          <a:p>
            <a:pPr marL="237093" indent="-237093">
              <a:buFont typeface="+mj-lt"/>
              <a:buAutoNum type="arabicPeriod"/>
            </a:pPr>
            <a:r>
              <a:rPr lang="en-US"/>
              <a:t>Then on the second page, check your eligibility type.</a:t>
            </a:r>
          </a:p>
          <a:p>
            <a:pPr marL="237093" indent="-237093">
              <a:buFont typeface="+mj-lt"/>
              <a:buAutoNum type="arabicPeriod"/>
            </a:pPr>
            <a:r>
              <a:rPr lang="en-US"/>
              <a:t>On the back side, talk about how your project moves you closer to viability.</a:t>
            </a:r>
          </a:p>
        </p:txBody>
      </p:sp>
      <p:sp>
        <p:nvSpPr>
          <p:cNvPr id="4" name="Slide Number Placeholder 3">
            <a:extLst>
              <a:ext uri="{FF2B5EF4-FFF2-40B4-BE49-F238E27FC236}">
                <a16:creationId xmlns:a16="http://schemas.microsoft.com/office/drawing/2014/main" id="{8B297FF0-ABF6-821A-9A72-7DF270F232ED}"/>
              </a:ext>
            </a:extLst>
          </p:cNvPr>
          <p:cNvSpPr>
            <a:spLocks noGrp="1"/>
          </p:cNvSpPr>
          <p:nvPr>
            <p:ph type="sldNum" sz="quarter" idx="5"/>
          </p:nvPr>
        </p:nvSpPr>
        <p:spPr/>
        <p:txBody>
          <a:bodyPr/>
          <a:lstStyle/>
          <a:p>
            <a:fld id="{37A01639-C0EE-40DF-80A6-65D9A27439B1}" type="slidenum">
              <a:rPr lang="en-US" smtClean="0"/>
              <a:pPr/>
              <a:t>85</a:t>
            </a:fld>
            <a:endParaRPr lang="en-US"/>
          </a:p>
        </p:txBody>
      </p:sp>
      <p:sp>
        <p:nvSpPr>
          <p:cNvPr id="5" name="Date Placeholder 4">
            <a:extLst>
              <a:ext uri="{FF2B5EF4-FFF2-40B4-BE49-F238E27FC236}">
                <a16:creationId xmlns:a16="http://schemas.microsoft.com/office/drawing/2014/main" id="{9A396620-A9C0-7C9B-04CA-C6CD793FC3DB}"/>
              </a:ext>
            </a:extLst>
          </p:cNvPr>
          <p:cNvSpPr>
            <a:spLocks noGrp="1"/>
          </p:cNvSpPr>
          <p:nvPr>
            <p:ph type="dt" idx="1"/>
          </p:nvPr>
        </p:nvSpPr>
        <p:spPr/>
        <p:txBody>
          <a:bodyPr/>
          <a:lstStyle/>
          <a:p>
            <a:fld id="{F57EECD8-FD0B-44F7-926E-C21A0366C592}" type="datetime1">
              <a:rPr lang="en-US" smtClean="0"/>
              <a:t>8/5/2025</a:t>
            </a:fld>
            <a:endParaRPr lang="en-US"/>
          </a:p>
        </p:txBody>
      </p:sp>
    </p:spTree>
    <p:extLst>
      <p:ext uri="{BB962C8B-B14F-4D97-AF65-F5344CB8AC3E}">
        <p14:creationId xmlns:p14="http://schemas.microsoft.com/office/powerpoint/2010/main" val="15628868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86</a:t>
            </a:fld>
            <a:endParaRPr lang="en-US"/>
          </a:p>
        </p:txBody>
      </p:sp>
    </p:spTree>
    <p:extLst>
      <p:ext uri="{BB962C8B-B14F-4D97-AF65-F5344CB8AC3E}">
        <p14:creationId xmlns:p14="http://schemas.microsoft.com/office/powerpoint/2010/main" val="23853866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For the SRP-grant prioritization form, these counties were determined by HUD as the most impacted and distressed counties from Helene and also have a population of less than 300,000.</a:t>
            </a:r>
          </a:p>
          <a:p>
            <a:pPr marL="237093" indent="-237093">
              <a:buFont typeface="+mj-lt"/>
              <a:buAutoNum type="arabicPeriod"/>
            </a:pPr>
            <a:r>
              <a:rPr lang="en-US"/>
              <a:t>This is from SL 2025-26.</a:t>
            </a:r>
          </a:p>
        </p:txBody>
      </p:sp>
      <p:sp>
        <p:nvSpPr>
          <p:cNvPr id="4" name="Slide Number Placeholder 3"/>
          <p:cNvSpPr>
            <a:spLocks noGrp="1"/>
          </p:cNvSpPr>
          <p:nvPr>
            <p:ph type="sldNum" sz="quarter" idx="5"/>
          </p:nvPr>
        </p:nvSpPr>
        <p:spPr/>
        <p:txBody>
          <a:bodyPr/>
          <a:lstStyle/>
          <a:p>
            <a:fld id="{37A01639-C0EE-40DF-80A6-65D9A27439B1}" type="slidenum">
              <a:rPr lang="en-US" smtClean="0"/>
              <a:pPr/>
              <a:t>87</a:t>
            </a:fld>
            <a:endParaRPr lang="en-US"/>
          </a:p>
        </p:txBody>
      </p:sp>
      <p:sp>
        <p:nvSpPr>
          <p:cNvPr id="5" name="Date Placeholder 4">
            <a:extLst>
              <a:ext uri="{FF2B5EF4-FFF2-40B4-BE49-F238E27FC236}">
                <a16:creationId xmlns:a16="http://schemas.microsoft.com/office/drawing/2014/main" id="{3751A401-F000-542D-17E8-BD371695A1D7}"/>
              </a:ext>
            </a:extLst>
          </p:cNvPr>
          <p:cNvSpPr>
            <a:spLocks noGrp="1"/>
          </p:cNvSpPr>
          <p:nvPr>
            <p:ph type="dt" idx="1"/>
          </p:nvPr>
        </p:nvSpPr>
        <p:spPr/>
        <p:txBody>
          <a:bodyPr/>
          <a:lstStyle/>
          <a:p>
            <a:fld id="{DCBA5730-FD8A-45B5-8BCF-1B640680D36F}" type="datetime1">
              <a:rPr lang="en-US" smtClean="0"/>
              <a:t>8/5/2025</a:t>
            </a:fld>
            <a:endParaRPr lang="en-US"/>
          </a:p>
        </p:txBody>
      </p:sp>
    </p:spTree>
    <p:extLst>
      <p:ext uri="{BB962C8B-B14F-4D97-AF65-F5344CB8AC3E}">
        <p14:creationId xmlns:p14="http://schemas.microsoft.com/office/powerpoint/2010/main" val="30578196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For resolutions, we do supply a template and recommend that you use it, though you may use your own, provided that you have the elements in red with stars within that resolution.</a:t>
            </a:r>
          </a:p>
        </p:txBody>
      </p:sp>
      <p:sp>
        <p:nvSpPr>
          <p:cNvPr id="4" name="Slide Number Placeholder 3"/>
          <p:cNvSpPr>
            <a:spLocks noGrp="1"/>
          </p:cNvSpPr>
          <p:nvPr>
            <p:ph type="sldNum" sz="quarter" idx="5"/>
          </p:nvPr>
        </p:nvSpPr>
        <p:spPr/>
        <p:txBody>
          <a:bodyPr/>
          <a:lstStyle/>
          <a:p>
            <a:fld id="{37A01639-C0EE-40DF-80A6-65D9A27439B1}" type="slidenum">
              <a:rPr lang="en-US" smtClean="0"/>
              <a:pPr/>
              <a:t>88</a:t>
            </a:fld>
            <a:endParaRPr lang="en-US"/>
          </a:p>
        </p:txBody>
      </p:sp>
      <p:sp>
        <p:nvSpPr>
          <p:cNvPr id="5" name="Date Placeholder 4">
            <a:extLst>
              <a:ext uri="{FF2B5EF4-FFF2-40B4-BE49-F238E27FC236}">
                <a16:creationId xmlns:a16="http://schemas.microsoft.com/office/drawing/2014/main" id="{19C6C5D4-D1D2-B880-9C09-8D5C0F9FC495}"/>
              </a:ext>
            </a:extLst>
          </p:cNvPr>
          <p:cNvSpPr>
            <a:spLocks noGrp="1"/>
          </p:cNvSpPr>
          <p:nvPr>
            <p:ph type="dt" idx="1"/>
          </p:nvPr>
        </p:nvSpPr>
        <p:spPr/>
        <p:txBody>
          <a:bodyPr/>
          <a:lstStyle/>
          <a:p>
            <a:fld id="{E7397932-9159-4782-B70A-BD32136D42F7}" type="datetime1">
              <a:rPr lang="en-US" smtClean="0"/>
              <a:t>8/5/2025</a:t>
            </a:fld>
            <a:endParaRPr lang="en-US"/>
          </a:p>
        </p:txBody>
      </p:sp>
    </p:spTree>
    <p:extLst>
      <p:ext uri="{BB962C8B-B14F-4D97-AF65-F5344CB8AC3E}">
        <p14:creationId xmlns:p14="http://schemas.microsoft.com/office/powerpoint/2010/main" val="27622740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You must provide the supplied template for the certification.</a:t>
            </a:r>
          </a:p>
          <a:p>
            <a:pPr marL="237093" indent="-237093">
              <a:buFont typeface="+mj-lt"/>
              <a:buAutoNum type="arabicPeriod"/>
            </a:pPr>
            <a:r>
              <a:rPr lang="en-US"/>
              <a:t>If you use an attestation, you still need to have that certification.</a:t>
            </a:r>
          </a:p>
        </p:txBody>
      </p:sp>
      <p:sp>
        <p:nvSpPr>
          <p:cNvPr id="4" name="Slide Number Placeholder 3"/>
          <p:cNvSpPr>
            <a:spLocks noGrp="1"/>
          </p:cNvSpPr>
          <p:nvPr>
            <p:ph type="sldNum" sz="quarter" idx="5"/>
          </p:nvPr>
        </p:nvSpPr>
        <p:spPr/>
        <p:txBody>
          <a:bodyPr/>
          <a:lstStyle/>
          <a:p>
            <a:fld id="{37A01639-C0EE-40DF-80A6-65D9A27439B1}" type="slidenum">
              <a:rPr lang="en-US" smtClean="0"/>
              <a:pPr/>
              <a:t>89</a:t>
            </a:fld>
            <a:endParaRPr lang="en-US"/>
          </a:p>
        </p:txBody>
      </p:sp>
      <p:sp>
        <p:nvSpPr>
          <p:cNvPr id="5" name="Date Placeholder 4">
            <a:extLst>
              <a:ext uri="{FF2B5EF4-FFF2-40B4-BE49-F238E27FC236}">
                <a16:creationId xmlns:a16="http://schemas.microsoft.com/office/drawing/2014/main" id="{D5F86DC2-617D-0F10-C840-9B9A087339BC}"/>
              </a:ext>
            </a:extLst>
          </p:cNvPr>
          <p:cNvSpPr>
            <a:spLocks noGrp="1"/>
          </p:cNvSpPr>
          <p:nvPr>
            <p:ph type="dt" idx="1"/>
          </p:nvPr>
        </p:nvSpPr>
        <p:spPr/>
        <p:txBody>
          <a:bodyPr/>
          <a:lstStyle/>
          <a:p>
            <a:fld id="{74D18729-4C7D-4EE0-A2A6-285D3C4BB674}" type="datetime1">
              <a:rPr lang="en-US" smtClean="0"/>
              <a:t>8/5/2025</a:t>
            </a:fld>
            <a:endParaRPr lang="en-US"/>
          </a:p>
        </p:txBody>
      </p:sp>
    </p:spTree>
    <p:extLst>
      <p:ext uri="{BB962C8B-B14F-4D97-AF65-F5344CB8AC3E}">
        <p14:creationId xmlns:p14="http://schemas.microsoft.com/office/powerpoint/2010/main" val="358378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indent="-237093">
              <a:buFont typeface="+mj-lt"/>
              <a:buAutoNum type="arabicPeriod"/>
            </a:pPr>
            <a:r>
              <a:rPr lang="en-US"/>
              <a:t>A lot has happened since our last training, as you can see.</a:t>
            </a:r>
          </a:p>
          <a:p>
            <a:pPr marL="237093" indent="-237093">
              <a:buFont typeface="+mj-lt"/>
              <a:buAutoNum type="arabicPeriod"/>
            </a:pPr>
            <a:r>
              <a:rPr lang="en-US"/>
              <a:t>We’ve added 2 new funding types to our rolling applications.</a:t>
            </a:r>
          </a:p>
          <a:p>
            <a:pPr marL="237093" indent="-237093">
              <a:buFont typeface="+mj-lt"/>
              <a:buAutoNum type="arabicPeriod"/>
            </a:pPr>
            <a:r>
              <a:rPr lang="en-US"/>
              <a:t>We’re not going to talk about our CWSRF pilot program today, as it’s such a small amount of funding available. If you want to learn more about this program, please contact Logan.</a:t>
            </a:r>
          </a:p>
        </p:txBody>
      </p:sp>
      <p:sp>
        <p:nvSpPr>
          <p:cNvPr id="4" name="Slide Number Placeholder 3"/>
          <p:cNvSpPr>
            <a:spLocks noGrp="1"/>
          </p:cNvSpPr>
          <p:nvPr>
            <p:ph type="sldNum" sz="quarter" idx="5"/>
          </p:nvPr>
        </p:nvSpPr>
        <p:spPr/>
        <p:txBody>
          <a:bodyPr/>
          <a:lstStyle/>
          <a:p>
            <a:fld id="{37A01639-C0EE-40DF-80A6-65D9A27439B1}" type="slidenum">
              <a:rPr lang="en-US" smtClean="0"/>
              <a:t>9</a:t>
            </a:fld>
            <a:endParaRPr lang="en-US"/>
          </a:p>
        </p:txBody>
      </p:sp>
      <p:sp>
        <p:nvSpPr>
          <p:cNvPr id="5" name="Date Placeholder 4">
            <a:extLst>
              <a:ext uri="{FF2B5EF4-FFF2-40B4-BE49-F238E27FC236}">
                <a16:creationId xmlns:a16="http://schemas.microsoft.com/office/drawing/2014/main" id="{E4AA8457-EC6D-29FA-0E0B-02201AC61415}"/>
              </a:ext>
            </a:extLst>
          </p:cNvPr>
          <p:cNvSpPr>
            <a:spLocks noGrp="1"/>
          </p:cNvSpPr>
          <p:nvPr>
            <p:ph type="dt" idx="1"/>
          </p:nvPr>
        </p:nvSpPr>
        <p:spPr/>
        <p:txBody>
          <a:bodyPr/>
          <a:lstStyle/>
          <a:p>
            <a:fld id="{F4BFB1AA-C99D-4873-9983-B059C0054CCD}" type="datetime1">
              <a:rPr lang="en-US" smtClean="0"/>
              <a:t>8/5/2025</a:t>
            </a:fld>
            <a:endParaRPr lang="en-US"/>
          </a:p>
        </p:txBody>
      </p:sp>
    </p:spTree>
    <p:extLst>
      <p:ext uri="{BB962C8B-B14F-4D97-AF65-F5344CB8AC3E}">
        <p14:creationId xmlns:p14="http://schemas.microsoft.com/office/powerpoint/2010/main" val="2048100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90</a:t>
            </a:fld>
            <a:endParaRPr lang="en-US"/>
          </a:p>
        </p:txBody>
      </p:sp>
    </p:spTree>
    <p:extLst>
      <p:ext uri="{BB962C8B-B14F-4D97-AF65-F5344CB8AC3E}">
        <p14:creationId xmlns:p14="http://schemas.microsoft.com/office/powerpoint/2010/main" val="40817628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 Use it only for the programs shown. All other programs now fall under our rolling application.</a:t>
            </a:r>
          </a:p>
        </p:txBody>
      </p:sp>
      <p:sp>
        <p:nvSpPr>
          <p:cNvPr id="4" name="Slide Number Placeholder 3"/>
          <p:cNvSpPr>
            <a:spLocks noGrp="1"/>
          </p:cNvSpPr>
          <p:nvPr>
            <p:ph type="sldNum" sz="quarter" idx="5"/>
          </p:nvPr>
        </p:nvSpPr>
        <p:spPr/>
        <p:txBody>
          <a:bodyPr/>
          <a:lstStyle/>
          <a:p>
            <a:fld id="{37A01639-C0EE-40DF-80A6-65D9A27439B1}" type="slidenum">
              <a:rPr lang="en-US" smtClean="0"/>
              <a:pPr/>
              <a:t>91</a:t>
            </a:fld>
            <a:endParaRPr lang="en-US"/>
          </a:p>
        </p:txBody>
      </p:sp>
      <p:sp>
        <p:nvSpPr>
          <p:cNvPr id="5" name="Date Placeholder 4">
            <a:extLst>
              <a:ext uri="{FF2B5EF4-FFF2-40B4-BE49-F238E27FC236}">
                <a16:creationId xmlns:a16="http://schemas.microsoft.com/office/drawing/2014/main" id="{8157167E-9B6E-6FD3-12C2-7E8CA7D2187F}"/>
              </a:ext>
            </a:extLst>
          </p:cNvPr>
          <p:cNvSpPr>
            <a:spLocks noGrp="1"/>
          </p:cNvSpPr>
          <p:nvPr>
            <p:ph type="dt" idx="1"/>
          </p:nvPr>
        </p:nvSpPr>
        <p:spPr/>
        <p:txBody>
          <a:bodyPr/>
          <a:lstStyle/>
          <a:p>
            <a:fld id="{9EB67575-DD4D-4EBF-9942-3FC66F6A8DA2}" type="datetime1">
              <a:rPr lang="en-US" smtClean="0"/>
              <a:t>8/5/2025</a:t>
            </a:fld>
            <a:endParaRPr lang="en-US"/>
          </a:p>
        </p:txBody>
      </p:sp>
    </p:spTree>
    <p:extLst>
      <p:ext uri="{BB962C8B-B14F-4D97-AF65-F5344CB8AC3E}">
        <p14:creationId xmlns:p14="http://schemas.microsoft.com/office/powerpoint/2010/main" val="20898775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No, but if any changes can be made to increase your points from what you received before, it would be recommended.</a:t>
            </a:r>
            <a:endParaRPr lang="en-US">
              <a:cs typeface="Arial"/>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92</a:t>
            </a:fld>
            <a:endParaRPr lang="en-US"/>
          </a:p>
        </p:txBody>
      </p:sp>
      <p:sp>
        <p:nvSpPr>
          <p:cNvPr id="5" name="Date Placeholder 4">
            <a:extLst>
              <a:ext uri="{FF2B5EF4-FFF2-40B4-BE49-F238E27FC236}">
                <a16:creationId xmlns:a16="http://schemas.microsoft.com/office/drawing/2014/main" id="{DD3D338A-99BE-204B-CD54-9362006EABDD}"/>
              </a:ext>
            </a:extLst>
          </p:cNvPr>
          <p:cNvSpPr>
            <a:spLocks noGrp="1"/>
          </p:cNvSpPr>
          <p:nvPr>
            <p:ph type="dt" idx="1"/>
          </p:nvPr>
        </p:nvSpPr>
        <p:spPr/>
        <p:txBody>
          <a:bodyPr/>
          <a:lstStyle/>
          <a:p>
            <a:fld id="{665C0C3B-F127-4C65-858E-F7D2DC272674}" type="datetime1">
              <a:rPr lang="en-US" smtClean="0"/>
              <a:t>8/5/2025</a:t>
            </a:fld>
            <a:endParaRPr lang="en-US"/>
          </a:p>
        </p:txBody>
      </p:sp>
    </p:spTree>
    <p:extLst>
      <p:ext uri="{BB962C8B-B14F-4D97-AF65-F5344CB8AC3E}">
        <p14:creationId xmlns:p14="http://schemas.microsoft.com/office/powerpoint/2010/main" val="20869323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true. The SRP loans we’re offering do not require the SRP eligibility form. My very strong suggestion is that you complete this form for your DW/WW project regardless.</a:t>
            </a:r>
          </a:p>
        </p:txBody>
      </p:sp>
      <p:sp>
        <p:nvSpPr>
          <p:cNvPr id="4" name="Slide Number Placeholder 3"/>
          <p:cNvSpPr>
            <a:spLocks noGrp="1"/>
          </p:cNvSpPr>
          <p:nvPr>
            <p:ph type="sldNum" sz="quarter" idx="5"/>
          </p:nvPr>
        </p:nvSpPr>
        <p:spPr/>
        <p:txBody>
          <a:bodyPr/>
          <a:lstStyle/>
          <a:p>
            <a:fld id="{37A01639-C0EE-40DF-80A6-65D9A27439B1}" type="slidenum">
              <a:rPr lang="en-US" smtClean="0"/>
              <a:pPr/>
              <a:t>93</a:t>
            </a:fld>
            <a:endParaRPr lang="en-US"/>
          </a:p>
        </p:txBody>
      </p:sp>
      <p:sp>
        <p:nvSpPr>
          <p:cNvPr id="5" name="Date Placeholder 4">
            <a:extLst>
              <a:ext uri="{FF2B5EF4-FFF2-40B4-BE49-F238E27FC236}">
                <a16:creationId xmlns:a16="http://schemas.microsoft.com/office/drawing/2014/main" id="{E6131DB3-D978-35CA-0DC8-4A30EC0B9D3A}"/>
              </a:ext>
            </a:extLst>
          </p:cNvPr>
          <p:cNvSpPr>
            <a:spLocks noGrp="1"/>
          </p:cNvSpPr>
          <p:nvPr>
            <p:ph type="dt" idx="1"/>
          </p:nvPr>
        </p:nvSpPr>
        <p:spPr/>
        <p:txBody>
          <a:bodyPr/>
          <a:lstStyle/>
          <a:p>
            <a:fld id="{AD48E4F7-22F9-45CE-910C-4170B03312B2}" type="datetime1">
              <a:rPr lang="en-US" smtClean="0"/>
              <a:t>8/5/2025</a:t>
            </a:fld>
            <a:endParaRPr lang="en-US"/>
          </a:p>
        </p:txBody>
      </p:sp>
    </p:spTree>
    <p:extLst>
      <p:ext uri="{BB962C8B-B14F-4D97-AF65-F5344CB8AC3E}">
        <p14:creationId xmlns:p14="http://schemas.microsoft.com/office/powerpoint/2010/main" val="7711954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East: Trupti</a:t>
            </a:r>
          </a:p>
          <a:p>
            <a:r>
              <a:rPr lang="en-US"/>
              <a:t>West: Logan</a:t>
            </a:r>
          </a:p>
        </p:txBody>
      </p:sp>
      <p:sp>
        <p:nvSpPr>
          <p:cNvPr id="4" name="Slide Number Placeholder 3"/>
          <p:cNvSpPr>
            <a:spLocks noGrp="1"/>
          </p:cNvSpPr>
          <p:nvPr>
            <p:ph type="sldNum" sz="quarter" idx="5"/>
          </p:nvPr>
        </p:nvSpPr>
        <p:spPr/>
        <p:txBody>
          <a:bodyPr/>
          <a:lstStyle/>
          <a:p>
            <a:fld id="{37A01639-C0EE-40DF-80A6-65D9A27439B1}" type="slidenum">
              <a:rPr lang="en-US" smtClean="0"/>
              <a:t>94</a:t>
            </a:fld>
            <a:endParaRPr lang="en-US"/>
          </a:p>
        </p:txBody>
      </p:sp>
      <p:sp>
        <p:nvSpPr>
          <p:cNvPr id="5" name="Date Placeholder 4">
            <a:extLst>
              <a:ext uri="{FF2B5EF4-FFF2-40B4-BE49-F238E27FC236}">
                <a16:creationId xmlns:a16="http://schemas.microsoft.com/office/drawing/2014/main" id="{5F940B12-51D2-372C-7103-10D542A014D3}"/>
              </a:ext>
            </a:extLst>
          </p:cNvPr>
          <p:cNvSpPr>
            <a:spLocks noGrp="1"/>
          </p:cNvSpPr>
          <p:nvPr>
            <p:ph type="dt" idx="1"/>
          </p:nvPr>
        </p:nvSpPr>
        <p:spPr/>
        <p:txBody>
          <a:bodyPr/>
          <a:lstStyle/>
          <a:p>
            <a:fld id="{24EF6FC5-284B-44F0-88EC-8506A6B59001}" type="datetime1">
              <a:rPr lang="en-US" smtClean="0"/>
              <a:t>8/5/2025</a:t>
            </a:fld>
            <a:endParaRPr lang="en-US"/>
          </a:p>
        </p:txBody>
      </p:sp>
    </p:spTree>
    <p:extLst>
      <p:ext uri="{BB962C8B-B14F-4D97-AF65-F5344CB8AC3E}">
        <p14:creationId xmlns:p14="http://schemas.microsoft.com/office/powerpoint/2010/main" val="39235678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B933E8AC-9334-4D4D-AC00-0E149A007876}" type="datetime1">
              <a:rPr lang="en-US" smtClean="0"/>
              <a:t>8/5/2025</a:t>
            </a:fld>
            <a:endParaRPr lang="en-US"/>
          </a:p>
        </p:txBody>
      </p:sp>
      <p:sp>
        <p:nvSpPr>
          <p:cNvPr id="5" name="Slide Number Placeholder 4"/>
          <p:cNvSpPr>
            <a:spLocks noGrp="1"/>
          </p:cNvSpPr>
          <p:nvPr>
            <p:ph type="sldNum" sz="quarter" idx="5"/>
          </p:nvPr>
        </p:nvSpPr>
        <p:spPr/>
        <p:txBody>
          <a:bodyPr/>
          <a:lstStyle/>
          <a:p>
            <a:fld id="{37A01639-C0EE-40DF-80A6-65D9A27439B1}" type="slidenum">
              <a:rPr lang="en-US" smtClean="0"/>
              <a:pPr/>
              <a:t>95</a:t>
            </a:fld>
            <a:endParaRPr lang="en-US"/>
          </a:p>
        </p:txBody>
      </p:sp>
    </p:spTree>
    <p:extLst>
      <p:ext uri="{BB962C8B-B14F-4D97-AF65-F5344CB8AC3E}">
        <p14:creationId xmlns:p14="http://schemas.microsoft.com/office/powerpoint/2010/main" val="31635437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*Last year, funding cap for DW was $5M per applicant per ROUND (now it is per year). This change was effective beginning in the December 2024 SWIA meeting.</a:t>
            </a:r>
          </a:p>
          <a:p>
            <a:r>
              <a:rPr lang="en-US">
                <a:latin typeface="Calibri"/>
                <a:ea typeface="Calibri"/>
                <a:cs typeface="Calibri"/>
              </a:rPr>
              <a:t>*The timeframe is based on the SWIA award date. (e.g., if awarded in Spring 2025 construction round, must wait until Spring 2026 to get a new award). DISCLAIMER – may change again in the future so only ONE award per applicant.</a:t>
            </a:r>
          </a:p>
          <a:p>
            <a:r>
              <a:rPr lang="en-US">
                <a:latin typeface="Calibri"/>
                <a:ea typeface="Calibri"/>
                <a:cs typeface="Calibri"/>
              </a:rPr>
              <a:t>*ONE application submitted, and if it's eligible for EC (by getting 1.J. and 2.H.3./2.H.4. points), will receive 2 scores – a score for the base DWSRF and another score for the EC. Each "pot" of money is separate. The application is competing with applications eligible for base DWSRF fund, and is competing separately with other applications eligible for EC funds. Applicant may receive funding from one pot, both pots, or neither pot.</a:t>
            </a:r>
          </a:p>
        </p:txBody>
      </p:sp>
      <p:sp>
        <p:nvSpPr>
          <p:cNvPr id="4" name="Slide Number Placeholder 3"/>
          <p:cNvSpPr>
            <a:spLocks noGrp="1"/>
          </p:cNvSpPr>
          <p:nvPr>
            <p:ph type="sldNum" sz="quarter" idx="5"/>
          </p:nvPr>
        </p:nvSpPr>
        <p:spPr/>
        <p:txBody>
          <a:bodyPr/>
          <a:lstStyle/>
          <a:p>
            <a:fld id="{37A01639-C0EE-40DF-80A6-65D9A27439B1}" type="slidenum">
              <a:rPr lang="en-US" smtClean="0"/>
              <a:pPr/>
              <a:t>96</a:t>
            </a:fld>
            <a:endParaRPr lang="en-US"/>
          </a:p>
        </p:txBody>
      </p:sp>
      <p:sp>
        <p:nvSpPr>
          <p:cNvPr id="5" name="Date Placeholder 4">
            <a:extLst>
              <a:ext uri="{FF2B5EF4-FFF2-40B4-BE49-F238E27FC236}">
                <a16:creationId xmlns:a16="http://schemas.microsoft.com/office/drawing/2014/main" id="{A99B91A9-4AA5-E07F-B326-43ED022EE56F}"/>
              </a:ext>
            </a:extLst>
          </p:cNvPr>
          <p:cNvSpPr>
            <a:spLocks noGrp="1"/>
          </p:cNvSpPr>
          <p:nvPr>
            <p:ph type="dt" idx="1"/>
          </p:nvPr>
        </p:nvSpPr>
        <p:spPr/>
        <p:txBody>
          <a:bodyPr/>
          <a:lstStyle/>
          <a:p>
            <a:fld id="{4F623173-680E-407F-B2EC-90C72BDCA54E}" type="datetime1">
              <a:rPr lang="en-US" smtClean="0"/>
              <a:t>8/5/2025</a:t>
            </a:fld>
            <a:endParaRPr lang="en-US"/>
          </a:p>
        </p:txBody>
      </p:sp>
    </p:spTree>
    <p:extLst>
      <p:ext uri="{BB962C8B-B14F-4D97-AF65-F5344CB8AC3E}">
        <p14:creationId xmlns:p14="http://schemas.microsoft.com/office/powerpoint/2010/main" val="1018803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*Highlight where the EC points are on the PRS.</a:t>
            </a:r>
          </a:p>
          <a:p>
            <a:r>
              <a:rPr lang="en-US">
                <a:latin typeface="Calibri"/>
                <a:ea typeface="Calibri"/>
                <a:cs typeface="Calibri"/>
              </a:rPr>
              <a:t>*Note on Project Purpose: Can claim BOTH a non-EC Project Purpose and an EC Project Purpose (e.g., 1.C. and 1.J.1). The 1.C points will only be added to the score for the base DWSRF. The 1.J.1. will only be added to the score for the EC funds. Both points will NOT be combined.</a:t>
            </a:r>
          </a:p>
        </p:txBody>
      </p:sp>
      <p:sp>
        <p:nvSpPr>
          <p:cNvPr id="4" name="Slide Number Placeholder 3"/>
          <p:cNvSpPr>
            <a:spLocks noGrp="1"/>
          </p:cNvSpPr>
          <p:nvPr>
            <p:ph type="sldNum" sz="quarter" idx="5"/>
          </p:nvPr>
        </p:nvSpPr>
        <p:spPr/>
        <p:txBody>
          <a:bodyPr/>
          <a:lstStyle/>
          <a:p>
            <a:fld id="{37A01639-C0EE-40DF-80A6-65D9A27439B1}" type="slidenum">
              <a:rPr lang="en-US" smtClean="0"/>
              <a:pPr/>
              <a:t>97</a:t>
            </a:fld>
            <a:endParaRPr lang="en-US"/>
          </a:p>
        </p:txBody>
      </p:sp>
      <p:sp>
        <p:nvSpPr>
          <p:cNvPr id="5" name="Date Placeholder 4">
            <a:extLst>
              <a:ext uri="{FF2B5EF4-FFF2-40B4-BE49-F238E27FC236}">
                <a16:creationId xmlns:a16="http://schemas.microsoft.com/office/drawing/2014/main" id="{3E060C43-1C9F-C8DD-DE65-F160F20F636B}"/>
              </a:ext>
            </a:extLst>
          </p:cNvPr>
          <p:cNvSpPr>
            <a:spLocks noGrp="1"/>
          </p:cNvSpPr>
          <p:nvPr>
            <p:ph type="dt" idx="1"/>
          </p:nvPr>
        </p:nvSpPr>
        <p:spPr/>
        <p:txBody>
          <a:bodyPr/>
          <a:lstStyle/>
          <a:p>
            <a:fld id="{9811DB16-01A4-48EE-912D-4293D6FD0EC6}" type="datetime1">
              <a:rPr lang="en-US" smtClean="0"/>
              <a:t>8/5/2025</a:t>
            </a:fld>
            <a:endParaRPr lang="en-US"/>
          </a:p>
        </p:txBody>
      </p:sp>
    </p:spTree>
    <p:extLst>
      <p:ext uri="{BB962C8B-B14F-4D97-AF65-F5344CB8AC3E}">
        <p14:creationId xmlns:p14="http://schemas.microsoft.com/office/powerpoint/2010/main" val="34964247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*EC PRS is the same as the Construction PRS, but simplified. It cuts out what is not applicable to the study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pPr/>
              <a:t>98</a:t>
            </a:fld>
            <a:endParaRPr lang="en-US"/>
          </a:p>
        </p:txBody>
      </p:sp>
      <p:sp>
        <p:nvSpPr>
          <p:cNvPr id="5" name="Date Placeholder 4">
            <a:extLst>
              <a:ext uri="{FF2B5EF4-FFF2-40B4-BE49-F238E27FC236}">
                <a16:creationId xmlns:a16="http://schemas.microsoft.com/office/drawing/2014/main" id="{17976676-C644-8BD9-C045-4D626C6F2A9B}"/>
              </a:ext>
            </a:extLst>
          </p:cNvPr>
          <p:cNvSpPr>
            <a:spLocks noGrp="1"/>
          </p:cNvSpPr>
          <p:nvPr>
            <p:ph type="dt" idx="1"/>
          </p:nvPr>
        </p:nvSpPr>
        <p:spPr/>
        <p:txBody>
          <a:bodyPr/>
          <a:lstStyle/>
          <a:p>
            <a:fld id="{208382D9-EE28-4E02-84AF-6655A77DF935}" type="datetime1">
              <a:rPr lang="en-US" smtClean="0"/>
              <a:t>8/5/2025</a:t>
            </a:fld>
            <a:endParaRPr lang="en-US"/>
          </a:p>
        </p:txBody>
      </p:sp>
    </p:spTree>
    <p:extLst>
      <p:ext uri="{BB962C8B-B14F-4D97-AF65-F5344CB8AC3E}">
        <p14:creationId xmlns:p14="http://schemas.microsoft.com/office/powerpoint/2010/main" val="39767859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*Grayed out the items not applicable to the EC program. Same as Construction PRS with the items removed that are not applicable to EC program.</a:t>
            </a:r>
          </a:p>
        </p:txBody>
      </p:sp>
      <p:sp>
        <p:nvSpPr>
          <p:cNvPr id="4" name="Slide Number Placeholder 3"/>
          <p:cNvSpPr>
            <a:spLocks noGrp="1"/>
          </p:cNvSpPr>
          <p:nvPr>
            <p:ph type="sldNum" sz="quarter" idx="5"/>
          </p:nvPr>
        </p:nvSpPr>
        <p:spPr/>
        <p:txBody>
          <a:bodyPr/>
          <a:lstStyle/>
          <a:p>
            <a:fld id="{37A01639-C0EE-40DF-80A6-65D9A27439B1}" type="slidenum">
              <a:rPr lang="en-US" smtClean="0"/>
              <a:pPr/>
              <a:t>99</a:t>
            </a:fld>
            <a:endParaRPr lang="en-US"/>
          </a:p>
        </p:txBody>
      </p:sp>
      <p:sp>
        <p:nvSpPr>
          <p:cNvPr id="5" name="Date Placeholder 4">
            <a:extLst>
              <a:ext uri="{FF2B5EF4-FFF2-40B4-BE49-F238E27FC236}">
                <a16:creationId xmlns:a16="http://schemas.microsoft.com/office/drawing/2014/main" id="{77A7DE0F-02FF-525B-D0AF-53AC6C75A963}"/>
              </a:ext>
            </a:extLst>
          </p:cNvPr>
          <p:cNvSpPr>
            <a:spLocks noGrp="1"/>
          </p:cNvSpPr>
          <p:nvPr>
            <p:ph type="dt" idx="1"/>
          </p:nvPr>
        </p:nvSpPr>
        <p:spPr/>
        <p:txBody>
          <a:bodyPr/>
          <a:lstStyle/>
          <a:p>
            <a:fld id="{FE01B8E1-2BE8-4EE1-A015-C3300A1490C0}" type="datetime1">
              <a:rPr lang="en-US" smtClean="0"/>
              <a:t>8/5/2025</a:t>
            </a:fld>
            <a:endParaRPr lang="en-US"/>
          </a:p>
        </p:txBody>
      </p:sp>
    </p:spTree>
    <p:extLst>
      <p:ext uri="{BB962C8B-B14F-4D97-AF65-F5344CB8AC3E}">
        <p14:creationId xmlns:p14="http://schemas.microsoft.com/office/powerpoint/2010/main" val="2445049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9589" y="3235765"/>
            <a:ext cx="5385137" cy="1240441"/>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69" y="2473234"/>
            <a:ext cx="3366857"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p:nvSpPr>
        <p:spPr>
          <a:xfrm>
            <a:off x="287383" y="2473234"/>
            <a:ext cx="2664823"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1" y="5331821"/>
            <a:ext cx="2757488" cy="1311157"/>
          </a:xfrm>
          <a:prstGeom prst="rect">
            <a:avLst/>
          </a:prstGeom>
        </p:spPr>
      </p:pic>
    </p:spTree>
    <p:extLst>
      <p:ext uri="{BB962C8B-B14F-4D97-AF65-F5344CB8AC3E}">
        <p14:creationId xmlns:p14="http://schemas.microsoft.com/office/powerpoint/2010/main" val="20032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 - Coast Image Title/Subtitle Area, Short Text, Logo, Bar">
    <p:spTree>
      <p:nvGrpSpPr>
        <p:cNvPr id="1" name=""/>
        <p:cNvGrpSpPr/>
        <p:nvPr/>
      </p:nvGrpSpPr>
      <p:grpSpPr>
        <a:xfrm>
          <a:off x="0" y="0"/>
          <a:ext cx="0" cy="0"/>
          <a:chOff x="0" y="0"/>
          <a:chExt cx="0" cy="0"/>
        </a:xfrm>
      </p:grpSpPr>
      <p:sp>
        <p:nvSpPr>
          <p:cNvPr id="11" name="Rectangle 10"/>
          <p:cNvSpPr/>
          <p:nvPr/>
        </p:nvSpPr>
        <p:spPr>
          <a:xfrm>
            <a:off x="0" y="656997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6697342" cy="455169"/>
          </a:xfrm>
        </p:spPr>
        <p:txBody>
          <a:bodyPr>
            <a:no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66645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10" name="Subtitle 2"/>
          <p:cNvSpPr>
            <a:spLocks noGrp="1"/>
          </p:cNvSpPr>
          <p:nvPr>
            <p:ph type="subTitle" idx="13"/>
          </p:nvPr>
        </p:nvSpPr>
        <p:spPr>
          <a:xfrm>
            <a:off x="792956" y="660400"/>
            <a:ext cx="4700588" cy="474415"/>
          </a:xfrm>
        </p:spPr>
        <p:txBody>
          <a:bodyPr anchor="ctr">
            <a:normAutofit/>
          </a:bodyPr>
          <a:lstStyle>
            <a:lvl1pPr marL="0" indent="0" algn="l">
              <a:buNone/>
              <a:defRPr sz="18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8541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Divider Slide - Logo, Bar, Image">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Rectangle 6"/>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0" name="Title 1"/>
          <p:cNvSpPr>
            <a:spLocks noGrp="1"/>
          </p:cNvSpPr>
          <p:nvPr>
            <p:ph type="ctrTitle" hasCustomPrompt="1"/>
          </p:nvPr>
        </p:nvSpPr>
        <p:spPr>
          <a:xfrm>
            <a:off x="477981" y="0"/>
            <a:ext cx="8321040" cy="914400"/>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282752"/>
            <a:ext cx="9144000" cy="3829001"/>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Click icon to add picture</a:t>
            </a:r>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8953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6" name="Slide Number Placeholder 5"/>
          <p:cNvSpPr>
            <a:spLocks noGrp="1"/>
          </p:cNvSpPr>
          <p:nvPr>
            <p:ph type="sldNum" sz="quarter" idx="12"/>
          </p:nvPr>
        </p:nvSpPr>
        <p:spPr>
          <a:xfrm>
            <a:off x="0" y="6629400"/>
            <a:ext cx="2057400" cy="223284"/>
          </a:xfrm>
        </p:spPr>
        <p:txBody>
          <a:bodyPr/>
          <a:lstStyle>
            <a:lvl1pPr algn="l">
              <a:defRPr>
                <a:solidFill>
                  <a:schemeClr val="tx2"/>
                </a:solidFill>
                <a:latin typeface="Arial" panose="020B0604020202020204" pitchFamily="34" charset="0"/>
              </a:defRPr>
            </a:lvl1pPr>
          </a:lstStyle>
          <a:p>
            <a:fld id="{11F27F3A-B3E9-41ED-AF8F-A365F10BB65F}" type="slidenum">
              <a:rPr lang="en-US" smtClean="0"/>
              <a:pPr/>
              <a:t>‹#›</a:t>
            </a:fld>
            <a:endParaRPr lang="en-US"/>
          </a:p>
        </p:txBody>
      </p:sp>
      <p:sp>
        <p:nvSpPr>
          <p:cNvPr id="7" name="Rectangle 6"/>
          <p:cNvSpPr/>
          <p:nvPr userDrawn="1"/>
        </p:nvSpPr>
        <p:spPr>
          <a:xfrm>
            <a:off x="0" y="397"/>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0" name="Title 1"/>
          <p:cNvSpPr>
            <a:spLocks noGrp="1"/>
          </p:cNvSpPr>
          <p:nvPr>
            <p:ph type="ctrTitle" hasCustomPrompt="1"/>
          </p:nvPr>
        </p:nvSpPr>
        <p:spPr>
          <a:xfrm>
            <a:off x="142875" y="397"/>
            <a:ext cx="8858250" cy="894952"/>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269206"/>
            <a:ext cx="9144000" cy="3829001"/>
          </a:xfrm>
          <a:effectLst>
            <a:outerShdw blurRad="50800" dist="38100" dir="2700000" algn="tl" rotWithShape="0">
              <a:prstClr val="black">
                <a:alpha val="40000"/>
              </a:prstClr>
            </a:outerShdw>
          </a:effectLst>
        </p:spPr>
        <p:txBody>
          <a:bodyPr>
            <a:normAutofit/>
          </a:bodyPr>
          <a:lstStyle>
            <a:lvl1pPr marL="858838" indent="-287338">
              <a:defRPr sz="2400">
                <a:solidFill>
                  <a:srgbClr val="778591"/>
                </a:solidFill>
                <a:latin typeface="Arial" panose="020B0604020202020204" pitchFamily="34" charset="0"/>
              </a:defRPr>
            </a:lvl1pPr>
          </a:lstStyle>
          <a:p>
            <a:r>
              <a:rPr lang="en-US"/>
              <a:t>Click icon to add picture</a:t>
            </a:r>
          </a:p>
        </p:txBody>
      </p:sp>
      <p:pic>
        <p:nvPicPr>
          <p:cNvPr id="9" name="Content Placeholder 6">
            <a:extLst>
              <a:ext uri="{FF2B5EF4-FFF2-40B4-BE49-F238E27FC236}">
                <a16:creationId xmlns:a16="http://schemas.microsoft.com/office/drawing/2014/main" id="{81B56058-3C35-4A9D-B09E-13086AA74E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69771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bg1"/>
                </a:solidFill>
                <a:latin typeface="Arial" panose="020B0604020202020204" pitchFamily="34" charset="0"/>
              </a:defRPr>
            </a:lvl1pPr>
          </a:lstStyle>
          <a:p>
            <a:fld id="{11F27F3A-B3E9-41ED-AF8F-A365F10BB65F}" type="slidenum">
              <a:rPr lang="en-US" smtClean="0"/>
              <a:pPr/>
              <a:t>‹#›</a:t>
            </a:fld>
            <a:endParaRPr lang="en-US"/>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
        <p:nvSpPr>
          <p:cNvPr id="9" name="Content Placeholder 2"/>
          <p:cNvSpPr>
            <a:spLocks noGrp="1"/>
          </p:cNvSpPr>
          <p:nvPr>
            <p:ph idx="13" hasCustomPrompt="1"/>
          </p:nvPr>
        </p:nvSpPr>
        <p:spPr>
          <a:xfrm>
            <a:off x="637117" y="974717"/>
            <a:ext cx="7886700" cy="5019673"/>
          </a:xfrm>
        </p:spPr>
        <p:txBody>
          <a:bodyPr>
            <a:normAutofit/>
          </a:bodyPr>
          <a:lstStyle>
            <a:lvl1pPr>
              <a:defRPr sz="2400">
                <a:solidFill>
                  <a:srgbClr val="778591"/>
                </a:solidFill>
                <a:latin typeface="Arial" panose="020B0604020202020204" pitchFamily="34" charset="0"/>
                <a:cs typeface="Arial" panose="020B0604020202020204" pitchFamily="34" charset="0"/>
              </a:defRPr>
            </a:lvl1pPr>
            <a:lvl2pPr>
              <a:defRPr sz="2000">
                <a:solidFill>
                  <a:srgbClr val="778591"/>
                </a:solidFill>
                <a:latin typeface="Arial" panose="020B0604020202020204" pitchFamily="34" charset="0"/>
                <a:cs typeface="Arial" panose="020B0604020202020204" pitchFamily="34" charset="0"/>
              </a:defRPr>
            </a:lvl2pPr>
            <a:lvl3pPr>
              <a:defRPr sz="1800">
                <a:solidFill>
                  <a:srgbClr val="778591"/>
                </a:solidFill>
                <a:latin typeface="Arial" panose="020B0604020202020204" pitchFamily="34" charset="0"/>
                <a:cs typeface="Arial" panose="020B0604020202020204" pitchFamily="34" charset="0"/>
              </a:defRPr>
            </a:lvl3pPr>
            <a:lvl4pPr>
              <a:defRPr sz="1600">
                <a:solidFill>
                  <a:srgbClr val="778591"/>
                </a:solidFill>
                <a:latin typeface="Arial" panose="020B0604020202020204" pitchFamily="34" charset="0"/>
                <a:cs typeface="Arial" panose="020B0604020202020204" pitchFamily="34" charset="0"/>
              </a:defRPr>
            </a:lvl4pPr>
            <a:lvl5pPr>
              <a:defRPr sz="16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2" name="Content Placeholder 6">
            <a:extLst>
              <a:ext uri="{FF2B5EF4-FFF2-40B4-BE49-F238E27FC236}">
                <a16:creationId xmlns:a16="http://schemas.microsoft.com/office/drawing/2014/main" id="{F272DA05-1F8E-418D-A4C0-DE4E480EBF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837723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9589" y="3235765"/>
            <a:ext cx="5385137" cy="1240441"/>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69" y="2473234"/>
            <a:ext cx="3366857"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287383" y="2473234"/>
            <a:ext cx="2664823"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5551" y="5331821"/>
            <a:ext cx="2757488"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992551-9536-497F-8DA0-F268002C16A3}"/>
              </a:ext>
            </a:extLst>
          </p:cNvPr>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endParaRPr>
          </a:p>
        </p:txBody>
      </p:sp>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466928" y="0"/>
            <a:ext cx="8321040" cy="914400"/>
          </a:xfrm>
        </p:spPr>
        <p:txBody>
          <a:bodyP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4127" y="6600162"/>
            <a:ext cx="1747520" cy="266716"/>
          </a:xfrm>
          <a:noFill/>
        </p:spPr>
        <p:txBody>
          <a:bodyPr/>
          <a:lstStyle>
            <a:lvl1pPr algn="l">
              <a:defRPr>
                <a:solidFill>
                  <a:schemeClr val="bg1"/>
                </a:solidFill>
                <a:latin typeface="Arial" panose="020B0604020202020204" pitchFamily="34" charset="0"/>
              </a:defRPr>
            </a:lvl1pPr>
          </a:lstStyle>
          <a:p>
            <a:fld id="{DACB0C26-4646-467F-89AF-6C0A7B2F9E95}" type="slidenum">
              <a:rPr lang="en-US" smtClean="0"/>
              <a:pPr/>
              <a:t>‹#›</a:t>
            </a:fld>
            <a:endParaRPr lang="en-US"/>
          </a:p>
        </p:txBody>
      </p:sp>
    </p:spTree>
    <p:extLst>
      <p:ext uri="{BB962C8B-B14F-4D97-AF65-F5344CB8AC3E}">
        <p14:creationId xmlns:p14="http://schemas.microsoft.com/office/powerpoint/2010/main" val="2501262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B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457200" y="101600"/>
            <a:ext cx="8239328" cy="980931"/>
          </a:xfrm>
        </p:spPr>
        <p:txBody>
          <a:bodyPr>
            <a:normAutofit/>
          </a:bodyPr>
          <a:lstStyle>
            <a:lvl1pPr algn="l">
              <a:defRPr lang="en-US" sz="3200" i="1" kern="1200" dirty="0">
                <a:solidFill>
                  <a:srgbClr val="288DC2"/>
                </a:solidFill>
                <a:latin typeface="Times New Roman" panose="02020603050405020304" pitchFamily="18" charset="0"/>
                <a:ea typeface="+mj-ea"/>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449939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0740"/>
            <a:ext cx="7886700" cy="612843"/>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latin typeface="Arial" panose="020B0604020202020204" pitchFamily="34" charset="0"/>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01557"/>
            <a:ext cx="7886700" cy="622571"/>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2816"/>
            <a:ext cx="7886700" cy="659405"/>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5082742" y="1896631"/>
            <a:ext cx="3808339" cy="3130208"/>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Small Image</a:t>
            </a:r>
          </a:p>
        </p:txBody>
      </p:sp>
      <p:sp>
        <p:nvSpPr>
          <p:cNvPr id="8" name="Content Placeholder 2"/>
          <p:cNvSpPr>
            <a:spLocks noGrp="1"/>
          </p:cNvSpPr>
          <p:nvPr>
            <p:ph idx="1" hasCustomPrompt="1"/>
          </p:nvPr>
        </p:nvSpPr>
        <p:spPr>
          <a:xfrm>
            <a:off x="321013" y="1360900"/>
            <a:ext cx="4608521" cy="4201670"/>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992551-9536-497F-8DA0-F268002C16A3}"/>
              </a:ext>
            </a:extLst>
          </p:cNvPr>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endParaRPr>
          </a:p>
        </p:txBody>
      </p:sp>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Arial" panose="020B0604020202020204" pitchFamily="34" charset="0"/>
            </a:endParaRPr>
          </a:p>
        </p:txBody>
      </p:sp>
      <p:sp>
        <p:nvSpPr>
          <p:cNvPr id="2" name="Title 1"/>
          <p:cNvSpPr>
            <a:spLocks noGrp="1"/>
          </p:cNvSpPr>
          <p:nvPr>
            <p:ph type="title"/>
          </p:nvPr>
        </p:nvSpPr>
        <p:spPr>
          <a:xfrm>
            <a:off x="466928" y="0"/>
            <a:ext cx="8321040" cy="914400"/>
          </a:xfrm>
        </p:spPr>
        <p:txBody>
          <a:bodyP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4" name="Slide Number Placeholder 3">
            <a:extLst>
              <a:ext uri="{FF2B5EF4-FFF2-40B4-BE49-F238E27FC236}">
                <a16:creationId xmlns:a16="http://schemas.microsoft.com/office/drawing/2014/main" id="{D498CAE0-C797-4C5D-A6DD-0995B9ABFCCE}"/>
              </a:ext>
            </a:extLst>
          </p:cNvPr>
          <p:cNvSpPr>
            <a:spLocks noGrp="1"/>
          </p:cNvSpPr>
          <p:nvPr>
            <p:ph type="sldNum" sz="quarter" idx="10"/>
          </p:nvPr>
        </p:nvSpPr>
        <p:spPr/>
        <p:txBody>
          <a:bodyPr/>
          <a:lstStyle>
            <a:lvl1pPr>
              <a:defRPr>
                <a:solidFill>
                  <a:schemeClr val="bg1"/>
                </a:solidFill>
                <a:latin typeface="Arial" panose="020B0604020202020204" pitchFamily="34" charset="0"/>
              </a:defRPr>
            </a:lvl1pPr>
          </a:lstStyle>
          <a:p>
            <a:fld id="{74EC55B0-5D01-45FE-91CD-8F1B48D625FC}" type="slidenum">
              <a:rPr lang="en-US" smtClean="0"/>
              <a:pPr/>
              <a:t>‹#›</a:t>
            </a:fld>
            <a:endParaRPr lang="en-US"/>
          </a:p>
        </p:txBody>
      </p:sp>
    </p:spTree>
    <p:extLst>
      <p:ext uri="{BB962C8B-B14F-4D97-AF65-F5344CB8AC3E}">
        <p14:creationId xmlns:p14="http://schemas.microsoft.com/office/powerpoint/2010/main" val="1472712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0740"/>
            <a:ext cx="7886700" cy="671209"/>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2800" baseline="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Rectangle 6"/>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endParaRPr>
          </a:p>
        </p:txBody>
      </p:sp>
      <p:sp>
        <p:nvSpPr>
          <p:cNvPr id="10" name="Title 1"/>
          <p:cNvSpPr>
            <a:spLocks noGrp="1"/>
          </p:cNvSpPr>
          <p:nvPr>
            <p:ph type="ctrTitle" hasCustomPrompt="1"/>
          </p:nvPr>
        </p:nvSpPr>
        <p:spPr>
          <a:xfrm>
            <a:off x="486294" y="0"/>
            <a:ext cx="8321040" cy="914400"/>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3B3-D5C2-45E0-B9FA-B0438592AE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8462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Rectangle 6"/>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0" name="Title 1"/>
          <p:cNvSpPr>
            <a:spLocks noGrp="1"/>
          </p:cNvSpPr>
          <p:nvPr>
            <p:ph type="ctrTitle" hasCustomPrompt="1"/>
          </p:nvPr>
        </p:nvSpPr>
        <p:spPr>
          <a:xfrm>
            <a:off x="477981" y="0"/>
            <a:ext cx="8321040" cy="914400"/>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282752"/>
            <a:ext cx="9144000" cy="3829001"/>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43208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B only">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457200" y="101600"/>
            <a:ext cx="8239328" cy="980931"/>
          </a:xfrm>
        </p:spPr>
        <p:txBody>
          <a:bodyPr>
            <a:normAutofit/>
          </a:bodyPr>
          <a:lstStyle>
            <a:lvl1pPr algn="l">
              <a:defRPr lang="en-US" sz="3200" i="1" kern="1200" dirty="0">
                <a:solidFill>
                  <a:srgbClr val="288DC2"/>
                </a:solidFill>
                <a:latin typeface="Times New Roman" panose="02020603050405020304" pitchFamily="18" charset="0"/>
                <a:ea typeface="+mj-ea"/>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253270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Title, Large Chart,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0740"/>
            <a:ext cx="7886700" cy="612843"/>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latin typeface="Arial" panose="020B0604020202020204" pitchFamily="34" charset="0"/>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42484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Slide - Small Image,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01557"/>
            <a:ext cx="7886700" cy="622571"/>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32929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nd Content Slide 2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2816"/>
            <a:ext cx="7886700" cy="659405"/>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5082742" y="1896631"/>
            <a:ext cx="3808339" cy="3130208"/>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Small Image</a:t>
            </a:r>
          </a:p>
        </p:txBody>
      </p:sp>
      <p:sp>
        <p:nvSpPr>
          <p:cNvPr id="8" name="Content Placeholder 2"/>
          <p:cNvSpPr>
            <a:spLocks noGrp="1"/>
          </p:cNvSpPr>
          <p:nvPr>
            <p:ph idx="1" hasCustomPrompt="1"/>
          </p:nvPr>
        </p:nvSpPr>
        <p:spPr>
          <a:xfrm>
            <a:off x="321013" y="1360900"/>
            <a:ext cx="4608521" cy="4201670"/>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08885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8177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p:cNvSpPr>
            <a:spLocks noGrp="1"/>
          </p:cNvSpPr>
          <p:nvPr>
            <p:ph type="title"/>
          </p:nvPr>
        </p:nvSpPr>
        <p:spPr>
          <a:xfrm>
            <a:off x="628650" y="330740"/>
            <a:ext cx="7886700" cy="671209"/>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latin typeface="Arial" panose="020B0604020202020204" pitchFamily="34" charset="0"/>
              </a:defRPr>
            </a:lvl1pPr>
          </a:lstStyle>
          <a:p>
            <a:r>
              <a:rPr lang="en-US"/>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2800" baseline="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6" name="Slide Number Placeholder 5">
            <a:extLst>
              <a:ext uri="{FF2B5EF4-FFF2-40B4-BE49-F238E27FC236}">
                <a16:creationId xmlns:a16="http://schemas.microsoft.com/office/drawing/2014/main" id="{B7D1B091-8DEF-44F3-9C62-5B96CF7088E8}"/>
              </a:ext>
            </a:extLst>
          </p:cNvPr>
          <p:cNvSpPr>
            <a:spLocks noGrp="1"/>
          </p:cNvSpPr>
          <p:nvPr>
            <p:ph type="sldNum" sz="quarter" idx="14"/>
          </p:nvPr>
        </p:nvSpPr>
        <p:spPr/>
        <p:txBody>
          <a:bodyPr/>
          <a:lstStyle>
            <a:lvl1pPr>
              <a:defRPr>
                <a:latin typeface="Arial" panose="020B0604020202020204" pitchFamily="34" charset="0"/>
              </a:defRPr>
            </a:lvl1pPr>
          </a:lstStyle>
          <a:p>
            <a:fld id="{74EC55B0-5D01-45FE-91CD-8F1B48D625FC}" type="slidenum">
              <a:rPr lang="en-US" smtClean="0"/>
              <a:pPr/>
              <a:t>‹#›</a:t>
            </a:fld>
            <a:endParaRPr lang="en-US"/>
          </a:p>
        </p:txBody>
      </p:sp>
    </p:spTree>
    <p:extLst>
      <p:ext uri="{BB962C8B-B14F-4D97-AF65-F5344CB8AC3E}">
        <p14:creationId xmlns:p14="http://schemas.microsoft.com/office/powerpoint/2010/main" val="42140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Slide - Logo, Bar, No Image">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Rectangle 6"/>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endParaRPr>
          </a:p>
        </p:txBody>
      </p:sp>
      <p:sp>
        <p:nvSpPr>
          <p:cNvPr id="10" name="Title 1"/>
          <p:cNvSpPr>
            <a:spLocks noGrp="1"/>
          </p:cNvSpPr>
          <p:nvPr>
            <p:ph type="ctrTitle" hasCustomPrompt="1"/>
          </p:nvPr>
        </p:nvSpPr>
        <p:spPr>
          <a:xfrm>
            <a:off x="486294" y="0"/>
            <a:ext cx="8321040" cy="914400"/>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8" name="Slide Number Placeholder 3">
            <a:extLst>
              <a:ext uri="{FF2B5EF4-FFF2-40B4-BE49-F238E27FC236}">
                <a16:creationId xmlns:a16="http://schemas.microsoft.com/office/drawing/2014/main" id="{C1EDFECE-9A3F-E226-DC4F-2E4F4E85EB21}"/>
              </a:ext>
            </a:extLst>
          </p:cNvPr>
          <p:cNvSpPr>
            <a:spLocks noGrp="1"/>
          </p:cNvSpPr>
          <p:nvPr>
            <p:ph type="sldNum" sz="quarter" idx="10"/>
          </p:nvPr>
        </p:nvSpPr>
        <p:spPr>
          <a:xfrm>
            <a:off x="0" y="6592824"/>
            <a:ext cx="2057400" cy="265176"/>
          </a:xfrm>
        </p:spPr>
        <p:txBody>
          <a:bodyPr/>
          <a:lstStyle>
            <a:lvl1pPr>
              <a:defRPr>
                <a:latin typeface="Arial" panose="020B0604020202020204" pitchFamily="34" charset="0"/>
              </a:defRPr>
            </a:lvl1pPr>
          </a:lstStyle>
          <a:p>
            <a:fld id="{74EC55B0-5D01-45FE-91CD-8F1B48D625FC}" type="slidenum">
              <a:rPr lang="en-US" smtClean="0"/>
              <a:pPr/>
              <a:t>‹#›</a:t>
            </a:fld>
            <a:endParaRPr lang="en-US"/>
          </a:p>
        </p:txBody>
      </p:sp>
    </p:spTree>
    <p:extLst>
      <p:ext uri="{BB962C8B-B14F-4D97-AF65-F5344CB8AC3E}">
        <p14:creationId xmlns:p14="http://schemas.microsoft.com/office/powerpoint/2010/main" val="257778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3B3-D5C2-45E0-B9FA-B0438592AE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8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19872" cy="9091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5157"/>
            <a:ext cx="8219872" cy="44778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FEBB670-FFC6-4F78-A4DD-BADA7B51359C}"/>
              </a:ext>
            </a:extLst>
          </p:cNvPr>
          <p:cNvSpPr>
            <a:spLocks noGrp="1"/>
          </p:cNvSpPr>
          <p:nvPr>
            <p:ph type="sldNum" sz="quarter" idx="4"/>
          </p:nvPr>
        </p:nvSpPr>
        <p:spPr>
          <a:xfrm>
            <a:off x="0" y="6592824"/>
            <a:ext cx="2057400" cy="265176"/>
          </a:xfrm>
          <a:prstGeom prst="rect">
            <a:avLst/>
          </a:prstGeom>
        </p:spPr>
        <p:txBody>
          <a:bodyPr vert="horz" lIns="91440" tIns="45720" rIns="91440" bIns="45720" rtlCol="0" anchor="ctr"/>
          <a:lstStyle>
            <a:lvl1pPr algn="l">
              <a:defRPr sz="1200" b="1">
                <a:solidFill>
                  <a:schemeClr val="tx2"/>
                </a:solidFill>
                <a:latin typeface="Arial" panose="020B0604020202020204" pitchFamily="34" charset="0"/>
              </a:defRPr>
            </a:lvl1pPr>
          </a:lstStyle>
          <a:p>
            <a:fld id="{74EC55B0-5D01-45FE-91CD-8F1B48D625FC}" type="slidenum">
              <a:rPr lang="en-US" smtClean="0"/>
              <a:pPr/>
              <a:t>‹#›</a:t>
            </a:fld>
            <a:endParaRPr lang="en-US"/>
          </a:p>
        </p:txBody>
      </p:sp>
    </p:spTree>
    <p:extLst>
      <p:ext uri="{BB962C8B-B14F-4D97-AF65-F5344CB8AC3E}">
        <p14:creationId xmlns:p14="http://schemas.microsoft.com/office/powerpoint/2010/main" val="2263245969"/>
      </p:ext>
    </p:extLst>
  </p:cSld>
  <p:clrMap bg1="lt1" tx1="dk1" bg2="lt2" tx2="dk2" accent1="accent1" accent2="accent2" accent3="accent3" accent4="accent4" accent5="accent5" accent6="accent6" hlink="hlink" folHlink="folHlink"/>
  <p:sldLayoutIdLst>
    <p:sldLayoutId id="2147483673" r:id="rId1"/>
    <p:sldLayoutId id="2147483740" r:id="rId2"/>
    <p:sldLayoutId id="2147483741" r:id="rId3"/>
    <p:sldLayoutId id="2147483742" r:id="rId4"/>
    <p:sldLayoutId id="2147483677" r:id="rId5"/>
    <p:sldLayoutId id="2147483678" r:id="rId6"/>
    <p:sldLayoutId id="2147483679" r:id="rId7"/>
    <p:sldLayoutId id="2147483680" r:id="rId8"/>
    <p:sldLayoutId id="2147483681" r:id="rId9"/>
    <p:sldLayoutId id="2147483743" r:id="rId10"/>
    <p:sldLayoutId id="2147483684" r:id="rId11"/>
    <p:sldLayoutId id="2147483685" r:id="rId12"/>
    <p:sldLayoutId id="2147483744" r:id="rId13"/>
  </p:sldLayoutIdLst>
  <p:hf hdr="0" ftr="0" dt="0"/>
  <p:txStyles>
    <p:titleStyle>
      <a:lvl1pPr algn="l" defTabSz="685800" rtl="0" eaLnBrk="1" latinLnBrk="0" hangingPunct="1">
        <a:lnSpc>
          <a:spcPct val="90000"/>
        </a:lnSpc>
        <a:spcBef>
          <a:spcPct val="0"/>
        </a:spcBef>
        <a:buNone/>
        <a:defRPr sz="3200" i="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19872" cy="9091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5157"/>
            <a:ext cx="8219872" cy="44778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7244080" y="6370320"/>
            <a:ext cx="1899920" cy="193040"/>
          </a:xfrm>
          <a:prstGeom prst="rect">
            <a:avLst/>
          </a:prstGeom>
          <a:noFill/>
        </p:spPr>
        <p:txBody>
          <a:bodyPr vert="horz" lIns="91440" tIns="45720" rIns="91440" bIns="45720" rtlCol="0" anchor="ctr"/>
          <a:lstStyle>
            <a:lvl1pPr algn="r">
              <a:defRPr sz="1200">
                <a:solidFill>
                  <a:schemeClr val="tx1"/>
                </a:solidFill>
                <a:latin typeface="Arial" panose="020B0604020202020204" pitchFamily="34" charset="0"/>
              </a:defRPr>
            </a:lvl1pPr>
          </a:lstStyle>
          <a:p>
            <a:fld id="{DACB0C26-4646-467F-89AF-6C0A7B2F9E95}" type="slidenum">
              <a:rPr lang="en-US" smtClean="0"/>
              <a:pPr/>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39" r:id="rId3"/>
    <p:sldLayoutId id="2147483682" r:id="rId4"/>
    <p:sldLayoutId id="2147483683" r:id="rId5"/>
    <p:sldLayoutId id="2147483696" r:id="rId6"/>
    <p:sldLayoutId id="2147483697" r:id="rId7"/>
    <p:sldLayoutId id="2147483686" r:id="rId8"/>
    <p:sldLayoutId id="2147483733" r:id="rId9"/>
    <p:sldLayoutId id="2147483731" r:id="rId10"/>
  </p:sldLayoutIdLst>
  <p:hf hdr="0" ftr="0" dt="0"/>
  <p:txStyles>
    <p:titleStyle>
      <a:lvl1pPr algn="l" defTabSz="685800" rtl="0" eaLnBrk="1" latinLnBrk="0" hangingPunct="1">
        <a:lnSpc>
          <a:spcPct val="90000"/>
        </a:lnSpc>
        <a:spcBef>
          <a:spcPct val="0"/>
        </a:spcBef>
        <a:buNone/>
        <a:defRPr sz="3200" i="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hyperlink" Target="https://www.deq.nc.gov/about/divisions/water-infrastructure/viable-utilities" TargetMode="Externa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members.nclm.org/Courses-Events/AML-On-Demand-Catalog/Product-Details?productid=%7BA67E5914-0772-491C-B41B-B47131CCF738%7D" TargetMode="External"/><Relationship Id="rId7" Type="http://schemas.openxmlformats.org/officeDocument/2006/relationships/image" Target="../media/image52.svg"/><Relationship Id="rId2" Type="http://schemas.openxmlformats.org/officeDocument/2006/relationships/notesSlide" Target="../notesSlides/notesSlide19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9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1.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s://www.deq.nc.gov/water-infrastructure/supplemental-er-guidance-distressed-lgus/download?attachment" TargetMode="External"/><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hyperlink" Target="https://www.epa.gov/water-infrastructure/closing-americas-wastewater-access-gap" TargetMode="External"/><Relationship Id="rId2" Type="http://schemas.openxmlformats.org/officeDocument/2006/relationships/notesSlide" Target="../notesSlides/notesSlide198.xml"/><Relationship Id="rId1" Type="http://schemas.openxmlformats.org/officeDocument/2006/relationships/slideLayout" Target="../slideLayouts/slideLayout2.xml"/><Relationship Id="rId6" Type="http://schemas.openxmlformats.org/officeDocument/2006/relationships/hyperlink" Target="https://www.csrf.nc.gov/" TargetMode="External"/><Relationship Id="rId5" Type="http://schemas.openxmlformats.org/officeDocument/2006/relationships/hyperlink" Target="https://www.epa.gov/waterresilience/cybersecurity-assessments" TargetMode="External"/><Relationship Id="rId4" Type="http://schemas.openxmlformats.org/officeDocument/2006/relationships/hyperlink" Target="https://www.deq.nc.gov/about/divisions/water-infrastructure/fall-2025-application-training-ebs-training-and-water-wastewater-energy-efficiency-training-etc" TargetMode="External"/></Relationships>
</file>

<file path=ppt/slides/_rels/slide1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hyperlink" Target="https://www.deq.nc.gov/about/divisions/water-infrastructure/viable-utilities" TargetMode="External"/><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hyperlink" Target="https://www.deq.nc.gov/about/divisions/water-infrastructure/i-need-funding/mergerregionalization-feasibility-grants" TargetMode="External"/><Relationship Id="rId2" Type="http://schemas.openxmlformats.org/officeDocument/2006/relationships/notesSlide" Target="../notesSlides/notesSlide215.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3" Type="http://schemas.openxmlformats.org/officeDocument/2006/relationships/hyperlink" Target="https://www.deq.nc.gov/about/divisions/water-infrastructure/i-need-funding/mergerregionalization-feasibility-grants" TargetMode="External"/><Relationship Id="rId2" Type="http://schemas.openxmlformats.org/officeDocument/2006/relationships/notesSlide" Target="../notesSlides/notesSlide216.xml"/><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hyperlink" Target="https://deq.nc.gov/about/divisions/water-infrastructure/i-need-funding/application-forms-and-additional-resources" TargetMode="External"/><Relationship Id="rId2" Type="http://schemas.openxmlformats.org/officeDocument/2006/relationships/notesSlide" Target="../notesSlides/notesSlide24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hyperlink" Target="https://www.epa.gov/cwsrf/build-america-buy-america-baba" TargetMode="External"/><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hyperlink" Target="https://www.epa.gov/system/files/documents/2022-10/EPA%20BABA%20De%20Minimis%20Waiver%20Final%20Oct%202022.pdf" TargetMode="External"/><Relationship Id="rId2" Type="http://schemas.openxmlformats.org/officeDocument/2006/relationships/notesSlide" Target="../notesSlides/notesSlide256.xml"/><Relationship Id="rId1" Type="http://schemas.openxmlformats.org/officeDocument/2006/relationships/slideLayout" Target="../slideLayouts/slideLayout2.xml"/><Relationship Id="rId4" Type="http://schemas.openxmlformats.org/officeDocument/2006/relationships/hyperlink" Target="https://www.epa.gov/system/files/documents/2022-09/Small%20Proj%20Gen%20App%20Waiver%20BABA%20EPA.pdf" TargetMode="External"/></Relationships>
</file>

<file path=ppt/slides/_rels/slide257.xml.rels><?xml version="1.0" encoding="UTF-8" standalone="yes"?>
<Relationships xmlns="http://schemas.openxmlformats.org/package/2006/relationships"><Relationship Id="rId3" Type="http://schemas.openxmlformats.org/officeDocument/2006/relationships/hyperlink" Target="https://www.epa.gov/system/files/documents/2022-09/EPA%20-%20SRF%20-%20Final%20Waiver%20-%20Adjustment%20Period_September%202022%20-%20Signed.pdf" TargetMode="External"/><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1.xml"/><Relationship Id="rId1" Type="http://schemas.openxmlformats.org/officeDocument/2006/relationships/slideLayout" Target="../slideLayouts/slideLayout12.xml"/><Relationship Id="rId4" Type="http://schemas.openxmlformats.org/officeDocument/2006/relationships/hyperlink" Target="https://www.deq.nc.gov/water-infrastructure-contact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q.nc.gov/about/divisions/water-infrastructure/i-need-funding/application-forms-and-additional-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docs.deq.nc.gov/Forms/RollingApplic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hyperlink" Target="https://edocs.deq.nc.gov/Forms/Fall2025FundingApplication"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BDB-E081-4F78-BD46-D37DBDE97853}"/>
              </a:ext>
            </a:extLst>
          </p:cNvPr>
          <p:cNvSpPr>
            <a:spLocks noGrp="1"/>
          </p:cNvSpPr>
          <p:nvPr>
            <p:ph type="ctrTitle"/>
          </p:nvPr>
        </p:nvSpPr>
        <p:spPr>
          <a:xfrm>
            <a:off x="2062481" y="3088013"/>
            <a:ext cx="6562246" cy="1388193"/>
          </a:xfrm>
        </p:spPr>
        <p:txBody>
          <a:bodyPr>
            <a:noAutofit/>
          </a:bodyPr>
          <a:lstStyle/>
          <a:p>
            <a:r>
              <a:rPr lang="en-US" sz="3600"/>
              <a:t>Funding Application Workshop</a:t>
            </a:r>
            <a:br>
              <a:rPr lang="en-US"/>
            </a:br>
            <a:r>
              <a:rPr lang="en-US" sz="2400"/>
              <a:t>Division of Water Infrastructure</a:t>
            </a:r>
            <a:br>
              <a:rPr lang="en-US"/>
            </a:br>
            <a:endParaRPr lang="en-US"/>
          </a:p>
        </p:txBody>
      </p:sp>
      <p:sp>
        <p:nvSpPr>
          <p:cNvPr id="3" name="Subtitle 2">
            <a:extLst>
              <a:ext uri="{FF2B5EF4-FFF2-40B4-BE49-F238E27FC236}">
                <a16:creationId xmlns:a16="http://schemas.microsoft.com/office/drawing/2014/main" id="{24495A53-9A24-489A-852B-2B2F1E18EA84}"/>
              </a:ext>
            </a:extLst>
          </p:cNvPr>
          <p:cNvSpPr>
            <a:spLocks noGrp="1"/>
          </p:cNvSpPr>
          <p:nvPr>
            <p:ph type="subTitle" idx="1"/>
          </p:nvPr>
        </p:nvSpPr>
        <p:spPr/>
        <p:txBody>
          <a:bodyPr/>
          <a:lstStyle/>
          <a:p>
            <a:r>
              <a:rPr lang="en-US">
                <a:solidFill>
                  <a:schemeClr val="accent3"/>
                </a:solidFill>
              </a:rPr>
              <a:t>Fall 2025</a:t>
            </a:r>
          </a:p>
        </p:txBody>
      </p:sp>
    </p:spTree>
    <p:extLst>
      <p:ext uri="{BB962C8B-B14F-4D97-AF65-F5344CB8AC3E}">
        <p14:creationId xmlns:p14="http://schemas.microsoft.com/office/powerpoint/2010/main" val="269532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6E12AF-6CBC-798E-7B6E-9D7619A3CED0}"/>
              </a:ext>
            </a:extLst>
          </p:cNvPr>
          <p:cNvSpPr>
            <a:spLocks noGrp="1"/>
          </p:cNvSpPr>
          <p:nvPr>
            <p:ph type="sldNum" sz="quarter" idx="12"/>
          </p:nvPr>
        </p:nvSpPr>
        <p:spPr>
          <a:xfrm>
            <a:off x="78581" y="6650830"/>
            <a:ext cx="2057400" cy="138112"/>
          </a:xfrm>
        </p:spPr>
        <p:txBody>
          <a:bodyPr/>
          <a:lstStyle/>
          <a:p>
            <a:fld id="{11F27F3A-B3E9-41ED-AF8F-A365F10BB65F}" type="slidenum">
              <a:rPr lang="en-US" smtClean="0"/>
              <a:pPr/>
              <a:t>10</a:t>
            </a:fld>
            <a:endParaRPr lang="en-US"/>
          </a:p>
        </p:txBody>
      </p:sp>
      <p:sp>
        <p:nvSpPr>
          <p:cNvPr id="3" name="Title 2">
            <a:extLst>
              <a:ext uri="{FF2B5EF4-FFF2-40B4-BE49-F238E27FC236}">
                <a16:creationId xmlns:a16="http://schemas.microsoft.com/office/drawing/2014/main" id="{203C9FEC-7BB0-3C92-E104-6B9FCA46891E}"/>
              </a:ext>
            </a:extLst>
          </p:cNvPr>
          <p:cNvSpPr>
            <a:spLocks noGrp="1"/>
          </p:cNvSpPr>
          <p:nvPr>
            <p:ph type="ctrTitle"/>
          </p:nvPr>
        </p:nvSpPr>
        <p:spPr>
          <a:xfrm>
            <a:off x="142875" y="8864"/>
            <a:ext cx="8858250" cy="894952"/>
          </a:xfrm>
        </p:spPr>
        <p:txBody>
          <a:bodyPr/>
          <a:lstStyle/>
          <a:p>
            <a:r>
              <a:rPr lang="en-US"/>
              <a:t>What’s New This Round</a:t>
            </a:r>
            <a:endParaRPr lang="en-US">
              <a:solidFill>
                <a:srgbClr val="FFFF00"/>
              </a:solidFill>
            </a:endParaRPr>
          </a:p>
        </p:txBody>
      </p:sp>
      <p:sp>
        <p:nvSpPr>
          <p:cNvPr id="4" name="Content Placeholder 3">
            <a:extLst>
              <a:ext uri="{FF2B5EF4-FFF2-40B4-BE49-F238E27FC236}">
                <a16:creationId xmlns:a16="http://schemas.microsoft.com/office/drawing/2014/main" id="{B3A10856-D013-7A36-59BA-8D1FED61D66B}"/>
              </a:ext>
            </a:extLst>
          </p:cNvPr>
          <p:cNvSpPr>
            <a:spLocks noGrp="1"/>
          </p:cNvSpPr>
          <p:nvPr>
            <p:ph idx="13"/>
          </p:nvPr>
        </p:nvSpPr>
        <p:spPr>
          <a:xfrm>
            <a:off x="637117" y="974717"/>
            <a:ext cx="7886700" cy="5019673"/>
          </a:xfrm>
        </p:spPr>
        <p:txBody>
          <a:bodyPr vert="horz" lIns="91440" tIns="45720" rIns="91440" bIns="45720" rtlCol="0" anchor="t">
            <a:normAutofit/>
          </a:bodyPr>
          <a:lstStyle/>
          <a:p>
            <a:r>
              <a:rPr lang="en-US" sz="2800">
                <a:solidFill>
                  <a:schemeClr val="accent3"/>
                </a:solidFill>
                <a:latin typeface="Arial"/>
                <a:cs typeface="Arial"/>
              </a:rPr>
              <a:t>Lead Service Line Replacement Projects</a:t>
            </a:r>
          </a:p>
          <a:p>
            <a:pPr lvl="1"/>
            <a:r>
              <a:rPr lang="en-US" sz="2400">
                <a:solidFill>
                  <a:schemeClr val="accent3"/>
                </a:solidFill>
                <a:latin typeface="Arial"/>
                <a:cs typeface="Arial"/>
              </a:rPr>
              <a:t>More funds available!</a:t>
            </a:r>
          </a:p>
          <a:p>
            <a:pPr lvl="1"/>
            <a:endParaRPr lang="en-US"/>
          </a:p>
          <a:p>
            <a:pPr lvl="1"/>
            <a:endParaRPr lang="en-US"/>
          </a:p>
          <a:p>
            <a:pPr lvl="1"/>
            <a:endParaRPr lang="en-US"/>
          </a:p>
          <a:p>
            <a:pPr lvl="2"/>
            <a:endParaRPr lang="en-US"/>
          </a:p>
          <a:p>
            <a:pPr lvl="2"/>
            <a:endParaRPr lang="en-US"/>
          </a:p>
          <a:p>
            <a:pPr lvl="1"/>
            <a:endParaRPr lang="en-US" sz="2400">
              <a:solidFill>
                <a:schemeClr val="accent3"/>
              </a:solidFill>
              <a:latin typeface="Arial"/>
              <a:cs typeface="Arial"/>
            </a:endParaRPr>
          </a:p>
          <a:p>
            <a:pPr lvl="1"/>
            <a:r>
              <a:rPr lang="en-US" sz="2400">
                <a:solidFill>
                  <a:schemeClr val="accent3"/>
                </a:solidFill>
                <a:latin typeface="Arial"/>
                <a:cs typeface="Arial"/>
              </a:rPr>
              <a:t>Initial funding caps can be increased in $500,000 increments if funds are available</a:t>
            </a:r>
          </a:p>
          <a:p>
            <a:pPr lvl="2"/>
            <a:r>
              <a:rPr lang="en-US" sz="2000">
                <a:solidFill>
                  <a:schemeClr val="accent3"/>
                </a:solidFill>
                <a:latin typeface="Arial"/>
                <a:cs typeface="Arial"/>
              </a:rPr>
              <a:t>$5M for replacement of known lead </a:t>
            </a:r>
          </a:p>
          <a:p>
            <a:pPr lvl="2"/>
            <a:r>
              <a:rPr lang="en-US" sz="2000">
                <a:solidFill>
                  <a:schemeClr val="accent3"/>
                </a:solidFill>
                <a:latin typeface="Arial"/>
                <a:cs typeface="Arial"/>
              </a:rPr>
              <a:t>$3M for find and replace</a:t>
            </a:r>
          </a:p>
          <a:p>
            <a:pPr lvl="2"/>
            <a:r>
              <a:rPr lang="en-US" sz="2000">
                <a:solidFill>
                  <a:schemeClr val="accent3"/>
                </a:solidFill>
                <a:latin typeface="Arial"/>
                <a:cs typeface="Arial"/>
              </a:rPr>
              <a:t>$1M for inventory</a:t>
            </a:r>
          </a:p>
          <a:p>
            <a:pPr marL="342900" lvl="1" indent="0">
              <a:buNone/>
            </a:pPr>
            <a:r>
              <a:rPr lang="en-US" sz="2400">
                <a:solidFill>
                  <a:schemeClr val="accent3"/>
                </a:solidFill>
                <a:latin typeface="Arial"/>
                <a:cs typeface="Arial"/>
              </a:rPr>
              <a:t>  </a:t>
            </a:r>
          </a:p>
          <a:p>
            <a:pPr marL="342900" lvl="1" indent="0">
              <a:buNone/>
            </a:pPr>
            <a:endParaRPr lang="en-US"/>
          </a:p>
          <a:p>
            <a:pPr lvl="1"/>
            <a:endParaRPr lang="en-US"/>
          </a:p>
          <a:p>
            <a:pPr lvl="1"/>
            <a:endParaRPr lang="en-US"/>
          </a:p>
        </p:txBody>
      </p:sp>
      <p:graphicFrame>
        <p:nvGraphicFramePr>
          <p:cNvPr id="5" name="Table 4">
            <a:extLst>
              <a:ext uri="{FF2B5EF4-FFF2-40B4-BE49-F238E27FC236}">
                <a16:creationId xmlns:a16="http://schemas.microsoft.com/office/drawing/2014/main" id="{17D2AFD8-E0D3-CD3E-63A2-93EA54F70473}"/>
              </a:ext>
            </a:extLst>
          </p:cNvPr>
          <p:cNvGraphicFramePr>
            <a:graphicFrameLocks noGrp="1"/>
          </p:cNvGraphicFramePr>
          <p:nvPr>
            <p:extLst>
              <p:ext uri="{D42A27DB-BD31-4B8C-83A1-F6EECF244321}">
                <p14:modId xmlns:p14="http://schemas.microsoft.com/office/powerpoint/2010/main" val="2116935886"/>
              </p:ext>
            </p:extLst>
          </p:nvPr>
        </p:nvGraphicFramePr>
        <p:xfrm>
          <a:off x="511794" y="1984915"/>
          <a:ext cx="8160072" cy="1544320"/>
        </p:xfrm>
        <a:graphic>
          <a:graphicData uri="http://schemas.openxmlformats.org/drawingml/2006/table">
            <a:tbl>
              <a:tblPr firstRow="1" firstCol="1" bandRow="1">
                <a:tableStyleId>{5C22544A-7EE6-4342-B048-85BDC9FD1C3A}</a:tableStyleId>
              </a:tblPr>
              <a:tblGrid>
                <a:gridCol w="1743958">
                  <a:extLst>
                    <a:ext uri="{9D8B030D-6E8A-4147-A177-3AD203B41FA5}">
                      <a16:colId xmlns:a16="http://schemas.microsoft.com/office/drawing/2014/main" val="217855814"/>
                    </a:ext>
                  </a:extLst>
                </a:gridCol>
                <a:gridCol w="1652420">
                  <a:extLst>
                    <a:ext uri="{9D8B030D-6E8A-4147-A177-3AD203B41FA5}">
                      <a16:colId xmlns:a16="http://schemas.microsoft.com/office/drawing/2014/main" val="1629650979"/>
                    </a:ext>
                  </a:extLst>
                </a:gridCol>
                <a:gridCol w="2318864">
                  <a:extLst>
                    <a:ext uri="{9D8B030D-6E8A-4147-A177-3AD203B41FA5}">
                      <a16:colId xmlns:a16="http://schemas.microsoft.com/office/drawing/2014/main" val="2652123904"/>
                    </a:ext>
                  </a:extLst>
                </a:gridCol>
                <a:gridCol w="2444830">
                  <a:extLst>
                    <a:ext uri="{9D8B030D-6E8A-4147-A177-3AD203B41FA5}">
                      <a16:colId xmlns:a16="http://schemas.microsoft.com/office/drawing/2014/main" val="3924151676"/>
                    </a:ext>
                  </a:extLst>
                </a:gridCol>
              </a:tblGrid>
              <a:tr h="602124">
                <a:tc>
                  <a:txBody>
                    <a:bodyPr/>
                    <a:lstStyle/>
                    <a:p>
                      <a:pPr marL="0" marR="0" algn="ctr">
                        <a:spcBef>
                          <a:spcPts val="240"/>
                        </a:spcBef>
                        <a:spcAft>
                          <a:spcPts val="240"/>
                        </a:spcAft>
                      </a:pPr>
                      <a:r>
                        <a:rPr lang="en-US" sz="1400">
                          <a:effectLst/>
                          <a:latin typeface="Arial"/>
                        </a:rPr>
                        <a:t>Approx. Application Due Date</a:t>
                      </a:r>
                      <a:endParaRPr lang="en-US" sz="1400">
                        <a:effectLst/>
                        <a:latin typeface="Arial"/>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240"/>
                        </a:spcBef>
                        <a:spcAft>
                          <a:spcPts val="240"/>
                        </a:spcAft>
                      </a:pPr>
                      <a:r>
                        <a:rPr lang="en-US" sz="1400">
                          <a:effectLst/>
                          <a:latin typeface="Arial"/>
                        </a:rPr>
                        <a:t>Approx. SWIA Meeting </a:t>
                      </a:r>
                    </a:p>
                    <a:p>
                      <a:pPr marL="0" marR="0" algn="ctr">
                        <a:spcBef>
                          <a:spcPts val="240"/>
                        </a:spcBef>
                        <a:spcAft>
                          <a:spcPts val="240"/>
                        </a:spcAft>
                      </a:pPr>
                      <a:r>
                        <a:rPr lang="en-US" sz="1400">
                          <a:effectLst/>
                        </a:rPr>
                        <a:t>(Award Date)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240"/>
                        </a:spcBef>
                        <a:spcAft>
                          <a:spcPts val="240"/>
                        </a:spcAft>
                      </a:pPr>
                      <a:r>
                        <a:rPr lang="en-US" sz="1400">
                          <a:effectLst/>
                          <a:latin typeface="Arial"/>
                        </a:rPr>
                        <a:t>Est. LSLR Funds Available </a:t>
                      </a:r>
                    </a:p>
                    <a:p>
                      <a:pPr marL="0" marR="0" algn="ctr">
                        <a:spcBef>
                          <a:spcPts val="240"/>
                        </a:spcBef>
                        <a:spcAft>
                          <a:spcPts val="240"/>
                        </a:spcAft>
                      </a:pPr>
                      <a:r>
                        <a:rPr lang="en-US" sz="1400">
                          <a:effectLst/>
                        </a:rPr>
                        <a:t>(Includes PF)</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240"/>
                        </a:spcBef>
                        <a:spcAft>
                          <a:spcPts val="240"/>
                        </a:spcAft>
                      </a:pPr>
                      <a:r>
                        <a:rPr lang="en-US" sz="1400">
                          <a:effectLst/>
                          <a:latin typeface="Arial"/>
                        </a:rPr>
                        <a:t>Est. Principal Forgiveness (PF) Available</a:t>
                      </a:r>
                      <a:endParaRPr lang="en-US" sz="1400">
                        <a:effectLst/>
                        <a:latin typeface="Arial"/>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35862545"/>
                  </a:ext>
                </a:extLst>
              </a:tr>
              <a:tr h="264348">
                <a:tc>
                  <a:txBody>
                    <a:bodyPr/>
                    <a:lstStyle/>
                    <a:p>
                      <a:pPr marL="0" marR="0" algn="ctr">
                        <a:spcBef>
                          <a:spcPts val="240"/>
                        </a:spcBef>
                        <a:spcAft>
                          <a:spcPts val="240"/>
                        </a:spcAft>
                      </a:pPr>
                      <a:r>
                        <a:rPr lang="en-US" sz="1400">
                          <a:effectLst/>
                          <a:latin typeface="Arial"/>
                        </a:rPr>
                        <a:t>August 1, 2025</a:t>
                      </a:r>
                      <a:endParaRPr lang="en-US" sz="1400">
                        <a:effectLst/>
                        <a:latin typeface="Arial"/>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rPr>
                        <a:t>September 17, 2025</a:t>
                      </a:r>
                      <a:endParaRPr lang="en-US" sz="1400">
                        <a:effectLst/>
                        <a:latin typeface="Arial"/>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solidFill>
                            <a:schemeClr val="tx1"/>
                          </a:solidFill>
                          <a:effectLst/>
                          <a:latin typeface="Arial"/>
                          <a:ea typeface="Times New Roman" panose="02020603050405020304" pitchFamily="18" charset="0"/>
                          <a:cs typeface="Times New Roman"/>
                        </a:rPr>
                        <a:t>$17,009,394</a:t>
                      </a:r>
                      <a:endPar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solidFill>
                            <a:schemeClr val="tx1"/>
                          </a:solidFill>
                          <a:effectLst/>
                          <a:latin typeface="Arial"/>
                          <a:ea typeface="Times New Roman" panose="02020603050405020304" pitchFamily="18" charset="0"/>
                          <a:cs typeface="Times New Roman"/>
                        </a:rPr>
                        <a:t>$12,446,164</a:t>
                      </a:r>
                      <a:endPar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8310109"/>
                  </a:ext>
                </a:extLst>
              </a:tr>
              <a:tr h="264348">
                <a:tc>
                  <a:txBody>
                    <a:bodyPr/>
                    <a:lstStyle/>
                    <a:p>
                      <a:pPr marL="0" marR="0" algn="ctr">
                        <a:spcBef>
                          <a:spcPts val="240"/>
                        </a:spcBef>
                        <a:spcAft>
                          <a:spcPts val="240"/>
                        </a:spcAft>
                      </a:pPr>
                      <a:r>
                        <a:rPr lang="en-US" sz="1400">
                          <a:effectLst/>
                          <a:latin typeface="Arial"/>
                        </a:rPr>
                        <a:t>November 3, 2025</a:t>
                      </a:r>
                      <a:endParaRPr lang="en-US" sz="1400">
                        <a:effectLst/>
                        <a:latin typeface="Arial"/>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ea typeface="Times New Roman" panose="02020603050405020304" pitchFamily="18" charset="0"/>
                          <a:cs typeface="Times New Roman"/>
                        </a:rPr>
                        <a:t>December 10, 2025</a:t>
                      </a:r>
                    </a:p>
                  </a:txBody>
                  <a:tcPr marL="68580" marR="68580" marT="0" marB="0" anchor="ctr"/>
                </a:tc>
                <a:tc>
                  <a:txBody>
                    <a:bodyPr/>
                    <a:lstStyle/>
                    <a:p>
                      <a:pPr marL="0" marR="0" lvl="0" algn="ctr">
                        <a:spcBef>
                          <a:spcPts val="240"/>
                        </a:spcBef>
                        <a:spcAft>
                          <a:spcPts val="240"/>
                        </a:spcAft>
                        <a:buNone/>
                      </a:pPr>
                      <a:r>
                        <a:rPr lang="en-US" sz="1400" b="0" i="0" u="none" strike="noStrike" noProof="0">
                          <a:solidFill>
                            <a:schemeClr val="tx1"/>
                          </a:solidFill>
                          <a:effectLst/>
                          <a:latin typeface="Arial"/>
                        </a:rPr>
                        <a:t>FY2024 Remainder + TBD</a:t>
                      </a:r>
                      <a:endParaRPr lang="en-US" sz="1400">
                        <a:solidFill>
                          <a:schemeClr val="tx1"/>
                        </a:solidFill>
                      </a:endParaRPr>
                    </a:p>
                  </a:txBody>
                  <a:tcPr marL="68580" marR="68580" marT="0" marB="0" anchor="ctr"/>
                </a:tc>
                <a:tc>
                  <a:txBody>
                    <a:bodyPr/>
                    <a:lstStyle/>
                    <a:p>
                      <a:pPr lvl="0" algn="ctr">
                        <a:lnSpc>
                          <a:spcPct val="100000"/>
                        </a:lnSpc>
                        <a:spcBef>
                          <a:spcPts val="0"/>
                        </a:spcBef>
                        <a:spcAft>
                          <a:spcPts val="0"/>
                        </a:spcAft>
                        <a:buNone/>
                      </a:pPr>
                      <a:r>
                        <a:rPr lang="en-US" sz="1500" b="0" i="0" u="none" strike="noStrike" noProof="0">
                          <a:solidFill>
                            <a:schemeClr val="tx1"/>
                          </a:solidFill>
                          <a:effectLst/>
                          <a:latin typeface="Arial"/>
                        </a:rPr>
                        <a:t>FY2024 Remainder + TBD</a:t>
                      </a:r>
                    </a:p>
                  </a:txBody>
                  <a:tcPr marL="68580" marR="68580" marT="0" marB="0" anchor="ctr"/>
                </a:tc>
                <a:extLst>
                  <a:ext uri="{0D108BD9-81ED-4DB2-BD59-A6C34878D82A}">
                    <a16:rowId xmlns:a16="http://schemas.microsoft.com/office/drawing/2014/main" val="3962401012"/>
                  </a:ext>
                </a:extLst>
              </a:tr>
            </a:tbl>
          </a:graphicData>
        </a:graphic>
      </p:graphicFrame>
      <p:sp>
        <p:nvSpPr>
          <p:cNvPr id="6" name="TextBox 5">
            <a:extLst>
              <a:ext uri="{FF2B5EF4-FFF2-40B4-BE49-F238E27FC236}">
                <a16:creationId xmlns:a16="http://schemas.microsoft.com/office/drawing/2014/main" id="{335FA1EC-30C3-C248-FDE9-CF916840D35D}"/>
              </a:ext>
            </a:extLst>
          </p:cNvPr>
          <p:cNvSpPr txBox="1"/>
          <p:nvPr/>
        </p:nvSpPr>
        <p:spPr>
          <a:xfrm>
            <a:off x="142875" y="6305550"/>
            <a:ext cx="3401893" cy="276999"/>
          </a:xfrm>
          <a:prstGeom prst="rect">
            <a:avLst/>
          </a:prstGeom>
          <a:noFill/>
        </p:spPr>
        <p:txBody>
          <a:bodyPr wrap="none" rtlCol="0">
            <a:spAutoFit/>
          </a:bodyPr>
          <a:lstStyle/>
          <a:p>
            <a:r>
              <a:rPr lang="en-US" sz="1200">
                <a:solidFill>
                  <a:schemeClr val="accent3"/>
                </a:solidFill>
              </a:rPr>
              <a:t>*Dates TBD at September 2025 SWIA meeting.</a:t>
            </a:r>
          </a:p>
        </p:txBody>
      </p:sp>
    </p:spTree>
    <p:extLst>
      <p:ext uri="{BB962C8B-B14F-4D97-AF65-F5344CB8AC3E}">
        <p14:creationId xmlns:p14="http://schemas.microsoft.com/office/powerpoint/2010/main" val="3121166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59C5AB-48C8-8378-DBE3-4AB8CB03C321}"/>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5565B-F524-0A72-99E1-7681592C7767}"/>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2400" kern="1200">
                <a:solidFill>
                  <a:srgbClr val="FFFFFF"/>
                </a:solidFill>
                <a:latin typeface="+mj-lt"/>
                <a:ea typeface="+mj-ea"/>
                <a:cs typeface="+mj-cs"/>
              </a:rPr>
              <a:t>IIJA SRF-Emerging Contaminants Funding: Application – Study Projects (EC-S) (New) </a:t>
            </a:r>
          </a:p>
        </p:txBody>
      </p:sp>
      <p:sp>
        <p:nvSpPr>
          <p:cNvPr id="4" name="Slide Number Placeholder 3">
            <a:extLst>
              <a:ext uri="{FF2B5EF4-FFF2-40B4-BE49-F238E27FC236}">
                <a16:creationId xmlns:a16="http://schemas.microsoft.com/office/drawing/2014/main" id="{7BE928A2-298F-5545-83B3-9F07D9BB4766}"/>
              </a:ext>
            </a:extLst>
          </p:cNvPr>
          <p:cNvSpPr>
            <a:spLocks noGrp="1"/>
          </p:cNvSpPr>
          <p:nvPr>
            <p:ph type="sldNum" sz="quarter" idx="10"/>
          </p:nvPr>
        </p:nvSpPr>
        <p:spPr>
          <a:xfrm>
            <a:off x="8275638" y="6356350"/>
            <a:ext cx="385761" cy="365125"/>
          </a:xfrm>
        </p:spPr>
        <p:txBody>
          <a:bodyPr vert="horz" lIns="91440" tIns="45720" rIns="91440" bIns="45720" rtlCol="0" anchor="ctr">
            <a:normAutofit fontScale="92500" lnSpcReduction="20000"/>
          </a:bodyPr>
          <a:lstStyle/>
          <a:p>
            <a:pPr algn="r">
              <a:spcAft>
                <a:spcPts val="600"/>
              </a:spcAft>
            </a:pPr>
            <a:fld id="{74EC55B0-5D01-45FE-91CD-8F1B48D625FC}" type="slidenum">
              <a:rPr lang="en-US">
                <a:solidFill>
                  <a:schemeClr val="tx1">
                    <a:alpha val="80000"/>
                  </a:schemeClr>
                </a:solidFill>
                <a:latin typeface="+mn-lt"/>
              </a:rPr>
              <a:pPr algn="r">
                <a:spcAft>
                  <a:spcPts val="600"/>
                </a:spcAft>
              </a:pPr>
              <a:t>100</a:t>
            </a:fld>
            <a:endParaRPr lang="en-US">
              <a:solidFill>
                <a:schemeClr val="tx1">
                  <a:alpha val="80000"/>
                </a:schemeClr>
              </a:solidFill>
              <a:latin typeface="+mn-lt"/>
            </a:endParaRPr>
          </a:p>
        </p:txBody>
      </p:sp>
      <p:pic>
        <p:nvPicPr>
          <p:cNvPr id="10" name="Content Placeholder 9">
            <a:extLst>
              <a:ext uri="{FF2B5EF4-FFF2-40B4-BE49-F238E27FC236}">
                <a16:creationId xmlns:a16="http://schemas.microsoft.com/office/drawing/2014/main" id="{26D14F49-95F6-E394-0A11-E948EF198F03}"/>
              </a:ext>
            </a:extLst>
          </p:cNvPr>
          <p:cNvPicPr>
            <a:picLocks noGrp="1" noChangeAspect="1"/>
          </p:cNvPicPr>
          <p:nvPr>
            <p:ph idx="1"/>
          </p:nvPr>
        </p:nvPicPr>
        <p:blipFill>
          <a:blip r:embed="rId3"/>
          <a:stretch>
            <a:fillRect/>
          </a:stretch>
        </p:blipFill>
        <p:spPr>
          <a:xfrm>
            <a:off x="4107536" y="1228725"/>
            <a:ext cx="4091557" cy="5019675"/>
          </a:xfrm>
        </p:spPr>
      </p:pic>
    </p:spTree>
    <p:extLst>
      <p:ext uri="{BB962C8B-B14F-4D97-AF65-F5344CB8AC3E}">
        <p14:creationId xmlns:p14="http://schemas.microsoft.com/office/powerpoint/2010/main" val="7374602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1F45-3A63-55A2-FCF1-251D0B0F0198}"/>
              </a:ext>
            </a:extLst>
          </p:cNvPr>
          <p:cNvSpPr>
            <a:spLocks noGrp="1"/>
          </p:cNvSpPr>
          <p:nvPr>
            <p:ph type="title"/>
          </p:nvPr>
        </p:nvSpPr>
        <p:spPr/>
        <p:txBody>
          <a:bodyPr>
            <a:normAutofit fontScale="90000"/>
          </a:bodyPr>
          <a:lstStyle/>
          <a:p>
            <a:r>
              <a:rPr lang="en-US">
                <a:latin typeface="Times New Roman"/>
                <a:cs typeface="Times New Roman"/>
              </a:rPr>
              <a:t>Rolling Application Expected Cutoff Dates for 2025 (for LSLR and EC-S)</a:t>
            </a:r>
            <a:endParaRPr lang="en-US"/>
          </a:p>
        </p:txBody>
      </p:sp>
      <p:graphicFrame>
        <p:nvGraphicFramePr>
          <p:cNvPr id="8" name="Content Placeholder 7">
            <a:extLst>
              <a:ext uri="{FF2B5EF4-FFF2-40B4-BE49-F238E27FC236}">
                <a16:creationId xmlns:a16="http://schemas.microsoft.com/office/drawing/2014/main" id="{71E1EDFF-CFB7-9A28-AC66-2E507EBE6CB9}"/>
              </a:ext>
            </a:extLst>
          </p:cNvPr>
          <p:cNvGraphicFramePr>
            <a:graphicFrameLocks noGrp="1"/>
          </p:cNvGraphicFramePr>
          <p:nvPr>
            <p:ph idx="1"/>
            <p:extLst>
              <p:ext uri="{D42A27DB-BD31-4B8C-83A1-F6EECF244321}">
                <p14:modId xmlns:p14="http://schemas.microsoft.com/office/powerpoint/2010/main" val="4277381747"/>
              </p:ext>
            </p:extLst>
          </p:nvPr>
        </p:nvGraphicFramePr>
        <p:xfrm>
          <a:off x="450443" y="1227458"/>
          <a:ext cx="8252473" cy="4167500"/>
        </p:xfrm>
        <a:graphic>
          <a:graphicData uri="http://schemas.openxmlformats.org/drawingml/2006/table">
            <a:tbl>
              <a:tblPr firstRow="1" bandRow="1">
                <a:tableStyleId>{5C22544A-7EE6-4342-B048-85BDC9FD1C3A}</a:tableStyleId>
              </a:tblPr>
              <a:tblGrid>
                <a:gridCol w="3932933">
                  <a:extLst>
                    <a:ext uri="{9D8B030D-6E8A-4147-A177-3AD203B41FA5}">
                      <a16:colId xmlns:a16="http://schemas.microsoft.com/office/drawing/2014/main" val="970092922"/>
                    </a:ext>
                  </a:extLst>
                </a:gridCol>
                <a:gridCol w="4319540">
                  <a:extLst>
                    <a:ext uri="{9D8B030D-6E8A-4147-A177-3AD203B41FA5}">
                      <a16:colId xmlns:a16="http://schemas.microsoft.com/office/drawing/2014/main" val="333965263"/>
                    </a:ext>
                  </a:extLst>
                </a:gridCol>
              </a:tblGrid>
              <a:tr h="557276">
                <a:tc>
                  <a:txBody>
                    <a:bodyPr/>
                    <a:lstStyle/>
                    <a:p>
                      <a:pPr marL="0" algn="ctr" rtl="0" eaLnBrk="1" fontAlgn="ctr" latinLnBrk="0" hangingPunct="1"/>
                      <a:r>
                        <a:rPr lang="en-US" sz="2400" b="1" i="0" u="none" strike="noStrike" kern="1200">
                          <a:solidFill>
                            <a:srgbClr val="FFFFFF"/>
                          </a:solidFill>
                          <a:effectLst/>
                          <a:latin typeface="Arial"/>
                        </a:rPr>
                        <a:t>Approximate Application Due Date</a:t>
                      </a:r>
                      <a:endParaRPr lang="en-US" sz="18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9E3F"/>
                    </a:solidFill>
                  </a:tcPr>
                </a:tc>
                <a:tc>
                  <a:txBody>
                    <a:bodyPr/>
                    <a:lstStyle/>
                    <a:p>
                      <a:pPr marL="0" algn="ctr" rtl="0" eaLnBrk="1" fontAlgn="ctr" latinLnBrk="0" hangingPunct="1"/>
                      <a:r>
                        <a:rPr lang="en-US" sz="2400" b="1" i="0" u="none" strike="noStrike" kern="1200">
                          <a:solidFill>
                            <a:srgbClr val="FFFFFF"/>
                          </a:solidFill>
                          <a:effectLst/>
                          <a:latin typeface="Arial"/>
                        </a:rPr>
                        <a:t>Approximate SWIA Meeting (Award Date)</a:t>
                      </a:r>
                      <a:endParaRPr lang="en-US" sz="18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9E3F"/>
                    </a:solidFill>
                  </a:tcPr>
                </a:tc>
                <a:extLst>
                  <a:ext uri="{0D108BD9-81ED-4DB2-BD59-A6C34878D82A}">
                    <a16:rowId xmlns:a16="http://schemas.microsoft.com/office/drawing/2014/main" val="3724571739"/>
                  </a:ext>
                </a:extLst>
              </a:tr>
              <a:tr h="836135">
                <a:tc>
                  <a:txBody>
                    <a:bodyPr/>
                    <a:lstStyle/>
                    <a:p>
                      <a:pPr marL="0" lvl="0" algn="l">
                        <a:buNone/>
                      </a:pPr>
                      <a:r>
                        <a:rPr lang="en-US" sz="2400" b="0" i="0" u="none" strike="noStrike" kern="1200" noProof="0">
                          <a:solidFill>
                            <a:srgbClr val="000000"/>
                          </a:solidFill>
                          <a:effectLst/>
                          <a:latin typeface="Arial"/>
                        </a:rPr>
                        <a:t>August 1, 2025</a:t>
                      </a:r>
                    </a:p>
                    <a:p>
                      <a:pPr marL="0" lvl="0" algn="l">
                        <a:buNone/>
                      </a:pPr>
                      <a:endParaRPr lang="en-US" sz="2400" b="0" i="0" u="none" strike="noStrike" kern="1200">
                        <a:solidFill>
                          <a:srgbClr val="000000"/>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CE"/>
                    </a:solidFill>
                  </a:tcPr>
                </a:tc>
                <a:tc>
                  <a:txBody>
                    <a:bodyPr/>
                    <a:lstStyle/>
                    <a:p>
                      <a:pPr marL="0" lvl="0" algn="l">
                        <a:buNone/>
                      </a:pPr>
                      <a:r>
                        <a:rPr lang="en-US" sz="2400" b="0" i="0" u="none" strike="noStrike" kern="1200" noProof="0">
                          <a:solidFill>
                            <a:srgbClr val="000000"/>
                          </a:solidFill>
                          <a:effectLst/>
                          <a:latin typeface="Arial"/>
                        </a:rPr>
                        <a:t>September 17, 2025</a:t>
                      </a:r>
                    </a:p>
                    <a:p>
                      <a:pPr marL="0" lvl="0" algn="l">
                        <a:buNone/>
                      </a:pPr>
                      <a:endParaRPr lang="en-US" sz="2400" b="0" i="0" u="none" strike="noStrike" kern="1200">
                        <a:solidFill>
                          <a:srgbClr val="000000"/>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CE"/>
                    </a:solidFill>
                  </a:tcPr>
                </a:tc>
                <a:extLst>
                  <a:ext uri="{0D108BD9-81ED-4DB2-BD59-A6C34878D82A}">
                    <a16:rowId xmlns:a16="http://schemas.microsoft.com/office/drawing/2014/main" val="1585422674"/>
                  </a:ext>
                </a:extLst>
              </a:tr>
              <a:tr h="836135">
                <a:tc>
                  <a:txBody>
                    <a:bodyPr/>
                    <a:lstStyle/>
                    <a:p>
                      <a:pPr marL="0" lvl="0" algn="l">
                        <a:buNone/>
                      </a:pPr>
                      <a:r>
                        <a:rPr lang="en-US" sz="2400" b="0" i="0" u="none" strike="noStrike" kern="1200" noProof="0">
                          <a:solidFill>
                            <a:srgbClr val="000000"/>
                          </a:solidFill>
                          <a:effectLst/>
                          <a:latin typeface="Arial"/>
                        </a:rPr>
                        <a:t>November 3, 2025</a:t>
                      </a:r>
                    </a:p>
                    <a:p>
                      <a:pPr marL="0" lvl="0" algn="l">
                        <a:buNone/>
                      </a:pPr>
                      <a:endParaRPr lang="en-US" sz="2400" b="0" i="0" u="none" strike="noStrike" kern="1200">
                        <a:solidFill>
                          <a:srgbClr val="000000"/>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tc>
                  <a:txBody>
                    <a:bodyPr/>
                    <a:lstStyle/>
                    <a:p>
                      <a:pPr marL="0" lvl="0" algn="l">
                        <a:buNone/>
                      </a:pPr>
                      <a:r>
                        <a:rPr lang="en-US" sz="2400" b="0" i="0" u="none" strike="noStrike" kern="1200" noProof="0">
                          <a:solidFill>
                            <a:srgbClr val="000000"/>
                          </a:solidFill>
                          <a:effectLst/>
                          <a:latin typeface="Arial"/>
                        </a:rPr>
                        <a:t>December 10, 2025</a:t>
                      </a:r>
                    </a:p>
                    <a:p>
                      <a:pPr marL="0" lvl="0" algn="l">
                        <a:buNone/>
                      </a:pPr>
                      <a:endParaRPr lang="en-US" sz="2400" b="0" i="0" u="none" strike="noStrike" kern="1200">
                        <a:solidFill>
                          <a:srgbClr val="000000"/>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extLst>
                  <a:ext uri="{0D108BD9-81ED-4DB2-BD59-A6C34878D82A}">
                    <a16:rowId xmlns:a16="http://schemas.microsoft.com/office/drawing/2014/main" val="226325379"/>
                  </a:ext>
                </a:extLst>
              </a:tr>
              <a:tr h="836135">
                <a:tc>
                  <a:txBody>
                    <a:bodyPr/>
                    <a:lstStyle/>
                    <a:p>
                      <a:pPr marL="0" lvl="0" algn="l">
                        <a:buNone/>
                      </a:pPr>
                      <a:r>
                        <a:rPr lang="en-US" sz="2400" b="0" i="0" u="none" strike="noStrike" kern="1200">
                          <a:solidFill>
                            <a:srgbClr val="000000"/>
                          </a:solidFill>
                          <a:effectLst/>
                          <a:latin typeface="Arial"/>
                        </a:rPr>
                        <a:t>January 9, 2026*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tc>
                  <a:txBody>
                    <a:bodyPr/>
                    <a:lstStyle/>
                    <a:p>
                      <a:pPr marL="0" lvl="0" algn="l">
                        <a:buNone/>
                      </a:pPr>
                      <a:r>
                        <a:rPr lang="en-US" sz="2400" b="0" i="0" u="none" strike="noStrike" kern="1200">
                          <a:solidFill>
                            <a:srgbClr val="000000"/>
                          </a:solidFill>
                          <a:effectLst/>
                          <a:latin typeface="Arial"/>
                        </a:rPr>
                        <a:t>February 18, 2026*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extLst>
                  <a:ext uri="{0D108BD9-81ED-4DB2-BD59-A6C34878D82A}">
                    <a16:rowId xmlns:a16="http://schemas.microsoft.com/office/drawing/2014/main" val="2442617586"/>
                  </a:ext>
                </a:extLst>
              </a:tr>
              <a:tr h="836135">
                <a:tc>
                  <a:txBody>
                    <a:bodyPr/>
                    <a:lstStyle/>
                    <a:p>
                      <a:pPr marL="0" lvl="0" algn="l">
                        <a:buNone/>
                      </a:pPr>
                      <a:r>
                        <a:rPr lang="en-US" sz="2400" b="0" i="0" u="none" strike="noStrike" kern="1200">
                          <a:solidFill>
                            <a:srgbClr val="000000"/>
                          </a:solidFill>
                          <a:effectLst/>
                          <a:latin typeface="Arial"/>
                        </a:rPr>
                        <a:t>March 2, 2026*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tc>
                  <a:txBody>
                    <a:bodyPr/>
                    <a:lstStyle/>
                    <a:p>
                      <a:pPr marL="0" lvl="0" algn="l">
                        <a:buNone/>
                      </a:pPr>
                      <a:r>
                        <a:rPr lang="en-US" sz="2400" b="0" i="0" u="none" strike="noStrike" kern="1200">
                          <a:solidFill>
                            <a:srgbClr val="000000"/>
                          </a:solidFill>
                          <a:effectLst/>
                          <a:latin typeface="Arial"/>
                        </a:rPr>
                        <a:t>April 15-16, 2026*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0E8"/>
                    </a:solidFill>
                  </a:tcPr>
                </a:tc>
                <a:extLst>
                  <a:ext uri="{0D108BD9-81ED-4DB2-BD59-A6C34878D82A}">
                    <a16:rowId xmlns:a16="http://schemas.microsoft.com/office/drawing/2014/main" val="1785893689"/>
                  </a:ext>
                </a:extLst>
              </a:tr>
            </a:tbl>
          </a:graphicData>
        </a:graphic>
      </p:graphicFrame>
      <p:sp>
        <p:nvSpPr>
          <p:cNvPr id="4" name="Slide Number Placeholder 3">
            <a:extLst>
              <a:ext uri="{FF2B5EF4-FFF2-40B4-BE49-F238E27FC236}">
                <a16:creationId xmlns:a16="http://schemas.microsoft.com/office/drawing/2014/main" id="{093C870E-2A17-5205-DDF7-A5F14E6C42BE}"/>
              </a:ext>
            </a:extLst>
          </p:cNvPr>
          <p:cNvSpPr>
            <a:spLocks noGrp="1"/>
          </p:cNvSpPr>
          <p:nvPr>
            <p:ph type="sldNum" sz="quarter" idx="10"/>
          </p:nvPr>
        </p:nvSpPr>
        <p:spPr/>
        <p:txBody>
          <a:bodyPr/>
          <a:lstStyle/>
          <a:p>
            <a:fld id="{74EC55B0-5D01-45FE-91CD-8F1B48D625FC}" type="slidenum">
              <a:rPr lang="en-US" smtClean="0"/>
              <a:pPr/>
              <a:t>101</a:t>
            </a:fld>
            <a:endParaRPr lang="en-US"/>
          </a:p>
        </p:txBody>
      </p:sp>
      <p:sp>
        <p:nvSpPr>
          <p:cNvPr id="3" name="TextBox 2">
            <a:extLst>
              <a:ext uri="{FF2B5EF4-FFF2-40B4-BE49-F238E27FC236}">
                <a16:creationId xmlns:a16="http://schemas.microsoft.com/office/drawing/2014/main" id="{07AF4BB3-17D4-C572-84ED-AC03A1560005}"/>
              </a:ext>
            </a:extLst>
          </p:cNvPr>
          <p:cNvSpPr txBox="1"/>
          <p:nvPr/>
        </p:nvSpPr>
        <p:spPr>
          <a:xfrm>
            <a:off x="466928" y="5630542"/>
            <a:ext cx="6186374" cy="369332"/>
          </a:xfrm>
          <a:prstGeom prst="rect">
            <a:avLst/>
          </a:prstGeom>
          <a:noFill/>
        </p:spPr>
        <p:txBody>
          <a:bodyPr wrap="none" rtlCol="0">
            <a:spAutoFit/>
          </a:bodyPr>
          <a:lstStyle/>
          <a:p>
            <a:r>
              <a:rPr lang="en-US"/>
              <a:t>*Dates to be finalized after September 2025 SWIA meeting</a:t>
            </a:r>
          </a:p>
        </p:txBody>
      </p:sp>
    </p:spTree>
    <p:extLst>
      <p:ext uri="{BB962C8B-B14F-4D97-AF65-F5344CB8AC3E}">
        <p14:creationId xmlns:p14="http://schemas.microsoft.com/office/powerpoint/2010/main" val="38215711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Wastewater and Drinking Water Projects</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 Project Priority Systems</a:t>
            </a:r>
          </a:p>
          <a:p>
            <a:pPr marL="0" indent="0" algn="ctr">
              <a:buNone/>
            </a:pPr>
            <a:r>
              <a:rPr lang="en-US" b="1" i="1">
                <a:solidFill>
                  <a:schemeClr val="accent3"/>
                </a:solidFill>
                <a:latin typeface="+mj-lt"/>
              </a:rPr>
              <a:t>Wastewater</a:t>
            </a:r>
          </a:p>
          <a:p>
            <a:pPr marL="0" indent="0" algn="ctr">
              <a:buNone/>
            </a:pPr>
            <a:r>
              <a:rPr lang="en-US" b="1" i="1">
                <a:solidFill>
                  <a:schemeClr val="accent3"/>
                </a:solidFill>
                <a:latin typeface="+mj-lt"/>
              </a:rPr>
              <a:t>Drinking Water</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102</a:t>
            </a:fld>
            <a:endParaRPr lang="en-US"/>
          </a:p>
        </p:txBody>
      </p:sp>
    </p:spTree>
    <p:extLst>
      <p:ext uri="{BB962C8B-B14F-4D97-AF65-F5344CB8AC3E}">
        <p14:creationId xmlns:p14="http://schemas.microsoft.com/office/powerpoint/2010/main" val="1949811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FF4FD-02A3-C937-704E-74D423BE6528}"/>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Title 5">
            <a:extLst>
              <a:ext uri="{FF2B5EF4-FFF2-40B4-BE49-F238E27FC236}">
                <a16:creationId xmlns:a16="http://schemas.microsoft.com/office/drawing/2014/main" id="{5B0A517C-FA1F-4DEC-B582-3225E37A4D3F}"/>
              </a:ext>
            </a:extLst>
          </p:cNvPr>
          <p:cNvSpPr>
            <a:spLocks noGrp="1"/>
          </p:cNvSpPr>
          <p:nvPr>
            <p:ph type="title"/>
          </p:nvPr>
        </p:nvSpPr>
        <p:spPr/>
        <p:txBody>
          <a:bodyPr>
            <a:noAutofit/>
          </a:bodyPr>
          <a:lstStyle/>
          <a:p>
            <a:r>
              <a:rPr lang="en-US"/>
              <a:t>Priority Rating System (PRS)</a:t>
            </a:r>
          </a:p>
        </p:txBody>
      </p:sp>
      <p:sp>
        <p:nvSpPr>
          <p:cNvPr id="5" name="Slide Number Placeholder 4">
            <a:extLst>
              <a:ext uri="{FF2B5EF4-FFF2-40B4-BE49-F238E27FC236}">
                <a16:creationId xmlns:a16="http://schemas.microsoft.com/office/drawing/2014/main" id="{8237FBC0-57E0-4364-AE46-1C5C88BB675E}"/>
              </a:ext>
            </a:extLst>
          </p:cNvPr>
          <p:cNvSpPr>
            <a:spLocks noGrp="1"/>
          </p:cNvSpPr>
          <p:nvPr>
            <p:ph type="sldNum" sz="quarter" idx="10"/>
          </p:nvPr>
        </p:nvSpPr>
        <p:spPr/>
        <p:txBody>
          <a:bodyPr/>
          <a:lstStyle/>
          <a:p>
            <a:fld id="{74EC55B0-5D01-45FE-91CD-8F1B48D625FC}" type="slidenum">
              <a:rPr lang="en-US" smtClean="0"/>
              <a:pPr/>
              <a:t>103</a:t>
            </a:fld>
            <a:endParaRPr lang="en-US"/>
          </a:p>
        </p:txBody>
      </p:sp>
      <p:sp>
        <p:nvSpPr>
          <p:cNvPr id="4" name="Content Placeholder 6">
            <a:extLst>
              <a:ext uri="{FF2B5EF4-FFF2-40B4-BE49-F238E27FC236}">
                <a16:creationId xmlns:a16="http://schemas.microsoft.com/office/drawing/2014/main" id="{A609CAB1-D648-41A7-B3D3-C72A23199C48}"/>
              </a:ext>
            </a:extLst>
          </p:cNvPr>
          <p:cNvSpPr>
            <a:spLocks noGrp="1"/>
          </p:cNvSpPr>
          <p:nvPr/>
        </p:nvSpPr>
        <p:spPr>
          <a:xfrm>
            <a:off x="457200" y="1228728"/>
            <a:ext cx="8239328" cy="50196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2"/>
                </a:solidFill>
                <a:latin typeface="Arial"/>
                <a:cs typeface="Arial"/>
              </a:rPr>
              <a:t>Prioritizes projects for funding recommendations</a:t>
            </a:r>
          </a:p>
          <a:p>
            <a:pPr lvl="1"/>
            <a:r>
              <a:rPr lang="en-US">
                <a:solidFill>
                  <a:schemeClr val="tx2"/>
                </a:solidFill>
                <a:latin typeface="Arial"/>
                <a:cs typeface="Arial"/>
              </a:rPr>
              <a:t>Projects funded in pr</a:t>
            </a:r>
            <a:r>
              <a:rPr lang="en-US">
                <a:solidFill>
                  <a:schemeClr val="accent3"/>
                </a:solidFill>
                <a:latin typeface="Arial"/>
                <a:cs typeface="Arial"/>
              </a:rPr>
              <a:t>iority order</a:t>
            </a:r>
          </a:p>
          <a:p>
            <a:pPr lvl="1"/>
            <a:r>
              <a:rPr lang="en-US">
                <a:solidFill>
                  <a:schemeClr val="accent3"/>
                </a:solidFill>
                <a:latin typeface="Arial"/>
                <a:cs typeface="Arial"/>
              </a:rPr>
              <a:t>Best funds available provided in priority order</a:t>
            </a:r>
          </a:p>
          <a:p>
            <a:r>
              <a:rPr lang="en-US">
                <a:solidFill>
                  <a:schemeClr val="accent3"/>
                </a:solidFill>
                <a:latin typeface="Arial"/>
                <a:cs typeface="Arial"/>
              </a:rPr>
              <a:t>Claim </a:t>
            </a:r>
            <a:r>
              <a:rPr lang="en-US" b="1">
                <a:solidFill>
                  <a:schemeClr val="accent3"/>
                </a:solidFill>
                <a:latin typeface="Arial"/>
                <a:cs typeface="Arial"/>
              </a:rPr>
              <a:t>all</a:t>
            </a:r>
            <a:r>
              <a:rPr lang="en-US">
                <a:solidFill>
                  <a:schemeClr val="accent3"/>
                </a:solidFill>
                <a:latin typeface="Arial"/>
                <a:cs typeface="Arial"/>
              </a:rPr>
              <a:t> the points you can document</a:t>
            </a:r>
          </a:p>
          <a:p>
            <a:pPr lvl="1"/>
            <a:r>
              <a:rPr lang="en-US">
                <a:solidFill>
                  <a:schemeClr val="accent3"/>
                </a:solidFill>
                <a:latin typeface="Arial"/>
                <a:cs typeface="Arial"/>
              </a:rPr>
              <a:t>You may claim more points than the priority point cap for each PRS Section</a:t>
            </a:r>
          </a:p>
          <a:p>
            <a:r>
              <a:rPr lang="en-US">
                <a:solidFill>
                  <a:schemeClr val="accent3"/>
                </a:solidFill>
                <a:latin typeface="Arial"/>
                <a:cs typeface="Arial"/>
              </a:rPr>
              <a:t>Include scoresheet along with narrative and supporting documentation</a:t>
            </a:r>
          </a:p>
          <a:p>
            <a:r>
              <a:rPr lang="en-US">
                <a:solidFill>
                  <a:schemeClr val="accent3"/>
                </a:solidFill>
                <a:latin typeface="Arial"/>
                <a:cs typeface="Arial"/>
              </a:rPr>
              <a:t>Provide </a:t>
            </a:r>
            <a:r>
              <a:rPr lang="en-US" b="1">
                <a:solidFill>
                  <a:schemeClr val="accent3"/>
                </a:solidFill>
                <a:latin typeface="Arial"/>
                <a:cs typeface="Arial"/>
              </a:rPr>
              <a:t>ALL</a:t>
            </a:r>
            <a:r>
              <a:rPr lang="en-US">
                <a:solidFill>
                  <a:schemeClr val="accent3"/>
                </a:solidFill>
                <a:latin typeface="Arial"/>
                <a:cs typeface="Arial"/>
              </a:rPr>
              <a:t> the required documentation listed in the PRS guidance</a:t>
            </a:r>
          </a:p>
          <a:p>
            <a:r>
              <a:rPr lang="en-US">
                <a:solidFill>
                  <a:schemeClr val="accent3"/>
                </a:solidFill>
                <a:latin typeface="Arial"/>
                <a:cs typeface="Arial"/>
              </a:rPr>
              <a:t>Only the information </a:t>
            </a:r>
            <a:r>
              <a:rPr lang="en-US" b="1">
                <a:solidFill>
                  <a:schemeClr val="accent3"/>
                </a:solidFill>
                <a:latin typeface="Arial"/>
                <a:cs typeface="Arial"/>
              </a:rPr>
              <a:t>provided</a:t>
            </a:r>
            <a:r>
              <a:rPr lang="en-US">
                <a:solidFill>
                  <a:schemeClr val="accent3"/>
                </a:solidFill>
                <a:latin typeface="Arial"/>
                <a:cs typeface="Arial"/>
              </a:rPr>
              <a:t> will be considered</a:t>
            </a:r>
          </a:p>
          <a:p>
            <a:endParaRPr lang="en-US"/>
          </a:p>
        </p:txBody>
      </p:sp>
    </p:spTree>
    <p:extLst>
      <p:ext uri="{BB962C8B-B14F-4D97-AF65-F5344CB8AC3E}">
        <p14:creationId xmlns:p14="http://schemas.microsoft.com/office/powerpoint/2010/main" val="660094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A517C-FA1F-4DEC-B582-3225E37A4D3F}"/>
              </a:ext>
            </a:extLst>
          </p:cNvPr>
          <p:cNvSpPr>
            <a:spLocks noGrp="1"/>
          </p:cNvSpPr>
          <p:nvPr>
            <p:ph type="title"/>
          </p:nvPr>
        </p:nvSpPr>
        <p:spPr/>
        <p:txBody>
          <a:bodyPr/>
          <a:lstStyle/>
          <a:p>
            <a:r>
              <a:rPr lang="en-US"/>
              <a:t>Priority Rating System</a:t>
            </a:r>
          </a:p>
        </p:txBody>
      </p:sp>
      <p:sp>
        <p:nvSpPr>
          <p:cNvPr id="7" name="Content Placeholder 6">
            <a:extLst>
              <a:ext uri="{FF2B5EF4-FFF2-40B4-BE49-F238E27FC236}">
                <a16:creationId xmlns:a16="http://schemas.microsoft.com/office/drawing/2014/main" id="{A609CAB1-D648-41A7-B3D3-C72A23199C48}"/>
              </a:ext>
            </a:extLst>
          </p:cNvPr>
          <p:cNvSpPr>
            <a:spLocks noGrp="1"/>
          </p:cNvSpPr>
          <p:nvPr>
            <p:ph idx="1"/>
          </p:nvPr>
        </p:nvSpPr>
        <p:spPr/>
        <p:txBody>
          <a:bodyPr vert="horz" lIns="91440" tIns="45720" rIns="91440" bIns="45720" rtlCol="0" anchor="t">
            <a:noAutofit/>
          </a:bodyPr>
          <a:lstStyle/>
          <a:p>
            <a:pPr marL="0" indent="0">
              <a:buNone/>
            </a:pPr>
            <a:r>
              <a:rPr lang="en-US" b="1">
                <a:solidFill>
                  <a:schemeClr val="accent3"/>
                </a:solidFill>
                <a:latin typeface="Arial"/>
                <a:cs typeface="Arial"/>
              </a:rPr>
              <a:t>Read PRS Guidance carefully! </a:t>
            </a:r>
            <a:r>
              <a:rPr lang="en-US">
                <a:solidFill>
                  <a:schemeClr val="accent3"/>
                </a:solidFill>
                <a:latin typeface="Arial"/>
                <a:cs typeface="Arial"/>
              </a:rPr>
              <a:t> </a:t>
            </a:r>
          </a:p>
          <a:p>
            <a:r>
              <a:rPr lang="en-US">
                <a:solidFill>
                  <a:schemeClr val="accent3"/>
                </a:solidFill>
                <a:latin typeface="Arial"/>
                <a:cs typeface="Arial"/>
              </a:rPr>
              <a:t>Tables provided as handouts</a:t>
            </a:r>
          </a:p>
          <a:p>
            <a:r>
              <a:rPr lang="en-US">
                <a:solidFill>
                  <a:schemeClr val="accent3"/>
                </a:solidFill>
                <a:latin typeface="Arial"/>
                <a:cs typeface="Arial"/>
              </a:rPr>
              <a:t>Provides lists and explanations of what is required to document the project is eligible for priority points </a:t>
            </a:r>
          </a:p>
          <a:p>
            <a:pPr lvl="1"/>
            <a:r>
              <a:rPr lang="en-US">
                <a:solidFill>
                  <a:schemeClr val="accent3"/>
                </a:solidFill>
                <a:latin typeface="Arial"/>
                <a:cs typeface="Arial"/>
              </a:rPr>
              <a:t>Lists of what is required for each line item claimed</a:t>
            </a:r>
          </a:p>
          <a:p>
            <a:pPr lvl="1"/>
            <a:r>
              <a:rPr lang="en-US">
                <a:solidFill>
                  <a:schemeClr val="accent3"/>
                </a:solidFill>
                <a:latin typeface="Arial"/>
                <a:cs typeface="Arial"/>
              </a:rPr>
              <a:t>Supporting information/documents needed for each requirement</a:t>
            </a:r>
          </a:p>
          <a:p>
            <a:pPr lvl="2"/>
            <a:r>
              <a:rPr lang="en-US">
                <a:solidFill>
                  <a:schemeClr val="accent3"/>
                </a:solidFill>
                <a:latin typeface="Arial"/>
                <a:cs typeface="Arial"/>
              </a:rPr>
              <a:t>Maps</a:t>
            </a:r>
          </a:p>
          <a:p>
            <a:pPr lvl="2"/>
            <a:r>
              <a:rPr lang="en-US">
                <a:solidFill>
                  <a:schemeClr val="accent3"/>
                </a:solidFill>
                <a:latin typeface="Arial"/>
                <a:cs typeface="Arial"/>
              </a:rPr>
              <a:t>Non-compliance documents</a:t>
            </a:r>
          </a:p>
          <a:p>
            <a:pPr lvl="2"/>
            <a:r>
              <a:rPr lang="en-US">
                <a:solidFill>
                  <a:schemeClr val="accent3"/>
                </a:solidFill>
                <a:latin typeface="Arial"/>
                <a:cs typeface="Arial"/>
              </a:rPr>
              <a:t>Etc.</a:t>
            </a:r>
          </a:p>
          <a:p>
            <a:r>
              <a:rPr lang="en-US">
                <a:solidFill>
                  <a:schemeClr val="accent3"/>
                </a:solidFill>
                <a:latin typeface="Arial"/>
                <a:cs typeface="Arial"/>
              </a:rPr>
              <a:t>Provides examples</a:t>
            </a:r>
          </a:p>
          <a:p>
            <a:r>
              <a:rPr lang="en-US">
                <a:solidFill>
                  <a:schemeClr val="accent3"/>
                </a:solidFill>
                <a:latin typeface="Arial"/>
                <a:cs typeface="Arial"/>
              </a:rPr>
              <a:t>Provides tips and recommendations</a:t>
            </a:r>
          </a:p>
          <a:p>
            <a:endParaRPr lang="en-US"/>
          </a:p>
        </p:txBody>
      </p:sp>
      <p:sp>
        <p:nvSpPr>
          <p:cNvPr id="5" name="Slide Number Placeholder 4">
            <a:extLst>
              <a:ext uri="{FF2B5EF4-FFF2-40B4-BE49-F238E27FC236}">
                <a16:creationId xmlns:a16="http://schemas.microsoft.com/office/drawing/2014/main" id="{8237FBC0-57E0-4364-AE46-1C5C88BB675E}"/>
              </a:ext>
            </a:extLst>
          </p:cNvPr>
          <p:cNvSpPr>
            <a:spLocks noGrp="1"/>
          </p:cNvSpPr>
          <p:nvPr>
            <p:ph type="sldNum" sz="quarter" idx="10"/>
          </p:nvPr>
        </p:nvSpPr>
        <p:spPr/>
        <p:txBody>
          <a:bodyPr/>
          <a:lstStyle/>
          <a:p>
            <a:fld id="{74EC55B0-5D01-45FE-91CD-8F1B48D625FC}" type="slidenum">
              <a:rPr lang="en-US" smtClean="0"/>
              <a:pPr/>
              <a:t>104</a:t>
            </a:fld>
            <a:endParaRPr lang="en-US"/>
          </a:p>
        </p:txBody>
      </p:sp>
    </p:spTree>
    <p:extLst>
      <p:ext uri="{BB962C8B-B14F-4D97-AF65-F5344CB8AC3E}">
        <p14:creationId xmlns:p14="http://schemas.microsoft.com/office/powerpoint/2010/main" val="19249372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A517C-FA1F-4DEC-B582-3225E37A4D3F}"/>
              </a:ext>
            </a:extLst>
          </p:cNvPr>
          <p:cNvSpPr>
            <a:spLocks noGrp="1"/>
          </p:cNvSpPr>
          <p:nvPr>
            <p:ph type="title"/>
          </p:nvPr>
        </p:nvSpPr>
        <p:spPr/>
        <p:txBody>
          <a:bodyPr/>
          <a:lstStyle/>
          <a:p>
            <a:r>
              <a:rPr lang="en-US"/>
              <a:t>Priority Rating System</a:t>
            </a:r>
          </a:p>
        </p:txBody>
      </p:sp>
      <p:sp>
        <p:nvSpPr>
          <p:cNvPr id="7" name="Content Placeholder 6">
            <a:extLst>
              <a:ext uri="{FF2B5EF4-FFF2-40B4-BE49-F238E27FC236}">
                <a16:creationId xmlns:a16="http://schemas.microsoft.com/office/drawing/2014/main" id="{A609CAB1-D648-41A7-B3D3-C72A23199C48}"/>
              </a:ext>
            </a:extLst>
          </p:cNvPr>
          <p:cNvSpPr>
            <a:spLocks noGrp="1"/>
          </p:cNvSpPr>
          <p:nvPr>
            <p:ph idx="1"/>
          </p:nvPr>
        </p:nvSpPr>
        <p:spPr/>
        <p:txBody>
          <a:bodyPr vert="horz" lIns="91440" tIns="45720" rIns="91440" bIns="45720" rtlCol="0" anchor="t">
            <a:normAutofit/>
          </a:bodyPr>
          <a:lstStyle/>
          <a:p>
            <a:pPr>
              <a:spcAft>
                <a:spcPts val="600"/>
              </a:spcAft>
            </a:pPr>
            <a:r>
              <a:rPr lang="en-US">
                <a:solidFill>
                  <a:schemeClr val="accent3"/>
                </a:solidFill>
              </a:rPr>
              <a:t>“Roll-downs” can happen in some situations</a:t>
            </a:r>
          </a:p>
          <a:p>
            <a:pPr lvl="1">
              <a:spcAft>
                <a:spcPts val="600"/>
              </a:spcAft>
            </a:pPr>
            <a:r>
              <a:rPr lang="en-US">
                <a:solidFill>
                  <a:schemeClr val="accent3"/>
                </a:solidFill>
              </a:rPr>
              <a:t>Project Purpose examples</a:t>
            </a:r>
          </a:p>
          <a:p>
            <a:pPr lvl="2">
              <a:spcAft>
                <a:spcPts val="600"/>
              </a:spcAft>
            </a:pPr>
            <a:r>
              <a:rPr lang="en-US" sz="2400">
                <a:solidFill>
                  <a:schemeClr val="accent3"/>
                </a:solidFill>
              </a:rPr>
              <a:t>Failed Infrastructure (1.B) to Rehabilitation/Replacement (1.C)</a:t>
            </a:r>
          </a:p>
          <a:p>
            <a:pPr lvl="2">
              <a:spcAft>
                <a:spcPts val="600"/>
              </a:spcAft>
            </a:pPr>
            <a:r>
              <a:rPr lang="en-US" sz="2400">
                <a:solidFill>
                  <a:schemeClr val="accent3"/>
                </a:solidFill>
              </a:rPr>
              <a:t>Rehabilitation/Replacement (1.C and 1.C.1) to Expansion (1.D &amp; 1.D.1)</a:t>
            </a:r>
          </a:p>
          <a:p>
            <a:pPr lvl="1">
              <a:spcAft>
                <a:spcPts val="600"/>
              </a:spcAft>
            </a:pPr>
            <a:r>
              <a:rPr lang="en-US">
                <a:solidFill>
                  <a:schemeClr val="accent3"/>
                </a:solidFill>
              </a:rPr>
              <a:t>Resiliency (2.N)</a:t>
            </a:r>
          </a:p>
          <a:p>
            <a:pPr lvl="1">
              <a:spcAft>
                <a:spcPts val="600"/>
              </a:spcAft>
            </a:pPr>
            <a:r>
              <a:rPr lang="en-US">
                <a:solidFill>
                  <a:schemeClr val="accent3"/>
                </a:solidFill>
              </a:rPr>
              <a:t>Capital Planning (3.A)</a:t>
            </a:r>
            <a:r>
              <a:rPr lang="en-US">
                <a:solidFill>
                  <a:srgbClr val="FF0000"/>
                </a:solidFill>
              </a:rPr>
              <a:t> </a:t>
            </a:r>
            <a:r>
              <a:rPr lang="en-US">
                <a:solidFill>
                  <a:schemeClr val="accent3"/>
                </a:solidFill>
              </a:rPr>
              <a:t>to CIP (3.B)</a:t>
            </a:r>
          </a:p>
          <a:p>
            <a:pPr>
              <a:spcAft>
                <a:spcPts val="600"/>
              </a:spcAft>
            </a:pPr>
            <a:r>
              <a:rPr lang="en-US">
                <a:solidFill>
                  <a:schemeClr val="tx2"/>
                </a:solidFill>
              </a:rPr>
              <a:t>If unsure, ask questions before submitting application</a:t>
            </a:r>
          </a:p>
          <a:p>
            <a:endParaRPr lang="en-US"/>
          </a:p>
        </p:txBody>
      </p:sp>
      <p:sp>
        <p:nvSpPr>
          <p:cNvPr id="5" name="Slide Number Placeholder 4">
            <a:extLst>
              <a:ext uri="{FF2B5EF4-FFF2-40B4-BE49-F238E27FC236}">
                <a16:creationId xmlns:a16="http://schemas.microsoft.com/office/drawing/2014/main" id="{8237FBC0-57E0-4364-AE46-1C5C88BB675E}"/>
              </a:ext>
            </a:extLst>
          </p:cNvPr>
          <p:cNvSpPr>
            <a:spLocks noGrp="1"/>
          </p:cNvSpPr>
          <p:nvPr>
            <p:ph type="sldNum" sz="quarter" idx="10"/>
          </p:nvPr>
        </p:nvSpPr>
        <p:spPr/>
        <p:txBody>
          <a:bodyPr/>
          <a:lstStyle/>
          <a:p>
            <a:fld id="{74EC55B0-5D01-45FE-91CD-8F1B48D625FC}" type="slidenum">
              <a:rPr lang="en-US" smtClean="0"/>
              <a:pPr/>
              <a:t>105</a:t>
            </a:fld>
            <a:endParaRPr lang="en-US"/>
          </a:p>
        </p:txBody>
      </p:sp>
    </p:spTree>
    <p:extLst>
      <p:ext uri="{BB962C8B-B14F-4D97-AF65-F5344CB8AC3E}">
        <p14:creationId xmlns:p14="http://schemas.microsoft.com/office/powerpoint/2010/main" val="4945887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161-B4C6-48BD-9094-0E7D3AEED307}"/>
              </a:ext>
            </a:extLst>
          </p:cNvPr>
          <p:cNvSpPr>
            <a:spLocks noGrp="1"/>
          </p:cNvSpPr>
          <p:nvPr>
            <p:ph type="title"/>
          </p:nvPr>
        </p:nvSpPr>
        <p:spPr/>
        <p:txBody>
          <a:bodyPr>
            <a:normAutofit fontScale="90000"/>
          </a:bodyPr>
          <a:lstStyle/>
          <a:p>
            <a:r>
              <a:rPr lang="en-US"/>
              <a:t>DW/WW/EC-C/EC-S Priority Rating Systems for Construction Projects</a:t>
            </a:r>
          </a:p>
        </p:txBody>
      </p:sp>
      <p:sp>
        <p:nvSpPr>
          <p:cNvPr id="3" name="Content Placeholder 2">
            <a:extLst>
              <a:ext uri="{FF2B5EF4-FFF2-40B4-BE49-F238E27FC236}">
                <a16:creationId xmlns:a16="http://schemas.microsoft.com/office/drawing/2014/main" id="{55519F24-5D89-461C-B07F-E685761F9540}"/>
              </a:ext>
            </a:extLst>
          </p:cNvPr>
          <p:cNvSpPr>
            <a:spLocks noGrp="1"/>
          </p:cNvSpPr>
          <p:nvPr>
            <p:ph idx="1"/>
          </p:nvPr>
        </p:nvSpPr>
        <p:spPr>
          <a:xfrm>
            <a:off x="469232" y="1036223"/>
            <a:ext cx="8239328" cy="5019673"/>
          </a:xfrm>
        </p:spPr>
        <p:txBody>
          <a:bodyPr vert="horz" lIns="91440" tIns="45720" rIns="91440" bIns="45720" rtlCol="0" anchor="t">
            <a:normAutofit/>
          </a:bodyPr>
          <a:lstStyle/>
          <a:p>
            <a:r>
              <a:rPr lang="en-US">
                <a:solidFill>
                  <a:schemeClr val="accent3"/>
                </a:solidFill>
              </a:rPr>
              <a:t>Categories</a:t>
            </a:r>
          </a:p>
          <a:p>
            <a:pPr lvl="1"/>
            <a:r>
              <a:rPr lang="en-US">
                <a:solidFill>
                  <a:schemeClr val="accent3"/>
                </a:solidFill>
              </a:rPr>
              <a:t>Category 1 – Project Purpose</a:t>
            </a:r>
          </a:p>
          <a:p>
            <a:pPr lvl="1"/>
            <a:r>
              <a:rPr lang="en-US">
                <a:solidFill>
                  <a:schemeClr val="accent3"/>
                </a:solidFill>
              </a:rPr>
              <a:t>Category 2 – Project Benefits</a:t>
            </a:r>
          </a:p>
          <a:p>
            <a:pPr lvl="1"/>
            <a:r>
              <a:rPr lang="en-US">
                <a:solidFill>
                  <a:schemeClr val="accent3"/>
                </a:solidFill>
              </a:rPr>
              <a:t>Category 3 – System Management </a:t>
            </a:r>
          </a:p>
          <a:p>
            <a:pPr lvl="1"/>
            <a:r>
              <a:rPr lang="en-US">
                <a:solidFill>
                  <a:schemeClr val="accent3"/>
                </a:solidFill>
              </a:rPr>
              <a:t>Category 4 – Affordability</a:t>
            </a:r>
          </a:p>
          <a:p>
            <a:r>
              <a:rPr lang="en-US">
                <a:solidFill>
                  <a:schemeClr val="accent3"/>
                </a:solidFill>
              </a:rPr>
              <a:t>Use appropriate scoresheets for drinking water and wastewater programs</a:t>
            </a:r>
          </a:p>
          <a:p>
            <a:r>
              <a:rPr lang="en-US">
                <a:solidFill>
                  <a:schemeClr val="accent3"/>
                </a:solidFill>
              </a:rPr>
              <a:t>Presentation focuses on problem areas, updated guidance clarifications, and EC-eligible line items</a:t>
            </a:r>
          </a:p>
          <a:p>
            <a:r>
              <a:rPr lang="en-US">
                <a:solidFill>
                  <a:schemeClr val="accent3"/>
                </a:solidFill>
              </a:rPr>
              <a:t>Presentation applies only to DW/WW, CDBG-I, EC construction, and EC studies only</a:t>
            </a:r>
          </a:p>
          <a:p>
            <a:endParaRPr lang="en-US"/>
          </a:p>
          <a:p>
            <a:endParaRPr lang="en-US"/>
          </a:p>
        </p:txBody>
      </p:sp>
      <p:sp>
        <p:nvSpPr>
          <p:cNvPr id="4" name="Slide Number Placeholder 3">
            <a:extLst>
              <a:ext uri="{FF2B5EF4-FFF2-40B4-BE49-F238E27FC236}">
                <a16:creationId xmlns:a16="http://schemas.microsoft.com/office/drawing/2014/main" id="{F0AF7110-040A-4078-A7F4-6C1F2E5F6356}"/>
              </a:ext>
            </a:extLst>
          </p:cNvPr>
          <p:cNvSpPr>
            <a:spLocks noGrp="1"/>
          </p:cNvSpPr>
          <p:nvPr>
            <p:ph type="sldNum" sz="quarter" idx="10"/>
          </p:nvPr>
        </p:nvSpPr>
        <p:spPr/>
        <p:txBody>
          <a:bodyPr/>
          <a:lstStyle/>
          <a:p>
            <a:fld id="{74EC55B0-5D01-45FE-91CD-8F1B48D625FC}" type="slidenum">
              <a:rPr lang="en-US" smtClean="0"/>
              <a:pPr/>
              <a:t>106</a:t>
            </a:fld>
            <a:endParaRPr lang="en-US"/>
          </a:p>
        </p:txBody>
      </p:sp>
    </p:spTree>
    <p:extLst>
      <p:ext uri="{BB962C8B-B14F-4D97-AF65-F5344CB8AC3E}">
        <p14:creationId xmlns:p14="http://schemas.microsoft.com/office/powerpoint/2010/main" val="18312301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t>Priority Rating System – Category 1 – Project Purpose (25 points max)</a:t>
            </a:r>
          </a:p>
        </p:txBody>
      </p:sp>
      <p:sp>
        <p:nvSpPr>
          <p:cNvPr id="8" name="Content Placeholder 7"/>
          <p:cNvSpPr>
            <a:spLocks noGrp="1"/>
          </p:cNvSpPr>
          <p:nvPr>
            <p:ph idx="1"/>
          </p:nvPr>
        </p:nvSpPr>
        <p:spPr/>
        <p:txBody>
          <a:bodyPr vert="horz" lIns="91440" tIns="45720" rIns="91440" bIns="45720" rtlCol="0" anchor="t">
            <a:normAutofit/>
          </a:bodyPr>
          <a:lstStyle/>
          <a:p>
            <a:r>
              <a:rPr lang="en-US">
                <a:solidFill>
                  <a:schemeClr val="accent3"/>
                </a:solidFill>
              </a:rPr>
              <a:t>The entire project must support the claimed purpose (except as specified in PRS guidance)</a:t>
            </a:r>
          </a:p>
          <a:p>
            <a:r>
              <a:rPr lang="en-US">
                <a:solidFill>
                  <a:schemeClr val="accent3"/>
                </a:solidFill>
              </a:rPr>
              <a:t>Staff will consider other project purpose points if there is insufficient documentation to award claimed Project Purpose</a:t>
            </a:r>
          </a:p>
          <a:p>
            <a:r>
              <a:rPr lang="en-US">
                <a:solidFill>
                  <a:schemeClr val="accent3"/>
                </a:solidFill>
              </a:rPr>
              <a:t>Projects not earning purpose points are still eligible for funding…</a:t>
            </a:r>
          </a:p>
          <a:p>
            <a:pPr lvl="1"/>
            <a:r>
              <a:rPr lang="en-US">
                <a:solidFill>
                  <a:schemeClr val="accent3"/>
                </a:solidFill>
              </a:rPr>
              <a:t>…but do not qualify for PF</a:t>
            </a:r>
          </a:p>
        </p:txBody>
      </p:sp>
      <p:sp>
        <p:nvSpPr>
          <p:cNvPr id="2" name="Slide Number Placeholder 1"/>
          <p:cNvSpPr>
            <a:spLocks noGrp="1"/>
          </p:cNvSpPr>
          <p:nvPr>
            <p:ph type="sldNum" sz="quarter" idx="10"/>
          </p:nvPr>
        </p:nvSpPr>
        <p:spPr/>
        <p:txBody>
          <a:bodyPr/>
          <a:lstStyle/>
          <a:p>
            <a:fld id="{11F27F3A-B3E9-41ED-AF8F-A365F10BB65F}" type="slidenum">
              <a:rPr lang="en-US" smtClean="0"/>
              <a:pPr/>
              <a:t>107</a:t>
            </a:fld>
            <a:endParaRPr lang="en-US"/>
          </a:p>
        </p:txBody>
      </p:sp>
    </p:spTree>
    <p:extLst>
      <p:ext uri="{BB962C8B-B14F-4D97-AF65-F5344CB8AC3E}">
        <p14:creationId xmlns:p14="http://schemas.microsoft.com/office/powerpoint/2010/main" val="3814941873"/>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9F765D-5438-496D-4932-68808AF52F6C}"/>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7FDF090-CF06-4DDA-A6D4-AC9F7BBB7BB9}"/>
              </a:ext>
            </a:extLst>
          </p:cNvPr>
          <p:cNvSpPr>
            <a:spLocks noGrp="1"/>
          </p:cNvSpPr>
          <p:nvPr>
            <p:ph type="title"/>
          </p:nvPr>
        </p:nvSpPr>
        <p:spPr/>
        <p:txBody>
          <a:bodyPr>
            <a:normAutofit fontScale="90000"/>
          </a:bodyPr>
          <a:lstStyle/>
          <a:p>
            <a:r>
              <a:rPr lang="en-US">
                <a:latin typeface="Times New Roman"/>
                <a:cs typeface="Times New Roman"/>
              </a:rPr>
              <a:t>1.A Consolidate Nonviable Systems (DW, CDBG-I, WW)</a:t>
            </a:r>
            <a:endParaRPr lang="en-US"/>
          </a:p>
        </p:txBody>
      </p:sp>
      <p:sp>
        <p:nvSpPr>
          <p:cNvPr id="3" name="Content Placeholder 2">
            <a:extLst>
              <a:ext uri="{FF2B5EF4-FFF2-40B4-BE49-F238E27FC236}">
                <a16:creationId xmlns:a16="http://schemas.microsoft.com/office/drawing/2014/main" id="{8FE9C326-7647-4602-8BC0-B5476FF470A3}"/>
              </a:ext>
            </a:extLst>
          </p:cNvPr>
          <p:cNvSpPr>
            <a:spLocks noGrp="1"/>
          </p:cNvSpPr>
          <p:nvPr>
            <p:ph idx="1"/>
          </p:nvPr>
        </p:nvSpPr>
        <p:spPr>
          <a:xfrm>
            <a:off x="457200" y="1228728"/>
            <a:ext cx="8239328" cy="5286372"/>
          </a:xfrm>
        </p:spPr>
        <p:txBody>
          <a:bodyPr vert="horz" lIns="91440" tIns="45720" rIns="91440" bIns="45720" rtlCol="0" anchor="t">
            <a:noAutofit/>
          </a:bodyPr>
          <a:lstStyle/>
          <a:p>
            <a:r>
              <a:rPr lang="en-US" sz="2400">
                <a:solidFill>
                  <a:schemeClr val="accent3"/>
                </a:solidFill>
              </a:rPr>
              <a:t>Points</a:t>
            </a:r>
          </a:p>
          <a:p>
            <a:pPr lvl="1"/>
            <a:r>
              <a:rPr lang="en-US" sz="2000">
                <a:solidFill>
                  <a:schemeClr val="accent3"/>
                </a:solidFill>
              </a:rPr>
              <a:t>DW/WW – 25 points</a:t>
            </a:r>
          </a:p>
          <a:p>
            <a:pPr lvl="1"/>
            <a:r>
              <a:rPr lang="en-US" sz="2000">
                <a:solidFill>
                  <a:schemeClr val="accent3"/>
                </a:solidFill>
              </a:rPr>
              <a:t>CDBG-I – 15 points</a:t>
            </a:r>
          </a:p>
          <a:p>
            <a:r>
              <a:rPr lang="en-US" sz="2400">
                <a:solidFill>
                  <a:schemeClr val="accent3"/>
                </a:solidFill>
              </a:rPr>
              <a:t>Consolidation of Nonviable Systems are the highest priority projects for funding </a:t>
            </a:r>
          </a:p>
          <a:p>
            <a:r>
              <a:rPr lang="en-US" sz="2400">
                <a:solidFill>
                  <a:schemeClr val="accent3"/>
                </a:solidFill>
              </a:rPr>
              <a:t>Two situations for becoming a nonviable system:</a:t>
            </a:r>
          </a:p>
          <a:p>
            <a:pPr marL="0" indent="0">
              <a:buNone/>
            </a:pPr>
            <a:r>
              <a:rPr lang="en-US" sz="2400">
                <a:solidFill>
                  <a:schemeClr val="accent3"/>
                </a:solidFill>
              </a:rPr>
              <a:t>1. Nonviable due to system failing</a:t>
            </a:r>
          </a:p>
          <a:p>
            <a:pPr lvl="1"/>
            <a:r>
              <a:rPr lang="en-US" sz="2000">
                <a:solidFill>
                  <a:schemeClr val="accent3"/>
                </a:solidFill>
              </a:rPr>
              <a:t>WW – Division of Water Resources has determined system is failing </a:t>
            </a:r>
          </a:p>
          <a:p>
            <a:pPr lvl="1"/>
            <a:r>
              <a:rPr lang="en-US" sz="2000">
                <a:solidFill>
                  <a:schemeClr val="accent3"/>
                </a:solidFill>
              </a:rPr>
              <a:t>DW – Public Water Supply Section has determined system is failing</a:t>
            </a:r>
          </a:p>
          <a:p>
            <a:pPr marL="0" indent="0">
              <a:buNone/>
            </a:pPr>
            <a:r>
              <a:rPr lang="en-US" sz="2400">
                <a:solidFill>
                  <a:schemeClr val="accent3"/>
                </a:solidFill>
              </a:rPr>
              <a:t>2. Nonviable as determined by DWI – </a:t>
            </a:r>
            <a:r>
              <a:rPr lang="en-US" sz="2000">
                <a:solidFill>
                  <a:schemeClr val="accent3"/>
                </a:solidFill>
              </a:rPr>
              <a:t>Must meet with DWI 30 days prior to application</a:t>
            </a:r>
          </a:p>
          <a:p>
            <a:pPr marL="342900" lvl="2" indent="0">
              <a:spcBef>
                <a:spcPts val="750"/>
              </a:spcBef>
              <a:buNone/>
            </a:pPr>
            <a:endParaRPr lang="en-US" sz="2400">
              <a:solidFill>
                <a:schemeClr val="accent3"/>
              </a:solidFill>
            </a:endParaRPr>
          </a:p>
          <a:p>
            <a:endParaRPr lang="en-US">
              <a:solidFill>
                <a:schemeClr val="accent3"/>
              </a:solidFill>
            </a:endParaRPr>
          </a:p>
        </p:txBody>
      </p:sp>
      <p:sp>
        <p:nvSpPr>
          <p:cNvPr id="4" name="Slide Number Placeholder 3">
            <a:extLst>
              <a:ext uri="{FF2B5EF4-FFF2-40B4-BE49-F238E27FC236}">
                <a16:creationId xmlns:a16="http://schemas.microsoft.com/office/drawing/2014/main" id="{2B617478-4133-4D61-B2C0-51C1F9B104BF}"/>
              </a:ext>
            </a:extLst>
          </p:cNvPr>
          <p:cNvSpPr>
            <a:spLocks noGrp="1"/>
          </p:cNvSpPr>
          <p:nvPr>
            <p:ph type="sldNum" sz="quarter" idx="10"/>
          </p:nvPr>
        </p:nvSpPr>
        <p:spPr/>
        <p:txBody>
          <a:bodyPr/>
          <a:lstStyle/>
          <a:p>
            <a:fld id="{74EC55B0-5D01-45FE-91CD-8F1B48D625FC}" type="slidenum">
              <a:rPr lang="en-US" smtClean="0"/>
              <a:pPr/>
              <a:t>108</a:t>
            </a:fld>
            <a:endParaRPr lang="en-US"/>
          </a:p>
        </p:txBody>
      </p:sp>
    </p:spTree>
    <p:extLst>
      <p:ext uri="{BB962C8B-B14F-4D97-AF65-F5344CB8AC3E}">
        <p14:creationId xmlns:p14="http://schemas.microsoft.com/office/powerpoint/2010/main" val="472784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9F765D-5438-496D-4932-68808AF52F6C}"/>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7FDF090-CF06-4DDA-A6D4-AC9F7BBB7BB9}"/>
              </a:ext>
            </a:extLst>
          </p:cNvPr>
          <p:cNvSpPr>
            <a:spLocks noGrp="1"/>
          </p:cNvSpPr>
          <p:nvPr>
            <p:ph type="title"/>
          </p:nvPr>
        </p:nvSpPr>
        <p:spPr/>
        <p:txBody>
          <a:bodyPr>
            <a:normAutofit fontScale="90000"/>
          </a:bodyPr>
          <a:lstStyle/>
          <a:p>
            <a:r>
              <a:rPr lang="en-US"/>
              <a:t>1.A Consolidate Nonviable Systems (DW, CDBG-I, WW)</a:t>
            </a:r>
          </a:p>
        </p:txBody>
      </p:sp>
      <p:sp>
        <p:nvSpPr>
          <p:cNvPr id="3" name="Content Placeholder 2">
            <a:extLst>
              <a:ext uri="{FF2B5EF4-FFF2-40B4-BE49-F238E27FC236}">
                <a16:creationId xmlns:a16="http://schemas.microsoft.com/office/drawing/2014/main" id="{8FE9C326-7647-4602-8BC0-B5476FF470A3}"/>
              </a:ext>
            </a:extLst>
          </p:cNvPr>
          <p:cNvSpPr>
            <a:spLocks noGrp="1"/>
          </p:cNvSpPr>
          <p:nvPr>
            <p:ph idx="1"/>
          </p:nvPr>
        </p:nvSpPr>
        <p:spPr/>
        <p:txBody>
          <a:bodyPr vert="horz" lIns="91440" tIns="45720" rIns="91440" bIns="45720" rtlCol="0" anchor="t">
            <a:normAutofit/>
          </a:bodyPr>
          <a:lstStyle/>
          <a:p>
            <a:r>
              <a:rPr lang="en-US">
                <a:solidFill>
                  <a:schemeClr val="accent3"/>
                </a:solidFill>
              </a:rPr>
              <a:t>1.A. eligible projects receive other Project Benefit points</a:t>
            </a:r>
          </a:p>
          <a:p>
            <a:r>
              <a:rPr lang="en-US">
                <a:solidFill>
                  <a:schemeClr val="accent3"/>
                </a:solidFill>
              </a:rPr>
              <a:t>1.A. eligible projects may consider rescuing system for claiming System Management points</a:t>
            </a:r>
          </a:p>
          <a:p>
            <a:r>
              <a:rPr lang="en-US">
                <a:solidFill>
                  <a:schemeClr val="accent3"/>
                </a:solidFill>
              </a:rPr>
              <a:t>1.A. eligible projects may consider the nonviable system for claiming Affordability points.   </a:t>
            </a:r>
          </a:p>
          <a:p>
            <a:pPr lvl="2"/>
            <a:endParaRPr lang="en-US">
              <a:solidFill>
                <a:schemeClr val="accent3"/>
              </a:solidFill>
            </a:endParaRPr>
          </a:p>
          <a:p>
            <a:endParaRPr lang="en-US"/>
          </a:p>
        </p:txBody>
      </p:sp>
      <p:sp>
        <p:nvSpPr>
          <p:cNvPr id="4" name="Slide Number Placeholder 3">
            <a:extLst>
              <a:ext uri="{FF2B5EF4-FFF2-40B4-BE49-F238E27FC236}">
                <a16:creationId xmlns:a16="http://schemas.microsoft.com/office/drawing/2014/main" id="{2B617478-4133-4D61-B2C0-51C1F9B104BF}"/>
              </a:ext>
            </a:extLst>
          </p:cNvPr>
          <p:cNvSpPr>
            <a:spLocks noGrp="1"/>
          </p:cNvSpPr>
          <p:nvPr>
            <p:ph type="sldNum" sz="quarter" idx="10"/>
          </p:nvPr>
        </p:nvSpPr>
        <p:spPr/>
        <p:txBody>
          <a:bodyPr/>
          <a:lstStyle/>
          <a:p>
            <a:fld id="{74EC55B0-5D01-45FE-91CD-8F1B48D625FC}" type="slidenum">
              <a:rPr lang="en-US" smtClean="0"/>
              <a:pPr/>
              <a:t>109</a:t>
            </a:fld>
            <a:endParaRPr lang="en-US"/>
          </a:p>
        </p:txBody>
      </p:sp>
      <p:sp>
        <p:nvSpPr>
          <p:cNvPr id="9" name="TextBox 8">
            <a:extLst>
              <a:ext uri="{FF2B5EF4-FFF2-40B4-BE49-F238E27FC236}">
                <a16:creationId xmlns:a16="http://schemas.microsoft.com/office/drawing/2014/main" id="{B9B98D1D-847E-4E76-04EE-73A888C55E7C}"/>
              </a:ext>
            </a:extLst>
          </p:cNvPr>
          <p:cNvSpPr txBox="1"/>
          <p:nvPr/>
        </p:nvSpPr>
        <p:spPr>
          <a:xfrm>
            <a:off x="1193685" y="4606728"/>
            <a:ext cx="6867525" cy="830997"/>
          </a:xfrm>
          <a:prstGeom prst="rect">
            <a:avLst/>
          </a:prstGeom>
          <a:noFill/>
          <a:ln w="31750">
            <a:solidFill>
              <a:schemeClr val="accent3"/>
            </a:solidFill>
          </a:ln>
        </p:spPr>
        <p:txBody>
          <a:bodyPr wrap="square" lIns="91440" tIns="45720" rIns="91440" bIns="45720" rtlCol="0" anchor="t">
            <a:spAutoFit/>
          </a:bodyPr>
          <a:lstStyle/>
          <a:p>
            <a:pPr algn="ctr"/>
            <a:r>
              <a:rPr lang="en-US" sz="2400">
                <a:solidFill>
                  <a:schemeClr val="tx2"/>
                </a:solidFill>
                <a:latin typeface="Arial" panose="020B0604020202020204" pitchFamily="34" charset="0"/>
                <a:cs typeface="Arial" panose="020B0604020202020204" pitchFamily="34" charset="0"/>
              </a:rPr>
              <a:t>See guidance for narrative and documentation requirements</a:t>
            </a:r>
          </a:p>
        </p:txBody>
      </p:sp>
    </p:spTree>
    <p:extLst>
      <p:ext uri="{BB962C8B-B14F-4D97-AF65-F5344CB8AC3E}">
        <p14:creationId xmlns:p14="http://schemas.microsoft.com/office/powerpoint/2010/main" val="305468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D89251-E156-58C7-21F1-5286E8355E94}"/>
              </a:ext>
            </a:extLst>
          </p:cNvPr>
          <p:cNvSpPr/>
          <p:nvPr/>
        </p:nvSpPr>
        <p:spPr>
          <a:xfrm>
            <a:off x="6962775" y="5410200"/>
            <a:ext cx="2114550" cy="1104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FFD78F4-3568-BBF0-4712-3B8B9DE501F9}"/>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3" name="Title 2">
            <a:extLst>
              <a:ext uri="{FF2B5EF4-FFF2-40B4-BE49-F238E27FC236}">
                <a16:creationId xmlns:a16="http://schemas.microsoft.com/office/drawing/2014/main" id="{3EB19713-B289-F21C-1A4F-DA1B88677913}"/>
              </a:ext>
            </a:extLst>
          </p:cNvPr>
          <p:cNvSpPr>
            <a:spLocks noGrp="1"/>
          </p:cNvSpPr>
          <p:nvPr>
            <p:ph type="ctrTitle"/>
          </p:nvPr>
        </p:nvSpPr>
        <p:spPr/>
        <p:txBody>
          <a:bodyPr/>
          <a:lstStyle/>
          <a:p>
            <a:r>
              <a:rPr lang="en-US"/>
              <a:t>What’s New This Round – SRF Helene</a:t>
            </a:r>
          </a:p>
        </p:txBody>
      </p:sp>
      <p:sp>
        <p:nvSpPr>
          <p:cNvPr id="4" name="Content Placeholder 3">
            <a:extLst>
              <a:ext uri="{FF2B5EF4-FFF2-40B4-BE49-F238E27FC236}">
                <a16:creationId xmlns:a16="http://schemas.microsoft.com/office/drawing/2014/main" id="{EE2B052F-A46F-0F83-B3C4-6789DB2F38C4}"/>
              </a:ext>
            </a:extLst>
          </p:cNvPr>
          <p:cNvSpPr>
            <a:spLocks noGrp="1"/>
          </p:cNvSpPr>
          <p:nvPr>
            <p:ph idx="13"/>
          </p:nvPr>
        </p:nvSpPr>
        <p:spPr/>
        <p:txBody>
          <a:bodyPr>
            <a:noAutofit/>
          </a:bodyPr>
          <a:lstStyle/>
          <a:p>
            <a:r>
              <a:rPr lang="en-US" sz="2800">
                <a:solidFill>
                  <a:schemeClr val="accent3"/>
                </a:solidFill>
              </a:rPr>
              <a:t>SRF Helene Funding*</a:t>
            </a:r>
          </a:p>
          <a:p>
            <a:pPr lvl="1"/>
            <a:r>
              <a:rPr lang="en-US" sz="2400">
                <a:solidFill>
                  <a:schemeClr val="accent3"/>
                </a:solidFill>
              </a:rPr>
              <a:t>~$253.7M available in CWSRF (for WW projects)</a:t>
            </a:r>
          </a:p>
          <a:p>
            <a:pPr lvl="1"/>
            <a:r>
              <a:rPr lang="en-US" sz="2400">
                <a:solidFill>
                  <a:schemeClr val="accent3"/>
                </a:solidFill>
              </a:rPr>
              <a:t>~$409.4M available in DWSRF (for DW projects)</a:t>
            </a:r>
          </a:p>
          <a:p>
            <a:pPr lvl="1"/>
            <a:r>
              <a:rPr lang="en-US" sz="2400">
                <a:solidFill>
                  <a:schemeClr val="accent3"/>
                </a:solidFill>
              </a:rPr>
              <a:t>~$22.5M available in CWSRF (for DWTS projects)</a:t>
            </a:r>
          </a:p>
          <a:p>
            <a:r>
              <a:rPr lang="en-US" sz="2800">
                <a:solidFill>
                  <a:schemeClr val="accent3"/>
                </a:solidFill>
              </a:rPr>
              <a:t>Cutoff dates for SRF Helene applications</a:t>
            </a:r>
          </a:p>
          <a:p>
            <a:pPr lvl="1"/>
            <a:r>
              <a:rPr lang="en-US" sz="2400">
                <a:solidFill>
                  <a:schemeClr val="accent3"/>
                </a:solidFill>
              </a:rPr>
              <a:t>August 1, 2025 for September 17, 2025 awards</a:t>
            </a:r>
          </a:p>
          <a:p>
            <a:pPr lvl="1"/>
            <a:r>
              <a:rPr lang="en-US" sz="2400">
                <a:solidFill>
                  <a:schemeClr val="accent3"/>
                </a:solidFill>
              </a:rPr>
              <a:t>November 3, 2025 for December 10, 2025 awards</a:t>
            </a:r>
          </a:p>
          <a:p>
            <a:pPr lvl="1"/>
            <a:r>
              <a:rPr lang="en-US" sz="2400">
                <a:solidFill>
                  <a:schemeClr val="accent3"/>
                </a:solidFill>
              </a:rPr>
              <a:t>January 9, 2026 for February 18, 2026 awards*</a:t>
            </a:r>
          </a:p>
          <a:p>
            <a:pPr lvl="1"/>
            <a:r>
              <a:rPr lang="en-US" sz="2400">
                <a:solidFill>
                  <a:schemeClr val="accent3"/>
                </a:solidFill>
              </a:rPr>
              <a:t>March 2, 2026 for April 15-16, 2026 awards*</a:t>
            </a:r>
          </a:p>
          <a:p>
            <a:r>
              <a:rPr lang="en-US" sz="2800">
                <a:solidFill>
                  <a:schemeClr val="accent3"/>
                </a:solidFill>
              </a:rPr>
              <a:t>More programmatic details to be discussed in SRF Helene module</a:t>
            </a:r>
          </a:p>
          <a:p>
            <a:endParaRPr lang="en-US" sz="2800">
              <a:solidFill>
                <a:schemeClr val="accent3"/>
              </a:solidFill>
            </a:endParaRPr>
          </a:p>
          <a:p>
            <a:pPr marL="0" indent="0">
              <a:buNone/>
            </a:pPr>
            <a:r>
              <a:rPr lang="en-US" sz="2800">
                <a:solidFill>
                  <a:schemeClr val="accent3"/>
                </a:solidFill>
              </a:rPr>
              <a:t>*</a:t>
            </a:r>
            <a:r>
              <a:rPr lang="en-US" sz="1800">
                <a:solidFill>
                  <a:schemeClr val="accent3"/>
                </a:solidFill>
              </a:rPr>
              <a:t>Minus up to 6% set-aside for administration and small systems assistance</a:t>
            </a:r>
          </a:p>
          <a:p>
            <a:endParaRPr lang="en-US" sz="2800">
              <a:solidFill>
                <a:schemeClr val="accent3"/>
              </a:solidFill>
            </a:endParaRPr>
          </a:p>
        </p:txBody>
      </p:sp>
    </p:spTree>
    <p:extLst>
      <p:ext uri="{BB962C8B-B14F-4D97-AF65-F5344CB8AC3E}">
        <p14:creationId xmlns:p14="http://schemas.microsoft.com/office/powerpoint/2010/main" val="8759933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7C9F8-E830-7DC3-CD2B-7828036F9BB8}"/>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505D2203-9F2F-4831-BAAD-F79AF1352BC6}"/>
              </a:ext>
            </a:extLst>
          </p:cNvPr>
          <p:cNvSpPr>
            <a:spLocks noGrp="1"/>
          </p:cNvSpPr>
          <p:nvPr>
            <p:ph type="title"/>
          </p:nvPr>
        </p:nvSpPr>
        <p:spPr>
          <a:xfrm>
            <a:off x="466927" y="0"/>
            <a:ext cx="8477047" cy="914400"/>
          </a:xfrm>
        </p:spPr>
        <p:txBody>
          <a:bodyPr>
            <a:normAutofit fontScale="90000"/>
          </a:bodyPr>
          <a:lstStyle/>
          <a:p>
            <a:r>
              <a:rPr lang="en-US"/>
              <a:t>1.B Resolve Failed or Failing Infrastructure (DW, WW, CDBG-I)</a:t>
            </a:r>
          </a:p>
        </p:txBody>
      </p:sp>
      <p:sp>
        <p:nvSpPr>
          <p:cNvPr id="3" name="Content Placeholder 2">
            <a:extLst>
              <a:ext uri="{FF2B5EF4-FFF2-40B4-BE49-F238E27FC236}">
                <a16:creationId xmlns:a16="http://schemas.microsoft.com/office/drawing/2014/main" id="{ABF7F84B-29A4-4AAA-9508-9689AA251C51}"/>
              </a:ext>
            </a:extLst>
          </p:cNvPr>
          <p:cNvSpPr>
            <a:spLocks noGrp="1"/>
          </p:cNvSpPr>
          <p:nvPr>
            <p:ph idx="1"/>
          </p:nvPr>
        </p:nvSpPr>
        <p:spPr/>
        <p:txBody>
          <a:bodyPr vert="horz" lIns="91440" tIns="45720" rIns="91440" bIns="45720" rtlCol="0" anchor="t">
            <a:normAutofit/>
          </a:bodyPr>
          <a:lstStyle/>
          <a:p>
            <a:r>
              <a:rPr lang="en-US">
                <a:solidFill>
                  <a:schemeClr val="accent3"/>
                </a:solidFill>
              </a:rPr>
              <a:t>Points</a:t>
            </a:r>
          </a:p>
          <a:p>
            <a:pPr lvl="1"/>
            <a:r>
              <a:rPr lang="en-US">
                <a:solidFill>
                  <a:schemeClr val="accent3"/>
                </a:solidFill>
              </a:rPr>
              <a:t>WW – 20</a:t>
            </a:r>
          </a:p>
          <a:p>
            <a:pPr lvl="1"/>
            <a:r>
              <a:rPr lang="en-US">
                <a:solidFill>
                  <a:schemeClr val="accent3"/>
                </a:solidFill>
              </a:rPr>
              <a:t>DW – 22</a:t>
            </a:r>
          </a:p>
          <a:p>
            <a:pPr lvl="1"/>
            <a:r>
              <a:rPr lang="en-US">
                <a:solidFill>
                  <a:schemeClr val="accent3"/>
                </a:solidFill>
              </a:rPr>
              <a:t>CDBG-I – 15</a:t>
            </a:r>
          </a:p>
          <a:p>
            <a:r>
              <a:rPr lang="en-US">
                <a:solidFill>
                  <a:schemeClr val="accent3"/>
                </a:solidFill>
              </a:rPr>
              <a:t>100% of the cost must be to resolve failing infrastructure</a:t>
            </a:r>
          </a:p>
          <a:p>
            <a:r>
              <a:rPr lang="en-US">
                <a:solidFill>
                  <a:schemeClr val="accent3"/>
                </a:solidFill>
              </a:rPr>
              <a:t>Drinking water</a:t>
            </a:r>
          </a:p>
          <a:p>
            <a:pPr lvl="1"/>
            <a:r>
              <a:rPr lang="en-US">
                <a:solidFill>
                  <a:schemeClr val="accent3"/>
                </a:solidFill>
              </a:rPr>
              <a:t>Physical extension of service to connect failed systems</a:t>
            </a:r>
          </a:p>
          <a:p>
            <a:pPr lvl="1"/>
            <a:r>
              <a:rPr lang="en-US">
                <a:solidFill>
                  <a:schemeClr val="accent3"/>
                </a:solidFill>
              </a:rPr>
              <a:t>Contaminated wells with MCL exceedances</a:t>
            </a:r>
          </a:p>
          <a:p>
            <a:pPr lvl="1"/>
            <a:r>
              <a:rPr lang="en-US">
                <a:solidFill>
                  <a:schemeClr val="accent3"/>
                </a:solidFill>
              </a:rPr>
              <a:t>Wells whose yield has declined by at least 50%</a:t>
            </a:r>
          </a:p>
          <a:p>
            <a:pPr lvl="1"/>
            <a:endParaRPr lang="en-US"/>
          </a:p>
          <a:p>
            <a:endParaRPr lang="en-US"/>
          </a:p>
        </p:txBody>
      </p:sp>
      <p:sp>
        <p:nvSpPr>
          <p:cNvPr id="4" name="Slide Number Placeholder 3">
            <a:extLst>
              <a:ext uri="{FF2B5EF4-FFF2-40B4-BE49-F238E27FC236}">
                <a16:creationId xmlns:a16="http://schemas.microsoft.com/office/drawing/2014/main" id="{2B26AAD0-050E-4C94-A6B6-01993BF258BC}"/>
              </a:ext>
            </a:extLst>
          </p:cNvPr>
          <p:cNvSpPr>
            <a:spLocks noGrp="1"/>
          </p:cNvSpPr>
          <p:nvPr>
            <p:ph type="sldNum" sz="quarter" idx="10"/>
          </p:nvPr>
        </p:nvSpPr>
        <p:spPr/>
        <p:txBody>
          <a:bodyPr/>
          <a:lstStyle/>
          <a:p>
            <a:fld id="{74EC55B0-5D01-45FE-91CD-8F1B48D625FC}" type="slidenum">
              <a:rPr lang="en-US" smtClean="0"/>
              <a:pPr/>
              <a:t>110</a:t>
            </a:fld>
            <a:endParaRPr lang="en-US"/>
          </a:p>
        </p:txBody>
      </p:sp>
    </p:spTree>
    <p:extLst>
      <p:ext uri="{BB962C8B-B14F-4D97-AF65-F5344CB8AC3E}">
        <p14:creationId xmlns:p14="http://schemas.microsoft.com/office/powerpoint/2010/main" val="2011489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7C9F8-E830-7DC3-CD2B-7828036F9BB8}"/>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505D2203-9F2F-4831-BAAD-F79AF1352BC6}"/>
              </a:ext>
            </a:extLst>
          </p:cNvPr>
          <p:cNvSpPr>
            <a:spLocks noGrp="1"/>
          </p:cNvSpPr>
          <p:nvPr>
            <p:ph type="title"/>
          </p:nvPr>
        </p:nvSpPr>
        <p:spPr>
          <a:xfrm>
            <a:off x="466927" y="0"/>
            <a:ext cx="8477047" cy="914400"/>
          </a:xfrm>
        </p:spPr>
        <p:txBody>
          <a:bodyPr>
            <a:noAutofit/>
          </a:bodyPr>
          <a:lstStyle/>
          <a:p>
            <a:r>
              <a:rPr lang="en-US"/>
              <a:t>1.B Resolve Failed or Failing Infrastructure (DW, WW, CDBG-I)</a:t>
            </a:r>
            <a:endParaRPr lang="en-US">
              <a:solidFill>
                <a:srgbClr val="FFFF00"/>
              </a:solidFill>
            </a:endParaRPr>
          </a:p>
        </p:txBody>
      </p:sp>
      <p:sp>
        <p:nvSpPr>
          <p:cNvPr id="3" name="Content Placeholder 2">
            <a:extLst>
              <a:ext uri="{FF2B5EF4-FFF2-40B4-BE49-F238E27FC236}">
                <a16:creationId xmlns:a16="http://schemas.microsoft.com/office/drawing/2014/main" id="{ABF7F84B-29A4-4AAA-9508-9689AA251C51}"/>
              </a:ext>
            </a:extLst>
          </p:cNvPr>
          <p:cNvSpPr>
            <a:spLocks noGrp="1"/>
          </p:cNvSpPr>
          <p:nvPr>
            <p:ph idx="1"/>
          </p:nvPr>
        </p:nvSpPr>
        <p:spPr/>
        <p:txBody>
          <a:bodyPr vert="horz" lIns="91440" tIns="45720" rIns="91440" bIns="45720" rtlCol="0" anchor="t">
            <a:normAutofit/>
          </a:bodyPr>
          <a:lstStyle/>
          <a:p>
            <a:r>
              <a:rPr lang="en-US">
                <a:solidFill>
                  <a:schemeClr val="accent3"/>
                </a:solidFill>
              </a:rPr>
              <a:t>Wastewater</a:t>
            </a:r>
          </a:p>
          <a:p>
            <a:pPr lvl="1"/>
            <a:r>
              <a:rPr lang="en-US">
                <a:solidFill>
                  <a:schemeClr val="accent3"/>
                </a:solidFill>
              </a:rPr>
              <a:t>Physical extension of service to connect </a:t>
            </a:r>
          </a:p>
          <a:p>
            <a:pPr lvl="2"/>
            <a:r>
              <a:rPr lang="en-US" sz="2400">
                <a:solidFill>
                  <a:schemeClr val="accent3"/>
                </a:solidFill>
              </a:rPr>
              <a:t>Failed septic systems</a:t>
            </a:r>
          </a:p>
          <a:p>
            <a:pPr lvl="2"/>
            <a:r>
              <a:rPr lang="en-US" sz="2400">
                <a:solidFill>
                  <a:schemeClr val="accent3"/>
                </a:solidFill>
              </a:rPr>
              <a:t>Failed non-discharge permitted disposal area</a:t>
            </a:r>
          </a:p>
          <a:p>
            <a:pPr lvl="2"/>
            <a:r>
              <a:rPr lang="en-US" sz="2400">
                <a:solidFill>
                  <a:schemeClr val="accent3"/>
                </a:solidFill>
              </a:rPr>
              <a:t>Onsite systems with NOV issued as per 15A NCAC 18A.1961</a:t>
            </a:r>
          </a:p>
          <a:p>
            <a:r>
              <a:rPr lang="en-US">
                <a:solidFill>
                  <a:schemeClr val="accent3"/>
                </a:solidFill>
              </a:rPr>
              <a:t>Project must result in privately owned systems owned and operated by applicant </a:t>
            </a:r>
          </a:p>
        </p:txBody>
      </p:sp>
      <p:sp>
        <p:nvSpPr>
          <p:cNvPr id="4" name="Slide Number Placeholder 3">
            <a:extLst>
              <a:ext uri="{FF2B5EF4-FFF2-40B4-BE49-F238E27FC236}">
                <a16:creationId xmlns:a16="http://schemas.microsoft.com/office/drawing/2014/main" id="{2B26AAD0-050E-4C94-A6B6-01993BF258BC}"/>
              </a:ext>
            </a:extLst>
          </p:cNvPr>
          <p:cNvSpPr>
            <a:spLocks noGrp="1"/>
          </p:cNvSpPr>
          <p:nvPr>
            <p:ph type="sldNum" sz="quarter" idx="10"/>
          </p:nvPr>
        </p:nvSpPr>
        <p:spPr/>
        <p:txBody>
          <a:bodyPr/>
          <a:lstStyle/>
          <a:p>
            <a:fld id="{74EC55B0-5D01-45FE-91CD-8F1B48D625FC}" type="slidenum">
              <a:rPr lang="en-US" smtClean="0"/>
              <a:pPr/>
              <a:t>111</a:t>
            </a:fld>
            <a:endParaRPr lang="en-US"/>
          </a:p>
        </p:txBody>
      </p:sp>
      <p:sp>
        <p:nvSpPr>
          <p:cNvPr id="7" name="TextBox 6">
            <a:extLst>
              <a:ext uri="{FF2B5EF4-FFF2-40B4-BE49-F238E27FC236}">
                <a16:creationId xmlns:a16="http://schemas.microsoft.com/office/drawing/2014/main" id="{101A7EA0-901A-7EE3-EF07-3AF35E1D26C1}"/>
              </a:ext>
            </a:extLst>
          </p:cNvPr>
          <p:cNvSpPr txBox="1"/>
          <p:nvPr/>
        </p:nvSpPr>
        <p:spPr>
          <a:xfrm>
            <a:off x="1193685" y="4840779"/>
            <a:ext cx="6867525" cy="830997"/>
          </a:xfrm>
          <a:prstGeom prst="rect">
            <a:avLst/>
          </a:prstGeom>
          <a:noFill/>
          <a:ln w="31750">
            <a:solidFill>
              <a:schemeClr val="accent3"/>
            </a:solidFill>
          </a:ln>
        </p:spPr>
        <p:txBody>
          <a:bodyPr wrap="square" lIns="91440" tIns="45720" rIns="91440" bIns="45720" rtlCol="0" anchor="t">
            <a:spAutoFit/>
          </a:bodyPr>
          <a:lstStyle/>
          <a:p>
            <a:pPr algn="ctr"/>
            <a:r>
              <a:rPr lang="en-US" sz="2400">
                <a:solidFill>
                  <a:schemeClr val="accent3"/>
                </a:solidFill>
                <a:latin typeface="Arial" panose="020B0604020202020204" pitchFamily="34" charset="0"/>
                <a:cs typeface="Arial" panose="020B0604020202020204" pitchFamily="34" charset="0"/>
              </a:rPr>
              <a:t>See guidance for narrative and documentation requirements</a:t>
            </a:r>
          </a:p>
        </p:txBody>
      </p:sp>
    </p:spTree>
    <p:extLst>
      <p:ext uri="{BB962C8B-B14F-4D97-AF65-F5344CB8AC3E}">
        <p14:creationId xmlns:p14="http://schemas.microsoft.com/office/powerpoint/2010/main" val="33901237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1363F2-0F2A-FCB8-7072-B096A19BBBFF}"/>
              </a:ext>
            </a:extLst>
          </p:cNvPr>
          <p:cNvSpPr/>
          <p:nvPr/>
        </p:nvSpPr>
        <p:spPr>
          <a:xfrm>
            <a:off x="6972300" y="5382491"/>
            <a:ext cx="2078182" cy="1132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C7A19611-BEB5-4596-B19D-ABB3CD215FC2}"/>
              </a:ext>
            </a:extLst>
          </p:cNvPr>
          <p:cNvSpPr>
            <a:spLocks noGrp="1"/>
          </p:cNvSpPr>
          <p:nvPr>
            <p:ph type="title"/>
          </p:nvPr>
        </p:nvSpPr>
        <p:spPr/>
        <p:txBody>
          <a:bodyPr>
            <a:normAutofit fontScale="90000"/>
          </a:bodyPr>
          <a:lstStyle/>
          <a:p>
            <a:r>
              <a:rPr lang="en-US"/>
              <a:t>1.C Rehabilitate/Replace Infrastructure (DW, WW, CDBG-I) 12 points</a:t>
            </a:r>
          </a:p>
        </p:txBody>
      </p:sp>
      <p:sp>
        <p:nvSpPr>
          <p:cNvPr id="3" name="Content Placeholder 2">
            <a:extLst>
              <a:ext uri="{FF2B5EF4-FFF2-40B4-BE49-F238E27FC236}">
                <a16:creationId xmlns:a16="http://schemas.microsoft.com/office/drawing/2014/main" id="{46B02F6A-76E6-48EA-AC33-A2790083D01B}"/>
              </a:ext>
            </a:extLst>
          </p:cNvPr>
          <p:cNvSpPr>
            <a:spLocks noGrp="1"/>
          </p:cNvSpPr>
          <p:nvPr>
            <p:ph idx="1"/>
          </p:nvPr>
        </p:nvSpPr>
        <p:spPr/>
        <p:txBody>
          <a:bodyPr vert="horz" lIns="91440" tIns="45720" rIns="91440" bIns="45720" rtlCol="0" anchor="t">
            <a:noAutofit/>
          </a:bodyPr>
          <a:lstStyle/>
          <a:p>
            <a:r>
              <a:rPr lang="en-US" sz="2400">
                <a:solidFill>
                  <a:schemeClr val="accent3"/>
                </a:solidFill>
              </a:rPr>
              <a:t>Points</a:t>
            </a:r>
          </a:p>
          <a:p>
            <a:pPr lvl="1"/>
            <a:r>
              <a:rPr lang="en-US" sz="2000">
                <a:solidFill>
                  <a:schemeClr val="accent3"/>
                </a:solidFill>
              </a:rPr>
              <a:t>DW/WW – 12 points</a:t>
            </a:r>
          </a:p>
          <a:p>
            <a:pPr lvl="1"/>
            <a:r>
              <a:rPr lang="en-US" sz="2000">
                <a:solidFill>
                  <a:schemeClr val="accent3"/>
                </a:solidFill>
              </a:rPr>
              <a:t>CDBG-I – 10 points</a:t>
            </a:r>
          </a:p>
          <a:p>
            <a:r>
              <a:rPr lang="en-US" sz="2400">
                <a:solidFill>
                  <a:schemeClr val="accent3"/>
                </a:solidFill>
              </a:rPr>
              <a:t>Rehabilitation or Replacement cannot “expand” capacity</a:t>
            </a:r>
          </a:p>
          <a:p>
            <a:r>
              <a:rPr lang="en-US" sz="2400">
                <a:solidFill>
                  <a:schemeClr val="accent3"/>
                </a:solidFill>
              </a:rPr>
              <a:t>Like-for-like water and sewer line replacements (can upsize to meet minimum design criteria)</a:t>
            </a:r>
          </a:p>
          <a:p>
            <a:pPr lvl="1"/>
            <a:r>
              <a:rPr lang="en-US" sz="2000">
                <a:solidFill>
                  <a:schemeClr val="accent3"/>
                </a:solidFill>
              </a:rPr>
              <a:t>New pump station / treatment plant with same capacity as old system being decommissioned</a:t>
            </a:r>
          </a:p>
          <a:p>
            <a:pPr lvl="1"/>
            <a:r>
              <a:rPr lang="en-US" sz="2000">
                <a:solidFill>
                  <a:schemeClr val="accent3"/>
                </a:solidFill>
              </a:rPr>
              <a:t>Looping that amounts to &lt;10% of total project construction cost is allowed</a:t>
            </a:r>
          </a:p>
          <a:p>
            <a:pPr lvl="1"/>
            <a:r>
              <a:rPr lang="en-US" sz="2000">
                <a:solidFill>
                  <a:schemeClr val="accent3"/>
                </a:solidFill>
              </a:rPr>
              <a:t>New treatment units that do not increase permitted capacity</a:t>
            </a:r>
          </a:p>
          <a:p>
            <a:r>
              <a:rPr lang="en-US" sz="2400">
                <a:solidFill>
                  <a:schemeClr val="accent3"/>
                </a:solidFill>
              </a:rPr>
              <a:t>New water supply intake structures and additional wells that are part of rehab and replacement of the water supply are not considered an expansion</a:t>
            </a:r>
          </a:p>
          <a:p>
            <a:pPr lvl="1"/>
            <a:endParaRPr lang="en-US"/>
          </a:p>
          <a:p>
            <a:pPr lvl="1"/>
            <a:endParaRPr lang="en-US"/>
          </a:p>
          <a:p>
            <a:endParaRPr lang="en-US"/>
          </a:p>
          <a:p>
            <a:endParaRPr lang="en-US"/>
          </a:p>
        </p:txBody>
      </p:sp>
      <p:sp>
        <p:nvSpPr>
          <p:cNvPr id="4" name="Slide Number Placeholder 3">
            <a:extLst>
              <a:ext uri="{FF2B5EF4-FFF2-40B4-BE49-F238E27FC236}">
                <a16:creationId xmlns:a16="http://schemas.microsoft.com/office/drawing/2014/main" id="{BF59C8B6-56BD-44E9-802D-25008CCB02EA}"/>
              </a:ext>
            </a:extLst>
          </p:cNvPr>
          <p:cNvSpPr>
            <a:spLocks noGrp="1"/>
          </p:cNvSpPr>
          <p:nvPr>
            <p:ph type="sldNum" sz="quarter" idx="10"/>
          </p:nvPr>
        </p:nvSpPr>
        <p:spPr/>
        <p:txBody>
          <a:bodyPr/>
          <a:lstStyle/>
          <a:p>
            <a:fld id="{74EC55B0-5D01-45FE-91CD-8F1B48D625FC}" type="slidenum">
              <a:rPr lang="en-US" smtClean="0"/>
              <a:pPr/>
              <a:t>112</a:t>
            </a:fld>
            <a:endParaRPr lang="en-US"/>
          </a:p>
        </p:txBody>
      </p:sp>
    </p:spTree>
    <p:extLst>
      <p:ext uri="{BB962C8B-B14F-4D97-AF65-F5344CB8AC3E}">
        <p14:creationId xmlns:p14="http://schemas.microsoft.com/office/powerpoint/2010/main" val="858811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3308-D218-42AD-926F-65F730088759}"/>
              </a:ext>
            </a:extLst>
          </p:cNvPr>
          <p:cNvSpPr>
            <a:spLocks noGrp="1"/>
          </p:cNvSpPr>
          <p:nvPr>
            <p:ph type="title"/>
          </p:nvPr>
        </p:nvSpPr>
        <p:spPr/>
        <p:txBody>
          <a:bodyPr>
            <a:noAutofit/>
          </a:bodyPr>
          <a:lstStyle/>
          <a:p>
            <a:r>
              <a:rPr lang="en-US"/>
              <a:t>1.C Rehab/Replace Infrastructure (DW, WW, CDBG-I)</a:t>
            </a:r>
          </a:p>
        </p:txBody>
      </p:sp>
      <p:sp>
        <p:nvSpPr>
          <p:cNvPr id="3" name="Content Placeholder 2">
            <a:extLst>
              <a:ext uri="{FF2B5EF4-FFF2-40B4-BE49-F238E27FC236}">
                <a16:creationId xmlns:a16="http://schemas.microsoft.com/office/drawing/2014/main" id="{A9A6BFA6-B004-4B89-910A-1194CB14EB93}"/>
              </a:ext>
            </a:extLst>
          </p:cNvPr>
          <p:cNvSpPr>
            <a:spLocks noGrp="1"/>
          </p:cNvSpPr>
          <p:nvPr>
            <p:ph idx="1"/>
          </p:nvPr>
        </p:nvSpPr>
        <p:spPr/>
        <p:txBody>
          <a:bodyPr vert="horz" lIns="91440" tIns="45720" rIns="91440" bIns="45720" rtlCol="0" anchor="t">
            <a:normAutofit/>
          </a:bodyPr>
          <a:lstStyle/>
          <a:p>
            <a:r>
              <a:rPr lang="en-US">
                <a:solidFill>
                  <a:schemeClr val="accent3"/>
                </a:solidFill>
              </a:rPr>
              <a:t>Allows interconnection that replaces treatment or storage facility with no increase in capacity</a:t>
            </a:r>
          </a:p>
          <a:p>
            <a:pPr lvl="1"/>
            <a:r>
              <a:rPr lang="en-US">
                <a:solidFill>
                  <a:schemeClr val="accent3"/>
                </a:solidFill>
              </a:rPr>
              <a:t>Capacity can be established or limited via interlocal agreement</a:t>
            </a:r>
          </a:p>
          <a:p>
            <a:r>
              <a:rPr lang="en-US">
                <a:solidFill>
                  <a:schemeClr val="accent3"/>
                </a:solidFill>
              </a:rPr>
              <a:t>Water meter replacement projects are not eligible 1.C. prioritization, unless the system is classified as “Distressed”</a:t>
            </a:r>
          </a:p>
          <a:p>
            <a:r>
              <a:rPr lang="en-US">
                <a:solidFill>
                  <a:schemeClr val="accent3"/>
                </a:solidFill>
              </a:rPr>
              <a:t>Water meter replacement associated with waterline rehab/replacement is eligible</a:t>
            </a:r>
          </a:p>
          <a:p>
            <a:r>
              <a:rPr lang="en-US">
                <a:solidFill>
                  <a:schemeClr val="accent3"/>
                </a:solidFill>
              </a:rPr>
              <a:t>If not eligible for 1.C, may “roll down” </a:t>
            </a:r>
            <a:br>
              <a:rPr lang="en-US">
                <a:solidFill>
                  <a:schemeClr val="accent3"/>
                </a:solidFill>
              </a:rPr>
            </a:br>
            <a:r>
              <a:rPr lang="en-US">
                <a:solidFill>
                  <a:schemeClr val="accent3"/>
                </a:solidFill>
              </a:rPr>
              <a:t>to 1.D</a:t>
            </a:r>
          </a:p>
          <a:p>
            <a:pPr lvl="1"/>
            <a:endParaRPr lang="en-US"/>
          </a:p>
          <a:p>
            <a:endParaRPr lang="en-US"/>
          </a:p>
        </p:txBody>
      </p:sp>
      <p:sp>
        <p:nvSpPr>
          <p:cNvPr id="4" name="Slide Number Placeholder 3">
            <a:extLst>
              <a:ext uri="{FF2B5EF4-FFF2-40B4-BE49-F238E27FC236}">
                <a16:creationId xmlns:a16="http://schemas.microsoft.com/office/drawing/2014/main" id="{5CE82F07-FA90-4EBE-B505-9344E9381D27}"/>
              </a:ext>
            </a:extLst>
          </p:cNvPr>
          <p:cNvSpPr>
            <a:spLocks noGrp="1"/>
          </p:cNvSpPr>
          <p:nvPr>
            <p:ph type="sldNum" sz="quarter" idx="10"/>
          </p:nvPr>
        </p:nvSpPr>
        <p:spPr/>
        <p:txBody>
          <a:bodyPr/>
          <a:lstStyle/>
          <a:p>
            <a:fld id="{74EC55B0-5D01-45FE-91CD-8F1B48D625FC}" type="slidenum">
              <a:rPr lang="en-US" smtClean="0"/>
              <a:pPr/>
              <a:t>113</a:t>
            </a:fld>
            <a:endParaRPr lang="en-US"/>
          </a:p>
        </p:txBody>
      </p:sp>
    </p:spTree>
    <p:extLst>
      <p:ext uri="{BB962C8B-B14F-4D97-AF65-F5344CB8AC3E}">
        <p14:creationId xmlns:p14="http://schemas.microsoft.com/office/powerpoint/2010/main" val="95279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F29A-CED6-4474-9DAF-8C6CAD38D09E}"/>
              </a:ext>
            </a:extLst>
          </p:cNvPr>
          <p:cNvSpPr>
            <a:spLocks noGrp="1"/>
          </p:cNvSpPr>
          <p:nvPr>
            <p:ph type="title"/>
          </p:nvPr>
        </p:nvSpPr>
        <p:spPr>
          <a:xfrm>
            <a:off x="466928" y="0"/>
            <a:ext cx="8677072" cy="914400"/>
          </a:xfrm>
        </p:spPr>
        <p:txBody>
          <a:bodyPr>
            <a:noAutofit/>
          </a:bodyPr>
          <a:lstStyle/>
          <a:p>
            <a:r>
              <a:rPr lang="en-US"/>
              <a:t>1.C.1 Old Infrastructure – Age (DW, WW, CDBG-I)</a:t>
            </a:r>
          </a:p>
        </p:txBody>
      </p:sp>
      <p:sp>
        <p:nvSpPr>
          <p:cNvPr id="3" name="Content Placeholder 2">
            <a:extLst>
              <a:ext uri="{FF2B5EF4-FFF2-40B4-BE49-F238E27FC236}">
                <a16:creationId xmlns:a16="http://schemas.microsoft.com/office/drawing/2014/main" id="{C178D874-9626-4D94-8270-B3D720741C43}"/>
              </a:ext>
            </a:extLst>
          </p:cNvPr>
          <p:cNvSpPr>
            <a:spLocks noGrp="1"/>
          </p:cNvSpPr>
          <p:nvPr>
            <p:ph idx="1"/>
          </p:nvPr>
        </p:nvSpPr>
        <p:spPr>
          <a:xfrm>
            <a:off x="457200" y="1028700"/>
            <a:ext cx="8330768" cy="5219701"/>
          </a:xfrm>
        </p:spPr>
        <p:txBody>
          <a:bodyPr vert="horz" lIns="91440" tIns="45720" rIns="91440" bIns="45720" rtlCol="0" anchor="t">
            <a:noAutofit/>
          </a:bodyPr>
          <a:lstStyle/>
          <a:p>
            <a:r>
              <a:rPr lang="en-US" sz="2000">
                <a:solidFill>
                  <a:schemeClr val="accent3"/>
                </a:solidFill>
              </a:rPr>
              <a:t>Points</a:t>
            </a:r>
          </a:p>
          <a:p>
            <a:pPr lvl="1"/>
            <a:r>
              <a:rPr lang="en-US" sz="2000">
                <a:solidFill>
                  <a:schemeClr val="accent3"/>
                </a:solidFill>
              </a:rPr>
              <a:t>DW/WW – 8 points</a:t>
            </a:r>
          </a:p>
          <a:p>
            <a:pPr lvl="1"/>
            <a:r>
              <a:rPr lang="en-US" sz="2000">
                <a:solidFill>
                  <a:schemeClr val="accent3"/>
                </a:solidFill>
              </a:rPr>
              <a:t>CDBG-I – 5 points</a:t>
            </a:r>
          </a:p>
          <a:p>
            <a:r>
              <a:rPr lang="en-US" sz="2000">
                <a:solidFill>
                  <a:schemeClr val="accent3"/>
                </a:solidFill>
              </a:rPr>
              <a:t>Must earn 1.C points in order to get 1.C.1</a:t>
            </a:r>
          </a:p>
          <a:p>
            <a:r>
              <a:rPr lang="en-US" sz="2000">
                <a:solidFill>
                  <a:schemeClr val="tx2"/>
                </a:solidFill>
              </a:rPr>
              <a:t>Earn additional points for old infrastructure</a:t>
            </a:r>
          </a:p>
          <a:p>
            <a:pPr lvl="1"/>
            <a:r>
              <a:rPr lang="en-US" sz="2000">
                <a:solidFill>
                  <a:schemeClr val="tx2"/>
                </a:solidFill>
              </a:rPr>
              <a:t>Treatment and pumping units – 20 years</a:t>
            </a:r>
          </a:p>
          <a:p>
            <a:pPr lvl="1"/>
            <a:r>
              <a:rPr lang="en-US" sz="2000">
                <a:solidFill>
                  <a:schemeClr val="tx2"/>
                </a:solidFill>
              </a:rPr>
              <a:t>Distribution / collection lines – 40 years</a:t>
            </a:r>
          </a:p>
          <a:p>
            <a:pPr lvl="1"/>
            <a:r>
              <a:rPr lang="en-US" sz="2000">
                <a:solidFill>
                  <a:schemeClr val="accent3"/>
                </a:solidFill>
              </a:rPr>
              <a:t>SCADA / process control / information technology – 10 years</a:t>
            </a:r>
          </a:p>
          <a:p>
            <a:pPr lvl="1"/>
            <a:r>
              <a:rPr lang="en-US" sz="2000">
                <a:solidFill>
                  <a:schemeClr val="accent3"/>
                </a:solidFill>
              </a:rPr>
              <a:t>Obsolete pipe materials: ACP, VCP, galvanized iron, cast iron, Orangeburg, etc.</a:t>
            </a:r>
          </a:p>
          <a:p>
            <a:pPr>
              <a:spcAft>
                <a:spcPts val="600"/>
              </a:spcAft>
            </a:pPr>
            <a:r>
              <a:rPr lang="en-US" sz="2000">
                <a:solidFill>
                  <a:schemeClr val="tx2"/>
                </a:solidFill>
              </a:rPr>
              <a:t>At least 50% of the construction cost is associated with replacing old infrastructure</a:t>
            </a:r>
          </a:p>
          <a:p>
            <a:pPr>
              <a:spcAft>
                <a:spcPts val="600"/>
              </a:spcAft>
            </a:pPr>
            <a:r>
              <a:rPr lang="en-US" sz="2000">
                <a:solidFill>
                  <a:schemeClr val="tx2"/>
                </a:solidFill>
              </a:rPr>
              <a:t>Show clearly in budget</a:t>
            </a:r>
          </a:p>
          <a:p>
            <a:pPr lvl="1">
              <a:spcAft>
                <a:spcPts val="600"/>
              </a:spcAft>
            </a:pPr>
            <a:r>
              <a:rPr lang="en-US" sz="2000">
                <a:solidFill>
                  <a:schemeClr val="tx2"/>
                </a:solidFill>
              </a:rPr>
              <a:t>What is older than threshold</a:t>
            </a:r>
          </a:p>
          <a:p>
            <a:pPr lvl="1">
              <a:spcAft>
                <a:spcPts val="600"/>
              </a:spcAft>
            </a:pPr>
            <a:r>
              <a:rPr lang="en-US" sz="2000">
                <a:solidFill>
                  <a:schemeClr val="tx2"/>
                </a:solidFill>
              </a:rPr>
              <a:t>Whatever is not identified as old in the budget or narrative is assumed to be newer than threshold. </a:t>
            </a:r>
          </a:p>
          <a:p>
            <a:endParaRPr lang="en-US"/>
          </a:p>
        </p:txBody>
      </p:sp>
      <p:sp>
        <p:nvSpPr>
          <p:cNvPr id="4" name="Slide Number Placeholder 3">
            <a:extLst>
              <a:ext uri="{FF2B5EF4-FFF2-40B4-BE49-F238E27FC236}">
                <a16:creationId xmlns:a16="http://schemas.microsoft.com/office/drawing/2014/main" id="{529F524A-78F5-464D-A062-991F172530C6}"/>
              </a:ext>
            </a:extLst>
          </p:cNvPr>
          <p:cNvSpPr>
            <a:spLocks noGrp="1"/>
          </p:cNvSpPr>
          <p:nvPr>
            <p:ph type="sldNum" sz="quarter" idx="10"/>
          </p:nvPr>
        </p:nvSpPr>
        <p:spPr/>
        <p:txBody>
          <a:bodyPr/>
          <a:lstStyle/>
          <a:p>
            <a:fld id="{74EC55B0-5D01-45FE-91CD-8F1B48D625FC}" type="slidenum">
              <a:rPr lang="en-US" smtClean="0"/>
              <a:pPr/>
              <a:t>114</a:t>
            </a:fld>
            <a:endParaRPr lang="en-US"/>
          </a:p>
        </p:txBody>
      </p:sp>
    </p:spTree>
    <p:extLst>
      <p:ext uri="{BB962C8B-B14F-4D97-AF65-F5344CB8AC3E}">
        <p14:creationId xmlns:p14="http://schemas.microsoft.com/office/powerpoint/2010/main" val="35889939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78A660-CFAE-4B81-9420-F12F22D24CEA}"/>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C7A1AD40-FA17-4A27-A3E2-1E88F1A1ECC3}"/>
              </a:ext>
            </a:extLst>
          </p:cNvPr>
          <p:cNvSpPr>
            <a:spLocks noGrp="1"/>
          </p:cNvSpPr>
          <p:nvPr>
            <p:ph type="title"/>
          </p:nvPr>
        </p:nvSpPr>
        <p:spPr/>
        <p:txBody>
          <a:bodyPr>
            <a:normAutofit/>
          </a:bodyPr>
          <a:lstStyle/>
          <a:p>
            <a:r>
              <a:rPr lang="en-US" sz="3000"/>
              <a:t>1.C.1 Old Infrastructure Budget Example</a:t>
            </a:r>
          </a:p>
        </p:txBody>
      </p:sp>
      <p:sp>
        <p:nvSpPr>
          <p:cNvPr id="4" name="Slide Number Placeholder 3">
            <a:extLst>
              <a:ext uri="{FF2B5EF4-FFF2-40B4-BE49-F238E27FC236}">
                <a16:creationId xmlns:a16="http://schemas.microsoft.com/office/drawing/2014/main" id="{A6A8DE9F-03B5-49E4-8797-46567FA4E295}"/>
              </a:ext>
            </a:extLst>
          </p:cNvPr>
          <p:cNvSpPr>
            <a:spLocks noGrp="1"/>
          </p:cNvSpPr>
          <p:nvPr>
            <p:ph type="sldNum" sz="quarter" idx="10"/>
          </p:nvPr>
        </p:nvSpPr>
        <p:spPr/>
        <p:txBody>
          <a:bodyPr/>
          <a:lstStyle/>
          <a:p>
            <a:fld id="{74EC55B0-5D01-45FE-91CD-8F1B48D625FC}" type="slidenum">
              <a:rPr lang="en-US" smtClean="0"/>
              <a:pPr/>
              <a:t>115</a:t>
            </a:fld>
            <a:endParaRPr lang="en-US"/>
          </a:p>
        </p:txBody>
      </p:sp>
      <p:sp>
        <p:nvSpPr>
          <p:cNvPr id="9" name="Content Placeholder 8">
            <a:extLst>
              <a:ext uri="{FF2B5EF4-FFF2-40B4-BE49-F238E27FC236}">
                <a16:creationId xmlns:a16="http://schemas.microsoft.com/office/drawing/2014/main" id="{6C713004-F954-4A1A-ABA9-47B6EB658445}"/>
              </a:ext>
            </a:extLst>
          </p:cNvPr>
          <p:cNvSpPr>
            <a:spLocks noGrp="1"/>
          </p:cNvSpPr>
          <p:nvPr>
            <p:ph idx="1"/>
          </p:nvPr>
        </p:nvSpPr>
        <p:spPr>
          <a:xfrm>
            <a:off x="457200" y="914400"/>
            <a:ext cx="8239328" cy="5678424"/>
          </a:xfrm>
        </p:spPr>
        <p:txBody>
          <a:bodyPr>
            <a:normAutofit/>
          </a:bodyPr>
          <a:lstStyle/>
          <a:p>
            <a:pPr>
              <a:spcBef>
                <a:spcPts val="1200"/>
              </a:spcBef>
            </a:pPr>
            <a:endParaRPr lang="en-US">
              <a:solidFill>
                <a:schemeClr val="accent3"/>
              </a:solidFill>
            </a:endParaRPr>
          </a:p>
          <a:p>
            <a:pPr marL="0" indent="0">
              <a:buNone/>
            </a:pPr>
            <a:endParaRPr lang="en-US"/>
          </a:p>
        </p:txBody>
      </p:sp>
      <p:graphicFrame>
        <p:nvGraphicFramePr>
          <p:cNvPr id="10" name="Table 5">
            <a:extLst>
              <a:ext uri="{FF2B5EF4-FFF2-40B4-BE49-F238E27FC236}">
                <a16:creationId xmlns:a16="http://schemas.microsoft.com/office/drawing/2014/main" id="{0F5584F3-3E37-4C84-8924-16664884F2A4}"/>
              </a:ext>
            </a:extLst>
          </p:cNvPr>
          <p:cNvGraphicFramePr>
            <a:graphicFrameLocks/>
          </p:cNvGraphicFramePr>
          <p:nvPr>
            <p:extLst>
              <p:ext uri="{D42A27DB-BD31-4B8C-83A1-F6EECF244321}">
                <p14:modId xmlns:p14="http://schemas.microsoft.com/office/powerpoint/2010/main" val="877270139"/>
              </p:ext>
            </p:extLst>
          </p:nvPr>
        </p:nvGraphicFramePr>
        <p:xfrm>
          <a:off x="715706" y="1971821"/>
          <a:ext cx="7338806" cy="2286000"/>
        </p:xfrm>
        <a:graphic>
          <a:graphicData uri="http://schemas.openxmlformats.org/drawingml/2006/table">
            <a:tbl>
              <a:tblPr firstRow="1" bandRow="1">
                <a:tableStyleId>{5C22544A-7EE6-4342-B048-85BDC9FD1C3A}</a:tableStyleId>
              </a:tblPr>
              <a:tblGrid>
                <a:gridCol w="4133693">
                  <a:extLst>
                    <a:ext uri="{9D8B030D-6E8A-4147-A177-3AD203B41FA5}">
                      <a16:colId xmlns:a16="http://schemas.microsoft.com/office/drawing/2014/main" val="2286916989"/>
                    </a:ext>
                  </a:extLst>
                </a:gridCol>
                <a:gridCol w="3205113">
                  <a:extLst>
                    <a:ext uri="{9D8B030D-6E8A-4147-A177-3AD203B41FA5}">
                      <a16:colId xmlns:a16="http://schemas.microsoft.com/office/drawing/2014/main" val="4168288584"/>
                    </a:ext>
                  </a:extLst>
                </a:gridCol>
              </a:tblGrid>
              <a:tr h="370840">
                <a:tc>
                  <a:txBody>
                    <a:bodyPr/>
                    <a:lstStyle/>
                    <a:p>
                      <a:r>
                        <a:rPr lang="en-US" sz="1800">
                          <a:latin typeface="Arial" panose="020B0604020202020204" pitchFamily="34" charset="0"/>
                        </a:rPr>
                        <a:t>Line Item</a:t>
                      </a:r>
                    </a:p>
                  </a:txBody>
                  <a:tcPr/>
                </a:tc>
                <a:tc>
                  <a:txBody>
                    <a:bodyPr/>
                    <a:lstStyle/>
                    <a:p>
                      <a:r>
                        <a:rPr lang="en-US" sz="1800">
                          <a:latin typeface="Arial" panose="020B0604020202020204" pitchFamily="34" charset="0"/>
                        </a:rPr>
                        <a:t>Division Funding Requested</a:t>
                      </a:r>
                    </a:p>
                  </a:txBody>
                  <a:tcPr/>
                </a:tc>
                <a:extLst>
                  <a:ext uri="{0D108BD9-81ED-4DB2-BD59-A6C34878D82A}">
                    <a16:rowId xmlns:a16="http://schemas.microsoft.com/office/drawing/2014/main" val="4283801234"/>
                  </a:ext>
                </a:extLst>
              </a:tr>
              <a:tr h="370840">
                <a:tc>
                  <a:txBody>
                    <a:bodyPr/>
                    <a:lstStyle/>
                    <a:p>
                      <a:r>
                        <a:rPr lang="en-US" sz="2400">
                          <a:solidFill>
                            <a:schemeClr val="accent3"/>
                          </a:solidFill>
                          <a:latin typeface="Arial" panose="020B0604020202020204" pitchFamily="34" charset="0"/>
                        </a:rPr>
                        <a:t>Replace 10,000 LF 8-inch pipe (older</a:t>
                      </a:r>
                      <a:r>
                        <a:rPr lang="en-US" sz="2400" baseline="0">
                          <a:solidFill>
                            <a:schemeClr val="accent3"/>
                          </a:solidFill>
                        </a:rPr>
                        <a:t> than 40 years) </a:t>
                      </a:r>
                      <a:endParaRPr lang="en-US" sz="2400">
                        <a:solidFill>
                          <a:schemeClr val="accent3"/>
                        </a:solidFill>
                      </a:endParaRPr>
                    </a:p>
                  </a:txBody>
                  <a:tcPr/>
                </a:tc>
                <a:tc>
                  <a:txBody>
                    <a:bodyPr/>
                    <a:lstStyle/>
                    <a:p>
                      <a:pPr algn="r"/>
                      <a:r>
                        <a:rPr lang="en-US" sz="2400">
                          <a:solidFill>
                            <a:schemeClr val="accent3"/>
                          </a:solidFill>
                          <a:latin typeface="Arial" panose="020B0604020202020204" pitchFamily="34" charset="0"/>
                        </a:rPr>
                        <a:t>$100,000</a:t>
                      </a:r>
                    </a:p>
                  </a:txBody>
                  <a:tcPr/>
                </a:tc>
                <a:extLst>
                  <a:ext uri="{0D108BD9-81ED-4DB2-BD59-A6C34878D82A}">
                    <a16:rowId xmlns:a16="http://schemas.microsoft.com/office/drawing/2014/main" val="641796979"/>
                  </a:ext>
                </a:extLst>
              </a:tr>
              <a:tr h="370840">
                <a:tc>
                  <a:txBody>
                    <a:bodyPr/>
                    <a:lstStyle/>
                    <a:p>
                      <a:r>
                        <a:rPr lang="en-US" sz="2400">
                          <a:solidFill>
                            <a:schemeClr val="accent3"/>
                          </a:solidFill>
                          <a:latin typeface="Arial" panose="020B0604020202020204" pitchFamily="34" charset="0"/>
                        </a:rPr>
                        <a:t>Replace</a:t>
                      </a:r>
                      <a:r>
                        <a:rPr lang="en-US" sz="2400" baseline="0">
                          <a:solidFill>
                            <a:schemeClr val="accent3"/>
                          </a:solidFill>
                        </a:rPr>
                        <a:t> 3,000 LF of 8-inch pipe (less than 40 years old)</a:t>
                      </a:r>
                      <a:endParaRPr lang="en-US" sz="2400">
                        <a:solidFill>
                          <a:schemeClr val="accent3"/>
                        </a:solidFill>
                      </a:endParaRPr>
                    </a:p>
                  </a:txBody>
                  <a:tcPr/>
                </a:tc>
                <a:tc>
                  <a:txBody>
                    <a:bodyPr/>
                    <a:lstStyle/>
                    <a:p>
                      <a:pPr algn="r"/>
                      <a:r>
                        <a:rPr lang="en-US" sz="2400">
                          <a:solidFill>
                            <a:schemeClr val="accent3"/>
                          </a:solidFill>
                          <a:latin typeface="Arial" panose="020B0604020202020204" pitchFamily="34" charset="0"/>
                        </a:rPr>
                        <a:t>$30,000</a:t>
                      </a:r>
                    </a:p>
                  </a:txBody>
                  <a:tcPr/>
                </a:tc>
                <a:extLst>
                  <a:ext uri="{0D108BD9-81ED-4DB2-BD59-A6C34878D82A}">
                    <a16:rowId xmlns:a16="http://schemas.microsoft.com/office/drawing/2014/main" val="899514514"/>
                  </a:ext>
                </a:extLst>
              </a:tr>
            </a:tbl>
          </a:graphicData>
        </a:graphic>
      </p:graphicFrame>
      <p:sp>
        <p:nvSpPr>
          <p:cNvPr id="5" name="TextBox 4">
            <a:extLst>
              <a:ext uri="{FF2B5EF4-FFF2-40B4-BE49-F238E27FC236}">
                <a16:creationId xmlns:a16="http://schemas.microsoft.com/office/drawing/2014/main" id="{E62052C7-0826-65FA-774E-D34EAC303371}"/>
              </a:ext>
            </a:extLst>
          </p:cNvPr>
          <p:cNvSpPr txBox="1"/>
          <p:nvPr/>
        </p:nvSpPr>
        <p:spPr>
          <a:xfrm>
            <a:off x="1186987" y="4954843"/>
            <a:ext cx="6867525" cy="830997"/>
          </a:xfrm>
          <a:prstGeom prst="rect">
            <a:avLst/>
          </a:prstGeom>
          <a:noFill/>
          <a:ln w="31750">
            <a:solidFill>
              <a:schemeClr val="accent3"/>
            </a:solidFill>
          </a:ln>
        </p:spPr>
        <p:txBody>
          <a:bodyPr wrap="square" lIns="91440" tIns="45720" rIns="91440" bIns="45720" rtlCol="0" anchor="t">
            <a:spAutoFit/>
          </a:bodyPr>
          <a:lstStyle/>
          <a:p>
            <a:pPr algn="ctr"/>
            <a:r>
              <a:rPr lang="en-US" sz="2400">
                <a:solidFill>
                  <a:schemeClr val="accent3"/>
                </a:solidFill>
                <a:latin typeface="Arial" panose="020B0604020202020204" pitchFamily="34" charset="0"/>
                <a:cs typeface="Arial" panose="020B0604020202020204" pitchFamily="34" charset="0"/>
              </a:rPr>
              <a:t>See guidance for narrative and documentation requirements</a:t>
            </a:r>
          </a:p>
        </p:txBody>
      </p:sp>
      <p:sp>
        <p:nvSpPr>
          <p:cNvPr id="6" name="TextBox 5">
            <a:extLst>
              <a:ext uri="{FF2B5EF4-FFF2-40B4-BE49-F238E27FC236}">
                <a16:creationId xmlns:a16="http://schemas.microsoft.com/office/drawing/2014/main" id="{87F25448-8D6D-2B0C-1A18-2A3A94014B31}"/>
              </a:ext>
            </a:extLst>
          </p:cNvPr>
          <p:cNvSpPr txBox="1"/>
          <p:nvPr/>
        </p:nvSpPr>
        <p:spPr>
          <a:xfrm>
            <a:off x="1895475" y="1133226"/>
            <a:ext cx="5572125" cy="461665"/>
          </a:xfrm>
          <a:prstGeom prst="rect">
            <a:avLst/>
          </a:prstGeom>
          <a:noFill/>
        </p:spPr>
        <p:txBody>
          <a:bodyPr wrap="square">
            <a:spAutoFit/>
          </a:bodyPr>
          <a:lstStyle/>
          <a:p>
            <a:pPr algn="ctr">
              <a:spcAft>
                <a:spcPts val="600"/>
              </a:spcAft>
            </a:pPr>
            <a:r>
              <a:rPr lang="en-US" sz="2400" b="1" u="sng">
                <a:solidFill>
                  <a:schemeClr val="accent3"/>
                </a:solidFill>
              </a:rPr>
              <a:t>Explain how you know the age</a:t>
            </a:r>
          </a:p>
        </p:txBody>
      </p:sp>
    </p:spTree>
    <p:extLst>
      <p:ext uri="{BB962C8B-B14F-4D97-AF65-F5344CB8AC3E}">
        <p14:creationId xmlns:p14="http://schemas.microsoft.com/office/powerpoint/2010/main" val="26401400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9780-2CEA-CDAF-9F5A-A9437C5524B4}"/>
              </a:ext>
            </a:extLst>
          </p:cNvPr>
          <p:cNvSpPr>
            <a:spLocks noGrp="1"/>
          </p:cNvSpPr>
          <p:nvPr>
            <p:ph type="title"/>
          </p:nvPr>
        </p:nvSpPr>
        <p:spPr/>
        <p:txBody>
          <a:bodyPr>
            <a:noAutofit/>
          </a:bodyPr>
          <a:lstStyle/>
          <a:p>
            <a:r>
              <a:rPr lang="en-US">
                <a:latin typeface="Times New Roman"/>
                <a:cs typeface="Times New Roman"/>
              </a:rPr>
              <a:t>1.D. Expansion (DW, WW) – 2 points</a:t>
            </a:r>
          </a:p>
        </p:txBody>
      </p:sp>
      <p:sp>
        <p:nvSpPr>
          <p:cNvPr id="3" name="Content Placeholder 2">
            <a:extLst>
              <a:ext uri="{FF2B5EF4-FFF2-40B4-BE49-F238E27FC236}">
                <a16:creationId xmlns:a16="http://schemas.microsoft.com/office/drawing/2014/main" id="{F6627526-FD48-EF85-7885-EE7BBA245ADE}"/>
              </a:ext>
            </a:extLst>
          </p:cNvPr>
          <p:cNvSpPr>
            <a:spLocks noGrp="1"/>
          </p:cNvSpPr>
          <p:nvPr>
            <p:ph idx="1"/>
          </p:nvPr>
        </p:nvSpPr>
        <p:spPr/>
        <p:txBody>
          <a:bodyPr vert="horz" lIns="91440" tIns="45720" rIns="91440" bIns="45720" rtlCol="0" anchor="t">
            <a:normAutofit/>
          </a:bodyPr>
          <a:lstStyle/>
          <a:p>
            <a:r>
              <a:rPr lang="en-US">
                <a:solidFill>
                  <a:schemeClr val="tx2"/>
                </a:solidFill>
              </a:rPr>
              <a:t>Increase water/sewer line sizes or treatment capacity to meet current needs</a:t>
            </a:r>
          </a:p>
          <a:p>
            <a:r>
              <a:rPr lang="en-US">
                <a:solidFill>
                  <a:schemeClr val="tx2"/>
                </a:solidFill>
              </a:rPr>
              <a:t>Interconnection projects that add treatment or storage capacity (no new connections). Must also document and receive 2.K points </a:t>
            </a:r>
          </a:p>
          <a:p>
            <a:r>
              <a:rPr lang="en-US">
                <a:solidFill>
                  <a:schemeClr val="tx2"/>
                </a:solidFill>
              </a:rPr>
              <a:t>Additional wells, treatment plants, pump stations or storage tanks to meet current and justifiable future growth</a:t>
            </a:r>
          </a:p>
          <a:p>
            <a:r>
              <a:rPr lang="en-US">
                <a:solidFill>
                  <a:schemeClr val="tx2"/>
                </a:solidFill>
              </a:rPr>
              <a:t>New water lines solely to serve future development</a:t>
            </a:r>
          </a:p>
          <a:p>
            <a:pPr lvl="1"/>
            <a:r>
              <a:rPr lang="en-US">
                <a:solidFill>
                  <a:schemeClr val="tx2"/>
                </a:solidFill>
              </a:rPr>
              <a:t>Not eligible for 1.D points</a:t>
            </a:r>
          </a:p>
          <a:p>
            <a:pPr lvl="1"/>
            <a:r>
              <a:rPr lang="en-US">
                <a:solidFill>
                  <a:schemeClr val="tx2"/>
                </a:solidFill>
              </a:rPr>
              <a:t>Not eligible for DWSRF funding</a:t>
            </a:r>
          </a:p>
          <a:p>
            <a:pPr marL="342900" lvl="1" indent="0">
              <a:buNone/>
            </a:pPr>
            <a:endParaRPr lang="en-US"/>
          </a:p>
        </p:txBody>
      </p:sp>
      <p:sp>
        <p:nvSpPr>
          <p:cNvPr id="4" name="Slide Number Placeholder 3">
            <a:extLst>
              <a:ext uri="{FF2B5EF4-FFF2-40B4-BE49-F238E27FC236}">
                <a16:creationId xmlns:a16="http://schemas.microsoft.com/office/drawing/2014/main" id="{F87E0AA7-E16C-E4F5-6299-59A287A8E1EF}"/>
              </a:ext>
            </a:extLst>
          </p:cNvPr>
          <p:cNvSpPr>
            <a:spLocks noGrp="1"/>
          </p:cNvSpPr>
          <p:nvPr>
            <p:ph type="sldNum" sz="quarter" idx="10"/>
          </p:nvPr>
        </p:nvSpPr>
        <p:spPr/>
        <p:txBody>
          <a:bodyPr/>
          <a:lstStyle/>
          <a:p>
            <a:fld id="{74EC55B0-5D01-45FE-91CD-8F1B48D625FC}" type="slidenum">
              <a:rPr lang="en-US" smtClean="0"/>
              <a:pPr/>
              <a:t>116</a:t>
            </a:fld>
            <a:endParaRPr lang="en-US"/>
          </a:p>
        </p:txBody>
      </p:sp>
    </p:spTree>
    <p:extLst>
      <p:ext uri="{BB962C8B-B14F-4D97-AF65-F5344CB8AC3E}">
        <p14:creationId xmlns:p14="http://schemas.microsoft.com/office/powerpoint/2010/main" val="42628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37D3-9797-D085-7B89-38AB1CFF5C29}"/>
              </a:ext>
            </a:extLst>
          </p:cNvPr>
          <p:cNvSpPr>
            <a:spLocks noGrp="1"/>
          </p:cNvSpPr>
          <p:nvPr>
            <p:ph type="title"/>
          </p:nvPr>
        </p:nvSpPr>
        <p:spPr/>
        <p:txBody>
          <a:bodyPr>
            <a:noAutofit/>
          </a:bodyPr>
          <a:lstStyle/>
          <a:p>
            <a:r>
              <a:rPr lang="en-US"/>
              <a:t>1.E. Service to Disadvantaged Areas (DW, WW) – 20 points</a:t>
            </a:r>
          </a:p>
        </p:txBody>
      </p:sp>
      <p:sp>
        <p:nvSpPr>
          <p:cNvPr id="3" name="Content Placeholder 2">
            <a:extLst>
              <a:ext uri="{FF2B5EF4-FFF2-40B4-BE49-F238E27FC236}">
                <a16:creationId xmlns:a16="http://schemas.microsoft.com/office/drawing/2014/main" id="{F38B8E52-2B1A-A432-7DF3-4D404E7C0ADF}"/>
              </a:ext>
            </a:extLst>
          </p:cNvPr>
          <p:cNvSpPr>
            <a:spLocks noGrp="1"/>
          </p:cNvSpPr>
          <p:nvPr>
            <p:ph idx="1"/>
          </p:nvPr>
        </p:nvSpPr>
        <p:spPr>
          <a:xfrm>
            <a:off x="466164" y="1228728"/>
            <a:ext cx="8230364" cy="5059062"/>
          </a:xfrm>
        </p:spPr>
        <p:txBody>
          <a:bodyPr vert="horz" lIns="91440" tIns="45720" rIns="91440" bIns="45720" rtlCol="0" anchor="t">
            <a:noAutofit/>
          </a:bodyPr>
          <a:lstStyle/>
          <a:p>
            <a:r>
              <a:rPr lang="en-US">
                <a:solidFill>
                  <a:schemeClr val="accent3"/>
                </a:solidFill>
              </a:rPr>
              <a:t>20 points for DW and CW</a:t>
            </a:r>
          </a:p>
          <a:p>
            <a:r>
              <a:rPr lang="en-US">
                <a:solidFill>
                  <a:schemeClr val="accent3"/>
                </a:solidFill>
              </a:rPr>
              <a:t>Qualification – 75% of construction costs </a:t>
            </a:r>
            <a:r>
              <a:rPr lang="en-US">
                <a:solidFill>
                  <a:schemeClr val="accent3"/>
                </a:solidFill>
                <a:sym typeface="Wingdings" panose="05000000000000000000" pitchFamily="2" charset="2"/>
              </a:rPr>
              <a:t>to provide connection or alternative service</a:t>
            </a:r>
            <a:endParaRPr lang="en-US">
              <a:solidFill>
                <a:schemeClr val="accent3"/>
              </a:solidFill>
            </a:endParaRPr>
          </a:p>
          <a:p>
            <a:r>
              <a:rPr lang="en-US">
                <a:solidFill>
                  <a:schemeClr val="accent3"/>
                </a:solidFill>
              </a:rPr>
              <a:t>"Disadvantaged area" consideration not for projects that benefit entire LGU area or entire utility service area</a:t>
            </a:r>
          </a:p>
          <a:p>
            <a:r>
              <a:rPr lang="en-US">
                <a:solidFill>
                  <a:schemeClr val="accent3"/>
                </a:solidFill>
              </a:rPr>
              <a:t>Disadvantaged areas limited to less than half the number of total connections served by the applicant at the time of application </a:t>
            </a:r>
          </a:p>
        </p:txBody>
      </p:sp>
      <p:sp>
        <p:nvSpPr>
          <p:cNvPr id="4" name="Slide Number Placeholder 3">
            <a:extLst>
              <a:ext uri="{FF2B5EF4-FFF2-40B4-BE49-F238E27FC236}">
                <a16:creationId xmlns:a16="http://schemas.microsoft.com/office/drawing/2014/main" id="{ADEC937F-B4BF-DC52-9C5A-030B91E9917A}"/>
              </a:ext>
            </a:extLst>
          </p:cNvPr>
          <p:cNvSpPr>
            <a:spLocks noGrp="1"/>
          </p:cNvSpPr>
          <p:nvPr>
            <p:ph type="sldNum" sz="quarter" idx="10"/>
          </p:nvPr>
        </p:nvSpPr>
        <p:spPr/>
        <p:txBody>
          <a:bodyPr/>
          <a:lstStyle/>
          <a:p>
            <a:fld id="{74EC55B0-5D01-45FE-91CD-8F1B48D625FC}" type="slidenum">
              <a:rPr lang="en-US" smtClean="0"/>
              <a:pPr/>
              <a:t>117</a:t>
            </a:fld>
            <a:endParaRPr lang="en-US"/>
          </a:p>
        </p:txBody>
      </p:sp>
    </p:spTree>
    <p:extLst>
      <p:ext uri="{BB962C8B-B14F-4D97-AF65-F5344CB8AC3E}">
        <p14:creationId xmlns:p14="http://schemas.microsoft.com/office/powerpoint/2010/main" val="18705165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2EBC3E-76B0-02A8-6F41-C8A2C5833679}"/>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610124FE-9E6B-5386-A48A-1F4D3557ACEE}"/>
              </a:ext>
            </a:extLst>
          </p:cNvPr>
          <p:cNvSpPr>
            <a:spLocks noGrp="1"/>
          </p:cNvSpPr>
          <p:nvPr>
            <p:ph type="title"/>
          </p:nvPr>
        </p:nvSpPr>
        <p:spPr>
          <a:xfrm>
            <a:off x="466928" y="0"/>
            <a:ext cx="8321040" cy="914400"/>
          </a:xfrm>
        </p:spPr>
        <p:txBody>
          <a:bodyPr/>
          <a:lstStyle/>
          <a:p>
            <a:r>
              <a:rPr lang="en-US"/>
              <a:t>1.E Service to Disadvantaged Areas (DW, WW)</a:t>
            </a:r>
          </a:p>
        </p:txBody>
      </p:sp>
      <p:sp>
        <p:nvSpPr>
          <p:cNvPr id="3" name="Content Placeholder 2">
            <a:extLst>
              <a:ext uri="{FF2B5EF4-FFF2-40B4-BE49-F238E27FC236}">
                <a16:creationId xmlns:a16="http://schemas.microsoft.com/office/drawing/2014/main" id="{A31FFD15-06B5-FECA-1D10-5D518D3897E5}"/>
              </a:ext>
            </a:extLst>
          </p:cNvPr>
          <p:cNvSpPr>
            <a:spLocks noGrp="1"/>
          </p:cNvSpPr>
          <p:nvPr>
            <p:ph idx="1"/>
          </p:nvPr>
        </p:nvSpPr>
        <p:spPr>
          <a:xfrm>
            <a:off x="457200" y="1228728"/>
            <a:ext cx="8239328" cy="5019673"/>
          </a:xfrm>
        </p:spPr>
        <p:txBody>
          <a:bodyPr>
            <a:normAutofit lnSpcReduction="10000"/>
          </a:bodyPr>
          <a:lstStyle/>
          <a:p>
            <a:r>
              <a:rPr lang="en-US">
                <a:solidFill>
                  <a:schemeClr val="accent3"/>
                </a:solidFill>
              </a:rPr>
              <a:t>A targeted project area considered a “disadvantaged area” based on at least 3 of the following factor compared to the state benchmark values</a:t>
            </a:r>
          </a:p>
          <a:p>
            <a:pPr lvl="1"/>
            <a:r>
              <a:rPr lang="en-US">
                <a:solidFill>
                  <a:schemeClr val="accent3"/>
                </a:solidFill>
              </a:rPr>
              <a:t>Median household income (MHI)  </a:t>
            </a:r>
          </a:p>
          <a:p>
            <a:pPr lvl="1"/>
            <a:r>
              <a:rPr lang="en-US">
                <a:solidFill>
                  <a:schemeClr val="accent3"/>
                </a:solidFill>
              </a:rPr>
              <a:t>Poverty rate</a:t>
            </a:r>
          </a:p>
          <a:p>
            <a:pPr lvl="1"/>
            <a:r>
              <a:rPr lang="en-US">
                <a:solidFill>
                  <a:schemeClr val="accent3"/>
                </a:solidFill>
              </a:rPr>
              <a:t>Property values per capita</a:t>
            </a:r>
          </a:p>
          <a:p>
            <a:pPr lvl="1"/>
            <a:r>
              <a:rPr lang="en-US">
                <a:solidFill>
                  <a:schemeClr val="accent3"/>
                </a:solidFill>
              </a:rPr>
              <a:t>Unemployment rate</a:t>
            </a:r>
          </a:p>
          <a:p>
            <a:r>
              <a:rPr lang="en-US">
                <a:solidFill>
                  <a:schemeClr val="accent3"/>
                </a:solidFill>
              </a:rPr>
              <a:t>Additional factors such as socio-economic or existing contamination factors also considered (see Guidance)</a:t>
            </a:r>
          </a:p>
          <a:p>
            <a:r>
              <a:rPr lang="en-US">
                <a:solidFill>
                  <a:schemeClr val="accent3"/>
                </a:solidFill>
              </a:rPr>
              <a:t>When possible, compare project area data to LGU indicators</a:t>
            </a:r>
          </a:p>
          <a:p>
            <a:endParaRPr lang="en-US"/>
          </a:p>
        </p:txBody>
      </p:sp>
      <p:sp>
        <p:nvSpPr>
          <p:cNvPr id="4" name="Slide Number Placeholder 3">
            <a:extLst>
              <a:ext uri="{FF2B5EF4-FFF2-40B4-BE49-F238E27FC236}">
                <a16:creationId xmlns:a16="http://schemas.microsoft.com/office/drawing/2014/main" id="{59DEA80C-C2E7-3682-9A04-C6B81AD00840}"/>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118</a:t>
            </a:fld>
            <a:endParaRPr lang="en-US"/>
          </a:p>
        </p:txBody>
      </p:sp>
    </p:spTree>
    <p:extLst>
      <p:ext uri="{BB962C8B-B14F-4D97-AF65-F5344CB8AC3E}">
        <p14:creationId xmlns:p14="http://schemas.microsoft.com/office/powerpoint/2010/main" val="3506139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3C6017-AA9A-0BCD-05FF-F6345D4F3863}"/>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D506686-C5A8-67B0-A097-B58B064270F3}"/>
              </a:ext>
            </a:extLst>
          </p:cNvPr>
          <p:cNvSpPr>
            <a:spLocks noGrp="1"/>
          </p:cNvSpPr>
          <p:nvPr>
            <p:ph type="title"/>
          </p:nvPr>
        </p:nvSpPr>
        <p:spPr/>
        <p:txBody>
          <a:bodyPr>
            <a:noAutofit/>
          </a:bodyPr>
          <a:lstStyle/>
          <a:p>
            <a:r>
              <a:rPr lang="en-US"/>
              <a:t>1.E. Service to Disadvantaged Areas – Documentation Requirements (DW, WW)</a:t>
            </a:r>
          </a:p>
        </p:txBody>
      </p:sp>
      <p:sp>
        <p:nvSpPr>
          <p:cNvPr id="3" name="Content Placeholder 2">
            <a:extLst>
              <a:ext uri="{FF2B5EF4-FFF2-40B4-BE49-F238E27FC236}">
                <a16:creationId xmlns:a16="http://schemas.microsoft.com/office/drawing/2014/main" id="{B23AAE61-F0DB-24B7-5C13-877C275D4E32}"/>
              </a:ext>
            </a:extLst>
          </p:cNvPr>
          <p:cNvSpPr>
            <a:spLocks noGrp="1"/>
          </p:cNvSpPr>
          <p:nvPr>
            <p:ph idx="1"/>
          </p:nvPr>
        </p:nvSpPr>
        <p:spPr>
          <a:xfrm>
            <a:off x="457200" y="1136074"/>
            <a:ext cx="8593016" cy="5112328"/>
          </a:xfrm>
        </p:spPr>
        <p:txBody>
          <a:bodyPr>
            <a:noAutofit/>
          </a:bodyPr>
          <a:lstStyle/>
          <a:p>
            <a:r>
              <a:rPr lang="en-US">
                <a:solidFill>
                  <a:schemeClr val="accent3"/>
                </a:solidFill>
              </a:rPr>
              <a:t>Narrative</a:t>
            </a:r>
          </a:p>
          <a:p>
            <a:pPr lvl="1"/>
            <a:r>
              <a:rPr lang="en-US">
                <a:solidFill>
                  <a:schemeClr val="accent3"/>
                </a:solidFill>
              </a:rPr>
              <a:t>Justification of targeted project area as disadvantaged</a:t>
            </a:r>
          </a:p>
          <a:p>
            <a:pPr lvl="1"/>
            <a:r>
              <a:rPr lang="en-US">
                <a:solidFill>
                  <a:schemeClr val="accent3"/>
                </a:solidFill>
              </a:rPr>
              <a:t>Project budget</a:t>
            </a:r>
          </a:p>
          <a:p>
            <a:pPr lvl="2"/>
            <a:r>
              <a:rPr lang="en-US" sz="2400">
                <a:solidFill>
                  <a:schemeClr val="accent3"/>
                </a:solidFill>
              </a:rPr>
              <a:t>At least 75% construction cost to provide service to disadvantaged residences</a:t>
            </a:r>
          </a:p>
          <a:p>
            <a:pPr lvl="2"/>
            <a:r>
              <a:rPr lang="en-US" sz="2400">
                <a:solidFill>
                  <a:schemeClr val="accent3"/>
                </a:solidFill>
              </a:rPr>
              <a:t>Budget line items necessary to provide service to disadvantaged areas must be clearly identified</a:t>
            </a:r>
          </a:p>
          <a:p>
            <a:pPr lvl="2"/>
            <a:r>
              <a:rPr lang="en-US" sz="2400">
                <a:solidFill>
                  <a:schemeClr val="accent3"/>
                </a:solidFill>
              </a:rPr>
              <a:t>May include line items for private side connection and/or system development fees</a:t>
            </a:r>
          </a:p>
          <a:p>
            <a:r>
              <a:rPr lang="en-US">
                <a:solidFill>
                  <a:schemeClr val="accent3"/>
                </a:solidFill>
              </a:rPr>
              <a:t>Project map that</a:t>
            </a:r>
          </a:p>
          <a:p>
            <a:pPr lvl="1"/>
            <a:r>
              <a:rPr lang="en-US">
                <a:solidFill>
                  <a:schemeClr val="accent3"/>
                </a:solidFill>
              </a:rPr>
              <a:t>Identifies disadvantaged area (must clearly show project area is in disadvantaged area)</a:t>
            </a:r>
          </a:p>
          <a:p>
            <a:pPr lvl="1"/>
            <a:r>
              <a:rPr lang="en-US">
                <a:solidFill>
                  <a:schemeClr val="accent3"/>
                </a:solidFill>
              </a:rPr>
              <a:t>Identifies properties to be connected (must be clear that properties are in disadvantaged area)</a:t>
            </a:r>
          </a:p>
          <a:p>
            <a:pPr lvl="1"/>
            <a:endParaRPr lang="en-US">
              <a:solidFill>
                <a:schemeClr val="accent3"/>
              </a:solidFill>
            </a:endParaRPr>
          </a:p>
          <a:p>
            <a:pPr marL="342900" lvl="1" indent="0">
              <a:buNone/>
            </a:pPr>
            <a:endParaRPr lang="en-US" sz="2400">
              <a:solidFill>
                <a:srgbClr val="FF0000"/>
              </a:solidFill>
            </a:endParaRPr>
          </a:p>
        </p:txBody>
      </p:sp>
      <p:sp>
        <p:nvSpPr>
          <p:cNvPr id="4" name="Slide Number Placeholder 3">
            <a:extLst>
              <a:ext uri="{FF2B5EF4-FFF2-40B4-BE49-F238E27FC236}">
                <a16:creationId xmlns:a16="http://schemas.microsoft.com/office/drawing/2014/main" id="{D421BB45-6ADD-6E23-B9CA-0B58201276A5}"/>
              </a:ext>
            </a:extLst>
          </p:cNvPr>
          <p:cNvSpPr>
            <a:spLocks noGrp="1"/>
          </p:cNvSpPr>
          <p:nvPr>
            <p:ph type="sldNum" sz="quarter" idx="10"/>
          </p:nvPr>
        </p:nvSpPr>
        <p:spPr/>
        <p:txBody>
          <a:bodyPr/>
          <a:lstStyle/>
          <a:p>
            <a:fld id="{74EC55B0-5D01-45FE-91CD-8F1B48D625FC}" type="slidenum">
              <a:rPr lang="en-US" smtClean="0"/>
              <a:pPr/>
              <a:t>119</a:t>
            </a:fld>
            <a:endParaRPr lang="en-US"/>
          </a:p>
        </p:txBody>
      </p:sp>
    </p:spTree>
    <p:extLst>
      <p:ext uri="{BB962C8B-B14F-4D97-AF65-F5344CB8AC3E}">
        <p14:creationId xmlns:p14="http://schemas.microsoft.com/office/powerpoint/2010/main" val="152325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11EA6-FC36-21EB-CA80-70BD159A4149}"/>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3" name="Title 2">
            <a:extLst>
              <a:ext uri="{FF2B5EF4-FFF2-40B4-BE49-F238E27FC236}">
                <a16:creationId xmlns:a16="http://schemas.microsoft.com/office/drawing/2014/main" id="{A23F7009-3C44-20F7-6C83-DE68BB8CC9CC}"/>
              </a:ext>
            </a:extLst>
          </p:cNvPr>
          <p:cNvSpPr>
            <a:spLocks noGrp="1"/>
          </p:cNvSpPr>
          <p:nvPr>
            <p:ph type="ctrTitle"/>
          </p:nvPr>
        </p:nvSpPr>
        <p:spPr/>
        <p:txBody>
          <a:bodyPr>
            <a:normAutofit/>
          </a:bodyPr>
          <a:lstStyle/>
          <a:p>
            <a:r>
              <a:rPr lang="en-US"/>
              <a:t>Pop Quiz: Funding Programs Question #1</a:t>
            </a:r>
          </a:p>
        </p:txBody>
      </p:sp>
      <p:sp>
        <p:nvSpPr>
          <p:cNvPr id="4" name="Content Placeholder 3">
            <a:extLst>
              <a:ext uri="{FF2B5EF4-FFF2-40B4-BE49-F238E27FC236}">
                <a16:creationId xmlns:a16="http://schemas.microsoft.com/office/drawing/2014/main" id="{F9F94A53-5279-8154-B8B5-8289D514AD30}"/>
              </a:ext>
            </a:extLst>
          </p:cNvPr>
          <p:cNvSpPr>
            <a:spLocks noGrp="1"/>
          </p:cNvSpPr>
          <p:nvPr>
            <p:ph idx="13"/>
          </p:nvPr>
        </p:nvSpPr>
        <p:spPr/>
        <p:txBody>
          <a:bodyPr/>
          <a:lstStyle/>
          <a:p>
            <a:r>
              <a:rPr lang="en-US">
                <a:solidFill>
                  <a:schemeClr val="accent3"/>
                </a:solidFill>
              </a:rPr>
              <a:t>SRF Helene funding is offered on a rolling basis.</a:t>
            </a:r>
          </a:p>
          <a:p>
            <a:endParaRPr lang="en-US">
              <a:solidFill>
                <a:schemeClr val="accent3"/>
              </a:solidFill>
            </a:endParaRPr>
          </a:p>
          <a:p>
            <a:r>
              <a:rPr lang="en-US">
                <a:solidFill>
                  <a:schemeClr val="accent3"/>
                </a:solidFill>
              </a:rPr>
              <a:t>True</a:t>
            </a:r>
          </a:p>
          <a:p>
            <a:r>
              <a:rPr lang="en-US">
                <a:solidFill>
                  <a:schemeClr val="accent3"/>
                </a:solidFill>
              </a:rPr>
              <a:t>False</a:t>
            </a:r>
          </a:p>
        </p:txBody>
      </p:sp>
      <p:sp>
        <p:nvSpPr>
          <p:cNvPr id="5" name="Rectangle 4">
            <a:extLst>
              <a:ext uri="{FF2B5EF4-FFF2-40B4-BE49-F238E27FC236}">
                <a16:creationId xmlns:a16="http://schemas.microsoft.com/office/drawing/2014/main" id="{161BA7E1-2FCE-822A-1941-68A9E12B0D25}"/>
              </a:ext>
            </a:extLst>
          </p:cNvPr>
          <p:cNvSpPr/>
          <p:nvPr/>
        </p:nvSpPr>
        <p:spPr>
          <a:xfrm>
            <a:off x="637117" y="1735455"/>
            <a:ext cx="1058333" cy="579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0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A65DBE-14F4-4C7E-9398-19150F9F88FB}"/>
              </a:ext>
            </a:extLst>
          </p:cNvPr>
          <p:cNvSpPr/>
          <p:nvPr/>
        </p:nvSpPr>
        <p:spPr>
          <a:xfrm>
            <a:off x="6919784" y="5350476"/>
            <a:ext cx="2224216" cy="1212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B61DCA3-1D7B-4212-8582-325E8B1DED05}"/>
              </a:ext>
            </a:extLst>
          </p:cNvPr>
          <p:cNvSpPr>
            <a:spLocks noGrp="1"/>
          </p:cNvSpPr>
          <p:nvPr>
            <p:ph type="title"/>
          </p:nvPr>
        </p:nvSpPr>
        <p:spPr/>
        <p:txBody>
          <a:bodyPr>
            <a:noAutofit/>
          </a:bodyPr>
          <a:lstStyle/>
          <a:p>
            <a:r>
              <a:rPr lang="en-US"/>
              <a:t>Budget Example – Disadvantaged Area – $4.7M Project</a:t>
            </a:r>
          </a:p>
        </p:txBody>
      </p:sp>
      <p:sp>
        <p:nvSpPr>
          <p:cNvPr id="3" name="Content Placeholder 2">
            <a:extLst>
              <a:ext uri="{FF2B5EF4-FFF2-40B4-BE49-F238E27FC236}">
                <a16:creationId xmlns:a16="http://schemas.microsoft.com/office/drawing/2014/main" id="{3264DD2D-40BD-4389-8008-981B57FE89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1A3BDB-8696-4B81-996D-71F93F1A3D38}"/>
              </a:ext>
            </a:extLst>
          </p:cNvPr>
          <p:cNvSpPr>
            <a:spLocks noGrp="1"/>
          </p:cNvSpPr>
          <p:nvPr>
            <p:ph type="sldNum" sz="quarter" idx="10"/>
          </p:nvPr>
        </p:nvSpPr>
        <p:spPr/>
        <p:txBody>
          <a:bodyPr/>
          <a:lstStyle/>
          <a:p>
            <a:fld id="{74EC55B0-5D01-45FE-91CD-8F1B48D625FC}" type="slidenum">
              <a:rPr lang="en-US" smtClean="0"/>
              <a:pPr/>
              <a:t>120</a:t>
            </a:fld>
            <a:endParaRPr lang="en-US"/>
          </a:p>
        </p:txBody>
      </p:sp>
      <p:graphicFrame>
        <p:nvGraphicFramePr>
          <p:cNvPr id="5" name="Table 4">
            <a:extLst>
              <a:ext uri="{FF2B5EF4-FFF2-40B4-BE49-F238E27FC236}">
                <a16:creationId xmlns:a16="http://schemas.microsoft.com/office/drawing/2014/main" id="{E0BE7C98-AFDE-4D77-A480-F90BF91429F0}"/>
              </a:ext>
            </a:extLst>
          </p:cNvPr>
          <p:cNvGraphicFramePr>
            <a:graphicFrameLocks noGrp="1"/>
          </p:cNvGraphicFramePr>
          <p:nvPr>
            <p:extLst>
              <p:ext uri="{D42A27DB-BD31-4B8C-83A1-F6EECF244321}">
                <p14:modId xmlns:p14="http://schemas.microsoft.com/office/powerpoint/2010/main" val="1165111055"/>
              </p:ext>
            </p:extLst>
          </p:nvPr>
        </p:nvGraphicFramePr>
        <p:xfrm>
          <a:off x="380746" y="920016"/>
          <a:ext cx="8108346" cy="5937984"/>
        </p:xfrm>
        <a:graphic>
          <a:graphicData uri="http://schemas.openxmlformats.org/drawingml/2006/table">
            <a:tbl>
              <a:tblPr firstRow="1" bandRow="1">
                <a:tableStyleId>{5C22544A-7EE6-4342-B048-85BDC9FD1C3A}</a:tableStyleId>
              </a:tblPr>
              <a:tblGrid>
                <a:gridCol w="4055357">
                  <a:extLst>
                    <a:ext uri="{9D8B030D-6E8A-4147-A177-3AD203B41FA5}">
                      <a16:colId xmlns:a16="http://schemas.microsoft.com/office/drawing/2014/main" val="172104990"/>
                    </a:ext>
                  </a:extLst>
                </a:gridCol>
                <a:gridCol w="4052989">
                  <a:extLst>
                    <a:ext uri="{9D8B030D-6E8A-4147-A177-3AD203B41FA5}">
                      <a16:colId xmlns:a16="http://schemas.microsoft.com/office/drawing/2014/main" val="1123684264"/>
                    </a:ext>
                  </a:extLst>
                </a:gridCol>
              </a:tblGrid>
              <a:tr h="476984">
                <a:tc>
                  <a:txBody>
                    <a:bodyPr/>
                    <a:lstStyle/>
                    <a:p>
                      <a:r>
                        <a:rPr lang="en-US" sz="1800">
                          <a:latin typeface="Arial" panose="020B0604020202020204" pitchFamily="34" charset="0"/>
                        </a:rPr>
                        <a:t>Line Item</a:t>
                      </a:r>
                    </a:p>
                  </a:txBody>
                  <a:tcPr/>
                </a:tc>
                <a:tc>
                  <a:txBody>
                    <a:bodyPr/>
                    <a:lstStyle/>
                    <a:p>
                      <a:r>
                        <a:rPr lang="en-US" sz="1800">
                          <a:latin typeface="Arial" panose="020B0604020202020204" pitchFamily="34" charset="0"/>
                        </a:rPr>
                        <a:t>Project Cost</a:t>
                      </a:r>
                    </a:p>
                  </a:txBody>
                  <a:tcPr/>
                </a:tc>
                <a:extLst>
                  <a:ext uri="{0D108BD9-81ED-4DB2-BD59-A6C34878D82A}">
                    <a16:rowId xmlns:a16="http://schemas.microsoft.com/office/drawing/2014/main" val="2383486938"/>
                  </a:ext>
                </a:extLst>
              </a:tr>
              <a:tr h="370840">
                <a:tc>
                  <a:txBody>
                    <a:bodyPr/>
                    <a:lstStyle/>
                    <a:p>
                      <a:r>
                        <a:rPr lang="en-US" sz="1800" b="1" i="1">
                          <a:solidFill>
                            <a:schemeClr val="accent3"/>
                          </a:solidFill>
                          <a:latin typeface="Arial" panose="020B0604020202020204" pitchFamily="34" charset="0"/>
                        </a:rPr>
                        <a:t>Construction Costs</a:t>
                      </a:r>
                    </a:p>
                  </a:txBody>
                  <a:tcPr/>
                </a:tc>
                <a:tc>
                  <a:txBody>
                    <a:bodyPr/>
                    <a:lstStyle/>
                    <a:p>
                      <a:endParaRPr lang="en-US">
                        <a:latin typeface="Arial" panose="020B0604020202020204" pitchFamily="34" charset="0"/>
                      </a:endParaRPr>
                    </a:p>
                  </a:txBody>
                  <a:tcPr/>
                </a:tc>
                <a:extLst>
                  <a:ext uri="{0D108BD9-81ED-4DB2-BD59-A6C34878D82A}">
                    <a16:rowId xmlns:a16="http://schemas.microsoft.com/office/drawing/2014/main" val="1863064450"/>
                  </a:ext>
                </a:extLst>
              </a:tr>
              <a:tr h="370840">
                <a:tc>
                  <a:txBody>
                    <a:bodyPr/>
                    <a:lstStyle/>
                    <a:p>
                      <a:r>
                        <a:rPr lang="en-US" sz="1800">
                          <a:solidFill>
                            <a:schemeClr val="accent3"/>
                          </a:solidFill>
                          <a:latin typeface="Arial" panose="020B0604020202020204" pitchFamily="34" charset="0"/>
                        </a:rPr>
                        <a:t>10-inch gravity sewer dis. area</a:t>
                      </a:r>
                    </a:p>
                  </a:txBody>
                  <a:tcPr/>
                </a:tc>
                <a:tc>
                  <a:txBody>
                    <a:bodyPr/>
                    <a:lstStyle/>
                    <a:p>
                      <a:r>
                        <a:rPr lang="en-US" sz="1800">
                          <a:solidFill>
                            <a:schemeClr val="accent3"/>
                          </a:solidFill>
                          <a:latin typeface="Arial" panose="020B0604020202020204" pitchFamily="34" charset="0"/>
                        </a:rPr>
                        <a:t>$2,000,000</a:t>
                      </a:r>
                    </a:p>
                  </a:txBody>
                  <a:tcPr/>
                </a:tc>
                <a:extLst>
                  <a:ext uri="{0D108BD9-81ED-4DB2-BD59-A6C34878D82A}">
                    <a16:rowId xmlns:a16="http://schemas.microsoft.com/office/drawing/2014/main" val="760179424"/>
                  </a:ext>
                </a:extLst>
              </a:tr>
              <a:tr h="370840">
                <a:tc>
                  <a:txBody>
                    <a:bodyPr/>
                    <a:lstStyle/>
                    <a:p>
                      <a:r>
                        <a:rPr lang="en-US" sz="1800">
                          <a:solidFill>
                            <a:schemeClr val="accent3"/>
                          </a:solidFill>
                          <a:latin typeface="Arial" panose="020B0604020202020204" pitchFamily="34" charset="0"/>
                        </a:rPr>
                        <a:t>10-inch gravity sewer</a:t>
                      </a:r>
                    </a:p>
                  </a:txBody>
                  <a:tcPr/>
                </a:tc>
                <a:tc>
                  <a:txBody>
                    <a:bodyPr/>
                    <a:lstStyle/>
                    <a:p>
                      <a:r>
                        <a:rPr lang="en-US" sz="1800">
                          <a:solidFill>
                            <a:schemeClr val="accent3"/>
                          </a:solidFill>
                          <a:latin typeface="Arial" panose="020B0604020202020204" pitchFamily="34" charset="0"/>
                        </a:rPr>
                        <a:t>$750,000</a:t>
                      </a:r>
                    </a:p>
                  </a:txBody>
                  <a:tcPr/>
                </a:tc>
                <a:extLst>
                  <a:ext uri="{0D108BD9-81ED-4DB2-BD59-A6C34878D82A}">
                    <a16:rowId xmlns:a16="http://schemas.microsoft.com/office/drawing/2014/main" val="980740732"/>
                  </a:ext>
                </a:extLst>
              </a:tr>
              <a:tr h="370840">
                <a:tc>
                  <a:txBody>
                    <a:bodyPr/>
                    <a:lstStyle/>
                    <a:p>
                      <a:r>
                        <a:rPr lang="en-US" sz="1800">
                          <a:solidFill>
                            <a:schemeClr val="accent3"/>
                          </a:solidFill>
                          <a:latin typeface="Arial" panose="020B0604020202020204" pitchFamily="34" charset="0"/>
                        </a:rPr>
                        <a:t>8-inch gravity sewer dis. area</a:t>
                      </a:r>
                    </a:p>
                  </a:txBody>
                  <a:tcPr/>
                </a:tc>
                <a:tc>
                  <a:txBody>
                    <a:bodyPr/>
                    <a:lstStyle/>
                    <a:p>
                      <a:r>
                        <a:rPr lang="en-US" sz="1800">
                          <a:solidFill>
                            <a:schemeClr val="accent3"/>
                          </a:solidFill>
                          <a:latin typeface="Arial" panose="020B0604020202020204" pitchFamily="34" charset="0"/>
                        </a:rPr>
                        <a:t>$1,000,000</a:t>
                      </a:r>
                    </a:p>
                  </a:txBody>
                  <a:tcPr/>
                </a:tc>
                <a:extLst>
                  <a:ext uri="{0D108BD9-81ED-4DB2-BD59-A6C34878D82A}">
                    <a16:rowId xmlns:a16="http://schemas.microsoft.com/office/drawing/2014/main" val="2986840491"/>
                  </a:ext>
                </a:extLst>
              </a:tr>
              <a:tr h="370840">
                <a:tc>
                  <a:txBody>
                    <a:bodyPr/>
                    <a:lstStyle/>
                    <a:p>
                      <a:r>
                        <a:rPr lang="en-US" sz="1800">
                          <a:solidFill>
                            <a:schemeClr val="accent3"/>
                          </a:solidFill>
                          <a:latin typeface="Arial" panose="020B0604020202020204" pitchFamily="34" charset="0"/>
                        </a:rPr>
                        <a:t>50 sewer laterals dis. area</a:t>
                      </a:r>
                    </a:p>
                  </a:txBody>
                  <a:tcPr/>
                </a:tc>
                <a:tc>
                  <a:txBody>
                    <a:bodyPr/>
                    <a:lstStyle/>
                    <a:p>
                      <a:r>
                        <a:rPr lang="en-US" sz="1800">
                          <a:solidFill>
                            <a:schemeClr val="accent3"/>
                          </a:solidFill>
                          <a:latin typeface="Arial" panose="020B0604020202020204" pitchFamily="34" charset="0"/>
                        </a:rPr>
                        <a:t>$100,000</a:t>
                      </a:r>
                    </a:p>
                  </a:txBody>
                  <a:tcPr/>
                </a:tc>
                <a:extLst>
                  <a:ext uri="{0D108BD9-81ED-4DB2-BD59-A6C34878D82A}">
                    <a16:rowId xmlns:a16="http://schemas.microsoft.com/office/drawing/2014/main" val="1626410679"/>
                  </a:ext>
                </a:extLst>
              </a:tr>
              <a:tr h="370840">
                <a:tc>
                  <a:txBody>
                    <a:bodyPr/>
                    <a:lstStyle/>
                    <a:p>
                      <a:r>
                        <a:rPr lang="en-US" sz="1800">
                          <a:solidFill>
                            <a:schemeClr val="accent3"/>
                          </a:solidFill>
                          <a:latin typeface="Arial" panose="020B0604020202020204" pitchFamily="34" charset="0"/>
                        </a:rPr>
                        <a:t>Subtotal:</a:t>
                      </a:r>
                    </a:p>
                  </a:txBody>
                  <a:tcPr/>
                </a:tc>
                <a:tc>
                  <a:txBody>
                    <a:bodyPr/>
                    <a:lstStyle/>
                    <a:p>
                      <a:r>
                        <a:rPr lang="en-US" sz="1800">
                          <a:solidFill>
                            <a:schemeClr val="accent3"/>
                          </a:solidFill>
                          <a:latin typeface="Arial" panose="020B0604020202020204" pitchFamily="34" charset="0"/>
                        </a:rPr>
                        <a:t>$3,850,000 ($3.1M=80.51% d/u)</a:t>
                      </a:r>
                    </a:p>
                  </a:txBody>
                  <a:tcPr/>
                </a:tc>
                <a:extLst>
                  <a:ext uri="{0D108BD9-81ED-4DB2-BD59-A6C34878D82A}">
                    <a16:rowId xmlns:a16="http://schemas.microsoft.com/office/drawing/2014/main" val="3201644943"/>
                  </a:ext>
                </a:extLst>
              </a:tr>
              <a:tr h="370840">
                <a:tc>
                  <a:txBody>
                    <a:bodyPr/>
                    <a:lstStyle/>
                    <a:p>
                      <a:r>
                        <a:rPr lang="en-US" sz="1800">
                          <a:solidFill>
                            <a:schemeClr val="accent3"/>
                          </a:solidFill>
                          <a:latin typeface="Arial" panose="020B0604020202020204" pitchFamily="34" charset="0"/>
                        </a:rPr>
                        <a:t>Contingency (10%)</a:t>
                      </a:r>
                    </a:p>
                  </a:txBody>
                  <a:tcPr/>
                </a:tc>
                <a:tc>
                  <a:txBody>
                    <a:bodyPr/>
                    <a:lstStyle/>
                    <a:p>
                      <a:r>
                        <a:rPr lang="en-US" sz="1800">
                          <a:solidFill>
                            <a:schemeClr val="accent3"/>
                          </a:solidFill>
                          <a:latin typeface="Arial" panose="020B0604020202020204" pitchFamily="34" charset="0"/>
                        </a:rPr>
                        <a:t>$385,000 (80.51% d/u=$309,964 of cont.)</a:t>
                      </a:r>
                    </a:p>
                  </a:txBody>
                  <a:tcPr/>
                </a:tc>
                <a:extLst>
                  <a:ext uri="{0D108BD9-81ED-4DB2-BD59-A6C34878D82A}">
                    <a16:rowId xmlns:a16="http://schemas.microsoft.com/office/drawing/2014/main" val="706478059"/>
                  </a:ext>
                </a:extLst>
              </a:tr>
              <a:tr h="370840">
                <a:tc>
                  <a:txBody>
                    <a:bodyPr/>
                    <a:lstStyle/>
                    <a:p>
                      <a:r>
                        <a:rPr lang="en-US" sz="1800">
                          <a:solidFill>
                            <a:schemeClr val="accent3"/>
                          </a:solidFill>
                          <a:latin typeface="Arial" panose="020B0604020202020204" pitchFamily="34" charset="0"/>
                        </a:rPr>
                        <a:t>Total Construction – dis. area.</a:t>
                      </a:r>
                    </a:p>
                  </a:txBody>
                  <a:tcPr/>
                </a:tc>
                <a:tc>
                  <a:txBody>
                    <a:bodyPr/>
                    <a:lstStyle/>
                    <a:p>
                      <a:r>
                        <a:rPr lang="en-US" sz="1800">
                          <a:solidFill>
                            <a:schemeClr val="accent3"/>
                          </a:solidFill>
                          <a:latin typeface="Arial" panose="020B0604020202020204" pitchFamily="34" charset="0"/>
                        </a:rPr>
                        <a:t>$3,409,964</a:t>
                      </a:r>
                    </a:p>
                  </a:txBody>
                  <a:tcPr/>
                </a:tc>
                <a:extLst>
                  <a:ext uri="{0D108BD9-81ED-4DB2-BD59-A6C34878D82A}">
                    <a16:rowId xmlns:a16="http://schemas.microsoft.com/office/drawing/2014/main" val="1644830290"/>
                  </a:ext>
                </a:extLst>
              </a:tr>
              <a:tr h="370840">
                <a:tc>
                  <a:txBody>
                    <a:bodyPr/>
                    <a:lstStyle/>
                    <a:p>
                      <a:r>
                        <a:rPr lang="en-US" sz="1800">
                          <a:solidFill>
                            <a:schemeClr val="accent3"/>
                          </a:solidFill>
                          <a:latin typeface="Arial" panose="020B0604020202020204" pitchFamily="34" charset="0"/>
                        </a:rPr>
                        <a:t>Total Construction – Other</a:t>
                      </a:r>
                    </a:p>
                  </a:txBody>
                  <a:tcPr/>
                </a:tc>
                <a:tc>
                  <a:txBody>
                    <a:bodyPr/>
                    <a:lstStyle/>
                    <a:p>
                      <a:r>
                        <a:rPr lang="en-US" sz="1800">
                          <a:solidFill>
                            <a:schemeClr val="accent3"/>
                          </a:solidFill>
                          <a:latin typeface="Arial" panose="020B0604020202020204" pitchFamily="34" charset="0"/>
                        </a:rPr>
                        <a:t>$825,036</a:t>
                      </a:r>
                    </a:p>
                  </a:txBody>
                  <a:tcPr/>
                </a:tc>
                <a:extLst>
                  <a:ext uri="{0D108BD9-81ED-4DB2-BD59-A6C34878D82A}">
                    <a16:rowId xmlns:a16="http://schemas.microsoft.com/office/drawing/2014/main" val="1735141433"/>
                  </a:ext>
                </a:extLst>
              </a:tr>
              <a:tr h="370840">
                <a:tc>
                  <a:txBody>
                    <a:bodyPr/>
                    <a:lstStyle/>
                    <a:p>
                      <a:r>
                        <a:rPr lang="en-US" sz="1800">
                          <a:solidFill>
                            <a:schemeClr val="accent3"/>
                          </a:solidFill>
                          <a:latin typeface="Arial" panose="020B0604020202020204" pitchFamily="34" charset="0"/>
                        </a:rPr>
                        <a:t>Total Construction</a:t>
                      </a:r>
                    </a:p>
                  </a:txBody>
                  <a:tcPr/>
                </a:tc>
                <a:tc>
                  <a:txBody>
                    <a:bodyPr/>
                    <a:lstStyle/>
                    <a:p>
                      <a:r>
                        <a:rPr lang="en-US" sz="1800">
                          <a:solidFill>
                            <a:schemeClr val="accent3"/>
                          </a:solidFill>
                          <a:latin typeface="Arial" panose="020B0604020202020204" pitchFamily="34" charset="0"/>
                        </a:rPr>
                        <a:t>$4,235,000</a:t>
                      </a:r>
                    </a:p>
                  </a:txBody>
                  <a:tcPr/>
                </a:tc>
                <a:extLst>
                  <a:ext uri="{0D108BD9-81ED-4DB2-BD59-A6C34878D82A}">
                    <a16:rowId xmlns:a16="http://schemas.microsoft.com/office/drawing/2014/main" val="4170966165"/>
                  </a:ext>
                </a:extLst>
              </a:tr>
              <a:tr h="370840">
                <a:tc>
                  <a:txBody>
                    <a:bodyPr/>
                    <a:lstStyle/>
                    <a:p>
                      <a:r>
                        <a:rPr lang="en-US" sz="1800" b="1" i="1">
                          <a:solidFill>
                            <a:schemeClr val="accent3"/>
                          </a:solidFill>
                          <a:latin typeface="Arial" panose="020B0604020202020204" pitchFamily="34" charset="0"/>
                        </a:rPr>
                        <a:t>Engineering Costs</a:t>
                      </a:r>
                    </a:p>
                  </a:txBody>
                  <a:tcPr/>
                </a:tc>
                <a:tc>
                  <a:txBody>
                    <a:bodyPr/>
                    <a:lstStyle/>
                    <a:p>
                      <a:r>
                        <a:rPr lang="en-US" sz="1800">
                          <a:solidFill>
                            <a:schemeClr val="accent3"/>
                          </a:solidFill>
                          <a:latin typeface="Arial" panose="020B0604020202020204" pitchFamily="34" charset="0"/>
                        </a:rPr>
                        <a:t>$100,000</a:t>
                      </a:r>
                    </a:p>
                  </a:txBody>
                  <a:tcPr/>
                </a:tc>
                <a:extLst>
                  <a:ext uri="{0D108BD9-81ED-4DB2-BD59-A6C34878D82A}">
                    <a16:rowId xmlns:a16="http://schemas.microsoft.com/office/drawing/2014/main" val="2092919697"/>
                  </a:ext>
                </a:extLst>
              </a:tr>
              <a:tr h="370840">
                <a:tc>
                  <a:txBody>
                    <a:bodyPr/>
                    <a:lstStyle/>
                    <a:p>
                      <a:r>
                        <a:rPr lang="en-US" sz="1800" b="1" i="1">
                          <a:solidFill>
                            <a:schemeClr val="accent3"/>
                          </a:solidFill>
                          <a:latin typeface="Arial" panose="020B0604020202020204" pitchFamily="34" charset="0"/>
                        </a:rPr>
                        <a:t>Admin Costs</a:t>
                      </a:r>
                    </a:p>
                  </a:txBody>
                  <a:tcPr/>
                </a:tc>
                <a:tc>
                  <a:txBody>
                    <a:bodyPr/>
                    <a:lstStyle/>
                    <a:p>
                      <a:r>
                        <a:rPr lang="en-US" sz="1800">
                          <a:solidFill>
                            <a:schemeClr val="accent3"/>
                          </a:solidFill>
                          <a:latin typeface="Arial" panose="020B0604020202020204" pitchFamily="34" charset="0"/>
                        </a:rPr>
                        <a:t>$100,000</a:t>
                      </a:r>
                    </a:p>
                  </a:txBody>
                  <a:tcPr/>
                </a:tc>
                <a:extLst>
                  <a:ext uri="{0D108BD9-81ED-4DB2-BD59-A6C34878D82A}">
                    <a16:rowId xmlns:a16="http://schemas.microsoft.com/office/drawing/2014/main" val="3743718978"/>
                  </a:ext>
                </a:extLst>
              </a:tr>
              <a:tr h="370840">
                <a:tc>
                  <a:txBody>
                    <a:bodyPr/>
                    <a:lstStyle/>
                    <a:p>
                      <a:r>
                        <a:rPr lang="en-US" sz="1800" b="1" i="1">
                          <a:solidFill>
                            <a:schemeClr val="accent3"/>
                          </a:solidFill>
                          <a:latin typeface="Arial" panose="020B0604020202020204" pitchFamily="34" charset="0"/>
                        </a:rPr>
                        <a:t>Connection Fees</a:t>
                      </a:r>
                    </a:p>
                  </a:txBody>
                  <a:tcPr/>
                </a:tc>
                <a:tc>
                  <a:txBody>
                    <a:bodyPr/>
                    <a:lstStyle/>
                    <a:p>
                      <a:r>
                        <a:rPr lang="en-US" sz="1800">
                          <a:solidFill>
                            <a:schemeClr val="accent3"/>
                          </a:solidFill>
                          <a:latin typeface="Arial" panose="020B0604020202020204" pitchFamily="34" charset="0"/>
                        </a:rPr>
                        <a:t>$250,000</a:t>
                      </a:r>
                    </a:p>
                  </a:txBody>
                  <a:tcPr/>
                </a:tc>
                <a:extLst>
                  <a:ext uri="{0D108BD9-81ED-4DB2-BD59-A6C34878D82A}">
                    <a16:rowId xmlns:a16="http://schemas.microsoft.com/office/drawing/2014/main" val="3351463267"/>
                  </a:ext>
                </a:extLst>
              </a:tr>
              <a:tr h="370840">
                <a:tc>
                  <a:txBody>
                    <a:bodyPr/>
                    <a:lstStyle/>
                    <a:p>
                      <a:r>
                        <a:rPr lang="en-US" sz="1800" b="1" i="1">
                          <a:solidFill>
                            <a:schemeClr val="accent3"/>
                          </a:solidFill>
                          <a:latin typeface="Arial" panose="020B0604020202020204" pitchFamily="34" charset="0"/>
                        </a:rPr>
                        <a:t>Total Project Cost</a:t>
                      </a:r>
                    </a:p>
                  </a:txBody>
                  <a:tcPr/>
                </a:tc>
                <a:tc>
                  <a:txBody>
                    <a:bodyPr/>
                    <a:lstStyle/>
                    <a:p>
                      <a:r>
                        <a:rPr lang="en-US" sz="1800">
                          <a:solidFill>
                            <a:schemeClr val="accent3"/>
                          </a:solidFill>
                          <a:latin typeface="Arial" panose="020B0604020202020204" pitchFamily="34" charset="0"/>
                        </a:rPr>
                        <a:t>=$4,685,000 (dis. area=$3,859,964)</a:t>
                      </a:r>
                    </a:p>
                  </a:txBody>
                  <a:tcPr/>
                </a:tc>
                <a:extLst>
                  <a:ext uri="{0D108BD9-81ED-4DB2-BD59-A6C34878D82A}">
                    <a16:rowId xmlns:a16="http://schemas.microsoft.com/office/drawing/2014/main" val="1140763948"/>
                  </a:ext>
                </a:extLst>
              </a:tr>
            </a:tbl>
          </a:graphicData>
        </a:graphic>
      </p:graphicFrame>
    </p:spTree>
    <p:extLst>
      <p:ext uri="{BB962C8B-B14F-4D97-AF65-F5344CB8AC3E}">
        <p14:creationId xmlns:p14="http://schemas.microsoft.com/office/powerpoint/2010/main" val="982643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7A3C-1412-49A4-9872-E2C0DCC8CD50}"/>
              </a:ext>
            </a:extLst>
          </p:cNvPr>
          <p:cNvSpPr>
            <a:spLocks noGrp="1"/>
          </p:cNvSpPr>
          <p:nvPr>
            <p:ph type="title"/>
          </p:nvPr>
        </p:nvSpPr>
        <p:spPr/>
        <p:txBody>
          <a:bodyPr/>
          <a:lstStyle/>
          <a:p>
            <a:r>
              <a:rPr lang="en-US"/>
              <a:t>Other Category 1 Points (CWSRF only)</a:t>
            </a:r>
          </a:p>
        </p:txBody>
      </p:sp>
      <p:sp>
        <p:nvSpPr>
          <p:cNvPr id="3" name="Content Placeholder 2">
            <a:extLst>
              <a:ext uri="{FF2B5EF4-FFF2-40B4-BE49-F238E27FC236}">
                <a16:creationId xmlns:a16="http://schemas.microsoft.com/office/drawing/2014/main" id="{E3E6265E-E015-48D4-9A2F-520289176F14}"/>
              </a:ext>
            </a:extLst>
          </p:cNvPr>
          <p:cNvSpPr>
            <a:spLocks noGrp="1"/>
          </p:cNvSpPr>
          <p:nvPr>
            <p:ph idx="1"/>
          </p:nvPr>
        </p:nvSpPr>
        <p:spPr/>
        <p:txBody>
          <a:bodyPr vert="horz" lIns="91440" tIns="45720" rIns="91440" bIns="45720" rtlCol="0" anchor="t">
            <a:normAutofit/>
          </a:bodyPr>
          <a:lstStyle/>
          <a:p>
            <a:r>
              <a:rPr lang="en-US">
                <a:solidFill>
                  <a:schemeClr val="accent3"/>
                </a:solidFill>
              </a:rPr>
              <a:t>Option for stormwater projects</a:t>
            </a:r>
          </a:p>
          <a:p>
            <a:pPr lvl="1"/>
            <a:r>
              <a:rPr lang="en-US">
                <a:solidFill>
                  <a:schemeClr val="accent3"/>
                </a:solidFill>
              </a:rPr>
              <a:t>1.G Stream, Buffer, Wetland Restoration (15 points)</a:t>
            </a:r>
          </a:p>
          <a:p>
            <a:pPr lvl="1"/>
            <a:r>
              <a:rPr lang="en-US">
                <a:solidFill>
                  <a:schemeClr val="accent3"/>
                </a:solidFill>
              </a:rPr>
              <a:t>1.H Stormwater Control Measures (10 points)</a:t>
            </a:r>
          </a:p>
          <a:p>
            <a:pPr lvl="2"/>
            <a:r>
              <a:rPr lang="en-US">
                <a:solidFill>
                  <a:schemeClr val="accent3"/>
                </a:solidFill>
              </a:rPr>
              <a:t>Note change in terminology from BMP to SCM</a:t>
            </a:r>
          </a:p>
          <a:p>
            <a:pPr lvl="1"/>
            <a:r>
              <a:rPr lang="en-US">
                <a:solidFill>
                  <a:schemeClr val="accent3"/>
                </a:solidFill>
              </a:rPr>
              <a:t>1.I Reclaimed water / rainwater harvesting (10 points)</a:t>
            </a:r>
          </a:p>
          <a:p>
            <a:endParaRPr lang="en-US"/>
          </a:p>
        </p:txBody>
      </p:sp>
      <p:sp>
        <p:nvSpPr>
          <p:cNvPr id="4" name="Slide Number Placeholder 3">
            <a:extLst>
              <a:ext uri="{FF2B5EF4-FFF2-40B4-BE49-F238E27FC236}">
                <a16:creationId xmlns:a16="http://schemas.microsoft.com/office/drawing/2014/main" id="{2C84C1F8-4BC2-4705-9731-B5BEF84A27F7}"/>
              </a:ext>
            </a:extLst>
          </p:cNvPr>
          <p:cNvSpPr>
            <a:spLocks noGrp="1"/>
          </p:cNvSpPr>
          <p:nvPr>
            <p:ph type="sldNum" sz="quarter" idx="10"/>
          </p:nvPr>
        </p:nvSpPr>
        <p:spPr/>
        <p:txBody>
          <a:bodyPr/>
          <a:lstStyle/>
          <a:p>
            <a:fld id="{74EC55B0-5D01-45FE-91CD-8F1B48D625FC}" type="slidenum">
              <a:rPr lang="en-US" smtClean="0"/>
              <a:pPr/>
              <a:t>121</a:t>
            </a:fld>
            <a:endParaRPr lang="en-US"/>
          </a:p>
        </p:txBody>
      </p:sp>
      <p:sp>
        <p:nvSpPr>
          <p:cNvPr id="6" name="TextBox 5">
            <a:extLst>
              <a:ext uri="{FF2B5EF4-FFF2-40B4-BE49-F238E27FC236}">
                <a16:creationId xmlns:a16="http://schemas.microsoft.com/office/drawing/2014/main" id="{A679FDCA-903E-3C81-4E04-1FE36275076C}"/>
              </a:ext>
            </a:extLst>
          </p:cNvPr>
          <p:cNvSpPr txBox="1"/>
          <p:nvPr/>
        </p:nvSpPr>
        <p:spPr>
          <a:xfrm>
            <a:off x="1193685" y="3884705"/>
            <a:ext cx="6867525" cy="830997"/>
          </a:xfrm>
          <a:prstGeom prst="rect">
            <a:avLst/>
          </a:prstGeom>
          <a:noFill/>
          <a:ln w="31750">
            <a:solidFill>
              <a:schemeClr val="accent3"/>
            </a:solidFill>
          </a:ln>
        </p:spPr>
        <p:txBody>
          <a:bodyPr wrap="square" lIns="91440" tIns="45720" rIns="91440" bIns="45720" rtlCol="0" anchor="t">
            <a:spAutoFit/>
          </a:bodyPr>
          <a:lstStyle/>
          <a:p>
            <a:pPr algn="ctr"/>
            <a:r>
              <a:rPr lang="en-US" sz="2400">
                <a:solidFill>
                  <a:schemeClr val="accent3"/>
                </a:solidFill>
                <a:latin typeface="Arial" panose="020B0604020202020204" pitchFamily="34" charset="0"/>
                <a:cs typeface="Arial" panose="020B0604020202020204" pitchFamily="34" charset="0"/>
              </a:rPr>
              <a:t>See guidance for narrative and documentation requirements</a:t>
            </a:r>
          </a:p>
        </p:txBody>
      </p:sp>
    </p:spTree>
    <p:extLst>
      <p:ext uri="{BB962C8B-B14F-4D97-AF65-F5344CB8AC3E}">
        <p14:creationId xmlns:p14="http://schemas.microsoft.com/office/powerpoint/2010/main" val="42605189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5B17A-C215-7A39-D8DB-EB22EBF1E850}"/>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19513E78-B325-0FD3-9F89-0E4FE6E35B89}"/>
              </a:ext>
            </a:extLst>
          </p:cNvPr>
          <p:cNvSpPr>
            <a:spLocks noGrp="1"/>
          </p:cNvSpPr>
          <p:nvPr>
            <p:ph type="title"/>
          </p:nvPr>
        </p:nvSpPr>
        <p:spPr>
          <a:xfrm>
            <a:off x="466928" y="0"/>
            <a:ext cx="8583288" cy="914400"/>
          </a:xfrm>
        </p:spPr>
        <p:txBody>
          <a:bodyPr>
            <a:noAutofit/>
          </a:bodyPr>
          <a:lstStyle/>
          <a:p>
            <a:r>
              <a:rPr lang="en-US">
                <a:latin typeface="Times New Roman"/>
                <a:cs typeface="Times New Roman"/>
              </a:rPr>
              <a:t>Category 1.J Points (EC-C, EC-S)</a:t>
            </a:r>
            <a:endParaRPr lang="en-US">
              <a:solidFill>
                <a:srgbClr val="FFFF00"/>
              </a:solidFill>
              <a:latin typeface="Times New Roman"/>
              <a:cs typeface="Times New Roman"/>
            </a:endParaRPr>
          </a:p>
        </p:txBody>
      </p:sp>
      <p:sp>
        <p:nvSpPr>
          <p:cNvPr id="3" name="Content Placeholder 2">
            <a:extLst>
              <a:ext uri="{FF2B5EF4-FFF2-40B4-BE49-F238E27FC236}">
                <a16:creationId xmlns:a16="http://schemas.microsoft.com/office/drawing/2014/main" id="{62C7E5E2-D58B-B3D6-4CE0-5C505B6E0B9B}"/>
              </a:ext>
            </a:extLst>
          </p:cNvPr>
          <p:cNvSpPr>
            <a:spLocks noGrp="1"/>
          </p:cNvSpPr>
          <p:nvPr>
            <p:ph idx="1"/>
          </p:nvPr>
        </p:nvSpPr>
        <p:spPr/>
        <p:txBody>
          <a:bodyPr vert="horz" lIns="91440" tIns="45720" rIns="91440" bIns="45720" rtlCol="0" anchor="t">
            <a:normAutofit/>
          </a:bodyPr>
          <a:lstStyle/>
          <a:p>
            <a:r>
              <a:rPr lang="en-US">
                <a:solidFill>
                  <a:srgbClr val="C00000"/>
                </a:solidFill>
                <a:latin typeface="Arial"/>
                <a:cs typeface="Arial"/>
              </a:rPr>
              <a:t>Only projects addressing PFAS compounds are eligible to receive EC funds</a:t>
            </a:r>
          </a:p>
          <a:p>
            <a:r>
              <a:rPr lang="en-US">
                <a:solidFill>
                  <a:srgbClr val="1F497D"/>
                </a:solidFill>
              </a:rPr>
              <a:t>1.J: Project will address PFAS (</a:t>
            </a:r>
            <a:r>
              <a:rPr lang="en-US" sz="2400">
                <a:solidFill>
                  <a:srgbClr val="1F497D"/>
                </a:solidFill>
              </a:rPr>
              <a:t>must document and receive 2.H.3 or 2.H.4 to be eligible to receive 1.J points)</a:t>
            </a:r>
          </a:p>
          <a:p>
            <a:pPr lvl="1"/>
            <a:r>
              <a:rPr lang="en-US">
                <a:solidFill>
                  <a:srgbClr val="1F497D"/>
                </a:solidFill>
                <a:latin typeface="Arial"/>
                <a:cs typeface="Arial"/>
              </a:rPr>
              <a:t>1.J.1: 100% of the costs must be to address PFAS (</a:t>
            </a:r>
            <a:r>
              <a:rPr lang="en-US">
                <a:solidFill>
                  <a:schemeClr val="accent3"/>
                </a:solidFill>
                <a:latin typeface="Arial"/>
                <a:cs typeface="Arial"/>
              </a:rPr>
              <a:t>12 points</a:t>
            </a:r>
            <a:r>
              <a:rPr lang="en-US">
                <a:solidFill>
                  <a:srgbClr val="1F497D"/>
                </a:solidFill>
                <a:latin typeface="Arial"/>
                <a:cs typeface="Arial"/>
              </a:rPr>
              <a:t>) </a:t>
            </a:r>
            <a:r>
              <a:rPr lang="en-US">
                <a:solidFill>
                  <a:schemeClr val="accent3"/>
                </a:solidFill>
                <a:latin typeface="Arial"/>
                <a:cs typeface="Arial"/>
              </a:rPr>
              <a:t>(EC-C only)</a:t>
            </a:r>
          </a:p>
          <a:p>
            <a:pPr lvl="1"/>
            <a:r>
              <a:rPr lang="en-US">
                <a:solidFill>
                  <a:srgbClr val="1F497D"/>
                </a:solidFill>
                <a:latin typeface="Arial"/>
                <a:cs typeface="Arial"/>
              </a:rPr>
              <a:t>1.J.2: minimum 75% of the costs must be to address PFAS (</a:t>
            </a:r>
            <a:r>
              <a:rPr lang="en-US">
                <a:solidFill>
                  <a:schemeClr val="accent3"/>
                </a:solidFill>
                <a:latin typeface="Arial"/>
                <a:cs typeface="Arial"/>
              </a:rPr>
              <a:t>5 points</a:t>
            </a:r>
            <a:r>
              <a:rPr lang="en-US">
                <a:solidFill>
                  <a:srgbClr val="1F497D"/>
                </a:solidFill>
                <a:latin typeface="Arial"/>
                <a:cs typeface="Arial"/>
              </a:rPr>
              <a:t>) </a:t>
            </a:r>
            <a:r>
              <a:rPr lang="en-US">
                <a:solidFill>
                  <a:schemeClr val="accent3"/>
                </a:solidFill>
                <a:latin typeface="Arial"/>
                <a:cs typeface="Arial"/>
              </a:rPr>
              <a:t>(EC-C only)</a:t>
            </a:r>
          </a:p>
          <a:p>
            <a:pPr lvl="1"/>
            <a:r>
              <a:rPr lang="en-US">
                <a:solidFill>
                  <a:srgbClr val="1F497D"/>
                </a:solidFill>
                <a:latin typeface="Arial"/>
                <a:cs typeface="Arial"/>
              </a:rPr>
              <a:t>1.J.3: PFAS-related study/alternative analysis projects.  </a:t>
            </a:r>
          </a:p>
          <a:p>
            <a:pPr lvl="1"/>
            <a:r>
              <a:rPr lang="en-US">
                <a:solidFill>
                  <a:srgbClr val="1F497D"/>
                </a:solidFill>
                <a:latin typeface="Arial"/>
                <a:cs typeface="Arial"/>
              </a:rPr>
              <a:t>100% of costs must be related to PFAS studies (</a:t>
            </a:r>
            <a:r>
              <a:rPr lang="en-US">
                <a:solidFill>
                  <a:schemeClr val="accent3"/>
                </a:solidFill>
                <a:latin typeface="Arial"/>
                <a:cs typeface="Arial"/>
              </a:rPr>
              <a:t>5 points</a:t>
            </a:r>
            <a:r>
              <a:rPr lang="en-US">
                <a:solidFill>
                  <a:srgbClr val="1F497D"/>
                </a:solidFill>
                <a:latin typeface="Arial"/>
                <a:cs typeface="Arial"/>
              </a:rPr>
              <a:t>) </a:t>
            </a:r>
            <a:r>
              <a:rPr lang="en-US">
                <a:solidFill>
                  <a:schemeClr val="accent3"/>
                </a:solidFill>
                <a:latin typeface="Arial"/>
                <a:cs typeface="Arial"/>
              </a:rPr>
              <a:t>(EC-S only)</a:t>
            </a:r>
          </a:p>
          <a:p>
            <a:pPr lvl="2"/>
            <a:r>
              <a:rPr lang="en-US" sz="2400">
                <a:solidFill>
                  <a:srgbClr val="1F497D"/>
                </a:solidFill>
              </a:rPr>
              <a:t>Once funded, Applicant will work with PWS to refine scope</a:t>
            </a:r>
          </a:p>
          <a:p>
            <a:pPr marL="342900" lvl="1" indent="0">
              <a:buNone/>
            </a:pPr>
            <a:endParaRPr lang="en-US"/>
          </a:p>
          <a:p>
            <a:endParaRPr lang="en-US"/>
          </a:p>
        </p:txBody>
      </p:sp>
      <p:sp>
        <p:nvSpPr>
          <p:cNvPr id="4" name="Slide Number Placeholder 3">
            <a:extLst>
              <a:ext uri="{FF2B5EF4-FFF2-40B4-BE49-F238E27FC236}">
                <a16:creationId xmlns:a16="http://schemas.microsoft.com/office/drawing/2014/main" id="{438A4BF7-2250-EBAE-ACC6-67568F14ED90}"/>
              </a:ext>
            </a:extLst>
          </p:cNvPr>
          <p:cNvSpPr>
            <a:spLocks noGrp="1"/>
          </p:cNvSpPr>
          <p:nvPr>
            <p:ph type="sldNum" sz="quarter" idx="10"/>
          </p:nvPr>
        </p:nvSpPr>
        <p:spPr/>
        <p:txBody>
          <a:bodyPr/>
          <a:lstStyle/>
          <a:p>
            <a:fld id="{74EC55B0-5D01-45FE-91CD-8F1B48D625FC}" type="slidenum">
              <a:rPr lang="en-US" smtClean="0"/>
              <a:pPr/>
              <a:t>122</a:t>
            </a:fld>
            <a:endParaRPr lang="en-US"/>
          </a:p>
        </p:txBody>
      </p:sp>
    </p:spTree>
    <p:extLst>
      <p:ext uri="{BB962C8B-B14F-4D97-AF65-F5344CB8AC3E}">
        <p14:creationId xmlns:p14="http://schemas.microsoft.com/office/powerpoint/2010/main" val="1011336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A06A-C385-A79C-45D3-AD948F60318F}"/>
              </a:ext>
            </a:extLst>
          </p:cNvPr>
          <p:cNvSpPr>
            <a:spLocks noGrp="1"/>
          </p:cNvSpPr>
          <p:nvPr>
            <p:ph type="title"/>
          </p:nvPr>
        </p:nvSpPr>
        <p:spPr/>
        <p:txBody>
          <a:bodyPr/>
          <a:lstStyle/>
          <a:p>
            <a:r>
              <a:rPr lang="en-US">
                <a:latin typeface="Times New Roman"/>
                <a:cs typeface="Times New Roman"/>
              </a:rPr>
              <a:t>Project Purpose Points Summary</a:t>
            </a:r>
            <a:endParaRPr lang="en-US"/>
          </a:p>
        </p:txBody>
      </p:sp>
      <p:graphicFrame>
        <p:nvGraphicFramePr>
          <p:cNvPr id="6" name="Content Placeholder 5">
            <a:extLst>
              <a:ext uri="{FF2B5EF4-FFF2-40B4-BE49-F238E27FC236}">
                <a16:creationId xmlns:a16="http://schemas.microsoft.com/office/drawing/2014/main" id="{4F730657-9907-6FD8-4952-4B1F74631133}"/>
              </a:ext>
            </a:extLst>
          </p:cNvPr>
          <p:cNvGraphicFramePr>
            <a:graphicFrameLocks noGrp="1"/>
          </p:cNvGraphicFramePr>
          <p:nvPr>
            <p:ph idx="1"/>
            <p:extLst>
              <p:ext uri="{D42A27DB-BD31-4B8C-83A1-F6EECF244321}">
                <p14:modId xmlns:p14="http://schemas.microsoft.com/office/powerpoint/2010/main" val="1231030514"/>
              </p:ext>
            </p:extLst>
          </p:nvPr>
        </p:nvGraphicFramePr>
        <p:xfrm>
          <a:off x="197223" y="1013011"/>
          <a:ext cx="8744055" cy="3878580"/>
        </p:xfrm>
        <a:graphic>
          <a:graphicData uri="http://schemas.openxmlformats.org/drawingml/2006/table">
            <a:tbl>
              <a:tblPr firstRow="1" firstCol="1" bandRow="1">
                <a:tableStyleId>{5C22544A-7EE6-4342-B048-85BDC9FD1C3A}</a:tableStyleId>
              </a:tblPr>
              <a:tblGrid>
                <a:gridCol w="708211">
                  <a:extLst>
                    <a:ext uri="{9D8B030D-6E8A-4147-A177-3AD203B41FA5}">
                      <a16:colId xmlns:a16="http://schemas.microsoft.com/office/drawing/2014/main" val="3065565895"/>
                    </a:ext>
                  </a:extLst>
                </a:gridCol>
                <a:gridCol w="4535258">
                  <a:extLst>
                    <a:ext uri="{9D8B030D-6E8A-4147-A177-3AD203B41FA5}">
                      <a16:colId xmlns:a16="http://schemas.microsoft.com/office/drawing/2014/main" val="3752855692"/>
                    </a:ext>
                  </a:extLst>
                </a:gridCol>
                <a:gridCol w="2312893">
                  <a:extLst>
                    <a:ext uri="{9D8B030D-6E8A-4147-A177-3AD203B41FA5}">
                      <a16:colId xmlns:a16="http://schemas.microsoft.com/office/drawing/2014/main" val="556036354"/>
                    </a:ext>
                  </a:extLst>
                </a:gridCol>
                <a:gridCol w="1187693">
                  <a:extLst>
                    <a:ext uri="{9D8B030D-6E8A-4147-A177-3AD203B41FA5}">
                      <a16:colId xmlns:a16="http://schemas.microsoft.com/office/drawing/2014/main" val="1622717513"/>
                    </a:ext>
                  </a:extLst>
                </a:gridCol>
              </a:tblGrid>
              <a:tr h="250824">
                <a:tc>
                  <a:txBody>
                    <a:bodyPr/>
                    <a:lstStyle/>
                    <a:p>
                      <a:pPr lvl="0" algn="ctr">
                        <a:lnSpc>
                          <a:spcPct val="100000"/>
                        </a:lnSpc>
                        <a:spcBef>
                          <a:spcPts val="0"/>
                        </a:spcBef>
                        <a:spcAft>
                          <a:spcPts val="0"/>
                        </a:spcAft>
                        <a:buNone/>
                      </a:pPr>
                      <a:r>
                        <a:rPr lang="en-US" sz="1350" b="1" i="0" u="none" strike="noStrike" noProof="0">
                          <a:solidFill>
                            <a:srgbClr val="000000"/>
                          </a:solidFill>
                          <a:effectLst/>
                          <a:latin typeface="Arial" panose="020B0604020202020204" pitchFamily="34" charset="0"/>
                        </a:rPr>
                        <a:t>Line Item #</a:t>
                      </a:r>
                      <a:endParaRPr lang="en-US"/>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350" b="1" i="0" u="none" strike="noStrike" noProof="0">
                          <a:solidFill>
                            <a:srgbClr val="000000"/>
                          </a:solidFill>
                          <a:effectLst/>
                          <a:latin typeface="Arial" panose="020B0604020202020204" pitchFamily="34" charset="0"/>
                        </a:rPr>
                        <a:t>Category 1 – Project Purpose</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350" b="1" i="0" u="none" strike="noStrike" noProof="0">
                          <a:solidFill>
                            <a:srgbClr val="000000"/>
                          </a:solidFill>
                          <a:effectLst/>
                          <a:latin typeface="Arial" panose="020B0604020202020204" pitchFamily="34" charset="0"/>
                        </a:rPr>
                        <a:t>Prioritization</a:t>
                      </a:r>
                      <a:endParaRPr lang="en-US"/>
                    </a:p>
                    <a:p>
                      <a:pPr lvl="0" algn="ctr">
                        <a:lnSpc>
                          <a:spcPct val="100000"/>
                        </a:lnSpc>
                        <a:spcBef>
                          <a:spcPts val="0"/>
                        </a:spcBef>
                        <a:spcAft>
                          <a:spcPts val="0"/>
                        </a:spcAft>
                        <a:buNone/>
                      </a:pPr>
                      <a:r>
                        <a:rPr lang="en-US" sz="1350" b="1" i="0" u="none" strike="noStrike" noProof="0">
                          <a:solidFill>
                            <a:srgbClr val="000000"/>
                          </a:solidFill>
                          <a:effectLst/>
                          <a:latin typeface="Arial" panose="020B0604020202020204" pitchFamily="34" charset="0"/>
                        </a:rPr>
                        <a:t>Points</a:t>
                      </a:r>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350" b="1" i="0" u="none" strike="noStrike" noProof="0">
                          <a:solidFill>
                            <a:srgbClr val="000000"/>
                          </a:solidFill>
                          <a:effectLst/>
                          <a:latin typeface="Arial" panose="020B0604020202020204" pitchFamily="34" charset="0"/>
                        </a:rPr>
                        <a:t>Notes</a:t>
                      </a:r>
                      <a:endParaRPr lang="en-US"/>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447245"/>
                  </a:ext>
                </a:extLst>
              </a:tr>
              <a:tr h="250825">
                <a:tc>
                  <a:txBody>
                    <a:bodyPr/>
                    <a:lstStyle/>
                    <a:p>
                      <a:pPr marL="0" marR="0" algn="ctr">
                        <a:spcBef>
                          <a:spcPts val="300"/>
                        </a:spcBef>
                        <a:spcAft>
                          <a:spcPts val="300"/>
                        </a:spcAft>
                      </a:pPr>
                      <a:r>
                        <a:rPr lang="en-US" sz="1350" b="0" i="0" u="none" strike="noStrike" kern="1200">
                          <a:solidFill>
                            <a:schemeClr val="tx1"/>
                          </a:solidFill>
                          <a:effectLst/>
                          <a:latin typeface="Arial" panose="020B0604020202020204" pitchFamily="34" charset="0"/>
                          <a:ea typeface="+mn-ea"/>
                          <a:cs typeface="+mn-cs"/>
                        </a:rPr>
                        <a:t>1.A</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300"/>
                        </a:spcAft>
                      </a:pPr>
                      <a:r>
                        <a:rPr lang="en-US" sz="1350" b="0" i="0" u="none" strike="noStrike" kern="1200">
                          <a:solidFill>
                            <a:schemeClr val="dk1"/>
                          </a:solidFill>
                          <a:effectLst/>
                          <a:latin typeface="Arial" panose="020B0604020202020204" pitchFamily="34" charset="0"/>
                          <a:ea typeface="+mn-ea"/>
                          <a:cs typeface="+mn-cs"/>
                        </a:rPr>
                        <a:t>Consolidate a nonviable utility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25 DW/WW</a:t>
                      </a:r>
                    </a:p>
                    <a:p>
                      <a:pPr marL="0" marR="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15 CDBG-I</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pP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273584"/>
                  </a:ext>
                </a:extLst>
              </a:tr>
              <a:tr h="159385">
                <a:tc>
                  <a:txBody>
                    <a:bodyPr/>
                    <a:lstStyle/>
                    <a:p>
                      <a:pPr marL="0" marR="0" algn="ctr">
                        <a:spcBef>
                          <a:spcPts val="300"/>
                        </a:spcBef>
                        <a:spcAft>
                          <a:spcPts val="300"/>
                        </a:spcAft>
                      </a:pPr>
                      <a:r>
                        <a:rPr lang="en-US" sz="1350" b="0" i="0" u="none" strike="noStrike" kern="1200">
                          <a:solidFill>
                            <a:schemeClr val="tx1"/>
                          </a:solidFill>
                          <a:effectLst/>
                          <a:latin typeface="Arial" panose="020B0604020202020204" pitchFamily="34" charset="0"/>
                          <a:ea typeface="+mn-ea"/>
                          <a:cs typeface="+mn-cs"/>
                        </a:rPr>
                        <a:t>1.B</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300"/>
                        </a:spcAft>
                      </a:pPr>
                      <a:r>
                        <a:rPr lang="en-US" sz="1350" b="0" i="0" u="none" strike="noStrike" kern="1200">
                          <a:solidFill>
                            <a:schemeClr val="dk1"/>
                          </a:solidFill>
                          <a:effectLst/>
                          <a:latin typeface="Arial" panose="020B0604020202020204" pitchFamily="34" charset="0"/>
                          <a:ea typeface="+mn-ea"/>
                          <a:cs typeface="+mn-cs"/>
                        </a:rPr>
                        <a:t>Resolve failed or failing infrastructure issues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20 WW</a:t>
                      </a:r>
                    </a:p>
                    <a:p>
                      <a:pPr marL="0" marR="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22 DW</a:t>
                      </a:r>
                    </a:p>
                    <a:p>
                      <a:pPr marL="0" marR="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15 CDBG-I</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pP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531231"/>
                  </a:ext>
                </a:extLst>
              </a:tr>
              <a:tr h="222250">
                <a:tc>
                  <a:txBody>
                    <a:bodyPr/>
                    <a:lstStyle/>
                    <a:p>
                      <a:pPr marL="0" marR="0" algn="ctr">
                        <a:spcBef>
                          <a:spcPts val="300"/>
                        </a:spcBef>
                        <a:spcAft>
                          <a:spcPts val="300"/>
                        </a:spcAft>
                      </a:pPr>
                      <a:r>
                        <a:rPr lang="en-US" sz="1350" b="0" i="0" u="none" strike="noStrike" kern="1200">
                          <a:solidFill>
                            <a:schemeClr val="tx1"/>
                          </a:solidFill>
                          <a:effectLst/>
                          <a:latin typeface="Arial" panose="020B0604020202020204" pitchFamily="34" charset="0"/>
                          <a:ea typeface="+mn-ea"/>
                          <a:cs typeface="+mn-cs"/>
                        </a:rPr>
                        <a:t>1.C</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300"/>
                        </a:spcAft>
                      </a:pPr>
                      <a:r>
                        <a:rPr lang="en-US" sz="1350" b="0" i="0" u="none" strike="noStrike" kern="1200">
                          <a:solidFill>
                            <a:schemeClr val="dk1"/>
                          </a:solidFill>
                          <a:effectLst/>
                          <a:latin typeface="Arial" panose="020B0604020202020204" pitchFamily="34" charset="0"/>
                          <a:ea typeface="+mn-ea"/>
                          <a:cs typeface="+mn-cs"/>
                        </a:rPr>
                        <a:t>Rehab or replace infrastructure (no Expansion)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12 DW/WW (+10 old)</a:t>
                      </a:r>
                    </a:p>
                    <a:p>
                      <a:pPr marL="0" marR="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10 </a:t>
                      </a:r>
                      <a:r>
                        <a:rPr lang="en-US" sz="1350" b="0" i="0" u="none" strike="noStrike" kern="1200" err="1">
                          <a:solidFill>
                            <a:schemeClr val="dk1"/>
                          </a:solidFill>
                          <a:effectLst/>
                          <a:latin typeface="Arial" panose="020B0604020202020204" pitchFamily="34" charset="0"/>
                          <a:ea typeface="+mn-ea"/>
                          <a:cs typeface="+mn-cs"/>
                        </a:rPr>
                        <a:t>CDBGi</a:t>
                      </a:r>
                      <a:r>
                        <a:rPr lang="en-US" sz="1350" b="0" i="0" u="none" strike="noStrike" kern="1200">
                          <a:solidFill>
                            <a:schemeClr val="dk1"/>
                          </a:solidFill>
                          <a:effectLst/>
                          <a:latin typeface="Arial" panose="020B0604020202020204" pitchFamily="34" charset="0"/>
                          <a:ea typeface="+mn-ea"/>
                          <a:cs typeface="+mn-cs"/>
                        </a:rPr>
                        <a:t> (+5 old)</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pP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6465840"/>
                  </a:ext>
                </a:extLst>
              </a:tr>
              <a:tr h="73660">
                <a:tc>
                  <a:txBody>
                    <a:bodyPr/>
                    <a:lstStyle/>
                    <a:p>
                      <a:pPr marL="0" marR="0" algn="ctr">
                        <a:spcBef>
                          <a:spcPts val="300"/>
                        </a:spcBef>
                        <a:spcAft>
                          <a:spcPts val="300"/>
                        </a:spcAft>
                      </a:pPr>
                      <a:r>
                        <a:rPr lang="en-US" sz="1350" b="0" i="0" u="none" strike="noStrike" kern="1200">
                          <a:solidFill>
                            <a:schemeClr val="tx1"/>
                          </a:solidFill>
                          <a:effectLst/>
                          <a:latin typeface="Arial" panose="020B0604020202020204" pitchFamily="34" charset="0"/>
                          <a:ea typeface="+mn-ea"/>
                          <a:cs typeface="+mn-cs"/>
                        </a:rPr>
                        <a:t>1.D</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300"/>
                        </a:spcAft>
                      </a:pPr>
                      <a:r>
                        <a:rPr lang="en-US" sz="1350" b="0" i="0" u="none" strike="noStrike" kern="1200">
                          <a:solidFill>
                            <a:schemeClr val="dk1"/>
                          </a:solidFill>
                          <a:effectLst/>
                          <a:latin typeface="Arial" panose="020B0604020202020204" pitchFamily="34" charset="0"/>
                          <a:ea typeface="+mn-ea"/>
                          <a:cs typeface="+mn-cs"/>
                        </a:rPr>
                        <a:t>Project will expand, or r</a:t>
                      </a:r>
                      <a:r>
                        <a:rPr lang="en-US" sz="1350" b="0" i="0" u="none" strike="noStrike" kern="1200" noProof="0" err="1">
                          <a:solidFill>
                            <a:schemeClr val="dk1"/>
                          </a:solidFill>
                          <a:effectLst/>
                          <a:latin typeface="Arial" panose="020B0604020202020204" pitchFamily="34" charset="0"/>
                          <a:ea typeface="+mn-ea"/>
                          <a:cs typeface="+mn-cs"/>
                        </a:rPr>
                        <a:t>ehab</a:t>
                      </a:r>
                      <a:r>
                        <a:rPr lang="en-US" sz="1350" b="0" i="0" u="none" strike="noStrike" kern="1200" noProof="0">
                          <a:solidFill>
                            <a:schemeClr val="dk1"/>
                          </a:solidFill>
                          <a:effectLst/>
                          <a:latin typeface="Arial" panose="020B0604020202020204" pitchFamily="34" charset="0"/>
                          <a:ea typeface="+mn-ea"/>
                          <a:cs typeface="+mn-cs"/>
                        </a:rPr>
                        <a:t> or replace with </a:t>
                      </a:r>
                      <a:r>
                        <a:rPr lang="en-US" sz="1350" b="0" i="0" u="none" strike="noStrike" kern="1200">
                          <a:solidFill>
                            <a:schemeClr val="dk1"/>
                          </a:solidFill>
                          <a:effectLst/>
                          <a:latin typeface="Arial" panose="020B0604020202020204" pitchFamily="34" charset="0"/>
                          <a:ea typeface="+mn-ea"/>
                          <a:cs typeface="+mn-cs"/>
                        </a:rPr>
                        <a:t>expansion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300"/>
                        </a:spcBef>
                        <a:spcAft>
                          <a:spcPts val="300"/>
                        </a:spcAft>
                        <a:buClrTx/>
                        <a:buSzTx/>
                        <a:buFontTx/>
                        <a:buNone/>
                        <a:tabLst/>
                        <a:defRPr/>
                      </a:pPr>
                      <a:r>
                        <a:rPr lang="en-US" sz="1350" b="0" i="0" u="none" strike="noStrike" kern="1200">
                          <a:solidFill>
                            <a:schemeClr val="dk1"/>
                          </a:solidFill>
                          <a:effectLst/>
                          <a:latin typeface="Arial" panose="020B0604020202020204" pitchFamily="34" charset="0"/>
                          <a:ea typeface="+mn-ea"/>
                          <a:cs typeface="+mn-cs"/>
                        </a:rPr>
                        <a:t>2 DW/WW (+10 old)</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pP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097072"/>
                  </a:ext>
                </a:extLst>
              </a:tr>
              <a:tr h="0">
                <a:tc>
                  <a:txBody>
                    <a:bodyPr/>
                    <a:lstStyle/>
                    <a:p>
                      <a:pPr marL="0" marR="0" algn="ctr">
                        <a:spcBef>
                          <a:spcPts val="300"/>
                        </a:spcBef>
                        <a:spcAft>
                          <a:spcPts val="300"/>
                        </a:spcAft>
                      </a:pPr>
                      <a:r>
                        <a:rPr lang="en-US" sz="1350" b="0" i="0" u="none" strike="noStrike" kern="1200">
                          <a:solidFill>
                            <a:schemeClr val="tx1"/>
                          </a:solidFill>
                          <a:effectLst/>
                          <a:latin typeface="Arial" panose="020B0604020202020204" pitchFamily="34" charset="0"/>
                          <a:ea typeface="+mn-ea"/>
                          <a:cs typeface="+mn-cs"/>
                        </a:rPr>
                        <a:t>1.E</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300"/>
                        </a:spcAft>
                      </a:pPr>
                      <a:r>
                        <a:rPr lang="en-US" sz="1350" b="0" i="0" u="none" strike="noStrike" kern="1200">
                          <a:solidFill>
                            <a:schemeClr val="dk1"/>
                          </a:solidFill>
                          <a:effectLst/>
                          <a:latin typeface="Arial" panose="020B0604020202020204" pitchFamily="34" charset="0"/>
                          <a:ea typeface="+mn-ea"/>
                          <a:cs typeface="+mn-cs"/>
                        </a:rPr>
                        <a:t>Provide service to disadvantaged areas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20 DW/WW</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300"/>
                        </a:spcBef>
                        <a:spcAft>
                          <a:spcPts val="300"/>
                        </a:spcAft>
                        <a:buClrTx/>
                        <a:buSzTx/>
                        <a:buFontTx/>
                        <a:buNone/>
                        <a:tabLst/>
                        <a:defRPr/>
                      </a:pPr>
                      <a:r>
                        <a:rPr lang="en-US" sz="1350" b="0" i="0" u="none" strike="noStrike" kern="1200">
                          <a:solidFill>
                            <a:schemeClr val="dk1"/>
                          </a:solidFill>
                          <a:effectLst/>
                          <a:latin typeface="Arial" panose="020B0604020202020204" pitchFamily="34" charset="0"/>
                          <a:ea typeface="+mn-ea"/>
                          <a:cs typeface="+mn-cs"/>
                        </a:rPr>
                        <a:t>N/A CDBG-I</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411144"/>
                  </a:ext>
                </a:extLst>
              </a:tr>
              <a:tr h="116006">
                <a:tc>
                  <a:txBody>
                    <a:bodyPr/>
                    <a:lstStyle/>
                    <a:p>
                      <a:pPr lvl="0" algn="ctr">
                        <a:lnSpc>
                          <a:spcPct val="100000"/>
                        </a:lnSpc>
                        <a:spcBef>
                          <a:spcPts val="0"/>
                        </a:spcBef>
                        <a:spcAft>
                          <a:spcPts val="0"/>
                        </a:spcAft>
                        <a:buNone/>
                      </a:pPr>
                      <a:r>
                        <a:rPr lang="en-US" sz="1350" b="0" i="0" u="none" strike="noStrike" kern="1200" noProof="0">
                          <a:solidFill>
                            <a:schemeClr val="tx1"/>
                          </a:solidFill>
                          <a:effectLst/>
                          <a:latin typeface="Arial" panose="020B0604020202020204" pitchFamily="34" charset="0"/>
                          <a:ea typeface="+mn-ea"/>
                          <a:cs typeface="+mn-cs"/>
                        </a:rPr>
                        <a:t>1.F </a:t>
                      </a:r>
                      <a:endParaRPr lang="en-US" sz="1350" b="0" i="0" u="none" strike="noStrike" kern="1200">
                        <a:solidFill>
                          <a:schemeClr val="tx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Projects will extend service to LMI areas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15-10 CDBG-I</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CDBG-I Only</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510012"/>
                  </a:ext>
                </a:extLst>
              </a:tr>
              <a:tr h="0">
                <a:tc>
                  <a:txBody>
                    <a:bodyPr/>
                    <a:lstStyle/>
                    <a:p>
                      <a:pPr lvl="0" algn="ctr">
                        <a:lnSpc>
                          <a:spcPct val="100000"/>
                        </a:lnSpc>
                        <a:spcBef>
                          <a:spcPts val="0"/>
                        </a:spcBef>
                        <a:spcAft>
                          <a:spcPts val="0"/>
                        </a:spcAft>
                        <a:buNone/>
                      </a:pPr>
                      <a:r>
                        <a:rPr lang="en-US" sz="1350" b="0" i="0" u="none" strike="noStrike" kern="1200" noProof="0">
                          <a:solidFill>
                            <a:schemeClr val="tx1"/>
                          </a:solidFill>
                          <a:effectLst/>
                          <a:latin typeface="Arial" panose="020B0604020202020204" pitchFamily="34" charset="0"/>
                          <a:ea typeface="+mn-ea"/>
                          <a:cs typeface="+mn-cs"/>
                        </a:rPr>
                        <a:t>1.G</a:t>
                      </a:r>
                      <a:endParaRPr lang="en-US" sz="1350" b="0" i="0" u="none" strike="noStrike" kern="1200">
                        <a:solidFill>
                          <a:schemeClr val="tx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350" b="0" i="0" u="none" strike="noStrike" kern="1200" noProof="0">
                          <a:solidFill>
                            <a:schemeClr val="dk1"/>
                          </a:solidFill>
                          <a:effectLst/>
                          <a:latin typeface="Arial" panose="020B0604020202020204" pitchFamily="34" charset="0"/>
                          <a:ea typeface="+mn-ea"/>
                          <a:cs typeface="+mn-cs"/>
                        </a:rPr>
                        <a:t>Stream/wetland/buffer restoration </a:t>
                      </a: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10</a:t>
                      </a:r>
                    </a:p>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(15 for select restoration)</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WW Only</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8069"/>
                  </a:ext>
                </a:extLst>
              </a:tr>
              <a:tr h="0">
                <a:tc>
                  <a:txBody>
                    <a:bodyPr/>
                    <a:lstStyle/>
                    <a:p>
                      <a:pPr lvl="0" algn="ctr">
                        <a:lnSpc>
                          <a:spcPct val="100000"/>
                        </a:lnSpc>
                        <a:spcBef>
                          <a:spcPts val="0"/>
                        </a:spcBef>
                        <a:spcAft>
                          <a:spcPts val="0"/>
                        </a:spcAft>
                        <a:buNone/>
                      </a:pPr>
                      <a:r>
                        <a:rPr lang="en-US" sz="1350" b="0" i="0" u="none" strike="noStrike" kern="1200" noProof="0">
                          <a:solidFill>
                            <a:schemeClr val="tx1"/>
                          </a:solidFill>
                          <a:effectLst/>
                          <a:latin typeface="Arial" panose="020B0604020202020204" pitchFamily="34" charset="0"/>
                          <a:ea typeface="+mn-ea"/>
                          <a:cs typeface="+mn-cs"/>
                        </a:rPr>
                        <a:t>1.H</a:t>
                      </a:r>
                      <a:endParaRPr lang="en-US" sz="1350" b="0" i="0" u="none" strike="noStrike" kern="1200">
                        <a:solidFill>
                          <a:schemeClr val="tx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350" b="0" i="0" u="none" strike="noStrike" kern="1200" noProof="0">
                          <a:solidFill>
                            <a:schemeClr val="dk1"/>
                          </a:solidFill>
                          <a:effectLst/>
                          <a:latin typeface="Arial" panose="020B0604020202020204" pitchFamily="34" charset="0"/>
                          <a:ea typeface="+mn-ea"/>
                          <a:cs typeface="+mn-cs"/>
                        </a:rPr>
                        <a:t>SCMs to treat existing sources of pollution</a:t>
                      </a: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365244"/>
                  </a:ext>
                </a:extLst>
              </a:tr>
              <a:tr h="74685">
                <a:tc>
                  <a:txBody>
                    <a:bodyPr/>
                    <a:lstStyle/>
                    <a:p>
                      <a:pPr lvl="0" algn="ctr">
                        <a:lnSpc>
                          <a:spcPct val="100000"/>
                        </a:lnSpc>
                        <a:spcBef>
                          <a:spcPts val="0"/>
                        </a:spcBef>
                        <a:spcAft>
                          <a:spcPts val="0"/>
                        </a:spcAft>
                        <a:buNone/>
                      </a:pPr>
                      <a:r>
                        <a:rPr lang="en-US" sz="1350" b="0" i="0" u="none" strike="noStrike" kern="1200" noProof="0">
                          <a:solidFill>
                            <a:schemeClr val="tx1"/>
                          </a:solidFill>
                          <a:effectLst/>
                          <a:latin typeface="Arial" panose="020B0604020202020204" pitchFamily="34" charset="0"/>
                          <a:ea typeface="+mn-ea"/>
                          <a:cs typeface="+mn-cs"/>
                        </a:rPr>
                        <a:t>1.I</a:t>
                      </a:r>
                      <a:endParaRPr lang="en-US" sz="1350" b="0" i="0" u="none" strike="noStrike" kern="1200">
                        <a:solidFill>
                          <a:schemeClr val="tx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350" b="0" i="0" u="none" strike="noStrike" kern="1200" noProof="0">
                          <a:solidFill>
                            <a:schemeClr val="dk1"/>
                          </a:solidFill>
                          <a:effectLst/>
                          <a:latin typeface="Arial" panose="020B0604020202020204" pitchFamily="34" charset="0"/>
                          <a:ea typeface="+mn-ea"/>
                          <a:cs typeface="+mn-cs"/>
                        </a:rPr>
                        <a:t>Reclaimed water or rainwater harvesting/usage</a:t>
                      </a: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a:solidFill>
                            <a:schemeClr val="dk1"/>
                          </a:solidFill>
                          <a:effectLst/>
                          <a:latin typeface="Arial" panose="020B0604020202020204" pitchFamily="34" charset="0"/>
                          <a:ea typeface="+mn-ea"/>
                          <a:cs typeface="+mn-cs"/>
                        </a:rPr>
                        <a:t>10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019384"/>
                  </a:ext>
                </a:extLst>
              </a:tr>
              <a:tr h="0">
                <a:tc>
                  <a:txBody>
                    <a:bodyPr/>
                    <a:lstStyle/>
                    <a:p>
                      <a:pPr lvl="0" algn="ctr">
                        <a:lnSpc>
                          <a:spcPct val="100000"/>
                        </a:lnSpc>
                        <a:spcBef>
                          <a:spcPts val="0"/>
                        </a:spcBef>
                        <a:spcAft>
                          <a:spcPts val="0"/>
                        </a:spcAft>
                        <a:buNone/>
                      </a:pPr>
                      <a:r>
                        <a:rPr lang="en-US" sz="1350" b="0" i="0" u="none" strike="noStrike" kern="1200" noProof="0">
                          <a:solidFill>
                            <a:schemeClr val="tx1"/>
                          </a:solidFill>
                          <a:effectLst/>
                          <a:latin typeface="Arial" panose="020B0604020202020204" pitchFamily="34" charset="0"/>
                          <a:ea typeface="+mn-ea"/>
                          <a:cs typeface="+mn-cs"/>
                        </a:rPr>
                        <a:t>1.J</a:t>
                      </a:r>
                      <a:endParaRPr lang="en-US" sz="1350" b="0" i="0" u="none" strike="noStrike" kern="1200">
                        <a:solidFill>
                          <a:schemeClr val="tx1"/>
                        </a:solidFill>
                        <a:effectLst/>
                        <a:latin typeface="Arial" panose="020B0604020202020204" pitchFamily="34" charset="0"/>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350" b="0" i="0" u="none" strike="noStrike" kern="1200" noProof="0">
                          <a:solidFill>
                            <a:schemeClr val="dk1"/>
                          </a:solidFill>
                          <a:effectLst/>
                          <a:latin typeface="Arial" panose="020B0604020202020204" pitchFamily="34" charset="0"/>
                          <a:ea typeface="+mn-ea"/>
                          <a:cs typeface="+mn-cs"/>
                        </a:rPr>
                        <a:t>PFAS emerging contaminants</a:t>
                      </a:r>
                      <a:endParaRPr lang="en-US" sz="1350" b="0" i="0" u="none" strike="noStrike" kern="1200">
                        <a:solidFill>
                          <a:schemeClr val="dk1"/>
                        </a:solidFill>
                        <a:effectLst/>
                        <a:latin typeface="Arial" panose="020B060402020202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noProof="0" dirty="0">
                          <a:solidFill>
                            <a:schemeClr val="dk1"/>
                          </a:solidFill>
                          <a:effectLst/>
                          <a:latin typeface="Arial" panose="020B0604020202020204" pitchFamily="34" charset="0"/>
                          <a:ea typeface="+mn-ea"/>
                          <a:cs typeface="+mn-cs"/>
                        </a:rPr>
                        <a:t>5 or 12 DW/WW</a:t>
                      </a:r>
                      <a:r>
                        <a:rPr lang="en-US" sz="1350" b="0" i="0" u="none" strike="noStrike" kern="1200" dirty="0">
                          <a:solidFill>
                            <a:schemeClr val="dk1"/>
                          </a:solidFill>
                          <a:effectLst/>
                          <a:latin typeface="Arial" panose="020B0604020202020204" pitchFamily="34" charset="0"/>
                          <a:ea typeface="+mn-ea"/>
                          <a:cs typeface="+mn-cs"/>
                        </a:rPr>
                        <a:t>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a:spcBef>
                          <a:spcPts val="300"/>
                        </a:spcBef>
                        <a:spcAft>
                          <a:spcPts val="300"/>
                        </a:spcAft>
                        <a:buNone/>
                      </a:pPr>
                      <a:r>
                        <a:rPr lang="en-US" sz="1350" b="0" i="0" u="none" strike="noStrike" kern="1200" dirty="0">
                          <a:solidFill>
                            <a:schemeClr val="dk1"/>
                          </a:solidFill>
                          <a:effectLst/>
                          <a:latin typeface="Arial" panose="020B0604020202020204" pitchFamily="34" charset="0"/>
                          <a:ea typeface="+mn-ea"/>
                          <a:cs typeface="+mn-cs"/>
                        </a:rPr>
                        <a:t>NA CDBG-I</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479395"/>
                  </a:ext>
                </a:extLst>
              </a:tr>
            </a:tbl>
          </a:graphicData>
        </a:graphic>
      </p:graphicFrame>
      <p:sp>
        <p:nvSpPr>
          <p:cNvPr id="4" name="Slide Number Placeholder 3">
            <a:extLst>
              <a:ext uri="{FF2B5EF4-FFF2-40B4-BE49-F238E27FC236}">
                <a16:creationId xmlns:a16="http://schemas.microsoft.com/office/drawing/2014/main" id="{B1AD0154-9686-0D5A-C50D-3996EE7C41F2}"/>
              </a:ext>
            </a:extLst>
          </p:cNvPr>
          <p:cNvSpPr>
            <a:spLocks noGrp="1"/>
          </p:cNvSpPr>
          <p:nvPr>
            <p:ph type="sldNum" sz="quarter" idx="10"/>
          </p:nvPr>
        </p:nvSpPr>
        <p:spPr/>
        <p:txBody>
          <a:bodyPr/>
          <a:lstStyle/>
          <a:p>
            <a:fld id="{74EC55B0-5D01-45FE-91CD-8F1B48D625FC}" type="slidenum">
              <a:rPr lang="en-US" smtClean="0"/>
              <a:pPr/>
              <a:t>123</a:t>
            </a:fld>
            <a:endParaRPr lang="en-US"/>
          </a:p>
        </p:txBody>
      </p:sp>
    </p:spTree>
    <p:extLst>
      <p:ext uri="{BB962C8B-B14F-4D97-AF65-F5344CB8AC3E}">
        <p14:creationId xmlns:p14="http://schemas.microsoft.com/office/powerpoint/2010/main" val="2722702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A4A7-C856-432B-A2F9-B028FAD7B7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A49C1B-C3F7-4BEE-8791-A240F24FC334}"/>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2 – Project Benefits</a:t>
            </a:r>
          </a:p>
          <a:p>
            <a:endParaRPr lang="en-US"/>
          </a:p>
        </p:txBody>
      </p:sp>
      <p:sp>
        <p:nvSpPr>
          <p:cNvPr id="4" name="Slide Number Placeholder 3">
            <a:extLst>
              <a:ext uri="{FF2B5EF4-FFF2-40B4-BE49-F238E27FC236}">
                <a16:creationId xmlns:a16="http://schemas.microsoft.com/office/drawing/2014/main" id="{0B0854EB-538C-4A0A-A756-2D90FE5AC024}"/>
              </a:ext>
            </a:extLst>
          </p:cNvPr>
          <p:cNvSpPr>
            <a:spLocks noGrp="1"/>
          </p:cNvSpPr>
          <p:nvPr>
            <p:ph type="sldNum" sz="quarter" idx="10"/>
          </p:nvPr>
        </p:nvSpPr>
        <p:spPr/>
        <p:txBody>
          <a:bodyPr/>
          <a:lstStyle/>
          <a:p>
            <a:fld id="{74EC55B0-5D01-45FE-91CD-8F1B48D625FC}" type="slidenum">
              <a:rPr lang="en-US" smtClean="0"/>
              <a:pPr/>
              <a:t>124</a:t>
            </a:fld>
            <a:endParaRPr lang="en-US"/>
          </a:p>
        </p:txBody>
      </p:sp>
    </p:spTree>
    <p:extLst>
      <p:ext uri="{BB962C8B-B14F-4D97-AF65-F5344CB8AC3E}">
        <p14:creationId xmlns:p14="http://schemas.microsoft.com/office/powerpoint/2010/main" val="1794755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67392B-39C6-1552-8961-7FE1236F0E2F}"/>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E6CA4A7-C856-432B-A2F9-B028FAD7B786}"/>
              </a:ext>
            </a:extLst>
          </p:cNvPr>
          <p:cNvSpPr>
            <a:spLocks noGrp="1"/>
          </p:cNvSpPr>
          <p:nvPr>
            <p:ph type="title"/>
          </p:nvPr>
        </p:nvSpPr>
        <p:spPr/>
        <p:txBody>
          <a:bodyPr/>
          <a:lstStyle/>
          <a:p>
            <a:r>
              <a:rPr lang="en-US"/>
              <a:t>Category 2 – Project Benefits</a:t>
            </a:r>
          </a:p>
        </p:txBody>
      </p:sp>
      <p:sp>
        <p:nvSpPr>
          <p:cNvPr id="3" name="Content Placeholder 2">
            <a:extLst>
              <a:ext uri="{FF2B5EF4-FFF2-40B4-BE49-F238E27FC236}">
                <a16:creationId xmlns:a16="http://schemas.microsoft.com/office/drawing/2014/main" id="{A0A49C1B-C3F7-4BEE-8791-A240F24FC334}"/>
              </a:ext>
            </a:extLst>
          </p:cNvPr>
          <p:cNvSpPr>
            <a:spLocks noGrp="1"/>
          </p:cNvSpPr>
          <p:nvPr>
            <p:ph idx="1"/>
          </p:nvPr>
        </p:nvSpPr>
        <p:spPr/>
        <p:txBody>
          <a:bodyPr vert="horz" lIns="91440" tIns="45720" rIns="91440" bIns="45720" rtlCol="0" anchor="t">
            <a:normAutofit/>
          </a:bodyPr>
          <a:lstStyle/>
          <a:p>
            <a:r>
              <a:rPr lang="en-US">
                <a:solidFill>
                  <a:schemeClr val="accent3"/>
                </a:solidFill>
              </a:rPr>
              <a:t>Only a portion of the project must relate to a specific benefit</a:t>
            </a:r>
          </a:p>
          <a:p>
            <a:r>
              <a:rPr lang="en-US">
                <a:solidFill>
                  <a:schemeClr val="accent3"/>
                </a:solidFill>
              </a:rPr>
              <a:t>Points only earned when the Applicant identifies  direct connection between the project and type of expected benefit </a:t>
            </a:r>
          </a:p>
          <a:p>
            <a:r>
              <a:rPr lang="en-US">
                <a:solidFill>
                  <a:schemeClr val="accent3"/>
                </a:solidFill>
              </a:rPr>
              <a:t>Narratives must fully describe benefits of  proposed project and how benefits arise from Project Purpose</a:t>
            </a:r>
          </a:p>
          <a:p>
            <a:r>
              <a:rPr lang="en-US">
                <a:solidFill>
                  <a:schemeClr val="accent3"/>
                </a:solidFill>
              </a:rPr>
              <a:t>In cases where a single application includes multiple project types, Project Benefit points must match Project Purpose that was claimed </a:t>
            </a:r>
          </a:p>
          <a:p>
            <a:endParaRPr lang="en-US"/>
          </a:p>
          <a:p>
            <a:endParaRPr lang="en-US"/>
          </a:p>
        </p:txBody>
      </p:sp>
      <p:sp>
        <p:nvSpPr>
          <p:cNvPr id="4" name="Slide Number Placeholder 3">
            <a:extLst>
              <a:ext uri="{FF2B5EF4-FFF2-40B4-BE49-F238E27FC236}">
                <a16:creationId xmlns:a16="http://schemas.microsoft.com/office/drawing/2014/main" id="{0B0854EB-538C-4A0A-A756-2D90FE5AC024}"/>
              </a:ext>
            </a:extLst>
          </p:cNvPr>
          <p:cNvSpPr>
            <a:spLocks noGrp="1"/>
          </p:cNvSpPr>
          <p:nvPr>
            <p:ph type="sldNum" sz="quarter" idx="10"/>
          </p:nvPr>
        </p:nvSpPr>
        <p:spPr/>
        <p:txBody>
          <a:bodyPr/>
          <a:lstStyle/>
          <a:p>
            <a:fld id="{74EC55B0-5D01-45FE-91CD-8F1B48D625FC}" type="slidenum">
              <a:rPr lang="en-US" smtClean="0"/>
              <a:pPr/>
              <a:t>125</a:t>
            </a:fld>
            <a:endParaRPr lang="en-US"/>
          </a:p>
        </p:txBody>
      </p:sp>
    </p:spTree>
    <p:extLst>
      <p:ext uri="{BB962C8B-B14F-4D97-AF65-F5344CB8AC3E}">
        <p14:creationId xmlns:p14="http://schemas.microsoft.com/office/powerpoint/2010/main" val="36207168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1BB8-12FD-E967-1CD0-48375AD24D6E}"/>
              </a:ext>
            </a:extLst>
          </p:cNvPr>
          <p:cNvSpPr>
            <a:spLocks noGrp="1"/>
          </p:cNvSpPr>
          <p:nvPr>
            <p:ph type="title"/>
          </p:nvPr>
        </p:nvSpPr>
        <p:spPr/>
        <p:txBody>
          <a:bodyPr>
            <a:noAutofit/>
          </a:bodyPr>
          <a:lstStyle/>
          <a:p>
            <a:r>
              <a:rPr lang="en-US"/>
              <a:t>2.A Provides Specific Environmental or Public Health Benefit (CDBG-I) – 15 points</a:t>
            </a:r>
          </a:p>
        </p:txBody>
      </p:sp>
      <p:sp>
        <p:nvSpPr>
          <p:cNvPr id="3" name="Content Placeholder 2">
            <a:extLst>
              <a:ext uri="{FF2B5EF4-FFF2-40B4-BE49-F238E27FC236}">
                <a16:creationId xmlns:a16="http://schemas.microsoft.com/office/drawing/2014/main" id="{117B1BE4-B23A-F572-F7F4-5160D4CFCD0C}"/>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3"/>
                </a:solidFill>
              </a:rPr>
              <a:t>Expanded to include additional environmental and public health benefits to list of projects that could receive these priority points:</a:t>
            </a:r>
          </a:p>
          <a:p>
            <a:r>
              <a:rPr lang="en-US">
                <a:solidFill>
                  <a:schemeClr val="accent3"/>
                </a:solidFill>
              </a:rPr>
              <a:t>Eliminating malfunctioning onsite wastewater systems and lead service lines (LSLs) </a:t>
            </a:r>
            <a:endParaRPr lang="en-US">
              <a:solidFill>
                <a:srgbClr val="1F497D"/>
              </a:solidFill>
            </a:endParaRPr>
          </a:p>
          <a:p>
            <a:r>
              <a:rPr lang="en-US">
                <a:solidFill>
                  <a:srgbClr val="1F497D"/>
                </a:solidFill>
              </a:rPr>
              <a:t>See guidance for required narrative discussion items and documentation</a:t>
            </a:r>
          </a:p>
          <a:p>
            <a:endParaRPr lang="en-US"/>
          </a:p>
          <a:p>
            <a:endParaRPr lang="en-US"/>
          </a:p>
        </p:txBody>
      </p:sp>
      <p:sp>
        <p:nvSpPr>
          <p:cNvPr id="4" name="Slide Number Placeholder 3">
            <a:extLst>
              <a:ext uri="{FF2B5EF4-FFF2-40B4-BE49-F238E27FC236}">
                <a16:creationId xmlns:a16="http://schemas.microsoft.com/office/drawing/2014/main" id="{3E3EC2D9-D041-E168-9D30-C109FAF95F04}"/>
              </a:ext>
            </a:extLst>
          </p:cNvPr>
          <p:cNvSpPr>
            <a:spLocks noGrp="1"/>
          </p:cNvSpPr>
          <p:nvPr>
            <p:ph type="sldNum" sz="quarter" idx="10"/>
          </p:nvPr>
        </p:nvSpPr>
        <p:spPr/>
        <p:txBody>
          <a:bodyPr/>
          <a:lstStyle/>
          <a:p>
            <a:fld id="{74EC55B0-5D01-45FE-91CD-8F1B48D625FC}" type="slidenum">
              <a:rPr lang="en-US" smtClean="0"/>
              <a:pPr/>
              <a:t>126</a:t>
            </a:fld>
            <a:endParaRPr lang="en-US"/>
          </a:p>
        </p:txBody>
      </p:sp>
    </p:spTree>
    <p:extLst>
      <p:ext uri="{BB962C8B-B14F-4D97-AF65-F5344CB8AC3E}">
        <p14:creationId xmlns:p14="http://schemas.microsoft.com/office/powerpoint/2010/main" val="9538692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105970-A356-FEF0-4CAE-16B6A9040B27}"/>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3951BB8-12FD-E967-1CD0-48375AD24D6E}"/>
              </a:ext>
            </a:extLst>
          </p:cNvPr>
          <p:cNvSpPr>
            <a:spLocks noGrp="1"/>
          </p:cNvSpPr>
          <p:nvPr>
            <p:ph type="title"/>
          </p:nvPr>
        </p:nvSpPr>
        <p:spPr/>
        <p:txBody>
          <a:bodyPr>
            <a:noAutofit/>
          </a:bodyPr>
          <a:lstStyle/>
          <a:p>
            <a:r>
              <a:rPr lang="en-US">
                <a:latin typeface="Times New Roman"/>
                <a:cs typeface="Times New Roman"/>
              </a:rPr>
              <a:t>2.A Provides Specific Environmental or Public Health Benefit, continued (CDBG-I)</a:t>
            </a:r>
            <a:endParaRPr lang="en-US"/>
          </a:p>
        </p:txBody>
      </p:sp>
      <p:sp>
        <p:nvSpPr>
          <p:cNvPr id="3" name="Content Placeholder 2">
            <a:extLst>
              <a:ext uri="{FF2B5EF4-FFF2-40B4-BE49-F238E27FC236}">
                <a16:creationId xmlns:a16="http://schemas.microsoft.com/office/drawing/2014/main" id="{117B1BE4-B23A-F572-F7F4-5160D4CFCD0C}"/>
              </a:ext>
            </a:extLst>
          </p:cNvPr>
          <p:cNvSpPr>
            <a:spLocks noGrp="1"/>
          </p:cNvSpPr>
          <p:nvPr>
            <p:ph idx="1"/>
          </p:nvPr>
        </p:nvSpPr>
        <p:spPr>
          <a:xfrm>
            <a:off x="315980" y="1122813"/>
            <a:ext cx="8539420" cy="5240329"/>
          </a:xfrm>
        </p:spPr>
        <p:txBody>
          <a:bodyPr vert="horz" lIns="91440" tIns="45720" rIns="91440" bIns="45720" rtlCol="0" anchor="t">
            <a:normAutofit fontScale="77500" lnSpcReduction="20000"/>
          </a:bodyPr>
          <a:lstStyle/>
          <a:p>
            <a:pPr marL="0" indent="0">
              <a:spcAft>
                <a:spcPts val="200"/>
              </a:spcAft>
              <a:buNone/>
            </a:pPr>
            <a:r>
              <a:rPr lang="en-US">
                <a:solidFill>
                  <a:schemeClr val="accent3"/>
                </a:solidFill>
              </a:rPr>
              <a:t>Common Errors </a:t>
            </a:r>
            <a:endParaRPr lang="en-US"/>
          </a:p>
          <a:p>
            <a:pPr indent="0">
              <a:spcAft>
                <a:spcPts val="200"/>
              </a:spcAft>
            </a:pPr>
            <a:r>
              <a:rPr lang="en-US">
                <a:solidFill>
                  <a:schemeClr val="accent3"/>
                </a:solidFill>
              </a:rPr>
              <a:t>Narrative </a:t>
            </a:r>
          </a:p>
          <a:p>
            <a:pPr lvl="1" indent="0">
              <a:spcAft>
                <a:spcPts val="200"/>
              </a:spcAft>
            </a:pPr>
            <a:r>
              <a:rPr lang="en-US">
                <a:solidFill>
                  <a:schemeClr val="accent3"/>
                </a:solidFill>
              </a:rPr>
              <a:t>Not clear – does not link problem with project purpose or project area</a:t>
            </a:r>
          </a:p>
          <a:p>
            <a:pPr lvl="1" indent="0">
              <a:spcAft>
                <a:spcPts val="200"/>
              </a:spcAft>
            </a:pPr>
            <a:r>
              <a:rPr lang="en-US">
                <a:solidFill>
                  <a:schemeClr val="accent3"/>
                </a:solidFill>
              </a:rPr>
              <a:t>Does not include all discussion items as stated in guidance (e.g., size of existing and replacement infrastructure, addresses of all failed/failing private systems, etc.)</a:t>
            </a:r>
          </a:p>
          <a:p>
            <a:pPr indent="0">
              <a:spcAft>
                <a:spcPts val="200"/>
              </a:spcAft>
            </a:pPr>
            <a:r>
              <a:rPr lang="en-US">
                <a:solidFill>
                  <a:schemeClr val="accent3"/>
                </a:solidFill>
              </a:rPr>
              <a:t>Documentation </a:t>
            </a:r>
          </a:p>
          <a:p>
            <a:pPr lvl="1" indent="0">
              <a:spcAft>
                <a:spcPts val="200"/>
              </a:spcAft>
            </a:pPr>
            <a:r>
              <a:rPr lang="en-US">
                <a:solidFill>
                  <a:schemeClr val="accent3"/>
                </a:solidFill>
              </a:rPr>
              <a:t>No documentation </a:t>
            </a:r>
          </a:p>
          <a:p>
            <a:pPr lvl="1" indent="0">
              <a:spcAft>
                <a:spcPts val="200"/>
              </a:spcAft>
            </a:pPr>
            <a:r>
              <a:rPr lang="en-US">
                <a:solidFill>
                  <a:schemeClr val="accent3"/>
                </a:solidFill>
              </a:rPr>
              <a:t>Did not match narrative  </a:t>
            </a:r>
          </a:p>
          <a:p>
            <a:pPr indent="0">
              <a:spcAft>
                <a:spcPts val="200"/>
              </a:spcAft>
            </a:pPr>
            <a:r>
              <a:rPr lang="en-US">
                <a:solidFill>
                  <a:schemeClr val="accent3"/>
                </a:solidFill>
              </a:rPr>
              <a:t>Maps – Not having anything guidance states is needed (e.g., project area boundary, location of private systems that have failed/failing/dried/contaminated, SSO locations, etc.) </a:t>
            </a:r>
          </a:p>
          <a:p>
            <a:pPr indent="0">
              <a:spcAft>
                <a:spcPts val="200"/>
              </a:spcAft>
            </a:pPr>
            <a:r>
              <a:rPr lang="en-US">
                <a:solidFill>
                  <a:schemeClr val="accent3"/>
                </a:solidFill>
              </a:rPr>
              <a:t>SSO and Fire Flow </a:t>
            </a:r>
          </a:p>
          <a:p>
            <a:pPr lvl="1" indent="0">
              <a:spcAft>
                <a:spcPts val="200"/>
              </a:spcAft>
            </a:pPr>
            <a:r>
              <a:rPr lang="en-US">
                <a:solidFill>
                  <a:schemeClr val="accent3"/>
                </a:solidFill>
              </a:rPr>
              <a:t>No proof that at least one SSO reach a body of water because I/I in project area</a:t>
            </a:r>
          </a:p>
          <a:p>
            <a:pPr lvl="1" indent="0">
              <a:spcAft>
                <a:spcPts val="200"/>
              </a:spcAft>
            </a:pPr>
            <a:r>
              <a:rPr lang="en-US">
                <a:solidFill>
                  <a:schemeClr val="accent3"/>
                </a:solidFill>
              </a:rPr>
              <a:t>One spill does not convey a pattern of a problem</a:t>
            </a:r>
          </a:p>
          <a:p>
            <a:pPr lvl="1" indent="0">
              <a:spcAft>
                <a:spcPts val="200"/>
              </a:spcAft>
            </a:pPr>
            <a:r>
              <a:rPr lang="en-US">
                <a:solidFill>
                  <a:schemeClr val="accent3"/>
                </a:solidFill>
              </a:rPr>
              <a:t>Fire flow and pressure are not valid public health or specific environmental issues</a:t>
            </a:r>
          </a:p>
        </p:txBody>
      </p:sp>
      <p:sp>
        <p:nvSpPr>
          <p:cNvPr id="4" name="Slide Number Placeholder 3">
            <a:extLst>
              <a:ext uri="{FF2B5EF4-FFF2-40B4-BE49-F238E27FC236}">
                <a16:creationId xmlns:a16="http://schemas.microsoft.com/office/drawing/2014/main" id="{3E3EC2D9-D041-E168-9D30-C109FAF95F04}"/>
              </a:ext>
            </a:extLst>
          </p:cNvPr>
          <p:cNvSpPr>
            <a:spLocks noGrp="1"/>
          </p:cNvSpPr>
          <p:nvPr>
            <p:ph type="sldNum" sz="quarter" idx="10"/>
          </p:nvPr>
        </p:nvSpPr>
        <p:spPr/>
        <p:txBody>
          <a:bodyPr/>
          <a:lstStyle/>
          <a:p>
            <a:fld id="{74EC55B0-5D01-45FE-91CD-8F1B48D625FC}" type="slidenum">
              <a:rPr lang="en-US" smtClean="0"/>
              <a:pPr/>
              <a:t>127</a:t>
            </a:fld>
            <a:endParaRPr lang="en-US"/>
          </a:p>
        </p:txBody>
      </p:sp>
    </p:spTree>
    <p:extLst>
      <p:ext uri="{BB962C8B-B14F-4D97-AF65-F5344CB8AC3E}">
        <p14:creationId xmlns:p14="http://schemas.microsoft.com/office/powerpoint/2010/main" val="22232302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41C2-A0F9-05C8-5FB9-5CBC0A1AE623}"/>
              </a:ext>
            </a:extLst>
          </p:cNvPr>
          <p:cNvSpPr>
            <a:spLocks noGrp="1"/>
          </p:cNvSpPr>
          <p:nvPr>
            <p:ph type="title"/>
          </p:nvPr>
        </p:nvSpPr>
        <p:spPr>
          <a:xfrm>
            <a:off x="457200" y="0"/>
            <a:ext cx="8308109" cy="914400"/>
          </a:xfrm>
        </p:spPr>
        <p:txBody>
          <a:bodyPr>
            <a:noAutofit/>
          </a:bodyPr>
          <a:lstStyle/>
          <a:p>
            <a:r>
              <a:rPr lang="en-US">
                <a:latin typeface="Times New Roman"/>
                <a:cs typeface="Times New Roman"/>
              </a:rPr>
              <a:t>2.A.1 Eliminates 20% or More (CDBG-I) – </a:t>
            </a:r>
            <a:br>
              <a:rPr lang="en-US">
                <a:latin typeface="Times New Roman"/>
                <a:cs typeface="Times New Roman"/>
              </a:rPr>
            </a:br>
            <a:r>
              <a:rPr lang="en-US">
                <a:latin typeface="Times New Roman"/>
                <a:cs typeface="Times New Roman"/>
              </a:rPr>
              <a:t>5 points</a:t>
            </a:r>
          </a:p>
        </p:txBody>
      </p:sp>
      <p:sp>
        <p:nvSpPr>
          <p:cNvPr id="3" name="Content Placeholder 2">
            <a:extLst>
              <a:ext uri="{FF2B5EF4-FFF2-40B4-BE49-F238E27FC236}">
                <a16:creationId xmlns:a16="http://schemas.microsoft.com/office/drawing/2014/main" id="{E49C6BF8-882E-521B-54A3-B725614E9054}"/>
              </a:ext>
            </a:extLst>
          </p:cNvPr>
          <p:cNvSpPr>
            <a:spLocks noGrp="1"/>
          </p:cNvSpPr>
          <p:nvPr>
            <p:ph idx="1"/>
          </p:nvPr>
        </p:nvSpPr>
        <p:spPr/>
        <p:txBody>
          <a:bodyPr vert="horz" lIns="91440" tIns="45720" rIns="91440" bIns="45720" rtlCol="0" anchor="t">
            <a:normAutofit/>
          </a:bodyPr>
          <a:lstStyle/>
          <a:p>
            <a:r>
              <a:rPr lang="en-US">
                <a:solidFill>
                  <a:schemeClr val="accent3"/>
                </a:solidFill>
              </a:rPr>
              <a:t>Can claim an additional 5 points if project will eliminate 20% or more private systems that are failing, failed, dry or contaminated</a:t>
            </a:r>
          </a:p>
          <a:p>
            <a:r>
              <a:rPr lang="en-US">
                <a:solidFill>
                  <a:schemeClr val="accent3"/>
                </a:solidFill>
              </a:rPr>
              <a:t>Narrative and map must be complete (see guidance)</a:t>
            </a:r>
          </a:p>
          <a:p>
            <a:r>
              <a:rPr lang="en-US">
                <a:solidFill>
                  <a:srgbClr val="1F497D"/>
                </a:solidFill>
              </a:rPr>
              <a:t>Will use the documentation in 2.A, in addition to the narrative and map in this line item to determine if points are earned</a:t>
            </a:r>
          </a:p>
          <a:p>
            <a:pPr marL="0" indent="0">
              <a:buNone/>
            </a:pPr>
            <a:endParaRPr lang="en-US">
              <a:solidFill>
                <a:srgbClr val="FF0000"/>
              </a:solidFill>
            </a:endParaRPr>
          </a:p>
          <a:p>
            <a:endParaRPr lang="en-US">
              <a:solidFill>
                <a:srgbClr val="FF0000"/>
              </a:solidFill>
              <a:highlight>
                <a:srgbClr val="FFFF00"/>
              </a:highlight>
            </a:endParaRPr>
          </a:p>
          <a:p>
            <a:pPr lvl="1"/>
            <a:endParaRPr lang="en-US">
              <a:solidFill>
                <a:srgbClr val="FF0000"/>
              </a:solidFill>
              <a:highlight>
                <a:srgbClr val="FFFF00"/>
              </a:highlight>
            </a:endParaRPr>
          </a:p>
          <a:p>
            <a:endParaRPr lang="en-US">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9595B630-CC65-79F2-E87A-2B86C0DD6E90}"/>
              </a:ext>
            </a:extLst>
          </p:cNvPr>
          <p:cNvSpPr>
            <a:spLocks noGrp="1"/>
          </p:cNvSpPr>
          <p:nvPr>
            <p:ph type="sldNum" sz="quarter" idx="10"/>
          </p:nvPr>
        </p:nvSpPr>
        <p:spPr/>
        <p:txBody>
          <a:bodyPr/>
          <a:lstStyle/>
          <a:p>
            <a:fld id="{74EC55B0-5D01-45FE-91CD-8F1B48D625FC}" type="slidenum">
              <a:rPr lang="en-US" smtClean="0"/>
              <a:pPr/>
              <a:t>128</a:t>
            </a:fld>
            <a:endParaRPr lang="en-US"/>
          </a:p>
        </p:txBody>
      </p:sp>
    </p:spTree>
    <p:extLst>
      <p:ext uri="{BB962C8B-B14F-4D97-AF65-F5344CB8AC3E}">
        <p14:creationId xmlns:p14="http://schemas.microsoft.com/office/powerpoint/2010/main" val="41642688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6AF9-7064-4454-9D98-89C5E17FA8A1}"/>
              </a:ext>
            </a:extLst>
          </p:cNvPr>
          <p:cNvSpPr>
            <a:spLocks noGrp="1"/>
          </p:cNvSpPr>
          <p:nvPr>
            <p:ph type="title"/>
          </p:nvPr>
        </p:nvSpPr>
        <p:spPr/>
        <p:txBody>
          <a:bodyPr>
            <a:noAutofit/>
          </a:bodyPr>
          <a:lstStyle/>
          <a:p>
            <a:r>
              <a:rPr lang="en-US"/>
              <a:t>2.B.1 Specific Public Health Benefit (DW) – 20 points</a:t>
            </a:r>
          </a:p>
        </p:txBody>
      </p:sp>
      <p:sp>
        <p:nvSpPr>
          <p:cNvPr id="3" name="Content Placeholder 2">
            <a:extLst>
              <a:ext uri="{FF2B5EF4-FFF2-40B4-BE49-F238E27FC236}">
                <a16:creationId xmlns:a16="http://schemas.microsoft.com/office/drawing/2014/main" id="{1068680D-AF2A-435D-85DD-7660CC3C685A}"/>
              </a:ext>
            </a:extLst>
          </p:cNvPr>
          <p:cNvSpPr>
            <a:spLocks noGrp="1"/>
          </p:cNvSpPr>
          <p:nvPr>
            <p:ph idx="1"/>
          </p:nvPr>
        </p:nvSpPr>
        <p:spPr>
          <a:xfrm>
            <a:off x="457200" y="1228728"/>
            <a:ext cx="8146026" cy="5019673"/>
          </a:xfrm>
        </p:spPr>
        <p:txBody>
          <a:bodyPr vert="horz" lIns="91440" tIns="45720" rIns="91440" bIns="45720" rtlCol="0" anchor="t">
            <a:normAutofit/>
          </a:bodyPr>
          <a:lstStyle/>
          <a:p>
            <a:pPr marL="0" indent="0">
              <a:spcAft>
                <a:spcPts val="600"/>
              </a:spcAft>
              <a:buNone/>
            </a:pPr>
            <a:r>
              <a:rPr lang="en-US">
                <a:solidFill>
                  <a:schemeClr val="accent3"/>
                </a:solidFill>
              </a:rPr>
              <a:t>Points are only for projects benefiting Public Water Systems</a:t>
            </a:r>
          </a:p>
          <a:p>
            <a:pPr>
              <a:spcAft>
                <a:spcPts val="600"/>
              </a:spcAft>
            </a:pPr>
            <a:r>
              <a:rPr lang="en-US">
                <a:solidFill>
                  <a:schemeClr val="accent3"/>
                </a:solidFill>
              </a:rPr>
              <a:t>Project replaces dry wells (must also earn 1.B)</a:t>
            </a:r>
          </a:p>
          <a:p>
            <a:pPr>
              <a:spcAft>
                <a:spcPts val="600"/>
              </a:spcAft>
            </a:pPr>
            <a:r>
              <a:rPr lang="en-US">
                <a:solidFill>
                  <a:schemeClr val="accent3"/>
                </a:solidFill>
              </a:rPr>
              <a:t>Addresses contamination of a public drinking water source (must also earn 2.H.1 or 2.H.2)</a:t>
            </a:r>
          </a:p>
          <a:p>
            <a:pPr>
              <a:spcAft>
                <a:spcPts val="600"/>
              </a:spcAft>
            </a:pPr>
            <a:r>
              <a:rPr lang="en-US">
                <a:solidFill>
                  <a:schemeClr val="accent3"/>
                </a:solidFill>
              </a:rPr>
              <a:t>Project resolves managerial, technical and financial issues as documented by receiving 1.A points</a:t>
            </a:r>
          </a:p>
          <a:p>
            <a:pPr>
              <a:spcAft>
                <a:spcPts val="600"/>
              </a:spcAft>
            </a:pPr>
            <a:r>
              <a:rPr lang="en-US">
                <a:solidFill>
                  <a:schemeClr val="accent3"/>
                </a:solidFill>
              </a:rPr>
              <a:t>2.B.1 is no longer an eligible Emerging Contaminant line item</a:t>
            </a:r>
          </a:p>
          <a:p>
            <a:pPr>
              <a:spcAft>
                <a:spcPts val="600"/>
              </a:spcAft>
            </a:pPr>
            <a:endParaRPr lang="en-US">
              <a:solidFill>
                <a:schemeClr val="accent3"/>
              </a:solidFill>
            </a:endParaRPr>
          </a:p>
          <a:p>
            <a:pPr>
              <a:spcAft>
                <a:spcPts val="600"/>
              </a:spcAft>
            </a:pPr>
            <a:endParaRPr lang="en-US">
              <a:solidFill>
                <a:schemeClr val="accent3"/>
              </a:solidFill>
            </a:endParaRPr>
          </a:p>
        </p:txBody>
      </p:sp>
      <p:sp>
        <p:nvSpPr>
          <p:cNvPr id="4" name="Slide Number Placeholder 3">
            <a:extLst>
              <a:ext uri="{FF2B5EF4-FFF2-40B4-BE49-F238E27FC236}">
                <a16:creationId xmlns:a16="http://schemas.microsoft.com/office/drawing/2014/main" id="{648ADD9F-54DC-44B6-853A-7787AE55EAB9}"/>
              </a:ext>
            </a:extLst>
          </p:cNvPr>
          <p:cNvSpPr>
            <a:spLocks noGrp="1"/>
          </p:cNvSpPr>
          <p:nvPr>
            <p:ph type="sldNum" sz="quarter" idx="10"/>
          </p:nvPr>
        </p:nvSpPr>
        <p:spPr/>
        <p:txBody>
          <a:bodyPr/>
          <a:lstStyle/>
          <a:p>
            <a:fld id="{74EC55B0-5D01-45FE-91CD-8F1B48D625FC}" type="slidenum">
              <a:rPr lang="en-US" smtClean="0"/>
              <a:pPr/>
              <a:t>129</a:t>
            </a:fld>
            <a:endParaRPr lang="en-US"/>
          </a:p>
        </p:txBody>
      </p:sp>
    </p:spTree>
    <p:extLst>
      <p:ext uri="{BB962C8B-B14F-4D97-AF65-F5344CB8AC3E}">
        <p14:creationId xmlns:p14="http://schemas.microsoft.com/office/powerpoint/2010/main" val="411497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51F1-B28C-9C9C-C762-2D70B7D42A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417237-429F-AFE8-BA3E-F95215255EDE}"/>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3" name="Title 2">
            <a:extLst>
              <a:ext uri="{FF2B5EF4-FFF2-40B4-BE49-F238E27FC236}">
                <a16:creationId xmlns:a16="http://schemas.microsoft.com/office/drawing/2014/main" id="{1D35FF8A-9686-C4D8-744F-24EEFD7A1F1A}"/>
              </a:ext>
            </a:extLst>
          </p:cNvPr>
          <p:cNvSpPr>
            <a:spLocks noGrp="1"/>
          </p:cNvSpPr>
          <p:nvPr>
            <p:ph type="ctrTitle"/>
          </p:nvPr>
        </p:nvSpPr>
        <p:spPr/>
        <p:txBody>
          <a:bodyPr>
            <a:normAutofit/>
          </a:bodyPr>
          <a:lstStyle/>
          <a:p>
            <a:r>
              <a:rPr lang="en-US"/>
              <a:t>Pop Quiz: Funding Programs Question #2</a:t>
            </a:r>
          </a:p>
        </p:txBody>
      </p:sp>
      <p:sp>
        <p:nvSpPr>
          <p:cNvPr id="4" name="Content Placeholder 3">
            <a:extLst>
              <a:ext uri="{FF2B5EF4-FFF2-40B4-BE49-F238E27FC236}">
                <a16:creationId xmlns:a16="http://schemas.microsoft.com/office/drawing/2014/main" id="{247B6CF1-AA55-D38D-5A6E-2F5A40EE3BBF}"/>
              </a:ext>
            </a:extLst>
          </p:cNvPr>
          <p:cNvSpPr>
            <a:spLocks noGrp="1"/>
          </p:cNvSpPr>
          <p:nvPr>
            <p:ph idx="13"/>
          </p:nvPr>
        </p:nvSpPr>
        <p:spPr/>
        <p:txBody>
          <a:bodyPr/>
          <a:lstStyle/>
          <a:p>
            <a:r>
              <a:rPr lang="en-US">
                <a:solidFill>
                  <a:schemeClr val="accent3"/>
                </a:solidFill>
              </a:rPr>
              <a:t>The following form(s) is(are) NEW this round:</a:t>
            </a:r>
          </a:p>
          <a:p>
            <a:endParaRPr lang="en-US">
              <a:solidFill>
                <a:schemeClr val="accent3"/>
              </a:solidFill>
            </a:endParaRPr>
          </a:p>
          <a:p>
            <a:pPr marL="457200" indent="-457200">
              <a:buFont typeface="+mj-lt"/>
              <a:buAutoNum type="alphaUcPeriod"/>
            </a:pPr>
            <a:r>
              <a:rPr lang="en-US">
                <a:solidFill>
                  <a:schemeClr val="accent3"/>
                </a:solidFill>
              </a:rPr>
              <a:t>Viable Utility Reserve eligibility form</a:t>
            </a:r>
          </a:p>
          <a:p>
            <a:pPr marL="457200" indent="-457200">
              <a:buFont typeface="+mj-lt"/>
              <a:buAutoNum type="alphaUcPeriod"/>
            </a:pPr>
            <a:r>
              <a:rPr lang="en-US">
                <a:solidFill>
                  <a:schemeClr val="accent3"/>
                </a:solidFill>
              </a:rPr>
              <a:t>Financial Information Form</a:t>
            </a:r>
          </a:p>
          <a:p>
            <a:pPr marL="457200" indent="-457200">
              <a:buFont typeface="+mj-lt"/>
              <a:buAutoNum type="alphaUcPeriod"/>
            </a:pPr>
            <a:r>
              <a:rPr lang="en-US">
                <a:solidFill>
                  <a:schemeClr val="accent3"/>
                </a:solidFill>
              </a:rPr>
              <a:t>SRP eligibility form</a:t>
            </a:r>
          </a:p>
          <a:p>
            <a:pPr marL="457200" indent="-457200">
              <a:buFont typeface="+mj-lt"/>
              <a:buAutoNum type="alphaUcPeriod"/>
            </a:pPr>
            <a:r>
              <a:rPr lang="en-US">
                <a:solidFill>
                  <a:schemeClr val="accent3"/>
                </a:solidFill>
              </a:rPr>
              <a:t>All of the above</a:t>
            </a:r>
          </a:p>
        </p:txBody>
      </p:sp>
      <p:sp>
        <p:nvSpPr>
          <p:cNvPr id="5" name="Rectangle 4">
            <a:extLst>
              <a:ext uri="{FF2B5EF4-FFF2-40B4-BE49-F238E27FC236}">
                <a16:creationId xmlns:a16="http://schemas.microsoft.com/office/drawing/2014/main" id="{8BB087C3-EF2B-C3D3-E41D-1458403B288A}"/>
              </a:ext>
            </a:extLst>
          </p:cNvPr>
          <p:cNvSpPr/>
          <p:nvPr/>
        </p:nvSpPr>
        <p:spPr>
          <a:xfrm>
            <a:off x="549910" y="2592705"/>
            <a:ext cx="3627120" cy="579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2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0D5A-F36A-8D87-4943-1BEA84E52FA4}"/>
              </a:ext>
            </a:extLst>
          </p:cNvPr>
          <p:cNvSpPr>
            <a:spLocks noGrp="1"/>
          </p:cNvSpPr>
          <p:nvPr>
            <p:ph type="title"/>
          </p:nvPr>
        </p:nvSpPr>
        <p:spPr/>
        <p:txBody>
          <a:bodyPr>
            <a:noAutofit/>
          </a:bodyPr>
          <a:lstStyle/>
          <a:p>
            <a:r>
              <a:rPr lang="en-US">
                <a:latin typeface="Times New Roman"/>
                <a:cs typeface="Times New Roman"/>
              </a:rPr>
              <a:t>2.B.2 Specific Public Health Benefit – Eliminates Lead Service Lines (DW) – 10 points</a:t>
            </a:r>
          </a:p>
        </p:txBody>
      </p:sp>
      <p:sp>
        <p:nvSpPr>
          <p:cNvPr id="3" name="Content Placeholder 2">
            <a:extLst>
              <a:ext uri="{FF2B5EF4-FFF2-40B4-BE49-F238E27FC236}">
                <a16:creationId xmlns:a16="http://schemas.microsoft.com/office/drawing/2014/main" id="{42A632A3-EFA4-1CC0-8B65-42889C5EF0FC}"/>
              </a:ext>
            </a:extLst>
          </p:cNvPr>
          <p:cNvSpPr>
            <a:spLocks noGrp="1"/>
          </p:cNvSpPr>
          <p:nvPr>
            <p:ph idx="1"/>
          </p:nvPr>
        </p:nvSpPr>
        <p:spPr/>
        <p:txBody>
          <a:bodyPr vert="horz" lIns="91440" tIns="45720" rIns="91440" bIns="45720" rtlCol="0" anchor="t">
            <a:noAutofit/>
          </a:bodyPr>
          <a:lstStyle/>
          <a:p>
            <a:r>
              <a:rPr lang="en-US">
                <a:solidFill>
                  <a:schemeClr val="accent3"/>
                </a:solidFill>
                <a:latin typeface="Arial"/>
                <a:cs typeface="Arial"/>
              </a:rPr>
              <a:t>This is to prioritize lead service line replacements under DWSRF program</a:t>
            </a:r>
          </a:p>
          <a:p>
            <a:r>
              <a:rPr lang="en-US">
                <a:solidFill>
                  <a:schemeClr val="accent3"/>
                </a:solidFill>
                <a:latin typeface="Arial"/>
                <a:cs typeface="Arial"/>
              </a:rPr>
              <a:t>Applicable if at least 30% project cost is to eliminates lead service lines</a:t>
            </a:r>
            <a:r>
              <a:rPr lang="en-US">
                <a:solidFill>
                  <a:srgbClr val="FF0000"/>
                </a:solidFill>
                <a:latin typeface="Arial"/>
                <a:cs typeface="Arial"/>
              </a:rPr>
              <a:t> </a:t>
            </a:r>
          </a:p>
          <a:p>
            <a:r>
              <a:rPr lang="en-US">
                <a:solidFill>
                  <a:schemeClr val="accent3"/>
                </a:solidFill>
                <a:latin typeface="Arial"/>
                <a:cs typeface="Arial"/>
              </a:rPr>
              <a:t>Must provide map and addresses of known lead lines</a:t>
            </a:r>
          </a:p>
          <a:p>
            <a:r>
              <a:rPr lang="en-US">
                <a:solidFill>
                  <a:schemeClr val="accent3"/>
                </a:solidFill>
                <a:latin typeface="Arial"/>
                <a:cs typeface="Arial"/>
              </a:rPr>
              <a:t>Narrative must explain how the service lines were determined to be made of lead</a:t>
            </a:r>
          </a:p>
          <a:p>
            <a:r>
              <a:rPr lang="en-US">
                <a:solidFill>
                  <a:schemeClr val="accent3"/>
                </a:solidFill>
                <a:latin typeface="Arial"/>
                <a:cs typeface="Arial"/>
              </a:rPr>
              <a:t>These projects should consider applying for funding from the IIJA LSLR funding program when 100% of project is related to LSL replacement/identification </a:t>
            </a:r>
          </a:p>
          <a:p>
            <a:endParaRPr lang="en-US">
              <a:solidFill>
                <a:srgbClr val="FF0000"/>
              </a:solidFill>
            </a:endParaRPr>
          </a:p>
          <a:p>
            <a:endParaRPr lang="en-US">
              <a:solidFill>
                <a:schemeClr val="accent3"/>
              </a:solidFill>
            </a:endParaRPr>
          </a:p>
        </p:txBody>
      </p:sp>
      <p:sp>
        <p:nvSpPr>
          <p:cNvPr id="4" name="Slide Number Placeholder 3">
            <a:extLst>
              <a:ext uri="{FF2B5EF4-FFF2-40B4-BE49-F238E27FC236}">
                <a16:creationId xmlns:a16="http://schemas.microsoft.com/office/drawing/2014/main" id="{622E9B84-24DD-FC00-C889-6C6D7C8E2009}"/>
              </a:ext>
            </a:extLst>
          </p:cNvPr>
          <p:cNvSpPr>
            <a:spLocks noGrp="1"/>
          </p:cNvSpPr>
          <p:nvPr>
            <p:ph type="sldNum" sz="quarter" idx="10"/>
          </p:nvPr>
        </p:nvSpPr>
        <p:spPr/>
        <p:txBody>
          <a:bodyPr/>
          <a:lstStyle/>
          <a:p>
            <a:fld id="{74EC55B0-5D01-45FE-91CD-8F1B48D625FC}" type="slidenum">
              <a:rPr lang="en-US" smtClean="0"/>
              <a:pPr/>
              <a:t>130</a:t>
            </a:fld>
            <a:endParaRPr lang="en-US"/>
          </a:p>
        </p:txBody>
      </p:sp>
    </p:spTree>
    <p:extLst>
      <p:ext uri="{BB962C8B-B14F-4D97-AF65-F5344CB8AC3E}">
        <p14:creationId xmlns:p14="http://schemas.microsoft.com/office/powerpoint/2010/main" val="18433708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9A4C-AF92-1BA9-F9BB-3B285171B323}"/>
              </a:ext>
            </a:extLst>
          </p:cNvPr>
          <p:cNvSpPr>
            <a:spLocks noGrp="1"/>
          </p:cNvSpPr>
          <p:nvPr>
            <p:ph type="title"/>
          </p:nvPr>
        </p:nvSpPr>
        <p:spPr/>
        <p:txBody>
          <a:bodyPr>
            <a:noAutofit/>
          </a:bodyPr>
          <a:lstStyle/>
          <a:p>
            <a:r>
              <a:rPr lang="en-US"/>
              <a:t>2.C. Provides Specific Environmental Benefit (WW) </a:t>
            </a:r>
          </a:p>
        </p:txBody>
      </p:sp>
      <p:sp>
        <p:nvSpPr>
          <p:cNvPr id="3" name="Content Placeholder 2">
            <a:extLst>
              <a:ext uri="{FF2B5EF4-FFF2-40B4-BE49-F238E27FC236}">
                <a16:creationId xmlns:a16="http://schemas.microsoft.com/office/drawing/2014/main" id="{ADD921DB-AD4A-D199-6566-0914A993BB72}"/>
              </a:ext>
            </a:extLst>
          </p:cNvPr>
          <p:cNvSpPr>
            <a:spLocks noGrp="1"/>
          </p:cNvSpPr>
          <p:nvPr>
            <p:ph idx="1"/>
          </p:nvPr>
        </p:nvSpPr>
        <p:spPr/>
        <p:txBody>
          <a:bodyPr vert="horz" lIns="91440" tIns="45720" rIns="91440" bIns="45720" rtlCol="0" anchor="t">
            <a:normAutofit/>
          </a:bodyPr>
          <a:lstStyle/>
          <a:p>
            <a:r>
              <a:rPr lang="en-US">
                <a:solidFill>
                  <a:schemeClr val="accent3"/>
                </a:solidFill>
              </a:rPr>
              <a:t>2.C.1 – Project replaces or repairs certain sewer lines, eliminates failed onsite system or non-discharges systems, or resolves managerial, technical and financial issues (15 points)</a:t>
            </a:r>
          </a:p>
          <a:p>
            <a:r>
              <a:rPr lang="en-US">
                <a:solidFill>
                  <a:schemeClr val="accent3"/>
                </a:solidFill>
              </a:rPr>
              <a:t>2.C.2 – Project eliminates malfunctioning onsite wastewater systems (10 points)</a:t>
            </a:r>
          </a:p>
        </p:txBody>
      </p:sp>
      <p:sp>
        <p:nvSpPr>
          <p:cNvPr id="4" name="Slide Number Placeholder 3">
            <a:extLst>
              <a:ext uri="{FF2B5EF4-FFF2-40B4-BE49-F238E27FC236}">
                <a16:creationId xmlns:a16="http://schemas.microsoft.com/office/drawing/2014/main" id="{74C69043-C682-7381-4730-5D4BF76B369A}"/>
              </a:ext>
            </a:extLst>
          </p:cNvPr>
          <p:cNvSpPr>
            <a:spLocks noGrp="1"/>
          </p:cNvSpPr>
          <p:nvPr>
            <p:ph type="sldNum" sz="quarter" idx="10"/>
          </p:nvPr>
        </p:nvSpPr>
        <p:spPr/>
        <p:txBody>
          <a:bodyPr/>
          <a:lstStyle/>
          <a:p>
            <a:fld id="{74EC55B0-5D01-45FE-91CD-8F1B48D625FC}" type="slidenum">
              <a:rPr lang="en-US" smtClean="0"/>
              <a:pPr/>
              <a:t>131</a:t>
            </a:fld>
            <a:endParaRPr lang="en-US"/>
          </a:p>
        </p:txBody>
      </p:sp>
    </p:spTree>
    <p:extLst>
      <p:ext uri="{BB962C8B-B14F-4D97-AF65-F5344CB8AC3E}">
        <p14:creationId xmlns:p14="http://schemas.microsoft.com/office/powerpoint/2010/main" val="88619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5E14CB-FF50-E1F6-CB29-FA6279FDC001}"/>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A8F8AAC-4239-4066-948F-6A4A4DB7564B}"/>
              </a:ext>
            </a:extLst>
          </p:cNvPr>
          <p:cNvSpPr>
            <a:spLocks noGrp="1"/>
          </p:cNvSpPr>
          <p:nvPr>
            <p:ph type="title"/>
          </p:nvPr>
        </p:nvSpPr>
        <p:spPr>
          <a:xfrm>
            <a:off x="466928" y="0"/>
            <a:ext cx="8321040" cy="914400"/>
          </a:xfrm>
        </p:spPr>
        <p:txBody>
          <a:bodyPr>
            <a:noAutofit/>
          </a:bodyPr>
          <a:lstStyle/>
          <a:p>
            <a:r>
              <a:rPr lang="en-US"/>
              <a:t>2.C.1 Specific Environmental Benefit (WW)</a:t>
            </a:r>
            <a:endParaRPr lang="en-US">
              <a:solidFill>
                <a:srgbClr val="FFFF00"/>
              </a:solidFill>
            </a:endParaRPr>
          </a:p>
        </p:txBody>
      </p:sp>
      <p:sp>
        <p:nvSpPr>
          <p:cNvPr id="3" name="Content Placeholder 2">
            <a:extLst>
              <a:ext uri="{FF2B5EF4-FFF2-40B4-BE49-F238E27FC236}">
                <a16:creationId xmlns:a16="http://schemas.microsoft.com/office/drawing/2014/main" id="{2BD0EAC8-E2A7-4472-859A-87C0B90C2AF4}"/>
              </a:ext>
            </a:extLst>
          </p:cNvPr>
          <p:cNvSpPr>
            <a:spLocks noGrp="1"/>
          </p:cNvSpPr>
          <p:nvPr>
            <p:ph idx="1"/>
          </p:nvPr>
        </p:nvSpPr>
        <p:spPr>
          <a:xfrm>
            <a:off x="457200" y="1228728"/>
            <a:ext cx="8239328" cy="5019673"/>
          </a:xfrm>
        </p:spPr>
        <p:txBody>
          <a:bodyPr>
            <a:noAutofit/>
          </a:bodyPr>
          <a:lstStyle/>
          <a:p>
            <a:pPr marL="0" indent="0">
              <a:buNone/>
            </a:pPr>
            <a:r>
              <a:rPr lang="en-US" sz="2400">
                <a:solidFill>
                  <a:schemeClr val="accent3"/>
                </a:solidFill>
              </a:rPr>
              <a:t>Projects include</a:t>
            </a:r>
          </a:p>
          <a:p>
            <a:r>
              <a:rPr lang="en-US" sz="2400">
                <a:solidFill>
                  <a:schemeClr val="accent3"/>
                </a:solidFill>
              </a:rPr>
              <a:t>Providing public service to homes with failing septic systems</a:t>
            </a:r>
          </a:p>
          <a:p>
            <a:pPr lvl="1"/>
            <a:r>
              <a:rPr lang="en-US" sz="2000">
                <a:solidFill>
                  <a:schemeClr val="accent3"/>
                </a:solidFill>
              </a:rPr>
              <a:t>Must include letter from a registered Sanitarian, a licensed Soil Scientist, or County Health Department</a:t>
            </a:r>
          </a:p>
          <a:p>
            <a:pPr lvl="1"/>
            <a:r>
              <a:rPr lang="en-US" sz="2000">
                <a:solidFill>
                  <a:schemeClr val="accent3"/>
                </a:solidFill>
              </a:rPr>
              <a:t>Includes failed single-family residence spray/drip irrigation systems</a:t>
            </a:r>
          </a:p>
          <a:p>
            <a:r>
              <a:rPr lang="en-US" sz="2400">
                <a:solidFill>
                  <a:schemeClr val="accent3"/>
                </a:solidFill>
              </a:rPr>
              <a:t>Repairing or replacing sewers with reported SSOs that</a:t>
            </a:r>
          </a:p>
          <a:p>
            <a:pPr lvl="1"/>
            <a:r>
              <a:rPr lang="en-US" sz="2000">
                <a:solidFill>
                  <a:schemeClr val="accent3"/>
                </a:solidFill>
              </a:rPr>
              <a:t>Reach bodies of water, or</a:t>
            </a:r>
          </a:p>
          <a:p>
            <a:pPr lvl="1"/>
            <a:r>
              <a:rPr lang="en-US" sz="2000">
                <a:solidFill>
                  <a:schemeClr val="accent3"/>
                </a:solidFill>
              </a:rPr>
              <a:t>Document backup into homes</a:t>
            </a:r>
          </a:p>
          <a:p>
            <a:r>
              <a:rPr lang="en-US" sz="2400">
                <a:solidFill>
                  <a:schemeClr val="accent3"/>
                </a:solidFill>
              </a:rPr>
              <a:t>Project resolves managerial, technical and financial issues documented by receiving 1.A points</a:t>
            </a:r>
          </a:p>
          <a:p>
            <a:pPr lvl="1"/>
            <a:endParaRPr lang="en-US"/>
          </a:p>
          <a:p>
            <a:endParaRPr lang="en-US"/>
          </a:p>
        </p:txBody>
      </p:sp>
      <p:sp>
        <p:nvSpPr>
          <p:cNvPr id="4" name="Slide Number Placeholder 3">
            <a:extLst>
              <a:ext uri="{FF2B5EF4-FFF2-40B4-BE49-F238E27FC236}">
                <a16:creationId xmlns:a16="http://schemas.microsoft.com/office/drawing/2014/main" id="{BF41189C-39D8-4FDD-B9CE-DCE8921CA2E3}"/>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132</a:t>
            </a:fld>
            <a:endParaRPr lang="en-US"/>
          </a:p>
        </p:txBody>
      </p:sp>
    </p:spTree>
    <p:extLst>
      <p:ext uri="{BB962C8B-B14F-4D97-AF65-F5344CB8AC3E}">
        <p14:creationId xmlns:p14="http://schemas.microsoft.com/office/powerpoint/2010/main" val="39155252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08D28-5D79-367B-330C-44BD7C2AD2CD}"/>
              </a:ext>
            </a:extLst>
          </p:cNvPr>
          <p:cNvSpPr/>
          <p:nvPr/>
        </p:nvSpPr>
        <p:spPr>
          <a:xfrm>
            <a:off x="6951518" y="5299364"/>
            <a:ext cx="2192482" cy="129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C3301FCB-713C-A0D8-953D-4083982B61AA}"/>
              </a:ext>
            </a:extLst>
          </p:cNvPr>
          <p:cNvSpPr>
            <a:spLocks noGrp="1"/>
          </p:cNvSpPr>
          <p:nvPr>
            <p:ph type="title"/>
          </p:nvPr>
        </p:nvSpPr>
        <p:spPr>
          <a:xfrm>
            <a:off x="466928" y="0"/>
            <a:ext cx="8321040" cy="914400"/>
          </a:xfrm>
        </p:spPr>
        <p:txBody>
          <a:bodyPr>
            <a:noAutofit/>
          </a:bodyPr>
          <a:lstStyle/>
          <a:p>
            <a:r>
              <a:rPr lang="en-US"/>
              <a:t>2.C.2 Elimination of Malfunctioning Onsite Wastewater Systems (WW) – 10 points</a:t>
            </a:r>
            <a:endParaRPr lang="en-US">
              <a:solidFill>
                <a:srgbClr val="FFFF00"/>
              </a:solidFill>
            </a:endParaRPr>
          </a:p>
        </p:txBody>
      </p:sp>
      <p:sp>
        <p:nvSpPr>
          <p:cNvPr id="3" name="Content Placeholder 2">
            <a:extLst>
              <a:ext uri="{FF2B5EF4-FFF2-40B4-BE49-F238E27FC236}">
                <a16:creationId xmlns:a16="http://schemas.microsoft.com/office/drawing/2014/main" id="{C52D9D76-9523-D256-781F-FB2350C3BC57}"/>
              </a:ext>
            </a:extLst>
          </p:cNvPr>
          <p:cNvSpPr>
            <a:spLocks noGrp="1"/>
          </p:cNvSpPr>
          <p:nvPr>
            <p:ph idx="1"/>
          </p:nvPr>
        </p:nvSpPr>
        <p:spPr>
          <a:xfrm>
            <a:off x="457200" y="1228728"/>
            <a:ext cx="8239328" cy="5019673"/>
          </a:xfrm>
        </p:spPr>
        <p:txBody>
          <a:bodyPr vert="horz" lIns="91440" tIns="45720" rIns="91440" bIns="45720" rtlCol="0" anchor="t">
            <a:noAutofit/>
          </a:bodyPr>
          <a:lstStyle/>
          <a:p>
            <a:r>
              <a:rPr lang="en-US">
                <a:solidFill>
                  <a:schemeClr val="accent3"/>
                </a:solidFill>
              </a:rPr>
              <a:t>Failing </a:t>
            </a:r>
            <a:r>
              <a:rPr lang="en-US">
                <a:solidFill>
                  <a:schemeClr val="accent3"/>
                </a:solidFill>
                <a:sym typeface="Wingdings" panose="05000000000000000000" pitchFamily="2" charset="2"/>
              </a:rPr>
              <a:t> Authorized agent issues Notice of Violation per 15A NCAC 18A .1961</a:t>
            </a:r>
            <a:endParaRPr lang="en-US">
              <a:solidFill>
                <a:schemeClr val="accent3"/>
              </a:solidFill>
            </a:endParaRPr>
          </a:p>
          <a:p>
            <a:r>
              <a:rPr lang="en-US">
                <a:solidFill>
                  <a:schemeClr val="accent3"/>
                </a:solidFill>
                <a:sym typeface="Wingdings" panose="05000000000000000000" pitchFamily="2" charset="2"/>
              </a:rPr>
              <a:t>Majority of homes (&gt;50%) being connected must have documented failing systems</a:t>
            </a:r>
          </a:p>
          <a:p>
            <a:r>
              <a:rPr lang="en-US">
                <a:solidFill>
                  <a:schemeClr val="accent3"/>
                </a:solidFill>
                <a:sym typeface="Wingdings" panose="05000000000000000000" pitchFamily="2" charset="2"/>
              </a:rPr>
              <a:t>Provide list of addresses where septic systems are malfunctioning</a:t>
            </a:r>
            <a:endParaRPr lang="en-US">
              <a:solidFill>
                <a:schemeClr val="accent3"/>
              </a:solidFill>
            </a:endParaRPr>
          </a:p>
          <a:p>
            <a:r>
              <a:rPr lang="en-US">
                <a:solidFill>
                  <a:schemeClr val="accent3"/>
                </a:solidFill>
                <a:sym typeface="Wingdings" panose="05000000000000000000" pitchFamily="2" charset="2"/>
              </a:rPr>
              <a:t>Map requirements</a:t>
            </a:r>
            <a:endParaRPr lang="en-US">
              <a:solidFill>
                <a:schemeClr val="accent3"/>
              </a:solidFill>
            </a:endParaRPr>
          </a:p>
          <a:p>
            <a:pPr lvl="1"/>
            <a:r>
              <a:rPr lang="en-US">
                <a:solidFill>
                  <a:schemeClr val="accent3"/>
                </a:solidFill>
                <a:sym typeface="Wingdings" panose="05000000000000000000" pitchFamily="2" charset="2"/>
              </a:rPr>
              <a:t>Street names and house numbers of malfunctioning systems</a:t>
            </a:r>
            <a:endParaRPr lang="en-US">
              <a:solidFill>
                <a:schemeClr val="accent3"/>
              </a:solidFill>
            </a:endParaRPr>
          </a:p>
          <a:p>
            <a:pPr lvl="1"/>
            <a:r>
              <a:rPr lang="en-US">
                <a:solidFill>
                  <a:schemeClr val="accent3"/>
                </a:solidFill>
                <a:sym typeface="Wingdings" panose="05000000000000000000" pitchFamily="2" charset="2"/>
              </a:rPr>
              <a:t>New sewer lines</a:t>
            </a:r>
            <a:endParaRPr lang="en-US">
              <a:solidFill>
                <a:schemeClr val="accent3"/>
              </a:solidFill>
            </a:endParaRPr>
          </a:p>
          <a:p>
            <a:pPr lvl="1"/>
            <a:r>
              <a:rPr lang="en-US">
                <a:solidFill>
                  <a:schemeClr val="accent3"/>
                </a:solidFill>
                <a:sym typeface="Wingdings" panose="05000000000000000000" pitchFamily="2" charset="2"/>
              </a:rPr>
              <a:t>All systems to be connected to public sewer system</a:t>
            </a:r>
            <a:endParaRPr lang="en-US">
              <a:solidFill>
                <a:schemeClr val="accent3"/>
              </a:solidFill>
            </a:endParaRPr>
          </a:p>
          <a:p>
            <a:pPr lvl="1"/>
            <a:r>
              <a:rPr lang="en-US">
                <a:solidFill>
                  <a:schemeClr val="accent3"/>
                </a:solidFill>
                <a:sym typeface="Wingdings" panose="05000000000000000000" pitchFamily="2" charset="2"/>
              </a:rPr>
              <a:t>Copies of NOVs for any malfunctioning systems</a:t>
            </a:r>
            <a:endParaRPr lang="en-US">
              <a:solidFill>
                <a:schemeClr val="accent3"/>
              </a:solidFill>
            </a:endParaRPr>
          </a:p>
        </p:txBody>
      </p:sp>
      <p:sp>
        <p:nvSpPr>
          <p:cNvPr id="4" name="Slide Number Placeholder 3">
            <a:extLst>
              <a:ext uri="{FF2B5EF4-FFF2-40B4-BE49-F238E27FC236}">
                <a16:creationId xmlns:a16="http://schemas.microsoft.com/office/drawing/2014/main" id="{C43A2FA0-D741-D453-D8C8-7ECF91242E16}"/>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133</a:t>
            </a:fld>
            <a:endParaRPr lang="en-US"/>
          </a:p>
        </p:txBody>
      </p:sp>
    </p:spTree>
    <p:extLst>
      <p:ext uri="{BB962C8B-B14F-4D97-AF65-F5344CB8AC3E}">
        <p14:creationId xmlns:p14="http://schemas.microsoft.com/office/powerpoint/2010/main" val="27981207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F371-26F3-41E9-AFD5-1DB226D85787}"/>
              </a:ext>
            </a:extLst>
          </p:cNvPr>
          <p:cNvSpPr>
            <a:spLocks noGrp="1"/>
          </p:cNvSpPr>
          <p:nvPr>
            <p:ph type="title"/>
          </p:nvPr>
        </p:nvSpPr>
        <p:spPr>
          <a:xfrm>
            <a:off x="466928" y="0"/>
            <a:ext cx="8473872" cy="914400"/>
          </a:xfrm>
        </p:spPr>
        <p:txBody>
          <a:bodyPr>
            <a:noAutofit/>
          </a:bodyPr>
          <a:lstStyle/>
          <a:p>
            <a:br>
              <a:rPr lang="en-US"/>
            </a:br>
            <a:r>
              <a:rPr lang="en-US"/>
              <a:t>2.E Addresses Enforcement Documents (DW, WW, CDBG-I)</a:t>
            </a:r>
            <a:br>
              <a:rPr lang="en-US"/>
            </a:br>
            <a:endParaRPr lang="en-US"/>
          </a:p>
        </p:txBody>
      </p:sp>
      <p:sp>
        <p:nvSpPr>
          <p:cNvPr id="3" name="Content Placeholder 2">
            <a:extLst>
              <a:ext uri="{FF2B5EF4-FFF2-40B4-BE49-F238E27FC236}">
                <a16:creationId xmlns:a16="http://schemas.microsoft.com/office/drawing/2014/main" id="{23CA6916-E98A-4111-86C8-E095EC5F88F1}"/>
              </a:ext>
            </a:extLst>
          </p:cNvPr>
          <p:cNvSpPr>
            <a:spLocks noGrp="1"/>
          </p:cNvSpPr>
          <p:nvPr>
            <p:ph idx="1"/>
          </p:nvPr>
        </p:nvSpPr>
        <p:spPr/>
        <p:txBody>
          <a:bodyPr vert="horz" lIns="91440" tIns="45720" rIns="91440" bIns="45720" rtlCol="0" anchor="t">
            <a:normAutofit/>
          </a:bodyPr>
          <a:lstStyle/>
          <a:p>
            <a:r>
              <a:rPr lang="en-US">
                <a:solidFill>
                  <a:schemeClr val="accent3"/>
                </a:solidFill>
              </a:rPr>
              <a:t>2.E.1 - Addresses Administrative Orders or Special Orders by Consent (5 points)</a:t>
            </a:r>
          </a:p>
          <a:p>
            <a:r>
              <a:rPr lang="en-US">
                <a:solidFill>
                  <a:schemeClr val="accent3"/>
                </a:solidFill>
              </a:rPr>
              <a:t>2.E.2 -  Resolves Notice of Violation or Deficiency (3 points)</a:t>
            </a:r>
          </a:p>
          <a:p>
            <a:r>
              <a:rPr lang="en-US">
                <a:solidFill>
                  <a:schemeClr val="accent3"/>
                </a:solidFill>
              </a:rPr>
              <a:t>Must clearly establish how proposed project will lead to compliance and address that specific regulatory requirement</a:t>
            </a:r>
          </a:p>
          <a:p>
            <a:r>
              <a:rPr lang="en-US">
                <a:solidFill>
                  <a:schemeClr val="accent3"/>
                </a:solidFill>
              </a:rPr>
              <a:t>Enforcement documents must be no more than 3 years old </a:t>
            </a:r>
          </a:p>
        </p:txBody>
      </p:sp>
      <p:sp>
        <p:nvSpPr>
          <p:cNvPr id="4" name="Slide Number Placeholder 3">
            <a:extLst>
              <a:ext uri="{FF2B5EF4-FFF2-40B4-BE49-F238E27FC236}">
                <a16:creationId xmlns:a16="http://schemas.microsoft.com/office/drawing/2014/main" id="{FFF1F277-FCFC-41A8-B36C-74DF39BD7BFD}"/>
              </a:ext>
            </a:extLst>
          </p:cNvPr>
          <p:cNvSpPr>
            <a:spLocks noGrp="1"/>
          </p:cNvSpPr>
          <p:nvPr>
            <p:ph type="sldNum" sz="quarter" idx="10"/>
          </p:nvPr>
        </p:nvSpPr>
        <p:spPr/>
        <p:txBody>
          <a:bodyPr/>
          <a:lstStyle/>
          <a:p>
            <a:fld id="{74EC55B0-5D01-45FE-91CD-8F1B48D625FC}" type="slidenum">
              <a:rPr lang="en-US" smtClean="0"/>
              <a:pPr/>
              <a:t>134</a:t>
            </a:fld>
            <a:endParaRPr lang="en-US"/>
          </a:p>
        </p:txBody>
      </p:sp>
    </p:spTree>
    <p:extLst>
      <p:ext uri="{BB962C8B-B14F-4D97-AF65-F5344CB8AC3E}">
        <p14:creationId xmlns:p14="http://schemas.microsoft.com/office/powerpoint/2010/main" val="2157517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FD0D84-320F-F0A7-793D-5F9922DB2247}"/>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1C3CFC5A-14CD-647C-8E06-1B0CD2BBAC4E}"/>
              </a:ext>
            </a:extLst>
          </p:cNvPr>
          <p:cNvSpPr>
            <a:spLocks noGrp="1"/>
          </p:cNvSpPr>
          <p:nvPr>
            <p:ph type="title"/>
          </p:nvPr>
        </p:nvSpPr>
        <p:spPr/>
        <p:txBody>
          <a:bodyPr>
            <a:normAutofit fontScale="90000"/>
          </a:bodyPr>
          <a:lstStyle/>
          <a:p>
            <a:r>
              <a:rPr lang="en-US">
                <a:latin typeface="Times New Roman"/>
                <a:cs typeface="Times New Roman"/>
              </a:rPr>
              <a:t>2.F System Merger or Regionalization (DW, WW, CDBG-I, EC-C [2.F.2 only], EC-S [2.F.2 only])</a:t>
            </a:r>
            <a:endParaRPr lang="en-US">
              <a:solidFill>
                <a:srgbClr val="FFFF00"/>
              </a:solidFill>
            </a:endParaRPr>
          </a:p>
        </p:txBody>
      </p:sp>
      <p:sp>
        <p:nvSpPr>
          <p:cNvPr id="3" name="Content Placeholder 2">
            <a:extLst>
              <a:ext uri="{FF2B5EF4-FFF2-40B4-BE49-F238E27FC236}">
                <a16:creationId xmlns:a16="http://schemas.microsoft.com/office/drawing/2014/main" id="{4BE8791D-2CB6-AF65-A901-906D98EF7AD0}"/>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2.F.1 – System merger (10 points) </a:t>
            </a:r>
          </a:p>
          <a:p>
            <a:pPr lvl="1"/>
            <a:r>
              <a:rPr lang="en-US">
                <a:solidFill>
                  <a:schemeClr val="accent3"/>
                </a:solidFill>
                <a:latin typeface="Arial"/>
                <a:cs typeface="Arial"/>
              </a:rPr>
              <a:t>Physical consolidation into a single regional system</a:t>
            </a:r>
          </a:p>
          <a:p>
            <a:pPr lvl="1"/>
            <a:r>
              <a:rPr lang="en-US">
                <a:solidFill>
                  <a:schemeClr val="accent3"/>
                </a:solidFill>
                <a:latin typeface="Arial"/>
                <a:cs typeface="Arial"/>
              </a:rPr>
              <a:t>Merger of ownership and operation without physical consolidation</a:t>
            </a:r>
          </a:p>
          <a:p>
            <a:pPr lvl="1"/>
            <a:r>
              <a:rPr lang="en-US">
                <a:solidFill>
                  <a:schemeClr val="accent3"/>
                </a:solidFill>
                <a:latin typeface="Arial"/>
                <a:cs typeface="Arial"/>
              </a:rPr>
              <a:t>Interconnectivity alone does not qualify for 2.F.1</a:t>
            </a:r>
          </a:p>
          <a:p>
            <a:pPr lvl="1"/>
            <a:r>
              <a:rPr lang="en-US">
                <a:solidFill>
                  <a:schemeClr val="accent3"/>
                </a:solidFill>
                <a:latin typeface="Arial"/>
                <a:cs typeface="Arial"/>
              </a:rPr>
              <a:t>Eligible up to two years after the date of merger</a:t>
            </a:r>
          </a:p>
          <a:p>
            <a:r>
              <a:rPr lang="en-US">
                <a:solidFill>
                  <a:schemeClr val="accent3"/>
                </a:solidFill>
                <a:latin typeface="Arial"/>
                <a:cs typeface="Arial"/>
              </a:rPr>
              <a:t>2.F.2 – System regionalization or partnership, still retaining separate ownership (5 points)</a:t>
            </a:r>
          </a:p>
          <a:p>
            <a:pPr lvl="1"/>
            <a:r>
              <a:rPr lang="en-US">
                <a:solidFill>
                  <a:schemeClr val="accent3"/>
                </a:solidFill>
                <a:latin typeface="Arial"/>
                <a:cs typeface="Arial"/>
              </a:rPr>
              <a:t>Must include agreements/merger documents between the systems</a:t>
            </a:r>
          </a:p>
          <a:p>
            <a:pPr lvl="1"/>
            <a:r>
              <a:rPr lang="en-US">
                <a:solidFill>
                  <a:schemeClr val="accent3"/>
                </a:solidFill>
                <a:latin typeface="Arial"/>
                <a:cs typeface="Arial"/>
              </a:rPr>
              <a:t>EC PRSs will consider these points if partnership help address PFAS contamination for one or more partners</a:t>
            </a:r>
          </a:p>
          <a:p>
            <a:pPr lvl="1"/>
            <a:r>
              <a:rPr lang="en-US">
                <a:solidFill>
                  <a:schemeClr val="accent3"/>
                </a:solidFill>
                <a:latin typeface="Arial"/>
                <a:cs typeface="Arial"/>
              </a:rPr>
              <a:t>Must also receive 2.H.3. or 2.H.4</a:t>
            </a:r>
          </a:p>
          <a:p>
            <a:pPr marL="0" indent="0">
              <a:buNone/>
            </a:pPr>
            <a:endParaRPr lang="en-US">
              <a:solidFill>
                <a:schemeClr val="accent3"/>
              </a:solidFill>
            </a:endParaRPr>
          </a:p>
        </p:txBody>
      </p:sp>
      <p:sp>
        <p:nvSpPr>
          <p:cNvPr id="4" name="Slide Number Placeholder 3">
            <a:extLst>
              <a:ext uri="{FF2B5EF4-FFF2-40B4-BE49-F238E27FC236}">
                <a16:creationId xmlns:a16="http://schemas.microsoft.com/office/drawing/2014/main" id="{70874AD1-2909-A0B4-4878-11C48E7C5740}"/>
              </a:ext>
            </a:extLst>
          </p:cNvPr>
          <p:cNvSpPr>
            <a:spLocks noGrp="1"/>
          </p:cNvSpPr>
          <p:nvPr>
            <p:ph type="sldNum" sz="quarter" idx="10"/>
          </p:nvPr>
        </p:nvSpPr>
        <p:spPr/>
        <p:txBody>
          <a:bodyPr/>
          <a:lstStyle/>
          <a:p>
            <a:fld id="{74EC55B0-5D01-45FE-91CD-8F1B48D625FC}" type="slidenum">
              <a:rPr lang="en-US" smtClean="0"/>
              <a:pPr/>
              <a:t>135</a:t>
            </a:fld>
            <a:endParaRPr lang="en-US"/>
          </a:p>
        </p:txBody>
      </p:sp>
    </p:spTree>
    <p:extLst>
      <p:ext uri="{BB962C8B-B14F-4D97-AF65-F5344CB8AC3E}">
        <p14:creationId xmlns:p14="http://schemas.microsoft.com/office/powerpoint/2010/main" val="25339539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48BF-7242-4C6B-A6AC-6AF533F9DF13}"/>
              </a:ext>
            </a:extLst>
          </p:cNvPr>
          <p:cNvSpPr>
            <a:spLocks noGrp="1"/>
          </p:cNvSpPr>
          <p:nvPr>
            <p:ph type="title"/>
          </p:nvPr>
        </p:nvSpPr>
        <p:spPr>
          <a:noFill/>
        </p:spPr>
        <p:txBody>
          <a:bodyPr>
            <a:noAutofit/>
          </a:bodyPr>
          <a:lstStyle/>
          <a:p>
            <a:r>
              <a:rPr lang="en-US">
                <a:latin typeface="Times New Roman"/>
                <a:cs typeface="Times New Roman"/>
              </a:rPr>
              <a:t>2.H Project Addresses Contamination – (DW, WW, CDBG-I, EC) </a:t>
            </a:r>
          </a:p>
        </p:txBody>
      </p:sp>
      <p:sp>
        <p:nvSpPr>
          <p:cNvPr id="3" name="Content Placeholder 2">
            <a:extLst>
              <a:ext uri="{FF2B5EF4-FFF2-40B4-BE49-F238E27FC236}">
                <a16:creationId xmlns:a16="http://schemas.microsoft.com/office/drawing/2014/main" id="{2A4EA3E5-B9C9-4D6E-A0AA-3F3198E50F35}"/>
              </a:ext>
            </a:extLst>
          </p:cNvPr>
          <p:cNvSpPr>
            <a:spLocks noGrp="1"/>
          </p:cNvSpPr>
          <p:nvPr>
            <p:ph idx="1"/>
          </p:nvPr>
        </p:nvSpPr>
        <p:spPr/>
        <p:txBody>
          <a:bodyPr vert="horz" lIns="91440" tIns="45720" rIns="91440" bIns="45720" rtlCol="0" anchor="t">
            <a:normAutofit/>
          </a:bodyPr>
          <a:lstStyle/>
          <a:p>
            <a:r>
              <a:rPr lang="en-US" sz="2400">
                <a:solidFill>
                  <a:schemeClr val="accent3"/>
                </a:solidFill>
              </a:rPr>
              <a:t>2.H.1 Acute Contamination (15 points)</a:t>
            </a:r>
          </a:p>
          <a:p>
            <a:pPr lvl="1"/>
            <a:r>
              <a:rPr lang="en-US" sz="2000">
                <a:solidFill>
                  <a:schemeClr val="accent3"/>
                </a:solidFill>
              </a:rPr>
              <a:t>Primary Contaminants covered in Drinking Water Regulations</a:t>
            </a:r>
          </a:p>
          <a:p>
            <a:pPr lvl="2"/>
            <a:r>
              <a:rPr lang="en-US">
                <a:solidFill>
                  <a:schemeClr val="accent3"/>
                </a:solidFill>
              </a:rPr>
              <a:t>Have established MCLs</a:t>
            </a:r>
          </a:p>
          <a:p>
            <a:r>
              <a:rPr lang="en-US" sz="2400">
                <a:solidFill>
                  <a:schemeClr val="accent3"/>
                </a:solidFill>
              </a:rPr>
              <a:t>2.H.2 (5 points) Other-Than-Acute Contamination </a:t>
            </a:r>
          </a:p>
          <a:p>
            <a:pPr lvl="1"/>
            <a:r>
              <a:rPr lang="en-US" sz="2000">
                <a:solidFill>
                  <a:schemeClr val="accent3"/>
                </a:solidFill>
              </a:rPr>
              <a:t>Secondary contaminants covered in drinking water regulations</a:t>
            </a:r>
          </a:p>
          <a:p>
            <a:pPr lvl="1"/>
            <a:r>
              <a:rPr lang="en-US" sz="2000">
                <a:solidFill>
                  <a:schemeClr val="accent3"/>
                </a:solidFill>
              </a:rPr>
              <a:t>Contaminant has established SMCL and/or action level (iron, manganese, copper, lead, corrosivity, etc.), and 1,4 Dioxane </a:t>
            </a:r>
          </a:p>
          <a:p>
            <a:r>
              <a:rPr lang="en-US" sz="2400">
                <a:solidFill>
                  <a:schemeClr val="accent3"/>
                </a:solidFill>
              </a:rPr>
              <a:t>2.H.3 PFAS compounds exceeding 10 ppt or State-established regulatory standards or limits (2 points)  (EC-C and EC-S eligible)</a:t>
            </a:r>
          </a:p>
          <a:p>
            <a:r>
              <a:rPr lang="en-US" sz="2400">
                <a:solidFill>
                  <a:schemeClr val="accent3"/>
                </a:solidFill>
              </a:rPr>
              <a:t>2.H.4 PFAS exceeding proposed or promulgated MCL or Hazard Index(HI) (5 points) (EC-C and EC-S eligible)</a:t>
            </a:r>
          </a:p>
          <a:p>
            <a:pPr lvl="1"/>
            <a:r>
              <a:rPr lang="en-US" sz="2000">
                <a:solidFill>
                  <a:schemeClr val="accent3"/>
                </a:solidFill>
              </a:rPr>
              <a:t>PFOA, PFOS, </a:t>
            </a:r>
            <a:r>
              <a:rPr lang="en-US" sz="2000" err="1">
                <a:solidFill>
                  <a:schemeClr val="accent3"/>
                </a:solidFill>
              </a:rPr>
              <a:t>GenX</a:t>
            </a:r>
            <a:r>
              <a:rPr lang="en-US" sz="2000">
                <a:solidFill>
                  <a:schemeClr val="accent3"/>
                </a:solidFill>
              </a:rPr>
              <a:t>, PFBs, PFNA, PFHXs</a:t>
            </a:r>
          </a:p>
          <a:p>
            <a:endParaRPr lang="en-US"/>
          </a:p>
        </p:txBody>
      </p:sp>
      <p:sp>
        <p:nvSpPr>
          <p:cNvPr id="4" name="Slide Number Placeholder 3">
            <a:extLst>
              <a:ext uri="{FF2B5EF4-FFF2-40B4-BE49-F238E27FC236}">
                <a16:creationId xmlns:a16="http://schemas.microsoft.com/office/drawing/2014/main" id="{ECC8B8C8-B533-4D22-B969-B7EFA38254A2}"/>
              </a:ext>
            </a:extLst>
          </p:cNvPr>
          <p:cNvSpPr>
            <a:spLocks noGrp="1"/>
          </p:cNvSpPr>
          <p:nvPr>
            <p:ph type="sldNum" sz="quarter" idx="10"/>
          </p:nvPr>
        </p:nvSpPr>
        <p:spPr/>
        <p:txBody>
          <a:bodyPr/>
          <a:lstStyle/>
          <a:p>
            <a:fld id="{74EC55B0-5D01-45FE-91CD-8F1B48D625FC}" type="slidenum">
              <a:rPr lang="en-US" dirty="0" smtClean="0"/>
              <a:pPr/>
              <a:t>136</a:t>
            </a:fld>
            <a:endParaRPr lang="en-US"/>
          </a:p>
        </p:txBody>
      </p:sp>
    </p:spTree>
    <p:extLst>
      <p:ext uri="{BB962C8B-B14F-4D97-AF65-F5344CB8AC3E}">
        <p14:creationId xmlns:p14="http://schemas.microsoft.com/office/powerpoint/2010/main" val="25094377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61070-8547-B353-01A8-09ED87D21570}"/>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242F26D-3614-C401-B9B8-1C3789E3283B}"/>
              </a:ext>
            </a:extLst>
          </p:cNvPr>
          <p:cNvSpPr>
            <a:spLocks noGrp="1"/>
          </p:cNvSpPr>
          <p:nvPr>
            <p:ph type="title"/>
          </p:nvPr>
        </p:nvSpPr>
        <p:spPr/>
        <p:txBody>
          <a:bodyPr>
            <a:noAutofit/>
          </a:bodyPr>
          <a:lstStyle/>
          <a:p>
            <a:r>
              <a:rPr lang="en-US"/>
              <a:t>2.H.3 &amp; 2.H.4 Emerging Contaminants Sampling requirements</a:t>
            </a:r>
            <a:endParaRPr lang="en-US">
              <a:solidFill>
                <a:srgbClr val="FF0000"/>
              </a:solidFill>
            </a:endParaRPr>
          </a:p>
        </p:txBody>
      </p:sp>
      <p:sp>
        <p:nvSpPr>
          <p:cNvPr id="3" name="Content Placeholder 2">
            <a:extLst>
              <a:ext uri="{FF2B5EF4-FFF2-40B4-BE49-F238E27FC236}">
                <a16:creationId xmlns:a16="http://schemas.microsoft.com/office/drawing/2014/main" id="{ED0CE104-67F4-8D60-0D5A-F62E1DFC6339}"/>
              </a:ext>
            </a:extLst>
          </p:cNvPr>
          <p:cNvSpPr>
            <a:spLocks noGrp="1"/>
          </p:cNvSpPr>
          <p:nvPr>
            <p:ph idx="1"/>
          </p:nvPr>
        </p:nvSpPr>
        <p:spPr/>
        <p:txBody>
          <a:bodyPr vert="horz" lIns="91440" tIns="45720" rIns="91440" bIns="45720" rtlCol="0" anchor="t">
            <a:normAutofit lnSpcReduction="10000"/>
          </a:bodyPr>
          <a:lstStyle/>
          <a:p>
            <a:r>
              <a:rPr lang="en-US" sz="2600">
                <a:solidFill>
                  <a:srgbClr val="1F497D"/>
                </a:solidFill>
              </a:rPr>
              <a:t>Use EPA-validated testing method for PFAS </a:t>
            </a:r>
            <a:endParaRPr lang="en-US">
              <a:solidFill>
                <a:srgbClr val="000000"/>
              </a:solidFill>
            </a:endParaRPr>
          </a:p>
          <a:p>
            <a:r>
              <a:rPr lang="en-US" sz="2600">
                <a:solidFill>
                  <a:srgbClr val="1F497D"/>
                </a:solidFill>
              </a:rPr>
              <a:t>Public systems – At least one sample within last 12 months must exceed the threshold levels</a:t>
            </a:r>
            <a:endParaRPr lang="en-US"/>
          </a:p>
          <a:p>
            <a:r>
              <a:rPr lang="en-US" sz="2600">
                <a:solidFill>
                  <a:srgbClr val="1F497D"/>
                </a:solidFill>
              </a:rPr>
              <a:t>Private drinking water wells – At least one sample within last three years must exceed the threshold </a:t>
            </a:r>
          </a:p>
          <a:p>
            <a:pPr lvl="1"/>
            <a:r>
              <a:rPr lang="en-US" sz="2600">
                <a:solidFill>
                  <a:srgbClr val="1F497D"/>
                </a:solidFill>
              </a:rPr>
              <a:t>All wells proposed to be connected must have PFAS levels exceeding threshold levels (to receive 1.J.1)</a:t>
            </a:r>
          </a:p>
          <a:p>
            <a:pPr lvl="1"/>
            <a:r>
              <a:rPr lang="en-US" sz="2600">
                <a:solidFill>
                  <a:srgbClr val="1F497D"/>
                </a:solidFill>
              </a:rPr>
              <a:t>If contaminant is GenX and wells are located within 50 miles of Chemours with 25% wells exceeding threshold values will get 1.J.1</a:t>
            </a:r>
          </a:p>
          <a:p>
            <a:pPr lvl="1"/>
            <a:r>
              <a:rPr lang="en-US" sz="2600">
                <a:solidFill>
                  <a:srgbClr val="1F497D"/>
                </a:solidFill>
              </a:rPr>
              <a:t>1.J.2 – Minimum of 50% wells must have data exceeding thresholds and 75% of total cost must be to address PFAS</a:t>
            </a:r>
            <a:endParaRPr lang="en-US"/>
          </a:p>
          <a:p>
            <a:pPr marL="342900" lvl="1" indent="0">
              <a:buNone/>
            </a:pPr>
            <a:endParaRPr lang="en-US"/>
          </a:p>
          <a:p>
            <a:pPr lvl="1"/>
            <a:endParaRPr lang="en-US"/>
          </a:p>
        </p:txBody>
      </p:sp>
      <p:sp>
        <p:nvSpPr>
          <p:cNvPr id="4" name="Slide Number Placeholder 3">
            <a:extLst>
              <a:ext uri="{FF2B5EF4-FFF2-40B4-BE49-F238E27FC236}">
                <a16:creationId xmlns:a16="http://schemas.microsoft.com/office/drawing/2014/main" id="{597DFBCD-B466-5EAE-0C5C-14908EAFEE66}"/>
              </a:ext>
            </a:extLst>
          </p:cNvPr>
          <p:cNvSpPr>
            <a:spLocks noGrp="1"/>
          </p:cNvSpPr>
          <p:nvPr>
            <p:ph type="sldNum" sz="quarter" idx="10"/>
          </p:nvPr>
        </p:nvSpPr>
        <p:spPr/>
        <p:txBody>
          <a:bodyPr/>
          <a:lstStyle/>
          <a:p>
            <a:fld id="{74EC55B0-5D01-45FE-91CD-8F1B48D625FC}" type="slidenum">
              <a:rPr lang="en-US" dirty="0" smtClean="0"/>
              <a:pPr/>
              <a:t>137</a:t>
            </a:fld>
            <a:endParaRPr lang="en-US"/>
          </a:p>
        </p:txBody>
      </p:sp>
    </p:spTree>
    <p:extLst>
      <p:ext uri="{BB962C8B-B14F-4D97-AF65-F5344CB8AC3E}">
        <p14:creationId xmlns:p14="http://schemas.microsoft.com/office/powerpoint/2010/main" val="14723327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5B6DC5-2574-11B8-3FCF-A4B60EE89FD9}"/>
              </a:ext>
            </a:extLst>
          </p:cNvPr>
          <p:cNvSpPr/>
          <p:nvPr/>
        </p:nvSpPr>
        <p:spPr>
          <a:xfrm>
            <a:off x="7013864" y="5340927"/>
            <a:ext cx="2057400" cy="1251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5C1718E-F11A-DE18-B395-1466F106E366}"/>
              </a:ext>
            </a:extLst>
          </p:cNvPr>
          <p:cNvSpPr>
            <a:spLocks noGrp="1"/>
          </p:cNvSpPr>
          <p:nvPr>
            <p:ph type="title"/>
          </p:nvPr>
        </p:nvSpPr>
        <p:spPr/>
        <p:txBody>
          <a:bodyPr>
            <a:normAutofit/>
          </a:bodyPr>
          <a:lstStyle/>
          <a:p>
            <a:r>
              <a:rPr lang="en-US">
                <a:latin typeface="Times New Roman"/>
                <a:cs typeface="Times New Roman"/>
              </a:rPr>
              <a:t>2.H.3 and 2.H.4 Emerging Contaminants</a:t>
            </a:r>
          </a:p>
        </p:txBody>
      </p:sp>
      <p:sp>
        <p:nvSpPr>
          <p:cNvPr id="3" name="Content Placeholder 2">
            <a:extLst>
              <a:ext uri="{FF2B5EF4-FFF2-40B4-BE49-F238E27FC236}">
                <a16:creationId xmlns:a16="http://schemas.microsoft.com/office/drawing/2014/main" id="{46AD8CA2-C459-ED8D-F198-67A6649D44D7}"/>
              </a:ext>
            </a:extLst>
          </p:cNvPr>
          <p:cNvSpPr>
            <a:spLocks noGrp="1"/>
          </p:cNvSpPr>
          <p:nvPr>
            <p:ph idx="1"/>
          </p:nvPr>
        </p:nvSpPr>
        <p:spPr>
          <a:xfrm>
            <a:off x="457199" y="1228728"/>
            <a:ext cx="8465128" cy="5019673"/>
          </a:xfrm>
        </p:spPr>
        <p:txBody>
          <a:bodyPr vert="horz" lIns="91440" tIns="45720" rIns="91440" bIns="45720" rtlCol="0" anchor="t">
            <a:noAutofit/>
          </a:bodyPr>
          <a:lstStyle/>
          <a:p>
            <a:r>
              <a:rPr lang="en-US">
                <a:solidFill>
                  <a:schemeClr val="accent3"/>
                </a:solidFill>
              </a:rPr>
              <a:t>Must replace or provide new treatment to a wastewater treatment or drinking water supply system affected by emerging contaminants</a:t>
            </a:r>
          </a:p>
          <a:p>
            <a:r>
              <a:rPr lang="en-US">
                <a:solidFill>
                  <a:schemeClr val="accent3"/>
                </a:solidFill>
              </a:rPr>
              <a:t>Document how the project will reduce PFAS contaminants to below proposed MCL/HI or below 10 ppt for other unregulated PFAS</a:t>
            </a:r>
          </a:p>
          <a:p>
            <a:r>
              <a:rPr lang="en-US">
                <a:solidFill>
                  <a:schemeClr val="accent3"/>
                </a:solidFill>
              </a:rPr>
              <a:t>See Guidance for detailed documentation requirements</a:t>
            </a:r>
          </a:p>
        </p:txBody>
      </p:sp>
      <p:sp>
        <p:nvSpPr>
          <p:cNvPr id="4" name="Slide Number Placeholder 3">
            <a:extLst>
              <a:ext uri="{FF2B5EF4-FFF2-40B4-BE49-F238E27FC236}">
                <a16:creationId xmlns:a16="http://schemas.microsoft.com/office/drawing/2014/main" id="{F22729B0-291C-921E-54CB-324358098718}"/>
              </a:ext>
            </a:extLst>
          </p:cNvPr>
          <p:cNvSpPr>
            <a:spLocks noGrp="1"/>
          </p:cNvSpPr>
          <p:nvPr>
            <p:ph type="sldNum" sz="quarter" idx="10"/>
          </p:nvPr>
        </p:nvSpPr>
        <p:spPr/>
        <p:txBody>
          <a:bodyPr/>
          <a:lstStyle/>
          <a:p>
            <a:fld id="{74EC55B0-5D01-45FE-91CD-8F1B48D625FC}" type="slidenum">
              <a:rPr lang="en-US" dirty="0" smtClean="0"/>
              <a:pPr/>
              <a:t>138</a:t>
            </a:fld>
            <a:endParaRPr lang="en-US"/>
          </a:p>
        </p:txBody>
      </p:sp>
    </p:spTree>
    <p:extLst>
      <p:ext uri="{BB962C8B-B14F-4D97-AF65-F5344CB8AC3E}">
        <p14:creationId xmlns:p14="http://schemas.microsoft.com/office/powerpoint/2010/main" val="16819740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92B2-0596-2F98-CF24-4340C898A8F0}"/>
              </a:ext>
            </a:extLst>
          </p:cNvPr>
          <p:cNvSpPr>
            <a:spLocks noGrp="1"/>
          </p:cNvSpPr>
          <p:nvPr>
            <p:ph type="title"/>
          </p:nvPr>
        </p:nvSpPr>
        <p:spPr/>
        <p:txBody>
          <a:bodyPr/>
          <a:lstStyle/>
          <a:p>
            <a:r>
              <a:rPr lang="en-US"/>
              <a:t>2.K.1 &amp; 2.K.2 Interconnection (DW, CDBG-I)</a:t>
            </a:r>
          </a:p>
        </p:txBody>
      </p:sp>
      <p:sp>
        <p:nvSpPr>
          <p:cNvPr id="3" name="Content Placeholder 2">
            <a:extLst>
              <a:ext uri="{FF2B5EF4-FFF2-40B4-BE49-F238E27FC236}">
                <a16:creationId xmlns:a16="http://schemas.microsoft.com/office/drawing/2014/main" id="{5802EB1F-3892-4BAA-6CC5-98A68D800855}"/>
              </a:ext>
            </a:extLst>
          </p:cNvPr>
          <p:cNvSpPr>
            <a:spLocks noGrp="1"/>
          </p:cNvSpPr>
          <p:nvPr>
            <p:ph idx="1"/>
          </p:nvPr>
        </p:nvSpPr>
        <p:spPr/>
        <p:txBody>
          <a:bodyPr>
            <a:normAutofit lnSpcReduction="10000"/>
          </a:bodyPr>
          <a:lstStyle/>
          <a:p>
            <a:r>
              <a:rPr lang="en-US">
                <a:solidFill>
                  <a:schemeClr val="accent3"/>
                </a:solidFill>
              </a:rPr>
              <a:t>Prioritization for providing interconnections.</a:t>
            </a:r>
          </a:p>
          <a:p>
            <a:pPr lvl="1"/>
            <a:r>
              <a:rPr lang="en-US">
                <a:solidFill>
                  <a:schemeClr val="accent3"/>
                </a:solidFill>
              </a:rPr>
              <a:t>2.K.1 – New potable water system interconnections </a:t>
            </a:r>
          </a:p>
          <a:p>
            <a:pPr lvl="2"/>
            <a:r>
              <a:rPr lang="en-US">
                <a:solidFill>
                  <a:schemeClr val="accent3"/>
                </a:solidFill>
              </a:rPr>
              <a:t>DW – 10 points</a:t>
            </a:r>
          </a:p>
          <a:p>
            <a:pPr lvl="2"/>
            <a:r>
              <a:rPr lang="en-US">
                <a:solidFill>
                  <a:schemeClr val="accent3"/>
                </a:solidFill>
              </a:rPr>
              <a:t>CDBG-I – 5 points</a:t>
            </a:r>
          </a:p>
          <a:p>
            <a:pPr lvl="1"/>
            <a:r>
              <a:rPr lang="en-US">
                <a:solidFill>
                  <a:schemeClr val="accent3"/>
                </a:solidFill>
              </a:rPr>
              <a:t>2.K.2 – Addition of larger potable water systems interconnections</a:t>
            </a:r>
          </a:p>
          <a:p>
            <a:pPr lvl="2"/>
            <a:r>
              <a:rPr lang="en-US">
                <a:solidFill>
                  <a:schemeClr val="accent3"/>
                </a:solidFill>
              </a:rPr>
              <a:t>DW – 10 points</a:t>
            </a:r>
          </a:p>
          <a:p>
            <a:pPr lvl="2"/>
            <a:r>
              <a:rPr lang="en-US">
                <a:solidFill>
                  <a:schemeClr val="accent3"/>
                </a:solidFill>
              </a:rPr>
              <a:t>CDBG-I – 3 points</a:t>
            </a:r>
          </a:p>
          <a:p>
            <a:pPr lvl="1"/>
            <a:r>
              <a:rPr lang="en-US">
                <a:solidFill>
                  <a:schemeClr val="accent3"/>
                </a:solidFill>
              </a:rPr>
              <a:t>2.K.3 – Other interconnections (not limited to potable water system) </a:t>
            </a:r>
          </a:p>
          <a:p>
            <a:pPr lvl="2"/>
            <a:r>
              <a:rPr lang="en-US">
                <a:solidFill>
                  <a:schemeClr val="accent3"/>
                </a:solidFill>
              </a:rPr>
              <a:t>DW – 5 points</a:t>
            </a:r>
          </a:p>
          <a:p>
            <a:pPr lvl="2"/>
            <a:r>
              <a:rPr lang="en-US">
                <a:solidFill>
                  <a:schemeClr val="accent3"/>
                </a:solidFill>
              </a:rPr>
              <a:t>CDBG-I – N/A</a:t>
            </a:r>
          </a:p>
          <a:p>
            <a:r>
              <a:rPr lang="en-US">
                <a:solidFill>
                  <a:schemeClr val="accent3"/>
                </a:solidFill>
              </a:rPr>
              <a:t>Must provide documentation of both partners’ willingness to interconnect (see guidance)</a:t>
            </a:r>
          </a:p>
        </p:txBody>
      </p:sp>
      <p:sp>
        <p:nvSpPr>
          <p:cNvPr id="4" name="Slide Number Placeholder 3">
            <a:extLst>
              <a:ext uri="{FF2B5EF4-FFF2-40B4-BE49-F238E27FC236}">
                <a16:creationId xmlns:a16="http://schemas.microsoft.com/office/drawing/2014/main" id="{6BC301E1-FEC4-A47E-0FAA-83B133F7E812}"/>
              </a:ext>
            </a:extLst>
          </p:cNvPr>
          <p:cNvSpPr>
            <a:spLocks noGrp="1"/>
          </p:cNvSpPr>
          <p:nvPr>
            <p:ph type="sldNum" sz="quarter" idx="10"/>
          </p:nvPr>
        </p:nvSpPr>
        <p:spPr/>
        <p:txBody>
          <a:bodyPr/>
          <a:lstStyle/>
          <a:p>
            <a:fld id="{74EC55B0-5D01-45FE-91CD-8F1B48D625FC}" type="slidenum">
              <a:rPr lang="en-US" smtClean="0"/>
              <a:pPr/>
              <a:t>139</a:t>
            </a:fld>
            <a:endParaRPr lang="en-US"/>
          </a:p>
        </p:txBody>
      </p:sp>
    </p:spTree>
    <p:extLst>
      <p:ext uri="{BB962C8B-B14F-4D97-AF65-F5344CB8AC3E}">
        <p14:creationId xmlns:p14="http://schemas.microsoft.com/office/powerpoint/2010/main" val="142824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C50BB-3A53-0AB2-5DC6-08D042D81283}"/>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3" name="Title 2">
            <a:extLst>
              <a:ext uri="{FF2B5EF4-FFF2-40B4-BE49-F238E27FC236}">
                <a16:creationId xmlns:a16="http://schemas.microsoft.com/office/drawing/2014/main" id="{83D4211F-6C06-E748-3802-E15C285CC901}"/>
              </a:ext>
            </a:extLst>
          </p:cNvPr>
          <p:cNvSpPr>
            <a:spLocks noGrp="1"/>
          </p:cNvSpPr>
          <p:nvPr>
            <p:ph type="ctrTitle"/>
          </p:nvPr>
        </p:nvSpPr>
        <p:spPr/>
        <p:txBody>
          <a:bodyPr/>
          <a:lstStyle/>
          <a:p>
            <a:r>
              <a:rPr lang="en-US"/>
              <a:t>Pop Quiz: Funding Programs Question #3</a:t>
            </a:r>
          </a:p>
        </p:txBody>
      </p:sp>
      <p:sp>
        <p:nvSpPr>
          <p:cNvPr id="4" name="Content Placeholder 3">
            <a:extLst>
              <a:ext uri="{FF2B5EF4-FFF2-40B4-BE49-F238E27FC236}">
                <a16:creationId xmlns:a16="http://schemas.microsoft.com/office/drawing/2014/main" id="{1417BFC2-7F2B-B41E-5498-B46374AB3B79}"/>
              </a:ext>
            </a:extLst>
          </p:cNvPr>
          <p:cNvSpPr>
            <a:spLocks noGrp="1"/>
          </p:cNvSpPr>
          <p:nvPr>
            <p:ph idx="13"/>
          </p:nvPr>
        </p:nvSpPr>
        <p:spPr/>
        <p:txBody>
          <a:bodyPr/>
          <a:lstStyle/>
          <a:p>
            <a:r>
              <a:rPr lang="en-US">
                <a:solidFill>
                  <a:schemeClr val="accent3"/>
                </a:solidFill>
              </a:rPr>
              <a:t>When are Fall 2025 (non-rolling) applications due?</a:t>
            </a:r>
          </a:p>
          <a:p>
            <a:endParaRPr lang="en-US">
              <a:solidFill>
                <a:schemeClr val="accent3"/>
              </a:solidFill>
            </a:endParaRPr>
          </a:p>
          <a:p>
            <a:pPr marL="457200" indent="-457200">
              <a:buFont typeface="+mj-lt"/>
              <a:buAutoNum type="alphaUcPeriod"/>
            </a:pPr>
            <a:r>
              <a:rPr lang="en-US">
                <a:solidFill>
                  <a:schemeClr val="accent3"/>
                </a:solidFill>
              </a:rPr>
              <a:t>Monday, September 29, 2025, 11:59 pm</a:t>
            </a:r>
          </a:p>
          <a:p>
            <a:pPr marL="457200" indent="-457200">
              <a:buFont typeface="+mj-lt"/>
              <a:buAutoNum type="alphaUcPeriod"/>
            </a:pPr>
            <a:r>
              <a:rPr lang="en-US">
                <a:solidFill>
                  <a:schemeClr val="accent3"/>
                </a:solidFill>
              </a:rPr>
              <a:t>Tuesday, September 30, 2025, 5:00 pm</a:t>
            </a:r>
          </a:p>
          <a:p>
            <a:pPr marL="457200" indent="-457200">
              <a:buFont typeface="+mj-lt"/>
              <a:buAutoNum type="alphaUcPeriod"/>
            </a:pPr>
            <a:r>
              <a:rPr lang="en-US">
                <a:solidFill>
                  <a:schemeClr val="accent3"/>
                </a:solidFill>
              </a:rPr>
              <a:t>Tuesday, September 30, 2025, 11:59 pm</a:t>
            </a:r>
          </a:p>
          <a:p>
            <a:pPr marL="457200" indent="-457200">
              <a:buFont typeface="+mj-lt"/>
              <a:buAutoNum type="alphaUcPeriod"/>
            </a:pPr>
            <a:r>
              <a:rPr lang="en-US">
                <a:solidFill>
                  <a:schemeClr val="accent3"/>
                </a:solidFill>
              </a:rPr>
              <a:t>Wednesday, October 1, 5:00 pm</a:t>
            </a:r>
          </a:p>
        </p:txBody>
      </p:sp>
      <p:sp>
        <p:nvSpPr>
          <p:cNvPr id="5" name="Rectangle 4">
            <a:extLst>
              <a:ext uri="{FF2B5EF4-FFF2-40B4-BE49-F238E27FC236}">
                <a16:creationId xmlns:a16="http://schemas.microsoft.com/office/drawing/2014/main" id="{5127B94C-715D-CF5C-EFF2-EE1BD143865E}"/>
              </a:ext>
            </a:extLst>
          </p:cNvPr>
          <p:cNvSpPr/>
          <p:nvPr/>
        </p:nvSpPr>
        <p:spPr>
          <a:xfrm>
            <a:off x="637116" y="2164080"/>
            <a:ext cx="6011333" cy="579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9206-11C8-AC3F-53CF-E8D7DDB4143E}"/>
              </a:ext>
            </a:extLst>
          </p:cNvPr>
          <p:cNvSpPr>
            <a:spLocks noGrp="1"/>
          </p:cNvSpPr>
          <p:nvPr>
            <p:ph type="title"/>
          </p:nvPr>
        </p:nvSpPr>
        <p:spPr/>
        <p:txBody>
          <a:bodyPr>
            <a:noAutofit/>
          </a:bodyPr>
          <a:lstStyle/>
          <a:p>
            <a:r>
              <a:rPr lang="en-US"/>
              <a:t>2.N Infrastructure in Floodplains (DW, WW, CDBG-I)</a:t>
            </a:r>
          </a:p>
        </p:txBody>
      </p:sp>
      <p:sp>
        <p:nvSpPr>
          <p:cNvPr id="3" name="Content Placeholder 2">
            <a:extLst>
              <a:ext uri="{FF2B5EF4-FFF2-40B4-BE49-F238E27FC236}">
                <a16:creationId xmlns:a16="http://schemas.microsoft.com/office/drawing/2014/main" id="{FFDF7D26-EE80-7DD8-B17E-642469E33FDC}"/>
              </a:ext>
            </a:extLst>
          </p:cNvPr>
          <p:cNvSpPr>
            <a:spLocks noGrp="1"/>
          </p:cNvSpPr>
          <p:nvPr>
            <p:ph idx="1"/>
          </p:nvPr>
        </p:nvSpPr>
        <p:spPr/>
        <p:txBody>
          <a:bodyPr vert="horz" lIns="91440" tIns="45720" rIns="91440" bIns="45720" rtlCol="0" anchor="t">
            <a:normAutofit/>
          </a:bodyPr>
          <a:lstStyle/>
          <a:p>
            <a:r>
              <a:rPr lang="en-US" dirty="0">
                <a:solidFill>
                  <a:schemeClr val="accent3"/>
                </a:solidFill>
              </a:rPr>
              <a:t>Newly restructured!</a:t>
            </a:r>
          </a:p>
          <a:p>
            <a:r>
              <a:rPr lang="en-US" dirty="0">
                <a:solidFill>
                  <a:schemeClr val="accent3"/>
                </a:solidFill>
              </a:rPr>
              <a:t>2.N.1 – Relocates and/or Improves Infrastructure to Assure Continued Operation During a 500-year Flood Event – 8 Points</a:t>
            </a:r>
          </a:p>
          <a:p>
            <a:r>
              <a:rPr lang="en-US" dirty="0">
                <a:solidFill>
                  <a:schemeClr val="accent3"/>
                </a:solidFill>
              </a:rPr>
              <a:t>2.N.2 – Relocates and/or Improves Infrastructure to Assure Continued Operation During a 100-year Flood Event – 5 points</a:t>
            </a:r>
          </a:p>
          <a:p>
            <a:r>
              <a:rPr lang="en-US" dirty="0">
                <a:solidFill>
                  <a:schemeClr val="accent3"/>
                </a:solidFill>
              </a:rPr>
              <a:t>No more 2.N.3 through 2.N.6</a:t>
            </a:r>
          </a:p>
          <a:p>
            <a:r>
              <a:rPr lang="en-US" dirty="0">
                <a:solidFill>
                  <a:schemeClr val="accent3"/>
                </a:solidFill>
              </a:rPr>
              <a:t>2.N.7 now 2.T (see </a:t>
            </a:r>
            <a:r>
              <a:rPr lang="en-US">
                <a:solidFill>
                  <a:schemeClr val="accent3"/>
                </a:solidFill>
              </a:rPr>
              <a:t>Slide 145)</a:t>
            </a:r>
            <a:endParaRPr lang="en-US" dirty="0">
              <a:solidFill>
                <a:schemeClr val="accent3"/>
              </a:solidFill>
            </a:endParaRPr>
          </a:p>
          <a:p>
            <a:pPr marL="342900" lvl="1" indent="0">
              <a:buNone/>
            </a:pPr>
            <a:endParaRPr lang="en-US" dirty="0">
              <a:solidFill>
                <a:schemeClr val="accent3"/>
              </a:solidFill>
            </a:endParaRPr>
          </a:p>
          <a:p>
            <a:pPr marL="0" indent="0">
              <a:buNone/>
            </a:pPr>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p:txBody>
      </p:sp>
      <p:sp>
        <p:nvSpPr>
          <p:cNvPr id="4" name="Slide Number Placeholder 3">
            <a:extLst>
              <a:ext uri="{FF2B5EF4-FFF2-40B4-BE49-F238E27FC236}">
                <a16:creationId xmlns:a16="http://schemas.microsoft.com/office/drawing/2014/main" id="{EB6693DD-7753-6D3C-AFF7-CE5A41933837}"/>
              </a:ext>
            </a:extLst>
          </p:cNvPr>
          <p:cNvSpPr>
            <a:spLocks noGrp="1"/>
          </p:cNvSpPr>
          <p:nvPr>
            <p:ph type="sldNum" sz="quarter" idx="10"/>
          </p:nvPr>
        </p:nvSpPr>
        <p:spPr/>
        <p:txBody>
          <a:bodyPr/>
          <a:lstStyle/>
          <a:p>
            <a:fld id="{74EC55B0-5D01-45FE-91CD-8F1B48D625FC}" type="slidenum">
              <a:rPr lang="en-US" smtClean="0"/>
              <a:pPr/>
              <a:t>140</a:t>
            </a:fld>
            <a:endParaRPr lang="en-US"/>
          </a:p>
        </p:txBody>
      </p:sp>
    </p:spTree>
    <p:extLst>
      <p:ext uri="{BB962C8B-B14F-4D97-AF65-F5344CB8AC3E}">
        <p14:creationId xmlns:p14="http://schemas.microsoft.com/office/powerpoint/2010/main" val="3948636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8958-C247-9841-1504-4B1EE1B00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1049C-0E9E-6F4D-2C6F-DC91E14BEE92}"/>
              </a:ext>
            </a:extLst>
          </p:cNvPr>
          <p:cNvSpPr>
            <a:spLocks noGrp="1"/>
          </p:cNvSpPr>
          <p:nvPr>
            <p:ph type="title"/>
          </p:nvPr>
        </p:nvSpPr>
        <p:spPr/>
        <p:txBody>
          <a:bodyPr>
            <a:noAutofit/>
          </a:bodyPr>
          <a:lstStyle/>
          <a:p>
            <a:r>
              <a:rPr lang="en-US"/>
              <a:t>2.N Infrastructure in Floodplains</a:t>
            </a:r>
          </a:p>
        </p:txBody>
      </p:sp>
      <p:sp>
        <p:nvSpPr>
          <p:cNvPr id="3" name="Content Placeholder 2">
            <a:extLst>
              <a:ext uri="{FF2B5EF4-FFF2-40B4-BE49-F238E27FC236}">
                <a16:creationId xmlns:a16="http://schemas.microsoft.com/office/drawing/2014/main" id="{47DC59A6-0BFA-212C-D50B-BF7F1866BCD1}"/>
              </a:ext>
            </a:extLst>
          </p:cNvPr>
          <p:cNvSpPr>
            <a:spLocks noGrp="1"/>
          </p:cNvSpPr>
          <p:nvPr>
            <p:ph idx="1"/>
          </p:nvPr>
        </p:nvSpPr>
        <p:spPr/>
        <p:txBody>
          <a:bodyPr vert="horz" lIns="91440" tIns="45720" rIns="91440" bIns="45720" rtlCol="0" anchor="t">
            <a:noAutofit/>
          </a:bodyPr>
          <a:lstStyle/>
          <a:p>
            <a:r>
              <a:rPr lang="en-US">
                <a:solidFill>
                  <a:schemeClr val="accent3"/>
                </a:solidFill>
              </a:rPr>
              <a:t>2.N.1 – Relocates and/or Improves Infrastructure to Assure Continued Operation During a 500-year Flood Event – 8 points</a:t>
            </a:r>
          </a:p>
          <a:p>
            <a:r>
              <a:rPr lang="en-US">
                <a:solidFill>
                  <a:schemeClr val="accent3"/>
                </a:solidFill>
              </a:rPr>
              <a:t>2.N.2 – Relocates and/or Improves Infrastructure to Assure Continued Operation During a 100-year Flood Event – 5 points</a:t>
            </a:r>
          </a:p>
          <a:p>
            <a:r>
              <a:rPr lang="en-US">
                <a:solidFill>
                  <a:schemeClr val="accent3"/>
                </a:solidFill>
              </a:rPr>
              <a:t>Includes</a:t>
            </a:r>
          </a:p>
          <a:p>
            <a:pPr lvl="1"/>
            <a:r>
              <a:rPr lang="en-US">
                <a:solidFill>
                  <a:schemeClr val="accent3"/>
                </a:solidFill>
              </a:rPr>
              <a:t>Relocation out of 500- and/or 100-year </a:t>
            </a:r>
            <a:r>
              <a:rPr lang="en-US" err="1">
                <a:solidFill>
                  <a:schemeClr val="accent3"/>
                </a:solidFill>
              </a:rPr>
              <a:t>floodlpain</a:t>
            </a:r>
            <a:endParaRPr lang="en-US">
              <a:solidFill>
                <a:schemeClr val="accent3"/>
              </a:solidFill>
            </a:endParaRPr>
          </a:p>
          <a:p>
            <a:pPr lvl="1"/>
            <a:r>
              <a:rPr lang="en-US">
                <a:solidFill>
                  <a:schemeClr val="accent3"/>
                </a:solidFill>
              </a:rPr>
              <a:t>Fortification</a:t>
            </a:r>
          </a:p>
          <a:p>
            <a:pPr lvl="2"/>
            <a:r>
              <a:rPr lang="en-US">
                <a:solidFill>
                  <a:schemeClr val="accent3"/>
                </a:solidFill>
              </a:rPr>
              <a:t>Replace equipment with new equipment not subject to damage by submersion</a:t>
            </a:r>
          </a:p>
          <a:p>
            <a:pPr lvl="2"/>
            <a:r>
              <a:rPr lang="en-US">
                <a:solidFill>
                  <a:schemeClr val="accent3"/>
                </a:solidFill>
              </a:rPr>
              <a:t>Physical barriers</a:t>
            </a:r>
          </a:p>
          <a:p>
            <a:pPr lvl="1"/>
            <a:r>
              <a:rPr lang="en-US">
                <a:solidFill>
                  <a:schemeClr val="accent3"/>
                </a:solidFill>
              </a:rPr>
              <a:t>Elevation</a:t>
            </a:r>
          </a:p>
          <a:p>
            <a:pPr marL="342900" lvl="1" indent="0">
              <a:buNone/>
            </a:pPr>
            <a:endParaRPr lang="en-US">
              <a:solidFill>
                <a:schemeClr val="accent3"/>
              </a:solidFill>
            </a:endParaRPr>
          </a:p>
          <a:p>
            <a:pPr marL="0" indent="0">
              <a:buNone/>
            </a:pPr>
            <a:endParaRPr lang="en-US">
              <a:solidFill>
                <a:schemeClr val="accent3"/>
              </a:solidFill>
            </a:endParaRPr>
          </a:p>
          <a:p>
            <a:endParaRPr lang="en-US">
              <a:solidFill>
                <a:schemeClr val="accent3"/>
              </a:solidFill>
            </a:endParaRPr>
          </a:p>
          <a:p>
            <a:endParaRPr lang="en-US">
              <a:solidFill>
                <a:schemeClr val="accent3"/>
              </a:solidFill>
            </a:endParaRPr>
          </a:p>
          <a:p>
            <a:endParaRPr lang="en-US">
              <a:solidFill>
                <a:schemeClr val="accent3"/>
              </a:solidFill>
            </a:endParaRPr>
          </a:p>
        </p:txBody>
      </p:sp>
      <p:sp>
        <p:nvSpPr>
          <p:cNvPr id="4" name="Slide Number Placeholder 3">
            <a:extLst>
              <a:ext uri="{FF2B5EF4-FFF2-40B4-BE49-F238E27FC236}">
                <a16:creationId xmlns:a16="http://schemas.microsoft.com/office/drawing/2014/main" id="{20B72A2F-3792-0C85-A279-E24B2A7C807A}"/>
              </a:ext>
            </a:extLst>
          </p:cNvPr>
          <p:cNvSpPr>
            <a:spLocks noGrp="1"/>
          </p:cNvSpPr>
          <p:nvPr>
            <p:ph type="sldNum" sz="quarter" idx="10"/>
          </p:nvPr>
        </p:nvSpPr>
        <p:spPr/>
        <p:txBody>
          <a:bodyPr/>
          <a:lstStyle/>
          <a:p>
            <a:fld id="{74EC55B0-5D01-45FE-91CD-8F1B48D625FC}" type="slidenum">
              <a:rPr lang="en-US" smtClean="0"/>
              <a:pPr/>
              <a:t>141</a:t>
            </a:fld>
            <a:endParaRPr lang="en-US"/>
          </a:p>
        </p:txBody>
      </p:sp>
    </p:spTree>
    <p:extLst>
      <p:ext uri="{BB962C8B-B14F-4D97-AF65-F5344CB8AC3E}">
        <p14:creationId xmlns:p14="http://schemas.microsoft.com/office/powerpoint/2010/main" val="2569838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9542-7FBC-71FE-5474-C73316EE6B7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AE9EA90-E7ED-D558-3D13-609547E0A4F2}"/>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9D834B2-4B74-6A58-58F4-AF412661FE33}"/>
              </a:ext>
            </a:extLst>
          </p:cNvPr>
          <p:cNvSpPr>
            <a:spLocks noGrp="1"/>
          </p:cNvSpPr>
          <p:nvPr>
            <p:ph type="title"/>
          </p:nvPr>
        </p:nvSpPr>
        <p:spPr/>
        <p:txBody>
          <a:bodyPr>
            <a:noAutofit/>
          </a:bodyPr>
          <a:lstStyle/>
          <a:p>
            <a:r>
              <a:rPr lang="en-US"/>
              <a:t>2.N Infrastructure in Floodplains -- Documentation</a:t>
            </a:r>
          </a:p>
        </p:txBody>
      </p:sp>
      <p:sp>
        <p:nvSpPr>
          <p:cNvPr id="3" name="Content Placeholder 2">
            <a:extLst>
              <a:ext uri="{FF2B5EF4-FFF2-40B4-BE49-F238E27FC236}">
                <a16:creationId xmlns:a16="http://schemas.microsoft.com/office/drawing/2014/main" id="{970E5207-D673-DAB1-3013-F3145E975F51}"/>
              </a:ext>
            </a:extLst>
          </p:cNvPr>
          <p:cNvSpPr>
            <a:spLocks noGrp="1"/>
          </p:cNvSpPr>
          <p:nvPr>
            <p:ph idx="1"/>
          </p:nvPr>
        </p:nvSpPr>
        <p:spPr>
          <a:xfrm>
            <a:off x="457200" y="1009650"/>
            <a:ext cx="8239328" cy="5238751"/>
          </a:xfrm>
        </p:spPr>
        <p:txBody>
          <a:bodyPr>
            <a:noAutofit/>
          </a:bodyPr>
          <a:lstStyle/>
          <a:p>
            <a:r>
              <a:rPr lang="en-US" sz="2400" dirty="0">
                <a:solidFill>
                  <a:schemeClr val="accent3"/>
                </a:solidFill>
              </a:rPr>
              <a:t>Relocation</a:t>
            </a:r>
          </a:p>
          <a:p>
            <a:pPr lvl="1"/>
            <a:r>
              <a:rPr lang="en-US" sz="2000" dirty="0">
                <a:solidFill>
                  <a:schemeClr val="accent3"/>
                </a:solidFill>
              </a:rPr>
              <a:t>Describe infrastructure being located</a:t>
            </a:r>
          </a:p>
          <a:p>
            <a:pPr lvl="1"/>
            <a:r>
              <a:rPr lang="en-US" sz="2000" dirty="0">
                <a:solidFill>
                  <a:schemeClr val="accent3"/>
                </a:solidFill>
              </a:rPr>
              <a:t>Provide mapping</a:t>
            </a:r>
          </a:p>
          <a:p>
            <a:pPr lvl="2"/>
            <a:r>
              <a:rPr lang="en-US" dirty="0">
                <a:solidFill>
                  <a:schemeClr val="accent3"/>
                </a:solidFill>
              </a:rPr>
              <a:t>FRIS or FEMA as source of data layer</a:t>
            </a:r>
          </a:p>
          <a:p>
            <a:pPr lvl="2"/>
            <a:r>
              <a:rPr lang="en-US" dirty="0">
                <a:solidFill>
                  <a:schemeClr val="accent3"/>
                </a:solidFill>
              </a:rPr>
              <a:t>Show</a:t>
            </a:r>
          </a:p>
          <a:p>
            <a:pPr lvl="3"/>
            <a:r>
              <a:rPr lang="en-US" dirty="0">
                <a:solidFill>
                  <a:schemeClr val="accent3"/>
                </a:solidFill>
              </a:rPr>
              <a:t>Location of existing and proposed infrastructure</a:t>
            </a:r>
          </a:p>
          <a:p>
            <a:pPr lvl="3"/>
            <a:r>
              <a:rPr lang="en-US" dirty="0">
                <a:solidFill>
                  <a:schemeClr val="accent3"/>
                </a:solidFill>
              </a:rPr>
              <a:t>Floodplain boundaries</a:t>
            </a:r>
          </a:p>
          <a:p>
            <a:r>
              <a:rPr lang="en-US" sz="2400" dirty="0">
                <a:solidFill>
                  <a:schemeClr val="accent3"/>
                </a:solidFill>
              </a:rPr>
              <a:t>Fortification</a:t>
            </a:r>
          </a:p>
          <a:p>
            <a:pPr lvl="1"/>
            <a:r>
              <a:rPr lang="en-US" sz="2000" dirty="0">
                <a:solidFill>
                  <a:schemeClr val="accent3"/>
                </a:solidFill>
              </a:rPr>
              <a:t>Determine base flood elevation (BFE)</a:t>
            </a:r>
          </a:p>
          <a:p>
            <a:pPr lvl="1"/>
            <a:r>
              <a:rPr lang="en-US" sz="2000" dirty="0">
                <a:solidFill>
                  <a:schemeClr val="accent3"/>
                </a:solidFill>
              </a:rPr>
              <a:t>Mapping that shows</a:t>
            </a:r>
          </a:p>
          <a:p>
            <a:pPr lvl="2"/>
            <a:r>
              <a:rPr lang="en-US" dirty="0">
                <a:solidFill>
                  <a:schemeClr val="accent3"/>
                </a:solidFill>
              </a:rPr>
              <a:t>Location of infrastructure</a:t>
            </a:r>
          </a:p>
          <a:p>
            <a:pPr lvl="2"/>
            <a:r>
              <a:rPr lang="en-US" dirty="0">
                <a:solidFill>
                  <a:schemeClr val="accent3"/>
                </a:solidFill>
              </a:rPr>
              <a:t>BFEs at location of infrastructure</a:t>
            </a:r>
          </a:p>
          <a:p>
            <a:pPr lvl="2"/>
            <a:r>
              <a:rPr lang="en-US" dirty="0">
                <a:solidFill>
                  <a:schemeClr val="accent3"/>
                </a:solidFill>
              </a:rPr>
              <a:t>Use FRIS </a:t>
            </a:r>
            <a:r>
              <a:rPr lang="en-US">
                <a:solidFill>
                  <a:schemeClr val="accent3"/>
                </a:solidFill>
              </a:rPr>
              <a:t>or FEMA </a:t>
            </a:r>
            <a:r>
              <a:rPr lang="en-US" dirty="0">
                <a:solidFill>
                  <a:schemeClr val="accent3"/>
                </a:solidFill>
              </a:rPr>
              <a:t>as source of data layer</a:t>
            </a:r>
          </a:p>
          <a:p>
            <a:pPr lvl="1"/>
            <a:r>
              <a:rPr lang="en-US" sz="2000" dirty="0">
                <a:solidFill>
                  <a:schemeClr val="accent3"/>
                </a:solidFill>
              </a:rPr>
              <a:t>Describe vulnerable components and how project will elevate/protect vulnerable components</a:t>
            </a:r>
          </a:p>
          <a:p>
            <a:pPr lvl="1"/>
            <a:r>
              <a:rPr lang="en-US" sz="2000" dirty="0">
                <a:solidFill>
                  <a:schemeClr val="accent3"/>
                </a:solidFill>
              </a:rPr>
              <a:t>How 2 feet above BFE will be achieved OR how infrastructure will be replaced with that not vulnerable to flooding</a:t>
            </a:r>
          </a:p>
          <a:p>
            <a:endParaRPr lang="en-US" dirty="0"/>
          </a:p>
          <a:p>
            <a:endParaRPr lang="en-US" dirty="0"/>
          </a:p>
        </p:txBody>
      </p:sp>
      <p:sp>
        <p:nvSpPr>
          <p:cNvPr id="4" name="Slide Number Placeholder 3">
            <a:extLst>
              <a:ext uri="{FF2B5EF4-FFF2-40B4-BE49-F238E27FC236}">
                <a16:creationId xmlns:a16="http://schemas.microsoft.com/office/drawing/2014/main" id="{C739C4D1-CCDF-00FE-1684-EC59518E77CF}"/>
              </a:ext>
            </a:extLst>
          </p:cNvPr>
          <p:cNvSpPr>
            <a:spLocks noGrp="1"/>
          </p:cNvSpPr>
          <p:nvPr>
            <p:ph type="sldNum" sz="quarter" idx="10"/>
          </p:nvPr>
        </p:nvSpPr>
        <p:spPr/>
        <p:txBody>
          <a:bodyPr/>
          <a:lstStyle/>
          <a:p>
            <a:fld id="{74EC55B0-5D01-45FE-91CD-8F1B48D625FC}" type="slidenum">
              <a:rPr lang="en-US" smtClean="0"/>
              <a:pPr/>
              <a:t>142</a:t>
            </a:fld>
            <a:endParaRPr lang="en-US"/>
          </a:p>
        </p:txBody>
      </p:sp>
    </p:spTree>
    <p:extLst>
      <p:ext uri="{BB962C8B-B14F-4D97-AF65-F5344CB8AC3E}">
        <p14:creationId xmlns:p14="http://schemas.microsoft.com/office/powerpoint/2010/main" val="6816999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0587FC-D9BD-FF3A-14D4-21EF723C463B}"/>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CF78AA4B-C267-4362-BF0D-6A8C69550E74}"/>
              </a:ext>
            </a:extLst>
          </p:cNvPr>
          <p:cNvSpPr>
            <a:spLocks noGrp="1"/>
          </p:cNvSpPr>
          <p:nvPr>
            <p:ph type="title"/>
          </p:nvPr>
        </p:nvSpPr>
        <p:spPr/>
        <p:txBody>
          <a:bodyPr>
            <a:normAutofit/>
          </a:bodyPr>
          <a:lstStyle/>
          <a:p>
            <a:r>
              <a:rPr lang="en-US"/>
              <a:t>2.O  Impaired Waters (WW) – 20 points</a:t>
            </a:r>
          </a:p>
        </p:txBody>
      </p:sp>
      <p:sp>
        <p:nvSpPr>
          <p:cNvPr id="3" name="Content Placeholder 2">
            <a:extLst>
              <a:ext uri="{FF2B5EF4-FFF2-40B4-BE49-F238E27FC236}">
                <a16:creationId xmlns:a16="http://schemas.microsoft.com/office/drawing/2014/main" id="{5F5A4BC8-F87B-4DE3-A01D-98A67A1859BB}"/>
              </a:ext>
            </a:extLst>
          </p:cNvPr>
          <p:cNvSpPr>
            <a:spLocks noGrp="1"/>
          </p:cNvSpPr>
          <p:nvPr>
            <p:ph idx="1"/>
          </p:nvPr>
        </p:nvSpPr>
        <p:spPr>
          <a:xfrm>
            <a:off x="457200" y="1005840"/>
            <a:ext cx="8239328" cy="5242561"/>
          </a:xfrm>
        </p:spPr>
        <p:txBody>
          <a:bodyPr>
            <a:noAutofit/>
          </a:bodyPr>
          <a:lstStyle/>
          <a:p>
            <a:pPr>
              <a:spcAft>
                <a:spcPts val="600"/>
              </a:spcAft>
            </a:pPr>
            <a:r>
              <a:rPr lang="en-US">
                <a:solidFill>
                  <a:schemeClr val="accent3"/>
                </a:solidFill>
              </a:rPr>
              <a:t>Project will directly benefit impaired waters</a:t>
            </a:r>
          </a:p>
          <a:p>
            <a:pPr>
              <a:spcAft>
                <a:spcPts val="600"/>
              </a:spcAft>
            </a:pPr>
            <a:r>
              <a:rPr lang="en-US">
                <a:solidFill>
                  <a:schemeClr val="tx2"/>
                </a:solidFill>
              </a:rPr>
              <a:t>Provide</a:t>
            </a:r>
          </a:p>
          <a:p>
            <a:pPr lvl="1"/>
            <a:r>
              <a:rPr lang="en-US">
                <a:solidFill>
                  <a:schemeClr val="tx2"/>
                </a:solidFill>
              </a:rPr>
              <a:t>Stream name and impairment(s) as documented in the Integrated Report</a:t>
            </a:r>
          </a:p>
          <a:p>
            <a:pPr lvl="1"/>
            <a:r>
              <a:rPr lang="en-US">
                <a:solidFill>
                  <a:schemeClr val="tx2"/>
                </a:solidFill>
              </a:rPr>
              <a:t>Discussion of impairment and connect the dots to show the project will directly benefit the impairment</a:t>
            </a:r>
          </a:p>
          <a:p>
            <a:pPr lvl="1"/>
            <a:r>
              <a:rPr lang="en-US">
                <a:solidFill>
                  <a:schemeClr val="tx2"/>
                </a:solidFill>
              </a:rPr>
              <a:t>Map(s) with project location, stream location and impaired segment</a:t>
            </a:r>
          </a:p>
          <a:p>
            <a:pPr>
              <a:spcAft>
                <a:spcPts val="600"/>
              </a:spcAft>
            </a:pPr>
            <a:r>
              <a:rPr lang="en-US">
                <a:solidFill>
                  <a:schemeClr val="tx2"/>
                </a:solidFill>
              </a:rPr>
              <a:t>Common errors</a:t>
            </a:r>
          </a:p>
          <a:p>
            <a:pPr lvl="1">
              <a:spcAft>
                <a:spcPts val="600"/>
              </a:spcAft>
            </a:pPr>
            <a:r>
              <a:rPr lang="en-US">
                <a:solidFill>
                  <a:schemeClr val="tx2"/>
                </a:solidFill>
              </a:rPr>
              <a:t>Project does not address impairment</a:t>
            </a:r>
          </a:p>
          <a:p>
            <a:pPr lvl="1">
              <a:spcAft>
                <a:spcPts val="600"/>
              </a:spcAft>
            </a:pPr>
            <a:r>
              <a:rPr lang="en-US">
                <a:solidFill>
                  <a:schemeClr val="tx2"/>
                </a:solidFill>
              </a:rPr>
              <a:t>Map does not adequately show location of project and impairment</a:t>
            </a:r>
          </a:p>
          <a:p>
            <a:endParaRPr lang="en-US"/>
          </a:p>
        </p:txBody>
      </p:sp>
      <p:sp>
        <p:nvSpPr>
          <p:cNvPr id="4" name="Slide Number Placeholder 3">
            <a:extLst>
              <a:ext uri="{FF2B5EF4-FFF2-40B4-BE49-F238E27FC236}">
                <a16:creationId xmlns:a16="http://schemas.microsoft.com/office/drawing/2014/main" id="{B8E13E65-842A-4C3A-932E-6B8C71CFD2BB}"/>
              </a:ext>
            </a:extLst>
          </p:cNvPr>
          <p:cNvSpPr>
            <a:spLocks noGrp="1"/>
          </p:cNvSpPr>
          <p:nvPr>
            <p:ph type="sldNum" sz="quarter" idx="10"/>
          </p:nvPr>
        </p:nvSpPr>
        <p:spPr/>
        <p:txBody>
          <a:bodyPr/>
          <a:lstStyle/>
          <a:p>
            <a:fld id="{74EC55B0-5D01-45FE-91CD-8F1B48D625FC}" type="slidenum">
              <a:rPr lang="en-US" smtClean="0"/>
              <a:pPr/>
              <a:t>143</a:t>
            </a:fld>
            <a:endParaRPr lang="en-US"/>
          </a:p>
        </p:txBody>
      </p:sp>
    </p:spTree>
    <p:extLst>
      <p:ext uri="{BB962C8B-B14F-4D97-AF65-F5344CB8AC3E}">
        <p14:creationId xmlns:p14="http://schemas.microsoft.com/office/powerpoint/2010/main" val="32517099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8B34-3DB8-24ED-F5D8-7EA908D21257}"/>
              </a:ext>
            </a:extLst>
          </p:cNvPr>
          <p:cNvSpPr>
            <a:spLocks noGrp="1"/>
          </p:cNvSpPr>
          <p:nvPr>
            <p:ph type="title"/>
          </p:nvPr>
        </p:nvSpPr>
        <p:spPr>
          <a:xfrm>
            <a:off x="540818" y="0"/>
            <a:ext cx="8473873" cy="914400"/>
          </a:xfrm>
        </p:spPr>
        <p:txBody>
          <a:bodyPr>
            <a:noAutofit/>
          </a:bodyPr>
          <a:lstStyle/>
          <a:p>
            <a:r>
              <a:rPr lang="en-US"/>
              <a:t>2.P. Special Water Classifications (WW) – 10 points</a:t>
            </a:r>
          </a:p>
        </p:txBody>
      </p:sp>
      <p:sp>
        <p:nvSpPr>
          <p:cNvPr id="3" name="Content Placeholder 2">
            <a:extLst>
              <a:ext uri="{FF2B5EF4-FFF2-40B4-BE49-F238E27FC236}">
                <a16:creationId xmlns:a16="http://schemas.microsoft.com/office/drawing/2014/main" id="{C8E23DC2-CF5E-0C96-71AC-51C6E4C9E603}"/>
              </a:ext>
            </a:extLst>
          </p:cNvPr>
          <p:cNvSpPr>
            <a:spLocks noGrp="1"/>
          </p:cNvSpPr>
          <p:nvPr>
            <p:ph idx="1"/>
          </p:nvPr>
        </p:nvSpPr>
        <p:spPr/>
        <p:txBody>
          <a:bodyPr vert="horz" lIns="91440" tIns="45720" rIns="91440" bIns="45720" rtlCol="0" anchor="t">
            <a:normAutofit/>
          </a:bodyPr>
          <a:lstStyle/>
          <a:p>
            <a:r>
              <a:rPr lang="en-US">
                <a:solidFill>
                  <a:schemeClr val="accent3"/>
                </a:solidFill>
              </a:rPr>
              <a:t>More classifications (UWL, PNA, AFSA, SAV)</a:t>
            </a:r>
          </a:p>
          <a:p>
            <a:r>
              <a:rPr lang="en-US">
                <a:solidFill>
                  <a:schemeClr val="accent3"/>
                </a:solidFill>
              </a:rPr>
              <a:t>Show direct connection of projects to their impact on these waters</a:t>
            </a:r>
          </a:p>
          <a:p>
            <a:r>
              <a:rPr lang="en-US">
                <a:solidFill>
                  <a:schemeClr val="accent3"/>
                </a:solidFill>
              </a:rPr>
              <a:t>Provide mapping</a:t>
            </a:r>
          </a:p>
          <a:p>
            <a:pPr lvl="1"/>
            <a:r>
              <a:rPr lang="en-US">
                <a:solidFill>
                  <a:schemeClr val="accent3"/>
                </a:solidFill>
              </a:rPr>
              <a:t>Project location</a:t>
            </a:r>
          </a:p>
          <a:p>
            <a:pPr lvl="1"/>
            <a:r>
              <a:rPr lang="en-US">
                <a:solidFill>
                  <a:schemeClr val="accent3"/>
                </a:solidFill>
              </a:rPr>
              <a:t>Location of special waters</a:t>
            </a:r>
          </a:p>
          <a:p>
            <a:pPr lvl="1"/>
            <a:r>
              <a:rPr lang="en-US">
                <a:solidFill>
                  <a:schemeClr val="accent3"/>
                </a:solidFill>
              </a:rPr>
              <a:t>SSO reports (for project claiming points due to SSO impacts)</a:t>
            </a:r>
          </a:p>
          <a:p>
            <a:r>
              <a:rPr lang="en-US">
                <a:solidFill>
                  <a:schemeClr val="accent3"/>
                </a:solidFill>
              </a:rPr>
              <a:t>See Guidance for more information</a:t>
            </a:r>
          </a:p>
        </p:txBody>
      </p:sp>
      <p:sp>
        <p:nvSpPr>
          <p:cNvPr id="4" name="Slide Number Placeholder 3">
            <a:extLst>
              <a:ext uri="{FF2B5EF4-FFF2-40B4-BE49-F238E27FC236}">
                <a16:creationId xmlns:a16="http://schemas.microsoft.com/office/drawing/2014/main" id="{4D99173C-19F8-6C4B-2099-E53C7283BF73}"/>
              </a:ext>
            </a:extLst>
          </p:cNvPr>
          <p:cNvSpPr>
            <a:spLocks noGrp="1"/>
          </p:cNvSpPr>
          <p:nvPr>
            <p:ph type="sldNum" sz="quarter" idx="10"/>
          </p:nvPr>
        </p:nvSpPr>
        <p:spPr/>
        <p:txBody>
          <a:bodyPr/>
          <a:lstStyle/>
          <a:p>
            <a:fld id="{74EC55B0-5D01-45FE-91CD-8F1B48D625FC}" type="slidenum">
              <a:rPr lang="en-US" smtClean="0"/>
              <a:pPr/>
              <a:t>144</a:t>
            </a:fld>
            <a:endParaRPr lang="en-US"/>
          </a:p>
        </p:txBody>
      </p:sp>
    </p:spTree>
    <p:extLst>
      <p:ext uri="{BB962C8B-B14F-4D97-AF65-F5344CB8AC3E}">
        <p14:creationId xmlns:p14="http://schemas.microsoft.com/office/powerpoint/2010/main" val="18344739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8DC2-5068-4261-8A83-FFA748751083}"/>
              </a:ext>
            </a:extLst>
          </p:cNvPr>
          <p:cNvSpPr>
            <a:spLocks noGrp="1"/>
          </p:cNvSpPr>
          <p:nvPr>
            <p:ph type="title"/>
          </p:nvPr>
        </p:nvSpPr>
        <p:spPr/>
        <p:txBody>
          <a:bodyPr>
            <a:normAutofit fontScale="90000"/>
          </a:bodyPr>
          <a:lstStyle/>
          <a:p>
            <a:r>
              <a:rPr lang="en-US"/>
              <a:t>2.T. Redundancy/Resiliency (DW, WW, CDBG-I) – 3 points</a:t>
            </a:r>
          </a:p>
        </p:txBody>
      </p:sp>
      <p:sp>
        <p:nvSpPr>
          <p:cNvPr id="3" name="Content Placeholder 2">
            <a:extLst>
              <a:ext uri="{FF2B5EF4-FFF2-40B4-BE49-F238E27FC236}">
                <a16:creationId xmlns:a16="http://schemas.microsoft.com/office/drawing/2014/main" id="{EC49EB51-54D9-4F87-9682-8C2E0C47C965}"/>
              </a:ext>
            </a:extLst>
          </p:cNvPr>
          <p:cNvSpPr>
            <a:spLocks noGrp="1"/>
          </p:cNvSpPr>
          <p:nvPr>
            <p:ph idx="1"/>
          </p:nvPr>
        </p:nvSpPr>
        <p:spPr/>
        <p:txBody>
          <a:bodyPr/>
          <a:lstStyle/>
          <a:p>
            <a:pPr marL="0" indent="0">
              <a:buNone/>
            </a:pPr>
            <a:r>
              <a:rPr lang="en-US">
                <a:solidFill>
                  <a:schemeClr val="accent3"/>
                </a:solidFill>
              </a:rPr>
              <a:t>Requirements</a:t>
            </a:r>
          </a:p>
          <a:p>
            <a:r>
              <a:rPr lang="en-US">
                <a:solidFill>
                  <a:schemeClr val="accent3"/>
                </a:solidFill>
              </a:rPr>
              <a:t>Include redundant or resilient items in the project description</a:t>
            </a:r>
          </a:p>
          <a:p>
            <a:r>
              <a:rPr lang="en-US">
                <a:solidFill>
                  <a:schemeClr val="accent3"/>
                </a:solidFill>
              </a:rPr>
              <a:t>New or increased redundancy/resiliency = points</a:t>
            </a:r>
          </a:p>
          <a:p>
            <a:r>
              <a:rPr lang="en-US">
                <a:solidFill>
                  <a:schemeClr val="accent3"/>
                </a:solidFill>
              </a:rPr>
              <a:t>Replacing/repairing existing generator ≠ points</a:t>
            </a:r>
          </a:p>
          <a:p>
            <a:r>
              <a:rPr lang="en-US">
                <a:solidFill>
                  <a:schemeClr val="accent3"/>
                </a:solidFill>
              </a:rPr>
              <a:t>Retrofitting with backup power </a:t>
            </a:r>
            <a:r>
              <a:rPr lang="en-US">
                <a:solidFill>
                  <a:schemeClr val="accent3"/>
                </a:solidFill>
                <a:sym typeface="Wingdings" panose="05000000000000000000" pitchFamily="2" charset="2"/>
              </a:rPr>
              <a:t>= points</a:t>
            </a:r>
            <a:endParaRPr lang="en-US">
              <a:solidFill>
                <a:schemeClr val="accent3"/>
              </a:solidFill>
            </a:endParaRPr>
          </a:p>
          <a:p>
            <a:r>
              <a:rPr lang="en-US">
                <a:solidFill>
                  <a:schemeClr val="accent3"/>
                </a:solidFill>
                <a:sym typeface="Wingdings" panose="05000000000000000000" pitchFamily="2" charset="2"/>
              </a:rPr>
              <a:t>New equipment with backup power ≠ points</a:t>
            </a:r>
            <a:endParaRPr lang="en-US">
              <a:solidFill>
                <a:schemeClr val="accent3"/>
              </a:solidFill>
            </a:endParaRPr>
          </a:p>
        </p:txBody>
      </p:sp>
      <p:sp>
        <p:nvSpPr>
          <p:cNvPr id="4" name="Slide Number Placeholder 3">
            <a:extLst>
              <a:ext uri="{FF2B5EF4-FFF2-40B4-BE49-F238E27FC236}">
                <a16:creationId xmlns:a16="http://schemas.microsoft.com/office/drawing/2014/main" id="{6AADD0E7-28AF-42D8-9E75-C311B0FC5B23}"/>
              </a:ext>
            </a:extLst>
          </p:cNvPr>
          <p:cNvSpPr>
            <a:spLocks noGrp="1"/>
          </p:cNvSpPr>
          <p:nvPr>
            <p:ph type="sldNum" sz="quarter" idx="10"/>
          </p:nvPr>
        </p:nvSpPr>
        <p:spPr/>
        <p:txBody>
          <a:bodyPr/>
          <a:lstStyle/>
          <a:p>
            <a:fld id="{74EC55B0-5D01-45FE-91CD-8F1B48D625FC}" type="slidenum">
              <a:rPr lang="en-US" smtClean="0"/>
              <a:pPr/>
              <a:t>145</a:t>
            </a:fld>
            <a:endParaRPr lang="en-US"/>
          </a:p>
        </p:txBody>
      </p:sp>
    </p:spTree>
    <p:extLst>
      <p:ext uri="{BB962C8B-B14F-4D97-AF65-F5344CB8AC3E}">
        <p14:creationId xmlns:p14="http://schemas.microsoft.com/office/powerpoint/2010/main" val="6602471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B49C-3B54-48F0-A90C-1FBD91828204}"/>
              </a:ext>
            </a:extLst>
          </p:cNvPr>
          <p:cNvSpPr>
            <a:spLocks noGrp="1"/>
          </p:cNvSpPr>
          <p:nvPr>
            <p:ph type="title"/>
          </p:nvPr>
        </p:nvSpPr>
        <p:spPr/>
        <p:txBody>
          <a:bodyPr/>
          <a:lstStyle/>
          <a:p>
            <a:pPr algn="ctr"/>
            <a:r>
              <a:rPr lang="en-US">
                <a:latin typeface="Times New Roman"/>
                <a:cs typeface="Times New Roman"/>
              </a:rPr>
              <a:t>Priority Rating System</a:t>
            </a:r>
            <a:endParaRPr lang="en-US"/>
          </a:p>
        </p:txBody>
      </p:sp>
      <p:sp>
        <p:nvSpPr>
          <p:cNvPr id="3" name="Content Placeholder 2">
            <a:extLst>
              <a:ext uri="{FF2B5EF4-FFF2-40B4-BE49-F238E27FC236}">
                <a16:creationId xmlns:a16="http://schemas.microsoft.com/office/drawing/2014/main" id="{DC4F5FAA-D6DA-479D-809F-FA7A2F3627FE}"/>
              </a:ext>
            </a:extLst>
          </p:cNvPr>
          <p:cNvSpPr>
            <a:spLocks noGrp="1"/>
          </p:cNvSpPr>
          <p:nvPr>
            <p:ph idx="1"/>
          </p:nvPr>
        </p:nvSpPr>
        <p:spPr/>
        <p:txBody>
          <a:bodyPr vert="horz" lIns="91440" tIns="45720" rIns="91440" bIns="45720" rtlCol="0" anchor="t">
            <a:normAutofit/>
          </a:bodyPr>
          <a:lstStyle/>
          <a:p>
            <a:pPr marL="0" indent="0" algn="ctr">
              <a:buNone/>
            </a:pPr>
            <a:endParaRPr lang="en-US"/>
          </a:p>
          <a:p>
            <a:pPr marL="0" indent="0" algn="ctr">
              <a:buNone/>
            </a:pPr>
            <a:endParaRPr lang="en-US" sz="3200"/>
          </a:p>
          <a:p>
            <a:pPr marL="0" indent="0" algn="ctr">
              <a:buNone/>
            </a:pPr>
            <a:endParaRPr lang="en-US" sz="3200"/>
          </a:p>
          <a:p>
            <a:pPr marL="0" indent="0" algn="ctr">
              <a:buNone/>
            </a:pPr>
            <a:endParaRPr lang="en-US" sz="3200">
              <a:solidFill>
                <a:schemeClr val="tx2"/>
              </a:solidFill>
            </a:endParaRPr>
          </a:p>
          <a:p>
            <a:pPr marL="0" indent="0" algn="ctr">
              <a:buNone/>
            </a:pPr>
            <a:r>
              <a:rPr lang="en-US" sz="3200">
                <a:solidFill>
                  <a:schemeClr val="tx2"/>
                </a:solidFill>
              </a:rPr>
              <a:t>Category 3 – System Management</a:t>
            </a:r>
          </a:p>
          <a:p>
            <a:endParaRPr lang="en-US"/>
          </a:p>
        </p:txBody>
      </p:sp>
      <p:sp>
        <p:nvSpPr>
          <p:cNvPr id="4" name="Slide Number Placeholder 3">
            <a:extLst>
              <a:ext uri="{FF2B5EF4-FFF2-40B4-BE49-F238E27FC236}">
                <a16:creationId xmlns:a16="http://schemas.microsoft.com/office/drawing/2014/main" id="{34ACC605-2035-4E31-B446-09341C986F5E}"/>
              </a:ext>
            </a:extLst>
          </p:cNvPr>
          <p:cNvSpPr>
            <a:spLocks noGrp="1"/>
          </p:cNvSpPr>
          <p:nvPr>
            <p:ph type="sldNum" sz="quarter" idx="10"/>
          </p:nvPr>
        </p:nvSpPr>
        <p:spPr/>
        <p:txBody>
          <a:bodyPr/>
          <a:lstStyle/>
          <a:p>
            <a:fld id="{74EC55B0-5D01-45FE-91CD-8F1B48D625FC}" type="slidenum">
              <a:rPr lang="en-US" smtClean="0"/>
              <a:pPr/>
              <a:t>146</a:t>
            </a:fld>
            <a:endParaRPr lang="en-US"/>
          </a:p>
        </p:txBody>
      </p:sp>
    </p:spTree>
    <p:extLst>
      <p:ext uri="{BB962C8B-B14F-4D97-AF65-F5344CB8AC3E}">
        <p14:creationId xmlns:p14="http://schemas.microsoft.com/office/powerpoint/2010/main" val="37951971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D643-067D-43FC-ADE8-5DE084324476}"/>
              </a:ext>
            </a:extLst>
          </p:cNvPr>
          <p:cNvSpPr>
            <a:spLocks noGrp="1"/>
          </p:cNvSpPr>
          <p:nvPr>
            <p:ph type="title"/>
          </p:nvPr>
        </p:nvSpPr>
        <p:spPr/>
        <p:txBody>
          <a:bodyPr>
            <a:noAutofit/>
          </a:bodyPr>
          <a:lstStyle/>
          <a:p>
            <a:r>
              <a:rPr lang="en-US"/>
              <a:t>3.A Capital Planning Activities (DW, WW, CDBG-I, EC-C, EC-S)</a:t>
            </a:r>
          </a:p>
        </p:txBody>
      </p:sp>
      <p:sp>
        <p:nvSpPr>
          <p:cNvPr id="3" name="Content Placeholder 2">
            <a:extLst>
              <a:ext uri="{FF2B5EF4-FFF2-40B4-BE49-F238E27FC236}">
                <a16:creationId xmlns:a16="http://schemas.microsoft.com/office/drawing/2014/main" id="{2BA44494-04E8-4B11-8F50-15F29183B2E9}"/>
              </a:ext>
            </a:extLst>
          </p:cNvPr>
          <p:cNvSpPr>
            <a:spLocks noGrp="1"/>
          </p:cNvSpPr>
          <p:nvPr>
            <p:ph idx="1"/>
          </p:nvPr>
        </p:nvSpPr>
        <p:spPr>
          <a:xfrm>
            <a:off x="211509" y="914401"/>
            <a:ext cx="8485019" cy="5249780"/>
          </a:xfrm>
        </p:spPr>
        <p:txBody>
          <a:bodyPr vert="horz" lIns="91440" tIns="45720" rIns="91440" bIns="45720" rtlCol="0" anchor="t">
            <a:noAutofit/>
          </a:bodyPr>
          <a:lstStyle/>
          <a:p>
            <a:r>
              <a:rPr lang="en-US" sz="2400">
                <a:solidFill>
                  <a:schemeClr val="accent3"/>
                </a:solidFill>
              </a:rPr>
              <a:t>Can only receive points for either 3.A.1 or 3.A 2</a:t>
            </a:r>
          </a:p>
          <a:p>
            <a:r>
              <a:rPr lang="en-US" sz="2400">
                <a:solidFill>
                  <a:schemeClr val="accent3"/>
                </a:solidFill>
              </a:rPr>
              <a:t>3.A.1 - Asset Management Plan (10 points)</a:t>
            </a:r>
          </a:p>
          <a:p>
            <a:pPr lvl="1"/>
            <a:r>
              <a:rPr lang="en-US" sz="2000">
                <a:solidFill>
                  <a:schemeClr val="accent3"/>
                </a:solidFill>
              </a:rPr>
              <a:t>Narrative describes 4 key AMP areas (see Guidance)</a:t>
            </a:r>
          </a:p>
          <a:p>
            <a:pPr lvl="1"/>
            <a:r>
              <a:rPr lang="en-US" sz="2000">
                <a:solidFill>
                  <a:schemeClr val="accent3"/>
                </a:solidFill>
              </a:rPr>
              <a:t>AMP must be fully implemented</a:t>
            </a:r>
          </a:p>
          <a:p>
            <a:pPr lvl="1"/>
            <a:r>
              <a:rPr lang="en-US" sz="2000">
                <a:solidFill>
                  <a:schemeClr val="accent3"/>
                </a:solidFill>
              </a:rPr>
              <a:t>Must qualify for 3.A.2 points</a:t>
            </a:r>
          </a:p>
          <a:p>
            <a:pPr lvl="1"/>
            <a:r>
              <a:rPr lang="en-US" sz="2000">
                <a:solidFill>
                  <a:schemeClr val="accent3"/>
                </a:solidFill>
              </a:rPr>
              <a:t>For CDBG-I only, must provide complete AMP with both applications</a:t>
            </a:r>
          </a:p>
          <a:p>
            <a:r>
              <a:rPr lang="en-US" sz="2400">
                <a:solidFill>
                  <a:schemeClr val="accent3"/>
                </a:solidFill>
              </a:rPr>
              <a:t>3.A.2 - Capital Improvement Plan – (2 points for DW/WW, 3 points for CDBG-I)</a:t>
            </a:r>
          </a:p>
          <a:p>
            <a:pPr lvl="1"/>
            <a:r>
              <a:rPr lang="en-US" sz="2000">
                <a:solidFill>
                  <a:schemeClr val="accent3"/>
                </a:solidFill>
              </a:rPr>
              <a:t>CIP must be adopted within 2 years of application</a:t>
            </a:r>
          </a:p>
          <a:p>
            <a:pPr lvl="1"/>
            <a:r>
              <a:rPr lang="en-US" sz="2000">
                <a:solidFill>
                  <a:schemeClr val="accent3"/>
                </a:solidFill>
              </a:rPr>
              <a:t>CIP must span 10 years from the adoption date</a:t>
            </a:r>
          </a:p>
          <a:p>
            <a:pPr lvl="1"/>
            <a:r>
              <a:rPr lang="en-US" sz="2000">
                <a:solidFill>
                  <a:schemeClr val="accent3"/>
                </a:solidFill>
              </a:rPr>
              <a:t>For the first 5 years, list projects with cost </a:t>
            </a:r>
            <a:r>
              <a:rPr lang="en-US" sz="2000" u="sng">
                <a:solidFill>
                  <a:schemeClr val="accent1"/>
                </a:solidFill>
              </a:rPr>
              <a:t>by year </a:t>
            </a:r>
          </a:p>
          <a:p>
            <a:pPr lvl="1"/>
            <a:r>
              <a:rPr lang="en-US" sz="2000">
                <a:solidFill>
                  <a:schemeClr val="accent3"/>
                </a:solidFill>
              </a:rPr>
              <a:t>Next 5 years, list projects and total costs, including year planned or priority of those projects not required</a:t>
            </a:r>
            <a:endParaRPr lang="en-US">
              <a:solidFill>
                <a:schemeClr val="accent3"/>
              </a:solidFill>
            </a:endParaRPr>
          </a:p>
          <a:p>
            <a:pPr lvl="1"/>
            <a:r>
              <a:rPr lang="en-US" sz="2000">
                <a:solidFill>
                  <a:schemeClr val="accent3"/>
                </a:solidFill>
              </a:rPr>
              <a:t>Project is clearly highlighted in the priority matrix</a:t>
            </a:r>
          </a:p>
          <a:p>
            <a:pPr lvl="1"/>
            <a:r>
              <a:rPr lang="en-US" sz="2000">
                <a:solidFill>
                  <a:schemeClr val="tx2"/>
                </a:solidFill>
              </a:rPr>
              <a:t>Planning grant eligible if project related to </a:t>
            </a:r>
            <a:br>
              <a:rPr lang="en-US" sz="2000"/>
            </a:br>
            <a:r>
              <a:rPr lang="en-US" sz="2000">
                <a:solidFill>
                  <a:schemeClr val="tx2"/>
                </a:solidFill>
              </a:rPr>
              <a:t>Capital Project.</a:t>
            </a:r>
          </a:p>
          <a:p>
            <a:pPr lvl="2"/>
            <a:endParaRPr lang="en-US"/>
          </a:p>
          <a:p>
            <a:pPr lvl="2"/>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A9FB9791-B2A1-45AD-A5B7-0D8F8B5BB960}"/>
              </a:ext>
            </a:extLst>
          </p:cNvPr>
          <p:cNvSpPr>
            <a:spLocks noGrp="1"/>
          </p:cNvSpPr>
          <p:nvPr>
            <p:ph type="sldNum" sz="quarter" idx="10"/>
          </p:nvPr>
        </p:nvSpPr>
        <p:spPr/>
        <p:txBody>
          <a:bodyPr/>
          <a:lstStyle/>
          <a:p>
            <a:fld id="{74EC55B0-5D01-45FE-91CD-8F1B48D625FC}" type="slidenum">
              <a:rPr lang="en-US" smtClean="0"/>
              <a:pPr/>
              <a:t>147</a:t>
            </a:fld>
            <a:endParaRPr lang="en-US"/>
          </a:p>
        </p:txBody>
      </p:sp>
    </p:spTree>
    <p:extLst>
      <p:ext uri="{BB962C8B-B14F-4D97-AF65-F5344CB8AC3E}">
        <p14:creationId xmlns:p14="http://schemas.microsoft.com/office/powerpoint/2010/main" val="7033208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2394-EDD5-4452-89A1-4721694F71EA}"/>
              </a:ext>
            </a:extLst>
          </p:cNvPr>
          <p:cNvSpPr>
            <a:spLocks noGrp="1"/>
          </p:cNvSpPr>
          <p:nvPr>
            <p:ph type="title"/>
          </p:nvPr>
        </p:nvSpPr>
        <p:spPr>
          <a:xfrm>
            <a:off x="466928" y="0"/>
            <a:ext cx="8321040" cy="914400"/>
          </a:xfrm>
        </p:spPr>
        <p:txBody>
          <a:bodyPr>
            <a:noAutofit/>
          </a:bodyPr>
          <a:lstStyle/>
          <a:p>
            <a:r>
              <a:rPr lang="en-US"/>
              <a:t>3.A.2 Capital Improvement Plan (DW, WW, CDBG-I, EC-C, EC-S)</a:t>
            </a:r>
          </a:p>
        </p:txBody>
      </p:sp>
      <p:sp>
        <p:nvSpPr>
          <p:cNvPr id="3" name="Content Placeholder 2">
            <a:extLst>
              <a:ext uri="{FF2B5EF4-FFF2-40B4-BE49-F238E27FC236}">
                <a16:creationId xmlns:a16="http://schemas.microsoft.com/office/drawing/2014/main" id="{71C8094A-DA1D-4F3B-9C16-E0512A045B8A}"/>
              </a:ext>
            </a:extLst>
          </p:cNvPr>
          <p:cNvSpPr>
            <a:spLocks noGrp="1"/>
          </p:cNvSpPr>
          <p:nvPr>
            <p:ph idx="1"/>
          </p:nvPr>
        </p:nvSpPr>
        <p:spPr>
          <a:xfrm>
            <a:off x="457200" y="988291"/>
            <a:ext cx="8239125" cy="5260109"/>
          </a:xfrm>
        </p:spPr>
        <p:txBody>
          <a:bodyPr vert="horz" lIns="91440" tIns="45720" rIns="91440" bIns="45720" rtlCol="0" anchor="t">
            <a:noAutofit/>
          </a:bodyPr>
          <a:lstStyle/>
          <a:p>
            <a:pPr marL="0" indent="0">
              <a:buNone/>
            </a:pPr>
            <a:r>
              <a:rPr lang="en-US" sz="2400">
                <a:solidFill>
                  <a:schemeClr val="tx2"/>
                </a:solidFill>
              </a:rPr>
              <a:t>Common Errors</a:t>
            </a:r>
          </a:p>
          <a:p>
            <a:r>
              <a:rPr lang="en-US" sz="2400">
                <a:solidFill>
                  <a:schemeClr val="tx2"/>
                </a:solidFill>
              </a:rPr>
              <a:t>More than 2 years old</a:t>
            </a:r>
          </a:p>
          <a:p>
            <a:r>
              <a:rPr lang="en-US" sz="2400">
                <a:solidFill>
                  <a:schemeClr val="tx2"/>
                </a:solidFill>
              </a:rPr>
              <a:t>Spans less than 10 years </a:t>
            </a:r>
          </a:p>
          <a:p>
            <a:r>
              <a:rPr lang="en-US" sz="2400">
                <a:solidFill>
                  <a:schemeClr val="tx2"/>
                </a:solidFill>
              </a:rPr>
              <a:t>Lacks minutes showing adoption (certification not sufficient)</a:t>
            </a:r>
          </a:p>
          <a:p>
            <a:r>
              <a:rPr lang="en-US" sz="2400">
                <a:solidFill>
                  <a:schemeClr val="tx2"/>
                </a:solidFill>
              </a:rPr>
              <a:t>Project applied-for not evident and unambiguous on CIP</a:t>
            </a:r>
          </a:p>
          <a:p>
            <a:r>
              <a:rPr lang="en-US" sz="2400">
                <a:solidFill>
                  <a:schemeClr val="tx2"/>
                </a:solidFill>
              </a:rPr>
              <a:t>Includes only O&amp;M expenses and/or a single project (project applied for)</a:t>
            </a:r>
          </a:p>
          <a:p>
            <a:r>
              <a:rPr lang="en-US" sz="2400">
                <a:solidFill>
                  <a:schemeClr val="tx2"/>
                </a:solidFill>
              </a:rPr>
              <a:t>Large cost difference between CIP and Application not clearly explained</a:t>
            </a:r>
          </a:p>
          <a:p>
            <a:r>
              <a:rPr lang="en-US" sz="2400">
                <a:solidFill>
                  <a:schemeClr val="tx2"/>
                </a:solidFill>
              </a:rPr>
              <a:t>No explanation of change in CIP priority</a:t>
            </a:r>
          </a:p>
          <a:p>
            <a:r>
              <a:rPr lang="en-US" sz="2400">
                <a:solidFill>
                  <a:schemeClr val="tx2"/>
                </a:solidFill>
              </a:rPr>
              <a:t>Not providing application narrative </a:t>
            </a:r>
          </a:p>
        </p:txBody>
      </p:sp>
      <p:sp>
        <p:nvSpPr>
          <p:cNvPr id="4" name="Slide Number Placeholder 3">
            <a:extLst>
              <a:ext uri="{FF2B5EF4-FFF2-40B4-BE49-F238E27FC236}">
                <a16:creationId xmlns:a16="http://schemas.microsoft.com/office/drawing/2014/main" id="{AB2298BA-1478-405B-82DA-892D59F3DEB2}"/>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148</a:t>
            </a:fld>
            <a:endParaRPr lang="en-US"/>
          </a:p>
        </p:txBody>
      </p:sp>
    </p:spTree>
    <p:extLst>
      <p:ext uri="{BB962C8B-B14F-4D97-AF65-F5344CB8AC3E}">
        <p14:creationId xmlns:p14="http://schemas.microsoft.com/office/powerpoint/2010/main" val="39257951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95F8-E0A4-B1ED-AACA-5D6513F9C082}"/>
              </a:ext>
            </a:extLst>
          </p:cNvPr>
          <p:cNvSpPr>
            <a:spLocks noGrp="1"/>
          </p:cNvSpPr>
          <p:nvPr>
            <p:ph type="title"/>
          </p:nvPr>
        </p:nvSpPr>
        <p:spPr/>
        <p:txBody>
          <a:bodyPr>
            <a:normAutofit fontScale="90000"/>
          </a:bodyPr>
          <a:lstStyle/>
          <a:p>
            <a:r>
              <a:rPr lang="en-US" dirty="0"/>
              <a:t>3.F Flood Resiliency Action Plan (DW, WW, CDBG-I) – 3 points </a:t>
            </a:r>
            <a:r>
              <a:rPr lang="en-US" dirty="0">
                <a:solidFill>
                  <a:srgbClr val="FFFF00"/>
                </a:solidFill>
              </a:rPr>
              <a:t>(NEW!)</a:t>
            </a:r>
          </a:p>
        </p:txBody>
      </p:sp>
      <p:sp>
        <p:nvSpPr>
          <p:cNvPr id="3" name="Content Placeholder 2">
            <a:extLst>
              <a:ext uri="{FF2B5EF4-FFF2-40B4-BE49-F238E27FC236}">
                <a16:creationId xmlns:a16="http://schemas.microsoft.com/office/drawing/2014/main" id="{F5275583-4608-4DBF-E229-29858B697960}"/>
              </a:ext>
            </a:extLst>
          </p:cNvPr>
          <p:cNvSpPr>
            <a:spLocks noGrp="1"/>
          </p:cNvSpPr>
          <p:nvPr>
            <p:ph idx="1"/>
          </p:nvPr>
        </p:nvSpPr>
        <p:spPr/>
        <p:txBody>
          <a:bodyPr/>
          <a:lstStyle/>
          <a:p>
            <a:r>
              <a:rPr lang="en-US">
                <a:solidFill>
                  <a:schemeClr val="accent3"/>
                </a:solidFill>
              </a:rPr>
              <a:t>Qualifies for points if applicant has created a flood resiliency action plan </a:t>
            </a:r>
          </a:p>
          <a:p>
            <a:r>
              <a:rPr lang="en-US">
                <a:solidFill>
                  <a:schemeClr val="accent3"/>
                </a:solidFill>
              </a:rPr>
              <a:t>Narrative required – Hits 3 points</a:t>
            </a:r>
          </a:p>
          <a:p>
            <a:pPr lvl="1"/>
            <a:r>
              <a:rPr lang="en-US">
                <a:solidFill>
                  <a:schemeClr val="accent3"/>
                </a:solidFill>
              </a:rPr>
              <a:t>Inventory of assets exposed to flooding</a:t>
            </a:r>
          </a:p>
          <a:p>
            <a:pPr lvl="1"/>
            <a:r>
              <a:rPr lang="en-US">
                <a:solidFill>
                  <a:schemeClr val="accent3"/>
                </a:solidFill>
              </a:rPr>
              <a:t>Prioritized actions for achieving flood resilience</a:t>
            </a:r>
          </a:p>
          <a:p>
            <a:pPr lvl="1"/>
            <a:r>
              <a:rPr lang="en-US">
                <a:solidFill>
                  <a:schemeClr val="accent3"/>
                </a:solidFill>
              </a:rPr>
              <a:t>Consideration of future flood impacts</a:t>
            </a:r>
          </a:p>
          <a:p>
            <a:r>
              <a:rPr lang="en-US">
                <a:solidFill>
                  <a:schemeClr val="accent3"/>
                </a:solidFill>
              </a:rPr>
              <a:t>Review guidance</a:t>
            </a:r>
          </a:p>
          <a:p>
            <a:r>
              <a:rPr lang="en-US">
                <a:solidFill>
                  <a:schemeClr val="accent3"/>
                </a:solidFill>
              </a:rPr>
              <a:t>Provide mapping where required</a:t>
            </a:r>
          </a:p>
          <a:p>
            <a:pPr lvl="1"/>
            <a:endParaRPr lang="en-US"/>
          </a:p>
        </p:txBody>
      </p:sp>
      <p:sp>
        <p:nvSpPr>
          <p:cNvPr id="4" name="Slide Number Placeholder 3">
            <a:extLst>
              <a:ext uri="{FF2B5EF4-FFF2-40B4-BE49-F238E27FC236}">
                <a16:creationId xmlns:a16="http://schemas.microsoft.com/office/drawing/2014/main" id="{8CF7AD3E-B611-C521-C901-A01F8C42BD5D}"/>
              </a:ext>
            </a:extLst>
          </p:cNvPr>
          <p:cNvSpPr>
            <a:spLocks noGrp="1"/>
          </p:cNvSpPr>
          <p:nvPr>
            <p:ph type="sldNum" sz="quarter" idx="10"/>
          </p:nvPr>
        </p:nvSpPr>
        <p:spPr/>
        <p:txBody>
          <a:bodyPr/>
          <a:lstStyle/>
          <a:p>
            <a:fld id="{74EC55B0-5D01-45FE-91CD-8F1B48D625FC}" type="slidenum">
              <a:rPr lang="en-US" smtClean="0"/>
              <a:pPr/>
              <a:t>149</a:t>
            </a:fld>
            <a:endParaRPr lang="en-US"/>
          </a:p>
        </p:txBody>
      </p:sp>
    </p:spTree>
    <p:extLst>
      <p:ext uri="{BB962C8B-B14F-4D97-AF65-F5344CB8AC3E}">
        <p14:creationId xmlns:p14="http://schemas.microsoft.com/office/powerpoint/2010/main" val="134492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55D5-AA42-5384-234F-6A2C5DFD88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C846CE-5EF4-8196-88BA-64029078B00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FE4DF23-166D-27AD-08F9-70DC3B08CE73}"/>
              </a:ext>
            </a:extLst>
          </p:cNvPr>
          <p:cNvSpPr>
            <a:spLocks noGrp="1"/>
          </p:cNvSpPr>
          <p:nvPr>
            <p:ph type="sldNum" sz="quarter" idx="14"/>
          </p:nvPr>
        </p:nvSpPr>
        <p:spPr>
          <a:xfrm>
            <a:off x="0" y="6592824"/>
            <a:ext cx="2057400" cy="265176"/>
          </a:xfrm>
        </p:spPr>
        <p:txBody>
          <a:bodyPr/>
          <a:lstStyle/>
          <a:p>
            <a:fld id="{11F27F3A-B3E9-41ED-AF8F-A365F10BB65F}" type="slidenum">
              <a:rPr lang="en-US" smtClean="0"/>
              <a:pPr/>
              <a:t>15</a:t>
            </a:fld>
            <a:endParaRPr lang="en-US"/>
          </a:p>
        </p:txBody>
      </p:sp>
      <p:sp>
        <p:nvSpPr>
          <p:cNvPr id="7" name="Content Placeholder 6">
            <a:extLst>
              <a:ext uri="{FF2B5EF4-FFF2-40B4-BE49-F238E27FC236}">
                <a16:creationId xmlns:a16="http://schemas.microsoft.com/office/drawing/2014/main" id="{BDCCF0B3-F4BE-882A-D0F9-39A6CF40208A}"/>
              </a:ext>
            </a:extLst>
          </p:cNvPr>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endParaRPr lang="en-US" sz="3200" b="1" i="1">
              <a:solidFill>
                <a:schemeClr val="accent3"/>
              </a:solidFill>
              <a:latin typeface="+mj-lt"/>
            </a:endParaRPr>
          </a:p>
          <a:p>
            <a:pPr marL="0" indent="0" algn="ctr">
              <a:buNone/>
            </a:pPr>
            <a:r>
              <a:rPr lang="en-US" sz="3200" b="1" i="1">
                <a:solidFill>
                  <a:schemeClr val="accent3"/>
                </a:solidFill>
                <a:latin typeface="+mj-lt"/>
              </a:rPr>
              <a:t>SRF Helene Funding</a:t>
            </a:r>
          </a:p>
        </p:txBody>
      </p:sp>
      <p:pic>
        <p:nvPicPr>
          <p:cNvPr id="9" name="Picture Placeholder 8">
            <a:extLst>
              <a:ext uri="{FF2B5EF4-FFF2-40B4-BE49-F238E27FC236}">
                <a16:creationId xmlns:a16="http://schemas.microsoft.com/office/drawing/2014/main" id="{E2DF8DF6-95F3-B48C-A3D2-0C9019DD4ED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22770344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A96-AC9B-4505-A462-58BCC9F1C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726E19-F02B-437F-B8D9-1F34030C865B}"/>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4 – Affordability</a:t>
            </a:r>
          </a:p>
          <a:p>
            <a:endParaRPr lang="en-US"/>
          </a:p>
        </p:txBody>
      </p:sp>
      <p:sp>
        <p:nvSpPr>
          <p:cNvPr id="4" name="Slide Number Placeholder 3">
            <a:extLst>
              <a:ext uri="{FF2B5EF4-FFF2-40B4-BE49-F238E27FC236}">
                <a16:creationId xmlns:a16="http://schemas.microsoft.com/office/drawing/2014/main" id="{D99D3F3C-7A8C-4962-A2C1-8C1496700A0F}"/>
              </a:ext>
            </a:extLst>
          </p:cNvPr>
          <p:cNvSpPr>
            <a:spLocks noGrp="1"/>
          </p:cNvSpPr>
          <p:nvPr>
            <p:ph type="sldNum" sz="quarter" idx="10"/>
          </p:nvPr>
        </p:nvSpPr>
        <p:spPr/>
        <p:txBody>
          <a:bodyPr/>
          <a:lstStyle/>
          <a:p>
            <a:fld id="{74EC55B0-5D01-45FE-91CD-8F1B48D625FC}" type="slidenum">
              <a:rPr lang="en-US" smtClean="0"/>
              <a:pPr/>
              <a:t>150</a:t>
            </a:fld>
            <a:endParaRPr lang="en-US"/>
          </a:p>
        </p:txBody>
      </p:sp>
    </p:spTree>
    <p:extLst>
      <p:ext uri="{BB962C8B-B14F-4D97-AF65-F5344CB8AC3E}">
        <p14:creationId xmlns:p14="http://schemas.microsoft.com/office/powerpoint/2010/main" val="3274883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5509-64BE-42AE-9421-6AE86CF0E553}"/>
              </a:ext>
            </a:extLst>
          </p:cNvPr>
          <p:cNvSpPr>
            <a:spLocks noGrp="1"/>
          </p:cNvSpPr>
          <p:nvPr>
            <p:ph type="title"/>
          </p:nvPr>
        </p:nvSpPr>
        <p:spPr/>
        <p:txBody>
          <a:bodyPr>
            <a:noAutofit/>
          </a:bodyPr>
          <a:lstStyle/>
          <a:p>
            <a:r>
              <a:rPr lang="en-US">
                <a:latin typeface="Times New Roman"/>
                <a:cs typeface="Times New Roman"/>
              </a:rPr>
              <a:t>4.A Residential Connections (DW, WW, EC-C, EC-S) – 2 to 4 points</a:t>
            </a:r>
          </a:p>
        </p:txBody>
      </p:sp>
      <p:sp>
        <p:nvSpPr>
          <p:cNvPr id="3" name="Content Placeholder 2">
            <a:extLst>
              <a:ext uri="{FF2B5EF4-FFF2-40B4-BE49-F238E27FC236}">
                <a16:creationId xmlns:a16="http://schemas.microsoft.com/office/drawing/2014/main" id="{46FD084E-254B-4145-9151-6B8D41D15897}"/>
              </a:ext>
            </a:extLst>
          </p:cNvPr>
          <p:cNvSpPr>
            <a:spLocks noGrp="1"/>
          </p:cNvSpPr>
          <p:nvPr>
            <p:ph idx="1"/>
          </p:nvPr>
        </p:nvSpPr>
        <p:spPr/>
        <p:txBody>
          <a:bodyPr/>
          <a:lstStyle/>
          <a:p>
            <a:pPr>
              <a:spcAft>
                <a:spcPts val="600"/>
              </a:spcAft>
            </a:pPr>
            <a:r>
              <a:rPr lang="en-US">
                <a:solidFill>
                  <a:schemeClr val="tx2"/>
                </a:solidFill>
              </a:rPr>
              <a:t>Only claim </a:t>
            </a:r>
            <a:r>
              <a:rPr lang="en-US" u="sng">
                <a:solidFill>
                  <a:schemeClr val="tx2"/>
                </a:solidFill>
              </a:rPr>
              <a:t>one</a:t>
            </a:r>
            <a:r>
              <a:rPr lang="en-US">
                <a:solidFill>
                  <a:schemeClr val="tx2"/>
                </a:solidFill>
              </a:rPr>
              <a:t> sub-category based on the number of connections</a:t>
            </a:r>
          </a:p>
          <a:p>
            <a:pPr lvl="1">
              <a:spcAft>
                <a:spcPts val="600"/>
              </a:spcAft>
            </a:pPr>
            <a:r>
              <a:rPr lang="en-US">
                <a:solidFill>
                  <a:schemeClr val="tx2"/>
                </a:solidFill>
              </a:rPr>
              <a:t>Less than 10,000 residential connections, or</a:t>
            </a:r>
          </a:p>
          <a:p>
            <a:pPr lvl="1">
              <a:spcAft>
                <a:spcPts val="600"/>
              </a:spcAft>
            </a:pPr>
            <a:r>
              <a:rPr lang="en-US">
                <a:solidFill>
                  <a:schemeClr val="tx2"/>
                </a:solidFill>
              </a:rPr>
              <a:t>Less than 5,000 residential connections, or</a:t>
            </a:r>
          </a:p>
          <a:p>
            <a:pPr lvl="1">
              <a:spcAft>
                <a:spcPts val="600"/>
              </a:spcAft>
            </a:pPr>
            <a:r>
              <a:rPr lang="en-US">
                <a:solidFill>
                  <a:schemeClr val="tx2"/>
                </a:solidFill>
              </a:rPr>
              <a:t>Less than 1,000 residential connections</a:t>
            </a:r>
          </a:p>
          <a:p>
            <a:pPr>
              <a:spcAft>
                <a:spcPts val="600"/>
              </a:spcAft>
            </a:pPr>
            <a:r>
              <a:rPr lang="en-US">
                <a:solidFill>
                  <a:schemeClr val="tx2"/>
                </a:solidFill>
              </a:rPr>
              <a:t>Use only number of sewer or water connections as of date of application</a:t>
            </a:r>
          </a:p>
          <a:p>
            <a:pPr>
              <a:spcAft>
                <a:spcPts val="600"/>
              </a:spcAft>
            </a:pPr>
            <a:r>
              <a:rPr lang="en-US">
                <a:solidFill>
                  <a:schemeClr val="accent3"/>
                </a:solidFill>
              </a:rPr>
              <a:t>DWI staff will provide points based on connections provided in the application form.  Applicant must explain any differences.</a:t>
            </a:r>
          </a:p>
          <a:p>
            <a:endParaRPr lang="en-US"/>
          </a:p>
        </p:txBody>
      </p:sp>
      <p:sp>
        <p:nvSpPr>
          <p:cNvPr id="4" name="Slide Number Placeholder 3">
            <a:extLst>
              <a:ext uri="{FF2B5EF4-FFF2-40B4-BE49-F238E27FC236}">
                <a16:creationId xmlns:a16="http://schemas.microsoft.com/office/drawing/2014/main" id="{482CECA2-866B-4C8A-9A21-B3D32EDB8A1C}"/>
              </a:ext>
            </a:extLst>
          </p:cNvPr>
          <p:cNvSpPr>
            <a:spLocks noGrp="1"/>
          </p:cNvSpPr>
          <p:nvPr>
            <p:ph type="sldNum" sz="quarter" idx="10"/>
          </p:nvPr>
        </p:nvSpPr>
        <p:spPr/>
        <p:txBody>
          <a:bodyPr/>
          <a:lstStyle/>
          <a:p>
            <a:fld id="{74EC55B0-5D01-45FE-91CD-8F1B48D625FC}" type="slidenum">
              <a:rPr lang="en-US" smtClean="0"/>
              <a:pPr/>
              <a:t>151</a:t>
            </a:fld>
            <a:endParaRPr lang="en-US"/>
          </a:p>
        </p:txBody>
      </p:sp>
    </p:spTree>
    <p:extLst>
      <p:ext uri="{BB962C8B-B14F-4D97-AF65-F5344CB8AC3E}">
        <p14:creationId xmlns:p14="http://schemas.microsoft.com/office/powerpoint/2010/main" val="36325377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66F850-023E-CC3A-8D1E-F3AF2F932D59}"/>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C61756F-A14E-472A-A021-ACCBDB7F0D10}"/>
              </a:ext>
            </a:extLst>
          </p:cNvPr>
          <p:cNvSpPr>
            <a:spLocks noGrp="1"/>
          </p:cNvSpPr>
          <p:nvPr>
            <p:ph type="title"/>
          </p:nvPr>
        </p:nvSpPr>
        <p:spPr/>
        <p:txBody>
          <a:bodyPr>
            <a:noAutofit/>
          </a:bodyPr>
          <a:lstStyle/>
          <a:p>
            <a:r>
              <a:rPr lang="en-US"/>
              <a:t>4.B Current Monthly Utility Bill at 5,000 Gallons (DW, WW, CDBG-I, EC-C, EC-S) – 4 to 10 points</a:t>
            </a:r>
          </a:p>
        </p:txBody>
      </p:sp>
      <p:sp>
        <p:nvSpPr>
          <p:cNvPr id="4" name="Slide Number Placeholder 3">
            <a:extLst>
              <a:ext uri="{FF2B5EF4-FFF2-40B4-BE49-F238E27FC236}">
                <a16:creationId xmlns:a16="http://schemas.microsoft.com/office/drawing/2014/main" id="{BDDA420E-E803-4CCE-B42A-8304D404BD6C}"/>
              </a:ext>
            </a:extLst>
          </p:cNvPr>
          <p:cNvSpPr>
            <a:spLocks noGrp="1"/>
          </p:cNvSpPr>
          <p:nvPr>
            <p:ph type="sldNum" sz="quarter" idx="10"/>
          </p:nvPr>
        </p:nvSpPr>
        <p:spPr/>
        <p:txBody>
          <a:bodyPr/>
          <a:lstStyle/>
          <a:p>
            <a:fld id="{74EC55B0-5D01-45FE-91CD-8F1B48D625FC}" type="slidenum">
              <a:rPr lang="en-US" smtClean="0"/>
              <a:pPr/>
              <a:t>152</a:t>
            </a:fld>
            <a:endParaRPr lang="en-US"/>
          </a:p>
        </p:txBody>
      </p:sp>
      <p:graphicFrame>
        <p:nvGraphicFramePr>
          <p:cNvPr id="6" name="Table 5">
            <a:extLst>
              <a:ext uri="{FF2B5EF4-FFF2-40B4-BE49-F238E27FC236}">
                <a16:creationId xmlns:a16="http://schemas.microsoft.com/office/drawing/2014/main" id="{F799A495-269B-A0B9-9342-A149C70F4C1F}"/>
              </a:ext>
            </a:extLst>
          </p:cNvPr>
          <p:cNvGraphicFramePr>
            <a:graphicFrameLocks noGrp="1"/>
          </p:cNvGraphicFramePr>
          <p:nvPr>
            <p:extLst>
              <p:ext uri="{D42A27DB-BD31-4B8C-83A1-F6EECF244321}">
                <p14:modId xmlns:p14="http://schemas.microsoft.com/office/powerpoint/2010/main" val="2921897305"/>
              </p:ext>
            </p:extLst>
          </p:nvPr>
        </p:nvGraphicFramePr>
        <p:xfrm>
          <a:off x="399738" y="1866533"/>
          <a:ext cx="8388230" cy="2396126"/>
        </p:xfrm>
        <a:graphic>
          <a:graphicData uri="http://schemas.openxmlformats.org/drawingml/2006/table">
            <a:tbl>
              <a:tblPr firstRow="1" firstCol="1" bandRow="1">
                <a:tableStyleId>{5C22544A-7EE6-4342-B048-85BDC9FD1C3A}</a:tableStyleId>
              </a:tblPr>
              <a:tblGrid>
                <a:gridCol w="1961201">
                  <a:extLst>
                    <a:ext uri="{9D8B030D-6E8A-4147-A177-3AD203B41FA5}">
                      <a16:colId xmlns:a16="http://schemas.microsoft.com/office/drawing/2014/main" val="3712051508"/>
                    </a:ext>
                  </a:extLst>
                </a:gridCol>
                <a:gridCol w="2243982">
                  <a:extLst>
                    <a:ext uri="{9D8B030D-6E8A-4147-A177-3AD203B41FA5}">
                      <a16:colId xmlns:a16="http://schemas.microsoft.com/office/drawing/2014/main" val="1818156639"/>
                    </a:ext>
                  </a:extLst>
                </a:gridCol>
                <a:gridCol w="2209914">
                  <a:extLst>
                    <a:ext uri="{9D8B030D-6E8A-4147-A177-3AD203B41FA5}">
                      <a16:colId xmlns:a16="http://schemas.microsoft.com/office/drawing/2014/main" val="2326165549"/>
                    </a:ext>
                  </a:extLst>
                </a:gridCol>
                <a:gridCol w="1973133">
                  <a:extLst>
                    <a:ext uri="{9D8B030D-6E8A-4147-A177-3AD203B41FA5}">
                      <a16:colId xmlns:a16="http://schemas.microsoft.com/office/drawing/2014/main" val="2636903180"/>
                    </a:ext>
                  </a:extLst>
                </a:gridCol>
              </a:tblGrid>
              <a:tr h="640298">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Percentile Ranges</a:t>
                      </a:r>
                      <a:endParaRPr lang="en-US" sz="12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b"/>
                </a:tc>
                <a:tc>
                  <a:txBody>
                    <a:bodyPr/>
                    <a:lstStyle/>
                    <a:p>
                      <a:pPr marL="0" marR="0" algn="ctr" defTabSz="685800" rtl="0" eaLnBrk="1" latinLnBrk="0" hangingPunct="1">
                        <a:spcBef>
                          <a:spcPts val="0"/>
                        </a:spcBef>
                        <a:spcAft>
                          <a:spcPts val="0"/>
                        </a:spcAft>
                      </a:pPr>
                      <a:r>
                        <a:rPr lang="en-US" sz="1200" b="1" kern="1200">
                          <a:solidFill>
                            <a:schemeClr val="lt1"/>
                          </a:solidFill>
                          <a:effectLst/>
                          <a:latin typeface="Arial" panose="020B0604020202020204" pitchFamily="34" charset="0"/>
                          <a:ea typeface="+mn-ea"/>
                          <a:cs typeface="+mn-cs"/>
                        </a:rPr>
                        <a:t>Spring 24 </a:t>
                      </a:r>
                    </a:p>
                    <a:p>
                      <a:pPr marL="0" marR="0" algn="ctr" defTabSz="685800" rtl="0" eaLnBrk="1" latinLnBrk="0" hangingPunct="1">
                        <a:spcBef>
                          <a:spcPts val="0"/>
                        </a:spcBef>
                        <a:spcAft>
                          <a:spcPts val="0"/>
                        </a:spcAft>
                      </a:pPr>
                      <a:r>
                        <a:rPr lang="en-US" sz="1200" b="1" kern="1200">
                          <a:solidFill>
                            <a:schemeClr val="lt1"/>
                          </a:solidFill>
                          <a:effectLst/>
                          <a:latin typeface="Arial" panose="020B0604020202020204" pitchFamily="34" charset="0"/>
                          <a:ea typeface="+mn-ea"/>
                          <a:cs typeface="+mn-cs"/>
                        </a:rPr>
                        <a:t>Combined Monthly Bills ($/5000 gallons)</a:t>
                      </a:r>
                    </a:p>
                  </a:txBody>
                  <a:tcPr marL="68580" marR="68580" marT="0" marB="0" anchor="b"/>
                </a:tc>
                <a:tc>
                  <a:txBody>
                    <a:bodyPr/>
                    <a:lstStyle/>
                    <a:p>
                      <a:pPr marL="0" marR="0" algn="ctr">
                        <a:spcBef>
                          <a:spcPts val="0"/>
                        </a:spcBef>
                        <a:spcAft>
                          <a:spcPts val="0"/>
                        </a:spcAft>
                      </a:pPr>
                      <a:r>
                        <a:rPr lang="en-US" sz="1200" b="1">
                          <a:effectLst/>
                          <a:latin typeface="Arial" panose="020B0604020202020204" pitchFamily="34" charset="0"/>
                        </a:rPr>
                        <a:t>Fall 2024</a:t>
                      </a:r>
                    </a:p>
                    <a:p>
                      <a:pPr marL="0" marR="0" algn="ctr">
                        <a:spcBef>
                          <a:spcPts val="0"/>
                        </a:spcBef>
                        <a:spcAft>
                          <a:spcPts val="0"/>
                        </a:spcAft>
                      </a:pPr>
                      <a:r>
                        <a:rPr lang="en-US" sz="1200" b="1">
                          <a:effectLst/>
                          <a:latin typeface="Arial" panose="020B0604020202020204" pitchFamily="34" charset="0"/>
                        </a:rPr>
                        <a:t>Combined Monthly Bills ($/5000 gallons)</a:t>
                      </a:r>
                      <a:endParaRPr lang="en-US" sz="1200" b="1">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a:effectLst/>
                          <a:latin typeface="Arial" panose="020B0604020202020204" pitchFamily="34" charset="0"/>
                          <a:ea typeface="Batang" panose="02030600000101010101" pitchFamily="18" charset="-127"/>
                          <a:cs typeface="Times New Roman" panose="02020603050405020304" pitchFamily="18" charset="0"/>
                        </a:rPr>
                        <a:t>Prioritization </a:t>
                      </a:r>
                    </a:p>
                    <a:p>
                      <a:pPr marL="0" marR="0" algn="ctr">
                        <a:spcBef>
                          <a:spcPts val="0"/>
                        </a:spcBef>
                        <a:spcAft>
                          <a:spcPts val="0"/>
                        </a:spcAft>
                      </a:pPr>
                      <a:r>
                        <a:rPr lang="en-US" sz="1200">
                          <a:effectLst/>
                          <a:latin typeface="Arial" panose="020B0604020202020204" pitchFamily="34" charset="0"/>
                          <a:ea typeface="Batang" panose="02030600000101010101" pitchFamily="18" charset="-127"/>
                          <a:cs typeface="Times New Roman" panose="02020603050405020304" pitchFamily="18" charset="0"/>
                        </a:rPr>
                        <a:t>(Line Item 4.B)</a:t>
                      </a:r>
                    </a:p>
                  </a:txBody>
                  <a:tcPr marL="68580" marR="68580" marT="0" marB="0" anchor="b"/>
                </a:tc>
                <a:extLst>
                  <a:ext uri="{0D108BD9-81ED-4DB2-BD59-A6C34878D82A}">
                    <a16:rowId xmlns:a16="http://schemas.microsoft.com/office/drawing/2014/main" val="2515226937"/>
                  </a:ext>
                </a:extLst>
              </a:tr>
              <a:tr h="329938">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&gt;95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$&gt;129 - $148</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&gt;$145</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10</a:t>
                      </a:r>
                    </a:p>
                  </a:txBody>
                  <a:tcPr marL="68580" marR="68580" marT="0" marB="0" anchor="ctr"/>
                </a:tc>
                <a:extLst>
                  <a:ext uri="{0D108BD9-81ED-4DB2-BD59-A6C34878D82A}">
                    <a16:rowId xmlns:a16="http://schemas.microsoft.com/office/drawing/2014/main" val="137370993"/>
                  </a:ext>
                </a:extLst>
              </a:tr>
              <a:tr h="348792">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85 - 95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$107 - $129</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$126 - $145</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8</a:t>
                      </a:r>
                    </a:p>
                  </a:txBody>
                  <a:tcPr marL="68580" marR="68580" marT="0" marB="0" anchor="ctr"/>
                </a:tc>
                <a:extLst>
                  <a:ext uri="{0D108BD9-81ED-4DB2-BD59-A6C34878D82A}">
                    <a16:rowId xmlns:a16="http://schemas.microsoft.com/office/drawing/2014/main" val="87657033"/>
                  </a:ext>
                </a:extLst>
              </a:tr>
              <a:tr h="311084">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70 - 85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$90 - $107</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$107 - $126</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6</a:t>
                      </a:r>
                    </a:p>
                  </a:txBody>
                  <a:tcPr marL="68580" marR="68580" marT="0" marB="0" anchor="ctr"/>
                </a:tc>
                <a:extLst>
                  <a:ext uri="{0D108BD9-81ED-4DB2-BD59-A6C34878D82A}">
                    <a16:rowId xmlns:a16="http://schemas.microsoft.com/office/drawing/2014/main" val="3816280684"/>
                  </a:ext>
                </a:extLst>
              </a:tr>
              <a:tr h="320511">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50 - 70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$79 - $90</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$89 - $107</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4</a:t>
                      </a:r>
                    </a:p>
                  </a:txBody>
                  <a:tcPr marL="68580" marR="68580" marT="0" marB="0" anchor="ctr"/>
                </a:tc>
                <a:extLst>
                  <a:ext uri="{0D108BD9-81ED-4DB2-BD59-A6C34878D82A}">
                    <a16:rowId xmlns:a16="http://schemas.microsoft.com/office/drawing/2014/main" val="2157158211"/>
                  </a:ext>
                </a:extLst>
              </a:tr>
              <a:tr h="445503">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0 - 50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$0 - $79</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$0 - $89</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0</a:t>
                      </a:r>
                    </a:p>
                  </a:txBody>
                  <a:tcPr marL="68580" marR="68580" marT="0" marB="0" anchor="ctr"/>
                </a:tc>
                <a:extLst>
                  <a:ext uri="{0D108BD9-81ED-4DB2-BD59-A6C34878D82A}">
                    <a16:rowId xmlns:a16="http://schemas.microsoft.com/office/drawing/2014/main" val="3257578506"/>
                  </a:ext>
                </a:extLst>
              </a:tr>
            </a:tbl>
          </a:graphicData>
        </a:graphic>
      </p:graphicFrame>
      <p:sp>
        <p:nvSpPr>
          <p:cNvPr id="8" name="Content Placeholder 7">
            <a:extLst>
              <a:ext uri="{FF2B5EF4-FFF2-40B4-BE49-F238E27FC236}">
                <a16:creationId xmlns:a16="http://schemas.microsoft.com/office/drawing/2014/main" id="{F230C665-C62A-7AF4-8E34-807C7EE563D3}"/>
              </a:ext>
            </a:extLst>
          </p:cNvPr>
          <p:cNvSpPr>
            <a:spLocks noGrp="1"/>
          </p:cNvSpPr>
          <p:nvPr>
            <p:ph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8181328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66F850-023E-CC3A-8D1E-F3AF2F932D59}"/>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C61756F-A14E-472A-A021-ACCBDB7F0D10}"/>
              </a:ext>
            </a:extLst>
          </p:cNvPr>
          <p:cNvSpPr>
            <a:spLocks noGrp="1"/>
          </p:cNvSpPr>
          <p:nvPr>
            <p:ph type="title"/>
          </p:nvPr>
        </p:nvSpPr>
        <p:spPr/>
        <p:txBody>
          <a:bodyPr>
            <a:noAutofit/>
          </a:bodyPr>
          <a:lstStyle/>
          <a:p>
            <a:r>
              <a:rPr lang="en-US"/>
              <a:t>4.B Current Monthly Utility Bill at 5,000 Gallons (DW, WW, CDBG-I, EC-C, EC-S) – 4 to 10 points</a:t>
            </a:r>
          </a:p>
        </p:txBody>
      </p:sp>
      <p:sp>
        <p:nvSpPr>
          <p:cNvPr id="3" name="Content Placeholder 2">
            <a:extLst>
              <a:ext uri="{FF2B5EF4-FFF2-40B4-BE49-F238E27FC236}">
                <a16:creationId xmlns:a16="http://schemas.microsoft.com/office/drawing/2014/main" id="{453BB9DB-67F8-46D3-9F1D-4F4AB973E007}"/>
              </a:ext>
            </a:extLst>
          </p:cNvPr>
          <p:cNvSpPr>
            <a:spLocks noGrp="1"/>
          </p:cNvSpPr>
          <p:nvPr>
            <p:ph idx="1"/>
          </p:nvPr>
        </p:nvSpPr>
        <p:spPr>
          <a:xfrm>
            <a:off x="464367" y="1215189"/>
            <a:ext cx="8564181" cy="5268738"/>
          </a:xfrm>
          <a:noFill/>
          <a:ln>
            <a:noFill/>
          </a:ln>
        </p:spPr>
        <p:txBody>
          <a:bodyPr vert="horz" lIns="91440" tIns="45720" rIns="91440" bIns="45720" rtlCol="0" anchor="t">
            <a:normAutofit lnSpcReduction="10000"/>
          </a:bodyPr>
          <a:lstStyle/>
          <a:p>
            <a:pPr>
              <a:spcAft>
                <a:spcPts val="600"/>
              </a:spcAft>
            </a:pPr>
            <a:r>
              <a:rPr lang="en-US" sz="2400">
                <a:solidFill>
                  <a:schemeClr val="tx2"/>
                </a:solidFill>
              </a:rPr>
              <a:t>Only claim </a:t>
            </a:r>
            <a:r>
              <a:rPr lang="en-US" sz="2400" u="sng">
                <a:solidFill>
                  <a:schemeClr val="tx2"/>
                </a:solidFill>
              </a:rPr>
              <a:t>one</a:t>
            </a:r>
            <a:r>
              <a:rPr lang="en-US" sz="2400">
                <a:solidFill>
                  <a:schemeClr val="tx2"/>
                </a:solidFill>
              </a:rPr>
              <a:t> sub-category based on the current monthly utility </a:t>
            </a:r>
            <a:r>
              <a:rPr lang="en-US" sz="2400" u="sng">
                <a:solidFill>
                  <a:schemeClr val="accent3"/>
                </a:solidFill>
              </a:rPr>
              <a:t>combined</a:t>
            </a:r>
            <a:r>
              <a:rPr lang="en-US" sz="2400">
                <a:solidFill>
                  <a:schemeClr val="accent3"/>
                </a:solidFill>
              </a:rPr>
              <a:t> </a:t>
            </a:r>
            <a:r>
              <a:rPr lang="en-US" sz="2400">
                <a:solidFill>
                  <a:schemeClr val="tx2"/>
                </a:solidFill>
              </a:rPr>
              <a:t>bill for 5,000 gallons</a:t>
            </a:r>
          </a:p>
          <a:p>
            <a:pPr>
              <a:spcAft>
                <a:spcPts val="600"/>
              </a:spcAft>
            </a:pPr>
            <a:r>
              <a:rPr lang="en-US" sz="2400">
                <a:solidFill>
                  <a:schemeClr val="tx2"/>
                </a:solidFill>
              </a:rPr>
              <a:t>Rates must match those on rate sheet(s) submitted</a:t>
            </a:r>
          </a:p>
          <a:p>
            <a:pPr>
              <a:spcAft>
                <a:spcPts val="600"/>
              </a:spcAft>
            </a:pPr>
            <a:r>
              <a:rPr lang="en-US" sz="2400">
                <a:solidFill>
                  <a:schemeClr val="accent3"/>
                </a:solidFill>
              </a:rPr>
              <a:t>Use sewer bill and water bill</a:t>
            </a:r>
          </a:p>
          <a:p>
            <a:pPr>
              <a:spcAft>
                <a:spcPts val="600"/>
              </a:spcAft>
            </a:pPr>
            <a:r>
              <a:rPr lang="en-US" sz="2400">
                <a:solidFill>
                  <a:schemeClr val="tx2"/>
                </a:solidFill>
              </a:rPr>
              <a:t>Use conversion factor for single-system utilities</a:t>
            </a:r>
          </a:p>
          <a:p>
            <a:pPr lvl="1">
              <a:spcAft>
                <a:spcPts val="600"/>
              </a:spcAft>
            </a:pPr>
            <a:r>
              <a:rPr lang="en-US" sz="2000">
                <a:solidFill>
                  <a:schemeClr val="tx2"/>
                </a:solidFill>
              </a:rPr>
              <a:t>0.4 for water-only systems</a:t>
            </a:r>
          </a:p>
          <a:p>
            <a:pPr lvl="1">
              <a:spcAft>
                <a:spcPts val="600"/>
              </a:spcAft>
            </a:pPr>
            <a:r>
              <a:rPr lang="en-US" sz="2000">
                <a:solidFill>
                  <a:schemeClr val="tx2"/>
                </a:solidFill>
              </a:rPr>
              <a:t>0.6 for sewer-only systems</a:t>
            </a:r>
          </a:p>
          <a:p>
            <a:pPr>
              <a:spcAft>
                <a:spcPts val="600"/>
              </a:spcAft>
            </a:pPr>
            <a:r>
              <a:rPr lang="en-US" sz="2400">
                <a:solidFill>
                  <a:schemeClr val="tx2"/>
                </a:solidFill>
              </a:rPr>
              <a:t>Use lowest residential rate, “in-town rate”</a:t>
            </a:r>
          </a:p>
          <a:p>
            <a:pPr>
              <a:spcAft>
                <a:spcPts val="600"/>
              </a:spcAft>
            </a:pPr>
            <a:r>
              <a:rPr lang="en-US" sz="2400">
                <a:solidFill>
                  <a:schemeClr val="tx2"/>
                </a:solidFill>
              </a:rPr>
              <a:t>Provide calculations</a:t>
            </a:r>
          </a:p>
          <a:p>
            <a:pPr>
              <a:spcAft>
                <a:spcPts val="600"/>
              </a:spcAft>
            </a:pPr>
            <a:r>
              <a:rPr lang="en-US" sz="2400">
                <a:solidFill>
                  <a:schemeClr val="accent3"/>
                </a:solidFill>
              </a:rPr>
              <a:t>DWI staff will verify rates in application form match those in the rate sheet and provide points based on lowest value if staff cannot reconcile rate information </a:t>
            </a:r>
          </a:p>
          <a:p>
            <a:endParaRPr lang="en-US"/>
          </a:p>
        </p:txBody>
      </p:sp>
      <p:sp>
        <p:nvSpPr>
          <p:cNvPr id="4" name="Slide Number Placeholder 3">
            <a:extLst>
              <a:ext uri="{FF2B5EF4-FFF2-40B4-BE49-F238E27FC236}">
                <a16:creationId xmlns:a16="http://schemas.microsoft.com/office/drawing/2014/main" id="{BDDA420E-E803-4CCE-B42A-8304D404BD6C}"/>
              </a:ext>
            </a:extLst>
          </p:cNvPr>
          <p:cNvSpPr>
            <a:spLocks noGrp="1"/>
          </p:cNvSpPr>
          <p:nvPr>
            <p:ph type="sldNum" sz="quarter" idx="10"/>
          </p:nvPr>
        </p:nvSpPr>
        <p:spPr/>
        <p:txBody>
          <a:bodyPr/>
          <a:lstStyle/>
          <a:p>
            <a:fld id="{74EC55B0-5D01-45FE-91CD-8F1B48D625FC}" type="slidenum">
              <a:rPr lang="en-US" smtClean="0"/>
              <a:pPr/>
              <a:t>153</a:t>
            </a:fld>
            <a:endParaRPr lang="en-US"/>
          </a:p>
        </p:txBody>
      </p:sp>
    </p:spTree>
    <p:extLst>
      <p:ext uri="{BB962C8B-B14F-4D97-AF65-F5344CB8AC3E}">
        <p14:creationId xmlns:p14="http://schemas.microsoft.com/office/powerpoint/2010/main" val="29315790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450E45-27FF-CFD2-785F-3013931F0B67}"/>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C7C326D2-1DB0-4009-A937-58E6B1DDCB81}"/>
              </a:ext>
            </a:extLst>
          </p:cNvPr>
          <p:cNvSpPr>
            <a:spLocks noGrp="1"/>
          </p:cNvSpPr>
          <p:nvPr>
            <p:ph type="title"/>
          </p:nvPr>
        </p:nvSpPr>
        <p:spPr/>
        <p:txBody>
          <a:bodyPr>
            <a:normAutofit fontScale="90000"/>
          </a:bodyPr>
          <a:lstStyle/>
          <a:p>
            <a:r>
              <a:rPr lang="en-US">
                <a:latin typeface="Times New Roman"/>
                <a:cs typeface="Times New Roman"/>
              </a:rPr>
              <a:t>4.C.1 to 4.C.3 Local Government Unit (LGU) Indicators (DW, WW, EC-C, EC-S) – 3 to 7 points</a:t>
            </a:r>
          </a:p>
        </p:txBody>
      </p:sp>
      <p:sp>
        <p:nvSpPr>
          <p:cNvPr id="3" name="Content Placeholder 2">
            <a:extLst>
              <a:ext uri="{FF2B5EF4-FFF2-40B4-BE49-F238E27FC236}">
                <a16:creationId xmlns:a16="http://schemas.microsoft.com/office/drawing/2014/main" id="{5F97FE1F-D434-4B22-AF96-DA2EDA2FE947}"/>
              </a:ext>
            </a:extLst>
          </p:cNvPr>
          <p:cNvSpPr>
            <a:spLocks noGrp="1"/>
          </p:cNvSpPr>
          <p:nvPr>
            <p:ph idx="1"/>
          </p:nvPr>
        </p:nvSpPr>
        <p:spPr>
          <a:xfrm>
            <a:off x="466928" y="1104903"/>
            <a:ext cx="8429625" cy="5019673"/>
          </a:xfrm>
        </p:spPr>
        <p:txBody>
          <a:bodyPr>
            <a:noAutofit/>
          </a:bodyPr>
          <a:lstStyle/>
          <a:p>
            <a:r>
              <a:rPr lang="en-US" sz="2400">
                <a:solidFill>
                  <a:schemeClr val="accent3"/>
                </a:solidFill>
              </a:rPr>
              <a:t>Only claim one sub-category</a:t>
            </a:r>
          </a:p>
          <a:p>
            <a:pPr lvl="1"/>
            <a:r>
              <a:rPr lang="en-US" sz="2000">
                <a:solidFill>
                  <a:schemeClr val="accent3"/>
                </a:solidFill>
              </a:rPr>
              <a:t>3 out of 5 LGU indicators worse than state benchmark, or</a:t>
            </a:r>
          </a:p>
          <a:p>
            <a:pPr lvl="1"/>
            <a:r>
              <a:rPr lang="en-US" sz="2000">
                <a:solidFill>
                  <a:schemeClr val="accent3"/>
                </a:solidFill>
              </a:rPr>
              <a:t>4 out of 5 LGU indicators worse than state benchmark, or</a:t>
            </a:r>
          </a:p>
          <a:p>
            <a:pPr lvl="1"/>
            <a:r>
              <a:rPr lang="en-US" sz="2000">
                <a:solidFill>
                  <a:schemeClr val="accent3"/>
                </a:solidFill>
              </a:rPr>
              <a:t>5 out of 5 LGU indicators worse than state benchmark, or</a:t>
            </a:r>
          </a:p>
          <a:p>
            <a:pPr lvl="1"/>
            <a:r>
              <a:rPr lang="en-US" sz="2000">
                <a:solidFill>
                  <a:schemeClr val="accent3"/>
                </a:solidFill>
              </a:rPr>
              <a:t>Project benefits a disadvantaged area </a:t>
            </a:r>
          </a:p>
          <a:p>
            <a:r>
              <a:rPr lang="en-US" sz="2400">
                <a:solidFill>
                  <a:schemeClr val="accent3"/>
                </a:solidFill>
              </a:rPr>
              <a:t>LGU Indicators are</a:t>
            </a:r>
          </a:p>
          <a:p>
            <a:pPr lvl="1"/>
            <a:r>
              <a:rPr lang="en-US" sz="2000">
                <a:solidFill>
                  <a:schemeClr val="accent3"/>
                </a:solidFill>
              </a:rPr>
              <a:t>Property Valuation per Capita</a:t>
            </a:r>
          </a:p>
          <a:p>
            <a:pPr lvl="1"/>
            <a:r>
              <a:rPr lang="en-US" sz="2000">
                <a:solidFill>
                  <a:schemeClr val="accent3"/>
                </a:solidFill>
              </a:rPr>
              <a:t>Percent Population Change </a:t>
            </a:r>
          </a:p>
          <a:p>
            <a:pPr lvl="1"/>
            <a:r>
              <a:rPr lang="en-US" sz="2000">
                <a:solidFill>
                  <a:schemeClr val="accent3"/>
                </a:solidFill>
              </a:rPr>
              <a:t>Poverty Rate </a:t>
            </a:r>
          </a:p>
          <a:p>
            <a:pPr lvl="1"/>
            <a:r>
              <a:rPr lang="en-US" sz="2000">
                <a:solidFill>
                  <a:schemeClr val="accent3"/>
                </a:solidFill>
              </a:rPr>
              <a:t>Median Household Income</a:t>
            </a:r>
          </a:p>
          <a:p>
            <a:pPr lvl="1"/>
            <a:r>
              <a:rPr lang="en-US" sz="2000">
                <a:solidFill>
                  <a:schemeClr val="accent3"/>
                </a:solidFill>
              </a:rPr>
              <a:t>Unemployment Rate</a:t>
            </a:r>
          </a:p>
          <a:p>
            <a:r>
              <a:rPr lang="en-US" sz="2400">
                <a:solidFill>
                  <a:schemeClr val="accent3"/>
                </a:solidFill>
              </a:rPr>
              <a:t>DWI staff will provide points based on LGU data in the affordability calculator  </a:t>
            </a:r>
          </a:p>
          <a:p>
            <a:r>
              <a:rPr lang="en-US" sz="2400">
                <a:solidFill>
                  <a:schemeClr val="accent3"/>
                </a:solidFill>
              </a:rPr>
              <a:t>Alternative population data – ACS or OSBM data may be used and may be chosen on affordability calculator</a:t>
            </a:r>
          </a:p>
          <a:p>
            <a:pPr lvl="1"/>
            <a:endParaRPr lang="en-US">
              <a:solidFill>
                <a:schemeClr val="accent3"/>
              </a:solidFill>
            </a:endParaRPr>
          </a:p>
        </p:txBody>
      </p:sp>
      <p:sp>
        <p:nvSpPr>
          <p:cNvPr id="4" name="Slide Number Placeholder 3">
            <a:extLst>
              <a:ext uri="{FF2B5EF4-FFF2-40B4-BE49-F238E27FC236}">
                <a16:creationId xmlns:a16="http://schemas.microsoft.com/office/drawing/2014/main" id="{8DE828FC-4ACC-425A-B28C-19EF21AD3B98}"/>
              </a:ext>
            </a:extLst>
          </p:cNvPr>
          <p:cNvSpPr>
            <a:spLocks noGrp="1"/>
          </p:cNvSpPr>
          <p:nvPr>
            <p:ph type="sldNum" sz="quarter" idx="10"/>
          </p:nvPr>
        </p:nvSpPr>
        <p:spPr/>
        <p:txBody>
          <a:bodyPr/>
          <a:lstStyle/>
          <a:p>
            <a:fld id="{74EC55B0-5D01-45FE-91CD-8F1B48D625FC}" type="slidenum">
              <a:rPr lang="en-US" smtClean="0"/>
              <a:pPr/>
              <a:t>154</a:t>
            </a:fld>
            <a:endParaRPr lang="en-US"/>
          </a:p>
        </p:txBody>
      </p:sp>
    </p:spTree>
    <p:extLst>
      <p:ext uri="{BB962C8B-B14F-4D97-AF65-F5344CB8AC3E}">
        <p14:creationId xmlns:p14="http://schemas.microsoft.com/office/powerpoint/2010/main" val="3922136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5185BF-DB5B-4E92-B1EB-37CA62D25925}"/>
              </a:ext>
            </a:extLst>
          </p:cNvPr>
          <p:cNvSpPr/>
          <p:nvPr/>
        </p:nvSpPr>
        <p:spPr>
          <a:xfrm>
            <a:off x="6993083" y="5272624"/>
            <a:ext cx="2057400" cy="123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F69E149-7807-1415-6DE3-D773ED74E10B}"/>
              </a:ext>
            </a:extLst>
          </p:cNvPr>
          <p:cNvSpPr>
            <a:spLocks noGrp="1"/>
          </p:cNvSpPr>
          <p:nvPr>
            <p:ph type="title"/>
          </p:nvPr>
        </p:nvSpPr>
        <p:spPr/>
        <p:txBody>
          <a:bodyPr>
            <a:normAutofit fontScale="90000"/>
          </a:bodyPr>
          <a:lstStyle/>
          <a:p>
            <a:r>
              <a:rPr lang="en-US"/>
              <a:t>4.C.4 Benefit to Disadvantaged Areas (DW, WW, EC-C, EC-S) – 5 points</a:t>
            </a:r>
          </a:p>
        </p:txBody>
      </p:sp>
      <p:sp>
        <p:nvSpPr>
          <p:cNvPr id="3" name="Content Placeholder 2">
            <a:extLst>
              <a:ext uri="{FF2B5EF4-FFF2-40B4-BE49-F238E27FC236}">
                <a16:creationId xmlns:a16="http://schemas.microsoft.com/office/drawing/2014/main" id="{C1D1C6C4-77AF-278D-23B2-E9D5960C134F}"/>
              </a:ext>
            </a:extLst>
          </p:cNvPr>
          <p:cNvSpPr>
            <a:spLocks noGrp="1"/>
          </p:cNvSpPr>
          <p:nvPr>
            <p:ph idx="1"/>
          </p:nvPr>
        </p:nvSpPr>
        <p:spPr/>
        <p:txBody>
          <a:bodyPr vert="horz" lIns="91440" tIns="45720" rIns="91440" bIns="45720" rtlCol="0" anchor="t">
            <a:noAutofit/>
          </a:bodyPr>
          <a:lstStyle/>
          <a:p>
            <a:r>
              <a:rPr lang="en-US" sz="2400">
                <a:solidFill>
                  <a:schemeClr val="accent3"/>
                </a:solidFill>
              </a:rPr>
              <a:t>Used to be Line Item 4.D</a:t>
            </a:r>
          </a:p>
          <a:p>
            <a:r>
              <a:rPr lang="en-US" sz="2400">
                <a:solidFill>
                  <a:schemeClr val="accent3"/>
                </a:solidFill>
              </a:rPr>
              <a:t>4.C.4: 5 points - Requirements updated for Fall 2023 </a:t>
            </a:r>
          </a:p>
          <a:p>
            <a:r>
              <a:rPr lang="en-US" sz="2400">
                <a:solidFill>
                  <a:schemeClr val="accent3"/>
                </a:solidFill>
              </a:rPr>
              <a:t>Additional priority to projects benefiting disadvantaged areas </a:t>
            </a:r>
          </a:p>
          <a:p>
            <a:r>
              <a:rPr lang="en-US" sz="2400">
                <a:solidFill>
                  <a:schemeClr val="accent3"/>
                </a:solidFill>
              </a:rPr>
              <a:t>Disadvantaged Area definition –</a:t>
            </a:r>
            <a:r>
              <a:rPr lang="en-US" sz="2400">
                <a:solidFill>
                  <a:srgbClr val="FF0000"/>
                </a:solidFill>
              </a:rPr>
              <a:t> </a:t>
            </a:r>
            <a:r>
              <a:rPr lang="en-US" sz="2400">
                <a:solidFill>
                  <a:schemeClr val="tx2"/>
                </a:solidFill>
              </a:rPr>
              <a:t>Same</a:t>
            </a:r>
            <a:r>
              <a:rPr lang="en-US" sz="2400">
                <a:solidFill>
                  <a:srgbClr val="FF0000"/>
                </a:solidFill>
              </a:rPr>
              <a:t> </a:t>
            </a:r>
            <a:r>
              <a:rPr lang="en-US" sz="2400">
                <a:solidFill>
                  <a:schemeClr val="accent3"/>
                </a:solidFill>
              </a:rPr>
              <a:t>definition for Line Item 1.E</a:t>
            </a:r>
          </a:p>
          <a:p>
            <a:r>
              <a:rPr lang="en-US" sz="2400">
                <a:solidFill>
                  <a:schemeClr val="accent3"/>
                </a:solidFill>
              </a:rPr>
              <a:t>Benefit related to public health and the environment (not financial)</a:t>
            </a:r>
          </a:p>
          <a:p>
            <a:r>
              <a:rPr lang="en-US" sz="2400">
                <a:solidFill>
                  <a:schemeClr val="accent3"/>
                </a:solidFill>
              </a:rPr>
              <a:t>Qualification: 50% of construction costs </a:t>
            </a:r>
            <a:r>
              <a:rPr lang="en-US" sz="2400">
                <a:solidFill>
                  <a:schemeClr val="accent3"/>
                </a:solidFill>
                <a:sym typeface="Wingdings" panose="05000000000000000000" pitchFamily="2" charset="2"/>
              </a:rPr>
              <a:t>benefit disadvantaged area – </a:t>
            </a:r>
            <a:r>
              <a:rPr lang="en-US" sz="2400">
                <a:solidFill>
                  <a:schemeClr val="accent3"/>
                </a:solidFill>
              </a:rPr>
              <a:t>Cost for treatment plant upgrades or distribution/collection systems must be divided equitably over service area </a:t>
            </a:r>
          </a:p>
          <a:p>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2C172194-5E93-F28D-AA2F-CEA55AB49690}"/>
              </a:ext>
            </a:extLst>
          </p:cNvPr>
          <p:cNvSpPr>
            <a:spLocks noGrp="1"/>
          </p:cNvSpPr>
          <p:nvPr>
            <p:ph type="sldNum" sz="quarter" idx="10"/>
          </p:nvPr>
        </p:nvSpPr>
        <p:spPr/>
        <p:txBody>
          <a:bodyPr/>
          <a:lstStyle/>
          <a:p>
            <a:fld id="{74EC55B0-5D01-45FE-91CD-8F1B48D625FC}" type="slidenum">
              <a:rPr lang="en-US" smtClean="0"/>
              <a:pPr/>
              <a:t>155</a:t>
            </a:fld>
            <a:endParaRPr lang="en-US"/>
          </a:p>
        </p:txBody>
      </p:sp>
    </p:spTree>
    <p:extLst>
      <p:ext uri="{BB962C8B-B14F-4D97-AF65-F5344CB8AC3E}">
        <p14:creationId xmlns:p14="http://schemas.microsoft.com/office/powerpoint/2010/main" val="19363311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5185BF-DB5B-4E92-B1EB-37CA62D25925}"/>
              </a:ext>
            </a:extLst>
          </p:cNvPr>
          <p:cNvSpPr/>
          <p:nvPr/>
        </p:nvSpPr>
        <p:spPr>
          <a:xfrm>
            <a:off x="6993083" y="5272624"/>
            <a:ext cx="2057400" cy="123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F69E149-7807-1415-6DE3-D773ED74E10B}"/>
              </a:ext>
            </a:extLst>
          </p:cNvPr>
          <p:cNvSpPr>
            <a:spLocks noGrp="1"/>
          </p:cNvSpPr>
          <p:nvPr>
            <p:ph type="title"/>
          </p:nvPr>
        </p:nvSpPr>
        <p:spPr/>
        <p:txBody>
          <a:bodyPr>
            <a:normAutofit/>
          </a:bodyPr>
          <a:lstStyle/>
          <a:p>
            <a:r>
              <a:rPr lang="en-US">
                <a:latin typeface="Times New Roman"/>
                <a:cs typeface="Times New Roman"/>
              </a:rPr>
              <a:t>4.C.4 Benefit to Disadvantaged Areas – 5 points </a:t>
            </a:r>
          </a:p>
        </p:txBody>
      </p:sp>
      <p:sp>
        <p:nvSpPr>
          <p:cNvPr id="3" name="Content Placeholder 2">
            <a:extLst>
              <a:ext uri="{FF2B5EF4-FFF2-40B4-BE49-F238E27FC236}">
                <a16:creationId xmlns:a16="http://schemas.microsoft.com/office/drawing/2014/main" id="{C1D1C6C4-77AF-278D-23B2-E9D5960C134F}"/>
              </a:ext>
            </a:extLst>
          </p:cNvPr>
          <p:cNvSpPr>
            <a:spLocks noGrp="1"/>
          </p:cNvSpPr>
          <p:nvPr>
            <p:ph idx="1"/>
          </p:nvPr>
        </p:nvSpPr>
        <p:spPr>
          <a:xfrm>
            <a:off x="457200" y="1049482"/>
            <a:ext cx="8239328" cy="5198919"/>
          </a:xfrm>
        </p:spPr>
        <p:txBody>
          <a:bodyPr vert="horz" lIns="91440" tIns="45720" rIns="91440" bIns="45720" rtlCol="0" anchor="t">
            <a:noAutofit/>
          </a:bodyPr>
          <a:lstStyle/>
          <a:p>
            <a:pPr marL="0" indent="0">
              <a:buNone/>
            </a:pPr>
            <a:r>
              <a:rPr lang="en-US" sz="2400">
                <a:solidFill>
                  <a:schemeClr val="accent3"/>
                </a:solidFill>
                <a:latin typeface="Arial"/>
                <a:cs typeface="Arial"/>
              </a:rPr>
              <a:t>Documentation</a:t>
            </a:r>
          </a:p>
          <a:p>
            <a:r>
              <a:rPr lang="en-US" sz="2400">
                <a:solidFill>
                  <a:schemeClr val="accent3"/>
                </a:solidFill>
                <a:latin typeface="Arial"/>
                <a:cs typeface="Arial"/>
              </a:rPr>
              <a:t>See Guidance for more details</a:t>
            </a:r>
          </a:p>
          <a:p>
            <a:r>
              <a:rPr lang="en-US" sz="2400">
                <a:solidFill>
                  <a:schemeClr val="accent3"/>
                </a:solidFill>
                <a:latin typeface="Arial"/>
                <a:cs typeface="Arial"/>
              </a:rPr>
              <a:t>Projects receiving 1.E points will receive 4.C.4 points without additional documentation</a:t>
            </a:r>
          </a:p>
          <a:p>
            <a:r>
              <a:rPr lang="en-US" sz="2400">
                <a:solidFill>
                  <a:schemeClr val="accent3"/>
                </a:solidFill>
                <a:latin typeface="Arial"/>
                <a:cs typeface="Arial"/>
              </a:rPr>
              <a:t>Justification Narrative (similar to Line Item 1.E)</a:t>
            </a:r>
          </a:p>
          <a:p>
            <a:r>
              <a:rPr lang="en-US" sz="2400">
                <a:solidFill>
                  <a:schemeClr val="accent3"/>
                </a:solidFill>
                <a:latin typeface="Arial"/>
                <a:cs typeface="Arial"/>
              </a:rPr>
              <a:t>Map (</a:t>
            </a:r>
            <a:r>
              <a:rPr lang="en-US" sz="2400">
                <a:solidFill>
                  <a:schemeClr val="tx2"/>
                </a:solidFill>
                <a:latin typeface="Arial"/>
                <a:cs typeface="Arial"/>
              </a:rPr>
              <a:t>same sources as </a:t>
            </a:r>
            <a:r>
              <a:rPr lang="en-US" sz="2400">
                <a:solidFill>
                  <a:schemeClr val="accent3"/>
                </a:solidFill>
                <a:latin typeface="Arial"/>
                <a:cs typeface="Arial"/>
              </a:rPr>
              <a:t>Line Item 1.E)</a:t>
            </a:r>
          </a:p>
          <a:p>
            <a:r>
              <a:rPr lang="en-US" sz="2400">
                <a:solidFill>
                  <a:schemeClr val="accent3"/>
                </a:solidFill>
                <a:latin typeface="Arial"/>
                <a:cs typeface="Arial"/>
              </a:rPr>
              <a:t>Public health or environmental benefit to disadvantaged area</a:t>
            </a:r>
          </a:p>
          <a:p>
            <a:r>
              <a:rPr lang="en-US" sz="2400">
                <a:solidFill>
                  <a:schemeClr val="accent3"/>
                </a:solidFill>
                <a:latin typeface="Arial"/>
                <a:cs typeface="Arial"/>
              </a:rPr>
              <a:t>Project budget (similar to Line Item 1.E)</a:t>
            </a:r>
          </a:p>
          <a:p>
            <a:pPr marL="517525" lvl="2"/>
            <a:r>
              <a:rPr lang="en-US">
                <a:solidFill>
                  <a:schemeClr val="accent3"/>
                </a:solidFill>
                <a:latin typeface="Arial"/>
                <a:cs typeface="Arial"/>
              </a:rPr>
              <a:t>When project benefits customers outside of a DA, the infrastructure cost should be pro-rated based on % of DA’s population, service connections, or other documented approach </a:t>
            </a:r>
          </a:p>
          <a:p>
            <a:pPr marL="517525" lvl="2"/>
            <a:r>
              <a:rPr lang="en-US">
                <a:solidFill>
                  <a:schemeClr val="accent3"/>
                </a:solidFill>
                <a:latin typeface="Arial"/>
                <a:cs typeface="Arial"/>
              </a:rPr>
              <a:t>Include calculations!</a:t>
            </a:r>
          </a:p>
          <a:p>
            <a:pPr lvl="1"/>
            <a:endParaRPr lang="en-US"/>
          </a:p>
        </p:txBody>
      </p:sp>
      <p:sp>
        <p:nvSpPr>
          <p:cNvPr id="4" name="Slide Number Placeholder 3">
            <a:extLst>
              <a:ext uri="{FF2B5EF4-FFF2-40B4-BE49-F238E27FC236}">
                <a16:creationId xmlns:a16="http://schemas.microsoft.com/office/drawing/2014/main" id="{2C172194-5E93-F28D-AA2F-CEA55AB49690}"/>
              </a:ext>
            </a:extLst>
          </p:cNvPr>
          <p:cNvSpPr>
            <a:spLocks noGrp="1"/>
          </p:cNvSpPr>
          <p:nvPr>
            <p:ph type="sldNum" sz="quarter" idx="10"/>
          </p:nvPr>
        </p:nvSpPr>
        <p:spPr/>
        <p:txBody>
          <a:bodyPr/>
          <a:lstStyle/>
          <a:p>
            <a:fld id="{74EC55B0-5D01-45FE-91CD-8F1B48D625FC}" type="slidenum">
              <a:rPr lang="en-US" smtClean="0"/>
              <a:pPr/>
              <a:t>156</a:t>
            </a:fld>
            <a:endParaRPr lang="en-US"/>
          </a:p>
        </p:txBody>
      </p:sp>
    </p:spTree>
    <p:extLst>
      <p:ext uri="{BB962C8B-B14F-4D97-AF65-F5344CB8AC3E}">
        <p14:creationId xmlns:p14="http://schemas.microsoft.com/office/powerpoint/2010/main" val="35903443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5185BF-DB5B-4E92-B1EB-37CA62D25925}"/>
              </a:ext>
            </a:extLst>
          </p:cNvPr>
          <p:cNvSpPr/>
          <p:nvPr/>
        </p:nvSpPr>
        <p:spPr>
          <a:xfrm>
            <a:off x="6993083" y="5272624"/>
            <a:ext cx="2057400" cy="123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F69E149-7807-1415-6DE3-D773ED74E10B}"/>
              </a:ext>
            </a:extLst>
          </p:cNvPr>
          <p:cNvSpPr>
            <a:spLocks noGrp="1"/>
          </p:cNvSpPr>
          <p:nvPr>
            <p:ph type="title"/>
          </p:nvPr>
        </p:nvSpPr>
        <p:spPr/>
        <p:txBody>
          <a:bodyPr>
            <a:normAutofit/>
          </a:bodyPr>
          <a:lstStyle/>
          <a:p>
            <a:r>
              <a:rPr lang="en-US">
                <a:latin typeface="Times New Roman"/>
                <a:cs typeface="Times New Roman"/>
              </a:rPr>
              <a:t>4.C.4 Benefit to Disadvantaged Areas – 5 points</a:t>
            </a:r>
          </a:p>
        </p:txBody>
      </p:sp>
      <p:sp>
        <p:nvSpPr>
          <p:cNvPr id="3" name="Content Placeholder 2">
            <a:extLst>
              <a:ext uri="{FF2B5EF4-FFF2-40B4-BE49-F238E27FC236}">
                <a16:creationId xmlns:a16="http://schemas.microsoft.com/office/drawing/2014/main" id="{C1D1C6C4-77AF-278D-23B2-E9D5960C134F}"/>
              </a:ext>
            </a:extLst>
          </p:cNvPr>
          <p:cNvSpPr>
            <a:spLocks noGrp="1"/>
          </p:cNvSpPr>
          <p:nvPr>
            <p:ph idx="1"/>
          </p:nvPr>
        </p:nvSpPr>
        <p:spPr>
          <a:xfrm>
            <a:off x="457200" y="1049482"/>
            <a:ext cx="8239328" cy="5198919"/>
          </a:xfrm>
        </p:spPr>
        <p:txBody>
          <a:bodyPr vert="horz" lIns="91440" tIns="45720" rIns="91440" bIns="45720" rtlCol="0" anchor="t">
            <a:noAutofit/>
          </a:bodyPr>
          <a:lstStyle/>
          <a:p>
            <a:r>
              <a:rPr lang="en-US">
                <a:solidFill>
                  <a:schemeClr val="accent3"/>
                </a:solidFill>
              </a:rPr>
              <a:t>Projects documenting 4.C.4 points are also eligible for 50% PF (up to $500,000 initial cap)</a:t>
            </a:r>
          </a:p>
          <a:p>
            <a:r>
              <a:rPr lang="en-US">
                <a:solidFill>
                  <a:schemeClr val="accent3"/>
                </a:solidFill>
              </a:rPr>
              <a:t>Projects benefiting disadvantaged areas must provide documentation in 4.C.4 to be eligible for PF even if you are claiming other 4.C points. </a:t>
            </a:r>
          </a:p>
          <a:p>
            <a:pPr lvl="1"/>
            <a:endParaRPr lang="en-US">
              <a:solidFill>
                <a:srgbClr val="1F497D"/>
              </a:solidFill>
            </a:endParaRPr>
          </a:p>
          <a:p>
            <a:pPr lvl="1"/>
            <a:endParaRPr lang="en-US"/>
          </a:p>
        </p:txBody>
      </p:sp>
      <p:sp>
        <p:nvSpPr>
          <p:cNvPr id="4" name="Slide Number Placeholder 3">
            <a:extLst>
              <a:ext uri="{FF2B5EF4-FFF2-40B4-BE49-F238E27FC236}">
                <a16:creationId xmlns:a16="http://schemas.microsoft.com/office/drawing/2014/main" id="{2C172194-5E93-F28D-AA2F-CEA55AB49690}"/>
              </a:ext>
            </a:extLst>
          </p:cNvPr>
          <p:cNvSpPr>
            <a:spLocks noGrp="1"/>
          </p:cNvSpPr>
          <p:nvPr>
            <p:ph type="sldNum" sz="quarter" idx="10"/>
          </p:nvPr>
        </p:nvSpPr>
        <p:spPr/>
        <p:txBody>
          <a:bodyPr/>
          <a:lstStyle/>
          <a:p>
            <a:fld id="{74EC55B0-5D01-45FE-91CD-8F1B48D625FC}" type="slidenum">
              <a:rPr lang="en-US" smtClean="0"/>
              <a:pPr/>
              <a:t>157</a:t>
            </a:fld>
            <a:endParaRPr lang="en-US"/>
          </a:p>
        </p:txBody>
      </p:sp>
    </p:spTree>
    <p:extLst>
      <p:ext uri="{BB962C8B-B14F-4D97-AF65-F5344CB8AC3E}">
        <p14:creationId xmlns:p14="http://schemas.microsoft.com/office/powerpoint/2010/main" val="26880556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E68D-00A1-958C-BDB4-933FB77C2682}"/>
              </a:ext>
            </a:extLst>
          </p:cNvPr>
          <p:cNvSpPr>
            <a:spLocks noGrp="1"/>
          </p:cNvSpPr>
          <p:nvPr>
            <p:ph type="title"/>
          </p:nvPr>
        </p:nvSpPr>
        <p:spPr/>
        <p:txBody>
          <a:bodyPr/>
          <a:lstStyle/>
          <a:p>
            <a:r>
              <a:rPr lang="en-US">
                <a:latin typeface="Times New Roman"/>
                <a:cs typeface="Times New Roman"/>
              </a:rPr>
              <a:t>4.E - 4F (CDBG-I)</a:t>
            </a:r>
          </a:p>
        </p:txBody>
      </p:sp>
      <p:sp>
        <p:nvSpPr>
          <p:cNvPr id="3" name="Content Placeholder 2">
            <a:extLst>
              <a:ext uri="{FF2B5EF4-FFF2-40B4-BE49-F238E27FC236}">
                <a16:creationId xmlns:a16="http://schemas.microsoft.com/office/drawing/2014/main" id="{3F194B6B-33F5-262C-B7C7-99A837551BE4}"/>
              </a:ext>
            </a:extLst>
          </p:cNvPr>
          <p:cNvSpPr>
            <a:spLocks noGrp="1"/>
          </p:cNvSpPr>
          <p:nvPr>
            <p:ph idx="1"/>
          </p:nvPr>
        </p:nvSpPr>
        <p:spPr>
          <a:xfrm>
            <a:off x="457200" y="1131639"/>
            <a:ext cx="8239328" cy="5019673"/>
          </a:xfrm>
        </p:spPr>
        <p:txBody>
          <a:bodyPr vert="horz" lIns="91440" tIns="45720" rIns="91440" bIns="45720" rtlCol="0" anchor="t">
            <a:normAutofit/>
          </a:bodyPr>
          <a:lstStyle/>
          <a:p>
            <a:r>
              <a:rPr lang="en-US">
                <a:solidFill>
                  <a:schemeClr val="tx2"/>
                </a:solidFill>
              </a:rPr>
              <a:t>4.E. Poverty Rate of Local Government </a:t>
            </a:r>
          </a:p>
          <a:p>
            <a:pPr lvl="1"/>
            <a:r>
              <a:rPr lang="en-US">
                <a:solidFill>
                  <a:schemeClr val="tx2"/>
                </a:solidFill>
              </a:rPr>
              <a:t>Pull down poverty rate from local (LGC) indicators table on Division website</a:t>
            </a:r>
          </a:p>
          <a:p>
            <a:pPr lvl="1"/>
            <a:r>
              <a:rPr lang="en-US">
                <a:solidFill>
                  <a:schemeClr val="tx2"/>
                </a:solidFill>
              </a:rPr>
              <a:t>Higher the rate, more points received up to 15 points</a:t>
            </a:r>
          </a:p>
          <a:p>
            <a:pPr lvl="1"/>
            <a:r>
              <a:rPr lang="en-US">
                <a:solidFill>
                  <a:schemeClr val="tx2"/>
                </a:solidFill>
              </a:rPr>
              <a:t>Include a copy of the LGC table with applicant information highlighted</a:t>
            </a:r>
          </a:p>
          <a:p>
            <a:r>
              <a:rPr lang="en-US">
                <a:solidFill>
                  <a:schemeClr val="tx2"/>
                </a:solidFill>
              </a:rPr>
              <a:t>4.F. Low-and Mod-Income Percentage</a:t>
            </a:r>
          </a:p>
          <a:p>
            <a:pPr lvl="1"/>
            <a:r>
              <a:rPr lang="en-US">
                <a:solidFill>
                  <a:schemeClr val="tx2"/>
                </a:solidFill>
              </a:rPr>
              <a:t>Use the LMI percentage claimed in LMI documentation </a:t>
            </a:r>
          </a:p>
          <a:p>
            <a:pPr lvl="1"/>
            <a:r>
              <a:rPr lang="en-US">
                <a:solidFill>
                  <a:schemeClr val="tx2"/>
                </a:solidFill>
              </a:rPr>
              <a:t>Higher the LMI, more points received up to 25 points </a:t>
            </a:r>
          </a:p>
          <a:p>
            <a:pPr lvl="1"/>
            <a:r>
              <a:rPr lang="en-US">
                <a:solidFill>
                  <a:schemeClr val="tx2"/>
                </a:solidFill>
              </a:rPr>
              <a:t>Ensure all required LMI documentation is provided in both the official (digital/electronic) and hardcopy application</a:t>
            </a:r>
          </a:p>
        </p:txBody>
      </p:sp>
      <p:sp>
        <p:nvSpPr>
          <p:cNvPr id="4" name="Slide Number Placeholder 3">
            <a:extLst>
              <a:ext uri="{FF2B5EF4-FFF2-40B4-BE49-F238E27FC236}">
                <a16:creationId xmlns:a16="http://schemas.microsoft.com/office/drawing/2014/main" id="{5FEC345E-FF4A-1D86-F461-A407546569D9}"/>
              </a:ext>
            </a:extLst>
          </p:cNvPr>
          <p:cNvSpPr>
            <a:spLocks noGrp="1"/>
          </p:cNvSpPr>
          <p:nvPr>
            <p:ph type="sldNum" sz="quarter" idx="10"/>
          </p:nvPr>
        </p:nvSpPr>
        <p:spPr/>
        <p:txBody>
          <a:bodyPr/>
          <a:lstStyle/>
          <a:p>
            <a:fld id="{74EC55B0-5D01-45FE-91CD-8F1B48D625FC}" type="slidenum">
              <a:rPr lang="en-US" smtClean="0"/>
              <a:pPr/>
              <a:t>158</a:t>
            </a:fld>
            <a:endParaRPr lang="en-US"/>
          </a:p>
        </p:txBody>
      </p:sp>
    </p:spTree>
    <p:extLst>
      <p:ext uri="{BB962C8B-B14F-4D97-AF65-F5344CB8AC3E}">
        <p14:creationId xmlns:p14="http://schemas.microsoft.com/office/powerpoint/2010/main" val="31498650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CDBG-I Programmatic Specifics</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159</a:t>
            </a:fld>
            <a:endParaRPr lang="en-US"/>
          </a:p>
        </p:txBody>
      </p:sp>
      <p:pic>
        <p:nvPicPr>
          <p:cNvPr id="3" name="Picture 2" descr="Plans and Reports | Cobb County Georgia">
            <a:extLst>
              <a:ext uri="{FF2B5EF4-FFF2-40B4-BE49-F238E27FC236}">
                <a16:creationId xmlns:a16="http://schemas.microsoft.com/office/drawing/2014/main" id="{688204DD-699A-21AE-AAE8-477EAEE266DD}"/>
              </a:ext>
            </a:extLst>
          </p:cNvPr>
          <p:cNvPicPr>
            <a:picLocks noChangeAspect="1"/>
          </p:cNvPicPr>
          <p:nvPr/>
        </p:nvPicPr>
        <p:blipFill>
          <a:blip r:embed="rId4"/>
          <a:stretch>
            <a:fillRect/>
          </a:stretch>
        </p:blipFill>
        <p:spPr>
          <a:xfrm>
            <a:off x="4322037" y="5037746"/>
            <a:ext cx="1450650" cy="1450650"/>
          </a:xfrm>
          <a:prstGeom prst="rect">
            <a:avLst/>
          </a:prstGeom>
        </p:spPr>
      </p:pic>
      <p:pic>
        <p:nvPicPr>
          <p:cNvPr id="4" name="Picture 3" descr="Guidelines | North Carolina Department of Commerce Brand Guidelines and  Assets | NC Commerce">
            <a:extLst>
              <a:ext uri="{FF2B5EF4-FFF2-40B4-BE49-F238E27FC236}">
                <a16:creationId xmlns:a16="http://schemas.microsoft.com/office/drawing/2014/main" id="{866F6DF5-3181-6C97-34BC-37FC753EFC83}"/>
              </a:ext>
            </a:extLst>
          </p:cNvPr>
          <p:cNvPicPr>
            <a:picLocks noChangeAspect="1"/>
          </p:cNvPicPr>
          <p:nvPr/>
        </p:nvPicPr>
        <p:blipFill>
          <a:blip r:embed="rId5"/>
          <a:stretch>
            <a:fillRect/>
          </a:stretch>
        </p:blipFill>
        <p:spPr>
          <a:xfrm>
            <a:off x="5422307" y="4845465"/>
            <a:ext cx="1909986" cy="1845892"/>
          </a:xfrm>
          <a:prstGeom prst="rect">
            <a:avLst/>
          </a:prstGeom>
        </p:spPr>
      </p:pic>
    </p:spTree>
    <p:extLst>
      <p:ext uri="{BB962C8B-B14F-4D97-AF65-F5344CB8AC3E}">
        <p14:creationId xmlns:p14="http://schemas.microsoft.com/office/powerpoint/2010/main" val="36448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3472-F434-D682-D4AA-D2B3236E895D}"/>
              </a:ext>
            </a:extLst>
          </p:cNvPr>
          <p:cNvSpPr>
            <a:spLocks noGrp="1"/>
          </p:cNvSpPr>
          <p:nvPr>
            <p:ph type="title"/>
          </p:nvPr>
        </p:nvSpPr>
        <p:spPr/>
        <p:txBody>
          <a:bodyPr>
            <a:normAutofit fontScale="90000"/>
          </a:bodyPr>
          <a:lstStyle/>
          <a:p>
            <a:r>
              <a:rPr lang="en-US"/>
              <a:t>Supplemental Appropriation for Hurricanes Helene and Milton and Wildfires of Hawai'i (SA-HMW)</a:t>
            </a:r>
          </a:p>
        </p:txBody>
      </p:sp>
      <p:sp>
        <p:nvSpPr>
          <p:cNvPr id="3" name="Content Placeholder 2">
            <a:extLst>
              <a:ext uri="{FF2B5EF4-FFF2-40B4-BE49-F238E27FC236}">
                <a16:creationId xmlns:a16="http://schemas.microsoft.com/office/drawing/2014/main" id="{346F92A6-6EE6-10E9-2655-F97A3D344E28}"/>
              </a:ext>
            </a:extLst>
          </p:cNvPr>
          <p:cNvSpPr>
            <a:spLocks noGrp="1"/>
          </p:cNvSpPr>
          <p:nvPr>
            <p:ph idx="1"/>
          </p:nvPr>
        </p:nvSpPr>
        <p:spPr>
          <a:xfrm>
            <a:off x="190501" y="1228728"/>
            <a:ext cx="8753474" cy="5019673"/>
          </a:xfrm>
        </p:spPr>
        <p:txBody>
          <a:bodyPr>
            <a:normAutofit lnSpcReduction="10000"/>
          </a:bodyPr>
          <a:lstStyle/>
          <a:p>
            <a:pPr marL="0" indent="0">
              <a:buNone/>
            </a:pPr>
            <a:r>
              <a:rPr lang="en-US">
                <a:solidFill>
                  <a:schemeClr val="accent3"/>
                </a:solidFill>
              </a:rPr>
              <a:t>On December 21, 2024, Congress passed the “American Relief Act, 2025” providing one-time supplemental disaster relief funds. Included were supplemental funding for the State Revolving Funding (SRF) programs through US EPA for the states impacted by Hurricanes Helene and Milton and Hawai’i wildfires.</a:t>
            </a:r>
          </a:p>
          <a:p>
            <a:pPr marL="0" indent="0">
              <a:buNone/>
            </a:pPr>
            <a:endParaRPr lang="en-US" u="sng">
              <a:solidFill>
                <a:schemeClr val="accent3"/>
              </a:solidFill>
            </a:endParaRPr>
          </a:p>
          <a:p>
            <a:pPr marL="0" indent="0">
              <a:buNone/>
            </a:pPr>
            <a:r>
              <a:rPr lang="en-US" u="sng">
                <a:solidFill>
                  <a:schemeClr val="accent3"/>
                </a:solidFill>
              </a:rPr>
              <a:t>North Carolina’s allotments</a:t>
            </a:r>
            <a:r>
              <a:rPr lang="en-US">
                <a:solidFill>
                  <a:schemeClr val="accent3"/>
                </a:solidFill>
              </a:rPr>
              <a:t>:</a:t>
            </a:r>
          </a:p>
          <a:p>
            <a:pPr lvl="1"/>
            <a:r>
              <a:rPr lang="en-US">
                <a:solidFill>
                  <a:schemeClr val="accent3"/>
                </a:solidFill>
              </a:rPr>
              <a:t>$253,681,000 to the Clean Water State Revolving Fund $409,422,000 to the Drinking Water State Revolving Fund</a:t>
            </a:r>
          </a:p>
          <a:p>
            <a:pPr lvl="1"/>
            <a:r>
              <a:rPr lang="en-US">
                <a:solidFill>
                  <a:schemeClr val="accent3"/>
                </a:solidFill>
              </a:rPr>
              <a:t>$22,510,000 to the CWSRF for decentralized wastewater treatment systems</a:t>
            </a:r>
          </a:p>
          <a:p>
            <a:endParaRPr lang="en-US"/>
          </a:p>
        </p:txBody>
      </p:sp>
      <p:sp>
        <p:nvSpPr>
          <p:cNvPr id="5" name="TextBox 4">
            <a:extLst>
              <a:ext uri="{FF2B5EF4-FFF2-40B4-BE49-F238E27FC236}">
                <a16:creationId xmlns:a16="http://schemas.microsoft.com/office/drawing/2014/main" id="{74CC34DC-CAE8-2C29-CD2E-9E6BE53AE739}"/>
              </a:ext>
            </a:extLst>
          </p:cNvPr>
          <p:cNvSpPr txBox="1"/>
          <p:nvPr/>
        </p:nvSpPr>
        <p:spPr>
          <a:xfrm>
            <a:off x="4253173" y="3738564"/>
            <a:ext cx="4700326" cy="461665"/>
          </a:xfrm>
          <a:custGeom>
            <a:avLst/>
            <a:gdLst>
              <a:gd name="connsiteX0" fmla="*/ 0 w 4700326"/>
              <a:gd name="connsiteY0" fmla="*/ 0 h 461665"/>
              <a:gd name="connsiteX1" fmla="*/ 634544 w 4700326"/>
              <a:gd name="connsiteY1" fmla="*/ 0 h 461665"/>
              <a:gd name="connsiteX2" fmla="*/ 1269088 w 4700326"/>
              <a:gd name="connsiteY2" fmla="*/ 0 h 461665"/>
              <a:gd name="connsiteX3" fmla="*/ 1762622 w 4700326"/>
              <a:gd name="connsiteY3" fmla="*/ 0 h 461665"/>
              <a:gd name="connsiteX4" fmla="*/ 2209153 w 4700326"/>
              <a:gd name="connsiteY4" fmla="*/ 0 h 461665"/>
              <a:gd name="connsiteX5" fmla="*/ 2702687 w 4700326"/>
              <a:gd name="connsiteY5" fmla="*/ 0 h 461665"/>
              <a:gd name="connsiteX6" fmla="*/ 3384235 w 4700326"/>
              <a:gd name="connsiteY6" fmla="*/ 0 h 461665"/>
              <a:gd name="connsiteX7" fmla="*/ 3924772 w 4700326"/>
              <a:gd name="connsiteY7" fmla="*/ 0 h 461665"/>
              <a:gd name="connsiteX8" fmla="*/ 4700326 w 4700326"/>
              <a:gd name="connsiteY8" fmla="*/ 0 h 461665"/>
              <a:gd name="connsiteX9" fmla="*/ 4700326 w 4700326"/>
              <a:gd name="connsiteY9" fmla="*/ 461665 h 461665"/>
              <a:gd name="connsiteX10" fmla="*/ 4159789 w 4700326"/>
              <a:gd name="connsiteY10" fmla="*/ 461665 h 461665"/>
              <a:gd name="connsiteX11" fmla="*/ 3666254 w 4700326"/>
              <a:gd name="connsiteY11" fmla="*/ 461665 h 461665"/>
              <a:gd name="connsiteX12" fmla="*/ 3219723 w 4700326"/>
              <a:gd name="connsiteY12" fmla="*/ 461665 h 461665"/>
              <a:gd name="connsiteX13" fmla="*/ 2632183 w 4700326"/>
              <a:gd name="connsiteY13" fmla="*/ 461665 h 461665"/>
              <a:gd name="connsiteX14" fmla="*/ 2091645 w 4700326"/>
              <a:gd name="connsiteY14" fmla="*/ 461665 h 461665"/>
              <a:gd name="connsiteX15" fmla="*/ 1504104 w 4700326"/>
              <a:gd name="connsiteY15" fmla="*/ 461665 h 461665"/>
              <a:gd name="connsiteX16" fmla="*/ 1057573 w 4700326"/>
              <a:gd name="connsiteY16" fmla="*/ 461665 h 461665"/>
              <a:gd name="connsiteX17" fmla="*/ 0 w 4700326"/>
              <a:gd name="connsiteY17" fmla="*/ 461665 h 461665"/>
              <a:gd name="connsiteX18" fmla="*/ 0 w 4700326"/>
              <a:gd name="connsiteY1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00326" h="461665" extrusionOk="0">
                <a:moveTo>
                  <a:pt x="0" y="0"/>
                </a:moveTo>
                <a:cubicBezTo>
                  <a:pt x="189348" y="-23266"/>
                  <a:pt x="489081" y="28563"/>
                  <a:pt x="634544" y="0"/>
                </a:cubicBezTo>
                <a:cubicBezTo>
                  <a:pt x="780007" y="-28563"/>
                  <a:pt x="1006463" y="26010"/>
                  <a:pt x="1269088" y="0"/>
                </a:cubicBezTo>
                <a:cubicBezTo>
                  <a:pt x="1531713" y="-26010"/>
                  <a:pt x="1539562" y="8128"/>
                  <a:pt x="1762622" y="0"/>
                </a:cubicBezTo>
                <a:cubicBezTo>
                  <a:pt x="1985682" y="-8128"/>
                  <a:pt x="1988215" y="46788"/>
                  <a:pt x="2209153" y="0"/>
                </a:cubicBezTo>
                <a:cubicBezTo>
                  <a:pt x="2430091" y="-46788"/>
                  <a:pt x="2582568" y="22260"/>
                  <a:pt x="2702687" y="0"/>
                </a:cubicBezTo>
                <a:cubicBezTo>
                  <a:pt x="2822806" y="-22260"/>
                  <a:pt x="3244766" y="71003"/>
                  <a:pt x="3384235" y="0"/>
                </a:cubicBezTo>
                <a:cubicBezTo>
                  <a:pt x="3523704" y="-71003"/>
                  <a:pt x="3706846" y="26444"/>
                  <a:pt x="3924772" y="0"/>
                </a:cubicBezTo>
                <a:cubicBezTo>
                  <a:pt x="4142698" y="-26444"/>
                  <a:pt x="4408549" y="44583"/>
                  <a:pt x="4700326" y="0"/>
                </a:cubicBezTo>
                <a:cubicBezTo>
                  <a:pt x="4711111" y="152223"/>
                  <a:pt x="4677021" y="291077"/>
                  <a:pt x="4700326" y="461665"/>
                </a:cubicBezTo>
                <a:cubicBezTo>
                  <a:pt x="4576717" y="475846"/>
                  <a:pt x="4295956" y="453590"/>
                  <a:pt x="4159789" y="461665"/>
                </a:cubicBezTo>
                <a:cubicBezTo>
                  <a:pt x="4023622" y="469740"/>
                  <a:pt x="3800620" y="454531"/>
                  <a:pt x="3666254" y="461665"/>
                </a:cubicBezTo>
                <a:cubicBezTo>
                  <a:pt x="3531889" y="468799"/>
                  <a:pt x="3421051" y="427397"/>
                  <a:pt x="3219723" y="461665"/>
                </a:cubicBezTo>
                <a:cubicBezTo>
                  <a:pt x="3018395" y="495933"/>
                  <a:pt x="2852068" y="430746"/>
                  <a:pt x="2632183" y="461665"/>
                </a:cubicBezTo>
                <a:cubicBezTo>
                  <a:pt x="2412298" y="492584"/>
                  <a:pt x="2302558" y="424471"/>
                  <a:pt x="2091645" y="461665"/>
                </a:cubicBezTo>
                <a:cubicBezTo>
                  <a:pt x="1880732" y="498859"/>
                  <a:pt x="1758257" y="403313"/>
                  <a:pt x="1504104" y="461665"/>
                </a:cubicBezTo>
                <a:cubicBezTo>
                  <a:pt x="1249951" y="520017"/>
                  <a:pt x="1213353" y="432925"/>
                  <a:pt x="1057573" y="461665"/>
                </a:cubicBezTo>
                <a:cubicBezTo>
                  <a:pt x="901793" y="490405"/>
                  <a:pt x="360680" y="339784"/>
                  <a:pt x="0" y="461665"/>
                </a:cubicBezTo>
                <a:cubicBezTo>
                  <a:pt x="-27378" y="257542"/>
                  <a:pt x="40368" y="125419"/>
                  <a:pt x="0" y="0"/>
                </a:cubicBezTo>
                <a:close/>
              </a:path>
            </a:pathLst>
          </a:custGeom>
          <a:noFill/>
          <a:ln>
            <a:solidFill>
              <a:schemeClr val="accent1"/>
            </a:solidFill>
            <a:extLst>
              <a:ext uri="{C807C97D-BFC1-408E-A445-0C87EB9F89A2}">
                <ask:lineSketchStyleProps xmlns:ask="http://schemas.microsoft.com/office/drawing/2018/sketchyshapes" sd="1376257563">
                  <a:prstGeom prst="rect">
                    <a:avLst/>
                  </a:prstGeom>
                  <ask:type>
                    <ask:lineSketchScribble/>
                  </ask:type>
                </ask:lineSketchStyleProps>
              </a:ext>
            </a:extLst>
          </a:ln>
        </p:spPr>
        <p:txBody>
          <a:bodyPr wrap="none" rtlCol="0">
            <a:spAutoFit/>
          </a:bodyPr>
          <a:lstStyle/>
          <a:p>
            <a:r>
              <a:rPr lang="en-US" sz="2400">
                <a:solidFill>
                  <a:schemeClr val="accent1"/>
                </a:solidFill>
              </a:rPr>
              <a:t>“SRF SA-HMW” or “SRF Helene”</a:t>
            </a:r>
          </a:p>
        </p:txBody>
      </p:sp>
      <p:sp>
        <p:nvSpPr>
          <p:cNvPr id="4" name="Slide Number Placeholder 3">
            <a:extLst>
              <a:ext uri="{FF2B5EF4-FFF2-40B4-BE49-F238E27FC236}">
                <a16:creationId xmlns:a16="http://schemas.microsoft.com/office/drawing/2014/main" id="{267CDEE7-7D2B-A75A-C5B3-C428032C1BC0}"/>
              </a:ext>
            </a:extLst>
          </p:cNvPr>
          <p:cNvSpPr>
            <a:spLocks noGrp="1"/>
          </p:cNvSpPr>
          <p:nvPr>
            <p:ph type="sldNum" sz="quarter" idx="10"/>
          </p:nvPr>
        </p:nvSpPr>
        <p:spPr>
          <a:xfrm>
            <a:off x="0" y="6592824"/>
            <a:ext cx="2057400" cy="265176"/>
          </a:xfrm>
        </p:spPr>
        <p:txBody>
          <a:bodyPr/>
          <a:lstStyle>
            <a:lvl1pPr>
              <a:defRPr>
                <a:solidFill>
                  <a:schemeClr val="bg1"/>
                </a:solidFill>
                <a:latin typeface="Arial" panose="020B0604020202020204" pitchFamily="34" charset="0"/>
              </a:defRPr>
            </a:lvl1pPr>
          </a:lstStyle>
          <a:p>
            <a:fld id="{74EC55B0-5D01-45FE-91CD-8F1B48D625FC}" type="slidenum">
              <a:rPr lang="en-US" smtClean="0"/>
              <a:pPr/>
              <a:t>16</a:t>
            </a:fld>
            <a:endParaRPr lang="en-US"/>
          </a:p>
        </p:txBody>
      </p:sp>
    </p:spTree>
    <p:extLst>
      <p:ext uri="{BB962C8B-B14F-4D97-AF65-F5344CB8AC3E}">
        <p14:creationId xmlns:p14="http://schemas.microsoft.com/office/powerpoint/2010/main" val="401134270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AFA43D-8022-986A-7D23-6530F48078F2}"/>
              </a:ext>
            </a:extLst>
          </p:cNvPr>
          <p:cNvSpPr>
            <a:spLocks noGrp="1"/>
          </p:cNvSpPr>
          <p:nvPr>
            <p:ph type="sldNum" sz="quarter" idx="10"/>
          </p:nvPr>
        </p:nvSpPr>
        <p:spPr/>
        <p:txBody>
          <a:bodyPr/>
          <a:lstStyle/>
          <a:p>
            <a:fld id="{74EC55B0-5D01-45FE-91CD-8F1B48D625FC}" type="slidenum">
              <a:rPr lang="en-US" smtClean="0"/>
              <a:pPr/>
              <a:t>160</a:t>
            </a:fld>
            <a:endParaRPr lang="en-US"/>
          </a:p>
        </p:txBody>
      </p:sp>
      <p:sp>
        <p:nvSpPr>
          <p:cNvPr id="10" name="Title 1">
            <a:extLst>
              <a:ext uri="{FF2B5EF4-FFF2-40B4-BE49-F238E27FC236}">
                <a16:creationId xmlns:a16="http://schemas.microsoft.com/office/drawing/2014/main" id="{ECD0C83E-AB5E-5AD7-5DF0-07A091B2A744}"/>
              </a:ext>
            </a:extLst>
          </p:cNvPr>
          <p:cNvSpPr txBox="1">
            <a:spLocks/>
          </p:cNvSpPr>
          <p:nvPr/>
        </p:nvSpPr>
        <p:spPr>
          <a:xfrm>
            <a:off x="576599" y="2849"/>
            <a:ext cx="832104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i="1" kern="1200">
                <a:solidFill>
                  <a:schemeClr val="bg1"/>
                </a:solidFill>
                <a:latin typeface="Times New Roman" panose="02020603050405020304" pitchFamily="18" charset="0"/>
                <a:ea typeface="+mj-ea"/>
                <a:cs typeface="Times New Roman" panose="02020603050405020304" pitchFamily="18" charset="0"/>
              </a:defRPr>
            </a:lvl1pPr>
          </a:lstStyle>
          <a:p>
            <a:r>
              <a:rPr lang="en-US">
                <a:latin typeface="Times New Roman"/>
                <a:cs typeface="Times New Roman"/>
              </a:rPr>
              <a:t>CDBG-I Application Resources, and Templates</a:t>
            </a:r>
            <a:endParaRPr lang="en-US"/>
          </a:p>
        </p:txBody>
      </p:sp>
      <p:pic>
        <p:nvPicPr>
          <p:cNvPr id="11" name="Picture 10" descr="A picture containing logo&#10;&#10;AI-generated content may be incorrect.">
            <a:extLst>
              <a:ext uri="{FF2B5EF4-FFF2-40B4-BE49-F238E27FC236}">
                <a16:creationId xmlns:a16="http://schemas.microsoft.com/office/drawing/2014/main" id="{CA5E9A65-1DCD-32B0-CC94-E742A2C78013}"/>
              </a:ext>
            </a:extLst>
          </p:cNvPr>
          <p:cNvPicPr>
            <a:picLocks noChangeAspect="1"/>
          </p:cNvPicPr>
          <p:nvPr/>
        </p:nvPicPr>
        <p:blipFill>
          <a:blip r:embed="rId3"/>
          <a:stretch>
            <a:fillRect/>
          </a:stretch>
        </p:blipFill>
        <p:spPr>
          <a:xfrm>
            <a:off x="4894382" y="3728458"/>
            <a:ext cx="4076790" cy="266346"/>
          </a:xfrm>
          <a:prstGeom prst="rect">
            <a:avLst/>
          </a:prstGeom>
          <a:ln>
            <a:solidFill>
              <a:schemeClr val="tx1"/>
            </a:solidFill>
          </a:ln>
        </p:spPr>
      </p:pic>
      <p:pic>
        <p:nvPicPr>
          <p:cNvPr id="12" name="Picture 11" descr="Graphical user interface, text, application&#10;&#10;AI-generated content may be incorrect.">
            <a:extLst>
              <a:ext uri="{FF2B5EF4-FFF2-40B4-BE49-F238E27FC236}">
                <a16:creationId xmlns:a16="http://schemas.microsoft.com/office/drawing/2014/main" id="{EB84A6ED-50FB-A24C-B710-203F21551D72}"/>
              </a:ext>
            </a:extLst>
          </p:cNvPr>
          <p:cNvPicPr>
            <a:picLocks noChangeAspect="1"/>
          </p:cNvPicPr>
          <p:nvPr/>
        </p:nvPicPr>
        <p:blipFill>
          <a:blip r:embed="rId4"/>
          <a:stretch>
            <a:fillRect/>
          </a:stretch>
        </p:blipFill>
        <p:spPr>
          <a:xfrm>
            <a:off x="5528149" y="1576745"/>
            <a:ext cx="2296505" cy="1578747"/>
          </a:xfrm>
          <a:prstGeom prst="rect">
            <a:avLst/>
          </a:prstGeom>
          <a:ln>
            <a:solidFill>
              <a:schemeClr val="tx1"/>
            </a:solidFill>
          </a:ln>
        </p:spPr>
      </p:pic>
      <p:sp>
        <p:nvSpPr>
          <p:cNvPr id="13" name="Arrow: Right 12">
            <a:extLst>
              <a:ext uri="{FF2B5EF4-FFF2-40B4-BE49-F238E27FC236}">
                <a16:creationId xmlns:a16="http://schemas.microsoft.com/office/drawing/2014/main" id="{0275646E-C7A7-D474-CA35-7988F0A30121}"/>
              </a:ext>
            </a:extLst>
          </p:cNvPr>
          <p:cNvSpPr/>
          <p:nvPr/>
        </p:nvSpPr>
        <p:spPr>
          <a:xfrm rot="5400000">
            <a:off x="6536677" y="3221123"/>
            <a:ext cx="397381" cy="3533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B140B91-FA02-981C-2B53-081B08C05388}"/>
              </a:ext>
            </a:extLst>
          </p:cNvPr>
          <p:cNvSpPr/>
          <p:nvPr/>
        </p:nvSpPr>
        <p:spPr>
          <a:xfrm rot="5340000">
            <a:off x="6503043" y="4179853"/>
            <a:ext cx="472155" cy="3747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BD55C1-FAFB-80C0-7300-7D7D98D8BC37}"/>
              </a:ext>
            </a:extLst>
          </p:cNvPr>
          <p:cNvSpPr/>
          <p:nvPr/>
        </p:nvSpPr>
        <p:spPr>
          <a:xfrm>
            <a:off x="6674907" y="5268695"/>
            <a:ext cx="2459906" cy="1209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E5459A-F864-F07B-4E1B-C4F574BE7BA0}"/>
              </a:ext>
            </a:extLst>
          </p:cNvPr>
          <p:cNvSpPr txBox="1"/>
          <p:nvPr/>
        </p:nvSpPr>
        <p:spPr>
          <a:xfrm>
            <a:off x="5213149" y="1184875"/>
            <a:ext cx="34405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2"/>
                </a:solidFill>
                <a:cs typeface="Arial"/>
              </a:rPr>
              <a:t>Go To: 'I Need Funding'</a:t>
            </a:r>
            <a:endParaRPr lang="en-US" sz="2000" b="1">
              <a:solidFill>
                <a:schemeClr val="tx2"/>
              </a:solidFill>
            </a:endParaRPr>
          </a:p>
        </p:txBody>
      </p:sp>
      <p:sp>
        <p:nvSpPr>
          <p:cNvPr id="18" name="TextBox 17">
            <a:extLst>
              <a:ext uri="{FF2B5EF4-FFF2-40B4-BE49-F238E27FC236}">
                <a16:creationId xmlns:a16="http://schemas.microsoft.com/office/drawing/2014/main" id="{7070F268-3AED-50F5-CC18-58C015C214D3}"/>
              </a:ext>
            </a:extLst>
          </p:cNvPr>
          <p:cNvSpPr txBox="1"/>
          <p:nvPr/>
        </p:nvSpPr>
        <p:spPr>
          <a:xfrm>
            <a:off x="-12965" y="1126380"/>
            <a:ext cx="5541944" cy="4070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3525"/>
              </a:lnSpc>
              <a:buFont typeface=""/>
              <a:buChar char="•"/>
            </a:pPr>
            <a:r>
              <a:rPr lang="en-US" u="sng">
                <a:solidFill>
                  <a:schemeClr val="accent3"/>
                </a:solidFill>
                <a:cs typeface="Arial"/>
              </a:rPr>
              <a:t>Priority Rating System (PRS) Guidance ​</a:t>
            </a:r>
          </a:p>
          <a:p>
            <a:pPr marL="228600" indent="-228600">
              <a:lnSpc>
                <a:spcPts val="1575"/>
              </a:lnSpc>
              <a:buFont typeface=""/>
              <a:buChar char="•"/>
            </a:pPr>
            <a:r>
              <a:rPr lang="en-US" u="sng">
                <a:solidFill>
                  <a:schemeClr val="accent3"/>
                </a:solidFill>
                <a:cs typeface="Arial"/>
              </a:rPr>
              <a:t>Fall 2025 Interactive Scorecard​</a:t>
            </a:r>
          </a:p>
          <a:p>
            <a:pPr marL="228600" indent="-228600">
              <a:buFont typeface=""/>
              <a:buChar char="•"/>
            </a:pPr>
            <a:endParaRPr lang="en-US">
              <a:solidFill>
                <a:schemeClr val="accent3"/>
              </a:solidFill>
              <a:cs typeface="Arial"/>
            </a:endParaRPr>
          </a:p>
          <a:p>
            <a:pPr marL="228600" indent="-228600">
              <a:buFont typeface=""/>
              <a:buChar char="•"/>
            </a:pPr>
            <a:r>
              <a:rPr lang="en-US">
                <a:solidFill>
                  <a:schemeClr val="accent3"/>
                </a:solidFill>
                <a:cs typeface="Arial"/>
              </a:rPr>
              <a:t>Appendix A – Determining LMI​</a:t>
            </a:r>
          </a:p>
          <a:p>
            <a:pPr marL="228600" indent="-228600">
              <a:buFont typeface=""/>
              <a:buChar char="•"/>
            </a:pPr>
            <a:r>
              <a:rPr lang="en-US">
                <a:solidFill>
                  <a:schemeClr val="accent3"/>
                </a:solidFill>
                <a:cs typeface="Arial"/>
              </a:rPr>
              <a:t>Appendix B – Public Hearings ​</a:t>
            </a:r>
          </a:p>
          <a:p>
            <a:pPr marL="228600" indent="-228600">
              <a:buFont typeface=""/>
              <a:buChar char="•"/>
            </a:pPr>
            <a:r>
              <a:rPr lang="en-US">
                <a:solidFill>
                  <a:schemeClr val="accent3"/>
                </a:solidFill>
                <a:cs typeface="Arial"/>
              </a:rPr>
              <a:t>Appendix C – HUD Forms and Instructions ​</a:t>
            </a:r>
          </a:p>
          <a:p>
            <a:pPr marL="228600" indent="-228600">
              <a:buFont typeface=""/>
              <a:buChar char="•"/>
            </a:pPr>
            <a:r>
              <a:rPr lang="en-US">
                <a:solidFill>
                  <a:schemeClr val="accent3"/>
                </a:solidFill>
                <a:cs typeface="Arial"/>
              </a:rPr>
              <a:t>HUD CPD 17-12 Floodway Notice​</a:t>
            </a:r>
          </a:p>
          <a:p>
            <a:pPr marL="228600" indent="-228600">
              <a:buFont typeface=""/>
              <a:buChar char="•"/>
            </a:pPr>
            <a:r>
              <a:rPr lang="en-US">
                <a:solidFill>
                  <a:schemeClr val="accent3"/>
                </a:solidFill>
                <a:cs typeface="Arial"/>
              </a:rPr>
              <a:t>HUD CPD 24-04 LMI Summary Data Updates</a:t>
            </a:r>
          </a:p>
          <a:p>
            <a:pPr marL="228600" indent="-228600">
              <a:buFont typeface=""/>
              <a:buChar char="•"/>
            </a:pPr>
            <a:r>
              <a:rPr lang="en-US">
                <a:solidFill>
                  <a:schemeClr val="accent3"/>
                </a:solidFill>
                <a:cs typeface="Arial"/>
              </a:rPr>
              <a:t>HUD 2025 Income Limits </a:t>
            </a:r>
          </a:p>
          <a:p>
            <a:pPr marL="228600" indent="-228600">
              <a:buFont typeface=""/>
              <a:buChar char="•"/>
            </a:pPr>
            <a:r>
              <a:rPr lang="en-US">
                <a:solidFill>
                  <a:schemeClr val="accent3"/>
                </a:solidFill>
                <a:cs typeface="Arial"/>
              </a:rPr>
              <a:t>HUD Area-Benefit LMI Census Data</a:t>
            </a:r>
          </a:p>
          <a:p>
            <a:pPr marL="228600" indent="-228600">
              <a:buFont typeface=""/>
              <a:buChar char="•"/>
            </a:pPr>
            <a:r>
              <a:rPr lang="en-US">
                <a:solidFill>
                  <a:schemeClr val="accent3"/>
                </a:solidFill>
                <a:cs typeface="Arial"/>
              </a:rPr>
              <a:t>Income Survey Templates &amp; Instructions </a:t>
            </a:r>
          </a:p>
          <a:p>
            <a:pPr marL="742950" lvl="1" indent="-285750">
              <a:buFont typeface="Arial"/>
              <a:buChar char="•"/>
            </a:pPr>
            <a:r>
              <a:rPr lang="en-US">
                <a:solidFill>
                  <a:schemeClr val="accent3"/>
                </a:solidFill>
                <a:cs typeface="Arial"/>
              </a:rPr>
              <a:t>English &amp; Spanish​</a:t>
            </a:r>
          </a:p>
          <a:p>
            <a:pPr marL="228600" indent="-228600">
              <a:buFont typeface=""/>
              <a:buChar char="•"/>
            </a:pPr>
            <a:r>
              <a:rPr lang="en-US">
                <a:solidFill>
                  <a:schemeClr val="accent3"/>
                </a:solidFill>
                <a:cs typeface="Arial"/>
              </a:rPr>
              <a:t>Public Hearing Notice and Templates​</a:t>
            </a:r>
          </a:p>
          <a:p>
            <a:pPr marL="228600" indent="-228600">
              <a:buFont typeface=""/>
              <a:buChar char="•"/>
            </a:pPr>
            <a:r>
              <a:rPr lang="en-US">
                <a:solidFill>
                  <a:schemeClr val="accent3"/>
                </a:solidFill>
                <a:cs typeface="Arial"/>
              </a:rPr>
              <a:t>Federal Certificates and Forms </a:t>
            </a:r>
          </a:p>
        </p:txBody>
      </p:sp>
      <p:pic>
        <p:nvPicPr>
          <p:cNvPr id="6" name="Picture 5" descr="Graphical user interface, text, application, chat or text message&#10;&#10;AI-generated content may be incorrect.">
            <a:extLst>
              <a:ext uri="{FF2B5EF4-FFF2-40B4-BE49-F238E27FC236}">
                <a16:creationId xmlns:a16="http://schemas.microsoft.com/office/drawing/2014/main" id="{E3298204-FEC1-C360-12C0-D5161D0CAB88}"/>
              </a:ext>
            </a:extLst>
          </p:cNvPr>
          <p:cNvPicPr>
            <a:picLocks noChangeAspect="1"/>
          </p:cNvPicPr>
          <p:nvPr/>
        </p:nvPicPr>
        <p:blipFill>
          <a:blip r:embed="rId5"/>
          <a:stretch>
            <a:fillRect/>
          </a:stretch>
        </p:blipFill>
        <p:spPr>
          <a:xfrm>
            <a:off x="4862069" y="4610722"/>
            <a:ext cx="4066642" cy="1353975"/>
          </a:xfrm>
          <a:prstGeom prst="rect">
            <a:avLst/>
          </a:prstGeom>
          <a:ln>
            <a:solidFill>
              <a:schemeClr val="tx1"/>
            </a:solidFill>
          </a:ln>
        </p:spPr>
      </p:pic>
    </p:spTree>
    <p:extLst>
      <p:ext uri="{BB962C8B-B14F-4D97-AF65-F5344CB8AC3E}">
        <p14:creationId xmlns:p14="http://schemas.microsoft.com/office/powerpoint/2010/main" val="35849488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2952-0829-4021-882E-2F054BF52D04}"/>
              </a:ext>
            </a:extLst>
          </p:cNvPr>
          <p:cNvSpPr>
            <a:spLocks noGrp="1"/>
          </p:cNvSpPr>
          <p:nvPr>
            <p:ph type="title"/>
          </p:nvPr>
        </p:nvSpPr>
        <p:spPr>
          <a:xfrm>
            <a:off x="135778" y="0"/>
            <a:ext cx="8833787" cy="914400"/>
          </a:xfrm>
        </p:spPr>
        <p:txBody>
          <a:bodyPr>
            <a:noAutofit/>
          </a:bodyPr>
          <a:lstStyle/>
          <a:p>
            <a:r>
              <a:rPr lang="en-US">
                <a:latin typeface="Times New Roman"/>
                <a:cs typeface="Times New Roman"/>
              </a:rPr>
              <a:t>CDBG-I: Allocation and Maximum Grant Amount</a:t>
            </a:r>
          </a:p>
        </p:txBody>
      </p:sp>
      <p:sp>
        <p:nvSpPr>
          <p:cNvPr id="4" name="Slide Number Placeholder 3">
            <a:extLst>
              <a:ext uri="{FF2B5EF4-FFF2-40B4-BE49-F238E27FC236}">
                <a16:creationId xmlns:a16="http://schemas.microsoft.com/office/drawing/2014/main" id="{6A399A32-9615-3DCE-396B-A42F7F38CBCC}"/>
              </a:ext>
            </a:extLst>
          </p:cNvPr>
          <p:cNvSpPr>
            <a:spLocks noGrp="1"/>
          </p:cNvSpPr>
          <p:nvPr>
            <p:ph type="sldNum" sz="quarter" idx="10"/>
          </p:nvPr>
        </p:nvSpPr>
        <p:spPr/>
        <p:txBody>
          <a:bodyPr/>
          <a:lstStyle/>
          <a:p>
            <a:fld id="{74EC55B0-5D01-45FE-91CD-8F1B48D625FC}" type="slidenum">
              <a:rPr lang="en-US" smtClean="0"/>
              <a:pPr/>
              <a:t>161</a:t>
            </a:fld>
            <a:endParaRPr lang="en-US"/>
          </a:p>
        </p:txBody>
      </p:sp>
      <p:pic>
        <p:nvPicPr>
          <p:cNvPr id="6" name="Picture 5">
            <a:extLst>
              <a:ext uri="{FF2B5EF4-FFF2-40B4-BE49-F238E27FC236}">
                <a16:creationId xmlns:a16="http://schemas.microsoft.com/office/drawing/2014/main" id="{22DC7B03-F745-F99F-D82D-540B85346752}"/>
              </a:ext>
            </a:extLst>
          </p:cNvPr>
          <p:cNvPicPr>
            <a:picLocks noChangeAspect="1"/>
          </p:cNvPicPr>
          <p:nvPr/>
        </p:nvPicPr>
        <p:blipFill>
          <a:blip r:embed="rId3"/>
          <a:stretch>
            <a:fillRect/>
          </a:stretch>
        </p:blipFill>
        <p:spPr>
          <a:xfrm>
            <a:off x="135777" y="914400"/>
            <a:ext cx="8833787" cy="6858000"/>
          </a:xfrm>
          <a:prstGeom prst="rect">
            <a:avLst/>
          </a:prstGeom>
        </p:spPr>
      </p:pic>
    </p:spTree>
    <p:extLst>
      <p:ext uri="{BB962C8B-B14F-4D97-AF65-F5344CB8AC3E}">
        <p14:creationId xmlns:p14="http://schemas.microsoft.com/office/powerpoint/2010/main" val="15192077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95B1-224D-D37C-F187-146AEAB9B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D8A08-A820-5C31-CBCA-29C32F7EC938}"/>
              </a:ext>
            </a:extLst>
          </p:cNvPr>
          <p:cNvSpPr>
            <a:spLocks noGrp="1"/>
          </p:cNvSpPr>
          <p:nvPr>
            <p:ph type="title"/>
          </p:nvPr>
        </p:nvSpPr>
        <p:spPr>
          <a:xfrm>
            <a:off x="466928" y="0"/>
            <a:ext cx="8684236" cy="914400"/>
          </a:xfrm>
        </p:spPr>
        <p:txBody>
          <a:bodyPr>
            <a:noAutofit/>
          </a:bodyPr>
          <a:lstStyle/>
          <a:p>
            <a:r>
              <a:rPr lang="en-US" sz="2800">
                <a:latin typeface="Times New Roman"/>
                <a:cs typeface="Times New Roman"/>
              </a:rPr>
              <a:t>CDBG-I Program Focus on Low-to-Moderate Income </a:t>
            </a:r>
            <a:endParaRPr lang="en-US" sz="2800"/>
          </a:p>
        </p:txBody>
      </p:sp>
      <p:sp>
        <p:nvSpPr>
          <p:cNvPr id="3" name="Content Placeholder 2">
            <a:extLst>
              <a:ext uri="{FF2B5EF4-FFF2-40B4-BE49-F238E27FC236}">
                <a16:creationId xmlns:a16="http://schemas.microsoft.com/office/drawing/2014/main" id="{94D001C6-534D-75AC-ED90-27CC98D83509}"/>
              </a:ext>
            </a:extLst>
          </p:cNvPr>
          <p:cNvSpPr>
            <a:spLocks noGrp="1"/>
          </p:cNvSpPr>
          <p:nvPr>
            <p:ph idx="1"/>
          </p:nvPr>
        </p:nvSpPr>
        <p:spPr>
          <a:xfrm>
            <a:off x="466725" y="1030320"/>
            <a:ext cx="8544128" cy="5457823"/>
          </a:xfrm>
          <a:solidFill>
            <a:schemeClr val="bg1"/>
          </a:solidFill>
        </p:spPr>
        <p:txBody>
          <a:bodyPr vert="horz" lIns="91440" tIns="45720" rIns="91440" bIns="45720" rtlCol="0" anchor="t">
            <a:noAutofit/>
          </a:bodyPr>
          <a:lstStyle/>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A87789A0-8116-D4E2-DA58-A31903410AFC}"/>
              </a:ext>
            </a:extLst>
          </p:cNvPr>
          <p:cNvSpPr>
            <a:spLocks noGrp="1"/>
          </p:cNvSpPr>
          <p:nvPr>
            <p:ph type="sldNum" sz="quarter" idx="10"/>
          </p:nvPr>
        </p:nvSpPr>
        <p:spPr/>
        <p:txBody>
          <a:bodyPr/>
          <a:lstStyle/>
          <a:p>
            <a:fld id="{74EC55B0-5D01-45FE-91CD-8F1B48D625FC}" type="slidenum">
              <a:rPr lang="en-US" dirty="0" smtClean="0"/>
              <a:pPr/>
              <a:t>162</a:t>
            </a:fld>
            <a:endParaRPr lang="en-US"/>
          </a:p>
        </p:txBody>
      </p:sp>
      <p:sp>
        <p:nvSpPr>
          <p:cNvPr id="6" name="Content Placeholder 2">
            <a:extLst>
              <a:ext uri="{FF2B5EF4-FFF2-40B4-BE49-F238E27FC236}">
                <a16:creationId xmlns:a16="http://schemas.microsoft.com/office/drawing/2014/main" id="{099DFA1D-9AAA-DB72-9C7A-36AD12222BD9}"/>
              </a:ext>
            </a:extLst>
          </p:cNvPr>
          <p:cNvSpPr txBox="1">
            <a:spLocks/>
          </p:cNvSpPr>
          <p:nvPr/>
        </p:nvSpPr>
        <p:spPr>
          <a:xfrm>
            <a:off x="242398" y="1136276"/>
            <a:ext cx="7834802" cy="5458083"/>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600"/>
              </a:spcAft>
              <a:buNone/>
            </a:pPr>
            <a:r>
              <a:rPr lang="en-US" sz="2400" b="1">
                <a:solidFill>
                  <a:schemeClr val="tx2"/>
                </a:solidFill>
                <a:latin typeface="Arial"/>
                <a:ea typeface="Calibri"/>
                <a:cs typeface="Arial"/>
              </a:rPr>
              <a:t>Program Focus</a:t>
            </a:r>
            <a:endParaRPr lang="en-US" sz="2400">
              <a:solidFill>
                <a:schemeClr val="tx2"/>
              </a:solidFill>
              <a:ea typeface="Calibri"/>
            </a:endParaRPr>
          </a:p>
          <a:p>
            <a:pPr marL="342900" indent="-342900">
              <a:spcBef>
                <a:spcPts val="0"/>
              </a:spcBef>
              <a:spcAft>
                <a:spcPts val="600"/>
              </a:spcAft>
            </a:pPr>
            <a:r>
              <a:rPr lang="en-US" sz="2000">
                <a:solidFill>
                  <a:schemeClr val="tx2"/>
                </a:solidFill>
                <a:latin typeface="Arial"/>
                <a:ea typeface="Calibri"/>
                <a:cs typeface="Arial"/>
              </a:rPr>
              <a:t>Create</a:t>
            </a:r>
            <a:r>
              <a:rPr lang="en-US" sz="2000" kern="1200">
                <a:solidFill>
                  <a:schemeClr val="tx2"/>
                </a:solidFill>
                <a:effectLst/>
                <a:latin typeface="Arial"/>
                <a:ea typeface="Times New Roman" panose="02020603050405020304" pitchFamily="18" charset="0"/>
                <a:cs typeface="Arial"/>
              </a:rPr>
              <a:t> healthy living environments </a:t>
            </a:r>
            <a:r>
              <a:rPr lang="en-US" sz="2000">
                <a:solidFill>
                  <a:schemeClr val="tx2"/>
                </a:solidFill>
                <a:latin typeface="Arial"/>
                <a:ea typeface="Times New Roman" panose="02020603050405020304" pitchFamily="18" charset="0"/>
                <a:cs typeface="Arial"/>
              </a:rPr>
              <a:t>through</a:t>
            </a:r>
            <a:r>
              <a:rPr lang="en-US" sz="2000" kern="1200">
                <a:solidFill>
                  <a:schemeClr val="tx2"/>
                </a:solidFill>
                <a:effectLst/>
                <a:latin typeface="Arial"/>
                <a:ea typeface="Times New Roman" panose="02020603050405020304" pitchFamily="18" charset="0"/>
                <a:cs typeface="Arial"/>
              </a:rPr>
              <a:t> public water and sewer infrastructure</a:t>
            </a:r>
            <a:r>
              <a:rPr lang="en-US" sz="2000">
                <a:solidFill>
                  <a:schemeClr val="tx2"/>
                </a:solidFill>
                <a:latin typeface="Arial"/>
                <a:ea typeface="Times New Roman" panose="02020603050405020304" pitchFamily="18" charset="0"/>
                <a:cs typeface="Arial"/>
              </a:rPr>
              <a:t> financing</a:t>
            </a:r>
            <a:endParaRPr lang="en-US" sz="2000">
              <a:solidFill>
                <a:schemeClr val="tx2"/>
              </a:solidFill>
            </a:endParaRPr>
          </a:p>
          <a:p>
            <a:pPr marL="342900" indent="-342900">
              <a:spcBef>
                <a:spcPts val="0"/>
              </a:spcBef>
              <a:spcAft>
                <a:spcPts val="600"/>
              </a:spcAft>
            </a:pPr>
            <a:r>
              <a:rPr lang="en-US" sz="2000">
                <a:solidFill>
                  <a:schemeClr val="tx2"/>
                </a:solidFill>
                <a:latin typeface="Arial"/>
                <a:ea typeface="Times New Roman" panose="02020603050405020304" pitchFamily="18" charset="0"/>
                <a:cs typeface="Arial"/>
              </a:rPr>
              <a:t>Mitigate</a:t>
            </a:r>
            <a:r>
              <a:rPr lang="en-US" sz="2000" kern="1200">
                <a:solidFill>
                  <a:schemeClr val="tx2"/>
                </a:solidFill>
                <a:effectLst/>
                <a:latin typeface="Arial"/>
                <a:ea typeface="Times New Roman" panose="02020603050405020304" pitchFamily="18" charset="0"/>
                <a:cs typeface="Arial"/>
              </a:rPr>
              <a:t> public and environmental health problems in areas</a:t>
            </a:r>
            <a:r>
              <a:rPr lang="en-US" sz="2000">
                <a:solidFill>
                  <a:schemeClr val="tx2"/>
                </a:solidFill>
                <a:latin typeface="Arial"/>
                <a:ea typeface="Times New Roman" panose="02020603050405020304" pitchFamily="18" charset="0"/>
                <a:cs typeface="Arial"/>
              </a:rPr>
              <a:t> with a LMI </a:t>
            </a:r>
            <a:r>
              <a:rPr lang="en-US" sz="2000" kern="1200">
                <a:solidFill>
                  <a:schemeClr val="tx2"/>
                </a:solidFill>
                <a:effectLst/>
                <a:latin typeface="Arial"/>
                <a:ea typeface="Times New Roman" panose="02020603050405020304" pitchFamily="18" charset="0"/>
                <a:cs typeface="Arial"/>
              </a:rPr>
              <a:t>percentage of at least</a:t>
            </a:r>
            <a:r>
              <a:rPr lang="en-US" sz="2000">
                <a:solidFill>
                  <a:schemeClr val="tx2"/>
                </a:solidFill>
                <a:latin typeface="Arial"/>
                <a:ea typeface="Times New Roman" panose="02020603050405020304" pitchFamily="18" charset="0"/>
                <a:cs typeface="Arial"/>
              </a:rPr>
              <a:t> 51%</a:t>
            </a:r>
            <a:endParaRPr lang="en-US" sz="2000">
              <a:solidFill>
                <a:schemeClr val="tx2"/>
              </a:solidFill>
            </a:endParaRPr>
          </a:p>
          <a:p>
            <a:pPr marL="342900" indent="-342900">
              <a:spcBef>
                <a:spcPts val="0"/>
              </a:spcBef>
              <a:spcAft>
                <a:spcPts val="600"/>
              </a:spcAft>
            </a:pPr>
            <a:endParaRPr lang="en-US" sz="2000">
              <a:solidFill>
                <a:schemeClr val="tx2"/>
              </a:solidFill>
              <a:latin typeface="Arial"/>
              <a:ea typeface="Times New Roman" panose="02020603050405020304" pitchFamily="18" charset="0"/>
              <a:cs typeface="Arial"/>
            </a:endParaRPr>
          </a:p>
          <a:p>
            <a:pPr marL="0" indent="0">
              <a:spcBef>
                <a:spcPts val="0"/>
              </a:spcBef>
              <a:spcAft>
                <a:spcPts val="600"/>
              </a:spcAft>
              <a:buNone/>
            </a:pPr>
            <a:r>
              <a:rPr lang="en-US" sz="2400" b="1">
                <a:solidFill>
                  <a:schemeClr val="tx2"/>
                </a:solidFill>
                <a:latin typeface="Arial"/>
                <a:ea typeface="Times New Roman" panose="02020603050405020304" pitchFamily="18" charset="0"/>
                <a:cs typeface="Arial"/>
              </a:rPr>
              <a:t>Grant Application Eligibility</a:t>
            </a:r>
            <a:endParaRPr lang="en-US" sz="2400">
              <a:solidFill>
                <a:schemeClr val="tx2"/>
              </a:solidFill>
              <a:latin typeface="Arial"/>
              <a:ea typeface="Times New Roman" panose="02020603050405020304" pitchFamily="18" charset="0"/>
              <a:cs typeface="Arial"/>
            </a:endParaRPr>
          </a:p>
          <a:p>
            <a:pPr marL="342900" indent="-342900">
              <a:spcBef>
                <a:spcPts val="0"/>
              </a:spcBef>
              <a:spcAft>
                <a:spcPts val="600"/>
              </a:spcAft>
            </a:pPr>
            <a:r>
              <a:rPr lang="en-US" sz="2000">
                <a:solidFill>
                  <a:schemeClr val="tx2"/>
                </a:solidFill>
                <a:latin typeface="Arial"/>
                <a:ea typeface="Times New Roman" panose="02020603050405020304" pitchFamily="18" charset="0"/>
                <a:cs typeface="Arial"/>
              </a:rPr>
              <a:t>Be a non-entitlement municipality or county</a:t>
            </a:r>
          </a:p>
          <a:p>
            <a:pPr marL="342900" indent="-342900">
              <a:spcBef>
                <a:spcPts val="0"/>
              </a:spcBef>
              <a:spcAft>
                <a:spcPts val="600"/>
              </a:spcAft>
            </a:pPr>
            <a:r>
              <a:rPr lang="en-US" sz="2000">
                <a:solidFill>
                  <a:schemeClr val="tx2"/>
                </a:solidFill>
                <a:latin typeface="Arial"/>
                <a:ea typeface="Times New Roman" panose="02020603050405020304" pitchFamily="18" charset="0"/>
                <a:cs typeface="Arial"/>
              </a:rPr>
              <a:t>Must</a:t>
            </a:r>
            <a:r>
              <a:rPr lang="en-US" sz="2000" kern="1200">
                <a:solidFill>
                  <a:schemeClr val="tx2"/>
                </a:solidFill>
                <a:effectLst/>
                <a:latin typeface="Arial"/>
                <a:ea typeface="Times New Roman" panose="02020603050405020304" pitchFamily="18" charset="0"/>
                <a:cs typeface="Arial"/>
              </a:rPr>
              <a:t> </a:t>
            </a:r>
            <a:r>
              <a:rPr lang="en-US" sz="2000">
                <a:solidFill>
                  <a:schemeClr val="tx2"/>
                </a:solidFill>
                <a:latin typeface="Arial"/>
                <a:ea typeface="Times New Roman" panose="02020603050405020304" pitchFamily="18" charset="0"/>
                <a:cs typeface="Arial"/>
              </a:rPr>
              <a:t>benefit</a:t>
            </a:r>
            <a:r>
              <a:rPr lang="en-US" sz="2000" kern="1200">
                <a:solidFill>
                  <a:schemeClr val="tx2"/>
                </a:solidFill>
                <a:effectLst/>
                <a:latin typeface="Arial"/>
                <a:ea typeface="Times New Roman" panose="02020603050405020304" pitchFamily="18" charset="0"/>
                <a:cs typeface="Arial"/>
              </a:rPr>
              <a:t> </a:t>
            </a:r>
            <a:r>
              <a:rPr lang="en-US" sz="2000">
                <a:solidFill>
                  <a:schemeClr val="tx2"/>
                </a:solidFill>
                <a:latin typeface="Arial"/>
                <a:ea typeface="Times New Roman" panose="02020603050405020304" pitchFamily="18" charset="0"/>
                <a:cs typeface="Arial"/>
              </a:rPr>
              <a:t>at least 51% LMI</a:t>
            </a:r>
            <a:r>
              <a:rPr lang="en-US" sz="2000" kern="1200">
                <a:solidFill>
                  <a:schemeClr val="tx2"/>
                </a:solidFill>
                <a:effectLst/>
                <a:latin typeface="Arial"/>
                <a:ea typeface="Times New Roman" panose="02020603050405020304" pitchFamily="18" charset="0"/>
                <a:cs typeface="Arial"/>
              </a:rPr>
              <a:t> persons</a:t>
            </a:r>
            <a:r>
              <a:rPr lang="en-US" sz="2000">
                <a:solidFill>
                  <a:schemeClr val="tx2"/>
                </a:solidFill>
                <a:latin typeface="Arial"/>
                <a:ea typeface="Times New Roman" panose="02020603050405020304" pitchFamily="18" charset="0"/>
                <a:cs typeface="Arial"/>
              </a:rPr>
              <a:t> or households</a:t>
            </a:r>
            <a:r>
              <a:rPr lang="en-US" sz="2000" kern="1200">
                <a:solidFill>
                  <a:schemeClr val="tx2"/>
                </a:solidFill>
                <a:effectLst/>
                <a:latin typeface="Arial"/>
                <a:ea typeface="Times New Roman" panose="02020603050405020304" pitchFamily="18" charset="0"/>
                <a:cs typeface="Arial"/>
              </a:rPr>
              <a:t> </a:t>
            </a:r>
            <a:endParaRPr lang="en-US" sz="2000">
              <a:solidFill>
                <a:schemeClr val="tx2"/>
              </a:solidFill>
              <a:latin typeface="Arial"/>
              <a:ea typeface="Times New Roman" panose="02020603050405020304" pitchFamily="18" charset="0"/>
              <a:cs typeface="Arial"/>
            </a:endParaRPr>
          </a:p>
          <a:p>
            <a:pPr marL="685800" lvl="1">
              <a:spcBef>
                <a:spcPts val="0"/>
              </a:spcBef>
              <a:spcAft>
                <a:spcPts val="600"/>
              </a:spcAft>
            </a:pPr>
            <a:r>
              <a:rPr lang="en-US" sz="1800">
                <a:solidFill>
                  <a:schemeClr val="tx2"/>
                </a:solidFill>
                <a:latin typeface="Arial"/>
                <a:ea typeface="Times New Roman" panose="02020603050405020304" pitchFamily="18" charset="0"/>
                <a:cs typeface="Arial"/>
              </a:rPr>
              <a:t>new connections</a:t>
            </a:r>
            <a:endParaRPr lang="en-US" sz="1800">
              <a:solidFill>
                <a:schemeClr val="tx2"/>
              </a:solidFill>
              <a:latin typeface="Arial"/>
              <a:cs typeface="Arial"/>
            </a:endParaRPr>
          </a:p>
          <a:p>
            <a:pPr marL="342900" indent="-342900">
              <a:spcBef>
                <a:spcPts val="0"/>
              </a:spcBef>
              <a:spcAft>
                <a:spcPts val="600"/>
              </a:spcAft>
            </a:pPr>
            <a:endParaRPr lang="en-US" sz="2000">
              <a:solidFill>
                <a:schemeClr val="tx2"/>
              </a:solidFill>
              <a:latin typeface="Arial"/>
              <a:cs typeface="Arial"/>
            </a:endParaRPr>
          </a:p>
          <a:p>
            <a:pPr marL="0" indent="0">
              <a:spcBef>
                <a:spcPts val="0"/>
              </a:spcBef>
              <a:spcAft>
                <a:spcPts val="600"/>
              </a:spcAft>
              <a:buNone/>
            </a:pPr>
            <a:r>
              <a:rPr lang="en-US" sz="2400" b="1">
                <a:solidFill>
                  <a:schemeClr val="tx2"/>
                </a:solidFill>
                <a:latin typeface="Arial"/>
                <a:cs typeface="Arial"/>
              </a:rPr>
              <a:t>LMI Person Defined</a:t>
            </a:r>
            <a:r>
              <a:rPr lang="en-US" sz="2400">
                <a:solidFill>
                  <a:schemeClr val="tx2"/>
                </a:solidFill>
                <a:latin typeface="Arial"/>
                <a:cs typeface="Arial"/>
              </a:rPr>
              <a:t> </a:t>
            </a:r>
          </a:p>
          <a:p>
            <a:pPr marL="342900" indent="-342900">
              <a:spcBef>
                <a:spcPts val="0"/>
              </a:spcBef>
              <a:spcAft>
                <a:spcPts val="600"/>
              </a:spcAft>
            </a:pPr>
            <a:r>
              <a:rPr lang="en-US" sz="2000">
                <a:solidFill>
                  <a:schemeClr val="tx2"/>
                </a:solidFill>
                <a:latin typeface="Arial"/>
                <a:cs typeface="Arial"/>
              </a:rPr>
              <a:t>Someone whose household income is at or below 80% of the area's median income (AMI) </a:t>
            </a:r>
            <a:endParaRPr lang="en-US" sz="2000">
              <a:solidFill>
                <a:schemeClr val="tx2"/>
              </a:solidFill>
            </a:endParaRPr>
          </a:p>
          <a:p>
            <a:pPr marL="0" indent="0">
              <a:buNone/>
            </a:pPr>
            <a:endParaRPr lang="en-US" sz="1600">
              <a:solidFill>
                <a:srgbClr val="000000"/>
              </a:solidFill>
            </a:endParaRPr>
          </a:p>
        </p:txBody>
      </p:sp>
    </p:spTree>
    <p:extLst>
      <p:ext uri="{BB962C8B-B14F-4D97-AF65-F5344CB8AC3E}">
        <p14:creationId xmlns:p14="http://schemas.microsoft.com/office/powerpoint/2010/main" val="38371937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FD4C-34A1-AD51-63F8-76447FCC8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A1C0F-33B5-CDA5-7AB7-E1280B0066CD}"/>
              </a:ext>
            </a:extLst>
          </p:cNvPr>
          <p:cNvSpPr>
            <a:spLocks noGrp="1"/>
          </p:cNvSpPr>
          <p:nvPr>
            <p:ph type="title"/>
          </p:nvPr>
        </p:nvSpPr>
        <p:spPr/>
        <p:txBody>
          <a:bodyPr>
            <a:noAutofit/>
          </a:bodyPr>
          <a:lstStyle/>
          <a:p>
            <a:r>
              <a:rPr lang="en-US">
                <a:latin typeface="Times New Roman"/>
                <a:cs typeface="Times New Roman"/>
              </a:rPr>
              <a:t>CDBG-I: Project Restrictions and Limitations</a:t>
            </a:r>
            <a:endParaRPr lang="en-US"/>
          </a:p>
        </p:txBody>
      </p:sp>
      <p:sp>
        <p:nvSpPr>
          <p:cNvPr id="5" name="Rectangle 4">
            <a:extLst>
              <a:ext uri="{FF2B5EF4-FFF2-40B4-BE49-F238E27FC236}">
                <a16:creationId xmlns:a16="http://schemas.microsoft.com/office/drawing/2014/main" id="{EB8DB2C8-736D-89E0-B108-08CA7DF11759}"/>
              </a:ext>
            </a:extLst>
          </p:cNvPr>
          <p:cNvSpPr/>
          <p:nvPr/>
        </p:nvSpPr>
        <p:spPr>
          <a:xfrm>
            <a:off x="6147334" y="5157457"/>
            <a:ext cx="2858704" cy="12796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AFF102-ABB0-BB8E-51D6-0BD83FDA7C33}"/>
              </a:ext>
            </a:extLst>
          </p:cNvPr>
          <p:cNvSpPr>
            <a:spLocks noGrp="1"/>
          </p:cNvSpPr>
          <p:nvPr>
            <p:ph idx="1"/>
          </p:nvPr>
        </p:nvSpPr>
        <p:spPr>
          <a:xfrm>
            <a:off x="137962" y="1060703"/>
            <a:ext cx="9006038" cy="5157218"/>
          </a:xfrm>
          <a:solidFill>
            <a:schemeClr val="bg1"/>
          </a:solidFill>
        </p:spPr>
        <p:txBody>
          <a:bodyPr vert="horz" lIns="91440" tIns="45720" rIns="91440" bIns="45720" rtlCol="0" anchor="t">
            <a:noAutofit/>
          </a:bodyPr>
          <a:lstStyle/>
          <a:p>
            <a:pPr marL="0" lvl="1" indent="0">
              <a:buNone/>
            </a:pPr>
            <a:r>
              <a:rPr lang="en-US" b="1">
                <a:solidFill>
                  <a:schemeClr val="accent3"/>
                </a:solidFill>
                <a:latin typeface="Arial"/>
                <a:cs typeface="Arial"/>
              </a:rPr>
              <a:t>Project Limitations:</a:t>
            </a:r>
          </a:p>
          <a:p>
            <a:pPr marL="342900" lvl="1" indent="-342900">
              <a:buFont typeface="Wingdings" panose="05000000000000000000" pitchFamily="2" charset="2"/>
              <a:buChar char="Ø"/>
            </a:pPr>
            <a:r>
              <a:rPr lang="en-US" sz="2000">
                <a:solidFill>
                  <a:schemeClr val="accent3"/>
                </a:solidFill>
                <a:latin typeface="Arial"/>
                <a:cs typeface="Arial"/>
              </a:rPr>
              <a:t>Projects are restricted to residential areas only</a:t>
            </a:r>
            <a:endParaRPr lang="en-US">
              <a:solidFill>
                <a:schemeClr val="accent3"/>
              </a:solidFill>
              <a:latin typeface="Arial"/>
              <a:cs typeface="Arial"/>
            </a:endParaRPr>
          </a:p>
          <a:p>
            <a:pPr marL="628650" lvl="2" indent="-285750">
              <a:buFont typeface="Courier New" panose="02070309020205020404" pitchFamily="49" charset="0"/>
              <a:buChar char="o"/>
            </a:pPr>
            <a:r>
              <a:rPr lang="en-US" sz="1800">
                <a:solidFill>
                  <a:schemeClr val="accent3"/>
                </a:solidFill>
                <a:latin typeface="Arial"/>
                <a:cs typeface="Arial"/>
              </a:rPr>
              <a:t>No funding benefits for business districts or for economic development</a:t>
            </a:r>
          </a:p>
          <a:p>
            <a:pPr marL="628650" lvl="2" indent="-285750">
              <a:buFont typeface="Courier New" panose="02070309020205020404" pitchFamily="49" charset="0"/>
              <a:buChar char="o"/>
            </a:pPr>
            <a:endParaRPr lang="en-US" sz="1000">
              <a:solidFill>
                <a:schemeClr val="accent3"/>
              </a:solidFill>
              <a:latin typeface="Arial"/>
              <a:cs typeface="Arial"/>
            </a:endParaRPr>
          </a:p>
          <a:p>
            <a:pPr marL="342900" lvl="1" indent="-342900">
              <a:buFont typeface="Wingdings" panose="05000000000000000000" pitchFamily="2" charset="2"/>
              <a:buChar char="Ø"/>
            </a:pPr>
            <a:r>
              <a:rPr lang="en-US" sz="2000">
                <a:solidFill>
                  <a:schemeClr val="accent3"/>
                </a:solidFill>
                <a:latin typeface="Arial"/>
                <a:cs typeface="Arial"/>
              </a:rPr>
              <a:t>Can fund private water/sewer connections to LMI homes</a:t>
            </a:r>
          </a:p>
          <a:p>
            <a:pPr marL="628650" lvl="2" indent="-285750">
              <a:buFont typeface="Courier New" panose="02070309020205020404" pitchFamily="49" charset="0"/>
              <a:buChar char="o"/>
            </a:pPr>
            <a:r>
              <a:rPr lang="en-US" sz="1800">
                <a:solidFill>
                  <a:schemeClr val="accent3"/>
                </a:solidFill>
                <a:latin typeface="Arial"/>
                <a:cs typeface="Arial"/>
              </a:rPr>
              <a:t>Requires additional documentation</a:t>
            </a:r>
          </a:p>
          <a:p>
            <a:pPr marL="283845" lvl="1" indent="-283845"/>
            <a:endParaRPr lang="en-US" sz="2000">
              <a:solidFill>
                <a:schemeClr val="accent3"/>
              </a:solidFill>
              <a:latin typeface="Arial"/>
              <a:cs typeface="Arial"/>
            </a:endParaRPr>
          </a:p>
          <a:p>
            <a:pPr marL="0" lvl="1" indent="0">
              <a:buNone/>
            </a:pPr>
            <a:r>
              <a:rPr lang="en-US" b="1">
                <a:solidFill>
                  <a:schemeClr val="accent3"/>
                </a:solidFill>
                <a:latin typeface="Arial"/>
                <a:cs typeface="Arial"/>
              </a:rPr>
              <a:t>Project Restrictions for Flood Areas:</a:t>
            </a:r>
            <a:endParaRPr lang="en-US" sz="2800" b="1">
              <a:solidFill>
                <a:schemeClr val="accent3"/>
              </a:solidFill>
            </a:endParaRPr>
          </a:p>
          <a:p>
            <a:pPr>
              <a:buFont typeface="Wingdings" panose="05000000000000000000" pitchFamily="2" charset="2"/>
              <a:buChar char="Ø"/>
            </a:pPr>
            <a:r>
              <a:rPr lang="en-US" sz="2000">
                <a:solidFill>
                  <a:srgbClr val="1F497D"/>
                </a:solidFill>
                <a:latin typeface="Arial"/>
                <a:cs typeface="Arial"/>
              </a:rPr>
              <a:t>Floodway (or Regulatory Floodway) </a:t>
            </a:r>
          </a:p>
          <a:p>
            <a:pPr marL="628650" lvl="1" indent="-285750">
              <a:buFont typeface="Courier New"/>
              <a:buChar char="o"/>
            </a:pPr>
            <a:r>
              <a:rPr lang="en-US" sz="1600">
                <a:solidFill>
                  <a:srgbClr val="1F497D"/>
                </a:solidFill>
                <a:latin typeface="Arial"/>
                <a:cs typeface="Arial"/>
              </a:rPr>
              <a:t>HUD financial assistance is prohibited in floodways, </a:t>
            </a:r>
          </a:p>
          <a:p>
            <a:pPr marL="971550" lvl="2" indent="-285750">
              <a:buFont typeface="Courier New"/>
              <a:buChar char="o"/>
            </a:pPr>
            <a:r>
              <a:rPr lang="en-US" sz="1400">
                <a:solidFill>
                  <a:srgbClr val="1F497D"/>
                </a:solidFill>
                <a:latin typeface="Arial"/>
                <a:cs typeface="Arial"/>
              </a:rPr>
              <a:t>with limited exceptions found in 24 CFR 55.8 and 24 CFR 55.21, HUD Notice CPD-17-013) </a:t>
            </a:r>
          </a:p>
          <a:p>
            <a:pPr marL="628650" lvl="1" indent="-285750">
              <a:buFont typeface="Courier New"/>
              <a:buChar char="o"/>
            </a:pPr>
            <a:r>
              <a:rPr lang="en-US" sz="1800">
                <a:solidFill>
                  <a:schemeClr val="accent3"/>
                </a:solidFill>
                <a:latin typeface="Arial"/>
                <a:cs typeface="Arial"/>
              </a:rPr>
              <a:t>Will allow CIPP, if completely underground and access is done outside floodway</a:t>
            </a:r>
          </a:p>
          <a:p>
            <a:pPr marL="628650" lvl="1" indent="-285750">
              <a:buFont typeface="Courier New"/>
              <a:buChar char="o"/>
            </a:pPr>
            <a:endParaRPr lang="en-US" sz="1000">
              <a:solidFill>
                <a:schemeClr val="accent3"/>
              </a:solidFill>
            </a:endParaRPr>
          </a:p>
          <a:p>
            <a:pPr>
              <a:buFont typeface="Wingdings" panose="05000000000000000000" pitchFamily="2" charset="2"/>
              <a:buChar char="Ø"/>
            </a:pPr>
            <a:r>
              <a:rPr lang="en-US" sz="1800">
                <a:solidFill>
                  <a:srgbClr val="1F497D"/>
                </a:solidFill>
                <a:latin typeface="Arial"/>
                <a:cs typeface="Arial"/>
              </a:rPr>
              <a:t>Floodplain (must comply with 24 CFR Part 55)</a:t>
            </a:r>
          </a:p>
          <a:p>
            <a:pPr lvl="1">
              <a:buFont typeface="Courier New" panose="02070309020205020404" pitchFamily="49" charset="0"/>
              <a:buChar char="o"/>
            </a:pPr>
            <a:r>
              <a:rPr lang="en-US" sz="1800">
                <a:solidFill>
                  <a:srgbClr val="1F497D"/>
                </a:solidFill>
                <a:latin typeface="Arial"/>
                <a:cs typeface="Arial"/>
              </a:rPr>
              <a:t>Can fund projects in the floodplain </a:t>
            </a:r>
          </a:p>
          <a:p>
            <a:pPr marL="971550" lvl="2" indent="-285750">
              <a:buFont typeface="Arial"/>
              <a:buChar char="•"/>
            </a:pPr>
            <a:r>
              <a:rPr lang="en-US" sz="1400">
                <a:solidFill>
                  <a:srgbClr val="1F497D"/>
                </a:solidFill>
                <a:latin typeface="Arial"/>
                <a:cs typeface="Arial"/>
              </a:rPr>
              <a:t>(1% Annual Chance or 100-Year and 0.2% Annual Chance or 500-year)</a:t>
            </a:r>
          </a:p>
          <a:p>
            <a:pPr lvl="1">
              <a:buFont typeface="Courier New" panose="02070309020205020404" pitchFamily="49" charset="0"/>
              <a:buChar char="o"/>
            </a:pPr>
            <a:r>
              <a:rPr lang="en-US" sz="1800">
                <a:solidFill>
                  <a:srgbClr val="1F497D"/>
                </a:solidFill>
                <a:latin typeface="Arial"/>
                <a:cs typeface="Arial"/>
              </a:rPr>
              <a:t>Must follow new floodplain regulations</a:t>
            </a:r>
            <a:r>
              <a:rPr lang="en-US" sz="1800">
                <a:solidFill>
                  <a:srgbClr val="FF0000"/>
                </a:solidFill>
                <a:latin typeface="Arial"/>
                <a:cs typeface="Arial"/>
              </a:rPr>
              <a:t> </a:t>
            </a:r>
            <a:endParaRPr lang="en-US">
              <a:solidFill>
                <a:schemeClr val="accent3"/>
              </a:solidFill>
              <a:latin typeface="Arial"/>
              <a:cs typeface="Arial"/>
            </a:endParaRPr>
          </a:p>
          <a:p>
            <a:pPr marL="628650" lvl="1" indent="-285750">
              <a:buFont typeface="Arial"/>
              <a:buChar char="•"/>
            </a:pPr>
            <a:endParaRPr lang="en-US" sz="1800">
              <a:solidFill>
                <a:schemeClr val="accent3"/>
              </a:solidFill>
              <a:highlight>
                <a:srgbClr val="FFFF00"/>
              </a:highlight>
            </a:endParaRPr>
          </a:p>
          <a:p>
            <a:pPr marL="0" indent="0">
              <a:buNone/>
            </a:pPr>
            <a:endParaRPr lang="en-US" sz="2400" b="1" i="1">
              <a:solidFill>
                <a:srgbClr val="FF0000"/>
              </a:solidFill>
            </a:endParaRPr>
          </a:p>
          <a:p>
            <a:endParaRPr lang="en-US" sz="2400" b="1" i="1">
              <a:solidFill>
                <a:srgbClr val="FF0000"/>
              </a:solidFill>
            </a:endParaRPr>
          </a:p>
          <a:p>
            <a:pPr marL="0" indent="0">
              <a:buNone/>
            </a:pPr>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94A6D9A9-F8A4-FA74-C20C-952C97063673}"/>
              </a:ext>
            </a:extLst>
          </p:cNvPr>
          <p:cNvSpPr>
            <a:spLocks noGrp="1"/>
          </p:cNvSpPr>
          <p:nvPr>
            <p:ph type="sldNum" sz="quarter" idx="10"/>
          </p:nvPr>
        </p:nvSpPr>
        <p:spPr/>
        <p:txBody>
          <a:bodyPr/>
          <a:lstStyle/>
          <a:p>
            <a:fld id="{74EC55B0-5D01-45FE-91CD-8F1B48D625FC}" type="slidenum">
              <a:rPr lang="en-US" dirty="0" smtClean="0"/>
              <a:pPr/>
              <a:t>163</a:t>
            </a:fld>
            <a:endParaRPr lang="en-US"/>
          </a:p>
        </p:txBody>
      </p:sp>
    </p:spTree>
    <p:extLst>
      <p:ext uri="{BB962C8B-B14F-4D97-AF65-F5344CB8AC3E}">
        <p14:creationId xmlns:p14="http://schemas.microsoft.com/office/powerpoint/2010/main" val="23782109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75950-D461-0F3C-4D1B-D4C073EC9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0160D-D237-F95F-4655-1A3A38057B41}"/>
              </a:ext>
            </a:extLst>
          </p:cNvPr>
          <p:cNvSpPr>
            <a:spLocks noGrp="1"/>
          </p:cNvSpPr>
          <p:nvPr>
            <p:ph type="title"/>
          </p:nvPr>
        </p:nvSpPr>
        <p:spPr/>
        <p:txBody>
          <a:bodyPr>
            <a:noAutofit/>
          </a:bodyPr>
          <a:lstStyle/>
          <a:p>
            <a:r>
              <a:rPr lang="en-US">
                <a:latin typeface="Times New Roman"/>
                <a:cs typeface="Times New Roman"/>
              </a:rPr>
              <a:t>CDBG-I: Applicants Eligible to Apply  </a:t>
            </a:r>
            <a:r>
              <a:rPr lang="en-US" sz="1600">
                <a:latin typeface="Times New Roman"/>
                <a:cs typeface="Times New Roman"/>
              </a:rPr>
              <a:t>(Slide 1 of 2)</a:t>
            </a:r>
            <a:endParaRPr lang="en-US" sz="1600"/>
          </a:p>
        </p:txBody>
      </p:sp>
      <p:sp>
        <p:nvSpPr>
          <p:cNvPr id="3" name="Content Placeholder 2">
            <a:extLst>
              <a:ext uri="{FF2B5EF4-FFF2-40B4-BE49-F238E27FC236}">
                <a16:creationId xmlns:a16="http://schemas.microsoft.com/office/drawing/2014/main" id="{754E5653-2E33-1529-E22A-8A797B7D4FE3}"/>
              </a:ext>
            </a:extLst>
          </p:cNvPr>
          <p:cNvSpPr>
            <a:spLocks noGrp="1"/>
          </p:cNvSpPr>
          <p:nvPr>
            <p:ph idx="1"/>
          </p:nvPr>
        </p:nvSpPr>
        <p:spPr>
          <a:xfrm>
            <a:off x="457200" y="1030320"/>
            <a:ext cx="8239328" cy="5019673"/>
          </a:xfrm>
        </p:spPr>
        <p:txBody>
          <a:bodyPr vert="horz" lIns="91440" tIns="45720" rIns="91440" bIns="45720" rtlCol="0" anchor="t">
            <a:noAutofit/>
          </a:bodyPr>
          <a:lstStyle/>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06CFA91E-6710-66B9-5F34-4F698F42295B}"/>
              </a:ext>
            </a:extLst>
          </p:cNvPr>
          <p:cNvSpPr>
            <a:spLocks noGrp="1"/>
          </p:cNvSpPr>
          <p:nvPr>
            <p:ph type="sldNum" sz="quarter" idx="10"/>
          </p:nvPr>
        </p:nvSpPr>
        <p:spPr/>
        <p:txBody>
          <a:bodyPr/>
          <a:lstStyle/>
          <a:p>
            <a:fld id="{74EC55B0-5D01-45FE-91CD-8F1B48D625FC}" type="slidenum">
              <a:rPr lang="en-US" dirty="0" smtClean="0"/>
              <a:pPr/>
              <a:t>164</a:t>
            </a:fld>
            <a:endParaRPr lang="en-US"/>
          </a:p>
        </p:txBody>
      </p:sp>
      <p:sp>
        <p:nvSpPr>
          <p:cNvPr id="6" name="Content Placeholder 2">
            <a:extLst>
              <a:ext uri="{FF2B5EF4-FFF2-40B4-BE49-F238E27FC236}">
                <a16:creationId xmlns:a16="http://schemas.microsoft.com/office/drawing/2014/main" id="{57D10332-ADC0-21DA-D69E-6A5ABE1B3EA9}"/>
              </a:ext>
            </a:extLst>
          </p:cNvPr>
          <p:cNvSpPr txBox="1">
            <a:spLocks/>
          </p:cNvSpPr>
          <p:nvPr/>
        </p:nvSpPr>
        <p:spPr>
          <a:xfrm>
            <a:off x="159953" y="1025945"/>
            <a:ext cx="8944801" cy="5582538"/>
          </a:xfrm>
          <a:prstGeom prst="rect">
            <a:avLst/>
          </a:prstGeom>
          <a:solidFill>
            <a:schemeClr val="bg1"/>
          </a:solidFill>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600"/>
              </a:spcAft>
              <a:buNone/>
            </a:pPr>
            <a:r>
              <a:rPr lang="en-US" sz="2400" b="1">
                <a:solidFill>
                  <a:schemeClr val="tx2"/>
                </a:solidFill>
                <a:latin typeface="Arial"/>
                <a:ea typeface="Calibri"/>
                <a:cs typeface="Arial"/>
              </a:rPr>
              <a:t>Small Cities Funding</a:t>
            </a:r>
            <a:r>
              <a:rPr lang="en-US" sz="2400">
                <a:solidFill>
                  <a:schemeClr val="tx2"/>
                </a:solidFill>
                <a:latin typeface="Arial"/>
                <a:ea typeface="Calibri"/>
                <a:cs typeface="Arial"/>
              </a:rPr>
              <a:t> is eligible for all</a:t>
            </a:r>
            <a:r>
              <a:rPr lang="en-US" sz="2400">
                <a:solidFill>
                  <a:schemeClr val="tx2"/>
                </a:solidFill>
                <a:effectLst/>
                <a:latin typeface="Arial"/>
                <a:ea typeface="Calibri"/>
                <a:cs typeface="Arial"/>
              </a:rPr>
              <a:t> municipalities and counties </a:t>
            </a:r>
            <a:r>
              <a:rPr lang="en-US" sz="2400">
                <a:solidFill>
                  <a:schemeClr val="tx2"/>
                </a:solidFill>
                <a:latin typeface="Arial"/>
                <a:ea typeface="Calibri"/>
                <a:cs typeface="Arial"/>
              </a:rPr>
              <a:t>who</a:t>
            </a:r>
            <a:r>
              <a:rPr lang="en-US" sz="2400">
                <a:solidFill>
                  <a:schemeClr val="tx2"/>
                </a:solidFill>
                <a:effectLst/>
                <a:latin typeface="Arial"/>
                <a:ea typeface="Calibri"/>
                <a:cs typeface="Arial"/>
              </a:rPr>
              <a:t> </a:t>
            </a:r>
            <a:r>
              <a:rPr lang="en-US" sz="2400">
                <a:solidFill>
                  <a:schemeClr val="tx2"/>
                </a:solidFill>
                <a:latin typeface="Arial"/>
                <a:ea typeface="Calibri"/>
                <a:cs typeface="Arial"/>
              </a:rPr>
              <a:t>are eligible</a:t>
            </a:r>
            <a:r>
              <a:rPr lang="en-US" sz="2400">
                <a:solidFill>
                  <a:schemeClr val="tx2"/>
                </a:solidFill>
                <a:effectLst/>
                <a:latin typeface="Arial"/>
                <a:ea typeface="Calibri"/>
                <a:cs typeface="Arial"/>
              </a:rPr>
              <a:t> to receive State CDBG funds</a:t>
            </a:r>
            <a:r>
              <a:rPr lang="en-US" sz="2400">
                <a:solidFill>
                  <a:schemeClr val="tx2"/>
                </a:solidFill>
                <a:latin typeface="Arial"/>
                <a:ea typeface="Calibri"/>
                <a:cs typeface="Arial"/>
              </a:rPr>
              <a:t>,  </a:t>
            </a:r>
            <a:r>
              <a:rPr lang="en-US" sz="2400" b="1" u="sng">
                <a:solidFill>
                  <a:schemeClr val="tx2"/>
                </a:solidFill>
                <a:effectLst/>
                <a:latin typeface="Arial"/>
                <a:ea typeface="Calibri"/>
                <a:cs typeface="Arial"/>
              </a:rPr>
              <a:t>except</a:t>
            </a:r>
            <a:r>
              <a:rPr lang="en-US" sz="2400" b="1" u="sng">
                <a:solidFill>
                  <a:schemeClr val="tx2"/>
                </a:solidFill>
                <a:latin typeface="Arial"/>
                <a:ea typeface="Calibri"/>
                <a:cs typeface="Arial"/>
              </a:rPr>
              <a:t> for</a:t>
            </a:r>
            <a:r>
              <a:rPr lang="en-US" sz="2400" u="sng">
                <a:solidFill>
                  <a:schemeClr val="tx2"/>
                </a:solidFill>
                <a:latin typeface="Arial"/>
                <a:ea typeface="Calibri"/>
                <a:cs typeface="Arial"/>
              </a:rPr>
              <a:t> </a:t>
            </a:r>
            <a:r>
              <a:rPr lang="en-US" sz="2400" i="1" u="sng">
                <a:solidFill>
                  <a:schemeClr val="tx2"/>
                </a:solidFill>
                <a:latin typeface="Arial"/>
                <a:ea typeface="Calibri"/>
                <a:cs typeface="Arial"/>
              </a:rPr>
              <a:t>entitlement</a:t>
            </a:r>
            <a:r>
              <a:rPr lang="en-US" sz="2400" i="1" u="sng">
                <a:solidFill>
                  <a:schemeClr val="tx2"/>
                </a:solidFill>
                <a:effectLst/>
                <a:latin typeface="Arial"/>
                <a:ea typeface="Calibri"/>
                <a:cs typeface="Arial"/>
              </a:rPr>
              <a:t> communities</a:t>
            </a:r>
            <a:r>
              <a:rPr lang="en-US" sz="2400" u="sng">
                <a:solidFill>
                  <a:schemeClr val="tx2"/>
                </a:solidFill>
                <a:effectLst/>
                <a:latin typeface="Arial"/>
                <a:ea typeface="Calibri"/>
                <a:cs typeface="Arial"/>
              </a:rPr>
              <a:t> and </a:t>
            </a:r>
            <a:r>
              <a:rPr lang="en-US" sz="2400" i="1" u="sng">
                <a:solidFill>
                  <a:schemeClr val="tx2"/>
                </a:solidFill>
                <a:latin typeface="Arial"/>
                <a:ea typeface="Calibri"/>
                <a:cs typeface="Arial"/>
              </a:rPr>
              <a:t>counties.</a:t>
            </a:r>
            <a:endParaRPr lang="en-US">
              <a:solidFill>
                <a:schemeClr val="tx2"/>
              </a:solidFill>
              <a:ea typeface="Calibri"/>
            </a:endParaRPr>
          </a:p>
          <a:p>
            <a:pPr marL="0" indent="0">
              <a:spcBef>
                <a:spcPts val="0"/>
              </a:spcBef>
              <a:spcAft>
                <a:spcPts val="600"/>
              </a:spcAft>
              <a:buNone/>
            </a:pPr>
            <a:endParaRPr lang="en-US" sz="1600">
              <a:solidFill>
                <a:schemeClr val="tx2"/>
              </a:solidFill>
              <a:ea typeface="Calibri"/>
            </a:endParaRPr>
          </a:p>
          <a:p>
            <a:pPr marL="0" indent="0">
              <a:spcBef>
                <a:spcPts val="0"/>
              </a:spcBef>
              <a:spcAft>
                <a:spcPts val="600"/>
              </a:spcAft>
              <a:buNone/>
            </a:pPr>
            <a:r>
              <a:rPr lang="en-US" sz="2400" b="1">
                <a:solidFill>
                  <a:schemeClr val="tx2"/>
                </a:solidFill>
                <a:effectLst/>
                <a:latin typeface="Arial"/>
                <a:ea typeface="Calibri"/>
                <a:cs typeface="Arial"/>
              </a:rPr>
              <a:t>Entitlement communities</a:t>
            </a:r>
            <a:r>
              <a:rPr lang="en-US" sz="2400">
                <a:solidFill>
                  <a:schemeClr val="tx2"/>
                </a:solidFill>
                <a:effectLst/>
                <a:latin typeface="Arial"/>
                <a:ea typeface="Calibri"/>
                <a:cs typeface="Arial"/>
              </a:rPr>
              <a:t> receive funds directly from HUD.</a:t>
            </a:r>
            <a:r>
              <a:rPr lang="en-US" sz="2400">
                <a:solidFill>
                  <a:schemeClr val="tx2"/>
                </a:solidFill>
                <a:latin typeface="Arial"/>
                <a:ea typeface="Calibri"/>
                <a:cs typeface="Arial"/>
              </a:rPr>
              <a:t>  </a:t>
            </a:r>
          </a:p>
          <a:p>
            <a:pPr lvl="1" indent="0">
              <a:spcBef>
                <a:spcPts val="0"/>
              </a:spcBef>
              <a:spcAft>
                <a:spcPts val="600"/>
              </a:spcAft>
              <a:buNone/>
            </a:pPr>
            <a:r>
              <a:rPr lang="en-US" sz="1800">
                <a:solidFill>
                  <a:schemeClr val="accent3"/>
                </a:solidFill>
                <a:effectLst/>
                <a:latin typeface="Arial"/>
                <a:ea typeface="Calibri"/>
                <a:cs typeface="Arial"/>
              </a:rPr>
              <a:t>North Carolina's 24 entitlement municipalities are:</a:t>
            </a:r>
            <a:r>
              <a:rPr lang="en-US" sz="1800">
                <a:solidFill>
                  <a:schemeClr val="accent3"/>
                </a:solidFill>
                <a:latin typeface="Arial"/>
                <a:ea typeface="Calibri"/>
                <a:cs typeface="Arial"/>
              </a:rPr>
              <a:t> </a:t>
            </a:r>
          </a:p>
          <a:p>
            <a:pPr marL="685800" lvl="1">
              <a:spcBef>
                <a:spcPts val="0"/>
              </a:spcBef>
              <a:spcAft>
                <a:spcPts val="600"/>
              </a:spcAft>
              <a:buFont typeface="Symbol" panose="05050102010706020507" pitchFamily="18" charset="2"/>
              <a:buChar char=""/>
            </a:pPr>
            <a:endParaRPr lang="en-US" sz="1800">
              <a:solidFill>
                <a:srgbClr val="FF0000"/>
              </a:solidFill>
              <a:effectLst/>
              <a:ea typeface="Calibri" panose="020F0502020204030204" pitchFamily="34" charset="0"/>
              <a:cs typeface="Arial"/>
            </a:endParaRPr>
          </a:p>
          <a:p>
            <a:pPr marL="685800" lvl="1">
              <a:spcBef>
                <a:spcPts val="0"/>
              </a:spcBef>
              <a:spcAft>
                <a:spcPts val="600"/>
              </a:spcAft>
              <a:buFont typeface="Symbol" panose="05050102010706020507" pitchFamily="18" charset="2"/>
              <a:buChar char=""/>
              <a:tabLst>
                <a:tab pos="-914400" algn="l"/>
                <a:tab pos="-457200" algn="l"/>
                <a:tab pos="457200" algn="l"/>
              </a:tabLst>
            </a:pPr>
            <a:endParaRPr lang="en-US" sz="1800">
              <a:solidFill>
                <a:srgbClr val="FF0000"/>
              </a:solidFill>
              <a:latin typeface="Arial"/>
              <a:ea typeface="Calibri"/>
              <a:cs typeface="Arial"/>
            </a:endParaRPr>
          </a:p>
          <a:p>
            <a:pPr marL="685800" lvl="1">
              <a:spcBef>
                <a:spcPts val="0"/>
              </a:spcBef>
              <a:spcAft>
                <a:spcPts val="600"/>
              </a:spcAft>
              <a:buFont typeface="Symbol" panose="05050102010706020507" pitchFamily="18" charset="2"/>
              <a:buChar char=""/>
              <a:tabLst>
                <a:tab pos="-914400" algn="l"/>
                <a:tab pos="-457200" algn="l"/>
                <a:tab pos="457200" algn="l"/>
              </a:tabLst>
            </a:pPr>
            <a:endParaRPr lang="en-US" sz="1800">
              <a:solidFill>
                <a:srgbClr val="FF0000"/>
              </a:solidFill>
              <a:latin typeface="Arial"/>
              <a:ea typeface="Calibri"/>
              <a:cs typeface="Arial"/>
            </a:endParaRPr>
          </a:p>
          <a:p>
            <a:pPr marL="685800" lvl="1">
              <a:spcBef>
                <a:spcPts val="0"/>
              </a:spcBef>
              <a:spcAft>
                <a:spcPts val="600"/>
              </a:spcAft>
              <a:buFont typeface="Symbol" panose="05050102010706020507" pitchFamily="18" charset="2"/>
              <a:buChar char=""/>
              <a:tabLst>
                <a:tab pos="-914400" algn="l"/>
                <a:tab pos="-457200" algn="l"/>
                <a:tab pos="457200" algn="l"/>
              </a:tabLst>
            </a:pPr>
            <a:endParaRPr lang="en-US" sz="1800">
              <a:solidFill>
                <a:srgbClr val="FF0000"/>
              </a:solidFill>
              <a:latin typeface="Arial"/>
              <a:ea typeface="Calibri"/>
              <a:cs typeface="Arial"/>
            </a:endParaRPr>
          </a:p>
          <a:p>
            <a:pPr marL="685800" lvl="1">
              <a:spcBef>
                <a:spcPts val="0"/>
              </a:spcBef>
              <a:spcAft>
                <a:spcPts val="600"/>
              </a:spcAft>
              <a:buFont typeface="Symbol" panose="05050102010706020507" pitchFamily="18" charset="2"/>
              <a:buChar char=""/>
              <a:tabLst>
                <a:tab pos="-914400" algn="l"/>
                <a:tab pos="-457200" algn="l"/>
                <a:tab pos="457200" algn="l"/>
              </a:tabLst>
            </a:pPr>
            <a:endParaRPr lang="en-US" sz="1800">
              <a:solidFill>
                <a:srgbClr val="FF0000"/>
              </a:solidFill>
              <a:latin typeface="Arial"/>
              <a:ea typeface="Calibri"/>
              <a:cs typeface="Arial"/>
            </a:endParaRPr>
          </a:p>
          <a:p>
            <a:pPr marL="685800" lvl="1">
              <a:spcBef>
                <a:spcPts val="0"/>
              </a:spcBef>
              <a:spcAft>
                <a:spcPts val="600"/>
              </a:spcAft>
              <a:buFont typeface="Symbol" panose="05050102010706020507" pitchFamily="18" charset="2"/>
              <a:buChar char=""/>
              <a:tabLst>
                <a:tab pos="-914400" algn="l"/>
                <a:tab pos="-457200" algn="l"/>
                <a:tab pos="457200" algn="l"/>
              </a:tabLst>
            </a:pPr>
            <a:endParaRPr lang="en-US" sz="1800">
              <a:solidFill>
                <a:srgbClr val="FF0000"/>
              </a:solidFill>
              <a:latin typeface="Arial"/>
              <a:ea typeface="Calibri"/>
              <a:cs typeface="Arial"/>
            </a:endParaRPr>
          </a:p>
          <a:p>
            <a:pPr marL="0" indent="0">
              <a:spcBef>
                <a:spcPts val="0"/>
              </a:spcBef>
              <a:buNone/>
              <a:tabLst>
                <a:tab pos="-914400" algn="l"/>
                <a:tab pos="-457200" algn="l"/>
                <a:tab pos="457200" algn="l"/>
              </a:tabLst>
            </a:pPr>
            <a:r>
              <a:rPr lang="en-US" sz="2400" b="1">
                <a:solidFill>
                  <a:schemeClr val="tx2"/>
                </a:solidFill>
                <a:effectLst/>
                <a:latin typeface="Arial"/>
                <a:ea typeface="Calibri"/>
                <a:cs typeface="Arial"/>
              </a:rPr>
              <a:t>Entitlement counties</a:t>
            </a:r>
            <a:r>
              <a:rPr lang="en-US" sz="2400">
                <a:solidFill>
                  <a:schemeClr val="tx2"/>
                </a:solidFill>
                <a:effectLst/>
                <a:latin typeface="Arial"/>
                <a:ea typeface="Calibri"/>
                <a:cs typeface="Arial"/>
              </a:rPr>
              <a:t> receive funds directly from HUD.</a:t>
            </a:r>
            <a:r>
              <a:rPr lang="en-US" sz="2400">
                <a:solidFill>
                  <a:schemeClr val="tx2"/>
                </a:solidFill>
                <a:latin typeface="Arial"/>
                <a:ea typeface="Calibri"/>
                <a:cs typeface="Arial"/>
              </a:rPr>
              <a:t>  </a:t>
            </a:r>
            <a:endParaRPr lang="en-US" sz="2400">
              <a:solidFill>
                <a:schemeClr val="tx2"/>
              </a:solidFill>
              <a:ea typeface="Calibri"/>
            </a:endParaRPr>
          </a:p>
          <a:p>
            <a:pPr marL="0" indent="0">
              <a:spcBef>
                <a:spcPts val="0"/>
              </a:spcBef>
              <a:buNone/>
              <a:tabLst>
                <a:tab pos="-914400" algn="l"/>
                <a:tab pos="-457200" algn="l"/>
                <a:tab pos="457200" algn="l"/>
              </a:tabLst>
            </a:pPr>
            <a:r>
              <a:rPr lang="en-US" sz="1600">
                <a:solidFill>
                  <a:schemeClr val="tx2"/>
                </a:solidFill>
                <a:latin typeface="Arial"/>
                <a:ea typeface="Calibri"/>
                <a:cs typeface="Arial"/>
              </a:rPr>
              <a:t>    </a:t>
            </a:r>
            <a:r>
              <a:rPr lang="en-US" sz="1800">
                <a:solidFill>
                  <a:schemeClr val="tx2"/>
                </a:solidFill>
                <a:latin typeface="Arial"/>
                <a:ea typeface="Calibri"/>
                <a:cs typeface="Arial"/>
              </a:rPr>
              <a:t>      Neither the counties nor their municipalities are eligible</a:t>
            </a:r>
            <a:endParaRPr lang="en-US" sz="1800">
              <a:solidFill>
                <a:schemeClr val="tx2"/>
              </a:solidFill>
            </a:endParaRPr>
          </a:p>
          <a:p>
            <a:pPr marL="685800" lvl="1">
              <a:spcBef>
                <a:spcPts val="0"/>
              </a:spcBef>
              <a:buFont typeface="Symbol" panose="05050102010706020507" pitchFamily="18" charset="2"/>
              <a:buChar char=""/>
              <a:tabLst>
                <a:tab pos="-914400" algn="l"/>
                <a:tab pos="-457200" algn="l"/>
                <a:tab pos="457200" algn="l"/>
              </a:tabLst>
            </a:pPr>
            <a:endParaRPr lang="en-US" sz="1800">
              <a:solidFill>
                <a:schemeClr val="tx2"/>
              </a:solidFill>
              <a:latin typeface="Arial"/>
              <a:ea typeface="Calibri"/>
              <a:cs typeface="Arial"/>
            </a:endParaRPr>
          </a:p>
          <a:p>
            <a:pPr marL="685800" lvl="1">
              <a:spcBef>
                <a:spcPts val="0"/>
              </a:spcBef>
              <a:buFont typeface="Symbol" panose="05050102010706020507" pitchFamily="18" charset="2"/>
              <a:buChar char=""/>
              <a:tabLst>
                <a:tab pos="-914400" algn="l"/>
                <a:tab pos="-457200" algn="l"/>
                <a:tab pos="457200" algn="l"/>
              </a:tabLst>
            </a:pPr>
            <a:endParaRPr lang="en-US" sz="1800">
              <a:solidFill>
                <a:schemeClr val="tx2"/>
              </a:solidFill>
              <a:latin typeface="Arial"/>
              <a:ea typeface="Calibri"/>
              <a:cs typeface="Arial"/>
            </a:endParaRPr>
          </a:p>
          <a:p>
            <a:pPr marL="1028700" lvl="2">
              <a:spcBef>
                <a:spcPts val="0"/>
              </a:spcBef>
              <a:buFont typeface="Symbol" panose="05050102010706020507" pitchFamily="18" charset="2"/>
              <a:buChar char=""/>
              <a:tabLst>
                <a:tab pos="-914400" algn="l"/>
                <a:tab pos="-457200" algn="l"/>
                <a:tab pos="457200" algn="l"/>
              </a:tabLst>
            </a:pPr>
            <a:r>
              <a:rPr lang="en-US" sz="1800" b="1" u="sng">
                <a:solidFill>
                  <a:schemeClr val="tx2"/>
                </a:solidFill>
                <a:latin typeface="Arial"/>
                <a:ea typeface="Calibri"/>
                <a:cs typeface="Arial"/>
              </a:rPr>
              <a:t>Except</a:t>
            </a:r>
            <a:r>
              <a:rPr lang="en-US" sz="1800">
                <a:solidFill>
                  <a:schemeClr val="tx2"/>
                </a:solidFill>
                <a:effectLst/>
                <a:latin typeface="Arial"/>
                <a:ea typeface="Calibri"/>
                <a:cs typeface="Arial"/>
              </a:rPr>
              <a:t> for the</a:t>
            </a:r>
            <a:r>
              <a:rPr lang="en-US" sz="1800">
                <a:solidFill>
                  <a:schemeClr val="tx2"/>
                </a:solidFill>
                <a:latin typeface="Arial"/>
                <a:ea typeface="Calibri"/>
                <a:cs typeface="Arial"/>
              </a:rPr>
              <a:t> Towns</a:t>
            </a:r>
            <a:r>
              <a:rPr lang="en-US" sz="1800">
                <a:solidFill>
                  <a:schemeClr val="tx2"/>
                </a:solidFill>
                <a:effectLst/>
                <a:latin typeface="Arial"/>
                <a:ea typeface="Calibri"/>
                <a:cs typeface="Arial"/>
              </a:rPr>
              <a:t> of Holly Springs and Linden</a:t>
            </a:r>
            <a:r>
              <a:rPr lang="en-US" sz="1400">
                <a:solidFill>
                  <a:schemeClr val="tx2"/>
                </a:solidFill>
                <a:effectLst/>
                <a:latin typeface="Arial"/>
                <a:ea typeface="Calibri"/>
                <a:cs typeface="Arial"/>
              </a:rPr>
              <a:t>.</a:t>
            </a:r>
            <a:endParaRPr lang="en-US" sz="1400">
              <a:solidFill>
                <a:schemeClr val="tx2"/>
              </a:solidFill>
            </a:endParaRPr>
          </a:p>
          <a:p>
            <a:endParaRPr lang="en-US" sz="2400" b="1" i="1">
              <a:solidFill>
                <a:schemeClr val="accent3"/>
              </a:solidFill>
            </a:endParaRPr>
          </a:p>
          <a:p>
            <a:pPr marL="0" indent="0">
              <a:buNone/>
            </a:pPr>
            <a:endParaRPr lang="en-US" sz="1600">
              <a:solidFill>
                <a:srgbClr val="000000"/>
              </a:solidFill>
            </a:endParaRPr>
          </a:p>
        </p:txBody>
      </p:sp>
      <p:graphicFrame>
        <p:nvGraphicFramePr>
          <p:cNvPr id="5" name="Table 4">
            <a:extLst>
              <a:ext uri="{FF2B5EF4-FFF2-40B4-BE49-F238E27FC236}">
                <a16:creationId xmlns:a16="http://schemas.microsoft.com/office/drawing/2014/main" id="{376A96BA-F0F3-F69D-7F14-817C804B660E}"/>
              </a:ext>
            </a:extLst>
          </p:cNvPr>
          <p:cNvGraphicFramePr>
            <a:graphicFrameLocks noGrp="1"/>
          </p:cNvGraphicFramePr>
          <p:nvPr>
            <p:extLst>
              <p:ext uri="{D42A27DB-BD31-4B8C-83A1-F6EECF244321}">
                <p14:modId xmlns:p14="http://schemas.microsoft.com/office/powerpoint/2010/main" val="1655016099"/>
              </p:ext>
            </p:extLst>
          </p:nvPr>
        </p:nvGraphicFramePr>
        <p:xfrm>
          <a:off x="576841" y="3140579"/>
          <a:ext cx="7844838" cy="1615440"/>
        </p:xfrm>
        <a:graphic>
          <a:graphicData uri="http://schemas.openxmlformats.org/drawingml/2006/table">
            <a:tbl>
              <a:tblPr firstRow="1" bandRow="1">
                <a:tableStyleId>{69CF1AB2-1976-4502-BF36-3FF5EA218861}</a:tableStyleId>
              </a:tblPr>
              <a:tblGrid>
                <a:gridCol w="1355362">
                  <a:extLst>
                    <a:ext uri="{9D8B030D-6E8A-4147-A177-3AD203B41FA5}">
                      <a16:colId xmlns:a16="http://schemas.microsoft.com/office/drawing/2014/main" val="605928202"/>
                    </a:ext>
                  </a:extLst>
                </a:gridCol>
                <a:gridCol w="1231399">
                  <a:extLst>
                    <a:ext uri="{9D8B030D-6E8A-4147-A177-3AD203B41FA5}">
                      <a16:colId xmlns:a16="http://schemas.microsoft.com/office/drawing/2014/main" val="3656999647"/>
                    </a:ext>
                  </a:extLst>
                </a:gridCol>
                <a:gridCol w="1231399">
                  <a:extLst>
                    <a:ext uri="{9D8B030D-6E8A-4147-A177-3AD203B41FA5}">
                      <a16:colId xmlns:a16="http://schemas.microsoft.com/office/drawing/2014/main" val="3544471249"/>
                    </a:ext>
                  </a:extLst>
                </a:gridCol>
                <a:gridCol w="1231399">
                  <a:extLst>
                    <a:ext uri="{9D8B030D-6E8A-4147-A177-3AD203B41FA5}">
                      <a16:colId xmlns:a16="http://schemas.microsoft.com/office/drawing/2014/main" val="3443226457"/>
                    </a:ext>
                  </a:extLst>
                </a:gridCol>
                <a:gridCol w="1231399">
                  <a:extLst>
                    <a:ext uri="{9D8B030D-6E8A-4147-A177-3AD203B41FA5}">
                      <a16:colId xmlns:a16="http://schemas.microsoft.com/office/drawing/2014/main" val="582249709"/>
                    </a:ext>
                  </a:extLst>
                </a:gridCol>
                <a:gridCol w="1563880">
                  <a:extLst>
                    <a:ext uri="{9D8B030D-6E8A-4147-A177-3AD203B41FA5}">
                      <a16:colId xmlns:a16="http://schemas.microsoft.com/office/drawing/2014/main" val="1043794782"/>
                    </a:ext>
                  </a:extLst>
                </a:gridCol>
              </a:tblGrid>
              <a:tr h="370840">
                <a:tc>
                  <a:txBody>
                    <a:bodyPr/>
                    <a:lstStyle/>
                    <a:p>
                      <a:pPr lvl="0">
                        <a:buNone/>
                      </a:pPr>
                      <a:r>
                        <a:rPr lang="en-US" b="1">
                          <a:solidFill>
                            <a:schemeClr val="accent3"/>
                          </a:solidFill>
                        </a:rPr>
                        <a:t>Ashville</a:t>
                      </a:r>
                    </a:p>
                  </a:txBody>
                  <a:tcPr/>
                </a:tc>
                <a:tc>
                  <a:txBody>
                    <a:bodyPr/>
                    <a:lstStyle/>
                    <a:p>
                      <a:r>
                        <a:rPr lang="en-US" b="1">
                          <a:solidFill>
                            <a:schemeClr val="accent3"/>
                          </a:solidFill>
                        </a:rPr>
                        <a:t>Burlington</a:t>
                      </a:r>
                    </a:p>
                  </a:txBody>
                  <a:tcPr/>
                </a:tc>
                <a:tc>
                  <a:txBody>
                    <a:bodyPr/>
                    <a:lstStyle/>
                    <a:p>
                      <a:r>
                        <a:rPr lang="en-US" b="1">
                          <a:solidFill>
                            <a:schemeClr val="accent3"/>
                          </a:solidFill>
                        </a:rPr>
                        <a:t>Cary</a:t>
                      </a:r>
                    </a:p>
                  </a:txBody>
                  <a:tcPr/>
                </a:tc>
                <a:tc>
                  <a:txBody>
                    <a:bodyPr/>
                    <a:lstStyle/>
                    <a:p>
                      <a:r>
                        <a:rPr lang="en-US" b="1">
                          <a:solidFill>
                            <a:schemeClr val="accent3"/>
                          </a:solidFill>
                        </a:rPr>
                        <a:t>Chapel Hill</a:t>
                      </a:r>
                    </a:p>
                  </a:txBody>
                  <a:tcPr/>
                </a:tc>
                <a:tc>
                  <a:txBody>
                    <a:bodyPr/>
                    <a:lstStyle/>
                    <a:p>
                      <a:r>
                        <a:rPr lang="en-US" b="1">
                          <a:solidFill>
                            <a:schemeClr val="accent3"/>
                          </a:solidFill>
                        </a:rPr>
                        <a:t>Charlotte</a:t>
                      </a:r>
                    </a:p>
                  </a:txBody>
                  <a:tcPr/>
                </a:tc>
                <a:tc>
                  <a:txBody>
                    <a:bodyPr/>
                    <a:lstStyle/>
                    <a:p>
                      <a:r>
                        <a:rPr lang="en-US" b="1">
                          <a:solidFill>
                            <a:schemeClr val="accent3"/>
                          </a:solidFill>
                        </a:rPr>
                        <a:t>Concord</a:t>
                      </a:r>
                    </a:p>
                  </a:txBody>
                  <a:tcPr/>
                </a:tc>
                <a:extLst>
                  <a:ext uri="{0D108BD9-81ED-4DB2-BD59-A6C34878D82A}">
                    <a16:rowId xmlns:a16="http://schemas.microsoft.com/office/drawing/2014/main" val="523426818"/>
                  </a:ext>
                </a:extLst>
              </a:tr>
              <a:tr h="370840">
                <a:tc>
                  <a:txBody>
                    <a:bodyPr/>
                    <a:lstStyle/>
                    <a:p>
                      <a:r>
                        <a:rPr lang="en-US" b="1">
                          <a:solidFill>
                            <a:schemeClr val="accent3"/>
                          </a:solidFill>
                        </a:rPr>
                        <a:t>Durham</a:t>
                      </a:r>
                    </a:p>
                  </a:txBody>
                  <a:tcPr/>
                </a:tc>
                <a:tc>
                  <a:txBody>
                    <a:bodyPr/>
                    <a:lstStyle/>
                    <a:p>
                      <a:r>
                        <a:rPr lang="en-US" b="1">
                          <a:solidFill>
                            <a:schemeClr val="accent3"/>
                          </a:solidFill>
                        </a:rPr>
                        <a:t>Fayetteville</a:t>
                      </a:r>
                    </a:p>
                  </a:txBody>
                  <a:tcPr/>
                </a:tc>
                <a:tc>
                  <a:txBody>
                    <a:bodyPr/>
                    <a:lstStyle/>
                    <a:p>
                      <a:r>
                        <a:rPr lang="en-US" b="1">
                          <a:solidFill>
                            <a:schemeClr val="accent3"/>
                          </a:solidFill>
                        </a:rPr>
                        <a:t>Gastonia</a:t>
                      </a:r>
                    </a:p>
                  </a:txBody>
                  <a:tcPr/>
                </a:tc>
                <a:tc>
                  <a:txBody>
                    <a:bodyPr/>
                    <a:lstStyle/>
                    <a:p>
                      <a:r>
                        <a:rPr lang="en-US" b="1">
                          <a:solidFill>
                            <a:schemeClr val="accent3"/>
                          </a:solidFill>
                        </a:rPr>
                        <a:t>Goldsboro</a:t>
                      </a:r>
                    </a:p>
                  </a:txBody>
                  <a:tcPr/>
                </a:tc>
                <a:tc>
                  <a:txBody>
                    <a:bodyPr/>
                    <a:lstStyle/>
                    <a:p>
                      <a:r>
                        <a:rPr lang="en-US" b="1">
                          <a:solidFill>
                            <a:schemeClr val="accent3"/>
                          </a:solidFill>
                        </a:rPr>
                        <a:t>Greensboro</a:t>
                      </a:r>
                    </a:p>
                  </a:txBody>
                  <a:tcPr/>
                </a:tc>
                <a:tc>
                  <a:txBody>
                    <a:bodyPr/>
                    <a:lstStyle/>
                    <a:p>
                      <a:r>
                        <a:rPr lang="en-US" b="1">
                          <a:solidFill>
                            <a:schemeClr val="accent3"/>
                          </a:solidFill>
                        </a:rPr>
                        <a:t>Greenville</a:t>
                      </a:r>
                    </a:p>
                  </a:txBody>
                  <a:tcPr/>
                </a:tc>
                <a:extLst>
                  <a:ext uri="{0D108BD9-81ED-4DB2-BD59-A6C34878D82A}">
                    <a16:rowId xmlns:a16="http://schemas.microsoft.com/office/drawing/2014/main" val="2022571988"/>
                  </a:ext>
                </a:extLst>
              </a:tr>
              <a:tr h="370840">
                <a:tc>
                  <a:txBody>
                    <a:bodyPr/>
                    <a:lstStyle/>
                    <a:p>
                      <a:r>
                        <a:rPr lang="en-US" b="1">
                          <a:solidFill>
                            <a:schemeClr val="accent3"/>
                          </a:solidFill>
                        </a:rPr>
                        <a:t>Hickory</a:t>
                      </a:r>
                    </a:p>
                  </a:txBody>
                  <a:tcPr/>
                </a:tc>
                <a:tc>
                  <a:txBody>
                    <a:bodyPr/>
                    <a:lstStyle/>
                    <a:p>
                      <a:r>
                        <a:rPr lang="en-US" b="1">
                          <a:solidFill>
                            <a:schemeClr val="accent3"/>
                          </a:solidFill>
                        </a:rPr>
                        <a:t>High Point</a:t>
                      </a:r>
                    </a:p>
                  </a:txBody>
                  <a:tcPr/>
                </a:tc>
                <a:tc>
                  <a:txBody>
                    <a:bodyPr/>
                    <a:lstStyle/>
                    <a:p>
                      <a:r>
                        <a:rPr lang="en-US" b="1">
                          <a:solidFill>
                            <a:schemeClr val="accent3"/>
                          </a:solidFill>
                        </a:rPr>
                        <a:t>Jacksonville</a:t>
                      </a:r>
                    </a:p>
                  </a:txBody>
                  <a:tcPr/>
                </a:tc>
                <a:tc>
                  <a:txBody>
                    <a:bodyPr/>
                    <a:lstStyle/>
                    <a:p>
                      <a:r>
                        <a:rPr lang="en-US" b="1">
                          <a:solidFill>
                            <a:schemeClr val="accent3"/>
                          </a:solidFill>
                        </a:rPr>
                        <a:t>Kannapolis</a:t>
                      </a:r>
                    </a:p>
                  </a:txBody>
                  <a:tcPr/>
                </a:tc>
                <a:tc>
                  <a:txBody>
                    <a:bodyPr/>
                    <a:lstStyle/>
                    <a:p>
                      <a:r>
                        <a:rPr lang="en-US" b="1">
                          <a:solidFill>
                            <a:schemeClr val="accent3"/>
                          </a:solidFill>
                        </a:rPr>
                        <a:t>Lenoir</a:t>
                      </a:r>
                    </a:p>
                  </a:txBody>
                  <a:tcPr/>
                </a:tc>
                <a:tc>
                  <a:txBody>
                    <a:bodyPr/>
                    <a:lstStyle/>
                    <a:p>
                      <a:r>
                        <a:rPr lang="en-US" b="1">
                          <a:solidFill>
                            <a:schemeClr val="accent3"/>
                          </a:solidFill>
                        </a:rPr>
                        <a:t>Morganton</a:t>
                      </a:r>
                    </a:p>
                  </a:txBody>
                  <a:tcPr/>
                </a:tc>
                <a:extLst>
                  <a:ext uri="{0D108BD9-81ED-4DB2-BD59-A6C34878D82A}">
                    <a16:rowId xmlns:a16="http://schemas.microsoft.com/office/drawing/2014/main" val="2359079751"/>
                  </a:ext>
                </a:extLst>
              </a:tr>
              <a:tr h="370840">
                <a:tc>
                  <a:txBody>
                    <a:bodyPr/>
                    <a:lstStyle/>
                    <a:p>
                      <a:r>
                        <a:rPr lang="en-US" b="1">
                          <a:solidFill>
                            <a:schemeClr val="accent3"/>
                          </a:solidFill>
                        </a:rPr>
                        <a:t>New Bern</a:t>
                      </a:r>
                    </a:p>
                  </a:txBody>
                  <a:tcPr/>
                </a:tc>
                <a:tc>
                  <a:txBody>
                    <a:bodyPr/>
                    <a:lstStyle/>
                    <a:p>
                      <a:r>
                        <a:rPr lang="en-US" b="1">
                          <a:solidFill>
                            <a:schemeClr val="accent3"/>
                          </a:solidFill>
                        </a:rPr>
                        <a:t>Raleigh</a:t>
                      </a:r>
                    </a:p>
                  </a:txBody>
                  <a:tcPr/>
                </a:tc>
                <a:tc>
                  <a:txBody>
                    <a:bodyPr/>
                    <a:lstStyle/>
                    <a:p>
                      <a:r>
                        <a:rPr lang="en-US" b="1">
                          <a:solidFill>
                            <a:schemeClr val="accent3"/>
                          </a:solidFill>
                        </a:rPr>
                        <a:t>Rocky Mount</a:t>
                      </a:r>
                    </a:p>
                  </a:txBody>
                  <a:tcPr/>
                </a:tc>
                <a:tc>
                  <a:txBody>
                    <a:bodyPr/>
                    <a:lstStyle/>
                    <a:p>
                      <a:r>
                        <a:rPr lang="en-US" b="1">
                          <a:solidFill>
                            <a:schemeClr val="accent3"/>
                          </a:solidFill>
                        </a:rPr>
                        <a:t>Salisbury</a:t>
                      </a:r>
                    </a:p>
                  </a:txBody>
                  <a:tcPr/>
                </a:tc>
                <a:tc>
                  <a:txBody>
                    <a:bodyPr/>
                    <a:lstStyle/>
                    <a:p>
                      <a:r>
                        <a:rPr lang="en-US" b="1">
                          <a:solidFill>
                            <a:schemeClr val="accent3"/>
                          </a:solidFill>
                        </a:rPr>
                        <a:t>Wilmington</a:t>
                      </a:r>
                    </a:p>
                  </a:txBody>
                  <a:tcPr/>
                </a:tc>
                <a:tc>
                  <a:txBody>
                    <a:bodyPr/>
                    <a:lstStyle/>
                    <a:p>
                      <a:r>
                        <a:rPr lang="en-US" b="1">
                          <a:solidFill>
                            <a:schemeClr val="accent3"/>
                          </a:solidFill>
                        </a:rPr>
                        <a:t>Winston-Salem </a:t>
                      </a:r>
                    </a:p>
                  </a:txBody>
                  <a:tcPr/>
                </a:tc>
                <a:extLst>
                  <a:ext uri="{0D108BD9-81ED-4DB2-BD59-A6C34878D82A}">
                    <a16:rowId xmlns:a16="http://schemas.microsoft.com/office/drawing/2014/main" val="1221872872"/>
                  </a:ext>
                </a:extLst>
              </a:tr>
            </a:tbl>
          </a:graphicData>
        </a:graphic>
      </p:graphicFrame>
      <p:graphicFrame>
        <p:nvGraphicFramePr>
          <p:cNvPr id="7" name="Table 6">
            <a:extLst>
              <a:ext uri="{FF2B5EF4-FFF2-40B4-BE49-F238E27FC236}">
                <a16:creationId xmlns:a16="http://schemas.microsoft.com/office/drawing/2014/main" id="{BB37B7DA-57BF-1911-1CEE-4A7C3C4077EF}"/>
              </a:ext>
            </a:extLst>
          </p:cNvPr>
          <p:cNvGraphicFramePr>
            <a:graphicFrameLocks noGrp="1"/>
          </p:cNvGraphicFramePr>
          <p:nvPr>
            <p:extLst>
              <p:ext uri="{D42A27DB-BD31-4B8C-83A1-F6EECF244321}">
                <p14:modId xmlns:p14="http://schemas.microsoft.com/office/powerpoint/2010/main" val="2113310348"/>
              </p:ext>
            </p:extLst>
          </p:nvPr>
        </p:nvGraphicFramePr>
        <p:xfrm>
          <a:off x="580260" y="5678937"/>
          <a:ext cx="5120640" cy="370840"/>
        </p:xfrm>
        <a:graphic>
          <a:graphicData uri="http://schemas.openxmlformats.org/drawingml/2006/table">
            <a:tbl>
              <a:tblPr firstRow="1" bandRow="1">
                <a:tableStyleId>{69CF1AB2-1976-4502-BF36-3FF5EA218861}</a:tableStyleId>
              </a:tblPr>
              <a:tblGrid>
                <a:gridCol w="1280160">
                  <a:extLst>
                    <a:ext uri="{9D8B030D-6E8A-4147-A177-3AD203B41FA5}">
                      <a16:colId xmlns:a16="http://schemas.microsoft.com/office/drawing/2014/main" val="3245250997"/>
                    </a:ext>
                  </a:extLst>
                </a:gridCol>
                <a:gridCol w="1280160">
                  <a:extLst>
                    <a:ext uri="{9D8B030D-6E8A-4147-A177-3AD203B41FA5}">
                      <a16:colId xmlns:a16="http://schemas.microsoft.com/office/drawing/2014/main" val="3118936687"/>
                    </a:ext>
                  </a:extLst>
                </a:gridCol>
                <a:gridCol w="1280160">
                  <a:extLst>
                    <a:ext uri="{9D8B030D-6E8A-4147-A177-3AD203B41FA5}">
                      <a16:colId xmlns:a16="http://schemas.microsoft.com/office/drawing/2014/main" val="3703418696"/>
                    </a:ext>
                  </a:extLst>
                </a:gridCol>
                <a:gridCol w="1280160">
                  <a:extLst>
                    <a:ext uri="{9D8B030D-6E8A-4147-A177-3AD203B41FA5}">
                      <a16:colId xmlns:a16="http://schemas.microsoft.com/office/drawing/2014/main" val="3870129227"/>
                    </a:ext>
                  </a:extLst>
                </a:gridCol>
              </a:tblGrid>
              <a:tr h="370840">
                <a:tc>
                  <a:txBody>
                    <a:bodyPr/>
                    <a:lstStyle/>
                    <a:p>
                      <a:r>
                        <a:rPr lang="en-US" b="1">
                          <a:solidFill>
                            <a:schemeClr val="accent3"/>
                          </a:solidFill>
                        </a:rPr>
                        <a:t>Mecklenburg</a:t>
                      </a:r>
                    </a:p>
                  </a:txBody>
                  <a:tcPr/>
                </a:tc>
                <a:tc>
                  <a:txBody>
                    <a:bodyPr/>
                    <a:lstStyle/>
                    <a:p>
                      <a:r>
                        <a:rPr lang="en-US" b="1">
                          <a:solidFill>
                            <a:schemeClr val="accent3"/>
                          </a:solidFill>
                        </a:rPr>
                        <a:t>Wake</a:t>
                      </a:r>
                    </a:p>
                  </a:txBody>
                  <a:tcPr/>
                </a:tc>
                <a:tc>
                  <a:txBody>
                    <a:bodyPr/>
                    <a:lstStyle/>
                    <a:p>
                      <a:r>
                        <a:rPr lang="en-US" b="1">
                          <a:solidFill>
                            <a:schemeClr val="accent3"/>
                          </a:solidFill>
                        </a:rPr>
                        <a:t>Union</a:t>
                      </a:r>
                    </a:p>
                  </a:txBody>
                  <a:tcPr/>
                </a:tc>
                <a:tc>
                  <a:txBody>
                    <a:bodyPr/>
                    <a:lstStyle/>
                    <a:p>
                      <a:r>
                        <a:rPr lang="en-US" b="1">
                          <a:solidFill>
                            <a:schemeClr val="accent3"/>
                          </a:solidFill>
                        </a:rPr>
                        <a:t>Cumberland</a:t>
                      </a:r>
                    </a:p>
                  </a:txBody>
                  <a:tcPr/>
                </a:tc>
                <a:extLst>
                  <a:ext uri="{0D108BD9-81ED-4DB2-BD59-A6C34878D82A}">
                    <a16:rowId xmlns:a16="http://schemas.microsoft.com/office/drawing/2014/main" val="1034120000"/>
                  </a:ext>
                </a:extLst>
              </a:tr>
            </a:tbl>
          </a:graphicData>
        </a:graphic>
      </p:graphicFrame>
    </p:spTree>
    <p:extLst>
      <p:ext uri="{BB962C8B-B14F-4D97-AF65-F5344CB8AC3E}">
        <p14:creationId xmlns:p14="http://schemas.microsoft.com/office/powerpoint/2010/main" val="37341710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66A0-454D-60D3-FFA1-F7373751F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4A7E9-E56D-0A87-F342-97710D6F456E}"/>
              </a:ext>
            </a:extLst>
          </p:cNvPr>
          <p:cNvSpPr>
            <a:spLocks noGrp="1"/>
          </p:cNvSpPr>
          <p:nvPr>
            <p:ph type="title"/>
          </p:nvPr>
        </p:nvSpPr>
        <p:spPr/>
        <p:txBody>
          <a:bodyPr>
            <a:noAutofit/>
          </a:bodyPr>
          <a:lstStyle/>
          <a:p>
            <a:r>
              <a:rPr lang="en-US">
                <a:latin typeface="Times New Roman"/>
                <a:cs typeface="Times New Roman"/>
              </a:rPr>
              <a:t>CDBG-I: Applicants Eligible to Apply </a:t>
            </a:r>
            <a:r>
              <a:rPr lang="en-US" sz="1500">
                <a:latin typeface="Times New Roman"/>
                <a:cs typeface="Times New Roman"/>
              </a:rPr>
              <a:t>(Slide 2 of 2)</a:t>
            </a:r>
            <a:endParaRPr lang="en-US" sz="1500" i="0">
              <a:latin typeface="Times New Roman"/>
              <a:cs typeface="Times New Roman"/>
            </a:endParaRPr>
          </a:p>
        </p:txBody>
      </p:sp>
      <p:sp>
        <p:nvSpPr>
          <p:cNvPr id="3" name="Content Placeholder 2">
            <a:extLst>
              <a:ext uri="{FF2B5EF4-FFF2-40B4-BE49-F238E27FC236}">
                <a16:creationId xmlns:a16="http://schemas.microsoft.com/office/drawing/2014/main" id="{FB2F9345-6EBC-3C39-147A-D30928A621E5}"/>
              </a:ext>
            </a:extLst>
          </p:cNvPr>
          <p:cNvSpPr>
            <a:spLocks noGrp="1"/>
          </p:cNvSpPr>
          <p:nvPr>
            <p:ph idx="1"/>
          </p:nvPr>
        </p:nvSpPr>
        <p:spPr>
          <a:xfrm>
            <a:off x="457200" y="1030320"/>
            <a:ext cx="8239328" cy="5019673"/>
          </a:xfrm>
        </p:spPr>
        <p:txBody>
          <a:bodyPr vert="horz" lIns="91440" tIns="45720" rIns="91440" bIns="45720" rtlCol="0" anchor="t">
            <a:noAutofit/>
          </a:bodyPr>
          <a:lstStyle/>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CD9E9D9-857E-B056-01AE-F65988F3CBF9}"/>
              </a:ext>
            </a:extLst>
          </p:cNvPr>
          <p:cNvSpPr>
            <a:spLocks noGrp="1"/>
          </p:cNvSpPr>
          <p:nvPr>
            <p:ph type="sldNum" sz="quarter" idx="10"/>
          </p:nvPr>
        </p:nvSpPr>
        <p:spPr/>
        <p:txBody>
          <a:bodyPr/>
          <a:lstStyle/>
          <a:p>
            <a:fld id="{74EC55B0-5D01-45FE-91CD-8F1B48D625FC}" type="slidenum">
              <a:rPr lang="en-US" dirty="0" smtClean="0"/>
              <a:pPr/>
              <a:t>165</a:t>
            </a:fld>
            <a:endParaRPr lang="en-US"/>
          </a:p>
        </p:txBody>
      </p:sp>
      <p:sp>
        <p:nvSpPr>
          <p:cNvPr id="6" name="Content Placeholder 2">
            <a:extLst>
              <a:ext uri="{FF2B5EF4-FFF2-40B4-BE49-F238E27FC236}">
                <a16:creationId xmlns:a16="http://schemas.microsoft.com/office/drawing/2014/main" id="{764FAE88-0300-9468-085A-B1C1CA3B3BD3}"/>
              </a:ext>
            </a:extLst>
          </p:cNvPr>
          <p:cNvSpPr txBox="1">
            <a:spLocks/>
          </p:cNvSpPr>
          <p:nvPr/>
        </p:nvSpPr>
        <p:spPr>
          <a:xfrm>
            <a:off x="457200" y="1230369"/>
            <a:ext cx="8666617" cy="5019673"/>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3"/>
                </a:solidFill>
                <a:latin typeface="Arial"/>
                <a:cs typeface="Arial"/>
              </a:rPr>
              <a:t>Water and Sewer Authorities</a:t>
            </a:r>
            <a:endParaRPr lang="en-US">
              <a:solidFill>
                <a:schemeClr val="accent3"/>
              </a:solidFill>
            </a:endParaRPr>
          </a:p>
          <a:p>
            <a:r>
              <a:rPr lang="en-US" sz="2400">
                <a:solidFill>
                  <a:schemeClr val="tx2"/>
                </a:solidFill>
                <a:latin typeface="Arial"/>
                <a:cs typeface="Arial"/>
              </a:rPr>
              <a:t>Single purpose unit of government that own infrastructure</a:t>
            </a:r>
            <a:endParaRPr lang="en-US">
              <a:solidFill>
                <a:schemeClr val="tx2"/>
              </a:solidFill>
            </a:endParaRPr>
          </a:p>
          <a:p>
            <a:r>
              <a:rPr lang="en-US" sz="2400">
                <a:solidFill>
                  <a:schemeClr val="accent3"/>
                </a:solidFill>
                <a:latin typeface="Arial"/>
                <a:cs typeface="Arial"/>
              </a:rPr>
              <a:t>Must work with local governments to apply for funding</a:t>
            </a:r>
            <a:endParaRPr lang="en-US">
              <a:solidFill>
                <a:schemeClr val="accent3"/>
              </a:solidFill>
            </a:endParaRPr>
          </a:p>
          <a:p>
            <a:r>
              <a:rPr lang="en-US" sz="2400">
                <a:solidFill>
                  <a:schemeClr val="accent3"/>
                </a:solidFill>
                <a:latin typeface="Arial"/>
                <a:cs typeface="Arial"/>
              </a:rPr>
              <a:t>Are considered subrecipients </a:t>
            </a:r>
            <a:endParaRPr lang="en-US">
              <a:solidFill>
                <a:schemeClr val="accent3"/>
              </a:solidFill>
            </a:endParaRPr>
          </a:p>
          <a:p>
            <a:endParaRPr lang="en-US" sz="2400">
              <a:solidFill>
                <a:schemeClr val="accent3"/>
              </a:solidFill>
            </a:endParaRPr>
          </a:p>
          <a:p>
            <a:endParaRPr lang="en-US" sz="2400">
              <a:solidFill>
                <a:schemeClr val="accent3"/>
              </a:solidFill>
            </a:endParaRPr>
          </a:p>
          <a:p>
            <a:pPr lvl="1">
              <a:buFont typeface="Arial" panose="020B0604020202020204" pitchFamily="34" charset="0"/>
              <a:buChar char="•"/>
            </a:pPr>
            <a:endParaRPr lang="en-US">
              <a:solidFill>
                <a:schemeClr val="accent3"/>
              </a:solidFill>
            </a:endParaRPr>
          </a:p>
          <a:p>
            <a:pPr marL="0" indent="0">
              <a:buNone/>
            </a:pPr>
            <a:endParaRPr lang="en-US" sz="2400" b="1">
              <a:solidFill>
                <a:schemeClr val="accent3"/>
              </a:solidFill>
            </a:endParaRPr>
          </a:p>
          <a:p>
            <a:pPr marL="0" indent="0">
              <a:buNone/>
            </a:pPr>
            <a:endParaRPr lang="en-US">
              <a:solidFill>
                <a:srgbClr val="000000"/>
              </a:solidFill>
            </a:endParaRPr>
          </a:p>
          <a:p>
            <a:endParaRPr lang="en-US" sz="1600">
              <a:solidFill>
                <a:srgbClr val="000000"/>
              </a:solidFill>
            </a:endParaRPr>
          </a:p>
        </p:txBody>
      </p:sp>
      <p:pic>
        <p:nvPicPr>
          <p:cNvPr id="5" name="Picture 4">
            <a:extLst>
              <a:ext uri="{FF2B5EF4-FFF2-40B4-BE49-F238E27FC236}">
                <a16:creationId xmlns:a16="http://schemas.microsoft.com/office/drawing/2014/main" id="{053046C9-0D4D-D0CE-DCFF-2830AD9EA897}"/>
              </a:ext>
            </a:extLst>
          </p:cNvPr>
          <p:cNvPicPr>
            <a:picLocks noChangeAspect="1"/>
          </p:cNvPicPr>
          <p:nvPr/>
        </p:nvPicPr>
        <p:blipFill>
          <a:blip r:embed="rId3"/>
          <a:stretch>
            <a:fillRect/>
          </a:stretch>
        </p:blipFill>
        <p:spPr>
          <a:xfrm>
            <a:off x="455776" y="3191098"/>
            <a:ext cx="3382711" cy="967189"/>
          </a:xfrm>
          <a:prstGeom prst="rect">
            <a:avLst/>
          </a:prstGeom>
        </p:spPr>
      </p:pic>
      <p:pic>
        <p:nvPicPr>
          <p:cNvPr id="7" name="Picture 6" descr="Cape Fear Public Utility Authority | LinkedIn">
            <a:extLst>
              <a:ext uri="{FF2B5EF4-FFF2-40B4-BE49-F238E27FC236}">
                <a16:creationId xmlns:a16="http://schemas.microsoft.com/office/drawing/2014/main" id="{0C58ABEC-DAFD-F5D6-94D8-1D0EC23181AC}"/>
              </a:ext>
            </a:extLst>
          </p:cNvPr>
          <p:cNvPicPr>
            <a:picLocks noChangeAspect="1"/>
          </p:cNvPicPr>
          <p:nvPr/>
        </p:nvPicPr>
        <p:blipFill>
          <a:blip r:embed="rId4"/>
          <a:srcRect t="16238" b="19734"/>
          <a:stretch/>
        </p:blipFill>
        <p:spPr>
          <a:xfrm>
            <a:off x="4068154" y="3095625"/>
            <a:ext cx="1905000" cy="1219720"/>
          </a:xfrm>
          <a:prstGeom prst="rect">
            <a:avLst/>
          </a:prstGeom>
        </p:spPr>
      </p:pic>
      <p:pic>
        <p:nvPicPr>
          <p:cNvPr id="8" name="Picture 7" descr="Orange Water and Sewer Authority (OWASA) | Better Buildings Initiative">
            <a:extLst>
              <a:ext uri="{FF2B5EF4-FFF2-40B4-BE49-F238E27FC236}">
                <a16:creationId xmlns:a16="http://schemas.microsoft.com/office/drawing/2014/main" id="{762EB46E-55B6-CD00-79A4-4E11ED493EDB}"/>
              </a:ext>
            </a:extLst>
          </p:cNvPr>
          <p:cNvPicPr>
            <a:picLocks noChangeAspect="1"/>
          </p:cNvPicPr>
          <p:nvPr/>
        </p:nvPicPr>
        <p:blipFill>
          <a:blip r:embed="rId5"/>
          <a:stretch>
            <a:fillRect/>
          </a:stretch>
        </p:blipFill>
        <p:spPr>
          <a:xfrm>
            <a:off x="4065614" y="4515394"/>
            <a:ext cx="1247784" cy="1031883"/>
          </a:xfrm>
          <a:prstGeom prst="rect">
            <a:avLst/>
          </a:prstGeom>
        </p:spPr>
      </p:pic>
      <p:pic>
        <p:nvPicPr>
          <p:cNvPr id="9" name="Picture 8" descr="Home — Water and Sewer Authority of Cabarrus County">
            <a:extLst>
              <a:ext uri="{FF2B5EF4-FFF2-40B4-BE49-F238E27FC236}">
                <a16:creationId xmlns:a16="http://schemas.microsoft.com/office/drawing/2014/main" id="{66C3D4D5-03D6-6C84-3C82-8B12117D7A85}"/>
              </a:ext>
            </a:extLst>
          </p:cNvPr>
          <p:cNvPicPr>
            <a:picLocks noChangeAspect="1"/>
          </p:cNvPicPr>
          <p:nvPr/>
        </p:nvPicPr>
        <p:blipFill>
          <a:blip r:embed="rId6"/>
          <a:stretch>
            <a:fillRect/>
          </a:stretch>
        </p:blipFill>
        <p:spPr>
          <a:xfrm>
            <a:off x="1258330" y="4510874"/>
            <a:ext cx="2247619" cy="1190476"/>
          </a:xfrm>
          <a:prstGeom prst="rect">
            <a:avLst/>
          </a:prstGeom>
        </p:spPr>
      </p:pic>
    </p:spTree>
    <p:extLst>
      <p:ext uri="{BB962C8B-B14F-4D97-AF65-F5344CB8AC3E}">
        <p14:creationId xmlns:p14="http://schemas.microsoft.com/office/powerpoint/2010/main" val="38835238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8E0BE-3C20-CA1F-AAD6-0BF2375F39E5}"/>
              </a:ext>
            </a:extLst>
          </p:cNvPr>
          <p:cNvSpPr/>
          <p:nvPr/>
        </p:nvSpPr>
        <p:spPr>
          <a:xfrm>
            <a:off x="6915150" y="5276850"/>
            <a:ext cx="2094252" cy="1241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0FC16-7A42-1B8B-0E43-23D10476D625}"/>
              </a:ext>
            </a:extLst>
          </p:cNvPr>
          <p:cNvSpPr>
            <a:spLocks noGrp="1"/>
          </p:cNvSpPr>
          <p:nvPr>
            <p:ph type="title"/>
          </p:nvPr>
        </p:nvSpPr>
        <p:spPr/>
        <p:txBody>
          <a:bodyPr/>
          <a:lstStyle/>
          <a:p>
            <a:r>
              <a:rPr lang="en-US">
                <a:latin typeface="Times New Roman"/>
                <a:cs typeface="Times New Roman"/>
              </a:rPr>
              <a:t>CDBG-I Project Area Map &amp; Description</a:t>
            </a:r>
            <a:endParaRPr lang="en-US"/>
          </a:p>
        </p:txBody>
      </p:sp>
      <p:sp>
        <p:nvSpPr>
          <p:cNvPr id="3" name="Content Placeholder 2">
            <a:extLst>
              <a:ext uri="{FF2B5EF4-FFF2-40B4-BE49-F238E27FC236}">
                <a16:creationId xmlns:a16="http://schemas.microsoft.com/office/drawing/2014/main" id="{C67EF4CC-9AC4-0DFA-5BDF-E27717D3FC78}"/>
              </a:ext>
            </a:extLst>
          </p:cNvPr>
          <p:cNvSpPr>
            <a:spLocks noGrp="1"/>
          </p:cNvSpPr>
          <p:nvPr>
            <p:ph idx="1"/>
          </p:nvPr>
        </p:nvSpPr>
        <p:spPr>
          <a:xfrm>
            <a:off x="318332" y="2638784"/>
            <a:ext cx="8485019" cy="5019673"/>
          </a:xfrm>
        </p:spPr>
        <p:txBody>
          <a:bodyPr vert="horz" lIns="91440" tIns="45720" rIns="91440" bIns="45720" rtlCol="0" anchor="t">
            <a:normAutofit/>
          </a:bodyPr>
          <a:lstStyle/>
          <a:p>
            <a:pPr marL="0" indent="0">
              <a:buNone/>
            </a:pPr>
            <a:r>
              <a:rPr lang="en-US" sz="2000" b="1">
                <a:solidFill>
                  <a:schemeClr val="accent3"/>
                </a:solidFill>
                <a:latin typeface="Arial"/>
                <a:cs typeface="Arial"/>
              </a:rPr>
              <a:t>Project Area Map Must Have: </a:t>
            </a:r>
          </a:p>
          <a:p>
            <a:r>
              <a:rPr lang="en-US" sz="1600">
                <a:solidFill>
                  <a:schemeClr val="accent3"/>
                </a:solidFill>
                <a:latin typeface="Arial"/>
                <a:cs typeface="Arial"/>
              </a:rPr>
              <a:t>Clear boundaries</a:t>
            </a:r>
            <a:endParaRPr lang="en-US" sz="1600">
              <a:solidFill>
                <a:schemeClr val="accent3"/>
              </a:solidFill>
            </a:endParaRPr>
          </a:p>
          <a:p>
            <a:r>
              <a:rPr lang="en-US" sz="1600">
                <a:solidFill>
                  <a:schemeClr val="accent3"/>
                </a:solidFill>
                <a:latin typeface="Arial"/>
                <a:cs typeface="Arial"/>
              </a:rPr>
              <a:t>Streets served</a:t>
            </a:r>
            <a:endParaRPr lang="en-US" sz="1600">
              <a:solidFill>
                <a:schemeClr val="accent3"/>
              </a:solidFill>
            </a:endParaRPr>
          </a:p>
          <a:p>
            <a:r>
              <a:rPr lang="en-US" sz="1600">
                <a:solidFill>
                  <a:schemeClr val="accent3"/>
                </a:solidFill>
                <a:latin typeface="Arial"/>
                <a:cs typeface="Arial"/>
              </a:rPr>
              <a:t>Houses served</a:t>
            </a:r>
            <a:endParaRPr lang="en-US" sz="1600">
              <a:solidFill>
                <a:schemeClr val="accent3"/>
              </a:solidFill>
            </a:endParaRPr>
          </a:p>
          <a:p>
            <a:r>
              <a:rPr lang="en-US" sz="1600">
                <a:solidFill>
                  <a:schemeClr val="accent3"/>
                </a:solidFill>
                <a:latin typeface="Arial"/>
                <a:cs typeface="Arial"/>
              </a:rPr>
              <a:t>Clear location</a:t>
            </a:r>
            <a:endParaRPr lang="en-US" sz="1600">
              <a:solidFill>
                <a:schemeClr val="accent3"/>
              </a:solidFill>
            </a:endParaRPr>
          </a:p>
          <a:p>
            <a:pPr marL="0" indent="0">
              <a:buNone/>
            </a:pPr>
            <a:endParaRPr lang="en-US" sz="2000" b="1"/>
          </a:p>
          <a:p>
            <a:pPr marL="0" indent="0">
              <a:buNone/>
            </a:pPr>
            <a:endParaRPr lang="en-US" sz="2000" b="1">
              <a:solidFill>
                <a:schemeClr val="accent3"/>
              </a:solidFill>
              <a:latin typeface="Arial"/>
              <a:cs typeface="Arial"/>
            </a:endParaRPr>
          </a:p>
          <a:p>
            <a:pPr marL="0" indent="0">
              <a:buNone/>
            </a:pPr>
            <a:r>
              <a:rPr lang="en-US" sz="2400" b="1">
                <a:solidFill>
                  <a:schemeClr val="accent3"/>
                </a:solidFill>
              </a:rPr>
              <a:t>Project Area and Description MUST MATCH!</a:t>
            </a:r>
          </a:p>
        </p:txBody>
      </p:sp>
      <p:sp>
        <p:nvSpPr>
          <p:cNvPr id="4" name="Slide Number Placeholder 3">
            <a:extLst>
              <a:ext uri="{FF2B5EF4-FFF2-40B4-BE49-F238E27FC236}">
                <a16:creationId xmlns:a16="http://schemas.microsoft.com/office/drawing/2014/main" id="{DB0636A8-851B-6E12-1231-9DCCCE62BEAE}"/>
              </a:ext>
            </a:extLst>
          </p:cNvPr>
          <p:cNvSpPr>
            <a:spLocks noGrp="1"/>
          </p:cNvSpPr>
          <p:nvPr>
            <p:ph type="sldNum" sz="quarter" idx="10"/>
          </p:nvPr>
        </p:nvSpPr>
        <p:spPr/>
        <p:txBody>
          <a:bodyPr/>
          <a:lstStyle/>
          <a:p>
            <a:fld id="{74EC55B0-5D01-45FE-91CD-8F1B48D625FC}" type="slidenum">
              <a:rPr lang="en-US" smtClean="0"/>
              <a:pPr/>
              <a:t>166</a:t>
            </a:fld>
            <a:endParaRPr lang="en-US"/>
          </a:p>
        </p:txBody>
      </p:sp>
      <p:sp>
        <p:nvSpPr>
          <p:cNvPr id="7" name="TextBox 6">
            <a:extLst>
              <a:ext uri="{FF2B5EF4-FFF2-40B4-BE49-F238E27FC236}">
                <a16:creationId xmlns:a16="http://schemas.microsoft.com/office/drawing/2014/main" id="{07EAFBA8-8755-06D5-BCC5-1CC91CE348FF}"/>
              </a:ext>
            </a:extLst>
          </p:cNvPr>
          <p:cNvSpPr txBox="1"/>
          <p:nvPr/>
        </p:nvSpPr>
        <p:spPr>
          <a:xfrm>
            <a:off x="360598" y="5544069"/>
            <a:ext cx="846507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chemeClr val="accent1"/>
                </a:solidFill>
                <a:cs typeface="Arial"/>
              </a:rPr>
              <a:t>See Appendix A: </a:t>
            </a:r>
          </a:p>
          <a:p>
            <a:r>
              <a:rPr lang="en-US" sz="2400" b="1" i="1">
                <a:solidFill>
                  <a:schemeClr val="accent1"/>
                </a:solidFill>
                <a:cs typeface="Arial"/>
              </a:rPr>
              <a:t>Determining the LMI Percentage of the Project Area</a:t>
            </a:r>
          </a:p>
          <a:p>
            <a:pPr algn="l"/>
            <a:endParaRPr lang="en-US">
              <a:cs typeface="Arial"/>
            </a:endParaRPr>
          </a:p>
        </p:txBody>
      </p:sp>
      <p:grpSp>
        <p:nvGrpSpPr>
          <p:cNvPr id="13" name="Group 12">
            <a:extLst>
              <a:ext uri="{FF2B5EF4-FFF2-40B4-BE49-F238E27FC236}">
                <a16:creationId xmlns:a16="http://schemas.microsoft.com/office/drawing/2014/main" id="{587AE8E8-5179-EDBB-DC81-67AEF1548C18}"/>
              </a:ext>
            </a:extLst>
          </p:cNvPr>
          <p:cNvGrpSpPr/>
          <p:nvPr/>
        </p:nvGrpSpPr>
        <p:grpSpPr>
          <a:xfrm>
            <a:off x="2169991" y="2978425"/>
            <a:ext cx="1890757" cy="1438257"/>
            <a:chOff x="5673765" y="1226536"/>
            <a:chExt cx="2296682" cy="1876228"/>
          </a:xfrm>
        </p:grpSpPr>
        <p:sp>
          <p:nvSpPr>
            <p:cNvPr id="10" name="Star: 5 Points 9">
              <a:extLst>
                <a:ext uri="{FF2B5EF4-FFF2-40B4-BE49-F238E27FC236}">
                  <a16:creationId xmlns:a16="http://schemas.microsoft.com/office/drawing/2014/main" id="{D74714BC-28EC-3A5D-201E-22BF555458B6}"/>
                </a:ext>
              </a:extLst>
            </p:cNvPr>
            <p:cNvSpPr/>
            <p:nvPr/>
          </p:nvSpPr>
          <p:spPr>
            <a:xfrm>
              <a:off x="5673765" y="1226536"/>
              <a:ext cx="2296682" cy="187622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0C96B0-FAF5-C294-2C38-F4671CBC685E}"/>
                </a:ext>
              </a:extLst>
            </p:cNvPr>
            <p:cNvSpPr txBox="1"/>
            <p:nvPr/>
          </p:nvSpPr>
          <p:spPr>
            <a:xfrm>
              <a:off x="6405712" y="1504566"/>
              <a:ext cx="1564735" cy="1003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chemeClr val="bg1"/>
                </a:solidFill>
                <a:cs typeface="Arial"/>
              </a:endParaRPr>
            </a:p>
            <a:p>
              <a:r>
                <a:rPr lang="en-US" sz="1200" b="1">
                  <a:solidFill>
                    <a:schemeClr val="bg1"/>
                  </a:solidFill>
                  <a:cs typeface="Arial"/>
                </a:rPr>
                <a:t>Make map</a:t>
              </a:r>
            </a:p>
            <a:p>
              <a:r>
                <a:rPr lang="en-US" sz="1200" b="1">
                  <a:solidFill>
                    <a:schemeClr val="bg1"/>
                  </a:solidFill>
                  <a:cs typeface="Arial"/>
                </a:rPr>
                <a:t>Legible!</a:t>
              </a:r>
            </a:p>
          </p:txBody>
        </p:sp>
      </p:grpSp>
      <p:sp>
        <p:nvSpPr>
          <p:cNvPr id="12" name="TextBox 11">
            <a:extLst>
              <a:ext uri="{FF2B5EF4-FFF2-40B4-BE49-F238E27FC236}">
                <a16:creationId xmlns:a16="http://schemas.microsoft.com/office/drawing/2014/main" id="{CB673514-C701-EEAA-0098-B92C861530E3}"/>
              </a:ext>
            </a:extLst>
          </p:cNvPr>
          <p:cNvSpPr txBox="1"/>
          <p:nvPr/>
        </p:nvSpPr>
        <p:spPr>
          <a:xfrm>
            <a:off x="300547" y="1034642"/>
            <a:ext cx="8653801" cy="1143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a:solidFill>
                  <a:schemeClr val="tx2"/>
                </a:solidFill>
                <a:cs typeface="Arial"/>
              </a:rPr>
              <a:t>Project area must serve the entire project area!</a:t>
            </a:r>
            <a:endParaRPr lang="en-US" sz="2000"/>
          </a:p>
          <a:p>
            <a:pPr marL="342900" indent="-342900">
              <a:lnSpc>
                <a:spcPct val="150000"/>
              </a:lnSpc>
              <a:buFont typeface="Arial"/>
              <a:buChar char="•"/>
            </a:pPr>
            <a:r>
              <a:rPr lang="en-US" sz="2000">
                <a:solidFill>
                  <a:schemeClr val="tx2"/>
                </a:solidFill>
                <a:cs typeface="Arial"/>
              </a:rPr>
              <a:t>If there are multiple project areas, each must have 51% LMI </a:t>
            </a:r>
          </a:p>
        </p:txBody>
      </p:sp>
      <p:sp>
        <p:nvSpPr>
          <p:cNvPr id="15" name="TextBox 14">
            <a:extLst>
              <a:ext uri="{FF2B5EF4-FFF2-40B4-BE49-F238E27FC236}">
                <a16:creationId xmlns:a16="http://schemas.microsoft.com/office/drawing/2014/main" id="{BAC72525-C216-90BC-521F-560D8EBD3957}"/>
              </a:ext>
            </a:extLst>
          </p:cNvPr>
          <p:cNvSpPr txBox="1"/>
          <p:nvPr/>
        </p:nvSpPr>
        <p:spPr>
          <a:xfrm>
            <a:off x="4750180" y="2638727"/>
            <a:ext cx="4389331" cy="17768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r>
              <a:rPr lang="en-US" sz="2000" b="1">
                <a:solidFill>
                  <a:schemeClr val="accent3"/>
                </a:solidFill>
                <a:cs typeface="Arial"/>
              </a:rPr>
              <a:t>Project Description Must List: </a:t>
            </a:r>
            <a:endParaRPr lang="en-US" sz="2000">
              <a:solidFill>
                <a:schemeClr val="accent3"/>
              </a:solidFill>
              <a:cs typeface="Arial"/>
            </a:endParaRPr>
          </a:p>
          <a:p>
            <a:pPr marL="285750" indent="-285750">
              <a:lnSpc>
                <a:spcPct val="90000"/>
              </a:lnSpc>
              <a:spcBef>
                <a:spcPts val="750"/>
              </a:spcBef>
              <a:buFont typeface="Arial"/>
              <a:buChar char="•"/>
            </a:pPr>
            <a:r>
              <a:rPr lang="en-US">
                <a:solidFill>
                  <a:schemeClr val="accent3"/>
                </a:solidFill>
                <a:cs typeface="Arial"/>
              </a:rPr>
              <a:t>Streets</a:t>
            </a:r>
          </a:p>
          <a:p>
            <a:pPr marL="285750" indent="-285750">
              <a:lnSpc>
                <a:spcPct val="90000"/>
              </a:lnSpc>
              <a:spcBef>
                <a:spcPts val="750"/>
              </a:spcBef>
              <a:buFont typeface="Arial"/>
              <a:buChar char="•"/>
            </a:pPr>
            <a:r>
              <a:rPr lang="en-US">
                <a:solidFill>
                  <a:schemeClr val="accent3"/>
                </a:solidFill>
                <a:cs typeface="Arial"/>
              </a:rPr>
              <a:t>Municipal Information</a:t>
            </a:r>
          </a:p>
          <a:p>
            <a:pPr marL="285750" indent="-285750">
              <a:lnSpc>
                <a:spcPct val="90000"/>
              </a:lnSpc>
              <a:spcBef>
                <a:spcPts val="750"/>
              </a:spcBef>
              <a:buFont typeface="Arial"/>
              <a:buChar char="•"/>
            </a:pPr>
            <a:r>
              <a:rPr lang="en-US">
                <a:solidFill>
                  <a:schemeClr val="accent3"/>
                </a:solidFill>
                <a:cs typeface="Arial"/>
              </a:rPr>
              <a:t>Natural features: creeks, hills</a:t>
            </a:r>
          </a:p>
          <a:p>
            <a:pPr marL="285750" indent="-285750">
              <a:lnSpc>
                <a:spcPct val="90000"/>
              </a:lnSpc>
              <a:spcBef>
                <a:spcPts val="750"/>
              </a:spcBef>
              <a:buFont typeface="Arial"/>
              <a:buChar char="•"/>
            </a:pPr>
            <a:r>
              <a:rPr lang="en-US">
                <a:solidFill>
                  <a:schemeClr val="accent3"/>
                </a:solidFill>
                <a:cs typeface="Arial"/>
              </a:rPr>
              <a:t>Location of project area</a:t>
            </a:r>
          </a:p>
        </p:txBody>
      </p:sp>
      <p:cxnSp>
        <p:nvCxnSpPr>
          <p:cNvPr id="19" name="Straight Arrow Connector 18">
            <a:extLst>
              <a:ext uri="{FF2B5EF4-FFF2-40B4-BE49-F238E27FC236}">
                <a16:creationId xmlns:a16="http://schemas.microsoft.com/office/drawing/2014/main" id="{F6C859C7-8D00-D00A-8023-9D1B0C8FFEEC}"/>
              </a:ext>
            </a:extLst>
          </p:cNvPr>
          <p:cNvCxnSpPr/>
          <p:nvPr/>
        </p:nvCxnSpPr>
        <p:spPr>
          <a:xfrm flipV="1">
            <a:off x="666358" y="2368680"/>
            <a:ext cx="7782654" cy="24783"/>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377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B7BC-ABBB-8E00-3140-0F76CE958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0A006-8BA9-4E37-7775-052C873D0484}"/>
              </a:ext>
            </a:extLst>
          </p:cNvPr>
          <p:cNvSpPr>
            <a:spLocks noGrp="1"/>
          </p:cNvSpPr>
          <p:nvPr>
            <p:ph type="title"/>
          </p:nvPr>
        </p:nvSpPr>
        <p:spPr/>
        <p:txBody>
          <a:bodyPr vert="horz" lIns="91440" tIns="45720" rIns="91440" bIns="45720" rtlCol="0" anchor="ctr">
            <a:noAutofit/>
          </a:bodyPr>
          <a:lstStyle/>
          <a:p>
            <a:r>
              <a:rPr lang="en-US" sz="2800">
                <a:latin typeface="Times New Roman"/>
                <a:cs typeface="Times New Roman"/>
              </a:rPr>
              <a:t>CDBG-I: Determining LMI % For a Project </a:t>
            </a:r>
            <a:endParaRPr lang="en-US" sz="1400">
              <a:latin typeface="Times New Roman"/>
              <a:cs typeface="Times New Roman"/>
            </a:endParaRPr>
          </a:p>
        </p:txBody>
      </p:sp>
      <p:sp>
        <p:nvSpPr>
          <p:cNvPr id="3" name="Content Placeholder 2">
            <a:extLst>
              <a:ext uri="{FF2B5EF4-FFF2-40B4-BE49-F238E27FC236}">
                <a16:creationId xmlns:a16="http://schemas.microsoft.com/office/drawing/2014/main" id="{4491166E-D9C1-9C95-D975-064925FD75B0}"/>
              </a:ext>
            </a:extLst>
          </p:cNvPr>
          <p:cNvSpPr>
            <a:spLocks noGrp="1"/>
          </p:cNvSpPr>
          <p:nvPr>
            <p:ph idx="1"/>
          </p:nvPr>
        </p:nvSpPr>
        <p:spPr>
          <a:xfrm>
            <a:off x="131867" y="1881199"/>
            <a:ext cx="6263115" cy="5201272"/>
          </a:xfrm>
        </p:spPr>
        <p:txBody>
          <a:bodyPr vert="horz" lIns="91440" tIns="45720" rIns="91440" bIns="45720" rtlCol="0" anchor="t">
            <a:normAutofit/>
          </a:bodyPr>
          <a:lstStyle/>
          <a:p>
            <a:pPr marL="457200" indent="-457200">
              <a:buAutoNum type="arabicPeriod"/>
            </a:pPr>
            <a:r>
              <a:rPr lang="en-US" sz="2000" b="1">
                <a:solidFill>
                  <a:schemeClr val="tx2"/>
                </a:solidFill>
                <a:latin typeface="Arial"/>
                <a:cs typeface="Arial"/>
              </a:rPr>
              <a:t>Census Data (area wide), </a:t>
            </a:r>
            <a:r>
              <a:rPr lang="en-US" sz="2000">
                <a:solidFill>
                  <a:schemeClr val="tx2"/>
                </a:solidFill>
                <a:latin typeface="Arial"/>
                <a:cs typeface="Arial"/>
              </a:rPr>
              <a:t>must use LMI summary data from HUD (2016-2020 ACS) </a:t>
            </a:r>
            <a:endParaRPr lang="en-US">
              <a:solidFill>
                <a:schemeClr val="tx2"/>
              </a:solidFill>
            </a:endParaRPr>
          </a:p>
          <a:p>
            <a:pPr marL="457200" indent="-457200">
              <a:buAutoNum type="arabicPeriod"/>
            </a:pPr>
            <a:endParaRPr lang="en-US" sz="2000">
              <a:solidFill>
                <a:schemeClr val="tx2"/>
              </a:solidFill>
              <a:latin typeface="Arial"/>
              <a:cs typeface="Arial"/>
            </a:endParaRPr>
          </a:p>
          <a:p>
            <a:pPr marL="457200" indent="-457200">
              <a:buAutoNum type="arabicPeriod"/>
            </a:pPr>
            <a:r>
              <a:rPr lang="en-US" sz="2000" b="1">
                <a:solidFill>
                  <a:schemeClr val="tx2"/>
                </a:solidFill>
                <a:latin typeface="Arial"/>
                <a:cs typeface="Arial"/>
              </a:rPr>
              <a:t>Income Surveys</a:t>
            </a:r>
            <a:endParaRPr lang="en-US" sz="2000" b="1">
              <a:solidFill>
                <a:schemeClr val="tx2"/>
              </a:solidFill>
            </a:endParaRPr>
          </a:p>
          <a:p>
            <a:pPr marL="457200" indent="-457200"/>
            <a:r>
              <a:rPr lang="en-US" sz="2000">
                <a:solidFill>
                  <a:schemeClr val="tx2"/>
                </a:solidFill>
                <a:latin typeface="Arial"/>
                <a:cs typeface="Arial"/>
              </a:rPr>
              <a:t>Use 2025 HUD income limits</a:t>
            </a:r>
          </a:p>
          <a:p>
            <a:pPr marL="457200" indent="-457200"/>
            <a:r>
              <a:rPr lang="en-US" sz="2000">
                <a:solidFill>
                  <a:schemeClr val="tx2"/>
                </a:solidFill>
                <a:latin typeface="Arial"/>
                <a:cs typeface="Arial"/>
              </a:rPr>
              <a:t>Older surveys must be completed within 18 months of application deadline</a:t>
            </a:r>
          </a:p>
          <a:p>
            <a:pPr marL="457200" indent="-457200"/>
            <a:r>
              <a:rPr lang="en-US" sz="2000">
                <a:solidFill>
                  <a:schemeClr val="tx2"/>
                </a:solidFill>
                <a:latin typeface="Arial"/>
                <a:cs typeface="Arial"/>
              </a:rPr>
              <a:t>English and Spanish templates are available</a:t>
            </a:r>
          </a:p>
          <a:p>
            <a:pPr marL="457200" indent="-457200"/>
            <a:r>
              <a:rPr lang="en-US" sz="2000" u="sng">
                <a:solidFill>
                  <a:schemeClr val="tx2"/>
                </a:solidFill>
                <a:latin typeface="Arial"/>
                <a:cs typeface="Arial"/>
              </a:rPr>
              <a:t>A survey form is required for each occupied, vacant, above income, and nonresponsive household. </a:t>
            </a:r>
            <a:endParaRPr lang="en-US" sz="1800" u="sng">
              <a:solidFill>
                <a:schemeClr val="tx2"/>
              </a:solidFill>
            </a:endParaRPr>
          </a:p>
          <a:p>
            <a:pPr marL="342900" lvl="1" indent="0">
              <a:buNone/>
            </a:pPr>
            <a:endParaRPr lang="en-US" sz="1600" b="1">
              <a:solidFill>
                <a:srgbClr val="1F497D"/>
              </a:solidFill>
            </a:endParaRPr>
          </a:p>
          <a:p>
            <a:endParaRPr lang="en-US"/>
          </a:p>
        </p:txBody>
      </p:sp>
      <p:sp>
        <p:nvSpPr>
          <p:cNvPr id="4" name="Slide Number Placeholder 3">
            <a:extLst>
              <a:ext uri="{FF2B5EF4-FFF2-40B4-BE49-F238E27FC236}">
                <a16:creationId xmlns:a16="http://schemas.microsoft.com/office/drawing/2014/main" id="{DAC4F023-F875-7703-8A14-593FB39247DC}"/>
              </a:ext>
            </a:extLst>
          </p:cNvPr>
          <p:cNvSpPr>
            <a:spLocks noGrp="1"/>
          </p:cNvSpPr>
          <p:nvPr>
            <p:ph type="sldNum" sz="quarter" idx="10"/>
          </p:nvPr>
        </p:nvSpPr>
        <p:spPr/>
        <p:txBody>
          <a:bodyPr/>
          <a:lstStyle/>
          <a:p>
            <a:fld id="{74EC55B0-5D01-45FE-91CD-8F1B48D625FC}" type="slidenum">
              <a:rPr lang="en-US" smtClean="0"/>
              <a:pPr/>
              <a:t>167</a:t>
            </a:fld>
            <a:endParaRPr lang="en-US"/>
          </a:p>
        </p:txBody>
      </p:sp>
      <p:sp>
        <p:nvSpPr>
          <p:cNvPr id="5" name="TextBox 4">
            <a:extLst>
              <a:ext uri="{FF2B5EF4-FFF2-40B4-BE49-F238E27FC236}">
                <a16:creationId xmlns:a16="http://schemas.microsoft.com/office/drawing/2014/main" id="{AB3D6D9A-4189-DC7A-0BFD-F937ED0CE4D1}"/>
              </a:ext>
            </a:extLst>
          </p:cNvPr>
          <p:cNvSpPr txBox="1"/>
          <p:nvPr/>
        </p:nvSpPr>
        <p:spPr>
          <a:xfrm>
            <a:off x="6013182" y="3331803"/>
            <a:ext cx="2678431" cy="1477328"/>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1"/>
                </a:solidFill>
                <a:cs typeface="Segoe UI"/>
              </a:rPr>
              <a:t>Four Survey Methods: </a:t>
            </a:r>
            <a:r>
              <a:rPr lang="en-US">
                <a:solidFill>
                  <a:schemeClr val="accent1"/>
                </a:solidFill>
                <a:cs typeface="Segoe UI"/>
              </a:rPr>
              <a:t>​</a:t>
            </a:r>
            <a:endParaRPr lang="en-US">
              <a:solidFill>
                <a:schemeClr val="accent1"/>
              </a:solidFill>
              <a:cs typeface="Arial"/>
            </a:endParaRPr>
          </a:p>
          <a:p>
            <a:pPr marL="342900" lvl="2" indent="-342900">
              <a:buAutoNum type="arabicPeriod"/>
            </a:pPr>
            <a:r>
              <a:rPr lang="en-US" b="1">
                <a:solidFill>
                  <a:schemeClr val="accent1"/>
                </a:solidFill>
                <a:cs typeface="Arial"/>
              </a:rPr>
              <a:t>Door-to-door</a:t>
            </a:r>
          </a:p>
          <a:p>
            <a:pPr marL="342900" lvl="2" indent="-342900">
              <a:buAutoNum type="arabicPeriod"/>
            </a:pPr>
            <a:r>
              <a:rPr lang="en-US" b="1">
                <a:solidFill>
                  <a:schemeClr val="accent1"/>
                </a:solidFill>
                <a:cs typeface="Arial"/>
              </a:rPr>
              <a:t>mail</a:t>
            </a:r>
            <a:endParaRPr lang="en-US">
              <a:solidFill>
                <a:schemeClr val="accent1"/>
              </a:solidFill>
              <a:cs typeface="Arial"/>
            </a:endParaRPr>
          </a:p>
          <a:p>
            <a:pPr marL="342900" lvl="2" indent="-342900">
              <a:buAutoNum type="arabicPeriod"/>
            </a:pPr>
            <a:r>
              <a:rPr lang="en-US" b="1">
                <a:solidFill>
                  <a:schemeClr val="accent1"/>
                </a:solidFill>
                <a:cs typeface="Arial"/>
              </a:rPr>
              <a:t>online</a:t>
            </a:r>
            <a:endParaRPr lang="en-US">
              <a:solidFill>
                <a:schemeClr val="accent1"/>
              </a:solidFill>
              <a:cs typeface="Arial"/>
            </a:endParaRPr>
          </a:p>
          <a:p>
            <a:pPr marL="342900" lvl="2" indent="-342900">
              <a:buAutoNum type="arabicPeriod"/>
            </a:pPr>
            <a:r>
              <a:rPr lang="en-US" b="1">
                <a:solidFill>
                  <a:schemeClr val="accent1"/>
                </a:solidFill>
                <a:cs typeface="Arial"/>
              </a:rPr>
              <a:t>telephone</a:t>
            </a:r>
            <a:endParaRPr lang="en-US">
              <a:solidFill>
                <a:schemeClr val="accent1"/>
              </a:solidFill>
              <a:cs typeface="Arial"/>
            </a:endParaRPr>
          </a:p>
        </p:txBody>
      </p:sp>
      <p:cxnSp>
        <p:nvCxnSpPr>
          <p:cNvPr id="6" name="Straight Arrow Connector 5">
            <a:extLst>
              <a:ext uri="{FF2B5EF4-FFF2-40B4-BE49-F238E27FC236}">
                <a16:creationId xmlns:a16="http://schemas.microsoft.com/office/drawing/2014/main" id="{19F0CC23-B748-5324-91F6-9CFE7A300A83}"/>
              </a:ext>
            </a:extLst>
          </p:cNvPr>
          <p:cNvCxnSpPr/>
          <p:nvPr/>
        </p:nvCxnSpPr>
        <p:spPr>
          <a:xfrm>
            <a:off x="431052" y="2657975"/>
            <a:ext cx="8125127" cy="239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B8BA06-DFD3-224F-9F13-184590CC7830}"/>
              </a:ext>
            </a:extLst>
          </p:cNvPr>
          <p:cNvSpPr/>
          <p:nvPr/>
        </p:nvSpPr>
        <p:spPr>
          <a:xfrm>
            <a:off x="6915150" y="5276850"/>
            <a:ext cx="2094252" cy="1241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7A011C-F2A1-7ECF-29E5-3BC71C12343D}"/>
              </a:ext>
            </a:extLst>
          </p:cNvPr>
          <p:cNvSpPr txBox="1"/>
          <p:nvPr/>
        </p:nvSpPr>
        <p:spPr>
          <a:xfrm>
            <a:off x="275779" y="5687331"/>
            <a:ext cx="79442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rgbClr val="7F9E3F"/>
                </a:solidFill>
                <a:cs typeface="Segoe UI"/>
              </a:rPr>
              <a:t>See Appendix A: </a:t>
            </a:r>
            <a:r>
              <a:rPr lang="en-US" sz="2400">
                <a:cs typeface="Segoe UI"/>
              </a:rPr>
              <a:t>​</a:t>
            </a:r>
          </a:p>
          <a:p>
            <a:r>
              <a:rPr lang="en-US" sz="2400" b="1" i="1">
                <a:solidFill>
                  <a:srgbClr val="7F9E3F"/>
                </a:solidFill>
                <a:cs typeface="Segoe UI"/>
              </a:rPr>
              <a:t>Determining the LMI Percentage of the Project Area</a:t>
            </a:r>
          </a:p>
        </p:txBody>
      </p:sp>
      <p:sp>
        <p:nvSpPr>
          <p:cNvPr id="9" name="TextBox 8">
            <a:extLst>
              <a:ext uri="{FF2B5EF4-FFF2-40B4-BE49-F238E27FC236}">
                <a16:creationId xmlns:a16="http://schemas.microsoft.com/office/drawing/2014/main" id="{5C411CD8-AFE5-A477-A83F-3BC953FC1156}"/>
              </a:ext>
            </a:extLst>
          </p:cNvPr>
          <p:cNvSpPr txBox="1"/>
          <p:nvPr/>
        </p:nvSpPr>
        <p:spPr>
          <a:xfrm>
            <a:off x="465746" y="1074634"/>
            <a:ext cx="85436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rgbClr val="1F497D"/>
                </a:solidFill>
                <a:cs typeface="Arial"/>
              </a:rPr>
              <a:t>There are two ways to determine LMI percentage for project area. </a:t>
            </a:r>
            <a:endParaRPr lang="en-US" sz="1600" b="1" u="sng">
              <a:solidFill>
                <a:srgbClr val="1F497D"/>
              </a:solidFill>
              <a:cs typeface="Arial"/>
            </a:endParaRPr>
          </a:p>
          <a:p>
            <a:r>
              <a:rPr lang="en-US" sz="1600" i="1">
                <a:solidFill>
                  <a:srgbClr val="1F497D"/>
                </a:solidFill>
                <a:cs typeface="Arial"/>
              </a:rPr>
              <a:t>*Note that this is not the same as the disadvantaged community definition. </a:t>
            </a:r>
            <a:endParaRPr lang="en-US" i="1">
              <a:cs typeface="Arial"/>
            </a:endParaRPr>
          </a:p>
        </p:txBody>
      </p:sp>
    </p:spTree>
    <p:extLst>
      <p:ext uri="{BB962C8B-B14F-4D97-AF65-F5344CB8AC3E}">
        <p14:creationId xmlns:p14="http://schemas.microsoft.com/office/powerpoint/2010/main" val="40296142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FC3A-3CBE-3B82-B94A-7FC7218FA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544FD-54C6-7C09-FD05-D4F4CC7619AD}"/>
              </a:ext>
            </a:extLst>
          </p:cNvPr>
          <p:cNvSpPr>
            <a:spLocks noGrp="1"/>
          </p:cNvSpPr>
          <p:nvPr>
            <p:ph type="title"/>
          </p:nvPr>
        </p:nvSpPr>
        <p:spPr>
          <a:xfrm>
            <a:off x="352107" y="0"/>
            <a:ext cx="8519367" cy="914400"/>
          </a:xfrm>
        </p:spPr>
        <p:txBody>
          <a:bodyPr>
            <a:noAutofit/>
          </a:bodyPr>
          <a:lstStyle/>
          <a:p>
            <a:r>
              <a:rPr lang="en-US" sz="2900">
                <a:latin typeface="Times New Roman"/>
                <a:cs typeface="Times New Roman"/>
              </a:rPr>
              <a:t>CDBG-I: Determining Data Type used for LMI %</a:t>
            </a:r>
            <a:endParaRPr lang="en-US" sz="1400" i="0">
              <a:solidFill>
                <a:srgbClr val="000000"/>
              </a:solidFill>
              <a:latin typeface="Times New Roman"/>
              <a:cs typeface="Times New Roman"/>
            </a:endParaRPr>
          </a:p>
        </p:txBody>
      </p:sp>
      <p:sp>
        <p:nvSpPr>
          <p:cNvPr id="5" name="Rectangle 4">
            <a:extLst>
              <a:ext uri="{FF2B5EF4-FFF2-40B4-BE49-F238E27FC236}">
                <a16:creationId xmlns:a16="http://schemas.microsoft.com/office/drawing/2014/main" id="{F501159C-D163-AAB0-02EC-04BB8CE81121}"/>
              </a:ext>
            </a:extLst>
          </p:cNvPr>
          <p:cNvSpPr/>
          <p:nvPr/>
        </p:nvSpPr>
        <p:spPr>
          <a:xfrm>
            <a:off x="6612556" y="5284269"/>
            <a:ext cx="2387065" cy="1232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021C2F-9B2D-C5DB-DB38-E59BFCB5D405}"/>
              </a:ext>
            </a:extLst>
          </p:cNvPr>
          <p:cNvSpPr>
            <a:spLocks noGrp="1"/>
          </p:cNvSpPr>
          <p:nvPr>
            <p:ph idx="1"/>
          </p:nvPr>
        </p:nvSpPr>
        <p:spPr>
          <a:xfrm>
            <a:off x="246229" y="997459"/>
            <a:ext cx="8239328" cy="5019673"/>
          </a:xfrm>
        </p:spPr>
        <p:txBody>
          <a:bodyPr vert="horz" lIns="91440" tIns="45720" rIns="91440" bIns="45720" rtlCol="0" anchor="t">
            <a:noAutofit/>
          </a:bodyPr>
          <a:lstStyle/>
          <a:p>
            <a:pPr marL="0" lvl="1" indent="0">
              <a:buNone/>
            </a:pPr>
            <a:r>
              <a:rPr lang="en-US" b="1" u="sng">
                <a:solidFill>
                  <a:schemeClr val="tx2"/>
                </a:solidFill>
              </a:rPr>
              <a:t>The project purpose, and type of project, determines which LMI data is used. </a:t>
            </a:r>
          </a:p>
          <a:p>
            <a:pPr marL="0" lvl="1" indent="0">
              <a:buNone/>
            </a:pPr>
            <a:endParaRPr lang="en-US" sz="2000" b="1">
              <a:solidFill>
                <a:schemeClr val="tx2"/>
              </a:solidFill>
            </a:endParaRPr>
          </a:p>
          <a:p>
            <a:pPr marL="0" lvl="1" indent="0">
              <a:buNone/>
            </a:pPr>
            <a:r>
              <a:rPr lang="en-US" b="1">
                <a:solidFill>
                  <a:schemeClr val="tx2"/>
                </a:solidFill>
              </a:rPr>
              <a:t>Census Data – Area wide </a:t>
            </a:r>
          </a:p>
          <a:p>
            <a:pPr marL="514350" lvl="2"/>
            <a:r>
              <a:rPr lang="en-US">
                <a:solidFill>
                  <a:schemeClr val="tx2"/>
                </a:solidFill>
              </a:rPr>
              <a:t>Water/sewer treatment plant work, major outfalls, major water mains, major pump stations, etc. </a:t>
            </a:r>
          </a:p>
          <a:p>
            <a:pPr marL="514350" lvl="2"/>
            <a:r>
              <a:rPr lang="en-US">
                <a:solidFill>
                  <a:schemeClr val="tx2"/>
                </a:solidFill>
              </a:rPr>
              <a:t>Things that benefit the whole community/area</a:t>
            </a:r>
          </a:p>
          <a:p>
            <a:pPr marL="514350" lvl="2"/>
            <a:endParaRPr lang="en-US" b="1">
              <a:solidFill>
                <a:schemeClr val="tx2"/>
              </a:solidFill>
            </a:endParaRPr>
          </a:p>
          <a:p>
            <a:pPr marL="0" lvl="1" indent="0">
              <a:buNone/>
            </a:pPr>
            <a:r>
              <a:rPr lang="en-US" b="1">
                <a:solidFill>
                  <a:schemeClr val="tx2"/>
                </a:solidFill>
              </a:rPr>
              <a:t>Income surveys</a:t>
            </a:r>
          </a:p>
          <a:p>
            <a:pPr marL="515620" lvl="2" indent="-172720"/>
            <a:r>
              <a:rPr lang="en-US">
                <a:solidFill>
                  <a:schemeClr val="tx2"/>
                </a:solidFill>
              </a:rPr>
              <a:t>Line rehab/replacement, private failing or failed infrastructure, etc. </a:t>
            </a:r>
          </a:p>
          <a:p>
            <a:pPr marL="515620" lvl="2" indent="-172720"/>
            <a:r>
              <a:rPr lang="en-US">
                <a:solidFill>
                  <a:schemeClr val="tx2"/>
                </a:solidFill>
              </a:rPr>
              <a:t>Calculate the LMI percentage of the project area, using the number of people served.  </a:t>
            </a:r>
          </a:p>
          <a:p>
            <a:pPr lvl="1"/>
            <a:r>
              <a:rPr lang="en-US" sz="2000">
                <a:solidFill>
                  <a:schemeClr val="tx2"/>
                </a:solidFill>
                <a:highlight>
                  <a:srgbClr val="FFFF00"/>
                </a:highlight>
              </a:rPr>
              <a:t>If project is connecting households to a public system, income survey with a 100% LMI, and if awarded income verification is required. </a:t>
            </a:r>
          </a:p>
          <a:p>
            <a:endParaRPr lang="en-US" sz="2000">
              <a:solidFill>
                <a:schemeClr val="tx2"/>
              </a:solidFill>
            </a:endParaRPr>
          </a:p>
          <a:p>
            <a:pPr marL="852170" lvl="1" indent="-342900"/>
            <a:endParaRPr lang="en-US" sz="2000">
              <a:solidFill>
                <a:schemeClr val="tx2"/>
              </a:solidFill>
            </a:endParaRPr>
          </a:p>
          <a:p>
            <a:endParaRPr lang="en-US" sz="1800">
              <a:solidFill>
                <a:schemeClr val="tx2"/>
              </a:solidFill>
            </a:endParaRPr>
          </a:p>
          <a:p>
            <a:pPr marL="0" indent="0">
              <a:buNone/>
            </a:pPr>
            <a:endParaRPr lang="en-US">
              <a:solidFill>
                <a:schemeClr val="tx2">
                  <a:lumMod val="75000"/>
                </a:schemeClr>
              </a:solidFill>
            </a:endParaRPr>
          </a:p>
        </p:txBody>
      </p:sp>
      <p:sp>
        <p:nvSpPr>
          <p:cNvPr id="4" name="Slide Number Placeholder 3">
            <a:extLst>
              <a:ext uri="{FF2B5EF4-FFF2-40B4-BE49-F238E27FC236}">
                <a16:creationId xmlns:a16="http://schemas.microsoft.com/office/drawing/2014/main" id="{83A21974-83C4-AA23-45F7-D318E32C2595}"/>
              </a:ext>
            </a:extLst>
          </p:cNvPr>
          <p:cNvSpPr>
            <a:spLocks noGrp="1"/>
          </p:cNvSpPr>
          <p:nvPr>
            <p:ph type="sldNum" sz="quarter" idx="10"/>
          </p:nvPr>
        </p:nvSpPr>
        <p:spPr/>
        <p:txBody>
          <a:bodyPr/>
          <a:lstStyle/>
          <a:p>
            <a:fld id="{74EC55B0-5D01-45FE-91CD-8F1B48D625FC}" type="slidenum">
              <a:rPr lang="en-US" dirty="0" smtClean="0"/>
              <a:pPr/>
              <a:t>168</a:t>
            </a:fld>
            <a:endParaRPr lang="en-US"/>
          </a:p>
        </p:txBody>
      </p:sp>
      <p:sp>
        <p:nvSpPr>
          <p:cNvPr id="6" name="TextBox 5">
            <a:extLst>
              <a:ext uri="{FF2B5EF4-FFF2-40B4-BE49-F238E27FC236}">
                <a16:creationId xmlns:a16="http://schemas.microsoft.com/office/drawing/2014/main" id="{2FA605BA-4E00-3057-DB71-D958D70ECE30}"/>
              </a:ext>
            </a:extLst>
          </p:cNvPr>
          <p:cNvSpPr txBox="1"/>
          <p:nvPr/>
        </p:nvSpPr>
        <p:spPr>
          <a:xfrm>
            <a:off x="23337" y="6100191"/>
            <a:ext cx="9176905" cy="400110"/>
          </a:xfrm>
          <a:prstGeom prst="rect">
            <a:avLst/>
          </a:prstGeom>
          <a:noFill/>
        </p:spPr>
        <p:txBody>
          <a:bodyPr wrap="square" rtlCol="0">
            <a:spAutoFit/>
          </a:bodyPr>
          <a:lstStyle/>
          <a:p>
            <a:r>
              <a:rPr lang="en-US" sz="2000" b="1">
                <a:solidFill>
                  <a:schemeClr val="accent1"/>
                </a:solidFill>
              </a:rPr>
              <a:t>DO NOT round calculations, include last two decimal points (i.e., 76.26%)</a:t>
            </a:r>
            <a:endParaRPr lang="en-US" sz="2000"/>
          </a:p>
        </p:txBody>
      </p:sp>
    </p:spTree>
    <p:extLst>
      <p:ext uri="{BB962C8B-B14F-4D97-AF65-F5344CB8AC3E}">
        <p14:creationId xmlns:p14="http://schemas.microsoft.com/office/powerpoint/2010/main" val="34386360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110792" y="38501"/>
            <a:ext cx="9139085" cy="914400"/>
          </a:xfrm>
        </p:spPr>
        <p:txBody>
          <a:bodyPr>
            <a:noAutofit/>
          </a:bodyPr>
          <a:lstStyle/>
          <a:p>
            <a:r>
              <a:rPr lang="en-US" sz="2900">
                <a:latin typeface="Times New Roman"/>
                <a:cs typeface="Times New Roman"/>
              </a:rPr>
              <a:t>CDBG-I: Using Census Data to Determine LMI % </a:t>
            </a:r>
            <a:endParaRPr lang="en-US" sz="1400" i="0">
              <a:latin typeface="Times New Roman"/>
              <a:cs typeface="Times New Roman"/>
            </a:endParaRPr>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161309" y="1035139"/>
            <a:ext cx="8582228" cy="1204710"/>
          </a:xfrm>
          <a:solidFill>
            <a:schemeClr val="bg1"/>
          </a:solidFill>
        </p:spPr>
        <p:txBody>
          <a:bodyPr vert="horz" lIns="91440" tIns="45720" rIns="91440" bIns="45720" rtlCol="0" anchor="t">
            <a:noAutofit/>
          </a:bodyPr>
          <a:lstStyle/>
          <a:p>
            <a:pPr marL="0" indent="0">
              <a:buNone/>
            </a:pPr>
            <a:r>
              <a:rPr lang="en-US" sz="2000" b="1">
                <a:solidFill>
                  <a:schemeClr val="tx2"/>
                </a:solidFill>
                <a:latin typeface="Arial"/>
                <a:cs typeface="Arial"/>
              </a:rPr>
              <a:t>Must use American Community Survey (ACS): </a:t>
            </a:r>
          </a:p>
          <a:p>
            <a:pPr marL="0" indent="0">
              <a:buNone/>
            </a:pPr>
            <a:r>
              <a:rPr lang="en-US" sz="2000" b="1" u="sng">
                <a:solidFill>
                  <a:schemeClr val="tx2"/>
                </a:solidFill>
                <a:latin typeface="Arial"/>
                <a:cs typeface="Arial"/>
              </a:rPr>
              <a:t>5-year 2016-2020 Low-Moderate Income Summary Data (LMISD)</a:t>
            </a:r>
          </a:p>
          <a:p>
            <a:pPr marL="0" indent="0">
              <a:buNone/>
            </a:pPr>
            <a:r>
              <a:rPr lang="en-US" sz="1800" i="1">
                <a:solidFill>
                  <a:schemeClr val="tx2"/>
                </a:solidFill>
                <a:latin typeface="Arial"/>
                <a:cs typeface="Arial"/>
              </a:rPr>
              <a:t>(ACS 2020) - Effective August 1, 2024</a:t>
            </a:r>
          </a:p>
          <a:p>
            <a:pPr marL="0" indent="0">
              <a:buNone/>
            </a:pPr>
            <a:endParaRPr lang="en-US" sz="2000" b="1">
              <a:solidFill>
                <a:schemeClr val="tx2"/>
              </a:solidFill>
            </a:endParaRPr>
          </a:p>
          <a:p>
            <a:pPr marL="0" indent="0">
              <a:buNone/>
            </a:pPr>
            <a:endParaRPr lang="en-US" sz="2000" b="1">
              <a:solidFill>
                <a:schemeClr val="tx2"/>
              </a:solidFill>
            </a:endParaRPr>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169</a:t>
            </a:fld>
            <a:endParaRPr lang="en-US"/>
          </a:p>
        </p:txBody>
      </p:sp>
      <p:sp>
        <p:nvSpPr>
          <p:cNvPr id="16" name="Rectangle 15">
            <a:extLst>
              <a:ext uri="{FF2B5EF4-FFF2-40B4-BE49-F238E27FC236}">
                <a16:creationId xmlns:a16="http://schemas.microsoft.com/office/drawing/2014/main" id="{3EB7D821-E836-2AD0-4979-055A9B0E2EDE}"/>
              </a:ext>
            </a:extLst>
          </p:cNvPr>
          <p:cNvSpPr/>
          <p:nvPr/>
        </p:nvSpPr>
        <p:spPr>
          <a:xfrm>
            <a:off x="6728059" y="5342021"/>
            <a:ext cx="2300438" cy="1099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72C0FC-DF24-1B8E-7BD9-557627428EBC}"/>
              </a:ext>
            </a:extLst>
          </p:cNvPr>
          <p:cNvSpPr txBox="1"/>
          <p:nvPr/>
        </p:nvSpPr>
        <p:spPr>
          <a:xfrm>
            <a:off x="161309" y="5910280"/>
            <a:ext cx="8982691" cy="523220"/>
          </a:xfrm>
          <a:prstGeom prst="rect">
            <a:avLst/>
          </a:prstGeom>
          <a:noFill/>
        </p:spPr>
        <p:txBody>
          <a:bodyPr wrap="square" rtlCol="0">
            <a:spAutoFit/>
          </a:bodyPr>
          <a:lstStyle/>
          <a:p>
            <a:pPr marL="0" indent="0">
              <a:buNone/>
            </a:pPr>
            <a:r>
              <a:rPr lang="en-US" sz="2800" b="1" i="1">
                <a:solidFill>
                  <a:schemeClr val="accent1"/>
                </a:solidFill>
                <a:latin typeface="Arial"/>
                <a:cs typeface="Arial"/>
              </a:rPr>
              <a:t>Refer to HUD CPD-24-04 (issued June 6, 2024) </a:t>
            </a:r>
          </a:p>
        </p:txBody>
      </p:sp>
      <p:sp>
        <p:nvSpPr>
          <p:cNvPr id="10" name="TextBox 9">
            <a:extLst>
              <a:ext uri="{FF2B5EF4-FFF2-40B4-BE49-F238E27FC236}">
                <a16:creationId xmlns:a16="http://schemas.microsoft.com/office/drawing/2014/main" id="{16B8E7B7-9D3A-75E3-D723-03895AEDCB43}"/>
              </a:ext>
            </a:extLst>
          </p:cNvPr>
          <p:cNvSpPr txBox="1"/>
          <p:nvPr/>
        </p:nvSpPr>
        <p:spPr>
          <a:xfrm>
            <a:off x="255626" y="2198894"/>
            <a:ext cx="9396577" cy="646331"/>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chemeClr val="tx2"/>
                </a:solidFill>
                <a:latin typeface="Arial"/>
                <a:cs typeface="Arial"/>
              </a:rPr>
              <a:t>Use the data set for </a:t>
            </a:r>
            <a:r>
              <a:rPr lang="en-US" sz="1800" u="sng">
                <a:solidFill>
                  <a:schemeClr val="tx2"/>
                </a:solidFill>
                <a:latin typeface="Arial"/>
                <a:cs typeface="Arial"/>
              </a:rPr>
              <a:t>Local Governments </a:t>
            </a:r>
            <a:r>
              <a:rPr lang="en-US">
                <a:solidFill>
                  <a:schemeClr val="tx2"/>
                </a:solidFill>
                <a:latin typeface="Arial"/>
                <a:cs typeface="Arial"/>
              </a:rPr>
              <a:t>or </a:t>
            </a:r>
            <a:r>
              <a:rPr lang="en-US" sz="1800" u="sng">
                <a:solidFill>
                  <a:schemeClr val="tx2"/>
                </a:solidFill>
                <a:latin typeface="Arial"/>
                <a:cs typeface="Arial"/>
              </a:rPr>
              <a:t>All Block Groups</a:t>
            </a:r>
          </a:p>
          <a:p>
            <a:pPr marL="285750" indent="-285750">
              <a:buFont typeface="Arial" panose="020B0604020202020204" pitchFamily="34" charset="0"/>
              <a:buChar char="•"/>
            </a:pPr>
            <a:r>
              <a:rPr lang="en-US">
                <a:solidFill>
                  <a:schemeClr val="tx2"/>
                </a:solidFill>
                <a:latin typeface="Arial"/>
                <a:cs typeface="Arial"/>
              </a:rPr>
              <a:t>Filter data set for North Carolina</a:t>
            </a:r>
            <a:endParaRPr lang="en-US" sz="1800">
              <a:solidFill>
                <a:schemeClr val="tx2"/>
              </a:solidFill>
              <a:latin typeface="Arial"/>
              <a:cs typeface="Arial"/>
            </a:endParaRPr>
          </a:p>
        </p:txBody>
      </p:sp>
      <p:cxnSp>
        <p:nvCxnSpPr>
          <p:cNvPr id="12" name="Straight Connector 11">
            <a:extLst>
              <a:ext uri="{FF2B5EF4-FFF2-40B4-BE49-F238E27FC236}">
                <a16:creationId xmlns:a16="http://schemas.microsoft.com/office/drawing/2014/main" id="{9EF40B1B-0DBE-C009-5E63-559AE6B03729}"/>
              </a:ext>
            </a:extLst>
          </p:cNvPr>
          <p:cNvCxnSpPr/>
          <p:nvPr/>
        </p:nvCxnSpPr>
        <p:spPr>
          <a:xfrm>
            <a:off x="255626" y="3939757"/>
            <a:ext cx="8632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27135C5-1DBA-CA75-FEBF-1884922D9F17}"/>
              </a:ext>
            </a:extLst>
          </p:cNvPr>
          <p:cNvPicPr>
            <a:picLocks noChangeAspect="1"/>
          </p:cNvPicPr>
          <p:nvPr/>
        </p:nvPicPr>
        <p:blipFill>
          <a:blip r:embed="rId3"/>
          <a:stretch>
            <a:fillRect/>
          </a:stretch>
        </p:blipFill>
        <p:spPr>
          <a:xfrm>
            <a:off x="161309" y="3193766"/>
            <a:ext cx="8437528" cy="416121"/>
          </a:xfrm>
          <a:prstGeom prst="rect">
            <a:avLst/>
          </a:prstGeom>
        </p:spPr>
      </p:pic>
      <p:sp>
        <p:nvSpPr>
          <p:cNvPr id="15" name="TextBox 14">
            <a:extLst>
              <a:ext uri="{FF2B5EF4-FFF2-40B4-BE49-F238E27FC236}">
                <a16:creationId xmlns:a16="http://schemas.microsoft.com/office/drawing/2014/main" id="{626C82B5-64D9-6982-640D-BA581ACCE8DC}"/>
              </a:ext>
            </a:extLst>
          </p:cNvPr>
          <p:cNvSpPr txBox="1"/>
          <p:nvPr/>
        </p:nvSpPr>
        <p:spPr>
          <a:xfrm>
            <a:off x="260440" y="4563804"/>
            <a:ext cx="8722252" cy="1277273"/>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solidFill>
              </a:rPr>
              <a:t>Project must serve the entire tract or block</a:t>
            </a:r>
          </a:p>
          <a:p>
            <a:pPr marL="285750" indent="-285750">
              <a:buFont typeface="Arial" panose="020B0604020202020204" pitchFamily="34" charset="0"/>
              <a:buChar char="•"/>
            </a:pPr>
            <a:endParaRPr lang="en-US" sz="500">
              <a:solidFill>
                <a:schemeClr val="tx2"/>
              </a:solidFill>
            </a:endParaRPr>
          </a:p>
          <a:p>
            <a:pPr marL="285750" indent="-285750">
              <a:buFont typeface="Arial" panose="020B0604020202020204" pitchFamily="34" charset="0"/>
              <a:buChar char="•"/>
            </a:pPr>
            <a:r>
              <a:rPr lang="en-US">
                <a:solidFill>
                  <a:schemeClr val="tx2"/>
                </a:solidFill>
              </a:rPr>
              <a:t>The project area shall not be intentionally drawn to </a:t>
            </a:r>
            <a:r>
              <a:rPr lang="en-US" i="1">
                <a:solidFill>
                  <a:schemeClr val="tx2"/>
                </a:solidFill>
              </a:rPr>
              <a:t>include</a:t>
            </a:r>
            <a:r>
              <a:rPr lang="en-US">
                <a:solidFill>
                  <a:schemeClr val="tx2"/>
                </a:solidFill>
              </a:rPr>
              <a:t> LMI persons or </a:t>
            </a:r>
            <a:r>
              <a:rPr lang="en-US" i="1">
                <a:solidFill>
                  <a:schemeClr val="tx2"/>
                </a:solidFill>
              </a:rPr>
              <a:t>exclude</a:t>
            </a:r>
            <a:r>
              <a:rPr lang="en-US">
                <a:solidFill>
                  <a:schemeClr val="tx2"/>
                </a:solidFill>
              </a:rPr>
              <a:t> non-LMI persons</a:t>
            </a:r>
          </a:p>
          <a:p>
            <a:pPr marL="285750" indent="-285750">
              <a:buFont typeface="Arial" panose="020B0604020202020204" pitchFamily="34" charset="0"/>
              <a:buChar char="•"/>
            </a:pPr>
            <a:endParaRPr lang="en-US">
              <a:solidFill>
                <a:schemeClr val="tx2"/>
              </a:solidFill>
            </a:endParaRPr>
          </a:p>
        </p:txBody>
      </p:sp>
      <p:sp>
        <p:nvSpPr>
          <p:cNvPr id="17" name="TextBox 16">
            <a:extLst>
              <a:ext uri="{FF2B5EF4-FFF2-40B4-BE49-F238E27FC236}">
                <a16:creationId xmlns:a16="http://schemas.microsoft.com/office/drawing/2014/main" id="{51B9FA8C-CFC9-CC1C-6749-C5658688A804}"/>
              </a:ext>
            </a:extLst>
          </p:cNvPr>
          <p:cNvSpPr txBox="1"/>
          <p:nvPr/>
        </p:nvSpPr>
        <p:spPr>
          <a:xfrm>
            <a:off x="161309" y="4138891"/>
            <a:ext cx="6741940" cy="677108"/>
          </a:xfrm>
          <a:prstGeom prst="rect">
            <a:avLst/>
          </a:prstGeom>
          <a:noFill/>
        </p:spPr>
        <p:txBody>
          <a:bodyPr wrap="square" rtlCol="0">
            <a:spAutoFit/>
          </a:bodyPr>
          <a:lstStyle/>
          <a:p>
            <a:r>
              <a:rPr lang="en-US" sz="2000" b="1">
                <a:solidFill>
                  <a:schemeClr val="tx2"/>
                </a:solidFill>
                <a:latin typeface="Arial"/>
                <a:cs typeface="Arial"/>
              </a:rPr>
              <a:t>When using Census Tract or Block Data: </a:t>
            </a:r>
          </a:p>
          <a:p>
            <a:endParaRPr lang="en-US"/>
          </a:p>
        </p:txBody>
      </p:sp>
    </p:spTree>
    <p:extLst>
      <p:ext uri="{BB962C8B-B14F-4D97-AF65-F5344CB8AC3E}">
        <p14:creationId xmlns:p14="http://schemas.microsoft.com/office/powerpoint/2010/main" val="157496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304E-6562-5F43-61C5-90D68DC41202}"/>
              </a:ext>
            </a:extLst>
          </p:cNvPr>
          <p:cNvSpPr>
            <a:spLocks noGrp="1"/>
          </p:cNvSpPr>
          <p:nvPr>
            <p:ph type="title"/>
          </p:nvPr>
        </p:nvSpPr>
        <p:spPr/>
        <p:txBody>
          <a:bodyPr>
            <a:normAutofit fontScale="90000"/>
          </a:bodyPr>
          <a:lstStyle/>
          <a:p>
            <a:r>
              <a:rPr lang="en-US"/>
              <a:t>Purpose of the Supplemental Appropriations in the Act</a:t>
            </a:r>
          </a:p>
        </p:txBody>
      </p:sp>
      <p:sp>
        <p:nvSpPr>
          <p:cNvPr id="3" name="Content Placeholder 2">
            <a:extLst>
              <a:ext uri="{FF2B5EF4-FFF2-40B4-BE49-F238E27FC236}">
                <a16:creationId xmlns:a16="http://schemas.microsoft.com/office/drawing/2014/main" id="{E6979506-B941-D230-0C2E-6994D940CE2E}"/>
              </a:ext>
            </a:extLst>
          </p:cNvPr>
          <p:cNvSpPr>
            <a:spLocks noGrp="1"/>
          </p:cNvSpPr>
          <p:nvPr>
            <p:ph idx="1"/>
          </p:nvPr>
        </p:nvSpPr>
        <p:spPr>
          <a:xfrm>
            <a:off x="161926" y="1228726"/>
            <a:ext cx="6534150" cy="5019673"/>
          </a:xfrm>
        </p:spPr>
        <p:txBody>
          <a:bodyPr>
            <a:normAutofit fontScale="92500" lnSpcReduction="10000"/>
          </a:bodyPr>
          <a:lstStyle/>
          <a:p>
            <a:pPr marL="0" indent="0">
              <a:buNone/>
            </a:pPr>
            <a:r>
              <a:rPr lang="en-US">
                <a:solidFill>
                  <a:schemeClr val="accent3"/>
                </a:solidFill>
              </a:rPr>
              <a:t>DWSRF/CWSRF: </a:t>
            </a:r>
          </a:p>
          <a:p>
            <a:pPr marL="0" indent="0">
              <a:buNone/>
            </a:pPr>
            <a:r>
              <a:rPr lang="en-US">
                <a:solidFill>
                  <a:schemeClr val="accent3"/>
                </a:solidFill>
              </a:rPr>
              <a:t>“… reduce flood or fire damage risk and vulnerability or to enhance resiliency to rapid hydrologic change or natural disaster ...”</a:t>
            </a:r>
          </a:p>
          <a:p>
            <a:pPr marL="0" indent="0">
              <a:buNone/>
            </a:pPr>
            <a:endParaRPr lang="en-US">
              <a:solidFill>
                <a:schemeClr val="accent3"/>
              </a:solidFill>
            </a:endParaRPr>
          </a:p>
          <a:p>
            <a:pPr marL="0" indent="0">
              <a:buNone/>
            </a:pPr>
            <a:endParaRPr lang="en-US">
              <a:solidFill>
                <a:schemeClr val="accent3"/>
              </a:solidFill>
            </a:endParaRPr>
          </a:p>
          <a:p>
            <a:pPr marL="0" indent="0">
              <a:buNone/>
            </a:pPr>
            <a:r>
              <a:rPr lang="en-US">
                <a:solidFill>
                  <a:schemeClr val="accent3"/>
                </a:solidFill>
              </a:rPr>
              <a:t>CWSRF Decentralized:</a:t>
            </a:r>
          </a:p>
          <a:p>
            <a:pPr marL="0" indent="0">
              <a:buNone/>
            </a:pPr>
            <a:r>
              <a:rPr lang="en-US">
                <a:solidFill>
                  <a:schemeClr val="accent3"/>
                </a:solidFill>
              </a:rPr>
              <a:t>“… improve the resilience of decentralized wastewater treatment systems to flooding, to assess the potential to connect homes … to centralized systems, and to fund such  connections.”</a:t>
            </a:r>
          </a:p>
        </p:txBody>
      </p:sp>
      <p:sp>
        <p:nvSpPr>
          <p:cNvPr id="5" name="TextBox 4">
            <a:extLst>
              <a:ext uri="{FF2B5EF4-FFF2-40B4-BE49-F238E27FC236}">
                <a16:creationId xmlns:a16="http://schemas.microsoft.com/office/drawing/2014/main" id="{B61FB501-2239-9219-60A9-0A900DFE2AFF}"/>
              </a:ext>
            </a:extLst>
          </p:cNvPr>
          <p:cNvSpPr txBox="1"/>
          <p:nvPr/>
        </p:nvSpPr>
        <p:spPr>
          <a:xfrm>
            <a:off x="6819899" y="2799843"/>
            <a:ext cx="2162175" cy="1877437"/>
          </a:xfrm>
          <a:prstGeom prst="rect">
            <a:avLst/>
          </a:prstGeom>
          <a:solidFill>
            <a:schemeClr val="accent1">
              <a:lumMod val="20000"/>
              <a:lumOff val="80000"/>
            </a:schemeClr>
          </a:solidFill>
          <a:ln>
            <a:solidFill>
              <a:schemeClr val="accent1"/>
            </a:solidFill>
            <a:extLst>
              <a:ext uri="{C807C97D-BFC1-408E-A445-0C87EB9F89A2}">
                <ask:lineSketchStyleProps xmlns:ask="http://schemas.microsoft.com/office/drawing/2018/sketchyshapes" sd="1376257563">
                  <a:custGeom>
                    <a:avLst/>
                    <a:gdLst>
                      <a:gd name="connsiteX0" fmla="*/ 0 w 2162175"/>
                      <a:gd name="connsiteY0" fmla="*/ 0 h 2554545"/>
                      <a:gd name="connsiteX1" fmla="*/ 562166 w 2162175"/>
                      <a:gd name="connsiteY1" fmla="*/ 0 h 2554545"/>
                      <a:gd name="connsiteX2" fmla="*/ 1124331 w 2162175"/>
                      <a:gd name="connsiteY2" fmla="*/ 0 h 2554545"/>
                      <a:gd name="connsiteX3" fmla="*/ 1621631 w 2162175"/>
                      <a:gd name="connsiteY3" fmla="*/ 0 h 2554545"/>
                      <a:gd name="connsiteX4" fmla="*/ 2162175 w 2162175"/>
                      <a:gd name="connsiteY4" fmla="*/ 0 h 2554545"/>
                      <a:gd name="connsiteX5" fmla="*/ 2162175 w 2162175"/>
                      <a:gd name="connsiteY5" fmla="*/ 459818 h 2554545"/>
                      <a:gd name="connsiteX6" fmla="*/ 2162175 w 2162175"/>
                      <a:gd name="connsiteY6" fmla="*/ 996273 h 2554545"/>
                      <a:gd name="connsiteX7" fmla="*/ 2162175 w 2162175"/>
                      <a:gd name="connsiteY7" fmla="*/ 1481636 h 2554545"/>
                      <a:gd name="connsiteX8" fmla="*/ 2162175 w 2162175"/>
                      <a:gd name="connsiteY8" fmla="*/ 2043636 h 2554545"/>
                      <a:gd name="connsiteX9" fmla="*/ 2162175 w 2162175"/>
                      <a:gd name="connsiteY9" fmla="*/ 2554545 h 2554545"/>
                      <a:gd name="connsiteX10" fmla="*/ 1643253 w 2162175"/>
                      <a:gd name="connsiteY10" fmla="*/ 2554545 h 2554545"/>
                      <a:gd name="connsiteX11" fmla="*/ 1145953 w 2162175"/>
                      <a:gd name="connsiteY11" fmla="*/ 2554545 h 2554545"/>
                      <a:gd name="connsiteX12" fmla="*/ 670274 w 2162175"/>
                      <a:gd name="connsiteY12" fmla="*/ 2554545 h 2554545"/>
                      <a:gd name="connsiteX13" fmla="*/ 0 w 2162175"/>
                      <a:gd name="connsiteY13" fmla="*/ 2554545 h 2554545"/>
                      <a:gd name="connsiteX14" fmla="*/ 0 w 2162175"/>
                      <a:gd name="connsiteY14" fmla="*/ 2069181 h 2554545"/>
                      <a:gd name="connsiteX15" fmla="*/ 0 w 2162175"/>
                      <a:gd name="connsiteY15" fmla="*/ 1507182 h 2554545"/>
                      <a:gd name="connsiteX16" fmla="*/ 0 w 2162175"/>
                      <a:gd name="connsiteY16" fmla="*/ 996273 h 2554545"/>
                      <a:gd name="connsiteX17" fmla="*/ 0 w 2162175"/>
                      <a:gd name="connsiteY17" fmla="*/ 536454 h 2554545"/>
                      <a:gd name="connsiteX18" fmla="*/ 0 w 2162175"/>
                      <a:gd name="connsiteY18"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2175" h="2554545" extrusionOk="0">
                        <a:moveTo>
                          <a:pt x="0" y="0"/>
                        </a:moveTo>
                        <a:cubicBezTo>
                          <a:pt x="152407" y="-25926"/>
                          <a:pt x="406452" y="43781"/>
                          <a:pt x="562166" y="0"/>
                        </a:cubicBezTo>
                        <a:cubicBezTo>
                          <a:pt x="717880" y="-43781"/>
                          <a:pt x="902653" y="33350"/>
                          <a:pt x="1124331" y="0"/>
                        </a:cubicBezTo>
                        <a:cubicBezTo>
                          <a:pt x="1346009" y="-33350"/>
                          <a:pt x="1425405" y="28400"/>
                          <a:pt x="1621631" y="0"/>
                        </a:cubicBezTo>
                        <a:cubicBezTo>
                          <a:pt x="1817857" y="-28400"/>
                          <a:pt x="1917833" y="50030"/>
                          <a:pt x="2162175" y="0"/>
                        </a:cubicBezTo>
                        <a:cubicBezTo>
                          <a:pt x="2163825" y="146962"/>
                          <a:pt x="2138765" y="304708"/>
                          <a:pt x="2162175" y="459818"/>
                        </a:cubicBezTo>
                        <a:cubicBezTo>
                          <a:pt x="2185585" y="614928"/>
                          <a:pt x="2115871" y="729526"/>
                          <a:pt x="2162175" y="996273"/>
                        </a:cubicBezTo>
                        <a:cubicBezTo>
                          <a:pt x="2208479" y="1263021"/>
                          <a:pt x="2112955" y="1359642"/>
                          <a:pt x="2162175" y="1481636"/>
                        </a:cubicBezTo>
                        <a:cubicBezTo>
                          <a:pt x="2211395" y="1603630"/>
                          <a:pt x="2099930" y="1907006"/>
                          <a:pt x="2162175" y="2043636"/>
                        </a:cubicBezTo>
                        <a:cubicBezTo>
                          <a:pt x="2224420" y="2180266"/>
                          <a:pt x="2138141" y="2311948"/>
                          <a:pt x="2162175" y="2554545"/>
                        </a:cubicBezTo>
                        <a:cubicBezTo>
                          <a:pt x="2010271" y="2590207"/>
                          <a:pt x="1832706" y="2503723"/>
                          <a:pt x="1643253" y="2554545"/>
                        </a:cubicBezTo>
                        <a:cubicBezTo>
                          <a:pt x="1453800" y="2605367"/>
                          <a:pt x="1387822" y="2509711"/>
                          <a:pt x="1145953" y="2554545"/>
                        </a:cubicBezTo>
                        <a:cubicBezTo>
                          <a:pt x="904084" y="2599379"/>
                          <a:pt x="853758" y="2519594"/>
                          <a:pt x="670274" y="2554545"/>
                        </a:cubicBezTo>
                        <a:cubicBezTo>
                          <a:pt x="486790" y="2589496"/>
                          <a:pt x="205520" y="2533700"/>
                          <a:pt x="0" y="2554545"/>
                        </a:cubicBezTo>
                        <a:cubicBezTo>
                          <a:pt x="-13706" y="2366081"/>
                          <a:pt x="17009" y="2279248"/>
                          <a:pt x="0" y="2069181"/>
                        </a:cubicBezTo>
                        <a:cubicBezTo>
                          <a:pt x="-17009" y="1859114"/>
                          <a:pt x="51882" y="1638779"/>
                          <a:pt x="0" y="1507182"/>
                        </a:cubicBezTo>
                        <a:cubicBezTo>
                          <a:pt x="-51882" y="1375585"/>
                          <a:pt x="33197" y="1149440"/>
                          <a:pt x="0" y="996273"/>
                        </a:cubicBezTo>
                        <a:cubicBezTo>
                          <a:pt x="-33197" y="843106"/>
                          <a:pt x="676" y="727139"/>
                          <a:pt x="0" y="536454"/>
                        </a:cubicBezTo>
                        <a:cubicBezTo>
                          <a:pt x="-676" y="345769"/>
                          <a:pt x="64200" y="175536"/>
                          <a:pt x="0" y="0"/>
                        </a:cubicBezTo>
                        <a:close/>
                      </a:path>
                    </a:pathLst>
                  </a:custGeom>
                  <ask:type>
                    <ask:lineSketchNone/>
                  </ask:type>
                </ask:lineSketchStyleProps>
              </a:ext>
            </a:extLst>
          </a:ln>
        </p:spPr>
        <p:txBody>
          <a:bodyPr wrap="square" rtlCol="0">
            <a:spAutoFit/>
          </a:bodyPr>
          <a:lstStyle/>
          <a:p>
            <a:pPr algn="ctr"/>
            <a:r>
              <a:rPr lang="en-US" sz="2000">
                <a:solidFill>
                  <a:schemeClr val="accent1"/>
                </a:solidFill>
              </a:rPr>
              <a:t>In short:</a:t>
            </a:r>
          </a:p>
          <a:p>
            <a:pPr algn="ctr"/>
            <a:r>
              <a:rPr lang="en-US" sz="3200">
                <a:solidFill>
                  <a:schemeClr val="accent1"/>
                </a:solidFill>
              </a:rPr>
              <a:t>“Improve flood resilience”</a:t>
            </a:r>
          </a:p>
        </p:txBody>
      </p:sp>
      <p:sp>
        <p:nvSpPr>
          <p:cNvPr id="4" name="Slide Number Placeholder 3">
            <a:extLst>
              <a:ext uri="{FF2B5EF4-FFF2-40B4-BE49-F238E27FC236}">
                <a16:creationId xmlns:a16="http://schemas.microsoft.com/office/drawing/2014/main" id="{F80AC3D4-BF35-FE11-01A6-0BA6BBFB38A5}"/>
              </a:ext>
            </a:extLst>
          </p:cNvPr>
          <p:cNvSpPr>
            <a:spLocks noGrp="1"/>
          </p:cNvSpPr>
          <p:nvPr>
            <p:ph type="sldNum" sz="quarter" idx="10"/>
          </p:nvPr>
        </p:nvSpPr>
        <p:spPr>
          <a:xfrm>
            <a:off x="0" y="6592824"/>
            <a:ext cx="2057400" cy="265176"/>
          </a:xfrm>
        </p:spPr>
        <p:txBody>
          <a:bodyPr/>
          <a:lstStyle>
            <a:lvl1pPr>
              <a:defRPr>
                <a:solidFill>
                  <a:schemeClr val="bg1"/>
                </a:solidFill>
                <a:latin typeface="Arial" panose="020B0604020202020204" pitchFamily="34" charset="0"/>
              </a:defRPr>
            </a:lvl1pPr>
          </a:lstStyle>
          <a:p>
            <a:fld id="{74EC55B0-5D01-45FE-91CD-8F1B48D625FC}" type="slidenum">
              <a:rPr lang="en-US" smtClean="0"/>
              <a:pPr/>
              <a:t>17</a:t>
            </a:fld>
            <a:endParaRPr lang="en-US"/>
          </a:p>
        </p:txBody>
      </p:sp>
    </p:spTree>
    <p:extLst>
      <p:ext uri="{BB962C8B-B14F-4D97-AF65-F5344CB8AC3E}">
        <p14:creationId xmlns:p14="http://schemas.microsoft.com/office/powerpoint/2010/main" val="18453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240936" y="0"/>
            <a:ext cx="8321040" cy="914400"/>
          </a:xfrm>
        </p:spPr>
        <p:txBody>
          <a:bodyPr>
            <a:noAutofit/>
          </a:bodyPr>
          <a:lstStyle/>
          <a:p>
            <a:r>
              <a:rPr lang="en-US">
                <a:latin typeface="Times New Roman"/>
                <a:cs typeface="Times New Roman"/>
              </a:rPr>
              <a:t>CDBG-I: Using LMI Surveys to Determine LMI%</a:t>
            </a:r>
            <a:endParaRPr lang="en-US" i="0">
              <a:latin typeface="Times New Roman"/>
              <a:cs typeface="Times New Roman"/>
            </a:endParaRPr>
          </a:p>
        </p:txBody>
      </p:sp>
      <p:sp>
        <p:nvSpPr>
          <p:cNvPr id="5" name="Rectangle 4">
            <a:extLst>
              <a:ext uri="{FF2B5EF4-FFF2-40B4-BE49-F238E27FC236}">
                <a16:creationId xmlns:a16="http://schemas.microsoft.com/office/drawing/2014/main" id="{C3B29975-F038-2204-9BCE-5CDC9187A0DE}"/>
              </a:ext>
            </a:extLst>
          </p:cNvPr>
          <p:cNvSpPr/>
          <p:nvPr/>
        </p:nvSpPr>
        <p:spPr>
          <a:xfrm>
            <a:off x="6718434" y="5188017"/>
            <a:ext cx="2319688" cy="1328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243840" y="1139230"/>
            <a:ext cx="8544128" cy="5222588"/>
          </a:xfrm>
          <a:solidFill>
            <a:schemeClr val="bg1"/>
          </a:solidFill>
        </p:spPr>
        <p:txBody>
          <a:bodyPr vert="horz" lIns="91440" tIns="45720" rIns="91440" bIns="45720" rtlCol="0" anchor="t">
            <a:noAutofit/>
          </a:bodyPr>
          <a:lstStyle/>
          <a:p>
            <a:pPr marL="0" indent="0">
              <a:buNone/>
            </a:pPr>
            <a:r>
              <a:rPr lang="en-US" b="1" u="sng">
                <a:solidFill>
                  <a:schemeClr val="tx2"/>
                </a:solidFill>
                <a:latin typeface="Arial"/>
                <a:cs typeface="Arial"/>
              </a:rPr>
              <a:t>Best Practices</a:t>
            </a:r>
            <a:endParaRPr lang="en-US" sz="2400" u="sng">
              <a:solidFill>
                <a:schemeClr val="tx2"/>
              </a:solidFill>
            </a:endParaRPr>
          </a:p>
          <a:p>
            <a:pPr marL="342900" indent="-342900">
              <a:buFont typeface="Wingdings" panose="020B0604020202020204" pitchFamily="34" charset="0"/>
              <a:buChar char="Ø"/>
            </a:pPr>
            <a:r>
              <a:rPr lang="en-US" sz="2000">
                <a:solidFill>
                  <a:schemeClr val="tx2"/>
                </a:solidFill>
                <a:latin typeface="Arial"/>
                <a:cs typeface="Arial"/>
              </a:rPr>
              <a:t>Start as early as possible. </a:t>
            </a:r>
            <a:endParaRPr lang="en-US">
              <a:solidFill>
                <a:schemeClr val="tx2"/>
              </a:solidFill>
            </a:endParaRPr>
          </a:p>
          <a:p>
            <a:pPr lvl="1"/>
            <a:r>
              <a:rPr lang="en-US" sz="1600">
                <a:solidFill>
                  <a:schemeClr val="tx2"/>
                </a:solidFill>
                <a:latin typeface="Arial"/>
                <a:cs typeface="Arial"/>
              </a:rPr>
              <a:t>Surveys can be conducted up to 18 months before the application is submitted.  </a:t>
            </a:r>
          </a:p>
          <a:p>
            <a:pPr marL="0" indent="0">
              <a:buNone/>
            </a:pPr>
            <a:endParaRPr lang="en-US" sz="2000">
              <a:solidFill>
                <a:schemeClr val="tx2"/>
              </a:solidFill>
            </a:endParaRPr>
          </a:p>
          <a:p>
            <a:pPr marL="342900" indent="-342900">
              <a:buFont typeface="Wingdings" panose="020B0604020202020204" pitchFamily="34" charset="0"/>
              <a:buChar char="Ø"/>
            </a:pPr>
            <a:r>
              <a:rPr lang="en-US" sz="2000">
                <a:solidFill>
                  <a:schemeClr val="tx2"/>
                </a:solidFill>
                <a:latin typeface="Arial"/>
                <a:cs typeface="Arial"/>
              </a:rPr>
              <a:t>Engage the community.  </a:t>
            </a:r>
          </a:p>
          <a:p>
            <a:pPr lvl="1"/>
            <a:r>
              <a:rPr lang="en-US" sz="1800">
                <a:solidFill>
                  <a:schemeClr val="tx2"/>
                </a:solidFill>
                <a:latin typeface="Arial"/>
                <a:cs typeface="Arial"/>
              </a:rPr>
              <a:t>Let them know why they are being asked these questions.</a:t>
            </a:r>
          </a:p>
          <a:p>
            <a:pPr lvl="1"/>
            <a:r>
              <a:rPr lang="en-US" sz="1800">
                <a:solidFill>
                  <a:schemeClr val="tx2"/>
                </a:solidFill>
                <a:latin typeface="Arial"/>
                <a:cs typeface="Arial"/>
              </a:rPr>
              <a:t>Utilize community leaders to help with surveys</a:t>
            </a:r>
          </a:p>
          <a:p>
            <a:pPr marL="1257300" lvl="2" indent="-404495"/>
            <a:r>
              <a:rPr lang="en-US" sz="1600">
                <a:solidFill>
                  <a:schemeClr val="tx2"/>
                </a:solidFill>
                <a:latin typeface="Arial"/>
                <a:cs typeface="Arial"/>
              </a:rPr>
              <a:t>Mayors, managers, clergy, town councilmen – people that the community recognizes and trusts.</a:t>
            </a:r>
          </a:p>
          <a:p>
            <a:pPr marL="1257300" lvl="2" indent="-404495"/>
            <a:endParaRPr lang="en-US" sz="2000">
              <a:solidFill>
                <a:schemeClr val="tx2"/>
              </a:solidFill>
            </a:endParaRPr>
          </a:p>
          <a:p>
            <a:pPr marL="342900" indent="-342900">
              <a:buFont typeface="Wingdings" panose="020B0604020202020204" pitchFamily="34" charset="0"/>
              <a:buChar char="Ø"/>
            </a:pPr>
            <a:r>
              <a:rPr lang="en-US" sz="2000">
                <a:solidFill>
                  <a:schemeClr val="tx2"/>
                </a:solidFill>
                <a:latin typeface="Arial"/>
                <a:cs typeface="Arial"/>
              </a:rPr>
              <a:t>Assure the interviewees of the confidentiality of their answers.</a:t>
            </a:r>
          </a:p>
          <a:p>
            <a:endParaRPr lang="en-US" sz="2000">
              <a:solidFill>
                <a:schemeClr val="tx2"/>
              </a:solidFill>
            </a:endParaRPr>
          </a:p>
          <a:p>
            <a:pPr marL="342900" indent="-342900">
              <a:buFont typeface="Wingdings" panose="020B0604020202020204" pitchFamily="34" charset="0"/>
              <a:buChar char="Ø"/>
            </a:pPr>
            <a:r>
              <a:rPr lang="en-US" sz="2000">
                <a:solidFill>
                  <a:schemeClr val="tx2"/>
                </a:solidFill>
                <a:latin typeface="Arial"/>
                <a:cs typeface="Arial"/>
              </a:rPr>
              <a:t>Use our Spanish language survey or translate survey into another language, if necessary.</a:t>
            </a:r>
          </a:p>
          <a:p>
            <a:endParaRPr lang="en-US" sz="2000">
              <a:solidFill>
                <a:schemeClr val="tx2"/>
              </a:solidFill>
              <a:latin typeface="Arial"/>
              <a:cs typeface="Arial"/>
            </a:endParaRPr>
          </a:p>
          <a:p>
            <a:pPr marL="0" indent="0">
              <a:buNone/>
            </a:pPr>
            <a:endParaRPr lang="en-US" sz="2400" b="1" i="1">
              <a:solidFill>
                <a:srgbClr val="000000"/>
              </a:solidFill>
            </a:endParaRPr>
          </a:p>
          <a:p>
            <a:endParaRPr lang="en-US">
              <a:solidFill>
                <a:srgbClr val="FF0000"/>
              </a:solidFill>
            </a:endParaRPr>
          </a:p>
          <a:p>
            <a:endParaRPr lang="en-US">
              <a:solidFill>
                <a:srgbClr val="000000"/>
              </a:solidFill>
            </a:endParaRPr>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170</a:t>
            </a:fld>
            <a:endParaRPr lang="en-US"/>
          </a:p>
        </p:txBody>
      </p:sp>
    </p:spTree>
    <p:extLst>
      <p:ext uri="{BB962C8B-B14F-4D97-AF65-F5344CB8AC3E}">
        <p14:creationId xmlns:p14="http://schemas.microsoft.com/office/powerpoint/2010/main" val="22985365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B121CE-3A7D-FDC5-FA82-08A677EC60D0}"/>
              </a:ext>
            </a:extLst>
          </p:cNvPr>
          <p:cNvSpPr/>
          <p:nvPr/>
        </p:nvSpPr>
        <p:spPr>
          <a:xfrm>
            <a:off x="6798178" y="5266345"/>
            <a:ext cx="2215497" cy="12902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173840" y="120088"/>
            <a:ext cx="8782950" cy="914400"/>
          </a:xfrm>
        </p:spPr>
        <p:txBody>
          <a:bodyPr>
            <a:noAutofit/>
          </a:bodyPr>
          <a:lstStyle/>
          <a:p>
            <a:r>
              <a:rPr lang="en-US" sz="2900">
                <a:latin typeface="Times New Roman"/>
                <a:cs typeface="Times New Roman"/>
              </a:rPr>
              <a:t>CDBG-I: Documenting LMI % in Application Submission </a:t>
            </a:r>
            <a:endParaRPr lang="en-US" sz="1400" i="0">
              <a:latin typeface="Times New Roman"/>
              <a:cs typeface="Times New Roman"/>
            </a:endParaRPr>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169669" y="1029655"/>
            <a:ext cx="8563178" cy="1155280"/>
          </a:xfrm>
          <a:solidFill>
            <a:schemeClr val="bg1"/>
          </a:solidFill>
        </p:spPr>
        <p:txBody>
          <a:bodyPr vert="horz" lIns="91440" tIns="45720" rIns="91440" bIns="45720" rtlCol="0" anchor="t">
            <a:noAutofit/>
          </a:bodyPr>
          <a:lstStyle/>
          <a:p>
            <a:pPr marL="0" lvl="1" indent="0">
              <a:buNone/>
            </a:pPr>
            <a:r>
              <a:rPr lang="en-US" b="1">
                <a:solidFill>
                  <a:schemeClr val="tx2"/>
                </a:solidFill>
                <a:latin typeface="Arial"/>
                <a:cs typeface="Arial"/>
              </a:rPr>
              <a:t>The electronic and hardcopy must include: </a:t>
            </a:r>
            <a:r>
              <a:rPr lang="en-US" sz="2800">
                <a:solidFill>
                  <a:schemeClr val="tx2"/>
                </a:solidFill>
                <a:latin typeface="Arial"/>
                <a:cs typeface="Arial"/>
              </a:rPr>
              <a:t> </a:t>
            </a:r>
          </a:p>
          <a:p>
            <a:pPr marL="685800" lvl="3" indent="-342900">
              <a:buFont typeface="+mj-lt"/>
              <a:buAutoNum type="arabicPeriod"/>
            </a:pPr>
            <a:r>
              <a:rPr lang="en-US" sz="1800">
                <a:solidFill>
                  <a:schemeClr val="tx2"/>
                </a:solidFill>
                <a:latin typeface="Arial"/>
                <a:cs typeface="Arial"/>
              </a:rPr>
              <a:t>Methodology</a:t>
            </a:r>
          </a:p>
          <a:p>
            <a:pPr marL="685800" lvl="3" indent="-342900">
              <a:buFont typeface="+mj-lt"/>
              <a:buAutoNum type="arabicPeriod"/>
            </a:pPr>
            <a:r>
              <a:rPr lang="en-US" sz="1800">
                <a:solidFill>
                  <a:schemeClr val="tx2"/>
                </a:solidFill>
                <a:latin typeface="Arial"/>
                <a:cs typeface="Arial"/>
              </a:rPr>
              <a:t>LMI Project Area Map </a:t>
            </a:r>
          </a:p>
          <a:p>
            <a:pPr marL="685800" lvl="3" indent="-342900">
              <a:buFont typeface="+mj-lt"/>
              <a:buAutoNum type="arabicPeriod"/>
            </a:pPr>
            <a:r>
              <a:rPr lang="en-US" sz="1800">
                <a:solidFill>
                  <a:schemeClr val="tx2"/>
                </a:solidFill>
                <a:latin typeface="Arial"/>
                <a:cs typeface="Arial"/>
              </a:rPr>
              <a:t>Documentation of Data Used</a:t>
            </a:r>
          </a:p>
          <a:p>
            <a:pPr marL="575945" lvl="3" indent="-233045"/>
            <a:endParaRPr lang="en-US" sz="1800">
              <a:solidFill>
                <a:schemeClr val="tx2"/>
              </a:solidFill>
              <a:latin typeface="Arial"/>
              <a:cs typeface="Arial"/>
            </a:endParaRPr>
          </a:p>
          <a:p>
            <a:pPr marL="625475" lvl="5" indent="-280670"/>
            <a:endParaRPr lang="en-US" sz="2400" b="1">
              <a:solidFill>
                <a:schemeClr val="tx2"/>
              </a:solidFill>
              <a:latin typeface="Arial"/>
              <a:cs typeface="Arial"/>
            </a:endParaRPr>
          </a:p>
          <a:p>
            <a:pPr marL="0" indent="0">
              <a:buNone/>
            </a:pPr>
            <a:endParaRPr lang="en-US" sz="1800">
              <a:solidFill>
                <a:schemeClr val="tx2"/>
              </a:solidFill>
            </a:endParaRPr>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171</a:t>
            </a:fld>
            <a:endParaRPr lang="en-US"/>
          </a:p>
        </p:txBody>
      </p:sp>
      <p:sp>
        <p:nvSpPr>
          <p:cNvPr id="5" name="TextBox 4">
            <a:extLst>
              <a:ext uri="{FF2B5EF4-FFF2-40B4-BE49-F238E27FC236}">
                <a16:creationId xmlns:a16="http://schemas.microsoft.com/office/drawing/2014/main" id="{0130AEA9-984A-C84D-7D4D-98619776A9CA}"/>
              </a:ext>
            </a:extLst>
          </p:cNvPr>
          <p:cNvSpPr txBox="1"/>
          <p:nvPr/>
        </p:nvSpPr>
        <p:spPr>
          <a:xfrm>
            <a:off x="325158" y="5923295"/>
            <a:ext cx="67340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solidFill>
                  <a:schemeClr val="accent1"/>
                </a:solidFill>
                <a:cs typeface="Arial"/>
              </a:rPr>
              <a:t>See Appendix A and PRS/Guidance</a:t>
            </a:r>
            <a:endParaRPr lang="en-US" sz="2800" i="1">
              <a:solidFill>
                <a:schemeClr val="accent1"/>
              </a:solidFill>
              <a:cs typeface="Arial"/>
            </a:endParaRPr>
          </a:p>
        </p:txBody>
      </p:sp>
      <p:sp>
        <p:nvSpPr>
          <p:cNvPr id="7" name="TextBox 6">
            <a:extLst>
              <a:ext uri="{FF2B5EF4-FFF2-40B4-BE49-F238E27FC236}">
                <a16:creationId xmlns:a16="http://schemas.microsoft.com/office/drawing/2014/main" id="{099A3AC3-0036-9917-096B-2C698D5F7BC0}"/>
              </a:ext>
            </a:extLst>
          </p:cNvPr>
          <p:cNvSpPr txBox="1"/>
          <p:nvPr/>
        </p:nvSpPr>
        <p:spPr>
          <a:xfrm>
            <a:off x="-82671" y="2759609"/>
            <a:ext cx="8563178" cy="3170099"/>
          </a:xfrm>
          <a:prstGeom prst="rect">
            <a:avLst/>
          </a:prstGeom>
          <a:noFill/>
        </p:spPr>
        <p:txBody>
          <a:bodyPr wrap="square" rtlCol="0">
            <a:spAutoFit/>
          </a:bodyPr>
          <a:lstStyle/>
          <a:p>
            <a:pPr marL="575945" lvl="3" indent="-233045"/>
            <a:r>
              <a:rPr lang="en-US" sz="2000" b="1">
                <a:solidFill>
                  <a:schemeClr val="tx2"/>
                </a:solidFill>
                <a:latin typeface="Arial"/>
                <a:cs typeface="Arial"/>
              </a:rPr>
              <a:t>Documentation of Data Used</a:t>
            </a:r>
          </a:p>
          <a:p>
            <a:pPr marL="575945" lvl="3" indent="-233045"/>
            <a:endParaRPr lang="en-US" sz="1800">
              <a:solidFill>
                <a:schemeClr val="tx2"/>
              </a:solidFill>
              <a:latin typeface="Arial"/>
              <a:cs typeface="Arial"/>
            </a:endParaRPr>
          </a:p>
          <a:p>
            <a:pPr marL="628650" lvl="3" indent="-285750">
              <a:buFont typeface="Arial" panose="020B0604020202020204" pitchFamily="34" charset="0"/>
              <a:buChar char="•"/>
            </a:pPr>
            <a:r>
              <a:rPr lang="en-US" sz="1800">
                <a:solidFill>
                  <a:schemeClr val="tx2"/>
                </a:solidFill>
                <a:latin typeface="Arial"/>
                <a:cs typeface="Arial"/>
              </a:rPr>
              <a:t>For area-wide ACS 2020 data: provide a copy of the data</a:t>
            </a:r>
          </a:p>
          <a:p>
            <a:pPr marL="628650" lvl="3" indent="-285750">
              <a:buFont typeface="Arial" panose="020B0604020202020204" pitchFamily="34" charset="0"/>
              <a:buChar char="•"/>
            </a:pPr>
            <a:endParaRPr lang="en-US" sz="1800">
              <a:solidFill>
                <a:schemeClr val="tx2"/>
              </a:solidFill>
              <a:latin typeface="Arial"/>
              <a:cs typeface="Arial"/>
            </a:endParaRPr>
          </a:p>
          <a:p>
            <a:pPr marL="628650" lvl="3" indent="-285750">
              <a:buFont typeface="Arial" panose="020B0604020202020204" pitchFamily="34" charset="0"/>
              <a:buChar char="•"/>
            </a:pPr>
            <a:r>
              <a:rPr lang="en-US" sz="1800">
                <a:solidFill>
                  <a:schemeClr val="tx2"/>
                </a:solidFill>
                <a:latin typeface="Arial"/>
                <a:cs typeface="Arial"/>
              </a:rPr>
              <a:t>For income surveys: submit copies of surveys &amp; a tabulation spreadsheet</a:t>
            </a:r>
          </a:p>
          <a:p>
            <a:pPr marL="342900" lvl="3"/>
            <a:endParaRPr lang="en-US" sz="1800">
              <a:solidFill>
                <a:schemeClr val="tx2"/>
              </a:solidFill>
              <a:latin typeface="Arial"/>
              <a:cs typeface="Arial"/>
            </a:endParaRPr>
          </a:p>
          <a:p>
            <a:pPr marL="1085850" lvl="4" indent="-285750">
              <a:buFont typeface="Wingdings" panose="05000000000000000000" pitchFamily="2" charset="2"/>
              <a:buChar char="Ø"/>
            </a:pPr>
            <a:r>
              <a:rPr lang="en-US">
                <a:solidFill>
                  <a:schemeClr val="tx2"/>
                </a:solidFill>
                <a:latin typeface="Arial"/>
                <a:cs typeface="Arial"/>
              </a:rPr>
              <a:t>Include</a:t>
            </a:r>
          </a:p>
          <a:p>
            <a:pPr marL="1314450" lvl="6" indent="-285750">
              <a:buFont typeface="Arial" panose="020B0604020202020204" pitchFamily="34" charset="0"/>
              <a:buChar char="•"/>
            </a:pPr>
            <a:r>
              <a:rPr lang="en-US" sz="1800">
                <a:solidFill>
                  <a:schemeClr val="tx2"/>
                </a:solidFill>
                <a:latin typeface="Arial"/>
                <a:cs typeface="Arial"/>
              </a:rPr>
              <a:t>Completed surveys</a:t>
            </a:r>
          </a:p>
          <a:p>
            <a:pPr marL="1314450" lvl="6" indent="-285750">
              <a:buFont typeface="Arial" panose="020B0604020202020204" pitchFamily="34" charset="0"/>
              <a:buChar char="•"/>
            </a:pPr>
            <a:r>
              <a:rPr lang="en-US">
                <a:solidFill>
                  <a:schemeClr val="tx2"/>
                </a:solidFill>
                <a:latin typeface="Arial"/>
                <a:cs typeface="Arial"/>
              </a:rPr>
              <a:t>Surveys with No </a:t>
            </a:r>
            <a:r>
              <a:rPr lang="en-US" sz="1800">
                <a:solidFill>
                  <a:schemeClr val="tx2"/>
                </a:solidFill>
                <a:latin typeface="Arial"/>
                <a:cs typeface="Arial"/>
              </a:rPr>
              <a:t>Reponses (</a:t>
            </a:r>
            <a:r>
              <a:rPr lang="en-US" sz="1800">
                <a:solidFill>
                  <a:schemeClr val="accent3"/>
                </a:solidFill>
                <a:latin typeface="Arial"/>
                <a:cs typeface="Arial"/>
              </a:rPr>
              <a:t>marked as such)</a:t>
            </a:r>
          </a:p>
          <a:p>
            <a:pPr marL="1314450" lvl="6" indent="-285750">
              <a:buFont typeface="Arial" panose="020B0604020202020204" pitchFamily="34" charset="0"/>
              <a:buChar char="•"/>
            </a:pPr>
            <a:r>
              <a:rPr lang="en-US" sz="1800">
                <a:solidFill>
                  <a:schemeClr val="accent3"/>
                </a:solidFill>
                <a:latin typeface="Arial"/>
                <a:cs typeface="Arial"/>
              </a:rPr>
              <a:t>Vacant Properties (marked as such)</a:t>
            </a:r>
          </a:p>
          <a:p>
            <a:pPr marL="1314450" lvl="6" indent="-285750">
              <a:buFont typeface="Arial" panose="020B0604020202020204" pitchFamily="34" charset="0"/>
              <a:buChar char="•"/>
            </a:pPr>
            <a:endParaRPr lang="en-US" sz="1800">
              <a:solidFill>
                <a:schemeClr val="accent3"/>
              </a:solidFill>
              <a:latin typeface="Arial"/>
              <a:cs typeface="Arial"/>
            </a:endParaRPr>
          </a:p>
        </p:txBody>
      </p:sp>
      <p:cxnSp>
        <p:nvCxnSpPr>
          <p:cNvPr id="8" name="Straight Arrow Connector 7">
            <a:extLst>
              <a:ext uri="{FF2B5EF4-FFF2-40B4-BE49-F238E27FC236}">
                <a16:creationId xmlns:a16="http://schemas.microsoft.com/office/drawing/2014/main" id="{8426B5BB-F2A2-038C-0F35-CD6FC8DC9AA1}"/>
              </a:ext>
            </a:extLst>
          </p:cNvPr>
          <p:cNvCxnSpPr/>
          <p:nvPr/>
        </p:nvCxnSpPr>
        <p:spPr>
          <a:xfrm>
            <a:off x="328911" y="2655936"/>
            <a:ext cx="8125127" cy="239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6" name="Arrow: Curved Left 15">
            <a:extLst>
              <a:ext uri="{FF2B5EF4-FFF2-40B4-BE49-F238E27FC236}">
                <a16:creationId xmlns:a16="http://schemas.microsoft.com/office/drawing/2014/main" id="{72084874-E579-EB60-A0EE-07FEDA3E4198}"/>
              </a:ext>
            </a:extLst>
          </p:cNvPr>
          <p:cNvSpPr/>
          <p:nvPr/>
        </p:nvSpPr>
        <p:spPr>
          <a:xfrm>
            <a:off x="4100362" y="2212771"/>
            <a:ext cx="1280160" cy="1029903"/>
          </a:xfrm>
          <a:prstGeom prst="curvedLeftArrow">
            <a:avLst>
              <a:gd name="adj1" fmla="val 6140"/>
              <a:gd name="adj2" fmla="val 50000"/>
              <a:gd name="adj3" fmla="val 26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tar: 5 Points 18">
            <a:extLst>
              <a:ext uri="{FF2B5EF4-FFF2-40B4-BE49-F238E27FC236}">
                <a16:creationId xmlns:a16="http://schemas.microsoft.com/office/drawing/2014/main" id="{590C24D2-DD71-7888-D10B-5AFB50EA3789}"/>
              </a:ext>
            </a:extLst>
          </p:cNvPr>
          <p:cNvSpPr/>
          <p:nvPr/>
        </p:nvSpPr>
        <p:spPr>
          <a:xfrm>
            <a:off x="6508732" y="4273617"/>
            <a:ext cx="2096253" cy="179785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3A6E53-6E14-E651-6023-6FC0ACF1FF86}"/>
              </a:ext>
            </a:extLst>
          </p:cNvPr>
          <p:cNvSpPr txBox="1"/>
          <p:nvPr/>
        </p:nvSpPr>
        <p:spPr>
          <a:xfrm>
            <a:off x="7059243" y="4895853"/>
            <a:ext cx="995229" cy="830997"/>
          </a:xfrm>
          <a:prstGeom prst="rect">
            <a:avLst/>
          </a:prstGeom>
          <a:noFill/>
        </p:spPr>
        <p:txBody>
          <a:bodyPr wrap="square" rtlCol="0">
            <a:spAutoFit/>
          </a:bodyPr>
          <a:lstStyle/>
          <a:p>
            <a:r>
              <a:rPr lang="en-US" sz="1200" b="1">
                <a:solidFill>
                  <a:schemeClr val="bg1"/>
                </a:solidFill>
              </a:rPr>
              <a:t>All surveys need to be signed and dated! </a:t>
            </a:r>
          </a:p>
        </p:txBody>
      </p:sp>
    </p:spTree>
    <p:extLst>
      <p:ext uri="{BB962C8B-B14F-4D97-AF65-F5344CB8AC3E}">
        <p14:creationId xmlns:p14="http://schemas.microsoft.com/office/powerpoint/2010/main" val="2372070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0" y="0"/>
            <a:ext cx="9144000" cy="914400"/>
          </a:xfrm>
        </p:spPr>
        <p:txBody>
          <a:bodyPr>
            <a:noAutofit/>
          </a:bodyPr>
          <a:lstStyle/>
          <a:p>
            <a:r>
              <a:rPr lang="en-US" sz="2900">
                <a:latin typeface="Times New Roman"/>
                <a:cs typeface="Times New Roman"/>
              </a:rPr>
              <a:t>CDBG-I: Common Mistakes in LMI% Documentation</a:t>
            </a:r>
            <a:endParaRPr lang="en-US" sz="1400" i="0">
              <a:latin typeface="Times New Roman"/>
              <a:cs typeface="Times New Roman"/>
            </a:endParaRPr>
          </a:p>
        </p:txBody>
      </p:sp>
      <p:sp>
        <p:nvSpPr>
          <p:cNvPr id="5" name="Rectangle 4">
            <a:extLst>
              <a:ext uri="{FF2B5EF4-FFF2-40B4-BE49-F238E27FC236}">
                <a16:creationId xmlns:a16="http://schemas.microsoft.com/office/drawing/2014/main" id="{79043890-0F75-D635-1192-C6804CE651AC}"/>
              </a:ext>
            </a:extLst>
          </p:cNvPr>
          <p:cNvSpPr/>
          <p:nvPr/>
        </p:nvSpPr>
        <p:spPr>
          <a:xfrm>
            <a:off x="7141946" y="5389666"/>
            <a:ext cx="1925053" cy="1154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0" y="962086"/>
            <a:ext cx="8572703" cy="5448298"/>
          </a:xfrm>
          <a:solidFill>
            <a:schemeClr val="bg1"/>
          </a:solidFill>
        </p:spPr>
        <p:txBody>
          <a:bodyPr vert="horz" lIns="91440" tIns="45720" rIns="91440" bIns="45720" rtlCol="0" anchor="t">
            <a:noAutofit/>
          </a:bodyPr>
          <a:lstStyle/>
          <a:p>
            <a:pPr marL="114300" lvl="1" indent="0">
              <a:buNone/>
            </a:pPr>
            <a:r>
              <a:rPr lang="en-US" sz="2000" b="1">
                <a:solidFill>
                  <a:srgbClr val="1F497D"/>
                </a:solidFill>
              </a:rPr>
              <a:t>Overall Documentation: </a:t>
            </a:r>
          </a:p>
          <a:p>
            <a:pPr lvl="2"/>
            <a:r>
              <a:rPr lang="en-US" sz="1800">
                <a:solidFill>
                  <a:srgbClr val="1F497D"/>
                </a:solidFill>
              </a:rPr>
              <a:t>LMI methodology is missing </a:t>
            </a:r>
          </a:p>
          <a:p>
            <a:pPr lvl="2"/>
            <a:r>
              <a:rPr lang="en-US" sz="1800">
                <a:solidFill>
                  <a:srgbClr val="1F497D"/>
                </a:solidFill>
              </a:rPr>
              <a:t>One side of the surveys is provided, not both</a:t>
            </a:r>
          </a:p>
          <a:p>
            <a:pPr lvl="2"/>
            <a:r>
              <a:rPr lang="en-US" sz="1800">
                <a:solidFill>
                  <a:srgbClr val="1F497D"/>
                </a:solidFill>
              </a:rPr>
              <a:t>Outdated surveys (older than 18 months) </a:t>
            </a:r>
          </a:p>
          <a:p>
            <a:pPr lvl="2"/>
            <a:r>
              <a:rPr lang="en-US" sz="1800">
                <a:solidFill>
                  <a:srgbClr val="1F497D"/>
                </a:solidFill>
              </a:rPr>
              <a:t>Missing income surveys </a:t>
            </a:r>
          </a:p>
          <a:p>
            <a:pPr lvl="2"/>
            <a:endParaRPr lang="en-US" sz="1600">
              <a:solidFill>
                <a:srgbClr val="1F497D"/>
              </a:solidFill>
            </a:endParaRPr>
          </a:p>
          <a:p>
            <a:pPr marL="114300" lvl="1" indent="0">
              <a:buNone/>
            </a:pPr>
            <a:r>
              <a:rPr lang="en-US" sz="2000" b="1">
                <a:solidFill>
                  <a:srgbClr val="1F497D"/>
                </a:solidFill>
              </a:rPr>
              <a:t>Survey Forms: </a:t>
            </a:r>
          </a:p>
          <a:p>
            <a:pPr lvl="2"/>
            <a:r>
              <a:rPr lang="en-US" sz="1800">
                <a:solidFill>
                  <a:srgbClr val="1F497D"/>
                </a:solidFill>
              </a:rPr>
              <a:t>Used wrong income limits </a:t>
            </a:r>
          </a:p>
          <a:p>
            <a:pPr lvl="2"/>
            <a:r>
              <a:rPr lang="en-US" sz="1800">
                <a:solidFill>
                  <a:srgbClr val="1F497D"/>
                </a:solidFill>
              </a:rPr>
              <a:t>Surveys were not signed by appropriate parties </a:t>
            </a:r>
          </a:p>
          <a:p>
            <a:pPr lvl="2"/>
            <a:r>
              <a:rPr lang="en-US" sz="1800">
                <a:solidFill>
                  <a:srgbClr val="1F497D"/>
                </a:solidFill>
              </a:rPr>
              <a:t>Marked/circled household size and income limits do not match</a:t>
            </a:r>
          </a:p>
          <a:p>
            <a:pPr lvl="2"/>
            <a:r>
              <a:rPr lang="en-US" sz="1800">
                <a:solidFill>
                  <a:srgbClr val="1F497D"/>
                </a:solidFill>
              </a:rPr>
              <a:t>Survey corrections were not initialed or dated all appropriate parties</a:t>
            </a:r>
          </a:p>
          <a:p>
            <a:pPr lvl="2"/>
            <a:endParaRPr lang="en-US" sz="1600">
              <a:solidFill>
                <a:srgbClr val="1F497D"/>
              </a:solidFill>
            </a:endParaRPr>
          </a:p>
          <a:p>
            <a:pPr marL="114300" lvl="1" indent="0">
              <a:buNone/>
            </a:pPr>
            <a:r>
              <a:rPr lang="en-US" sz="2000" b="1">
                <a:solidFill>
                  <a:srgbClr val="1F497D"/>
                </a:solidFill>
              </a:rPr>
              <a:t>Tabulation Summary Table: </a:t>
            </a:r>
          </a:p>
          <a:p>
            <a:pPr lvl="2"/>
            <a:r>
              <a:rPr lang="en-US" sz="1800">
                <a:solidFill>
                  <a:srgbClr val="1F497D"/>
                </a:solidFill>
              </a:rPr>
              <a:t>Data on tabulation summary table does not match survey data</a:t>
            </a:r>
          </a:p>
          <a:p>
            <a:pPr lvl="2"/>
            <a:r>
              <a:rPr lang="en-US" sz="1800">
                <a:solidFill>
                  <a:srgbClr val="1F497D"/>
                </a:solidFill>
              </a:rPr>
              <a:t>Wrong average household size to calculate no responses </a:t>
            </a:r>
          </a:p>
          <a:p>
            <a:pPr lvl="2"/>
            <a:endParaRPr lang="en-US" sz="900">
              <a:solidFill>
                <a:srgbClr val="1F497D"/>
              </a:solidFill>
            </a:endParaRPr>
          </a:p>
          <a:p>
            <a:pPr marL="114300" lvl="1" indent="0">
              <a:buNone/>
            </a:pPr>
            <a:r>
              <a:rPr lang="en-US" sz="2000" b="1">
                <a:solidFill>
                  <a:srgbClr val="1F497D"/>
                </a:solidFill>
              </a:rPr>
              <a:t>Map: </a:t>
            </a:r>
          </a:p>
          <a:p>
            <a:pPr lvl="2"/>
            <a:r>
              <a:rPr lang="en-US" sz="1800">
                <a:solidFill>
                  <a:srgbClr val="1F497D"/>
                </a:solidFill>
              </a:rPr>
              <a:t>LMI map does not convey all homes surveyed or more than what was surveyed</a:t>
            </a:r>
          </a:p>
          <a:p>
            <a:pPr marL="342900" lvl="1" indent="0">
              <a:buNone/>
            </a:pPr>
            <a:endParaRPr lang="en-US" sz="2000">
              <a:solidFill>
                <a:srgbClr val="1F497D"/>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solidFill>
                <a:srgbClr val="000000"/>
              </a:solidFill>
            </a:endParaRPr>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172</a:t>
            </a:fld>
            <a:endParaRPr lang="en-US"/>
          </a:p>
        </p:txBody>
      </p:sp>
      <p:pic>
        <p:nvPicPr>
          <p:cNvPr id="1028" name="Picture 4" descr="20,400+ Blank Stop Sign Stock Photos, Pictures &amp; Royalty ...">
            <a:extLst>
              <a:ext uri="{FF2B5EF4-FFF2-40B4-BE49-F238E27FC236}">
                <a16:creationId xmlns:a16="http://schemas.microsoft.com/office/drawing/2014/main" id="{DA5D8CF4-79A4-D306-BC82-FBD70C9EF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17" y="1155333"/>
            <a:ext cx="2194860" cy="2194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525B12-A71F-A19C-27A8-26F57662A3A1}"/>
              </a:ext>
            </a:extLst>
          </p:cNvPr>
          <p:cNvSpPr txBox="1"/>
          <p:nvPr/>
        </p:nvSpPr>
        <p:spPr>
          <a:xfrm>
            <a:off x="6533701" y="1289357"/>
            <a:ext cx="1786892" cy="1754326"/>
          </a:xfrm>
          <a:prstGeom prst="rect">
            <a:avLst/>
          </a:prstGeom>
          <a:noFill/>
        </p:spPr>
        <p:txBody>
          <a:bodyPr wrap="square" rtlCol="0">
            <a:spAutoFit/>
          </a:bodyPr>
          <a:lstStyle/>
          <a:p>
            <a:pPr algn="ctr"/>
            <a:r>
              <a:rPr lang="en-US" b="1" cap="all">
                <a:solidFill>
                  <a:schemeClr val="bg1"/>
                </a:solidFill>
              </a:rPr>
              <a:t>Could prevent application from moving forward!</a:t>
            </a:r>
          </a:p>
        </p:txBody>
      </p:sp>
    </p:spTree>
    <p:extLst>
      <p:ext uri="{BB962C8B-B14F-4D97-AF65-F5344CB8AC3E}">
        <p14:creationId xmlns:p14="http://schemas.microsoft.com/office/powerpoint/2010/main" val="427014892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5BCBB-363E-277C-2858-BF4F73AED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BE47C-3C5B-D22B-8A65-95FF8D79F723}"/>
              </a:ext>
            </a:extLst>
          </p:cNvPr>
          <p:cNvSpPr>
            <a:spLocks noGrp="1"/>
          </p:cNvSpPr>
          <p:nvPr>
            <p:ph type="title"/>
          </p:nvPr>
        </p:nvSpPr>
        <p:spPr/>
        <p:txBody>
          <a:bodyPr>
            <a:noAutofit/>
          </a:bodyPr>
          <a:lstStyle/>
          <a:p>
            <a:r>
              <a:rPr lang="en-US">
                <a:latin typeface="Times New Roman"/>
                <a:cs typeface="Times New Roman"/>
              </a:rPr>
              <a:t>CDBG-I: Project Description</a:t>
            </a:r>
            <a:endParaRPr lang="en-US"/>
          </a:p>
        </p:txBody>
      </p:sp>
      <p:sp>
        <p:nvSpPr>
          <p:cNvPr id="3" name="Content Placeholder 2">
            <a:extLst>
              <a:ext uri="{FF2B5EF4-FFF2-40B4-BE49-F238E27FC236}">
                <a16:creationId xmlns:a16="http://schemas.microsoft.com/office/drawing/2014/main" id="{8B87B2B2-A201-A863-2B7F-917F63E35C3E}"/>
              </a:ext>
            </a:extLst>
          </p:cNvPr>
          <p:cNvSpPr>
            <a:spLocks noGrp="1"/>
          </p:cNvSpPr>
          <p:nvPr>
            <p:ph idx="1"/>
          </p:nvPr>
        </p:nvSpPr>
        <p:spPr>
          <a:xfrm>
            <a:off x="342378" y="1040284"/>
            <a:ext cx="8239328" cy="5019673"/>
          </a:xfrm>
        </p:spPr>
        <p:txBody>
          <a:bodyPr vert="horz" lIns="91440" tIns="45720" rIns="91440" bIns="45720" rtlCol="0" anchor="t">
            <a:noAutofit/>
          </a:bodyPr>
          <a:lstStyle/>
          <a:p>
            <a:pPr marL="0" indent="0">
              <a:buNone/>
            </a:pPr>
            <a:r>
              <a:rPr lang="en-US" sz="2400" b="1">
                <a:solidFill>
                  <a:schemeClr val="accent3"/>
                </a:solidFill>
              </a:rPr>
              <a:t>Project description must include: </a:t>
            </a:r>
          </a:p>
          <a:p>
            <a:r>
              <a:rPr lang="en-US" sz="2000">
                <a:solidFill>
                  <a:schemeClr val="accent3"/>
                </a:solidFill>
              </a:rPr>
              <a:t>All major components of water or sewer lines</a:t>
            </a:r>
          </a:p>
          <a:p>
            <a:r>
              <a:rPr lang="en-US" sz="2000">
                <a:solidFill>
                  <a:schemeClr val="accent3"/>
                </a:solidFill>
              </a:rPr>
              <a:t>Location(s) of any work</a:t>
            </a:r>
          </a:p>
          <a:p>
            <a:pPr marL="0" indent="0">
              <a:buNone/>
            </a:pPr>
            <a:endParaRPr lang="en-US" sz="2000" b="1">
              <a:solidFill>
                <a:schemeClr val="accent3"/>
              </a:solidFill>
            </a:endParaRPr>
          </a:p>
          <a:p>
            <a:pPr>
              <a:buFont typeface="Wingdings" panose="05000000000000000000" pitchFamily="2" charset="2"/>
              <a:buChar char="Ø"/>
            </a:pPr>
            <a:r>
              <a:rPr lang="en-US" sz="2000" b="1">
                <a:solidFill>
                  <a:schemeClr val="accent3"/>
                </a:solidFill>
              </a:rPr>
              <a:t>Work on a Street or Within a Right-of-Way </a:t>
            </a:r>
          </a:p>
          <a:p>
            <a:r>
              <a:rPr lang="en-US" sz="2000">
                <a:solidFill>
                  <a:schemeClr val="accent3"/>
                </a:solidFill>
                <a:effectLst/>
                <a:ea typeface="Calibri" panose="020F0502020204030204" pitchFamily="34" charset="0"/>
                <a:cs typeface="Times New Roman" panose="02020603050405020304" pitchFamily="18" charset="0"/>
              </a:rPr>
              <a:t>List all streets</a:t>
            </a:r>
          </a:p>
          <a:p>
            <a:r>
              <a:rPr lang="en-US" sz="2000">
                <a:solidFill>
                  <a:schemeClr val="accent3"/>
                </a:solidFill>
                <a:ea typeface="Calibri" panose="020F0502020204030204" pitchFamily="34" charset="0"/>
                <a:cs typeface="Times New Roman" panose="02020603050405020304" pitchFamily="18" charset="0"/>
              </a:rPr>
              <a:t>Include intersections</a:t>
            </a:r>
          </a:p>
          <a:p>
            <a:r>
              <a:rPr lang="en-US" sz="2000">
                <a:solidFill>
                  <a:schemeClr val="accent3"/>
                </a:solidFill>
                <a:ea typeface="Calibri" panose="020F0502020204030204" pitchFamily="34" charset="0"/>
                <a:cs typeface="Times New Roman" panose="02020603050405020304" pitchFamily="18" charset="0"/>
              </a:rPr>
              <a:t>Include identifiable landmarks </a:t>
            </a:r>
          </a:p>
          <a:p>
            <a:pPr marL="0" indent="0">
              <a:buNone/>
            </a:pPr>
            <a:endParaRPr lang="en-US" sz="2000">
              <a:solidFill>
                <a:schemeClr val="accent3"/>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000" b="1">
                <a:solidFill>
                  <a:schemeClr val="accent3"/>
                </a:solidFill>
                <a:ea typeface="Calibri" panose="020F0502020204030204" pitchFamily="34" charset="0"/>
                <a:cs typeface="Times New Roman" panose="02020603050405020304" pitchFamily="18" charset="0"/>
              </a:rPr>
              <a:t>Work “Off-Road”, or Outside of the Right-of-Way</a:t>
            </a:r>
          </a:p>
          <a:p>
            <a:r>
              <a:rPr lang="en-US" sz="2000">
                <a:solidFill>
                  <a:schemeClr val="accent3"/>
                </a:solidFill>
                <a:effectLst/>
                <a:ea typeface="Calibri" panose="020F0502020204030204" pitchFamily="34" charset="0"/>
                <a:cs typeface="Times New Roman" panose="02020603050405020304" pitchFamily="18" charset="0"/>
              </a:rPr>
              <a:t>Include a clear description of work location</a:t>
            </a:r>
            <a:endParaRPr lang="en-US" sz="2000">
              <a:solidFill>
                <a:schemeClr val="accent3"/>
              </a:solidFill>
            </a:endParaRPr>
          </a:p>
          <a:p>
            <a:endParaRPr lang="en-US">
              <a:solidFill>
                <a:srgbClr val="000000"/>
              </a:solidFill>
              <a:effectLst/>
              <a:ea typeface="Calibri"/>
            </a:endParaRPr>
          </a:p>
          <a:p>
            <a:endParaRPr lang="en-US">
              <a:solidFill>
                <a:srgbClr val="000000"/>
              </a:solidFill>
              <a:effectLst/>
              <a:ea typeface="Calibri"/>
            </a:endParaRPr>
          </a:p>
        </p:txBody>
      </p:sp>
      <p:sp>
        <p:nvSpPr>
          <p:cNvPr id="4" name="Slide Number Placeholder 3">
            <a:extLst>
              <a:ext uri="{FF2B5EF4-FFF2-40B4-BE49-F238E27FC236}">
                <a16:creationId xmlns:a16="http://schemas.microsoft.com/office/drawing/2014/main" id="{55C0A90B-AA84-6B64-A16B-A7BFAA68CE6D}"/>
              </a:ext>
            </a:extLst>
          </p:cNvPr>
          <p:cNvSpPr>
            <a:spLocks noGrp="1"/>
          </p:cNvSpPr>
          <p:nvPr>
            <p:ph type="sldNum" sz="quarter" idx="10"/>
          </p:nvPr>
        </p:nvSpPr>
        <p:spPr/>
        <p:txBody>
          <a:bodyPr/>
          <a:lstStyle/>
          <a:p>
            <a:fld id="{74EC55B0-5D01-45FE-91CD-8F1B48D625FC}" type="slidenum">
              <a:rPr lang="en-US" dirty="0" smtClean="0"/>
              <a:pPr/>
              <a:t>173</a:t>
            </a:fld>
            <a:endParaRPr lang="en-US"/>
          </a:p>
        </p:txBody>
      </p:sp>
      <p:cxnSp>
        <p:nvCxnSpPr>
          <p:cNvPr id="6" name="Straight Connector 5">
            <a:extLst>
              <a:ext uri="{FF2B5EF4-FFF2-40B4-BE49-F238E27FC236}">
                <a16:creationId xmlns:a16="http://schemas.microsoft.com/office/drawing/2014/main" id="{932EBF4F-BE61-DFDE-5507-52F0E2EBF42B}"/>
              </a:ext>
            </a:extLst>
          </p:cNvPr>
          <p:cNvCxnSpPr/>
          <p:nvPr/>
        </p:nvCxnSpPr>
        <p:spPr>
          <a:xfrm>
            <a:off x="342378" y="2396690"/>
            <a:ext cx="82007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672AD64-A6AE-DD10-8CDC-959410A0F484}"/>
              </a:ext>
            </a:extLst>
          </p:cNvPr>
          <p:cNvSpPr/>
          <p:nvPr/>
        </p:nvSpPr>
        <p:spPr>
          <a:xfrm>
            <a:off x="6833937" y="5303520"/>
            <a:ext cx="2213810" cy="1208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oad Clipart - Bing Images">
            <a:extLst>
              <a:ext uri="{FF2B5EF4-FFF2-40B4-BE49-F238E27FC236}">
                <a16:creationId xmlns:a16="http://schemas.microsoft.com/office/drawing/2014/main" id="{91D088B4-5982-B814-BF19-154A7742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487" y="2849079"/>
            <a:ext cx="2120712" cy="2120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7AD17C-B65A-BD96-51D5-B57F4DFADD8A}"/>
              </a:ext>
            </a:extLst>
          </p:cNvPr>
          <p:cNvSpPr txBox="1"/>
          <p:nvPr/>
        </p:nvSpPr>
        <p:spPr>
          <a:xfrm>
            <a:off x="342378" y="5650571"/>
            <a:ext cx="8402855" cy="984885"/>
          </a:xfrm>
          <a:prstGeom prst="rect">
            <a:avLst/>
          </a:prstGeom>
          <a:noFill/>
        </p:spPr>
        <p:txBody>
          <a:bodyPr wrap="square" lIns="91440" tIns="45720" rIns="91440" bIns="45720" rtlCol="0" anchor="t">
            <a:spAutoFit/>
          </a:bodyPr>
          <a:lstStyle/>
          <a:p>
            <a:r>
              <a:rPr lang="en-US" sz="2000" b="1">
                <a:solidFill>
                  <a:schemeClr val="accent1"/>
                </a:solidFill>
                <a:latin typeface="Arial"/>
                <a:ea typeface="Calibri"/>
                <a:cs typeface="Arial"/>
              </a:rPr>
              <a:t>Incidentals, such as backfill, rock, asphalt patching, etc., only need to be included in the budget!</a:t>
            </a:r>
            <a:endParaRPr lang="en-US" b="1">
              <a:solidFill>
                <a:schemeClr val="accent1"/>
              </a:solidFill>
              <a:latin typeface="Arial"/>
              <a:ea typeface="Calibri"/>
              <a:cs typeface="Times New Roman"/>
            </a:endParaRPr>
          </a:p>
          <a:p>
            <a:endParaRPr lang="en-US"/>
          </a:p>
        </p:txBody>
      </p:sp>
    </p:spTree>
    <p:extLst>
      <p:ext uri="{BB962C8B-B14F-4D97-AF65-F5344CB8AC3E}">
        <p14:creationId xmlns:p14="http://schemas.microsoft.com/office/powerpoint/2010/main" val="40733549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290CE-FF8E-A89D-688C-47ACCC5D0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54550-21CD-AA18-E073-88642B7F621E}"/>
              </a:ext>
            </a:extLst>
          </p:cNvPr>
          <p:cNvSpPr>
            <a:spLocks noGrp="1"/>
          </p:cNvSpPr>
          <p:nvPr>
            <p:ph type="title"/>
          </p:nvPr>
        </p:nvSpPr>
        <p:spPr>
          <a:xfrm>
            <a:off x="110793" y="0"/>
            <a:ext cx="8321040" cy="914400"/>
          </a:xfrm>
        </p:spPr>
        <p:txBody>
          <a:bodyPr/>
          <a:lstStyle/>
          <a:p>
            <a:r>
              <a:rPr lang="en-US" sz="2900">
                <a:latin typeface="Times New Roman"/>
                <a:cs typeface="Times New Roman"/>
              </a:rPr>
              <a:t>CDBG-I: Project Budget – Paving Costs </a:t>
            </a:r>
            <a:endParaRPr lang="en-US" sz="1400" i="0">
              <a:latin typeface="Times New Roman"/>
              <a:cs typeface="Times New Roman"/>
            </a:endParaRPr>
          </a:p>
        </p:txBody>
      </p:sp>
      <p:sp>
        <p:nvSpPr>
          <p:cNvPr id="3" name="Content Placeholder 2">
            <a:extLst>
              <a:ext uri="{FF2B5EF4-FFF2-40B4-BE49-F238E27FC236}">
                <a16:creationId xmlns:a16="http://schemas.microsoft.com/office/drawing/2014/main" id="{4483A64F-87F3-A490-9575-C53E3506AC51}"/>
              </a:ext>
            </a:extLst>
          </p:cNvPr>
          <p:cNvSpPr>
            <a:spLocks noGrp="1"/>
          </p:cNvSpPr>
          <p:nvPr>
            <p:ph idx="1"/>
          </p:nvPr>
        </p:nvSpPr>
        <p:spPr>
          <a:xfrm>
            <a:off x="-151063" y="1048124"/>
            <a:ext cx="8844752" cy="5677288"/>
          </a:xfrm>
          <a:noFill/>
        </p:spPr>
        <p:txBody>
          <a:bodyPr vert="horz" lIns="91440" tIns="45720" rIns="91440" bIns="45720" rtlCol="0" anchor="t">
            <a:normAutofit/>
          </a:bodyPr>
          <a:lstStyle/>
          <a:p>
            <a:pPr lvl="1" indent="0">
              <a:lnSpc>
                <a:spcPct val="110000"/>
              </a:lnSpc>
              <a:buNone/>
            </a:pPr>
            <a:r>
              <a:rPr lang="en-US" sz="1600" b="1">
                <a:solidFill>
                  <a:schemeClr val="accent3"/>
                </a:solidFill>
                <a:latin typeface="Arial"/>
                <a:cs typeface="Arial"/>
              </a:rPr>
              <a:t>Paving Eligibility:</a:t>
            </a:r>
          </a:p>
          <a:p>
            <a:pPr marL="800100" lvl="1" indent="-285750">
              <a:lnSpc>
                <a:spcPct val="110000"/>
              </a:lnSpc>
              <a:buFont typeface="Courier New" panose="02070309020205020404" pitchFamily="49" charset="0"/>
              <a:buChar char="o"/>
            </a:pPr>
            <a:r>
              <a:rPr lang="en-US" sz="1600">
                <a:solidFill>
                  <a:schemeClr val="accent3"/>
                </a:solidFill>
                <a:latin typeface="Arial"/>
                <a:cs typeface="Arial"/>
              </a:rPr>
              <a:t>Existing pavement disturbed by project </a:t>
            </a:r>
          </a:p>
          <a:p>
            <a:pPr marL="1143000" lvl="2" indent="-285750">
              <a:lnSpc>
                <a:spcPct val="110000"/>
              </a:lnSpc>
              <a:buFont typeface="Courier New" panose="02070309020205020404" pitchFamily="49" charset="0"/>
              <a:buChar char="o"/>
            </a:pPr>
            <a:r>
              <a:rPr lang="en-US" sz="1400">
                <a:solidFill>
                  <a:schemeClr val="accent3"/>
                </a:solidFill>
                <a:latin typeface="Arial"/>
                <a:cs typeface="Arial"/>
              </a:rPr>
              <a:t>Based on the pipe diameter and length of pipe for installation in road - referred as Pipe Trench.</a:t>
            </a:r>
          </a:p>
          <a:p>
            <a:pPr marL="1143000" lvl="2" indent="-285750">
              <a:lnSpc>
                <a:spcPct val="110000"/>
              </a:lnSpc>
              <a:buFont typeface="Courier New" panose="02070309020205020404" pitchFamily="49" charset="0"/>
              <a:buChar char="o"/>
            </a:pPr>
            <a:r>
              <a:rPr lang="en-US" sz="1400">
                <a:solidFill>
                  <a:schemeClr val="accent3"/>
                </a:solidFill>
                <a:latin typeface="Arial"/>
                <a:cs typeface="Arial"/>
              </a:rPr>
              <a:t>NCDOT PAVEMENT REPAIRS 654.01 </a:t>
            </a:r>
          </a:p>
          <a:p>
            <a:pPr marL="573405" lvl="2" indent="0">
              <a:lnSpc>
                <a:spcPct val="110000"/>
              </a:lnSpc>
              <a:buNone/>
            </a:pPr>
            <a:endParaRPr lang="en-US" sz="1600">
              <a:solidFill>
                <a:schemeClr val="accent3"/>
              </a:solidFill>
              <a:latin typeface="Arial"/>
              <a:cs typeface="Arial"/>
            </a:endParaRPr>
          </a:p>
          <a:p>
            <a:pPr lvl="1" indent="0">
              <a:lnSpc>
                <a:spcPct val="110000"/>
              </a:lnSpc>
              <a:buNone/>
            </a:pPr>
            <a:r>
              <a:rPr lang="en-US" sz="1600" b="1">
                <a:solidFill>
                  <a:schemeClr val="accent3"/>
                </a:solidFill>
                <a:latin typeface="Arial"/>
                <a:cs typeface="Arial"/>
              </a:rPr>
              <a:t>Paving Costs Not Eligible:</a:t>
            </a:r>
          </a:p>
          <a:p>
            <a:pPr lvl="2" indent="-283845">
              <a:lnSpc>
                <a:spcPct val="110000"/>
              </a:lnSpc>
              <a:buFont typeface="Courier New" panose="020B0604020202020204" pitchFamily="34" charset="0"/>
              <a:buChar char="o"/>
            </a:pPr>
            <a:r>
              <a:rPr lang="en-US" sz="1600">
                <a:solidFill>
                  <a:schemeClr val="accent3"/>
                </a:solidFill>
                <a:latin typeface="Arial"/>
                <a:cs typeface="Arial"/>
              </a:rPr>
              <a:t>Mechanical overlay of entire road surface regardless of NCDOT requirements.</a:t>
            </a:r>
          </a:p>
          <a:p>
            <a:pPr lvl="2" indent="-283845">
              <a:lnSpc>
                <a:spcPct val="110000"/>
              </a:lnSpc>
              <a:buFont typeface="Courier New" panose="020B0604020202020204" pitchFamily="34" charset="0"/>
              <a:buChar char="o"/>
            </a:pPr>
            <a:r>
              <a:rPr lang="en-US" sz="1600">
                <a:solidFill>
                  <a:schemeClr val="accent3"/>
                </a:solidFill>
                <a:latin typeface="Arial"/>
                <a:cs typeface="Arial"/>
              </a:rPr>
              <a:t>Roads that are currently in poor and unpaved conditions.</a:t>
            </a:r>
          </a:p>
          <a:p>
            <a:pPr lvl="2" indent="-283845">
              <a:lnSpc>
                <a:spcPct val="110000"/>
              </a:lnSpc>
              <a:buFont typeface="Courier New" panose="020B0604020202020204" pitchFamily="34" charset="0"/>
              <a:buChar char="o"/>
            </a:pPr>
            <a:r>
              <a:rPr lang="en-US" sz="1600">
                <a:solidFill>
                  <a:schemeClr val="accent3"/>
                </a:solidFill>
                <a:latin typeface="Arial"/>
                <a:cs typeface="Arial"/>
              </a:rPr>
              <a:t>Using contingency funds to pave beyond pipe trench.</a:t>
            </a:r>
          </a:p>
          <a:p>
            <a:pPr lvl="2" indent="-283845">
              <a:lnSpc>
                <a:spcPct val="110000"/>
              </a:lnSpc>
              <a:buFont typeface="Courier New" panose="020B0604020202020204" pitchFamily="34" charset="0"/>
              <a:buChar char="o"/>
            </a:pPr>
            <a:r>
              <a:rPr lang="en-US" sz="1600">
                <a:solidFill>
                  <a:schemeClr val="accent3"/>
                </a:solidFill>
                <a:latin typeface="Arial"/>
                <a:cs typeface="Arial"/>
              </a:rPr>
              <a:t>Paving costs exceeding 5% of project budget without </a:t>
            </a:r>
            <a:r>
              <a:rPr lang="en-US" sz="1600" i="1">
                <a:solidFill>
                  <a:schemeClr val="accent3"/>
                </a:solidFill>
                <a:latin typeface="Arial"/>
                <a:cs typeface="Arial"/>
              </a:rPr>
              <a:t>Pipe Trench </a:t>
            </a:r>
            <a:r>
              <a:rPr lang="en-US" sz="1600">
                <a:solidFill>
                  <a:schemeClr val="accent3"/>
                </a:solidFill>
                <a:latin typeface="Arial"/>
                <a:cs typeface="Arial"/>
              </a:rPr>
              <a:t>documentation</a:t>
            </a:r>
          </a:p>
          <a:p>
            <a:pPr lvl="3" indent="-283845">
              <a:lnSpc>
                <a:spcPct val="110000"/>
              </a:lnSpc>
              <a:buFont typeface="Courier New" panose="020B0604020202020204" pitchFamily="34" charset="0"/>
              <a:buChar char="o"/>
            </a:pPr>
            <a:r>
              <a:rPr lang="en-US" sz="1400">
                <a:solidFill>
                  <a:schemeClr val="accent3"/>
                </a:solidFill>
                <a:latin typeface="Arial"/>
                <a:cs typeface="Arial"/>
              </a:rPr>
              <a:t>Recommendation to SWIA will include reducing the budget line-item for paving to 5% of the total project budget  prior to award</a:t>
            </a:r>
          </a:p>
          <a:p>
            <a:pPr lvl="3" indent="-283845">
              <a:lnSpc>
                <a:spcPct val="110000"/>
              </a:lnSpc>
              <a:buFont typeface="Courier New" panose="020B0604020202020204" pitchFamily="34" charset="0"/>
              <a:buChar char="o"/>
            </a:pPr>
            <a:endParaRPr lang="en-US" sz="1400">
              <a:solidFill>
                <a:schemeClr val="accent3"/>
              </a:solidFill>
              <a:latin typeface="Arial"/>
              <a:cs typeface="Arial"/>
            </a:endParaRPr>
          </a:p>
          <a:p>
            <a:pPr marL="573405" lvl="2" indent="0">
              <a:lnSpc>
                <a:spcPct val="110000"/>
              </a:lnSpc>
              <a:buNone/>
            </a:pPr>
            <a:r>
              <a:rPr lang="en-US" sz="1600" b="1">
                <a:solidFill>
                  <a:schemeClr val="accent3"/>
                </a:solidFill>
                <a:latin typeface="Arial"/>
                <a:cs typeface="Arial"/>
              </a:rPr>
              <a:t>What needs to be in application: </a:t>
            </a:r>
          </a:p>
          <a:p>
            <a:pPr lvl="2" indent="-283845">
              <a:lnSpc>
                <a:spcPct val="110000"/>
              </a:lnSpc>
              <a:buFont typeface="Courier New" panose="020B0604020202020204" pitchFamily="34" charset="0"/>
              <a:buChar char="o"/>
            </a:pPr>
            <a:r>
              <a:rPr lang="en-US" sz="1600">
                <a:solidFill>
                  <a:schemeClr val="accent3"/>
                </a:solidFill>
                <a:latin typeface="Arial"/>
                <a:cs typeface="Arial"/>
              </a:rPr>
              <a:t>Include cost in the Construction Budget.</a:t>
            </a:r>
          </a:p>
          <a:p>
            <a:pPr lvl="2" indent="-283845">
              <a:lnSpc>
                <a:spcPct val="110000"/>
              </a:lnSpc>
              <a:buFont typeface="Courier New" panose="020B0604020202020204" pitchFamily="34" charset="0"/>
              <a:buChar char="o"/>
            </a:pPr>
            <a:r>
              <a:rPr lang="en-US" sz="1600">
                <a:solidFill>
                  <a:schemeClr val="accent3"/>
                </a:solidFill>
                <a:latin typeface="Arial"/>
                <a:cs typeface="Arial"/>
              </a:rPr>
              <a:t>Provide map and initial cost estimate calculations for paving.</a:t>
            </a:r>
          </a:p>
          <a:p>
            <a:pPr lvl="2" indent="-283845">
              <a:lnSpc>
                <a:spcPct val="110000"/>
              </a:lnSpc>
              <a:buFont typeface="Courier New" panose="020B0604020202020204" pitchFamily="34" charset="0"/>
              <a:buChar char="o"/>
            </a:pPr>
            <a:endParaRPr lang="en-US" sz="1600">
              <a:solidFill>
                <a:schemeClr val="accent3"/>
              </a:solidFill>
            </a:endParaRPr>
          </a:p>
          <a:p>
            <a:pPr lvl="1">
              <a:buFont typeface="Courier New" panose="020B0604020202020204" pitchFamily="34" charset="0"/>
              <a:buChar char="o"/>
            </a:pPr>
            <a:endParaRPr lang="en-US" sz="1800">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469FA8C4-F12D-2AD0-96CC-0132DF3F424F}"/>
              </a:ext>
            </a:extLst>
          </p:cNvPr>
          <p:cNvSpPr>
            <a:spLocks noGrp="1"/>
          </p:cNvSpPr>
          <p:nvPr>
            <p:ph type="sldNum" sz="quarter" idx="10"/>
          </p:nvPr>
        </p:nvSpPr>
        <p:spPr/>
        <p:txBody>
          <a:bodyPr/>
          <a:lstStyle/>
          <a:p>
            <a:fld id="{74EC55B0-5D01-45FE-91CD-8F1B48D625FC}" type="slidenum">
              <a:rPr lang="en-US" smtClean="0"/>
              <a:pPr/>
              <a:t>174</a:t>
            </a:fld>
            <a:endParaRPr lang="en-US"/>
          </a:p>
        </p:txBody>
      </p:sp>
      <p:sp>
        <p:nvSpPr>
          <p:cNvPr id="5" name="Star: 5 Points 4">
            <a:extLst>
              <a:ext uri="{FF2B5EF4-FFF2-40B4-BE49-F238E27FC236}">
                <a16:creationId xmlns:a16="http://schemas.microsoft.com/office/drawing/2014/main" id="{C39AF1C1-6221-D10A-651E-04430FB2BA50}"/>
              </a:ext>
            </a:extLst>
          </p:cNvPr>
          <p:cNvSpPr/>
          <p:nvPr/>
        </p:nvSpPr>
        <p:spPr>
          <a:xfrm>
            <a:off x="7526957" y="1982804"/>
            <a:ext cx="1617044" cy="144619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4082AF-1650-C309-80E1-24D6FDADAFDE}"/>
              </a:ext>
            </a:extLst>
          </p:cNvPr>
          <p:cNvSpPr txBox="1"/>
          <p:nvPr/>
        </p:nvSpPr>
        <p:spPr>
          <a:xfrm>
            <a:off x="8008219" y="2525798"/>
            <a:ext cx="1135781" cy="646331"/>
          </a:xfrm>
          <a:prstGeom prst="rect">
            <a:avLst/>
          </a:prstGeom>
          <a:noFill/>
        </p:spPr>
        <p:txBody>
          <a:bodyPr wrap="square" rtlCol="0">
            <a:spAutoFit/>
          </a:bodyPr>
          <a:lstStyle/>
          <a:p>
            <a:r>
              <a:rPr lang="en-US" b="1">
                <a:solidFill>
                  <a:schemeClr val="bg1"/>
                </a:solidFill>
              </a:rPr>
              <a:t>New Info!</a:t>
            </a:r>
          </a:p>
        </p:txBody>
      </p:sp>
    </p:spTree>
    <p:extLst>
      <p:ext uri="{BB962C8B-B14F-4D97-AF65-F5344CB8AC3E}">
        <p14:creationId xmlns:p14="http://schemas.microsoft.com/office/powerpoint/2010/main" val="26075533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Build America, Buy America (BABA)</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221381" y="1057227"/>
            <a:ext cx="8566587" cy="5019673"/>
          </a:xfrm>
        </p:spPr>
        <p:txBody>
          <a:bodyPr vert="horz" lIns="91440" tIns="45720" rIns="91440" bIns="45720" rtlCol="0" anchor="t">
            <a:noAutofit/>
          </a:bodyPr>
          <a:lstStyle/>
          <a:p>
            <a:pPr marL="0" indent="0">
              <a:spcBef>
                <a:spcPts val="0"/>
              </a:spcBef>
              <a:spcAft>
                <a:spcPts val="600"/>
              </a:spcAft>
              <a:buNone/>
            </a:pPr>
            <a:r>
              <a:rPr lang="en-US" b="1">
                <a:solidFill>
                  <a:schemeClr val="accent3"/>
                </a:solidFill>
                <a:effectLst/>
                <a:latin typeface="Arial"/>
                <a:ea typeface="Calibri"/>
                <a:cs typeface="Times New Roman"/>
              </a:rPr>
              <a:t>CDBG-I BABA requirements flow down to local governments (grant recipients) and contractors.</a:t>
            </a:r>
            <a:r>
              <a:rPr lang="en-US" b="1">
                <a:solidFill>
                  <a:schemeClr val="accent3"/>
                </a:solidFill>
                <a:latin typeface="Arial"/>
                <a:ea typeface="Calibri"/>
                <a:cs typeface="Times New Roman"/>
              </a:rPr>
              <a:t> </a:t>
            </a:r>
            <a:r>
              <a:rPr lang="en-US" b="1">
                <a:latin typeface="Arial"/>
                <a:ea typeface="Calibri"/>
                <a:cs typeface="Times New Roman"/>
              </a:rPr>
              <a:t> </a:t>
            </a:r>
            <a:endParaRPr lang="en-US" b="1">
              <a:effectLst/>
              <a:latin typeface="Arial"/>
              <a:ea typeface="Calibri"/>
            </a:endParaRPr>
          </a:p>
          <a:p>
            <a:pPr marL="0" indent="0">
              <a:spcBef>
                <a:spcPts val="0"/>
              </a:spcBef>
              <a:spcAft>
                <a:spcPts val="600"/>
              </a:spcAft>
              <a:buNone/>
            </a:pPr>
            <a:endParaRPr lang="en-US" sz="2400" b="1">
              <a:solidFill>
                <a:schemeClr val="accent3"/>
              </a:solidFill>
              <a:latin typeface="Arial"/>
              <a:ea typeface="Calibri"/>
              <a:cs typeface="Times New Roman"/>
            </a:endParaRPr>
          </a:p>
          <a:p>
            <a:pPr marL="0" indent="0">
              <a:spcBef>
                <a:spcPts val="0"/>
              </a:spcBef>
              <a:spcAft>
                <a:spcPts val="600"/>
              </a:spcAft>
              <a:buNone/>
            </a:pPr>
            <a:r>
              <a:rPr lang="en-US" sz="2400" b="1">
                <a:solidFill>
                  <a:schemeClr val="accent3"/>
                </a:solidFill>
                <a:latin typeface="Arial"/>
                <a:ea typeface="Calibri"/>
                <a:cs typeface="Times New Roman"/>
              </a:rPr>
              <a:t>FY 2025 round of applications going</a:t>
            </a:r>
            <a:r>
              <a:rPr lang="en-US" sz="2400" b="1">
                <a:solidFill>
                  <a:schemeClr val="accent3"/>
                </a:solidFill>
                <a:effectLst/>
                <a:latin typeface="Arial"/>
                <a:ea typeface="Calibri"/>
                <a:cs typeface="Times New Roman"/>
              </a:rPr>
              <a:t> </a:t>
            </a:r>
            <a:r>
              <a:rPr lang="en-US" sz="2400" b="1">
                <a:solidFill>
                  <a:schemeClr val="accent3"/>
                </a:solidFill>
                <a:latin typeface="Arial"/>
                <a:ea typeface="Calibri"/>
                <a:cs typeface="Times New Roman"/>
              </a:rPr>
              <a:t>forward:</a:t>
            </a:r>
          </a:p>
          <a:p>
            <a:pPr marL="569595" lvl="1" indent="-226695">
              <a:spcBef>
                <a:spcPts val="0"/>
              </a:spcBef>
              <a:spcAft>
                <a:spcPts val="600"/>
              </a:spcAft>
            </a:pPr>
            <a:r>
              <a:rPr lang="en-US" sz="1800">
                <a:solidFill>
                  <a:schemeClr val="accent3"/>
                </a:solidFill>
                <a:effectLst/>
                <a:latin typeface="Arial"/>
                <a:ea typeface="Calibri"/>
                <a:cs typeface="Times New Roman"/>
              </a:rPr>
              <a:t>Iron and Steel</a:t>
            </a:r>
          </a:p>
          <a:p>
            <a:pPr marL="569595" lvl="1" indent="-226695">
              <a:spcBef>
                <a:spcPts val="0"/>
              </a:spcBef>
              <a:spcAft>
                <a:spcPts val="600"/>
              </a:spcAft>
            </a:pPr>
            <a:r>
              <a:rPr lang="en-US" sz="1800">
                <a:solidFill>
                  <a:schemeClr val="accent3"/>
                </a:solidFill>
                <a:latin typeface="Arial"/>
                <a:ea typeface="Calibri"/>
                <a:cs typeface="Times New Roman"/>
              </a:rPr>
              <a:t>Specifically Listed Construction Materials</a:t>
            </a:r>
          </a:p>
          <a:p>
            <a:pPr marL="569595" lvl="1" indent="-226695">
              <a:spcBef>
                <a:spcPts val="0"/>
              </a:spcBef>
              <a:spcAft>
                <a:spcPts val="600"/>
              </a:spcAft>
            </a:pPr>
            <a:r>
              <a:rPr lang="en-US" sz="1800">
                <a:solidFill>
                  <a:schemeClr val="accent3"/>
                </a:solidFill>
                <a:effectLst/>
                <a:latin typeface="Arial"/>
                <a:ea typeface="Calibri"/>
                <a:cs typeface="Times New Roman"/>
              </a:rPr>
              <a:t>All Other Construction Materials and Manufactured Products</a:t>
            </a:r>
            <a:endParaRPr lang="en-US" sz="2400">
              <a:solidFill>
                <a:schemeClr val="accent3"/>
              </a:solidFill>
              <a:ea typeface="Calibri" panose="020F0502020204030204" pitchFamily="34" charset="0"/>
              <a:cs typeface="Times New Roman"/>
            </a:endParaRPr>
          </a:p>
          <a:p>
            <a:pPr>
              <a:buNone/>
            </a:pPr>
            <a:endParaRPr lang="en-US" sz="2000">
              <a:solidFill>
                <a:srgbClr val="000000"/>
              </a:solidFill>
            </a:endParaRPr>
          </a:p>
          <a:p>
            <a:endParaRPr lang="en-US" sz="2400" b="1" i="1"/>
          </a:p>
          <a:p>
            <a:endParaRPr lang="en-US" sz="2400">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175</a:t>
            </a:fld>
            <a:endParaRPr lang="en-US"/>
          </a:p>
        </p:txBody>
      </p:sp>
      <p:pic>
        <p:nvPicPr>
          <p:cNvPr id="5" name="Picture 4" descr="Build America Buy America (BABA) Requirements: Federal Government Funded  Projects - US Lighting Trends">
            <a:extLst>
              <a:ext uri="{FF2B5EF4-FFF2-40B4-BE49-F238E27FC236}">
                <a16:creationId xmlns:a16="http://schemas.microsoft.com/office/drawing/2014/main" id="{FBB631D4-515F-CB4F-967A-C4C21D0B14BB}"/>
              </a:ext>
            </a:extLst>
          </p:cNvPr>
          <p:cNvPicPr>
            <a:picLocks noChangeAspect="1"/>
          </p:cNvPicPr>
          <p:nvPr/>
        </p:nvPicPr>
        <p:blipFill>
          <a:blip r:embed="rId3"/>
          <a:stretch>
            <a:fillRect/>
          </a:stretch>
        </p:blipFill>
        <p:spPr>
          <a:xfrm>
            <a:off x="2061746" y="3934007"/>
            <a:ext cx="4229534" cy="2145189"/>
          </a:xfrm>
          <a:prstGeom prst="rect">
            <a:avLst/>
          </a:prstGeom>
        </p:spPr>
      </p:pic>
    </p:spTree>
    <p:extLst>
      <p:ext uri="{BB962C8B-B14F-4D97-AF65-F5344CB8AC3E}">
        <p14:creationId xmlns:p14="http://schemas.microsoft.com/office/powerpoint/2010/main" val="84632855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80962" y="37646"/>
            <a:ext cx="8982075" cy="914400"/>
          </a:xfrm>
        </p:spPr>
        <p:txBody>
          <a:bodyPr>
            <a:noAutofit/>
          </a:bodyPr>
          <a:lstStyle/>
          <a:p>
            <a:r>
              <a:rPr lang="en-US">
                <a:solidFill>
                  <a:srgbClr val="FFFFFF"/>
                </a:solidFill>
                <a:latin typeface="Times New Roman"/>
                <a:cs typeface="Times New Roman"/>
              </a:rPr>
              <a:t>CDBG-I Required Federal Compliance Documents</a:t>
            </a:r>
            <a:endParaRPr lang="en-US" sz="1600">
              <a:solidFill>
                <a:srgbClr val="FFFFFF"/>
              </a:solidFill>
              <a:latin typeface="Times New Roman"/>
              <a:cs typeface="Times New Roman"/>
            </a:endParaRPr>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pPr>
              <a:buNone/>
            </a:pPr>
            <a:endParaRPr lang="en-US" sz="2400"/>
          </a:p>
          <a:p>
            <a:endParaRPr lang="en-US" sz="2400">
              <a:solidFill>
                <a:srgbClr val="000000"/>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176</a:t>
            </a:fld>
            <a:endParaRPr lang="en-US"/>
          </a:p>
        </p:txBody>
      </p:sp>
      <p:sp>
        <p:nvSpPr>
          <p:cNvPr id="6" name="Rectangle 5">
            <a:extLst>
              <a:ext uri="{FF2B5EF4-FFF2-40B4-BE49-F238E27FC236}">
                <a16:creationId xmlns:a16="http://schemas.microsoft.com/office/drawing/2014/main" id="{6696FEEA-DFAD-3041-A770-A7A7247B99F2}"/>
              </a:ext>
            </a:extLst>
          </p:cNvPr>
          <p:cNvSpPr/>
          <p:nvPr/>
        </p:nvSpPr>
        <p:spPr>
          <a:xfrm>
            <a:off x="6467475" y="5219700"/>
            <a:ext cx="2551921" cy="1291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47A9EA-52F2-73A8-C298-71C8483C5647}"/>
              </a:ext>
            </a:extLst>
          </p:cNvPr>
          <p:cNvSpPr txBox="1"/>
          <p:nvPr/>
        </p:nvSpPr>
        <p:spPr>
          <a:xfrm>
            <a:off x="-151621" y="873772"/>
            <a:ext cx="9447242"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1045" lvl="2" indent="-283845">
              <a:buFont typeface="Arial"/>
              <a:buChar char="•"/>
            </a:pPr>
            <a:endParaRPr lang="en-US" sz="2200" dirty="0">
              <a:solidFill>
                <a:schemeClr val="accent3"/>
              </a:solidFill>
              <a:latin typeface="Arial" panose="020B0604020202020204" pitchFamily="34" charset="0"/>
              <a:cs typeface="Arial" panose="020B0604020202020204" pitchFamily="34" charset="0"/>
            </a:endParaRPr>
          </a:p>
          <a:p>
            <a:pPr lvl="1"/>
            <a:r>
              <a:rPr lang="en-US" sz="2200" b="1" dirty="0">
                <a:solidFill>
                  <a:schemeClr val="accent3"/>
                </a:solidFill>
                <a:latin typeface="Arial" panose="020B0604020202020204" pitchFamily="34" charset="0"/>
                <a:ea typeface="+mn-lt"/>
                <a:cs typeface="Arial" panose="020B0604020202020204" pitchFamily="34" charset="0"/>
              </a:rPr>
              <a:t>Compliance Statements and Certifications </a:t>
            </a:r>
          </a:p>
          <a:p>
            <a:pPr lvl="2"/>
            <a:r>
              <a:rPr lang="en-US" sz="2200" i="1" dirty="0">
                <a:solidFill>
                  <a:schemeClr val="accent3"/>
                </a:solidFill>
                <a:latin typeface="Arial" panose="020B0604020202020204" pitchFamily="34" charset="0"/>
                <a:cs typeface="Arial" panose="020B0604020202020204" pitchFamily="34" charset="0"/>
              </a:rPr>
              <a:t>Signed and dated in same calendar year as application</a:t>
            </a:r>
          </a:p>
          <a:p>
            <a:pPr marL="1198245" lvl="2" indent="-283845">
              <a:buFont typeface="Arial"/>
              <a:buChar char="•"/>
            </a:pPr>
            <a:endParaRPr lang="en-US" sz="1000" dirty="0">
              <a:solidFill>
                <a:schemeClr val="accent3"/>
              </a:solidFill>
              <a:latin typeface="Arial" panose="020B0604020202020204" pitchFamily="34" charset="0"/>
              <a:cs typeface="Arial" panose="020B0604020202020204" pitchFamily="34" charset="0"/>
            </a:endParaRPr>
          </a:p>
          <a:p>
            <a:pPr marL="1371600" lvl="2" indent="-457200">
              <a:buFont typeface="+mj-lt"/>
              <a:buAutoNum type="arabicPeriod"/>
            </a:pPr>
            <a:r>
              <a:rPr lang="en-US" sz="2200" dirty="0">
                <a:solidFill>
                  <a:schemeClr val="accent3"/>
                </a:solidFill>
                <a:latin typeface="Arial" panose="020B0604020202020204" pitchFamily="34" charset="0"/>
                <a:cs typeface="Arial" panose="020B0604020202020204" pitchFamily="34" charset="0"/>
              </a:rPr>
              <a:t>Local Government Certification of Understanding….</a:t>
            </a:r>
          </a:p>
          <a:p>
            <a:pPr marL="1371600" lvl="2" indent="-457200">
              <a:buFont typeface="+mj-lt"/>
              <a:buAutoNum type="arabicPeriod"/>
            </a:pPr>
            <a:r>
              <a:rPr lang="en-US" sz="2200" dirty="0">
                <a:solidFill>
                  <a:schemeClr val="accent3"/>
                </a:solidFill>
                <a:latin typeface="Arial" panose="020B0604020202020204" pitchFamily="34" charset="0"/>
                <a:cs typeface="Arial" panose="020B0604020202020204" pitchFamily="34" charset="0"/>
              </a:rPr>
              <a:t>Certification of Debarment…. </a:t>
            </a:r>
          </a:p>
          <a:p>
            <a:pPr marL="1371600" lvl="2" indent="-457200">
              <a:buFont typeface="+mj-lt"/>
              <a:buAutoNum type="arabicPeriod"/>
            </a:pPr>
            <a:r>
              <a:rPr lang="en-US" sz="2200" dirty="0">
                <a:solidFill>
                  <a:schemeClr val="accent3"/>
                </a:solidFill>
                <a:latin typeface="Arial" panose="020B0604020202020204" pitchFamily="34" charset="0"/>
                <a:cs typeface="Arial" panose="020B0604020202020204" pitchFamily="34" charset="0"/>
              </a:rPr>
              <a:t>Conflict-of-Interest Certification</a:t>
            </a:r>
          </a:p>
          <a:p>
            <a:pPr marL="1371600" lvl="2" indent="-457200">
              <a:buFont typeface="+mj-lt"/>
              <a:buAutoNum type="arabicPeriod"/>
            </a:pPr>
            <a:r>
              <a:rPr lang="en-US" sz="2200" dirty="0">
                <a:solidFill>
                  <a:schemeClr val="accent3"/>
                </a:solidFill>
                <a:latin typeface="Arial" panose="020B0604020202020204" pitchFamily="34" charset="0"/>
                <a:cs typeface="Arial" panose="020B0604020202020204" pitchFamily="34" charset="0"/>
              </a:rPr>
              <a:t>Federal Performance &amp; Procurement Certification </a:t>
            </a:r>
          </a:p>
          <a:p>
            <a:pPr marL="1371600" lvl="2" indent="-457200">
              <a:buFont typeface="+mj-lt"/>
              <a:buAutoNum type="arabicPeriod"/>
            </a:pPr>
            <a:r>
              <a:rPr lang="en-US" sz="2200" dirty="0">
                <a:solidFill>
                  <a:schemeClr val="accent3"/>
                </a:solidFill>
                <a:latin typeface="Arial" panose="020B0604020202020204" pitchFamily="34" charset="0"/>
                <a:cs typeface="Arial" panose="020B0604020202020204" pitchFamily="34" charset="0"/>
              </a:rPr>
              <a:t>Disclosure of Other Federal Income….</a:t>
            </a:r>
          </a:p>
          <a:p>
            <a:pPr marL="1198245" lvl="2" indent="-283845">
              <a:buFont typeface="Arial"/>
              <a:buChar char="•"/>
            </a:pPr>
            <a:endParaRPr lang="en-US" sz="2200" dirty="0">
              <a:solidFill>
                <a:schemeClr val="accent3"/>
              </a:solidFill>
              <a:latin typeface="Arial" panose="020B0604020202020204" pitchFamily="34" charset="0"/>
              <a:cs typeface="Arial" panose="020B0604020202020204" pitchFamily="34" charset="0"/>
            </a:endParaRPr>
          </a:p>
          <a:p>
            <a:pPr lvl="1"/>
            <a:r>
              <a:rPr lang="en-US" sz="2200" b="1" dirty="0">
                <a:solidFill>
                  <a:schemeClr val="accent3"/>
                </a:solidFill>
                <a:latin typeface="Arial" panose="020B0604020202020204" pitchFamily="34" charset="0"/>
                <a:ea typeface="+mn-lt"/>
                <a:cs typeface="Arial" panose="020B0604020202020204" pitchFamily="34" charset="0"/>
              </a:rPr>
              <a:t>HUD Required Forms </a:t>
            </a:r>
          </a:p>
          <a:p>
            <a:pPr lvl="2"/>
            <a:r>
              <a:rPr lang="en-US" sz="2400" b="1" i="1" dirty="0">
                <a:solidFill>
                  <a:schemeClr val="accent1"/>
                </a:solidFill>
                <a:latin typeface="Arial"/>
                <a:ea typeface="+mn-lt"/>
                <a:cs typeface="Arial"/>
              </a:rPr>
              <a:t>See</a:t>
            </a:r>
            <a:r>
              <a:rPr lang="en-US" sz="2400" b="1" dirty="0">
                <a:solidFill>
                  <a:schemeClr val="accent1"/>
                </a:solidFill>
                <a:latin typeface="Arial"/>
                <a:ea typeface="+mn-lt"/>
                <a:cs typeface="Arial"/>
              </a:rPr>
              <a:t> </a:t>
            </a:r>
            <a:r>
              <a:rPr lang="en-US" sz="2400" b="1" i="1" dirty="0">
                <a:solidFill>
                  <a:schemeClr val="accent1"/>
                </a:solidFill>
                <a:latin typeface="Arial"/>
                <a:ea typeface="+mn-lt"/>
                <a:cs typeface="Arial"/>
              </a:rPr>
              <a:t>Appendix C: HUD Forms and Instructions</a:t>
            </a:r>
          </a:p>
          <a:p>
            <a:pPr marL="1198245" lvl="3" indent="-283845">
              <a:buFont typeface="Arial"/>
              <a:buChar char="•"/>
            </a:pPr>
            <a:endParaRPr lang="en-US" sz="1000" i="1" dirty="0">
              <a:solidFill>
                <a:schemeClr val="accent3"/>
              </a:solidFill>
              <a:latin typeface="Arial" panose="020B0604020202020204" pitchFamily="34" charset="0"/>
              <a:ea typeface="+mn-lt"/>
              <a:cs typeface="Arial" panose="020B0604020202020204" pitchFamily="34" charset="0"/>
            </a:endParaRPr>
          </a:p>
          <a:p>
            <a:pPr lvl="3" indent="-457200">
              <a:buFont typeface="+mj-lt"/>
              <a:buAutoNum type="arabicPeriod"/>
            </a:pPr>
            <a:r>
              <a:rPr lang="en-US" sz="2200" i="1" dirty="0">
                <a:solidFill>
                  <a:schemeClr val="accent3"/>
                </a:solidFill>
                <a:latin typeface="Arial" panose="020B0604020202020204" pitchFamily="34" charset="0"/>
                <a:ea typeface="+mn-lt"/>
                <a:cs typeface="Arial" panose="020B0604020202020204" pitchFamily="34" charset="0"/>
              </a:rPr>
              <a:t>Economic Need – Infrastructure National Objective Form</a:t>
            </a:r>
          </a:p>
          <a:p>
            <a:pPr lvl="3" indent="-457200">
              <a:buFont typeface="+mj-lt"/>
              <a:buAutoNum type="arabicPeriod"/>
            </a:pPr>
            <a:r>
              <a:rPr lang="en-US" sz="2200" i="1" dirty="0">
                <a:solidFill>
                  <a:schemeClr val="accent3"/>
                </a:solidFill>
                <a:latin typeface="Arial" panose="020B0604020202020204" pitchFamily="34" charset="0"/>
                <a:ea typeface="+mn-lt"/>
                <a:cs typeface="Arial" panose="020B0604020202020204" pitchFamily="34" charset="0"/>
              </a:rPr>
              <a:t>Project Source and Use Form </a:t>
            </a:r>
          </a:p>
          <a:p>
            <a:pPr lvl="3" indent="-457200">
              <a:buFont typeface="+mj-lt"/>
              <a:buAutoNum type="arabicPeriod"/>
            </a:pPr>
            <a:r>
              <a:rPr lang="en-US" sz="2200" i="1" dirty="0">
                <a:solidFill>
                  <a:schemeClr val="accent3"/>
                </a:solidFill>
                <a:latin typeface="Arial" panose="020B0604020202020204" pitchFamily="34" charset="0"/>
                <a:ea typeface="+mn-lt"/>
                <a:cs typeface="Arial" panose="020B0604020202020204" pitchFamily="34" charset="0"/>
              </a:rPr>
              <a:t>IDIS Accomplishments and Beneficiaries Forms</a:t>
            </a:r>
          </a:p>
          <a:p>
            <a:pPr>
              <a:buFont typeface="Arial"/>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3548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a:xfrm>
            <a:off x="257175" y="33716"/>
            <a:ext cx="8321040" cy="914400"/>
          </a:xfrm>
        </p:spPr>
        <p:txBody>
          <a:bodyPr>
            <a:noAutofit/>
          </a:bodyPr>
          <a:lstStyle/>
          <a:p>
            <a:r>
              <a:rPr lang="en-US">
                <a:latin typeface="Times New Roman"/>
                <a:cs typeface="Times New Roman"/>
              </a:rPr>
              <a:t>CDBG-I Federal Application Requirements</a:t>
            </a:r>
            <a:endParaRPr lang="en-US" sz="3600"/>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pPr>
              <a:buNone/>
            </a:pPr>
            <a:endParaRPr lang="en-US" sz="2400"/>
          </a:p>
          <a:p>
            <a:endParaRPr lang="en-US" sz="2400">
              <a:solidFill>
                <a:srgbClr val="000000"/>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177</a:t>
            </a:fld>
            <a:endParaRPr lang="en-US"/>
          </a:p>
        </p:txBody>
      </p:sp>
      <p:sp>
        <p:nvSpPr>
          <p:cNvPr id="6" name="Rectangle 5">
            <a:extLst>
              <a:ext uri="{FF2B5EF4-FFF2-40B4-BE49-F238E27FC236}">
                <a16:creationId xmlns:a16="http://schemas.microsoft.com/office/drawing/2014/main" id="{3F62FA16-B686-6950-5DC0-0B20CEF2AB4E}"/>
              </a:ext>
            </a:extLst>
          </p:cNvPr>
          <p:cNvSpPr/>
          <p:nvPr/>
        </p:nvSpPr>
        <p:spPr>
          <a:xfrm>
            <a:off x="6610350" y="5255524"/>
            <a:ext cx="2371725" cy="1257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47A9EA-52F2-73A8-C298-71C8483C5647}"/>
              </a:ext>
            </a:extLst>
          </p:cNvPr>
          <p:cNvSpPr txBox="1"/>
          <p:nvPr/>
        </p:nvSpPr>
        <p:spPr>
          <a:xfrm>
            <a:off x="257175" y="1030320"/>
            <a:ext cx="9048750"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2800" b="1" u="sng">
                <a:solidFill>
                  <a:schemeClr val="tx2"/>
                </a:solidFill>
                <a:latin typeface="Arial" panose="020B0604020202020204" pitchFamily="34" charset="0"/>
                <a:ea typeface="+mn-lt"/>
                <a:cs typeface="Arial" panose="020B0604020202020204" pitchFamily="34" charset="0"/>
              </a:rPr>
              <a:t>Documentation of the following must be provided:</a:t>
            </a:r>
            <a:r>
              <a:rPr lang="en-US" sz="2800" b="1">
                <a:solidFill>
                  <a:schemeClr val="tx2"/>
                </a:solidFill>
                <a:latin typeface="Arial" panose="020B0604020202020204" pitchFamily="34" charset="0"/>
                <a:ea typeface="+mn-lt"/>
                <a:cs typeface="Arial" panose="020B0604020202020204" pitchFamily="34" charset="0"/>
              </a:rPr>
              <a:t> </a:t>
            </a:r>
          </a:p>
          <a:p>
            <a:pPr marL="0" lvl="1"/>
            <a:endParaRPr lang="en-US" sz="2000" b="1">
              <a:solidFill>
                <a:schemeClr val="tx2"/>
              </a:solidFill>
              <a:latin typeface="Arial" panose="020B0604020202020204" pitchFamily="34" charset="0"/>
              <a:ea typeface="+mn-lt"/>
              <a:cs typeface="Arial" panose="020B0604020202020204" pitchFamily="34" charset="0"/>
            </a:endParaRPr>
          </a:p>
          <a:p>
            <a:pPr marL="342900" lvl="1" indent="-342900">
              <a:buFont typeface="Wingdings" panose="05000000000000000000" pitchFamily="2" charset="2"/>
              <a:buChar char="Ø"/>
            </a:pPr>
            <a:r>
              <a:rPr lang="en-US" sz="2400">
                <a:solidFill>
                  <a:schemeClr val="tx2"/>
                </a:solidFill>
                <a:latin typeface="Arial" panose="020B0604020202020204" pitchFamily="34" charset="0"/>
                <a:ea typeface="+mn-lt"/>
                <a:cs typeface="Arial" panose="020B0604020202020204" pitchFamily="34" charset="0"/>
              </a:rPr>
              <a:t>Sam.gov activity registration </a:t>
            </a:r>
            <a:endParaRPr lang="en-US">
              <a:solidFill>
                <a:schemeClr val="tx2"/>
              </a:solidFill>
              <a:latin typeface="Arial" panose="020B0604020202020204" pitchFamily="34" charset="0"/>
              <a:cs typeface="Arial" panose="020B0604020202020204" pitchFamily="34" charset="0"/>
            </a:endParaRPr>
          </a:p>
          <a:p>
            <a:pPr marL="690245" lvl="3" indent="-233045">
              <a:buFont typeface="Arial"/>
              <a:buChar char="•"/>
            </a:pPr>
            <a:r>
              <a:rPr lang="en-US" sz="2000">
                <a:solidFill>
                  <a:schemeClr val="tx2"/>
                </a:solidFill>
                <a:latin typeface="Arial" panose="020B0604020202020204" pitchFamily="34" charset="0"/>
                <a:ea typeface="+mn-lt"/>
                <a:cs typeface="Arial" panose="020B0604020202020204" pitchFamily="34" charset="0"/>
              </a:rPr>
              <a:t>Local governments must have active registration with federal government</a:t>
            </a:r>
          </a:p>
          <a:p>
            <a:pPr marL="690245" lvl="3" indent="-233045">
              <a:buFont typeface="Arial"/>
              <a:buChar char="•"/>
            </a:pPr>
            <a:endParaRPr lang="en-US" sz="1000">
              <a:solidFill>
                <a:schemeClr val="tx2"/>
              </a:solidFill>
              <a:latin typeface="Arial" panose="020B0604020202020204" pitchFamily="34" charset="0"/>
              <a:ea typeface="+mn-lt"/>
              <a:cs typeface="Arial" panose="020B0604020202020204" pitchFamily="34" charset="0"/>
            </a:endParaRPr>
          </a:p>
          <a:p>
            <a:pPr marL="342900" lvl="1" indent="-342900">
              <a:buFont typeface="Wingdings" panose="05000000000000000000" pitchFamily="2" charset="2"/>
              <a:buChar char="Ø"/>
            </a:pPr>
            <a:r>
              <a:rPr lang="en-US" sz="2400">
                <a:solidFill>
                  <a:schemeClr val="tx2"/>
                </a:solidFill>
                <a:latin typeface="Arial" panose="020B0604020202020204" pitchFamily="34" charset="0"/>
                <a:ea typeface="+mn-lt"/>
                <a:cs typeface="Arial" panose="020B0604020202020204" pitchFamily="34" charset="0"/>
              </a:rPr>
              <a:t>Applicant’s Capacity Letter</a:t>
            </a:r>
          </a:p>
          <a:p>
            <a:pPr marL="690245" lvl="2" indent="-233045">
              <a:buFont typeface="Arial"/>
              <a:buChar char="•"/>
            </a:pPr>
            <a:r>
              <a:rPr lang="en-US" sz="2000">
                <a:solidFill>
                  <a:schemeClr val="tx2"/>
                </a:solidFill>
                <a:latin typeface="Arial" panose="020B0604020202020204" pitchFamily="34" charset="0"/>
                <a:cs typeface="Arial" panose="020B0604020202020204" pitchFamily="34" charset="0"/>
              </a:rPr>
              <a:t>Applicant letterhead – see PRS &amp; Guidance </a:t>
            </a:r>
          </a:p>
          <a:p>
            <a:pPr marL="233045" indent="-233045">
              <a:buFont typeface="Arial"/>
              <a:buChar char="•"/>
            </a:pPr>
            <a:endParaRPr lang="en-US" sz="1000">
              <a:solidFill>
                <a:schemeClr val="tx2"/>
              </a:solidFill>
              <a:latin typeface="Arial" panose="020B0604020202020204" pitchFamily="34" charset="0"/>
              <a:ea typeface="+mn-lt"/>
              <a:cs typeface="Arial" panose="020B0604020202020204" pitchFamily="34" charset="0"/>
            </a:endParaRPr>
          </a:p>
          <a:p>
            <a:pPr marL="342900" lvl="1" indent="-342900">
              <a:buFont typeface="Wingdings" panose="05000000000000000000" pitchFamily="2" charset="2"/>
              <a:buChar char="Ø"/>
            </a:pPr>
            <a:r>
              <a:rPr lang="en-US" sz="2400">
                <a:solidFill>
                  <a:schemeClr val="tx2"/>
                </a:solidFill>
                <a:latin typeface="Arial" panose="020B0604020202020204" pitchFamily="34" charset="0"/>
                <a:ea typeface="+mn-lt"/>
                <a:cs typeface="Arial" panose="020B0604020202020204" pitchFamily="34" charset="0"/>
              </a:rPr>
              <a:t>Applicant’s Latest Audit </a:t>
            </a:r>
          </a:p>
          <a:p>
            <a:pPr marL="690245" lvl="2" indent="-233045">
              <a:buFont typeface="Arial"/>
              <a:buChar char="•"/>
            </a:pPr>
            <a:r>
              <a:rPr lang="en-US" sz="2000">
                <a:solidFill>
                  <a:schemeClr val="tx2"/>
                </a:solidFill>
                <a:latin typeface="Arial" panose="020B0604020202020204" pitchFamily="34" charset="0"/>
                <a:ea typeface="+mn-lt"/>
                <a:cs typeface="Arial" panose="020B0604020202020204" pitchFamily="34" charset="0"/>
              </a:rPr>
              <a:t>Must be current with audits - </a:t>
            </a:r>
            <a:r>
              <a:rPr lang="en-US" sz="2000">
                <a:solidFill>
                  <a:schemeClr val="tx2"/>
                </a:solidFill>
                <a:highlight>
                  <a:srgbClr val="FFFF00"/>
                </a:highlight>
                <a:latin typeface="Arial" panose="020B0604020202020204" pitchFamily="34" charset="0"/>
                <a:ea typeface="+mn-lt"/>
                <a:cs typeface="Arial" panose="020B0604020202020204" pitchFamily="34" charset="0"/>
              </a:rPr>
              <a:t>FY24</a:t>
            </a:r>
          </a:p>
          <a:p>
            <a:pPr marL="690245" lvl="2" indent="-233045">
              <a:buFont typeface="Arial"/>
              <a:buChar char="•"/>
            </a:pPr>
            <a:endParaRPr lang="en-US" sz="1000">
              <a:solidFill>
                <a:schemeClr val="tx2"/>
              </a:solidFill>
              <a:latin typeface="Arial" panose="020B0604020202020204" pitchFamily="34" charset="0"/>
              <a:ea typeface="+mn-lt"/>
              <a:cs typeface="Arial" panose="020B0604020202020204" pitchFamily="34" charset="0"/>
            </a:endParaRPr>
          </a:p>
          <a:p>
            <a:pPr marL="342900" indent="-342900">
              <a:buFont typeface="Wingdings" panose="05000000000000000000" pitchFamily="2" charset="2"/>
              <a:buChar char="Ø"/>
            </a:pPr>
            <a:r>
              <a:rPr lang="en-US" sz="2400">
                <a:solidFill>
                  <a:schemeClr val="tx2"/>
                </a:solidFill>
                <a:latin typeface="Arial" panose="020B0604020202020204" pitchFamily="34" charset="0"/>
                <a:ea typeface="+mn-lt"/>
                <a:cs typeface="Arial" panose="020B0604020202020204" pitchFamily="34" charset="0"/>
              </a:rPr>
              <a:t>Floodplain / Floodway Map</a:t>
            </a:r>
          </a:p>
          <a:p>
            <a:pPr marL="690245" lvl="2" indent="-233045">
              <a:buFont typeface="Arial"/>
              <a:buChar char="•"/>
            </a:pPr>
            <a:r>
              <a:rPr lang="en-US" sz="2000">
                <a:solidFill>
                  <a:schemeClr val="tx2"/>
                </a:solidFill>
                <a:latin typeface="Arial" panose="020B0604020202020204" pitchFamily="34" charset="0"/>
                <a:cs typeface="Arial" panose="020B0604020202020204" pitchFamily="34" charset="0"/>
              </a:rPr>
              <a:t>With project area and project description</a:t>
            </a:r>
          </a:p>
        </p:txBody>
      </p:sp>
      <p:sp>
        <p:nvSpPr>
          <p:cNvPr id="7" name="TextBox 6">
            <a:extLst>
              <a:ext uri="{FF2B5EF4-FFF2-40B4-BE49-F238E27FC236}">
                <a16:creationId xmlns:a16="http://schemas.microsoft.com/office/drawing/2014/main" id="{CEAB1675-E261-69EB-24FB-3B4B9F806283}"/>
              </a:ext>
            </a:extLst>
          </p:cNvPr>
          <p:cNvSpPr txBox="1"/>
          <p:nvPr/>
        </p:nvSpPr>
        <p:spPr>
          <a:xfrm>
            <a:off x="-96253" y="5925845"/>
            <a:ext cx="9336505" cy="584775"/>
          </a:xfrm>
          <a:prstGeom prst="rect">
            <a:avLst/>
          </a:prstGeom>
          <a:noFill/>
        </p:spPr>
        <p:txBody>
          <a:bodyPr wrap="square" rtlCol="0">
            <a:spAutoFit/>
          </a:bodyPr>
          <a:lstStyle/>
          <a:p>
            <a:pPr lvl="1"/>
            <a:r>
              <a:rPr lang="en-US" sz="3200" b="1" i="1">
                <a:solidFill>
                  <a:schemeClr val="accent1"/>
                </a:solidFill>
              </a:rPr>
              <a:t>See PRS Guidance for requirements  </a:t>
            </a:r>
          </a:p>
        </p:txBody>
      </p:sp>
    </p:spTree>
    <p:extLst>
      <p:ext uri="{BB962C8B-B14F-4D97-AF65-F5344CB8AC3E}">
        <p14:creationId xmlns:p14="http://schemas.microsoft.com/office/powerpoint/2010/main" val="7759036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7107-E20E-3516-207E-C5814ACC8098}"/>
              </a:ext>
            </a:extLst>
          </p:cNvPr>
          <p:cNvSpPr>
            <a:spLocks noGrp="1"/>
          </p:cNvSpPr>
          <p:nvPr>
            <p:ph type="title"/>
          </p:nvPr>
        </p:nvSpPr>
        <p:spPr>
          <a:xfrm>
            <a:off x="231109" y="41661"/>
            <a:ext cx="8321040" cy="914400"/>
          </a:xfrm>
        </p:spPr>
        <p:txBody>
          <a:bodyPr/>
          <a:lstStyle/>
          <a:p>
            <a:r>
              <a:rPr lang="en-US">
                <a:solidFill>
                  <a:srgbClr val="FFFFFF"/>
                </a:solidFill>
                <a:latin typeface="Times New Roman"/>
                <a:cs typeface="Times New Roman"/>
              </a:rPr>
              <a:t>CDBG-I: Required Public Hearing</a:t>
            </a:r>
            <a:endParaRPr lang="en-US"/>
          </a:p>
        </p:txBody>
      </p:sp>
      <p:sp>
        <p:nvSpPr>
          <p:cNvPr id="3" name="Content Placeholder 2">
            <a:extLst>
              <a:ext uri="{FF2B5EF4-FFF2-40B4-BE49-F238E27FC236}">
                <a16:creationId xmlns:a16="http://schemas.microsoft.com/office/drawing/2014/main" id="{6AD310FB-122D-A6C6-ADA5-7D8F88E2D7A6}"/>
              </a:ext>
            </a:extLst>
          </p:cNvPr>
          <p:cNvSpPr>
            <a:spLocks noGrp="1"/>
          </p:cNvSpPr>
          <p:nvPr>
            <p:ph idx="1"/>
          </p:nvPr>
        </p:nvSpPr>
        <p:spPr>
          <a:xfrm>
            <a:off x="69885" y="1064797"/>
            <a:ext cx="9642006" cy="5019673"/>
          </a:xfrm>
        </p:spPr>
        <p:txBody>
          <a:bodyPr vert="horz" lIns="91440" tIns="45720" rIns="91440" bIns="45720" rtlCol="0" anchor="t">
            <a:normAutofit lnSpcReduction="10000"/>
          </a:bodyPr>
          <a:lstStyle/>
          <a:p>
            <a:pPr marL="114300" indent="0">
              <a:buNone/>
            </a:pPr>
            <a:r>
              <a:rPr lang="en-US" sz="2600" b="1">
                <a:solidFill>
                  <a:schemeClr val="accent3"/>
                </a:solidFill>
                <a:latin typeface="Arial" panose="020B0604020202020204" pitchFamily="34" charset="0"/>
                <a:ea typeface="+mn-lt"/>
                <a:cs typeface="Arial" panose="020B0604020202020204" pitchFamily="34" charset="0"/>
              </a:rPr>
              <a:t>A Public Hearing is a Citizen Participation Requirement. </a:t>
            </a:r>
          </a:p>
          <a:p>
            <a:pPr marL="114300" indent="0">
              <a:buNone/>
            </a:pPr>
            <a:endParaRPr lang="en-US" sz="1500">
              <a:solidFill>
                <a:schemeClr val="accent3"/>
              </a:solidFill>
              <a:latin typeface="Arial" panose="020B0604020202020204" pitchFamily="34" charset="0"/>
              <a:ea typeface="+mn-lt"/>
              <a:cs typeface="Arial" panose="020B0604020202020204" pitchFamily="34" charset="0"/>
            </a:endParaRPr>
          </a:p>
          <a:p>
            <a:pPr marL="512445" indent="-283845">
              <a:buFont typeface="Arial"/>
              <a:buChar char="•"/>
            </a:pPr>
            <a:r>
              <a:rPr lang="en-US" sz="2200">
                <a:solidFill>
                  <a:schemeClr val="accent3"/>
                </a:solidFill>
                <a:latin typeface="Arial" panose="020B0604020202020204" pitchFamily="34" charset="0"/>
                <a:ea typeface="+mn-lt"/>
                <a:cs typeface="Arial" panose="020B0604020202020204" pitchFamily="34" charset="0"/>
              </a:rPr>
              <a:t>Held within same calendar year of application</a:t>
            </a:r>
          </a:p>
          <a:p>
            <a:pPr marL="512445" indent="-283845">
              <a:buFont typeface="Arial"/>
              <a:buChar char="•"/>
            </a:pPr>
            <a:r>
              <a:rPr lang="en-US" sz="2200">
                <a:solidFill>
                  <a:schemeClr val="tx2"/>
                </a:solidFill>
                <a:latin typeface="Arial" panose="020B0604020202020204" pitchFamily="34" charset="0"/>
                <a:ea typeface="+mn-lt"/>
                <a:cs typeface="Arial" panose="020B0604020202020204" pitchFamily="34" charset="0"/>
              </a:rPr>
              <a:t>Certified public hearing minutes required</a:t>
            </a:r>
          </a:p>
          <a:p>
            <a:pPr marL="512445" indent="-283845">
              <a:buFont typeface="Arial"/>
              <a:buChar char="•"/>
            </a:pPr>
            <a:endParaRPr lang="en-US" sz="2200">
              <a:solidFill>
                <a:schemeClr val="tx2"/>
              </a:solidFill>
              <a:latin typeface="Arial" panose="020B0604020202020204" pitchFamily="34" charset="0"/>
              <a:ea typeface="+mn-lt"/>
              <a:cs typeface="Arial" panose="020B0604020202020204" pitchFamily="34" charset="0"/>
            </a:endParaRPr>
          </a:p>
          <a:p>
            <a:pPr marL="512445" indent="-283845">
              <a:buFont typeface="Arial"/>
              <a:buChar char="•"/>
            </a:pPr>
            <a:endParaRPr lang="en-US" sz="2200">
              <a:solidFill>
                <a:schemeClr val="tx2"/>
              </a:solidFill>
              <a:latin typeface="Arial" panose="020B0604020202020204" pitchFamily="34" charset="0"/>
              <a:ea typeface="+mn-lt"/>
              <a:cs typeface="Arial" panose="020B0604020202020204" pitchFamily="34" charset="0"/>
            </a:endParaRPr>
          </a:p>
          <a:p>
            <a:pPr marL="228600" lvl="1" indent="0">
              <a:buNone/>
            </a:pPr>
            <a:r>
              <a:rPr lang="en-US" sz="2800" b="1" i="1">
                <a:solidFill>
                  <a:schemeClr val="accent1"/>
                </a:solidFill>
                <a:latin typeface="Arial"/>
                <a:ea typeface="+mn-lt"/>
                <a:cs typeface="Arial"/>
              </a:rPr>
              <a:t>See Appendix B: Public Hearing &amp; PRS/Guidance</a:t>
            </a:r>
          </a:p>
          <a:p>
            <a:pPr marL="228600" lvl="1" indent="0">
              <a:buNone/>
            </a:pPr>
            <a:endParaRPr lang="en-US" sz="1900">
              <a:solidFill>
                <a:schemeClr val="accent1"/>
              </a:solidFill>
              <a:latin typeface="Arial" panose="020B0604020202020204" pitchFamily="34" charset="0"/>
              <a:ea typeface="+mn-lt"/>
              <a:cs typeface="Arial" panose="020B0604020202020204" pitchFamily="34" charset="0"/>
            </a:endParaRPr>
          </a:p>
          <a:p>
            <a:pPr marL="228600" lvl="1" indent="0">
              <a:buNone/>
            </a:pPr>
            <a:r>
              <a:rPr lang="en-US" sz="2000" b="1">
                <a:solidFill>
                  <a:schemeClr val="accent3"/>
                </a:solidFill>
                <a:latin typeface="Arial" panose="020B0604020202020204" pitchFamily="34" charset="0"/>
                <a:ea typeface="+mn-lt"/>
                <a:cs typeface="Arial" panose="020B0604020202020204" pitchFamily="34" charset="0"/>
              </a:rPr>
              <a:t>Information to pay attention to: </a:t>
            </a:r>
          </a:p>
          <a:p>
            <a:pPr marL="855345" lvl="2" indent="-283845">
              <a:buFont typeface="Arial"/>
              <a:buChar char="•"/>
            </a:pPr>
            <a:r>
              <a:rPr lang="en-US">
                <a:solidFill>
                  <a:schemeClr val="accent3"/>
                </a:solidFill>
                <a:ea typeface="+mn-lt"/>
              </a:rPr>
              <a:t>Public Hearing Notice </a:t>
            </a:r>
          </a:p>
          <a:p>
            <a:pPr marL="1198245" lvl="3" indent="-283845">
              <a:buFont typeface="Arial"/>
              <a:buChar char="•"/>
            </a:pPr>
            <a:r>
              <a:rPr lang="en-US" b="1">
                <a:solidFill>
                  <a:schemeClr val="accent3"/>
                </a:solidFill>
                <a:ea typeface="+mn-lt"/>
              </a:rPr>
              <a:t>Cannot </a:t>
            </a:r>
            <a:r>
              <a:rPr lang="en-US">
                <a:solidFill>
                  <a:schemeClr val="accent3"/>
                </a:solidFill>
                <a:ea typeface="+mn-lt"/>
              </a:rPr>
              <a:t>be published in the legal notice section</a:t>
            </a:r>
          </a:p>
          <a:p>
            <a:pPr marL="1198245" lvl="3" indent="-283845">
              <a:buFont typeface="Arial"/>
              <a:buChar char="•"/>
            </a:pPr>
            <a:r>
              <a:rPr lang="en-US">
                <a:solidFill>
                  <a:schemeClr val="accent3"/>
                </a:solidFill>
                <a:ea typeface="+mn-lt"/>
              </a:rPr>
              <a:t>Notice Window </a:t>
            </a:r>
          </a:p>
          <a:p>
            <a:pPr marL="1541145" lvl="4" indent="-283845">
              <a:buFont typeface="Arial"/>
              <a:buChar char="•"/>
            </a:pPr>
            <a:r>
              <a:rPr lang="en-US">
                <a:solidFill>
                  <a:schemeClr val="accent3"/>
                </a:solidFill>
                <a:ea typeface="+mn-lt"/>
              </a:rPr>
              <a:t>At least 10 days before, no more than 25 days</a:t>
            </a:r>
          </a:p>
          <a:p>
            <a:pPr marL="855345" lvl="2" indent="-283845">
              <a:buFont typeface="Arial"/>
              <a:buChar char="•"/>
            </a:pPr>
            <a:r>
              <a:rPr lang="en-US" sz="2400">
                <a:solidFill>
                  <a:schemeClr val="accent3"/>
                </a:solidFill>
                <a:ea typeface="+mn-lt"/>
              </a:rPr>
              <a:t>Required public hearing content</a:t>
            </a:r>
          </a:p>
          <a:p>
            <a:pPr marL="1198245" lvl="3" indent="-283845">
              <a:buFont typeface="Arial"/>
              <a:buChar char="•"/>
            </a:pPr>
            <a:endParaRPr lang="en-US" sz="2200" i="1">
              <a:solidFill>
                <a:schemeClr val="accent3"/>
              </a:solidFill>
              <a:ea typeface="+mn-lt"/>
            </a:endParaRPr>
          </a:p>
          <a:p>
            <a:pPr marL="1198245" lvl="3" indent="-283845">
              <a:buFont typeface="Arial"/>
              <a:buChar char="•"/>
            </a:pPr>
            <a:endParaRPr lang="en-US" sz="2200" i="1">
              <a:solidFill>
                <a:schemeClr val="accent3"/>
              </a:solidFill>
              <a:latin typeface="Arial" panose="020B0604020202020204" pitchFamily="34" charset="0"/>
              <a:ea typeface="+mn-lt"/>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F0C60836-E58A-5C89-8EE8-54C78CCC439D}"/>
              </a:ext>
            </a:extLst>
          </p:cNvPr>
          <p:cNvSpPr>
            <a:spLocks noGrp="1"/>
          </p:cNvSpPr>
          <p:nvPr>
            <p:ph type="sldNum" sz="quarter" idx="10"/>
          </p:nvPr>
        </p:nvSpPr>
        <p:spPr/>
        <p:txBody>
          <a:bodyPr/>
          <a:lstStyle/>
          <a:p>
            <a:fld id="{74EC55B0-5D01-45FE-91CD-8F1B48D625FC}" type="slidenum">
              <a:rPr lang="en-US" smtClean="0"/>
              <a:pPr/>
              <a:t>178</a:t>
            </a:fld>
            <a:endParaRPr lang="en-US"/>
          </a:p>
        </p:txBody>
      </p:sp>
      <p:cxnSp>
        <p:nvCxnSpPr>
          <p:cNvPr id="6" name="Straight Connector 5">
            <a:extLst>
              <a:ext uri="{FF2B5EF4-FFF2-40B4-BE49-F238E27FC236}">
                <a16:creationId xmlns:a16="http://schemas.microsoft.com/office/drawing/2014/main" id="{D4BF9845-26C2-6FFD-4533-9A576F4D8152}"/>
              </a:ext>
            </a:extLst>
          </p:cNvPr>
          <p:cNvCxnSpPr/>
          <p:nvPr/>
        </p:nvCxnSpPr>
        <p:spPr>
          <a:xfrm>
            <a:off x="466928" y="2765258"/>
            <a:ext cx="80852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816930B-C5B5-EE68-838C-156C7BAA36F7}"/>
              </a:ext>
            </a:extLst>
          </p:cNvPr>
          <p:cNvSpPr/>
          <p:nvPr/>
        </p:nvSpPr>
        <p:spPr>
          <a:xfrm>
            <a:off x="6785607" y="5216893"/>
            <a:ext cx="2288508" cy="1289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A00A41-79C4-3F97-F325-8E1E75529394}"/>
              </a:ext>
            </a:extLst>
          </p:cNvPr>
          <p:cNvSpPr txBox="1"/>
          <p:nvPr/>
        </p:nvSpPr>
        <p:spPr>
          <a:xfrm>
            <a:off x="6989591" y="4173326"/>
            <a:ext cx="1786892" cy="1754326"/>
          </a:xfrm>
          <a:prstGeom prst="rect">
            <a:avLst/>
          </a:prstGeom>
          <a:noFill/>
        </p:spPr>
        <p:txBody>
          <a:bodyPr wrap="square" rtlCol="0">
            <a:spAutoFit/>
          </a:bodyPr>
          <a:lstStyle/>
          <a:p>
            <a:pPr algn="ctr"/>
            <a:r>
              <a:rPr lang="en-US" b="1" cap="all">
                <a:solidFill>
                  <a:schemeClr val="bg1"/>
                </a:solidFill>
              </a:rPr>
              <a:t>Could prevent application from moving forward!</a:t>
            </a:r>
          </a:p>
        </p:txBody>
      </p:sp>
      <p:pic>
        <p:nvPicPr>
          <p:cNvPr id="5" name="Picture 4" descr="214,448 Podium Stock Photos - Free &amp; Royalty-Free Stock ...">
            <a:extLst>
              <a:ext uri="{FF2B5EF4-FFF2-40B4-BE49-F238E27FC236}">
                <a16:creationId xmlns:a16="http://schemas.microsoft.com/office/drawing/2014/main" id="{67710434-83A7-BCC5-7736-92381404705D}"/>
              </a:ext>
            </a:extLst>
          </p:cNvPr>
          <p:cNvPicPr>
            <a:picLocks noChangeAspect="1"/>
          </p:cNvPicPr>
          <p:nvPr/>
        </p:nvPicPr>
        <p:blipFill>
          <a:blip r:embed="rId3"/>
          <a:srcRect l="17784" r="18759" b="-355"/>
          <a:stretch>
            <a:fillRect/>
          </a:stretch>
        </p:blipFill>
        <p:spPr>
          <a:xfrm>
            <a:off x="7250247" y="3817010"/>
            <a:ext cx="1365679" cy="2466124"/>
          </a:xfrm>
          <a:prstGeom prst="rect">
            <a:avLst/>
          </a:prstGeom>
        </p:spPr>
      </p:pic>
    </p:spTree>
    <p:extLst>
      <p:ext uri="{BB962C8B-B14F-4D97-AF65-F5344CB8AC3E}">
        <p14:creationId xmlns:p14="http://schemas.microsoft.com/office/powerpoint/2010/main" val="38506933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6F1C-D317-6DC6-8BA8-F5462D2CEBC7}"/>
              </a:ext>
            </a:extLst>
          </p:cNvPr>
          <p:cNvSpPr>
            <a:spLocks noGrp="1"/>
          </p:cNvSpPr>
          <p:nvPr>
            <p:ph type="title"/>
          </p:nvPr>
        </p:nvSpPr>
        <p:spPr/>
        <p:txBody>
          <a:bodyPr/>
          <a:lstStyle/>
          <a:p>
            <a:r>
              <a:rPr lang="en-US"/>
              <a:t>CDBG-I: Application Submission - Hardcopy</a:t>
            </a:r>
          </a:p>
        </p:txBody>
      </p:sp>
      <p:sp>
        <p:nvSpPr>
          <p:cNvPr id="4" name="Slide Number Placeholder 3">
            <a:extLst>
              <a:ext uri="{FF2B5EF4-FFF2-40B4-BE49-F238E27FC236}">
                <a16:creationId xmlns:a16="http://schemas.microsoft.com/office/drawing/2014/main" id="{CEF2994B-C7F3-43E6-806D-4C8C25C4280D}"/>
              </a:ext>
            </a:extLst>
          </p:cNvPr>
          <p:cNvSpPr>
            <a:spLocks noGrp="1"/>
          </p:cNvSpPr>
          <p:nvPr>
            <p:ph type="sldNum" sz="quarter" idx="10"/>
          </p:nvPr>
        </p:nvSpPr>
        <p:spPr/>
        <p:txBody>
          <a:bodyPr/>
          <a:lstStyle/>
          <a:p>
            <a:fld id="{74EC55B0-5D01-45FE-91CD-8F1B48D625FC}" type="slidenum">
              <a:rPr lang="en-US" smtClean="0"/>
              <a:pPr/>
              <a:t>179</a:t>
            </a:fld>
            <a:endParaRPr lang="en-US"/>
          </a:p>
        </p:txBody>
      </p:sp>
      <p:sp>
        <p:nvSpPr>
          <p:cNvPr id="5" name="Content Placeholder 2">
            <a:extLst>
              <a:ext uri="{FF2B5EF4-FFF2-40B4-BE49-F238E27FC236}">
                <a16:creationId xmlns:a16="http://schemas.microsoft.com/office/drawing/2014/main" id="{AB1E67C6-D5B0-10EB-98EC-9CF2021A0356}"/>
              </a:ext>
            </a:extLst>
          </p:cNvPr>
          <p:cNvSpPr>
            <a:spLocks noGrp="1"/>
          </p:cNvSpPr>
          <p:nvPr>
            <p:ph idx="1"/>
          </p:nvPr>
        </p:nvSpPr>
        <p:spPr>
          <a:xfrm>
            <a:off x="367153" y="1053608"/>
            <a:ext cx="8158480" cy="4855166"/>
          </a:xfrm>
        </p:spPr>
        <p:txBody>
          <a:bodyPr vert="horz" lIns="91440" tIns="45720" rIns="91440" bIns="45720" rtlCol="0" anchor="t">
            <a:noAutofit/>
          </a:bodyPr>
          <a:lstStyle/>
          <a:p>
            <a:pPr marL="0" indent="0" algn="ctr">
              <a:buNone/>
            </a:pPr>
            <a:r>
              <a:rPr lang="en-US" sz="2200" b="1">
                <a:solidFill>
                  <a:schemeClr val="tx2"/>
                </a:solidFill>
                <a:latin typeface="Arial"/>
                <a:cs typeface="Arial"/>
              </a:rPr>
              <a:t>CDBG-I REQUIRES </a:t>
            </a:r>
            <a:r>
              <a:rPr lang="en-US" sz="2200" b="1" u="sng">
                <a:solidFill>
                  <a:schemeClr val="tx2"/>
                </a:solidFill>
                <a:latin typeface="Arial"/>
                <a:cs typeface="Arial"/>
              </a:rPr>
              <a:t>HARD COPY </a:t>
            </a:r>
            <a:r>
              <a:rPr lang="en-US" sz="2200" b="1">
                <a:solidFill>
                  <a:schemeClr val="tx2"/>
                </a:solidFill>
                <a:latin typeface="Arial"/>
                <a:cs typeface="Arial"/>
              </a:rPr>
              <a:t>APPLICATION with ELECTRONIC SUBMISSION.</a:t>
            </a:r>
            <a:endParaRPr lang="en-US" b="1">
              <a:solidFill>
                <a:schemeClr val="tx2"/>
              </a:solidFill>
            </a:endParaRPr>
          </a:p>
          <a:p>
            <a:r>
              <a:rPr lang="en-US" sz="2200">
                <a:solidFill>
                  <a:schemeClr val="tx2"/>
                </a:solidFill>
                <a:latin typeface="Arial"/>
                <a:cs typeface="Arial"/>
              </a:rPr>
              <a:t>Due by the Application Deadline in the Raleigh Office. </a:t>
            </a:r>
          </a:p>
          <a:p>
            <a:endParaRPr lang="en-US" sz="2200">
              <a:solidFill>
                <a:schemeClr val="tx2"/>
              </a:solidFill>
              <a:latin typeface="Arial"/>
              <a:cs typeface="Arial"/>
            </a:endParaRPr>
          </a:p>
          <a:p>
            <a:pPr marL="0" indent="0">
              <a:buNone/>
            </a:pPr>
            <a:r>
              <a:rPr lang="en-US" sz="2200" b="1">
                <a:solidFill>
                  <a:schemeClr val="tx2"/>
                </a:solidFill>
                <a:latin typeface="Arial"/>
                <a:cs typeface="Arial"/>
              </a:rPr>
              <a:t>Electronic Submission</a:t>
            </a:r>
          </a:p>
          <a:p>
            <a:pPr lvl="1"/>
            <a:r>
              <a:rPr lang="en-US" sz="1800">
                <a:solidFill>
                  <a:schemeClr val="tx2"/>
                </a:solidFill>
                <a:latin typeface="Arial"/>
                <a:cs typeface="Arial"/>
              </a:rPr>
              <a:t> Done via Laserfiche</a:t>
            </a:r>
          </a:p>
          <a:p>
            <a:pPr lvl="1"/>
            <a:r>
              <a:rPr lang="en-US" sz="1800">
                <a:solidFill>
                  <a:schemeClr val="tx2"/>
                </a:solidFill>
                <a:latin typeface="Arial"/>
                <a:cs typeface="Arial"/>
              </a:rPr>
              <a:t> Is the official application</a:t>
            </a:r>
          </a:p>
          <a:p>
            <a:endParaRPr lang="en-US" sz="2200">
              <a:solidFill>
                <a:schemeClr val="tx2"/>
              </a:solidFill>
              <a:latin typeface="Arial"/>
              <a:cs typeface="Arial"/>
            </a:endParaRPr>
          </a:p>
          <a:p>
            <a:pPr marL="0" indent="0">
              <a:buNone/>
            </a:pPr>
            <a:r>
              <a:rPr lang="en-US" sz="2200" b="1">
                <a:solidFill>
                  <a:schemeClr val="tx2"/>
                </a:solidFill>
                <a:latin typeface="Arial"/>
                <a:cs typeface="Arial"/>
              </a:rPr>
              <a:t>Hard Copy Submission</a:t>
            </a:r>
          </a:p>
          <a:p>
            <a:pPr lvl="1"/>
            <a:r>
              <a:rPr lang="en-US" sz="1800">
                <a:solidFill>
                  <a:schemeClr val="tx2"/>
                </a:solidFill>
                <a:latin typeface="Arial"/>
                <a:cs typeface="Arial"/>
              </a:rPr>
              <a:t>Must include original signatures</a:t>
            </a:r>
          </a:p>
          <a:p>
            <a:pPr lvl="1"/>
            <a:r>
              <a:rPr lang="en-US" sz="1800">
                <a:solidFill>
                  <a:schemeClr val="tx2"/>
                </a:solidFill>
                <a:latin typeface="Arial"/>
                <a:cs typeface="Arial"/>
              </a:rPr>
              <a:t>Submitted in a three-ring binder</a:t>
            </a:r>
          </a:p>
          <a:p>
            <a:pPr lvl="1"/>
            <a:r>
              <a:rPr lang="en-US" sz="1800">
                <a:solidFill>
                  <a:schemeClr val="tx2"/>
                </a:solidFill>
              </a:rPr>
              <a:t>See PRS &amp; Guidance for FedEx and UPS address</a:t>
            </a:r>
          </a:p>
          <a:p>
            <a:endParaRPr lang="en-US">
              <a:solidFill>
                <a:schemeClr val="tx2"/>
              </a:solidFill>
              <a:latin typeface="Arial"/>
              <a:cs typeface="Arial"/>
            </a:endParaRPr>
          </a:p>
          <a:p>
            <a:pPr marL="685800" lvl="2" indent="0">
              <a:buNone/>
            </a:pPr>
            <a:endParaRPr lang="en-US" sz="2200">
              <a:solidFill>
                <a:schemeClr val="tx2"/>
              </a:solidFill>
            </a:endParaRPr>
          </a:p>
          <a:p>
            <a:endParaRPr lang="en-US" sz="2200">
              <a:solidFill>
                <a:schemeClr val="tx2"/>
              </a:solidFill>
            </a:endParaRPr>
          </a:p>
        </p:txBody>
      </p:sp>
      <p:sp>
        <p:nvSpPr>
          <p:cNvPr id="7" name="Rectangle 6">
            <a:extLst>
              <a:ext uri="{FF2B5EF4-FFF2-40B4-BE49-F238E27FC236}">
                <a16:creationId xmlns:a16="http://schemas.microsoft.com/office/drawing/2014/main" id="{65D8EC51-0CA9-EED8-D826-7F1EF79B2849}"/>
              </a:ext>
            </a:extLst>
          </p:cNvPr>
          <p:cNvSpPr/>
          <p:nvPr/>
        </p:nvSpPr>
        <p:spPr>
          <a:xfrm>
            <a:off x="6776185" y="5284269"/>
            <a:ext cx="2213811" cy="12320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60DFCBA-FE79-1F7B-45A0-8CA1013A63E4}"/>
              </a:ext>
            </a:extLst>
          </p:cNvPr>
          <p:cNvCxnSpPr/>
          <p:nvPr/>
        </p:nvCxnSpPr>
        <p:spPr>
          <a:xfrm>
            <a:off x="259882" y="2300438"/>
            <a:ext cx="852808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E9D86E-9033-99CD-4689-4C2263420615}"/>
              </a:ext>
            </a:extLst>
          </p:cNvPr>
          <p:cNvSpPr txBox="1"/>
          <p:nvPr/>
        </p:nvSpPr>
        <p:spPr>
          <a:xfrm>
            <a:off x="-221860" y="5727579"/>
            <a:ext cx="9336505" cy="523220"/>
          </a:xfrm>
          <a:prstGeom prst="rect">
            <a:avLst/>
          </a:prstGeom>
          <a:noFill/>
        </p:spPr>
        <p:txBody>
          <a:bodyPr wrap="square" rtlCol="0">
            <a:spAutoFit/>
          </a:bodyPr>
          <a:lstStyle/>
          <a:p>
            <a:pPr lvl="1"/>
            <a:r>
              <a:rPr lang="en-US" sz="2800" b="1">
                <a:solidFill>
                  <a:schemeClr val="accent1"/>
                </a:solidFill>
              </a:rPr>
              <a:t>Both applications MUST be </a:t>
            </a:r>
            <a:r>
              <a:rPr lang="en-US" sz="2800" b="1" u="sng">
                <a:solidFill>
                  <a:schemeClr val="accent1"/>
                </a:solidFill>
              </a:rPr>
              <a:t>complete and match</a:t>
            </a:r>
            <a:r>
              <a:rPr lang="en-US" sz="2800" b="1">
                <a:solidFill>
                  <a:schemeClr val="accent1"/>
                </a:solidFill>
              </a:rPr>
              <a:t>!</a:t>
            </a:r>
          </a:p>
        </p:txBody>
      </p:sp>
      <p:pic>
        <p:nvPicPr>
          <p:cNvPr id="11" name="Picture 4" descr="20,400+ Blank Stop Sign Stock Photos, Pictures &amp; Royalty ...">
            <a:extLst>
              <a:ext uri="{FF2B5EF4-FFF2-40B4-BE49-F238E27FC236}">
                <a16:creationId xmlns:a16="http://schemas.microsoft.com/office/drawing/2014/main" id="{76E5B69A-DA50-1004-01A2-71AA4B3DB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773" y="2787497"/>
            <a:ext cx="2194860" cy="21948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93BADE-6DF2-455E-4663-91C691CABF50}"/>
              </a:ext>
            </a:extLst>
          </p:cNvPr>
          <p:cNvSpPr txBox="1"/>
          <p:nvPr/>
        </p:nvSpPr>
        <p:spPr>
          <a:xfrm>
            <a:off x="6534757" y="2921521"/>
            <a:ext cx="1786892" cy="1754326"/>
          </a:xfrm>
          <a:prstGeom prst="rect">
            <a:avLst/>
          </a:prstGeom>
          <a:noFill/>
        </p:spPr>
        <p:txBody>
          <a:bodyPr wrap="square" rtlCol="0">
            <a:spAutoFit/>
          </a:bodyPr>
          <a:lstStyle/>
          <a:p>
            <a:pPr algn="ctr"/>
            <a:r>
              <a:rPr lang="en-US" b="1" cap="all">
                <a:solidFill>
                  <a:schemeClr val="bg1"/>
                </a:solidFill>
              </a:rPr>
              <a:t>Could prevent application from moving forward!</a:t>
            </a:r>
          </a:p>
        </p:txBody>
      </p:sp>
    </p:spTree>
    <p:extLst>
      <p:ext uri="{BB962C8B-B14F-4D97-AF65-F5344CB8AC3E}">
        <p14:creationId xmlns:p14="http://schemas.microsoft.com/office/powerpoint/2010/main" val="272373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1C57-B46C-AEEF-CD23-28873030B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D5F00-3D17-A8A8-CD39-56C2B3C3B0DF}"/>
              </a:ext>
            </a:extLst>
          </p:cNvPr>
          <p:cNvSpPr>
            <a:spLocks noGrp="1"/>
          </p:cNvSpPr>
          <p:nvPr>
            <p:ph type="title"/>
          </p:nvPr>
        </p:nvSpPr>
        <p:spPr/>
        <p:txBody>
          <a:bodyPr/>
          <a:lstStyle/>
          <a:p>
            <a:r>
              <a:rPr lang="en-US"/>
              <a:t>DWSRF/CWSRF Helene-Eligible Projects</a:t>
            </a:r>
          </a:p>
        </p:txBody>
      </p:sp>
      <p:sp>
        <p:nvSpPr>
          <p:cNvPr id="3" name="Content Placeholder 2">
            <a:extLst>
              <a:ext uri="{FF2B5EF4-FFF2-40B4-BE49-F238E27FC236}">
                <a16:creationId xmlns:a16="http://schemas.microsoft.com/office/drawing/2014/main" id="{777C1755-F782-AD20-536D-B7E0DA3719DE}"/>
              </a:ext>
            </a:extLst>
          </p:cNvPr>
          <p:cNvSpPr>
            <a:spLocks noGrp="1"/>
          </p:cNvSpPr>
          <p:nvPr>
            <p:ph idx="1"/>
          </p:nvPr>
        </p:nvSpPr>
        <p:spPr>
          <a:xfrm>
            <a:off x="180975" y="1153205"/>
            <a:ext cx="8525281" cy="5019673"/>
          </a:xfrm>
        </p:spPr>
        <p:txBody>
          <a:bodyPr>
            <a:normAutofit/>
          </a:bodyPr>
          <a:lstStyle/>
          <a:p>
            <a:pPr marL="0" indent="0">
              <a:buNone/>
            </a:pPr>
            <a:r>
              <a:rPr lang="en-US" sz="2400" dirty="0">
                <a:solidFill>
                  <a:schemeClr val="accent3"/>
                </a:solidFill>
              </a:rPr>
              <a:t>Project must be:</a:t>
            </a:r>
          </a:p>
          <a:p>
            <a:pPr marL="457200" indent="-457200">
              <a:buFont typeface="+mj-lt"/>
              <a:buAutoNum type="arabicPeriod"/>
            </a:pPr>
            <a:r>
              <a:rPr lang="en-US" sz="2400" dirty="0">
                <a:solidFill>
                  <a:schemeClr val="accent3"/>
                </a:solidFill>
              </a:rPr>
              <a:t>SRF eligible, </a:t>
            </a:r>
            <a:r>
              <a:rPr lang="en-US" sz="2400" dirty="0">
                <a:solidFill>
                  <a:srgbClr val="FF0000"/>
                </a:solidFill>
              </a:rPr>
              <a:t>in Helene affected areas</a:t>
            </a:r>
            <a:r>
              <a:rPr lang="en-US" sz="2400" dirty="0">
                <a:solidFill>
                  <a:schemeClr val="accent3"/>
                </a:solidFill>
              </a:rPr>
              <a:t> </a:t>
            </a:r>
            <a:r>
              <a:rPr lang="en-US" sz="2400" i="1" dirty="0">
                <a:solidFill>
                  <a:schemeClr val="accent3"/>
                </a:solidFill>
              </a:rPr>
              <a:t>and</a:t>
            </a:r>
          </a:p>
          <a:p>
            <a:pPr marL="457200" indent="-457200">
              <a:buFont typeface="+mj-lt"/>
              <a:buAutoNum type="arabicPeriod"/>
            </a:pPr>
            <a:r>
              <a:rPr lang="en-US" sz="2400" dirty="0">
                <a:solidFill>
                  <a:schemeClr val="accent3"/>
                </a:solidFill>
              </a:rPr>
              <a:t>Either</a:t>
            </a:r>
          </a:p>
          <a:p>
            <a:pPr marL="800100" lvl="1" indent="-457200">
              <a:buFont typeface="+mj-lt"/>
              <a:buAutoNum type="alphaLcParenR"/>
            </a:pPr>
            <a:r>
              <a:rPr lang="en-US" sz="2000" dirty="0">
                <a:solidFill>
                  <a:schemeClr val="accent3"/>
                </a:solidFill>
              </a:rPr>
              <a:t>Reduce flood or fire damage risk and vulnerability at treatment works or eligible facilities, </a:t>
            </a:r>
            <a:r>
              <a:rPr lang="en-US" sz="2000" i="1" dirty="0">
                <a:solidFill>
                  <a:schemeClr val="accent3"/>
                </a:solidFill>
              </a:rPr>
              <a:t>or</a:t>
            </a:r>
          </a:p>
          <a:p>
            <a:pPr marL="800100" lvl="1" indent="-457200">
              <a:buFont typeface="+mj-lt"/>
              <a:buAutoNum type="alphaLcParenR"/>
            </a:pPr>
            <a:r>
              <a:rPr lang="en-US" sz="2000" dirty="0">
                <a:solidFill>
                  <a:schemeClr val="accent3"/>
                </a:solidFill>
              </a:rPr>
              <a:t>Enhance resiliency to rapid hydrologic change or natural disaster at treatment works or eligible facilities</a:t>
            </a:r>
          </a:p>
          <a:p>
            <a:pPr marL="342900" lvl="1" indent="0">
              <a:buNone/>
            </a:pPr>
            <a:endParaRPr lang="en-US" sz="2000" dirty="0">
              <a:solidFill>
                <a:schemeClr val="accent3"/>
              </a:solidFill>
            </a:endParaRPr>
          </a:p>
          <a:p>
            <a:pPr marL="342900" lvl="1" indent="0">
              <a:buNone/>
            </a:pPr>
            <a:endParaRPr lang="en-US" sz="2000" dirty="0">
              <a:solidFill>
                <a:schemeClr val="accent3"/>
              </a:solidFill>
            </a:endParaRPr>
          </a:p>
          <a:p>
            <a:pPr marL="342900" lvl="1" indent="0">
              <a:buNone/>
            </a:pPr>
            <a:r>
              <a:rPr lang="en-US" dirty="0">
                <a:solidFill>
                  <a:schemeClr val="accent3"/>
                </a:solidFill>
              </a:rPr>
              <a:t>Repair/recovery projects are eligible as long as they meet the criteria above.</a:t>
            </a:r>
          </a:p>
          <a:p>
            <a:pPr marL="342900" lvl="1" indent="0">
              <a:buNone/>
            </a:pPr>
            <a:endParaRPr lang="en-US" dirty="0"/>
          </a:p>
        </p:txBody>
      </p:sp>
      <p:sp>
        <p:nvSpPr>
          <p:cNvPr id="4" name="Slide Number Placeholder 3">
            <a:extLst>
              <a:ext uri="{FF2B5EF4-FFF2-40B4-BE49-F238E27FC236}">
                <a16:creationId xmlns:a16="http://schemas.microsoft.com/office/drawing/2014/main" id="{F91DA4B5-10A4-070C-8B85-1DC06D1A27C8}"/>
              </a:ext>
            </a:extLst>
          </p:cNvPr>
          <p:cNvSpPr>
            <a:spLocks noGrp="1"/>
          </p:cNvSpPr>
          <p:nvPr>
            <p:ph type="sldNum" sz="quarter" idx="10"/>
          </p:nvPr>
        </p:nvSpPr>
        <p:spPr>
          <a:xfrm>
            <a:off x="0" y="6592824"/>
            <a:ext cx="2057400" cy="265176"/>
          </a:xfrm>
        </p:spPr>
        <p:txBody>
          <a:bodyPr/>
          <a:lstStyle>
            <a:lvl1pPr>
              <a:defRPr>
                <a:solidFill>
                  <a:schemeClr val="bg1"/>
                </a:solidFill>
                <a:latin typeface="Arial" panose="020B0604020202020204" pitchFamily="34" charset="0"/>
              </a:defRPr>
            </a:lvl1pPr>
          </a:lstStyle>
          <a:p>
            <a:fld id="{74EC55B0-5D01-45FE-91CD-8F1B48D625FC}" type="slidenum">
              <a:rPr lang="en-US" smtClean="0"/>
              <a:pPr/>
              <a:t>18</a:t>
            </a:fld>
            <a:endParaRPr lang="en-US"/>
          </a:p>
        </p:txBody>
      </p:sp>
    </p:spTree>
    <p:extLst>
      <p:ext uri="{BB962C8B-B14F-4D97-AF65-F5344CB8AC3E}">
        <p14:creationId xmlns:p14="http://schemas.microsoft.com/office/powerpoint/2010/main" val="41181045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180</a:t>
            </a:fld>
            <a:endParaRPr lang="en-US"/>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0A83E417-1FEA-20E2-7E41-3D848AFC5544}"/>
              </a:ext>
            </a:extLst>
          </p:cNvPr>
          <p:cNvSpPr txBox="1"/>
          <p:nvPr/>
        </p:nvSpPr>
        <p:spPr>
          <a:xfrm>
            <a:off x="1209541" y="2234715"/>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23934563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181</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Viable Utilities Program</a:t>
            </a:r>
          </a:p>
          <a:p>
            <a:pPr marL="0" indent="0" algn="ctr">
              <a:buNone/>
            </a:pPr>
            <a:r>
              <a:rPr lang="en-US" sz="3200" b="1" i="1">
                <a:solidFill>
                  <a:schemeClr val="accent3"/>
                </a:solidFill>
                <a:latin typeface="+mj-lt"/>
              </a:rPr>
              <a:t>(VUP)</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216006298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FB84-CC14-413D-858C-00822C50F994}"/>
              </a:ext>
            </a:extLst>
          </p:cNvPr>
          <p:cNvSpPr>
            <a:spLocks noGrp="1"/>
          </p:cNvSpPr>
          <p:nvPr>
            <p:ph type="title"/>
          </p:nvPr>
        </p:nvSpPr>
        <p:spPr>
          <a:xfrm>
            <a:off x="466928" y="0"/>
            <a:ext cx="8321040" cy="914400"/>
          </a:xfrm>
        </p:spPr>
        <p:txBody>
          <a:bodyPr/>
          <a:lstStyle/>
          <a:p>
            <a:r>
              <a:rPr lang="en-US"/>
              <a:t>Master Plan – Definition of Viability</a:t>
            </a:r>
          </a:p>
        </p:txBody>
      </p:sp>
      <p:sp>
        <p:nvSpPr>
          <p:cNvPr id="3" name="Content Placeholder 2">
            <a:extLst>
              <a:ext uri="{FF2B5EF4-FFF2-40B4-BE49-F238E27FC236}">
                <a16:creationId xmlns:a16="http://schemas.microsoft.com/office/drawing/2014/main" id="{9A9EFB7C-8469-4FA1-9151-C6A3E1AB18A8}"/>
              </a:ext>
            </a:extLst>
          </p:cNvPr>
          <p:cNvSpPr>
            <a:spLocks noGrp="1"/>
          </p:cNvSpPr>
          <p:nvPr>
            <p:ph idx="1"/>
          </p:nvPr>
        </p:nvSpPr>
        <p:spPr>
          <a:xfrm>
            <a:off x="457201" y="1228725"/>
            <a:ext cx="4968240" cy="5019675"/>
          </a:xfrm>
        </p:spPr>
        <p:txBody>
          <a:bodyPr>
            <a:normAutofit fontScale="92500" lnSpcReduction="10000"/>
          </a:bodyPr>
          <a:lstStyle/>
          <a:p>
            <a:pPr marL="0" indent="0" algn="ctr">
              <a:buNone/>
            </a:pPr>
            <a:r>
              <a:rPr lang="en-US" u="sng">
                <a:solidFill>
                  <a:schemeClr val="tx2"/>
                </a:solidFill>
              </a:rPr>
              <a:t>2017 State Water Infrastructure Authority Master Plan</a:t>
            </a:r>
          </a:p>
          <a:p>
            <a:endParaRPr lang="en-US" sz="1900">
              <a:solidFill>
                <a:schemeClr val="tx2"/>
              </a:solidFill>
            </a:endParaRPr>
          </a:p>
          <a:p>
            <a:pPr marL="0" indent="0" algn="ctr">
              <a:buNone/>
            </a:pPr>
            <a:r>
              <a:rPr lang="en-US">
                <a:solidFill>
                  <a:schemeClr val="tx2"/>
                </a:solidFill>
              </a:rPr>
              <a:t>A viable system is one that functions as a long-term, self-sufficient business enterprise, establishes organizational excellence, and provides appropriate levels of infrastructure maintenance, operation, and reinvestment that allow the utility to provide reliable water services now and in the future.</a:t>
            </a:r>
          </a:p>
          <a:p>
            <a:endParaRPr lang="en-US">
              <a:solidFill>
                <a:schemeClr val="tx2"/>
              </a:solidFill>
            </a:endParaRPr>
          </a:p>
        </p:txBody>
      </p:sp>
      <p:pic>
        <p:nvPicPr>
          <p:cNvPr id="4" name="Picture 3">
            <a:extLst>
              <a:ext uri="{FF2B5EF4-FFF2-40B4-BE49-F238E27FC236}">
                <a16:creationId xmlns:a16="http://schemas.microsoft.com/office/drawing/2014/main" id="{64FC9587-171C-4FDE-84CC-BE9EEE26034F}"/>
              </a:ext>
            </a:extLst>
          </p:cNvPr>
          <p:cNvPicPr>
            <a:picLocks noChangeAspect="1"/>
          </p:cNvPicPr>
          <p:nvPr/>
        </p:nvPicPr>
        <p:blipFill>
          <a:blip r:embed="rId3"/>
          <a:stretch>
            <a:fillRect/>
          </a:stretch>
        </p:blipFill>
        <p:spPr>
          <a:xfrm>
            <a:off x="5565339" y="1570338"/>
            <a:ext cx="2938592" cy="3717324"/>
          </a:xfrm>
          <a:prstGeom prst="rect">
            <a:avLst/>
          </a:prstGeom>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AFE5FA3A-CE1E-48B0-0B66-CAABAFEE2614}"/>
              </a:ext>
            </a:extLst>
          </p:cNvPr>
          <p:cNvSpPr txBox="1"/>
          <p:nvPr/>
        </p:nvSpPr>
        <p:spPr>
          <a:xfrm>
            <a:off x="-19382" y="5943600"/>
            <a:ext cx="5921406" cy="307777"/>
          </a:xfrm>
          <a:prstGeom prst="rect">
            <a:avLst/>
          </a:prstGeom>
          <a:noFill/>
        </p:spPr>
        <p:txBody>
          <a:bodyPr wrap="square" rtlCol="0">
            <a:spAutoFit/>
          </a:bodyPr>
          <a:lstStyle/>
          <a:p>
            <a:r>
              <a:rPr lang="en-US" sz="1400" i="1">
                <a:latin typeface="Arial" panose="020B0604020202020204" pitchFamily="34" charset="0"/>
                <a:hlinkClick r:id="rId4"/>
              </a:rPr>
              <a:t>https://www.deq.nc.gov/about/divisions/water-infrastructure/viable-utilities</a:t>
            </a:r>
            <a:endParaRPr lang="en-US" sz="1400" i="1">
              <a:latin typeface="Arial" panose="020B0604020202020204" pitchFamily="34" charset="0"/>
            </a:endParaRPr>
          </a:p>
        </p:txBody>
      </p:sp>
    </p:spTree>
    <p:extLst>
      <p:ext uri="{BB962C8B-B14F-4D97-AF65-F5344CB8AC3E}">
        <p14:creationId xmlns:p14="http://schemas.microsoft.com/office/powerpoint/2010/main" val="20274864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83B7-ECB7-4AD5-85AE-DA2395F40B22}"/>
              </a:ext>
            </a:extLst>
          </p:cNvPr>
          <p:cNvSpPr>
            <a:spLocks noGrp="1"/>
          </p:cNvSpPr>
          <p:nvPr>
            <p:ph type="title"/>
          </p:nvPr>
        </p:nvSpPr>
        <p:spPr>
          <a:xfrm>
            <a:off x="466928" y="0"/>
            <a:ext cx="8321040" cy="914400"/>
          </a:xfrm>
        </p:spPr>
        <p:txBody>
          <a:bodyPr/>
          <a:lstStyle/>
          <a:p>
            <a:r>
              <a:rPr lang="en-US"/>
              <a:t>Viable Utility Program (VUP)</a:t>
            </a:r>
          </a:p>
        </p:txBody>
      </p:sp>
      <p:sp>
        <p:nvSpPr>
          <p:cNvPr id="3" name="Content Placeholder 2">
            <a:extLst>
              <a:ext uri="{FF2B5EF4-FFF2-40B4-BE49-F238E27FC236}">
                <a16:creationId xmlns:a16="http://schemas.microsoft.com/office/drawing/2014/main" id="{C8D4CB71-5DEF-4069-9FE6-751569343B58}"/>
              </a:ext>
            </a:extLst>
          </p:cNvPr>
          <p:cNvSpPr>
            <a:spLocks noGrp="1"/>
          </p:cNvSpPr>
          <p:nvPr>
            <p:ph idx="1"/>
          </p:nvPr>
        </p:nvSpPr>
        <p:spPr>
          <a:xfrm>
            <a:off x="161365" y="1140311"/>
            <a:ext cx="8799755" cy="5511949"/>
          </a:xfrm>
        </p:spPr>
        <p:txBody>
          <a:bodyPr vert="horz" lIns="91440" tIns="45720" rIns="91440" bIns="45720" rtlCol="0" anchor="t">
            <a:normAutofit fontScale="85000" lnSpcReduction="20000"/>
          </a:bodyPr>
          <a:lstStyle/>
          <a:p>
            <a:pPr marL="0" indent="0">
              <a:lnSpc>
                <a:spcPct val="110000"/>
              </a:lnSpc>
              <a:buNone/>
            </a:pPr>
            <a:r>
              <a:rPr lang="en-US" dirty="0">
                <a:solidFill>
                  <a:schemeClr val="tx2"/>
                </a:solidFill>
              </a:rPr>
              <a:t>Signed into law on July 1, 2020 (Reform of Water and Wastewater Public Enterprises, S.L. 2020-79)</a:t>
            </a:r>
          </a:p>
          <a:p>
            <a:pPr lvl="1">
              <a:lnSpc>
                <a:spcPct val="110000"/>
              </a:lnSpc>
            </a:pPr>
            <a:r>
              <a:rPr lang="en-US" dirty="0">
                <a:solidFill>
                  <a:schemeClr val="tx2"/>
                </a:solidFill>
              </a:rPr>
              <a:t>Updates to G.S. 159G “Water Infrastructure”</a:t>
            </a:r>
          </a:p>
          <a:p>
            <a:pPr lvl="1">
              <a:lnSpc>
                <a:spcPct val="110000"/>
              </a:lnSpc>
            </a:pPr>
            <a:r>
              <a:rPr lang="en-US" dirty="0">
                <a:solidFill>
                  <a:schemeClr val="tx2"/>
                </a:solidFill>
              </a:rPr>
              <a:t>$15M per Distressed system, $30M for merger</a:t>
            </a:r>
          </a:p>
          <a:p>
            <a:pPr marL="0" indent="0">
              <a:lnSpc>
                <a:spcPct val="110000"/>
              </a:lnSpc>
              <a:buNone/>
            </a:pPr>
            <a:endParaRPr lang="en-US" sz="2100" dirty="0">
              <a:solidFill>
                <a:schemeClr val="tx2"/>
              </a:solidFill>
            </a:endParaRPr>
          </a:p>
          <a:p>
            <a:pPr marL="0" indent="0">
              <a:lnSpc>
                <a:spcPct val="110000"/>
              </a:lnSpc>
              <a:buNone/>
            </a:pPr>
            <a:r>
              <a:rPr lang="en-US" dirty="0">
                <a:solidFill>
                  <a:schemeClr val="tx2"/>
                </a:solidFill>
              </a:rPr>
              <a:t>Foster the viability of water and wastewater operations across the state by: </a:t>
            </a:r>
          </a:p>
          <a:p>
            <a:pPr lvl="1">
              <a:lnSpc>
                <a:spcPct val="110000"/>
              </a:lnSpc>
            </a:pPr>
            <a:r>
              <a:rPr lang="en-US" dirty="0">
                <a:solidFill>
                  <a:schemeClr val="tx2"/>
                </a:solidFill>
              </a:rPr>
              <a:t>Identifying and designating distressed local government units (LGUs)</a:t>
            </a:r>
          </a:p>
          <a:p>
            <a:pPr lvl="1">
              <a:lnSpc>
                <a:spcPct val="110000"/>
              </a:lnSpc>
            </a:pPr>
            <a:r>
              <a:rPr lang="en-US" dirty="0">
                <a:solidFill>
                  <a:schemeClr val="tx2"/>
                </a:solidFill>
              </a:rPr>
              <a:t>Providing a process to develop viable water/sewer utilities. </a:t>
            </a:r>
          </a:p>
          <a:p>
            <a:pPr lvl="1">
              <a:lnSpc>
                <a:spcPct val="110000"/>
              </a:lnSpc>
            </a:pPr>
            <a:r>
              <a:rPr lang="en-US" dirty="0">
                <a:solidFill>
                  <a:schemeClr val="tx2"/>
                </a:solidFill>
              </a:rPr>
              <a:t>Coordinating approval by both SWIA and Local Government Commission (LGC)</a:t>
            </a:r>
          </a:p>
          <a:p>
            <a:pPr>
              <a:lnSpc>
                <a:spcPct val="110000"/>
              </a:lnSpc>
            </a:pPr>
            <a:endParaRPr lang="en-US" sz="2100" dirty="0">
              <a:solidFill>
                <a:schemeClr val="tx2"/>
              </a:solidFill>
              <a:sym typeface="Wingdings" panose="05000000000000000000" pitchFamily="2" charset="2"/>
            </a:endParaRPr>
          </a:p>
          <a:p>
            <a:pPr marL="0" indent="0">
              <a:lnSpc>
                <a:spcPct val="110000"/>
              </a:lnSpc>
              <a:buNone/>
            </a:pPr>
            <a:r>
              <a:rPr lang="en-US" b="1" dirty="0">
                <a:solidFill>
                  <a:schemeClr val="tx2"/>
                </a:solidFill>
                <a:sym typeface="Wingdings" panose="05000000000000000000" pitchFamily="2" charset="2"/>
              </a:rPr>
              <a:t>Created Viable Utility Reserve (VUR)</a:t>
            </a:r>
          </a:p>
          <a:p>
            <a:pPr lvl="1">
              <a:lnSpc>
                <a:spcPct val="110000"/>
              </a:lnSpc>
            </a:pPr>
            <a:r>
              <a:rPr lang="en-US" dirty="0">
                <a:solidFill>
                  <a:schemeClr val="tx2"/>
                </a:solidFill>
                <a:sym typeface="Wingdings" panose="05000000000000000000" pitchFamily="2" charset="2"/>
              </a:rPr>
              <a:t>Fall 2025 to include $50 million for AIA, Rate Study,</a:t>
            </a:r>
            <a:br>
              <a:rPr lang="en-US" dirty="0">
                <a:solidFill>
                  <a:schemeClr val="tx2"/>
                </a:solidFill>
                <a:sym typeface="Wingdings" panose="05000000000000000000" pitchFamily="2" charset="2"/>
              </a:rPr>
            </a:br>
            <a:r>
              <a:rPr lang="en-US" dirty="0">
                <a:solidFill>
                  <a:schemeClr val="tx2"/>
                </a:solidFill>
                <a:sym typeface="Wingdings" panose="05000000000000000000" pitchFamily="2" charset="2"/>
              </a:rPr>
              <a:t>MRF, and construction projects</a:t>
            </a:r>
          </a:p>
          <a:p>
            <a:pPr lvl="2">
              <a:lnSpc>
                <a:spcPct val="110000"/>
              </a:lnSpc>
            </a:pPr>
            <a:r>
              <a:rPr lang="en-US" sz="2100" dirty="0">
                <a:solidFill>
                  <a:schemeClr val="tx2"/>
                </a:solidFill>
                <a:sym typeface="Wingdings" panose="05000000000000000000" pitchFamily="2" charset="2"/>
              </a:rPr>
              <a:t>Goal: $5M for planning and $45M for construction</a:t>
            </a:r>
            <a:endParaRPr lang="en-US" sz="2100" dirty="0">
              <a:solidFill>
                <a:schemeClr val="tx2"/>
              </a:solidFill>
            </a:endParaRPr>
          </a:p>
        </p:txBody>
      </p:sp>
    </p:spTree>
    <p:extLst>
      <p:ext uri="{BB962C8B-B14F-4D97-AF65-F5344CB8AC3E}">
        <p14:creationId xmlns:p14="http://schemas.microsoft.com/office/powerpoint/2010/main" val="23192038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0F55BB-6816-4ED5-ACFB-A562A570AE9B}"/>
              </a:ext>
            </a:extLst>
          </p:cNvPr>
          <p:cNvSpPr/>
          <p:nvPr/>
        </p:nvSpPr>
        <p:spPr>
          <a:xfrm>
            <a:off x="6757665" y="5273467"/>
            <a:ext cx="2351314" cy="118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B3FE1D27-1587-4A04-A2B6-DE7EE5BFAA9A}"/>
              </a:ext>
            </a:extLst>
          </p:cNvPr>
          <p:cNvSpPr>
            <a:spLocks noGrp="1"/>
          </p:cNvSpPr>
          <p:nvPr>
            <p:ph type="title"/>
          </p:nvPr>
        </p:nvSpPr>
        <p:spPr/>
        <p:txBody>
          <a:bodyPr>
            <a:normAutofit/>
          </a:bodyPr>
          <a:lstStyle/>
          <a:p>
            <a:r>
              <a:rPr lang="en-US"/>
              <a:t>“Distressed Unit” Statutory Definition</a:t>
            </a:r>
          </a:p>
        </p:txBody>
      </p:sp>
      <p:sp>
        <p:nvSpPr>
          <p:cNvPr id="3" name="Content Placeholder 2">
            <a:extLst>
              <a:ext uri="{FF2B5EF4-FFF2-40B4-BE49-F238E27FC236}">
                <a16:creationId xmlns:a16="http://schemas.microsoft.com/office/drawing/2014/main" id="{69DCA41F-71D7-403F-885E-04B57DBEB289}"/>
              </a:ext>
            </a:extLst>
          </p:cNvPr>
          <p:cNvSpPr>
            <a:spLocks noGrp="1"/>
          </p:cNvSpPr>
          <p:nvPr>
            <p:ph idx="1"/>
          </p:nvPr>
        </p:nvSpPr>
        <p:spPr>
          <a:xfrm>
            <a:off x="345057" y="1070129"/>
            <a:ext cx="8665594" cy="5019673"/>
          </a:xfrm>
        </p:spPr>
        <p:txBody>
          <a:bodyPr>
            <a:normAutofit/>
          </a:bodyPr>
          <a:lstStyle/>
          <a:p>
            <a:pPr marL="342900" lvl="1" indent="0">
              <a:lnSpc>
                <a:spcPct val="100000"/>
              </a:lnSpc>
              <a:buNone/>
            </a:pPr>
            <a:endParaRPr lang="en-US"/>
          </a:p>
          <a:p>
            <a:endParaRPr lang="en-US"/>
          </a:p>
        </p:txBody>
      </p:sp>
      <p:sp>
        <p:nvSpPr>
          <p:cNvPr id="4" name="Rounded Rectangle 3"/>
          <p:cNvSpPr/>
          <p:nvPr/>
        </p:nvSpPr>
        <p:spPr>
          <a:xfrm>
            <a:off x="411480" y="1334918"/>
            <a:ext cx="8321040" cy="4754880"/>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a:lnSpc>
                <a:spcPct val="120000"/>
              </a:lnSpc>
            </a:pPr>
            <a:r>
              <a:rPr lang="en-US" sz="2400">
                <a:solidFill>
                  <a:schemeClr val="bg1"/>
                </a:solidFill>
                <a:latin typeface="Arial" panose="020B0604020202020204" pitchFamily="34" charset="0"/>
              </a:rPr>
              <a:t>“Distressed unit. – A public water system or wastewater system operated by a local government unit exhibiting signs of failure to identify or address those financial or operating needs necessary to enable that system to become or to remain a local government unit generating sufficient revenues to adequately fund management and operations, personnel, appropriate levels of maintenance, and reinvestment that facilitate the provision of reliable water or wastewater services.”</a:t>
            </a:r>
          </a:p>
        </p:txBody>
      </p:sp>
    </p:spTree>
    <p:extLst>
      <p:ext uri="{BB962C8B-B14F-4D97-AF65-F5344CB8AC3E}">
        <p14:creationId xmlns:p14="http://schemas.microsoft.com/office/powerpoint/2010/main" val="36576704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A67E85-7CCE-452D-BB4F-44F9F6AFAD77}"/>
              </a:ext>
            </a:extLst>
          </p:cNvPr>
          <p:cNvSpPr>
            <a:spLocks noGrp="1"/>
          </p:cNvSpPr>
          <p:nvPr>
            <p:ph type="title"/>
          </p:nvPr>
        </p:nvSpPr>
        <p:spPr/>
        <p:txBody>
          <a:bodyPr>
            <a:normAutofit/>
          </a:bodyPr>
          <a:lstStyle/>
          <a:p>
            <a:r>
              <a:rPr lang="en-US"/>
              <a:t>Viable Utility Program (VUP) Objectives</a:t>
            </a:r>
          </a:p>
        </p:txBody>
      </p:sp>
      <p:sp>
        <p:nvSpPr>
          <p:cNvPr id="3" name="Content Placeholder 2">
            <a:extLst>
              <a:ext uri="{FF2B5EF4-FFF2-40B4-BE49-F238E27FC236}">
                <a16:creationId xmlns:a16="http://schemas.microsoft.com/office/drawing/2014/main" id="{019314DE-193C-4C23-8523-258EECB57F26}"/>
              </a:ext>
            </a:extLst>
          </p:cNvPr>
          <p:cNvSpPr>
            <a:spLocks noGrp="1"/>
          </p:cNvSpPr>
          <p:nvPr>
            <p:ph idx="1"/>
          </p:nvPr>
        </p:nvSpPr>
        <p:spPr>
          <a:xfrm>
            <a:off x="665430" y="1113993"/>
            <a:ext cx="8239125" cy="5019675"/>
          </a:xfrm>
        </p:spPr>
        <p:txBody>
          <a:bodyPr>
            <a:normAutofit fontScale="92500"/>
          </a:bodyPr>
          <a:lstStyle/>
          <a:p>
            <a:pPr marL="0" indent="0">
              <a:buNone/>
            </a:pPr>
            <a:r>
              <a:rPr lang="en-US" b="1">
                <a:solidFill>
                  <a:schemeClr val="tx2"/>
                </a:solidFill>
              </a:rPr>
              <a:t>Assist Distressed utilities</a:t>
            </a:r>
          </a:p>
          <a:p>
            <a:pPr lvl="1"/>
            <a:r>
              <a:rPr lang="en-US">
                <a:solidFill>
                  <a:schemeClr val="tx2"/>
                </a:solidFill>
              </a:rPr>
              <a:t>Establish clear expectation to meet statutory requirements</a:t>
            </a:r>
          </a:p>
          <a:p>
            <a:pPr lvl="1"/>
            <a:r>
              <a:rPr lang="en-US">
                <a:solidFill>
                  <a:schemeClr val="tx2"/>
                </a:solidFill>
              </a:rPr>
              <a:t>Support utility condition assessment and capital improvement planning </a:t>
            </a:r>
          </a:p>
          <a:p>
            <a:pPr lvl="1"/>
            <a:r>
              <a:rPr lang="en-US">
                <a:solidFill>
                  <a:schemeClr val="tx2"/>
                </a:solidFill>
              </a:rPr>
              <a:t>Encourage local leaders to be engaged, committed, and accountable for utility management</a:t>
            </a:r>
          </a:p>
          <a:p>
            <a:pPr lvl="1"/>
            <a:r>
              <a:rPr lang="en-US">
                <a:solidFill>
                  <a:schemeClr val="tx2"/>
                </a:solidFill>
              </a:rPr>
              <a:t>Assist in developing short-term and long-term plans for viability</a:t>
            </a:r>
          </a:p>
          <a:p>
            <a:pPr marL="0" indent="0">
              <a:buNone/>
            </a:pPr>
            <a:r>
              <a:rPr lang="en-US" b="1">
                <a:solidFill>
                  <a:schemeClr val="tx2"/>
                </a:solidFill>
              </a:rPr>
              <a:t>Support efforts and projects that promote viability </a:t>
            </a:r>
          </a:p>
          <a:p>
            <a:pPr lvl="1"/>
            <a:r>
              <a:rPr lang="en-US">
                <a:solidFill>
                  <a:schemeClr val="tx2"/>
                </a:solidFill>
              </a:rPr>
              <a:t>Coordinate with other funding programs to develop partnerships and share prioritization</a:t>
            </a:r>
          </a:p>
          <a:p>
            <a:pPr lvl="1"/>
            <a:r>
              <a:rPr lang="en-US">
                <a:solidFill>
                  <a:schemeClr val="tx2"/>
                </a:solidFill>
              </a:rPr>
              <a:t>Coordinate and strengthen relationship with other resource agencies</a:t>
            </a:r>
          </a:p>
          <a:p>
            <a:pPr lvl="1"/>
            <a:r>
              <a:rPr lang="en-US">
                <a:solidFill>
                  <a:schemeClr val="tx2"/>
                </a:solidFill>
              </a:rPr>
              <a:t>Develop a program that supports all utilities</a:t>
            </a:r>
          </a:p>
        </p:txBody>
      </p:sp>
    </p:spTree>
    <p:extLst>
      <p:ext uri="{BB962C8B-B14F-4D97-AF65-F5344CB8AC3E}">
        <p14:creationId xmlns:p14="http://schemas.microsoft.com/office/powerpoint/2010/main" val="127991656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411479" y="0"/>
            <a:ext cx="8321042" cy="914400"/>
          </a:xfrm>
          <a:prstGeom prst="rect">
            <a:avLst/>
          </a:prstGeom>
        </p:spPr>
        <p:txBody>
          <a:bodyPr/>
          <a:lstStyle/>
          <a:p>
            <a:r>
              <a:rPr lang="en-US"/>
              <a:t>VUP – LGU Assessment Process</a:t>
            </a:r>
            <a:endParaRPr/>
          </a:p>
        </p:txBody>
      </p:sp>
      <p:sp>
        <p:nvSpPr>
          <p:cNvPr id="308" name="Content Placeholder 2"/>
          <p:cNvSpPr txBox="1">
            <a:spLocks noGrp="1"/>
          </p:cNvSpPr>
          <p:nvPr>
            <p:ph type="body" idx="4294967295"/>
          </p:nvPr>
        </p:nvSpPr>
        <p:spPr>
          <a:xfrm>
            <a:off x="311085" y="1152525"/>
            <a:ext cx="8462292" cy="5109838"/>
          </a:xfrm>
          <a:prstGeom prst="rect">
            <a:avLst/>
          </a:prstGeom>
        </p:spPr>
        <p:txBody>
          <a:bodyPr vert="horz" lIns="91440" tIns="45720" rIns="91440" bIns="45720" rtlCol="0" anchor="t">
            <a:noAutofit/>
          </a:bodyPr>
          <a:lstStyle/>
          <a:p>
            <a:pPr marL="0" marR="0" lvl="0" indent="0">
              <a:lnSpc>
                <a:spcPct val="100000"/>
              </a:lnSpc>
              <a:spcBef>
                <a:spcPts val="0"/>
              </a:spcBef>
              <a:spcAft>
                <a:spcPts val="0"/>
              </a:spcAft>
              <a:buNone/>
            </a:pPr>
            <a:r>
              <a:rPr lang="en-US" dirty="0">
                <a:solidFill>
                  <a:schemeClr val="tx2"/>
                </a:solidFill>
                <a:ea typeface="Calibri" panose="020F0502020204030204" pitchFamily="34" charset="0"/>
                <a:cs typeface="Arial" panose="020B0604020202020204" pitchFamily="34" charset="0"/>
              </a:rPr>
              <a:t>Fifth annual assessment underway</a:t>
            </a:r>
            <a:endParaRPr lang="en-US" dirty="0">
              <a:solidFill>
                <a:schemeClr val="tx2"/>
              </a:solidFill>
              <a:effectLst/>
              <a:ea typeface="Calibri" panose="020F0502020204030204" pitchFamily="34" charset="0"/>
              <a:cs typeface="Arial" panose="020B0604020202020204" pitchFamily="34" charset="0"/>
            </a:endParaRPr>
          </a:p>
          <a:p>
            <a:pPr marL="744220" lvl="1" indent="-287020">
              <a:lnSpc>
                <a:spcPct val="100000"/>
              </a:lnSpc>
              <a:spcBef>
                <a:spcPts val="0"/>
              </a:spcBef>
              <a:buFont typeface="Arial" panose="02070309020205020404" pitchFamily="49" charset="0"/>
              <a:buChar char="•"/>
            </a:pPr>
            <a:r>
              <a:rPr lang="en-US" dirty="0">
                <a:solidFill>
                  <a:schemeClr val="tx2"/>
                </a:solidFill>
                <a:ea typeface="Calibri" panose="020F0502020204030204" pitchFamily="34" charset="0"/>
                <a:cs typeface="Arial" panose="020B0604020202020204" pitchFamily="34" charset="0"/>
              </a:rPr>
              <a:t>Approximately 500 publicly-owned DW/WW utilities</a:t>
            </a:r>
          </a:p>
          <a:p>
            <a:pPr marL="744220" lvl="1" indent="-287020">
              <a:lnSpc>
                <a:spcPct val="100000"/>
              </a:lnSpc>
              <a:spcBef>
                <a:spcPts val="0"/>
              </a:spcBef>
              <a:buFont typeface="Arial" panose="02070309020205020404" pitchFamily="49" charset="0"/>
              <a:buChar char="•"/>
            </a:pPr>
            <a:r>
              <a:rPr lang="en-US" dirty="0">
                <a:solidFill>
                  <a:schemeClr val="tx2"/>
                </a:solidFill>
                <a:ea typeface="Calibri" panose="020F0502020204030204" pitchFamily="34" charset="0"/>
                <a:cs typeface="Arial" panose="020B0604020202020204" pitchFamily="34" charset="0"/>
              </a:rPr>
              <a:t>151 LGUs designated as distressed currently</a:t>
            </a:r>
          </a:p>
          <a:p>
            <a:pPr marL="744220" lvl="1" indent="-287020">
              <a:lnSpc>
                <a:spcPct val="100000"/>
              </a:lnSpc>
              <a:spcBef>
                <a:spcPts val="0"/>
              </a:spcBef>
              <a:buFont typeface="Arial" panose="02070309020205020404" pitchFamily="49" charset="0"/>
              <a:buChar char="•"/>
            </a:pPr>
            <a:endParaRPr lang="en-US" dirty="0">
              <a:solidFill>
                <a:schemeClr val="tx2"/>
              </a:solidFill>
              <a:effectLst/>
              <a:ea typeface="Calibri" panose="020F0502020204030204" pitchFamily="34" charset="0"/>
              <a:cs typeface="Arial" panose="020B0604020202020204" pitchFamily="34" charset="0"/>
            </a:endParaRPr>
          </a:p>
          <a:p>
            <a:pPr marL="0" indent="0">
              <a:lnSpc>
                <a:spcPct val="100000"/>
              </a:lnSpc>
              <a:spcBef>
                <a:spcPts val="600"/>
              </a:spcBef>
              <a:buNone/>
            </a:pPr>
            <a:r>
              <a:rPr lang="en-US" dirty="0">
                <a:solidFill>
                  <a:schemeClr val="tx2"/>
                </a:solidFill>
                <a:effectLst/>
                <a:ea typeface="Calibri" panose="020F0502020204030204" pitchFamily="34" charset="0"/>
                <a:cs typeface="Arial" panose="020B0604020202020204" pitchFamily="34" charset="0"/>
              </a:rPr>
              <a:t>Schedule</a:t>
            </a:r>
            <a:r>
              <a:rPr lang="en-US" dirty="0">
                <a:solidFill>
                  <a:schemeClr val="tx2"/>
                </a:solidFill>
                <a:ea typeface="Calibri" panose="020F0502020204030204" pitchFamily="34" charset="0"/>
                <a:cs typeface="Arial" panose="020B0604020202020204" pitchFamily="34" charset="0"/>
              </a:rPr>
              <a:t> </a:t>
            </a:r>
            <a:endParaRPr lang="en-US" dirty="0">
              <a:solidFill>
                <a:schemeClr val="tx2"/>
              </a:solidFill>
              <a:effectLst/>
              <a:ea typeface="Calibri" panose="020F0502020204030204" pitchFamily="34" charset="0"/>
              <a:cs typeface="Times New Roman" panose="02020603050405020304" pitchFamily="18" charset="0"/>
            </a:endParaRPr>
          </a:p>
          <a:p>
            <a:pPr marL="742950" lvl="1" indent="-285750">
              <a:lnSpc>
                <a:spcPct val="100000"/>
              </a:lnSpc>
              <a:spcBef>
                <a:spcPts val="0"/>
              </a:spcBef>
            </a:pPr>
            <a:r>
              <a:rPr lang="en-US" dirty="0">
                <a:solidFill>
                  <a:schemeClr val="tx2"/>
                </a:solidFill>
                <a:ea typeface="Calibri" panose="020F0502020204030204" pitchFamily="34" charset="0"/>
                <a:cs typeface="Times New Roman"/>
              </a:rPr>
              <a:t>Designation by SWIA and LGC in September and October 2025, respectively</a:t>
            </a:r>
          </a:p>
          <a:p>
            <a:pPr marL="742950" lvl="1" indent="-285750">
              <a:lnSpc>
                <a:spcPct val="100000"/>
              </a:lnSpc>
              <a:spcBef>
                <a:spcPts val="0"/>
              </a:spcBef>
            </a:pPr>
            <a:r>
              <a:rPr lang="en-US" dirty="0">
                <a:solidFill>
                  <a:schemeClr val="tx2"/>
                </a:solidFill>
                <a:ea typeface="Calibri" panose="020F0502020204030204" pitchFamily="34" charset="0"/>
                <a:cs typeface="Times New Roman"/>
              </a:rPr>
              <a:t>Designation letters after formal designation</a:t>
            </a:r>
          </a:p>
          <a:p>
            <a:pPr marL="742950" lvl="1" indent="-285750">
              <a:lnSpc>
                <a:spcPct val="100000"/>
              </a:lnSpc>
              <a:spcBef>
                <a:spcPts val="0"/>
              </a:spcBef>
            </a:pPr>
            <a:r>
              <a:rPr lang="en-US" dirty="0">
                <a:solidFill>
                  <a:schemeClr val="tx2"/>
                </a:solidFill>
                <a:ea typeface="Calibri" panose="020F0502020204030204" pitchFamily="34" charset="0"/>
                <a:cs typeface="Times New Roman"/>
              </a:rPr>
              <a:t>"First Year" notifications issued for 2025 assessment</a:t>
            </a:r>
          </a:p>
          <a:p>
            <a:pPr marL="742950" lvl="1" indent="-285750">
              <a:lnSpc>
                <a:spcPct val="100000"/>
              </a:lnSpc>
              <a:spcBef>
                <a:spcPts val="0"/>
              </a:spcBef>
            </a:pPr>
            <a:r>
              <a:rPr lang="en-US" dirty="0">
                <a:solidFill>
                  <a:schemeClr val="tx2"/>
                </a:solidFill>
                <a:ea typeface="Calibri" panose="020F0502020204030204" pitchFamily="34" charset="0"/>
                <a:cs typeface="Times New Roman"/>
              </a:rPr>
              <a:t>“First Year” designation requests must be submitted by December SWIA meeting</a:t>
            </a:r>
          </a:p>
        </p:txBody>
      </p:sp>
      <p:sp>
        <p:nvSpPr>
          <p:cNvPr id="309" name="Slide Number Placeholder 3"/>
          <p:cNvSpPr txBox="1">
            <a:spLocks noGrp="1"/>
          </p:cNvSpPr>
          <p:nvPr>
            <p:ph type="sldNum" sz="quarter" idx="4294967295"/>
          </p:nvPr>
        </p:nvSpPr>
        <p:spPr>
          <a:xfrm>
            <a:off x="-4127" y="6595021"/>
            <a:ext cx="34720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latin typeface="Arial" panose="020B0604020202020204" pitchFamily="34" charset="0"/>
              </a:rPr>
              <a:pPr marL="0" marR="0" lvl="0" indent="0" algn="l" defTabSz="914400" rtl="0" eaLnBrk="1" fontAlgn="auto" latinLnBrk="0" hangingPunct="0">
                <a:lnSpc>
                  <a:spcPct val="100000"/>
                </a:lnSpc>
                <a:spcBef>
                  <a:spcPts val="0"/>
                </a:spcBef>
                <a:spcAft>
                  <a:spcPts val="0"/>
                </a:spcAft>
                <a:buClrTx/>
                <a:buSzTx/>
                <a:buFontTx/>
                <a:buNone/>
                <a:tabLst/>
                <a:defRPr/>
              </a:pPr>
              <a:t>186</a:t>
            </a:fld>
            <a:endParaRPr kumimoji="0"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601A-77D2-A38D-9C72-AE16E6EADB8A}"/>
              </a:ext>
            </a:extLst>
          </p:cNvPr>
          <p:cNvSpPr>
            <a:spLocks noGrp="1"/>
          </p:cNvSpPr>
          <p:nvPr>
            <p:ph type="title"/>
          </p:nvPr>
        </p:nvSpPr>
        <p:spPr/>
        <p:txBody>
          <a:bodyPr/>
          <a:lstStyle/>
          <a:p>
            <a:r>
              <a:rPr lang="en-US"/>
              <a:t>VUP – LGU Assessment Criteria</a:t>
            </a:r>
          </a:p>
        </p:txBody>
      </p:sp>
      <p:graphicFrame>
        <p:nvGraphicFramePr>
          <p:cNvPr id="7" name="Table 7">
            <a:extLst>
              <a:ext uri="{FF2B5EF4-FFF2-40B4-BE49-F238E27FC236}">
                <a16:creationId xmlns:a16="http://schemas.microsoft.com/office/drawing/2014/main" id="{EECB149F-2A45-DBBC-A4C3-C60DFA770BF0}"/>
              </a:ext>
            </a:extLst>
          </p:cNvPr>
          <p:cNvGraphicFramePr>
            <a:graphicFrameLocks noGrp="1"/>
          </p:cNvGraphicFramePr>
          <p:nvPr/>
        </p:nvGraphicFramePr>
        <p:xfrm>
          <a:off x="124287" y="1029810"/>
          <a:ext cx="8913181" cy="4633753"/>
        </p:xfrm>
        <a:graphic>
          <a:graphicData uri="http://schemas.openxmlformats.org/drawingml/2006/table">
            <a:tbl>
              <a:tblPr firstRow="1" bandRow="1">
                <a:tableStyleId>{5C22544A-7EE6-4342-B048-85BDC9FD1C3A}</a:tableStyleId>
              </a:tblPr>
              <a:tblGrid>
                <a:gridCol w="456949">
                  <a:extLst>
                    <a:ext uri="{9D8B030D-6E8A-4147-A177-3AD203B41FA5}">
                      <a16:colId xmlns:a16="http://schemas.microsoft.com/office/drawing/2014/main" val="2982073493"/>
                    </a:ext>
                  </a:extLst>
                </a:gridCol>
                <a:gridCol w="2401661">
                  <a:extLst>
                    <a:ext uri="{9D8B030D-6E8A-4147-A177-3AD203B41FA5}">
                      <a16:colId xmlns:a16="http://schemas.microsoft.com/office/drawing/2014/main" val="2016464501"/>
                    </a:ext>
                  </a:extLst>
                </a:gridCol>
                <a:gridCol w="2627790">
                  <a:extLst>
                    <a:ext uri="{9D8B030D-6E8A-4147-A177-3AD203B41FA5}">
                      <a16:colId xmlns:a16="http://schemas.microsoft.com/office/drawing/2014/main" val="1925577190"/>
                    </a:ext>
                  </a:extLst>
                </a:gridCol>
                <a:gridCol w="929548">
                  <a:extLst>
                    <a:ext uri="{9D8B030D-6E8A-4147-A177-3AD203B41FA5}">
                      <a16:colId xmlns:a16="http://schemas.microsoft.com/office/drawing/2014/main" val="1904960823"/>
                    </a:ext>
                  </a:extLst>
                </a:gridCol>
                <a:gridCol w="2497233">
                  <a:extLst>
                    <a:ext uri="{9D8B030D-6E8A-4147-A177-3AD203B41FA5}">
                      <a16:colId xmlns:a16="http://schemas.microsoft.com/office/drawing/2014/main" val="1129899715"/>
                    </a:ext>
                  </a:extLst>
                </a:gridCol>
              </a:tblGrid>
              <a:tr h="568171">
                <a:tc>
                  <a:txBody>
                    <a:bodyPr/>
                    <a:lstStyle/>
                    <a:p>
                      <a:pPr algn="ctr"/>
                      <a:r>
                        <a:rPr lang="en-US" sz="1400">
                          <a:latin typeface="Arial" panose="020B0604020202020204" pitchFamily="34" charset="0"/>
                        </a:rPr>
                        <a:t>#</a:t>
                      </a:r>
                    </a:p>
                  </a:txBody>
                  <a:tcPr anchor="ctr"/>
                </a:tc>
                <a:tc>
                  <a:txBody>
                    <a:bodyPr/>
                    <a:lstStyle/>
                    <a:p>
                      <a:pPr algn="ctr"/>
                      <a:r>
                        <a:rPr lang="en-US" sz="1400">
                          <a:latin typeface="Arial" panose="020B0604020202020204" pitchFamily="34" charset="0"/>
                        </a:rPr>
                        <a:t>Criterion</a:t>
                      </a:r>
                    </a:p>
                  </a:txBody>
                  <a:tcPr anchor="ctr"/>
                </a:tc>
                <a:tc>
                  <a:txBody>
                    <a:bodyPr/>
                    <a:lstStyle/>
                    <a:p>
                      <a:pPr algn="ctr"/>
                      <a:r>
                        <a:rPr lang="en-US" sz="1400">
                          <a:latin typeface="Arial" panose="020B0604020202020204" pitchFamily="34" charset="0"/>
                        </a:rPr>
                        <a:t>Type</a:t>
                      </a:r>
                    </a:p>
                  </a:txBody>
                  <a:tcPr anchor="ctr"/>
                </a:tc>
                <a:tc>
                  <a:txBody>
                    <a:bodyPr/>
                    <a:lstStyle/>
                    <a:p>
                      <a:pPr algn="ctr"/>
                      <a:r>
                        <a:rPr lang="en-US" sz="1400">
                          <a:latin typeface="Arial" panose="020B0604020202020204" pitchFamily="34" charset="0"/>
                        </a:rPr>
                        <a:t>Points/Weight</a:t>
                      </a:r>
                    </a:p>
                  </a:txBody>
                  <a:tcPr anchor="ctr"/>
                </a:tc>
                <a:tc>
                  <a:txBody>
                    <a:bodyPr/>
                    <a:lstStyle/>
                    <a:p>
                      <a:pPr algn="ctr"/>
                      <a:r>
                        <a:rPr lang="en-US" sz="1400">
                          <a:latin typeface="Arial" panose="020B0604020202020204" pitchFamily="34" charset="0"/>
                        </a:rPr>
                        <a:t>Source Data</a:t>
                      </a:r>
                    </a:p>
                  </a:txBody>
                  <a:tcPr anchor="ctr"/>
                </a:tc>
                <a:extLst>
                  <a:ext uri="{0D108BD9-81ED-4DB2-BD59-A6C34878D82A}">
                    <a16:rowId xmlns:a16="http://schemas.microsoft.com/office/drawing/2014/main" val="2533601217"/>
                  </a:ext>
                </a:extLst>
              </a:tr>
              <a:tr h="331045">
                <a:tc>
                  <a:txBody>
                    <a:bodyPr/>
                    <a:lstStyle/>
                    <a:p>
                      <a:pPr algn="ctr"/>
                      <a:r>
                        <a:rPr lang="en-US" sz="1300">
                          <a:latin typeface="Arial" panose="020B0604020202020204" pitchFamily="34" charset="0"/>
                        </a:rPr>
                        <a:t>1</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Service Population</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Statutory</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Varied </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8441765"/>
                  </a:ext>
                </a:extLst>
              </a:tr>
              <a:tr h="331045">
                <a:tc>
                  <a:txBody>
                    <a:bodyPr/>
                    <a:lstStyle/>
                    <a:p>
                      <a:pPr algn="ctr"/>
                      <a:r>
                        <a:rPr lang="en-US" sz="1300">
                          <a:latin typeface="Arial" panose="020B0604020202020204" pitchFamily="34" charset="0"/>
                        </a:rPr>
                        <a:t>2</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Transfers Out</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Statutory</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947350289"/>
                  </a:ext>
                </a:extLst>
              </a:tr>
              <a:tr h="331045">
                <a:tc>
                  <a:txBody>
                    <a:bodyPr/>
                    <a:lstStyle/>
                    <a:p>
                      <a:pPr algn="ctr"/>
                      <a:r>
                        <a:rPr lang="en-US" sz="1300">
                          <a:latin typeface="Arial" panose="020B0604020202020204" pitchFamily="34" charset="0"/>
                        </a:rPr>
                        <a:t>3</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Transfers In</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Statutory</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1546082856"/>
                  </a:ext>
                </a:extLst>
              </a:tr>
              <a:tr h="509299">
                <a:tc>
                  <a:txBody>
                    <a:bodyPr/>
                    <a:lstStyle/>
                    <a:p>
                      <a:pPr algn="ctr"/>
                      <a:r>
                        <a:rPr lang="en-US" sz="1300">
                          <a:latin typeface="Arial" panose="020B0604020202020204" pitchFamily="34" charset="0"/>
                        </a:rPr>
                        <a:t>4</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Debt Service Coverage Ratio (DSCR)</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Statutory</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620063515"/>
                  </a:ext>
                </a:extLst>
              </a:tr>
              <a:tr h="331045">
                <a:tc>
                  <a:txBody>
                    <a:bodyPr/>
                    <a:lstStyle/>
                    <a:p>
                      <a:pPr algn="ctr"/>
                      <a:r>
                        <a:rPr lang="en-US" sz="1300">
                          <a:latin typeface="Arial" panose="020B0604020202020204" pitchFamily="34" charset="0"/>
                        </a:rPr>
                        <a:t>5</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DW Compliance</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NC DEQ-DWR</a:t>
                      </a:r>
                    </a:p>
                  </a:txBody>
                  <a:tcPr marL="68580" marR="68580" marT="0" marB="0" anchor="ctr"/>
                </a:tc>
                <a:extLst>
                  <a:ext uri="{0D108BD9-81ED-4DB2-BD59-A6C34878D82A}">
                    <a16:rowId xmlns:a16="http://schemas.microsoft.com/office/drawing/2014/main" val="2439989798"/>
                  </a:ext>
                </a:extLst>
              </a:tr>
              <a:tr h="331045">
                <a:tc>
                  <a:txBody>
                    <a:bodyPr/>
                    <a:lstStyle/>
                    <a:p>
                      <a:pPr algn="ctr"/>
                      <a:r>
                        <a:rPr lang="en-US" sz="1300">
                          <a:latin typeface="Arial" panose="020B0604020202020204" pitchFamily="34" charset="0"/>
                        </a:rPr>
                        <a:t>6</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WW / CS Compliance</a:t>
                      </a:r>
                      <a:endParaRPr lang="en-US" sz="1300">
                        <a:latin typeface="Arial" panose="020B060402020202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NC DEQ-DWR</a:t>
                      </a:r>
                    </a:p>
                  </a:txBody>
                  <a:tcPr marL="68580" marR="68580" marT="0" marB="0" anchor="ctr"/>
                </a:tc>
                <a:extLst>
                  <a:ext uri="{0D108BD9-81ED-4DB2-BD59-A6C34878D82A}">
                    <a16:rowId xmlns:a16="http://schemas.microsoft.com/office/drawing/2014/main" val="3700900618"/>
                  </a:ext>
                </a:extLst>
              </a:tr>
              <a:tr h="331045">
                <a:tc>
                  <a:txBody>
                    <a:bodyPr/>
                    <a:lstStyle/>
                    <a:p>
                      <a:pPr algn="ctr"/>
                      <a:r>
                        <a:rPr lang="en-US" sz="1300">
                          <a:latin typeface="Arial" panose="020B0604020202020204" pitchFamily="34" charset="0"/>
                        </a:rPr>
                        <a:t>7</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Flow Moratorium </a:t>
                      </a:r>
                      <a:endParaRPr lang="en-US" sz="13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4</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NC DEQ-DWR</a:t>
                      </a:r>
                    </a:p>
                  </a:txBody>
                  <a:tcPr marL="68580" marR="68580" marT="0" marB="0" anchor="ctr"/>
                </a:tc>
                <a:extLst>
                  <a:ext uri="{0D108BD9-81ED-4DB2-BD59-A6C34878D82A}">
                    <a16:rowId xmlns:a16="http://schemas.microsoft.com/office/drawing/2014/main" val="3194976979"/>
                  </a:ext>
                </a:extLst>
              </a:tr>
              <a:tr h="420243">
                <a:tc>
                  <a:txBody>
                    <a:bodyPr/>
                    <a:lstStyle/>
                    <a:p>
                      <a:pPr algn="ctr"/>
                      <a:r>
                        <a:rPr lang="en-US" sz="1300">
                          <a:latin typeface="Arial" panose="020B0604020202020204" pitchFamily="34" charset="0"/>
                        </a:rPr>
                        <a:t>8</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Revenue Outlook</a:t>
                      </a:r>
                      <a:endParaRPr lang="en-US" sz="1300">
                        <a:latin typeface="Arial" panose="020B060402020202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4</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EFC rates; source of population varies</a:t>
                      </a:r>
                    </a:p>
                  </a:txBody>
                  <a:tcPr marL="68580" marR="68580" marT="0" marB="0" anchor="ctr"/>
                </a:tc>
                <a:extLst>
                  <a:ext uri="{0D108BD9-81ED-4DB2-BD59-A6C34878D82A}">
                    <a16:rowId xmlns:a16="http://schemas.microsoft.com/office/drawing/2014/main" val="2571091464"/>
                  </a:ext>
                </a:extLst>
              </a:tr>
              <a:tr h="331045">
                <a:tc>
                  <a:txBody>
                    <a:bodyPr/>
                    <a:lstStyle/>
                    <a:p>
                      <a:pPr algn="ctr"/>
                      <a:r>
                        <a:rPr lang="en-US" sz="1300">
                          <a:latin typeface="Arial" panose="020B0604020202020204" pitchFamily="34" charset="0"/>
                        </a:rPr>
                        <a:t>9</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Affordability</a:t>
                      </a:r>
                      <a:endParaRPr lang="en-US" sz="1300">
                        <a:latin typeface="Arial" panose="020B060402020202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Developed by DWI/SWIA</a:t>
                      </a:r>
                    </a:p>
                  </a:txBody>
                  <a:tcPr marL="68580" marR="68580" marT="0" marB="0" anchor="ctr"/>
                </a:tc>
                <a:extLst>
                  <a:ext uri="{0D108BD9-81ED-4DB2-BD59-A6C34878D82A}">
                    <a16:rowId xmlns:a16="http://schemas.microsoft.com/office/drawing/2014/main" val="2274762626"/>
                  </a:ext>
                </a:extLst>
              </a:tr>
              <a:tr h="331045">
                <a:tc>
                  <a:txBody>
                    <a:bodyPr/>
                    <a:lstStyle/>
                    <a:p>
                      <a:pPr algn="ctr"/>
                      <a:r>
                        <a:rPr lang="en-US" sz="1300">
                          <a:latin typeface="Arial" panose="020B0604020202020204" pitchFamily="34" charset="0"/>
                        </a:rPr>
                        <a:t>10</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Rates </a:t>
                      </a:r>
                      <a:endParaRPr lang="en-US" sz="13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EFC</a:t>
                      </a:r>
                    </a:p>
                  </a:txBody>
                  <a:tcPr marL="68580" marR="68580" marT="0" marB="0" anchor="ctr"/>
                </a:tc>
                <a:extLst>
                  <a:ext uri="{0D108BD9-81ED-4DB2-BD59-A6C34878D82A}">
                    <a16:rowId xmlns:a16="http://schemas.microsoft.com/office/drawing/2014/main" val="2536932740"/>
                  </a:ext>
                </a:extLst>
              </a:tr>
              <a:tr h="331045">
                <a:tc>
                  <a:txBody>
                    <a:bodyPr/>
                    <a:lstStyle/>
                    <a:p>
                      <a:pPr lvl="0" algn="ctr">
                        <a:buNone/>
                      </a:pPr>
                      <a:r>
                        <a:rPr lang="en-US" sz="1300">
                          <a:latin typeface="Arial" panose="020B0604020202020204" pitchFamily="34" charset="0"/>
                        </a:rPr>
                        <a:t>11</a:t>
                      </a:r>
                      <a:endParaRPr lang="en-US"/>
                    </a:p>
                  </a:txBody>
                  <a:tcPr anchor="ctr"/>
                </a:tc>
                <a:tc>
                  <a:txBody>
                    <a:bodyPr/>
                    <a:lstStyle/>
                    <a:p>
                      <a:pPr lvl="0">
                        <a:buNone/>
                      </a:pPr>
                      <a:r>
                        <a:rPr lang="en-US" sz="1300">
                          <a:effectLst/>
                          <a:latin typeface="Arial" panose="020B0604020202020204" pitchFamily="34" charset="0"/>
                          <a:cs typeface="Times New Roman"/>
                        </a:rPr>
                        <a:t>UAL Control Issues - W/S only</a:t>
                      </a:r>
                      <a:endParaRPr lang="en-US" sz="1300">
                        <a:latin typeface="Arial" panose="020B0604020202020204" pitchFamily="34" charset="0"/>
                        <a:cs typeface="Times New Roman"/>
                      </a:endParaRPr>
                    </a:p>
                  </a:txBody>
                  <a:tcPr anchor="ctr"/>
                </a:tc>
                <a:tc>
                  <a:txBody>
                    <a:bodyPr/>
                    <a:lstStyle/>
                    <a:p>
                      <a:pPr marL="0" marR="0" lvl="0" indent="0" algn="l" defTabSz="914400" rtl="0">
                        <a:lnSpc>
                          <a:spcPct val="100000"/>
                        </a:lnSpc>
                        <a:spcBef>
                          <a:spcPts val="0"/>
                        </a:spcBef>
                        <a:spcAft>
                          <a:spcPts val="0"/>
                        </a:spcAft>
                        <a:buClrTx/>
                        <a:buSzTx/>
                        <a:buFontTx/>
                        <a:buNone/>
                        <a:tabLst/>
                        <a:defRPr/>
                      </a:pPr>
                      <a:r>
                        <a:rPr lang="en-US" sz="1300">
                          <a:latin typeface="Arial" panose="020B0604020202020204" pitchFamily="34" charset="0"/>
                        </a:rPr>
                        <a:t>Infrastructure/Organizational</a:t>
                      </a:r>
                      <a:endParaRPr lang="en-US"/>
                    </a:p>
                  </a:txBody>
                  <a:tcPr anchor="ctr"/>
                </a:tc>
                <a:tc>
                  <a:txBody>
                    <a:bodyPr/>
                    <a:lstStyle/>
                    <a:p>
                      <a:pPr lvl="0" algn="ctr">
                        <a:buNone/>
                      </a:pPr>
                      <a:r>
                        <a:rPr lang="en-US" sz="1300">
                          <a:latin typeface="Arial" panose="020B0604020202020204" pitchFamily="34" charset="0"/>
                        </a:rPr>
                        <a:t>3</a:t>
                      </a:r>
                      <a:endParaRPr lang="en-US"/>
                    </a:p>
                  </a:txBody>
                  <a:tcPr anchor="ctr"/>
                </a:tc>
                <a:tc>
                  <a:txBody>
                    <a:bodyPr/>
                    <a:lstStyle/>
                    <a:p>
                      <a:pPr marL="0" marR="0" lvl="0">
                        <a:lnSpc>
                          <a:spcPct val="107000"/>
                        </a:lnSpc>
                        <a:spcBef>
                          <a:spcPts val="0"/>
                        </a:spcBef>
                        <a:spcAft>
                          <a:spcPts val="0"/>
                        </a:spcAft>
                        <a:buNone/>
                      </a:pPr>
                      <a:r>
                        <a:rPr lang="en-US" sz="1300">
                          <a:effectLst/>
                          <a:latin typeface="Arial" panose="020B0604020202020204" pitchFamily="34" charset="0"/>
                          <a:cs typeface="Arial" panose="020B0604020202020204" pitchFamily="34" charset="0"/>
                        </a:rPr>
                        <a:t>NC DEQ-DWR</a:t>
                      </a:r>
                      <a:endParaRPr lang="en-US"/>
                    </a:p>
                  </a:txBody>
                  <a:tcPr marL="68580" marR="68580" marT="0" marB="0" anchor="ctr"/>
                </a:tc>
                <a:extLst>
                  <a:ext uri="{0D108BD9-81ED-4DB2-BD59-A6C34878D82A}">
                    <a16:rowId xmlns:a16="http://schemas.microsoft.com/office/drawing/2014/main" val="2918667232"/>
                  </a:ext>
                </a:extLst>
              </a:tr>
            </a:tbl>
          </a:graphicData>
        </a:graphic>
      </p:graphicFrame>
    </p:spTree>
    <p:extLst>
      <p:ext uri="{BB962C8B-B14F-4D97-AF65-F5344CB8AC3E}">
        <p14:creationId xmlns:p14="http://schemas.microsoft.com/office/powerpoint/2010/main" val="11717173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601A-77D2-A38D-9C72-AE16E6EADB8A}"/>
              </a:ext>
            </a:extLst>
          </p:cNvPr>
          <p:cNvSpPr>
            <a:spLocks noGrp="1"/>
          </p:cNvSpPr>
          <p:nvPr>
            <p:ph type="title"/>
          </p:nvPr>
        </p:nvSpPr>
        <p:spPr/>
        <p:txBody>
          <a:bodyPr/>
          <a:lstStyle/>
          <a:p>
            <a:r>
              <a:rPr lang="en-US"/>
              <a:t>VUP – LGU Assessment Criteria (cont’d)</a:t>
            </a:r>
          </a:p>
        </p:txBody>
      </p:sp>
      <p:graphicFrame>
        <p:nvGraphicFramePr>
          <p:cNvPr id="7" name="Table 7">
            <a:extLst>
              <a:ext uri="{FF2B5EF4-FFF2-40B4-BE49-F238E27FC236}">
                <a16:creationId xmlns:a16="http://schemas.microsoft.com/office/drawing/2014/main" id="{EECB149F-2A45-DBBC-A4C3-C60DFA770BF0}"/>
              </a:ext>
            </a:extLst>
          </p:cNvPr>
          <p:cNvGraphicFramePr>
            <a:graphicFrameLocks noGrp="1"/>
          </p:cNvGraphicFramePr>
          <p:nvPr/>
        </p:nvGraphicFramePr>
        <p:xfrm>
          <a:off x="124287" y="1029810"/>
          <a:ext cx="8913180" cy="3385335"/>
        </p:xfrm>
        <a:graphic>
          <a:graphicData uri="http://schemas.openxmlformats.org/drawingml/2006/table">
            <a:tbl>
              <a:tblPr firstRow="1" bandRow="1">
                <a:tableStyleId>{5C22544A-7EE6-4342-B048-85BDC9FD1C3A}</a:tableStyleId>
              </a:tblPr>
              <a:tblGrid>
                <a:gridCol w="452762">
                  <a:extLst>
                    <a:ext uri="{9D8B030D-6E8A-4147-A177-3AD203B41FA5}">
                      <a16:colId xmlns:a16="http://schemas.microsoft.com/office/drawing/2014/main" val="2982073493"/>
                    </a:ext>
                  </a:extLst>
                </a:gridCol>
                <a:gridCol w="2405848">
                  <a:extLst>
                    <a:ext uri="{9D8B030D-6E8A-4147-A177-3AD203B41FA5}">
                      <a16:colId xmlns:a16="http://schemas.microsoft.com/office/drawing/2014/main" val="2016464501"/>
                    </a:ext>
                  </a:extLst>
                </a:gridCol>
                <a:gridCol w="2627790">
                  <a:extLst>
                    <a:ext uri="{9D8B030D-6E8A-4147-A177-3AD203B41FA5}">
                      <a16:colId xmlns:a16="http://schemas.microsoft.com/office/drawing/2014/main" val="1925577190"/>
                    </a:ext>
                  </a:extLst>
                </a:gridCol>
                <a:gridCol w="914400">
                  <a:extLst>
                    <a:ext uri="{9D8B030D-6E8A-4147-A177-3AD203B41FA5}">
                      <a16:colId xmlns:a16="http://schemas.microsoft.com/office/drawing/2014/main" val="1904960823"/>
                    </a:ext>
                  </a:extLst>
                </a:gridCol>
                <a:gridCol w="2512380">
                  <a:extLst>
                    <a:ext uri="{9D8B030D-6E8A-4147-A177-3AD203B41FA5}">
                      <a16:colId xmlns:a16="http://schemas.microsoft.com/office/drawing/2014/main" val="1129899715"/>
                    </a:ext>
                  </a:extLst>
                </a:gridCol>
              </a:tblGrid>
              <a:tr h="568171">
                <a:tc>
                  <a:txBody>
                    <a:bodyPr/>
                    <a:lstStyle/>
                    <a:p>
                      <a:pPr algn="ctr"/>
                      <a:r>
                        <a:rPr lang="en-US" sz="1400">
                          <a:latin typeface="Arial" panose="020B0604020202020204" pitchFamily="34" charset="0"/>
                        </a:rPr>
                        <a:t>#</a:t>
                      </a:r>
                    </a:p>
                  </a:txBody>
                  <a:tcPr anchor="ctr"/>
                </a:tc>
                <a:tc>
                  <a:txBody>
                    <a:bodyPr/>
                    <a:lstStyle/>
                    <a:p>
                      <a:pPr algn="ctr"/>
                      <a:r>
                        <a:rPr lang="en-US" sz="1400">
                          <a:latin typeface="Arial" panose="020B0604020202020204" pitchFamily="34" charset="0"/>
                        </a:rPr>
                        <a:t>Criterion</a:t>
                      </a:r>
                    </a:p>
                  </a:txBody>
                  <a:tcPr anchor="ctr"/>
                </a:tc>
                <a:tc>
                  <a:txBody>
                    <a:bodyPr/>
                    <a:lstStyle/>
                    <a:p>
                      <a:pPr algn="ctr"/>
                      <a:r>
                        <a:rPr lang="en-US" sz="1400">
                          <a:latin typeface="Arial" panose="020B0604020202020204" pitchFamily="34" charset="0"/>
                        </a:rPr>
                        <a:t>Type</a:t>
                      </a:r>
                    </a:p>
                  </a:txBody>
                  <a:tcPr anchor="ctr"/>
                </a:tc>
                <a:tc>
                  <a:txBody>
                    <a:bodyPr/>
                    <a:lstStyle/>
                    <a:p>
                      <a:pPr algn="ctr"/>
                      <a:r>
                        <a:rPr lang="en-US" sz="1400">
                          <a:latin typeface="Arial" panose="020B0604020202020204" pitchFamily="34" charset="0"/>
                        </a:rPr>
                        <a:t>Points/Weight</a:t>
                      </a:r>
                    </a:p>
                  </a:txBody>
                  <a:tcPr anchor="ctr"/>
                </a:tc>
                <a:tc>
                  <a:txBody>
                    <a:bodyPr/>
                    <a:lstStyle/>
                    <a:p>
                      <a:pPr algn="ctr"/>
                      <a:r>
                        <a:rPr lang="en-US" sz="1400">
                          <a:latin typeface="Arial" panose="020B0604020202020204" pitchFamily="34" charset="0"/>
                        </a:rPr>
                        <a:t>Source Data</a:t>
                      </a:r>
                    </a:p>
                  </a:txBody>
                  <a:tcPr anchor="ctr"/>
                </a:tc>
                <a:extLst>
                  <a:ext uri="{0D108BD9-81ED-4DB2-BD59-A6C34878D82A}">
                    <a16:rowId xmlns:a16="http://schemas.microsoft.com/office/drawing/2014/main" val="2533601217"/>
                  </a:ext>
                </a:extLst>
              </a:tr>
              <a:tr h="402452">
                <a:tc>
                  <a:txBody>
                    <a:bodyPr/>
                    <a:lstStyle/>
                    <a:p>
                      <a:pPr algn="ctr"/>
                      <a:r>
                        <a:rPr lang="en-US" sz="1300">
                          <a:latin typeface="Arial" panose="020B0604020202020204" pitchFamily="34" charset="0"/>
                        </a:rPr>
                        <a:t>12</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UAL Missing Audit</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3</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LGC</a:t>
                      </a:r>
                    </a:p>
                  </a:txBody>
                  <a:tcPr marL="68580" marR="68580" marT="0" marB="0" anchor="ctr"/>
                </a:tc>
                <a:extLst>
                  <a:ext uri="{0D108BD9-81ED-4DB2-BD59-A6C34878D82A}">
                    <a16:rowId xmlns:a16="http://schemas.microsoft.com/office/drawing/2014/main" val="3528441765"/>
                  </a:ext>
                </a:extLst>
              </a:tr>
              <a:tr h="402452">
                <a:tc>
                  <a:txBody>
                    <a:bodyPr/>
                    <a:lstStyle/>
                    <a:p>
                      <a:pPr algn="ctr"/>
                      <a:r>
                        <a:rPr lang="en-US" sz="1300">
                          <a:latin typeface="Arial" panose="020B0604020202020204" pitchFamily="34" charset="0"/>
                        </a:rPr>
                        <a:t>13</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Surplus (deficit) w/ Debt </a:t>
                      </a:r>
                      <a:endParaRPr lang="en-US" sz="1300">
                        <a:latin typeface="Arial" panose="020B0604020202020204" pitchFamily="34" charset="0"/>
                      </a:endParaRPr>
                    </a:p>
                  </a:txBody>
                  <a:tcPr anchor="ctr"/>
                </a:tc>
                <a:tc>
                  <a:txBody>
                    <a:bodyPr/>
                    <a:lstStyle/>
                    <a:p>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2</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947350289"/>
                  </a:ext>
                </a:extLst>
              </a:tr>
              <a:tr h="402452">
                <a:tc>
                  <a:txBody>
                    <a:bodyPr/>
                    <a:lstStyle/>
                    <a:p>
                      <a:pPr algn="ctr"/>
                      <a:r>
                        <a:rPr lang="en-US" sz="1300">
                          <a:latin typeface="Arial" panose="020B0604020202020204" pitchFamily="34" charset="0"/>
                        </a:rPr>
                        <a:t>14</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No Debt DSCR Test</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1546082856"/>
                  </a:ext>
                </a:extLst>
              </a:tr>
              <a:tr h="402452">
                <a:tc>
                  <a:txBody>
                    <a:bodyPr/>
                    <a:lstStyle/>
                    <a:p>
                      <a:pPr algn="ctr"/>
                      <a:r>
                        <a:rPr lang="en-US" sz="1300">
                          <a:latin typeface="Arial" panose="020B0604020202020204" pitchFamily="34" charset="0"/>
                        </a:rPr>
                        <a:t>15</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 Depreciated</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620063515"/>
                  </a:ext>
                </a:extLst>
              </a:tr>
              <a:tr h="402452">
                <a:tc>
                  <a:txBody>
                    <a:bodyPr/>
                    <a:lstStyle/>
                    <a:p>
                      <a:pPr algn="ctr"/>
                      <a:r>
                        <a:rPr lang="en-US" sz="1300">
                          <a:latin typeface="Arial" panose="020B0604020202020204" pitchFamily="34" charset="0"/>
                        </a:rPr>
                        <a:t>16</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Operating Margin</a:t>
                      </a:r>
                      <a:endParaRPr lang="en-US" sz="1300">
                        <a:latin typeface="Arial" panose="020B0604020202020204" pitchFamily="34" charset="0"/>
                        <a:cs typeface="Times New Roman"/>
                      </a:endParaRPr>
                    </a:p>
                  </a:txBody>
                  <a:tcPr anchor="ctr"/>
                </a:tc>
                <a:tc>
                  <a:txBody>
                    <a:bodyPr/>
                    <a:lstStyle/>
                    <a:p>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2439989798"/>
                  </a:ext>
                </a:extLst>
              </a:tr>
              <a:tr h="402452">
                <a:tc>
                  <a:txBody>
                    <a:bodyPr/>
                    <a:lstStyle/>
                    <a:p>
                      <a:pPr algn="ctr"/>
                      <a:r>
                        <a:rPr lang="en-US" sz="1300">
                          <a:latin typeface="Arial" panose="020B0604020202020204" pitchFamily="34" charset="0"/>
                        </a:rPr>
                        <a:t>17</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Quick Ratio</a:t>
                      </a:r>
                      <a:endParaRPr lang="en-US" sz="1300">
                        <a:latin typeface="Arial" panose="020B060402020202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3700900618"/>
                  </a:ext>
                </a:extLst>
              </a:tr>
              <a:tr h="402452">
                <a:tc>
                  <a:txBody>
                    <a:bodyPr/>
                    <a:lstStyle/>
                    <a:p>
                      <a:pPr lvl="0" algn="ctr">
                        <a:buNone/>
                      </a:pPr>
                      <a:r>
                        <a:rPr lang="en-US" sz="1300">
                          <a:latin typeface="Arial" panose="020B0604020202020204" pitchFamily="34" charset="0"/>
                        </a:rPr>
                        <a:t>18</a:t>
                      </a:r>
                    </a:p>
                  </a:txBody>
                  <a:tcPr anchor="ctr"/>
                </a:tc>
                <a:tc>
                  <a:txBody>
                    <a:bodyPr/>
                    <a:lstStyle/>
                    <a:p>
                      <a:r>
                        <a:rPr lang="en-US" sz="1300">
                          <a:effectLst/>
                          <a:latin typeface="Arial" panose="020B0604020202020204" pitchFamily="34" charset="0"/>
                          <a:ea typeface="Calibri" panose="020F0502020204030204" pitchFamily="34" charset="0"/>
                          <a:cs typeface="Times New Roman"/>
                        </a:rPr>
                        <a:t>Receivables Ratio</a:t>
                      </a:r>
                      <a:endParaRPr lang="en-US" sz="1300">
                        <a:latin typeface="Arial" panose="020B060402020202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latin typeface="Arial" panose="020B0604020202020204" pitchFamily="34" charset="0"/>
                        </a:rPr>
                        <a:t>Financial</a:t>
                      </a:r>
                    </a:p>
                  </a:txBody>
                  <a:tcPr anchor="ctr"/>
                </a:tc>
                <a:tc>
                  <a:txBody>
                    <a:bodyPr/>
                    <a:lstStyle/>
                    <a:p>
                      <a:pPr algn="ctr"/>
                      <a:r>
                        <a:rPr lang="en-US" sz="1300">
                          <a:latin typeface="Arial" panose="020B0604020202020204" pitchFamily="34" charset="0"/>
                        </a:rPr>
                        <a:t>1</a:t>
                      </a:r>
                    </a:p>
                  </a:txBody>
                  <a:tcPr anchor="ctr"/>
                </a:tc>
                <a:tc>
                  <a:txBody>
                    <a:bodyPr/>
                    <a:lstStyle/>
                    <a:p>
                      <a:pPr marL="0" marR="0">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Calculated from LGC data</a:t>
                      </a:r>
                    </a:p>
                  </a:txBody>
                  <a:tcPr marL="68580" marR="68580" marT="0" marB="0" anchor="ctr"/>
                </a:tc>
                <a:extLst>
                  <a:ext uri="{0D108BD9-81ED-4DB2-BD59-A6C34878D82A}">
                    <a16:rowId xmlns:a16="http://schemas.microsoft.com/office/drawing/2014/main" val="3194976979"/>
                  </a:ext>
                </a:extLst>
              </a:tr>
            </a:tbl>
          </a:graphicData>
        </a:graphic>
      </p:graphicFrame>
    </p:spTree>
    <p:extLst>
      <p:ext uri="{BB962C8B-B14F-4D97-AF65-F5344CB8AC3E}">
        <p14:creationId xmlns:p14="http://schemas.microsoft.com/office/powerpoint/2010/main" val="21735620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6794-7E15-409C-95AF-82F86F8F633D}"/>
              </a:ext>
            </a:extLst>
          </p:cNvPr>
          <p:cNvSpPr>
            <a:spLocks noGrp="1"/>
          </p:cNvSpPr>
          <p:nvPr>
            <p:ph type="title"/>
          </p:nvPr>
        </p:nvSpPr>
        <p:spPr/>
        <p:txBody>
          <a:bodyPr>
            <a:normAutofit/>
          </a:bodyPr>
          <a:lstStyle/>
          <a:p>
            <a:r>
              <a:rPr lang="en-US"/>
              <a:t>VUP – Distressed Designation</a:t>
            </a:r>
          </a:p>
        </p:txBody>
      </p:sp>
      <p:sp>
        <p:nvSpPr>
          <p:cNvPr id="3" name="Content Placeholder 2">
            <a:extLst>
              <a:ext uri="{FF2B5EF4-FFF2-40B4-BE49-F238E27FC236}">
                <a16:creationId xmlns:a16="http://schemas.microsoft.com/office/drawing/2014/main" id="{666F5E1C-18CB-45FB-97C2-79434CD85D48}"/>
              </a:ext>
            </a:extLst>
          </p:cNvPr>
          <p:cNvSpPr>
            <a:spLocks noGrp="1"/>
          </p:cNvSpPr>
          <p:nvPr>
            <p:ph idx="1"/>
          </p:nvPr>
        </p:nvSpPr>
        <p:spPr/>
        <p:txBody>
          <a:bodyPr vert="horz" lIns="91440" tIns="45720" rIns="91440" bIns="45720" rtlCol="0" anchor="t">
            <a:normAutofit/>
          </a:bodyPr>
          <a:lstStyle/>
          <a:p>
            <a:pPr marL="0" indent="0">
              <a:buNone/>
            </a:pPr>
            <a:r>
              <a:rPr lang="en-US">
                <a:solidFill>
                  <a:schemeClr val="tx2"/>
                </a:solidFill>
              </a:rPr>
              <a:t>Distressed criteria were created to help identify LGUs most likely in need of assistance for maintaining utility viability.</a:t>
            </a:r>
          </a:p>
          <a:p>
            <a:endParaRPr lang="en-US" sz="2000">
              <a:solidFill>
                <a:schemeClr val="tx2"/>
              </a:solidFill>
            </a:endParaRPr>
          </a:p>
          <a:p>
            <a:pPr marL="0" indent="0">
              <a:buNone/>
            </a:pPr>
            <a:r>
              <a:rPr lang="en-US">
                <a:solidFill>
                  <a:schemeClr val="tx2"/>
                </a:solidFill>
              </a:rPr>
              <a:t>Approved criteria:</a:t>
            </a:r>
          </a:p>
          <a:p>
            <a:pPr marL="914400" lvl="1" indent="-571500">
              <a:buNone/>
            </a:pPr>
            <a:r>
              <a:rPr lang="en-US">
                <a:solidFill>
                  <a:schemeClr val="tx2"/>
                </a:solidFill>
              </a:rPr>
              <a:t>D1.	LGC has formally taken financial control of LGU.</a:t>
            </a:r>
          </a:p>
          <a:p>
            <a:pPr marL="914400" lvl="1" indent="-571500">
              <a:buNone/>
            </a:pPr>
            <a:r>
              <a:rPr lang="en-US">
                <a:solidFill>
                  <a:schemeClr val="tx2"/>
                </a:solidFill>
              </a:rPr>
              <a:t>D2.	No annual audit submitted in the past 2 years.</a:t>
            </a:r>
          </a:p>
          <a:p>
            <a:pPr marL="914400" lvl="1" indent="-571500">
              <a:buNone/>
            </a:pPr>
            <a:r>
              <a:rPr lang="en-US">
                <a:solidFill>
                  <a:schemeClr val="tx2"/>
                </a:solidFill>
              </a:rPr>
              <a:t>D3.	Total Assessment Criteria score (18 separate parameters with values ranging from 1-4).</a:t>
            </a:r>
          </a:p>
          <a:p>
            <a:pPr marL="1082675" lvl="2"/>
            <a:r>
              <a:rPr lang="en-US">
                <a:solidFill>
                  <a:schemeClr val="tx2"/>
                </a:solidFill>
              </a:rPr>
              <a:t>9 for LGUs regardless of one or both DW/WW utilities</a:t>
            </a:r>
          </a:p>
          <a:p>
            <a:pPr marL="914400" lvl="1" indent="-571500">
              <a:buNone/>
            </a:pPr>
            <a:r>
              <a:rPr lang="en-US">
                <a:solidFill>
                  <a:schemeClr val="tx2"/>
                </a:solidFill>
              </a:rPr>
              <a:t>D4.	Other information has become available.</a:t>
            </a:r>
          </a:p>
          <a:p>
            <a:endParaRPr lang="en-US">
              <a:solidFill>
                <a:schemeClr val="tx2"/>
              </a:solidFill>
            </a:endParaRPr>
          </a:p>
        </p:txBody>
      </p:sp>
    </p:spTree>
    <p:extLst>
      <p:ext uri="{BB962C8B-B14F-4D97-AF65-F5344CB8AC3E}">
        <p14:creationId xmlns:p14="http://schemas.microsoft.com/office/powerpoint/2010/main" val="15395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84D453-8DD5-50EB-EBA5-05907CEBE1A2}"/>
              </a:ext>
            </a:extLst>
          </p:cNvPr>
          <p:cNvSpPr/>
          <p:nvPr/>
        </p:nvSpPr>
        <p:spPr>
          <a:xfrm>
            <a:off x="6886575" y="5381625"/>
            <a:ext cx="2181225"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C8554A1-256E-A489-2CC6-531FB52B63FD}"/>
              </a:ext>
            </a:extLst>
          </p:cNvPr>
          <p:cNvSpPr>
            <a:spLocks noGrp="1"/>
          </p:cNvSpPr>
          <p:nvPr>
            <p:ph type="title"/>
          </p:nvPr>
        </p:nvSpPr>
        <p:spPr/>
        <p:txBody>
          <a:bodyPr/>
          <a:lstStyle/>
          <a:p>
            <a:r>
              <a:rPr lang="en-US"/>
              <a:t>SRF Helene Programmatic Specifics</a:t>
            </a:r>
          </a:p>
        </p:txBody>
      </p:sp>
      <p:sp>
        <p:nvSpPr>
          <p:cNvPr id="7" name="Content Placeholder 6">
            <a:extLst>
              <a:ext uri="{FF2B5EF4-FFF2-40B4-BE49-F238E27FC236}">
                <a16:creationId xmlns:a16="http://schemas.microsoft.com/office/drawing/2014/main" id="{6DCDCB7E-7452-376B-0EF4-DB5F16EB6D58}"/>
              </a:ext>
            </a:extLst>
          </p:cNvPr>
          <p:cNvSpPr>
            <a:spLocks noGrp="1"/>
          </p:cNvSpPr>
          <p:nvPr>
            <p:ph idx="1"/>
          </p:nvPr>
        </p:nvSpPr>
        <p:spPr>
          <a:xfrm>
            <a:off x="466928" y="1066800"/>
            <a:ext cx="8321040" cy="5238751"/>
          </a:xfrm>
        </p:spPr>
        <p:txBody>
          <a:bodyPr vert="horz" lIns="91440" tIns="45720" rIns="91440" bIns="45720" rtlCol="0" anchor="t">
            <a:noAutofit/>
          </a:bodyPr>
          <a:lstStyle/>
          <a:p>
            <a:r>
              <a:rPr lang="en-US" sz="2400">
                <a:solidFill>
                  <a:schemeClr val="accent3"/>
                </a:solidFill>
                <a:latin typeface="Arial"/>
                <a:cs typeface="Arial"/>
              </a:rPr>
              <a:t>Repayable Loan</a:t>
            </a:r>
          </a:p>
          <a:p>
            <a:pPr lvl="1"/>
            <a:r>
              <a:rPr lang="en-US" sz="2000">
                <a:solidFill>
                  <a:schemeClr val="accent3"/>
                </a:solidFill>
                <a:latin typeface="Arial"/>
                <a:cs typeface="Arial"/>
              </a:rPr>
              <a:t>Terms – Typically 20 years</a:t>
            </a:r>
          </a:p>
          <a:p>
            <a:pPr lvl="1"/>
            <a:r>
              <a:rPr lang="en-US" sz="2000">
                <a:solidFill>
                  <a:schemeClr val="accent3"/>
                </a:solidFill>
                <a:latin typeface="Arial"/>
                <a:cs typeface="Arial"/>
              </a:rPr>
              <a:t>LGC must approve loan portion</a:t>
            </a:r>
          </a:p>
          <a:p>
            <a:pPr lvl="1"/>
            <a:r>
              <a:rPr lang="en-US" sz="2000">
                <a:solidFill>
                  <a:schemeClr val="accent3"/>
                </a:solidFill>
                <a:latin typeface="Arial"/>
                <a:cs typeface="Arial"/>
              </a:rPr>
              <a:t>0% interest rate for all applicants</a:t>
            </a:r>
          </a:p>
          <a:p>
            <a:r>
              <a:rPr lang="en-US" sz="2400">
                <a:solidFill>
                  <a:schemeClr val="accent3"/>
                </a:solidFill>
                <a:latin typeface="Arial"/>
                <a:cs typeface="Arial"/>
              </a:rPr>
              <a:t>Principal Forgiveness (PF)</a:t>
            </a:r>
          </a:p>
          <a:p>
            <a:pPr lvl="1"/>
            <a:r>
              <a:rPr lang="en-US" sz="2000">
                <a:solidFill>
                  <a:schemeClr val="accent3"/>
                </a:solidFill>
                <a:latin typeface="Arial"/>
                <a:cs typeface="Arial"/>
              </a:rPr>
              <a:t>Varies for DW/WW projects (see Slide 21)</a:t>
            </a:r>
          </a:p>
          <a:p>
            <a:pPr lvl="1"/>
            <a:r>
              <a:rPr lang="en-US" sz="2000">
                <a:solidFill>
                  <a:schemeClr val="accent3"/>
                </a:solidFill>
                <a:latin typeface="Arial"/>
                <a:cs typeface="Arial"/>
              </a:rPr>
              <a:t>100% PF for DWTS</a:t>
            </a:r>
          </a:p>
          <a:p>
            <a:r>
              <a:rPr lang="en-US" sz="2400">
                <a:solidFill>
                  <a:schemeClr val="accent3"/>
                </a:solidFill>
                <a:latin typeface="Arial"/>
                <a:cs typeface="Arial"/>
              </a:rPr>
              <a:t>Potential initial funding caps (subject to change)</a:t>
            </a:r>
          </a:p>
          <a:p>
            <a:pPr lvl="1"/>
            <a:r>
              <a:rPr lang="en-US" sz="2000">
                <a:solidFill>
                  <a:schemeClr val="accent3"/>
                </a:solidFill>
                <a:latin typeface="Arial"/>
                <a:cs typeface="Arial"/>
              </a:rPr>
              <a:t>$5M per applicant for WW projects</a:t>
            </a:r>
          </a:p>
          <a:p>
            <a:pPr lvl="1"/>
            <a:r>
              <a:rPr lang="en-US" sz="2000">
                <a:solidFill>
                  <a:schemeClr val="accent3"/>
                </a:solidFill>
                <a:latin typeface="Arial"/>
                <a:cs typeface="Arial"/>
              </a:rPr>
              <a:t>$10M per applicant for DW projects</a:t>
            </a:r>
          </a:p>
          <a:p>
            <a:pPr lvl="1"/>
            <a:r>
              <a:rPr lang="en-US" sz="2000">
                <a:solidFill>
                  <a:schemeClr val="accent3"/>
                </a:solidFill>
                <a:latin typeface="Arial"/>
                <a:cs typeface="Arial"/>
              </a:rPr>
              <a:t>Initial caps for DWTS will be determined based on applications</a:t>
            </a:r>
          </a:p>
          <a:p>
            <a:pPr lvl="1"/>
            <a:r>
              <a:rPr lang="en-US" sz="2000">
                <a:solidFill>
                  <a:schemeClr val="accent3"/>
                </a:solidFill>
                <a:latin typeface="Arial"/>
                <a:cs typeface="Arial"/>
              </a:rPr>
              <a:t>Capped awards may receive an increase after April 2026 based upon availability</a:t>
            </a:r>
          </a:p>
          <a:p>
            <a:r>
              <a:rPr lang="en-US" sz="2400">
                <a:solidFill>
                  <a:schemeClr val="accent3"/>
                </a:solidFill>
                <a:latin typeface="Arial"/>
                <a:cs typeface="Arial"/>
              </a:rPr>
              <a:t>Applicant SRF caps</a:t>
            </a:r>
          </a:p>
          <a:p>
            <a:pPr lvl="1"/>
            <a:r>
              <a:rPr lang="en-US" sz="2000">
                <a:solidFill>
                  <a:schemeClr val="accent3"/>
                </a:solidFill>
                <a:latin typeface="Arial"/>
                <a:cs typeface="Arial"/>
              </a:rPr>
              <a:t>$200M debt to the DWSRF</a:t>
            </a:r>
          </a:p>
          <a:p>
            <a:pPr lvl="1"/>
            <a:r>
              <a:rPr lang="en-US" sz="2000">
                <a:solidFill>
                  <a:schemeClr val="accent3"/>
                </a:solidFill>
                <a:latin typeface="Arial"/>
                <a:cs typeface="Arial"/>
              </a:rPr>
              <a:t>$200M debt to the CWSRF</a:t>
            </a:r>
          </a:p>
          <a:p>
            <a:endParaRPr lang="en-US">
              <a:solidFill>
                <a:schemeClr val="accent3"/>
              </a:solidFill>
            </a:endParaRPr>
          </a:p>
        </p:txBody>
      </p:sp>
      <p:sp>
        <p:nvSpPr>
          <p:cNvPr id="5" name="Slide Number Placeholder 4">
            <a:extLst>
              <a:ext uri="{FF2B5EF4-FFF2-40B4-BE49-F238E27FC236}">
                <a16:creationId xmlns:a16="http://schemas.microsoft.com/office/drawing/2014/main" id="{3AE7E2B2-7096-FD2B-C7A1-FA58D47EFD7F}"/>
              </a:ext>
            </a:extLst>
          </p:cNvPr>
          <p:cNvSpPr>
            <a:spLocks noGrp="1"/>
          </p:cNvSpPr>
          <p:nvPr>
            <p:ph type="sldNum" sz="quarter" idx="10"/>
          </p:nvPr>
        </p:nvSpPr>
        <p:spPr/>
        <p:txBody>
          <a:bodyPr/>
          <a:lstStyle/>
          <a:p>
            <a:fld id="{74EC55B0-5D01-45FE-91CD-8F1B48D625FC}" type="slidenum">
              <a:rPr lang="en-US" smtClean="0"/>
              <a:pPr/>
              <a:t>19</a:t>
            </a:fld>
            <a:endParaRPr lang="en-US"/>
          </a:p>
        </p:txBody>
      </p:sp>
    </p:spTree>
    <p:extLst>
      <p:ext uri="{BB962C8B-B14F-4D97-AF65-F5344CB8AC3E}">
        <p14:creationId xmlns:p14="http://schemas.microsoft.com/office/powerpoint/2010/main" val="140618347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7C6708D-DA33-D36C-77BF-3549CBC82143}"/>
              </a:ext>
            </a:extLst>
          </p:cNvPr>
          <p:cNvSpPr txBox="1"/>
          <p:nvPr/>
        </p:nvSpPr>
        <p:spPr>
          <a:xfrm>
            <a:off x="0" y="6039299"/>
            <a:ext cx="1276231"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Short-Term Action Plan</a:t>
            </a:r>
            <a:endParaRPr lang="en-US" sz="1600" b="1">
              <a:latin typeface="Arial" panose="020B0604020202020204" pitchFamily="34" charset="0"/>
            </a:endParaRPr>
          </a:p>
        </p:txBody>
      </p:sp>
      <p:sp>
        <p:nvSpPr>
          <p:cNvPr id="11" name="TextBox 10">
            <a:extLst>
              <a:ext uri="{FF2B5EF4-FFF2-40B4-BE49-F238E27FC236}">
                <a16:creationId xmlns:a16="http://schemas.microsoft.com/office/drawing/2014/main" id="{94AAD646-B17B-F466-CED4-53D61AE7DD05}"/>
              </a:ext>
            </a:extLst>
          </p:cNvPr>
          <p:cNvSpPr txBox="1"/>
          <p:nvPr/>
        </p:nvSpPr>
        <p:spPr>
          <a:xfrm>
            <a:off x="0" y="2039212"/>
            <a:ext cx="1250931"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AIA and Rate Study</a:t>
            </a:r>
            <a:endParaRPr lang="en-US" sz="1600" b="1">
              <a:latin typeface="Arial" panose="020B0604020202020204" pitchFamily="34" charset="0"/>
            </a:endParaRPr>
          </a:p>
        </p:txBody>
      </p:sp>
      <p:sp>
        <p:nvSpPr>
          <p:cNvPr id="2" name="Title 1">
            <a:extLst>
              <a:ext uri="{FF2B5EF4-FFF2-40B4-BE49-F238E27FC236}">
                <a16:creationId xmlns:a16="http://schemas.microsoft.com/office/drawing/2014/main" id="{60CB283A-D12D-40DC-9F4E-3ACC8E6BAA53}"/>
              </a:ext>
            </a:extLst>
          </p:cNvPr>
          <p:cNvSpPr>
            <a:spLocks noGrp="1"/>
          </p:cNvSpPr>
          <p:nvPr>
            <p:ph type="title"/>
          </p:nvPr>
        </p:nvSpPr>
        <p:spPr>
          <a:xfrm>
            <a:off x="473725" y="0"/>
            <a:ext cx="8218584" cy="914400"/>
          </a:xfrm>
        </p:spPr>
        <p:txBody>
          <a:bodyPr>
            <a:normAutofit/>
          </a:bodyPr>
          <a:lstStyle/>
          <a:p>
            <a:r>
              <a:rPr lang="en-US">
                <a:latin typeface="Times New Roman"/>
                <a:cs typeface="Times New Roman"/>
              </a:rPr>
              <a:t>Distressed LGU – Statutory Requirements</a:t>
            </a:r>
            <a:endParaRPr lang="en-US"/>
          </a:p>
        </p:txBody>
      </p:sp>
      <p:graphicFrame>
        <p:nvGraphicFramePr>
          <p:cNvPr id="4" name="Table 4">
            <a:extLst>
              <a:ext uri="{FF2B5EF4-FFF2-40B4-BE49-F238E27FC236}">
                <a16:creationId xmlns:a16="http://schemas.microsoft.com/office/drawing/2014/main" id="{2C06AFA6-AB43-4DB5-A892-3840D1CAE906}"/>
              </a:ext>
            </a:extLst>
          </p:cNvPr>
          <p:cNvGraphicFramePr>
            <a:graphicFrameLocks noGrp="1"/>
          </p:cNvGraphicFramePr>
          <p:nvPr>
            <p:extLst>
              <p:ext uri="{D42A27DB-BD31-4B8C-83A1-F6EECF244321}">
                <p14:modId xmlns:p14="http://schemas.microsoft.com/office/powerpoint/2010/main" val="2937268033"/>
              </p:ext>
            </p:extLst>
          </p:nvPr>
        </p:nvGraphicFramePr>
        <p:xfrm>
          <a:off x="1183790" y="914400"/>
          <a:ext cx="7960210" cy="5955896"/>
        </p:xfrm>
        <a:graphic>
          <a:graphicData uri="http://schemas.openxmlformats.org/drawingml/2006/table">
            <a:tbl>
              <a:tblPr firstRow="1" bandRow="1">
                <a:tableStyleId>{5C22544A-7EE6-4342-B048-85BDC9FD1C3A}</a:tableStyleId>
              </a:tblPr>
              <a:tblGrid>
                <a:gridCol w="3988845">
                  <a:extLst>
                    <a:ext uri="{9D8B030D-6E8A-4147-A177-3AD203B41FA5}">
                      <a16:colId xmlns:a16="http://schemas.microsoft.com/office/drawing/2014/main" val="1612714532"/>
                    </a:ext>
                  </a:extLst>
                </a:gridCol>
                <a:gridCol w="3971365">
                  <a:extLst>
                    <a:ext uri="{9D8B030D-6E8A-4147-A177-3AD203B41FA5}">
                      <a16:colId xmlns:a16="http://schemas.microsoft.com/office/drawing/2014/main" val="3962986628"/>
                    </a:ext>
                  </a:extLst>
                </a:gridCol>
              </a:tblGrid>
              <a:tr h="387524">
                <a:tc>
                  <a:txBody>
                    <a:bodyPr/>
                    <a:lstStyle/>
                    <a:p>
                      <a:pPr algn="ctr"/>
                      <a:r>
                        <a:rPr lang="en-US" sz="1800">
                          <a:latin typeface="Arial" panose="020B0604020202020204" pitchFamily="34" charset="0"/>
                        </a:rPr>
                        <a:t>Statutory Requirement</a:t>
                      </a:r>
                    </a:p>
                  </a:txBody>
                  <a:tcPr anchor="ctr"/>
                </a:tc>
                <a:tc>
                  <a:txBody>
                    <a:bodyPr/>
                    <a:lstStyle/>
                    <a:p>
                      <a:pPr algn="ctr"/>
                      <a:r>
                        <a:rPr lang="en-US" sz="1800">
                          <a:latin typeface="Arial" panose="020B0604020202020204" pitchFamily="34" charset="0"/>
                        </a:rPr>
                        <a:t>Available Resources </a:t>
                      </a:r>
                    </a:p>
                  </a:txBody>
                  <a:tcPr anchor="ctr"/>
                </a:tc>
                <a:extLst>
                  <a:ext uri="{0D108BD9-81ED-4DB2-BD59-A6C34878D82A}">
                    <a16:rowId xmlns:a16="http://schemas.microsoft.com/office/drawing/2014/main" val="2465006778"/>
                  </a:ext>
                </a:extLst>
              </a:tr>
              <a:tr h="1382196">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a:latin typeface="Arial" panose="020B0604020202020204" pitchFamily="34" charset="0"/>
                        </a:rPr>
                        <a:t>Perform an </a:t>
                      </a:r>
                      <a:r>
                        <a:rPr lang="en-US" sz="1400" b="1"/>
                        <a:t>Asset Inventory and Assessment</a:t>
                      </a:r>
                      <a:r>
                        <a:rPr lang="en-US" sz="1400" b="0"/>
                        <a:t> that results in a Capital Improvement Plan (10-year minimum) to inform a </a:t>
                      </a:r>
                      <a:r>
                        <a:rPr lang="en-US" sz="1400" b="1"/>
                        <a:t>Rate Study</a:t>
                      </a:r>
                      <a:r>
                        <a:rPr lang="en-US" sz="1400" b="0"/>
                        <a:t>. </a:t>
                      </a:r>
                      <a:endParaRPr lang="en-US" sz="1400" b="0">
                        <a:highlight>
                          <a:srgbClr val="FFFF00"/>
                        </a:highlight>
                      </a:endParaRPr>
                    </a:p>
                    <a:p>
                      <a:pPr marL="0" marR="0" lvl="0" indent="0" algn="l" rtl="0" eaLnBrk="1" fontAlgn="auto" latinLnBrk="0" hangingPunct="1">
                        <a:lnSpc>
                          <a:spcPct val="100000"/>
                        </a:lnSpc>
                        <a:spcBef>
                          <a:spcPts val="0"/>
                        </a:spcBef>
                        <a:spcAft>
                          <a:spcPts val="0"/>
                        </a:spcAft>
                        <a:buClrTx/>
                        <a:buSzTx/>
                        <a:buFontTx/>
                        <a:buNone/>
                      </a:pPr>
                      <a:endParaRPr lang="en-US" sz="1400" b="0"/>
                    </a:p>
                    <a:p>
                      <a:pPr marL="0" marR="0" lvl="0" indent="0" algn="l">
                        <a:lnSpc>
                          <a:spcPct val="100000"/>
                        </a:lnSpc>
                        <a:spcBef>
                          <a:spcPts val="0"/>
                        </a:spcBef>
                        <a:spcAft>
                          <a:spcPts val="0"/>
                        </a:spcAft>
                        <a:buClrTx/>
                        <a:buSzTx/>
                        <a:buFontTx/>
                        <a:buNone/>
                      </a:pPr>
                      <a:r>
                        <a:rPr lang="en-US" sz="1400" b="0"/>
                        <a:t>May lead to a Merger and Regionalization Feasibility (MRF)</a:t>
                      </a:r>
                      <a:r>
                        <a:rPr lang="en-US" sz="1400" b="1"/>
                        <a:t> </a:t>
                      </a:r>
                      <a:r>
                        <a:rPr lang="en-US" sz="1400" b="0"/>
                        <a:t>study.</a:t>
                      </a:r>
                      <a:endParaRPr lang="en-US" sz="1400" b="1"/>
                    </a:p>
                  </a:txBody>
                  <a:tcPr anchor="ctr"/>
                </a:tc>
                <a:tc>
                  <a:txBody>
                    <a:bodyPr/>
                    <a:lstStyle/>
                    <a:p>
                      <a:pPr marL="0" marR="0" lvl="0" indent="0" algn="l">
                        <a:lnSpc>
                          <a:spcPct val="100000"/>
                        </a:lnSpc>
                        <a:spcBef>
                          <a:spcPts val="0"/>
                        </a:spcBef>
                        <a:spcAft>
                          <a:spcPts val="0"/>
                        </a:spcAft>
                        <a:buNone/>
                      </a:pPr>
                      <a:r>
                        <a:rPr lang="en-US" sz="1400" b="1" i="0" u="none" strike="noStrike" noProof="0">
                          <a:latin typeface="Arial" panose="020B0604020202020204" pitchFamily="34" charset="0"/>
                        </a:rPr>
                        <a:t>VUR Study Grants</a:t>
                      </a:r>
                      <a:r>
                        <a:rPr lang="en-US" sz="1400" b="0" i="0" u="none" strike="noStrike" noProof="0"/>
                        <a:t> can fund a study of any one or more of the following: </a:t>
                      </a:r>
                      <a:endParaRPr lang="en-US" sz="1400"/>
                    </a:p>
                    <a:p>
                      <a:pPr marL="457200" marR="0" lvl="0" indent="-228600" algn="l">
                        <a:lnSpc>
                          <a:spcPct val="100000"/>
                        </a:lnSpc>
                        <a:spcBef>
                          <a:spcPts val="0"/>
                        </a:spcBef>
                        <a:spcAft>
                          <a:spcPts val="0"/>
                        </a:spcAft>
                        <a:buClr>
                          <a:srgbClr val="000000"/>
                        </a:buClr>
                        <a:buAutoNum type="alphaLcPeriod"/>
                      </a:pPr>
                      <a:r>
                        <a:rPr lang="en-US" sz="1400" b="0" i="0" u="none" strike="noStrike" noProof="0">
                          <a:solidFill>
                            <a:srgbClr val="000000"/>
                          </a:solidFill>
                          <a:latin typeface="Arial" panose="020B0604020202020204" pitchFamily="34" charset="0"/>
                        </a:rPr>
                        <a:t>Rates (</a:t>
                      </a:r>
                      <a:r>
                        <a:rPr lang="en-US" sz="1400" b="1" i="0" u="none" strike="noStrike" noProof="0">
                          <a:solidFill>
                            <a:srgbClr val="000000"/>
                          </a:solidFill>
                          <a:latin typeface="Arial" panose="020B0604020202020204" pitchFamily="34" charset="0"/>
                        </a:rPr>
                        <a:t>Rate Study</a:t>
                      </a:r>
                      <a:r>
                        <a:rPr lang="en-US" sz="1400" b="0" i="0" u="none" strike="noStrike" noProof="0">
                          <a:solidFill>
                            <a:srgbClr val="000000"/>
                          </a:solidFill>
                          <a:latin typeface="Arial" panose="020B0604020202020204" pitchFamily="34" charset="0"/>
                        </a:rPr>
                        <a:t>)</a:t>
                      </a:r>
                    </a:p>
                    <a:p>
                      <a:pPr marL="457200" marR="0" lvl="0" indent="-228600" algn="l">
                        <a:lnSpc>
                          <a:spcPct val="100000"/>
                        </a:lnSpc>
                        <a:spcBef>
                          <a:spcPts val="0"/>
                        </a:spcBef>
                        <a:spcAft>
                          <a:spcPts val="0"/>
                        </a:spcAft>
                        <a:buClr>
                          <a:srgbClr val="000000"/>
                        </a:buClr>
                        <a:buAutoNum type="alphaLcPeriod"/>
                      </a:pPr>
                      <a:r>
                        <a:rPr lang="en-US" sz="1400" b="0" i="0" u="none" strike="noStrike" noProof="0">
                          <a:solidFill>
                            <a:srgbClr val="000000"/>
                          </a:solidFill>
                          <a:latin typeface="Arial" panose="020B0604020202020204" pitchFamily="34" charset="0"/>
                        </a:rPr>
                        <a:t>Asset inventory and assessment (</a:t>
                      </a:r>
                      <a:r>
                        <a:rPr lang="en-US" sz="1400" b="1" i="0" u="none" strike="noStrike" noProof="0">
                          <a:solidFill>
                            <a:srgbClr val="000000"/>
                          </a:solidFill>
                          <a:latin typeface="Arial" panose="020B0604020202020204" pitchFamily="34" charset="0"/>
                        </a:rPr>
                        <a:t>AIA</a:t>
                      </a:r>
                      <a:r>
                        <a:rPr lang="en-US" sz="1400" b="0" i="0" u="none" strike="noStrike" noProof="0">
                          <a:solidFill>
                            <a:srgbClr val="000000"/>
                          </a:solidFill>
                          <a:latin typeface="Arial" panose="020B0604020202020204" pitchFamily="34" charset="0"/>
                        </a:rPr>
                        <a:t>)</a:t>
                      </a:r>
                    </a:p>
                    <a:p>
                      <a:pPr marL="457200" marR="0" lvl="0" indent="-228600" algn="l">
                        <a:lnSpc>
                          <a:spcPct val="100000"/>
                        </a:lnSpc>
                        <a:spcBef>
                          <a:spcPts val="0"/>
                        </a:spcBef>
                        <a:spcAft>
                          <a:spcPts val="0"/>
                        </a:spcAft>
                        <a:buAutoNum type="alphaLcPeriod"/>
                      </a:pPr>
                      <a:r>
                        <a:rPr lang="en-US" sz="1400" b="0" i="0" u="none" strike="noStrike" noProof="0"/>
                        <a:t>Merger and regionalization options (</a:t>
                      </a:r>
                      <a:r>
                        <a:rPr lang="en-US" sz="1400" b="1" i="0" u="none" strike="noStrike" noProof="0"/>
                        <a:t>MRF</a:t>
                      </a:r>
                      <a:r>
                        <a:rPr lang="en-US" sz="1400" b="0" i="0" u="none" strike="noStrike" noProof="0"/>
                        <a:t>)</a:t>
                      </a:r>
                      <a:endParaRPr lang="en-US" sz="1400"/>
                    </a:p>
                  </a:txBody>
                  <a:tcPr anchor="ctr"/>
                </a:tc>
                <a:extLst>
                  <a:ext uri="{0D108BD9-81ED-4DB2-BD59-A6C34878D82A}">
                    <a16:rowId xmlns:a16="http://schemas.microsoft.com/office/drawing/2014/main" val="53595325"/>
                  </a:ext>
                </a:extLst>
              </a:tr>
              <a:tr h="2887254">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Arial" panose="020B0604020202020204" pitchFamily="34" charset="0"/>
                        </a:rPr>
                        <a:t>Participate in a </a:t>
                      </a:r>
                      <a:r>
                        <a:rPr lang="en-US" sz="1400" b="1"/>
                        <a:t>training and educational program </a:t>
                      </a:r>
                      <a:r>
                        <a:rPr lang="en-US" sz="1400"/>
                        <a:t>for governing board, utility managers, finance directors, and operating staff.</a:t>
                      </a:r>
                    </a:p>
                    <a:p>
                      <a:pPr marL="457200" marR="0" lvl="0" indent="-228600" algn="l">
                        <a:lnSpc>
                          <a:spcPct val="100000"/>
                        </a:lnSpc>
                        <a:spcBef>
                          <a:spcPts val="0"/>
                        </a:spcBef>
                        <a:spcAft>
                          <a:spcPts val="0"/>
                        </a:spcAft>
                        <a:buClrTx/>
                        <a:buSzTx/>
                        <a:buFont typeface="Arial"/>
                        <a:buChar char="•"/>
                      </a:pPr>
                      <a:r>
                        <a:rPr lang="en-US" sz="1400"/>
                        <a:t>a.k.a. Best Utility Management Practices (BUMP) Training</a:t>
                      </a:r>
                    </a:p>
                    <a:p>
                      <a:pPr marL="0" marR="0" lvl="0" indent="0" algn="l">
                        <a:lnSpc>
                          <a:spcPct val="100000"/>
                        </a:lnSpc>
                        <a:spcBef>
                          <a:spcPts val="0"/>
                        </a:spcBef>
                        <a:spcAft>
                          <a:spcPts val="0"/>
                        </a:spcAft>
                        <a:buClrTx/>
                        <a:buSzTx/>
                        <a:buFontTx/>
                        <a:buNone/>
                      </a:pPr>
                      <a:endParaRPr lang="en-US" sz="1400"/>
                    </a:p>
                    <a:p>
                      <a:pPr marL="0" marR="0" lvl="0" indent="0" algn="l">
                        <a:lnSpc>
                          <a:spcPct val="100000"/>
                        </a:lnSpc>
                        <a:spcBef>
                          <a:spcPts val="0"/>
                        </a:spcBef>
                        <a:spcAft>
                          <a:spcPts val="0"/>
                        </a:spcAft>
                        <a:buClrTx/>
                        <a:buSzTx/>
                        <a:buFontTx/>
                        <a:buNone/>
                      </a:pPr>
                      <a:r>
                        <a:rPr lang="en-US" sz="1400"/>
                        <a:t>Completion of</a:t>
                      </a:r>
                      <a:r>
                        <a:rPr lang="en-US" sz="1400" b="1"/>
                        <a:t> BUMP Training</a:t>
                      </a:r>
                      <a:r>
                        <a:rPr lang="en-US" sz="1400"/>
                        <a:t> is required to access VUR Construction funding.</a:t>
                      </a:r>
                    </a:p>
                  </a:txBody>
                  <a:tcPr anchor="ctr"/>
                </a:tc>
                <a:tc>
                  <a:txBody>
                    <a:bodyPr/>
                    <a:lstStyle/>
                    <a:p>
                      <a:r>
                        <a:rPr lang="en-US" sz="1400" b="1" dirty="0">
                          <a:latin typeface="Arial" panose="020B0604020202020204" pitchFamily="34" charset="0"/>
                        </a:rPr>
                        <a:t>BUMP Training: </a:t>
                      </a:r>
                      <a:endParaRPr lang="en-US" sz="1400" dirty="0"/>
                    </a:p>
                    <a:p>
                      <a:pPr lvl="0">
                        <a:buNone/>
                      </a:pPr>
                      <a:r>
                        <a:rPr lang="en-US" sz="1400" b="0" dirty="0"/>
                        <a:t>(A) Free </a:t>
                      </a:r>
                      <a:r>
                        <a:rPr lang="en-US" sz="1400" b="0" i="0" u="sng" dirty="0"/>
                        <a:t>in-person</a:t>
                      </a:r>
                      <a:r>
                        <a:rPr lang="en-US" sz="1400" b="0" dirty="0"/>
                        <a:t> training by DWI in the spring and fall. </a:t>
                      </a:r>
                      <a:r>
                        <a:rPr lang="en-US" sz="1400" b="0" i="1" u="none" strike="noStrike" noProof="0" dirty="0">
                          <a:solidFill>
                            <a:srgbClr val="000000"/>
                          </a:solidFill>
                          <a:latin typeface="Arial" panose="020B0604020202020204" pitchFamily="34" charset="0"/>
                        </a:rPr>
                        <a:t>Upcoming dates:</a:t>
                      </a:r>
                      <a:endParaRPr lang="en-US" sz="1400" b="0" i="0" u="none" strike="noStrike" noProof="0" dirty="0">
                        <a:solidFill>
                          <a:srgbClr val="000000"/>
                        </a:solidFill>
                        <a:latin typeface="Arial" panose="020B0604020202020204" pitchFamily="34" charset="0"/>
                      </a:endParaRPr>
                    </a:p>
                    <a:p>
                      <a:pPr marL="457200" lvl="0" indent="-228600">
                        <a:buClr>
                          <a:srgbClr val="000000"/>
                        </a:buClr>
                        <a:buFont typeface="Arial,Sans-Serif"/>
                        <a:buChar char="•"/>
                      </a:pPr>
                      <a:r>
                        <a:rPr lang="en-US" sz="1400" b="0" i="0" u="none" strike="noStrike" noProof="0" dirty="0">
                          <a:solidFill>
                            <a:srgbClr val="000000"/>
                          </a:solidFill>
                          <a:latin typeface="Arial" panose="020B0604020202020204" pitchFamily="34" charset="0"/>
                        </a:rPr>
                        <a:t>First couple of weeks in September 2025</a:t>
                      </a:r>
                    </a:p>
                    <a:p>
                      <a:pPr marL="457200" lvl="0" indent="-228600">
                        <a:buClr>
                          <a:srgbClr val="000000"/>
                        </a:buClr>
                        <a:buFont typeface="Arial,Sans-Serif"/>
                        <a:buChar char="•"/>
                      </a:pPr>
                      <a:endParaRPr lang="en-US" sz="1400" b="0" dirty="0"/>
                    </a:p>
                    <a:p>
                      <a:pPr lvl="0">
                        <a:buNone/>
                      </a:pPr>
                      <a:r>
                        <a:rPr lang="en-US" sz="1400" b="0" dirty="0"/>
                        <a:t>(B) </a:t>
                      </a:r>
                      <a:r>
                        <a:rPr lang="en-US" sz="1400" b="0" u="sng" dirty="0"/>
                        <a:t>On-demand</a:t>
                      </a:r>
                      <a:r>
                        <a:rPr lang="en-US" sz="1400" b="0" dirty="0"/>
                        <a:t> training ($72+tax) via </a:t>
                      </a:r>
                      <a:r>
                        <a:rPr lang="en-US" sz="1400" b="0" dirty="0">
                          <a:hlinkClick r:id="rId3"/>
                        </a:rPr>
                        <a:t>NCLM</a:t>
                      </a:r>
                      <a:r>
                        <a:rPr lang="en-US" sz="1400" b="0" dirty="0"/>
                        <a:t>. </a:t>
                      </a:r>
                      <a:endParaRPr lang="en-US" sz="1400" dirty="0"/>
                    </a:p>
                    <a:p>
                      <a:pPr lvl="0">
                        <a:buNone/>
                      </a:pPr>
                      <a:endParaRPr lang="en-US" sz="1400" dirty="0"/>
                    </a:p>
                    <a:p>
                      <a:pPr lvl="0">
                        <a:buNone/>
                      </a:pPr>
                      <a:r>
                        <a:rPr lang="en-US" sz="1400" b="1" dirty="0"/>
                        <a:t>VUR Training Grants </a:t>
                      </a:r>
                      <a:r>
                        <a:rPr lang="en-US" sz="1400" b="0" dirty="0"/>
                        <a:t>for</a:t>
                      </a:r>
                      <a:r>
                        <a:rPr lang="en-US" sz="1400" dirty="0"/>
                        <a:t> distressed units cover registration fees and mileage to/from utility-specific training coordinated/offered by DWI, DST (LGC), and RAPWU partners.</a:t>
                      </a:r>
                    </a:p>
                  </a:txBody>
                  <a:tcPr anchor="ctr"/>
                </a:tc>
                <a:extLst>
                  <a:ext uri="{0D108BD9-81ED-4DB2-BD59-A6C34878D82A}">
                    <a16:rowId xmlns:a16="http://schemas.microsoft.com/office/drawing/2014/main" val="1573102586"/>
                  </a:ext>
                </a:extLst>
              </a:tr>
              <a:tr h="12989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spc="-10" baseline="0">
                          <a:latin typeface="Arial" panose="020B0604020202020204" pitchFamily="34" charset="0"/>
                        </a:rPr>
                        <a:t>Develop (and iterate on) a </a:t>
                      </a:r>
                      <a:r>
                        <a:rPr lang="en-US" sz="1400" b="1" spc="-10" baseline="0">
                          <a:latin typeface="Arial" panose="020B0604020202020204" pitchFamily="34" charset="0"/>
                        </a:rPr>
                        <a:t>S</a:t>
                      </a:r>
                      <a:r>
                        <a:rPr lang="en-US" sz="1400" b="1" spc="-10" baseline="0"/>
                        <a:t>hort-term Action Plan (STAP) </a:t>
                      </a:r>
                      <a:r>
                        <a:rPr lang="en-US" sz="1400" b="0" spc="-10" baseline="0"/>
                        <a:t>to identify and outline immediate steps necessary for the LGU to address technical, managerial, and financial (TMF) issues and reasons for being designated distressed.</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rPr>
                        <a:t>Direct DWI assistance via comprehensive </a:t>
                      </a:r>
                      <a:r>
                        <a:rPr lang="en-US" sz="1400" b="1" dirty="0">
                          <a:latin typeface="Arial" panose="020B0604020202020204" pitchFamily="34" charset="0"/>
                        </a:rPr>
                        <a:t>Status Report</a:t>
                      </a:r>
                      <a:r>
                        <a:rPr lang="en-US" sz="1400" dirty="0">
                          <a:latin typeface="Arial" panose="020B0604020202020204" pitchFamily="34" charset="0"/>
                        </a:rPr>
                        <a:t> to facilitate the generation of a STAP.</a:t>
                      </a:r>
                    </a:p>
                  </a:txBody>
                  <a:tcPr anchor="ctr"/>
                </a:tc>
                <a:extLst>
                  <a:ext uri="{0D108BD9-81ED-4DB2-BD59-A6C34878D82A}">
                    <a16:rowId xmlns:a16="http://schemas.microsoft.com/office/drawing/2014/main" val="915692405"/>
                  </a:ext>
                </a:extLst>
              </a:tr>
            </a:tbl>
          </a:graphicData>
        </a:graphic>
      </p:graphicFrame>
      <p:pic>
        <p:nvPicPr>
          <p:cNvPr id="3" name="Graphic 2" descr="Teacher with solid fill">
            <a:extLst>
              <a:ext uri="{FF2B5EF4-FFF2-40B4-BE49-F238E27FC236}">
                <a16:creationId xmlns:a16="http://schemas.microsoft.com/office/drawing/2014/main" id="{A64CF51A-C588-1440-80B6-75D5029814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492" y="3118261"/>
            <a:ext cx="914400" cy="914400"/>
          </a:xfrm>
          <a:prstGeom prst="rect">
            <a:avLst/>
          </a:prstGeom>
        </p:spPr>
      </p:pic>
      <p:pic>
        <p:nvPicPr>
          <p:cNvPr id="5" name="Graphic 4" descr="Clipboard Partially Checked with solid fill">
            <a:extLst>
              <a:ext uri="{FF2B5EF4-FFF2-40B4-BE49-F238E27FC236}">
                <a16:creationId xmlns:a16="http://schemas.microsoft.com/office/drawing/2014/main" id="{C11CA7F6-7E48-8ED3-7746-65FAF4D8C0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640" y="4978606"/>
            <a:ext cx="914400" cy="914400"/>
          </a:xfrm>
          <a:prstGeom prst="rect">
            <a:avLst/>
          </a:prstGeom>
        </p:spPr>
      </p:pic>
      <p:pic>
        <p:nvPicPr>
          <p:cNvPr id="7" name="Graphic 6" descr="Leaky Tap with solid fill">
            <a:extLst>
              <a:ext uri="{FF2B5EF4-FFF2-40B4-BE49-F238E27FC236}">
                <a16:creationId xmlns:a16="http://schemas.microsoft.com/office/drawing/2014/main" id="{C5BAC95D-3AC6-8DE9-F6E6-6C2FE7D8BC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1688" y="1112518"/>
            <a:ext cx="914400" cy="914400"/>
          </a:xfrm>
          <a:prstGeom prst="rect">
            <a:avLst/>
          </a:prstGeom>
        </p:spPr>
      </p:pic>
      <p:sp>
        <p:nvSpPr>
          <p:cNvPr id="8" name="TextBox 7">
            <a:extLst>
              <a:ext uri="{FF2B5EF4-FFF2-40B4-BE49-F238E27FC236}">
                <a16:creationId xmlns:a16="http://schemas.microsoft.com/office/drawing/2014/main" id="{77D48DA4-2FFC-0AB2-D07E-626809413D85}"/>
              </a:ext>
            </a:extLst>
          </p:cNvPr>
          <p:cNvSpPr txBox="1"/>
          <p:nvPr/>
        </p:nvSpPr>
        <p:spPr>
          <a:xfrm>
            <a:off x="-76161" y="4008223"/>
            <a:ext cx="1276232"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Training</a:t>
            </a:r>
            <a:endParaRPr lang="en-US" sz="1600" b="1">
              <a:latin typeface="Arial" panose="020B0604020202020204" pitchFamily="34" charset="0"/>
            </a:endParaRPr>
          </a:p>
        </p:txBody>
      </p:sp>
    </p:spTree>
    <p:extLst>
      <p:ext uri="{BB962C8B-B14F-4D97-AF65-F5344CB8AC3E}">
        <p14:creationId xmlns:p14="http://schemas.microsoft.com/office/powerpoint/2010/main" val="2424949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283A-D12D-40DC-9F4E-3ACC8E6BAA53}"/>
              </a:ext>
            </a:extLst>
          </p:cNvPr>
          <p:cNvSpPr>
            <a:spLocks noGrp="1"/>
          </p:cNvSpPr>
          <p:nvPr>
            <p:ph type="title"/>
          </p:nvPr>
        </p:nvSpPr>
        <p:spPr>
          <a:xfrm>
            <a:off x="473724" y="0"/>
            <a:ext cx="8314243" cy="914400"/>
          </a:xfrm>
        </p:spPr>
        <p:txBody>
          <a:bodyPr>
            <a:normAutofit fontScale="90000"/>
          </a:bodyPr>
          <a:lstStyle/>
          <a:p>
            <a:r>
              <a:rPr lang="en-US">
                <a:latin typeface="Times New Roman"/>
                <a:cs typeface="Times New Roman"/>
              </a:rPr>
              <a:t>Distressed LGU – Statutory Requirements (cont’d)</a:t>
            </a:r>
            <a:endParaRPr lang="en-US"/>
          </a:p>
        </p:txBody>
      </p:sp>
      <p:graphicFrame>
        <p:nvGraphicFramePr>
          <p:cNvPr id="4" name="Table 4">
            <a:extLst>
              <a:ext uri="{FF2B5EF4-FFF2-40B4-BE49-F238E27FC236}">
                <a16:creationId xmlns:a16="http://schemas.microsoft.com/office/drawing/2014/main" id="{2C06AFA6-AB43-4DB5-A892-3840D1CAE906}"/>
              </a:ext>
            </a:extLst>
          </p:cNvPr>
          <p:cNvGraphicFramePr>
            <a:graphicFrameLocks noGrp="1"/>
          </p:cNvGraphicFramePr>
          <p:nvPr/>
        </p:nvGraphicFramePr>
        <p:xfrm>
          <a:off x="1243968" y="914399"/>
          <a:ext cx="7899915" cy="5957013"/>
        </p:xfrm>
        <a:graphic>
          <a:graphicData uri="http://schemas.openxmlformats.org/drawingml/2006/table">
            <a:tbl>
              <a:tblPr firstRow="1" bandRow="1">
                <a:tableStyleId>{5C22544A-7EE6-4342-B048-85BDC9FD1C3A}</a:tableStyleId>
              </a:tblPr>
              <a:tblGrid>
                <a:gridCol w="3993880">
                  <a:extLst>
                    <a:ext uri="{9D8B030D-6E8A-4147-A177-3AD203B41FA5}">
                      <a16:colId xmlns:a16="http://schemas.microsoft.com/office/drawing/2014/main" val="1612714532"/>
                    </a:ext>
                  </a:extLst>
                </a:gridCol>
                <a:gridCol w="3906035">
                  <a:extLst>
                    <a:ext uri="{9D8B030D-6E8A-4147-A177-3AD203B41FA5}">
                      <a16:colId xmlns:a16="http://schemas.microsoft.com/office/drawing/2014/main" val="3962986628"/>
                    </a:ext>
                  </a:extLst>
                </a:gridCol>
              </a:tblGrid>
              <a:tr h="426644">
                <a:tc>
                  <a:txBody>
                    <a:bodyPr/>
                    <a:lstStyle/>
                    <a:p>
                      <a:pPr algn="ctr"/>
                      <a:r>
                        <a:rPr lang="en-US" sz="1800">
                          <a:latin typeface="Arial" panose="020B0604020202020204" pitchFamily="34" charset="0"/>
                        </a:rPr>
                        <a:t>Statutory Requirement</a:t>
                      </a:r>
                    </a:p>
                  </a:txBody>
                  <a:tcPr anchor="ctr"/>
                </a:tc>
                <a:tc>
                  <a:txBody>
                    <a:bodyPr/>
                    <a:lstStyle/>
                    <a:p>
                      <a:pPr algn="ctr"/>
                      <a:r>
                        <a:rPr lang="en-US" sz="1800">
                          <a:latin typeface="Arial" panose="020B0604020202020204" pitchFamily="34" charset="0"/>
                        </a:rPr>
                        <a:t>Available Resources </a:t>
                      </a:r>
                    </a:p>
                  </a:txBody>
                  <a:tcPr anchor="ctr"/>
                </a:tc>
                <a:extLst>
                  <a:ext uri="{0D108BD9-81ED-4DB2-BD59-A6C34878D82A}">
                    <a16:rowId xmlns:a16="http://schemas.microsoft.com/office/drawing/2014/main" val="2465006778"/>
                  </a:ext>
                </a:extLst>
              </a:tr>
              <a:tr h="4122105">
                <a:tc>
                  <a:txBody>
                    <a:bodyPr/>
                    <a:lstStyle/>
                    <a:p>
                      <a:pPr marL="0" marR="0" lvl="0" indent="0" algn="l" rtl="0" eaLnBrk="1" fontAlgn="auto" latinLnBrk="0" hangingPunct="1">
                        <a:lnSpc>
                          <a:spcPct val="100000"/>
                        </a:lnSpc>
                        <a:spcBef>
                          <a:spcPts val="0"/>
                        </a:spcBef>
                        <a:spcAft>
                          <a:spcPts val="300"/>
                        </a:spcAft>
                        <a:buClrTx/>
                        <a:buSzTx/>
                        <a:buFontTx/>
                        <a:buNone/>
                      </a:pPr>
                      <a:r>
                        <a:rPr lang="en-US" sz="1400">
                          <a:latin typeface="Arial" panose="020B0604020202020204" pitchFamily="34" charset="0"/>
                        </a:rPr>
                        <a:t>Develop an </a:t>
                      </a:r>
                      <a:r>
                        <a:rPr lang="en-US" sz="1400" b="1">
                          <a:latin typeface="Arial" panose="020B0604020202020204" pitchFamily="34" charset="0"/>
                        </a:rPr>
                        <a:t>Action Plan</a:t>
                      </a:r>
                      <a:r>
                        <a:rPr lang="en-US" sz="1400" b="0">
                          <a:latin typeface="Arial" panose="020B0604020202020204" pitchFamily="34" charset="0"/>
                        </a:rPr>
                        <a:t>, considering:</a:t>
                      </a:r>
                    </a:p>
                    <a:p>
                      <a:pPr marL="285750" marR="0" lvl="0" indent="-285750" algn="l" rtl="0" eaLnBrk="1" fontAlgn="auto" latinLnBrk="0" hangingPunct="1">
                        <a:lnSpc>
                          <a:spcPct val="100000"/>
                        </a:lnSpc>
                        <a:spcBef>
                          <a:spcPts val="0"/>
                        </a:spcBef>
                        <a:spcAft>
                          <a:spcPts val="300"/>
                        </a:spcAft>
                        <a:buClrTx/>
                        <a:buSzTx/>
                        <a:buFont typeface="Arial" panose="020B0604020202020204" pitchFamily="34" charset="0"/>
                        <a:buChar char="•"/>
                      </a:pPr>
                      <a:r>
                        <a:rPr lang="en-US" sz="1400" b="0">
                          <a:latin typeface="Arial" panose="020B0604020202020204" pitchFamily="34" charset="0"/>
                        </a:rPr>
                        <a:t>Short- and long-term infrastructure repair, maintenance, and management (</a:t>
                      </a:r>
                      <a:r>
                        <a:rPr lang="en-US" sz="1400" b="1">
                          <a:latin typeface="Arial" panose="020B0604020202020204" pitchFamily="34" charset="0"/>
                        </a:rPr>
                        <a:t>STAP</a:t>
                      </a:r>
                      <a:r>
                        <a:rPr lang="en-US" sz="1400" b="0">
                          <a:latin typeface="Arial" panose="020B0604020202020204" pitchFamily="34" charset="0"/>
                        </a:rPr>
                        <a:t> and </a:t>
                      </a:r>
                      <a:r>
                        <a:rPr lang="en-US" sz="1400" b="1">
                          <a:latin typeface="Arial" panose="020B0604020202020204" pitchFamily="34" charset="0"/>
                        </a:rPr>
                        <a:t>LTAP</a:t>
                      </a:r>
                      <a:r>
                        <a:rPr lang="en-US" sz="1400" b="0">
                          <a:latin typeface="Arial" panose="020B0604020202020204" pitchFamily="34" charset="0"/>
                        </a:rPr>
                        <a:t>)</a:t>
                      </a:r>
                    </a:p>
                    <a:p>
                      <a:pPr marL="285750" marR="0" lvl="0" indent="-285750" algn="l" rtl="0" eaLnBrk="1" fontAlgn="auto" latinLnBrk="0" hangingPunct="1">
                        <a:lnSpc>
                          <a:spcPct val="100000"/>
                        </a:lnSpc>
                        <a:spcBef>
                          <a:spcPts val="0"/>
                        </a:spcBef>
                        <a:spcAft>
                          <a:spcPts val="300"/>
                        </a:spcAft>
                        <a:buClrTx/>
                        <a:buSzTx/>
                        <a:buFont typeface="Arial" panose="020B0604020202020204" pitchFamily="34" charset="0"/>
                        <a:buChar char="•"/>
                      </a:pPr>
                      <a:r>
                        <a:rPr lang="en-US" sz="1400" b="1">
                          <a:latin typeface="Arial" panose="020B0604020202020204" pitchFamily="34" charset="0"/>
                        </a:rPr>
                        <a:t>Continuing education </a:t>
                      </a:r>
                      <a:r>
                        <a:rPr lang="en-US" sz="1400" b="0">
                          <a:latin typeface="Arial" panose="020B0604020202020204" pitchFamily="34" charset="0"/>
                        </a:rPr>
                        <a:t>of governing board and operating staff including how to send new staff to initial BUMP training</a:t>
                      </a:r>
                    </a:p>
                    <a:p>
                      <a:pPr marL="285750" marR="0" lvl="0" indent="-285750" algn="l" rtl="0" eaLnBrk="1" fontAlgn="auto" latinLnBrk="0" hangingPunct="1">
                        <a:lnSpc>
                          <a:spcPct val="100000"/>
                        </a:lnSpc>
                        <a:spcBef>
                          <a:spcPts val="0"/>
                        </a:spcBef>
                        <a:spcAft>
                          <a:spcPts val="300"/>
                        </a:spcAft>
                        <a:buClrTx/>
                        <a:buSzTx/>
                        <a:buFont typeface="Arial" panose="020B0604020202020204" pitchFamily="34" charset="0"/>
                        <a:buChar char="•"/>
                      </a:pPr>
                      <a:r>
                        <a:rPr lang="en-US" sz="1400" b="1">
                          <a:latin typeface="Arial" panose="020B0604020202020204" pitchFamily="34" charset="0"/>
                        </a:rPr>
                        <a:t>Long-term financial management </a:t>
                      </a:r>
                      <a:r>
                        <a:rPr lang="en-US" sz="1400" b="0">
                          <a:latin typeface="Arial" panose="020B0604020202020204" pitchFamily="34" charset="0"/>
                        </a:rPr>
                        <a:t>that facilitates reliable water or wastewater services</a:t>
                      </a:r>
                    </a:p>
                    <a:p>
                      <a:pPr marL="285750" marR="0" lvl="0" indent="-285750" algn="l" rtl="0" eaLnBrk="1" fontAlgn="auto" latinLnBrk="0" hangingPunct="1">
                        <a:lnSpc>
                          <a:spcPct val="100000"/>
                        </a:lnSpc>
                        <a:spcBef>
                          <a:spcPts val="0"/>
                        </a:spcBef>
                        <a:spcAft>
                          <a:spcPts val="300"/>
                        </a:spcAft>
                        <a:buClrTx/>
                        <a:buSzTx/>
                        <a:buFont typeface="Arial" panose="020B0604020202020204" pitchFamily="34" charset="0"/>
                        <a:buChar char="•"/>
                      </a:pPr>
                      <a:r>
                        <a:rPr lang="en-US" sz="1400" b="0">
                          <a:latin typeface="Arial" panose="020B0604020202020204" pitchFamily="34" charset="0"/>
                        </a:rPr>
                        <a:t>Any other matters identified by DWI or the LGC</a:t>
                      </a:r>
                    </a:p>
                  </a:txBody>
                  <a:tcPr anchor="ctr"/>
                </a:tc>
                <a:tc>
                  <a:txBody>
                    <a:bodyPr/>
                    <a:lstStyle/>
                    <a:p>
                      <a:r>
                        <a:rPr lang="en-US" sz="1400" b="1">
                          <a:latin typeface="Arial" panose="020B0604020202020204" pitchFamily="34" charset="0"/>
                        </a:rPr>
                        <a:t>Long-term plan </a:t>
                      </a:r>
                      <a:r>
                        <a:rPr lang="en-US" sz="1400" b="0">
                          <a:latin typeface="Arial" panose="020B0604020202020204" pitchFamily="34" charset="0"/>
                        </a:rPr>
                        <a:t>(i.e., “Long-Term Viability Plan” or LTVP) combines the long-term action and financial management plans into a single document and is </a:t>
                      </a:r>
                      <a:r>
                        <a:rPr lang="en-US" sz="1400">
                          <a:latin typeface="Arial" panose="020B0604020202020204" pitchFamily="34" charset="0"/>
                        </a:rPr>
                        <a:t>developed through the </a:t>
                      </a:r>
                      <a:r>
                        <a:rPr lang="en-US" sz="1400" b="0">
                          <a:latin typeface="Arial" panose="020B0604020202020204" pitchFamily="34" charset="0"/>
                        </a:rPr>
                        <a:t>Rate Study, AIA, MRF</a:t>
                      </a:r>
                      <a:r>
                        <a:rPr lang="en-US" sz="1400">
                          <a:latin typeface="Arial" panose="020B0604020202020204" pitchFamily="34" charset="0"/>
                        </a:rPr>
                        <a:t>, and other plans such as CIPs and Master Plans.</a:t>
                      </a:r>
                    </a:p>
                    <a:p>
                      <a:endParaRPr lang="en-US" sz="1400">
                        <a:latin typeface="Arial" panose="020B0604020202020204" pitchFamily="34" charset="0"/>
                      </a:endParaRPr>
                    </a:p>
                    <a:p>
                      <a:r>
                        <a:rPr lang="en-US" sz="1400">
                          <a:latin typeface="Arial" panose="020B0604020202020204" pitchFamily="34" charset="0"/>
                        </a:rPr>
                        <a:t>Includes budgeting for continued education, establishes the frequency and reasons for updating the AIA and rate study, and effectively ties together the utility’s planning efforts into a road map for improving and maintaining viability.</a:t>
                      </a:r>
                    </a:p>
                    <a:p>
                      <a:endParaRPr lang="en-US" sz="1400" b="0">
                        <a:latin typeface="Arial" panose="020B0604020202020204" pitchFamily="34" charset="0"/>
                      </a:endParaRPr>
                    </a:p>
                    <a:p>
                      <a:pPr lvl="0">
                        <a:buNone/>
                      </a:pPr>
                      <a:r>
                        <a:rPr lang="en-US" sz="1400" b="1">
                          <a:latin typeface="Arial" panose="020B0604020202020204" pitchFamily="34" charset="0"/>
                        </a:rPr>
                        <a:t>Direct DWI and resource partner technical assistance available.</a:t>
                      </a:r>
                    </a:p>
                  </a:txBody>
                  <a:tcPr anchor="ctr"/>
                </a:tc>
                <a:extLst>
                  <a:ext uri="{0D108BD9-81ED-4DB2-BD59-A6C34878D82A}">
                    <a16:rowId xmlns:a16="http://schemas.microsoft.com/office/drawing/2014/main" val="3789792952"/>
                  </a:ext>
                </a:extLst>
              </a:tr>
              <a:tr h="1408264">
                <a:tc>
                  <a:txBody>
                    <a:bodyPr/>
                    <a:lstStyle/>
                    <a:p>
                      <a:pPr marL="225425" marR="0" lvl="0" indent="0" algn="l" rtl="0" eaLnBrk="1" fontAlgn="auto" latinLnBrk="0" hangingPunct="1">
                        <a:lnSpc>
                          <a:spcPct val="100000"/>
                        </a:lnSpc>
                        <a:spcBef>
                          <a:spcPts val="0"/>
                        </a:spcBef>
                        <a:spcAft>
                          <a:spcPts val="0"/>
                        </a:spcAft>
                        <a:buClrTx/>
                        <a:buSzTx/>
                        <a:buFontTx/>
                        <a:buNone/>
                      </a:pPr>
                      <a:r>
                        <a:rPr lang="en-US" sz="1400" b="0">
                          <a:latin typeface="Arial" panose="020B0604020202020204" pitchFamily="34" charset="0"/>
                        </a:rPr>
                        <a:t>Long-term financial management </a:t>
                      </a:r>
                      <a:r>
                        <a:rPr lang="en-US" sz="1400">
                          <a:latin typeface="Arial" panose="020B0604020202020204" pitchFamily="34" charset="0"/>
                        </a:rPr>
                        <a:t>to ensure sufficient revenue for O&amp;M, personnel, maintenance, and </a:t>
                      </a:r>
                      <a:r>
                        <a:rPr lang="en-US" sz="1400" b="1">
                          <a:latin typeface="Arial" panose="020B0604020202020204" pitchFamily="34" charset="0"/>
                        </a:rPr>
                        <a:t>reinvestment</a:t>
                      </a:r>
                      <a:r>
                        <a:rPr lang="en-US" sz="1400">
                          <a:latin typeface="Arial" panose="020B0604020202020204" pitchFamily="34" charset="0"/>
                        </a:rPr>
                        <a:t>.</a:t>
                      </a:r>
                      <a:endParaRPr lang="en-US">
                        <a:latin typeface="Arial" panose="020B0604020202020204" pitchFamily="34" charset="0"/>
                      </a:endParaRPr>
                    </a:p>
                  </a:txBody>
                  <a:tcPr anchor="ctr"/>
                </a:tc>
                <a:tc>
                  <a:txBody>
                    <a:bodyPr/>
                    <a:lstStyle/>
                    <a:p>
                      <a:r>
                        <a:rPr lang="en-US" sz="1400" b="1">
                          <a:latin typeface="Arial" panose="020B0604020202020204" pitchFamily="34" charset="0"/>
                        </a:rPr>
                        <a:t>VUR Construction Grants</a:t>
                      </a:r>
                      <a:r>
                        <a:rPr lang="en-US" sz="1400" b="0">
                          <a:latin typeface="Arial" panose="020B0604020202020204" pitchFamily="34" charset="0"/>
                        </a:rPr>
                        <a:t> for eligible projects.</a:t>
                      </a:r>
                      <a:endParaRPr lang="en-US" sz="1400" b="1">
                        <a:latin typeface="Arial" panose="020B0604020202020204" pitchFamily="34" charset="0"/>
                      </a:endParaRPr>
                    </a:p>
                  </a:txBody>
                  <a:tcPr anchor="ctr"/>
                </a:tc>
                <a:extLst>
                  <a:ext uri="{0D108BD9-81ED-4DB2-BD59-A6C34878D82A}">
                    <a16:rowId xmlns:a16="http://schemas.microsoft.com/office/drawing/2014/main" val="232120332"/>
                  </a:ext>
                </a:extLst>
              </a:tr>
            </a:tbl>
          </a:graphicData>
        </a:graphic>
      </p:graphicFrame>
      <p:sp>
        <p:nvSpPr>
          <p:cNvPr id="5" name="TextBox 4">
            <a:extLst>
              <a:ext uri="{FF2B5EF4-FFF2-40B4-BE49-F238E27FC236}">
                <a16:creationId xmlns:a16="http://schemas.microsoft.com/office/drawing/2014/main" id="{2202F627-2391-D360-6858-717207C7C93D}"/>
              </a:ext>
            </a:extLst>
          </p:cNvPr>
          <p:cNvSpPr txBox="1"/>
          <p:nvPr/>
        </p:nvSpPr>
        <p:spPr>
          <a:xfrm>
            <a:off x="0" y="6040416"/>
            <a:ext cx="1243968"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Long-Term Financial Mgmt.</a:t>
            </a:r>
            <a:endParaRPr lang="en-US">
              <a:latin typeface="Arial" panose="020B0604020202020204" pitchFamily="34" charset="0"/>
            </a:endParaRPr>
          </a:p>
        </p:txBody>
      </p:sp>
      <p:pic>
        <p:nvPicPr>
          <p:cNvPr id="11" name="Graphic 10" descr="Dollar with solid fill">
            <a:extLst>
              <a:ext uri="{FF2B5EF4-FFF2-40B4-BE49-F238E27FC236}">
                <a16:creationId xmlns:a16="http://schemas.microsoft.com/office/drawing/2014/main" id="{8B24796A-F0C7-D5AC-BC87-AB469D3EC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628" y="5132605"/>
            <a:ext cx="914400" cy="914400"/>
          </a:xfrm>
          <a:prstGeom prst="rect">
            <a:avLst/>
          </a:prstGeom>
        </p:spPr>
      </p:pic>
      <p:sp>
        <p:nvSpPr>
          <p:cNvPr id="13" name="TextBox 12">
            <a:extLst>
              <a:ext uri="{FF2B5EF4-FFF2-40B4-BE49-F238E27FC236}">
                <a16:creationId xmlns:a16="http://schemas.microsoft.com/office/drawing/2014/main" id="{C6553D22-6A72-BA20-0C09-48C6F5B5D8BB}"/>
              </a:ext>
            </a:extLst>
          </p:cNvPr>
          <p:cNvSpPr txBox="1"/>
          <p:nvPr/>
        </p:nvSpPr>
        <p:spPr>
          <a:xfrm>
            <a:off x="-56202" y="2245677"/>
            <a:ext cx="1276232"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Long-Term Action Plan</a:t>
            </a:r>
            <a:endParaRPr lang="en-US">
              <a:latin typeface="Arial" panose="020B0604020202020204" pitchFamily="34" charset="0"/>
            </a:endParaRPr>
          </a:p>
        </p:txBody>
      </p:sp>
      <p:sp>
        <p:nvSpPr>
          <p:cNvPr id="15" name="TextBox 14">
            <a:extLst>
              <a:ext uri="{FF2B5EF4-FFF2-40B4-BE49-F238E27FC236}">
                <a16:creationId xmlns:a16="http://schemas.microsoft.com/office/drawing/2014/main" id="{E7E4287A-6A0A-3072-83A6-BC67A434C485}"/>
              </a:ext>
            </a:extLst>
          </p:cNvPr>
          <p:cNvSpPr txBox="1"/>
          <p:nvPr/>
        </p:nvSpPr>
        <p:spPr>
          <a:xfrm>
            <a:off x="-32264" y="4166647"/>
            <a:ext cx="1276232" cy="58477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a:latin typeface="Arial" panose="020B0604020202020204" pitchFamily="34" charset="0"/>
                <a:cs typeface="Arial" panose="020B0604020202020204" pitchFamily="34" charset="0"/>
              </a:rPr>
              <a:t>Continuing Education</a:t>
            </a:r>
            <a:endParaRPr lang="en-US">
              <a:latin typeface="Arial" panose="020B0604020202020204" pitchFamily="34" charset="0"/>
            </a:endParaRPr>
          </a:p>
        </p:txBody>
      </p:sp>
      <p:pic>
        <p:nvPicPr>
          <p:cNvPr id="20" name="Graphic 19" descr="Diploma roll with solid fill">
            <a:extLst>
              <a:ext uri="{FF2B5EF4-FFF2-40B4-BE49-F238E27FC236}">
                <a16:creationId xmlns:a16="http://schemas.microsoft.com/office/drawing/2014/main" id="{606903A4-B0A3-7E8B-441A-DDFB1CF9A1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281" y="3457856"/>
            <a:ext cx="914400" cy="914400"/>
          </a:xfrm>
          <a:prstGeom prst="rect">
            <a:avLst/>
          </a:prstGeom>
        </p:spPr>
      </p:pic>
      <p:pic>
        <p:nvPicPr>
          <p:cNvPr id="3" name="Picture 2">
            <a:extLst>
              <a:ext uri="{FF2B5EF4-FFF2-40B4-BE49-F238E27FC236}">
                <a16:creationId xmlns:a16="http://schemas.microsoft.com/office/drawing/2014/main" id="{4AE85A05-4F8D-5E81-FFFA-2DD59903DCCF}"/>
              </a:ext>
            </a:extLst>
          </p:cNvPr>
          <p:cNvPicPr>
            <a:picLocks noChangeAspect="1"/>
          </p:cNvPicPr>
          <p:nvPr/>
        </p:nvPicPr>
        <p:blipFill>
          <a:blip r:embed="rId7"/>
          <a:stretch>
            <a:fillRect/>
          </a:stretch>
        </p:blipFill>
        <p:spPr>
          <a:xfrm>
            <a:off x="169628" y="1344991"/>
            <a:ext cx="877121" cy="906553"/>
          </a:xfrm>
          <a:prstGeom prst="rect">
            <a:avLst/>
          </a:prstGeom>
        </p:spPr>
      </p:pic>
    </p:spTree>
    <p:extLst>
      <p:ext uri="{BB962C8B-B14F-4D97-AF65-F5344CB8AC3E}">
        <p14:creationId xmlns:p14="http://schemas.microsoft.com/office/powerpoint/2010/main" val="453983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B8D8-FCCA-4876-9274-080904316328}"/>
              </a:ext>
            </a:extLst>
          </p:cNvPr>
          <p:cNvSpPr>
            <a:spLocks noGrp="1"/>
          </p:cNvSpPr>
          <p:nvPr>
            <p:ph type="title"/>
          </p:nvPr>
        </p:nvSpPr>
        <p:spPr/>
        <p:txBody>
          <a:bodyPr>
            <a:normAutofit/>
          </a:bodyPr>
          <a:lstStyle/>
          <a:p>
            <a:r>
              <a:rPr lang="en-US"/>
              <a:t>VUP – Funding Opportunities</a:t>
            </a:r>
          </a:p>
        </p:txBody>
      </p:sp>
      <p:sp>
        <p:nvSpPr>
          <p:cNvPr id="3" name="Content Placeholder 2">
            <a:extLst>
              <a:ext uri="{FF2B5EF4-FFF2-40B4-BE49-F238E27FC236}">
                <a16:creationId xmlns:a16="http://schemas.microsoft.com/office/drawing/2014/main" id="{28C73B09-E284-4384-9AA9-BE00FA9C7EA0}"/>
              </a:ext>
            </a:extLst>
          </p:cNvPr>
          <p:cNvSpPr>
            <a:spLocks noGrp="1"/>
          </p:cNvSpPr>
          <p:nvPr>
            <p:ph idx="1"/>
          </p:nvPr>
        </p:nvSpPr>
        <p:spPr>
          <a:xfrm>
            <a:off x="201343" y="1075764"/>
            <a:ext cx="8741314" cy="5431567"/>
          </a:xfrm>
        </p:spPr>
        <p:txBody>
          <a:bodyPr>
            <a:normAutofit fontScale="92500" lnSpcReduction="20000"/>
          </a:bodyPr>
          <a:lstStyle/>
          <a:p>
            <a:pPr marL="0" indent="0">
              <a:buNone/>
            </a:pPr>
            <a:r>
              <a:rPr lang="en-US" b="1" dirty="0">
                <a:solidFill>
                  <a:schemeClr val="tx2"/>
                </a:solidFill>
              </a:rPr>
              <a:t>Asset Inventory and Assessment Grant (AIA) &amp;</a:t>
            </a:r>
          </a:p>
          <a:p>
            <a:pPr marL="168275" indent="0">
              <a:buNone/>
            </a:pPr>
            <a:r>
              <a:rPr lang="en-US" b="1" dirty="0">
                <a:solidFill>
                  <a:schemeClr val="tx2"/>
                </a:solidFill>
              </a:rPr>
              <a:t>Rate Study</a:t>
            </a:r>
          </a:p>
          <a:p>
            <a:pPr lvl="1"/>
            <a:r>
              <a:rPr lang="en-US" dirty="0">
                <a:solidFill>
                  <a:schemeClr val="tx2"/>
                </a:solidFill>
              </a:rPr>
              <a:t>Required for all Distressed LGUs</a:t>
            </a:r>
          </a:p>
          <a:p>
            <a:pPr lvl="1"/>
            <a:r>
              <a:rPr lang="en-US" dirty="0">
                <a:solidFill>
                  <a:schemeClr val="tx2"/>
                </a:solidFill>
              </a:rPr>
              <a:t>Goal: Asset Management Plan, Capital Improvement Plan, and Rate Study</a:t>
            </a:r>
          </a:p>
          <a:p>
            <a:endParaRPr lang="en-US" dirty="0">
              <a:solidFill>
                <a:schemeClr val="tx2"/>
              </a:solidFill>
            </a:endParaRPr>
          </a:p>
          <a:p>
            <a:pPr marL="0" indent="0">
              <a:buNone/>
            </a:pPr>
            <a:r>
              <a:rPr lang="en-US" b="1" dirty="0">
                <a:solidFill>
                  <a:schemeClr val="tx2"/>
                </a:solidFill>
              </a:rPr>
              <a:t>Merger/Regionalization Feasibility Study (MRF)</a:t>
            </a:r>
          </a:p>
          <a:p>
            <a:pPr lvl="1"/>
            <a:r>
              <a:rPr lang="en-US" dirty="0">
                <a:solidFill>
                  <a:schemeClr val="tx2"/>
                </a:solidFill>
              </a:rPr>
              <a:t>Encouraged for some Distressed LGUs</a:t>
            </a:r>
          </a:p>
          <a:p>
            <a:pPr lvl="1"/>
            <a:r>
              <a:rPr lang="en-US" dirty="0">
                <a:solidFill>
                  <a:schemeClr val="tx2"/>
                </a:solidFill>
              </a:rPr>
              <a:t>Goal: Investigate partnerships for viability as needed</a:t>
            </a:r>
          </a:p>
          <a:p>
            <a:endParaRPr lang="en-US" dirty="0">
              <a:solidFill>
                <a:schemeClr val="tx2"/>
              </a:solidFill>
            </a:endParaRPr>
          </a:p>
          <a:p>
            <a:pPr marL="0" indent="0">
              <a:buNone/>
            </a:pPr>
            <a:r>
              <a:rPr lang="en-US" b="1" dirty="0">
                <a:solidFill>
                  <a:schemeClr val="tx2"/>
                </a:solidFill>
              </a:rPr>
              <a:t>Emergency Operating Grants (EOG)</a:t>
            </a:r>
          </a:p>
          <a:p>
            <a:pPr lvl="1"/>
            <a:r>
              <a:rPr lang="en-US" dirty="0">
                <a:solidFill>
                  <a:schemeClr val="tx2"/>
                </a:solidFill>
              </a:rPr>
              <a:t>D1 LGUs only</a:t>
            </a:r>
          </a:p>
          <a:p>
            <a:endParaRPr lang="en-US" dirty="0">
              <a:solidFill>
                <a:schemeClr val="tx2"/>
              </a:solidFill>
            </a:endParaRPr>
          </a:p>
          <a:p>
            <a:pPr marL="0" indent="0">
              <a:buNone/>
            </a:pPr>
            <a:r>
              <a:rPr lang="en-US" b="1" dirty="0">
                <a:solidFill>
                  <a:schemeClr val="tx2"/>
                </a:solidFill>
              </a:rPr>
              <a:t>Construction Project Grants</a:t>
            </a:r>
          </a:p>
          <a:p>
            <a:pPr lvl="1"/>
            <a:r>
              <a:rPr lang="en-US" dirty="0">
                <a:solidFill>
                  <a:schemeClr val="tx2"/>
                </a:solidFill>
              </a:rPr>
              <a:t>Applications must include VUR Supplemental Form</a:t>
            </a:r>
            <a:endParaRPr lang="en-US" b="1" dirty="0">
              <a:solidFill>
                <a:schemeClr val="tx2"/>
              </a:solidFill>
            </a:endParaRPr>
          </a:p>
          <a:p>
            <a:pPr lvl="1"/>
            <a:endParaRPr lang="en-US" dirty="0">
              <a:solidFill>
                <a:schemeClr val="tx2"/>
              </a:solidFill>
            </a:endParaRPr>
          </a:p>
          <a:p>
            <a:pPr lvl="1"/>
            <a:endParaRPr lang="en-US" dirty="0">
              <a:solidFill>
                <a:schemeClr val="tx2"/>
              </a:solidFill>
            </a:endParaRPr>
          </a:p>
          <a:p>
            <a:pPr marL="0" indent="0">
              <a:buNone/>
            </a:pPr>
            <a:endParaRPr lang="en-US" sz="2100" dirty="0">
              <a:solidFill>
                <a:schemeClr val="tx2"/>
              </a:solidFill>
            </a:endParaRPr>
          </a:p>
          <a:p>
            <a:pPr marL="0" indent="0">
              <a:buNone/>
            </a:pPr>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pPr marL="0" indent="0">
              <a:buNone/>
            </a:pPr>
            <a:endParaRPr lang="en-US" sz="2300" dirty="0">
              <a:solidFill>
                <a:schemeClr val="tx2"/>
              </a:solidFill>
            </a:endParaRPr>
          </a:p>
        </p:txBody>
      </p:sp>
      <p:sp>
        <p:nvSpPr>
          <p:cNvPr id="5" name="Content Placeholder 2">
            <a:extLst>
              <a:ext uri="{FF2B5EF4-FFF2-40B4-BE49-F238E27FC236}">
                <a16:creationId xmlns:a16="http://schemas.microsoft.com/office/drawing/2014/main" id="{0AE056BA-6AFD-71E9-199B-9D45F4B8573D}"/>
              </a:ext>
            </a:extLst>
          </p:cNvPr>
          <p:cNvSpPr txBox="1">
            <a:spLocks/>
          </p:cNvSpPr>
          <p:nvPr/>
        </p:nvSpPr>
        <p:spPr>
          <a:xfrm>
            <a:off x="46654" y="3032128"/>
            <a:ext cx="8741314" cy="3968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300">
              <a:solidFill>
                <a:schemeClr val="tx2"/>
              </a:solidFill>
            </a:endParaRPr>
          </a:p>
        </p:txBody>
      </p:sp>
    </p:spTree>
    <p:extLst>
      <p:ext uri="{BB962C8B-B14F-4D97-AF65-F5344CB8AC3E}">
        <p14:creationId xmlns:p14="http://schemas.microsoft.com/office/powerpoint/2010/main" val="35207807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24801-5216-24CD-08E9-17ABD235C3C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5448F09-2652-A9C9-5F27-5AD649F201C9}"/>
              </a:ext>
            </a:extLst>
          </p:cNvPr>
          <p:cNvSpPr/>
          <p:nvPr/>
        </p:nvSpPr>
        <p:spPr>
          <a:xfrm>
            <a:off x="6890327" y="5286479"/>
            <a:ext cx="2253673" cy="123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192CE52-C89B-1E9C-CB8C-AAA616E36D14}"/>
              </a:ext>
            </a:extLst>
          </p:cNvPr>
          <p:cNvSpPr>
            <a:spLocks noGrp="1"/>
          </p:cNvSpPr>
          <p:nvPr>
            <p:ph type="title"/>
          </p:nvPr>
        </p:nvSpPr>
        <p:spPr/>
        <p:txBody>
          <a:bodyPr/>
          <a:lstStyle/>
          <a:p>
            <a:r>
              <a:rPr lang="en-US"/>
              <a:t>VUR Eligibility Form</a:t>
            </a:r>
          </a:p>
        </p:txBody>
      </p:sp>
      <p:sp>
        <p:nvSpPr>
          <p:cNvPr id="3" name="Content Placeholder 2">
            <a:extLst>
              <a:ext uri="{FF2B5EF4-FFF2-40B4-BE49-F238E27FC236}">
                <a16:creationId xmlns:a16="http://schemas.microsoft.com/office/drawing/2014/main" id="{8E2D5224-5CF8-154C-C951-71E0DFFAA698}"/>
              </a:ext>
            </a:extLst>
          </p:cNvPr>
          <p:cNvSpPr>
            <a:spLocks noGrp="1"/>
          </p:cNvSpPr>
          <p:nvPr>
            <p:ph idx="1"/>
          </p:nvPr>
        </p:nvSpPr>
        <p:spPr>
          <a:xfrm>
            <a:off x="467734" y="1228728"/>
            <a:ext cx="3488242" cy="5019673"/>
          </a:xfrm>
        </p:spPr>
        <p:txBody>
          <a:bodyPr vert="horz" lIns="91440" tIns="45720" rIns="91440" bIns="45720" rtlCol="0" anchor="t">
            <a:normAutofit/>
          </a:bodyPr>
          <a:lstStyle/>
          <a:p>
            <a:r>
              <a:rPr lang="en-US">
                <a:solidFill>
                  <a:schemeClr val="accent3"/>
                </a:solidFill>
              </a:rPr>
              <a:t>Required to be considered for project funding from the VUR</a:t>
            </a:r>
          </a:p>
          <a:p>
            <a:r>
              <a:rPr lang="en-US">
                <a:solidFill>
                  <a:schemeClr val="accent3"/>
                </a:solidFill>
              </a:rPr>
              <a:t>All </a:t>
            </a:r>
            <a:r>
              <a:rPr lang="en-US" i="1">
                <a:solidFill>
                  <a:schemeClr val="accent3"/>
                </a:solidFill>
              </a:rPr>
              <a:t>distressed LGUs</a:t>
            </a:r>
            <a:r>
              <a:rPr lang="en-US">
                <a:solidFill>
                  <a:schemeClr val="accent3"/>
                </a:solidFill>
              </a:rPr>
              <a:t> must complete form to be awarded VUR Construction Grant funding</a:t>
            </a:r>
          </a:p>
          <a:p>
            <a:r>
              <a:rPr lang="en-US">
                <a:solidFill>
                  <a:schemeClr val="accent3"/>
                </a:solidFill>
              </a:rPr>
              <a:t>Intent – VUR Construction grants promote viability</a:t>
            </a:r>
          </a:p>
        </p:txBody>
      </p:sp>
      <p:sp>
        <p:nvSpPr>
          <p:cNvPr id="4" name="Slide Number Placeholder 3">
            <a:extLst>
              <a:ext uri="{FF2B5EF4-FFF2-40B4-BE49-F238E27FC236}">
                <a16:creationId xmlns:a16="http://schemas.microsoft.com/office/drawing/2014/main" id="{44969A8B-2369-5AA9-CA7F-D5C7B4DF7B92}"/>
              </a:ext>
            </a:extLst>
          </p:cNvPr>
          <p:cNvSpPr>
            <a:spLocks noGrp="1"/>
          </p:cNvSpPr>
          <p:nvPr>
            <p:ph type="sldNum" sz="quarter" idx="10"/>
          </p:nvPr>
        </p:nvSpPr>
        <p:spPr/>
        <p:txBody>
          <a:bodyPr/>
          <a:lstStyle/>
          <a:p>
            <a:fld id="{74EC55B0-5D01-45FE-91CD-8F1B48D625FC}" type="slidenum">
              <a:rPr lang="en-US" smtClean="0"/>
              <a:pPr/>
              <a:t>193</a:t>
            </a:fld>
            <a:endParaRPr lang="en-US"/>
          </a:p>
        </p:txBody>
      </p:sp>
      <p:pic>
        <p:nvPicPr>
          <p:cNvPr id="8" name="Picture 7">
            <a:extLst>
              <a:ext uri="{FF2B5EF4-FFF2-40B4-BE49-F238E27FC236}">
                <a16:creationId xmlns:a16="http://schemas.microsoft.com/office/drawing/2014/main" id="{25A40698-8449-055E-F8F0-4600E5EA1D51}"/>
              </a:ext>
            </a:extLst>
          </p:cNvPr>
          <p:cNvPicPr>
            <a:picLocks noChangeAspect="1"/>
          </p:cNvPicPr>
          <p:nvPr/>
        </p:nvPicPr>
        <p:blipFill>
          <a:blip r:embed="rId3"/>
          <a:stretch>
            <a:fillRect/>
          </a:stretch>
        </p:blipFill>
        <p:spPr>
          <a:xfrm>
            <a:off x="4572000" y="914400"/>
            <a:ext cx="4495339" cy="3453143"/>
          </a:xfrm>
          <a:prstGeom prst="rect">
            <a:avLst/>
          </a:prstGeom>
        </p:spPr>
      </p:pic>
      <p:pic>
        <p:nvPicPr>
          <p:cNvPr id="12" name="Picture 11">
            <a:extLst>
              <a:ext uri="{FF2B5EF4-FFF2-40B4-BE49-F238E27FC236}">
                <a16:creationId xmlns:a16="http://schemas.microsoft.com/office/drawing/2014/main" id="{D87CF5C8-5F6B-20AB-271A-4A63FC4AC236}"/>
              </a:ext>
            </a:extLst>
          </p:cNvPr>
          <p:cNvPicPr>
            <a:picLocks noChangeAspect="1"/>
          </p:cNvPicPr>
          <p:nvPr/>
        </p:nvPicPr>
        <p:blipFill>
          <a:blip r:embed="rId4"/>
          <a:stretch>
            <a:fillRect/>
          </a:stretch>
        </p:blipFill>
        <p:spPr>
          <a:xfrm>
            <a:off x="4572000" y="4400293"/>
            <a:ext cx="4495339" cy="1360524"/>
          </a:xfrm>
          <a:prstGeom prst="rect">
            <a:avLst/>
          </a:prstGeom>
        </p:spPr>
      </p:pic>
      <p:pic>
        <p:nvPicPr>
          <p:cNvPr id="14" name="Picture 13">
            <a:extLst>
              <a:ext uri="{FF2B5EF4-FFF2-40B4-BE49-F238E27FC236}">
                <a16:creationId xmlns:a16="http://schemas.microsoft.com/office/drawing/2014/main" id="{26C82615-9A9D-8A99-9DA1-E5C67F6FF695}"/>
              </a:ext>
            </a:extLst>
          </p:cNvPr>
          <p:cNvPicPr>
            <a:picLocks noChangeAspect="1"/>
          </p:cNvPicPr>
          <p:nvPr/>
        </p:nvPicPr>
        <p:blipFill>
          <a:blip r:embed="rId5"/>
          <a:stretch>
            <a:fillRect/>
          </a:stretch>
        </p:blipFill>
        <p:spPr>
          <a:xfrm>
            <a:off x="4572000" y="5760818"/>
            <a:ext cx="4495339" cy="960782"/>
          </a:xfrm>
          <a:prstGeom prst="rect">
            <a:avLst/>
          </a:prstGeom>
        </p:spPr>
      </p:pic>
    </p:spTree>
    <p:extLst>
      <p:ext uri="{BB962C8B-B14F-4D97-AF65-F5344CB8AC3E}">
        <p14:creationId xmlns:p14="http://schemas.microsoft.com/office/powerpoint/2010/main" val="392950852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DD69-B3D6-4549-9DDA-C8F6FBC32576}"/>
              </a:ext>
            </a:extLst>
          </p:cNvPr>
          <p:cNvSpPr>
            <a:spLocks noGrp="1"/>
          </p:cNvSpPr>
          <p:nvPr>
            <p:ph type="title"/>
          </p:nvPr>
        </p:nvSpPr>
        <p:spPr>
          <a:xfrm>
            <a:off x="466725" y="0"/>
            <a:ext cx="8321243" cy="914400"/>
          </a:xfrm>
        </p:spPr>
        <p:txBody>
          <a:bodyPr>
            <a:normAutofit fontScale="90000"/>
          </a:bodyPr>
          <a:lstStyle/>
          <a:p>
            <a:r>
              <a:rPr lang="en-US"/>
              <a:t>Other Statutory Requirements – STAP/LTAP/LTFP</a:t>
            </a:r>
          </a:p>
        </p:txBody>
      </p:sp>
      <p:sp>
        <p:nvSpPr>
          <p:cNvPr id="5" name="Content Placeholder 4">
            <a:extLst>
              <a:ext uri="{FF2B5EF4-FFF2-40B4-BE49-F238E27FC236}">
                <a16:creationId xmlns:a16="http://schemas.microsoft.com/office/drawing/2014/main" id="{FEA830CA-01C1-457F-A530-709653784F1D}"/>
              </a:ext>
            </a:extLst>
          </p:cNvPr>
          <p:cNvSpPr txBox="1">
            <a:spLocks/>
          </p:cNvSpPr>
          <p:nvPr/>
        </p:nvSpPr>
        <p:spPr>
          <a:xfrm>
            <a:off x="266569" y="1077362"/>
            <a:ext cx="8521399" cy="5441771"/>
          </a:xfrm>
          <a:prstGeom prst="rect">
            <a:avLst/>
          </a:prstGeom>
        </p:spPr>
        <p:txBody>
          <a:bodyPr lIns="91440" tIns="45720" rIns="91440" bIns="45720" anchor="t">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2600" b="1" dirty="0">
                <a:solidFill>
                  <a:schemeClr val="tx2"/>
                </a:solidFill>
                <a:latin typeface="Arial" panose="020B0604020202020204" pitchFamily="34" charset="0"/>
                <a:cs typeface="Arial" panose="020B0604020202020204" pitchFamily="34" charset="0"/>
              </a:rPr>
              <a:t>NCGS 159G-45(b)(3) – Develop an Action Plan, considering:</a:t>
            </a:r>
          </a:p>
          <a:p>
            <a:pPr lvl="1">
              <a:lnSpc>
                <a:spcPct val="120000"/>
              </a:lnSpc>
              <a:spcBef>
                <a:spcPts val="600"/>
              </a:spcBef>
              <a:spcAft>
                <a:spcPts val="600"/>
              </a:spcAft>
            </a:pPr>
            <a:r>
              <a:rPr lang="en-US" sz="2000" dirty="0">
                <a:solidFill>
                  <a:schemeClr val="tx2"/>
                </a:solidFill>
                <a:latin typeface="Arial" panose="020B0604020202020204" pitchFamily="34" charset="0"/>
                <a:cs typeface="Arial" panose="020B0604020202020204" pitchFamily="34" charset="0"/>
              </a:rPr>
              <a:t>Short-term (STAP) and Long-term plan for infrastructure repair, maintenance, and management</a:t>
            </a:r>
          </a:p>
          <a:p>
            <a:pPr lvl="2">
              <a:lnSpc>
                <a:spcPct val="120000"/>
              </a:lnSpc>
              <a:spcBef>
                <a:spcPts val="0"/>
              </a:spcBef>
              <a:spcAft>
                <a:spcPts val="600"/>
              </a:spcAft>
              <a:buFont typeface="Wingdings" panose="05000000000000000000" pitchFamily="2" charset="2"/>
              <a:buChar char="§"/>
            </a:pPr>
            <a:r>
              <a:rPr lang="en-US" sz="1900" i="1" dirty="0">
                <a:solidFill>
                  <a:schemeClr val="tx2"/>
                </a:solidFill>
                <a:latin typeface="Arial" panose="020B0604020202020204" pitchFamily="34" charset="0"/>
                <a:cs typeface="Arial" panose="020B0604020202020204" pitchFamily="34" charset="0"/>
              </a:rPr>
              <a:t>Status Reports for STAP are underway</a:t>
            </a:r>
          </a:p>
          <a:p>
            <a:pPr lvl="1">
              <a:spcBef>
                <a:spcPts val="600"/>
              </a:spcBef>
              <a:spcAft>
                <a:spcPts val="600"/>
              </a:spcAft>
            </a:pPr>
            <a:r>
              <a:rPr lang="en-US" sz="2000" dirty="0">
                <a:solidFill>
                  <a:schemeClr val="tx2"/>
                </a:solidFill>
                <a:latin typeface="Arial" panose="020B0604020202020204" pitchFamily="34" charset="0"/>
                <a:cs typeface="Arial" panose="020B0604020202020204" pitchFamily="34" charset="0"/>
              </a:rPr>
              <a:t>Continuing education of governing board and staff</a:t>
            </a:r>
          </a:p>
          <a:p>
            <a:pPr lvl="1">
              <a:lnSpc>
                <a:spcPct val="110000"/>
              </a:lnSpc>
              <a:spcBef>
                <a:spcPts val="600"/>
              </a:spcBef>
            </a:pPr>
            <a:r>
              <a:rPr lang="en-US" sz="2000" dirty="0">
                <a:solidFill>
                  <a:schemeClr val="tx2"/>
                </a:solidFill>
                <a:latin typeface="Arial" panose="020B0604020202020204" pitchFamily="34" charset="0"/>
                <a:cs typeface="Arial" panose="020B0604020202020204" pitchFamily="34" charset="0"/>
              </a:rPr>
              <a:t>Long-term financial management plan to ensure sufficient revenue to adequately fund, e.g. “Long-Term Viability Plan” or “LTVP”:</a:t>
            </a:r>
          </a:p>
          <a:p>
            <a:pPr lvl="2">
              <a:lnSpc>
                <a:spcPct val="120000"/>
              </a:lnSpc>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Management and operations</a:t>
            </a:r>
          </a:p>
          <a:p>
            <a:pPr lvl="2">
              <a:lnSpc>
                <a:spcPct val="120000"/>
              </a:lnSpc>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Personnel</a:t>
            </a:r>
          </a:p>
          <a:p>
            <a:pPr lvl="2">
              <a:lnSpc>
                <a:spcPct val="120000"/>
              </a:lnSpc>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Appropriate levels of maintenance</a:t>
            </a:r>
          </a:p>
          <a:p>
            <a:pPr lvl="2">
              <a:lnSpc>
                <a:spcPct val="120000"/>
              </a:lnSpc>
              <a:spcBef>
                <a:spcPts val="600"/>
              </a:spcBef>
              <a:spcAft>
                <a:spcPts val="600"/>
              </a:spcAft>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Reinvestment to provide reliable services</a:t>
            </a:r>
          </a:p>
          <a:p>
            <a:pPr lvl="2">
              <a:lnSpc>
                <a:spcPct val="120000"/>
              </a:lnSpc>
              <a:spcBef>
                <a:spcPts val="600"/>
              </a:spcBef>
              <a:spcAft>
                <a:spcPts val="600"/>
              </a:spcAft>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Key Performance Indicators for Technical, Managerial, and Financial aspects of utility</a:t>
            </a:r>
          </a:p>
          <a:p>
            <a:pPr lvl="1">
              <a:lnSpc>
                <a:spcPct val="120000"/>
              </a:lnSpc>
              <a:spcBef>
                <a:spcPts val="600"/>
              </a:spcBef>
              <a:spcAft>
                <a:spcPts val="600"/>
              </a:spcAft>
            </a:pPr>
            <a:r>
              <a:rPr lang="en-US" sz="2000" dirty="0">
                <a:solidFill>
                  <a:schemeClr val="tx2"/>
                </a:solidFill>
                <a:latin typeface="Arial" panose="020B0604020202020204" pitchFamily="34" charset="0"/>
                <a:cs typeface="Arial" panose="020B0604020202020204" pitchFamily="34" charset="0"/>
              </a:rPr>
              <a:t>Other matters to achieve permit/regulatory compliance and as identified by SWIA and LGC</a:t>
            </a:r>
          </a:p>
          <a:p>
            <a:pPr marL="0" indent="0">
              <a:lnSpc>
                <a:spcPct val="120000"/>
              </a:lnSpc>
              <a:spcBef>
                <a:spcPts val="0"/>
              </a:spcBef>
              <a:buNone/>
            </a:pPr>
            <a:endParaRPr lang="en-US" sz="2400" dirty="0">
              <a:solidFill>
                <a:schemeClr val="tx2"/>
              </a:solidFill>
              <a:latin typeface="Arial" panose="020B0604020202020204" pitchFamily="34" charset="0"/>
            </a:endParaRPr>
          </a:p>
          <a:p>
            <a:pPr marL="0" indent="0">
              <a:buNone/>
            </a:pPr>
            <a:r>
              <a:rPr lang="en-US" sz="2600" i="1" dirty="0">
                <a:solidFill>
                  <a:schemeClr val="tx2"/>
                </a:solidFill>
                <a:latin typeface="Arial" panose="020B0604020202020204" pitchFamily="34" charset="0"/>
                <a:cs typeface="Arial" panose="020B0604020202020204" pitchFamily="34" charset="0"/>
              </a:rPr>
              <a:t>DWI’s Long-Term Viability Plan (LTVP) Guidance</a:t>
            </a:r>
            <a:br>
              <a:rPr lang="en-US" sz="2600" i="1" dirty="0">
                <a:latin typeface="Arial" panose="020B0604020202020204" pitchFamily="34" charset="0"/>
              </a:rPr>
            </a:br>
            <a:r>
              <a:rPr lang="en-US" sz="2600" i="1" dirty="0">
                <a:solidFill>
                  <a:schemeClr val="tx2"/>
                </a:solidFill>
                <a:latin typeface="Arial" panose="020B0604020202020204" pitchFamily="34" charset="0"/>
                <a:cs typeface="Arial" panose="020B0604020202020204" pitchFamily="34" charset="0"/>
              </a:rPr>
              <a:t>available by end of 2025</a:t>
            </a:r>
          </a:p>
        </p:txBody>
      </p:sp>
      <p:sp>
        <p:nvSpPr>
          <p:cNvPr id="3" name="Slide Number Placeholder 3">
            <a:extLst>
              <a:ext uri="{FF2B5EF4-FFF2-40B4-BE49-F238E27FC236}">
                <a16:creationId xmlns:a16="http://schemas.microsoft.com/office/drawing/2014/main" id="{A583D4DC-F4DE-D7AB-825C-95B4EE0FAEFF}"/>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194</a:t>
            </a:fld>
            <a:endParaRPr lang="en-US" dirty="0"/>
          </a:p>
        </p:txBody>
      </p:sp>
    </p:spTree>
    <p:extLst>
      <p:ext uri="{BB962C8B-B14F-4D97-AF65-F5344CB8AC3E}">
        <p14:creationId xmlns:p14="http://schemas.microsoft.com/office/powerpoint/2010/main" val="16509234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D28B-0755-79AA-4739-1AB14E759B93}"/>
              </a:ext>
            </a:extLst>
          </p:cNvPr>
          <p:cNvSpPr>
            <a:spLocks noGrp="1"/>
          </p:cNvSpPr>
          <p:nvPr>
            <p:ph type="title"/>
          </p:nvPr>
        </p:nvSpPr>
        <p:spPr/>
        <p:txBody>
          <a:bodyPr/>
          <a:lstStyle/>
          <a:p>
            <a:r>
              <a:rPr lang="en-US"/>
              <a:t>VUP – AIA/MRF Project Timeline</a:t>
            </a:r>
          </a:p>
        </p:txBody>
      </p:sp>
      <p:sp>
        <p:nvSpPr>
          <p:cNvPr id="3" name="Content Placeholder 2">
            <a:extLst>
              <a:ext uri="{FF2B5EF4-FFF2-40B4-BE49-F238E27FC236}">
                <a16:creationId xmlns:a16="http://schemas.microsoft.com/office/drawing/2014/main" id="{97A068D1-B357-5A48-3BD3-892107FAE1A2}"/>
              </a:ext>
            </a:extLst>
          </p:cNvPr>
          <p:cNvSpPr>
            <a:spLocks noGrp="1"/>
          </p:cNvSpPr>
          <p:nvPr>
            <p:ph idx="1"/>
          </p:nvPr>
        </p:nvSpPr>
        <p:spPr>
          <a:xfrm>
            <a:off x="457200" y="1079653"/>
            <a:ext cx="8239328" cy="5513171"/>
          </a:xfrm>
        </p:spPr>
        <p:txBody>
          <a:bodyPr vert="horz" lIns="91440" tIns="45720" rIns="91440" bIns="45720" rtlCol="0" anchor="t">
            <a:noAutofit/>
          </a:bodyPr>
          <a:lstStyle/>
          <a:p>
            <a:pPr marL="628650" indent="-514350">
              <a:lnSpc>
                <a:spcPct val="100000"/>
              </a:lnSpc>
              <a:spcBef>
                <a:spcPts val="0"/>
              </a:spcBef>
              <a:spcAft>
                <a:spcPts val="600"/>
              </a:spcAft>
              <a:buAutoNum type="arabicPeriod"/>
            </a:pPr>
            <a:r>
              <a:rPr lang="en-US" sz="2000">
                <a:solidFill>
                  <a:schemeClr val="accent3"/>
                </a:solidFill>
              </a:rPr>
              <a:t>SWIA approves funding = DWI issues Letter of Intent to Fund (LOIF)</a:t>
            </a:r>
          </a:p>
          <a:p>
            <a:pPr marL="628650" indent="-514350">
              <a:lnSpc>
                <a:spcPct val="100000"/>
              </a:lnSpc>
              <a:spcBef>
                <a:spcPts val="0"/>
              </a:spcBef>
              <a:spcAft>
                <a:spcPts val="600"/>
              </a:spcAft>
              <a:buAutoNum type="arabicPeriod" startAt="2"/>
            </a:pPr>
            <a:r>
              <a:rPr lang="en-US" sz="2000">
                <a:solidFill>
                  <a:schemeClr val="accent3"/>
                </a:solidFill>
              </a:rPr>
              <a:t>Recipient submits Preliminary Scope</a:t>
            </a:r>
            <a:br>
              <a:rPr lang="en-US" sz="2000"/>
            </a:br>
            <a:r>
              <a:rPr lang="en-US" sz="2000">
                <a:solidFill>
                  <a:schemeClr val="accent3"/>
                </a:solidFill>
              </a:rPr>
              <a:t>(90 days after LOIF)</a:t>
            </a:r>
          </a:p>
          <a:p>
            <a:pPr marL="860425" lvl="2" indent="-174625">
              <a:lnSpc>
                <a:spcPct val="100000"/>
              </a:lnSpc>
              <a:spcBef>
                <a:spcPts val="0"/>
              </a:spcBef>
              <a:spcAft>
                <a:spcPts val="600"/>
              </a:spcAft>
            </a:pPr>
            <a:r>
              <a:rPr lang="en-US" sz="1800">
                <a:solidFill>
                  <a:schemeClr val="accent3"/>
                </a:solidFill>
              </a:rPr>
              <a:t>Scope must be consistent with the costs, challenges, and benefits presented in the application</a:t>
            </a:r>
          </a:p>
          <a:p>
            <a:pPr marL="628650" indent="-514350">
              <a:lnSpc>
                <a:spcPct val="100000"/>
              </a:lnSpc>
              <a:spcBef>
                <a:spcPts val="0"/>
              </a:spcBef>
              <a:spcAft>
                <a:spcPts val="600"/>
              </a:spcAft>
              <a:buAutoNum type="arabicPeriod" startAt="3"/>
            </a:pPr>
            <a:r>
              <a:rPr lang="en-US" sz="2000">
                <a:solidFill>
                  <a:schemeClr val="accent3"/>
                </a:solidFill>
              </a:rPr>
              <a:t>Scope Approved by DWI = Funding Offer Issued</a:t>
            </a:r>
            <a:br>
              <a:rPr lang="en-US" sz="2000"/>
            </a:br>
            <a:r>
              <a:rPr lang="en-US" sz="2000">
                <a:solidFill>
                  <a:schemeClr val="accent3"/>
                </a:solidFill>
              </a:rPr>
              <a:t>(150 days after LOIF)</a:t>
            </a:r>
          </a:p>
          <a:p>
            <a:pPr lvl="2">
              <a:lnSpc>
                <a:spcPct val="100000"/>
              </a:lnSpc>
              <a:spcBef>
                <a:spcPts val="0"/>
              </a:spcBef>
              <a:spcAft>
                <a:spcPts val="600"/>
              </a:spcAft>
            </a:pPr>
            <a:r>
              <a:rPr lang="en-US" sz="1800">
                <a:solidFill>
                  <a:schemeClr val="accent3"/>
                </a:solidFill>
              </a:rPr>
              <a:t>First payment items</a:t>
            </a:r>
          </a:p>
          <a:p>
            <a:pPr lvl="2">
              <a:lnSpc>
                <a:spcPct val="100000"/>
              </a:lnSpc>
              <a:spcBef>
                <a:spcPts val="0"/>
              </a:spcBef>
              <a:spcAft>
                <a:spcPts val="600"/>
              </a:spcAft>
            </a:pPr>
            <a:r>
              <a:rPr lang="en-US" sz="1800">
                <a:solidFill>
                  <a:schemeClr val="accent3"/>
                </a:solidFill>
              </a:rPr>
              <a:t>Must complete project within 2 years of LOIF date</a:t>
            </a:r>
          </a:p>
          <a:p>
            <a:pPr lvl="2">
              <a:lnSpc>
                <a:spcPct val="100000"/>
              </a:lnSpc>
              <a:spcBef>
                <a:spcPts val="0"/>
              </a:spcBef>
              <a:spcAft>
                <a:spcPts val="600"/>
              </a:spcAft>
            </a:pPr>
            <a:r>
              <a:rPr lang="en-US" sz="1800">
                <a:solidFill>
                  <a:schemeClr val="accent3"/>
                </a:solidFill>
              </a:rPr>
              <a:t>During the project, DWI requires regular project updates at least every two months, and draft and final deliverable/report</a:t>
            </a:r>
          </a:p>
          <a:p>
            <a:pPr marL="629920" lvl="2" indent="-514350">
              <a:lnSpc>
                <a:spcPct val="100000"/>
              </a:lnSpc>
              <a:spcAft>
                <a:spcPts val="600"/>
              </a:spcAft>
              <a:buAutoNum type="arabicPeriod" startAt="4"/>
            </a:pPr>
            <a:r>
              <a:rPr lang="en-US">
                <a:solidFill>
                  <a:schemeClr val="accent3"/>
                </a:solidFill>
              </a:rPr>
              <a:t>Draft Deliverables provided to LGU and DWI</a:t>
            </a:r>
            <a:br>
              <a:rPr lang="en-US"/>
            </a:br>
            <a:r>
              <a:rPr lang="en-US">
                <a:solidFill>
                  <a:schemeClr val="accent3"/>
                </a:solidFill>
              </a:rPr>
              <a:t>(20 months after LOIF)</a:t>
            </a:r>
          </a:p>
          <a:p>
            <a:pPr marL="629920" lvl="2" indent="-514350">
              <a:lnSpc>
                <a:spcPct val="100000"/>
              </a:lnSpc>
              <a:spcAft>
                <a:spcPts val="600"/>
              </a:spcAft>
              <a:buAutoNum type="arabicPeriod" startAt="4"/>
            </a:pPr>
            <a:r>
              <a:rPr lang="en-US">
                <a:solidFill>
                  <a:schemeClr val="accent3"/>
                </a:solidFill>
              </a:rPr>
              <a:t>Final Deliverable Approved = Final Payment</a:t>
            </a:r>
            <a:br>
              <a:rPr lang="en-US"/>
            </a:br>
            <a:r>
              <a:rPr lang="en-US">
                <a:solidFill>
                  <a:schemeClr val="accent3"/>
                </a:solidFill>
              </a:rPr>
              <a:t>	(24 months after LOIF)</a:t>
            </a:r>
          </a:p>
        </p:txBody>
      </p:sp>
      <p:sp>
        <p:nvSpPr>
          <p:cNvPr id="4" name="Slide Number Placeholder 3">
            <a:extLst>
              <a:ext uri="{FF2B5EF4-FFF2-40B4-BE49-F238E27FC236}">
                <a16:creationId xmlns:a16="http://schemas.microsoft.com/office/drawing/2014/main" id="{59322C86-955F-A3EB-274E-198E39846A84}"/>
              </a:ext>
            </a:extLst>
          </p:cNvPr>
          <p:cNvSpPr>
            <a:spLocks noGrp="1"/>
          </p:cNvSpPr>
          <p:nvPr>
            <p:ph type="sldNum" sz="quarter" idx="10"/>
          </p:nvPr>
        </p:nvSpPr>
        <p:spPr/>
        <p:txBody>
          <a:bodyPr/>
          <a:lstStyle/>
          <a:p>
            <a:fld id="{74EC55B0-5D01-45FE-91CD-8F1B48D625FC}" type="slidenum">
              <a:rPr lang="en-US" smtClean="0"/>
              <a:pPr/>
              <a:t>195</a:t>
            </a:fld>
            <a:endParaRPr lang="en-US" dirty="0"/>
          </a:p>
        </p:txBody>
      </p:sp>
    </p:spTree>
    <p:extLst>
      <p:ext uri="{BB962C8B-B14F-4D97-AF65-F5344CB8AC3E}">
        <p14:creationId xmlns:p14="http://schemas.microsoft.com/office/powerpoint/2010/main" val="7217496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D28B-0755-79AA-4739-1AB14E759B93}"/>
              </a:ext>
            </a:extLst>
          </p:cNvPr>
          <p:cNvSpPr>
            <a:spLocks noGrp="1"/>
          </p:cNvSpPr>
          <p:nvPr>
            <p:ph type="title"/>
          </p:nvPr>
        </p:nvSpPr>
        <p:spPr/>
        <p:txBody>
          <a:bodyPr/>
          <a:lstStyle/>
          <a:p>
            <a:r>
              <a:rPr lang="en-US"/>
              <a:t>VUP – Construction Project Timeline</a:t>
            </a:r>
          </a:p>
        </p:txBody>
      </p:sp>
      <p:sp>
        <p:nvSpPr>
          <p:cNvPr id="3" name="Content Placeholder 2">
            <a:extLst>
              <a:ext uri="{FF2B5EF4-FFF2-40B4-BE49-F238E27FC236}">
                <a16:creationId xmlns:a16="http://schemas.microsoft.com/office/drawing/2014/main" id="{97A068D1-B357-5A48-3BD3-892107FAE1A2}"/>
              </a:ext>
            </a:extLst>
          </p:cNvPr>
          <p:cNvSpPr>
            <a:spLocks noGrp="1"/>
          </p:cNvSpPr>
          <p:nvPr>
            <p:ph idx="1"/>
          </p:nvPr>
        </p:nvSpPr>
        <p:spPr>
          <a:xfrm>
            <a:off x="457200" y="1228728"/>
            <a:ext cx="8239328" cy="5364096"/>
          </a:xfrm>
        </p:spPr>
        <p:txBody>
          <a:bodyPr vert="horz" lIns="91440" tIns="45720" rIns="91440" bIns="45720" rtlCol="0" anchor="t">
            <a:normAutofit fontScale="70000" lnSpcReduction="20000"/>
          </a:bodyPr>
          <a:lstStyle/>
          <a:p>
            <a:pPr marL="0" indent="0">
              <a:lnSpc>
                <a:spcPct val="100000"/>
              </a:lnSpc>
              <a:spcBef>
                <a:spcPts val="0"/>
              </a:spcBef>
              <a:spcAft>
                <a:spcPts val="600"/>
              </a:spcAft>
              <a:buNone/>
            </a:pPr>
            <a:r>
              <a:rPr lang="en-US">
                <a:solidFill>
                  <a:schemeClr val="accent3"/>
                </a:solidFill>
              </a:rPr>
              <a:t>VUP construction projects follow the same schedule/timeline as other DWI construction projects:</a:t>
            </a:r>
          </a:p>
          <a:p>
            <a:pPr marL="0" indent="0">
              <a:lnSpc>
                <a:spcPct val="100000"/>
              </a:lnSpc>
              <a:spcBef>
                <a:spcPts val="0"/>
              </a:spcBef>
              <a:spcAft>
                <a:spcPts val="600"/>
              </a:spcAft>
              <a:buNone/>
            </a:pPr>
            <a:endParaRPr lang="en-US">
              <a:solidFill>
                <a:schemeClr val="accent3"/>
              </a:solidFill>
            </a:endParaRPr>
          </a:p>
          <a:p>
            <a:pPr marL="628650" indent="-514350">
              <a:lnSpc>
                <a:spcPct val="100000"/>
              </a:lnSpc>
              <a:spcBef>
                <a:spcPts val="0"/>
              </a:spcBef>
              <a:spcAft>
                <a:spcPts val="600"/>
              </a:spcAft>
              <a:buAutoNum type="arabicPeriod"/>
            </a:pPr>
            <a:r>
              <a:rPr lang="en-US">
                <a:solidFill>
                  <a:schemeClr val="accent3"/>
                </a:solidFill>
              </a:rPr>
              <a:t>SWIA approves funding = DWI issues Letter of Intent to Fund (LOIF)</a:t>
            </a:r>
          </a:p>
          <a:p>
            <a:pPr marL="628650" indent="-514350">
              <a:lnSpc>
                <a:spcPct val="100000"/>
              </a:lnSpc>
              <a:spcBef>
                <a:spcPts val="0"/>
              </a:spcBef>
              <a:buAutoNum type="arabicPeriod" startAt="2"/>
            </a:pPr>
            <a:endParaRPr lang="en-US">
              <a:solidFill>
                <a:schemeClr val="accent3"/>
              </a:solidFill>
            </a:endParaRPr>
          </a:p>
          <a:p>
            <a:pPr marL="628650" indent="-514350">
              <a:lnSpc>
                <a:spcPct val="100000"/>
              </a:lnSpc>
              <a:spcBef>
                <a:spcPts val="0"/>
              </a:spcBef>
              <a:spcAft>
                <a:spcPts val="600"/>
              </a:spcAft>
              <a:buAutoNum type="arabicPeriod" startAt="2"/>
            </a:pPr>
            <a:r>
              <a:rPr lang="en-US">
                <a:solidFill>
                  <a:schemeClr val="accent3"/>
                </a:solidFill>
              </a:rPr>
              <a:t>Engineering Report submittal/approval</a:t>
            </a:r>
          </a:p>
          <a:p>
            <a:pPr marL="860425" lvl="2" indent="-229870">
              <a:lnSpc>
                <a:spcPct val="100000"/>
              </a:lnSpc>
              <a:spcBef>
                <a:spcPts val="0"/>
              </a:spcBef>
              <a:spcAft>
                <a:spcPts val="600"/>
              </a:spcAft>
            </a:pPr>
            <a:r>
              <a:rPr lang="en-US" sz="2300">
                <a:solidFill>
                  <a:schemeClr val="accent3"/>
                </a:solidFill>
              </a:rPr>
              <a:t>For distressed LGUs, there are additional requirements for the ER submittal related to viability.</a:t>
            </a:r>
          </a:p>
          <a:p>
            <a:pPr marL="860425" lvl="2" indent="-229870">
              <a:lnSpc>
                <a:spcPct val="100000"/>
              </a:lnSpc>
              <a:spcBef>
                <a:spcPts val="0"/>
              </a:spcBef>
              <a:spcAft>
                <a:spcPts val="600"/>
              </a:spcAft>
            </a:pPr>
            <a:r>
              <a:rPr lang="en-US" sz="2300">
                <a:solidFill>
                  <a:schemeClr val="accent3"/>
                </a:solidFill>
              </a:rPr>
              <a:t>Include these responses for review in the first submittal!</a:t>
            </a:r>
          </a:p>
          <a:p>
            <a:pPr marL="860425" lvl="2" indent="-229870">
              <a:lnSpc>
                <a:spcPct val="100000"/>
              </a:lnSpc>
              <a:spcBef>
                <a:spcPts val="0"/>
              </a:spcBef>
              <a:spcAft>
                <a:spcPts val="600"/>
              </a:spcAft>
            </a:pPr>
            <a:r>
              <a:rPr lang="en-US" sz="2300">
                <a:solidFill>
                  <a:schemeClr val="accent3"/>
                </a:solidFill>
                <a:hlinkClick r:id="rId3"/>
              </a:rPr>
              <a:t>https://www.deq.nc.gov/water-infrastructure/supplemental-er-guidance-distressed-lgus/download?attachment</a:t>
            </a:r>
            <a:r>
              <a:rPr lang="en-US" sz="2300">
                <a:solidFill>
                  <a:schemeClr val="accent3"/>
                </a:solidFill>
              </a:rPr>
              <a:t> </a:t>
            </a:r>
          </a:p>
          <a:p>
            <a:pPr marL="628650" indent="-514350">
              <a:lnSpc>
                <a:spcPct val="100000"/>
              </a:lnSpc>
              <a:spcBef>
                <a:spcPts val="0"/>
              </a:spcBef>
              <a:buAutoNum type="arabicPeriod" startAt="3"/>
            </a:pPr>
            <a:endParaRPr lang="en-US">
              <a:solidFill>
                <a:schemeClr val="accent3"/>
              </a:solidFill>
            </a:endParaRPr>
          </a:p>
          <a:p>
            <a:pPr marL="628650" indent="-514350">
              <a:lnSpc>
                <a:spcPct val="100000"/>
              </a:lnSpc>
              <a:spcBef>
                <a:spcPts val="0"/>
              </a:spcBef>
              <a:buAutoNum type="arabicPeriod" startAt="3"/>
            </a:pPr>
            <a:r>
              <a:rPr lang="en-US">
                <a:solidFill>
                  <a:schemeClr val="accent3"/>
                </a:solidFill>
              </a:rPr>
              <a:t>Plans and Specifications submittal/approval</a:t>
            </a:r>
          </a:p>
          <a:p>
            <a:pPr marL="115570" lvl="2" indent="0">
              <a:lnSpc>
                <a:spcPct val="100000"/>
              </a:lnSpc>
              <a:spcAft>
                <a:spcPts val="600"/>
              </a:spcAft>
              <a:buNone/>
            </a:pPr>
            <a:endParaRPr lang="en-US" sz="2800">
              <a:solidFill>
                <a:schemeClr val="accent3"/>
              </a:solidFill>
            </a:endParaRPr>
          </a:p>
          <a:p>
            <a:pPr marL="629920" lvl="2" indent="-514350">
              <a:lnSpc>
                <a:spcPct val="100000"/>
              </a:lnSpc>
              <a:spcAft>
                <a:spcPts val="600"/>
              </a:spcAft>
              <a:buAutoNum type="arabicPeriod" startAt="4"/>
            </a:pPr>
            <a:r>
              <a:rPr lang="en-US" sz="2800">
                <a:solidFill>
                  <a:schemeClr val="accent3"/>
                </a:solidFill>
              </a:rPr>
              <a:t>Project under Construction (two years after LOIF)</a:t>
            </a:r>
          </a:p>
          <a:p>
            <a:pPr marL="629920" lvl="2" indent="-514350">
              <a:lnSpc>
                <a:spcPct val="100000"/>
              </a:lnSpc>
              <a:spcAft>
                <a:spcPts val="600"/>
              </a:spcAft>
              <a:buAutoNum type="arabicPeriod" startAt="4"/>
            </a:pPr>
            <a:endParaRPr lang="en-US" sz="2800">
              <a:solidFill>
                <a:schemeClr val="accent3"/>
              </a:solidFill>
            </a:endParaRPr>
          </a:p>
          <a:p>
            <a:pPr marL="629920" lvl="2" indent="-514350">
              <a:lnSpc>
                <a:spcPct val="100000"/>
              </a:lnSpc>
              <a:spcAft>
                <a:spcPts val="600"/>
              </a:spcAft>
              <a:buAutoNum type="arabicPeriod" startAt="4"/>
            </a:pPr>
            <a:r>
              <a:rPr lang="en-US" sz="2800">
                <a:solidFill>
                  <a:schemeClr val="accent3"/>
                </a:solidFill>
              </a:rPr>
              <a:t>Project Closeout</a:t>
            </a:r>
          </a:p>
        </p:txBody>
      </p:sp>
      <p:sp>
        <p:nvSpPr>
          <p:cNvPr id="4" name="Slide Number Placeholder 3">
            <a:extLst>
              <a:ext uri="{FF2B5EF4-FFF2-40B4-BE49-F238E27FC236}">
                <a16:creationId xmlns:a16="http://schemas.microsoft.com/office/drawing/2014/main" id="{59322C86-955F-A3EB-274E-198E39846A84}"/>
              </a:ext>
            </a:extLst>
          </p:cNvPr>
          <p:cNvSpPr>
            <a:spLocks noGrp="1"/>
          </p:cNvSpPr>
          <p:nvPr>
            <p:ph type="sldNum" sz="quarter" idx="10"/>
          </p:nvPr>
        </p:nvSpPr>
        <p:spPr/>
        <p:txBody>
          <a:bodyPr/>
          <a:lstStyle/>
          <a:p>
            <a:fld id="{74EC55B0-5D01-45FE-91CD-8F1B48D625FC}" type="slidenum">
              <a:rPr lang="en-US" smtClean="0"/>
              <a:pPr/>
              <a:t>196</a:t>
            </a:fld>
            <a:endParaRPr lang="en-US"/>
          </a:p>
        </p:txBody>
      </p:sp>
    </p:spTree>
    <p:extLst>
      <p:ext uri="{BB962C8B-B14F-4D97-AF65-F5344CB8AC3E}">
        <p14:creationId xmlns:p14="http://schemas.microsoft.com/office/powerpoint/2010/main" val="302941536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2697-AE10-4E44-BC64-19D645E3474E}"/>
              </a:ext>
            </a:extLst>
          </p:cNvPr>
          <p:cNvSpPr>
            <a:spLocks noGrp="1"/>
          </p:cNvSpPr>
          <p:nvPr>
            <p:ph type="title"/>
          </p:nvPr>
        </p:nvSpPr>
        <p:spPr/>
        <p:txBody>
          <a:bodyPr>
            <a:normAutofit/>
          </a:bodyPr>
          <a:lstStyle/>
          <a:p>
            <a:r>
              <a:rPr lang="en-US"/>
              <a:t>DWI/VUP – Existing and Emerging Partnerships</a:t>
            </a:r>
          </a:p>
        </p:txBody>
      </p:sp>
      <p:sp>
        <p:nvSpPr>
          <p:cNvPr id="4" name="Slide Number Placeholder 3">
            <a:extLst>
              <a:ext uri="{FF2B5EF4-FFF2-40B4-BE49-F238E27FC236}">
                <a16:creationId xmlns:a16="http://schemas.microsoft.com/office/drawing/2014/main" id="{0EF967F3-C1B7-49E4-A472-6666B2C6A967}"/>
              </a:ext>
            </a:extLst>
          </p:cNvPr>
          <p:cNvSpPr>
            <a:spLocks noGrp="1"/>
          </p:cNvSpPr>
          <p:nvPr>
            <p:ph type="sldNum" sz="quarter" idx="10"/>
          </p:nvPr>
        </p:nvSpPr>
        <p:spPr>
          <a:xfrm>
            <a:off x="0" y="6592824"/>
            <a:ext cx="2057400" cy="26517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C55B0-5D01-45FE-91CD-8F1B48D625FC}" type="slidenum">
              <a:rPr lang="en-US" smtClean="0">
                <a:latin typeface="Arial" panose="020B0604020202020204" pitchFamily="34" charset="0"/>
              </a:rPr>
              <a:pPr/>
              <a:t>197</a:t>
            </a:fld>
            <a:endParaRPr lang="en-US">
              <a:latin typeface="Arial" panose="020B0604020202020204" pitchFamily="34" charset="0"/>
            </a:endParaRPr>
          </a:p>
        </p:txBody>
      </p:sp>
      <p:pic>
        <p:nvPicPr>
          <p:cNvPr id="6" name="Picture 5">
            <a:extLst>
              <a:ext uri="{FF2B5EF4-FFF2-40B4-BE49-F238E27FC236}">
                <a16:creationId xmlns:a16="http://schemas.microsoft.com/office/drawing/2014/main" id="{ACB3DC2D-A75F-423F-8AE4-80DB64CDB570}"/>
              </a:ext>
            </a:extLst>
          </p:cNvPr>
          <p:cNvPicPr>
            <a:picLocks noChangeAspect="1"/>
          </p:cNvPicPr>
          <p:nvPr/>
        </p:nvPicPr>
        <p:blipFill rotWithShape="1">
          <a:blip r:embed="rId3"/>
          <a:srcRect l="56788" t="27675" r="402" b="16451"/>
          <a:stretch/>
        </p:blipFill>
        <p:spPr>
          <a:xfrm>
            <a:off x="0" y="3133129"/>
            <a:ext cx="9144000" cy="3729440"/>
          </a:xfrm>
          <a:prstGeom prst="rect">
            <a:avLst/>
          </a:prstGeom>
        </p:spPr>
      </p:pic>
      <p:sp>
        <p:nvSpPr>
          <p:cNvPr id="5" name="Oval 4">
            <a:extLst>
              <a:ext uri="{FF2B5EF4-FFF2-40B4-BE49-F238E27FC236}">
                <a16:creationId xmlns:a16="http://schemas.microsoft.com/office/drawing/2014/main" id="{64041773-C247-0907-833F-43D87B163837}"/>
              </a:ext>
            </a:extLst>
          </p:cNvPr>
          <p:cNvSpPr/>
          <p:nvPr/>
        </p:nvSpPr>
        <p:spPr>
          <a:xfrm>
            <a:off x="2762250" y="4572676"/>
            <a:ext cx="240030" cy="519348"/>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7" name="Oval 6">
            <a:extLst>
              <a:ext uri="{FF2B5EF4-FFF2-40B4-BE49-F238E27FC236}">
                <a16:creationId xmlns:a16="http://schemas.microsoft.com/office/drawing/2014/main" id="{9D291DE8-E7F5-4A2A-2762-5CFEC97C3743}"/>
              </a:ext>
            </a:extLst>
          </p:cNvPr>
          <p:cNvSpPr/>
          <p:nvPr/>
        </p:nvSpPr>
        <p:spPr>
          <a:xfrm>
            <a:off x="6242110" y="4451186"/>
            <a:ext cx="504937" cy="519348"/>
          </a:xfrm>
          <a:prstGeom prst="ellipse">
            <a:avLst/>
          </a:prstGeom>
          <a:noFill/>
          <a:ln w="28575" cap="flat">
            <a:solidFill>
              <a:schemeClr val="accent5">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0" name="Oval 9">
            <a:extLst>
              <a:ext uri="{FF2B5EF4-FFF2-40B4-BE49-F238E27FC236}">
                <a16:creationId xmlns:a16="http://schemas.microsoft.com/office/drawing/2014/main" id="{6DDE5D51-5221-B503-BBC9-339166601EC9}"/>
              </a:ext>
            </a:extLst>
          </p:cNvPr>
          <p:cNvSpPr/>
          <p:nvPr/>
        </p:nvSpPr>
        <p:spPr>
          <a:xfrm>
            <a:off x="7018020" y="4028481"/>
            <a:ext cx="476250" cy="519348"/>
          </a:xfrm>
          <a:prstGeom prst="ellipse">
            <a:avLst/>
          </a:prstGeom>
          <a:noFill/>
          <a:ln w="28575" cap="flat">
            <a:solidFill>
              <a:schemeClr val="accent1">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3" name="Content Placeholder 2">
            <a:extLst>
              <a:ext uri="{FF2B5EF4-FFF2-40B4-BE49-F238E27FC236}">
                <a16:creationId xmlns:a16="http://schemas.microsoft.com/office/drawing/2014/main" id="{401023B5-EA66-9D18-E5D7-140B8B58F212}"/>
              </a:ext>
            </a:extLst>
          </p:cNvPr>
          <p:cNvSpPr txBox="1">
            <a:spLocks/>
          </p:cNvSpPr>
          <p:nvPr/>
        </p:nvSpPr>
        <p:spPr>
          <a:xfrm>
            <a:off x="4381500" y="998034"/>
            <a:ext cx="4686299" cy="1987402"/>
          </a:xfrm>
          <a:prstGeom prst="rect">
            <a:avLst/>
          </a:prstGeom>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lnSpcReduction="10000"/>
          </a:bodyPr>
          <a:lstStyle>
            <a:lvl1pPr marL="171450" marR="0" indent="-17145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542925" marR="0" indent="-200025"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9258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2687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16116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0837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24266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27695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1124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r>
              <a:rPr lang="en-US" sz="2000" kern="0">
                <a:solidFill>
                  <a:schemeClr val="tx1"/>
                </a:solidFill>
                <a:latin typeface="Arial" panose="020B0604020202020204" pitchFamily="34" charset="0"/>
                <a:cs typeface="Arial" panose="020B0604020202020204" pitchFamily="34" charset="0"/>
              </a:rPr>
              <a:t>Bethel/Greenville Utility Commission</a:t>
            </a:r>
          </a:p>
          <a:p>
            <a:r>
              <a:rPr lang="en-US" sz="2000" kern="0">
                <a:solidFill>
                  <a:schemeClr val="tx1"/>
                </a:solidFill>
                <a:latin typeface="Arial" panose="020B0604020202020204" pitchFamily="34" charset="0"/>
                <a:cs typeface="Arial" panose="020B0604020202020204" pitchFamily="34" charset="0"/>
              </a:rPr>
              <a:t>Pilot Mountain/Mount Airy</a:t>
            </a:r>
          </a:p>
          <a:p>
            <a:r>
              <a:rPr lang="en-US" sz="2000" kern="0" err="1">
                <a:solidFill>
                  <a:schemeClr val="tx1"/>
                </a:solidFill>
                <a:latin typeface="Arial" panose="020B0604020202020204" pitchFamily="34" charset="0"/>
                <a:cs typeface="Arial" panose="020B0604020202020204" pitchFamily="34" charset="0"/>
              </a:rPr>
              <a:t>Tuckaseigee</a:t>
            </a:r>
            <a:r>
              <a:rPr lang="en-US" sz="2000" kern="0">
                <a:solidFill>
                  <a:schemeClr val="tx1"/>
                </a:solidFill>
                <a:latin typeface="Arial" panose="020B0604020202020204" pitchFamily="34" charset="0"/>
                <a:cs typeface="Arial" panose="020B0604020202020204" pitchFamily="34" charset="0"/>
              </a:rPr>
              <a:t> WSA</a:t>
            </a:r>
          </a:p>
          <a:p>
            <a:r>
              <a:rPr lang="en-US" sz="2000" kern="0">
                <a:solidFill>
                  <a:schemeClr val="tx1"/>
                </a:solidFill>
                <a:latin typeface="Arial" panose="020B0604020202020204" pitchFamily="34" charset="0"/>
                <a:cs typeface="Arial" panose="020B0604020202020204" pitchFamily="34" charset="0"/>
              </a:rPr>
              <a:t>Gastonia/TRU/McAdenville</a:t>
            </a:r>
          </a:p>
          <a:p>
            <a:r>
              <a:rPr lang="en-US" sz="2000" kern="0">
                <a:solidFill>
                  <a:schemeClr val="tx1"/>
                </a:solidFill>
                <a:latin typeface="Arial" panose="020B0604020202020204" pitchFamily="34" charset="0"/>
                <a:cs typeface="Arial" panose="020B0604020202020204" pitchFamily="34" charset="0"/>
              </a:rPr>
              <a:t>Western Intake Partnership (Chatham, Durham, Orange)</a:t>
            </a:r>
          </a:p>
          <a:p>
            <a:endParaRPr lang="en-US" sz="2000" kern="0">
              <a:solidFill>
                <a:schemeClr val="accent3">
                  <a:lumMod val="60000"/>
                  <a:lumOff val="40000"/>
                </a:schemeClr>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83121B25-1278-8ABC-8A40-90590DA25196}"/>
              </a:ext>
            </a:extLst>
          </p:cNvPr>
          <p:cNvSpPr/>
          <p:nvPr/>
        </p:nvSpPr>
        <p:spPr>
          <a:xfrm>
            <a:off x="7028180" y="5071786"/>
            <a:ext cx="327659" cy="519348"/>
          </a:xfrm>
          <a:prstGeom prst="ellipse">
            <a:avLst/>
          </a:prstGeom>
          <a:noFill/>
          <a:ln w="28575"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6" name="Oval 15">
            <a:extLst>
              <a:ext uri="{FF2B5EF4-FFF2-40B4-BE49-F238E27FC236}">
                <a16:creationId xmlns:a16="http://schemas.microsoft.com/office/drawing/2014/main" id="{33FB8E17-9361-0F2C-AE22-C8FEAC199ADC}"/>
              </a:ext>
            </a:extLst>
          </p:cNvPr>
          <p:cNvSpPr/>
          <p:nvPr/>
        </p:nvSpPr>
        <p:spPr>
          <a:xfrm rot="3045548">
            <a:off x="4639020" y="5509221"/>
            <a:ext cx="1392982" cy="519348"/>
          </a:xfrm>
          <a:prstGeom prst="ellipse">
            <a:avLst/>
          </a:prstGeom>
          <a:noFill/>
          <a:ln w="28575"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8" name="Content Placeholder 2">
            <a:extLst>
              <a:ext uri="{FF2B5EF4-FFF2-40B4-BE49-F238E27FC236}">
                <a16:creationId xmlns:a16="http://schemas.microsoft.com/office/drawing/2014/main" id="{B0A7BB47-2A1C-C4A1-9743-48D263282489}"/>
              </a:ext>
            </a:extLst>
          </p:cNvPr>
          <p:cNvSpPr txBox="1">
            <a:spLocks noGrp="1"/>
          </p:cNvSpPr>
          <p:nvPr>
            <p:ph idx="1"/>
          </p:nvPr>
        </p:nvSpPr>
        <p:spPr>
          <a:xfrm>
            <a:off x="76200" y="998538"/>
            <a:ext cx="4283075" cy="1987550"/>
          </a:xfrm>
          <a:prstGeom prst="rect">
            <a:avLst/>
          </a:prstGeom>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45719" tIns="45720" rIns="45719" bIns="45720" rtlCol="0" anchor="t">
            <a:normAutofit lnSpcReduction="10000"/>
          </a:bodyPr>
          <a:lstStyle>
            <a:lvl1pPr marL="171450" marR="0" indent="-17145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542925" marR="0" indent="-200025"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9258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2687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1611630" marR="0" indent="-240030"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0837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24266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27695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112476" marR="0" indent="-369276" algn="l" defTabSz="685800" rtl="0" latinLnBrk="0">
              <a:lnSpc>
                <a:spcPct val="90000"/>
              </a:lnSpc>
              <a:spcBef>
                <a:spcPts val="7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r>
              <a:rPr lang="en-US" sz="2000" kern="0">
                <a:solidFill>
                  <a:schemeClr val="accent1">
                    <a:lumMod val="50000"/>
                  </a:schemeClr>
                </a:solidFill>
              </a:rPr>
              <a:t>Martin County (MCRWASA)</a:t>
            </a:r>
          </a:p>
          <a:p>
            <a:r>
              <a:rPr lang="en-US" sz="2000" kern="0">
                <a:solidFill>
                  <a:schemeClr val="accent5">
                    <a:lumMod val="75000"/>
                  </a:schemeClr>
                </a:solidFill>
              </a:rPr>
              <a:t>Wayne County (Goldsboro)</a:t>
            </a:r>
          </a:p>
          <a:p>
            <a:r>
              <a:rPr lang="en-US" sz="2000" kern="0">
                <a:solidFill>
                  <a:schemeClr val="accent4">
                    <a:lumMod val="50000"/>
                  </a:schemeClr>
                </a:solidFill>
              </a:rPr>
              <a:t>Fairmont (Lumber River COG)</a:t>
            </a:r>
          </a:p>
          <a:p>
            <a:r>
              <a:rPr lang="en-US" sz="2000" kern="0">
                <a:solidFill>
                  <a:srgbClr val="FF0000"/>
                </a:solidFill>
              </a:rPr>
              <a:t>Cleveland County (CCW)</a:t>
            </a:r>
          </a:p>
          <a:p>
            <a:r>
              <a:rPr lang="en-US" sz="2000" kern="0">
                <a:solidFill>
                  <a:schemeClr val="accent3">
                    <a:lumMod val="60000"/>
                    <a:lumOff val="40000"/>
                  </a:schemeClr>
                </a:solidFill>
              </a:rPr>
              <a:t>Others potential partnerships emerging (Jones County)</a:t>
            </a:r>
          </a:p>
        </p:txBody>
      </p:sp>
      <p:sp>
        <p:nvSpPr>
          <p:cNvPr id="9" name="Oval 8">
            <a:extLst>
              <a:ext uri="{FF2B5EF4-FFF2-40B4-BE49-F238E27FC236}">
                <a16:creationId xmlns:a16="http://schemas.microsoft.com/office/drawing/2014/main" id="{FE51603E-42F8-68ED-DA5D-6929102848FB}"/>
              </a:ext>
            </a:extLst>
          </p:cNvPr>
          <p:cNvSpPr/>
          <p:nvPr/>
        </p:nvSpPr>
        <p:spPr>
          <a:xfrm>
            <a:off x="972333" y="4559722"/>
            <a:ext cx="504937" cy="519348"/>
          </a:xfrm>
          <a:prstGeom prst="ellips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1" name="Oval 10">
            <a:extLst>
              <a:ext uri="{FF2B5EF4-FFF2-40B4-BE49-F238E27FC236}">
                <a16:creationId xmlns:a16="http://schemas.microsoft.com/office/drawing/2014/main" id="{6A44CA47-2089-A7CA-9D9A-6406881F1944}"/>
              </a:ext>
            </a:extLst>
          </p:cNvPr>
          <p:cNvSpPr/>
          <p:nvPr/>
        </p:nvSpPr>
        <p:spPr>
          <a:xfrm>
            <a:off x="3797300" y="3420338"/>
            <a:ext cx="584200" cy="519348"/>
          </a:xfrm>
          <a:prstGeom prst="ellips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2" name="Oval 11">
            <a:extLst>
              <a:ext uri="{FF2B5EF4-FFF2-40B4-BE49-F238E27FC236}">
                <a16:creationId xmlns:a16="http://schemas.microsoft.com/office/drawing/2014/main" id="{C1F71DCB-BC7A-2EF0-441F-2FEFFE32B1F1}"/>
              </a:ext>
            </a:extLst>
          </p:cNvPr>
          <p:cNvSpPr/>
          <p:nvPr/>
        </p:nvSpPr>
        <p:spPr>
          <a:xfrm>
            <a:off x="3173954" y="4738175"/>
            <a:ext cx="381000" cy="519348"/>
          </a:xfrm>
          <a:prstGeom prst="ellips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4" name="Oval 13">
            <a:extLst>
              <a:ext uri="{FF2B5EF4-FFF2-40B4-BE49-F238E27FC236}">
                <a16:creationId xmlns:a16="http://schemas.microsoft.com/office/drawing/2014/main" id="{01997672-E36C-7677-3D3A-7BDA8CEA54B4}"/>
              </a:ext>
            </a:extLst>
          </p:cNvPr>
          <p:cNvSpPr/>
          <p:nvPr/>
        </p:nvSpPr>
        <p:spPr>
          <a:xfrm>
            <a:off x="6875145" y="4262460"/>
            <a:ext cx="381000" cy="519348"/>
          </a:xfrm>
          <a:prstGeom prst="ellips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7" name="Oval 16">
            <a:extLst>
              <a:ext uri="{FF2B5EF4-FFF2-40B4-BE49-F238E27FC236}">
                <a16:creationId xmlns:a16="http://schemas.microsoft.com/office/drawing/2014/main" id="{635535DD-A66B-7E6F-B206-1FE4EF16ED56}"/>
              </a:ext>
            </a:extLst>
          </p:cNvPr>
          <p:cNvSpPr/>
          <p:nvPr/>
        </p:nvSpPr>
        <p:spPr>
          <a:xfrm>
            <a:off x="5069840" y="4001217"/>
            <a:ext cx="584200" cy="519348"/>
          </a:xfrm>
          <a:prstGeom prst="ellips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1496111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411479" y="0"/>
            <a:ext cx="8321042" cy="914400"/>
          </a:xfrm>
          <a:prstGeom prst="rect">
            <a:avLst/>
          </a:prstGeom>
        </p:spPr>
        <p:txBody>
          <a:bodyPr/>
          <a:lstStyle/>
          <a:p>
            <a:r>
              <a:rPr lang="en-US"/>
              <a:t>VUP – Additional Initiatives</a:t>
            </a:r>
            <a:endParaRPr/>
          </a:p>
        </p:txBody>
      </p:sp>
      <p:sp>
        <p:nvSpPr>
          <p:cNvPr id="308" name="Content Placeholder 2"/>
          <p:cNvSpPr txBox="1">
            <a:spLocks noGrp="1"/>
          </p:cNvSpPr>
          <p:nvPr>
            <p:ph type="body" idx="4294967295"/>
          </p:nvPr>
        </p:nvSpPr>
        <p:spPr>
          <a:xfrm>
            <a:off x="-4740" y="913815"/>
            <a:ext cx="8494912" cy="5425819"/>
          </a:xfrm>
          <a:prstGeom prst="rect">
            <a:avLst/>
          </a:prstGeom>
        </p:spPr>
        <p:txBody>
          <a:bodyPr vert="horz" lIns="91440" tIns="45720" rIns="91440" bIns="45720" rtlCol="0" anchor="t">
            <a:noAutofit/>
          </a:bodyPr>
          <a:lstStyle/>
          <a:p>
            <a:pPr marL="342900" lvl="1" indent="0">
              <a:lnSpc>
                <a:spcPct val="107000"/>
              </a:lnSpc>
              <a:spcBef>
                <a:spcPts val="0"/>
              </a:spcBef>
              <a:buNone/>
            </a:pPr>
            <a:r>
              <a:rPr lang="en-US" b="1">
                <a:solidFill>
                  <a:schemeClr val="tx2"/>
                </a:solidFill>
                <a:latin typeface="Arial"/>
                <a:ea typeface="Calibri"/>
                <a:cs typeface="Arial"/>
              </a:rPr>
              <a:t>COG rate study support through </a:t>
            </a:r>
            <a:r>
              <a:rPr lang="en-US" b="1" err="1">
                <a:solidFill>
                  <a:schemeClr val="tx2"/>
                </a:solidFill>
                <a:latin typeface="Arial"/>
                <a:ea typeface="Calibri"/>
                <a:cs typeface="Arial"/>
              </a:rPr>
              <a:t>Raftelis</a:t>
            </a:r>
            <a:r>
              <a:rPr lang="en-US" b="1">
                <a:solidFill>
                  <a:schemeClr val="tx2"/>
                </a:solidFill>
                <a:latin typeface="Arial"/>
                <a:ea typeface="Calibri"/>
                <a:cs typeface="Arial"/>
              </a:rPr>
              <a:t> Contract</a:t>
            </a:r>
          </a:p>
          <a:p>
            <a:pPr lvl="2">
              <a:lnSpc>
                <a:spcPct val="107000"/>
              </a:lnSpc>
              <a:spcBef>
                <a:spcPts val="0"/>
              </a:spcBef>
            </a:pPr>
            <a:r>
              <a:rPr lang="en-US">
                <a:solidFill>
                  <a:schemeClr val="tx2"/>
                </a:solidFill>
                <a:latin typeface="Arial"/>
                <a:ea typeface="Calibri"/>
                <a:cs typeface="Arial"/>
              </a:rPr>
              <a:t>Goal to enable Distressed LGU rate studies with COG support</a:t>
            </a:r>
            <a:r>
              <a:rPr lang="en-US" b="1">
                <a:solidFill>
                  <a:schemeClr val="tx2"/>
                </a:solidFill>
                <a:latin typeface="Arial"/>
                <a:ea typeface="Calibri"/>
                <a:cs typeface="Arial"/>
              </a:rPr>
              <a:t>	</a:t>
            </a:r>
          </a:p>
          <a:p>
            <a:pPr marL="342900" lvl="1" indent="0">
              <a:lnSpc>
                <a:spcPct val="107000"/>
              </a:lnSpc>
              <a:spcBef>
                <a:spcPts val="600"/>
              </a:spcBef>
              <a:buNone/>
            </a:pPr>
            <a:r>
              <a:rPr lang="en-US" b="1">
                <a:solidFill>
                  <a:schemeClr val="tx2"/>
                </a:solidFill>
                <a:ea typeface="Calibri" panose="020F0502020204030204" pitchFamily="34" charset="0"/>
                <a:cs typeface="Arial" panose="020B0604020202020204" pitchFamily="34" charset="0"/>
              </a:rPr>
              <a:t>Closing America’s Wastewater Access Gap </a:t>
            </a:r>
          </a:p>
          <a:p>
            <a:pPr lvl="2">
              <a:lnSpc>
                <a:spcPct val="107000"/>
              </a:lnSpc>
              <a:spcBef>
                <a:spcPts val="0"/>
              </a:spcBef>
              <a:spcAft>
                <a:spcPts val="300"/>
              </a:spcAft>
            </a:pPr>
            <a:r>
              <a:rPr lang="en-US">
                <a:solidFill>
                  <a:schemeClr val="tx2"/>
                </a:solidFill>
                <a:latin typeface="Arial"/>
                <a:ea typeface="Calibri"/>
                <a:cs typeface="Arial"/>
              </a:rPr>
              <a:t>EPA and USDA-RD program to help communities with problematic onsite systems pursue federal funding</a:t>
            </a:r>
            <a:endParaRPr lang="en-US">
              <a:solidFill>
                <a:schemeClr val="tx2"/>
              </a:solidFill>
              <a:ea typeface="Calibri" panose="020F0502020204030204" pitchFamily="34" charset="0"/>
              <a:cs typeface="Arial" panose="020B0604020202020204" pitchFamily="34" charset="0"/>
            </a:endParaRPr>
          </a:p>
          <a:p>
            <a:pPr lvl="2">
              <a:lnSpc>
                <a:spcPct val="107000"/>
              </a:lnSpc>
              <a:spcBef>
                <a:spcPts val="0"/>
              </a:spcBef>
              <a:spcAft>
                <a:spcPts val="300"/>
              </a:spcAft>
            </a:pPr>
            <a:r>
              <a:rPr lang="en-US">
                <a:solidFill>
                  <a:schemeClr val="tx2"/>
                </a:solidFill>
                <a:latin typeface="Arial"/>
                <a:ea typeface="Calibri"/>
                <a:cs typeface="Arial"/>
              </a:rPr>
              <a:t>Can include engineering, planning, mapping, etc.</a:t>
            </a:r>
            <a:endParaRPr lang="en-US">
              <a:solidFill>
                <a:schemeClr val="tx2"/>
              </a:solidFill>
              <a:ea typeface="Calibri" panose="020F0502020204030204" pitchFamily="34" charset="0"/>
              <a:cs typeface="Arial" panose="020B0604020202020204" pitchFamily="34" charset="0"/>
            </a:endParaRPr>
          </a:p>
          <a:p>
            <a:pPr marL="685800" lvl="2" indent="0">
              <a:lnSpc>
                <a:spcPct val="107000"/>
              </a:lnSpc>
              <a:spcBef>
                <a:spcPts val="0"/>
              </a:spcBef>
              <a:spcAft>
                <a:spcPts val="300"/>
              </a:spcAft>
              <a:buNone/>
            </a:pPr>
            <a:r>
              <a:rPr lang="en-US" sz="1400">
                <a:solidFill>
                  <a:schemeClr val="tx2"/>
                </a:solidFill>
                <a:latin typeface="Arial"/>
                <a:ea typeface="Calibri"/>
                <a:cs typeface="Arial"/>
                <a:hlinkClick r:id="rId3">
                  <a:extLst>
                    <a:ext uri="{A12FA001-AC4F-418D-AE19-62706E023703}">
                      <ahyp:hlinkClr xmlns:ahyp="http://schemas.microsoft.com/office/drawing/2018/hyperlinkcolor" val="tx"/>
                    </a:ext>
                  </a:extLst>
                </a:hlinkClick>
              </a:rPr>
              <a:t>https://www.epa.gov/water-infrastructure/closing-americas-wastewater-access-gap</a:t>
            </a:r>
            <a:r>
              <a:rPr lang="en-US" sz="1400">
                <a:solidFill>
                  <a:schemeClr val="tx2"/>
                </a:solidFill>
                <a:latin typeface="Arial"/>
                <a:ea typeface="Calibri"/>
                <a:cs typeface="Arial"/>
              </a:rPr>
              <a:t> </a:t>
            </a:r>
            <a:endParaRPr lang="en-US" sz="1400">
              <a:solidFill>
                <a:schemeClr val="tx2"/>
              </a:solidFill>
              <a:cs typeface="Arial" panose="020B0604020202020204" pitchFamily="34" charset="0"/>
            </a:endParaRPr>
          </a:p>
          <a:p>
            <a:pPr marL="342900" lvl="1" indent="0">
              <a:lnSpc>
                <a:spcPct val="107000"/>
              </a:lnSpc>
              <a:spcBef>
                <a:spcPts val="600"/>
              </a:spcBef>
              <a:buNone/>
            </a:pPr>
            <a:r>
              <a:rPr lang="en-US" b="1">
                <a:solidFill>
                  <a:schemeClr val="tx2"/>
                </a:solidFill>
                <a:latin typeface="Arial"/>
                <a:ea typeface="Calibri"/>
                <a:cs typeface="Arial"/>
              </a:rPr>
              <a:t>Voluntary energy optimization training and support</a:t>
            </a:r>
            <a:endParaRPr lang="en-US">
              <a:solidFill>
                <a:schemeClr val="tx2"/>
              </a:solidFill>
              <a:latin typeface="Arial"/>
              <a:ea typeface="Calibri"/>
              <a:cs typeface="Arial"/>
            </a:endParaRPr>
          </a:p>
          <a:p>
            <a:pPr marL="971550" lvl="2" indent="-285750">
              <a:lnSpc>
                <a:spcPct val="107000"/>
              </a:lnSpc>
              <a:spcBef>
                <a:spcPts val="0"/>
              </a:spcBef>
              <a:spcAft>
                <a:spcPts val="300"/>
              </a:spcAft>
              <a:buFont typeface="Arial"/>
              <a:buChar char="•"/>
            </a:pPr>
            <a:r>
              <a:rPr lang="en-US">
                <a:solidFill>
                  <a:schemeClr val="tx2"/>
                </a:solidFill>
                <a:latin typeface="Arial"/>
                <a:ea typeface="Calibri"/>
                <a:cs typeface="Arial"/>
              </a:rPr>
              <a:t>DWI collaboration with State Energy Office</a:t>
            </a:r>
            <a:endParaRPr lang="en-US">
              <a:solidFill>
                <a:schemeClr val="tx2"/>
              </a:solidFill>
              <a:ea typeface="Calibri"/>
              <a:cs typeface="Arial"/>
            </a:endParaRPr>
          </a:p>
          <a:p>
            <a:pPr marL="971550" lvl="2" indent="-285750">
              <a:lnSpc>
                <a:spcPct val="107000"/>
              </a:lnSpc>
              <a:spcBef>
                <a:spcPts val="0"/>
              </a:spcBef>
              <a:spcAft>
                <a:spcPts val="300"/>
              </a:spcAft>
              <a:buFont typeface="Arial"/>
              <a:buChar char="•"/>
            </a:pPr>
            <a:r>
              <a:rPr lang="en-US">
                <a:solidFill>
                  <a:schemeClr val="tx2"/>
                </a:solidFill>
                <a:latin typeface="Arial"/>
                <a:ea typeface="Calibri"/>
                <a:cs typeface="Arial"/>
              </a:rPr>
              <a:t>Next training in Wallace, September 16, 23, and 30, 2025</a:t>
            </a:r>
          </a:p>
          <a:p>
            <a:pPr marL="685800" lvl="2" indent="0">
              <a:lnSpc>
                <a:spcPct val="100000"/>
              </a:lnSpc>
              <a:spcBef>
                <a:spcPts val="0"/>
              </a:spcBef>
              <a:spcAft>
                <a:spcPts val="300"/>
              </a:spcAft>
              <a:buNone/>
            </a:pPr>
            <a:r>
              <a:rPr lang="en-US" sz="1400">
                <a:solidFill>
                  <a:schemeClr val="tx2"/>
                </a:solidFill>
                <a:latin typeface="Arial"/>
                <a:ea typeface="Calibri"/>
                <a:cs typeface="Arial"/>
                <a:hlinkClick r:id="rId4">
                  <a:extLst>
                    <a:ext uri="{A12FA001-AC4F-418D-AE19-62706E023703}">
                      <ahyp:hlinkClr xmlns:ahyp="http://schemas.microsoft.com/office/drawing/2018/hyperlinkcolor" val="tx"/>
                    </a:ext>
                  </a:extLst>
                </a:hlinkClick>
              </a:rPr>
              <a:t>https://www.deq.nc.gov/about/divisions/water-infrastructure/fall-2025-application-training-ebs-training-and-water-wastewater-energy-efficiency-training-etc</a:t>
            </a:r>
            <a:r>
              <a:rPr lang="en-US">
                <a:solidFill>
                  <a:schemeClr val="tx2"/>
                </a:solidFill>
                <a:latin typeface="Arial"/>
                <a:ea typeface="Calibri"/>
                <a:cs typeface="Arial"/>
              </a:rPr>
              <a:t> </a:t>
            </a:r>
            <a:endParaRPr lang="en-US">
              <a:solidFill>
                <a:schemeClr val="tx2"/>
              </a:solidFill>
              <a:cs typeface="Arial"/>
            </a:endParaRPr>
          </a:p>
          <a:p>
            <a:pPr marL="342900" lvl="1" indent="0">
              <a:lnSpc>
                <a:spcPct val="107000"/>
              </a:lnSpc>
              <a:spcBef>
                <a:spcPts val="600"/>
              </a:spcBef>
              <a:buNone/>
            </a:pPr>
            <a:r>
              <a:rPr lang="en-US" b="1">
                <a:solidFill>
                  <a:schemeClr val="tx2"/>
                </a:solidFill>
                <a:latin typeface="Arial"/>
                <a:ea typeface="Calibri"/>
                <a:cs typeface="Arial"/>
              </a:rPr>
              <a:t>Cybersecurity audits – EPA and NC National Guard</a:t>
            </a:r>
          </a:p>
          <a:p>
            <a:pPr marL="690563" lvl="1" indent="0">
              <a:lnSpc>
                <a:spcPct val="107000"/>
              </a:lnSpc>
              <a:spcBef>
                <a:spcPts val="0"/>
              </a:spcBef>
              <a:spcAft>
                <a:spcPts val="600"/>
              </a:spcAft>
              <a:buNone/>
            </a:pPr>
            <a:r>
              <a:rPr lang="en-US" sz="1400">
                <a:solidFill>
                  <a:schemeClr val="tx2"/>
                </a:solidFill>
                <a:latin typeface="Arial"/>
                <a:ea typeface="Calibri"/>
                <a:cs typeface="Arial"/>
                <a:hlinkClick r:id="rId5">
                  <a:extLst>
                    <a:ext uri="{A12FA001-AC4F-418D-AE19-62706E023703}">
                      <ahyp:hlinkClr xmlns:ahyp="http://schemas.microsoft.com/office/drawing/2018/hyperlinkcolor" val="tx"/>
                    </a:ext>
                  </a:extLst>
                </a:hlinkClick>
              </a:rPr>
              <a:t>https://www.epa.gov/waterresilience/cybersecurity-assessments</a:t>
            </a:r>
            <a:r>
              <a:rPr lang="en-US" sz="1400">
                <a:solidFill>
                  <a:schemeClr val="tx2"/>
                </a:solidFill>
                <a:latin typeface="Arial"/>
                <a:ea typeface="Calibri"/>
                <a:cs typeface="Arial"/>
              </a:rPr>
              <a:t> and</a:t>
            </a:r>
          </a:p>
          <a:p>
            <a:pPr marL="690563" lvl="1" indent="0">
              <a:lnSpc>
                <a:spcPct val="107000"/>
              </a:lnSpc>
              <a:spcBef>
                <a:spcPts val="0"/>
              </a:spcBef>
              <a:buNone/>
            </a:pPr>
            <a:r>
              <a:rPr lang="en-US" sz="1400">
                <a:solidFill>
                  <a:schemeClr val="tx2"/>
                </a:solidFill>
                <a:latin typeface="Arial"/>
                <a:ea typeface="Calibri"/>
                <a:cs typeface="Arial"/>
                <a:hlinkClick r:id="rId6">
                  <a:extLst>
                    <a:ext uri="{A12FA001-AC4F-418D-AE19-62706E023703}">
                      <ahyp:hlinkClr xmlns:ahyp="http://schemas.microsoft.com/office/drawing/2018/hyperlinkcolor" val="tx"/>
                    </a:ext>
                  </a:extLst>
                </a:hlinkClick>
              </a:rPr>
              <a:t>https://www.csrf.nc.gov/</a:t>
            </a:r>
            <a:r>
              <a:rPr lang="en-US" sz="1400">
                <a:solidFill>
                  <a:schemeClr val="tx2"/>
                </a:solidFill>
                <a:latin typeface="Arial"/>
                <a:ea typeface="Calibri"/>
                <a:cs typeface="Arial"/>
              </a:rPr>
              <a:t> </a:t>
            </a:r>
            <a:endParaRPr lang="en-US" sz="1400">
              <a:solidFill>
                <a:schemeClr val="tx2"/>
              </a:solidFill>
            </a:endParaRPr>
          </a:p>
        </p:txBody>
      </p:sp>
      <p:sp>
        <p:nvSpPr>
          <p:cNvPr id="309" name="Slide Number Placeholder 3"/>
          <p:cNvSpPr txBox="1">
            <a:spLocks noGrp="1"/>
          </p:cNvSpPr>
          <p:nvPr>
            <p:ph type="sldNum" sz="quarter" idx="4294967295"/>
          </p:nvPr>
        </p:nvSpPr>
        <p:spPr>
          <a:xfrm>
            <a:off x="-4127" y="6595021"/>
            <a:ext cx="34720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latin typeface="Arial" panose="020B0604020202020204" pitchFamily="34" charset="0"/>
              </a:rPr>
              <a:pPr marL="0" marR="0" lvl="0" indent="0" algn="l" defTabSz="914400" rtl="0" eaLnBrk="1" fontAlgn="auto" latinLnBrk="0" hangingPunct="0">
                <a:lnSpc>
                  <a:spcPct val="100000"/>
                </a:lnSpc>
                <a:spcBef>
                  <a:spcPts val="0"/>
                </a:spcBef>
                <a:spcAft>
                  <a:spcPts val="0"/>
                </a:spcAft>
                <a:buClrTx/>
                <a:buSzTx/>
                <a:buFontTx/>
                <a:buNone/>
                <a:tabLst/>
                <a:defRPr/>
              </a:pPr>
              <a:t>198</a:t>
            </a:fld>
            <a:endParaRPr kumimoji="0"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7491288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331271-85C9-49C9-B9DD-6004017E8E93}"/>
              </a:ext>
            </a:extLst>
          </p:cNvPr>
          <p:cNvSpPr/>
          <p:nvPr/>
        </p:nvSpPr>
        <p:spPr>
          <a:xfrm>
            <a:off x="6912495" y="5271227"/>
            <a:ext cx="2115239" cy="1244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B3FE1D27-1587-4A04-A2B6-DE7EE5BFAA9A}"/>
              </a:ext>
            </a:extLst>
          </p:cNvPr>
          <p:cNvSpPr>
            <a:spLocks noGrp="1"/>
          </p:cNvSpPr>
          <p:nvPr>
            <p:ph type="title"/>
          </p:nvPr>
        </p:nvSpPr>
        <p:spPr>
          <a:xfrm>
            <a:off x="376518" y="0"/>
            <a:ext cx="8411450" cy="914400"/>
          </a:xfrm>
        </p:spPr>
        <p:txBody>
          <a:bodyPr/>
          <a:lstStyle/>
          <a:p>
            <a:r>
              <a:rPr lang="en-US"/>
              <a:t>VUP – Technical Support and Assistance</a:t>
            </a:r>
          </a:p>
        </p:txBody>
      </p:sp>
      <p:sp>
        <p:nvSpPr>
          <p:cNvPr id="3" name="Content Placeholder 2">
            <a:extLst>
              <a:ext uri="{FF2B5EF4-FFF2-40B4-BE49-F238E27FC236}">
                <a16:creationId xmlns:a16="http://schemas.microsoft.com/office/drawing/2014/main" id="{69DCA41F-71D7-403F-885E-04B57DBEB289}"/>
              </a:ext>
            </a:extLst>
          </p:cNvPr>
          <p:cNvSpPr>
            <a:spLocks noGrp="1"/>
          </p:cNvSpPr>
          <p:nvPr>
            <p:ph idx="1"/>
          </p:nvPr>
        </p:nvSpPr>
        <p:spPr>
          <a:xfrm>
            <a:off x="173928" y="1017713"/>
            <a:ext cx="8772693" cy="5608993"/>
          </a:xfrm>
        </p:spPr>
        <p:txBody>
          <a:bodyPr>
            <a:normAutofit/>
          </a:bodyPr>
          <a:lstStyle/>
          <a:p>
            <a:pPr marL="0" indent="0">
              <a:lnSpc>
                <a:spcPct val="100000"/>
              </a:lnSpc>
              <a:buNone/>
            </a:pPr>
            <a:r>
              <a:rPr lang="en-US" sz="2600" b="1">
                <a:solidFill>
                  <a:schemeClr val="accent3"/>
                </a:solidFill>
              </a:rPr>
              <a:t>Resource Agency Partners for Water and Wastewater Utilities (RAPWU)</a:t>
            </a:r>
          </a:p>
          <a:p>
            <a:pPr lvl="1">
              <a:lnSpc>
                <a:spcPct val="100000"/>
              </a:lnSpc>
            </a:pPr>
            <a:r>
              <a:rPr lang="en-US" sz="2000">
                <a:solidFill>
                  <a:schemeClr val="accent3"/>
                </a:solidFill>
              </a:rPr>
              <a:t>Have well-established relationships with LGUs</a:t>
            </a:r>
          </a:p>
          <a:p>
            <a:pPr lvl="1">
              <a:lnSpc>
                <a:spcPct val="100000"/>
              </a:lnSpc>
            </a:pPr>
            <a:r>
              <a:rPr lang="en-US" sz="2000">
                <a:solidFill>
                  <a:schemeClr val="accent3"/>
                </a:solidFill>
              </a:rPr>
              <a:t>Provide technical and managerial expertise to LGUs</a:t>
            </a:r>
          </a:p>
          <a:p>
            <a:pPr lvl="1">
              <a:lnSpc>
                <a:spcPct val="100000"/>
              </a:lnSpc>
            </a:pPr>
            <a:r>
              <a:rPr lang="en-US" sz="2000">
                <a:solidFill>
                  <a:schemeClr val="accent3"/>
                </a:solidFill>
              </a:rPr>
              <a:t>Are often seen a neutral arbiters for partnerships (e.g., COGs)</a:t>
            </a:r>
          </a:p>
          <a:p>
            <a:pPr lvl="1">
              <a:lnSpc>
                <a:spcPct val="100000"/>
              </a:lnSpc>
            </a:pPr>
            <a:r>
              <a:rPr lang="en-US" sz="2000">
                <a:solidFill>
                  <a:schemeClr val="accent3"/>
                </a:solidFill>
              </a:rPr>
              <a:t>Share information and collaborate on many VUP elements</a:t>
            </a:r>
          </a:p>
        </p:txBody>
      </p:sp>
      <p:pic>
        <p:nvPicPr>
          <p:cNvPr id="7" name="Picture 6"/>
          <p:cNvPicPr>
            <a:picLocks noChangeAspect="1"/>
          </p:cNvPicPr>
          <p:nvPr/>
        </p:nvPicPr>
        <p:blipFill>
          <a:blip r:embed="rId3"/>
          <a:stretch>
            <a:fillRect/>
          </a:stretch>
        </p:blipFill>
        <p:spPr>
          <a:xfrm>
            <a:off x="376518" y="3945347"/>
            <a:ext cx="8220456" cy="2651760"/>
          </a:xfrm>
          <a:prstGeom prst="rect">
            <a:avLst/>
          </a:prstGeom>
        </p:spPr>
      </p:pic>
      <p:cxnSp>
        <p:nvCxnSpPr>
          <p:cNvPr id="9" name="Straight Connector 8"/>
          <p:cNvCxnSpPr/>
          <p:nvPr/>
        </p:nvCxnSpPr>
        <p:spPr>
          <a:xfrm>
            <a:off x="173929" y="3845996"/>
            <a:ext cx="877269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00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C710F5-4B79-B773-F0A1-9129CC047C6C}"/>
              </a:ext>
            </a:extLst>
          </p:cNvPr>
          <p:cNvSpPr/>
          <p:nvPr/>
        </p:nvSpPr>
        <p:spPr>
          <a:xfrm>
            <a:off x="6871855" y="5338618"/>
            <a:ext cx="2207490" cy="125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F8201D9-1D6B-46BC-9BA9-8D9584AAB85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11F01BC-5B9C-46F4-BF8B-C0149D03F4EB}"/>
              </a:ext>
            </a:extLst>
          </p:cNvPr>
          <p:cNvSpPr>
            <a:spLocks noGrp="1"/>
          </p:cNvSpPr>
          <p:nvPr>
            <p:ph idx="1"/>
          </p:nvPr>
        </p:nvSpPr>
        <p:spPr>
          <a:xfrm>
            <a:off x="457200" y="1108364"/>
            <a:ext cx="8239328" cy="5140037"/>
          </a:xfrm>
        </p:spPr>
        <p:txBody>
          <a:bodyPr vert="horz" lIns="91440" tIns="45720" rIns="91440" bIns="45720" rtlCol="0" anchor="t">
            <a:noAutofit/>
          </a:bodyPr>
          <a:lstStyle/>
          <a:p>
            <a:pPr>
              <a:spcBef>
                <a:spcPts val="1200"/>
              </a:spcBef>
            </a:pPr>
            <a:r>
              <a:rPr lang="en-US" sz="2400">
                <a:solidFill>
                  <a:schemeClr val="accent3"/>
                </a:solidFill>
              </a:rPr>
              <a:t>Introductions &amp; program overview</a:t>
            </a:r>
          </a:p>
          <a:p>
            <a:pPr>
              <a:spcBef>
                <a:spcPts val="1200"/>
              </a:spcBef>
            </a:pPr>
            <a:r>
              <a:rPr lang="en-US" sz="2400">
                <a:solidFill>
                  <a:schemeClr val="accent3"/>
                </a:solidFill>
              </a:rPr>
              <a:t>SRF Helene Funding (western NC &amp; RTP trainings only)</a:t>
            </a:r>
          </a:p>
          <a:p>
            <a:pPr>
              <a:spcBef>
                <a:spcPts val="1200"/>
              </a:spcBef>
            </a:pPr>
            <a:r>
              <a:rPr lang="en-US" sz="2400">
                <a:solidFill>
                  <a:schemeClr val="accent3"/>
                </a:solidFill>
              </a:rPr>
              <a:t>Application package completion</a:t>
            </a:r>
          </a:p>
          <a:p>
            <a:pPr>
              <a:spcBef>
                <a:spcPts val="1200"/>
              </a:spcBef>
            </a:pPr>
            <a:r>
              <a:rPr lang="en-US" sz="2400">
                <a:solidFill>
                  <a:schemeClr val="accent3"/>
                </a:solidFill>
              </a:rPr>
              <a:t>Priority Rating Systems (PRSs) for drinking water and wastewater construction projects (including Emerging Contaminants Studies)</a:t>
            </a:r>
          </a:p>
          <a:p>
            <a:pPr>
              <a:spcBef>
                <a:spcPts val="1200"/>
              </a:spcBef>
            </a:pPr>
            <a:r>
              <a:rPr lang="en-US" sz="2400">
                <a:solidFill>
                  <a:schemeClr val="accent3"/>
                </a:solidFill>
              </a:rPr>
              <a:t>CDBG-I programmatic specifics</a:t>
            </a:r>
          </a:p>
          <a:p>
            <a:pPr>
              <a:spcBef>
                <a:spcPts val="1200"/>
              </a:spcBef>
            </a:pPr>
            <a:r>
              <a:rPr lang="en-US" sz="2400">
                <a:solidFill>
                  <a:schemeClr val="accent3"/>
                </a:solidFill>
              </a:rPr>
              <a:t>Primer for viable utilities and study grant PRSs</a:t>
            </a:r>
          </a:p>
          <a:p>
            <a:pPr>
              <a:spcBef>
                <a:spcPts val="1200"/>
              </a:spcBef>
            </a:pPr>
            <a:r>
              <a:rPr lang="en-US" sz="2400">
                <a:solidFill>
                  <a:schemeClr val="accent3"/>
                </a:solidFill>
              </a:rPr>
              <a:t>Lead Service Line applications</a:t>
            </a:r>
          </a:p>
          <a:p>
            <a:pPr>
              <a:spcBef>
                <a:spcPts val="1200"/>
              </a:spcBef>
            </a:pPr>
            <a:r>
              <a:rPr lang="en-US" sz="2400">
                <a:solidFill>
                  <a:schemeClr val="accent3"/>
                </a:solidFill>
              </a:rPr>
              <a:t>Funding expectations primer</a:t>
            </a:r>
          </a:p>
          <a:p>
            <a:pPr>
              <a:spcBef>
                <a:spcPts val="1200"/>
              </a:spcBef>
            </a:pPr>
            <a:r>
              <a:rPr lang="en-US" sz="2400">
                <a:solidFill>
                  <a:schemeClr val="accent3"/>
                </a:solidFill>
              </a:rPr>
              <a:t>Wrap-Up</a:t>
            </a:r>
            <a:endParaRPr lang="en-US">
              <a:solidFill>
                <a:schemeClr val="accent3"/>
              </a:solidFill>
            </a:endParaRPr>
          </a:p>
        </p:txBody>
      </p:sp>
      <p:sp>
        <p:nvSpPr>
          <p:cNvPr id="4" name="Slide Number Placeholder 3">
            <a:extLst>
              <a:ext uri="{FF2B5EF4-FFF2-40B4-BE49-F238E27FC236}">
                <a16:creationId xmlns:a16="http://schemas.microsoft.com/office/drawing/2014/main" id="{1203051C-BE83-4E48-81EA-AC84912EA751}"/>
              </a:ext>
            </a:extLst>
          </p:cNvPr>
          <p:cNvSpPr>
            <a:spLocks noGrp="1"/>
          </p:cNvSpPr>
          <p:nvPr>
            <p:ph type="sldNum" sz="quarter" idx="10"/>
          </p:nvPr>
        </p:nvSpPr>
        <p:spPr/>
        <p:txBody>
          <a:bodyPr/>
          <a:lstStyle/>
          <a:p>
            <a:fld id="{74EC55B0-5D01-45FE-91CD-8F1B48D625FC}" type="slidenum">
              <a:rPr lang="en-US" smtClean="0"/>
              <a:pPr/>
              <a:t>2</a:t>
            </a:fld>
            <a:endParaRPr lang="en-US"/>
          </a:p>
        </p:txBody>
      </p:sp>
    </p:spTree>
    <p:extLst>
      <p:ext uri="{BB962C8B-B14F-4D97-AF65-F5344CB8AC3E}">
        <p14:creationId xmlns:p14="http://schemas.microsoft.com/office/powerpoint/2010/main" val="37126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7AC578-1142-774E-2820-3BCFD9B19A6D}"/>
              </a:ext>
            </a:extLst>
          </p:cNvPr>
          <p:cNvSpPr/>
          <p:nvPr/>
        </p:nvSpPr>
        <p:spPr>
          <a:xfrm>
            <a:off x="6886575" y="5381625"/>
            <a:ext cx="2181225"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A215F-0334-3615-0676-96B500337E53}"/>
              </a:ext>
            </a:extLst>
          </p:cNvPr>
          <p:cNvSpPr>
            <a:spLocks noGrp="1"/>
          </p:cNvSpPr>
          <p:nvPr>
            <p:ph type="title"/>
          </p:nvPr>
        </p:nvSpPr>
        <p:spPr/>
        <p:txBody>
          <a:bodyPr/>
          <a:lstStyle/>
          <a:p>
            <a:r>
              <a:rPr lang="en-US"/>
              <a:t>SRF Helene Programmatic Specifics (</a:t>
            </a:r>
            <a:r>
              <a:rPr lang="en-US" err="1"/>
              <a:t>cntd</a:t>
            </a:r>
            <a:r>
              <a:rPr lang="en-US"/>
              <a:t>.)</a:t>
            </a:r>
          </a:p>
        </p:txBody>
      </p:sp>
      <p:sp>
        <p:nvSpPr>
          <p:cNvPr id="3" name="Content Placeholder 2">
            <a:extLst>
              <a:ext uri="{FF2B5EF4-FFF2-40B4-BE49-F238E27FC236}">
                <a16:creationId xmlns:a16="http://schemas.microsoft.com/office/drawing/2014/main" id="{EC08ADED-74E8-4D05-2C76-988F1EDD98C6}"/>
              </a:ext>
            </a:extLst>
          </p:cNvPr>
          <p:cNvSpPr>
            <a:spLocks noGrp="1"/>
          </p:cNvSpPr>
          <p:nvPr>
            <p:ph idx="1"/>
          </p:nvPr>
        </p:nvSpPr>
        <p:spPr/>
        <p:txBody>
          <a:bodyPr>
            <a:noAutofit/>
          </a:bodyPr>
          <a:lstStyle/>
          <a:p>
            <a:r>
              <a:rPr lang="en-US" sz="2400">
                <a:solidFill>
                  <a:schemeClr val="accent3"/>
                </a:solidFill>
                <a:latin typeface="Arial"/>
                <a:cs typeface="Arial"/>
              </a:rPr>
              <a:t>SRF Helene Small Systems Reserve</a:t>
            </a:r>
          </a:p>
          <a:p>
            <a:pPr lvl="1"/>
            <a:r>
              <a:rPr lang="en-US" sz="2000">
                <a:solidFill>
                  <a:schemeClr val="accent3"/>
                </a:solidFill>
                <a:latin typeface="Arial"/>
                <a:cs typeface="Arial"/>
              </a:rPr>
              <a:t>30% reserved for systems serving up to 10,000 people through April 2026</a:t>
            </a:r>
          </a:p>
          <a:p>
            <a:pPr lvl="1"/>
            <a:r>
              <a:rPr lang="en-US" sz="2000">
                <a:solidFill>
                  <a:schemeClr val="accent3"/>
                </a:solidFill>
                <a:latin typeface="Arial"/>
                <a:cs typeface="Arial"/>
              </a:rPr>
              <a:t>Applies to both SRF Helene DWSRF &amp; CWSRF</a:t>
            </a:r>
          </a:p>
          <a:p>
            <a:r>
              <a:rPr lang="en-US" sz="2400">
                <a:solidFill>
                  <a:schemeClr val="accent3"/>
                </a:solidFill>
              </a:rPr>
              <a:t>Loan fee – 2% closing fee</a:t>
            </a:r>
          </a:p>
          <a:p>
            <a:pPr lvl="1"/>
            <a:r>
              <a:rPr lang="en-US" sz="2000">
                <a:solidFill>
                  <a:schemeClr val="accent3"/>
                </a:solidFill>
              </a:rPr>
              <a:t>Can be paid from the funding award</a:t>
            </a:r>
          </a:p>
          <a:p>
            <a:r>
              <a:rPr lang="en-US" sz="2400">
                <a:solidFill>
                  <a:schemeClr val="accent3"/>
                </a:solidFill>
              </a:rPr>
              <a:t>Federal cross cutters do apply</a:t>
            </a:r>
          </a:p>
          <a:p>
            <a:pPr lvl="1"/>
            <a:r>
              <a:rPr lang="en-US" sz="2000">
                <a:solidFill>
                  <a:schemeClr val="accent3"/>
                </a:solidFill>
              </a:rPr>
              <a:t>E.g., ER/EID, Davis Bacon wages, AIS</a:t>
            </a:r>
          </a:p>
          <a:p>
            <a:pPr lvl="1"/>
            <a:r>
              <a:rPr lang="en-US" sz="2000">
                <a:solidFill>
                  <a:schemeClr val="accent3"/>
                </a:solidFill>
              </a:rPr>
              <a:t>Build America, Buy America (BABA) does not apply</a:t>
            </a:r>
          </a:p>
          <a:p>
            <a:r>
              <a:rPr lang="en-US" sz="2400">
                <a:solidFill>
                  <a:schemeClr val="accent3"/>
                </a:solidFill>
              </a:rPr>
              <a:t>Earlier disbursements</a:t>
            </a:r>
          </a:p>
          <a:p>
            <a:pPr lvl="1"/>
            <a:r>
              <a:rPr lang="en-US" sz="2000">
                <a:solidFill>
                  <a:schemeClr val="accent3"/>
                </a:solidFill>
              </a:rPr>
              <a:t>≤ 15% of project awards may be disbursed for planning/design costs incurred before construction contract execution</a:t>
            </a:r>
          </a:p>
          <a:p>
            <a:pPr lvl="1"/>
            <a:r>
              <a:rPr lang="en-US" sz="2000">
                <a:solidFill>
                  <a:schemeClr val="accent3"/>
                </a:solidFill>
              </a:rPr>
              <a:t>No repayable loan disbursed without LGC approval</a:t>
            </a:r>
          </a:p>
          <a:p>
            <a:r>
              <a:rPr lang="en-US" sz="2400">
                <a:solidFill>
                  <a:schemeClr val="accent3"/>
                </a:solidFill>
              </a:rPr>
              <a:t>No duplication of funding from other sources (e.g., funded via FEMA, USDA, EDA)</a:t>
            </a:r>
          </a:p>
        </p:txBody>
      </p:sp>
      <p:sp>
        <p:nvSpPr>
          <p:cNvPr id="4" name="Slide Number Placeholder 3">
            <a:extLst>
              <a:ext uri="{FF2B5EF4-FFF2-40B4-BE49-F238E27FC236}">
                <a16:creationId xmlns:a16="http://schemas.microsoft.com/office/drawing/2014/main" id="{E5745FB6-ACBF-A8C8-FE76-15DDE5FA9358}"/>
              </a:ext>
            </a:extLst>
          </p:cNvPr>
          <p:cNvSpPr>
            <a:spLocks noGrp="1"/>
          </p:cNvSpPr>
          <p:nvPr>
            <p:ph type="sldNum" sz="quarter" idx="10"/>
          </p:nvPr>
        </p:nvSpPr>
        <p:spPr/>
        <p:txBody>
          <a:bodyPr/>
          <a:lstStyle/>
          <a:p>
            <a:fld id="{74EC55B0-5D01-45FE-91CD-8F1B48D625FC}" type="slidenum">
              <a:rPr lang="en-US" smtClean="0"/>
              <a:pPr/>
              <a:t>20</a:t>
            </a:fld>
            <a:endParaRPr lang="en-US"/>
          </a:p>
        </p:txBody>
      </p:sp>
    </p:spTree>
    <p:extLst>
      <p:ext uri="{BB962C8B-B14F-4D97-AF65-F5344CB8AC3E}">
        <p14:creationId xmlns:p14="http://schemas.microsoft.com/office/powerpoint/2010/main" val="400360316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200</a:t>
            </a:fld>
            <a:endParaRPr lang="en-US"/>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BB7D9B29-35ED-DCDC-3E69-9077A43418E9}"/>
              </a:ext>
            </a:extLst>
          </p:cNvPr>
          <p:cNvSpPr txBox="1"/>
          <p:nvPr/>
        </p:nvSpPr>
        <p:spPr>
          <a:xfrm>
            <a:off x="1209541" y="2860540"/>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20465003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201</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Asset Inventory &amp; Assessment Grants</a:t>
            </a:r>
          </a:p>
          <a:p>
            <a:pPr marL="0" indent="0" algn="ctr">
              <a:buNone/>
            </a:pPr>
            <a:r>
              <a:rPr lang="en-US" sz="3200" b="1" i="1">
                <a:solidFill>
                  <a:schemeClr val="accent3"/>
                </a:solidFill>
                <a:latin typeface="+mj-lt"/>
              </a:rPr>
              <a:t>(AIA)</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3157993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202</a:t>
            </a:fld>
            <a:endParaRPr lang="en-US"/>
          </a:p>
        </p:txBody>
      </p:sp>
      <p:sp>
        <p:nvSpPr>
          <p:cNvPr id="3" name="Title 2"/>
          <p:cNvSpPr>
            <a:spLocks noGrp="1"/>
          </p:cNvSpPr>
          <p:nvPr>
            <p:ph type="ctrTitle"/>
          </p:nvPr>
        </p:nvSpPr>
        <p:spPr/>
        <p:txBody>
          <a:bodyPr/>
          <a:lstStyle/>
          <a:p>
            <a:r>
              <a:rPr lang="en-US"/>
              <a:t>Asset Inventory and Assessment Grants (AIA)</a:t>
            </a:r>
          </a:p>
        </p:txBody>
      </p:sp>
      <p:sp>
        <p:nvSpPr>
          <p:cNvPr id="4" name="Content Placeholder 3"/>
          <p:cNvSpPr>
            <a:spLocks noGrp="1"/>
          </p:cNvSpPr>
          <p:nvPr>
            <p:ph idx="13"/>
          </p:nvPr>
        </p:nvSpPr>
        <p:spPr>
          <a:xfrm>
            <a:off x="451883" y="1079985"/>
            <a:ext cx="8240234" cy="5708957"/>
          </a:xfrm>
        </p:spPr>
        <p:txBody>
          <a:bodyPr>
            <a:normAutofit fontScale="62500" lnSpcReduction="20000"/>
          </a:bodyPr>
          <a:lstStyle/>
          <a:p>
            <a:pPr marL="0" indent="0">
              <a:lnSpc>
                <a:spcPct val="110000"/>
              </a:lnSpc>
              <a:buNone/>
            </a:pPr>
            <a:r>
              <a:rPr lang="en-US" sz="3200">
                <a:solidFill>
                  <a:schemeClr val="accent3"/>
                </a:solidFill>
              </a:rPr>
              <a:t>Inventory existing water and/or sewer system and document the condition of inventoried infrastructure</a:t>
            </a:r>
          </a:p>
          <a:p>
            <a:pPr marL="0" indent="0">
              <a:lnSpc>
                <a:spcPct val="110000"/>
              </a:lnSpc>
              <a:buNone/>
            </a:pPr>
            <a:r>
              <a:rPr lang="en-US" sz="3200" b="1">
                <a:solidFill>
                  <a:schemeClr val="accent3"/>
                </a:solidFill>
              </a:rPr>
              <a:t>For Fall 2025, VUR funding for AIAs is available</a:t>
            </a:r>
          </a:p>
          <a:p>
            <a:pPr marL="512763">
              <a:lnSpc>
                <a:spcPct val="110000"/>
              </a:lnSpc>
            </a:pPr>
            <a:r>
              <a:rPr lang="en-US" sz="2800">
                <a:solidFill>
                  <a:schemeClr val="accent3"/>
                </a:solidFill>
              </a:rPr>
              <a:t>$400,000 limit per LGU, 1.5% Fee</a:t>
            </a:r>
          </a:p>
          <a:p>
            <a:pPr marL="512763">
              <a:lnSpc>
                <a:spcPct val="110000"/>
              </a:lnSpc>
            </a:pPr>
            <a:r>
              <a:rPr lang="en-US" sz="2800">
                <a:solidFill>
                  <a:schemeClr val="accent3"/>
                </a:solidFill>
              </a:rPr>
              <a:t>No match requirement for VUR-funded AIA grants</a:t>
            </a:r>
          </a:p>
          <a:p>
            <a:pPr marL="0" indent="0">
              <a:lnSpc>
                <a:spcPct val="110000"/>
              </a:lnSpc>
              <a:buNone/>
            </a:pPr>
            <a:r>
              <a:rPr lang="en-US" sz="3200">
                <a:solidFill>
                  <a:schemeClr val="accent3"/>
                </a:solidFill>
              </a:rPr>
              <a:t>Eligible activities can include:</a:t>
            </a:r>
          </a:p>
          <a:p>
            <a:pPr lvl="1">
              <a:lnSpc>
                <a:spcPct val="110000"/>
              </a:lnSpc>
            </a:pPr>
            <a:r>
              <a:rPr lang="en-US" sz="2900">
                <a:solidFill>
                  <a:schemeClr val="accent3"/>
                </a:solidFill>
              </a:rPr>
              <a:t>Identifying and GIS-locating system components</a:t>
            </a:r>
          </a:p>
          <a:p>
            <a:pPr lvl="1">
              <a:lnSpc>
                <a:spcPct val="110000"/>
              </a:lnSpc>
            </a:pPr>
            <a:r>
              <a:rPr lang="en-US" sz="2900">
                <a:solidFill>
                  <a:schemeClr val="accent3"/>
                </a:solidFill>
              </a:rPr>
              <a:t>Performing a risk analysis to determine critical components</a:t>
            </a:r>
          </a:p>
          <a:p>
            <a:pPr lvl="1">
              <a:lnSpc>
                <a:spcPct val="110000"/>
              </a:lnSpc>
            </a:pPr>
            <a:r>
              <a:rPr lang="en-US" sz="2900">
                <a:solidFill>
                  <a:schemeClr val="accent3"/>
                </a:solidFill>
              </a:rPr>
              <a:t>Determining the condition of critical components</a:t>
            </a:r>
          </a:p>
          <a:p>
            <a:pPr lvl="1">
              <a:lnSpc>
                <a:spcPct val="110000"/>
              </a:lnSpc>
            </a:pPr>
            <a:r>
              <a:rPr lang="en-US" sz="2900">
                <a:solidFill>
                  <a:schemeClr val="accent3"/>
                </a:solidFill>
              </a:rPr>
              <a:t>Establishing capital and O&amp;M costs</a:t>
            </a:r>
          </a:p>
          <a:p>
            <a:pPr lvl="1">
              <a:lnSpc>
                <a:spcPct val="110000"/>
              </a:lnSpc>
            </a:pPr>
            <a:r>
              <a:rPr lang="en-US" sz="2900">
                <a:solidFill>
                  <a:schemeClr val="accent3"/>
                </a:solidFill>
              </a:rPr>
              <a:t>Creating a prioritized list of projects</a:t>
            </a:r>
          </a:p>
          <a:p>
            <a:pPr lvl="1">
              <a:lnSpc>
                <a:spcPct val="110000"/>
              </a:lnSpc>
            </a:pPr>
            <a:r>
              <a:rPr lang="en-US" sz="2900">
                <a:solidFill>
                  <a:schemeClr val="accent3"/>
                </a:solidFill>
              </a:rPr>
              <a:t>Preparing a realistic Capital Improvement Plan (CIP)</a:t>
            </a:r>
          </a:p>
          <a:p>
            <a:pPr lvl="1">
              <a:lnSpc>
                <a:spcPct val="110000"/>
              </a:lnSpc>
              <a:spcAft>
                <a:spcPts val="600"/>
              </a:spcAft>
            </a:pPr>
            <a:r>
              <a:rPr lang="en-US" sz="2900">
                <a:solidFill>
                  <a:schemeClr val="accent3"/>
                </a:solidFill>
              </a:rPr>
              <a:t>Conducting a rate study</a:t>
            </a:r>
          </a:p>
          <a:p>
            <a:pPr marL="0" marR="0" lvl="0" indent="0" algn="l" defTabSz="6858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900" b="0" i="0" u="none" strike="noStrike" kern="1200" cap="none" spc="0" normalizeH="0" baseline="0" noProof="0">
                <a:ln>
                  <a:noFill/>
                </a:ln>
                <a:solidFill>
                  <a:srgbClr val="1F497D"/>
                </a:solidFill>
                <a:effectLst/>
                <a:uLnTx/>
                <a:uFillTx/>
                <a:ea typeface="+mn-ea"/>
              </a:rPr>
              <a:t>VU funding must be used to help address Distressed LGU’s statutory requirements</a:t>
            </a:r>
          </a:p>
          <a:p>
            <a:pPr marL="0" marR="0" lvl="0" indent="0" algn="l" defTabSz="6858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900" b="0" i="0" u="none" strike="noStrike" kern="1200" cap="none" spc="0" normalizeH="0" baseline="0" noProof="0">
                <a:ln>
                  <a:noFill/>
                </a:ln>
                <a:solidFill>
                  <a:srgbClr val="1F497D"/>
                </a:solidFill>
                <a:effectLst/>
                <a:uLnTx/>
                <a:uFillTx/>
                <a:ea typeface="+mn-ea"/>
              </a:rPr>
              <a:t>VU funding must be awarded directly to Distressed LGUs</a:t>
            </a:r>
            <a:r>
              <a:rPr lang="en-US" sz="2900">
                <a:solidFill>
                  <a:srgbClr val="1F497D"/>
                </a:solidFill>
              </a:rPr>
              <a:t>,                              t</a:t>
            </a:r>
            <a:r>
              <a:rPr kumimoji="0" lang="en-US" sz="2900" b="0" i="0" u="none" strike="noStrike" kern="1200" cap="none" spc="0" normalizeH="0" baseline="0" noProof="0">
                <a:ln>
                  <a:noFill/>
                </a:ln>
                <a:solidFill>
                  <a:srgbClr val="1F497D"/>
                </a:solidFill>
                <a:effectLst/>
                <a:uLnTx/>
                <a:uFillTx/>
                <a:ea typeface="+mn-ea"/>
              </a:rPr>
              <a:t>heir public partners or COG.</a:t>
            </a:r>
            <a:endParaRPr lang="en-US" sz="1900" i="1">
              <a:solidFill>
                <a:schemeClr val="accent3"/>
              </a:solidFill>
              <a:hlinkClick r:id="" action="ppaction://noaction"/>
            </a:endParaRPr>
          </a:p>
          <a:p>
            <a:pPr marL="0" indent="0">
              <a:lnSpc>
                <a:spcPct val="110000"/>
              </a:lnSpc>
              <a:spcBef>
                <a:spcPts val="0"/>
              </a:spcBef>
              <a:spcAft>
                <a:spcPts val="600"/>
              </a:spcAft>
              <a:buNone/>
            </a:pPr>
            <a:r>
              <a:rPr lang="en-US" sz="1900" i="1">
                <a:solidFill>
                  <a:schemeClr val="accent3"/>
                </a:solidFill>
                <a:hlinkClick r:id="" action="ppaction://noaction"/>
              </a:rPr>
              <a:t>https://www.deq.nc.gov/about/divisions/water-infrastructure/i-need-funding/asset-inventory-and-assessment-grants</a:t>
            </a:r>
            <a:endParaRPr lang="en-US" sz="1900">
              <a:solidFill>
                <a:schemeClr val="accent3"/>
              </a:solidFill>
            </a:endParaRPr>
          </a:p>
        </p:txBody>
      </p:sp>
    </p:spTree>
    <p:extLst>
      <p:ext uri="{BB962C8B-B14F-4D97-AF65-F5344CB8AC3E}">
        <p14:creationId xmlns:p14="http://schemas.microsoft.com/office/powerpoint/2010/main" val="5516413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203</a:t>
            </a:fld>
            <a:endParaRPr lang="en-US"/>
          </a:p>
        </p:txBody>
      </p:sp>
      <p:sp>
        <p:nvSpPr>
          <p:cNvPr id="3" name="Title 2"/>
          <p:cNvSpPr>
            <a:spLocks noGrp="1"/>
          </p:cNvSpPr>
          <p:nvPr>
            <p:ph type="ctrTitle"/>
          </p:nvPr>
        </p:nvSpPr>
        <p:spPr/>
        <p:txBody>
          <a:bodyPr/>
          <a:lstStyle/>
          <a:p>
            <a:r>
              <a:rPr lang="en-US"/>
              <a:t>Asset Inventory and Assessment Grants (AIA)</a:t>
            </a:r>
          </a:p>
        </p:txBody>
      </p:sp>
      <p:sp>
        <p:nvSpPr>
          <p:cNvPr id="4" name="Content Placeholder 3"/>
          <p:cNvSpPr>
            <a:spLocks noGrp="1"/>
          </p:cNvSpPr>
          <p:nvPr>
            <p:ph idx="13"/>
          </p:nvPr>
        </p:nvSpPr>
        <p:spPr>
          <a:xfrm>
            <a:off x="451883" y="1162736"/>
            <a:ext cx="8240234" cy="5392300"/>
          </a:xfrm>
        </p:spPr>
        <p:txBody>
          <a:bodyPr>
            <a:normAutofit fontScale="62500" lnSpcReduction="20000"/>
          </a:bodyPr>
          <a:lstStyle/>
          <a:p>
            <a:pPr marL="0" indent="0">
              <a:lnSpc>
                <a:spcPct val="110000"/>
              </a:lnSpc>
              <a:buNone/>
            </a:pPr>
            <a:r>
              <a:rPr lang="en-US" sz="3200" dirty="0">
                <a:solidFill>
                  <a:schemeClr val="accent3"/>
                </a:solidFill>
              </a:rPr>
              <a:t>Inventory existing water and/or sewer system and document the condition of inventoried infrastructure</a:t>
            </a:r>
          </a:p>
          <a:p>
            <a:pPr marL="0" indent="0">
              <a:lnSpc>
                <a:spcPct val="110000"/>
              </a:lnSpc>
              <a:buNone/>
            </a:pPr>
            <a:r>
              <a:rPr lang="en-US" sz="3200" b="1" dirty="0">
                <a:solidFill>
                  <a:schemeClr val="accent3"/>
                </a:solidFill>
              </a:rPr>
              <a:t>For Fall 2025, SRP funding for AIAs </a:t>
            </a:r>
            <a:r>
              <a:rPr lang="en-US" sz="3200" b="1" u="sng" dirty="0">
                <a:solidFill>
                  <a:schemeClr val="accent3"/>
                </a:solidFill>
              </a:rPr>
              <a:t>may</a:t>
            </a:r>
            <a:r>
              <a:rPr lang="en-US" sz="3200" b="1" dirty="0">
                <a:solidFill>
                  <a:schemeClr val="accent3"/>
                </a:solidFill>
              </a:rPr>
              <a:t> be available</a:t>
            </a:r>
          </a:p>
          <a:p>
            <a:pPr marL="512763">
              <a:lnSpc>
                <a:spcPct val="110000"/>
              </a:lnSpc>
            </a:pPr>
            <a:r>
              <a:rPr lang="en-US" sz="2800" dirty="0">
                <a:solidFill>
                  <a:schemeClr val="accent3"/>
                </a:solidFill>
              </a:rPr>
              <a:t>$150,000 limit per LGU’s utility (may change by legislation), 1.5% Fee</a:t>
            </a:r>
          </a:p>
          <a:p>
            <a:pPr marL="512763">
              <a:lnSpc>
                <a:spcPct val="110000"/>
              </a:lnSpc>
            </a:pPr>
            <a:r>
              <a:rPr lang="en-US" sz="2800" dirty="0">
                <a:solidFill>
                  <a:schemeClr val="accent3"/>
                </a:solidFill>
              </a:rPr>
              <a:t>Match requirement for non-distressed recipients</a:t>
            </a:r>
          </a:p>
          <a:p>
            <a:pPr marL="512763">
              <a:lnSpc>
                <a:spcPct val="110000"/>
              </a:lnSpc>
            </a:pPr>
            <a:r>
              <a:rPr lang="en-US" sz="2800" dirty="0">
                <a:solidFill>
                  <a:schemeClr val="accent3"/>
                </a:solidFill>
              </a:rPr>
              <a:t>Limited to utilities with 10,000 or fewer residential connections and once every 3 years per utility</a:t>
            </a:r>
          </a:p>
          <a:p>
            <a:pPr marL="0" indent="0">
              <a:lnSpc>
                <a:spcPct val="110000"/>
              </a:lnSpc>
              <a:buNone/>
            </a:pPr>
            <a:r>
              <a:rPr lang="en-US" sz="3200" dirty="0">
                <a:solidFill>
                  <a:schemeClr val="accent3"/>
                </a:solidFill>
              </a:rPr>
              <a:t>Eligible activities can include:</a:t>
            </a:r>
          </a:p>
          <a:p>
            <a:pPr lvl="1">
              <a:lnSpc>
                <a:spcPct val="110000"/>
              </a:lnSpc>
            </a:pPr>
            <a:r>
              <a:rPr lang="en-US" sz="2900" dirty="0">
                <a:solidFill>
                  <a:schemeClr val="accent3"/>
                </a:solidFill>
              </a:rPr>
              <a:t>Identifying and GIS-locating system components</a:t>
            </a:r>
          </a:p>
          <a:p>
            <a:pPr lvl="1">
              <a:lnSpc>
                <a:spcPct val="110000"/>
              </a:lnSpc>
            </a:pPr>
            <a:r>
              <a:rPr lang="en-US" sz="2900" dirty="0">
                <a:solidFill>
                  <a:schemeClr val="accent3"/>
                </a:solidFill>
              </a:rPr>
              <a:t>Performing a risk analysis to determine critical components</a:t>
            </a:r>
          </a:p>
          <a:p>
            <a:pPr lvl="1">
              <a:lnSpc>
                <a:spcPct val="110000"/>
              </a:lnSpc>
            </a:pPr>
            <a:r>
              <a:rPr lang="en-US" sz="2900" dirty="0">
                <a:solidFill>
                  <a:schemeClr val="accent3"/>
                </a:solidFill>
              </a:rPr>
              <a:t>Determining the condition of critical components</a:t>
            </a:r>
          </a:p>
          <a:p>
            <a:pPr lvl="1">
              <a:lnSpc>
                <a:spcPct val="110000"/>
              </a:lnSpc>
            </a:pPr>
            <a:r>
              <a:rPr lang="en-US" sz="2900" dirty="0">
                <a:solidFill>
                  <a:schemeClr val="accent3"/>
                </a:solidFill>
              </a:rPr>
              <a:t>Establishing capital and O&amp;M costs</a:t>
            </a:r>
          </a:p>
          <a:p>
            <a:pPr lvl="1">
              <a:lnSpc>
                <a:spcPct val="110000"/>
              </a:lnSpc>
            </a:pPr>
            <a:r>
              <a:rPr lang="en-US" sz="2900" dirty="0">
                <a:solidFill>
                  <a:schemeClr val="accent3"/>
                </a:solidFill>
              </a:rPr>
              <a:t>Creating a prioritized list of projects</a:t>
            </a:r>
          </a:p>
          <a:p>
            <a:pPr lvl="1">
              <a:lnSpc>
                <a:spcPct val="110000"/>
              </a:lnSpc>
            </a:pPr>
            <a:r>
              <a:rPr lang="en-US" sz="2900" dirty="0">
                <a:solidFill>
                  <a:schemeClr val="accent3"/>
                </a:solidFill>
              </a:rPr>
              <a:t>Preparing a realistic Capital Improvement Plan (CIP)</a:t>
            </a:r>
          </a:p>
          <a:p>
            <a:pPr lvl="1">
              <a:lnSpc>
                <a:spcPct val="110000"/>
              </a:lnSpc>
              <a:spcAft>
                <a:spcPts val="600"/>
              </a:spcAft>
            </a:pPr>
            <a:r>
              <a:rPr lang="en-US" sz="2900" dirty="0">
                <a:solidFill>
                  <a:schemeClr val="accent3"/>
                </a:solidFill>
              </a:rPr>
              <a:t>Conducting a rate study</a:t>
            </a:r>
          </a:p>
          <a:p>
            <a:pPr marL="0" indent="0">
              <a:lnSpc>
                <a:spcPct val="110000"/>
              </a:lnSpc>
              <a:spcBef>
                <a:spcPts val="2800"/>
              </a:spcBef>
              <a:spcAft>
                <a:spcPts val="600"/>
              </a:spcAft>
              <a:buNone/>
            </a:pPr>
            <a:r>
              <a:rPr lang="en-US" sz="1700" i="1" dirty="0">
                <a:solidFill>
                  <a:schemeClr val="accent3"/>
                </a:solidFill>
                <a:hlinkClick r:id="" action="ppaction://noaction"/>
              </a:rPr>
              <a:t>https://www.deq.nc.gov/about/divisions/water-infrastructure/i-need-funding/asset-inventory-and-assessment-grants</a:t>
            </a:r>
            <a:endParaRPr lang="en-US" sz="1700" dirty="0">
              <a:solidFill>
                <a:schemeClr val="accent3"/>
              </a:solidFill>
            </a:endParaRPr>
          </a:p>
        </p:txBody>
      </p:sp>
      <p:sp>
        <p:nvSpPr>
          <p:cNvPr id="6" name="Scroll: Vertical 5">
            <a:extLst>
              <a:ext uri="{FF2B5EF4-FFF2-40B4-BE49-F238E27FC236}">
                <a16:creationId xmlns:a16="http://schemas.microsoft.com/office/drawing/2014/main" id="{C42606D0-DB20-A935-1C22-563AF849AEE5}"/>
              </a:ext>
            </a:extLst>
          </p:cNvPr>
          <p:cNvSpPr/>
          <p:nvPr/>
        </p:nvSpPr>
        <p:spPr>
          <a:xfrm>
            <a:off x="5837274" y="1470744"/>
            <a:ext cx="3306726" cy="3916511"/>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t>Session Law 2025-26</a:t>
            </a:r>
          </a:p>
          <a:p>
            <a:pPr algn="ctr"/>
            <a:r>
              <a:rPr lang="en-US"/>
              <a:t>For FY 2025-2026, all grants awarded by SWIA from the State Drinking Water and Wastewater Reserves must be prioritized for Helene projects in counties designated by US HUD and have 300,000 or fewer population.</a:t>
            </a:r>
          </a:p>
        </p:txBody>
      </p:sp>
    </p:spTree>
    <p:extLst>
      <p:ext uri="{BB962C8B-B14F-4D97-AF65-F5344CB8AC3E}">
        <p14:creationId xmlns:p14="http://schemas.microsoft.com/office/powerpoint/2010/main" val="41659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204</a:t>
            </a:fld>
            <a:endParaRPr lang="en-US"/>
          </a:p>
        </p:txBody>
      </p:sp>
      <p:sp>
        <p:nvSpPr>
          <p:cNvPr id="3" name="Title 2"/>
          <p:cNvSpPr>
            <a:spLocks noGrp="1"/>
          </p:cNvSpPr>
          <p:nvPr>
            <p:ph type="ctrTitle"/>
          </p:nvPr>
        </p:nvSpPr>
        <p:spPr/>
        <p:txBody>
          <a:bodyPr>
            <a:normAutofit/>
          </a:bodyPr>
          <a:lstStyle/>
          <a:p>
            <a:r>
              <a:rPr lang="en-US"/>
              <a:t>AIA – Distressed Systems</a:t>
            </a:r>
          </a:p>
        </p:txBody>
      </p:sp>
      <p:sp>
        <p:nvSpPr>
          <p:cNvPr id="4" name="Content Placeholder 3"/>
          <p:cNvSpPr>
            <a:spLocks noGrp="1"/>
          </p:cNvSpPr>
          <p:nvPr>
            <p:ph idx="13"/>
          </p:nvPr>
        </p:nvSpPr>
        <p:spPr>
          <a:xfrm>
            <a:off x="406916" y="1024569"/>
            <a:ext cx="8330167" cy="5626261"/>
          </a:xfrm>
        </p:spPr>
        <p:txBody>
          <a:bodyPr>
            <a:normAutofit fontScale="85000" lnSpcReduction="20000"/>
          </a:bodyPr>
          <a:lstStyle/>
          <a:p>
            <a:pPr marL="0" indent="0">
              <a:buNone/>
            </a:pPr>
            <a:r>
              <a:rPr lang="en-US" sz="2400">
                <a:solidFill>
                  <a:schemeClr val="accent3"/>
                </a:solidFill>
              </a:rPr>
              <a:t>AIA and Rate Study required for all Distressed systems</a:t>
            </a:r>
          </a:p>
          <a:p>
            <a:pPr marL="0" indent="0">
              <a:buNone/>
            </a:pPr>
            <a:endParaRPr lang="en-US" sz="2400" b="1">
              <a:solidFill>
                <a:schemeClr val="accent3"/>
              </a:solidFill>
            </a:endParaRPr>
          </a:p>
          <a:p>
            <a:pPr marL="0" indent="0">
              <a:buNone/>
            </a:pPr>
            <a:r>
              <a:rPr lang="en-US" sz="2400" b="1">
                <a:solidFill>
                  <a:schemeClr val="accent3"/>
                </a:solidFill>
              </a:rPr>
              <a:t>Distressed System </a:t>
            </a:r>
            <a:r>
              <a:rPr lang="en-US">
                <a:solidFill>
                  <a:schemeClr val="accent3"/>
                </a:solidFill>
              </a:rPr>
              <a:t>AIA’s scope must include</a:t>
            </a:r>
            <a:r>
              <a:rPr lang="en-US" sz="2400">
                <a:solidFill>
                  <a:schemeClr val="accent3"/>
                </a:solidFill>
              </a:rPr>
              <a:t>:</a:t>
            </a:r>
          </a:p>
          <a:p>
            <a:pPr lvl="1"/>
            <a:r>
              <a:rPr lang="en-US" sz="2100">
                <a:solidFill>
                  <a:schemeClr val="accent3"/>
                </a:solidFill>
              </a:rPr>
              <a:t>Identifying and locating system components</a:t>
            </a:r>
          </a:p>
          <a:p>
            <a:pPr lvl="1"/>
            <a:r>
              <a:rPr lang="en-US" sz="2100">
                <a:solidFill>
                  <a:schemeClr val="accent3"/>
                </a:solidFill>
              </a:rPr>
              <a:t>Performing a risk analysis to determine critical components</a:t>
            </a:r>
          </a:p>
          <a:p>
            <a:pPr lvl="1"/>
            <a:r>
              <a:rPr lang="en-US" sz="2100">
                <a:solidFill>
                  <a:schemeClr val="accent3"/>
                </a:solidFill>
              </a:rPr>
              <a:t>Determining the condition of critical components (at a minimum)</a:t>
            </a:r>
          </a:p>
          <a:p>
            <a:pPr lvl="1"/>
            <a:r>
              <a:rPr lang="en-US" sz="2100">
                <a:solidFill>
                  <a:schemeClr val="accent3"/>
                </a:solidFill>
              </a:rPr>
              <a:t>Establishing capital and O&amp;M costs</a:t>
            </a:r>
          </a:p>
          <a:p>
            <a:pPr lvl="1"/>
            <a:r>
              <a:rPr lang="en-US" sz="2100">
                <a:solidFill>
                  <a:schemeClr val="accent3"/>
                </a:solidFill>
              </a:rPr>
              <a:t>Creating a prioritized list of projects</a:t>
            </a:r>
          </a:p>
          <a:p>
            <a:pPr lvl="1"/>
            <a:r>
              <a:rPr lang="en-US" sz="2100">
                <a:solidFill>
                  <a:schemeClr val="accent3"/>
                </a:solidFill>
              </a:rPr>
              <a:t>Preparing a realistic Capital Improvement Plan (CIP), 10-year minimum</a:t>
            </a:r>
          </a:p>
          <a:p>
            <a:pPr lvl="1"/>
            <a:r>
              <a:rPr lang="en-US" sz="2100" i="1">
                <a:solidFill>
                  <a:schemeClr val="accent3"/>
                </a:solidFill>
              </a:rPr>
              <a:t>Conducting a rate study</a:t>
            </a:r>
          </a:p>
          <a:p>
            <a:pPr lvl="2"/>
            <a:r>
              <a:rPr lang="en-US" sz="1900" i="1">
                <a:solidFill>
                  <a:schemeClr val="accent3"/>
                </a:solidFill>
                <a:hlinkClick r:id="rId3"/>
              </a:rPr>
              <a:t>https://www.deq.nc.gov/about/divisions/water-infrastructure/viable-utilities</a:t>
            </a:r>
            <a:r>
              <a:rPr lang="en-US" sz="1900" i="1">
                <a:solidFill>
                  <a:schemeClr val="accent3"/>
                </a:solidFill>
              </a:rPr>
              <a:t> </a:t>
            </a:r>
            <a:endParaRPr lang="en-US" sz="1900" i="1">
              <a:solidFill>
                <a:schemeClr val="accent3"/>
              </a:solidFill>
              <a:highlight>
                <a:srgbClr val="FFFF00"/>
              </a:highlight>
            </a:endParaRPr>
          </a:p>
          <a:p>
            <a:pPr lvl="1"/>
            <a:endParaRPr lang="en-US">
              <a:solidFill>
                <a:schemeClr val="tx2"/>
              </a:solidFill>
            </a:endParaRPr>
          </a:p>
          <a:p>
            <a:pPr marL="0" indent="0">
              <a:buNone/>
              <a:defRPr/>
            </a:pPr>
            <a:r>
              <a:rPr lang="en-US">
                <a:solidFill>
                  <a:schemeClr val="tx2"/>
                </a:solidFill>
              </a:rPr>
              <a:t>A new AIA is not required if a </a:t>
            </a:r>
            <a:r>
              <a:rPr lang="en-US" i="1">
                <a:solidFill>
                  <a:schemeClr val="tx2"/>
                </a:solidFill>
              </a:rPr>
              <a:t>sufficient</a:t>
            </a:r>
            <a:r>
              <a:rPr lang="en-US">
                <a:solidFill>
                  <a:schemeClr val="tx2"/>
                </a:solidFill>
              </a:rPr>
              <a:t> AIA has recently been conducted (i.e., within past 5 years)</a:t>
            </a:r>
          </a:p>
          <a:p>
            <a:pPr marL="0" indent="0">
              <a:buNone/>
              <a:defRPr/>
            </a:pPr>
            <a:endParaRPr lang="en-US">
              <a:solidFill>
                <a:schemeClr val="tx2"/>
              </a:solidFill>
            </a:endParaRPr>
          </a:p>
          <a:p>
            <a:pPr marL="0" indent="0">
              <a:buNone/>
              <a:defRPr/>
            </a:pPr>
            <a:r>
              <a:rPr lang="en-US">
                <a:solidFill>
                  <a:schemeClr val="tx2"/>
                </a:solidFill>
              </a:rPr>
              <a:t>An AIA Grant may be used to further the results of </a:t>
            </a:r>
            <a:br>
              <a:rPr lang="en-US">
                <a:solidFill>
                  <a:schemeClr val="tx2"/>
                </a:solidFill>
              </a:rPr>
            </a:br>
            <a:r>
              <a:rPr lang="en-US">
                <a:solidFill>
                  <a:schemeClr val="tx2"/>
                </a:solidFill>
              </a:rPr>
              <a:t>previous AIA activities</a:t>
            </a:r>
          </a:p>
          <a:p>
            <a:pPr marL="0" indent="0">
              <a:buNone/>
              <a:defRPr/>
            </a:pPr>
            <a:endParaRPr lang="en-US">
              <a:solidFill>
                <a:schemeClr val="tx2"/>
              </a:solidFill>
            </a:endParaRPr>
          </a:p>
          <a:p>
            <a:pPr marL="0" indent="0">
              <a:buNone/>
              <a:defRPr/>
            </a:pPr>
            <a:r>
              <a:rPr lang="en-US" sz="2400">
                <a:solidFill>
                  <a:schemeClr val="accent3"/>
                </a:solidFill>
              </a:rPr>
              <a:t>Must follow the Division’s “Water and Wastewater Utility</a:t>
            </a:r>
            <a:br>
              <a:rPr lang="en-US" sz="2400">
                <a:solidFill>
                  <a:schemeClr val="accent3"/>
                </a:solidFill>
              </a:rPr>
            </a:br>
            <a:r>
              <a:rPr lang="en-US" sz="2400">
                <a:solidFill>
                  <a:schemeClr val="accent3"/>
                </a:solidFill>
              </a:rPr>
              <a:t>Asset Assessment Guidance” Document</a:t>
            </a:r>
          </a:p>
        </p:txBody>
      </p:sp>
    </p:spTree>
    <p:extLst>
      <p:ext uri="{BB962C8B-B14F-4D97-AF65-F5344CB8AC3E}">
        <p14:creationId xmlns:p14="http://schemas.microsoft.com/office/powerpoint/2010/main" val="12686018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AIA – Application Components</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205</a:t>
            </a:fld>
            <a:endParaRPr lang="en-US">
              <a:solidFill>
                <a:srgbClr val="1F497D"/>
              </a:solidFill>
            </a:endParaRPr>
          </a:p>
        </p:txBody>
      </p:sp>
      <p:sp>
        <p:nvSpPr>
          <p:cNvPr id="7" name="Content Placeholder 6"/>
          <p:cNvSpPr>
            <a:spLocks noGrp="1"/>
          </p:cNvSpPr>
          <p:nvPr>
            <p:ph idx="4294967295"/>
          </p:nvPr>
        </p:nvSpPr>
        <p:spPr>
          <a:xfrm>
            <a:off x="469557" y="1057276"/>
            <a:ext cx="8341232" cy="5084906"/>
          </a:xfrm>
          <a:prstGeom prst="rect">
            <a:avLst/>
          </a:prstGeom>
        </p:spPr>
        <p:txBody>
          <a:bodyPr vert="horz" lIns="91440" tIns="45720" rIns="91440" bIns="45720" rtlCol="0" anchor="t">
            <a:normAutofit/>
          </a:bodyPr>
          <a:lstStyle/>
          <a:p>
            <a:pPr marL="0" lvl="1" indent="0" fontAlgn="ctr">
              <a:lnSpc>
                <a:spcPct val="100000"/>
              </a:lnSpc>
              <a:spcBef>
                <a:spcPts val="0"/>
              </a:spcBef>
              <a:buNone/>
            </a:pPr>
            <a:r>
              <a:rPr lang="en-US" sz="2800" u="sng" dirty="0">
                <a:solidFill>
                  <a:schemeClr val="accent3"/>
                </a:solidFill>
                <a:cs typeface="Arial" panose="020B0604020202020204" pitchFamily="34" charset="0"/>
              </a:rPr>
              <a:t>Required for Completeness</a:t>
            </a:r>
            <a:r>
              <a:rPr lang="en-US" sz="2800" dirty="0">
                <a:solidFill>
                  <a:schemeClr val="accent3"/>
                </a:solidFill>
                <a:cs typeface="Arial" panose="020B0604020202020204" pitchFamily="34" charset="0"/>
              </a:rPr>
              <a:t>:</a:t>
            </a:r>
          </a:p>
          <a:p>
            <a:pPr marL="744220" lvl="1" indent="-404495">
              <a:lnSpc>
                <a:spcPct val="100000"/>
              </a:lnSpc>
              <a:spcBef>
                <a:spcPts val="0"/>
              </a:spcBef>
              <a:buFont typeface="Wingdings" panose="05000000000000000000" pitchFamily="2" charset="2"/>
              <a:buChar char="q"/>
            </a:pPr>
            <a:r>
              <a:rPr lang="en-US" sz="2600" dirty="0">
                <a:solidFill>
                  <a:schemeClr val="accent3"/>
                </a:solidFill>
                <a:cs typeface="Arial" panose="020B0604020202020204" pitchFamily="34" charset="0"/>
              </a:rPr>
              <a:t>Application forms</a:t>
            </a:r>
          </a:p>
          <a:p>
            <a:pPr marL="744220" lvl="1" indent="-404495">
              <a:lnSpc>
                <a:spcPct val="100000"/>
              </a:lnSpc>
              <a:spcBef>
                <a:spcPts val="0"/>
              </a:spcBef>
              <a:buFont typeface="Wingdings" panose="05000000000000000000" pitchFamily="2" charset="2"/>
              <a:buChar char="q"/>
            </a:pPr>
            <a:r>
              <a:rPr lang="en-US" sz="2600" dirty="0">
                <a:solidFill>
                  <a:schemeClr val="accent3"/>
                </a:solidFill>
                <a:cs typeface="Arial" panose="020B0604020202020204" pitchFamily="34" charset="0"/>
              </a:rPr>
              <a:t>Fund Transfer Certification Form</a:t>
            </a:r>
          </a:p>
          <a:p>
            <a:pPr marL="744220" lvl="1" indent="-404495" fontAlgn="ctr">
              <a:lnSpc>
                <a:spcPct val="100000"/>
              </a:lnSpc>
              <a:spcBef>
                <a:spcPts val="0"/>
              </a:spcBef>
              <a:buFont typeface="Wingdings" panose="05000000000000000000" pitchFamily="2" charset="2"/>
              <a:buChar char="q"/>
            </a:pPr>
            <a:r>
              <a:rPr lang="en-US" sz="2600" dirty="0">
                <a:solidFill>
                  <a:schemeClr val="accent3"/>
                </a:solidFill>
                <a:cs typeface="Arial" panose="020B0604020202020204" pitchFamily="34" charset="0"/>
              </a:rPr>
              <a:t>Resolution</a:t>
            </a:r>
          </a:p>
          <a:p>
            <a:pPr marL="744220" lvl="1" indent="-404495" fontAlgn="ctr">
              <a:lnSpc>
                <a:spcPct val="100000"/>
              </a:lnSpc>
              <a:spcBef>
                <a:spcPts val="0"/>
              </a:spcBef>
              <a:buFont typeface="Wingdings" panose="05000000000000000000" pitchFamily="2" charset="2"/>
              <a:buChar char="q"/>
            </a:pPr>
            <a:r>
              <a:rPr lang="en-US" sz="2600" dirty="0">
                <a:solidFill>
                  <a:schemeClr val="accent3"/>
                </a:solidFill>
                <a:cs typeface="Arial" panose="020B0604020202020204" pitchFamily="34" charset="0"/>
              </a:rPr>
              <a:t>Narrative question responses</a:t>
            </a:r>
          </a:p>
          <a:p>
            <a:pPr lvl="2" fontAlgn="ctr">
              <a:lnSpc>
                <a:spcPct val="100000"/>
              </a:lnSpc>
              <a:spcBef>
                <a:spcPts val="0"/>
              </a:spcBef>
            </a:pPr>
            <a:r>
              <a:rPr lang="en-US" sz="2600" dirty="0">
                <a:solidFill>
                  <a:schemeClr val="accent3"/>
                </a:solidFill>
                <a:cs typeface="Arial" panose="020B0604020202020204" pitchFamily="34" charset="0"/>
              </a:rPr>
              <a:t>Including supporting documentation with specific references in narrative</a:t>
            </a:r>
          </a:p>
          <a:p>
            <a:pPr lvl="2" fontAlgn="ctr">
              <a:lnSpc>
                <a:spcPct val="100000"/>
              </a:lnSpc>
              <a:spcBef>
                <a:spcPts val="0"/>
              </a:spcBef>
            </a:pPr>
            <a:endParaRPr lang="en-US" sz="2200" dirty="0">
              <a:solidFill>
                <a:schemeClr val="accent3"/>
              </a:solidFill>
              <a:cs typeface="Arial" panose="020B0604020202020204" pitchFamily="34" charset="0"/>
            </a:endParaRPr>
          </a:p>
          <a:p>
            <a:pPr marL="0" lvl="2" indent="0" fontAlgn="ctr">
              <a:lnSpc>
                <a:spcPct val="100000"/>
              </a:lnSpc>
              <a:spcBef>
                <a:spcPts val="0"/>
              </a:spcBef>
              <a:buNone/>
            </a:pPr>
            <a:r>
              <a:rPr lang="en-US" sz="2800" u="sng" dirty="0">
                <a:solidFill>
                  <a:schemeClr val="accent3"/>
                </a:solidFill>
                <a:cs typeface="Arial" panose="020B0604020202020204" pitchFamily="34" charset="0"/>
              </a:rPr>
              <a:t>Required for scoring </a:t>
            </a:r>
            <a:r>
              <a:rPr lang="en-US" sz="2800" dirty="0">
                <a:solidFill>
                  <a:schemeClr val="accent3"/>
                </a:solidFill>
                <a:cs typeface="Arial" panose="020B0604020202020204" pitchFamily="34" charset="0"/>
              </a:rPr>
              <a:t>certain points:</a:t>
            </a:r>
          </a:p>
          <a:p>
            <a:pPr marL="742950" lvl="1" indent="-400050" fontAlgn="ctr">
              <a:lnSpc>
                <a:spcPct val="100000"/>
              </a:lnSpc>
              <a:spcBef>
                <a:spcPts val="0"/>
              </a:spcBef>
              <a:buFont typeface="Wingdings" panose="05000000000000000000" pitchFamily="2" charset="2"/>
              <a:buChar char="q"/>
            </a:pPr>
            <a:r>
              <a:rPr lang="en-US" sz="2600" dirty="0">
                <a:solidFill>
                  <a:schemeClr val="accent3"/>
                </a:solidFill>
                <a:cs typeface="Arial" panose="020B0604020202020204" pitchFamily="34" charset="0"/>
              </a:rPr>
              <a:t>Financial Information Form – Operating Ratio</a:t>
            </a:r>
          </a:p>
          <a:p>
            <a:pPr marL="742950" lvl="1" indent="-400050" fontAlgn="ctr">
              <a:lnSpc>
                <a:spcPct val="100000"/>
              </a:lnSpc>
              <a:spcBef>
                <a:spcPts val="0"/>
              </a:spcBef>
              <a:buFont typeface="Wingdings" panose="05000000000000000000" pitchFamily="2" charset="2"/>
              <a:buChar char="q"/>
              <a:tabLst>
                <a:tab pos="4286250" algn="l"/>
              </a:tabLst>
            </a:pPr>
            <a:r>
              <a:rPr lang="en-US" sz="2600" dirty="0">
                <a:solidFill>
                  <a:schemeClr val="accent3"/>
                </a:solidFill>
                <a:cs typeface="Arial" panose="020B0604020202020204" pitchFamily="34" charset="0"/>
              </a:rPr>
              <a:t>Applicable rate sheets – DW/WW bill per 5,000gal</a:t>
            </a:r>
          </a:p>
          <a:p>
            <a:pPr lvl="1" fontAlgn="ctr">
              <a:lnSpc>
                <a:spcPct val="100000"/>
              </a:lnSpc>
              <a:spcBef>
                <a:spcPts val="600"/>
              </a:spcBef>
            </a:pPr>
            <a:endParaRPr lang="en-US" sz="2600" dirty="0">
              <a:solidFill>
                <a:schemeClr val="accent3"/>
              </a:solidFill>
              <a:cs typeface="Arial" panose="020B0604020202020204" pitchFamily="34" charset="0"/>
            </a:endParaRPr>
          </a:p>
          <a:p>
            <a:pPr fontAlgn="ctr">
              <a:lnSpc>
                <a:spcPct val="100000"/>
              </a:lnSpc>
            </a:pPr>
            <a:endParaRPr lang="en-US" sz="2400" dirty="0"/>
          </a:p>
          <a:p>
            <a:pPr fontAlgn="ctr">
              <a:lnSpc>
                <a:spcPct val="100000"/>
              </a:lnSpc>
            </a:pPr>
            <a:endParaRPr lang="en-US" sz="2400" dirty="0"/>
          </a:p>
        </p:txBody>
      </p:sp>
    </p:spTree>
    <p:extLst>
      <p:ext uri="{BB962C8B-B14F-4D97-AF65-F5344CB8AC3E}">
        <p14:creationId xmlns:p14="http://schemas.microsoft.com/office/powerpoint/2010/main" val="28713816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AIA – Priority Rating System (PRS)</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206</a:t>
            </a:fld>
            <a:endParaRPr lang="en-US">
              <a:solidFill>
                <a:srgbClr val="1F497D"/>
              </a:solidFill>
            </a:endParaRPr>
          </a:p>
        </p:txBody>
      </p:sp>
      <p:graphicFrame>
        <p:nvGraphicFramePr>
          <p:cNvPr id="3" name="Table 2">
            <a:extLst>
              <a:ext uri="{FF2B5EF4-FFF2-40B4-BE49-F238E27FC236}">
                <a16:creationId xmlns:a16="http://schemas.microsoft.com/office/drawing/2014/main" id="{6744813D-C6F6-4AF7-A823-B4A7FE927AE1}"/>
              </a:ext>
            </a:extLst>
          </p:cNvPr>
          <p:cNvGraphicFramePr>
            <a:graphicFrameLocks noGrp="1"/>
          </p:cNvGraphicFramePr>
          <p:nvPr>
            <p:extLst>
              <p:ext uri="{D42A27DB-BD31-4B8C-83A1-F6EECF244321}">
                <p14:modId xmlns:p14="http://schemas.microsoft.com/office/powerpoint/2010/main" val="615884557"/>
              </p:ext>
            </p:extLst>
          </p:nvPr>
        </p:nvGraphicFramePr>
        <p:xfrm>
          <a:off x="841991" y="1029776"/>
          <a:ext cx="7460017" cy="5495094"/>
        </p:xfrm>
        <a:graphic>
          <a:graphicData uri="http://schemas.openxmlformats.org/drawingml/2006/table">
            <a:tbl>
              <a:tblPr firstRow="1" firstCol="1" bandRow="1"/>
              <a:tblGrid>
                <a:gridCol w="945992">
                  <a:extLst>
                    <a:ext uri="{9D8B030D-6E8A-4147-A177-3AD203B41FA5}">
                      <a16:colId xmlns:a16="http://schemas.microsoft.com/office/drawing/2014/main" val="374684473"/>
                    </a:ext>
                  </a:extLst>
                </a:gridCol>
                <a:gridCol w="5503011">
                  <a:extLst>
                    <a:ext uri="{9D8B030D-6E8A-4147-A177-3AD203B41FA5}">
                      <a16:colId xmlns:a16="http://schemas.microsoft.com/office/drawing/2014/main" val="1627773947"/>
                    </a:ext>
                  </a:extLst>
                </a:gridCol>
                <a:gridCol w="1011014">
                  <a:extLst>
                    <a:ext uri="{9D8B030D-6E8A-4147-A177-3AD203B41FA5}">
                      <a16:colId xmlns:a16="http://schemas.microsoft.com/office/drawing/2014/main" val="3559502011"/>
                    </a:ext>
                  </a:extLst>
                </a:gridCol>
              </a:tblGrid>
              <a:tr h="375472">
                <a:tc gridSpan="3">
                  <a:txBody>
                    <a:bodyPr/>
                    <a:lstStyle/>
                    <a:p>
                      <a:pPr marL="0" marR="0" algn="ctr">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SRP and VUR Asset Inventory and Assessment Grant Priority Rating System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526562"/>
                  </a:ext>
                </a:extLst>
              </a:tr>
              <a:tr h="375472">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Line Item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Category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Points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320046"/>
                  </a:ext>
                </a:extLst>
              </a:tr>
              <a:tr h="328537">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Project Benefits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501035"/>
                  </a:ext>
                </a:extLst>
              </a:tr>
              <a:tr h="351256">
                <a:tc>
                  <a:txBody>
                    <a:bodyPr/>
                    <a:lstStyle/>
                    <a:p>
                      <a:pPr marL="0" marR="0" algn="r" defTabSz="685800" rtl="0" eaLnBrk="1" latinLnBrk="0" hangingPunct="1">
                        <a:lnSpc>
                          <a:spcPct val="107000"/>
                        </a:lnSpc>
                        <a:spcBef>
                          <a:spcPts val="0"/>
                        </a:spcBef>
                        <a:spcAft>
                          <a:spcPts val="0"/>
                        </a:spcAft>
                      </a:pPr>
                      <a:r>
                        <a:rPr lang="en-US"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a:t>
                      </a: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lvl="0" indent="0" algn="l" defTabSz="685800" rtl="0" eaLnBrk="1" fontAlgn="auto" latinLnBrk="0" hangingPunct="1">
                        <a:lnSpc>
                          <a:spcPct val="107000"/>
                        </a:lnSpc>
                        <a:spcBef>
                          <a:spcPts val="0"/>
                        </a:spcBef>
                        <a:spcAft>
                          <a:spcPts val="0"/>
                        </a:spcAft>
                        <a:buClrTx/>
                        <a:buSzTx/>
                        <a:buFontTx/>
                        <a:buNone/>
                        <a:tabLst/>
                        <a:defRPr/>
                      </a:pPr>
                      <a:r>
                        <a:rPr lang="en-US" sz="1000" b="0" i="0" u="none" strike="noStrike">
                          <a:solidFill>
                            <a:schemeClr val="tx1"/>
                          </a:solidFill>
                          <a:effectLst/>
                          <a:latin typeface="Arial" panose="020B0604020202020204" pitchFamily="34" charset="0"/>
                        </a:rPr>
                        <a:t>The LGU has been identified as “distressed” by the Authority and Commission per NCGS 159G-45(b).</a:t>
                      </a:r>
                      <a:endParaRPr lang="en-US"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685800" rtl="0" eaLnBrk="1" latinLnBrk="0" hangingPunct="1">
                        <a:lnSpc>
                          <a:spcPct val="107000"/>
                        </a:lnSpc>
                        <a:spcBef>
                          <a:spcPts val="0"/>
                        </a:spcBef>
                        <a:spcAft>
                          <a:spcPts val="0"/>
                        </a:spcAft>
                      </a:pPr>
                      <a:r>
                        <a:rPr lang="en-US"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426713"/>
                  </a:ext>
                </a:extLst>
              </a:tr>
              <a:tr h="328537">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System Management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7421983"/>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Knowledge base of utility’s internal asset management team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88889"/>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2.B</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Current and past rate setting practices, CIPs, etc.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92375"/>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Management of asset inventory data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923450"/>
                  </a:ext>
                </a:extLst>
              </a:tr>
              <a:tr h="36505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Ratio (OR) is greater than or equal to 1.00 based on a current audit, or is less than 1.00 and water/sewer rates are greater than $107/month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514934"/>
                  </a:ext>
                </a:extLst>
              </a:tr>
              <a:tr h="328537">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Affordability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13242735"/>
                  </a:ext>
                </a:extLst>
              </a:tr>
              <a:tr h="413930">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Current Monthly Utility Rate at 5,000 gallons usage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23076"/>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Local Government Unit (LGU) Indicators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82493197"/>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out of 5 LGU indicators are worse than the state benchmark </a:t>
                      </a: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7109876"/>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out of 5 LGU indicators are worse than the state benchmark </a:t>
                      </a: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2354357"/>
                  </a:ext>
                </a:extLst>
              </a:tr>
              <a:tr h="328537">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out of 5 LGU indicators are worse than the state benchmark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7821391"/>
                  </a:ext>
                </a:extLst>
              </a:tr>
              <a:tr h="328537">
                <a:tc gridSpan="2">
                  <a:txBody>
                    <a:bodyPr/>
                    <a:lstStyle/>
                    <a:p>
                      <a:pPr marL="0" marR="0" algn="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Points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Max</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1982349"/>
                  </a:ext>
                </a:extLst>
              </a:tr>
            </a:tbl>
          </a:graphicData>
        </a:graphic>
      </p:graphicFrame>
    </p:spTree>
    <p:extLst>
      <p:ext uri="{BB962C8B-B14F-4D97-AF65-F5344CB8AC3E}">
        <p14:creationId xmlns:p14="http://schemas.microsoft.com/office/powerpoint/2010/main" val="406914854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normAutofit/>
          </a:bodyPr>
          <a:lstStyle/>
          <a:p>
            <a:r>
              <a:rPr lang="en-US"/>
              <a:t>AIA – Application Narrative</a:t>
            </a:r>
          </a:p>
        </p:txBody>
      </p:sp>
      <p:sp>
        <p:nvSpPr>
          <p:cNvPr id="3" name="Content Placeholder 2">
            <a:extLst>
              <a:ext uri="{FF2B5EF4-FFF2-40B4-BE49-F238E27FC236}">
                <a16:creationId xmlns:a16="http://schemas.microsoft.com/office/drawing/2014/main" id="{45EE28D9-CEC5-4B9A-8C36-06FEECA5C102}"/>
              </a:ext>
            </a:extLst>
          </p:cNvPr>
          <p:cNvSpPr>
            <a:spLocks noGrp="1"/>
          </p:cNvSpPr>
          <p:nvPr>
            <p:ph idx="1"/>
          </p:nvPr>
        </p:nvSpPr>
        <p:spPr/>
        <p:txBody>
          <a:bodyPr>
            <a:normAutofit/>
          </a:bodyPr>
          <a:lstStyle/>
          <a:p>
            <a:pPr marL="0" indent="0">
              <a:lnSpc>
                <a:spcPct val="100000"/>
              </a:lnSpc>
              <a:spcBef>
                <a:spcPts val="600"/>
              </a:spcBef>
              <a:buNone/>
            </a:pPr>
            <a:endParaRPr lang="en-US"/>
          </a:p>
          <a:p>
            <a:pPr marL="0" indent="0">
              <a:lnSpc>
                <a:spcPct val="100000"/>
              </a:lnSpc>
              <a:spcBef>
                <a:spcPts val="600"/>
              </a:spcBef>
              <a:buNone/>
            </a:pPr>
            <a:endParaRPr lang="en-US" sz="2400"/>
          </a:p>
          <a:p>
            <a:pPr marL="0" indent="0">
              <a:buNone/>
            </a:pPr>
            <a:endParaRPr lang="en-US"/>
          </a:p>
        </p:txBody>
      </p:sp>
      <p:sp>
        <p:nvSpPr>
          <p:cNvPr id="4" name="Rectangle 3"/>
          <p:cNvSpPr/>
          <p:nvPr/>
        </p:nvSpPr>
        <p:spPr>
          <a:xfrm>
            <a:off x="381836" y="1135463"/>
            <a:ext cx="8406132" cy="4955203"/>
          </a:xfrm>
          <a:prstGeom prst="rect">
            <a:avLst/>
          </a:prstGeom>
        </p:spPr>
        <p:txBody>
          <a:bodyPr wrap="square" lIns="91440" tIns="45720" rIns="91440" bIns="45720" anchor="t">
            <a:spAutoFit/>
          </a:bodyPr>
          <a:lstStyle/>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a:rPr>
              <a:t>3 categories with 8 questions and 4 calculations</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Respond in same order as the Guidance</a:t>
            </a:r>
          </a:p>
          <a:p>
            <a:pPr marL="285750" indent="-285750">
              <a:spcAft>
                <a:spcPts val="600"/>
              </a:spcAft>
              <a:buFont typeface="Arial" panose="020B0604020202020204" pitchFamily="34" charset="0"/>
              <a:buChar char="•"/>
            </a:pP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1: Project Benefits</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Challenges, past asset management efforts, distressed status</a:t>
            </a: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2: System Management</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Asset management team, how data will be used, how data will be managed, operating ratio</a:t>
            </a: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3: Affordability</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Water/Sewer rates, LGU Indicators</a:t>
            </a:r>
          </a:p>
        </p:txBody>
      </p:sp>
      <p:sp>
        <p:nvSpPr>
          <p:cNvPr id="5" name="Slide Number Placeholder 4"/>
          <p:cNvSpPr>
            <a:spLocks noGrp="1"/>
          </p:cNvSpPr>
          <p:nvPr>
            <p:ph type="sldNum" sz="quarter" idx="10"/>
          </p:nvPr>
        </p:nvSpPr>
        <p:spPr/>
        <p:txBody>
          <a:bodyPr/>
          <a:lstStyle/>
          <a:p>
            <a:fld id="{DACB0C26-4646-467F-89AF-6C0A7B2F9E95}" type="slidenum">
              <a:rPr lang="en-US" smtClean="0"/>
              <a:pPr/>
              <a:t>207</a:t>
            </a:fld>
            <a:endParaRPr lang="en-US"/>
          </a:p>
        </p:txBody>
      </p:sp>
    </p:spTree>
    <p:extLst>
      <p:ext uri="{BB962C8B-B14F-4D97-AF65-F5344CB8AC3E}">
        <p14:creationId xmlns:p14="http://schemas.microsoft.com/office/powerpoint/2010/main" val="892817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AIA – Category 1: Project Benefits</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208</a:t>
            </a:fld>
            <a:endParaRPr lang="en-US">
              <a:solidFill>
                <a:srgbClr val="1F497D"/>
              </a:solidFill>
            </a:endParaRPr>
          </a:p>
        </p:txBody>
      </p:sp>
      <p:sp>
        <p:nvSpPr>
          <p:cNvPr id="7" name="Content Placeholder 6"/>
          <p:cNvSpPr>
            <a:spLocks noGrp="1"/>
          </p:cNvSpPr>
          <p:nvPr>
            <p:ph idx="4294967295"/>
          </p:nvPr>
        </p:nvSpPr>
        <p:spPr>
          <a:xfrm>
            <a:off x="469557" y="1266340"/>
            <a:ext cx="8341232" cy="5240786"/>
          </a:xfrm>
          <a:prstGeom prst="rect">
            <a:avLst/>
          </a:prstGeom>
        </p:spPr>
        <p:txBody>
          <a:bodyPr>
            <a:normAutofit/>
          </a:bodyPr>
          <a:lstStyle/>
          <a:p>
            <a:pPr marL="0" indent="0">
              <a:buNone/>
            </a:pPr>
            <a:r>
              <a:rPr lang="en-US" sz="2400">
                <a:solidFill>
                  <a:schemeClr val="accent3"/>
                </a:solidFill>
              </a:rPr>
              <a:t>Discuss the top 3 challenges your system faces in the next 5 years and how an AIA will benefit these challenges.</a:t>
            </a:r>
          </a:p>
          <a:p>
            <a:pPr lvl="1"/>
            <a:r>
              <a:rPr lang="en-US" sz="2000">
                <a:solidFill>
                  <a:schemeClr val="accent3"/>
                </a:solidFill>
              </a:rPr>
              <a:t>Challenges must directly relate to benefits of an AIA</a:t>
            </a:r>
          </a:p>
          <a:p>
            <a:pPr lvl="1"/>
            <a:r>
              <a:rPr lang="en-US" sz="2000">
                <a:solidFill>
                  <a:schemeClr val="accent3"/>
                </a:solidFill>
              </a:rPr>
              <a:t>Consider (provide documentation as applicable)</a:t>
            </a:r>
          </a:p>
          <a:p>
            <a:pPr lvl="2"/>
            <a:r>
              <a:rPr lang="en-US">
                <a:solidFill>
                  <a:schemeClr val="accent3"/>
                </a:solidFill>
              </a:rPr>
              <a:t>Permits, enforcement actions, and required and approved plans</a:t>
            </a:r>
          </a:p>
          <a:p>
            <a:endParaRPr lang="en-US" sz="2600">
              <a:solidFill>
                <a:schemeClr val="accent3"/>
              </a:solidFill>
            </a:endParaRPr>
          </a:p>
          <a:p>
            <a:pPr marL="0" indent="0">
              <a:buNone/>
            </a:pPr>
            <a:r>
              <a:rPr lang="en-US" sz="2600">
                <a:solidFill>
                  <a:schemeClr val="accent3"/>
                </a:solidFill>
              </a:rPr>
              <a:t>Discuss steps already taken/underway to meet statutory requirements of Distressed system</a:t>
            </a:r>
          </a:p>
          <a:p>
            <a:endParaRPr lang="en-US" sz="2400">
              <a:solidFill>
                <a:schemeClr val="accent3"/>
              </a:solidFill>
            </a:endParaRPr>
          </a:p>
          <a:p>
            <a:pPr marL="0" indent="0">
              <a:buNone/>
            </a:pPr>
            <a:r>
              <a:rPr lang="en-US" sz="2600">
                <a:solidFill>
                  <a:schemeClr val="accent3"/>
                </a:solidFill>
              </a:rPr>
              <a:t>Discuss past asset management and capital planning efforts and how they were financed</a:t>
            </a:r>
          </a:p>
          <a:p>
            <a:endParaRPr lang="en-US" sz="2400">
              <a:solidFill>
                <a:schemeClr val="accent3"/>
              </a:solidFill>
            </a:endParaRPr>
          </a:p>
          <a:p>
            <a:pPr marL="0" indent="0">
              <a:buNone/>
            </a:pPr>
            <a:endParaRPr lang="en-US" sz="2600"/>
          </a:p>
        </p:txBody>
      </p:sp>
    </p:spTree>
    <p:extLst>
      <p:ext uri="{BB962C8B-B14F-4D97-AF65-F5344CB8AC3E}">
        <p14:creationId xmlns:p14="http://schemas.microsoft.com/office/powerpoint/2010/main" val="402107563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AIA – Category 2: System Management</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209</a:t>
            </a:fld>
            <a:endParaRPr lang="en-US">
              <a:solidFill>
                <a:srgbClr val="1F497D"/>
              </a:solidFill>
            </a:endParaRPr>
          </a:p>
        </p:txBody>
      </p:sp>
      <p:sp>
        <p:nvSpPr>
          <p:cNvPr id="7" name="Content Placeholder 6"/>
          <p:cNvSpPr>
            <a:spLocks noGrp="1"/>
          </p:cNvSpPr>
          <p:nvPr>
            <p:ph idx="4294967295"/>
          </p:nvPr>
        </p:nvSpPr>
        <p:spPr>
          <a:xfrm>
            <a:off x="469557" y="1105786"/>
            <a:ext cx="8341232" cy="5401340"/>
          </a:xfrm>
          <a:prstGeom prst="rect">
            <a:avLst/>
          </a:prstGeom>
        </p:spPr>
        <p:txBody>
          <a:bodyPr>
            <a:normAutofit fontScale="92500" lnSpcReduction="10000"/>
          </a:bodyPr>
          <a:lstStyle/>
          <a:p>
            <a:pPr marL="0" indent="0">
              <a:buNone/>
            </a:pPr>
            <a:r>
              <a:rPr lang="en-US" sz="2400">
                <a:solidFill>
                  <a:schemeClr val="accent3"/>
                </a:solidFill>
              </a:rPr>
              <a:t>Discuss the internal Asset Management Team, including for each member:</a:t>
            </a:r>
          </a:p>
          <a:p>
            <a:pPr lvl="1"/>
            <a:endParaRPr lang="en-US" sz="2000">
              <a:solidFill>
                <a:schemeClr val="accent3"/>
              </a:solidFill>
            </a:endParaRPr>
          </a:p>
          <a:p>
            <a:endParaRPr lang="en-US" sz="2400">
              <a:solidFill>
                <a:schemeClr val="accent3"/>
              </a:solidFill>
            </a:endParaRPr>
          </a:p>
          <a:p>
            <a:endParaRPr lang="en-US" sz="2400">
              <a:solidFill>
                <a:schemeClr val="accent3"/>
              </a:solidFill>
            </a:endParaRPr>
          </a:p>
          <a:p>
            <a:endParaRPr lang="en-US" sz="2400">
              <a:solidFill>
                <a:schemeClr val="accent3"/>
              </a:solidFill>
            </a:endParaRPr>
          </a:p>
          <a:p>
            <a:pPr marL="0" indent="0">
              <a:buNone/>
            </a:pPr>
            <a:r>
              <a:rPr lang="en-US" sz="2400">
                <a:solidFill>
                  <a:schemeClr val="accent3"/>
                </a:solidFill>
              </a:rPr>
              <a:t>Discuss rate setting practices and whether an adopted CIP is used to inform that process</a:t>
            </a:r>
          </a:p>
          <a:p>
            <a:endParaRPr lang="en-US" sz="2400">
              <a:solidFill>
                <a:schemeClr val="accent3"/>
              </a:solidFill>
            </a:endParaRPr>
          </a:p>
          <a:p>
            <a:pPr marL="0" indent="0">
              <a:buNone/>
            </a:pPr>
            <a:r>
              <a:rPr lang="en-US" sz="2400">
                <a:solidFill>
                  <a:schemeClr val="accent3"/>
                </a:solidFill>
              </a:rPr>
              <a:t>Discuss how the Team will use and manage the data to address the system challenges</a:t>
            </a:r>
          </a:p>
          <a:p>
            <a:pPr lvl="1"/>
            <a:r>
              <a:rPr lang="en-US" sz="2000">
                <a:solidFill>
                  <a:schemeClr val="accent3"/>
                </a:solidFill>
              </a:rPr>
              <a:t>Consider external/contracted partners (public and/or private)</a:t>
            </a:r>
          </a:p>
          <a:p>
            <a:endParaRPr lang="en-US" sz="2400">
              <a:solidFill>
                <a:schemeClr val="accent3"/>
              </a:solidFill>
            </a:endParaRPr>
          </a:p>
          <a:p>
            <a:pPr marL="0" indent="0">
              <a:buNone/>
            </a:pPr>
            <a:r>
              <a:rPr lang="en-US" sz="2400">
                <a:solidFill>
                  <a:schemeClr val="accent3"/>
                </a:solidFill>
              </a:rPr>
              <a:t>Calculate and discuss the last 3 years’ Operating Ratios</a:t>
            </a:r>
          </a:p>
          <a:p>
            <a:pPr lvl="1"/>
            <a:r>
              <a:rPr lang="en-US" sz="2000">
                <a:solidFill>
                  <a:schemeClr val="accent3"/>
                </a:solidFill>
              </a:rPr>
              <a:t>Consider rate increases and bill collection percentages</a:t>
            </a:r>
          </a:p>
          <a:p>
            <a:endParaRPr lang="en-US" sz="2400">
              <a:solidFill>
                <a:schemeClr val="accent3"/>
              </a:solidFill>
            </a:endParaRPr>
          </a:p>
          <a:p>
            <a:pPr marL="0" indent="0">
              <a:buNone/>
            </a:pPr>
            <a:endParaRPr lang="en-US" sz="2400"/>
          </a:p>
        </p:txBody>
      </p:sp>
      <p:sp>
        <p:nvSpPr>
          <p:cNvPr id="2" name="TextBox 1">
            <a:extLst>
              <a:ext uri="{FF2B5EF4-FFF2-40B4-BE49-F238E27FC236}">
                <a16:creationId xmlns:a16="http://schemas.microsoft.com/office/drawing/2014/main" id="{7D4C5D66-8764-BA13-187A-0CA963997BCA}"/>
              </a:ext>
            </a:extLst>
          </p:cNvPr>
          <p:cNvSpPr txBox="1"/>
          <p:nvPr/>
        </p:nvSpPr>
        <p:spPr>
          <a:xfrm>
            <a:off x="3317360" y="1716737"/>
            <a:ext cx="4293829" cy="101566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a:solidFill>
                  <a:schemeClr val="accent3"/>
                </a:solidFill>
                <a:latin typeface="Arial" panose="020B0604020202020204" pitchFamily="34" charset="0"/>
              </a:rPr>
              <a:t>Trainings/certifications</a:t>
            </a:r>
          </a:p>
          <a:p>
            <a:pPr marL="742950" lvl="1" indent="-285750">
              <a:buFont typeface="Arial" panose="020B0604020202020204" pitchFamily="34" charset="0"/>
              <a:buChar char="•"/>
            </a:pPr>
            <a:r>
              <a:rPr lang="en-US" sz="2000">
                <a:solidFill>
                  <a:schemeClr val="accent3"/>
                </a:solidFill>
                <a:latin typeface="Arial" panose="020B0604020202020204" pitchFamily="34" charset="0"/>
              </a:rPr>
              <a:t>Current and future duties</a:t>
            </a:r>
          </a:p>
          <a:p>
            <a:pPr marL="742950" lvl="1" indent="-285750">
              <a:buFont typeface="Arial" panose="020B0604020202020204" pitchFamily="34" charset="0"/>
              <a:buChar char="•"/>
            </a:pPr>
            <a:r>
              <a:rPr lang="en-US" sz="2000">
                <a:solidFill>
                  <a:schemeClr val="accent3"/>
                </a:solidFill>
                <a:latin typeface="Arial" panose="020B0604020202020204" pitchFamily="34" charset="0"/>
              </a:rPr>
              <a:t>Responsibilities on the team</a:t>
            </a:r>
          </a:p>
        </p:txBody>
      </p:sp>
      <p:sp>
        <p:nvSpPr>
          <p:cNvPr id="3" name="TextBox 2">
            <a:extLst>
              <a:ext uri="{FF2B5EF4-FFF2-40B4-BE49-F238E27FC236}">
                <a16:creationId xmlns:a16="http://schemas.microsoft.com/office/drawing/2014/main" id="{D240436B-ADE1-DE16-95D2-63CB4287D176}"/>
              </a:ext>
            </a:extLst>
          </p:cNvPr>
          <p:cNvSpPr txBox="1"/>
          <p:nvPr/>
        </p:nvSpPr>
        <p:spPr>
          <a:xfrm>
            <a:off x="469557" y="1716737"/>
            <a:ext cx="2817628" cy="101566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a:solidFill>
                  <a:schemeClr val="accent3"/>
                </a:solidFill>
                <a:latin typeface="Arial" panose="020B0604020202020204" pitchFamily="34" charset="0"/>
              </a:rPr>
              <a:t>Name</a:t>
            </a:r>
          </a:p>
          <a:p>
            <a:pPr marL="742950" lvl="1" indent="-285750">
              <a:buFont typeface="Arial" panose="020B0604020202020204" pitchFamily="34" charset="0"/>
              <a:buChar char="•"/>
            </a:pPr>
            <a:r>
              <a:rPr lang="en-US" sz="2000">
                <a:solidFill>
                  <a:schemeClr val="accent3"/>
                </a:solidFill>
                <a:latin typeface="Arial" panose="020B0604020202020204" pitchFamily="34" charset="0"/>
              </a:rPr>
              <a:t>Position title</a:t>
            </a:r>
          </a:p>
          <a:p>
            <a:pPr marL="742950" lvl="1" indent="-285750">
              <a:buFont typeface="Arial" panose="020B0604020202020204" pitchFamily="34" charset="0"/>
              <a:buChar char="•"/>
            </a:pPr>
            <a:r>
              <a:rPr lang="en-US" sz="2000">
                <a:solidFill>
                  <a:schemeClr val="accent3"/>
                </a:solidFill>
                <a:latin typeface="Arial" panose="020B0604020202020204" pitchFamily="34" charset="0"/>
              </a:rPr>
              <a:t>Experience</a:t>
            </a:r>
          </a:p>
        </p:txBody>
      </p:sp>
    </p:spTree>
    <p:extLst>
      <p:ext uri="{BB962C8B-B14F-4D97-AF65-F5344CB8AC3E}">
        <p14:creationId xmlns:p14="http://schemas.microsoft.com/office/powerpoint/2010/main" val="244975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C89D40-DDF9-E769-1A39-EFBB65301D8E}"/>
              </a:ext>
            </a:extLst>
          </p:cNvPr>
          <p:cNvSpPr/>
          <p:nvPr/>
        </p:nvSpPr>
        <p:spPr>
          <a:xfrm>
            <a:off x="6886575" y="5381625"/>
            <a:ext cx="2181225"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38DD5-4704-79E9-012F-D315CDA696B6}"/>
              </a:ext>
            </a:extLst>
          </p:cNvPr>
          <p:cNvSpPr>
            <a:spLocks noGrp="1"/>
          </p:cNvSpPr>
          <p:nvPr>
            <p:ph type="title"/>
          </p:nvPr>
        </p:nvSpPr>
        <p:spPr/>
        <p:txBody>
          <a:bodyPr/>
          <a:lstStyle/>
          <a:p>
            <a:r>
              <a:rPr lang="en-US"/>
              <a:t>SRF Helene DW/WW Principal Forgiveness</a:t>
            </a:r>
          </a:p>
        </p:txBody>
      </p:sp>
      <p:sp>
        <p:nvSpPr>
          <p:cNvPr id="3" name="Content Placeholder 2">
            <a:extLst>
              <a:ext uri="{FF2B5EF4-FFF2-40B4-BE49-F238E27FC236}">
                <a16:creationId xmlns:a16="http://schemas.microsoft.com/office/drawing/2014/main" id="{A8183D85-BB99-735B-3CDA-1CFC475E9824}"/>
              </a:ext>
            </a:extLst>
          </p:cNvPr>
          <p:cNvSpPr>
            <a:spLocks noGrp="1"/>
          </p:cNvSpPr>
          <p:nvPr>
            <p:ph idx="1"/>
          </p:nvPr>
        </p:nvSpPr>
        <p:spPr/>
        <p:txBody>
          <a:bodyPr vert="horz" lIns="91440" tIns="45720" rIns="91440" bIns="45720" rtlCol="0" anchor="t">
            <a:normAutofit lnSpcReduction="10000"/>
          </a:bodyPr>
          <a:lstStyle/>
          <a:p>
            <a:r>
              <a:rPr lang="en-US" dirty="0">
                <a:solidFill>
                  <a:schemeClr val="accent3"/>
                </a:solidFill>
                <a:latin typeface="Arial"/>
                <a:cs typeface="Arial"/>
              </a:rPr>
              <a:t>Applicants designated as Distressed </a:t>
            </a:r>
            <a:r>
              <a:rPr lang="en-US" i="1" u="sng" dirty="0">
                <a:solidFill>
                  <a:schemeClr val="accent3"/>
                </a:solidFill>
                <a:latin typeface="Arial"/>
                <a:cs typeface="Arial"/>
              </a:rPr>
              <a:t>or</a:t>
            </a:r>
            <a:r>
              <a:rPr lang="en-US" dirty="0">
                <a:solidFill>
                  <a:schemeClr val="accent3"/>
                </a:solidFill>
                <a:latin typeface="Arial"/>
                <a:cs typeface="Arial"/>
              </a:rPr>
              <a:t> Applicants with &lt; 20,000 </a:t>
            </a:r>
            <a:r>
              <a:rPr lang="en-US" i="1" dirty="0">
                <a:solidFill>
                  <a:schemeClr val="accent3"/>
                </a:solidFill>
                <a:latin typeface="Arial"/>
                <a:cs typeface="Arial"/>
              </a:rPr>
              <a:t>residential</a:t>
            </a:r>
            <a:r>
              <a:rPr lang="en-US" dirty="0">
                <a:solidFill>
                  <a:schemeClr val="accent3"/>
                </a:solidFill>
                <a:latin typeface="Arial"/>
                <a:cs typeface="Arial"/>
              </a:rPr>
              <a:t> </a:t>
            </a:r>
            <a:r>
              <a:rPr lang="en-US" i="1" dirty="0">
                <a:solidFill>
                  <a:schemeClr val="accent3"/>
                </a:solidFill>
                <a:latin typeface="Arial"/>
                <a:cs typeface="Arial"/>
              </a:rPr>
              <a:t>connections</a:t>
            </a:r>
            <a:r>
              <a:rPr lang="en-US" dirty="0">
                <a:solidFill>
                  <a:schemeClr val="accent3"/>
                </a:solidFill>
                <a:latin typeface="Arial"/>
                <a:cs typeface="Arial"/>
              </a:rPr>
              <a:t> and with 2 or more LGU indicators worse than state benchmark </a:t>
            </a:r>
            <a:r>
              <a:rPr lang="en-US" dirty="0">
                <a:solidFill>
                  <a:schemeClr val="accent5">
                    <a:lumMod val="60000"/>
                    <a:lumOff val="40000"/>
                  </a:schemeClr>
                </a:solidFill>
                <a:latin typeface="Arial"/>
                <a:cs typeface="Arial"/>
                <a:sym typeface="Wingdings" panose="05000000000000000000" pitchFamily="2" charset="2"/>
              </a:rPr>
              <a:t></a:t>
            </a:r>
            <a:r>
              <a:rPr lang="en-US" dirty="0">
                <a:solidFill>
                  <a:schemeClr val="accent3"/>
                </a:solidFill>
                <a:latin typeface="Arial"/>
                <a:cs typeface="Arial"/>
                <a:sym typeface="Wingdings" panose="05000000000000000000" pitchFamily="2" charset="2"/>
              </a:rPr>
              <a:t> </a:t>
            </a:r>
            <a:r>
              <a:rPr lang="en-US" dirty="0">
                <a:solidFill>
                  <a:schemeClr val="accent5">
                    <a:lumMod val="60000"/>
                    <a:lumOff val="40000"/>
                  </a:schemeClr>
                </a:solidFill>
                <a:latin typeface="Arial"/>
                <a:cs typeface="Arial"/>
                <a:sym typeface="Wingdings" panose="05000000000000000000" pitchFamily="2" charset="2"/>
              </a:rPr>
              <a:t>first $5M 100% PF, then remainder at 75% PF and 25% loan</a:t>
            </a:r>
          </a:p>
          <a:p>
            <a:r>
              <a:rPr lang="en-US" dirty="0">
                <a:solidFill>
                  <a:schemeClr val="accent3"/>
                </a:solidFill>
                <a:latin typeface="Arial"/>
                <a:cs typeface="Arial"/>
                <a:sym typeface="Wingdings" panose="05000000000000000000" pitchFamily="2" charset="2"/>
              </a:rPr>
              <a:t>Applicants with 20,001 – 40,000 </a:t>
            </a:r>
            <a:r>
              <a:rPr lang="en-US" i="1" dirty="0">
                <a:solidFill>
                  <a:schemeClr val="accent3"/>
                </a:solidFill>
                <a:latin typeface="Arial"/>
                <a:cs typeface="Arial"/>
                <a:sym typeface="Wingdings" panose="05000000000000000000" pitchFamily="2" charset="2"/>
              </a:rPr>
              <a:t>residential connections </a:t>
            </a:r>
            <a:r>
              <a:rPr lang="en-US" dirty="0">
                <a:solidFill>
                  <a:schemeClr val="accent3"/>
                </a:solidFill>
                <a:latin typeface="Arial"/>
                <a:cs typeface="Arial"/>
                <a:sym typeface="Wingdings" panose="05000000000000000000" pitchFamily="2" charset="2"/>
              </a:rPr>
              <a:t>and with 2 or more LGU indicators worse than state benchmark </a:t>
            </a:r>
            <a:r>
              <a:rPr lang="en-US" dirty="0">
                <a:solidFill>
                  <a:schemeClr val="accent5">
                    <a:lumMod val="60000"/>
                    <a:lumOff val="40000"/>
                  </a:schemeClr>
                </a:solidFill>
                <a:latin typeface="Arial"/>
                <a:cs typeface="Arial"/>
                <a:sym typeface="Wingdings" panose="05000000000000000000" pitchFamily="2" charset="2"/>
              </a:rPr>
              <a:t> 50% PF and 50% loan</a:t>
            </a:r>
            <a:endParaRPr lang="en-US" dirty="0">
              <a:solidFill>
                <a:schemeClr val="accent5">
                  <a:lumMod val="60000"/>
                  <a:lumOff val="40000"/>
                </a:schemeClr>
              </a:solidFill>
              <a:latin typeface="Arial"/>
              <a:cs typeface="Arial"/>
            </a:endParaRPr>
          </a:p>
          <a:p>
            <a:r>
              <a:rPr lang="en-US" dirty="0">
                <a:solidFill>
                  <a:schemeClr val="accent3"/>
                </a:solidFill>
                <a:latin typeface="Arial"/>
                <a:cs typeface="Arial"/>
                <a:sym typeface="Wingdings" panose="05000000000000000000" pitchFamily="2" charset="2"/>
              </a:rPr>
              <a:t>Applicants with &lt; 20,000 </a:t>
            </a:r>
            <a:r>
              <a:rPr lang="en-US" i="1" dirty="0">
                <a:solidFill>
                  <a:schemeClr val="accent3"/>
                </a:solidFill>
                <a:latin typeface="Arial"/>
                <a:cs typeface="Arial"/>
                <a:sym typeface="Wingdings" panose="05000000000000000000" pitchFamily="2" charset="2"/>
              </a:rPr>
              <a:t>service</a:t>
            </a:r>
            <a:r>
              <a:rPr lang="en-US" dirty="0">
                <a:solidFill>
                  <a:schemeClr val="accent3"/>
                </a:solidFill>
                <a:latin typeface="Arial"/>
                <a:cs typeface="Arial"/>
                <a:sym typeface="Wingdings" panose="05000000000000000000" pitchFamily="2" charset="2"/>
              </a:rPr>
              <a:t> </a:t>
            </a:r>
            <a:r>
              <a:rPr lang="en-US" i="1" dirty="0">
                <a:solidFill>
                  <a:schemeClr val="accent3"/>
                </a:solidFill>
                <a:latin typeface="Arial"/>
                <a:cs typeface="Arial"/>
                <a:sym typeface="Wingdings" panose="05000000000000000000" pitchFamily="2" charset="2"/>
              </a:rPr>
              <a:t>population</a:t>
            </a:r>
            <a:r>
              <a:rPr lang="en-US" dirty="0">
                <a:solidFill>
                  <a:schemeClr val="accent3"/>
                </a:solidFill>
                <a:latin typeface="Arial"/>
                <a:cs typeface="Arial"/>
                <a:sym typeface="Wingdings" panose="05000000000000000000" pitchFamily="2" charset="2"/>
              </a:rPr>
              <a:t> </a:t>
            </a:r>
            <a:r>
              <a:rPr lang="en-US" dirty="0">
                <a:solidFill>
                  <a:schemeClr val="accent5">
                    <a:lumMod val="60000"/>
                    <a:lumOff val="40000"/>
                  </a:schemeClr>
                </a:solidFill>
                <a:latin typeface="Arial"/>
                <a:cs typeface="Arial"/>
                <a:sym typeface="Wingdings" panose="05000000000000000000" pitchFamily="2" charset="2"/>
              </a:rPr>
              <a:t> first $5M 100% PF, then remainder at 30% PF and 70% loan</a:t>
            </a:r>
            <a:endParaRPr lang="en-US" dirty="0">
              <a:solidFill>
                <a:schemeClr val="accent5">
                  <a:lumMod val="60000"/>
                  <a:lumOff val="40000"/>
                </a:schemeClr>
              </a:solidFill>
              <a:latin typeface="Arial"/>
              <a:cs typeface="Arial"/>
            </a:endParaRPr>
          </a:p>
          <a:p>
            <a:r>
              <a:rPr lang="en-US" dirty="0">
                <a:solidFill>
                  <a:schemeClr val="accent3"/>
                </a:solidFill>
                <a:latin typeface="Arial"/>
                <a:cs typeface="Arial"/>
                <a:sym typeface="Wingdings" panose="05000000000000000000" pitchFamily="2" charset="2"/>
              </a:rPr>
              <a:t>All other Applicants </a:t>
            </a:r>
            <a:r>
              <a:rPr lang="en-US" dirty="0">
                <a:solidFill>
                  <a:schemeClr val="accent5">
                    <a:lumMod val="60000"/>
                    <a:lumOff val="40000"/>
                  </a:schemeClr>
                </a:solidFill>
                <a:latin typeface="Arial"/>
                <a:cs typeface="Arial"/>
                <a:sym typeface="Wingdings" panose="05000000000000000000" pitchFamily="2" charset="2"/>
              </a:rPr>
              <a:t>30% PF and 70% loan</a:t>
            </a:r>
            <a:endParaRPr lang="en-US" dirty="0">
              <a:solidFill>
                <a:schemeClr val="accent5">
                  <a:lumMod val="60000"/>
                  <a:lumOff val="40000"/>
                </a:schemeClr>
              </a:solidFill>
              <a:latin typeface="Arial"/>
              <a:cs typeface="Arial"/>
            </a:endParaRPr>
          </a:p>
          <a:p>
            <a:pPr lvl="1"/>
            <a:endParaRPr lang="en-US"/>
          </a:p>
        </p:txBody>
      </p:sp>
      <p:sp>
        <p:nvSpPr>
          <p:cNvPr id="4" name="Slide Number Placeholder 3">
            <a:extLst>
              <a:ext uri="{FF2B5EF4-FFF2-40B4-BE49-F238E27FC236}">
                <a16:creationId xmlns:a16="http://schemas.microsoft.com/office/drawing/2014/main" id="{52DBDD7D-B0E3-C053-52AC-CC892C8355DD}"/>
              </a:ext>
            </a:extLst>
          </p:cNvPr>
          <p:cNvSpPr>
            <a:spLocks noGrp="1"/>
          </p:cNvSpPr>
          <p:nvPr>
            <p:ph type="sldNum" sz="quarter" idx="10"/>
          </p:nvPr>
        </p:nvSpPr>
        <p:spPr/>
        <p:txBody>
          <a:bodyPr/>
          <a:lstStyle/>
          <a:p>
            <a:fld id="{74EC55B0-5D01-45FE-91CD-8F1B48D625FC}" type="slidenum">
              <a:rPr lang="en-US" smtClean="0"/>
              <a:pPr/>
              <a:t>21</a:t>
            </a:fld>
            <a:endParaRPr lang="en-US"/>
          </a:p>
        </p:txBody>
      </p:sp>
    </p:spTree>
    <p:extLst>
      <p:ext uri="{BB962C8B-B14F-4D97-AF65-F5344CB8AC3E}">
        <p14:creationId xmlns:p14="http://schemas.microsoft.com/office/powerpoint/2010/main" val="17042830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AIA – Category 3: Affordability</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210</a:t>
            </a:fld>
            <a:endParaRPr lang="en-US">
              <a:solidFill>
                <a:srgbClr val="1F497D"/>
              </a:solidFill>
            </a:endParaRPr>
          </a:p>
        </p:txBody>
      </p:sp>
      <p:sp>
        <p:nvSpPr>
          <p:cNvPr id="7" name="Content Placeholder 6"/>
          <p:cNvSpPr>
            <a:spLocks noGrp="1"/>
          </p:cNvSpPr>
          <p:nvPr>
            <p:ph idx="4294967295"/>
          </p:nvPr>
        </p:nvSpPr>
        <p:spPr>
          <a:xfrm>
            <a:off x="469557" y="1266340"/>
            <a:ext cx="8341232" cy="5240786"/>
          </a:xfrm>
          <a:prstGeom prst="rect">
            <a:avLst/>
          </a:prstGeom>
        </p:spPr>
        <p:txBody>
          <a:bodyPr>
            <a:normAutofit/>
          </a:bodyPr>
          <a:lstStyle/>
          <a:p>
            <a:pPr marL="0" indent="0">
              <a:buNone/>
            </a:pPr>
            <a:r>
              <a:rPr lang="en-US" sz="2600">
                <a:solidFill>
                  <a:schemeClr val="accent3"/>
                </a:solidFill>
              </a:rPr>
              <a:t>Calculate and discuss the system’s water and/or sewer rates per 5,000 gallons</a:t>
            </a:r>
          </a:p>
          <a:p>
            <a:endParaRPr lang="en-US" sz="2600">
              <a:solidFill>
                <a:schemeClr val="accent3"/>
              </a:solidFill>
            </a:endParaRPr>
          </a:p>
          <a:p>
            <a:pPr marL="0" indent="0">
              <a:buNone/>
            </a:pPr>
            <a:r>
              <a:rPr lang="en-US" sz="2600">
                <a:solidFill>
                  <a:schemeClr val="accent3"/>
                </a:solidFill>
              </a:rPr>
              <a:t>Using DWI’s Affordability Calculator, determine the system’s number of LGU Indicators that are worse than the state benchmarks</a:t>
            </a:r>
          </a:p>
          <a:p>
            <a:pPr lvl="1"/>
            <a:r>
              <a:rPr lang="en-US" sz="2200">
                <a:solidFill>
                  <a:schemeClr val="accent3"/>
                </a:solidFill>
              </a:rPr>
              <a:t>AIA grant eligibility is not based on the Affordability Calculator.</a:t>
            </a:r>
            <a:endParaRPr lang="en-US" sz="2600">
              <a:solidFill>
                <a:schemeClr val="accent3"/>
              </a:solidFill>
            </a:endParaRPr>
          </a:p>
          <a:p>
            <a:endParaRPr lang="en-US" sz="2600">
              <a:solidFill>
                <a:schemeClr val="accent3"/>
              </a:solidFill>
            </a:endParaRPr>
          </a:p>
        </p:txBody>
      </p:sp>
    </p:spTree>
    <p:extLst>
      <p:ext uri="{BB962C8B-B14F-4D97-AF65-F5344CB8AC3E}">
        <p14:creationId xmlns:p14="http://schemas.microsoft.com/office/powerpoint/2010/main" val="40448758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defRPr/>
            </a:pPr>
            <a:fld id="{11F27F3A-B3E9-41ED-AF8F-A365F10BB65F}" type="slidenum">
              <a:rPr lang="en-US">
                <a:solidFill>
                  <a:srgbClr val="1F497D"/>
                </a:solidFill>
              </a:rPr>
              <a:pPr defTabSz="914377">
                <a:defRPr/>
              </a:pPr>
              <a:t>211</a:t>
            </a:fld>
            <a:endParaRPr lang="en-US">
              <a:solidFill>
                <a:srgbClr val="1F497D"/>
              </a:solidFill>
            </a:endParaRPr>
          </a:p>
        </p:txBody>
      </p:sp>
      <p:sp>
        <p:nvSpPr>
          <p:cNvPr id="3" name="Title 2"/>
          <p:cNvSpPr>
            <a:spLocks noGrp="1"/>
          </p:cNvSpPr>
          <p:nvPr>
            <p:ph type="ctrTitle"/>
          </p:nvPr>
        </p:nvSpPr>
        <p:spPr/>
        <p:txBody>
          <a:bodyPr>
            <a:normAutofit/>
          </a:bodyPr>
          <a:lstStyle/>
          <a:p>
            <a:r>
              <a:rPr lang="en-US"/>
              <a:t>AIA – Funded Projects</a:t>
            </a:r>
          </a:p>
        </p:txBody>
      </p:sp>
      <p:sp>
        <p:nvSpPr>
          <p:cNvPr id="4" name="Content Placeholder 3"/>
          <p:cNvSpPr>
            <a:spLocks noGrp="1"/>
          </p:cNvSpPr>
          <p:nvPr>
            <p:ph idx="13"/>
          </p:nvPr>
        </p:nvSpPr>
        <p:spPr>
          <a:xfrm>
            <a:off x="461320" y="1041929"/>
            <a:ext cx="8246076" cy="5608901"/>
          </a:xfrm>
        </p:spPr>
        <p:txBody>
          <a:bodyPr vert="horz" lIns="91440" tIns="45720" rIns="91440" bIns="45720" rtlCol="0" anchor="t">
            <a:normAutofit fontScale="85000" lnSpcReduction="20000"/>
          </a:bodyPr>
          <a:lstStyle/>
          <a:p>
            <a:pPr marL="0" indent="0">
              <a:lnSpc>
                <a:spcPct val="110000"/>
              </a:lnSpc>
              <a:spcBef>
                <a:spcPts val="0"/>
              </a:spcBef>
              <a:spcAft>
                <a:spcPts val="600"/>
              </a:spcAft>
              <a:buNone/>
            </a:pPr>
            <a:r>
              <a:rPr lang="en-US" b="1">
                <a:solidFill>
                  <a:schemeClr val="accent3"/>
                </a:solidFill>
              </a:rPr>
              <a:t>Milestones</a:t>
            </a:r>
          </a:p>
          <a:p>
            <a:pPr marL="800100" lvl="1" indent="-457200">
              <a:lnSpc>
                <a:spcPct val="110000"/>
              </a:lnSpc>
              <a:spcBef>
                <a:spcPts val="0"/>
              </a:spcBef>
              <a:buFont typeface="+mj-lt"/>
              <a:buAutoNum type="arabicPeriod"/>
            </a:pPr>
            <a:r>
              <a:rPr lang="en-US" sz="2100">
                <a:solidFill>
                  <a:schemeClr val="accent3"/>
                </a:solidFill>
              </a:rPr>
              <a:t>Letter of Intent to Fund (LOIF)</a:t>
            </a:r>
          </a:p>
          <a:p>
            <a:pPr marL="800100" lvl="1" indent="-457200">
              <a:lnSpc>
                <a:spcPct val="110000"/>
              </a:lnSpc>
              <a:spcBef>
                <a:spcPts val="0"/>
              </a:spcBef>
              <a:buFont typeface="+mj-lt"/>
              <a:buAutoNum type="arabicPeriod"/>
            </a:pPr>
            <a:r>
              <a:rPr lang="en-US" sz="2100">
                <a:solidFill>
                  <a:schemeClr val="accent3"/>
                </a:solidFill>
              </a:rPr>
              <a:t>Preliminary Scope Submittal and Approval</a:t>
            </a:r>
          </a:p>
          <a:p>
            <a:pPr marL="800100" lvl="1" indent="-457200">
              <a:lnSpc>
                <a:spcPct val="110000"/>
              </a:lnSpc>
              <a:spcBef>
                <a:spcPts val="0"/>
              </a:spcBef>
              <a:buFont typeface="+mj-lt"/>
              <a:buAutoNum type="arabicPeriod"/>
            </a:pPr>
            <a:r>
              <a:rPr lang="en-US" sz="2100">
                <a:solidFill>
                  <a:schemeClr val="accent3"/>
                </a:solidFill>
              </a:rPr>
              <a:t>Executed Grant Agreement and Contract(s)</a:t>
            </a:r>
          </a:p>
          <a:p>
            <a:pPr marL="800100" lvl="1" indent="-457200">
              <a:lnSpc>
                <a:spcPct val="110000"/>
              </a:lnSpc>
              <a:spcBef>
                <a:spcPts val="0"/>
              </a:spcBef>
              <a:buFont typeface="+mj-lt"/>
              <a:buAutoNum type="arabicPeriod"/>
            </a:pPr>
            <a:r>
              <a:rPr lang="en-US" sz="2100">
                <a:solidFill>
                  <a:schemeClr val="accent3"/>
                </a:solidFill>
              </a:rPr>
              <a:t>Draft Report then Final Deliverables</a:t>
            </a:r>
          </a:p>
          <a:p>
            <a:pPr>
              <a:lnSpc>
                <a:spcPct val="110000"/>
              </a:lnSpc>
              <a:spcBef>
                <a:spcPts val="600"/>
              </a:spcBef>
              <a:spcAft>
                <a:spcPts val="600"/>
              </a:spcAft>
            </a:pPr>
            <a:r>
              <a:rPr lang="en-US" sz="2100">
                <a:solidFill>
                  <a:schemeClr val="accent3"/>
                </a:solidFill>
              </a:rPr>
              <a:t>Disbursements for incurred project costs will be made upon request after the Grant Agreement, First Payment Items, and Contract(s) are executed</a:t>
            </a:r>
          </a:p>
          <a:p>
            <a:pPr marL="0" indent="0">
              <a:lnSpc>
                <a:spcPct val="110000"/>
              </a:lnSpc>
              <a:spcBef>
                <a:spcPts val="600"/>
              </a:spcBef>
              <a:spcAft>
                <a:spcPts val="600"/>
              </a:spcAft>
              <a:buNone/>
            </a:pPr>
            <a:r>
              <a:rPr lang="en-US" b="1">
                <a:solidFill>
                  <a:schemeClr val="accent3"/>
                </a:solidFill>
              </a:rPr>
              <a:t>VUR-AIA Funding Requirements:</a:t>
            </a:r>
          </a:p>
          <a:p>
            <a:pPr>
              <a:lnSpc>
                <a:spcPct val="110000"/>
              </a:lnSpc>
              <a:spcBef>
                <a:spcPts val="0"/>
              </a:spcBef>
              <a:spcAft>
                <a:spcPts val="600"/>
              </a:spcAft>
            </a:pPr>
            <a:r>
              <a:rPr lang="en-US" sz="2100">
                <a:solidFill>
                  <a:schemeClr val="accent3"/>
                </a:solidFill>
              </a:rPr>
              <a:t>Grant period → 2 years from LOIF date</a:t>
            </a:r>
          </a:p>
          <a:p>
            <a:pPr>
              <a:lnSpc>
                <a:spcPct val="110000"/>
              </a:lnSpc>
              <a:spcBef>
                <a:spcPts val="0"/>
              </a:spcBef>
              <a:spcAft>
                <a:spcPts val="600"/>
              </a:spcAft>
            </a:pPr>
            <a:r>
              <a:rPr lang="en-US" sz="2100">
                <a:solidFill>
                  <a:schemeClr val="accent3"/>
                </a:solidFill>
              </a:rPr>
              <a:t>1.5% Fee for all</a:t>
            </a:r>
          </a:p>
          <a:p>
            <a:pPr>
              <a:lnSpc>
                <a:spcPct val="110000"/>
              </a:lnSpc>
              <a:spcBef>
                <a:spcPts val="0"/>
              </a:spcBef>
              <a:spcAft>
                <a:spcPts val="600"/>
              </a:spcAft>
            </a:pPr>
            <a:r>
              <a:rPr lang="en-US" sz="2100">
                <a:solidFill>
                  <a:schemeClr val="accent3"/>
                </a:solidFill>
              </a:rPr>
              <a:t>No Local Match Requirement</a:t>
            </a:r>
          </a:p>
          <a:p>
            <a:pPr>
              <a:lnSpc>
                <a:spcPct val="110000"/>
              </a:lnSpc>
              <a:spcBef>
                <a:spcPts val="0"/>
              </a:spcBef>
              <a:spcAft>
                <a:spcPts val="600"/>
              </a:spcAft>
            </a:pPr>
            <a:r>
              <a:rPr lang="en-US" sz="2100">
                <a:solidFill>
                  <a:schemeClr val="accent3"/>
                </a:solidFill>
              </a:rPr>
              <a:t>Up to 10% of funding can be used for software or equipment</a:t>
            </a:r>
          </a:p>
          <a:p>
            <a:pPr>
              <a:lnSpc>
                <a:spcPct val="110000"/>
              </a:lnSpc>
              <a:spcBef>
                <a:spcPts val="0"/>
              </a:spcBef>
            </a:pPr>
            <a:r>
              <a:rPr lang="en-US" sz="2100">
                <a:solidFill>
                  <a:schemeClr val="accent3"/>
                </a:solidFill>
              </a:rPr>
              <a:t>Final Deliverable Requirements</a:t>
            </a:r>
          </a:p>
          <a:p>
            <a:pPr lvl="1">
              <a:lnSpc>
                <a:spcPct val="110000"/>
              </a:lnSpc>
              <a:spcBef>
                <a:spcPts val="0"/>
              </a:spcBef>
            </a:pPr>
            <a:r>
              <a:rPr lang="en-US" sz="2100">
                <a:solidFill>
                  <a:schemeClr val="accent3"/>
                </a:solidFill>
              </a:rPr>
              <a:t>Executive Summary</a:t>
            </a:r>
          </a:p>
          <a:p>
            <a:pPr lvl="1">
              <a:lnSpc>
                <a:spcPct val="110000"/>
              </a:lnSpc>
              <a:spcBef>
                <a:spcPts val="0"/>
              </a:spcBef>
            </a:pPr>
            <a:r>
              <a:rPr lang="en-US" sz="2100">
                <a:solidFill>
                  <a:schemeClr val="accent3"/>
                </a:solidFill>
              </a:rPr>
              <a:t>Meeting minutes/resolution of action(s) taken</a:t>
            </a:r>
          </a:p>
          <a:p>
            <a:pPr lvl="1">
              <a:lnSpc>
                <a:spcPct val="110000"/>
              </a:lnSpc>
              <a:spcBef>
                <a:spcPts val="0"/>
              </a:spcBef>
            </a:pPr>
            <a:r>
              <a:rPr lang="en-US" sz="2100">
                <a:solidFill>
                  <a:schemeClr val="accent3"/>
                </a:solidFill>
              </a:rPr>
              <a:t>Final Report</a:t>
            </a:r>
          </a:p>
          <a:p>
            <a:pPr lvl="1">
              <a:lnSpc>
                <a:spcPct val="110000"/>
              </a:lnSpc>
              <a:spcBef>
                <a:spcPts val="0"/>
              </a:spcBef>
            </a:pPr>
            <a:r>
              <a:rPr lang="en-US" sz="2100">
                <a:solidFill>
                  <a:schemeClr val="accent3"/>
                </a:solidFill>
              </a:rPr>
              <a:t>GIS layers (when applicable) to define service area</a:t>
            </a:r>
            <a:br>
              <a:rPr lang="en-US" sz="2100">
                <a:solidFill>
                  <a:schemeClr val="accent3"/>
                </a:solidFill>
              </a:rPr>
            </a:br>
            <a:r>
              <a:rPr lang="en-US" sz="2100">
                <a:solidFill>
                  <a:schemeClr val="accent3"/>
                </a:solidFill>
              </a:rPr>
              <a:t>boundaries including service gaps</a:t>
            </a:r>
          </a:p>
        </p:txBody>
      </p:sp>
    </p:spTree>
    <p:extLst>
      <p:ext uri="{BB962C8B-B14F-4D97-AF65-F5344CB8AC3E}">
        <p14:creationId xmlns:p14="http://schemas.microsoft.com/office/powerpoint/2010/main" val="2341895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defRPr/>
            </a:pPr>
            <a:fld id="{11F27F3A-B3E9-41ED-AF8F-A365F10BB65F}" type="slidenum">
              <a:rPr lang="en-US">
                <a:solidFill>
                  <a:srgbClr val="1F497D"/>
                </a:solidFill>
              </a:rPr>
              <a:pPr defTabSz="914377">
                <a:defRPr/>
              </a:pPr>
              <a:t>212</a:t>
            </a:fld>
            <a:endParaRPr lang="en-US">
              <a:solidFill>
                <a:srgbClr val="1F497D"/>
              </a:solidFill>
            </a:endParaRPr>
          </a:p>
        </p:txBody>
      </p:sp>
      <p:sp>
        <p:nvSpPr>
          <p:cNvPr id="3" name="Title 2"/>
          <p:cNvSpPr>
            <a:spLocks noGrp="1"/>
          </p:cNvSpPr>
          <p:nvPr>
            <p:ph type="ctrTitle"/>
          </p:nvPr>
        </p:nvSpPr>
        <p:spPr/>
        <p:txBody>
          <a:bodyPr>
            <a:normAutofit/>
          </a:bodyPr>
          <a:lstStyle/>
          <a:p>
            <a:r>
              <a:rPr lang="en-US"/>
              <a:t>AIA – Funded Projects</a:t>
            </a:r>
          </a:p>
        </p:txBody>
      </p:sp>
      <p:sp>
        <p:nvSpPr>
          <p:cNvPr id="4" name="Content Placeholder 3"/>
          <p:cNvSpPr>
            <a:spLocks noGrp="1"/>
          </p:cNvSpPr>
          <p:nvPr>
            <p:ph idx="13"/>
          </p:nvPr>
        </p:nvSpPr>
        <p:spPr>
          <a:xfrm>
            <a:off x="461320" y="1041929"/>
            <a:ext cx="8246076" cy="5461418"/>
          </a:xfrm>
        </p:spPr>
        <p:txBody>
          <a:bodyPr vert="horz" lIns="91440" tIns="45720" rIns="91440" bIns="45720" rtlCol="0" anchor="t">
            <a:normAutofit fontScale="70000" lnSpcReduction="20000"/>
          </a:bodyPr>
          <a:lstStyle/>
          <a:p>
            <a:pPr marL="0" indent="0">
              <a:lnSpc>
                <a:spcPct val="110000"/>
              </a:lnSpc>
              <a:spcBef>
                <a:spcPts val="0"/>
              </a:spcBef>
              <a:spcAft>
                <a:spcPts val="600"/>
              </a:spcAft>
              <a:buNone/>
            </a:pPr>
            <a:r>
              <a:rPr lang="en-US" sz="2900" b="1">
                <a:solidFill>
                  <a:schemeClr val="accent3"/>
                </a:solidFill>
              </a:rPr>
              <a:t>Milestones</a:t>
            </a:r>
            <a:endParaRPr lang="en-US" sz="2900"/>
          </a:p>
          <a:p>
            <a:pPr marL="800100" lvl="1" indent="-457200">
              <a:lnSpc>
                <a:spcPct val="110000"/>
              </a:lnSpc>
              <a:spcBef>
                <a:spcPts val="0"/>
              </a:spcBef>
              <a:buFont typeface="+mj-lt"/>
              <a:buAutoNum type="arabicPeriod"/>
            </a:pPr>
            <a:r>
              <a:rPr lang="en-US" sz="2600">
                <a:solidFill>
                  <a:schemeClr val="accent3"/>
                </a:solidFill>
              </a:rPr>
              <a:t>Letter of Intent to Fund (LOIF)</a:t>
            </a:r>
          </a:p>
          <a:p>
            <a:pPr marL="800100" lvl="1" indent="-457200">
              <a:lnSpc>
                <a:spcPct val="110000"/>
              </a:lnSpc>
              <a:spcBef>
                <a:spcPts val="0"/>
              </a:spcBef>
              <a:buFont typeface="+mj-lt"/>
              <a:buAutoNum type="arabicPeriod"/>
            </a:pPr>
            <a:r>
              <a:rPr lang="en-US" sz="2600">
                <a:solidFill>
                  <a:schemeClr val="accent3"/>
                </a:solidFill>
              </a:rPr>
              <a:t>Preliminary Scope Submittal and Approval</a:t>
            </a:r>
          </a:p>
          <a:p>
            <a:pPr marL="800100" lvl="1" indent="-457200">
              <a:lnSpc>
                <a:spcPct val="110000"/>
              </a:lnSpc>
              <a:spcBef>
                <a:spcPts val="0"/>
              </a:spcBef>
              <a:buFont typeface="+mj-lt"/>
              <a:buAutoNum type="arabicPeriod"/>
            </a:pPr>
            <a:r>
              <a:rPr lang="en-US" sz="2600">
                <a:solidFill>
                  <a:schemeClr val="accent3"/>
                </a:solidFill>
              </a:rPr>
              <a:t>Executed Grant Agreement and Contract(s)</a:t>
            </a:r>
          </a:p>
          <a:p>
            <a:pPr marL="800100" lvl="1" indent="-457200">
              <a:lnSpc>
                <a:spcPct val="110000"/>
              </a:lnSpc>
              <a:spcBef>
                <a:spcPts val="0"/>
              </a:spcBef>
              <a:buFont typeface="+mj-lt"/>
              <a:buAutoNum type="arabicPeriod"/>
            </a:pPr>
            <a:r>
              <a:rPr lang="en-US" sz="2600">
                <a:solidFill>
                  <a:schemeClr val="accent3"/>
                </a:solidFill>
              </a:rPr>
              <a:t>Draft Report then Final Deliverables</a:t>
            </a:r>
          </a:p>
          <a:p>
            <a:pPr>
              <a:lnSpc>
                <a:spcPct val="110000"/>
              </a:lnSpc>
              <a:spcBef>
                <a:spcPts val="600"/>
              </a:spcBef>
              <a:spcAft>
                <a:spcPts val="600"/>
              </a:spcAft>
              <a:buFont typeface="Arial"/>
              <a:buChar char="•"/>
            </a:pPr>
            <a:r>
              <a:rPr lang="en-US" sz="2600">
                <a:solidFill>
                  <a:schemeClr val="accent3"/>
                </a:solidFill>
              </a:rPr>
              <a:t>Disbursements for incurred project costs will be made upon request after the Grant Agreement, First Payment Items, and Contract(s) are executed</a:t>
            </a:r>
          </a:p>
          <a:p>
            <a:pPr marL="0" indent="0">
              <a:lnSpc>
                <a:spcPct val="110000"/>
              </a:lnSpc>
              <a:spcBef>
                <a:spcPts val="600"/>
              </a:spcBef>
              <a:spcAft>
                <a:spcPts val="600"/>
              </a:spcAft>
              <a:buNone/>
            </a:pPr>
            <a:r>
              <a:rPr lang="en-US" sz="2900" b="1">
                <a:solidFill>
                  <a:schemeClr val="accent3"/>
                </a:solidFill>
              </a:rPr>
              <a:t>SRP-AIA Funding Requirements</a:t>
            </a:r>
          </a:p>
          <a:p>
            <a:pPr>
              <a:lnSpc>
                <a:spcPct val="110000"/>
              </a:lnSpc>
              <a:spcBef>
                <a:spcPts val="0"/>
              </a:spcBef>
              <a:spcAft>
                <a:spcPts val="600"/>
              </a:spcAft>
            </a:pPr>
            <a:r>
              <a:rPr lang="en-US" sz="2600">
                <a:solidFill>
                  <a:schemeClr val="accent3"/>
                </a:solidFill>
              </a:rPr>
              <a:t>Grant period → 2 years from LOIF date</a:t>
            </a:r>
          </a:p>
          <a:p>
            <a:pPr>
              <a:lnSpc>
                <a:spcPct val="110000"/>
              </a:lnSpc>
              <a:spcBef>
                <a:spcPts val="0"/>
              </a:spcBef>
              <a:spcAft>
                <a:spcPts val="600"/>
              </a:spcAft>
            </a:pPr>
            <a:r>
              <a:rPr lang="en-US" sz="2600">
                <a:solidFill>
                  <a:schemeClr val="accent3"/>
                </a:solidFill>
              </a:rPr>
              <a:t>1.5% Fee for all</a:t>
            </a:r>
          </a:p>
          <a:p>
            <a:pPr>
              <a:lnSpc>
                <a:spcPct val="110000"/>
              </a:lnSpc>
              <a:spcBef>
                <a:spcPts val="0"/>
              </a:spcBef>
              <a:spcAft>
                <a:spcPts val="600"/>
              </a:spcAft>
            </a:pPr>
            <a:r>
              <a:rPr lang="en-US" sz="2600">
                <a:solidFill>
                  <a:schemeClr val="accent3"/>
                </a:solidFill>
              </a:rPr>
              <a:t>Local match requirement for non-distressed LGUs (waived for distressed)</a:t>
            </a:r>
          </a:p>
          <a:p>
            <a:pPr>
              <a:lnSpc>
                <a:spcPct val="110000"/>
              </a:lnSpc>
              <a:spcBef>
                <a:spcPts val="0"/>
              </a:spcBef>
              <a:spcAft>
                <a:spcPts val="600"/>
              </a:spcAft>
            </a:pPr>
            <a:r>
              <a:rPr lang="en-US" sz="2600">
                <a:solidFill>
                  <a:schemeClr val="accent3"/>
                </a:solidFill>
              </a:rPr>
              <a:t>Up to 10% of funding can be used for software or equipment</a:t>
            </a:r>
          </a:p>
          <a:p>
            <a:pPr>
              <a:lnSpc>
                <a:spcPct val="110000"/>
              </a:lnSpc>
              <a:spcBef>
                <a:spcPts val="0"/>
              </a:spcBef>
            </a:pPr>
            <a:r>
              <a:rPr lang="en-US" sz="2600">
                <a:solidFill>
                  <a:schemeClr val="accent3"/>
                </a:solidFill>
              </a:rPr>
              <a:t>Final Deliverable Requirements</a:t>
            </a:r>
          </a:p>
          <a:p>
            <a:pPr lvl="1">
              <a:lnSpc>
                <a:spcPct val="110000"/>
              </a:lnSpc>
              <a:spcBef>
                <a:spcPts val="0"/>
              </a:spcBef>
            </a:pPr>
            <a:r>
              <a:rPr lang="en-US" sz="2600">
                <a:solidFill>
                  <a:schemeClr val="accent3"/>
                </a:solidFill>
              </a:rPr>
              <a:t>Executive Summary</a:t>
            </a:r>
          </a:p>
          <a:p>
            <a:pPr lvl="1">
              <a:lnSpc>
                <a:spcPct val="110000"/>
              </a:lnSpc>
              <a:spcBef>
                <a:spcPts val="0"/>
              </a:spcBef>
            </a:pPr>
            <a:r>
              <a:rPr lang="en-US" sz="2600">
                <a:solidFill>
                  <a:schemeClr val="accent3"/>
                </a:solidFill>
              </a:rPr>
              <a:t>Meeting minutes/resolution of action(s) taken</a:t>
            </a:r>
          </a:p>
          <a:p>
            <a:pPr lvl="1">
              <a:lnSpc>
                <a:spcPct val="110000"/>
              </a:lnSpc>
              <a:spcBef>
                <a:spcPts val="0"/>
              </a:spcBef>
            </a:pPr>
            <a:r>
              <a:rPr lang="en-US" sz="2600">
                <a:solidFill>
                  <a:schemeClr val="accent3"/>
                </a:solidFill>
              </a:rPr>
              <a:t>Final Report</a:t>
            </a:r>
          </a:p>
          <a:p>
            <a:pPr lvl="1">
              <a:lnSpc>
                <a:spcPct val="110000"/>
              </a:lnSpc>
              <a:spcBef>
                <a:spcPts val="0"/>
              </a:spcBef>
            </a:pPr>
            <a:r>
              <a:rPr lang="en-US" sz="2600">
                <a:solidFill>
                  <a:schemeClr val="accent3"/>
                </a:solidFill>
              </a:rPr>
              <a:t>GIS layers (when applicable) to define service area</a:t>
            </a:r>
            <a:br>
              <a:rPr lang="en-US" sz="2600">
                <a:solidFill>
                  <a:schemeClr val="accent3"/>
                </a:solidFill>
              </a:rPr>
            </a:br>
            <a:r>
              <a:rPr lang="en-US" sz="2600">
                <a:solidFill>
                  <a:schemeClr val="accent3"/>
                </a:solidFill>
              </a:rPr>
              <a:t>boundaries including service gaps</a:t>
            </a:r>
          </a:p>
        </p:txBody>
      </p:sp>
    </p:spTree>
    <p:extLst>
      <p:ext uri="{BB962C8B-B14F-4D97-AF65-F5344CB8AC3E}">
        <p14:creationId xmlns:p14="http://schemas.microsoft.com/office/powerpoint/2010/main" val="395785150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213</a:t>
            </a:fld>
            <a:endParaRPr lang="en-US"/>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449B6E10-B9A1-DC10-B84B-BF3C8D685B59}"/>
              </a:ext>
            </a:extLst>
          </p:cNvPr>
          <p:cNvSpPr txBox="1"/>
          <p:nvPr/>
        </p:nvSpPr>
        <p:spPr>
          <a:xfrm>
            <a:off x="1209541" y="2860540"/>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427634398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214</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Merger / Regionalization Feasibility Study Grants</a:t>
            </a:r>
          </a:p>
          <a:p>
            <a:pPr marL="0" indent="0" algn="ctr">
              <a:buNone/>
            </a:pPr>
            <a:r>
              <a:rPr lang="en-US" sz="3200" b="1" i="1">
                <a:solidFill>
                  <a:schemeClr val="accent3"/>
                </a:solidFill>
                <a:latin typeface="+mj-lt"/>
              </a:rPr>
              <a:t>(MRF)</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74408159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cs typeface="Arial" panose="020B0604020202020204" pitchFamily="34" charset="0"/>
              </a:rPr>
              <a:t>Merger/Regionalization Feasibility Study Grants (MRF)</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215</a:t>
            </a:fld>
            <a:endParaRPr lang="en-US">
              <a:solidFill>
                <a:srgbClr val="1F497D"/>
              </a:solidFill>
            </a:endParaRPr>
          </a:p>
        </p:txBody>
      </p:sp>
      <p:sp>
        <p:nvSpPr>
          <p:cNvPr id="7" name="Content Placeholder 6"/>
          <p:cNvSpPr>
            <a:spLocks noGrp="1"/>
          </p:cNvSpPr>
          <p:nvPr>
            <p:ph idx="4294967295"/>
          </p:nvPr>
        </p:nvSpPr>
        <p:spPr>
          <a:xfrm>
            <a:off x="469557" y="1006997"/>
            <a:ext cx="8341232" cy="5513545"/>
          </a:xfrm>
          <a:prstGeom prst="rect">
            <a:avLst/>
          </a:prstGeom>
        </p:spPr>
        <p:txBody>
          <a:bodyPr vert="horz" lIns="91440" tIns="45720" rIns="91440" bIns="45720" rtlCol="0" anchor="t">
            <a:noAutofit/>
          </a:bodyPr>
          <a:lstStyle/>
          <a:p>
            <a:pPr marL="0" indent="0">
              <a:spcBef>
                <a:spcPts val="0"/>
              </a:spcBef>
              <a:spcAft>
                <a:spcPts val="600"/>
              </a:spcAft>
              <a:buFont typeface="Arial" panose="020B0604020202020204" pitchFamily="34" charset="0"/>
              <a:buNone/>
            </a:pPr>
            <a:r>
              <a:rPr lang="en-US" sz="2000" dirty="0">
                <a:solidFill>
                  <a:schemeClr val="accent3"/>
                </a:solidFill>
                <a:cs typeface="Arial" panose="020B0604020202020204" pitchFamily="34" charset="0"/>
              </a:rPr>
              <a:t>To determine the feasibility of potential partnerships.</a:t>
            </a:r>
          </a:p>
          <a:p>
            <a:pPr marL="0" marR="0" lvl="0" indent="0" fontAlgn="auto">
              <a:spcBef>
                <a:spcPts val="600"/>
              </a:spcBef>
              <a:spcAft>
                <a:spcPts val="0"/>
              </a:spcAft>
              <a:buClrTx/>
              <a:buSzTx/>
              <a:buFont typeface="Arial" panose="020B0604020202020204" pitchFamily="34" charset="0"/>
              <a:buNone/>
              <a:tabLst/>
              <a:defRPr/>
            </a:pPr>
            <a:r>
              <a:rPr lang="en-US" sz="2000" b="1" dirty="0">
                <a:solidFill>
                  <a:schemeClr val="accent3"/>
                </a:solidFill>
                <a:cs typeface="Arial" panose="020B0604020202020204" pitchFamily="34" charset="0"/>
              </a:rPr>
              <a:t>For Fall 2025, VUR funding for MRFs is available</a:t>
            </a:r>
          </a:p>
          <a:p>
            <a:pPr marR="0" lvl="1" fontAlgn="auto">
              <a:spcBef>
                <a:spcPts val="600"/>
              </a:spcBef>
              <a:spcAft>
                <a:spcPts val="0"/>
              </a:spcAft>
              <a:buClrTx/>
              <a:buSzTx/>
              <a:tabLst/>
              <a:defRPr/>
            </a:pPr>
            <a:r>
              <a:rPr lang="en-US" sz="2000" dirty="0">
                <a:solidFill>
                  <a:schemeClr val="accent3"/>
                </a:solidFill>
                <a:cs typeface="Arial" panose="020B0604020202020204" pitchFamily="34" charset="0"/>
              </a:rPr>
              <a:t>$400,000 limit per LGU (combined AIA and MRF funding)</a:t>
            </a:r>
          </a:p>
          <a:p>
            <a:pPr marR="0" lvl="1" fontAlgn="auto">
              <a:spcBef>
                <a:spcPts val="600"/>
              </a:spcBef>
              <a:spcAft>
                <a:spcPts val="600"/>
              </a:spcAft>
              <a:buClrTx/>
              <a:buSzTx/>
              <a:tabLst/>
              <a:defRPr/>
            </a:pPr>
            <a:r>
              <a:rPr lang="en-US" sz="2000" dirty="0">
                <a:solidFill>
                  <a:schemeClr val="accent3"/>
                </a:solidFill>
                <a:cs typeface="Arial" panose="020B0604020202020204" pitchFamily="34" charset="0"/>
              </a:rPr>
              <a:t>1.5% Fee</a:t>
            </a:r>
          </a:p>
          <a:p>
            <a:pPr marL="0" indent="0">
              <a:spcBef>
                <a:spcPts val="600"/>
              </a:spcBef>
              <a:buFont typeface="Arial" panose="020B0604020202020204" pitchFamily="34" charset="0"/>
              <a:buNone/>
            </a:pPr>
            <a:r>
              <a:rPr lang="en-US" sz="2000" dirty="0">
                <a:solidFill>
                  <a:schemeClr val="accent3"/>
                </a:solidFill>
                <a:cs typeface="Arial" panose="020B0604020202020204" pitchFamily="34" charset="0"/>
              </a:rPr>
              <a:t>Merger – partial or complete consolidation</a:t>
            </a:r>
          </a:p>
          <a:p>
            <a:pPr lvl="1"/>
            <a:r>
              <a:rPr lang="en-US" sz="2000" dirty="0">
                <a:solidFill>
                  <a:schemeClr val="accent3"/>
                </a:solidFill>
                <a:cs typeface="Arial" panose="020B0604020202020204" pitchFamily="34" charset="0"/>
              </a:rPr>
              <a:t>Two or more utilities</a:t>
            </a:r>
          </a:p>
          <a:p>
            <a:pPr lvl="1">
              <a:spcBef>
                <a:spcPts val="600"/>
              </a:spcBef>
              <a:spcAft>
                <a:spcPts val="600"/>
              </a:spcAft>
            </a:pPr>
            <a:r>
              <a:rPr lang="en-US" sz="2000" dirty="0">
                <a:solidFill>
                  <a:schemeClr val="accent3"/>
                </a:solidFill>
                <a:cs typeface="Arial" panose="020B0604020202020204" pitchFamily="34" charset="0"/>
              </a:rPr>
              <a:t>Organizational, Financial, and/or Operational</a:t>
            </a:r>
          </a:p>
          <a:p>
            <a:pPr marL="0" indent="0">
              <a:spcBef>
                <a:spcPts val="600"/>
              </a:spcBef>
              <a:buFont typeface="Arial" panose="020B0604020202020204" pitchFamily="34" charset="0"/>
              <a:buNone/>
            </a:pPr>
            <a:r>
              <a:rPr lang="en-US" sz="2000" dirty="0">
                <a:solidFill>
                  <a:schemeClr val="accent3"/>
                </a:solidFill>
                <a:cs typeface="Arial" panose="020B0604020202020204" pitchFamily="34" charset="0"/>
              </a:rPr>
              <a:t>Regionalization – physical interconnection</a:t>
            </a:r>
          </a:p>
          <a:p>
            <a:pPr lvl="1">
              <a:spcBef>
                <a:spcPts val="600"/>
              </a:spcBef>
            </a:pPr>
            <a:r>
              <a:rPr lang="en-US" sz="2000" dirty="0">
                <a:solidFill>
                  <a:schemeClr val="accent3"/>
                </a:solidFill>
                <a:cs typeface="Arial" panose="020B0604020202020204" pitchFamily="34" charset="0"/>
              </a:rPr>
              <a:t>Water supply or wastewater collection</a:t>
            </a:r>
          </a:p>
          <a:p>
            <a:pPr lvl="1">
              <a:spcBef>
                <a:spcPts val="600"/>
              </a:spcBef>
              <a:spcAft>
                <a:spcPts val="600"/>
              </a:spcAft>
            </a:pPr>
            <a:r>
              <a:rPr lang="en-US" sz="2000" dirty="0">
                <a:solidFill>
                  <a:schemeClr val="accent3"/>
                </a:solidFill>
                <a:cs typeface="Arial" panose="020B0604020202020204" pitchFamily="34" charset="0"/>
              </a:rPr>
              <a:t>Regional treatment</a:t>
            </a:r>
          </a:p>
          <a:p>
            <a:pPr marL="0" indent="0">
              <a:spcBef>
                <a:spcPts val="600"/>
              </a:spcBef>
              <a:spcAft>
                <a:spcPts val="600"/>
              </a:spcAft>
              <a:buFont typeface="Arial" panose="020B0604020202020204" pitchFamily="34" charset="0"/>
              <a:buNone/>
            </a:pPr>
            <a:r>
              <a:rPr lang="en-US" sz="2000" dirty="0">
                <a:solidFill>
                  <a:schemeClr val="accent3"/>
                </a:solidFill>
                <a:cs typeface="Arial" panose="020B0604020202020204" pitchFamily="34" charset="0"/>
              </a:rPr>
              <a:t>VU funding must be used to help address Distressed LGU’s statutory requirements</a:t>
            </a:r>
          </a:p>
          <a:p>
            <a:pPr marL="0" indent="0">
              <a:spcBef>
                <a:spcPts val="0"/>
              </a:spcBef>
              <a:buFont typeface="Arial" panose="020B0604020202020204" pitchFamily="34" charset="0"/>
              <a:buNone/>
            </a:pPr>
            <a:r>
              <a:rPr lang="en-US" sz="2000" dirty="0">
                <a:solidFill>
                  <a:schemeClr val="accent3"/>
                </a:solidFill>
                <a:cs typeface="Arial" panose="020B0604020202020204" pitchFamily="34" charset="0"/>
              </a:rPr>
              <a:t>VU funding must be awarded directly to Distressed LGUs,</a:t>
            </a:r>
          </a:p>
          <a:p>
            <a:pPr marL="0" indent="0">
              <a:spcBef>
                <a:spcPts val="0"/>
              </a:spcBef>
              <a:spcAft>
                <a:spcPts val="600"/>
              </a:spcAft>
              <a:buFont typeface="Arial" panose="020B0604020202020204" pitchFamily="34" charset="0"/>
              <a:buNone/>
            </a:pPr>
            <a:r>
              <a:rPr lang="en-US" sz="2000" dirty="0">
                <a:solidFill>
                  <a:schemeClr val="accent3"/>
                </a:solidFill>
                <a:cs typeface="Arial" panose="020B0604020202020204" pitchFamily="34" charset="0"/>
              </a:rPr>
              <a:t>their public partners or COGs</a:t>
            </a:r>
          </a:p>
          <a:p>
            <a:pPr marL="0" indent="0">
              <a:spcBef>
                <a:spcPts val="0"/>
              </a:spcBef>
              <a:spcAft>
                <a:spcPts val="600"/>
              </a:spcAft>
              <a:buFont typeface="Arial" panose="020B0604020202020204" pitchFamily="34" charset="0"/>
              <a:buNone/>
            </a:pPr>
            <a:endParaRPr lang="en-US" sz="1600" dirty="0">
              <a:solidFill>
                <a:schemeClr val="accent3"/>
              </a:solidFill>
              <a:cs typeface="Arial" panose="020B0604020202020204" pitchFamily="34" charset="0"/>
            </a:endParaRPr>
          </a:p>
          <a:p>
            <a:pPr marL="0" indent="0">
              <a:spcBef>
                <a:spcPts val="0"/>
              </a:spcBef>
              <a:buFont typeface="Arial" panose="020B0604020202020204" pitchFamily="34" charset="0"/>
              <a:buNone/>
            </a:pPr>
            <a:r>
              <a:rPr lang="en-US" sz="1200" dirty="0">
                <a:hlinkClick r:id="rId3"/>
              </a:rPr>
              <a:t>https://www.deq.nc.gov/about/divisions/water-infrastructure/i-need-funding/mergerregionalization-feasibility-grants</a:t>
            </a:r>
            <a:endParaRPr lang="en-US" sz="1200" dirty="0"/>
          </a:p>
        </p:txBody>
      </p:sp>
    </p:spTree>
    <p:extLst>
      <p:ext uri="{BB962C8B-B14F-4D97-AF65-F5344CB8AC3E}">
        <p14:creationId xmlns:p14="http://schemas.microsoft.com/office/powerpoint/2010/main" val="24114810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cs typeface="Arial" panose="020B0604020202020204" pitchFamily="34" charset="0"/>
              </a:rPr>
              <a:t>Merger/Regionalization Feasibility Study Grants (MRF)</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216</a:t>
            </a:fld>
            <a:endParaRPr lang="en-US">
              <a:solidFill>
                <a:srgbClr val="1F497D"/>
              </a:solidFill>
            </a:endParaRPr>
          </a:p>
        </p:txBody>
      </p:sp>
      <p:sp>
        <p:nvSpPr>
          <p:cNvPr id="7" name="Content Placeholder 6"/>
          <p:cNvSpPr>
            <a:spLocks noGrp="1"/>
          </p:cNvSpPr>
          <p:nvPr>
            <p:ph idx="4294967295"/>
          </p:nvPr>
        </p:nvSpPr>
        <p:spPr>
          <a:xfrm>
            <a:off x="469557" y="1006997"/>
            <a:ext cx="8531568" cy="5513545"/>
          </a:xfrm>
          <a:prstGeom prst="rect">
            <a:avLst/>
          </a:prstGeom>
        </p:spPr>
        <p:txBody>
          <a:bodyPr vert="horz" lIns="91440" tIns="45720" rIns="91440" bIns="45720" rtlCol="0" anchor="t">
            <a:noAutofit/>
          </a:bodyPr>
          <a:lstStyle/>
          <a:p>
            <a:pPr marL="0" indent="0">
              <a:spcBef>
                <a:spcPts val="0"/>
              </a:spcBef>
              <a:spcAft>
                <a:spcPts val="600"/>
              </a:spcAft>
              <a:buFont typeface="Arial" panose="020B0604020202020204" pitchFamily="34" charset="0"/>
              <a:buNone/>
            </a:pPr>
            <a:r>
              <a:rPr lang="en-US" sz="2000" dirty="0">
                <a:solidFill>
                  <a:schemeClr val="accent3"/>
                </a:solidFill>
                <a:cs typeface="Arial" panose="020B0604020202020204" pitchFamily="34" charset="0"/>
              </a:rPr>
              <a:t>To determine the feasibility of potential partnerships to improve economies of scale</a:t>
            </a:r>
          </a:p>
          <a:p>
            <a:pPr marL="0" marR="0" lvl="0" indent="0" fontAlgn="auto">
              <a:spcBef>
                <a:spcPts val="600"/>
              </a:spcBef>
              <a:spcAft>
                <a:spcPts val="0"/>
              </a:spcAft>
              <a:buClrTx/>
              <a:buSzTx/>
              <a:buFont typeface="Arial" panose="020B0604020202020204" pitchFamily="34" charset="0"/>
              <a:buNone/>
              <a:tabLst/>
              <a:defRPr/>
            </a:pPr>
            <a:r>
              <a:rPr lang="en-US" sz="2000" b="1" dirty="0">
                <a:solidFill>
                  <a:schemeClr val="accent3"/>
                </a:solidFill>
                <a:cs typeface="Arial" panose="020B0604020202020204" pitchFamily="34" charset="0"/>
              </a:rPr>
              <a:t>For Fall 2025, SRP funding for MRFs </a:t>
            </a:r>
            <a:r>
              <a:rPr lang="en-US" sz="2000" b="1" u="sng" dirty="0">
                <a:solidFill>
                  <a:schemeClr val="accent3"/>
                </a:solidFill>
                <a:cs typeface="Arial" panose="020B0604020202020204" pitchFamily="34" charset="0"/>
              </a:rPr>
              <a:t>may</a:t>
            </a:r>
            <a:r>
              <a:rPr lang="en-US" sz="2000" b="1" dirty="0">
                <a:solidFill>
                  <a:schemeClr val="accent3"/>
                </a:solidFill>
                <a:cs typeface="Arial" panose="020B0604020202020204" pitchFamily="34" charset="0"/>
              </a:rPr>
              <a:t> be available</a:t>
            </a:r>
          </a:p>
          <a:p>
            <a:pPr marR="0" lvl="1" fontAlgn="auto">
              <a:spcBef>
                <a:spcPts val="600"/>
              </a:spcBef>
              <a:spcAft>
                <a:spcPts val="0"/>
              </a:spcAft>
              <a:buClrTx/>
              <a:buSzTx/>
              <a:tabLst/>
              <a:defRPr/>
            </a:pPr>
            <a:r>
              <a:rPr lang="en-US" sz="2000" dirty="0">
                <a:solidFill>
                  <a:schemeClr val="accent3"/>
                </a:solidFill>
                <a:cs typeface="Arial" panose="020B0604020202020204" pitchFamily="34" charset="0"/>
              </a:rPr>
              <a:t>$50,000 limit per LGU’s utility (may change by legislation), 1.5% Fee</a:t>
            </a:r>
          </a:p>
          <a:p>
            <a:pPr marR="0" lvl="1" fontAlgn="auto">
              <a:spcBef>
                <a:spcPts val="600"/>
              </a:spcBef>
              <a:spcAft>
                <a:spcPts val="0"/>
              </a:spcAft>
              <a:buClrTx/>
              <a:buSzTx/>
              <a:tabLst/>
              <a:defRPr/>
            </a:pPr>
            <a:r>
              <a:rPr lang="en-US" sz="2000" dirty="0">
                <a:solidFill>
                  <a:schemeClr val="accent3"/>
                </a:solidFill>
                <a:cs typeface="Arial" panose="020B0604020202020204" pitchFamily="34" charset="0"/>
              </a:rPr>
              <a:t>Limited to once every 3 years per utility</a:t>
            </a:r>
          </a:p>
          <a:p>
            <a:pPr marL="0" indent="0">
              <a:spcBef>
                <a:spcPts val="600"/>
              </a:spcBef>
              <a:buFont typeface="Arial" panose="020B0604020202020204" pitchFamily="34" charset="0"/>
              <a:buNone/>
            </a:pPr>
            <a:r>
              <a:rPr lang="en-US" sz="2000" dirty="0">
                <a:solidFill>
                  <a:schemeClr val="accent3"/>
                </a:solidFill>
                <a:cs typeface="Arial" panose="020B0604020202020204" pitchFamily="34" charset="0"/>
              </a:rPr>
              <a:t>Merger – partial or complete consolidation</a:t>
            </a:r>
          </a:p>
          <a:p>
            <a:pPr lvl="1"/>
            <a:r>
              <a:rPr lang="en-US" sz="2000" dirty="0">
                <a:solidFill>
                  <a:schemeClr val="accent3"/>
                </a:solidFill>
                <a:cs typeface="Arial" panose="020B0604020202020204" pitchFamily="34" charset="0"/>
              </a:rPr>
              <a:t>Two or more utilities</a:t>
            </a:r>
          </a:p>
          <a:p>
            <a:pPr lvl="1">
              <a:spcBef>
                <a:spcPts val="600"/>
              </a:spcBef>
              <a:spcAft>
                <a:spcPts val="600"/>
              </a:spcAft>
            </a:pPr>
            <a:r>
              <a:rPr lang="en-US" sz="2000" dirty="0">
                <a:solidFill>
                  <a:schemeClr val="accent3"/>
                </a:solidFill>
                <a:cs typeface="Arial" panose="020B0604020202020204" pitchFamily="34" charset="0"/>
              </a:rPr>
              <a:t>Organizational, Financial, and/or Operational</a:t>
            </a:r>
          </a:p>
          <a:p>
            <a:pPr marL="0" indent="0">
              <a:spcBef>
                <a:spcPts val="600"/>
              </a:spcBef>
              <a:buFont typeface="Arial" panose="020B0604020202020204" pitchFamily="34" charset="0"/>
              <a:buNone/>
            </a:pPr>
            <a:r>
              <a:rPr lang="en-US" sz="2000" dirty="0">
                <a:solidFill>
                  <a:schemeClr val="accent3"/>
                </a:solidFill>
                <a:cs typeface="Arial" panose="020B0604020202020204" pitchFamily="34" charset="0"/>
              </a:rPr>
              <a:t>Regionalization – physical interconnection</a:t>
            </a:r>
          </a:p>
          <a:p>
            <a:pPr lvl="1">
              <a:spcBef>
                <a:spcPts val="600"/>
              </a:spcBef>
            </a:pPr>
            <a:r>
              <a:rPr lang="en-US" sz="2000" dirty="0">
                <a:solidFill>
                  <a:schemeClr val="accent3"/>
                </a:solidFill>
                <a:cs typeface="Arial" panose="020B0604020202020204" pitchFamily="34" charset="0"/>
              </a:rPr>
              <a:t>Water supply or wastewater collection</a:t>
            </a:r>
          </a:p>
          <a:p>
            <a:pPr lvl="1">
              <a:spcBef>
                <a:spcPts val="600"/>
              </a:spcBef>
              <a:spcAft>
                <a:spcPts val="600"/>
              </a:spcAft>
            </a:pPr>
            <a:r>
              <a:rPr lang="en-US" sz="2000" dirty="0">
                <a:solidFill>
                  <a:schemeClr val="accent3"/>
                </a:solidFill>
                <a:cs typeface="Arial" panose="020B0604020202020204" pitchFamily="34" charset="0"/>
              </a:rPr>
              <a:t>Regional treatment</a:t>
            </a:r>
            <a:endParaRPr lang="en-US" sz="2100" dirty="0">
              <a:solidFill>
                <a:schemeClr val="accent3"/>
              </a:solidFill>
              <a:cs typeface="Arial" panose="020B0604020202020204" pitchFamily="34" charset="0"/>
            </a:endParaRPr>
          </a:p>
          <a:p>
            <a:pPr lvl="1">
              <a:spcBef>
                <a:spcPts val="600"/>
              </a:spcBef>
              <a:spcAft>
                <a:spcPts val="600"/>
              </a:spcAft>
            </a:pPr>
            <a:endParaRPr lang="en-US" sz="2100" dirty="0">
              <a:solidFill>
                <a:schemeClr val="accent3"/>
              </a:solidFill>
              <a:cs typeface="Arial" panose="020B0604020202020204" pitchFamily="34" charset="0"/>
            </a:endParaRPr>
          </a:p>
          <a:p>
            <a:pPr lvl="1">
              <a:spcBef>
                <a:spcPts val="600"/>
              </a:spcBef>
              <a:spcAft>
                <a:spcPts val="600"/>
              </a:spcAft>
            </a:pPr>
            <a:endParaRPr lang="en-US" sz="2100" dirty="0">
              <a:solidFill>
                <a:schemeClr val="accent3"/>
              </a:solidFill>
              <a:cs typeface="Arial" panose="020B0604020202020204" pitchFamily="34" charset="0"/>
            </a:endParaRPr>
          </a:p>
          <a:p>
            <a:pPr marL="342900" lvl="1" indent="0">
              <a:spcBef>
                <a:spcPts val="600"/>
              </a:spcBef>
              <a:spcAft>
                <a:spcPts val="600"/>
              </a:spcAft>
              <a:buNone/>
            </a:pPr>
            <a:endParaRPr lang="en-US" sz="2100" dirty="0">
              <a:solidFill>
                <a:schemeClr val="accent3"/>
              </a:solidFill>
              <a:cs typeface="Arial" panose="020B0604020202020204" pitchFamily="34" charset="0"/>
            </a:endParaRPr>
          </a:p>
          <a:p>
            <a:pPr marL="0" indent="0">
              <a:spcBef>
                <a:spcPts val="0"/>
              </a:spcBef>
              <a:buFont typeface="Arial" panose="020B0604020202020204" pitchFamily="34" charset="0"/>
              <a:buNone/>
            </a:pPr>
            <a:r>
              <a:rPr lang="en-US" sz="1200" dirty="0">
                <a:hlinkClick r:id="rId3"/>
              </a:rPr>
              <a:t>https://www.deq.nc.gov/about/divisions/water-infrastructure/i-need-funding/mergerregionalization-feasibility-grants</a:t>
            </a:r>
            <a:endParaRPr lang="en-US" sz="1200" dirty="0"/>
          </a:p>
        </p:txBody>
      </p:sp>
      <p:sp>
        <p:nvSpPr>
          <p:cNvPr id="3" name="Scroll: Vertical 2">
            <a:extLst>
              <a:ext uri="{FF2B5EF4-FFF2-40B4-BE49-F238E27FC236}">
                <a16:creationId xmlns:a16="http://schemas.microsoft.com/office/drawing/2014/main" id="{E0749F75-A304-486E-99C9-78341ADA50CA}"/>
              </a:ext>
            </a:extLst>
          </p:cNvPr>
          <p:cNvSpPr/>
          <p:nvPr/>
        </p:nvSpPr>
        <p:spPr>
          <a:xfrm>
            <a:off x="5837274" y="1470744"/>
            <a:ext cx="3306726" cy="3916511"/>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t>Session Law 2025-26</a:t>
            </a:r>
          </a:p>
          <a:p>
            <a:pPr algn="ctr"/>
            <a:r>
              <a:rPr lang="en-US"/>
              <a:t>For FY 2025-2026, all grants awarded by SWIA from the State Drinking Water and Wastewater Reserves must be prioritized for Helene projects in counties designated by US HUD and have 300,000 or fewer population.</a:t>
            </a:r>
          </a:p>
        </p:txBody>
      </p:sp>
    </p:spTree>
    <p:extLst>
      <p:ext uri="{BB962C8B-B14F-4D97-AF65-F5344CB8AC3E}">
        <p14:creationId xmlns:p14="http://schemas.microsoft.com/office/powerpoint/2010/main" val="3000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217</a:t>
            </a:fld>
            <a:endParaRPr lang="en-US"/>
          </a:p>
        </p:txBody>
      </p:sp>
      <p:sp>
        <p:nvSpPr>
          <p:cNvPr id="3" name="Title 2"/>
          <p:cNvSpPr>
            <a:spLocks noGrp="1"/>
          </p:cNvSpPr>
          <p:nvPr>
            <p:ph type="ctrTitle"/>
          </p:nvPr>
        </p:nvSpPr>
        <p:spPr/>
        <p:txBody>
          <a:bodyPr>
            <a:normAutofit/>
          </a:bodyPr>
          <a:lstStyle/>
          <a:p>
            <a:r>
              <a:rPr lang="en-US"/>
              <a:t>MRF – Distressed Systems</a:t>
            </a:r>
          </a:p>
        </p:txBody>
      </p:sp>
      <p:sp>
        <p:nvSpPr>
          <p:cNvPr id="4" name="Content Placeholder 3"/>
          <p:cNvSpPr>
            <a:spLocks noGrp="1"/>
          </p:cNvSpPr>
          <p:nvPr>
            <p:ph idx="13"/>
          </p:nvPr>
        </p:nvSpPr>
        <p:spPr>
          <a:xfrm>
            <a:off x="276447" y="1073888"/>
            <a:ext cx="8612371" cy="5384063"/>
          </a:xfrm>
        </p:spPr>
        <p:txBody>
          <a:bodyPr>
            <a:normAutofit lnSpcReduction="10000"/>
          </a:bodyPr>
          <a:lstStyle/>
          <a:p>
            <a:pPr marL="0" indent="0">
              <a:buNone/>
            </a:pPr>
            <a:r>
              <a:rPr lang="en-US" sz="2400" b="1">
                <a:solidFill>
                  <a:schemeClr val="accent3"/>
                </a:solidFill>
              </a:rPr>
              <a:t>NOT</a:t>
            </a:r>
            <a:r>
              <a:rPr lang="en-US" sz="2400">
                <a:solidFill>
                  <a:schemeClr val="accent3"/>
                </a:solidFill>
              </a:rPr>
              <a:t> required for all distressed systems</a:t>
            </a:r>
          </a:p>
          <a:p>
            <a:pPr marL="0" indent="0">
              <a:buNone/>
            </a:pPr>
            <a:r>
              <a:rPr lang="en-US">
                <a:solidFill>
                  <a:schemeClr val="accent3"/>
                </a:solidFill>
              </a:rPr>
              <a:t>At least one applicant + one partner</a:t>
            </a:r>
          </a:p>
          <a:p>
            <a:pPr lvl="1"/>
            <a:r>
              <a:rPr lang="en-US">
                <a:solidFill>
                  <a:schemeClr val="accent3"/>
                </a:solidFill>
              </a:rPr>
              <a:t>May include multiple partners</a:t>
            </a:r>
          </a:p>
          <a:p>
            <a:pPr marL="0" indent="0">
              <a:buNone/>
            </a:pPr>
            <a:r>
              <a:rPr lang="en-US" sz="2400">
                <a:solidFill>
                  <a:schemeClr val="accent3"/>
                </a:solidFill>
              </a:rPr>
              <a:t>Non-distress</a:t>
            </a:r>
            <a:r>
              <a:rPr lang="en-US">
                <a:solidFill>
                  <a:schemeClr val="accent3"/>
                </a:solidFill>
              </a:rPr>
              <a:t>ed partner may apply on behalf of distressed system(s)</a:t>
            </a:r>
            <a:endParaRPr lang="en-US" sz="2400">
              <a:solidFill>
                <a:schemeClr val="accent3"/>
              </a:solidFill>
            </a:endParaRPr>
          </a:p>
          <a:p>
            <a:endParaRPr lang="en-US" sz="2400">
              <a:solidFill>
                <a:schemeClr val="accent3"/>
              </a:solidFill>
            </a:endParaRPr>
          </a:p>
          <a:p>
            <a:pPr marL="0" indent="0">
              <a:buNone/>
            </a:pPr>
            <a:r>
              <a:rPr lang="en-US" sz="2400">
                <a:solidFill>
                  <a:schemeClr val="accent3"/>
                </a:solidFill>
              </a:rPr>
              <a:t>Distressed System </a:t>
            </a:r>
            <a:r>
              <a:rPr lang="en-US">
                <a:solidFill>
                  <a:schemeClr val="accent3"/>
                </a:solidFill>
              </a:rPr>
              <a:t>MRF scopes must</a:t>
            </a:r>
            <a:r>
              <a:rPr lang="en-US" sz="2400">
                <a:solidFill>
                  <a:schemeClr val="accent3"/>
                </a:solidFill>
              </a:rPr>
              <a:t>:</a:t>
            </a:r>
          </a:p>
          <a:p>
            <a:pPr lvl="1"/>
            <a:r>
              <a:rPr lang="en-US" sz="2000">
                <a:solidFill>
                  <a:schemeClr val="accent3"/>
                </a:solidFill>
              </a:rPr>
              <a:t>Include at least 3 alternative + No-Action</a:t>
            </a:r>
            <a:endParaRPr lang="en-US">
              <a:solidFill>
                <a:schemeClr val="accent3"/>
              </a:solidFill>
            </a:endParaRPr>
          </a:p>
          <a:p>
            <a:pPr lvl="1"/>
            <a:r>
              <a:rPr lang="en-US">
                <a:solidFill>
                  <a:schemeClr val="accent3"/>
                </a:solidFill>
              </a:rPr>
              <a:t>Identify new options that were not addressed in a previous study, or build upon and advance past efforts</a:t>
            </a:r>
          </a:p>
          <a:p>
            <a:pPr lvl="1"/>
            <a:r>
              <a:rPr lang="en-US">
                <a:solidFill>
                  <a:schemeClr val="tx2"/>
                </a:solidFill>
              </a:rPr>
              <a:t>Consider reasons for being distressed and how merging/regionalizing will lead to viability</a:t>
            </a:r>
          </a:p>
          <a:p>
            <a:pPr lvl="1"/>
            <a:r>
              <a:rPr lang="en-US">
                <a:solidFill>
                  <a:schemeClr val="tx2"/>
                </a:solidFill>
              </a:rPr>
              <a:t>May include decentralization alternatives</a:t>
            </a:r>
          </a:p>
          <a:p>
            <a:pPr>
              <a:defRPr/>
            </a:pPr>
            <a:endParaRPr lang="en-US">
              <a:solidFill>
                <a:schemeClr val="tx2"/>
              </a:solidFill>
            </a:endParaRPr>
          </a:p>
          <a:p>
            <a:pPr marL="0" indent="0">
              <a:buNone/>
              <a:defRPr/>
            </a:pPr>
            <a:r>
              <a:rPr lang="en-US">
                <a:solidFill>
                  <a:schemeClr val="tx2"/>
                </a:solidFill>
              </a:rPr>
              <a:t>An MRF Grant may be used to further the results </a:t>
            </a:r>
            <a:br>
              <a:rPr lang="en-US">
                <a:solidFill>
                  <a:schemeClr val="tx2"/>
                </a:solidFill>
              </a:rPr>
            </a:br>
            <a:r>
              <a:rPr lang="en-US">
                <a:solidFill>
                  <a:schemeClr val="tx2"/>
                </a:solidFill>
              </a:rPr>
              <a:t>of previous MRF activities</a:t>
            </a:r>
          </a:p>
        </p:txBody>
      </p:sp>
    </p:spTree>
    <p:extLst>
      <p:ext uri="{BB962C8B-B14F-4D97-AF65-F5344CB8AC3E}">
        <p14:creationId xmlns:p14="http://schemas.microsoft.com/office/powerpoint/2010/main" val="273377523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MRF – Application Components</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pPr/>
              <a:t>218</a:t>
            </a:fld>
            <a:endParaRPr lang="en-US"/>
          </a:p>
        </p:txBody>
      </p:sp>
      <p:sp>
        <p:nvSpPr>
          <p:cNvPr id="7" name="Content Placeholder 6"/>
          <p:cNvSpPr>
            <a:spLocks noGrp="1"/>
          </p:cNvSpPr>
          <p:nvPr>
            <p:ph idx="4294967295"/>
          </p:nvPr>
        </p:nvSpPr>
        <p:spPr>
          <a:xfrm>
            <a:off x="469557" y="1006998"/>
            <a:ext cx="8341232" cy="5348082"/>
          </a:xfrm>
          <a:prstGeom prst="rect">
            <a:avLst/>
          </a:prstGeom>
        </p:spPr>
        <p:txBody>
          <a:bodyPr vert="horz" lIns="91440" tIns="45720" rIns="91440" bIns="45720" rtlCol="0" anchor="t">
            <a:noAutofit/>
          </a:bodyPr>
          <a:lstStyle/>
          <a:p>
            <a:pPr marL="3175" lvl="1" indent="0" fontAlgn="ctr">
              <a:lnSpc>
                <a:spcPct val="100000"/>
              </a:lnSpc>
              <a:spcBef>
                <a:spcPts val="0"/>
              </a:spcBef>
              <a:buNone/>
            </a:pPr>
            <a:r>
              <a:rPr lang="en-US" sz="2400" u="sng">
                <a:solidFill>
                  <a:schemeClr val="accent3"/>
                </a:solidFill>
                <a:cs typeface="Arial" panose="020B0604020202020204" pitchFamily="34" charset="0"/>
              </a:rPr>
              <a:t>Required for Completeness</a:t>
            </a:r>
            <a:r>
              <a:rPr lang="en-US" sz="2400">
                <a:solidFill>
                  <a:schemeClr val="accent3"/>
                </a:solidFill>
                <a:cs typeface="Arial" panose="020B0604020202020204" pitchFamily="34" charset="0"/>
              </a:rPr>
              <a:t>:</a:t>
            </a:r>
          </a:p>
          <a:p>
            <a:pPr marL="457200" lvl="1" indent="-454025" fontAlgn="ctr">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Application forms</a:t>
            </a:r>
          </a:p>
          <a:p>
            <a:pPr marL="457200" indent="-454025">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Fund Transfer Certification Form</a:t>
            </a:r>
            <a:endParaRPr lang="en-US" sz="2200">
              <a:solidFill>
                <a:schemeClr val="accent3"/>
              </a:solidFill>
            </a:endParaRPr>
          </a:p>
          <a:p>
            <a:pPr marL="457200" lvl="1" indent="-454025" fontAlgn="ctr">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Resolution from Applicant</a:t>
            </a:r>
          </a:p>
          <a:p>
            <a:pPr marL="457200" lvl="1" indent="-454025" fontAlgn="ctr">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Narrative question responses</a:t>
            </a:r>
          </a:p>
          <a:p>
            <a:pPr marL="627063" lvl="2" indent="-168275" fontAlgn="ctr">
              <a:lnSpc>
                <a:spcPct val="100000"/>
              </a:lnSpc>
              <a:spcBef>
                <a:spcPts val="0"/>
              </a:spcBef>
            </a:pPr>
            <a:r>
              <a:rPr lang="en-US" sz="2200">
                <a:solidFill>
                  <a:schemeClr val="accent3"/>
                </a:solidFill>
                <a:cs typeface="Arial" panose="020B0604020202020204" pitchFamily="34" charset="0"/>
              </a:rPr>
              <a:t>Including supporting documentation with specific references in narrative</a:t>
            </a:r>
          </a:p>
          <a:p>
            <a:pPr marL="460375" lvl="1" indent="-457200" fontAlgn="ctr">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Letter(s) from potential partner(s)</a:t>
            </a:r>
          </a:p>
          <a:p>
            <a:pPr marL="627063" lvl="3" indent="-168275">
              <a:lnSpc>
                <a:spcPct val="100000"/>
              </a:lnSpc>
              <a:spcBef>
                <a:spcPts val="0"/>
              </a:spcBef>
            </a:pPr>
            <a:r>
              <a:rPr lang="en-US" sz="2200">
                <a:solidFill>
                  <a:schemeClr val="accent3"/>
                </a:solidFill>
                <a:cs typeface="Arial" panose="020B0604020202020204" pitchFamily="34" charset="0"/>
              </a:rPr>
              <a:t>Acknowledge the application and commit to participate</a:t>
            </a:r>
          </a:p>
          <a:p>
            <a:pPr marL="627063" lvl="3" indent="-168275">
              <a:lnSpc>
                <a:spcPct val="100000"/>
              </a:lnSpc>
              <a:spcBef>
                <a:spcPts val="0"/>
              </a:spcBef>
            </a:pPr>
            <a:r>
              <a:rPr lang="en-US" sz="2200">
                <a:solidFill>
                  <a:schemeClr val="accent3"/>
                </a:solidFill>
                <a:cs typeface="Arial" panose="020B0604020202020204" pitchFamily="34" charset="0"/>
              </a:rPr>
              <a:t>Non-binding to act on the study’s recommendations</a:t>
            </a:r>
          </a:p>
          <a:p>
            <a:pPr marL="0" lvl="3" indent="1588">
              <a:lnSpc>
                <a:spcPct val="100000"/>
              </a:lnSpc>
              <a:spcBef>
                <a:spcPts val="0"/>
              </a:spcBef>
              <a:buNone/>
            </a:pPr>
            <a:endParaRPr lang="en-US">
              <a:solidFill>
                <a:schemeClr val="accent3"/>
              </a:solidFill>
              <a:cs typeface="Arial" panose="020B0604020202020204" pitchFamily="34" charset="0"/>
            </a:endParaRPr>
          </a:p>
          <a:p>
            <a:pPr marL="0" lvl="3" indent="1588">
              <a:lnSpc>
                <a:spcPct val="100000"/>
              </a:lnSpc>
              <a:spcBef>
                <a:spcPts val="0"/>
              </a:spcBef>
              <a:buNone/>
            </a:pPr>
            <a:r>
              <a:rPr lang="en-US" sz="2400" u="sng">
                <a:solidFill>
                  <a:schemeClr val="accent3"/>
                </a:solidFill>
                <a:cs typeface="Arial" panose="020B0604020202020204" pitchFamily="34" charset="0"/>
              </a:rPr>
              <a:t>Required for scoring </a:t>
            </a:r>
            <a:r>
              <a:rPr lang="en-US" sz="2400">
                <a:solidFill>
                  <a:schemeClr val="accent3"/>
                </a:solidFill>
                <a:cs typeface="Arial" panose="020B0604020202020204" pitchFamily="34" charset="0"/>
              </a:rPr>
              <a:t>certain points:</a:t>
            </a:r>
          </a:p>
          <a:p>
            <a:pPr marL="457200" lvl="1" indent="-454025" fontAlgn="ctr">
              <a:lnSpc>
                <a:spcPct val="100000"/>
              </a:lnSpc>
              <a:spcBef>
                <a:spcPts val="0"/>
              </a:spcBef>
              <a:buFont typeface="Wingdings" panose="05000000000000000000" pitchFamily="2" charset="2"/>
              <a:buChar char="q"/>
            </a:pPr>
            <a:r>
              <a:rPr lang="en-US" sz="2200">
                <a:solidFill>
                  <a:schemeClr val="accent3"/>
                </a:solidFill>
                <a:cs typeface="Arial" panose="020B0604020202020204" pitchFamily="34" charset="0"/>
              </a:rPr>
              <a:t>Financial Information Form – Operating Ratio</a:t>
            </a:r>
          </a:p>
          <a:p>
            <a:pPr marL="457200" lvl="1" indent="-454025" fontAlgn="ctr">
              <a:lnSpc>
                <a:spcPct val="100000"/>
              </a:lnSpc>
              <a:spcBef>
                <a:spcPts val="0"/>
              </a:spcBef>
              <a:buFont typeface="Wingdings" panose="05000000000000000000" pitchFamily="2" charset="2"/>
              <a:buChar char="q"/>
              <a:tabLst>
                <a:tab pos="3543300" algn="l"/>
              </a:tabLst>
            </a:pPr>
            <a:r>
              <a:rPr lang="en-US" sz="2200">
                <a:solidFill>
                  <a:schemeClr val="accent3"/>
                </a:solidFill>
                <a:cs typeface="Arial" panose="020B0604020202020204" pitchFamily="34" charset="0"/>
              </a:rPr>
              <a:t>Applicable rate sheets – DW/WW bill per 5,000 gal</a:t>
            </a:r>
            <a:endParaRPr lang="en-US" sz="2400"/>
          </a:p>
        </p:txBody>
      </p:sp>
    </p:spTree>
    <p:extLst>
      <p:ext uri="{BB962C8B-B14F-4D97-AF65-F5344CB8AC3E}">
        <p14:creationId xmlns:p14="http://schemas.microsoft.com/office/powerpoint/2010/main" val="176932381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MRF – Priority Rating System (PRS)</a:t>
            </a:r>
          </a:p>
        </p:txBody>
      </p:sp>
      <p:sp>
        <p:nvSpPr>
          <p:cNvPr id="2" name="Slide Number Placeholder 1"/>
          <p:cNvSpPr>
            <a:spLocks noGrp="1"/>
          </p:cNvSpPr>
          <p:nvPr>
            <p:ph type="sldNum" sz="quarter" idx="4294967295"/>
          </p:nvPr>
        </p:nvSpPr>
        <p:spPr>
          <a:xfrm>
            <a:off x="0" y="6650038"/>
            <a:ext cx="2057400" cy="138112"/>
          </a:xfrm>
        </p:spPr>
        <p:txBody>
          <a:bodyPr/>
          <a:lstStyle/>
          <a:p>
            <a:fld id="{11F27F3A-B3E9-41ED-AF8F-A365F10BB65F}" type="slidenum">
              <a:rPr lang="en-US" smtClean="0"/>
              <a:pPr/>
              <a:t>219</a:t>
            </a:fld>
            <a:endParaRPr lang="en-US"/>
          </a:p>
        </p:txBody>
      </p:sp>
      <p:graphicFrame>
        <p:nvGraphicFramePr>
          <p:cNvPr id="13" name="Table 12">
            <a:extLst>
              <a:ext uri="{FF2B5EF4-FFF2-40B4-BE49-F238E27FC236}">
                <a16:creationId xmlns:a16="http://schemas.microsoft.com/office/drawing/2014/main" id="{696AD425-A471-44F8-8C98-1F3CD79AF7FB}"/>
              </a:ext>
            </a:extLst>
          </p:cNvPr>
          <p:cNvGraphicFramePr>
            <a:graphicFrameLocks noGrp="1"/>
          </p:cNvGraphicFramePr>
          <p:nvPr>
            <p:extLst>
              <p:ext uri="{D42A27DB-BD31-4B8C-83A1-F6EECF244321}">
                <p14:modId xmlns:p14="http://schemas.microsoft.com/office/powerpoint/2010/main" val="477298403"/>
              </p:ext>
            </p:extLst>
          </p:nvPr>
        </p:nvGraphicFramePr>
        <p:xfrm>
          <a:off x="835057" y="1010110"/>
          <a:ext cx="7473885" cy="5471715"/>
        </p:xfrm>
        <a:graphic>
          <a:graphicData uri="http://schemas.openxmlformats.org/drawingml/2006/table">
            <a:tbl>
              <a:tblPr/>
              <a:tblGrid>
                <a:gridCol w="750580">
                  <a:extLst>
                    <a:ext uri="{9D8B030D-6E8A-4147-A177-3AD203B41FA5}">
                      <a16:colId xmlns:a16="http://schemas.microsoft.com/office/drawing/2014/main" val="3353323665"/>
                    </a:ext>
                  </a:extLst>
                </a:gridCol>
                <a:gridCol w="5876903">
                  <a:extLst>
                    <a:ext uri="{9D8B030D-6E8A-4147-A177-3AD203B41FA5}">
                      <a16:colId xmlns:a16="http://schemas.microsoft.com/office/drawing/2014/main" val="35044526"/>
                    </a:ext>
                  </a:extLst>
                </a:gridCol>
                <a:gridCol w="846402">
                  <a:extLst>
                    <a:ext uri="{9D8B030D-6E8A-4147-A177-3AD203B41FA5}">
                      <a16:colId xmlns:a16="http://schemas.microsoft.com/office/drawing/2014/main" val="1191258783"/>
                    </a:ext>
                  </a:extLst>
                </a:gridCol>
              </a:tblGrid>
              <a:tr h="402103">
                <a:tc gridSpan="3">
                  <a:txBody>
                    <a:bodyPr/>
                    <a:lstStyle/>
                    <a:p>
                      <a:pPr algn="ctr" fontAlgn="ctr"/>
                      <a:r>
                        <a:rPr lang="en-US" sz="1100" b="1" i="0" u="none" strike="noStrike">
                          <a:solidFill>
                            <a:srgbClr val="000000"/>
                          </a:solidFill>
                          <a:effectLst/>
                          <a:latin typeface="Arial" panose="020B0604020202020204" pitchFamily="34" charset="0"/>
                        </a:rPr>
                        <a:t>SRP and VUR Merger/Regionalization Feasibility Priority Rating System</a:t>
                      </a:r>
                      <a:endParaRPr lang="en-US" sz="1100" b="1" i="0" u="none" strike="noStrike">
                        <a:solidFill>
                          <a:srgbClr val="FF0000"/>
                        </a:solidFill>
                        <a:effectLst/>
                        <a:latin typeface="Arial" panose="020B0604020202020204" pitchFamily="34" charset="0"/>
                      </a:endParaRP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828974"/>
                  </a:ext>
                </a:extLst>
              </a:tr>
              <a:tr h="333309">
                <a:tc>
                  <a:txBody>
                    <a:bodyPr/>
                    <a:lstStyle/>
                    <a:p>
                      <a:pPr algn="ctr" fontAlgn="ctr"/>
                      <a:r>
                        <a:rPr lang="en-US" sz="1100" b="1" i="0" u="none" strike="noStrike">
                          <a:solidFill>
                            <a:srgbClr val="000000"/>
                          </a:solidFill>
                          <a:effectLst/>
                          <a:latin typeface="Arial" panose="020B0604020202020204" pitchFamily="34" charset="0"/>
                        </a:rPr>
                        <a:t>Line Item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Arial" panose="020B0604020202020204" pitchFamily="34" charset="0"/>
                        </a:rPr>
                        <a:t> Category</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panose="020B0604020202020204" pitchFamily="34" charset="0"/>
                        </a:rPr>
                        <a:t>Points</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102541"/>
                  </a:ext>
                </a:extLst>
              </a:tr>
              <a:tr h="340086">
                <a:tc>
                  <a:txBody>
                    <a:bodyPr/>
                    <a:lstStyle/>
                    <a:p>
                      <a:pPr algn="ctr" fontAlgn="ctr"/>
                      <a:r>
                        <a:rPr lang="en-US" sz="1100" b="0" i="0" u="none" strike="noStrike">
                          <a:solidFill>
                            <a:srgbClr val="000000"/>
                          </a:solidFill>
                          <a:effectLst/>
                          <a:latin typeface="Arial" panose="020B0604020202020204" pitchFamily="34" charset="0"/>
                        </a:rPr>
                        <a:t>1</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Arial" panose="020B0604020202020204" pitchFamily="34" charset="0"/>
                        </a:rPr>
                        <a:t> Project Benefits</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587459295"/>
                  </a:ext>
                </a:extLst>
              </a:tr>
              <a:tr h="340086">
                <a:tc>
                  <a:txBody>
                    <a:bodyPr/>
                    <a:lstStyle/>
                    <a:p>
                      <a:pPr algn="r" fontAlgn="ctr"/>
                      <a:r>
                        <a:rPr lang="en-US" sz="1100" b="0" i="0" u="none" strike="noStrike">
                          <a:solidFill>
                            <a:srgbClr val="000000"/>
                          </a:solidFill>
                          <a:effectLst/>
                          <a:latin typeface="Arial" panose="020B0604020202020204" pitchFamily="34" charset="0"/>
                        </a:rPr>
                        <a:t>1.A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Top 3 Challenges and Compliance History</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0, 1, 2, or 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018013"/>
                  </a:ext>
                </a:extLst>
              </a:tr>
              <a:tr h="340086">
                <a:tc>
                  <a:txBody>
                    <a:bodyPr/>
                    <a:lstStyle/>
                    <a:p>
                      <a:pPr algn="r" fontAlgn="ctr"/>
                      <a:r>
                        <a:rPr lang="en-US" sz="1100" b="0" i="0" u="none" strike="noStrike">
                          <a:solidFill>
                            <a:srgbClr val="000000"/>
                          </a:solidFill>
                          <a:effectLst/>
                          <a:latin typeface="Arial" panose="020B0604020202020204" pitchFamily="34" charset="0"/>
                        </a:rPr>
                        <a:t>1.B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Past Collaboration and/or Proximity</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0, 1, 2, or 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031957"/>
                  </a:ext>
                </a:extLst>
              </a:tr>
              <a:tr h="340086">
                <a:tc>
                  <a:txBody>
                    <a:bodyPr/>
                    <a:lstStyle/>
                    <a:p>
                      <a:pPr algn="ctr" fontAlgn="ctr"/>
                      <a:r>
                        <a:rPr lang="en-US" sz="1100" b="0" i="0" u="none" strike="noStrike">
                          <a:solidFill>
                            <a:srgbClr val="000000"/>
                          </a:solidFill>
                          <a:effectLst/>
                          <a:latin typeface="Arial" panose="020B0604020202020204" pitchFamily="34" charset="0"/>
                        </a:rPr>
                        <a:t>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Arial" panose="020B0604020202020204" pitchFamily="34" charset="0"/>
                        </a:rPr>
                        <a:t> System Management</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67132462"/>
                  </a:ext>
                </a:extLst>
              </a:tr>
              <a:tr h="340086">
                <a:tc>
                  <a:txBody>
                    <a:bodyPr/>
                    <a:lstStyle/>
                    <a:p>
                      <a:pPr algn="r" fontAlgn="ctr"/>
                      <a:r>
                        <a:rPr lang="en-US" sz="1100" b="0" i="0" u="none" strike="noStrike">
                          <a:solidFill>
                            <a:srgbClr val="000000"/>
                          </a:solidFill>
                          <a:effectLst/>
                          <a:latin typeface="Arial" panose="020B0604020202020204" pitchFamily="34" charset="0"/>
                        </a:rPr>
                        <a:t> 2.A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Size and Capabilities</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0, 1, or 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228355"/>
                  </a:ext>
                </a:extLst>
              </a:tr>
              <a:tr h="370116">
                <a:tc>
                  <a:txBody>
                    <a:bodyPr/>
                    <a:lstStyle/>
                    <a:p>
                      <a:pPr algn="r" fontAlgn="ctr"/>
                      <a:r>
                        <a:rPr lang="en-US" sz="1100" b="0" i="0" u="none" strike="noStrike">
                          <a:solidFill>
                            <a:schemeClr val="tx1"/>
                          </a:solidFill>
                          <a:effectLst/>
                          <a:latin typeface="Arial" panose="020B0604020202020204" pitchFamily="34" charset="0"/>
                        </a:rPr>
                        <a:t> 2.B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ctr"/>
                      <a:r>
                        <a:rPr lang="en-US" sz="1100" b="0" i="0" u="none" strike="noStrike">
                          <a:solidFill>
                            <a:schemeClr val="tx1"/>
                          </a:solidFill>
                          <a:effectLst/>
                          <a:latin typeface="Arial" panose="020B0604020202020204" pitchFamily="34" charset="0"/>
                        </a:rPr>
                        <a:t> The LGU has been identified as “distressed” by the Authority and Commission per NCGS 159G-45(b).</a:t>
                      </a:r>
                      <a:endParaRPr lang="en-US" sz="1100" b="0" i="0" u="none" strike="noStrike" kern="1200">
                        <a:solidFill>
                          <a:schemeClr val="tx1"/>
                        </a:solidFill>
                        <a:effectLst/>
                        <a:latin typeface="Arial" panose="020B0604020202020204" pitchFamily="34" charset="0"/>
                        <a:ea typeface="+mn-ea"/>
                        <a:cs typeface="+mn-cs"/>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Arial" panose="020B0604020202020204" pitchFamily="34" charset="0"/>
                        </a:rPr>
                        <a:t>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68114"/>
                  </a:ext>
                </a:extLst>
              </a:tr>
              <a:tr h="340086">
                <a:tc>
                  <a:txBody>
                    <a:bodyPr/>
                    <a:lstStyle/>
                    <a:p>
                      <a:pPr algn="r" fontAlgn="ctr"/>
                      <a:r>
                        <a:rPr lang="en-US" sz="1100" b="0" i="0" u="none" strike="noStrike">
                          <a:solidFill>
                            <a:srgbClr val="000000"/>
                          </a:solidFill>
                          <a:effectLst/>
                          <a:latin typeface="Arial" panose="020B0604020202020204" pitchFamily="34" charset="0"/>
                        </a:rPr>
                        <a:t>2.C</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Operating Ratio &lt; 1.00</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1</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696416"/>
                  </a:ext>
                </a:extLst>
              </a:tr>
              <a:tr h="340086">
                <a:tc>
                  <a:txBody>
                    <a:bodyPr/>
                    <a:lstStyle/>
                    <a:p>
                      <a:pPr algn="ctr" fontAlgn="ctr"/>
                      <a:r>
                        <a:rPr lang="en-US" sz="1100" b="0" i="0" u="none" strike="noStrike">
                          <a:solidFill>
                            <a:srgbClr val="000000"/>
                          </a:solidFill>
                          <a:effectLst/>
                          <a:latin typeface="Arial" panose="020B0604020202020204" pitchFamily="34" charset="0"/>
                        </a:rPr>
                        <a:t>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Arial" panose="020B0604020202020204" pitchFamily="34" charset="0"/>
                        </a:rPr>
                        <a:t> Affordability</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26559243"/>
                  </a:ext>
                </a:extLst>
              </a:tr>
              <a:tr h="340086">
                <a:tc>
                  <a:txBody>
                    <a:bodyPr/>
                    <a:lstStyle/>
                    <a:p>
                      <a:pPr algn="r" fontAlgn="ctr"/>
                      <a:r>
                        <a:rPr lang="en-US" sz="1100" b="0" i="0" u="none" strike="noStrike">
                          <a:solidFill>
                            <a:srgbClr val="000000"/>
                          </a:solidFill>
                          <a:effectLst/>
                          <a:latin typeface="Arial" panose="020B0604020202020204" pitchFamily="34" charset="0"/>
                        </a:rPr>
                        <a:t> 3.A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Current Monthly Utility Bill for 5,000 gallons usage</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0, 2, or 4</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123414"/>
                  </a:ext>
                </a:extLst>
              </a:tr>
              <a:tr h="340086">
                <a:tc>
                  <a:txBody>
                    <a:bodyPr/>
                    <a:lstStyle/>
                    <a:p>
                      <a:pPr algn="r" fontAlgn="ctr"/>
                      <a:r>
                        <a:rPr lang="en-US" sz="1100" b="0" i="0" u="none" strike="noStrike">
                          <a:solidFill>
                            <a:srgbClr val="000000"/>
                          </a:solidFill>
                          <a:effectLst/>
                          <a:latin typeface="Arial" panose="020B0604020202020204" pitchFamily="34" charset="0"/>
                        </a:rPr>
                        <a:t> 3.B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Local Government Unit (LGU) Indicators</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79979245"/>
                  </a:ext>
                </a:extLst>
              </a:tr>
              <a:tr h="340086">
                <a:tc>
                  <a:txBody>
                    <a:bodyPr/>
                    <a:lstStyle/>
                    <a:p>
                      <a:pPr algn="r" fontAlgn="ctr"/>
                      <a:r>
                        <a:rPr lang="en-US" sz="1100" b="0" i="0" u="none" strike="noStrike">
                          <a:solidFill>
                            <a:srgbClr val="000000"/>
                          </a:solidFill>
                          <a:effectLst/>
                          <a:latin typeface="Arial" panose="020B0604020202020204" pitchFamily="34" charset="0"/>
                        </a:rPr>
                        <a:t> 3.B.1</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3 out of 5 LGU indicators are worse than the state benchmark </a:t>
                      </a:r>
                      <a:r>
                        <a:rPr lang="en-US" sz="1100" b="1" i="0" u="none" strike="noStrike">
                          <a:solidFill>
                            <a:srgbClr val="000000"/>
                          </a:solidFill>
                          <a:effectLst/>
                          <a:latin typeface="Arial" panose="020B0604020202020204" pitchFamily="34" charset="0"/>
                        </a:rPr>
                        <a:t>OR</a:t>
                      </a:r>
                      <a:endParaRPr lang="en-US" sz="1100" b="0" i="0" u="none" strike="noStrike">
                        <a:solidFill>
                          <a:srgbClr val="000000"/>
                        </a:solidFill>
                        <a:effectLst/>
                        <a:latin typeface="Arial" panose="020B0604020202020204" pitchFamily="34" charset="0"/>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0</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8939745"/>
                  </a:ext>
                </a:extLst>
              </a:tr>
              <a:tr h="340086">
                <a:tc>
                  <a:txBody>
                    <a:bodyPr/>
                    <a:lstStyle/>
                    <a:p>
                      <a:pPr algn="r" fontAlgn="ctr"/>
                      <a:r>
                        <a:rPr lang="en-US" sz="1100" b="0" i="0" u="none" strike="noStrike">
                          <a:solidFill>
                            <a:srgbClr val="000000"/>
                          </a:solidFill>
                          <a:effectLst/>
                          <a:latin typeface="Arial" panose="020B0604020202020204" pitchFamily="34" charset="0"/>
                        </a:rPr>
                        <a:t> 3.B.2</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4 out of 5 LGU indicators are worse that the state benchmark </a:t>
                      </a:r>
                      <a:r>
                        <a:rPr lang="en-US" sz="1100" b="1" i="0" u="none" strike="noStrike">
                          <a:solidFill>
                            <a:srgbClr val="000000"/>
                          </a:solidFill>
                          <a:effectLst/>
                          <a:latin typeface="Arial" panose="020B0604020202020204" pitchFamily="34" charset="0"/>
                        </a:rPr>
                        <a:t>OR</a:t>
                      </a:r>
                      <a:endParaRPr lang="en-US" sz="1100" b="0" i="0" u="none" strike="noStrike">
                        <a:solidFill>
                          <a:srgbClr val="000000"/>
                        </a:solidFill>
                        <a:effectLst/>
                        <a:latin typeface="Arial" panose="020B0604020202020204" pitchFamily="34" charset="0"/>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8563796"/>
                  </a:ext>
                </a:extLst>
              </a:tr>
              <a:tr h="340086">
                <a:tc>
                  <a:txBody>
                    <a:bodyPr/>
                    <a:lstStyle/>
                    <a:p>
                      <a:pPr algn="r" fontAlgn="ctr"/>
                      <a:r>
                        <a:rPr lang="en-US" sz="1100" b="0" i="0" u="none" strike="noStrike">
                          <a:solidFill>
                            <a:srgbClr val="000000"/>
                          </a:solidFill>
                          <a:effectLst/>
                          <a:latin typeface="Arial" panose="020B0604020202020204" pitchFamily="34" charset="0"/>
                        </a:rPr>
                        <a:t> 3.B.3</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5 out of 5 LGU indicators are worse that the state benchmark</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panose="020B0604020202020204" pitchFamily="34" charset="0"/>
                        </a:rPr>
                        <a:t>4</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2033384"/>
                  </a:ext>
                </a:extLst>
              </a:tr>
              <a:tr h="285155">
                <a:tc>
                  <a:txBody>
                    <a:bodyPr/>
                    <a:lstStyle/>
                    <a:p>
                      <a:pPr algn="ctr" fontAlgn="ctr"/>
                      <a:r>
                        <a:rPr lang="en-US" sz="1100" b="0" i="0" u="none" strike="noStrike">
                          <a:solidFill>
                            <a:srgbClr val="000000"/>
                          </a:solidFill>
                          <a:effectLst/>
                          <a:latin typeface="Arial" panose="020B0604020202020204" pitchFamily="34" charset="0"/>
                        </a:rPr>
                        <a:t> </a:t>
                      </a:r>
                    </a:p>
                  </a:txBody>
                  <a:tcPr marL="6050" marR="6050" marT="6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Total Points </a:t>
                      </a:r>
                    </a:p>
                  </a:txBody>
                  <a:tcPr marL="6050" marR="72596" marT="6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panose="020B0604020202020204" pitchFamily="34" charset="0"/>
                        </a:rPr>
                        <a:t>20 Max</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8866504"/>
                  </a:ext>
                </a:extLst>
              </a:tr>
            </a:tbl>
          </a:graphicData>
        </a:graphic>
      </p:graphicFrame>
    </p:spTree>
    <p:extLst>
      <p:ext uri="{BB962C8B-B14F-4D97-AF65-F5344CB8AC3E}">
        <p14:creationId xmlns:p14="http://schemas.microsoft.com/office/powerpoint/2010/main" val="134916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95B3-BD57-3417-66DA-A24E4A8CCB2B}"/>
              </a:ext>
            </a:extLst>
          </p:cNvPr>
          <p:cNvSpPr>
            <a:spLocks noGrp="1"/>
          </p:cNvSpPr>
          <p:nvPr>
            <p:ph type="title"/>
          </p:nvPr>
        </p:nvSpPr>
        <p:spPr/>
        <p:txBody>
          <a:bodyPr/>
          <a:lstStyle/>
          <a:p>
            <a:r>
              <a:rPr lang="en-US"/>
              <a:t>SRF Helene DWTS Funding – Project Eligibility</a:t>
            </a:r>
          </a:p>
        </p:txBody>
      </p:sp>
      <p:sp>
        <p:nvSpPr>
          <p:cNvPr id="3" name="Content Placeholder 2">
            <a:extLst>
              <a:ext uri="{FF2B5EF4-FFF2-40B4-BE49-F238E27FC236}">
                <a16:creationId xmlns:a16="http://schemas.microsoft.com/office/drawing/2014/main" id="{E32B5DFF-963C-DFC4-3CF5-9DC195B07C91}"/>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Either improve resilience of DWTSs to flooding </a:t>
            </a:r>
            <a:r>
              <a:rPr lang="en-US" i="1" dirty="0">
                <a:solidFill>
                  <a:schemeClr val="accent3"/>
                </a:solidFill>
                <a:latin typeface="Arial"/>
                <a:cs typeface="Arial"/>
              </a:rPr>
              <a:t>or</a:t>
            </a:r>
            <a:r>
              <a:rPr lang="en-US" dirty="0">
                <a:solidFill>
                  <a:schemeClr val="accent3"/>
                </a:solidFill>
                <a:latin typeface="Arial"/>
                <a:cs typeface="Arial"/>
              </a:rPr>
              <a:t> assess the potential to connect homes served by DWTSs to centralized sewer systems and/or fund such connections</a:t>
            </a:r>
          </a:p>
          <a:p>
            <a:r>
              <a:rPr lang="en-US" dirty="0">
                <a:solidFill>
                  <a:schemeClr val="accent3"/>
                </a:solidFill>
                <a:latin typeface="Arial"/>
                <a:cs typeface="Arial"/>
              </a:rPr>
              <a:t>Project must be in a Helene-affected area</a:t>
            </a:r>
          </a:p>
          <a:p>
            <a:pPr lvl="1"/>
            <a:r>
              <a:rPr lang="en-US">
                <a:solidFill>
                  <a:schemeClr val="accent3"/>
                </a:solidFill>
                <a:latin typeface="Arial"/>
                <a:cs typeface="Arial"/>
              </a:rPr>
              <a:t>FEMA </a:t>
            </a:r>
            <a:r>
              <a:rPr lang="en-US" dirty="0">
                <a:solidFill>
                  <a:schemeClr val="accent3"/>
                </a:solidFill>
                <a:latin typeface="Arial"/>
                <a:cs typeface="Arial"/>
              </a:rPr>
              <a:t>disaster declared counties are automatically considered as Helene-affected area</a:t>
            </a:r>
          </a:p>
          <a:p>
            <a:r>
              <a:rPr lang="en-US" dirty="0">
                <a:solidFill>
                  <a:schemeClr val="accent3"/>
                </a:solidFill>
                <a:latin typeface="Arial"/>
                <a:cs typeface="Arial"/>
              </a:rPr>
              <a:t>Repair/replacement of DWTSs eligible so long as flood resilience improved</a:t>
            </a:r>
          </a:p>
        </p:txBody>
      </p:sp>
      <p:sp>
        <p:nvSpPr>
          <p:cNvPr id="4" name="Slide Number Placeholder 3">
            <a:extLst>
              <a:ext uri="{FF2B5EF4-FFF2-40B4-BE49-F238E27FC236}">
                <a16:creationId xmlns:a16="http://schemas.microsoft.com/office/drawing/2014/main" id="{32872237-9AE5-8BCA-0B6B-1EC87AC7110E}"/>
              </a:ext>
            </a:extLst>
          </p:cNvPr>
          <p:cNvSpPr>
            <a:spLocks noGrp="1"/>
          </p:cNvSpPr>
          <p:nvPr>
            <p:ph type="sldNum" sz="quarter" idx="10"/>
          </p:nvPr>
        </p:nvSpPr>
        <p:spPr/>
        <p:txBody>
          <a:bodyPr/>
          <a:lstStyle/>
          <a:p>
            <a:fld id="{74EC55B0-5D01-45FE-91CD-8F1B48D625FC}" type="slidenum">
              <a:rPr lang="en-US" smtClean="0"/>
              <a:pPr/>
              <a:t>22</a:t>
            </a:fld>
            <a:endParaRPr lang="en-US"/>
          </a:p>
        </p:txBody>
      </p:sp>
    </p:spTree>
    <p:extLst>
      <p:ext uri="{BB962C8B-B14F-4D97-AF65-F5344CB8AC3E}">
        <p14:creationId xmlns:p14="http://schemas.microsoft.com/office/powerpoint/2010/main" val="213696223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normAutofit/>
          </a:bodyPr>
          <a:lstStyle/>
          <a:p>
            <a:r>
              <a:rPr lang="en-US"/>
              <a:t>MRF – Application Narrative</a:t>
            </a:r>
          </a:p>
        </p:txBody>
      </p:sp>
      <p:sp>
        <p:nvSpPr>
          <p:cNvPr id="3" name="Content Placeholder 2">
            <a:extLst>
              <a:ext uri="{FF2B5EF4-FFF2-40B4-BE49-F238E27FC236}">
                <a16:creationId xmlns:a16="http://schemas.microsoft.com/office/drawing/2014/main" id="{45EE28D9-CEC5-4B9A-8C36-06FEECA5C102}"/>
              </a:ext>
            </a:extLst>
          </p:cNvPr>
          <p:cNvSpPr>
            <a:spLocks noGrp="1"/>
          </p:cNvSpPr>
          <p:nvPr>
            <p:ph idx="1"/>
          </p:nvPr>
        </p:nvSpPr>
        <p:spPr/>
        <p:txBody>
          <a:bodyPr>
            <a:normAutofit/>
          </a:bodyPr>
          <a:lstStyle/>
          <a:p>
            <a:pPr marL="0" indent="0">
              <a:lnSpc>
                <a:spcPct val="100000"/>
              </a:lnSpc>
              <a:spcBef>
                <a:spcPts val="600"/>
              </a:spcBef>
              <a:buNone/>
            </a:pPr>
            <a:endParaRPr lang="en-US"/>
          </a:p>
          <a:p>
            <a:pPr marL="0" indent="0">
              <a:lnSpc>
                <a:spcPct val="100000"/>
              </a:lnSpc>
              <a:spcBef>
                <a:spcPts val="600"/>
              </a:spcBef>
              <a:buNone/>
            </a:pPr>
            <a:endParaRPr lang="en-US" sz="2400"/>
          </a:p>
          <a:p>
            <a:pPr marL="0" indent="0">
              <a:buNone/>
            </a:pPr>
            <a:endParaRPr lang="en-US"/>
          </a:p>
        </p:txBody>
      </p:sp>
      <p:sp>
        <p:nvSpPr>
          <p:cNvPr id="4" name="Rectangle 3"/>
          <p:cNvSpPr/>
          <p:nvPr/>
        </p:nvSpPr>
        <p:spPr>
          <a:xfrm>
            <a:off x="160774" y="1135463"/>
            <a:ext cx="8742066" cy="4955203"/>
          </a:xfrm>
          <a:prstGeom prst="rect">
            <a:avLst/>
          </a:prstGeom>
        </p:spPr>
        <p:txBody>
          <a:bodyPr wrap="square">
            <a:spAutoFit/>
          </a:bodyPr>
          <a:lstStyle/>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3 categories with 9 questions and 4 calculations</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Respond in same order as the Guidance</a:t>
            </a:r>
          </a:p>
          <a:p>
            <a:pPr marL="285750" indent="-285750">
              <a:spcAft>
                <a:spcPts val="600"/>
              </a:spcAft>
              <a:buFont typeface="Arial" panose="020B0604020202020204" pitchFamily="34" charset="0"/>
              <a:buChar char="•"/>
            </a:pP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1: Project Benefits</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Challenges, past studies, compliance history, past collaboration, proximity, and unallocated capacity</a:t>
            </a: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2: System Management</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Organizational size and capabilities, desired level of service, distressed status, and operating ratio</a:t>
            </a:r>
            <a:endParaRPr lang="en-US" sz="2000">
              <a:solidFill>
                <a:schemeClr val="accent3"/>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800">
                <a:solidFill>
                  <a:schemeClr val="accent3"/>
                </a:solidFill>
                <a:latin typeface="Arial" panose="020B0604020202020204" pitchFamily="34" charset="0"/>
                <a:ea typeface="Calibri" panose="020F0502020204030204" pitchFamily="34" charset="0"/>
                <a:cs typeface="Times New Roman" panose="02020603050405020304" pitchFamily="18" charset="0"/>
              </a:rPr>
              <a:t>Category 3: Affordability</a:t>
            </a:r>
          </a:p>
          <a:p>
            <a:pPr marL="742950" lvl="1" indent="-285750">
              <a:spcAft>
                <a:spcPts val="600"/>
              </a:spcAft>
              <a:buFont typeface="Arial" panose="020B0604020202020204" pitchFamily="34" charset="0"/>
              <a:buChar char="•"/>
            </a:pPr>
            <a:r>
              <a:rPr lang="en-US" sz="2400">
                <a:solidFill>
                  <a:schemeClr val="accent3"/>
                </a:solidFill>
                <a:latin typeface="Arial" panose="020B0604020202020204" pitchFamily="34" charset="0"/>
                <a:ea typeface="Calibri" panose="020F0502020204030204" pitchFamily="34" charset="0"/>
                <a:cs typeface="Times New Roman" panose="02020603050405020304" pitchFamily="18" charset="0"/>
              </a:rPr>
              <a:t>Water/Sewer rates, LGU Indicators</a:t>
            </a:r>
          </a:p>
        </p:txBody>
      </p:sp>
      <p:sp>
        <p:nvSpPr>
          <p:cNvPr id="5" name="Slide Number Placeholder 4"/>
          <p:cNvSpPr>
            <a:spLocks noGrp="1"/>
          </p:cNvSpPr>
          <p:nvPr>
            <p:ph type="sldNum" sz="quarter" idx="10"/>
          </p:nvPr>
        </p:nvSpPr>
        <p:spPr/>
        <p:txBody>
          <a:bodyPr/>
          <a:lstStyle/>
          <a:p>
            <a:fld id="{DACB0C26-4646-467F-89AF-6C0A7B2F9E95}" type="slidenum">
              <a:rPr lang="en-US" smtClean="0"/>
              <a:pPr/>
              <a:t>220</a:t>
            </a:fld>
            <a:endParaRPr lang="en-US"/>
          </a:p>
        </p:txBody>
      </p:sp>
    </p:spTree>
    <p:extLst>
      <p:ext uri="{BB962C8B-B14F-4D97-AF65-F5344CB8AC3E}">
        <p14:creationId xmlns:p14="http://schemas.microsoft.com/office/powerpoint/2010/main" val="275634207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MRF – Category 1: Project Benefits</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221</a:t>
            </a:fld>
            <a:endParaRPr lang="en-US"/>
          </a:p>
        </p:txBody>
      </p:sp>
      <p:sp>
        <p:nvSpPr>
          <p:cNvPr id="7" name="Content Placeholder 6"/>
          <p:cNvSpPr>
            <a:spLocks noGrp="1"/>
          </p:cNvSpPr>
          <p:nvPr>
            <p:ph idx="4294967295"/>
          </p:nvPr>
        </p:nvSpPr>
        <p:spPr>
          <a:xfrm>
            <a:off x="469557" y="1115367"/>
            <a:ext cx="8341232" cy="5391759"/>
          </a:xfrm>
          <a:prstGeom prst="rect">
            <a:avLst/>
          </a:prstGeom>
        </p:spPr>
        <p:txBody>
          <a:bodyPr vert="horz" lIns="91440" tIns="45720" rIns="91440" bIns="45720" rtlCol="0" anchor="t">
            <a:normAutofit lnSpcReduction="10000"/>
          </a:bodyPr>
          <a:lstStyle/>
          <a:p>
            <a:pPr marL="0" indent="0">
              <a:buNone/>
            </a:pPr>
            <a:r>
              <a:rPr lang="en-US" sz="2400">
                <a:solidFill>
                  <a:schemeClr val="accent3"/>
                </a:solidFill>
                <a:cs typeface="Arial" panose="020B0604020202020204" pitchFamily="34" charset="0"/>
              </a:rPr>
              <a:t>Discuss the </a:t>
            </a:r>
            <a:r>
              <a:rPr lang="en-US" sz="2400" b="1">
                <a:solidFill>
                  <a:schemeClr val="accent3"/>
                </a:solidFill>
                <a:cs typeface="Arial" panose="020B0604020202020204" pitchFamily="34" charset="0"/>
              </a:rPr>
              <a:t>top 3 challenges</a:t>
            </a:r>
            <a:r>
              <a:rPr lang="en-US" sz="2400">
                <a:solidFill>
                  <a:schemeClr val="accent3"/>
                </a:solidFill>
                <a:cs typeface="Arial" panose="020B0604020202020204" pitchFamily="34" charset="0"/>
              </a:rPr>
              <a:t> your system faces in the next 5 years and how an MRF will benefit these challenges.</a:t>
            </a:r>
          </a:p>
          <a:p>
            <a:pPr lvl="1"/>
            <a:r>
              <a:rPr lang="en-US" sz="2000">
                <a:solidFill>
                  <a:schemeClr val="accent3"/>
                </a:solidFill>
              </a:rPr>
              <a:t>Challenges must directly relate to benefits of an MRF</a:t>
            </a:r>
          </a:p>
          <a:p>
            <a:pPr lvl="1"/>
            <a:r>
              <a:rPr lang="en-US" sz="2000">
                <a:solidFill>
                  <a:schemeClr val="accent3"/>
                </a:solidFill>
              </a:rPr>
              <a:t>Consider (provide documentation as applicable)</a:t>
            </a:r>
          </a:p>
          <a:p>
            <a:pPr lvl="2"/>
            <a:r>
              <a:rPr lang="en-US" sz="1800">
                <a:solidFill>
                  <a:schemeClr val="accent3"/>
                </a:solidFill>
              </a:rPr>
              <a:t>Technical ability, Organization structure, and Financial health</a:t>
            </a:r>
            <a:endParaRPr lang="en-US" sz="2200">
              <a:solidFill>
                <a:schemeClr val="accent3"/>
              </a:solidFill>
            </a:endParaRPr>
          </a:p>
          <a:p>
            <a:endParaRPr lang="en-US" sz="2600">
              <a:solidFill>
                <a:schemeClr val="accent3"/>
              </a:solidFill>
            </a:endParaRPr>
          </a:p>
          <a:p>
            <a:pPr marL="0" indent="0">
              <a:buNone/>
            </a:pPr>
            <a:r>
              <a:rPr lang="en-US" sz="2600">
                <a:solidFill>
                  <a:schemeClr val="accent3"/>
                </a:solidFill>
                <a:cs typeface="Arial" panose="020B0604020202020204" pitchFamily="34" charset="0"/>
              </a:rPr>
              <a:t>Discuss </a:t>
            </a:r>
            <a:r>
              <a:rPr lang="en-US" sz="2600" b="1">
                <a:solidFill>
                  <a:schemeClr val="accent3"/>
                </a:solidFill>
                <a:cs typeface="Arial" panose="020B0604020202020204" pitchFamily="34" charset="0"/>
              </a:rPr>
              <a:t>steps already taken/underway</a:t>
            </a:r>
            <a:r>
              <a:rPr lang="en-US" sz="2600">
                <a:solidFill>
                  <a:schemeClr val="accent3"/>
                </a:solidFill>
                <a:cs typeface="Arial" panose="020B0604020202020204" pitchFamily="34" charset="0"/>
              </a:rPr>
              <a:t> to meet statutory requirements of Distressed system</a:t>
            </a:r>
          </a:p>
          <a:p>
            <a:endParaRPr lang="en-US" sz="2400">
              <a:solidFill>
                <a:schemeClr val="accent3"/>
              </a:solidFill>
            </a:endParaRPr>
          </a:p>
          <a:p>
            <a:pPr marL="0" indent="0">
              <a:buNone/>
            </a:pPr>
            <a:r>
              <a:rPr lang="en-US" sz="2600">
                <a:solidFill>
                  <a:schemeClr val="accent3"/>
                </a:solidFill>
                <a:cs typeface="Arial" panose="020B0604020202020204" pitchFamily="34" charset="0"/>
              </a:rPr>
              <a:t>Discuss </a:t>
            </a:r>
            <a:r>
              <a:rPr lang="en-US" sz="2600" b="1">
                <a:solidFill>
                  <a:schemeClr val="accent3"/>
                </a:solidFill>
                <a:cs typeface="Arial" panose="020B0604020202020204" pitchFamily="34" charset="0"/>
              </a:rPr>
              <a:t>previous MRF or similar studies</a:t>
            </a:r>
            <a:r>
              <a:rPr lang="en-US" sz="2600">
                <a:solidFill>
                  <a:schemeClr val="accent3"/>
                </a:solidFill>
                <a:cs typeface="Arial" panose="020B0604020202020204" pitchFamily="34" charset="0"/>
              </a:rPr>
              <a:t>, proximity to, and </a:t>
            </a:r>
            <a:r>
              <a:rPr lang="en-US" sz="2600" b="1">
                <a:solidFill>
                  <a:schemeClr val="accent3"/>
                </a:solidFill>
                <a:cs typeface="Arial" panose="020B0604020202020204" pitchFamily="34" charset="0"/>
              </a:rPr>
              <a:t>past collaboration</a:t>
            </a:r>
            <a:r>
              <a:rPr lang="en-US" sz="2600">
                <a:solidFill>
                  <a:schemeClr val="accent3"/>
                </a:solidFill>
                <a:cs typeface="Arial" panose="020B0604020202020204" pitchFamily="34" charset="0"/>
              </a:rPr>
              <a:t> with partners</a:t>
            </a:r>
          </a:p>
          <a:p>
            <a:endParaRPr lang="en-US" sz="2600">
              <a:solidFill>
                <a:schemeClr val="accent3"/>
              </a:solidFill>
            </a:endParaRPr>
          </a:p>
          <a:p>
            <a:pPr marL="0" indent="0">
              <a:buNone/>
            </a:pPr>
            <a:r>
              <a:rPr lang="en-US" sz="2600">
                <a:solidFill>
                  <a:schemeClr val="accent3"/>
                </a:solidFill>
                <a:cs typeface="Arial" panose="020B0604020202020204" pitchFamily="34" charset="0"/>
              </a:rPr>
              <a:t>Confirm that at least one system has </a:t>
            </a:r>
            <a:r>
              <a:rPr lang="en-US" sz="2600" b="1">
                <a:solidFill>
                  <a:schemeClr val="accent3"/>
                </a:solidFill>
                <a:cs typeface="Arial" panose="020B0604020202020204" pitchFamily="34" charset="0"/>
              </a:rPr>
              <a:t>adequate unallocated capacity to expand</a:t>
            </a:r>
          </a:p>
          <a:p>
            <a:endParaRPr lang="en-US" sz="2400">
              <a:solidFill>
                <a:schemeClr val="accent3"/>
              </a:solidFill>
            </a:endParaRPr>
          </a:p>
          <a:p>
            <a:pPr marL="0" indent="0">
              <a:buNone/>
            </a:pPr>
            <a:endParaRPr lang="en-US" sz="2600"/>
          </a:p>
        </p:txBody>
      </p:sp>
    </p:spTree>
    <p:extLst>
      <p:ext uri="{BB962C8B-B14F-4D97-AF65-F5344CB8AC3E}">
        <p14:creationId xmlns:p14="http://schemas.microsoft.com/office/powerpoint/2010/main" val="37951151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MRF – Category 2: System Management</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222</a:t>
            </a:fld>
            <a:endParaRPr lang="en-US"/>
          </a:p>
        </p:txBody>
      </p:sp>
      <p:sp>
        <p:nvSpPr>
          <p:cNvPr id="7" name="Content Placeholder 6"/>
          <p:cNvSpPr>
            <a:spLocks noGrp="1"/>
          </p:cNvSpPr>
          <p:nvPr>
            <p:ph idx="4294967295"/>
          </p:nvPr>
        </p:nvSpPr>
        <p:spPr>
          <a:xfrm>
            <a:off x="469557" y="1266340"/>
            <a:ext cx="8341232" cy="5240786"/>
          </a:xfrm>
          <a:prstGeom prst="rect">
            <a:avLst/>
          </a:prstGeom>
        </p:spPr>
        <p:txBody>
          <a:bodyPr>
            <a:normAutofit/>
          </a:bodyPr>
          <a:lstStyle/>
          <a:p>
            <a:pPr marL="0" indent="0">
              <a:buNone/>
            </a:pPr>
            <a:r>
              <a:rPr lang="en-US" sz="2400">
                <a:solidFill>
                  <a:schemeClr val="accent3"/>
                </a:solidFill>
              </a:rPr>
              <a:t>Discuss the system size and capabilities, considering</a:t>
            </a:r>
          </a:p>
          <a:p>
            <a:pPr lvl="1"/>
            <a:r>
              <a:rPr lang="en-US" sz="2000">
                <a:solidFill>
                  <a:schemeClr val="accent3"/>
                </a:solidFill>
              </a:rPr>
              <a:t>Number, position descriptions, and actual duties of utility staff</a:t>
            </a:r>
          </a:p>
          <a:p>
            <a:pPr lvl="1"/>
            <a:r>
              <a:rPr lang="en-US" sz="2000">
                <a:solidFill>
                  <a:schemeClr val="accent3"/>
                </a:solidFill>
              </a:rPr>
              <a:t>Consider any contracted operation and management agreements with private and other public entities</a:t>
            </a:r>
          </a:p>
          <a:p>
            <a:pPr lvl="1"/>
            <a:endParaRPr lang="en-US" sz="2000">
              <a:solidFill>
                <a:schemeClr val="accent3"/>
              </a:solidFill>
            </a:endParaRPr>
          </a:p>
          <a:p>
            <a:pPr marL="0" indent="0">
              <a:buNone/>
            </a:pPr>
            <a:r>
              <a:rPr lang="en-US" sz="2400">
                <a:solidFill>
                  <a:schemeClr val="accent3"/>
                </a:solidFill>
              </a:rPr>
              <a:t>Define or start to define the system’s desire level of service for its customers</a:t>
            </a:r>
          </a:p>
          <a:p>
            <a:endParaRPr lang="en-US" sz="2400">
              <a:solidFill>
                <a:schemeClr val="accent3"/>
              </a:solidFill>
            </a:endParaRPr>
          </a:p>
          <a:p>
            <a:pPr marL="0" indent="0">
              <a:buNone/>
            </a:pPr>
            <a:r>
              <a:rPr lang="en-US" sz="2400">
                <a:solidFill>
                  <a:schemeClr val="accent3"/>
                </a:solidFill>
              </a:rPr>
              <a:t>Calculate and discuss the most recent fiscal year’s Operating Ratio</a:t>
            </a:r>
          </a:p>
          <a:p>
            <a:pPr lvl="1"/>
            <a:r>
              <a:rPr lang="en-US" sz="2000">
                <a:solidFill>
                  <a:schemeClr val="accent3"/>
                </a:solidFill>
              </a:rPr>
              <a:t>Consider rate increases and bill collection percentages</a:t>
            </a:r>
          </a:p>
          <a:p>
            <a:endParaRPr lang="en-US" sz="2400">
              <a:solidFill>
                <a:schemeClr val="accent3"/>
              </a:solidFill>
            </a:endParaRPr>
          </a:p>
          <a:p>
            <a:pPr marL="0" indent="0">
              <a:buNone/>
            </a:pPr>
            <a:endParaRPr lang="en-US" sz="2400"/>
          </a:p>
        </p:txBody>
      </p:sp>
    </p:spTree>
    <p:extLst>
      <p:ext uri="{BB962C8B-B14F-4D97-AF65-F5344CB8AC3E}">
        <p14:creationId xmlns:p14="http://schemas.microsoft.com/office/powerpoint/2010/main" val="142232366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MRF – Category 3: Affordability</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223</a:t>
            </a:fld>
            <a:endParaRPr lang="en-US"/>
          </a:p>
        </p:txBody>
      </p:sp>
      <p:sp>
        <p:nvSpPr>
          <p:cNvPr id="7" name="Content Placeholder 6"/>
          <p:cNvSpPr>
            <a:spLocks noGrp="1"/>
          </p:cNvSpPr>
          <p:nvPr>
            <p:ph idx="4294967295"/>
          </p:nvPr>
        </p:nvSpPr>
        <p:spPr>
          <a:xfrm>
            <a:off x="469557" y="1266340"/>
            <a:ext cx="8341232" cy="5240786"/>
          </a:xfrm>
          <a:prstGeom prst="rect">
            <a:avLst/>
          </a:prstGeom>
        </p:spPr>
        <p:txBody>
          <a:bodyPr vert="horz" lIns="91440" tIns="45720" rIns="91440" bIns="45720" rtlCol="0" anchor="t">
            <a:normAutofit/>
          </a:bodyPr>
          <a:lstStyle/>
          <a:p>
            <a:pPr marL="0" indent="0">
              <a:buNone/>
            </a:pPr>
            <a:r>
              <a:rPr lang="en-US" sz="2600">
                <a:solidFill>
                  <a:schemeClr val="accent3"/>
                </a:solidFill>
              </a:rPr>
              <a:t>Calculate and discuss the system’s water and/or sewer rates per 5,000 gallons</a:t>
            </a:r>
          </a:p>
          <a:p>
            <a:endParaRPr lang="en-US" sz="2600">
              <a:solidFill>
                <a:schemeClr val="accent3"/>
              </a:solidFill>
            </a:endParaRPr>
          </a:p>
          <a:p>
            <a:pPr marL="0" indent="0">
              <a:buNone/>
            </a:pPr>
            <a:r>
              <a:rPr lang="en-US" sz="2600">
                <a:solidFill>
                  <a:schemeClr val="accent3"/>
                </a:solidFill>
              </a:rPr>
              <a:t>Using DWI’s Affordability Calculator, determine the system’s number of LGU Indicators that are worse than the state benchmarks</a:t>
            </a:r>
          </a:p>
          <a:p>
            <a:pPr lvl="1"/>
            <a:r>
              <a:rPr lang="en-US" sz="2200">
                <a:solidFill>
                  <a:schemeClr val="accent3"/>
                </a:solidFill>
              </a:rPr>
              <a:t>MRF grant eligibility is not based on the Affordability Calculator.</a:t>
            </a:r>
          </a:p>
          <a:p>
            <a:pPr marL="0" indent="0">
              <a:buNone/>
            </a:pPr>
            <a:endParaRPr lang="en-US" sz="2600">
              <a:solidFill>
                <a:srgbClr val="000000"/>
              </a:solidFill>
              <a:cs typeface="Arial" panose="020B0604020202020204" pitchFamily="34" charset="0"/>
            </a:endParaRPr>
          </a:p>
        </p:txBody>
      </p:sp>
    </p:spTree>
    <p:extLst>
      <p:ext uri="{BB962C8B-B14F-4D97-AF65-F5344CB8AC3E}">
        <p14:creationId xmlns:p14="http://schemas.microsoft.com/office/powerpoint/2010/main" val="335643572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224</a:t>
            </a:fld>
            <a:endParaRPr lang="en-US"/>
          </a:p>
        </p:txBody>
      </p:sp>
      <p:sp>
        <p:nvSpPr>
          <p:cNvPr id="3" name="Title 2"/>
          <p:cNvSpPr>
            <a:spLocks noGrp="1"/>
          </p:cNvSpPr>
          <p:nvPr>
            <p:ph type="ctrTitle"/>
          </p:nvPr>
        </p:nvSpPr>
        <p:spPr/>
        <p:txBody>
          <a:bodyPr>
            <a:normAutofit/>
          </a:bodyPr>
          <a:lstStyle/>
          <a:p>
            <a:r>
              <a:rPr lang="en-US"/>
              <a:t>MRF – Funded Projects</a:t>
            </a:r>
          </a:p>
        </p:txBody>
      </p:sp>
      <p:sp>
        <p:nvSpPr>
          <p:cNvPr id="4" name="Content Placeholder 3"/>
          <p:cNvSpPr>
            <a:spLocks noGrp="1"/>
          </p:cNvSpPr>
          <p:nvPr>
            <p:ph idx="13"/>
          </p:nvPr>
        </p:nvSpPr>
        <p:spPr>
          <a:xfrm>
            <a:off x="544870" y="1150374"/>
            <a:ext cx="8054260" cy="5401151"/>
          </a:xfrm>
        </p:spPr>
        <p:txBody>
          <a:bodyPr vert="horz" lIns="91440" tIns="45720" rIns="91440" bIns="45720" rtlCol="0" anchor="t">
            <a:normAutofit fontScale="85000" lnSpcReduction="20000"/>
          </a:bodyPr>
          <a:lstStyle/>
          <a:p>
            <a:pPr marL="3175" lvl="3" indent="0">
              <a:spcBef>
                <a:spcPts val="600"/>
              </a:spcBef>
              <a:buNone/>
            </a:pPr>
            <a:r>
              <a:rPr lang="en-US" sz="2400" b="1">
                <a:solidFill>
                  <a:schemeClr val="accent3"/>
                </a:solidFill>
              </a:rPr>
              <a:t>Milestones</a:t>
            </a:r>
          </a:p>
          <a:p>
            <a:pPr marL="803275" lvl="4" indent="-457200">
              <a:spcBef>
                <a:spcPts val="600"/>
              </a:spcBef>
              <a:buFont typeface="+mj-lt"/>
              <a:buAutoNum type="arabicPeriod"/>
            </a:pPr>
            <a:r>
              <a:rPr lang="en-US" sz="2200">
                <a:solidFill>
                  <a:schemeClr val="accent3"/>
                </a:solidFill>
              </a:rPr>
              <a:t>Letter of Intent to Fund (LOIF)</a:t>
            </a:r>
          </a:p>
          <a:p>
            <a:pPr marL="803275" lvl="4" indent="-457200">
              <a:spcBef>
                <a:spcPts val="600"/>
              </a:spcBef>
              <a:buFont typeface="+mj-lt"/>
              <a:buAutoNum type="arabicPeriod"/>
            </a:pPr>
            <a:r>
              <a:rPr lang="en-US" sz="2200">
                <a:solidFill>
                  <a:schemeClr val="accent3"/>
                </a:solidFill>
              </a:rPr>
              <a:t>Preliminary Scope Submittal and Approval</a:t>
            </a:r>
          </a:p>
          <a:p>
            <a:pPr marL="803275" lvl="4" indent="-457200">
              <a:spcBef>
                <a:spcPts val="600"/>
              </a:spcBef>
              <a:buFont typeface="+mj-lt"/>
              <a:buAutoNum type="arabicPeriod"/>
            </a:pPr>
            <a:r>
              <a:rPr lang="en-US" sz="2200">
                <a:solidFill>
                  <a:schemeClr val="accent3"/>
                </a:solidFill>
              </a:rPr>
              <a:t>Executed Grant Agreement and Contract(s)</a:t>
            </a:r>
          </a:p>
          <a:p>
            <a:pPr marL="803275" lvl="4" indent="-457200">
              <a:spcBef>
                <a:spcPts val="600"/>
              </a:spcBef>
              <a:spcAft>
                <a:spcPts val="600"/>
              </a:spcAft>
              <a:buFont typeface="+mj-lt"/>
              <a:buAutoNum type="arabicPeriod"/>
            </a:pPr>
            <a:r>
              <a:rPr lang="en-US" sz="2200">
                <a:solidFill>
                  <a:schemeClr val="accent3"/>
                </a:solidFill>
              </a:rPr>
              <a:t>Deliverable and Closeout</a:t>
            </a:r>
          </a:p>
          <a:p>
            <a:pPr marL="225425" lvl="3" indent="-222250">
              <a:lnSpc>
                <a:spcPct val="100000"/>
              </a:lnSpc>
              <a:spcBef>
                <a:spcPts val="750"/>
              </a:spcBef>
              <a:spcAft>
                <a:spcPts val="600"/>
              </a:spcAft>
            </a:pPr>
            <a:r>
              <a:rPr lang="en-US" sz="2200">
                <a:solidFill>
                  <a:schemeClr val="accent3"/>
                </a:solidFill>
              </a:rPr>
              <a:t>Disbursements for incurred project costs will be made upon request after the Grant Agreement, First Payment Items, and Contract(s) are executed</a:t>
            </a:r>
          </a:p>
          <a:p>
            <a:pPr marL="3175" lvl="3" indent="0">
              <a:spcBef>
                <a:spcPts val="750"/>
              </a:spcBef>
              <a:spcAft>
                <a:spcPts val="600"/>
              </a:spcAft>
              <a:buNone/>
            </a:pPr>
            <a:r>
              <a:rPr lang="en-US" sz="2400" b="1">
                <a:solidFill>
                  <a:schemeClr val="accent3"/>
                </a:solidFill>
              </a:rPr>
              <a:t>SRP-MRF Funding Requirements</a:t>
            </a:r>
          </a:p>
          <a:p>
            <a:pPr marL="346075" lvl="3" indent="-342900">
              <a:spcBef>
                <a:spcPts val="750"/>
              </a:spcBef>
              <a:spcAft>
                <a:spcPts val="600"/>
              </a:spcAft>
            </a:pPr>
            <a:r>
              <a:rPr lang="en-US" sz="2400">
                <a:solidFill>
                  <a:schemeClr val="accent3"/>
                </a:solidFill>
              </a:rPr>
              <a:t>Grant period → 2 years from LOIF date</a:t>
            </a:r>
          </a:p>
          <a:p>
            <a:pPr marL="346075" lvl="3" indent="-342900">
              <a:spcBef>
                <a:spcPts val="750"/>
              </a:spcBef>
              <a:spcAft>
                <a:spcPts val="600"/>
              </a:spcAft>
            </a:pPr>
            <a:r>
              <a:rPr lang="en-US" sz="2400">
                <a:solidFill>
                  <a:schemeClr val="accent3"/>
                </a:solidFill>
              </a:rPr>
              <a:t>1.5% Fee for all, no local match requirement</a:t>
            </a:r>
            <a:endParaRPr lang="en-US">
              <a:solidFill>
                <a:schemeClr val="accent3"/>
              </a:solidFill>
            </a:endParaRPr>
          </a:p>
          <a:p>
            <a:pPr marL="346075" lvl="3" indent="-342900">
              <a:spcBef>
                <a:spcPts val="750"/>
              </a:spcBef>
            </a:pPr>
            <a:r>
              <a:rPr lang="en-US" sz="2400">
                <a:solidFill>
                  <a:schemeClr val="accent3"/>
                </a:solidFill>
              </a:rPr>
              <a:t>Deliverable contents</a:t>
            </a:r>
          </a:p>
          <a:p>
            <a:pPr marL="687705" lvl="5" indent="-342900">
              <a:lnSpc>
                <a:spcPct val="100000"/>
              </a:lnSpc>
              <a:spcBef>
                <a:spcPts val="600"/>
              </a:spcBef>
            </a:pPr>
            <a:r>
              <a:rPr lang="en-US" sz="2200">
                <a:solidFill>
                  <a:schemeClr val="accent3"/>
                </a:solidFill>
                <a:latin typeface="Arial" panose="020B0604020202020204" pitchFamily="34" charset="0"/>
              </a:rPr>
              <a:t>Report containing alternatives evaluation, analysis of each alternative including financial implications, and conclusions/recommendations</a:t>
            </a:r>
            <a:endParaRPr lang="en-US" sz="2200">
              <a:solidFill>
                <a:schemeClr val="accent3"/>
              </a:solidFill>
              <a:latin typeface="Arial" panose="020B0604020202020204" pitchFamily="34" charset="0"/>
              <a:cs typeface="Arial" panose="020B0604020202020204" pitchFamily="34" charset="0"/>
            </a:endParaRPr>
          </a:p>
          <a:p>
            <a:pPr marL="687705" lvl="5" indent="-342900">
              <a:spcBef>
                <a:spcPts val="600"/>
              </a:spcBef>
            </a:pPr>
            <a:r>
              <a:rPr lang="en-US" sz="2200">
                <a:solidFill>
                  <a:schemeClr val="accent3"/>
                </a:solidFill>
                <a:latin typeface="Arial" panose="020B0604020202020204" pitchFamily="34" charset="0"/>
                <a:cs typeface="Arial" panose="020B0604020202020204" pitchFamily="34" charset="0"/>
              </a:rPr>
              <a:t>Meeting minutes/resolution of action(s) taken</a:t>
            </a:r>
          </a:p>
          <a:p>
            <a:pPr marL="687705" lvl="5" indent="-342900">
              <a:spcBef>
                <a:spcPts val="600"/>
              </a:spcBef>
            </a:pPr>
            <a:r>
              <a:rPr lang="en-US" sz="2200">
                <a:solidFill>
                  <a:schemeClr val="accent3"/>
                </a:solidFill>
                <a:latin typeface="Arial" panose="020B0604020202020204" pitchFamily="34" charset="0"/>
                <a:cs typeface="Arial" panose="020B0604020202020204" pitchFamily="34" charset="0"/>
              </a:rPr>
              <a:t>Executive Summary</a:t>
            </a:r>
          </a:p>
          <a:p>
            <a:endParaRPr lang="en-US">
              <a:solidFill>
                <a:schemeClr val="tx1"/>
              </a:solidFill>
            </a:endParaRPr>
          </a:p>
        </p:txBody>
      </p:sp>
    </p:spTree>
    <p:extLst>
      <p:ext uri="{BB962C8B-B14F-4D97-AF65-F5344CB8AC3E}">
        <p14:creationId xmlns:p14="http://schemas.microsoft.com/office/powerpoint/2010/main" val="350194180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4E3FE5-3F1D-3702-31C7-19A3E3BFE91D}"/>
              </a:ext>
            </a:extLst>
          </p:cNvPr>
          <p:cNvSpPr>
            <a:spLocks noGrp="1"/>
          </p:cNvSpPr>
          <p:nvPr>
            <p:ph type="title"/>
          </p:nvPr>
        </p:nvSpPr>
        <p:spPr/>
        <p:txBody>
          <a:bodyPr>
            <a:normAutofit fontScale="90000"/>
          </a:bodyPr>
          <a:lstStyle/>
          <a:p>
            <a:r>
              <a:rPr lang="en-US"/>
              <a:t>Pop Quiz: AIA &amp; MRF Applications – Question #1</a:t>
            </a:r>
          </a:p>
        </p:txBody>
      </p:sp>
      <p:sp>
        <p:nvSpPr>
          <p:cNvPr id="6" name="Content Placeholder 5">
            <a:extLst>
              <a:ext uri="{FF2B5EF4-FFF2-40B4-BE49-F238E27FC236}">
                <a16:creationId xmlns:a16="http://schemas.microsoft.com/office/drawing/2014/main" id="{069E3D84-D9E4-E16D-A7C8-56394A989545}"/>
              </a:ext>
            </a:extLst>
          </p:cNvPr>
          <p:cNvSpPr>
            <a:spLocks noGrp="1"/>
          </p:cNvSpPr>
          <p:nvPr>
            <p:ph idx="1"/>
          </p:nvPr>
        </p:nvSpPr>
        <p:spPr/>
        <p:txBody>
          <a:bodyPr vert="horz" lIns="91440" tIns="45720" rIns="91440" bIns="45720" rtlCol="0" anchor="ctr">
            <a:noAutofit/>
          </a:bodyPr>
          <a:lstStyle/>
          <a:p>
            <a:pPr marL="0" indent="0">
              <a:spcBef>
                <a:spcPts val="700"/>
              </a:spcBef>
              <a:spcAft>
                <a:spcPts val="1200"/>
              </a:spcAft>
              <a:buNone/>
            </a:pPr>
            <a:r>
              <a:rPr lang="en-US" sz="2400">
                <a:solidFill>
                  <a:schemeClr val="accent3"/>
                </a:solidFill>
              </a:rPr>
              <a:t>In AIAs for system management, </a:t>
            </a:r>
            <a:r>
              <a:rPr lang="en-US" sz="2400" u="sng">
                <a:solidFill>
                  <a:schemeClr val="accent3"/>
                </a:solidFill>
              </a:rPr>
              <a:t>Line Item 2.A</a:t>
            </a:r>
            <a:r>
              <a:rPr lang="en-US" sz="2400">
                <a:solidFill>
                  <a:schemeClr val="accent3"/>
                </a:solidFill>
              </a:rPr>
              <a:t> discusses the applicant’s internal asset management team. </a:t>
            </a:r>
          </a:p>
          <a:p>
            <a:pPr marL="0" indent="0">
              <a:spcBef>
                <a:spcPts val="700"/>
              </a:spcBef>
              <a:spcAft>
                <a:spcPts val="1200"/>
              </a:spcAft>
              <a:buNone/>
            </a:pPr>
            <a:r>
              <a:rPr lang="en-US" sz="2400" b="1">
                <a:solidFill>
                  <a:schemeClr val="accent3"/>
                </a:solidFill>
              </a:rPr>
              <a:t>Q: Which characteristics of a team member should be included in the narrative?</a:t>
            </a:r>
          </a:p>
          <a:p>
            <a:pPr marL="914400" indent="-457200">
              <a:buFont typeface="Arial" panose="020B0604020202020204" pitchFamily="34" charset="0"/>
              <a:buAutoNum type="alphaUcPeriod"/>
            </a:pPr>
            <a:r>
              <a:rPr lang="en-US" sz="2400">
                <a:solidFill>
                  <a:schemeClr val="accent3"/>
                </a:solidFill>
              </a:rPr>
              <a:t>Position within LGU</a:t>
            </a:r>
          </a:p>
          <a:p>
            <a:pPr marL="914400" indent="-457200">
              <a:buFont typeface="Arial" panose="020B0604020202020204" pitchFamily="34" charset="0"/>
              <a:buAutoNum type="alphaUcPeriod"/>
            </a:pPr>
            <a:r>
              <a:rPr lang="en-US" sz="2400">
                <a:solidFill>
                  <a:schemeClr val="accent3"/>
                </a:solidFill>
              </a:rPr>
              <a:t>Duties on asset management team</a:t>
            </a:r>
          </a:p>
          <a:p>
            <a:pPr marL="914400" indent="-457200">
              <a:buAutoNum type="alphaUcPeriod"/>
            </a:pPr>
            <a:r>
              <a:rPr lang="en-US" sz="2400">
                <a:solidFill>
                  <a:schemeClr val="accent3"/>
                </a:solidFill>
              </a:rPr>
              <a:t>Experience</a:t>
            </a:r>
          </a:p>
          <a:p>
            <a:pPr marL="914400" indent="-457200">
              <a:buAutoNum type="alphaUcPeriod"/>
            </a:pPr>
            <a:r>
              <a:rPr lang="en-US" sz="2400">
                <a:solidFill>
                  <a:schemeClr val="accent3"/>
                </a:solidFill>
              </a:rPr>
              <a:t>Training/certifications/licensure </a:t>
            </a:r>
          </a:p>
          <a:p>
            <a:pPr marL="914400" indent="-457200">
              <a:buAutoNum type="alphaUcPeriod"/>
            </a:pPr>
            <a:r>
              <a:rPr lang="en-US" sz="2400">
                <a:solidFill>
                  <a:schemeClr val="accent3"/>
                </a:solidFill>
              </a:rPr>
              <a:t>A, B and C</a:t>
            </a:r>
          </a:p>
          <a:p>
            <a:pPr marL="914400" indent="-457200">
              <a:buAutoNum type="alphaUcPeriod"/>
            </a:pPr>
            <a:r>
              <a:rPr lang="en-US" sz="2400">
                <a:solidFill>
                  <a:schemeClr val="accent3"/>
                </a:solidFill>
              </a:rPr>
              <a:t>All of the above (A-D)</a:t>
            </a:r>
          </a:p>
          <a:p>
            <a:pPr marL="0" indent="0">
              <a:buNone/>
            </a:pPr>
            <a:endParaRPr lang="en-US" sz="2400"/>
          </a:p>
        </p:txBody>
      </p:sp>
      <p:sp>
        <p:nvSpPr>
          <p:cNvPr id="2" name="Slide Number Placeholder 1">
            <a:extLst>
              <a:ext uri="{FF2B5EF4-FFF2-40B4-BE49-F238E27FC236}">
                <a16:creationId xmlns:a16="http://schemas.microsoft.com/office/drawing/2014/main" id="{BF393154-68D1-6B65-093E-49C813C4579D}"/>
              </a:ext>
            </a:extLst>
          </p:cNvPr>
          <p:cNvSpPr>
            <a:spLocks noGrp="1"/>
          </p:cNvSpPr>
          <p:nvPr>
            <p:ph type="sldNum" sz="quarter" idx="10"/>
          </p:nvPr>
        </p:nvSpPr>
        <p:spPr/>
        <p:txBody>
          <a:bodyPr/>
          <a:lstStyle/>
          <a:p>
            <a:fld id="{11F27F3A-B3E9-41ED-AF8F-A365F10BB65F}" type="slidenum">
              <a:rPr lang="en-US" smtClean="0"/>
              <a:pPr/>
              <a:t>225</a:t>
            </a:fld>
            <a:endParaRPr lang="en-US"/>
          </a:p>
        </p:txBody>
      </p:sp>
      <p:sp>
        <p:nvSpPr>
          <p:cNvPr id="4" name="Rectangle 3">
            <a:extLst>
              <a:ext uri="{FF2B5EF4-FFF2-40B4-BE49-F238E27FC236}">
                <a16:creationId xmlns:a16="http://schemas.microsoft.com/office/drawing/2014/main" id="{6C27D65D-9186-BA60-5EE4-C6ACE83FF977}"/>
              </a:ext>
            </a:extLst>
          </p:cNvPr>
          <p:cNvSpPr/>
          <p:nvPr/>
        </p:nvSpPr>
        <p:spPr>
          <a:xfrm>
            <a:off x="873760" y="5212080"/>
            <a:ext cx="3627120" cy="579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1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FA3350-0A80-DF87-9CB1-6A0EF1FEE350}"/>
              </a:ext>
            </a:extLst>
          </p:cNvPr>
          <p:cNvSpPr>
            <a:spLocks noGrp="1"/>
          </p:cNvSpPr>
          <p:nvPr>
            <p:ph type="title"/>
          </p:nvPr>
        </p:nvSpPr>
        <p:spPr/>
        <p:txBody>
          <a:bodyPr>
            <a:normAutofit fontScale="90000"/>
          </a:bodyPr>
          <a:lstStyle/>
          <a:p>
            <a:r>
              <a:rPr lang="en-US"/>
              <a:t>Pop Quiz: AIA &amp; MRF Applications – Question #2</a:t>
            </a:r>
          </a:p>
        </p:txBody>
      </p:sp>
      <p:sp>
        <p:nvSpPr>
          <p:cNvPr id="6" name="Content Placeholder 5">
            <a:extLst>
              <a:ext uri="{FF2B5EF4-FFF2-40B4-BE49-F238E27FC236}">
                <a16:creationId xmlns:a16="http://schemas.microsoft.com/office/drawing/2014/main" id="{BC32FC46-F11B-3919-82C2-87134C592604}"/>
              </a:ext>
            </a:extLst>
          </p:cNvPr>
          <p:cNvSpPr>
            <a:spLocks noGrp="1"/>
          </p:cNvSpPr>
          <p:nvPr>
            <p:ph idx="1"/>
          </p:nvPr>
        </p:nvSpPr>
        <p:spPr>
          <a:xfrm>
            <a:off x="457200" y="1274618"/>
            <a:ext cx="8239328" cy="2346037"/>
          </a:xfrm>
        </p:spPr>
        <p:txBody>
          <a:bodyPr vert="horz" lIns="91440" tIns="45720" rIns="91440" bIns="45720" rtlCol="0" anchor="ctr">
            <a:normAutofit/>
          </a:bodyPr>
          <a:lstStyle/>
          <a:p>
            <a:pPr marL="0" indent="0">
              <a:spcBef>
                <a:spcPts val="700"/>
              </a:spcBef>
              <a:spcAft>
                <a:spcPts val="1200"/>
              </a:spcAft>
              <a:buNone/>
            </a:pPr>
            <a:r>
              <a:rPr lang="en-US" sz="2400">
                <a:solidFill>
                  <a:schemeClr val="accent3"/>
                </a:solidFill>
              </a:rPr>
              <a:t>For MRF applications, the highest capacity partner should be the applicant.</a:t>
            </a:r>
            <a:endParaRPr lang="en-US" sz="2400" b="1">
              <a:solidFill>
                <a:schemeClr val="accent3"/>
              </a:solidFill>
            </a:endParaRPr>
          </a:p>
          <a:p>
            <a:pPr marL="0" indent="0">
              <a:spcBef>
                <a:spcPts val="700"/>
              </a:spcBef>
              <a:spcAft>
                <a:spcPts val="1200"/>
              </a:spcAft>
              <a:buNone/>
            </a:pPr>
            <a:r>
              <a:rPr lang="en-US" sz="2400" b="1">
                <a:solidFill>
                  <a:schemeClr val="accent3"/>
                </a:solidFill>
              </a:rPr>
              <a:t>Q: True or False?</a:t>
            </a:r>
          </a:p>
          <a:p>
            <a:pPr marL="914400" indent="-457200">
              <a:buAutoNum type="alphaUcPeriod"/>
            </a:pPr>
            <a:r>
              <a:rPr lang="en-US" sz="2400">
                <a:solidFill>
                  <a:schemeClr val="accent3"/>
                </a:solidFill>
              </a:rPr>
              <a:t>True</a:t>
            </a:r>
          </a:p>
          <a:p>
            <a:pPr marL="914400" indent="-457200">
              <a:buAutoNum type="alphaUcPeriod"/>
            </a:pPr>
            <a:r>
              <a:rPr lang="en-US" sz="2400">
                <a:solidFill>
                  <a:schemeClr val="accent3"/>
                </a:solidFill>
              </a:rPr>
              <a:t>False</a:t>
            </a:r>
          </a:p>
        </p:txBody>
      </p:sp>
      <p:sp>
        <p:nvSpPr>
          <p:cNvPr id="2" name="Slide Number Placeholder 1">
            <a:extLst>
              <a:ext uri="{FF2B5EF4-FFF2-40B4-BE49-F238E27FC236}">
                <a16:creationId xmlns:a16="http://schemas.microsoft.com/office/drawing/2014/main" id="{70BD86C4-2C28-7C13-CB4A-41854A690EFB}"/>
              </a:ext>
            </a:extLst>
          </p:cNvPr>
          <p:cNvSpPr>
            <a:spLocks noGrp="1"/>
          </p:cNvSpPr>
          <p:nvPr>
            <p:ph type="sldNum" sz="quarter" idx="10"/>
          </p:nvPr>
        </p:nvSpPr>
        <p:spPr/>
        <p:txBody>
          <a:bodyPr/>
          <a:lstStyle/>
          <a:p>
            <a:fld id="{11F27F3A-B3E9-41ED-AF8F-A365F10BB65F}" type="slidenum">
              <a:rPr lang="en-US" smtClean="0"/>
              <a:pPr/>
              <a:t>226</a:t>
            </a:fld>
            <a:endParaRPr lang="en-US"/>
          </a:p>
        </p:txBody>
      </p:sp>
      <p:sp>
        <p:nvSpPr>
          <p:cNvPr id="4" name="Rectangle 3">
            <a:extLst>
              <a:ext uri="{FF2B5EF4-FFF2-40B4-BE49-F238E27FC236}">
                <a16:creationId xmlns:a16="http://schemas.microsoft.com/office/drawing/2014/main" id="{CB8C9C15-75BF-D0B5-C39E-80E7AA75DC5C}"/>
              </a:ext>
            </a:extLst>
          </p:cNvPr>
          <p:cNvSpPr/>
          <p:nvPr/>
        </p:nvSpPr>
        <p:spPr>
          <a:xfrm>
            <a:off x="863600" y="3139440"/>
            <a:ext cx="1473200" cy="579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79EDE8B9-86C9-7F8F-C615-81D5DC7602F0}"/>
              </a:ext>
            </a:extLst>
          </p:cNvPr>
          <p:cNvSpPr txBox="1">
            <a:spLocks/>
          </p:cNvSpPr>
          <p:nvPr/>
        </p:nvSpPr>
        <p:spPr>
          <a:xfrm>
            <a:off x="452336" y="3718560"/>
            <a:ext cx="8239328" cy="234603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700"/>
              </a:spcBef>
              <a:spcAft>
                <a:spcPts val="1200"/>
              </a:spcAft>
              <a:buFont typeface="Arial" panose="020B0604020202020204" pitchFamily="34" charset="0"/>
              <a:buNone/>
            </a:pPr>
            <a:r>
              <a:rPr lang="en-US" sz="2400" i="1">
                <a:solidFill>
                  <a:schemeClr val="accent3"/>
                </a:solidFill>
              </a:rPr>
              <a:t>Answer: The narrative should address both the applicant’s and partners’ challenges and benefits of performing an MRF project.</a:t>
            </a:r>
          </a:p>
        </p:txBody>
      </p:sp>
    </p:spTree>
    <p:extLst>
      <p:ext uri="{BB962C8B-B14F-4D97-AF65-F5344CB8AC3E}">
        <p14:creationId xmlns:p14="http://schemas.microsoft.com/office/powerpoint/2010/main" val="25606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29D99-196E-8F13-6BF4-A5DC0F83CE5D}"/>
              </a:ext>
            </a:extLst>
          </p:cNvPr>
          <p:cNvSpPr>
            <a:spLocks noGrp="1"/>
          </p:cNvSpPr>
          <p:nvPr>
            <p:ph type="title"/>
          </p:nvPr>
        </p:nvSpPr>
        <p:spPr/>
        <p:txBody>
          <a:bodyPr/>
          <a:lstStyle/>
          <a:p>
            <a:r>
              <a:rPr lang="en-US"/>
              <a:t>Pop Quiz: AIA &amp; MRF PRSs – Question #3</a:t>
            </a:r>
          </a:p>
        </p:txBody>
      </p:sp>
      <p:sp>
        <p:nvSpPr>
          <p:cNvPr id="6" name="Content Placeholder 5">
            <a:extLst>
              <a:ext uri="{FF2B5EF4-FFF2-40B4-BE49-F238E27FC236}">
                <a16:creationId xmlns:a16="http://schemas.microsoft.com/office/drawing/2014/main" id="{C54AF50D-4D9A-27A9-4E9D-68734AC95C9E}"/>
              </a:ext>
            </a:extLst>
          </p:cNvPr>
          <p:cNvSpPr>
            <a:spLocks noGrp="1"/>
          </p:cNvSpPr>
          <p:nvPr>
            <p:ph idx="1"/>
          </p:nvPr>
        </p:nvSpPr>
        <p:spPr/>
        <p:txBody>
          <a:bodyPr vert="horz" lIns="91440" tIns="45720" rIns="91440" bIns="45720" rtlCol="0" anchor="ctr">
            <a:noAutofit/>
          </a:bodyPr>
          <a:lstStyle/>
          <a:p>
            <a:pPr marL="0" indent="0">
              <a:spcBef>
                <a:spcPts val="700"/>
              </a:spcBef>
              <a:spcAft>
                <a:spcPts val="1200"/>
              </a:spcAft>
              <a:buNone/>
            </a:pPr>
            <a:r>
              <a:rPr lang="en-US" sz="2400">
                <a:solidFill>
                  <a:schemeClr val="accent3"/>
                </a:solidFill>
              </a:rPr>
              <a:t>To get full credit for </a:t>
            </a:r>
            <a:r>
              <a:rPr lang="en-US" sz="2400" u="sng">
                <a:solidFill>
                  <a:schemeClr val="accent3"/>
                </a:solidFill>
              </a:rPr>
              <a:t>Line Item 1.A</a:t>
            </a:r>
            <a:r>
              <a:rPr lang="en-US" sz="2400">
                <a:solidFill>
                  <a:schemeClr val="accent3"/>
                </a:solidFill>
              </a:rPr>
              <a:t> of the AIA project, the narrative must...</a:t>
            </a:r>
          </a:p>
          <a:p>
            <a:pPr marL="914400" indent="-457200">
              <a:buAutoNum type="alphaUcPeriod"/>
            </a:pPr>
            <a:r>
              <a:rPr lang="en-US" sz="2400">
                <a:solidFill>
                  <a:schemeClr val="accent3"/>
                </a:solidFill>
              </a:rPr>
              <a:t>Include the inventory of known assets and installation dates. </a:t>
            </a:r>
          </a:p>
          <a:p>
            <a:pPr marL="914400" indent="-457200">
              <a:buAutoNum type="alphaUcPeriod"/>
            </a:pPr>
            <a:r>
              <a:rPr lang="en-US" sz="2400">
                <a:solidFill>
                  <a:schemeClr val="accent3"/>
                </a:solidFill>
              </a:rPr>
              <a:t>Address how the proposed project will generally address most of the listed challenges.</a:t>
            </a:r>
          </a:p>
          <a:p>
            <a:pPr marL="914400" indent="-457200">
              <a:buAutoNum type="alphaUcPeriod"/>
            </a:pPr>
            <a:r>
              <a:rPr lang="en-US" sz="2400">
                <a:solidFill>
                  <a:schemeClr val="accent3"/>
                </a:solidFill>
              </a:rPr>
              <a:t>Draw direct connections between the top 3 challenges faced by the applicant and how the AIA will address and benefit those challenges.</a:t>
            </a:r>
          </a:p>
          <a:p>
            <a:pPr marL="914400" indent="-457200">
              <a:buAutoNum type="alphaUcPeriod"/>
            </a:pPr>
            <a:r>
              <a:rPr lang="en-US" sz="2400">
                <a:solidFill>
                  <a:schemeClr val="accent3"/>
                </a:solidFill>
              </a:rPr>
              <a:t>List only one or two challenges faced by the applicant.</a:t>
            </a:r>
          </a:p>
        </p:txBody>
      </p:sp>
      <p:sp>
        <p:nvSpPr>
          <p:cNvPr id="2" name="Slide Number Placeholder 1">
            <a:extLst>
              <a:ext uri="{FF2B5EF4-FFF2-40B4-BE49-F238E27FC236}">
                <a16:creationId xmlns:a16="http://schemas.microsoft.com/office/drawing/2014/main" id="{C06592A7-ED92-A82A-8001-CDB34C7194FD}"/>
              </a:ext>
            </a:extLst>
          </p:cNvPr>
          <p:cNvSpPr>
            <a:spLocks noGrp="1"/>
          </p:cNvSpPr>
          <p:nvPr>
            <p:ph type="sldNum" sz="quarter" idx="10"/>
          </p:nvPr>
        </p:nvSpPr>
        <p:spPr/>
        <p:txBody>
          <a:bodyPr/>
          <a:lstStyle/>
          <a:p>
            <a:fld id="{11F27F3A-B3E9-41ED-AF8F-A365F10BB65F}" type="slidenum">
              <a:rPr lang="en-US" smtClean="0"/>
              <a:pPr/>
              <a:t>227</a:t>
            </a:fld>
            <a:endParaRPr lang="en-US"/>
          </a:p>
        </p:txBody>
      </p:sp>
      <p:sp>
        <p:nvSpPr>
          <p:cNvPr id="3" name="Rectangle 2">
            <a:extLst>
              <a:ext uri="{FF2B5EF4-FFF2-40B4-BE49-F238E27FC236}">
                <a16:creationId xmlns:a16="http://schemas.microsoft.com/office/drawing/2014/main" id="{A2EA76D7-83BB-3CD7-61BB-6722AC872DB9}"/>
              </a:ext>
            </a:extLst>
          </p:cNvPr>
          <p:cNvSpPr/>
          <p:nvPr/>
        </p:nvSpPr>
        <p:spPr>
          <a:xfrm>
            <a:off x="911224" y="4034789"/>
            <a:ext cx="7470775" cy="1099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1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chemeClr val="bg1"/>
                </a:solidFill>
              </a:rPr>
              <a:pPr/>
              <a:t>228</a:t>
            </a:fld>
            <a:endParaRPr lang="en-US">
              <a:solidFill>
                <a:schemeClr val="bg1"/>
              </a:solidFill>
            </a:endParaRPr>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CB552CB2-9B3F-2CD5-8DEE-5BB7C0AAECD1}"/>
              </a:ext>
            </a:extLst>
          </p:cNvPr>
          <p:cNvSpPr txBox="1"/>
          <p:nvPr/>
        </p:nvSpPr>
        <p:spPr>
          <a:xfrm>
            <a:off x="1209541" y="2860540"/>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12176920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229</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IIJA - Lead Service Lines Replacement Program </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28888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4575-94CB-39C8-45D0-50E96FF5E6EE}"/>
              </a:ext>
            </a:extLst>
          </p:cNvPr>
          <p:cNvSpPr>
            <a:spLocks noGrp="1"/>
          </p:cNvSpPr>
          <p:nvPr>
            <p:ph type="title"/>
          </p:nvPr>
        </p:nvSpPr>
        <p:spPr/>
        <p:txBody>
          <a:bodyPr/>
          <a:lstStyle/>
          <a:p>
            <a:r>
              <a:rPr lang="en-US"/>
              <a:t>SRF Helene DWTS – Applicant Eligibility</a:t>
            </a:r>
          </a:p>
        </p:txBody>
      </p:sp>
      <p:sp>
        <p:nvSpPr>
          <p:cNvPr id="3" name="Content Placeholder 2">
            <a:extLst>
              <a:ext uri="{FF2B5EF4-FFF2-40B4-BE49-F238E27FC236}">
                <a16:creationId xmlns:a16="http://schemas.microsoft.com/office/drawing/2014/main" id="{D6BF71D2-80D8-0615-9608-AB6258177401}"/>
              </a:ext>
            </a:extLst>
          </p:cNvPr>
          <p:cNvSpPr>
            <a:spLocks noGrp="1"/>
          </p:cNvSpPr>
          <p:nvPr>
            <p:ph idx="1"/>
          </p:nvPr>
        </p:nvSpPr>
        <p:spPr/>
        <p:txBody>
          <a:bodyPr vert="horz" lIns="91440" tIns="45720" rIns="91440" bIns="45720" rtlCol="0" anchor="t">
            <a:normAutofit/>
          </a:bodyPr>
          <a:lstStyle/>
          <a:p>
            <a:r>
              <a:rPr lang="en-US">
                <a:solidFill>
                  <a:schemeClr val="accent3"/>
                </a:solidFill>
              </a:rPr>
              <a:t>Eligible applicants allowed by statute</a:t>
            </a:r>
          </a:p>
          <a:p>
            <a:pPr lvl="1"/>
            <a:r>
              <a:rPr lang="en-US">
                <a:solidFill>
                  <a:schemeClr val="accent3"/>
                </a:solidFill>
              </a:rPr>
              <a:t>Local government units (including counties and Districts)</a:t>
            </a:r>
          </a:p>
          <a:p>
            <a:pPr lvl="1"/>
            <a:r>
              <a:rPr lang="en-US">
                <a:solidFill>
                  <a:schemeClr val="accent3"/>
                </a:solidFill>
              </a:rPr>
              <a:t>Non-profit wastewater utilities</a:t>
            </a:r>
          </a:p>
          <a:p>
            <a:pPr lvl="1"/>
            <a:r>
              <a:rPr lang="en-US">
                <a:solidFill>
                  <a:schemeClr val="accent3"/>
                </a:solidFill>
                <a:latin typeface="Arial"/>
                <a:cs typeface="Arial"/>
              </a:rPr>
              <a:t>Community Development Finance Institutions or Nonprofits that provide financing assistance to homeowners to repair or replace DWTSs in North Carolina (NEW!)</a:t>
            </a:r>
          </a:p>
          <a:p>
            <a:r>
              <a:rPr lang="en-US">
                <a:solidFill>
                  <a:schemeClr val="accent3"/>
                </a:solidFill>
              </a:rPr>
              <a:t>Eligible applicants may contract with other organizations (e.g., COGs, TA providers) to administer funding and interact with homeowners</a:t>
            </a:r>
          </a:p>
        </p:txBody>
      </p:sp>
      <p:sp>
        <p:nvSpPr>
          <p:cNvPr id="4" name="Slide Number Placeholder 3">
            <a:extLst>
              <a:ext uri="{FF2B5EF4-FFF2-40B4-BE49-F238E27FC236}">
                <a16:creationId xmlns:a16="http://schemas.microsoft.com/office/drawing/2014/main" id="{384BAD08-D0A8-D3AD-0E35-1E8D0DBDF5F6}"/>
              </a:ext>
            </a:extLst>
          </p:cNvPr>
          <p:cNvSpPr>
            <a:spLocks noGrp="1"/>
          </p:cNvSpPr>
          <p:nvPr>
            <p:ph type="sldNum" sz="quarter" idx="10"/>
          </p:nvPr>
        </p:nvSpPr>
        <p:spPr/>
        <p:txBody>
          <a:bodyPr/>
          <a:lstStyle/>
          <a:p>
            <a:fld id="{74EC55B0-5D01-45FE-91CD-8F1B48D625FC}" type="slidenum">
              <a:rPr lang="en-US" smtClean="0"/>
              <a:pPr/>
              <a:t>23</a:t>
            </a:fld>
            <a:endParaRPr lang="en-US"/>
          </a:p>
        </p:txBody>
      </p:sp>
    </p:spTree>
    <p:extLst>
      <p:ext uri="{BB962C8B-B14F-4D97-AF65-F5344CB8AC3E}">
        <p14:creationId xmlns:p14="http://schemas.microsoft.com/office/powerpoint/2010/main" val="17167494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normAutofit/>
          </a:bodyPr>
          <a:lstStyle/>
          <a:p>
            <a:r>
              <a:rPr lang="en-US">
                <a:latin typeface="Times New Roman"/>
                <a:cs typeface="Times New Roman"/>
              </a:rPr>
              <a:t>IIJA – LSLR Allotments</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437" y="921072"/>
            <a:ext cx="8402407" cy="813386"/>
          </a:xfrm>
          <a:solidFill>
            <a:schemeClr val="bg1"/>
          </a:solidFill>
        </p:spPr>
        <p:txBody>
          <a:bodyPr vert="horz" lIns="91440" tIns="45720" rIns="91440" bIns="45720" rtlCol="0" anchor="t">
            <a:normAutofit/>
          </a:bodyPr>
          <a:lstStyle/>
          <a:p>
            <a:pPr marL="0" indent="0" algn="ctr">
              <a:lnSpc>
                <a:spcPct val="170000"/>
              </a:lnSpc>
              <a:buNone/>
            </a:pPr>
            <a:r>
              <a:rPr lang="en-US">
                <a:solidFill>
                  <a:schemeClr val="accent3"/>
                </a:solidFill>
                <a:latin typeface="Arial"/>
                <a:cs typeface="Arial"/>
              </a:rPr>
              <a:t>NC's  DWSRF-LSLR Allotments</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EC55B0-5D01-45FE-91CD-8F1B48D625FC}" type="slidenum">
              <a:rPr kumimoji="0" lang="en-US" sz="1200" b="1" i="0" u="none" strike="noStrike" kern="1200" cap="none" spc="0" normalizeH="0" baseline="0" noProof="0" smtClean="0">
                <a:ln>
                  <a:noFill/>
                </a:ln>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a:t>
            </a:fld>
            <a:endParaRPr kumimoji="0" lang="en-US" sz="1200" b="1" i="0" u="none" strike="noStrike" kern="1200" cap="none" spc="0" normalizeH="0" baseline="0" noProof="0">
              <a:ln>
                <a:noFill/>
              </a:ln>
              <a:effectLst/>
              <a:uLnTx/>
              <a:uFillTx/>
              <a:ea typeface="+mn-ea"/>
              <a:cs typeface="+mn-cs"/>
            </a:endParaRPr>
          </a:p>
        </p:txBody>
      </p:sp>
      <p:graphicFrame>
        <p:nvGraphicFramePr>
          <p:cNvPr id="7" name="Table 5">
            <a:extLst>
              <a:ext uri="{FF2B5EF4-FFF2-40B4-BE49-F238E27FC236}">
                <a16:creationId xmlns:a16="http://schemas.microsoft.com/office/drawing/2014/main" id="{7286044B-FE37-0406-B931-D6B53B53F819}"/>
              </a:ext>
            </a:extLst>
          </p:cNvPr>
          <p:cNvGraphicFramePr>
            <a:graphicFrameLocks/>
          </p:cNvGraphicFramePr>
          <p:nvPr>
            <p:extLst>
              <p:ext uri="{D42A27DB-BD31-4B8C-83A1-F6EECF244321}">
                <p14:modId xmlns:p14="http://schemas.microsoft.com/office/powerpoint/2010/main" val="980430493"/>
              </p:ext>
            </p:extLst>
          </p:nvPr>
        </p:nvGraphicFramePr>
        <p:xfrm>
          <a:off x="452437" y="1644659"/>
          <a:ext cx="8402406" cy="2438940"/>
        </p:xfrm>
        <a:graphic>
          <a:graphicData uri="http://schemas.openxmlformats.org/drawingml/2006/table">
            <a:tbl>
              <a:tblPr firstRow="1" bandRow="1">
                <a:tableStyleId>{5C22544A-7EE6-4342-B048-85BDC9FD1C3A}</a:tableStyleId>
              </a:tblPr>
              <a:tblGrid>
                <a:gridCol w="1481138">
                  <a:extLst>
                    <a:ext uri="{9D8B030D-6E8A-4147-A177-3AD203B41FA5}">
                      <a16:colId xmlns:a16="http://schemas.microsoft.com/office/drawing/2014/main" val="706414329"/>
                    </a:ext>
                  </a:extLst>
                </a:gridCol>
                <a:gridCol w="2362200">
                  <a:extLst>
                    <a:ext uri="{9D8B030D-6E8A-4147-A177-3AD203B41FA5}">
                      <a16:colId xmlns:a16="http://schemas.microsoft.com/office/drawing/2014/main" val="394027406"/>
                    </a:ext>
                  </a:extLst>
                </a:gridCol>
                <a:gridCol w="2350118">
                  <a:extLst>
                    <a:ext uri="{9D8B030D-6E8A-4147-A177-3AD203B41FA5}">
                      <a16:colId xmlns:a16="http://schemas.microsoft.com/office/drawing/2014/main" val="3378246204"/>
                    </a:ext>
                  </a:extLst>
                </a:gridCol>
                <a:gridCol w="2208950">
                  <a:extLst>
                    <a:ext uri="{9D8B030D-6E8A-4147-A177-3AD203B41FA5}">
                      <a16:colId xmlns:a16="http://schemas.microsoft.com/office/drawing/2014/main" val="1922052629"/>
                    </a:ext>
                  </a:extLst>
                </a:gridCol>
              </a:tblGrid>
              <a:tr h="609086">
                <a:tc>
                  <a:txBody>
                    <a:bodyPr/>
                    <a:lstStyle/>
                    <a:p>
                      <a:pPr algn="ctr"/>
                      <a:r>
                        <a:rPr lang="en-US" sz="2000">
                          <a:latin typeface="Arial" panose="020B0604020202020204" pitchFamily="34" charset="0"/>
                        </a:rPr>
                        <a:t>Cap Grant Year</a:t>
                      </a:r>
                    </a:p>
                  </a:txBody>
                  <a:tcPr/>
                </a:tc>
                <a:tc>
                  <a:txBody>
                    <a:bodyPr/>
                    <a:lstStyle/>
                    <a:p>
                      <a:pPr algn="ctr"/>
                      <a:r>
                        <a:rPr lang="en-US" sz="2000">
                          <a:latin typeface="Arial" panose="020B0604020202020204" pitchFamily="34" charset="0"/>
                        </a:rPr>
                        <a:t>North Carolina's Allotment</a:t>
                      </a:r>
                    </a:p>
                  </a:txBody>
                  <a:tcPr/>
                </a:tc>
                <a:tc>
                  <a:txBody>
                    <a:bodyPr/>
                    <a:lstStyle/>
                    <a:p>
                      <a:pPr algn="ctr"/>
                      <a:r>
                        <a:rPr lang="en-US" sz="2000">
                          <a:latin typeface="Arial" panose="020B0604020202020204" pitchFamily="34" charset="0"/>
                        </a:rPr>
                        <a:t>49% Principal Forgiveness</a:t>
                      </a:r>
                    </a:p>
                  </a:txBody>
                  <a:tcPr/>
                </a:tc>
                <a:tc>
                  <a:txBody>
                    <a:bodyPr/>
                    <a:lstStyle/>
                    <a:p>
                      <a:pPr algn="ctr"/>
                      <a:r>
                        <a:rPr lang="en-US" sz="2000">
                          <a:latin typeface="Arial" panose="020B0604020202020204" pitchFamily="34" charset="0"/>
                        </a:rPr>
                        <a:t>Total Available for Projects</a:t>
                      </a:r>
                    </a:p>
                  </a:txBody>
                  <a:tcPr/>
                </a:tc>
                <a:extLst>
                  <a:ext uri="{0D108BD9-81ED-4DB2-BD59-A6C34878D82A}">
                    <a16:rowId xmlns:a16="http://schemas.microsoft.com/office/drawing/2014/main" val="3052861319"/>
                  </a:ext>
                </a:extLst>
              </a:tr>
              <a:tr h="582228">
                <a:tc>
                  <a:txBody>
                    <a:bodyPr/>
                    <a:lstStyle/>
                    <a:p>
                      <a:pPr algn="ctr" fontAlgn="ctr"/>
                      <a:r>
                        <a:rPr lang="en-US" sz="2000" b="0" i="0" u="none" strike="noStrike">
                          <a:solidFill>
                            <a:srgbClr val="000000"/>
                          </a:solidFill>
                          <a:effectLst/>
                          <a:latin typeface="Arial" panose="020B0604020202020204" pitchFamily="34" charset="0"/>
                        </a:rPr>
                        <a:t>2022</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$87,062,000 </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$42,660,380 </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$67,037,740</a:t>
                      </a:r>
                    </a:p>
                  </a:txBody>
                  <a:tcPr marL="0" marR="0" marT="0" marB="0" anchor="ctr"/>
                </a:tc>
                <a:extLst>
                  <a:ext uri="{0D108BD9-81ED-4DB2-BD59-A6C34878D82A}">
                    <a16:rowId xmlns:a16="http://schemas.microsoft.com/office/drawing/2014/main" val="17388576"/>
                  </a:ext>
                </a:extLst>
              </a:tr>
              <a:tr h="577836">
                <a:tc>
                  <a:txBody>
                    <a:bodyPr/>
                    <a:lstStyle/>
                    <a:p>
                      <a:pPr algn="ctr" fontAlgn="ctr"/>
                      <a:r>
                        <a:rPr lang="en-US" sz="2000" b="0" i="0" u="none" strike="noStrike">
                          <a:solidFill>
                            <a:srgbClr val="000000"/>
                          </a:solidFill>
                          <a:effectLst/>
                          <a:latin typeface="Arial" panose="020B0604020202020204" pitchFamily="34" charset="0"/>
                        </a:rPr>
                        <a:t>2023</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$87,290,000 </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$42,772,100 </a:t>
                      </a:r>
                    </a:p>
                  </a:txBody>
                  <a:tcPr marL="0" marR="0" marT="0" marB="0" anchor="ctr"/>
                </a:tc>
                <a:tc>
                  <a:txBody>
                    <a:bodyPr/>
                    <a:lstStyle/>
                    <a:p>
                      <a:pPr marL="0" algn="ctr" defTabSz="685800" rtl="0" eaLnBrk="1" fontAlgn="ctr" latinLnBrk="0" hangingPunct="1"/>
                      <a:r>
                        <a:rPr lang="en-US" sz="2000" b="0" i="0" u="none" strike="noStrike" kern="1200">
                          <a:solidFill>
                            <a:srgbClr val="000000"/>
                          </a:solidFill>
                          <a:effectLst/>
                          <a:latin typeface="Arial" panose="020B0604020202020204" pitchFamily="34" charset="0"/>
                          <a:ea typeface="+mn-ea"/>
                          <a:cs typeface="+mn-cs"/>
                        </a:rPr>
                        <a:t>$64,594,600 </a:t>
                      </a:r>
                    </a:p>
                  </a:txBody>
                  <a:tcPr marL="0" marR="0" marT="0" marB="0" anchor="ctr"/>
                </a:tc>
                <a:extLst>
                  <a:ext uri="{0D108BD9-81ED-4DB2-BD59-A6C34878D82A}">
                    <a16:rowId xmlns:a16="http://schemas.microsoft.com/office/drawing/2014/main" val="3759116996"/>
                  </a:ext>
                </a:extLst>
              </a:tr>
              <a:tr h="577836">
                <a:tc>
                  <a:txBody>
                    <a:bodyPr/>
                    <a:lstStyle/>
                    <a:p>
                      <a:pPr algn="ctr" fontAlgn="ctr"/>
                      <a:r>
                        <a:rPr lang="en-US" sz="2000" b="0" i="0" u="none" strike="noStrike">
                          <a:solidFill>
                            <a:srgbClr val="000000"/>
                          </a:solidFill>
                          <a:effectLst/>
                          <a:latin typeface="Arial" panose="020B0604020202020204" pitchFamily="34" charset="0"/>
                        </a:rPr>
                        <a:t>2024</a:t>
                      </a:r>
                    </a:p>
                  </a:txBody>
                  <a:tcPr marL="0" marR="0" marT="0" marB="0" anchor="ctr"/>
                </a:tc>
                <a:tc>
                  <a:txBody>
                    <a:bodyPr/>
                    <a:lstStyle/>
                    <a:p>
                      <a:pPr algn="ctr" fontAlgn="ctr"/>
                      <a:r>
                        <a:rPr lang="en-US" sz="2000" b="0" i="0" u="none" strike="noStrike">
                          <a:solidFill>
                            <a:srgbClr val="000000"/>
                          </a:solidFill>
                          <a:effectLst/>
                          <a:latin typeface="Arial" panose="020B0604020202020204" pitchFamily="34" charset="0"/>
                        </a:rPr>
                        <a:t>$76,201,000</a:t>
                      </a:r>
                    </a:p>
                  </a:txBody>
                  <a:tcPr marL="0" marR="0" marT="0" marB="0" anchor="ctr"/>
                </a:tc>
                <a:tc>
                  <a:txBody>
                    <a:bodyPr/>
                    <a:lstStyle/>
                    <a:p>
                      <a:pPr marL="0" algn="ctr" defTabSz="685800" rtl="0" eaLnBrk="1" fontAlgn="ctr" latinLnBrk="0" hangingPunct="1"/>
                      <a:r>
                        <a:rPr lang="en-US" sz="2000" b="0" i="0" u="none" strike="noStrike" kern="1200">
                          <a:solidFill>
                            <a:srgbClr val="000000"/>
                          </a:solidFill>
                          <a:effectLst/>
                          <a:latin typeface="Arial" panose="020B0604020202020204" pitchFamily="34" charset="0"/>
                          <a:ea typeface="+mn-ea"/>
                          <a:cs typeface="+mn-cs"/>
                        </a:rPr>
                        <a:t>$37,338,490</a:t>
                      </a:r>
                    </a:p>
                  </a:txBody>
                  <a:tcPr marL="7620" marR="7620" marT="7620" anchor="ctr"/>
                </a:tc>
                <a:tc>
                  <a:txBody>
                    <a:bodyPr/>
                    <a:lstStyle/>
                    <a:p>
                      <a:pPr algn="ctr" fontAlgn="ctr"/>
                      <a:r>
                        <a:rPr lang="en-US" sz="2000" b="0" i="0" u="none" strike="noStrike">
                          <a:solidFill>
                            <a:schemeClr val="tx1"/>
                          </a:solidFill>
                          <a:effectLst/>
                          <a:latin typeface="Arial" panose="020B0604020202020204" pitchFamily="34" charset="0"/>
                        </a:rPr>
                        <a:t>~$56M</a:t>
                      </a:r>
                    </a:p>
                  </a:txBody>
                  <a:tcPr marL="0" marR="0" marT="0" marB="0" anchor="ctr"/>
                </a:tc>
                <a:extLst>
                  <a:ext uri="{0D108BD9-81ED-4DB2-BD59-A6C34878D82A}">
                    <a16:rowId xmlns:a16="http://schemas.microsoft.com/office/drawing/2014/main" val="2119932664"/>
                  </a:ext>
                </a:extLst>
              </a:tr>
            </a:tbl>
          </a:graphicData>
        </a:graphic>
      </p:graphicFrame>
      <p:sp>
        <p:nvSpPr>
          <p:cNvPr id="6" name="Content Placeholder 2">
            <a:extLst>
              <a:ext uri="{FF2B5EF4-FFF2-40B4-BE49-F238E27FC236}">
                <a16:creationId xmlns:a16="http://schemas.microsoft.com/office/drawing/2014/main" id="{A05C0FAE-CD4A-85D6-B7CA-4E75965184BB}"/>
              </a:ext>
            </a:extLst>
          </p:cNvPr>
          <p:cNvSpPr txBox="1">
            <a:spLocks/>
          </p:cNvSpPr>
          <p:nvPr/>
        </p:nvSpPr>
        <p:spPr>
          <a:xfrm>
            <a:off x="464720" y="4235024"/>
            <a:ext cx="8402407" cy="1543417"/>
          </a:xfrm>
          <a:prstGeom prst="rect">
            <a:avLst/>
          </a:prstGeom>
        </p:spPr>
        <p:txBody>
          <a:bodyPr vert="horz" lIns="91440" tIns="45720" rIns="91440" bIns="45720" rtlCol="0" anchor="t">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accent3"/>
                </a:solidFill>
                <a:effectLst/>
                <a:uLnTx/>
                <a:uFillTx/>
                <a:latin typeface="Arial"/>
                <a:cs typeface="Arial"/>
              </a:rPr>
              <a:t>Portion of the state’s allotment will be used for set-aside activities: </a:t>
            </a:r>
          </a:p>
          <a:p>
            <a:pPr marL="742950" marR="0" lvl="2" indent="-285750" algn="l" defTabSz="685800" rtl="0" eaLnBrk="1" fontAlgn="auto" latinLnBrk="0" hangingPunct="1">
              <a:lnSpc>
                <a:spcPct val="100000"/>
              </a:lnSpc>
              <a:spcBef>
                <a:spcPts val="375"/>
              </a:spcBef>
              <a:spcAft>
                <a:spcPts val="0"/>
              </a:spcAft>
              <a:buClrTx/>
              <a:buSzTx/>
              <a:buFont typeface="Arial,Sans-Serif"/>
              <a:buChar char="•"/>
              <a:tabLst/>
              <a:defRPr/>
            </a:pPr>
            <a:r>
              <a:rPr kumimoji="0" lang="en-US" sz="2000" b="0" i="0" u="none" strike="noStrike" kern="1200" cap="none" spc="0" normalizeH="0" baseline="0" noProof="0">
                <a:ln>
                  <a:noFill/>
                </a:ln>
                <a:solidFill>
                  <a:schemeClr val="accent3"/>
                </a:solidFill>
                <a:effectLst/>
                <a:uLnTx/>
                <a:uFillTx/>
                <a:latin typeface="Arial"/>
                <a:cs typeface="Arial"/>
              </a:rPr>
              <a:t>LSL inventory support and technical assistance</a:t>
            </a:r>
            <a:endParaRPr lang="en-US" sz="2000" b="0" i="0" u="none" strike="noStrike" kern="1200" cap="none" spc="0" normalizeH="0" baseline="0" noProof="0">
              <a:ln>
                <a:noFill/>
              </a:ln>
              <a:solidFill>
                <a:schemeClr val="accent3"/>
              </a:solidFill>
              <a:effectLst/>
              <a:uLnTx/>
              <a:uFillTx/>
              <a:latin typeface="Arial"/>
              <a:cs typeface="Arial"/>
            </a:endParaRPr>
          </a:p>
          <a:p>
            <a:pPr marL="742950" marR="0" lvl="2" indent="-285750" algn="l" defTabSz="685800" rtl="0" eaLnBrk="1" fontAlgn="auto" latinLnBrk="0" hangingPunct="1">
              <a:lnSpc>
                <a:spcPct val="100000"/>
              </a:lnSpc>
              <a:spcBef>
                <a:spcPts val="375"/>
              </a:spcBef>
              <a:spcAft>
                <a:spcPts val="0"/>
              </a:spcAft>
              <a:buClrTx/>
              <a:buSzTx/>
              <a:buFont typeface="Arial,Sans-Serif"/>
              <a:buChar char="•"/>
              <a:tabLst/>
              <a:defRPr/>
            </a:pPr>
            <a:r>
              <a:rPr kumimoji="0" lang="en-US" sz="2000" b="0" i="0" u="none" strike="noStrike" kern="1200" cap="none" spc="0" normalizeH="0" baseline="0" noProof="0">
                <a:ln>
                  <a:noFill/>
                </a:ln>
                <a:solidFill>
                  <a:schemeClr val="accent3"/>
                </a:solidFill>
                <a:effectLst/>
                <a:uLnTx/>
                <a:uFillTx/>
                <a:latin typeface="Arial"/>
                <a:cs typeface="Arial"/>
              </a:rPr>
              <a:t>Program management</a:t>
            </a:r>
            <a:endParaRPr lang="en-US" sz="2000" b="0" i="0" u="none" strike="noStrike" kern="1200" cap="none" spc="0" normalizeH="0" baseline="0" noProof="0">
              <a:ln>
                <a:noFill/>
              </a:ln>
              <a:solidFill>
                <a:schemeClr val="accent3"/>
              </a:solidFill>
              <a:effectLst/>
              <a:uLnTx/>
              <a:uFillTx/>
              <a:latin typeface="Arial"/>
              <a:cs typeface="Arial"/>
            </a:endParaRPr>
          </a:p>
          <a:p>
            <a:pPr marL="742950" marR="0" lvl="2" indent="-285750" algn="l" defTabSz="685800" rtl="0" eaLnBrk="1" fontAlgn="auto" latinLnBrk="0" hangingPunct="1">
              <a:lnSpc>
                <a:spcPct val="100000"/>
              </a:lnSpc>
              <a:spcBef>
                <a:spcPts val="375"/>
              </a:spcBef>
              <a:spcAft>
                <a:spcPts val="0"/>
              </a:spcAft>
              <a:buClrTx/>
              <a:buSzTx/>
              <a:buFont typeface="Arial,Sans-Serif"/>
              <a:buChar char="•"/>
              <a:tabLst/>
              <a:defRPr/>
            </a:pPr>
            <a:r>
              <a:rPr lang="en-US">
                <a:solidFill>
                  <a:schemeClr val="accent3"/>
                </a:solidFill>
                <a:latin typeface="Arial"/>
                <a:cs typeface="Arial"/>
              </a:rPr>
              <a:t>2024 Set asides are pending approval of 2024 LSLR Intended Use Plan</a:t>
            </a:r>
            <a:endParaRPr lang="en-US" sz="2000" b="0" i="0" u="none" strike="noStrike" kern="1200" cap="none" spc="0" normalizeH="0" baseline="0" noProof="0">
              <a:ln>
                <a:noFill/>
              </a:ln>
              <a:solidFill>
                <a:schemeClr val="accent3"/>
              </a:solidFill>
              <a:effectLst/>
              <a:uLnTx/>
              <a:uFillTx/>
              <a:latin typeface="Arial"/>
              <a:cs typeface="Arial"/>
            </a:endParaRPr>
          </a:p>
          <a:p>
            <a:pPr marL="0" indent="0">
              <a:spcBef>
                <a:spcPts val="375"/>
              </a:spcBef>
              <a:buNone/>
              <a:defRPr/>
            </a:pPr>
            <a:r>
              <a:rPr lang="en-US" sz="2200">
                <a:solidFill>
                  <a:schemeClr val="accent3"/>
                </a:solidFill>
                <a:latin typeface="Arial"/>
                <a:cs typeface="Arial"/>
              </a:rPr>
              <a:t>FY2025-2026 </a:t>
            </a:r>
            <a:r>
              <a:rPr kumimoji="0" lang="en-US" sz="2200" b="0" i="0" u="none" strike="noStrike" kern="1200" cap="none" spc="0" normalizeH="0" baseline="0" noProof="0">
                <a:ln>
                  <a:noFill/>
                </a:ln>
                <a:solidFill>
                  <a:schemeClr val="accent3"/>
                </a:solidFill>
                <a:effectLst/>
                <a:uLnTx/>
                <a:uFillTx/>
                <a:latin typeface="Arial"/>
                <a:cs typeface="Arial"/>
              </a:rPr>
              <a:t>allotments to be determined by US EPA</a:t>
            </a:r>
            <a:endParaRPr lang="en-US" sz="2200" b="0" i="0" u="none" strike="noStrike" kern="1200" cap="none" spc="0" normalizeH="0" baseline="0" noProof="0">
              <a:ln>
                <a:noFill/>
              </a:ln>
              <a:solidFill>
                <a:schemeClr val="accent3"/>
              </a:solidFill>
              <a:effectLst/>
              <a:uLnTx/>
              <a:uFillTx/>
              <a:latin typeface="Arial"/>
              <a:cs typeface="Arial"/>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1F497D"/>
              </a:solidFill>
              <a:effectLst/>
              <a:uLnTx/>
              <a:uFillTx/>
              <a:ea typeface="+mn-ea"/>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1F497D"/>
              </a:solidFill>
              <a:effectLst/>
              <a:uLnTx/>
              <a:uFillTx/>
              <a:ea typeface="+mn-ea"/>
            </a:endParaRPr>
          </a:p>
        </p:txBody>
      </p:sp>
    </p:spTree>
    <p:extLst>
      <p:ext uri="{BB962C8B-B14F-4D97-AF65-F5344CB8AC3E}">
        <p14:creationId xmlns:p14="http://schemas.microsoft.com/office/powerpoint/2010/main" val="177014390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57A2-D262-87B9-D645-6688B81B9054}"/>
              </a:ext>
            </a:extLst>
          </p:cNvPr>
          <p:cNvSpPr>
            <a:spLocks noGrp="1"/>
          </p:cNvSpPr>
          <p:nvPr>
            <p:ph type="title"/>
          </p:nvPr>
        </p:nvSpPr>
        <p:spPr/>
        <p:txBody>
          <a:bodyPr>
            <a:normAutofit fontScale="90000"/>
          </a:bodyPr>
          <a:lstStyle/>
          <a:p>
            <a:r>
              <a:rPr lang="en-US">
                <a:latin typeface="Times New Roman"/>
                <a:cs typeface="Times New Roman"/>
              </a:rPr>
              <a:t>Current and Estimated Funding Amounts per Funding Round</a:t>
            </a:r>
          </a:p>
        </p:txBody>
      </p:sp>
      <p:graphicFrame>
        <p:nvGraphicFramePr>
          <p:cNvPr id="5" name="Content Placeholder 4">
            <a:extLst>
              <a:ext uri="{FF2B5EF4-FFF2-40B4-BE49-F238E27FC236}">
                <a16:creationId xmlns:a16="http://schemas.microsoft.com/office/drawing/2014/main" id="{58F98CCB-8D05-B2A0-2BB7-710DACEE925B}"/>
              </a:ext>
            </a:extLst>
          </p:cNvPr>
          <p:cNvGraphicFramePr>
            <a:graphicFrameLocks noGrp="1"/>
          </p:cNvGraphicFramePr>
          <p:nvPr>
            <p:ph idx="1"/>
            <p:extLst>
              <p:ext uri="{D42A27DB-BD31-4B8C-83A1-F6EECF244321}">
                <p14:modId xmlns:p14="http://schemas.microsoft.com/office/powerpoint/2010/main" val="715713031"/>
              </p:ext>
            </p:extLst>
          </p:nvPr>
        </p:nvGraphicFramePr>
        <p:xfrm>
          <a:off x="406977" y="1152422"/>
          <a:ext cx="8325980" cy="4115342"/>
        </p:xfrm>
        <a:graphic>
          <a:graphicData uri="http://schemas.openxmlformats.org/drawingml/2006/table">
            <a:tbl>
              <a:tblPr firstRow="1" firstCol="1" bandRow="1">
                <a:tableStyleId>{5C22544A-7EE6-4342-B048-85BDC9FD1C3A}</a:tableStyleId>
              </a:tblPr>
              <a:tblGrid>
                <a:gridCol w="4108227">
                  <a:extLst>
                    <a:ext uri="{9D8B030D-6E8A-4147-A177-3AD203B41FA5}">
                      <a16:colId xmlns:a16="http://schemas.microsoft.com/office/drawing/2014/main" val="2383395708"/>
                    </a:ext>
                  </a:extLst>
                </a:gridCol>
                <a:gridCol w="1460701">
                  <a:extLst>
                    <a:ext uri="{9D8B030D-6E8A-4147-A177-3AD203B41FA5}">
                      <a16:colId xmlns:a16="http://schemas.microsoft.com/office/drawing/2014/main" val="469387797"/>
                    </a:ext>
                  </a:extLst>
                </a:gridCol>
                <a:gridCol w="1383296">
                  <a:extLst>
                    <a:ext uri="{9D8B030D-6E8A-4147-A177-3AD203B41FA5}">
                      <a16:colId xmlns:a16="http://schemas.microsoft.com/office/drawing/2014/main" val="1389664706"/>
                    </a:ext>
                  </a:extLst>
                </a:gridCol>
                <a:gridCol w="1373756">
                  <a:extLst>
                    <a:ext uri="{9D8B030D-6E8A-4147-A177-3AD203B41FA5}">
                      <a16:colId xmlns:a16="http://schemas.microsoft.com/office/drawing/2014/main" val="2488220694"/>
                    </a:ext>
                  </a:extLst>
                </a:gridCol>
              </a:tblGrid>
              <a:tr h="386841">
                <a:tc>
                  <a:txBody>
                    <a:bodyPr/>
                    <a:lstStyle/>
                    <a:p>
                      <a:pPr marL="0" marR="0" algn="ctr" rtl="0" eaLnBrk="1" latinLnBrk="0" hangingPunct="1">
                        <a:spcBef>
                          <a:spcPts val="240"/>
                        </a:spcBef>
                        <a:spcAft>
                          <a:spcPts val="240"/>
                        </a:spcAft>
                      </a:pPr>
                      <a:r>
                        <a:rPr lang="en-US" sz="1400" b="1" kern="1200">
                          <a:solidFill>
                            <a:schemeClr val="lt1"/>
                          </a:solidFill>
                          <a:effectLst/>
                          <a:latin typeface="Arial"/>
                          <a:ea typeface="+mn-ea"/>
                          <a:cs typeface="+mn-cs"/>
                        </a:rPr>
                        <a:t>Funds Available</a:t>
                      </a:r>
                    </a:p>
                  </a:txBody>
                  <a:tcPr marL="68580" marR="68580" marT="0" marB="0" anchor="ctr"/>
                </a:tc>
                <a:tc>
                  <a:txBody>
                    <a:bodyPr/>
                    <a:lstStyle/>
                    <a:p>
                      <a:pPr marL="0" marR="0" algn="ctr">
                        <a:spcBef>
                          <a:spcPts val="240"/>
                        </a:spcBef>
                        <a:spcAft>
                          <a:spcPts val="240"/>
                        </a:spcAft>
                      </a:pPr>
                      <a:r>
                        <a:rPr lang="en-US" sz="1400">
                          <a:effectLst/>
                          <a:latin typeface="Arial"/>
                        </a:rPr>
                        <a:t>PF</a:t>
                      </a:r>
                      <a:endParaRPr lang="en-US" sz="1400">
                        <a:effectLst/>
                        <a:latin typeface="Arial"/>
                        <a:ea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rPr>
                        <a:t>0% Loan</a:t>
                      </a:r>
                      <a:endParaRPr lang="en-US" sz="1400">
                        <a:effectLst/>
                        <a:latin typeface="Arial"/>
                        <a:ea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rPr>
                        <a:t>Total</a:t>
                      </a:r>
                      <a:endParaRPr lang="en-US" sz="1400">
                        <a:effectLst/>
                        <a:latin typeface="Arial"/>
                        <a:ea typeface="Times New Roman" panose="02020603050405020304" pitchFamily="18" charset="0"/>
                      </a:endParaRPr>
                    </a:p>
                  </a:txBody>
                  <a:tcPr marL="68580" marR="68580" marT="0" marB="0" anchor="ctr"/>
                </a:tc>
                <a:extLst>
                  <a:ext uri="{0D108BD9-81ED-4DB2-BD59-A6C34878D82A}">
                    <a16:rowId xmlns:a16="http://schemas.microsoft.com/office/drawing/2014/main" val="4253786174"/>
                  </a:ext>
                </a:extLst>
              </a:tr>
              <a:tr h="466193">
                <a:tc>
                  <a:txBody>
                    <a:bodyPr/>
                    <a:lstStyle/>
                    <a:p>
                      <a:pPr marL="0" marR="0" algn="l">
                        <a:spcBef>
                          <a:spcPts val="240"/>
                        </a:spcBef>
                        <a:spcAft>
                          <a:spcPts val="240"/>
                        </a:spcAft>
                      </a:pPr>
                      <a:r>
                        <a:rPr lang="en-US" sz="1400">
                          <a:effectLst/>
                          <a:latin typeface="Arial"/>
                        </a:rPr>
                        <a:t>FY 2024 funds</a:t>
                      </a:r>
                      <a:r>
                        <a:rPr lang="en-US" sz="1400" b="1" i="0" u="none" strike="noStrike" noProof="0">
                          <a:solidFill>
                            <a:srgbClr val="FFFFFF"/>
                          </a:solidFill>
                          <a:effectLst/>
                          <a:latin typeface="Arial"/>
                        </a:rPr>
                        <a:t> available for projects</a:t>
                      </a:r>
                      <a:endParaRPr lang="en-US" sz="1400">
                        <a:effectLst/>
                        <a:latin typeface="Arial"/>
                      </a:endParaRPr>
                    </a:p>
                  </a:txBody>
                  <a:tcPr marL="68580" marR="68580" marT="0" marB="0" anchor="ctr"/>
                </a:tc>
                <a:tc>
                  <a:txBody>
                    <a:bodyPr/>
                    <a:lstStyle/>
                    <a:p>
                      <a:pPr marL="0" marR="0" algn="ctr">
                        <a:spcBef>
                          <a:spcPts val="240"/>
                        </a:spcBef>
                        <a:spcAft>
                          <a:spcPts val="240"/>
                        </a:spcAft>
                      </a:pPr>
                      <a:r>
                        <a:rPr lang="en-US" sz="1400">
                          <a:effectLst/>
                          <a:latin typeface="Arial"/>
                        </a:rPr>
                        <a:t>$37,338,490</a:t>
                      </a:r>
                      <a:endParaRPr lang="en-US" sz="1400">
                        <a:effectLst/>
                        <a:latin typeface="Arial"/>
                        <a:ea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rPr>
                        <a:t>$19,050,250</a:t>
                      </a:r>
                      <a:endParaRPr lang="en-US" sz="1400">
                        <a:effectLst/>
                        <a:latin typeface="Arial"/>
                        <a:ea typeface="Times New Roman" panose="02020603050405020304" pitchFamily="18" charset="0"/>
                      </a:endParaRPr>
                    </a:p>
                  </a:txBody>
                  <a:tcPr marL="68580" marR="68580" marT="0" marB="0" anchor="ctr"/>
                </a:tc>
                <a:tc>
                  <a:txBody>
                    <a:bodyPr/>
                    <a:lstStyle/>
                    <a:p>
                      <a:pPr marL="0" marR="0" algn="ctr">
                        <a:spcBef>
                          <a:spcPts val="240"/>
                        </a:spcBef>
                        <a:spcAft>
                          <a:spcPts val="240"/>
                        </a:spcAft>
                      </a:pPr>
                      <a:r>
                        <a:rPr lang="en-US" sz="1400">
                          <a:effectLst/>
                          <a:latin typeface="Arial"/>
                        </a:rPr>
                        <a:t>$56,388,740</a:t>
                      </a:r>
                      <a:endParaRPr lang="en-US" sz="1400">
                        <a:effectLst/>
                        <a:latin typeface="Arial"/>
                        <a:ea typeface="Times New Roman" panose="02020603050405020304" pitchFamily="18" charset="0"/>
                      </a:endParaRPr>
                    </a:p>
                  </a:txBody>
                  <a:tcPr marL="68580" marR="68580" marT="0" marB="0" anchor="ctr"/>
                </a:tc>
                <a:extLst>
                  <a:ext uri="{0D108BD9-81ED-4DB2-BD59-A6C34878D82A}">
                    <a16:rowId xmlns:a16="http://schemas.microsoft.com/office/drawing/2014/main" val="2445380619"/>
                  </a:ext>
                </a:extLst>
              </a:tr>
              <a:tr h="525706">
                <a:tc>
                  <a:txBody>
                    <a:bodyPr/>
                    <a:lstStyle/>
                    <a:p>
                      <a:pPr lvl="0" algn="l">
                        <a:lnSpc>
                          <a:spcPct val="100000"/>
                        </a:lnSpc>
                        <a:spcBef>
                          <a:spcPts val="0"/>
                        </a:spcBef>
                        <a:spcAft>
                          <a:spcPts val="0"/>
                        </a:spcAft>
                        <a:buNone/>
                      </a:pPr>
                      <a:r>
                        <a:rPr lang="en-US" sz="1400" b="1" i="0" u="none" strike="noStrike" noProof="0">
                          <a:solidFill>
                            <a:srgbClr val="FFFFFF"/>
                          </a:solidFill>
                          <a:effectLst/>
                          <a:latin typeface="Arial"/>
                        </a:rPr>
                        <a:t>Awarded Feb. 2025</a:t>
                      </a:r>
                    </a:p>
                  </a:txBody>
                  <a:tcPr marL="68580" marR="68580" marT="0" marB="0" anchor="ctr"/>
                </a:tc>
                <a:tc>
                  <a:txBody>
                    <a:bodyPr/>
                    <a:lstStyle/>
                    <a:p>
                      <a:pPr marL="0" lvl="0" algn="ctr">
                        <a:spcBef>
                          <a:spcPts val="240"/>
                        </a:spcBef>
                        <a:spcAft>
                          <a:spcPts val="240"/>
                        </a:spcAft>
                        <a:buNone/>
                      </a:pPr>
                      <a:r>
                        <a:rPr lang="en-US" sz="1400" b="0" i="0" u="none" strike="noStrike" noProof="0">
                          <a:effectLst/>
                        </a:rPr>
                        <a:t>$5,360,560 </a:t>
                      </a:r>
                      <a:endParaRPr lang="en-US"/>
                    </a:p>
                  </a:txBody>
                  <a:tcPr marL="68580" marR="68580" marT="0" marB="0" anchor="ctr"/>
                </a:tc>
                <a:tc>
                  <a:txBody>
                    <a:bodyPr/>
                    <a:lstStyle/>
                    <a:p>
                      <a:pPr marL="0" lvl="0" algn="ctr">
                        <a:spcBef>
                          <a:spcPts val="240"/>
                        </a:spcBef>
                        <a:spcAft>
                          <a:spcPts val="240"/>
                        </a:spcAft>
                        <a:buNone/>
                      </a:pPr>
                      <a:r>
                        <a:rPr lang="en-US" sz="1400">
                          <a:effectLst/>
                          <a:latin typeface="Arial"/>
                        </a:rPr>
                        <a:t>$0</a:t>
                      </a: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effectLst/>
                        </a:rPr>
                        <a:t>$5,360,560</a:t>
                      </a:r>
                      <a:endParaRPr lang="en-US"/>
                    </a:p>
                  </a:txBody>
                  <a:tcPr marL="68580" marR="68580" marT="0" marB="0" anchor="ctr"/>
                </a:tc>
                <a:extLst>
                  <a:ext uri="{0D108BD9-81ED-4DB2-BD59-A6C34878D82A}">
                    <a16:rowId xmlns:a16="http://schemas.microsoft.com/office/drawing/2014/main" val="1809347127"/>
                  </a:ext>
                </a:extLst>
              </a:tr>
              <a:tr h="525707">
                <a:tc>
                  <a:txBody>
                    <a:bodyPr/>
                    <a:lstStyle/>
                    <a:p>
                      <a:pPr lvl="0" algn="l">
                        <a:lnSpc>
                          <a:spcPct val="100000"/>
                        </a:lnSpc>
                        <a:spcBef>
                          <a:spcPts val="0"/>
                        </a:spcBef>
                        <a:spcAft>
                          <a:spcPts val="0"/>
                        </a:spcAft>
                        <a:buNone/>
                      </a:pPr>
                      <a:r>
                        <a:rPr lang="en-US" sz="1400" b="1" i="0" u="none" strike="noStrike" noProof="0">
                          <a:solidFill>
                            <a:srgbClr val="FFFFFF"/>
                          </a:solidFill>
                          <a:effectLst/>
                          <a:latin typeface="Arial"/>
                        </a:rPr>
                        <a:t>Awarded Apr. 2025</a:t>
                      </a:r>
                    </a:p>
                  </a:txBody>
                  <a:tcPr marL="68580" marR="68580" marT="0" marB="0" anchor="ctr"/>
                </a:tc>
                <a:tc>
                  <a:txBody>
                    <a:bodyPr/>
                    <a:lstStyle/>
                    <a:p>
                      <a:pPr marL="0" lvl="0" algn="ctr">
                        <a:spcBef>
                          <a:spcPts val="240"/>
                        </a:spcBef>
                        <a:spcAft>
                          <a:spcPts val="240"/>
                        </a:spcAft>
                        <a:buNone/>
                      </a:pPr>
                      <a:r>
                        <a:rPr lang="en-US" sz="1400">
                          <a:solidFill>
                            <a:schemeClr val="tx1"/>
                          </a:solidFill>
                          <a:effectLst/>
                          <a:latin typeface="Arial"/>
                        </a:rPr>
                        <a:t>$1,129,110</a:t>
                      </a: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solidFill>
                            <a:schemeClr val="tx1"/>
                          </a:solidFill>
                          <a:effectLst/>
                        </a:rPr>
                        <a:t>$9,000,000</a:t>
                      </a:r>
                      <a:endParaRPr lang="en-US">
                        <a:solidFill>
                          <a:schemeClr val="tx1"/>
                        </a:solidFill>
                      </a:endParaRP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effectLst/>
                        </a:rPr>
                        <a:t>$10,129,110</a:t>
                      </a:r>
                      <a:endParaRPr lang="en-US"/>
                    </a:p>
                  </a:txBody>
                  <a:tcPr marL="68580" marR="68580" marT="0" marB="0" anchor="ctr"/>
                </a:tc>
                <a:extLst>
                  <a:ext uri="{0D108BD9-81ED-4DB2-BD59-A6C34878D82A}">
                    <a16:rowId xmlns:a16="http://schemas.microsoft.com/office/drawing/2014/main" val="1465136896"/>
                  </a:ext>
                </a:extLst>
              </a:tr>
              <a:tr h="525707">
                <a:tc>
                  <a:txBody>
                    <a:bodyPr/>
                    <a:lstStyle/>
                    <a:p>
                      <a:pPr marL="0" marR="0" lvl="0">
                        <a:spcBef>
                          <a:spcPts val="240"/>
                        </a:spcBef>
                        <a:spcAft>
                          <a:spcPts val="240"/>
                        </a:spcAft>
                        <a:buNone/>
                      </a:pPr>
                      <a:r>
                        <a:rPr lang="en-US" sz="1400">
                          <a:effectLst/>
                          <a:latin typeface="Arial"/>
                        </a:rPr>
                        <a:t>Awarded Jul. 2025</a:t>
                      </a:r>
                      <a:endParaRPr lang="en-US"/>
                    </a:p>
                  </a:txBody>
                  <a:tcPr marL="68580" marR="68580" marT="0" marB="0" anchor="ctr"/>
                </a:tc>
                <a:tc>
                  <a:txBody>
                    <a:bodyPr/>
                    <a:lstStyle/>
                    <a:p>
                      <a:pPr lvl="0" algn="ctr">
                        <a:lnSpc>
                          <a:spcPct val="100000"/>
                        </a:lnSpc>
                        <a:spcBef>
                          <a:spcPts val="0"/>
                        </a:spcBef>
                        <a:spcAft>
                          <a:spcPts val="0"/>
                        </a:spcAft>
                        <a:buNone/>
                      </a:pPr>
                      <a:r>
                        <a:rPr lang="en-US" sz="1400" b="0" i="0" u="none" strike="noStrike" noProof="0">
                          <a:solidFill>
                            <a:schemeClr val="tx1"/>
                          </a:solidFill>
                          <a:effectLst/>
                          <a:latin typeface="Arial"/>
                        </a:rPr>
                        <a:t>$12,374,300</a:t>
                      </a: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solidFill>
                            <a:schemeClr val="tx1"/>
                          </a:solidFill>
                          <a:effectLst/>
                          <a:latin typeface="Arial"/>
                        </a:rPr>
                        <a:t>$2,000,000</a:t>
                      </a:r>
                    </a:p>
                  </a:txBody>
                  <a:tcPr marL="68580" marR="68580" marT="0" marB="0" anchor="ctr"/>
                </a:tc>
                <a:tc>
                  <a:txBody>
                    <a:bodyPr/>
                    <a:lstStyle/>
                    <a:p>
                      <a:pPr marL="0" marR="0" lvl="0" algn="ctr">
                        <a:spcBef>
                          <a:spcPts val="240"/>
                        </a:spcBef>
                        <a:spcAft>
                          <a:spcPts val="240"/>
                        </a:spcAft>
                        <a:buNone/>
                      </a:pPr>
                      <a:r>
                        <a:rPr lang="en-US" sz="1400" b="0" i="0" u="none" strike="noStrike" noProof="0">
                          <a:solidFill>
                            <a:srgbClr val="000000"/>
                          </a:solidFill>
                          <a:effectLst/>
                          <a:latin typeface="Arial"/>
                        </a:rPr>
                        <a:t>$14,374,300</a:t>
                      </a:r>
                      <a:endParaRPr lang="en-US"/>
                    </a:p>
                  </a:txBody>
                  <a:tcPr marL="68580" marR="68580" marT="0" marB="0" anchor="ctr"/>
                </a:tc>
                <a:extLst>
                  <a:ext uri="{0D108BD9-81ED-4DB2-BD59-A6C34878D82A}">
                    <a16:rowId xmlns:a16="http://schemas.microsoft.com/office/drawing/2014/main" val="2840504118"/>
                  </a:ext>
                </a:extLst>
              </a:tr>
              <a:tr h="605060">
                <a:tc>
                  <a:txBody>
                    <a:bodyPr/>
                    <a:lstStyle/>
                    <a:p>
                      <a:pPr marL="0" marR="0">
                        <a:spcBef>
                          <a:spcPts val="240"/>
                        </a:spcBef>
                        <a:spcAft>
                          <a:spcPts val="240"/>
                        </a:spcAft>
                      </a:pPr>
                      <a:r>
                        <a:rPr lang="en-US" sz="1400">
                          <a:effectLst/>
                          <a:latin typeface="Arial"/>
                        </a:rPr>
                        <a:t>Estimated min. available for Sept. 2025 awards</a:t>
                      </a:r>
                      <a:endParaRPr lang="en-US" sz="1400">
                        <a:effectLst/>
                        <a:latin typeface="Arial"/>
                        <a:ea typeface="Times New Roman" panose="02020603050405020304" pitchFamily="18" charset="0"/>
                      </a:endParaRP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solidFill>
                            <a:schemeClr val="tx1"/>
                          </a:solidFill>
                          <a:effectLst/>
                          <a:latin typeface="Arial"/>
                        </a:rPr>
                        <a:t>$12,446,162</a:t>
                      </a:r>
                    </a:p>
                  </a:txBody>
                  <a:tcPr marL="68580" marR="68580" marT="0" marB="0" anchor="ctr"/>
                </a:tc>
                <a:tc>
                  <a:txBody>
                    <a:bodyPr/>
                    <a:lstStyle/>
                    <a:p>
                      <a:pPr lvl="0" algn="ctr">
                        <a:lnSpc>
                          <a:spcPct val="100000"/>
                        </a:lnSpc>
                        <a:spcBef>
                          <a:spcPts val="0"/>
                        </a:spcBef>
                        <a:spcAft>
                          <a:spcPts val="0"/>
                        </a:spcAft>
                        <a:buNone/>
                      </a:pPr>
                      <a:r>
                        <a:rPr lang="en-US" sz="1400" b="0" i="0" u="none" strike="noStrike" noProof="0">
                          <a:solidFill>
                            <a:schemeClr val="tx1"/>
                          </a:solidFill>
                          <a:effectLst/>
                          <a:latin typeface="Arial"/>
                        </a:rPr>
                        <a:t>$4,563,230</a:t>
                      </a:r>
                      <a:endParaRPr lang="en-US">
                        <a:solidFill>
                          <a:schemeClr val="tx1"/>
                        </a:solidFill>
                      </a:endParaRPr>
                    </a:p>
                  </a:txBody>
                  <a:tcPr marL="68580" marR="68580" marT="0" marB="0" anchor="ctr"/>
                </a:tc>
                <a:tc>
                  <a:txBody>
                    <a:bodyPr/>
                    <a:lstStyle/>
                    <a:p>
                      <a:pPr marL="0" marR="0" lvl="0" algn="ctr">
                        <a:spcBef>
                          <a:spcPts val="240"/>
                        </a:spcBef>
                        <a:spcAft>
                          <a:spcPts val="240"/>
                        </a:spcAft>
                        <a:buNone/>
                      </a:pPr>
                      <a:r>
                        <a:rPr lang="en-US" sz="1400" b="0" i="0" u="none" strike="noStrike" noProof="0">
                          <a:solidFill>
                            <a:srgbClr val="000000"/>
                          </a:solidFill>
                          <a:effectLst/>
                          <a:latin typeface="Arial"/>
                        </a:rPr>
                        <a:t>$17,009,392</a:t>
                      </a:r>
                      <a:endParaRPr lang="en-US"/>
                    </a:p>
                  </a:txBody>
                  <a:tcPr marL="68580" marR="68580" marT="0" marB="0" anchor="ctr"/>
                </a:tc>
                <a:extLst>
                  <a:ext uri="{0D108BD9-81ED-4DB2-BD59-A6C34878D82A}">
                    <a16:rowId xmlns:a16="http://schemas.microsoft.com/office/drawing/2014/main" val="228672617"/>
                  </a:ext>
                </a:extLst>
              </a:tr>
              <a:tr h="575303">
                <a:tc>
                  <a:txBody>
                    <a:bodyPr/>
                    <a:lstStyle/>
                    <a:p>
                      <a:pPr marL="0" marR="0">
                        <a:spcBef>
                          <a:spcPts val="240"/>
                        </a:spcBef>
                        <a:spcAft>
                          <a:spcPts val="240"/>
                        </a:spcAft>
                      </a:pPr>
                      <a:r>
                        <a:rPr lang="en-US" sz="1400">
                          <a:effectLst/>
                          <a:latin typeface="Arial"/>
                        </a:rPr>
                        <a:t>Estimated min. available for Dec. 2025 awards*</a:t>
                      </a:r>
                      <a:endParaRPr lang="en-US" sz="1400">
                        <a:effectLst/>
                        <a:latin typeface="Arial"/>
                        <a:ea typeface="Times New Roman" panose="02020603050405020304" pitchFamily="18" charset="0"/>
                      </a:endParaRPr>
                    </a:p>
                  </a:txBody>
                  <a:tcPr marL="68580" marR="68580" marT="0" marB="0" anchor="ctr"/>
                </a:tc>
                <a:tc>
                  <a:txBody>
                    <a:bodyPr/>
                    <a:lstStyle/>
                    <a:p>
                      <a:pPr lvl="0" algn="ctr">
                        <a:lnSpc>
                          <a:spcPct val="100000"/>
                        </a:lnSpc>
                        <a:spcBef>
                          <a:spcPts val="0"/>
                        </a:spcBef>
                        <a:spcAft>
                          <a:spcPts val="0"/>
                        </a:spcAft>
                        <a:buNone/>
                      </a:pPr>
                      <a:r>
                        <a:rPr lang="en-US" sz="1000" b="0" i="0" u="none" strike="noStrike" noProof="0">
                          <a:solidFill>
                            <a:srgbClr val="000000"/>
                          </a:solidFill>
                          <a:effectLst/>
                          <a:latin typeface="Arial"/>
                        </a:rPr>
                        <a:t>Remaining FY2024 funds + TBD*</a:t>
                      </a:r>
                    </a:p>
                  </a:txBody>
                  <a:tcPr marL="68580" marR="68580" marT="0" marB="0" anchor="ctr"/>
                </a:tc>
                <a:tc>
                  <a:txBody>
                    <a:bodyPr/>
                    <a:lstStyle/>
                    <a:p>
                      <a:pPr lvl="0" algn="ctr">
                        <a:lnSpc>
                          <a:spcPct val="100000"/>
                        </a:lnSpc>
                        <a:spcBef>
                          <a:spcPts val="0"/>
                        </a:spcBef>
                        <a:spcAft>
                          <a:spcPts val="0"/>
                        </a:spcAft>
                        <a:buNone/>
                      </a:pPr>
                      <a:r>
                        <a:rPr lang="en-US" sz="1000" b="0" i="0" u="none" strike="noStrike" noProof="0">
                          <a:solidFill>
                            <a:srgbClr val="000000"/>
                          </a:solidFill>
                          <a:effectLst/>
                          <a:latin typeface="Arial"/>
                        </a:rPr>
                        <a:t>Remaining FY2024 funds + TBD*</a:t>
                      </a:r>
                    </a:p>
                  </a:txBody>
                  <a:tcPr marL="68580" marR="68580" marT="0" marB="0" anchor="ctr"/>
                </a:tc>
                <a:tc>
                  <a:txBody>
                    <a:bodyPr/>
                    <a:lstStyle/>
                    <a:p>
                      <a:pPr lvl="0" algn="ctr">
                        <a:lnSpc>
                          <a:spcPct val="100000"/>
                        </a:lnSpc>
                        <a:spcBef>
                          <a:spcPts val="0"/>
                        </a:spcBef>
                        <a:spcAft>
                          <a:spcPts val="0"/>
                        </a:spcAft>
                        <a:buNone/>
                      </a:pPr>
                      <a:r>
                        <a:rPr lang="en-US" sz="1000" b="0" i="0" u="none" strike="noStrike" noProof="0">
                          <a:solidFill>
                            <a:srgbClr val="000000"/>
                          </a:solidFill>
                          <a:effectLst/>
                          <a:latin typeface="Arial"/>
                        </a:rPr>
                        <a:t>Remaining FY2024 funds + TBD*</a:t>
                      </a:r>
                    </a:p>
                  </a:txBody>
                  <a:tcPr marL="68580" marR="68580" marT="0" marB="0" anchor="ctr"/>
                </a:tc>
                <a:extLst>
                  <a:ext uri="{0D108BD9-81ED-4DB2-BD59-A6C34878D82A}">
                    <a16:rowId xmlns:a16="http://schemas.microsoft.com/office/drawing/2014/main" val="3389969266"/>
                  </a:ext>
                </a:extLst>
              </a:tr>
              <a:tr h="504825">
                <a:tc gridSpan="4">
                  <a:txBody>
                    <a:bodyPr/>
                    <a:lstStyle/>
                    <a:p>
                      <a:pPr marL="0" marR="0" indent="0">
                        <a:spcBef>
                          <a:spcPts val="240"/>
                        </a:spcBef>
                        <a:spcAft>
                          <a:spcPts val="240"/>
                        </a:spcAft>
                        <a:buNone/>
                      </a:pPr>
                      <a:r>
                        <a:rPr lang="en-US" sz="1400">
                          <a:effectLst/>
                          <a:latin typeface="Arial"/>
                        </a:rPr>
                        <a:t>(*) Any unobligated FY 2024 amount, plus additional funds may be available from the FY 2025 IIJA DWSRF-LSLR capitalization grant to meet demand</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4294932"/>
                  </a:ext>
                </a:extLst>
              </a:tr>
            </a:tbl>
          </a:graphicData>
        </a:graphic>
      </p:graphicFrame>
      <p:sp>
        <p:nvSpPr>
          <p:cNvPr id="4" name="Slide Number Placeholder 3">
            <a:extLst>
              <a:ext uri="{FF2B5EF4-FFF2-40B4-BE49-F238E27FC236}">
                <a16:creationId xmlns:a16="http://schemas.microsoft.com/office/drawing/2014/main" id="{506796B8-39E7-F72F-75F2-0A8F60AE7523}"/>
              </a:ext>
            </a:extLst>
          </p:cNvPr>
          <p:cNvSpPr>
            <a:spLocks noGrp="1"/>
          </p:cNvSpPr>
          <p:nvPr>
            <p:ph type="sldNum" sz="quarter" idx="10"/>
          </p:nvPr>
        </p:nvSpPr>
        <p:spPr/>
        <p:txBody>
          <a:bodyPr/>
          <a:lstStyle/>
          <a:p>
            <a:fld id="{74EC55B0-5D01-45FE-91CD-8F1B48D625FC}" type="slidenum">
              <a:rPr lang="en-US" smtClean="0"/>
              <a:pPr/>
              <a:t>231</a:t>
            </a:fld>
            <a:endParaRPr lang="en-US"/>
          </a:p>
        </p:txBody>
      </p:sp>
    </p:spTree>
    <p:extLst>
      <p:ext uri="{BB962C8B-B14F-4D97-AF65-F5344CB8AC3E}">
        <p14:creationId xmlns:p14="http://schemas.microsoft.com/office/powerpoint/2010/main" val="62830740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latin typeface="Times New Roman"/>
                <a:cs typeface="Times New Roman"/>
              </a:rPr>
              <a:t>IIJA – LSLR Funding Program</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Eligible funding recipients </a:t>
            </a:r>
          </a:p>
          <a:p>
            <a:pPr lvl="1"/>
            <a:r>
              <a:rPr lang="en-US">
                <a:solidFill>
                  <a:schemeClr val="accent3"/>
                </a:solidFill>
                <a:latin typeface="Arial"/>
                <a:cs typeface="Arial"/>
              </a:rPr>
              <a:t>Local government units </a:t>
            </a:r>
          </a:p>
          <a:p>
            <a:pPr lvl="1"/>
            <a:r>
              <a:rPr lang="en-US">
                <a:solidFill>
                  <a:schemeClr val="accent3"/>
                </a:solidFill>
                <a:latin typeface="Arial"/>
                <a:cs typeface="Arial"/>
              </a:rPr>
              <a:t>Non-profit water utilities</a:t>
            </a:r>
          </a:p>
          <a:p>
            <a:pPr lvl="1"/>
            <a:r>
              <a:rPr lang="en-US">
                <a:solidFill>
                  <a:schemeClr val="accent3"/>
                </a:solidFill>
                <a:latin typeface="Arial"/>
                <a:cs typeface="Arial"/>
              </a:rPr>
              <a:t>Investor-owned water utilities</a:t>
            </a:r>
          </a:p>
          <a:p>
            <a:r>
              <a:rPr lang="en-US">
                <a:solidFill>
                  <a:schemeClr val="accent3"/>
                </a:solidFill>
                <a:latin typeface="Arial"/>
                <a:cs typeface="Arial"/>
              </a:rPr>
              <a:t>Eligible projects or activities must be</a:t>
            </a:r>
          </a:p>
          <a:p>
            <a:pPr lvl="1"/>
            <a:r>
              <a:rPr lang="en-US">
                <a:solidFill>
                  <a:schemeClr val="accent3"/>
                </a:solidFill>
                <a:latin typeface="Arial"/>
                <a:cs typeface="Arial"/>
              </a:rPr>
              <a:t>Lead service line replacement (LSLR) projects or </a:t>
            </a:r>
          </a:p>
          <a:p>
            <a:pPr lvl="1"/>
            <a:r>
              <a:rPr lang="en-US">
                <a:solidFill>
                  <a:schemeClr val="accent3"/>
                </a:solidFill>
                <a:latin typeface="Arial"/>
                <a:cs typeface="Arial"/>
              </a:rPr>
              <a:t>Activities directly connected to the identification, planning, design, and replacement of lead service lines </a:t>
            </a:r>
          </a:p>
          <a:p>
            <a:r>
              <a:rPr lang="en-US" sz="2400">
                <a:solidFill>
                  <a:schemeClr val="accent3"/>
                </a:solidFill>
                <a:latin typeface="Arial"/>
                <a:cs typeface="Arial"/>
              </a:rPr>
              <a:t>Regular DWSRF is available for projects addressing lead in water mains/distribution systems, and other non-LSL replacement projects</a:t>
            </a:r>
          </a:p>
          <a:p>
            <a:pPr lvl="1"/>
            <a:endParaRPr lang="en-US"/>
          </a:p>
          <a:p>
            <a:pPr lvl="1"/>
            <a:endParaRPr lang="en-US"/>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232</a:t>
            </a:fld>
            <a:endParaRPr lang="en-US"/>
          </a:p>
        </p:txBody>
      </p:sp>
    </p:spTree>
    <p:extLst>
      <p:ext uri="{BB962C8B-B14F-4D97-AF65-F5344CB8AC3E}">
        <p14:creationId xmlns:p14="http://schemas.microsoft.com/office/powerpoint/2010/main" val="3986816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latin typeface="Times New Roman"/>
                <a:cs typeface="Times New Roman"/>
              </a:rPr>
              <a:t>IIJA – LSLR Funding Program</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p:txBody>
          <a:bodyPr vert="horz" lIns="91440" tIns="45720" rIns="91440" bIns="45720" rtlCol="0" anchor="t">
            <a:normAutofit/>
          </a:bodyPr>
          <a:lstStyle/>
          <a:p>
            <a:pPr marL="0" indent="0">
              <a:buNone/>
            </a:pPr>
            <a:r>
              <a:rPr lang="en-US" sz="2400">
                <a:solidFill>
                  <a:schemeClr val="accent3"/>
                </a:solidFill>
                <a:latin typeface="Arial"/>
                <a:cs typeface="Arial"/>
              </a:rPr>
              <a:t>Replacement projects must replace the entire lead service line</a:t>
            </a:r>
          </a:p>
          <a:p>
            <a:r>
              <a:rPr lang="en-US" sz="2400">
                <a:solidFill>
                  <a:schemeClr val="accent3"/>
                </a:solidFill>
                <a:latin typeface="Arial"/>
                <a:cs typeface="Arial"/>
              </a:rPr>
              <a:t>Service line connects the water main to the building inlet </a:t>
            </a:r>
          </a:p>
          <a:p>
            <a:pPr lvl="1"/>
            <a:r>
              <a:rPr lang="en-US" sz="2000">
                <a:solidFill>
                  <a:schemeClr val="accent3"/>
                </a:solidFill>
                <a:latin typeface="Arial"/>
                <a:cs typeface="Arial"/>
              </a:rPr>
              <a:t>Includes lead connectors (goosenecks, pigtails, etc.)</a:t>
            </a:r>
          </a:p>
          <a:p>
            <a:pPr lvl="1"/>
            <a:r>
              <a:rPr lang="en-US" sz="2000">
                <a:solidFill>
                  <a:schemeClr val="accent3"/>
                </a:solidFill>
                <a:latin typeface="Arial"/>
                <a:cs typeface="Arial"/>
              </a:rPr>
              <a:t>Includes galvanized service lines downstream of a lead service line</a:t>
            </a:r>
          </a:p>
          <a:p>
            <a:pPr lvl="2"/>
            <a:r>
              <a:rPr lang="en-US" sz="1800">
                <a:solidFill>
                  <a:srgbClr val="FF0000"/>
                </a:solidFill>
                <a:latin typeface="Arial"/>
                <a:cs typeface="Arial"/>
              </a:rPr>
              <a:t>starting with 2024 LSLR funds, replacement of GRR service lines downstream of "lead status unknown" lines no longer eligible for funding</a:t>
            </a:r>
          </a:p>
          <a:p>
            <a:r>
              <a:rPr lang="en-US" sz="2400">
                <a:solidFill>
                  <a:schemeClr val="accent3"/>
                </a:solidFill>
                <a:latin typeface="Arial"/>
                <a:cs typeface="Arial"/>
              </a:rPr>
              <a:t>No need to replace portions previously replaced</a:t>
            </a:r>
          </a:p>
          <a:p>
            <a:r>
              <a:rPr lang="en-US" sz="2400">
                <a:solidFill>
                  <a:schemeClr val="accent3"/>
                </a:solidFill>
                <a:latin typeface="Arial"/>
                <a:cs typeface="Arial"/>
              </a:rPr>
              <a:t>Funds cannot be used for in-house “premise” plumbing</a:t>
            </a:r>
          </a:p>
          <a:p>
            <a:pPr lvl="1"/>
            <a:endParaRPr lang="en-US" sz="2000"/>
          </a:p>
          <a:p>
            <a:pPr lvl="1"/>
            <a:endParaRPr lang="en-US" sz="2000"/>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233</a:t>
            </a:fld>
            <a:endParaRPr lang="en-US"/>
          </a:p>
        </p:txBody>
      </p:sp>
    </p:spTree>
    <p:extLst>
      <p:ext uri="{BB962C8B-B14F-4D97-AF65-F5344CB8AC3E}">
        <p14:creationId xmlns:p14="http://schemas.microsoft.com/office/powerpoint/2010/main" val="124554480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C05F-C869-CBCC-F193-B8FFDD401B9E}"/>
              </a:ext>
            </a:extLst>
          </p:cNvPr>
          <p:cNvSpPr>
            <a:spLocks noGrp="1"/>
          </p:cNvSpPr>
          <p:nvPr>
            <p:ph type="title"/>
          </p:nvPr>
        </p:nvSpPr>
        <p:spPr/>
        <p:txBody>
          <a:bodyPr/>
          <a:lstStyle/>
          <a:p>
            <a:r>
              <a:rPr lang="en-US">
                <a:latin typeface="Times New Roman"/>
                <a:cs typeface="Times New Roman"/>
              </a:rPr>
              <a:t>IIJA – LSLR Private Side Work</a:t>
            </a:r>
          </a:p>
        </p:txBody>
      </p:sp>
      <p:sp>
        <p:nvSpPr>
          <p:cNvPr id="4" name="Slide Number Placeholder 3">
            <a:extLst>
              <a:ext uri="{FF2B5EF4-FFF2-40B4-BE49-F238E27FC236}">
                <a16:creationId xmlns:a16="http://schemas.microsoft.com/office/drawing/2014/main" id="{01ACAAA9-2D8B-9C0B-7F0B-CC94D42665C7}"/>
              </a:ext>
            </a:extLst>
          </p:cNvPr>
          <p:cNvSpPr>
            <a:spLocks noGrp="1"/>
          </p:cNvSpPr>
          <p:nvPr>
            <p:ph type="sldNum" sz="quarter" idx="10"/>
          </p:nvPr>
        </p:nvSpPr>
        <p:spPr/>
        <p:txBody>
          <a:bodyPr/>
          <a:lstStyle/>
          <a:p>
            <a:fld id="{74EC55B0-5D01-45FE-91CD-8F1B48D625FC}" type="slidenum">
              <a:rPr lang="en-US" smtClean="0"/>
              <a:pPr/>
              <a:t>234</a:t>
            </a:fld>
            <a:endParaRPr lang="en-US"/>
          </a:p>
        </p:txBody>
      </p:sp>
      <p:sp>
        <p:nvSpPr>
          <p:cNvPr id="10" name="Rectangle 9">
            <a:extLst>
              <a:ext uri="{FF2B5EF4-FFF2-40B4-BE49-F238E27FC236}">
                <a16:creationId xmlns:a16="http://schemas.microsoft.com/office/drawing/2014/main" id="{4A4B98B3-10A3-17E7-EA5A-EFA95214A8C7}"/>
              </a:ext>
            </a:extLst>
          </p:cNvPr>
          <p:cNvSpPr/>
          <p:nvPr/>
        </p:nvSpPr>
        <p:spPr>
          <a:xfrm>
            <a:off x="137652" y="5122606"/>
            <a:ext cx="2153264" cy="38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extLst>
              <a:ext uri="{FF2B5EF4-FFF2-40B4-BE49-F238E27FC236}">
                <a16:creationId xmlns:a16="http://schemas.microsoft.com/office/drawing/2014/main" id="{0ACEFF2A-4235-A87E-42AF-D874B47AB90D}"/>
              </a:ext>
            </a:extLst>
          </p:cNvPr>
          <p:cNvSpPr/>
          <p:nvPr/>
        </p:nvSpPr>
        <p:spPr>
          <a:xfrm>
            <a:off x="4862052" y="5147187"/>
            <a:ext cx="2541638" cy="38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5">
            <a:extLst>
              <a:ext uri="{FF2B5EF4-FFF2-40B4-BE49-F238E27FC236}">
                <a16:creationId xmlns:a16="http://schemas.microsoft.com/office/drawing/2014/main" id="{DD6BF1B9-F504-8286-CED3-DAD52406D19C}"/>
              </a:ext>
            </a:extLst>
          </p:cNvPr>
          <p:cNvPicPr>
            <a:picLocks noChangeAspect="1"/>
          </p:cNvPicPr>
          <p:nvPr/>
        </p:nvPicPr>
        <p:blipFill>
          <a:blip r:embed="rId3"/>
          <a:stretch>
            <a:fillRect/>
          </a:stretch>
        </p:blipFill>
        <p:spPr>
          <a:xfrm>
            <a:off x="158130" y="1284273"/>
            <a:ext cx="8819146" cy="4023038"/>
          </a:xfrm>
          <a:prstGeom prst="rect">
            <a:avLst/>
          </a:prstGeom>
        </p:spPr>
      </p:pic>
      <p:sp>
        <p:nvSpPr>
          <p:cNvPr id="5" name="Rectangle 4">
            <a:extLst>
              <a:ext uri="{FF2B5EF4-FFF2-40B4-BE49-F238E27FC236}">
                <a16:creationId xmlns:a16="http://schemas.microsoft.com/office/drawing/2014/main" id="{D9409492-596F-587B-6E43-D43266D30D71}"/>
              </a:ext>
            </a:extLst>
          </p:cNvPr>
          <p:cNvSpPr/>
          <p:nvPr/>
        </p:nvSpPr>
        <p:spPr>
          <a:xfrm>
            <a:off x="6708588" y="5423647"/>
            <a:ext cx="2435411" cy="1120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58450788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439D41-936E-8A56-2ED1-A0238A6E2654}"/>
              </a:ext>
            </a:extLst>
          </p:cNvPr>
          <p:cNvSpPr/>
          <p:nvPr/>
        </p:nvSpPr>
        <p:spPr>
          <a:xfrm>
            <a:off x="6943725" y="5334000"/>
            <a:ext cx="2133600" cy="1181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B6F0F-4E61-F704-99D0-A10A607D9457}"/>
              </a:ext>
            </a:extLst>
          </p:cNvPr>
          <p:cNvSpPr>
            <a:spLocks noGrp="1"/>
          </p:cNvSpPr>
          <p:nvPr>
            <p:ph type="title"/>
          </p:nvPr>
        </p:nvSpPr>
        <p:spPr/>
        <p:txBody>
          <a:bodyPr/>
          <a:lstStyle/>
          <a:p>
            <a:r>
              <a:rPr lang="en-US">
                <a:latin typeface="Times New Roman"/>
                <a:cs typeface="Times New Roman"/>
              </a:rPr>
              <a:t>IIJA – LSLR Private Side Work</a:t>
            </a:r>
          </a:p>
        </p:txBody>
      </p:sp>
      <p:sp>
        <p:nvSpPr>
          <p:cNvPr id="3" name="Content Placeholder 2">
            <a:extLst>
              <a:ext uri="{FF2B5EF4-FFF2-40B4-BE49-F238E27FC236}">
                <a16:creationId xmlns:a16="http://schemas.microsoft.com/office/drawing/2014/main" id="{105A8022-A52A-E9D5-C429-B7A12B5BBEED}"/>
              </a:ext>
            </a:extLst>
          </p:cNvPr>
          <p:cNvSpPr>
            <a:spLocks noGrp="1"/>
          </p:cNvSpPr>
          <p:nvPr>
            <p:ph idx="1"/>
          </p:nvPr>
        </p:nvSpPr>
        <p:spPr>
          <a:xfrm>
            <a:off x="466928" y="1085853"/>
            <a:ext cx="8239328" cy="5019673"/>
          </a:xfrm>
        </p:spPr>
        <p:txBody>
          <a:bodyPr vert="horz" lIns="91440" tIns="45720" rIns="91440" bIns="45720" rtlCol="0" anchor="t">
            <a:noAutofit/>
          </a:bodyPr>
          <a:lstStyle/>
          <a:p>
            <a:pPr marL="0" indent="0">
              <a:buNone/>
            </a:pPr>
            <a:r>
              <a:rPr lang="en-US" u="sng">
                <a:solidFill>
                  <a:schemeClr val="accent1"/>
                </a:solidFill>
                <a:latin typeface="Arial"/>
                <a:cs typeface="Arial"/>
              </a:rPr>
              <a:t>You must replace entire lead portions of the service line for any of the work to be eligible for funds</a:t>
            </a:r>
          </a:p>
          <a:p>
            <a:r>
              <a:rPr lang="en-US">
                <a:solidFill>
                  <a:schemeClr val="accent3"/>
                </a:solidFill>
                <a:latin typeface="Arial"/>
                <a:cs typeface="Arial"/>
              </a:rPr>
              <a:t>Homeowners are not required to replace their lines</a:t>
            </a:r>
          </a:p>
          <a:p>
            <a:r>
              <a:rPr lang="en-US">
                <a:solidFill>
                  <a:schemeClr val="accent3"/>
                </a:solidFill>
                <a:latin typeface="Arial"/>
                <a:cs typeface="Arial"/>
              </a:rPr>
              <a:t>Utility not required to pay for the private-side portion of the work (but if you don’t... you can’t get LSLR funds for that work!)</a:t>
            </a:r>
          </a:p>
          <a:p>
            <a:r>
              <a:rPr lang="en-US">
                <a:solidFill>
                  <a:schemeClr val="accent3"/>
                </a:solidFill>
                <a:latin typeface="Arial"/>
                <a:cs typeface="Arial"/>
              </a:rPr>
              <a:t>Must document that the entire known lead portions have been replaced   </a:t>
            </a:r>
          </a:p>
          <a:p>
            <a:endParaRPr lang="en-US"/>
          </a:p>
        </p:txBody>
      </p:sp>
      <p:sp>
        <p:nvSpPr>
          <p:cNvPr id="4" name="Slide Number Placeholder 3">
            <a:extLst>
              <a:ext uri="{FF2B5EF4-FFF2-40B4-BE49-F238E27FC236}">
                <a16:creationId xmlns:a16="http://schemas.microsoft.com/office/drawing/2014/main" id="{F2AAF560-8456-EC12-A364-F6503ED09314}"/>
              </a:ext>
            </a:extLst>
          </p:cNvPr>
          <p:cNvSpPr>
            <a:spLocks noGrp="1"/>
          </p:cNvSpPr>
          <p:nvPr>
            <p:ph type="sldNum" sz="quarter" idx="10"/>
          </p:nvPr>
        </p:nvSpPr>
        <p:spPr/>
        <p:txBody>
          <a:bodyPr/>
          <a:lstStyle/>
          <a:p>
            <a:fld id="{74EC55B0-5D01-45FE-91CD-8F1B48D625FC}" type="slidenum">
              <a:rPr lang="en-US" smtClean="0"/>
              <a:pPr/>
              <a:t>235</a:t>
            </a:fld>
            <a:endParaRPr lang="en-US"/>
          </a:p>
        </p:txBody>
      </p:sp>
    </p:spTree>
    <p:extLst>
      <p:ext uri="{BB962C8B-B14F-4D97-AF65-F5344CB8AC3E}">
        <p14:creationId xmlns:p14="http://schemas.microsoft.com/office/powerpoint/2010/main" val="182301061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6F0F-4E61-F704-99D0-A10A607D9457}"/>
              </a:ext>
            </a:extLst>
          </p:cNvPr>
          <p:cNvSpPr>
            <a:spLocks noGrp="1"/>
          </p:cNvSpPr>
          <p:nvPr>
            <p:ph type="title"/>
          </p:nvPr>
        </p:nvSpPr>
        <p:spPr/>
        <p:txBody>
          <a:bodyPr>
            <a:noAutofit/>
          </a:bodyPr>
          <a:lstStyle/>
          <a:p>
            <a:r>
              <a:rPr lang="en-US">
                <a:latin typeface="Times New Roman"/>
                <a:cs typeface="Times New Roman"/>
              </a:rPr>
              <a:t>IIJA – LSLR Private Side Work</a:t>
            </a:r>
          </a:p>
        </p:txBody>
      </p:sp>
      <p:sp>
        <p:nvSpPr>
          <p:cNvPr id="3" name="Content Placeholder 2">
            <a:extLst>
              <a:ext uri="{FF2B5EF4-FFF2-40B4-BE49-F238E27FC236}">
                <a16:creationId xmlns:a16="http://schemas.microsoft.com/office/drawing/2014/main" id="{105A8022-A52A-E9D5-C429-B7A12B5BBEED}"/>
              </a:ext>
            </a:extLst>
          </p:cNvPr>
          <p:cNvSpPr>
            <a:spLocks noGrp="1"/>
          </p:cNvSpPr>
          <p:nvPr>
            <p:ph idx="1"/>
          </p:nvPr>
        </p:nvSpPr>
        <p:spPr/>
        <p:txBody>
          <a:bodyPr vert="horz" lIns="91440" tIns="45720" rIns="91440" bIns="45720" rtlCol="0" anchor="t">
            <a:noAutofit/>
          </a:bodyPr>
          <a:lstStyle/>
          <a:p>
            <a:pPr marL="0" indent="0">
              <a:buNone/>
            </a:pPr>
            <a:r>
              <a:rPr lang="en-US">
                <a:solidFill>
                  <a:schemeClr val="accent3"/>
                </a:solidFill>
                <a:latin typeface="Arial"/>
                <a:cs typeface="Arial"/>
              </a:rPr>
              <a:t>Flexibility to find solution that work best for your system</a:t>
            </a:r>
          </a:p>
          <a:p>
            <a:r>
              <a:rPr lang="en-US">
                <a:solidFill>
                  <a:schemeClr val="accent3"/>
                </a:solidFill>
                <a:latin typeface="Arial"/>
                <a:cs typeface="Arial"/>
              </a:rPr>
              <a:t>Utility performs work (in house or contract)</a:t>
            </a:r>
          </a:p>
          <a:p>
            <a:r>
              <a:rPr lang="en-US">
                <a:solidFill>
                  <a:schemeClr val="accent3"/>
                </a:solidFill>
                <a:latin typeface="Arial"/>
                <a:cs typeface="Arial"/>
              </a:rPr>
              <a:t>Homeowner hires “approved” service provider</a:t>
            </a:r>
          </a:p>
          <a:p>
            <a:pPr lvl="1"/>
            <a:r>
              <a:rPr lang="en-US">
                <a:solidFill>
                  <a:schemeClr val="accent3"/>
                </a:solidFill>
                <a:latin typeface="Arial"/>
                <a:cs typeface="Arial"/>
              </a:rPr>
              <a:t>Utility reimbursement to homeowners</a:t>
            </a:r>
          </a:p>
          <a:p>
            <a:pPr lvl="1"/>
            <a:r>
              <a:rPr lang="en-US">
                <a:solidFill>
                  <a:schemeClr val="accent3"/>
                </a:solidFill>
                <a:latin typeface="Arial"/>
                <a:cs typeface="Arial"/>
              </a:rPr>
              <a:t>Utility direct payment to service provider (plumber)</a:t>
            </a:r>
            <a:endParaRPr lang="en-US">
              <a:solidFill>
                <a:schemeClr val="accent3"/>
              </a:solidFill>
            </a:endParaRPr>
          </a:p>
          <a:p>
            <a:pPr lvl="1"/>
            <a:r>
              <a:rPr lang="en-US">
                <a:solidFill>
                  <a:schemeClr val="accent3"/>
                </a:solidFill>
                <a:latin typeface="Arial"/>
                <a:cs typeface="Arial"/>
              </a:rPr>
              <a:t>Utility uses force accounts</a:t>
            </a:r>
          </a:p>
          <a:p>
            <a:endParaRPr lang="en-US"/>
          </a:p>
        </p:txBody>
      </p:sp>
      <p:sp>
        <p:nvSpPr>
          <p:cNvPr id="4" name="Slide Number Placeholder 3">
            <a:extLst>
              <a:ext uri="{FF2B5EF4-FFF2-40B4-BE49-F238E27FC236}">
                <a16:creationId xmlns:a16="http://schemas.microsoft.com/office/drawing/2014/main" id="{F2AAF560-8456-EC12-A364-F6503ED09314}"/>
              </a:ext>
            </a:extLst>
          </p:cNvPr>
          <p:cNvSpPr>
            <a:spLocks noGrp="1"/>
          </p:cNvSpPr>
          <p:nvPr>
            <p:ph type="sldNum" sz="quarter" idx="10"/>
          </p:nvPr>
        </p:nvSpPr>
        <p:spPr/>
        <p:txBody>
          <a:bodyPr/>
          <a:lstStyle/>
          <a:p>
            <a:fld id="{74EC55B0-5D01-45FE-91CD-8F1B48D625FC}" type="slidenum">
              <a:rPr lang="en-US" smtClean="0"/>
              <a:pPr/>
              <a:t>236</a:t>
            </a:fld>
            <a:endParaRPr lang="en-US"/>
          </a:p>
        </p:txBody>
      </p:sp>
    </p:spTree>
    <p:extLst>
      <p:ext uri="{BB962C8B-B14F-4D97-AF65-F5344CB8AC3E}">
        <p14:creationId xmlns:p14="http://schemas.microsoft.com/office/powerpoint/2010/main" val="294955460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normAutofit/>
          </a:bodyPr>
          <a:lstStyle/>
          <a:p>
            <a:r>
              <a:rPr lang="en-US">
                <a:latin typeface="Times New Roman"/>
                <a:cs typeface="Times New Roman"/>
              </a:rPr>
              <a:t>IIJA– LSLR Loan Terms</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&gt;50% of funds available for projects are non-repayable loans (PF)</a:t>
            </a:r>
          </a:p>
          <a:p>
            <a:r>
              <a:rPr lang="en-US">
                <a:solidFill>
                  <a:schemeClr val="accent3"/>
                </a:solidFill>
                <a:latin typeface="Arial"/>
                <a:cs typeface="Arial"/>
              </a:rPr>
              <a:t>Repayable loan will be at 0% interest rate </a:t>
            </a:r>
          </a:p>
          <a:p>
            <a:r>
              <a:rPr lang="en-US">
                <a:solidFill>
                  <a:schemeClr val="accent3"/>
                </a:solidFill>
                <a:latin typeface="Arial"/>
                <a:cs typeface="Arial"/>
              </a:rPr>
              <a:t>Loan terms cannot exceed expected life of the project:  </a:t>
            </a:r>
          </a:p>
          <a:p>
            <a:pPr lvl="1"/>
            <a:r>
              <a:rPr lang="en-US">
                <a:solidFill>
                  <a:schemeClr val="accent3"/>
                </a:solidFill>
                <a:latin typeface="Arial"/>
                <a:cs typeface="Arial"/>
              </a:rPr>
              <a:t>20-year term loan for replacement projects</a:t>
            </a:r>
          </a:p>
          <a:p>
            <a:pPr lvl="1"/>
            <a:r>
              <a:rPr lang="en-US">
                <a:solidFill>
                  <a:schemeClr val="accent3"/>
                </a:solidFill>
                <a:latin typeface="Arial"/>
                <a:cs typeface="Arial"/>
              </a:rPr>
              <a:t>5-year term loan for inventory-only projects </a:t>
            </a:r>
          </a:p>
          <a:p>
            <a:pPr marL="0" indent="0">
              <a:buNone/>
            </a:pPr>
            <a:endParaRPr lang="en-US">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237</a:t>
            </a:fld>
            <a:endParaRPr lang="en-US"/>
          </a:p>
        </p:txBody>
      </p:sp>
    </p:spTree>
    <p:extLst>
      <p:ext uri="{BB962C8B-B14F-4D97-AF65-F5344CB8AC3E}">
        <p14:creationId xmlns:p14="http://schemas.microsoft.com/office/powerpoint/2010/main" val="16413009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96FF44-8F67-FCDF-9F6D-51B09E590B62}"/>
              </a:ext>
            </a:extLst>
          </p:cNvPr>
          <p:cNvSpPr/>
          <p:nvPr/>
        </p:nvSpPr>
        <p:spPr>
          <a:xfrm>
            <a:off x="6961909" y="5216236"/>
            <a:ext cx="2057400" cy="128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latin typeface="Times New Roman"/>
                <a:cs typeface="Times New Roman"/>
              </a:rPr>
              <a:t>IIJA– LSLR Principal Forgiveness (PF)</a:t>
            </a:r>
          </a:p>
        </p:txBody>
      </p:sp>
      <p:sp>
        <p:nvSpPr>
          <p:cNvPr id="8" name="Content Placeholder 7">
            <a:extLst>
              <a:ext uri="{FF2B5EF4-FFF2-40B4-BE49-F238E27FC236}">
                <a16:creationId xmlns:a16="http://schemas.microsoft.com/office/drawing/2014/main" id="{20786D58-C9A7-D992-EBC3-EBC8DE1434CC}"/>
              </a:ext>
            </a:extLst>
          </p:cNvPr>
          <p:cNvSpPr>
            <a:spLocks noGrp="1"/>
          </p:cNvSpPr>
          <p:nvPr>
            <p:ph idx="1"/>
          </p:nvPr>
        </p:nvSpPr>
        <p:spPr/>
        <p:txBody>
          <a:bodyPr vert="horz" lIns="91440" tIns="45720" rIns="91440" bIns="45720" rtlCol="0" anchor="t">
            <a:noAutofit/>
          </a:bodyPr>
          <a:lstStyle/>
          <a:p>
            <a:r>
              <a:rPr lang="en-US" sz="2400">
                <a:solidFill>
                  <a:schemeClr val="accent3"/>
                </a:solidFill>
              </a:rPr>
              <a:t>Portion of the loan that is not repayable</a:t>
            </a:r>
          </a:p>
          <a:p>
            <a:r>
              <a:rPr lang="en-US" sz="2400">
                <a:solidFill>
                  <a:schemeClr val="accent3"/>
                </a:solidFill>
                <a:latin typeface="Arial"/>
                <a:cs typeface="Arial"/>
              </a:rPr>
              <a:t>Determined at time of award based on application:</a:t>
            </a:r>
          </a:p>
          <a:p>
            <a:pPr lvl="1"/>
            <a:r>
              <a:rPr lang="en-US" sz="2000">
                <a:solidFill>
                  <a:schemeClr val="accent3"/>
                </a:solidFill>
                <a:latin typeface="Arial"/>
                <a:cs typeface="Arial"/>
              </a:rPr>
              <a:t>Affordability Criteria – evaluates entire community/utility</a:t>
            </a:r>
          </a:p>
          <a:p>
            <a:pPr lvl="2"/>
            <a:r>
              <a:rPr lang="en-US">
                <a:solidFill>
                  <a:schemeClr val="accent3"/>
                </a:solidFill>
                <a:latin typeface="Arial"/>
                <a:cs typeface="Arial"/>
              </a:rPr>
              <a:t>Considers community size, water/sewer rates, and economic indicators</a:t>
            </a:r>
          </a:p>
          <a:p>
            <a:pPr lvl="2"/>
            <a:r>
              <a:rPr lang="en-US">
                <a:solidFill>
                  <a:schemeClr val="accent3"/>
                </a:solidFill>
              </a:rPr>
              <a:t>Eligibility ranges from 0% - 100% (in 25% increments)</a:t>
            </a:r>
          </a:p>
          <a:p>
            <a:pPr lvl="1"/>
            <a:r>
              <a:rPr lang="en-US" sz="2000">
                <a:solidFill>
                  <a:schemeClr val="accent3"/>
                </a:solidFill>
              </a:rPr>
              <a:t>Disadvantaged Area – evaluates residents benefiting from the project, eligible for 50% PF</a:t>
            </a:r>
          </a:p>
          <a:p>
            <a:r>
              <a:rPr lang="en-US" sz="2400">
                <a:solidFill>
                  <a:schemeClr val="accent3"/>
                </a:solidFill>
              </a:rPr>
              <a:t>Initial cap of </a:t>
            </a:r>
            <a:r>
              <a:rPr lang="en-US" sz="2400">
                <a:solidFill>
                  <a:schemeClr val="tx2"/>
                </a:solidFill>
              </a:rPr>
              <a:t>$1,000,000 </a:t>
            </a:r>
            <a:r>
              <a:rPr lang="en-US" sz="2400">
                <a:solidFill>
                  <a:schemeClr val="accent3"/>
                </a:solidFill>
              </a:rPr>
              <a:t>or eligibility percentage of project cost (whichever is lower)</a:t>
            </a:r>
          </a:p>
          <a:p>
            <a:r>
              <a:rPr lang="en-US" sz="2400">
                <a:solidFill>
                  <a:schemeClr val="accent3"/>
                </a:solidFill>
              </a:rPr>
              <a:t>Caps and percentages can be exceeded if additional PF funds are available in a funding round</a:t>
            </a:r>
          </a:p>
          <a:p>
            <a:pPr lvl="1"/>
            <a:r>
              <a:rPr lang="en-US" sz="2000">
                <a:solidFill>
                  <a:schemeClr val="tx2"/>
                </a:solidFill>
              </a:rPr>
              <a:t>Anticipate being able to provide PF up to % eligibility or more</a:t>
            </a:r>
          </a:p>
          <a:p>
            <a:endParaRPr lang="en-US" sz="2400">
              <a:solidFill>
                <a:schemeClr val="accent3"/>
              </a:solidFill>
            </a:endParaRPr>
          </a:p>
          <a:p>
            <a:endParaRPr lang="en-US"/>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238</a:t>
            </a:fld>
            <a:endParaRPr lang="en-US"/>
          </a:p>
        </p:txBody>
      </p:sp>
    </p:spTree>
    <p:extLst>
      <p:ext uri="{BB962C8B-B14F-4D97-AF65-F5344CB8AC3E}">
        <p14:creationId xmlns:p14="http://schemas.microsoft.com/office/powerpoint/2010/main" val="195700522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119D-3AE0-780F-FC60-F1EB9447D0FC}"/>
              </a:ext>
            </a:extLst>
          </p:cNvPr>
          <p:cNvSpPr>
            <a:spLocks noGrp="1"/>
          </p:cNvSpPr>
          <p:nvPr>
            <p:ph type="title"/>
          </p:nvPr>
        </p:nvSpPr>
        <p:spPr/>
        <p:txBody>
          <a:bodyPr/>
          <a:lstStyle/>
          <a:p>
            <a:r>
              <a:rPr lang="en-US">
                <a:latin typeface="Times New Roman"/>
                <a:cs typeface="Times New Roman"/>
              </a:rPr>
              <a:t>IIJA – LSLR  Conditions</a:t>
            </a:r>
          </a:p>
        </p:txBody>
      </p:sp>
      <p:sp>
        <p:nvSpPr>
          <p:cNvPr id="3" name="Content Placeholder 2">
            <a:extLst>
              <a:ext uri="{FF2B5EF4-FFF2-40B4-BE49-F238E27FC236}">
                <a16:creationId xmlns:a16="http://schemas.microsoft.com/office/drawing/2014/main" id="{733F5ACC-CA08-C91F-3507-D0227BA0B577}"/>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Funds are provided after costs have been incurred, not upfront</a:t>
            </a:r>
            <a:endParaRPr lang="en-US">
              <a:solidFill>
                <a:schemeClr val="accent3"/>
              </a:solidFill>
            </a:endParaRPr>
          </a:p>
          <a:p>
            <a:pPr marL="0" indent="0">
              <a:buNone/>
            </a:pPr>
            <a:endParaRPr lang="en-US">
              <a:solidFill>
                <a:schemeClr val="accent3"/>
              </a:solidFill>
              <a:latin typeface="Arial"/>
              <a:cs typeface="Arial"/>
            </a:endParaRPr>
          </a:p>
          <a:p>
            <a:r>
              <a:rPr lang="en-US">
                <a:solidFill>
                  <a:schemeClr val="accent3"/>
                </a:solidFill>
                <a:latin typeface="Arial"/>
                <a:cs typeface="Arial"/>
              </a:rPr>
              <a:t>Drinking Water State Revolving Fund (DWSRF) conditions apply and must be documented:</a:t>
            </a:r>
            <a:endParaRPr lang="en-US">
              <a:solidFill>
                <a:schemeClr val="accent3"/>
              </a:solidFill>
            </a:endParaRPr>
          </a:p>
          <a:p>
            <a:pPr lvl="1"/>
            <a:r>
              <a:rPr lang="en-US">
                <a:solidFill>
                  <a:schemeClr val="accent3"/>
                </a:solidFill>
                <a:latin typeface="Arial"/>
                <a:cs typeface="Arial"/>
              </a:rPr>
              <a:t>Davis-Bacon Prevailing Wage Rates</a:t>
            </a:r>
          </a:p>
          <a:p>
            <a:pPr lvl="1"/>
            <a:r>
              <a:rPr lang="en-US">
                <a:solidFill>
                  <a:schemeClr val="accent3"/>
                </a:solidFill>
                <a:latin typeface="Arial"/>
                <a:cs typeface="Arial"/>
              </a:rPr>
              <a:t>American Iron and Steel (AIS) </a:t>
            </a:r>
          </a:p>
          <a:p>
            <a:pPr lvl="1"/>
            <a:r>
              <a:rPr lang="en-US">
                <a:solidFill>
                  <a:schemeClr val="accent3"/>
                </a:solidFill>
                <a:latin typeface="Arial"/>
                <a:cs typeface="Arial"/>
              </a:rPr>
              <a:t>Build America, Buy America (BABA)</a:t>
            </a:r>
          </a:p>
          <a:p>
            <a:endParaRPr lang="en-US"/>
          </a:p>
        </p:txBody>
      </p:sp>
      <p:sp>
        <p:nvSpPr>
          <p:cNvPr id="4" name="Slide Number Placeholder 3">
            <a:extLst>
              <a:ext uri="{FF2B5EF4-FFF2-40B4-BE49-F238E27FC236}">
                <a16:creationId xmlns:a16="http://schemas.microsoft.com/office/drawing/2014/main" id="{204CD261-8AB0-B870-E71B-EA716EB388EC}"/>
              </a:ext>
            </a:extLst>
          </p:cNvPr>
          <p:cNvSpPr>
            <a:spLocks noGrp="1"/>
          </p:cNvSpPr>
          <p:nvPr>
            <p:ph type="sldNum" sz="quarter" idx="10"/>
          </p:nvPr>
        </p:nvSpPr>
        <p:spPr/>
        <p:txBody>
          <a:bodyPr/>
          <a:lstStyle/>
          <a:p>
            <a:fld id="{74EC55B0-5D01-45FE-91CD-8F1B48D625FC}" type="slidenum">
              <a:rPr lang="en-US" smtClean="0"/>
              <a:pPr/>
              <a:t>239</a:t>
            </a:fld>
            <a:endParaRPr lang="en-US"/>
          </a:p>
        </p:txBody>
      </p:sp>
    </p:spTree>
    <p:extLst>
      <p:ext uri="{BB962C8B-B14F-4D97-AF65-F5344CB8AC3E}">
        <p14:creationId xmlns:p14="http://schemas.microsoft.com/office/powerpoint/2010/main" val="364543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77E6A6-E84F-515D-7546-6FA81AAD3418}"/>
              </a:ext>
            </a:extLst>
          </p:cNvPr>
          <p:cNvSpPr/>
          <p:nvPr/>
        </p:nvSpPr>
        <p:spPr>
          <a:xfrm>
            <a:off x="6886575" y="5381625"/>
            <a:ext cx="2181225"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344DA-18B6-2039-0ABF-208943D7F076}"/>
              </a:ext>
            </a:extLst>
          </p:cNvPr>
          <p:cNvSpPr>
            <a:spLocks noGrp="1"/>
          </p:cNvSpPr>
          <p:nvPr>
            <p:ph type="title"/>
          </p:nvPr>
        </p:nvSpPr>
        <p:spPr/>
        <p:txBody>
          <a:bodyPr>
            <a:normAutofit fontScale="90000"/>
          </a:bodyPr>
          <a:lstStyle/>
          <a:p>
            <a:r>
              <a:rPr lang="en-US"/>
              <a:t>CWSRF Helene Decentralized – Examples of Eligible Projects</a:t>
            </a:r>
          </a:p>
        </p:txBody>
      </p:sp>
      <p:sp>
        <p:nvSpPr>
          <p:cNvPr id="3" name="Content Placeholder 2">
            <a:extLst>
              <a:ext uri="{FF2B5EF4-FFF2-40B4-BE49-F238E27FC236}">
                <a16:creationId xmlns:a16="http://schemas.microsoft.com/office/drawing/2014/main" id="{F75BC263-27DD-F3FD-2CA8-59E2259C0C0B}"/>
              </a:ext>
            </a:extLst>
          </p:cNvPr>
          <p:cNvSpPr>
            <a:spLocks noGrp="1"/>
          </p:cNvSpPr>
          <p:nvPr>
            <p:ph idx="1"/>
          </p:nvPr>
        </p:nvSpPr>
        <p:spPr>
          <a:xfrm>
            <a:off x="467543" y="918412"/>
            <a:ext cx="8228985" cy="5329989"/>
          </a:xfrm>
        </p:spPr>
        <p:txBody>
          <a:bodyPr vert="horz" lIns="91440" tIns="45720" rIns="91440" bIns="45720" rtlCol="0" anchor="t">
            <a:noAutofit/>
          </a:bodyPr>
          <a:lstStyle/>
          <a:p>
            <a:pPr marL="514350" indent="-514350">
              <a:buFont typeface="+mj-lt"/>
              <a:buAutoNum type="arabicPeriod"/>
            </a:pPr>
            <a:r>
              <a:rPr lang="en-US">
                <a:solidFill>
                  <a:schemeClr val="accent3"/>
                </a:solidFill>
                <a:latin typeface="Arial"/>
                <a:cs typeface="Arial"/>
              </a:rPr>
              <a:t>Protects DWTS from rising waters</a:t>
            </a:r>
          </a:p>
          <a:p>
            <a:pPr marL="514350" indent="-514350">
              <a:buFont typeface="+mj-lt"/>
              <a:buAutoNum type="arabicPeriod"/>
            </a:pPr>
            <a:r>
              <a:rPr lang="en-US">
                <a:solidFill>
                  <a:schemeClr val="accent3"/>
                </a:solidFill>
                <a:latin typeface="Arial"/>
                <a:cs typeface="Arial"/>
              </a:rPr>
              <a:t>Protects DWTS from power risks associated with flooding (backup power/power shutoffs)</a:t>
            </a:r>
          </a:p>
          <a:p>
            <a:pPr marL="514350" indent="-514350">
              <a:buFont typeface="+mj-lt"/>
              <a:buAutoNum type="arabicPeriod"/>
            </a:pPr>
            <a:r>
              <a:rPr lang="en-US">
                <a:solidFill>
                  <a:schemeClr val="accent3"/>
                </a:solidFill>
                <a:latin typeface="Arial"/>
                <a:cs typeface="Arial"/>
              </a:rPr>
              <a:t>Reduces the risk of DWTS failure associated with flooding (water tightening or elevating)</a:t>
            </a:r>
          </a:p>
          <a:p>
            <a:pPr marL="514350" indent="-514350">
              <a:buFont typeface="+mj-lt"/>
              <a:buAutoNum type="arabicPeriod"/>
            </a:pPr>
            <a:r>
              <a:rPr lang="en-US">
                <a:solidFill>
                  <a:schemeClr val="accent3"/>
                </a:solidFill>
                <a:latin typeface="Arial"/>
                <a:cs typeface="Arial"/>
              </a:rPr>
              <a:t>Increases DWTS capacity to handle flood risk (additional drain lines, larger tanks)</a:t>
            </a:r>
          </a:p>
          <a:p>
            <a:pPr marL="514350" indent="-514350">
              <a:buFont typeface="+mj-lt"/>
              <a:buAutoNum type="arabicPeriod"/>
            </a:pPr>
            <a:r>
              <a:rPr lang="en-US">
                <a:solidFill>
                  <a:schemeClr val="accent3"/>
                </a:solidFill>
                <a:latin typeface="Arial"/>
                <a:cs typeface="Arial"/>
              </a:rPr>
              <a:t>Consolidates DWTSs to reduce flood risk</a:t>
            </a:r>
          </a:p>
          <a:p>
            <a:pPr marL="514350" indent="-514350">
              <a:buFont typeface="+mj-lt"/>
              <a:buAutoNum type="arabicPeriod"/>
            </a:pPr>
            <a:r>
              <a:rPr lang="en-US">
                <a:solidFill>
                  <a:schemeClr val="accent3"/>
                </a:solidFill>
                <a:latin typeface="Arial"/>
                <a:cs typeface="Arial"/>
              </a:rPr>
              <a:t>Makes connections to centralized sewer &amp; decommissions DWTSs</a:t>
            </a:r>
          </a:p>
          <a:p>
            <a:pPr marL="514350" indent="-514350">
              <a:buFont typeface="+mj-lt"/>
              <a:buAutoNum type="arabicPeriod"/>
            </a:pPr>
            <a:r>
              <a:rPr lang="en-US">
                <a:solidFill>
                  <a:schemeClr val="accent3"/>
                </a:solidFill>
                <a:latin typeface="Arial"/>
                <a:cs typeface="Arial"/>
              </a:rPr>
              <a:t>Assesses via planning the potential to connect to centralized sewer or other improved management</a:t>
            </a:r>
          </a:p>
          <a:p>
            <a:pPr marL="514350" indent="-514350">
              <a:buFont typeface="+mj-lt"/>
              <a:buAutoNum type="arabicPeriod"/>
            </a:pPr>
            <a:endParaRPr lang="en-US"/>
          </a:p>
        </p:txBody>
      </p:sp>
      <p:sp>
        <p:nvSpPr>
          <p:cNvPr id="4" name="Slide Number Placeholder 3">
            <a:extLst>
              <a:ext uri="{FF2B5EF4-FFF2-40B4-BE49-F238E27FC236}">
                <a16:creationId xmlns:a16="http://schemas.microsoft.com/office/drawing/2014/main" id="{4B9A5FA1-A8FC-8558-0EC4-E99A9993DAE9}"/>
              </a:ext>
            </a:extLst>
          </p:cNvPr>
          <p:cNvSpPr>
            <a:spLocks noGrp="1"/>
          </p:cNvSpPr>
          <p:nvPr>
            <p:ph type="sldNum" sz="quarter" idx="10"/>
          </p:nvPr>
        </p:nvSpPr>
        <p:spPr>
          <a:xfrm>
            <a:off x="0" y="6592824"/>
            <a:ext cx="2057400" cy="265176"/>
          </a:xfrm>
        </p:spPr>
        <p:txBody>
          <a:bodyPr/>
          <a:lstStyle>
            <a:lvl1pPr>
              <a:defRPr>
                <a:solidFill>
                  <a:schemeClr val="bg1"/>
                </a:solidFill>
                <a:latin typeface="Arial" panose="020B0604020202020204" pitchFamily="34" charset="0"/>
              </a:defRPr>
            </a:lvl1pPr>
          </a:lstStyle>
          <a:p>
            <a:fld id="{74EC55B0-5D01-45FE-91CD-8F1B48D625FC}" type="slidenum">
              <a:rPr lang="en-US" smtClean="0"/>
              <a:pPr/>
              <a:t>24</a:t>
            </a:fld>
            <a:endParaRPr lang="en-US"/>
          </a:p>
        </p:txBody>
      </p:sp>
    </p:spTree>
    <p:extLst>
      <p:ext uri="{BB962C8B-B14F-4D97-AF65-F5344CB8AC3E}">
        <p14:creationId xmlns:p14="http://schemas.microsoft.com/office/powerpoint/2010/main" val="232499293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17B5-EED8-5DE2-3E87-53390A347378}"/>
              </a:ext>
            </a:extLst>
          </p:cNvPr>
          <p:cNvSpPr>
            <a:spLocks noGrp="1"/>
          </p:cNvSpPr>
          <p:nvPr>
            <p:ph type="title"/>
          </p:nvPr>
        </p:nvSpPr>
        <p:spPr/>
        <p:txBody>
          <a:bodyPr/>
          <a:lstStyle/>
          <a:p>
            <a:r>
              <a:rPr lang="en-US">
                <a:latin typeface="Times New Roman"/>
                <a:cs typeface="Times New Roman"/>
              </a:rPr>
              <a:t>IIJA – LSLR Funding Types and Caps per Round</a:t>
            </a:r>
          </a:p>
        </p:txBody>
      </p:sp>
      <p:sp>
        <p:nvSpPr>
          <p:cNvPr id="3" name="Content Placeholder 2">
            <a:extLst>
              <a:ext uri="{FF2B5EF4-FFF2-40B4-BE49-F238E27FC236}">
                <a16:creationId xmlns:a16="http://schemas.microsoft.com/office/drawing/2014/main" id="{CC746AA7-EA07-5B54-50CB-0F7023FEB16C}"/>
              </a:ext>
            </a:extLst>
          </p:cNvPr>
          <p:cNvSpPr>
            <a:spLocks noGrp="1"/>
          </p:cNvSpPr>
          <p:nvPr>
            <p:ph idx="1"/>
          </p:nvPr>
        </p:nvSpPr>
        <p:spPr/>
        <p:txBody>
          <a:bodyPr vert="horz" lIns="91440" tIns="45720" rIns="91440" bIns="45720" rtlCol="0" anchor="t">
            <a:noAutofit/>
          </a:bodyPr>
          <a:lstStyle/>
          <a:p>
            <a:r>
              <a:rPr lang="en-US" sz="2400">
                <a:solidFill>
                  <a:schemeClr val="accent3"/>
                </a:solidFill>
                <a:latin typeface="Arial"/>
                <a:cs typeface="Arial"/>
              </a:rPr>
              <a:t>Replacing known lead service lines</a:t>
            </a:r>
          </a:p>
          <a:p>
            <a:pPr lvl="1"/>
            <a:r>
              <a:rPr lang="en-US" sz="2000">
                <a:solidFill>
                  <a:schemeClr val="accent3"/>
                </a:solidFill>
                <a:latin typeface="Arial"/>
                <a:cs typeface="Arial"/>
              </a:rPr>
              <a:t>$5 million </a:t>
            </a:r>
          </a:p>
          <a:p>
            <a:pPr lvl="1"/>
            <a:r>
              <a:rPr lang="en-US" sz="2000">
                <a:solidFill>
                  <a:schemeClr val="accent3"/>
                </a:solidFill>
                <a:latin typeface="Arial"/>
                <a:cs typeface="Arial"/>
              </a:rPr>
              <a:t>LSLs already known to be lead and you are ready to replace them </a:t>
            </a:r>
          </a:p>
          <a:p>
            <a:r>
              <a:rPr lang="en-US" sz="2400">
                <a:solidFill>
                  <a:schemeClr val="accent3"/>
                </a:solidFill>
                <a:latin typeface="Arial"/>
                <a:cs typeface="Arial"/>
              </a:rPr>
              <a:t>Verifying materials and replacing lead service lines</a:t>
            </a:r>
          </a:p>
          <a:p>
            <a:pPr lvl="1"/>
            <a:r>
              <a:rPr lang="en-US" sz="2000">
                <a:solidFill>
                  <a:schemeClr val="accent3"/>
                </a:solidFill>
                <a:latin typeface="Arial"/>
                <a:cs typeface="Arial"/>
              </a:rPr>
              <a:t>$2 million of which $1 million max. can be used for material verification</a:t>
            </a:r>
          </a:p>
          <a:p>
            <a:pPr lvl="1"/>
            <a:r>
              <a:rPr lang="en-US" sz="2000">
                <a:solidFill>
                  <a:schemeClr val="accent3"/>
                </a:solidFill>
                <a:latin typeface="Arial"/>
                <a:cs typeface="Arial"/>
              </a:rPr>
              <a:t>Already done inventory and identified lines and areas likely to be lead. Ready to verify materials and replace lines</a:t>
            </a:r>
          </a:p>
          <a:p>
            <a:r>
              <a:rPr lang="en-US" sz="2400">
                <a:solidFill>
                  <a:schemeClr val="accent3"/>
                </a:solidFill>
                <a:latin typeface="Arial"/>
                <a:cs typeface="Arial"/>
              </a:rPr>
              <a:t>Inventory only</a:t>
            </a:r>
          </a:p>
          <a:p>
            <a:pPr lvl="1"/>
            <a:r>
              <a:rPr lang="en-US" sz="2000">
                <a:solidFill>
                  <a:schemeClr val="accent3"/>
                </a:solidFill>
                <a:latin typeface="Arial"/>
                <a:cs typeface="Arial"/>
              </a:rPr>
              <a:t>$1 million</a:t>
            </a:r>
          </a:p>
          <a:p>
            <a:pPr lvl="1"/>
            <a:r>
              <a:rPr lang="en-US" sz="2000">
                <a:solidFill>
                  <a:schemeClr val="accent3"/>
                </a:solidFill>
                <a:latin typeface="Arial"/>
                <a:cs typeface="Arial"/>
              </a:rPr>
              <a:t>Identifying areas as known lead, known not lead, or unknown</a:t>
            </a:r>
          </a:p>
          <a:p>
            <a:pPr lvl="1"/>
            <a:r>
              <a:rPr lang="en-US" sz="2000">
                <a:solidFill>
                  <a:schemeClr val="accent3"/>
                </a:solidFill>
                <a:latin typeface="Arial"/>
                <a:cs typeface="Arial"/>
              </a:rPr>
              <a:t>Further investigation and verification on unknown areas</a:t>
            </a:r>
          </a:p>
          <a:p>
            <a:r>
              <a:rPr lang="en-US" sz="2400">
                <a:solidFill>
                  <a:schemeClr val="tx2"/>
                </a:solidFill>
                <a:latin typeface="Arial"/>
                <a:cs typeface="Arial"/>
              </a:rPr>
              <a:t>Funding Caps can be exceeded in priority order by $500,000 increments when funds are available </a:t>
            </a:r>
          </a:p>
        </p:txBody>
      </p:sp>
      <p:sp>
        <p:nvSpPr>
          <p:cNvPr id="4" name="Slide Number Placeholder 3">
            <a:extLst>
              <a:ext uri="{FF2B5EF4-FFF2-40B4-BE49-F238E27FC236}">
                <a16:creationId xmlns:a16="http://schemas.microsoft.com/office/drawing/2014/main" id="{B6886A98-A168-742D-2F9A-0426585F1E64}"/>
              </a:ext>
            </a:extLst>
          </p:cNvPr>
          <p:cNvSpPr>
            <a:spLocks noGrp="1"/>
          </p:cNvSpPr>
          <p:nvPr>
            <p:ph type="sldNum" sz="quarter" idx="10"/>
          </p:nvPr>
        </p:nvSpPr>
        <p:spPr/>
        <p:txBody>
          <a:bodyPr/>
          <a:lstStyle/>
          <a:p>
            <a:fld id="{74EC55B0-5D01-45FE-91CD-8F1B48D625FC}" type="slidenum">
              <a:rPr lang="en-US" smtClean="0"/>
              <a:pPr/>
              <a:t>240</a:t>
            </a:fld>
            <a:endParaRPr lang="en-US"/>
          </a:p>
        </p:txBody>
      </p:sp>
    </p:spTree>
    <p:extLst>
      <p:ext uri="{BB962C8B-B14F-4D97-AF65-F5344CB8AC3E}">
        <p14:creationId xmlns:p14="http://schemas.microsoft.com/office/powerpoint/2010/main" val="368546177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4CC8-93AF-CDB8-7EB2-24E2BED08357}"/>
              </a:ext>
            </a:extLst>
          </p:cNvPr>
          <p:cNvSpPr>
            <a:spLocks noGrp="1"/>
          </p:cNvSpPr>
          <p:nvPr>
            <p:ph type="title"/>
          </p:nvPr>
        </p:nvSpPr>
        <p:spPr/>
        <p:txBody>
          <a:bodyPr/>
          <a:lstStyle/>
          <a:p>
            <a:r>
              <a:rPr lang="en-US">
                <a:latin typeface="Times New Roman"/>
                <a:cs typeface="Times New Roman"/>
              </a:rPr>
              <a:t>IIJA – LSLR Funding Types and Caps</a:t>
            </a:r>
          </a:p>
        </p:txBody>
      </p:sp>
      <p:sp>
        <p:nvSpPr>
          <p:cNvPr id="3" name="Content Placeholder 2">
            <a:extLst>
              <a:ext uri="{FF2B5EF4-FFF2-40B4-BE49-F238E27FC236}">
                <a16:creationId xmlns:a16="http://schemas.microsoft.com/office/drawing/2014/main" id="{B571F3A1-F30E-EE5B-F5F4-84D36D011D29}"/>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50% of available funds each round reserved for inventory projects</a:t>
            </a:r>
          </a:p>
          <a:p>
            <a:pPr lvl="1"/>
            <a:r>
              <a:rPr lang="en-US">
                <a:solidFill>
                  <a:schemeClr val="accent3"/>
                </a:solidFill>
                <a:latin typeface="Arial"/>
                <a:cs typeface="Arial"/>
              </a:rPr>
              <a:t>may use reserve for other project types if there is not sufficient demand</a:t>
            </a:r>
          </a:p>
          <a:p>
            <a:r>
              <a:rPr lang="en-US">
                <a:solidFill>
                  <a:schemeClr val="accent3"/>
                </a:solidFill>
                <a:latin typeface="Arial"/>
                <a:cs typeface="Arial"/>
              </a:rPr>
              <a:t>DWI will reassess inventory reserves and caps for each FY LSLR allotments  </a:t>
            </a:r>
          </a:p>
          <a:p>
            <a:r>
              <a:rPr lang="en-US">
                <a:solidFill>
                  <a:schemeClr val="accent3"/>
                </a:solidFill>
                <a:latin typeface="Arial"/>
                <a:cs typeface="Arial"/>
              </a:rPr>
              <a:t>Applicants may apply for multiple project types each round</a:t>
            </a:r>
          </a:p>
          <a:p>
            <a:endParaRPr lang="en-US"/>
          </a:p>
        </p:txBody>
      </p:sp>
      <p:sp>
        <p:nvSpPr>
          <p:cNvPr id="4" name="Slide Number Placeholder 3">
            <a:extLst>
              <a:ext uri="{FF2B5EF4-FFF2-40B4-BE49-F238E27FC236}">
                <a16:creationId xmlns:a16="http://schemas.microsoft.com/office/drawing/2014/main" id="{89724DE3-33A6-2D76-C47B-847FCF2AFB74}"/>
              </a:ext>
            </a:extLst>
          </p:cNvPr>
          <p:cNvSpPr>
            <a:spLocks noGrp="1"/>
          </p:cNvSpPr>
          <p:nvPr>
            <p:ph type="sldNum" sz="quarter" idx="10"/>
          </p:nvPr>
        </p:nvSpPr>
        <p:spPr/>
        <p:txBody>
          <a:bodyPr/>
          <a:lstStyle/>
          <a:p>
            <a:fld id="{74EC55B0-5D01-45FE-91CD-8F1B48D625FC}" type="slidenum">
              <a:rPr lang="en-US" smtClean="0"/>
              <a:pPr/>
              <a:t>241</a:t>
            </a:fld>
            <a:endParaRPr lang="en-US"/>
          </a:p>
        </p:txBody>
      </p:sp>
    </p:spTree>
    <p:extLst>
      <p:ext uri="{BB962C8B-B14F-4D97-AF65-F5344CB8AC3E}">
        <p14:creationId xmlns:p14="http://schemas.microsoft.com/office/powerpoint/2010/main" val="52645957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6A6E-6239-DCC9-9784-A0CE9A086846}"/>
              </a:ext>
            </a:extLst>
          </p:cNvPr>
          <p:cNvSpPr>
            <a:spLocks noGrp="1"/>
          </p:cNvSpPr>
          <p:nvPr>
            <p:ph type="title"/>
          </p:nvPr>
        </p:nvSpPr>
        <p:spPr/>
        <p:txBody>
          <a:bodyPr/>
          <a:lstStyle/>
          <a:p>
            <a:r>
              <a:rPr lang="en-US">
                <a:latin typeface="Times New Roman"/>
                <a:cs typeface="Times New Roman"/>
              </a:rPr>
              <a:t>IIJA – LSLR Priority Rating System</a:t>
            </a:r>
          </a:p>
        </p:txBody>
      </p:sp>
      <p:sp>
        <p:nvSpPr>
          <p:cNvPr id="3" name="Content Placeholder 2">
            <a:extLst>
              <a:ext uri="{FF2B5EF4-FFF2-40B4-BE49-F238E27FC236}">
                <a16:creationId xmlns:a16="http://schemas.microsoft.com/office/drawing/2014/main" id="{3FF409F6-7EA9-65D5-BD24-9A9FB12F8381}"/>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3"/>
                </a:solidFill>
                <a:latin typeface="Arial"/>
                <a:cs typeface="Arial"/>
              </a:rPr>
              <a:t>Projects will be recommended for funding based on approved priority rating system  </a:t>
            </a:r>
            <a:endParaRPr lang="en-US"/>
          </a:p>
          <a:p>
            <a:pPr marL="514350" indent="-514350">
              <a:buAutoNum type="arabicPeriod"/>
            </a:pPr>
            <a:r>
              <a:rPr lang="en-US">
                <a:solidFill>
                  <a:schemeClr val="accent3"/>
                </a:solidFill>
                <a:latin typeface="Arial"/>
                <a:cs typeface="Arial"/>
              </a:rPr>
              <a:t>Project purpose</a:t>
            </a:r>
          </a:p>
          <a:p>
            <a:pPr marL="514350" indent="-514350">
              <a:buAutoNum type="arabicPeriod"/>
            </a:pPr>
            <a:r>
              <a:rPr lang="en-US">
                <a:solidFill>
                  <a:schemeClr val="accent3"/>
                </a:solidFill>
                <a:latin typeface="Arial"/>
                <a:cs typeface="Arial"/>
              </a:rPr>
              <a:t>Project benefits</a:t>
            </a:r>
          </a:p>
          <a:p>
            <a:pPr marL="514350" indent="-514350">
              <a:buAutoNum type="arabicPeriod"/>
            </a:pPr>
            <a:r>
              <a:rPr lang="en-US">
                <a:solidFill>
                  <a:schemeClr val="accent3"/>
                </a:solidFill>
                <a:latin typeface="Arial"/>
                <a:cs typeface="Arial"/>
              </a:rPr>
              <a:t>System Management (not used)</a:t>
            </a:r>
          </a:p>
          <a:p>
            <a:pPr marL="514350" indent="-514350">
              <a:buAutoNum type="arabicPeriod"/>
            </a:pPr>
            <a:r>
              <a:rPr lang="en-US">
                <a:solidFill>
                  <a:schemeClr val="accent3"/>
                </a:solidFill>
                <a:latin typeface="Arial"/>
                <a:cs typeface="Arial"/>
              </a:rPr>
              <a:t>Affordability</a:t>
            </a:r>
            <a:endParaRPr lang="en-US">
              <a:solidFill>
                <a:schemeClr val="accent3"/>
              </a:solidFill>
            </a:endParaRPr>
          </a:p>
          <a:p>
            <a:pPr marL="514350" indent="-514350">
              <a:buAutoNum type="arabicPeriod"/>
            </a:pPr>
            <a:endParaRPr lang="en-US">
              <a:solidFill>
                <a:srgbClr val="1F497D"/>
              </a:solidFill>
            </a:endParaRPr>
          </a:p>
          <a:p>
            <a:endParaRPr lang="en-US"/>
          </a:p>
        </p:txBody>
      </p:sp>
      <p:sp>
        <p:nvSpPr>
          <p:cNvPr id="4" name="Slide Number Placeholder 3">
            <a:extLst>
              <a:ext uri="{FF2B5EF4-FFF2-40B4-BE49-F238E27FC236}">
                <a16:creationId xmlns:a16="http://schemas.microsoft.com/office/drawing/2014/main" id="{31E37AD0-B68B-88A3-D5B8-BA89E415B472}"/>
              </a:ext>
            </a:extLst>
          </p:cNvPr>
          <p:cNvSpPr>
            <a:spLocks noGrp="1"/>
          </p:cNvSpPr>
          <p:nvPr>
            <p:ph type="sldNum" sz="quarter" idx="10"/>
          </p:nvPr>
        </p:nvSpPr>
        <p:spPr/>
        <p:txBody>
          <a:bodyPr/>
          <a:lstStyle/>
          <a:p>
            <a:fld id="{74EC55B0-5D01-45FE-91CD-8F1B48D625FC}" type="slidenum">
              <a:rPr lang="en-US" smtClean="0"/>
              <a:pPr/>
              <a:t>242</a:t>
            </a:fld>
            <a:endParaRPr lang="en-US"/>
          </a:p>
        </p:txBody>
      </p:sp>
    </p:spTree>
    <p:extLst>
      <p:ext uri="{BB962C8B-B14F-4D97-AF65-F5344CB8AC3E}">
        <p14:creationId xmlns:p14="http://schemas.microsoft.com/office/powerpoint/2010/main" val="29488789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ACB89E-A86B-B8C3-BFF3-0B5CB9B0CD92}"/>
              </a:ext>
            </a:extLst>
          </p:cNvPr>
          <p:cNvSpPr/>
          <p:nvPr/>
        </p:nvSpPr>
        <p:spPr>
          <a:xfrm>
            <a:off x="6961909" y="5216236"/>
            <a:ext cx="2057400" cy="128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noAutofit/>
          </a:bodyPr>
          <a:lstStyle/>
          <a:p>
            <a:r>
              <a:rPr lang="en-US">
                <a:latin typeface="Times New Roman"/>
                <a:cs typeface="Times New Roman"/>
              </a:rPr>
              <a:t>IIJA – LSLR Priority Rating System – Project Purpose</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7200" y="1228728"/>
            <a:ext cx="8239328" cy="567415"/>
          </a:xfrm>
        </p:spPr>
        <p:txBody>
          <a:bodyPr vert="horz" lIns="91440" tIns="45720" rIns="91440" bIns="45720" rtlCol="0" anchor="t">
            <a:normAutofit/>
          </a:bodyPr>
          <a:lstStyle/>
          <a:p>
            <a:pPr marL="0" indent="0">
              <a:buNone/>
            </a:pPr>
            <a:r>
              <a:rPr lang="en-US">
                <a:solidFill>
                  <a:schemeClr val="accent3"/>
                </a:solidFill>
                <a:latin typeface="Arial"/>
                <a:cs typeface="Arial"/>
              </a:rPr>
              <a:t>Category 1 – Project Purpose</a:t>
            </a:r>
            <a:endParaRPr lang="en-US">
              <a:solidFill>
                <a:schemeClr val="accent3"/>
              </a:solidFill>
            </a:endParaRP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243</a:t>
            </a:fld>
            <a:endParaRPr lang="en-US"/>
          </a:p>
        </p:txBody>
      </p:sp>
      <p:graphicFrame>
        <p:nvGraphicFramePr>
          <p:cNvPr id="5" name="Table 4">
            <a:extLst>
              <a:ext uri="{FF2B5EF4-FFF2-40B4-BE49-F238E27FC236}">
                <a16:creationId xmlns:a16="http://schemas.microsoft.com/office/drawing/2014/main" id="{691A3A2D-A33C-7203-3F6E-DD52DA9DBA0E}"/>
              </a:ext>
            </a:extLst>
          </p:cNvPr>
          <p:cNvGraphicFramePr>
            <a:graphicFrameLocks noGrp="1"/>
          </p:cNvGraphicFramePr>
          <p:nvPr>
            <p:extLst>
              <p:ext uri="{D42A27DB-BD31-4B8C-83A1-F6EECF244321}">
                <p14:modId xmlns:p14="http://schemas.microsoft.com/office/powerpoint/2010/main" val="1470211864"/>
              </p:ext>
            </p:extLst>
          </p:nvPr>
        </p:nvGraphicFramePr>
        <p:xfrm>
          <a:off x="510997" y="1930400"/>
          <a:ext cx="8232797" cy="4124385"/>
        </p:xfrm>
        <a:graphic>
          <a:graphicData uri="http://schemas.openxmlformats.org/drawingml/2006/table">
            <a:tbl>
              <a:tblPr firstRow="1" firstCol="1" bandRow="1">
                <a:tableStyleId>{5C22544A-7EE6-4342-B048-85BDC9FD1C3A}</a:tableStyleId>
              </a:tblPr>
              <a:tblGrid>
                <a:gridCol w="868082">
                  <a:extLst>
                    <a:ext uri="{9D8B030D-6E8A-4147-A177-3AD203B41FA5}">
                      <a16:colId xmlns:a16="http://schemas.microsoft.com/office/drawing/2014/main" val="3088066792"/>
                    </a:ext>
                  </a:extLst>
                </a:gridCol>
                <a:gridCol w="5110211">
                  <a:extLst>
                    <a:ext uri="{9D8B030D-6E8A-4147-A177-3AD203B41FA5}">
                      <a16:colId xmlns:a16="http://schemas.microsoft.com/office/drawing/2014/main" val="3574489149"/>
                    </a:ext>
                  </a:extLst>
                </a:gridCol>
                <a:gridCol w="1040540">
                  <a:extLst>
                    <a:ext uri="{9D8B030D-6E8A-4147-A177-3AD203B41FA5}">
                      <a16:colId xmlns:a16="http://schemas.microsoft.com/office/drawing/2014/main" val="2163006448"/>
                    </a:ext>
                  </a:extLst>
                </a:gridCol>
                <a:gridCol w="1213964">
                  <a:extLst>
                    <a:ext uri="{9D8B030D-6E8A-4147-A177-3AD203B41FA5}">
                      <a16:colId xmlns:a16="http://schemas.microsoft.com/office/drawing/2014/main" val="3798385891"/>
                    </a:ext>
                  </a:extLst>
                </a:gridCol>
              </a:tblGrid>
              <a:tr h="251131">
                <a:tc gridSpan="4">
                  <a:txBody>
                    <a:bodyPr/>
                    <a:lstStyle/>
                    <a:p>
                      <a:pPr marL="0" marR="0" algn="ctr">
                        <a:spcBef>
                          <a:spcPts val="100"/>
                        </a:spcBef>
                        <a:spcAft>
                          <a:spcPts val="100"/>
                        </a:spcAft>
                      </a:pPr>
                      <a:r>
                        <a:rPr lang="en-US" sz="1600">
                          <a:effectLst/>
                          <a:latin typeface="Arial" panose="020B0604020202020204" pitchFamily="34" charset="0"/>
                        </a:rPr>
                        <a:t>Project Purpose Points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0305794"/>
                  </a:ext>
                </a:extLst>
              </a:tr>
              <a:tr h="982789">
                <a:tc>
                  <a:txBody>
                    <a:bodyPr/>
                    <a:lstStyle/>
                    <a:p>
                      <a:pPr marL="0" marR="0" algn="ctr">
                        <a:spcBef>
                          <a:spcPts val="100"/>
                        </a:spcBef>
                        <a:spcAft>
                          <a:spcPts val="100"/>
                        </a:spcAft>
                      </a:pPr>
                      <a:r>
                        <a:rPr lang="en-US" sz="1600">
                          <a:effectLst/>
                          <a:latin typeface="Arial" panose="020B0604020202020204" pitchFamily="34" charset="0"/>
                        </a:rPr>
                        <a:t>Line Item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600">
                          <a:effectLst/>
                          <a:latin typeface="Arial" panose="020B0604020202020204" pitchFamily="34" charset="0"/>
                        </a:rPr>
                        <a:t>Category 1 – Project Purpose</a:t>
                      </a:r>
                    </a:p>
                    <a:p>
                      <a:pPr marL="0" marR="0">
                        <a:spcBef>
                          <a:spcPts val="100"/>
                        </a:spcBef>
                        <a:spcAft>
                          <a:spcPts val="100"/>
                        </a:spcAft>
                      </a:pPr>
                      <a:r>
                        <a:rPr lang="en-US" sz="1600">
                          <a:effectLst/>
                        </a:rPr>
                        <a:t>(Points will be awarded for </a:t>
                      </a:r>
                      <a:r>
                        <a:rPr lang="en-US" sz="1600" u="sng">
                          <a:effectLst/>
                        </a:rPr>
                        <a:t>only one</a:t>
                      </a:r>
                      <a:r>
                        <a:rPr lang="en-US" sz="1600">
                          <a:effectLst/>
                        </a:rPr>
                        <a:t> Project Purpose)</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Claimed</a:t>
                      </a:r>
                    </a:p>
                    <a:p>
                      <a:pPr marL="0" marR="0" algn="ctr">
                        <a:spcBef>
                          <a:spcPts val="100"/>
                        </a:spcBef>
                        <a:spcAft>
                          <a:spcPts val="100"/>
                        </a:spcAft>
                      </a:pPr>
                      <a:r>
                        <a:rPr lang="en-US" sz="1600">
                          <a:effectLst/>
                        </a:rPr>
                        <a:t>Yes/No</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Points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0192813"/>
                  </a:ext>
                </a:extLst>
              </a:tr>
              <a:tr h="712357">
                <a:tc>
                  <a:txBody>
                    <a:bodyPr/>
                    <a:lstStyle/>
                    <a:p>
                      <a:pPr marL="0" marR="0" algn="ctr">
                        <a:spcBef>
                          <a:spcPts val="100"/>
                        </a:spcBef>
                        <a:spcAft>
                          <a:spcPts val="100"/>
                        </a:spcAft>
                      </a:pPr>
                      <a:r>
                        <a:rPr lang="en-US" sz="1600">
                          <a:effectLst/>
                          <a:latin typeface="Arial" panose="020B0604020202020204" pitchFamily="34" charset="0"/>
                        </a:rPr>
                        <a:t>1.A</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600">
                          <a:effectLst/>
                          <a:latin typeface="Arial" panose="020B0604020202020204" pitchFamily="34" charset="0"/>
                        </a:rPr>
                        <a:t>Project eliminates lead service lines (100% of project is to replace known lead service lines)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705368"/>
                  </a:ext>
                </a:extLst>
              </a:tr>
              <a:tr h="949810">
                <a:tc>
                  <a:txBody>
                    <a:bodyPr/>
                    <a:lstStyle/>
                    <a:p>
                      <a:pPr marL="0" marR="0" algn="ctr">
                        <a:spcBef>
                          <a:spcPts val="100"/>
                        </a:spcBef>
                        <a:spcAft>
                          <a:spcPts val="100"/>
                        </a:spcAft>
                      </a:pPr>
                      <a:r>
                        <a:rPr lang="en-US" sz="1600">
                          <a:effectLst/>
                          <a:latin typeface="Arial" panose="020B0604020202020204" pitchFamily="34" charset="0"/>
                        </a:rPr>
                        <a:t>1.B</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600">
                          <a:effectLst/>
                          <a:latin typeface="Arial" panose="020B0604020202020204" pitchFamily="34" charset="0"/>
                        </a:rPr>
                        <a:t>Project establishes and implements a program to find and replace lead service lines in areas suspect to have lead lines.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15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102898"/>
                  </a:ext>
                </a:extLst>
              </a:tr>
              <a:tr h="502262">
                <a:tc>
                  <a:txBody>
                    <a:bodyPr/>
                    <a:lstStyle/>
                    <a:p>
                      <a:pPr marL="0" marR="0" algn="ctr">
                        <a:spcBef>
                          <a:spcPts val="100"/>
                        </a:spcBef>
                        <a:spcAft>
                          <a:spcPts val="100"/>
                        </a:spcAft>
                      </a:pPr>
                      <a:r>
                        <a:rPr lang="en-US" sz="1600">
                          <a:effectLst/>
                          <a:latin typeface="Arial" panose="020B0604020202020204" pitchFamily="34" charset="0"/>
                        </a:rPr>
                        <a:t>1.C</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600">
                          <a:effectLst/>
                          <a:latin typeface="Arial" panose="020B0604020202020204" pitchFamily="34" charset="0"/>
                        </a:rPr>
                        <a:t>Project inventories lead service lines (no replacement as part of project)</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10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524092"/>
                  </a:ext>
                </a:extLst>
              </a:tr>
              <a:tr h="251131">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600">
                          <a:effectLst/>
                          <a:latin typeface="Arial" panose="020B060402020202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4749847"/>
                  </a:ext>
                </a:extLst>
              </a:tr>
              <a:tr h="474905">
                <a:tc gridSpan="3">
                  <a:txBody>
                    <a:bodyPr/>
                    <a:lstStyle/>
                    <a:p>
                      <a:pPr marL="0" marR="0" algn="r">
                        <a:spcBef>
                          <a:spcPts val="100"/>
                        </a:spcBef>
                        <a:spcAft>
                          <a:spcPts val="100"/>
                        </a:spcAft>
                      </a:pPr>
                      <a:r>
                        <a:rPr lang="en-US" sz="1600">
                          <a:effectLst/>
                          <a:latin typeface="Arial" panose="020B0604020202020204" pitchFamily="34" charset="0"/>
                        </a:rPr>
                        <a:t>Maximum points for Category 1 – Project Purpose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600">
                          <a:effectLst/>
                          <a:latin typeface="Arial" panose="020B0604020202020204" pitchFamily="34" charset="0"/>
                        </a:rPr>
                        <a: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46957825"/>
                  </a:ext>
                </a:extLst>
              </a:tr>
            </a:tbl>
          </a:graphicData>
        </a:graphic>
      </p:graphicFrame>
    </p:spTree>
    <p:extLst>
      <p:ext uri="{BB962C8B-B14F-4D97-AF65-F5344CB8AC3E}">
        <p14:creationId xmlns:p14="http://schemas.microsoft.com/office/powerpoint/2010/main" val="72087757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noAutofit/>
          </a:bodyPr>
          <a:lstStyle/>
          <a:p>
            <a:r>
              <a:rPr lang="en-US">
                <a:latin typeface="Times New Roman"/>
                <a:cs typeface="Times New Roman"/>
              </a:rPr>
              <a:t>IIJA – LSLR Priority Rating System – Project Benefit</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3"/>
                </a:solidFill>
                <a:latin typeface="Arial"/>
                <a:cs typeface="Arial"/>
              </a:rPr>
              <a:t>Category 2 – Project Benefits</a:t>
            </a:r>
            <a:endParaRPr lang="en-US">
              <a:solidFill>
                <a:schemeClr val="accent3"/>
              </a:solidFill>
            </a:endParaRP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244</a:t>
            </a:fld>
            <a:endParaRPr lang="en-US"/>
          </a:p>
        </p:txBody>
      </p:sp>
      <p:graphicFrame>
        <p:nvGraphicFramePr>
          <p:cNvPr id="6" name="Table 5">
            <a:extLst>
              <a:ext uri="{FF2B5EF4-FFF2-40B4-BE49-F238E27FC236}">
                <a16:creationId xmlns:a16="http://schemas.microsoft.com/office/drawing/2014/main" id="{274FAC92-6232-BE58-2375-C093117EC11C}"/>
              </a:ext>
            </a:extLst>
          </p:cNvPr>
          <p:cNvGraphicFramePr>
            <a:graphicFrameLocks noGrp="1"/>
          </p:cNvGraphicFramePr>
          <p:nvPr>
            <p:extLst>
              <p:ext uri="{D42A27DB-BD31-4B8C-83A1-F6EECF244321}">
                <p14:modId xmlns:p14="http://schemas.microsoft.com/office/powerpoint/2010/main" val="1687976916"/>
              </p:ext>
            </p:extLst>
          </p:nvPr>
        </p:nvGraphicFramePr>
        <p:xfrm>
          <a:off x="642256" y="2164899"/>
          <a:ext cx="8054271" cy="2510731"/>
        </p:xfrm>
        <a:graphic>
          <a:graphicData uri="http://schemas.openxmlformats.org/drawingml/2006/table">
            <a:tbl>
              <a:tblPr firstRow="1" firstCol="1" bandRow="1">
                <a:tableStyleId>{5C22544A-7EE6-4342-B048-85BDC9FD1C3A}</a:tableStyleId>
              </a:tblPr>
              <a:tblGrid>
                <a:gridCol w="849257">
                  <a:extLst>
                    <a:ext uri="{9D8B030D-6E8A-4147-A177-3AD203B41FA5}">
                      <a16:colId xmlns:a16="http://schemas.microsoft.com/office/drawing/2014/main" val="2421809163"/>
                    </a:ext>
                  </a:extLst>
                </a:gridCol>
                <a:gridCol w="4999398">
                  <a:extLst>
                    <a:ext uri="{9D8B030D-6E8A-4147-A177-3AD203B41FA5}">
                      <a16:colId xmlns:a16="http://schemas.microsoft.com/office/drawing/2014/main" val="413010362"/>
                    </a:ext>
                  </a:extLst>
                </a:gridCol>
                <a:gridCol w="1017976">
                  <a:extLst>
                    <a:ext uri="{9D8B030D-6E8A-4147-A177-3AD203B41FA5}">
                      <a16:colId xmlns:a16="http://schemas.microsoft.com/office/drawing/2014/main" val="3170545732"/>
                    </a:ext>
                  </a:extLst>
                </a:gridCol>
                <a:gridCol w="1187640">
                  <a:extLst>
                    <a:ext uri="{9D8B030D-6E8A-4147-A177-3AD203B41FA5}">
                      <a16:colId xmlns:a16="http://schemas.microsoft.com/office/drawing/2014/main" val="1182926619"/>
                    </a:ext>
                  </a:extLst>
                </a:gridCol>
              </a:tblGrid>
              <a:tr h="341505">
                <a:tc gridSpan="4">
                  <a:txBody>
                    <a:bodyPr/>
                    <a:lstStyle/>
                    <a:p>
                      <a:pPr marL="0" marR="0" algn="ctr">
                        <a:spcBef>
                          <a:spcPts val="100"/>
                        </a:spcBef>
                        <a:spcAft>
                          <a:spcPts val="100"/>
                        </a:spcAft>
                      </a:pPr>
                      <a:r>
                        <a:rPr lang="en-US" sz="1800">
                          <a:effectLst/>
                          <a:latin typeface="Arial"/>
                        </a:rPr>
                        <a:t>Project Benefits Points</a:t>
                      </a:r>
                      <a:endParaRPr lang="en-US" sz="1800">
                        <a:effectLst/>
                        <a:latin typeface="Arial"/>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3005904"/>
                  </a:ext>
                </a:extLst>
              </a:tr>
              <a:tr h="730441">
                <a:tc>
                  <a:txBody>
                    <a:bodyPr/>
                    <a:lstStyle/>
                    <a:p>
                      <a:pPr marL="0" marR="0" algn="ctr">
                        <a:spcBef>
                          <a:spcPts val="100"/>
                        </a:spcBef>
                        <a:spcAft>
                          <a:spcPts val="100"/>
                        </a:spcAft>
                      </a:pPr>
                      <a:r>
                        <a:rPr lang="en-US" sz="1800">
                          <a:effectLst/>
                          <a:latin typeface="Arial"/>
                        </a:rPr>
                        <a:t>Line Item #</a:t>
                      </a:r>
                      <a:endParaRPr lang="en-US" sz="1800">
                        <a:effectLst/>
                        <a:latin typeface="Arial"/>
                        <a:ea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800">
                          <a:effectLst/>
                          <a:latin typeface="Arial"/>
                        </a:rPr>
                        <a:t>Category 2 – Project Benefits</a:t>
                      </a:r>
                      <a:endParaRPr lang="en-US" sz="1800">
                        <a:effectLst/>
                        <a:latin typeface="Arial"/>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800">
                          <a:effectLst/>
                          <a:latin typeface="Arial"/>
                        </a:rPr>
                        <a:t>Claimed</a:t>
                      </a:r>
                    </a:p>
                    <a:p>
                      <a:pPr marL="0" marR="0" algn="ctr">
                        <a:spcBef>
                          <a:spcPts val="100"/>
                        </a:spcBef>
                        <a:spcAft>
                          <a:spcPts val="100"/>
                        </a:spcAft>
                      </a:pPr>
                      <a:r>
                        <a:rPr lang="en-US" sz="1800">
                          <a:effectLst/>
                          <a:latin typeface="Arial"/>
                        </a:rPr>
                        <a:t>Yes/No</a:t>
                      </a:r>
                      <a:endParaRPr lang="en-US" sz="1800">
                        <a:effectLst/>
                        <a:latin typeface="Arial"/>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800">
                          <a:effectLst/>
                          <a:latin typeface="Arial"/>
                        </a:rPr>
                        <a:t>Points</a:t>
                      </a:r>
                      <a:endParaRPr lang="en-US" sz="1800">
                        <a:effectLst/>
                        <a:latin typeface="Arial"/>
                        <a:ea typeface="Times New Roman" panose="02020603050405020304" pitchFamily="18" charset="0"/>
                      </a:endParaRPr>
                    </a:p>
                  </a:txBody>
                  <a:tcPr marL="68580" marR="68580" marT="0" marB="0" anchor="ctr"/>
                </a:tc>
                <a:extLst>
                  <a:ext uri="{0D108BD9-81ED-4DB2-BD59-A6C34878D82A}">
                    <a16:rowId xmlns:a16="http://schemas.microsoft.com/office/drawing/2014/main" val="2410025177"/>
                  </a:ext>
                </a:extLst>
              </a:tr>
              <a:tr h="314386">
                <a:tc>
                  <a:txBody>
                    <a:bodyPr/>
                    <a:lstStyle/>
                    <a:p>
                      <a:pPr marL="0" marR="0" algn="ctr">
                        <a:spcBef>
                          <a:spcPts val="100"/>
                        </a:spcBef>
                        <a:spcAft>
                          <a:spcPts val="100"/>
                        </a:spcAft>
                      </a:pPr>
                      <a:r>
                        <a:rPr lang="en-US" sz="1800">
                          <a:effectLst/>
                          <a:latin typeface="Arial"/>
                          <a:ea typeface="Times New Roman" panose="02020603050405020304" pitchFamily="18" charset="0"/>
                        </a:rPr>
                        <a:t>2.A</a:t>
                      </a:r>
                    </a:p>
                  </a:txBody>
                  <a:tcPr marL="68580" marR="68580" marT="0" marB="0" anchor="ctr"/>
                </a:tc>
                <a:tc>
                  <a:txBody>
                    <a:bodyPr/>
                    <a:lstStyle/>
                    <a:p>
                      <a:pPr marL="0" marR="0">
                        <a:spcBef>
                          <a:spcPts val="300"/>
                        </a:spcBef>
                        <a:spcAft>
                          <a:spcPts val="300"/>
                        </a:spcAft>
                      </a:pPr>
                      <a:r>
                        <a:rPr lang="en-US" sz="1800">
                          <a:solidFill>
                            <a:srgbClr val="000000"/>
                          </a:solidFill>
                          <a:effectLst/>
                          <a:latin typeface="Arial"/>
                          <a:ea typeface="Times New Roman" panose="02020603050405020304" pitchFamily="18" charset="0"/>
                          <a:cs typeface="Arial"/>
                        </a:rPr>
                        <a:t>Project directly addresses/resolves Lead Action Level Exceedance </a:t>
                      </a:r>
                      <a:endParaRPr lang="en-US" sz="1800">
                        <a:effectLst/>
                        <a:latin typeface="Arial"/>
                        <a:ea typeface="Times New Roman" panose="02020603050405020304" pitchFamily="18" charset="0"/>
                        <a:cs typeface="Arial"/>
                      </a:endParaRPr>
                    </a:p>
                  </a:txBody>
                  <a:tcPr marL="68580" marR="68580" marT="0" marB="0" anchor="ctr"/>
                </a:tc>
                <a:tc>
                  <a:txBody>
                    <a:bodyPr/>
                    <a:lstStyle/>
                    <a:p>
                      <a:pPr marL="0" marR="0" algn="ctr">
                        <a:spcBef>
                          <a:spcPts val="100"/>
                        </a:spcBef>
                        <a:spcAft>
                          <a:spcPts val="100"/>
                        </a:spcAft>
                      </a:pPr>
                      <a:endParaRPr lang="en-US" sz="1800">
                        <a:effectLst/>
                        <a:latin typeface="Arial"/>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800">
                          <a:effectLst/>
                          <a:latin typeface="Arial"/>
                        </a:rPr>
                        <a:t>5</a:t>
                      </a:r>
                      <a:endParaRPr lang="en-US" sz="1800">
                        <a:effectLst/>
                        <a:latin typeface="Arial"/>
                        <a:ea typeface="Times New Roman" panose="02020603050405020304" pitchFamily="18" charset="0"/>
                      </a:endParaRPr>
                    </a:p>
                  </a:txBody>
                  <a:tcPr marL="68580" marR="68580" marT="0" marB="0" anchor="ctr"/>
                </a:tc>
                <a:extLst>
                  <a:ext uri="{0D108BD9-81ED-4DB2-BD59-A6C34878D82A}">
                    <a16:rowId xmlns:a16="http://schemas.microsoft.com/office/drawing/2014/main" val="2079736249"/>
                  </a:ext>
                </a:extLst>
              </a:tr>
              <a:tr h="274320">
                <a:tc>
                  <a:txBody>
                    <a:bodyPr/>
                    <a:lstStyle/>
                    <a:p>
                      <a:pPr marL="0" marR="0" algn="ctr">
                        <a:spcBef>
                          <a:spcPts val="100"/>
                        </a:spcBef>
                        <a:spcAft>
                          <a:spcPts val="100"/>
                        </a:spcAft>
                      </a:pPr>
                      <a:r>
                        <a:rPr lang="en-US" sz="1800">
                          <a:effectLst/>
                          <a:latin typeface="Arial"/>
                          <a:ea typeface="Times New Roman" panose="02020603050405020304" pitchFamily="18" charset="0"/>
                        </a:rPr>
                        <a:t>2.B</a:t>
                      </a:r>
                    </a:p>
                  </a:txBody>
                  <a:tcPr marL="68580" marR="68580" marT="0" marB="0" anchor="ctr"/>
                </a:tc>
                <a:tc>
                  <a:txBody>
                    <a:bodyPr/>
                    <a:lstStyle/>
                    <a:p>
                      <a:pPr marL="0" marR="0">
                        <a:spcBef>
                          <a:spcPts val="300"/>
                        </a:spcBef>
                        <a:spcAft>
                          <a:spcPts val="300"/>
                        </a:spcAft>
                      </a:pPr>
                      <a:r>
                        <a:rPr lang="en-US" sz="1800">
                          <a:solidFill>
                            <a:srgbClr val="000000"/>
                          </a:solidFill>
                          <a:effectLst/>
                          <a:latin typeface="Arial"/>
                          <a:ea typeface="Times New Roman" panose="02020603050405020304" pitchFamily="18" charset="0"/>
                          <a:cs typeface="Arial"/>
                        </a:rPr>
                        <a:t>Project benefits area has documented Lead Action Level Exceedance</a:t>
                      </a:r>
                      <a:endParaRPr lang="en-US" sz="1800">
                        <a:effectLst/>
                        <a:latin typeface="Arial"/>
                        <a:ea typeface="Times New Roman" panose="02020603050405020304" pitchFamily="18" charset="0"/>
                        <a:cs typeface="Arial"/>
                      </a:endParaRPr>
                    </a:p>
                  </a:txBody>
                  <a:tcPr marL="68580" marR="68580" marT="0" marB="0" anchor="ctr"/>
                </a:tc>
                <a:tc>
                  <a:txBody>
                    <a:bodyPr/>
                    <a:lstStyle/>
                    <a:p>
                      <a:pPr marL="0" marR="0" algn="ctr">
                        <a:spcBef>
                          <a:spcPts val="100"/>
                        </a:spcBef>
                        <a:spcAft>
                          <a:spcPts val="100"/>
                        </a:spcAft>
                      </a:pPr>
                      <a:endParaRPr lang="en-US" sz="180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100"/>
                        </a:spcBef>
                        <a:spcAft>
                          <a:spcPts val="100"/>
                        </a:spcAft>
                      </a:pPr>
                      <a:r>
                        <a:rPr lang="en-US" sz="1800">
                          <a:effectLst/>
                          <a:latin typeface="Arial"/>
                          <a:ea typeface="Times New Roman" panose="02020603050405020304" pitchFamily="18" charset="0"/>
                        </a:rPr>
                        <a:t>2</a:t>
                      </a:r>
                    </a:p>
                  </a:txBody>
                  <a:tcPr marL="68580" marR="68580" marT="0" marB="0" anchor="ctr"/>
                </a:tc>
                <a:extLst>
                  <a:ext uri="{0D108BD9-81ED-4DB2-BD59-A6C34878D82A}">
                    <a16:rowId xmlns:a16="http://schemas.microsoft.com/office/drawing/2014/main" val="1212682224"/>
                  </a:ext>
                </a:extLst>
              </a:tr>
              <a:tr h="341505">
                <a:tc gridSpan="3">
                  <a:txBody>
                    <a:bodyPr/>
                    <a:lstStyle/>
                    <a:p>
                      <a:pPr marL="0" marR="0" algn="r">
                        <a:spcBef>
                          <a:spcPts val="100"/>
                        </a:spcBef>
                        <a:spcAft>
                          <a:spcPts val="100"/>
                        </a:spcAft>
                      </a:pPr>
                      <a:r>
                        <a:rPr lang="en-US" sz="1800">
                          <a:effectLst/>
                          <a:latin typeface="Arial"/>
                        </a:rPr>
                        <a:t>Maximum points for Category 2 – Project Benefits </a:t>
                      </a:r>
                      <a:endParaRPr lang="en-US" sz="1800">
                        <a:effectLst/>
                        <a:latin typeface="Arial"/>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800">
                          <a:effectLst/>
                          <a:latin typeface="Arial"/>
                        </a:rPr>
                        <a:t>5</a:t>
                      </a:r>
                      <a:endParaRPr lang="en-US" sz="1800">
                        <a:effectLst/>
                        <a:latin typeface="Arial"/>
                        <a:ea typeface="Times New Roman" panose="02020603050405020304" pitchFamily="18" charset="0"/>
                      </a:endParaRPr>
                    </a:p>
                  </a:txBody>
                  <a:tcPr marL="68580" marR="68580" marT="0" marB="0" anchor="ctr"/>
                </a:tc>
                <a:extLst>
                  <a:ext uri="{0D108BD9-81ED-4DB2-BD59-A6C34878D82A}">
                    <a16:rowId xmlns:a16="http://schemas.microsoft.com/office/drawing/2014/main" val="145321379"/>
                  </a:ext>
                </a:extLst>
              </a:tr>
            </a:tbl>
          </a:graphicData>
        </a:graphic>
      </p:graphicFrame>
    </p:spTree>
    <p:extLst>
      <p:ext uri="{BB962C8B-B14F-4D97-AF65-F5344CB8AC3E}">
        <p14:creationId xmlns:p14="http://schemas.microsoft.com/office/powerpoint/2010/main" val="259201707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a:xfrm>
            <a:off x="466928" y="0"/>
            <a:ext cx="8575472" cy="914400"/>
          </a:xfrm>
        </p:spPr>
        <p:txBody>
          <a:bodyPr>
            <a:normAutofit/>
          </a:bodyPr>
          <a:lstStyle/>
          <a:p>
            <a:r>
              <a:rPr lang="en-US">
                <a:latin typeface="Times New Roman"/>
                <a:cs typeface="Times New Roman"/>
              </a:rPr>
              <a:t>IIJA – LSLR Priority rating System – Affordability</a:t>
            </a: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348343" y="989921"/>
            <a:ext cx="8239328" cy="502101"/>
          </a:xfrm>
        </p:spPr>
        <p:txBody>
          <a:bodyPr vert="horz" lIns="91440" tIns="45720" rIns="91440" bIns="45720" rtlCol="0" anchor="t">
            <a:normAutofit/>
          </a:bodyPr>
          <a:lstStyle/>
          <a:p>
            <a:pPr marL="0" indent="0">
              <a:buNone/>
            </a:pPr>
            <a:r>
              <a:rPr lang="en-US">
                <a:solidFill>
                  <a:schemeClr val="accent3"/>
                </a:solidFill>
                <a:latin typeface="Arial"/>
                <a:cs typeface="Arial"/>
              </a:rPr>
              <a:t>Category 4 - Affordability</a:t>
            </a:r>
            <a:endParaRPr lang="en-US">
              <a:solidFill>
                <a:schemeClr val="accent3"/>
              </a:solidFill>
            </a:endParaRP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245</a:t>
            </a:fld>
            <a:endParaRPr lang="en-US"/>
          </a:p>
        </p:txBody>
      </p:sp>
      <p:graphicFrame>
        <p:nvGraphicFramePr>
          <p:cNvPr id="5" name="Table 4">
            <a:extLst>
              <a:ext uri="{FF2B5EF4-FFF2-40B4-BE49-F238E27FC236}">
                <a16:creationId xmlns:a16="http://schemas.microsoft.com/office/drawing/2014/main" id="{B3CF6B14-008C-F229-3489-5C90AB9088DF}"/>
              </a:ext>
            </a:extLst>
          </p:cNvPr>
          <p:cNvGraphicFramePr>
            <a:graphicFrameLocks noGrp="1"/>
          </p:cNvGraphicFramePr>
          <p:nvPr>
            <p:extLst>
              <p:ext uri="{D42A27DB-BD31-4B8C-83A1-F6EECF244321}">
                <p14:modId xmlns:p14="http://schemas.microsoft.com/office/powerpoint/2010/main" val="2501039595"/>
              </p:ext>
            </p:extLst>
          </p:nvPr>
        </p:nvGraphicFramePr>
        <p:xfrm>
          <a:off x="-1" y="1532216"/>
          <a:ext cx="9144001" cy="5327345"/>
        </p:xfrm>
        <a:graphic>
          <a:graphicData uri="http://schemas.openxmlformats.org/drawingml/2006/table">
            <a:tbl>
              <a:tblPr firstRow="1" firstCol="1" bandRow="1">
                <a:tableStyleId>{5C22544A-7EE6-4342-B048-85BDC9FD1C3A}</a:tableStyleId>
              </a:tblPr>
              <a:tblGrid>
                <a:gridCol w="964161">
                  <a:extLst>
                    <a:ext uri="{9D8B030D-6E8A-4147-A177-3AD203B41FA5}">
                      <a16:colId xmlns:a16="http://schemas.microsoft.com/office/drawing/2014/main" val="1243143380"/>
                    </a:ext>
                  </a:extLst>
                </a:gridCol>
                <a:gridCol w="5675807">
                  <a:extLst>
                    <a:ext uri="{9D8B030D-6E8A-4147-A177-3AD203B41FA5}">
                      <a16:colId xmlns:a16="http://schemas.microsoft.com/office/drawing/2014/main" val="2601940173"/>
                    </a:ext>
                  </a:extLst>
                </a:gridCol>
                <a:gridCol w="1155707">
                  <a:extLst>
                    <a:ext uri="{9D8B030D-6E8A-4147-A177-3AD203B41FA5}">
                      <a16:colId xmlns:a16="http://schemas.microsoft.com/office/drawing/2014/main" val="3382763970"/>
                    </a:ext>
                  </a:extLst>
                </a:gridCol>
                <a:gridCol w="1348326">
                  <a:extLst>
                    <a:ext uri="{9D8B030D-6E8A-4147-A177-3AD203B41FA5}">
                      <a16:colId xmlns:a16="http://schemas.microsoft.com/office/drawing/2014/main" val="983051212"/>
                    </a:ext>
                  </a:extLst>
                </a:gridCol>
              </a:tblGrid>
              <a:tr h="196029">
                <a:tc gridSpan="4">
                  <a:txBody>
                    <a:bodyPr/>
                    <a:lstStyle/>
                    <a:p>
                      <a:pPr marL="0" marR="0" algn="ctr">
                        <a:spcBef>
                          <a:spcPts val="240"/>
                        </a:spcBef>
                        <a:spcAft>
                          <a:spcPts val="240"/>
                        </a:spcAft>
                      </a:pPr>
                      <a:r>
                        <a:rPr lang="en-US" sz="1400">
                          <a:effectLst/>
                          <a:latin typeface="Arial"/>
                        </a:rPr>
                        <a:t>Affordability Points</a:t>
                      </a:r>
                      <a:endParaRPr lang="en-US" sz="1400">
                        <a:effectLst/>
                        <a:latin typeface="Arial"/>
                        <a:ea typeface="Times New Roman" panose="02020603050405020304" pitchFamily="18" charset="0"/>
                      </a:endParaRPr>
                    </a:p>
                  </a:txBody>
                  <a:tcPr marL="61544" marR="6154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8625949"/>
                  </a:ext>
                </a:extLst>
              </a:tr>
              <a:tr h="797407">
                <a:tc>
                  <a:txBody>
                    <a:bodyPr/>
                    <a:lstStyle/>
                    <a:p>
                      <a:pPr marL="0" marR="0" algn="ctr">
                        <a:spcBef>
                          <a:spcPts val="240"/>
                        </a:spcBef>
                        <a:spcAft>
                          <a:spcPts val="240"/>
                        </a:spcAft>
                      </a:pPr>
                      <a:r>
                        <a:rPr lang="en-US" sz="1100">
                          <a:effectLst/>
                          <a:latin typeface="Arial"/>
                        </a:rPr>
                        <a:t>Line Item #</a:t>
                      </a:r>
                      <a:endParaRPr lang="en-US" sz="900">
                        <a:effectLst/>
                        <a:latin typeface="Arial"/>
                        <a:ea typeface="Times New Roman" panose="02020603050405020304" pitchFamily="18" charset="0"/>
                      </a:endParaRPr>
                    </a:p>
                  </a:txBody>
                  <a:tcPr marL="61544" marR="61544" marT="0" marB="0" anchor="ctr"/>
                </a:tc>
                <a:tc>
                  <a:txBody>
                    <a:bodyPr/>
                    <a:lstStyle/>
                    <a:p>
                      <a:pPr marL="0" marR="0">
                        <a:spcBef>
                          <a:spcPts val="240"/>
                        </a:spcBef>
                        <a:spcAft>
                          <a:spcPts val="240"/>
                        </a:spcAft>
                      </a:pPr>
                      <a:r>
                        <a:rPr lang="en-US" sz="1400">
                          <a:effectLst/>
                          <a:latin typeface="Arial"/>
                        </a:rPr>
                        <a:t>Category 4 – Affordability</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Claimed</a:t>
                      </a:r>
                    </a:p>
                    <a:p>
                      <a:pPr marL="0" marR="0" algn="ctr">
                        <a:spcBef>
                          <a:spcPts val="240"/>
                        </a:spcBef>
                        <a:spcAft>
                          <a:spcPts val="240"/>
                        </a:spcAft>
                      </a:pPr>
                      <a:r>
                        <a:rPr lang="en-US" sz="1400">
                          <a:effectLst/>
                        </a:rPr>
                        <a:t>Yes/No</a:t>
                      </a:r>
                      <a:endParaRPr lang="en-US" sz="1400">
                        <a:effectLst/>
                        <a:latin typeface="Times New Roman" panose="02020603050405020304" pitchFamily="18" charset="0"/>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Points</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2891718986"/>
                  </a:ext>
                </a:extLst>
              </a:tr>
              <a:tr h="196029">
                <a:tc>
                  <a:txBody>
                    <a:bodyPr/>
                    <a:lstStyle/>
                    <a:p>
                      <a:pPr marL="0" marR="0" algn="ctr">
                        <a:spcBef>
                          <a:spcPts val="240"/>
                        </a:spcBef>
                        <a:spcAft>
                          <a:spcPts val="240"/>
                        </a:spcAft>
                      </a:pPr>
                      <a:r>
                        <a:rPr lang="en-US" sz="1100">
                          <a:effectLst/>
                          <a:latin typeface="Arial"/>
                        </a:rPr>
                        <a:t>4.A</a:t>
                      </a:r>
                      <a:endParaRPr lang="en-US" sz="900">
                        <a:effectLst/>
                        <a:latin typeface="Arial"/>
                        <a:ea typeface="Times New Roman" panose="02020603050405020304" pitchFamily="18" charset="0"/>
                      </a:endParaRPr>
                    </a:p>
                  </a:txBody>
                  <a:tcPr marL="61544" marR="61544" marT="0" marB="0" anchor="ctr"/>
                </a:tc>
                <a:tc>
                  <a:txBody>
                    <a:bodyPr/>
                    <a:lstStyle/>
                    <a:p>
                      <a:pPr marL="0" marR="0">
                        <a:spcBef>
                          <a:spcPts val="240"/>
                        </a:spcBef>
                        <a:spcAft>
                          <a:spcPts val="240"/>
                        </a:spcAft>
                      </a:pPr>
                      <a:r>
                        <a:rPr lang="en-US" sz="1400">
                          <a:effectLst/>
                          <a:latin typeface="Arial"/>
                        </a:rPr>
                        <a:t>Residential Connections </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2134313151"/>
                  </a:ext>
                </a:extLst>
              </a:tr>
              <a:tr h="372814">
                <a:tc>
                  <a:txBody>
                    <a:bodyPr/>
                    <a:lstStyle/>
                    <a:p>
                      <a:pPr marL="0" marR="0" algn="r">
                        <a:spcBef>
                          <a:spcPts val="240"/>
                        </a:spcBef>
                        <a:spcAft>
                          <a:spcPts val="240"/>
                        </a:spcAft>
                      </a:pPr>
                      <a:r>
                        <a:rPr lang="en-US" sz="1100">
                          <a:effectLst/>
                          <a:latin typeface="Arial"/>
                        </a:rPr>
                        <a:t>4.A.1</a:t>
                      </a:r>
                      <a:endParaRPr lang="en-US" sz="900">
                        <a:effectLst/>
                        <a:latin typeface="Arial"/>
                        <a:ea typeface="Times New Roman" panose="02020603050405020304" pitchFamily="18" charset="0"/>
                      </a:endParaRPr>
                    </a:p>
                  </a:txBody>
                  <a:tcPr marL="61544" marR="61544" marT="0" marB="0" anchor="ctr"/>
                </a:tc>
                <a:tc>
                  <a:txBody>
                    <a:bodyPr/>
                    <a:lstStyle/>
                    <a:p>
                      <a:pPr marL="0" marR="0" algn="r">
                        <a:spcBef>
                          <a:spcPts val="240"/>
                        </a:spcBef>
                        <a:spcAft>
                          <a:spcPts val="240"/>
                        </a:spcAft>
                      </a:pPr>
                      <a:r>
                        <a:rPr lang="en-US" sz="1400">
                          <a:effectLst/>
                          <a:latin typeface="Arial"/>
                        </a:rPr>
                        <a:t>Less than 10,000 residential connections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2</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4096513335"/>
                  </a:ext>
                </a:extLst>
              </a:tr>
              <a:tr h="372814">
                <a:tc>
                  <a:txBody>
                    <a:bodyPr/>
                    <a:lstStyle/>
                    <a:p>
                      <a:pPr marL="0" marR="0" algn="r">
                        <a:spcBef>
                          <a:spcPts val="240"/>
                        </a:spcBef>
                        <a:spcAft>
                          <a:spcPts val="240"/>
                        </a:spcAft>
                      </a:pPr>
                      <a:r>
                        <a:rPr lang="en-US" sz="1100">
                          <a:effectLst/>
                          <a:latin typeface="Arial"/>
                        </a:rPr>
                        <a:t>4.A.2</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Less than 5,000 residential connections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4</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2388300191"/>
                  </a:ext>
                </a:extLst>
              </a:tr>
              <a:tr h="372814">
                <a:tc>
                  <a:txBody>
                    <a:bodyPr/>
                    <a:lstStyle/>
                    <a:p>
                      <a:pPr marL="0" marR="0" algn="r">
                        <a:spcBef>
                          <a:spcPts val="240"/>
                        </a:spcBef>
                        <a:spcAft>
                          <a:spcPts val="240"/>
                        </a:spcAft>
                      </a:pPr>
                      <a:r>
                        <a:rPr lang="en-US" sz="1100">
                          <a:effectLst/>
                          <a:latin typeface="Arial"/>
                        </a:rPr>
                        <a:t>4.A.3</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Less than 1,000 residential connections</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8</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520709447"/>
                  </a:ext>
                </a:extLst>
              </a:tr>
              <a:tr h="372814">
                <a:tc>
                  <a:txBody>
                    <a:bodyPr/>
                    <a:lstStyle/>
                    <a:p>
                      <a:pPr marL="0" marR="0" algn="ctr">
                        <a:spcBef>
                          <a:spcPts val="240"/>
                        </a:spcBef>
                        <a:spcAft>
                          <a:spcPts val="240"/>
                        </a:spcAft>
                      </a:pPr>
                      <a:r>
                        <a:rPr lang="en-US" sz="1100">
                          <a:effectLst/>
                          <a:latin typeface="Arial"/>
                        </a:rPr>
                        <a:t>4.B</a:t>
                      </a:r>
                      <a:endParaRPr lang="en-US" sz="900">
                        <a:effectLst/>
                        <a:latin typeface="Arial"/>
                        <a:ea typeface="Times New Roman" panose="02020603050405020304" pitchFamily="18" charset="0"/>
                      </a:endParaRPr>
                    </a:p>
                  </a:txBody>
                  <a:tcPr marL="61544" marR="61544" marT="0" marB="0" anchor="ctr"/>
                </a:tc>
                <a:tc>
                  <a:txBody>
                    <a:bodyPr/>
                    <a:lstStyle/>
                    <a:p>
                      <a:pPr marL="0" marR="0">
                        <a:spcBef>
                          <a:spcPts val="240"/>
                        </a:spcBef>
                        <a:spcAft>
                          <a:spcPts val="240"/>
                        </a:spcAft>
                      </a:pPr>
                      <a:r>
                        <a:rPr lang="en-US" sz="1400">
                          <a:effectLst/>
                          <a:latin typeface="Arial"/>
                        </a:rPr>
                        <a:t>Current Monthly Combined Utility Rates at 5,000 gal Usage</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158015695"/>
                  </a:ext>
                </a:extLst>
              </a:tr>
              <a:tr h="196029">
                <a:tc>
                  <a:txBody>
                    <a:bodyPr/>
                    <a:lstStyle/>
                    <a:p>
                      <a:pPr marL="0" marR="0" algn="r">
                        <a:spcBef>
                          <a:spcPts val="240"/>
                        </a:spcBef>
                        <a:spcAft>
                          <a:spcPts val="240"/>
                        </a:spcAft>
                      </a:pPr>
                      <a:r>
                        <a:rPr lang="en-US" sz="1100">
                          <a:effectLst/>
                          <a:latin typeface="Arial"/>
                        </a:rPr>
                        <a:t>4.B.1</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Greater than $89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4</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1322100312"/>
                  </a:ext>
                </a:extLst>
              </a:tr>
              <a:tr h="196029">
                <a:tc>
                  <a:txBody>
                    <a:bodyPr/>
                    <a:lstStyle/>
                    <a:p>
                      <a:pPr marL="0" marR="0" algn="r">
                        <a:spcBef>
                          <a:spcPts val="240"/>
                        </a:spcBef>
                        <a:spcAft>
                          <a:spcPts val="240"/>
                        </a:spcAft>
                      </a:pPr>
                      <a:r>
                        <a:rPr lang="en-US" sz="1100">
                          <a:effectLst/>
                          <a:latin typeface="Arial"/>
                        </a:rPr>
                        <a:t>4.B.2</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Greater than $107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6</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05783501"/>
                  </a:ext>
                </a:extLst>
              </a:tr>
              <a:tr h="196029">
                <a:tc>
                  <a:txBody>
                    <a:bodyPr/>
                    <a:lstStyle/>
                    <a:p>
                      <a:pPr marL="0" marR="0" algn="r">
                        <a:spcBef>
                          <a:spcPts val="240"/>
                        </a:spcBef>
                        <a:spcAft>
                          <a:spcPts val="240"/>
                        </a:spcAft>
                      </a:pPr>
                      <a:r>
                        <a:rPr lang="en-US" sz="1100">
                          <a:effectLst/>
                          <a:latin typeface="Arial"/>
                        </a:rPr>
                        <a:t>4.B.3</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Greater than $126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8</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228763638"/>
                  </a:ext>
                </a:extLst>
              </a:tr>
              <a:tr h="196029">
                <a:tc>
                  <a:txBody>
                    <a:bodyPr/>
                    <a:lstStyle/>
                    <a:p>
                      <a:pPr marL="0" marR="0" algn="r">
                        <a:spcBef>
                          <a:spcPts val="240"/>
                        </a:spcBef>
                        <a:spcAft>
                          <a:spcPts val="240"/>
                        </a:spcAft>
                      </a:pPr>
                      <a:r>
                        <a:rPr lang="en-US" sz="1100">
                          <a:effectLst/>
                          <a:latin typeface="Arial"/>
                        </a:rPr>
                        <a:t>4.B.4</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Greater than $145</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10</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1900240537"/>
                  </a:ext>
                </a:extLst>
              </a:tr>
              <a:tr h="196029">
                <a:tc>
                  <a:txBody>
                    <a:bodyPr/>
                    <a:lstStyle/>
                    <a:p>
                      <a:pPr marL="0" marR="0" algn="ctr">
                        <a:spcBef>
                          <a:spcPts val="240"/>
                        </a:spcBef>
                        <a:spcAft>
                          <a:spcPts val="240"/>
                        </a:spcAft>
                      </a:pPr>
                      <a:r>
                        <a:rPr lang="en-US" sz="1100">
                          <a:effectLst/>
                          <a:latin typeface="Arial"/>
                        </a:rPr>
                        <a:t>4.C</a:t>
                      </a:r>
                      <a:endParaRPr lang="en-US" sz="900">
                        <a:effectLst/>
                        <a:latin typeface="Arial"/>
                        <a:ea typeface="Times New Roman" panose="02020603050405020304" pitchFamily="18" charset="0"/>
                      </a:endParaRPr>
                    </a:p>
                  </a:txBody>
                  <a:tcPr marL="61544" marR="61544" marT="0" marB="0" anchor="ctr"/>
                </a:tc>
                <a:tc>
                  <a:txBody>
                    <a:bodyPr/>
                    <a:lstStyle/>
                    <a:p>
                      <a:pPr marL="0" marR="0">
                        <a:spcBef>
                          <a:spcPts val="240"/>
                        </a:spcBef>
                        <a:spcAft>
                          <a:spcPts val="240"/>
                        </a:spcAft>
                      </a:pPr>
                      <a:r>
                        <a:rPr lang="en-US" sz="1400">
                          <a:effectLst/>
                          <a:latin typeface="Arial"/>
                        </a:rPr>
                        <a:t>Local Government Unit (LGU) Indicators</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907503507"/>
                  </a:ext>
                </a:extLst>
              </a:tr>
              <a:tr h="372814">
                <a:tc>
                  <a:txBody>
                    <a:bodyPr/>
                    <a:lstStyle/>
                    <a:p>
                      <a:pPr marL="0" marR="0" algn="r">
                        <a:spcBef>
                          <a:spcPts val="240"/>
                        </a:spcBef>
                        <a:spcAft>
                          <a:spcPts val="240"/>
                        </a:spcAft>
                      </a:pPr>
                      <a:r>
                        <a:rPr lang="en-US" sz="1100">
                          <a:effectLst/>
                          <a:latin typeface="Arial"/>
                        </a:rPr>
                        <a:t>4.C.1</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3 out of 5 LGU indicators worse than state benchmark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3</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903207758"/>
                  </a:ext>
                </a:extLst>
              </a:tr>
              <a:tr h="372814">
                <a:tc>
                  <a:txBody>
                    <a:bodyPr/>
                    <a:lstStyle/>
                    <a:p>
                      <a:pPr marL="0" marR="0" algn="r">
                        <a:spcBef>
                          <a:spcPts val="240"/>
                        </a:spcBef>
                        <a:spcAft>
                          <a:spcPts val="240"/>
                        </a:spcAft>
                      </a:pPr>
                      <a:r>
                        <a:rPr lang="en-US" sz="1100">
                          <a:effectLst/>
                          <a:latin typeface="Arial"/>
                        </a:rPr>
                        <a:t>4.C.2</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4 out of 5 LGU indicators worse than state benchmark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5</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1961213064"/>
                  </a:ext>
                </a:extLst>
              </a:tr>
              <a:tr h="372814">
                <a:tc>
                  <a:txBody>
                    <a:bodyPr/>
                    <a:lstStyle/>
                    <a:p>
                      <a:pPr marL="0" marR="0" algn="r">
                        <a:spcBef>
                          <a:spcPts val="240"/>
                        </a:spcBef>
                        <a:spcAft>
                          <a:spcPts val="240"/>
                        </a:spcAft>
                      </a:pPr>
                      <a:r>
                        <a:rPr lang="en-US" sz="1100">
                          <a:effectLst/>
                          <a:latin typeface="Arial"/>
                        </a:rPr>
                        <a:t>4.C.3</a:t>
                      </a:r>
                      <a:endParaRPr lang="en-US" sz="900">
                        <a:effectLst/>
                        <a:latin typeface="Arial"/>
                        <a:ea typeface="Times New Roman" panose="02020603050405020304" pitchFamily="18" charset="0"/>
                      </a:endParaRPr>
                    </a:p>
                  </a:txBody>
                  <a:tcPr marL="61544" marR="61544" marT="0" marB="0" anchor="ctr"/>
                </a:tc>
                <a:tc>
                  <a:txBody>
                    <a:bodyPr/>
                    <a:lstStyle/>
                    <a:p>
                      <a:pPr marL="267335" marR="0">
                        <a:spcBef>
                          <a:spcPts val="240"/>
                        </a:spcBef>
                        <a:spcAft>
                          <a:spcPts val="240"/>
                        </a:spcAft>
                      </a:pPr>
                      <a:r>
                        <a:rPr lang="en-US" sz="1400">
                          <a:effectLst/>
                          <a:latin typeface="Arial"/>
                        </a:rPr>
                        <a:t>5 out of 5 LGU indicators worse than state benchmark OR</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7</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1936392190"/>
                  </a:ext>
                </a:extLst>
              </a:tr>
              <a:tr h="196029">
                <a:tc>
                  <a:txBody>
                    <a:bodyPr/>
                    <a:lstStyle/>
                    <a:p>
                      <a:pPr marL="0" marR="0" algn="r">
                        <a:spcBef>
                          <a:spcPts val="240"/>
                        </a:spcBef>
                        <a:spcAft>
                          <a:spcPts val="240"/>
                        </a:spcAft>
                      </a:pPr>
                      <a:r>
                        <a:rPr lang="en-US" sz="1100">
                          <a:effectLst/>
                          <a:latin typeface="Arial"/>
                        </a:rPr>
                        <a:t>4.C.4</a:t>
                      </a:r>
                      <a:endParaRPr lang="en-US" sz="900">
                        <a:effectLst/>
                        <a:latin typeface="Arial"/>
                        <a:ea typeface="Times New Roman" panose="02020603050405020304" pitchFamily="18" charset="0"/>
                      </a:endParaRPr>
                    </a:p>
                  </a:txBody>
                  <a:tcPr marL="61544" marR="61544" marT="0" marB="0" anchor="ctr"/>
                </a:tc>
                <a:tc>
                  <a:txBody>
                    <a:bodyPr/>
                    <a:lstStyle/>
                    <a:p>
                      <a:pPr marL="342900" marR="0" lvl="1">
                        <a:spcBef>
                          <a:spcPts val="240"/>
                        </a:spcBef>
                        <a:spcAft>
                          <a:spcPts val="240"/>
                        </a:spcAft>
                      </a:pPr>
                      <a:r>
                        <a:rPr lang="en-US" sz="1400">
                          <a:effectLst/>
                          <a:latin typeface="Arial"/>
                        </a:rPr>
                        <a:t>Project benefits disadvantaged areas</a:t>
                      </a: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endParaRPr lang="en-US" sz="1400">
                        <a:effectLst/>
                        <a:latin typeface="Arial"/>
                        <a:ea typeface="Times New Roman" panose="02020603050405020304" pitchFamily="18" charset="0"/>
                      </a:endParaRPr>
                    </a:p>
                  </a:txBody>
                  <a:tcPr marL="61544" marR="61544" marT="0" marB="0" anchor="ctr"/>
                </a:tc>
                <a:tc>
                  <a:txBody>
                    <a:bodyPr/>
                    <a:lstStyle/>
                    <a:p>
                      <a:pPr marL="0" marR="0" algn="ctr">
                        <a:spcBef>
                          <a:spcPts val="240"/>
                        </a:spcBef>
                        <a:spcAft>
                          <a:spcPts val="240"/>
                        </a:spcAft>
                      </a:pPr>
                      <a:r>
                        <a:rPr lang="en-US" sz="1400">
                          <a:effectLst/>
                          <a:latin typeface="Arial"/>
                        </a:rPr>
                        <a:t>5</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169106104"/>
                  </a:ext>
                </a:extLst>
              </a:tr>
              <a:tr h="196029">
                <a:tc gridSpan="3">
                  <a:txBody>
                    <a:bodyPr/>
                    <a:lstStyle/>
                    <a:p>
                      <a:pPr marL="0" marR="0" algn="r">
                        <a:spcBef>
                          <a:spcPts val="240"/>
                        </a:spcBef>
                        <a:spcAft>
                          <a:spcPts val="240"/>
                        </a:spcAft>
                      </a:pPr>
                      <a:r>
                        <a:rPr lang="en-US" sz="1400">
                          <a:effectLst/>
                          <a:latin typeface="Arial"/>
                        </a:rPr>
                        <a:t>Maximum points for Category 4 – Affordability</a:t>
                      </a:r>
                      <a:endParaRPr lang="en-US" sz="1400">
                        <a:effectLst/>
                        <a:latin typeface="Arial"/>
                        <a:ea typeface="Times New Roman" panose="02020603050405020304" pitchFamily="18" charset="0"/>
                      </a:endParaRPr>
                    </a:p>
                  </a:txBody>
                  <a:tcPr marL="61544" marR="61544" marT="0" marB="0" anchor="ctr"/>
                </a:tc>
                <a:tc hMerge="1">
                  <a:txBody>
                    <a:bodyPr/>
                    <a:lstStyle/>
                    <a:p>
                      <a:endParaRPr lang="en-US"/>
                    </a:p>
                  </a:txBody>
                  <a:tcPr/>
                </a:tc>
                <a:tc hMerge="1">
                  <a:txBody>
                    <a:bodyPr/>
                    <a:lstStyle/>
                    <a:p>
                      <a:endParaRPr lang="en-US"/>
                    </a:p>
                  </a:txBody>
                  <a:tcPr/>
                </a:tc>
                <a:tc>
                  <a:txBody>
                    <a:bodyPr/>
                    <a:lstStyle/>
                    <a:p>
                      <a:pPr marL="0" marR="0" algn="ctr">
                        <a:spcBef>
                          <a:spcPts val="240"/>
                        </a:spcBef>
                        <a:spcAft>
                          <a:spcPts val="240"/>
                        </a:spcAft>
                      </a:pPr>
                      <a:r>
                        <a:rPr lang="en-US" sz="1400">
                          <a:effectLst/>
                          <a:latin typeface="Arial"/>
                        </a:rPr>
                        <a:t>25</a:t>
                      </a:r>
                      <a:endParaRPr lang="en-US" sz="1400">
                        <a:effectLst/>
                        <a:latin typeface="Arial"/>
                        <a:ea typeface="Times New Roman" panose="02020603050405020304" pitchFamily="18" charset="0"/>
                      </a:endParaRPr>
                    </a:p>
                  </a:txBody>
                  <a:tcPr marL="61544" marR="61544" marT="0" marB="0" anchor="ctr"/>
                </a:tc>
                <a:extLst>
                  <a:ext uri="{0D108BD9-81ED-4DB2-BD59-A6C34878D82A}">
                    <a16:rowId xmlns:a16="http://schemas.microsoft.com/office/drawing/2014/main" val="3355829298"/>
                  </a:ext>
                </a:extLst>
              </a:tr>
            </a:tbl>
          </a:graphicData>
        </a:graphic>
      </p:graphicFrame>
    </p:spTree>
    <p:extLst>
      <p:ext uri="{BB962C8B-B14F-4D97-AF65-F5344CB8AC3E}">
        <p14:creationId xmlns:p14="http://schemas.microsoft.com/office/powerpoint/2010/main" val="217362617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74EB-3FE1-9818-5545-B16E9E1CC857}"/>
              </a:ext>
            </a:extLst>
          </p:cNvPr>
          <p:cNvSpPr>
            <a:spLocks noGrp="1"/>
          </p:cNvSpPr>
          <p:nvPr>
            <p:ph type="title"/>
          </p:nvPr>
        </p:nvSpPr>
        <p:spPr/>
        <p:txBody>
          <a:bodyPr>
            <a:normAutofit fontScale="90000"/>
          </a:bodyPr>
          <a:lstStyle/>
          <a:p>
            <a:r>
              <a:rPr lang="en-US">
                <a:latin typeface="Times New Roman"/>
                <a:cs typeface="Times New Roman"/>
              </a:rPr>
              <a:t>IIJA – Lead Service Line Replacement Project Application Form</a:t>
            </a:r>
          </a:p>
        </p:txBody>
      </p:sp>
      <p:sp>
        <p:nvSpPr>
          <p:cNvPr id="3" name="Content Placeholder 2">
            <a:extLst>
              <a:ext uri="{FF2B5EF4-FFF2-40B4-BE49-F238E27FC236}">
                <a16:creationId xmlns:a16="http://schemas.microsoft.com/office/drawing/2014/main" id="{B2A7E56B-649E-183C-6278-F56C9D736EB4}"/>
              </a:ext>
            </a:extLst>
          </p:cNvPr>
          <p:cNvSpPr>
            <a:spLocks noGrp="1"/>
          </p:cNvSpPr>
          <p:nvPr>
            <p:ph idx="1"/>
          </p:nvPr>
        </p:nvSpPr>
        <p:spPr>
          <a:xfrm>
            <a:off x="5215094" y="1228728"/>
            <a:ext cx="3928905" cy="5272556"/>
          </a:xfrm>
          <a:solidFill>
            <a:schemeClr val="bg1"/>
          </a:solidFill>
        </p:spPr>
        <p:txBody>
          <a:bodyPr>
            <a:normAutofit/>
          </a:bodyPr>
          <a:lstStyle/>
          <a:p>
            <a:pPr marL="0" indent="0">
              <a:buNone/>
            </a:pPr>
            <a:r>
              <a:rPr lang="en-US" sz="2400">
                <a:solidFill>
                  <a:schemeClr val="tx2"/>
                </a:solidFill>
              </a:rPr>
              <a:t>Part of the new LSLR/EC-S rolling application</a:t>
            </a:r>
          </a:p>
          <a:p>
            <a:pPr marL="0" indent="0">
              <a:buNone/>
            </a:pPr>
            <a:endParaRPr lang="en-US" sz="2400">
              <a:solidFill>
                <a:schemeClr val="tx2"/>
              </a:solidFill>
            </a:endParaRPr>
          </a:p>
          <a:p>
            <a:pPr marL="0" indent="0">
              <a:buNone/>
            </a:pPr>
            <a:r>
              <a:rPr lang="en-US" sz="2400">
                <a:solidFill>
                  <a:schemeClr val="tx2"/>
                </a:solidFill>
              </a:rPr>
              <a:t>Available on Division’s “Application Forms and Additional Resources” webpage</a:t>
            </a:r>
          </a:p>
          <a:p>
            <a:pPr marL="0" indent="0">
              <a:buNone/>
            </a:pPr>
            <a:endParaRPr lang="en-US" sz="2400"/>
          </a:p>
          <a:p>
            <a:pPr marL="0" indent="0">
              <a:buNone/>
            </a:pPr>
            <a:r>
              <a:rPr lang="en-US" sz="2400">
                <a:hlinkClick r:id="rId3"/>
              </a:rPr>
              <a:t>https://deq.nc.gov/about/divisions/water-infrastructure/i-need-funding/application-forms-and-additional-resources</a:t>
            </a:r>
            <a:r>
              <a:rPr lang="en-US" sz="2400"/>
              <a:t> </a:t>
            </a:r>
          </a:p>
        </p:txBody>
      </p:sp>
      <p:sp>
        <p:nvSpPr>
          <p:cNvPr id="4" name="Slide Number Placeholder 3">
            <a:extLst>
              <a:ext uri="{FF2B5EF4-FFF2-40B4-BE49-F238E27FC236}">
                <a16:creationId xmlns:a16="http://schemas.microsoft.com/office/drawing/2014/main" id="{75DCD7BD-6140-E107-16A2-9A0215BEB23E}"/>
              </a:ext>
            </a:extLst>
          </p:cNvPr>
          <p:cNvSpPr>
            <a:spLocks noGrp="1"/>
          </p:cNvSpPr>
          <p:nvPr>
            <p:ph type="sldNum" sz="quarter" idx="10"/>
          </p:nvPr>
        </p:nvSpPr>
        <p:spPr/>
        <p:txBody>
          <a:bodyPr/>
          <a:lstStyle/>
          <a:p>
            <a:fld id="{74EC55B0-5D01-45FE-91CD-8F1B48D625FC}" type="slidenum">
              <a:rPr lang="en-US" smtClean="0"/>
              <a:pPr/>
              <a:t>246</a:t>
            </a:fld>
            <a:endParaRPr lang="en-US"/>
          </a:p>
        </p:txBody>
      </p:sp>
      <p:pic>
        <p:nvPicPr>
          <p:cNvPr id="6" name="Picture 5">
            <a:extLst>
              <a:ext uri="{FF2B5EF4-FFF2-40B4-BE49-F238E27FC236}">
                <a16:creationId xmlns:a16="http://schemas.microsoft.com/office/drawing/2014/main" id="{747378E9-EDAA-8D3D-0CB6-9641C9FD1116}"/>
              </a:ext>
            </a:extLst>
          </p:cNvPr>
          <p:cNvPicPr>
            <a:picLocks noChangeAspect="1"/>
          </p:cNvPicPr>
          <p:nvPr/>
        </p:nvPicPr>
        <p:blipFill>
          <a:blip r:embed="rId4"/>
          <a:stretch>
            <a:fillRect/>
          </a:stretch>
        </p:blipFill>
        <p:spPr>
          <a:xfrm>
            <a:off x="764451" y="1303282"/>
            <a:ext cx="3807549" cy="4709812"/>
          </a:xfrm>
          <a:prstGeom prst="rect">
            <a:avLst/>
          </a:prstGeom>
        </p:spPr>
      </p:pic>
    </p:spTree>
    <p:extLst>
      <p:ext uri="{BB962C8B-B14F-4D97-AF65-F5344CB8AC3E}">
        <p14:creationId xmlns:p14="http://schemas.microsoft.com/office/powerpoint/2010/main" val="3770492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solidFill>
                  <a:schemeClr val="bg1"/>
                </a:solidFill>
              </a:rPr>
              <a:pPr/>
              <a:t>247</a:t>
            </a:fld>
            <a:endParaRPr lang="en-US">
              <a:solidFill>
                <a:schemeClr val="bg1"/>
              </a:solidFill>
            </a:endParaRP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When (and how) do I get </a:t>
            </a:r>
          </a:p>
          <a:p>
            <a:pPr marL="0" indent="0" algn="ctr">
              <a:buNone/>
            </a:pPr>
            <a:r>
              <a:rPr lang="en-US" sz="3200" b="1" i="1">
                <a:solidFill>
                  <a:schemeClr val="accent3"/>
                </a:solidFill>
                <a:latin typeface="+mj-lt"/>
              </a:rPr>
              <a:t>the money?</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21901690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526B-87F2-4F58-B710-9008B6376681}"/>
              </a:ext>
            </a:extLst>
          </p:cNvPr>
          <p:cNvSpPr>
            <a:spLocks noGrp="1"/>
          </p:cNvSpPr>
          <p:nvPr>
            <p:ph type="title"/>
          </p:nvPr>
        </p:nvSpPr>
        <p:spPr/>
        <p:txBody>
          <a:bodyPr>
            <a:noAutofit/>
          </a:bodyPr>
          <a:lstStyle/>
          <a:p>
            <a:r>
              <a:rPr lang="en-US"/>
              <a:t>Construction Project Funding Schedule</a:t>
            </a:r>
          </a:p>
        </p:txBody>
      </p:sp>
      <p:sp>
        <p:nvSpPr>
          <p:cNvPr id="4" name="Slide Number Placeholder 3">
            <a:extLst>
              <a:ext uri="{FF2B5EF4-FFF2-40B4-BE49-F238E27FC236}">
                <a16:creationId xmlns:a16="http://schemas.microsoft.com/office/drawing/2014/main" id="{5015216C-C637-423A-9F9E-760C7731456C}"/>
              </a:ext>
            </a:extLst>
          </p:cNvPr>
          <p:cNvSpPr>
            <a:spLocks noGrp="1"/>
          </p:cNvSpPr>
          <p:nvPr>
            <p:ph type="sldNum" sz="quarter" idx="10"/>
          </p:nvPr>
        </p:nvSpPr>
        <p:spPr/>
        <p:txBody>
          <a:bodyPr/>
          <a:lstStyle/>
          <a:p>
            <a:fld id="{74EC55B0-5D01-45FE-91CD-8F1B48D625FC}" type="slidenum">
              <a:rPr lang="en-US" smtClean="0"/>
              <a:pPr/>
              <a:t>248</a:t>
            </a:fld>
            <a:endParaRPr lang="en-US"/>
          </a:p>
        </p:txBody>
      </p:sp>
      <p:graphicFrame>
        <p:nvGraphicFramePr>
          <p:cNvPr id="5" name="Table 4">
            <a:extLst>
              <a:ext uri="{FF2B5EF4-FFF2-40B4-BE49-F238E27FC236}">
                <a16:creationId xmlns:a16="http://schemas.microsoft.com/office/drawing/2014/main" id="{F3806AB1-C797-44FD-A483-9D131EEDF00E}"/>
              </a:ext>
            </a:extLst>
          </p:cNvPr>
          <p:cNvGraphicFramePr>
            <a:graphicFrameLocks noGrp="1"/>
          </p:cNvGraphicFramePr>
          <p:nvPr>
            <p:extLst>
              <p:ext uri="{D42A27DB-BD31-4B8C-83A1-F6EECF244321}">
                <p14:modId xmlns:p14="http://schemas.microsoft.com/office/powerpoint/2010/main" val="3201272829"/>
              </p:ext>
            </p:extLst>
          </p:nvPr>
        </p:nvGraphicFramePr>
        <p:xfrm>
          <a:off x="253583" y="1921471"/>
          <a:ext cx="8534385" cy="3015057"/>
        </p:xfrm>
        <a:graphic>
          <a:graphicData uri="http://schemas.openxmlformats.org/drawingml/2006/table">
            <a:tbl>
              <a:tblPr/>
              <a:tblGrid>
                <a:gridCol w="1004535">
                  <a:extLst>
                    <a:ext uri="{9D8B030D-6E8A-4147-A177-3AD203B41FA5}">
                      <a16:colId xmlns:a16="http://schemas.microsoft.com/office/drawing/2014/main" val="20000"/>
                    </a:ext>
                  </a:extLst>
                </a:gridCol>
                <a:gridCol w="301194">
                  <a:extLst>
                    <a:ext uri="{9D8B030D-6E8A-4147-A177-3AD203B41FA5}">
                      <a16:colId xmlns:a16="http://schemas.microsoft.com/office/drawing/2014/main" val="20001"/>
                    </a:ext>
                  </a:extLst>
                </a:gridCol>
                <a:gridCol w="301194">
                  <a:extLst>
                    <a:ext uri="{9D8B030D-6E8A-4147-A177-3AD203B41FA5}">
                      <a16:colId xmlns:a16="http://schemas.microsoft.com/office/drawing/2014/main" val="20002"/>
                    </a:ext>
                  </a:extLst>
                </a:gridCol>
                <a:gridCol w="301194">
                  <a:extLst>
                    <a:ext uri="{9D8B030D-6E8A-4147-A177-3AD203B41FA5}">
                      <a16:colId xmlns:a16="http://schemas.microsoft.com/office/drawing/2014/main" val="20003"/>
                    </a:ext>
                  </a:extLst>
                </a:gridCol>
                <a:gridCol w="301194">
                  <a:extLst>
                    <a:ext uri="{9D8B030D-6E8A-4147-A177-3AD203B41FA5}">
                      <a16:colId xmlns:a16="http://schemas.microsoft.com/office/drawing/2014/main" val="20004"/>
                    </a:ext>
                  </a:extLst>
                </a:gridCol>
                <a:gridCol w="301194">
                  <a:extLst>
                    <a:ext uri="{9D8B030D-6E8A-4147-A177-3AD203B41FA5}">
                      <a16:colId xmlns:a16="http://schemas.microsoft.com/office/drawing/2014/main" val="20005"/>
                    </a:ext>
                  </a:extLst>
                </a:gridCol>
                <a:gridCol w="301194">
                  <a:extLst>
                    <a:ext uri="{9D8B030D-6E8A-4147-A177-3AD203B41FA5}">
                      <a16:colId xmlns:a16="http://schemas.microsoft.com/office/drawing/2014/main" val="20006"/>
                    </a:ext>
                  </a:extLst>
                </a:gridCol>
                <a:gridCol w="301194">
                  <a:extLst>
                    <a:ext uri="{9D8B030D-6E8A-4147-A177-3AD203B41FA5}">
                      <a16:colId xmlns:a16="http://schemas.microsoft.com/office/drawing/2014/main" val="20007"/>
                    </a:ext>
                  </a:extLst>
                </a:gridCol>
                <a:gridCol w="301194">
                  <a:extLst>
                    <a:ext uri="{9D8B030D-6E8A-4147-A177-3AD203B41FA5}">
                      <a16:colId xmlns:a16="http://schemas.microsoft.com/office/drawing/2014/main" val="20008"/>
                    </a:ext>
                  </a:extLst>
                </a:gridCol>
                <a:gridCol w="301194">
                  <a:extLst>
                    <a:ext uri="{9D8B030D-6E8A-4147-A177-3AD203B41FA5}">
                      <a16:colId xmlns:a16="http://schemas.microsoft.com/office/drawing/2014/main" val="20009"/>
                    </a:ext>
                  </a:extLst>
                </a:gridCol>
                <a:gridCol w="301194">
                  <a:extLst>
                    <a:ext uri="{9D8B030D-6E8A-4147-A177-3AD203B41FA5}">
                      <a16:colId xmlns:a16="http://schemas.microsoft.com/office/drawing/2014/main" val="20010"/>
                    </a:ext>
                  </a:extLst>
                </a:gridCol>
                <a:gridCol w="301194">
                  <a:extLst>
                    <a:ext uri="{9D8B030D-6E8A-4147-A177-3AD203B41FA5}">
                      <a16:colId xmlns:a16="http://schemas.microsoft.com/office/drawing/2014/main" val="20011"/>
                    </a:ext>
                  </a:extLst>
                </a:gridCol>
                <a:gridCol w="301194">
                  <a:extLst>
                    <a:ext uri="{9D8B030D-6E8A-4147-A177-3AD203B41FA5}">
                      <a16:colId xmlns:a16="http://schemas.microsoft.com/office/drawing/2014/main" val="20012"/>
                    </a:ext>
                  </a:extLst>
                </a:gridCol>
                <a:gridCol w="301194">
                  <a:extLst>
                    <a:ext uri="{9D8B030D-6E8A-4147-A177-3AD203B41FA5}">
                      <a16:colId xmlns:a16="http://schemas.microsoft.com/office/drawing/2014/main" val="20013"/>
                    </a:ext>
                  </a:extLst>
                </a:gridCol>
                <a:gridCol w="301194">
                  <a:extLst>
                    <a:ext uri="{9D8B030D-6E8A-4147-A177-3AD203B41FA5}">
                      <a16:colId xmlns:a16="http://schemas.microsoft.com/office/drawing/2014/main" val="20014"/>
                    </a:ext>
                  </a:extLst>
                </a:gridCol>
                <a:gridCol w="301194">
                  <a:extLst>
                    <a:ext uri="{9D8B030D-6E8A-4147-A177-3AD203B41FA5}">
                      <a16:colId xmlns:a16="http://schemas.microsoft.com/office/drawing/2014/main" val="20015"/>
                    </a:ext>
                  </a:extLst>
                </a:gridCol>
                <a:gridCol w="301194">
                  <a:extLst>
                    <a:ext uri="{9D8B030D-6E8A-4147-A177-3AD203B41FA5}">
                      <a16:colId xmlns:a16="http://schemas.microsoft.com/office/drawing/2014/main" val="20016"/>
                    </a:ext>
                  </a:extLst>
                </a:gridCol>
                <a:gridCol w="301194">
                  <a:extLst>
                    <a:ext uri="{9D8B030D-6E8A-4147-A177-3AD203B41FA5}">
                      <a16:colId xmlns:a16="http://schemas.microsoft.com/office/drawing/2014/main" val="20017"/>
                    </a:ext>
                  </a:extLst>
                </a:gridCol>
                <a:gridCol w="301194">
                  <a:extLst>
                    <a:ext uri="{9D8B030D-6E8A-4147-A177-3AD203B41FA5}">
                      <a16:colId xmlns:a16="http://schemas.microsoft.com/office/drawing/2014/main" val="20018"/>
                    </a:ext>
                  </a:extLst>
                </a:gridCol>
                <a:gridCol w="301194">
                  <a:extLst>
                    <a:ext uri="{9D8B030D-6E8A-4147-A177-3AD203B41FA5}">
                      <a16:colId xmlns:a16="http://schemas.microsoft.com/office/drawing/2014/main" val="20019"/>
                    </a:ext>
                  </a:extLst>
                </a:gridCol>
                <a:gridCol w="301194">
                  <a:extLst>
                    <a:ext uri="{9D8B030D-6E8A-4147-A177-3AD203B41FA5}">
                      <a16:colId xmlns:a16="http://schemas.microsoft.com/office/drawing/2014/main" val="20020"/>
                    </a:ext>
                  </a:extLst>
                </a:gridCol>
                <a:gridCol w="301194">
                  <a:extLst>
                    <a:ext uri="{9D8B030D-6E8A-4147-A177-3AD203B41FA5}">
                      <a16:colId xmlns:a16="http://schemas.microsoft.com/office/drawing/2014/main" val="20021"/>
                    </a:ext>
                  </a:extLst>
                </a:gridCol>
                <a:gridCol w="301194">
                  <a:extLst>
                    <a:ext uri="{9D8B030D-6E8A-4147-A177-3AD203B41FA5}">
                      <a16:colId xmlns:a16="http://schemas.microsoft.com/office/drawing/2014/main" val="20022"/>
                    </a:ext>
                  </a:extLst>
                </a:gridCol>
                <a:gridCol w="301194">
                  <a:extLst>
                    <a:ext uri="{9D8B030D-6E8A-4147-A177-3AD203B41FA5}">
                      <a16:colId xmlns:a16="http://schemas.microsoft.com/office/drawing/2014/main" val="20023"/>
                    </a:ext>
                  </a:extLst>
                </a:gridCol>
                <a:gridCol w="301194">
                  <a:extLst>
                    <a:ext uri="{9D8B030D-6E8A-4147-A177-3AD203B41FA5}">
                      <a16:colId xmlns:a16="http://schemas.microsoft.com/office/drawing/2014/main" val="20024"/>
                    </a:ext>
                  </a:extLst>
                </a:gridCol>
                <a:gridCol w="301194">
                  <a:extLst>
                    <a:ext uri="{9D8B030D-6E8A-4147-A177-3AD203B41FA5}">
                      <a16:colId xmlns:a16="http://schemas.microsoft.com/office/drawing/2014/main" val="20025"/>
                    </a:ext>
                  </a:extLst>
                </a:gridCol>
              </a:tblGrid>
              <a:tr h="447302">
                <a:tc gridSpan="26">
                  <a:txBody>
                    <a:bodyPr/>
                    <a:lstStyle/>
                    <a:p>
                      <a:pPr algn="ctr" fontAlgn="b"/>
                      <a:r>
                        <a:rPr lang="en-US" sz="2000" b="1" i="0" u="sng" strike="noStrike">
                          <a:solidFill>
                            <a:srgbClr val="000000"/>
                          </a:solidFill>
                          <a:latin typeface="Arial" panose="020B0604020202020204" pitchFamily="34" charset="0"/>
                        </a:rPr>
                        <a:t>24 Month Schedule</a:t>
                      </a:r>
                    </a:p>
                  </a:txBody>
                  <a:tcPr marL="3422" marR="3422" marT="3422"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3422" marR="3422" marT="3422" marB="0" anchor="b">
                    <a:lnL>
                      <a:noFill/>
                    </a:lnL>
                    <a:lnR>
                      <a:noFill/>
                    </a:lnR>
                    <a:lnT>
                      <a:noFill/>
                    </a:lnT>
                    <a:lnB>
                      <a:noFill/>
                    </a:lnB>
                  </a:tcPr>
                </a:tc>
                <a:extLst>
                  <a:ext uri="{0D108BD9-81ED-4DB2-BD59-A6C34878D82A}">
                    <a16:rowId xmlns:a16="http://schemas.microsoft.com/office/drawing/2014/main" val="10000"/>
                  </a:ext>
                </a:extLst>
              </a:tr>
              <a:tr h="317720">
                <a:tc>
                  <a:txBody>
                    <a:bodyPr/>
                    <a:lstStyle/>
                    <a:p>
                      <a:pPr algn="l" fontAlgn="b"/>
                      <a:r>
                        <a:rPr lang="en-US" sz="1400" b="0" i="0" u="none" strike="noStrike">
                          <a:solidFill>
                            <a:srgbClr val="000000"/>
                          </a:solidFill>
                          <a:latin typeface="Arial" panose="020B0604020202020204" pitchFamily="34" charset="0"/>
                        </a:rPr>
                        <a:t>Application</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0</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720">
                <a:tc>
                  <a:txBody>
                    <a:bodyPr/>
                    <a:lstStyle/>
                    <a:p>
                      <a:pPr algn="l" fontAlgn="b"/>
                      <a:r>
                        <a:rPr lang="en-US" sz="1400" b="0" i="0" u="none" strike="noStrike">
                          <a:solidFill>
                            <a:srgbClr val="000000"/>
                          </a:solidFill>
                          <a:latin typeface="Arial" panose="020B0604020202020204" pitchFamily="34" charset="0"/>
                        </a:rPr>
                        <a:t>ER Prep</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1</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latin typeface="Arial" panose="020B0604020202020204" pitchFamily="34" charset="0"/>
                        </a:rPr>
                        <a:t>2</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latin typeface="Arial" panose="020B0604020202020204" pitchFamily="34" charset="0"/>
                        </a:rPr>
                        <a:t>3</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latin typeface="Arial" panose="020B0604020202020204" pitchFamily="34" charset="0"/>
                        </a:rPr>
                        <a:t>4</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715">
                <a:tc>
                  <a:txBody>
                    <a:bodyPr/>
                    <a:lstStyle/>
                    <a:p>
                      <a:pPr algn="l" fontAlgn="b"/>
                      <a:r>
                        <a:rPr lang="en-US" sz="1400" b="0" i="0" u="none" strike="noStrike">
                          <a:solidFill>
                            <a:srgbClr val="000000"/>
                          </a:solidFill>
                          <a:latin typeface="Arial" panose="020B0604020202020204" pitchFamily="34" charset="0"/>
                        </a:rPr>
                        <a:t>ER Review</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5</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Arial" panose="020B0604020202020204" pitchFamily="34" charset="0"/>
                        </a:rPr>
                        <a:t>6</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Arial" panose="020B0604020202020204" pitchFamily="34" charset="0"/>
                        </a:rPr>
                        <a:t>7</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Arial" panose="020B0604020202020204" pitchFamily="34" charset="0"/>
                        </a:rPr>
                        <a:t>8</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Arial" panose="020B0604020202020204" pitchFamily="34" charset="0"/>
                        </a:rPr>
                        <a:t>9</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7720">
                <a:tc>
                  <a:txBody>
                    <a:bodyPr/>
                    <a:lstStyle/>
                    <a:p>
                      <a:pPr algn="l" fontAlgn="b"/>
                      <a:r>
                        <a:rPr lang="en-US" sz="1400" b="0" i="0" u="none" strike="noStrike" baseline="0">
                          <a:solidFill>
                            <a:srgbClr val="000000"/>
                          </a:solidFill>
                          <a:latin typeface="Arial" panose="020B0604020202020204" pitchFamily="34" charset="0"/>
                        </a:rPr>
                        <a:t>Design</a:t>
                      </a:r>
                      <a:endParaRPr lang="en-US" sz="1400" b="0" i="0" u="none" strike="noStrike">
                        <a:solidFill>
                          <a:srgbClr val="000000"/>
                        </a:solidFill>
                        <a:latin typeface="Arial" panose="020B0604020202020204" pitchFamily="34" charset="0"/>
                      </a:endParaRP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10</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11</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12</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13</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14</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15</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7720">
                <a:tc>
                  <a:txBody>
                    <a:bodyPr/>
                    <a:lstStyle/>
                    <a:p>
                      <a:pPr algn="l" fontAlgn="b"/>
                      <a:r>
                        <a:rPr lang="en-US" sz="1400" b="0" i="0" u="none" strike="noStrike">
                          <a:solidFill>
                            <a:srgbClr val="000000"/>
                          </a:solidFill>
                          <a:latin typeface="Arial" panose="020B0604020202020204" pitchFamily="34" charset="0"/>
                        </a:rPr>
                        <a:t>Plan Review</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16</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000000"/>
                          </a:solidFill>
                          <a:latin typeface="Arial" panose="020B0604020202020204" pitchFamily="34" charset="0"/>
                        </a:rPr>
                        <a:t>17</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000000"/>
                          </a:solidFill>
                          <a:latin typeface="Arial" panose="020B0604020202020204" pitchFamily="34" charset="0"/>
                        </a:rPr>
                        <a:t>18</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000000"/>
                          </a:solidFill>
                          <a:latin typeface="Arial" panose="020B0604020202020204" pitchFamily="34" charset="0"/>
                        </a:rPr>
                        <a:t>19</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7720">
                <a:tc>
                  <a:txBody>
                    <a:bodyPr/>
                    <a:lstStyle/>
                    <a:p>
                      <a:pPr algn="l" fontAlgn="b"/>
                      <a:r>
                        <a:rPr lang="en-US" sz="1400" b="0" i="0" u="none" strike="noStrike">
                          <a:solidFill>
                            <a:srgbClr val="000000"/>
                          </a:solidFill>
                          <a:latin typeface="Arial" panose="020B0604020202020204" pitchFamily="34" charset="0"/>
                        </a:rPr>
                        <a:t>Bid</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20</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Arial" panose="020B0604020202020204" pitchFamily="34" charset="0"/>
                        </a:rPr>
                        <a:t>21</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Arial" panose="020B0604020202020204" pitchFamily="34" charset="0"/>
                        </a:rPr>
                        <a:t>22</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n-US" sz="1200" b="0" i="0" u="none" strike="noStrike">
                        <a:solidFill>
                          <a:srgbClr val="000000"/>
                        </a:solidFill>
                        <a:latin typeface="Arial" panose="020B0604020202020204" pitchFamily="34" charset="0"/>
                      </a:endParaRPr>
                    </a:p>
                  </a:txBody>
                  <a:tcPr marL="3422" marR="3422" marT="3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7720">
                <a:tc>
                  <a:txBody>
                    <a:bodyPr/>
                    <a:lstStyle/>
                    <a:p>
                      <a:pPr algn="l" fontAlgn="b"/>
                      <a:r>
                        <a:rPr lang="en-US" sz="1400" b="0" i="0" u="none" strike="noStrike">
                          <a:solidFill>
                            <a:srgbClr val="000000"/>
                          </a:solidFill>
                          <a:latin typeface="Arial" panose="020B0604020202020204" pitchFamily="34" charset="0"/>
                        </a:rPr>
                        <a:t>ATA</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23</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7720">
                <a:tc>
                  <a:txBody>
                    <a:bodyPr/>
                    <a:lstStyle/>
                    <a:p>
                      <a:pPr algn="l" fontAlgn="b"/>
                      <a:r>
                        <a:rPr lang="en-US" sz="1400" b="0" i="0" u="none" strike="noStrike">
                          <a:solidFill>
                            <a:srgbClr val="000000"/>
                          </a:solidFill>
                          <a:latin typeface="Arial" panose="020B0604020202020204" pitchFamily="34" charset="0"/>
                        </a:rPr>
                        <a:t>Contract</a:t>
                      </a:r>
                    </a:p>
                  </a:txBody>
                  <a:tcPr marL="3422" marR="3422" marT="34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 </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rPr>
                        <a:t>24</a:t>
                      </a:r>
                    </a:p>
                  </a:txBody>
                  <a:tcPr marL="3422" marR="3422" marT="3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8"/>
                  </a:ext>
                </a:extLst>
              </a:tr>
            </a:tbl>
          </a:graphicData>
        </a:graphic>
      </p:graphicFrame>
      <p:grpSp>
        <p:nvGrpSpPr>
          <p:cNvPr id="12" name="Group 11">
            <a:extLst>
              <a:ext uri="{FF2B5EF4-FFF2-40B4-BE49-F238E27FC236}">
                <a16:creationId xmlns:a16="http://schemas.microsoft.com/office/drawing/2014/main" id="{0F9224AF-4F46-654D-A056-33EACC05171A}"/>
              </a:ext>
            </a:extLst>
          </p:cNvPr>
          <p:cNvGrpSpPr/>
          <p:nvPr/>
        </p:nvGrpSpPr>
        <p:grpSpPr>
          <a:xfrm>
            <a:off x="3732741" y="4210050"/>
            <a:ext cx="5524500" cy="1982579"/>
            <a:chOff x="3800475" y="4210050"/>
            <a:chExt cx="5524500" cy="1982579"/>
          </a:xfrm>
        </p:grpSpPr>
        <p:sp>
          <p:nvSpPr>
            <p:cNvPr id="7" name="Oval 6">
              <a:extLst>
                <a:ext uri="{FF2B5EF4-FFF2-40B4-BE49-F238E27FC236}">
                  <a16:creationId xmlns:a16="http://schemas.microsoft.com/office/drawing/2014/main" id="{D59A98FB-BF8F-1592-A936-CF659DD1A5C3}"/>
                </a:ext>
              </a:extLst>
            </p:cNvPr>
            <p:cNvSpPr/>
            <p:nvPr/>
          </p:nvSpPr>
          <p:spPr>
            <a:xfrm>
              <a:off x="8004607" y="4210050"/>
              <a:ext cx="1320368" cy="13430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TextBox 8">
              <a:extLst>
                <a:ext uri="{FF2B5EF4-FFF2-40B4-BE49-F238E27FC236}">
                  <a16:creationId xmlns:a16="http://schemas.microsoft.com/office/drawing/2014/main" id="{46F70BB4-AE45-B01A-3830-90195B3FFDA2}"/>
                </a:ext>
              </a:extLst>
            </p:cNvPr>
            <p:cNvSpPr txBox="1"/>
            <p:nvPr/>
          </p:nvSpPr>
          <p:spPr>
            <a:xfrm>
              <a:off x="3800475" y="4992300"/>
              <a:ext cx="3023032" cy="1200329"/>
            </a:xfrm>
            <a:prstGeom prst="rect">
              <a:avLst/>
            </a:prstGeom>
            <a:noFill/>
            <a:ln w="28575">
              <a:solidFill>
                <a:srgbClr val="FF0000"/>
              </a:solidFill>
            </a:ln>
          </p:spPr>
          <p:txBody>
            <a:bodyPr wrap="square" rtlCol="0">
              <a:spAutoFit/>
            </a:bodyPr>
            <a:lstStyle/>
            <a:p>
              <a:pPr algn="ctr"/>
              <a:r>
                <a:rPr lang="en-US">
                  <a:latin typeface="Arial" panose="020B0604020202020204" pitchFamily="34" charset="0"/>
                </a:rPr>
                <a:t>Disbursement for documented expenditures after signing construction contract</a:t>
              </a:r>
            </a:p>
          </p:txBody>
        </p:sp>
        <p:cxnSp>
          <p:nvCxnSpPr>
            <p:cNvPr id="11" name="Straight Arrow Connector 10">
              <a:extLst>
                <a:ext uri="{FF2B5EF4-FFF2-40B4-BE49-F238E27FC236}">
                  <a16:creationId xmlns:a16="http://schemas.microsoft.com/office/drawing/2014/main" id="{0A52CC4D-C6BE-F265-03B1-45AA803B232E}"/>
                </a:ext>
              </a:extLst>
            </p:cNvPr>
            <p:cNvCxnSpPr/>
            <p:nvPr/>
          </p:nvCxnSpPr>
          <p:spPr>
            <a:xfrm flipV="1">
              <a:off x="6823507" y="4992300"/>
              <a:ext cx="1181100" cy="236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95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3B07-E20B-EC9E-1BF3-489C09BD9B38}"/>
              </a:ext>
            </a:extLst>
          </p:cNvPr>
          <p:cNvSpPr>
            <a:spLocks noGrp="1"/>
          </p:cNvSpPr>
          <p:nvPr>
            <p:ph type="title"/>
          </p:nvPr>
        </p:nvSpPr>
        <p:spPr/>
        <p:txBody>
          <a:bodyPr/>
          <a:lstStyle/>
          <a:p>
            <a:r>
              <a:rPr lang="en-US"/>
              <a:t>Construction Project Schedule</a:t>
            </a:r>
          </a:p>
        </p:txBody>
      </p:sp>
      <p:sp>
        <p:nvSpPr>
          <p:cNvPr id="3" name="Content Placeholder 2">
            <a:extLst>
              <a:ext uri="{FF2B5EF4-FFF2-40B4-BE49-F238E27FC236}">
                <a16:creationId xmlns:a16="http://schemas.microsoft.com/office/drawing/2014/main" id="{9C8B60CF-9122-FBA0-B678-B1616E3EF960}"/>
              </a:ext>
            </a:extLst>
          </p:cNvPr>
          <p:cNvSpPr>
            <a:spLocks noGrp="1"/>
          </p:cNvSpPr>
          <p:nvPr>
            <p:ph idx="1"/>
          </p:nvPr>
        </p:nvSpPr>
        <p:spPr>
          <a:xfrm>
            <a:off x="152400" y="1079500"/>
            <a:ext cx="8890000" cy="5513324"/>
          </a:xfrm>
          <a:solidFill>
            <a:schemeClr val="bg1"/>
          </a:solidFill>
        </p:spPr>
        <p:txBody>
          <a:bodyPr>
            <a:normAutofit fontScale="92500"/>
          </a:bodyPr>
          <a:lstStyle/>
          <a:p>
            <a:r>
              <a:rPr lang="en-US">
                <a:solidFill>
                  <a:schemeClr val="accent3"/>
                </a:solidFill>
              </a:rPr>
              <a:t>GS 159G-41</a:t>
            </a:r>
          </a:p>
          <a:p>
            <a:pPr lvl="1"/>
            <a:r>
              <a:rPr lang="en-US">
                <a:solidFill>
                  <a:schemeClr val="accent3"/>
                </a:solidFill>
              </a:rPr>
              <a:t>2 years to get under construction contract from LOIF</a:t>
            </a:r>
          </a:p>
          <a:p>
            <a:pPr lvl="1"/>
            <a:r>
              <a:rPr lang="en-US">
                <a:solidFill>
                  <a:schemeClr val="accent3"/>
                </a:solidFill>
              </a:rPr>
              <a:t>1 year to get under contract after award (signing offer agreement) </a:t>
            </a:r>
          </a:p>
          <a:p>
            <a:pPr lvl="1"/>
            <a:r>
              <a:rPr lang="en-US">
                <a:solidFill>
                  <a:schemeClr val="accent3"/>
                </a:solidFill>
              </a:rPr>
              <a:t>Unless there is an approved extension.</a:t>
            </a:r>
          </a:p>
          <a:p>
            <a:r>
              <a:rPr lang="en-US">
                <a:solidFill>
                  <a:schemeClr val="accent3"/>
                </a:solidFill>
              </a:rPr>
              <a:t>Offer and Acceptance</a:t>
            </a:r>
          </a:p>
          <a:p>
            <a:pPr lvl="1"/>
            <a:r>
              <a:rPr lang="en-US">
                <a:solidFill>
                  <a:schemeClr val="accent3"/>
                </a:solidFill>
              </a:rPr>
              <a:t>Signed by Recipient and DWI</a:t>
            </a:r>
          </a:p>
          <a:p>
            <a:pPr lvl="1"/>
            <a:r>
              <a:rPr lang="en-US">
                <a:solidFill>
                  <a:schemeClr val="accent3"/>
                </a:solidFill>
              </a:rPr>
              <a:t>Board approved agreement and Resolution</a:t>
            </a:r>
          </a:p>
          <a:p>
            <a:r>
              <a:rPr lang="en-US">
                <a:solidFill>
                  <a:schemeClr val="accent3"/>
                </a:solidFill>
              </a:rPr>
              <a:t>Engineering Report Approval ~9 Months from LOIF</a:t>
            </a:r>
          </a:p>
          <a:p>
            <a:pPr lvl="1"/>
            <a:r>
              <a:rPr lang="en-US">
                <a:solidFill>
                  <a:schemeClr val="accent3"/>
                </a:solidFill>
              </a:rPr>
              <a:t>Alternatives Analysis</a:t>
            </a:r>
          </a:p>
          <a:p>
            <a:pPr lvl="1"/>
            <a:r>
              <a:rPr lang="en-US">
                <a:solidFill>
                  <a:schemeClr val="accent3"/>
                </a:solidFill>
              </a:rPr>
              <a:t>Environmental Review (if required), more time for FONSI</a:t>
            </a:r>
          </a:p>
          <a:p>
            <a:r>
              <a:rPr lang="en-US">
                <a:solidFill>
                  <a:schemeClr val="accent3"/>
                </a:solidFill>
              </a:rPr>
              <a:t>Plans and Specifications Approval ~19 Months from LOIF</a:t>
            </a:r>
          </a:p>
          <a:p>
            <a:r>
              <a:rPr lang="en-US">
                <a:solidFill>
                  <a:schemeClr val="accent3"/>
                </a:solidFill>
              </a:rPr>
              <a:t>Project Bid</a:t>
            </a:r>
          </a:p>
          <a:p>
            <a:r>
              <a:rPr lang="en-US" b="1">
                <a:solidFill>
                  <a:schemeClr val="accent3"/>
                </a:solidFill>
              </a:rPr>
              <a:t>Construction/Contract Start ≤ 24 Months from LOIF</a:t>
            </a:r>
          </a:p>
          <a:p>
            <a:pPr lvl="1"/>
            <a:endParaRPr lang="en-US">
              <a:solidFill>
                <a:schemeClr val="accent3"/>
              </a:solidFill>
            </a:endParaRPr>
          </a:p>
        </p:txBody>
      </p:sp>
      <p:sp>
        <p:nvSpPr>
          <p:cNvPr id="4" name="Slide Number Placeholder 3">
            <a:extLst>
              <a:ext uri="{FF2B5EF4-FFF2-40B4-BE49-F238E27FC236}">
                <a16:creationId xmlns:a16="http://schemas.microsoft.com/office/drawing/2014/main" id="{05F9DEA7-1AE3-BA77-BF09-F1905044AC50}"/>
              </a:ext>
            </a:extLst>
          </p:cNvPr>
          <p:cNvSpPr>
            <a:spLocks noGrp="1"/>
          </p:cNvSpPr>
          <p:nvPr>
            <p:ph type="sldNum" sz="quarter" idx="10"/>
          </p:nvPr>
        </p:nvSpPr>
        <p:spPr/>
        <p:txBody>
          <a:bodyPr/>
          <a:lstStyle/>
          <a:p>
            <a:fld id="{74EC55B0-5D01-45FE-91CD-8F1B48D625FC}" type="slidenum">
              <a:rPr lang="en-US" smtClean="0"/>
              <a:pPr/>
              <a:t>249</a:t>
            </a:fld>
            <a:endParaRPr lang="en-US"/>
          </a:p>
        </p:txBody>
      </p:sp>
    </p:spTree>
    <p:extLst>
      <p:ext uri="{BB962C8B-B14F-4D97-AF65-F5344CB8AC3E}">
        <p14:creationId xmlns:p14="http://schemas.microsoft.com/office/powerpoint/2010/main" val="119347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C18C-38FC-C917-E479-FC2CA41AA40F}"/>
              </a:ext>
            </a:extLst>
          </p:cNvPr>
          <p:cNvSpPr>
            <a:spLocks noGrp="1"/>
          </p:cNvSpPr>
          <p:nvPr>
            <p:ph type="title"/>
          </p:nvPr>
        </p:nvSpPr>
        <p:spPr/>
        <p:txBody>
          <a:bodyPr/>
          <a:lstStyle/>
          <a:p>
            <a:r>
              <a:rPr lang="en-US"/>
              <a:t>SRF Helene DWTS – Programmatic Specifics</a:t>
            </a:r>
          </a:p>
        </p:txBody>
      </p:sp>
      <p:sp>
        <p:nvSpPr>
          <p:cNvPr id="3" name="Content Placeholder 2">
            <a:extLst>
              <a:ext uri="{FF2B5EF4-FFF2-40B4-BE49-F238E27FC236}">
                <a16:creationId xmlns:a16="http://schemas.microsoft.com/office/drawing/2014/main" id="{B35DFBF3-9D75-2554-3D20-1B2E90CE52CE}"/>
              </a:ext>
            </a:extLst>
          </p:cNvPr>
          <p:cNvSpPr>
            <a:spLocks noGrp="1"/>
          </p:cNvSpPr>
          <p:nvPr>
            <p:ph idx="1"/>
          </p:nvPr>
        </p:nvSpPr>
        <p:spPr/>
        <p:txBody>
          <a:bodyPr vert="horz" lIns="91440" tIns="45720" rIns="91440" bIns="45720" rtlCol="0" anchor="t">
            <a:normAutofit fontScale="92500"/>
          </a:bodyPr>
          <a:lstStyle/>
          <a:p>
            <a:r>
              <a:rPr lang="en-US">
                <a:solidFill>
                  <a:schemeClr val="accent3"/>
                </a:solidFill>
                <a:latin typeface="Arial"/>
                <a:cs typeface="Arial"/>
              </a:rPr>
              <a:t>All funds 100% PF</a:t>
            </a:r>
          </a:p>
          <a:p>
            <a:r>
              <a:rPr lang="en-US">
                <a:solidFill>
                  <a:schemeClr val="accent3"/>
                </a:solidFill>
                <a:latin typeface="Arial"/>
                <a:cs typeface="Arial"/>
              </a:rPr>
              <a:t>2% closing fee</a:t>
            </a:r>
          </a:p>
          <a:p>
            <a:pPr lvl="1"/>
            <a:r>
              <a:rPr lang="en-US">
                <a:solidFill>
                  <a:schemeClr val="accent3"/>
                </a:solidFill>
                <a:latin typeface="Arial"/>
                <a:cs typeface="Arial"/>
              </a:rPr>
              <a:t>Can be paid from the funding award</a:t>
            </a:r>
          </a:p>
          <a:p>
            <a:r>
              <a:rPr lang="en-US">
                <a:solidFill>
                  <a:schemeClr val="accent3"/>
                </a:solidFill>
                <a:latin typeface="Arial"/>
                <a:cs typeface="Arial"/>
              </a:rPr>
              <a:t>Up to 7% can be budgeted for grant administration costs (excluding Engineering and permitting costs)</a:t>
            </a:r>
            <a:endParaRPr lang="en-US">
              <a:solidFill>
                <a:schemeClr val="accent3"/>
              </a:solidFill>
            </a:endParaRPr>
          </a:p>
          <a:p>
            <a:r>
              <a:rPr lang="en-US">
                <a:solidFill>
                  <a:schemeClr val="accent3"/>
                </a:solidFill>
                <a:latin typeface="Arial"/>
                <a:cs typeface="Arial"/>
              </a:rPr>
              <a:t>Residents may not be charged for funded work</a:t>
            </a:r>
          </a:p>
          <a:p>
            <a:r>
              <a:rPr lang="en-US">
                <a:solidFill>
                  <a:schemeClr val="accent3"/>
                </a:solidFill>
              </a:rPr>
              <a:t>Projects proposing connecting to sewer lines must identify where the connections will take place</a:t>
            </a:r>
          </a:p>
          <a:p>
            <a:r>
              <a:rPr lang="en-US">
                <a:solidFill>
                  <a:schemeClr val="accent3"/>
                </a:solidFill>
              </a:rPr>
              <a:t>Project proposing to remediate DWTSs must detail how the project team will ensure meeting 50% thresholds (for line items 1.A and 1.B)</a:t>
            </a:r>
          </a:p>
        </p:txBody>
      </p:sp>
      <p:sp>
        <p:nvSpPr>
          <p:cNvPr id="4" name="Slide Number Placeholder 3">
            <a:extLst>
              <a:ext uri="{FF2B5EF4-FFF2-40B4-BE49-F238E27FC236}">
                <a16:creationId xmlns:a16="http://schemas.microsoft.com/office/drawing/2014/main" id="{8CADB35B-0ABA-B7AA-2AE3-39324F10B66F}"/>
              </a:ext>
            </a:extLst>
          </p:cNvPr>
          <p:cNvSpPr>
            <a:spLocks noGrp="1"/>
          </p:cNvSpPr>
          <p:nvPr>
            <p:ph type="sldNum" sz="quarter" idx="10"/>
          </p:nvPr>
        </p:nvSpPr>
        <p:spPr/>
        <p:txBody>
          <a:bodyPr/>
          <a:lstStyle/>
          <a:p>
            <a:fld id="{74EC55B0-5D01-45FE-91CD-8F1B48D625FC}" type="slidenum">
              <a:rPr lang="en-US" smtClean="0"/>
              <a:pPr/>
              <a:t>25</a:t>
            </a:fld>
            <a:endParaRPr lang="en-US"/>
          </a:p>
        </p:txBody>
      </p:sp>
    </p:spTree>
    <p:extLst>
      <p:ext uri="{BB962C8B-B14F-4D97-AF65-F5344CB8AC3E}">
        <p14:creationId xmlns:p14="http://schemas.microsoft.com/office/powerpoint/2010/main" val="201244216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3E06-B7BE-1195-D5FC-168E5C7D2D6A}"/>
              </a:ext>
            </a:extLst>
          </p:cNvPr>
          <p:cNvSpPr>
            <a:spLocks noGrp="1"/>
          </p:cNvSpPr>
          <p:nvPr>
            <p:ph type="title"/>
          </p:nvPr>
        </p:nvSpPr>
        <p:spPr/>
        <p:txBody>
          <a:bodyPr/>
          <a:lstStyle/>
          <a:p>
            <a:r>
              <a:rPr lang="en-US"/>
              <a:t>When do I get my money?</a:t>
            </a:r>
          </a:p>
        </p:txBody>
      </p:sp>
      <p:sp>
        <p:nvSpPr>
          <p:cNvPr id="3" name="Content Placeholder 2">
            <a:extLst>
              <a:ext uri="{FF2B5EF4-FFF2-40B4-BE49-F238E27FC236}">
                <a16:creationId xmlns:a16="http://schemas.microsoft.com/office/drawing/2014/main" id="{9F1E2E67-826A-6CF1-6100-1996CE16D735}"/>
              </a:ext>
            </a:extLst>
          </p:cNvPr>
          <p:cNvSpPr>
            <a:spLocks noGrp="1"/>
          </p:cNvSpPr>
          <p:nvPr>
            <p:ph idx="1"/>
          </p:nvPr>
        </p:nvSpPr>
        <p:spPr>
          <a:xfrm>
            <a:off x="457200" y="1228728"/>
            <a:ext cx="8239328" cy="5364096"/>
          </a:xfrm>
        </p:spPr>
        <p:txBody>
          <a:bodyPr>
            <a:normAutofit/>
          </a:bodyPr>
          <a:lstStyle/>
          <a:p>
            <a:r>
              <a:rPr lang="en-US" dirty="0">
                <a:solidFill>
                  <a:schemeClr val="accent3"/>
                </a:solidFill>
              </a:rPr>
              <a:t>Loan Recipients</a:t>
            </a:r>
          </a:p>
          <a:p>
            <a:pPr lvl="1"/>
            <a:r>
              <a:rPr lang="en-US" dirty="0">
                <a:solidFill>
                  <a:schemeClr val="accent3"/>
                </a:solidFill>
              </a:rPr>
              <a:t>LGC approval of all debt </a:t>
            </a:r>
          </a:p>
          <a:p>
            <a:pPr lvl="2"/>
            <a:r>
              <a:rPr lang="en-US" dirty="0">
                <a:solidFill>
                  <a:schemeClr val="accent3"/>
                </a:solidFill>
              </a:rPr>
              <a:t>Get annual financial audits in order</a:t>
            </a:r>
          </a:p>
          <a:p>
            <a:pPr lvl="2"/>
            <a:r>
              <a:rPr lang="en-US" dirty="0">
                <a:solidFill>
                  <a:schemeClr val="accent3"/>
                </a:solidFill>
              </a:rPr>
              <a:t>Construction projects must have bids in hand!</a:t>
            </a:r>
          </a:p>
          <a:p>
            <a:r>
              <a:rPr lang="en-US" dirty="0">
                <a:solidFill>
                  <a:schemeClr val="accent3"/>
                </a:solidFill>
              </a:rPr>
              <a:t>DWI Fees – NCGS 159G-24</a:t>
            </a:r>
          </a:p>
          <a:p>
            <a:pPr lvl="1"/>
            <a:r>
              <a:rPr lang="en-US" dirty="0">
                <a:solidFill>
                  <a:schemeClr val="accent3"/>
                </a:solidFill>
              </a:rPr>
              <a:t>2% of the loan (includes principal forgiveness)</a:t>
            </a:r>
          </a:p>
          <a:p>
            <a:pPr lvl="1"/>
            <a:r>
              <a:rPr lang="en-US" dirty="0">
                <a:solidFill>
                  <a:schemeClr val="accent3"/>
                </a:solidFill>
              </a:rPr>
              <a:t>1.5% of the grant</a:t>
            </a:r>
          </a:p>
          <a:p>
            <a:pPr lvl="1"/>
            <a:r>
              <a:rPr lang="en-US" dirty="0">
                <a:solidFill>
                  <a:schemeClr val="accent3"/>
                </a:solidFill>
              </a:rPr>
              <a:t>Due after award and prior to first payment</a:t>
            </a:r>
          </a:p>
          <a:p>
            <a:r>
              <a:rPr lang="en-US" dirty="0">
                <a:solidFill>
                  <a:schemeClr val="accent3"/>
                </a:solidFill>
              </a:rPr>
              <a:t>Disbursement of funds – NCGS 159G-42 </a:t>
            </a:r>
          </a:p>
          <a:p>
            <a:pPr lvl="1"/>
            <a:r>
              <a:rPr lang="en-US" dirty="0">
                <a:solidFill>
                  <a:schemeClr val="accent3"/>
                </a:solidFill>
              </a:rPr>
              <a:t>Disburse based on the progress of the project</a:t>
            </a:r>
          </a:p>
          <a:p>
            <a:pPr lvl="1"/>
            <a:r>
              <a:rPr lang="en-US" dirty="0">
                <a:solidFill>
                  <a:schemeClr val="accent3"/>
                </a:solidFill>
              </a:rPr>
              <a:t>Recipient must document expenditures</a:t>
            </a:r>
          </a:p>
          <a:p>
            <a:pPr lvl="1"/>
            <a:r>
              <a:rPr lang="en-US" dirty="0">
                <a:solidFill>
                  <a:schemeClr val="accent3"/>
                </a:solidFill>
              </a:rPr>
              <a:t>Funds for approved costs only</a:t>
            </a:r>
          </a:p>
          <a:p>
            <a:endParaRPr lang="en-US" dirty="0">
              <a:solidFill>
                <a:schemeClr val="accent3"/>
              </a:solidFill>
            </a:endParaRPr>
          </a:p>
          <a:p>
            <a:pPr lvl="1"/>
            <a:endParaRPr lang="en-US" dirty="0">
              <a:solidFill>
                <a:schemeClr val="accent3"/>
              </a:solidFill>
            </a:endParaRPr>
          </a:p>
        </p:txBody>
      </p:sp>
      <p:sp>
        <p:nvSpPr>
          <p:cNvPr id="4" name="Slide Number Placeholder 3">
            <a:extLst>
              <a:ext uri="{FF2B5EF4-FFF2-40B4-BE49-F238E27FC236}">
                <a16:creationId xmlns:a16="http://schemas.microsoft.com/office/drawing/2014/main" id="{2901DB11-7097-9252-5607-067F5B1DE5D8}"/>
              </a:ext>
            </a:extLst>
          </p:cNvPr>
          <p:cNvSpPr>
            <a:spLocks noGrp="1"/>
          </p:cNvSpPr>
          <p:nvPr>
            <p:ph type="sldNum" sz="quarter" idx="10"/>
          </p:nvPr>
        </p:nvSpPr>
        <p:spPr/>
        <p:txBody>
          <a:bodyPr/>
          <a:lstStyle/>
          <a:p>
            <a:fld id="{74EC55B0-5D01-45FE-91CD-8F1B48D625FC}" type="slidenum">
              <a:rPr lang="en-US" smtClean="0"/>
              <a:pPr/>
              <a:t>250</a:t>
            </a:fld>
            <a:endParaRPr lang="en-US"/>
          </a:p>
        </p:txBody>
      </p:sp>
    </p:spTree>
    <p:extLst>
      <p:ext uri="{BB962C8B-B14F-4D97-AF65-F5344CB8AC3E}">
        <p14:creationId xmlns:p14="http://schemas.microsoft.com/office/powerpoint/2010/main" val="403265485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3E06-B7BE-1195-D5FC-168E5C7D2D6A}"/>
              </a:ext>
            </a:extLst>
          </p:cNvPr>
          <p:cNvSpPr>
            <a:spLocks noGrp="1"/>
          </p:cNvSpPr>
          <p:nvPr>
            <p:ph type="title"/>
          </p:nvPr>
        </p:nvSpPr>
        <p:spPr/>
        <p:txBody>
          <a:bodyPr/>
          <a:lstStyle/>
          <a:p>
            <a:r>
              <a:rPr lang="en-US"/>
              <a:t>When do I start getting my money?</a:t>
            </a:r>
          </a:p>
        </p:txBody>
      </p:sp>
      <p:sp>
        <p:nvSpPr>
          <p:cNvPr id="3" name="Content Placeholder 2">
            <a:extLst>
              <a:ext uri="{FF2B5EF4-FFF2-40B4-BE49-F238E27FC236}">
                <a16:creationId xmlns:a16="http://schemas.microsoft.com/office/drawing/2014/main" id="{9F1E2E67-826A-6CF1-6100-1996CE16D735}"/>
              </a:ext>
            </a:extLst>
          </p:cNvPr>
          <p:cNvSpPr>
            <a:spLocks noGrp="1"/>
          </p:cNvSpPr>
          <p:nvPr>
            <p:ph idx="1"/>
          </p:nvPr>
        </p:nvSpPr>
        <p:spPr/>
        <p:txBody>
          <a:bodyPr>
            <a:normAutofit fontScale="70000" lnSpcReduction="20000"/>
          </a:bodyPr>
          <a:lstStyle/>
          <a:p>
            <a:pPr marL="0" indent="0">
              <a:spcAft>
                <a:spcPts val="1200"/>
              </a:spcAft>
              <a:buNone/>
            </a:pPr>
            <a:r>
              <a:rPr lang="en-US" sz="3300" u="sng" dirty="0">
                <a:solidFill>
                  <a:schemeClr val="accent3"/>
                </a:solidFill>
              </a:rPr>
              <a:t>First payment checklist (all projects)</a:t>
            </a:r>
          </a:p>
          <a:p>
            <a:pPr lvl="1">
              <a:spcAft>
                <a:spcPts val="1200"/>
              </a:spcAft>
              <a:buFont typeface="Wingdings" panose="05000000000000000000" pitchFamily="2" charset="2"/>
              <a:buChar char="q"/>
            </a:pPr>
            <a:r>
              <a:rPr lang="en-US" sz="2900" dirty="0">
                <a:solidFill>
                  <a:schemeClr val="accent3"/>
                </a:solidFill>
              </a:rPr>
              <a:t>Executed Funding Offer and Acceptance Resolution</a:t>
            </a:r>
          </a:p>
          <a:p>
            <a:pPr lvl="1">
              <a:spcAft>
                <a:spcPts val="1200"/>
              </a:spcAft>
              <a:buFont typeface="Wingdings" panose="05000000000000000000" pitchFamily="2" charset="2"/>
              <a:buChar char="q"/>
            </a:pPr>
            <a:r>
              <a:rPr lang="en-US" sz="2900" dirty="0">
                <a:solidFill>
                  <a:schemeClr val="accent3"/>
                </a:solidFill>
              </a:rPr>
              <a:t>Federal ID/UEID Form</a:t>
            </a:r>
          </a:p>
          <a:p>
            <a:pPr lvl="1">
              <a:spcAft>
                <a:spcPts val="1200"/>
              </a:spcAft>
              <a:buFont typeface="Wingdings" panose="05000000000000000000" pitchFamily="2" charset="2"/>
              <a:buChar char="q"/>
            </a:pPr>
            <a:r>
              <a:rPr lang="en-US" sz="2900" dirty="0">
                <a:solidFill>
                  <a:schemeClr val="accent3"/>
                </a:solidFill>
              </a:rPr>
              <a:t>Sales Tax Certification</a:t>
            </a:r>
          </a:p>
          <a:p>
            <a:pPr lvl="1">
              <a:spcAft>
                <a:spcPts val="1200"/>
              </a:spcAft>
              <a:buFont typeface="Wingdings" panose="05000000000000000000" pitchFamily="2" charset="2"/>
              <a:buChar char="q"/>
            </a:pPr>
            <a:r>
              <a:rPr lang="en-US" sz="2900" dirty="0">
                <a:solidFill>
                  <a:schemeClr val="accent3"/>
                </a:solidFill>
              </a:rPr>
              <a:t>Executed and Approved Agreements/Contracts</a:t>
            </a:r>
          </a:p>
          <a:p>
            <a:pPr lvl="2">
              <a:spcAft>
                <a:spcPts val="1200"/>
              </a:spcAft>
              <a:buFont typeface="Wingdings" panose="05000000000000000000" pitchFamily="2" charset="2"/>
              <a:buChar char="q"/>
            </a:pPr>
            <a:r>
              <a:rPr lang="en-US" sz="2900" dirty="0">
                <a:solidFill>
                  <a:schemeClr val="accent3"/>
                </a:solidFill>
              </a:rPr>
              <a:t>including Notice to Proceed for construction only</a:t>
            </a:r>
          </a:p>
          <a:p>
            <a:pPr marL="0" indent="0">
              <a:spcAft>
                <a:spcPts val="1200"/>
              </a:spcAft>
              <a:buNone/>
            </a:pPr>
            <a:r>
              <a:rPr lang="en-US" sz="3300" u="sng" dirty="0">
                <a:solidFill>
                  <a:schemeClr val="accent3"/>
                </a:solidFill>
              </a:rPr>
              <a:t>Construction Only (plus the above)</a:t>
            </a:r>
          </a:p>
          <a:p>
            <a:pPr lvl="1">
              <a:spcAft>
                <a:spcPts val="1200"/>
              </a:spcAft>
              <a:buFont typeface="Wingdings" panose="05000000000000000000" pitchFamily="2" charset="2"/>
              <a:buChar char="q"/>
            </a:pPr>
            <a:r>
              <a:rPr lang="en-US" sz="2900" dirty="0">
                <a:solidFill>
                  <a:schemeClr val="accent3"/>
                </a:solidFill>
              </a:rPr>
              <a:t>Capital Project or Annual Budget Ordinance</a:t>
            </a:r>
          </a:p>
          <a:p>
            <a:pPr lvl="1">
              <a:spcAft>
                <a:spcPts val="1200"/>
              </a:spcAft>
              <a:buFont typeface="Wingdings" panose="05000000000000000000" pitchFamily="2" charset="2"/>
              <a:buChar char="q"/>
            </a:pPr>
            <a:r>
              <a:rPr lang="en-US" sz="2900" dirty="0">
                <a:solidFill>
                  <a:schemeClr val="accent3"/>
                </a:solidFill>
              </a:rPr>
              <a:t>Site Certification</a:t>
            </a:r>
          </a:p>
          <a:p>
            <a:pPr marL="571500" lvl="1" indent="-228600">
              <a:lnSpc>
                <a:spcPct val="110000"/>
              </a:lnSpc>
              <a:spcAft>
                <a:spcPts val="1200"/>
              </a:spcAft>
              <a:buFont typeface="Wingdings" panose="05000000000000000000" pitchFamily="2" charset="2"/>
              <a:buChar char="q"/>
            </a:pPr>
            <a:r>
              <a:rPr lang="en-US" sz="2900" dirty="0">
                <a:solidFill>
                  <a:schemeClr val="accent3"/>
                </a:solidFill>
              </a:rPr>
              <a:t>Engineering Procurement Certification (ARPA, LSLR, EC and CWSRF)</a:t>
            </a:r>
          </a:p>
          <a:p>
            <a:pPr lvl="1">
              <a:spcAft>
                <a:spcPts val="1200"/>
              </a:spcAft>
              <a:buFont typeface="Wingdings" panose="05000000000000000000" pitchFamily="2" charset="2"/>
              <a:buChar char="q"/>
            </a:pPr>
            <a:r>
              <a:rPr lang="en-US" sz="2900" dirty="0">
                <a:solidFill>
                  <a:schemeClr val="accent3"/>
                </a:solidFill>
              </a:rPr>
              <a:t>DWI’s Authority to Award</a:t>
            </a:r>
          </a:p>
        </p:txBody>
      </p:sp>
      <p:sp>
        <p:nvSpPr>
          <p:cNvPr id="4" name="Slide Number Placeholder 3">
            <a:extLst>
              <a:ext uri="{FF2B5EF4-FFF2-40B4-BE49-F238E27FC236}">
                <a16:creationId xmlns:a16="http://schemas.microsoft.com/office/drawing/2014/main" id="{2901DB11-7097-9252-5607-067F5B1DE5D8}"/>
              </a:ext>
            </a:extLst>
          </p:cNvPr>
          <p:cNvSpPr>
            <a:spLocks noGrp="1"/>
          </p:cNvSpPr>
          <p:nvPr>
            <p:ph type="sldNum" sz="quarter" idx="10"/>
          </p:nvPr>
        </p:nvSpPr>
        <p:spPr/>
        <p:txBody>
          <a:bodyPr/>
          <a:lstStyle/>
          <a:p>
            <a:fld id="{74EC55B0-5D01-45FE-91CD-8F1B48D625FC}" type="slidenum">
              <a:rPr lang="en-US" smtClean="0"/>
              <a:pPr/>
              <a:t>251</a:t>
            </a:fld>
            <a:endParaRPr lang="en-US"/>
          </a:p>
        </p:txBody>
      </p:sp>
    </p:spTree>
    <p:extLst>
      <p:ext uri="{BB962C8B-B14F-4D97-AF65-F5344CB8AC3E}">
        <p14:creationId xmlns:p14="http://schemas.microsoft.com/office/powerpoint/2010/main" val="165178722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3E06-B7BE-1195-D5FC-168E5C7D2D6A}"/>
              </a:ext>
            </a:extLst>
          </p:cNvPr>
          <p:cNvSpPr>
            <a:spLocks noGrp="1"/>
          </p:cNvSpPr>
          <p:nvPr>
            <p:ph type="title"/>
          </p:nvPr>
        </p:nvSpPr>
        <p:spPr/>
        <p:txBody>
          <a:bodyPr/>
          <a:lstStyle/>
          <a:p>
            <a:r>
              <a:rPr lang="en-US"/>
              <a:t>When do I get the rest of my money?</a:t>
            </a:r>
          </a:p>
        </p:txBody>
      </p:sp>
      <p:sp>
        <p:nvSpPr>
          <p:cNvPr id="3" name="Content Placeholder 2">
            <a:extLst>
              <a:ext uri="{FF2B5EF4-FFF2-40B4-BE49-F238E27FC236}">
                <a16:creationId xmlns:a16="http://schemas.microsoft.com/office/drawing/2014/main" id="{9F1E2E67-826A-6CF1-6100-1996CE16D735}"/>
              </a:ext>
            </a:extLst>
          </p:cNvPr>
          <p:cNvSpPr>
            <a:spLocks noGrp="1"/>
          </p:cNvSpPr>
          <p:nvPr>
            <p:ph idx="1"/>
          </p:nvPr>
        </p:nvSpPr>
        <p:spPr/>
        <p:txBody>
          <a:bodyPr>
            <a:normAutofit fontScale="92500"/>
          </a:bodyPr>
          <a:lstStyle/>
          <a:p>
            <a:pPr marL="0" indent="0">
              <a:spcAft>
                <a:spcPts val="1200"/>
              </a:spcAft>
              <a:buNone/>
            </a:pPr>
            <a:r>
              <a:rPr lang="en-US" u="sng" dirty="0">
                <a:solidFill>
                  <a:schemeClr val="accent3"/>
                </a:solidFill>
              </a:rPr>
              <a:t>Construction only last payment checklist </a:t>
            </a:r>
            <a:r>
              <a:rPr lang="en-US" dirty="0">
                <a:solidFill>
                  <a:schemeClr val="accent3"/>
                </a:solidFill>
              </a:rPr>
              <a:t>(key items)</a:t>
            </a:r>
          </a:p>
          <a:p>
            <a:pPr lvl="1">
              <a:lnSpc>
                <a:spcPct val="150000"/>
              </a:lnSpc>
              <a:spcAft>
                <a:spcPts val="1200"/>
              </a:spcAft>
              <a:buFont typeface="Wingdings" panose="05000000000000000000" pitchFamily="2" charset="2"/>
              <a:buChar char="q"/>
            </a:pPr>
            <a:r>
              <a:rPr lang="en-US" sz="2800" dirty="0">
                <a:solidFill>
                  <a:schemeClr val="accent3"/>
                </a:solidFill>
              </a:rPr>
              <a:t>Closeout Checklist (signed by recipient)</a:t>
            </a:r>
          </a:p>
          <a:p>
            <a:pPr lvl="1">
              <a:lnSpc>
                <a:spcPct val="150000"/>
              </a:lnSpc>
              <a:spcAft>
                <a:spcPts val="1200"/>
              </a:spcAft>
              <a:buFont typeface="Wingdings" panose="05000000000000000000" pitchFamily="2" charset="2"/>
              <a:buChar char="q"/>
            </a:pPr>
            <a:r>
              <a:rPr lang="en-US" sz="2800" dirty="0">
                <a:solidFill>
                  <a:schemeClr val="accent3"/>
                </a:solidFill>
              </a:rPr>
              <a:t>Owner’s Certification of Completion</a:t>
            </a:r>
          </a:p>
          <a:p>
            <a:pPr lvl="1">
              <a:lnSpc>
                <a:spcPct val="150000"/>
              </a:lnSpc>
              <a:spcAft>
                <a:spcPts val="1200"/>
              </a:spcAft>
              <a:buFont typeface="Wingdings" panose="05000000000000000000" pitchFamily="2" charset="2"/>
              <a:buChar char="q"/>
            </a:pPr>
            <a:r>
              <a:rPr lang="en-US" sz="2800" dirty="0">
                <a:solidFill>
                  <a:schemeClr val="accent3"/>
                </a:solidFill>
              </a:rPr>
              <a:t>Engineer’s Certification</a:t>
            </a:r>
          </a:p>
          <a:p>
            <a:pPr lvl="1">
              <a:lnSpc>
                <a:spcPct val="150000"/>
              </a:lnSpc>
              <a:spcAft>
                <a:spcPts val="1200"/>
              </a:spcAft>
              <a:buFont typeface="Wingdings" panose="05000000000000000000" pitchFamily="2" charset="2"/>
              <a:buChar char="q"/>
            </a:pPr>
            <a:r>
              <a:rPr lang="en-US" sz="2800" dirty="0">
                <a:solidFill>
                  <a:schemeClr val="accent3"/>
                </a:solidFill>
              </a:rPr>
              <a:t>DWI’s Final Change Order Eligibility Determination</a:t>
            </a:r>
          </a:p>
          <a:p>
            <a:pPr lvl="1">
              <a:lnSpc>
                <a:spcPct val="150000"/>
              </a:lnSpc>
              <a:spcAft>
                <a:spcPts val="1200"/>
              </a:spcAft>
              <a:buFont typeface="Wingdings" panose="05000000000000000000" pitchFamily="2" charset="2"/>
              <a:buChar char="q"/>
            </a:pPr>
            <a:r>
              <a:rPr lang="en-US" sz="2800" dirty="0">
                <a:solidFill>
                  <a:schemeClr val="accent3"/>
                </a:solidFill>
              </a:rPr>
              <a:t>DWI’s Final Inspection Report</a:t>
            </a:r>
          </a:p>
          <a:p>
            <a:endParaRPr lang="en-US" dirty="0">
              <a:solidFill>
                <a:schemeClr val="accent3"/>
              </a:solidFill>
            </a:endParaRPr>
          </a:p>
          <a:p>
            <a:pPr lvl="1"/>
            <a:endParaRPr lang="en-US" dirty="0">
              <a:solidFill>
                <a:schemeClr val="accent3"/>
              </a:solidFill>
            </a:endParaRPr>
          </a:p>
        </p:txBody>
      </p:sp>
      <p:sp>
        <p:nvSpPr>
          <p:cNvPr id="4" name="Slide Number Placeholder 3">
            <a:extLst>
              <a:ext uri="{FF2B5EF4-FFF2-40B4-BE49-F238E27FC236}">
                <a16:creationId xmlns:a16="http://schemas.microsoft.com/office/drawing/2014/main" id="{2901DB11-7097-9252-5607-067F5B1DE5D8}"/>
              </a:ext>
            </a:extLst>
          </p:cNvPr>
          <p:cNvSpPr>
            <a:spLocks noGrp="1"/>
          </p:cNvSpPr>
          <p:nvPr>
            <p:ph type="sldNum" sz="quarter" idx="10"/>
          </p:nvPr>
        </p:nvSpPr>
        <p:spPr/>
        <p:txBody>
          <a:bodyPr/>
          <a:lstStyle/>
          <a:p>
            <a:fld id="{74EC55B0-5D01-45FE-91CD-8F1B48D625FC}" type="slidenum">
              <a:rPr lang="en-US" smtClean="0"/>
              <a:pPr/>
              <a:t>252</a:t>
            </a:fld>
            <a:endParaRPr lang="en-US"/>
          </a:p>
        </p:txBody>
      </p:sp>
    </p:spTree>
    <p:extLst>
      <p:ext uri="{BB962C8B-B14F-4D97-AF65-F5344CB8AC3E}">
        <p14:creationId xmlns:p14="http://schemas.microsoft.com/office/powerpoint/2010/main" val="70385739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838B0-46A9-8BD7-4FC3-148F47BB4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DBD40-D7AE-9945-17E6-6342F0B92E52}"/>
              </a:ext>
            </a:extLst>
          </p:cNvPr>
          <p:cNvSpPr>
            <a:spLocks noGrp="1"/>
          </p:cNvSpPr>
          <p:nvPr>
            <p:ph type="title"/>
          </p:nvPr>
        </p:nvSpPr>
        <p:spPr/>
        <p:txBody>
          <a:bodyPr/>
          <a:lstStyle/>
          <a:p>
            <a:r>
              <a:rPr lang="en-US" dirty="0"/>
              <a:t>When do I get the rest of my money?</a:t>
            </a:r>
          </a:p>
        </p:txBody>
      </p:sp>
      <p:sp>
        <p:nvSpPr>
          <p:cNvPr id="3" name="Content Placeholder 2">
            <a:extLst>
              <a:ext uri="{FF2B5EF4-FFF2-40B4-BE49-F238E27FC236}">
                <a16:creationId xmlns:a16="http://schemas.microsoft.com/office/drawing/2014/main" id="{F09C0DC6-1785-8D16-8F13-D1825F9A5696}"/>
              </a:ext>
            </a:extLst>
          </p:cNvPr>
          <p:cNvSpPr>
            <a:spLocks noGrp="1"/>
          </p:cNvSpPr>
          <p:nvPr>
            <p:ph idx="1"/>
          </p:nvPr>
        </p:nvSpPr>
        <p:spPr/>
        <p:txBody>
          <a:bodyPr>
            <a:normAutofit fontScale="92500" lnSpcReduction="20000"/>
          </a:bodyPr>
          <a:lstStyle/>
          <a:p>
            <a:pPr marL="0" indent="0">
              <a:spcAft>
                <a:spcPts val="1200"/>
              </a:spcAft>
              <a:buNone/>
            </a:pPr>
            <a:r>
              <a:rPr lang="en-US" u="sng" dirty="0">
                <a:solidFill>
                  <a:schemeClr val="accent3"/>
                </a:solidFill>
              </a:rPr>
              <a:t>Planning only last payment checklist </a:t>
            </a:r>
            <a:r>
              <a:rPr lang="en-US" dirty="0">
                <a:solidFill>
                  <a:schemeClr val="accent3"/>
                </a:solidFill>
              </a:rPr>
              <a:t>(key items)</a:t>
            </a:r>
          </a:p>
          <a:p>
            <a:pPr lvl="1">
              <a:lnSpc>
                <a:spcPct val="150000"/>
              </a:lnSpc>
              <a:spcAft>
                <a:spcPts val="1200"/>
              </a:spcAft>
              <a:buFont typeface="Wingdings" panose="05000000000000000000" pitchFamily="2" charset="2"/>
              <a:buChar char="q"/>
            </a:pPr>
            <a:r>
              <a:rPr lang="en-US" sz="2800" dirty="0">
                <a:solidFill>
                  <a:schemeClr val="accent3"/>
                </a:solidFill>
              </a:rPr>
              <a:t>Final Report</a:t>
            </a:r>
          </a:p>
          <a:p>
            <a:pPr lvl="1">
              <a:lnSpc>
                <a:spcPct val="150000"/>
              </a:lnSpc>
              <a:spcAft>
                <a:spcPts val="1200"/>
              </a:spcAft>
              <a:buFont typeface="Wingdings" panose="05000000000000000000" pitchFamily="2" charset="2"/>
              <a:buChar char="q"/>
            </a:pPr>
            <a:r>
              <a:rPr lang="en-US" sz="2800" dirty="0">
                <a:solidFill>
                  <a:schemeClr val="accent3"/>
                </a:solidFill>
              </a:rPr>
              <a:t>Executive Summary</a:t>
            </a:r>
          </a:p>
          <a:p>
            <a:pPr lvl="1">
              <a:lnSpc>
                <a:spcPct val="150000"/>
              </a:lnSpc>
              <a:spcAft>
                <a:spcPts val="1200"/>
              </a:spcAft>
              <a:buFont typeface="Wingdings" panose="05000000000000000000" pitchFamily="2" charset="2"/>
              <a:buChar char="q"/>
            </a:pPr>
            <a:r>
              <a:rPr lang="en-US" sz="2800" dirty="0">
                <a:solidFill>
                  <a:schemeClr val="accent3"/>
                </a:solidFill>
              </a:rPr>
              <a:t>Proof the project’s findings were presented to LGU’s governing body via either minutes or resolution</a:t>
            </a:r>
          </a:p>
          <a:p>
            <a:pPr lvl="1">
              <a:lnSpc>
                <a:spcPct val="150000"/>
              </a:lnSpc>
              <a:spcAft>
                <a:spcPts val="1200"/>
              </a:spcAft>
              <a:buFont typeface="Wingdings" panose="05000000000000000000" pitchFamily="2" charset="2"/>
              <a:buChar char="q"/>
            </a:pPr>
            <a:r>
              <a:rPr lang="en-US" sz="2800" dirty="0">
                <a:solidFill>
                  <a:schemeClr val="accent3"/>
                </a:solidFill>
              </a:rPr>
              <a:t>GIS shape-files to determine service area boundary including gaps (AIA only)</a:t>
            </a:r>
          </a:p>
          <a:p>
            <a:endParaRPr lang="en-US" dirty="0">
              <a:solidFill>
                <a:schemeClr val="accent3"/>
              </a:solidFill>
            </a:endParaRPr>
          </a:p>
          <a:p>
            <a:pPr lvl="1"/>
            <a:endParaRPr lang="en-US" dirty="0">
              <a:solidFill>
                <a:schemeClr val="accent3"/>
              </a:solidFill>
            </a:endParaRPr>
          </a:p>
        </p:txBody>
      </p:sp>
      <p:sp>
        <p:nvSpPr>
          <p:cNvPr id="4" name="Slide Number Placeholder 3">
            <a:extLst>
              <a:ext uri="{FF2B5EF4-FFF2-40B4-BE49-F238E27FC236}">
                <a16:creationId xmlns:a16="http://schemas.microsoft.com/office/drawing/2014/main" id="{5DD41A7D-EDD1-6299-5D19-2AB33749586E}"/>
              </a:ext>
            </a:extLst>
          </p:cNvPr>
          <p:cNvSpPr>
            <a:spLocks noGrp="1"/>
          </p:cNvSpPr>
          <p:nvPr>
            <p:ph type="sldNum" sz="quarter" idx="10"/>
          </p:nvPr>
        </p:nvSpPr>
        <p:spPr/>
        <p:txBody>
          <a:bodyPr/>
          <a:lstStyle/>
          <a:p>
            <a:fld id="{74EC55B0-5D01-45FE-91CD-8F1B48D625FC}" type="slidenum">
              <a:rPr lang="en-US" smtClean="0"/>
              <a:pPr/>
              <a:t>253</a:t>
            </a:fld>
            <a:endParaRPr lang="en-US"/>
          </a:p>
        </p:txBody>
      </p:sp>
    </p:spTree>
    <p:extLst>
      <p:ext uri="{BB962C8B-B14F-4D97-AF65-F5344CB8AC3E}">
        <p14:creationId xmlns:p14="http://schemas.microsoft.com/office/powerpoint/2010/main" val="302859403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6F0F-4E61-F704-99D0-A10A607D9457}"/>
              </a:ext>
            </a:extLst>
          </p:cNvPr>
          <p:cNvSpPr>
            <a:spLocks noGrp="1"/>
          </p:cNvSpPr>
          <p:nvPr>
            <p:ph type="title"/>
          </p:nvPr>
        </p:nvSpPr>
        <p:spPr/>
        <p:txBody>
          <a:bodyPr/>
          <a:lstStyle/>
          <a:p>
            <a:r>
              <a:rPr lang="en-US"/>
              <a:t>State Revolving Fund (SRF) Conditions</a:t>
            </a:r>
          </a:p>
        </p:txBody>
      </p:sp>
      <p:sp>
        <p:nvSpPr>
          <p:cNvPr id="3" name="Content Placeholder 2">
            <a:extLst>
              <a:ext uri="{FF2B5EF4-FFF2-40B4-BE49-F238E27FC236}">
                <a16:creationId xmlns:a16="http://schemas.microsoft.com/office/drawing/2014/main" id="{105A8022-A52A-E9D5-C429-B7A12B5BBEED}"/>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SRF</a:t>
            </a:r>
          </a:p>
          <a:p>
            <a:pPr lvl="1"/>
            <a:r>
              <a:rPr lang="en-US" sz="2800">
                <a:solidFill>
                  <a:schemeClr val="accent3"/>
                </a:solidFill>
                <a:latin typeface="Arial"/>
                <a:cs typeface="Arial"/>
              </a:rPr>
              <a:t>Offer and Acceptance Package</a:t>
            </a:r>
          </a:p>
          <a:p>
            <a:pPr lvl="2"/>
            <a:r>
              <a:rPr lang="en-US" sz="2400">
                <a:solidFill>
                  <a:schemeClr val="accent3"/>
                </a:solidFill>
                <a:latin typeface="Arial"/>
                <a:cs typeface="Arial"/>
              </a:rPr>
              <a:t>Conditions and Assurances</a:t>
            </a:r>
          </a:p>
          <a:p>
            <a:pPr lvl="1"/>
            <a:r>
              <a:rPr lang="en-US" sz="2800">
                <a:solidFill>
                  <a:schemeClr val="accent3"/>
                </a:solidFill>
                <a:latin typeface="Arial"/>
                <a:cs typeface="Arial"/>
              </a:rPr>
              <a:t>Davis-Bacon Wage Rates</a:t>
            </a:r>
          </a:p>
          <a:p>
            <a:pPr lvl="1"/>
            <a:r>
              <a:rPr lang="en-US" sz="2800">
                <a:solidFill>
                  <a:schemeClr val="accent3"/>
                </a:solidFill>
                <a:latin typeface="Arial"/>
                <a:cs typeface="Arial"/>
              </a:rPr>
              <a:t>American Iron and Steel</a:t>
            </a:r>
          </a:p>
          <a:p>
            <a:pPr lvl="1"/>
            <a:r>
              <a:rPr lang="en-US" sz="2800">
                <a:solidFill>
                  <a:schemeClr val="accent3"/>
                </a:solidFill>
                <a:latin typeface="Arial"/>
                <a:cs typeface="Arial"/>
              </a:rPr>
              <a:t>Build America, Buy America (in place of AIS!)</a:t>
            </a:r>
          </a:p>
          <a:p>
            <a:pPr lvl="1"/>
            <a:endParaRPr lang="en-US" sz="2800">
              <a:solidFill>
                <a:schemeClr val="accent3"/>
              </a:solidFill>
            </a:endParaRPr>
          </a:p>
          <a:p>
            <a:r>
              <a:rPr lang="en-US" u="sng">
                <a:solidFill>
                  <a:schemeClr val="accent3"/>
                </a:solidFill>
                <a:latin typeface="Arial"/>
                <a:cs typeface="Arial"/>
              </a:rPr>
              <a:t>Read your Letter of Intent to Fund (LOIF) </a:t>
            </a:r>
            <a:endParaRPr lang="en-US">
              <a:solidFill>
                <a:schemeClr val="accent3"/>
              </a:solidFill>
            </a:endParaRPr>
          </a:p>
          <a:p>
            <a:endParaRPr lang="en-US" u="sng">
              <a:solidFill>
                <a:schemeClr val="accent3"/>
              </a:solidFill>
              <a:latin typeface="Arial"/>
              <a:cs typeface="Arial"/>
            </a:endParaRPr>
          </a:p>
          <a:p>
            <a:r>
              <a:rPr lang="en-US" u="sng">
                <a:solidFill>
                  <a:schemeClr val="accent3"/>
                </a:solidFill>
                <a:latin typeface="Arial"/>
                <a:cs typeface="Arial"/>
              </a:rPr>
              <a:t>Read your offer and acceptance letter</a:t>
            </a:r>
          </a:p>
        </p:txBody>
      </p:sp>
      <p:sp>
        <p:nvSpPr>
          <p:cNvPr id="4" name="Slide Number Placeholder 3">
            <a:extLst>
              <a:ext uri="{FF2B5EF4-FFF2-40B4-BE49-F238E27FC236}">
                <a16:creationId xmlns:a16="http://schemas.microsoft.com/office/drawing/2014/main" id="{F2AAF560-8456-EC12-A364-F6503ED09314}"/>
              </a:ext>
            </a:extLst>
          </p:cNvPr>
          <p:cNvSpPr>
            <a:spLocks noGrp="1"/>
          </p:cNvSpPr>
          <p:nvPr>
            <p:ph type="sldNum" sz="quarter" idx="10"/>
          </p:nvPr>
        </p:nvSpPr>
        <p:spPr/>
        <p:txBody>
          <a:bodyPr/>
          <a:lstStyle/>
          <a:p>
            <a:fld id="{74EC55B0-5D01-45FE-91CD-8F1B48D625FC}" type="slidenum">
              <a:rPr lang="en-US" smtClean="0"/>
              <a:pPr/>
              <a:t>254</a:t>
            </a:fld>
            <a:endParaRPr lang="en-US"/>
          </a:p>
        </p:txBody>
      </p:sp>
    </p:spTree>
    <p:extLst>
      <p:ext uri="{BB962C8B-B14F-4D97-AF65-F5344CB8AC3E}">
        <p14:creationId xmlns:p14="http://schemas.microsoft.com/office/powerpoint/2010/main" val="2911672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t>State Revolving Fund (SRF)</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255</a:t>
            </a:fld>
            <a:endParaRPr lang="en-US"/>
          </a:p>
        </p:txBody>
      </p:sp>
      <p:sp>
        <p:nvSpPr>
          <p:cNvPr id="5" name="Rectangle 4">
            <a:extLst>
              <a:ext uri="{FF2B5EF4-FFF2-40B4-BE49-F238E27FC236}">
                <a16:creationId xmlns:a16="http://schemas.microsoft.com/office/drawing/2014/main" id="{99E1A889-F2A8-4311-8A82-2827DD1504A3}"/>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336" y="1068708"/>
            <a:ext cx="8239328" cy="5313619"/>
          </a:xfrm>
        </p:spPr>
        <p:txBody>
          <a:bodyPr vert="horz" lIns="91440" tIns="45720" rIns="91440" bIns="45720" rtlCol="0" anchor="t">
            <a:normAutofit/>
          </a:bodyPr>
          <a:lstStyle/>
          <a:p>
            <a:r>
              <a:rPr lang="en-US">
                <a:solidFill>
                  <a:schemeClr val="accent3"/>
                </a:solidFill>
                <a:latin typeface="Arial"/>
                <a:cs typeface="Arial"/>
              </a:rPr>
              <a:t>Build America, Buy America (BABA) Act</a:t>
            </a:r>
          </a:p>
          <a:p>
            <a:pPr marL="0" indent="0">
              <a:buNone/>
            </a:pPr>
            <a:endParaRPr lang="en-US">
              <a:solidFill>
                <a:schemeClr val="accent3"/>
              </a:solidFill>
              <a:latin typeface="Arial"/>
              <a:cs typeface="Arial"/>
            </a:endParaRPr>
          </a:p>
          <a:p>
            <a:pPr lvl="1"/>
            <a:r>
              <a:rPr lang="en-US">
                <a:solidFill>
                  <a:schemeClr val="accent3"/>
                </a:solidFill>
                <a:latin typeface="Arial"/>
                <a:cs typeface="Arial"/>
              </a:rPr>
              <a:t>Beginning May 2022, BABA applies to equivalency SRF projects every funding round, and to all projects funded with IIJA money. </a:t>
            </a:r>
          </a:p>
          <a:p>
            <a:pPr lvl="2"/>
            <a:r>
              <a:rPr lang="en-US">
                <a:solidFill>
                  <a:schemeClr val="accent3"/>
                </a:solidFill>
                <a:latin typeface="Arial"/>
                <a:cs typeface="Arial"/>
              </a:rPr>
              <a:t>All iron and steel are produced in the United States. </a:t>
            </a:r>
          </a:p>
          <a:p>
            <a:pPr lvl="2"/>
            <a:r>
              <a:rPr lang="en-US">
                <a:solidFill>
                  <a:schemeClr val="accent3"/>
                </a:solidFill>
                <a:latin typeface="Arial"/>
                <a:cs typeface="Arial"/>
              </a:rPr>
              <a:t>All manufactured products are produced in the United States.</a:t>
            </a:r>
          </a:p>
          <a:p>
            <a:pPr lvl="2"/>
            <a:r>
              <a:rPr lang="en-US">
                <a:solidFill>
                  <a:schemeClr val="accent3"/>
                </a:solidFill>
                <a:latin typeface="Arial"/>
                <a:cs typeface="Arial"/>
              </a:rPr>
              <a:t>All construction materials are manufactured in the United States. </a:t>
            </a:r>
          </a:p>
          <a:p>
            <a:pPr lvl="1"/>
            <a:endParaRPr lang="en-US">
              <a:solidFill>
                <a:schemeClr val="accent3"/>
              </a:solidFill>
            </a:endParaRPr>
          </a:p>
          <a:p>
            <a:pPr lvl="1"/>
            <a:r>
              <a:rPr lang="en-US">
                <a:solidFill>
                  <a:schemeClr val="accent3"/>
                </a:solidFill>
                <a:latin typeface="Arial"/>
                <a:cs typeface="Arial"/>
              </a:rPr>
              <a:t>EPA website:</a:t>
            </a:r>
            <a:r>
              <a:rPr lang="en-US">
                <a:latin typeface="Arial"/>
                <a:cs typeface="Arial"/>
              </a:rPr>
              <a:t> </a:t>
            </a:r>
            <a:r>
              <a:rPr lang="en-US">
                <a:latin typeface="Arial"/>
                <a:cs typeface="Arial"/>
                <a:hlinkClick r:id="rId3"/>
              </a:rPr>
              <a:t>Build America, Buy America (BABA) | US EPA</a:t>
            </a:r>
            <a:endParaRPr lang="en-US">
              <a:latin typeface="Arial"/>
              <a:cs typeface="Arial"/>
            </a:endParaRPr>
          </a:p>
          <a:p>
            <a:pPr marL="342900" lvl="1" indent="0">
              <a:buNone/>
            </a:pPr>
            <a:endParaRPr lang="en-US"/>
          </a:p>
          <a:p>
            <a:pPr lvl="2"/>
            <a:endParaRPr lang="en-US"/>
          </a:p>
        </p:txBody>
      </p:sp>
    </p:spTree>
    <p:extLst>
      <p:ext uri="{BB962C8B-B14F-4D97-AF65-F5344CB8AC3E}">
        <p14:creationId xmlns:p14="http://schemas.microsoft.com/office/powerpoint/2010/main" val="163372703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597A-9C68-06B8-2DBC-AE9FB108E439}"/>
              </a:ext>
            </a:extLst>
          </p:cNvPr>
          <p:cNvSpPr>
            <a:spLocks noGrp="1"/>
          </p:cNvSpPr>
          <p:nvPr>
            <p:ph type="title"/>
          </p:nvPr>
        </p:nvSpPr>
        <p:spPr/>
        <p:txBody>
          <a:bodyPr/>
          <a:lstStyle/>
          <a:p>
            <a:r>
              <a:rPr lang="en-US"/>
              <a:t>BABA – Approved Waivers</a:t>
            </a:r>
          </a:p>
        </p:txBody>
      </p:sp>
      <p:sp>
        <p:nvSpPr>
          <p:cNvPr id="3" name="Content Placeholder 2">
            <a:extLst>
              <a:ext uri="{FF2B5EF4-FFF2-40B4-BE49-F238E27FC236}">
                <a16:creationId xmlns:a16="http://schemas.microsoft.com/office/drawing/2014/main" id="{A6263293-813A-72EB-1A06-97F95A8E055A}"/>
              </a:ext>
            </a:extLst>
          </p:cNvPr>
          <p:cNvSpPr>
            <a:spLocks noGrp="1"/>
          </p:cNvSpPr>
          <p:nvPr>
            <p:ph idx="1"/>
          </p:nvPr>
        </p:nvSpPr>
        <p:spPr/>
        <p:txBody>
          <a:bodyPr vert="horz" lIns="91440" tIns="45720" rIns="91440" bIns="45720" rtlCol="0" anchor="t">
            <a:normAutofit/>
          </a:bodyPr>
          <a:lstStyle/>
          <a:p>
            <a:r>
              <a:rPr lang="en-US" b="0" i="0">
                <a:solidFill>
                  <a:srgbClr val="005EA2"/>
                </a:solidFill>
                <a:effectLst/>
                <a:latin typeface="Arial"/>
                <a:cs typeface="Arial"/>
                <a:hlinkClick r:id="rId3">
                  <a:extLst>
                    <a:ext uri="{A12FA001-AC4F-418D-AE19-62706E023703}">
                      <ahyp:hlinkClr xmlns:ahyp="http://schemas.microsoft.com/office/drawing/2018/hyperlinkcolor" val="tx"/>
                    </a:ext>
                  </a:extLst>
                </a:hlinkClick>
              </a:rPr>
              <a:t>EPA De Minimis General Applicability Waiver </a:t>
            </a:r>
            <a:endParaRPr lang="en-US" b="0" i="0">
              <a:solidFill>
                <a:srgbClr val="005EA2"/>
              </a:solidFill>
              <a:effectLst/>
              <a:latin typeface="Arial"/>
              <a:cs typeface="Arial"/>
            </a:endParaRPr>
          </a:p>
          <a:p>
            <a:pPr lvl="1"/>
            <a:r>
              <a:rPr lang="en-US">
                <a:solidFill>
                  <a:schemeClr val="accent3"/>
                </a:solidFill>
                <a:latin typeface="Arial"/>
                <a:cs typeface="Arial"/>
              </a:rPr>
              <a:t>Waive requirements for products that cumulatively comprise no more than five percent of the total project cost. </a:t>
            </a:r>
          </a:p>
          <a:p>
            <a:pPr lvl="1"/>
            <a:r>
              <a:rPr lang="en-US">
                <a:solidFill>
                  <a:schemeClr val="accent3"/>
                </a:solidFill>
                <a:latin typeface="Arial"/>
                <a:cs typeface="Arial"/>
              </a:rPr>
              <a:t>This waiver is not additive with the existing American Iron and Steel national de minimis waiver. </a:t>
            </a:r>
          </a:p>
          <a:p>
            <a:r>
              <a:rPr lang="en-US" b="0" i="0">
                <a:solidFill>
                  <a:srgbClr val="005EA2"/>
                </a:solidFill>
                <a:effectLst/>
                <a:latin typeface="Arial"/>
                <a:cs typeface="Arial"/>
                <a:hlinkClick r:id="rId4"/>
              </a:rPr>
              <a:t>EPA Small Project General Applicability Waiver </a:t>
            </a:r>
            <a:endParaRPr lang="en-US" b="0" i="0">
              <a:solidFill>
                <a:srgbClr val="005EA2"/>
              </a:solidFill>
              <a:effectLst/>
              <a:latin typeface="Arial"/>
              <a:cs typeface="Arial"/>
            </a:endParaRPr>
          </a:p>
          <a:p>
            <a:pPr lvl="1"/>
            <a:r>
              <a:rPr lang="en-US">
                <a:solidFill>
                  <a:schemeClr val="accent3"/>
                </a:solidFill>
                <a:latin typeface="Arial"/>
                <a:cs typeface="Arial"/>
              </a:rPr>
              <a:t>Waiver for small projects, where assistance agreements or subawards under assistance agreements are less than $250,000</a:t>
            </a:r>
          </a:p>
          <a:p>
            <a:pPr marL="685800" lvl="2" indent="0">
              <a:buNone/>
            </a:pPr>
            <a:endParaRPr lang="en-US" b="0" i="0">
              <a:solidFill>
                <a:schemeClr val="accent3"/>
              </a:solidFill>
              <a:effectLst/>
            </a:endParaRPr>
          </a:p>
          <a:p>
            <a:pPr lvl="1"/>
            <a:endParaRPr lang="en-US"/>
          </a:p>
        </p:txBody>
      </p:sp>
      <p:sp>
        <p:nvSpPr>
          <p:cNvPr id="4" name="Slide Number Placeholder 3">
            <a:extLst>
              <a:ext uri="{FF2B5EF4-FFF2-40B4-BE49-F238E27FC236}">
                <a16:creationId xmlns:a16="http://schemas.microsoft.com/office/drawing/2014/main" id="{F3DA6C6C-C4DD-9A34-130F-05379DA850BF}"/>
              </a:ext>
            </a:extLst>
          </p:cNvPr>
          <p:cNvSpPr>
            <a:spLocks noGrp="1"/>
          </p:cNvSpPr>
          <p:nvPr>
            <p:ph type="sldNum" sz="quarter" idx="10"/>
          </p:nvPr>
        </p:nvSpPr>
        <p:spPr/>
        <p:txBody>
          <a:bodyPr/>
          <a:lstStyle/>
          <a:p>
            <a:fld id="{74EC55B0-5D01-45FE-91CD-8F1B48D625FC}" type="slidenum">
              <a:rPr lang="en-US" smtClean="0"/>
              <a:pPr/>
              <a:t>256</a:t>
            </a:fld>
            <a:endParaRPr lang="en-US"/>
          </a:p>
        </p:txBody>
      </p:sp>
    </p:spTree>
    <p:extLst>
      <p:ext uri="{BB962C8B-B14F-4D97-AF65-F5344CB8AC3E}">
        <p14:creationId xmlns:p14="http://schemas.microsoft.com/office/powerpoint/2010/main" val="336705490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597A-9C68-06B8-2DBC-AE9FB108E439}"/>
              </a:ext>
            </a:extLst>
          </p:cNvPr>
          <p:cNvSpPr>
            <a:spLocks noGrp="1"/>
          </p:cNvSpPr>
          <p:nvPr>
            <p:ph type="title"/>
          </p:nvPr>
        </p:nvSpPr>
        <p:spPr/>
        <p:txBody>
          <a:bodyPr/>
          <a:lstStyle/>
          <a:p>
            <a:r>
              <a:rPr lang="en-US"/>
              <a:t>BABA – Approved Waivers</a:t>
            </a:r>
          </a:p>
        </p:txBody>
      </p:sp>
      <p:sp>
        <p:nvSpPr>
          <p:cNvPr id="3" name="Content Placeholder 2">
            <a:extLst>
              <a:ext uri="{FF2B5EF4-FFF2-40B4-BE49-F238E27FC236}">
                <a16:creationId xmlns:a16="http://schemas.microsoft.com/office/drawing/2014/main" id="{A6263293-813A-72EB-1A06-97F95A8E055A}"/>
              </a:ext>
            </a:extLst>
          </p:cNvPr>
          <p:cNvSpPr>
            <a:spLocks noGrp="1"/>
          </p:cNvSpPr>
          <p:nvPr>
            <p:ph idx="1"/>
          </p:nvPr>
        </p:nvSpPr>
        <p:spPr/>
        <p:txBody>
          <a:bodyPr vert="horz" lIns="91440" tIns="45720" rIns="91440" bIns="45720" rtlCol="0" anchor="t">
            <a:normAutofit/>
          </a:bodyPr>
          <a:lstStyle/>
          <a:p>
            <a:r>
              <a:rPr lang="en-US" b="0" i="0">
                <a:solidFill>
                  <a:srgbClr val="005EA2"/>
                </a:solidFill>
                <a:effectLst/>
                <a:latin typeface="Arial"/>
                <a:cs typeface="Arial"/>
                <a:hlinkClick r:id="rId3">
                  <a:extLst>
                    <a:ext uri="{A12FA001-AC4F-418D-AE19-62706E023703}">
                      <ahyp:hlinkClr xmlns:ahyp="http://schemas.microsoft.com/office/drawing/2018/hyperlinkcolor" val="tx"/>
                    </a:ext>
                  </a:extLst>
                </a:hlinkClick>
              </a:rPr>
              <a:t>Adjustment Period </a:t>
            </a:r>
            <a:r>
              <a:rPr lang="en-US">
                <a:solidFill>
                  <a:srgbClr val="005EA2"/>
                </a:solidFill>
                <a:latin typeface="Arial"/>
                <a:cs typeface="Arial"/>
                <a:hlinkClick r:id="rId3">
                  <a:extLst>
                    <a:ext uri="{A12FA001-AC4F-418D-AE19-62706E023703}">
                      <ahyp:hlinkClr xmlns:ahyp="http://schemas.microsoft.com/office/drawing/2018/hyperlinkcolor" val="tx"/>
                    </a:ext>
                  </a:extLst>
                </a:hlinkClick>
              </a:rPr>
              <a:t>Waiver for </a:t>
            </a:r>
            <a:r>
              <a:rPr lang="en-US" b="0" i="0">
                <a:solidFill>
                  <a:srgbClr val="005EA2"/>
                </a:solidFill>
                <a:effectLst/>
                <a:latin typeface="Arial"/>
                <a:cs typeface="Arial"/>
                <a:hlinkClick r:id="rId3">
                  <a:extLst>
                    <a:ext uri="{A12FA001-AC4F-418D-AE19-62706E023703}">
                      <ahyp:hlinkClr xmlns:ahyp="http://schemas.microsoft.com/office/drawing/2018/hyperlinkcolor" val="tx"/>
                    </a:ext>
                  </a:extLst>
                </a:hlinkClick>
              </a:rPr>
              <a:t>SRF Projects </a:t>
            </a:r>
            <a:r>
              <a:rPr lang="en-US">
                <a:solidFill>
                  <a:srgbClr val="005EA2"/>
                </a:solidFill>
                <a:latin typeface="Arial"/>
                <a:cs typeface="Arial"/>
                <a:hlinkClick r:id="rId3">
                  <a:extLst>
                    <a:ext uri="{A12FA001-AC4F-418D-AE19-62706E023703}">
                      <ahyp:hlinkClr xmlns:ahyp="http://schemas.microsoft.com/office/drawing/2018/hyperlinkcolor" val="tx"/>
                    </a:ext>
                  </a:extLst>
                </a:hlinkClick>
              </a:rPr>
              <a:t>thathave</a:t>
            </a:r>
            <a:r>
              <a:rPr lang="en-US" b="0" i="0">
                <a:solidFill>
                  <a:srgbClr val="005EA2"/>
                </a:solidFill>
                <a:effectLst/>
                <a:latin typeface="Arial"/>
                <a:cs typeface="Arial"/>
                <a:hlinkClick r:id="rId3">
                  <a:extLst>
                    <a:ext uri="{A12FA001-AC4F-418D-AE19-62706E023703}">
                      <ahyp:hlinkClr xmlns:ahyp="http://schemas.microsoft.com/office/drawing/2018/hyperlinkcolor" val="tx"/>
                    </a:ext>
                  </a:extLst>
                </a:hlinkClick>
              </a:rPr>
              <a:t> Initiated Design Planning</a:t>
            </a:r>
            <a:endParaRPr lang="en-US">
              <a:solidFill>
                <a:srgbClr val="005EA2"/>
              </a:solidFill>
              <a:latin typeface="Arial"/>
              <a:cs typeface="Arial"/>
            </a:endParaRPr>
          </a:p>
          <a:p>
            <a:pPr lvl="1"/>
            <a:r>
              <a:rPr lang="en-US">
                <a:solidFill>
                  <a:schemeClr val="accent3"/>
                </a:solidFill>
                <a:latin typeface="Arial"/>
                <a:cs typeface="Arial"/>
              </a:rPr>
              <a:t>This one is complicated</a:t>
            </a:r>
          </a:p>
          <a:p>
            <a:pPr lvl="1"/>
            <a:r>
              <a:rPr lang="en-US">
                <a:solidFill>
                  <a:schemeClr val="accent3"/>
                </a:solidFill>
                <a:latin typeface="Arial"/>
                <a:cs typeface="Arial"/>
              </a:rPr>
              <a:t>Waive BABA requirements on projects that initiated project design planning prior to May 14, 2022</a:t>
            </a:r>
          </a:p>
          <a:p>
            <a:pPr lvl="1"/>
            <a:r>
              <a:rPr lang="en-US">
                <a:solidFill>
                  <a:schemeClr val="accent3"/>
                </a:solidFill>
                <a:latin typeface="Arial"/>
                <a:cs typeface="Arial"/>
              </a:rPr>
              <a:t>Does not waive AIS requirements</a:t>
            </a:r>
          </a:p>
          <a:p>
            <a:pPr lvl="1"/>
            <a:r>
              <a:rPr lang="en-US">
                <a:solidFill>
                  <a:schemeClr val="accent3"/>
                </a:solidFill>
                <a:latin typeface="Arial"/>
                <a:cs typeface="Arial"/>
              </a:rPr>
              <a:t>May not cover re-design</a:t>
            </a:r>
          </a:p>
          <a:p>
            <a:pPr lvl="1"/>
            <a:r>
              <a:rPr lang="en-US">
                <a:solidFill>
                  <a:schemeClr val="accent3"/>
                </a:solidFill>
                <a:latin typeface="Arial"/>
                <a:cs typeface="Arial"/>
              </a:rPr>
              <a:t>DWI has already identified affected projects and is in contact with the relevant fund recipients. </a:t>
            </a:r>
            <a:endParaRPr lang="en-US">
              <a:solidFill>
                <a:schemeClr val="accent3"/>
              </a:solidFill>
            </a:endParaRPr>
          </a:p>
          <a:p>
            <a:pPr lvl="1"/>
            <a:r>
              <a:rPr lang="en-US">
                <a:solidFill>
                  <a:srgbClr val="FF0000"/>
                </a:solidFill>
                <a:latin typeface="Arial"/>
                <a:cs typeface="Arial"/>
              </a:rPr>
              <a:t>Waiver does not apply for new projects that got funded after December 2023.</a:t>
            </a:r>
            <a:endParaRPr lang="en-US">
              <a:solidFill>
                <a:srgbClr val="FF0000"/>
              </a:solidFill>
            </a:endParaRPr>
          </a:p>
          <a:p>
            <a:pPr lvl="2"/>
            <a:endParaRPr lang="en-US"/>
          </a:p>
          <a:p>
            <a:pPr lvl="1"/>
            <a:endParaRPr lang="en-US"/>
          </a:p>
        </p:txBody>
      </p:sp>
      <p:sp>
        <p:nvSpPr>
          <p:cNvPr id="4" name="Slide Number Placeholder 3">
            <a:extLst>
              <a:ext uri="{FF2B5EF4-FFF2-40B4-BE49-F238E27FC236}">
                <a16:creationId xmlns:a16="http://schemas.microsoft.com/office/drawing/2014/main" id="{F3DA6C6C-C4DD-9A34-130F-05379DA850BF}"/>
              </a:ext>
            </a:extLst>
          </p:cNvPr>
          <p:cNvSpPr>
            <a:spLocks noGrp="1"/>
          </p:cNvSpPr>
          <p:nvPr>
            <p:ph type="sldNum" sz="quarter" idx="10"/>
          </p:nvPr>
        </p:nvSpPr>
        <p:spPr/>
        <p:txBody>
          <a:bodyPr/>
          <a:lstStyle/>
          <a:p>
            <a:fld id="{74EC55B0-5D01-45FE-91CD-8F1B48D625FC}" type="slidenum">
              <a:rPr lang="en-US" smtClean="0"/>
              <a:pPr/>
              <a:t>257</a:t>
            </a:fld>
            <a:endParaRPr lang="en-US"/>
          </a:p>
        </p:txBody>
      </p:sp>
    </p:spTree>
    <p:extLst>
      <p:ext uri="{BB962C8B-B14F-4D97-AF65-F5344CB8AC3E}">
        <p14:creationId xmlns:p14="http://schemas.microsoft.com/office/powerpoint/2010/main" val="20873289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A16F-C7E6-61C4-5340-119D8D088FC2}"/>
              </a:ext>
            </a:extLst>
          </p:cNvPr>
          <p:cNvSpPr>
            <a:spLocks noGrp="1"/>
          </p:cNvSpPr>
          <p:nvPr>
            <p:ph type="title"/>
          </p:nvPr>
        </p:nvSpPr>
        <p:spPr/>
        <p:txBody>
          <a:bodyPr/>
          <a:lstStyle/>
          <a:p>
            <a:r>
              <a:rPr lang="en-US">
                <a:latin typeface="Times New Roman"/>
                <a:cs typeface="Times New Roman"/>
              </a:rPr>
              <a:t>Timely and Expeditious Use of Funds (</a:t>
            </a:r>
            <a:r>
              <a:rPr lang="en-US">
                <a:solidFill>
                  <a:srgbClr val="FFFF00"/>
                </a:solidFill>
                <a:latin typeface="Times New Roman"/>
                <a:cs typeface="Times New Roman"/>
              </a:rPr>
              <a:t>NEW</a:t>
            </a:r>
            <a:r>
              <a:rPr lang="en-US">
                <a:latin typeface="Times New Roman"/>
                <a:cs typeface="Times New Roman"/>
              </a:rPr>
              <a:t>)</a:t>
            </a:r>
            <a:endParaRPr lang="en-US"/>
          </a:p>
        </p:txBody>
      </p:sp>
      <p:sp>
        <p:nvSpPr>
          <p:cNvPr id="3" name="Content Placeholder 2">
            <a:extLst>
              <a:ext uri="{FF2B5EF4-FFF2-40B4-BE49-F238E27FC236}">
                <a16:creationId xmlns:a16="http://schemas.microsoft.com/office/drawing/2014/main" id="{45FEA4E3-5D84-2B6B-7601-014408F5B5BC}"/>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EPA issued a memo (January 31, 2024) to all states requiring a statement in Intended Use Plan confirming that the funds will be expended in a timely and expeditious manner</a:t>
            </a:r>
          </a:p>
          <a:p>
            <a:r>
              <a:rPr lang="en-US">
                <a:solidFill>
                  <a:schemeClr val="accent3"/>
                </a:solidFill>
                <a:latin typeface="Arial"/>
                <a:cs typeface="Arial"/>
              </a:rPr>
              <a:t>Each cap grant will expire in four years once the drawdown begins</a:t>
            </a:r>
          </a:p>
          <a:p>
            <a:r>
              <a:rPr lang="en-US">
                <a:solidFill>
                  <a:schemeClr val="accent3"/>
                </a:solidFill>
                <a:latin typeface="Arial"/>
                <a:cs typeface="Arial"/>
              </a:rPr>
              <a:t>Hence it is extremely important for projects to finish on time as indicated in the Letter of Intend to Fund (LOIF)</a:t>
            </a:r>
          </a:p>
          <a:p>
            <a:r>
              <a:rPr lang="en-US">
                <a:solidFill>
                  <a:schemeClr val="accent3"/>
                </a:solidFill>
                <a:latin typeface="Arial"/>
                <a:cs typeface="Arial"/>
              </a:rPr>
              <a:t>Projects not following these milestone dates risks loss of committed SRF funds</a:t>
            </a:r>
            <a:endParaRPr lang="en-US">
              <a:solidFill>
                <a:schemeClr val="accent3"/>
              </a:solidFill>
            </a:endParaRPr>
          </a:p>
        </p:txBody>
      </p:sp>
      <p:sp>
        <p:nvSpPr>
          <p:cNvPr id="4" name="Slide Number Placeholder 3">
            <a:extLst>
              <a:ext uri="{FF2B5EF4-FFF2-40B4-BE49-F238E27FC236}">
                <a16:creationId xmlns:a16="http://schemas.microsoft.com/office/drawing/2014/main" id="{95B4E609-0B0E-0A73-105A-08FFC19B701D}"/>
              </a:ext>
            </a:extLst>
          </p:cNvPr>
          <p:cNvSpPr>
            <a:spLocks noGrp="1"/>
          </p:cNvSpPr>
          <p:nvPr>
            <p:ph type="sldNum" sz="quarter" idx="10"/>
          </p:nvPr>
        </p:nvSpPr>
        <p:spPr/>
        <p:txBody>
          <a:bodyPr/>
          <a:lstStyle/>
          <a:p>
            <a:fld id="{74EC55B0-5D01-45FE-91CD-8F1B48D625FC}" type="slidenum">
              <a:rPr lang="en-US" smtClean="0"/>
              <a:pPr/>
              <a:t>258</a:t>
            </a:fld>
            <a:endParaRPr lang="en-US"/>
          </a:p>
        </p:txBody>
      </p:sp>
    </p:spTree>
    <p:extLst>
      <p:ext uri="{BB962C8B-B14F-4D97-AF65-F5344CB8AC3E}">
        <p14:creationId xmlns:p14="http://schemas.microsoft.com/office/powerpoint/2010/main" val="374191303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BE22-4D22-7BAC-7AB5-A226A354A60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84F927C-2066-CF42-5825-5153386EAD87}"/>
              </a:ext>
            </a:extLst>
          </p:cNvPr>
          <p:cNvSpPr/>
          <p:nvPr/>
        </p:nvSpPr>
        <p:spPr>
          <a:xfrm>
            <a:off x="6844145" y="5430982"/>
            <a:ext cx="2156980" cy="11083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74C56CE6-7AFF-9376-0EDD-8AFC5E88B639}"/>
              </a:ext>
            </a:extLst>
          </p:cNvPr>
          <p:cNvSpPr>
            <a:spLocks noGrp="1"/>
          </p:cNvSpPr>
          <p:nvPr>
            <p:ph type="title"/>
          </p:nvPr>
        </p:nvSpPr>
        <p:spPr/>
        <p:txBody>
          <a:bodyPr>
            <a:normAutofit/>
          </a:bodyPr>
          <a:lstStyle/>
          <a:p>
            <a:r>
              <a:rPr lang="en-US"/>
              <a:t>Funds Available</a:t>
            </a:r>
            <a:endParaRPr lang="en-US">
              <a:solidFill>
                <a:srgbClr val="FFFF00"/>
              </a:solidFill>
            </a:endParaRPr>
          </a:p>
        </p:txBody>
      </p:sp>
      <p:sp>
        <p:nvSpPr>
          <p:cNvPr id="4" name="Slide Number Placeholder 3">
            <a:extLst>
              <a:ext uri="{FF2B5EF4-FFF2-40B4-BE49-F238E27FC236}">
                <a16:creationId xmlns:a16="http://schemas.microsoft.com/office/drawing/2014/main" id="{F1974243-7D3F-673A-71B1-AE2E19327A47}"/>
              </a:ext>
            </a:extLst>
          </p:cNvPr>
          <p:cNvSpPr>
            <a:spLocks noGrp="1"/>
          </p:cNvSpPr>
          <p:nvPr>
            <p:ph type="sldNum" sz="quarter" idx="10"/>
          </p:nvPr>
        </p:nvSpPr>
        <p:spPr>
          <a:xfrm>
            <a:off x="-4127" y="6600162"/>
            <a:ext cx="1747520" cy="266716"/>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mtClean="0"/>
              <a:pPr/>
              <a:t>259</a:t>
            </a:fld>
            <a:endParaRPr lang="en-US"/>
          </a:p>
        </p:txBody>
      </p:sp>
      <p:graphicFrame>
        <p:nvGraphicFramePr>
          <p:cNvPr id="8" name="Table 7">
            <a:extLst>
              <a:ext uri="{FF2B5EF4-FFF2-40B4-BE49-F238E27FC236}">
                <a16:creationId xmlns:a16="http://schemas.microsoft.com/office/drawing/2014/main" id="{C4BD5E21-6EDE-F811-B769-CC0CFF6F63E4}"/>
              </a:ext>
            </a:extLst>
          </p:cNvPr>
          <p:cNvGraphicFramePr>
            <a:graphicFrameLocks noGrp="1"/>
          </p:cNvGraphicFramePr>
          <p:nvPr/>
        </p:nvGraphicFramePr>
        <p:xfrm>
          <a:off x="466928" y="984598"/>
          <a:ext cx="8484295" cy="3695199"/>
        </p:xfrm>
        <a:graphic>
          <a:graphicData uri="http://schemas.openxmlformats.org/drawingml/2006/table">
            <a:tbl>
              <a:tblPr firstRow="1" firstCol="1" bandRow="1">
                <a:tableStyleId>{5C22544A-7EE6-4342-B048-85BDC9FD1C3A}</a:tableStyleId>
              </a:tblPr>
              <a:tblGrid>
                <a:gridCol w="2174672">
                  <a:extLst>
                    <a:ext uri="{9D8B030D-6E8A-4147-A177-3AD203B41FA5}">
                      <a16:colId xmlns:a16="http://schemas.microsoft.com/office/drawing/2014/main" val="3430951684"/>
                    </a:ext>
                  </a:extLst>
                </a:gridCol>
                <a:gridCol w="934720">
                  <a:extLst>
                    <a:ext uri="{9D8B030D-6E8A-4147-A177-3AD203B41FA5}">
                      <a16:colId xmlns:a16="http://schemas.microsoft.com/office/drawing/2014/main" val="1023295345"/>
                    </a:ext>
                  </a:extLst>
                </a:gridCol>
                <a:gridCol w="1727200">
                  <a:extLst>
                    <a:ext uri="{9D8B030D-6E8A-4147-A177-3AD203B41FA5}">
                      <a16:colId xmlns:a16="http://schemas.microsoft.com/office/drawing/2014/main" val="2604833739"/>
                    </a:ext>
                  </a:extLst>
                </a:gridCol>
                <a:gridCol w="882279">
                  <a:extLst>
                    <a:ext uri="{9D8B030D-6E8A-4147-A177-3AD203B41FA5}">
                      <a16:colId xmlns:a16="http://schemas.microsoft.com/office/drawing/2014/main" val="1142006736"/>
                    </a:ext>
                  </a:extLst>
                </a:gridCol>
                <a:gridCol w="1382712">
                  <a:extLst>
                    <a:ext uri="{9D8B030D-6E8A-4147-A177-3AD203B41FA5}">
                      <a16:colId xmlns:a16="http://schemas.microsoft.com/office/drawing/2014/main" val="471030364"/>
                    </a:ext>
                  </a:extLst>
                </a:gridCol>
                <a:gridCol w="1382712">
                  <a:extLst>
                    <a:ext uri="{9D8B030D-6E8A-4147-A177-3AD203B41FA5}">
                      <a16:colId xmlns:a16="http://schemas.microsoft.com/office/drawing/2014/main" val="2081528242"/>
                    </a:ext>
                  </a:extLst>
                </a:gridCol>
              </a:tblGrid>
              <a:tr h="269679">
                <a:tc>
                  <a:txBody>
                    <a:bodyPr/>
                    <a:lstStyle/>
                    <a:p>
                      <a:pPr algn="ctr" rtl="0"/>
                      <a:r>
                        <a:rPr lang="en-US">
                          <a:effectLst/>
                          <a:latin typeface="Arial"/>
                        </a:rPr>
                        <a:t>Fall 2025 Application Type</a:t>
                      </a:r>
                    </a:p>
                  </a:txBody>
                  <a:tcPr marL="0" marR="0" marT="0" marB="0" anchor="ctr"/>
                </a:tc>
                <a:tc gridSpan="5">
                  <a:txBody>
                    <a:bodyPr/>
                    <a:lstStyle/>
                    <a:p>
                      <a:pPr algn="ctr" rtl="0"/>
                      <a:r>
                        <a:rPr lang="en-US">
                          <a:effectLst/>
                          <a:latin typeface="Arial"/>
                        </a:rPr>
                        <a:t>Approximate Amount Available </a:t>
                      </a:r>
                      <a:r>
                        <a:rPr lang="en-US" u="sng">
                          <a:effectLst/>
                          <a:latin typeface="Arial"/>
                        </a:rPr>
                        <a:t>in Fall 2025</a:t>
                      </a:r>
                    </a:p>
                  </a:txBody>
                  <a:tcPr marL="0" marR="0" marT="0" marB="0" anchor="ctr"/>
                </a:tc>
                <a:tc hMerge="1">
                  <a:txBody>
                    <a:bodyPr/>
                    <a:lstStyle/>
                    <a:p>
                      <a:endParaRPr lang="en-US"/>
                    </a:p>
                  </a:txBody>
                  <a:tcPr marL="0" marR="0" marT="0" marB="0" anchor="ctr"/>
                </a:tc>
                <a:tc hMerge="1">
                  <a:txBody>
                    <a:bodyPr/>
                    <a:lstStyle/>
                    <a:p>
                      <a:endParaRPr lang="en-US"/>
                    </a:p>
                  </a:txBody>
                  <a:tcPr/>
                </a:tc>
                <a:tc hMerge="1">
                  <a:txBody>
                    <a:bodyPr/>
                    <a:lstStyle/>
                    <a:p>
                      <a:endParaRPr lang="en-US"/>
                    </a:p>
                  </a:txBody>
                  <a:tcPr marL="0" marR="0" marT="0" marB="0" anchor="ctr"/>
                </a:tc>
                <a:tc hMerge="1">
                  <a:txBody>
                    <a:bodyPr/>
                    <a:lstStyle/>
                    <a:p>
                      <a:pPr algn="ctr" rtl="0"/>
                      <a:endParaRPr lang="en-US" u="sng">
                        <a:effectLst/>
                        <a:latin typeface="Arial"/>
                      </a:endParaRPr>
                    </a:p>
                  </a:txBody>
                  <a:tcPr marL="0" marR="0" marT="0" marB="0" anchor="ctr"/>
                </a:tc>
                <a:extLst>
                  <a:ext uri="{0D108BD9-81ED-4DB2-BD59-A6C34878D82A}">
                    <a16:rowId xmlns:a16="http://schemas.microsoft.com/office/drawing/2014/main" val="803717781"/>
                  </a:ext>
                </a:extLst>
              </a:tr>
              <a:tr h="733425">
                <a:tc>
                  <a:txBody>
                    <a:bodyPr/>
                    <a:lstStyle/>
                    <a:p>
                      <a:pPr marL="112395" indent="0" rtl="0"/>
                      <a:r>
                        <a:rPr lang="en-US">
                          <a:effectLst/>
                          <a:latin typeface="Arial"/>
                        </a:rPr>
                        <a:t>Drinking Water  Projects</a:t>
                      </a:r>
                    </a:p>
                  </a:txBody>
                  <a:tcPr marL="0" marR="0" marT="0" marB="0" anchor="ctr"/>
                </a:tc>
                <a:tc>
                  <a:txBody>
                    <a:bodyPr/>
                    <a:lstStyle/>
                    <a:p>
                      <a:pPr algn="ctr" rtl="0"/>
                      <a:r>
                        <a:rPr lang="en-US">
                          <a:solidFill>
                            <a:schemeClr val="tx1"/>
                          </a:solidFill>
                          <a:effectLst/>
                          <a:latin typeface="Arial"/>
                        </a:rPr>
                        <a:t>DWSRF Loan: </a:t>
                      </a:r>
                      <a:r>
                        <a:rPr lang="en-US">
                          <a:solidFill>
                            <a:schemeClr val="tx1"/>
                          </a:solidFill>
                          <a:effectLst/>
                        </a:rPr>
                        <a:t>$50M</a:t>
                      </a:r>
                    </a:p>
                    <a:p>
                      <a:pPr algn="ctr" rtl="0"/>
                      <a:r>
                        <a:rPr lang="en-US">
                          <a:solidFill>
                            <a:schemeClr val="tx1"/>
                          </a:solidFill>
                          <a:effectLst/>
                        </a:rPr>
                        <a:t>(incl. $18 M in PF)</a:t>
                      </a:r>
                    </a:p>
                  </a:txBody>
                  <a:tcPr marL="0" marR="0" marT="0" marB="0" anchor="ctr">
                    <a:solidFill>
                      <a:schemeClr val="accent1">
                        <a:lumMod val="20000"/>
                        <a:lumOff val="80000"/>
                      </a:schemeClr>
                    </a:solidFill>
                  </a:tcPr>
                </a:tc>
                <a:tc>
                  <a:txBody>
                    <a:bodyPr/>
                    <a:lstStyle/>
                    <a:p>
                      <a:pPr lvl="0" algn="ctr" rtl="0">
                        <a:buNone/>
                      </a:pPr>
                      <a:r>
                        <a:rPr lang="en-US">
                          <a:solidFill>
                            <a:schemeClr val="tx1"/>
                          </a:solidFill>
                          <a:effectLst/>
                          <a:latin typeface="Arial"/>
                        </a:rPr>
                        <a:t>Emerging Contaminants (EC):</a:t>
                      </a:r>
                    </a:p>
                    <a:p>
                      <a:pPr lvl="0" algn="ctr">
                        <a:buNone/>
                      </a:pPr>
                      <a:r>
                        <a:rPr lang="en-US" sz="1350" kern="1200">
                          <a:solidFill>
                            <a:schemeClr val="tx1"/>
                          </a:solidFill>
                          <a:effectLst/>
                          <a:latin typeface="Arial"/>
                          <a:ea typeface="+mn-ea"/>
                          <a:cs typeface="+mn-cs"/>
                        </a:rPr>
                        <a:t>$0 - $10</a:t>
                      </a:r>
                      <a:r>
                        <a:rPr lang="en-US">
                          <a:solidFill>
                            <a:schemeClr val="tx1"/>
                          </a:solidFill>
                          <a:effectLst/>
                        </a:rPr>
                        <a:t>M for construction (whatever is available from Study Reserve)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(100% PF)</a:t>
                      </a:r>
                      <a:endParaRPr lang="en-US">
                        <a:solidFill>
                          <a:schemeClr val="tx1"/>
                        </a:solidFill>
                        <a:latin typeface="Arial"/>
                      </a:endParaRPr>
                    </a:p>
                  </a:txBody>
                  <a:tcPr marL="0" marR="0" marT="0" marB="0" anchor="ctr">
                    <a:solidFill>
                      <a:schemeClr val="accent1">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latin typeface="Arial"/>
                        </a:rPr>
                        <a:t>CDBG-I</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latin typeface="Arial"/>
                        </a:rPr>
                        <a:t>~$18M</a:t>
                      </a:r>
                    </a:p>
                  </a:txBody>
                  <a:tcPr marL="0" marR="0" marT="0" marB="0" anchor="ctr">
                    <a:solidFill>
                      <a:schemeClr val="accent1">
                        <a:lumMod val="20000"/>
                        <a:lumOff val="80000"/>
                      </a:schemeClr>
                    </a:solidFill>
                  </a:tcPr>
                </a:tc>
                <a:tc rowSpan="3">
                  <a:txBody>
                    <a:bodyPr/>
                    <a:lstStyle/>
                    <a:p>
                      <a:pPr marL="0" lvl="0" indent="0" algn="ctr">
                        <a:lnSpc>
                          <a:spcPct val="100000"/>
                        </a:lnSpc>
                        <a:spcBef>
                          <a:spcPts val="0"/>
                        </a:spcBef>
                        <a:spcAft>
                          <a:spcPts val="0"/>
                        </a:spcAft>
                        <a:buNone/>
                      </a:pPr>
                      <a:r>
                        <a:rPr lang="en-US">
                          <a:solidFill>
                            <a:schemeClr val="tx1"/>
                          </a:solidFill>
                          <a:effectLst/>
                          <a:latin typeface="Arial"/>
                        </a:rPr>
                        <a:t>State Reserve Program</a:t>
                      </a:r>
                    </a:p>
                    <a:p>
                      <a:pPr marL="0" lvl="0" indent="0" algn="ctr">
                        <a:lnSpc>
                          <a:spcPct val="100000"/>
                        </a:lnSpc>
                        <a:spcBef>
                          <a:spcPts val="0"/>
                        </a:spcBef>
                        <a:spcAft>
                          <a:spcPts val="0"/>
                        </a:spcAft>
                        <a:buNone/>
                      </a:pPr>
                      <a:r>
                        <a:rPr lang="en-US">
                          <a:solidFill>
                            <a:schemeClr val="tx1"/>
                          </a:solidFill>
                          <a:effectLst/>
                          <a:latin typeface="Arial"/>
                        </a:rPr>
                        <a:t>$30M grants*</a:t>
                      </a:r>
                    </a:p>
                    <a:p>
                      <a:pPr marL="0" lvl="0" indent="0" algn="ctr">
                        <a:lnSpc>
                          <a:spcPct val="100000"/>
                        </a:lnSpc>
                        <a:spcBef>
                          <a:spcPts val="0"/>
                        </a:spcBef>
                        <a:spcAft>
                          <a:spcPts val="0"/>
                        </a:spcAft>
                        <a:buNone/>
                      </a:pPr>
                      <a:r>
                        <a:rPr lang="en-US">
                          <a:solidFill>
                            <a:schemeClr val="tx1"/>
                          </a:solidFill>
                          <a:effectLst/>
                          <a:latin typeface="Arial"/>
                        </a:rPr>
                        <a:t>+ $30M loans</a:t>
                      </a:r>
                    </a:p>
                    <a:p>
                      <a:pPr marL="0" lvl="0" indent="0" algn="ctr">
                        <a:lnSpc>
                          <a:spcPct val="100000"/>
                        </a:lnSpc>
                        <a:spcBef>
                          <a:spcPts val="0"/>
                        </a:spcBef>
                        <a:spcAft>
                          <a:spcPts val="0"/>
                        </a:spcAft>
                        <a:buNone/>
                      </a:pPr>
                      <a:endParaRPr lang="en-US">
                        <a:solidFill>
                          <a:schemeClr val="tx1"/>
                        </a:solidFill>
                        <a:effectLst/>
                        <a:latin typeface="Arial"/>
                      </a:endParaRPr>
                    </a:p>
                    <a:p>
                      <a:pPr marL="0" lvl="0" indent="0" algn="ctr">
                        <a:lnSpc>
                          <a:spcPct val="100000"/>
                        </a:lnSpc>
                        <a:spcBef>
                          <a:spcPts val="0"/>
                        </a:spcBef>
                        <a:spcAft>
                          <a:spcPts val="0"/>
                        </a:spcAft>
                        <a:buNone/>
                      </a:pPr>
                      <a:r>
                        <a:rPr lang="en-US" i="1">
                          <a:solidFill>
                            <a:schemeClr val="tx1"/>
                          </a:solidFill>
                          <a:effectLst/>
                          <a:latin typeface="Arial"/>
                        </a:rPr>
                        <a:t>* SRP grants prioritized for western NC / Helene projects per SL 2025-26</a:t>
                      </a:r>
                    </a:p>
                  </a:txBody>
                  <a:tcPr marL="0" marR="0" marT="0" marB="0" anchor="ctr">
                    <a:solidFill>
                      <a:schemeClr val="accent1">
                        <a:lumMod val="20000"/>
                        <a:lumOff val="80000"/>
                      </a:schemeClr>
                    </a:solidFill>
                  </a:tcPr>
                </a:tc>
                <a:tc rowSpan="3">
                  <a:txBody>
                    <a:bodyPr/>
                    <a:lstStyle/>
                    <a:p>
                      <a:pPr marL="0" lvl="0" indent="0" algn="ctr">
                        <a:lnSpc>
                          <a:spcPct val="100000"/>
                        </a:lnSpc>
                        <a:spcBef>
                          <a:spcPts val="0"/>
                        </a:spcBef>
                        <a:spcAft>
                          <a:spcPts val="0"/>
                        </a:spcAft>
                        <a:buNone/>
                      </a:pPr>
                      <a:r>
                        <a:rPr lang="en-US">
                          <a:solidFill>
                            <a:schemeClr val="tx1"/>
                          </a:solidFill>
                          <a:effectLst/>
                          <a:latin typeface="Arial"/>
                        </a:rPr>
                        <a:t>Viable Utility Reserve</a:t>
                      </a:r>
                    </a:p>
                    <a:p>
                      <a:pPr marL="0" lvl="0" indent="0" algn="ctr">
                        <a:lnSpc>
                          <a:spcPct val="100000"/>
                        </a:lnSpc>
                        <a:spcBef>
                          <a:spcPts val="0"/>
                        </a:spcBef>
                        <a:spcAft>
                          <a:spcPts val="0"/>
                        </a:spcAft>
                        <a:buNone/>
                      </a:pPr>
                      <a:r>
                        <a:rPr lang="en-US">
                          <a:solidFill>
                            <a:schemeClr val="tx1"/>
                          </a:solidFill>
                          <a:effectLst/>
                          <a:latin typeface="Arial"/>
                        </a:rPr>
                        <a:t>$50M grants</a:t>
                      </a:r>
                    </a:p>
                  </a:txBody>
                  <a:tcPr marL="0" marR="0" marT="0" marB="0" anchor="ctr">
                    <a:solidFill>
                      <a:schemeClr val="accent1">
                        <a:lumMod val="20000"/>
                        <a:lumOff val="80000"/>
                      </a:schemeClr>
                    </a:solidFill>
                  </a:tcPr>
                </a:tc>
                <a:extLst>
                  <a:ext uri="{0D108BD9-81ED-4DB2-BD59-A6C34878D82A}">
                    <a16:rowId xmlns:a16="http://schemas.microsoft.com/office/drawing/2014/main" val="31400367"/>
                  </a:ext>
                </a:extLst>
              </a:tr>
              <a:tr h="739140">
                <a:tc>
                  <a:txBody>
                    <a:bodyPr/>
                    <a:lstStyle/>
                    <a:p>
                      <a:pPr marL="112395" indent="0" rtl="0"/>
                      <a:r>
                        <a:rPr lang="en-US">
                          <a:effectLst/>
                          <a:latin typeface="Arial"/>
                        </a:rPr>
                        <a:t>Wastewater Projects (including stormwater quality, stream restoration)</a:t>
                      </a:r>
                    </a:p>
                  </a:txBody>
                  <a:tcPr marL="0" marR="0" marT="0" marB="0" anchor="ctr"/>
                </a:tc>
                <a:tc>
                  <a:txBody>
                    <a:bodyPr/>
                    <a:lstStyle/>
                    <a:p>
                      <a:pPr algn="ctr" rtl="0"/>
                      <a:r>
                        <a:rPr lang="en-US">
                          <a:solidFill>
                            <a:schemeClr val="tx1"/>
                          </a:solidFill>
                          <a:effectLst/>
                          <a:latin typeface="Arial"/>
                        </a:rPr>
                        <a:t>CWSRF Loan: </a:t>
                      </a:r>
                      <a:r>
                        <a:rPr lang="en-US">
                          <a:solidFill>
                            <a:schemeClr val="tx1"/>
                          </a:solidFill>
                          <a:effectLst/>
                        </a:rPr>
                        <a:t>$90 M (incl. $13 M in PF)</a:t>
                      </a:r>
                    </a:p>
                  </a:txBody>
                  <a:tcPr marL="0" marR="0" marT="0" marB="0" anchor="ctr">
                    <a:solidFill>
                      <a:schemeClr val="accent1">
                        <a:lumMod val="20000"/>
                        <a:lumOff val="80000"/>
                      </a:schemeClr>
                    </a:solidFill>
                  </a:tcPr>
                </a:tc>
                <a:tc>
                  <a:txBody>
                    <a:bodyPr/>
                    <a:lstStyle/>
                    <a:p>
                      <a:pPr lvl="0" algn="ctr" rtl="0">
                        <a:buNone/>
                      </a:pPr>
                      <a:r>
                        <a:rPr lang="en-US">
                          <a:solidFill>
                            <a:schemeClr val="tx1"/>
                          </a:solidFill>
                          <a:effectLst/>
                          <a:latin typeface="Arial"/>
                        </a:rPr>
                        <a:t>Emerging Contaminants (EC): </a:t>
                      </a:r>
                    </a:p>
                    <a:p>
                      <a:pPr lvl="0" algn="ctr">
                        <a:buNone/>
                      </a:pPr>
                      <a:r>
                        <a:rPr lang="en-US" sz="1350" kern="1200">
                          <a:solidFill>
                            <a:schemeClr val="tx1"/>
                          </a:solidFill>
                          <a:effectLst/>
                          <a:latin typeface="Arial"/>
                          <a:ea typeface="+mn-ea"/>
                          <a:cs typeface="+mn-cs"/>
                        </a:rPr>
                        <a:t>Up to $2M for construction (estimated)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(100% PF)</a:t>
                      </a:r>
                      <a:endParaRPr lang="en-US">
                        <a:solidFill>
                          <a:schemeClr val="tx1"/>
                        </a:solidFill>
                        <a:latin typeface="Arial"/>
                      </a:endParaRPr>
                    </a:p>
                  </a:txBody>
                  <a:tcPr marL="0" marR="0" marT="0" marB="0" anchor="ctr">
                    <a:solidFill>
                      <a:schemeClr val="accent1">
                        <a:lumMod val="20000"/>
                        <a:lumOff val="8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solidFill>
                          <a:schemeClr val="tx1"/>
                        </a:solidFill>
                        <a:latin typeface="Arial"/>
                      </a:endParaRPr>
                    </a:p>
                  </a:txBody>
                  <a:tcPr marL="0" marR="0" marT="0" marB="0" anchor="ctr">
                    <a:solidFill>
                      <a:schemeClr val="accent1">
                        <a:lumMod val="20000"/>
                        <a:lumOff val="80000"/>
                      </a:schemeClr>
                    </a:solidFill>
                  </a:tcPr>
                </a:tc>
                <a:tc vMerge="1">
                  <a:txBody>
                    <a:bodyPr/>
                    <a:lstStyle/>
                    <a:p>
                      <a:pPr marL="0" lvl="0" indent="0" algn="ctr" defTabSz="685800">
                        <a:lnSpc>
                          <a:spcPct val="100000"/>
                        </a:lnSpc>
                        <a:spcBef>
                          <a:spcPts val="0"/>
                        </a:spcBef>
                        <a:spcAft>
                          <a:spcPts val="0"/>
                        </a:spcAft>
                        <a:buNone/>
                        <a:tabLst/>
                        <a:defRPr/>
                      </a:pPr>
                      <a:endParaRPr lang="en-US">
                        <a:solidFill>
                          <a:schemeClr val="tx1"/>
                        </a:solidFill>
                        <a:effectLst/>
                        <a:latin typeface="Arial"/>
                      </a:endParaRPr>
                    </a:p>
                  </a:txBody>
                  <a:tcPr marL="0" marR="0" marT="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110924405"/>
                  </a:ext>
                </a:extLst>
              </a:tr>
              <a:tr h="463533">
                <a:tc>
                  <a:txBody>
                    <a:bodyPr/>
                    <a:lstStyle/>
                    <a:p>
                      <a:pPr marL="112395" indent="0" rtl="0"/>
                      <a:r>
                        <a:rPr lang="en-US">
                          <a:effectLst/>
                          <a:latin typeface="Arial"/>
                        </a:rPr>
                        <a:t>Planning Projects</a:t>
                      </a:r>
                    </a:p>
                  </a:txBody>
                  <a:tcPr marL="0" marR="0" marT="0" marB="0" anchor="ctr"/>
                </a:tc>
                <a:tc gridSpan="3">
                  <a:txBody>
                    <a:bodyPr/>
                    <a:lstStyle/>
                    <a:p>
                      <a:pPr algn="ctr" rtl="0"/>
                      <a:endParaRPr lang="en-US">
                        <a:solidFill>
                          <a:schemeClr val="tx1"/>
                        </a:solidFill>
                        <a:effectLst/>
                      </a:endParaRPr>
                    </a:p>
                  </a:txBody>
                  <a:tcPr marL="0" marR="0" marT="0" marB="0" anchor="ctr">
                    <a:solidFill>
                      <a:schemeClr val="accent1">
                        <a:lumMod val="20000"/>
                        <a:lumOff val="8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solidFill>
                          <a:schemeClr val="tx1"/>
                        </a:solidFill>
                        <a:latin typeface="Arial"/>
                      </a:endParaRPr>
                    </a:p>
                  </a:txBody>
                  <a:tcPr marL="0" marR="0" marT="0" marB="0" anchor="ctr">
                    <a:solidFill>
                      <a:schemeClr val="accent1">
                        <a:lumMod val="20000"/>
                        <a:lumOff val="80000"/>
                      </a:schemeClr>
                    </a:solidFill>
                  </a:tcPr>
                </a:tc>
                <a:tc hMerge="1">
                  <a:txBody>
                    <a:bodyPr/>
                    <a:lstStyle/>
                    <a:p>
                      <a:pPr algn="ctr" rtl="0"/>
                      <a:endParaRPr lang="en-US">
                        <a:solidFill>
                          <a:schemeClr val="tx1"/>
                        </a:solidFill>
                        <a:effectLst/>
                      </a:endParaRPr>
                    </a:p>
                  </a:txBody>
                  <a:tcPr marL="0" marR="0" marT="0" marB="0" anchor="ctr">
                    <a:solidFill>
                      <a:schemeClr val="accent1">
                        <a:lumMod val="20000"/>
                        <a:lumOff val="80000"/>
                      </a:schemeClr>
                    </a:solidFill>
                  </a:tcPr>
                </a:tc>
                <a:tc vMerge="1">
                  <a:txBody>
                    <a:bodyPr/>
                    <a:lstStyle/>
                    <a:p>
                      <a:pPr marL="0" lvl="0" indent="0" algn="ctr">
                        <a:lnSpc>
                          <a:spcPct val="100000"/>
                        </a:lnSpc>
                        <a:spcBef>
                          <a:spcPts val="0"/>
                        </a:spcBef>
                        <a:spcAft>
                          <a:spcPts val="0"/>
                        </a:spcAft>
                        <a:buNone/>
                      </a:pPr>
                      <a:endParaRPr lang="en-US">
                        <a:solidFill>
                          <a:schemeClr val="tx1"/>
                        </a:solidFill>
                        <a:effectLst/>
                        <a:latin typeface="Arial"/>
                      </a:endParaRPr>
                    </a:p>
                  </a:txBody>
                  <a:tcPr marL="0" marR="0" marT="0" marB="0" anchor="ctr">
                    <a:solidFill>
                      <a:schemeClr val="accent1">
                        <a:lumMod val="20000"/>
                        <a:lumOff val="80000"/>
                      </a:schemeClr>
                    </a:solidFill>
                  </a:tcPr>
                </a:tc>
                <a:tc vMerge="1">
                  <a:txBody>
                    <a:bodyPr/>
                    <a:lstStyle/>
                    <a:p>
                      <a:pPr marL="0" lvl="0" indent="0" algn="ctr">
                        <a:lnSpc>
                          <a:spcPct val="100000"/>
                        </a:lnSpc>
                        <a:spcBef>
                          <a:spcPts val="0"/>
                        </a:spcBef>
                        <a:spcAft>
                          <a:spcPts val="0"/>
                        </a:spcAft>
                        <a:buNone/>
                      </a:pPr>
                      <a:endParaRPr lang="en-US">
                        <a:solidFill>
                          <a:schemeClr val="tx1"/>
                        </a:solidFill>
                        <a:effectLst/>
                        <a:latin typeface="Arial"/>
                      </a:endParaRPr>
                    </a:p>
                  </a:txBody>
                  <a:tcPr marL="0" marR="0" marT="0" marB="0" anchor="ctr">
                    <a:solidFill>
                      <a:schemeClr val="accent1">
                        <a:lumMod val="20000"/>
                        <a:lumOff val="80000"/>
                      </a:schemeClr>
                    </a:solidFill>
                  </a:tcPr>
                </a:tc>
                <a:extLst>
                  <a:ext uri="{0D108BD9-81ED-4DB2-BD59-A6C34878D82A}">
                    <a16:rowId xmlns:a16="http://schemas.microsoft.com/office/drawing/2014/main" val="345409443"/>
                  </a:ext>
                </a:extLst>
              </a:tr>
              <a:tr h="287367">
                <a:tc>
                  <a:txBody>
                    <a:bodyPr/>
                    <a:lstStyle/>
                    <a:p>
                      <a:pPr algn="r" rtl="0"/>
                      <a:r>
                        <a:rPr lang="en-US" sz="1600" b="1">
                          <a:effectLst/>
                          <a:latin typeface="Arial"/>
                        </a:rPr>
                        <a:t>Total </a:t>
                      </a:r>
                    </a:p>
                  </a:txBody>
                  <a:tcPr marL="0" marR="0" marT="0" marB="0" anchor="ctr"/>
                </a:tc>
                <a:tc gridSpan="5">
                  <a:txBody>
                    <a:bodyPr/>
                    <a:lstStyle/>
                    <a:p>
                      <a:pPr algn="ctr" rtl="0"/>
                      <a:r>
                        <a:rPr lang="en-US" sz="1600" b="1">
                          <a:solidFill>
                            <a:schemeClr val="tx1"/>
                          </a:solidFill>
                          <a:effectLst/>
                          <a:latin typeface="Arial"/>
                        </a:rPr>
                        <a:t>~$270M (not including SRF Helene funding)</a:t>
                      </a:r>
                    </a:p>
                  </a:txBody>
                  <a:tcPr marL="0" marR="0" marT="0" marB="0" anchor="ctr"/>
                </a:tc>
                <a:tc hMerge="1">
                  <a:txBody>
                    <a:bodyPr/>
                    <a:lstStyle/>
                    <a:p>
                      <a:endParaRPr lang="en-US"/>
                    </a:p>
                  </a:txBody>
                  <a:tcPr marL="0" marR="0" marT="0" marB="0" anchor="ctr"/>
                </a:tc>
                <a:tc hMerge="1">
                  <a:txBody>
                    <a:bodyPr/>
                    <a:lstStyle/>
                    <a:p>
                      <a:pPr algn="ctr" rtl="0"/>
                      <a:endParaRPr lang="en-US" sz="1600" b="1">
                        <a:solidFill>
                          <a:schemeClr val="tx1"/>
                        </a:solidFill>
                        <a:effectLst/>
                        <a:latin typeface="Arial"/>
                      </a:endParaRPr>
                    </a:p>
                  </a:txBody>
                  <a:tcPr marL="0" marR="0" marT="0" marB="0" anchor="ctr"/>
                </a:tc>
                <a:tc hMerge="1">
                  <a:txBody>
                    <a:bodyPr/>
                    <a:lstStyle/>
                    <a:p>
                      <a:pPr lvl="0" algn="ctr">
                        <a:buNone/>
                      </a:pPr>
                      <a:endParaRPr lang="en-US" sz="1600" b="1">
                        <a:solidFill>
                          <a:srgbClr val="FF0000"/>
                        </a:solidFill>
                        <a:effectLst/>
                        <a:latin typeface="Arial"/>
                      </a:endParaRPr>
                    </a:p>
                  </a:txBody>
                  <a:tcPr marL="0" marR="0" marT="0" marB="0" anchor="ctr"/>
                </a:tc>
                <a:tc hMerge="1">
                  <a:txBody>
                    <a:bodyPr/>
                    <a:lstStyle/>
                    <a:p>
                      <a:pPr lvl="0" algn="ctr">
                        <a:buNone/>
                      </a:pPr>
                      <a:endParaRPr lang="en-US" sz="1600" b="1">
                        <a:solidFill>
                          <a:srgbClr val="FF0000"/>
                        </a:solidFill>
                        <a:effectLst/>
                        <a:latin typeface="Arial"/>
                      </a:endParaRPr>
                    </a:p>
                  </a:txBody>
                  <a:tcPr marL="0" marR="0" marT="0" marB="0" anchor="ctr"/>
                </a:tc>
                <a:extLst>
                  <a:ext uri="{0D108BD9-81ED-4DB2-BD59-A6C34878D82A}">
                    <a16:rowId xmlns:a16="http://schemas.microsoft.com/office/drawing/2014/main" val="3376761736"/>
                  </a:ext>
                </a:extLst>
              </a:tr>
            </a:tbl>
          </a:graphicData>
        </a:graphic>
      </p:graphicFrame>
      <p:graphicFrame>
        <p:nvGraphicFramePr>
          <p:cNvPr id="3" name="Table 2">
            <a:extLst>
              <a:ext uri="{FF2B5EF4-FFF2-40B4-BE49-F238E27FC236}">
                <a16:creationId xmlns:a16="http://schemas.microsoft.com/office/drawing/2014/main" id="{D8DEE2BF-6A64-31B2-A811-BCA2E7F473AB}"/>
              </a:ext>
            </a:extLst>
          </p:cNvPr>
          <p:cNvGraphicFramePr>
            <a:graphicFrameLocks noGrp="1"/>
          </p:cNvGraphicFramePr>
          <p:nvPr/>
        </p:nvGraphicFramePr>
        <p:xfrm>
          <a:off x="466928" y="4749995"/>
          <a:ext cx="8484295" cy="2117784"/>
        </p:xfrm>
        <a:graphic>
          <a:graphicData uri="http://schemas.openxmlformats.org/drawingml/2006/table">
            <a:tbl>
              <a:tblPr firstRow="1" firstCol="1" bandRow="1">
                <a:tableStyleId>{5C22544A-7EE6-4342-B048-85BDC9FD1C3A}</a:tableStyleId>
              </a:tblPr>
              <a:tblGrid>
                <a:gridCol w="3779952">
                  <a:extLst>
                    <a:ext uri="{9D8B030D-6E8A-4147-A177-3AD203B41FA5}">
                      <a16:colId xmlns:a16="http://schemas.microsoft.com/office/drawing/2014/main" val="3430951684"/>
                    </a:ext>
                  </a:extLst>
                </a:gridCol>
                <a:gridCol w="4704343">
                  <a:extLst>
                    <a:ext uri="{9D8B030D-6E8A-4147-A177-3AD203B41FA5}">
                      <a16:colId xmlns:a16="http://schemas.microsoft.com/office/drawing/2014/main" val="1023295345"/>
                    </a:ext>
                  </a:extLst>
                </a:gridCol>
              </a:tblGrid>
              <a:tr h="287367">
                <a:tc>
                  <a:txBody>
                    <a:bodyPr/>
                    <a:lstStyle/>
                    <a:p>
                      <a:pPr algn="ctr" rtl="0"/>
                      <a:r>
                        <a:rPr lang="en-US">
                          <a:effectLst/>
                          <a:latin typeface="Arial"/>
                        </a:rPr>
                        <a:t>Rolling Application Type</a:t>
                      </a:r>
                    </a:p>
                  </a:txBody>
                  <a:tcPr marL="0" marR="0" marT="0" marB="0" anchor="ctr"/>
                </a:tc>
                <a:tc>
                  <a:txBody>
                    <a:bodyPr/>
                    <a:lstStyle/>
                    <a:p>
                      <a:pPr algn="ctr" rtl="0"/>
                      <a:r>
                        <a:rPr lang="en-US">
                          <a:effectLst/>
                          <a:latin typeface="Arial"/>
                        </a:rPr>
                        <a:t>Approximate Amount Available </a:t>
                      </a:r>
                      <a:r>
                        <a:rPr lang="en-US" u="sng">
                          <a:effectLst/>
                          <a:latin typeface="Arial"/>
                        </a:rPr>
                        <a:t>Through 2025</a:t>
                      </a:r>
                    </a:p>
                  </a:txBody>
                  <a:tcPr marL="0" marR="0" marT="0" marB="0" anchor="ctr"/>
                </a:tc>
                <a:extLst>
                  <a:ext uri="{0D108BD9-81ED-4DB2-BD59-A6C34878D82A}">
                    <a16:rowId xmlns:a16="http://schemas.microsoft.com/office/drawing/2014/main" val="803717781"/>
                  </a:ext>
                </a:extLst>
              </a:tr>
              <a:tr h="430454">
                <a:tc>
                  <a:txBody>
                    <a:bodyPr/>
                    <a:lstStyle/>
                    <a:p>
                      <a:pPr marL="112395" indent="0" rtl="0"/>
                      <a:r>
                        <a:rPr lang="en-US">
                          <a:effectLst/>
                          <a:latin typeface="Arial"/>
                        </a:rPr>
                        <a:t>Lead Service Line Inventories and Replacements</a:t>
                      </a:r>
                    </a:p>
                  </a:txBody>
                  <a:tcPr marL="0" marR="0" marT="0" marB="0" anchor="ctr"/>
                </a:tc>
                <a:tc>
                  <a:txBody>
                    <a:bodyPr/>
                    <a:lstStyle/>
                    <a:p>
                      <a:pPr algn="ctr" rtl="0"/>
                      <a:r>
                        <a:rPr lang="en-US">
                          <a:solidFill>
                            <a:schemeClr val="tx1"/>
                          </a:solidFill>
                          <a:effectLst/>
                          <a:latin typeface="Arial"/>
                        </a:rPr>
                        <a:t>~$19.6M </a:t>
                      </a:r>
                    </a:p>
                    <a:p>
                      <a:pPr algn="ctr" rtl="0"/>
                      <a:r>
                        <a:rPr lang="en-US">
                          <a:solidFill>
                            <a:schemeClr val="tx1"/>
                          </a:solidFill>
                          <a:effectLst/>
                          <a:latin typeface="Arial"/>
                        </a:rPr>
                        <a:t>(incl. ~$12.5M in PF)</a:t>
                      </a:r>
                    </a:p>
                    <a:p>
                      <a:pPr algn="ctr" rtl="0"/>
                      <a:r>
                        <a:rPr lang="en-US">
                          <a:solidFill>
                            <a:schemeClr val="tx1"/>
                          </a:solidFill>
                          <a:effectLst/>
                          <a:latin typeface="Arial"/>
                        </a:rPr>
                        <a:t>(more is available)</a:t>
                      </a:r>
                    </a:p>
                  </a:txBody>
                  <a:tcPr marL="0" marR="0" marT="0" marB="0" anchor="ctr">
                    <a:solidFill>
                      <a:schemeClr val="accent1">
                        <a:lumMod val="20000"/>
                        <a:lumOff val="80000"/>
                      </a:schemeClr>
                    </a:solidFill>
                  </a:tcPr>
                </a:tc>
                <a:extLst>
                  <a:ext uri="{0D108BD9-81ED-4DB2-BD59-A6C34878D82A}">
                    <a16:rowId xmlns:a16="http://schemas.microsoft.com/office/drawing/2014/main" val="4240228626"/>
                  </a:ext>
                </a:extLst>
              </a:tr>
              <a:tr h="308610">
                <a:tc rowSpan="2">
                  <a:txBody>
                    <a:bodyPr/>
                    <a:lstStyle/>
                    <a:p>
                      <a:pPr marL="112395" indent="0" rtl="0"/>
                      <a:r>
                        <a:rPr lang="en-US">
                          <a:effectLst/>
                          <a:latin typeface="Arial"/>
                        </a:rPr>
                        <a:t>Evaluation/Assessment Studies to Address PFAS in Drinking Water </a:t>
                      </a:r>
                    </a:p>
                    <a:p>
                      <a:pPr marL="112395" indent="0" rtl="0"/>
                      <a:r>
                        <a:rPr lang="en-US">
                          <a:effectLst/>
                          <a:latin typeface="Arial"/>
                        </a:rPr>
                        <a:t>and in Wastewater/Landfills</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Drinking Water ~$10M (100% PF)</a:t>
                      </a:r>
                    </a:p>
                  </a:txBody>
                  <a:tcPr marL="0" marR="0" marT="0" marB="0" anchor="ctr">
                    <a:solidFill>
                      <a:schemeClr val="accent1">
                        <a:lumMod val="20000"/>
                        <a:lumOff val="80000"/>
                      </a:schemeClr>
                    </a:solidFill>
                  </a:tcPr>
                </a:tc>
                <a:extLst>
                  <a:ext uri="{0D108BD9-81ED-4DB2-BD59-A6C34878D82A}">
                    <a16:rowId xmlns:a16="http://schemas.microsoft.com/office/drawing/2014/main" val="2623783800"/>
                  </a:ext>
                </a:extLst>
              </a:tr>
              <a:tr h="308610">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Wastewater ~$2M (100% PF)</a:t>
                      </a:r>
                    </a:p>
                  </a:txBody>
                  <a:tcPr marL="0" marR="0" marT="0" marB="0" anchor="ctr">
                    <a:solidFill>
                      <a:schemeClr val="accent1">
                        <a:lumMod val="20000"/>
                        <a:lumOff val="80000"/>
                      </a:schemeClr>
                    </a:solidFill>
                  </a:tcPr>
                </a:tc>
                <a:extLst>
                  <a:ext uri="{0D108BD9-81ED-4DB2-BD59-A6C34878D82A}">
                    <a16:rowId xmlns:a16="http://schemas.microsoft.com/office/drawing/2014/main" val="3804168094"/>
                  </a:ext>
                </a:extLst>
              </a:tr>
              <a:tr h="308610">
                <a:tc>
                  <a:txBody>
                    <a:bodyPr/>
                    <a:lstStyle/>
                    <a:p>
                      <a:pPr marL="112395" indent="0" rtl="0"/>
                      <a:r>
                        <a:rPr lang="en-US">
                          <a:effectLst/>
                          <a:latin typeface="Arial"/>
                        </a:rPr>
                        <a:t>SRF Helene Funding </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See Slide 11</a:t>
                      </a:r>
                    </a:p>
                  </a:txBody>
                  <a:tcPr marL="0" marR="0" marT="0" marB="0" anchor="ctr">
                    <a:solidFill>
                      <a:schemeClr val="accent1">
                        <a:lumMod val="20000"/>
                        <a:lumOff val="80000"/>
                      </a:schemeClr>
                    </a:solidFill>
                  </a:tcPr>
                </a:tc>
                <a:extLst>
                  <a:ext uri="{0D108BD9-81ED-4DB2-BD59-A6C34878D82A}">
                    <a16:rowId xmlns:a16="http://schemas.microsoft.com/office/drawing/2014/main" val="2075141108"/>
                  </a:ext>
                </a:extLst>
              </a:tr>
              <a:tr h="287367">
                <a:tc>
                  <a:txBody>
                    <a:bodyPr/>
                    <a:lstStyle/>
                    <a:p>
                      <a:pPr algn="r" rtl="0"/>
                      <a:r>
                        <a:rPr lang="en-US" sz="1600" b="1">
                          <a:effectLst/>
                          <a:latin typeface="Arial"/>
                        </a:rPr>
                        <a:t>Total  </a:t>
                      </a:r>
                    </a:p>
                  </a:txBody>
                  <a:tcPr marL="0" marR="0" marT="0" marB="0" anchor="ctr"/>
                </a:tc>
                <a:tc>
                  <a:txBody>
                    <a:bodyPr/>
                    <a:lstStyle/>
                    <a:p>
                      <a:pPr algn="ctr" rtl="0"/>
                      <a:r>
                        <a:rPr lang="en-US" sz="1600" b="1">
                          <a:solidFill>
                            <a:schemeClr val="tx1"/>
                          </a:solidFill>
                          <a:effectLst/>
                          <a:latin typeface="Arial"/>
                        </a:rPr>
                        <a:t>~$31.6M (not including SRF Helene funding)</a:t>
                      </a:r>
                    </a:p>
                  </a:txBody>
                  <a:tcPr marL="0" marR="0" marT="0" marB="0" anchor="ctr"/>
                </a:tc>
                <a:extLst>
                  <a:ext uri="{0D108BD9-81ED-4DB2-BD59-A6C34878D82A}">
                    <a16:rowId xmlns:a16="http://schemas.microsoft.com/office/drawing/2014/main" val="3376761736"/>
                  </a:ext>
                </a:extLst>
              </a:tr>
            </a:tbl>
          </a:graphicData>
        </a:graphic>
      </p:graphicFrame>
    </p:spTree>
    <p:extLst>
      <p:ext uri="{BB962C8B-B14F-4D97-AF65-F5344CB8AC3E}">
        <p14:creationId xmlns:p14="http://schemas.microsoft.com/office/powerpoint/2010/main" val="152996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7C65-5DA4-DFE1-97E2-CC898D92E4B1}"/>
              </a:ext>
            </a:extLst>
          </p:cNvPr>
          <p:cNvSpPr>
            <a:spLocks noGrp="1"/>
          </p:cNvSpPr>
          <p:nvPr>
            <p:ph type="title"/>
          </p:nvPr>
        </p:nvSpPr>
        <p:spPr/>
        <p:txBody>
          <a:bodyPr>
            <a:noAutofit/>
          </a:bodyPr>
          <a:lstStyle/>
          <a:p>
            <a:r>
              <a:rPr lang="en-US"/>
              <a:t>SRF Helene DWTS – Programmatic Specifics (</a:t>
            </a:r>
            <a:r>
              <a:rPr lang="en-US" err="1"/>
              <a:t>cntd</a:t>
            </a:r>
            <a:r>
              <a:rPr lang="en-US"/>
              <a:t>.)</a:t>
            </a:r>
          </a:p>
        </p:txBody>
      </p:sp>
      <p:sp>
        <p:nvSpPr>
          <p:cNvPr id="3" name="Content Placeholder 2">
            <a:extLst>
              <a:ext uri="{FF2B5EF4-FFF2-40B4-BE49-F238E27FC236}">
                <a16:creationId xmlns:a16="http://schemas.microsoft.com/office/drawing/2014/main" id="{BCF8B353-1ADC-1434-1256-A4534C82812F}"/>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Funds must be expended in an expeditious and timely manner</a:t>
            </a:r>
            <a:endParaRPr lang="en-US">
              <a:solidFill>
                <a:schemeClr val="accent3"/>
              </a:solidFill>
            </a:endParaRPr>
          </a:p>
          <a:p>
            <a:r>
              <a:rPr lang="en-US">
                <a:solidFill>
                  <a:schemeClr val="accent3"/>
                </a:solidFill>
                <a:latin typeface="Arial"/>
                <a:cs typeface="Arial"/>
              </a:rPr>
              <a:t>All awarded projects must meet milestones</a:t>
            </a:r>
          </a:p>
          <a:p>
            <a:r>
              <a:rPr lang="en-US">
                <a:solidFill>
                  <a:schemeClr val="accent3"/>
                </a:solidFill>
                <a:latin typeface="Arial"/>
                <a:cs typeface="Arial"/>
              </a:rPr>
              <a:t>Costs associated with an executed funding offer must be incurred before requesting disbursements</a:t>
            </a:r>
          </a:p>
          <a:p>
            <a:r>
              <a:rPr lang="en-US">
                <a:solidFill>
                  <a:schemeClr val="accent3"/>
                </a:solidFill>
                <a:latin typeface="Arial"/>
                <a:cs typeface="Arial"/>
              </a:rPr>
              <a:t>All funds spent within 5 years or by December 2031 (whichever comes first)</a:t>
            </a:r>
          </a:p>
          <a:p>
            <a:r>
              <a:rPr lang="en-US">
                <a:solidFill>
                  <a:schemeClr val="accent3"/>
                </a:solidFill>
                <a:latin typeface="Arial"/>
                <a:cs typeface="Arial"/>
              </a:rPr>
              <a:t>Funds subject to all SRF conditions (except for BABA)</a:t>
            </a:r>
          </a:p>
          <a:p>
            <a:pPr marL="0" indent="0">
              <a:buNone/>
            </a:pPr>
            <a:endParaRPr lang="en-US"/>
          </a:p>
        </p:txBody>
      </p:sp>
      <p:sp>
        <p:nvSpPr>
          <p:cNvPr id="4" name="Slide Number Placeholder 3">
            <a:extLst>
              <a:ext uri="{FF2B5EF4-FFF2-40B4-BE49-F238E27FC236}">
                <a16:creationId xmlns:a16="http://schemas.microsoft.com/office/drawing/2014/main" id="{3BF56AAC-9AC7-FCD6-5A19-A94C9CDE00A0}"/>
              </a:ext>
            </a:extLst>
          </p:cNvPr>
          <p:cNvSpPr>
            <a:spLocks noGrp="1"/>
          </p:cNvSpPr>
          <p:nvPr>
            <p:ph type="sldNum" sz="quarter" idx="10"/>
          </p:nvPr>
        </p:nvSpPr>
        <p:spPr/>
        <p:txBody>
          <a:bodyPr/>
          <a:lstStyle/>
          <a:p>
            <a:fld id="{74EC55B0-5D01-45FE-91CD-8F1B48D625FC}" type="slidenum">
              <a:rPr lang="en-US" smtClean="0"/>
              <a:pPr/>
              <a:t>26</a:t>
            </a:fld>
            <a:endParaRPr lang="en-US"/>
          </a:p>
        </p:txBody>
      </p:sp>
    </p:spTree>
    <p:extLst>
      <p:ext uri="{BB962C8B-B14F-4D97-AF65-F5344CB8AC3E}">
        <p14:creationId xmlns:p14="http://schemas.microsoft.com/office/powerpoint/2010/main" val="317206062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chemeClr val="bg1"/>
                </a:solidFill>
              </a:rPr>
              <a:pPr/>
              <a:t>260</a:t>
            </a:fld>
            <a:endParaRPr lang="en-US">
              <a:solidFill>
                <a:schemeClr val="bg1"/>
              </a:solidFill>
            </a:endParaRPr>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CB552CB2-9B3F-2CD5-8DEE-5BB7C0AAECD1}"/>
              </a:ext>
            </a:extLst>
          </p:cNvPr>
          <p:cNvSpPr txBox="1"/>
          <p:nvPr/>
        </p:nvSpPr>
        <p:spPr>
          <a:xfrm>
            <a:off x="1209541" y="2860540"/>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352807900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chemeClr val="bg1"/>
                </a:solidFill>
              </a:rPr>
              <a:pPr/>
              <a:t>261</a:t>
            </a:fld>
            <a:endParaRPr lang="en-US">
              <a:solidFill>
                <a:schemeClr val="bg1"/>
              </a:solidFill>
            </a:endParaRPr>
          </a:p>
        </p:txBody>
      </p:sp>
      <p:sp>
        <p:nvSpPr>
          <p:cNvPr id="4" name="Title 3"/>
          <p:cNvSpPr>
            <a:spLocks noGrp="1"/>
          </p:cNvSpPr>
          <p:nvPr>
            <p:ph type="ctrTitle"/>
          </p:nvPr>
        </p:nvSpPr>
        <p:spPr/>
        <p:txBody>
          <a:bodyPr/>
          <a:lstStyle/>
          <a:p>
            <a:r>
              <a:rPr lang="en-US"/>
              <a:t>Thank you!</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CB552CB2-9B3F-2CD5-8DEE-5BB7C0AAECD1}"/>
              </a:ext>
            </a:extLst>
          </p:cNvPr>
          <p:cNvSpPr txBox="1"/>
          <p:nvPr/>
        </p:nvSpPr>
        <p:spPr>
          <a:xfrm>
            <a:off x="136406" y="2782669"/>
            <a:ext cx="9007594" cy="1015663"/>
          </a:xfrm>
          <a:prstGeom prst="rect">
            <a:avLst/>
          </a:prstGeom>
          <a:noFill/>
        </p:spPr>
        <p:txBody>
          <a:bodyPr wrap="none" rtlCol="0">
            <a:spAutoFit/>
          </a:bodyPr>
          <a:lstStyle/>
          <a:p>
            <a:r>
              <a:rPr lang="en-US" sz="3600" b="1">
                <a:solidFill>
                  <a:schemeClr val="bg1"/>
                </a:solidFill>
                <a:latin typeface="Arial" panose="020B0604020202020204" pitchFamily="34" charset="0"/>
              </a:rPr>
              <a:t>See our website for contact information.</a:t>
            </a:r>
          </a:p>
          <a:p>
            <a:pPr algn="ctr"/>
            <a:r>
              <a:rPr lang="en-US" sz="2400" b="1">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https://www.deq.nc.gov/water-infrastructure-contacts</a:t>
            </a:r>
            <a:endParaRPr lang="en-US" sz="2400" b="1">
              <a:solidFill>
                <a:schemeClr val="bg1"/>
              </a:solidFill>
              <a:latin typeface="Arial" panose="020B0604020202020204" pitchFamily="34" charset="0"/>
            </a:endParaRPr>
          </a:p>
        </p:txBody>
      </p:sp>
    </p:spTree>
    <p:extLst>
      <p:ext uri="{BB962C8B-B14F-4D97-AF65-F5344CB8AC3E}">
        <p14:creationId xmlns:p14="http://schemas.microsoft.com/office/powerpoint/2010/main" val="281445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D2EFB-156D-D091-AB03-6D2FEAFFDCB5}"/>
              </a:ext>
            </a:extLst>
          </p:cNvPr>
          <p:cNvSpPr>
            <a:spLocks noGrp="1"/>
          </p:cNvSpPr>
          <p:nvPr>
            <p:ph type="title"/>
          </p:nvPr>
        </p:nvSpPr>
        <p:spPr/>
        <p:txBody>
          <a:bodyPr/>
          <a:lstStyle/>
          <a:p>
            <a:r>
              <a:rPr lang="en-US"/>
              <a:t>SRF Helene Application Process</a:t>
            </a:r>
          </a:p>
        </p:txBody>
      </p:sp>
      <p:sp>
        <p:nvSpPr>
          <p:cNvPr id="7" name="Content Placeholder 6">
            <a:extLst>
              <a:ext uri="{FF2B5EF4-FFF2-40B4-BE49-F238E27FC236}">
                <a16:creationId xmlns:a16="http://schemas.microsoft.com/office/drawing/2014/main" id="{DBB38B14-7F8A-6CD2-6DBA-CAAEF9D52145}"/>
              </a:ext>
            </a:extLst>
          </p:cNvPr>
          <p:cNvSpPr>
            <a:spLocks noGrp="1"/>
          </p:cNvSpPr>
          <p:nvPr>
            <p:ph idx="1"/>
          </p:nvPr>
        </p:nvSpPr>
        <p:spPr/>
        <p:txBody>
          <a:bodyPr>
            <a:noAutofit/>
          </a:bodyPr>
          <a:lstStyle/>
          <a:p>
            <a:r>
              <a:rPr lang="en-US" sz="2400">
                <a:solidFill>
                  <a:schemeClr val="accent3"/>
                </a:solidFill>
              </a:rPr>
              <a:t>Applications accepted on a rolling basis with cutoff dates</a:t>
            </a:r>
          </a:p>
          <a:p>
            <a:pPr lvl="1"/>
            <a:r>
              <a:rPr lang="en-US" sz="2000">
                <a:solidFill>
                  <a:schemeClr val="accent3"/>
                </a:solidFill>
              </a:rPr>
              <a:t>August 1, 2025 </a:t>
            </a:r>
            <a:r>
              <a:rPr lang="en-US" sz="2000">
                <a:solidFill>
                  <a:schemeClr val="accent3"/>
                </a:solidFill>
                <a:sym typeface="Wingdings" panose="05000000000000000000" pitchFamily="2" charset="2"/>
              </a:rPr>
              <a:t> Awards at September 17, 2025 SWIA meeting</a:t>
            </a:r>
          </a:p>
          <a:p>
            <a:pPr lvl="1"/>
            <a:r>
              <a:rPr lang="en-US" sz="2000">
                <a:solidFill>
                  <a:schemeClr val="accent3"/>
                </a:solidFill>
                <a:sym typeface="Wingdings" panose="05000000000000000000" pitchFamily="2" charset="2"/>
              </a:rPr>
              <a:t>November 3, 2025  Awards at December 10, 2025 SWIA meeting</a:t>
            </a:r>
          </a:p>
          <a:p>
            <a:pPr lvl="1"/>
            <a:r>
              <a:rPr lang="en-US" sz="2000">
                <a:solidFill>
                  <a:schemeClr val="accent3"/>
                </a:solidFill>
                <a:sym typeface="Wingdings" panose="05000000000000000000" pitchFamily="2" charset="2"/>
              </a:rPr>
              <a:t>January 9, 2026  Awards at February 18, 2025 SWIA meeting*</a:t>
            </a:r>
          </a:p>
          <a:p>
            <a:pPr lvl="1"/>
            <a:r>
              <a:rPr lang="en-US" sz="2000">
                <a:solidFill>
                  <a:schemeClr val="accent3"/>
                </a:solidFill>
                <a:sym typeface="Wingdings" panose="05000000000000000000" pitchFamily="2" charset="2"/>
              </a:rPr>
              <a:t>March 2, 2026  Awards at April 15-16, 2026 SWIA meeting*</a:t>
            </a:r>
          </a:p>
          <a:p>
            <a:r>
              <a:rPr lang="en-US" sz="2400">
                <a:solidFill>
                  <a:schemeClr val="accent3"/>
                </a:solidFill>
              </a:rPr>
              <a:t>Applications not awarded funding in previous round will automatically receive consideration in the following round</a:t>
            </a:r>
          </a:p>
          <a:p>
            <a:pPr lvl="1"/>
            <a:r>
              <a:rPr lang="en-US" sz="2000">
                <a:solidFill>
                  <a:schemeClr val="accent3"/>
                </a:solidFill>
              </a:rPr>
              <a:t>Applications reviewed as-is</a:t>
            </a:r>
          </a:p>
          <a:p>
            <a:pPr lvl="1"/>
            <a:r>
              <a:rPr lang="en-US" sz="2000">
                <a:solidFill>
                  <a:schemeClr val="accent3"/>
                </a:solidFill>
              </a:rPr>
              <a:t>Revisions? Submit a new application</a:t>
            </a:r>
          </a:p>
        </p:txBody>
      </p:sp>
      <p:sp>
        <p:nvSpPr>
          <p:cNvPr id="5" name="Slide Number Placeholder 4">
            <a:extLst>
              <a:ext uri="{FF2B5EF4-FFF2-40B4-BE49-F238E27FC236}">
                <a16:creationId xmlns:a16="http://schemas.microsoft.com/office/drawing/2014/main" id="{506121EC-2CE4-7615-B852-FA6865F05DAE}"/>
              </a:ext>
            </a:extLst>
          </p:cNvPr>
          <p:cNvSpPr>
            <a:spLocks noGrp="1"/>
          </p:cNvSpPr>
          <p:nvPr>
            <p:ph type="sldNum" sz="quarter" idx="10"/>
          </p:nvPr>
        </p:nvSpPr>
        <p:spPr/>
        <p:txBody>
          <a:bodyPr/>
          <a:lstStyle/>
          <a:p>
            <a:fld id="{74EC55B0-5D01-45FE-91CD-8F1B48D625FC}" type="slidenum">
              <a:rPr lang="en-US" smtClean="0"/>
              <a:pPr/>
              <a:t>27</a:t>
            </a:fld>
            <a:endParaRPr lang="en-US"/>
          </a:p>
        </p:txBody>
      </p:sp>
      <p:sp>
        <p:nvSpPr>
          <p:cNvPr id="8" name="Rectangle 7">
            <a:extLst>
              <a:ext uri="{FF2B5EF4-FFF2-40B4-BE49-F238E27FC236}">
                <a16:creationId xmlns:a16="http://schemas.microsoft.com/office/drawing/2014/main" id="{9C6572D6-DFD3-F29F-D676-E191DE79B304}"/>
              </a:ext>
            </a:extLst>
          </p:cNvPr>
          <p:cNvSpPr/>
          <p:nvPr/>
        </p:nvSpPr>
        <p:spPr>
          <a:xfrm>
            <a:off x="6886575" y="5381625"/>
            <a:ext cx="2181225"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02B5AA-5487-5E25-3F88-77E9CC2EA128}"/>
              </a:ext>
            </a:extLst>
          </p:cNvPr>
          <p:cNvSpPr txBox="1"/>
          <p:nvPr/>
        </p:nvSpPr>
        <p:spPr>
          <a:xfrm>
            <a:off x="7590140" y="6155293"/>
            <a:ext cx="1197828" cy="369332"/>
          </a:xfrm>
          <a:prstGeom prst="rect">
            <a:avLst/>
          </a:prstGeom>
          <a:noFill/>
        </p:spPr>
        <p:txBody>
          <a:bodyPr wrap="none" rtlCol="0">
            <a:spAutoFit/>
          </a:bodyPr>
          <a:lstStyle/>
          <a:p>
            <a:r>
              <a:rPr lang="en-US">
                <a:solidFill>
                  <a:schemeClr val="accent3"/>
                </a:solidFill>
              </a:rPr>
              <a:t>*Tentative</a:t>
            </a:r>
          </a:p>
        </p:txBody>
      </p:sp>
    </p:spTree>
    <p:extLst>
      <p:ext uri="{BB962C8B-B14F-4D97-AF65-F5344CB8AC3E}">
        <p14:creationId xmlns:p14="http://schemas.microsoft.com/office/powerpoint/2010/main" val="50687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A68DA-2775-7936-165E-5F7739D76B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E3B3E4-97B0-25E2-948C-7935ED3BBC01}"/>
              </a:ext>
            </a:extLst>
          </p:cNvPr>
          <p:cNvSpPr>
            <a:spLocks noGrp="1"/>
          </p:cNvSpPr>
          <p:nvPr>
            <p:ph type="title"/>
          </p:nvPr>
        </p:nvSpPr>
        <p:spPr>
          <a:xfrm>
            <a:off x="466928" y="0"/>
            <a:ext cx="8321040" cy="914400"/>
          </a:xfrm>
        </p:spPr>
        <p:txBody>
          <a:bodyPr/>
          <a:lstStyle/>
          <a:p>
            <a:r>
              <a:rPr lang="en-US"/>
              <a:t>SRF Helene – Application Package </a:t>
            </a:r>
          </a:p>
        </p:txBody>
      </p:sp>
      <p:sp>
        <p:nvSpPr>
          <p:cNvPr id="5" name="Content Placeholder 4">
            <a:extLst>
              <a:ext uri="{FF2B5EF4-FFF2-40B4-BE49-F238E27FC236}">
                <a16:creationId xmlns:a16="http://schemas.microsoft.com/office/drawing/2014/main" id="{CD9A2068-E8F8-917D-1054-EAAF9875C921}"/>
              </a:ext>
            </a:extLst>
          </p:cNvPr>
          <p:cNvSpPr>
            <a:spLocks noGrp="1"/>
          </p:cNvSpPr>
          <p:nvPr>
            <p:ph idx="1"/>
          </p:nvPr>
        </p:nvSpPr>
        <p:spPr>
          <a:xfrm>
            <a:off x="452336" y="1086611"/>
            <a:ext cx="8239328" cy="5334001"/>
          </a:xfrm>
        </p:spPr>
        <p:txBody>
          <a:bodyPr>
            <a:noAutofit/>
          </a:bodyPr>
          <a:lstStyle/>
          <a:p>
            <a:r>
              <a:rPr lang="en-US" sz="2400">
                <a:solidFill>
                  <a:schemeClr val="accent3"/>
                </a:solidFill>
              </a:rPr>
              <a:t>Division rolling application with appropriate SRF Helene boxes checked</a:t>
            </a:r>
          </a:p>
          <a:p>
            <a:r>
              <a:rPr lang="en-US" sz="2400">
                <a:solidFill>
                  <a:schemeClr val="accent3"/>
                </a:solidFill>
              </a:rPr>
              <a:t>Priority points sheet, narrative, and supporting documentation</a:t>
            </a:r>
          </a:p>
          <a:p>
            <a:pPr lvl="1"/>
            <a:r>
              <a:rPr lang="en-US" sz="2000">
                <a:solidFill>
                  <a:schemeClr val="accent3"/>
                </a:solidFill>
              </a:rPr>
              <a:t>SRF Helene DW PRS</a:t>
            </a:r>
          </a:p>
          <a:p>
            <a:pPr lvl="1"/>
            <a:r>
              <a:rPr lang="en-US" sz="2000">
                <a:solidFill>
                  <a:schemeClr val="accent3"/>
                </a:solidFill>
              </a:rPr>
              <a:t>SRF Helene WW PRS</a:t>
            </a:r>
          </a:p>
          <a:p>
            <a:pPr lvl="1"/>
            <a:r>
              <a:rPr lang="en-US" sz="2000">
                <a:solidFill>
                  <a:schemeClr val="accent3"/>
                </a:solidFill>
              </a:rPr>
              <a:t>SRF Helene DWTS PRS</a:t>
            </a:r>
          </a:p>
          <a:p>
            <a:r>
              <a:rPr lang="en-US" sz="2400">
                <a:solidFill>
                  <a:schemeClr val="accent3"/>
                </a:solidFill>
              </a:rPr>
              <a:t>Affordability calculator </a:t>
            </a:r>
          </a:p>
          <a:p>
            <a:r>
              <a:rPr lang="en-US" sz="2400">
                <a:solidFill>
                  <a:schemeClr val="accent3"/>
                </a:solidFill>
              </a:rPr>
              <a:t>Resolution and Form for Certification by Recording Officer</a:t>
            </a:r>
          </a:p>
          <a:p>
            <a:r>
              <a:rPr lang="en-US" sz="2400">
                <a:solidFill>
                  <a:schemeClr val="accent3"/>
                </a:solidFill>
              </a:rPr>
              <a:t>Water and Sewer Financial Information Form (DW/WW projects only</a:t>
            </a:r>
          </a:p>
          <a:p>
            <a:r>
              <a:rPr lang="en-US" sz="2400">
                <a:solidFill>
                  <a:schemeClr val="accent3"/>
                </a:solidFill>
              </a:rPr>
              <a:t>Fund Transfer Certification Form</a:t>
            </a:r>
          </a:p>
          <a:p>
            <a:r>
              <a:rPr lang="en-US" sz="2400">
                <a:solidFill>
                  <a:schemeClr val="accent3"/>
                </a:solidFill>
              </a:rPr>
              <a:t>Rate sheets (if applicable)</a:t>
            </a:r>
          </a:p>
        </p:txBody>
      </p:sp>
      <p:sp>
        <p:nvSpPr>
          <p:cNvPr id="2" name="Slide Number Placeholder 1">
            <a:extLst>
              <a:ext uri="{FF2B5EF4-FFF2-40B4-BE49-F238E27FC236}">
                <a16:creationId xmlns:a16="http://schemas.microsoft.com/office/drawing/2014/main" id="{92585397-CECF-69AF-6743-88C75B9205CA}"/>
              </a:ext>
            </a:extLst>
          </p:cNvPr>
          <p:cNvSpPr>
            <a:spLocks noGrp="1"/>
          </p:cNvSpPr>
          <p:nvPr>
            <p:ph type="sldNum" sz="quarter" idx="10"/>
          </p:nvPr>
        </p:nvSpPr>
        <p:spPr>
          <a:xfrm>
            <a:off x="0" y="6592824"/>
            <a:ext cx="2057400" cy="265176"/>
          </a:xfrm>
        </p:spPr>
        <p:txBody>
          <a:bodyPr/>
          <a:lstStyle/>
          <a:p>
            <a:fld id="{11F27F3A-B3E9-41ED-AF8F-A365F10BB65F}" type="slidenum">
              <a:rPr lang="en-US" smtClean="0"/>
              <a:pPr/>
              <a:t>28</a:t>
            </a:fld>
            <a:endParaRPr lang="en-US"/>
          </a:p>
        </p:txBody>
      </p:sp>
    </p:spTree>
    <p:extLst>
      <p:ext uri="{BB962C8B-B14F-4D97-AF65-F5344CB8AC3E}">
        <p14:creationId xmlns:p14="http://schemas.microsoft.com/office/powerpoint/2010/main" val="423279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E85F-B2D9-DA23-C74D-77D054E335B2}"/>
              </a:ext>
            </a:extLst>
          </p:cNvPr>
          <p:cNvSpPr>
            <a:spLocks noGrp="1"/>
          </p:cNvSpPr>
          <p:nvPr>
            <p:ph type="title"/>
          </p:nvPr>
        </p:nvSpPr>
        <p:spPr/>
        <p:txBody>
          <a:bodyPr/>
          <a:lstStyle/>
          <a:p>
            <a:r>
              <a:rPr lang="en-US"/>
              <a:t>DWI Rolling Application</a:t>
            </a:r>
          </a:p>
        </p:txBody>
      </p:sp>
      <p:sp>
        <p:nvSpPr>
          <p:cNvPr id="3" name="Content Placeholder 2">
            <a:extLst>
              <a:ext uri="{FF2B5EF4-FFF2-40B4-BE49-F238E27FC236}">
                <a16:creationId xmlns:a16="http://schemas.microsoft.com/office/drawing/2014/main" id="{874C1919-F764-DE96-44BE-251E9ECC0351}"/>
              </a:ext>
            </a:extLst>
          </p:cNvPr>
          <p:cNvSpPr>
            <a:spLocks noGrp="1"/>
          </p:cNvSpPr>
          <p:nvPr>
            <p:ph idx="1"/>
          </p:nvPr>
        </p:nvSpPr>
        <p:spPr/>
        <p:txBody>
          <a:bodyPr/>
          <a:lstStyle/>
          <a:p>
            <a:r>
              <a:rPr lang="en-US">
                <a:solidFill>
                  <a:schemeClr val="accent3"/>
                </a:solidFill>
              </a:rPr>
              <a:t>Use the rolling application</a:t>
            </a:r>
          </a:p>
          <a:p>
            <a:endParaRPr lang="en-US"/>
          </a:p>
        </p:txBody>
      </p:sp>
      <p:sp>
        <p:nvSpPr>
          <p:cNvPr id="4" name="Slide Number Placeholder 3">
            <a:extLst>
              <a:ext uri="{FF2B5EF4-FFF2-40B4-BE49-F238E27FC236}">
                <a16:creationId xmlns:a16="http://schemas.microsoft.com/office/drawing/2014/main" id="{AC960790-A8D6-4FA2-0471-99E41A22197B}"/>
              </a:ext>
            </a:extLst>
          </p:cNvPr>
          <p:cNvSpPr>
            <a:spLocks noGrp="1"/>
          </p:cNvSpPr>
          <p:nvPr>
            <p:ph type="sldNum" sz="quarter" idx="10"/>
          </p:nvPr>
        </p:nvSpPr>
        <p:spPr/>
        <p:txBody>
          <a:bodyPr/>
          <a:lstStyle/>
          <a:p>
            <a:fld id="{74EC55B0-5D01-45FE-91CD-8F1B48D625FC}" type="slidenum">
              <a:rPr lang="en-US" smtClean="0"/>
              <a:pPr/>
              <a:t>29</a:t>
            </a:fld>
            <a:endParaRPr lang="en-US"/>
          </a:p>
        </p:txBody>
      </p:sp>
      <p:pic>
        <p:nvPicPr>
          <p:cNvPr id="6" name="Picture 5">
            <a:extLst>
              <a:ext uri="{FF2B5EF4-FFF2-40B4-BE49-F238E27FC236}">
                <a16:creationId xmlns:a16="http://schemas.microsoft.com/office/drawing/2014/main" id="{CB8356FF-48BC-6240-39CB-90B4770F82B8}"/>
              </a:ext>
            </a:extLst>
          </p:cNvPr>
          <p:cNvPicPr>
            <a:picLocks noChangeAspect="1"/>
          </p:cNvPicPr>
          <p:nvPr/>
        </p:nvPicPr>
        <p:blipFill>
          <a:blip r:embed="rId3"/>
          <a:stretch>
            <a:fillRect/>
          </a:stretch>
        </p:blipFill>
        <p:spPr>
          <a:xfrm>
            <a:off x="714375" y="1771506"/>
            <a:ext cx="6843353" cy="3314987"/>
          </a:xfrm>
          <a:prstGeom prst="rect">
            <a:avLst/>
          </a:prstGeom>
        </p:spPr>
      </p:pic>
    </p:spTree>
    <p:extLst>
      <p:ext uri="{BB962C8B-B14F-4D97-AF65-F5344CB8AC3E}">
        <p14:creationId xmlns:p14="http://schemas.microsoft.com/office/powerpoint/2010/main" val="30658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290D-4D0E-4CB2-AA4F-F2A1C25343D3}"/>
              </a:ext>
            </a:extLst>
          </p:cNvPr>
          <p:cNvSpPr>
            <a:spLocks noGrp="1"/>
          </p:cNvSpPr>
          <p:nvPr>
            <p:ph type="title"/>
          </p:nvPr>
        </p:nvSpPr>
        <p:spPr/>
        <p:txBody>
          <a:bodyPr/>
          <a:lstStyle/>
          <a:p>
            <a:r>
              <a:rPr lang="en-US"/>
              <a:t>Training Handout Packet</a:t>
            </a:r>
          </a:p>
        </p:txBody>
      </p:sp>
      <p:sp>
        <p:nvSpPr>
          <p:cNvPr id="6" name="TextBox 5">
            <a:extLst>
              <a:ext uri="{FF2B5EF4-FFF2-40B4-BE49-F238E27FC236}">
                <a16:creationId xmlns:a16="http://schemas.microsoft.com/office/drawing/2014/main" id="{D29D6F2B-974C-4C50-B0DF-9038A2834BD6}"/>
              </a:ext>
            </a:extLst>
          </p:cNvPr>
          <p:cNvSpPr txBox="1"/>
          <p:nvPr/>
        </p:nvSpPr>
        <p:spPr>
          <a:xfrm>
            <a:off x="1204495" y="4525063"/>
            <a:ext cx="6196474" cy="1200329"/>
          </a:xfrm>
          <a:prstGeom prst="rect">
            <a:avLst/>
          </a:prstGeom>
          <a:noFill/>
          <a:ln w="19050">
            <a:solidFill>
              <a:schemeClr val="accent1"/>
            </a:solidFill>
          </a:ln>
        </p:spPr>
        <p:txBody>
          <a:bodyPr wrap="square" rtlCol="0">
            <a:spAutoFit/>
          </a:bodyPr>
          <a:lstStyle/>
          <a:p>
            <a:pPr algn="ctr">
              <a:spcBef>
                <a:spcPts val="600"/>
              </a:spcBef>
              <a:buClr>
                <a:srgbClr val="C6E7FC">
                  <a:lumMod val="25000"/>
                </a:srgbClr>
              </a:buClr>
            </a:pPr>
            <a:r>
              <a:rPr lang="en-US" sz="1800">
                <a:solidFill>
                  <a:schemeClr val="accent1"/>
                </a:solidFill>
                <a:latin typeface="Arial" panose="020B0604020202020204" pitchFamily="34" charset="0"/>
              </a:rPr>
              <a:t>Guidance and other documents can be found on our website at: </a:t>
            </a:r>
            <a:r>
              <a:rPr lang="en-US" sz="1800">
                <a:solidFill>
                  <a:schemeClr val="accent1"/>
                </a:solidFill>
                <a:latin typeface="Arial" panose="020B0604020202020204" pitchFamily="34" charset="0"/>
                <a:hlinkClick r:id="rId3">
                  <a:extLst>
                    <a:ext uri="{A12FA001-AC4F-418D-AE19-62706E023703}">
                      <ahyp:hlinkClr xmlns:ahyp="http://schemas.microsoft.com/office/drawing/2018/hyperlinkcolor" val="tx"/>
                    </a:ext>
                  </a:extLst>
                </a:hlinkClick>
              </a:rPr>
              <a:t>https://deq.nc.gov/about/divisions/water-infrastructure/i-need-funding/application-forms-and-additional-resources</a:t>
            </a:r>
            <a:endParaRPr lang="en-US" sz="1800">
              <a:solidFill>
                <a:schemeClr val="accent1"/>
              </a:solidFill>
              <a:latin typeface="Arial" panose="020B0604020202020204" pitchFamily="34" charset="0"/>
            </a:endParaRPr>
          </a:p>
        </p:txBody>
      </p:sp>
      <p:sp>
        <p:nvSpPr>
          <p:cNvPr id="3" name="Content Placeholder 2">
            <a:extLst>
              <a:ext uri="{FF2B5EF4-FFF2-40B4-BE49-F238E27FC236}">
                <a16:creationId xmlns:a16="http://schemas.microsoft.com/office/drawing/2014/main" id="{2BBE1788-1E48-42F5-B349-47C7472BB79F}"/>
              </a:ext>
            </a:extLst>
          </p:cNvPr>
          <p:cNvSpPr>
            <a:spLocks noGrp="1"/>
          </p:cNvSpPr>
          <p:nvPr>
            <p:ph idx="1"/>
          </p:nvPr>
        </p:nvSpPr>
        <p:spPr>
          <a:xfrm>
            <a:off x="273657" y="1132608"/>
            <a:ext cx="8229600" cy="5592803"/>
          </a:xfrm>
        </p:spPr>
        <p:txBody>
          <a:bodyPr vert="horz" lIns="91440" tIns="45720" rIns="91440" bIns="45720" rtlCol="0" anchor="t">
            <a:noAutofit/>
          </a:bodyPr>
          <a:lstStyle/>
          <a:p>
            <a:pPr lvl="0">
              <a:spcBef>
                <a:spcPts val="600"/>
              </a:spcBef>
              <a:buClr>
                <a:srgbClr val="C6E7FC">
                  <a:lumMod val="25000"/>
                </a:srgbClr>
              </a:buClr>
            </a:pPr>
            <a:r>
              <a:rPr lang="en-US">
                <a:solidFill>
                  <a:srgbClr val="C6E7FC">
                    <a:lumMod val="25000"/>
                  </a:srgbClr>
                </a:solidFill>
              </a:rPr>
              <a:t>Agenda</a:t>
            </a:r>
          </a:p>
          <a:p>
            <a:pPr>
              <a:spcBef>
                <a:spcPts val="600"/>
              </a:spcBef>
              <a:buClr>
                <a:srgbClr val="C6E7FC">
                  <a:lumMod val="25000"/>
                </a:srgbClr>
              </a:buClr>
            </a:pPr>
            <a:r>
              <a:rPr lang="en-US">
                <a:solidFill>
                  <a:srgbClr val="C6E7FC">
                    <a:lumMod val="25000"/>
                  </a:srgbClr>
                </a:solidFill>
              </a:rPr>
              <a:t>Presentation</a:t>
            </a:r>
          </a:p>
          <a:p>
            <a:pPr>
              <a:spcBef>
                <a:spcPts val="600"/>
              </a:spcBef>
              <a:buClr>
                <a:srgbClr val="C6E7FC">
                  <a:lumMod val="25000"/>
                </a:srgbClr>
              </a:buClr>
            </a:pPr>
            <a:r>
              <a:rPr lang="en-US">
                <a:solidFill>
                  <a:srgbClr val="C6E7FC">
                    <a:lumMod val="25000"/>
                  </a:srgbClr>
                </a:solidFill>
              </a:rPr>
              <a:t>NCDEQ DWI common application</a:t>
            </a:r>
          </a:p>
          <a:p>
            <a:pPr>
              <a:spcBef>
                <a:spcPts val="600"/>
              </a:spcBef>
              <a:buClr>
                <a:srgbClr val="C6E7FC">
                  <a:lumMod val="25000"/>
                </a:srgbClr>
              </a:buClr>
            </a:pPr>
            <a:r>
              <a:rPr lang="en-US">
                <a:solidFill>
                  <a:srgbClr val="C6E7FC">
                    <a:lumMod val="25000"/>
                  </a:srgbClr>
                </a:solidFill>
              </a:rPr>
              <a:t>NCDEQ DWI rolling application</a:t>
            </a:r>
          </a:p>
          <a:p>
            <a:pPr>
              <a:spcBef>
                <a:spcPts val="600"/>
              </a:spcBef>
              <a:buClr>
                <a:srgbClr val="C6E7FC">
                  <a:lumMod val="25000"/>
                </a:srgbClr>
              </a:buClr>
            </a:pPr>
            <a:r>
              <a:rPr lang="en-US">
                <a:solidFill>
                  <a:schemeClr val="accent3"/>
                </a:solidFill>
              </a:rPr>
              <a:t>Priority Rating Systems for all programs</a:t>
            </a:r>
          </a:p>
          <a:p>
            <a:pPr>
              <a:spcBef>
                <a:spcPts val="600"/>
              </a:spcBef>
              <a:buClr>
                <a:srgbClr val="C6E7FC">
                  <a:lumMod val="25000"/>
                </a:srgbClr>
              </a:buClr>
            </a:pPr>
            <a:r>
              <a:rPr lang="en-US">
                <a:solidFill>
                  <a:schemeClr val="accent3"/>
                </a:solidFill>
              </a:rPr>
              <a:t>VUR and SRP Eligibility forms</a:t>
            </a:r>
          </a:p>
          <a:p>
            <a:pPr lvl="0">
              <a:spcBef>
                <a:spcPts val="600"/>
              </a:spcBef>
              <a:buClr>
                <a:srgbClr val="C6E7FC">
                  <a:lumMod val="25000"/>
                </a:srgbClr>
              </a:buClr>
            </a:pPr>
            <a:r>
              <a:rPr lang="en-US">
                <a:solidFill>
                  <a:schemeClr val="accent3"/>
                </a:solidFill>
              </a:rPr>
              <a:t>One-sheets for all funding programs and more</a:t>
            </a:r>
          </a:p>
          <a:p>
            <a:pPr marL="0" indent="0">
              <a:buNone/>
            </a:pPr>
            <a:endParaRPr lang="en-US"/>
          </a:p>
        </p:txBody>
      </p:sp>
      <p:sp>
        <p:nvSpPr>
          <p:cNvPr id="4" name="Slide Number Placeholder 3">
            <a:extLst>
              <a:ext uri="{FF2B5EF4-FFF2-40B4-BE49-F238E27FC236}">
                <a16:creationId xmlns:a16="http://schemas.microsoft.com/office/drawing/2014/main" id="{E2F9D9D2-5848-4FF0-91BB-1ED3FE61227C}"/>
              </a:ext>
            </a:extLst>
          </p:cNvPr>
          <p:cNvSpPr>
            <a:spLocks noGrp="1"/>
          </p:cNvSpPr>
          <p:nvPr>
            <p:ph type="sldNum" sz="quarter" idx="10"/>
          </p:nvPr>
        </p:nvSpPr>
        <p:spPr/>
        <p:txBody>
          <a:bodyPr/>
          <a:lstStyle/>
          <a:p>
            <a:fld id="{74EC55B0-5D01-45FE-91CD-8F1B48D625FC}" type="slidenum">
              <a:rPr lang="en-US" smtClean="0"/>
              <a:pPr/>
              <a:t>3</a:t>
            </a:fld>
            <a:endParaRPr lang="en-US"/>
          </a:p>
        </p:txBody>
      </p:sp>
    </p:spTree>
    <p:extLst>
      <p:ext uri="{BB962C8B-B14F-4D97-AF65-F5344CB8AC3E}">
        <p14:creationId xmlns:p14="http://schemas.microsoft.com/office/powerpoint/2010/main" val="1159648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6CF7-F277-3F26-8777-AC905CF2A75C}"/>
              </a:ext>
            </a:extLst>
          </p:cNvPr>
          <p:cNvSpPr>
            <a:spLocks noGrp="1"/>
          </p:cNvSpPr>
          <p:nvPr>
            <p:ph type="title"/>
          </p:nvPr>
        </p:nvSpPr>
        <p:spPr/>
        <p:txBody>
          <a:bodyPr/>
          <a:lstStyle/>
          <a:p>
            <a:r>
              <a:rPr lang="en-US"/>
              <a:t>DWI Rolling Application</a:t>
            </a:r>
          </a:p>
        </p:txBody>
      </p:sp>
      <p:sp>
        <p:nvSpPr>
          <p:cNvPr id="3" name="Content Placeholder 2">
            <a:extLst>
              <a:ext uri="{FF2B5EF4-FFF2-40B4-BE49-F238E27FC236}">
                <a16:creationId xmlns:a16="http://schemas.microsoft.com/office/drawing/2014/main" id="{B487ED48-F354-5DE5-8D15-EA6D6CA460A2}"/>
              </a:ext>
            </a:extLst>
          </p:cNvPr>
          <p:cNvSpPr>
            <a:spLocks noGrp="1"/>
          </p:cNvSpPr>
          <p:nvPr>
            <p:ph idx="1"/>
          </p:nvPr>
        </p:nvSpPr>
        <p:spPr/>
        <p:txBody>
          <a:bodyPr/>
          <a:lstStyle/>
          <a:p>
            <a:r>
              <a:rPr lang="en-US" dirty="0">
                <a:solidFill>
                  <a:schemeClr val="accent3"/>
                </a:solidFill>
              </a:rPr>
              <a:t>Main difference from semi-annual application is Project Type within Section 1</a:t>
            </a:r>
          </a:p>
          <a:p>
            <a:endParaRPr lang="en-US" dirty="0"/>
          </a:p>
        </p:txBody>
      </p:sp>
      <p:sp>
        <p:nvSpPr>
          <p:cNvPr id="4" name="Slide Number Placeholder 3">
            <a:extLst>
              <a:ext uri="{FF2B5EF4-FFF2-40B4-BE49-F238E27FC236}">
                <a16:creationId xmlns:a16="http://schemas.microsoft.com/office/drawing/2014/main" id="{904F6864-FF7D-B086-909B-E4B450C1C4FF}"/>
              </a:ext>
            </a:extLst>
          </p:cNvPr>
          <p:cNvSpPr>
            <a:spLocks noGrp="1"/>
          </p:cNvSpPr>
          <p:nvPr>
            <p:ph type="sldNum" sz="quarter" idx="10"/>
          </p:nvPr>
        </p:nvSpPr>
        <p:spPr/>
        <p:txBody>
          <a:bodyPr/>
          <a:lstStyle/>
          <a:p>
            <a:fld id="{74EC55B0-5D01-45FE-91CD-8F1B48D625FC}" type="slidenum">
              <a:rPr lang="en-US" smtClean="0"/>
              <a:pPr/>
              <a:t>30</a:t>
            </a:fld>
            <a:endParaRPr lang="en-US"/>
          </a:p>
        </p:txBody>
      </p:sp>
      <p:pic>
        <p:nvPicPr>
          <p:cNvPr id="7" name="Picture 6">
            <a:extLst>
              <a:ext uri="{FF2B5EF4-FFF2-40B4-BE49-F238E27FC236}">
                <a16:creationId xmlns:a16="http://schemas.microsoft.com/office/drawing/2014/main" id="{9F1962C3-65FD-1C5F-9E00-6E396DE56B57}"/>
              </a:ext>
            </a:extLst>
          </p:cNvPr>
          <p:cNvPicPr>
            <a:picLocks noChangeAspect="1"/>
          </p:cNvPicPr>
          <p:nvPr/>
        </p:nvPicPr>
        <p:blipFill>
          <a:blip r:embed="rId3"/>
          <a:stretch>
            <a:fillRect/>
          </a:stretch>
        </p:blipFill>
        <p:spPr>
          <a:xfrm>
            <a:off x="2057400" y="2314575"/>
            <a:ext cx="4044120" cy="3933826"/>
          </a:xfrm>
          <a:prstGeom prst="rect">
            <a:avLst/>
          </a:prstGeom>
        </p:spPr>
      </p:pic>
      <p:sp>
        <p:nvSpPr>
          <p:cNvPr id="8" name="Rectangle 7">
            <a:extLst>
              <a:ext uri="{FF2B5EF4-FFF2-40B4-BE49-F238E27FC236}">
                <a16:creationId xmlns:a16="http://schemas.microsoft.com/office/drawing/2014/main" id="{B7484BAB-3CA4-A04C-A48E-4BA9057278AD}"/>
              </a:ext>
            </a:extLst>
          </p:cNvPr>
          <p:cNvSpPr/>
          <p:nvPr/>
        </p:nvSpPr>
        <p:spPr>
          <a:xfrm>
            <a:off x="1952625" y="4267200"/>
            <a:ext cx="4267200" cy="13620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67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7A65-6678-794E-DAFC-AFDA4DADC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C1F38-CAED-7F25-01A9-D77CB68A41DF}"/>
              </a:ext>
            </a:extLst>
          </p:cNvPr>
          <p:cNvSpPr>
            <a:spLocks noGrp="1"/>
          </p:cNvSpPr>
          <p:nvPr>
            <p:ph type="title"/>
          </p:nvPr>
        </p:nvSpPr>
        <p:spPr/>
        <p:txBody>
          <a:bodyPr/>
          <a:lstStyle/>
          <a:p>
            <a:r>
              <a:rPr lang="en-US"/>
              <a:t>Application Submittal – Electronic (New Link) </a:t>
            </a:r>
          </a:p>
        </p:txBody>
      </p:sp>
      <p:sp>
        <p:nvSpPr>
          <p:cNvPr id="3" name="Content Placeholder 2">
            <a:extLst>
              <a:ext uri="{FF2B5EF4-FFF2-40B4-BE49-F238E27FC236}">
                <a16:creationId xmlns:a16="http://schemas.microsoft.com/office/drawing/2014/main" id="{0F2918EF-9E6D-A801-603B-955D2A7E3B73}"/>
              </a:ext>
            </a:extLst>
          </p:cNvPr>
          <p:cNvSpPr>
            <a:spLocks noGrp="1"/>
          </p:cNvSpPr>
          <p:nvPr>
            <p:ph idx="1"/>
          </p:nvPr>
        </p:nvSpPr>
        <p:spPr>
          <a:xfrm>
            <a:off x="457199" y="1228728"/>
            <a:ext cx="8601076" cy="5019673"/>
          </a:xfrm>
        </p:spPr>
        <p:txBody>
          <a:bodyPr>
            <a:normAutofit/>
          </a:bodyPr>
          <a:lstStyle/>
          <a:p>
            <a:r>
              <a:rPr lang="en-US" sz="2800">
                <a:solidFill>
                  <a:schemeClr val="accent3"/>
                </a:solidFill>
              </a:rPr>
              <a:t>Electronic submittals only accepted</a:t>
            </a:r>
          </a:p>
          <a:p>
            <a:pPr marL="0" marR="0">
              <a:spcBef>
                <a:spcPts val="0"/>
              </a:spcBef>
              <a:spcAft>
                <a:spcPts val="0"/>
              </a:spcAft>
            </a:pPr>
            <a:r>
              <a:rPr lang="en-US">
                <a:solidFill>
                  <a:schemeClr val="accent3"/>
                </a:solidFill>
              </a:rPr>
              <a:t>File size limit: 250 MB</a:t>
            </a:r>
          </a:p>
          <a:p>
            <a:r>
              <a:rPr lang="en-US">
                <a:solidFill>
                  <a:schemeClr val="accent3"/>
                </a:solidFill>
              </a:rPr>
              <a:t>Documents uploaded individually</a:t>
            </a:r>
          </a:p>
          <a:p>
            <a:endParaRPr lang="en-US">
              <a:solidFill>
                <a:schemeClr val="accent3"/>
              </a:solidFill>
            </a:endParaRPr>
          </a:p>
          <a:p>
            <a:pPr marL="0" indent="0" algn="ctr">
              <a:buNone/>
            </a:pPr>
            <a:r>
              <a:rPr lang="en-US" sz="2400">
                <a:hlinkClick r:id="rId3"/>
              </a:rPr>
              <a:t>https://edocs.deq.nc.gov/Forms/RollingApplication</a:t>
            </a:r>
            <a:r>
              <a:rPr lang="en-US" sz="2400"/>
              <a:t> </a:t>
            </a:r>
          </a:p>
        </p:txBody>
      </p:sp>
      <p:sp>
        <p:nvSpPr>
          <p:cNvPr id="4" name="Slide Number Placeholder 3">
            <a:extLst>
              <a:ext uri="{FF2B5EF4-FFF2-40B4-BE49-F238E27FC236}">
                <a16:creationId xmlns:a16="http://schemas.microsoft.com/office/drawing/2014/main" id="{1A139F20-9637-52BA-76D9-F8CC9F08558F}"/>
              </a:ext>
            </a:extLst>
          </p:cNvPr>
          <p:cNvSpPr>
            <a:spLocks noGrp="1"/>
          </p:cNvSpPr>
          <p:nvPr>
            <p:ph type="sldNum" sz="quarter" idx="10"/>
          </p:nvPr>
        </p:nvSpPr>
        <p:spPr/>
        <p:txBody>
          <a:bodyPr/>
          <a:lstStyle/>
          <a:p>
            <a:fld id="{74EC55B0-5D01-45FE-91CD-8F1B48D625FC}" type="slidenum">
              <a:rPr lang="en-US" smtClean="0"/>
              <a:pPr/>
              <a:t>31</a:t>
            </a:fld>
            <a:endParaRPr lang="en-US"/>
          </a:p>
        </p:txBody>
      </p:sp>
    </p:spTree>
    <p:extLst>
      <p:ext uri="{BB962C8B-B14F-4D97-AF65-F5344CB8AC3E}">
        <p14:creationId xmlns:p14="http://schemas.microsoft.com/office/powerpoint/2010/main" val="156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D5B6-99ED-ACDE-4E9B-8A3ACB75E837}"/>
              </a:ext>
            </a:extLst>
          </p:cNvPr>
          <p:cNvSpPr>
            <a:spLocks noGrp="1"/>
          </p:cNvSpPr>
          <p:nvPr>
            <p:ph type="title"/>
          </p:nvPr>
        </p:nvSpPr>
        <p:spPr/>
        <p:txBody>
          <a:bodyPr/>
          <a:lstStyle/>
          <a:p>
            <a:r>
              <a:rPr lang="en-US"/>
              <a:t>SRF Helene DW/WW Priority Rating Systems</a:t>
            </a:r>
          </a:p>
        </p:txBody>
      </p:sp>
      <p:pic>
        <p:nvPicPr>
          <p:cNvPr id="9" name="Content Placeholder 8">
            <a:extLst>
              <a:ext uri="{FF2B5EF4-FFF2-40B4-BE49-F238E27FC236}">
                <a16:creationId xmlns:a16="http://schemas.microsoft.com/office/drawing/2014/main" id="{04DEE6C7-6054-CE98-C69D-FE8A4C89CB05}"/>
              </a:ext>
            </a:extLst>
          </p:cNvPr>
          <p:cNvPicPr>
            <a:picLocks noGrp="1" noChangeAspect="1"/>
          </p:cNvPicPr>
          <p:nvPr>
            <p:ph idx="1"/>
          </p:nvPr>
        </p:nvPicPr>
        <p:blipFill>
          <a:blip r:embed="rId3"/>
          <a:stretch>
            <a:fillRect/>
          </a:stretch>
        </p:blipFill>
        <p:spPr>
          <a:xfrm>
            <a:off x="4656023" y="1104616"/>
            <a:ext cx="4352150" cy="2536875"/>
          </a:xfrm>
        </p:spPr>
      </p:pic>
      <p:sp>
        <p:nvSpPr>
          <p:cNvPr id="4" name="Slide Number Placeholder 3">
            <a:extLst>
              <a:ext uri="{FF2B5EF4-FFF2-40B4-BE49-F238E27FC236}">
                <a16:creationId xmlns:a16="http://schemas.microsoft.com/office/drawing/2014/main" id="{5C2CEA9C-6652-365B-0171-69CAF0C37EFD}"/>
              </a:ext>
            </a:extLst>
          </p:cNvPr>
          <p:cNvSpPr>
            <a:spLocks noGrp="1"/>
          </p:cNvSpPr>
          <p:nvPr>
            <p:ph type="sldNum" sz="quarter" idx="10"/>
          </p:nvPr>
        </p:nvSpPr>
        <p:spPr/>
        <p:txBody>
          <a:bodyPr/>
          <a:lstStyle/>
          <a:p>
            <a:fld id="{74EC55B0-5D01-45FE-91CD-8F1B48D625FC}" type="slidenum">
              <a:rPr lang="en-US" smtClean="0"/>
              <a:pPr/>
              <a:t>32</a:t>
            </a:fld>
            <a:endParaRPr lang="en-US"/>
          </a:p>
        </p:txBody>
      </p:sp>
      <p:pic>
        <p:nvPicPr>
          <p:cNvPr id="7" name="Picture 6">
            <a:extLst>
              <a:ext uri="{FF2B5EF4-FFF2-40B4-BE49-F238E27FC236}">
                <a16:creationId xmlns:a16="http://schemas.microsoft.com/office/drawing/2014/main" id="{C5F5C247-978F-4EB4-1E87-9239B3462ADA}"/>
              </a:ext>
            </a:extLst>
          </p:cNvPr>
          <p:cNvPicPr>
            <a:picLocks noChangeAspect="1"/>
          </p:cNvPicPr>
          <p:nvPr/>
        </p:nvPicPr>
        <p:blipFill>
          <a:blip r:embed="rId4"/>
          <a:stretch>
            <a:fillRect/>
          </a:stretch>
        </p:blipFill>
        <p:spPr>
          <a:xfrm>
            <a:off x="192977" y="1104615"/>
            <a:ext cx="4295775" cy="2536875"/>
          </a:xfrm>
          <a:prstGeom prst="rect">
            <a:avLst/>
          </a:prstGeom>
        </p:spPr>
      </p:pic>
      <p:sp>
        <p:nvSpPr>
          <p:cNvPr id="10" name="TextBox 9">
            <a:extLst>
              <a:ext uri="{FF2B5EF4-FFF2-40B4-BE49-F238E27FC236}">
                <a16:creationId xmlns:a16="http://schemas.microsoft.com/office/drawing/2014/main" id="{508A028C-9771-4FC1-F81E-518E7B5221F7}"/>
              </a:ext>
            </a:extLst>
          </p:cNvPr>
          <p:cNvSpPr txBox="1"/>
          <p:nvPr/>
        </p:nvSpPr>
        <p:spPr>
          <a:xfrm>
            <a:off x="192978" y="3745443"/>
            <a:ext cx="8741472" cy="461665"/>
          </a:xfrm>
          <a:prstGeom prst="rect">
            <a:avLst/>
          </a:prstGeom>
          <a:noFill/>
        </p:spPr>
        <p:txBody>
          <a:bodyPr wrap="square" rtlCol="0">
            <a:spAutoFit/>
          </a:bodyPr>
          <a:lstStyle/>
          <a:p>
            <a:pPr algn="ctr"/>
            <a:r>
              <a:rPr lang="en-US" sz="2400">
                <a:solidFill>
                  <a:schemeClr val="accent3"/>
                </a:solidFill>
              </a:rPr>
              <a:t>Note: DW &amp; WW PRSs are the same. DWTS PRS is different.</a:t>
            </a:r>
          </a:p>
        </p:txBody>
      </p:sp>
      <p:pic>
        <p:nvPicPr>
          <p:cNvPr id="12" name="Picture 11">
            <a:extLst>
              <a:ext uri="{FF2B5EF4-FFF2-40B4-BE49-F238E27FC236}">
                <a16:creationId xmlns:a16="http://schemas.microsoft.com/office/drawing/2014/main" id="{BD8D0998-56FC-9F44-E936-3CB954CC1A1C}"/>
              </a:ext>
            </a:extLst>
          </p:cNvPr>
          <p:cNvPicPr>
            <a:picLocks noChangeAspect="1"/>
          </p:cNvPicPr>
          <p:nvPr/>
        </p:nvPicPr>
        <p:blipFill>
          <a:blip r:embed="rId5"/>
          <a:stretch>
            <a:fillRect/>
          </a:stretch>
        </p:blipFill>
        <p:spPr>
          <a:xfrm>
            <a:off x="2167487" y="4238161"/>
            <a:ext cx="4642529" cy="2234372"/>
          </a:xfrm>
          <a:prstGeom prst="rect">
            <a:avLst/>
          </a:prstGeom>
        </p:spPr>
      </p:pic>
    </p:spTree>
    <p:extLst>
      <p:ext uri="{BB962C8B-B14F-4D97-AF65-F5344CB8AC3E}">
        <p14:creationId xmlns:p14="http://schemas.microsoft.com/office/powerpoint/2010/main" val="1572050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A1EB-9E08-5BE4-B319-CD92FC4EF04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51EA12D-C245-F4D7-3415-C2CDF448C337}"/>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Title 5">
            <a:extLst>
              <a:ext uri="{FF2B5EF4-FFF2-40B4-BE49-F238E27FC236}">
                <a16:creationId xmlns:a16="http://schemas.microsoft.com/office/drawing/2014/main" id="{0304AC3E-F10C-D426-94C0-08620A4927B9}"/>
              </a:ext>
            </a:extLst>
          </p:cNvPr>
          <p:cNvSpPr>
            <a:spLocks noGrp="1"/>
          </p:cNvSpPr>
          <p:nvPr>
            <p:ph type="title"/>
          </p:nvPr>
        </p:nvSpPr>
        <p:spPr/>
        <p:txBody>
          <a:bodyPr>
            <a:noAutofit/>
          </a:bodyPr>
          <a:lstStyle/>
          <a:p>
            <a:r>
              <a:rPr lang="en-US"/>
              <a:t>Priority Rating System (PRS) – General </a:t>
            </a:r>
          </a:p>
        </p:txBody>
      </p:sp>
      <p:sp>
        <p:nvSpPr>
          <p:cNvPr id="5" name="Slide Number Placeholder 4">
            <a:extLst>
              <a:ext uri="{FF2B5EF4-FFF2-40B4-BE49-F238E27FC236}">
                <a16:creationId xmlns:a16="http://schemas.microsoft.com/office/drawing/2014/main" id="{E40B4622-C22D-5038-4889-889262F0C247}"/>
              </a:ext>
            </a:extLst>
          </p:cNvPr>
          <p:cNvSpPr>
            <a:spLocks noGrp="1"/>
          </p:cNvSpPr>
          <p:nvPr>
            <p:ph type="sldNum" sz="quarter" idx="10"/>
          </p:nvPr>
        </p:nvSpPr>
        <p:spPr/>
        <p:txBody>
          <a:bodyPr/>
          <a:lstStyle/>
          <a:p>
            <a:fld id="{74EC55B0-5D01-45FE-91CD-8F1B48D625FC}" type="slidenum">
              <a:rPr lang="en-US" smtClean="0"/>
              <a:pPr/>
              <a:t>33</a:t>
            </a:fld>
            <a:endParaRPr lang="en-US"/>
          </a:p>
        </p:txBody>
      </p:sp>
      <p:sp>
        <p:nvSpPr>
          <p:cNvPr id="4" name="Content Placeholder 6">
            <a:extLst>
              <a:ext uri="{FF2B5EF4-FFF2-40B4-BE49-F238E27FC236}">
                <a16:creationId xmlns:a16="http://schemas.microsoft.com/office/drawing/2014/main" id="{104D80EB-3D4E-951B-8626-11CA2BADA530}"/>
              </a:ext>
            </a:extLst>
          </p:cNvPr>
          <p:cNvSpPr>
            <a:spLocks noGrp="1"/>
          </p:cNvSpPr>
          <p:nvPr/>
        </p:nvSpPr>
        <p:spPr>
          <a:xfrm>
            <a:off x="457200" y="1228728"/>
            <a:ext cx="8239328" cy="50196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2"/>
                </a:solidFill>
                <a:latin typeface="Arial"/>
                <a:cs typeface="Arial"/>
              </a:rPr>
              <a:t>Prioritizes projects for funding recommendations</a:t>
            </a:r>
          </a:p>
          <a:p>
            <a:pPr lvl="1"/>
            <a:r>
              <a:rPr lang="en-US">
                <a:solidFill>
                  <a:schemeClr val="tx2"/>
                </a:solidFill>
                <a:latin typeface="Arial"/>
                <a:cs typeface="Arial"/>
              </a:rPr>
              <a:t>Projects funded in pr</a:t>
            </a:r>
            <a:r>
              <a:rPr lang="en-US">
                <a:solidFill>
                  <a:schemeClr val="accent3"/>
                </a:solidFill>
                <a:latin typeface="Arial"/>
                <a:cs typeface="Arial"/>
              </a:rPr>
              <a:t>iority order</a:t>
            </a:r>
          </a:p>
          <a:p>
            <a:r>
              <a:rPr lang="en-US">
                <a:solidFill>
                  <a:schemeClr val="accent3"/>
                </a:solidFill>
                <a:latin typeface="Arial"/>
                <a:cs typeface="Arial"/>
              </a:rPr>
              <a:t>Claim </a:t>
            </a:r>
            <a:r>
              <a:rPr lang="en-US" b="1">
                <a:solidFill>
                  <a:schemeClr val="accent3"/>
                </a:solidFill>
                <a:latin typeface="Arial"/>
                <a:cs typeface="Arial"/>
              </a:rPr>
              <a:t>all</a:t>
            </a:r>
            <a:r>
              <a:rPr lang="en-US">
                <a:solidFill>
                  <a:schemeClr val="accent3"/>
                </a:solidFill>
                <a:latin typeface="Arial"/>
                <a:cs typeface="Arial"/>
              </a:rPr>
              <a:t> the points you can document</a:t>
            </a:r>
          </a:p>
          <a:p>
            <a:pPr lvl="1"/>
            <a:r>
              <a:rPr lang="en-US">
                <a:solidFill>
                  <a:schemeClr val="accent3"/>
                </a:solidFill>
                <a:latin typeface="Arial"/>
                <a:cs typeface="Arial"/>
              </a:rPr>
              <a:t>You may claim more points than the priority point cap for each PRS Section</a:t>
            </a:r>
          </a:p>
          <a:p>
            <a:r>
              <a:rPr lang="en-US">
                <a:solidFill>
                  <a:schemeClr val="accent3"/>
                </a:solidFill>
                <a:latin typeface="Arial"/>
                <a:cs typeface="Arial"/>
              </a:rPr>
              <a:t>Include scoresheet along with narrative and supporting documentation</a:t>
            </a:r>
          </a:p>
          <a:p>
            <a:r>
              <a:rPr lang="en-US">
                <a:solidFill>
                  <a:schemeClr val="accent3"/>
                </a:solidFill>
                <a:latin typeface="Arial"/>
                <a:cs typeface="Arial"/>
              </a:rPr>
              <a:t>Provide </a:t>
            </a:r>
            <a:r>
              <a:rPr lang="en-US" b="1">
                <a:solidFill>
                  <a:schemeClr val="accent3"/>
                </a:solidFill>
                <a:latin typeface="Arial"/>
                <a:cs typeface="Arial"/>
              </a:rPr>
              <a:t>ALL</a:t>
            </a:r>
            <a:r>
              <a:rPr lang="en-US">
                <a:solidFill>
                  <a:schemeClr val="accent3"/>
                </a:solidFill>
                <a:latin typeface="Arial"/>
                <a:cs typeface="Arial"/>
              </a:rPr>
              <a:t> the required documentation listed in the PRS guidance</a:t>
            </a:r>
          </a:p>
          <a:p>
            <a:r>
              <a:rPr lang="en-US">
                <a:solidFill>
                  <a:schemeClr val="accent3"/>
                </a:solidFill>
                <a:latin typeface="Arial"/>
                <a:cs typeface="Arial"/>
              </a:rPr>
              <a:t>Only the information </a:t>
            </a:r>
            <a:r>
              <a:rPr lang="en-US" b="1">
                <a:solidFill>
                  <a:schemeClr val="accent3"/>
                </a:solidFill>
                <a:latin typeface="Arial"/>
                <a:cs typeface="Arial"/>
              </a:rPr>
              <a:t>provided</a:t>
            </a:r>
            <a:r>
              <a:rPr lang="en-US">
                <a:solidFill>
                  <a:schemeClr val="accent3"/>
                </a:solidFill>
                <a:latin typeface="Arial"/>
                <a:cs typeface="Arial"/>
              </a:rPr>
              <a:t> will be considered</a:t>
            </a:r>
          </a:p>
          <a:p>
            <a:endParaRPr lang="en-US"/>
          </a:p>
        </p:txBody>
      </p:sp>
    </p:spTree>
    <p:extLst>
      <p:ext uri="{BB962C8B-B14F-4D97-AF65-F5344CB8AC3E}">
        <p14:creationId xmlns:p14="http://schemas.microsoft.com/office/powerpoint/2010/main" val="3393095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0471-9858-CC23-5073-97985A1411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FAC864-C679-5F23-9B60-860CA43EFC19}"/>
              </a:ext>
            </a:extLst>
          </p:cNvPr>
          <p:cNvSpPr>
            <a:spLocks noGrp="1"/>
          </p:cNvSpPr>
          <p:nvPr>
            <p:ph type="title"/>
          </p:nvPr>
        </p:nvSpPr>
        <p:spPr/>
        <p:txBody>
          <a:bodyPr/>
          <a:lstStyle/>
          <a:p>
            <a:r>
              <a:rPr lang="en-US"/>
              <a:t>SRF Helene Priority Rating System Guidance</a:t>
            </a:r>
          </a:p>
        </p:txBody>
      </p:sp>
      <p:sp>
        <p:nvSpPr>
          <p:cNvPr id="7" name="Content Placeholder 6">
            <a:extLst>
              <a:ext uri="{FF2B5EF4-FFF2-40B4-BE49-F238E27FC236}">
                <a16:creationId xmlns:a16="http://schemas.microsoft.com/office/drawing/2014/main" id="{3FF1D1A1-4D9E-51B5-1F63-72CF231E5A86}"/>
              </a:ext>
            </a:extLst>
          </p:cNvPr>
          <p:cNvSpPr>
            <a:spLocks noGrp="1"/>
          </p:cNvSpPr>
          <p:nvPr>
            <p:ph idx="1"/>
          </p:nvPr>
        </p:nvSpPr>
        <p:spPr>
          <a:xfrm>
            <a:off x="457200" y="1038226"/>
            <a:ext cx="8239328" cy="5210176"/>
          </a:xfrm>
        </p:spPr>
        <p:txBody>
          <a:bodyPr vert="horz" lIns="91440" tIns="45720" rIns="91440" bIns="45720" rtlCol="0" anchor="t">
            <a:noAutofit/>
          </a:bodyPr>
          <a:lstStyle/>
          <a:p>
            <a:pPr marL="0" indent="0">
              <a:buNone/>
            </a:pPr>
            <a:r>
              <a:rPr lang="en-US" b="1">
                <a:solidFill>
                  <a:schemeClr val="accent3"/>
                </a:solidFill>
                <a:latin typeface="Arial"/>
                <a:cs typeface="Arial"/>
              </a:rPr>
              <a:t>Read PRS Guidance carefully! </a:t>
            </a:r>
            <a:r>
              <a:rPr lang="en-US">
                <a:solidFill>
                  <a:schemeClr val="accent3"/>
                </a:solidFill>
                <a:latin typeface="Arial"/>
                <a:cs typeface="Arial"/>
              </a:rPr>
              <a:t> </a:t>
            </a:r>
          </a:p>
          <a:p>
            <a:r>
              <a:rPr lang="en-US">
                <a:solidFill>
                  <a:schemeClr val="accent3"/>
                </a:solidFill>
                <a:latin typeface="Arial"/>
                <a:cs typeface="Arial"/>
              </a:rPr>
              <a:t>Provides lists and explanations of what is required to document the project is eligible for priority points </a:t>
            </a:r>
          </a:p>
          <a:p>
            <a:pPr lvl="1"/>
            <a:r>
              <a:rPr lang="en-US">
                <a:solidFill>
                  <a:schemeClr val="accent3"/>
                </a:solidFill>
                <a:latin typeface="Arial"/>
                <a:cs typeface="Arial"/>
              </a:rPr>
              <a:t>Lists of what is required for each line item claimed</a:t>
            </a:r>
          </a:p>
          <a:p>
            <a:pPr lvl="1"/>
            <a:r>
              <a:rPr lang="en-US">
                <a:solidFill>
                  <a:schemeClr val="accent3"/>
                </a:solidFill>
                <a:latin typeface="Arial"/>
                <a:cs typeface="Arial"/>
              </a:rPr>
              <a:t>Supporting information/documents needed for each requirement</a:t>
            </a:r>
          </a:p>
          <a:p>
            <a:r>
              <a:rPr lang="en-US">
                <a:solidFill>
                  <a:schemeClr val="accent3"/>
                </a:solidFill>
                <a:latin typeface="Arial"/>
                <a:cs typeface="Arial"/>
              </a:rPr>
              <a:t>Provides examples</a:t>
            </a:r>
          </a:p>
          <a:p>
            <a:r>
              <a:rPr lang="en-US">
                <a:solidFill>
                  <a:schemeClr val="accent3"/>
                </a:solidFill>
                <a:latin typeface="Arial"/>
                <a:cs typeface="Arial"/>
              </a:rPr>
              <a:t>Provides tips and examples</a:t>
            </a:r>
          </a:p>
          <a:p>
            <a:r>
              <a:rPr lang="en-US">
                <a:solidFill>
                  <a:schemeClr val="accent3"/>
                </a:solidFill>
                <a:latin typeface="Arial"/>
                <a:cs typeface="Arial"/>
              </a:rPr>
              <a:t>Two sets of guidance</a:t>
            </a:r>
          </a:p>
          <a:p>
            <a:pPr lvl="1"/>
            <a:r>
              <a:rPr lang="en-US">
                <a:solidFill>
                  <a:schemeClr val="accent3"/>
                </a:solidFill>
                <a:latin typeface="Arial"/>
                <a:cs typeface="Arial"/>
              </a:rPr>
              <a:t>SRF Helene DW/WW</a:t>
            </a:r>
          </a:p>
          <a:p>
            <a:pPr lvl="1"/>
            <a:r>
              <a:rPr lang="en-US">
                <a:solidFill>
                  <a:schemeClr val="accent3"/>
                </a:solidFill>
                <a:latin typeface="Arial"/>
                <a:cs typeface="Arial"/>
              </a:rPr>
              <a:t>SRF Helene DWTS</a:t>
            </a:r>
          </a:p>
          <a:p>
            <a:r>
              <a:rPr lang="en-US">
                <a:solidFill>
                  <a:schemeClr val="accent3"/>
                </a:solidFill>
                <a:latin typeface="Arial"/>
                <a:cs typeface="Arial"/>
              </a:rPr>
              <a:t>Questions? Call us!</a:t>
            </a:r>
          </a:p>
          <a:p>
            <a:endParaRPr lang="en-US"/>
          </a:p>
        </p:txBody>
      </p:sp>
      <p:sp>
        <p:nvSpPr>
          <p:cNvPr id="5" name="Slide Number Placeholder 4">
            <a:extLst>
              <a:ext uri="{FF2B5EF4-FFF2-40B4-BE49-F238E27FC236}">
                <a16:creationId xmlns:a16="http://schemas.microsoft.com/office/drawing/2014/main" id="{259B50FE-2F4B-989F-15BB-D3F81C317BE8}"/>
              </a:ext>
            </a:extLst>
          </p:cNvPr>
          <p:cNvSpPr>
            <a:spLocks noGrp="1"/>
          </p:cNvSpPr>
          <p:nvPr>
            <p:ph type="sldNum" sz="quarter" idx="10"/>
          </p:nvPr>
        </p:nvSpPr>
        <p:spPr/>
        <p:txBody>
          <a:bodyPr/>
          <a:lstStyle/>
          <a:p>
            <a:fld id="{74EC55B0-5D01-45FE-91CD-8F1B48D625FC}" type="slidenum">
              <a:rPr lang="en-US" smtClean="0"/>
              <a:pPr/>
              <a:t>34</a:t>
            </a:fld>
            <a:endParaRPr lang="en-US"/>
          </a:p>
        </p:txBody>
      </p:sp>
    </p:spTree>
    <p:extLst>
      <p:ext uri="{BB962C8B-B14F-4D97-AF65-F5344CB8AC3E}">
        <p14:creationId xmlns:p14="http://schemas.microsoft.com/office/powerpoint/2010/main" val="17991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01223-9F6E-BDC7-D539-ADADFD89D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1747C-F835-7010-7C7A-4EE5BB71ED85}"/>
              </a:ext>
            </a:extLst>
          </p:cNvPr>
          <p:cNvSpPr>
            <a:spLocks noGrp="1"/>
          </p:cNvSpPr>
          <p:nvPr>
            <p:ph type="title"/>
          </p:nvPr>
        </p:nvSpPr>
        <p:spPr/>
        <p:txBody>
          <a:bodyPr>
            <a:normAutofit/>
          </a:bodyPr>
          <a:lstStyle/>
          <a:p>
            <a:r>
              <a:rPr lang="en-US"/>
              <a:t>SRF Helene Priority Rating Systems</a:t>
            </a:r>
          </a:p>
        </p:txBody>
      </p:sp>
      <p:sp>
        <p:nvSpPr>
          <p:cNvPr id="3" name="Content Placeholder 2">
            <a:extLst>
              <a:ext uri="{FF2B5EF4-FFF2-40B4-BE49-F238E27FC236}">
                <a16:creationId xmlns:a16="http://schemas.microsoft.com/office/drawing/2014/main" id="{361A9D99-622D-6980-938A-BA3068BDBC26}"/>
              </a:ext>
            </a:extLst>
          </p:cNvPr>
          <p:cNvSpPr>
            <a:spLocks noGrp="1"/>
          </p:cNvSpPr>
          <p:nvPr>
            <p:ph idx="1"/>
          </p:nvPr>
        </p:nvSpPr>
        <p:spPr>
          <a:xfrm>
            <a:off x="466928" y="1243775"/>
            <a:ext cx="8239328" cy="5019673"/>
          </a:xfrm>
        </p:spPr>
        <p:txBody>
          <a:bodyPr vert="horz" lIns="91440" tIns="45720" rIns="91440" bIns="45720" rtlCol="0" anchor="t">
            <a:normAutofit/>
          </a:bodyPr>
          <a:lstStyle/>
          <a:p>
            <a:r>
              <a:rPr lang="en-US">
                <a:solidFill>
                  <a:schemeClr val="accent3"/>
                </a:solidFill>
              </a:rPr>
              <a:t>SRF Helene DW/WW PRSs</a:t>
            </a:r>
          </a:p>
          <a:p>
            <a:pPr lvl="1"/>
            <a:r>
              <a:rPr lang="en-US">
                <a:solidFill>
                  <a:schemeClr val="accent3"/>
                </a:solidFill>
              </a:rPr>
              <a:t>Categories</a:t>
            </a:r>
          </a:p>
          <a:p>
            <a:pPr lvl="2"/>
            <a:r>
              <a:rPr lang="en-US" sz="2400">
                <a:solidFill>
                  <a:schemeClr val="accent3"/>
                </a:solidFill>
              </a:rPr>
              <a:t>Category 1 – Project Purpose</a:t>
            </a:r>
          </a:p>
          <a:p>
            <a:pPr lvl="2"/>
            <a:r>
              <a:rPr lang="en-US" sz="2400">
                <a:solidFill>
                  <a:schemeClr val="accent3"/>
                </a:solidFill>
              </a:rPr>
              <a:t>Category 2 – Project Benefits</a:t>
            </a:r>
          </a:p>
          <a:p>
            <a:pPr lvl="2"/>
            <a:r>
              <a:rPr lang="en-US" sz="2400">
                <a:solidFill>
                  <a:schemeClr val="accent3"/>
                </a:solidFill>
              </a:rPr>
              <a:t>Category 3 – System Management </a:t>
            </a:r>
          </a:p>
          <a:p>
            <a:pPr lvl="2"/>
            <a:r>
              <a:rPr lang="en-US" sz="2400">
                <a:solidFill>
                  <a:schemeClr val="accent3"/>
                </a:solidFill>
              </a:rPr>
              <a:t>Category 4 – Affordability</a:t>
            </a:r>
          </a:p>
          <a:p>
            <a:pPr lvl="1"/>
            <a:r>
              <a:rPr lang="en-US">
                <a:solidFill>
                  <a:schemeClr val="accent3"/>
                </a:solidFill>
              </a:rPr>
              <a:t>Use appropriate scoresheets for drinking water and wastewater programs</a:t>
            </a:r>
          </a:p>
          <a:p>
            <a:r>
              <a:rPr lang="en-US">
                <a:solidFill>
                  <a:schemeClr val="accent3"/>
                </a:solidFill>
              </a:rPr>
              <a:t>SRF Helene DWTS</a:t>
            </a:r>
          </a:p>
          <a:p>
            <a:pPr lvl="1"/>
            <a:r>
              <a:rPr lang="en-US">
                <a:solidFill>
                  <a:schemeClr val="accent3"/>
                </a:solidFill>
              </a:rPr>
              <a:t>Use DWTS scoresheet</a:t>
            </a:r>
          </a:p>
          <a:p>
            <a:pPr lvl="1"/>
            <a:r>
              <a:rPr lang="en-US">
                <a:solidFill>
                  <a:schemeClr val="accent3"/>
                </a:solidFill>
              </a:rPr>
              <a:t>Only 1 category – Project Purpose</a:t>
            </a:r>
          </a:p>
          <a:p>
            <a:endParaRPr lang="en-US"/>
          </a:p>
          <a:p>
            <a:endParaRPr lang="en-US"/>
          </a:p>
        </p:txBody>
      </p:sp>
      <p:sp>
        <p:nvSpPr>
          <p:cNvPr id="4" name="Slide Number Placeholder 3">
            <a:extLst>
              <a:ext uri="{FF2B5EF4-FFF2-40B4-BE49-F238E27FC236}">
                <a16:creationId xmlns:a16="http://schemas.microsoft.com/office/drawing/2014/main" id="{D525CA94-B0A1-9CBD-1D24-1DCC7460F0DD}"/>
              </a:ext>
            </a:extLst>
          </p:cNvPr>
          <p:cNvSpPr>
            <a:spLocks noGrp="1"/>
          </p:cNvSpPr>
          <p:nvPr>
            <p:ph type="sldNum" sz="quarter" idx="10"/>
          </p:nvPr>
        </p:nvSpPr>
        <p:spPr/>
        <p:txBody>
          <a:bodyPr/>
          <a:lstStyle/>
          <a:p>
            <a:fld id="{74EC55B0-5D01-45FE-91CD-8F1B48D625FC}" type="slidenum">
              <a:rPr lang="en-US" smtClean="0"/>
              <a:pPr/>
              <a:t>35</a:t>
            </a:fld>
            <a:endParaRPr lang="en-US"/>
          </a:p>
        </p:txBody>
      </p:sp>
    </p:spTree>
    <p:extLst>
      <p:ext uri="{BB962C8B-B14F-4D97-AF65-F5344CB8AC3E}">
        <p14:creationId xmlns:p14="http://schemas.microsoft.com/office/powerpoint/2010/main" val="3940539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6134-0AD2-41A4-6364-87CDCE0F2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399CD-C277-4B95-8DB1-3CE8C06A99D3}"/>
              </a:ext>
            </a:extLst>
          </p:cNvPr>
          <p:cNvSpPr>
            <a:spLocks noGrp="1"/>
          </p:cNvSpPr>
          <p:nvPr>
            <p:ph type="title"/>
          </p:nvPr>
        </p:nvSpPr>
        <p:spPr/>
        <p:txBody>
          <a:bodyPr/>
          <a:lstStyle/>
          <a:p>
            <a:r>
              <a:rPr lang="en-US"/>
              <a:t>DW/WW SRF Helene Funding</a:t>
            </a:r>
          </a:p>
        </p:txBody>
      </p:sp>
      <p:sp>
        <p:nvSpPr>
          <p:cNvPr id="3" name="Content Placeholder 2">
            <a:extLst>
              <a:ext uri="{FF2B5EF4-FFF2-40B4-BE49-F238E27FC236}">
                <a16:creationId xmlns:a16="http://schemas.microsoft.com/office/drawing/2014/main" id="{9C12E59A-6771-C5D4-39EC-03014FB6208B}"/>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1 – Project Purpose</a:t>
            </a:r>
          </a:p>
          <a:p>
            <a:endParaRPr lang="en-US"/>
          </a:p>
        </p:txBody>
      </p:sp>
      <p:sp>
        <p:nvSpPr>
          <p:cNvPr id="4" name="Slide Number Placeholder 3">
            <a:extLst>
              <a:ext uri="{FF2B5EF4-FFF2-40B4-BE49-F238E27FC236}">
                <a16:creationId xmlns:a16="http://schemas.microsoft.com/office/drawing/2014/main" id="{FD001B1F-5660-DA7D-2404-1B8B143977B8}"/>
              </a:ext>
            </a:extLst>
          </p:cNvPr>
          <p:cNvSpPr>
            <a:spLocks noGrp="1"/>
          </p:cNvSpPr>
          <p:nvPr>
            <p:ph type="sldNum" sz="quarter" idx="10"/>
          </p:nvPr>
        </p:nvSpPr>
        <p:spPr/>
        <p:txBody>
          <a:bodyPr/>
          <a:lstStyle/>
          <a:p>
            <a:fld id="{74EC55B0-5D01-45FE-91CD-8F1B48D625FC}" type="slidenum">
              <a:rPr lang="en-US" smtClean="0"/>
              <a:pPr/>
              <a:t>36</a:t>
            </a:fld>
            <a:endParaRPr lang="en-US"/>
          </a:p>
        </p:txBody>
      </p:sp>
    </p:spTree>
    <p:extLst>
      <p:ext uri="{BB962C8B-B14F-4D97-AF65-F5344CB8AC3E}">
        <p14:creationId xmlns:p14="http://schemas.microsoft.com/office/powerpoint/2010/main" val="62081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5B07-4BFC-E9FF-5934-E6A9E161A255}"/>
              </a:ext>
            </a:extLst>
          </p:cNvPr>
          <p:cNvSpPr>
            <a:spLocks noGrp="1"/>
          </p:cNvSpPr>
          <p:nvPr>
            <p:ph type="title"/>
          </p:nvPr>
        </p:nvSpPr>
        <p:spPr/>
        <p:txBody>
          <a:bodyPr/>
          <a:lstStyle/>
          <a:p>
            <a:r>
              <a:rPr lang="en-US"/>
              <a:t>Category 1 Project Purpose</a:t>
            </a:r>
          </a:p>
        </p:txBody>
      </p:sp>
      <p:sp>
        <p:nvSpPr>
          <p:cNvPr id="3" name="Content Placeholder 2">
            <a:extLst>
              <a:ext uri="{FF2B5EF4-FFF2-40B4-BE49-F238E27FC236}">
                <a16:creationId xmlns:a16="http://schemas.microsoft.com/office/drawing/2014/main" id="{53A5CB7A-BAAF-8922-5672-DE2810512157}"/>
              </a:ext>
            </a:extLst>
          </p:cNvPr>
          <p:cNvSpPr>
            <a:spLocks noGrp="1"/>
          </p:cNvSpPr>
          <p:nvPr>
            <p:ph idx="1"/>
          </p:nvPr>
        </p:nvSpPr>
        <p:spPr/>
        <p:txBody>
          <a:bodyPr/>
          <a:lstStyle/>
          <a:p>
            <a:r>
              <a:rPr lang="en-US">
                <a:solidFill>
                  <a:schemeClr val="accent3"/>
                </a:solidFill>
              </a:rPr>
              <a:t>Maximum of 50 points</a:t>
            </a:r>
          </a:p>
          <a:p>
            <a:r>
              <a:rPr lang="en-US">
                <a:solidFill>
                  <a:schemeClr val="accent3"/>
                </a:solidFill>
              </a:rPr>
              <a:t>Claim 1 project purpose </a:t>
            </a:r>
          </a:p>
          <a:p>
            <a:r>
              <a:rPr lang="en-US">
                <a:solidFill>
                  <a:schemeClr val="accent3"/>
                </a:solidFill>
              </a:rPr>
              <a:t>Entire project must meet claimed Project Purpose</a:t>
            </a:r>
          </a:p>
          <a:p>
            <a:r>
              <a:rPr lang="en-US">
                <a:solidFill>
                  <a:schemeClr val="accent3"/>
                </a:solidFill>
              </a:rPr>
              <a:t>May “roll down” project purpose if need be</a:t>
            </a:r>
          </a:p>
          <a:p>
            <a:pPr lvl="1"/>
            <a:r>
              <a:rPr lang="en-US">
                <a:solidFill>
                  <a:schemeClr val="accent3"/>
                </a:solidFill>
              </a:rPr>
              <a:t>Example: If 1.A not successfully claimed, will “roll down” to 1.C</a:t>
            </a:r>
          </a:p>
          <a:p>
            <a:endParaRPr lang="en-US"/>
          </a:p>
        </p:txBody>
      </p:sp>
      <p:sp>
        <p:nvSpPr>
          <p:cNvPr id="4" name="Slide Number Placeholder 3">
            <a:extLst>
              <a:ext uri="{FF2B5EF4-FFF2-40B4-BE49-F238E27FC236}">
                <a16:creationId xmlns:a16="http://schemas.microsoft.com/office/drawing/2014/main" id="{2B241A43-83A5-9AC8-30AA-65C8605E9D07}"/>
              </a:ext>
            </a:extLst>
          </p:cNvPr>
          <p:cNvSpPr>
            <a:spLocks noGrp="1"/>
          </p:cNvSpPr>
          <p:nvPr>
            <p:ph type="sldNum" sz="quarter" idx="10"/>
          </p:nvPr>
        </p:nvSpPr>
        <p:spPr/>
        <p:txBody>
          <a:bodyPr/>
          <a:lstStyle/>
          <a:p>
            <a:fld id="{74EC55B0-5D01-45FE-91CD-8F1B48D625FC}" type="slidenum">
              <a:rPr lang="en-US" smtClean="0"/>
              <a:pPr/>
              <a:t>37</a:t>
            </a:fld>
            <a:endParaRPr lang="en-US"/>
          </a:p>
        </p:txBody>
      </p:sp>
    </p:spTree>
    <p:extLst>
      <p:ext uri="{BB962C8B-B14F-4D97-AF65-F5344CB8AC3E}">
        <p14:creationId xmlns:p14="http://schemas.microsoft.com/office/powerpoint/2010/main" val="45558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8EE6-4B8E-D46B-15C0-DA871CDAC755}"/>
              </a:ext>
            </a:extLst>
          </p:cNvPr>
          <p:cNvSpPr>
            <a:spLocks noGrp="1"/>
          </p:cNvSpPr>
          <p:nvPr>
            <p:ph type="title"/>
          </p:nvPr>
        </p:nvSpPr>
        <p:spPr>
          <a:xfrm>
            <a:off x="466928" y="0"/>
            <a:ext cx="8562772" cy="914400"/>
          </a:xfrm>
        </p:spPr>
        <p:txBody>
          <a:bodyPr>
            <a:noAutofit/>
          </a:bodyPr>
          <a:lstStyle/>
          <a:p>
            <a:r>
              <a:rPr lang="en-US" dirty="0"/>
              <a:t>1.A System Remains Wholly or Partially Inoperable – 50 points</a:t>
            </a:r>
          </a:p>
        </p:txBody>
      </p:sp>
      <p:sp>
        <p:nvSpPr>
          <p:cNvPr id="3" name="Content Placeholder 2">
            <a:extLst>
              <a:ext uri="{FF2B5EF4-FFF2-40B4-BE49-F238E27FC236}">
                <a16:creationId xmlns:a16="http://schemas.microsoft.com/office/drawing/2014/main" id="{6C52405E-088E-2A8C-DA0D-70D05A6BB3F0}"/>
              </a:ext>
            </a:extLst>
          </p:cNvPr>
          <p:cNvSpPr>
            <a:spLocks noGrp="1"/>
          </p:cNvSpPr>
          <p:nvPr>
            <p:ph idx="1"/>
          </p:nvPr>
        </p:nvSpPr>
        <p:spPr/>
        <p:txBody>
          <a:bodyPr/>
          <a:lstStyle/>
          <a:p>
            <a:r>
              <a:rPr lang="en-US">
                <a:solidFill>
                  <a:schemeClr val="accent3"/>
                </a:solidFill>
              </a:rPr>
              <a:t>Systems must remain wholly/partially inoperable due to damages from Hurricane Helene</a:t>
            </a:r>
          </a:p>
          <a:p>
            <a:r>
              <a:rPr lang="en-US">
                <a:solidFill>
                  <a:schemeClr val="accent3"/>
                </a:solidFill>
              </a:rPr>
              <a:t>Partially inoperable</a:t>
            </a:r>
          </a:p>
          <a:p>
            <a:pPr lvl="1"/>
            <a:r>
              <a:rPr lang="en-US">
                <a:solidFill>
                  <a:schemeClr val="accent3"/>
                </a:solidFill>
              </a:rPr>
              <a:t>System does not meet permit requirements that it was meeting prior to Hurricane Helene OR</a:t>
            </a:r>
          </a:p>
          <a:p>
            <a:pPr lvl="1"/>
            <a:r>
              <a:rPr lang="en-US">
                <a:solidFill>
                  <a:schemeClr val="accent3"/>
                </a:solidFill>
              </a:rPr>
              <a:t>Critical components of system damaged and not functioning OR</a:t>
            </a:r>
          </a:p>
          <a:p>
            <a:pPr lvl="1"/>
            <a:r>
              <a:rPr lang="en-US">
                <a:solidFill>
                  <a:schemeClr val="accent3"/>
                </a:solidFill>
              </a:rPr>
              <a:t>System operational with temporary measures</a:t>
            </a:r>
          </a:p>
          <a:p>
            <a:r>
              <a:rPr lang="en-US">
                <a:solidFill>
                  <a:schemeClr val="accent3"/>
                </a:solidFill>
              </a:rPr>
              <a:t>Project must address non-functional component</a:t>
            </a:r>
          </a:p>
        </p:txBody>
      </p:sp>
      <p:sp>
        <p:nvSpPr>
          <p:cNvPr id="4" name="Slide Number Placeholder 3">
            <a:extLst>
              <a:ext uri="{FF2B5EF4-FFF2-40B4-BE49-F238E27FC236}">
                <a16:creationId xmlns:a16="http://schemas.microsoft.com/office/drawing/2014/main" id="{F595DC12-673F-5D6E-9442-6A1E71A8CF71}"/>
              </a:ext>
            </a:extLst>
          </p:cNvPr>
          <p:cNvSpPr>
            <a:spLocks noGrp="1"/>
          </p:cNvSpPr>
          <p:nvPr>
            <p:ph type="sldNum" sz="quarter" idx="10"/>
          </p:nvPr>
        </p:nvSpPr>
        <p:spPr/>
        <p:txBody>
          <a:bodyPr/>
          <a:lstStyle/>
          <a:p>
            <a:fld id="{74EC55B0-5D01-45FE-91CD-8F1B48D625FC}" type="slidenum">
              <a:rPr lang="en-US" smtClean="0"/>
              <a:pPr/>
              <a:t>38</a:t>
            </a:fld>
            <a:endParaRPr lang="en-US"/>
          </a:p>
        </p:txBody>
      </p:sp>
    </p:spTree>
    <p:extLst>
      <p:ext uri="{BB962C8B-B14F-4D97-AF65-F5344CB8AC3E}">
        <p14:creationId xmlns:p14="http://schemas.microsoft.com/office/powerpoint/2010/main" val="320980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5772-7335-07E7-D3A3-45FB99645A74}"/>
              </a:ext>
            </a:extLst>
          </p:cNvPr>
          <p:cNvSpPr>
            <a:spLocks noGrp="1"/>
          </p:cNvSpPr>
          <p:nvPr>
            <p:ph type="title"/>
          </p:nvPr>
        </p:nvSpPr>
        <p:spPr/>
        <p:txBody>
          <a:bodyPr>
            <a:noAutofit/>
          </a:bodyPr>
          <a:lstStyle/>
          <a:p>
            <a:r>
              <a:rPr lang="en-US"/>
              <a:t>1.A System Remains Wholly or Partially Inoperable – Required Documentation</a:t>
            </a:r>
          </a:p>
        </p:txBody>
      </p:sp>
      <p:sp>
        <p:nvSpPr>
          <p:cNvPr id="3" name="Content Placeholder 2">
            <a:extLst>
              <a:ext uri="{FF2B5EF4-FFF2-40B4-BE49-F238E27FC236}">
                <a16:creationId xmlns:a16="http://schemas.microsoft.com/office/drawing/2014/main" id="{7CB4D2AA-4305-E4A7-42FD-F10C8FA928F1}"/>
              </a:ext>
            </a:extLst>
          </p:cNvPr>
          <p:cNvSpPr>
            <a:spLocks noGrp="1"/>
          </p:cNvSpPr>
          <p:nvPr>
            <p:ph idx="1"/>
          </p:nvPr>
        </p:nvSpPr>
        <p:spPr/>
        <p:txBody>
          <a:bodyPr vert="horz" lIns="91440" tIns="45720" rIns="91440" bIns="45720" rtlCol="0" anchor="t">
            <a:noAutofit/>
          </a:bodyPr>
          <a:lstStyle/>
          <a:p>
            <a:r>
              <a:rPr lang="en-US" sz="2400">
                <a:solidFill>
                  <a:schemeClr val="accent3"/>
                </a:solidFill>
                <a:latin typeface="Arial"/>
                <a:cs typeface="Arial"/>
              </a:rPr>
              <a:t>Documentation showing initial system impact to point of inoperability</a:t>
            </a:r>
          </a:p>
          <a:p>
            <a:pPr lvl="1"/>
            <a:r>
              <a:rPr lang="en-US" sz="2000">
                <a:solidFill>
                  <a:schemeClr val="accent3"/>
                </a:solidFill>
                <a:latin typeface="Arial"/>
                <a:cs typeface="Arial"/>
              </a:rPr>
              <a:t>Evaluation reports</a:t>
            </a:r>
          </a:p>
          <a:p>
            <a:pPr lvl="1"/>
            <a:r>
              <a:rPr lang="en-US" sz="2000">
                <a:solidFill>
                  <a:schemeClr val="accent3"/>
                </a:solidFill>
                <a:latin typeface="Arial"/>
                <a:cs typeface="Arial"/>
              </a:rPr>
              <a:t>Assessment reports by other agencies</a:t>
            </a:r>
          </a:p>
          <a:p>
            <a:pPr lvl="1"/>
            <a:r>
              <a:rPr lang="en-US" sz="2000">
                <a:solidFill>
                  <a:schemeClr val="accent3"/>
                </a:solidFill>
                <a:latin typeface="Arial"/>
                <a:cs typeface="Arial"/>
              </a:rPr>
              <a:t>Emails</a:t>
            </a:r>
          </a:p>
          <a:p>
            <a:pPr lvl="1"/>
            <a:r>
              <a:rPr lang="en-US" sz="2000">
                <a:solidFill>
                  <a:schemeClr val="accent3"/>
                </a:solidFill>
                <a:latin typeface="Arial"/>
                <a:cs typeface="Arial"/>
              </a:rPr>
              <a:t>Pictures, Etc.</a:t>
            </a:r>
          </a:p>
          <a:p>
            <a:r>
              <a:rPr lang="en-US" sz="2400">
                <a:solidFill>
                  <a:schemeClr val="accent3"/>
                </a:solidFill>
                <a:latin typeface="Arial"/>
                <a:cs typeface="Arial"/>
              </a:rPr>
              <a:t>Most recent documentation to show system remains at least partially inoperable</a:t>
            </a:r>
          </a:p>
          <a:p>
            <a:pPr lvl="1"/>
            <a:r>
              <a:rPr lang="en-US" sz="2000">
                <a:solidFill>
                  <a:schemeClr val="accent3"/>
                </a:solidFill>
                <a:latin typeface="Arial"/>
                <a:cs typeface="Arial"/>
              </a:rPr>
              <a:t>Phone logs</a:t>
            </a:r>
          </a:p>
          <a:p>
            <a:pPr lvl="1"/>
            <a:r>
              <a:rPr lang="en-US" sz="2000">
                <a:solidFill>
                  <a:schemeClr val="accent3"/>
                </a:solidFill>
                <a:latin typeface="Arial"/>
                <a:cs typeface="Arial"/>
              </a:rPr>
              <a:t>Emails</a:t>
            </a:r>
          </a:p>
          <a:p>
            <a:pPr lvl="1"/>
            <a:r>
              <a:rPr lang="en-US" sz="2000">
                <a:solidFill>
                  <a:schemeClr val="accent3"/>
                </a:solidFill>
                <a:latin typeface="Arial"/>
                <a:cs typeface="Arial"/>
              </a:rPr>
              <a:t>Letters</a:t>
            </a:r>
          </a:p>
          <a:p>
            <a:pPr lvl="1"/>
            <a:r>
              <a:rPr lang="en-US" sz="2000">
                <a:solidFill>
                  <a:schemeClr val="accent3"/>
                </a:solidFill>
                <a:latin typeface="Arial"/>
                <a:cs typeface="Arial"/>
              </a:rPr>
              <a:t>Operator logs</a:t>
            </a:r>
          </a:p>
          <a:p>
            <a:pPr lvl="1"/>
            <a:r>
              <a:rPr lang="en-US" sz="2000">
                <a:solidFill>
                  <a:schemeClr val="accent3"/>
                </a:solidFill>
                <a:latin typeface="Arial"/>
                <a:cs typeface="Arial"/>
              </a:rPr>
              <a:t>FEMA resource requests</a:t>
            </a:r>
          </a:p>
          <a:p>
            <a:pPr lvl="1"/>
            <a:r>
              <a:rPr lang="en-US" sz="2000">
                <a:solidFill>
                  <a:schemeClr val="accent3"/>
                </a:solidFill>
                <a:latin typeface="Arial"/>
                <a:cs typeface="Arial"/>
              </a:rPr>
              <a:t>Pictures Etc.</a:t>
            </a:r>
          </a:p>
          <a:p>
            <a:r>
              <a:rPr lang="en-US" sz="2400">
                <a:solidFill>
                  <a:schemeClr val="accent3"/>
                </a:solidFill>
                <a:latin typeface="Arial"/>
                <a:cs typeface="Arial"/>
              </a:rPr>
              <a:t>All documentation must contain dates</a:t>
            </a:r>
          </a:p>
        </p:txBody>
      </p:sp>
      <p:sp>
        <p:nvSpPr>
          <p:cNvPr id="4" name="Slide Number Placeholder 3">
            <a:extLst>
              <a:ext uri="{FF2B5EF4-FFF2-40B4-BE49-F238E27FC236}">
                <a16:creationId xmlns:a16="http://schemas.microsoft.com/office/drawing/2014/main" id="{64DA6E2A-D23C-68A6-8BD3-DFCB513007AC}"/>
              </a:ext>
            </a:extLst>
          </p:cNvPr>
          <p:cNvSpPr>
            <a:spLocks noGrp="1"/>
          </p:cNvSpPr>
          <p:nvPr>
            <p:ph type="sldNum" sz="quarter" idx="10"/>
          </p:nvPr>
        </p:nvSpPr>
        <p:spPr/>
        <p:txBody>
          <a:bodyPr/>
          <a:lstStyle/>
          <a:p>
            <a:fld id="{74EC55B0-5D01-45FE-91CD-8F1B48D625FC}" type="slidenum">
              <a:rPr lang="en-US" smtClean="0"/>
              <a:pPr/>
              <a:t>39</a:t>
            </a:fld>
            <a:endParaRPr lang="en-US"/>
          </a:p>
        </p:txBody>
      </p:sp>
    </p:spTree>
    <p:extLst>
      <p:ext uri="{BB962C8B-B14F-4D97-AF65-F5344CB8AC3E}">
        <p14:creationId xmlns:p14="http://schemas.microsoft.com/office/powerpoint/2010/main" val="332472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42AD-4929-8EC8-AD3C-FBEA3AB10BFD}"/>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9B5B1FD0-89BB-9FFB-C28E-7261F595D95E}"/>
              </a:ext>
            </a:extLst>
          </p:cNvPr>
          <p:cNvSpPr>
            <a:spLocks noGrp="1"/>
          </p:cNvSpPr>
          <p:nvPr>
            <p:ph idx="1"/>
          </p:nvPr>
        </p:nvSpPr>
        <p:spPr/>
        <p:txBody>
          <a:bodyPr/>
          <a:lstStyle/>
          <a:p>
            <a:r>
              <a:rPr lang="en-US">
                <a:solidFill>
                  <a:schemeClr val="accent3"/>
                </a:solidFill>
              </a:rPr>
              <a:t>Staff introductions</a:t>
            </a:r>
          </a:p>
          <a:p>
            <a:r>
              <a:rPr lang="en-US">
                <a:solidFill>
                  <a:schemeClr val="accent3"/>
                </a:solidFill>
              </a:rPr>
              <a:t>Audience introductions</a:t>
            </a:r>
          </a:p>
          <a:p>
            <a:pPr lvl="1"/>
            <a:r>
              <a:rPr lang="en-US">
                <a:solidFill>
                  <a:schemeClr val="accent3"/>
                </a:solidFill>
              </a:rPr>
              <a:t>How many are representing local government units?</a:t>
            </a:r>
          </a:p>
          <a:p>
            <a:pPr lvl="1"/>
            <a:r>
              <a:rPr lang="en-US">
                <a:solidFill>
                  <a:schemeClr val="accent3"/>
                </a:solidFill>
              </a:rPr>
              <a:t>How many are consultants or technical assistance providers?</a:t>
            </a:r>
          </a:p>
          <a:p>
            <a:pPr lvl="1"/>
            <a:r>
              <a:rPr lang="en-US">
                <a:solidFill>
                  <a:schemeClr val="accent3"/>
                </a:solidFill>
              </a:rPr>
              <a:t>How many are new?</a:t>
            </a:r>
          </a:p>
          <a:p>
            <a:pPr lvl="1"/>
            <a:r>
              <a:rPr lang="en-US">
                <a:solidFill>
                  <a:schemeClr val="accent3"/>
                </a:solidFill>
              </a:rPr>
              <a:t>How many are old hands at this?</a:t>
            </a:r>
          </a:p>
        </p:txBody>
      </p:sp>
      <p:sp>
        <p:nvSpPr>
          <p:cNvPr id="4" name="Slide Number Placeholder 3">
            <a:extLst>
              <a:ext uri="{FF2B5EF4-FFF2-40B4-BE49-F238E27FC236}">
                <a16:creationId xmlns:a16="http://schemas.microsoft.com/office/drawing/2014/main" id="{C8A09AC6-1B28-524A-A2A6-1E2FCE4B01F3}"/>
              </a:ext>
            </a:extLst>
          </p:cNvPr>
          <p:cNvSpPr>
            <a:spLocks noGrp="1"/>
          </p:cNvSpPr>
          <p:nvPr>
            <p:ph type="sldNum" sz="quarter" idx="10"/>
          </p:nvPr>
        </p:nvSpPr>
        <p:spPr/>
        <p:txBody>
          <a:bodyPr/>
          <a:lstStyle/>
          <a:p>
            <a:fld id="{74EC55B0-5D01-45FE-91CD-8F1B48D625FC}" type="slidenum">
              <a:rPr lang="en-US" smtClean="0"/>
              <a:pPr/>
              <a:t>4</a:t>
            </a:fld>
            <a:endParaRPr lang="en-US"/>
          </a:p>
        </p:txBody>
      </p:sp>
    </p:spTree>
    <p:extLst>
      <p:ext uri="{BB962C8B-B14F-4D97-AF65-F5344CB8AC3E}">
        <p14:creationId xmlns:p14="http://schemas.microsoft.com/office/powerpoint/2010/main" val="982434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AF05-3A30-AB07-AD72-14BA2AE255D8}"/>
              </a:ext>
            </a:extLst>
          </p:cNvPr>
          <p:cNvSpPr>
            <a:spLocks noGrp="1"/>
          </p:cNvSpPr>
          <p:nvPr>
            <p:ph type="title"/>
          </p:nvPr>
        </p:nvSpPr>
        <p:spPr/>
        <p:txBody>
          <a:bodyPr>
            <a:noAutofit/>
          </a:bodyPr>
          <a:lstStyle/>
          <a:p>
            <a:r>
              <a:rPr lang="en-US"/>
              <a:t>1.B Applicant has Existing Emergency Bridge Loan with DWI – 50 points</a:t>
            </a:r>
          </a:p>
        </p:txBody>
      </p:sp>
      <p:sp>
        <p:nvSpPr>
          <p:cNvPr id="3" name="Content Placeholder 2">
            <a:extLst>
              <a:ext uri="{FF2B5EF4-FFF2-40B4-BE49-F238E27FC236}">
                <a16:creationId xmlns:a16="http://schemas.microsoft.com/office/drawing/2014/main" id="{28437C9B-41B3-77DE-F876-7E442997A62A}"/>
              </a:ext>
            </a:extLst>
          </p:cNvPr>
          <p:cNvSpPr>
            <a:spLocks noGrp="1"/>
          </p:cNvSpPr>
          <p:nvPr>
            <p:ph idx="1"/>
          </p:nvPr>
        </p:nvSpPr>
        <p:spPr/>
        <p:txBody>
          <a:bodyPr/>
          <a:lstStyle/>
          <a:p>
            <a:r>
              <a:rPr lang="en-US" dirty="0">
                <a:solidFill>
                  <a:schemeClr val="accent3"/>
                </a:solidFill>
              </a:rPr>
              <a:t>For LGUs that have executed a Helene Emergency Bridge Loan with DWI</a:t>
            </a:r>
          </a:p>
          <a:p>
            <a:r>
              <a:rPr lang="en-US" dirty="0">
                <a:solidFill>
                  <a:schemeClr val="accent3"/>
                </a:solidFill>
              </a:rPr>
              <a:t>Documentation – Executed funding offer</a:t>
            </a:r>
          </a:p>
          <a:p>
            <a:r>
              <a:rPr lang="en-US" dirty="0">
                <a:solidFill>
                  <a:schemeClr val="accent3"/>
                </a:solidFill>
              </a:rPr>
              <a:t>Executed Funding Offer must be sent back to DWI before the application cutoff date</a:t>
            </a:r>
          </a:p>
          <a:p>
            <a:r>
              <a:rPr lang="en-US" dirty="0">
                <a:solidFill>
                  <a:srgbClr val="FF0000"/>
                </a:solidFill>
              </a:rPr>
              <a:t>All available Bridge Loan funds have already been obligated</a:t>
            </a:r>
          </a:p>
        </p:txBody>
      </p:sp>
      <p:sp>
        <p:nvSpPr>
          <p:cNvPr id="4" name="Slide Number Placeholder 3">
            <a:extLst>
              <a:ext uri="{FF2B5EF4-FFF2-40B4-BE49-F238E27FC236}">
                <a16:creationId xmlns:a16="http://schemas.microsoft.com/office/drawing/2014/main" id="{F540CCE0-D5D3-6A88-CED2-60FE2AF9B27D}"/>
              </a:ext>
            </a:extLst>
          </p:cNvPr>
          <p:cNvSpPr>
            <a:spLocks noGrp="1"/>
          </p:cNvSpPr>
          <p:nvPr>
            <p:ph type="sldNum" sz="quarter" idx="10"/>
          </p:nvPr>
        </p:nvSpPr>
        <p:spPr/>
        <p:txBody>
          <a:bodyPr/>
          <a:lstStyle/>
          <a:p>
            <a:fld id="{74EC55B0-5D01-45FE-91CD-8F1B48D625FC}" type="slidenum">
              <a:rPr lang="en-US" smtClean="0"/>
              <a:pPr/>
              <a:t>40</a:t>
            </a:fld>
            <a:endParaRPr lang="en-US"/>
          </a:p>
        </p:txBody>
      </p:sp>
    </p:spTree>
    <p:extLst>
      <p:ext uri="{BB962C8B-B14F-4D97-AF65-F5344CB8AC3E}">
        <p14:creationId xmlns:p14="http://schemas.microsoft.com/office/powerpoint/2010/main" val="3975983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7AB2-2500-CF25-45B6-2909FC49157B}"/>
              </a:ext>
            </a:extLst>
          </p:cNvPr>
          <p:cNvSpPr>
            <a:spLocks noGrp="1"/>
          </p:cNvSpPr>
          <p:nvPr>
            <p:ph type="title"/>
          </p:nvPr>
        </p:nvSpPr>
        <p:spPr/>
        <p:txBody>
          <a:bodyPr>
            <a:noAutofit/>
          </a:bodyPr>
          <a:lstStyle/>
          <a:p>
            <a:r>
              <a:rPr lang="en-US">
                <a:latin typeface="Times New Roman"/>
                <a:cs typeface="Times New Roman"/>
              </a:rPr>
              <a:t>1.C System Operational But Sustained Damages– 25 points</a:t>
            </a:r>
          </a:p>
        </p:txBody>
      </p:sp>
      <p:sp>
        <p:nvSpPr>
          <p:cNvPr id="3" name="Content Placeholder 2">
            <a:extLst>
              <a:ext uri="{FF2B5EF4-FFF2-40B4-BE49-F238E27FC236}">
                <a16:creationId xmlns:a16="http://schemas.microsoft.com/office/drawing/2014/main" id="{9E94E0B5-56BA-2E26-3D74-EEA46E41578A}"/>
              </a:ext>
            </a:extLst>
          </p:cNvPr>
          <p:cNvSpPr>
            <a:spLocks noGrp="1"/>
          </p:cNvSpPr>
          <p:nvPr>
            <p:ph idx="1"/>
          </p:nvPr>
        </p:nvSpPr>
        <p:spPr/>
        <p:txBody>
          <a:bodyPr/>
          <a:lstStyle/>
          <a:p>
            <a:r>
              <a:rPr lang="en-US">
                <a:solidFill>
                  <a:schemeClr val="accent3"/>
                </a:solidFill>
              </a:rPr>
              <a:t>For LGUs whose DW and/or WW system sustained at least some damage</a:t>
            </a:r>
          </a:p>
          <a:p>
            <a:r>
              <a:rPr lang="en-US">
                <a:solidFill>
                  <a:schemeClr val="accent3"/>
                </a:solidFill>
              </a:rPr>
              <a:t>Documentation</a:t>
            </a:r>
          </a:p>
          <a:p>
            <a:pPr lvl="1"/>
            <a:r>
              <a:rPr lang="en-US">
                <a:solidFill>
                  <a:schemeClr val="accent3"/>
                </a:solidFill>
              </a:rPr>
              <a:t>General description of damage &amp; proposed project, including resiliency elements</a:t>
            </a:r>
          </a:p>
          <a:p>
            <a:pPr lvl="1"/>
            <a:r>
              <a:rPr lang="en-US">
                <a:solidFill>
                  <a:schemeClr val="accent3"/>
                </a:solidFill>
              </a:rPr>
              <a:t>Photos showing damage</a:t>
            </a:r>
          </a:p>
          <a:p>
            <a:pPr lvl="1"/>
            <a:r>
              <a:rPr lang="en-US">
                <a:solidFill>
                  <a:schemeClr val="accent3"/>
                </a:solidFill>
              </a:rPr>
              <a:t>Power outage reports (if applicable)</a:t>
            </a:r>
          </a:p>
          <a:p>
            <a:pPr lvl="1"/>
            <a:r>
              <a:rPr lang="en-US">
                <a:solidFill>
                  <a:schemeClr val="accent3"/>
                </a:solidFill>
              </a:rPr>
              <a:t>Assessment/evaluation reports prepared by other agencies (if applicable)</a:t>
            </a:r>
          </a:p>
          <a:p>
            <a:pPr lvl="1"/>
            <a:r>
              <a:rPr lang="en-US">
                <a:solidFill>
                  <a:schemeClr val="accent3"/>
                </a:solidFill>
              </a:rPr>
              <a:t>Mapping showing damage</a:t>
            </a:r>
          </a:p>
        </p:txBody>
      </p:sp>
      <p:sp>
        <p:nvSpPr>
          <p:cNvPr id="4" name="Slide Number Placeholder 3">
            <a:extLst>
              <a:ext uri="{FF2B5EF4-FFF2-40B4-BE49-F238E27FC236}">
                <a16:creationId xmlns:a16="http://schemas.microsoft.com/office/drawing/2014/main" id="{EF86D1F6-E257-8ED4-455D-1F4274BF01D7}"/>
              </a:ext>
            </a:extLst>
          </p:cNvPr>
          <p:cNvSpPr>
            <a:spLocks noGrp="1"/>
          </p:cNvSpPr>
          <p:nvPr>
            <p:ph type="sldNum" sz="quarter" idx="10"/>
          </p:nvPr>
        </p:nvSpPr>
        <p:spPr/>
        <p:txBody>
          <a:bodyPr/>
          <a:lstStyle/>
          <a:p>
            <a:fld id="{74EC55B0-5D01-45FE-91CD-8F1B48D625FC}" type="slidenum">
              <a:rPr lang="en-US" smtClean="0"/>
              <a:pPr/>
              <a:t>41</a:t>
            </a:fld>
            <a:endParaRPr lang="en-US"/>
          </a:p>
        </p:txBody>
      </p:sp>
    </p:spTree>
    <p:extLst>
      <p:ext uri="{BB962C8B-B14F-4D97-AF65-F5344CB8AC3E}">
        <p14:creationId xmlns:p14="http://schemas.microsoft.com/office/powerpoint/2010/main" val="958195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6D98-DED8-D7CE-0F54-3F009AC94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653D7-3E7B-D30F-D95F-61A057DDBB2B}"/>
              </a:ext>
            </a:extLst>
          </p:cNvPr>
          <p:cNvSpPr>
            <a:spLocks noGrp="1"/>
          </p:cNvSpPr>
          <p:nvPr>
            <p:ph type="title"/>
          </p:nvPr>
        </p:nvSpPr>
        <p:spPr/>
        <p:txBody>
          <a:bodyPr/>
          <a:lstStyle/>
          <a:p>
            <a:r>
              <a:rPr lang="en-US"/>
              <a:t>DW/WW SRF Helene Funding</a:t>
            </a:r>
          </a:p>
        </p:txBody>
      </p:sp>
      <p:sp>
        <p:nvSpPr>
          <p:cNvPr id="3" name="Content Placeholder 2">
            <a:extLst>
              <a:ext uri="{FF2B5EF4-FFF2-40B4-BE49-F238E27FC236}">
                <a16:creationId xmlns:a16="http://schemas.microsoft.com/office/drawing/2014/main" id="{7AF3B79F-BCC9-6A25-9E73-70C51E9B9324}"/>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2 – Project Benefits</a:t>
            </a:r>
          </a:p>
          <a:p>
            <a:endParaRPr lang="en-US"/>
          </a:p>
        </p:txBody>
      </p:sp>
      <p:sp>
        <p:nvSpPr>
          <p:cNvPr id="4" name="Slide Number Placeholder 3">
            <a:extLst>
              <a:ext uri="{FF2B5EF4-FFF2-40B4-BE49-F238E27FC236}">
                <a16:creationId xmlns:a16="http://schemas.microsoft.com/office/drawing/2014/main" id="{8B762190-F9CB-93E4-C086-E60E130A2639}"/>
              </a:ext>
            </a:extLst>
          </p:cNvPr>
          <p:cNvSpPr>
            <a:spLocks noGrp="1"/>
          </p:cNvSpPr>
          <p:nvPr>
            <p:ph type="sldNum" sz="quarter" idx="10"/>
          </p:nvPr>
        </p:nvSpPr>
        <p:spPr/>
        <p:txBody>
          <a:bodyPr/>
          <a:lstStyle/>
          <a:p>
            <a:fld id="{74EC55B0-5D01-45FE-91CD-8F1B48D625FC}" type="slidenum">
              <a:rPr lang="en-US" smtClean="0"/>
              <a:pPr/>
              <a:t>42</a:t>
            </a:fld>
            <a:endParaRPr lang="en-US"/>
          </a:p>
        </p:txBody>
      </p:sp>
    </p:spTree>
    <p:extLst>
      <p:ext uri="{BB962C8B-B14F-4D97-AF65-F5344CB8AC3E}">
        <p14:creationId xmlns:p14="http://schemas.microsoft.com/office/powerpoint/2010/main" val="182758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22581-CCC6-BE29-64D0-D677E435CCC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A8CED89-6332-BAA6-59B8-548793DBB1F5}"/>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1F9FB777-99A1-A14B-B3CF-1432558175FA}"/>
              </a:ext>
            </a:extLst>
          </p:cNvPr>
          <p:cNvSpPr>
            <a:spLocks noGrp="1"/>
          </p:cNvSpPr>
          <p:nvPr>
            <p:ph type="title"/>
          </p:nvPr>
        </p:nvSpPr>
        <p:spPr/>
        <p:txBody>
          <a:bodyPr/>
          <a:lstStyle/>
          <a:p>
            <a:r>
              <a:rPr lang="en-US"/>
              <a:t>Category 2 – Project Benefits</a:t>
            </a:r>
          </a:p>
        </p:txBody>
      </p:sp>
      <p:sp>
        <p:nvSpPr>
          <p:cNvPr id="3" name="Content Placeholder 2">
            <a:extLst>
              <a:ext uri="{FF2B5EF4-FFF2-40B4-BE49-F238E27FC236}">
                <a16:creationId xmlns:a16="http://schemas.microsoft.com/office/drawing/2014/main" id="{9CAEA50A-CE0B-0E78-D97F-61FD6D37C9E0}"/>
              </a:ext>
            </a:extLst>
          </p:cNvPr>
          <p:cNvSpPr>
            <a:spLocks noGrp="1"/>
          </p:cNvSpPr>
          <p:nvPr>
            <p:ph idx="1"/>
          </p:nvPr>
        </p:nvSpPr>
        <p:spPr/>
        <p:txBody>
          <a:bodyPr vert="horz" lIns="91440" tIns="45720" rIns="91440" bIns="45720" rtlCol="0" anchor="t">
            <a:normAutofit/>
          </a:bodyPr>
          <a:lstStyle/>
          <a:p>
            <a:r>
              <a:rPr lang="en-US">
                <a:solidFill>
                  <a:schemeClr val="accent3"/>
                </a:solidFill>
              </a:rPr>
              <a:t>Total of 40 points allowed</a:t>
            </a:r>
          </a:p>
          <a:p>
            <a:r>
              <a:rPr lang="en-US">
                <a:solidFill>
                  <a:schemeClr val="accent3"/>
                </a:solidFill>
              </a:rPr>
              <a:t>Only a portion of the project must relate to a specific benefit</a:t>
            </a:r>
          </a:p>
          <a:p>
            <a:r>
              <a:rPr lang="en-US">
                <a:solidFill>
                  <a:schemeClr val="accent3"/>
                </a:solidFill>
              </a:rPr>
              <a:t>Points only earned when the Applicant identifies  direct connection between the project and type of expected benefit </a:t>
            </a:r>
          </a:p>
          <a:p>
            <a:r>
              <a:rPr lang="en-US">
                <a:solidFill>
                  <a:schemeClr val="accent3"/>
                </a:solidFill>
              </a:rPr>
              <a:t>Narratives must fully describe benefits of  proposed project and how benefits arise from Project Purpose</a:t>
            </a:r>
          </a:p>
          <a:p>
            <a:endParaRPr lang="en-US"/>
          </a:p>
          <a:p>
            <a:endParaRPr lang="en-US"/>
          </a:p>
        </p:txBody>
      </p:sp>
      <p:sp>
        <p:nvSpPr>
          <p:cNvPr id="4" name="Slide Number Placeholder 3">
            <a:extLst>
              <a:ext uri="{FF2B5EF4-FFF2-40B4-BE49-F238E27FC236}">
                <a16:creationId xmlns:a16="http://schemas.microsoft.com/office/drawing/2014/main" id="{8C716CF4-5064-D099-A7DC-9008BC0AC40E}"/>
              </a:ext>
            </a:extLst>
          </p:cNvPr>
          <p:cNvSpPr>
            <a:spLocks noGrp="1"/>
          </p:cNvSpPr>
          <p:nvPr>
            <p:ph type="sldNum" sz="quarter" idx="10"/>
          </p:nvPr>
        </p:nvSpPr>
        <p:spPr/>
        <p:txBody>
          <a:bodyPr/>
          <a:lstStyle/>
          <a:p>
            <a:fld id="{74EC55B0-5D01-45FE-91CD-8F1B48D625FC}" type="slidenum">
              <a:rPr lang="en-US" smtClean="0"/>
              <a:pPr/>
              <a:t>43</a:t>
            </a:fld>
            <a:endParaRPr lang="en-US"/>
          </a:p>
        </p:txBody>
      </p:sp>
    </p:spTree>
    <p:extLst>
      <p:ext uri="{BB962C8B-B14F-4D97-AF65-F5344CB8AC3E}">
        <p14:creationId xmlns:p14="http://schemas.microsoft.com/office/powerpoint/2010/main" val="2407103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BA80-E066-CFBB-3D22-CD2FEBB25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938F4-1F51-5DB2-D7F5-1CEF9A12684F}"/>
              </a:ext>
            </a:extLst>
          </p:cNvPr>
          <p:cNvSpPr>
            <a:spLocks noGrp="1"/>
          </p:cNvSpPr>
          <p:nvPr>
            <p:ph type="title"/>
          </p:nvPr>
        </p:nvSpPr>
        <p:spPr/>
        <p:txBody>
          <a:bodyPr>
            <a:noAutofit/>
          </a:bodyPr>
          <a:lstStyle/>
          <a:p>
            <a:r>
              <a:rPr lang="en-US"/>
              <a:t>2.A Infrastructure in Floodplains</a:t>
            </a:r>
          </a:p>
        </p:txBody>
      </p:sp>
      <p:sp>
        <p:nvSpPr>
          <p:cNvPr id="3" name="Content Placeholder 2">
            <a:extLst>
              <a:ext uri="{FF2B5EF4-FFF2-40B4-BE49-F238E27FC236}">
                <a16:creationId xmlns:a16="http://schemas.microsoft.com/office/drawing/2014/main" id="{498E8004-3786-7CEA-0F99-D02CB1051DD5}"/>
              </a:ext>
            </a:extLst>
          </p:cNvPr>
          <p:cNvSpPr>
            <a:spLocks noGrp="1"/>
          </p:cNvSpPr>
          <p:nvPr>
            <p:ph idx="1"/>
          </p:nvPr>
        </p:nvSpPr>
        <p:spPr/>
        <p:txBody>
          <a:bodyPr vert="horz" lIns="91440" tIns="45720" rIns="91440" bIns="45720" rtlCol="0" anchor="t">
            <a:noAutofit/>
          </a:bodyPr>
          <a:lstStyle/>
          <a:p>
            <a:r>
              <a:rPr lang="en-US">
                <a:solidFill>
                  <a:schemeClr val="accent3"/>
                </a:solidFill>
                <a:latin typeface="Arial"/>
                <a:cs typeface="Arial"/>
              </a:rPr>
              <a:t>2.A.1 – Relocates and/or Improves Infrastructure to Assure Continued Operation During a 500-year Flood Event – 12 points</a:t>
            </a:r>
          </a:p>
          <a:p>
            <a:r>
              <a:rPr lang="en-US">
                <a:solidFill>
                  <a:schemeClr val="accent3"/>
                </a:solidFill>
                <a:latin typeface="Arial"/>
                <a:cs typeface="Arial"/>
              </a:rPr>
              <a:t>2.A.2 – Relocates and/or Improves Infrastructure to Assure Continued Operation During a 100-year Flood Event – 10 points</a:t>
            </a:r>
          </a:p>
          <a:p>
            <a:r>
              <a:rPr lang="en-US">
                <a:solidFill>
                  <a:schemeClr val="accent3"/>
                </a:solidFill>
                <a:latin typeface="Arial"/>
                <a:cs typeface="Arial"/>
              </a:rPr>
              <a:t>Includes</a:t>
            </a:r>
          </a:p>
          <a:p>
            <a:pPr lvl="1"/>
            <a:r>
              <a:rPr lang="en-US">
                <a:solidFill>
                  <a:schemeClr val="accent3"/>
                </a:solidFill>
                <a:latin typeface="Arial"/>
                <a:cs typeface="Arial"/>
              </a:rPr>
              <a:t>Relocation out of 500- and/or 100-year floodplain</a:t>
            </a:r>
            <a:endParaRPr lang="en-US">
              <a:solidFill>
                <a:schemeClr val="accent3"/>
              </a:solidFill>
            </a:endParaRPr>
          </a:p>
          <a:p>
            <a:pPr lvl="1"/>
            <a:r>
              <a:rPr lang="en-US">
                <a:solidFill>
                  <a:schemeClr val="accent3"/>
                </a:solidFill>
                <a:latin typeface="Arial"/>
                <a:cs typeface="Arial"/>
              </a:rPr>
              <a:t>Fortification</a:t>
            </a:r>
          </a:p>
          <a:p>
            <a:pPr lvl="2"/>
            <a:r>
              <a:rPr lang="en-US">
                <a:solidFill>
                  <a:schemeClr val="accent3"/>
                </a:solidFill>
                <a:latin typeface="Arial"/>
                <a:cs typeface="Arial"/>
              </a:rPr>
              <a:t>Replace equipment with new equipment not subject to damage by submersion</a:t>
            </a:r>
          </a:p>
          <a:p>
            <a:pPr lvl="2"/>
            <a:r>
              <a:rPr lang="en-US">
                <a:solidFill>
                  <a:schemeClr val="accent3"/>
                </a:solidFill>
                <a:latin typeface="Arial"/>
                <a:cs typeface="Arial"/>
              </a:rPr>
              <a:t>Physical barriers</a:t>
            </a:r>
          </a:p>
          <a:p>
            <a:pPr lvl="1"/>
            <a:r>
              <a:rPr lang="en-US">
                <a:solidFill>
                  <a:schemeClr val="accent3"/>
                </a:solidFill>
                <a:latin typeface="Arial"/>
                <a:cs typeface="Arial"/>
              </a:rPr>
              <a:t>Elevation</a:t>
            </a:r>
          </a:p>
          <a:p>
            <a:pPr marL="342900" lvl="1" indent="0">
              <a:buNone/>
            </a:pPr>
            <a:endParaRPr lang="en-US">
              <a:solidFill>
                <a:schemeClr val="accent3"/>
              </a:solidFill>
            </a:endParaRPr>
          </a:p>
          <a:p>
            <a:pPr marL="0" indent="0">
              <a:buNone/>
            </a:pPr>
            <a:endParaRPr lang="en-US">
              <a:solidFill>
                <a:schemeClr val="accent3"/>
              </a:solidFill>
            </a:endParaRPr>
          </a:p>
          <a:p>
            <a:endParaRPr lang="en-US">
              <a:solidFill>
                <a:schemeClr val="accent3"/>
              </a:solidFill>
            </a:endParaRPr>
          </a:p>
          <a:p>
            <a:endParaRPr lang="en-US">
              <a:solidFill>
                <a:schemeClr val="accent3"/>
              </a:solidFill>
            </a:endParaRPr>
          </a:p>
          <a:p>
            <a:endParaRPr lang="en-US">
              <a:solidFill>
                <a:schemeClr val="accent3"/>
              </a:solidFill>
            </a:endParaRPr>
          </a:p>
        </p:txBody>
      </p:sp>
      <p:sp>
        <p:nvSpPr>
          <p:cNvPr id="4" name="Slide Number Placeholder 3">
            <a:extLst>
              <a:ext uri="{FF2B5EF4-FFF2-40B4-BE49-F238E27FC236}">
                <a16:creationId xmlns:a16="http://schemas.microsoft.com/office/drawing/2014/main" id="{591072B4-E602-8118-6887-64CE077D9E0C}"/>
              </a:ext>
            </a:extLst>
          </p:cNvPr>
          <p:cNvSpPr>
            <a:spLocks noGrp="1"/>
          </p:cNvSpPr>
          <p:nvPr>
            <p:ph type="sldNum" sz="quarter" idx="10"/>
          </p:nvPr>
        </p:nvSpPr>
        <p:spPr/>
        <p:txBody>
          <a:bodyPr/>
          <a:lstStyle/>
          <a:p>
            <a:fld id="{74EC55B0-5D01-45FE-91CD-8F1B48D625FC}" type="slidenum">
              <a:rPr lang="en-US" smtClean="0"/>
              <a:pPr/>
              <a:t>44</a:t>
            </a:fld>
            <a:endParaRPr lang="en-US"/>
          </a:p>
        </p:txBody>
      </p:sp>
    </p:spTree>
    <p:extLst>
      <p:ext uri="{BB962C8B-B14F-4D97-AF65-F5344CB8AC3E}">
        <p14:creationId xmlns:p14="http://schemas.microsoft.com/office/powerpoint/2010/main" val="3264447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F48575-FFAA-5733-3048-BB96BD5DECE1}"/>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F0AA546-B69E-0DBC-F900-C1466027C61D}"/>
              </a:ext>
            </a:extLst>
          </p:cNvPr>
          <p:cNvSpPr>
            <a:spLocks noGrp="1"/>
          </p:cNvSpPr>
          <p:nvPr>
            <p:ph type="title"/>
          </p:nvPr>
        </p:nvSpPr>
        <p:spPr>
          <a:xfrm>
            <a:off x="466928" y="0"/>
            <a:ext cx="8583766" cy="914400"/>
          </a:xfrm>
        </p:spPr>
        <p:txBody>
          <a:bodyPr>
            <a:noAutofit/>
          </a:bodyPr>
          <a:lstStyle/>
          <a:p>
            <a:r>
              <a:rPr lang="en-US"/>
              <a:t>2.A Infrastructure in Floodplains –  Documentation</a:t>
            </a:r>
          </a:p>
        </p:txBody>
      </p:sp>
      <p:sp>
        <p:nvSpPr>
          <p:cNvPr id="3" name="Content Placeholder 2">
            <a:extLst>
              <a:ext uri="{FF2B5EF4-FFF2-40B4-BE49-F238E27FC236}">
                <a16:creationId xmlns:a16="http://schemas.microsoft.com/office/drawing/2014/main" id="{44EDC043-AF9C-470A-C8C5-064215217131}"/>
              </a:ext>
            </a:extLst>
          </p:cNvPr>
          <p:cNvSpPr>
            <a:spLocks noGrp="1"/>
          </p:cNvSpPr>
          <p:nvPr>
            <p:ph idx="1"/>
          </p:nvPr>
        </p:nvSpPr>
        <p:spPr>
          <a:xfrm>
            <a:off x="457200" y="1009650"/>
            <a:ext cx="8239328" cy="5238751"/>
          </a:xfrm>
        </p:spPr>
        <p:txBody>
          <a:bodyPr vert="horz" lIns="91440" tIns="45720" rIns="91440" bIns="45720" rtlCol="0" anchor="t">
            <a:noAutofit/>
          </a:bodyPr>
          <a:lstStyle/>
          <a:p>
            <a:r>
              <a:rPr lang="en-US" sz="2400">
                <a:solidFill>
                  <a:schemeClr val="accent3"/>
                </a:solidFill>
                <a:latin typeface="Arial"/>
                <a:cs typeface="Arial"/>
              </a:rPr>
              <a:t>Relocation</a:t>
            </a:r>
          </a:p>
          <a:p>
            <a:pPr lvl="1"/>
            <a:r>
              <a:rPr lang="en-US" sz="2000">
                <a:solidFill>
                  <a:schemeClr val="accent3"/>
                </a:solidFill>
                <a:latin typeface="Arial"/>
                <a:cs typeface="Arial"/>
              </a:rPr>
              <a:t>Describe infrastructure being located</a:t>
            </a:r>
          </a:p>
          <a:p>
            <a:pPr lvl="1"/>
            <a:r>
              <a:rPr lang="en-US" sz="2000">
                <a:solidFill>
                  <a:schemeClr val="accent3"/>
                </a:solidFill>
                <a:latin typeface="Arial"/>
                <a:cs typeface="Arial"/>
              </a:rPr>
              <a:t>Provide mapping</a:t>
            </a:r>
          </a:p>
          <a:p>
            <a:pPr lvl="2"/>
            <a:r>
              <a:rPr lang="en-US">
                <a:solidFill>
                  <a:schemeClr val="accent3"/>
                </a:solidFill>
                <a:latin typeface="Arial"/>
                <a:cs typeface="Arial"/>
              </a:rPr>
              <a:t>FRIS or FEMA as source of data layer</a:t>
            </a:r>
          </a:p>
          <a:p>
            <a:pPr lvl="2"/>
            <a:r>
              <a:rPr lang="en-US">
                <a:solidFill>
                  <a:schemeClr val="accent3"/>
                </a:solidFill>
                <a:latin typeface="Arial"/>
                <a:cs typeface="Arial"/>
              </a:rPr>
              <a:t>Show</a:t>
            </a:r>
          </a:p>
          <a:p>
            <a:pPr lvl="3"/>
            <a:r>
              <a:rPr lang="en-US">
                <a:solidFill>
                  <a:schemeClr val="accent3"/>
                </a:solidFill>
                <a:latin typeface="Arial"/>
                <a:cs typeface="Arial"/>
              </a:rPr>
              <a:t>Location of existing and proposed infrastructure</a:t>
            </a:r>
          </a:p>
          <a:p>
            <a:pPr lvl="3"/>
            <a:r>
              <a:rPr lang="en-US">
                <a:solidFill>
                  <a:schemeClr val="accent3"/>
                </a:solidFill>
                <a:latin typeface="Arial"/>
                <a:cs typeface="Arial"/>
              </a:rPr>
              <a:t>Floodplain boundaries</a:t>
            </a:r>
          </a:p>
          <a:p>
            <a:r>
              <a:rPr lang="en-US" sz="2400">
                <a:solidFill>
                  <a:schemeClr val="accent3"/>
                </a:solidFill>
                <a:latin typeface="Arial"/>
                <a:cs typeface="Arial"/>
              </a:rPr>
              <a:t>Fortification</a:t>
            </a:r>
          </a:p>
          <a:p>
            <a:pPr lvl="1"/>
            <a:r>
              <a:rPr lang="en-US" sz="2000">
                <a:solidFill>
                  <a:schemeClr val="accent3"/>
                </a:solidFill>
                <a:latin typeface="Arial"/>
                <a:cs typeface="Arial"/>
              </a:rPr>
              <a:t>Determine base flood elevation (BFE)</a:t>
            </a:r>
          </a:p>
          <a:p>
            <a:pPr lvl="1"/>
            <a:r>
              <a:rPr lang="en-US" sz="2000">
                <a:solidFill>
                  <a:schemeClr val="accent3"/>
                </a:solidFill>
                <a:latin typeface="Arial"/>
                <a:cs typeface="Arial"/>
              </a:rPr>
              <a:t>Mapping that shows</a:t>
            </a:r>
          </a:p>
          <a:p>
            <a:pPr lvl="2"/>
            <a:r>
              <a:rPr lang="en-US">
                <a:solidFill>
                  <a:schemeClr val="accent3"/>
                </a:solidFill>
                <a:latin typeface="Arial"/>
                <a:cs typeface="Arial"/>
              </a:rPr>
              <a:t>Location of infrastructure</a:t>
            </a:r>
          </a:p>
          <a:p>
            <a:pPr lvl="2"/>
            <a:r>
              <a:rPr lang="en-US">
                <a:solidFill>
                  <a:schemeClr val="accent3"/>
                </a:solidFill>
                <a:latin typeface="Arial"/>
                <a:cs typeface="Arial"/>
              </a:rPr>
              <a:t>BFEs at location of infrastructure</a:t>
            </a:r>
          </a:p>
          <a:p>
            <a:pPr lvl="2"/>
            <a:r>
              <a:rPr lang="en-US">
                <a:solidFill>
                  <a:schemeClr val="accent3"/>
                </a:solidFill>
                <a:latin typeface="Arial"/>
                <a:cs typeface="Arial"/>
              </a:rPr>
              <a:t>Use FRIS or FEME as source of data layer</a:t>
            </a:r>
          </a:p>
          <a:p>
            <a:pPr lvl="1"/>
            <a:r>
              <a:rPr lang="en-US" sz="2000">
                <a:solidFill>
                  <a:schemeClr val="accent3"/>
                </a:solidFill>
                <a:latin typeface="Arial"/>
                <a:cs typeface="Arial"/>
              </a:rPr>
              <a:t>Describe vulnerable components and how project will elevate/protect vulnerable components</a:t>
            </a:r>
          </a:p>
          <a:p>
            <a:endParaRPr lang="en-US"/>
          </a:p>
        </p:txBody>
      </p:sp>
      <p:sp>
        <p:nvSpPr>
          <p:cNvPr id="4" name="Slide Number Placeholder 3">
            <a:extLst>
              <a:ext uri="{FF2B5EF4-FFF2-40B4-BE49-F238E27FC236}">
                <a16:creationId xmlns:a16="http://schemas.microsoft.com/office/drawing/2014/main" id="{84D4BE5E-F72C-B980-34E4-F0DE38D55EC4}"/>
              </a:ext>
            </a:extLst>
          </p:cNvPr>
          <p:cNvSpPr>
            <a:spLocks noGrp="1"/>
          </p:cNvSpPr>
          <p:nvPr>
            <p:ph type="sldNum" sz="quarter" idx="10"/>
          </p:nvPr>
        </p:nvSpPr>
        <p:spPr/>
        <p:txBody>
          <a:bodyPr/>
          <a:lstStyle/>
          <a:p>
            <a:fld id="{74EC55B0-5D01-45FE-91CD-8F1B48D625FC}" type="slidenum">
              <a:rPr lang="en-US" smtClean="0"/>
              <a:pPr/>
              <a:t>45</a:t>
            </a:fld>
            <a:endParaRPr lang="en-US"/>
          </a:p>
        </p:txBody>
      </p:sp>
    </p:spTree>
    <p:extLst>
      <p:ext uri="{BB962C8B-B14F-4D97-AF65-F5344CB8AC3E}">
        <p14:creationId xmlns:p14="http://schemas.microsoft.com/office/powerpoint/2010/main" val="1956759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C7BF-1C60-670D-1EA9-7E9045892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95C65-1E90-BFDD-86AC-F95902F0C1AA}"/>
              </a:ext>
            </a:extLst>
          </p:cNvPr>
          <p:cNvSpPr>
            <a:spLocks noGrp="1"/>
          </p:cNvSpPr>
          <p:nvPr>
            <p:ph type="title"/>
          </p:nvPr>
        </p:nvSpPr>
        <p:spPr/>
        <p:txBody>
          <a:bodyPr>
            <a:normAutofit/>
          </a:bodyPr>
          <a:lstStyle/>
          <a:p>
            <a:r>
              <a:rPr lang="en-US"/>
              <a:t>2.B. Redundancy/Resiliency – 5 points</a:t>
            </a:r>
          </a:p>
        </p:txBody>
      </p:sp>
      <p:sp>
        <p:nvSpPr>
          <p:cNvPr id="3" name="Content Placeholder 2">
            <a:extLst>
              <a:ext uri="{FF2B5EF4-FFF2-40B4-BE49-F238E27FC236}">
                <a16:creationId xmlns:a16="http://schemas.microsoft.com/office/drawing/2014/main" id="{EF9AF822-2C44-F481-E74F-EC2ED7A718C4}"/>
              </a:ext>
            </a:extLst>
          </p:cNvPr>
          <p:cNvSpPr>
            <a:spLocks noGrp="1"/>
          </p:cNvSpPr>
          <p:nvPr>
            <p:ph idx="1"/>
          </p:nvPr>
        </p:nvSpPr>
        <p:spPr/>
        <p:txBody>
          <a:bodyPr/>
          <a:lstStyle/>
          <a:p>
            <a:pPr marL="0" indent="0">
              <a:buNone/>
            </a:pPr>
            <a:r>
              <a:rPr lang="en-US">
                <a:solidFill>
                  <a:schemeClr val="accent3"/>
                </a:solidFill>
              </a:rPr>
              <a:t>Requirements</a:t>
            </a:r>
          </a:p>
          <a:p>
            <a:r>
              <a:rPr lang="en-US">
                <a:solidFill>
                  <a:schemeClr val="accent3"/>
                </a:solidFill>
              </a:rPr>
              <a:t>Include redundant or resilient items in the project description</a:t>
            </a:r>
          </a:p>
          <a:p>
            <a:r>
              <a:rPr lang="en-US">
                <a:solidFill>
                  <a:schemeClr val="accent3"/>
                </a:solidFill>
              </a:rPr>
              <a:t>New or increased redundancy/resiliency = points</a:t>
            </a:r>
          </a:p>
          <a:p>
            <a:r>
              <a:rPr lang="en-US">
                <a:solidFill>
                  <a:schemeClr val="accent3"/>
                </a:solidFill>
              </a:rPr>
              <a:t>Replacing/repairing existing generator ≠ points</a:t>
            </a:r>
          </a:p>
          <a:p>
            <a:r>
              <a:rPr lang="en-US">
                <a:solidFill>
                  <a:schemeClr val="accent3"/>
                </a:solidFill>
              </a:rPr>
              <a:t>Retrofitting with backup power </a:t>
            </a:r>
            <a:r>
              <a:rPr lang="en-US">
                <a:solidFill>
                  <a:schemeClr val="accent3"/>
                </a:solidFill>
                <a:sym typeface="Wingdings" panose="05000000000000000000" pitchFamily="2" charset="2"/>
              </a:rPr>
              <a:t>= points</a:t>
            </a:r>
            <a:endParaRPr lang="en-US">
              <a:solidFill>
                <a:schemeClr val="accent3"/>
              </a:solidFill>
            </a:endParaRPr>
          </a:p>
          <a:p>
            <a:r>
              <a:rPr lang="en-US">
                <a:solidFill>
                  <a:schemeClr val="accent3"/>
                </a:solidFill>
                <a:sym typeface="Wingdings" panose="05000000000000000000" pitchFamily="2" charset="2"/>
              </a:rPr>
              <a:t>New equipment with backup power ≠ points</a:t>
            </a:r>
            <a:endParaRPr lang="en-US">
              <a:solidFill>
                <a:schemeClr val="accent3"/>
              </a:solidFill>
            </a:endParaRPr>
          </a:p>
        </p:txBody>
      </p:sp>
      <p:sp>
        <p:nvSpPr>
          <p:cNvPr id="4" name="Slide Number Placeholder 3">
            <a:extLst>
              <a:ext uri="{FF2B5EF4-FFF2-40B4-BE49-F238E27FC236}">
                <a16:creationId xmlns:a16="http://schemas.microsoft.com/office/drawing/2014/main" id="{E83BD30E-1B5E-D717-34CF-3AF930E4A21E}"/>
              </a:ext>
            </a:extLst>
          </p:cNvPr>
          <p:cNvSpPr>
            <a:spLocks noGrp="1"/>
          </p:cNvSpPr>
          <p:nvPr>
            <p:ph type="sldNum" sz="quarter" idx="10"/>
          </p:nvPr>
        </p:nvSpPr>
        <p:spPr/>
        <p:txBody>
          <a:bodyPr/>
          <a:lstStyle/>
          <a:p>
            <a:fld id="{74EC55B0-5D01-45FE-91CD-8F1B48D625FC}" type="slidenum">
              <a:rPr lang="en-US" smtClean="0"/>
              <a:pPr/>
              <a:t>46</a:t>
            </a:fld>
            <a:endParaRPr lang="en-US"/>
          </a:p>
        </p:txBody>
      </p:sp>
    </p:spTree>
    <p:extLst>
      <p:ext uri="{BB962C8B-B14F-4D97-AF65-F5344CB8AC3E}">
        <p14:creationId xmlns:p14="http://schemas.microsoft.com/office/powerpoint/2010/main" val="204787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50EB-928B-49AD-E6AD-48C875B6F9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622313-9278-7AA9-2AC4-3C10334D29C9}"/>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1CED365-A92B-1B6F-2959-DDC195D79C63}"/>
              </a:ext>
            </a:extLst>
          </p:cNvPr>
          <p:cNvSpPr>
            <a:spLocks noGrp="1"/>
          </p:cNvSpPr>
          <p:nvPr>
            <p:ph type="title"/>
          </p:nvPr>
        </p:nvSpPr>
        <p:spPr/>
        <p:txBody>
          <a:bodyPr>
            <a:normAutofit/>
          </a:bodyPr>
          <a:lstStyle/>
          <a:p>
            <a:r>
              <a:rPr lang="en-US">
                <a:latin typeface="Times New Roman"/>
                <a:cs typeface="Times New Roman"/>
              </a:rPr>
              <a:t>2.C System Merger or Regionalization </a:t>
            </a:r>
            <a:endParaRPr lang="en-US">
              <a:solidFill>
                <a:srgbClr val="FFFF00"/>
              </a:solidFill>
            </a:endParaRPr>
          </a:p>
        </p:txBody>
      </p:sp>
      <p:sp>
        <p:nvSpPr>
          <p:cNvPr id="3" name="Content Placeholder 2">
            <a:extLst>
              <a:ext uri="{FF2B5EF4-FFF2-40B4-BE49-F238E27FC236}">
                <a16:creationId xmlns:a16="http://schemas.microsoft.com/office/drawing/2014/main" id="{01D399B6-463A-2A41-03D4-CF9B68078DC2}"/>
              </a:ext>
            </a:extLst>
          </p:cNvPr>
          <p:cNvSpPr>
            <a:spLocks noGrp="1"/>
          </p:cNvSpPr>
          <p:nvPr>
            <p:ph idx="1"/>
          </p:nvPr>
        </p:nvSpPr>
        <p:spPr/>
        <p:txBody>
          <a:bodyPr vert="horz" lIns="91440" tIns="45720" rIns="91440" bIns="45720" rtlCol="0" anchor="t">
            <a:normAutofit/>
          </a:bodyPr>
          <a:lstStyle/>
          <a:p>
            <a:r>
              <a:rPr lang="en-US" sz="2400">
                <a:solidFill>
                  <a:schemeClr val="accent3"/>
                </a:solidFill>
                <a:latin typeface="Arial"/>
                <a:cs typeface="Arial"/>
              </a:rPr>
              <a:t>2.C.1 – System merger (10 points) </a:t>
            </a:r>
          </a:p>
          <a:p>
            <a:pPr lvl="1"/>
            <a:r>
              <a:rPr lang="en-US" sz="2000">
                <a:solidFill>
                  <a:schemeClr val="accent3"/>
                </a:solidFill>
                <a:latin typeface="Arial"/>
                <a:cs typeface="Arial"/>
              </a:rPr>
              <a:t>Physical consolidation into a single regional system</a:t>
            </a:r>
          </a:p>
          <a:p>
            <a:pPr lvl="1"/>
            <a:r>
              <a:rPr lang="en-US" sz="2000">
                <a:solidFill>
                  <a:schemeClr val="accent3"/>
                </a:solidFill>
                <a:latin typeface="Arial"/>
                <a:cs typeface="Arial"/>
              </a:rPr>
              <a:t>Merger of ownership and operation without physical consolidation</a:t>
            </a:r>
          </a:p>
          <a:p>
            <a:pPr lvl="1"/>
            <a:r>
              <a:rPr lang="en-US" sz="2000">
                <a:solidFill>
                  <a:schemeClr val="accent3"/>
                </a:solidFill>
                <a:latin typeface="Arial"/>
                <a:cs typeface="Arial"/>
              </a:rPr>
              <a:t>Interconnectivity alone does not qualify for 2.C.1</a:t>
            </a:r>
          </a:p>
          <a:p>
            <a:pPr lvl="1"/>
            <a:r>
              <a:rPr lang="en-US" sz="2000">
                <a:solidFill>
                  <a:schemeClr val="accent3"/>
                </a:solidFill>
                <a:latin typeface="Arial"/>
                <a:cs typeface="Arial"/>
              </a:rPr>
              <a:t>Eligible up to two years after the date of merger</a:t>
            </a:r>
          </a:p>
          <a:p>
            <a:r>
              <a:rPr lang="en-US" sz="2400">
                <a:solidFill>
                  <a:schemeClr val="accent3"/>
                </a:solidFill>
                <a:latin typeface="Arial"/>
                <a:cs typeface="Arial"/>
              </a:rPr>
              <a:t>2.C.2 – System regionalization or partnership, still retaining separate ownership (5 points)</a:t>
            </a:r>
          </a:p>
          <a:p>
            <a:pPr lvl="1"/>
            <a:r>
              <a:rPr lang="en-US" sz="2000">
                <a:solidFill>
                  <a:schemeClr val="accent3"/>
                </a:solidFill>
                <a:latin typeface="Arial"/>
                <a:cs typeface="Arial"/>
              </a:rPr>
              <a:t>Must include agreements/merger documents between the systems</a:t>
            </a:r>
          </a:p>
          <a:p>
            <a:pPr marL="0" indent="0">
              <a:buNone/>
            </a:pPr>
            <a:endParaRPr lang="en-US">
              <a:solidFill>
                <a:schemeClr val="accent3"/>
              </a:solidFill>
            </a:endParaRPr>
          </a:p>
        </p:txBody>
      </p:sp>
      <p:sp>
        <p:nvSpPr>
          <p:cNvPr id="4" name="Slide Number Placeholder 3">
            <a:extLst>
              <a:ext uri="{FF2B5EF4-FFF2-40B4-BE49-F238E27FC236}">
                <a16:creationId xmlns:a16="http://schemas.microsoft.com/office/drawing/2014/main" id="{43B6AAAB-B0E9-804A-30B3-32C2D87D4851}"/>
              </a:ext>
            </a:extLst>
          </p:cNvPr>
          <p:cNvSpPr>
            <a:spLocks noGrp="1"/>
          </p:cNvSpPr>
          <p:nvPr>
            <p:ph type="sldNum" sz="quarter" idx="10"/>
          </p:nvPr>
        </p:nvSpPr>
        <p:spPr/>
        <p:txBody>
          <a:bodyPr/>
          <a:lstStyle/>
          <a:p>
            <a:fld id="{74EC55B0-5D01-45FE-91CD-8F1B48D625FC}" type="slidenum">
              <a:rPr lang="en-US" smtClean="0"/>
              <a:pPr/>
              <a:t>47</a:t>
            </a:fld>
            <a:endParaRPr lang="en-US"/>
          </a:p>
        </p:txBody>
      </p:sp>
    </p:spTree>
    <p:extLst>
      <p:ext uri="{BB962C8B-B14F-4D97-AF65-F5344CB8AC3E}">
        <p14:creationId xmlns:p14="http://schemas.microsoft.com/office/powerpoint/2010/main" val="2038773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04284E-E953-5CC5-0BE4-09647977829E}"/>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7505D7F8-AEBB-639B-C820-2C831794DDCD}"/>
              </a:ext>
            </a:extLst>
          </p:cNvPr>
          <p:cNvSpPr>
            <a:spLocks noGrp="1"/>
          </p:cNvSpPr>
          <p:nvPr>
            <p:ph type="title"/>
          </p:nvPr>
        </p:nvSpPr>
        <p:spPr>
          <a:xfrm>
            <a:off x="466928" y="0"/>
            <a:ext cx="8581822" cy="914400"/>
          </a:xfrm>
        </p:spPr>
        <p:txBody>
          <a:bodyPr>
            <a:noAutofit/>
          </a:bodyPr>
          <a:lstStyle/>
          <a:p>
            <a:r>
              <a:rPr lang="en-US"/>
              <a:t>2.D Reduction in Energy or Water Usage – 3 points</a:t>
            </a:r>
          </a:p>
        </p:txBody>
      </p:sp>
      <p:sp>
        <p:nvSpPr>
          <p:cNvPr id="3" name="Content Placeholder 2">
            <a:extLst>
              <a:ext uri="{FF2B5EF4-FFF2-40B4-BE49-F238E27FC236}">
                <a16:creationId xmlns:a16="http://schemas.microsoft.com/office/drawing/2014/main" id="{72E8795A-70DE-BA45-687A-5678DD5F614D}"/>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Eligible if</a:t>
            </a:r>
          </a:p>
          <a:p>
            <a:pPr lvl="1"/>
            <a:r>
              <a:rPr lang="en-US">
                <a:solidFill>
                  <a:schemeClr val="accent3"/>
                </a:solidFill>
                <a:latin typeface="Arial"/>
                <a:cs typeface="Arial"/>
              </a:rPr>
              <a:t>Reduces energy usage by 20%</a:t>
            </a:r>
          </a:p>
          <a:p>
            <a:pPr lvl="1"/>
            <a:r>
              <a:rPr lang="en-US">
                <a:solidFill>
                  <a:schemeClr val="accent3"/>
                </a:solidFill>
                <a:latin typeface="Arial"/>
                <a:cs typeface="Arial"/>
              </a:rPr>
              <a:t>Potable water usage at DW or WW facilities by 20%</a:t>
            </a:r>
          </a:p>
          <a:p>
            <a:r>
              <a:rPr lang="en-US">
                <a:solidFill>
                  <a:schemeClr val="accent3"/>
                </a:solidFill>
                <a:latin typeface="Arial"/>
                <a:cs typeface="Arial"/>
              </a:rPr>
              <a:t>Documentation</a:t>
            </a:r>
          </a:p>
          <a:p>
            <a:pPr lvl="1"/>
            <a:r>
              <a:rPr lang="en-US">
                <a:solidFill>
                  <a:schemeClr val="accent3"/>
                </a:solidFill>
                <a:latin typeface="Arial"/>
                <a:cs typeface="Arial"/>
              </a:rPr>
              <a:t>Energy</a:t>
            </a:r>
          </a:p>
          <a:p>
            <a:pPr lvl="2"/>
            <a:r>
              <a:rPr lang="en-US">
                <a:solidFill>
                  <a:schemeClr val="accent3"/>
                </a:solidFill>
                <a:latin typeface="Arial"/>
                <a:cs typeface="Arial"/>
              </a:rPr>
              <a:t>Describe &amp; support expected energy reductions and/or energy production</a:t>
            </a:r>
          </a:p>
          <a:p>
            <a:pPr lvl="2"/>
            <a:r>
              <a:rPr lang="en-US">
                <a:solidFill>
                  <a:schemeClr val="accent3"/>
                </a:solidFill>
                <a:latin typeface="Arial"/>
                <a:cs typeface="Arial"/>
              </a:rPr>
              <a:t>Show calculations to document 20% reduction in energy use</a:t>
            </a:r>
          </a:p>
          <a:p>
            <a:pPr lvl="1"/>
            <a:r>
              <a:rPr lang="en-US">
                <a:solidFill>
                  <a:schemeClr val="accent3"/>
                </a:solidFill>
                <a:latin typeface="Arial"/>
                <a:cs typeface="Arial"/>
              </a:rPr>
              <a:t>Potable water</a:t>
            </a:r>
          </a:p>
          <a:p>
            <a:pPr lvl="2"/>
            <a:r>
              <a:rPr lang="en-US">
                <a:solidFill>
                  <a:schemeClr val="accent3"/>
                </a:solidFill>
                <a:latin typeface="Arial"/>
                <a:cs typeface="Arial"/>
              </a:rPr>
              <a:t>Describe measures taken to reduce potable water usage</a:t>
            </a:r>
          </a:p>
          <a:p>
            <a:pPr lvl="2"/>
            <a:r>
              <a:rPr lang="en-US">
                <a:solidFill>
                  <a:schemeClr val="accent3"/>
                </a:solidFill>
                <a:latin typeface="Arial"/>
                <a:cs typeface="Arial"/>
              </a:rPr>
              <a:t>Show potable water usage before &amp; after project</a:t>
            </a:r>
          </a:p>
          <a:p>
            <a:pPr lvl="2"/>
            <a:r>
              <a:rPr lang="en-US">
                <a:solidFill>
                  <a:schemeClr val="accent3"/>
                </a:solidFill>
                <a:latin typeface="Arial"/>
                <a:cs typeface="Arial"/>
              </a:rPr>
              <a:t>Provide calculations to show 20% reduction in potable water usage</a:t>
            </a:r>
          </a:p>
        </p:txBody>
      </p:sp>
      <p:sp>
        <p:nvSpPr>
          <p:cNvPr id="4" name="Slide Number Placeholder 3">
            <a:extLst>
              <a:ext uri="{FF2B5EF4-FFF2-40B4-BE49-F238E27FC236}">
                <a16:creationId xmlns:a16="http://schemas.microsoft.com/office/drawing/2014/main" id="{A15A8A4A-C183-6E21-0B57-2B9EF58B0B50}"/>
              </a:ext>
            </a:extLst>
          </p:cNvPr>
          <p:cNvSpPr>
            <a:spLocks noGrp="1"/>
          </p:cNvSpPr>
          <p:nvPr>
            <p:ph type="sldNum" sz="quarter" idx="10"/>
          </p:nvPr>
        </p:nvSpPr>
        <p:spPr/>
        <p:txBody>
          <a:bodyPr/>
          <a:lstStyle/>
          <a:p>
            <a:fld id="{74EC55B0-5D01-45FE-91CD-8F1B48D625FC}" type="slidenum">
              <a:rPr lang="en-US" smtClean="0"/>
              <a:pPr/>
              <a:t>48</a:t>
            </a:fld>
            <a:endParaRPr lang="en-US"/>
          </a:p>
        </p:txBody>
      </p:sp>
    </p:spTree>
    <p:extLst>
      <p:ext uri="{BB962C8B-B14F-4D97-AF65-F5344CB8AC3E}">
        <p14:creationId xmlns:p14="http://schemas.microsoft.com/office/powerpoint/2010/main" val="107859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8E305E-4069-0DD4-3DB8-4488FD8B1AD7}"/>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2323AEBC-AE40-E085-5924-5BE6288C7150}"/>
              </a:ext>
            </a:extLst>
          </p:cNvPr>
          <p:cNvSpPr>
            <a:spLocks noGrp="1"/>
          </p:cNvSpPr>
          <p:nvPr>
            <p:ph type="title"/>
          </p:nvPr>
        </p:nvSpPr>
        <p:spPr/>
        <p:txBody>
          <a:bodyPr>
            <a:noAutofit/>
          </a:bodyPr>
          <a:lstStyle/>
          <a:p>
            <a:r>
              <a:rPr lang="en-US"/>
              <a:t>2.E 50% of Costs to Replace/Rehab/Improve Infrastructure Damaged by Helene (10 points)</a:t>
            </a:r>
          </a:p>
        </p:txBody>
      </p:sp>
      <p:sp>
        <p:nvSpPr>
          <p:cNvPr id="3" name="Content Placeholder 2">
            <a:extLst>
              <a:ext uri="{FF2B5EF4-FFF2-40B4-BE49-F238E27FC236}">
                <a16:creationId xmlns:a16="http://schemas.microsoft.com/office/drawing/2014/main" id="{8E460A6F-2D29-45C7-D174-FF4E847D23B8}"/>
              </a:ext>
            </a:extLst>
          </p:cNvPr>
          <p:cNvSpPr>
            <a:spLocks noGrp="1"/>
          </p:cNvSpPr>
          <p:nvPr>
            <p:ph idx="1"/>
          </p:nvPr>
        </p:nvSpPr>
        <p:spPr/>
        <p:txBody>
          <a:bodyPr/>
          <a:lstStyle/>
          <a:p>
            <a:r>
              <a:rPr lang="en-US" sz="2400"/>
              <a:t>&gt; 50% of project construction costs go to infrastructure damaged by Helene</a:t>
            </a:r>
          </a:p>
          <a:p>
            <a:r>
              <a:rPr lang="en-US" sz="2400"/>
              <a:t>Intended to provide points for projects in Helene-impacted areas &amp; sustained damage to infrastructure</a:t>
            </a:r>
          </a:p>
          <a:p>
            <a:r>
              <a:rPr lang="en-US" sz="2400"/>
              <a:t>Documentation</a:t>
            </a:r>
          </a:p>
          <a:p>
            <a:pPr lvl="1"/>
            <a:r>
              <a:rPr lang="en-US" sz="2000"/>
              <a:t>Describe infrastructure damaged</a:t>
            </a:r>
          </a:p>
          <a:p>
            <a:pPr lvl="1"/>
            <a:r>
              <a:rPr lang="en-US" sz="2000"/>
              <a:t>Differentiate line items in in project budget</a:t>
            </a:r>
          </a:p>
        </p:txBody>
      </p:sp>
      <p:sp>
        <p:nvSpPr>
          <p:cNvPr id="4" name="Slide Number Placeholder 3">
            <a:extLst>
              <a:ext uri="{FF2B5EF4-FFF2-40B4-BE49-F238E27FC236}">
                <a16:creationId xmlns:a16="http://schemas.microsoft.com/office/drawing/2014/main" id="{33A32E1D-7772-786A-93A5-E01713ED8710}"/>
              </a:ext>
            </a:extLst>
          </p:cNvPr>
          <p:cNvSpPr>
            <a:spLocks noGrp="1"/>
          </p:cNvSpPr>
          <p:nvPr>
            <p:ph type="sldNum" sz="quarter" idx="10"/>
          </p:nvPr>
        </p:nvSpPr>
        <p:spPr/>
        <p:txBody>
          <a:bodyPr/>
          <a:lstStyle/>
          <a:p>
            <a:fld id="{74EC55B0-5D01-45FE-91CD-8F1B48D625FC}" type="slidenum">
              <a:rPr lang="en-US" smtClean="0"/>
              <a:pPr/>
              <a:t>49</a:t>
            </a:fld>
            <a:endParaRPr lang="en-US"/>
          </a:p>
        </p:txBody>
      </p:sp>
      <p:pic>
        <p:nvPicPr>
          <p:cNvPr id="5" name="Picture 4" descr="Table&#10;&#10;AI-generated content may be incorrect.">
            <a:extLst>
              <a:ext uri="{FF2B5EF4-FFF2-40B4-BE49-F238E27FC236}">
                <a16:creationId xmlns:a16="http://schemas.microsoft.com/office/drawing/2014/main" id="{7C91C496-4974-BCE1-27C0-C58B6DF386C7}"/>
              </a:ext>
            </a:extLst>
          </p:cNvPr>
          <p:cNvPicPr>
            <a:picLocks noChangeAspect="1"/>
          </p:cNvPicPr>
          <p:nvPr/>
        </p:nvPicPr>
        <p:blipFill>
          <a:blip r:embed="rId3"/>
          <a:stretch>
            <a:fillRect/>
          </a:stretch>
        </p:blipFill>
        <p:spPr>
          <a:xfrm>
            <a:off x="1586547" y="3829689"/>
            <a:ext cx="5970905" cy="2733040"/>
          </a:xfrm>
          <a:prstGeom prst="rect">
            <a:avLst/>
          </a:prstGeom>
        </p:spPr>
      </p:pic>
    </p:spTree>
    <p:extLst>
      <p:ext uri="{BB962C8B-B14F-4D97-AF65-F5344CB8AC3E}">
        <p14:creationId xmlns:p14="http://schemas.microsoft.com/office/powerpoint/2010/main" val="206901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5</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Program Overviews</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622397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1766-37D4-50B1-A04F-B308F424C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3F578-33D7-48A7-C63A-1368DC3AA38E}"/>
              </a:ext>
            </a:extLst>
          </p:cNvPr>
          <p:cNvSpPr>
            <a:spLocks noGrp="1"/>
          </p:cNvSpPr>
          <p:nvPr>
            <p:ph type="title"/>
          </p:nvPr>
        </p:nvSpPr>
        <p:spPr/>
        <p:txBody>
          <a:bodyPr/>
          <a:lstStyle/>
          <a:p>
            <a:r>
              <a:rPr lang="en-US"/>
              <a:t>DW/WW SRF Helene Funding</a:t>
            </a:r>
          </a:p>
        </p:txBody>
      </p:sp>
      <p:sp>
        <p:nvSpPr>
          <p:cNvPr id="3" name="Content Placeholder 2">
            <a:extLst>
              <a:ext uri="{FF2B5EF4-FFF2-40B4-BE49-F238E27FC236}">
                <a16:creationId xmlns:a16="http://schemas.microsoft.com/office/drawing/2014/main" id="{DD76FB28-D922-6FC4-2299-50DE61592B64}"/>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3 – System Management</a:t>
            </a:r>
          </a:p>
          <a:p>
            <a:endParaRPr lang="en-US"/>
          </a:p>
        </p:txBody>
      </p:sp>
      <p:sp>
        <p:nvSpPr>
          <p:cNvPr id="4" name="Slide Number Placeholder 3">
            <a:extLst>
              <a:ext uri="{FF2B5EF4-FFF2-40B4-BE49-F238E27FC236}">
                <a16:creationId xmlns:a16="http://schemas.microsoft.com/office/drawing/2014/main" id="{D3CB2817-309D-86DA-0034-3DB07691453A}"/>
              </a:ext>
            </a:extLst>
          </p:cNvPr>
          <p:cNvSpPr>
            <a:spLocks noGrp="1"/>
          </p:cNvSpPr>
          <p:nvPr>
            <p:ph type="sldNum" sz="quarter" idx="10"/>
          </p:nvPr>
        </p:nvSpPr>
        <p:spPr/>
        <p:txBody>
          <a:bodyPr/>
          <a:lstStyle/>
          <a:p>
            <a:fld id="{74EC55B0-5D01-45FE-91CD-8F1B48D625FC}" type="slidenum">
              <a:rPr lang="en-US" smtClean="0"/>
              <a:pPr/>
              <a:t>50</a:t>
            </a:fld>
            <a:endParaRPr lang="en-US"/>
          </a:p>
        </p:txBody>
      </p:sp>
    </p:spTree>
    <p:extLst>
      <p:ext uri="{BB962C8B-B14F-4D97-AF65-F5344CB8AC3E}">
        <p14:creationId xmlns:p14="http://schemas.microsoft.com/office/powerpoint/2010/main" val="2668332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99236-81C2-7ADB-4B50-ED40A3C99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44B68-B1C8-85AA-B3E9-24F2012C05F0}"/>
              </a:ext>
            </a:extLst>
          </p:cNvPr>
          <p:cNvSpPr>
            <a:spLocks noGrp="1"/>
          </p:cNvSpPr>
          <p:nvPr>
            <p:ph type="title"/>
          </p:nvPr>
        </p:nvSpPr>
        <p:spPr/>
        <p:txBody>
          <a:bodyPr>
            <a:normAutofit/>
          </a:bodyPr>
          <a:lstStyle/>
          <a:p>
            <a:r>
              <a:rPr lang="en-US"/>
              <a:t>3.A. Flood Resiliency Action Plan – 5 points</a:t>
            </a:r>
            <a:endParaRPr lang="en-US">
              <a:solidFill>
                <a:srgbClr val="FFFF00"/>
              </a:solidFill>
            </a:endParaRPr>
          </a:p>
        </p:txBody>
      </p:sp>
      <p:sp>
        <p:nvSpPr>
          <p:cNvPr id="3" name="Content Placeholder 2">
            <a:extLst>
              <a:ext uri="{FF2B5EF4-FFF2-40B4-BE49-F238E27FC236}">
                <a16:creationId xmlns:a16="http://schemas.microsoft.com/office/drawing/2014/main" id="{53D40559-A06D-DE20-6C09-DCE6CBA27CD1}"/>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Qualifies for points if applicant has created a flood resiliency action plan (FRAP)</a:t>
            </a:r>
          </a:p>
          <a:p>
            <a:r>
              <a:rPr lang="en-US">
                <a:solidFill>
                  <a:schemeClr val="accent3"/>
                </a:solidFill>
                <a:latin typeface="Arial"/>
                <a:cs typeface="Arial"/>
              </a:rPr>
              <a:t>Narrative should include:</a:t>
            </a:r>
          </a:p>
          <a:p>
            <a:pPr lvl="1"/>
            <a:r>
              <a:rPr lang="en-US">
                <a:solidFill>
                  <a:schemeClr val="accent3"/>
                </a:solidFill>
                <a:latin typeface="Arial"/>
                <a:cs typeface="Arial"/>
              </a:rPr>
              <a:t>Inventory of assets exposed to flooding</a:t>
            </a:r>
            <a:endParaRPr lang="en-US">
              <a:solidFill>
                <a:schemeClr val="accent3"/>
              </a:solidFill>
            </a:endParaRPr>
          </a:p>
          <a:p>
            <a:pPr lvl="1"/>
            <a:r>
              <a:rPr lang="en-US">
                <a:solidFill>
                  <a:schemeClr val="accent3"/>
                </a:solidFill>
                <a:latin typeface="Arial"/>
                <a:cs typeface="Arial"/>
              </a:rPr>
              <a:t>Prioritized actions for achieving flood resilience</a:t>
            </a:r>
          </a:p>
          <a:p>
            <a:pPr lvl="1"/>
            <a:r>
              <a:rPr lang="en-US">
                <a:solidFill>
                  <a:schemeClr val="accent3"/>
                </a:solidFill>
                <a:latin typeface="Arial"/>
                <a:cs typeface="Arial"/>
              </a:rPr>
              <a:t>Consideration of future flood impacts</a:t>
            </a:r>
          </a:p>
          <a:p>
            <a:r>
              <a:rPr lang="en-US">
                <a:solidFill>
                  <a:schemeClr val="accent3"/>
                </a:solidFill>
                <a:latin typeface="Arial"/>
                <a:cs typeface="Arial"/>
              </a:rPr>
              <a:t>Review guidance</a:t>
            </a:r>
          </a:p>
          <a:p>
            <a:r>
              <a:rPr lang="en-US">
                <a:solidFill>
                  <a:schemeClr val="accent3"/>
                </a:solidFill>
                <a:latin typeface="Arial"/>
                <a:cs typeface="Arial"/>
              </a:rPr>
              <a:t>Provide mapping where required</a:t>
            </a:r>
          </a:p>
          <a:p>
            <a:pPr lvl="1"/>
            <a:endParaRPr lang="en-US"/>
          </a:p>
        </p:txBody>
      </p:sp>
      <p:sp>
        <p:nvSpPr>
          <p:cNvPr id="4" name="Slide Number Placeholder 3">
            <a:extLst>
              <a:ext uri="{FF2B5EF4-FFF2-40B4-BE49-F238E27FC236}">
                <a16:creationId xmlns:a16="http://schemas.microsoft.com/office/drawing/2014/main" id="{A731B240-D7B0-BF8A-E02D-8FA8BA3C57C0}"/>
              </a:ext>
            </a:extLst>
          </p:cNvPr>
          <p:cNvSpPr>
            <a:spLocks noGrp="1"/>
          </p:cNvSpPr>
          <p:nvPr>
            <p:ph type="sldNum" sz="quarter" idx="10"/>
          </p:nvPr>
        </p:nvSpPr>
        <p:spPr/>
        <p:txBody>
          <a:bodyPr/>
          <a:lstStyle/>
          <a:p>
            <a:fld id="{74EC55B0-5D01-45FE-91CD-8F1B48D625FC}" type="slidenum">
              <a:rPr lang="en-US" smtClean="0"/>
              <a:pPr/>
              <a:t>51</a:t>
            </a:fld>
            <a:endParaRPr lang="en-US"/>
          </a:p>
        </p:txBody>
      </p:sp>
    </p:spTree>
    <p:extLst>
      <p:ext uri="{BB962C8B-B14F-4D97-AF65-F5344CB8AC3E}">
        <p14:creationId xmlns:p14="http://schemas.microsoft.com/office/powerpoint/2010/main" val="1680450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233E3-2850-D7DB-FD99-403BE5C97CD3}"/>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2502D98-1B5F-7263-18CE-0D5DAC03AF1D}"/>
              </a:ext>
            </a:extLst>
          </p:cNvPr>
          <p:cNvSpPr>
            <a:spLocks noGrp="1"/>
          </p:cNvSpPr>
          <p:nvPr>
            <p:ph type="title"/>
          </p:nvPr>
        </p:nvSpPr>
        <p:spPr/>
        <p:txBody>
          <a:bodyPr>
            <a:normAutofit fontScale="90000"/>
          </a:bodyPr>
          <a:lstStyle/>
          <a:p>
            <a:r>
              <a:rPr lang="en-US"/>
              <a:t>3.B Emergency Preparedness, Response, or Recovery Plan – 5 points</a:t>
            </a:r>
          </a:p>
        </p:txBody>
      </p:sp>
      <p:sp>
        <p:nvSpPr>
          <p:cNvPr id="3" name="Content Placeholder 2">
            <a:extLst>
              <a:ext uri="{FF2B5EF4-FFF2-40B4-BE49-F238E27FC236}">
                <a16:creationId xmlns:a16="http://schemas.microsoft.com/office/drawing/2014/main" id="{5A0D653F-80EE-3477-4795-8206F7C0B672}"/>
              </a:ext>
            </a:extLst>
          </p:cNvPr>
          <p:cNvSpPr>
            <a:spLocks noGrp="1"/>
          </p:cNvSpPr>
          <p:nvPr>
            <p:ph idx="1"/>
          </p:nvPr>
        </p:nvSpPr>
        <p:spPr>
          <a:xfrm>
            <a:off x="457200" y="990600"/>
            <a:ext cx="8239328" cy="5257801"/>
          </a:xfrm>
        </p:spPr>
        <p:txBody>
          <a:bodyPr>
            <a:noAutofit/>
          </a:bodyPr>
          <a:lstStyle/>
          <a:p>
            <a:r>
              <a:rPr lang="en-US" sz="2400">
                <a:solidFill>
                  <a:schemeClr val="accent3"/>
                </a:solidFill>
              </a:rPr>
              <a:t>May use Emergency Response Plan (ERP) or Hazard Mitigation Plan (HMP)</a:t>
            </a:r>
          </a:p>
          <a:p>
            <a:r>
              <a:rPr lang="en-US" sz="2400">
                <a:solidFill>
                  <a:schemeClr val="accent3"/>
                </a:solidFill>
              </a:rPr>
              <a:t>Documentation</a:t>
            </a:r>
          </a:p>
          <a:p>
            <a:pPr lvl="1"/>
            <a:r>
              <a:rPr lang="en-US" sz="2000">
                <a:solidFill>
                  <a:schemeClr val="accent3"/>
                </a:solidFill>
              </a:rPr>
              <a:t>For ERP include</a:t>
            </a:r>
          </a:p>
          <a:p>
            <a:pPr lvl="2"/>
            <a:r>
              <a:rPr lang="en-US">
                <a:solidFill>
                  <a:schemeClr val="accent3"/>
                </a:solidFill>
              </a:rPr>
              <a:t>Completion of risk &amp; resilience assessment</a:t>
            </a:r>
          </a:p>
          <a:p>
            <a:pPr lvl="2"/>
            <a:r>
              <a:rPr lang="en-US">
                <a:solidFill>
                  <a:schemeClr val="accent3"/>
                </a:solidFill>
              </a:rPr>
              <a:t>Discussion of resilience strategies</a:t>
            </a:r>
          </a:p>
          <a:p>
            <a:pPr lvl="2"/>
            <a:r>
              <a:rPr lang="en-US">
                <a:solidFill>
                  <a:schemeClr val="accent3"/>
                </a:solidFill>
              </a:rPr>
              <a:t>Discussion of emergency plans &amp; procedures</a:t>
            </a:r>
          </a:p>
          <a:p>
            <a:pPr lvl="2"/>
            <a:r>
              <a:rPr lang="en-US">
                <a:solidFill>
                  <a:schemeClr val="accent3"/>
                </a:solidFill>
              </a:rPr>
              <a:t>Discussion of mitigation actions</a:t>
            </a:r>
          </a:p>
          <a:p>
            <a:pPr lvl="2"/>
            <a:r>
              <a:rPr lang="en-US">
                <a:solidFill>
                  <a:schemeClr val="accent3"/>
                </a:solidFill>
              </a:rPr>
              <a:t>Discussion of detection strategies</a:t>
            </a:r>
          </a:p>
          <a:p>
            <a:pPr lvl="1"/>
            <a:r>
              <a:rPr lang="en-US" sz="2000">
                <a:solidFill>
                  <a:schemeClr val="accent3"/>
                </a:solidFill>
              </a:rPr>
              <a:t>For HMP include</a:t>
            </a:r>
          </a:p>
          <a:p>
            <a:pPr lvl="2"/>
            <a:r>
              <a:rPr lang="en-US">
                <a:solidFill>
                  <a:schemeClr val="accent3"/>
                </a:solidFill>
              </a:rPr>
              <a:t>Discussion of planning area</a:t>
            </a:r>
          </a:p>
          <a:p>
            <a:pPr lvl="2"/>
            <a:r>
              <a:rPr lang="en-US">
                <a:solidFill>
                  <a:schemeClr val="accent3"/>
                </a:solidFill>
              </a:rPr>
              <a:t>Natural hazards description w/i planning area</a:t>
            </a:r>
          </a:p>
          <a:p>
            <a:pPr lvl="2"/>
            <a:r>
              <a:rPr lang="en-US">
                <a:solidFill>
                  <a:schemeClr val="accent3"/>
                </a:solidFill>
              </a:rPr>
              <a:t>Probability of future events</a:t>
            </a:r>
          </a:p>
          <a:p>
            <a:pPr lvl="2"/>
            <a:r>
              <a:rPr lang="en-US">
                <a:solidFill>
                  <a:schemeClr val="accent3"/>
                </a:solidFill>
              </a:rPr>
              <a:t>Mitigation strategies to protect water/wastewater infrastructure</a:t>
            </a:r>
          </a:p>
          <a:p>
            <a:r>
              <a:rPr lang="en-US" sz="2400">
                <a:solidFill>
                  <a:schemeClr val="accent3"/>
                </a:solidFill>
              </a:rPr>
              <a:t>Document that ERP or HMP is current to within 5 years</a:t>
            </a:r>
          </a:p>
          <a:p>
            <a:r>
              <a:rPr lang="en-US" sz="2400">
                <a:solidFill>
                  <a:schemeClr val="accent3"/>
                </a:solidFill>
              </a:rPr>
              <a:t>See guidance for more details</a:t>
            </a:r>
          </a:p>
          <a:p>
            <a:endParaRPr lang="en-US"/>
          </a:p>
          <a:p>
            <a:pPr lvl="2"/>
            <a:endParaRPr lang="en-US"/>
          </a:p>
          <a:p>
            <a:pPr lvl="2"/>
            <a:endParaRPr lang="en-US"/>
          </a:p>
        </p:txBody>
      </p:sp>
      <p:sp>
        <p:nvSpPr>
          <p:cNvPr id="4" name="Slide Number Placeholder 3">
            <a:extLst>
              <a:ext uri="{FF2B5EF4-FFF2-40B4-BE49-F238E27FC236}">
                <a16:creationId xmlns:a16="http://schemas.microsoft.com/office/drawing/2014/main" id="{BDB884DB-3AE5-CFFC-664A-5AD4DD0AE68C}"/>
              </a:ext>
            </a:extLst>
          </p:cNvPr>
          <p:cNvSpPr>
            <a:spLocks noGrp="1"/>
          </p:cNvSpPr>
          <p:nvPr>
            <p:ph type="sldNum" sz="quarter" idx="10"/>
          </p:nvPr>
        </p:nvSpPr>
        <p:spPr/>
        <p:txBody>
          <a:bodyPr/>
          <a:lstStyle/>
          <a:p>
            <a:fld id="{74EC55B0-5D01-45FE-91CD-8F1B48D625FC}" type="slidenum">
              <a:rPr lang="en-US" smtClean="0"/>
              <a:pPr/>
              <a:t>52</a:t>
            </a:fld>
            <a:endParaRPr lang="en-US"/>
          </a:p>
        </p:txBody>
      </p:sp>
    </p:spTree>
    <p:extLst>
      <p:ext uri="{BB962C8B-B14F-4D97-AF65-F5344CB8AC3E}">
        <p14:creationId xmlns:p14="http://schemas.microsoft.com/office/powerpoint/2010/main" val="2992865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4AF8-517F-8BC7-95CE-A758CA16F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C9838-1A3D-E187-B27B-33AE7FF994CD}"/>
              </a:ext>
            </a:extLst>
          </p:cNvPr>
          <p:cNvSpPr>
            <a:spLocks noGrp="1"/>
          </p:cNvSpPr>
          <p:nvPr>
            <p:ph type="title"/>
          </p:nvPr>
        </p:nvSpPr>
        <p:spPr/>
        <p:txBody>
          <a:bodyPr/>
          <a:lstStyle/>
          <a:p>
            <a:r>
              <a:rPr lang="en-US"/>
              <a:t>DW/WW SRF Helene Funding</a:t>
            </a:r>
          </a:p>
        </p:txBody>
      </p:sp>
      <p:sp>
        <p:nvSpPr>
          <p:cNvPr id="3" name="Content Placeholder 2">
            <a:extLst>
              <a:ext uri="{FF2B5EF4-FFF2-40B4-BE49-F238E27FC236}">
                <a16:creationId xmlns:a16="http://schemas.microsoft.com/office/drawing/2014/main" id="{10D17E8F-7B5B-A811-3B18-4A63061835A4}"/>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4 – Affordability</a:t>
            </a:r>
          </a:p>
          <a:p>
            <a:endParaRPr lang="en-US"/>
          </a:p>
        </p:txBody>
      </p:sp>
      <p:sp>
        <p:nvSpPr>
          <p:cNvPr id="4" name="Slide Number Placeholder 3">
            <a:extLst>
              <a:ext uri="{FF2B5EF4-FFF2-40B4-BE49-F238E27FC236}">
                <a16:creationId xmlns:a16="http://schemas.microsoft.com/office/drawing/2014/main" id="{0B328AED-B403-DE4A-B13D-52D898DA8BA2}"/>
              </a:ext>
            </a:extLst>
          </p:cNvPr>
          <p:cNvSpPr>
            <a:spLocks noGrp="1"/>
          </p:cNvSpPr>
          <p:nvPr>
            <p:ph type="sldNum" sz="quarter" idx="10"/>
          </p:nvPr>
        </p:nvSpPr>
        <p:spPr/>
        <p:txBody>
          <a:bodyPr/>
          <a:lstStyle/>
          <a:p>
            <a:fld id="{74EC55B0-5D01-45FE-91CD-8F1B48D625FC}" type="slidenum">
              <a:rPr lang="en-US" smtClean="0"/>
              <a:pPr/>
              <a:t>53</a:t>
            </a:fld>
            <a:endParaRPr lang="en-US"/>
          </a:p>
        </p:txBody>
      </p:sp>
    </p:spTree>
    <p:extLst>
      <p:ext uri="{BB962C8B-B14F-4D97-AF65-F5344CB8AC3E}">
        <p14:creationId xmlns:p14="http://schemas.microsoft.com/office/powerpoint/2010/main" val="2349536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8B9C-FFCE-D781-9D24-6F7170607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00FE8-CC95-7E6F-DF05-D66A73794625}"/>
              </a:ext>
            </a:extLst>
          </p:cNvPr>
          <p:cNvSpPr>
            <a:spLocks noGrp="1"/>
          </p:cNvSpPr>
          <p:nvPr>
            <p:ph type="title"/>
          </p:nvPr>
        </p:nvSpPr>
        <p:spPr/>
        <p:txBody>
          <a:bodyPr>
            <a:noAutofit/>
          </a:bodyPr>
          <a:lstStyle/>
          <a:p>
            <a:r>
              <a:rPr lang="en-US">
                <a:latin typeface="Times New Roman"/>
                <a:cs typeface="Times New Roman"/>
              </a:rPr>
              <a:t>4.A Residential Connections – 2 to 8 points</a:t>
            </a:r>
          </a:p>
        </p:txBody>
      </p:sp>
      <p:sp>
        <p:nvSpPr>
          <p:cNvPr id="3" name="Content Placeholder 2">
            <a:extLst>
              <a:ext uri="{FF2B5EF4-FFF2-40B4-BE49-F238E27FC236}">
                <a16:creationId xmlns:a16="http://schemas.microsoft.com/office/drawing/2014/main" id="{806710E6-5E68-3393-A7DA-DF14F6032C68}"/>
              </a:ext>
            </a:extLst>
          </p:cNvPr>
          <p:cNvSpPr>
            <a:spLocks noGrp="1"/>
          </p:cNvSpPr>
          <p:nvPr>
            <p:ph idx="1"/>
          </p:nvPr>
        </p:nvSpPr>
        <p:spPr/>
        <p:txBody>
          <a:bodyPr/>
          <a:lstStyle/>
          <a:p>
            <a:pPr>
              <a:spcAft>
                <a:spcPts val="600"/>
              </a:spcAft>
            </a:pPr>
            <a:r>
              <a:rPr lang="en-US">
                <a:solidFill>
                  <a:schemeClr val="tx2"/>
                </a:solidFill>
              </a:rPr>
              <a:t>Only claim </a:t>
            </a:r>
            <a:r>
              <a:rPr lang="en-US" u="sng">
                <a:solidFill>
                  <a:schemeClr val="tx2"/>
                </a:solidFill>
              </a:rPr>
              <a:t>one</a:t>
            </a:r>
            <a:r>
              <a:rPr lang="en-US">
                <a:solidFill>
                  <a:schemeClr val="tx2"/>
                </a:solidFill>
              </a:rPr>
              <a:t> sub-category based on the number of connections</a:t>
            </a:r>
          </a:p>
          <a:p>
            <a:pPr lvl="1">
              <a:spcAft>
                <a:spcPts val="600"/>
              </a:spcAft>
            </a:pPr>
            <a:r>
              <a:rPr lang="en-US">
                <a:solidFill>
                  <a:schemeClr val="tx2"/>
                </a:solidFill>
              </a:rPr>
              <a:t>Less than 10,000 residential connections, or</a:t>
            </a:r>
          </a:p>
          <a:p>
            <a:pPr lvl="1">
              <a:spcAft>
                <a:spcPts val="600"/>
              </a:spcAft>
            </a:pPr>
            <a:r>
              <a:rPr lang="en-US">
                <a:solidFill>
                  <a:schemeClr val="tx2"/>
                </a:solidFill>
              </a:rPr>
              <a:t>Less than 5,000 residential connections, or</a:t>
            </a:r>
          </a:p>
          <a:p>
            <a:pPr lvl="1">
              <a:spcAft>
                <a:spcPts val="600"/>
              </a:spcAft>
            </a:pPr>
            <a:r>
              <a:rPr lang="en-US">
                <a:solidFill>
                  <a:schemeClr val="tx2"/>
                </a:solidFill>
              </a:rPr>
              <a:t>Less than 1,000 residential connections</a:t>
            </a:r>
          </a:p>
          <a:p>
            <a:pPr>
              <a:spcAft>
                <a:spcPts val="600"/>
              </a:spcAft>
            </a:pPr>
            <a:r>
              <a:rPr lang="en-US">
                <a:solidFill>
                  <a:schemeClr val="tx2"/>
                </a:solidFill>
              </a:rPr>
              <a:t>Use only number of sewer or water connections as of date of application</a:t>
            </a:r>
          </a:p>
          <a:p>
            <a:pPr>
              <a:spcAft>
                <a:spcPts val="600"/>
              </a:spcAft>
            </a:pPr>
            <a:r>
              <a:rPr lang="en-US">
                <a:solidFill>
                  <a:schemeClr val="accent3"/>
                </a:solidFill>
              </a:rPr>
              <a:t>DWI staff will provide points based on connections provided in the application form.  Applicant must explain any differences.</a:t>
            </a:r>
          </a:p>
          <a:p>
            <a:endParaRPr lang="en-US"/>
          </a:p>
        </p:txBody>
      </p:sp>
      <p:sp>
        <p:nvSpPr>
          <p:cNvPr id="4" name="Slide Number Placeholder 3">
            <a:extLst>
              <a:ext uri="{FF2B5EF4-FFF2-40B4-BE49-F238E27FC236}">
                <a16:creationId xmlns:a16="http://schemas.microsoft.com/office/drawing/2014/main" id="{B35FBA88-92DC-E914-C9C0-33356D8524CE}"/>
              </a:ext>
            </a:extLst>
          </p:cNvPr>
          <p:cNvSpPr>
            <a:spLocks noGrp="1"/>
          </p:cNvSpPr>
          <p:nvPr>
            <p:ph type="sldNum" sz="quarter" idx="10"/>
          </p:nvPr>
        </p:nvSpPr>
        <p:spPr/>
        <p:txBody>
          <a:bodyPr/>
          <a:lstStyle/>
          <a:p>
            <a:fld id="{74EC55B0-5D01-45FE-91CD-8F1B48D625FC}" type="slidenum">
              <a:rPr lang="en-US" smtClean="0"/>
              <a:pPr/>
              <a:t>54</a:t>
            </a:fld>
            <a:endParaRPr lang="en-US"/>
          </a:p>
        </p:txBody>
      </p:sp>
    </p:spTree>
    <p:extLst>
      <p:ext uri="{BB962C8B-B14F-4D97-AF65-F5344CB8AC3E}">
        <p14:creationId xmlns:p14="http://schemas.microsoft.com/office/powerpoint/2010/main" val="165722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43CD-C02D-5A9A-EBFE-6BFFB433EBE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C363CFA-7E35-B447-89F2-CD603E6EE358}"/>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5FD22E64-CA2F-2AA9-500B-57D81FD82C2E}"/>
              </a:ext>
            </a:extLst>
          </p:cNvPr>
          <p:cNvSpPr>
            <a:spLocks noGrp="1"/>
          </p:cNvSpPr>
          <p:nvPr>
            <p:ph type="title"/>
          </p:nvPr>
        </p:nvSpPr>
        <p:spPr/>
        <p:txBody>
          <a:bodyPr>
            <a:noAutofit/>
          </a:bodyPr>
          <a:lstStyle/>
          <a:p>
            <a:r>
              <a:rPr lang="en-US"/>
              <a:t>4.B Current Monthly Utility Bill at 5,000 Gallons – 2 to 8 points</a:t>
            </a:r>
          </a:p>
        </p:txBody>
      </p:sp>
      <p:sp>
        <p:nvSpPr>
          <p:cNvPr id="4" name="Slide Number Placeholder 3">
            <a:extLst>
              <a:ext uri="{FF2B5EF4-FFF2-40B4-BE49-F238E27FC236}">
                <a16:creationId xmlns:a16="http://schemas.microsoft.com/office/drawing/2014/main" id="{04B86AB3-C068-A024-825B-8000CEAF43D0}"/>
              </a:ext>
            </a:extLst>
          </p:cNvPr>
          <p:cNvSpPr>
            <a:spLocks noGrp="1"/>
          </p:cNvSpPr>
          <p:nvPr>
            <p:ph type="sldNum" sz="quarter" idx="10"/>
          </p:nvPr>
        </p:nvSpPr>
        <p:spPr/>
        <p:txBody>
          <a:bodyPr/>
          <a:lstStyle/>
          <a:p>
            <a:fld id="{74EC55B0-5D01-45FE-91CD-8F1B48D625FC}" type="slidenum">
              <a:rPr lang="en-US" smtClean="0"/>
              <a:pPr/>
              <a:t>55</a:t>
            </a:fld>
            <a:endParaRPr lang="en-US"/>
          </a:p>
        </p:txBody>
      </p:sp>
      <p:graphicFrame>
        <p:nvGraphicFramePr>
          <p:cNvPr id="6" name="Table 5">
            <a:extLst>
              <a:ext uri="{FF2B5EF4-FFF2-40B4-BE49-F238E27FC236}">
                <a16:creationId xmlns:a16="http://schemas.microsoft.com/office/drawing/2014/main" id="{BEFB9DE9-E64F-BE1F-C6BB-E0F22A4A5699}"/>
              </a:ext>
            </a:extLst>
          </p:cNvPr>
          <p:cNvGraphicFramePr>
            <a:graphicFrameLocks noGrp="1"/>
          </p:cNvGraphicFramePr>
          <p:nvPr/>
        </p:nvGraphicFramePr>
        <p:xfrm>
          <a:off x="399738" y="1866533"/>
          <a:ext cx="8388230" cy="2396126"/>
        </p:xfrm>
        <a:graphic>
          <a:graphicData uri="http://schemas.openxmlformats.org/drawingml/2006/table">
            <a:tbl>
              <a:tblPr firstRow="1" firstCol="1" bandRow="1">
                <a:tableStyleId>{5C22544A-7EE6-4342-B048-85BDC9FD1C3A}</a:tableStyleId>
              </a:tblPr>
              <a:tblGrid>
                <a:gridCol w="1961201">
                  <a:extLst>
                    <a:ext uri="{9D8B030D-6E8A-4147-A177-3AD203B41FA5}">
                      <a16:colId xmlns:a16="http://schemas.microsoft.com/office/drawing/2014/main" val="3712051508"/>
                    </a:ext>
                  </a:extLst>
                </a:gridCol>
                <a:gridCol w="2243982">
                  <a:extLst>
                    <a:ext uri="{9D8B030D-6E8A-4147-A177-3AD203B41FA5}">
                      <a16:colId xmlns:a16="http://schemas.microsoft.com/office/drawing/2014/main" val="1818156639"/>
                    </a:ext>
                  </a:extLst>
                </a:gridCol>
                <a:gridCol w="2209914">
                  <a:extLst>
                    <a:ext uri="{9D8B030D-6E8A-4147-A177-3AD203B41FA5}">
                      <a16:colId xmlns:a16="http://schemas.microsoft.com/office/drawing/2014/main" val="2326165549"/>
                    </a:ext>
                  </a:extLst>
                </a:gridCol>
                <a:gridCol w="1973133">
                  <a:extLst>
                    <a:ext uri="{9D8B030D-6E8A-4147-A177-3AD203B41FA5}">
                      <a16:colId xmlns:a16="http://schemas.microsoft.com/office/drawing/2014/main" val="2636903180"/>
                    </a:ext>
                  </a:extLst>
                </a:gridCol>
              </a:tblGrid>
              <a:tr h="640298">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Percentile Ranges</a:t>
                      </a:r>
                      <a:endParaRPr lang="en-US" sz="12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b"/>
                </a:tc>
                <a:tc>
                  <a:txBody>
                    <a:bodyPr/>
                    <a:lstStyle/>
                    <a:p>
                      <a:pPr marL="0" marR="0" algn="ctr" defTabSz="685800" rtl="0" eaLnBrk="1" latinLnBrk="0" hangingPunct="1">
                        <a:spcBef>
                          <a:spcPts val="0"/>
                        </a:spcBef>
                        <a:spcAft>
                          <a:spcPts val="0"/>
                        </a:spcAft>
                      </a:pPr>
                      <a:r>
                        <a:rPr lang="en-US" sz="1200" b="1" kern="1200">
                          <a:solidFill>
                            <a:schemeClr val="lt1"/>
                          </a:solidFill>
                          <a:effectLst/>
                          <a:latin typeface="Arial" panose="020B0604020202020204" pitchFamily="34" charset="0"/>
                          <a:ea typeface="+mn-ea"/>
                          <a:cs typeface="+mn-cs"/>
                        </a:rPr>
                        <a:t>Spring 24 </a:t>
                      </a:r>
                    </a:p>
                    <a:p>
                      <a:pPr marL="0" marR="0" algn="ctr" defTabSz="685800" rtl="0" eaLnBrk="1" latinLnBrk="0" hangingPunct="1">
                        <a:spcBef>
                          <a:spcPts val="0"/>
                        </a:spcBef>
                        <a:spcAft>
                          <a:spcPts val="0"/>
                        </a:spcAft>
                      </a:pPr>
                      <a:r>
                        <a:rPr lang="en-US" sz="1200" b="1" kern="1200">
                          <a:solidFill>
                            <a:schemeClr val="lt1"/>
                          </a:solidFill>
                          <a:effectLst/>
                          <a:latin typeface="Arial" panose="020B0604020202020204" pitchFamily="34" charset="0"/>
                          <a:ea typeface="+mn-ea"/>
                          <a:cs typeface="+mn-cs"/>
                        </a:rPr>
                        <a:t>Combined Monthly Bills ($/5000 gallons)</a:t>
                      </a:r>
                    </a:p>
                  </a:txBody>
                  <a:tcPr marL="68580" marR="68580" marT="0" marB="0" anchor="b"/>
                </a:tc>
                <a:tc>
                  <a:txBody>
                    <a:bodyPr/>
                    <a:lstStyle/>
                    <a:p>
                      <a:pPr marL="0" marR="0" algn="ctr">
                        <a:spcBef>
                          <a:spcPts val="0"/>
                        </a:spcBef>
                        <a:spcAft>
                          <a:spcPts val="0"/>
                        </a:spcAft>
                      </a:pPr>
                      <a:r>
                        <a:rPr lang="en-US" sz="1200" b="1">
                          <a:effectLst/>
                          <a:latin typeface="Arial" panose="020B0604020202020204" pitchFamily="34" charset="0"/>
                        </a:rPr>
                        <a:t>Fall 2024</a:t>
                      </a:r>
                    </a:p>
                    <a:p>
                      <a:pPr marL="0" marR="0" algn="ctr">
                        <a:spcBef>
                          <a:spcPts val="0"/>
                        </a:spcBef>
                        <a:spcAft>
                          <a:spcPts val="0"/>
                        </a:spcAft>
                      </a:pPr>
                      <a:r>
                        <a:rPr lang="en-US" sz="1200" b="1">
                          <a:effectLst/>
                          <a:latin typeface="Arial" panose="020B0604020202020204" pitchFamily="34" charset="0"/>
                        </a:rPr>
                        <a:t>Combined Monthly Bills ($/5000 gallons)</a:t>
                      </a:r>
                      <a:endParaRPr lang="en-US" sz="1200" b="1">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a:effectLst/>
                          <a:latin typeface="Arial" panose="020B0604020202020204" pitchFamily="34" charset="0"/>
                          <a:ea typeface="Batang" panose="02030600000101010101" pitchFamily="18" charset="-127"/>
                          <a:cs typeface="Times New Roman" panose="02020603050405020304" pitchFamily="18" charset="0"/>
                        </a:rPr>
                        <a:t>Prioritization </a:t>
                      </a:r>
                    </a:p>
                    <a:p>
                      <a:pPr marL="0" marR="0" algn="ctr">
                        <a:spcBef>
                          <a:spcPts val="0"/>
                        </a:spcBef>
                        <a:spcAft>
                          <a:spcPts val="0"/>
                        </a:spcAft>
                      </a:pPr>
                      <a:r>
                        <a:rPr lang="en-US" sz="1200">
                          <a:effectLst/>
                          <a:latin typeface="Arial" panose="020B0604020202020204" pitchFamily="34" charset="0"/>
                          <a:ea typeface="Batang" panose="02030600000101010101" pitchFamily="18" charset="-127"/>
                          <a:cs typeface="Times New Roman" panose="02020603050405020304" pitchFamily="18" charset="0"/>
                        </a:rPr>
                        <a:t>(Line Item 4.B)</a:t>
                      </a:r>
                    </a:p>
                  </a:txBody>
                  <a:tcPr marL="68580" marR="68580" marT="0" marB="0" anchor="b"/>
                </a:tc>
                <a:extLst>
                  <a:ext uri="{0D108BD9-81ED-4DB2-BD59-A6C34878D82A}">
                    <a16:rowId xmlns:a16="http://schemas.microsoft.com/office/drawing/2014/main" val="2515226937"/>
                  </a:ext>
                </a:extLst>
              </a:tr>
              <a:tr h="329938">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&gt;95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$&gt;129 - $148</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&gt;$145</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10</a:t>
                      </a:r>
                    </a:p>
                  </a:txBody>
                  <a:tcPr marL="68580" marR="68580" marT="0" marB="0" anchor="ctr"/>
                </a:tc>
                <a:extLst>
                  <a:ext uri="{0D108BD9-81ED-4DB2-BD59-A6C34878D82A}">
                    <a16:rowId xmlns:a16="http://schemas.microsoft.com/office/drawing/2014/main" val="137370993"/>
                  </a:ext>
                </a:extLst>
              </a:tr>
              <a:tr h="348792">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85 - 95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$107 - $129</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$126 - $145</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8</a:t>
                      </a:r>
                    </a:p>
                  </a:txBody>
                  <a:tcPr marL="68580" marR="68580" marT="0" marB="0" anchor="ctr"/>
                </a:tc>
                <a:extLst>
                  <a:ext uri="{0D108BD9-81ED-4DB2-BD59-A6C34878D82A}">
                    <a16:rowId xmlns:a16="http://schemas.microsoft.com/office/drawing/2014/main" val="87657033"/>
                  </a:ext>
                </a:extLst>
              </a:tr>
              <a:tr h="311084">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70 - 85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$90 - $107</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$107 - $126</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6</a:t>
                      </a:r>
                    </a:p>
                  </a:txBody>
                  <a:tcPr marL="68580" marR="68580" marT="0" marB="0" anchor="ctr"/>
                </a:tc>
                <a:extLst>
                  <a:ext uri="{0D108BD9-81ED-4DB2-BD59-A6C34878D82A}">
                    <a16:rowId xmlns:a16="http://schemas.microsoft.com/office/drawing/2014/main" val="3816280684"/>
                  </a:ext>
                </a:extLst>
              </a:tr>
              <a:tr h="320511">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50 - 70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$79 - $90</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$89 - $107</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4</a:t>
                      </a:r>
                    </a:p>
                  </a:txBody>
                  <a:tcPr marL="68580" marR="68580" marT="0" marB="0" anchor="ctr"/>
                </a:tc>
                <a:extLst>
                  <a:ext uri="{0D108BD9-81ED-4DB2-BD59-A6C34878D82A}">
                    <a16:rowId xmlns:a16="http://schemas.microsoft.com/office/drawing/2014/main" val="2157158211"/>
                  </a:ext>
                </a:extLst>
              </a:tr>
              <a:tr h="445503">
                <a:tc>
                  <a:txBody>
                    <a:bodyPr/>
                    <a:lstStyle/>
                    <a:p>
                      <a:pPr marL="0" marR="0" algn="ct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0 - 50 Percentile</a:t>
                      </a:r>
                      <a:endParaRPr lang="en-US" sz="14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defTabSz="685800" rtl="0" eaLnBrk="1" latinLnBrk="0" hangingPunct="1">
                        <a:spcBef>
                          <a:spcPts val="0"/>
                        </a:spcBef>
                        <a:spcAft>
                          <a:spcPts val="0"/>
                        </a:spcAft>
                      </a:pPr>
                      <a:r>
                        <a:rPr lang="en-US" sz="1400" kern="1200">
                          <a:solidFill>
                            <a:schemeClr val="tx1"/>
                          </a:solidFill>
                          <a:effectLst/>
                          <a:latin typeface="Arial" panose="020B0604020202020204" pitchFamily="34" charset="0"/>
                          <a:ea typeface="+mn-ea"/>
                          <a:cs typeface="+mn-cs"/>
                        </a:rPr>
                        <a:t>$0 - $79</a:t>
                      </a:r>
                    </a:p>
                  </a:txBody>
                  <a:tcPr marL="68580" marR="68580" marT="0" marB="0" anchor="ctr"/>
                </a:tc>
                <a:tc>
                  <a:txBody>
                    <a:bodyPr/>
                    <a:lstStyle/>
                    <a:p>
                      <a:pPr marL="0" marR="0" algn="ctr">
                        <a:spcBef>
                          <a:spcPts val="0"/>
                        </a:spcBef>
                        <a:spcAft>
                          <a:spcPts val="0"/>
                        </a:spcAft>
                      </a:pPr>
                      <a:r>
                        <a:rPr lang="en-US" sz="1400" b="1">
                          <a:solidFill>
                            <a:srgbClr val="00B050"/>
                          </a:solidFill>
                          <a:effectLst/>
                          <a:latin typeface="Arial" panose="020B0604020202020204" pitchFamily="34" charset="0"/>
                        </a:rPr>
                        <a:t>$0 - $89</a:t>
                      </a:r>
                      <a:endParaRPr lang="en-US" sz="1400" b="1">
                        <a:solidFill>
                          <a:srgbClr val="00B050"/>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ea typeface="Batang"/>
                          <a:cs typeface="Times New Roman"/>
                        </a:rPr>
                        <a:t>0</a:t>
                      </a:r>
                    </a:p>
                  </a:txBody>
                  <a:tcPr marL="68580" marR="68580" marT="0" marB="0" anchor="ctr"/>
                </a:tc>
                <a:extLst>
                  <a:ext uri="{0D108BD9-81ED-4DB2-BD59-A6C34878D82A}">
                    <a16:rowId xmlns:a16="http://schemas.microsoft.com/office/drawing/2014/main" val="3257578506"/>
                  </a:ext>
                </a:extLst>
              </a:tr>
            </a:tbl>
          </a:graphicData>
        </a:graphic>
      </p:graphicFrame>
      <p:sp>
        <p:nvSpPr>
          <p:cNvPr id="8" name="Content Placeholder 7">
            <a:extLst>
              <a:ext uri="{FF2B5EF4-FFF2-40B4-BE49-F238E27FC236}">
                <a16:creationId xmlns:a16="http://schemas.microsoft.com/office/drawing/2014/main" id="{ABFBF933-188E-DD84-8DF2-757109A5224A}"/>
              </a:ext>
            </a:extLst>
          </p:cNvPr>
          <p:cNvSpPr>
            <a:spLocks noGrp="1"/>
          </p:cNvSpPr>
          <p:nvPr>
            <p:ph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3496198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13634-2E11-0BAD-DB0E-42070EEAFBA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9053360-BC15-C6D8-E4C7-FF1E9F2B7030}"/>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0EE549A5-1662-222B-DBE1-4342F0459662}"/>
              </a:ext>
            </a:extLst>
          </p:cNvPr>
          <p:cNvSpPr>
            <a:spLocks noGrp="1"/>
          </p:cNvSpPr>
          <p:nvPr>
            <p:ph type="title"/>
          </p:nvPr>
        </p:nvSpPr>
        <p:spPr/>
        <p:txBody>
          <a:bodyPr>
            <a:noAutofit/>
          </a:bodyPr>
          <a:lstStyle/>
          <a:p>
            <a:r>
              <a:rPr lang="en-US"/>
              <a:t>4.B Current Monthly Utility Bill at 5,000 Gallons  – 2 to 8 points</a:t>
            </a:r>
          </a:p>
        </p:txBody>
      </p:sp>
      <p:sp>
        <p:nvSpPr>
          <p:cNvPr id="3" name="Content Placeholder 2">
            <a:extLst>
              <a:ext uri="{FF2B5EF4-FFF2-40B4-BE49-F238E27FC236}">
                <a16:creationId xmlns:a16="http://schemas.microsoft.com/office/drawing/2014/main" id="{606C8647-FAA4-A9D1-E33F-65E0CE22701D}"/>
              </a:ext>
            </a:extLst>
          </p:cNvPr>
          <p:cNvSpPr>
            <a:spLocks noGrp="1"/>
          </p:cNvSpPr>
          <p:nvPr>
            <p:ph idx="1"/>
          </p:nvPr>
        </p:nvSpPr>
        <p:spPr>
          <a:xfrm>
            <a:off x="464367" y="1215189"/>
            <a:ext cx="8564181" cy="5268738"/>
          </a:xfrm>
          <a:noFill/>
          <a:ln>
            <a:noFill/>
          </a:ln>
        </p:spPr>
        <p:txBody>
          <a:bodyPr vert="horz" lIns="91440" tIns="45720" rIns="91440" bIns="45720" rtlCol="0" anchor="t">
            <a:normAutofit lnSpcReduction="10000"/>
          </a:bodyPr>
          <a:lstStyle/>
          <a:p>
            <a:pPr>
              <a:spcAft>
                <a:spcPts val="600"/>
              </a:spcAft>
            </a:pPr>
            <a:r>
              <a:rPr lang="en-US" sz="2400">
                <a:solidFill>
                  <a:schemeClr val="tx2"/>
                </a:solidFill>
              </a:rPr>
              <a:t>Only claim </a:t>
            </a:r>
            <a:r>
              <a:rPr lang="en-US" sz="2400" u="sng">
                <a:solidFill>
                  <a:schemeClr val="tx2"/>
                </a:solidFill>
              </a:rPr>
              <a:t>one</a:t>
            </a:r>
            <a:r>
              <a:rPr lang="en-US" sz="2400">
                <a:solidFill>
                  <a:schemeClr val="tx2"/>
                </a:solidFill>
              </a:rPr>
              <a:t> sub-category based on the current monthly utility </a:t>
            </a:r>
            <a:r>
              <a:rPr lang="en-US" sz="2400" u="sng">
                <a:solidFill>
                  <a:schemeClr val="accent3"/>
                </a:solidFill>
              </a:rPr>
              <a:t>combined</a:t>
            </a:r>
            <a:r>
              <a:rPr lang="en-US" sz="2400">
                <a:solidFill>
                  <a:schemeClr val="accent3"/>
                </a:solidFill>
              </a:rPr>
              <a:t> </a:t>
            </a:r>
            <a:r>
              <a:rPr lang="en-US" sz="2400">
                <a:solidFill>
                  <a:schemeClr val="tx2"/>
                </a:solidFill>
              </a:rPr>
              <a:t>bill for 5,000 gallons</a:t>
            </a:r>
          </a:p>
          <a:p>
            <a:pPr>
              <a:spcAft>
                <a:spcPts val="600"/>
              </a:spcAft>
            </a:pPr>
            <a:r>
              <a:rPr lang="en-US" sz="2400">
                <a:solidFill>
                  <a:schemeClr val="tx2"/>
                </a:solidFill>
              </a:rPr>
              <a:t>Rates must match those on rate sheet(s) submitted</a:t>
            </a:r>
          </a:p>
          <a:p>
            <a:pPr>
              <a:spcAft>
                <a:spcPts val="600"/>
              </a:spcAft>
            </a:pPr>
            <a:r>
              <a:rPr lang="en-US" sz="2400">
                <a:solidFill>
                  <a:schemeClr val="accent3"/>
                </a:solidFill>
              </a:rPr>
              <a:t>Use sewer bill and water bill</a:t>
            </a:r>
          </a:p>
          <a:p>
            <a:pPr>
              <a:spcAft>
                <a:spcPts val="600"/>
              </a:spcAft>
            </a:pPr>
            <a:r>
              <a:rPr lang="en-US" sz="2400">
                <a:solidFill>
                  <a:schemeClr val="tx2"/>
                </a:solidFill>
              </a:rPr>
              <a:t>Use conversion factor for single-system utilities</a:t>
            </a:r>
          </a:p>
          <a:p>
            <a:pPr lvl="1">
              <a:spcAft>
                <a:spcPts val="600"/>
              </a:spcAft>
            </a:pPr>
            <a:r>
              <a:rPr lang="en-US" sz="2000">
                <a:solidFill>
                  <a:schemeClr val="tx2"/>
                </a:solidFill>
              </a:rPr>
              <a:t>0.4 for water-only systems</a:t>
            </a:r>
          </a:p>
          <a:p>
            <a:pPr lvl="1">
              <a:spcAft>
                <a:spcPts val="600"/>
              </a:spcAft>
            </a:pPr>
            <a:r>
              <a:rPr lang="en-US" sz="2000">
                <a:solidFill>
                  <a:schemeClr val="tx2"/>
                </a:solidFill>
              </a:rPr>
              <a:t>0.6 for sewer-only systems</a:t>
            </a:r>
          </a:p>
          <a:p>
            <a:pPr>
              <a:spcAft>
                <a:spcPts val="600"/>
              </a:spcAft>
            </a:pPr>
            <a:r>
              <a:rPr lang="en-US" sz="2400">
                <a:solidFill>
                  <a:schemeClr val="tx2"/>
                </a:solidFill>
              </a:rPr>
              <a:t>Use lowest residential rate, “in-town rate”</a:t>
            </a:r>
          </a:p>
          <a:p>
            <a:pPr>
              <a:spcAft>
                <a:spcPts val="600"/>
              </a:spcAft>
            </a:pPr>
            <a:r>
              <a:rPr lang="en-US" sz="2400">
                <a:solidFill>
                  <a:schemeClr val="tx2"/>
                </a:solidFill>
              </a:rPr>
              <a:t>Provide calculations</a:t>
            </a:r>
          </a:p>
          <a:p>
            <a:pPr>
              <a:spcAft>
                <a:spcPts val="600"/>
              </a:spcAft>
            </a:pPr>
            <a:r>
              <a:rPr lang="en-US" sz="2400">
                <a:solidFill>
                  <a:schemeClr val="accent3"/>
                </a:solidFill>
              </a:rPr>
              <a:t>DWI staff will verify rates in application form match those in the rate sheet and provide points based on lowest value if staff cannot reconcile rate information </a:t>
            </a:r>
          </a:p>
          <a:p>
            <a:endParaRPr lang="en-US"/>
          </a:p>
        </p:txBody>
      </p:sp>
      <p:sp>
        <p:nvSpPr>
          <p:cNvPr id="4" name="Slide Number Placeholder 3">
            <a:extLst>
              <a:ext uri="{FF2B5EF4-FFF2-40B4-BE49-F238E27FC236}">
                <a16:creationId xmlns:a16="http://schemas.microsoft.com/office/drawing/2014/main" id="{0C35EBDE-6EE6-8B48-2051-EE45EAB51AFA}"/>
              </a:ext>
            </a:extLst>
          </p:cNvPr>
          <p:cNvSpPr>
            <a:spLocks noGrp="1"/>
          </p:cNvSpPr>
          <p:nvPr>
            <p:ph type="sldNum" sz="quarter" idx="10"/>
          </p:nvPr>
        </p:nvSpPr>
        <p:spPr/>
        <p:txBody>
          <a:bodyPr/>
          <a:lstStyle/>
          <a:p>
            <a:fld id="{74EC55B0-5D01-45FE-91CD-8F1B48D625FC}" type="slidenum">
              <a:rPr lang="en-US" smtClean="0"/>
              <a:pPr/>
              <a:t>56</a:t>
            </a:fld>
            <a:endParaRPr lang="en-US"/>
          </a:p>
        </p:txBody>
      </p:sp>
    </p:spTree>
    <p:extLst>
      <p:ext uri="{BB962C8B-B14F-4D97-AF65-F5344CB8AC3E}">
        <p14:creationId xmlns:p14="http://schemas.microsoft.com/office/powerpoint/2010/main" val="2052181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49AF-D744-1D68-CF08-68D9196421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3B15EB1-3954-7FC6-0D35-316917885BE0}"/>
              </a:ext>
            </a:extLst>
          </p:cNvPr>
          <p:cNvSpPr/>
          <p:nvPr/>
        </p:nvSpPr>
        <p:spPr>
          <a:xfrm>
            <a:off x="6971191" y="5314262"/>
            <a:ext cx="2057400" cy="1248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622AED68-9A1D-34D2-923B-FCEE49829DEF}"/>
              </a:ext>
            </a:extLst>
          </p:cNvPr>
          <p:cNvSpPr>
            <a:spLocks noGrp="1"/>
          </p:cNvSpPr>
          <p:nvPr>
            <p:ph type="title"/>
          </p:nvPr>
        </p:nvSpPr>
        <p:spPr/>
        <p:txBody>
          <a:bodyPr>
            <a:normAutofit fontScale="90000"/>
          </a:bodyPr>
          <a:lstStyle/>
          <a:p>
            <a:r>
              <a:rPr lang="en-US">
                <a:latin typeface="Times New Roman"/>
                <a:cs typeface="Times New Roman"/>
              </a:rPr>
              <a:t>4.C.1 to 4.C.3 Local Government Unit (LGU) Indicators – 3 to 7 points</a:t>
            </a:r>
          </a:p>
        </p:txBody>
      </p:sp>
      <p:sp>
        <p:nvSpPr>
          <p:cNvPr id="3" name="Content Placeholder 2">
            <a:extLst>
              <a:ext uri="{FF2B5EF4-FFF2-40B4-BE49-F238E27FC236}">
                <a16:creationId xmlns:a16="http://schemas.microsoft.com/office/drawing/2014/main" id="{48489A5E-AC64-C23E-0699-7247BCD5F991}"/>
              </a:ext>
            </a:extLst>
          </p:cNvPr>
          <p:cNvSpPr>
            <a:spLocks noGrp="1"/>
          </p:cNvSpPr>
          <p:nvPr>
            <p:ph idx="1"/>
          </p:nvPr>
        </p:nvSpPr>
        <p:spPr>
          <a:xfrm>
            <a:off x="466928" y="1104903"/>
            <a:ext cx="8429625" cy="5019673"/>
          </a:xfrm>
        </p:spPr>
        <p:txBody>
          <a:bodyPr>
            <a:noAutofit/>
          </a:bodyPr>
          <a:lstStyle/>
          <a:p>
            <a:r>
              <a:rPr lang="en-US" sz="2400">
                <a:solidFill>
                  <a:schemeClr val="accent3"/>
                </a:solidFill>
              </a:rPr>
              <a:t>Only claim one sub-category</a:t>
            </a:r>
          </a:p>
          <a:p>
            <a:pPr lvl="1"/>
            <a:r>
              <a:rPr lang="en-US" sz="2000">
                <a:solidFill>
                  <a:schemeClr val="accent3"/>
                </a:solidFill>
              </a:rPr>
              <a:t>3 out of 5 LGU indicators worse than state benchmark, or</a:t>
            </a:r>
          </a:p>
          <a:p>
            <a:pPr lvl="1"/>
            <a:r>
              <a:rPr lang="en-US" sz="2000">
                <a:solidFill>
                  <a:schemeClr val="accent3"/>
                </a:solidFill>
              </a:rPr>
              <a:t>4 out of 5 LGU indicators worse than state benchmark, or</a:t>
            </a:r>
          </a:p>
          <a:p>
            <a:pPr lvl="1"/>
            <a:r>
              <a:rPr lang="en-US" sz="2000">
                <a:solidFill>
                  <a:schemeClr val="accent3"/>
                </a:solidFill>
              </a:rPr>
              <a:t>5 out of 5 LGU indicators worse than state benchmark, or</a:t>
            </a:r>
          </a:p>
          <a:p>
            <a:pPr lvl="1"/>
            <a:r>
              <a:rPr lang="en-US" sz="2000">
                <a:solidFill>
                  <a:schemeClr val="accent3"/>
                </a:solidFill>
              </a:rPr>
              <a:t>Project benefits a disadvantaged area </a:t>
            </a:r>
          </a:p>
          <a:p>
            <a:r>
              <a:rPr lang="en-US" sz="2400">
                <a:solidFill>
                  <a:schemeClr val="accent3"/>
                </a:solidFill>
              </a:rPr>
              <a:t>LGU Indicators are</a:t>
            </a:r>
          </a:p>
          <a:p>
            <a:pPr lvl="1"/>
            <a:r>
              <a:rPr lang="en-US" sz="2000">
                <a:solidFill>
                  <a:schemeClr val="accent3"/>
                </a:solidFill>
              </a:rPr>
              <a:t>Property Valuation per Capita</a:t>
            </a:r>
          </a:p>
          <a:p>
            <a:pPr lvl="1"/>
            <a:r>
              <a:rPr lang="en-US" sz="2000">
                <a:solidFill>
                  <a:schemeClr val="accent3"/>
                </a:solidFill>
              </a:rPr>
              <a:t>Percent Population Change </a:t>
            </a:r>
          </a:p>
          <a:p>
            <a:pPr lvl="1"/>
            <a:r>
              <a:rPr lang="en-US" sz="2000">
                <a:solidFill>
                  <a:schemeClr val="accent3"/>
                </a:solidFill>
              </a:rPr>
              <a:t>Poverty Rate </a:t>
            </a:r>
          </a:p>
          <a:p>
            <a:pPr lvl="1"/>
            <a:r>
              <a:rPr lang="en-US" sz="2000">
                <a:solidFill>
                  <a:schemeClr val="accent3"/>
                </a:solidFill>
              </a:rPr>
              <a:t>Median Household Income</a:t>
            </a:r>
          </a:p>
          <a:p>
            <a:pPr lvl="1"/>
            <a:r>
              <a:rPr lang="en-US" sz="2000">
                <a:solidFill>
                  <a:schemeClr val="accent3"/>
                </a:solidFill>
              </a:rPr>
              <a:t>Unemployment Rate</a:t>
            </a:r>
          </a:p>
          <a:p>
            <a:r>
              <a:rPr lang="en-US" sz="2400">
                <a:solidFill>
                  <a:schemeClr val="accent3"/>
                </a:solidFill>
              </a:rPr>
              <a:t>DWI staff will provide points based on LGU data in the affordability calculator  </a:t>
            </a:r>
          </a:p>
          <a:p>
            <a:r>
              <a:rPr lang="en-US" sz="2400">
                <a:solidFill>
                  <a:schemeClr val="accent3"/>
                </a:solidFill>
              </a:rPr>
              <a:t>Alternative population data – ACS or OSBM data may be used and may be chosen on affordability calculator</a:t>
            </a:r>
          </a:p>
          <a:p>
            <a:pPr lvl="1"/>
            <a:endParaRPr lang="en-US">
              <a:solidFill>
                <a:schemeClr val="accent3"/>
              </a:solidFill>
            </a:endParaRPr>
          </a:p>
        </p:txBody>
      </p:sp>
      <p:sp>
        <p:nvSpPr>
          <p:cNvPr id="4" name="Slide Number Placeholder 3">
            <a:extLst>
              <a:ext uri="{FF2B5EF4-FFF2-40B4-BE49-F238E27FC236}">
                <a16:creationId xmlns:a16="http://schemas.microsoft.com/office/drawing/2014/main" id="{DEC424AB-44CF-2803-88D2-CED48AC8E76A}"/>
              </a:ext>
            </a:extLst>
          </p:cNvPr>
          <p:cNvSpPr>
            <a:spLocks noGrp="1"/>
          </p:cNvSpPr>
          <p:nvPr>
            <p:ph type="sldNum" sz="quarter" idx="10"/>
          </p:nvPr>
        </p:nvSpPr>
        <p:spPr/>
        <p:txBody>
          <a:bodyPr/>
          <a:lstStyle/>
          <a:p>
            <a:fld id="{74EC55B0-5D01-45FE-91CD-8F1B48D625FC}" type="slidenum">
              <a:rPr lang="en-US" smtClean="0"/>
              <a:pPr/>
              <a:t>57</a:t>
            </a:fld>
            <a:endParaRPr lang="en-US"/>
          </a:p>
        </p:txBody>
      </p:sp>
    </p:spTree>
    <p:extLst>
      <p:ext uri="{BB962C8B-B14F-4D97-AF65-F5344CB8AC3E}">
        <p14:creationId xmlns:p14="http://schemas.microsoft.com/office/powerpoint/2010/main" val="525812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933D-51E8-58EF-6ADE-020ED5B14417}"/>
              </a:ext>
            </a:extLst>
          </p:cNvPr>
          <p:cNvSpPr>
            <a:spLocks noGrp="1"/>
          </p:cNvSpPr>
          <p:nvPr>
            <p:ph type="title"/>
          </p:nvPr>
        </p:nvSpPr>
        <p:spPr/>
        <p:txBody>
          <a:bodyPr>
            <a:noAutofit/>
          </a:bodyPr>
          <a:lstStyle/>
          <a:p>
            <a:r>
              <a:rPr lang="en-US"/>
              <a:t>4.D. Loss of Water or Wastewater Volumetric Usage – 8 points</a:t>
            </a:r>
          </a:p>
        </p:txBody>
      </p:sp>
      <p:sp>
        <p:nvSpPr>
          <p:cNvPr id="3" name="Content Placeholder 2">
            <a:extLst>
              <a:ext uri="{FF2B5EF4-FFF2-40B4-BE49-F238E27FC236}">
                <a16:creationId xmlns:a16="http://schemas.microsoft.com/office/drawing/2014/main" id="{038AF295-E216-74C3-8B42-22346D858ECD}"/>
              </a:ext>
            </a:extLst>
          </p:cNvPr>
          <p:cNvSpPr>
            <a:spLocks noGrp="1"/>
          </p:cNvSpPr>
          <p:nvPr>
            <p:ph idx="1"/>
          </p:nvPr>
        </p:nvSpPr>
        <p:spPr/>
        <p:txBody>
          <a:bodyPr/>
          <a:lstStyle/>
          <a:p>
            <a:r>
              <a:rPr lang="en-US">
                <a:solidFill>
                  <a:schemeClr val="accent3"/>
                </a:solidFill>
              </a:rPr>
              <a:t>For when applicants can show a loss of volumetric water sales &gt; 20%</a:t>
            </a:r>
          </a:p>
          <a:p>
            <a:r>
              <a:rPr lang="en-US">
                <a:solidFill>
                  <a:schemeClr val="accent3"/>
                </a:solidFill>
              </a:rPr>
              <a:t>Documentation</a:t>
            </a:r>
          </a:p>
          <a:p>
            <a:pPr lvl="1"/>
            <a:r>
              <a:rPr lang="en-US">
                <a:solidFill>
                  <a:schemeClr val="accent3"/>
                </a:solidFill>
              </a:rPr>
              <a:t>Provide copies of volumetric water/wastewater sales for most recent 3 billing cycles</a:t>
            </a:r>
          </a:p>
          <a:p>
            <a:pPr lvl="1"/>
            <a:r>
              <a:rPr lang="en-US">
                <a:solidFill>
                  <a:schemeClr val="accent3"/>
                </a:solidFill>
              </a:rPr>
              <a:t>Provide copies of volumetric water/wastewater sales for same 3 billing cycles prior to Hurricane Helene</a:t>
            </a:r>
          </a:p>
          <a:p>
            <a:pPr lvl="1"/>
            <a:r>
              <a:rPr lang="en-US">
                <a:solidFill>
                  <a:schemeClr val="accent3"/>
                </a:solidFill>
              </a:rPr>
              <a:t>Provide calculations to show volumetric water loss</a:t>
            </a:r>
          </a:p>
        </p:txBody>
      </p:sp>
      <p:sp>
        <p:nvSpPr>
          <p:cNvPr id="4" name="Slide Number Placeholder 3">
            <a:extLst>
              <a:ext uri="{FF2B5EF4-FFF2-40B4-BE49-F238E27FC236}">
                <a16:creationId xmlns:a16="http://schemas.microsoft.com/office/drawing/2014/main" id="{1FBD0064-1981-29B1-6956-3A9D99C061C5}"/>
              </a:ext>
            </a:extLst>
          </p:cNvPr>
          <p:cNvSpPr>
            <a:spLocks noGrp="1"/>
          </p:cNvSpPr>
          <p:nvPr>
            <p:ph type="sldNum" sz="quarter" idx="10"/>
          </p:nvPr>
        </p:nvSpPr>
        <p:spPr/>
        <p:txBody>
          <a:bodyPr/>
          <a:lstStyle/>
          <a:p>
            <a:fld id="{74EC55B0-5D01-45FE-91CD-8F1B48D625FC}" type="slidenum">
              <a:rPr lang="en-US" smtClean="0"/>
              <a:pPr/>
              <a:t>58</a:t>
            </a:fld>
            <a:endParaRPr lang="en-US"/>
          </a:p>
        </p:txBody>
      </p:sp>
    </p:spTree>
    <p:extLst>
      <p:ext uri="{BB962C8B-B14F-4D97-AF65-F5344CB8AC3E}">
        <p14:creationId xmlns:p14="http://schemas.microsoft.com/office/powerpoint/2010/main" val="1640942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9355-25D2-EF32-C665-1F013EC71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044E6-F89E-6E54-4609-233C1126E03B}"/>
              </a:ext>
            </a:extLst>
          </p:cNvPr>
          <p:cNvSpPr>
            <a:spLocks noGrp="1"/>
          </p:cNvSpPr>
          <p:nvPr>
            <p:ph type="title"/>
          </p:nvPr>
        </p:nvSpPr>
        <p:spPr/>
        <p:txBody>
          <a:bodyPr/>
          <a:lstStyle/>
          <a:p>
            <a:r>
              <a:rPr lang="en-US"/>
              <a:t>DWTS SRF Helene Funding</a:t>
            </a:r>
          </a:p>
        </p:txBody>
      </p:sp>
      <p:sp>
        <p:nvSpPr>
          <p:cNvPr id="3" name="Content Placeholder 2">
            <a:extLst>
              <a:ext uri="{FF2B5EF4-FFF2-40B4-BE49-F238E27FC236}">
                <a16:creationId xmlns:a16="http://schemas.microsoft.com/office/drawing/2014/main" id="{2A89136F-8FF7-3A70-3183-2D7D0BCAF41C}"/>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1 – Project Purpose</a:t>
            </a:r>
          </a:p>
          <a:p>
            <a:endParaRPr lang="en-US"/>
          </a:p>
        </p:txBody>
      </p:sp>
      <p:sp>
        <p:nvSpPr>
          <p:cNvPr id="4" name="Slide Number Placeholder 3">
            <a:extLst>
              <a:ext uri="{FF2B5EF4-FFF2-40B4-BE49-F238E27FC236}">
                <a16:creationId xmlns:a16="http://schemas.microsoft.com/office/drawing/2014/main" id="{B87BB3C0-F243-3D22-A4E4-7269445FD673}"/>
              </a:ext>
            </a:extLst>
          </p:cNvPr>
          <p:cNvSpPr>
            <a:spLocks noGrp="1"/>
          </p:cNvSpPr>
          <p:nvPr>
            <p:ph type="sldNum" sz="quarter" idx="10"/>
          </p:nvPr>
        </p:nvSpPr>
        <p:spPr/>
        <p:txBody>
          <a:bodyPr/>
          <a:lstStyle/>
          <a:p>
            <a:fld id="{74EC55B0-5D01-45FE-91CD-8F1B48D625FC}" type="slidenum">
              <a:rPr lang="en-US" smtClean="0"/>
              <a:pPr/>
              <a:t>59</a:t>
            </a:fld>
            <a:endParaRPr lang="en-US"/>
          </a:p>
        </p:txBody>
      </p:sp>
    </p:spTree>
    <p:extLst>
      <p:ext uri="{BB962C8B-B14F-4D97-AF65-F5344CB8AC3E}">
        <p14:creationId xmlns:p14="http://schemas.microsoft.com/office/powerpoint/2010/main" val="315249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0D8C71-BF13-B99D-91EB-D4790EEA188B}"/>
              </a:ext>
            </a:extLst>
          </p:cNvPr>
          <p:cNvSpPr>
            <a:spLocks noGrp="1"/>
          </p:cNvSpPr>
          <p:nvPr>
            <p:ph type="title"/>
          </p:nvPr>
        </p:nvSpPr>
        <p:spPr/>
        <p:txBody>
          <a:bodyPr/>
          <a:lstStyle/>
          <a:p>
            <a:r>
              <a:rPr lang="en-US"/>
              <a:t>Know Before You Go: Funding Programs</a:t>
            </a:r>
          </a:p>
        </p:txBody>
      </p:sp>
      <p:sp>
        <p:nvSpPr>
          <p:cNvPr id="7" name="Content Placeholder 6">
            <a:extLst>
              <a:ext uri="{FF2B5EF4-FFF2-40B4-BE49-F238E27FC236}">
                <a16:creationId xmlns:a16="http://schemas.microsoft.com/office/drawing/2014/main" id="{64092A98-3AE0-0B81-3299-0657FAE82C8D}"/>
              </a:ext>
            </a:extLst>
          </p:cNvPr>
          <p:cNvSpPr>
            <a:spLocks noGrp="1"/>
          </p:cNvSpPr>
          <p:nvPr>
            <p:ph idx="1"/>
          </p:nvPr>
        </p:nvSpPr>
        <p:spPr>
          <a:xfrm>
            <a:off x="457200" y="914400"/>
            <a:ext cx="8239328" cy="5334001"/>
          </a:xfrm>
        </p:spPr>
        <p:txBody>
          <a:bodyPr vert="horz" lIns="91440" tIns="45720" rIns="91440" bIns="45720" rtlCol="0" anchor="t">
            <a:noAutofit/>
          </a:bodyPr>
          <a:lstStyle/>
          <a:p>
            <a:pPr marL="0" indent="0" algn="ctr">
              <a:buNone/>
            </a:pPr>
            <a:r>
              <a:rPr lang="en-US" sz="2400">
                <a:solidFill>
                  <a:schemeClr val="accent3"/>
                </a:solidFill>
              </a:rPr>
              <a:t>Applications due </a:t>
            </a:r>
            <a:r>
              <a:rPr lang="en-US" sz="2400">
                <a:solidFill>
                  <a:srgbClr val="FF0000"/>
                </a:solidFill>
              </a:rPr>
              <a:t>Tuesday, September 30, 2025 </a:t>
            </a:r>
            <a:r>
              <a:rPr lang="en-US" sz="2400">
                <a:solidFill>
                  <a:schemeClr val="accent3"/>
                </a:solidFill>
              </a:rPr>
              <a:t>by 5:00 p.m. (</a:t>
            </a:r>
            <a:r>
              <a:rPr lang="en-US" sz="2400">
                <a:solidFill>
                  <a:srgbClr val="FF0000"/>
                </a:solidFill>
              </a:rPr>
              <a:t>semi-annual applications only</a:t>
            </a:r>
            <a:r>
              <a:rPr lang="en-US" sz="2400">
                <a:solidFill>
                  <a:schemeClr val="accent3"/>
                </a:solidFill>
              </a:rPr>
              <a:t>)</a:t>
            </a:r>
          </a:p>
          <a:p>
            <a:r>
              <a:rPr lang="en-US" sz="2400">
                <a:solidFill>
                  <a:schemeClr val="accent3"/>
                </a:solidFill>
              </a:rPr>
              <a:t>Electronic applications </a:t>
            </a:r>
          </a:p>
          <a:p>
            <a:pPr lvl="1"/>
            <a:r>
              <a:rPr lang="en-US" sz="2000">
                <a:solidFill>
                  <a:schemeClr val="accent3"/>
                </a:solidFill>
              </a:rPr>
              <a:t>CDBG-I applications require 1 hard copy</a:t>
            </a:r>
          </a:p>
          <a:p>
            <a:r>
              <a:rPr lang="en-US" sz="2400">
                <a:solidFill>
                  <a:schemeClr val="accent3"/>
                </a:solidFill>
              </a:rPr>
              <a:t>One-sheets provide summary of each funding program</a:t>
            </a:r>
          </a:p>
          <a:p>
            <a:r>
              <a:rPr lang="en-US" sz="2400">
                <a:solidFill>
                  <a:schemeClr val="accent3"/>
                </a:solidFill>
              </a:rPr>
              <a:t>Rolling applications for </a:t>
            </a:r>
          </a:p>
          <a:p>
            <a:pPr lvl="1"/>
            <a:r>
              <a:rPr lang="en-US">
                <a:solidFill>
                  <a:schemeClr val="accent3"/>
                </a:solidFill>
              </a:rPr>
              <a:t>Lead Service Line Replacement program</a:t>
            </a:r>
          </a:p>
          <a:p>
            <a:pPr lvl="1"/>
            <a:r>
              <a:rPr lang="en-US">
                <a:solidFill>
                  <a:schemeClr val="accent3"/>
                </a:solidFill>
              </a:rPr>
              <a:t>Emerging Contaminants studies</a:t>
            </a:r>
          </a:p>
          <a:p>
            <a:pPr lvl="1"/>
            <a:r>
              <a:rPr lang="en-US">
                <a:solidFill>
                  <a:schemeClr val="accent3"/>
                </a:solidFill>
              </a:rPr>
              <a:t>CWSRF onsite DWTS Pilot Program</a:t>
            </a:r>
          </a:p>
          <a:p>
            <a:pPr lvl="1"/>
            <a:r>
              <a:rPr lang="en-US">
                <a:solidFill>
                  <a:schemeClr val="accent3"/>
                </a:solidFill>
              </a:rPr>
              <a:t>SRF Helene funding</a:t>
            </a:r>
          </a:p>
          <a:p>
            <a:pPr lvl="1"/>
            <a:r>
              <a:rPr lang="en-US">
                <a:solidFill>
                  <a:schemeClr val="accent3"/>
                </a:solidFill>
              </a:rPr>
              <a:t>Cut-off dates</a:t>
            </a:r>
          </a:p>
          <a:p>
            <a:pPr lvl="2"/>
            <a:r>
              <a:rPr lang="en-US">
                <a:solidFill>
                  <a:schemeClr val="accent3"/>
                </a:solidFill>
              </a:rPr>
              <a:t>August 1, 2025</a:t>
            </a:r>
          </a:p>
          <a:p>
            <a:pPr lvl="2"/>
            <a:r>
              <a:rPr lang="en-US">
                <a:solidFill>
                  <a:schemeClr val="accent3"/>
                </a:solidFill>
              </a:rPr>
              <a:t>November 3, 2025</a:t>
            </a:r>
          </a:p>
          <a:p>
            <a:pPr lvl="2"/>
            <a:r>
              <a:rPr lang="en-US">
                <a:solidFill>
                  <a:schemeClr val="accent3"/>
                </a:solidFill>
              </a:rPr>
              <a:t>January 9, 2026</a:t>
            </a:r>
          </a:p>
          <a:p>
            <a:pPr lvl="2"/>
            <a:r>
              <a:rPr lang="en-US">
                <a:solidFill>
                  <a:schemeClr val="accent3"/>
                </a:solidFill>
              </a:rPr>
              <a:t>March 2, 2026</a:t>
            </a:r>
          </a:p>
          <a:p>
            <a:pPr marL="0" indent="0">
              <a:buNone/>
            </a:pPr>
            <a:endParaRPr lang="en-US">
              <a:solidFill>
                <a:srgbClr val="FF0000"/>
              </a:solidFill>
            </a:endParaRPr>
          </a:p>
        </p:txBody>
      </p:sp>
      <p:sp>
        <p:nvSpPr>
          <p:cNvPr id="5" name="Slide Number Placeholder 4">
            <a:extLst>
              <a:ext uri="{FF2B5EF4-FFF2-40B4-BE49-F238E27FC236}">
                <a16:creationId xmlns:a16="http://schemas.microsoft.com/office/drawing/2014/main" id="{E0B9793A-276C-DBFA-1C86-F6A5644F8129}"/>
              </a:ext>
            </a:extLst>
          </p:cNvPr>
          <p:cNvSpPr>
            <a:spLocks noGrp="1"/>
          </p:cNvSpPr>
          <p:nvPr>
            <p:ph type="sldNum" sz="quarter" idx="10"/>
          </p:nvPr>
        </p:nvSpPr>
        <p:spPr/>
        <p:txBody>
          <a:bodyPr/>
          <a:lstStyle/>
          <a:p>
            <a:fld id="{74EC55B0-5D01-45FE-91CD-8F1B48D625FC}" type="slidenum">
              <a:rPr lang="en-US" smtClean="0"/>
              <a:pPr/>
              <a:t>6</a:t>
            </a:fld>
            <a:endParaRPr lang="en-US"/>
          </a:p>
        </p:txBody>
      </p:sp>
    </p:spTree>
    <p:extLst>
      <p:ext uri="{BB962C8B-B14F-4D97-AF65-F5344CB8AC3E}">
        <p14:creationId xmlns:p14="http://schemas.microsoft.com/office/powerpoint/2010/main" val="1624731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D3A2-4FD0-39F3-6005-CA6DB2E0C6D3}"/>
              </a:ext>
            </a:extLst>
          </p:cNvPr>
          <p:cNvSpPr>
            <a:spLocks noGrp="1"/>
          </p:cNvSpPr>
          <p:nvPr>
            <p:ph type="title"/>
          </p:nvPr>
        </p:nvSpPr>
        <p:spPr/>
        <p:txBody>
          <a:bodyPr>
            <a:normAutofit fontScale="90000"/>
          </a:bodyPr>
          <a:lstStyle/>
          <a:p>
            <a:r>
              <a:rPr lang="en-US"/>
              <a:t>1.A At Least 50% DTWSs Damaged by Hurricane Helene – 15 points</a:t>
            </a:r>
          </a:p>
        </p:txBody>
      </p:sp>
      <p:sp>
        <p:nvSpPr>
          <p:cNvPr id="3" name="Content Placeholder 2">
            <a:extLst>
              <a:ext uri="{FF2B5EF4-FFF2-40B4-BE49-F238E27FC236}">
                <a16:creationId xmlns:a16="http://schemas.microsoft.com/office/drawing/2014/main" id="{292DBEA8-AE17-FFBC-FC76-B7A27C669249}"/>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1.A: At Least 50% of the DWTS in the Project Area or to be Remedied by the Project were Damaged by Hurricane Helene</a:t>
            </a:r>
          </a:p>
          <a:p>
            <a:pPr lvl="1"/>
            <a:r>
              <a:rPr lang="en-US" u="sng" dirty="0">
                <a:solidFill>
                  <a:schemeClr val="accent3"/>
                </a:solidFill>
                <a:latin typeface="Arial"/>
                <a:cs typeface="Arial"/>
              </a:rPr>
              <a:t>Projects to Remedy DWTSs by Sewer Connections</a:t>
            </a:r>
          </a:p>
          <a:p>
            <a:pPr lvl="2"/>
            <a:r>
              <a:rPr lang="en-US" dirty="0">
                <a:solidFill>
                  <a:schemeClr val="accent3"/>
                </a:solidFill>
                <a:latin typeface="Arial"/>
                <a:cs typeface="Arial"/>
              </a:rPr>
              <a:t>At least 50% or the DTWSs in the project area to be connected to the new sewer extension must have documented Helene damage </a:t>
            </a:r>
            <a:r>
              <a:rPr lang="en-US" u="sng" dirty="0">
                <a:solidFill>
                  <a:schemeClr val="accent3"/>
                </a:solidFill>
                <a:latin typeface="Arial"/>
                <a:cs typeface="Arial"/>
              </a:rPr>
              <a:t> </a:t>
            </a:r>
            <a:endParaRPr lang="en-US" dirty="0">
              <a:solidFill>
                <a:schemeClr val="accent3"/>
              </a:solidFill>
              <a:latin typeface="Arial"/>
              <a:cs typeface="Arial"/>
            </a:endParaRPr>
          </a:p>
          <a:p>
            <a:pPr lvl="1"/>
            <a:r>
              <a:rPr lang="en-US" u="sng" dirty="0">
                <a:solidFill>
                  <a:schemeClr val="accent3"/>
                </a:solidFill>
                <a:latin typeface="Arial"/>
                <a:cs typeface="Arial"/>
              </a:rPr>
              <a:t>Repair/Replacement Projects</a:t>
            </a:r>
          </a:p>
          <a:p>
            <a:pPr lvl="2"/>
            <a:r>
              <a:rPr lang="en-US" dirty="0">
                <a:solidFill>
                  <a:schemeClr val="accent3"/>
                </a:solidFill>
                <a:latin typeface="Arial"/>
                <a:cs typeface="Arial"/>
              </a:rPr>
              <a:t>Applicant must explain implementation strategy (identifying, repairing, documenting, and administering) to find and fix DWTSs in the project area and maintain a ratio of at least 50% being Helene damaged</a:t>
            </a:r>
            <a:endParaRPr lang="en-US" dirty="0">
              <a:solidFill>
                <a:schemeClr val="accent3"/>
              </a:solidFill>
            </a:endParaRPr>
          </a:p>
        </p:txBody>
      </p:sp>
      <p:sp>
        <p:nvSpPr>
          <p:cNvPr id="4" name="Slide Number Placeholder 3">
            <a:extLst>
              <a:ext uri="{FF2B5EF4-FFF2-40B4-BE49-F238E27FC236}">
                <a16:creationId xmlns:a16="http://schemas.microsoft.com/office/drawing/2014/main" id="{978FD187-FB04-C39F-571F-FC59970865F8}"/>
              </a:ext>
            </a:extLst>
          </p:cNvPr>
          <p:cNvSpPr>
            <a:spLocks noGrp="1"/>
          </p:cNvSpPr>
          <p:nvPr>
            <p:ph type="sldNum" sz="quarter" idx="10"/>
          </p:nvPr>
        </p:nvSpPr>
        <p:spPr/>
        <p:txBody>
          <a:bodyPr/>
          <a:lstStyle/>
          <a:p>
            <a:fld id="{74EC55B0-5D01-45FE-91CD-8F1B48D625FC}" type="slidenum">
              <a:rPr lang="en-US" smtClean="0"/>
              <a:pPr/>
              <a:t>60</a:t>
            </a:fld>
            <a:endParaRPr lang="en-US"/>
          </a:p>
        </p:txBody>
      </p:sp>
    </p:spTree>
    <p:extLst>
      <p:ext uri="{BB962C8B-B14F-4D97-AF65-F5344CB8AC3E}">
        <p14:creationId xmlns:p14="http://schemas.microsoft.com/office/powerpoint/2010/main" val="513659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FA0B-BECA-4195-CE29-46525BA4A2A2}"/>
              </a:ext>
            </a:extLst>
          </p:cNvPr>
          <p:cNvSpPr>
            <a:spLocks noGrp="1"/>
          </p:cNvSpPr>
          <p:nvPr>
            <p:ph type="title"/>
          </p:nvPr>
        </p:nvSpPr>
        <p:spPr/>
        <p:txBody>
          <a:bodyPr>
            <a:noAutofit/>
          </a:bodyPr>
          <a:lstStyle/>
          <a:p>
            <a:r>
              <a:rPr lang="en-US"/>
              <a:t>1.B At Least 50% of DWTSs Failed or Failing – 10 points</a:t>
            </a:r>
          </a:p>
        </p:txBody>
      </p:sp>
      <p:sp>
        <p:nvSpPr>
          <p:cNvPr id="3" name="Content Placeholder 2">
            <a:extLst>
              <a:ext uri="{FF2B5EF4-FFF2-40B4-BE49-F238E27FC236}">
                <a16:creationId xmlns:a16="http://schemas.microsoft.com/office/drawing/2014/main" id="{1F2AC8A7-46FA-D0A5-387B-992D08F11BE4}"/>
              </a:ext>
            </a:extLst>
          </p:cNvPr>
          <p:cNvSpPr>
            <a:spLocks noGrp="1"/>
          </p:cNvSpPr>
          <p:nvPr>
            <p:ph idx="1"/>
          </p:nvPr>
        </p:nvSpPr>
        <p:spPr/>
        <p:txBody>
          <a:bodyPr vert="horz" lIns="91440" tIns="45720" rIns="91440" bIns="45720" rtlCol="0" anchor="t">
            <a:normAutofit/>
          </a:bodyPr>
          <a:lstStyle/>
          <a:p>
            <a:r>
              <a:rPr lang="en-US" dirty="0">
                <a:solidFill>
                  <a:schemeClr val="accent3"/>
                </a:solidFill>
              </a:rPr>
              <a:t>1.B: At Least 50% of the DWTS in the Project Area or to be Remedied by the Project are Failing or Failed </a:t>
            </a:r>
          </a:p>
          <a:p>
            <a:pPr marL="800100" lvl="1" indent="-285750">
              <a:buFont typeface="Arial"/>
              <a:buChar char="•"/>
            </a:pPr>
            <a:r>
              <a:rPr lang="en-US" u="sng" dirty="0">
                <a:solidFill>
                  <a:schemeClr val="accent3"/>
                </a:solidFill>
                <a:latin typeface="Arial"/>
                <a:cs typeface="Arial"/>
              </a:rPr>
              <a:t>Projects to Remedy DWTSs by Sewer Connections</a:t>
            </a:r>
            <a:endParaRPr lang="en-US" dirty="0">
              <a:solidFill>
                <a:schemeClr val="accent3"/>
              </a:solidFill>
              <a:latin typeface="Arial"/>
              <a:cs typeface="Arial"/>
            </a:endParaRPr>
          </a:p>
          <a:p>
            <a:pPr marL="1143000" lvl="2" indent="-285750">
              <a:buFont typeface="Arial"/>
              <a:buChar char="•"/>
            </a:pPr>
            <a:r>
              <a:rPr lang="en-US" dirty="0">
                <a:solidFill>
                  <a:schemeClr val="accent3"/>
                </a:solidFill>
                <a:latin typeface="Arial"/>
                <a:cs typeface="Arial"/>
              </a:rPr>
              <a:t>At least 50% or the DTWSs to be connected to the new sewer extension must be documented as failed or failing</a:t>
            </a:r>
            <a:r>
              <a:rPr lang="en-US" sz="1800" dirty="0">
                <a:solidFill>
                  <a:schemeClr val="accent3"/>
                </a:solidFill>
                <a:latin typeface="Arial"/>
                <a:cs typeface="Arial"/>
              </a:rPr>
              <a:t> </a:t>
            </a:r>
          </a:p>
          <a:p>
            <a:pPr marL="800100" lvl="1" indent="-285750">
              <a:buFont typeface="Arial"/>
              <a:buChar char="•"/>
            </a:pPr>
            <a:r>
              <a:rPr lang="en-US" u="sng" dirty="0">
                <a:solidFill>
                  <a:schemeClr val="accent3"/>
                </a:solidFill>
                <a:latin typeface="Arial"/>
                <a:cs typeface="Arial"/>
              </a:rPr>
              <a:t>Repair/Replacement Projects</a:t>
            </a:r>
            <a:endParaRPr lang="en-US" dirty="0">
              <a:solidFill>
                <a:schemeClr val="accent3"/>
              </a:solidFill>
              <a:latin typeface="Arial"/>
              <a:cs typeface="Arial"/>
            </a:endParaRPr>
          </a:p>
          <a:p>
            <a:pPr marL="1143000" lvl="2" indent="-285750">
              <a:buFont typeface="Arial"/>
              <a:buChar char="•"/>
            </a:pPr>
            <a:r>
              <a:rPr lang="en-US" dirty="0">
                <a:solidFill>
                  <a:schemeClr val="accent3"/>
                </a:solidFill>
                <a:latin typeface="Arial"/>
                <a:cs typeface="Arial"/>
              </a:rPr>
              <a:t>Applicant must explain implementation strategy (identifying, repairing, documenting, and administering) to find and fix DWTSs in the project area and maintain a ratio of at least 50% being Helene damaged</a:t>
            </a:r>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45773F3B-0237-D3F0-E86C-48607DFA59CF}"/>
              </a:ext>
            </a:extLst>
          </p:cNvPr>
          <p:cNvSpPr>
            <a:spLocks noGrp="1"/>
          </p:cNvSpPr>
          <p:nvPr>
            <p:ph type="sldNum" sz="quarter" idx="10"/>
          </p:nvPr>
        </p:nvSpPr>
        <p:spPr/>
        <p:txBody>
          <a:bodyPr/>
          <a:lstStyle/>
          <a:p>
            <a:fld id="{74EC55B0-5D01-45FE-91CD-8F1B48D625FC}" type="slidenum">
              <a:rPr lang="en-US" smtClean="0"/>
              <a:pPr/>
              <a:t>61</a:t>
            </a:fld>
            <a:endParaRPr lang="en-US"/>
          </a:p>
        </p:txBody>
      </p:sp>
    </p:spTree>
    <p:extLst>
      <p:ext uri="{BB962C8B-B14F-4D97-AF65-F5344CB8AC3E}">
        <p14:creationId xmlns:p14="http://schemas.microsoft.com/office/powerpoint/2010/main" val="3063470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90E0-E2A1-DB32-56B7-A364BA3977D4}"/>
              </a:ext>
            </a:extLst>
          </p:cNvPr>
          <p:cNvSpPr>
            <a:spLocks noGrp="1"/>
          </p:cNvSpPr>
          <p:nvPr>
            <p:ph type="title"/>
          </p:nvPr>
        </p:nvSpPr>
        <p:spPr/>
        <p:txBody>
          <a:bodyPr>
            <a:noAutofit/>
          </a:bodyPr>
          <a:lstStyle/>
          <a:p>
            <a:r>
              <a:rPr lang="en-US"/>
              <a:t>1.C All Other Projects to Repair, Improve, or </a:t>
            </a:r>
            <a:r>
              <a:rPr lang="en-US" err="1"/>
              <a:t>Repalce</a:t>
            </a:r>
            <a:r>
              <a:rPr lang="en-US"/>
              <a:t> DWTSs</a:t>
            </a:r>
          </a:p>
        </p:txBody>
      </p:sp>
      <p:sp>
        <p:nvSpPr>
          <p:cNvPr id="3" name="Content Placeholder 2">
            <a:extLst>
              <a:ext uri="{FF2B5EF4-FFF2-40B4-BE49-F238E27FC236}">
                <a16:creationId xmlns:a16="http://schemas.microsoft.com/office/drawing/2014/main" id="{EE9F34DE-E8C8-1EA4-C142-7806E75A3A73}"/>
              </a:ext>
            </a:extLst>
          </p:cNvPr>
          <p:cNvSpPr>
            <a:spLocks noGrp="1"/>
          </p:cNvSpPr>
          <p:nvPr>
            <p:ph idx="1"/>
          </p:nvPr>
        </p:nvSpPr>
        <p:spPr/>
        <p:txBody>
          <a:bodyPr vert="horz" lIns="91440" tIns="45720" rIns="91440" bIns="45720" rtlCol="0" anchor="t">
            <a:normAutofit/>
          </a:bodyPr>
          <a:lstStyle/>
          <a:p>
            <a:r>
              <a:rPr lang="en-US" dirty="0">
                <a:solidFill>
                  <a:schemeClr val="accent3"/>
                </a:solidFill>
              </a:rPr>
              <a:t>1.C: All Other Projects to Repair, Improve, or Replace DWTSs</a:t>
            </a:r>
          </a:p>
          <a:p>
            <a:pPr marL="800100" lvl="1" indent="-285750">
              <a:buFont typeface="Arial,Sans-Serif" panose="020B0604020202020204" pitchFamily="34" charset="0"/>
            </a:pPr>
            <a:r>
              <a:rPr lang="en-US" u="sng" dirty="0">
                <a:solidFill>
                  <a:schemeClr val="accent3"/>
                </a:solidFill>
                <a:latin typeface="Arial"/>
                <a:cs typeface="Arial"/>
              </a:rPr>
              <a:t>Projects to Remedy DWTSs by Sewer Connections</a:t>
            </a:r>
            <a:endParaRPr lang="en-US" dirty="0">
              <a:solidFill>
                <a:schemeClr val="accent3"/>
              </a:solidFill>
              <a:latin typeface="Arial"/>
              <a:cs typeface="Arial"/>
            </a:endParaRPr>
          </a:p>
          <a:p>
            <a:pPr marL="1143000" lvl="2" indent="-285750">
              <a:buFont typeface="Arial,Sans-Serif" panose="020B0604020202020204" pitchFamily="34" charset="0"/>
            </a:pPr>
            <a:r>
              <a:rPr lang="en-US" dirty="0">
                <a:solidFill>
                  <a:schemeClr val="accent3"/>
                </a:solidFill>
                <a:latin typeface="Arial"/>
                <a:cs typeface="Arial"/>
              </a:rPr>
              <a:t>A map must indicate the project area and the DWTS systems to be connected </a:t>
            </a:r>
          </a:p>
          <a:p>
            <a:pPr marL="800100" lvl="1" indent="-285750">
              <a:buFont typeface="Arial,Sans-Serif" panose="020B0604020202020204" pitchFamily="34" charset="0"/>
            </a:pPr>
            <a:r>
              <a:rPr lang="en-US" u="sng" dirty="0">
                <a:solidFill>
                  <a:schemeClr val="accent3"/>
                </a:solidFill>
                <a:latin typeface="Arial"/>
                <a:cs typeface="Arial"/>
              </a:rPr>
              <a:t>Repair/Replacement Projects</a:t>
            </a:r>
            <a:endParaRPr lang="en-US" dirty="0">
              <a:solidFill>
                <a:schemeClr val="accent3"/>
              </a:solidFill>
              <a:latin typeface="Arial"/>
              <a:cs typeface="Arial"/>
            </a:endParaRPr>
          </a:p>
          <a:p>
            <a:pPr marL="1143000" lvl="2" indent="-285750">
              <a:buFont typeface="Arial,Sans-Serif" panose="020B0604020202020204" pitchFamily="34" charset="0"/>
            </a:pPr>
            <a:r>
              <a:rPr lang="en-US" dirty="0">
                <a:solidFill>
                  <a:schemeClr val="accent3"/>
                </a:solidFill>
                <a:latin typeface="Arial"/>
                <a:cs typeface="Arial"/>
              </a:rPr>
              <a:t>Applicant must explain implementation strategy (identifying, repairing, documenting, and administering) to find and fix DWTSs in the project area</a:t>
            </a:r>
            <a:endParaRPr lang="en-US" dirty="0">
              <a:solidFill>
                <a:schemeClr val="accent3"/>
              </a:solidFill>
            </a:endParaRPr>
          </a:p>
        </p:txBody>
      </p:sp>
      <p:sp>
        <p:nvSpPr>
          <p:cNvPr id="4" name="Slide Number Placeholder 3">
            <a:extLst>
              <a:ext uri="{FF2B5EF4-FFF2-40B4-BE49-F238E27FC236}">
                <a16:creationId xmlns:a16="http://schemas.microsoft.com/office/drawing/2014/main" id="{B487E11E-8856-609D-298C-7B43B02F1322}"/>
              </a:ext>
            </a:extLst>
          </p:cNvPr>
          <p:cNvSpPr>
            <a:spLocks noGrp="1"/>
          </p:cNvSpPr>
          <p:nvPr>
            <p:ph type="sldNum" sz="quarter" idx="10"/>
          </p:nvPr>
        </p:nvSpPr>
        <p:spPr/>
        <p:txBody>
          <a:bodyPr/>
          <a:lstStyle/>
          <a:p>
            <a:fld id="{74EC55B0-5D01-45FE-91CD-8F1B48D625FC}" type="slidenum">
              <a:rPr lang="en-US" smtClean="0"/>
              <a:pPr/>
              <a:t>62</a:t>
            </a:fld>
            <a:endParaRPr lang="en-US"/>
          </a:p>
        </p:txBody>
      </p:sp>
    </p:spTree>
    <p:extLst>
      <p:ext uri="{BB962C8B-B14F-4D97-AF65-F5344CB8AC3E}">
        <p14:creationId xmlns:p14="http://schemas.microsoft.com/office/powerpoint/2010/main" val="2950460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E790-33C9-2840-6139-3DD0F1BF5970}"/>
              </a:ext>
            </a:extLst>
          </p:cNvPr>
          <p:cNvSpPr>
            <a:spLocks noGrp="1"/>
          </p:cNvSpPr>
          <p:nvPr>
            <p:ph type="title"/>
          </p:nvPr>
        </p:nvSpPr>
        <p:spPr/>
        <p:txBody>
          <a:bodyPr>
            <a:noAutofit/>
          </a:bodyPr>
          <a:lstStyle/>
          <a:p>
            <a:r>
              <a:rPr lang="en-US"/>
              <a:t>1.D DTWS Planning Project to Assess Options to Improve Resiliency– 2 points</a:t>
            </a:r>
          </a:p>
        </p:txBody>
      </p:sp>
      <p:sp>
        <p:nvSpPr>
          <p:cNvPr id="3" name="Content Placeholder 2">
            <a:extLst>
              <a:ext uri="{FF2B5EF4-FFF2-40B4-BE49-F238E27FC236}">
                <a16:creationId xmlns:a16="http://schemas.microsoft.com/office/drawing/2014/main" id="{8A3C3252-F344-577A-E73B-6C3E011431DE}"/>
              </a:ext>
            </a:extLst>
          </p:cNvPr>
          <p:cNvSpPr>
            <a:spLocks noGrp="1"/>
          </p:cNvSpPr>
          <p:nvPr>
            <p:ph idx="1"/>
          </p:nvPr>
        </p:nvSpPr>
        <p:spPr/>
        <p:txBody>
          <a:bodyPr>
            <a:normAutofit/>
          </a:bodyPr>
          <a:lstStyle/>
          <a:p>
            <a:r>
              <a:rPr lang="en-US" dirty="0">
                <a:solidFill>
                  <a:schemeClr val="accent3"/>
                </a:solidFill>
              </a:rPr>
              <a:t>1.D: Planning Project to Assess Options to Improve Resiliency Against Flood Damage</a:t>
            </a:r>
          </a:p>
          <a:p>
            <a:pPr marL="800100" lvl="1" indent="-285750">
              <a:buFont typeface="Arial,Sans-Serif" panose="020B0604020202020204" pitchFamily="34" charset="0"/>
            </a:pPr>
            <a:r>
              <a:rPr lang="en-US" dirty="0">
                <a:solidFill>
                  <a:schemeClr val="accent3"/>
                </a:solidFill>
              </a:rPr>
              <a:t>Applicant must be able to describe how it will study DWTSs within a specified area to determine the best resilience strategies</a:t>
            </a:r>
          </a:p>
          <a:p>
            <a:pPr marL="800100" lvl="1" indent="-285750">
              <a:buFont typeface="Arial,Sans-Serif" panose="020B0604020202020204" pitchFamily="34" charset="0"/>
            </a:pPr>
            <a:r>
              <a:rPr lang="en-US" dirty="0">
                <a:solidFill>
                  <a:schemeClr val="accent3"/>
                </a:solidFill>
              </a:rPr>
              <a:t>The proposed project must be reasonably expected to result in a capital project</a:t>
            </a:r>
          </a:p>
          <a:p>
            <a:pPr marL="0" indent="0">
              <a:buNone/>
            </a:pPr>
            <a:endParaRPr lang="en-US" dirty="0"/>
          </a:p>
        </p:txBody>
      </p:sp>
      <p:sp>
        <p:nvSpPr>
          <p:cNvPr id="4" name="Slide Number Placeholder 3">
            <a:extLst>
              <a:ext uri="{FF2B5EF4-FFF2-40B4-BE49-F238E27FC236}">
                <a16:creationId xmlns:a16="http://schemas.microsoft.com/office/drawing/2014/main" id="{D946E6AD-3643-2618-DF0C-A9F489D53F4A}"/>
              </a:ext>
            </a:extLst>
          </p:cNvPr>
          <p:cNvSpPr>
            <a:spLocks noGrp="1"/>
          </p:cNvSpPr>
          <p:nvPr>
            <p:ph type="sldNum" sz="quarter" idx="10"/>
          </p:nvPr>
        </p:nvSpPr>
        <p:spPr/>
        <p:txBody>
          <a:bodyPr/>
          <a:lstStyle/>
          <a:p>
            <a:fld id="{74EC55B0-5D01-45FE-91CD-8F1B48D625FC}" type="slidenum">
              <a:rPr lang="en-US" smtClean="0"/>
              <a:pPr/>
              <a:t>63</a:t>
            </a:fld>
            <a:endParaRPr lang="en-US"/>
          </a:p>
        </p:txBody>
      </p:sp>
    </p:spTree>
    <p:extLst>
      <p:ext uri="{BB962C8B-B14F-4D97-AF65-F5344CB8AC3E}">
        <p14:creationId xmlns:p14="http://schemas.microsoft.com/office/powerpoint/2010/main" val="3827279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64</a:t>
            </a:fld>
            <a:endParaRPr lang="en-US"/>
          </a:p>
        </p:txBody>
      </p:sp>
      <p:sp>
        <p:nvSpPr>
          <p:cNvPr id="4" name="Title 3"/>
          <p:cNvSpPr>
            <a:spLocks noGrp="1"/>
          </p:cNvSpPr>
          <p:nvPr>
            <p:ph type="ctrTitle"/>
          </p:nvPr>
        </p:nvSpPr>
        <p:spPr/>
        <p:txBody>
          <a:bodyPr/>
          <a:lstStyle/>
          <a:p>
            <a:r>
              <a:rPr lang="en-US"/>
              <a:t>Discussion Time</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
        <p:nvSpPr>
          <p:cNvPr id="3" name="TextBox 2">
            <a:extLst>
              <a:ext uri="{FF2B5EF4-FFF2-40B4-BE49-F238E27FC236}">
                <a16:creationId xmlns:a16="http://schemas.microsoft.com/office/drawing/2014/main" id="{EBBABFA8-50FB-5299-96F3-E3E245EF8353}"/>
              </a:ext>
            </a:extLst>
          </p:cNvPr>
          <p:cNvSpPr txBox="1"/>
          <p:nvPr/>
        </p:nvSpPr>
        <p:spPr>
          <a:xfrm>
            <a:off x="1209541" y="2860540"/>
            <a:ext cx="6724918" cy="646331"/>
          </a:xfrm>
          <a:prstGeom prst="rect">
            <a:avLst/>
          </a:prstGeom>
          <a:noFill/>
        </p:spPr>
        <p:txBody>
          <a:bodyPr wrap="none" rtlCol="0">
            <a:spAutoFit/>
          </a:bodyPr>
          <a:lstStyle/>
          <a:p>
            <a:r>
              <a:rPr lang="en-US" sz="3600" b="1">
                <a:solidFill>
                  <a:schemeClr val="bg1"/>
                </a:solidFill>
                <a:latin typeface="Arial" panose="020B0604020202020204" pitchFamily="34" charset="0"/>
              </a:rPr>
              <a:t>What questions do you have?</a:t>
            </a:r>
          </a:p>
        </p:txBody>
      </p:sp>
    </p:spTree>
    <p:extLst>
      <p:ext uri="{BB962C8B-B14F-4D97-AF65-F5344CB8AC3E}">
        <p14:creationId xmlns:p14="http://schemas.microsoft.com/office/powerpoint/2010/main" val="1009393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65</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Application Package Completion</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4121158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87C98-9197-43E2-B139-2CB7905F1250}"/>
              </a:ext>
            </a:extLst>
          </p:cNvPr>
          <p:cNvSpPr>
            <a:spLocks noGrp="1"/>
          </p:cNvSpPr>
          <p:nvPr>
            <p:ph type="title"/>
          </p:nvPr>
        </p:nvSpPr>
        <p:spPr>
          <a:xfrm>
            <a:off x="466928" y="0"/>
            <a:ext cx="8321040" cy="914400"/>
          </a:xfrm>
        </p:spPr>
        <p:txBody>
          <a:bodyPr/>
          <a:lstStyle/>
          <a:p>
            <a:r>
              <a:rPr lang="en-US"/>
              <a:t>Semi-Annual Application Packet</a:t>
            </a:r>
          </a:p>
        </p:txBody>
      </p:sp>
      <p:sp>
        <p:nvSpPr>
          <p:cNvPr id="5" name="Content Placeholder 4">
            <a:extLst>
              <a:ext uri="{FF2B5EF4-FFF2-40B4-BE49-F238E27FC236}">
                <a16:creationId xmlns:a16="http://schemas.microsoft.com/office/drawing/2014/main" id="{6B023515-80FE-44B3-9A1D-A6C4FB7B4754}"/>
              </a:ext>
            </a:extLst>
          </p:cNvPr>
          <p:cNvSpPr>
            <a:spLocks noGrp="1"/>
          </p:cNvSpPr>
          <p:nvPr>
            <p:ph idx="1"/>
          </p:nvPr>
        </p:nvSpPr>
        <p:spPr>
          <a:xfrm>
            <a:off x="452336" y="914401"/>
            <a:ext cx="8239328" cy="5506212"/>
          </a:xfrm>
        </p:spPr>
        <p:txBody>
          <a:bodyPr>
            <a:noAutofit/>
          </a:bodyPr>
          <a:lstStyle/>
          <a:p>
            <a:r>
              <a:rPr lang="en-US">
                <a:solidFill>
                  <a:schemeClr val="accent3"/>
                </a:solidFill>
              </a:rPr>
              <a:t>Division application </a:t>
            </a:r>
          </a:p>
          <a:p>
            <a:r>
              <a:rPr lang="en-US">
                <a:solidFill>
                  <a:schemeClr val="accent3"/>
                </a:solidFill>
              </a:rPr>
              <a:t>Priority points sheet and narrative </a:t>
            </a:r>
          </a:p>
          <a:p>
            <a:pPr lvl="1"/>
            <a:r>
              <a:rPr lang="en-US">
                <a:solidFill>
                  <a:schemeClr val="accent3"/>
                </a:solidFill>
              </a:rPr>
              <a:t>Wastewater, including IIJA-EC construction funding</a:t>
            </a:r>
          </a:p>
          <a:p>
            <a:pPr lvl="1"/>
            <a:r>
              <a:rPr lang="en-US">
                <a:solidFill>
                  <a:schemeClr val="accent3"/>
                </a:solidFill>
              </a:rPr>
              <a:t>AIA/rate study and MRF funding (narrative only)</a:t>
            </a:r>
          </a:p>
          <a:p>
            <a:pPr lvl="1"/>
            <a:r>
              <a:rPr lang="en-US">
                <a:solidFill>
                  <a:srgbClr val="1F497D"/>
                </a:solidFill>
              </a:rPr>
              <a:t>Drinking water, </a:t>
            </a:r>
            <a:r>
              <a:rPr lang="en-US">
                <a:solidFill>
                  <a:schemeClr val="accent3"/>
                </a:solidFill>
              </a:rPr>
              <a:t>including IIJA- EC construction funding</a:t>
            </a:r>
          </a:p>
          <a:p>
            <a:r>
              <a:rPr lang="en-US">
                <a:solidFill>
                  <a:schemeClr val="accent3"/>
                </a:solidFill>
              </a:rPr>
              <a:t>Affordability calculator</a:t>
            </a:r>
          </a:p>
          <a:p>
            <a:r>
              <a:rPr lang="en-US">
                <a:solidFill>
                  <a:schemeClr val="accent3"/>
                </a:solidFill>
              </a:rPr>
              <a:t>Resolution and Form for Certification by Recording Officer</a:t>
            </a:r>
          </a:p>
          <a:p>
            <a:r>
              <a:rPr lang="en-US">
                <a:solidFill>
                  <a:schemeClr val="accent3"/>
                </a:solidFill>
              </a:rPr>
              <a:t>Water and Sewer Financial Information Form, if applicable</a:t>
            </a:r>
          </a:p>
          <a:p>
            <a:r>
              <a:rPr lang="en-US">
                <a:solidFill>
                  <a:schemeClr val="accent3"/>
                </a:solidFill>
              </a:rPr>
              <a:t>Fund Transfer Certification Form</a:t>
            </a:r>
          </a:p>
          <a:p>
            <a:r>
              <a:rPr lang="en-US">
                <a:solidFill>
                  <a:schemeClr val="accent3"/>
                </a:solidFill>
              </a:rPr>
              <a:t>Rate sheets</a:t>
            </a:r>
          </a:p>
        </p:txBody>
      </p:sp>
      <p:sp>
        <p:nvSpPr>
          <p:cNvPr id="2" name="Slide Number Placeholder 1">
            <a:extLst>
              <a:ext uri="{FF2B5EF4-FFF2-40B4-BE49-F238E27FC236}">
                <a16:creationId xmlns:a16="http://schemas.microsoft.com/office/drawing/2014/main" id="{BCC748F9-8960-43FE-89E9-16B93467BEBD}"/>
              </a:ext>
            </a:extLst>
          </p:cNvPr>
          <p:cNvSpPr>
            <a:spLocks noGrp="1"/>
          </p:cNvSpPr>
          <p:nvPr>
            <p:ph type="sldNum" sz="quarter" idx="10"/>
          </p:nvPr>
        </p:nvSpPr>
        <p:spPr>
          <a:xfrm>
            <a:off x="0" y="6592824"/>
            <a:ext cx="2057400" cy="265176"/>
          </a:xfrm>
        </p:spPr>
        <p:txBody>
          <a:bodyPr/>
          <a:lstStyle/>
          <a:p>
            <a:fld id="{11F27F3A-B3E9-41ED-AF8F-A365F10BB65F}" type="slidenum">
              <a:rPr lang="en-US" smtClean="0"/>
              <a:pPr/>
              <a:t>66</a:t>
            </a:fld>
            <a:endParaRPr lang="en-US"/>
          </a:p>
        </p:txBody>
      </p:sp>
      <p:sp>
        <p:nvSpPr>
          <p:cNvPr id="4" name="Rectangle 3">
            <a:extLst>
              <a:ext uri="{FF2B5EF4-FFF2-40B4-BE49-F238E27FC236}">
                <a16:creationId xmlns:a16="http://schemas.microsoft.com/office/drawing/2014/main" id="{DC3CE90A-147F-D566-C515-F11EA621ACF7}"/>
              </a:ext>
            </a:extLst>
          </p:cNvPr>
          <p:cNvSpPr/>
          <p:nvPr/>
        </p:nvSpPr>
        <p:spPr>
          <a:xfrm>
            <a:off x="6924675" y="5324475"/>
            <a:ext cx="2152650" cy="1190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78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D69C-085F-4027-B96B-1B6B2DF86A86}"/>
              </a:ext>
            </a:extLst>
          </p:cNvPr>
          <p:cNvSpPr>
            <a:spLocks noGrp="1"/>
          </p:cNvSpPr>
          <p:nvPr>
            <p:ph type="title"/>
          </p:nvPr>
        </p:nvSpPr>
        <p:spPr/>
        <p:txBody>
          <a:bodyPr/>
          <a:lstStyle/>
          <a:p>
            <a:r>
              <a:rPr lang="en-US"/>
              <a:t>Application Packages</a:t>
            </a:r>
          </a:p>
        </p:txBody>
      </p:sp>
      <p:sp>
        <p:nvSpPr>
          <p:cNvPr id="3" name="Content Placeholder 2">
            <a:extLst>
              <a:ext uri="{FF2B5EF4-FFF2-40B4-BE49-F238E27FC236}">
                <a16:creationId xmlns:a16="http://schemas.microsoft.com/office/drawing/2014/main" id="{7F3D75AA-8EDE-408B-978D-E89494620C13}"/>
              </a:ext>
            </a:extLst>
          </p:cNvPr>
          <p:cNvSpPr>
            <a:spLocks noGrp="1"/>
          </p:cNvSpPr>
          <p:nvPr>
            <p:ph idx="1"/>
          </p:nvPr>
        </p:nvSpPr>
        <p:spPr/>
        <p:txBody>
          <a:bodyPr vert="horz" lIns="91440" tIns="45720" rIns="91440" bIns="45720" rtlCol="0" anchor="t">
            <a:normAutofit/>
          </a:bodyPr>
          <a:lstStyle/>
          <a:p>
            <a:pPr>
              <a:spcAft>
                <a:spcPts val="600"/>
              </a:spcAft>
            </a:pPr>
            <a:r>
              <a:rPr lang="en-US">
                <a:solidFill>
                  <a:schemeClr val="accent3"/>
                </a:solidFill>
              </a:rPr>
              <a:t>Construction applications not funded in previous round (Spring 2025) considered in Fall 2025 No additional information allowed</a:t>
            </a:r>
          </a:p>
          <a:p>
            <a:pPr lvl="1">
              <a:spcBef>
                <a:spcPts val="350"/>
              </a:spcBef>
              <a:spcAft>
                <a:spcPts val="600"/>
              </a:spcAft>
            </a:pPr>
            <a:r>
              <a:rPr lang="en-US">
                <a:solidFill>
                  <a:schemeClr val="accent3"/>
                </a:solidFill>
              </a:rPr>
              <a:t>Application reconsidered as-is</a:t>
            </a:r>
          </a:p>
          <a:p>
            <a:pPr lvl="1">
              <a:spcBef>
                <a:spcPts val="350"/>
              </a:spcBef>
              <a:spcAft>
                <a:spcPts val="600"/>
              </a:spcAft>
            </a:pPr>
            <a:r>
              <a:rPr lang="en-US">
                <a:solidFill>
                  <a:schemeClr val="accent3"/>
                </a:solidFill>
              </a:rPr>
              <a:t>Adding information? </a:t>
            </a:r>
            <a:r>
              <a:rPr lang="en-US">
                <a:solidFill>
                  <a:schemeClr val="accent3"/>
                </a:solidFill>
                <a:sym typeface="Wingdings" panose="05000000000000000000" pitchFamily="2" charset="2"/>
              </a:rPr>
              <a:t></a:t>
            </a:r>
            <a:r>
              <a:rPr lang="en-US">
                <a:solidFill>
                  <a:schemeClr val="accent3"/>
                </a:solidFill>
              </a:rPr>
              <a:t> Submit completely new application</a:t>
            </a:r>
          </a:p>
          <a:p>
            <a:pPr lvl="1">
              <a:spcBef>
                <a:spcPts val="350"/>
              </a:spcBef>
              <a:spcAft>
                <a:spcPts val="600"/>
              </a:spcAft>
            </a:pPr>
            <a:r>
              <a:rPr lang="en-US">
                <a:solidFill>
                  <a:schemeClr val="accent3"/>
                </a:solidFill>
              </a:rPr>
              <a:t>Each application viewed as stand-alone </a:t>
            </a:r>
          </a:p>
          <a:p>
            <a:pPr>
              <a:spcBef>
                <a:spcPts val="350"/>
              </a:spcBef>
              <a:spcAft>
                <a:spcPts val="600"/>
              </a:spcAft>
            </a:pPr>
            <a:endParaRPr lang="en-US">
              <a:solidFill>
                <a:srgbClr val="FF0000"/>
              </a:solidFill>
            </a:endParaRPr>
          </a:p>
        </p:txBody>
      </p:sp>
      <p:sp>
        <p:nvSpPr>
          <p:cNvPr id="4" name="Slide Number Placeholder 3">
            <a:extLst>
              <a:ext uri="{FF2B5EF4-FFF2-40B4-BE49-F238E27FC236}">
                <a16:creationId xmlns:a16="http://schemas.microsoft.com/office/drawing/2014/main" id="{D21C74F0-7603-4840-93E9-7B301FEA5075}"/>
              </a:ext>
            </a:extLst>
          </p:cNvPr>
          <p:cNvSpPr>
            <a:spLocks noGrp="1"/>
          </p:cNvSpPr>
          <p:nvPr>
            <p:ph type="sldNum" sz="quarter" idx="10"/>
          </p:nvPr>
        </p:nvSpPr>
        <p:spPr/>
        <p:txBody>
          <a:bodyPr/>
          <a:lstStyle/>
          <a:p>
            <a:fld id="{74EC55B0-5D01-45FE-91CD-8F1B48D625FC}" type="slidenum">
              <a:rPr lang="en-US" smtClean="0"/>
              <a:pPr/>
              <a:t>67</a:t>
            </a:fld>
            <a:endParaRPr lang="en-US"/>
          </a:p>
        </p:txBody>
      </p:sp>
    </p:spTree>
    <p:extLst>
      <p:ext uri="{BB962C8B-B14F-4D97-AF65-F5344CB8AC3E}">
        <p14:creationId xmlns:p14="http://schemas.microsoft.com/office/powerpoint/2010/main" val="136226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B0A7-E193-45D9-990F-408B38C838C9}"/>
              </a:ext>
            </a:extLst>
          </p:cNvPr>
          <p:cNvSpPr>
            <a:spLocks noGrp="1"/>
          </p:cNvSpPr>
          <p:nvPr>
            <p:ph type="title"/>
          </p:nvPr>
        </p:nvSpPr>
        <p:spPr/>
        <p:txBody>
          <a:bodyPr/>
          <a:lstStyle/>
          <a:p>
            <a:r>
              <a:rPr lang="en-US"/>
              <a:t>Know Before You Go: Final Check Tips</a:t>
            </a:r>
          </a:p>
        </p:txBody>
      </p:sp>
      <p:sp>
        <p:nvSpPr>
          <p:cNvPr id="3" name="Content Placeholder 2">
            <a:extLst>
              <a:ext uri="{FF2B5EF4-FFF2-40B4-BE49-F238E27FC236}">
                <a16:creationId xmlns:a16="http://schemas.microsoft.com/office/drawing/2014/main" id="{2BD09C3D-53F7-46C1-BED9-1B9A575B6CBF}"/>
              </a:ext>
            </a:extLst>
          </p:cNvPr>
          <p:cNvSpPr>
            <a:spLocks noGrp="1"/>
          </p:cNvSpPr>
          <p:nvPr>
            <p:ph idx="1"/>
          </p:nvPr>
        </p:nvSpPr>
        <p:spPr>
          <a:xfrm>
            <a:off x="445168" y="1096381"/>
            <a:ext cx="8239328" cy="5019673"/>
          </a:xfrm>
        </p:spPr>
        <p:txBody>
          <a:bodyPr vert="horz" lIns="91440" tIns="45720" rIns="91440" bIns="45720" rtlCol="0" anchor="t">
            <a:noAutofit/>
          </a:bodyPr>
          <a:lstStyle/>
          <a:p>
            <a:r>
              <a:rPr lang="en-US">
                <a:solidFill>
                  <a:schemeClr val="accent3"/>
                </a:solidFill>
                <a:latin typeface="Arial"/>
                <a:cs typeface="Arial"/>
              </a:rPr>
              <a:t>All signatures present including electronic copies</a:t>
            </a:r>
          </a:p>
          <a:p>
            <a:r>
              <a:rPr lang="en-US">
                <a:solidFill>
                  <a:schemeClr val="accent3"/>
                </a:solidFill>
                <a:latin typeface="Arial"/>
                <a:cs typeface="Arial"/>
              </a:rPr>
              <a:t>All forms present and complete</a:t>
            </a:r>
          </a:p>
          <a:p>
            <a:pPr lvl="1"/>
            <a:r>
              <a:rPr lang="en-US">
                <a:solidFill>
                  <a:schemeClr val="accent3"/>
                </a:solidFill>
                <a:latin typeface="Arial"/>
                <a:cs typeface="Arial"/>
              </a:rPr>
              <a:t>Application</a:t>
            </a:r>
          </a:p>
          <a:p>
            <a:pPr lvl="1"/>
            <a:r>
              <a:rPr lang="en-US">
                <a:solidFill>
                  <a:schemeClr val="accent3"/>
                </a:solidFill>
                <a:latin typeface="Arial"/>
                <a:cs typeface="Arial"/>
              </a:rPr>
              <a:t>Fund Transfer Certification</a:t>
            </a:r>
          </a:p>
          <a:p>
            <a:pPr lvl="1"/>
            <a:r>
              <a:rPr lang="en-US">
                <a:solidFill>
                  <a:schemeClr val="accent3"/>
                </a:solidFill>
                <a:latin typeface="Arial"/>
                <a:cs typeface="Arial"/>
              </a:rPr>
              <a:t>Rate sheet(s)</a:t>
            </a:r>
          </a:p>
          <a:p>
            <a:pPr lvl="1"/>
            <a:r>
              <a:rPr lang="en-US">
                <a:solidFill>
                  <a:schemeClr val="accent3"/>
                </a:solidFill>
                <a:latin typeface="Arial"/>
                <a:cs typeface="Arial"/>
              </a:rPr>
              <a:t>Resolution</a:t>
            </a:r>
          </a:p>
          <a:p>
            <a:pPr lvl="1"/>
            <a:r>
              <a:rPr lang="en-US">
                <a:solidFill>
                  <a:schemeClr val="accent3"/>
                </a:solidFill>
                <a:latin typeface="Arial"/>
                <a:cs typeface="Arial"/>
              </a:rPr>
              <a:t>VUR eligibility form (if applicable)</a:t>
            </a:r>
          </a:p>
          <a:p>
            <a:pPr lvl="1"/>
            <a:r>
              <a:rPr lang="en-US">
                <a:solidFill>
                  <a:schemeClr val="accent3"/>
                </a:solidFill>
                <a:latin typeface="Arial"/>
                <a:cs typeface="Arial"/>
              </a:rPr>
              <a:t>SRP eligibility form (if applicable)</a:t>
            </a:r>
          </a:p>
          <a:p>
            <a:pPr lvl="1"/>
            <a:r>
              <a:rPr lang="en-US">
                <a:solidFill>
                  <a:schemeClr val="accent3"/>
                </a:solidFill>
                <a:latin typeface="Arial"/>
                <a:cs typeface="Arial"/>
              </a:rPr>
              <a:t>Disadvantaged Area (DA) map (if applicable)</a:t>
            </a:r>
          </a:p>
          <a:p>
            <a:pPr lvl="2"/>
            <a:r>
              <a:rPr lang="en-US" sz="2400">
                <a:solidFill>
                  <a:schemeClr val="accent3"/>
                </a:solidFill>
                <a:latin typeface="Arial"/>
                <a:cs typeface="Arial"/>
              </a:rPr>
              <a:t>Justice40 Climate and Economic Justice Screening Tool no longer eligible source for DA justification</a:t>
            </a:r>
          </a:p>
          <a:p>
            <a:r>
              <a:rPr lang="en-US">
                <a:solidFill>
                  <a:schemeClr val="accent3"/>
                </a:solidFill>
                <a:latin typeface="Arial"/>
                <a:cs typeface="Arial"/>
              </a:rPr>
              <a:t>Narratives &amp; score sheets &amp; supporting documentation</a:t>
            </a:r>
          </a:p>
        </p:txBody>
      </p:sp>
      <p:sp>
        <p:nvSpPr>
          <p:cNvPr id="4" name="Slide Number Placeholder 3">
            <a:extLst>
              <a:ext uri="{FF2B5EF4-FFF2-40B4-BE49-F238E27FC236}">
                <a16:creationId xmlns:a16="http://schemas.microsoft.com/office/drawing/2014/main" id="{E21911C4-3A61-46B9-B8C2-087941F9A3EC}"/>
              </a:ext>
            </a:extLst>
          </p:cNvPr>
          <p:cNvSpPr>
            <a:spLocks noGrp="1"/>
          </p:cNvSpPr>
          <p:nvPr>
            <p:ph type="sldNum" sz="quarter" idx="10"/>
          </p:nvPr>
        </p:nvSpPr>
        <p:spPr/>
        <p:txBody>
          <a:bodyPr/>
          <a:lstStyle/>
          <a:p>
            <a:fld id="{74EC55B0-5D01-45FE-91CD-8F1B48D625FC}" type="slidenum">
              <a:rPr lang="en-US" smtClean="0"/>
              <a:pPr/>
              <a:t>68</a:t>
            </a:fld>
            <a:endParaRPr lang="en-US"/>
          </a:p>
        </p:txBody>
      </p:sp>
    </p:spTree>
    <p:extLst>
      <p:ext uri="{BB962C8B-B14F-4D97-AF65-F5344CB8AC3E}">
        <p14:creationId xmlns:p14="http://schemas.microsoft.com/office/powerpoint/2010/main" val="407384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chemeClr val="bg1"/>
                </a:solidFill>
              </a:rPr>
              <a:pPr/>
              <a:t>69</a:t>
            </a:fld>
            <a:endParaRPr lang="en-US">
              <a:solidFill>
                <a:schemeClr val="bg1"/>
              </a:solidFill>
            </a:endParaRPr>
          </a:p>
        </p:txBody>
      </p:sp>
      <p:sp>
        <p:nvSpPr>
          <p:cNvPr id="4" name="Title 3"/>
          <p:cNvSpPr>
            <a:spLocks noGrp="1"/>
          </p:cNvSpPr>
          <p:nvPr>
            <p:ph type="ctrTitle"/>
          </p:nvPr>
        </p:nvSpPr>
        <p:spPr/>
        <p:txBody>
          <a:bodyPr/>
          <a:lstStyle/>
          <a:p>
            <a:r>
              <a:rPr lang="en-US"/>
              <a:t>Division Application</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361097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A86BF-99EB-E9A8-A758-8AE8761FE8BC}"/>
              </a:ext>
            </a:extLst>
          </p:cNvPr>
          <p:cNvSpPr/>
          <p:nvPr/>
        </p:nvSpPr>
        <p:spPr>
          <a:xfrm>
            <a:off x="6844145" y="5430982"/>
            <a:ext cx="2156980" cy="11083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EC86198-9F76-A308-6956-22B9C796465D}"/>
              </a:ext>
            </a:extLst>
          </p:cNvPr>
          <p:cNvSpPr>
            <a:spLocks noGrp="1"/>
          </p:cNvSpPr>
          <p:nvPr>
            <p:ph type="title"/>
          </p:nvPr>
        </p:nvSpPr>
        <p:spPr/>
        <p:txBody>
          <a:bodyPr>
            <a:normAutofit/>
          </a:bodyPr>
          <a:lstStyle/>
          <a:p>
            <a:r>
              <a:rPr lang="en-US"/>
              <a:t>Funds Available</a:t>
            </a:r>
            <a:endParaRPr lang="en-US">
              <a:solidFill>
                <a:srgbClr val="FFFF00"/>
              </a:solidFill>
            </a:endParaRPr>
          </a:p>
        </p:txBody>
      </p:sp>
      <p:sp>
        <p:nvSpPr>
          <p:cNvPr id="4" name="Slide Number Placeholder 3">
            <a:extLst>
              <a:ext uri="{FF2B5EF4-FFF2-40B4-BE49-F238E27FC236}">
                <a16:creationId xmlns:a16="http://schemas.microsoft.com/office/drawing/2014/main" id="{00B0C7D2-CF75-9B23-FA92-282ECDF90B0E}"/>
              </a:ext>
            </a:extLst>
          </p:cNvPr>
          <p:cNvSpPr>
            <a:spLocks noGrp="1"/>
          </p:cNvSpPr>
          <p:nvPr>
            <p:ph type="sldNum" sz="quarter" idx="10"/>
          </p:nvPr>
        </p:nvSpPr>
        <p:spPr>
          <a:xfrm>
            <a:off x="-4127" y="6600162"/>
            <a:ext cx="1747520" cy="266716"/>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mtClean="0"/>
              <a:pPr/>
              <a:t>7</a:t>
            </a:fld>
            <a:endParaRPr lang="en-US"/>
          </a:p>
        </p:txBody>
      </p:sp>
      <p:graphicFrame>
        <p:nvGraphicFramePr>
          <p:cNvPr id="8" name="Table 7">
            <a:extLst>
              <a:ext uri="{FF2B5EF4-FFF2-40B4-BE49-F238E27FC236}">
                <a16:creationId xmlns:a16="http://schemas.microsoft.com/office/drawing/2014/main" id="{B38D8EEB-802D-2E1F-B10D-796F9AC0700B}"/>
              </a:ext>
            </a:extLst>
          </p:cNvPr>
          <p:cNvGraphicFramePr>
            <a:graphicFrameLocks noGrp="1"/>
          </p:cNvGraphicFramePr>
          <p:nvPr>
            <p:extLst>
              <p:ext uri="{D42A27DB-BD31-4B8C-83A1-F6EECF244321}">
                <p14:modId xmlns:p14="http://schemas.microsoft.com/office/powerpoint/2010/main" val="3689714990"/>
              </p:ext>
            </p:extLst>
          </p:nvPr>
        </p:nvGraphicFramePr>
        <p:xfrm>
          <a:off x="466928" y="984598"/>
          <a:ext cx="8484295" cy="3695199"/>
        </p:xfrm>
        <a:graphic>
          <a:graphicData uri="http://schemas.openxmlformats.org/drawingml/2006/table">
            <a:tbl>
              <a:tblPr firstRow="1" firstCol="1" bandRow="1">
                <a:tableStyleId>{5C22544A-7EE6-4342-B048-85BDC9FD1C3A}</a:tableStyleId>
              </a:tblPr>
              <a:tblGrid>
                <a:gridCol w="2174672">
                  <a:extLst>
                    <a:ext uri="{9D8B030D-6E8A-4147-A177-3AD203B41FA5}">
                      <a16:colId xmlns:a16="http://schemas.microsoft.com/office/drawing/2014/main" val="3430951684"/>
                    </a:ext>
                  </a:extLst>
                </a:gridCol>
                <a:gridCol w="934720">
                  <a:extLst>
                    <a:ext uri="{9D8B030D-6E8A-4147-A177-3AD203B41FA5}">
                      <a16:colId xmlns:a16="http://schemas.microsoft.com/office/drawing/2014/main" val="1023295345"/>
                    </a:ext>
                  </a:extLst>
                </a:gridCol>
                <a:gridCol w="1727200">
                  <a:extLst>
                    <a:ext uri="{9D8B030D-6E8A-4147-A177-3AD203B41FA5}">
                      <a16:colId xmlns:a16="http://schemas.microsoft.com/office/drawing/2014/main" val="2604833739"/>
                    </a:ext>
                  </a:extLst>
                </a:gridCol>
                <a:gridCol w="882279">
                  <a:extLst>
                    <a:ext uri="{9D8B030D-6E8A-4147-A177-3AD203B41FA5}">
                      <a16:colId xmlns:a16="http://schemas.microsoft.com/office/drawing/2014/main" val="1142006736"/>
                    </a:ext>
                  </a:extLst>
                </a:gridCol>
                <a:gridCol w="1382712">
                  <a:extLst>
                    <a:ext uri="{9D8B030D-6E8A-4147-A177-3AD203B41FA5}">
                      <a16:colId xmlns:a16="http://schemas.microsoft.com/office/drawing/2014/main" val="471030364"/>
                    </a:ext>
                  </a:extLst>
                </a:gridCol>
                <a:gridCol w="1382712">
                  <a:extLst>
                    <a:ext uri="{9D8B030D-6E8A-4147-A177-3AD203B41FA5}">
                      <a16:colId xmlns:a16="http://schemas.microsoft.com/office/drawing/2014/main" val="2081528242"/>
                    </a:ext>
                  </a:extLst>
                </a:gridCol>
              </a:tblGrid>
              <a:tr h="269679">
                <a:tc>
                  <a:txBody>
                    <a:bodyPr/>
                    <a:lstStyle/>
                    <a:p>
                      <a:pPr algn="ctr" rtl="0"/>
                      <a:r>
                        <a:rPr lang="en-US">
                          <a:effectLst/>
                          <a:latin typeface="Arial"/>
                        </a:rPr>
                        <a:t>Fall 2025 Application Type</a:t>
                      </a:r>
                    </a:p>
                  </a:txBody>
                  <a:tcPr marL="0" marR="0" marT="0" marB="0" anchor="ctr"/>
                </a:tc>
                <a:tc gridSpan="5">
                  <a:txBody>
                    <a:bodyPr/>
                    <a:lstStyle/>
                    <a:p>
                      <a:pPr algn="ctr" rtl="0"/>
                      <a:r>
                        <a:rPr lang="en-US">
                          <a:effectLst/>
                          <a:latin typeface="Arial"/>
                        </a:rPr>
                        <a:t>Approximate Amount Available </a:t>
                      </a:r>
                      <a:r>
                        <a:rPr lang="en-US" u="sng">
                          <a:effectLst/>
                          <a:latin typeface="Arial"/>
                        </a:rPr>
                        <a:t>in Fall 2025</a:t>
                      </a:r>
                    </a:p>
                  </a:txBody>
                  <a:tcPr marL="0" marR="0" marT="0" marB="0" anchor="ctr"/>
                </a:tc>
                <a:tc hMerge="1">
                  <a:txBody>
                    <a:bodyPr/>
                    <a:lstStyle/>
                    <a:p>
                      <a:endParaRPr lang="en-US"/>
                    </a:p>
                  </a:txBody>
                  <a:tcPr marL="0" marR="0" marT="0" marB="0" anchor="ctr"/>
                </a:tc>
                <a:tc hMerge="1">
                  <a:txBody>
                    <a:bodyPr/>
                    <a:lstStyle/>
                    <a:p>
                      <a:endParaRPr lang="en-US"/>
                    </a:p>
                  </a:txBody>
                  <a:tcPr/>
                </a:tc>
                <a:tc hMerge="1">
                  <a:txBody>
                    <a:bodyPr/>
                    <a:lstStyle/>
                    <a:p>
                      <a:endParaRPr lang="en-US"/>
                    </a:p>
                  </a:txBody>
                  <a:tcPr marL="0" marR="0" marT="0" marB="0" anchor="ctr"/>
                </a:tc>
                <a:tc hMerge="1">
                  <a:txBody>
                    <a:bodyPr/>
                    <a:lstStyle/>
                    <a:p>
                      <a:pPr algn="ctr" rtl="0"/>
                      <a:endParaRPr lang="en-US" u="sng">
                        <a:effectLst/>
                        <a:latin typeface="Arial"/>
                      </a:endParaRPr>
                    </a:p>
                  </a:txBody>
                  <a:tcPr marL="0" marR="0" marT="0" marB="0" anchor="ctr"/>
                </a:tc>
                <a:extLst>
                  <a:ext uri="{0D108BD9-81ED-4DB2-BD59-A6C34878D82A}">
                    <a16:rowId xmlns:a16="http://schemas.microsoft.com/office/drawing/2014/main" val="803717781"/>
                  </a:ext>
                </a:extLst>
              </a:tr>
              <a:tr h="733425">
                <a:tc>
                  <a:txBody>
                    <a:bodyPr/>
                    <a:lstStyle/>
                    <a:p>
                      <a:pPr marL="112395" indent="0" rtl="0"/>
                      <a:r>
                        <a:rPr lang="en-US">
                          <a:effectLst/>
                          <a:latin typeface="Arial"/>
                        </a:rPr>
                        <a:t>Drinking Water  Projects</a:t>
                      </a:r>
                    </a:p>
                  </a:txBody>
                  <a:tcPr marL="0" marR="0" marT="0" marB="0" anchor="ctr"/>
                </a:tc>
                <a:tc>
                  <a:txBody>
                    <a:bodyPr/>
                    <a:lstStyle/>
                    <a:p>
                      <a:pPr algn="ctr" rtl="0"/>
                      <a:r>
                        <a:rPr lang="en-US">
                          <a:solidFill>
                            <a:schemeClr val="tx1"/>
                          </a:solidFill>
                          <a:effectLst/>
                          <a:latin typeface="Arial"/>
                        </a:rPr>
                        <a:t>DWSRF Loan: </a:t>
                      </a:r>
                      <a:r>
                        <a:rPr lang="en-US">
                          <a:solidFill>
                            <a:schemeClr val="tx1"/>
                          </a:solidFill>
                          <a:effectLst/>
                        </a:rPr>
                        <a:t>$50M</a:t>
                      </a:r>
                    </a:p>
                    <a:p>
                      <a:pPr algn="ctr" rtl="0"/>
                      <a:r>
                        <a:rPr lang="en-US">
                          <a:solidFill>
                            <a:schemeClr val="tx1"/>
                          </a:solidFill>
                          <a:effectLst/>
                        </a:rPr>
                        <a:t>(incl. $18 M in PF)</a:t>
                      </a:r>
                    </a:p>
                  </a:txBody>
                  <a:tcPr marL="0" marR="0" marT="0" marB="0" anchor="ctr">
                    <a:solidFill>
                      <a:schemeClr val="accent1">
                        <a:lumMod val="20000"/>
                        <a:lumOff val="80000"/>
                      </a:schemeClr>
                    </a:solidFill>
                  </a:tcPr>
                </a:tc>
                <a:tc>
                  <a:txBody>
                    <a:bodyPr/>
                    <a:lstStyle/>
                    <a:p>
                      <a:pPr lvl="0" algn="ctr" rtl="0">
                        <a:buNone/>
                      </a:pPr>
                      <a:r>
                        <a:rPr lang="en-US">
                          <a:solidFill>
                            <a:schemeClr val="tx1"/>
                          </a:solidFill>
                          <a:effectLst/>
                          <a:latin typeface="Arial"/>
                        </a:rPr>
                        <a:t>Emerging Contaminants (EC):</a:t>
                      </a:r>
                    </a:p>
                    <a:p>
                      <a:pPr lvl="0" algn="ctr">
                        <a:buNone/>
                      </a:pPr>
                      <a:r>
                        <a:rPr lang="en-US" sz="1350" kern="1200">
                          <a:solidFill>
                            <a:schemeClr val="tx1"/>
                          </a:solidFill>
                          <a:effectLst/>
                          <a:latin typeface="Arial"/>
                          <a:ea typeface="+mn-ea"/>
                          <a:cs typeface="+mn-cs"/>
                        </a:rPr>
                        <a:t>$0 - $10</a:t>
                      </a:r>
                      <a:r>
                        <a:rPr lang="en-US">
                          <a:solidFill>
                            <a:schemeClr val="tx1"/>
                          </a:solidFill>
                          <a:effectLst/>
                        </a:rPr>
                        <a:t>M for construction (whatever is available from Study Reserve)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(100% PF)</a:t>
                      </a:r>
                      <a:endParaRPr lang="en-US">
                        <a:solidFill>
                          <a:schemeClr val="tx1"/>
                        </a:solidFill>
                        <a:latin typeface="Arial"/>
                      </a:endParaRPr>
                    </a:p>
                  </a:txBody>
                  <a:tcPr marL="0" marR="0" marT="0" marB="0" anchor="ctr">
                    <a:solidFill>
                      <a:schemeClr val="accent1">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a:rPr>
                        <a:t>CDBG-I</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a:rPr>
                        <a:t>~$</a:t>
                      </a:r>
                      <a:r>
                        <a:rPr lang="en-US" dirty="0">
                          <a:solidFill>
                            <a:srgbClr val="FF0000"/>
                          </a:solidFill>
                          <a:latin typeface="Arial"/>
                        </a:rPr>
                        <a:t>19</a:t>
                      </a:r>
                      <a:r>
                        <a:rPr lang="en-US" dirty="0">
                          <a:solidFill>
                            <a:schemeClr val="tx1"/>
                          </a:solidFill>
                          <a:latin typeface="Arial"/>
                        </a:rPr>
                        <a:t>M</a:t>
                      </a:r>
                    </a:p>
                  </a:txBody>
                  <a:tcPr marL="0" marR="0" marT="0" marB="0" anchor="ctr">
                    <a:solidFill>
                      <a:schemeClr val="accent1">
                        <a:lumMod val="20000"/>
                        <a:lumOff val="80000"/>
                      </a:schemeClr>
                    </a:solidFill>
                  </a:tcPr>
                </a:tc>
                <a:tc rowSpan="3">
                  <a:txBody>
                    <a:bodyPr/>
                    <a:lstStyle/>
                    <a:p>
                      <a:pPr marL="0" lvl="0" indent="0" algn="ctr">
                        <a:lnSpc>
                          <a:spcPct val="100000"/>
                        </a:lnSpc>
                        <a:spcBef>
                          <a:spcPts val="0"/>
                        </a:spcBef>
                        <a:spcAft>
                          <a:spcPts val="0"/>
                        </a:spcAft>
                        <a:buNone/>
                      </a:pPr>
                      <a:r>
                        <a:rPr lang="en-US">
                          <a:solidFill>
                            <a:schemeClr val="tx1"/>
                          </a:solidFill>
                          <a:effectLst/>
                          <a:latin typeface="Arial"/>
                        </a:rPr>
                        <a:t>State Reserve Program</a:t>
                      </a:r>
                    </a:p>
                    <a:p>
                      <a:pPr marL="0" lvl="0" indent="0" algn="ctr">
                        <a:lnSpc>
                          <a:spcPct val="100000"/>
                        </a:lnSpc>
                        <a:spcBef>
                          <a:spcPts val="0"/>
                        </a:spcBef>
                        <a:spcAft>
                          <a:spcPts val="0"/>
                        </a:spcAft>
                        <a:buNone/>
                      </a:pPr>
                      <a:r>
                        <a:rPr lang="en-US">
                          <a:solidFill>
                            <a:schemeClr val="tx1"/>
                          </a:solidFill>
                          <a:effectLst/>
                          <a:latin typeface="Arial"/>
                        </a:rPr>
                        <a:t>$30M grants*</a:t>
                      </a:r>
                    </a:p>
                    <a:p>
                      <a:pPr marL="0" lvl="0" indent="0" algn="ctr">
                        <a:lnSpc>
                          <a:spcPct val="100000"/>
                        </a:lnSpc>
                        <a:spcBef>
                          <a:spcPts val="0"/>
                        </a:spcBef>
                        <a:spcAft>
                          <a:spcPts val="0"/>
                        </a:spcAft>
                        <a:buNone/>
                      </a:pPr>
                      <a:r>
                        <a:rPr lang="en-US">
                          <a:solidFill>
                            <a:schemeClr val="tx1"/>
                          </a:solidFill>
                          <a:effectLst/>
                          <a:latin typeface="Arial"/>
                        </a:rPr>
                        <a:t>+ $30M loans</a:t>
                      </a:r>
                    </a:p>
                    <a:p>
                      <a:pPr marL="0" lvl="0" indent="0" algn="ctr">
                        <a:lnSpc>
                          <a:spcPct val="100000"/>
                        </a:lnSpc>
                        <a:spcBef>
                          <a:spcPts val="0"/>
                        </a:spcBef>
                        <a:spcAft>
                          <a:spcPts val="0"/>
                        </a:spcAft>
                        <a:buNone/>
                      </a:pPr>
                      <a:endParaRPr lang="en-US">
                        <a:solidFill>
                          <a:schemeClr val="tx1"/>
                        </a:solidFill>
                        <a:effectLst/>
                        <a:latin typeface="Arial"/>
                      </a:endParaRPr>
                    </a:p>
                    <a:p>
                      <a:pPr marL="0" lvl="0" indent="0" algn="ctr">
                        <a:lnSpc>
                          <a:spcPct val="100000"/>
                        </a:lnSpc>
                        <a:spcBef>
                          <a:spcPts val="0"/>
                        </a:spcBef>
                        <a:spcAft>
                          <a:spcPts val="0"/>
                        </a:spcAft>
                        <a:buNone/>
                      </a:pPr>
                      <a:r>
                        <a:rPr lang="en-US" i="1">
                          <a:solidFill>
                            <a:schemeClr val="tx1"/>
                          </a:solidFill>
                          <a:effectLst/>
                          <a:latin typeface="Arial"/>
                        </a:rPr>
                        <a:t>* SRP grants prioritized for western NC / Helene projects per SL 2025-26</a:t>
                      </a:r>
                    </a:p>
                  </a:txBody>
                  <a:tcPr marL="0" marR="0" marT="0" marB="0" anchor="ctr">
                    <a:solidFill>
                      <a:schemeClr val="accent1">
                        <a:lumMod val="20000"/>
                        <a:lumOff val="80000"/>
                      </a:schemeClr>
                    </a:solidFill>
                  </a:tcPr>
                </a:tc>
                <a:tc rowSpan="3">
                  <a:txBody>
                    <a:bodyPr/>
                    <a:lstStyle/>
                    <a:p>
                      <a:pPr marL="0" lvl="0" indent="0" algn="ctr">
                        <a:lnSpc>
                          <a:spcPct val="100000"/>
                        </a:lnSpc>
                        <a:spcBef>
                          <a:spcPts val="0"/>
                        </a:spcBef>
                        <a:spcAft>
                          <a:spcPts val="0"/>
                        </a:spcAft>
                        <a:buNone/>
                      </a:pPr>
                      <a:r>
                        <a:rPr lang="en-US">
                          <a:solidFill>
                            <a:schemeClr val="tx1"/>
                          </a:solidFill>
                          <a:effectLst/>
                          <a:latin typeface="Arial"/>
                        </a:rPr>
                        <a:t>Viable Utility Reserve</a:t>
                      </a:r>
                    </a:p>
                    <a:p>
                      <a:pPr marL="0" lvl="0" indent="0" algn="ctr">
                        <a:lnSpc>
                          <a:spcPct val="100000"/>
                        </a:lnSpc>
                        <a:spcBef>
                          <a:spcPts val="0"/>
                        </a:spcBef>
                        <a:spcAft>
                          <a:spcPts val="0"/>
                        </a:spcAft>
                        <a:buNone/>
                      </a:pPr>
                      <a:r>
                        <a:rPr lang="en-US">
                          <a:solidFill>
                            <a:schemeClr val="tx1"/>
                          </a:solidFill>
                          <a:effectLst/>
                          <a:latin typeface="Arial"/>
                        </a:rPr>
                        <a:t>$50M grants</a:t>
                      </a:r>
                    </a:p>
                  </a:txBody>
                  <a:tcPr marL="0" marR="0" marT="0" marB="0" anchor="ctr">
                    <a:solidFill>
                      <a:schemeClr val="accent1">
                        <a:lumMod val="20000"/>
                        <a:lumOff val="80000"/>
                      </a:schemeClr>
                    </a:solidFill>
                  </a:tcPr>
                </a:tc>
                <a:extLst>
                  <a:ext uri="{0D108BD9-81ED-4DB2-BD59-A6C34878D82A}">
                    <a16:rowId xmlns:a16="http://schemas.microsoft.com/office/drawing/2014/main" val="31400367"/>
                  </a:ext>
                </a:extLst>
              </a:tr>
              <a:tr h="739140">
                <a:tc>
                  <a:txBody>
                    <a:bodyPr/>
                    <a:lstStyle/>
                    <a:p>
                      <a:pPr marL="112395" indent="0" rtl="0"/>
                      <a:r>
                        <a:rPr lang="en-US">
                          <a:effectLst/>
                          <a:latin typeface="Arial"/>
                        </a:rPr>
                        <a:t>Wastewater Projects (including stormwater quality, stream restoration)</a:t>
                      </a:r>
                    </a:p>
                  </a:txBody>
                  <a:tcPr marL="0" marR="0" marT="0" marB="0" anchor="ctr"/>
                </a:tc>
                <a:tc>
                  <a:txBody>
                    <a:bodyPr/>
                    <a:lstStyle/>
                    <a:p>
                      <a:pPr algn="ctr" rtl="0"/>
                      <a:r>
                        <a:rPr lang="en-US">
                          <a:solidFill>
                            <a:schemeClr val="tx1"/>
                          </a:solidFill>
                          <a:effectLst/>
                          <a:latin typeface="Arial"/>
                        </a:rPr>
                        <a:t>CWSRF Loan: </a:t>
                      </a:r>
                      <a:r>
                        <a:rPr lang="en-US">
                          <a:solidFill>
                            <a:schemeClr val="tx1"/>
                          </a:solidFill>
                          <a:effectLst/>
                        </a:rPr>
                        <a:t>$90 M (incl. $13 M in PF)</a:t>
                      </a:r>
                    </a:p>
                  </a:txBody>
                  <a:tcPr marL="0" marR="0" marT="0" marB="0" anchor="ctr">
                    <a:solidFill>
                      <a:schemeClr val="accent1">
                        <a:lumMod val="20000"/>
                        <a:lumOff val="80000"/>
                      </a:schemeClr>
                    </a:solidFill>
                  </a:tcPr>
                </a:tc>
                <a:tc>
                  <a:txBody>
                    <a:bodyPr/>
                    <a:lstStyle/>
                    <a:p>
                      <a:pPr lvl="0" algn="ctr" rtl="0">
                        <a:buNone/>
                      </a:pPr>
                      <a:r>
                        <a:rPr lang="en-US">
                          <a:solidFill>
                            <a:schemeClr val="tx1"/>
                          </a:solidFill>
                          <a:effectLst/>
                          <a:latin typeface="Arial"/>
                        </a:rPr>
                        <a:t>Emerging Contaminants (EC): </a:t>
                      </a:r>
                    </a:p>
                    <a:p>
                      <a:pPr lvl="0" algn="ctr">
                        <a:buNone/>
                      </a:pPr>
                      <a:r>
                        <a:rPr lang="en-US" sz="1350" kern="1200">
                          <a:solidFill>
                            <a:schemeClr val="tx1"/>
                          </a:solidFill>
                          <a:effectLst/>
                          <a:latin typeface="Arial"/>
                          <a:ea typeface="+mn-ea"/>
                          <a:cs typeface="+mn-cs"/>
                        </a:rPr>
                        <a:t>Up to $2M for construction (estimated)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(100% PF)</a:t>
                      </a:r>
                      <a:endParaRPr lang="en-US">
                        <a:solidFill>
                          <a:schemeClr val="tx1"/>
                        </a:solidFill>
                        <a:latin typeface="Arial"/>
                      </a:endParaRPr>
                    </a:p>
                  </a:txBody>
                  <a:tcPr marL="0" marR="0" marT="0" marB="0" anchor="ctr">
                    <a:solidFill>
                      <a:schemeClr val="accent1">
                        <a:lumMod val="20000"/>
                        <a:lumOff val="8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solidFill>
                          <a:schemeClr val="tx1"/>
                        </a:solidFill>
                        <a:latin typeface="Arial"/>
                      </a:endParaRPr>
                    </a:p>
                  </a:txBody>
                  <a:tcPr marL="0" marR="0" marT="0" marB="0" anchor="ctr">
                    <a:solidFill>
                      <a:schemeClr val="accent1">
                        <a:lumMod val="20000"/>
                        <a:lumOff val="80000"/>
                      </a:schemeClr>
                    </a:solidFill>
                  </a:tcPr>
                </a:tc>
                <a:tc vMerge="1">
                  <a:txBody>
                    <a:bodyPr/>
                    <a:lstStyle/>
                    <a:p>
                      <a:pPr marL="0" lvl="0" indent="0" algn="ctr" defTabSz="685800">
                        <a:lnSpc>
                          <a:spcPct val="100000"/>
                        </a:lnSpc>
                        <a:spcBef>
                          <a:spcPts val="0"/>
                        </a:spcBef>
                        <a:spcAft>
                          <a:spcPts val="0"/>
                        </a:spcAft>
                        <a:buNone/>
                        <a:tabLst/>
                        <a:defRPr/>
                      </a:pPr>
                      <a:endParaRPr lang="en-US">
                        <a:solidFill>
                          <a:schemeClr val="tx1"/>
                        </a:solidFill>
                        <a:effectLst/>
                        <a:latin typeface="Arial"/>
                      </a:endParaRPr>
                    </a:p>
                  </a:txBody>
                  <a:tcPr marL="0" marR="0" marT="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110924405"/>
                  </a:ext>
                </a:extLst>
              </a:tr>
              <a:tr h="463533">
                <a:tc>
                  <a:txBody>
                    <a:bodyPr/>
                    <a:lstStyle/>
                    <a:p>
                      <a:pPr marL="112395" indent="0" rtl="0"/>
                      <a:r>
                        <a:rPr lang="en-US">
                          <a:effectLst/>
                          <a:latin typeface="Arial"/>
                        </a:rPr>
                        <a:t>Planning Projects</a:t>
                      </a:r>
                    </a:p>
                  </a:txBody>
                  <a:tcPr marL="0" marR="0" marT="0" marB="0" anchor="ctr"/>
                </a:tc>
                <a:tc gridSpan="3">
                  <a:txBody>
                    <a:bodyPr/>
                    <a:lstStyle/>
                    <a:p>
                      <a:pPr algn="ctr" rtl="0"/>
                      <a:endParaRPr lang="en-US">
                        <a:solidFill>
                          <a:schemeClr val="tx1"/>
                        </a:solidFill>
                        <a:effectLst/>
                      </a:endParaRPr>
                    </a:p>
                  </a:txBody>
                  <a:tcPr marL="0" marR="0" marT="0" marB="0" anchor="ctr">
                    <a:solidFill>
                      <a:schemeClr val="accent1">
                        <a:lumMod val="20000"/>
                        <a:lumOff val="8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solidFill>
                          <a:schemeClr val="tx1"/>
                        </a:solidFill>
                        <a:latin typeface="Arial"/>
                      </a:endParaRPr>
                    </a:p>
                  </a:txBody>
                  <a:tcPr marL="0" marR="0" marT="0" marB="0" anchor="ctr">
                    <a:solidFill>
                      <a:schemeClr val="accent1">
                        <a:lumMod val="20000"/>
                        <a:lumOff val="80000"/>
                      </a:schemeClr>
                    </a:solidFill>
                  </a:tcPr>
                </a:tc>
                <a:tc hMerge="1">
                  <a:txBody>
                    <a:bodyPr/>
                    <a:lstStyle/>
                    <a:p>
                      <a:pPr algn="ctr" rtl="0"/>
                      <a:endParaRPr lang="en-US">
                        <a:solidFill>
                          <a:schemeClr val="tx1"/>
                        </a:solidFill>
                        <a:effectLst/>
                      </a:endParaRPr>
                    </a:p>
                  </a:txBody>
                  <a:tcPr marL="0" marR="0" marT="0" marB="0" anchor="ctr">
                    <a:solidFill>
                      <a:schemeClr val="accent1">
                        <a:lumMod val="20000"/>
                        <a:lumOff val="80000"/>
                      </a:schemeClr>
                    </a:solidFill>
                  </a:tcPr>
                </a:tc>
                <a:tc vMerge="1">
                  <a:txBody>
                    <a:bodyPr/>
                    <a:lstStyle/>
                    <a:p>
                      <a:pPr marL="0" lvl="0" indent="0" algn="ctr">
                        <a:lnSpc>
                          <a:spcPct val="100000"/>
                        </a:lnSpc>
                        <a:spcBef>
                          <a:spcPts val="0"/>
                        </a:spcBef>
                        <a:spcAft>
                          <a:spcPts val="0"/>
                        </a:spcAft>
                        <a:buNone/>
                      </a:pPr>
                      <a:endParaRPr lang="en-US">
                        <a:solidFill>
                          <a:schemeClr val="tx1"/>
                        </a:solidFill>
                        <a:effectLst/>
                        <a:latin typeface="Arial"/>
                      </a:endParaRPr>
                    </a:p>
                  </a:txBody>
                  <a:tcPr marL="0" marR="0" marT="0" marB="0" anchor="ctr">
                    <a:solidFill>
                      <a:schemeClr val="accent1">
                        <a:lumMod val="20000"/>
                        <a:lumOff val="80000"/>
                      </a:schemeClr>
                    </a:solidFill>
                  </a:tcPr>
                </a:tc>
                <a:tc vMerge="1">
                  <a:txBody>
                    <a:bodyPr/>
                    <a:lstStyle/>
                    <a:p>
                      <a:pPr marL="0" lvl="0" indent="0" algn="ctr">
                        <a:lnSpc>
                          <a:spcPct val="100000"/>
                        </a:lnSpc>
                        <a:spcBef>
                          <a:spcPts val="0"/>
                        </a:spcBef>
                        <a:spcAft>
                          <a:spcPts val="0"/>
                        </a:spcAft>
                        <a:buNone/>
                      </a:pPr>
                      <a:endParaRPr lang="en-US">
                        <a:solidFill>
                          <a:schemeClr val="tx1"/>
                        </a:solidFill>
                        <a:effectLst/>
                        <a:latin typeface="Arial"/>
                      </a:endParaRPr>
                    </a:p>
                  </a:txBody>
                  <a:tcPr marL="0" marR="0" marT="0" marB="0" anchor="ctr">
                    <a:solidFill>
                      <a:schemeClr val="accent1">
                        <a:lumMod val="20000"/>
                        <a:lumOff val="80000"/>
                      </a:schemeClr>
                    </a:solidFill>
                  </a:tcPr>
                </a:tc>
                <a:extLst>
                  <a:ext uri="{0D108BD9-81ED-4DB2-BD59-A6C34878D82A}">
                    <a16:rowId xmlns:a16="http://schemas.microsoft.com/office/drawing/2014/main" val="345409443"/>
                  </a:ext>
                </a:extLst>
              </a:tr>
              <a:tr h="287367">
                <a:tc>
                  <a:txBody>
                    <a:bodyPr/>
                    <a:lstStyle/>
                    <a:p>
                      <a:pPr algn="r" rtl="0"/>
                      <a:r>
                        <a:rPr lang="en-US" sz="1600" b="1">
                          <a:effectLst/>
                          <a:latin typeface="Arial"/>
                        </a:rPr>
                        <a:t>Total </a:t>
                      </a:r>
                    </a:p>
                  </a:txBody>
                  <a:tcPr marL="0" marR="0" marT="0" marB="0" anchor="ctr"/>
                </a:tc>
                <a:tc gridSpan="5">
                  <a:txBody>
                    <a:bodyPr/>
                    <a:lstStyle/>
                    <a:p>
                      <a:pPr algn="ctr" rtl="0"/>
                      <a:r>
                        <a:rPr lang="en-US" sz="1600" b="1" dirty="0">
                          <a:solidFill>
                            <a:schemeClr val="tx1"/>
                          </a:solidFill>
                          <a:effectLst/>
                          <a:latin typeface="Arial"/>
                        </a:rPr>
                        <a:t>~$270M (not including SRF Helene funding)</a:t>
                      </a:r>
                    </a:p>
                  </a:txBody>
                  <a:tcPr marL="0" marR="0" marT="0" marB="0" anchor="ctr"/>
                </a:tc>
                <a:tc hMerge="1">
                  <a:txBody>
                    <a:bodyPr/>
                    <a:lstStyle/>
                    <a:p>
                      <a:endParaRPr lang="en-US"/>
                    </a:p>
                  </a:txBody>
                  <a:tcPr marL="0" marR="0" marT="0" marB="0" anchor="ctr"/>
                </a:tc>
                <a:tc hMerge="1">
                  <a:txBody>
                    <a:bodyPr/>
                    <a:lstStyle/>
                    <a:p>
                      <a:pPr algn="ctr" rtl="0"/>
                      <a:endParaRPr lang="en-US" sz="1600" b="1">
                        <a:solidFill>
                          <a:schemeClr val="tx1"/>
                        </a:solidFill>
                        <a:effectLst/>
                        <a:latin typeface="Arial"/>
                      </a:endParaRPr>
                    </a:p>
                  </a:txBody>
                  <a:tcPr marL="0" marR="0" marT="0" marB="0" anchor="ctr"/>
                </a:tc>
                <a:tc hMerge="1">
                  <a:txBody>
                    <a:bodyPr/>
                    <a:lstStyle/>
                    <a:p>
                      <a:pPr lvl="0" algn="ctr">
                        <a:buNone/>
                      </a:pPr>
                      <a:endParaRPr lang="en-US" sz="1600" b="1">
                        <a:solidFill>
                          <a:srgbClr val="FF0000"/>
                        </a:solidFill>
                        <a:effectLst/>
                        <a:latin typeface="Arial"/>
                      </a:endParaRPr>
                    </a:p>
                  </a:txBody>
                  <a:tcPr marL="0" marR="0" marT="0" marB="0" anchor="ctr"/>
                </a:tc>
                <a:tc hMerge="1">
                  <a:txBody>
                    <a:bodyPr/>
                    <a:lstStyle/>
                    <a:p>
                      <a:pPr lvl="0" algn="ctr">
                        <a:buNone/>
                      </a:pPr>
                      <a:endParaRPr lang="en-US" sz="1600" b="1">
                        <a:solidFill>
                          <a:srgbClr val="FF0000"/>
                        </a:solidFill>
                        <a:effectLst/>
                        <a:latin typeface="Arial"/>
                      </a:endParaRPr>
                    </a:p>
                  </a:txBody>
                  <a:tcPr marL="0" marR="0" marT="0" marB="0" anchor="ctr"/>
                </a:tc>
                <a:extLst>
                  <a:ext uri="{0D108BD9-81ED-4DB2-BD59-A6C34878D82A}">
                    <a16:rowId xmlns:a16="http://schemas.microsoft.com/office/drawing/2014/main" val="3376761736"/>
                  </a:ext>
                </a:extLst>
              </a:tr>
            </a:tbl>
          </a:graphicData>
        </a:graphic>
      </p:graphicFrame>
      <p:graphicFrame>
        <p:nvGraphicFramePr>
          <p:cNvPr id="3" name="Table 2">
            <a:extLst>
              <a:ext uri="{FF2B5EF4-FFF2-40B4-BE49-F238E27FC236}">
                <a16:creationId xmlns:a16="http://schemas.microsoft.com/office/drawing/2014/main" id="{23F0258C-1547-9856-83F7-D8FCB37EB639}"/>
              </a:ext>
            </a:extLst>
          </p:cNvPr>
          <p:cNvGraphicFramePr>
            <a:graphicFrameLocks noGrp="1"/>
          </p:cNvGraphicFramePr>
          <p:nvPr>
            <p:extLst>
              <p:ext uri="{D42A27DB-BD31-4B8C-83A1-F6EECF244321}">
                <p14:modId xmlns:p14="http://schemas.microsoft.com/office/powerpoint/2010/main" val="734215380"/>
              </p:ext>
            </p:extLst>
          </p:nvPr>
        </p:nvGraphicFramePr>
        <p:xfrm>
          <a:off x="466928" y="4749995"/>
          <a:ext cx="8484295" cy="2117784"/>
        </p:xfrm>
        <a:graphic>
          <a:graphicData uri="http://schemas.openxmlformats.org/drawingml/2006/table">
            <a:tbl>
              <a:tblPr firstRow="1" firstCol="1" bandRow="1">
                <a:tableStyleId>{5C22544A-7EE6-4342-B048-85BDC9FD1C3A}</a:tableStyleId>
              </a:tblPr>
              <a:tblGrid>
                <a:gridCol w="3779952">
                  <a:extLst>
                    <a:ext uri="{9D8B030D-6E8A-4147-A177-3AD203B41FA5}">
                      <a16:colId xmlns:a16="http://schemas.microsoft.com/office/drawing/2014/main" val="3430951684"/>
                    </a:ext>
                  </a:extLst>
                </a:gridCol>
                <a:gridCol w="4704343">
                  <a:extLst>
                    <a:ext uri="{9D8B030D-6E8A-4147-A177-3AD203B41FA5}">
                      <a16:colId xmlns:a16="http://schemas.microsoft.com/office/drawing/2014/main" val="1023295345"/>
                    </a:ext>
                  </a:extLst>
                </a:gridCol>
              </a:tblGrid>
              <a:tr h="287367">
                <a:tc>
                  <a:txBody>
                    <a:bodyPr/>
                    <a:lstStyle/>
                    <a:p>
                      <a:pPr algn="ctr" rtl="0"/>
                      <a:r>
                        <a:rPr lang="en-US">
                          <a:effectLst/>
                          <a:latin typeface="Arial"/>
                        </a:rPr>
                        <a:t>Rolling Application Type</a:t>
                      </a:r>
                    </a:p>
                  </a:txBody>
                  <a:tcPr marL="0" marR="0" marT="0" marB="0" anchor="ctr"/>
                </a:tc>
                <a:tc>
                  <a:txBody>
                    <a:bodyPr/>
                    <a:lstStyle/>
                    <a:p>
                      <a:pPr algn="ctr" rtl="0"/>
                      <a:r>
                        <a:rPr lang="en-US">
                          <a:effectLst/>
                          <a:latin typeface="Arial"/>
                        </a:rPr>
                        <a:t>Approximate Amount Available </a:t>
                      </a:r>
                      <a:r>
                        <a:rPr lang="en-US" u="sng">
                          <a:effectLst/>
                          <a:latin typeface="Arial"/>
                        </a:rPr>
                        <a:t>Through 2025</a:t>
                      </a:r>
                    </a:p>
                  </a:txBody>
                  <a:tcPr marL="0" marR="0" marT="0" marB="0" anchor="ctr"/>
                </a:tc>
                <a:extLst>
                  <a:ext uri="{0D108BD9-81ED-4DB2-BD59-A6C34878D82A}">
                    <a16:rowId xmlns:a16="http://schemas.microsoft.com/office/drawing/2014/main" val="803717781"/>
                  </a:ext>
                </a:extLst>
              </a:tr>
              <a:tr h="430454">
                <a:tc>
                  <a:txBody>
                    <a:bodyPr/>
                    <a:lstStyle/>
                    <a:p>
                      <a:pPr marL="112395" indent="0" rtl="0"/>
                      <a:r>
                        <a:rPr lang="en-US">
                          <a:effectLst/>
                          <a:latin typeface="Arial"/>
                        </a:rPr>
                        <a:t>Lead Service Line Inventories and Replacements</a:t>
                      </a:r>
                    </a:p>
                  </a:txBody>
                  <a:tcPr marL="0" marR="0" marT="0" marB="0" anchor="ctr"/>
                </a:tc>
                <a:tc>
                  <a:txBody>
                    <a:bodyPr/>
                    <a:lstStyle/>
                    <a:p>
                      <a:pPr algn="ctr" rtl="0"/>
                      <a:r>
                        <a:rPr lang="en-US">
                          <a:solidFill>
                            <a:schemeClr val="tx1"/>
                          </a:solidFill>
                          <a:effectLst/>
                          <a:latin typeface="Arial"/>
                        </a:rPr>
                        <a:t>~$19.6M </a:t>
                      </a:r>
                    </a:p>
                    <a:p>
                      <a:pPr algn="ctr" rtl="0"/>
                      <a:r>
                        <a:rPr lang="en-US">
                          <a:solidFill>
                            <a:schemeClr val="tx1"/>
                          </a:solidFill>
                          <a:effectLst/>
                          <a:latin typeface="Arial"/>
                        </a:rPr>
                        <a:t>(incl. ~$12.5M in PF)</a:t>
                      </a:r>
                    </a:p>
                    <a:p>
                      <a:pPr algn="ctr" rtl="0"/>
                      <a:r>
                        <a:rPr lang="en-US">
                          <a:solidFill>
                            <a:schemeClr val="tx1"/>
                          </a:solidFill>
                          <a:effectLst/>
                          <a:latin typeface="Arial"/>
                        </a:rPr>
                        <a:t>(more is available)</a:t>
                      </a:r>
                    </a:p>
                  </a:txBody>
                  <a:tcPr marL="0" marR="0" marT="0" marB="0" anchor="ctr">
                    <a:solidFill>
                      <a:schemeClr val="accent1">
                        <a:lumMod val="20000"/>
                        <a:lumOff val="80000"/>
                      </a:schemeClr>
                    </a:solidFill>
                  </a:tcPr>
                </a:tc>
                <a:extLst>
                  <a:ext uri="{0D108BD9-81ED-4DB2-BD59-A6C34878D82A}">
                    <a16:rowId xmlns:a16="http://schemas.microsoft.com/office/drawing/2014/main" val="4240228626"/>
                  </a:ext>
                </a:extLst>
              </a:tr>
              <a:tr h="308610">
                <a:tc rowSpan="2">
                  <a:txBody>
                    <a:bodyPr/>
                    <a:lstStyle/>
                    <a:p>
                      <a:pPr marL="112395" indent="0" rtl="0"/>
                      <a:r>
                        <a:rPr lang="en-US">
                          <a:effectLst/>
                          <a:latin typeface="Arial"/>
                        </a:rPr>
                        <a:t>Evaluation/Assessment Studies to Address PFAS in Drinking Water </a:t>
                      </a:r>
                    </a:p>
                    <a:p>
                      <a:pPr marL="112395" indent="0" rtl="0"/>
                      <a:r>
                        <a:rPr lang="en-US">
                          <a:effectLst/>
                          <a:latin typeface="Arial"/>
                        </a:rPr>
                        <a:t>and in Wastewater/Landfills</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Drinking Water ~$10M (100% PF)</a:t>
                      </a:r>
                    </a:p>
                  </a:txBody>
                  <a:tcPr marL="0" marR="0" marT="0" marB="0" anchor="ctr">
                    <a:solidFill>
                      <a:schemeClr val="accent1">
                        <a:lumMod val="20000"/>
                        <a:lumOff val="80000"/>
                      </a:schemeClr>
                    </a:solidFill>
                  </a:tcPr>
                </a:tc>
                <a:extLst>
                  <a:ext uri="{0D108BD9-81ED-4DB2-BD59-A6C34878D82A}">
                    <a16:rowId xmlns:a16="http://schemas.microsoft.com/office/drawing/2014/main" val="2623783800"/>
                  </a:ext>
                </a:extLst>
              </a:tr>
              <a:tr h="308610">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Wastewater ~$2M (100% PF)</a:t>
                      </a:r>
                    </a:p>
                  </a:txBody>
                  <a:tcPr marL="0" marR="0" marT="0" marB="0" anchor="ctr">
                    <a:solidFill>
                      <a:schemeClr val="accent1">
                        <a:lumMod val="20000"/>
                        <a:lumOff val="80000"/>
                      </a:schemeClr>
                    </a:solidFill>
                  </a:tcPr>
                </a:tc>
                <a:extLst>
                  <a:ext uri="{0D108BD9-81ED-4DB2-BD59-A6C34878D82A}">
                    <a16:rowId xmlns:a16="http://schemas.microsoft.com/office/drawing/2014/main" val="3804168094"/>
                  </a:ext>
                </a:extLst>
              </a:tr>
              <a:tr h="308610">
                <a:tc>
                  <a:txBody>
                    <a:bodyPr/>
                    <a:lstStyle/>
                    <a:p>
                      <a:pPr marL="112395" indent="0" rtl="0"/>
                      <a:r>
                        <a:rPr lang="en-US">
                          <a:effectLst/>
                          <a:latin typeface="Arial"/>
                        </a:rPr>
                        <a:t>SRF Helene Funding </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olidFill>
                            <a:schemeClr val="tx1"/>
                          </a:solidFill>
                          <a:effectLst/>
                          <a:latin typeface="Arial"/>
                        </a:rPr>
                        <a:t>See Slide 11</a:t>
                      </a:r>
                    </a:p>
                  </a:txBody>
                  <a:tcPr marL="0" marR="0" marT="0" marB="0" anchor="ctr">
                    <a:solidFill>
                      <a:schemeClr val="accent1">
                        <a:lumMod val="20000"/>
                        <a:lumOff val="80000"/>
                      </a:schemeClr>
                    </a:solidFill>
                  </a:tcPr>
                </a:tc>
                <a:extLst>
                  <a:ext uri="{0D108BD9-81ED-4DB2-BD59-A6C34878D82A}">
                    <a16:rowId xmlns:a16="http://schemas.microsoft.com/office/drawing/2014/main" val="2075141108"/>
                  </a:ext>
                </a:extLst>
              </a:tr>
              <a:tr h="287367">
                <a:tc>
                  <a:txBody>
                    <a:bodyPr/>
                    <a:lstStyle/>
                    <a:p>
                      <a:pPr algn="r" rtl="0"/>
                      <a:r>
                        <a:rPr lang="en-US" sz="1600" b="1">
                          <a:effectLst/>
                          <a:latin typeface="Arial"/>
                        </a:rPr>
                        <a:t>Total  </a:t>
                      </a:r>
                    </a:p>
                  </a:txBody>
                  <a:tcPr marL="0" marR="0" marT="0" marB="0" anchor="ctr"/>
                </a:tc>
                <a:tc>
                  <a:txBody>
                    <a:bodyPr/>
                    <a:lstStyle/>
                    <a:p>
                      <a:pPr algn="ctr" rtl="0"/>
                      <a:r>
                        <a:rPr lang="en-US" sz="1600" b="1">
                          <a:solidFill>
                            <a:schemeClr val="tx1"/>
                          </a:solidFill>
                          <a:effectLst/>
                          <a:latin typeface="Arial"/>
                        </a:rPr>
                        <a:t>~$31.6M (not including SRF Helene funding)</a:t>
                      </a:r>
                    </a:p>
                  </a:txBody>
                  <a:tcPr marL="0" marR="0" marT="0" marB="0" anchor="ctr"/>
                </a:tc>
                <a:extLst>
                  <a:ext uri="{0D108BD9-81ED-4DB2-BD59-A6C34878D82A}">
                    <a16:rowId xmlns:a16="http://schemas.microsoft.com/office/drawing/2014/main" val="3376761736"/>
                  </a:ext>
                </a:extLst>
              </a:tr>
            </a:tbl>
          </a:graphicData>
        </a:graphic>
      </p:graphicFrame>
    </p:spTree>
    <p:extLst>
      <p:ext uri="{BB962C8B-B14F-4D97-AF65-F5344CB8AC3E}">
        <p14:creationId xmlns:p14="http://schemas.microsoft.com/office/powerpoint/2010/main" val="3740233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51140-5503-41B3-BB82-D4A986C474B9}"/>
              </a:ext>
            </a:extLst>
          </p:cNvPr>
          <p:cNvSpPr/>
          <p:nvPr/>
        </p:nvSpPr>
        <p:spPr>
          <a:xfrm>
            <a:off x="6977270" y="5208104"/>
            <a:ext cx="2047460" cy="1292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70E106BB-19C1-4228-8518-69BADD5C367D}"/>
              </a:ext>
            </a:extLst>
          </p:cNvPr>
          <p:cNvSpPr>
            <a:spLocks noGrp="1"/>
          </p:cNvSpPr>
          <p:nvPr>
            <p:ph type="title"/>
          </p:nvPr>
        </p:nvSpPr>
        <p:spPr/>
        <p:txBody>
          <a:bodyPr/>
          <a:lstStyle/>
          <a:p>
            <a:r>
              <a:rPr lang="en-US"/>
              <a:t>Division Application (Semi-Annual)</a:t>
            </a:r>
          </a:p>
        </p:txBody>
      </p:sp>
      <p:sp>
        <p:nvSpPr>
          <p:cNvPr id="8" name="Content Placeholder 7">
            <a:extLst>
              <a:ext uri="{FF2B5EF4-FFF2-40B4-BE49-F238E27FC236}">
                <a16:creationId xmlns:a16="http://schemas.microsoft.com/office/drawing/2014/main" id="{431122EA-7B8C-44AA-8C8E-7345C8409CA1}"/>
              </a:ext>
            </a:extLst>
          </p:cNvPr>
          <p:cNvSpPr>
            <a:spLocks noGrp="1"/>
          </p:cNvSpPr>
          <p:nvPr>
            <p:ph idx="1"/>
          </p:nvPr>
        </p:nvSpPr>
        <p:spPr>
          <a:xfrm>
            <a:off x="457200" y="1228728"/>
            <a:ext cx="4973753" cy="5019673"/>
          </a:xfrm>
        </p:spPr>
        <p:txBody>
          <a:bodyPr vert="horz" lIns="91440" tIns="45720" rIns="91440" bIns="45720" rtlCol="0" anchor="t">
            <a:noAutofit/>
          </a:bodyPr>
          <a:lstStyle/>
          <a:p>
            <a:pPr>
              <a:spcAft>
                <a:spcPts val="600"/>
              </a:spcAft>
            </a:pPr>
            <a:r>
              <a:rPr lang="en-US" sz="2400">
                <a:solidFill>
                  <a:schemeClr val="accent3"/>
                </a:solidFill>
              </a:rPr>
              <a:t>Revised in Summer 2025</a:t>
            </a:r>
          </a:p>
          <a:p>
            <a:pPr lvl="1">
              <a:spcAft>
                <a:spcPts val="600"/>
              </a:spcAft>
            </a:pPr>
            <a:r>
              <a:rPr lang="en-US" sz="2000" u="sng">
                <a:solidFill>
                  <a:schemeClr val="accent3"/>
                </a:solidFill>
              </a:rPr>
              <a:t>This application must be used   </a:t>
            </a:r>
          </a:p>
          <a:p>
            <a:pPr>
              <a:spcAft>
                <a:spcPts val="600"/>
              </a:spcAft>
            </a:pPr>
            <a:r>
              <a:rPr lang="en-US" sz="2400">
                <a:solidFill>
                  <a:schemeClr val="accent3"/>
                </a:solidFill>
              </a:rPr>
              <a:t>One application for app programs, </a:t>
            </a:r>
            <a:r>
              <a:rPr lang="en-US" sz="2400" u="sng">
                <a:solidFill>
                  <a:schemeClr val="accent3"/>
                </a:solidFill>
              </a:rPr>
              <a:t>except</a:t>
            </a:r>
            <a:r>
              <a:rPr lang="en-US" sz="2400">
                <a:solidFill>
                  <a:schemeClr val="accent3"/>
                </a:solidFill>
              </a:rPr>
              <a:t> LSLR, EC study, CWSRF DWTS Pilot Program, and SRF Helene projects</a:t>
            </a:r>
          </a:p>
          <a:p>
            <a:pPr>
              <a:spcAft>
                <a:spcPts val="600"/>
              </a:spcAft>
            </a:pPr>
            <a:r>
              <a:rPr lang="en-US" sz="2400">
                <a:solidFill>
                  <a:schemeClr val="accent3"/>
                </a:solidFill>
              </a:rPr>
              <a:t>Best funding available based on eligibility and prioritization </a:t>
            </a:r>
          </a:p>
          <a:p>
            <a:pPr>
              <a:spcAft>
                <a:spcPts val="600"/>
              </a:spcAft>
            </a:pPr>
            <a:r>
              <a:rPr lang="en-US" sz="2400">
                <a:solidFill>
                  <a:schemeClr val="accent3"/>
                </a:solidFill>
              </a:rPr>
              <a:t>All sections completed</a:t>
            </a:r>
          </a:p>
          <a:p>
            <a:pPr>
              <a:spcAft>
                <a:spcPts val="600"/>
              </a:spcAft>
            </a:pPr>
            <a:r>
              <a:rPr lang="en-US" sz="2400" i="1">
                <a:solidFill>
                  <a:schemeClr val="accent3"/>
                </a:solidFill>
              </a:rPr>
              <a:t>Note: </a:t>
            </a:r>
            <a:r>
              <a:rPr lang="en-US" sz="2400">
                <a:solidFill>
                  <a:schemeClr val="accent3"/>
                </a:solidFill>
              </a:rPr>
              <a:t>Application comes with instructions</a:t>
            </a:r>
          </a:p>
          <a:p>
            <a:pPr lvl="1">
              <a:spcAft>
                <a:spcPts val="600"/>
              </a:spcAft>
            </a:pPr>
            <a:r>
              <a:rPr lang="en-US" sz="2000" u="sng">
                <a:solidFill>
                  <a:schemeClr val="accent3"/>
                </a:solidFill>
              </a:rPr>
              <a:t>Read the instructions</a:t>
            </a:r>
          </a:p>
        </p:txBody>
      </p:sp>
      <p:sp>
        <p:nvSpPr>
          <p:cNvPr id="4" name="Slide Number Placeholder 3">
            <a:extLst>
              <a:ext uri="{FF2B5EF4-FFF2-40B4-BE49-F238E27FC236}">
                <a16:creationId xmlns:a16="http://schemas.microsoft.com/office/drawing/2014/main" id="{CBE8B3E4-83C8-4898-BE7F-C9E3D173EE10}"/>
              </a:ext>
            </a:extLst>
          </p:cNvPr>
          <p:cNvSpPr>
            <a:spLocks noGrp="1"/>
          </p:cNvSpPr>
          <p:nvPr>
            <p:ph type="sldNum" sz="quarter" idx="10"/>
          </p:nvPr>
        </p:nvSpPr>
        <p:spPr/>
        <p:txBody>
          <a:bodyPr/>
          <a:lstStyle/>
          <a:p>
            <a:fld id="{74EC55B0-5D01-45FE-91CD-8F1B48D625FC}" type="slidenum">
              <a:rPr lang="en-US" smtClean="0"/>
              <a:pPr/>
              <a:t>70</a:t>
            </a:fld>
            <a:endParaRPr lang="en-US"/>
          </a:p>
        </p:txBody>
      </p:sp>
      <p:pic>
        <p:nvPicPr>
          <p:cNvPr id="7" name="Picture 6">
            <a:extLst>
              <a:ext uri="{FF2B5EF4-FFF2-40B4-BE49-F238E27FC236}">
                <a16:creationId xmlns:a16="http://schemas.microsoft.com/office/drawing/2014/main" id="{39E85256-60E0-0177-D269-8B4625FC9CDE}"/>
              </a:ext>
            </a:extLst>
          </p:cNvPr>
          <p:cNvPicPr>
            <a:picLocks noChangeAspect="1"/>
          </p:cNvPicPr>
          <p:nvPr/>
        </p:nvPicPr>
        <p:blipFill>
          <a:blip r:embed="rId3"/>
          <a:stretch>
            <a:fillRect/>
          </a:stretch>
        </p:blipFill>
        <p:spPr>
          <a:xfrm>
            <a:off x="5389567" y="1232471"/>
            <a:ext cx="3398401" cy="4396801"/>
          </a:xfrm>
          <a:prstGeom prst="rect">
            <a:avLst/>
          </a:prstGeom>
        </p:spPr>
      </p:pic>
    </p:spTree>
    <p:extLst>
      <p:ext uri="{BB962C8B-B14F-4D97-AF65-F5344CB8AC3E}">
        <p14:creationId xmlns:p14="http://schemas.microsoft.com/office/powerpoint/2010/main" val="4050231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516F-F220-BBA5-9C2B-6C471C18B4C3}"/>
              </a:ext>
            </a:extLst>
          </p:cNvPr>
          <p:cNvSpPr>
            <a:spLocks noGrp="1"/>
          </p:cNvSpPr>
          <p:nvPr>
            <p:ph type="title"/>
          </p:nvPr>
        </p:nvSpPr>
        <p:spPr/>
        <p:txBody>
          <a:bodyPr/>
          <a:lstStyle/>
          <a:p>
            <a:r>
              <a:rPr lang="en-US"/>
              <a:t>Section 1 – General Information</a:t>
            </a:r>
          </a:p>
        </p:txBody>
      </p:sp>
      <p:sp>
        <p:nvSpPr>
          <p:cNvPr id="4" name="Slide Number Placeholder 3">
            <a:extLst>
              <a:ext uri="{FF2B5EF4-FFF2-40B4-BE49-F238E27FC236}">
                <a16:creationId xmlns:a16="http://schemas.microsoft.com/office/drawing/2014/main" id="{5D8E7FB8-5062-0B34-4D34-0CE337C8AFFE}"/>
              </a:ext>
            </a:extLst>
          </p:cNvPr>
          <p:cNvSpPr>
            <a:spLocks noGrp="1"/>
          </p:cNvSpPr>
          <p:nvPr>
            <p:ph type="sldNum" sz="quarter" idx="10"/>
          </p:nvPr>
        </p:nvSpPr>
        <p:spPr/>
        <p:txBody>
          <a:bodyPr/>
          <a:lstStyle/>
          <a:p>
            <a:fld id="{74EC55B0-5D01-45FE-91CD-8F1B48D625FC}" type="slidenum">
              <a:rPr lang="en-US" smtClean="0"/>
              <a:pPr/>
              <a:t>71</a:t>
            </a:fld>
            <a:endParaRPr lang="en-US"/>
          </a:p>
        </p:txBody>
      </p:sp>
      <p:pic>
        <p:nvPicPr>
          <p:cNvPr id="10" name="Content Placeholder 9">
            <a:extLst>
              <a:ext uri="{FF2B5EF4-FFF2-40B4-BE49-F238E27FC236}">
                <a16:creationId xmlns:a16="http://schemas.microsoft.com/office/drawing/2014/main" id="{78DD72EF-AB73-AB08-85D6-818559A7166E}"/>
              </a:ext>
            </a:extLst>
          </p:cNvPr>
          <p:cNvPicPr>
            <a:picLocks noGrp="1" noChangeAspect="1"/>
          </p:cNvPicPr>
          <p:nvPr>
            <p:ph idx="1"/>
          </p:nvPr>
        </p:nvPicPr>
        <p:blipFill>
          <a:blip r:embed="rId3"/>
          <a:stretch>
            <a:fillRect/>
          </a:stretch>
        </p:blipFill>
        <p:spPr>
          <a:xfrm>
            <a:off x="4307020" y="2707440"/>
            <a:ext cx="4480948" cy="1653683"/>
          </a:xfrm>
        </p:spPr>
      </p:pic>
      <p:pic>
        <p:nvPicPr>
          <p:cNvPr id="8" name="Picture 7">
            <a:extLst>
              <a:ext uri="{FF2B5EF4-FFF2-40B4-BE49-F238E27FC236}">
                <a16:creationId xmlns:a16="http://schemas.microsoft.com/office/drawing/2014/main" id="{AAECB4FC-5CB1-5937-EF83-220E23BAE607}"/>
              </a:ext>
            </a:extLst>
          </p:cNvPr>
          <p:cNvPicPr>
            <a:picLocks noChangeAspect="1"/>
          </p:cNvPicPr>
          <p:nvPr/>
        </p:nvPicPr>
        <p:blipFill>
          <a:blip r:embed="rId4"/>
          <a:stretch>
            <a:fillRect/>
          </a:stretch>
        </p:blipFill>
        <p:spPr>
          <a:xfrm>
            <a:off x="202869" y="1119643"/>
            <a:ext cx="4066226" cy="5128758"/>
          </a:xfrm>
          <a:prstGeom prst="rect">
            <a:avLst/>
          </a:prstGeom>
        </p:spPr>
      </p:pic>
    </p:spTree>
    <p:extLst>
      <p:ext uri="{BB962C8B-B14F-4D97-AF65-F5344CB8AC3E}">
        <p14:creationId xmlns:p14="http://schemas.microsoft.com/office/powerpoint/2010/main" val="2566286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C67AEC-66A1-4E9C-4656-652BE447AC89}"/>
              </a:ext>
            </a:extLst>
          </p:cNvPr>
          <p:cNvSpPr/>
          <p:nvPr/>
        </p:nvSpPr>
        <p:spPr>
          <a:xfrm>
            <a:off x="6999051" y="5369668"/>
            <a:ext cx="2057400" cy="11089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FEE67-A54C-4C18-A4AF-AD5D8AC3F21F}"/>
              </a:ext>
            </a:extLst>
          </p:cNvPr>
          <p:cNvSpPr>
            <a:spLocks noGrp="1"/>
          </p:cNvSpPr>
          <p:nvPr>
            <p:ph type="title"/>
          </p:nvPr>
        </p:nvSpPr>
        <p:spPr/>
        <p:txBody>
          <a:bodyPr>
            <a:noAutofit/>
          </a:bodyPr>
          <a:lstStyle/>
          <a:p>
            <a:r>
              <a:rPr lang="en-US"/>
              <a:t>Division Application – Section 1 – Tips</a:t>
            </a:r>
          </a:p>
        </p:txBody>
      </p:sp>
      <p:sp>
        <p:nvSpPr>
          <p:cNvPr id="3" name="Content Placeholder 2">
            <a:extLst>
              <a:ext uri="{FF2B5EF4-FFF2-40B4-BE49-F238E27FC236}">
                <a16:creationId xmlns:a16="http://schemas.microsoft.com/office/drawing/2014/main" id="{13F28BE5-B2C1-5A2F-28F9-4D0D364F224B}"/>
              </a:ext>
            </a:extLst>
          </p:cNvPr>
          <p:cNvSpPr>
            <a:spLocks noGrp="1"/>
          </p:cNvSpPr>
          <p:nvPr>
            <p:ph idx="1"/>
          </p:nvPr>
        </p:nvSpPr>
        <p:spPr/>
        <p:txBody>
          <a:bodyPr vert="horz" lIns="91440" tIns="45720" rIns="91440" bIns="45720" rtlCol="0" anchor="t">
            <a:noAutofit/>
          </a:bodyPr>
          <a:lstStyle/>
          <a:p>
            <a:r>
              <a:rPr lang="en-US" sz="2400" i="1">
                <a:solidFill>
                  <a:srgbClr val="960000"/>
                </a:solidFill>
                <a:latin typeface="Arial"/>
                <a:cs typeface="Arial"/>
              </a:rPr>
              <a:t>Funding amount requested***</a:t>
            </a:r>
          </a:p>
          <a:p>
            <a:r>
              <a:rPr lang="en-US" sz="2400">
                <a:solidFill>
                  <a:schemeClr val="accent3"/>
                </a:solidFill>
                <a:latin typeface="Arial"/>
                <a:cs typeface="Arial"/>
              </a:rPr>
              <a:t>Total project cost</a:t>
            </a:r>
          </a:p>
          <a:p>
            <a:r>
              <a:rPr lang="en-US" sz="2400" i="1">
                <a:solidFill>
                  <a:srgbClr val="960000"/>
                </a:solidFill>
                <a:latin typeface="Arial"/>
                <a:cs typeface="Arial"/>
              </a:rPr>
              <a:t>Funding Type Requested***</a:t>
            </a:r>
          </a:p>
          <a:p>
            <a:r>
              <a:rPr lang="en-US" sz="2400">
                <a:solidFill>
                  <a:schemeClr val="accent3"/>
                </a:solidFill>
                <a:latin typeface="Arial"/>
                <a:cs typeface="Arial"/>
              </a:rPr>
              <a:t>Previously (partially) funded project – Provide Agreement # (2000XXXX), project #(s) </a:t>
            </a:r>
            <a:r>
              <a:rPr lang="en-US" sz="2400">
                <a:solidFill>
                  <a:srgbClr val="FF0000"/>
                </a:solidFill>
                <a:latin typeface="Arial"/>
                <a:cs typeface="Arial"/>
              </a:rPr>
              <a:t>(New!)</a:t>
            </a:r>
          </a:p>
          <a:p>
            <a:pPr lvl="1"/>
            <a:r>
              <a:rPr lang="en-US" sz="2000">
                <a:solidFill>
                  <a:schemeClr val="accent3"/>
                </a:solidFill>
                <a:latin typeface="Arial"/>
                <a:cs typeface="Arial"/>
              </a:rPr>
              <a:t>If you have a completely funded project and wish to reapply to get better terms, you must decline the original funding to be considered again</a:t>
            </a:r>
            <a:endParaRPr lang="en-US" sz="2000">
              <a:solidFill>
                <a:schemeClr val="accent3"/>
              </a:solidFill>
            </a:endParaRPr>
          </a:p>
          <a:p>
            <a:r>
              <a:rPr lang="en-US" sz="2400">
                <a:solidFill>
                  <a:schemeClr val="accent3"/>
                </a:solidFill>
                <a:latin typeface="Arial"/>
                <a:cs typeface="Arial"/>
              </a:rPr>
              <a:t>Minimal amount of grant/principal forgiveness needed (semi-annual only)</a:t>
            </a:r>
          </a:p>
          <a:p>
            <a:pPr lvl="1"/>
            <a:r>
              <a:rPr lang="en-US" sz="2000">
                <a:solidFill>
                  <a:schemeClr val="accent3"/>
                </a:solidFill>
                <a:latin typeface="Arial"/>
                <a:cs typeface="Arial"/>
              </a:rPr>
              <a:t>Question 1 – Tell is if you’re willing to accept a low-interest loan offer for the full funding amount (Yes/No)</a:t>
            </a:r>
          </a:p>
          <a:p>
            <a:pPr lvl="1"/>
            <a:r>
              <a:rPr lang="en-US" sz="2000">
                <a:solidFill>
                  <a:schemeClr val="accent3"/>
                </a:solidFill>
                <a:latin typeface="Arial"/>
                <a:cs typeface="Arial"/>
              </a:rPr>
              <a:t>If no, tell us in Question 2 the minimum amount of grant/PF you need to make the project move forward</a:t>
            </a:r>
          </a:p>
        </p:txBody>
      </p:sp>
      <p:sp>
        <p:nvSpPr>
          <p:cNvPr id="4" name="Slide Number Placeholder 3">
            <a:extLst>
              <a:ext uri="{FF2B5EF4-FFF2-40B4-BE49-F238E27FC236}">
                <a16:creationId xmlns:a16="http://schemas.microsoft.com/office/drawing/2014/main" id="{EFE5D253-8C2F-42EE-8415-75F07453AB0F}"/>
              </a:ext>
            </a:extLst>
          </p:cNvPr>
          <p:cNvSpPr>
            <a:spLocks noGrp="1"/>
          </p:cNvSpPr>
          <p:nvPr>
            <p:ph type="sldNum" sz="quarter" idx="10"/>
          </p:nvPr>
        </p:nvSpPr>
        <p:spPr/>
        <p:txBody>
          <a:bodyPr/>
          <a:lstStyle/>
          <a:p>
            <a:fld id="{74EC55B0-5D01-45FE-91CD-8F1B48D625FC}" type="slidenum">
              <a:rPr lang="en-US" smtClean="0"/>
              <a:pPr/>
              <a:t>72</a:t>
            </a:fld>
            <a:endParaRPr lang="en-US"/>
          </a:p>
        </p:txBody>
      </p:sp>
    </p:spTree>
    <p:extLst>
      <p:ext uri="{BB962C8B-B14F-4D97-AF65-F5344CB8AC3E}">
        <p14:creationId xmlns:p14="http://schemas.microsoft.com/office/powerpoint/2010/main" val="2210663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2E5562-59A7-203B-E24A-387770994B26}"/>
              </a:ext>
            </a:extLst>
          </p:cNvPr>
          <p:cNvSpPr/>
          <p:nvPr/>
        </p:nvSpPr>
        <p:spPr>
          <a:xfrm>
            <a:off x="6977270" y="5208104"/>
            <a:ext cx="2047460" cy="1292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9B8C3296-F9B6-6B1B-F12B-E650C810F529}"/>
              </a:ext>
            </a:extLst>
          </p:cNvPr>
          <p:cNvSpPr>
            <a:spLocks noGrp="1"/>
          </p:cNvSpPr>
          <p:nvPr>
            <p:ph type="title"/>
          </p:nvPr>
        </p:nvSpPr>
        <p:spPr/>
        <p:txBody>
          <a:bodyPr>
            <a:noAutofit/>
          </a:bodyPr>
          <a:lstStyle/>
          <a:p>
            <a:r>
              <a:rPr lang="en-US"/>
              <a:t>Sections 2-5 – System Parameters  &amp; Contact Information</a:t>
            </a:r>
          </a:p>
        </p:txBody>
      </p:sp>
      <p:sp>
        <p:nvSpPr>
          <p:cNvPr id="4" name="Slide Number Placeholder 3">
            <a:extLst>
              <a:ext uri="{FF2B5EF4-FFF2-40B4-BE49-F238E27FC236}">
                <a16:creationId xmlns:a16="http://schemas.microsoft.com/office/drawing/2014/main" id="{087B58D3-3372-0B3A-4D01-E525D3142DB9}"/>
              </a:ext>
            </a:extLst>
          </p:cNvPr>
          <p:cNvSpPr>
            <a:spLocks noGrp="1"/>
          </p:cNvSpPr>
          <p:nvPr>
            <p:ph type="sldNum" sz="quarter" idx="10"/>
          </p:nvPr>
        </p:nvSpPr>
        <p:spPr/>
        <p:txBody>
          <a:bodyPr/>
          <a:lstStyle/>
          <a:p>
            <a:fld id="{74EC55B0-5D01-45FE-91CD-8F1B48D625FC}" type="slidenum">
              <a:rPr lang="en-US" smtClean="0"/>
              <a:pPr/>
              <a:t>73</a:t>
            </a:fld>
            <a:endParaRPr lang="en-US"/>
          </a:p>
        </p:txBody>
      </p:sp>
      <p:pic>
        <p:nvPicPr>
          <p:cNvPr id="11" name="Content Placeholder 10">
            <a:extLst>
              <a:ext uri="{FF2B5EF4-FFF2-40B4-BE49-F238E27FC236}">
                <a16:creationId xmlns:a16="http://schemas.microsoft.com/office/drawing/2014/main" id="{6E86A836-71B7-09B1-65B2-ACA0D6357FF2}"/>
              </a:ext>
            </a:extLst>
          </p:cNvPr>
          <p:cNvPicPr>
            <a:picLocks noGrp="1" noChangeAspect="1"/>
          </p:cNvPicPr>
          <p:nvPr>
            <p:ph idx="1"/>
          </p:nvPr>
        </p:nvPicPr>
        <p:blipFill>
          <a:blip r:embed="rId3"/>
          <a:stretch>
            <a:fillRect/>
          </a:stretch>
        </p:blipFill>
        <p:spPr>
          <a:xfrm>
            <a:off x="2135818" y="3429000"/>
            <a:ext cx="4473328" cy="2446232"/>
          </a:xfrm>
        </p:spPr>
      </p:pic>
      <p:pic>
        <p:nvPicPr>
          <p:cNvPr id="8" name="Picture 7">
            <a:extLst>
              <a:ext uri="{FF2B5EF4-FFF2-40B4-BE49-F238E27FC236}">
                <a16:creationId xmlns:a16="http://schemas.microsoft.com/office/drawing/2014/main" id="{853ECE79-D4EF-D239-3961-46CAF739B897}"/>
              </a:ext>
            </a:extLst>
          </p:cNvPr>
          <p:cNvPicPr>
            <a:picLocks noChangeAspect="1"/>
          </p:cNvPicPr>
          <p:nvPr/>
        </p:nvPicPr>
        <p:blipFill>
          <a:blip r:embed="rId4"/>
          <a:stretch>
            <a:fillRect/>
          </a:stretch>
        </p:blipFill>
        <p:spPr>
          <a:xfrm>
            <a:off x="2143439" y="1194190"/>
            <a:ext cx="4465707" cy="1867062"/>
          </a:xfrm>
          <a:prstGeom prst="rect">
            <a:avLst/>
          </a:prstGeom>
        </p:spPr>
      </p:pic>
    </p:spTree>
    <p:extLst>
      <p:ext uri="{BB962C8B-B14F-4D97-AF65-F5344CB8AC3E}">
        <p14:creationId xmlns:p14="http://schemas.microsoft.com/office/powerpoint/2010/main" val="132185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8ECC2E-9CA5-6C50-836C-7EA95FB08E7E}"/>
              </a:ext>
            </a:extLst>
          </p:cNvPr>
          <p:cNvSpPr/>
          <p:nvPr/>
        </p:nvSpPr>
        <p:spPr>
          <a:xfrm>
            <a:off x="6847367" y="5316279"/>
            <a:ext cx="2296633" cy="1276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7DE4757-429F-4324-9E5D-7394376FBFCA}"/>
              </a:ext>
            </a:extLst>
          </p:cNvPr>
          <p:cNvSpPr>
            <a:spLocks noGrp="1"/>
          </p:cNvSpPr>
          <p:nvPr>
            <p:ph type="title"/>
          </p:nvPr>
        </p:nvSpPr>
        <p:spPr>
          <a:xfrm>
            <a:off x="466928" y="0"/>
            <a:ext cx="8516298" cy="914400"/>
          </a:xfrm>
        </p:spPr>
        <p:txBody>
          <a:bodyPr>
            <a:noAutofit/>
          </a:bodyPr>
          <a:lstStyle/>
          <a:p>
            <a:r>
              <a:rPr lang="en-US">
                <a:latin typeface="Times New Roman"/>
                <a:cs typeface="Times New Roman"/>
              </a:rPr>
              <a:t>Division Application – Sections 2, 3, 4, &amp; 5 –  Tips</a:t>
            </a:r>
          </a:p>
        </p:txBody>
      </p:sp>
      <p:sp>
        <p:nvSpPr>
          <p:cNvPr id="3" name="Content Placeholder 2">
            <a:extLst>
              <a:ext uri="{FF2B5EF4-FFF2-40B4-BE49-F238E27FC236}">
                <a16:creationId xmlns:a16="http://schemas.microsoft.com/office/drawing/2014/main" id="{044BEB27-A932-21AA-3BFB-A628B19A6F50}"/>
              </a:ext>
            </a:extLst>
          </p:cNvPr>
          <p:cNvSpPr>
            <a:spLocks noGrp="1"/>
          </p:cNvSpPr>
          <p:nvPr>
            <p:ph idx="1"/>
          </p:nvPr>
        </p:nvSpPr>
        <p:spPr>
          <a:xfrm>
            <a:off x="457200" y="914400"/>
            <a:ext cx="8526026" cy="5603358"/>
          </a:xfrm>
        </p:spPr>
        <p:txBody>
          <a:bodyPr vert="horz" lIns="91440" tIns="45720" rIns="91440" bIns="45720" rtlCol="0" anchor="t">
            <a:noAutofit/>
          </a:bodyPr>
          <a:lstStyle/>
          <a:p>
            <a:r>
              <a:rPr lang="en-US">
                <a:solidFill>
                  <a:schemeClr val="accent3"/>
                </a:solidFill>
              </a:rPr>
              <a:t>Section 2</a:t>
            </a:r>
          </a:p>
          <a:p>
            <a:pPr lvl="1"/>
            <a:r>
              <a:rPr lang="en-US">
                <a:solidFill>
                  <a:schemeClr val="accent3"/>
                </a:solidFill>
              </a:rPr>
              <a:t>Water/sewer connections (residential &amp; non-residential)</a:t>
            </a:r>
          </a:p>
          <a:p>
            <a:pPr lvl="1"/>
            <a:r>
              <a:rPr lang="en-US">
                <a:solidFill>
                  <a:schemeClr val="accent3"/>
                </a:solidFill>
              </a:rPr>
              <a:t>Water/sewer bills</a:t>
            </a:r>
          </a:p>
          <a:p>
            <a:pPr lvl="1"/>
            <a:r>
              <a:rPr lang="en-US">
                <a:solidFill>
                  <a:schemeClr val="accent3"/>
                </a:solidFill>
              </a:rPr>
              <a:t>Service population</a:t>
            </a:r>
          </a:p>
          <a:p>
            <a:r>
              <a:rPr lang="en-US" i="1">
                <a:solidFill>
                  <a:srgbClr val="960000"/>
                </a:solidFill>
              </a:rPr>
              <a:t>Section 3 – Authorized Representative***</a:t>
            </a:r>
          </a:p>
          <a:p>
            <a:pPr lvl="1"/>
            <a:r>
              <a:rPr lang="en-US" i="1">
                <a:solidFill>
                  <a:srgbClr val="960000"/>
                </a:solidFill>
              </a:rPr>
              <a:t>Top elected official</a:t>
            </a:r>
          </a:p>
          <a:p>
            <a:pPr lvl="1"/>
            <a:r>
              <a:rPr lang="en-US" i="1">
                <a:solidFill>
                  <a:srgbClr val="960000"/>
                </a:solidFill>
              </a:rPr>
              <a:t>Top administrative official (e.g., Town Manager)</a:t>
            </a:r>
          </a:p>
          <a:p>
            <a:pPr lvl="1"/>
            <a:r>
              <a:rPr lang="en-US" i="1">
                <a:solidFill>
                  <a:srgbClr val="960000"/>
                </a:solidFill>
              </a:rPr>
              <a:t>Person listed as Authorized Representative in Resolution</a:t>
            </a:r>
          </a:p>
          <a:p>
            <a:pPr lvl="2"/>
            <a:r>
              <a:rPr lang="en-US" i="1">
                <a:solidFill>
                  <a:srgbClr val="960000"/>
                </a:solidFill>
              </a:rPr>
              <a:t>Utility Director</a:t>
            </a:r>
          </a:p>
          <a:p>
            <a:pPr lvl="2"/>
            <a:r>
              <a:rPr lang="en-US" i="1">
                <a:solidFill>
                  <a:srgbClr val="960000"/>
                </a:solidFill>
              </a:rPr>
              <a:t>Finance Officer</a:t>
            </a:r>
          </a:p>
          <a:p>
            <a:pPr lvl="2"/>
            <a:r>
              <a:rPr lang="en-US" i="1">
                <a:solidFill>
                  <a:srgbClr val="960000"/>
                </a:solidFill>
              </a:rPr>
              <a:t>Council Member</a:t>
            </a:r>
          </a:p>
          <a:p>
            <a:r>
              <a:rPr lang="en-US" i="1">
                <a:solidFill>
                  <a:schemeClr val="accent3"/>
                </a:solidFill>
              </a:rPr>
              <a:t>Section 4 &amp; 5 – Application Preparer and Engineer Contact</a:t>
            </a:r>
          </a:p>
          <a:p>
            <a:pPr lvl="1"/>
            <a:r>
              <a:rPr lang="en-US" i="1">
                <a:solidFill>
                  <a:schemeClr val="accent3"/>
                </a:solidFill>
              </a:rPr>
              <a:t>Please make sure same contacts are listed as provided in the electronic application submittal form.</a:t>
            </a:r>
          </a:p>
          <a:p>
            <a:pPr lvl="1"/>
            <a:endParaRPr lang="en-US" i="1">
              <a:solidFill>
                <a:srgbClr val="960000"/>
              </a:solidFill>
            </a:endParaRPr>
          </a:p>
        </p:txBody>
      </p:sp>
      <p:sp>
        <p:nvSpPr>
          <p:cNvPr id="4" name="Slide Number Placeholder 3">
            <a:extLst>
              <a:ext uri="{FF2B5EF4-FFF2-40B4-BE49-F238E27FC236}">
                <a16:creationId xmlns:a16="http://schemas.microsoft.com/office/drawing/2014/main" id="{E17E7508-9E29-4A76-88E9-A9E77CD102C3}"/>
              </a:ext>
            </a:extLst>
          </p:cNvPr>
          <p:cNvSpPr>
            <a:spLocks noGrp="1"/>
          </p:cNvSpPr>
          <p:nvPr>
            <p:ph type="sldNum" sz="quarter" idx="10"/>
          </p:nvPr>
        </p:nvSpPr>
        <p:spPr/>
        <p:txBody>
          <a:bodyPr/>
          <a:lstStyle/>
          <a:p>
            <a:fld id="{74EC55B0-5D01-45FE-91CD-8F1B48D625FC}" type="slidenum">
              <a:rPr lang="en-US" smtClean="0"/>
              <a:pPr/>
              <a:t>74</a:t>
            </a:fld>
            <a:endParaRPr lang="en-US"/>
          </a:p>
        </p:txBody>
      </p:sp>
    </p:spTree>
    <p:extLst>
      <p:ext uri="{BB962C8B-B14F-4D97-AF65-F5344CB8AC3E}">
        <p14:creationId xmlns:p14="http://schemas.microsoft.com/office/powerpoint/2010/main" val="2721918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F61254-18AB-9FA7-3FC5-6AA4B6590593}"/>
              </a:ext>
            </a:extLst>
          </p:cNvPr>
          <p:cNvSpPr/>
          <p:nvPr/>
        </p:nvSpPr>
        <p:spPr>
          <a:xfrm>
            <a:off x="6946232" y="4676274"/>
            <a:ext cx="2197768" cy="1886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58273363-3D69-202F-4BD7-47DC52430E94}"/>
              </a:ext>
            </a:extLst>
          </p:cNvPr>
          <p:cNvSpPr>
            <a:spLocks noGrp="1"/>
          </p:cNvSpPr>
          <p:nvPr>
            <p:ph type="title"/>
          </p:nvPr>
        </p:nvSpPr>
        <p:spPr/>
        <p:txBody>
          <a:bodyPr>
            <a:noAutofit/>
          </a:bodyPr>
          <a:lstStyle/>
          <a:p>
            <a:r>
              <a:rPr lang="en-US"/>
              <a:t>Sections 6-7 – Project Description &amp; Additional Information</a:t>
            </a:r>
          </a:p>
        </p:txBody>
      </p:sp>
      <p:sp>
        <p:nvSpPr>
          <p:cNvPr id="4" name="Slide Number Placeholder 3">
            <a:extLst>
              <a:ext uri="{FF2B5EF4-FFF2-40B4-BE49-F238E27FC236}">
                <a16:creationId xmlns:a16="http://schemas.microsoft.com/office/drawing/2014/main" id="{ADD01B2D-E813-D4FA-2A46-9BF2A3407A04}"/>
              </a:ext>
            </a:extLst>
          </p:cNvPr>
          <p:cNvSpPr>
            <a:spLocks noGrp="1"/>
          </p:cNvSpPr>
          <p:nvPr>
            <p:ph type="sldNum" sz="quarter" idx="10"/>
          </p:nvPr>
        </p:nvSpPr>
        <p:spPr/>
        <p:txBody>
          <a:bodyPr/>
          <a:lstStyle/>
          <a:p>
            <a:fld id="{74EC55B0-5D01-45FE-91CD-8F1B48D625FC}" type="slidenum">
              <a:rPr lang="en-US" smtClean="0"/>
              <a:pPr/>
              <a:t>75</a:t>
            </a:fld>
            <a:endParaRPr lang="en-US"/>
          </a:p>
        </p:txBody>
      </p:sp>
      <p:sp>
        <p:nvSpPr>
          <p:cNvPr id="5" name="Content Placeholder 4">
            <a:extLst>
              <a:ext uri="{FF2B5EF4-FFF2-40B4-BE49-F238E27FC236}">
                <a16:creationId xmlns:a16="http://schemas.microsoft.com/office/drawing/2014/main" id="{46AEE0B8-20E3-2091-B850-AED86296AC3C}"/>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E6F6CE8-86D0-B321-0D84-D1FE4293F2B9}"/>
              </a:ext>
            </a:extLst>
          </p:cNvPr>
          <p:cNvPicPr>
            <a:picLocks noChangeAspect="1"/>
          </p:cNvPicPr>
          <p:nvPr/>
        </p:nvPicPr>
        <p:blipFill>
          <a:blip r:embed="rId3"/>
          <a:stretch>
            <a:fillRect/>
          </a:stretch>
        </p:blipFill>
        <p:spPr>
          <a:xfrm>
            <a:off x="2441147" y="990599"/>
            <a:ext cx="4261705" cy="5495929"/>
          </a:xfrm>
          <a:prstGeom prst="rect">
            <a:avLst/>
          </a:prstGeom>
        </p:spPr>
      </p:pic>
    </p:spTree>
    <p:extLst>
      <p:ext uri="{BB962C8B-B14F-4D97-AF65-F5344CB8AC3E}">
        <p14:creationId xmlns:p14="http://schemas.microsoft.com/office/powerpoint/2010/main" val="487949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8ECC2E-9CA5-6C50-836C-7EA95FB08E7E}"/>
              </a:ext>
            </a:extLst>
          </p:cNvPr>
          <p:cNvSpPr/>
          <p:nvPr/>
        </p:nvSpPr>
        <p:spPr>
          <a:xfrm>
            <a:off x="6847367" y="5316279"/>
            <a:ext cx="2296633" cy="1201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7DE4757-429F-4324-9E5D-7394376FBFCA}"/>
              </a:ext>
            </a:extLst>
          </p:cNvPr>
          <p:cNvSpPr>
            <a:spLocks noGrp="1"/>
          </p:cNvSpPr>
          <p:nvPr>
            <p:ph type="title"/>
          </p:nvPr>
        </p:nvSpPr>
        <p:spPr/>
        <p:txBody>
          <a:bodyPr>
            <a:noAutofit/>
          </a:bodyPr>
          <a:lstStyle/>
          <a:p>
            <a:r>
              <a:rPr lang="en-US">
                <a:latin typeface="Times New Roman"/>
                <a:cs typeface="Times New Roman"/>
              </a:rPr>
              <a:t>Division Application – Sections 6 &amp; 7 –  Tips</a:t>
            </a:r>
          </a:p>
        </p:txBody>
      </p:sp>
      <p:sp>
        <p:nvSpPr>
          <p:cNvPr id="3" name="Content Placeholder 2">
            <a:extLst>
              <a:ext uri="{FF2B5EF4-FFF2-40B4-BE49-F238E27FC236}">
                <a16:creationId xmlns:a16="http://schemas.microsoft.com/office/drawing/2014/main" id="{044BEB27-A932-21AA-3BFB-A628B19A6F50}"/>
              </a:ext>
            </a:extLst>
          </p:cNvPr>
          <p:cNvSpPr>
            <a:spLocks noGrp="1"/>
          </p:cNvSpPr>
          <p:nvPr>
            <p:ph idx="1"/>
          </p:nvPr>
        </p:nvSpPr>
        <p:spPr>
          <a:xfrm>
            <a:off x="457200" y="914400"/>
            <a:ext cx="8526026" cy="5603358"/>
          </a:xfrm>
        </p:spPr>
        <p:txBody>
          <a:bodyPr vert="horz" lIns="91440" tIns="45720" rIns="91440" bIns="45720" rtlCol="0" anchor="t">
            <a:noAutofit/>
          </a:bodyPr>
          <a:lstStyle/>
          <a:p>
            <a:r>
              <a:rPr lang="en-US">
                <a:solidFill>
                  <a:schemeClr val="accent3"/>
                </a:solidFill>
              </a:rPr>
              <a:t>Section 6 – </a:t>
            </a:r>
          </a:p>
          <a:p>
            <a:pPr lvl="1"/>
            <a:r>
              <a:rPr lang="en-US">
                <a:solidFill>
                  <a:srgbClr val="960000"/>
                </a:solidFill>
              </a:rPr>
              <a:t>Project Description***</a:t>
            </a:r>
          </a:p>
          <a:p>
            <a:pPr lvl="2"/>
            <a:r>
              <a:rPr lang="en-US">
                <a:solidFill>
                  <a:srgbClr val="960000"/>
                </a:solidFill>
              </a:rPr>
              <a:t>Broad level of detail reflects major items in budget</a:t>
            </a:r>
          </a:p>
          <a:p>
            <a:pPr lvl="2"/>
            <a:r>
              <a:rPr lang="en-US">
                <a:solidFill>
                  <a:srgbClr val="960000"/>
                </a:solidFill>
              </a:rPr>
              <a:t>If adding connections, number of connections</a:t>
            </a:r>
          </a:p>
          <a:p>
            <a:pPr lvl="2"/>
            <a:r>
              <a:rPr lang="en-US">
                <a:solidFill>
                  <a:srgbClr val="960000"/>
                </a:solidFill>
              </a:rPr>
              <a:t>See Instructions for more detail</a:t>
            </a:r>
          </a:p>
          <a:p>
            <a:pPr lvl="2"/>
            <a:r>
              <a:rPr lang="en-US">
                <a:solidFill>
                  <a:srgbClr val="960000"/>
                </a:solidFill>
              </a:rPr>
              <a:t>For SRF Helene, make sure you discuss resiliency</a:t>
            </a:r>
          </a:p>
          <a:p>
            <a:pPr lvl="1"/>
            <a:r>
              <a:rPr lang="en-US">
                <a:solidFill>
                  <a:schemeClr val="accent3"/>
                </a:solidFill>
                <a:latin typeface="Arial"/>
                <a:cs typeface="Arial"/>
              </a:rPr>
              <a:t>Identify if your project directly benefits a disadvantaged area</a:t>
            </a:r>
          </a:p>
          <a:p>
            <a:pPr lvl="2"/>
            <a:r>
              <a:rPr lang="en-US">
                <a:solidFill>
                  <a:schemeClr val="accent3"/>
                </a:solidFill>
              </a:rPr>
              <a:t>Self identifies projects eligible for PF</a:t>
            </a:r>
          </a:p>
          <a:p>
            <a:pPr lvl="2"/>
            <a:r>
              <a:rPr lang="en-US">
                <a:solidFill>
                  <a:schemeClr val="accent3"/>
                </a:solidFill>
              </a:rPr>
              <a:t>Supporting documentation provided as part of line item 4.C.4.</a:t>
            </a:r>
          </a:p>
          <a:p>
            <a:pPr lvl="1"/>
            <a:r>
              <a:rPr lang="en-US">
                <a:solidFill>
                  <a:schemeClr val="accent3"/>
                </a:solidFill>
              </a:rPr>
              <a:t>Identify projects resulting from an AIA/MRF</a:t>
            </a:r>
          </a:p>
          <a:p>
            <a:r>
              <a:rPr lang="en-US">
                <a:solidFill>
                  <a:schemeClr val="accent3"/>
                </a:solidFill>
              </a:rPr>
              <a:t>Section 7 – Additional Information – Complete if needed (semi-annual applications only)</a:t>
            </a:r>
          </a:p>
        </p:txBody>
      </p:sp>
      <p:sp>
        <p:nvSpPr>
          <p:cNvPr id="4" name="Slide Number Placeholder 3">
            <a:extLst>
              <a:ext uri="{FF2B5EF4-FFF2-40B4-BE49-F238E27FC236}">
                <a16:creationId xmlns:a16="http://schemas.microsoft.com/office/drawing/2014/main" id="{E17E7508-9E29-4A76-88E9-A9E77CD102C3}"/>
              </a:ext>
            </a:extLst>
          </p:cNvPr>
          <p:cNvSpPr>
            <a:spLocks noGrp="1"/>
          </p:cNvSpPr>
          <p:nvPr>
            <p:ph type="sldNum" sz="quarter" idx="10"/>
          </p:nvPr>
        </p:nvSpPr>
        <p:spPr/>
        <p:txBody>
          <a:bodyPr/>
          <a:lstStyle/>
          <a:p>
            <a:fld id="{74EC55B0-5D01-45FE-91CD-8F1B48D625FC}" type="slidenum">
              <a:rPr lang="en-US" smtClean="0"/>
              <a:pPr/>
              <a:t>76</a:t>
            </a:fld>
            <a:endParaRPr lang="en-US"/>
          </a:p>
        </p:txBody>
      </p:sp>
    </p:spTree>
    <p:extLst>
      <p:ext uri="{BB962C8B-B14F-4D97-AF65-F5344CB8AC3E}">
        <p14:creationId xmlns:p14="http://schemas.microsoft.com/office/powerpoint/2010/main" val="1422680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1077-6E40-E60F-BFC0-58A6259E6829}"/>
              </a:ext>
            </a:extLst>
          </p:cNvPr>
          <p:cNvSpPr>
            <a:spLocks noGrp="1"/>
          </p:cNvSpPr>
          <p:nvPr>
            <p:ph type="ctrTitle"/>
          </p:nvPr>
        </p:nvSpPr>
        <p:spPr/>
        <p:txBody>
          <a:bodyPr/>
          <a:lstStyle/>
          <a:p>
            <a:r>
              <a:rPr lang="en-US">
                <a:latin typeface="Times New Roman"/>
                <a:cs typeface="Times New Roman"/>
              </a:rPr>
              <a:t>Sections 8a and 8b – Project Budgets</a:t>
            </a:r>
          </a:p>
        </p:txBody>
      </p:sp>
      <p:sp>
        <p:nvSpPr>
          <p:cNvPr id="4" name="Slide Number Placeholder 3">
            <a:extLst>
              <a:ext uri="{FF2B5EF4-FFF2-40B4-BE49-F238E27FC236}">
                <a16:creationId xmlns:a16="http://schemas.microsoft.com/office/drawing/2014/main" id="{1A7F2EE9-B7D8-855A-8BEE-E87B108A46C1}"/>
              </a:ext>
            </a:extLst>
          </p:cNvPr>
          <p:cNvSpPr>
            <a:spLocks noGrp="1"/>
          </p:cNvSpPr>
          <p:nvPr>
            <p:ph type="sldNum" sz="quarter" idx="10"/>
          </p:nvPr>
        </p:nvSpPr>
        <p:spPr/>
        <p:txBody>
          <a:bodyPr/>
          <a:lstStyle/>
          <a:p>
            <a:fld id="{74EC55B0-5D01-45FE-91CD-8F1B48D625FC}" type="slidenum">
              <a:rPr lang="en-US" smtClean="0">
                <a:solidFill>
                  <a:schemeClr val="bg1"/>
                </a:solidFill>
              </a:rPr>
              <a:pPr/>
              <a:t>77</a:t>
            </a:fld>
            <a:endParaRPr lang="en-US">
              <a:solidFill>
                <a:schemeClr val="bg1"/>
              </a:solidFill>
            </a:endParaRPr>
          </a:p>
        </p:txBody>
      </p:sp>
      <p:pic>
        <p:nvPicPr>
          <p:cNvPr id="6" name="Picture 5">
            <a:extLst>
              <a:ext uri="{FF2B5EF4-FFF2-40B4-BE49-F238E27FC236}">
                <a16:creationId xmlns:a16="http://schemas.microsoft.com/office/drawing/2014/main" id="{220C8B1E-41DC-0D46-B4AA-51FA3F3840A0}"/>
              </a:ext>
            </a:extLst>
          </p:cNvPr>
          <p:cNvPicPr>
            <a:picLocks noChangeAspect="1"/>
          </p:cNvPicPr>
          <p:nvPr/>
        </p:nvPicPr>
        <p:blipFill>
          <a:blip r:embed="rId3"/>
          <a:stretch>
            <a:fillRect/>
          </a:stretch>
        </p:blipFill>
        <p:spPr>
          <a:xfrm>
            <a:off x="3966933" y="2509861"/>
            <a:ext cx="4840401" cy="1609124"/>
          </a:xfrm>
          <a:prstGeom prst="rect">
            <a:avLst/>
          </a:prstGeom>
        </p:spPr>
      </p:pic>
      <p:pic>
        <p:nvPicPr>
          <p:cNvPr id="5" name="Picture 4">
            <a:extLst>
              <a:ext uri="{FF2B5EF4-FFF2-40B4-BE49-F238E27FC236}">
                <a16:creationId xmlns:a16="http://schemas.microsoft.com/office/drawing/2014/main" id="{ADA9C587-FF4C-FC3A-8DA9-7F0659E94715}"/>
              </a:ext>
            </a:extLst>
          </p:cNvPr>
          <p:cNvPicPr>
            <a:picLocks noChangeAspect="1"/>
          </p:cNvPicPr>
          <p:nvPr/>
        </p:nvPicPr>
        <p:blipFill>
          <a:blip r:embed="rId4"/>
          <a:stretch>
            <a:fillRect/>
          </a:stretch>
        </p:blipFill>
        <p:spPr>
          <a:xfrm>
            <a:off x="242266" y="1229015"/>
            <a:ext cx="3630267" cy="4170815"/>
          </a:xfrm>
          <a:prstGeom prst="rect">
            <a:avLst/>
          </a:prstGeom>
        </p:spPr>
      </p:pic>
    </p:spTree>
    <p:extLst>
      <p:ext uri="{BB962C8B-B14F-4D97-AF65-F5344CB8AC3E}">
        <p14:creationId xmlns:p14="http://schemas.microsoft.com/office/powerpoint/2010/main" val="5677520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96E340-5606-38DE-3C10-494C986A06C8}"/>
              </a:ext>
            </a:extLst>
          </p:cNvPr>
          <p:cNvSpPr/>
          <p:nvPr/>
        </p:nvSpPr>
        <p:spPr>
          <a:xfrm>
            <a:off x="6847367" y="5316279"/>
            <a:ext cx="2296633" cy="1201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89C581F6-4595-190D-0DA8-9C61D04EE3E5}"/>
              </a:ext>
            </a:extLst>
          </p:cNvPr>
          <p:cNvSpPr>
            <a:spLocks noGrp="1"/>
          </p:cNvSpPr>
          <p:nvPr>
            <p:ph type="title"/>
          </p:nvPr>
        </p:nvSpPr>
        <p:spPr/>
        <p:txBody>
          <a:bodyPr/>
          <a:lstStyle/>
          <a:p>
            <a:r>
              <a:rPr lang="en-US"/>
              <a:t>Section 7 (rolling)/8 (semi-annual) – Tips</a:t>
            </a:r>
          </a:p>
        </p:txBody>
      </p:sp>
      <p:sp>
        <p:nvSpPr>
          <p:cNvPr id="3" name="Content Placeholder 2">
            <a:extLst>
              <a:ext uri="{FF2B5EF4-FFF2-40B4-BE49-F238E27FC236}">
                <a16:creationId xmlns:a16="http://schemas.microsoft.com/office/drawing/2014/main" id="{49EC2F98-0FFD-A79D-44A0-C7B3DA8B4EEE}"/>
              </a:ext>
            </a:extLst>
          </p:cNvPr>
          <p:cNvSpPr>
            <a:spLocks noGrp="1"/>
          </p:cNvSpPr>
          <p:nvPr>
            <p:ph idx="1"/>
          </p:nvPr>
        </p:nvSpPr>
        <p:spPr/>
        <p:txBody>
          <a:bodyPr vert="horz" lIns="91440" tIns="45720" rIns="91440" bIns="45720" rtlCol="0" anchor="t">
            <a:normAutofit fontScale="92500" lnSpcReduction="20000"/>
          </a:bodyPr>
          <a:lstStyle/>
          <a:p>
            <a:r>
              <a:rPr lang="en-US" dirty="0">
                <a:solidFill>
                  <a:schemeClr val="accent3"/>
                </a:solidFill>
                <a:latin typeface="Arial"/>
                <a:cs typeface="Arial"/>
              </a:rPr>
              <a:t>Budget funding requested must match funding requested in Section 1</a:t>
            </a:r>
          </a:p>
          <a:p>
            <a:r>
              <a:rPr lang="en-US" dirty="0">
                <a:solidFill>
                  <a:schemeClr val="accent3"/>
                </a:solidFill>
                <a:latin typeface="Arial"/>
                <a:cs typeface="Arial"/>
              </a:rPr>
              <a:t>Section 7a – Rolling Application</a:t>
            </a:r>
          </a:p>
          <a:p>
            <a:pPr lvl="1"/>
            <a:r>
              <a:rPr lang="en-US" dirty="0">
                <a:solidFill>
                  <a:schemeClr val="accent3"/>
                </a:solidFill>
                <a:latin typeface="Arial"/>
                <a:cs typeface="Arial"/>
              </a:rPr>
              <a:t>For EC and LSLs, differentiate items for disadvantaged areas</a:t>
            </a:r>
          </a:p>
          <a:p>
            <a:pPr lvl="1"/>
            <a:r>
              <a:rPr lang="en-US" dirty="0">
                <a:solidFill>
                  <a:schemeClr val="accent3"/>
                </a:solidFill>
                <a:latin typeface="Arial"/>
                <a:cs typeface="Arial"/>
              </a:rPr>
              <a:t>For SRF Helene DW/WW PRSs – Differentiate costs for Line Item 2.E (previously discussed)</a:t>
            </a:r>
          </a:p>
          <a:p>
            <a:r>
              <a:rPr lang="en-US" dirty="0">
                <a:solidFill>
                  <a:schemeClr val="accent3"/>
                </a:solidFill>
                <a:latin typeface="Arial"/>
                <a:cs typeface="Arial"/>
              </a:rPr>
              <a:t>Section 8a – DW/WW construction budget (semi-annual only)</a:t>
            </a:r>
          </a:p>
          <a:p>
            <a:pPr lvl="1"/>
            <a:r>
              <a:rPr lang="en-US" dirty="0">
                <a:solidFill>
                  <a:schemeClr val="accent3"/>
                </a:solidFill>
                <a:latin typeface="Arial"/>
                <a:cs typeface="Arial"/>
              </a:rPr>
              <a:t>If claiming Line Items 1.C.1, 1.D.1, 1.E, 1.J.1, 1.J.2, 2.B.2 &amp; 4.C.4, add lines as described in table instructions</a:t>
            </a:r>
          </a:p>
          <a:p>
            <a:pPr lvl="1"/>
            <a:r>
              <a:rPr lang="en-US" i="1" dirty="0">
                <a:solidFill>
                  <a:srgbClr val="960000"/>
                </a:solidFill>
                <a:latin typeface="Arial"/>
                <a:cs typeface="Arial"/>
              </a:rPr>
              <a:t>Affix PE seal, signature, and date***</a:t>
            </a:r>
            <a:endParaRPr lang="en-US" i="1" dirty="0">
              <a:solidFill>
                <a:schemeClr val="accent3"/>
              </a:solidFill>
              <a:latin typeface="Arial"/>
              <a:cs typeface="Arial"/>
            </a:endParaRPr>
          </a:p>
          <a:p>
            <a:r>
              <a:rPr lang="en-US" dirty="0">
                <a:solidFill>
                  <a:schemeClr val="accent3"/>
                </a:solidFill>
              </a:rPr>
              <a:t>Section 7b Rolling Application) – For DWTS planning only</a:t>
            </a:r>
          </a:p>
          <a:p>
            <a:r>
              <a:rPr lang="en-US" dirty="0">
                <a:solidFill>
                  <a:schemeClr val="accent3"/>
                </a:solidFill>
              </a:rPr>
              <a:t>Section 8b (Semi-annual) – Water and wastewater planning project budgets</a:t>
            </a:r>
          </a:p>
          <a:p>
            <a:pPr lvl="1"/>
            <a:endParaRPr lang="en-US" dirty="0">
              <a:solidFill>
                <a:schemeClr val="accent3"/>
              </a:solidFill>
            </a:endParaRPr>
          </a:p>
        </p:txBody>
      </p:sp>
      <p:sp>
        <p:nvSpPr>
          <p:cNvPr id="4" name="Slide Number Placeholder 3">
            <a:extLst>
              <a:ext uri="{FF2B5EF4-FFF2-40B4-BE49-F238E27FC236}">
                <a16:creationId xmlns:a16="http://schemas.microsoft.com/office/drawing/2014/main" id="{69157D0E-4EC3-BFF0-5DBE-5D9AE368D164}"/>
              </a:ext>
            </a:extLst>
          </p:cNvPr>
          <p:cNvSpPr>
            <a:spLocks noGrp="1"/>
          </p:cNvSpPr>
          <p:nvPr>
            <p:ph type="sldNum" sz="quarter" idx="10"/>
          </p:nvPr>
        </p:nvSpPr>
        <p:spPr/>
        <p:txBody>
          <a:bodyPr/>
          <a:lstStyle/>
          <a:p>
            <a:fld id="{74EC55B0-5D01-45FE-91CD-8F1B48D625FC}" type="slidenum">
              <a:rPr lang="en-US" dirty="0" smtClean="0"/>
              <a:pPr/>
              <a:t>78</a:t>
            </a:fld>
            <a:endParaRPr lang="en-US"/>
          </a:p>
        </p:txBody>
      </p:sp>
    </p:spTree>
    <p:extLst>
      <p:ext uri="{BB962C8B-B14F-4D97-AF65-F5344CB8AC3E}">
        <p14:creationId xmlns:p14="http://schemas.microsoft.com/office/powerpoint/2010/main" val="3307313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8672-AEA5-AB10-980D-0EC798DC7866}"/>
              </a:ext>
            </a:extLst>
          </p:cNvPr>
          <p:cNvSpPr>
            <a:spLocks noGrp="1"/>
          </p:cNvSpPr>
          <p:nvPr>
            <p:ph type="title"/>
          </p:nvPr>
        </p:nvSpPr>
        <p:spPr/>
        <p:txBody>
          <a:bodyPr>
            <a:normAutofit/>
          </a:bodyPr>
          <a:lstStyle/>
          <a:p>
            <a:r>
              <a:rPr lang="en-US"/>
              <a:t>Certifications &amp; Completeness– Tips </a:t>
            </a:r>
          </a:p>
        </p:txBody>
      </p:sp>
      <p:sp>
        <p:nvSpPr>
          <p:cNvPr id="3" name="Content Placeholder 2">
            <a:extLst>
              <a:ext uri="{FF2B5EF4-FFF2-40B4-BE49-F238E27FC236}">
                <a16:creationId xmlns:a16="http://schemas.microsoft.com/office/drawing/2014/main" id="{FFFD1597-8576-262C-0F6E-FBBAB63EA5E0}"/>
              </a:ext>
            </a:extLst>
          </p:cNvPr>
          <p:cNvSpPr>
            <a:spLocks noGrp="1"/>
          </p:cNvSpPr>
          <p:nvPr>
            <p:ph idx="1"/>
          </p:nvPr>
        </p:nvSpPr>
        <p:spPr/>
        <p:txBody>
          <a:bodyPr/>
          <a:lstStyle/>
          <a:p>
            <a:r>
              <a:rPr lang="en-US">
                <a:solidFill>
                  <a:schemeClr val="accent3"/>
                </a:solidFill>
              </a:rPr>
              <a:t>Certifications</a:t>
            </a:r>
          </a:p>
          <a:p>
            <a:pPr lvl="1"/>
            <a:r>
              <a:rPr lang="en-US" i="1">
                <a:solidFill>
                  <a:srgbClr val="960000"/>
                </a:solidFill>
              </a:rPr>
              <a:t>Authorized Representative must initial each certification***</a:t>
            </a:r>
          </a:p>
          <a:p>
            <a:pPr lvl="1"/>
            <a:r>
              <a:rPr lang="en-US">
                <a:solidFill>
                  <a:schemeClr val="accent3"/>
                </a:solidFill>
              </a:rPr>
              <a:t>Not applicable? N/A</a:t>
            </a:r>
          </a:p>
          <a:p>
            <a:r>
              <a:rPr lang="en-US">
                <a:solidFill>
                  <a:schemeClr val="accent3"/>
                </a:solidFill>
              </a:rPr>
              <a:t>Completeness Checklist – Initialed by Authorized Representative or Preparer</a:t>
            </a:r>
          </a:p>
          <a:p>
            <a:pPr lvl="1"/>
            <a:endParaRPr lang="en-US"/>
          </a:p>
        </p:txBody>
      </p:sp>
      <p:sp>
        <p:nvSpPr>
          <p:cNvPr id="4" name="Slide Number Placeholder 3">
            <a:extLst>
              <a:ext uri="{FF2B5EF4-FFF2-40B4-BE49-F238E27FC236}">
                <a16:creationId xmlns:a16="http://schemas.microsoft.com/office/drawing/2014/main" id="{2AC81E88-05AC-A8E2-16B4-430F9D4FE1CD}"/>
              </a:ext>
            </a:extLst>
          </p:cNvPr>
          <p:cNvSpPr>
            <a:spLocks noGrp="1"/>
          </p:cNvSpPr>
          <p:nvPr>
            <p:ph type="sldNum" sz="quarter" idx="10"/>
          </p:nvPr>
        </p:nvSpPr>
        <p:spPr/>
        <p:txBody>
          <a:bodyPr/>
          <a:lstStyle/>
          <a:p>
            <a:fld id="{74EC55B0-5D01-45FE-91CD-8F1B48D625FC}" type="slidenum">
              <a:rPr lang="en-US" smtClean="0"/>
              <a:pPr/>
              <a:t>79</a:t>
            </a:fld>
            <a:endParaRPr lang="en-US"/>
          </a:p>
        </p:txBody>
      </p:sp>
    </p:spTree>
    <p:extLst>
      <p:ext uri="{BB962C8B-B14F-4D97-AF65-F5344CB8AC3E}">
        <p14:creationId xmlns:p14="http://schemas.microsoft.com/office/powerpoint/2010/main" val="41470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78654E-ED04-4A62-82C9-4B1C7E2373FC}"/>
              </a:ext>
            </a:extLst>
          </p:cNvPr>
          <p:cNvSpPr/>
          <p:nvPr/>
        </p:nvSpPr>
        <p:spPr>
          <a:xfrm>
            <a:off x="6917635" y="5377070"/>
            <a:ext cx="2226365" cy="1185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Slide Number Placeholder 1"/>
          <p:cNvSpPr>
            <a:spLocks noGrp="1"/>
          </p:cNvSpPr>
          <p:nvPr>
            <p:ph type="sldNum" sz="quarter" idx="12"/>
          </p:nvPr>
        </p:nvSpPr>
        <p:spPr>
          <a:xfrm>
            <a:off x="142874" y="6711024"/>
            <a:ext cx="2057400" cy="1381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ea typeface="+mn-ea"/>
                <a:cs typeface="+mn-cs"/>
              </a:rPr>
              <a:t> </a:t>
            </a:r>
          </a:p>
        </p:txBody>
      </p:sp>
      <p:sp>
        <p:nvSpPr>
          <p:cNvPr id="3" name="Title 2"/>
          <p:cNvSpPr>
            <a:spLocks noGrp="1"/>
          </p:cNvSpPr>
          <p:nvPr>
            <p:ph type="ctrTitle"/>
          </p:nvPr>
        </p:nvSpPr>
        <p:spPr>
          <a:xfrm>
            <a:off x="142874" y="8864"/>
            <a:ext cx="9001125" cy="894952"/>
          </a:xfrm>
        </p:spPr>
        <p:txBody>
          <a:bodyPr>
            <a:noAutofit/>
          </a:bodyPr>
          <a:lstStyle/>
          <a:p>
            <a:r>
              <a:rPr lang="en-US" sz="3200"/>
              <a:t>  Funding Types and Limits for Fall 2025 Round</a:t>
            </a:r>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848785865"/>
              </p:ext>
            </p:extLst>
          </p:nvPr>
        </p:nvGraphicFramePr>
        <p:xfrm>
          <a:off x="0" y="8865"/>
          <a:ext cx="9144000" cy="6523705"/>
        </p:xfrm>
        <a:graphic>
          <a:graphicData uri="http://schemas.openxmlformats.org/drawingml/2006/table">
            <a:tbl>
              <a:tblPr firstRow="1" bandRow="1">
                <a:tableStyleId>{5C22544A-7EE6-4342-B048-85BDC9FD1C3A}</a:tableStyleId>
              </a:tblPr>
              <a:tblGrid>
                <a:gridCol w="2306320">
                  <a:extLst>
                    <a:ext uri="{9D8B030D-6E8A-4147-A177-3AD203B41FA5}">
                      <a16:colId xmlns:a16="http://schemas.microsoft.com/office/drawing/2014/main" val="2311176904"/>
                    </a:ext>
                  </a:extLst>
                </a:gridCol>
                <a:gridCol w="6837680">
                  <a:extLst>
                    <a:ext uri="{9D8B030D-6E8A-4147-A177-3AD203B41FA5}">
                      <a16:colId xmlns:a16="http://schemas.microsoft.com/office/drawing/2014/main" val="3613616689"/>
                    </a:ext>
                  </a:extLst>
                </a:gridCol>
              </a:tblGrid>
              <a:tr h="786206">
                <a:tc>
                  <a:txBody>
                    <a:bodyPr/>
                    <a:lstStyle/>
                    <a:p>
                      <a:pPr marL="0" marR="0" algn="ctr">
                        <a:lnSpc>
                          <a:spcPct val="100000"/>
                        </a:lnSpc>
                        <a:spcBef>
                          <a:spcPts val="0"/>
                        </a:spcBef>
                        <a:spcAft>
                          <a:spcPts val="0"/>
                        </a:spcAft>
                      </a:pPr>
                      <a:r>
                        <a:rPr lang="en-US" sz="2200">
                          <a:solidFill>
                            <a:schemeClr val="bg1"/>
                          </a:solidFill>
                          <a:effectLst/>
                          <a:latin typeface="Arial"/>
                        </a:rPr>
                        <a:t>Program</a:t>
                      </a:r>
                      <a:endParaRPr lang="en-US" sz="2200">
                        <a:solidFill>
                          <a:schemeClr val="bg1"/>
                        </a:solidFill>
                        <a:effectLst/>
                        <a:latin typeface="Arial"/>
                        <a:ea typeface="Times New Roman" panose="02020603050405020304" pitchFamily="18" charset="0"/>
                      </a:endParaRPr>
                    </a:p>
                  </a:txBody>
                  <a:tcPr marL="87311" marR="87311" marT="43656" marB="43656" anchor="b"/>
                </a:tc>
                <a:tc>
                  <a:txBody>
                    <a:bodyPr/>
                    <a:lstStyle/>
                    <a:p>
                      <a:pPr marL="0" marR="0" algn="ctr">
                        <a:lnSpc>
                          <a:spcPct val="100000"/>
                        </a:lnSpc>
                        <a:spcBef>
                          <a:spcPts val="0"/>
                        </a:spcBef>
                        <a:spcAft>
                          <a:spcPts val="0"/>
                        </a:spcAft>
                      </a:pPr>
                      <a:r>
                        <a:rPr lang="en-US" sz="2200">
                          <a:solidFill>
                            <a:schemeClr val="bg1"/>
                          </a:solidFill>
                          <a:effectLst/>
                          <a:latin typeface="Arial"/>
                        </a:rPr>
                        <a:t>Funding Type and Limits</a:t>
                      </a:r>
                      <a:endParaRPr lang="en-US" sz="2200">
                        <a:solidFill>
                          <a:schemeClr val="bg1"/>
                        </a:solidFill>
                        <a:effectLst/>
                        <a:latin typeface="Arial"/>
                        <a:ea typeface="Times New Roman" panose="02020603050405020304" pitchFamily="18" charset="0"/>
                      </a:endParaRPr>
                    </a:p>
                  </a:txBody>
                  <a:tcPr marL="87311" marR="87311" marT="43656" marB="43656" anchor="b"/>
                </a:tc>
                <a:extLst>
                  <a:ext uri="{0D108BD9-81ED-4DB2-BD59-A6C34878D82A}">
                    <a16:rowId xmlns:a16="http://schemas.microsoft.com/office/drawing/2014/main" val="3000303128"/>
                  </a:ext>
                </a:extLst>
              </a:tr>
              <a:tr h="1148607">
                <a:tc>
                  <a:txBody>
                    <a:bodyPr/>
                    <a:lstStyle/>
                    <a:p>
                      <a:pPr marL="0" marR="0" algn="ctr">
                        <a:lnSpc>
                          <a:spcPct val="100000"/>
                        </a:lnSpc>
                        <a:spcBef>
                          <a:spcPts val="0"/>
                        </a:spcBef>
                        <a:spcAft>
                          <a:spcPts val="0"/>
                        </a:spcAft>
                      </a:pPr>
                      <a:r>
                        <a:rPr lang="en-US" sz="1800" b="1">
                          <a:effectLst/>
                          <a:latin typeface="Arial"/>
                        </a:rPr>
                        <a:t>Drinking Water State Revolving Fund</a:t>
                      </a:r>
                      <a:endParaRPr lang="en-US" sz="1800" b="1">
                        <a:effectLst/>
                        <a:latin typeface="Arial"/>
                        <a:ea typeface="Times New Roman" panose="02020603050405020304" pitchFamily="18" charset="0"/>
                      </a:endParaRPr>
                    </a:p>
                  </a:txBody>
                  <a:tcPr marL="87311" marR="87311" marT="43656" marB="43656" anchor="ctr"/>
                </a:tc>
                <a:tc>
                  <a:txBody>
                    <a:bodyPr/>
                    <a:lstStyle/>
                    <a:p>
                      <a:pPr marL="0" marR="0" algn="ctr">
                        <a:lnSpc>
                          <a:spcPct val="100000"/>
                        </a:lnSpc>
                        <a:spcBef>
                          <a:spcPts val="0"/>
                        </a:spcBef>
                        <a:spcAft>
                          <a:spcPts val="0"/>
                        </a:spcAft>
                      </a:pPr>
                      <a:r>
                        <a:rPr lang="en-US" sz="1800">
                          <a:effectLst/>
                          <a:latin typeface="Arial"/>
                        </a:rPr>
                        <a:t>Repayable loans (with principal forgiveness), </a:t>
                      </a:r>
                    </a:p>
                    <a:p>
                      <a:pPr marL="0" marR="0" algn="ctr">
                        <a:lnSpc>
                          <a:spcPct val="100000"/>
                        </a:lnSpc>
                        <a:spcBef>
                          <a:spcPts val="0"/>
                        </a:spcBef>
                        <a:spcAft>
                          <a:spcPts val="0"/>
                        </a:spcAft>
                      </a:pPr>
                      <a:r>
                        <a:rPr lang="en-US" sz="1800">
                          <a:effectLst/>
                        </a:rPr>
                        <a:t>up to $25 M per applicant per round, </a:t>
                      </a:r>
                    </a:p>
                    <a:p>
                      <a:pPr marL="0" marR="0" algn="ctr">
                        <a:lnSpc>
                          <a:spcPct val="100000"/>
                        </a:lnSpc>
                        <a:spcBef>
                          <a:spcPts val="0"/>
                        </a:spcBef>
                        <a:spcAft>
                          <a:spcPts val="0"/>
                        </a:spcAft>
                      </a:pPr>
                      <a:r>
                        <a:rPr lang="en-US" sz="1800">
                          <a:effectLst/>
                        </a:rPr>
                        <a:t>$200M total DWSRF loan per recipient</a:t>
                      </a:r>
                    </a:p>
                    <a:p>
                      <a:pPr marL="0" marR="0" algn="ctr">
                        <a:lnSpc>
                          <a:spcPct val="100000"/>
                        </a:lnSpc>
                        <a:spcBef>
                          <a:spcPts val="0"/>
                        </a:spcBef>
                        <a:spcAft>
                          <a:spcPts val="0"/>
                        </a:spcAft>
                      </a:pPr>
                      <a:r>
                        <a:rPr lang="en-US" sz="1800">
                          <a:effectLst/>
                        </a:rPr>
                        <a:t>$5M for IIJA EC construction Funds</a:t>
                      </a:r>
                    </a:p>
                  </a:txBody>
                  <a:tcPr marL="87311" marR="87311" marT="43656" marB="43656" anchor="ctr"/>
                </a:tc>
                <a:extLst>
                  <a:ext uri="{0D108BD9-81ED-4DB2-BD59-A6C34878D82A}">
                    <a16:rowId xmlns:a16="http://schemas.microsoft.com/office/drawing/2014/main" val="3733572777"/>
                  </a:ext>
                </a:extLst>
              </a:tr>
              <a:tr h="1148607">
                <a:tc>
                  <a:txBody>
                    <a:bodyPr/>
                    <a:lstStyle/>
                    <a:p>
                      <a:pPr marL="0" marR="0" algn="ctr">
                        <a:lnSpc>
                          <a:spcPct val="100000"/>
                        </a:lnSpc>
                        <a:spcBef>
                          <a:spcPts val="0"/>
                        </a:spcBef>
                        <a:spcAft>
                          <a:spcPts val="0"/>
                        </a:spcAft>
                      </a:pPr>
                      <a:r>
                        <a:rPr lang="en-US" sz="1800" b="1">
                          <a:effectLst/>
                          <a:latin typeface="Arial"/>
                        </a:rPr>
                        <a:t>Clean Water State Revolving Fund</a:t>
                      </a:r>
                      <a:endParaRPr lang="en-US" sz="1800" b="1">
                        <a:effectLst/>
                        <a:latin typeface="Arial"/>
                        <a:ea typeface="Times New Roman" panose="02020603050405020304" pitchFamily="18" charset="0"/>
                      </a:endParaRPr>
                    </a:p>
                  </a:txBody>
                  <a:tcPr marL="87311" marR="87311" marT="43656" marB="43656" anchor="ctr"/>
                </a:tc>
                <a:tc>
                  <a:txBody>
                    <a:bodyPr/>
                    <a:lstStyle/>
                    <a:p>
                      <a:pPr marL="0" marR="0" algn="ctr">
                        <a:lnSpc>
                          <a:spcPct val="100000"/>
                        </a:lnSpc>
                        <a:spcBef>
                          <a:spcPts val="0"/>
                        </a:spcBef>
                        <a:spcAft>
                          <a:spcPts val="0"/>
                        </a:spcAft>
                      </a:pPr>
                      <a:r>
                        <a:rPr lang="en-US" sz="1800">
                          <a:effectLst/>
                          <a:latin typeface="Arial"/>
                        </a:rPr>
                        <a:t>Repayable loans (with principal forgiveness), </a:t>
                      </a:r>
                    </a:p>
                    <a:p>
                      <a:pPr marL="0" marR="0" algn="ctr">
                        <a:lnSpc>
                          <a:spcPct val="100000"/>
                        </a:lnSpc>
                        <a:spcBef>
                          <a:spcPts val="0"/>
                        </a:spcBef>
                        <a:spcAft>
                          <a:spcPts val="0"/>
                        </a:spcAft>
                      </a:pPr>
                      <a:r>
                        <a:rPr lang="en-US" sz="1800">
                          <a:effectLst/>
                        </a:rPr>
                        <a:t>up to $35 M per applicant per round, </a:t>
                      </a:r>
                    </a:p>
                    <a:p>
                      <a:pPr marL="0" marR="0" algn="ctr">
                        <a:lnSpc>
                          <a:spcPct val="100000"/>
                        </a:lnSpc>
                        <a:spcBef>
                          <a:spcPts val="0"/>
                        </a:spcBef>
                        <a:spcAft>
                          <a:spcPts val="0"/>
                        </a:spcAft>
                      </a:pPr>
                      <a:r>
                        <a:rPr lang="en-US" sz="1800">
                          <a:effectLst/>
                        </a:rPr>
                        <a:t>$200M total CWSRF loan per recipient</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No cap for IIJA EC funds</a:t>
                      </a:r>
                    </a:p>
                  </a:txBody>
                  <a:tcPr marL="87311" marR="87311" marT="43656" marB="43656" anchor="ctr"/>
                </a:tc>
                <a:extLst>
                  <a:ext uri="{0D108BD9-81ED-4DB2-BD59-A6C34878D82A}">
                    <a16:rowId xmlns:a16="http://schemas.microsoft.com/office/drawing/2014/main" val="124246659"/>
                  </a:ext>
                </a:extLst>
              </a:tr>
              <a:tr h="1148607">
                <a:tc>
                  <a:txBody>
                    <a:bodyPr/>
                    <a:lstStyle/>
                    <a:p>
                      <a:pPr marL="0" marR="0" algn="ctr">
                        <a:lnSpc>
                          <a:spcPct val="100000"/>
                        </a:lnSpc>
                        <a:spcBef>
                          <a:spcPts val="0"/>
                        </a:spcBef>
                        <a:spcAft>
                          <a:spcPts val="0"/>
                        </a:spcAft>
                      </a:pPr>
                      <a:r>
                        <a:rPr lang="en-US" sz="1800" b="1">
                          <a:effectLst/>
                          <a:latin typeface="Arial"/>
                          <a:ea typeface="Times New Roman" panose="02020603050405020304" pitchFamily="18" charset="0"/>
                        </a:rPr>
                        <a:t>Viable Utility Reserve</a:t>
                      </a:r>
                    </a:p>
                  </a:txBody>
                  <a:tcPr marL="87311" marR="87311" marT="43656" marB="43656" anchor="ctr"/>
                </a:tc>
                <a:tc>
                  <a:txBody>
                    <a:bodyPr/>
                    <a:lstStyle/>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100% state grant</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up to $5M per construction project</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up to $400k per LGU for AIA, rate study, MRF</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VUR cap of $15M per Distressed LGU</a:t>
                      </a:r>
                    </a:p>
                  </a:txBody>
                  <a:tcPr marL="87311" marR="87311" marT="43656" marB="43656" anchor="ctr"/>
                </a:tc>
                <a:extLst>
                  <a:ext uri="{0D108BD9-81ED-4DB2-BD59-A6C34878D82A}">
                    <a16:rowId xmlns:a16="http://schemas.microsoft.com/office/drawing/2014/main" val="574869357"/>
                  </a:ext>
                </a:extLst>
              </a:tr>
              <a:tr h="2183723">
                <a:tc>
                  <a:txBody>
                    <a:bodyPr/>
                    <a:lstStyle/>
                    <a:p>
                      <a:pPr marL="0" marR="0" algn="ctr">
                        <a:lnSpc>
                          <a:spcPct val="100000"/>
                        </a:lnSpc>
                        <a:spcBef>
                          <a:spcPts val="0"/>
                        </a:spcBef>
                        <a:spcAft>
                          <a:spcPts val="0"/>
                        </a:spcAft>
                      </a:pPr>
                      <a:r>
                        <a:rPr lang="en-US" sz="1800" b="1">
                          <a:effectLst/>
                          <a:latin typeface="Arial"/>
                          <a:ea typeface="Times New Roman" panose="02020603050405020304" pitchFamily="18" charset="0"/>
                        </a:rPr>
                        <a:t>State Reserve Program</a:t>
                      </a:r>
                    </a:p>
                  </a:txBody>
                  <a:tcPr marL="87311" marR="87311" marT="43656" marB="43656" anchor="ctr"/>
                </a:tc>
                <a:tc>
                  <a:txBody>
                    <a:bodyPr/>
                    <a:lstStyle/>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Construction Grants: up to $3M per applicant every 3 fiscal years</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Loans: up to $3M per applicant every 3 fiscal years (targeted interest rate)</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Loans: up to $3M per applicant each fiscal year</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AIAs: $150,000* per applicant per project type every 3 years</a:t>
                      </a:r>
                    </a:p>
                    <a:p>
                      <a:pPr marL="0" marR="0" algn="ctr">
                        <a:lnSpc>
                          <a:spcPct val="100000"/>
                        </a:lnSpc>
                        <a:spcBef>
                          <a:spcPts val="0"/>
                        </a:spcBef>
                        <a:spcAft>
                          <a:spcPts val="0"/>
                        </a:spcAft>
                      </a:pPr>
                      <a:r>
                        <a:rPr lang="en-US" sz="1800">
                          <a:solidFill>
                            <a:schemeClr val="tx1"/>
                          </a:solidFill>
                          <a:effectLst/>
                          <a:latin typeface="Arial"/>
                          <a:ea typeface="Times New Roman" panose="02020603050405020304" pitchFamily="18" charset="0"/>
                        </a:rPr>
                        <a:t>MRFs: $50,000* per applicant per project type every 3 years</a:t>
                      </a:r>
                    </a:p>
                    <a:p>
                      <a:pPr marL="0" marR="0" algn="ctr">
                        <a:lnSpc>
                          <a:spcPct val="100000"/>
                        </a:lnSpc>
                        <a:spcBef>
                          <a:spcPts val="0"/>
                        </a:spcBef>
                        <a:spcAft>
                          <a:spcPts val="0"/>
                        </a:spcAft>
                      </a:pPr>
                      <a:r>
                        <a:rPr lang="en-US" sz="1800" i="1">
                          <a:solidFill>
                            <a:schemeClr val="tx1"/>
                          </a:solidFill>
                          <a:effectLst/>
                          <a:latin typeface="Arial"/>
                          <a:ea typeface="Times New Roman" panose="02020603050405020304" pitchFamily="18" charset="0"/>
                        </a:rPr>
                        <a:t>* legislation might change AIA/MRF limits</a:t>
                      </a:r>
                    </a:p>
                  </a:txBody>
                  <a:tcPr marL="87311" marR="87311" marT="43656" marB="43656" anchor="ctr"/>
                </a:tc>
                <a:extLst>
                  <a:ext uri="{0D108BD9-81ED-4DB2-BD59-A6C34878D82A}">
                    <a16:rowId xmlns:a16="http://schemas.microsoft.com/office/drawing/2014/main" val="4075599678"/>
                  </a:ext>
                </a:extLst>
              </a:tr>
            </a:tbl>
          </a:graphicData>
        </a:graphic>
      </p:graphicFrame>
      <p:sp>
        <p:nvSpPr>
          <p:cNvPr id="7" name="Slide Number Placeholder 3">
            <a:extLst>
              <a:ext uri="{FF2B5EF4-FFF2-40B4-BE49-F238E27FC236}">
                <a16:creationId xmlns:a16="http://schemas.microsoft.com/office/drawing/2014/main" id="{3D59B0B8-D46F-E675-151E-8E35FF0513F8}"/>
              </a:ext>
            </a:extLst>
          </p:cNvPr>
          <p:cNvSpPr txBox="1">
            <a:spLocks/>
          </p:cNvSpPr>
          <p:nvPr/>
        </p:nvSpPr>
        <p:spPr>
          <a:xfrm>
            <a:off x="0" y="6592824"/>
            <a:ext cx="2057400" cy="2651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C55B0-5D01-45FE-91CD-8F1B48D625FC}" type="slidenum">
              <a:rPr lang="en-US" sz="1200" b="1" smtClean="0">
                <a:solidFill>
                  <a:schemeClr val="bg1"/>
                </a:solidFill>
                <a:latin typeface="Arial" panose="020B0604020202020204" pitchFamily="34" charset="0"/>
              </a:rPr>
              <a:pPr/>
              <a:t>8</a:t>
            </a:fld>
            <a:endParaRPr lang="en-US" sz="1200" b="1">
              <a:solidFill>
                <a:schemeClr val="bg1"/>
              </a:solidFill>
              <a:latin typeface="Arial" panose="020B0604020202020204" pitchFamily="34" charset="0"/>
            </a:endParaRPr>
          </a:p>
        </p:txBody>
      </p:sp>
    </p:spTree>
    <p:extLst>
      <p:ext uri="{BB962C8B-B14F-4D97-AF65-F5344CB8AC3E}">
        <p14:creationId xmlns:p14="http://schemas.microsoft.com/office/powerpoint/2010/main" val="3289162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2F4E-90C0-F878-FB26-93DE251756E4}"/>
              </a:ext>
            </a:extLst>
          </p:cNvPr>
          <p:cNvSpPr>
            <a:spLocks noGrp="1"/>
          </p:cNvSpPr>
          <p:nvPr>
            <p:ph type="title"/>
          </p:nvPr>
        </p:nvSpPr>
        <p:spPr/>
        <p:txBody>
          <a:bodyPr/>
          <a:lstStyle/>
          <a:p>
            <a:r>
              <a:rPr lang="en-US"/>
              <a:t>Signature – Tips </a:t>
            </a:r>
          </a:p>
        </p:txBody>
      </p:sp>
      <p:sp>
        <p:nvSpPr>
          <p:cNvPr id="3" name="Content Placeholder 2">
            <a:extLst>
              <a:ext uri="{FF2B5EF4-FFF2-40B4-BE49-F238E27FC236}">
                <a16:creationId xmlns:a16="http://schemas.microsoft.com/office/drawing/2014/main" id="{419D7281-85EC-E300-3C8B-3C45F483FD3F}"/>
              </a:ext>
            </a:extLst>
          </p:cNvPr>
          <p:cNvSpPr>
            <a:spLocks noGrp="1"/>
          </p:cNvSpPr>
          <p:nvPr>
            <p:ph idx="1"/>
          </p:nvPr>
        </p:nvSpPr>
        <p:spPr/>
        <p:txBody>
          <a:bodyPr vert="horz" lIns="91440" tIns="45720" rIns="91440" bIns="45720" rtlCol="0" anchor="t">
            <a:normAutofit/>
          </a:bodyPr>
          <a:lstStyle/>
          <a:p>
            <a:r>
              <a:rPr lang="en-US">
                <a:solidFill>
                  <a:schemeClr val="accent3"/>
                </a:solidFill>
              </a:rPr>
              <a:t>Must be signed by Authorized Representative</a:t>
            </a:r>
          </a:p>
          <a:p>
            <a:pPr lvl="1"/>
            <a:r>
              <a:rPr lang="en-US">
                <a:solidFill>
                  <a:schemeClr val="accent3"/>
                </a:solidFill>
              </a:rPr>
              <a:t>Top elected official</a:t>
            </a:r>
          </a:p>
          <a:p>
            <a:pPr lvl="1"/>
            <a:r>
              <a:rPr lang="en-US">
                <a:solidFill>
                  <a:schemeClr val="accent3"/>
                </a:solidFill>
              </a:rPr>
              <a:t>Top administrative official</a:t>
            </a:r>
          </a:p>
          <a:p>
            <a:pPr lvl="1"/>
            <a:r>
              <a:rPr lang="en-US">
                <a:solidFill>
                  <a:schemeClr val="accent3"/>
                </a:solidFill>
              </a:rPr>
              <a:t>Person listed in Resolution as Authorized Representative</a:t>
            </a:r>
          </a:p>
          <a:p>
            <a:r>
              <a:rPr lang="en-US" i="1">
                <a:solidFill>
                  <a:srgbClr val="960000"/>
                </a:solidFill>
              </a:rPr>
              <a:t>Original signature***</a:t>
            </a:r>
          </a:p>
          <a:p>
            <a:pPr lvl="1"/>
            <a:r>
              <a:rPr lang="en-US" i="1">
                <a:solidFill>
                  <a:srgbClr val="960000"/>
                </a:solidFill>
              </a:rPr>
              <a:t>Wet signature required for CDBG-I hardcopy</a:t>
            </a:r>
          </a:p>
          <a:p>
            <a:pPr lvl="1"/>
            <a:r>
              <a:rPr lang="en-US" i="1">
                <a:solidFill>
                  <a:srgbClr val="960000"/>
                </a:solidFill>
              </a:rPr>
              <a:t>Electronic signature (DocuSign preferred) okay for other programs and the official electronic</a:t>
            </a:r>
            <a:br>
              <a:rPr lang="en-US" i="1">
                <a:solidFill>
                  <a:srgbClr val="960000"/>
                </a:solidFill>
              </a:rPr>
            </a:br>
            <a:r>
              <a:rPr lang="en-US" i="1">
                <a:solidFill>
                  <a:srgbClr val="960000"/>
                </a:solidFill>
              </a:rPr>
              <a:t>CDBG-I application</a:t>
            </a:r>
          </a:p>
          <a:p>
            <a:endParaRPr lang="en-US"/>
          </a:p>
        </p:txBody>
      </p:sp>
      <p:sp>
        <p:nvSpPr>
          <p:cNvPr id="4" name="Slide Number Placeholder 3">
            <a:extLst>
              <a:ext uri="{FF2B5EF4-FFF2-40B4-BE49-F238E27FC236}">
                <a16:creationId xmlns:a16="http://schemas.microsoft.com/office/drawing/2014/main" id="{5E5FCD33-EB60-9750-D13F-FF9A3C522186}"/>
              </a:ext>
            </a:extLst>
          </p:cNvPr>
          <p:cNvSpPr>
            <a:spLocks noGrp="1"/>
          </p:cNvSpPr>
          <p:nvPr>
            <p:ph type="sldNum" sz="quarter" idx="10"/>
          </p:nvPr>
        </p:nvSpPr>
        <p:spPr/>
        <p:txBody>
          <a:bodyPr/>
          <a:lstStyle/>
          <a:p>
            <a:fld id="{74EC55B0-5D01-45FE-91CD-8F1B48D625FC}" type="slidenum">
              <a:rPr lang="en-US" smtClean="0"/>
              <a:pPr/>
              <a:t>80</a:t>
            </a:fld>
            <a:endParaRPr lang="en-US"/>
          </a:p>
        </p:txBody>
      </p:sp>
    </p:spTree>
    <p:extLst>
      <p:ext uri="{BB962C8B-B14F-4D97-AF65-F5344CB8AC3E}">
        <p14:creationId xmlns:p14="http://schemas.microsoft.com/office/powerpoint/2010/main" val="3768581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81</a:t>
            </a:fld>
            <a:endParaRPr lang="en-US"/>
          </a:p>
        </p:txBody>
      </p:sp>
      <p:sp>
        <p:nvSpPr>
          <p:cNvPr id="4" name="Title 3"/>
          <p:cNvSpPr>
            <a:spLocks noGrp="1"/>
          </p:cNvSpPr>
          <p:nvPr>
            <p:ph type="ctrTitle"/>
          </p:nvPr>
        </p:nvSpPr>
        <p:spPr/>
        <p:txBody>
          <a:bodyPr/>
          <a:lstStyle/>
          <a:p>
            <a:r>
              <a:rPr lang="en-US"/>
              <a:t>Additional Forms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22616780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15F0C3-05DA-EC17-7138-0B6E1DA97108}"/>
              </a:ext>
            </a:extLst>
          </p:cNvPr>
          <p:cNvSpPr>
            <a:spLocks noGrp="1"/>
          </p:cNvSpPr>
          <p:nvPr>
            <p:ph type="title"/>
          </p:nvPr>
        </p:nvSpPr>
        <p:spPr/>
        <p:txBody>
          <a:bodyPr/>
          <a:lstStyle/>
          <a:p>
            <a:r>
              <a:rPr lang="en-US"/>
              <a:t>Financial Information Form</a:t>
            </a:r>
          </a:p>
        </p:txBody>
      </p:sp>
      <p:sp>
        <p:nvSpPr>
          <p:cNvPr id="2" name="Slide Number Placeholder 1">
            <a:extLst>
              <a:ext uri="{FF2B5EF4-FFF2-40B4-BE49-F238E27FC236}">
                <a16:creationId xmlns:a16="http://schemas.microsoft.com/office/drawing/2014/main" id="{5407A3DB-F4D5-2C12-A688-87ECF59A7657}"/>
              </a:ext>
            </a:extLst>
          </p:cNvPr>
          <p:cNvSpPr>
            <a:spLocks noGrp="1"/>
          </p:cNvSpPr>
          <p:nvPr>
            <p:ph type="sldNum" sz="quarter" idx="10"/>
          </p:nvPr>
        </p:nvSpPr>
        <p:spPr/>
        <p:txBody>
          <a:bodyPr/>
          <a:lstStyle/>
          <a:p>
            <a:fld id="{11F27F3A-B3E9-41ED-AF8F-A365F10BB65F}" type="slidenum">
              <a:rPr lang="en-US" smtClean="0"/>
              <a:pPr/>
              <a:t>82</a:t>
            </a:fld>
            <a:endParaRPr lang="en-US"/>
          </a:p>
        </p:txBody>
      </p:sp>
      <p:sp>
        <p:nvSpPr>
          <p:cNvPr id="9" name="Rectangle 8">
            <a:extLst>
              <a:ext uri="{FF2B5EF4-FFF2-40B4-BE49-F238E27FC236}">
                <a16:creationId xmlns:a16="http://schemas.microsoft.com/office/drawing/2014/main" id="{A5784482-AE18-03D3-0A51-406B2F5BD84B}"/>
              </a:ext>
            </a:extLst>
          </p:cNvPr>
          <p:cNvSpPr/>
          <p:nvPr/>
        </p:nvSpPr>
        <p:spPr>
          <a:xfrm>
            <a:off x="6895322" y="5374433"/>
            <a:ext cx="2183364" cy="109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a:extLst>
              <a:ext uri="{FF2B5EF4-FFF2-40B4-BE49-F238E27FC236}">
                <a16:creationId xmlns:a16="http://schemas.microsoft.com/office/drawing/2014/main" id="{42D28332-17F5-8757-F42D-2889D8A8FD49}"/>
              </a:ext>
            </a:extLst>
          </p:cNvPr>
          <p:cNvPicPr>
            <a:picLocks noChangeAspect="1"/>
          </p:cNvPicPr>
          <p:nvPr/>
        </p:nvPicPr>
        <p:blipFill>
          <a:blip r:embed="rId3"/>
          <a:stretch>
            <a:fillRect/>
          </a:stretch>
        </p:blipFill>
        <p:spPr>
          <a:xfrm>
            <a:off x="4940959" y="1289110"/>
            <a:ext cx="3883367" cy="4894193"/>
          </a:xfrm>
          <a:prstGeom prst="rect">
            <a:avLst/>
          </a:prstGeom>
        </p:spPr>
      </p:pic>
      <p:pic>
        <p:nvPicPr>
          <p:cNvPr id="4" name="Picture 3">
            <a:extLst>
              <a:ext uri="{FF2B5EF4-FFF2-40B4-BE49-F238E27FC236}">
                <a16:creationId xmlns:a16="http://schemas.microsoft.com/office/drawing/2014/main" id="{460DB982-6FB4-B92A-C8FB-D915A0B7C37F}"/>
              </a:ext>
            </a:extLst>
          </p:cNvPr>
          <p:cNvPicPr>
            <a:picLocks noChangeAspect="1"/>
          </p:cNvPicPr>
          <p:nvPr/>
        </p:nvPicPr>
        <p:blipFill>
          <a:blip r:embed="rId4"/>
          <a:stretch>
            <a:fillRect/>
          </a:stretch>
        </p:blipFill>
        <p:spPr>
          <a:xfrm>
            <a:off x="319674" y="1289110"/>
            <a:ext cx="3824429" cy="4876789"/>
          </a:xfrm>
          <a:prstGeom prst="rect">
            <a:avLst/>
          </a:prstGeom>
        </p:spPr>
      </p:pic>
    </p:spTree>
    <p:extLst>
      <p:ext uri="{BB962C8B-B14F-4D97-AF65-F5344CB8AC3E}">
        <p14:creationId xmlns:p14="http://schemas.microsoft.com/office/powerpoint/2010/main" val="2098540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0A83-73B4-D6DD-6057-B17760BBBB81}"/>
              </a:ext>
            </a:extLst>
          </p:cNvPr>
          <p:cNvSpPr>
            <a:spLocks noGrp="1"/>
          </p:cNvSpPr>
          <p:nvPr>
            <p:ph type="title"/>
          </p:nvPr>
        </p:nvSpPr>
        <p:spPr/>
        <p:txBody>
          <a:bodyPr/>
          <a:lstStyle/>
          <a:p>
            <a:r>
              <a:rPr lang="en-US"/>
              <a:t>Fund Transfer Certification Form</a:t>
            </a:r>
          </a:p>
        </p:txBody>
      </p:sp>
      <p:sp>
        <p:nvSpPr>
          <p:cNvPr id="4" name="Slide Number Placeholder 3">
            <a:extLst>
              <a:ext uri="{FF2B5EF4-FFF2-40B4-BE49-F238E27FC236}">
                <a16:creationId xmlns:a16="http://schemas.microsoft.com/office/drawing/2014/main" id="{D5BA6867-C1C5-428E-C619-6C125F87F3F8}"/>
              </a:ext>
            </a:extLst>
          </p:cNvPr>
          <p:cNvSpPr>
            <a:spLocks noGrp="1"/>
          </p:cNvSpPr>
          <p:nvPr>
            <p:ph type="sldNum" sz="quarter" idx="10"/>
          </p:nvPr>
        </p:nvSpPr>
        <p:spPr/>
        <p:txBody>
          <a:bodyPr/>
          <a:lstStyle/>
          <a:p>
            <a:fld id="{74EC55B0-5D01-45FE-91CD-8F1B48D625FC}" type="slidenum">
              <a:rPr lang="en-US" smtClean="0"/>
              <a:pPr/>
              <a:t>83</a:t>
            </a:fld>
            <a:endParaRPr lang="en-US"/>
          </a:p>
        </p:txBody>
      </p:sp>
      <p:pic>
        <p:nvPicPr>
          <p:cNvPr id="8" name="Picture 7">
            <a:extLst>
              <a:ext uri="{FF2B5EF4-FFF2-40B4-BE49-F238E27FC236}">
                <a16:creationId xmlns:a16="http://schemas.microsoft.com/office/drawing/2014/main" id="{C9DA7D66-91B5-7588-DE42-8B894124B323}"/>
              </a:ext>
            </a:extLst>
          </p:cNvPr>
          <p:cNvPicPr>
            <a:picLocks noChangeAspect="1"/>
          </p:cNvPicPr>
          <p:nvPr/>
        </p:nvPicPr>
        <p:blipFill>
          <a:blip r:embed="rId3"/>
          <a:stretch>
            <a:fillRect/>
          </a:stretch>
        </p:blipFill>
        <p:spPr>
          <a:xfrm>
            <a:off x="2378158" y="1083653"/>
            <a:ext cx="4498580" cy="5339918"/>
          </a:xfrm>
          <a:prstGeom prst="rect">
            <a:avLst/>
          </a:prstGeom>
        </p:spPr>
      </p:pic>
    </p:spTree>
    <p:extLst>
      <p:ext uri="{BB962C8B-B14F-4D97-AF65-F5344CB8AC3E}">
        <p14:creationId xmlns:p14="http://schemas.microsoft.com/office/powerpoint/2010/main" val="4161121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18360-217A-950E-8A61-C69DB4C7A7C9}"/>
              </a:ext>
            </a:extLst>
          </p:cNvPr>
          <p:cNvSpPr/>
          <p:nvPr/>
        </p:nvSpPr>
        <p:spPr>
          <a:xfrm>
            <a:off x="6890327" y="5286479"/>
            <a:ext cx="2253673" cy="123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70F164E-390E-4504-AAB7-47D852A3E888}"/>
              </a:ext>
            </a:extLst>
          </p:cNvPr>
          <p:cNvSpPr>
            <a:spLocks noGrp="1"/>
          </p:cNvSpPr>
          <p:nvPr>
            <p:ph type="title"/>
          </p:nvPr>
        </p:nvSpPr>
        <p:spPr/>
        <p:txBody>
          <a:bodyPr>
            <a:normAutofit fontScale="90000"/>
          </a:bodyPr>
          <a:lstStyle/>
          <a:p>
            <a:r>
              <a:rPr lang="en-US"/>
              <a:t>Financial Information Form, Fund Transfer Certification &amp; Rate Sheets – Tips </a:t>
            </a:r>
          </a:p>
        </p:txBody>
      </p:sp>
      <p:sp>
        <p:nvSpPr>
          <p:cNvPr id="3" name="Content Placeholder 2">
            <a:extLst>
              <a:ext uri="{FF2B5EF4-FFF2-40B4-BE49-F238E27FC236}">
                <a16:creationId xmlns:a16="http://schemas.microsoft.com/office/drawing/2014/main" id="{82FA8603-CEC4-6FFD-0BF0-58F5CEE80E0E}"/>
              </a:ext>
            </a:extLst>
          </p:cNvPr>
          <p:cNvSpPr>
            <a:spLocks noGrp="1"/>
          </p:cNvSpPr>
          <p:nvPr>
            <p:ph idx="1"/>
          </p:nvPr>
        </p:nvSpPr>
        <p:spPr>
          <a:xfrm>
            <a:off x="452336" y="914400"/>
            <a:ext cx="8321040" cy="5537200"/>
          </a:xfrm>
        </p:spPr>
        <p:txBody>
          <a:bodyPr vert="horz" lIns="91440" tIns="45720" rIns="91440" bIns="45720" rtlCol="0" anchor="t">
            <a:noAutofit/>
          </a:bodyPr>
          <a:lstStyle/>
          <a:p>
            <a:r>
              <a:rPr lang="en-US" sz="2400">
                <a:solidFill>
                  <a:schemeClr val="accent3"/>
                </a:solidFill>
                <a:latin typeface="Arial"/>
                <a:cs typeface="Arial"/>
              </a:rPr>
              <a:t>Financial Information Form</a:t>
            </a:r>
          </a:p>
          <a:p>
            <a:pPr lvl="1"/>
            <a:r>
              <a:rPr lang="en-US" sz="2000">
                <a:solidFill>
                  <a:schemeClr val="accent3"/>
                </a:solidFill>
                <a:latin typeface="Arial"/>
                <a:cs typeface="Arial"/>
              </a:rPr>
              <a:t>Finance Officer or Authorized Representative signs</a:t>
            </a:r>
          </a:p>
          <a:p>
            <a:pPr lvl="1"/>
            <a:r>
              <a:rPr lang="en-US" sz="2000">
                <a:solidFill>
                  <a:schemeClr val="accent3"/>
                </a:solidFill>
                <a:latin typeface="Arial"/>
                <a:cs typeface="Arial"/>
              </a:rPr>
              <a:t>3 years of information from most recently accepted, approved audits</a:t>
            </a:r>
          </a:p>
          <a:p>
            <a:pPr lvl="1"/>
            <a:r>
              <a:rPr lang="en-US" sz="2000">
                <a:solidFill>
                  <a:schemeClr val="accent3"/>
                </a:solidFill>
                <a:latin typeface="Arial"/>
                <a:cs typeface="Arial"/>
              </a:rPr>
              <a:t>Absolute values in expenditures</a:t>
            </a:r>
          </a:p>
          <a:p>
            <a:pPr lvl="1"/>
            <a:r>
              <a:rPr lang="en-US" sz="2000">
                <a:solidFill>
                  <a:schemeClr val="accent3"/>
                </a:solidFill>
                <a:latin typeface="Arial"/>
                <a:cs typeface="Arial"/>
              </a:rPr>
              <a:t>Remember transfers</a:t>
            </a:r>
          </a:p>
          <a:p>
            <a:pPr lvl="1"/>
            <a:r>
              <a:rPr lang="en-US" sz="2000">
                <a:solidFill>
                  <a:schemeClr val="accent3"/>
                </a:solidFill>
                <a:latin typeface="Arial"/>
                <a:cs typeface="Arial"/>
              </a:rPr>
              <a:t>Do not modify form</a:t>
            </a:r>
          </a:p>
          <a:p>
            <a:pPr lvl="1"/>
            <a:r>
              <a:rPr lang="en-US" sz="2000">
                <a:solidFill>
                  <a:schemeClr val="accent3"/>
                </a:solidFill>
                <a:latin typeface="Arial"/>
                <a:cs typeface="Arial"/>
              </a:rPr>
              <a:t>Not required for completeness BUT will impact points if not supplied (semi-annual application only)</a:t>
            </a:r>
          </a:p>
          <a:p>
            <a:r>
              <a:rPr lang="en-US" sz="2400">
                <a:solidFill>
                  <a:schemeClr val="accent3"/>
                </a:solidFill>
                <a:latin typeface="Arial"/>
                <a:cs typeface="Arial"/>
              </a:rPr>
              <a:t>Fund Transfer Certification</a:t>
            </a:r>
          </a:p>
          <a:p>
            <a:pPr lvl="1"/>
            <a:r>
              <a:rPr lang="en-US" sz="2000">
                <a:solidFill>
                  <a:srgbClr val="960000"/>
                </a:solidFill>
                <a:latin typeface="Arial"/>
                <a:cs typeface="Arial"/>
              </a:rPr>
              <a:t>Finance Officer or Authorized Representative signs***</a:t>
            </a:r>
          </a:p>
          <a:p>
            <a:pPr lvl="1"/>
            <a:r>
              <a:rPr lang="en-US" sz="2000">
                <a:solidFill>
                  <a:schemeClr val="accent3"/>
                </a:solidFill>
                <a:latin typeface="Arial"/>
                <a:cs typeface="Arial"/>
              </a:rPr>
              <a:t>Go back to FY 2014</a:t>
            </a:r>
          </a:p>
          <a:p>
            <a:pPr lvl="1"/>
            <a:r>
              <a:rPr lang="en-US" sz="2000">
                <a:solidFill>
                  <a:srgbClr val="960000"/>
                </a:solidFill>
                <a:latin typeface="Arial"/>
                <a:cs typeface="Arial"/>
              </a:rPr>
              <a:t>1 of 3 checkboxes must be checked***</a:t>
            </a:r>
            <a:endParaRPr lang="en-US" sz="2000">
              <a:solidFill>
                <a:schemeClr val="accent3"/>
              </a:solidFill>
              <a:latin typeface="Arial"/>
              <a:cs typeface="Arial"/>
            </a:endParaRPr>
          </a:p>
          <a:p>
            <a:pPr lvl="1"/>
            <a:r>
              <a:rPr lang="en-US" sz="2000">
                <a:solidFill>
                  <a:schemeClr val="accent3"/>
                </a:solidFill>
                <a:latin typeface="Arial"/>
                <a:cs typeface="Arial"/>
              </a:rPr>
              <a:t>Payment in lieu of taxes (PILOT) are not automatically considered reasonably allocable to operation of the utility </a:t>
            </a:r>
          </a:p>
          <a:p>
            <a:r>
              <a:rPr lang="en-US" sz="2400">
                <a:solidFill>
                  <a:schemeClr val="accent3"/>
                </a:solidFill>
                <a:latin typeface="Arial"/>
                <a:cs typeface="Arial"/>
              </a:rPr>
              <a:t>Rate sheets – Include </a:t>
            </a:r>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22B937F6-5C4F-4C76-8D63-365CA85BA7B7}"/>
              </a:ext>
            </a:extLst>
          </p:cNvPr>
          <p:cNvSpPr>
            <a:spLocks noGrp="1"/>
          </p:cNvSpPr>
          <p:nvPr>
            <p:ph type="sldNum" sz="quarter" idx="10"/>
          </p:nvPr>
        </p:nvSpPr>
        <p:spPr/>
        <p:txBody>
          <a:bodyPr/>
          <a:lstStyle/>
          <a:p>
            <a:fld id="{74EC55B0-5D01-45FE-91CD-8F1B48D625FC}" type="slidenum">
              <a:rPr lang="en-US" smtClean="0"/>
              <a:pPr/>
              <a:t>84</a:t>
            </a:fld>
            <a:endParaRPr lang="en-US"/>
          </a:p>
        </p:txBody>
      </p:sp>
    </p:spTree>
    <p:extLst>
      <p:ext uri="{BB962C8B-B14F-4D97-AF65-F5344CB8AC3E}">
        <p14:creationId xmlns:p14="http://schemas.microsoft.com/office/powerpoint/2010/main" val="7349073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A6BD3-7A34-3E03-C1D3-965BCE0CFB4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5200A3F-EB64-33CD-6FF0-0CC1D0916D8A}"/>
              </a:ext>
            </a:extLst>
          </p:cNvPr>
          <p:cNvSpPr/>
          <p:nvPr/>
        </p:nvSpPr>
        <p:spPr>
          <a:xfrm>
            <a:off x="6890327" y="5286479"/>
            <a:ext cx="2253673" cy="123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F4C6107E-4790-60E9-0669-B09832EBFFC0}"/>
              </a:ext>
            </a:extLst>
          </p:cNvPr>
          <p:cNvSpPr>
            <a:spLocks noGrp="1"/>
          </p:cNvSpPr>
          <p:nvPr>
            <p:ph type="title"/>
          </p:nvPr>
        </p:nvSpPr>
        <p:spPr/>
        <p:txBody>
          <a:bodyPr/>
          <a:lstStyle/>
          <a:p>
            <a:r>
              <a:rPr lang="en-US" dirty="0"/>
              <a:t>VUR Construction Eligibility Form</a:t>
            </a:r>
          </a:p>
        </p:txBody>
      </p:sp>
      <p:sp>
        <p:nvSpPr>
          <p:cNvPr id="3" name="Content Placeholder 2">
            <a:extLst>
              <a:ext uri="{FF2B5EF4-FFF2-40B4-BE49-F238E27FC236}">
                <a16:creationId xmlns:a16="http://schemas.microsoft.com/office/drawing/2014/main" id="{BC4E22EC-9521-5862-5FA3-2A02FCE516C4}"/>
              </a:ext>
            </a:extLst>
          </p:cNvPr>
          <p:cNvSpPr>
            <a:spLocks noGrp="1"/>
          </p:cNvSpPr>
          <p:nvPr>
            <p:ph idx="1"/>
          </p:nvPr>
        </p:nvSpPr>
        <p:spPr>
          <a:xfrm>
            <a:off x="467734" y="1228728"/>
            <a:ext cx="3488242" cy="5019673"/>
          </a:xfrm>
        </p:spPr>
        <p:txBody>
          <a:bodyPr vert="horz" lIns="91440" tIns="45720" rIns="91440" bIns="45720" rtlCol="0" anchor="t">
            <a:normAutofit/>
          </a:bodyPr>
          <a:lstStyle/>
          <a:p>
            <a:r>
              <a:rPr lang="en-US">
                <a:solidFill>
                  <a:schemeClr val="accent3"/>
                </a:solidFill>
              </a:rPr>
              <a:t>Required to be considered for project funding from the VUR</a:t>
            </a:r>
          </a:p>
          <a:p>
            <a:r>
              <a:rPr lang="en-US">
                <a:solidFill>
                  <a:schemeClr val="accent3"/>
                </a:solidFill>
              </a:rPr>
              <a:t>All </a:t>
            </a:r>
            <a:r>
              <a:rPr lang="en-US" i="1">
                <a:solidFill>
                  <a:schemeClr val="accent3"/>
                </a:solidFill>
              </a:rPr>
              <a:t>distressed LGUs</a:t>
            </a:r>
            <a:r>
              <a:rPr lang="en-US">
                <a:solidFill>
                  <a:schemeClr val="accent3"/>
                </a:solidFill>
              </a:rPr>
              <a:t> must complete form to be awarded VUR Construction Grant funding</a:t>
            </a:r>
          </a:p>
          <a:p>
            <a:r>
              <a:rPr lang="en-US">
                <a:solidFill>
                  <a:schemeClr val="accent3"/>
                </a:solidFill>
              </a:rPr>
              <a:t>Intent – VUR Construction grants promote viability</a:t>
            </a:r>
          </a:p>
        </p:txBody>
      </p:sp>
      <p:sp>
        <p:nvSpPr>
          <p:cNvPr id="4" name="Slide Number Placeholder 3">
            <a:extLst>
              <a:ext uri="{FF2B5EF4-FFF2-40B4-BE49-F238E27FC236}">
                <a16:creationId xmlns:a16="http://schemas.microsoft.com/office/drawing/2014/main" id="{910C30B6-0684-FB36-6DB7-EF0A532C50E1}"/>
              </a:ext>
            </a:extLst>
          </p:cNvPr>
          <p:cNvSpPr>
            <a:spLocks noGrp="1"/>
          </p:cNvSpPr>
          <p:nvPr>
            <p:ph type="sldNum" sz="quarter" idx="10"/>
          </p:nvPr>
        </p:nvSpPr>
        <p:spPr/>
        <p:txBody>
          <a:bodyPr/>
          <a:lstStyle/>
          <a:p>
            <a:fld id="{74EC55B0-5D01-45FE-91CD-8F1B48D625FC}" type="slidenum">
              <a:rPr lang="en-US" smtClean="0"/>
              <a:pPr/>
              <a:t>85</a:t>
            </a:fld>
            <a:endParaRPr lang="en-US"/>
          </a:p>
        </p:txBody>
      </p:sp>
      <p:pic>
        <p:nvPicPr>
          <p:cNvPr id="8" name="Picture 7">
            <a:extLst>
              <a:ext uri="{FF2B5EF4-FFF2-40B4-BE49-F238E27FC236}">
                <a16:creationId xmlns:a16="http://schemas.microsoft.com/office/drawing/2014/main" id="{94F249D7-D261-D3BD-F8B8-723D7A534288}"/>
              </a:ext>
            </a:extLst>
          </p:cNvPr>
          <p:cNvPicPr>
            <a:picLocks noChangeAspect="1"/>
          </p:cNvPicPr>
          <p:nvPr/>
        </p:nvPicPr>
        <p:blipFill>
          <a:blip r:embed="rId3"/>
          <a:stretch>
            <a:fillRect/>
          </a:stretch>
        </p:blipFill>
        <p:spPr>
          <a:xfrm>
            <a:off x="4572000" y="914400"/>
            <a:ext cx="4495339" cy="3453143"/>
          </a:xfrm>
          <a:prstGeom prst="rect">
            <a:avLst/>
          </a:prstGeom>
        </p:spPr>
      </p:pic>
      <p:pic>
        <p:nvPicPr>
          <p:cNvPr id="12" name="Picture 11">
            <a:extLst>
              <a:ext uri="{FF2B5EF4-FFF2-40B4-BE49-F238E27FC236}">
                <a16:creationId xmlns:a16="http://schemas.microsoft.com/office/drawing/2014/main" id="{BC26BDFF-3112-E2A0-1E58-354F6C5F64A1}"/>
              </a:ext>
            </a:extLst>
          </p:cNvPr>
          <p:cNvPicPr>
            <a:picLocks noChangeAspect="1"/>
          </p:cNvPicPr>
          <p:nvPr/>
        </p:nvPicPr>
        <p:blipFill>
          <a:blip r:embed="rId4"/>
          <a:stretch>
            <a:fillRect/>
          </a:stretch>
        </p:blipFill>
        <p:spPr>
          <a:xfrm>
            <a:off x="4572000" y="4400293"/>
            <a:ext cx="4495339" cy="1360524"/>
          </a:xfrm>
          <a:prstGeom prst="rect">
            <a:avLst/>
          </a:prstGeom>
        </p:spPr>
      </p:pic>
      <p:pic>
        <p:nvPicPr>
          <p:cNvPr id="14" name="Picture 13">
            <a:extLst>
              <a:ext uri="{FF2B5EF4-FFF2-40B4-BE49-F238E27FC236}">
                <a16:creationId xmlns:a16="http://schemas.microsoft.com/office/drawing/2014/main" id="{AD6FCF5F-8454-0C1D-FB13-A0F8A14184B3}"/>
              </a:ext>
            </a:extLst>
          </p:cNvPr>
          <p:cNvPicPr>
            <a:picLocks noChangeAspect="1"/>
          </p:cNvPicPr>
          <p:nvPr/>
        </p:nvPicPr>
        <p:blipFill>
          <a:blip r:embed="rId5"/>
          <a:stretch>
            <a:fillRect/>
          </a:stretch>
        </p:blipFill>
        <p:spPr>
          <a:xfrm>
            <a:off x="4572000" y="5760818"/>
            <a:ext cx="4495339" cy="960782"/>
          </a:xfrm>
          <a:prstGeom prst="rect">
            <a:avLst/>
          </a:prstGeom>
        </p:spPr>
      </p:pic>
    </p:spTree>
    <p:extLst>
      <p:ext uri="{BB962C8B-B14F-4D97-AF65-F5344CB8AC3E}">
        <p14:creationId xmlns:p14="http://schemas.microsoft.com/office/powerpoint/2010/main" val="1765573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20C6B5-E055-822D-2ED6-5F9F7D1495F0}"/>
              </a:ext>
            </a:extLst>
          </p:cNvPr>
          <p:cNvSpPr/>
          <p:nvPr/>
        </p:nvSpPr>
        <p:spPr>
          <a:xfrm>
            <a:off x="6981825" y="5362575"/>
            <a:ext cx="2076450" cy="11334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073D3-B582-E747-23BB-26A9965B3CBE}"/>
              </a:ext>
            </a:extLst>
          </p:cNvPr>
          <p:cNvSpPr>
            <a:spLocks noGrp="1"/>
          </p:cNvSpPr>
          <p:nvPr>
            <p:ph type="title"/>
          </p:nvPr>
        </p:nvSpPr>
        <p:spPr/>
        <p:txBody>
          <a:bodyPr/>
          <a:lstStyle/>
          <a:p>
            <a:r>
              <a:rPr lang="en-US"/>
              <a:t>SRP Grant Form (SRP Projects only)</a:t>
            </a:r>
          </a:p>
        </p:txBody>
      </p:sp>
      <p:sp>
        <p:nvSpPr>
          <p:cNvPr id="4" name="Slide Number Placeholder 3">
            <a:extLst>
              <a:ext uri="{FF2B5EF4-FFF2-40B4-BE49-F238E27FC236}">
                <a16:creationId xmlns:a16="http://schemas.microsoft.com/office/drawing/2014/main" id="{EEE5EC03-E5A7-85B1-F9C4-62C6E149E635}"/>
              </a:ext>
            </a:extLst>
          </p:cNvPr>
          <p:cNvSpPr>
            <a:spLocks noGrp="1"/>
          </p:cNvSpPr>
          <p:nvPr>
            <p:ph type="sldNum" sz="quarter" idx="10"/>
          </p:nvPr>
        </p:nvSpPr>
        <p:spPr/>
        <p:txBody>
          <a:bodyPr/>
          <a:lstStyle/>
          <a:p>
            <a:fld id="{74EC55B0-5D01-45FE-91CD-8F1B48D625FC}" type="slidenum">
              <a:rPr lang="en-US" smtClean="0"/>
              <a:pPr/>
              <a:t>86</a:t>
            </a:fld>
            <a:endParaRPr lang="en-US"/>
          </a:p>
        </p:txBody>
      </p:sp>
      <p:sp>
        <p:nvSpPr>
          <p:cNvPr id="3" name="Content Placeholder 2">
            <a:extLst>
              <a:ext uri="{FF2B5EF4-FFF2-40B4-BE49-F238E27FC236}">
                <a16:creationId xmlns:a16="http://schemas.microsoft.com/office/drawing/2014/main" id="{6AD55AB0-F5C5-F357-312B-67E413966784}"/>
              </a:ext>
            </a:extLst>
          </p:cNvPr>
          <p:cNvSpPr txBox="1">
            <a:spLocks/>
          </p:cNvSpPr>
          <p:nvPr/>
        </p:nvSpPr>
        <p:spPr>
          <a:xfrm>
            <a:off x="143493" y="1164772"/>
            <a:ext cx="4167250" cy="5428052"/>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solidFill>
                  <a:schemeClr val="accent3"/>
                </a:solidFill>
              </a:rPr>
              <a:t>Project for repair, replacement, or construction of equipment, buildings, or natural features due to damage or effects from Hurricane Helene, including capacity-building</a:t>
            </a:r>
          </a:p>
          <a:p>
            <a:pPr marL="0" indent="0">
              <a:buNone/>
            </a:pPr>
            <a:endParaRPr lang="en-US" dirty="0">
              <a:solidFill>
                <a:schemeClr val="accent3"/>
              </a:solidFill>
            </a:endParaRPr>
          </a:p>
          <a:p>
            <a:pPr marL="0" indent="0">
              <a:buNone/>
            </a:pPr>
            <a:r>
              <a:rPr lang="en-US" dirty="0">
                <a:solidFill>
                  <a:schemeClr val="accent3"/>
                </a:solidFill>
              </a:rPr>
              <a:t>and </a:t>
            </a:r>
          </a:p>
          <a:p>
            <a:pPr marL="0" indent="0">
              <a:buNone/>
            </a:pPr>
            <a:endParaRPr lang="en-US" dirty="0">
              <a:solidFill>
                <a:schemeClr val="accent3"/>
              </a:solidFill>
            </a:endParaRPr>
          </a:p>
          <a:p>
            <a:pPr marL="0" indent="0">
              <a:buNone/>
            </a:pPr>
            <a:r>
              <a:rPr lang="en-US" dirty="0">
                <a:solidFill>
                  <a:schemeClr val="accent3"/>
                </a:solidFill>
              </a:rPr>
              <a:t>the amount of funds requested is the amount of unmet need above the amount paid by insurance and available federal aid.</a:t>
            </a:r>
          </a:p>
        </p:txBody>
      </p:sp>
      <p:sp>
        <p:nvSpPr>
          <p:cNvPr id="7" name="Content Placeholder 6">
            <a:extLst>
              <a:ext uri="{FF2B5EF4-FFF2-40B4-BE49-F238E27FC236}">
                <a16:creationId xmlns:a16="http://schemas.microsoft.com/office/drawing/2014/main" id="{ECEACD22-D29F-979F-C585-E58F37A82FB4}"/>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4B5E31E2-7F29-FCCF-5D92-59D0F31AC35F}"/>
              </a:ext>
            </a:extLst>
          </p:cNvPr>
          <p:cNvPicPr>
            <a:picLocks noChangeAspect="1"/>
          </p:cNvPicPr>
          <p:nvPr/>
        </p:nvPicPr>
        <p:blipFill>
          <a:blip r:embed="rId3"/>
          <a:stretch>
            <a:fillRect/>
          </a:stretch>
        </p:blipFill>
        <p:spPr>
          <a:xfrm>
            <a:off x="4987636" y="1788541"/>
            <a:ext cx="3536733" cy="4459860"/>
          </a:xfrm>
          <a:prstGeom prst="rect">
            <a:avLst/>
          </a:prstGeom>
          <a:ln>
            <a:solidFill>
              <a:schemeClr val="tx1"/>
            </a:solidFill>
          </a:ln>
        </p:spPr>
      </p:pic>
    </p:spTree>
    <p:extLst>
      <p:ext uri="{BB962C8B-B14F-4D97-AF65-F5344CB8AC3E}">
        <p14:creationId xmlns:p14="http://schemas.microsoft.com/office/powerpoint/2010/main" val="14689109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D9B2-D678-A8B7-4BEE-160CC3A73580}"/>
              </a:ext>
            </a:extLst>
          </p:cNvPr>
          <p:cNvSpPr>
            <a:spLocks noGrp="1"/>
          </p:cNvSpPr>
          <p:nvPr>
            <p:ph type="title"/>
          </p:nvPr>
        </p:nvSpPr>
        <p:spPr/>
        <p:txBody>
          <a:bodyPr/>
          <a:lstStyle/>
          <a:p>
            <a:r>
              <a:rPr lang="en-US"/>
              <a:t>SL 2025-26 SRP-Eligible Counties</a:t>
            </a:r>
          </a:p>
        </p:txBody>
      </p:sp>
      <p:sp>
        <p:nvSpPr>
          <p:cNvPr id="3" name="Content Placeholder 2">
            <a:extLst>
              <a:ext uri="{FF2B5EF4-FFF2-40B4-BE49-F238E27FC236}">
                <a16:creationId xmlns:a16="http://schemas.microsoft.com/office/drawing/2014/main" id="{857E93AD-7AF7-6363-937A-3162E3D180FE}"/>
              </a:ext>
            </a:extLst>
          </p:cNvPr>
          <p:cNvSpPr>
            <a:spLocks noGrp="1"/>
          </p:cNvSpPr>
          <p:nvPr>
            <p:ph idx="1"/>
          </p:nvPr>
        </p:nvSpPr>
        <p:spPr>
          <a:xfrm>
            <a:off x="457200" y="1228728"/>
            <a:ext cx="3881336" cy="5019673"/>
          </a:xfrm>
        </p:spPr>
        <p:txBody>
          <a:bodyPr vert="horz" lIns="91440" tIns="45720" rIns="91440" bIns="45720" rtlCol="0" anchor="t">
            <a:noAutofit/>
          </a:bodyPr>
          <a:lstStyle/>
          <a:p>
            <a:r>
              <a:rPr lang="en-US">
                <a:solidFill>
                  <a:schemeClr val="accent3"/>
                </a:solidFill>
                <a:latin typeface="Arial"/>
                <a:cs typeface="Arial"/>
              </a:rPr>
              <a:t>Ashe</a:t>
            </a:r>
          </a:p>
          <a:p>
            <a:r>
              <a:rPr lang="en-US">
                <a:solidFill>
                  <a:schemeClr val="accent3"/>
                </a:solidFill>
                <a:latin typeface="Arial"/>
                <a:cs typeface="Arial"/>
              </a:rPr>
              <a:t>Avery</a:t>
            </a:r>
          </a:p>
          <a:p>
            <a:r>
              <a:rPr lang="en-US">
                <a:solidFill>
                  <a:schemeClr val="accent3"/>
                </a:solidFill>
                <a:latin typeface="Arial"/>
                <a:cs typeface="Arial"/>
              </a:rPr>
              <a:t>Buncombe</a:t>
            </a:r>
          </a:p>
          <a:p>
            <a:r>
              <a:rPr lang="en-US">
                <a:solidFill>
                  <a:schemeClr val="accent3"/>
                </a:solidFill>
                <a:latin typeface="Arial"/>
                <a:cs typeface="Arial"/>
              </a:rPr>
              <a:t>Burke</a:t>
            </a:r>
          </a:p>
          <a:p>
            <a:r>
              <a:rPr lang="en-US">
                <a:solidFill>
                  <a:schemeClr val="accent3"/>
                </a:solidFill>
                <a:latin typeface="Arial"/>
                <a:cs typeface="Arial"/>
              </a:rPr>
              <a:t>Caldwell</a:t>
            </a:r>
          </a:p>
          <a:p>
            <a:r>
              <a:rPr lang="en-US">
                <a:solidFill>
                  <a:schemeClr val="accent3"/>
                </a:solidFill>
                <a:latin typeface="Arial"/>
                <a:cs typeface="Arial"/>
              </a:rPr>
              <a:t>Cleveland</a:t>
            </a:r>
          </a:p>
          <a:p>
            <a:r>
              <a:rPr lang="en-US">
                <a:solidFill>
                  <a:schemeClr val="accent3"/>
                </a:solidFill>
                <a:latin typeface="Arial"/>
                <a:cs typeface="Arial"/>
              </a:rPr>
              <a:t>Haywood</a:t>
            </a:r>
          </a:p>
          <a:p>
            <a:r>
              <a:rPr lang="en-US">
                <a:solidFill>
                  <a:schemeClr val="accent3"/>
                </a:solidFill>
                <a:latin typeface="Arial"/>
                <a:cs typeface="Arial"/>
              </a:rPr>
              <a:t>Henderson</a:t>
            </a:r>
          </a:p>
          <a:p>
            <a:endParaRPr lang="en-US"/>
          </a:p>
        </p:txBody>
      </p:sp>
      <p:sp>
        <p:nvSpPr>
          <p:cNvPr id="4" name="Slide Number Placeholder 3">
            <a:extLst>
              <a:ext uri="{FF2B5EF4-FFF2-40B4-BE49-F238E27FC236}">
                <a16:creationId xmlns:a16="http://schemas.microsoft.com/office/drawing/2014/main" id="{8541B32E-3D80-CB85-BC26-C1C391D43DE8}"/>
              </a:ext>
            </a:extLst>
          </p:cNvPr>
          <p:cNvSpPr>
            <a:spLocks noGrp="1"/>
          </p:cNvSpPr>
          <p:nvPr>
            <p:ph type="sldNum" sz="quarter" idx="10"/>
          </p:nvPr>
        </p:nvSpPr>
        <p:spPr/>
        <p:txBody>
          <a:bodyPr/>
          <a:lstStyle/>
          <a:p>
            <a:fld id="{74EC55B0-5D01-45FE-91CD-8F1B48D625FC}" type="slidenum">
              <a:rPr lang="en-US" smtClean="0"/>
              <a:pPr/>
              <a:t>87</a:t>
            </a:fld>
            <a:endParaRPr lang="en-US"/>
          </a:p>
        </p:txBody>
      </p:sp>
      <p:sp>
        <p:nvSpPr>
          <p:cNvPr id="5" name="Content Placeholder 2">
            <a:extLst>
              <a:ext uri="{FF2B5EF4-FFF2-40B4-BE49-F238E27FC236}">
                <a16:creationId xmlns:a16="http://schemas.microsoft.com/office/drawing/2014/main" id="{955A7C2E-32F8-DB2F-75E0-8B6343EE40F0}"/>
              </a:ext>
            </a:extLst>
          </p:cNvPr>
          <p:cNvSpPr txBox="1">
            <a:spLocks/>
          </p:cNvSpPr>
          <p:nvPr/>
        </p:nvSpPr>
        <p:spPr>
          <a:xfrm>
            <a:off x="4805464" y="1228728"/>
            <a:ext cx="3881336" cy="50196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3"/>
                </a:solidFill>
                <a:latin typeface="Arial"/>
                <a:cs typeface="Arial"/>
              </a:rPr>
              <a:t>Madison</a:t>
            </a:r>
          </a:p>
          <a:p>
            <a:r>
              <a:rPr lang="en-US">
                <a:solidFill>
                  <a:schemeClr val="accent3"/>
                </a:solidFill>
                <a:latin typeface="Arial"/>
                <a:cs typeface="Arial"/>
              </a:rPr>
              <a:t>McDowell</a:t>
            </a:r>
          </a:p>
          <a:p>
            <a:r>
              <a:rPr lang="en-US">
                <a:solidFill>
                  <a:schemeClr val="accent3"/>
                </a:solidFill>
                <a:latin typeface="Arial"/>
                <a:cs typeface="Arial"/>
              </a:rPr>
              <a:t>Mitchell</a:t>
            </a:r>
          </a:p>
          <a:p>
            <a:r>
              <a:rPr lang="en-US">
                <a:solidFill>
                  <a:schemeClr val="accent3"/>
                </a:solidFill>
                <a:latin typeface="Arial"/>
                <a:cs typeface="Arial"/>
              </a:rPr>
              <a:t>Polk</a:t>
            </a:r>
          </a:p>
          <a:p>
            <a:r>
              <a:rPr lang="en-US">
                <a:solidFill>
                  <a:schemeClr val="accent3"/>
                </a:solidFill>
                <a:latin typeface="Arial"/>
                <a:cs typeface="Arial"/>
              </a:rPr>
              <a:t>Rutherford</a:t>
            </a:r>
            <a:endParaRPr lang="en-US">
              <a:solidFill>
                <a:schemeClr val="accent3"/>
              </a:solidFill>
            </a:endParaRPr>
          </a:p>
          <a:p>
            <a:r>
              <a:rPr lang="en-US">
                <a:solidFill>
                  <a:schemeClr val="accent3"/>
                </a:solidFill>
                <a:latin typeface="Arial"/>
                <a:cs typeface="Arial"/>
              </a:rPr>
              <a:t>Transylvania</a:t>
            </a:r>
          </a:p>
          <a:p>
            <a:r>
              <a:rPr lang="en-US">
                <a:solidFill>
                  <a:schemeClr val="accent3"/>
                </a:solidFill>
                <a:latin typeface="Arial"/>
                <a:cs typeface="Arial"/>
              </a:rPr>
              <a:t>Watauga</a:t>
            </a:r>
          </a:p>
          <a:p>
            <a:r>
              <a:rPr lang="en-US">
                <a:solidFill>
                  <a:schemeClr val="accent3"/>
                </a:solidFill>
                <a:latin typeface="Arial"/>
                <a:cs typeface="Arial"/>
              </a:rPr>
              <a:t>Yancey</a:t>
            </a:r>
          </a:p>
          <a:p>
            <a:endParaRPr lang="en-US"/>
          </a:p>
        </p:txBody>
      </p:sp>
    </p:spTree>
    <p:extLst>
      <p:ext uri="{BB962C8B-B14F-4D97-AF65-F5344CB8AC3E}">
        <p14:creationId xmlns:p14="http://schemas.microsoft.com/office/powerpoint/2010/main" val="1311065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3A6B-9D8C-DEA8-6733-8FCA0DFC2CB5}"/>
              </a:ext>
            </a:extLst>
          </p:cNvPr>
          <p:cNvSpPr>
            <a:spLocks noGrp="1"/>
          </p:cNvSpPr>
          <p:nvPr>
            <p:ph type="title"/>
          </p:nvPr>
        </p:nvSpPr>
        <p:spPr/>
        <p:txBody>
          <a:bodyPr/>
          <a:lstStyle/>
          <a:p>
            <a:r>
              <a:rPr lang="en-US"/>
              <a:t>Resolutions – Tips </a:t>
            </a:r>
          </a:p>
        </p:txBody>
      </p:sp>
      <p:sp>
        <p:nvSpPr>
          <p:cNvPr id="3" name="Content Placeholder 2">
            <a:extLst>
              <a:ext uri="{FF2B5EF4-FFF2-40B4-BE49-F238E27FC236}">
                <a16:creationId xmlns:a16="http://schemas.microsoft.com/office/drawing/2014/main" id="{63DFA95C-DA5D-7705-9C22-D7568C1C9FB8}"/>
              </a:ext>
            </a:extLst>
          </p:cNvPr>
          <p:cNvSpPr>
            <a:spLocks noGrp="1"/>
          </p:cNvSpPr>
          <p:nvPr>
            <p:ph idx="1"/>
          </p:nvPr>
        </p:nvSpPr>
        <p:spPr>
          <a:xfrm>
            <a:off x="457200" y="1127760"/>
            <a:ext cx="8239328" cy="5354320"/>
          </a:xfrm>
        </p:spPr>
        <p:txBody>
          <a:bodyPr vert="horz" lIns="91440" tIns="45720" rIns="91440" bIns="45720" rtlCol="0" anchor="t">
            <a:noAutofit/>
          </a:bodyPr>
          <a:lstStyle/>
          <a:p>
            <a:r>
              <a:rPr lang="en-US">
                <a:solidFill>
                  <a:schemeClr val="accent3"/>
                </a:solidFill>
              </a:rPr>
              <a:t>Recommend using supplied template</a:t>
            </a:r>
          </a:p>
          <a:p>
            <a:r>
              <a:rPr lang="en-US">
                <a:solidFill>
                  <a:schemeClr val="accent3"/>
                </a:solidFill>
              </a:rPr>
              <a:t>Due at time of application</a:t>
            </a:r>
          </a:p>
          <a:p>
            <a:r>
              <a:rPr lang="en-US">
                <a:solidFill>
                  <a:schemeClr val="accent3"/>
                </a:solidFill>
              </a:rPr>
              <a:t>1</a:t>
            </a:r>
            <a:r>
              <a:rPr lang="en-US" baseline="30000">
                <a:solidFill>
                  <a:schemeClr val="accent3"/>
                </a:solidFill>
              </a:rPr>
              <a:t>st</a:t>
            </a:r>
            <a:r>
              <a:rPr lang="en-US">
                <a:solidFill>
                  <a:schemeClr val="accent3"/>
                </a:solidFill>
              </a:rPr>
              <a:t> Whereas clause</a:t>
            </a:r>
          </a:p>
          <a:p>
            <a:pPr lvl="1"/>
            <a:r>
              <a:rPr lang="en-US" i="1">
                <a:solidFill>
                  <a:srgbClr val="960000"/>
                </a:solidFill>
              </a:rPr>
              <a:t>List project***</a:t>
            </a:r>
          </a:p>
          <a:p>
            <a:pPr lvl="1"/>
            <a:r>
              <a:rPr lang="en-US">
                <a:solidFill>
                  <a:schemeClr val="accent3"/>
                </a:solidFill>
              </a:rPr>
              <a:t>If submitting multiple projects, can list all projects</a:t>
            </a:r>
          </a:p>
          <a:p>
            <a:r>
              <a:rPr lang="en-US">
                <a:solidFill>
                  <a:schemeClr val="accent3"/>
                </a:solidFill>
              </a:rPr>
              <a:t>Authorized Representative</a:t>
            </a:r>
          </a:p>
          <a:p>
            <a:pPr lvl="1"/>
            <a:r>
              <a:rPr lang="en-US">
                <a:solidFill>
                  <a:schemeClr val="accent3"/>
                </a:solidFill>
              </a:rPr>
              <a:t>CDBG-I: Name </a:t>
            </a:r>
            <a:r>
              <a:rPr lang="en-US">
                <a:solidFill>
                  <a:srgbClr val="1F497D"/>
                </a:solidFill>
              </a:rPr>
              <a:t>and title </a:t>
            </a:r>
            <a:r>
              <a:rPr lang="en-US">
                <a:solidFill>
                  <a:schemeClr val="accent3"/>
                </a:solidFill>
              </a:rPr>
              <a:t>of Authorized Representative regardless</a:t>
            </a:r>
          </a:p>
          <a:p>
            <a:pPr lvl="1"/>
            <a:r>
              <a:rPr lang="en-US">
                <a:solidFill>
                  <a:srgbClr val="960000"/>
                </a:solidFill>
              </a:rPr>
              <a:t>List title of Authorized Representative***</a:t>
            </a:r>
          </a:p>
          <a:p>
            <a:pPr lvl="1"/>
            <a:endParaRPr lang="en-US"/>
          </a:p>
        </p:txBody>
      </p:sp>
      <p:sp>
        <p:nvSpPr>
          <p:cNvPr id="4" name="Slide Number Placeholder 3">
            <a:extLst>
              <a:ext uri="{FF2B5EF4-FFF2-40B4-BE49-F238E27FC236}">
                <a16:creationId xmlns:a16="http://schemas.microsoft.com/office/drawing/2014/main" id="{C546E864-4044-6B95-BE91-8041B7E8CD6C}"/>
              </a:ext>
            </a:extLst>
          </p:cNvPr>
          <p:cNvSpPr>
            <a:spLocks noGrp="1"/>
          </p:cNvSpPr>
          <p:nvPr>
            <p:ph type="sldNum" sz="quarter" idx="10"/>
          </p:nvPr>
        </p:nvSpPr>
        <p:spPr/>
        <p:txBody>
          <a:bodyPr/>
          <a:lstStyle/>
          <a:p>
            <a:fld id="{74EC55B0-5D01-45FE-91CD-8F1B48D625FC}" type="slidenum">
              <a:rPr lang="en-US" smtClean="0"/>
              <a:pPr/>
              <a:t>88</a:t>
            </a:fld>
            <a:endParaRPr lang="en-US"/>
          </a:p>
        </p:txBody>
      </p:sp>
    </p:spTree>
    <p:extLst>
      <p:ext uri="{BB962C8B-B14F-4D97-AF65-F5344CB8AC3E}">
        <p14:creationId xmlns:p14="http://schemas.microsoft.com/office/powerpoint/2010/main" val="1552162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7B4C-2D90-5C8A-E58F-3C6968020DEA}"/>
              </a:ext>
            </a:extLst>
          </p:cNvPr>
          <p:cNvSpPr>
            <a:spLocks noGrp="1"/>
          </p:cNvSpPr>
          <p:nvPr>
            <p:ph type="title"/>
          </p:nvPr>
        </p:nvSpPr>
        <p:spPr/>
        <p:txBody>
          <a:bodyPr/>
          <a:lstStyle/>
          <a:p>
            <a:r>
              <a:rPr lang="en-US"/>
              <a:t>Resolutions – More Tips</a:t>
            </a:r>
          </a:p>
        </p:txBody>
      </p:sp>
      <p:sp>
        <p:nvSpPr>
          <p:cNvPr id="3" name="Content Placeholder 2">
            <a:extLst>
              <a:ext uri="{FF2B5EF4-FFF2-40B4-BE49-F238E27FC236}">
                <a16:creationId xmlns:a16="http://schemas.microsoft.com/office/drawing/2014/main" id="{17DA2A31-F5E1-E8E9-8A31-6C202067B53D}"/>
              </a:ext>
            </a:extLst>
          </p:cNvPr>
          <p:cNvSpPr>
            <a:spLocks noGrp="1"/>
          </p:cNvSpPr>
          <p:nvPr>
            <p:ph idx="1"/>
          </p:nvPr>
        </p:nvSpPr>
        <p:spPr/>
        <p:txBody>
          <a:bodyPr/>
          <a:lstStyle/>
          <a:p>
            <a:r>
              <a:rPr lang="en-US" i="1">
                <a:solidFill>
                  <a:srgbClr val="960000"/>
                </a:solidFill>
              </a:rPr>
              <a:t>Form for Certification by the Recording Officer – Must include***</a:t>
            </a:r>
          </a:p>
          <a:p>
            <a:pPr lvl="1"/>
            <a:r>
              <a:rPr lang="en-US" i="1">
                <a:solidFill>
                  <a:srgbClr val="960000"/>
                </a:solidFill>
              </a:rPr>
              <a:t>Use the template</a:t>
            </a:r>
          </a:p>
          <a:p>
            <a:pPr lvl="1"/>
            <a:r>
              <a:rPr lang="en-US" i="1">
                <a:solidFill>
                  <a:srgbClr val="960000"/>
                </a:solidFill>
              </a:rPr>
              <a:t>Date</a:t>
            </a:r>
          </a:p>
          <a:p>
            <a:pPr lvl="1"/>
            <a:r>
              <a:rPr lang="en-US" i="1">
                <a:solidFill>
                  <a:srgbClr val="960000"/>
                </a:solidFill>
              </a:rPr>
              <a:t>Recording officer title &amp; signature</a:t>
            </a:r>
          </a:p>
          <a:p>
            <a:r>
              <a:rPr lang="en-US">
                <a:solidFill>
                  <a:schemeClr val="accent3"/>
                </a:solidFill>
              </a:rPr>
              <a:t>Attestations are acceptable – Must be from the Clerk of the Board</a:t>
            </a:r>
          </a:p>
          <a:p>
            <a:r>
              <a:rPr lang="en-US">
                <a:solidFill>
                  <a:srgbClr val="960000"/>
                </a:solidFill>
              </a:rPr>
              <a:t>Both resolutions and attestations must include the seal/signature of the Clerk of the Board***</a:t>
            </a:r>
          </a:p>
          <a:p>
            <a:endParaRPr lang="en-US" sz="2400" i="1">
              <a:solidFill>
                <a:srgbClr val="960000"/>
              </a:solidFill>
            </a:endParaRPr>
          </a:p>
          <a:p>
            <a:endParaRPr lang="en-US"/>
          </a:p>
        </p:txBody>
      </p:sp>
      <p:sp>
        <p:nvSpPr>
          <p:cNvPr id="4" name="Slide Number Placeholder 3">
            <a:extLst>
              <a:ext uri="{FF2B5EF4-FFF2-40B4-BE49-F238E27FC236}">
                <a16:creationId xmlns:a16="http://schemas.microsoft.com/office/drawing/2014/main" id="{689A0823-3A3F-C3CB-9274-E58D7FD76B6D}"/>
              </a:ext>
            </a:extLst>
          </p:cNvPr>
          <p:cNvSpPr>
            <a:spLocks noGrp="1"/>
          </p:cNvSpPr>
          <p:nvPr>
            <p:ph type="sldNum" sz="quarter" idx="10"/>
          </p:nvPr>
        </p:nvSpPr>
        <p:spPr/>
        <p:txBody>
          <a:bodyPr/>
          <a:lstStyle/>
          <a:p>
            <a:fld id="{74EC55B0-5D01-45FE-91CD-8F1B48D625FC}" type="slidenum">
              <a:rPr lang="en-US" smtClean="0"/>
              <a:pPr/>
              <a:t>89</a:t>
            </a:fld>
            <a:endParaRPr lang="en-US"/>
          </a:p>
        </p:txBody>
      </p:sp>
    </p:spTree>
    <p:extLst>
      <p:ext uri="{BB962C8B-B14F-4D97-AF65-F5344CB8AC3E}">
        <p14:creationId xmlns:p14="http://schemas.microsoft.com/office/powerpoint/2010/main" val="8711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803852-81A5-775E-0A6B-21B98AFF1CF3}"/>
              </a:ext>
            </a:extLst>
          </p:cNvPr>
          <p:cNvSpPr/>
          <p:nvPr/>
        </p:nvSpPr>
        <p:spPr>
          <a:xfrm>
            <a:off x="6991350" y="5372100"/>
            <a:ext cx="2009775" cy="1114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66E12AF-6CBC-798E-7B6E-9D7619A3CED0}"/>
              </a:ext>
            </a:extLst>
          </p:cNvPr>
          <p:cNvSpPr>
            <a:spLocks noGrp="1"/>
          </p:cNvSpPr>
          <p:nvPr>
            <p:ph type="sldNum" sz="quarter" idx="12"/>
          </p:nvPr>
        </p:nvSpPr>
        <p:spPr>
          <a:xfrm>
            <a:off x="78581" y="6650830"/>
            <a:ext cx="2057400" cy="138112"/>
          </a:xfrm>
        </p:spPr>
        <p:txBody>
          <a:bodyPr/>
          <a:lstStyle/>
          <a:p>
            <a:fld id="{11F27F3A-B3E9-41ED-AF8F-A365F10BB65F}" type="slidenum">
              <a:rPr lang="en-US" smtClean="0"/>
              <a:pPr/>
              <a:t>9</a:t>
            </a:fld>
            <a:endParaRPr lang="en-US"/>
          </a:p>
        </p:txBody>
      </p:sp>
      <p:sp>
        <p:nvSpPr>
          <p:cNvPr id="3" name="Title 2">
            <a:extLst>
              <a:ext uri="{FF2B5EF4-FFF2-40B4-BE49-F238E27FC236}">
                <a16:creationId xmlns:a16="http://schemas.microsoft.com/office/drawing/2014/main" id="{203C9FEC-7BB0-3C92-E104-6B9FCA46891E}"/>
              </a:ext>
            </a:extLst>
          </p:cNvPr>
          <p:cNvSpPr>
            <a:spLocks noGrp="1"/>
          </p:cNvSpPr>
          <p:nvPr>
            <p:ph type="ctrTitle"/>
          </p:nvPr>
        </p:nvSpPr>
        <p:spPr>
          <a:xfrm>
            <a:off x="142875" y="8864"/>
            <a:ext cx="8858250" cy="894952"/>
          </a:xfrm>
        </p:spPr>
        <p:txBody>
          <a:bodyPr/>
          <a:lstStyle/>
          <a:p>
            <a:r>
              <a:rPr lang="en-US"/>
              <a:t>What’s New Since Spring 2025</a:t>
            </a:r>
          </a:p>
        </p:txBody>
      </p:sp>
      <p:sp>
        <p:nvSpPr>
          <p:cNvPr id="8" name="Content Placeholder 7">
            <a:extLst>
              <a:ext uri="{FF2B5EF4-FFF2-40B4-BE49-F238E27FC236}">
                <a16:creationId xmlns:a16="http://schemas.microsoft.com/office/drawing/2014/main" id="{CB752571-838D-DEAC-6D82-AA713E61A530}"/>
              </a:ext>
            </a:extLst>
          </p:cNvPr>
          <p:cNvSpPr>
            <a:spLocks noGrp="1"/>
          </p:cNvSpPr>
          <p:nvPr>
            <p:ph idx="13"/>
          </p:nvPr>
        </p:nvSpPr>
        <p:spPr>
          <a:xfrm>
            <a:off x="628650" y="1193792"/>
            <a:ext cx="7886700" cy="5019673"/>
          </a:xfrm>
        </p:spPr>
        <p:txBody>
          <a:bodyPr vert="horz" lIns="91440" tIns="45720" rIns="91440" bIns="45720" rtlCol="0" anchor="t">
            <a:noAutofit/>
          </a:bodyPr>
          <a:lstStyle/>
          <a:p>
            <a:r>
              <a:rPr lang="en-US" dirty="0">
                <a:solidFill>
                  <a:schemeClr val="accent3"/>
                </a:solidFill>
                <a:latin typeface="Arial"/>
                <a:cs typeface="Arial"/>
              </a:rPr>
              <a:t>New rolling application types</a:t>
            </a:r>
            <a:endParaRPr lang="en-US" dirty="0">
              <a:solidFill>
                <a:schemeClr val="accent3"/>
              </a:solidFill>
            </a:endParaRPr>
          </a:p>
          <a:p>
            <a:pPr lvl="1"/>
            <a:r>
              <a:rPr lang="en-US" sz="2400" dirty="0">
                <a:solidFill>
                  <a:schemeClr val="accent3"/>
                </a:solidFill>
                <a:latin typeface="Arial"/>
                <a:cs typeface="Arial"/>
              </a:rPr>
              <a:t>SRF Helene funding</a:t>
            </a:r>
          </a:p>
          <a:p>
            <a:r>
              <a:rPr lang="en-US" dirty="0">
                <a:solidFill>
                  <a:schemeClr val="accent3"/>
                </a:solidFill>
                <a:latin typeface="Arial"/>
                <a:cs typeface="Arial"/>
              </a:rPr>
              <a:t>SRF Helene PRSs</a:t>
            </a:r>
          </a:p>
          <a:p>
            <a:pPr lvl="1"/>
            <a:r>
              <a:rPr lang="en-US" dirty="0">
                <a:solidFill>
                  <a:schemeClr val="accent3"/>
                </a:solidFill>
                <a:latin typeface="Arial"/>
                <a:cs typeface="Arial"/>
              </a:rPr>
              <a:t>Drinking water/wastewater construction</a:t>
            </a:r>
          </a:p>
          <a:p>
            <a:pPr lvl="1"/>
            <a:r>
              <a:rPr lang="en-US" dirty="0">
                <a:solidFill>
                  <a:schemeClr val="accent3"/>
                </a:solidFill>
                <a:latin typeface="Arial"/>
                <a:cs typeface="Arial"/>
              </a:rPr>
              <a:t>Decentralized Wastewater Treatment Systems (DWTS)</a:t>
            </a:r>
          </a:p>
          <a:p>
            <a:r>
              <a:rPr lang="en-US" dirty="0">
                <a:solidFill>
                  <a:schemeClr val="accent3"/>
                </a:solidFill>
                <a:latin typeface="Arial"/>
                <a:cs typeface="Arial"/>
              </a:rPr>
              <a:t>LGU indicators updated</a:t>
            </a:r>
          </a:p>
          <a:p>
            <a:r>
              <a:rPr lang="en-US" dirty="0">
                <a:solidFill>
                  <a:schemeClr val="accent3"/>
                </a:solidFill>
                <a:latin typeface="Arial"/>
                <a:cs typeface="Arial"/>
              </a:rPr>
              <a:t>New eligibility form for State Reserve Program grant funding</a:t>
            </a:r>
          </a:p>
          <a:p>
            <a:endParaRPr lang="en-US" sz="3200" dirty="0">
              <a:solidFill>
                <a:schemeClr val="accent3"/>
              </a:solidFill>
            </a:endParaRPr>
          </a:p>
        </p:txBody>
      </p:sp>
    </p:spTree>
    <p:extLst>
      <p:ext uri="{BB962C8B-B14F-4D97-AF65-F5344CB8AC3E}">
        <p14:creationId xmlns:p14="http://schemas.microsoft.com/office/powerpoint/2010/main" val="2354762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9BDC-7226-D933-4E1A-F9053F9139F3}"/>
              </a:ext>
            </a:extLst>
          </p:cNvPr>
          <p:cNvSpPr>
            <a:spLocks noGrp="1"/>
          </p:cNvSpPr>
          <p:nvPr>
            <p:ph type="title"/>
          </p:nvPr>
        </p:nvSpPr>
        <p:spPr/>
        <p:txBody>
          <a:bodyPr/>
          <a:lstStyle/>
          <a:p>
            <a:r>
              <a:rPr lang="en-US"/>
              <a:t>Application Submittal – Electronic (New Link) </a:t>
            </a:r>
          </a:p>
        </p:txBody>
      </p:sp>
      <p:sp>
        <p:nvSpPr>
          <p:cNvPr id="3" name="Content Placeholder 2">
            <a:extLst>
              <a:ext uri="{FF2B5EF4-FFF2-40B4-BE49-F238E27FC236}">
                <a16:creationId xmlns:a16="http://schemas.microsoft.com/office/drawing/2014/main" id="{5681A517-3D68-932B-B462-38E5BD0AE230}"/>
              </a:ext>
            </a:extLst>
          </p:cNvPr>
          <p:cNvSpPr>
            <a:spLocks noGrp="1"/>
          </p:cNvSpPr>
          <p:nvPr>
            <p:ph idx="1"/>
          </p:nvPr>
        </p:nvSpPr>
        <p:spPr>
          <a:xfrm>
            <a:off x="457199" y="1228728"/>
            <a:ext cx="8601076" cy="5019673"/>
          </a:xfrm>
        </p:spPr>
        <p:txBody>
          <a:bodyPr>
            <a:normAutofit/>
          </a:bodyPr>
          <a:lstStyle/>
          <a:p>
            <a:r>
              <a:rPr lang="en-US" sz="2800">
                <a:solidFill>
                  <a:schemeClr val="accent3"/>
                </a:solidFill>
              </a:rPr>
              <a:t>Semi-annual application link only</a:t>
            </a:r>
          </a:p>
          <a:p>
            <a:r>
              <a:rPr lang="en-US" sz="2800">
                <a:solidFill>
                  <a:schemeClr val="accent3"/>
                </a:solidFill>
              </a:rPr>
              <a:t>Electronic submittals only accepted</a:t>
            </a:r>
          </a:p>
          <a:p>
            <a:pPr marL="0" marR="0">
              <a:spcBef>
                <a:spcPts val="0"/>
              </a:spcBef>
              <a:spcAft>
                <a:spcPts val="0"/>
              </a:spcAft>
            </a:pPr>
            <a:r>
              <a:rPr lang="en-US">
                <a:solidFill>
                  <a:schemeClr val="accent3"/>
                </a:solidFill>
              </a:rPr>
              <a:t>File size limit: 250 MB</a:t>
            </a:r>
          </a:p>
          <a:p>
            <a:r>
              <a:rPr lang="en-US">
                <a:solidFill>
                  <a:schemeClr val="accent3"/>
                </a:solidFill>
              </a:rPr>
              <a:t>Documents uploaded individually</a:t>
            </a:r>
          </a:p>
          <a:p>
            <a:endParaRPr lang="en-US">
              <a:solidFill>
                <a:schemeClr val="accent3"/>
              </a:solidFill>
            </a:endParaRPr>
          </a:p>
          <a:p>
            <a:pPr marL="0" indent="0" algn="ctr">
              <a:buNone/>
            </a:pPr>
            <a:r>
              <a:rPr lang="en-US" sz="2400">
                <a:hlinkClick r:id="rId3"/>
              </a:rPr>
              <a:t>https://edocs.deq.nc.gov/Forms/Fall2025FundingApplication</a:t>
            </a:r>
            <a:r>
              <a:rPr lang="en-US" sz="2400"/>
              <a:t> </a:t>
            </a:r>
          </a:p>
        </p:txBody>
      </p:sp>
      <p:sp>
        <p:nvSpPr>
          <p:cNvPr id="4" name="Slide Number Placeholder 3">
            <a:extLst>
              <a:ext uri="{FF2B5EF4-FFF2-40B4-BE49-F238E27FC236}">
                <a16:creationId xmlns:a16="http://schemas.microsoft.com/office/drawing/2014/main" id="{8ECC791C-3621-C121-EF32-8A6059AB4311}"/>
              </a:ext>
            </a:extLst>
          </p:cNvPr>
          <p:cNvSpPr>
            <a:spLocks noGrp="1"/>
          </p:cNvSpPr>
          <p:nvPr>
            <p:ph type="sldNum" sz="quarter" idx="10"/>
          </p:nvPr>
        </p:nvSpPr>
        <p:spPr/>
        <p:txBody>
          <a:bodyPr/>
          <a:lstStyle/>
          <a:p>
            <a:fld id="{74EC55B0-5D01-45FE-91CD-8F1B48D625FC}" type="slidenum">
              <a:rPr lang="en-US" smtClean="0"/>
              <a:pPr/>
              <a:t>90</a:t>
            </a:fld>
            <a:endParaRPr lang="en-US"/>
          </a:p>
        </p:txBody>
      </p:sp>
    </p:spTree>
    <p:extLst>
      <p:ext uri="{BB962C8B-B14F-4D97-AF65-F5344CB8AC3E}">
        <p14:creationId xmlns:p14="http://schemas.microsoft.com/office/powerpoint/2010/main" val="1383752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6DBF-0EAB-0FD9-3B30-E61BFB3784FE}"/>
              </a:ext>
            </a:extLst>
          </p:cNvPr>
          <p:cNvSpPr>
            <a:spLocks noGrp="1"/>
          </p:cNvSpPr>
          <p:nvPr>
            <p:ph type="title"/>
          </p:nvPr>
        </p:nvSpPr>
        <p:spPr/>
        <p:txBody>
          <a:bodyPr/>
          <a:lstStyle/>
          <a:p>
            <a:r>
              <a:rPr lang="en-US"/>
              <a:t>Pop Quiz: Application Package – Question #1</a:t>
            </a:r>
          </a:p>
        </p:txBody>
      </p:sp>
      <p:sp>
        <p:nvSpPr>
          <p:cNvPr id="3" name="Content Placeholder 2">
            <a:extLst>
              <a:ext uri="{FF2B5EF4-FFF2-40B4-BE49-F238E27FC236}">
                <a16:creationId xmlns:a16="http://schemas.microsoft.com/office/drawing/2014/main" id="{996FC4DB-7528-B62C-B433-CDC0A168A354}"/>
              </a:ext>
            </a:extLst>
          </p:cNvPr>
          <p:cNvSpPr>
            <a:spLocks noGrp="1"/>
          </p:cNvSpPr>
          <p:nvPr>
            <p:ph idx="1"/>
          </p:nvPr>
        </p:nvSpPr>
        <p:spPr/>
        <p:txBody>
          <a:bodyPr vert="horz" lIns="91440" tIns="45720" rIns="91440" bIns="45720" rtlCol="0" anchor="t">
            <a:normAutofit/>
          </a:bodyPr>
          <a:lstStyle/>
          <a:p>
            <a:pPr marL="0" indent="0">
              <a:buNone/>
            </a:pPr>
            <a:endParaRPr lang="en-US">
              <a:solidFill>
                <a:schemeClr val="accent3"/>
              </a:solidFill>
            </a:endParaRPr>
          </a:p>
          <a:p>
            <a:pPr marL="514350" indent="-514350">
              <a:buFont typeface="+mj-lt"/>
              <a:buAutoNum type="alphaUcPeriod"/>
            </a:pPr>
            <a:endParaRPr lang="en-US">
              <a:solidFill>
                <a:schemeClr val="accent3"/>
              </a:solidFill>
            </a:endParaRPr>
          </a:p>
        </p:txBody>
      </p:sp>
      <p:sp>
        <p:nvSpPr>
          <p:cNvPr id="4" name="Slide Number Placeholder 3">
            <a:extLst>
              <a:ext uri="{FF2B5EF4-FFF2-40B4-BE49-F238E27FC236}">
                <a16:creationId xmlns:a16="http://schemas.microsoft.com/office/drawing/2014/main" id="{1976D507-2CE5-EDC0-8BB4-7556BE6E1891}"/>
              </a:ext>
            </a:extLst>
          </p:cNvPr>
          <p:cNvSpPr>
            <a:spLocks noGrp="1"/>
          </p:cNvSpPr>
          <p:nvPr>
            <p:ph type="sldNum" sz="quarter" idx="10"/>
          </p:nvPr>
        </p:nvSpPr>
        <p:spPr/>
        <p:txBody>
          <a:bodyPr/>
          <a:lstStyle/>
          <a:p>
            <a:fld id="{74EC55B0-5D01-45FE-91CD-8F1B48D625FC}" type="slidenum">
              <a:rPr lang="en-US" smtClean="0"/>
              <a:pPr/>
              <a:t>91</a:t>
            </a:fld>
            <a:endParaRPr lang="en-US"/>
          </a:p>
        </p:txBody>
      </p:sp>
      <p:sp>
        <p:nvSpPr>
          <p:cNvPr id="5" name="Content Placeholder 2">
            <a:extLst>
              <a:ext uri="{FF2B5EF4-FFF2-40B4-BE49-F238E27FC236}">
                <a16:creationId xmlns:a16="http://schemas.microsoft.com/office/drawing/2014/main" id="{037DF928-3CA0-3D55-4AAE-7D20D542B343}"/>
              </a:ext>
            </a:extLst>
          </p:cNvPr>
          <p:cNvSpPr txBox="1">
            <a:spLocks/>
          </p:cNvSpPr>
          <p:nvPr/>
        </p:nvSpPr>
        <p:spPr>
          <a:xfrm>
            <a:off x="276326" y="1228727"/>
            <a:ext cx="8601076" cy="50196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3"/>
                </a:solidFill>
              </a:rPr>
              <a:t>The semi-annual application form is used for</a:t>
            </a:r>
          </a:p>
          <a:p>
            <a:endParaRPr lang="en-US">
              <a:solidFill>
                <a:schemeClr val="accent3"/>
              </a:solidFill>
            </a:endParaRPr>
          </a:p>
          <a:p>
            <a:pPr marL="514350" indent="-514350">
              <a:buFont typeface="+mj-lt"/>
              <a:buAutoNum type="alphaUcPeriod"/>
            </a:pPr>
            <a:r>
              <a:rPr lang="en-US">
                <a:solidFill>
                  <a:schemeClr val="accent3"/>
                </a:solidFill>
              </a:rPr>
              <a:t>Drinking water, wastewater, AIA, and MRF applications only</a:t>
            </a:r>
          </a:p>
          <a:p>
            <a:pPr marL="514350" indent="-514350">
              <a:buFont typeface="+mj-lt"/>
              <a:buAutoNum type="alphaUcPeriod"/>
            </a:pPr>
            <a:r>
              <a:rPr lang="en-US">
                <a:solidFill>
                  <a:schemeClr val="accent3"/>
                </a:solidFill>
              </a:rPr>
              <a:t>SRF Helene funding, Lead Service Lines, emerging contaminants, and the CWSRF DWTS Pilot Program</a:t>
            </a:r>
          </a:p>
          <a:p>
            <a:pPr marL="514350" indent="-514350">
              <a:buFont typeface="+mj-lt"/>
              <a:buAutoNum type="alphaUcPeriod"/>
            </a:pPr>
            <a:r>
              <a:rPr lang="en-US">
                <a:solidFill>
                  <a:schemeClr val="accent3"/>
                </a:solidFill>
              </a:rPr>
              <a:t>All of the above</a:t>
            </a:r>
          </a:p>
          <a:p>
            <a:pPr marL="514350" indent="-514350">
              <a:buFont typeface="+mj-lt"/>
              <a:buAutoNum type="alphaUcPeriod"/>
            </a:pPr>
            <a:r>
              <a:rPr lang="en-US">
                <a:solidFill>
                  <a:schemeClr val="accent3"/>
                </a:solidFill>
              </a:rPr>
              <a:t>None of the above</a:t>
            </a:r>
          </a:p>
          <a:p>
            <a:endParaRPr lang="en-US"/>
          </a:p>
        </p:txBody>
      </p:sp>
      <p:sp>
        <p:nvSpPr>
          <p:cNvPr id="6" name="Rectangle 5">
            <a:extLst>
              <a:ext uri="{FF2B5EF4-FFF2-40B4-BE49-F238E27FC236}">
                <a16:creationId xmlns:a16="http://schemas.microsoft.com/office/drawing/2014/main" id="{63B978B7-B4EE-0005-D930-3BD5BEF09B1B}"/>
              </a:ext>
            </a:extLst>
          </p:cNvPr>
          <p:cNvSpPr/>
          <p:nvPr/>
        </p:nvSpPr>
        <p:spPr>
          <a:xfrm>
            <a:off x="266598" y="2125980"/>
            <a:ext cx="7515327" cy="922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2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59E5A0-325E-8B14-2D99-7F9F08E044D1}"/>
              </a:ext>
            </a:extLst>
          </p:cNvPr>
          <p:cNvSpPr/>
          <p:nvPr/>
        </p:nvSpPr>
        <p:spPr>
          <a:xfrm>
            <a:off x="6890327" y="5286479"/>
            <a:ext cx="2253673" cy="123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46D7661A-87B8-4D47-9025-91EE335F90DD}"/>
              </a:ext>
            </a:extLst>
          </p:cNvPr>
          <p:cNvSpPr>
            <a:spLocks noGrp="1"/>
          </p:cNvSpPr>
          <p:nvPr>
            <p:ph type="title"/>
          </p:nvPr>
        </p:nvSpPr>
        <p:spPr/>
        <p:txBody>
          <a:bodyPr/>
          <a:lstStyle/>
          <a:p>
            <a:r>
              <a:rPr lang="en-US"/>
              <a:t>Pop Quiz: Application Package – Question #2</a:t>
            </a:r>
          </a:p>
        </p:txBody>
      </p:sp>
      <p:sp>
        <p:nvSpPr>
          <p:cNvPr id="3" name="Content Placeholder 2">
            <a:extLst>
              <a:ext uri="{FF2B5EF4-FFF2-40B4-BE49-F238E27FC236}">
                <a16:creationId xmlns:a16="http://schemas.microsoft.com/office/drawing/2014/main" id="{BF6BA1D3-2BD0-CED7-3321-1E4FCE8F677B}"/>
              </a:ext>
            </a:extLst>
          </p:cNvPr>
          <p:cNvSpPr>
            <a:spLocks noGrp="1"/>
          </p:cNvSpPr>
          <p:nvPr>
            <p:ph idx="1"/>
          </p:nvPr>
        </p:nvSpPr>
        <p:spPr>
          <a:xfrm>
            <a:off x="447472" y="1106426"/>
            <a:ext cx="8239328" cy="5019673"/>
          </a:xfrm>
        </p:spPr>
        <p:txBody>
          <a:bodyPr vert="horz" lIns="91440" tIns="45720" rIns="91440" bIns="45720" rtlCol="0" anchor="t">
            <a:noAutofit/>
          </a:bodyPr>
          <a:lstStyle/>
          <a:p>
            <a:pPr marL="514350" indent="-514350">
              <a:buFont typeface="+mj-lt"/>
              <a:buAutoNum type="alphaUcPeriod"/>
            </a:pPr>
            <a:endParaRPr lang="en-US">
              <a:solidFill>
                <a:schemeClr val="accent3"/>
              </a:solidFill>
            </a:endParaRPr>
          </a:p>
          <a:p>
            <a:endParaRPr lang="en-US">
              <a:solidFill>
                <a:schemeClr val="accent3"/>
              </a:solidFill>
            </a:endParaRPr>
          </a:p>
          <a:p>
            <a:endParaRPr lang="en-US">
              <a:solidFill>
                <a:schemeClr val="accent3"/>
              </a:solidFill>
            </a:endParaRPr>
          </a:p>
        </p:txBody>
      </p:sp>
      <p:sp>
        <p:nvSpPr>
          <p:cNvPr id="4" name="Slide Number Placeholder 3">
            <a:extLst>
              <a:ext uri="{FF2B5EF4-FFF2-40B4-BE49-F238E27FC236}">
                <a16:creationId xmlns:a16="http://schemas.microsoft.com/office/drawing/2014/main" id="{3B3056C0-0114-95F1-8903-D9DF4694124D}"/>
              </a:ext>
            </a:extLst>
          </p:cNvPr>
          <p:cNvSpPr>
            <a:spLocks noGrp="1"/>
          </p:cNvSpPr>
          <p:nvPr>
            <p:ph type="sldNum" sz="quarter" idx="10"/>
          </p:nvPr>
        </p:nvSpPr>
        <p:spPr/>
        <p:txBody>
          <a:bodyPr/>
          <a:lstStyle/>
          <a:p>
            <a:fld id="{74EC55B0-5D01-45FE-91CD-8F1B48D625FC}" type="slidenum">
              <a:rPr lang="en-US" smtClean="0"/>
              <a:pPr/>
              <a:t>92</a:t>
            </a:fld>
            <a:endParaRPr lang="en-US"/>
          </a:p>
        </p:txBody>
      </p:sp>
      <p:sp>
        <p:nvSpPr>
          <p:cNvPr id="8" name="Content Placeholder 2">
            <a:extLst>
              <a:ext uri="{FF2B5EF4-FFF2-40B4-BE49-F238E27FC236}">
                <a16:creationId xmlns:a16="http://schemas.microsoft.com/office/drawing/2014/main" id="{72FE445D-EF22-2680-50EA-F9D2309E8ADB}"/>
              </a:ext>
            </a:extLst>
          </p:cNvPr>
          <p:cNvSpPr txBox="1">
            <a:spLocks/>
          </p:cNvSpPr>
          <p:nvPr/>
        </p:nvSpPr>
        <p:spPr>
          <a:xfrm>
            <a:off x="457200" y="1228728"/>
            <a:ext cx="8239328" cy="50196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solidFill>
                <a:schemeClr val="accent3"/>
              </a:solidFill>
            </a:endParaRPr>
          </a:p>
        </p:txBody>
      </p:sp>
      <p:sp>
        <p:nvSpPr>
          <p:cNvPr id="6" name="Content Placeholder 2">
            <a:extLst>
              <a:ext uri="{FF2B5EF4-FFF2-40B4-BE49-F238E27FC236}">
                <a16:creationId xmlns:a16="http://schemas.microsoft.com/office/drawing/2014/main" id="{55387BCC-D65F-F2F4-2985-5B9A52A48073}"/>
              </a:ext>
            </a:extLst>
          </p:cNvPr>
          <p:cNvSpPr txBox="1">
            <a:spLocks/>
          </p:cNvSpPr>
          <p:nvPr/>
        </p:nvSpPr>
        <p:spPr>
          <a:xfrm>
            <a:off x="457199" y="1228728"/>
            <a:ext cx="8601076" cy="50196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solidFill>
                <a:schemeClr val="accent3"/>
              </a:solidFill>
            </a:endParaRPr>
          </a:p>
          <a:p>
            <a:endParaRPr lang="en-US"/>
          </a:p>
        </p:txBody>
      </p:sp>
      <p:sp>
        <p:nvSpPr>
          <p:cNvPr id="7" name="Content Placeholder 2">
            <a:extLst>
              <a:ext uri="{FF2B5EF4-FFF2-40B4-BE49-F238E27FC236}">
                <a16:creationId xmlns:a16="http://schemas.microsoft.com/office/drawing/2014/main" id="{7B006730-2BE7-EC26-CD7F-AB5911719149}"/>
              </a:ext>
            </a:extLst>
          </p:cNvPr>
          <p:cNvSpPr txBox="1">
            <a:spLocks/>
          </p:cNvSpPr>
          <p:nvPr/>
        </p:nvSpPr>
        <p:spPr>
          <a:xfrm>
            <a:off x="276326" y="1228727"/>
            <a:ext cx="8601076" cy="50196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3"/>
                </a:solidFill>
              </a:rPr>
              <a:t>How many boxes should be checked on the Fund Transfer Certification Form?</a:t>
            </a:r>
          </a:p>
          <a:p>
            <a:endParaRPr lang="en-US">
              <a:solidFill>
                <a:schemeClr val="accent3"/>
              </a:solidFill>
            </a:endParaRPr>
          </a:p>
          <a:p>
            <a:pPr marL="514350" indent="-514350">
              <a:buFont typeface="+mj-lt"/>
              <a:buAutoNum type="alphaUcPeriod"/>
            </a:pPr>
            <a:r>
              <a:rPr lang="en-US">
                <a:solidFill>
                  <a:schemeClr val="accent3"/>
                </a:solidFill>
              </a:rPr>
              <a:t>0</a:t>
            </a:r>
          </a:p>
          <a:p>
            <a:pPr marL="514350" indent="-514350">
              <a:buFont typeface="+mj-lt"/>
              <a:buAutoNum type="alphaUcPeriod"/>
            </a:pPr>
            <a:r>
              <a:rPr lang="en-US">
                <a:solidFill>
                  <a:schemeClr val="accent3"/>
                </a:solidFill>
              </a:rPr>
              <a:t>1</a:t>
            </a:r>
          </a:p>
          <a:p>
            <a:pPr marL="514350" indent="-514350">
              <a:buFont typeface="+mj-lt"/>
              <a:buAutoNum type="alphaUcPeriod"/>
            </a:pPr>
            <a:r>
              <a:rPr lang="en-US">
                <a:solidFill>
                  <a:schemeClr val="accent3"/>
                </a:solidFill>
              </a:rPr>
              <a:t>2</a:t>
            </a:r>
          </a:p>
          <a:p>
            <a:pPr marL="514350" indent="-514350">
              <a:buFont typeface="+mj-lt"/>
              <a:buAutoNum type="alphaUcPeriod"/>
            </a:pPr>
            <a:r>
              <a:rPr lang="en-US">
                <a:solidFill>
                  <a:schemeClr val="accent3"/>
                </a:solidFill>
              </a:rPr>
              <a:t>3</a:t>
            </a:r>
          </a:p>
          <a:p>
            <a:pPr marL="0" indent="0">
              <a:buNone/>
            </a:pPr>
            <a:endParaRPr lang="en-US">
              <a:solidFill>
                <a:schemeClr val="accent3"/>
              </a:solidFill>
            </a:endParaRPr>
          </a:p>
          <a:p>
            <a:endParaRPr lang="en-US"/>
          </a:p>
        </p:txBody>
      </p:sp>
      <p:sp>
        <p:nvSpPr>
          <p:cNvPr id="9" name="Rectangle 8">
            <a:extLst>
              <a:ext uri="{FF2B5EF4-FFF2-40B4-BE49-F238E27FC236}">
                <a16:creationId xmlns:a16="http://schemas.microsoft.com/office/drawing/2014/main" id="{C0FFAB0C-1F1C-CA40-AFE5-BDD1C885E3FD}"/>
              </a:ext>
            </a:extLst>
          </p:cNvPr>
          <p:cNvSpPr/>
          <p:nvPr/>
        </p:nvSpPr>
        <p:spPr>
          <a:xfrm>
            <a:off x="276325" y="2967990"/>
            <a:ext cx="961925" cy="6038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29EE-5474-3B30-7CDF-BB01938448A8}"/>
              </a:ext>
            </a:extLst>
          </p:cNvPr>
          <p:cNvSpPr>
            <a:spLocks noGrp="1"/>
          </p:cNvSpPr>
          <p:nvPr>
            <p:ph type="title"/>
          </p:nvPr>
        </p:nvSpPr>
        <p:spPr/>
        <p:txBody>
          <a:bodyPr/>
          <a:lstStyle/>
          <a:p>
            <a:r>
              <a:rPr lang="en-US"/>
              <a:t>Pop Quiz: Application Package – Question #3</a:t>
            </a:r>
          </a:p>
        </p:txBody>
      </p:sp>
      <p:sp>
        <p:nvSpPr>
          <p:cNvPr id="3" name="Content Placeholder 2">
            <a:extLst>
              <a:ext uri="{FF2B5EF4-FFF2-40B4-BE49-F238E27FC236}">
                <a16:creationId xmlns:a16="http://schemas.microsoft.com/office/drawing/2014/main" id="{EF12F658-231C-0DDF-0ABE-AF9534F2095B}"/>
              </a:ext>
            </a:extLst>
          </p:cNvPr>
          <p:cNvSpPr>
            <a:spLocks noGrp="1"/>
          </p:cNvSpPr>
          <p:nvPr>
            <p:ph idx="1"/>
          </p:nvPr>
        </p:nvSpPr>
        <p:spPr/>
        <p:txBody>
          <a:bodyPr/>
          <a:lstStyle/>
          <a:p>
            <a:r>
              <a:rPr lang="en-US">
                <a:solidFill>
                  <a:schemeClr val="accent3"/>
                </a:solidFill>
              </a:rPr>
              <a:t>The SRP eligibility form is used to determine if your project will be prioritized for State Reserve Fund grants only</a:t>
            </a:r>
          </a:p>
          <a:p>
            <a:endParaRPr lang="en-US">
              <a:solidFill>
                <a:schemeClr val="accent3"/>
              </a:solidFill>
            </a:endParaRPr>
          </a:p>
          <a:p>
            <a:r>
              <a:rPr lang="en-US">
                <a:solidFill>
                  <a:schemeClr val="accent3"/>
                </a:solidFill>
              </a:rPr>
              <a:t>True</a:t>
            </a:r>
          </a:p>
          <a:p>
            <a:r>
              <a:rPr lang="en-US">
                <a:solidFill>
                  <a:schemeClr val="accent3"/>
                </a:solidFill>
              </a:rPr>
              <a:t>False</a:t>
            </a:r>
          </a:p>
        </p:txBody>
      </p:sp>
      <p:sp>
        <p:nvSpPr>
          <p:cNvPr id="4" name="Slide Number Placeholder 3">
            <a:extLst>
              <a:ext uri="{FF2B5EF4-FFF2-40B4-BE49-F238E27FC236}">
                <a16:creationId xmlns:a16="http://schemas.microsoft.com/office/drawing/2014/main" id="{5B196504-6889-C948-83D4-9BDD0E33E814}"/>
              </a:ext>
            </a:extLst>
          </p:cNvPr>
          <p:cNvSpPr>
            <a:spLocks noGrp="1"/>
          </p:cNvSpPr>
          <p:nvPr>
            <p:ph type="sldNum" sz="quarter" idx="10"/>
          </p:nvPr>
        </p:nvSpPr>
        <p:spPr/>
        <p:txBody>
          <a:bodyPr/>
          <a:lstStyle/>
          <a:p>
            <a:fld id="{74EC55B0-5D01-45FE-91CD-8F1B48D625FC}" type="slidenum">
              <a:rPr lang="en-US" smtClean="0"/>
              <a:pPr/>
              <a:t>93</a:t>
            </a:fld>
            <a:endParaRPr lang="en-US"/>
          </a:p>
        </p:txBody>
      </p:sp>
      <p:sp>
        <p:nvSpPr>
          <p:cNvPr id="5" name="Rectangle 4">
            <a:extLst>
              <a:ext uri="{FF2B5EF4-FFF2-40B4-BE49-F238E27FC236}">
                <a16:creationId xmlns:a16="http://schemas.microsoft.com/office/drawing/2014/main" id="{7600FA54-E98D-5801-8A6C-428EDC9972EB}"/>
              </a:ext>
            </a:extLst>
          </p:cNvPr>
          <p:cNvSpPr/>
          <p:nvPr/>
        </p:nvSpPr>
        <p:spPr>
          <a:xfrm>
            <a:off x="547737" y="2933700"/>
            <a:ext cx="961925" cy="5143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8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Wastewater and Drinking Water Projects</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 Emerging Contaminant Funding Overview</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94</a:t>
            </a:fld>
            <a:endParaRPr lang="en-US"/>
          </a:p>
        </p:txBody>
      </p:sp>
    </p:spTree>
    <p:extLst>
      <p:ext uri="{BB962C8B-B14F-4D97-AF65-F5344CB8AC3E}">
        <p14:creationId xmlns:p14="http://schemas.microsoft.com/office/powerpoint/2010/main" val="8137962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C6320-59EE-B8BB-5955-6283AC1FFB1D}"/>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97D7745C-A570-8FD1-919E-CB57C19F7B06}"/>
              </a:ext>
            </a:extLst>
          </p:cNvPr>
          <p:cNvSpPr>
            <a:spLocks noGrp="1"/>
          </p:cNvSpPr>
          <p:nvPr>
            <p:ph type="title"/>
          </p:nvPr>
        </p:nvSpPr>
        <p:spPr/>
        <p:txBody>
          <a:bodyPr>
            <a:normAutofit fontScale="90000"/>
          </a:bodyPr>
          <a:lstStyle/>
          <a:p>
            <a:r>
              <a:rPr lang="en-US">
                <a:latin typeface="Times New Roman"/>
                <a:cs typeface="Times New Roman"/>
              </a:rPr>
              <a:t>IIJA SRF Emerging Contaminants (EC) Funding: Summary</a:t>
            </a:r>
          </a:p>
        </p:txBody>
      </p:sp>
      <p:sp>
        <p:nvSpPr>
          <p:cNvPr id="3" name="Content Placeholder 2">
            <a:extLst>
              <a:ext uri="{FF2B5EF4-FFF2-40B4-BE49-F238E27FC236}">
                <a16:creationId xmlns:a16="http://schemas.microsoft.com/office/drawing/2014/main" id="{65B806A1-725E-95A2-E395-6D797D6C45FF}"/>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North Carolina’s IIJA EC funding program limited to projects addressing PFAS contaminants</a:t>
            </a:r>
          </a:p>
          <a:p>
            <a:r>
              <a:rPr lang="en-US">
                <a:solidFill>
                  <a:schemeClr val="accent3"/>
                </a:solidFill>
                <a:latin typeface="Arial"/>
                <a:cs typeface="Arial"/>
              </a:rPr>
              <a:t>Must have documented PFAS contaminants in the drinking water or wastewater exceeding levels specified in the PRS and PRS guidance.  </a:t>
            </a:r>
          </a:p>
          <a:p>
            <a:r>
              <a:rPr lang="en-US">
                <a:solidFill>
                  <a:schemeClr val="accent3"/>
                </a:solidFill>
                <a:latin typeface="Arial"/>
                <a:cs typeface="Arial"/>
              </a:rPr>
              <a:t>PFAS contaminants with a final MCL or HI get higher priority compared to other PFAS contaminants without proposed standards</a:t>
            </a:r>
          </a:p>
          <a:p>
            <a:endParaRPr lang="en-US"/>
          </a:p>
        </p:txBody>
      </p:sp>
      <p:sp>
        <p:nvSpPr>
          <p:cNvPr id="4" name="Slide Number Placeholder 3">
            <a:extLst>
              <a:ext uri="{FF2B5EF4-FFF2-40B4-BE49-F238E27FC236}">
                <a16:creationId xmlns:a16="http://schemas.microsoft.com/office/drawing/2014/main" id="{C627114A-BEC4-DCFA-EDD2-7C1C5568596E}"/>
              </a:ext>
            </a:extLst>
          </p:cNvPr>
          <p:cNvSpPr>
            <a:spLocks noGrp="1"/>
          </p:cNvSpPr>
          <p:nvPr>
            <p:ph type="sldNum" sz="quarter" idx="10"/>
          </p:nvPr>
        </p:nvSpPr>
        <p:spPr/>
        <p:txBody>
          <a:bodyPr/>
          <a:lstStyle/>
          <a:p>
            <a:fld id="{74EC55B0-5D01-45FE-91CD-8F1B48D625FC}" type="slidenum">
              <a:rPr lang="en-US" smtClean="0"/>
              <a:pPr/>
              <a:t>95</a:t>
            </a:fld>
            <a:endParaRPr lang="en-US"/>
          </a:p>
        </p:txBody>
      </p:sp>
    </p:spTree>
    <p:extLst>
      <p:ext uri="{BB962C8B-B14F-4D97-AF65-F5344CB8AC3E}">
        <p14:creationId xmlns:p14="http://schemas.microsoft.com/office/powerpoint/2010/main" val="2299864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329614-525E-E654-1C39-9BCE968A6B7F}"/>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DE068BF-4C1D-CFB7-FCE0-E7D13B7AE535}"/>
              </a:ext>
            </a:extLst>
          </p:cNvPr>
          <p:cNvSpPr>
            <a:spLocks noGrp="1"/>
          </p:cNvSpPr>
          <p:nvPr>
            <p:ph type="title"/>
          </p:nvPr>
        </p:nvSpPr>
        <p:spPr>
          <a:xfrm>
            <a:off x="459308" y="335280"/>
            <a:ext cx="8328660" cy="579120"/>
          </a:xfrm>
        </p:spPr>
        <p:txBody>
          <a:bodyPr>
            <a:normAutofit fontScale="90000"/>
          </a:bodyPr>
          <a:lstStyle/>
          <a:p>
            <a:r>
              <a:rPr lang="en-US">
                <a:latin typeface="Times New Roman"/>
                <a:cs typeface="Times New Roman"/>
              </a:rPr>
              <a:t>IIJA-SRF-Emerging Contaminants Funding: Summary – Construction Projects (EC-C)</a:t>
            </a:r>
            <a:endParaRPr lang="en-US" i="0">
              <a:latin typeface="Times New Roman"/>
              <a:cs typeface="Times New Roman"/>
            </a:endParaRPr>
          </a:p>
          <a:p>
            <a:endParaRPr lang="en-US"/>
          </a:p>
        </p:txBody>
      </p:sp>
      <p:sp>
        <p:nvSpPr>
          <p:cNvPr id="3" name="Content Placeholder 2">
            <a:extLst>
              <a:ext uri="{FF2B5EF4-FFF2-40B4-BE49-F238E27FC236}">
                <a16:creationId xmlns:a16="http://schemas.microsoft.com/office/drawing/2014/main" id="{728F06C3-D9B3-4848-D216-5E909B06DE14}"/>
              </a:ext>
            </a:extLst>
          </p:cNvPr>
          <p:cNvSpPr>
            <a:spLocks noGrp="1"/>
          </p:cNvSpPr>
          <p:nvPr>
            <p:ph idx="1"/>
          </p:nvPr>
        </p:nvSpPr>
        <p:spPr>
          <a:xfrm>
            <a:off x="459308" y="914400"/>
            <a:ext cx="8225384" cy="5334001"/>
          </a:xfrm>
        </p:spPr>
        <p:txBody>
          <a:bodyPr vert="horz" lIns="91440" tIns="45720" rIns="91440" bIns="45720" rtlCol="0" anchor="t">
            <a:noAutofit/>
          </a:bodyPr>
          <a:lstStyle/>
          <a:p>
            <a:r>
              <a:rPr lang="en-US" sz="2000">
                <a:solidFill>
                  <a:schemeClr val="accent3"/>
                </a:solidFill>
                <a:latin typeface="Arial"/>
                <a:cs typeface="Arial"/>
              </a:rPr>
              <a:t>IIJA EC construction funding </a:t>
            </a:r>
          </a:p>
          <a:p>
            <a:pPr lvl="1"/>
            <a:r>
              <a:rPr lang="en-US" sz="2000">
                <a:solidFill>
                  <a:schemeClr val="accent3"/>
                </a:solidFill>
                <a:latin typeface="Arial"/>
                <a:cs typeface="Arial"/>
              </a:rPr>
              <a:t>Availability for Fall 2025</a:t>
            </a:r>
          </a:p>
          <a:p>
            <a:pPr lvl="2"/>
            <a:r>
              <a:rPr lang="en-US">
                <a:solidFill>
                  <a:schemeClr val="accent3"/>
                </a:solidFill>
                <a:latin typeface="Arial"/>
                <a:cs typeface="Arial"/>
              </a:rPr>
              <a:t>DW – Can be up to $10M in PF (whatever is not used from the Study Reserve)</a:t>
            </a:r>
          </a:p>
          <a:p>
            <a:pPr lvl="2"/>
            <a:r>
              <a:rPr lang="en-US">
                <a:solidFill>
                  <a:schemeClr val="accent3"/>
                </a:solidFill>
                <a:latin typeface="Arial"/>
                <a:cs typeface="Arial"/>
              </a:rPr>
              <a:t>WW – ~$2M in PF</a:t>
            </a:r>
          </a:p>
          <a:p>
            <a:pPr lvl="1"/>
            <a:r>
              <a:rPr lang="en-US" sz="2000">
                <a:solidFill>
                  <a:schemeClr val="accent3"/>
                </a:solidFill>
                <a:latin typeface="Arial"/>
                <a:cs typeface="Arial"/>
              </a:rPr>
              <a:t>Funding caps</a:t>
            </a:r>
          </a:p>
          <a:p>
            <a:pPr lvl="2"/>
            <a:r>
              <a:rPr lang="en-US">
                <a:solidFill>
                  <a:schemeClr val="accent3"/>
                </a:solidFill>
                <a:latin typeface="Arial"/>
                <a:cs typeface="Arial"/>
              </a:rPr>
              <a:t>DW - $5M per applicant. All awards prior to today will count towards this cap (new)</a:t>
            </a:r>
          </a:p>
          <a:p>
            <a:pPr lvl="2"/>
            <a:r>
              <a:rPr lang="en-US">
                <a:solidFill>
                  <a:schemeClr val="accent3"/>
                </a:solidFill>
                <a:latin typeface="Arial"/>
                <a:cs typeface="Arial"/>
              </a:rPr>
              <a:t>CW  – No cap</a:t>
            </a:r>
          </a:p>
          <a:p>
            <a:pPr lvl="1"/>
            <a:r>
              <a:rPr lang="en-US" sz="2000">
                <a:solidFill>
                  <a:schemeClr val="accent3"/>
                </a:solidFill>
                <a:latin typeface="Arial"/>
                <a:cs typeface="Arial"/>
              </a:rPr>
              <a:t>Check DW-EC or WW-EC as funding type on common application</a:t>
            </a:r>
          </a:p>
          <a:p>
            <a:r>
              <a:rPr lang="en-US" sz="2000">
                <a:solidFill>
                  <a:schemeClr val="accent3"/>
                </a:solidFill>
                <a:latin typeface="Arial"/>
                <a:cs typeface="Arial"/>
              </a:rPr>
              <a:t>Common application form used</a:t>
            </a:r>
          </a:p>
          <a:p>
            <a:r>
              <a:rPr lang="en-US" sz="2000">
                <a:solidFill>
                  <a:schemeClr val="accent3"/>
                </a:solidFill>
                <a:latin typeface="Arial"/>
                <a:cs typeface="Arial"/>
              </a:rPr>
              <a:t>Priority Rating Systems (PRSs)</a:t>
            </a:r>
          </a:p>
          <a:p>
            <a:pPr lvl="1"/>
            <a:r>
              <a:rPr lang="en-US" sz="2000">
                <a:solidFill>
                  <a:schemeClr val="accent3"/>
                </a:solidFill>
                <a:latin typeface="Arial"/>
                <a:cs typeface="Arial"/>
              </a:rPr>
              <a:t>Claim all applicable line items, including EC-eligible line items</a:t>
            </a:r>
          </a:p>
          <a:p>
            <a:pPr lvl="1"/>
            <a:r>
              <a:rPr lang="en-US" sz="2000">
                <a:solidFill>
                  <a:schemeClr val="accent3"/>
                </a:solidFill>
                <a:latin typeface="Arial"/>
                <a:cs typeface="Arial"/>
              </a:rPr>
              <a:t>EC projects will compete only with other EC projects for IIJA EC funds</a:t>
            </a:r>
          </a:p>
          <a:p>
            <a:r>
              <a:rPr lang="en-US" sz="2000">
                <a:solidFill>
                  <a:schemeClr val="accent3"/>
                </a:solidFill>
                <a:latin typeface="Arial"/>
                <a:cs typeface="Arial"/>
              </a:rPr>
              <a:t>DWI application review</a:t>
            </a:r>
          </a:p>
          <a:p>
            <a:pPr lvl="1"/>
            <a:r>
              <a:rPr lang="en-US" sz="2000">
                <a:solidFill>
                  <a:schemeClr val="accent3"/>
                </a:solidFill>
                <a:latin typeface="Arial"/>
                <a:cs typeface="Arial"/>
              </a:rPr>
              <a:t>Only certain line items will be considered for prioritizing EC projects. EC projects will compete with all other projects for other funding programs.</a:t>
            </a:r>
          </a:p>
          <a:p>
            <a:pPr lvl="1"/>
            <a:endParaRPr lang="en-US" sz="2000">
              <a:solidFill>
                <a:srgbClr val="FF0000"/>
              </a:solidFill>
            </a:endParaRPr>
          </a:p>
        </p:txBody>
      </p:sp>
      <p:sp>
        <p:nvSpPr>
          <p:cNvPr id="4" name="Slide Number Placeholder 3">
            <a:extLst>
              <a:ext uri="{FF2B5EF4-FFF2-40B4-BE49-F238E27FC236}">
                <a16:creationId xmlns:a16="http://schemas.microsoft.com/office/drawing/2014/main" id="{C5C8ADCF-FD9E-9857-49FC-01B84C29944A}"/>
              </a:ext>
            </a:extLst>
          </p:cNvPr>
          <p:cNvSpPr>
            <a:spLocks noGrp="1"/>
          </p:cNvSpPr>
          <p:nvPr>
            <p:ph type="sldNum" sz="quarter" idx="10"/>
          </p:nvPr>
        </p:nvSpPr>
        <p:spPr/>
        <p:txBody>
          <a:bodyPr/>
          <a:lstStyle/>
          <a:p>
            <a:fld id="{74EC55B0-5D01-45FE-91CD-8F1B48D625FC}" type="slidenum">
              <a:rPr lang="en-US" smtClean="0"/>
              <a:pPr/>
              <a:t>96</a:t>
            </a:fld>
            <a:endParaRPr lang="en-US"/>
          </a:p>
        </p:txBody>
      </p:sp>
    </p:spTree>
    <p:extLst>
      <p:ext uri="{BB962C8B-B14F-4D97-AF65-F5344CB8AC3E}">
        <p14:creationId xmlns:p14="http://schemas.microsoft.com/office/powerpoint/2010/main" val="31567308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1F0FE5-D6A2-4DF8-3DCC-80620AAF3170}"/>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388FDD9F-244D-FF88-C289-5EEF47C9E848}"/>
              </a:ext>
            </a:extLst>
          </p:cNvPr>
          <p:cNvSpPr>
            <a:spLocks noGrp="1"/>
          </p:cNvSpPr>
          <p:nvPr>
            <p:ph type="title"/>
          </p:nvPr>
        </p:nvSpPr>
        <p:spPr/>
        <p:txBody>
          <a:bodyPr>
            <a:normAutofit fontScale="90000"/>
          </a:bodyPr>
          <a:lstStyle/>
          <a:p>
            <a:r>
              <a:rPr lang="en-US">
                <a:latin typeface="Times New Roman"/>
                <a:cs typeface="Times New Roman"/>
              </a:rPr>
              <a:t>IIJA-SRF-Emerging Contaminants (EC) Funding: Summary – Construction Projects – PRS</a:t>
            </a:r>
          </a:p>
        </p:txBody>
      </p:sp>
      <p:sp>
        <p:nvSpPr>
          <p:cNvPr id="4" name="Slide Number Placeholder 3">
            <a:extLst>
              <a:ext uri="{FF2B5EF4-FFF2-40B4-BE49-F238E27FC236}">
                <a16:creationId xmlns:a16="http://schemas.microsoft.com/office/drawing/2014/main" id="{16CD9295-B326-0417-EA9E-D0450682992C}"/>
              </a:ext>
            </a:extLst>
          </p:cNvPr>
          <p:cNvSpPr>
            <a:spLocks noGrp="1"/>
          </p:cNvSpPr>
          <p:nvPr>
            <p:ph type="sldNum" sz="quarter" idx="10"/>
          </p:nvPr>
        </p:nvSpPr>
        <p:spPr/>
        <p:txBody>
          <a:bodyPr/>
          <a:lstStyle/>
          <a:p>
            <a:fld id="{74EC55B0-5D01-45FE-91CD-8F1B48D625FC}" type="slidenum">
              <a:rPr lang="en-US" smtClean="0"/>
              <a:pPr/>
              <a:t>97</a:t>
            </a:fld>
            <a:endParaRPr lang="en-US"/>
          </a:p>
        </p:txBody>
      </p:sp>
      <p:pic>
        <p:nvPicPr>
          <p:cNvPr id="7" name="Content Placeholder 6">
            <a:extLst>
              <a:ext uri="{FF2B5EF4-FFF2-40B4-BE49-F238E27FC236}">
                <a16:creationId xmlns:a16="http://schemas.microsoft.com/office/drawing/2014/main" id="{70E28EE7-746C-AC1B-D58C-38B71C06910D}"/>
              </a:ext>
            </a:extLst>
          </p:cNvPr>
          <p:cNvPicPr>
            <a:picLocks noGrp="1" noChangeAspect="1"/>
          </p:cNvPicPr>
          <p:nvPr>
            <p:ph idx="1"/>
          </p:nvPr>
        </p:nvPicPr>
        <p:blipFill>
          <a:blip r:embed="rId3"/>
          <a:stretch>
            <a:fillRect/>
          </a:stretch>
        </p:blipFill>
        <p:spPr>
          <a:xfrm>
            <a:off x="466928" y="1087724"/>
            <a:ext cx="3555603" cy="5019675"/>
          </a:xfrm>
        </p:spPr>
      </p:pic>
      <p:pic>
        <p:nvPicPr>
          <p:cNvPr id="12" name="Picture 11">
            <a:extLst>
              <a:ext uri="{FF2B5EF4-FFF2-40B4-BE49-F238E27FC236}">
                <a16:creationId xmlns:a16="http://schemas.microsoft.com/office/drawing/2014/main" id="{DE93984D-F4BA-B721-403D-0152F0093667}"/>
              </a:ext>
            </a:extLst>
          </p:cNvPr>
          <p:cNvPicPr>
            <a:picLocks noChangeAspect="1"/>
          </p:cNvPicPr>
          <p:nvPr/>
        </p:nvPicPr>
        <p:blipFill>
          <a:blip r:embed="rId4"/>
          <a:stretch>
            <a:fillRect/>
          </a:stretch>
        </p:blipFill>
        <p:spPr>
          <a:xfrm>
            <a:off x="4998185" y="1163063"/>
            <a:ext cx="3789783" cy="5019675"/>
          </a:xfrm>
          <a:prstGeom prst="rect">
            <a:avLst/>
          </a:prstGeom>
        </p:spPr>
      </p:pic>
    </p:spTree>
    <p:extLst>
      <p:ext uri="{BB962C8B-B14F-4D97-AF65-F5344CB8AC3E}">
        <p14:creationId xmlns:p14="http://schemas.microsoft.com/office/powerpoint/2010/main" val="180070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37518-E7D0-464B-E15A-278E293E5D10}"/>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7ABC4844-E86B-2279-2E7E-A7B20E3DE316}"/>
              </a:ext>
            </a:extLst>
          </p:cNvPr>
          <p:cNvSpPr>
            <a:spLocks noGrp="1"/>
          </p:cNvSpPr>
          <p:nvPr>
            <p:ph type="title"/>
          </p:nvPr>
        </p:nvSpPr>
        <p:spPr/>
        <p:txBody>
          <a:bodyPr>
            <a:normAutofit fontScale="90000"/>
          </a:bodyPr>
          <a:lstStyle/>
          <a:p>
            <a:r>
              <a:rPr lang="en-US">
                <a:latin typeface="Times New Roman"/>
                <a:cs typeface="Times New Roman"/>
              </a:rPr>
              <a:t>IIJA-SRF-Emerging Contaminants Funding: Summary – Study Projects (EC-S) </a:t>
            </a:r>
            <a:r>
              <a:rPr lang="en-US">
                <a:solidFill>
                  <a:srgbClr val="FFFF00"/>
                </a:solidFill>
                <a:latin typeface="Times New Roman"/>
                <a:cs typeface="Times New Roman"/>
              </a:rPr>
              <a:t>(New) </a:t>
            </a:r>
            <a:endParaRPr lang="en-US">
              <a:latin typeface="Times New Roman"/>
              <a:cs typeface="Times New Roman"/>
            </a:endParaRPr>
          </a:p>
        </p:txBody>
      </p:sp>
      <p:sp>
        <p:nvSpPr>
          <p:cNvPr id="3" name="Content Placeholder 2">
            <a:extLst>
              <a:ext uri="{FF2B5EF4-FFF2-40B4-BE49-F238E27FC236}">
                <a16:creationId xmlns:a16="http://schemas.microsoft.com/office/drawing/2014/main" id="{9158D4CD-19A9-22EE-223C-31B3CC30985E}"/>
              </a:ext>
            </a:extLst>
          </p:cNvPr>
          <p:cNvSpPr>
            <a:spLocks noGrp="1"/>
          </p:cNvSpPr>
          <p:nvPr>
            <p:ph idx="1"/>
          </p:nvPr>
        </p:nvSpPr>
        <p:spPr>
          <a:xfrm>
            <a:off x="525771" y="967826"/>
            <a:ext cx="8239328" cy="5019673"/>
          </a:xfrm>
        </p:spPr>
        <p:txBody>
          <a:bodyPr vert="horz" lIns="91440" tIns="45720" rIns="91440" bIns="45720" rtlCol="0" anchor="t">
            <a:normAutofit/>
          </a:bodyPr>
          <a:lstStyle/>
          <a:p>
            <a:r>
              <a:rPr lang="en-US">
                <a:solidFill>
                  <a:schemeClr val="accent3"/>
                </a:solidFill>
                <a:latin typeface="Arial"/>
                <a:cs typeface="Arial"/>
              </a:rPr>
              <a:t>EC studies</a:t>
            </a:r>
          </a:p>
          <a:p>
            <a:pPr lvl="1"/>
            <a:r>
              <a:rPr lang="en-US">
                <a:solidFill>
                  <a:schemeClr val="accent3"/>
                </a:solidFill>
                <a:latin typeface="Arial"/>
                <a:cs typeface="Arial"/>
              </a:rPr>
              <a:t>Availability from FY 2025 (EC study reserve) </a:t>
            </a:r>
            <a:r>
              <a:rPr lang="en-US" u="sng">
                <a:solidFill>
                  <a:schemeClr val="accent3"/>
                </a:solidFill>
                <a:latin typeface="Arial"/>
                <a:cs typeface="Arial"/>
              </a:rPr>
              <a:t>after</a:t>
            </a:r>
            <a:r>
              <a:rPr lang="en-US">
                <a:solidFill>
                  <a:schemeClr val="accent3"/>
                </a:solidFill>
                <a:latin typeface="Arial"/>
                <a:cs typeface="Arial"/>
              </a:rPr>
              <a:t> July 2025 SWIA awards</a:t>
            </a:r>
          </a:p>
          <a:p>
            <a:pPr lvl="2"/>
            <a:r>
              <a:rPr lang="en-US">
                <a:solidFill>
                  <a:schemeClr val="accent3"/>
                </a:solidFill>
                <a:latin typeface="Arial"/>
                <a:cs typeface="Arial"/>
              </a:rPr>
              <a:t>DW – Up to $10M</a:t>
            </a:r>
          </a:p>
          <a:p>
            <a:pPr lvl="2"/>
            <a:r>
              <a:rPr lang="en-US">
                <a:solidFill>
                  <a:schemeClr val="accent3"/>
                </a:solidFill>
                <a:latin typeface="Arial"/>
                <a:cs typeface="Arial"/>
              </a:rPr>
              <a:t>WW – Up to $2M</a:t>
            </a:r>
          </a:p>
          <a:p>
            <a:pPr lvl="1"/>
            <a:r>
              <a:rPr lang="en-US">
                <a:solidFill>
                  <a:schemeClr val="accent3"/>
                </a:solidFill>
                <a:latin typeface="Arial"/>
                <a:cs typeface="Arial"/>
              </a:rPr>
              <a:t>Funding cap – $500,000 per applicant for DW/WW. All awards prior to today count towards this limit (new).</a:t>
            </a:r>
          </a:p>
          <a:p>
            <a:r>
              <a:rPr lang="en-US">
                <a:solidFill>
                  <a:schemeClr val="accent3"/>
                </a:solidFill>
                <a:latin typeface="Arial"/>
                <a:cs typeface="Arial"/>
              </a:rPr>
              <a:t> Application – Use rolling application form</a:t>
            </a:r>
          </a:p>
          <a:p>
            <a:r>
              <a:rPr lang="en-US">
                <a:solidFill>
                  <a:schemeClr val="accent3"/>
                </a:solidFill>
                <a:latin typeface="Arial"/>
                <a:cs typeface="Arial"/>
              </a:rPr>
              <a:t>Priority Rating System </a:t>
            </a:r>
          </a:p>
          <a:p>
            <a:pPr lvl="1"/>
            <a:r>
              <a:rPr lang="en-US">
                <a:solidFill>
                  <a:schemeClr val="accent3"/>
                </a:solidFill>
                <a:latin typeface="Arial"/>
                <a:cs typeface="Arial"/>
              </a:rPr>
              <a:t>Only EC PRS used</a:t>
            </a:r>
          </a:p>
          <a:p>
            <a:pPr lvl="1"/>
            <a:r>
              <a:rPr lang="en-US">
                <a:solidFill>
                  <a:schemeClr val="accent3"/>
                </a:solidFill>
                <a:latin typeface="Arial"/>
                <a:cs typeface="Arial"/>
              </a:rPr>
              <a:t>Separate PRS scoresheet at end of guidance</a:t>
            </a:r>
          </a:p>
          <a:p>
            <a:r>
              <a:rPr lang="en-US">
                <a:solidFill>
                  <a:schemeClr val="accent3"/>
                </a:solidFill>
                <a:latin typeface="Arial"/>
                <a:cs typeface="Arial"/>
              </a:rPr>
              <a:t>Guidance – Specific PRS for EC studies</a:t>
            </a:r>
          </a:p>
          <a:p>
            <a:endParaRPr lang="en-US">
              <a:solidFill>
                <a:schemeClr val="accent3"/>
              </a:solidFill>
            </a:endParaRPr>
          </a:p>
          <a:p>
            <a:endParaRPr lang="en-US"/>
          </a:p>
        </p:txBody>
      </p:sp>
      <p:sp>
        <p:nvSpPr>
          <p:cNvPr id="4" name="Slide Number Placeholder 3">
            <a:extLst>
              <a:ext uri="{FF2B5EF4-FFF2-40B4-BE49-F238E27FC236}">
                <a16:creationId xmlns:a16="http://schemas.microsoft.com/office/drawing/2014/main" id="{BB6D33E6-314D-2AB7-2EF9-5BE661C95039}"/>
              </a:ext>
            </a:extLst>
          </p:cNvPr>
          <p:cNvSpPr>
            <a:spLocks noGrp="1"/>
          </p:cNvSpPr>
          <p:nvPr>
            <p:ph type="sldNum" sz="quarter" idx="10"/>
          </p:nvPr>
        </p:nvSpPr>
        <p:spPr/>
        <p:txBody>
          <a:bodyPr/>
          <a:lstStyle/>
          <a:p>
            <a:fld id="{74EC55B0-5D01-45FE-91CD-8F1B48D625FC}" type="slidenum">
              <a:rPr lang="en-US" smtClean="0">
                <a:solidFill>
                  <a:schemeClr val="bg1"/>
                </a:solidFill>
              </a:rPr>
              <a:pPr/>
              <a:t>98</a:t>
            </a:fld>
            <a:endParaRPr lang="en-US">
              <a:solidFill>
                <a:schemeClr val="bg1"/>
              </a:solidFill>
            </a:endParaRPr>
          </a:p>
        </p:txBody>
      </p:sp>
      <p:sp>
        <p:nvSpPr>
          <p:cNvPr id="6" name="TextBox 5">
            <a:extLst>
              <a:ext uri="{FF2B5EF4-FFF2-40B4-BE49-F238E27FC236}">
                <a16:creationId xmlns:a16="http://schemas.microsoft.com/office/drawing/2014/main" id="{BD4228CF-1485-D033-79C2-015C716B68D9}"/>
              </a:ext>
            </a:extLst>
          </p:cNvPr>
          <p:cNvSpPr txBox="1"/>
          <p:nvPr/>
        </p:nvSpPr>
        <p:spPr>
          <a:xfrm>
            <a:off x="655210" y="5719857"/>
            <a:ext cx="7508638" cy="523220"/>
          </a:xfrm>
          <a:prstGeom prst="rect">
            <a:avLst/>
          </a:prstGeom>
          <a:noFill/>
          <a:ln w="57150">
            <a:solidFill>
              <a:srgbClr val="FF0000"/>
            </a:solidFill>
          </a:ln>
        </p:spPr>
        <p:txBody>
          <a:bodyPr wrap="square" lIns="91440" tIns="45720" rIns="91440" bIns="45720" rtlCol="0" anchor="t">
            <a:spAutoFit/>
          </a:bodyPr>
          <a:lstStyle/>
          <a:p>
            <a:pPr algn="ctr"/>
            <a:r>
              <a:rPr lang="en-US" sz="2800" b="1">
                <a:solidFill>
                  <a:srgbClr val="FF0000"/>
                </a:solidFill>
                <a:latin typeface="Arial"/>
                <a:cs typeface="Arial"/>
              </a:rPr>
              <a:t>EC-S Next Cutoff Date is August 1, 2025</a:t>
            </a:r>
          </a:p>
        </p:txBody>
      </p:sp>
    </p:spTree>
    <p:extLst>
      <p:ext uri="{BB962C8B-B14F-4D97-AF65-F5344CB8AC3E}">
        <p14:creationId xmlns:p14="http://schemas.microsoft.com/office/powerpoint/2010/main" val="22653071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9DE812-730D-A5B4-86BA-BD0971216219}"/>
              </a:ext>
            </a:extLst>
          </p:cNvPr>
          <p:cNvSpPr/>
          <p:nvPr/>
        </p:nvSpPr>
        <p:spPr>
          <a:xfrm>
            <a:off x="6512767" y="5337110"/>
            <a:ext cx="2537927"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37174006-B137-B32F-CE6C-03D681FECAA0}"/>
              </a:ext>
            </a:extLst>
          </p:cNvPr>
          <p:cNvSpPr>
            <a:spLocks noGrp="1"/>
          </p:cNvSpPr>
          <p:nvPr>
            <p:ph type="title"/>
          </p:nvPr>
        </p:nvSpPr>
        <p:spPr/>
        <p:txBody>
          <a:bodyPr>
            <a:normAutofit fontScale="90000"/>
          </a:bodyPr>
          <a:lstStyle/>
          <a:p>
            <a:r>
              <a:rPr lang="en-US">
                <a:solidFill>
                  <a:srgbClr val="FFFF00"/>
                </a:solidFill>
                <a:latin typeface="Times New Roman"/>
                <a:cs typeface="Times New Roman"/>
              </a:rPr>
              <a:t>(New) </a:t>
            </a:r>
            <a:r>
              <a:rPr lang="en-US">
                <a:latin typeface="Times New Roman"/>
                <a:cs typeface="Times New Roman"/>
              </a:rPr>
              <a:t>IIJA SRF-Emerging Contaminants Funding: PRS</a:t>
            </a:r>
            <a:r>
              <a:rPr lang="en-US">
                <a:solidFill>
                  <a:srgbClr val="FF0000"/>
                </a:solidFill>
                <a:latin typeface="Times New Roman"/>
                <a:cs typeface="Times New Roman"/>
              </a:rPr>
              <a:t> </a:t>
            </a:r>
            <a:r>
              <a:rPr lang="en-US">
                <a:latin typeface="Times New Roman"/>
                <a:cs typeface="Times New Roman"/>
              </a:rPr>
              <a:t>– Study Projects (EC-S)</a:t>
            </a:r>
            <a:endParaRPr lang="en-US"/>
          </a:p>
        </p:txBody>
      </p:sp>
      <p:sp>
        <p:nvSpPr>
          <p:cNvPr id="4" name="Slide Number Placeholder 3">
            <a:extLst>
              <a:ext uri="{FF2B5EF4-FFF2-40B4-BE49-F238E27FC236}">
                <a16:creationId xmlns:a16="http://schemas.microsoft.com/office/drawing/2014/main" id="{6684C1F2-F20C-8E2D-BC31-4DA239C5C237}"/>
              </a:ext>
            </a:extLst>
          </p:cNvPr>
          <p:cNvSpPr>
            <a:spLocks noGrp="1"/>
          </p:cNvSpPr>
          <p:nvPr>
            <p:ph type="sldNum" sz="quarter" idx="10"/>
          </p:nvPr>
        </p:nvSpPr>
        <p:spPr/>
        <p:txBody>
          <a:bodyPr/>
          <a:lstStyle/>
          <a:p>
            <a:fld id="{74EC55B0-5D01-45FE-91CD-8F1B48D625FC}" type="slidenum">
              <a:rPr lang="en-US" smtClean="0"/>
              <a:pPr/>
              <a:t>99</a:t>
            </a:fld>
            <a:endParaRPr lang="en-US"/>
          </a:p>
        </p:txBody>
      </p:sp>
      <p:sp>
        <p:nvSpPr>
          <p:cNvPr id="5" name="Content Placeholder 4">
            <a:extLst>
              <a:ext uri="{FF2B5EF4-FFF2-40B4-BE49-F238E27FC236}">
                <a16:creationId xmlns:a16="http://schemas.microsoft.com/office/drawing/2014/main" id="{D79F4822-21D2-880A-EFF4-B74E79AB43C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08DA485-C3E0-8999-596E-22995FCCA4C7}"/>
              </a:ext>
            </a:extLst>
          </p:cNvPr>
          <p:cNvPicPr>
            <a:picLocks noChangeAspect="1"/>
          </p:cNvPicPr>
          <p:nvPr/>
        </p:nvPicPr>
        <p:blipFill>
          <a:blip r:embed="rId3"/>
          <a:stretch>
            <a:fillRect/>
          </a:stretch>
        </p:blipFill>
        <p:spPr>
          <a:xfrm>
            <a:off x="778962" y="1117884"/>
            <a:ext cx="3678934" cy="5019673"/>
          </a:xfrm>
          <a:prstGeom prst="rect">
            <a:avLst/>
          </a:prstGeom>
        </p:spPr>
      </p:pic>
      <p:pic>
        <p:nvPicPr>
          <p:cNvPr id="12" name="Picture 11">
            <a:extLst>
              <a:ext uri="{FF2B5EF4-FFF2-40B4-BE49-F238E27FC236}">
                <a16:creationId xmlns:a16="http://schemas.microsoft.com/office/drawing/2014/main" id="{AC5B0D4B-C6A3-9EB9-2562-497B61EFAF95}"/>
              </a:ext>
            </a:extLst>
          </p:cNvPr>
          <p:cNvPicPr>
            <a:picLocks noChangeAspect="1"/>
          </p:cNvPicPr>
          <p:nvPr/>
        </p:nvPicPr>
        <p:blipFill>
          <a:blip r:embed="rId4"/>
          <a:stretch>
            <a:fillRect/>
          </a:stretch>
        </p:blipFill>
        <p:spPr>
          <a:xfrm>
            <a:off x="4812062" y="1117884"/>
            <a:ext cx="3649491" cy="5019673"/>
          </a:xfrm>
          <a:prstGeom prst="rect">
            <a:avLst/>
          </a:prstGeom>
        </p:spPr>
      </p:pic>
    </p:spTree>
    <p:extLst>
      <p:ext uri="{BB962C8B-B14F-4D97-AF65-F5344CB8AC3E}">
        <p14:creationId xmlns:p14="http://schemas.microsoft.com/office/powerpoint/2010/main" val="317218350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 xmlns="3720eb1a-f32f-4799-b754-856c9ddc0885" xsi:nil="true"/>
    <TaxCatchAll xmlns="33677e10-7ad4-4e7f-83f4-e93a73428e26" xsi:nil="true"/>
    <lcf76f155ced4ddcb4097134ff3c332f xmlns="3720eb1a-f32f-4799-b754-856c9ddc0885">
      <Terms xmlns="http://schemas.microsoft.com/office/infopath/2007/PartnerControls"/>
    </lcf76f155ced4ddcb4097134ff3c332f>
    <Notes xmlns="3720eb1a-f32f-4799-b754-856c9ddc0885" xsi:nil="true"/>
    <OfferExecuted_x003f_ xmlns="3720eb1a-f32f-4799-b754-856c9ddc0885">true</OfferExecuted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3072E920545847A730AA4E0F9E5919" ma:contentTypeVersion="21" ma:contentTypeDescription="Create a new document." ma:contentTypeScope="" ma:versionID="693daca3d0b1a6d9f7aacf8afcdf8bee">
  <xsd:schema xmlns:xsd="http://www.w3.org/2001/XMLSchema" xmlns:xs="http://www.w3.org/2001/XMLSchema" xmlns:p="http://schemas.microsoft.com/office/2006/metadata/properties" xmlns:ns1="http://schemas.microsoft.com/sharepoint/v3" xmlns:ns2="3720eb1a-f32f-4799-b754-856c9ddc0885" xmlns:ns3="33677e10-7ad4-4e7f-83f4-e93a73428e26" targetNamespace="http://schemas.microsoft.com/office/2006/metadata/properties" ma:root="true" ma:fieldsID="9dac5e923b1546c0208ecfd7eecfc68a" ns1:_="" ns2:_="" ns3:_="">
    <xsd:import namespace="http://schemas.microsoft.com/sharepoint/v3"/>
    <xsd:import namespace="3720eb1a-f32f-4799-b754-856c9ddc0885"/>
    <xsd:import namespace="33677e10-7ad4-4e7f-83f4-e93a73428e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OfferExecut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20eb1a-f32f-4799-b754-856c9ddc0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description="Who to mail to, numbers of copies" ma:format="Dropdown" ma:internalName="Notes">
      <xsd:simpleType>
        <xsd:restriction base="dms:Text">
          <xsd:maxLength value="255"/>
        </xsd:restriction>
      </xsd:simpleType>
    </xsd:element>
    <xsd:element name="OfferExecuted_x003f_" ma:index="28" nillable="true" ma:displayName="Offer Executed?" ma:default="1" ma:format="Dropdown" ma:internalName="OfferExecuted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677e10-7ad4-4e7f-83f4-e93a73428e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591fc26-2b3b-434c-ad51-ae22f7ccf704}" ma:internalName="TaxCatchAll" ma:showField="CatchAllData" ma:web="33677e10-7ad4-4e7f-83f4-e93a73428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CE8C36-EBEF-4CDC-AF64-C25CF16A475E}">
  <ds:schemaRefs>
    <ds:schemaRef ds:uri="http://schemas.microsoft.com/sharepoint/v3/contenttype/forms"/>
  </ds:schemaRefs>
</ds:datastoreItem>
</file>

<file path=customXml/itemProps2.xml><?xml version="1.0" encoding="utf-8"?>
<ds:datastoreItem xmlns:ds="http://schemas.openxmlformats.org/officeDocument/2006/customXml" ds:itemID="{4571955F-A0D5-4492-9E8C-F73666CDAB0B}">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3720eb1a-f32f-4799-b754-856c9ddc0885"/>
    <ds:schemaRef ds:uri="http://purl.org/dc/terms/"/>
    <ds:schemaRef ds:uri="http://schemas.microsoft.com/sharepoint/v3"/>
    <ds:schemaRef ds:uri="http://www.w3.org/XML/1998/namespace"/>
    <ds:schemaRef ds:uri="http://purl.org/dc/elements/1.1/"/>
    <ds:schemaRef ds:uri="http://schemas.openxmlformats.org/package/2006/metadata/core-properties"/>
    <ds:schemaRef ds:uri="33677e10-7ad4-4e7f-83f4-e93a73428e26"/>
  </ds:schemaRefs>
</ds:datastoreItem>
</file>

<file path=customXml/itemProps3.xml><?xml version="1.0" encoding="utf-8"?>
<ds:datastoreItem xmlns:ds="http://schemas.openxmlformats.org/officeDocument/2006/customXml" ds:itemID="{8BC11366-B939-4018-8CF0-8313E04A97AD}">
  <ds:schemaRefs>
    <ds:schemaRef ds:uri="33677e10-7ad4-4e7f-83f4-e93a73428e26"/>
    <ds:schemaRef ds:uri="3720eb1a-f32f-4799-b754-856c9ddc08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286</TotalTime>
  <Words>35507</Words>
  <Application>Microsoft Office PowerPoint</Application>
  <PresentationFormat>On-screen Show (4:3)</PresentationFormat>
  <Paragraphs>4422</Paragraphs>
  <Slides>261</Slides>
  <Notes>261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261</vt:i4>
      </vt:variant>
    </vt:vector>
  </HeadingPairs>
  <TitlesOfParts>
    <vt:vector size="272" baseType="lpstr">
      <vt:lpstr>Aptos</vt:lpstr>
      <vt:lpstr>Arial</vt:lpstr>
      <vt:lpstr>Arial,Sans-Serif</vt:lpstr>
      <vt:lpstr>Calibri</vt:lpstr>
      <vt:lpstr>Courier New</vt:lpstr>
      <vt:lpstr>Segoe UI</vt:lpstr>
      <vt:lpstr>Symbol</vt:lpstr>
      <vt:lpstr>Times New Roman</vt:lpstr>
      <vt:lpstr>Wingdings</vt:lpstr>
      <vt:lpstr>2_Office Theme</vt:lpstr>
      <vt:lpstr>2_Office Theme</vt:lpstr>
      <vt:lpstr>Funding Application Workshop Division of Water Infrastructure </vt:lpstr>
      <vt:lpstr>Agenda</vt:lpstr>
      <vt:lpstr>Training Handout Packet</vt:lpstr>
      <vt:lpstr>Introductions</vt:lpstr>
      <vt:lpstr>PowerPoint Presentation</vt:lpstr>
      <vt:lpstr>Know Before You Go: Funding Programs</vt:lpstr>
      <vt:lpstr>Funds Available</vt:lpstr>
      <vt:lpstr>  Funding Types and Limits for Fall 2025 Round</vt:lpstr>
      <vt:lpstr>What’s New Since Spring 2025</vt:lpstr>
      <vt:lpstr>What’s New This Round</vt:lpstr>
      <vt:lpstr>What’s New This Round – SRF Helene</vt:lpstr>
      <vt:lpstr>Pop Quiz: Funding Programs Question #1</vt:lpstr>
      <vt:lpstr>Pop Quiz: Funding Programs Question #2</vt:lpstr>
      <vt:lpstr>Pop Quiz: Funding Programs Question #3</vt:lpstr>
      <vt:lpstr>PowerPoint Presentation</vt:lpstr>
      <vt:lpstr>Supplemental Appropriation for Hurricanes Helene and Milton and Wildfires of Hawai'i (SA-HMW)</vt:lpstr>
      <vt:lpstr>Purpose of the Supplemental Appropriations in the Act</vt:lpstr>
      <vt:lpstr>DWSRF/CWSRF Helene-Eligible Projects</vt:lpstr>
      <vt:lpstr>SRF Helene Programmatic Specifics</vt:lpstr>
      <vt:lpstr>SRF Helene Programmatic Specifics (cntd.)</vt:lpstr>
      <vt:lpstr>SRF Helene DW/WW Principal Forgiveness</vt:lpstr>
      <vt:lpstr>SRF Helene DWTS Funding – Project Eligibility</vt:lpstr>
      <vt:lpstr>SRF Helene DWTS – Applicant Eligibility</vt:lpstr>
      <vt:lpstr>CWSRF Helene Decentralized – Examples of Eligible Projects</vt:lpstr>
      <vt:lpstr>SRF Helene DWTS – Programmatic Specifics</vt:lpstr>
      <vt:lpstr>SRF Helene DWTS – Programmatic Specifics (cntd.)</vt:lpstr>
      <vt:lpstr>SRF Helene Application Process</vt:lpstr>
      <vt:lpstr>SRF Helene – Application Package </vt:lpstr>
      <vt:lpstr>DWI Rolling Application</vt:lpstr>
      <vt:lpstr>DWI Rolling Application</vt:lpstr>
      <vt:lpstr>Application Submittal – Electronic (New Link) </vt:lpstr>
      <vt:lpstr>SRF Helene DW/WW Priority Rating Systems</vt:lpstr>
      <vt:lpstr>Priority Rating System (PRS) – General </vt:lpstr>
      <vt:lpstr>SRF Helene Priority Rating System Guidance</vt:lpstr>
      <vt:lpstr>SRF Helene Priority Rating Systems</vt:lpstr>
      <vt:lpstr>DW/WW SRF Helene Funding</vt:lpstr>
      <vt:lpstr>Category 1 Project Purpose</vt:lpstr>
      <vt:lpstr>1.A System Remains Wholly or Partially Inoperable – 50 points</vt:lpstr>
      <vt:lpstr>1.A System Remains Wholly or Partially Inoperable – Required Documentation</vt:lpstr>
      <vt:lpstr>1.B Applicant has Existing Emergency Bridge Loan with DWI – 50 points</vt:lpstr>
      <vt:lpstr>1.C System Operational But Sustained Damages– 25 points</vt:lpstr>
      <vt:lpstr>DW/WW SRF Helene Funding</vt:lpstr>
      <vt:lpstr>Category 2 – Project Benefits</vt:lpstr>
      <vt:lpstr>2.A Infrastructure in Floodplains</vt:lpstr>
      <vt:lpstr>2.A Infrastructure in Floodplains –  Documentation</vt:lpstr>
      <vt:lpstr>2.B. Redundancy/Resiliency – 5 points</vt:lpstr>
      <vt:lpstr>2.C System Merger or Regionalization </vt:lpstr>
      <vt:lpstr>2.D Reduction in Energy or Water Usage – 3 points</vt:lpstr>
      <vt:lpstr>2.E 50% of Costs to Replace/Rehab/Improve Infrastructure Damaged by Helene (10 points)</vt:lpstr>
      <vt:lpstr>DW/WW SRF Helene Funding</vt:lpstr>
      <vt:lpstr>3.A. Flood Resiliency Action Plan – 5 points</vt:lpstr>
      <vt:lpstr>3.B Emergency Preparedness, Response, or Recovery Plan – 5 points</vt:lpstr>
      <vt:lpstr>DW/WW SRF Helene Funding</vt:lpstr>
      <vt:lpstr>4.A Residential Connections – 2 to 8 points</vt:lpstr>
      <vt:lpstr>4.B Current Monthly Utility Bill at 5,000 Gallons – 2 to 8 points</vt:lpstr>
      <vt:lpstr>4.B Current Monthly Utility Bill at 5,000 Gallons  – 2 to 8 points</vt:lpstr>
      <vt:lpstr>4.C.1 to 4.C.3 Local Government Unit (LGU) Indicators – 3 to 7 points</vt:lpstr>
      <vt:lpstr>4.D. Loss of Water or Wastewater Volumetric Usage – 8 points</vt:lpstr>
      <vt:lpstr>DWTS SRF Helene Funding</vt:lpstr>
      <vt:lpstr>1.A At Least 50% DTWSs Damaged by Hurricane Helene – 15 points</vt:lpstr>
      <vt:lpstr>1.B At Least 50% of DWTSs Failed or Failing – 10 points</vt:lpstr>
      <vt:lpstr>1.C All Other Projects to Repair, Improve, or Repalce DWTSs</vt:lpstr>
      <vt:lpstr>1.D DTWS Planning Project to Assess Options to Improve Resiliency– 2 points</vt:lpstr>
      <vt:lpstr>Discussion Time</vt:lpstr>
      <vt:lpstr>PowerPoint Presentation</vt:lpstr>
      <vt:lpstr>Semi-Annual Application Packet</vt:lpstr>
      <vt:lpstr>Application Packages</vt:lpstr>
      <vt:lpstr>Know Before You Go: Final Check Tips</vt:lpstr>
      <vt:lpstr>Division Application</vt:lpstr>
      <vt:lpstr>Division Application (Semi-Annual)</vt:lpstr>
      <vt:lpstr>Section 1 – General Information</vt:lpstr>
      <vt:lpstr>Division Application – Section 1 – Tips</vt:lpstr>
      <vt:lpstr>Sections 2-5 – System Parameters  &amp; Contact Information</vt:lpstr>
      <vt:lpstr>Division Application – Sections 2, 3, 4, &amp; 5 –  Tips</vt:lpstr>
      <vt:lpstr>Sections 6-7 – Project Description &amp; Additional Information</vt:lpstr>
      <vt:lpstr>Division Application – Sections 6 &amp; 7 –  Tips</vt:lpstr>
      <vt:lpstr>Sections 8a and 8b – Project Budgets</vt:lpstr>
      <vt:lpstr>Section 7 (rolling)/8 (semi-annual) – Tips</vt:lpstr>
      <vt:lpstr>Certifications &amp; Completeness– Tips </vt:lpstr>
      <vt:lpstr>Signature – Tips </vt:lpstr>
      <vt:lpstr>Additional Forms</vt:lpstr>
      <vt:lpstr>Financial Information Form</vt:lpstr>
      <vt:lpstr>Fund Transfer Certification Form</vt:lpstr>
      <vt:lpstr>Financial Information Form, Fund Transfer Certification &amp; Rate Sheets – Tips </vt:lpstr>
      <vt:lpstr>VUR Construction Eligibility Form</vt:lpstr>
      <vt:lpstr>SRP Grant Form (SRP Projects only)</vt:lpstr>
      <vt:lpstr>SL 2025-26 SRP-Eligible Counties</vt:lpstr>
      <vt:lpstr>Resolutions – Tips </vt:lpstr>
      <vt:lpstr>Resolutions – More Tips</vt:lpstr>
      <vt:lpstr>Application Submittal – Electronic (New Link) </vt:lpstr>
      <vt:lpstr>Pop Quiz: Application Package – Question #1</vt:lpstr>
      <vt:lpstr>Pop Quiz: Application Package – Question #2</vt:lpstr>
      <vt:lpstr>Pop Quiz: Application Package – Question #3</vt:lpstr>
      <vt:lpstr>Wastewater and Drinking Water Projects</vt:lpstr>
      <vt:lpstr>IIJA SRF Emerging Contaminants (EC) Funding: Summary</vt:lpstr>
      <vt:lpstr>IIJA-SRF-Emerging Contaminants Funding: Summary – Construction Projects (EC-C) </vt:lpstr>
      <vt:lpstr>IIJA-SRF-Emerging Contaminants (EC) Funding: Summary – Construction Projects – PRS</vt:lpstr>
      <vt:lpstr>IIJA-SRF-Emerging Contaminants Funding: Summary – Study Projects (EC-S) (New) </vt:lpstr>
      <vt:lpstr>(New) IIJA SRF-Emerging Contaminants Funding: PRS – Study Projects (EC-S)</vt:lpstr>
      <vt:lpstr>IIJA SRF-Emerging Contaminants Funding: Application – Study Projects (EC-S) (New) </vt:lpstr>
      <vt:lpstr>Rolling Application Expected Cutoff Dates for 2025 (for LSLR and EC-S)</vt:lpstr>
      <vt:lpstr>Wastewater and Drinking Water Projects</vt:lpstr>
      <vt:lpstr>Priority Rating System (PRS)</vt:lpstr>
      <vt:lpstr>Priority Rating System</vt:lpstr>
      <vt:lpstr>Priority Rating System</vt:lpstr>
      <vt:lpstr>DW/WW/EC-C/EC-S Priority Rating Systems for Construction Projects</vt:lpstr>
      <vt:lpstr>Priority Rating System – Category 1 – Project Purpose (25 points max)</vt:lpstr>
      <vt:lpstr>1.A Consolidate Nonviable Systems (DW, CDBG-I, WW)</vt:lpstr>
      <vt:lpstr>1.A Consolidate Nonviable Systems (DW, CDBG-I, WW)</vt:lpstr>
      <vt:lpstr>1.B Resolve Failed or Failing Infrastructure (DW, WW, CDBG-I)</vt:lpstr>
      <vt:lpstr>1.B Resolve Failed or Failing Infrastructure (DW, WW, CDBG-I)</vt:lpstr>
      <vt:lpstr>1.C Rehabilitate/Replace Infrastructure (DW, WW, CDBG-I) 12 points</vt:lpstr>
      <vt:lpstr>1.C Rehab/Replace Infrastructure (DW, WW, CDBG-I)</vt:lpstr>
      <vt:lpstr>1.C.1 Old Infrastructure – Age (DW, WW, CDBG-I)</vt:lpstr>
      <vt:lpstr>1.C.1 Old Infrastructure Budget Example</vt:lpstr>
      <vt:lpstr>1.D. Expansion (DW, WW) – 2 points</vt:lpstr>
      <vt:lpstr>1.E. Service to Disadvantaged Areas (DW, WW) – 20 points</vt:lpstr>
      <vt:lpstr>1.E Service to Disadvantaged Areas (DW, WW)</vt:lpstr>
      <vt:lpstr>1.E. Service to Disadvantaged Areas – Documentation Requirements (DW, WW)</vt:lpstr>
      <vt:lpstr>Budget Example – Disadvantaged Area – $4.7M Project</vt:lpstr>
      <vt:lpstr>Other Category 1 Points (CWSRF only)</vt:lpstr>
      <vt:lpstr>Category 1.J Points (EC-C, EC-S)</vt:lpstr>
      <vt:lpstr>Project Purpose Points Summary</vt:lpstr>
      <vt:lpstr>PowerPoint Presentation</vt:lpstr>
      <vt:lpstr>Category 2 – Project Benefits</vt:lpstr>
      <vt:lpstr>2.A Provides Specific Environmental or Public Health Benefit (CDBG-I) – 15 points</vt:lpstr>
      <vt:lpstr>2.A Provides Specific Environmental or Public Health Benefit, continued (CDBG-I)</vt:lpstr>
      <vt:lpstr>2.A.1 Eliminates 20% or More (CDBG-I) –  5 points</vt:lpstr>
      <vt:lpstr>2.B.1 Specific Public Health Benefit (DW) – 20 points</vt:lpstr>
      <vt:lpstr>2.B.2 Specific Public Health Benefit – Eliminates Lead Service Lines (DW) – 10 points</vt:lpstr>
      <vt:lpstr>2.C. Provides Specific Environmental Benefit (WW) </vt:lpstr>
      <vt:lpstr>2.C.1 Specific Environmental Benefit (WW)</vt:lpstr>
      <vt:lpstr>2.C.2 Elimination of Malfunctioning Onsite Wastewater Systems (WW) – 10 points</vt:lpstr>
      <vt:lpstr> 2.E Addresses Enforcement Documents (DW, WW, CDBG-I) </vt:lpstr>
      <vt:lpstr>2.F System Merger or Regionalization (DW, WW, CDBG-I, EC-C [2.F.2 only], EC-S [2.F.2 only])</vt:lpstr>
      <vt:lpstr>2.H Project Addresses Contamination – (DW, WW, CDBG-I, EC) </vt:lpstr>
      <vt:lpstr>2.H.3 &amp; 2.H.4 Emerging Contaminants Sampling requirements</vt:lpstr>
      <vt:lpstr>2.H.3 and 2.H.4 Emerging Contaminants</vt:lpstr>
      <vt:lpstr>2.K.1 &amp; 2.K.2 Interconnection (DW, CDBG-I)</vt:lpstr>
      <vt:lpstr>2.N Infrastructure in Floodplains (DW, WW, CDBG-I)</vt:lpstr>
      <vt:lpstr>2.N Infrastructure in Floodplains</vt:lpstr>
      <vt:lpstr>2.N Infrastructure in Floodplains -- Documentation</vt:lpstr>
      <vt:lpstr>2.O  Impaired Waters (WW) – 20 points</vt:lpstr>
      <vt:lpstr>2.P. Special Water Classifications (WW) – 10 points</vt:lpstr>
      <vt:lpstr>2.T. Redundancy/Resiliency (DW, WW, CDBG-I) – 3 points</vt:lpstr>
      <vt:lpstr>Priority Rating System</vt:lpstr>
      <vt:lpstr>3.A Capital Planning Activities (DW, WW, CDBG-I, EC-C, EC-S)</vt:lpstr>
      <vt:lpstr>3.A.2 Capital Improvement Plan (DW, WW, CDBG-I, EC-C, EC-S)</vt:lpstr>
      <vt:lpstr>3.F Flood Resiliency Action Plan (DW, WW, CDBG-I) – 3 points (NEW!)</vt:lpstr>
      <vt:lpstr>PowerPoint Presentation</vt:lpstr>
      <vt:lpstr>4.A Residential Connections (DW, WW, EC-C, EC-S) – 2 to 4 points</vt:lpstr>
      <vt:lpstr>4.B Current Monthly Utility Bill at 5,000 Gallons (DW, WW, CDBG-I, EC-C, EC-S) – 4 to 10 points</vt:lpstr>
      <vt:lpstr>4.B Current Monthly Utility Bill at 5,000 Gallons (DW, WW, CDBG-I, EC-C, EC-S) – 4 to 10 points</vt:lpstr>
      <vt:lpstr>4.C.1 to 4.C.3 Local Government Unit (LGU) Indicators (DW, WW, EC-C, EC-S) – 3 to 7 points</vt:lpstr>
      <vt:lpstr>4.C.4 Benefit to Disadvantaged Areas (DW, WW, EC-C, EC-S) – 5 points</vt:lpstr>
      <vt:lpstr>4.C.4 Benefit to Disadvantaged Areas – 5 points </vt:lpstr>
      <vt:lpstr>4.C.4 Benefit to Disadvantaged Areas – 5 points</vt:lpstr>
      <vt:lpstr>4.E - 4F (CDBG-I)</vt:lpstr>
      <vt:lpstr>PowerPoint Presentation</vt:lpstr>
      <vt:lpstr>PowerPoint Presentation</vt:lpstr>
      <vt:lpstr>CDBG-I: Allocation and Maximum Grant Amount</vt:lpstr>
      <vt:lpstr>CDBG-I Program Focus on Low-to-Moderate Income </vt:lpstr>
      <vt:lpstr>CDBG-I: Project Restrictions and Limitations</vt:lpstr>
      <vt:lpstr>CDBG-I: Applicants Eligible to Apply  (Slide 1 of 2)</vt:lpstr>
      <vt:lpstr>CDBG-I: Applicants Eligible to Apply (Slide 2 of 2)</vt:lpstr>
      <vt:lpstr>CDBG-I Project Area Map &amp; Description</vt:lpstr>
      <vt:lpstr>CDBG-I: Determining LMI % For a Project </vt:lpstr>
      <vt:lpstr>CDBG-I: Determining Data Type used for LMI %</vt:lpstr>
      <vt:lpstr>CDBG-I: Using Census Data to Determine LMI % </vt:lpstr>
      <vt:lpstr>CDBG-I: Using LMI Surveys to Determine LMI%</vt:lpstr>
      <vt:lpstr>CDBG-I: Documenting LMI % in Application Submission </vt:lpstr>
      <vt:lpstr>CDBG-I: Common Mistakes in LMI% Documentation</vt:lpstr>
      <vt:lpstr>CDBG-I: Project Description</vt:lpstr>
      <vt:lpstr>CDBG-I: Project Budget – Paving Costs </vt:lpstr>
      <vt:lpstr>CDBG-I: Build America, Buy America (BABA)</vt:lpstr>
      <vt:lpstr>CDBG-I Required Federal Compliance Documents</vt:lpstr>
      <vt:lpstr>CDBG-I Federal Application Requirements</vt:lpstr>
      <vt:lpstr>CDBG-I: Required Public Hearing</vt:lpstr>
      <vt:lpstr>CDBG-I: Application Submission - Hardcopy</vt:lpstr>
      <vt:lpstr>Discussion Time</vt:lpstr>
      <vt:lpstr>PowerPoint Presentation</vt:lpstr>
      <vt:lpstr>Master Plan – Definition of Viability</vt:lpstr>
      <vt:lpstr>Viable Utility Program (VUP)</vt:lpstr>
      <vt:lpstr>“Distressed Unit” Statutory Definition</vt:lpstr>
      <vt:lpstr>Viable Utility Program (VUP) Objectives</vt:lpstr>
      <vt:lpstr>VUP – LGU Assessment Process</vt:lpstr>
      <vt:lpstr>VUP – LGU Assessment Criteria</vt:lpstr>
      <vt:lpstr>VUP – LGU Assessment Criteria (cont’d)</vt:lpstr>
      <vt:lpstr>VUP – Distressed Designation</vt:lpstr>
      <vt:lpstr>Distressed LGU – Statutory Requirements</vt:lpstr>
      <vt:lpstr>Distressed LGU – Statutory Requirements (cont’d)</vt:lpstr>
      <vt:lpstr>VUP – Funding Opportunities</vt:lpstr>
      <vt:lpstr>VUR Eligibility Form</vt:lpstr>
      <vt:lpstr>Other Statutory Requirements – STAP/LTAP/LTFP</vt:lpstr>
      <vt:lpstr>VUP – AIA/MRF Project Timeline</vt:lpstr>
      <vt:lpstr>VUP – Construction Project Timeline</vt:lpstr>
      <vt:lpstr>DWI/VUP – Existing and Emerging Partnerships</vt:lpstr>
      <vt:lpstr>VUP – Additional Initiatives</vt:lpstr>
      <vt:lpstr>VUP – Technical Support and Assistance</vt:lpstr>
      <vt:lpstr>Discussion Time</vt:lpstr>
      <vt:lpstr>PowerPoint Presentation</vt:lpstr>
      <vt:lpstr>Asset Inventory and Assessment Grants (AIA)</vt:lpstr>
      <vt:lpstr>Asset Inventory and Assessment Grants (AIA)</vt:lpstr>
      <vt:lpstr>AIA – Distressed Systems</vt:lpstr>
      <vt:lpstr>AIA – Application Components</vt:lpstr>
      <vt:lpstr>AIA – Priority Rating System (PRS)</vt:lpstr>
      <vt:lpstr>AIA – Application Narrative</vt:lpstr>
      <vt:lpstr>AIA – Category 1: Project Benefits</vt:lpstr>
      <vt:lpstr>AIA – Category 2: System Management</vt:lpstr>
      <vt:lpstr>AIA – Category 3: Affordability</vt:lpstr>
      <vt:lpstr>AIA – Funded Projects</vt:lpstr>
      <vt:lpstr>AIA – Funded Projects</vt:lpstr>
      <vt:lpstr>Discussion Time</vt:lpstr>
      <vt:lpstr>PowerPoint Presentation</vt:lpstr>
      <vt:lpstr>Merger/Regionalization Feasibility Study Grants (MRF)</vt:lpstr>
      <vt:lpstr>Merger/Regionalization Feasibility Study Grants (MRF)</vt:lpstr>
      <vt:lpstr>MRF – Distressed Systems</vt:lpstr>
      <vt:lpstr>MRF – Application Components</vt:lpstr>
      <vt:lpstr>MRF – Priority Rating System (PRS)</vt:lpstr>
      <vt:lpstr>MRF – Application Narrative</vt:lpstr>
      <vt:lpstr>MRF – Category 1: Project Benefits</vt:lpstr>
      <vt:lpstr>MRF – Category 2: System Management</vt:lpstr>
      <vt:lpstr>MRF – Category 3: Affordability</vt:lpstr>
      <vt:lpstr>MRF – Funded Projects</vt:lpstr>
      <vt:lpstr>Pop Quiz: AIA &amp; MRF Applications – Question #1</vt:lpstr>
      <vt:lpstr>Pop Quiz: AIA &amp; MRF Applications – Question #2</vt:lpstr>
      <vt:lpstr>Pop Quiz: AIA &amp; MRF PRSs – Question #3</vt:lpstr>
      <vt:lpstr>Discussion Time</vt:lpstr>
      <vt:lpstr>PowerPoint Presentation</vt:lpstr>
      <vt:lpstr>IIJA – LSLR Allotments</vt:lpstr>
      <vt:lpstr>Current and Estimated Funding Amounts per Funding Round</vt:lpstr>
      <vt:lpstr>IIJA – LSLR Funding Program</vt:lpstr>
      <vt:lpstr>IIJA – LSLR Funding Program</vt:lpstr>
      <vt:lpstr>IIJA – LSLR Private Side Work</vt:lpstr>
      <vt:lpstr>IIJA – LSLR Private Side Work</vt:lpstr>
      <vt:lpstr>IIJA – LSLR Private Side Work</vt:lpstr>
      <vt:lpstr>IIJA– LSLR Loan Terms</vt:lpstr>
      <vt:lpstr>IIJA– LSLR Principal Forgiveness (PF)</vt:lpstr>
      <vt:lpstr>IIJA – LSLR  Conditions</vt:lpstr>
      <vt:lpstr>IIJA – LSLR Funding Types and Caps per Round</vt:lpstr>
      <vt:lpstr>IIJA – LSLR Funding Types and Caps</vt:lpstr>
      <vt:lpstr>IIJA – LSLR Priority Rating System</vt:lpstr>
      <vt:lpstr>IIJA – LSLR Priority Rating System – Project Purpose</vt:lpstr>
      <vt:lpstr>IIJA – LSLR Priority Rating System – Project Benefit</vt:lpstr>
      <vt:lpstr>IIJA – LSLR Priority rating System – Affordability</vt:lpstr>
      <vt:lpstr>IIJA – Lead Service Line Replacement Project Application Form</vt:lpstr>
      <vt:lpstr>PowerPoint Presentation</vt:lpstr>
      <vt:lpstr>Construction Project Funding Schedule</vt:lpstr>
      <vt:lpstr>Construction Project Schedule</vt:lpstr>
      <vt:lpstr>When do I get my money?</vt:lpstr>
      <vt:lpstr>When do I start getting my money?</vt:lpstr>
      <vt:lpstr>When do I get the rest of my money?</vt:lpstr>
      <vt:lpstr>When do I get the rest of my money?</vt:lpstr>
      <vt:lpstr>State Revolving Fund (SRF) Conditions</vt:lpstr>
      <vt:lpstr>State Revolving Fund (SRF)</vt:lpstr>
      <vt:lpstr>BABA – Approved Waivers</vt:lpstr>
      <vt:lpstr>BABA – Approved Waivers</vt:lpstr>
      <vt:lpstr>Timely and Expeditious Use of Funds (NEW)</vt:lpstr>
      <vt:lpstr>Funds Available</vt:lpstr>
      <vt:lpstr>Discussion Time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Haynie, Jennifer</dc:creator>
  <cp:lastModifiedBy>Renbarger, Catherine</cp:lastModifiedBy>
  <cp:revision>29</cp:revision>
  <cp:lastPrinted>2025-07-24T14:09:43Z</cp:lastPrinted>
  <dcterms:created xsi:type="dcterms:W3CDTF">2019-01-29T15:13:53Z</dcterms:created>
  <dcterms:modified xsi:type="dcterms:W3CDTF">2025-08-06T03:05:44Z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0x0101003C3072E920545847A730AA4E0F9E5919</vt:lpwstr>
  </property>
  <property fmtid="{D5CDD505-2E9C-101B-9397-08002B2CF9AE}" pid="3" name="MediaServiceImageTags">
    <vt:lpwstr/>
  </property>
</Properties>
</file>