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3"/>
  </p:notesMasterIdLst>
  <p:sldIdLst>
    <p:sldId id="256" r:id="rId5"/>
    <p:sldId id="257" r:id="rId6"/>
    <p:sldId id="258" r:id="rId7"/>
    <p:sldId id="1223" r:id="rId8"/>
    <p:sldId id="354" r:id="rId9"/>
    <p:sldId id="1251" r:id="rId10"/>
    <p:sldId id="1276" r:id="rId11"/>
    <p:sldId id="1274" r:id="rId12"/>
    <p:sldId id="1545" r:id="rId13"/>
    <p:sldId id="1275" r:id="rId14"/>
    <p:sldId id="1278" r:id="rId15"/>
    <p:sldId id="259" r:id="rId16"/>
    <p:sldId id="356" r:id="rId17"/>
    <p:sldId id="1555" r:id="rId18"/>
    <p:sldId id="1556" r:id="rId19"/>
    <p:sldId id="1309" r:id="rId20"/>
    <p:sldId id="355" r:id="rId21"/>
    <p:sldId id="1288" r:id="rId22"/>
    <p:sldId id="1454" r:id="rId23"/>
    <p:sldId id="1455" r:id="rId24"/>
    <p:sldId id="1461" r:id="rId25"/>
    <p:sldId id="1421" r:id="rId26"/>
    <p:sldId id="273" r:id="rId27"/>
    <p:sldId id="375" r:id="rId28"/>
    <p:sldId id="373" r:id="rId29"/>
    <p:sldId id="376" r:id="rId30"/>
    <p:sldId id="1282" r:id="rId31"/>
    <p:sldId id="327" r:id="rId32"/>
    <p:sldId id="374" r:id="rId33"/>
    <p:sldId id="377" r:id="rId34"/>
    <p:sldId id="1290" r:id="rId35"/>
    <p:sldId id="1289" r:id="rId36"/>
    <p:sldId id="378" r:id="rId37"/>
    <p:sldId id="379" r:id="rId38"/>
    <p:sldId id="380" r:id="rId39"/>
    <p:sldId id="381" r:id="rId40"/>
    <p:sldId id="382" r:id="rId41"/>
    <p:sldId id="1293" r:id="rId42"/>
    <p:sldId id="1427" r:id="rId43"/>
    <p:sldId id="383" r:id="rId44"/>
    <p:sldId id="1429" r:id="rId45"/>
    <p:sldId id="385" r:id="rId46"/>
    <p:sldId id="386" r:id="rId47"/>
    <p:sldId id="677" r:id="rId48"/>
    <p:sldId id="387" r:id="rId49"/>
    <p:sldId id="678" r:id="rId50"/>
    <p:sldId id="390" r:id="rId51"/>
    <p:sldId id="1559" r:id="rId52"/>
    <p:sldId id="1557" r:id="rId53"/>
    <p:sldId id="1423" r:id="rId54"/>
    <p:sldId id="1424" r:id="rId55"/>
    <p:sldId id="1425" r:id="rId56"/>
    <p:sldId id="1426" r:id="rId57"/>
    <p:sldId id="1280" r:id="rId58"/>
    <p:sldId id="1294" r:id="rId59"/>
    <p:sldId id="512" r:id="rId60"/>
    <p:sldId id="513" r:id="rId61"/>
    <p:sldId id="516" r:id="rId62"/>
    <p:sldId id="679" r:id="rId63"/>
    <p:sldId id="515" r:id="rId64"/>
    <p:sldId id="1558" r:id="rId65"/>
    <p:sldId id="518" r:id="rId66"/>
    <p:sldId id="519" r:id="rId67"/>
    <p:sldId id="520" r:id="rId68"/>
    <p:sldId id="775" r:id="rId69"/>
    <p:sldId id="1433" r:id="rId70"/>
    <p:sldId id="1432" r:id="rId71"/>
    <p:sldId id="1434" r:id="rId72"/>
    <p:sldId id="1292" r:id="rId73"/>
    <p:sldId id="521" r:id="rId74"/>
    <p:sldId id="522" r:id="rId75"/>
    <p:sldId id="1436" r:id="rId76"/>
    <p:sldId id="1554" r:id="rId77"/>
    <p:sldId id="1437" r:id="rId78"/>
    <p:sldId id="523" r:id="rId79"/>
    <p:sldId id="1438" r:id="rId80"/>
    <p:sldId id="1439" r:id="rId81"/>
    <p:sldId id="1440" r:id="rId82"/>
    <p:sldId id="524" r:id="rId83"/>
    <p:sldId id="1441" r:id="rId84"/>
    <p:sldId id="525" r:id="rId85"/>
    <p:sldId id="1442" r:id="rId86"/>
    <p:sldId id="1443" r:id="rId87"/>
    <p:sldId id="528" r:id="rId88"/>
    <p:sldId id="1444" r:id="rId89"/>
    <p:sldId id="1445" r:id="rId90"/>
    <p:sldId id="794" r:id="rId91"/>
    <p:sldId id="786" r:id="rId92"/>
    <p:sldId id="776" r:id="rId93"/>
    <p:sldId id="531" r:id="rId94"/>
    <p:sldId id="1446" r:id="rId95"/>
    <p:sldId id="533" r:id="rId96"/>
    <p:sldId id="534" r:id="rId97"/>
    <p:sldId id="536" r:id="rId98"/>
    <p:sldId id="535" r:id="rId99"/>
    <p:sldId id="560" r:id="rId100"/>
    <p:sldId id="541" r:id="rId101"/>
    <p:sldId id="542" r:id="rId102"/>
    <p:sldId id="543" r:id="rId103"/>
    <p:sldId id="544" r:id="rId104"/>
    <p:sldId id="1448" r:id="rId105"/>
    <p:sldId id="1537" r:id="rId106"/>
    <p:sldId id="557" r:id="rId107"/>
    <p:sldId id="1281" r:id="rId108"/>
    <p:sldId id="1546" r:id="rId109"/>
    <p:sldId id="1550" r:id="rId110"/>
    <p:sldId id="1552" r:id="rId111"/>
    <p:sldId id="1548" r:id="rId112"/>
    <p:sldId id="1549" r:id="rId113"/>
    <p:sldId id="1551" r:id="rId114"/>
    <p:sldId id="1265" r:id="rId115"/>
    <p:sldId id="717" r:id="rId116"/>
    <p:sldId id="1304" r:id="rId117"/>
    <p:sldId id="1203" r:id="rId118"/>
    <p:sldId id="1197" r:id="rId119"/>
    <p:sldId id="718" r:id="rId120"/>
    <p:sldId id="719" r:id="rId121"/>
    <p:sldId id="1207" r:id="rId122"/>
    <p:sldId id="1273" r:id="rId123"/>
    <p:sldId id="720" r:id="rId124"/>
    <p:sldId id="721" r:id="rId125"/>
    <p:sldId id="722" r:id="rId126"/>
    <p:sldId id="723" r:id="rId127"/>
    <p:sldId id="724" r:id="rId128"/>
    <p:sldId id="725" r:id="rId129"/>
    <p:sldId id="726" r:id="rId130"/>
    <p:sldId id="1286" r:id="rId131"/>
    <p:sldId id="729" r:id="rId132"/>
    <p:sldId id="1267" r:id="rId133"/>
    <p:sldId id="1268" r:id="rId134"/>
    <p:sldId id="733" r:id="rId135"/>
    <p:sldId id="792" r:id="rId136"/>
    <p:sldId id="1269" r:id="rId137"/>
    <p:sldId id="735" r:id="rId138"/>
    <p:sldId id="736" r:id="rId139"/>
    <p:sldId id="737" r:id="rId140"/>
    <p:sldId id="738" r:id="rId141"/>
    <p:sldId id="739" r:id="rId142"/>
    <p:sldId id="740" r:id="rId143"/>
    <p:sldId id="741" r:id="rId144"/>
    <p:sldId id="1271" r:id="rId145"/>
    <p:sldId id="743" r:id="rId146"/>
    <p:sldId id="744" r:id="rId147"/>
    <p:sldId id="745" r:id="rId148"/>
    <p:sldId id="1310" r:id="rId149"/>
    <p:sldId id="749" r:id="rId150"/>
    <p:sldId id="1272" r:id="rId151"/>
    <p:sldId id="1451" r:id="rId152"/>
    <p:sldId id="1468" r:id="rId153"/>
    <p:sldId id="1469" r:id="rId154"/>
    <p:sldId id="1470" r:id="rId155"/>
    <p:sldId id="1457" r:id="rId156"/>
    <p:sldId id="1458" r:id="rId157"/>
    <p:sldId id="1560" r:id="rId158"/>
    <p:sldId id="1563" r:id="rId159"/>
    <p:sldId id="1564" r:id="rId160"/>
    <p:sldId id="1513" r:id="rId161"/>
    <p:sldId id="1514" r:id="rId162"/>
    <p:sldId id="1565" r:id="rId163"/>
    <p:sldId id="1462" r:id="rId164"/>
    <p:sldId id="1463" r:id="rId165"/>
    <p:sldId id="1464" r:id="rId166"/>
    <p:sldId id="1465" r:id="rId167"/>
    <p:sldId id="1466" r:id="rId168"/>
    <p:sldId id="1467" r:id="rId169"/>
    <p:sldId id="1452" r:id="rId170"/>
    <p:sldId id="1459" r:id="rId171"/>
    <p:sldId id="1460" r:id="rId172"/>
    <p:sldId id="1471" r:id="rId173"/>
    <p:sldId id="1472" r:id="rId174"/>
    <p:sldId id="1473" r:id="rId175"/>
    <p:sldId id="1474" r:id="rId176"/>
    <p:sldId id="1475" r:id="rId177"/>
    <p:sldId id="1476" r:id="rId178"/>
    <p:sldId id="1477" r:id="rId179"/>
    <p:sldId id="1478" r:id="rId180"/>
    <p:sldId id="1479" r:id="rId181"/>
    <p:sldId id="1480" r:id="rId182"/>
    <p:sldId id="1481" r:id="rId183"/>
    <p:sldId id="1482" r:id="rId184"/>
    <p:sldId id="1483" r:id="rId185"/>
    <p:sldId id="1485" r:id="rId186"/>
    <p:sldId id="1484" r:id="rId187"/>
    <p:sldId id="1486" r:id="rId188"/>
    <p:sldId id="1487" r:id="rId189"/>
    <p:sldId id="1488" r:id="rId190"/>
    <p:sldId id="1489" r:id="rId191"/>
    <p:sldId id="1567" r:id="rId192"/>
    <p:sldId id="1491" r:id="rId193"/>
    <p:sldId id="1492" r:id="rId194"/>
    <p:sldId id="1493" r:id="rId195"/>
    <p:sldId id="1494" r:id="rId196"/>
    <p:sldId id="1495" r:id="rId197"/>
    <p:sldId id="1496" r:id="rId198"/>
    <p:sldId id="1498" r:id="rId199"/>
    <p:sldId id="1497" r:id="rId200"/>
    <p:sldId id="1499" r:id="rId201"/>
    <p:sldId id="1568" r:id="rId202"/>
    <p:sldId id="1501" r:id="rId203"/>
    <p:sldId id="1502" r:id="rId204"/>
    <p:sldId id="1503" r:id="rId205"/>
    <p:sldId id="1504" r:id="rId206"/>
    <p:sldId id="1505" r:id="rId207"/>
    <p:sldId id="1506" r:id="rId208"/>
    <p:sldId id="1507" r:id="rId209"/>
    <p:sldId id="1509" r:id="rId210"/>
    <p:sldId id="1508" r:id="rId211"/>
    <p:sldId id="1510" r:id="rId212"/>
    <p:sldId id="1511" r:id="rId213"/>
    <p:sldId id="1561" r:id="rId214"/>
    <p:sldId id="1453" r:id="rId215"/>
    <p:sldId id="1516" r:id="rId216"/>
    <p:sldId id="1518" r:id="rId217"/>
    <p:sldId id="1515" r:id="rId218"/>
    <p:sldId id="1520" r:id="rId219"/>
    <p:sldId id="1519" r:id="rId220"/>
    <p:sldId id="1521" r:id="rId221"/>
    <p:sldId id="1522" r:id="rId222"/>
    <p:sldId id="1523" r:id="rId223"/>
    <p:sldId id="1524" r:id="rId224"/>
    <p:sldId id="1569" r:id="rId225"/>
    <p:sldId id="1527" r:id="rId226"/>
    <p:sldId id="1528" r:id="rId227"/>
    <p:sldId id="1529" r:id="rId228"/>
    <p:sldId id="1531" r:id="rId229"/>
    <p:sldId id="1530" r:id="rId230"/>
    <p:sldId id="1532" r:id="rId231"/>
    <p:sldId id="1533" r:id="rId232"/>
    <p:sldId id="1534" r:id="rId233"/>
    <p:sldId id="1535" r:id="rId234"/>
    <p:sldId id="1536" r:id="rId235"/>
    <p:sldId id="1538" r:id="rId236"/>
    <p:sldId id="1539" r:id="rId237"/>
    <p:sldId id="1541" r:id="rId238"/>
    <p:sldId id="1542" r:id="rId239"/>
    <p:sldId id="1544" r:id="rId240"/>
    <p:sldId id="1562" r:id="rId241"/>
    <p:sldId id="556" r:id="rId2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B19526-048B-DED3-613D-0E9A49E4CDFB}" name="Tomaino, Vincent" initials="TV" userId="S::vincent.tomaino@ncdenr.gov::c07c0216-a219-4169-ad49-c4b28c8748ec" providerId="AD"/>
  <p188:author id="{BB54364E-FB44-FA26-053F-43B25F87B759}" name="Rushing, Matthew B" initials="RMB" userId="S::matthew.rushing@ncdenr.gov::0f765f53-33a8-4b8a-a8f5-2bc14cfc41df" providerId="AD"/>
  <p188:author id="{5E384A83-C6AF-03A5-D99C-02C26E54384A}" name="Damato, Victor a" initials="DVa" userId="S::victor.damato@ncdenr.gov::ccd77489-efc0-4c49-b1c3-4e60c982b6c2" providerId="AD"/>
  <p188:author id="{A5A171E9-83DF-0BB0-63EB-E7E2377BE17A}" name="Risgaard, Jon" initials="RJ" userId="S::jon.risgaard@ncdenr.gov::2374cbed-11ce-4def-bdb2-db7af9b704c5" providerId="AD"/>
  <p188:author id="{3E1E68EA-49FE-97F7-AD57-67596253C2DF}" name="Durso, Francine" initials="DF" userId="S::francine.durso@ncdenr.gov::8aee361a-351e-4075-8148-f478d8eab3eb" providerId="AD"/>
  <p188:author id="{0552EEF5-DB82-B479-2873-BFB43FCBF8F0}" name="Haynie, Jennifer" initials="HJ" userId="S::jennifer.haynie@ncdenr.gov::43e129ee-49f2-4ca2-8dde-87ea34ea79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son, Anita" initials="RA" lastIdx="2" clrIdx="0">
    <p:extLst>
      <p:ext uri="{19B8F6BF-5375-455C-9EA6-DF929625EA0E}">
        <p15:presenceInfo xmlns:p15="http://schemas.microsoft.com/office/powerpoint/2012/main" userId="S::Anita.Robertson@ncdenr.gov::65ba31dd-2801-45f0-ae40-75a30a6a4bbf" providerId="AD"/>
      </p:ext>
    </p:extLst>
  </p:cmAuthor>
  <p:cmAuthor id="2" name="Jennifer Haynie" initials="JH" lastIdx="1" clrIdx="1">
    <p:extLst>
      <p:ext uri="{19B8F6BF-5375-455C-9EA6-DF929625EA0E}">
        <p15:presenceInfo xmlns:p15="http://schemas.microsoft.com/office/powerpoint/2012/main" userId="S::jennifer.haynie@ncdenr.gov::43e129ee-49f2-4ca2-8dde-87ea34ea799d" providerId="AD"/>
      </p:ext>
    </p:extLst>
  </p:cmAuthor>
  <p:cmAuthor id="3" name="Fertenbaugh, Christyn L" initials="FL" lastIdx="2" clrIdx="2">
    <p:extLst>
      <p:ext uri="{19B8F6BF-5375-455C-9EA6-DF929625EA0E}">
        <p15:presenceInfo xmlns:p15="http://schemas.microsoft.com/office/powerpoint/2012/main" userId="S::christyn.fertenbaugh@ncdenr.gov::69c1481e-75fc-48a8-a21d-13e5a3cf5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ED57E-C137-62CD-A89D-A4C600D8D5B5}" v="7" dt="2022-07-27T12:05:40.005"/>
    <p1510:client id="{0EAE71F5-86E6-40A4-98E0-54880A54C119}" v="249" dt="2022-07-26T14:27:22.641"/>
    <p1510:client id="{1D7F0FF1-4AA8-4C1C-9ED8-DD2B0F727F20}" v="463" dt="2022-07-26T19:51:51.618"/>
    <p1510:client id="{2B94B94F-24B0-8E37-B3EA-DCEA48DC05F1}" v="14" dt="2022-07-27T19:34:58.266"/>
    <p1510:client id="{371610A8-9C7A-CF46-5EC7-93F84C4D575C}" v="192" dt="2022-07-26T18:40:08.744"/>
    <p1510:client id="{3D6AE63F-DEDB-483C-53F6-2D567D157751}" v="4643" dt="2022-07-26T17:23:04.790"/>
    <p1510:client id="{563389C4-9295-4C2B-AD08-1658F02307D6}" v="53" dt="2022-07-27T19:33:20.708"/>
    <p1510:client id="{66ED59A3-0BEE-BB84-DE06-6D76595621D2}" v="13" dt="2022-07-28T01:20:29.115"/>
    <p1510:client id="{80210CA4-8DDF-47B8-92B3-7EDF944A1555}" v="2541" dt="2022-07-27T14:24:37.302"/>
    <p1510:client id="{831727FC-2F7E-6FB3-1199-B371CCC7824C}" v="37" dt="2022-07-28T12:20:42.792"/>
    <p1510:client id="{9E0383FA-FFFE-E0E9-17DA-9558FD344CE0}" v="8" dt="2022-07-27T14:03:23.673"/>
    <p1510:client id="{B14CF1C3-97B5-CD7A-4882-93ACB59653C9}" v="38" dt="2022-07-27T14:15:42.951"/>
    <p1510:client id="{B165C1F1-8066-4638-8B04-F39495D18D3E}" v="917" dt="2022-07-26T17:16:04.458"/>
    <p1510:client id="{B5EC8AAF-AE27-3850-3997-A021012920BC}" v="5" dt="2022-07-26T14:30:34.501"/>
    <p1510:client id="{C271B554-E2B6-99FA-A545-8A746341C80D}" v="9" dt="2022-07-27T15:24:12.205"/>
    <p1510:client id="{D65830D7-FCDD-C899-EB0B-5FFD3F8C697B}" v="8" dt="2022-07-27T15:54:38.175"/>
    <p1510:client id="{E409A2E4-F867-FEE9-433A-849F70E52EAE}" v="22" dt="2022-07-28T02:09:18.599"/>
    <p1510:client id="{F12C759F-A078-59CA-6945-34595A14BC91}" v="2" dt="2022-07-27T22:32:43.417"/>
    <p1510:client id="{F41E3D23-27A2-4645-A581-C192BB294C11}" v="20" vWet="22" dt="2022-07-26T20:05:48.8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microsoft.com/office/2015/10/relationships/revisionInfo" Target="revisionInfo.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microsoft.com/office/2018/10/relationships/authors" Target="authors.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6" Type="http://schemas.openxmlformats.org/officeDocument/2006/relationships/slide" Target="slides/slide22.xml"/><Relationship Id="rId231" Type="http://schemas.openxmlformats.org/officeDocument/2006/relationships/slide" Target="slides/slide227.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notesMaster" Target="notesMasters/notesMaster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commentAuthors" Target="commentAuthors.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presProps" Target="presProps.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viewProps" Target="viewProps.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47" tIns="48324" rIns="96647" bIns="48324" rtlCol="0"/>
          <a:lstStyle>
            <a:lvl1pPr algn="r">
              <a:defRPr sz="1300"/>
            </a:lvl1pPr>
          </a:lstStyle>
          <a:p>
            <a:fld id="{891E179F-F3CA-4329-BD2D-E6340317657C}" type="datetimeFigureOut">
              <a:rPr lang="en-US" smtClean="0"/>
              <a:t>8/11/2022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47" tIns="48324" rIns="96647" bIns="483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7" tIns="48324" rIns="96647" bIns="48324" rtlCol="0" anchor="b"/>
          <a:lstStyle>
            <a:lvl1pPr algn="r">
              <a:defRPr sz="1300"/>
            </a:lvl1pPr>
          </a:lstStyle>
          <a:p>
            <a:fld id="{37A01639-C0EE-40DF-80A6-65D9A27439B1}" type="slidenum">
              <a:rPr lang="en-US" smtClean="0"/>
              <a:t>‹#›</a:t>
            </a:fld>
            <a:endParaRPr lang="en-US"/>
          </a:p>
        </p:txBody>
      </p:sp>
    </p:spTree>
    <p:extLst>
      <p:ext uri="{BB962C8B-B14F-4D97-AF65-F5344CB8AC3E}">
        <p14:creationId xmlns:p14="http://schemas.microsoft.com/office/powerpoint/2010/main" val="383887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a:t>
            </a:fld>
            <a:endParaRPr lang="en-US"/>
          </a:p>
        </p:txBody>
      </p:sp>
    </p:spTree>
    <p:extLst>
      <p:ext uri="{BB962C8B-B14F-4D97-AF65-F5344CB8AC3E}">
        <p14:creationId xmlns:p14="http://schemas.microsoft.com/office/powerpoint/2010/main" val="1185279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If not “at-risk” in the original assessment but is “at-risk” due to April 2022 assessment, will be considered “at-risk.” “Worst” assessment score of the two evaluations will be considered.</a:t>
            </a:r>
          </a:p>
          <a:p>
            <a:pPr marL="228600" indent="-228600">
              <a:buFont typeface="+mj-lt"/>
              <a:buAutoNum type="arabicPeriod"/>
            </a:pPr>
            <a:r>
              <a:rPr lang="en-US"/>
              <a:t>Projects must be SRF-eligible.</a:t>
            </a:r>
          </a:p>
          <a:p>
            <a:pPr marL="228600" indent="-228600">
              <a:buFont typeface="+mj-lt"/>
              <a:buAutoNum type="arabicPeriod"/>
            </a:pPr>
            <a:r>
              <a:rPr lang="en-US"/>
              <a:t>Here are the requirements to be “at-risk”. We’ll talk more about how to determine that shortly after lunch.</a:t>
            </a:r>
          </a:p>
          <a:p>
            <a:pPr marL="228600" indent="-228600">
              <a:buFont typeface="+mj-lt"/>
              <a:buAutoNum type="arabicPeriod"/>
            </a:pPr>
            <a:r>
              <a:rPr lang="en-US"/>
              <a:t>Not that LGUs that fall into “Other” category may access the “at-risk” funding. We’ll talk about how on the next slide.</a:t>
            </a:r>
          </a:p>
        </p:txBody>
      </p:sp>
      <p:sp>
        <p:nvSpPr>
          <p:cNvPr id="4" name="Slide Number Placeholder 3"/>
          <p:cNvSpPr>
            <a:spLocks noGrp="1"/>
          </p:cNvSpPr>
          <p:nvPr>
            <p:ph type="sldNum" sz="quarter" idx="5"/>
          </p:nvPr>
        </p:nvSpPr>
        <p:spPr/>
        <p:txBody>
          <a:bodyPr/>
          <a:lstStyle/>
          <a:p>
            <a:fld id="{37A01639-C0EE-40DF-80A6-65D9A27439B1}" type="slidenum">
              <a:rPr lang="en-US" smtClean="0"/>
              <a:t>10</a:t>
            </a:fld>
            <a:endParaRPr lang="en-US"/>
          </a:p>
        </p:txBody>
      </p:sp>
    </p:spTree>
    <p:extLst>
      <p:ext uri="{BB962C8B-B14F-4D97-AF65-F5344CB8AC3E}">
        <p14:creationId xmlns:p14="http://schemas.microsoft.com/office/powerpoint/2010/main" val="7935335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132</a:t>
            </a:fld>
            <a:endParaRPr lang="en-US"/>
          </a:p>
        </p:txBody>
      </p:sp>
    </p:spTree>
    <p:extLst>
      <p:ext uri="{BB962C8B-B14F-4D97-AF65-F5344CB8AC3E}">
        <p14:creationId xmlns:p14="http://schemas.microsoft.com/office/powerpoint/2010/main" val="36790559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0630" indent="-250630">
              <a:buFont typeface="+mj-lt"/>
              <a:buAutoNum type="arabicPeriod"/>
            </a:pPr>
            <a:r>
              <a:rPr lang="en-US"/>
              <a:t>We’re going to talk about the application itself now.  </a:t>
            </a:r>
            <a:endParaRPr lang="en-US" baseline="0"/>
          </a:p>
        </p:txBody>
      </p:sp>
      <p:sp>
        <p:nvSpPr>
          <p:cNvPr id="4" name="Slide Number Placeholder 3"/>
          <p:cNvSpPr>
            <a:spLocks noGrp="1"/>
          </p:cNvSpPr>
          <p:nvPr>
            <p:ph type="sldNum" sz="quarter" idx="10"/>
          </p:nvPr>
        </p:nvSpPr>
        <p:spPr/>
        <p:txBody>
          <a:bodyPr/>
          <a:lstStyle/>
          <a:p>
            <a:fld id="{DBCC7D24-0DC9-4E9C-89C0-35D79A09D337}" type="slidenum">
              <a:rPr lang="en-US" smtClean="0"/>
              <a:t>133</a:t>
            </a:fld>
            <a:endParaRPr lang="en-US"/>
          </a:p>
        </p:txBody>
      </p:sp>
    </p:spTree>
    <p:extLst>
      <p:ext uri="{BB962C8B-B14F-4D97-AF65-F5344CB8AC3E}">
        <p14:creationId xmlns:p14="http://schemas.microsoft.com/office/powerpoint/2010/main" val="42908084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C94C4D-F912-49B3-94C3-8E218C48A2E9}" type="slidenum">
              <a:rPr lang="en-US" smtClean="0"/>
              <a:t>134</a:t>
            </a:fld>
            <a:endParaRPr lang="en-US"/>
          </a:p>
        </p:txBody>
      </p:sp>
    </p:spTree>
    <p:extLst>
      <p:ext uri="{BB962C8B-B14F-4D97-AF65-F5344CB8AC3E}">
        <p14:creationId xmlns:p14="http://schemas.microsoft.com/office/powerpoint/2010/main" val="22628027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r>
              <a:rPr lang="en-US"/>
              <a:t>Submit the appropriate application resolution depending on the applicant’s distressed status. If the applicant is not distressed and applying on behalf of a single or group of distressed systems, all parties must submit the appropriate application resolution to be eligible for consideration.</a:t>
            </a:r>
          </a:p>
          <a:p>
            <a:endParaRPr lang="en-US"/>
          </a:p>
          <a:p>
            <a:r>
              <a:rPr lang="en-US"/>
              <a:t>Potential partners can include publicly-owned systems and private, not-for-profit systems.</a:t>
            </a:r>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135</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393400928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pPr defTabSz="881390">
              <a:defRPr/>
            </a:pPr>
            <a:r>
              <a:rPr lang="en-US"/>
              <a:t>Here is the MRF priority rating system for Fall 2021. The State Water Infrastructure Authority approved three changes to this rating system at their July 14 meeting. Two changes are the titles for categories 1 and 2. The third change is replacement of the recently defunct LGC unit letter with the distressed system designation per NCGS 159G-45(b).</a:t>
            </a:r>
          </a:p>
          <a:p>
            <a:pPr defTabSz="881390">
              <a:defRPr/>
            </a:pPr>
            <a:endParaRPr lang="en-US"/>
          </a:p>
          <a:p>
            <a:pPr defTabSz="881390">
              <a:defRPr/>
            </a:pPr>
            <a:r>
              <a:rPr lang="en-US"/>
              <a:t>Category 1 project benefits captures the applicant’s or partnering systems’ compliance history, past collaboration, and proximity. </a:t>
            </a:r>
          </a:p>
          <a:p>
            <a:pPr defTabSz="881390">
              <a:defRPr/>
            </a:pPr>
            <a:endParaRPr lang="en-US"/>
          </a:p>
          <a:p>
            <a:pPr defTabSz="881390">
              <a:defRPr/>
            </a:pPr>
            <a:r>
              <a:rPr lang="en-US"/>
              <a:t>n general have fewer connections, more compliance issues, smaller staffs, greater financial barriers, or any combination of the above that may hinder system viability and the ability to self-fund or conduct a feasibility study</a:t>
            </a:r>
          </a:p>
          <a:p>
            <a:r>
              <a:rPr lang="en-US"/>
              <a:t>Project Benefits (6 points max)</a:t>
            </a:r>
          </a:p>
          <a:p>
            <a:pPr lvl="1"/>
            <a:r>
              <a:rPr lang="en-US"/>
              <a:t>Items in this category address compliance issues, collaboration history, and physical proximity to other systems</a:t>
            </a:r>
          </a:p>
          <a:p>
            <a:r>
              <a:rPr lang="en-US"/>
              <a:t>System Management (6 points max)</a:t>
            </a:r>
          </a:p>
          <a:p>
            <a:pPr lvl="1"/>
            <a:r>
              <a:rPr lang="en-US"/>
              <a:t>Items in this category address the organizational structure, challenges, and fiscal concerns of the applicant</a:t>
            </a:r>
          </a:p>
          <a:p>
            <a:r>
              <a:rPr lang="en-US"/>
              <a:t>Affordability (8 points max)</a:t>
            </a:r>
          </a:p>
          <a:p>
            <a:pPr lvl="1"/>
            <a:r>
              <a:rPr lang="en-US"/>
              <a:t>Used to prioritize applications with the greatest financial need</a:t>
            </a:r>
          </a:p>
          <a:p>
            <a:pPr defTabSz="881390">
              <a:defRPr/>
            </a:pPr>
            <a:endParaRPr lang="en-US"/>
          </a:p>
        </p:txBody>
      </p:sp>
      <p:sp>
        <p:nvSpPr>
          <p:cNvPr id="4" name="Slide Number Placeholder 3"/>
          <p:cNvSpPr>
            <a:spLocks noGrp="1"/>
          </p:cNvSpPr>
          <p:nvPr>
            <p:ph type="sldNum" sz="quarter" idx="10"/>
          </p:nvPr>
        </p:nvSpPr>
        <p:spPr/>
        <p:txBody>
          <a:bodyPr/>
          <a:lstStyle/>
          <a:p>
            <a:fld id="{82C94C4D-F912-49B3-94C3-8E218C48A2E9}" type="slidenum">
              <a:rPr lang="en-US" smtClean="0"/>
              <a:t>136</a:t>
            </a:fld>
            <a:endParaRPr lang="en-US"/>
          </a:p>
        </p:txBody>
      </p:sp>
    </p:spTree>
    <p:extLst>
      <p:ext uri="{BB962C8B-B14F-4D97-AF65-F5344CB8AC3E}">
        <p14:creationId xmlns:p14="http://schemas.microsoft.com/office/powerpoint/2010/main" val="5040075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pPr lvl="1">
              <a:lnSpc>
                <a:spcPct val="110000"/>
              </a:lnSpc>
            </a:pPr>
            <a:endParaRPr lang="en-US" sz="1900">
              <a:latin typeface="Arial" panose="020B0604020202020204" pitchFamily="34" charset="0"/>
              <a:cs typeface="Arial" panose="020B0604020202020204" pitchFamily="34" charset="0"/>
            </a:endParaRPr>
          </a:p>
          <a:p>
            <a:pPr lvl="1">
              <a:lnSpc>
                <a:spcPct val="110000"/>
              </a:lnSpc>
            </a:pPr>
            <a:r>
              <a:rPr lang="en-US" sz="1900">
                <a:latin typeface="Arial" panose="020B0604020202020204" pitchFamily="34" charset="0"/>
                <a:cs typeface="Arial" panose="020B0604020202020204" pitchFamily="34" charset="0"/>
              </a:rPr>
              <a:t>Project Benefits (8 points max)</a:t>
            </a:r>
          </a:p>
          <a:p>
            <a:pPr lvl="2">
              <a:lnSpc>
                <a:spcPct val="110000"/>
              </a:lnSpc>
              <a:spcAft>
                <a:spcPts val="578"/>
              </a:spcAft>
            </a:pPr>
            <a:r>
              <a:rPr lang="en-US" sz="1700">
                <a:latin typeface="Arial" panose="020B0604020202020204" pitchFamily="34" charset="0"/>
                <a:cs typeface="Arial" panose="020B0604020202020204" pitchFamily="34" charset="0"/>
              </a:rPr>
              <a:t>Questions associated with this category provide information on the utility’s understanding of what they want to get out of the project</a:t>
            </a:r>
          </a:p>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137</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189342432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pPr lvl="1">
              <a:lnSpc>
                <a:spcPct val="110000"/>
              </a:lnSpc>
            </a:pPr>
            <a:r>
              <a:rPr lang="en-US" sz="1900">
                <a:latin typeface="Arial" panose="020B0604020202020204" pitchFamily="34" charset="0"/>
                <a:cs typeface="Arial" panose="020B0604020202020204" pitchFamily="34" charset="0"/>
              </a:rPr>
              <a:t>Project Benefits (8 points max)</a:t>
            </a:r>
          </a:p>
          <a:p>
            <a:pPr lvl="2">
              <a:lnSpc>
                <a:spcPct val="110000"/>
              </a:lnSpc>
              <a:spcAft>
                <a:spcPts val="578"/>
              </a:spcAft>
            </a:pPr>
            <a:r>
              <a:rPr lang="en-US" sz="1700">
                <a:latin typeface="Arial" panose="020B0604020202020204" pitchFamily="34" charset="0"/>
                <a:cs typeface="Arial" panose="020B0604020202020204" pitchFamily="34" charset="0"/>
              </a:rPr>
              <a:t>Questions associated with this category provide information on the utility’s understanding of what they want to get out of the project</a:t>
            </a:r>
          </a:p>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138</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68035001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pPr lvl="1">
              <a:lnSpc>
                <a:spcPct val="110000"/>
              </a:lnSpc>
            </a:pPr>
            <a:r>
              <a:rPr lang="en-US" sz="1900">
                <a:latin typeface="Arial" panose="020B0604020202020204" pitchFamily="34" charset="0"/>
                <a:cs typeface="Arial" panose="020B0604020202020204" pitchFamily="34" charset="0"/>
              </a:rPr>
              <a:t>Project Benefits (8 points max)</a:t>
            </a:r>
          </a:p>
          <a:p>
            <a:pPr lvl="2">
              <a:lnSpc>
                <a:spcPct val="110000"/>
              </a:lnSpc>
              <a:spcAft>
                <a:spcPts val="578"/>
              </a:spcAft>
            </a:pPr>
            <a:r>
              <a:rPr lang="en-US" sz="1700">
                <a:latin typeface="Arial" panose="020B0604020202020204" pitchFamily="34" charset="0"/>
                <a:cs typeface="Arial" panose="020B0604020202020204" pitchFamily="34" charset="0"/>
              </a:rPr>
              <a:t>Questions associated with this category provide information on the utility’s understanding of what they want to get out of the project</a:t>
            </a:r>
          </a:p>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139</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158216036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pPr lvl="1">
              <a:lnSpc>
                <a:spcPct val="110000"/>
              </a:lnSpc>
            </a:pPr>
            <a:r>
              <a:rPr lang="en-US" sz="1900">
                <a:latin typeface="Arial" panose="020B0604020202020204" pitchFamily="34" charset="0"/>
                <a:cs typeface="Arial" panose="020B0604020202020204" pitchFamily="34" charset="0"/>
              </a:rPr>
              <a:t>Project Benefits (8 points max)</a:t>
            </a:r>
          </a:p>
          <a:p>
            <a:pPr lvl="2">
              <a:lnSpc>
                <a:spcPct val="110000"/>
              </a:lnSpc>
              <a:spcAft>
                <a:spcPts val="578"/>
              </a:spcAft>
            </a:pPr>
            <a:r>
              <a:rPr lang="en-US" sz="1700">
                <a:latin typeface="Arial" panose="020B0604020202020204" pitchFamily="34" charset="0"/>
                <a:cs typeface="Arial" panose="020B0604020202020204" pitchFamily="34" charset="0"/>
              </a:rPr>
              <a:t>Questions associated with this category provide information on the utility’s understanding of what they want to get out of the project</a:t>
            </a:r>
          </a:p>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140</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193772031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pPr lvl="1">
              <a:lnSpc>
                <a:spcPct val="110000"/>
              </a:lnSpc>
            </a:pPr>
            <a:r>
              <a:rPr lang="en-US" sz="1900">
                <a:latin typeface="Arial" panose="020B0604020202020204" pitchFamily="34" charset="0"/>
                <a:cs typeface="Arial" panose="020B0604020202020204" pitchFamily="34" charset="0"/>
              </a:rPr>
              <a:t>Project Benefits (8 points max)</a:t>
            </a:r>
          </a:p>
          <a:p>
            <a:pPr lvl="2">
              <a:lnSpc>
                <a:spcPct val="110000"/>
              </a:lnSpc>
              <a:spcAft>
                <a:spcPts val="578"/>
              </a:spcAft>
            </a:pPr>
            <a:r>
              <a:rPr lang="en-US" sz="1700">
                <a:latin typeface="Arial" panose="020B0604020202020204" pitchFamily="34" charset="0"/>
                <a:cs typeface="Arial" panose="020B0604020202020204" pitchFamily="34" charset="0"/>
              </a:rPr>
              <a:t>Questions associated with this category provide information on the utility’s understanding of what they want to get out of the project</a:t>
            </a:r>
          </a:p>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141</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2117230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We know that funding is very limited in the Other category, and we wanted to allow LGUs in that category to have a chance to access the “at-risk” funding.</a:t>
            </a:r>
          </a:p>
          <a:p>
            <a:pPr marL="228600" indent="-228600">
              <a:buFont typeface="+mj-lt"/>
              <a:buAutoNum type="arabicPeriod"/>
            </a:pPr>
            <a:r>
              <a:rPr lang="en-US"/>
              <a:t>Projects must meet the requirements shown here. </a:t>
            </a:r>
          </a:p>
          <a:p>
            <a:pPr marL="228600" indent="-228600">
              <a:buFont typeface="+mj-lt"/>
              <a:buAutoNum type="arabicPeriod"/>
            </a:pPr>
            <a:r>
              <a:rPr lang="en-US"/>
              <a:t>Mention that we’ll have an EJ map demo later in the training.</a:t>
            </a:r>
          </a:p>
        </p:txBody>
      </p:sp>
      <p:sp>
        <p:nvSpPr>
          <p:cNvPr id="4" name="Slide Number Placeholder 3"/>
          <p:cNvSpPr>
            <a:spLocks noGrp="1"/>
          </p:cNvSpPr>
          <p:nvPr>
            <p:ph type="sldNum" sz="quarter" idx="5"/>
          </p:nvPr>
        </p:nvSpPr>
        <p:spPr/>
        <p:txBody>
          <a:bodyPr/>
          <a:lstStyle/>
          <a:p>
            <a:fld id="{37A01639-C0EE-40DF-80A6-65D9A27439B1}" type="slidenum">
              <a:rPr lang="en-US" smtClean="0"/>
              <a:t>11</a:t>
            </a:fld>
            <a:endParaRPr lang="en-US"/>
          </a:p>
        </p:txBody>
      </p:sp>
    </p:spTree>
    <p:extLst>
      <p:ext uri="{BB962C8B-B14F-4D97-AF65-F5344CB8AC3E}">
        <p14:creationId xmlns:p14="http://schemas.microsoft.com/office/powerpoint/2010/main" val="256565769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pPr lvl="1">
              <a:lnSpc>
                <a:spcPct val="110000"/>
              </a:lnSpc>
            </a:pPr>
            <a:r>
              <a:rPr lang="en-US" sz="1900">
                <a:latin typeface="Arial" panose="020B0604020202020204" pitchFamily="34" charset="0"/>
                <a:cs typeface="Arial" panose="020B0604020202020204" pitchFamily="34" charset="0"/>
              </a:rPr>
              <a:t>Project Benefits (8 points max)</a:t>
            </a:r>
          </a:p>
          <a:p>
            <a:pPr lvl="2">
              <a:lnSpc>
                <a:spcPct val="110000"/>
              </a:lnSpc>
              <a:spcAft>
                <a:spcPts val="578"/>
              </a:spcAft>
            </a:pPr>
            <a:r>
              <a:rPr lang="en-US" sz="1700">
                <a:latin typeface="Arial" panose="020B0604020202020204" pitchFamily="34" charset="0"/>
                <a:cs typeface="Arial" panose="020B0604020202020204" pitchFamily="34" charset="0"/>
              </a:rPr>
              <a:t>Questions associated with this category provide information on the utility’s understanding of what they want to get out of the project</a:t>
            </a:r>
          </a:p>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142</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266515153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pPr lvl="1">
              <a:lnSpc>
                <a:spcPct val="110000"/>
              </a:lnSpc>
            </a:pPr>
            <a:r>
              <a:rPr lang="en-US" sz="1900">
                <a:latin typeface="Arial" panose="020B0604020202020204" pitchFamily="34" charset="0"/>
                <a:cs typeface="Arial" panose="020B0604020202020204" pitchFamily="34" charset="0"/>
              </a:rPr>
              <a:t>Project Benefits (8 points max)</a:t>
            </a:r>
          </a:p>
          <a:p>
            <a:pPr lvl="2">
              <a:lnSpc>
                <a:spcPct val="110000"/>
              </a:lnSpc>
              <a:spcAft>
                <a:spcPts val="578"/>
              </a:spcAft>
            </a:pPr>
            <a:r>
              <a:rPr lang="en-US" sz="1700">
                <a:latin typeface="Arial" panose="020B0604020202020204" pitchFamily="34" charset="0"/>
                <a:cs typeface="Arial" panose="020B0604020202020204" pitchFamily="34" charset="0"/>
              </a:rPr>
              <a:t>Questions associated with this category provide information on the utility’s understanding of what they want to get out of the project</a:t>
            </a:r>
          </a:p>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143</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302519751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r>
              <a:rPr lang="en-US"/>
              <a:t>Do not need to submit the designation letter. Discuss steps already taken (particularly rate studies in past 5 years).</a:t>
            </a:r>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144</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141269378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pPr lvl="1">
              <a:lnSpc>
                <a:spcPct val="110000"/>
              </a:lnSpc>
            </a:pPr>
            <a:r>
              <a:rPr lang="en-US" sz="1900">
                <a:latin typeface="Arial" panose="020B0604020202020204" pitchFamily="34" charset="0"/>
                <a:cs typeface="Arial" panose="020B0604020202020204" pitchFamily="34" charset="0"/>
              </a:rPr>
              <a:t>Project Benefits (8 points max)</a:t>
            </a:r>
          </a:p>
          <a:p>
            <a:pPr lvl="2">
              <a:lnSpc>
                <a:spcPct val="110000"/>
              </a:lnSpc>
              <a:spcAft>
                <a:spcPts val="578"/>
              </a:spcAft>
            </a:pPr>
            <a:r>
              <a:rPr lang="en-US" sz="1700">
                <a:latin typeface="Arial" panose="020B0604020202020204" pitchFamily="34" charset="0"/>
                <a:cs typeface="Arial" panose="020B0604020202020204" pitchFamily="34" charset="0"/>
              </a:rPr>
              <a:t>Questions associated with this category provide information on the utility’s understanding of what they want to get out of the project</a:t>
            </a:r>
          </a:p>
          <a:p>
            <a:endParaRPr lang="en-US"/>
          </a:p>
          <a:p>
            <a:r>
              <a:rPr lang="en-US"/>
              <a:t>These line items are determined in the same manner across all funding programs.</a:t>
            </a:r>
          </a:p>
          <a:p>
            <a:endParaRPr lang="en-US"/>
          </a:p>
          <a:p>
            <a:r>
              <a:rPr lang="en-US"/>
              <a:t>Mention if COG is applying for multiple LGUs to use LGU indicators from distressed LGU.</a:t>
            </a:r>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145</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153018924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147</a:t>
            </a:fld>
            <a:endParaRPr lang="en-US"/>
          </a:p>
        </p:txBody>
      </p:sp>
    </p:spTree>
    <p:extLst>
      <p:ext uri="{BB962C8B-B14F-4D97-AF65-F5344CB8AC3E}">
        <p14:creationId xmlns:p14="http://schemas.microsoft.com/office/powerpoint/2010/main" val="139910264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148</a:t>
            </a:fld>
            <a:endParaRPr lang="en-US"/>
          </a:p>
        </p:txBody>
      </p:sp>
    </p:spTree>
    <p:extLst>
      <p:ext uri="{BB962C8B-B14F-4D97-AF65-F5344CB8AC3E}">
        <p14:creationId xmlns:p14="http://schemas.microsoft.com/office/powerpoint/2010/main" val="26614738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152</a:t>
            </a:fld>
            <a:endParaRPr lang="en-US"/>
          </a:p>
        </p:txBody>
      </p:sp>
    </p:spTree>
    <p:extLst>
      <p:ext uri="{BB962C8B-B14F-4D97-AF65-F5344CB8AC3E}">
        <p14:creationId xmlns:p14="http://schemas.microsoft.com/office/powerpoint/2010/main" val="263955393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9088" indent="-15908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7A01639-C0EE-40DF-80A6-65D9A27439B1}" type="slidenum">
              <a:rPr lang="en-US" smtClean="0"/>
              <a:t>154</a:t>
            </a:fld>
            <a:endParaRPr lang="en-US"/>
          </a:p>
        </p:txBody>
      </p:sp>
    </p:spTree>
    <p:extLst>
      <p:ext uri="{BB962C8B-B14F-4D97-AF65-F5344CB8AC3E}">
        <p14:creationId xmlns:p14="http://schemas.microsoft.com/office/powerpoint/2010/main" val="304771793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9088" indent="-15908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7A01639-C0EE-40DF-80A6-65D9A27439B1}" type="slidenum">
              <a:rPr lang="en-US" smtClean="0"/>
              <a:t>155</a:t>
            </a:fld>
            <a:endParaRPr lang="en-US"/>
          </a:p>
        </p:txBody>
      </p:sp>
    </p:spTree>
    <p:extLst>
      <p:ext uri="{BB962C8B-B14F-4D97-AF65-F5344CB8AC3E}">
        <p14:creationId xmlns:p14="http://schemas.microsoft.com/office/powerpoint/2010/main" val="92474249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3324" lvl="1" indent="-159088">
              <a:buFont typeface="Arial" panose="020B0604020202020204" pitchFamily="34" charset="0"/>
              <a:buChar char="•"/>
            </a:pPr>
            <a:endParaRPr lang="en-US" sz="1500" dirty="0"/>
          </a:p>
          <a:p>
            <a:pPr marL="159088" indent="-15908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7A01639-C0EE-40DF-80A6-65D9A27439B1}" type="slidenum">
              <a:rPr lang="en-US" smtClean="0"/>
              <a:t>156</a:t>
            </a:fld>
            <a:endParaRPr lang="en-US"/>
          </a:p>
        </p:txBody>
      </p:sp>
    </p:spTree>
    <p:extLst>
      <p:ext uri="{BB962C8B-B14F-4D97-AF65-F5344CB8AC3E}">
        <p14:creationId xmlns:p14="http://schemas.microsoft.com/office/powerpoint/2010/main" val="3679469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3889" indent="-243889">
              <a:buFont typeface="+mj-lt"/>
              <a:buAutoNum type="arabicPeriod"/>
            </a:pPr>
            <a:r>
              <a:rPr lang="en-US"/>
              <a:t>This round only, we’ll have two types of SRF funds available: ASADRA and SRF funding through our regular program.  We’ll get into some basic details of ASADRA in just a few slides.</a:t>
            </a:r>
          </a:p>
          <a:p>
            <a:pPr marL="243889" indent="-243889">
              <a:buFont typeface="+mj-lt"/>
              <a:buAutoNum type="arabicPeriod"/>
            </a:pPr>
            <a:r>
              <a:rPr lang="en-US"/>
              <a:t>The CWSRF is a low-interest loan program where the rate is set at ½</a:t>
            </a:r>
            <a:r>
              <a:rPr lang="en-US" baseline="0"/>
              <a:t> the 20-year bond index.  Currently, it’s at about 1.27% and will be set at the end of April</a:t>
            </a:r>
          </a:p>
          <a:p>
            <a:pPr marL="243889" indent="-243889">
              <a:buFont typeface="+mj-lt"/>
              <a:buAutoNum type="arabicPeriod"/>
            </a:pPr>
            <a:r>
              <a:rPr lang="en-US" baseline="0"/>
              <a:t>A couple of notes:</a:t>
            </a:r>
          </a:p>
          <a:p>
            <a:pPr marL="243889" indent="-243889">
              <a:buFont typeface="+mj-lt"/>
              <a:buAutoNum type="arabicPeriod"/>
            </a:pPr>
            <a:r>
              <a:rPr lang="en-US" baseline="0"/>
              <a:t>Note that 0% interest rates have changed more to targeted interest rates.  We’ll cover that in a few minutes.</a:t>
            </a:r>
          </a:p>
          <a:p>
            <a:pPr marL="243889" indent="-243889">
              <a:buFont typeface="+mj-lt"/>
              <a:buAutoNum type="arabicPeriod"/>
            </a:pPr>
            <a:r>
              <a:rPr lang="en-US" baseline="0"/>
              <a:t>Loan terms are a 20-year maximum for the base rate and may be up to 30 years for reduced targeted interest rates.</a:t>
            </a:r>
          </a:p>
          <a:p>
            <a:pPr marL="243889" indent="-243889">
              <a:buFont typeface="+mj-lt"/>
              <a:buAutoNum type="arabicPeriod"/>
            </a:pPr>
            <a:r>
              <a:rPr lang="en-US" baseline="0"/>
              <a:t>Debt must be approved by the LGC.</a:t>
            </a:r>
          </a:p>
          <a:p>
            <a:pPr marL="243889" indent="-243889">
              <a:buFont typeface="+mj-lt"/>
              <a:buAutoNum type="arabicPeriod"/>
            </a:pPr>
            <a:r>
              <a:rPr lang="en-US" baseline="0"/>
              <a:t>Applications are due on April 30th</a:t>
            </a:r>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12</a:t>
            </a:fld>
            <a:endParaRPr lang="en-US"/>
          </a:p>
        </p:txBody>
      </p:sp>
    </p:spTree>
    <p:extLst>
      <p:ext uri="{BB962C8B-B14F-4D97-AF65-F5344CB8AC3E}">
        <p14:creationId xmlns:p14="http://schemas.microsoft.com/office/powerpoint/2010/main" val="123143927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9088" indent="-15908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7A01639-C0EE-40DF-80A6-65D9A27439B1}" type="slidenum">
              <a:rPr lang="en-US" smtClean="0"/>
              <a:t>159</a:t>
            </a:fld>
            <a:endParaRPr lang="en-US"/>
          </a:p>
        </p:txBody>
      </p:sp>
    </p:spTree>
    <p:extLst>
      <p:ext uri="{BB962C8B-B14F-4D97-AF65-F5344CB8AC3E}">
        <p14:creationId xmlns:p14="http://schemas.microsoft.com/office/powerpoint/2010/main" val="122483318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160</a:t>
            </a:fld>
            <a:endParaRPr lang="en-US"/>
          </a:p>
        </p:txBody>
      </p:sp>
    </p:spTree>
    <p:extLst>
      <p:ext uri="{BB962C8B-B14F-4D97-AF65-F5344CB8AC3E}">
        <p14:creationId xmlns:p14="http://schemas.microsoft.com/office/powerpoint/2010/main" val="306606570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166</a:t>
            </a:fld>
            <a:endParaRPr lang="en-US"/>
          </a:p>
        </p:txBody>
      </p:sp>
    </p:spTree>
    <p:extLst>
      <p:ext uri="{BB962C8B-B14F-4D97-AF65-F5344CB8AC3E}">
        <p14:creationId xmlns:p14="http://schemas.microsoft.com/office/powerpoint/2010/main" val="92908392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167</a:t>
            </a:fld>
            <a:endParaRPr lang="en-US"/>
          </a:p>
        </p:txBody>
      </p:sp>
    </p:spTree>
    <p:extLst>
      <p:ext uri="{BB962C8B-B14F-4D97-AF65-F5344CB8AC3E}">
        <p14:creationId xmlns:p14="http://schemas.microsoft.com/office/powerpoint/2010/main" val="31011408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project probably serves multiple purposes.  But it can only receive priority points for one purpose.  So choose the highest priority purpose that every part of the project serves.  If there is any part of the project that doesn’t support the claimed purpose, then the project will not earn those project purpose points.  </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168</a:t>
            </a:fld>
            <a:endParaRPr lang="en-US"/>
          </a:p>
        </p:txBody>
      </p:sp>
    </p:spTree>
    <p:extLst>
      <p:ext uri="{BB962C8B-B14F-4D97-AF65-F5344CB8AC3E}">
        <p14:creationId xmlns:p14="http://schemas.microsoft.com/office/powerpoint/2010/main" val="221894521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177</a:t>
            </a:fld>
            <a:endParaRPr lang="en-US"/>
          </a:p>
        </p:txBody>
      </p:sp>
    </p:spTree>
    <p:extLst>
      <p:ext uri="{BB962C8B-B14F-4D97-AF65-F5344CB8AC3E}">
        <p14:creationId xmlns:p14="http://schemas.microsoft.com/office/powerpoint/2010/main" val="31689893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Ken takes over.</a:t>
            </a:r>
          </a:p>
          <a:p>
            <a:endParaRPr lang="en-US"/>
          </a:p>
          <a:p>
            <a:r>
              <a:rPr lang="en-US"/>
              <a:t>Points under Line Item 2.O are earned when a project directly benefits an impaired waterway as documented in the most recent Integrated Report by the Division of Water Resources. The narrative must include the stream name and the documented impairment(s), how the project will directly benefit the impairment, and maps showing the location of the project and the impaired stream segment. Common errors are that there is not direct connection between the project and the impairment, or the map does not adequately show the location of the project and impairment.</a:t>
            </a:r>
            <a:endParaRPr lang="en-US">
              <a:cs typeface="Calibri"/>
            </a:endParaRPr>
          </a:p>
        </p:txBody>
      </p:sp>
      <p:sp>
        <p:nvSpPr>
          <p:cNvPr id="4" name="Slide Number Placeholder 3"/>
          <p:cNvSpPr>
            <a:spLocks noGrp="1"/>
          </p:cNvSpPr>
          <p:nvPr>
            <p:ph type="sldNum" sz="quarter" idx="5"/>
          </p:nvPr>
        </p:nvSpPr>
        <p:spPr/>
        <p:txBody>
          <a:bodyPr/>
          <a:lstStyle/>
          <a:p>
            <a:fld id="{37A01639-C0EE-40DF-80A6-65D9A27439B1}" type="slidenum">
              <a:rPr lang="en-US" smtClean="0"/>
              <a:t>179</a:t>
            </a:fld>
            <a:endParaRPr lang="en-US"/>
          </a:p>
        </p:txBody>
      </p:sp>
    </p:spTree>
    <p:extLst>
      <p:ext uri="{BB962C8B-B14F-4D97-AF65-F5344CB8AC3E}">
        <p14:creationId xmlns:p14="http://schemas.microsoft.com/office/powerpoint/2010/main" val="338100196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195</a:t>
            </a:fld>
            <a:endParaRPr lang="en-US"/>
          </a:p>
        </p:txBody>
      </p:sp>
    </p:spTree>
    <p:extLst>
      <p:ext uri="{BB962C8B-B14F-4D97-AF65-F5344CB8AC3E}">
        <p14:creationId xmlns:p14="http://schemas.microsoft.com/office/powerpoint/2010/main" val="371372894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206</a:t>
            </a:fld>
            <a:endParaRPr lang="en-US"/>
          </a:p>
        </p:txBody>
      </p:sp>
    </p:spTree>
    <p:extLst>
      <p:ext uri="{BB962C8B-B14F-4D97-AF65-F5344CB8AC3E}">
        <p14:creationId xmlns:p14="http://schemas.microsoft.com/office/powerpoint/2010/main" val="335057846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210</a:t>
            </a:fld>
            <a:endParaRPr lang="en-US"/>
          </a:p>
        </p:txBody>
      </p:sp>
    </p:spTree>
    <p:extLst>
      <p:ext uri="{BB962C8B-B14F-4D97-AF65-F5344CB8AC3E}">
        <p14:creationId xmlns:p14="http://schemas.microsoft.com/office/powerpoint/2010/main" val="2156177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17" indent="-241617">
              <a:buFont typeface="+mj-lt"/>
              <a:buAutoNum type="arabicPeriod"/>
            </a:pPr>
            <a:r>
              <a:rPr lang="en-US"/>
              <a:t>This spring, we’re offering SRF loans for both drinking water and wastewater under our regular program.  Here are the approximate availability numbers for the SRFs. Our</a:t>
            </a:r>
            <a:r>
              <a:rPr lang="en-US" baseline="0"/>
              <a:t> loan maximums are also shown.  I do want to point out that if funds are available, we can exceed those maximum amounts to ensure that we use all of the funds.</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13</a:t>
            </a:fld>
            <a:endParaRPr lang="en-US"/>
          </a:p>
        </p:txBody>
      </p:sp>
    </p:spTree>
    <p:extLst>
      <p:ext uri="{BB962C8B-B14F-4D97-AF65-F5344CB8AC3E}">
        <p14:creationId xmlns:p14="http://schemas.microsoft.com/office/powerpoint/2010/main" val="381584157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211</a:t>
            </a:fld>
            <a:endParaRPr lang="en-US"/>
          </a:p>
        </p:txBody>
      </p:sp>
    </p:spTree>
    <p:extLst>
      <p:ext uri="{BB962C8B-B14F-4D97-AF65-F5344CB8AC3E}">
        <p14:creationId xmlns:p14="http://schemas.microsoft.com/office/powerpoint/2010/main" val="165968502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212</a:t>
            </a:fld>
            <a:endParaRPr lang="en-US"/>
          </a:p>
        </p:txBody>
      </p:sp>
    </p:spTree>
    <p:extLst>
      <p:ext uri="{BB962C8B-B14F-4D97-AF65-F5344CB8AC3E}">
        <p14:creationId xmlns:p14="http://schemas.microsoft.com/office/powerpoint/2010/main" val="244756858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215</a:t>
            </a:fld>
            <a:endParaRPr lang="en-US"/>
          </a:p>
        </p:txBody>
      </p:sp>
    </p:spTree>
    <p:extLst>
      <p:ext uri="{BB962C8B-B14F-4D97-AF65-F5344CB8AC3E}">
        <p14:creationId xmlns:p14="http://schemas.microsoft.com/office/powerpoint/2010/main" val="249046983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225</a:t>
            </a:fld>
            <a:endParaRPr lang="en-US"/>
          </a:p>
        </p:txBody>
      </p:sp>
    </p:spTree>
    <p:extLst>
      <p:ext uri="{BB962C8B-B14F-4D97-AF65-F5344CB8AC3E}">
        <p14:creationId xmlns:p14="http://schemas.microsoft.com/office/powerpoint/2010/main" val="280392646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233</a:t>
            </a:fld>
            <a:endParaRPr lang="en-US"/>
          </a:p>
        </p:txBody>
      </p:sp>
    </p:spTree>
    <p:extLst>
      <p:ext uri="{BB962C8B-B14F-4D97-AF65-F5344CB8AC3E}">
        <p14:creationId xmlns:p14="http://schemas.microsoft.com/office/powerpoint/2010/main" val="10347301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237</a:t>
            </a:fld>
            <a:endParaRPr lang="en-US"/>
          </a:p>
        </p:txBody>
      </p:sp>
    </p:spTree>
    <p:extLst>
      <p:ext uri="{BB962C8B-B14F-4D97-AF65-F5344CB8AC3E}">
        <p14:creationId xmlns:p14="http://schemas.microsoft.com/office/powerpoint/2010/main" val="53991612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238</a:t>
            </a:fld>
            <a:endParaRPr lang="en-US"/>
          </a:p>
        </p:txBody>
      </p:sp>
    </p:spTree>
    <p:extLst>
      <p:ext uri="{BB962C8B-B14F-4D97-AF65-F5344CB8AC3E}">
        <p14:creationId xmlns:p14="http://schemas.microsoft.com/office/powerpoint/2010/main" val="2294373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3889" indent="-243889">
              <a:buFont typeface="+mj-lt"/>
              <a:buAutoNum type="arabicPeriod"/>
            </a:pPr>
            <a:r>
              <a:rPr lang="en-US"/>
              <a:t>This round only, we’ll have two types of SRF funds available: ASADRA and SRF funding through our regular program.  We’ll get into some basic details of ASADRA in just a few slides.</a:t>
            </a:r>
          </a:p>
          <a:p>
            <a:pPr marL="243889" indent="-243889">
              <a:buFont typeface="+mj-lt"/>
              <a:buAutoNum type="arabicPeriod"/>
            </a:pPr>
            <a:r>
              <a:rPr lang="en-US"/>
              <a:t>The CWSRF is a low-interest loan program where the rate is set at ½</a:t>
            </a:r>
            <a:r>
              <a:rPr lang="en-US" baseline="0"/>
              <a:t> the 20-year bond index.  Currently, it’s at about 1.27% and will be set at the end of April</a:t>
            </a:r>
          </a:p>
          <a:p>
            <a:pPr marL="243889" indent="-243889">
              <a:buFont typeface="+mj-lt"/>
              <a:buAutoNum type="arabicPeriod"/>
            </a:pPr>
            <a:r>
              <a:rPr lang="en-US" baseline="0"/>
              <a:t>A couple of notes:</a:t>
            </a:r>
          </a:p>
          <a:p>
            <a:pPr marL="243889" indent="-243889">
              <a:buFont typeface="+mj-lt"/>
              <a:buAutoNum type="arabicPeriod"/>
            </a:pPr>
            <a:r>
              <a:rPr lang="en-US" baseline="0"/>
              <a:t>Note that 0% interest rates have changed more to targeted interest rates.  We’ll cover that in a few minutes.</a:t>
            </a:r>
          </a:p>
          <a:p>
            <a:pPr marL="243889" indent="-243889">
              <a:buFont typeface="+mj-lt"/>
              <a:buAutoNum type="arabicPeriod"/>
            </a:pPr>
            <a:r>
              <a:rPr lang="en-US" baseline="0"/>
              <a:t>Loan terms are a 20-year maximum for the base rate and may be up to 30 years for reduced targeted interest rates.</a:t>
            </a:r>
          </a:p>
          <a:p>
            <a:pPr marL="243889" indent="-243889">
              <a:buFont typeface="+mj-lt"/>
              <a:buAutoNum type="arabicPeriod"/>
            </a:pPr>
            <a:r>
              <a:rPr lang="en-US" baseline="0"/>
              <a:t>Debt must be approved by the LGC.</a:t>
            </a:r>
          </a:p>
          <a:p>
            <a:pPr marL="243889" indent="-243889">
              <a:buFont typeface="+mj-lt"/>
              <a:buAutoNum type="arabicPeriod"/>
            </a:pPr>
            <a:r>
              <a:rPr lang="en-US" baseline="0"/>
              <a:t>Applications are due on April 30th</a:t>
            </a:r>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14</a:t>
            </a:fld>
            <a:endParaRPr lang="en-US"/>
          </a:p>
        </p:txBody>
      </p:sp>
    </p:spTree>
    <p:extLst>
      <p:ext uri="{BB962C8B-B14F-4D97-AF65-F5344CB8AC3E}">
        <p14:creationId xmlns:p14="http://schemas.microsoft.com/office/powerpoint/2010/main" val="1641505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3889" indent="-243889">
              <a:buFont typeface="+mj-lt"/>
              <a:buAutoNum type="arabicPeriod"/>
            </a:pPr>
            <a:r>
              <a:rPr lang="en-US"/>
              <a:t>This round only, we’ll have two types of SRF funds available: ASADRA and SRF funding through our regular program.  We’ll get into some basic details of ASADRA in just a few slides.</a:t>
            </a:r>
          </a:p>
          <a:p>
            <a:pPr marL="243889" indent="-243889">
              <a:buFont typeface="+mj-lt"/>
              <a:buAutoNum type="arabicPeriod"/>
            </a:pPr>
            <a:r>
              <a:rPr lang="en-US"/>
              <a:t>The CWSRF is a low-interest loan program where the rate is set at ½</a:t>
            </a:r>
            <a:r>
              <a:rPr lang="en-US" baseline="0"/>
              <a:t> the 20-year bond index.  Currently, it’s at about 1.27% and will be set at the end of April</a:t>
            </a:r>
          </a:p>
          <a:p>
            <a:pPr marL="243889" indent="-243889">
              <a:buFont typeface="+mj-lt"/>
              <a:buAutoNum type="arabicPeriod"/>
            </a:pPr>
            <a:r>
              <a:rPr lang="en-US" baseline="0"/>
              <a:t>A couple of notes:</a:t>
            </a:r>
          </a:p>
          <a:p>
            <a:pPr marL="243889" indent="-243889">
              <a:buFont typeface="+mj-lt"/>
              <a:buAutoNum type="arabicPeriod"/>
            </a:pPr>
            <a:r>
              <a:rPr lang="en-US" baseline="0"/>
              <a:t>Note that 0% interest rates have changed more to targeted interest rates.  We’ll cover that in a few minutes.</a:t>
            </a:r>
          </a:p>
          <a:p>
            <a:pPr marL="243889" indent="-243889">
              <a:buFont typeface="+mj-lt"/>
              <a:buAutoNum type="arabicPeriod"/>
            </a:pPr>
            <a:r>
              <a:rPr lang="en-US" baseline="0"/>
              <a:t>Loan terms are a 20-year maximum for the base rate and may be up to 30 years for reduced targeted interest rates.</a:t>
            </a:r>
          </a:p>
          <a:p>
            <a:pPr marL="243889" indent="-243889">
              <a:buFont typeface="+mj-lt"/>
              <a:buAutoNum type="arabicPeriod"/>
            </a:pPr>
            <a:r>
              <a:rPr lang="en-US" baseline="0"/>
              <a:t>Debt must be approved by the LGC.</a:t>
            </a:r>
          </a:p>
          <a:p>
            <a:pPr marL="243889" indent="-243889">
              <a:buFont typeface="+mj-lt"/>
              <a:buAutoNum type="arabicPeriod"/>
            </a:pPr>
            <a:r>
              <a:rPr lang="en-US" baseline="0"/>
              <a:t>Applications are due on April 30th</a:t>
            </a:r>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15</a:t>
            </a:fld>
            <a:endParaRPr lang="en-US"/>
          </a:p>
        </p:txBody>
      </p:sp>
    </p:spTree>
    <p:extLst>
      <p:ext uri="{BB962C8B-B14F-4D97-AF65-F5344CB8AC3E}">
        <p14:creationId xmlns:p14="http://schemas.microsoft.com/office/powerpoint/2010/main" val="3869618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3889" indent="-243889">
              <a:buFont typeface="+mj-lt"/>
              <a:buAutoNum type="arabicPeriod"/>
            </a:pPr>
            <a:r>
              <a:rPr lang="en-US"/>
              <a:t>The DWSRF and CWSRF </a:t>
            </a:r>
            <a:r>
              <a:rPr lang="en-US" baseline="0"/>
              <a:t>have targeted interest rates as shown here.</a:t>
            </a:r>
          </a:p>
          <a:p>
            <a:pPr marL="243889" indent="-243889">
              <a:buFont typeface="+mj-lt"/>
              <a:buAutoNum type="arabicPeriod"/>
            </a:pPr>
            <a:r>
              <a:rPr lang="en-US" baseline="0"/>
              <a:t>We have PF, which is “grant-like.”</a:t>
            </a:r>
          </a:p>
          <a:p>
            <a:pPr marL="243889" indent="-243889">
              <a:buFont typeface="+mj-lt"/>
              <a:buAutoNum type="arabicPeriod"/>
            </a:pPr>
            <a:r>
              <a:rPr lang="en-US" baseline="0"/>
              <a:t>Limits are ½ the loan amount up to $500,000 per applicant.  So if you have a $700k project, $350k will be PF.  Or, if you have a $2M project, $500k is available in PF.</a:t>
            </a:r>
          </a:p>
          <a:p>
            <a:pPr marL="243889" indent="-243889">
              <a:buFont typeface="+mj-lt"/>
              <a:buAutoNum type="arabicPeriod"/>
            </a:pPr>
            <a:r>
              <a:rPr lang="en-US" baseline="0"/>
              <a:t>I do want to highlight that we’ve changed the qualification requirements for PF to be what you see here.  These are based upon the affordability criteria, and the project must receive project purpose points.</a:t>
            </a:r>
          </a:p>
          <a:p>
            <a:pPr marL="243889" indent="-243889">
              <a:buFont typeface="+mj-lt"/>
              <a:buAutoNum type="arabicPeriod"/>
            </a:pPr>
            <a:r>
              <a:rPr lang="en-US" baseline="0"/>
              <a:t>Due to changes in our project priority systems, we now have 100% PF available for nonviable utilities and also for failing water systems.  This is new.</a:t>
            </a:r>
          </a:p>
          <a:p>
            <a:pPr marL="243889" indent="-243889">
              <a:buFont typeface="+mj-lt"/>
              <a:buAutoNum type="arabicPeriod"/>
            </a:pPr>
            <a:r>
              <a:rPr lang="en-US" baseline="0"/>
              <a:t>Note that if you qualify for PF but don’t receive any, we’ve changed our interest rate structure.  If you come out to 75% on the grant percentage matrix or greater, your interest rate will continue to be 0%.  If you’d qualify for 50% grant or 25% grant, then it’ll be 1% less than the base rate.  So if the base rate is 1.27%, your rate would be 0.27%.</a:t>
            </a:r>
          </a:p>
          <a:p>
            <a:pPr marL="243889" indent="-243889">
              <a:buFont typeface="+mj-lt"/>
              <a:buAutoNum type="arabicPeriod"/>
            </a:pPr>
            <a:r>
              <a:rPr lang="en-US" baseline="0"/>
              <a:t>We also have a green project reserve, which will be highlighted as we go through the project priority systems.  One big thing to note here is that we’ve changed the way interest rates are determined for the GPR.  Rather than 0%, we’re now using 1% off the base rate.  So if the base rate is 1.27% at the end of April, the GPR interest rate would be 0.27%.</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17</a:t>
            </a:fld>
            <a:endParaRPr lang="en-US"/>
          </a:p>
        </p:txBody>
      </p:sp>
    </p:spTree>
    <p:extLst>
      <p:ext uri="{BB962C8B-B14F-4D97-AF65-F5344CB8AC3E}">
        <p14:creationId xmlns:p14="http://schemas.microsoft.com/office/powerpoint/2010/main" val="1207737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Mention - Development and implementation of new stormwater utility is paid out of Construction Grants PRS but scored under the Planning Grants PRS</a:t>
            </a:r>
            <a:endParaRPr lang="en-US" dirty="0"/>
          </a:p>
        </p:txBody>
      </p:sp>
      <p:sp>
        <p:nvSpPr>
          <p:cNvPr id="4" name="Slide Number Placeholder 3"/>
          <p:cNvSpPr>
            <a:spLocks noGrp="1"/>
          </p:cNvSpPr>
          <p:nvPr>
            <p:ph type="sldNum" sz="quarter" idx="5"/>
          </p:nvPr>
        </p:nvSpPr>
        <p:spPr/>
        <p:txBody>
          <a:bodyPr/>
          <a:lstStyle/>
          <a:p>
            <a:fld id="{37A01639-C0EE-40DF-80A6-65D9A27439B1}" type="slidenum">
              <a:rPr lang="en-US" smtClean="0"/>
              <a:t>19</a:t>
            </a:fld>
            <a:endParaRPr lang="en-US"/>
          </a:p>
        </p:txBody>
      </p:sp>
    </p:spTree>
    <p:extLst>
      <p:ext uri="{BB962C8B-B14F-4D97-AF65-F5344CB8AC3E}">
        <p14:creationId xmlns:p14="http://schemas.microsoft.com/office/powerpoint/2010/main" val="567374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Cities are analogous to municipalities in the final rule and therefore eligibility also includes towns </a:t>
            </a:r>
          </a:p>
        </p:txBody>
      </p:sp>
      <p:sp>
        <p:nvSpPr>
          <p:cNvPr id="4" name="Slide Number Placeholder 3"/>
          <p:cNvSpPr>
            <a:spLocks noGrp="1"/>
          </p:cNvSpPr>
          <p:nvPr>
            <p:ph type="sldNum" sz="quarter" idx="5"/>
          </p:nvPr>
        </p:nvSpPr>
        <p:spPr/>
        <p:txBody>
          <a:bodyPr/>
          <a:lstStyle/>
          <a:p>
            <a:fld id="{37A01639-C0EE-40DF-80A6-65D9A27439B1}" type="slidenum">
              <a:rPr lang="en-US" smtClean="0"/>
              <a:t>22</a:t>
            </a:fld>
            <a:endParaRPr lang="en-US"/>
          </a:p>
        </p:txBody>
      </p:sp>
    </p:spTree>
    <p:extLst>
      <p:ext uri="{BB962C8B-B14F-4D97-AF65-F5344CB8AC3E}">
        <p14:creationId xmlns:p14="http://schemas.microsoft.com/office/powerpoint/2010/main" val="3262617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23</a:t>
            </a:fld>
            <a:endParaRPr lang="en-US"/>
          </a:p>
        </p:txBody>
      </p:sp>
    </p:spTree>
    <p:extLst>
      <p:ext uri="{BB962C8B-B14F-4D97-AF65-F5344CB8AC3E}">
        <p14:creationId xmlns:p14="http://schemas.microsoft.com/office/powerpoint/2010/main" val="322700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986" indent="-252986">
              <a:buFont typeface="+mj-lt"/>
              <a:buAutoNum type="arabicPeriod"/>
            </a:pPr>
            <a:r>
              <a:rPr lang="en-US"/>
              <a:t>Today, we’ll first start off with introductory information and then we want to give you a tour of our new website.</a:t>
            </a:r>
            <a:endParaRPr lang="en-US" baseline="0"/>
          </a:p>
          <a:p>
            <a:pPr marL="252986" indent="-252986">
              <a:buFont typeface="+mj-lt"/>
              <a:buAutoNum type="arabicPeriod"/>
            </a:pPr>
            <a:r>
              <a:rPr lang="en-US" baseline="0"/>
              <a:t>We’ll continue with a quick overview of our programs and then move into the application itself and associated forms.</a:t>
            </a:r>
          </a:p>
          <a:p>
            <a:pPr marL="252986" indent="-252986">
              <a:buFont typeface="+mj-lt"/>
              <a:buAutoNum type="arabicPeriod"/>
            </a:pPr>
            <a:r>
              <a:rPr lang="en-US" baseline="0"/>
              <a:t>We’ll then go through our study grant PRS. </a:t>
            </a:r>
          </a:p>
          <a:p>
            <a:pPr marL="252986" indent="-252986">
              <a:buFont typeface="+mj-lt"/>
              <a:buAutoNum type="arabicPeriod"/>
            </a:pPr>
            <a:r>
              <a:rPr lang="en-US" baseline="0"/>
              <a:t>After lunch, we’ll discuss a couple of items related to “At-risk” projects, then move on to our PRS for construction applications.</a:t>
            </a:r>
          </a:p>
          <a:p>
            <a:pPr marL="252986" indent="-252986">
              <a:buFont typeface="+mj-lt"/>
              <a:buAutoNum type="arabicPeriod"/>
            </a:pPr>
            <a:r>
              <a:rPr lang="en-US" baseline="0"/>
              <a:t>We’ll finish with ARPA Q&amp;A.</a:t>
            </a:r>
          </a:p>
          <a:p>
            <a:pPr marL="252986" indent="-252986">
              <a:buFont typeface="+mj-lt"/>
              <a:buAutoNum type="arabicPeriod"/>
            </a:pPr>
            <a:r>
              <a:rPr lang="en-US" baseline="0"/>
              <a:t>If anyone wishes to stay around, we can discuss individual projects.</a:t>
            </a:r>
          </a:p>
        </p:txBody>
      </p:sp>
      <p:sp>
        <p:nvSpPr>
          <p:cNvPr id="4" name="Slide Number Placeholder 3"/>
          <p:cNvSpPr>
            <a:spLocks noGrp="1"/>
          </p:cNvSpPr>
          <p:nvPr>
            <p:ph type="sldNum" sz="quarter" idx="5"/>
          </p:nvPr>
        </p:nvSpPr>
        <p:spPr/>
        <p:txBody>
          <a:bodyPr/>
          <a:lstStyle/>
          <a:p>
            <a:fld id="{37A01639-C0EE-40DF-80A6-65D9A27439B1}" type="slidenum">
              <a:rPr lang="en-US" smtClean="0"/>
              <a:t>2</a:t>
            </a:fld>
            <a:endParaRPr lang="en-US"/>
          </a:p>
        </p:txBody>
      </p:sp>
    </p:spTree>
    <p:extLst>
      <p:ext uri="{BB962C8B-B14F-4D97-AF65-F5344CB8AC3E}">
        <p14:creationId xmlns:p14="http://schemas.microsoft.com/office/powerpoint/2010/main" val="2018878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0630" indent="-250630">
              <a:buFont typeface="+mj-lt"/>
              <a:buAutoNum type="arabicPeriod"/>
            </a:pPr>
            <a:r>
              <a:rPr lang="en-US"/>
              <a:t>We’re going to talk about the application itself now.  </a:t>
            </a:r>
            <a:endParaRPr lang="en-US" baseline="0"/>
          </a:p>
        </p:txBody>
      </p:sp>
      <p:sp>
        <p:nvSpPr>
          <p:cNvPr id="4" name="Slide Number Placeholder 3"/>
          <p:cNvSpPr>
            <a:spLocks noGrp="1"/>
          </p:cNvSpPr>
          <p:nvPr>
            <p:ph type="sldNum" sz="quarter" idx="10"/>
          </p:nvPr>
        </p:nvSpPr>
        <p:spPr/>
        <p:txBody>
          <a:bodyPr/>
          <a:lstStyle/>
          <a:p>
            <a:fld id="{DBCC7D24-0DC9-4E9C-89C0-35D79A09D337}" type="slidenum">
              <a:rPr lang="en-US" smtClean="0"/>
              <a:t>24</a:t>
            </a:fld>
            <a:endParaRPr lang="en-US"/>
          </a:p>
        </p:txBody>
      </p:sp>
    </p:spTree>
    <p:extLst>
      <p:ext uri="{BB962C8B-B14F-4D97-AF65-F5344CB8AC3E}">
        <p14:creationId xmlns:p14="http://schemas.microsoft.com/office/powerpoint/2010/main" val="4279491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986" indent="-252986">
              <a:buFont typeface="+mj-lt"/>
              <a:buAutoNum type="arabicPeriod"/>
            </a:pPr>
            <a:r>
              <a:rPr lang="en-US"/>
              <a:t>The packet you will send to the Division should contain these items regardless of</a:t>
            </a:r>
            <a:r>
              <a:rPr lang="en-US" baseline="0"/>
              <a:t> the program to which you are applying.  </a:t>
            </a:r>
          </a:p>
          <a:p>
            <a:pPr marL="252986" indent="-252986">
              <a:buFont typeface="+mj-lt"/>
              <a:buAutoNum type="arabicPeriod"/>
            </a:pPr>
            <a:r>
              <a:rPr lang="en-US" baseline="0"/>
              <a:t>We do require financial information, which is similar to 108C as well as the fund transfer certification form, which is now one sheet.</a:t>
            </a:r>
          </a:p>
          <a:p>
            <a:pPr marL="252986" indent="-252986">
              <a:buFont typeface="+mj-lt"/>
              <a:buAutoNum type="arabicPeriod"/>
            </a:pPr>
            <a:r>
              <a:rPr lang="en-US"/>
              <a:t>The packet you will send to the Division should contain these items regardless of</a:t>
            </a:r>
            <a:r>
              <a:rPr lang="en-US" baseline="0"/>
              <a:t> the program to which you are applying.  </a:t>
            </a:r>
          </a:p>
          <a:p>
            <a:pPr marL="252986" indent="-252986">
              <a:buFont typeface="+mj-lt"/>
              <a:buAutoNum type="arabicPeriod"/>
            </a:pPr>
            <a:r>
              <a:rPr lang="en-US" baseline="0"/>
              <a:t>A note about resolutions.  They must be submitted at the time of application.</a:t>
            </a:r>
            <a:endParaRPr lang="en-US"/>
          </a:p>
          <a:p>
            <a:pPr marL="252986" indent="-252986">
              <a:buFont typeface="+mj-lt"/>
              <a:buAutoNum type="arabicPeriod"/>
            </a:pPr>
            <a:r>
              <a:rPr lang="en-US" baseline="0"/>
              <a:t>Regarding the priority points sheet and narrative, submit those for either wastewater or drinking water. If any of these are missing, the application will be considered incomplete.</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25</a:t>
            </a:fld>
            <a:endParaRPr lang="en-US"/>
          </a:p>
        </p:txBody>
      </p:sp>
    </p:spTree>
    <p:extLst>
      <p:ext uri="{BB962C8B-B14F-4D97-AF65-F5344CB8AC3E}">
        <p14:creationId xmlns:p14="http://schemas.microsoft.com/office/powerpoint/2010/main" val="1547808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67" indent="-228567">
              <a:buFont typeface="+mj-lt"/>
              <a:buAutoNum type="arabicPeriod"/>
            </a:pPr>
            <a:r>
              <a:rPr lang="en-US"/>
              <a:t>Please note that if you had an application that was submitted last fall and not funded, it’ll be reviewed this round as well.</a:t>
            </a:r>
          </a:p>
          <a:p>
            <a:pPr marL="228567" indent="-228567">
              <a:buFont typeface="+mj-lt"/>
              <a:buAutoNum type="arabicPeriod"/>
            </a:pPr>
            <a:r>
              <a:rPr lang="en-US"/>
              <a:t>If you want your application reconsidered, please note that you are not allowed to submit any additional information; the application is considered as-is.</a:t>
            </a:r>
          </a:p>
          <a:p>
            <a:pPr marL="228567" indent="-228567">
              <a:buFont typeface="+mj-lt"/>
              <a:buAutoNum type="arabicPeriod"/>
            </a:pPr>
            <a:r>
              <a:rPr lang="en-US"/>
              <a:t>If you plan to add information, you will need to submit a completely new application.</a:t>
            </a:r>
          </a:p>
          <a:p>
            <a:pPr marL="228567" indent="-228567">
              <a:buFont typeface="+mj-lt"/>
              <a:buAutoNum type="arabicPeriod"/>
            </a:pPr>
            <a:r>
              <a:rPr lang="en-US"/>
              <a:t>Or, multiple applications come in that are missing pieces. Historically, we’ve had leeway with this. No more. Each application must stand on its own. In other words, we have sometimes received AIA applications from the same town for water AND sewer. The water has the FIF while the sewer does not. Historically, we gave leeway to this. No more. In this situation, of the sewer AIA was lacking the FIF and the water AIA application had it, the sewer AIA will be incomplete.</a:t>
            </a:r>
          </a:p>
          <a:p>
            <a:pPr marL="228567" indent="-228567">
              <a:buFont typeface="+mj-lt"/>
              <a:buAutoNum type="arabicPeriod"/>
            </a:pPr>
            <a:r>
              <a:rPr lang="en-US"/>
              <a:t>Also, all copies must have the same information. Real life example, one of our applications had a hard copy with the signature on the common application while the e-copy did not have that signature. We let it go for our past funding round but will not do so this point going forward. If the signature is lacking in the copy, then the application is incomplete.</a:t>
            </a:r>
          </a:p>
          <a:p>
            <a:pPr marL="228567" indent="-228567">
              <a:buFont typeface="+mj-lt"/>
              <a:buAutoNum type="arabicPeriod"/>
            </a:pPr>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26</a:t>
            </a:fld>
            <a:endParaRPr lang="en-US"/>
          </a:p>
        </p:txBody>
      </p:sp>
    </p:spTree>
    <p:extLst>
      <p:ext uri="{BB962C8B-B14F-4D97-AF65-F5344CB8AC3E}">
        <p14:creationId xmlns:p14="http://schemas.microsoft.com/office/powerpoint/2010/main" val="164486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t>TIP: First, use your own internal QA/QC checklist to make sure all applications and copies have all pieces.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t>TIP2: Don’t scan anything to make a copy until the application is complete with all signatures.</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27</a:t>
            </a:fld>
            <a:endParaRPr lang="en-US"/>
          </a:p>
        </p:txBody>
      </p:sp>
    </p:spTree>
    <p:extLst>
      <p:ext uri="{BB962C8B-B14F-4D97-AF65-F5344CB8AC3E}">
        <p14:creationId xmlns:p14="http://schemas.microsoft.com/office/powerpoint/2010/main" val="3797103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28</a:t>
            </a:fld>
            <a:endParaRPr lang="en-US"/>
          </a:p>
        </p:txBody>
      </p:sp>
    </p:spTree>
    <p:extLst>
      <p:ext uri="{BB962C8B-B14F-4D97-AF65-F5344CB8AC3E}">
        <p14:creationId xmlns:p14="http://schemas.microsoft.com/office/powerpoint/2010/main" val="3912089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986" indent="-252986">
              <a:buFont typeface="+mj-lt"/>
              <a:buAutoNum type="arabicPeriod"/>
            </a:pPr>
            <a:r>
              <a:rPr lang="en-US"/>
              <a:t>Once you click on the links,</a:t>
            </a:r>
            <a:r>
              <a:rPr lang="en-US" baseline="0"/>
              <a:t> you’ll select the one for the application.  You should see the application with a header like this.  Please use this one rather than an old one because this has been updated.</a:t>
            </a:r>
          </a:p>
          <a:p>
            <a:pPr marL="252986" indent="-252986">
              <a:buFont typeface="+mj-lt"/>
              <a:buAutoNum type="arabicPeriod"/>
            </a:pPr>
            <a:r>
              <a:rPr lang="en-US" baseline="0"/>
              <a:t>Make sure that you use this application. We will not consider applications submitted on the old form because there is too much information needed related to that.</a:t>
            </a:r>
          </a:p>
          <a:p>
            <a:pPr marL="252986" indent="-252986">
              <a:buFont typeface="+mj-lt"/>
              <a:buAutoNum type="arabicPeriod"/>
            </a:pPr>
            <a:r>
              <a:rPr lang="en-US" baseline="0"/>
              <a:t>Make sure you complete all sections within the application.</a:t>
            </a:r>
          </a:p>
          <a:p>
            <a:pPr marL="252986" indent="-252986">
              <a:buFont typeface="+mj-lt"/>
              <a:buAutoNum type="arabicPeriod"/>
            </a:pPr>
            <a:r>
              <a:rPr lang="en-US" baseline="0"/>
              <a:t>Please make sure that you take the time to read through the instructions. There are some pretty significant changes to the application, and I want to make sure you give yourself every chance at success. The best way to do that is to read these before you even start filling out the application.</a:t>
            </a:r>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29</a:t>
            </a:fld>
            <a:endParaRPr lang="en-US"/>
          </a:p>
        </p:txBody>
      </p:sp>
    </p:spTree>
    <p:extLst>
      <p:ext uri="{BB962C8B-B14F-4D97-AF65-F5344CB8AC3E}">
        <p14:creationId xmlns:p14="http://schemas.microsoft.com/office/powerpoint/2010/main" val="3216980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17" indent="-241617">
              <a:buFont typeface="+mj-lt"/>
              <a:buAutoNum type="arabicPeriod"/>
            </a:pPr>
            <a:r>
              <a:rPr lang="en-US" dirty="0"/>
              <a:t>This section has changed some, so I want to break it down. The first part up here is similar to what you know.</a:t>
            </a:r>
          </a:p>
          <a:p>
            <a:pPr marL="241617" indent="-241617">
              <a:buFont typeface="+mj-lt"/>
              <a:buAutoNum type="arabicPeriod"/>
            </a:pPr>
            <a:r>
              <a:rPr lang="en-US" dirty="0"/>
              <a:t>The Total Project Cost may very but may not be less than the Funding Amount Requested.</a:t>
            </a:r>
          </a:p>
          <a:p>
            <a:pPr marL="241617" indent="-241617">
              <a:buFont typeface="+mj-lt"/>
              <a:buAutoNum type="arabicPeriod"/>
            </a:pPr>
            <a:r>
              <a:rPr lang="en-US" dirty="0"/>
              <a:t>You must complete the Funding Amount Requested. We’ve been generous in the past related to people leaving this blank and did have at least one application leave it blank this past round. Due to the amount of funding available, you must complete this item. Else, the application will be incomplete.</a:t>
            </a:r>
          </a:p>
        </p:txBody>
      </p:sp>
      <p:sp>
        <p:nvSpPr>
          <p:cNvPr id="4" name="Slide Number Placeholder 3"/>
          <p:cNvSpPr>
            <a:spLocks noGrp="1"/>
          </p:cNvSpPr>
          <p:nvPr>
            <p:ph type="sldNum" sz="quarter" idx="5"/>
          </p:nvPr>
        </p:nvSpPr>
        <p:spPr/>
        <p:txBody>
          <a:bodyPr/>
          <a:lstStyle/>
          <a:p>
            <a:fld id="{37A01639-C0EE-40DF-80A6-65D9A27439B1}" type="slidenum">
              <a:rPr lang="en-US" smtClean="0"/>
              <a:t>30</a:t>
            </a:fld>
            <a:endParaRPr lang="en-US"/>
          </a:p>
        </p:txBody>
      </p:sp>
    </p:spTree>
    <p:extLst>
      <p:ext uri="{BB962C8B-B14F-4D97-AF65-F5344CB8AC3E}">
        <p14:creationId xmlns:p14="http://schemas.microsoft.com/office/powerpoint/2010/main" val="1936743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The Funding Type Requested has changed somewhat. We’ve temporarily removed the CDBG-I portion.</a:t>
            </a:r>
          </a:p>
          <a:p>
            <a:pPr marL="228600" indent="-228600">
              <a:buFont typeface="+mj-lt"/>
              <a:buAutoNum type="arabicPeriod"/>
            </a:pPr>
            <a:r>
              <a:rPr lang="en-US"/>
              <a:t>Listen carefully. Things are different since ARPA is in the mix. The first thing is that if you plan to do an AIA and MRF application, check the appropriate box. One AIA/MRF type per application. For example, if the Town of Buxton wishes to apply for an AIA and an MRF, they’ll need to do 2 applications.</a:t>
            </a:r>
          </a:p>
          <a:p>
            <a:pPr marL="228600" indent="-228600">
              <a:buFont typeface="+mj-lt"/>
              <a:buAutoNum type="arabicPeriod"/>
            </a:pPr>
            <a:r>
              <a:rPr lang="en-US"/>
              <a:t>If you’re planning a construction project, tell us that by checking this box and talking about what type of project. Note that we do not have a stormwater fund through ARPA yet. This stormwater fund is for CWSRF only. Very important. </a:t>
            </a:r>
          </a:p>
          <a:p>
            <a:pPr marL="228600" indent="-228600">
              <a:buFont typeface="+mj-lt"/>
              <a:buAutoNum type="arabicPeriod"/>
            </a:pPr>
            <a:r>
              <a:rPr lang="en-US"/>
              <a:t>Now here’s where things change somewhat. We do have training and study grants (beside AIA/MRF) available that can be part of the AIA, MRF, or construction projects. For example. You can apply for a construction project and training grant at the same time. If that’s the case, check the appropriate boxes for your construction project and then in the other box, add training grant and check it. Or maybe you want to do training alongside an AIA project. Same thing. Check AIA and add training. Or maybe you want to do a pre-construction grant only. Check the box.</a:t>
            </a:r>
          </a:p>
        </p:txBody>
      </p:sp>
      <p:sp>
        <p:nvSpPr>
          <p:cNvPr id="4" name="Slide Number Placeholder 3"/>
          <p:cNvSpPr>
            <a:spLocks noGrp="1"/>
          </p:cNvSpPr>
          <p:nvPr>
            <p:ph type="sldNum" sz="quarter" idx="5"/>
          </p:nvPr>
        </p:nvSpPr>
        <p:spPr/>
        <p:txBody>
          <a:bodyPr/>
          <a:lstStyle/>
          <a:p>
            <a:fld id="{37A01639-C0EE-40DF-80A6-65D9A27439B1}" type="slidenum">
              <a:rPr lang="en-US" smtClean="0"/>
              <a:t>31</a:t>
            </a:fld>
            <a:endParaRPr lang="en-US"/>
          </a:p>
        </p:txBody>
      </p:sp>
    </p:spTree>
    <p:extLst>
      <p:ext uri="{BB962C8B-B14F-4D97-AF65-F5344CB8AC3E}">
        <p14:creationId xmlns:p14="http://schemas.microsoft.com/office/powerpoint/2010/main" val="3461933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We shifted our funding questions up to this section, and they’re shown here.</a:t>
            </a:r>
          </a:p>
          <a:p>
            <a:pPr marL="228600" indent="-228600">
              <a:buFont typeface="+mj-lt"/>
              <a:buAutoNum type="arabicPeriod"/>
            </a:pPr>
            <a:r>
              <a:rPr lang="en-US"/>
              <a:t>Question 1. For this round of applications, please check yes. Checking no will remove you from any funding possibility because ARPA does have Federal conditions.</a:t>
            </a:r>
          </a:p>
          <a:p>
            <a:pPr marL="228600" indent="-228600">
              <a:buFont typeface="+mj-lt"/>
              <a:buAutoNum type="arabicPeriod"/>
            </a:pPr>
            <a:r>
              <a:rPr lang="en-US"/>
              <a:t>Question 2. This is very important, especially if you or your client happens to fall into the Other category where we simply don’t have a lot of funding. However, it’s also important because if we do run out of ARPA money, we want to know about your willingness to accept SRF funding. In this question, tell us how much grant money you would have to have to make the project go. As it says, it’s okay to be $0 if you know you could take a loan. Something to keep in mind as you strategize: Your project may rank out when we’re getting ready to run out of ARPA or PF funds. If that’s the case, say if you have a $2M and you say you need at least $1M to make the project go and we have only $800K left, we’ll skip you. This is similar to the way we’ve previously done it, just expressed more directly with dollar values.</a:t>
            </a:r>
          </a:p>
          <a:p>
            <a:pPr marL="228600" indent="-228600">
              <a:buFont typeface="+mj-lt"/>
              <a:buAutoNum type="arabicPeriod"/>
            </a:pPr>
            <a:r>
              <a:rPr lang="en-US"/>
              <a:t>Question 3. Something we are offering this round is the ability for you as a LGU or your client to swap out an existing SRF or SRP loan for ARPA funds. There are some catches. If you decide to do that, we still need to see your full application because you’re applying for funding this round along with every other totally new project. The big thing is to make sure that sure that you have not received any disbursements for that particular project. If you do have an SRF or SRP loan with no disbursements received and you want to swap it out, check the box. Then let us know how much the loan is, what its project name is, and what it’s project loan is. We will verify it’s status. What you’ll want to do is check this box if you want to do a swap-out. Keep in mind that any loan swapped out goes toward your overall funding amount. So say if you’re an at-risk project and want your $3,000,000 SRF loan swapped out, you’ll still have $12M in ARPA eligibility left.</a:t>
            </a:r>
          </a:p>
        </p:txBody>
      </p:sp>
      <p:sp>
        <p:nvSpPr>
          <p:cNvPr id="4" name="Slide Number Placeholder 3"/>
          <p:cNvSpPr>
            <a:spLocks noGrp="1"/>
          </p:cNvSpPr>
          <p:nvPr>
            <p:ph type="sldNum" sz="quarter" idx="5"/>
          </p:nvPr>
        </p:nvSpPr>
        <p:spPr/>
        <p:txBody>
          <a:bodyPr/>
          <a:lstStyle/>
          <a:p>
            <a:fld id="{37A01639-C0EE-40DF-80A6-65D9A27439B1}" type="slidenum">
              <a:rPr lang="en-US" smtClean="0"/>
              <a:t>32</a:t>
            </a:fld>
            <a:endParaRPr lang="en-US"/>
          </a:p>
        </p:txBody>
      </p:sp>
    </p:spTree>
    <p:extLst>
      <p:ext uri="{BB962C8B-B14F-4D97-AF65-F5344CB8AC3E}">
        <p14:creationId xmlns:p14="http://schemas.microsoft.com/office/powerpoint/2010/main" val="2673665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17" indent="-241617">
              <a:buFont typeface="+mj-lt"/>
              <a:buAutoNum type="arabicPeriod"/>
            </a:pPr>
            <a:r>
              <a:rPr lang="en-US"/>
              <a:t>Section 2 is a place where you will provide information that is also used in the affordability calculator and helps us determine your ARPA at-risk eligibility. Please put in the number of residential water and sewer connections. If you’re a single utility provider, that’s okay. Put what you have. </a:t>
            </a:r>
          </a:p>
          <a:p>
            <a:pPr marL="241617" indent="-241617">
              <a:buFont typeface="+mj-lt"/>
              <a:buAutoNum type="arabicPeriod"/>
            </a:pPr>
            <a:r>
              <a:rPr lang="en-US"/>
              <a:t>Also provide us with the monthly water and sewer bill. This is important for Priority Points as well as for PF eligibility.</a:t>
            </a:r>
          </a:p>
          <a:p>
            <a:pPr marL="241617" indent="-241617">
              <a:buFont typeface="+mj-lt"/>
              <a:buAutoNum type="arabicPeriod"/>
            </a:pPr>
            <a:r>
              <a:rPr lang="en-US"/>
              <a:t>Then provide us with the bill collection and rate increase information as shown.</a:t>
            </a:r>
          </a:p>
        </p:txBody>
      </p:sp>
      <p:sp>
        <p:nvSpPr>
          <p:cNvPr id="4" name="Slide Number Placeholder 3"/>
          <p:cNvSpPr>
            <a:spLocks noGrp="1"/>
          </p:cNvSpPr>
          <p:nvPr>
            <p:ph type="sldNum" sz="quarter" idx="5"/>
          </p:nvPr>
        </p:nvSpPr>
        <p:spPr/>
        <p:txBody>
          <a:bodyPr/>
          <a:lstStyle/>
          <a:p>
            <a:fld id="{37A01639-C0EE-40DF-80A6-65D9A27439B1}" type="slidenum">
              <a:rPr lang="en-US" smtClean="0"/>
              <a:t>33</a:t>
            </a:fld>
            <a:endParaRPr lang="en-US"/>
          </a:p>
        </p:txBody>
      </p:sp>
    </p:spTree>
    <p:extLst>
      <p:ext uri="{BB962C8B-B14F-4D97-AF65-F5344CB8AC3E}">
        <p14:creationId xmlns:p14="http://schemas.microsoft.com/office/powerpoint/2010/main" val="4243580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3023" indent="-253023">
              <a:buFont typeface="+mj-lt"/>
              <a:buAutoNum type="arabicPeriod"/>
            </a:pPr>
            <a:r>
              <a:rPr lang="en-US"/>
              <a:t>In</a:t>
            </a:r>
            <a:r>
              <a:rPr lang="en-US" baseline="0"/>
              <a:t> your packet should be the following that you see up here.  These are in the order we’ll be going in today.</a:t>
            </a:r>
          </a:p>
          <a:p>
            <a:pPr marL="253023" indent="-253023">
              <a:buFont typeface="+mj-lt"/>
              <a:buAutoNum type="arabicPeriod"/>
            </a:pPr>
            <a:r>
              <a:rPr lang="en-US" baseline="0"/>
              <a:t>One thing we would appreciate is for you to take some time before you leave and complete an evaluation form.  It will help us to better serve you in the future.</a:t>
            </a:r>
          </a:p>
          <a:p>
            <a:pPr marL="253023" indent="-253023">
              <a:buFont typeface="+mj-lt"/>
              <a:buAutoNum type="arabicPeriod"/>
            </a:pPr>
            <a:r>
              <a:rPr lang="en-US" baseline="0"/>
              <a:t>Also, please note that the link to where we have our application information has changed.  I’ll show you what that looks like in just a minute.</a:t>
            </a:r>
          </a:p>
          <a:p>
            <a:pPr marL="253023" indent="-253023">
              <a:buFont typeface="+mj-lt"/>
              <a:buAutoNum type="arabicPeriod"/>
            </a:pPr>
            <a:r>
              <a:rPr lang="en-US" baseline="0"/>
              <a:t>No VUR supplement anymore.</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3</a:t>
            </a:fld>
            <a:endParaRPr lang="en-US"/>
          </a:p>
        </p:txBody>
      </p:sp>
    </p:spTree>
    <p:extLst>
      <p:ext uri="{BB962C8B-B14F-4D97-AF65-F5344CB8AC3E}">
        <p14:creationId xmlns:p14="http://schemas.microsoft.com/office/powerpoint/2010/main" val="1186070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986" indent="-252986">
              <a:buFont typeface="+mj-lt"/>
              <a:buAutoNum type="arabicPeriod"/>
            </a:pPr>
            <a:r>
              <a:rPr lang="en-US"/>
              <a:t>Sections 3 through 5 are</a:t>
            </a:r>
            <a:r>
              <a:rPr lang="en-US" baseline="0"/>
              <a:t> now all contact information and all on the same page.  Complete these.  If your application preparer is different than the engineer, just check “Yes” and complete the information.</a:t>
            </a:r>
            <a:endParaRPr lang="en-US"/>
          </a:p>
          <a:p>
            <a:pPr marL="252986" indent="-252986">
              <a:buFont typeface="+mj-lt"/>
              <a:buAutoNum type="arabicPeriod"/>
            </a:pPr>
            <a:r>
              <a:rPr lang="en-US"/>
              <a:t>One would think this</a:t>
            </a:r>
            <a:r>
              <a:rPr lang="en-US" baseline="0"/>
              <a:t> is self-explanatory, but apparently, we had a lot of people put in wrong addresses/contact information.  </a:t>
            </a:r>
          </a:p>
          <a:p>
            <a:pPr marL="252986" indent="-252986">
              <a:buFont typeface="+mj-lt"/>
              <a:buAutoNum type="arabicPeriod"/>
            </a:pPr>
            <a:r>
              <a:rPr lang="en-US" baseline="0"/>
              <a:t>Elementary, I know, but it happened.  It’s critical that this is correct because this is how we base our correspondence.</a:t>
            </a:r>
          </a:p>
          <a:p>
            <a:pPr marL="252986" indent="-252986">
              <a:buFont typeface="+mj-lt"/>
              <a:buAutoNum type="arabicPeriod"/>
            </a:pPr>
            <a:r>
              <a:rPr lang="en-US" baseline="0"/>
              <a:t>For mailing address, put where you receive your mail.  For example, if you receive your mail at a PO box, put the PO box and not the street address.  We simply need to know where your mail goes so that we can send you information.</a:t>
            </a:r>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34</a:t>
            </a:fld>
            <a:endParaRPr lang="en-US"/>
          </a:p>
        </p:txBody>
      </p:sp>
    </p:spTree>
    <p:extLst>
      <p:ext uri="{BB962C8B-B14F-4D97-AF65-F5344CB8AC3E}">
        <p14:creationId xmlns:p14="http://schemas.microsoft.com/office/powerpoint/2010/main" val="3091662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986" indent="-252986">
              <a:buFont typeface="+mj-lt"/>
              <a:buAutoNum type="arabicPeriod"/>
            </a:pPr>
            <a:r>
              <a:rPr lang="en-US"/>
              <a:t>This is really, really important. Regardless of what type of project you’re applying for, be it a construction or study grant project, please take the time to read through the instructions for what we ask because this is the section where the requirements have changed. I’ll outline them for you.</a:t>
            </a:r>
          </a:p>
          <a:p>
            <a:pPr marL="252986" indent="-252986">
              <a:buFont typeface="+mj-lt"/>
              <a:buAutoNum type="arabicPeriod"/>
            </a:pPr>
            <a:r>
              <a:rPr lang="en-US"/>
              <a:t>Give a good, broad description. For construction projects, keep in mind that our application reviewers match the description to the budget. </a:t>
            </a:r>
          </a:p>
          <a:p>
            <a:pPr marL="252986" indent="-252986">
              <a:buFont typeface="+mj-lt"/>
              <a:buAutoNum type="arabicPeriod"/>
            </a:pPr>
            <a:r>
              <a:rPr lang="en-US"/>
              <a:t>If you’re applying for training or study grants such as a rate study or pre-construction, AIA, or MRF, describe what these studies will entail. For example, you have a wastewater construction project but also want to send your utility staff to training to learn how to do condition assessment. You’d describe the construction project, then discuss what the training is for. Another example would be if you’re a distressed LGU who is applying for an AIA and a training grant, you might want to generate an AIA, then send the LGU’s staff to GIS training so they can learn how to use the system.</a:t>
            </a:r>
          </a:p>
          <a:p>
            <a:pPr marL="252986" indent="-252986">
              <a:buFont typeface="+mj-lt"/>
              <a:buAutoNum type="arabicPeriod"/>
            </a:pPr>
            <a:r>
              <a:rPr lang="en-US"/>
              <a:t>For those of you who may be in the Other category for ARPA funding, this is the place where you can tell us why you think you should have access to the “At-risk” ARPA funding. Tell us that your project will enable you to access the “At-Risk” funding and where it will be. Be detailed in where your project will occur. You can either use the DEQ Community Mapping System or provide a paragraph (keep to a paragraph) to describe why you think the community is disadvantaged or underserved. Keep in mind that d/u communities must be within the boundaries of the applicant or adjacent to the boundaries. Also, keep in mind that 75% of the project must go to that and that connection must be voluntary. We’ll do a demo of the map after lunch.</a:t>
            </a:r>
          </a:p>
          <a:p>
            <a:pPr marL="252986" indent="-252986">
              <a:buFont typeface="+mj-lt"/>
              <a:buAutoNum type="arabicPeriod"/>
            </a:pPr>
            <a:r>
              <a:rPr lang="en-US"/>
              <a:t>In the line below for construction projects and pre-construction grants only, tell us if that project is coming out of a previously awarded AIA or MRF by us. This does not influence points. It’s an information collection mechanism for us.</a:t>
            </a:r>
          </a:p>
          <a:p>
            <a:pPr marL="252986" indent="-252986">
              <a:buFont typeface="+mj-lt"/>
              <a:buAutoNum type="arabicPeriod"/>
            </a:pPr>
            <a:r>
              <a:rPr lang="en-US"/>
              <a:t>Finally, if your project will add new connections, please report this information here.</a:t>
            </a:r>
          </a:p>
          <a:p>
            <a:pPr marL="252986" indent="-252986">
              <a:buFont typeface="+mj-lt"/>
              <a:buAutoNum type="arabicPeriod"/>
            </a:pPr>
            <a:r>
              <a:rPr lang="en-US"/>
              <a:t>The one thing I can say, especially if you’re looking for funds for d/u communities is to read Section 6 very, very carefully, including the footnotes.</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35</a:t>
            </a:fld>
            <a:endParaRPr lang="en-US"/>
          </a:p>
        </p:txBody>
      </p:sp>
    </p:spTree>
    <p:extLst>
      <p:ext uri="{BB962C8B-B14F-4D97-AF65-F5344CB8AC3E}">
        <p14:creationId xmlns:p14="http://schemas.microsoft.com/office/powerpoint/2010/main" val="2458230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986" indent="-252986">
              <a:buFont typeface="+mj-lt"/>
              <a:buAutoNum type="arabicPeriod"/>
            </a:pPr>
            <a:r>
              <a:rPr lang="en-US"/>
              <a:t>You also have the chance for additional consideration,</a:t>
            </a:r>
            <a:r>
              <a:rPr lang="en-US" baseline="0"/>
              <a:t> something that the Authority approved last year</a:t>
            </a:r>
            <a:r>
              <a:rPr lang="en-US"/>
              <a:t>.</a:t>
            </a:r>
          </a:p>
          <a:p>
            <a:pPr marL="252986" indent="-252986">
              <a:buFont typeface="+mj-lt"/>
              <a:buAutoNum type="arabicPeriod"/>
            </a:pPr>
            <a:r>
              <a:rPr lang="en-US" baseline="0"/>
              <a:t>The purpose of this information is to provide for the opportunity to be considered for things that don’t fall within the priority points system.  For example, if you live in a town that suddenly loses its one industry, you could put that in here.</a:t>
            </a:r>
          </a:p>
          <a:p>
            <a:pPr marL="252986" indent="-252986">
              <a:buFont typeface="+mj-lt"/>
              <a:buAutoNum type="arabicPeriod"/>
            </a:pPr>
            <a:r>
              <a:rPr lang="en-US" baseline="0"/>
              <a:t>Complete this section of the application only if you have information that doesn’t fall within the priority points system that you would like for the Authority to consider.</a:t>
            </a:r>
          </a:p>
          <a:p>
            <a:pPr marL="252986" indent="-252986">
              <a:buFont typeface="+mj-lt"/>
              <a:buAutoNum type="arabicPeriod"/>
            </a:pPr>
            <a:r>
              <a:rPr lang="en-US" baseline="0"/>
              <a:t>Check out the supplementary guidance that is in your packet.  This has information related to this section as well as examples.</a:t>
            </a:r>
          </a:p>
          <a:p>
            <a:pPr marL="252986" indent="-252986">
              <a:buFont typeface="+mj-lt"/>
              <a:buAutoNum type="arabicPeriod"/>
            </a:pPr>
            <a:r>
              <a:rPr lang="en-US" baseline="0"/>
              <a:t>If you choose to add additional information, it must fit into that space.  No exceptions.</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36</a:t>
            </a:fld>
            <a:endParaRPr lang="en-US"/>
          </a:p>
        </p:txBody>
      </p:sp>
    </p:spTree>
    <p:extLst>
      <p:ext uri="{BB962C8B-B14F-4D97-AF65-F5344CB8AC3E}">
        <p14:creationId xmlns:p14="http://schemas.microsoft.com/office/powerpoint/2010/main" val="1270282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986" indent="-252986">
              <a:buFont typeface="+mj-lt"/>
              <a:buAutoNum type="arabicPeriod"/>
            </a:pPr>
            <a:r>
              <a:rPr lang="en-US" dirty="0"/>
              <a:t>When you fill this out, make sure that you hit the major items that are in the project description.</a:t>
            </a:r>
          </a:p>
          <a:p>
            <a:pPr marL="252986" indent="-252986">
              <a:buFont typeface="+mj-lt"/>
              <a:buAutoNum type="arabicPeriod"/>
            </a:pPr>
            <a:r>
              <a:rPr lang="en-US" dirty="0"/>
              <a:t>For construction projects, pre-construction is wrapped in with the construction budget, so no need for requesting a separate pre-construction grant.</a:t>
            </a:r>
          </a:p>
          <a:p>
            <a:pPr marL="252986" indent="-252986">
              <a:buFont typeface="+mj-lt"/>
              <a:buAutoNum type="arabicPeriod"/>
            </a:pPr>
            <a:r>
              <a:rPr lang="en-US" dirty="0"/>
              <a:t>If you are doing a pre-construction grant only, just fill out the EC and AC portions.</a:t>
            </a:r>
          </a:p>
          <a:p>
            <a:pPr marL="252986" indent="-252986">
              <a:buFont typeface="+mj-lt"/>
              <a:buAutoNum type="arabicPeriod"/>
            </a:pPr>
            <a:r>
              <a:rPr lang="en-US" dirty="0"/>
              <a:t>Fill in the lines, total, and drop the total to the bottom Make sure that the total funding requested and total project cost match what you put in Section 1.</a:t>
            </a:r>
          </a:p>
          <a:p>
            <a:pPr marL="252986" indent="-252986">
              <a:buFont typeface="+mj-lt"/>
              <a:buAutoNum type="arabicPeriod"/>
            </a:pPr>
            <a:r>
              <a:rPr lang="en-US" dirty="0"/>
              <a:t>Make sure you stamp the PE seal on this budget. The application won’t be complete without it.</a:t>
            </a:r>
          </a:p>
        </p:txBody>
      </p:sp>
      <p:sp>
        <p:nvSpPr>
          <p:cNvPr id="4" name="Slide Number Placeholder 3"/>
          <p:cNvSpPr>
            <a:spLocks noGrp="1"/>
          </p:cNvSpPr>
          <p:nvPr>
            <p:ph type="sldNum" sz="quarter" idx="5"/>
          </p:nvPr>
        </p:nvSpPr>
        <p:spPr/>
        <p:txBody>
          <a:bodyPr/>
          <a:lstStyle/>
          <a:p>
            <a:fld id="{37A01639-C0EE-40DF-80A6-65D9A27439B1}" type="slidenum">
              <a:rPr lang="en-US" smtClean="0"/>
              <a:t>37</a:t>
            </a:fld>
            <a:endParaRPr lang="en-US"/>
          </a:p>
        </p:txBody>
      </p:sp>
    </p:spTree>
    <p:extLst>
      <p:ext uri="{BB962C8B-B14F-4D97-AF65-F5344CB8AC3E}">
        <p14:creationId xmlns:p14="http://schemas.microsoft.com/office/powerpoint/2010/main" val="4151549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Section 8b’s budget is very simple. Give us a broad-brush. </a:t>
            </a:r>
          </a:p>
          <a:p>
            <a:pPr marL="228600" indent="-228600">
              <a:buFont typeface="+mj-lt"/>
              <a:buAutoNum type="arabicPeriod"/>
            </a:pPr>
            <a:r>
              <a:rPr lang="en-US"/>
              <a:t>Say, if you’re applying for an AIA and training grant, give a basic budget for the AIA and how much the training grant will be for.</a:t>
            </a:r>
          </a:p>
          <a:p>
            <a:pPr marL="228600" indent="-228600">
              <a:buFont typeface="+mj-lt"/>
              <a:buAutoNum type="arabicPeriod"/>
            </a:pPr>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38</a:t>
            </a:fld>
            <a:endParaRPr lang="en-US"/>
          </a:p>
        </p:txBody>
      </p:sp>
    </p:spTree>
    <p:extLst>
      <p:ext uri="{BB962C8B-B14F-4D97-AF65-F5344CB8AC3E}">
        <p14:creationId xmlns:p14="http://schemas.microsoft.com/office/powerpoint/2010/main" val="2455917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40</a:t>
            </a:fld>
            <a:endParaRPr lang="en-US"/>
          </a:p>
        </p:txBody>
      </p:sp>
    </p:spTree>
    <p:extLst>
      <p:ext uri="{BB962C8B-B14F-4D97-AF65-F5344CB8AC3E}">
        <p14:creationId xmlns:p14="http://schemas.microsoft.com/office/powerpoint/2010/main" val="4189390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a:solidFill>
                  <a:schemeClr val="accent3"/>
                </a:solidFill>
              </a:rPr>
              <a:t>Initial to show complete package</a:t>
            </a:r>
          </a:p>
          <a:p>
            <a:pPr marL="228600" indent="-228600">
              <a:buFont typeface="+mj-lt"/>
              <a:buAutoNum type="arabicPeriod"/>
            </a:pPr>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41</a:t>
            </a:fld>
            <a:endParaRPr lang="en-US"/>
          </a:p>
        </p:txBody>
      </p:sp>
    </p:spTree>
    <p:extLst>
      <p:ext uri="{BB962C8B-B14F-4D97-AF65-F5344CB8AC3E}">
        <p14:creationId xmlns:p14="http://schemas.microsoft.com/office/powerpoint/2010/main" val="863329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986" indent="-252986">
              <a:buFont typeface="+mj-lt"/>
              <a:buAutoNum type="arabicPeriod"/>
            </a:pPr>
            <a:r>
              <a:rPr lang="en-US"/>
              <a:t>Make sure your application is signed.  If it isn’t, then the application will be considered to be incomplete.</a:t>
            </a:r>
          </a:p>
          <a:p>
            <a:pPr marL="252986" indent="-252986">
              <a:buFont typeface="+mj-lt"/>
              <a:buAutoNum type="arabicPeriod"/>
            </a:pPr>
            <a:r>
              <a:rPr lang="en-US"/>
              <a:t>The signature must</a:t>
            </a:r>
            <a:r>
              <a:rPr lang="en-US" baseline="0"/>
              <a:t> be from the person with signature authority, either the elected official or the Authorized Representative</a:t>
            </a:r>
          </a:p>
          <a:p>
            <a:pPr marL="252986" indent="-252986">
              <a:buFont typeface="+mj-lt"/>
              <a:buAutoNum type="arabicPeriod"/>
            </a:pPr>
            <a:r>
              <a:rPr lang="en-US" baseline="0"/>
              <a:t>Remember that the Authorized Rep must be listed in the resolution.</a:t>
            </a:r>
          </a:p>
          <a:p>
            <a:pPr marL="252986" indent="-252986" defTabSz="1002520">
              <a:buFont typeface="+mj-lt"/>
              <a:buAutoNum type="arabicPeriod"/>
              <a:defRPr/>
            </a:pPr>
            <a:r>
              <a:rPr lang="en-US" baseline="0"/>
              <a:t>If you are going to get your resolution in later than your application, make sure that you make a note of that on the signature page of the application.</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42</a:t>
            </a:fld>
            <a:endParaRPr lang="en-US"/>
          </a:p>
        </p:txBody>
      </p:sp>
    </p:spTree>
    <p:extLst>
      <p:ext uri="{BB962C8B-B14F-4D97-AF65-F5344CB8AC3E}">
        <p14:creationId xmlns:p14="http://schemas.microsoft.com/office/powerpoint/2010/main" val="2971316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43</a:t>
            </a:fld>
            <a:endParaRPr lang="en-US"/>
          </a:p>
        </p:txBody>
      </p:sp>
    </p:spTree>
    <p:extLst>
      <p:ext uri="{BB962C8B-B14F-4D97-AF65-F5344CB8AC3E}">
        <p14:creationId xmlns:p14="http://schemas.microsoft.com/office/powerpoint/2010/main" val="42463847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67" indent="-228567">
              <a:buFont typeface="+mj-lt"/>
              <a:buAutoNum type="arabicPeriod"/>
            </a:pPr>
            <a:r>
              <a:rPr lang="en-US"/>
              <a:t>This is the first page of the form and is similar to what we’ve had for the past few years.</a:t>
            </a:r>
          </a:p>
          <a:p>
            <a:pPr marL="228567" indent="-228567">
              <a:buFont typeface="+mj-lt"/>
              <a:buAutoNum type="arabicPeriod"/>
            </a:pPr>
            <a:r>
              <a:rPr lang="en-US"/>
              <a:t>List your revenues and expenditures.  </a:t>
            </a:r>
          </a:p>
          <a:p>
            <a:pPr marL="228567" indent="-228567">
              <a:buFont typeface="+mj-lt"/>
              <a:buAutoNum type="arabicPeriod"/>
            </a:pPr>
            <a:r>
              <a:rPr lang="en-US"/>
              <a:t>In Other is where we want to see debt principal, interest, capital outlay, and transfers.</a:t>
            </a:r>
          </a:p>
          <a:p>
            <a:pPr marL="228567" indent="-228567">
              <a:buFont typeface="+mj-lt"/>
              <a:buAutoNum type="arabicPeriod"/>
            </a:pPr>
            <a:r>
              <a:rPr lang="en-US"/>
              <a:t>For transfers, if your audit shows them, especially going out of the fund, then please list the total transfer amount.  This is important, and it could impact your eligibility.</a:t>
            </a:r>
          </a:p>
          <a:p>
            <a:pPr marL="228567" indent="-228567">
              <a:buFont typeface="+mj-lt"/>
              <a:buAutoNum type="arabicPeriod"/>
            </a:pPr>
            <a:r>
              <a:rPr lang="en-US"/>
              <a:t>What’s happened is that people would not show transfers.  Then we had enough reason this time to go back and verify via audit information, and we’ve discovered that many transfers out of the Enterprise Fund were made but not listed on this table.</a:t>
            </a:r>
          </a:p>
          <a:p>
            <a:pPr marL="228567" indent="-228567">
              <a:buFont typeface="+mj-lt"/>
              <a:buAutoNum type="arabicPeriod"/>
            </a:pPr>
            <a:r>
              <a:rPr lang="en-US"/>
              <a:t>If you have questions about transfers, please contact the LGC.</a:t>
            </a:r>
          </a:p>
        </p:txBody>
      </p:sp>
      <p:sp>
        <p:nvSpPr>
          <p:cNvPr id="4" name="Slide Number Placeholder 3"/>
          <p:cNvSpPr>
            <a:spLocks noGrp="1"/>
          </p:cNvSpPr>
          <p:nvPr>
            <p:ph type="sldNum" sz="quarter" idx="5"/>
          </p:nvPr>
        </p:nvSpPr>
        <p:spPr/>
        <p:txBody>
          <a:bodyPr/>
          <a:lstStyle/>
          <a:p>
            <a:fld id="{37A01639-C0EE-40DF-80A6-65D9A27439B1}" type="slidenum">
              <a:rPr lang="en-US" smtClean="0"/>
              <a:t>44</a:t>
            </a:fld>
            <a:endParaRPr lang="en-US"/>
          </a:p>
        </p:txBody>
      </p:sp>
    </p:spTree>
    <p:extLst>
      <p:ext uri="{BB962C8B-B14F-4D97-AF65-F5344CB8AC3E}">
        <p14:creationId xmlns:p14="http://schemas.microsoft.com/office/powerpoint/2010/main" val="978267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4</a:t>
            </a:fld>
            <a:endParaRPr lang="en-US"/>
          </a:p>
        </p:txBody>
      </p:sp>
    </p:spTree>
    <p:extLst>
      <p:ext uri="{BB962C8B-B14F-4D97-AF65-F5344CB8AC3E}">
        <p14:creationId xmlns:p14="http://schemas.microsoft.com/office/powerpoint/2010/main" val="22539177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0630" indent="-250630">
              <a:buFont typeface="+mj-lt"/>
              <a:buAutoNum type="arabicPeriod"/>
            </a:pPr>
            <a:r>
              <a:rPr lang="en-US"/>
              <a:t>After the Spring 2019 application review, we’ve come to realize that we’ve had issues with transfers.  As a result, we’ve broken out the single forms back into two forms.</a:t>
            </a:r>
            <a:endParaRPr lang="en-US" baseline="0"/>
          </a:p>
          <a:p>
            <a:pPr marL="250630" indent="-250630">
              <a:buFont typeface="+mj-lt"/>
              <a:buAutoNum type="arabicPeriod"/>
            </a:pPr>
            <a:r>
              <a:rPr lang="en-US" baseline="0"/>
              <a:t>It requests information similar to the LGC-108C except that we ask for three rather than one year’s worth.</a:t>
            </a:r>
          </a:p>
          <a:p>
            <a:pPr marL="250630" indent="-250630">
              <a:buFont typeface="+mj-lt"/>
              <a:buAutoNum type="arabicPeriod"/>
            </a:pPr>
            <a:r>
              <a:rPr lang="en-US" baseline="0"/>
              <a:t>One of the big things is to remember to record transfers.  This is because the issue we’ve had are transfers that show up on audits yet weren’t listed on the Financial information form.</a:t>
            </a:r>
          </a:p>
          <a:p>
            <a:pPr marL="250630" indent="-250630">
              <a:buFont typeface="+mj-lt"/>
              <a:buAutoNum type="arabicPeriod"/>
            </a:pPr>
            <a:r>
              <a:rPr lang="en-US" baseline="0"/>
              <a:t>Most people have combined systems in their accounting.  If you track them separately, please complete a form for each.</a:t>
            </a:r>
          </a:p>
          <a:p>
            <a:pPr marL="250630" indent="-250630">
              <a:buFont typeface="+mj-lt"/>
              <a:buAutoNum type="arabicPeriod"/>
            </a:pPr>
            <a:r>
              <a:rPr lang="en-US" baseline="0"/>
              <a:t>All transfers need to be correct and to match.</a:t>
            </a:r>
          </a:p>
        </p:txBody>
      </p:sp>
      <p:sp>
        <p:nvSpPr>
          <p:cNvPr id="4" name="Slide Number Placeholder 3"/>
          <p:cNvSpPr>
            <a:spLocks noGrp="1"/>
          </p:cNvSpPr>
          <p:nvPr>
            <p:ph type="sldNum" sz="quarter" idx="5"/>
          </p:nvPr>
        </p:nvSpPr>
        <p:spPr/>
        <p:txBody>
          <a:bodyPr/>
          <a:lstStyle/>
          <a:p>
            <a:fld id="{37A01639-C0EE-40DF-80A6-65D9A27439B1}" type="slidenum">
              <a:rPr lang="en-US" smtClean="0"/>
              <a:t>45</a:t>
            </a:fld>
            <a:endParaRPr lang="en-US"/>
          </a:p>
        </p:txBody>
      </p:sp>
    </p:spTree>
    <p:extLst>
      <p:ext uri="{BB962C8B-B14F-4D97-AF65-F5344CB8AC3E}">
        <p14:creationId xmlns:p14="http://schemas.microsoft.com/office/powerpoint/2010/main" val="3535566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46</a:t>
            </a:fld>
            <a:endParaRPr lang="en-US"/>
          </a:p>
        </p:txBody>
      </p:sp>
    </p:spTree>
    <p:extLst>
      <p:ext uri="{BB962C8B-B14F-4D97-AF65-F5344CB8AC3E}">
        <p14:creationId xmlns:p14="http://schemas.microsoft.com/office/powerpoint/2010/main" val="28110798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986" indent="-252986">
              <a:buFont typeface="+mj-lt"/>
              <a:buAutoNum type="arabicPeriod"/>
            </a:pPr>
            <a:r>
              <a:rPr lang="en-US"/>
              <a:t>Resolutions will now be due at</a:t>
            </a:r>
            <a:r>
              <a:rPr lang="en-US" baseline="0"/>
              <a:t> the time of application.  If needed, a template is available on the website. </a:t>
            </a:r>
          </a:p>
          <a:p>
            <a:pPr marL="252986" indent="-252986">
              <a:buFont typeface="+mj-lt"/>
              <a:buAutoNum type="arabicPeriod"/>
            </a:pPr>
            <a:r>
              <a:rPr lang="en-US" baseline="0"/>
              <a:t>Keep in mind that there are 2 resolutions now, one for distressed systems and one for non-distressed. We have a copy of the one for distressed systems in the packet you got.</a:t>
            </a:r>
          </a:p>
          <a:p>
            <a:pPr marL="252986" indent="-252986">
              <a:buFont typeface="+mj-lt"/>
              <a:buAutoNum type="arabicPeriod"/>
            </a:pPr>
            <a:r>
              <a:rPr lang="en-US" baseline="0"/>
              <a:t>Make sure that the resolution lists the Authorized Representative, as we do check that information against any documentation where the Authorized Representative’s signature is required.</a:t>
            </a:r>
          </a:p>
          <a:p>
            <a:pPr marL="252986" indent="-252986">
              <a:buFont typeface="+mj-lt"/>
              <a:buAutoNum type="arabicPeriod"/>
            </a:pPr>
            <a:r>
              <a:rPr lang="en-US" baseline="0"/>
              <a:t>Make sure that you include the LGC rate sheets.  We use these rate sheets to verify rates.  If we do not have the rate sheets, we are not able to do so and will not provide credit for those points.  Additionally, no rate sheet means an incomplete application.</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47</a:t>
            </a:fld>
            <a:endParaRPr lang="en-US"/>
          </a:p>
        </p:txBody>
      </p:sp>
    </p:spTree>
    <p:extLst>
      <p:ext uri="{BB962C8B-B14F-4D97-AF65-F5344CB8AC3E}">
        <p14:creationId xmlns:p14="http://schemas.microsoft.com/office/powerpoint/2010/main" val="32445863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986" indent="-252986">
              <a:buFont typeface="+mj-lt"/>
              <a:buAutoNum type="arabicPeriod"/>
            </a:pPr>
            <a:r>
              <a:rPr lang="en-US"/>
              <a:t>Resolutions will now be due at</a:t>
            </a:r>
            <a:r>
              <a:rPr lang="en-US" baseline="0"/>
              <a:t> the time of application.  If needed, a template is available on the website. </a:t>
            </a:r>
          </a:p>
          <a:p>
            <a:pPr marL="252986" indent="-252986">
              <a:buFont typeface="+mj-lt"/>
              <a:buAutoNum type="arabicPeriod"/>
            </a:pPr>
            <a:r>
              <a:rPr lang="en-US" baseline="0"/>
              <a:t>Keep in mind that there are 2 resolutions now, one for distressed systems and one for non-distressed. We have a copy of the one for distressed systems in the packet you got.</a:t>
            </a:r>
          </a:p>
          <a:p>
            <a:pPr marL="252986" indent="-252986">
              <a:buFont typeface="+mj-lt"/>
              <a:buAutoNum type="arabicPeriod"/>
            </a:pPr>
            <a:r>
              <a:rPr lang="en-US" baseline="0"/>
              <a:t>Make sure that the resolution lists the Authorized Representative, as we do check that information against any documentation where the Authorized Representative’s signature is required.</a:t>
            </a:r>
          </a:p>
          <a:p>
            <a:pPr marL="252986" indent="-252986">
              <a:buFont typeface="+mj-lt"/>
              <a:buAutoNum type="arabicPeriod"/>
            </a:pPr>
            <a:r>
              <a:rPr lang="en-US" baseline="0"/>
              <a:t>Make sure that you include the LGC rate sheets.  We use these rate sheets to verify rates.  If we do not have the rate sheets, we are not able to do so and will not provide credit for those points.  Additionally, no rate sheet means an incomplete application.</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48</a:t>
            </a:fld>
            <a:endParaRPr lang="en-US"/>
          </a:p>
        </p:txBody>
      </p:sp>
    </p:spTree>
    <p:extLst>
      <p:ext uri="{BB962C8B-B14F-4D97-AF65-F5344CB8AC3E}">
        <p14:creationId xmlns:p14="http://schemas.microsoft.com/office/powerpoint/2010/main" val="24637888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986" indent="-252986">
              <a:buFont typeface="+mj-lt"/>
              <a:buAutoNum type="arabicPeriod"/>
            </a:pPr>
            <a:r>
              <a:rPr lang="en-US"/>
              <a:t>Resolutions will now be due at</a:t>
            </a:r>
            <a:r>
              <a:rPr lang="en-US" baseline="0"/>
              <a:t> the time of application.  If needed, a template is available on the website. </a:t>
            </a:r>
          </a:p>
          <a:p>
            <a:pPr marL="252986" indent="-252986">
              <a:buFont typeface="+mj-lt"/>
              <a:buAutoNum type="arabicPeriod"/>
            </a:pPr>
            <a:r>
              <a:rPr lang="en-US" baseline="0"/>
              <a:t>Keep in mind that there are 2 resolutions now, one for distressed systems and one for non-distressed. We have a copy of the one for distressed systems in the packet you got.</a:t>
            </a:r>
          </a:p>
          <a:p>
            <a:pPr marL="252986" indent="-252986">
              <a:buFont typeface="+mj-lt"/>
              <a:buAutoNum type="arabicPeriod"/>
            </a:pPr>
            <a:r>
              <a:rPr lang="en-US" baseline="0"/>
              <a:t>Make sure that the resolution lists the Authorized Representative, as we do check that information against any documentation where the Authorized Representative’s signature is required.</a:t>
            </a:r>
          </a:p>
          <a:p>
            <a:pPr marL="252986" indent="-252986">
              <a:buFont typeface="+mj-lt"/>
              <a:buAutoNum type="arabicPeriod"/>
            </a:pPr>
            <a:r>
              <a:rPr lang="en-US" baseline="0"/>
              <a:t>Make sure that you include the LGC rate sheets.  We use these rate sheets to verify rates.  If we do not have the rate sheets, we are not able to do so and will not provide credit for those points.  Additionally, no rate sheet means an incomplete application.</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49</a:t>
            </a:fld>
            <a:endParaRPr lang="en-US"/>
          </a:p>
        </p:txBody>
      </p:sp>
    </p:spTree>
    <p:extLst>
      <p:ext uri="{BB962C8B-B14F-4D97-AF65-F5344CB8AC3E}">
        <p14:creationId xmlns:p14="http://schemas.microsoft.com/office/powerpoint/2010/main" val="31013464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Do demo rather than go through slides (if possible)</a:t>
            </a:r>
          </a:p>
          <a:p>
            <a:pPr marL="228600" indent="-228600">
              <a:buFont typeface="+mj-lt"/>
              <a:buAutoNum type="arabicPeriod"/>
            </a:pPr>
            <a:r>
              <a:rPr lang="en-US"/>
              <a:t>This is what the opening page looks like. This is information that we have normally logged in as staff in the past. On the first page, enter in all of the information shown. Red asterisks show what must be completed to move forward.</a:t>
            </a:r>
          </a:p>
          <a:p>
            <a:pPr marL="228600" indent="-228600">
              <a:buFont typeface="+mj-lt"/>
              <a:buAutoNum type="arabicPeriod"/>
            </a:pPr>
            <a:r>
              <a:rPr lang="en-US"/>
              <a:t>What you enter may open new fields, so please make sure to complete them..</a:t>
            </a:r>
          </a:p>
        </p:txBody>
      </p:sp>
      <p:sp>
        <p:nvSpPr>
          <p:cNvPr id="4" name="Slide Number Placeholder 3"/>
          <p:cNvSpPr>
            <a:spLocks noGrp="1"/>
          </p:cNvSpPr>
          <p:nvPr>
            <p:ph type="sldNum" sz="quarter" idx="5"/>
          </p:nvPr>
        </p:nvSpPr>
        <p:spPr/>
        <p:txBody>
          <a:bodyPr/>
          <a:lstStyle/>
          <a:p>
            <a:fld id="{37A01639-C0EE-40DF-80A6-65D9A27439B1}" type="slidenum">
              <a:rPr lang="en-US" smtClean="0"/>
              <a:t>51</a:t>
            </a:fld>
            <a:endParaRPr lang="en-US"/>
          </a:p>
        </p:txBody>
      </p:sp>
    </p:spTree>
    <p:extLst>
      <p:ext uri="{BB962C8B-B14F-4D97-AF65-F5344CB8AC3E}">
        <p14:creationId xmlns:p14="http://schemas.microsoft.com/office/powerpoint/2010/main" val="31171644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The second tab is where you’ll upload the application pieces.</a:t>
            </a:r>
          </a:p>
          <a:p>
            <a:pPr marL="228600" indent="-228600">
              <a:buFont typeface="+mj-lt"/>
              <a:buAutoNum type="arabicPeriod"/>
            </a:pPr>
            <a:r>
              <a:rPr lang="en-US"/>
              <a:t>Again, these will change according to what’s upfront, so make sure that you pay close attention to what’s needed. </a:t>
            </a:r>
          </a:p>
          <a:p>
            <a:pPr marL="228600" indent="-228600">
              <a:buFont typeface="+mj-lt"/>
              <a:buAutoNum type="arabicPeriod"/>
            </a:pPr>
            <a:r>
              <a:rPr lang="en-US"/>
              <a:t>Red asterisks indicate what must be submitted.</a:t>
            </a:r>
          </a:p>
        </p:txBody>
      </p:sp>
      <p:sp>
        <p:nvSpPr>
          <p:cNvPr id="4" name="Slide Number Placeholder 3"/>
          <p:cNvSpPr>
            <a:spLocks noGrp="1"/>
          </p:cNvSpPr>
          <p:nvPr>
            <p:ph type="sldNum" sz="quarter" idx="5"/>
          </p:nvPr>
        </p:nvSpPr>
        <p:spPr/>
        <p:txBody>
          <a:bodyPr/>
          <a:lstStyle/>
          <a:p>
            <a:fld id="{37A01639-C0EE-40DF-80A6-65D9A27439B1}" type="slidenum">
              <a:rPr lang="en-US" smtClean="0"/>
              <a:t>52</a:t>
            </a:fld>
            <a:endParaRPr lang="en-US"/>
          </a:p>
        </p:txBody>
      </p:sp>
    </p:spTree>
    <p:extLst>
      <p:ext uri="{BB962C8B-B14F-4D97-AF65-F5344CB8AC3E}">
        <p14:creationId xmlns:p14="http://schemas.microsoft.com/office/powerpoint/2010/main" val="17781969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54</a:t>
            </a:fld>
            <a:endParaRPr lang="en-US"/>
          </a:p>
        </p:txBody>
      </p:sp>
    </p:spTree>
    <p:extLst>
      <p:ext uri="{BB962C8B-B14F-4D97-AF65-F5344CB8AC3E}">
        <p14:creationId xmlns:p14="http://schemas.microsoft.com/office/powerpoint/2010/main" val="20639818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VInce</a:t>
            </a:r>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55</a:t>
            </a:fld>
            <a:endParaRPr lang="en-US"/>
          </a:p>
        </p:txBody>
      </p:sp>
    </p:spTree>
    <p:extLst>
      <p:ext uri="{BB962C8B-B14F-4D97-AF65-F5344CB8AC3E}">
        <p14:creationId xmlns:p14="http://schemas.microsoft.com/office/powerpoint/2010/main" val="17971429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 priority </a:t>
            </a:r>
            <a:r>
              <a:rPr lang="en-US" b="1"/>
              <a:t>system</a:t>
            </a:r>
            <a:r>
              <a:rPr lang="en-US"/>
              <a:t> because we have more demand than funding.  So we need to systematically prioritize projects. The priority system is a table of line items – descriptive phrases that might apply to the project such as “project provides backup power” and number of points (in this case, 3).  If you claim and document that the line item applies (by for example noting that the project includes installing an emergency generator to a unit that has no current backup power), then you earn those three points.</a:t>
            </a:r>
          </a:p>
          <a:p>
            <a:endParaRPr lang="en-US"/>
          </a:p>
          <a:p>
            <a:r>
              <a:rPr lang="en-US"/>
              <a:t>We add up all the points for each project.  Then we list all the projects from the most to the fewest points. Then, starting with the highest priority, we provide the best available funding to each project in priority order.</a:t>
            </a:r>
          </a:p>
          <a:p>
            <a:endParaRPr lang="en-US"/>
          </a:p>
          <a:p>
            <a:r>
              <a:rPr lang="en-US"/>
              <a:t>To get your project funded, do the following:  Claim all the points you want to receive; we don’t apply unclaimed points.  In fall 2020 had a project leave five Operating Ratio points unclaimed – that would have been the difference in funding.</a:t>
            </a:r>
          </a:p>
          <a:p>
            <a:endParaRPr lang="en-US"/>
          </a:p>
          <a:p>
            <a:r>
              <a:rPr lang="en-US"/>
              <a:t>We don’t award unclaimed points, and we don’t ask for additional information.  </a:t>
            </a:r>
          </a:p>
          <a:p>
            <a:endParaRPr lang="en-US"/>
          </a:p>
          <a:p>
            <a:r>
              <a:rPr lang="en-US"/>
              <a:t>So send us all the information we ask for, and in the form we ask for it.</a:t>
            </a:r>
          </a:p>
          <a:p>
            <a:endParaRPr lang="en-US"/>
          </a:p>
          <a:p>
            <a:r>
              <a:rPr lang="en-US"/>
              <a:t>Read the guidance carefully and follow it.  If you have alternative documentation that you think also documents the points, call us ahead of time.  When we discuss these alternatives ahead of time, the answer is, “maybe’.  If the first time we see the alternative documentation is reviewing the application, the answer is, “no’. </a:t>
            </a:r>
          </a:p>
          <a:p>
            <a:endParaRPr lang="en-US"/>
          </a:p>
          <a:p>
            <a:r>
              <a:rPr lang="en-US"/>
              <a:t>So CALL US with any questions.  </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56</a:t>
            </a:fld>
            <a:endParaRPr lang="en-US"/>
          </a:p>
        </p:txBody>
      </p:sp>
    </p:spTree>
    <p:extLst>
      <p:ext uri="{BB962C8B-B14F-4D97-AF65-F5344CB8AC3E}">
        <p14:creationId xmlns:p14="http://schemas.microsoft.com/office/powerpoint/2010/main" val="277399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5</a:t>
            </a:fld>
            <a:endParaRPr lang="en-US"/>
          </a:p>
        </p:txBody>
      </p:sp>
    </p:spTree>
    <p:extLst>
      <p:ext uri="{BB962C8B-B14F-4D97-AF65-F5344CB8AC3E}">
        <p14:creationId xmlns:p14="http://schemas.microsoft.com/office/powerpoint/2010/main" val="34469384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priority line items are split into four categories:</a:t>
            </a:r>
          </a:p>
          <a:p>
            <a:pPr lvl="1">
              <a:spcAft>
                <a:spcPts val="622"/>
              </a:spcAft>
            </a:pPr>
            <a:r>
              <a:rPr lang="en-US">
                <a:solidFill>
                  <a:schemeClr val="accent3"/>
                </a:solidFill>
              </a:rPr>
              <a:t>Category 1 – Project Purpose  -- the driving purpose of the project</a:t>
            </a:r>
          </a:p>
          <a:p>
            <a:pPr lvl="1">
              <a:spcAft>
                <a:spcPts val="622"/>
              </a:spcAft>
            </a:pPr>
            <a:r>
              <a:rPr lang="en-US">
                <a:solidFill>
                  <a:schemeClr val="accent3"/>
                </a:solidFill>
              </a:rPr>
              <a:t>Category 2 – Project Benefits – other good things that the project does</a:t>
            </a:r>
          </a:p>
          <a:p>
            <a:pPr lvl="1">
              <a:spcAft>
                <a:spcPts val="622"/>
              </a:spcAft>
            </a:pPr>
            <a:r>
              <a:rPr lang="en-US">
                <a:solidFill>
                  <a:schemeClr val="accent3"/>
                </a:solidFill>
              </a:rPr>
              <a:t>Category 3 – System Management  -- good things that the system does (that we reward with priority pretty much independent of the project), and </a:t>
            </a:r>
          </a:p>
          <a:p>
            <a:pPr lvl="1">
              <a:spcAft>
                <a:spcPts val="622"/>
              </a:spcAft>
            </a:pPr>
            <a:r>
              <a:rPr lang="en-US">
                <a:solidFill>
                  <a:schemeClr val="accent3"/>
                </a:solidFill>
              </a:rPr>
              <a:t>Category 4 – Affordability  - which is a measure of the neediness of the system</a:t>
            </a:r>
          </a:p>
          <a:p>
            <a:pPr lvl="1">
              <a:spcAft>
                <a:spcPts val="622"/>
              </a:spcAft>
            </a:pPr>
            <a:endParaRPr lang="en-US">
              <a:solidFill>
                <a:schemeClr val="accent3"/>
              </a:solidFill>
            </a:endParaRPr>
          </a:p>
          <a:p>
            <a:pPr>
              <a:spcAft>
                <a:spcPts val="622"/>
              </a:spcAft>
            </a:pPr>
            <a:r>
              <a:rPr lang="en-US">
                <a:solidFill>
                  <a:schemeClr val="accent3"/>
                </a:solidFill>
              </a:rPr>
              <a:t>The scoring is the same for all the DW construction programs (whether SRP or DWSRF, etc.).  Similarly it’s the same for all the wastewater programs.  And finally, we’ve made the drinking water and wastewater programs as alike as we can given their inherent differences. </a:t>
            </a:r>
          </a:p>
          <a:p>
            <a:pPr>
              <a:spcAft>
                <a:spcPts val="622"/>
              </a:spcAft>
            </a:pPr>
            <a:endParaRPr lang="en-US">
              <a:solidFill>
                <a:schemeClr val="accent3"/>
              </a:solidFill>
            </a:endParaRPr>
          </a:p>
          <a:p>
            <a:pPr>
              <a:spcAft>
                <a:spcPts val="622"/>
              </a:spcAft>
            </a:pPr>
            <a:r>
              <a:rPr lang="en-US">
                <a:solidFill>
                  <a:schemeClr val="accent3"/>
                </a:solidFill>
              </a:rPr>
              <a:t>This presentation doesn’t go over every line item; that’s what the guidance is for.  This presentation focuses on things that are new, or are frequent sources of error.  </a:t>
            </a:r>
          </a:p>
          <a:p>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57</a:t>
            </a:fld>
            <a:endParaRPr lang="en-US"/>
          </a:p>
        </p:txBody>
      </p:sp>
    </p:spTree>
    <p:extLst>
      <p:ext uri="{BB962C8B-B14F-4D97-AF65-F5344CB8AC3E}">
        <p14:creationId xmlns:p14="http://schemas.microsoft.com/office/powerpoint/2010/main" val="26711637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project probably serves multiple purposes.  But it can only receive priority points for one purpose.  So choose the highest priority purpose that every part of the project serves.  If there is any part of the project that doesn’t support the claimed purpose, then the project will not earn those project purpose points.  </a:t>
            </a:r>
          </a:p>
          <a:p>
            <a:endParaRPr lang="en-US"/>
          </a:p>
          <a:p>
            <a:r>
              <a:rPr lang="en-US"/>
              <a:t>Note that point spreads in the Project Purpose have changed slightly, mainly to more closely align between DW and WW projects.</a:t>
            </a:r>
          </a:p>
        </p:txBody>
      </p:sp>
      <p:sp>
        <p:nvSpPr>
          <p:cNvPr id="4" name="Slide Number Placeholder 3"/>
          <p:cNvSpPr>
            <a:spLocks noGrp="1"/>
          </p:cNvSpPr>
          <p:nvPr>
            <p:ph type="sldNum" sz="quarter" idx="5"/>
          </p:nvPr>
        </p:nvSpPr>
        <p:spPr/>
        <p:txBody>
          <a:bodyPr/>
          <a:lstStyle/>
          <a:p>
            <a:fld id="{37A01639-C0EE-40DF-80A6-65D9A27439B1}" type="slidenum">
              <a:rPr lang="en-US" smtClean="0"/>
              <a:t>58</a:t>
            </a:fld>
            <a:endParaRPr lang="en-US"/>
          </a:p>
        </p:txBody>
      </p:sp>
    </p:spTree>
    <p:extLst>
      <p:ext uri="{BB962C8B-B14F-4D97-AF65-F5344CB8AC3E}">
        <p14:creationId xmlns:p14="http://schemas.microsoft.com/office/powerpoint/2010/main" val="19589238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best use of funds, so the most priority points, is to eliminate a failing or nonviable system by consolidating it a healthy system.  This is split four ways:  Drinking Water or Wastewater, and failing vs other non-viable.  We’ll go over each in turn</a:t>
            </a:r>
          </a:p>
        </p:txBody>
      </p:sp>
      <p:sp>
        <p:nvSpPr>
          <p:cNvPr id="4" name="Slide Number Placeholder 3"/>
          <p:cNvSpPr>
            <a:spLocks noGrp="1"/>
          </p:cNvSpPr>
          <p:nvPr>
            <p:ph type="sldNum" sz="quarter" idx="5"/>
          </p:nvPr>
        </p:nvSpPr>
        <p:spPr/>
        <p:txBody>
          <a:bodyPr/>
          <a:lstStyle/>
          <a:p>
            <a:fld id="{37A01639-C0EE-40DF-80A6-65D9A27439B1}" type="slidenum">
              <a:rPr lang="en-US" smtClean="0"/>
              <a:t>59</a:t>
            </a:fld>
            <a:endParaRPr lang="en-US"/>
          </a:p>
        </p:txBody>
      </p:sp>
    </p:spTree>
    <p:extLst>
      <p:ext uri="{BB962C8B-B14F-4D97-AF65-F5344CB8AC3E}">
        <p14:creationId xmlns:p14="http://schemas.microsoft.com/office/powerpoint/2010/main" val="9268497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a:solidFill>
                  <a:schemeClr val="accent3"/>
                </a:solidFill>
              </a:rPr>
              <a:t>JMH Added from slide:</a:t>
            </a:r>
          </a:p>
          <a:p>
            <a:pPr marL="457200" lvl="1" indent="0">
              <a:buFont typeface="Arial" panose="020B0604020202020204" pitchFamily="34" charset="0"/>
              <a:buNone/>
            </a:pPr>
            <a:r>
              <a:rPr lang="en-US">
                <a:solidFill>
                  <a:schemeClr val="accent3"/>
                </a:solidFill>
              </a:rPr>
              <a:t>Failed Septic Systems or DWR-permitted single-family spray/drip irrigation system</a:t>
            </a:r>
          </a:p>
          <a:p>
            <a:pPr marL="457200" lvl="1" indent="0">
              <a:buFont typeface="Arial" panose="020B0604020202020204" pitchFamily="34" charset="0"/>
              <a:buNone/>
            </a:pPr>
            <a:r>
              <a:rPr lang="en-US">
                <a:solidFill>
                  <a:schemeClr val="accent3"/>
                </a:solidFill>
              </a:rPr>
              <a:t>Failed non-discharge permitted disposal area, such as a failed spray/drip irrigation field or infiltration basin</a:t>
            </a:r>
          </a:p>
          <a:p>
            <a:pPr marL="457200" lvl="1" indent="0">
              <a:buFont typeface="Arial" panose="020B0604020202020204" pitchFamily="34" charset="0"/>
              <a:buNone/>
            </a:pPr>
            <a:r>
              <a:rPr lang="en-US">
                <a:solidFill>
                  <a:schemeClr val="accent3"/>
                </a:solidFill>
              </a:rPr>
              <a:t>Failed (dry or contaminated) well</a:t>
            </a:r>
          </a:p>
          <a:p>
            <a:endParaRPr lang="en-US" sz="1200">
              <a:solidFill>
                <a:schemeClr val="tx1"/>
              </a:solidFill>
            </a:endParaRPr>
          </a:p>
          <a:p>
            <a:endParaRPr lang="en-US" sz="1200">
              <a:solidFill>
                <a:schemeClr val="tx1"/>
              </a:solidFill>
            </a:endParaRPr>
          </a:p>
          <a:p>
            <a:r>
              <a:rPr lang="en-US" sz="1200">
                <a:solidFill>
                  <a:schemeClr val="tx1"/>
                </a:solidFill>
              </a:rPr>
              <a:t>Matthew</a:t>
            </a:r>
            <a:r>
              <a:rPr lang="en-US"/>
              <a:t>/Ken</a:t>
            </a:r>
            <a:r>
              <a:rPr lang="en-US" sz="1200">
                <a:solidFill>
                  <a:schemeClr val="tx1"/>
                </a:solidFill>
              </a:rPr>
              <a:t> takes over.</a:t>
            </a:r>
          </a:p>
          <a:p>
            <a:r>
              <a:rPr lang="en-US" sz="1200">
                <a:solidFill>
                  <a:schemeClr val="tx1"/>
                </a:solidFill>
              </a:rPr>
              <a:t>The next best use of funds (after a rescuing a failing system) is addressing failed infrastructure, which is captured in Line item 1.B.</a:t>
            </a:r>
          </a:p>
          <a:p>
            <a:endParaRPr lang="en-US" sz="1200">
              <a:solidFill>
                <a:schemeClr val="tx1"/>
              </a:solidFill>
            </a:endParaRPr>
          </a:p>
          <a:p>
            <a:r>
              <a:rPr lang="en-US" sz="1200">
                <a:solidFill>
                  <a:schemeClr val="tx1"/>
                </a:solidFill>
              </a:rPr>
              <a:t>This is a narrowly-defined category that focuses on either not having enough source water to put into your drinking water system, or not having any way to dispose of the effluent from your wastewater system. While we would all agree that a fallen down water tank is “failed infrastructure” – but it does not earn these points.  The only infrastructure failures that count for this line item are </a:t>
            </a:r>
          </a:p>
          <a:p>
            <a:endParaRPr lang="en-US" sz="1200">
              <a:solidFill>
                <a:schemeClr val="tx1"/>
              </a:solidFill>
            </a:endParaRPr>
          </a:p>
          <a:p>
            <a:pPr lvl="1">
              <a:spcAft>
                <a:spcPts val="622"/>
              </a:spcAft>
            </a:pPr>
            <a:r>
              <a:rPr lang="en-US" sz="1200">
                <a:solidFill>
                  <a:schemeClr val="tx1"/>
                </a:solidFill>
              </a:rPr>
              <a:t>Failed Septic Systems or DWR-permitted single-family spray/drip irrigation system</a:t>
            </a:r>
          </a:p>
          <a:p>
            <a:pPr lvl="1">
              <a:spcAft>
                <a:spcPts val="622"/>
              </a:spcAft>
            </a:pPr>
            <a:r>
              <a:rPr lang="en-US" sz="1200">
                <a:solidFill>
                  <a:schemeClr val="tx1"/>
                </a:solidFill>
              </a:rPr>
              <a:t>Failed non-discharge permitted disposal area, such as a failed spray/drip irrigation field or infiltration basin</a:t>
            </a:r>
          </a:p>
          <a:p>
            <a:pPr lvl="1">
              <a:spcAft>
                <a:spcPts val="622"/>
              </a:spcAft>
            </a:pPr>
            <a:r>
              <a:rPr lang="en-US" sz="1200">
                <a:solidFill>
                  <a:schemeClr val="tx1"/>
                </a:solidFill>
              </a:rPr>
              <a:t>Failed (dry or contaminated) well</a:t>
            </a:r>
          </a:p>
          <a:p>
            <a:pPr>
              <a:spcAft>
                <a:spcPts val="622"/>
              </a:spcAft>
            </a:pPr>
            <a:endParaRPr lang="en-US" sz="1200">
              <a:solidFill>
                <a:schemeClr val="tx1"/>
              </a:solidFill>
            </a:endParaRPr>
          </a:p>
          <a:p>
            <a:pPr>
              <a:spcAft>
                <a:spcPts val="622"/>
              </a:spcAft>
            </a:pPr>
            <a:r>
              <a:rPr lang="en-US" sz="1200">
                <a:solidFill>
                  <a:schemeClr val="tx1"/>
                </a:solidFill>
              </a:rPr>
              <a:t>No other infrastructure failure counts</a:t>
            </a:r>
          </a:p>
          <a:p>
            <a:pPr>
              <a:spcAft>
                <a:spcPts val="622"/>
              </a:spcAft>
            </a:pPr>
            <a:r>
              <a:rPr lang="en-US" sz="1200">
                <a:solidFill>
                  <a:schemeClr val="tx1"/>
                </a:solidFill>
              </a:rPr>
              <a:t>The exact documentation depends on type of failure</a:t>
            </a:r>
          </a:p>
        </p:txBody>
      </p:sp>
      <p:sp>
        <p:nvSpPr>
          <p:cNvPr id="4" name="Slide Number Placeholder 3"/>
          <p:cNvSpPr>
            <a:spLocks noGrp="1"/>
          </p:cNvSpPr>
          <p:nvPr>
            <p:ph type="sldNum" sz="quarter" idx="5"/>
          </p:nvPr>
        </p:nvSpPr>
        <p:spPr/>
        <p:txBody>
          <a:bodyPr/>
          <a:lstStyle/>
          <a:p>
            <a:fld id="{37A01639-C0EE-40DF-80A6-65D9A27439B1}" type="slidenum">
              <a:rPr lang="en-US" smtClean="0"/>
              <a:t>60</a:t>
            </a:fld>
            <a:endParaRPr lang="en-US"/>
          </a:p>
        </p:txBody>
      </p:sp>
    </p:spTree>
    <p:extLst>
      <p:ext uri="{BB962C8B-B14F-4D97-AF65-F5344CB8AC3E}">
        <p14:creationId xmlns:p14="http://schemas.microsoft.com/office/powerpoint/2010/main" val="9440388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a:solidFill>
                  <a:schemeClr val="accent3"/>
                </a:solidFill>
              </a:rPr>
              <a:t>JMH Added from slide:</a:t>
            </a:r>
          </a:p>
          <a:p>
            <a:pPr marL="457200" lvl="1" indent="0">
              <a:buFont typeface="Arial" panose="020B0604020202020204" pitchFamily="34" charset="0"/>
              <a:buNone/>
            </a:pPr>
            <a:r>
              <a:rPr lang="en-US">
                <a:solidFill>
                  <a:schemeClr val="accent3"/>
                </a:solidFill>
              </a:rPr>
              <a:t>Failed Septic Systems or DWR-permitted single-family spray/drip irrigation system</a:t>
            </a:r>
          </a:p>
          <a:p>
            <a:pPr marL="457200" lvl="1" indent="0">
              <a:buFont typeface="Arial" panose="020B0604020202020204" pitchFamily="34" charset="0"/>
              <a:buNone/>
            </a:pPr>
            <a:r>
              <a:rPr lang="en-US">
                <a:solidFill>
                  <a:schemeClr val="accent3"/>
                </a:solidFill>
              </a:rPr>
              <a:t>Failed non-discharge permitted disposal area, such as a failed spray/drip irrigation field or infiltration basin</a:t>
            </a:r>
          </a:p>
          <a:p>
            <a:pPr marL="457200" lvl="1" indent="0">
              <a:buFont typeface="Arial" panose="020B0604020202020204" pitchFamily="34" charset="0"/>
              <a:buNone/>
            </a:pPr>
            <a:r>
              <a:rPr lang="en-US">
                <a:solidFill>
                  <a:schemeClr val="accent3"/>
                </a:solidFill>
              </a:rPr>
              <a:t>Failed (dry or contaminated) well</a:t>
            </a:r>
          </a:p>
          <a:p>
            <a:endParaRPr lang="en-US" sz="1200">
              <a:solidFill>
                <a:schemeClr val="tx1"/>
              </a:solidFill>
            </a:endParaRPr>
          </a:p>
          <a:p>
            <a:endParaRPr lang="en-US" sz="1200">
              <a:solidFill>
                <a:schemeClr val="tx1"/>
              </a:solidFill>
            </a:endParaRPr>
          </a:p>
          <a:p>
            <a:r>
              <a:rPr lang="en-US" sz="1200">
                <a:solidFill>
                  <a:schemeClr val="tx1"/>
                </a:solidFill>
              </a:rPr>
              <a:t>Matthew</a:t>
            </a:r>
            <a:r>
              <a:rPr lang="en-US"/>
              <a:t>/Ken</a:t>
            </a:r>
            <a:r>
              <a:rPr lang="en-US" sz="1200">
                <a:solidFill>
                  <a:schemeClr val="tx1"/>
                </a:solidFill>
              </a:rPr>
              <a:t> takes over.</a:t>
            </a:r>
          </a:p>
          <a:p>
            <a:r>
              <a:rPr lang="en-US" sz="1200">
                <a:solidFill>
                  <a:schemeClr val="tx1"/>
                </a:solidFill>
              </a:rPr>
              <a:t>The next best use of funds (after a rescuing a failing system) is addressing failed infrastructure, which is captured in Line item 1.B.</a:t>
            </a:r>
          </a:p>
          <a:p>
            <a:endParaRPr lang="en-US" sz="1200">
              <a:solidFill>
                <a:schemeClr val="tx1"/>
              </a:solidFill>
            </a:endParaRPr>
          </a:p>
          <a:p>
            <a:r>
              <a:rPr lang="en-US" sz="1200">
                <a:solidFill>
                  <a:schemeClr val="tx1"/>
                </a:solidFill>
              </a:rPr>
              <a:t>This is a narrowly-defined category that focuses on either not having enough source water to put into your drinking water system, or not having any way to dispose of the effluent from your wastewater system. While we would all agree that a fallen down water tank is “failed infrastructure” – but it does not earn these points.  The only infrastructure failures that count for this line item are </a:t>
            </a:r>
          </a:p>
          <a:p>
            <a:endParaRPr lang="en-US" sz="1200">
              <a:solidFill>
                <a:schemeClr val="tx1"/>
              </a:solidFill>
            </a:endParaRPr>
          </a:p>
          <a:p>
            <a:pPr lvl="1">
              <a:spcAft>
                <a:spcPts val="622"/>
              </a:spcAft>
            </a:pPr>
            <a:r>
              <a:rPr lang="en-US" sz="1200">
                <a:solidFill>
                  <a:schemeClr val="tx1"/>
                </a:solidFill>
              </a:rPr>
              <a:t>Failed Septic Systems or DWR-permitted single-family spray/drip irrigation system</a:t>
            </a:r>
          </a:p>
          <a:p>
            <a:pPr lvl="1">
              <a:spcAft>
                <a:spcPts val="622"/>
              </a:spcAft>
            </a:pPr>
            <a:r>
              <a:rPr lang="en-US" sz="1200">
                <a:solidFill>
                  <a:schemeClr val="tx1"/>
                </a:solidFill>
              </a:rPr>
              <a:t>Failed non-discharge permitted disposal area, such as a failed spray/drip irrigation field or infiltration basin</a:t>
            </a:r>
          </a:p>
          <a:p>
            <a:pPr lvl="1">
              <a:spcAft>
                <a:spcPts val="622"/>
              </a:spcAft>
            </a:pPr>
            <a:r>
              <a:rPr lang="en-US" sz="1200">
                <a:solidFill>
                  <a:schemeClr val="tx1"/>
                </a:solidFill>
              </a:rPr>
              <a:t>Failed (dry or contaminated) well</a:t>
            </a:r>
          </a:p>
          <a:p>
            <a:pPr>
              <a:spcAft>
                <a:spcPts val="622"/>
              </a:spcAft>
            </a:pPr>
            <a:endParaRPr lang="en-US" sz="1200">
              <a:solidFill>
                <a:schemeClr val="tx1"/>
              </a:solidFill>
            </a:endParaRPr>
          </a:p>
          <a:p>
            <a:pPr>
              <a:spcAft>
                <a:spcPts val="622"/>
              </a:spcAft>
            </a:pPr>
            <a:r>
              <a:rPr lang="en-US" sz="1200">
                <a:solidFill>
                  <a:schemeClr val="tx1"/>
                </a:solidFill>
              </a:rPr>
              <a:t>No other infrastructure failure counts</a:t>
            </a:r>
          </a:p>
          <a:p>
            <a:pPr>
              <a:spcAft>
                <a:spcPts val="622"/>
              </a:spcAft>
            </a:pPr>
            <a:r>
              <a:rPr lang="en-US" sz="1200">
                <a:solidFill>
                  <a:schemeClr val="tx1"/>
                </a:solidFill>
              </a:rPr>
              <a:t>The exact documentation depends on type of failure</a:t>
            </a:r>
          </a:p>
        </p:txBody>
      </p:sp>
      <p:sp>
        <p:nvSpPr>
          <p:cNvPr id="4" name="Slide Number Placeholder 3"/>
          <p:cNvSpPr>
            <a:spLocks noGrp="1"/>
          </p:cNvSpPr>
          <p:nvPr>
            <p:ph type="sldNum" sz="quarter" idx="5"/>
          </p:nvPr>
        </p:nvSpPr>
        <p:spPr/>
        <p:txBody>
          <a:bodyPr/>
          <a:lstStyle/>
          <a:p>
            <a:fld id="{37A01639-C0EE-40DF-80A6-65D9A27439B1}" type="slidenum">
              <a:rPr lang="en-US" smtClean="0"/>
              <a:t>61</a:t>
            </a:fld>
            <a:endParaRPr lang="en-US"/>
          </a:p>
        </p:txBody>
      </p:sp>
    </p:spTree>
    <p:extLst>
      <p:ext uri="{BB962C8B-B14F-4D97-AF65-F5344CB8AC3E}">
        <p14:creationId xmlns:p14="http://schemas.microsoft.com/office/powerpoint/2010/main" val="30369660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tx1"/>
                </a:solidFill>
              </a:rPr>
              <a:t>JMH: Replacement by regionalization – If equipment is being replaced as part of a regionalization effort. For instance, WWTP being replaced by PS and FM because a smaller system has regionalized with a larger system. See guidance for more detail.</a:t>
            </a:r>
          </a:p>
          <a:p>
            <a:endParaRPr lang="en-US" sz="1200">
              <a:solidFill>
                <a:schemeClr val="tx1"/>
              </a:solidFill>
            </a:endParaRPr>
          </a:p>
          <a:p>
            <a:r>
              <a:rPr lang="en-US" sz="1200">
                <a:solidFill>
                  <a:schemeClr val="tx1"/>
                </a:solidFill>
              </a:rPr>
              <a:t>Vince takes over the majority of project request this line item: rehab or replace (without expansion). It’s easy to documents if you are replacing like-for-like.  </a:t>
            </a:r>
          </a:p>
          <a:p>
            <a:endParaRPr lang="en-US" sz="1200">
              <a:solidFill>
                <a:schemeClr val="tx1"/>
              </a:solidFill>
            </a:endParaRPr>
          </a:p>
          <a:p>
            <a:r>
              <a:rPr lang="en-US" sz="1200">
                <a:solidFill>
                  <a:schemeClr val="tx1"/>
                </a:solidFill>
              </a:rPr>
              <a:t>As a side note, you can upsize smaller waterlines to six-inches or smaller sewer lines to eight inches, and it is still considered to be ‘without expansion’.  </a:t>
            </a:r>
          </a:p>
          <a:p>
            <a:endParaRPr lang="en-US" sz="1200">
              <a:solidFill>
                <a:schemeClr val="tx1"/>
              </a:solidFill>
            </a:endParaRPr>
          </a:p>
          <a:p>
            <a:r>
              <a:rPr lang="en-US" sz="1200">
                <a:solidFill>
                  <a:schemeClr val="tx1"/>
                </a:solidFill>
              </a:rPr>
              <a:t>It’s more difficult –but just as important- to document that there is no expansion when a project uses an unlike unit – for example abandoning your SWTP and buying a share in your regional SWTP and building an interconnection.  You must clearly show that there is not expansion .</a:t>
            </a:r>
            <a:br>
              <a:rPr lang="en-US" sz="1200">
                <a:solidFill>
                  <a:schemeClr val="tx1"/>
                </a:solidFill>
              </a:rPr>
            </a:br>
            <a:endParaRPr lang="en-US" sz="1200">
              <a:solidFill>
                <a:schemeClr val="tx1"/>
              </a:solidFill>
            </a:endParaRPr>
          </a:p>
          <a:p>
            <a:pPr>
              <a:spcAft>
                <a:spcPts val="622"/>
              </a:spcAft>
            </a:pPr>
            <a:r>
              <a:rPr lang="en-US" sz="1200">
                <a:solidFill>
                  <a:schemeClr val="tx1"/>
                </a:solidFill>
              </a:rPr>
              <a:t>Within a treatment plant, it includes adding new unit operations that don’t increase capacity to treat, such as EQ basin, UV disinfection, solids handling, SCADA, VFD, generator or </a:t>
            </a:r>
            <a:r>
              <a:rPr lang="en-US" sz="1200" err="1">
                <a:solidFill>
                  <a:schemeClr val="tx1"/>
                </a:solidFill>
              </a:rPr>
              <a:t>clearwells</a:t>
            </a:r>
            <a:r>
              <a:rPr lang="en-US" sz="1200">
                <a:solidFill>
                  <a:schemeClr val="tx1"/>
                </a:solidFill>
              </a:rPr>
              <a:t>.  It also applies to source (intakes, well fields) as long as the capacity to provide TREATED water doesn’t increase.  So you can drill a new well and send the water to the same treatment plant without triggering expansion.  </a:t>
            </a:r>
          </a:p>
          <a:p>
            <a:endParaRPr lang="en-US" sz="1200"/>
          </a:p>
        </p:txBody>
      </p:sp>
      <p:sp>
        <p:nvSpPr>
          <p:cNvPr id="4" name="Slide Number Placeholder 3"/>
          <p:cNvSpPr>
            <a:spLocks noGrp="1"/>
          </p:cNvSpPr>
          <p:nvPr>
            <p:ph type="sldNum" sz="quarter" idx="5"/>
          </p:nvPr>
        </p:nvSpPr>
        <p:spPr/>
        <p:txBody>
          <a:bodyPr/>
          <a:lstStyle/>
          <a:p>
            <a:fld id="{37A01639-C0EE-40DF-80A6-65D9A27439B1}" type="slidenum">
              <a:rPr lang="en-US" smtClean="0"/>
              <a:t>62</a:t>
            </a:fld>
            <a:endParaRPr lang="en-US"/>
          </a:p>
        </p:txBody>
      </p:sp>
    </p:spTree>
    <p:extLst>
      <p:ext uri="{BB962C8B-B14F-4D97-AF65-F5344CB8AC3E}">
        <p14:creationId xmlns:p14="http://schemas.microsoft.com/office/powerpoint/2010/main" val="3428634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some examples of things said wrong:  </a:t>
            </a:r>
          </a:p>
          <a:p>
            <a:endParaRPr lang="en-US"/>
          </a:p>
          <a:p>
            <a:pPr>
              <a:spcAft>
                <a:spcPts val="622"/>
              </a:spcAft>
            </a:pPr>
            <a:r>
              <a:rPr lang="en-US">
                <a:solidFill>
                  <a:schemeClr val="tx2"/>
                </a:solidFill>
              </a:rPr>
              <a:t>We are replacing existing 10-inch gravity sewer.  -- without saying what </a:t>
            </a:r>
            <a:r>
              <a:rPr lang="en-US" err="1">
                <a:solidFill>
                  <a:schemeClr val="tx2"/>
                </a:solidFill>
              </a:rPr>
              <a:t>your’e</a:t>
            </a:r>
            <a:r>
              <a:rPr lang="en-US">
                <a:solidFill>
                  <a:schemeClr val="tx2"/>
                </a:solidFill>
              </a:rPr>
              <a:t> replacing it with</a:t>
            </a:r>
          </a:p>
          <a:p>
            <a:pPr>
              <a:spcAft>
                <a:spcPts val="622"/>
              </a:spcAft>
            </a:pPr>
            <a:endParaRPr lang="en-US">
              <a:solidFill>
                <a:schemeClr val="tx2"/>
              </a:solidFill>
            </a:endParaRPr>
          </a:p>
          <a:p>
            <a:pPr>
              <a:spcAft>
                <a:spcPts val="622"/>
              </a:spcAft>
            </a:pPr>
            <a:r>
              <a:rPr lang="en-US">
                <a:solidFill>
                  <a:schemeClr val="tx2"/>
                </a:solidFill>
              </a:rPr>
              <a:t>Here’s two different ways of saying we need a bigger unit:</a:t>
            </a:r>
          </a:p>
          <a:p>
            <a:pPr>
              <a:spcAft>
                <a:spcPts val="622"/>
              </a:spcAft>
            </a:pPr>
            <a:r>
              <a:rPr lang="en-US">
                <a:solidFill>
                  <a:schemeClr val="tx2"/>
                </a:solidFill>
              </a:rPr>
              <a:t>We are increasing pumping capacity to meet current flows but not to provide any additional capacity.  0r </a:t>
            </a:r>
          </a:p>
          <a:p>
            <a:pPr>
              <a:spcAft>
                <a:spcPts val="622"/>
              </a:spcAft>
            </a:pPr>
            <a:r>
              <a:rPr lang="en-US">
                <a:solidFill>
                  <a:schemeClr val="tx2"/>
                </a:solidFill>
              </a:rPr>
              <a:t>The 1 MGD unit we are replacing is under-sized, so we will replace it with a properly-sized 2 MGD unit.   </a:t>
            </a:r>
          </a:p>
          <a:p>
            <a:pPr>
              <a:spcAft>
                <a:spcPts val="622"/>
              </a:spcAft>
            </a:pPr>
            <a:r>
              <a:rPr lang="en-US">
                <a:solidFill>
                  <a:schemeClr val="tx2"/>
                </a:solidFill>
              </a:rPr>
              <a:t>The bigger unit is bigger! That makes it an expansion!</a:t>
            </a:r>
          </a:p>
          <a:p>
            <a:pPr>
              <a:spcAft>
                <a:spcPts val="622"/>
              </a:spcAft>
            </a:pPr>
            <a:endParaRPr lang="en-US">
              <a:solidFill>
                <a:schemeClr val="tx2"/>
              </a:solidFill>
            </a:endParaRPr>
          </a:p>
          <a:p>
            <a:pPr>
              <a:spcAft>
                <a:spcPts val="622"/>
              </a:spcAft>
            </a:pPr>
            <a:r>
              <a:rPr lang="en-US">
                <a:solidFill>
                  <a:schemeClr val="tx2"/>
                </a:solidFill>
              </a:rPr>
              <a:t>Missing supporting calculations when replacing a pump station with gravity sewer. – that’s one of those mix-and-match project for which it is difficult – but just as important – to show that there is no expansion.  </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63</a:t>
            </a:fld>
            <a:endParaRPr lang="en-US"/>
          </a:p>
        </p:txBody>
      </p:sp>
    </p:spTree>
    <p:extLst>
      <p:ext uri="{BB962C8B-B14F-4D97-AF65-F5344CB8AC3E}">
        <p14:creationId xmlns:p14="http://schemas.microsoft.com/office/powerpoint/2010/main" val="10064980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Now that you’ve earned your 1.C points, if the infrastructure is older than certain thresholds shown in the table, you can earn additional ‘age’ points.  </a:t>
            </a:r>
          </a:p>
          <a:p>
            <a:endParaRPr lang="en-US">
              <a:solidFill>
                <a:schemeClr val="tx1"/>
              </a:solidFill>
            </a:endParaRPr>
          </a:p>
          <a:p>
            <a:r>
              <a:rPr lang="en-US">
                <a:solidFill>
                  <a:schemeClr val="tx1"/>
                </a:solidFill>
              </a:rPr>
              <a:t>To document these points, your budget on page 4 of the application must clearly distinguish between things that are older than the threshold and things that are newer.  And at least 50% of the construction cost must be for those things older than the threshold.  And finally the narrative must explain how you know the age of the infrastructure.  It can be a copy of the 1920 plans showing the waterline.  It might be a statement that Old Joe says the waterline was never replaced in the 45 years he worked for the town.  </a:t>
            </a:r>
          </a:p>
        </p:txBody>
      </p:sp>
      <p:sp>
        <p:nvSpPr>
          <p:cNvPr id="4" name="Slide Number Placeholder 3"/>
          <p:cNvSpPr>
            <a:spLocks noGrp="1"/>
          </p:cNvSpPr>
          <p:nvPr>
            <p:ph type="sldNum" sz="quarter" idx="5"/>
          </p:nvPr>
        </p:nvSpPr>
        <p:spPr/>
        <p:txBody>
          <a:bodyPr/>
          <a:lstStyle/>
          <a:p>
            <a:fld id="{37A01639-C0EE-40DF-80A6-65D9A27439B1}" type="slidenum">
              <a:rPr lang="en-US" smtClean="0"/>
              <a:t>64</a:t>
            </a:fld>
            <a:endParaRPr lang="en-US"/>
          </a:p>
        </p:txBody>
      </p:sp>
    </p:spTree>
    <p:extLst>
      <p:ext uri="{BB962C8B-B14F-4D97-AF65-F5344CB8AC3E}">
        <p14:creationId xmlns:p14="http://schemas.microsoft.com/office/powerpoint/2010/main" val="17077438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986" indent="-252986">
              <a:buFont typeface="+mj-lt"/>
              <a:buAutoNum type="arabicPeriod"/>
            </a:pPr>
            <a:r>
              <a:rPr lang="en-US" baseline="0"/>
              <a:t>There are a couple of examples I want to hit hard.</a:t>
            </a:r>
          </a:p>
          <a:p>
            <a:pPr marL="252986" indent="-252986">
              <a:buFont typeface="+mj-lt"/>
              <a:buAutoNum type="arabicPeriod"/>
            </a:pPr>
            <a:r>
              <a:rPr lang="en-US" baseline="0"/>
              <a:t>First, for old infrastructure. As Vince will discuss later, you can claim priority points for having old infrastructure. Part of what has to happen to get these points happens in the budget as shown.</a:t>
            </a:r>
          </a:p>
          <a:p>
            <a:pPr marL="252986" indent="-252986">
              <a:buFont typeface="+mj-lt"/>
              <a:buAutoNum type="arabicPeriod"/>
            </a:pPr>
            <a:endParaRPr lang="en-US" baseline="0"/>
          </a:p>
          <a:p>
            <a:pPr marL="252986" indent="-252986">
              <a:buFont typeface="+mj-lt"/>
              <a:buAutoNum type="arabicPeriod"/>
            </a:pPr>
            <a:endParaRPr lang="en-US" baseline="0"/>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65</a:t>
            </a:fld>
            <a:endParaRPr lang="en-US"/>
          </a:p>
        </p:txBody>
      </p:sp>
    </p:spTree>
    <p:extLst>
      <p:ext uri="{BB962C8B-B14F-4D97-AF65-F5344CB8AC3E}">
        <p14:creationId xmlns:p14="http://schemas.microsoft.com/office/powerpoint/2010/main" val="6216124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For d/u communities, it’s critical that we’re able to discern how much of your budget relates to serving these communities. </a:t>
            </a:r>
          </a:p>
          <a:p>
            <a:pPr marL="228600" indent="-228600">
              <a:buFont typeface="+mj-lt"/>
              <a:buAutoNum type="arabicPeriod"/>
            </a:pPr>
            <a:r>
              <a:rPr lang="en-US"/>
              <a:t>This is only one way you can break it down. Start with construction costs and determine your percentage. Then use that with contingency, EC, and AC costs.</a:t>
            </a:r>
          </a:p>
          <a:p>
            <a:pPr marL="228600" indent="-228600">
              <a:buFont typeface="+mj-lt"/>
              <a:buAutoNum type="arabicPeriod"/>
            </a:pPr>
            <a:r>
              <a:rPr lang="en-US"/>
              <a:t>The key is that we need to be able to replicate your math, so make it very clear in the budget. You can add as many lines as you need, so do so if it helps to show your calculations.</a:t>
            </a:r>
          </a:p>
          <a:p>
            <a:pPr marL="228600" indent="-228600">
              <a:buFont typeface="+mj-lt"/>
              <a:buAutoNum type="arabicPeriod"/>
            </a:pPr>
            <a:r>
              <a:rPr lang="en-US"/>
              <a:t>Make sure as well that you include the cost of tap fees. Those can be 100% d/u.</a:t>
            </a:r>
          </a:p>
        </p:txBody>
      </p:sp>
      <p:sp>
        <p:nvSpPr>
          <p:cNvPr id="4" name="Slide Number Placeholder 3"/>
          <p:cNvSpPr>
            <a:spLocks noGrp="1"/>
          </p:cNvSpPr>
          <p:nvPr>
            <p:ph type="sldNum" sz="quarter" idx="5"/>
          </p:nvPr>
        </p:nvSpPr>
        <p:spPr/>
        <p:txBody>
          <a:bodyPr/>
          <a:lstStyle/>
          <a:p>
            <a:fld id="{37A01639-C0EE-40DF-80A6-65D9A27439B1}" type="slidenum">
              <a:rPr lang="en-US" smtClean="0"/>
              <a:t>69</a:t>
            </a:fld>
            <a:endParaRPr lang="en-US"/>
          </a:p>
        </p:txBody>
      </p:sp>
    </p:spTree>
    <p:extLst>
      <p:ext uri="{BB962C8B-B14F-4D97-AF65-F5344CB8AC3E}">
        <p14:creationId xmlns:p14="http://schemas.microsoft.com/office/powerpoint/2010/main" val="2407978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3889" indent="-243889">
              <a:buFont typeface="+mj-lt"/>
              <a:buAutoNum type="arabicPeriod"/>
            </a:pPr>
            <a:r>
              <a:rPr lang="en-US"/>
              <a:t>This round only, we’ll have two types of SRF funds available: ASADRA and SRF funding through our regular program.  We’ll get into some basic details of ASADRA in just a few slides.</a:t>
            </a:r>
          </a:p>
          <a:p>
            <a:pPr marL="243889" indent="-243889">
              <a:buFont typeface="+mj-lt"/>
              <a:buAutoNum type="arabicPeriod"/>
            </a:pPr>
            <a:r>
              <a:rPr lang="en-US"/>
              <a:t>The CWSRF is a low-interest loan program where the rate is set at ½</a:t>
            </a:r>
            <a:r>
              <a:rPr lang="en-US" baseline="0"/>
              <a:t> the 20-year bond index.  Currently, it’s at about 1.27% and will be set at the end of April</a:t>
            </a:r>
          </a:p>
          <a:p>
            <a:pPr marL="243889" indent="-243889">
              <a:buFont typeface="+mj-lt"/>
              <a:buAutoNum type="arabicPeriod"/>
            </a:pPr>
            <a:r>
              <a:rPr lang="en-US" baseline="0"/>
              <a:t>A couple of notes:</a:t>
            </a:r>
          </a:p>
          <a:p>
            <a:pPr marL="243889" indent="-243889">
              <a:buFont typeface="+mj-lt"/>
              <a:buAutoNum type="arabicPeriod"/>
            </a:pPr>
            <a:r>
              <a:rPr lang="en-US" baseline="0"/>
              <a:t>Note that 0% interest rates have changed more to targeted interest rates.  We’ll cover that in a few minutes.</a:t>
            </a:r>
          </a:p>
          <a:p>
            <a:pPr marL="243889" indent="-243889">
              <a:buFont typeface="+mj-lt"/>
              <a:buAutoNum type="arabicPeriod"/>
            </a:pPr>
            <a:r>
              <a:rPr lang="en-US" baseline="0"/>
              <a:t>Loan terms are a 20-year maximum for the base rate and may be up to 30 years for reduced targeted interest rates.</a:t>
            </a:r>
          </a:p>
          <a:p>
            <a:pPr marL="243889" indent="-243889">
              <a:buFont typeface="+mj-lt"/>
              <a:buAutoNum type="arabicPeriod"/>
            </a:pPr>
            <a:r>
              <a:rPr lang="en-US" baseline="0"/>
              <a:t>Debt must be approved by the LGC.</a:t>
            </a:r>
          </a:p>
          <a:p>
            <a:pPr marL="243889" indent="-243889">
              <a:buFont typeface="+mj-lt"/>
              <a:buAutoNum type="arabicPeriod"/>
            </a:pPr>
            <a:r>
              <a:rPr lang="en-US" baseline="0"/>
              <a:t>Applications are due on April 30th</a:t>
            </a:r>
            <a:endParaRPr lang="en-US"/>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6</a:t>
            </a:fld>
            <a:endParaRPr lang="en-US"/>
          </a:p>
        </p:txBody>
      </p:sp>
    </p:spTree>
    <p:extLst>
      <p:ext uri="{BB962C8B-B14F-4D97-AF65-F5344CB8AC3E}">
        <p14:creationId xmlns:p14="http://schemas.microsoft.com/office/powerpoint/2010/main" val="11701620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3"/>
                </a:solidFill>
              </a:rPr>
              <a:t>JMH: Moved from slide Green projects scored only for CWSRF</a:t>
            </a:r>
          </a:p>
          <a:p>
            <a:endParaRPr lang="en-US"/>
          </a:p>
          <a:p>
            <a:endParaRPr lang="en-US"/>
          </a:p>
          <a:p>
            <a:r>
              <a:rPr lang="en-US"/>
              <a:t>Matthew/Ken takes over. Break after slide.</a:t>
            </a:r>
          </a:p>
          <a:p>
            <a:endParaRPr lang="en-US"/>
          </a:p>
          <a:p>
            <a:r>
              <a:rPr lang="en-US"/>
              <a:t>Lastly for Category 1 – Project Purpose, points are also available for Green Projects under the CWSRF. These projects address Stream, Buffer, and/or Wetland Restoration under Line Item 1.F and Stormwater BMPs under Line Item 1.G. A little later in this presentation we will discuss the funding implications for projects that receive Green Funding  Please note in the guidance that there have been minor changes in these points.</a:t>
            </a:r>
            <a:endParaRPr lang="en-US">
              <a:cs typeface="Calibri"/>
            </a:endParaRPr>
          </a:p>
        </p:txBody>
      </p:sp>
      <p:sp>
        <p:nvSpPr>
          <p:cNvPr id="4" name="Slide Number Placeholder 3"/>
          <p:cNvSpPr>
            <a:spLocks noGrp="1"/>
          </p:cNvSpPr>
          <p:nvPr>
            <p:ph type="sldNum" sz="quarter" idx="5"/>
          </p:nvPr>
        </p:nvSpPr>
        <p:spPr/>
        <p:txBody>
          <a:bodyPr/>
          <a:lstStyle/>
          <a:p>
            <a:fld id="{37A01639-C0EE-40DF-80A6-65D9A27439B1}" type="slidenum">
              <a:rPr lang="en-US" smtClean="0"/>
              <a:t>70</a:t>
            </a:fld>
            <a:endParaRPr lang="en-US"/>
          </a:p>
        </p:txBody>
      </p:sp>
    </p:spTree>
    <p:extLst>
      <p:ext uri="{BB962C8B-B14F-4D97-AF65-F5344CB8AC3E}">
        <p14:creationId xmlns:p14="http://schemas.microsoft.com/office/powerpoint/2010/main" val="3163458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Vince takes over.   -- As discussed, Every part of the project must serve the project purpose to earn those Category 1 Project Purpose Points.  And if any part of the project doesn’t serve that purpose, the whole project loses those points.  Category 2 is different.  </a:t>
            </a:r>
          </a:p>
          <a:p>
            <a:endParaRPr lang="en-US"/>
          </a:p>
          <a:p>
            <a:r>
              <a:rPr lang="en-US"/>
              <a:t>Category 2 provides points as long as ANY part of the project genuinely confers that benefit.  For example, a ten million dollar Water Treatment Plant Rehab can earn three points under Line Item 2.N.7 resiliency points for adding a fifty-thousand-dollar emergency generator.  </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71</a:t>
            </a:fld>
            <a:endParaRPr lang="en-US"/>
          </a:p>
        </p:txBody>
      </p:sp>
    </p:spTree>
    <p:extLst>
      <p:ext uri="{BB962C8B-B14F-4D97-AF65-F5344CB8AC3E}">
        <p14:creationId xmlns:p14="http://schemas.microsoft.com/office/powerpoint/2010/main" val="33282066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Colleen:</a:t>
            </a:r>
          </a:p>
          <a:p>
            <a:r>
              <a:rPr lang="en-US"/>
              <a:t>Projects also include:</a:t>
            </a:r>
            <a:endParaRPr lang="en-US">
              <a:cs typeface="Calibri"/>
            </a:endParaRPr>
          </a:p>
          <a:p>
            <a:r>
              <a:rPr lang="en-US"/>
              <a:t>1) Connect homes to a public sewer service that have a have failing septic systems; </a:t>
            </a:r>
          </a:p>
          <a:p>
            <a:r>
              <a:rPr lang="en-US"/>
              <a:t>2) connect homes to a public water service that has dry or contaminated wells; </a:t>
            </a:r>
          </a:p>
          <a:p>
            <a:r>
              <a:rPr lang="en-US"/>
              <a:t>3) Repair or replace sewer lines responsible for reported SSOs, or repair or replace equipment to resolve an upset, spill or bypass at treatment works that reach bodies of water or back up into homes; or </a:t>
            </a:r>
          </a:p>
          <a:p>
            <a:r>
              <a:rPr lang="en-US"/>
              <a:t>4) Replace failing public wells (failure due to contamination or significant yield reduction) with another well, or connection to another water system with excess capacity.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7A01639-C0EE-40DF-80A6-65D9A27439B1}" type="slidenum">
              <a:rPr lang="en-US" smtClean="0"/>
              <a:t>72</a:t>
            </a:fld>
            <a:endParaRPr lang="en-US"/>
          </a:p>
        </p:txBody>
      </p:sp>
    </p:spTree>
    <p:extLst>
      <p:ext uri="{BB962C8B-B14F-4D97-AF65-F5344CB8AC3E}">
        <p14:creationId xmlns:p14="http://schemas.microsoft.com/office/powerpoint/2010/main" val="40107453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7A01639-C0EE-40DF-80A6-65D9A27439B1}" type="slidenum">
              <a:rPr lang="en-US" smtClean="0"/>
              <a:t>73</a:t>
            </a:fld>
            <a:endParaRPr lang="en-US"/>
          </a:p>
        </p:txBody>
      </p:sp>
    </p:spTree>
    <p:extLst>
      <p:ext uri="{BB962C8B-B14F-4D97-AF65-F5344CB8AC3E}">
        <p14:creationId xmlns:p14="http://schemas.microsoft.com/office/powerpoint/2010/main" val="15451605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Vince:</a:t>
            </a:r>
          </a:p>
          <a:p>
            <a:r>
              <a:rPr lang="en-US"/>
              <a:t>This line item serves to stack points – to provide more Project Benefit points for DW rescue projects.  DW rescue projects </a:t>
            </a:r>
            <a:r>
              <a:rPr lang="en-US" i="1"/>
              <a:t>automatically</a:t>
            </a:r>
            <a:r>
              <a:rPr lang="en-US"/>
              <a:t> get all the Project Purpose points under Line Item 1.A, and they get all the Project Benefit points under Line Item 2.B</a:t>
            </a:r>
          </a:p>
          <a:p>
            <a:r>
              <a:rPr lang="en-US"/>
              <a:t>Line Item 2A also provide points for failing wells under Line Item 1B.  Wells can fail in two ways: they can go dry or become contaminated. Read the guidance carefully to document well failure or contamination.  The Analogous Wastewater Line Item is 2.B – Over to Matthew!</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75</a:t>
            </a:fld>
            <a:endParaRPr lang="en-US"/>
          </a:p>
        </p:txBody>
      </p:sp>
    </p:spTree>
    <p:extLst>
      <p:ext uri="{BB962C8B-B14F-4D97-AF65-F5344CB8AC3E}">
        <p14:creationId xmlns:p14="http://schemas.microsoft.com/office/powerpoint/2010/main" val="17019611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Vince:</a:t>
            </a:r>
          </a:p>
          <a:p>
            <a:r>
              <a:rPr lang="en-US"/>
              <a:t>This line item serves to stack points – to provide more Project Benefit points for DW rescue projects.  DW rescue projects </a:t>
            </a:r>
            <a:r>
              <a:rPr lang="en-US" i="1"/>
              <a:t>automatically</a:t>
            </a:r>
            <a:r>
              <a:rPr lang="en-US"/>
              <a:t> get all the Project Purpose points under Line Item 1.A, and they get all the Project Benefit points under Line Item 2.B</a:t>
            </a:r>
          </a:p>
          <a:p>
            <a:r>
              <a:rPr lang="en-US"/>
              <a:t>Line Item 2A also provide points for failing wells under Line Item 1B.  Wells can fail in two ways: they can go dry or become contaminated. Read the guidance carefully to document well failure or contamination.  The Analogous Wastewater Line Item is 2.B – Over to Matthew!</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76</a:t>
            </a:fld>
            <a:endParaRPr lang="en-US"/>
          </a:p>
        </p:txBody>
      </p:sp>
    </p:spTree>
    <p:extLst>
      <p:ext uri="{BB962C8B-B14F-4D97-AF65-F5344CB8AC3E}">
        <p14:creationId xmlns:p14="http://schemas.microsoft.com/office/powerpoint/2010/main" val="15729571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Matthew/Ken takes over.</a:t>
            </a:r>
          </a:p>
          <a:p>
            <a:r>
              <a:rPr lang="en-US">
                <a:cs typeface="Calibri"/>
              </a:rPr>
              <a:t>2.C (white) is the WW SRF Program, 2.A (yellow) in the CDBG Program</a:t>
            </a:r>
            <a:endParaRPr lang="en-US"/>
          </a:p>
          <a:p>
            <a:endParaRPr lang="en-US"/>
          </a:p>
          <a:p>
            <a:r>
              <a:rPr lang="en-US"/>
              <a:t>Similar to Line Item 2.B, points for Line Item 2.C are automatically earned if you also claim and earn points under Line Item 1.A. In addition to the project types eligible for Line Item 1.A, the only other projects eligible for these points are connecting homes with failing septic system to public sewer service and repairing or replacing sewers with reported SSOs that either reached bodies of water or backed up into homes. The project must directly address the SSOs, and the SSO’s must have occurred within 5 years of the application deadline. Again, these points are automatically earned given the proper documentation for Line Item 1.A.</a:t>
            </a:r>
            <a:endParaRPr lang="en-US">
              <a:cs typeface="Calibri"/>
            </a:endParaRPr>
          </a:p>
          <a:p>
            <a:endParaRPr lang="en-US">
              <a:cs typeface="Calibri"/>
            </a:endParaRPr>
          </a:p>
          <a:p>
            <a:r>
              <a:rPr lang="en-US">
                <a:cs typeface="Calibri"/>
              </a:rPr>
              <a:t>Applies to 2A for CDBG-I projects</a:t>
            </a:r>
          </a:p>
        </p:txBody>
      </p:sp>
      <p:sp>
        <p:nvSpPr>
          <p:cNvPr id="4" name="Slide Number Placeholder 3"/>
          <p:cNvSpPr>
            <a:spLocks noGrp="1"/>
          </p:cNvSpPr>
          <p:nvPr>
            <p:ph type="sldNum" sz="quarter" idx="5"/>
          </p:nvPr>
        </p:nvSpPr>
        <p:spPr/>
        <p:txBody>
          <a:bodyPr/>
          <a:lstStyle/>
          <a:p>
            <a:fld id="{37A01639-C0EE-40DF-80A6-65D9A27439B1}" type="slidenum">
              <a:rPr lang="en-US" smtClean="0"/>
              <a:t>79</a:t>
            </a:fld>
            <a:endParaRPr lang="en-US"/>
          </a:p>
        </p:txBody>
      </p:sp>
    </p:spTree>
    <p:extLst>
      <p:ext uri="{BB962C8B-B14F-4D97-AF65-F5344CB8AC3E}">
        <p14:creationId xmlns:p14="http://schemas.microsoft.com/office/powerpoint/2010/main" val="41105148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Common errors when claiming these points are insufficient documentation linking the failed septic system or SSO to the project. Potential or likely failures are not eligible for points under Line Item 2.C. Other errors include a lack of mapping to show the locations of the failing septic systems or SSOs.</a:t>
            </a:r>
          </a:p>
        </p:txBody>
      </p:sp>
      <p:sp>
        <p:nvSpPr>
          <p:cNvPr id="4" name="Slide Number Placeholder 3"/>
          <p:cNvSpPr>
            <a:spLocks noGrp="1"/>
          </p:cNvSpPr>
          <p:nvPr>
            <p:ph type="sldNum" sz="quarter" idx="5"/>
          </p:nvPr>
        </p:nvSpPr>
        <p:spPr/>
        <p:txBody>
          <a:bodyPr/>
          <a:lstStyle/>
          <a:p>
            <a:fld id="{37A01639-C0EE-40DF-80A6-65D9A27439B1}" type="slidenum">
              <a:rPr lang="en-US" smtClean="0"/>
              <a:t>81</a:t>
            </a:fld>
            <a:endParaRPr lang="en-US"/>
          </a:p>
        </p:txBody>
      </p:sp>
    </p:spTree>
    <p:extLst>
      <p:ext uri="{BB962C8B-B14F-4D97-AF65-F5344CB8AC3E}">
        <p14:creationId xmlns:p14="http://schemas.microsoft.com/office/powerpoint/2010/main" val="35569355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Vince continues:</a:t>
            </a:r>
          </a:p>
          <a:p>
            <a:endParaRPr lang="en-US"/>
          </a:p>
          <a:p>
            <a:r>
              <a:rPr lang="en-US"/>
              <a:t>We don’t see this very often – so I’ll just say, compare MONITORED levels to Legally Enforceable Limits.  </a:t>
            </a:r>
          </a:p>
        </p:txBody>
      </p:sp>
      <p:sp>
        <p:nvSpPr>
          <p:cNvPr id="4" name="Slide Number Placeholder 3"/>
          <p:cNvSpPr>
            <a:spLocks noGrp="1"/>
          </p:cNvSpPr>
          <p:nvPr>
            <p:ph type="sldNum" sz="quarter" idx="10"/>
          </p:nvPr>
        </p:nvSpPr>
        <p:spPr/>
        <p:txBody>
          <a:bodyPr/>
          <a:lstStyle/>
          <a:p>
            <a:fld id="{37A01639-C0EE-40DF-80A6-65D9A27439B1}" type="slidenum">
              <a:rPr lang="en-US" smtClean="0"/>
              <a:t>84</a:t>
            </a:fld>
            <a:endParaRPr lang="en-US"/>
          </a:p>
        </p:txBody>
      </p:sp>
    </p:spTree>
    <p:extLst>
      <p:ext uri="{BB962C8B-B14F-4D97-AF65-F5344CB8AC3E}">
        <p14:creationId xmlns:p14="http://schemas.microsoft.com/office/powerpoint/2010/main" val="1821624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documentation is the same for N.N.1 to 2.N.3.  </a:t>
            </a:r>
          </a:p>
        </p:txBody>
      </p:sp>
      <p:sp>
        <p:nvSpPr>
          <p:cNvPr id="4" name="Slide Number Placeholder 3"/>
          <p:cNvSpPr>
            <a:spLocks noGrp="1"/>
          </p:cNvSpPr>
          <p:nvPr>
            <p:ph type="sldNum" sz="quarter" idx="5"/>
          </p:nvPr>
        </p:nvSpPr>
        <p:spPr/>
        <p:txBody>
          <a:bodyPr/>
          <a:lstStyle/>
          <a:p>
            <a:fld id="{37A01639-C0EE-40DF-80A6-65D9A27439B1}" type="slidenum">
              <a:rPr lang="en-US" smtClean="0"/>
              <a:t>87</a:t>
            </a:fld>
            <a:endParaRPr lang="en-US"/>
          </a:p>
        </p:txBody>
      </p:sp>
    </p:spTree>
    <p:extLst>
      <p:ext uri="{BB962C8B-B14F-4D97-AF65-F5344CB8AC3E}">
        <p14:creationId xmlns:p14="http://schemas.microsoft.com/office/powerpoint/2010/main" val="1079612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Note that any previously awarded VUR funding will count toward these limits.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Funding limits are as shown for construction and training grants. Note that for study grants, there is no limit.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DWI intends to partially hold back some funds for the distressed LGUs for use in the Fall 2022 funding round. We do expect to fully expend funds allotted to the other category. If any remains, it’ll be disbursed in the Fall 2022 funding round.</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7</a:t>
            </a:fld>
            <a:endParaRPr lang="en-US"/>
          </a:p>
        </p:txBody>
      </p:sp>
    </p:spTree>
    <p:extLst>
      <p:ext uri="{BB962C8B-B14F-4D97-AF65-F5344CB8AC3E}">
        <p14:creationId xmlns:p14="http://schemas.microsoft.com/office/powerpoint/2010/main" val="24337214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Vince or Ken:</a:t>
            </a:r>
          </a:p>
          <a:p>
            <a:r>
              <a:rPr lang="en-US"/>
              <a:t>A project can receive priority for moving infrastructure from a higher hazard to a lower hazard area.  In this example graphic, vulnerable infrastructure sits inside the 100-year (red) flood plain at location A.  </a:t>
            </a:r>
            <a:endParaRPr lang="en-US">
              <a:cs typeface="Calibri"/>
            </a:endParaRPr>
          </a:p>
          <a:p>
            <a:endParaRPr lang="en-US"/>
          </a:p>
          <a:p>
            <a:r>
              <a:rPr lang="en-US"/>
              <a:t>A project that moves the infrastructure from inside the 100-year floodplain to outside the 100-year flood plain can earn 5 points.  If the project only moved from inside the 100-yer flood plain all the way to outside the 500-year flood plain, it can earn additional 3 points, for a total of 8 points.  </a:t>
            </a:r>
            <a:endParaRPr lang="en-US">
              <a:cs typeface="Calibri"/>
            </a:endParaRPr>
          </a:p>
          <a:p>
            <a:endParaRPr lang="en-US"/>
          </a:p>
          <a:p>
            <a:r>
              <a:rPr lang="en-US"/>
              <a:t>An alternative project that starts at location B (between the 500-year floodplain and the 100-year flood plain earn 3 points  And 3 plus 5 = 8.</a:t>
            </a:r>
            <a:endParaRPr lang="en-US">
              <a:cs typeface="Calibri"/>
            </a:endParaRPr>
          </a:p>
        </p:txBody>
      </p:sp>
      <p:sp>
        <p:nvSpPr>
          <p:cNvPr id="4" name="Slide Number Placeholder 3"/>
          <p:cNvSpPr>
            <a:spLocks noGrp="1"/>
          </p:cNvSpPr>
          <p:nvPr>
            <p:ph type="sldNum" sz="quarter" idx="5"/>
          </p:nvPr>
        </p:nvSpPr>
        <p:spPr/>
        <p:txBody>
          <a:bodyPr/>
          <a:lstStyle/>
          <a:p>
            <a:fld id="{37A01639-C0EE-40DF-80A6-65D9A27439B1}" type="slidenum">
              <a:rPr lang="en-US" smtClean="0"/>
              <a:t>88</a:t>
            </a:fld>
            <a:endParaRPr lang="en-US"/>
          </a:p>
        </p:txBody>
      </p:sp>
    </p:spTree>
    <p:extLst>
      <p:ext uri="{BB962C8B-B14F-4D97-AF65-F5344CB8AC3E}">
        <p14:creationId xmlns:p14="http://schemas.microsoft.com/office/powerpoint/2010/main" val="12430887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This is the general “redundancy /resiliency – not elsewhere classified”.  </a:t>
            </a:r>
          </a:p>
          <a:p>
            <a:endParaRPr lang="en-US">
              <a:solidFill>
                <a:schemeClr val="tx1"/>
              </a:solidFill>
            </a:endParaRPr>
          </a:p>
          <a:p>
            <a:pPr>
              <a:spcAft>
                <a:spcPts val="622"/>
              </a:spcAft>
            </a:pPr>
            <a:r>
              <a:rPr lang="en-US">
                <a:solidFill>
                  <a:schemeClr val="tx1"/>
                </a:solidFill>
              </a:rPr>
              <a:t>Historically, this was only available for drinking water</a:t>
            </a:r>
          </a:p>
          <a:p>
            <a:pPr>
              <a:spcAft>
                <a:spcPts val="622"/>
              </a:spcAft>
            </a:pPr>
            <a:r>
              <a:rPr lang="en-US">
                <a:solidFill>
                  <a:schemeClr val="tx1"/>
                </a:solidFill>
              </a:rPr>
              <a:t>Expanded for Fall 2020 round to include wastewater</a:t>
            </a:r>
          </a:p>
          <a:p>
            <a:pPr>
              <a:spcAft>
                <a:spcPts val="622"/>
              </a:spcAft>
            </a:pPr>
            <a:r>
              <a:rPr lang="en-US">
                <a:solidFill>
                  <a:schemeClr val="tx1"/>
                </a:solidFill>
              </a:rPr>
              <a:t>This is a “miscellaneous / not elsewhere classified” kind of item.  Eligible Cybersecurity projects, for example, land here.</a:t>
            </a:r>
          </a:p>
          <a:p>
            <a:pPr>
              <a:spcAft>
                <a:spcPts val="622"/>
              </a:spcAft>
            </a:pPr>
            <a:r>
              <a:rPr lang="en-US">
                <a:solidFill>
                  <a:schemeClr val="tx1"/>
                </a:solidFill>
              </a:rPr>
              <a:t>Requirements</a:t>
            </a:r>
          </a:p>
          <a:p>
            <a:pPr lvl="1">
              <a:spcAft>
                <a:spcPts val="622"/>
              </a:spcAft>
            </a:pPr>
            <a:r>
              <a:rPr lang="en-US">
                <a:solidFill>
                  <a:schemeClr val="tx1"/>
                </a:solidFill>
              </a:rPr>
              <a:t>Include redundant or resilient items in the project description</a:t>
            </a:r>
          </a:p>
          <a:p>
            <a:pPr lvl="1">
              <a:spcAft>
                <a:spcPts val="622"/>
              </a:spcAft>
            </a:pPr>
            <a:r>
              <a:rPr lang="en-US">
                <a:solidFill>
                  <a:schemeClr val="tx1"/>
                </a:solidFill>
              </a:rPr>
              <a:t>New or increased redundancy / resiliency = points</a:t>
            </a:r>
          </a:p>
          <a:p>
            <a:pPr lvl="1">
              <a:spcAft>
                <a:spcPts val="622"/>
              </a:spcAft>
            </a:pPr>
            <a:r>
              <a:rPr lang="en-US">
                <a:solidFill>
                  <a:schemeClr val="tx1"/>
                </a:solidFill>
              </a:rPr>
              <a:t>Replacing / repairing existing generator ≠ points</a:t>
            </a:r>
          </a:p>
          <a:p>
            <a:pPr lvl="1">
              <a:spcAft>
                <a:spcPts val="622"/>
              </a:spcAft>
            </a:pPr>
            <a:r>
              <a:rPr lang="en-US">
                <a:solidFill>
                  <a:schemeClr val="tx1"/>
                </a:solidFill>
              </a:rPr>
              <a:t>Retrofitting with backup power </a:t>
            </a:r>
            <a:r>
              <a:rPr lang="en-US">
                <a:solidFill>
                  <a:schemeClr val="tx1"/>
                </a:solidFill>
                <a:sym typeface="Wingdings" panose="05000000000000000000" pitchFamily="2" charset="2"/>
              </a:rPr>
              <a:t>= points</a:t>
            </a:r>
          </a:p>
          <a:p>
            <a:pPr lvl="1">
              <a:spcAft>
                <a:spcPts val="622"/>
              </a:spcAft>
            </a:pPr>
            <a:r>
              <a:rPr lang="en-US">
                <a:solidFill>
                  <a:schemeClr val="tx1"/>
                </a:solidFill>
                <a:sym typeface="Wingdings" panose="05000000000000000000" pitchFamily="2" charset="2"/>
              </a:rPr>
              <a:t>New equipment with backup power ≠ points   --  because backup power is the EXPECTATION for new equipment</a:t>
            </a:r>
            <a:endParaRPr lang="en-US">
              <a:solidFill>
                <a:schemeClr val="tx1"/>
              </a:solidFill>
            </a:endParaRPr>
          </a:p>
          <a:p>
            <a:endParaRPr lang="en-US">
              <a:solidFill>
                <a:schemeClr val="tx1"/>
              </a:solidFill>
            </a:endParaRPr>
          </a:p>
        </p:txBody>
      </p:sp>
      <p:sp>
        <p:nvSpPr>
          <p:cNvPr id="4" name="Slide Number Placeholder 3"/>
          <p:cNvSpPr>
            <a:spLocks noGrp="1"/>
          </p:cNvSpPr>
          <p:nvPr>
            <p:ph type="sldNum" sz="quarter" idx="10"/>
          </p:nvPr>
        </p:nvSpPr>
        <p:spPr/>
        <p:txBody>
          <a:bodyPr/>
          <a:lstStyle/>
          <a:p>
            <a:fld id="{37A01639-C0EE-40DF-80A6-65D9A27439B1}" type="slidenum">
              <a:rPr lang="en-US" smtClean="0"/>
              <a:t>89</a:t>
            </a:fld>
            <a:endParaRPr lang="en-US"/>
          </a:p>
        </p:txBody>
      </p:sp>
    </p:spTree>
    <p:extLst>
      <p:ext uri="{BB962C8B-B14F-4D97-AF65-F5344CB8AC3E}">
        <p14:creationId xmlns:p14="http://schemas.microsoft.com/office/powerpoint/2010/main" val="18582931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Ken takes over.</a:t>
            </a:r>
          </a:p>
          <a:p>
            <a:endParaRPr lang="en-US"/>
          </a:p>
          <a:p>
            <a:r>
              <a:rPr lang="en-US"/>
              <a:t>Points under Line Item 2.O are earned when a project directly benefits an impaired waterway as documented in the most recent Integrated Report by the Division of Water Resources. The narrative must include the stream name and the documented impairment(s), how the project will directly benefit the impairment, and maps showing the location of the project and the impaired stream segment. Common errors are that there is not direct connection between the project and the impairment, or the map does not adequately show the location of the project and impairment.</a:t>
            </a:r>
            <a:endParaRPr lang="en-US">
              <a:cs typeface="Calibri"/>
            </a:endParaRPr>
          </a:p>
        </p:txBody>
      </p:sp>
      <p:sp>
        <p:nvSpPr>
          <p:cNvPr id="4" name="Slide Number Placeholder 3"/>
          <p:cNvSpPr>
            <a:spLocks noGrp="1"/>
          </p:cNvSpPr>
          <p:nvPr>
            <p:ph type="sldNum" sz="quarter" idx="5"/>
          </p:nvPr>
        </p:nvSpPr>
        <p:spPr/>
        <p:txBody>
          <a:bodyPr/>
          <a:lstStyle/>
          <a:p>
            <a:fld id="{37A01639-C0EE-40DF-80A6-65D9A27439B1}" type="slidenum">
              <a:rPr lang="en-US" smtClean="0"/>
              <a:t>90</a:t>
            </a:fld>
            <a:endParaRPr lang="en-US"/>
          </a:p>
        </p:txBody>
      </p:sp>
    </p:spTree>
    <p:extLst>
      <p:ext uri="{BB962C8B-B14F-4D97-AF65-F5344CB8AC3E}">
        <p14:creationId xmlns:p14="http://schemas.microsoft.com/office/powerpoint/2010/main" val="32049359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Ken:</a:t>
            </a:r>
          </a:p>
          <a:p>
            <a:endParaRPr lang="en-US"/>
          </a:p>
          <a:p>
            <a:r>
              <a:rPr lang="en-US"/>
              <a:t>Any questions about Category 2 – Project Purpose?</a:t>
            </a:r>
            <a:endParaRPr lang="en-US">
              <a:cs typeface="Calibri" panose="020F0502020204030204"/>
            </a:endParaRPr>
          </a:p>
          <a:p>
            <a:endParaRPr lang="en-US"/>
          </a:p>
          <a:p>
            <a:r>
              <a:rPr lang="en-US"/>
              <a:t>The next category for points, Category 3 – system management, pertains to your applicant’s financial and managerial capacities.</a:t>
            </a:r>
            <a:endParaRPr lang="en-US">
              <a:cs typeface="Calibri"/>
            </a:endParaRPr>
          </a:p>
        </p:txBody>
      </p:sp>
      <p:sp>
        <p:nvSpPr>
          <p:cNvPr id="4" name="Slide Number Placeholder 3"/>
          <p:cNvSpPr>
            <a:spLocks noGrp="1"/>
          </p:cNvSpPr>
          <p:nvPr>
            <p:ph type="sldNum" sz="quarter" idx="5"/>
          </p:nvPr>
        </p:nvSpPr>
        <p:spPr/>
        <p:txBody>
          <a:bodyPr/>
          <a:lstStyle/>
          <a:p>
            <a:fld id="{37A01639-C0EE-40DF-80A6-65D9A27439B1}" type="slidenum">
              <a:rPr lang="en-US" smtClean="0"/>
              <a:t>92</a:t>
            </a:fld>
            <a:endParaRPr lang="en-US"/>
          </a:p>
        </p:txBody>
      </p:sp>
    </p:spTree>
    <p:extLst>
      <p:ext uri="{BB962C8B-B14F-4D97-AF65-F5344CB8AC3E}">
        <p14:creationId xmlns:p14="http://schemas.microsoft.com/office/powerpoint/2010/main" val="9403430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Line Item 3.A is for Capital Planning Activities. Under this line item, you can only receive points for one of the following subcategories; 3.A.1 Asset Management Plan or 3.A.2 Capital Improvement Plan.</a:t>
            </a:r>
          </a:p>
        </p:txBody>
      </p:sp>
      <p:sp>
        <p:nvSpPr>
          <p:cNvPr id="4" name="Slide Number Placeholder 3"/>
          <p:cNvSpPr>
            <a:spLocks noGrp="1"/>
          </p:cNvSpPr>
          <p:nvPr>
            <p:ph type="sldNum" sz="quarter" idx="5"/>
          </p:nvPr>
        </p:nvSpPr>
        <p:spPr/>
        <p:txBody>
          <a:bodyPr/>
          <a:lstStyle/>
          <a:p>
            <a:fld id="{37A01639-C0EE-40DF-80A6-65D9A27439B1}" type="slidenum">
              <a:rPr lang="en-US" smtClean="0"/>
              <a:t>93</a:t>
            </a:fld>
            <a:endParaRPr lang="en-US"/>
          </a:p>
        </p:txBody>
      </p:sp>
    </p:spTree>
    <p:extLst>
      <p:ext uri="{BB962C8B-B14F-4D97-AF65-F5344CB8AC3E}">
        <p14:creationId xmlns:p14="http://schemas.microsoft.com/office/powerpoint/2010/main" val="37382732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3.A.1 asset management plan, the application must show that the applicant has implemented an asset management plan prior to the application deadline. Discuss the makeup and contents of the AMP in the narrative, and provide proof that the AMP has been implemented by the system. Under our guidelines, a simple list of assets does not qualify as an AMP.</a:t>
            </a:r>
          </a:p>
          <a:p>
            <a:endParaRPr lang="en-US">
              <a:cs typeface="Calibri"/>
            </a:endParaRPr>
          </a:p>
          <a:p>
            <a:r>
              <a:rPr lang="en-US">
                <a:cs typeface="Calibri"/>
              </a:rPr>
              <a:t>CDBG-I AMP is 3.A.1</a:t>
            </a:r>
          </a:p>
          <a:p>
            <a:endParaRPr lang="en-US">
              <a:cs typeface="Calibri"/>
            </a:endParaRPr>
          </a:p>
        </p:txBody>
      </p:sp>
      <p:sp>
        <p:nvSpPr>
          <p:cNvPr id="4" name="Slide Number Placeholder 3"/>
          <p:cNvSpPr>
            <a:spLocks noGrp="1"/>
          </p:cNvSpPr>
          <p:nvPr>
            <p:ph type="sldNum" sz="quarter" idx="5"/>
          </p:nvPr>
        </p:nvSpPr>
        <p:spPr/>
        <p:txBody>
          <a:bodyPr/>
          <a:lstStyle/>
          <a:p>
            <a:fld id="{37A01639-C0EE-40DF-80A6-65D9A27439B1}" type="slidenum">
              <a:rPr lang="en-US" smtClean="0"/>
              <a:t>94</a:t>
            </a:fld>
            <a:endParaRPr lang="en-US"/>
          </a:p>
        </p:txBody>
      </p:sp>
    </p:spTree>
    <p:extLst>
      <p:ext uri="{BB962C8B-B14F-4D97-AF65-F5344CB8AC3E}">
        <p14:creationId xmlns:p14="http://schemas.microsoft.com/office/powerpoint/2010/main" val="26272127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claim points under Line item 3.A.1, the applicant’s CIP must span 10 years and be less than 2 years old from the application deadline. The CIP must clearly show the project being applied-for and the anticipated capital cost; highlighting it in your CIP is the best way to show us your project. For years 1 through 5, you must show specific projects and their costs. For years 6-10, you must show some capital expenditures, but they do not have to be linked to specific projects. Also, and equally important, you must provide a resolution or certified minutes showing the adoption of the CIP which must have occurred within 2 years of the application deadline.</a:t>
            </a:r>
          </a:p>
          <a:p>
            <a:endParaRPr lang="en-US">
              <a:cs typeface="Calibri"/>
            </a:endParaRPr>
          </a:p>
          <a:p>
            <a:r>
              <a:rPr lang="en-US">
                <a:cs typeface="Calibri"/>
              </a:rPr>
              <a:t>CDBG-I CIP is 3.A.2</a:t>
            </a:r>
          </a:p>
        </p:txBody>
      </p:sp>
      <p:sp>
        <p:nvSpPr>
          <p:cNvPr id="4" name="Slide Number Placeholder 3"/>
          <p:cNvSpPr>
            <a:spLocks noGrp="1"/>
          </p:cNvSpPr>
          <p:nvPr>
            <p:ph type="sldNum" sz="quarter" idx="5"/>
          </p:nvPr>
        </p:nvSpPr>
        <p:spPr/>
        <p:txBody>
          <a:bodyPr/>
          <a:lstStyle/>
          <a:p>
            <a:fld id="{37A01639-C0EE-40DF-80A6-65D9A27439B1}" type="slidenum">
              <a:rPr lang="en-US" smtClean="0"/>
              <a:t>95</a:t>
            </a:fld>
            <a:endParaRPr lang="en-US"/>
          </a:p>
        </p:txBody>
      </p:sp>
    </p:spTree>
    <p:extLst>
      <p:ext uri="{BB962C8B-B14F-4D97-AF65-F5344CB8AC3E}">
        <p14:creationId xmlns:p14="http://schemas.microsoft.com/office/powerpoint/2010/main" val="33979005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96</a:t>
            </a:fld>
            <a:endParaRPr lang="en-US"/>
          </a:p>
        </p:txBody>
      </p:sp>
    </p:spTree>
    <p:extLst>
      <p:ext uri="{BB962C8B-B14F-4D97-AF65-F5344CB8AC3E}">
        <p14:creationId xmlns:p14="http://schemas.microsoft.com/office/powerpoint/2010/main" val="34517157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Jon or Ken takes over.</a:t>
            </a:r>
          </a:p>
        </p:txBody>
      </p:sp>
      <p:sp>
        <p:nvSpPr>
          <p:cNvPr id="4" name="Slide Number Placeholder 3"/>
          <p:cNvSpPr>
            <a:spLocks noGrp="1"/>
          </p:cNvSpPr>
          <p:nvPr>
            <p:ph type="sldNum" sz="quarter" idx="5"/>
          </p:nvPr>
        </p:nvSpPr>
        <p:spPr/>
        <p:txBody>
          <a:bodyPr/>
          <a:lstStyle/>
          <a:p>
            <a:fld id="{37A01639-C0EE-40DF-80A6-65D9A27439B1}" type="slidenum">
              <a:rPr lang="en-US" smtClean="0"/>
              <a:t>97</a:t>
            </a:fld>
            <a:endParaRPr lang="en-US"/>
          </a:p>
        </p:txBody>
      </p:sp>
    </p:spTree>
    <p:extLst>
      <p:ext uri="{BB962C8B-B14F-4D97-AF65-F5344CB8AC3E}">
        <p14:creationId xmlns:p14="http://schemas.microsoft.com/office/powerpoint/2010/main" val="28125385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98</a:t>
            </a:fld>
            <a:endParaRPr lang="en-US"/>
          </a:p>
        </p:txBody>
      </p:sp>
    </p:spTree>
    <p:extLst>
      <p:ext uri="{BB962C8B-B14F-4D97-AF65-F5344CB8AC3E}">
        <p14:creationId xmlns:p14="http://schemas.microsoft.com/office/powerpoint/2010/main" val="2134966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For ARPA coming from the VUR, there are eligibility requirements. </a:t>
            </a:r>
          </a:p>
          <a:p>
            <a:pPr marL="228600" indent="-228600">
              <a:buFont typeface="+mj-lt"/>
              <a:buAutoNum type="arabicPeriod"/>
            </a:pPr>
            <a:r>
              <a:rPr lang="en-US"/>
              <a:t>First, LGUs must be designated as distressed by SWIA and the LGC. Those who were designated as distressed should have received a letter from DWI.</a:t>
            </a:r>
          </a:p>
          <a:p>
            <a:pPr marL="228600" indent="-228600">
              <a:buFont typeface="+mj-lt"/>
              <a:buAutoNum type="arabicPeriod"/>
            </a:pPr>
            <a:r>
              <a:rPr lang="en-US"/>
              <a:t>All projects must be SRF-eligible.</a:t>
            </a:r>
          </a:p>
          <a:p>
            <a:pPr marL="228600" indent="-228600">
              <a:buFont typeface="+mj-lt"/>
              <a:buAutoNum type="arabicPeriod"/>
            </a:pPr>
            <a:r>
              <a:rPr lang="en-US"/>
              <a:t>All projects must fit what is eligible within the VUR, which is seen here.</a:t>
            </a:r>
          </a:p>
        </p:txBody>
      </p:sp>
      <p:sp>
        <p:nvSpPr>
          <p:cNvPr id="4" name="Slide Number Placeholder 3"/>
          <p:cNvSpPr>
            <a:spLocks noGrp="1"/>
          </p:cNvSpPr>
          <p:nvPr>
            <p:ph type="sldNum" sz="quarter" idx="5"/>
          </p:nvPr>
        </p:nvSpPr>
        <p:spPr/>
        <p:txBody>
          <a:bodyPr/>
          <a:lstStyle/>
          <a:p>
            <a:fld id="{37A01639-C0EE-40DF-80A6-65D9A27439B1}" type="slidenum">
              <a:rPr lang="en-US" smtClean="0"/>
              <a:t>8</a:t>
            </a:fld>
            <a:endParaRPr lang="en-US"/>
          </a:p>
        </p:txBody>
      </p:sp>
    </p:spTree>
    <p:extLst>
      <p:ext uri="{BB962C8B-B14F-4D97-AF65-F5344CB8AC3E}">
        <p14:creationId xmlns:p14="http://schemas.microsoft.com/office/powerpoint/2010/main" val="10602272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99</a:t>
            </a:fld>
            <a:endParaRPr lang="en-US"/>
          </a:p>
        </p:txBody>
      </p:sp>
    </p:spTree>
    <p:extLst>
      <p:ext uri="{BB962C8B-B14F-4D97-AF65-F5344CB8AC3E}">
        <p14:creationId xmlns:p14="http://schemas.microsoft.com/office/powerpoint/2010/main" val="6541077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100</a:t>
            </a:fld>
            <a:endParaRPr lang="en-US"/>
          </a:p>
        </p:txBody>
      </p:sp>
    </p:spTree>
    <p:extLst>
      <p:ext uri="{BB962C8B-B14F-4D97-AF65-F5344CB8AC3E}">
        <p14:creationId xmlns:p14="http://schemas.microsoft.com/office/powerpoint/2010/main" val="12290052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103</a:t>
            </a:fld>
            <a:endParaRPr lang="en-US"/>
          </a:p>
        </p:txBody>
      </p:sp>
    </p:spTree>
    <p:extLst>
      <p:ext uri="{BB962C8B-B14F-4D97-AF65-F5344CB8AC3E}">
        <p14:creationId xmlns:p14="http://schemas.microsoft.com/office/powerpoint/2010/main" val="19369876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104</a:t>
            </a:fld>
            <a:endParaRPr lang="en-US"/>
          </a:p>
        </p:txBody>
      </p:sp>
    </p:spTree>
    <p:extLst>
      <p:ext uri="{BB962C8B-B14F-4D97-AF65-F5344CB8AC3E}">
        <p14:creationId xmlns:p14="http://schemas.microsoft.com/office/powerpoint/2010/main" val="28881910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Also required manadary training with attendance by local government if awared</a:t>
            </a:r>
          </a:p>
        </p:txBody>
      </p:sp>
      <p:sp>
        <p:nvSpPr>
          <p:cNvPr id="4" name="Slide Number Placeholder 3"/>
          <p:cNvSpPr>
            <a:spLocks noGrp="1"/>
          </p:cNvSpPr>
          <p:nvPr>
            <p:ph type="sldNum" sz="quarter" idx="5"/>
          </p:nvPr>
        </p:nvSpPr>
        <p:spPr/>
        <p:txBody>
          <a:bodyPr/>
          <a:lstStyle/>
          <a:p>
            <a:fld id="{37A01639-C0EE-40DF-80A6-65D9A27439B1}" type="slidenum">
              <a:rPr lang="en-US" smtClean="0"/>
              <a:t>109</a:t>
            </a:fld>
            <a:endParaRPr lang="en-US"/>
          </a:p>
        </p:txBody>
      </p:sp>
    </p:spTree>
    <p:extLst>
      <p:ext uri="{BB962C8B-B14F-4D97-AF65-F5344CB8AC3E}">
        <p14:creationId xmlns:p14="http://schemas.microsoft.com/office/powerpoint/2010/main" val="30709595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111</a:t>
            </a:fld>
            <a:endParaRPr lang="en-US"/>
          </a:p>
        </p:txBody>
      </p:sp>
    </p:spTree>
    <p:extLst>
      <p:ext uri="{BB962C8B-B14F-4D97-AF65-F5344CB8AC3E}">
        <p14:creationId xmlns:p14="http://schemas.microsoft.com/office/powerpoint/2010/main" val="12952648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a:t>If a system is distressed, the legislation lays out the process:</a:t>
            </a:r>
          </a:p>
          <a:p>
            <a:pPr marL="237127" indent="-237127">
              <a:buFont typeface="+mj-lt"/>
              <a:buAutoNum type="arabicPeriod"/>
            </a:pPr>
            <a:r>
              <a:rPr lang="en-US"/>
              <a:t>A system will have to conduct AIA and a Rate Study (can be part of the AIA).  Funding may either be from the LGU itself, from the VUR, or from other sources.</a:t>
            </a:r>
          </a:p>
          <a:p>
            <a:pPr marL="237127" indent="-237127">
              <a:buFont typeface="+mj-lt"/>
              <a:buAutoNum type="arabicPeriod"/>
            </a:pPr>
            <a:r>
              <a:rPr lang="en-US"/>
              <a:t>EOs and utility staff will have to attend training. This isn’t voluntary. It’s mandatory and will focus on the basics of utility management.</a:t>
            </a:r>
          </a:p>
          <a:p>
            <a:pPr marL="694327" lvl="1" indent="-237127">
              <a:buFont typeface="Arial" panose="020B0604020202020204" pitchFamily="34" charset="0"/>
              <a:buChar char="•"/>
            </a:pPr>
            <a:r>
              <a:rPr lang="en-US"/>
              <a:t>Look for in-person and online options starting around September. </a:t>
            </a:r>
          </a:p>
          <a:p>
            <a:pPr marL="237127" indent="-237127">
              <a:buFont typeface="+mj-lt"/>
              <a:buAutoNum type="arabicPeriod"/>
            </a:pPr>
            <a:r>
              <a:rPr lang="en-US"/>
              <a:t>The LGUs will have to develop both STAPs and LTAPs. The STAP focuses on infrastructure repair, maintenance, and management. The LTAP will focus on the same but also include financial plans for management.  </a:t>
            </a:r>
          </a:p>
          <a:p>
            <a:pPr marL="694327" lvl="1" indent="-237127">
              <a:buFont typeface="Arial" panose="020B0604020202020204" pitchFamily="34" charset="0"/>
              <a:buChar char="•"/>
            </a:pPr>
            <a:r>
              <a:rPr lang="en-US"/>
              <a:t>AIA/RS will inform both</a:t>
            </a:r>
          </a:p>
          <a:p>
            <a:pPr marL="694327" lvl="1" indent="-237127">
              <a:buFont typeface="Arial" panose="020B0604020202020204" pitchFamily="34" charset="0"/>
              <a:buChar char="•"/>
            </a:pPr>
            <a:r>
              <a:rPr lang="en-US"/>
              <a:t>MRF/RS will inform mostly the LTAP</a:t>
            </a:r>
          </a:p>
        </p:txBody>
      </p:sp>
      <p:sp>
        <p:nvSpPr>
          <p:cNvPr id="4" name="Slide Number Placeholder 3"/>
          <p:cNvSpPr>
            <a:spLocks noGrp="1"/>
          </p:cNvSpPr>
          <p:nvPr>
            <p:ph type="sldNum" sz="quarter" idx="5"/>
          </p:nvPr>
        </p:nvSpPr>
        <p:spPr/>
        <p:txBody>
          <a:bodyPr/>
          <a:lstStyle/>
          <a:p>
            <a:fld id="{417D4FAD-7AE8-40CA-9F21-395EDFD2AD48}" type="slidenum">
              <a:rPr lang="en-US" smtClean="0"/>
              <a:t>114</a:t>
            </a:fld>
            <a:endParaRPr lang="en-US"/>
          </a:p>
        </p:txBody>
      </p:sp>
    </p:spTree>
    <p:extLst>
      <p:ext uri="{BB962C8B-B14F-4D97-AF65-F5344CB8AC3E}">
        <p14:creationId xmlns:p14="http://schemas.microsoft.com/office/powerpoint/2010/main" val="231426614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So…who is distressed?</a:t>
            </a:r>
          </a:p>
          <a:p>
            <a:endParaRPr lang="en-US"/>
          </a:p>
          <a:p>
            <a:endParaRPr lang="en-US"/>
          </a:p>
          <a:p>
            <a:r>
              <a:rPr lang="en-US"/>
              <a:t>There are four potential ways to be identified: 1&amp;2 are “automatic”, 3 is based on a scorecard (won’t go into details now) and requires designation by SWIA and LGC, 4 is a catch-all for unique circumstances</a:t>
            </a:r>
          </a:p>
          <a:p>
            <a:endParaRPr lang="en-US"/>
          </a:p>
          <a:p>
            <a:r>
              <a:rPr lang="en-US"/>
              <a:t>There has been some distress about the word “distress” – we can’t change the wording.  Designation allows for grant funding, but does have some requirements of the units.</a:t>
            </a:r>
          </a:p>
          <a:p>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115</a:t>
            </a:fld>
            <a:endParaRPr lang="en-US"/>
          </a:p>
        </p:txBody>
      </p:sp>
    </p:spTree>
    <p:extLst>
      <p:ext uri="{BB962C8B-B14F-4D97-AF65-F5344CB8AC3E}">
        <p14:creationId xmlns:p14="http://schemas.microsoft.com/office/powerpoint/2010/main" val="17382676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r>
              <a:rPr lang="en-US"/>
              <a:t>When applying, these are the required forms and documents needed for a complete application. You must submit separate forms, resolutions, and narratives.</a:t>
            </a:r>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116</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20998818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r>
              <a:rPr lang="en-US"/>
              <a:t>This is the Priority Rating System, as approved by SWIA for Fall 2021. The maximum 8 project Benefit points will be determined by the 8 narrative questions and the applicant’s distressed designation.</a:t>
            </a:r>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117</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1305267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For the SRP, funding available depends on where LGUs fall. As shown, there is much more funding for construction projects for “at-risk” LGUs than other LGUs. There’s also funding available for study grants.</a:t>
            </a:r>
          </a:p>
          <a:p>
            <a:pPr marL="228600" indent="-228600">
              <a:buFont typeface="+mj-lt"/>
              <a:buAutoNum type="arabicPeriod"/>
            </a:pPr>
            <a:r>
              <a:rPr lang="en-US"/>
              <a:t>Note that funding limits are different depending on whether you’re “at-risk” or other. For “At-risk” LGUs, DWI intends to hold back a small amount of funds until the Fall 2022 funding round. The DWI decided not to offer that option for other LGUs due to the small amount of funding available. Additionally, fund limits for Other LGUs is lower.</a:t>
            </a:r>
          </a:p>
          <a:p>
            <a:pPr marL="228600" indent="-228600">
              <a:buFont typeface="+mj-lt"/>
              <a:buAutoNum type="arabicPeriod"/>
            </a:pPr>
            <a:endParaRPr lang="en-US"/>
          </a:p>
        </p:txBody>
      </p:sp>
      <p:sp>
        <p:nvSpPr>
          <p:cNvPr id="4" name="Slide Number Placeholder 3"/>
          <p:cNvSpPr>
            <a:spLocks noGrp="1"/>
          </p:cNvSpPr>
          <p:nvPr>
            <p:ph type="sldNum" sz="quarter" idx="5"/>
          </p:nvPr>
        </p:nvSpPr>
        <p:spPr/>
        <p:txBody>
          <a:bodyPr/>
          <a:lstStyle/>
          <a:p>
            <a:fld id="{37A01639-C0EE-40DF-80A6-65D9A27439B1}" type="slidenum">
              <a:rPr lang="en-US" smtClean="0"/>
              <a:t>9</a:t>
            </a:fld>
            <a:endParaRPr lang="en-US"/>
          </a:p>
        </p:txBody>
      </p:sp>
    </p:spTree>
    <p:extLst>
      <p:ext uri="{BB962C8B-B14F-4D97-AF65-F5344CB8AC3E}">
        <p14:creationId xmlns:p14="http://schemas.microsoft.com/office/powerpoint/2010/main" val="7764104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talk about Prioritization</a:t>
            </a:r>
          </a:p>
          <a:p>
            <a:endParaRPr lang="en-US"/>
          </a:p>
          <a:p>
            <a:r>
              <a:rPr lang="en-US"/>
              <a:t>Three levels:</a:t>
            </a:r>
          </a:p>
          <a:p>
            <a:pPr marL="171450" indent="-171450">
              <a:buFontTx/>
              <a:buChar char="-"/>
            </a:pPr>
            <a:r>
              <a:rPr lang="en-US"/>
              <a:t>Designation status/criterion</a:t>
            </a:r>
          </a:p>
          <a:p>
            <a:pPr marL="171450" indent="-171450">
              <a:buFontTx/>
              <a:buChar char="-"/>
            </a:pPr>
            <a:r>
              <a:rPr lang="en-US"/>
              <a:t>Assessment score</a:t>
            </a:r>
          </a:p>
          <a:p>
            <a:pPr marL="171450" indent="-171450">
              <a:buFontTx/>
              <a:buChar char="-"/>
            </a:pPr>
            <a:r>
              <a:rPr lang="en-US"/>
              <a:t>Tie-break criteria</a:t>
            </a:r>
          </a:p>
          <a:p>
            <a:endParaRPr lang="en-US"/>
          </a:p>
        </p:txBody>
      </p:sp>
      <p:sp>
        <p:nvSpPr>
          <p:cNvPr id="4" name="Slide Number Placeholder 3"/>
          <p:cNvSpPr>
            <a:spLocks noGrp="1"/>
          </p:cNvSpPr>
          <p:nvPr>
            <p:ph type="sldNum" sz="quarter" idx="5"/>
          </p:nvPr>
        </p:nvSpPr>
        <p:spPr/>
        <p:txBody>
          <a:bodyPr/>
          <a:lstStyle/>
          <a:p>
            <a:fld id="{417D4FAD-7AE8-40CA-9F21-395EDFD2AD48}" type="slidenum">
              <a:rPr lang="en-US" smtClean="0"/>
              <a:t>118</a:t>
            </a:fld>
            <a:endParaRPr lang="en-US"/>
          </a:p>
        </p:txBody>
      </p:sp>
    </p:spTree>
    <p:extLst>
      <p:ext uri="{BB962C8B-B14F-4D97-AF65-F5344CB8AC3E}">
        <p14:creationId xmlns:p14="http://schemas.microsoft.com/office/powerpoint/2010/main" val="18246161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Agenda Items - PPT Slides</a:t>
            </a:r>
          </a:p>
        </p:txBody>
      </p:sp>
      <p:sp>
        <p:nvSpPr>
          <p:cNvPr id="5" name="Footer Placeholder 4"/>
          <p:cNvSpPr>
            <a:spLocks noGrp="1"/>
          </p:cNvSpPr>
          <p:nvPr>
            <p:ph type="ftr" sz="quarter" idx="4"/>
          </p:nvPr>
        </p:nvSpPr>
        <p:spPr/>
        <p:txBody>
          <a:bodyPr/>
          <a:lstStyle/>
          <a:p>
            <a:r>
              <a:rPr lang="en-US"/>
              <a:t>April 9-10, 2019 Authority Meeting</a:t>
            </a:r>
          </a:p>
        </p:txBody>
      </p:sp>
      <p:sp>
        <p:nvSpPr>
          <p:cNvPr id="6" name="Slide Number Placeholder 5"/>
          <p:cNvSpPr>
            <a:spLocks noGrp="1"/>
          </p:cNvSpPr>
          <p:nvPr>
            <p:ph type="sldNum" sz="quarter" idx="5"/>
          </p:nvPr>
        </p:nvSpPr>
        <p:spPr/>
        <p:txBody>
          <a:bodyPr/>
          <a:lstStyle/>
          <a:p>
            <a:fld id="{456C487D-E38B-444A-A8D9-A3853809DE05}" type="slidenum">
              <a:rPr lang="en-US" smtClean="0"/>
              <a:t>119</a:t>
            </a:fld>
            <a:endParaRPr lang="en-US"/>
          </a:p>
        </p:txBody>
      </p:sp>
    </p:spTree>
    <p:extLst>
      <p:ext uri="{BB962C8B-B14F-4D97-AF65-F5344CB8AC3E}">
        <p14:creationId xmlns:p14="http://schemas.microsoft.com/office/powerpoint/2010/main" val="40342076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pPr lvl="1">
              <a:lnSpc>
                <a:spcPct val="110000"/>
              </a:lnSpc>
            </a:pPr>
            <a:r>
              <a:rPr lang="en-US" sz="1900">
                <a:latin typeface="Arial" panose="020B0604020202020204" pitchFamily="34" charset="0"/>
                <a:cs typeface="Arial" panose="020B0604020202020204" pitchFamily="34" charset="0"/>
              </a:rPr>
              <a:t>Project Benefits (8 points max)</a:t>
            </a:r>
          </a:p>
          <a:p>
            <a:pPr lvl="2">
              <a:lnSpc>
                <a:spcPct val="110000"/>
              </a:lnSpc>
              <a:spcAft>
                <a:spcPts val="578"/>
              </a:spcAft>
            </a:pPr>
            <a:r>
              <a:rPr lang="en-US" sz="1700">
                <a:latin typeface="Arial" panose="020B0604020202020204" pitchFamily="34" charset="0"/>
                <a:cs typeface="Arial" panose="020B0604020202020204" pitchFamily="34" charset="0"/>
              </a:rPr>
              <a:t>Questions associated with this category provide information on the utility’s understanding of what they want to get out of the project</a:t>
            </a:r>
          </a:p>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120</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41060116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r>
              <a:rPr lang="en-US" sz="2000">
                <a:solidFill>
                  <a:schemeClr val="accent3"/>
                </a:solidFill>
              </a:rPr>
              <a:t>Give specific examples (i.e., immediate operational changes or longer-term changes in business practices) of how the system has benefited by having this information </a:t>
            </a:r>
          </a:p>
          <a:p>
            <a:r>
              <a:rPr lang="en-US" sz="2000">
                <a:solidFill>
                  <a:schemeClr val="accent3"/>
                </a:solidFill>
              </a:rPr>
              <a:t>Provide a copy (hard copy or USB/CD) of any existing asset inventory map, smoke testing results or other condition assessment report, flow monitoring results, asset management plan or capital improvement plan</a:t>
            </a:r>
          </a:p>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121</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3585585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r>
              <a:rPr lang="en-US" sz="2000">
                <a:solidFill>
                  <a:schemeClr val="accent3"/>
                </a:solidFill>
              </a:rPr>
              <a:t>Identify (by title) the utility’s internal asset management team</a:t>
            </a:r>
          </a:p>
          <a:p>
            <a:r>
              <a:rPr lang="en-US" sz="2000">
                <a:solidFill>
                  <a:schemeClr val="accent3"/>
                </a:solidFill>
              </a:rPr>
              <a:t>Describe any asset management and/or capital planning experience or training for each </a:t>
            </a:r>
          </a:p>
          <a:p>
            <a:r>
              <a:rPr lang="en-US" sz="2000">
                <a:solidFill>
                  <a:schemeClr val="accent3"/>
                </a:solidFill>
              </a:rPr>
              <a:t>Include any external partners (consultants, county, COG, or nonprofit staff, etc.) and describe role during project </a:t>
            </a:r>
          </a:p>
          <a:p>
            <a:r>
              <a:rPr lang="en-US" sz="2000">
                <a:solidFill>
                  <a:schemeClr val="accent3"/>
                </a:solidFill>
              </a:rPr>
              <a:t>Differentiate between external members that are temporary (e.g., surveying companies) and those that will be continuously assisting in asset management planning (e.g., company providing long-term data management, or ongoing operation and maintenance) </a:t>
            </a:r>
          </a:p>
          <a:p>
            <a:r>
              <a:rPr lang="en-US" sz="2000">
                <a:solidFill>
                  <a:schemeClr val="accent3"/>
                </a:solidFill>
              </a:rPr>
              <a:t>Describe the role of each team member in the future after completion of the project</a:t>
            </a:r>
          </a:p>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122</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40405550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pPr lvl="1">
              <a:lnSpc>
                <a:spcPct val="110000"/>
              </a:lnSpc>
            </a:pPr>
            <a:r>
              <a:rPr lang="en-US" sz="1900">
                <a:latin typeface="Arial" panose="020B0604020202020204" pitchFamily="34" charset="0"/>
                <a:cs typeface="Arial" panose="020B0604020202020204" pitchFamily="34" charset="0"/>
              </a:rPr>
              <a:t>Project Benefits (8 points max)</a:t>
            </a:r>
          </a:p>
          <a:p>
            <a:pPr lvl="2">
              <a:lnSpc>
                <a:spcPct val="110000"/>
              </a:lnSpc>
              <a:spcAft>
                <a:spcPts val="578"/>
              </a:spcAft>
            </a:pPr>
            <a:r>
              <a:rPr lang="en-US" sz="1700">
                <a:latin typeface="Arial" panose="020B0604020202020204" pitchFamily="34" charset="0"/>
                <a:cs typeface="Arial" panose="020B0604020202020204" pitchFamily="34" charset="0"/>
              </a:rPr>
              <a:t>Questions associated with this category provide information on the utility’s understanding of what they want to get out of the project</a:t>
            </a:r>
          </a:p>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123</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275359586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pPr lvl="1">
              <a:lnSpc>
                <a:spcPct val="110000"/>
              </a:lnSpc>
            </a:pPr>
            <a:r>
              <a:rPr lang="en-US" sz="1900">
                <a:latin typeface="Arial" panose="020B0604020202020204" pitchFamily="34" charset="0"/>
                <a:cs typeface="Arial" panose="020B0604020202020204" pitchFamily="34" charset="0"/>
              </a:rPr>
              <a:t>Project Benefits (8 points max)</a:t>
            </a:r>
          </a:p>
          <a:p>
            <a:pPr lvl="2">
              <a:lnSpc>
                <a:spcPct val="110000"/>
              </a:lnSpc>
              <a:spcAft>
                <a:spcPts val="578"/>
              </a:spcAft>
            </a:pPr>
            <a:r>
              <a:rPr lang="en-US" sz="1700">
                <a:latin typeface="Arial" panose="020B0604020202020204" pitchFamily="34" charset="0"/>
                <a:cs typeface="Arial" panose="020B0604020202020204" pitchFamily="34" charset="0"/>
              </a:rPr>
              <a:t>Questions associated with this category provide information on the utility’s understanding of what they want to get out of the project</a:t>
            </a:r>
          </a:p>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124</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39910447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pPr lvl="1">
              <a:lnSpc>
                <a:spcPct val="110000"/>
              </a:lnSpc>
            </a:pPr>
            <a:r>
              <a:rPr lang="en-US" sz="1900">
                <a:latin typeface="Arial" panose="020B0604020202020204" pitchFamily="34" charset="0"/>
                <a:cs typeface="Arial" panose="020B0604020202020204" pitchFamily="34" charset="0"/>
              </a:rPr>
              <a:t>Project Benefits (8 points max)</a:t>
            </a:r>
          </a:p>
          <a:p>
            <a:pPr lvl="2">
              <a:lnSpc>
                <a:spcPct val="110000"/>
              </a:lnSpc>
              <a:spcAft>
                <a:spcPts val="578"/>
              </a:spcAft>
            </a:pPr>
            <a:r>
              <a:rPr lang="en-US" sz="1700">
                <a:latin typeface="Arial" panose="020B0604020202020204" pitchFamily="34" charset="0"/>
                <a:cs typeface="Arial" panose="020B0604020202020204" pitchFamily="34" charset="0"/>
              </a:rPr>
              <a:t>Questions associated with this category provide information on the utility’s understanding of what they want to get out of the project</a:t>
            </a:r>
          </a:p>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125</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35973417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pPr lvl="1">
              <a:lnSpc>
                <a:spcPct val="110000"/>
              </a:lnSpc>
            </a:pPr>
            <a:r>
              <a:rPr lang="en-US" sz="1900">
                <a:latin typeface="Arial" panose="020B0604020202020204" pitchFamily="34" charset="0"/>
                <a:cs typeface="Arial" panose="020B0604020202020204" pitchFamily="34" charset="0"/>
              </a:rPr>
              <a:t>I will explain this item further in a few minutes.</a:t>
            </a:r>
            <a:endParaRPr lang="en-US" sz="170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126</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413591028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1114425"/>
            <a:ext cx="4011612" cy="3009900"/>
          </a:xfrm>
        </p:spPr>
      </p:sp>
      <p:sp>
        <p:nvSpPr>
          <p:cNvPr id="3" name="Notes Placeholder 2"/>
          <p:cNvSpPr>
            <a:spLocks noGrp="1"/>
          </p:cNvSpPr>
          <p:nvPr>
            <p:ph type="body" idx="1"/>
          </p:nvPr>
        </p:nvSpPr>
        <p:spPr/>
        <p:txBody>
          <a:bodyPr/>
          <a:lstStyle/>
          <a:p>
            <a:pPr lvl="1">
              <a:lnSpc>
                <a:spcPct val="110000"/>
              </a:lnSpc>
            </a:pPr>
            <a:r>
              <a:rPr lang="en-US" sz="1900">
                <a:latin typeface="Arial" panose="020B0604020202020204" pitchFamily="34" charset="0"/>
                <a:cs typeface="Arial" panose="020B0604020202020204" pitchFamily="34" charset="0"/>
              </a:rPr>
              <a:t>Project Benefits (8 points max)</a:t>
            </a:r>
          </a:p>
          <a:p>
            <a:pPr lvl="2">
              <a:lnSpc>
                <a:spcPct val="110000"/>
              </a:lnSpc>
              <a:spcAft>
                <a:spcPts val="578"/>
              </a:spcAft>
            </a:pPr>
            <a:r>
              <a:rPr lang="en-US" sz="1700">
                <a:latin typeface="Arial" panose="020B0604020202020204" pitchFamily="34" charset="0"/>
                <a:cs typeface="Arial" panose="020B0604020202020204" pitchFamily="34" charset="0"/>
              </a:rPr>
              <a:t>Questions associated with this category provide information on the utility’s understanding of what they want to get out of the project</a:t>
            </a:r>
          </a:p>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128</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Agenda Items - PPT Slides</a:t>
            </a:r>
          </a:p>
        </p:txBody>
      </p:sp>
      <p:sp>
        <p:nvSpPr>
          <p:cNvPr id="6" name="Date Placeholder 5"/>
          <p:cNvSpPr>
            <a:spLocks noGrp="1"/>
          </p:cNvSpPr>
          <p:nvPr>
            <p:ph type="dt" idx="12"/>
          </p:nvPr>
        </p:nvSpPr>
        <p:spPr/>
        <p:txBody>
          <a:bodyPr/>
          <a:lstStyle/>
          <a:p>
            <a:fld id="{58633F0E-5ACE-4A7A-A51A-4A16B9C96F6F}" type="datetime1">
              <a:rPr lang="en-US" smtClean="0">
                <a:solidFill>
                  <a:prstClr val="black"/>
                </a:solidFill>
              </a:rPr>
              <a:pPr/>
              <a:t>8/11/2022</a:t>
            </a:fld>
            <a:endParaRPr lang="en-US">
              <a:solidFill>
                <a:prstClr val="black"/>
              </a:solidFill>
            </a:endParaRPr>
          </a:p>
        </p:txBody>
      </p:sp>
      <p:sp>
        <p:nvSpPr>
          <p:cNvPr id="7" name="Footer Placeholder 6"/>
          <p:cNvSpPr>
            <a:spLocks noGrp="1"/>
          </p:cNvSpPr>
          <p:nvPr>
            <p:ph type="ftr" sz="quarter" idx="13"/>
          </p:nvPr>
        </p:nvSpPr>
        <p:spPr/>
        <p:txBody>
          <a:bodyPr/>
          <a:lstStyle/>
          <a:p>
            <a:r>
              <a:rPr lang="en-US">
                <a:solidFill>
                  <a:prstClr val="black"/>
                </a:solidFill>
              </a:rPr>
              <a:t>For Dec. 10, 2015 Authority Meeting</a:t>
            </a:r>
          </a:p>
        </p:txBody>
      </p:sp>
    </p:spTree>
    <p:extLst>
      <p:ext uri="{BB962C8B-B14F-4D97-AF65-F5344CB8AC3E}">
        <p14:creationId xmlns:p14="http://schemas.microsoft.com/office/powerpoint/2010/main" val="1725193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9589" y="3235765"/>
            <a:ext cx="5385137" cy="1240441"/>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5257869" y="2473234"/>
            <a:ext cx="3366857"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Master subtitle style (date)</a:t>
            </a:r>
          </a:p>
        </p:txBody>
      </p:sp>
      <p:sp>
        <p:nvSpPr>
          <p:cNvPr id="8" name="Rectangle 7">
            <a:extLst>
              <a:ext uri="{FF2B5EF4-FFF2-40B4-BE49-F238E27FC236}">
                <a16:creationId xmlns:a16="http://schemas.microsoft.com/office/drawing/2014/main" id="{89EE5989-A237-44ED-9A46-F3D25882883F}"/>
              </a:ext>
            </a:extLst>
          </p:cNvPr>
          <p:cNvSpPr/>
          <p:nvPr/>
        </p:nvSpPr>
        <p:spPr>
          <a:xfrm>
            <a:off x="287383" y="2473234"/>
            <a:ext cx="2664823"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551" y="5331821"/>
            <a:ext cx="2757488" cy="1311157"/>
          </a:xfrm>
          <a:prstGeom prst="rect">
            <a:avLst/>
          </a:prstGeom>
        </p:spPr>
      </p:pic>
    </p:spTree>
    <p:extLst>
      <p:ext uri="{BB962C8B-B14F-4D97-AF65-F5344CB8AC3E}">
        <p14:creationId xmlns:p14="http://schemas.microsoft.com/office/powerpoint/2010/main" val="200320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 Slide - Coast Image Title/Subtitle Area, Short Text, Logo, Bar">
    <p:spTree>
      <p:nvGrpSpPr>
        <p:cNvPr id="1" name=""/>
        <p:cNvGrpSpPr/>
        <p:nvPr/>
      </p:nvGrpSpPr>
      <p:grpSpPr>
        <a:xfrm>
          <a:off x="0" y="0"/>
          <a:ext cx="0" cy="0"/>
          <a:chOff x="0" y="0"/>
          <a:chExt cx="0" cy="0"/>
        </a:xfrm>
      </p:grpSpPr>
      <p:sp>
        <p:nvSpPr>
          <p:cNvPr id="11" name="Rectangle 10"/>
          <p:cNvSpPr/>
          <p:nvPr/>
        </p:nvSpPr>
        <p:spPr>
          <a:xfrm>
            <a:off x="0" y="656997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33500"/>
          </a:xfrm>
          <a:prstGeom prst="rect">
            <a:avLst/>
          </a:prstGeom>
        </p:spPr>
      </p:pic>
      <p:sp>
        <p:nvSpPr>
          <p:cNvPr id="2" name="Title 1"/>
          <p:cNvSpPr>
            <a:spLocks noGrp="1"/>
          </p:cNvSpPr>
          <p:nvPr>
            <p:ph type="title"/>
          </p:nvPr>
        </p:nvSpPr>
        <p:spPr>
          <a:xfrm>
            <a:off x="792956" y="205231"/>
            <a:ext cx="6697342" cy="455169"/>
          </a:xfrm>
        </p:spPr>
        <p:txBody>
          <a:bodyPr>
            <a:no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493046"/>
            <a:ext cx="7886700" cy="4666453"/>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10" name="Subtitle 2"/>
          <p:cNvSpPr>
            <a:spLocks noGrp="1"/>
          </p:cNvSpPr>
          <p:nvPr>
            <p:ph type="subTitle" idx="13"/>
          </p:nvPr>
        </p:nvSpPr>
        <p:spPr>
          <a:xfrm>
            <a:off x="792956" y="660400"/>
            <a:ext cx="4700588" cy="474415"/>
          </a:xfrm>
        </p:spPr>
        <p:txBody>
          <a:bodyPr anchor="ctr">
            <a:normAutofit/>
          </a:bodyPr>
          <a:lstStyle>
            <a:lvl1pPr marL="0" indent="0" algn="l">
              <a:buNone/>
              <a:defRPr sz="18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3854135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Section Divider Slide - Logo, Bar, Image">
    <p:spTree>
      <p:nvGrpSpPr>
        <p:cNvPr id="1" name=""/>
        <p:cNvGrpSpPr/>
        <p:nvPr/>
      </p:nvGrpSpPr>
      <p:grpSpPr>
        <a:xfrm>
          <a:off x="0" y="0"/>
          <a:ext cx="0" cy="0"/>
          <a:chOff x="0" y="0"/>
          <a:chExt cx="0" cy="0"/>
        </a:xfrm>
      </p:grpSpPr>
      <p:sp>
        <p:nvSpPr>
          <p:cNvPr id="12" name="Rectangle 11"/>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0" y="0"/>
            <a:ext cx="9144000" cy="91440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itle 1"/>
          <p:cNvSpPr>
            <a:spLocks noGrp="1"/>
          </p:cNvSpPr>
          <p:nvPr>
            <p:ph type="ctrTitle" hasCustomPrompt="1"/>
          </p:nvPr>
        </p:nvSpPr>
        <p:spPr>
          <a:xfrm>
            <a:off x="477981" y="0"/>
            <a:ext cx="8321040" cy="914400"/>
          </a:xfrm>
        </p:spPr>
        <p:txBody>
          <a:bodyPr anchor="ctr">
            <a:normAutofit/>
          </a:bodyPr>
          <a:lstStyle>
            <a:lvl1pPr algn="l">
              <a:defRPr sz="3200" i="1">
                <a:solidFill>
                  <a:schemeClr val="bg1"/>
                </a:solidFill>
                <a:latin typeface="Times New Roman" panose="02020603050405020304" pitchFamily="18" charset="0"/>
                <a:cs typeface="Times New Roman" panose="02020603050405020304" pitchFamily="18" charset="0"/>
              </a:defRPr>
            </a:lvl1pPr>
          </a:lstStyle>
          <a:p>
            <a:r>
              <a:rPr lang="en-US"/>
              <a:t>Section Divider Image</a:t>
            </a:r>
          </a:p>
        </p:txBody>
      </p:sp>
      <p:sp>
        <p:nvSpPr>
          <p:cNvPr id="11" name="Picture Placeholder 3"/>
          <p:cNvSpPr>
            <a:spLocks noGrp="1"/>
          </p:cNvSpPr>
          <p:nvPr>
            <p:ph type="pic" sz="quarter" idx="13"/>
          </p:nvPr>
        </p:nvSpPr>
        <p:spPr>
          <a:xfrm>
            <a:off x="0" y="1282752"/>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Click icon to add picture</a:t>
            </a:r>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389533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0" y="6629400"/>
            <a:ext cx="2057400" cy="223284"/>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397"/>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itle 1"/>
          <p:cNvSpPr>
            <a:spLocks noGrp="1"/>
          </p:cNvSpPr>
          <p:nvPr>
            <p:ph type="ctrTitle" hasCustomPrompt="1"/>
          </p:nvPr>
        </p:nvSpPr>
        <p:spPr>
          <a:xfrm>
            <a:off x="142875" y="397"/>
            <a:ext cx="8858250" cy="894952"/>
          </a:xfrm>
        </p:spPr>
        <p:txBody>
          <a:bodyPr anchor="ctr">
            <a:normAutofit/>
          </a:bodyPr>
          <a:lstStyle>
            <a:lvl1pPr algn="l">
              <a:defRPr sz="3200" i="1">
                <a:solidFill>
                  <a:schemeClr val="bg1"/>
                </a:solidFill>
                <a:latin typeface="Times New Roman" panose="02020603050405020304" pitchFamily="18" charset="0"/>
                <a:cs typeface="Times New Roman" panose="02020603050405020304" pitchFamily="18" charset="0"/>
              </a:defRPr>
            </a:lvl1pPr>
          </a:lstStyle>
          <a:p>
            <a:r>
              <a:rPr lang="en-US"/>
              <a:t>Section Divider Image</a:t>
            </a:r>
          </a:p>
        </p:txBody>
      </p:sp>
      <p:sp>
        <p:nvSpPr>
          <p:cNvPr id="11" name="Picture Placeholder 3"/>
          <p:cNvSpPr>
            <a:spLocks noGrp="1"/>
          </p:cNvSpPr>
          <p:nvPr>
            <p:ph type="pic" sz="quarter" idx="13"/>
          </p:nvPr>
        </p:nvSpPr>
        <p:spPr>
          <a:xfrm>
            <a:off x="0" y="1269206"/>
            <a:ext cx="9144000" cy="3829001"/>
          </a:xfrm>
          <a:effectLst>
            <a:outerShdw blurRad="50800" dist="38100" dir="2700000" algn="tl" rotWithShape="0">
              <a:prstClr val="black">
                <a:alpha val="40000"/>
              </a:prstClr>
            </a:outerShdw>
          </a:effectLst>
        </p:spPr>
        <p:txBody>
          <a:bodyPr>
            <a:normAutofit/>
          </a:bodyPr>
          <a:lstStyle>
            <a:lvl1pPr marL="858838" indent="-287338">
              <a:defRPr sz="2400">
                <a:solidFill>
                  <a:srgbClr val="778591"/>
                </a:solidFill>
              </a:defRPr>
            </a:lvl1pPr>
          </a:lstStyle>
          <a:p>
            <a:r>
              <a:rPr lang="en-US"/>
              <a:t>Click icon to add picture</a:t>
            </a:r>
          </a:p>
        </p:txBody>
      </p:sp>
      <p:pic>
        <p:nvPicPr>
          <p:cNvPr id="9" name="Content Placeholder 6">
            <a:extLst>
              <a:ext uri="{FF2B5EF4-FFF2-40B4-BE49-F238E27FC236}">
                <a16:creationId xmlns:a16="http://schemas.microsoft.com/office/drawing/2014/main" id="{81B56058-3C35-4A9D-B09E-13086AA74E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697719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8859"/>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itle 1"/>
          <p:cNvSpPr>
            <a:spLocks noGrp="1"/>
          </p:cNvSpPr>
          <p:nvPr>
            <p:ph type="ctrTitle" hasCustomPrompt="1"/>
          </p:nvPr>
        </p:nvSpPr>
        <p:spPr>
          <a:xfrm>
            <a:off x="142875" y="8864"/>
            <a:ext cx="8858250" cy="894952"/>
          </a:xfrm>
        </p:spPr>
        <p:txBody>
          <a:bodyPr anchor="ctr">
            <a:normAutofit/>
          </a:bodyPr>
          <a:lstStyle>
            <a:lvl1pPr algn="l">
              <a:defRPr sz="32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sp>
        <p:nvSpPr>
          <p:cNvPr id="9" name="Content Placeholder 2"/>
          <p:cNvSpPr>
            <a:spLocks noGrp="1"/>
          </p:cNvSpPr>
          <p:nvPr>
            <p:ph idx="13" hasCustomPrompt="1"/>
          </p:nvPr>
        </p:nvSpPr>
        <p:spPr>
          <a:xfrm>
            <a:off x="637117" y="974717"/>
            <a:ext cx="7886700" cy="5019673"/>
          </a:xfrm>
        </p:spPr>
        <p:txBody>
          <a:bodyPr>
            <a:normAutofit/>
          </a:bodyPr>
          <a:lstStyle>
            <a:lvl1pPr>
              <a:defRPr sz="2400">
                <a:solidFill>
                  <a:srgbClr val="778591"/>
                </a:solidFill>
                <a:latin typeface="Arial" panose="020B0604020202020204" pitchFamily="34" charset="0"/>
                <a:cs typeface="Arial" panose="020B0604020202020204" pitchFamily="34" charset="0"/>
              </a:defRPr>
            </a:lvl1pPr>
            <a:lvl2pPr>
              <a:defRPr sz="2000">
                <a:solidFill>
                  <a:srgbClr val="778591"/>
                </a:solidFill>
                <a:latin typeface="Arial" panose="020B0604020202020204" pitchFamily="34" charset="0"/>
                <a:cs typeface="Arial" panose="020B0604020202020204" pitchFamily="34" charset="0"/>
              </a:defRPr>
            </a:lvl2pPr>
            <a:lvl3pPr>
              <a:defRPr sz="1800">
                <a:solidFill>
                  <a:srgbClr val="778591"/>
                </a:solidFill>
                <a:latin typeface="Arial" panose="020B0604020202020204" pitchFamily="34" charset="0"/>
                <a:cs typeface="Arial" panose="020B0604020202020204" pitchFamily="34" charset="0"/>
              </a:defRPr>
            </a:lvl3pPr>
            <a:lvl4pPr>
              <a:defRPr sz="1600">
                <a:solidFill>
                  <a:srgbClr val="778591"/>
                </a:solidFill>
                <a:latin typeface="Arial" panose="020B0604020202020204" pitchFamily="34" charset="0"/>
                <a:cs typeface="Arial" panose="020B0604020202020204" pitchFamily="34" charset="0"/>
              </a:defRPr>
            </a:lvl4pPr>
            <a:lvl5pPr>
              <a:defRPr sz="16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2" name="Content Placeholder 6">
            <a:extLst>
              <a:ext uri="{FF2B5EF4-FFF2-40B4-BE49-F238E27FC236}">
                <a16:creationId xmlns:a16="http://schemas.microsoft.com/office/drawing/2014/main" id="{F272DA05-1F8E-418D-A4C0-DE4E480EBF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83772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992551-9536-497F-8DA0-F268002C16A3}"/>
              </a:ext>
            </a:extLst>
          </p:cNvPr>
          <p:cNvSpPr/>
          <p:nvPr/>
        </p:nvSpPr>
        <p:spPr>
          <a:xfrm>
            <a:off x="0" y="0"/>
            <a:ext cx="9144000" cy="91440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66928" y="0"/>
            <a:ext cx="8321040" cy="914400"/>
          </a:xfrm>
        </p:spPr>
        <p:txBody>
          <a:bodyPr>
            <a:normAutofit/>
          </a:bodyPr>
          <a:lstStyle>
            <a:lvl1pPr algn="l">
              <a:defRPr sz="3200" i="1">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457200" y="1228728"/>
            <a:ext cx="8239328" cy="5019673"/>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
        <p:nvSpPr>
          <p:cNvPr id="4" name="Slide Number Placeholder 3">
            <a:extLst>
              <a:ext uri="{FF2B5EF4-FFF2-40B4-BE49-F238E27FC236}">
                <a16:creationId xmlns:a16="http://schemas.microsoft.com/office/drawing/2014/main" id="{D498CAE0-C797-4C5D-A6DD-0995B9ABFCCE}"/>
              </a:ext>
            </a:extLst>
          </p:cNvPr>
          <p:cNvSpPr>
            <a:spLocks noGrp="1"/>
          </p:cNvSpPr>
          <p:nvPr>
            <p:ph type="sldNum" sz="quarter" idx="10"/>
          </p:nvPr>
        </p:nvSpPr>
        <p:spPr/>
        <p:txBody>
          <a:bodyPr/>
          <a:lstStyle/>
          <a:p>
            <a:fld id="{74EC55B0-5D01-45FE-91CD-8F1B48D625FC}" type="slidenum">
              <a:rPr lang="en-US" smtClean="0"/>
              <a:pPr/>
              <a:t>‹#›</a:t>
            </a:fld>
            <a:endParaRPr lang="en-US"/>
          </a:p>
        </p:txBody>
      </p:sp>
    </p:spTree>
    <p:extLst>
      <p:ext uri="{BB962C8B-B14F-4D97-AF65-F5344CB8AC3E}">
        <p14:creationId xmlns:p14="http://schemas.microsoft.com/office/powerpoint/2010/main" val="147271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B only">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01600"/>
            <a:ext cx="8239328" cy="980931"/>
          </a:xfrm>
        </p:spPr>
        <p:txBody>
          <a:bodyPr>
            <a:normAutofit/>
          </a:bodyPr>
          <a:lstStyle>
            <a:lvl1pPr algn="l">
              <a:defRPr lang="en-US" sz="3200" i="1" kern="1200" dirty="0">
                <a:solidFill>
                  <a:srgbClr val="288DC2"/>
                </a:solidFill>
                <a:latin typeface="Times New Roman" panose="02020603050405020304" pitchFamily="18" charset="0"/>
                <a:ea typeface="+mj-ea"/>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457200" y="1228728"/>
            <a:ext cx="8239328" cy="5019673"/>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253270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Title, Large Chart, Bar">
    <p:spTree>
      <p:nvGrpSpPr>
        <p:cNvPr id="1" name=""/>
        <p:cNvGrpSpPr/>
        <p:nvPr/>
      </p:nvGrpSpPr>
      <p:grpSpPr>
        <a:xfrm>
          <a:off x="0" y="0"/>
          <a:ext cx="0" cy="0"/>
          <a:chOff x="0" y="0"/>
          <a:chExt cx="0" cy="0"/>
        </a:xfrm>
      </p:grpSpPr>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8650" y="330740"/>
            <a:ext cx="7886700" cy="612843"/>
          </a:xfrm>
        </p:spPr>
        <p:txBody>
          <a:bodyPr>
            <a:normAutofit/>
          </a:bodyPr>
          <a:lstStyle>
            <a:lvl1pPr algn="ctr">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424845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Slide - Small Image, Title, Bar, Logo">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8650" y="301557"/>
            <a:ext cx="7886700" cy="622571"/>
          </a:xfrm>
        </p:spPr>
        <p:txBody>
          <a:bodyPr>
            <a:normAutofit/>
          </a:bodyPr>
          <a:lstStyle>
            <a:lvl1pPr algn="ctr">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hasCustomPrompt="1"/>
          </p:nvPr>
        </p:nvSpPr>
        <p:spPr>
          <a:xfrm>
            <a:off x="628650" y="1228727"/>
            <a:ext cx="78867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132929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and Content Slide 2 - Small Image, Text, Title, Bar, Logo">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8650" y="332816"/>
            <a:ext cx="7886700" cy="659405"/>
          </a:xfrm>
        </p:spPr>
        <p:txBody>
          <a:bodyPr>
            <a:normAutofit/>
          </a:bodyPr>
          <a:lstStyle>
            <a:lvl1pPr algn="ctr">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hasCustomPrompt="1"/>
          </p:nvPr>
        </p:nvSpPr>
        <p:spPr>
          <a:xfrm>
            <a:off x="5082742" y="1896631"/>
            <a:ext cx="3808339"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321013" y="1360900"/>
            <a:ext cx="4608521" cy="4201670"/>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Tree>
    <p:extLst>
      <p:ext uri="{BB962C8B-B14F-4D97-AF65-F5344CB8AC3E}">
        <p14:creationId xmlns:p14="http://schemas.microsoft.com/office/powerpoint/2010/main" val="108885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8177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8650" y="330740"/>
            <a:ext cx="7886700" cy="671209"/>
          </a:xfrm>
        </p:spPr>
        <p:txBody>
          <a:bodyPr>
            <a:normAutofit/>
          </a:bodyPr>
          <a:lstStyle>
            <a:lvl1pPr algn="ctr">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hasCustomPrompt="1"/>
          </p:nvPr>
        </p:nvSpPr>
        <p:spPr>
          <a:xfrm>
            <a:off x="156538" y="1290869"/>
            <a:ext cx="373188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4028243" y="1290987"/>
            <a:ext cx="5016091" cy="5127568"/>
          </a:xfrm>
        </p:spPr>
        <p:txBody>
          <a:bodyPr>
            <a:normAutofit/>
          </a:bodyPr>
          <a:lstStyle>
            <a:lvl1pPr>
              <a:defRPr sz="2800" baseline="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
        <p:nvSpPr>
          <p:cNvPr id="6" name="Slide Number Placeholder 5">
            <a:extLst>
              <a:ext uri="{FF2B5EF4-FFF2-40B4-BE49-F238E27FC236}">
                <a16:creationId xmlns:a16="http://schemas.microsoft.com/office/drawing/2014/main" id="{B7D1B091-8DEF-44F3-9C62-5B96CF7088E8}"/>
              </a:ext>
            </a:extLst>
          </p:cNvPr>
          <p:cNvSpPr>
            <a:spLocks noGrp="1"/>
          </p:cNvSpPr>
          <p:nvPr>
            <p:ph type="sldNum" sz="quarter" idx="14"/>
          </p:nvPr>
        </p:nvSpPr>
        <p:spPr/>
        <p:txBody>
          <a:bodyPr/>
          <a:lstStyle/>
          <a:p>
            <a:fld id="{74EC55B0-5D01-45FE-91CD-8F1B48D625FC}" type="slidenum">
              <a:rPr lang="en-US" smtClean="0"/>
              <a:pPr/>
              <a:t>‹#›</a:t>
            </a:fld>
            <a:endParaRPr lang="en-US"/>
          </a:p>
        </p:txBody>
      </p:sp>
    </p:spTree>
    <p:extLst>
      <p:ext uri="{BB962C8B-B14F-4D97-AF65-F5344CB8AC3E}">
        <p14:creationId xmlns:p14="http://schemas.microsoft.com/office/powerpoint/2010/main" val="421408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Divider Slide - Logo, Bar, No Image">
    <p:spTree>
      <p:nvGrpSpPr>
        <p:cNvPr id="1" name=""/>
        <p:cNvGrpSpPr/>
        <p:nvPr/>
      </p:nvGrpSpPr>
      <p:grpSpPr>
        <a:xfrm>
          <a:off x="0" y="0"/>
          <a:ext cx="0" cy="0"/>
          <a:chOff x="0" y="0"/>
          <a:chExt cx="0" cy="0"/>
        </a:xfrm>
      </p:grpSpPr>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0" y="0"/>
            <a:ext cx="9144000" cy="91440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Title 1"/>
          <p:cNvSpPr>
            <a:spLocks noGrp="1"/>
          </p:cNvSpPr>
          <p:nvPr>
            <p:ph type="ctrTitle" hasCustomPrompt="1"/>
          </p:nvPr>
        </p:nvSpPr>
        <p:spPr>
          <a:xfrm>
            <a:off x="486294" y="0"/>
            <a:ext cx="8321040" cy="914400"/>
          </a:xfrm>
        </p:spPr>
        <p:txBody>
          <a:bodyPr anchor="ctr">
            <a:normAutofit/>
          </a:bodyPr>
          <a:lstStyle>
            <a:lvl1pPr algn="l">
              <a:defRPr sz="32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260" y="5499554"/>
            <a:ext cx="1985391" cy="944902"/>
          </a:xfrm>
          <a:prstGeom prst="rect">
            <a:avLst/>
          </a:prstGeom>
        </p:spPr>
      </p:pic>
      <p:sp>
        <p:nvSpPr>
          <p:cNvPr id="8" name="Slide Number Placeholder 3">
            <a:extLst>
              <a:ext uri="{FF2B5EF4-FFF2-40B4-BE49-F238E27FC236}">
                <a16:creationId xmlns:a16="http://schemas.microsoft.com/office/drawing/2014/main" id="{C1EDFECE-9A3F-E226-DC4F-2E4F4E85EB21}"/>
              </a:ext>
            </a:extLst>
          </p:cNvPr>
          <p:cNvSpPr>
            <a:spLocks noGrp="1"/>
          </p:cNvSpPr>
          <p:nvPr>
            <p:ph type="sldNum" sz="quarter" idx="10"/>
          </p:nvPr>
        </p:nvSpPr>
        <p:spPr>
          <a:xfrm>
            <a:off x="0" y="6592824"/>
            <a:ext cx="2057400" cy="265176"/>
          </a:xfrm>
        </p:spPr>
        <p:txBody>
          <a:bodyPr/>
          <a:lstStyle/>
          <a:p>
            <a:fld id="{74EC55B0-5D01-45FE-91CD-8F1B48D625FC}" type="slidenum">
              <a:rPr lang="en-US" smtClean="0"/>
              <a:pPr/>
              <a:t>‹#›</a:t>
            </a:fld>
            <a:endParaRPr lang="en-US"/>
          </a:p>
        </p:txBody>
      </p:sp>
    </p:spTree>
    <p:extLst>
      <p:ext uri="{BB962C8B-B14F-4D97-AF65-F5344CB8AC3E}">
        <p14:creationId xmlns:p14="http://schemas.microsoft.com/office/powerpoint/2010/main" val="2577787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D3B3-D5C2-45E0-B9FA-B0438592AE5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81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6"/>
            <a:ext cx="8219872" cy="90919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85157"/>
            <a:ext cx="8219872" cy="447789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FEBB670-FFC6-4F78-A4DD-BADA7B51359C}"/>
              </a:ext>
            </a:extLst>
          </p:cNvPr>
          <p:cNvSpPr>
            <a:spLocks noGrp="1"/>
          </p:cNvSpPr>
          <p:nvPr>
            <p:ph type="sldNum" sz="quarter" idx="4"/>
          </p:nvPr>
        </p:nvSpPr>
        <p:spPr>
          <a:xfrm>
            <a:off x="0" y="6592824"/>
            <a:ext cx="2057400" cy="265176"/>
          </a:xfrm>
          <a:prstGeom prst="rect">
            <a:avLst/>
          </a:prstGeom>
        </p:spPr>
        <p:txBody>
          <a:bodyPr vert="horz" lIns="91440" tIns="45720" rIns="91440" bIns="45720" rtlCol="0" anchor="ctr"/>
          <a:lstStyle>
            <a:lvl1pPr algn="l">
              <a:defRPr sz="1200" b="1">
                <a:solidFill>
                  <a:schemeClr val="tx2"/>
                </a:solidFill>
              </a:defRPr>
            </a:lvl1pPr>
          </a:lstStyle>
          <a:p>
            <a:fld id="{74EC55B0-5D01-45FE-91CD-8F1B48D625FC}" type="slidenum">
              <a:rPr lang="en-US" smtClean="0"/>
              <a:pPr/>
              <a:t>‹#›</a:t>
            </a:fld>
            <a:endParaRPr lang="en-US"/>
          </a:p>
        </p:txBody>
      </p:sp>
    </p:spTree>
    <p:extLst>
      <p:ext uri="{BB962C8B-B14F-4D97-AF65-F5344CB8AC3E}">
        <p14:creationId xmlns:p14="http://schemas.microsoft.com/office/powerpoint/2010/main" val="2263245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 id="2147483685" r:id="rId12"/>
    <p:sldLayoutId id="2147483686" r:id="rId13"/>
  </p:sldLayoutIdLst>
  <p:hf hdr="0" ftr="0" dt="0"/>
  <p:txStyles>
    <p:titleStyle>
      <a:lvl1pPr algn="l" defTabSz="685800" rtl="0" eaLnBrk="1" latinLnBrk="0" hangingPunct="1">
        <a:lnSpc>
          <a:spcPct val="90000"/>
        </a:lnSpc>
        <a:spcBef>
          <a:spcPct val="0"/>
        </a:spcBef>
        <a:buNone/>
        <a:defRPr sz="3200" i="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eq.nc.gov/outreach-education/environmental-justice/deq-north-carolina-community-mapping-syste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pa.gov/cwsrf/build-america-buy-america-bab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8" Type="http://schemas.openxmlformats.org/officeDocument/2006/relationships/hyperlink" Target="mailto:Colleen.simmons@ncdenr.gov" TargetMode="External"/><Relationship Id="rId3" Type="http://schemas.openxmlformats.org/officeDocument/2006/relationships/hyperlink" Target="mailto:jon.risgaard@ncdenr.gov" TargetMode="External"/><Relationship Id="rId7" Type="http://schemas.openxmlformats.org/officeDocument/2006/relationships/hyperlink" Target="mailto:matthew.rushing@ncdenr.gov" TargetMode="External"/><Relationship Id="rId2" Type="http://schemas.openxmlformats.org/officeDocument/2006/relationships/notesSlide" Target="../notesSlides/notesSlide136.xml"/><Relationship Id="rId1" Type="http://schemas.openxmlformats.org/officeDocument/2006/relationships/slideLayout" Target="../slideLayouts/slideLayout2.xml"/><Relationship Id="rId6" Type="http://schemas.openxmlformats.org/officeDocument/2006/relationships/hyperlink" Target="mailto:victor.damato@ncdenr.gov" TargetMode="External"/><Relationship Id="rId11" Type="http://schemas.openxmlformats.org/officeDocument/2006/relationships/hyperlink" Target="mailto:shadi.eskaf@ncdenr.gov" TargetMode="External"/><Relationship Id="rId5" Type="http://schemas.openxmlformats.org/officeDocument/2006/relationships/hyperlink" Target="mailto:Kavitha.Ambikadevi@ncdenr.gov" TargetMode="External"/><Relationship Id="rId10" Type="http://schemas.openxmlformats.org/officeDocument/2006/relationships/hyperlink" Target="mailto:jennifer.haynie@ncdenr.gov" TargetMode="External"/><Relationship Id="rId4" Type="http://schemas.openxmlformats.org/officeDocument/2006/relationships/hyperlink" Target="mailto:ken.pohlig@ncdenr.gov" TargetMode="External"/><Relationship Id="rId9" Type="http://schemas.openxmlformats.org/officeDocument/2006/relationships/hyperlink" Target="mailto:tony.evans@ncdenr.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q.nc.gov/about/divisions/water-infrastructure/i-need-funding/application-forms-and-additional-resour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edocs.deq.nc.gov/Forms/OPA-ARPA"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fris.nc.gov/"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3BDB-E081-4F78-BD46-D37DBDE97853}"/>
              </a:ext>
            </a:extLst>
          </p:cNvPr>
          <p:cNvSpPr>
            <a:spLocks noGrp="1"/>
          </p:cNvSpPr>
          <p:nvPr>
            <p:ph type="ctrTitle"/>
          </p:nvPr>
        </p:nvSpPr>
        <p:spPr>
          <a:xfrm>
            <a:off x="3239589" y="3088013"/>
            <a:ext cx="5385137" cy="1388193"/>
          </a:xfrm>
        </p:spPr>
        <p:txBody>
          <a:bodyPr>
            <a:noAutofit/>
          </a:bodyPr>
          <a:lstStyle/>
          <a:p>
            <a:r>
              <a:rPr lang="en-US" sz="3600"/>
              <a:t>Application Workshop</a:t>
            </a:r>
            <a:br>
              <a:rPr lang="en-US"/>
            </a:br>
            <a:r>
              <a:rPr lang="en-US" sz="2400"/>
              <a:t>Division of Water Infrastructure</a:t>
            </a:r>
            <a:br>
              <a:rPr lang="en-US"/>
            </a:br>
            <a:endParaRPr lang="en-US"/>
          </a:p>
        </p:txBody>
      </p:sp>
      <p:sp>
        <p:nvSpPr>
          <p:cNvPr id="3" name="Subtitle 2">
            <a:extLst>
              <a:ext uri="{FF2B5EF4-FFF2-40B4-BE49-F238E27FC236}">
                <a16:creationId xmlns:a16="http://schemas.microsoft.com/office/drawing/2014/main" id="{24495A53-9A24-489A-852B-2B2F1E18EA84}"/>
              </a:ext>
            </a:extLst>
          </p:cNvPr>
          <p:cNvSpPr>
            <a:spLocks noGrp="1"/>
          </p:cNvSpPr>
          <p:nvPr>
            <p:ph type="subTitle" idx="1"/>
          </p:nvPr>
        </p:nvSpPr>
        <p:spPr/>
        <p:txBody>
          <a:bodyPr/>
          <a:lstStyle/>
          <a:p>
            <a:r>
              <a:rPr lang="en-US">
                <a:solidFill>
                  <a:schemeClr val="accent3"/>
                </a:solidFill>
              </a:rPr>
              <a:t>Fall 2022</a:t>
            </a:r>
          </a:p>
        </p:txBody>
      </p:sp>
    </p:spTree>
    <p:extLst>
      <p:ext uri="{BB962C8B-B14F-4D97-AF65-F5344CB8AC3E}">
        <p14:creationId xmlns:p14="http://schemas.microsoft.com/office/powerpoint/2010/main" val="2695322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A79E-CEA4-45A9-A512-C94E3334B27A}"/>
              </a:ext>
            </a:extLst>
          </p:cNvPr>
          <p:cNvSpPr>
            <a:spLocks noGrp="1"/>
          </p:cNvSpPr>
          <p:nvPr>
            <p:ph type="title"/>
          </p:nvPr>
        </p:nvSpPr>
        <p:spPr/>
        <p:txBody>
          <a:bodyPr/>
          <a:lstStyle/>
          <a:p>
            <a:r>
              <a:rPr lang="en-US"/>
              <a:t>State Reserve – ARPA – Eligibilities  </a:t>
            </a:r>
          </a:p>
        </p:txBody>
      </p:sp>
      <p:sp>
        <p:nvSpPr>
          <p:cNvPr id="3" name="Content Placeholder 2">
            <a:extLst>
              <a:ext uri="{FF2B5EF4-FFF2-40B4-BE49-F238E27FC236}">
                <a16:creationId xmlns:a16="http://schemas.microsoft.com/office/drawing/2014/main" id="{372588A0-FDB4-4020-B968-8064E8FB607E}"/>
              </a:ext>
            </a:extLst>
          </p:cNvPr>
          <p:cNvSpPr>
            <a:spLocks noGrp="1"/>
          </p:cNvSpPr>
          <p:nvPr>
            <p:ph idx="1"/>
          </p:nvPr>
        </p:nvSpPr>
        <p:spPr/>
        <p:txBody>
          <a:bodyPr/>
          <a:lstStyle/>
          <a:p>
            <a:r>
              <a:rPr lang="en-US">
                <a:solidFill>
                  <a:schemeClr val="accent3"/>
                </a:solidFill>
              </a:rPr>
              <a:t>SRF-eligible projects</a:t>
            </a:r>
          </a:p>
          <a:p>
            <a:r>
              <a:rPr lang="en-US">
                <a:solidFill>
                  <a:schemeClr val="accent3"/>
                </a:solidFill>
              </a:rPr>
              <a:t>“At-Risk” utilities</a:t>
            </a:r>
          </a:p>
          <a:p>
            <a:pPr lvl="1"/>
            <a:r>
              <a:rPr lang="en-US">
                <a:solidFill>
                  <a:schemeClr val="accent3"/>
                </a:solidFill>
              </a:rPr>
              <a:t>Eligibilities</a:t>
            </a:r>
          </a:p>
          <a:p>
            <a:pPr lvl="2"/>
            <a:r>
              <a:rPr lang="en-US" sz="2400">
                <a:solidFill>
                  <a:schemeClr val="accent3"/>
                </a:solidFill>
              </a:rPr>
              <a:t>Not designated as distressed</a:t>
            </a:r>
          </a:p>
          <a:p>
            <a:pPr lvl="2"/>
            <a:r>
              <a:rPr lang="en-US" sz="2400">
                <a:solidFill>
                  <a:schemeClr val="accent3"/>
                </a:solidFill>
              </a:rPr>
              <a:t>Systems eligible for “at risk” funds:</a:t>
            </a:r>
          </a:p>
          <a:p>
            <a:pPr lvl="3"/>
            <a:r>
              <a:rPr lang="en-US" sz="2400">
                <a:solidFill>
                  <a:schemeClr val="accent3"/>
                </a:solidFill>
              </a:rPr>
              <a:t>6 or higher on Assessment Criteria score AND 3 of 5 LGU indicators worse than state benchmark OR</a:t>
            </a:r>
          </a:p>
          <a:p>
            <a:pPr lvl="3"/>
            <a:r>
              <a:rPr lang="en-US" sz="2400">
                <a:solidFill>
                  <a:schemeClr val="accent3"/>
                </a:solidFill>
              </a:rPr>
              <a:t>Serves ≤ 1,000 residential service connections AND 3 of 5 LGU indicators worse than state benchmark</a:t>
            </a:r>
          </a:p>
          <a:p>
            <a:pPr lvl="2"/>
            <a:endParaRPr lang="en-US">
              <a:solidFill>
                <a:srgbClr val="FF0000"/>
              </a:solidFill>
            </a:endParaRPr>
          </a:p>
          <a:p>
            <a:pPr marL="685800" lvl="2" indent="0">
              <a:buNone/>
            </a:pPr>
            <a:endParaRPr lang="en-US">
              <a:solidFill>
                <a:srgbClr val="FF0000"/>
              </a:solidFill>
            </a:endParaRPr>
          </a:p>
          <a:p>
            <a:pPr lvl="1"/>
            <a:endParaRPr lang="en-US">
              <a:solidFill>
                <a:srgbClr val="FF0000"/>
              </a:solidFill>
            </a:endParaRPr>
          </a:p>
          <a:p>
            <a:pPr lvl="2"/>
            <a:endParaRPr lang="en-US">
              <a:solidFill>
                <a:srgbClr val="FF0000"/>
              </a:solidFill>
            </a:endParaRPr>
          </a:p>
          <a:p>
            <a:pPr lvl="2"/>
            <a:endParaRPr lang="en-US">
              <a:solidFill>
                <a:srgbClr val="FF0000"/>
              </a:solidFill>
            </a:endParaRPr>
          </a:p>
        </p:txBody>
      </p:sp>
      <p:sp>
        <p:nvSpPr>
          <p:cNvPr id="4" name="Slide Number Placeholder 3">
            <a:extLst>
              <a:ext uri="{FF2B5EF4-FFF2-40B4-BE49-F238E27FC236}">
                <a16:creationId xmlns:a16="http://schemas.microsoft.com/office/drawing/2014/main" id="{86239E8B-729B-4D29-ABBF-2BF9F8DFDD11}"/>
              </a:ext>
            </a:extLst>
          </p:cNvPr>
          <p:cNvSpPr>
            <a:spLocks noGrp="1"/>
          </p:cNvSpPr>
          <p:nvPr>
            <p:ph type="sldNum" sz="quarter" idx="10"/>
          </p:nvPr>
        </p:nvSpPr>
        <p:spPr/>
        <p:txBody>
          <a:bodyPr/>
          <a:lstStyle/>
          <a:p>
            <a:fld id="{74EC55B0-5D01-45FE-91CD-8F1B48D625FC}" type="slidenum">
              <a:rPr lang="en-US" smtClean="0"/>
              <a:pPr/>
              <a:t>10</a:t>
            </a:fld>
            <a:endParaRPr lang="en-US"/>
          </a:p>
        </p:txBody>
      </p:sp>
    </p:spTree>
    <p:extLst>
      <p:ext uri="{BB962C8B-B14F-4D97-AF65-F5344CB8AC3E}">
        <p14:creationId xmlns:p14="http://schemas.microsoft.com/office/powerpoint/2010/main" val="31876147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26D2-1DB0-4009-A937-58E6B1DDCB81}"/>
              </a:ext>
            </a:extLst>
          </p:cNvPr>
          <p:cNvSpPr>
            <a:spLocks noGrp="1"/>
          </p:cNvSpPr>
          <p:nvPr>
            <p:ph type="title"/>
          </p:nvPr>
        </p:nvSpPr>
        <p:spPr/>
        <p:txBody>
          <a:bodyPr>
            <a:noAutofit/>
          </a:bodyPr>
          <a:lstStyle/>
          <a:p>
            <a:r>
              <a:rPr lang="en-US"/>
              <a:t>4.C Local Government Unit (LGU) Indicators (DW / WW)</a:t>
            </a:r>
          </a:p>
        </p:txBody>
      </p:sp>
      <p:sp>
        <p:nvSpPr>
          <p:cNvPr id="3" name="Content Placeholder 2">
            <a:extLst>
              <a:ext uri="{FF2B5EF4-FFF2-40B4-BE49-F238E27FC236}">
                <a16:creationId xmlns:a16="http://schemas.microsoft.com/office/drawing/2014/main" id="{5F97FE1F-D434-4B22-AF96-DA2EDA2FE947}"/>
              </a:ext>
            </a:extLst>
          </p:cNvPr>
          <p:cNvSpPr>
            <a:spLocks noGrp="1"/>
          </p:cNvSpPr>
          <p:nvPr>
            <p:ph idx="1"/>
          </p:nvPr>
        </p:nvSpPr>
        <p:spPr/>
        <p:txBody>
          <a:bodyPr>
            <a:noAutofit/>
          </a:bodyPr>
          <a:lstStyle/>
          <a:p>
            <a:pPr>
              <a:spcAft>
                <a:spcPts val="600"/>
              </a:spcAft>
            </a:pPr>
            <a:r>
              <a:rPr lang="en-US" sz="2400">
                <a:solidFill>
                  <a:schemeClr val="tx2"/>
                </a:solidFill>
              </a:rPr>
              <a:t>Only claim </a:t>
            </a:r>
            <a:r>
              <a:rPr lang="en-US" sz="2400" u="sng">
                <a:solidFill>
                  <a:schemeClr val="tx2"/>
                </a:solidFill>
              </a:rPr>
              <a:t>ONE</a:t>
            </a:r>
            <a:r>
              <a:rPr lang="en-US" sz="2400">
                <a:solidFill>
                  <a:schemeClr val="tx2"/>
                </a:solidFill>
              </a:rPr>
              <a:t> sub-category</a:t>
            </a:r>
          </a:p>
          <a:p>
            <a:pPr lvl="1">
              <a:spcAft>
                <a:spcPts val="600"/>
              </a:spcAft>
            </a:pPr>
            <a:r>
              <a:rPr lang="en-US" sz="2000">
                <a:solidFill>
                  <a:schemeClr val="tx2"/>
                </a:solidFill>
              </a:rPr>
              <a:t>3 out of 5 LGU indicators worse than state benchmark, or</a:t>
            </a:r>
          </a:p>
          <a:p>
            <a:pPr lvl="1">
              <a:spcAft>
                <a:spcPts val="600"/>
              </a:spcAft>
            </a:pPr>
            <a:r>
              <a:rPr lang="en-US" sz="2000">
                <a:solidFill>
                  <a:schemeClr val="tx2"/>
                </a:solidFill>
              </a:rPr>
              <a:t>4 out of 5 LGU indicators worse than state benchmark, or</a:t>
            </a:r>
          </a:p>
          <a:p>
            <a:pPr lvl="1">
              <a:spcAft>
                <a:spcPts val="600"/>
              </a:spcAft>
            </a:pPr>
            <a:r>
              <a:rPr lang="en-US" sz="2000">
                <a:solidFill>
                  <a:schemeClr val="tx2"/>
                </a:solidFill>
              </a:rPr>
              <a:t>5 out of 5 LGU indicators worse than state benchmark</a:t>
            </a:r>
          </a:p>
          <a:p>
            <a:pPr lvl="1">
              <a:spcAft>
                <a:spcPts val="600"/>
              </a:spcAft>
            </a:pPr>
            <a:r>
              <a:rPr lang="en-US" sz="2000">
                <a:solidFill>
                  <a:schemeClr val="accent3"/>
                </a:solidFill>
              </a:rPr>
              <a:t>Note change in points for specific line items</a:t>
            </a:r>
          </a:p>
          <a:p>
            <a:pPr>
              <a:spcAft>
                <a:spcPts val="600"/>
              </a:spcAft>
            </a:pPr>
            <a:r>
              <a:rPr lang="en-US" sz="2400">
                <a:solidFill>
                  <a:schemeClr val="tx2"/>
                </a:solidFill>
              </a:rPr>
              <a:t>LGU Indicators are</a:t>
            </a:r>
            <a:endParaRPr lang="en-US" sz="2400">
              <a:solidFill>
                <a:schemeClr val="accent3"/>
              </a:solidFill>
            </a:endParaRPr>
          </a:p>
          <a:p>
            <a:pPr lvl="1">
              <a:spcAft>
                <a:spcPts val="600"/>
              </a:spcAft>
            </a:pPr>
            <a:r>
              <a:rPr lang="en-US" sz="2000">
                <a:solidFill>
                  <a:schemeClr val="accent3"/>
                </a:solidFill>
              </a:rPr>
              <a:t>Property Valuation per Capita is less than $125,015</a:t>
            </a:r>
          </a:p>
          <a:p>
            <a:pPr lvl="1">
              <a:spcAft>
                <a:spcPts val="600"/>
              </a:spcAft>
            </a:pPr>
            <a:r>
              <a:rPr lang="en-US" sz="2000">
                <a:solidFill>
                  <a:schemeClr val="accent3"/>
                </a:solidFill>
              </a:rPr>
              <a:t>Percent Population Change is less than 4.48%</a:t>
            </a:r>
          </a:p>
          <a:p>
            <a:pPr lvl="1">
              <a:spcAft>
                <a:spcPts val="600"/>
              </a:spcAft>
            </a:pPr>
            <a:r>
              <a:rPr lang="en-US" sz="2000">
                <a:solidFill>
                  <a:schemeClr val="accent3"/>
                </a:solidFill>
              </a:rPr>
              <a:t>Poverty Rate is greater than 14.0%</a:t>
            </a:r>
          </a:p>
          <a:p>
            <a:pPr lvl="1">
              <a:spcAft>
                <a:spcPts val="600"/>
              </a:spcAft>
            </a:pPr>
            <a:r>
              <a:rPr lang="en-US" sz="2000">
                <a:solidFill>
                  <a:schemeClr val="accent3"/>
                </a:solidFill>
              </a:rPr>
              <a:t>Median Household Income is less than $56,642</a:t>
            </a:r>
          </a:p>
          <a:p>
            <a:pPr lvl="1">
              <a:spcAft>
                <a:spcPts val="600"/>
              </a:spcAft>
            </a:pPr>
            <a:r>
              <a:rPr lang="en-US" sz="2000">
                <a:solidFill>
                  <a:schemeClr val="accent3"/>
                </a:solidFill>
              </a:rPr>
              <a:t>Unemployment rate is greater than 7.1%</a:t>
            </a:r>
          </a:p>
          <a:p>
            <a:endParaRPr lang="en-US"/>
          </a:p>
        </p:txBody>
      </p:sp>
      <p:sp>
        <p:nvSpPr>
          <p:cNvPr id="4" name="Slide Number Placeholder 3">
            <a:extLst>
              <a:ext uri="{FF2B5EF4-FFF2-40B4-BE49-F238E27FC236}">
                <a16:creationId xmlns:a16="http://schemas.microsoft.com/office/drawing/2014/main" id="{8DE828FC-4ACC-425A-B28C-19EF21AD3B98}"/>
              </a:ext>
            </a:extLst>
          </p:cNvPr>
          <p:cNvSpPr>
            <a:spLocks noGrp="1"/>
          </p:cNvSpPr>
          <p:nvPr>
            <p:ph type="sldNum" sz="quarter" idx="10"/>
          </p:nvPr>
        </p:nvSpPr>
        <p:spPr/>
        <p:txBody>
          <a:bodyPr/>
          <a:lstStyle/>
          <a:p>
            <a:fld id="{74EC55B0-5D01-45FE-91CD-8F1B48D625FC}" type="slidenum">
              <a:rPr lang="en-US" smtClean="0"/>
              <a:pPr/>
              <a:t>100</a:t>
            </a:fld>
            <a:endParaRPr lang="en-US"/>
          </a:p>
        </p:txBody>
      </p:sp>
    </p:spTree>
    <p:extLst>
      <p:ext uri="{BB962C8B-B14F-4D97-AF65-F5344CB8AC3E}">
        <p14:creationId xmlns:p14="http://schemas.microsoft.com/office/powerpoint/2010/main" val="3922136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5185BF-DB5B-4E92-B1EB-37CA62D25925}"/>
              </a:ext>
            </a:extLst>
          </p:cNvPr>
          <p:cNvSpPr/>
          <p:nvPr/>
        </p:nvSpPr>
        <p:spPr>
          <a:xfrm>
            <a:off x="6993083" y="5272624"/>
            <a:ext cx="2057400" cy="1231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9E149-7807-1415-6DE3-D773ED74E10B}"/>
              </a:ext>
            </a:extLst>
          </p:cNvPr>
          <p:cNvSpPr>
            <a:spLocks noGrp="1"/>
          </p:cNvSpPr>
          <p:nvPr>
            <p:ph type="title"/>
          </p:nvPr>
        </p:nvSpPr>
        <p:spPr/>
        <p:txBody>
          <a:bodyPr/>
          <a:lstStyle/>
          <a:p>
            <a:r>
              <a:rPr lang="en-US"/>
              <a:t>4.D Benefit to Disadvantaged Areas (DW / WW)</a:t>
            </a:r>
          </a:p>
        </p:txBody>
      </p:sp>
      <p:sp>
        <p:nvSpPr>
          <p:cNvPr id="3" name="Content Placeholder 2">
            <a:extLst>
              <a:ext uri="{FF2B5EF4-FFF2-40B4-BE49-F238E27FC236}">
                <a16:creationId xmlns:a16="http://schemas.microsoft.com/office/drawing/2014/main" id="{C1D1C6C4-77AF-278D-23B2-E9D5960C134F}"/>
              </a:ext>
            </a:extLst>
          </p:cNvPr>
          <p:cNvSpPr>
            <a:spLocks noGrp="1"/>
          </p:cNvSpPr>
          <p:nvPr>
            <p:ph idx="1"/>
          </p:nvPr>
        </p:nvSpPr>
        <p:spPr>
          <a:xfrm>
            <a:off x="457200" y="1049482"/>
            <a:ext cx="8239328" cy="5198919"/>
          </a:xfrm>
        </p:spPr>
        <p:txBody>
          <a:bodyPr>
            <a:noAutofit/>
          </a:bodyPr>
          <a:lstStyle/>
          <a:p>
            <a:r>
              <a:rPr lang="en-US" dirty="0">
                <a:solidFill>
                  <a:schemeClr val="accent3"/>
                </a:solidFill>
              </a:rPr>
              <a:t>New line item (5 points)</a:t>
            </a:r>
          </a:p>
          <a:p>
            <a:r>
              <a:rPr lang="en-US" dirty="0">
                <a:solidFill>
                  <a:schemeClr val="accent3"/>
                </a:solidFill>
              </a:rPr>
              <a:t>Projects receiving 1.E points will receive these points without additional documentation</a:t>
            </a:r>
          </a:p>
          <a:p>
            <a:r>
              <a:rPr lang="en-US" dirty="0">
                <a:solidFill>
                  <a:schemeClr val="accent3"/>
                </a:solidFill>
              </a:rPr>
              <a:t>Qualification: </a:t>
            </a:r>
            <a:r>
              <a:rPr lang="en-US" u="sng" dirty="0">
                <a:solidFill>
                  <a:schemeClr val="accent3"/>
                </a:solidFill>
              </a:rPr>
              <a:t>50%</a:t>
            </a:r>
            <a:r>
              <a:rPr lang="en-US" dirty="0">
                <a:solidFill>
                  <a:schemeClr val="accent3"/>
                </a:solidFill>
              </a:rPr>
              <a:t> of construction costs </a:t>
            </a:r>
            <a:r>
              <a:rPr lang="en-US" dirty="0">
                <a:solidFill>
                  <a:schemeClr val="accent3"/>
                </a:solidFill>
                <a:sym typeface="Wingdings" panose="05000000000000000000" pitchFamily="2" charset="2"/>
              </a:rPr>
              <a:t>Provide connection or alternative service</a:t>
            </a:r>
            <a:endParaRPr lang="en-US" dirty="0">
              <a:solidFill>
                <a:schemeClr val="accent3"/>
              </a:solidFill>
            </a:endParaRPr>
          </a:p>
          <a:p>
            <a:r>
              <a:rPr lang="en-US" dirty="0">
                <a:solidFill>
                  <a:schemeClr val="accent3"/>
                </a:solidFill>
              </a:rPr>
              <a:t>Disadvantaged Area definition – Similar to definition for Line Item 1.E</a:t>
            </a:r>
          </a:p>
          <a:p>
            <a:r>
              <a:rPr lang="en-US" dirty="0">
                <a:solidFill>
                  <a:schemeClr val="accent3"/>
                </a:solidFill>
              </a:rPr>
              <a:t>Documentation - See guidance for more details</a:t>
            </a:r>
          </a:p>
          <a:p>
            <a:pPr lvl="1"/>
            <a:r>
              <a:rPr lang="en-US" dirty="0">
                <a:solidFill>
                  <a:schemeClr val="accent3"/>
                </a:solidFill>
              </a:rPr>
              <a:t>Justification Narrative (similar to Line Item 1.E)</a:t>
            </a:r>
          </a:p>
          <a:p>
            <a:pPr lvl="1"/>
            <a:r>
              <a:rPr lang="en-US" dirty="0">
                <a:solidFill>
                  <a:schemeClr val="accent3"/>
                </a:solidFill>
              </a:rPr>
              <a:t>Map (similar to Line Item 1.E)</a:t>
            </a:r>
          </a:p>
          <a:p>
            <a:pPr lvl="1"/>
            <a:r>
              <a:rPr lang="en-US" dirty="0">
                <a:solidFill>
                  <a:schemeClr val="accent3"/>
                </a:solidFill>
              </a:rPr>
              <a:t>Benefit narrative</a:t>
            </a:r>
          </a:p>
          <a:p>
            <a:pPr lvl="1"/>
            <a:r>
              <a:rPr lang="en-US" dirty="0">
                <a:solidFill>
                  <a:schemeClr val="accent3"/>
                </a:solidFill>
              </a:rPr>
              <a:t>Project budget (similar to Line Item 1.E)</a:t>
            </a:r>
          </a:p>
          <a:p>
            <a:pPr lvl="1"/>
            <a:endParaRPr lang="en-US" dirty="0"/>
          </a:p>
        </p:txBody>
      </p:sp>
      <p:sp>
        <p:nvSpPr>
          <p:cNvPr id="4" name="Slide Number Placeholder 3">
            <a:extLst>
              <a:ext uri="{FF2B5EF4-FFF2-40B4-BE49-F238E27FC236}">
                <a16:creationId xmlns:a16="http://schemas.microsoft.com/office/drawing/2014/main" id="{2C172194-5E93-F28D-AA2F-CEA55AB49690}"/>
              </a:ext>
            </a:extLst>
          </p:cNvPr>
          <p:cNvSpPr>
            <a:spLocks noGrp="1"/>
          </p:cNvSpPr>
          <p:nvPr>
            <p:ph type="sldNum" sz="quarter" idx="10"/>
          </p:nvPr>
        </p:nvSpPr>
        <p:spPr/>
        <p:txBody>
          <a:bodyPr/>
          <a:lstStyle/>
          <a:p>
            <a:fld id="{74EC55B0-5D01-45FE-91CD-8F1B48D625FC}" type="slidenum">
              <a:rPr lang="en-US" smtClean="0"/>
              <a:pPr/>
              <a:t>101</a:t>
            </a:fld>
            <a:endParaRPr lang="en-US"/>
          </a:p>
        </p:txBody>
      </p:sp>
    </p:spTree>
    <p:extLst>
      <p:ext uri="{BB962C8B-B14F-4D97-AF65-F5344CB8AC3E}">
        <p14:creationId xmlns:p14="http://schemas.microsoft.com/office/powerpoint/2010/main" val="19363311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4148-5D73-C9A3-A962-11A6500C3B68}"/>
              </a:ext>
            </a:extLst>
          </p:cNvPr>
          <p:cNvSpPr>
            <a:spLocks noGrp="1"/>
          </p:cNvSpPr>
          <p:nvPr>
            <p:ph type="title"/>
          </p:nvPr>
        </p:nvSpPr>
        <p:spPr/>
        <p:txBody>
          <a:bodyPr/>
          <a:lstStyle/>
          <a:p>
            <a:r>
              <a:rPr lang="en-US"/>
              <a:t>4.E and 4.F Poverty Rate and LMI (CDBG-I)</a:t>
            </a:r>
          </a:p>
        </p:txBody>
      </p:sp>
      <p:sp>
        <p:nvSpPr>
          <p:cNvPr id="3" name="Content Placeholder 2">
            <a:extLst>
              <a:ext uri="{FF2B5EF4-FFF2-40B4-BE49-F238E27FC236}">
                <a16:creationId xmlns:a16="http://schemas.microsoft.com/office/drawing/2014/main" id="{68A66A67-3CDD-C83C-39F7-3E299F9CCE1A}"/>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4.E – Now is poverty line item, points did not change</a:t>
            </a:r>
            <a:endParaRPr lang="en-US">
              <a:solidFill>
                <a:schemeClr val="accent3"/>
              </a:solidFill>
            </a:endParaRPr>
          </a:p>
          <a:p>
            <a:endParaRPr lang="en-US">
              <a:solidFill>
                <a:schemeClr val="accent3"/>
              </a:solidFill>
              <a:latin typeface="Arial"/>
              <a:cs typeface="Arial"/>
            </a:endParaRPr>
          </a:p>
          <a:p>
            <a:r>
              <a:rPr lang="en-US">
                <a:solidFill>
                  <a:schemeClr val="accent3"/>
                </a:solidFill>
                <a:latin typeface="Arial"/>
                <a:cs typeface="Arial"/>
              </a:rPr>
              <a:t>4.F – Points adjustment to a maximum of 25 points instead of 20</a:t>
            </a:r>
            <a:endParaRPr lang="en-US">
              <a:solidFill>
                <a:schemeClr val="accent3"/>
              </a:solidFill>
            </a:endParaRPr>
          </a:p>
        </p:txBody>
      </p:sp>
      <p:sp>
        <p:nvSpPr>
          <p:cNvPr id="4" name="Slide Number Placeholder 3">
            <a:extLst>
              <a:ext uri="{FF2B5EF4-FFF2-40B4-BE49-F238E27FC236}">
                <a16:creationId xmlns:a16="http://schemas.microsoft.com/office/drawing/2014/main" id="{E09FC9D9-ECA8-3508-80F7-8B4E6453F325}"/>
              </a:ext>
            </a:extLst>
          </p:cNvPr>
          <p:cNvSpPr>
            <a:spLocks noGrp="1"/>
          </p:cNvSpPr>
          <p:nvPr>
            <p:ph type="sldNum" sz="quarter" idx="10"/>
          </p:nvPr>
        </p:nvSpPr>
        <p:spPr/>
        <p:txBody>
          <a:bodyPr/>
          <a:lstStyle/>
          <a:p>
            <a:fld id="{74EC55B0-5D01-45FE-91CD-8F1B48D625FC}" type="slidenum">
              <a:rPr lang="en-US" smtClean="0"/>
              <a:pPr/>
              <a:t>102</a:t>
            </a:fld>
            <a:endParaRPr lang="en-US"/>
          </a:p>
        </p:txBody>
      </p:sp>
    </p:spTree>
    <p:extLst>
      <p:ext uri="{BB962C8B-B14F-4D97-AF65-F5344CB8AC3E}">
        <p14:creationId xmlns:p14="http://schemas.microsoft.com/office/powerpoint/2010/main" val="7814782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103</a:t>
            </a:fld>
            <a:endParaRPr lang="en-US"/>
          </a:p>
        </p:txBody>
      </p:sp>
      <p:sp>
        <p:nvSpPr>
          <p:cNvPr id="4" name="Title 3"/>
          <p:cNvSpPr>
            <a:spLocks noGrp="1"/>
          </p:cNvSpPr>
          <p:nvPr>
            <p:ph type="ctrTitle"/>
          </p:nvPr>
        </p:nvSpPr>
        <p:spPr/>
        <p:txBody>
          <a:bodyPr/>
          <a:lstStyle/>
          <a:p>
            <a:r>
              <a:rPr lang="en-US"/>
              <a:t>Questions?</a:t>
            </a:r>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8177" b="18177"/>
          <a:stretch>
            <a:fillRect/>
          </a:stretch>
        </p:blipFill>
        <p:spPr/>
      </p:pic>
    </p:spTree>
    <p:extLst>
      <p:ext uri="{BB962C8B-B14F-4D97-AF65-F5344CB8AC3E}">
        <p14:creationId xmlns:p14="http://schemas.microsoft.com/office/powerpoint/2010/main" val="22741874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CDBG-I Programmatic Specifics</a:t>
            </a:r>
            <a:endParaRPr lang="en-US" b="1" i="1">
              <a:solidFill>
                <a:schemeClr val="accent3"/>
              </a:solidFill>
              <a:latin typeface="+mj-lt"/>
            </a:endParaRP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
        <p:nvSpPr>
          <p:cNvPr id="2" name="Slide Number Placeholder 1">
            <a:extLst>
              <a:ext uri="{FF2B5EF4-FFF2-40B4-BE49-F238E27FC236}">
                <a16:creationId xmlns:a16="http://schemas.microsoft.com/office/drawing/2014/main" id="{F28149BE-23F3-4269-B408-5571F2B1FCD1}"/>
              </a:ext>
            </a:extLst>
          </p:cNvPr>
          <p:cNvSpPr>
            <a:spLocks noGrp="1"/>
          </p:cNvSpPr>
          <p:nvPr>
            <p:ph type="sldNum" sz="quarter" idx="14"/>
          </p:nvPr>
        </p:nvSpPr>
        <p:spPr/>
        <p:txBody>
          <a:bodyPr/>
          <a:lstStyle/>
          <a:p>
            <a:fld id="{74EC55B0-5D01-45FE-91CD-8F1B48D625FC}" type="slidenum">
              <a:rPr lang="en-US" smtClean="0"/>
              <a:pPr/>
              <a:t>104</a:t>
            </a:fld>
            <a:endParaRPr lang="en-US"/>
          </a:p>
        </p:txBody>
      </p:sp>
    </p:spTree>
    <p:extLst>
      <p:ext uri="{BB962C8B-B14F-4D97-AF65-F5344CB8AC3E}">
        <p14:creationId xmlns:p14="http://schemas.microsoft.com/office/powerpoint/2010/main" val="3644804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CEEB-C7BF-94CD-017E-268CD08BD7D8}"/>
              </a:ext>
            </a:extLst>
          </p:cNvPr>
          <p:cNvSpPr>
            <a:spLocks noGrp="1"/>
          </p:cNvSpPr>
          <p:nvPr>
            <p:ph type="title"/>
          </p:nvPr>
        </p:nvSpPr>
        <p:spPr/>
        <p:txBody>
          <a:bodyPr>
            <a:noAutofit/>
          </a:bodyPr>
          <a:lstStyle/>
          <a:p>
            <a:r>
              <a:rPr lang="en-US">
                <a:latin typeface="Times New Roman"/>
                <a:cs typeface="Times New Roman"/>
              </a:rPr>
              <a:t>CDBG-I: Applicants Eligible to Apply </a:t>
            </a:r>
            <a:endParaRPr lang="en-US"/>
          </a:p>
        </p:txBody>
      </p:sp>
      <p:sp>
        <p:nvSpPr>
          <p:cNvPr id="3" name="Content Placeholder 2">
            <a:extLst>
              <a:ext uri="{FF2B5EF4-FFF2-40B4-BE49-F238E27FC236}">
                <a16:creationId xmlns:a16="http://schemas.microsoft.com/office/drawing/2014/main" id="{ED6187B4-95F2-F977-11B3-F16B4EE0C9BB}"/>
              </a:ext>
            </a:extLst>
          </p:cNvPr>
          <p:cNvSpPr>
            <a:spLocks noGrp="1"/>
          </p:cNvSpPr>
          <p:nvPr>
            <p:ph idx="1"/>
          </p:nvPr>
        </p:nvSpPr>
        <p:spPr>
          <a:xfrm>
            <a:off x="457200" y="1030320"/>
            <a:ext cx="8239328" cy="5019673"/>
          </a:xfrm>
        </p:spPr>
        <p:txBody>
          <a:bodyPr vert="horz" lIns="91440" tIns="45720" rIns="91440" bIns="45720" rtlCol="0" anchor="t">
            <a:noAutofit/>
          </a:bodyPr>
          <a:lstStyle/>
          <a:p>
            <a:pPr marL="0" indent="0">
              <a:buNone/>
            </a:pPr>
            <a:endParaRPr lang="en-US" sz="2400" b="1" i="1">
              <a:solidFill>
                <a:srgbClr val="000000"/>
              </a:solidFill>
            </a:endParaRPr>
          </a:p>
          <a:p>
            <a:endParaRPr lang="en-US">
              <a:solidFill>
                <a:srgbClr val="FF0000"/>
              </a:solidFill>
            </a:endParaRPr>
          </a:p>
          <a:p>
            <a:endParaRPr lang="en-US"/>
          </a:p>
        </p:txBody>
      </p:sp>
      <p:sp>
        <p:nvSpPr>
          <p:cNvPr id="4" name="Slide Number Placeholder 3">
            <a:extLst>
              <a:ext uri="{FF2B5EF4-FFF2-40B4-BE49-F238E27FC236}">
                <a16:creationId xmlns:a16="http://schemas.microsoft.com/office/drawing/2014/main" id="{541BEF9D-F13B-8B6B-C094-929DCF105AAD}"/>
              </a:ext>
            </a:extLst>
          </p:cNvPr>
          <p:cNvSpPr>
            <a:spLocks noGrp="1"/>
          </p:cNvSpPr>
          <p:nvPr>
            <p:ph type="sldNum" sz="quarter" idx="10"/>
          </p:nvPr>
        </p:nvSpPr>
        <p:spPr/>
        <p:txBody>
          <a:bodyPr/>
          <a:lstStyle/>
          <a:p>
            <a:fld id="{74EC55B0-5D01-45FE-91CD-8F1B48D625FC}" type="slidenum">
              <a:rPr lang="en-US" dirty="0" smtClean="0"/>
              <a:pPr/>
              <a:t>105</a:t>
            </a:fld>
            <a:endParaRPr lang="en-US"/>
          </a:p>
        </p:txBody>
      </p:sp>
      <p:sp>
        <p:nvSpPr>
          <p:cNvPr id="6" name="Content Placeholder 2">
            <a:extLst>
              <a:ext uri="{FF2B5EF4-FFF2-40B4-BE49-F238E27FC236}">
                <a16:creationId xmlns:a16="http://schemas.microsoft.com/office/drawing/2014/main" id="{34075E44-8D4D-7FDB-4040-64CA69BE3566}"/>
              </a:ext>
            </a:extLst>
          </p:cNvPr>
          <p:cNvSpPr txBox="1">
            <a:spLocks/>
          </p:cNvSpPr>
          <p:nvPr/>
        </p:nvSpPr>
        <p:spPr>
          <a:xfrm>
            <a:off x="457200" y="1134229"/>
            <a:ext cx="8239328" cy="5019673"/>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a:solidFill>
                  <a:schemeClr val="accent3"/>
                </a:solidFill>
                <a:latin typeface="Arial"/>
                <a:cs typeface="Arial"/>
              </a:rPr>
              <a:t>Non-entitlement communities only </a:t>
            </a:r>
            <a:endParaRPr lang="en-US" sz="2400">
              <a:solidFill>
                <a:schemeClr val="accent3"/>
              </a:solidFill>
            </a:endParaRPr>
          </a:p>
          <a:p>
            <a:pPr marL="685800" lvl="1" indent="-342900"/>
            <a:r>
              <a:rPr lang="en-US" sz="2000">
                <a:solidFill>
                  <a:schemeClr val="accent3"/>
                </a:solidFill>
                <a:latin typeface="Arial"/>
                <a:cs typeface="Arial"/>
              </a:rPr>
              <a:t>Incorporated municipalities under 50,000 in population</a:t>
            </a:r>
          </a:p>
          <a:p>
            <a:pPr marL="685800" lvl="1" indent="-342900"/>
            <a:r>
              <a:rPr lang="en-US" sz="2000">
                <a:solidFill>
                  <a:schemeClr val="accent3"/>
                </a:solidFill>
                <a:latin typeface="Arial"/>
                <a:cs typeface="Arial"/>
              </a:rPr>
              <a:t>Counties under 200,000 in population </a:t>
            </a:r>
          </a:p>
          <a:p>
            <a:endParaRPr lang="en-US" sz="2400" b="1" i="1">
              <a:solidFill>
                <a:schemeClr val="accent3"/>
              </a:solidFill>
              <a:latin typeface="Arial"/>
              <a:cs typeface="Arial"/>
            </a:endParaRPr>
          </a:p>
          <a:p>
            <a:r>
              <a:rPr lang="en-US" sz="2400">
                <a:solidFill>
                  <a:schemeClr val="accent3"/>
                </a:solidFill>
                <a:latin typeface="Arial"/>
                <a:cs typeface="Arial"/>
              </a:rPr>
              <a:t>Single purpose units of governments (e.g., water/sewer authorities) must work with local governments on projects and are considered subrecipients. </a:t>
            </a:r>
            <a:endParaRPr lang="en-US">
              <a:solidFill>
                <a:schemeClr val="accent3"/>
              </a:solidFill>
            </a:endParaRPr>
          </a:p>
          <a:p>
            <a:pPr lvl="1"/>
            <a:r>
              <a:rPr lang="en-US" sz="2000">
                <a:solidFill>
                  <a:schemeClr val="accent3"/>
                </a:solidFill>
                <a:latin typeface="Arial"/>
                <a:cs typeface="Arial"/>
              </a:rPr>
              <a:t>If a local government is served by a single purpose unit of government, they may apply for a grant to replace, repair, or up-date or extend infrastructure owned by the single purpose unit of government.</a:t>
            </a:r>
            <a:endParaRPr lang="en-US" sz="2000">
              <a:solidFill>
                <a:schemeClr val="accent3"/>
              </a:solidFill>
            </a:endParaRPr>
          </a:p>
          <a:p>
            <a:pPr lvl="1">
              <a:buFont typeface="Arial" panose="020B0604020202020204" pitchFamily="34" charset="0"/>
              <a:buChar char="•"/>
            </a:pPr>
            <a:endParaRPr lang="en-US" sz="2000">
              <a:solidFill>
                <a:schemeClr val="accent3"/>
              </a:solidFill>
              <a:latin typeface="Arial"/>
              <a:cs typeface="Arial"/>
            </a:endParaRPr>
          </a:p>
          <a:p>
            <a:pPr>
              <a:buFont typeface="Arial"/>
              <a:buChar char="•"/>
            </a:pPr>
            <a:r>
              <a:rPr lang="en-US" sz="2000">
                <a:solidFill>
                  <a:schemeClr val="accent3"/>
                </a:solidFill>
                <a:latin typeface="Arial"/>
                <a:cs typeface="Arial"/>
              </a:rPr>
              <a:t>All proposed projects must show they benefit at least 51% low-to-moderate  income (LMI) persons and/or households.</a:t>
            </a:r>
            <a:endParaRPr lang="en-US">
              <a:solidFill>
                <a:schemeClr val="accent3"/>
              </a:solidFill>
            </a:endParaRPr>
          </a:p>
          <a:p>
            <a:pPr marL="0" indent="0">
              <a:buNone/>
            </a:pPr>
            <a:endParaRPr lang="en-US">
              <a:solidFill>
                <a:srgbClr val="000000"/>
              </a:solidFill>
            </a:endParaRPr>
          </a:p>
          <a:p>
            <a:endParaRPr lang="en-US" sz="1600">
              <a:solidFill>
                <a:srgbClr val="000000"/>
              </a:solidFill>
            </a:endParaRPr>
          </a:p>
        </p:txBody>
      </p:sp>
    </p:spTree>
    <p:extLst>
      <p:ext uri="{BB962C8B-B14F-4D97-AF65-F5344CB8AC3E}">
        <p14:creationId xmlns:p14="http://schemas.microsoft.com/office/powerpoint/2010/main" val="16343475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CEEB-C7BF-94CD-017E-268CD08BD7D8}"/>
              </a:ext>
            </a:extLst>
          </p:cNvPr>
          <p:cNvSpPr>
            <a:spLocks noGrp="1"/>
          </p:cNvSpPr>
          <p:nvPr>
            <p:ph type="title"/>
          </p:nvPr>
        </p:nvSpPr>
        <p:spPr/>
        <p:txBody>
          <a:bodyPr>
            <a:noAutofit/>
          </a:bodyPr>
          <a:lstStyle/>
          <a:p>
            <a:r>
              <a:rPr lang="en-US">
                <a:latin typeface="Times New Roman"/>
                <a:cs typeface="Times New Roman"/>
              </a:rPr>
              <a:t>CDBG-I: Project Area and LMI Eligibility</a:t>
            </a:r>
            <a:endParaRPr lang="en-US"/>
          </a:p>
        </p:txBody>
      </p:sp>
      <p:sp>
        <p:nvSpPr>
          <p:cNvPr id="3" name="Content Placeholder 2">
            <a:extLst>
              <a:ext uri="{FF2B5EF4-FFF2-40B4-BE49-F238E27FC236}">
                <a16:creationId xmlns:a16="http://schemas.microsoft.com/office/drawing/2014/main" id="{ED6187B4-95F2-F977-11B3-F16B4EE0C9BB}"/>
              </a:ext>
            </a:extLst>
          </p:cNvPr>
          <p:cNvSpPr>
            <a:spLocks noGrp="1"/>
          </p:cNvSpPr>
          <p:nvPr>
            <p:ph idx="1"/>
          </p:nvPr>
        </p:nvSpPr>
        <p:spPr>
          <a:xfrm>
            <a:off x="457200" y="1134229"/>
            <a:ext cx="8239328" cy="5019673"/>
          </a:xfrm>
        </p:spPr>
        <p:txBody>
          <a:bodyPr vert="horz" lIns="91440" tIns="45720" rIns="91440" bIns="45720" rtlCol="0" anchor="t">
            <a:noAutofit/>
          </a:bodyPr>
          <a:lstStyle/>
          <a:p>
            <a:pPr marL="0" indent="0">
              <a:buNone/>
            </a:pPr>
            <a:r>
              <a:rPr lang="en-US" sz="2400" b="1" i="1">
                <a:solidFill>
                  <a:schemeClr val="accent3"/>
                </a:solidFill>
                <a:latin typeface="Arial"/>
                <a:cs typeface="Arial"/>
              </a:rPr>
              <a:t>Appendix A: Determining the LMI Percentage of the Project Area – Updated Online </a:t>
            </a:r>
            <a:endParaRPr lang="en-US" sz="2400">
              <a:solidFill>
                <a:schemeClr val="accent3"/>
              </a:solidFill>
            </a:endParaRPr>
          </a:p>
          <a:p>
            <a:endParaRPr lang="en-US" sz="2400" b="1" i="1">
              <a:solidFill>
                <a:schemeClr val="accent3"/>
              </a:solidFill>
              <a:latin typeface="Arial"/>
              <a:cs typeface="Arial"/>
            </a:endParaRPr>
          </a:p>
          <a:p>
            <a:r>
              <a:rPr lang="en-US" sz="2400">
                <a:solidFill>
                  <a:schemeClr val="accent3"/>
                </a:solidFill>
                <a:latin typeface="Arial"/>
                <a:cs typeface="Arial"/>
              </a:rPr>
              <a:t>The project area must first be established before LMI is determined. </a:t>
            </a:r>
          </a:p>
          <a:p>
            <a:pPr lvl="1"/>
            <a:r>
              <a:rPr lang="en-US" sz="2000">
                <a:solidFill>
                  <a:schemeClr val="accent3"/>
                </a:solidFill>
                <a:latin typeface="Arial"/>
                <a:cs typeface="Arial"/>
              </a:rPr>
              <a:t>The project must serve the entire project area. </a:t>
            </a:r>
          </a:p>
          <a:p>
            <a:pPr lvl="1"/>
            <a:r>
              <a:rPr lang="en-US" sz="2000">
                <a:solidFill>
                  <a:schemeClr val="accent3"/>
                </a:solidFill>
                <a:latin typeface="Arial"/>
                <a:cs typeface="Arial"/>
              </a:rPr>
              <a:t>LMI % in application must represent the project area.</a:t>
            </a:r>
          </a:p>
          <a:p>
            <a:pPr lvl="1"/>
            <a:r>
              <a:rPr lang="en-US" sz="2000">
                <a:solidFill>
                  <a:schemeClr val="accent3"/>
                </a:solidFill>
                <a:latin typeface="Arial"/>
                <a:cs typeface="Arial"/>
              </a:rPr>
              <a:t>Project map – details needed</a:t>
            </a:r>
          </a:p>
          <a:p>
            <a:pPr marL="342900" lvl="1" indent="0">
              <a:buNone/>
            </a:pPr>
            <a:endParaRPr lang="en-US" sz="2000">
              <a:solidFill>
                <a:schemeClr val="accent3"/>
              </a:solidFill>
              <a:latin typeface="Arial"/>
              <a:cs typeface="Arial"/>
            </a:endParaRPr>
          </a:p>
          <a:p>
            <a:r>
              <a:rPr lang="en-US" sz="2400">
                <a:solidFill>
                  <a:schemeClr val="accent3"/>
                </a:solidFill>
                <a:latin typeface="Arial"/>
                <a:cs typeface="Arial"/>
              </a:rPr>
              <a:t>LMI Determination </a:t>
            </a:r>
          </a:p>
          <a:p>
            <a:pPr lvl="1"/>
            <a:r>
              <a:rPr lang="en-US" sz="2000">
                <a:solidFill>
                  <a:schemeClr val="accent3"/>
                </a:solidFill>
                <a:latin typeface="Arial"/>
                <a:cs typeface="Arial"/>
              </a:rPr>
              <a:t>Census Data (area wide)</a:t>
            </a:r>
          </a:p>
          <a:p>
            <a:pPr marL="685800" lvl="2" indent="0">
              <a:buNone/>
            </a:pPr>
            <a:r>
              <a:rPr lang="en-US" sz="1600">
                <a:solidFill>
                  <a:schemeClr val="accent3"/>
                </a:solidFill>
                <a:latin typeface="Arial"/>
                <a:cs typeface="Arial"/>
              </a:rPr>
              <a:t>Must use most recent LMI summary data from HUD</a:t>
            </a:r>
            <a:endParaRPr lang="en-US">
              <a:solidFill>
                <a:schemeClr val="accent3"/>
              </a:solidFill>
            </a:endParaRPr>
          </a:p>
          <a:p>
            <a:pPr lvl="1"/>
            <a:r>
              <a:rPr lang="en-US" sz="2000">
                <a:solidFill>
                  <a:schemeClr val="accent3"/>
                </a:solidFill>
                <a:latin typeface="Arial"/>
                <a:cs typeface="Arial"/>
              </a:rPr>
              <a:t>Income Surveys </a:t>
            </a:r>
          </a:p>
          <a:p>
            <a:pPr lvl="2"/>
            <a:r>
              <a:rPr lang="en-US" sz="1600">
                <a:solidFill>
                  <a:schemeClr val="accent3"/>
                </a:solidFill>
                <a:latin typeface="Arial"/>
                <a:cs typeface="Arial"/>
              </a:rPr>
              <a:t>Valid for 18 months</a:t>
            </a:r>
            <a:endParaRPr lang="en-US" sz="1600">
              <a:solidFill>
                <a:schemeClr val="accent3"/>
              </a:solidFill>
            </a:endParaRPr>
          </a:p>
          <a:p>
            <a:pPr lvl="2"/>
            <a:r>
              <a:rPr lang="en-US" sz="1600">
                <a:solidFill>
                  <a:schemeClr val="accent3"/>
                </a:solidFill>
                <a:latin typeface="Arial"/>
                <a:cs typeface="Arial"/>
              </a:rPr>
              <a:t>2021 or 2022 income limits only</a:t>
            </a:r>
            <a:endParaRPr lang="en-US" sz="1600">
              <a:solidFill>
                <a:schemeClr val="accent3"/>
              </a:solidFill>
            </a:endParaRPr>
          </a:p>
          <a:p>
            <a:endParaRPr lang="en-US">
              <a:solidFill>
                <a:srgbClr val="FF0000"/>
              </a:solidFill>
            </a:endParaRPr>
          </a:p>
          <a:p>
            <a:endParaRPr lang="en-US"/>
          </a:p>
        </p:txBody>
      </p:sp>
      <p:sp>
        <p:nvSpPr>
          <p:cNvPr id="4" name="Slide Number Placeholder 3">
            <a:extLst>
              <a:ext uri="{FF2B5EF4-FFF2-40B4-BE49-F238E27FC236}">
                <a16:creationId xmlns:a16="http://schemas.microsoft.com/office/drawing/2014/main" id="{541BEF9D-F13B-8B6B-C094-929DCF105AAD}"/>
              </a:ext>
            </a:extLst>
          </p:cNvPr>
          <p:cNvSpPr>
            <a:spLocks noGrp="1"/>
          </p:cNvSpPr>
          <p:nvPr>
            <p:ph type="sldNum" sz="quarter" idx="10"/>
          </p:nvPr>
        </p:nvSpPr>
        <p:spPr/>
        <p:txBody>
          <a:bodyPr/>
          <a:lstStyle/>
          <a:p>
            <a:fld id="{74EC55B0-5D01-45FE-91CD-8F1B48D625FC}" type="slidenum">
              <a:rPr lang="en-US" dirty="0" smtClean="0"/>
              <a:pPr/>
              <a:t>106</a:t>
            </a:fld>
            <a:endParaRPr lang="en-US"/>
          </a:p>
        </p:txBody>
      </p:sp>
    </p:spTree>
    <p:extLst>
      <p:ext uri="{BB962C8B-B14F-4D97-AF65-F5344CB8AC3E}">
        <p14:creationId xmlns:p14="http://schemas.microsoft.com/office/powerpoint/2010/main" val="34509170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CEEB-C7BF-94CD-017E-268CD08BD7D8}"/>
              </a:ext>
            </a:extLst>
          </p:cNvPr>
          <p:cNvSpPr>
            <a:spLocks noGrp="1"/>
          </p:cNvSpPr>
          <p:nvPr>
            <p:ph type="title"/>
          </p:nvPr>
        </p:nvSpPr>
        <p:spPr/>
        <p:txBody>
          <a:bodyPr>
            <a:noAutofit/>
          </a:bodyPr>
          <a:lstStyle/>
          <a:p>
            <a:r>
              <a:rPr lang="en-US">
                <a:latin typeface="Times New Roman"/>
                <a:cs typeface="Times New Roman"/>
              </a:rPr>
              <a:t>CDBG-I: Multiple Applications  </a:t>
            </a:r>
            <a:endParaRPr lang="en-US"/>
          </a:p>
        </p:txBody>
      </p:sp>
      <p:sp>
        <p:nvSpPr>
          <p:cNvPr id="3" name="Content Placeholder 2">
            <a:extLst>
              <a:ext uri="{FF2B5EF4-FFF2-40B4-BE49-F238E27FC236}">
                <a16:creationId xmlns:a16="http://schemas.microsoft.com/office/drawing/2014/main" id="{ED6187B4-95F2-F977-11B3-F16B4EE0C9BB}"/>
              </a:ext>
            </a:extLst>
          </p:cNvPr>
          <p:cNvSpPr>
            <a:spLocks noGrp="1"/>
          </p:cNvSpPr>
          <p:nvPr>
            <p:ph idx="1"/>
          </p:nvPr>
        </p:nvSpPr>
        <p:spPr>
          <a:xfrm>
            <a:off x="457200" y="1134229"/>
            <a:ext cx="8239328" cy="5019673"/>
          </a:xfrm>
        </p:spPr>
        <p:txBody>
          <a:bodyPr vert="horz" lIns="91440" tIns="45720" rIns="91440" bIns="45720" rtlCol="0" anchor="t">
            <a:noAutofit/>
          </a:bodyPr>
          <a:lstStyle/>
          <a:p>
            <a:pPr>
              <a:buNone/>
            </a:pPr>
            <a:r>
              <a:rPr lang="en-US" sz="2400">
                <a:solidFill>
                  <a:schemeClr val="accent3"/>
                </a:solidFill>
                <a:latin typeface="Arial"/>
                <a:cs typeface="Arial"/>
              </a:rPr>
              <a:t>• Local governments can submit multiple applications for different projects; however: </a:t>
            </a:r>
            <a:endParaRPr lang="en-US">
              <a:solidFill>
                <a:schemeClr val="accent3"/>
              </a:solidFill>
            </a:endParaRPr>
          </a:p>
          <a:p>
            <a:pPr>
              <a:buNone/>
            </a:pPr>
            <a:endParaRPr lang="en-US" sz="2400">
              <a:solidFill>
                <a:schemeClr val="accent3"/>
              </a:solidFill>
              <a:latin typeface="Arial"/>
              <a:cs typeface="Arial"/>
            </a:endParaRPr>
          </a:p>
          <a:p>
            <a:pPr lvl="1"/>
            <a:r>
              <a:rPr lang="en-US" sz="2000">
                <a:solidFill>
                  <a:schemeClr val="accent3"/>
                </a:solidFill>
                <a:latin typeface="Arial"/>
                <a:cs typeface="Arial"/>
              </a:rPr>
              <a:t>Each application is reviewed and scored separately. </a:t>
            </a:r>
            <a:endParaRPr lang="en-US" sz="2000">
              <a:solidFill>
                <a:schemeClr val="accent3"/>
              </a:solidFill>
            </a:endParaRPr>
          </a:p>
          <a:p>
            <a:pPr lvl="1"/>
            <a:endParaRPr lang="en-US" sz="2000">
              <a:solidFill>
                <a:schemeClr val="accent3"/>
              </a:solidFill>
              <a:latin typeface="Arial"/>
              <a:cs typeface="Arial"/>
            </a:endParaRPr>
          </a:p>
          <a:p>
            <a:pPr lvl="1"/>
            <a:r>
              <a:rPr lang="en-US" sz="2000">
                <a:solidFill>
                  <a:schemeClr val="accent3"/>
                </a:solidFill>
                <a:latin typeface="Arial"/>
                <a:cs typeface="Arial"/>
              </a:rPr>
              <a:t>If one application scores within funding range and the other does not; the local government cannot request switching it with the lower scoring application.</a:t>
            </a:r>
            <a:endParaRPr lang="en-US" sz="2000">
              <a:solidFill>
                <a:schemeClr val="accent3"/>
              </a:solidFill>
            </a:endParaRPr>
          </a:p>
          <a:p>
            <a:pPr lvl="1"/>
            <a:endParaRPr lang="en-US" sz="2000">
              <a:solidFill>
                <a:schemeClr val="accent3"/>
              </a:solidFill>
              <a:latin typeface="Arial"/>
              <a:cs typeface="Arial"/>
            </a:endParaRPr>
          </a:p>
          <a:p>
            <a:pPr lvl="1"/>
            <a:r>
              <a:rPr lang="en-US" sz="2000">
                <a:solidFill>
                  <a:schemeClr val="accent3"/>
                </a:solidFill>
                <a:latin typeface="Arial"/>
                <a:cs typeface="Arial"/>
              </a:rPr>
              <a:t>If more than one application scores within the funding range, the highest scoring application will be recommended for funding. </a:t>
            </a:r>
            <a:br>
              <a:rPr lang="en-US" sz="2000">
                <a:latin typeface="Arial"/>
                <a:cs typeface="Arial"/>
              </a:rPr>
            </a:br>
            <a:endParaRPr lang="en-US" sz="2000">
              <a:solidFill>
                <a:srgbClr val="000000"/>
              </a:solidFill>
            </a:endParaRPr>
          </a:p>
          <a:p>
            <a:endParaRPr lang="en-US" sz="2400" b="1" i="1">
              <a:latin typeface="Arial"/>
              <a:cs typeface="Arial"/>
            </a:endParaRPr>
          </a:p>
          <a:p>
            <a:endParaRPr lang="en-US" sz="2400">
              <a:solidFill>
                <a:srgbClr val="000000"/>
              </a:solidFill>
            </a:endParaRPr>
          </a:p>
          <a:p>
            <a:endParaRPr lang="en-US">
              <a:solidFill>
                <a:srgbClr val="FF0000"/>
              </a:solidFill>
            </a:endParaRPr>
          </a:p>
          <a:p>
            <a:endParaRPr lang="en-US"/>
          </a:p>
        </p:txBody>
      </p:sp>
      <p:sp>
        <p:nvSpPr>
          <p:cNvPr id="4" name="Slide Number Placeholder 3">
            <a:extLst>
              <a:ext uri="{FF2B5EF4-FFF2-40B4-BE49-F238E27FC236}">
                <a16:creationId xmlns:a16="http://schemas.microsoft.com/office/drawing/2014/main" id="{541BEF9D-F13B-8B6B-C094-929DCF105AAD}"/>
              </a:ext>
            </a:extLst>
          </p:cNvPr>
          <p:cNvSpPr>
            <a:spLocks noGrp="1"/>
          </p:cNvSpPr>
          <p:nvPr>
            <p:ph type="sldNum" sz="quarter" idx="10"/>
          </p:nvPr>
        </p:nvSpPr>
        <p:spPr/>
        <p:txBody>
          <a:bodyPr/>
          <a:lstStyle/>
          <a:p>
            <a:fld id="{74EC55B0-5D01-45FE-91CD-8F1B48D625FC}" type="slidenum">
              <a:rPr lang="en-US" dirty="0" smtClean="0"/>
              <a:pPr/>
              <a:t>107</a:t>
            </a:fld>
            <a:endParaRPr lang="en-US"/>
          </a:p>
        </p:txBody>
      </p:sp>
    </p:spTree>
    <p:extLst>
      <p:ext uri="{BB962C8B-B14F-4D97-AF65-F5344CB8AC3E}">
        <p14:creationId xmlns:p14="http://schemas.microsoft.com/office/powerpoint/2010/main" val="6391344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CEEB-C7BF-94CD-017E-268CD08BD7D8}"/>
              </a:ext>
            </a:extLst>
          </p:cNvPr>
          <p:cNvSpPr>
            <a:spLocks noGrp="1"/>
          </p:cNvSpPr>
          <p:nvPr>
            <p:ph type="title"/>
          </p:nvPr>
        </p:nvSpPr>
        <p:spPr/>
        <p:txBody>
          <a:bodyPr>
            <a:noAutofit/>
          </a:bodyPr>
          <a:lstStyle/>
          <a:p>
            <a:r>
              <a:rPr lang="en-US">
                <a:latin typeface="Times New Roman"/>
                <a:cs typeface="Times New Roman"/>
              </a:rPr>
              <a:t>CDBG-I Projects and Floodway </a:t>
            </a:r>
            <a:endParaRPr lang="en-US"/>
          </a:p>
        </p:txBody>
      </p:sp>
      <p:sp>
        <p:nvSpPr>
          <p:cNvPr id="3" name="Content Placeholder 2">
            <a:extLst>
              <a:ext uri="{FF2B5EF4-FFF2-40B4-BE49-F238E27FC236}">
                <a16:creationId xmlns:a16="http://schemas.microsoft.com/office/drawing/2014/main" id="{ED6187B4-95F2-F977-11B3-F16B4EE0C9BB}"/>
              </a:ext>
            </a:extLst>
          </p:cNvPr>
          <p:cNvSpPr>
            <a:spLocks noGrp="1"/>
          </p:cNvSpPr>
          <p:nvPr>
            <p:ph idx="1"/>
          </p:nvPr>
        </p:nvSpPr>
        <p:spPr>
          <a:xfrm>
            <a:off x="457200" y="1030320"/>
            <a:ext cx="8239328" cy="5019673"/>
          </a:xfrm>
        </p:spPr>
        <p:txBody>
          <a:bodyPr vert="horz" lIns="91440" tIns="45720" rIns="91440" bIns="45720" rtlCol="0" anchor="t">
            <a:noAutofit/>
          </a:bodyPr>
          <a:lstStyle/>
          <a:p>
            <a:pPr>
              <a:buNone/>
            </a:pPr>
            <a:endParaRPr lang="en-US" sz="2400"/>
          </a:p>
          <a:p>
            <a:endParaRPr lang="en-US" sz="2400">
              <a:solidFill>
                <a:srgbClr val="000000"/>
              </a:solidFill>
            </a:endParaRPr>
          </a:p>
          <a:p>
            <a:endParaRPr lang="en-US" sz="2400">
              <a:solidFill>
                <a:srgbClr val="000000"/>
              </a:solidFill>
            </a:endParaRPr>
          </a:p>
          <a:p>
            <a:pPr>
              <a:buNone/>
            </a:pPr>
            <a:endParaRPr lang="en-US" sz="2400">
              <a:solidFill>
                <a:srgbClr val="000000"/>
              </a:solidFill>
            </a:endParaRPr>
          </a:p>
          <a:p>
            <a:pPr marL="0" indent="0">
              <a:buNone/>
            </a:pPr>
            <a:endParaRPr lang="en-US" sz="2400" b="1" i="1">
              <a:solidFill>
                <a:srgbClr val="000000"/>
              </a:solidFill>
            </a:endParaRPr>
          </a:p>
          <a:p>
            <a:endParaRPr lang="en-US">
              <a:solidFill>
                <a:srgbClr val="FF0000"/>
              </a:solidFill>
            </a:endParaRPr>
          </a:p>
          <a:p>
            <a:endParaRPr lang="en-US"/>
          </a:p>
        </p:txBody>
      </p:sp>
      <p:sp>
        <p:nvSpPr>
          <p:cNvPr id="4" name="Slide Number Placeholder 3">
            <a:extLst>
              <a:ext uri="{FF2B5EF4-FFF2-40B4-BE49-F238E27FC236}">
                <a16:creationId xmlns:a16="http://schemas.microsoft.com/office/drawing/2014/main" id="{541BEF9D-F13B-8B6B-C094-929DCF105AAD}"/>
              </a:ext>
            </a:extLst>
          </p:cNvPr>
          <p:cNvSpPr>
            <a:spLocks noGrp="1"/>
          </p:cNvSpPr>
          <p:nvPr>
            <p:ph type="sldNum" sz="quarter" idx="10"/>
          </p:nvPr>
        </p:nvSpPr>
        <p:spPr/>
        <p:txBody>
          <a:bodyPr/>
          <a:lstStyle/>
          <a:p>
            <a:fld id="{74EC55B0-5D01-45FE-91CD-8F1B48D625FC}" type="slidenum">
              <a:rPr lang="en-US" dirty="0" smtClean="0"/>
              <a:pPr/>
              <a:t>108</a:t>
            </a:fld>
            <a:endParaRPr lang="en-US"/>
          </a:p>
        </p:txBody>
      </p:sp>
      <p:sp>
        <p:nvSpPr>
          <p:cNvPr id="5" name="TextBox 4">
            <a:extLst>
              <a:ext uri="{FF2B5EF4-FFF2-40B4-BE49-F238E27FC236}">
                <a16:creationId xmlns:a16="http://schemas.microsoft.com/office/drawing/2014/main" id="{A847A9EA-52F2-73A8-C298-71C8483C5647}"/>
              </a:ext>
            </a:extLst>
          </p:cNvPr>
          <p:cNvSpPr txBox="1"/>
          <p:nvPr/>
        </p:nvSpPr>
        <p:spPr>
          <a:xfrm>
            <a:off x="540414" y="1065972"/>
            <a:ext cx="8067135"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solidFill>
                  <a:schemeClr val="accent3"/>
                </a:solidFill>
                <a:cs typeface="Arial"/>
              </a:rPr>
              <a:t>We can fund projects in the floodplain and only certain ones in the floodway (per HUD Notice CPD-17-013). </a:t>
            </a:r>
          </a:p>
          <a:p>
            <a:pPr marL="742950" lvl="1" indent="-285750">
              <a:buFont typeface="Arial"/>
              <a:buChar char="•"/>
            </a:pPr>
            <a:r>
              <a:rPr lang="en-US" sz="2000">
                <a:solidFill>
                  <a:schemeClr val="accent3"/>
                </a:solidFill>
                <a:cs typeface="Arial"/>
              </a:rPr>
              <a:t>Found online under Application Forms and Additional Resources.  </a:t>
            </a:r>
          </a:p>
          <a:p>
            <a:pPr marL="285750" indent="-285750">
              <a:buFont typeface="Arial"/>
              <a:buChar char="•"/>
            </a:pPr>
            <a:endParaRPr lang="en-US" sz="2000">
              <a:solidFill>
                <a:schemeClr val="accent3"/>
              </a:solidFill>
              <a:cs typeface="Arial"/>
            </a:endParaRPr>
          </a:p>
          <a:p>
            <a:pPr marL="285750" indent="-285750">
              <a:buFont typeface="Arial"/>
              <a:buChar char="•"/>
            </a:pPr>
            <a:r>
              <a:rPr lang="en-US" sz="2000">
                <a:solidFill>
                  <a:schemeClr val="accent3"/>
                </a:solidFill>
                <a:cs typeface="Arial"/>
              </a:rPr>
              <a:t>"the construction, installation, or repair of linear infrastructure located entirely below ground level or entirely above base flood elevation may comply with Part 55..."  </a:t>
            </a:r>
          </a:p>
          <a:p>
            <a:pPr marL="285750" indent="-285750">
              <a:buFont typeface="Arial"/>
              <a:buChar char="•"/>
            </a:pPr>
            <a:endParaRPr lang="en-US" sz="2000">
              <a:solidFill>
                <a:schemeClr val="accent3"/>
              </a:solidFill>
              <a:cs typeface="Arial"/>
            </a:endParaRPr>
          </a:p>
          <a:p>
            <a:pPr marL="285750" indent="-285750">
              <a:buFont typeface="Arial"/>
              <a:buChar char="•"/>
            </a:pPr>
            <a:r>
              <a:rPr lang="en-US" sz="2000">
                <a:solidFill>
                  <a:schemeClr val="accent3"/>
                </a:solidFill>
                <a:cs typeface="Arial"/>
              </a:rPr>
              <a:t>No new construction, manhole repair/replacement or ground disturbance within the floodway. </a:t>
            </a:r>
          </a:p>
          <a:p>
            <a:pPr marL="285750" indent="-285750">
              <a:buFont typeface="Arial"/>
              <a:buChar char="•"/>
            </a:pPr>
            <a:endParaRPr lang="en-US" sz="2000">
              <a:solidFill>
                <a:schemeClr val="accent3"/>
              </a:solidFill>
              <a:cs typeface="Arial"/>
            </a:endParaRPr>
          </a:p>
          <a:p>
            <a:pPr marL="285750" indent="-285750">
              <a:buFont typeface="Arial"/>
              <a:buChar char="•"/>
            </a:pPr>
            <a:r>
              <a:rPr lang="en-US" sz="2000">
                <a:solidFill>
                  <a:schemeClr val="accent3"/>
                </a:solidFill>
                <a:cs typeface="Arial"/>
              </a:rPr>
              <a:t>Will allow CIPP, if completely underground and </a:t>
            </a:r>
            <a:br>
              <a:rPr lang="en-US"/>
            </a:br>
            <a:r>
              <a:rPr lang="en-US" sz="2000">
                <a:solidFill>
                  <a:schemeClr val="accent3"/>
                </a:solidFill>
                <a:cs typeface="Arial"/>
              </a:rPr>
              <a:t>access is done outside floodway. </a:t>
            </a:r>
          </a:p>
          <a:p>
            <a:pPr marL="285750" indent="-285750">
              <a:buFont typeface="Arial"/>
              <a:buChar char="•"/>
            </a:pPr>
            <a:endParaRPr lang="en-US" sz="2000">
              <a:solidFill>
                <a:schemeClr val="accent3"/>
              </a:solidFill>
              <a:highlight>
                <a:srgbClr val="FFFF00"/>
              </a:highlight>
              <a:cs typeface="Arial"/>
            </a:endParaRPr>
          </a:p>
          <a:p>
            <a:pPr marL="285750" indent="-285750">
              <a:buFont typeface="Arial"/>
              <a:buChar char="•"/>
            </a:pPr>
            <a:r>
              <a:rPr lang="en-US" sz="2000">
                <a:solidFill>
                  <a:schemeClr val="accent3"/>
                </a:solidFill>
                <a:cs typeface="Arial"/>
              </a:rPr>
              <a:t>Flood maps with project area and proposed </a:t>
            </a:r>
            <a:br>
              <a:rPr lang="en-US"/>
            </a:br>
            <a:r>
              <a:rPr lang="en-US" sz="2000">
                <a:solidFill>
                  <a:schemeClr val="accent3"/>
                </a:solidFill>
                <a:cs typeface="Arial"/>
              </a:rPr>
              <a:t>project is required.</a:t>
            </a:r>
          </a:p>
        </p:txBody>
      </p:sp>
    </p:spTree>
    <p:extLst>
      <p:ext uri="{BB962C8B-B14F-4D97-AF65-F5344CB8AC3E}">
        <p14:creationId xmlns:p14="http://schemas.microsoft.com/office/powerpoint/2010/main" val="14116319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CEEB-C7BF-94CD-017E-268CD08BD7D8}"/>
              </a:ext>
            </a:extLst>
          </p:cNvPr>
          <p:cNvSpPr>
            <a:spLocks noGrp="1"/>
          </p:cNvSpPr>
          <p:nvPr>
            <p:ph type="title"/>
          </p:nvPr>
        </p:nvSpPr>
        <p:spPr/>
        <p:txBody>
          <a:bodyPr>
            <a:noAutofit/>
          </a:bodyPr>
          <a:lstStyle/>
          <a:p>
            <a:r>
              <a:rPr lang="en-US">
                <a:latin typeface="Times New Roman"/>
                <a:cs typeface="Times New Roman"/>
              </a:rPr>
              <a:t>CDBG-I Federal Compliance Documents</a:t>
            </a:r>
            <a:endParaRPr lang="en-US"/>
          </a:p>
        </p:txBody>
      </p:sp>
      <p:sp>
        <p:nvSpPr>
          <p:cNvPr id="3" name="Content Placeholder 2">
            <a:extLst>
              <a:ext uri="{FF2B5EF4-FFF2-40B4-BE49-F238E27FC236}">
                <a16:creationId xmlns:a16="http://schemas.microsoft.com/office/drawing/2014/main" id="{ED6187B4-95F2-F977-11B3-F16B4EE0C9BB}"/>
              </a:ext>
            </a:extLst>
          </p:cNvPr>
          <p:cNvSpPr>
            <a:spLocks noGrp="1"/>
          </p:cNvSpPr>
          <p:nvPr>
            <p:ph idx="1"/>
          </p:nvPr>
        </p:nvSpPr>
        <p:spPr>
          <a:xfrm>
            <a:off x="457200" y="1030320"/>
            <a:ext cx="8239328" cy="5019673"/>
          </a:xfrm>
        </p:spPr>
        <p:txBody>
          <a:bodyPr vert="horz" lIns="91440" tIns="45720" rIns="91440" bIns="45720" rtlCol="0" anchor="t">
            <a:noAutofit/>
          </a:bodyPr>
          <a:lstStyle/>
          <a:p>
            <a:pPr>
              <a:buNone/>
            </a:pPr>
            <a:endParaRPr lang="en-US" sz="2400"/>
          </a:p>
          <a:p>
            <a:endParaRPr lang="en-US" sz="2400">
              <a:solidFill>
                <a:srgbClr val="000000"/>
              </a:solidFill>
            </a:endParaRPr>
          </a:p>
          <a:p>
            <a:endParaRPr lang="en-US" sz="2400">
              <a:solidFill>
                <a:srgbClr val="000000"/>
              </a:solidFill>
            </a:endParaRPr>
          </a:p>
          <a:p>
            <a:pPr>
              <a:buNone/>
            </a:pPr>
            <a:endParaRPr lang="en-US" sz="2400">
              <a:solidFill>
                <a:srgbClr val="000000"/>
              </a:solidFill>
            </a:endParaRPr>
          </a:p>
          <a:p>
            <a:pPr marL="0" indent="0">
              <a:buNone/>
            </a:pPr>
            <a:endParaRPr lang="en-US" sz="2400" b="1" i="1">
              <a:solidFill>
                <a:srgbClr val="000000"/>
              </a:solidFill>
            </a:endParaRPr>
          </a:p>
          <a:p>
            <a:endParaRPr lang="en-US">
              <a:solidFill>
                <a:srgbClr val="FF0000"/>
              </a:solidFill>
            </a:endParaRPr>
          </a:p>
          <a:p>
            <a:endParaRPr lang="en-US"/>
          </a:p>
        </p:txBody>
      </p:sp>
      <p:sp>
        <p:nvSpPr>
          <p:cNvPr id="4" name="Slide Number Placeholder 3">
            <a:extLst>
              <a:ext uri="{FF2B5EF4-FFF2-40B4-BE49-F238E27FC236}">
                <a16:creationId xmlns:a16="http://schemas.microsoft.com/office/drawing/2014/main" id="{541BEF9D-F13B-8B6B-C094-929DCF105AAD}"/>
              </a:ext>
            </a:extLst>
          </p:cNvPr>
          <p:cNvSpPr>
            <a:spLocks noGrp="1"/>
          </p:cNvSpPr>
          <p:nvPr>
            <p:ph type="sldNum" sz="quarter" idx="10"/>
          </p:nvPr>
        </p:nvSpPr>
        <p:spPr/>
        <p:txBody>
          <a:bodyPr/>
          <a:lstStyle/>
          <a:p>
            <a:fld id="{74EC55B0-5D01-45FE-91CD-8F1B48D625FC}" type="slidenum">
              <a:rPr lang="en-US" dirty="0" smtClean="0"/>
              <a:pPr/>
              <a:t>109</a:t>
            </a:fld>
            <a:endParaRPr lang="en-US"/>
          </a:p>
        </p:txBody>
      </p:sp>
      <p:sp>
        <p:nvSpPr>
          <p:cNvPr id="5" name="TextBox 4">
            <a:extLst>
              <a:ext uri="{FF2B5EF4-FFF2-40B4-BE49-F238E27FC236}">
                <a16:creationId xmlns:a16="http://schemas.microsoft.com/office/drawing/2014/main" id="{A847A9EA-52F2-73A8-C298-71C8483C5647}"/>
              </a:ext>
            </a:extLst>
          </p:cNvPr>
          <p:cNvSpPr txBox="1"/>
          <p:nvPr/>
        </p:nvSpPr>
        <p:spPr>
          <a:xfrm>
            <a:off x="586596" y="1285336"/>
            <a:ext cx="8436589" cy="526297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400">
                <a:solidFill>
                  <a:schemeClr val="accent3"/>
                </a:solidFill>
                <a:ea typeface="+mn-lt"/>
                <a:cs typeface="+mn-lt"/>
              </a:rPr>
              <a:t>Tab 8 of Application </a:t>
            </a:r>
            <a:endParaRPr lang="en-US" sz="2400">
              <a:solidFill>
                <a:schemeClr val="accent3"/>
              </a:solidFill>
              <a:cs typeface="Arial"/>
            </a:endParaRPr>
          </a:p>
          <a:p>
            <a:pPr lvl="1">
              <a:buFont typeface="Arial"/>
              <a:buChar char="•"/>
            </a:pPr>
            <a:r>
              <a:rPr lang="en-US" sz="2400">
                <a:solidFill>
                  <a:schemeClr val="accent3"/>
                </a:solidFill>
                <a:ea typeface="+mn-lt"/>
                <a:cs typeface="+mn-lt"/>
              </a:rPr>
              <a:t>See </a:t>
            </a:r>
            <a:r>
              <a:rPr lang="en-US" sz="2400" i="1">
                <a:solidFill>
                  <a:schemeClr val="accent3"/>
                </a:solidFill>
                <a:ea typeface="+mn-lt"/>
                <a:cs typeface="+mn-lt"/>
              </a:rPr>
              <a:t>CDBG-I Program Priority Rating System Guidance</a:t>
            </a:r>
            <a:endParaRPr lang="en-US" sz="2400">
              <a:solidFill>
                <a:schemeClr val="accent3"/>
              </a:solidFill>
              <a:cs typeface="Arial"/>
            </a:endParaRPr>
          </a:p>
          <a:p>
            <a:pPr>
              <a:buFont typeface="Arial"/>
              <a:buChar char="•"/>
            </a:pPr>
            <a:r>
              <a:rPr lang="en-US" sz="2400">
                <a:solidFill>
                  <a:schemeClr val="accent3"/>
                </a:solidFill>
                <a:ea typeface="+mn-lt"/>
                <a:cs typeface="+mn-lt"/>
              </a:rPr>
              <a:t>Public Hearing </a:t>
            </a:r>
            <a:endParaRPr lang="en-US" sz="2400">
              <a:solidFill>
                <a:schemeClr val="accent3"/>
              </a:solidFill>
              <a:cs typeface="Arial"/>
            </a:endParaRPr>
          </a:p>
          <a:p>
            <a:pPr lvl="1">
              <a:buFont typeface="Arial"/>
              <a:buChar char="•"/>
            </a:pPr>
            <a:r>
              <a:rPr lang="en-US" sz="2400">
                <a:solidFill>
                  <a:schemeClr val="accent3"/>
                </a:solidFill>
                <a:ea typeface="+mn-lt"/>
                <a:cs typeface="+mn-lt"/>
              </a:rPr>
              <a:t>See </a:t>
            </a:r>
            <a:r>
              <a:rPr lang="en-US" sz="2400" i="1">
                <a:solidFill>
                  <a:schemeClr val="accent3"/>
                </a:solidFill>
                <a:ea typeface="+mn-lt"/>
                <a:cs typeface="+mn-lt"/>
              </a:rPr>
              <a:t>Appendix B: Public Hearing </a:t>
            </a:r>
            <a:endParaRPr lang="en-US" sz="2400">
              <a:solidFill>
                <a:schemeClr val="accent3"/>
              </a:solidFill>
              <a:cs typeface="Arial"/>
            </a:endParaRPr>
          </a:p>
          <a:p>
            <a:pPr>
              <a:buFont typeface="Arial"/>
              <a:buChar char="•"/>
            </a:pPr>
            <a:r>
              <a:rPr lang="en-US" sz="2400">
                <a:solidFill>
                  <a:schemeClr val="accent3"/>
                </a:solidFill>
                <a:ea typeface="+mn-lt"/>
                <a:cs typeface="+mn-lt"/>
              </a:rPr>
              <a:t>Compliance Statements and Certifications</a:t>
            </a:r>
            <a:endParaRPr lang="en-US" sz="2400">
              <a:solidFill>
                <a:schemeClr val="accent3"/>
              </a:solidFill>
              <a:cs typeface="Arial"/>
            </a:endParaRPr>
          </a:p>
          <a:p>
            <a:pPr>
              <a:buFont typeface="Arial"/>
              <a:buChar char="•"/>
            </a:pPr>
            <a:r>
              <a:rPr lang="en-US" sz="2400">
                <a:solidFill>
                  <a:schemeClr val="accent3"/>
                </a:solidFill>
                <a:ea typeface="+mn-lt"/>
                <a:cs typeface="+mn-lt"/>
              </a:rPr>
              <a:t>HUD Required Forms </a:t>
            </a:r>
            <a:endParaRPr lang="en-US" sz="2400">
              <a:solidFill>
                <a:schemeClr val="accent3"/>
              </a:solidFill>
              <a:cs typeface="Arial"/>
            </a:endParaRPr>
          </a:p>
          <a:p>
            <a:pPr lvl="1">
              <a:buFont typeface="Arial"/>
              <a:buChar char="•"/>
            </a:pPr>
            <a:r>
              <a:rPr lang="en-US" sz="2400">
                <a:solidFill>
                  <a:schemeClr val="accent3"/>
                </a:solidFill>
                <a:ea typeface="+mn-lt"/>
                <a:cs typeface="+mn-lt"/>
              </a:rPr>
              <a:t>See </a:t>
            </a:r>
            <a:r>
              <a:rPr lang="en-US" sz="2400" i="1">
                <a:solidFill>
                  <a:schemeClr val="accent3"/>
                </a:solidFill>
                <a:ea typeface="+mn-lt"/>
                <a:cs typeface="+mn-lt"/>
              </a:rPr>
              <a:t>Appendix C: HUD Forms and Instructions</a:t>
            </a:r>
            <a:endParaRPr lang="en-US" sz="2400">
              <a:solidFill>
                <a:schemeClr val="accent3"/>
              </a:solidFill>
              <a:cs typeface="Arial"/>
            </a:endParaRPr>
          </a:p>
          <a:p>
            <a:pPr>
              <a:buFont typeface="Arial"/>
              <a:buChar char="•"/>
            </a:pPr>
            <a:r>
              <a:rPr lang="en-US" sz="2400">
                <a:solidFill>
                  <a:schemeClr val="accent3"/>
                </a:solidFill>
                <a:ea typeface="+mn-lt"/>
                <a:cs typeface="+mn-lt"/>
              </a:rPr>
              <a:t>Sam.gov </a:t>
            </a:r>
          </a:p>
          <a:p>
            <a:pPr>
              <a:buFont typeface="Arial"/>
              <a:buChar char="•"/>
            </a:pPr>
            <a:r>
              <a:rPr lang="en-US" sz="2400">
                <a:solidFill>
                  <a:schemeClr val="accent3"/>
                </a:solidFill>
                <a:ea typeface="+mn-lt"/>
                <a:cs typeface="+mn-lt"/>
              </a:rPr>
              <a:t>Applicant’s Capacity</a:t>
            </a:r>
            <a:endParaRPr lang="en-US" sz="2400">
              <a:solidFill>
                <a:schemeClr val="accent3"/>
              </a:solidFill>
              <a:cs typeface="Arial"/>
            </a:endParaRPr>
          </a:p>
          <a:p>
            <a:pPr>
              <a:buFont typeface="Arial"/>
              <a:buChar char="•"/>
            </a:pPr>
            <a:r>
              <a:rPr lang="en-US" sz="2400">
                <a:solidFill>
                  <a:schemeClr val="accent3"/>
                </a:solidFill>
                <a:ea typeface="+mn-lt"/>
                <a:cs typeface="+mn-lt"/>
              </a:rPr>
              <a:t>Applicant’s Audit (must be current on audits) </a:t>
            </a:r>
          </a:p>
          <a:p>
            <a:pPr>
              <a:buFont typeface="Arial"/>
              <a:buChar char="•"/>
            </a:pPr>
            <a:endParaRPr lang="en-US" sz="2400">
              <a:solidFill>
                <a:schemeClr val="accent3"/>
              </a:solidFill>
              <a:cs typeface="Arial"/>
            </a:endParaRPr>
          </a:p>
          <a:p>
            <a:pPr>
              <a:buFont typeface="Arial"/>
              <a:buChar char="•"/>
            </a:pPr>
            <a:r>
              <a:rPr lang="en-US" sz="2400">
                <a:solidFill>
                  <a:schemeClr val="accent3"/>
                </a:solidFill>
                <a:cs typeface="Arial"/>
              </a:rPr>
              <a:t>If awarded, there are two mandatory trainings local government representatives must attend</a:t>
            </a:r>
          </a:p>
          <a:p>
            <a:pPr>
              <a:buFont typeface="Arial"/>
              <a:buChar char="•"/>
            </a:pPr>
            <a:endParaRPr lang="en-US" sz="2400">
              <a:cs typeface="Arial"/>
            </a:endParaRPr>
          </a:p>
        </p:txBody>
      </p:sp>
    </p:spTree>
    <p:extLst>
      <p:ext uri="{BB962C8B-B14F-4D97-AF65-F5344CB8AC3E}">
        <p14:creationId xmlns:p14="http://schemas.microsoft.com/office/powerpoint/2010/main" val="1319379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743C3E-8DB6-4E20-A447-8E004FA62C8C}"/>
              </a:ext>
            </a:extLst>
          </p:cNvPr>
          <p:cNvSpPr/>
          <p:nvPr/>
        </p:nvSpPr>
        <p:spPr>
          <a:xfrm>
            <a:off x="6908800" y="5161280"/>
            <a:ext cx="2189480" cy="130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48290-695B-40A3-83C4-EECF2A799460}"/>
              </a:ext>
            </a:extLst>
          </p:cNvPr>
          <p:cNvSpPr>
            <a:spLocks noGrp="1"/>
          </p:cNvSpPr>
          <p:nvPr>
            <p:ph type="title"/>
          </p:nvPr>
        </p:nvSpPr>
        <p:spPr/>
        <p:txBody>
          <a:bodyPr>
            <a:noAutofit/>
          </a:bodyPr>
          <a:lstStyle/>
          <a:p>
            <a:r>
              <a:rPr lang="en-US"/>
              <a:t>State Reserve – ARPA – Accessing “At-Risk” Funds</a:t>
            </a:r>
          </a:p>
        </p:txBody>
      </p:sp>
      <p:sp>
        <p:nvSpPr>
          <p:cNvPr id="3" name="Content Placeholder 2">
            <a:extLst>
              <a:ext uri="{FF2B5EF4-FFF2-40B4-BE49-F238E27FC236}">
                <a16:creationId xmlns:a16="http://schemas.microsoft.com/office/drawing/2014/main" id="{6F7B2788-02CD-4B0B-B018-AC18BBABFC00}"/>
              </a:ext>
            </a:extLst>
          </p:cNvPr>
          <p:cNvSpPr>
            <a:spLocks noGrp="1"/>
          </p:cNvSpPr>
          <p:nvPr>
            <p:ph idx="1"/>
          </p:nvPr>
        </p:nvSpPr>
        <p:spPr/>
        <p:txBody>
          <a:bodyPr>
            <a:normAutofit/>
          </a:bodyPr>
          <a:lstStyle/>
          <a:p>
            <a:r>
              <a:rPr lang="en-US" dirty="0">
                <a:solidFill>
                  <a:schemeClr val="accent3"/>
                </a:solidFill>
              </a:rPr>
              <a:t>Other projects eligible for “At-Risk” ARPA funding</a:t>
            </a:r>
          </a:p>
          <a:p>
            <a:pPr lvl="1"/>
            <a:r>
              <a:rPr lang="en-US" dirty="0">
                <a:solidFill>
                  <a:schemeClr val="accent3"/>
                </a:solidFill>
              </a:rPr>
              <a:t>Requirements</a:t>
            </a:r>
          </a:p>
          <a:p>
            <a:pPr lvl="2"/>
            <a:r>
              <a:rPr lang="en-US" dirty="0">
                <a:solidFill>
                  <a:schemeClr val="accent3"/>
                </a:solidFill>
              </a:rPr>
              <a:t>75% of construction cost must connect existing disadvantaged, under-served areas within or adjacent to utilities</a:t>
            </a:r>
          </a:p>
          <a:p>
            <a:pPr lvl="2"/>
            <a:r>
              <a:rPr lang="en-US" dirty="0">
                <a:solidFill>
                  <a:schemeClr val="accent3"/>
                </a:solidFill>
              </a:rPr>
              <a:t>Replace on-site services</a:t>
            </a:r>
          </a:p>
          <a:p>
            <a:pPr lvl="2"/>
            <a:r>
              <a:rPr lang="en-US" dirty="0">
                <a:solidFill>
                  <a:schemeClr val="accent3"/>
                </a:solidFill>
              </a:rPr>
              <a:t>Connection is voluntary</a:t>
            </a:r>
          </a:p>
          <a:p>
            <a:pPr lvl="2"/>
            <a:r>
              <a:rPr lang="en-US" dirty="0">
                <a:solidFill>
                  <a:schemeClr val="accent3"/>
                </a:solidFill>
              </a:rPr>
              <a:t>Connection fees covered by grant (may not be charged to residents)	</a:t>
            </a:r>
          </a:p>
          <a:p>
            <a:pPr lvl="1"/>
            <a:r>
              <a:rPr lang="en-US" dirty="0">
                <a:solidFill>
                  <a:schemeClr val="accent3"/>
                </a:solidFill>
              </a:rPr>
              <a:t>Demonstration of underserved areas</a:t>
            </a:r>
          </a:p>
          <a:p>
            <a:pPr lvl="2"/>
            <a:r>
              <a:rPr lang="en-US" dirty="0">
                <a:solidFill>
                  <a:schemeClr val="accent3"/>
                </a:solidFill>
              </a:rPr>
              <a:t>Determined by DEQ</a:t>
            </a:r>
          </a:p>
          <a:p>
            <a:pPr lvl="2"/>
            <a:r>
              <a:rPr lang="en-US" dirty="0">
                <a:solidFill>
                  <a:schemeClr val="accent3"/>
                </a:solidFill>
              </a:rPr>
              <a:t>DEQ Community Mapping System – </a:t>
            </a:r>
            <a:r>
              <a:rPr lang="en-US" dirty="0">
                <a:solidFill>
                  <a:srgbClr val="FF0000"/>
                </a:solidFill>
                <a:hlinkClick r:id="rId3"/>
              </a:rPr>
              <a:t>https://deq.nc.gov/outreach-education/environmental-justice/deq-north-carolina-community-mapping-system</a:t>
            </a:r>
            <a:r>
              <a:rPr lang="en-US" dirty="0">
                <a:solidFill>
                  <a:srgbClr val="FF0000"/>
                </a:solidFill>
              </a:rPr>
              <a:t> </a:t>
            </a:r>
          </a:p>
        </p:txBody>
      </p:sp>
      <p:sp>
        <p:nvSpPr>
          <p:cNvPr id="4" name="Slide Number Placeholder 3">
            <a:extLst>
              <a:ext uri="{FF2B5EF4-FFF2-40B4-BE49-F238E27FC236}">
                <a16:creationId xmlns:a16="http://schemas.microsoft.com/office/drawing/2014/main" id="{AC45D7C3-946E-4469-B5DE-FF9D15F3F26E}"/>
              </a:ext>
            </a:extLst>
          </p:cNvPr>
          <p:cNvSpPr>
            <a:spLocks noGrp="1"/>
          </p:cNvSpPr>
          <p:nvPr>
            <p:ph type="sldNum" sz="quarter" idx="10"/>
          </p:nvPr>
        </p:nvSpPr>
        <p:spPr/>
        <p:txBody>
          <a:bodyPr/>
          <a:lstStyle/>
          <a:p>
            <a:fld id="{74EC55B0-5D01-45FE-91CD-8F1B48D625FC}" type="slidenum">
              <a:rPr lang="en-US" smtClean="0"/>
              <a:pPr/>
              <a:t>11</a:t>
            </a:fld>
            <a:endParaRPr lang="en-US"/>
          </a:p>
        </p:txBody>
      </p:sp>
    </p:spTree>
    <p:extLst>
      <p:ext uri="{BB962C8B-B14F-4D97-AF65-F5344CB8AC3E}">
        <p14:creationId xmlns:p14="http://schemas.microsoft.com/office/powerpoint/2010/main" val="3663042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CEEB-C7BF-94CD-017E-268CD08BD7D8}"/>
              </a:ext>
            </a:extLst>
          </p:cNvPr>
          <p:cNvSpPr>
            <a:spLocks noGrp="1"/>
          </p:cNvSpPr>
          <p:nvPr>
            <p:ph type="title"/>
          </p:nvPr>
        </p:nvSpPr>
        <p:spPr/>
        <p:txBody>
          <a:bodyPr>
            <a:noAutofit/>
          </a:bodyPr>
          <a:lstStyle/>
          <a:p>
            <a:r>
              <a:rPr lang="en-US">
                <a:latin typeface="Times New Roman"/>
                <a:cs typeface="Times New Roman"/>
              </a:rPr>
              <a:t>CDBG-I: Common Errors</a:t>
            </a:r>
            <a:endParaRPr lang="en-US"/>
          </a:p>
        </p:txBody>
      </p:sp>
      <p:sp>
        <p:nvSpPr>
          <p:cNvPr id="3" name="Content Placeholder 2">
            <a:extLst>
              <a:ext uri="{FF2B5EF4-FFF2-40B4-BE49-F238E27FC236}">
                <a16:creationId xmlns:a16="http://schemas.microsoft.com/office/drawing/2014/main" id="{ED6187B4-95F2-F977-11B3-F16B4EE0C9BB}"/>
              </a:ext>
            </a:extLst>
          </p:cNvPr>
          <p:cNvSpPr>
            <a:spLocks noGrp="1"/>
          </p:cNvSpPr>
          <p:nvPr>
            <p:ph idx="1"/>
          </p:nvPr>
        </p:nvSpPr>
        <p:spPr>
          <a:xfrm>
            <a:off x="457200" y="1030320"/>
            <a:ext cx="8239328" cy="5019673"/>
          </a:xfrm>
        </p:spPr>
        <p:txBody>
          <a:bodyPr vert="horz" lIns="91440" tIns="45720" rIns="91440" bIns="45720" rtlCol="0" anchor="t">
            <a:noAutofit/>
          </a:bodyPr>
          <a:lstStyle/>
          <a:p>
            <a:r>
              <a:rPr lang="en-US" sz="2400">
                <a:solidFill>
                  <a:schemeClr val="accent3"/>
                </a:solidFill>
                <a:latin typeface="Arial"/>
                <a:cs typeface="Arial"/>
              </a:rPr>
              <a:t>Common Errors with Income Surveys</a:t>
            </a:r>
            <a:endParaRPr lang="en-US">
              <a:solidFill>
                <a:schemeClr val="accent3"/>
              </a:solidFill>
            </a:endParaRPr>
          </a:p>
          <a:p>
            <a:pPr lvl="1"/>
            <a:r>
              <a:rPr lang="en-US" sz="2000">
                <a:solidFill>
                  <a:schemeClr val="accent3"/>
                </a:solidFill>
                <a:latin typeface="Arial"/>
                <a:cs typeface="Arial"/>
              </a:rPr>
              <a:t>Door-to-door surveys were not signed by both parties</a:t>
            </a:r>
            <a:endParaRPr lang="en-US" sz="2000">
              <a:solidFill>
                <a:schemeClr val="accent3"/>
              </a:solidFill>
            </a:endParaRPr>
          </a:p>
          <a:p>
            <a:pPr lvl="1"/>
            <a:r>
              <a:rPr lang="en-US" sz="2000">
                <a:solidFill>
                  <a:schemeClr val="accent3"/>
                </a:solidFill>
                <a:latin typeface="Arial"/>
                <a:cs typeface="Arial"/>
              </a:rPr>
              <a:t>Data transfer from surveys to tabulation summary sheet</a:t>
            </a:r>
          </a:p>
          <a:p>
            <a:pPr lvl="1"/>
            <a:r>
              <a:rPr lang="en-US" sz="2000">
                <a:solidFill>
                  <a:schemeClr val="accent3"/>
                </a:solidFill>
                <a:latin typeface="Arial"/>
                <a:cs typeface="Arial"/>
              </a:rPr>
              <a:t>Household size and income limits do not match</a:t>
            </a:r>
          </a:p>
          <a:p>
            <a:pPr lvl="1"/>
            <a:r>
              <a:rPr lang="en-US" sz="2000">
                <a:solidFill>
                  <a:schemeClr val="accent3"/>
                </a:solidFill>
                <a:latin typeface="Arial"/>
                <a:cs typeface="Arial"/>
              </a:rPr>
              <a:t>Corrections made on survey are not initialed nor dated</a:t>
            </a:r>
          </a:p>
          <a:p>
            <a:pPr lvl="1"/>
            <a:r>
              <a:rPr lang="en-US" sz="2000">
                <a:solidFill>
                  <a:schemeClr val="accent3"/>
                </a:solidFill>
                <a:latin typeface="Arial"/>
                <a:cs typeface="Arial"/>
              </a:rPr>
              <a:t>The use of wrong average household size to calculate no responses </a:t>
            </a:r>
            <a:endParaRPr lang="en-US" sz="2000">
              <a:solidFill>
                <a:schemeClr val="accent3"/>
              </a:solidFill>
            </a:endParaRPr>
          </a:p>
          <a:p>
            <a:r>
              <a:rPr lang="en-US" sz="2400">
                <a:solidFill>
                  <a:schemeClr val="accent3"/>
                </a:solidFill>
                <a:latin typeface="Arial"/>
                <a:cs typeface="Arial"/>
              </a:rPr>
              <a:t>Commons Errors on Federal Compliance Documents</a:t>
            </a:r>
            <a:endParaRPr lang="en-US" sz="2400">
              <a:solidFill>
                <a:schemeClr val="accent3"/>
              </a:solidFill>
            </a:endParaRPr>
          </a:p>
          <a:p>
            <a:pPr lvl="1"/>
            <a:r>
              <a:rPr lang="en-US" sz="2000">
                <a:solidFill>
                  <a:schemeClr val="accent3"/>
                </a:solidFill>
                <a:latin typeface="Arial"/>
                <a:cs typeface="Arial"/>
              </a:rPr>
              <a:t>Forms are not signed or dated</a:t>
            </a:r>
            <a:endParaRPr lang="en-US" sz="2000">
              <a:solidFill>
                <a:schemeClr val="accent3"/>
              </a:solidFill>
            </a:endParaRPr>
          </a:p>
          <a:p>
            <a:pPr lvl="1"/>
            <a:r>
              <a:rPr lang="en-US" sz="2000">
                <a:solidFill>
                  <a:schemeClr val="accent3"/>
                </a:solidFill>
                <a:latin typeface="Arial"/>
                <a:cs typeface="Arial"/>
              </a:rPr>
              <a:t>Forms not filled out correctly or completely </a:t>
            </a:r>
            <a:endParaRPr lang="en-US" sz="2000">
              <a:solidFill>
                <a:schemeClr val="accent3"/>
              </a:solidFill>
            </a:endParaRPr>
          </a:p>
          <a:p>
            <a:pPr lvl="1"/>
            <a:r>
              <a:rPr lang="en-US" sz="2000">
                <a:solidFill>
                  <a:schemeClr val="accent3"/>
                </a:solidFill>
                <a:latin typeface="Arial"/>
                <a:cs typeface="Arial"/>
              </a:rPr>
              <a:t>Project descriptions and project area do not match</a:t>
            </a:r>
            <a:endParaRPr lang="en-US" sz="2000">
              <a:solidFill>
                <a:schemeClr val="accent3"/>
              </a:solidFill>
            </a:endParaRPr>
          </a:p>
          <a:p>
            <a:pPr lvl="1"/>
            <a:r>
              <a:rPr lang="en-US" sz="2000">
                <a:solidFill>
                  <a:schemeClr val="accent3"/>
                </a:solidFill>
                <a:latin typeface="Arial"/>
                <a:cs typeface="Arial"/>
              </a:rPr>
              <a:t>Old forms are resubmitted instead of new ones</a:t>
            </a:r>
            <a:endParaRPr lang="en-US" sz="2000">
              <a:solidFill>
                <a:schemeClr val="accent3"/>
              </a:solidFill>
            </a:endParaRPr>
          </a:p>
          <a:p>
            <a:pPr lvl="1"/>
            <a:endParaRPr lang="en-US" sz="2000">
              <a:solidFill>
                <a:srgbClr val="000000"/>
              </a:solidFill>
            </a:endParaRPr>
          </a:p>
          <a:p>
            <a:endParaRPr lang="en-US" sz="2400">
              <a:solidFill>
                <a:srgbClr val="000000"/>
              </a:solidFill>
            </a:endParaRPr>
          </a:p>
          <a:p>
            <a:pPr>
              <a:buNone/>
            </a:pPr>
            <a:endParaRPr lang="en-US" sz="2400">
              <a:solidFill>
                <a:srgbClr val="000000"/>
              </a:solidFill>
            </a:endParaRPr>
          </a:p>
          <a:p>
            <a:pPr marL="0" indent="0">
              <a:buNone/>
            </a:pPr>
            <a:endParaRPr lang="en-US" sz="2400" b="1" i="1">
              <a:solidFill>
                <a:srgbClr val="000000"/>
              </a:solidFill>
            </a:endParaRPr>
          </a:p>
          <a:p>
            <a:endParaRPr lang="en-US">
              <a:solidFill>
                <a:srgbClr val="FF0000"/>
              </a:solidFill>
            </a:endParaRPr>
          </a:p>
          <a:p>
            <a:endParaRPr lang="en-US"/>
          </a:p>
        </p:txBody>
      </p:sp>
      <p:sp>
        <p:nvSpPr>
          <p:cNvPr id="4" name="Slide Number Placeholder 3">
            <a:extLst>
              <a:ext uri="{FF2B5EF4-FFF2-40B4-BE49-F238E27FC236}">
                <a16:creationId xmlns:a16="http://schemas.microsoft.com/office/drawing/2014/main" id="{541BEF9D-F13B-8B6B-C094-929DCF105AAD}"/>
              </a:ext>
            </a:extLst>
          </p:cNvPr>
          <p:cNvSpPr>
            <a:spLocks noGrp="1"/>
          </p:cNvSpPr>
          <p:nvPr>
            <p:ph type="sldNum" sz="quarter" idx="10"/>
          </p:nvPr>
        </p:nvSpPr>
        <p:spPr/>
        <p:txBody>
          <a:bodyPr/>
          <a:lstStyle/>
          <a:p>
            <a:fld id="{74EC55B0-5D01-45FE-91CD-8F1B48D625FC}" type="slidenum">
              <a:rPr lang="en-US" dirty="0" smtClean="0"/>
              <a:pPr/>
              <a:t>110</a:t>
            </a:fld>
            <a:endParaRPr lang="en-US"/>
          </a:p>
        </p:txBody>
      </p:sp>
    </p:spTree>
    <p:extLst>
      <p:ext uri="{BB962C8B-B14F-4D97-AF65-F5344CB8AC3E}">
        <p14:creationId xmlns:p14="http://schemas.microsoft.com/office/powerpoint/2010/main" val="346767220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xfrm>
            <a:off x="0" y="6592824"/>
            <a:ext cx="2057400" cy="265176"/>
          </a:xfrm>
        </p:spPr>
        <p:txBody>
          <a:bodyPr/>
          <a:lstStyle/>
          <a:p>
            <a:fld id="{11F27F3A-B3E9-41ED-AF8F-A365F10BB65F}" type="slidenum">
              <a:rPr lang="en-US" smtClean="0"/>
              <a:pPr/>
              <a:t>111</a:t>
            </a:fld>
            <a:endParaRPr lang="en-US"/>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Asset Inventory &amp; Assessment Grants</a:t>
            </a: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Tree>
    <p:extLst>
      <p:ext uri="{BB962C8B-B14F-4D97-AF65-F5344CB8AC3E}">
        <p14:creationId xmlns:p14="http://schemas.microsoft.com/office/powerpoint/2010/main" val="35778163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112</a:t>
            </a:fld>
            <a:endParaRPr lang="en-US"/>
          </a:p>
        </p:txBody>
      </p:sp>
      <p:sp>
        <p:nvSpPr>
          <p:cNvPr id="3" name="Title 2"/>
          <p:cNvSpPr>
            <a:spLocks noGrp="1"/>
          </p:cNvSpPr>
          <p:nvPr>
            <p:ph type="ctrTitle"/>
          </p:nvPr>
        </p:nvSpPr>
        <p:spPr/>
        <p:txBody>
          <a:bodyPr/>
          <a:lstStyle/>
          <a:p>
            <a:r>
              <a:rPr lang="en-US"/>
              <a:t>Asset Inventory and Assessment Grants</a:t>
            </a:r>
          </a:p>
        </p:txBody>
      </p:sp>
      <p:sp>
        <p:nvSpPr>
          <p:cNvPr id="4" name="Content Placeholder 3"/>
          <p:cNvSpPr>
            <a:spLocks noGrp="1"/>
          </p:cNvSpPr>
          <p:nvPr>
            <p:ph idx="13"/>
          </p:nvPr>
        </p:nvSpPr>
        <p:spPr>
          <a:xfrm>
            <a:off x="451883" y="1162736"/>
            <a:ext cx="8240234" cy="5358644"/>
          </a:xfrm>
        </p:spPr>
        <p:txBody>
          <a:bodyPr>
            <a:normAutofit fontScale="92500"/>
          </a:bodyPr>
          <a:lstStyle/>
          <a:p>
            <a:r>
              <a:rPr lang="en-US" sz="2800">
                <a:solidFill>
                  <a:schemeClr val="accent3"/>
                </a:solidFill>
              </a:rPr>
              <a:t>To inventory existing water and/or sewer system and document the condition of inventoried infrastructure</a:t>
            </a:r>
          </a:p>
          <a:p>
            <a:pPr marL="0" indent="0">
              <a:buNone/>
            </a:pPr>
            <a:endParaRPr lang="en-US" sz="2400">
              <a:solidFill>
                <a:schemeClr val="accent3"/>
              </a:solidFill>
            </a:endParaRPr>
          </a:p>
          <a:p>
            <a:r>
              <a:rPr lang="en-US" sz="2800">
                <a:solidFill>
                  <a:schemeClr val="accent3"/>
                </a:solidFill>
              </a:rPr>
              <a:t>Eligible activities can include:</a:t>
            </a:r>
          </a:p>
          <a:p>
            <a:pPr lvl="1"/>
            <a:r>
              <a:rPr lang="en-US" sz="2200">
                <a:solidFill>
                  <a:schemeClr val="accent3"/>
                </a:solidFill>
              </a:rPr>
              <a:t>Identifying and locating system components</a:t>
            </a:r>
          </a:p>
          <a:p>
            <a:pPr lvl="1"/>
            <a:r>
              <a:rPr lang="en-US" sz="2200">
                <a:solidFill>
                  <a:schemeClr val="accent3"/>
                </a:solidFill>
              </a:rPr>
              <a:t>Performing a risk analysis to determine critical components</a:t>
            </a:r>
          </a:p>
          <a:p>
            <a:pPr lvl="1"/>
            <a:r>
              <a:rPr lang="en-US" sz="2200">
                <a:solidFill>
                  <a:schemeClr val="accent3"/>
                </a:solidFill>
              </a:rPr>
              <a:t>Determining the condition of critical components</a:t>
            </a:r>
          </a:p>
          <a:p>
            <a:pPr lvl="1"/>
            <a:r>
              <a:rPr lang="en-US" sz="2200">
                <a:solidFill>
                  <a:schemeClr val="accent3"/>
                </a:solidFill>
              </a:rPr>
              <a:t>Establishing capital and O&amp;M costs</a:t>
            </a:r>
          </a:p>
          <a:p>
            <a:pPr lvl="1"/>
            <a:r>
              <a:rPr lang="en-US" sz="2200">
                <a:solidFill>
                  <a:schemeClr val="accent3"/>
                </a:solidFill>
              </a:rPr>
              <a:t>Creating a prioritized list of projects</a:t>
            </a:r>
          </a:p>
          <a:p>
            <a:pPr lvl="1"/>
            <a:r>
              <a:rPr lang="en-US" sz="2200">
                <a:solidFill>
                  <a:schemeClr val="accent3"/>
                </a:solidFill>
              </a:rPr>
              <a:t>Preparing a realistic Capital Improvement Plan (CIP)</a:t>
            </a:r>
          </a:p>
          <a:p>
            <a:pPr lvl="1"/>
            <a:endParaRPr lang="en-US" sz="2200" i="1">
              <a:solidFill>
                <a:schemeClr val="accent3"/>
              </a:solidFill>
            </a:endParaRPr>
          </a:p>
          <a:p>
            <a:r>
              <a:rPr lang="en-US" sz="2800">
                <a:solidFill>
                  <a:schemeClr val="accent3"/>
                </a:solidFill>
                <a:highlight>
                  <a:srgbClr val="FFFF00"/>
                </a:highlight>
              </a:rPr>
              <a:t>See DWI’s “Water and Wastewater Utility Asset Assessment Guidance” for more information</a:t>
            </a:r>
          </a:p>
          <a:p>
            <a:pPr marL="173038" indent="-173038">
              <a:spcBef>
                <a:spcPts val="0"/>
              </a:spcBef>
              <a:spcAft>
                <a:spcPts val="600"/>
              </a:spcAft>
              <a:buNone/>
            </a:pPr>
            <a:r>
              <a:rPr lang="en-US" sz="2800">
                <a:solidFill>
                  <a:schemeClr val="accent3"/>
                </a:solidFill>
              </a:rPr>
              <a:t>	</a:t>
            </a:r>
            <a:r>
              <a:rPr lang="en-US" sz="2800">
                <a:solidFill>
                  <a:schemeClr val="accent3"/>
                </a:solidFill>
                <a:highlight>
                  <a:srgbClr val="FFFF00"/>
                </a:highlight>
              </a:rPr>
              <a:t>on typical AIA tasks</a:t>
            </a:r>
          </a:p>
          <a:p>
            <a:endParaRPr lang="en-US" sz="2600" i="1">
              <a:solidFill>
                <a:schemeClr val="accent3"/>
              </a:solidFill>
            </a:endParaRPr>
          </a:p>
        </p:txBody>
      </p:sp>
    </p:spTree>
    <p:extLst>
      <p:ext uri="{BB962C8B-B14F-4D97-AF65-F5344CB8AC3E}">
        <p14:creationId xmlns:p14="http://schemas.microsoft.com/office/powerpoint/2010/main" val="5516413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113</a:t>
            </a:fld>
            <a:endParaRPr lang="en-US"/>
          </a:p>
        </p:txBody>
      </p:sp>
      <p:sp>
        <p:nvSpPr>
          <p:cNvPr id="3" name="Title 2"/>
          <p:cNvSpPr>
            <a:spLocks noGrp="1"/>
          </p:cNvSpPr>
          <p:nvPr>
            <p:ph type="ctrTitle"/>
          </p:nvPr>
        </p:nvSpPr>
        <p:spPr/>
        <p:txBody>
          <a:bodyPr/>
          <a:lstStyle/>
          <a:p>
            <a:r>
              <a:rPr lang="en-US"/>
              <a:t>Asset Inventory and Assessment Grants</a:t>
            </a:r>
          </a:p>
        </p:txBody>
      </p:sp>
      <p:sp>
        <p:nvSpPr>
          <p:cNvPr id="4" name="Content Placeholder 3"/>
          <p:cNvSpPr>
            <a:spLocks noGrp="1"/>
          </p:cNvSpPr>
          <p:nvPr>
            <p:ph idx="13"/>
          </p:nvPr>
        </p:nvSpPr>
        <p:spPr>
          <a:xfrm>
            <a:off x="406916" y="1278202"/>
            <a:ext cx="8330167" cy="5179749"/>
          </a:xfrm>
        </p:spPr>
        <p:txBody>
          <a:bodyPr>
            <a:normAutofit/>
          </a:bodyPr>
          <a:lstStyle/>
          <a:p>
            <a:r>
              <a:rPr lang="en-US" sz="2400" b="1">
                <a:solidFill>
                  <a:schemeClr val="accent3"/>
                </a:solidFill>
              </a:rPr>
              <a:t>Distressed System </a:t>
            </a:r>
            <a:r>
              <a:rPr lang="en-US">
                <a:solidFill>
                  <a:schemeClr val="accent3"/>
                </a:solidFill>
              </a:rPr>
              <a:t>AIA’s scope must include </a:t>
            </a:r>
            <a:r>
              <a:rPr lang="en-US" sz="2400">
                <a:solidFill>
                  <a:schemeClr val="accent3"/>
                </a:solidFill>
              </a:rPr>
              <a:t>:</a:t>
            </a:r>
          </a:p>
          <a:p>
            <a:pPr lvl="1"/>
            <a:r>
              <a:rPr lang="en-US" sz="2000">
                <a:solidFill>
                  <a:schemeClr val="accent3"/>
                </a:solidFill>
              </a:rPr>
              <a:t>Identifying and locating system components</a:t>
            </a:r>
          </a:p>
          <a:p>
            <a:pPr lvl="1"/>
            <a:r>
              <a:rPr lang="en-US" sz="2000">
                <a:solidFill>
                  <a:schemeClr val="accent3"/>
                </a:solidFill>
              </a:rPr>
              <a:t>Performing a risk analysis to determine critical components</a:t>
            </a:r>
          </a:p>
          <a:p>
            <a:pPr lvl="1"/>
            <a:r>
              <a:rPr lang="en-US" sz="2000">
                <a:solidFill>
                  <a:schemeClr val="accent3"/>
                </a:solidFill>
              </a:rPr>
              <a:t>Determining the condition of critical components</a:t>
            </a:r>
          </a:p>
          <a:p>
            <a:pPr lvl="1"/>
            <a:r>
              <a:rPr lang="en-US" sz="2000">
                <a:solidFill>
                  <a:schemeClr val="accent3"/>
                </a:solidFill>
              </a:rPr>
              <a:t>Establishing capital and O&amp;M costs</a:t>
            </a:r>
          </a:p>
          <a:p>
            <a:pPr lvl="1"/>
            <a:r>
              <a:rPr lang="en-US" sz="2000">
                <a:solidFill>
                  <a:schemeClr val="accent3"/>
                </a:solidFill>
              </a:rPr>
              <a:t>Creating a prioritized list of projects</a:t>
            </a:r>
          </a:p>
          <a:p>
            <a:pPr lvl="1"/>
            <a:r>
              <a:rPr lang="en-US" sz="2000">
                <a:solidFill>
                  <a:schemeClr val="accent3"/>
                </a:solidFill>
              </a:rPr>
              <a:t>Preparing a realistic Capital Improvement Plan (CIP</a:t>
            </a:r>
            <a:r>
              <a:rPr lang="en-US">
                <a:solidFill>
                  <a:schemeClr val="accent3"/>
                </a:solidFill>
              </a:rPr>
              <a:t>)</a:t>
            </a:r>
          </a:p>
          <a:p>
            <a:pPr lvl="1"/>
            <a:r>
              <a:rPr lang="en-US" i="1">
                <a:solidFill>
                  <a:schemeClr val="accent3"/>
                </a:solidFill>
              </a:rPr>
              <a:t>Conducting a rate study </a:t>
            </a:r>
          </a:p>
          <a:p>
            <a:pPr>
              <a:defRPr/>
            </a:pPr>
            <a:r>
              <a:rPr lang="en-US">
                <a:solidFill>
                  <a:schemeClr val="tx2"/>
                </a:solidFill>
              </a:rPr>
              <a:t>A new AIA is not required if a </a:t>
            </a:r>
            <a:r>
              <a:rPr lang="en-US" i="1">
                <a:solidFill>
                  <a:schemeClr val="tx2"/>
                </a:solidFill>
              </a:rPr>
              <a:t>sufficient</a:t>
            </a:r>
            <a:r>
              <a:rPr lang="en-US">
                <a:solidFill>
                  <a:schemeClr val="tx2"/>
                </a:solidFill>
              </a:rPr>
              <a:t> AIA has recently been conducted (i.e., within past 5 years)</a:t>
            </a:r>
          </a:p>
          <a:p>
            <a:pPr>
              <a:defRPr/>
            </a:pPr>
            <a:r>
              <a:rPr lang="en-US">
                <a:solidFill>
                  <a:schemeClr val="tx2"/>
                </a:solidFill>
              </a:rPr>
              <a:t>An AIA Grant may be used to further the results of previous AIA activities </a:t>
            </a:r>
          </a:p>
        </p:txBody>
      </p:sp>
    </p:spTree>
    <p:extLst>
      <p:ext uri="{BB962C8B-B14F-4D97-AF65-F5344CB8AC3E}">
        <p14:creationId xmlns:p14="http://schemas.microsoft.com/office/powerpoint/2010/main" val="12686018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3F21D-EBC9-4708-B34F-0190F7EB84F0}"/>
              </a:ext>
            </a:extLst>
          </p:cNvPr>
          <p:cNvSpPr/>
          <p:nvPr/>
        </p:nvSpPr>
        <p:spPr>
          <a:xfrm>
            <a:off x="6908800" y="5310909"/>
            <a:ext cx="2142836" cy="1182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CB283A-D12D-40DC-9F4E-3ACC8E6BAA53}"/>
              </a:ext>
            </a:extLst>
          </p:cNvPr>
          <p:cNvSpPr>
            <a:spLocks noGrp="1"/>
          </p:cNvSpPr>
          <p:nvPr>
            <p:ph type="title"/>
          </p:nvPr>
        </p:nvSpPr>
        <p:spPr>
          <a:xfrm>
            <a:off x="466928" y="0"/>
            <a:ext cx="8321040" cy="914400"/>
          </a:xfrm>
        </p:spPr>
        <p:txBody>
          <a:bodyPr/>
          <a:lstStyle/>
          <a:p>
            <a:r>
              <a:rPr lang="en-US"/>
              <a:t>Statutory Requirements of Distressed Units</a:t>
            </a:r>
          </a:p>
        </p:txBody>
      </p:sp>
      <p:sp>
        <p:nvSpPr>
          <p:cNvPr id="3" name="Content Placeholder 2">
            <a:extLst>
              <a:ext uri="{FF2B5EF4-FFF2-40B4-BE49-F238E27FC236}">
                <a16:creationId xmlns:a16="http://schemas.microsoft.com/office/drawing/2014/main" id="{C901D75E-8460-4E7E-BF3D-1536C310FE6D}"/>
              </a:ext>
            </a:extLst>
          </p:cNvPr>
          <p:cNvSpPr>
            <a:spLocks noGrp="1"/>
          </p:cNvSpPr>
          <p:nvPr>
            <p:ph idx="1"/>
          </p:nvPr>
        </p:nvSpPr>
        <p:spPr>
          <a:xfrm>
            <a:off x="457200" y="1228728"/>
            <a:ext cx="8239328" cy="5019673"/>
          </a:xfrm>
        </p:spPr>
        <p:txBody>
          <a:bodyPr vert="horz" lIns="91440" tIns="45720" rIns="91440" bIns="45720" rtlCol="0" anchor="t">
            <a:noAutofit/>
          </a:bodyPr>
          <a:lstStyle/>
          <a:p>
            <a:pPr marL="0" indent="0">
              <a:buNone/>
            </a:pPr>
            <a:r>
              <a:rPr lang="en-US">
                <a:solidFill>
                  <a:schemeClr val="accent3"/>
                </a:solidFill>
                <a:latin typeface="Arial"/>
                <a:cs typeface="Arial"/>
              </a:rPr>
              <a:t>If a unit has been designated distressed, required process is established by legislation</a:t>
            </a:r>
          </a:p>
          <a:p>
            <a:pPr lvl="1"/>
            <a:r>
              <a:rPr lang="en-US">
                <a:solidFill>
                  <a:schemeClr val="accent3"/>
                </a:solidFill>
                <a:highlight>
                  <a:srgbClr val="FFFF00"/>
                </a:highlight>
                <a:latin typeface="Arial"/>
                <a:cs typeface="Arial"/>
              </a:rPr>
              <a:t>Conduct an </a:t>
            </a:r>
            <a:r>
              <a:rPr lang="en-US" b="1">
                <a:solidFill>
                  <a:schemeClr val="accent3"/>
                </a:solidFill>
                <a:highlight>
                  <a:srgbClr val="FFFF00"/>
                </a:highlight>
                <a:latin typeface="Arial"/>
                <a:cs typeface="Arial"/>
              </a:rPr>
              <a:t>asset assessment </a:t>
            </a:r>
            <a:r>
              <a:rPr lang="en-US">
                <a:solidFill>
                  <a:schemeClr val="accent3"/>
                </a:solidFill>
                <a:highlight>
                  <a:srgbClr val="FFFF00"/>
                </a:highlight>
                <a:latin typeface="Arial"/>
                <a:cs typeface="Arial"/>
              </a:rPr>
              <a:t>and </a:t>
            </a:r>
            <a:r>
              <a:rPr lang="en-US" b="1">
                <a:solidFill>
                  <a:schemeClr val="accent3"/>
                </a:solidFill>
                <a:highlight>
                  <a:srgbClr val="FFFF00"/>
                </a:highlight>
                <a:latin typeface="Arial"/>
                <a:cs typeface="Arial"/>
              </a:rPr>
              <a:t>rate study</a:t>
            </a:r>
          </a:p>
          <a:p>
            <a:pPr lvl="1"/>
            <a:r>
              <a:rPr lang="en-US">
                <a:solidFill>
                  <a:schemeClr val="accent3"/>
                </a:solidFill>
                <a:latin typeface="Arial"/>
                <a:cs typeface="Arial"/>
              </a:rPr>
              <a:t>Participate in a </a:t>
            </a:r>
            <a:r>
              <a:rPr lang="en-US" b="1">
                <a:solidFill>
                  <a:schemeClr val="accent3"/>
                </a:solidFill>
                <a:latin typeface="Arial"/>
                <a:cs typeface="Arial"/>
              </a:rPr>
              <a:t>training and education </a:t>
            </a:r>
            <a:r>
              <a:rPr lang="en-US">
                <a:solidFill>
                  <a:schemeClr val="accent3"/>
                </a:solidFill>
                <a:latin typeface="Arial"/>
                <a:cs typeface="Arial"/>
              </a:rPr>
              <a:t>program</a:t>
            </a:r>
          </a:p>
          <a:p>
            <a:pPr lvl="1"/>
            <a:r>
              <a:rPr lang="en-US">
                <a:solidFill>
                  <a:schemeClr val="accent3"/>
                </a:solidFill>
                <a:latin typeface="Arial"/>
                <a:cs typeface="Arial"/>
              </a:rPr>
              <a:t>Develop an </a:t>
            </a:r>
            <a:r>
              <a:rPr lang="en-US" b="1">
                <a:solidFill>
                  <a:schemeClr val="accent3"/>
                </a:solidFill>
                <a:latin typeface="Arial"/>
                <a:cs typeface="Arial"/>
              </a:rPr>
              <a:t>action plan</a:t>
            </a:r>
            <a:r>
              <a:rPr lang="en-US">
                <a:solidFill>
                  <a:schemeClr val="accent3"/>
                </a:solidFill>
                <a:latin typeface="Arial"/>
                <a:cs typeface="Arial"/>
              </a:rPr>
              <a:t>, taking into consideration the following: </a:t>
            </a:r>
            <a:endParaRPr lang="en-US">
              <a:solidFill>
                <a:schemeClr val="accent3"/>
              </a:solidFill>
            </a:endParaRPr>
          </a:p>
          <a:p>
            <a:pPr lvl="2"/>
            <a:r>
              <a:rPr lang="en-US">
                <a:solidFill>
                  <a:schemeClr val="accent3"/>
                </a:solidFill>
                <a:latin typeface="Arial"/>
                <a:cs typeface="Arial"/>
              </a:rPr>
              <a:t>A </a:t>
            </a:r>
            <a:r>
              <a:rPr lang="en-US" b="1">
                <a:solidFill>
                  <a:schemeClr val="accent3"/>
                </a:solidFill>
                <a:latin typeface="Arial"/>
                <a:cs typeface="Arial"/>
              </a:rPr>
              <a:t>short-term</a:t>
            </a:r>
            <a:r>
              <a:rPr lang="en-US">
                <a:solidFill>
                  <a:schemeClr val="accent3"/>
                </a:solidFill>
                <a:latin typeface="Arial"/>
                <a:cs typeface="Arial"/>
              </a:rPr>
              <a:t> and a </a:t>
            </a:r>
            <a:r>
              <a:rPr lang="en-US" b="1">
                <a:solidFill>
                  <a:schemeClr val="accent3"/>
                </a:solidFill>
                <a:latin typeface="Arial"/>
                <a:cs typeface="Arial"/>
              </a:rPr>
              <a:t>long-term</a:t>
            </a:r>
            <a:r>
              <a:rPr lang="en-US">
                <a:solidFill>
                  <a:schemeClr val="accent3"/>
                </a:solidFill>
                <a:latin typeface="Arial"/>
                <a:cs typeface="Arial"/>
              </a:rPr>
              <a:t> plan for </a:t>
            </a:r>
            <a:endParaRPr lang="en-US">
              <a:solidFill>
                <a:schemeClr val="accent3"/>
              </a:solidFill>
            </a:endParaRPr>
          </a:p>
          <a:p>
            <a:pPr lvl="3"/>
            <a:r>
              <a:rPr lang="en-US">
                <a:solidFill>
                  <a:schemeClr val="accent3"/>
                </a:solidFill>
                <a:latin typeface="Arial"/>
                <a:cs typeface="Arial"/>
              </a:rPr>
              <a:t>infrastructure repair, maintenance, and management;</a:t>
            </a:r>
          </a:p>
          <a:p>
            <a:pPr lvl="2"/>
            <a:r>
              <a:rPr lang="en-US" b="1">
                <a:solidFill>
                  <a:schemeClr val="accent3"/>
                </a:solidFill>
                <a:latin typeface="Arial"/>
                <a:cs typeface="Arial"/>
              </a:rPr>
              <a:t>Continuing education</a:t>
            </a:r>
            <a:r>
              <a:rPr lang="en-US">
                <a:solidFill>
                  <a:schemeClr val="accent3"/>
                </a:solidFill>
                <a:latin typeface="Arial"/>
                <a:cs typeface="Arial"/>
              </a:rPr>
              <a:t>; and</a:t>
            </a:r>
          </a:p>
          <a:p>
            <a:pPr lvl="2"/>
            <a:r>
              <a:rPr lang="en-US">
                <a:solidFill>
                  <a:schemeClr val="accent3"/>
                </a:solidFill>
                <a:latin typeface="Arial"/>
                <a:cs typeface="Arial"/>
              </a:rPr>
              <a:t>Long-term </a:t>
            </a:r>
            <a:r>
              <a:rPr lang="en-US" b="1">
                <a:solidFill>
                  <a:schemeClr val="accent3"/>
                </a:solidFill>
                <a:latin typeface="Arial"/>
                <a:cs typeface="Arial"/>
              </a:rPr>
              <a:t>financial management</a:t>
            </a:r>
            <a:r>
              <a:rPr lang="en-US">
                <a:solidFill>
                  <a:schemeClr val="accent3"/>
                </a:solidFill>
                <a:latin typeface="Arial"/>
                <a:cs typeface="Arial"/>
              </a:rPr>
              <a:t> to ensure sufficient revenue to fund:</a:t>
            </a:r>
          </a:p>
          <a:p>
            <a:pPr lvl="4"/>
            <a:r>
              <a:rPr lang="en-US">
                <a:solidFill>
                  <a:schemeClr val="accent3"/>
                </a:solidFill>
                <a:latin typeface="Arial"/>
                <a:cs typeface="Arial"/>
              </a:rPr>
              <a:t>Management and Operations, </a:t>
            </a:r>
            <a:endParaRPr lang="en-US">
              <a:solidFill>
                <a:schemeClr val="accent3"/>
              </a:solidFill>
            </a:endParaRPr>
          </a:p>
          <a:p>
            <a:pPr lvl="4"/>
            <a:r>
              <a:rPr lang="en-US">
                <a:solidFill>
                  <a:schemeClr val="accent3"/>
                </a:solidFill>
                <a:latin typeface="Arial"/>
                <a:cs typeface="Arial"/>
              </a:rPr>
              <a:t>Personnel, and</a:t>
            </a:r>
          </a:p>
          <a:p>
            <a:pPr lvl="4"/>
            <a:r>
              <a:rPr lang="en-US">
                <a:solidFill>
                  <a:schemeClr val="accent3"/>
                </a:solidFill>
                <a:latin typeface="Arial"/>
                <a:cs typeface="Arial"/>
              </a:rPr>
              <a:t>Maintenance.</a:t>
            </a:r>
          </a:p>
        </p:txBody>
      </p:sp>
      <p:sp>
        <p:nvSpPr>
          <p:cNvPr id="5" name="Slide Number Placeholder 1">
            <a:extLst>
              <a:ext uri="{FF2B5EF4-FFF2-40B4-BE49-F238E27FC236}">
                <a16:creationId xmlns:a16="http://schemas.microsoft.com/office/drawing/2014/main" id="{2CDFDD03-EEAE-4275-BE3D-240EBC413888}"/>
              </a:ext>
            </a:extLst>
          </p:cNvPr>
          <p:cNvSpPr txBox="1">
            <a:spLocks/>
          </p:cNvSpPr>
          <p:nvPr/>
        </p:nvSpPr>
        <p:spPr>
          <a:xfrm>
            <a:off x="0" y="6546273"/>
            <a:ext cx="2057400" cy="2232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1200" b="1" smtClean="0">
                <a:solidFill>
                  <a:schemeClr val="accent3"/>
                </a:solidFill>
              </a:rPr>
              <a:pPr/>
              <a:t>114</a:t>
            </a:fld>
            <a:endParaRPr lang="en-US" sz="1200" b="1">
              <a:solidFill>
                <a:schemeClr val="accent3"/>
              </a:solidFill>
            </a:endParaRPr>
          </a:p>
        </p:txBody>
      </p:sp>
    </p:spTree>
    <p:extLst>
      <p:ext uri="{BB962C8B-B14F-4D97-AF65-F5344CB8AC3E}">
        <p14:creationId xmlns:p14="http://schemas.microsoft.com/office/powerpoint/2010/main" val="41598331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6794-7E15-409C-95AF-82F86F8F633D}"/>
              </a:ext>
            </a:extLst>
          </p:cNvPr>
          <p:cNvSpPr>
            <a:spLocks noGrp="1"/>
          </p:cNvSpPr>
          <p:nvPr>
            <p:ph type="title"/>
          </p:nvPr>
        </p:nvSpPr>
        <p:spPr>
          <a:xfrm>
            <a:off x="466928" y="0"/>
            <a:ext cx="8321040" cy="914400"/>
          </a:xfrm>
        </p:spPr>
        <p:txBody>
          <a:bodyPr/>
          <a:lstStyle/>
          <a:p>
            <a:r>
              <a:rPr lang="en-US"/>
              <a:t>Viable Utility Program – Distressed Criteria</a:t>
            </a:r>
          </a:p>
        </p:txBody>
      </p:sp>
      <p:sp>
        <p:nvSpPr>
          <p:cNvPr id="3" name="Content Placeholder 2">
            <a:extLst>
              <a:ext uri="{FF2B5EF4-FFF2-40B4-BE49-F238E27FC236}">
                <a16:creationId xmlns:a16="http://schemas.microsoft.com/office/drawing/2014/main" id="{666F5E1C-18CB-45FB-97C2-79434CD85D48}"/>
              </a:ext>
            </a:extLst>
          </p:cNvPr>
          <p:cNvSpPr>
            <a:spLocks noGrp="1"/>
          </p:cNvSpPr>
          <p:nvPr>
            <p:ph idx="1"/>
          </p:nvPr>
        </p:nvSpPr>
        <p:spPr>
          <a:xfrm>
            <a:off x="255923" y="1084349"/>
            <a:ext cx="8632154" cy="5212177"/>
          </a:xfrm>
        </p:spPr>
        <p:txBody>
          <a:bodyPr vert="horz" lIns="91440" tIns="45720" rIns="91440" bIns="45720" rtlCol="0" anchor="t">
            <a:normAutofit/>
          </a:bodyPr>
          <a:lstStyle/>
          <a:p>
            <a:pPr marL="0" indent="0">
              <a:buNone/>
            </a:pPr>
            <a:r>
              <a:rPr lang="en-US" sz="3200">
                <a:solidFill>
                  <a:schemeClr val="accent3"/>
                </a:solidFill>
                <a:latin typeface="Arial"/>
                <a:cs typeface="Arial"/>
              </a:rPr>
              <a:t>Four approved Identification Criteria</a:t>
            </a:r>
          </a:p>
          <a:p>
            <a:pPr marL="800100" lvl="1" indent="-457200">
              <a:buFont typeface="+mj-lt"/>
              <a:buAutoNum type="arabicPeriod"/>
            </a:pPr>
            <a:r>
              <a:rPr lang="en-US" sz="2800">
                <a:solidFill>
                  <a:schemeClr val="accent3"/>
                </a:solidFill>
                <a:latin typeface="Arial"/>
                <a:cs typeface="Arial"/>
              </a:rPr>
              <a:t>LGC has taken fiscal control of LGU (D1)</a:t>
            </a:r>
          </a:p>
          <a:p>
            <a:pPr marL="800100" lvl="1" indent="-457200">
              <a:buFont typeface="+mj-lt"/>
              <a:buAutoNum type="arabicPeriod"/>
            </a:pPr>
            <a:r>
              <a:rPr lang="en-US" sz="2800">
                <a:solidFill>
                  <a:schemeClr val="accent3"/>
                </a:solidFill>
                <a:latin typeface="Arial"/>
                <a:cs typeface="Arial"/>
              </a:rPr>
              <a:t>No annual audit submitted in the past 2 years (D2)</a:t>
            </a:r>
          </a:p>
          <a:p>
            <a:pPr marL="800100" lvl="1" indent="-457200">
              <a:buFont typeface="+mj-lt"/>
              <a:buAutoNum type="arabicPeriod"/>
            </a:pPr>
            <a:r>
              <a:rPr lang="en-US" sz="2800">
                <a:solidFill>
                  <a:schemeClr val="accent3"/>
                </a:solidFill>
                <a:latin typeface="Arial"/>
                <a:cs typeface="Arial"/>
              </a:rPr>
              <a:t>Total Assessment Criteria score (D3)</a:t>
            </a:r>
          </a:p>
          <a:p>
            <a:pPr marL="969645" lvl="2">
              <a:buFont typeface="Wingdings" panose="05000000000000000000" pitchFamily="2" charset="2"/>
              <a:buChar char="§"/>
            </a:pPr>
            <a:r>
              <a:rPr lang="en-US" sz="2400">
                <a:solidFill>
                  <a:schemeClr val="accent3"/>
                </a:solidFill>
                <a:latin typeface="Arial"/>
                <a:cs typeface="Arial"/>
              </a:rPr>
              <a:t>20 separate parameters with values ranging from 1-4 points</a:t>
            </a:r>
          </a:p>
          <a:p>
            <a:pPr marL="969645" lvl="2">
              <a:buFont typeface="Wingdings" panose="05000000000000000000" pitchFamily="2" charset="2"/>
              <a:buChar char="§"/>
            </a:pPr>
            <a:r>
              <a:rPr lang="en-US" sz="2400">
                <a:solidFill>
                  <a:schemeClr val="accent3"/>
                </a:solidFill>
                <a:latin typeface="Arial"/>
                <a:cs typeface="Arial"/>
              </a:rPr>
              <a:t>Threshold of 9 pts for LGUs with both water &amp; wastewater systems</a:t>
            </a:r>
          </a:p>
          <a:p>
            <a:pPr marL="969645" lvl="2">
              <a:buFont typeface="Wingdings" panose="05000000000000000000" pitchFamily="2" charset="2"/>
              <a:buChar char="§"/>
            </a:pPr>
            <a:r>
              <a:rPr lang="en-US" sz="2400">
                <a:solidFill>
                  <a:schemeClr val="accent3"/>
                </a:solidFill>
                <a:latin typeface="Arial"/>
                <a:cs typeface="Arial"/>
              </a:rPr>
              <a:t>Threshold of 8 pts for LGUs with only one service (DW or WW)</a:t>
            </a:r>
          </a:p>
          <a:p>
            <a:pPr marL="800100" lvl="1" indent="-457200">
              <a:buFont typeface="+mj-lt"/>
              <a:buAutoNum type="arabicPeriod"/>
            </a:pPr>
            <a:r>
              <a:rPr lang="en-US" sz="2800">
                <a:solidFill>
                  <a:schemeClr val="accent3"/>
                </a:solidFill>
                <a:latin typeface="Arial"/>
                <a:cs typeface="Arial"/>
              </a:rPr>
              <a:t>Other available information (D4)</a:t>
            </a:r>
          </a:p>
        </p:txBody>
      </p:sp>
      <p:sp>
        <p:nvSpPr>
          <p:cNvPr id="4" name="Slide Number Placeholder 1">
            <a:extLst>
              <a:ext uri="{FF2B5EF4-FFF2-40B4-BE49-F238E27FC236}">
                <a16:creationId xmlns:a16="http://schemas.microsoft.com/office/drawing/2014/main" id="{F534CEAF-09A2-4ADB-9705-8275199EFEE7}"/>
              </a:ext>
            </a:extLst>
          </p:cNvPr>
          <p:cNvSpPr txBox="1">
            <a:spLocks/>
          </p:cNvSpPr>
          <p:nvPr/>
        </p:nvSpPr>
        <p:spPr>
          <a:xfrm>
            <a:off x="0" y="6546273"/>
            <a:ext cx="2057400" cy="2232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1200" b="1" smtClean="0">
                <a:solidFill>
                  <a:schemeClr val="accent3"/>
                </a:solidFill>
              </a:rPr>
              <a:pPr/>
              <a:t>115</a:t>
            </a:fld>
            <a:endParaRPr lang="en-US" sz="1200" b="1">
              <a:solidFill>
                <a:schemeClr val="accent3"/>
              </a:solidFill>
            </a:endParaRPr>
          </a:p>
        </p:txBody>
      </p:sp>
    </p:spTree>
    <p:extLst>
      <p:ext uri="{BB962C8B-B14F-4D97-AF65-F5344CB8AC3E}">
        <p14:creationId xmlns:p14="http://schemas.microsoft.com/office/powerpoint/2010/main" val="17785050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cs typeface="Arial" panose="020B0604020202020204" pitchFamily="34" charset="0"/>
              </a:rPr>
              <a:t>Application Components</a:t>
            </a:r>
            <a:endParaRPr lang="en-US"/>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116</a:t>
            </a:fld>
            <a:endParaRPr lang="en-US">
              <a:solidFill>
                <a:srgbClr val="1F497D"/>
              </a:solidFill>
            </a:endParaRPr>
          </a:p>
        </p:txBody>
      </p:sp>
      <p:sp>
        <p:nvSpPr>
          <p:cNvPr id="7" name="Content Placeholder 6"/>
          <p:cNvSpPr>
            <a:spLocks noGrp="1"/>
          </p:cNvSpPr>
          <p:nvPr>
            <p:ph idx="4294967295"/>
          </p:nvPr>
        </p:nvSpPr>
        <p:spPr>
          <a:xfrm>
            <a:off x="469557" y="1266341"/>
            <a:ext cx="8341232" cy="4370388"/>
          </a:xfrm>
          <a:prstGeom prst="rect">
            <a:avLst/>
          </a:prstGeom>
        </p:spPr>
        <p:txBody>
          <a:bodyPr vert="horz" lIns="91440" tIns="45720" rIns="91440" bIns="45720" rtlCol="0" anchor="t">
            <a:normAutofit/>
          </a:bodyPr>
          <a:lstStyle/>
          <a:p>
            <a:pPr lvl="1" fontAlgn="ctr">
              <a:lnSpc>
                <a:spcPct val="100000"/>
              </a:lnSpc>
            </a:pPr>
            <a:r>
              <a:rPr lang="en-US" sz="2800">
                <a:solidFill>
                  <a:schemeClr val="accent3"/>
                </a:solidFill>
                <a:cs typeface="Arial"/>
              </a:rPr>
              <a:t>Application forms</a:t>
            </a:r>
          </a:p>
          <a:p>
            <a:pPr lvl="1" fontAlgn="ctr">
              <a:lnSpc>
                <a:spcPct val="100000"/>
              </a:lnSpc>
            </a:pPr>
            <a:r>
              <a:rPr lang="en-US" sz="2800">
                <a:solidFill>
                  <a:schemeClr val="accent3"/>
                </a:solidFill>
                <a:cs typeface="Arial"/>
              </a:rPr>
              <a:t>Financial Information Form</a:t>
            </a:r>
          </a:p>
          <a:p>
            <a:pPr lvl="1">
              <a:lnSpc>
                <a:spcPct val="100000"/>
              </a:lnSpc>
            </a:pPr>
            <a:r>
              <a:rPr lang="en-US" sz="2800">
                <a:solidFill>
                  <a:schemeClr val="accent3"/>
                </a:solidFill>
                <a:cs typeface="Arial"/>
              </a:rPr>
              <a:t>Fund Transfer Certification Form</a:t>
            </a:r>
            <a:endParaRPr lang="en-US" sz="2800">
              <a:solidFill>
                <a:schemeClr val="accent3"/>
              </a:solidFill>
            </a:endParaRPr>
          </a:p>
          <a:p>
            <a:pPr lvl="1" fontAlgn="ctr">
              <a:lnSpc>
                <a:spcPct val="100000"/>
              </a:lnSpc>
            </a:pPr>
            <a:r>
              <a:rPr lang="en-US" sz="2800">
                <a:solidFill>
                  <a:schemeClr val="accent3"/>
                </a:solidFill>
                <a:cs typeface="Arial" panose="020B0604020202020204" pitchFamily="34" charset="0"/>
              </a:rPr>
              <a:t>Resolution</a:t>
            </a:r>
          </a:p>
          <a:p>
            <a:pPr lvl="1" fontAlgn="ctr">
              <a:lnSpc>
                <a:spcPct val="100000"/>
              </a:lnSpc>
            </a:pPr>
            <a:r>
              <a:rPr lang="en-US" sz="2800">
                <a:solidFill>
                  <a:schemeClr val="accent3"/>
                </a:solidFill>
                <a:cs typeface="Arial"/>
              </a:rPr>
              <a:t>Applicable rate sheets</a:t>
            </a:r>
          </a:p>
          <a:p>
            <a:pPr lvl="1" fontAlgn="ctr">
              <a:lnSpc>
                <a:spcPct val="100000"/>
              </a:lnSpc>
            </a:pPr>
            <a:r>
              <a:rPr lang="en-US" sz="2800">
                <a:solidFill>
                  <a:schemeClr val="accent3"/>
                </a:solidFill>
                <a:cs typeface="Arial"/>
              </a:rPr>
              <a:t>Narrative question responses</a:t>
            </a:r>
          </a:p>
          <a:p>
            <a:pPr lvl="2" fontAlgn="ctr">
              <a:lnSpc>
                <a:spcPct val="100000"/>
              </a:lnSpc>
            </a:pPr>
            <a:r>
              <a:rPr lang="en-US" sz="2400">
                <a:solidFill>
                  <a:schemeClr val="accent3"/>
                </a:solidFill>
                <a:cs typeface="Arial"/>
              </a:rPr>
              <a:t>Supporting documentation with specific references in narrative</a:t>
            </a:r>
          </a:p>
          <a:p>
            <a:pPr fontAlgn="ctr">
              <a:lnSpc>
                <a:spcPct val="100000"/>
              </a:lnSpc>
            </a:pPr>
            <a:endParaRPr lang="en-US" sz="2400"/>
          </a:p>
          <a:p>
            <a:pPr fontAlgn="ctr">
              <a:lnSpc>
                <a:spcPct val="100000"/>
              </a:lnSpc>
            </a:pPr>
            <a:endParaRPr lang="en-US" sz="2400"/>
          </a:p>
        </p:txBody>
      </p:sp>
    </p:spTree>
    <p:extLst>
      <p:ext uri="{BB962C8B-B14F-4D97-AF65-F5344CB8AC3E}">
        <p14:creationId xmlns:p14="http://schemas.microsoft.com/office/powerpoint/2010/main" val="28713816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cs typeface="Arial" panose="020B0604020202020204" pitchFamily="34" charset="0"/>
              </a:rPr>
              <a:t>Priority Rating System (AIA)</a:t>
            </a:r>
            <a:endParaRPr lang="en-US"/>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117</a:t>
            </a:fld>
            <a:endParaRPr lang="en-US">
              <a:solidFill>
                <a:srgbClr val="1F497D"/>
              </a:solidFill>
            </a:endParaRPr>
          </a:p>
        </p:txBody>
      </p:sp>
      <p:graphicFrame>
        <p:nvGraphicFramePr>
          <p:cNvPr id="3" name="Table 2">
            <a:extLst>
              <a:ext uri="{FF2B5EF4-FFF2-40B4-BE49-F238E27FC236}">
                <a16:creationId xmlns:a16="http://schemas.microsoft.com/office/drawing/2014/main" id="{6744813D-C6F6-4AF7-A823-B4A7FE927AE1}"/>
              </a:ext>
            </a:extLst>
          </p:cNvPr>
          <p:cNvGraphicFramePr>
            <a:graphicFrameLocks noGrp="1"/>
          </p:cNvGraphicFramePr>
          <p:nvPr/>
        </p:nvGraphicFramePr>
        <p:xfrm>
          <a:off x="841991" y="1029776"/>
          <a:ext cx="7460017" cy="5495094"/>
        </p:xfrm>
        <a:graphic>
          <a:graphicData uri="http://schemas.openxmlformats.org/drawingml/2006/table">
            <a:tbl>
              <a:tblPr firstRow="1" firstCol="1" bandRow="1"/>
              <a:tblGrid>
                <a:gridCol w="945992">
                  <a:extLst>
                    <a:ext uri="{9D8B030D-6E8A-4147-A177-3AD203B41FA5}">
                      <a16:colId xmlns:a16="http://schemas.microsoft.com/office/drawing/2014/main" val="374684473"/>
                    </a:ext>
                  </a:extLst>
                </a:gridCol>
                <a:gridCol w="5503011">
                  <a:extLst>
                    <a:ext uri="{9D8B030D-6E8A-4147-A177-3AD203B41FA5}">
                      <a16:colId xmlns:a16="http://schemas.microsoft.com/office/drawing/2014/main" val="1627773947"/>
                    </a:ext>
                  </a:extLst>
                </a:gridCol>
                <a:gridCol w="1011014">
                  <a:extLst>
                    <a:ext uri="{9D8B030D-6E8A-4147-A177-3AD203B41FA5}">
                      <a16:colId xmlns:a16="http://schemas.microsoft.com/office/drawing/2014/main" val="3559502011"/>
                    </a:ext>
                  </a:extLst>
                </a:gridCol>
              </a:tblGrid>
              <a:tr h="375472">
                <a:tc gridSpan="3">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Asset Inventory and Assessment Grant Priority Rating System</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9526562"/>
                  </a:ext>
                </a:extLst>
              </a:tr>
              <a:tr h="375472">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Line Item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Category</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Points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320046"/>
                  </a:ext>
                </a:extLst>
              </a:tr>
              <a:tr h="328537">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 Benefits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0 - 8</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0501035"/>
                  </a:ext>
                </a:extLst>
              </a:tr>
              <a:tr h="351256">
                <a:tc>
                  <a:txBody>
                    <a:bodyPr/>
                    <a:lstStyle/>
                    <a:p>
                      <a:pPr marL="0" marR="0" algn="r" defTabSz="685800" rtl="0" eaLnBrk="1" latinLnBrk="0" hangingPunct="1">
                        <a:lnSpc>
                          <a:spcPct val="107000"/>
                        </a:lnSpc>
                        <a:spcBef>
                          <a:spcPts val="0"/>
                        </a:spcBef>
                        <a:spcAft>
                          <a:spcPts val="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a:t>
                      </a: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82880" marR="0" lvl="0" indent="0" algn="l" defTabSz="685800" rtl="0" eaLnBrk="1" fontAlgn="auto" latinLnBrk="0" hangingPunct="1">
                        <a:lnSpc>
                          <a:spcPct val="107000"/>
                        </a:lnSpc>
                        <a:spcBef>
                          <a:spcPts val="0"/>
                        </a:spcBef>
                        <a:spcAft>
                          <a:spcPts val="0"/>
                        </a:spcAft>
                        <a:buClrTx/>
                        <a:buSzTx/>
                        <a:buFontTx/>
                        <a:buNone/>
                        <a:tabLst/>
                        <a:defRPr/>
                      </a:pPr>
                      <a:r>
                        <a:rPr lang="en-US" sz="1000" b="0" i="0" u="none" strike="noStrike">
                          <a:solidFill>
                            <a:schemeClr val="tx1"/>
                          </a:solidFill>
                          <a:effectLst/>
                          <a:latin typeface="Calibri" panose="020F0502020204030204" pitchFamily="34" charset="0"/>
                        </a:rPr>
                        <a:t>The LGU has been identified as “distressed” by the Authority and Commission per NCGS 159G-45(b).</a:t>
                      </a:r>
                      <a:endPar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685800" rtl="0" eaLnBrk="1" latinLnBrk="0" hangingPunct="1">
                        <a:lnSpc>
                          <a:spcPct val="107000"/>
                        </a:lnSpc>
                        <a:spcBef>
                          <a:spcPts val="0"/>
                        </a:spcBef>
                        <a:spcAft>
                          <a:spcPts val="0"/>
                        </a:spcAft>
                      </a:pPr>
                      <a:r>
                        <a:rPr lang="en-US"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426713"/>
                  </a:ext>
                </a:extLst>
              </a:tr>
              <a:tr h="328537">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System Management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67421983"/>
                  </a:ext>
                </a:extLst>
              </a:tr>
              <a:tr h="328537">
                <a:tc>
                  <a:txBody>
                    <a:bodyPr/>
                    <a:lstStyle/>
                    <a:p>
                      <a:pPr marL="0" marR="0" algn="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l">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Knowledge base of utility’s internal asset management team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0 - 4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988889"/>
                  </a:ext>
                </a:extLst>
              </a:tr>
              <a:tr h="328537">
                <a:tc>
                  <a:txBody>
                    <a:bodyPr/>
                    <a:lstStyle/>
                    <a:p>
                      <a:pPr marL="0" marR="0" algn="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2.B</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l">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Current and past rate setting practices, CIPs, etc.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 1, or 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92375"/>
                  </a:ext>
                </a:extLst>
              </a:tr>
              <a:tr h="328537">
                <a:tc>
                  <a:txBody>
                    <a:bodyPr/>
                    <a:lstStyle/>
                    <a:p>
                      <a:pPr marL="0" marR="0" algn="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2.C</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l">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Management of asset inventory data</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0 - 4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923450"/>
                  </a:ext>
                </a:extLst>
              </a:tr>
              <a:tr h="365057">
                <a:tc>
                  <a:txBody>
                    <a:bodyPr/>
                    <a:lstStyle/>
                    <a:p>
                      <a:pPr marL="0" marR="0" algn="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2.D</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l">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Operating Ratio (OR) is greater than or equal to 1.00 based on a current audit, or is less than 1.00 and water/sewer rates are greater than $107/month</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 1, or 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5514934"/>
                  </a:ext>
                </a:extLst>
              </a:tr>
              <a:tr h="328537">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Affordability</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613242735"/>
                  </a:ext>
                </a:extLst>
              </a:tr>
              <a:tr h="413930">
                <a:tc>
                  <a:txBody>
                    <a:bodyPr/>
                    <a:lstStyle/>
                    <a:p>
                      <a:pPr marL="0" marR="0" algn="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l">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Current Monthly Utility Rate at 5,000 gallons usage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 1, or 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23076"/>
                  </a:ext>
                </a:extLst>
              </a:tr>
              <a:tr h="328537">
                <a:tc>
                  <a:txBody>
                    <a:bodyPr/>
                    <a:lstStyle/>
                    <a:p>
                      <a:pPr marL="0" marR="0" algn="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3.B</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algn="l">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Local Government Unit (LGU) Indicators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82493197"/>
                  </a:ext>
                </a:extLst>
              </a:tr>
              <a:tr h="328537">
                <a:tc>
                  <a:txBody>
                    <a:bodyPr/>
                    <a:lstStyle/>
                    <a:p>
                      <a:pPr marL="0" marR="0" algn="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3.B.1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65760" marR="0" algn="l">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out of 5 LGU indicators are worse than the state benchmark </a:t>
                      </a: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27109876"/>
                  </a:ext>
                </a:extLst>
              </a:tr>
              <a:tr h="328537">
                <a:tc>
                  <a:txBody>
                    <a:bodyPr/>
                    <a:lstStyle/>
                    <a:p>
                      <a:pPr marL="0" marR="0" algn="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3.B.2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65760" marR="0" algn="l">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out of 5 LGU indicators are worse than the state benchmark </a:t>
                      </a: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22354357"/>
                  </a:ext>
                </a:extLst>
              </a:tr>
              <a:tr h="328537">
                <a:tc>
                  <a:txBody>
                    <a:bodyPr/>
                    <a:lstStyle/>
                    <a:p>
                      <a:pPr marL="0" marR="0" algn="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3.B.3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65760" marR="0" algn="l">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out of 5 LGU indicators are worse than the state benchmark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7821391"/>
                  </a:ext>
                </a:extLst>
              </a:tr>
              <a:tr h="328537">
                <a:tc gridSpan="2">
                  <a:txBody>
                    <a:bodyPr/>
                    <a:lstStyle/>
                    <a:p>
                      <a:pPr marL="0" marR="0" algn="r">
                        <a:lnSpc>
                          <a:spcPct val="107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 Points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 Max</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1340" marR="61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41982349"/>
                  </a:ext>
                </a:extLst>
              </a:tr>
            </a:tbl>
          </a:graphicData>
        </a:graphic>
      </p:graphicFrame>
    </p:spTree>
    <p:extLst>
      <p:ext uri="{BB962C8B-B14F-4D97-AF65-F5344CB8AC3E}">
        <p14:creationId xmlns:p14="http://schemas.microsoft.com/office/powerpoint/2010/main" val="40691485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0990-DED0-4562-871D-5817E58F14D6}"/>
              </a:ext>
            </a:extLst>
          </p:cNvPr>
          <p:cNvSpPr>
            <a:spLocks noGrp="1"/>
          </p:cNvSpPr>
          <p:nvPr>
            <p:ph type="title"/>
          </p:nvPr>
        </p:nvSpPr>
        <p:spPr>
          <a:xfrm>
            <a:off x="466928" y="0"/>
            <a:ext cx="8321040" cy="914400"/>
          </a:xfrm>
        </p:spPr>
        <p:txBody>
          <a:bodyPr>
            <a:normAutofit/>
          </a:bodyPr>
          <a:lstStyle/>
          <a:p>
            <a:r>
              <a:rPr lang="en-US"/>
              <a:t>VUR Priority Rating System (AIA and MRF)</a:t>
            </a:r>
          </a:p>
        </p:txBody>
      </p:sp>
      <p:sp>
        <p:nvSpPr>
          <p:cNvPr id="3" name="Content Placeholder 2">
            <a:extLst>
              <a:ext uri="{FF2B5EF4-FFF2-40B4-BE49-F238E27FC236}">
                <a16:creationId xmlns:a16="http://schemas.microsoft.com/office/drawing/2014/main" id="{019314DE-193C-4C23-8523-258EECB57F26}"/>
              </a:ext>
            </a:extLst>
          </p:cNvPr>
          <p:cNvSpPr>
            <a:spLocks noGrp="1"/>
          </p:cNvSpPr>
          <p:nvPr>
            <p:ph idx="1"/>
          </p:nvPr>
        </p:nvSpPr>
        <p:spPr>
          <a:xfrm>
            <a:off x="832337" y="1063336"/>
            <a:ext cx="6749563" cy="5334000"/>
          </a:xfrm>
        </p:spPr>
        <p:txBody>
          <a:bodyPr vert="horz" lIns="91440" tIns="45720" rIns="91440" bIns="45720" rtlCol="0" anchor="t">
            <a:normAutofit fontScale="92500" lnSpcReduction="20000"/>
          </a:bodyPr>
          <a:lstStyle/>
          <a:p>
            <a:pPr marL="0" indent="0">
              <a:buNone/>
            </a:pPr>
            <a:r>
              <a:rPr lang="en-US">
                <a:solidFill>
                  <a:schemeClr val="accent3"/>
                </a:solidFill>
                <a:latin typeface="Arial"/>
                <a:cs typeface="Arial"/>
              </a:rPr>
              <a:t>Prioritization based on:</a:t>
            </a:r>
          </a:p>
          <a:p>
            <a:pPr marL="457200" indent="-457200">
              <a:buFont typeface="+mj-lt"/>
              <a:buAutoNum type="arabicPeriod"/>
            </a:pPr>
            <a:r>
              <a:rPr lang="en-US">
                <a:solidFill>
                  <a:schemeClr val="accent3"/>
                </a:solidFill>
                <a:latin typeface="Arial"/>
                <a:cs typeface="Arial"/>
              </a:rPr>
              <a:t>Designation criterion</a:t>
            </a:r>
          </a:p>
          <a:p>
            <a:pPr marL="625475" lvl="1"/>
            <a:r>
              <a:rPr lang="en-US">
                <a:solidFill>
                  <a:schemeClr val="accent3"/>
                </a:solidFill>
                <a:latin typeface="Arial"/>
                <a:cs typeface="Arial"/>
              </a:rPr>
              <a:t>D1 = Unit under control of LGC = </a:t>
            </a:r>
            <a:r>
              <a:rPr lang="en-US" u="sng">
                <a:solidFill>
                  <a:schemeClr val="accent3"/>
                </a:solidFill>
                <a:latin typeface="Arial"/>
                <a:cs typeface="Arial"/>
              </a:rPr>
              <a:t>Highest Priority</a:t>
            </a:r>
          </a:p>
          <a:p>
            <a:pPr marL="625475" lvl="1"/>
            <a:r>
              <a:rPr lang="en-US">
                <a:solidFill>
                  <a:schemeClr val="accent3"/>
                </a:solidFill>
                <a:latin typeface="Arial"/>
                <a:cs typeface="Arial"/>
              </a:rPr>
              <a:t>D2-D4 = Other designated units (typically based on assessment score)</a:t>
            </a:r>
            <a:endParaRPr lang="en-US">
              <a:solidFill>
                <a:schemeClr val="accent3"/>
              </a:solidFill>
            </a:endParaRPr>
          </a:p>
          <a:p>
            <a:pPr marL="457200" indent="-457200">
              <a:buFont typeface="+mj-lt"/>
              <a:buAutoNum type="arabicPeriod"/>
            </a:pPr>
            <a:r>
              <a:rPr lang="en-US">
                <a:solidFill>
                  <a:schemeClr val="accent3"/>
                </a:solidFill>
                <a:latin typeface="Arial"/>
                <a:cs typeface="Arial"/>
              </a:rPr>
              <a:t>Assessment score</a:t>
            </a:r>
          </a:p>
          <a:p>
            <a:pPr marL="625475" lvl="1"/>
            <a:r>
              <a:rPr lang="en-US">
                <a:solidFill>
                  <a:schemeClr val="accent3"/>
                </a:solidFill>
                <a:latin typeface="Arial"/>
                <a:cs typeface="Arial"/>
              </a:rPr>
              <a:t>&gt;13 = </a:t>
            </a:r>
            <a:r>
              <a:rPr lang="en-US" u="sng">
                <a:solidFill>
                  <a:schemeClr val="accent3"/>
                </a:solidFill>
                <a:latin typeface="Arial"/>
                <a:cs typeface="Arial"/>
              </a:rPr>
              <a:t>Highest Priority</a:t>
            </a:r>
          </a:p>
          <a:p>
            <a:pPr marL="625475" lvl="1"/>
            <a:r>
              <a:rPr lang="en-US">
                <a:solidFill>
                  <a:schemeClr val="accent3"/>
                </a:solidFill>
                <a:latin typeface="Arial"/>
                <a:cs typeface="Arial"/>
              </a:rPr>
              <a:t>11-12</a:t>
            </a:r>
          </a:p>
          <a:p>
            <a:pPr marL="625475" lvl="1"/>
            <a:r>
              <a:rPr lang="en-US">
                <a:solidFill>
                  <a:schemeClr val="accent3"/>
                </a:solidFill>
                <a:latin typeface="Arial"/>
                <a:cs typeface="Arial"/>
              </a:rPr>
              <a:t>8-10</a:t>
            </a:r>
          </a:p>
          <a:p>
            <a:pPr marL="625475" lvl="1"/>
            <a:r>
              <a:rPr lang="en-US">
                <a:solidFill>
                  <a:schemeClr val="accent3"/>
                </a:solidFill>
                <a:latin typeface="Arial"/>
                <a:cs typeface="Arial"/>
              </a:rPr>
              <a:t>If funding is limited and not all LGUs in the subgroup can be funded, priority further prioritized:</a:t>
            </a:r>
          </a:p>
          <a:p>
            <a:pPr lvl="2">
              <a:buFont typeface="Wingdings" panose="05000000000000000000" pitchFamily="2" charset="2"/>
              <a:buChar char="§"/>
            </a:pPr>
            <a:r>
              <a:rPr lang="en-US">
                <a:solidFill>
                  <a:schemeClr val="accent3"/>
                </a:solidFill>
                <a:latin typeface="Arial"/>
                <a:cs typeface="Arial"/>
              </a:rPr>
              <a:t>Revenue Outlook: 15 points</a:t>
            </a:r>
          </a:p>
          <a:p>
            <a:pPr lvl="2">
              <a:buFont typeface="Wingdings" panose="05000000000000000000" pitchFamily="2" charset="2"/>
              <a:buChar char="§"/>
            </a:pPr>
            <a:r>
              <a:rPr lang="en-US">
                <a:solidFill>
                  <a:schemeClr val="accent3"/>
                </a:solidFill>
                <a:latin typeface="Arial"/>
                <a:cs typeface="Arial"/>
              </a:rPr>
              <a:t>Moratorium: 15 points</a:t>
            </a:r>
          </a:p>
          <a:p>
            <a:pPr lvl="2">
              <a:buFont typeface="Wingdings" panose="05000000000000000000" pitchFamily="2" charset="2"/>
              <a:buChar char="§"/>
            </a:pPr>
            <a:r>
              <a:rPr lang="en-US">
                <a:solidFill>
                  <a:schemeClr val="accent3"/>
                </a:solidFill>
                <a:latin typeface="Arial"/>
                <a:cs typeface="Arial"/>
              </a:rPr>
              <a:t>Service Population &lt;1,000: 10 points</a:t>
            </a:r>
          </a:p>
          <a:p>
            <a:pPr lvl="2">
              <a:buFont typeface="Wingdings" panose="05000000000000000000" pitchFamily="2" charset="2"/>
              <a:buChar char="§"/>
            </a:pPr>
            <a:r>
              <a:rPr lang="en-US">
                <a:solidFill>
                  <a:schemeClr val="accent3"/>
                </a:solidFill>
                <a:latin typeface="Arial"/>
                <a:cs typeface="Arial"/>
              </a:rPr>
              <a:t>Ability to address multiple distressed units: 5 points</a:t>
            </a:r>
          </a:p>
        </p:txBody>
      </p:sp>
      <p:sp>
        <p:nvSpPr>
          <p:cNvPr id="4" name="Slide Number Placeholder 1">
            <a:extLst>
              <a:ext uri="{FF2B5EF4-FFF2-40B4-BE49-F238E27FC236}">
                <a16:creationId xmlns:a16="http://schemas.microsoft.com/office/drawing/2014/main" id="{6AC72E21-22C9-4903-8C1F-2FE898B62F43}"/>
              </a:ext>
            </a:extLst>
          </p:cNvPr>
          <p:cNvSpPr txBox="1">
            <a:spLocks/>
          </p:cNvSpPr>
          <p:nvPr/>
        </p:nvSpPr>
        <p:spPr>
          <a:xfrm>
            <a:off x="0" y="6546273"/>
            <a:ext cx="2057400" cy="2232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1200" b="1" smtClean="0">
                <a:solidFill>
                  <a:schemeClr val="accent3"/>
                </a:solidFill>
              </a:rPr>
              <a:pPr/>
              <a:t>118</a:t>
            </a:fld>
            <a:endParaRPr lang="en-US" sz="1200" b="1">
              <a:solidFill>
                <a:schemeClr val="accent3"/>
              </a:solidFill>
            </a:endParaRPr>
          </a:p>
        </p:txBody>
      </p:sp>
      <p:sp>
        <p:nvSpPr>
          <p:cNvPr id="5" name="Arrow: Up 4">
            <a:extLst>
              <a:ext uri="{FF2B5EF4-FFF2-40B4-BE49-F238E27FC236}">
                <a16:creationId xmlns:a16="http://schemas.microsoft.com/office/drawing/2014/main" id="{A492C234-57FB-4AF4-B98D-EA291D9302BD}"/>
              </a:ext>
            </a:extLst>
          </p:cNvPr>
          <p:cNvSpPr/>
          <p:nvPr/>
        </p:nvSpPr>
        <p:spPr>
          <a:xfrm>
            <a:off x="168288" y="1972235"/>
            <a:ext cx="569436" cy="2913530"/>
          </a:xfrm>
          <a:prstGeom prst="upArrow">
            <a:avLst/>
          </a:prstGeom>
          <a:gradFill>
            <a:gsLst>
              <a:gs pos="0">
                <a:srgbClr val="0070C0"/>
              </a:gs>
              <a:gs pos="61000">
                <a:schemeClr val="accent1">
                  <a:lumMod val="45000"/>
                  <a:lumOff val="55000"/>
                </a:schemeClr>
              </a:gs>
              <a:gs pos="72000">
                <a:schemeClr val="accent1">
                  <a:lumMod val="45000"/>
                  <a:lumOff val="55000"/>
                </a:schemeClr>
              </a:gs>
              <a:gs pos="100000">
                <a:srgbClr val="92D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algn="ctr"/>
            <a:r>
              <a:rPr lang="en-US"/>
              <a:t>Priority</a:t>
            </a:r>
          </a:p>
        </p:txBody>
      </p:sp>
    </p:spTree>
    <p:extLst>
      <p:ext uri="{BB962C8B-B14F-4D97-AF65-F5344CB8AC3E}">
        <p14:creationId xmlns:p14="http://schemas.microsoft.com/office/powerpoint/2010/main" val="21530201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E23E-BFB7-45FA-9089-807B7B5B1088}"/>
              </a:ext>
            </a:extLst>
          </p:cNvPr>
          <p:cNvSpPr>
            <a:spLocks noGrp="1"/>
          </p:cNvSpPr>
          <p:nvPr>
            <p:ph type="title"/>
          </p:nvPr>
        </p:nvSpPr>
        <p:spPr/>
        <p:txBody>
          <a:bodyPr>
            <a:normAutofit/>
          </a:bodyPr>
          <a:lstStyle/>
          <a:p>
            <a:r>
              <a:rPr lang="en-US"/>
              <a:t>Category 1 – Project Benefits</a:t>
            </a:r>
          </a:p>
        </p:txBody>
      </p:sp>
      <p:sp>
        <p:nvSpPr>
          <p:cNvPr id="3" name="Content Placeholder 2">
            <a:extLst>
              <a:ext uri="{FF2B5EF4-FFF2-40B4-BE49-F238E27FC236}">
                <a16:creationId xmlns:a16="http://schemas.microsoft.com/office/drawing/2014/main" id="{45EE28D9-CEC5-4B9A-8C36-06FEECA5C102}"/>
              </a:ext>
            </a:extLst>
          </p:cNvPr>
          <p:cNvSpPr>
            <a:spLocks noGrp="1"/>
          </p:cNvSpPr>
          <p:nvPr>
            <p:ph idx="1"/>
          </p:nvPr>
        </p:nvSpPr>
        <p:spPr/>
        <p:txBody>
          <a:bodyPr>
            <a:normAutofit/>
          </a:bodyPr>
          <a:lstStyle/>
          <a:p>
            <a:pPr marL="0" indent="0">
              <a:lnSpc>
                <a:spcPct val="100000"/>
              </a:lnSpc>
              <a:spcBef>
                <a:spcPts val="600"/>
              </a:spcBef>
              <a:buNone/>
            </a:pPr>
            <a:endParaRPr lang="en-US"/>
          </a:p>
          <a:p>
            <a:pPr marL="0" indent="0">
              <a:lnSpc>
                <a:spcPct val="100000"/>
              </a:lnSpc>
              <a:spcBef>
                <a:spcPts val="600"/>
              </a:spcBef>
              <a:buNone/>
            </a:pPr>
            <a:endParaRPr lang="en-US" sz="2400"/>
          </a:p>
          <a:p>
            <a:pPr marL="0" indent="0">
              <a:buNone/>
            </a:pPr>
            <a:endParaRPr lang="en-US"/>
          </a:p>
        </p:txBody>
      </p:sp>
      <p:sp>
        <p:nvSpPr>
          <p:cNvPr id="4" name="Rectangle 3"/>
          <p:cNvSpPr/>
          <p:nvPr/>
        </p:nvSpPr>
        <p:spPr>
          <a:xfrm>
            <a:off x="381836" y="1135463"/>
            <a:ext cx="8406132" cy="4708981"/>
          </a:xfrm>
          <a:prstGeom prst="rect">
            <a:avLst/>
          </a:prstGeom>
        </p:spPr>
        <p:txBody>
          <a:bodyPr wrap="square">
            <a:spAutoFit/>
          </a:bodyPr>
          <a:lstStyle/>
          <a:p>
            <a:pPr marL="285750" indent="-285750">
              <a:spcAft>
                <a:spcPts val="600"/>
              </a:spcAft>
              <a:buFont typeface="Arial" panose="020B0604020202020204" pitchFamily="34" charset="0"/>
              <a:buChar char="•"/>
            </a:pPr>
            <a:r>
              <a:rPr lang="en-US" sz="2800">
                <a:solidFill>
                  <a:schemeClr val="accent3"/>
                </a:solidFill>
                <a:ea typeface="Calibri" panose="020F0502020204030204" pitchFamily="34" charset="0"/>
                <a:cs typeface="Times New Roman" panose="02020603050405020304" pitchFamily="18" charset="0"/>
              </a:rPr>
              <a:t>Narrative discussion, Questions 1-8</a:t>
            </a:r>
          </a:p>
          <a:p>
            <a:pPr marL="285750" indent="-285750">
              <a:spcAft>
                <a:spcPts val="600"/>
              </a:spcAft>
              <a:buFont typeface="Arial" panose="020B0604020202020204" pitchFamily="34" charset="0"/>
              <a:buChar char="•"/>
            </a:pPr>
            <a:r>
              <a:rPr lang="en-US" sz="2800">
                <a:solidFill>
                  <a:schemeClr val="accent3"/>
                </a:solidFill>
                <a:ea typeface="Calibri" panose="020F0502020204030204" pitchFamily="34" charset="0"/>
                <a:cs typeface="Times New Roman" panose="02020603050405020304" pitchFamily="18" charset="0"/>
              </a:rPr>
              <a:t>Top 3 challenges in next 5 years AND</a:t>
            </a:r>
          </a:p>
          <a:p>
            <a:pPr marL="285750" indent="-285750">
              <a:spcAft>
                <a:spcPts val="600"/>
              </a:spcAft>
              <a:buFont typeface="Arial" panose="020B0604020202020204" pitchFamily="34" charset="0"/>
              <a:buChar char="•"/>
            </a:pPr>
            <a:r>
              <a:rPr lang="en-US" sz="2800">
                <a:solidFill>
                  <a:schemeClr val="accent3"/>
                </a:solidFill>
                <a:ea typeface="Calibri" panose="020F0502020204030204" pitchFamily="34" charset="0"/>
                <a:cs typeface="Times New Roman" panose="02020603050405020304" pitchFamily="18" charset="0"/>
              </a:rPr>
              <a:t>How will this AIA grant address the challenges?</a:t>
            </a:r>
          </a:p>
          <a:p>
            <a:pPr marL="285750" indent="-285750">
              <a:spcAft>
                <a:spcPts val="600"/>
              </a:spcAft>
              <a:buFont typeface="Arial" panose="020B0604020202020204" pitchFamily="34" charset="0"/>
              <a:buChar char="•"/>
            </a:pPr>
            <a:endParaRPr lang="en-US" sz="2800">
              <a:solidFill>
                <a:schemeClr val="accent3"/>
              </a:solidFill>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US" sz="2800">
                <a:solidFill>
                  <a:schemeClr val="accent3"/>
                </a:solidFill>
                <a:ea typeface="Calibri" panose="020F0502020204030204" pitchFamily="34" charset="0"/>
                <a:cs typeface="Times New Roman" panose="02020603050405020304" pitchFamily="18" charset="0"/>
              </a:rPr>
              <a:t>Line Item 1.A → 2 points</a:t>
            </a:r>
          </a:p>
          <a:p>
            <a:pPr marL="742950" lvl="1" indent="-285750">
              <a:spcAft>
                <a:spcPts val="600"/>
              </a:spcAft>
              <a:buFont typeface="Arial" panose="020B0604020202020204" pitchFamily="34" charset="0"/>
              <a:buChar char="•"/>
            </a:pPr>
            <a:r>
              <a:rPr lang="en-US" sz="2400">
                <a:solidFill>
                  <a:schemeClr val="accent3"/>
                </a:solidFill>
                <a:ea typeface="Calibri" panose="020F0502020204030204" pitchFamily="34" charset="0"/>
                <a:cs typeface="Times New Roman" panose="02020603050405020304" pitchFamily="18" charset="0"/>
              </a:rPr>
              <a:t>Only for systems designated as distressed per §159G-45(b)</a:t>
            </a:r>
          </a:p>
          <a:p>
            <a:pPr marL="742950" lvl="1" indent="-285750">
              <a:spcAft>
                <a:spcPts val="600"/>
              </a:spcAft>
              <a:buFont typeface="Arial" panose="020B0604020202020204" pitchFamily="34" charset="0"/>
              <a:buChar char="•"/>
            </a:pPr>
            <a:r>
              <a:rPr lang="en-US" sz="2400">
                <a:solidFill>
                  <a:schemeClr val="accent3"/>
                </a:solidFill>
                <a:ea typeface="Calibri" panose="020F0502020204030204" pitchFamily="34" charset="0"/>
                <a:cs typeface="Times New Roman" panose="02020603050405020304" pitchFamily="18" charset="0"/>
              </a:rPr>
              <a:t>Discuss steps already taken</a:t>
            </a:r>
          </a:p>
          <a:p>
            <a:pPr marL="742950" lvl="1" indent="-285750">
              <a:spcAft>
                <a:spcPts val="600"/>
              </a:spcAft>
              <a:buFont typeface="Arial" panose="020B0604020202020204" pitchFamily="34" charset="0"/>
              <a:buChar char="•"/>
            </a:pPr>
            <a:r>
              <a:rPr lang="en-US" sz="2400">
                <a:solidFill>
                  <a:schemeClr val="accent3"/>
                </a:solidFill>
                <a:ea typeface="Calibri" panose="020F0502020204030204" pitchFamily="34" charset="0"/>
                <a:cs typeface="Times New Roman" panose="02020603050405020304" pitchFamily="18" charset="0"/>
              </a:rPr>
              <a:t>Do not need to submit the designation letter</a:t>
            </a:r>
            <a:endParaRPr lang="en-US" sz="2400">
              <a:ea typeface="Calibri" panose="020F0502020204030204" pitchFamily="34" charset="0"/>
              <a:cs typeface="Times New Roman" panose="02020603050405020304" pitchFamily="18" charset="0"/>
            </a:endParaRPr>
          </a:p>
          <a:p>
            <a:pPr marL="742950" lvl="1" indent="-285750">
              <a:spcAft>
                <a:spcPts val="1200"/>
              </a:spcAft>
              <a:buFont typeface="Arial" panose="020B0604020202020204" pitchFamily="34" charset="0"/>
              <a:buChar char="•"/>
            </a:pPr>
            <a:endParaRPr lang="en-US" sz="2400">
              <a:ea typeface="Calibri" panose="020F0502020204030204" pitchFamily="34" charset="0"/>
            </a:endParaRPr>
          </a:p>
        </p:txBody>
      </p:sp>
      <p:sp>
        <p:nvSpPr>
          <p:cNvPr id="5" name="Slide Number Placeholder 4"/>
          <p:cNvSpPr>
            <a:spLocks noGrp="1"/>
          </p:cNvSpPr>
          <p:nvPr>
            <p:ph type="sldNum" sz="quarter" idx="10"/>
          </p:nvPr>
        </p:nvSpPr>
        <p:spPr/>
        <p:txBody>
          <a:bodyPr/>
          <a:lstStyle/>
          <a:p>
            <a:fld id="{DACB0C26-4646-467F-89AF-6C0A7B2F9E95}" type="slidenum">
              <a:rPr lang="en-US" smtClean="0"/>
              <a:pPr/>
              <a:t>119</a:t>
            </a:fld>
            <a:endParaRPr lang="en-US"/>
          </a:p>
        </p:txBody>
      </p:sp>
    </p:spTree>
    <p:extLst>
      <p:ext uri="{BB962C8B-B14F-4D97-AF65-F5344CB8AC3E}">
        <p14:creationId xmlns:p14="http://schemas.microsoft.com/office/powerpoint/2010/main" val="8928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265C-A842-40F4-9446-ADD93701A3BD}"/>
              </a:ext>
            </a:extLst>
          </p:cNvPr>
          <p:cNvSpPr>
            <a:spLocks noGrp="1"/>
          </p:cNvSpPr>
          <p:nvPr>
            <p:ph type="title"/>
          </p:nvPr>
        </p:nvSpPr>
        <p:spPr/>
        <p:txBody>
          <a:bodyPr/>
          <a:lstStyle/>
          <a:p>
            <a:r>
              <a:rPr lang="en-US"/>
              <a:t>State Revolving Fund (SRF)</a:t>
            </a:r>
          </a:p>
        </p:txBody>
      </p:sp>
      <p:sp>
        <p:nvSpPr>
          <p:cNvPr id="4" name="Slide Number Placeholder 3">
            <a:extLst>
              <a:ext uri="{FF2B5EF4-FFF2-40B4-BE49-F238E27FC236}">
                <a16:creationId xmlns:a16="http://schemas.microsoft.com/office/drawing/2014/main" id="{CB84AFC2-926E-4DEC-BB3A-2DBAD2BD3CD0}"/>
              </a:ext>
            </a:extLst>
          </p:cNvPr>
          <p:cNvSpPr>
            <a:spLocks noGrp="1"/>
          </p:cNvSpPr>
          <p:nvPr>
            <p:ph type="sldNum" sz="quarter" idx="10"/>
          </p:nvPr>
        </p:nvSpPr>
        <p:spPr/>
        <p:txBody>
          <a:bodyPr/>
          <a:lstStyle/>
          <a:p>
            <a:fld id="{74EC55B0-5D01-45FE-91CD-8F1B48D625FC}" type="slidenum">
              <a:rPr lang="en-US" smtClean="0"/>
              <a:pPr/>
              <a:t>12</a:t>
            </a:fld>
            <a:endParaRPr lang="en-US"/>
          </a:p>
        </p:txBody>
      </p:sp>
      <p:sp>
        <p:nvSpPr>
          <p:cNvPr id="5" name="Rectangle 4">
            <a:extLst>
              <a:ext uri="{FF2B5EF4-FFF2-40B4-BE49-F238E27FC236}">
                <a16:creationId xmlns:a16="http://schemas.microsoft.com/office/drawing/2014/main" id="{99E1A889-F2A8-4311-8A82-2827DD1504A3}"/>
              </a:ext>
            </a:extLst>
          </p:cNvPr>
          <p:cNvSpPr/>
          <p:nvPr/>
        </p:nvSpPr>
        <p:spPr>
          <a:xfrm>
            <a:off x="6908800" y="5161280"/>
            <a:ext cx="2189480" cy="130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1FD63B-5663-4CD5-8EAB-9537A2AD98E4}"/>
              </a:ext>
            </a:extLst>
          </p:cNvPr>
          <p:cNvSpPr>
            <a:spLocks noGrp="1"/>
          </p:cNvSpPr>
          <p:nvPr>
            <p:ph idx="1"/>
          </p:nvPr>
        </p:nvSpPr>
        <p:spPr>
          <a:xfrm>
            <a:off x="452336" y="1068708"/>
            <a:ext cx="8239328" cy="5313619"/>
          </a:xfrm>
        </p:spPr>
        <p:txBody>
          <a:bodyPr>
            <a:normAutofit/>
          </a:bodyPr>
          <a:lstStyle/>
          <a:p>
            <a:r>
              <a:rPr lang="en-US">
                <a:solidFill>
                  <a:schemeClr val="accent3"/>
                </a:solidFill>
              </a:rPr>
              <a:t>Clean Water State Revolving Fund (CWSRF)</a:t>
            </a:r>
          </a:p>
          <a:p>
            <a:r>
              <a:rPr lang="en-US">
                <a:solidFill>
                  <a:schemeClr val="accent3"/>
                </a:solidFill>
              </a:rPr>
              <a:t>Drinking Water State Revolving Fund (DWSRF)</a:t>
            </a:r>
          </a:p>
          <a:p>
            <a:r>
              <a:rPr lang="en-US">
                <a:solidFill>
                  <a:schemeClr val="accent3"/>
                </a:solidFill>
              </a:rPr>
              <a:t>Low-interest loan programs</a:t>
            </a:r>
          </a:p>
          <a:p>
            <a:pPr lvl="1"/>
            <a:r>
              <a:rPr lang="en-US">
                <a:solidFill>
                  <a:schemeClr val="accent3"/>
                </a:solidFill>
              </a:rPr>
              <a:t>Rate set at ½ market (20-Year Bond Index)</a:t>
            </a:r>
          </a:p>
          <a:p>
            <a:pPr lvl="1"/>
            <a:r>
              <a:rPr lang="en-US">
                <a:solidFill>
                  <a:schemeClr val="accent3"/>
                </a:solidFill>
              </a:rPr>
              <a:t>Current base interest rate is approximately 1.13% (will be set at application due date)</a:t>
            </a:r>
          </a:p>
          <a:p>
            <a:pPr lvl="1"/>
            <a:r>
              <a:rPr lang="en-US">
                <a:solidFill>
                  <a:schemeClr val="accent3"/>
                </a:solidFill>
              </a:rPr>
              <a:t>20-year maximum term for base rate</a:t>
            </a:r>
          </a:p>
          <a:p>
            <a:pPr lvl="1"/>
            <a:r>
              <a:rPr lang="en-US">
                <a:solidFill>
                  <a:schemeClr val="accent3"/>
                </a:solidFill>
              </a:rPr>
              <a:t>30-year maximum term possible for targeted interest rates</a:t>
            </a:r>
          </a:p>
          <a:p>
            <a:pPr lvl="1"/>
            <a:r>
              <a:rPr lang="en-US">
                <a:solidFill>
                  <a:schemeClr val="accent3"/>
                </a:solidFill>
              </a:rPr>
              <a:t>Debt approved by Local Government Commission</a:t>
            </a:r>
          </a:p>
          <a:p>
            <a:endParaRPr lang="en-US"/>
          </a:p>
        </p:txBody>
      </p:sp>
    </p:spTree>
    <p:extLst>
      <p:ext uri="{BB962C8B-B14F-4D97-AF65-F5344CB8AC3E}">
        <p14:creationId xmlns:p14="http://schemas.microsoft.com/office/powerpoint/2010/main" val="80324965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Narrative Question No. 1 (Line Item 1)</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120</a:t>
            </a:fld>
            <a:endParaRPr lang="en-US">
              <a:solidFill>
                <a:srgbClr val="1F497D"/>
              </a:solidFill>
            </a:endParaRPr>
          </a:p>
        </p:txBody>
      </p:sp>
      <p:sp>
        <p:nvSpPr>
          <p:cNvPr id="7" name="Content Placeholder 6"/>
          <p:cNvSpPr>
            <a:spLocks noGrp="1"/>
          </p:cNvSpPr>
          <p:nvPr>
            <p:ph idx="4294967295"/>
          </p:nvPr>
        </p:nvSpPr>
        <p:spPr>
          <a:xfrm>
            <a:off x="469557" y="1266340"/>
            <a:ext cx="8341232" cy="5240786"/>
          </a:xfrm>
          <a:prstGeom prst="rect">
            <a:avLst/>
          </a:prstGeom>
        </p:spPr>
        <p:txBody>
          <a:bodyPr>
            <a:normAutofit lnSpcReduction="10000"/>
          </a:bodyPr>
          <a:lstStyle/>
          <a:p>
            <a:r>
              <a:rPr lang="en-US" sz="2400">
                <a:solidFill>
                  <a:schemeClr val="accent3"/>
                </a:solidFill>
              </a:rPr>
              <a:t>Discuss the top 3 challenges your system faces in the next 5 years and how an AIA will benefit these challenges.</a:t>
            </a:r>
          </a:p>
          <a:p>
            <a:endParaRPr lang="en-US" sz="2400">
              <a:solidFill>
                <a:schemeClr val="accent3"/>
              </a:solidFill>
            </a:endParaRPr>
          </a:p>
          <a:p>
            <a:r>
              <a:rPr lang="en-US" sz="2400">
                <a:solidFill>
                  <a:schemeClr val="accent3"/>
                </a:solidFill>
              </a:rPr>
              <a:t>Challenges must directly relate to benefits of an AIA</a:t>
            </a:r>
          </a:p>
          <a:p>
            <a:r>
              <a:rPr lang="en-US" sz="2400">
                <a:solidFill>
                  <a:schemeClr val="accent3"/>
                </a:solidFill>
              </a:rPr>
              <a:t>Consider (provide documentation as applicable)</a:t>
            </a:r>
          </a:p>
          <a:p>
            <a:pPr lvl="1"/>
            <a:r>
              <a:rPr lang="en-US" sz="2200">
                <a:solidFill>
                  <a:schemeClr val="accent3"/>
                </a:solidFill>
              </a:rPr>
              <a:t>NOVs</a:t>
            </a:r>
          </a:p>
          <a:p>
            <a:pPr lvl="1"/>
            <a:r>
              <a:rPr lang="en-US" sz="2200">
                <a:solidFill>
                  <a:schemeClr val="accent3"/>
                </a:solidFill>
              </a:rPr>
              <a:t>SSO Reports</a:t>
            </a:r>
          </a:p>
          <a:p>
            <a:pPr lvl="1"/>
            <a:r>
              <a:rPr lang="en-US" sz="2200">
                <a:solidFill>
                  <a:schemeClr val="accent3"/>
                </a:solidFill>
              </a:rPr>
              <a:t>Approved Supply Plans (voluntary and mandatory)</a:t>
            </a:r>
          </a:p>
          <a:p>
            <a:pPr lvl="1"/>
            <a:r>
              <a:rPr lang="en-US" sz="2200">
                <a:solidFill>
                  <a:schemeClr val="accent3"/>
                </a:solidFill>
              </a:rPr>
              <a:t>Current Discharge/Supply Limits</a:t>
            </a:r>
          </a:p>
          <a:p>
            <a:pPr lvl="1"/>
            <a:r>
              <a:rPr lang="en-US" sz="2200">
                <a:solidFill>
                  <a:schemeClr val="accent3"/>
                </a:solidFill>
              </a:rPr>
              <a:t>Water Audits</a:t>
            </a:r>
          </a:p>
          <a:p>
            <a:pPr lvl="1"/>
            <a:r>
              <a:rPr lang="en-US" sz="2200">
                <a:solidFill>
                  <a:schemeClr val="accent3"/>
                </a:solidFill>
              </a:rPr>
              <a:t>I/I evaluations</a:t>
            </a:r>
          </a:p>
          <a:p>
            <a:pPr lvl="1"/>
            <a:r>
              <a:rPr lang="en-US" sz="2200">
                <a:solidFill>
                  <a:schemeClr val="accent3"/>
                </a:solidFill>
              </a:rPr>
              <a:t>Boil water notices</a:t>
            </a:r>
          </a:p>
          <a:p>
            <a:pPr lvl="1"/>
            <a:r>
              <a:rPr lang="en-US" sz="2200">
                <a:solidFill>
                  <a:schemeClr val="accent3"/>
                </a:solidFill>
              </a:rPr>
              <a:t>Work order summaries</a:t>
            </a:r>
          </a:p>
          <a:p>
            <a:endParaRPr lang="en-US" sz="2400">
              <a:solidFill>
                <a:schemeClr val="accent3"/>
              </a:solidFill>
            </a:endParaRPr>
          </a:p>
          <a:p>
            <a:r>
              <a:rPr lang="en-US" sz="2400">
                <a:solidFill>
                  <a:schemeClr val="accent3"/>
                </a:solidFill>
              </a:rPr>
              <a:t>See Scoring Rationale</a:t>
            </a:r>
            <a:endParaRPr lang="en-US" sz="2400"/>
          </a:p>
        </p:txBody>
      </p:sp>
    </p:spTree>
    <p:extLst>
      <p:ext uri="{BB962C8B-B14F-4D97-AF65-F5344CB8AC3E}">
        <p14:creationId xmlns:p14="http://schemas.microsoft.com/office/powerpoint/2010/main" val="40210756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Narrative Question No. 2 (Line Item 1)</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121</a:t>
            </a:fld>
            <a:endParaRPr lang="en-US">
              <a:solidFill>
                <a:srgbClr val="1F497D"/>
              </a:solidFill>
            </a:endParaRPr>
          </a:p>
        </p:txBody>
      </p:sp>
      <p:sp>
        <p:nvSpPr>
          <p:cNvPr id="7" name="Content Placeholder 6"/>
          <p:cNvSpPr>
            <a:spLocks noGrp="1"/>
          </p:cNvSpPr>
          <p:nvPr>
            <p:ph idx="4294967295"/>
          </p:nvPr>
        </p:nvSpPr>
        <p:spPr>
          <a:xfrm>
            <a:off x="469557" y="1266341"/>
            <a:ext cx="8341232" cy="4889910"/>
          </a:xfrm>
          <a:prstGeom prst="rect">
            <a:avLst/>
          </a:prstGeom>
        </p:spPr>
        <p:txBody>
          <a:bodyPr>
            <a:normAutofit/>
          </a:bodyPr>
          <a:lstStyle/>
          <a:p>
            <a:r>
              <a:rPr lang="en-US" sz="2400">
                <a:solidFill>
                  <a:schemeClr val="accent3"/>
                </a:solidFill>
              </a:rPr>
              <a:t>Discuss completed or ongoing asset management, capital planning, and/or mapping efforts by the utility.</a:t>
            </a:r>
          </a:p>
          <a:p>
            <a:endParaRPr lang="en-US" sz="2400">
              <a:solidFill>
                <a:schemeClr val="accent3"/>
              </a:solidFill>
            </a:endParaRPr>
          </a:p>
          <a:p>
            <a:r>
              <a:rPr lang="en-US" sz="2400">
                <a:solidFill>
                  <a:schemeClr val="accent3"/>
                </a:solidFill>
              </a:rPr>
              <a:t>Discuss examples of any changes in practices due to past efforts</a:t>
            </a:r>
          </a:p>
          <a:p>
            <a:r>
              <a:rPr lang="en-US" sz="2400">
                <a:solidFill>
                  <a:schemeClr val="accent3"/>
                </a:solidFill>
              </a:rPr>
              <a:t>Realized benefits by having this information</a:t>
            </a:r>
          </a:p>
          <a:p>
            <a:r>
              <a:rPr lang="en-US" sz="2400">
                <a:solidFill>
                  <a:schemeClr val="accent3"/>
                </a:solidFill>
              </a:rPr>
              <a:t>Provide electronic copy of past efforts</a:t>
            </a:r>
          </a:p>
          <a:p>
            <a:endParaRPr lang="en-US" sz="2400">
              <a:solidFill>
                <a:schemeClr val="accent3"/>
              </a:solidFill>
            </a:endParaRPr>
          </a:p>
          <a:p>
            <a:r>
              <a:rPr lang="en-US" sz="2400">
                <a:solidFill>
                  <a:schemeClr val="accent3"/>
                </a:solidFill>
              </a:rPr>
              <a:t>See Scoring Rationale</a:t>
            </a:r>
            <a:endParaRPr lang="en-US" sz="2200"/>
          </a:p>
          <a:p>
            <a:pPr fontAlgn="ctr">
              <a:lnSpc>
                <a:spcPct val="100000"/>
              </a:lnSpc>
            </a:pPr>
            <a:endParaRPr lang="en-US" sz="2400"/>
          </a:p>
        </p:txBody>
      </p:sp>
    </p:spTree>
    <p:extLst>
      <p:ext uri="{BB962C8B-B14F-4D97-AF65-F5344CB8AC3E}">
        <p14:creationId xmlns:p14="http://schemas.microsoft.com/office/powerpoint/2010/main" val="2384911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875" y="367552"/>
            <a:ext cx="8858250" cy="536263"/>
          </a:xfrm>
        </p:spPr>
        <p:txBody>
          <a:bodyPr>
            <a:normAutofit fontScale="90000"/>
          </a:bodyPr>
          <a:lstStyle/>
          <a:p>
            <a:r>
              <a:rPr lang="en-US"/>
              <a:t>Narrative Question No. 3 (Line Item 2.A)</a:t>
            </a:r>
            <a:br>
              <a:rPr lang="en-US"/>
            </a:br>
            <a:endParaRPr lang="en-US"/>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122</a:t>
            </a:fld>
            <a:endParaRPr lang="en-US">
              <a:solidFill>
                <a:srgbClr val="1F497D"/>
              </a:solidFill>
            </a:endParaRPr>
          </a:p>
        </p:txBody>
      </p:sp>
      <p:sp>
        <p:nvSpPr>
          <p:cNvPr id="7" name="Content Placeholder 6"/>
          <p:cNvSpPr>
            <a:spLocks noGrp="1"/>
          </p:cNvSpPr>
          <p:nvPr>
            <p:ph idx="4294967295"/>
          </p:nvPr>
        </p:nvSpPr>
        <p:spPr>
          <a:xfrm>
            <a:off x="401384" y="1052736"/>
            <a:ext cx="8341232" cy="5050464"/>
          </a:xfrm>
          <a:prstGeom prst="rect">
            <a:avLst/>
          </a:prstGeom>
        </p:spPr>
        <p:txBody>
          <a:bodyPr>
            <a:normAutofit lnSpcReduction="10000"/>
          </a:bodyPr>
          <a:lstStyle/>
          <a:p>
            <a:r>
              <a:rPr lang="en-US" sz="2400">
                <a:solidFill>
                  <a:schemeClr val="accent3"/>
                </a:solidFill>
              </a:rPr>
              <a:t>Identify (by title) the utility’s internal asset management team, and</a:t>
            </a:r>
          </a:p>
          <a:p>
            <a:r>
              <a:rPr lang="en-US" sz="2400">
                <a:solidFill>
                  <a:schemeClr val="accent3"/>
                </a:solidFill>
              </a:rPr>
              <a:t>Describe the role of each team member both during </a:t>
            </a:r>
            <a:r>
              <a:rPr lang="en-US" sz="2400" u="sng">
                <a:solidFill>
                  <a:schemeClr val="accent3"/>
                </a:solidFill>
              </a:rPr>
              <a:t>AND </a:t>
            </a:r>
            <a:r>
              <a:rPr lang="en-US" sz="2400">
                <a:solidFill>
                  <a:schemeClr val="accent3"/>
                </a:solidFill>
              </a:rPr>
              <a:t>after completion of the project</a:t>
            </a:r>
          </a:p>
          <a:p>
            <a:pPr marL="0" indent="0">
              <a:buNone/>
            </a:pPr>
            <a:endParaRPr lang="en-US" sz="2400">
              <a:solidFill>
                <a:schemeClr val="accent3"/>
              </a:solidFill>
            </a:endParaRPr>
          </a:p>
          <a:p>
            <a:pPr>
              <a:spcBef>
                <a:spcPts val="600"/>
              </a:spcBef>
            </a:pPr>
            <a:r>
              <a:rPr lang="en-US" sz="2400">
                <a:solidFill>
                  <a:schemeClr val="accent3"/>
                </a:solidFill>
              </a:rPr>
              <a:t>Consider</a:t>
            </a:r>
          </a:p>
          <a:p>
            <a:pPr lvl="1">
              <a:spcBef>
                <a:spcPts val="600"/>
              </a:spcBef>
            </a:pPr>
            <a:r>
              <a:rPr lang="en-US">
                <a:solidFill>
                  <a:schemeClr val="accent3"/>
                </a:solidFill>
              </a:rPr>
              <a:t>Experience and professional training</a:t>
            </a:r>
          </a:p>
          <a:p>
            <a:pPr lvl="1">
              <a:spcBef>
                <a:spcPts val="600"/>
              </a:spcBef>
            </a:pPr>
            <a:r>
              <a:rPr lang="en-US">
                <a:solidFill>
                  <a:schemeClr val="accent3"/>
                </a:solidFill>
              </a:rPr>
              <a:t>External partners during the project (permanent and temporary)</a:t>
            </a:r>
          </a:p>
          <a:p>
            <a:pPr marL="509588" lvl="1">
              <a:spcBef>
                <a:spcPts val="600"/>
              </a:spcBef>
            </a:pPr>
            <a:r>
              <a:rPr lang="en-US">
                <a:solidFill>
                  <a:schemeClr val="accent3"/>
                </a:solidFill>
              </a:rPr>
              <a:t>Long-term partners after completion of the project</a:t>
            </a:r>
          </a:p>
          <a:p>
            <a:pPr marL="509588" lvl="1">
              <a:spcBef>
                <a:spcPts val="600"/>
              </a:spcBef>
              <a:buNone/>
            </a:pPr>
            <a:r>
              <a:rPr lang="en-US">
                <a:solidFill>
                  <a:schemeClr val="accent3"/>
                </a:solidFill>
              </a:rPr>
              <a:t>	(e.g., for data storage)</a:t>
            </a:r>
          </a:p>
          <a:p>
            <a:endParaRPr lang="en-US" sz="2400">
              <a:solidFill>
                <a:schemeClr val="accent3"/>
              </a:solidFill>
            </a:endParaRPr>
          </a:p>
          <a:p>
            <a:r>
              <a:rPr lang="en-US" sz="2400">
                <a:solidFill>
                  <a:schemeClr val="accent3"/>
                </a:solidFill>
              </a:rPr>
              <a:t>See Scoring Rationale</a:t>
            </a:r>
            <a:endParaRPr lang="en-US" sz="2400"/>
          </a:p>
        </p:txBody>
      </p:sp>
    </p:spTree>
    <p:extLst>
      <p:ext uri="{BB962C8B-B14F-4D97-AF65-F5344CB8AC3E}">
        <p14:creationId xmlns:p14="http://schemas.microsoft.com/office/powerpoint/2010/main" val="13775449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Narrative Question No. 4 (Line Item 2.B)</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123</a:t>
            </a:fld>
            <a:endParaRPr lang="en-US">
              <a:solidFill>
                <a:srgbClr val="1F497D"/>
              </a:solidFill>
            </a:endParaRPr>
          </a:p>
        </p:txBody>
      </p:sp>
      <p:sp>
        <p:nvSpPr>
          <p:cNvPr id="7" name="Content Placeholder 6"/>
          <p:cNvSpPr>
            <a:spLocks noGrp="1"/>
          </p:cNvSpPr>
          <p:nvPr>
            <p:ph idx="4294967295"/>
          </p:nvPr>
        </p:nvSpPr>
        <p:spPr>
          <a:xfrm>
            <a:off x="494270" y="1266340"/>
            <a:ext cx="8316519" cy="4762319"/>
          </a:xfrm>
          <a:prstGeom prst="rect">
            <a:avLst/>
          </a:prstGeom>
        </p:spPr>
        <p:txBody>
          <a:bodyPr>
            <a:noAutofit/>
          </a:bodyPr>
          <a:lstStyle/>
          <a:p>
            <a:r>
              <a:rPr lang="en-US" sz="2400">
                <a:solidFill>
                  <a:schemeClr val="accent3"/>
                </a:solidFill>
              </a:rPr>
              <a:t>Describe the process used to set rates.</a:t>
            </a:r>
          </a:p>
          <a:p>
            <a:pPr lvl="1"/>
            <a:endParaRPr lang="en-US">
              <a:solidFill>
                <a:schemeClr val="accent3"/>
              </a:solidFill>
            </a:endParaRPr>
          </a:p>
          <a:p>
            <a:r>
              <a:rPr lang="en-US" sz="2400">
                <a:solidFill>
                  <a:schemeClr val="accent3"/>
                </a:solidFill>
              </a:rPr>
              <a:t>Consider</a:t>
            </a:r>
          </a:p>
          <a:p>
            <a:pPr lvl="1"/>
            <a:r>
              <a:rPr lang="en-US">
                <a:solidFill>
                  <a:schemeClr val="accent3"/>
                </a:solidFill>
              </a:rPr>
              <a:t>Capital planning</a:t>
            </a:r>
          </a:p>
          <a:p>
            <a:pPr lvl="1"/>
            <a:r>
              <a:rPr lang="en-US">
                <a:solidFill>
                  <a:schemeClr val="accent3"/>
                </a:solidFill>
              </a:rPr>
              <a:t>Rate history and process changes (when? and why?)</a:t>
            </a:r>
          </a:p>
          <a:p>
            <a:pPr lvl="1"/>
            <a:r>
              <a:rPr lang="en-US">
                <a:solidFill>
                  <a:schemeClr val="accent3"/>
                </a:solidFill>
              </a:rPr>
              <a:t>Rate studies</a:t>
            </a:r>
          </a:p>
          <a:p>
            <a:endParaRPr lang="en-US" sz="2400">
              <a:solidFill>
                <a:schemeClr val="accent3"/>
              </a:solidFill>
            </a:endParaRPr>
          </a:p>
          <a:p>
            <a:r>
              <a:rPr lang="en-US" sz="2400">
                <a:solidFill>
                  <a:schemeClr val="accent3"/>
                </a:solidFill>
              </a:rPr>
              <a:t>Provide a copy of the CIP, if utilized, and discuss completed projects</a:t>
            </a:r>
          </a:p>
          <a:p>
            <a:r>
              <a:rPr lang="en-US" sz="2400">
                <a:solidFill>
                  <a:schemeClr val="accent3"/>
                </a:solidFill>
              </a:rPr>
              <a:t>Provide a copy of rate study recommendations, if applicable</a:t>
            </a:r>
          </a:p>
          <a:p>
            <a:endParaRPr lang="en-US" sz="2400">
              <a:solidFill>
                <a:schemeClr val="accent3"/>
              </a:solidFill>
            </a:endParaRPr>
          </a:p>
          <a:p>
            <a:r>
              <a:rPr lang="en-US" sz="2400">
                <a:solidFill>
                  <a:schemeClr val="accent3"/>
                </a:solidFill>
              </a:rPr>
              <a:t>See Scoring Rationale</a:t>
            </a:r>
            <a:endParaRPr lang="en-US" sz="2400"/>
          </a:p>
          <a:p>
            <a:pPr fontAlgn="ctr">
              <a:lnSpc>
                <a:spcPct val="100000"/>
              </a:lnSpc>
            </a:pPr>
            <a:endParaRPr lang="en-US" sz="2400"/>
          </a:p>
        </p:txBody>
      </p:sp>
    </p:spTree>
    <p:extLst>
      <p:ext uri="{BB962C8B-B14F-4D97-AF65-F5344CB8AC3E}">
        <p14:creationId xmlns:p14="http://schemas.microsoft.com/office/powerpoint/2010/main" val="19495167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Narrative Question No. 5 (Line Item 2.C)</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124</a:t>
            </a:fld>
            <a:endParaRPr lang="en-US">
              <a:solidFill>
                <a:srgbClr val="1F497D"/>
              </a:solidFill>
            </a:endParaRPr>
          </a:p>
        </p:txBody>
      </p:sp>
      <p:sp>
        <p:nvSpPr>
          <p:cNvPr id="7" name="Content Placeholder 6"/>
          <p:cNvSpPr>
            <a:spLocks noGrp="1"/>
          </p:cNvSpPr>
          <p:nvPr>
            <p:ph idx="4294967295"/>
          </p:nvPr>
        </p:nvSpPr>
        <p:spPr>
          <a:xfrm>
            <a:off x="461319" y="1266341"/>
            <a:ext cx="8349470" cy="5192332"/>
          </a:xfrm>
          <a:prstGeom prst="rect">
            <a:avLst/>
          </a:prstGeom>
        </p:spPr>
        <p:txBody>
          <a:bodyPr>
            <a:noAutofit/>
          </a:bodyPr>
          <a:lstStyle/>
          <a:p>
            <a:r>
              <a:rPr lang="en-US" sz="2000">
                <a:solidFill>
                  <a:schemeClr val="accent3"/>
                </a:solidFill>
              </a:rPr>
              <a:t>Discuss how the utility will utilize the information developed through this project to develop and prioritize future infrastructure.</a:t>
            </a:r>
          </a:p>
          <a:p>
            <a:endParaRPr lang="en-US" sz="2000">
              <a:solidFill>
                <a:schemeClr val="accent3"/>
              </a:solidFill>
            </a:endParaRPr>
          </a:p>
          <a:p>
            <a:r>
              <a:rPr lang="en-US" sz="2000">
                <a:solidFill>
                  <a:schemeClr val="accent3"/>
                </a:solidFill>
              </a:rPr>
              <a:t>Discuss how will these projects be incorporated into the CIP planning process in the future, and how funding sources will be determined</a:t>
            </a:r>
          </a:p>
          <a:p>
            <a:endParaRPr lang="en-US" sz="2000">
              <a:solidFill>
                <a:schemeClr val="accent3"/>
              </a:solidFill>
            </a:endParaRPr>
          </a:p>
          <a:p>
            <a:r>
              <a:rPr lang="en-US" sz="2000">
                <a:solidFill>
                  <a:schemeClr val="accent3"/>
                </a:solidFill>
              </a:rPr>
              <a:t>Consider</a:t>
            </a:r>
          </a:p>
          <a:p>
            <a:pPr lvl="1"/>
            <a:r>
              <a:rPr lang="en-US" sz="2000">
                <a:solidFill>
                  <a:schemeClr val="accent3"/>
                </a:solidFill>
              </a:rPr>
              <a:t>Your level of service required to maintain/achieve viability</a:t>
            </a:r>
          </a:p>
          <a:p>
            <a:pPr lvl="1"/>
            <a:r>
              <a:rPr lang="en-US" sz="2000">
                <a:solidFill>
                  <a:schemeClr val="accent3"/>
                </a:solidFill>
              </a:rPr>
              <a:t>Coordination among your internal AIA team members</a:t>
            </a:r>
          </a:p>
          <a:p>
            <a:pPr lvl="1"/>
            <a:r>
              <a:rPr lang="en-US" sz="2000">
                <a:solidFill>
                  <a:schemeClr val="accent3"/>
                </a:solidFill>
              </a:rPr>
              <a:t>Team members should include technical, managerial, and financial</a:t>
            </a:r>
          </a:p>
          <a:p>
            <a:r>
              <a:rPr lang="en-US" sz="2000">
                <a:solidFill>
                  <a:schemeClr val="accent3"/>
                </a:solidFill>
              </a:rPr>
              <a:t>Avoid discussing general condition assessment methods</a:t>
            </a:r>
          </a:p>
          <a:p>
            <a:endParaRPr lang="en-US" sz="2000">
              <a:solidFill>
                <a:schemeClr val="accent3"/>
              </a:solidFill>
            </a:endParaRPr>
          </a:p>
          <a:p>
            <a:r>
              <a:rPr lang="en-US" sz="2000">
                <a:solidFill>
                  <a:schemeClr val="accent3"/>
                </a:solidFill>
              </a:rPr>
              <a:t>See Scoring Rationale</a:t>
            </a:r>
            <a:endParaRPr lang="en-US" sz="2000"/>
          </a:p>
        </p:txBody>
      </p:sp>
    </p:spTree>
    <p:extLst>
      <p:ext uri="{BB962C8B-B14F-4D97-AF65-F5344CB8AC3E}">
        <p14:creationId xmlns:p14="http://schemas.microsoft.com/office/powerpoint/2010/main" val="175670231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Narrative Question No. 6 (Line Item 2.C)</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125</a:t>
            </a:fld>
            <a:endParaRPr lang="en-US">
              <a:solidFill>
                <a:srgbClr val="1F497D"/>
              </a:solidFill>
            </a:endParaRPr>
          </a:p>
        </p:txBody>
      </p:sp>
      <p:sp>
        <p:nvSpPr>
          <p:cNvPr id="7" name="Content Placeholder 6"/>
          <p:cNvSpPr>
            <a:spLocks noGrp="1"/>
          </p:cNvSpPr>
          <p:nvPr>
            <p:ph idx="4294967295"/>
          </p:nvPr>
        </p:nvSpPr>
        <p:spPr>
          <a:xfrm>
            <a:off x="469557" y="1266341"/>
            <a:ext cx="8341232" cy="4370388"/>
          </a:xfrm>
          <a:prstGeom prst="rect">
            <a:avLst/>
          </a:prstGeom>
        </p:spPr>
        <p:txBody>
          <a:bodyPr>
            <a:noAutofit/>
          </a:bodyPr>
          <a:lstStyle/>
          <a:p>
            <a:r>
              <a:rPr lang="en-US" sz="2200">
                <a:solidFill>
                  <a:schemeClr val="accent3"/>
                </a:solidFill>
              </a:rPr>
              <a:t>Discuss the anticipated ongoing efforts to maintain and build upon the results of this project.</a:t>
            </a:r>
          </a:p>
          <a:p>
            <a:endParaRPr lang="en-US" sz="2200">
              <a:solidFill>
                <a:schemeClr val="accent3"/>
              </a:solidFill>
            </a:endParaRPr>
          </a:p>
          <a:p>
            <a:r>
              <a:rPr lang="en-US" sz="2200">
                <a:solidFill>
                  <a:schemeClr val="accent3"/>
                </a:solidFill>
              </a:rPr>
              <a:t>Consider</a:t>
            </a:r>
          </a:p>
          <a:p>
            <a:pPr lvl="1"/>
            <a:r>
              <a:rPr lang="en-US" sz="2200">
                <a:solidFill>
                  <a:schemeClr val="accent3"/>
                </a:solidFill>
              </a:rPr>
              <a:t>External partnerships (e.g., COGs, County GIS departments, contract operators)</a:t>
            </a:r>
          </a:p>
          <a:p>
            <a:pPr lvl="1"/>
            <a:r>
              <a:rPr lang="en-US" sz="2200">
                <a:solidFill>
                  <a:schemeClr val="accent3"/>
                </a:solidFill>
              </a:rPr>
              <a:t>Costs, frequency and triggers for updates and reviews, procedures, milestones, etc.</a:t>
            </a:r>
          </a:p>
          <a:p>
            <a:pPr lvl="1"/>
            <a:r>
              <a:rPr lang="en-US" sz="2200">
                <a:solidFill>
                  <a:schemeClr val="accent3"/>
                </a:solidFill>
              </a:rPr>
              <a:t>Data ownership and accessibility</a:t>
            </a:r>
          </a:p>
          <a:p>
            <a:pPr lvl="1"/>
            <a:endParaRPr lang="en-US" sz="2200">
              <a:solidFill>
                <a:schemeClr val="accent3"/>
              </a:solidFill>
            </a:endParaRPr>
          </a:p>
          <a:p>
            <a:r>
              <a:rPr lang="en-US" sz="2200">
                <a:solidFill>
                  <a:schemeClr val="accent3"/>
                </a:solidFill>
              </a:rPr>
              <a:t>See Scoring Rationale  </a:t>
            </a:r>
            <a:endParaRPr lang="en-US" sz="2200"/>
          </a:p>
        </p:txBody>
      </p:sp>
    </p:spTree>
    <p:extLst>
      <p:ext uri="{BB962C8B-B14F-4D97-AF65-F5344CB8AC3E}">
        <p14:creationId xmlns:p14="http://schemas.microsoft.com/office/powerpoint/2010/main" val="8334683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Narrative Question No. 7 (Line Item 2.D)</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126</a:t>
            </a:fld>
            <a:endParaRPr lang="en-US">
              <a:solidFill>
                <a:srgbClr val="1F497D"/>
              </a:solidFill>
            </a:endParaRPr>
          </a:p>
        </p:txBody>
      </p:sp>
      <p:sp>
        <p:nvSpPr>
          <p:cNvPr id="7" name="Content Placeholder 6"/>
          <p:cNvSpPr>
            <a:spLocks noGrp="1"/>
          </p:cNvSpPr>
          <p:nvPr>
            <p:ph idx="4294967295"/>
          </p:nvPr>
        </p:nvSpPr>
        <p:spPr>
          <a:xfrm>
            <a:off x="461319" y="1266341"/>
            <a:ext cx="8349470" cy="5246378"/>
          </a:xfrm>
          <a:prstGeom prst="rect">
            <a:avLst/>
          </a:prstGeom>
        </p:spPr>
        <p:txBody>
          <a:bodyPr vert="horz" lIns="91440" tIns="45720" rIns="91440" bIns="45720" rtlCol="0" anchor="t">
            <a:normAutofit fontScale="77500" lnSpcReduction="20000"/>
          </a:bodyPr>
          <a:lstStyle/>
          <a:p>
            <a:r>
              <a:rPr lang="en-US">
                <a:solidFill>
                  <a:schemeClr val="accent3"/>
                </a:solidFill>
              </a:rPr>
              <a:t>Provide the System Operating Ratio each year for the past three (3) years of audited statements</a:t>
            </a:r>
          </a:p>
          <a:p>
            <a:endParaRPr lang="en-US" b="1" u="sng">
              <a:solidFill>
                <a:schemeClr val="accent3"/>
              </a:solidFill>
            </a:endParaRPr>
          </a:p>
          <a:p>
            <a:r>
              <a:rPr lang="en-US">
                <a:solidFill>
                  <a:schemeClr val="accent3"/>
                </a:solidFill>
              </a:rPr>
              <a:t>Calculate a single combined OR for </a:t>
            </a:r>
            <a:r>
              <a:rPr lang="en-US" b="1">
                <a:solidFill>
                  <a:srgbClr val="FF0000"/>
                </a:solidFill>
              </a:rPr>
              <a:t>both </a:t>
            </a:r>
            <a:r>
              <a:rPr lang="en-US" sz="2900">
                <a:solidFill>
                  <a:schemeClr val="accent3"/>
                </a:solidFill>
              </a:rPr>
              <a:t>water and sewer enterprise funds</a:t>
            </a:r>
          </a:p>
          <a:p>
            <a:endParaRPr lang="en-US" sz="2900">
              <a:solidFill>
                <a:schemeClr val="accent3"/>
              </a:solidFill>
            </a:endParaRPr>
          </a:p>
          <a:p>
            <a:r>
              <a:rPr lang="en-US">
                <a:solidFill>
                  <a:schemeClr val="accent3"/>
                </a:solidFill>
              </a:rPr>
              <a:t>Same calculation as other funding programs</a:t>
            </a:r>
          </a:p>
          <a:p>
            <a:endParaRPr lang="en-US" b="1" u="sng">
              <a:solidFill>
                <a:schemeClr val="accent3"/>
              </a:solidFill>
            </a:endParaRPr>
          </a:p>
          <a:p>
            <a:r>
              <a:rPr lang="en-US" b="1" u="sng">
                <a:solidFill>
                  <a:schemeClr val="accent3"/>
                </a:solidFill>
              </a:rPr>
              <a:t>Explain any discrepancies in the Operating Ratio</a:t>
            </a:r>
          </a:p>
          <a:p>
            <a:pPr marL="174625" indent="-174625">
              <a:buNone/>
            </a:pPr>
            <a:r>
              <a:rPr lang="en-US" b="1">
                <a:solidFill>
                  <a:schemeClr val="accent3"/>
                </a:solidFill>
              </a:rPr>
              <a:t>	</a:t>
            </a:r>
            <a:r>
              <a:rPr lang="en-US" b="1" u="sng">
                <a:solidFill>
                  <a:schemeClr val="accent3"/>
                </a:solidFill>
              </a:rPr>
              <a:t>from year to year</a:t>
            </a:r>
            <a:endParaRPr lang="en-US" u="sng">
              <a:solidFill>
                <a:schemeClr val="accent3"/>
              </a:solidFill>
            </a:endParaRPr>
          </a:p>
          <a:p>
            <a:endParaRPr lang="en-US">
              <a:solidFill>
                <a:schemeClr val="accent3"/>
              </a:solidFill>
            </a:endParaRPr>
          </a:p>
          <a:p>
            <a:r>
              <a:rPr lang="en-US">
                <a:solidFill>
                  <a:schemeClr val="accent3"/>
                </a:solidFill>
              </a:rPr>
              <a:t>Show calculations with all values</a:t>
            </a:r>
          </a:p>
          <a:p>
            <a:endParaRPr lang="en-US">
              <a:solidFill>
                <a:schemeClr val="accent3"/>
              </a:solidFill>
            </a:endParaRPr>
          </a:p>
          <a:p>
            <a:r>
              <a:rPr lang="en-US">
                <a:solidFill>
                  <a:schemeClr val="accent3"/>
                </a:solidFill>
              </a:rPr>
              <a:t>Calculate to the hundredths</a:t>
            </a:r>
          </a:p>
          <a:p>
            <a:endParaRPr lang="en-US">
              <a:solidFill>
                <a:schemeClr val="accent3"/>
              </a:solidFill>
            </a:endParaRPr>
          </a:p>
          <a:p>
            <a:r>
              <a:rPr lang="en-US">
                <a:solidFill>
                  <a:schemeClr val="accent3"/>
                </a:solidFill>
              </a:rPr>
              <a:t>See scoring rationale</a:t>
            </a:r>
            <a:endParaRPr lang="en-US" sz="2400"/>
          </a:p>
        </p:txBody>
      </p:sp>
    </p:spTree>
    <p:extLst>
      <p:ext uri="{BB962C8B-B14F-4D97-AF65-F5344CB8AC3E}">
        <p14:creationId xmlns:p14="http://schemas.microsoft.com/office/powerpoint/2010/main" val="25557536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127</a:t>
            </a:fld>
            <a:endParaRPr lang="en-US"/>
          </a:p>
        </p:txBody>
      </p:sp>
      <p:sp>
        <p:nvSpPr>
          <p:cNvPr id="3" name="Title 2"/>
          <p:cNvSpPr>
            <a:spLocks noGrp="1"/>
          </p:cNvSpPr>
          <p:nvPr>
            <p:ph type="ctrTitle"/>
          </p:nvPr>
        </p:nvSpPr>
        <p:spPr/>
        <p:txBody>
          <a:bodyPr>
            <a:normAutofit/>
          </a:bodyPr>
          <a:lstStyle/>
          <a:p>
            <a:r>
              <a:rPr lang="en-US"/>
              <a:t>Category 2 – System Management</a:t>
            </a:r>
          </a:p>
        </p:txBody>
      </p:sp>
      <p:sp>
        <p:nvSpPr>
          <p:cNvPr id="4" name="Content Placeholder 3"/>
          <p:cNvSpPr>
            <a:spLocks noGrp="1"/>
          </p:cNvSpPr>
          <p:nvPr>
            <p:ph idx="13"/>
          </p:nvPr>
        </p:nvSpPr>
        <p:spPr>
          <a:xfrm>
            <a:off x="477794" y="1067730"/>
            <a:ext cx="8046023" cy="5583100"/>
          </a:xfrm>
        </p:spPr>
        <p:txBody>
          <a:bodyPr>
            <a:normAutofit/>
          </a:bodyPr>
          <a:lstStyle/>
          <a:p>
            <a:pPr marL="0" indent="0">
              <a:spcAft>
                <a:spcPts val="600"/>
              </a:spcAft>
              <a:buNone/>
            </a:pPr>
            <a:r>
              <a:rPr lang="en-US" sz="2400" b="1">
                <a:solidFill>
                  <a:schemeClr val="accent3"/>
                </a:solidFill>
              </a:rPr>
              <a:t>Line Item 2.D – Past 3 Years’ Operating Ratios</a:t>
            </a:r>
          </a:p>
          <a:p>
            <a:pPr>
              <a:spcAft>
                <a:spcPts val="600"/>
              </a:spcAft>
            </a:pPr>
            <a:endParaRPr lang="en-US">
              <a:solidFill>
                <a:schemeClr val="accent3"/>
              </a:solidFill>
            </a:endParaRPr>
          </a:p>
          <a:p>
            <a:pPr>
              <a:spcAft>
                <a:spcPts val="600"/>
              </a:spcAft>
            </a:pPr>
            <a:endParaRPr lang="en-US" sz="2400">
              <a:solidFill>
                <a:schemeClr val="accent3"/>
              </a:solidFill>
            </a:endParaRPr>
          </a:p>
          <a:p>
            <a:pPr>
              <a:spcAft>
                <a:spcPts val="600"/>
              </a:spcAft>
            </a:pPr>
            <a:endParaRPr lang="en-US">
              <a:solidFill>
                <a:schemeClr val="accent3"/>
              </a:solidFill>
            </a:endParaRPr>
          </a:p>
          <a:p>
            <a:pPr>
              <a:spcAft>
                <a:spcPts val="600"/>
              </a:spcAft>
            </a:pPr>
            <a:endParaRPr lang="en-US" sz="2400">
              <a:solidFill>
                <a:schemeClr val="accent3"/>
              </a:solidFill>
            </a:endParaRPr>
          </a:p>
          <a:p>
            <a:pPr>
              <a:spcAft>
                <a:spcPts val="600"/>
              </a:spcAft>
            </a:pPr>
            <a:r>
              <a:rPr lang="en-US" sz="2400">
                <a:solidFill>
                  <a:schemeClr val="accent3"/>
                </a:solidFill>
              </a:rPr>
              <a:t>All values are same as those entered on Financial Information form</a:t>
            </a:r>
          </a:p>
          <a:p>
            <a:pPr>
              <a:spcAft>
                <a:spcPts val="600"/>
              </a:spcAft>
            </a:pPr>
            <a:r>
              <a:rPr lang="en-US" sz="2400">
                <a:solidFill>
                  <a:schemeClr val="accent3"/>
                </a:solidFill>
              </a:rPr>
              <a:t>“Capital Outlay” = funded from enterprise fund</a:t>
            </a:r>
          </a:p>
          <a:p>
            <a:pPr>
              <a:spcAft>
                <a:spcPts val="600"/>
              </a:spcAft>
            </a:pPr>
            <a:r>
              <a:rPr lang="en-US" sz="2400">
                <a:solidFill>
                  <a:schemeClr val="accent3"/>
                </a:solidFill>
              </a:rPr>
              <a:t>Do not use “non-operating” revenues or future revenues</a:t>
            </a:r>
          </a:p>
          <a:p>
            <a:pPr>
              <a:spcAft>
                <a:spcPts val="600"/>
              </a:spcAft>
            </a:pPr>
            <a:r>
              <a:rPr lang="en-US" sz="2400">
                <a:solidFill>
                  <a:schemeClr val="accent3"/>
                </a:solidFill>
              </a:rPr>
              <a:t>Calculate to hundredths</a:t>
            </a:r>
          </a:p>
          <a:p>
            <a:pPr>
              <a:spcAft>
                <a:spcPts val="600"/>
              </a:spcAft>
            </a:pPr>
            <a:r>
              <a:rPr lang="en-US">
                <a:solidFill>
                  <a:schemeClr val="accent3"/>
                </a:solidFill>
              </a:rPr>
              <a:t>Discuss discrepancies/inconsistencies</a:t>
            </a:r>
            <a:endParaRPr lang="en-US" sz="2400">
              <a:solidFill>
                <a:schemeClr val="accent3"/>
              </a:solidFill>
            </a:endParaRPr>
          </a:p>
        </p:txBody>
      </p:sp>
      <p:grpSp>
        <p:nvGrpSpPr>
          <p:cNvPr id="5" name="Group 4"/>
          <p:cNvGrpSpPr/>
          <p:nvPr/>
        </p:nvGrpSpPr>
        <p:grpSpPr>
          <a:xfrm>
            <a:off x="1195084" y="1746691"/>
            <a:ext cx="6611442" cy="1565362"/>
            <a:chOff x="1143000" y="1904999"/>
            <a:chExt cx="6172200" cy="1809931"/>
          </a:xfrm>
        </p:grpSpPr>
        <p:cxnSp>
          <p:nvCxnSpPr>
            <p:cNvPr id="6" name="Straight Connector 5"/>
            <p:cNvCxnSpPr/>
            <p:nvPr/>
          </p:nvCxnSpPr>
          <p:spPr>
            <a:xfrm>
              <a:off x="2286000" y="2514601"/>
              <a:ext cx="4800600" cy="0"/>
            </a:xfrm>
            <a:prstGeom prst="line">
              <a:avLst/>
            </a:prstGeom>
            <a:ln w="28575">
              <a:solidFill>
                <a:srgbClr val="001D58"/>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143000" y="1904999"/>
              <a:ext cx="6172200" cy="1809931"/>
              <a:chOff x="1143000" y="1904999"/>
              <a:chExt cx="6172200" cy="1809931"/>
            </a:xfrm>
          </p:grpSpPr>
          <p:sp>
            <p:nvSpPr>
              <p:cNvPr id="8" name="TextBox 7"/>
              <p:cNvSpPr txBox="1"/>
              <p:nvPr/>
            </p:nvSpPr>
            <p:spPr>
              <a:xfrm>
                <a:off x="2209800" y="1904999"/>
                <a:ext cx="4648200" cy="461665"/>
              </a:xfrm>
              <a:prstGeom prst="rect">
                <a:avLst/>
              </a:prstGeom>
              <a:noFill/>
            </p:spPr>
            <p:txBody>
              <a:bodyPr wrap="square" rtlCol="0">
                <a:spAutoFit/>
              </a:bodyPr>
              <a:lstStyle/>
              <a:p>
                <a:pPr algn="ctr"/>
                <a:r>
                  <a:rPr lang="en-US" sz="2400">
                    <a:solidFill>
                      <a:schemeClr val="accent3"/>
                    </a:solidFill>
                    <a:latin typeface="+mj-lt"/>
                  </a:rPr>
                  <a:t>Operating Revenues</a:t>
                </a:r>
              </a:p>
            </p:txBody>
          </p:sp>
          <p:sp>
            <p:nvSpPr>
              <p:cNvPr id="9" name="TextBox 8"/>
              <p:cNvSpPr txBox="1"/>
              <p:nvPr/>
            </p:nvSpPr>
            <p:spPr>
              <a:xfrm>
                <a:off x="1295401" y="2209801"/>
                <a:ext cx="1068035" cy="523220"/>
              </a:xfrm>
              <a:prstGeom prst="rect">
                <a:avLst/>
              </a:prstGeom>
              <a:noFill/>
            </p:spPr>
            <p:txBody>
              <a:bodyPr wrap="square" rtlCol="0">
                <a:spAutoFit/>
              </a:bodyPr>
              <a:lstStyle/>
              <a:p>
                <a:r>
                  <a:rPr lang="en-US" sz="2800">
                    <a:solidFill>
                      <a:schemeClr val="accent3"/>
                    </a:solidFill>
                    <a:latin typeface="+mj-lt"/>
                  </a:rPr>
                  <a:t>OR  =</a:t>
                </a:r>
                <a:r>
                  <a:rPr lang="en-US" sz="2400">
                    <a:solidFill>
                      <a:schemeClr val="accent3"/>
                    </a:solidFill>
                    <a:latin typeface="+mj-lt"/>
                  </a:rPr>
                  <a:t> </a:t>
                </a:r>
              </a:p>
            </p:txBody>
          </p:sp>
          <p:sp>
            <p:nvSpPr>
              <p:cNvPr id="10" name="TextBox 9"/>
              <p:cNvSpPr txBox="1"/>
              <p:nvPr/>
            </p:nvSpPr>
            <p:spPr>
              <a:xfrm>
                <a:off x="2438399" y="2514601"/>
                <a:ext cx="4495800" cy="1200329"/>
              </a:xfrm>
              <a:prstGeom prst="rect">
                <a:avLst/>
              </a:prstGeom>
              <a:noFill/>
            </p:spPr>
            <p:txBody>
              <a:bodyPr wrap="square" rtlCol="0">
                <a:spAutoFit/>
              </a:bodyPr>
              <a:lstStyle/>
              <a:p>
                <a:pPr algn="ctr"/>
                <a:r>
                  <a:rPr lang="en-US" sz="2400">
                    <a:solidFill>
                      <a:schemeClr val="accent3"/>
                    </a:solidFill>
                    <a:latin typeface="+mj-lt"/>
                  </a:rPr>
                  <a:t>Total Expenditures + Debt Principal + Interest + Capital Outlay</a:t>
                </a:r>
              </a:p>
            </p:txBody>
          </p:sp>
          <p:sp>
            <p:nvSpPr>
              <p:cNvPr id="11" name="Rectangle 10"/>
              <p:cNvSpPr/>
              <p:nvPr/>
            </p:nvSpPr>
            <p:spPr>
              <a:xfrm>
                <a:off x="1143000" y="1905000"/>
                <a:ext cx="61722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3182168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Narrative Question No. 8</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128</a:t>
            </a:fld>
            <a:endParaRPr lang="en-US">
              <a:solidFill>
                <a:srgbClr val="1F497D"/>
              </a:solidFill>
            </a:endParaRPr>
          </a:p>
        </p:txBody>
      </p:sp>
      <p:sp>
        <p:nvSpPr>
          <p:cNvPr id="7" name="Content Placeholder 6"/>
          <p:cNvSpPr>
            <a:spLocks noGrp="1"/>
          </p:cNvSpPr>
          <p:nvPr>
            <p:ph idx="4294967295"/>
          </p:nvPr>
        </p:nvSpPr>
        <p:spPr>
          <a:xfrm>
            <a:off x="469557" y="1266341"/>
            <a:ext cx="8341232" cy="4370388"/>
          </a:xfrm>
          <a:prstGeom prst="rect">
            <a:avLst/>
          </a:prstGeom>
        </p:spPr>
        <p:txBody>
          <a:bodyPr>
            <a:normAutofit/>
          </a:bodyPr>
          <a:lstStyle/>
          <a:p>
            <a:r>
              <a:rPr lang="en-US" sz="2200">
                <a:solidFill>
                  <a:schemeClr val="accent3"/>
                </a:solidFill>
              </a:rPr>
              <a:t>Describe any additional benefits to the utility of receiving this Asset Inventory &amp; Assessment grant that have not been previously mentioned</a:t>
            </a:r>
          </a:p>
          <a:p>
            <a:pPr lvl="1"/>
            <a:endParaRPr lang="en-US" sz="2200">
              <a:solidFill>
                <a:schemeClr val="accent3"/>
              </a:solidFill>
            </a:endParaRPr>
          </a:p>
          <a:p>
            <a:pPr lvl="1"/>
            <a:r>
              <a:rPr lang="en-US" sz="2200">
                <a:solidFill>
                  <a:schemeClr val="accent3"/>
                </a:solidFill>
              </a:rPr>
              <a:t>Distressed status (beyond statutory obligations)</a:t>
            </a:r>
          </a:p>
          <a:p>
            <a:pPr lvl="1"/>
            <a:r>
              <a:rPr lang="en-US" sz="2200">
                <a:solidFill>
                  <a:schemeClr val="accent3"/>
                </a:solidFill>
              </a:rPr>
              <a:t>Flood/storm vulnerability</a:t>
            </a:r>
          </a:p>
          <a:p>
            <a:pPr lvl="1"/>
            <a:r>
              <a:rPr lang="en-US" sz="2200">
                <a:solidFill>
                  <a:schemeClr val="accent3"/>
                </a:solidFill>
              </a:rPr>
              <a:t>Energy/Water efficiency measures</a:t>
            </a:r>
          </a:p>
          <a:p>
            <a:pPr lvl="1"/>
            <a:r>
              <a:rPr lang="en-US" sz="2200">
                <a:solidFill>
                  <a:schemeClr val="accent3"/>
                </a:solidFill>
              </a:rPr>
              <a:t>Regulatory changes (e.g. permit limits, emerging contaminants, lead and copper rules)</a:t>
            </a:r>
          </a:p>
          <a:p>
            <a:pPr lvl="1"/>
            <a:endParaRPr lang="en-US" sz="2200">
              <a:solidFill>
                <a:schemeClr val="accent3"/>
              </a:solidFill>
            </a:endParaRPr>
          </a:p>
          <a:p>
            <a:r>
              <a:rPr lang="en-US" sz="2200">
                <a:solidFill>
                  <a:schemeClr val="accent3"/>
                </a:solidFill>
              </a:rPr>
              <a:t>See Scoring Rationale</a:t>
            </a:r>
          </a:p>
          <a:p>
            <a:pPr fontAlgn="ctr">
              <a:lnSpc>
                <a:spcPct val="100000"/>
              </a:lnSpc>
            </a:pPr>
            <a:endParaRPr lang="en-US" sz="2200">
              <a:solidFill>
                <a:schemeClr val="accent3"/>
              </a:solidFill>
            </a:endParaRPr>
          </a:p>
        </p:txBody>
      </p:sp>
    </p:spTree>
    <p:extLst>
      <p:ext uri="{BB962C8B-B14F-4D97-AF65-F5344CB8AC3E}">
        <p14:creationId xmlns:p14="http://schemas.microsoft.com/office/powerpoint/2010/main" val="5311542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solidFill>
                  <a:srgbClr val="1F497D"/>
                </a:solidFill>
              </a:rPr>
              <a:pPr/>
              <a:t>129</a:t>
            </a:fld>
            <a:endParaRPr lang="en-US">
              <a:solidFill>
                <a:srgbClr val="1F497D"/>
              </a:solidFill>
            </a:endParaRPr>
          </a:p>
        </p:txBody>
      </p:sp>
      <p:sp>
        <p:nvSpPr>
          <p:cNvPr id="3" name="Title 2"/>
          <p:cNvSpPr>
            <a:spLocks noGrp="1"/>
          </p:cNvSpPr>
          <p:nvPr>
            <p:ph type="ctrTitle"/>
          </p:nvPr>
        </p:nvSpPr>
        <p:spPr/>
        <p:txBody>
          <a:bodyPr>
            <a:normAutofit/>
          </a:bodyPr>
          <a:lstStyle/>
          <a:p>
            <a:r>
              <a:rPr lang="en-US"/>
              <a:t>Category 3 – Affordability</a:t>
            </a:r>
          </a:p>
        </p:txBody>
      </p:sp>
      <p:sp>
        <p:nvSpPr>
          <p:cNvPr id="4" name="Content Placeholder 3"/>
          <p:cNvSpPr>
            <a:spLocks noGrp="1"/>
          </p:cNvSpPr>
          <p:nvPr>
            <p:ph idx="13"/>
          </p:nvPr>
        </p:nvSpPr>
        <p:spPr>
          <a:xfrm>
            <a:off x="292395" y="1116419"/>
            <a:ext cx="8559209" cy="5401339"/>
          </a:xfrm>
        </p:spPr>
        <p:txBody>
          <a:bodyPr>
            <a:normAutofit fontScale="92500" lnSpcReduction="20000"/>
          </a:bodyPr>
          <a:lstStyle/>
          <a:p>
            <a:pPr marL="0" indent="0">
              <a:spcAft>
                <a:spcPts val="600"/>
              </a:spcAft>
              <a:buNone/>
            </a:pPr>
            <a:r>
              <a:rPr lang="en-US" b="1">
                <a:solidFill>
                  <a:schemeClr val="tx2"/>
                </a:solidFill>
              </a:rPr>
              <a:t>Line Item 3.A - Current Monthly Utility Rate at 5,000 Gallons</a:t>
            </a:r>
          </a:p>
          <a:p>
            <a:pPr marL="0" indent="0" algn="ctr">
              <a:spcBef>
                <a:spcPts val="0"/>
              </a:spcBef>
              <a:buNone/>
            </a:pPr>
            <a:r>
              <a:rPr lang="en-US" b="1">
                <a:solidFill>
                  <a:schemeClr val="tx2"/>
                </a:solidFill>
              </a:rPr>
              <a:t>(Same method for all funding programs)</a:t>
            </a:r>
          </a:p>
          <a:p>
            <a:pPr>
              <a:lnSpc>
                <a:spcPct val="110000"/>
              </a:lnSpc>
              <a:spcBef>
                <a:spcPts val="0"/>
              </a:spcBef>
              <a:spcAft>
                <a:spcPts val="600"/>
              </a:spcAft>
            </a:pPr>
            <a:r>
              <a:rPr lang="en-US" sz="2500">
                <a:solidFill>
                  <a:schemeClr val="accent3"/>
                </a:solidFill>
                <a:latin typeface="+mn-lt"/>
                <a:cs typeface="+mn-cs"/>
              </a:rPr>
              <a:t>Show calculation of the current monthly utility combined bill for 5,000 gallons.</a:t>
            </a:r>
          </a:p>
          <a:p>
            <a:pPr lvl="1">
              <a:spcAft>
                <a:spcPts val="600"/>
              </a:spcAft>
            </a:pPr>
            <a:r>
              <a:rPr lang="en-US" sz="2000">
                <a:solidFill>
                  <a:schemeClr val="tx2"/>
                </a:solidFill>
              </a:rPr>
              <a:t>Less than or equal to </a:t>
            </a:r>
            <a:r>
              <a:rPr lang="en-US" sz="2000">
                <a:solidFill>
                  <a:schemeClr val="accent3"/>
                </a:solidFill>
              </a:rPr>
              <a:t>$79 = 0 points, or</a:t>
            </a:r>
          </a:p>
          <a:p>
            <a:pPr lvl="1">
              <a:spcAft>
                <a:spcPts val="600"/>
              </a:spcAft>
            </a:pPr>
            <a:r>
              <a:rPr lang="en-US" sz="2000">
                <a:solidFill>
                  <a:schemeClr val="accent3"/>
                </a:solidFill>
              </a:rPr>
              <a:t>Greater than $79 and less than or equal to $107 = 1 point, or</a:t>
            </a:r>
          </a:p>
          <a:p>
            <a:pPr lvl="1">
              <a:spcAft>
                <a:spcPts val="600"/>
              </a:spcAft>
            </a:pPr>
            <a:r>
              <a:rPr lang="en-US" sz="2000">
                <a:solidFill>
                  <a:schemeClr val="accent3"/>
                </a:solidFill>
              </a:rPr>
              <a:t>Greater than $107 = 2 points</a:t>
            </a:r>
            <a:endParaRPr lang="en-US" sz="2000">
              <a:solidFill>
                <a:schemeClr val="tx2"/>
              </a:solidFill>
            </a:endParaRPr>
          </a:p>
          <a:p>
            <a:pPr>
              <a:spcAft>
                <a:spcPts val="600"/>
              </a:spcAft>
            </a:pPr>
            <a:r>
              <a:rPr lang="en-US">
                <a:solidFill>
                  <a:schemeClr val="tx2"/>
                </a:solidFill>
              </a:rPr>
              <a:t>Provide rate sheets</a:t>
            </a:r>
          </a:p>
          <a:p>
            <a:pPr>
              <a:spcAft>
                <a:spcPts val="600"/>
              </a:spcAft>
            </a:pPr>
            <a:r>
              <a:rPr lang="en-US" sz="2400">
                <a:solidFill>
                  <a:schemeClr val="tx2"/>
                </a:solidFill>
              </a:rPr>
              <a:t>Rates must match those on rate sheet(s) submitted</a:t>
            </a:r>
          </a:p>
          <a:p>
            <a:pPr>
              <a:spcAft>
                <a:spcPts val="600"/>
              </a:spcAft>
            </a:pPr>
            <a:r>
              <a:rPr lang="en-US" sz="2400">
                <a:solidFill>
                  <a:schemeClr val="tx2"/>
                </a:solidFill>
              </a:rPr>
              <a:t>Use sewer rates </a:t>
            </a:r>
            <a:r>
              <a:rPr lang="en-US" sz="2400" u="sng">
                <a:solidFill>
                  <a:srgbClr val="FF0000"/>
                </a:solidFill>
              </a:rPr>
              <a:t>and</a:t>
            </a:r>
            <a:r>
              <a:rPr lang="en-US" sz="2400">
                <a:solidFill>
                  <a:schemeClr val="tx2"/>
                </a:solidFill>
              </a:rPr>
              <a:t> drinking water rates</a:t>
            </a:r>
          </a:p>
          <a:p>
            <a:pPr>
              <a:spcAft>
                <a:spcPts val="600"/>
              </a:spcAft>
            </a:pPr>
            <a:r>
              <a:rPr lang="en-US" sz="2400">
                <a:solidFill>
                  <a:schemeClr val="tx2"/>
                </a:solidFill>
              </a:rPr>
              <a:t>Use conversion factor for single-system utilities</a:t>
            </a:r>
          </a:p>
          <a:p>
            <a:pPr lvl="1">
              <a:spcAft>
                <a:spcPts val="600"/>
              </a:spcAft>
            </a:pPr>
            <a:r>
              <a:rPr lang="en-US" sz="2000">
                <a:solidFill>
                  <a:schemeClr val="tx2"/>
                </a:solidFill>
              </a:rPr>
              <a:t>0.4 for water-only systems</a:t>
            </a:r>
          </a:p>
          <a:p>
            <a:pPr lvl="1">
              <a:spcAft>
                <a:spcPts val="600"/>
              </a:spcAft>
            </a:pPr>
            <a:r>
              <a:rPr lang="en-US" sz="2000">
                <a:solidFill>
                  <a:schemeClr val="tx2"/>
                </a:solidFill>
              </a:rPr>
              <a:t>0.6 for sewer-only systems</a:t>
            </a:r>
          </a:p>
          <a:p>
            <a:pPr>
              <a:spcAft>
                <a:spcPts val="600"/>
              </a:spcAft>
            </a:pPr>
            <a:r>
              <a:rPr lang="en-US" sz="2400">
                <a:solidFill>
                  <a:schemeClr val="tx2"/>
                </a:solidFill>
              </a:rPr>
              <a:t>Use lowest residential rate, “in-town rate”</a:t>
            </a:r>
          </a:p>
          <a:p>
            <a:pPr>
              <a:spcAft>
                <a:spcPts val="600"/>
              </a:spcAft>
            </a:pPr>
            <a:r>
              <a:rPr lang="en-US">
                <a:solidFill>
                  <a:schemeClr val="tx2"/>
                </a:solidFill>
              </a:rPr>
              <a:t>Show</a:t>
            </a:r>
            <a:r>
              <a:rPr lang="en-US" sz="2400">
                <a:solidFill>
                  <a:schemeClr val="tx2"/>
                </a:solidFill>
              </a:rPr>
              <a:t> calculations</a:t>
            </a:r>
          </a:p>
        </p:txBody>
      </p:sp>
    </p:spTree>
    <p:extLst>
      <p:ext uri="{BB962C8B-B14F-4D97-AF65-F5344CB8AC3E}">
        <p14:creationId xmlns:p14="http://schemas.microsoft.com/office/powerpoint/2010/main" val="306898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F0DFA-473B-44BC-B228-8E80D4B61C41}"/>
              </a:ext>
            </a:extLst>
          </p:cNvPr>
          <p:cNvSpPr>
            <a:spLocks noGrp="1"/>
          </p:cNvSpPr>
          <p:nvPr>
            <p:ph type="title"/>
          </p:nvPr>
        </p:nvSpPr>
        <p:spPr/>
        <p:txBody>
          <a:bodyPr/>
          <a:lstStyle/>
          <a:p>
            <a:r>
              <a:rPr lang="en-US">
                <a:latin typeface="Times New Roman"/>
                <a:cs typeface="Times New Roman"/>
              </a:rPr>
              <a:t>SRF &amp; CDBG-I Funding Availability</a:t>
            </a:r>
          </a:p>
        </p:txBody>
      </p:sp>
      <p:sp>
        <p:nvSpPr>
          <p:cNvPr id="3" name="Content Placeholder 2">
            <a:extLst>
              <a:ext uri="{FF2B5EF4-FFF2-40B4-BE49-F238E27FC236}">
                <a16:creationId xmlns:a16="http://schemas.microsoft.com/office/drawing/2014/main" id="{9169278E-CA02-4D5B-B358-E87066E21417}"/>
              </a:ext>
            </a:extLst>
          </p:cNvPr>
          <p:cNvSpPr>
            <a:spLocks noGrp="1"/>
          </p:cNvSpPr>
          <p:nvPr>
            <p:ph idx="1"/>
          </p:nvPr>
        </p:nvSpPr>
        <p:spPr/>
        <p:txBody>
          <a:bodyPr vert="horz" lIns="91440" tIns="45720" rIns="91440" bIns="45720" rtlCol="0" anchor="t">
            <a:noAutofit/>
          </a:bodyPr>
          <a:lstStyle/>
          <a:p>
            <a:pPr>
              <a:spcAft>
                <a:spcPts val="600"/>
              </a:spcAft>
            </a:pPr>
            <a:r>
              <a:rPr lang="en-US">
                <a:solidFill>
                  <a:srgbClr val="1F497D"/>
                </a:solidFill>
                <a:latin typeface="Arial"/>
                <a:cs typeface="Arial"/>
              </a:rPr>
              <a:t>CWSRF – </a:t>
            </a:r>
            <a:r>
              <a:rPr lang="en-US">
                <a:solidFill>
                  <a:schemeClr val="accent3"/>
                </a:solidFill>
                <a:latin typeface="Arial"/>
                <a:cs typeface="Arial"/>
              </a:rPr>
              <a:t>Approximately $85 million available</a:t>
            </a:r>
          </a:p>
          <a:p>
            <a:pPr>
              <a:spcAft>
                <a:spcPts val="600"/>
              </a:spcAft>
            </a:pPr>
            <a:r>
              <a:rPr lang="en-US">
                <a:solidFill>
                  <a:schemeClr val="accent3"/>
                </a:solidFill>
                <a:latin typeface="Arial"/>
                <a:cs typeface="Arial"/>
              </a:rPr>
              <a:t>DWSRF – Approximately $50 million available</a:t>
            </a:r>
          </a:p>
          <a:p>
            <a:pPr>
              <a:spcAft>
                <a:spcPts val="600"/>
              </a:spcAft>
            </a:pPr>
            <a:r>
              <a:rPr lang="en-US">
                <a:solidFill>
                  <a:srgbClr val="1F497D"/>
                </a:solidFill>
                <a:latin typeface="Arial"/>
                <a:cs typeface="Arial"/>
              </a:rPr>
              <a:t>Loan Maximums</a:t>
            </a:r>
          </a:p>
          <a:p>
            <a:pPr lvl="1">
              <a:spcAft>
                <a:spcPts val="600"/>
              </a:spcAft>
            </a:pPr>
            <a:r>
              <a:rPr lang="en-US">
                <a:solidFill>
                  <a:srgbClr val="1F497D"/>
                </a:solidFill>
                <a:latin typeface="Arial"/>
                <a:cs typeface="Arial"/>
              </a:rPr>
              <a:t>CWSRF – $35 million per Applicant</a:t>
            </a:r>
          </a:p>
          <a:p>
            <a:pPr lvl="1">
              <a:spcAft>
                <a:spcPts val="600"/>
              </a:spcAft>
            </a:pPr>
            <a:r>
              <a:rPr lang="en-US">
                <a:solidFill>
                  <a:srgbClr val="1F497D"/>
                </a:solidFill>
                <a:latin typeface="Arial"/>
                <a:cs typeface="Arial"/>
              </a:rPr>
              <a:t>DWSRF – $25 million per Applicant</a:t>
            </a:r>
          </a:p>
          <a:p>
            <a:pPr lvl="1">
              <a:spcAft>
                <a:spcPts val="600"/>
              </a:spcAft>
            </a:pPr>
            <a:r>
              <a:rPr lang="en-US">
                <a:solidFill>
                  <a:schemeClr val="accent3"/>
                </a:solidFill>
                <a:latin typeface="Arial"/>
                <a:cs typeface="Arial"/>
              </a:rPr>
              <a:t>Can exceed if funds are available</a:t>
            </a:r>
          </a:p>
          <a:p>
            <a:pPr>
              <a:spcAft>
                <a:spcPts val="600"/>
              </a:spcAft>
            </a:pPr>
            <a:r>
              <a:rPr lang="en-US">
                <a:solidFill>
                  <a:schemeClr val="accent3"/>
                </a:solidFill>
                <a:latin typeface="Arial"/>
                <a:cs typeface="Arial"/>
              </a:rPr>
              <a:t>CDBG-Infrastructure </a:t>
            </a:r>
            <a:endParaRPr lang="en-US">
              <a:solidFill>
                <a:schemeClr val="accent3"/>
              </a:solidFill>
            </a:endParaRPr>
          </a:p>
          <a:p>
            <a:pPr lvl="1"/>
            <a:r>
              <a:rPr lang="en-US">
                <a:solidFill>
                  <a:schemeClr val="accent3"/>
                </a:solidFill>
                <a:latin typeface="Arial"/>
                <a:cs typeface="Arial"/>
              </a:rPr>
              <a:t>Approximately $20 million available</a:t>
            </a:r>
          </a:p>
          <a:p>
            <a:pPr lvl="1"/>
            <a:r>
              <a:rPr lang="en-US">
                <a:solidFill>
                  <a:schemeClr val="accent3"/>
                </a:solidFill>
                <a:latin typeface="Arial"/>
                <a:cs typeface="Arial"/>
              </a:rPr>
              <a:t>$2 million per applicant every 3 years</a:t>
            </a:r>
          </a:p>
        </p:txBody>
      </p:sp>
      <p:sp>
        <p:nvSpPr>
          <p:cNvPr id="4" name="Slide Number Placeholder 3">
            <a:extLst>
              <a:ext uri="{FF2B5EF4-FFF2-40B4-BE49-F238E27FC236}">
                <a16:creationId xmlns:a16="http://schemas.microsoft.com/office/drawing/2014/main" id="{9123574D-CFCF-4724-A330-80E2F0D559D1}"/>
              </a:ext>
            </a:extLst>
          </p:cNvPr>
          <p:cNvSpPr>
            <a:spLocks noGrp="1"/>
          </p:cNvSpPr>
          <p:nvPr>
            <p:ph type="sldNum" sz="quarter" idx="10"/>
          </p:nvPr>
        </p:nvSpPr>
        <p:spPr/>
        <p:txBody>
          <a:bodyPr/>
          <a:lstStyle/>
          <a:p>
            <a:fld id="{74EC55B0-5D01-45FE-91CD-8F1B48D625FC}" type="slidenum">
              <a:rPr lang="en-US" smtClean="0"/>
              <a:pPr/>
              <a:t>13</a:t>
            </a:fld>
            <a:endParaRPr lang="en-US"/>
          </a:p>
        </p:txBody>
      </p:sp>
    </p:spTree>
    <p:extLst>
      <p:ext uri="{BB962C8B-B14F-4D97-AF65-F5344CB8AC3E}">
        <p14:creationId xmlns:p14="http://schemas.microsoft.com/office/powerpoint/2010/main" val="190541755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solidFill>
                  <a:srgbClr val="1F497D"/>
                </a:solidFill>
              </a:rPr>
              <a:pPr/>
              <a:t>130</a:t>
            </a:fld>
            <a:endParaRPr lang="en-US">
              <a:solidFill>
                <a:srgbClr val="1F497D"/>
              </a:solidFill>
            </a:endParaRPr>
          </a:p>
        </p:txBody>
      </p:sp>
      <p:sp>
        <p:nvSpPr>
          <p:cNvPr id="3" name="Title 2"/>
          <p:cNvSpPr>
            <a:spLocks noGrp="1"/>
          </p:cNvSpPr>
          <p:nvPr>
            <p:ph type="ctrTitle"/>
          </p:nvPr>
        </p:nvSpPr>
        <p:spPr/>
        <p:txBody>
          <a:bodyPr>
            <a:normAutofit/>
          </a:bodyPr>
          <a:lstStyle/>
          <a:p>
            <a:r>
              <a:rPr lang="en-US"/>
              <a:t>Category 3 – Affordability</a:t>
            </a:r>
          </a:p>
        </p:txBody>
      </p:sp>
      <p:sp>
        <p:nvSpPr>
          <p:cNvPr id="4" name="Content Placeholder 3"/>
          <p:cNvSpPr>
            <a:spLocks noGrp="1"/>
          </p:cNvSpPr>
          <p:nvPr>
            <p:ph idx="13"/>
          </p:nvPr>
        </p:nvSpPr>
        <p:spPr>
          <a:xfrm>
            <a:off x="364090" y="1149905"/>
            <a:ext cx="8415819" cy="5019673"/>
          </a:xfrm>
        </p:spPr>
        <p:txBody>
          <a:bodyPr>
            <a:normAutofit lnSpcReduction="10000"/>
          </a:bodyPr>
          <a:lstStyle/>
          <a:p>
            <a:pPr marL="0" indent="0">
              <a:spcAft>
                <a:spcPts val="600"/>
              </a:spcAft>
              <a:buNone/>
            </a:pPr>
            <a:r>
              <a:rPr lang="en-US" sz="2400" b="1">
                <a:solidFill>
                  <a:schemeClr val="accent3"/>
                </a:solidFill>
              </a:rPr>
              <a:t>Line Item 3.B – Local Government Unit (LGU) Indicators</a:t>
            </a:r>
          </a:p>
          <a:p>
            <a:pPr marL="0" indent="0">
              <a:spcAft>
                <a:spcPts val="600"/>
              </a:spcAft>
              <a:buNone/>
            </a:pPr>
            <a:r>
              <a:rPr lang="en-US" b="1">
                <a:solidFill>
                  <a:schemeClr val="accent3"/>
                </a:solidFill>
              </a:rPr>
              <a:t>**same criteria as with all other funding programs**</a:t>
            </a:r>
            <a:endParaRPr lang="en-US" sz="2400" b="1">
              <a:solidFill>
                <a:schemeClr val="accent3"/>
              </a:solidFill>
            </a:endParaRPr>
          </a:p>
          <a:p>
            <a:pPr marL="0" indent="0">
              <a:spcBef>
                <a:spcPts val="0"/>
              </a:spcBef>
              <a:buNone/>
            </a:pPr>
            <a:endParaRPr lang="en-US">
              <a:solidFill>
                <a:schemeClr val="accent3"/>
              </a:solidFill>
            </a:endParaRPr>
          </a:p>
          <a:p>
            <a:pPr>
              <a:spcBef>
                <a:spcPts val="0"/>
              </a:spcBef>
              <a:spcAft>
                <a:spcPts val="600"/>
              </a:spcAft>
            </a:pPr>
            <a:r>
              <a:rPr lang="en-US" sz="2400">
                <a:solidFill>
                  <a:schemeClr val="accent3"/>
                </a:solidFill>
              </a:rPr>
              <a:t>Only receive points for </a:t>
            </a:r>
            <a:r>
              <a:rPr lang="en-US" sz="2400" u="sng">
                <a:solidFill>
                  <a:schemeClr val="accent3"/>
                </a:solidFill>
              </a:rPr>
              <a:t>ONE</a:t>
            </a:r>
            <a:r>
              <a:rPr lang="en-US" sz="2400">
                <a:solidFill>
                  <a:schemeClr val="accent3"/>
                </a:solidFill>
              </a:rPr>
              <a:t> sub-category</a:t>
            </a:r>
          </a:p>
          <a:p>
            <a:pPr lvl="1">
              <a:spcAft>
                <a:spcPts val="600"/>
              </a:spcAft>
            </a:pPr>
            <a:r>
              <a:rPr lang="en-US" sz="2000">
                <a:solidFill>
                  <a:schemeClr val="accent3"/>
                </a:solidFill>
              </a:rPr>
              <a:t>3 out of 5 LGU indicators worse than state benchmark = 0 points</a:t>
            </a:r>
          </a:p>
          <a:p>
            <a:pPr lvl="1">
              <a:spcAft>
                <a:spcPts val="600"/>
              </a:spcAft>
            </a:pPr>
            <a:r>
              <a:rPr lang="en-US" sz="2000">
                <a:solidFill>
                  <a:schemeClr val="accent3"/>
                </a:solidFill>
              </a:rPr>
              <a:t>4 out of 5 LGU indicators worse than state benchmark = 1 point</a:t>
            </a:r>
          </a:p>
          <a:p>
            <a:pPr lvl="1">
              <a:spcAft>
                <a:spcPts val="600"/>
              </a:spcAft>
            </a:pPr>
            <a:r>
              <a:rPr lang="en-US" sz="2000">
                <a:solidFill>
                  <a:schemeClr val="accent3"/>
                </a:solidFill>
              </a:rPr>
              <a:t>5 out of 5 LGU indicators worse than state benchmark = 2 points</a:t>
            </a:r>
          </a:p>
          <a:p>
            <a:pPr>
              <a:spcAft>
                <a:spcPts val="600"/>
              </a:spcAft>
            </a:pPr>
            <a:r>
              <a:rPr lang="en-US" sz="2400">
                <a:solidFill>
                  <a:schemeClr val="tx2"/>
                </a:solidFill>
              </a:rPr>
              <a:t>LGU Indicators are:</a:t>
            </a:r>
            <a:endParaRPr lang="en-US" sz="2400">
              <a:solidFill>
                <a:schemeClr val="accent3"/>
              </a:solidFill>
            </a:endParaRPr>
          </a:p>
          <a:p>
            <a:pPr lvl="1">
              <a:spcAft>
                <a:spcPts val="600"/>
              </a:spcAft>
            </a:pPr>
            <a:r>
              <a:rPr lang="en-US" sz="2000">
                <a:solidFill>
                  <a:schemeClr val="accent3"/>
                </a:solidFill>
              </a:rPr>
              <a:t>Property Valuation per Capita is less than $119,594</a:t>
            </a:r>
          </a:p>
          <a:p>
            <a:pPr lvl="1">
              <a:spcAft>
                <a:spcPts val="600"/>
              </a:spcAft>
            </a:pPr>
            <a:r>
              <a:rPr lang="en-US" sz="2000">
                <a:solidFill>
                  <a:schemeClr val="accent3"/>
                </a:solidFill>
              </a:rPr>
              <a:t>Percent Population Change is less than 4.26%</a:t>
            </a:r>
          </a:p>
          <a:p>
            <a:pPr lvl="1">
              <a:spcAft>
                <a:spcPts val="600"/>
              </a:spcAft>
            </a:pPr>
            <a:r>
              <a:rPr lang="en-US" sz="2000">
                <a:solidFill>
                  <a:schemeClr val="accent3"/>
                </a:solidFill>
              </a:rPr>
              <a:t>Poverty Rate is greater than 14.7%</a:t>
            </a:r>
          </a:p>
          <a:p>
            <a:pPr lvl="1">
              <a:spcAft>
                <a:spcPts val="600"/>
              </a:spcAft>
            </a:pPr>
            <a:r>
              <a:rPr lang="en-US" sz="2000">
                <a:solidFill>
                  <a:schemeClr val="accent3"/>
                </a:solidFill>
              </a:rPr>
              <a:t>Median Household Income is less than $54,602</a:t>
            </a:r>
          </a:p>
          <a:p>
            <a:pPr lvl="1">
              <a:spcAft>
                <a:spcPts val="600"/>
              </a:spcAft>
            </a:pPr>
            <a:r>
              <a:rPr lang="en-US" sz="2000">
                <a:solidFill>
                  <a:schemeClr val="accent3"/>
                </a:solidFill>
              </a:rPr>
              <a:t>Unemployment rate is greater than 3.9%</a:t>
            </a:r>
          </a:p>
        </p:txBody>
      </p:sp>
    </p:spTree>
    <p:extLst>
      <p:ext uri="{BB962C8B-B14F-4D97-AF65-F5344CB8AC3E}">
        <p14:creationId xmlns:p14="http://schemas.microsoft.com/office/powerpoint/2010/main" val="41710067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377">
              <a:defRPr/>
            </a:pPr>
            <a:fld id="{11F27F3A-B3E9-41ED-AF8F-A365F10BB65F}" type="slidenum">
              <a:rPr lang="en-US">
                <a:solidFill>
                  <a:srgbClr val="1F497D"/>
                </a:solidFill>
                <a:latin typeface="Arial"/>
              </a:rPr>
              <a:pPr defTabSz="914377">
                <a:defRPr/>
              </a:pPr>
              <a:t>131</a:t>
            </a:fld>
            <a:endParaRPr lang="en-US">
              <a:solidFill>
                <a:srgbClr val="1F497D"/>
              </a:solidFill>
              <a:latin typeface="Arial"/>
            </a:endParaRPr>
          </a:p>
        </p:txBody>
      </p:sp>
      <p:sp>
        <p:nvSpPr>
          <p:cNvPr id="3" name="Title 2"/>
          <p:cNvSpPr>
            <a:spLocks noGrp="1"/>
          </p:cNvSpPr>
          <p:nvPr>
            <p:ph type="ctrTitle"/>
          </p:nvPr>
        </p:nvSpPr>
        <p:spPr/>
        <p:txBody>
          <a:bodyPr>
            <a:normAutofit/>
          </a:bodyPr>
          <a:lstStyle/>
          <a:p>
            <a:r>
              <a:rPr lang="en-US"/>
              <a:t>Funded Projects</a:t>
            </a:r>
          </a:p>
        </p:txBody>
      </p:sp>
      <p:sp>
        <p:nvSpPr>
          <p:cNvPr id="4" name="Content Placeholder 3"/>
          <p:cNvSpPr>
            <a:spLocks noGrp="1"/>
          </p:cNvSpPr>
          <p:nvPr>
            <p:ph idx="13"/>
          </p:nvPr>
        </p:nvSpPr>
        <p:spPr>
          <a:xfrm>
            <a:off x="461320" y="1041929"/>
            <a:ext cx="8246076" cy="5520917"/>
          </a:xfrm>
        </p:spPr>
        <p:txBody>
          <a:bodyPr>
            <a:normAutofit/>
          </a:bodyPr>
          <a:lstStyle/>
          <a:p>
            <a:pPr>
              <a:spcBef>
                <a:spcPts val="0"/>
              </a:spcBef>
              <a:spcAft>
                <a:spcPts val="600"/>
              </a:spcAft>
            </a:pPr>
            <a:r>
              <a:rPr lang="en-US">
                <a:solidFill>
                  <a:schemeClr val="accent3"/>
                </a:solidFill>
              </a:rPr>
              <a:t>Milestones</a:t>
            </a:r>
          </a:p>
          <a:p>
            <a:pPr lvl="1">
              <a:spcBef>
                <a:spcPts val="0"/>
              </a:spcBef>
              <a:spcAft>
                <a:spcPts val="600"/>
              </a:spcAft>
            </a:pPr>
            <a:r>
              <a:rPr lang="en-US" sz="2400">
                <a:solidFill>
                  <a:schemeClr val="accent3"/>
                </a:solidFill>
              </a:rPr>
              <a:t>Letter of Intent to Fund (LOIF)</a:t>
            </a:r>
          </a:p>
          <a:p>
            <a:pPr lvl="1">
              <a:spcBef>
                <a:spcPts val="0"/>
              </a:spcBef>
              <a:spcAft>
                <a:spcPts val="600"/>
              </a:spcAft>
            </a:pPr>
            <a:r>
              <a:rPr lang="en-US" sz="2400">
                <a:solidFill>
                  <a:schemeClr val="accent3"/>
                </a:solidFill>
              </a:rPr>
              <a:t>Preliminary Scope and Budget</a:t>
            </a:r>
          </a:p>
          <a:p>
            <a:pPr lvl="1">
              <a:spcBef>
                <a:spcPts val="0"/>
              </a:spcBef>
              <a:spcAft>
                <a:spcPts val="600"/>
              </a:spcAft>
            </a:pPr>
            <a:r>
              <a:rPr lang="en-US" sz="2400">
                <a:solidFill>
                  <a:schemeClr val="accent3"/>
                </a:solidFill>
              </a:rPr>
              <a:t>Grant Agreement</a:t>
            </a:r>
          </a:p>
          <a:p>
            <a:pPr lvl="1">
              <a:spcBef>
                <a:spcPts val="0"/>
              </a:spcBef>
              <a:spcAft>
                <a:spcPts val="600"/>
              </a:spcAft>
            </a:pPr>
            <a:r>
              <a:rPr lang="en-US" sz="2400">
                <a:solidFill>
                  <a:schemeClr val="accent3"/>
                </a:solidFill>
              </a:rPr>
              <a:t>Reimbursements</a:t>
            </a:r>
          </a:p>
          <a:p>
            <a:pPr lvl="1">
              <a:spcBef>
                <a:spcPts val="0"/>
              </a:spcBef>
              <a:spcAft>
                <a:spcPts val="600"/>
              </a:spcAft>
            </a:pPr>
            <a:r>
              <a:rPr lang="en-US" sz="2400">
                <a:solidFill>
                  <a:schemeClr val="accent3"/>
                </a:solidFill>
              </a:rPr>
              <a:t>Deliverable and Closeout</a:t>
            </a:r>
          </a:p>
          <a:p>
            <a:pPr>
              <a:spcAft>
                <a:spcPts val="600"/>
              </a:spcAft>
            </a:pPr>
            <a:r>
              <a:rPr lang="en-US">
                <a:solidFill>
                  <a:schemeClr val="accent3"/>
                </a:solidFill>
              </a:rPr>
              <a:t>Grant period → 2 years</a:t>
            </a:r>
          </a:p>
          <a:p>
            <a:pPr>
              <a:spcAft>
                <a:spcPts val="600"/>
              </a:spcAft>
            </a:pPr>
            <a:r>
              <a:rPr lang="en-US">
                <a:solidFill>
                  <a:schemeClr val="accent3"/>
                </a:solidFill>
              </a:rPr>
              <a:t>Requires inventory &amp; assessment – likely other components</a:t>
            </a:r>
          </a:p>
          <a:p>
            <a:pPr>
              <a:spcAft>
                <a:spcPts val="600"/>
              </a:spcAft>
            </a:pPr>
            <a:r>
              <a:rPr lang="en-US">
                <a:solidFill>
                  <a:schemeClr val="accent3"/>
                </a:solidFill>
              </a:rPr>
              <a:t>Only a small percentage of funding can be used for software or equipment</a:t>
            </a:r>
          </a:p>
        </p:txBody>
      </p:sp>
    </p:spTree>
    <p:extLst>
      <p:ext uri="{BB962C8B-B14F-4D97-AF65-F5344CB8AC3E}">
        <p14:creationId xmlns:p14="http://schemas.microsoft.com/office/powerpoint/2010/main" val="23418958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132</a:t>
            </a:fld>
            <a:endParaRPr lang="en-US"/>
          </a:p>
        </p:txBody>
      </p:sp>
      <p:sp>
        <p:nvSpPr>
          <p:cNvPr id="4" name="Title 3"/>
          <p:cNvSpPr>
            <a:spLocks noGrp="1"/>
          </p:cNvSpPr>
          <p:nvPr>
            <p:ph type="ctrTitle"/>
          </p:nvPr>
        </p:nvSpPr>
        <p:spPr/>
        <p:txBody>
          <a:bodyPr/>
          <a:lstStyle/>
          <a:p>
            <a:r>
              <a:rPr lang="en-US"/>
              <a:t>Questions?</a:t>
            </a:r>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8177" b="18177"/>
          <a:stretch>
            <a:fillRect/>
          </a:stretch>
        </p:blipFill>
        <p:spPr/>
      </p:pic>
    </p:spTree>
    <p:extLst>
      <p:ext uri="{BB962C8B-B14F-4D97-AF65-F5344CB8AC3E}">
        <p14:creationId xmlns:p14="http://schemas.microsoft.com/office/powerpoint/2010/main" val="42763439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Slide Number Placeholder 2"/>
          <p:cNvSpPr>
            <a:spLocks noGrp="1"/>
          </p:cNvSpPr>
          <p:nvPr>
            <p:ph type="sldNum" sz="quarter" idx="14"/>
          </p:nvPr>
        </p:nvSpPr>
        <p:spPr>
          <a:xfrm>
            <a:off x="0" y="6592824"/>
            <a:ext cx="2057400" cy="265176"/>
          </a:xfrm>
        </p:spPr>
        <p:txBody>
          <a:bodyPr/>
          <a:lstStyle/>
          <a:p>
            <a:fld id="{11F27F3A-B3E9-41ED-AF8F-A365F10BB65F}" type="slidenum">
              <a:rPr lang="en-US" smtClean="0"/>
              <a:pPr/>
              <a:t>133</a:t>
            </a:fld>
            <a:endParaRPr lang="en-US"/>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Merger / Regionalization Feasibility Study Grants</a:t>
            </a: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Tree>
    <p:extLst>
      <p:ext uri="{BB962C8B-B14F-4D97-AF65-F5344CB8AC3E}">
        <p14:creationId xmlns:p14="http://schemas.microsoft.com/office/powerpoint/2010/main" val="37440815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21320A-9DED-4E39-90DA-4E2B9B1F6C54}"/>
              </a:ext>
            </a:extLst>
          </p:cNvPr>
          <p:cNvSpPr/>
          <p:nvPr/>
        </p:nvSpPr>
        <p:spPr>
          <a:xfrm>
            <a:off x="6789420" y="5429250"/>
            <a:ext cx="2211705"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11F27F3A-B3E9-41ED-AF8F-A365F10BB65F}" type="slidenum">
              <a:rPr lang="en-US" smtClean="0"/>
              <a:pPr/>
              <a:t>134</a:t>
            </a:fld>
            <a:endParaRPr lang="en-US"/>
          </a:p>
        </p:txBody>
      </p:sp>
      <p:sp>
        <p:nvSpPr>
          <p:cNvPr id="3" name="Title 2"/>
          <p:cNvSpPr>
            <a:spLocks noGrp="1"/>
          </p:cNvSpPr>
          <p:nvPr>
            <p:ph type="ctrTitle"/>
          </p:nvPr>
        </p:nvSpPr>
        <p:spPr/>
        <p:txBody>
          <a:bodyPr/>
          <a:lstStyle/>
          <a:p>
            <a:r>
              <a:rPr lang="en-US"/>
              <a:t>Merger/Regionalization Feasibility Grants</a:t>
            </a:r>
          </a:p>
        </p:txBody>
      </p:sp>
      <p:sp>
        <p:nvSpPr>
          <p:cNvPr id="4" name="Content Placeholder 3"/>
          <p:cNvSpPr>
            <a:spLocks noGrp="1"/>
          </p:cNvSpPr>
          <p:nvPr>
            <p:ph idx="13"/>
          </p:nvPr>
        </p:nvSpPr>
        <p:spPr>
          <a:xfrm>
            <a:off x="469557" y="1131474"/>
            <a:ext cx="8229600" cy="5019673"/>
          </a:xfrm>
        </p:spPr>
        <p:txBody>
          <a:bodyPr>
            <a:noAutofit/>
          </a:bodyPr>
          <a:lstStyle/>
          <a:p>
            <a:pPr marL="0" indent="0">
              <a:buNone/>
            </a:pPr>
            <a:r>
              <a:rPr lang="en-US" u="sng">
                <a:solidFill>
                  <a:schemeClr val="accent3"/>
                </a:solidFill>
              </a:rPr>
              <a:t>NCGS 159G-20</a:t>
            </a:r>
          </a:p>
          <a:p>
            <a:pPr marL="0" indent="0">
              <a:buNone/>
            </a:pPr>
            <a:endParaRPr lang="en-US" sz="2400" u="sng">
              <a:solidFill>
                <a:schemeClr val="accent3"/>
              </a:solidFill>
            </a:endParaRPr>
          </a:p>
          <a:p>
            <a:r>
              <a:rPr lang="en-US" sz="2400">
                <a:solidFill>
                  <a:schemeClr val="accent3"/>
                </a:solidFill>
              </a:rPr>
              <a:t>Merger – partial or complete consolidation</a:t>
            </a:r>
          </a:p>
          <a:p>
            <a:pPr lvl="1"/>
            <a:r>
              <a:rPr lang="en-US" sz="2400">
                <a:solidFill>
                  <a:schemeClr val="accent3"/>
                </a:solidFill>
              </a:rPr>
              <a:t>Two or more utilities</a:t>
            </a:r>
          </a:p>
          <a:p>
            <a:pPr lvl="1"/>
            <a:r>
              <a:rPr lang="en-US" sz="2400">
                <a:solidFill>
                  <a:schemeClr val="accent3"/>
                </a:solidFill>
              </a:rPr>
              <a:t>Organizational, Financial, and/or Operational</a:t>
            </a:r>
          </a:p>
          <a:p>
            <a:pPr lvl="1"/>
            <a:endParaRPr lang="en-US" sz="2400">
              <a:solidFill>
                <a:schemeClr val="accent3"/>
              </a:solidFill>
            </a:endParaRPr>
          </a:p>
          <a:p>
            <a:r>
              <a:rPr lang="en-US" sz="2400">
                <a:solidFill>
                  <a:schemeClr val="accent3"/>
                </a:solidFill>
              </a:rPr>
              <a:t>Regionalization – </a:t>
            </a:r>
            <a:r>
              <a:rPr lang="en-US">
                <a:solidFill>
                  <a:schemeClr val="accent3"/>
                </a:solidFill>
              </a:rPr>
              <a:t>p</a:t>
            </a:r>
            <a:r>
              <a:rPr lang="en-US" sz="2400">
                <a:solidFill>
                  <a:schemeClr val="accent3"/>
                </a:solidFill>
              </a:rPr>
              <a:t>hysical interconnection</a:t>
            </a:r>
          </a:p>
          <a:p>
            <a:pPr lvl="1"/>
            <a:r>
              <a:rPr lang="en-US" sz="2400">
                <a:solidFill>
                  <a:schemeClr val="accent3"/>
                </a:solidFill>
              </a:rPr>
              <a:t>Water supply or wastewater collection</a:t>
            </a:r>
          </a:p>
          <a:p>
            <a:pPr lvl="1"/>
            <a:r>
              <a:rPr lang="en-US" sz="2400">
                <a:solidFill>
                  <a:schemeClr val="accent3"/>
                </a:solidFill>
              </a:rPr>
              <a:t>Regional treatment</a:t>
            </a:r>
          </a:p>
          <a:p>
            <a:endParaRPr lang="en-US"/>
          </a:p>
          <a:p>
            <a:r>
              <a:rPr lang="en-US">
                <a:solidFill>
                  <a:schemeClr val="accent3"/>
                </a:solidFill>
              </a:rPr>
              <a:t>Public and private, not-for-profit systems are eligible as applicants AND partners</a:t>
            </a:r>
          </a:p>
        </p:txBody>
      </p:sp>
    </p:spTree>
    <p:extLst>
      <p:ext uri="{BB962C8B-B14F-4D97-AF65-F5344CB8AC3E}">
        <p14:creationId xmlns:p14="http://schemas.microsoft.com/office/powerpoint/2010/main" val="2363155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cs typeface="Arial" panose="020B0604020202020204" pitchFamily="34" charset="0"/>
              </a:rPr>
              <a:t>Application Components</a:t>
            </a:r>
            <a:endParaRPr lang="en-US"/>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135</a:t>
            </a:fld>
            <a:endParaRPr lang="en-US">
              <a:solidFill>
                <a:srgbClr val="1F497D"/>
              </a:solidFill>
            </a:endParaRPr>
          </a:p>
        </p:txBody>
      </p:sp>
      <p:sp>
        <p:nvSpPr>
          <p:cNvPr id="7" name="Content Placeholder 6"/>
          <p:cNvSpPr>
            <a:spLocks noGrp="1"/>
          </p:cNvSpPr>
          <p:nvPr>
            <p:ph idx="4294967295"/>
          </p:nvPr>
        </p:nvSpPr>
        <p:spPr>
          <a:xfrm>
            <a:off x="469557" y="1006998"/>
            <a:ext cx="8341232" cy="5348082"/>
          </a:xfrm>
          <a:prstGeom prst="rect">
            <a:avLst/>
          </a:prstGeom>
        </p:spPr>
        <p:txBody>
          <a:bodyPr vert="horz" lIns="91440" tIns="45720" rIns="91440" bIns="45720" rtlCol="0" anchor="t">
            <a:noAutofit/>
          </a:bodyPr>
          <a:lstStyle/>
          <a:p>
            <a:pPr marL="172720" lvl="1" indent="-169545" fontAlgn="ctr">
              <a:lnSpc>
                <a:spcPct val="100000"/>
              </a:lnSpc>
              <a:spcBef>
                <a:spcPts val="600"/>
              </a:spcBef>
            </a:pPr>
            <a:r>
              <a:rPr lang="en-US" sz="2400">
                <a:solidFill>
                  <a:schemeClr val="accent3"/>
                </a:solidFill>
                <a:cs typeface="Arial" panose="020B0604020202020204" pitchFamily="34" charset="0"/>
              </a:rPr>
              <a:t>Application forms</a:t>
            </a:r>
          </a:p>
          <a:p>
            <a:pPr marL="172720" lvl="1" indent="-169545" fontAlgn="ctr">
              <a:lnSpc>
                <a:spcPct val="100000"/>
              </a:lnSpc>
              <a:spcBef>
                <a:spcPts val="600"/>
              </a:spcBef>
            </a:pPr>
            <a:r>
              <a:rPr lang="en-US" sz="2400">
                <a:solidFill>
                  <a:schemeClr val="accent3"/>
                </a:solidFill>
                <a:cs typeface="Arial"/>
              </a:rPr>
              <a:t>Financial Information Form </a:t>
            </a:r>
          </a:p>
          <a:p>
            <a:pPr>
              <a:lnSpc>
                <a:spcPct val="100000"/>
              </a:lnSpc>
              <a:spcBef>
                <a:spcPts val="600"/>
              </a:spcBef>
            </a:pPr>
            <a:r>
              <a:rPr lang="en-US" sz="2400">
                <a:solidFill>
                  <a:schemeClr val="accent3"/>
                </a:solidFill>
                <a:cs typeface="Arial"/>
              </a:rPr>
              <a:t>Fund Transfer Certification Form</a:t>
            </a:r>
            <a:endParaRPr lang="en-US">
              <a:solidFill>
                <a:schemeClr val="accent3"/>
              </a:solidFill>
            </a:endParaRPr>
          </a:p>
          <a:p>
            <a:pPr marL="172720" lvl="1" indent="-169545" fontAlgn="ctr">
              <a:lnSpc>
                <a:spcPct val="100000"/>
              </a:lnSpc>
              <a:spcBef>
                <a:spcPts val="600"/>
              </a:spcBef>
            </a:pPr>
            <a:r>
              <a:rPr lang="en-US" sz="2400">
                <a:solidFill>
                  <a:schemeClr val="accent3"/>
                </a:solidFill>
                <a:cs typeface="Arial" panose="020B0604020202020204" pitchFamily="34" charset="0"/>
              </a:rPr>
              <a:t>Resolution from Applicant</a:t>
            </a:r>
          </a:p>
          <a:p>
            <a:pPr marL="172720" lvl="1" indent="-169545" fontAlgn="ctr">
              <a:lnSpc>
                <a:spcPct val="100000"/>
              </a:lnSpc>
              <a:spcBef>
                <a:spcPts val="600"/>
              </a:spcBef>
            </a:pPr>
            <a:r>
              <a:rPr lang="en-US" sz="2400">
                <a:solidFill>
                  <a:schemeClr val="accent3"/>
                </a:solidFill>
                <a:cs typeface="Arial"/>
              </a:rPr>
              <a:t>Applicable rate sheets</a:t>
            </a:r>
          </a:p>
          <a:p>
            <a:pPr marL="172720" lvl="1" indent="-169545" fontAlgn="ctr">
              <a:lnSpc>
                <a:spcPct val="100000"/>
              </a:lnSpc>
              <a:spcBef>
                <a:spcPts val="600"/>
              </a:spcBef>
            </a:pPr>
            <a:r>
              <a:rPr lang="en-US" sz="2400">
                <a:solidFill>
                  <a:schemeClr val="accent3"/>
                </a:solidFill>
                <a:cs typeface="Arial" panose="020B0604020202020204" pitchFamily="34" charset="0"/>
              </a:rPr>
              <a:t>Narrative question responses</a:t>
            </a:r>
          </a:p>
          <a:p>
            <a:pPr marL="515620" lvl="2" indent="-169545" fontAlgn="ctr">
              <a:lnSpc>
                <a:spcPct val="100000"/>
              </a:lnSpc>
              <a:spcBef>
                <a:spcPts val="600"/>
              </a:spcBef>
            </a:pPr>
            <a:r>
              <a:rPr lang="en-US" sz="2400">
                <a:solidFill>
                  <a:schemeClr val="accent3"/>
                </a:solidFill>
                <a:cs typeface="Arial"/>
              </a:rPr>
              <a:t>Supporting documentation with specific references in narrative</a:t>
            </a:r>
            <a:endParaRPr lang="en-US" sz="2400">
              <a:solidFill>
                <a:schemeClr val="accent3"/>
              </a:solidFill>
              <a:cs typeface="Arial" panose="020B0604020202020204" pitchFamily="34" charset="0"/>
            </a:endParaRPr>
          </a:p>
          <a:p>
            <a:pPr marL="172720" lvl="1" indent="-169545" fontAlgn="ctr">
              <a:lnSpc>
                <a:spcPct val="100000"/>
              </a:lnSpc>
              <a:spcBef>
                <a:spcPts val="600"/>
              </a:spcBef>
            </a:pPr>
            <a:r>
              <a:rPr lang="en-US" sz="2400">
                <a:solidFill>
                  <a:schemeClr val="accent3"/>
                </a:solidFill>
                <a:cs typeface="Arial"/>
              </a:rPr>
              <a:t>Letter(s) from potential </a:t>
            </a:r>
            <a:r>
              <a:rPr lang="en-US">
                <a:solidFill>
                  <a:schemeClr val="accent3"/>
                </a:solidFill>
                <a:cs typeface="Arial"/>
              </a:rPr>
              <a:t>partners</a:t>
            </a:r>
            <a:endParaRPr lang="en-US">
              <a:solidFill>
                <a:schemeClr val="accent3"/>
              </a:solidFill>
              <a:cs typeface="Arial" panose="020B0604020202020204" pitchFamily="34" charset="0"/>
            </a:endParaRPr>
          </a:p>
          <a:p>
            <a:pPr marL="515620" lvl="3" indent="-169545">
              <a:lnSpc>
                <a:spcPct val="100000"/>
              </a:lnSpc>
              <a:spcBef>
                <a:spcPts val="600"/>
              </a:spcBef>
            </a:pPr>
            <a:r>
              <a:rPr lang="en-US" sz="2400">
                <a:solidFill>
                  <a:schemeClr val="accent3"/>
                </a:solidFill>
                <a:cs typeface="Arial"/>
              </a:rPr>
              <a:t>Acknowledge the application and commit to participate</a:t>
            </a:r>
          </a:p>
          <a:p>
            <a:pPr marL="515620" lvl="3" indent="-169545">
              <a:lnSpc>
                <a:spcPct val="100000"/>
              </a:lnSpc>
              <a:spcBef>
                <a:spcPts val="600"/>
              </a:spcBef>
            </a:pPr>
            <a:r>
              <a:rPr lang="en-US" sz="2400">
                <a:solidFill>
                  <a:schemeClr val="accent3"/>
                </a:solidFill>
                <a:cs typeface="Arial"/>
              </a:rPr>
              <a:t>Non-binding to act on the study’s</a:t>
            </a:r>
          </a:p>
          <a:p>
            <a:pPr marL="346075" lvl="3" indent="0">
              <a:lnSpc>
                <a:spcPct val="100000"/>
              </a:lnSpc>
              <a:spcBef>
                <a:spcPts val="0"/>
              </a:spcBef>
              <a:buNone/>
            </a:pPr>
            <a:r>
              <a:rPr lang="en-US" sz="2400">
                <a:solidFill>
                  <a:schemeClr val="accent3"/>
                </a:solidFill>
                <a:cs typeface="Arial"/>
              </a:rPr>
              <a:t>  recommendations</a:t>
            </a:r>
            <a:endParaRPr lang="en-US" sz="2400">
              <a:solidFill>
                <a:schemeClr val="accent3"/>
              </a:solidFill>
              <a:cs typeface="Arial" panose="020B0604020202020204" pitchFamily="34" charset="0"/>
            </a:endParaRPr>
          </a:p>
          <a:p>
            <a:pPr fontAlgn="ctr">
              <a:lnSpc>
                <a:spcPct val="100000"/>
              </a:lnSpc>
            </a:pPr>
            <a:endParaRPr lang="en-US" sz="2400"/>
          </a:p>
          <a:p>
            <a:pPr fontAlgn="ctr">
              <a:lnSpc>
                <a:spcPct val="100000"/>
              </a:lnSpc>
            </a:pPr>
            <a:endParaRPr lang="en-US" sz="2400"/>
          </a:p>
        </p:txBody>
      </p:sp>
    </p:spTree>
    <p:extLst>
      <p:ext uri="{BB962C8B-B14F-4D97-AF65-F5344CB8AC3E}">
        <p14:creationId xmlns:p14="http://schemas.microsoft.com/office/powerpoint/2010/main" val="176932381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t>Priority Rating System (MRF)</a:t>
            </a:r>
          </a:p>
        </p:txBody>
      </p:sp>
      <p:sp>
        <p:nvSpPr>
          <p:cNvPr id="2" name="Slide Number Placeholder 1"/>
          <p:cNvSpPr>
            <a:spLocks noGrp="1"/>
          </p:cNvSpPr>
          <p:nvPr>
            <p:ph type="sldNum" sz="quarter" idx="4294967295"/>
          </p:nvPr>
        </p:nvSpPr>
        <p:spPr>
          <a:xfrm>
            <a:off x="0" y="6650038"/>
            <a:ext cx="2057400" cy="138112"/>
          </a:xfrm>
        </p:spPr>
        <p:txBody>
          <a:bodyPr/>
          <a:lstStyle/>
          <a:p>
            <a:fld id="{11F27F3A-B3E9-41ED-AF8F-A365F10BB65F}" type="slidenum">
              <a:rPr lang="en-US" smtClean="0"/>
              <a:pPr/>
              <a:t>136</a:t>
            </a:fld>
            <a:endParaRPr lang="en-US"/>
          </a:p>
        </p:txBody>
      </p:sp>
      <p:graphicFrame>
        <p:nvGraphicFramePr>
          <p:cNvPr id="13" name="Table 12">
            <a:extLst>
              <a:ext uri="{FF2B5EF4-FFF2-40B4-BE49-F238E27FC236}">
                <a16:creationId xmlns:a16="http://schemas.microsoft.com/office/drawing/2014/main" id="{696AD425-A471-44F8-8C98-1F3CD79AF7FB}"/>
              </a:ext>
            </a:extLst>
          </p:cNvPr>
          <p:cNvGraphicFramePr>
            <a:graphicFrameLocks noGrp="1"/>
          </p:cNvGraphicFramePr>
          <p:nvPr/>
        </p:nvGraphicFramePr>
        <p:xfrm>
          <a:off x="835057" y="1010110"/>
          <a:ext cx="7473885" cy="5471715"/>
        </p:xfrm>
        <a:graphic>
          <a:graphicData uri="http://schemas.openxmlformats.org/drawingml/2006/table">
            <a:tbl>
              <a:tblPr/>
              <a:tblGrid>
                <a:gridCol w="750580">
                  <a:extLst>
                    <a:ext uri="{9D8B030D-6E8A-4147-A177-3AD203B41FA5}">
                      <a16:colId xmlns:a16="http://schemas.microsoft.com/office/drawing/2014/main" val="3353323665"/>
                    </a:ext>
                  </a:extLst>
                </a:gridCol>
                <a:gridCol w="5876903">
                  <a:extLst>
                    <a:ext uri="{9D8B030D-6E8A-4147-A177-3AD203B41FA5}">
                      <a16:colId xmlns:a16="http://schemas.microsoft.com/office/drawing/2014/main" val="35044526"/>
                    </a:ext>
                  </a:extLst>
                </a:gridCol>
                <a:gridCol w="846402">
                  <a:extLst>
                    <a:ext uri="{9D8B030D-6E8A-4147-A177-3AD203B41FA5}">
                      <a16:colId xmlns:a16="http://schemas.microsoft.com/office/drawing/2014/main" val="1191258783"/>
                    </a:ext>
                  </a:extLst>
                </a:gridCol>
              </a:tblGrid>
              <a:tr h="402103">
                <a:tc gridSpan="3">
                  <a:txBody>
                    <a:bodyPr/>
                    <a:lstStyle/>
                    <a:p>
                      <a:pPr algn="ctr" fontAlgn="ctr"/>
                      <a:r>
                        <a:rPr lang="en-US" sz="1100" b="1" i="0" u="none" strike="noStrike">
                          <a:solidFill>
                            <a:srgbClr val="000000"/>
                          </a:solidFill>
                          <a:effectLst/>
                          <a:latin typeface="Calibri" panose="020F0502020204030204" pitchFamily="34" charset="0"/>
                        </a:rPr>
                        <a:t>Merger/Regionalization Feasibility Priority Rating System</a:t>
                      </a:r>
                      <a:endParaRPr lang="en-US" sz="1100" b="1" i="0" u="none" strike="noStrike">
                        <a:solidFill>
                          <a:srgbClr val="FF0000"/>
                        </a:solidFill>
                        <a:effectLst/>
                        <a:latin typeface="Calibri" panose="020F0502020204030204" pitchFamily="34" charset="0"/>
                      </a:endParaRP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0828974"/>
                  </a:ext>
                </a:extLst>
              </a:tr>
              <a:tr h="333309">
                <a:tc>
                  <a:txBody>
                    <a:bodyPr/>
                    <a:lstStyle/>
                    <a:p>
                      <a:pPr algn="ctr" fontAlgn="ctr"/>
                      <a:r>
                        <a:rPr lang="en-US" sz="1100" b="1" i="0" u="none" strike="noStrike">
                          <a:solidFill>
                            <a:srgbClr val="000000"/>
                          </a:solidFill>
                          <a:effectLst/>
                          <a:latin typeface="Calibri" panose="020F0502020204030204" pitchFamily="34" charset="0"/>
                        </a:rPr>
                        <a:t>Line Item #</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 Category</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Points</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0102541"/>
                  </a:ext>
                </a:extLst>
              </a:tr>
              <a:tr h="340086">
                <a:tc>
                  <a:txBody>
                    <a:bodyPr/>
                    <a:lstStyle/>
                    <a:p>
                      <a:pPr algn="ctr" fontAlgn="ctr"/>
                      <a:r>
                        <a:rPr lang="en-US" sz="1100" b="0" i="0" u="none" strike="noStrike">
                          <a:solidFill>
                            <a:srgbClr val="000000"/>
                          </a:solidFill>
                          <a:effectLst/>
                          <a:latin typeface="Calibri" panose="020F0502020204030204" pitchFamily="34" charset="0"/>
                        </a:rPr>
                        <a:t>1</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ctr"/>
                      <a:r>
                        <a:rPr lang="en-US" sz="1100" b="0" i="0" u="none" strike="noStrike">
                          <a:solidFill>
                            <a:srgbClr val="000000"/>
                          </a:solidFill>
                          <a:effectLst/>
                          <a:latin typeface="Calibri" panose="020F0502020204030204" pitchFamily="34" charset="0"/>
                        </a:rPr>
                        <a:t> Project Benefits</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587459295"/>
                  </a:ext>
                </a:extLst>
              </a:tr>
              <a:tr h="340086">
                <a:tc>
                  <a:txBody>
                    <a:bodyPr/>
                    <a:lstStyle/>
                    <a:p>
                      <a:pPr algn="r" fontAlgn="ctr"/>
                      <a:r>
                        <a:rPr lang="en-US" sz="1100" b="0" i="0" u="none" strike="noStrike">
                          <a:solidFill>
                            <a:srgbClr val="000000"/>
                          </a:solidFill>
                          <a:effectLst/>
                          <a:latin typeface="Calibri" panose="020F0502020204030204" pitchFamily="34" charset="0"/>
                        </a:rPr>
                        <a:t>1.A</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Top 3 Challenges and Compliance History</a:t>
                      </a: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 1, 2, or 3</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018013"/>
                  </a:ext>
                </a:extLst>
              </a:tr>
              <a:tr h="340086">
                <a:tc>
                  <a:txBody>
                    <a:bodyPr/>
                    <a:lstStyle/>
                    <a:p>
                      <a:pPr algn="r" fontAlgn="ctr"/>
                      <a:r>
                        <a:rPr lang="en-US" sz="1100" b="0" i="0" u="none" strike="noStrike">
                          <a:solidFill>
                            <a:srgbClr val="000000"/>
                          </a:solidFill>
                          <a:effectLst/>
                          <a:latin typeface="Calibri" panose="020F0502020204030204" pitchFamily="34" charset="0"/>
                        </a:rPr>
                        <a:t>1.B</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Past Collaboration and /or Proximity</a:t>
                      </a: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 1, 2, or 3</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031957"/>
                  </a:ext>
                </a:extLst>
              </a:tr>
              <a:tr h="340086">
                <a:tc>
                  <a:txBody>
                    <a:bodyPr/>
                    <a:lstStyle/>
                    <a:p>
                      <a:pPr algn="ctr" fontAlgn="ctr"/>
                      <a:r>
                        <a:rPr lang="en-US" sz="1100" b="0" i="0" u="none" strike="noStrike">
                          <a:solidFill>
                            <a:srgbClr val="000000"/>
                          </a:solidFill>
                          <a:effectLst/>
                          <a:latin typeface="Calibri" panose="020F0502020204030204" pitchFamily="34" charset="0"/>
                        </a:rPr>
                        <a:t>2</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ctr"/>
                      <a:r>
                        <a:rPr lang="en-US" sz="1100" b="0" i="0" u="none" strike="noStrike">
                          <a:solidFill>
                            <a:srgbClr val="000000"/>
                          </a:solidFill>
                          <a:effectLst/>
                          <a:latin typeface="Calibri" panose="020F0502020204030204" pitchFamily="34" charset="0"/>
                        </a:rPr>
                        <a:t> System Management</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467132462"/>
                  </a:ext>
                </a:extLst>
              </a:tr>
              <a:tr h="340086">
                <a:tc>
                  <a:txBody>
                    <a:bodyPr/>
                    <a:lstStyle/>
                    <a:p>
                      <a:pPr algn="r" fontAlgn="ctr"/>
                      <a:r>
                        <a:rPr lang="en-US" sz="1100" b="0" i="0" u="none" strike="noStrike">
                          <a:solidFill>
                            <a:srgbClr val="000000"/>
                          </a:solidFill>
                          <a:effectLst/>
                          <a:latin typeface="Calibri" panose="020F0502020204030204" pitchFamily="34" charset="0"/>
                        </a:rPr>
                        <a:t> 2.A</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Size and Capabilities</a:t>
                      </a: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 1, or 2</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6228355"/>
                  </a:ext>
                </a:extLst>
              </a:tr>
              <a:tr h="370116">
                <a:tc>
                  <a:txBody>
                    <a:bodyPr/>
                    <a:lstStyle/>
                    <a:p>
                      <a:pPr algn="r" fontAlgn="ctr"/>
                      <a:r>
                        <a:rPr lang="en-US" sz="1100" b="0" i="0" u="none" strike="noStrike">
                          <a:solidFill>
                            <a:schemeClr val="tx1"/>
                          </a:solidFill>
                          <a:effectLst/>
                          <a:latin typeface="Calibri" panose="020F0502020204030204" pitchFamily="34" charset="0"/>
                        </a:rPr>
                        <a:t> 2.B</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fontAlgn="ctr"/>
                      <a:r>
                        <a:rPr lang="en-US" sz="1100" b="0" i="0" u="none" strike="noStrike">
                          <a:solidFill>
                            <a:schemeClr val="tx1"/>
                          </a:solidFill>
                          <a:effectLst/>
                          <a:latin typeface="Calibri" panose="020F0502020204030204" pitchFamily="34" charset="0"/>
                        </a:rPr>
                        <a:t> The LGU has been identified as “distressed” by the Authority and Commission per NCGS 159G-45(b).</a:t>
                      </a:r>
                      <a:endParaRPr lang="en-US" sz="1100" b="0" i="0" u="none" strike="noStrike" kern="1200">
                        <a:solidFill>
                          <a:schemeClr val="tx1"/>
                        </a:solidFill>
                        <a:effectLst/>
                        <a:latin typeface="Calibri" panose="020F0502020204030204" pitchFamily="34" charset="0"/>
                        <a:ea typeface="+mn-ea"/>
                        <a:cs typeface="+mn-cs"/>
                      </a:endParaRP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alibri" panose="020F0502020204030204" pitchFamily="34" charset="0"/>
                        </a:rPr>
                        <a:t>3</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968114"/>
                  </a:ext>
                </a:extLst>
              </a:tr>
              <a:tr h="340086">
                <a:tc>
                  <a:txBody>
                    <a:bodyPr/>
                    <a:lstStyle/>
                    <a:p>
                      <a:pPr algn="r" fontAlgn="ctr"/>
                      <a:r>
                        <a:rPr lang="en-US" sz="1100" b="0" i="0" u="none" strike="noStrike">
                          <a:solidFill>
                            <a:srgbClr val="000000"/>
                          </a:solidFill>
                          <a:effectLst/>
                          <a:latin typeface="Calibri" panose="020F0502020204030204" pitchFamily="34" charset="0"/>
                        </a:rPr>
                        <a:t>2.C</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Operating Ratio &lt; 1.00</a:t>
                      </a: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696416"/>
                  </a:ext>
                </a:extLst>
              </a:tr>
              <a:tr h="340086">
                <a:tc>
                  <a:txBody>
                    <a:bodyPr/>
                    <a:lstStyle/>
                    <a:p>
                      <a:pPr algn="ctr" fontAlgn="ctr"/>
                      <a:r>
                        <a:rPr lang="en-US" sz="1100" b="0" i="0" u="none" strike="noStrike">
                          <a:solidFill>
                            <a:srgbClr val="000000"/>
                          </a:solidFill>
                          <a:effectLst/>
                          <a:latin typeface="Calibri" panose="020F0502020204030204" pitchFamily="34" charset="0"/>
                        </a:rPr>
                        <a:t>3</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ctr"/>
                      <a:r>
                        <a:rPr lang="en-US" sz="1100" b="0" i="0" u="none" strike="noStrike">
                          <a:solidFill>
                            <a:srgbClr val="000000"/>
                          </a:solidFill>
                          <a:effectLst/>
                          <a:latin typeface="Calibri" panose="020F0502020204030204" pitchFamily="34" charset="0"/>
                        </a:rPr>
                        <a:t> Affordability</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926559243"/>
                  </a:ext>
                </a:extLst>
              </a:tr>
              <a:tr h="340086">
                <a:tc>
                  <a:txBody>
                    <a:bodyPr/>
                    <a:lstStyle/>
                    <a:p>
                      <a:pPr algn="r" fontAlgn="ctr"/>
                      <a:r>
                        <a:rPr lang="en-US" sz="1100" b="0" i="0" u="none" strike="noStrike">
                          <a:solidFill>
                            <a:srgbClr val="000000"/>
                          </a:solidFill>
                          <a:effectLst/>
                          <a:latin typeface="Calibri" panose="020F0502020204030204" pitchFamily="34" charset="0"/>
                        </a:rPr>
                        <a:t> 3.A</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Current Monthly Utility Bill for 5,000 gallons usage</a:t>
                      </a: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 2, or 4</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123414"/>
                  </a:ext>
                </a:extLst>
              </a:tr>
              <a:tr h="340086">
                <a:tc>
                  <a:txBody>
                    <a:bodyPr/>
                    <a:lstStyle/>
                    <a:p>
                      <a:pPr algn="r" fontAlgn="ctr"/>
                      <a:r>
                        <a:rPr lang="en-US" sz="1100" b="0" i="0" u="none" strike="noStrike">
                          <a:solidFill>
                            <a:srgbClr val="000000"/>
                          </a:solidFill>
                          <a:effectLst/>
                          <a:latin typeface="Calibri" panose="020F0502020204030204" pitchFamily="34" charset="0"/>
                        </a:rPr>
                        <a:t> 3.B</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Local Government Unit (LGU) Indicators</a:t>
                      </a: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679979245"/>
                  </a:ext>
                </a:extLst>
              </a:tr>
              <a:tr h="340086">
                <a:tc>
                  <a:txBody>
                    <a:bodyPr/>
                    <a:lstStyle/>
                    <a:p>
                      <a:pPr algn="r" fontAlgn="ctr"/>
                      <a:r>
                        <a:rPr lang="en-US" sz="1100" b="0" i="0" u="none" strike="noStrike">
                          <a:solidFill>
                            <a:srgbClr val="000000"/>
                          </a:solidFill>
                          <a:effectLst/>
                          <a:latin typeface="Calibri" panose="020F0502020204030204" pitchFamily="34" charset="0"/>
                        </a:rPr>
                        <a:t> 3.B.1</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3 out of 5 LGU indicators are worse than the state benchmark </a:t>
                      </a:r>
                      <a:r>
                        <a:rPr lang="en-US" sz="1100" b="1" i="0" u="none" strike="noStrike">
                          <a:solidFill>
                            <a:srgbClr val="000000"/>
                          </a:solidFill>
                          <a:effectLst/>
                          <a:latin typeface="Calibri" panose="020F0502020204030204" pitchFamily="34" charset="0"/>
                        </a:rPr>
                        <a:t>OR</a:t>
                      </a:r>
                      <a:endParaRPr lang="en-US" sz="1100" b="0" i="0" u="none" strike="noStrike">
                        <a:solidFill>
                          <a:srgbClr val="000000"/>
                        </a:solidFill>
                        <a:effectLst/>
                        <a:latin typeface="Calibri" panose="020F0502020204030204" pitchFamily="34" charset="0"/>
                      </a:endParaRP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48939745"/>
                  </a:ext>
                </a:extLst>
              </a:tr>
              <a:tr h="340086">
                <a:tc>
                  <a:txBody>
                    <a:bodyPr/>
                    <a:lstStyle/>
                    <a:p>
                      <a:pPr algn="r" fontAlgn="ctr"/>
                      <a:r>
                        <a:rPr lang="en-US" sz="1100" b="0" i="0" u="none" strike="noStrike">
                          <a:solidFill>
                            <a:srgbClr val="000000"/>
                          </a:solidFill>
                          <a:effectLst/>
                          <a:latin typeface="Calibri" panose="020F0502020204030204" pitchFamily="34" charset="0"/>
                        </a:rPr>
                        <a:t> 3.B.2</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4 out of 5 LGU indicators are worse that the state benchmark </a:t>
                      </a:r>
                      <a:r>
                        <a:rPr lang="en-US" sz="1100" b="1" i="0" u="none" strike="noStrike">
                          <a:solidFill>
                            <a:srgbClr val="000000"/>
                          </a:solidFill>
                          <a:effectLst/>
                          <a:latin typeface="Calibri" panose="020F0502020204030204" pitchFamily="34" charset="0"/>
                        </a:rPr>
                        <a:t>OR</a:t>
                      </a:r>
                      <a:endParaRPr lang="en-US" sz="1100" b="0" i="0" u="none" strike="noStrike">
                        <a:solidFill>
                          <a:srgbClr val="000000"/>
                        </a:solidFill>
                        <a:effectLst/>
                        <a:latin typeface="Calibri" panose="020F0502020204030204" pitchFamily="34" charset="0"/>
                      </a:endParaRP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68563796"/>
                  </a:ext>
                </a:extLst>
              </a:tr>
              <a:tr h="340086">
                <a:tc>
                  <a:txBody>
                    <a:bodyPr/>
                    <a:lstStyle/>
                    <a:p>
                      <a:pPr algn="r" fontAlgn="ctr"/>
                      <a:r>
                        <a:rPr lang="en-US" sz="1100" b="0" i="0" u="none" strike="noStrike">
                          <a:solidFill>
                            <a:srgbClr val="000000"/>
                          </a:solidFill>
                          <a:effectLst/>
                          <a:latin typeface="Calibri" panose="020F0502020204030204" pitchFamily="34" charset="0"/>
                        </a:rPr>
                        <a:t> 3.B.3</a:t>
                      </a:r>
                    </a:p>
                  </a:txBody>
                  <a:tcPr marL="6050" marR="72596"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5 out of 5 LGU indicators are worse that the state benchmark</a:t>
                      </a:r>
                    </a:p>
                  </a:txBody>
                  <a:tcPr marL="72596"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52033384"/>
                  </a:ext>
                </a:extLst>
              </a:tr>
              <a:tr h="285155">
                <a:tc>
                  <a:txBody>
                    <a:bodyPr/>
                    <a:lstStyle/>
                    <a:p>
                      <a:pPr algn="ctr" fontAlgn="ctr"/>
                      <a:r>
                        <a:rPr lang="en-US" sz="1100" b="0" i="0" u="none" strike="noStrike">
                          <a:solidFill>
                            <a:srgbClr val="000000"/>
                          </a:solidFill>
                          <a:effectLst/>
                          <a:latin typeface="Calibri" panose="020F0502020204030204" pitchFamily="34" charset="0"/>
                        </a:rPr>
                        <a:t> </a:t>
                      </a:r>
                    </a:p>
                  </a:txBody>
                  <a:tcPr marL="6050" marR="6050" marT="60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effectLst/>
                          <a:latin typeface="Calibri" panose="020F0502020204030204" pitchFamily="34" charset="0"/>
                        </a:rPr>
                        <a:t>Total Points </a:t>
                      </a:r>
                    </a:p>
                  </a:txBody>
                  <a:tcPr marL="6050" marR="72596" marT="60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Calibri" panose="020F0502020204030204" pitchFamily="34" charset="0"/>
                        </a:rPr>
                        <a:t>20 Max</a:t>
                      </a:r>
                    </a:p>
                  </a:txBody>
                  <a:tcPr marL="6050" marR="6050" marT="6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58866504"/>
                  </a:ext>
                </a:extLst>
              </a:tr>
            </a:tbl>
          </a:graphicData>
        </a:graphic>
      </p:graphicFrame>
    </p:spTree>
    <p:extLst>
      <p:ext uri="{BB962C8B-B14F-4D97-AF65-F5344CB8AC3E}">
        <p14:creationId xmlns:p14="http://schemas.microsoft.com/office/powerpoint/2010/main" val="134916235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Narrative Questions – General Discussion</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137</a:t>
            </a:fld>
            <a:endParaRPr lang="en-US">
              <a:solidFill>
                <a:srgbClr val="1F497D"/>
              </a:solidFill>
            </a:endParaRPr>
          </a:p>
        </p:txBody>
      </p:sp>
      <p:sp>
        <p:nvSpPr>
          <p:cNvPr id="7" name="Content Placeholder 6"/>
          <p:cNvSpPr>
            <a:spLocks noGrp="1"/>
          </p:cNvSpPr>
          <p:nvPr>
            <p:ph idx="4294967295"/>
          </p:nvPr>
        </p:nvSpPr>
        <p:spPr>
          <a:xfrm>
            <a:off x="333216" y="1266340"/>
            <a:ext cx="8477573" cy="5134459"/>
          </a:xfrm>
          <a:prstGeom prst="rect">
            <a:avLst/>
          </a:prstGeom>
        </p:spPr>
        <p:txBody>
          <a:bodyPr>
            <a:noAutofit/>
          </a:bodyPr>
          <a:lstStyle/>
          <a:p>
            <a:pPr marL="457189" indent="-457189">
              <a:buFont typeface="+mj-lt"/>
              <a:buAutoNum type="arabicPeriod"/>
            </a:pPr>
            <a:r>
              <a:rPr lang="en-US" sz="2400">
                <a:solidFill>
                  <a:schemeClr val="accent3"/>
                </a:solidFill>
              </a:rPr>
              <a:t>Has the feasibility of a merger or regionalization been studied before?</a:t>
            </a:r>
          </a:p>
          <a:p>
            <a:r>
              <a:rPr lang="en-US" sz="2400">
                <a:solidFill>
                  <a:schemeClr val="accent3"/>
                </a:solidFill>
              </a:rPr>
              <a:t>If so, how will this study differ?</a:t>
            </a:r>
          </a:p>
          <a:p>
            <a:pPr lvl="1"/>
            <a:r>
              <a:rPr lang="en-US">
                <a:solidFill>
                  <a:schemeClr val="accent3"/>
                </a:solidFill>
              </a:rPr>
              <a:t>What were previous findings/conclusions?</a:t>
            </a:r>
          </a:p>
          <a:p>
            <a:r>
              <a:rPr lang="en-US" sz="2400">
                <a:solidFill>
                  <a:schemeClr val="accent3"/>
                </a:solidFill>
              </a:rPr>
              <a:t>If not, was a similar study previously considered?</a:t>
            </a:r>
          </a:p>
          <a:p>
            <a:pPr marL="509588" lvl="1" indent="-166688"/>
            <a:r>
              <a:rPr lang="en-US">
                <a:solidFill>
                  <a:schemeClr val="accent3"/>
                </a:solidFill>
              </a:rPr>
              <a:t>Why now/why not previously?</a:t>
            </a:r>
          </a:p>
          <a:p>
            <a:pPr marL="342900" lvl="1" indent="0">
              <a:buNone/>
            </a:pPr>
            <a:endParaRPr lang="en-US">
              <a:solidFill>
                <a:schemeClr val="accent3"/>
              </a:solidFill>
            </a:endParaRPr>
          </a:p>
          <a:p>
            <a:r>
              <a:rPr lang="en-US" sz="2400">
                <a:solidFill>
                  <a:schemeClr val="accent3"/>
                </a:solidFill>
              </a:rPr>
              <a:t>Discuss the top 3 challenges your system faces</a:t>
            </a:r>
          </a:p>
          <a:p>
            <a:pPr marL="169863" indent="-169863">
              <a:spcBef>
                <a:spcPts val="0"/>
              </a:spcBef>
              <a:buNone/>
            </a:pPr>
            <a:r>
              <a:rPr lang="en-US" sz="2400">
                <a:solidFill>
                  <a:schemeClr val="accent3"/>
                </a:solidFill>
              </a:rPr>
              <a:t>	in the next 5 years</a:t>
            </a:r>
          </a:p>
          <a:p>
            <a:pPr lvl="1">
              <a:spcBef>
                <a:spcPts val="600"/>
              </a:spcBef>
            </a:pPr>
            <a:r>
              <a:rPr lang="en-US">
                <a:solidFill>
                  <a:schemeClr val="accent3"/>
                </a:solidFill>
              </a:rPr>
              <a:t>Consider technical, organizational, and financial</a:t>
            </a:r>
            <a:endParaRPr lang="en-US" sz="2400">
              <a:solidFill>
                <a:schemeClr val="accent3"/>
              </a:solidFill>
            </a:endParaRPr>
          </a:p>
        </p:txBody>
      </p:sp>
    </p:spTree>
    <p:extLst>
      <p:ext uri="{BB962C8B-B14F-4D97-AF65-F5344CB8AC3E}">
        <p14:creationId xmlns:p14="http://schemas.microsoft.com/office/powerpoint/2010/main" val="83420517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Narrative Questions – General Discussion</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138</a:t>
            </a:fld>
            <a:endParaRPr lang="en-US">
              <a:solidFill>
                <a:srgbClr val="1F497D"/>
              </a:solidFill>
            </a:endParaRPr>
          </a:p>
        </p:txBody>
      </p:sp>
      <p:sp>
        <p:nvSpPr>
          <p:cNvPr id="7" name="Content Placeholder 6"/>
          <p:cNvSpPr>
            <a:spLocks noGrp="1"/>
          </p:cNvSpPr>
          <p:nvPr>
            <p:ph idx="4294967295"/>
          </p:nvPr>
        </p:nvSpPr>
        <p:spPr>
          <a:xfrm>
            <a:off x="397265" y="1063256"/>
            <a:ext cx="8349470" cy="5178056"/>
          </a:xfrm>
          <a:prstGeom prst="rect">
            <a:avLst/>
          </a:prstGeom>
        </p:spPr>
        <p:txBody>
          <a:bodyPr>
            <a:noAutofit/>
          </a:bodyPr>
          <a:lstStyle/>
          <a:p>
            <a:pPr marL="457200" indent="-457200">
              <a:buAutoNum type="arabicPeriod" startAt="2"/>
            </a:pPr>
            <a:r>
              <a:rPr lang="en-US" sz="2400">
                <a:solidFill>
                  <a:schemeClr val="accent3"/>
                </a:solidFill>
              </a:rPr>
              <a:t>What does the system hope to benefit from receiving a MRF grant?</a:t>
            </a:r>
          </a:p>
          <a:p>
            <a:pPr marL="0" indent="0">
              <a:buNone/>
            </a:pPr>
            <a:endParaRPr lang="en-US" sz="2400">
              <a:solidFill>
                <a:schemeClr val="accent3"/>
              </a:solidFill>
            </a:endParaRPr>
          </a:p>
          <a:p>
            <a:r>
              <a:rPr lang="en-US" sz="2400">
                <a:solidFill>
                  <a:schemeClr val="accent3"/>
                </a:solidFill>
              </a:rPr>
              <a:t>Discuss how the top 3 challenges will be addressed through receiving a MRF grant</a:t>
            </a:r>
          </a:p>
          <a:p>
            <a:pPr lvl="1"/>
            <a:endParaRPr lang="en-US">
              <a:solidFill>
                <a:schemeClr val="accent3"/>
              </a:solidFill>
            </a:endParaRPr>
          </a:p>
          <a:p>
            <a:pPr lvl="1"/>
            <a:r>
              <a:rPr lang="en-US">
                <a:solidFill>
                  <a:schemeClr val="accent3"/>
                </a:solidFill>
              </a:rPr>
              <a:t>Technical and operational obstacles</a:t>
            </a:r>
          </a:p>
          <a:p>
            <a:pPr lvl="1"/>
            <a:endParaRPr lang="en-US">
              <a:solidFill>
                <a:schemeClr val="accent3"/>
              </a:solidFill>
            </a:endParaRPr>
          </a:p>
          <a:p>
            <a:pPr lvl="1"/>
            <a:r>
              <a:rPr lang="en-US">
                <a:solidFill>
                  <a:schemeClr val="accent3"/>
                </a:solidFill>
              </a:rPr>
              <a:t>Organizational issues</a:t>
            </a:r>
          </a:p>
          <a:p>
            <a:pPr lvl="1"/>
            <a:endParaRPr lang="en-US">
              <a:solidFill>
                <a:schemeClr val="accent3"/>
              </a:solidFill>
            </a:endParaRPr>
          </a:p>
          <a:p>
            <a:pPr lvl="1"/>
            <a:r>
              <a:rPr lang="en-US">
                <a:solidFill>
                  <a:schemeClr val="accent3"/>
                </a:solidFill>
              </a:rPr>
              <a:t>Financial limitations</a:t>
            </a:r>
          </a:p>
        </p:txBody>
      </p:sp>
    </p:spTree>
    <p:extLst>
      <p:ext uri="{BB962C8B-B14F-4D97-AF65-F5344CB8AC3E}">
        <p14:creationId xmlns:p14="http://schemas.microsoft.com/office/powerpoint/2010/main" val="21050998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Category 1 – Project Benefits</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139</a:t>
            </a:fld>
            <a:endParaRPr lang="en-US">
              <a:solidFill>
                <a:srgbClr val="1F497D"/>
              </a:solidFill>
            </a:endParaRPr>
          </a:p>
        </p:txBody>
      </p:sp>
      <p:sp>
        <p:nvSpPr>
          <p:cNvPr id="7" name="Content Placeholder 6"/>
          <p:cNvSpPr>
            <a:spLocks noGrp="1"/>
          </p:cNvSpPr>
          <p:nvPr>
            <p:ph idx="4294967295"/>
          </p:nvPr>
        </p:nvSpPr>
        <p:spPr>
          <a:xfrm>
            <a:off x="401384" y="1073888"/>
            <a:ext cx="8341232" cy="5220585"/>
          </a:xfrm>
          <a:prstGeom prst="rect">
            <a:avLst/>
          </a:prstGeom>
        </p:spPr>
        <p:txBody>
          <a:bodyPr>
            <a:normAutofit/>
          </a:bodyPr>
          <a:lstStyle/>
          <a:p>
            <a:pPr marL="0" indent="0">
              <a:buNone/>
            </a:pPr>
            <a:r>
              <a:rPr lang="en-US" sz="2400" b="1">
                <a:solidFill>
                  <a:schemeClr val="accent3"/>
                </a:solidFill>
              </a:rPr>
              <a:t>Line Item 1.A – Top 3 Challenges and Compliance History</a:t>
            </a:r>
          </a:p>
          <a:p>
            <a:pPr marL="457189" indent="-457189">
              <a:buFont typeface="+mj-lt"/>
              <a:buAutoNum type="arabicPeriod"/>
            </a:pPr>
            <a:endParaRPr lang="en-US" sz="2400">
              <a:solidFill>
                <a:schemeClr val="accent3"/>
              </a:solidFill>
            </a:endParaRPr>
          </a:p>
          <a:p>
            <a:pPr marL="457189" indent="-457189">
              <a:buFont typeface="+mj-lt"/>
              <a:buAutoNum type="arabicPeriod"/>
            </a:pPr>
            <a:r>
              <a:rPr lang="en-US" sz="2400">
                <a:solidFill>
                  <a:schemeClr val="accent3"/>
                </a:solidFill>
              </a:rPr>
              <a:t>Describe any ongoing environmental protection and public health issues, such as impaired watersheds, contaminated sources, failing infrastructure, etc.</a:t>
            </a:r>
            <a:endParaRPr lang="en-US" sz="2400" b="1">
              <a:solidFill>
                <a:schemeClr val="accent3"/>
              </a:solidFill>
            </a:endParaRPr>
          </a:p>
          <a:p>
            <a:pPr marL="0" indent="0">
              <a:buNone/>
            </a:pPr>
            <a:endParaRPr lang="en-US" sz="2400" b="1">
              <a:solidFill>
                <a:schemeClr val="accent3"/>
              </a:solidFill>
            </a:endParaRPr>
          </a:p>
          <a:p>
            <a:r>
              <a:rPr lang="en-US" sz="2400">
                <a:solidFill>
                  <a:schemeClr val="accent3"/>
                </a:solidFill>
              </a:rPr>
              <a:t>Discuss how the top 3 challenges affect the technical and operational goals of the utility</a:t>
            </a:r>
          </a:p>
          <a:p>
            <a:r>
              <a:rPr lang="en-US" sz="2400">
                <a:solidFill>
                  <a:schemeClr val="accent3"/>
                </a:solidFill>
              </a:rPr>
              <a:t>Provide copies of enforcement actions from past 5 years</a:t>
            </a:r>
          </a:p>
          <a:p>
            <a:endParaRPr lang="en-US" sz="2400">
              <a:solidFill>
                <a:schemeClr val="accent3"/>
              </a:solidFill>
            </a:endParaRPr>
          </a:p>
          <a:p>
            <a:r>
              <a:rPr lang="en-US" sz="2400">
                <a:solidFill>
                  <a:schemeClr val="accent3"/>
                </a:solidFill>
              </a:rPr>
              <a:t>Discuss whether any actions were addressed</a:t>
            </a:r>
          </a:p>
          <a:p>
            <a:endParaRPr lang="en-US" sz="2400">
              <a:solidFill>
                <a:schemeClr val="accent3"/>
              </a:solidFill>
            </a:endParaRPr>
          </a:p>
          <a:p>
            <a:endParaRPr lang="en-US" sz="2400">
              <a:solidFill>
                <a:schemeClr val="accent3"/>
              </a:solidFill>
            </a:endParaRPr>
          </a:p>
          <a:p>
            <a:pPr fontAlgn="ctr">
              <a:lnSpc>
                <a:spcPct val="100000"/>
              </a:lnSpc>
            </a:pPr>
            <a:endParaRPr lang="en-US" sz="2400"/>
          </a:p>
        </p:txBody>
      </p:sp>
    </p:spTree>
    <p:extLst>
      <p:ext uri="{BB962C8B-B14F-4D97-AF65-F5344CB8AC3E}">
        <p14:creationId xmlns:p14="http://schemas.microsoft.com/office/powerpoint/2010/main" val="1076418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265C-A842-40F4-9446-ADD93701A3BD}"/>
              </a:ext>
            </a:extLst>
          </p:cNvPr>
          <p:cNvSpPr>
            <a:spLocks noGrp="1"/>
          </p:cNvSpPr>
          <p:nvPr>
            <p:ph type="title"/>
          </p:nvPr>
        </p:nvSpPr>
        <p:spPr/>
        <p:txBody>
          <a:bodyPr/>
          <a:lstStyle/>
          <a:p>
            <a:r>
              <a:rPr lang="en-US"/>
              <a:t>State Revolving Fund (SRF)</a:t>
            </a:r>
          </a:p>
        </p:txBody>
      </p:sp>
      <p:sp>
        <p:nvSpPr>
          <p:cNvPr id="4" name="Slide Number Placeholder 3">
            <a:extLst>
              <a:ext uri="{FF2B5EF4-FFF2-40B4-BE49-F238E27FC236}">
                <a16:creationId xmlns:a16="http://schemas.microsoft.com/office/drawing/2014/main" id="{CB84AFC2-926E-4DEC-BB3A-2DBAD2BD3CD0}"/>
              </a:ext>
            </a:extLst>
          </p:cNvPr>
          <p:cNvSpPr>
            <a:spLocks noGrp="1"/>
          </p:cNvSpPr>
          <p:nvPr>
            <p:ph type="sldNum" sz="quarter" idx="10"/>
          </p:nvPr>
        </p:nvSpPr>
        <p:spPr/>
        <p:txBody>
          <a:bodyPr/>
          <a:lstStyle/>
          <a:p>
            <a:fld id="{74EC55B0-5D01-45FE-91CD-8F1B48D625FC}" type="slidenum">
              <a:rPr lang="en-US" smtClean="0"/>
              <a:pPr/>
              <a:t>14</a:t>
            </a:fld>
            <a:endParaRPr lang="en-US"/>
          </a:p>
        </p:txBody>
      </p:sp>
      <p:sp>
        <p:nvSpPr>
          <p:cNvPr id="5" name="Rectangle 4">
            <a:extLst>
              <a:ext uri="{FF2B5EF4-FFF2-40B4-BE49-F238E27FC236}">
                <a16:creationId xmlns:a16="http://schemas.microsoft.com/office/drawing/2014/main" id="{99E1A889-F2A8-4311-8A82-2827DD1504A3}"/>
              </a:ext>
            </a:extLst>
          </p:cNvPr>
          <p:cNvSpPr/>
          <p:nvPr/>
        </p:nvSpPr>
        <p:spPr>
          <a:xfrm>
            <a:off x="6908800" y="5161280"/>
            <a:ext cx="2189480" cy="130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1FD63B-5663-4CD5-8EAB-9537A2AD98E4}"/>
              </a:ext>
            </a:extLst>
          </p:cNvPr>
          <p:cNvSpPr>
            <a:spLocks noGrp="1"/>
          </p:cNvSpPr>
          <p:nvPr>
            <p:ph idx="1"/>
          </p:nvPr>
        </p:nvSpPr>
        <p:spPr>
          <a:xfrm>
            <a:off x="452336" y="1068708"/>
            <a:ext cx="8239328" cy="5313619"/>
          </a:xfrm>
        </p:spPr>
        <p:txBody>
          <a:bodyPr vert="horz" lIns="91440" tIns="45720" rIns="91440" bIns="45720" rtlCol="0" anchor="t">
            <a:normAutofit/>
          </a:bodyPr>
          <a:lstStyle/>
          <a:p>
            <a:r>
              <a:rPr lang="en-US">
                <a:solidFill>
                  <a:schemeClr val="accent3"/>
                </a:solidFill>
                <a:latin typeface="Arial"/>
                <a:cs typeface="Arial"/>
              </a:rPr>
              <a:t>Bipartisan Infrastructure Fund</a:t>
            </a:r>
            <a:endParaRPr lang="en-US">
              <a:solidFill>
                <a:schemeClr val="accent3"/>
              </a:solidFill>
            </a:endParaRPr>
          </a:p>
          <a:p>
            <a:r>
              <a:rPr lang="en-US">
                <a:solidFill>
                  <a:schemeClr val="accent3"/>
                </a:solidFill>
                <a:latin typeface="Arial"/>
                <a:cs typeface="Arial"/>
              </a:rPr>
              <a:t>Funds appropriate for next 5 years</a:t>
            </a:r>
          </a:p>
          <a:p>
            <a:r>
              <a:rPr lang="en-US">
                <a:solidFill>
                  <a:schemeClr val="accent3"/>
                </a:solidFill>
                <a:latin typeface="Arial"/>
                <a:cs typeface="Arial"/>
              </a:rPr>
              <a:t>Supplemental SRF funds</a:t>
            </a:r>
          </a:p>
          <a:p>
            <a:r>
              <a:rPr lang="en-US">
                <a:solidFill>
                  <a:schemeClr val="accent3"/>
                </a:solidFill>
                <a:latin typeface="Arial"/>
                <a:cs typeface="Arial"/>
              </a:rPr>
              <a:t>Approx. 50% to be available this Fall</a:t>
            </a:r>
          </a:p>
          <a:p>
            <a:pPr lvl="1"/>
            <a:r>
              <a:rPr lang="en-US">
                <a:solidFill>
                  <a:schemeClr val="accent3"/>
                </a:solidFill>
                <a:latin typeface="Arial"/>
                <a:cs typeface="Arial"/>
              </a:rPr>
              <a:t>$16.7 million CWSRF</a:t>
            </a:r>
            <a:endParaRPr lang="en-US">
              <a:solidFill>
                <a:schemeClr val="accent3"/>
              </a:solidFill>
            </a:endParaRPr>
          </a:p>
          <a:p>
            <a:pPr lvl="2"/>
            <a:r>
              <a:rPr lang="en-US">
                <a:solidFill>
                  <a:schemeClr val="accent3"/>
                </a:solidFill>
                <a:latin typeface="Arial"/>
                <a:cs typeface="Arial"/>
              </a:rPr>
              <a:t>$7.8 million as PF</a:t>
            </a:r>
          </a:p>
          <a:p>
            <a:pPr lvl="1"/>
            <a:r>
              <a:rPr lang="en-US">
                <a:solidFill>
                  <a:schemeClr val="accent3"/>
                </a:solidFill>
                <a:latin typeface="Arial"/>
                <a:cs typeface="Arial"/>
              </a:rPr>
              <a:t>$21.8 million DWSRF</a:t>
            </a:r>
          </a:p>
          <a:p>
            <a:pPr lvl="2"/>
            <a:r>
              <a:rPr lang="en-US">
                <a:solidFill>
                  <a:schemeClr val="accent3"/>
                </a:solidFill>
                <a:latin typeface="Arial"/>
                <a:cs typeface="Arial"/>
              </a:rPr>
              <a:t>$13.5 million as PF</a:t>
            </a:r>
          </a:p>
          <a:p>
            <a:r>
              <a:rPr lang="en-US">
                <a:solidFill>
                  <a:schemeClr val="accent3"/>
                </a:solidFill>
                <a:latin typeface="Arial"/>
                <a:cs typeface="Arial"/>
              </a:rPr>
              <a:t>Remaining funds available Spring 2023</a:t>
            </a:r>
            <a:endParaRPr lang="en-US">
              <a:solidFill>
                <a:schemeClr val="accent3"/>
              </a:solidFill>
            </a:endParaRPr>
          </a:p>
          <a:p>
            <a:r>
              <a:rPr lang="en-US">
                <a:solidFill>
                  <a:schemeClr val="accent3"/>
                </a:solidFill>
                <a:latin typeface="Arial"/>
                <a:cs typeface="Arial"/>
              </a:rPr>
              <a:t>Some BIL Funds not yet Available </a:t>
            </a:r>
            <a:endParaRPr lang="en-US">
              <a:solidFill>
                <a:schemeClr val="accent3"/>
              </a:solidFill>
            </a:endParaRPr>
          </a:p>
          <a:p>
            <a:pPr lvl="1"/>
            <a:r>
              <a:rPr lang="en-US">
                <a:solidFill>
                  <a:schemeClr val="accent3"/>
                </a:solidFill>
                <a:latin typeface="Arial"/>
                <a:cs typeface="Arial"/>
              </a:rPr>
              <a:t>Lead Service Line Replacement</a:t>
            </a:r>
          </a:p>
          <a:p>
            <a:pPr lvl="1"/>
            <a:r>
              <a:rPr lang="en-US">
                <a:solidFill>
                  <a:schemeClr val="accent3"/>
                </a:solidFill>
                <a:latin typeface="Arial"/>
                <a:cs typeface="Arial"/>
              </a:rPr>
              <a:t>Emerging Contaminants</a:t>
            </a:r>
          </a:p>
        </p:txBody>
      </p:sp>
    </p:spTree>
    <p:extLst>
      <p:ext uri="{BB962C8B-B14F-4D97-AF65-F5344CB8AC3E}">
        <p14:creationId xmlns:p14="http://schemas.microsoft.com/office/powerpoint/2010/main" val="27552531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Category 1 – Project Benefits</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140</a:t>
            </a:fld>
            <a:endParaRPr lang="en-US">
              <a:solidFill>
                <a:srgbClr val="1F497D"/>
              </a:solidFill>
            </a:endParaRPr>
          </a:p>
        </p:txBody>
      </p:sp>
      <p:sp>
        <p:nvSpPr>
          <p:cNvPr id="7" name="Content Placeholder 6"/>
          <p:cNvSpPr>
            <a:spLocks noGrp="1"/>
          </p:cNvSpPr>
          <p:nvPr>
            <p:ph idx="4294967295"/>
          </p:nvPr>
        </p:nvSpPr>
        <p:spPr>
          <a:xfrm>
            <a:off x="405503" y="1172880"/>
            <a:ext cx="8332994" cy="5312980"/>
          </a:xfrm>
          <a:prstGeom prst="rect">
            <a:avLst/>
          </a:prstGeom>
        </p:spPr>
        <p:txBody>
          <a:bodyPr>
            <a:normAutofit/>
          </a:bodyPr>
          <a:lstStyle/>
          <a:p>
            <a:pPr marL="0" indent="0">
              <a:buNone/>
            </a:pPr>
            <a:r>
              <a:rPr lang="en-US" sz="2400" b="1">
                <a:solidFill>
                  <a:schemeClr val="accent3"/>
                </a:solidFill>
              </a:rPr>
              <a:t>Line Item 1.B - Proximity and Past Collaboration</a:t>
            </a:r>
          </a:p>
          <a:p>
            <a:pPr marL="455613" indent="-455613">
              <a:buFont typeface="+mj-lt"/>
              <a:buAutoNum type="arabicPeriod" startAt="2"/>
            </a:pPr>
            <a:endParaRPr lang="en-US" sz="2400">
              <a:solidFill>
                <a:schemeClr val="accent3"/>
              </a:solidFill>
            </a:endParaRPr>
          </a:p>
          <a:p>
            <a:pPr marL="455613" indent="-455613">
              <a:buFont typeface="+mj-lt"/>
              <a:buAutoNum type="arabicPeriod" startAt="2"/>
            </a:pPr>
            <a:r>
              <a:rPr lang="en-US" sz="2400">
                <a:solidFill>
                  <a:schemeClr val="accent3"/>
                </a:solidFill>
              </a:rPr>
              <a:t>Discuss whether the applicant or potential partner(s) appears to have adequate unallocated capacity to accommodate the needs of the other systems in this study.</a:t>
            </a:r>
          </a:p>
          <a:p>
            <a:pPr marL="0" indent="0" algn="ctr">
              <a:buNone/>
            </a:pPr>
            <a:r>
              <a:rPr lang="en-US" sz="2400" u="sng">
                <a:solidFill>
                  <a:schemeClr val="accent3"/>
                </a:solidFill>
              </a:rPr>
              <a:t>Specifically confirm that one of the applying systems has adequate unallocated capacity to expand</a:t>
            </a:r>
          </a:p>
          <a:p>
            <a:pPr marL="0" indent="0">
              <a:buNone/>
            </a:pPr>
            <a:endParaRPr lang="en-US" sz="2400" b="1">
              <a:solidFill>
                <a:schemeClr val="accent3"/>
              </a:solidFill>
            </a:endParaRPr>
          </a:p>
          <a:p>
            <a:pPr marL="0" indent="0">
              <a:buNone/>
            </a:pPr>
            <a:r>
              <a:rPr lang="en-US" sz="2400">
                <a:solidFill>
                  <a:schemeClr val="accent3"/>
                </a:solidFill>
              </a:rPr>
              <a:t>Provide a map showing</a:t>
            </a:r>
          </a:p>
          <a:p>
            <a:pPr lvl="1"/>
            <a:r>
              <a:rPr lang="en-US" sz="2200">
                <a:solidFill>
                  <a:schemeClr val="accent3"/>
                </a:solidFill>
              </a:rPr>
              <a:t>Geographic proximity of all applying systems</a:t>
            </a:r>
          </a:p>
          <a:p>
            <a:pPr lvl="1"/>
            <a:r>
              <a:rPr lang="en-US" sz="2200">
                <a:solidFill>
                  <a:schemeClr val="accent3"/>
                </a:solidFill>
              </a:rPr>
              <a:t>Locations of known collection/distribution lines,</a:t>
            </a:r>
          </a:p>
          <a:p>
            <a:pPr marL="517525" lvl="1" indent="-174625">
              <a:buNone/>
            </a:pPr>
            <a:r>
              <a:rPr lang="en-US" sz="2200">
                <a:solidFill>
                  <a:schemeClr val="accent3"/>
                </a:solidFill>
              </a:rPr>
              <a:t>	pump stations, storage, and treatment plants</a:t>
            </a:r>
          </a:p>
          <a:p>
            <a:pPr marL="0" indent="0">
              <a:buNone/>
            </a:pPr>
            <a:endParaRPr lang="en-US" sz="2400">
              <a:solidFill>
                <a:schemeClr val="accent3"/>
              </a:solidFill>
            </a:endParaRPr>
          </a:p>
          <a:p>
            <a:endParaRPr lang="en-US" sz="2400">
              <a:solidFill>
                <a:schemeClr val="accent3"/>
              </a:solidFill>
            </a:endParaRPr>
          </a:p>
          <a:p>
            <a:pPr lvl="1"/>
            <a:endParaRPr lang="en-US">
              <a:solidFill>
                <a:schemeClr val="accent3"/>
              </a:solidFill>
            </a:endParaRPr>
          </a:p>
          <a:p>
            <a:pPr fontAlgn="ctr">
              <a:lnSpc>
                <a:spcPct val="100000"/>
              </a:lnSpc>
            </a:pPr>
            <a:endParaRPr lang="en-US" sz="2400"/>
          </a:p>
        </p:txBody>
      </p:sp>
    </p:spTree>
    <p:extLst>
      <p:ext uri="{BB962C8B-B14F-4D97-AF65-F5344CB8AC3E}">
        <p14:creationId xmlns:p14="http://schemas.microsoft.com/office/powerpoint/2010/main" val="26168810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Category 1 – Project Benefits</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141</a:t>
            </a:fld>
            <a:endParaRPr lang="en-US">
              <a:solidFill>
                <a:srgbClr val="1F497D"/>
              </a:solidFill>
            </a:endParaRPr>
          </a:p>
        </p:txBody>
      </p:sp>
      <p:sp>
        <p:nvSpPr>
          <p:cNvPr id="7" name="Content Placeholder 6"/>
          <p:cNvSpPr>
            <a:spLocks noGrp="1"/>
          </p:cNvSpPr>
          <p:nvPr>
            <p:ph idx="4294967295"/>
          </p:nvPr>
        </p:nvSpPr>
        <p:spPr>
          <a:xfrm>
            <a:off x="401384" y="1064870"/>
            <a:ext cx="8341232" cy="5022616"/>
          </a:xfrm>
          <a:prstGeom prst="rect">
            <a:avLst/>
          </a:prstGeom>
        </p:spPr>
        <p:txBody>
          <a:bodyPr>
            <a:normAutofit/>
          </a:bodyPr>
          <a:lstStyle/>
          <a:p>
            <a:pPr marL="0" indent="0">
              <a:buNone/>
            </a:pPr>
            <a:r>
              <a:rPr lang="en-US" sz="2400" b="1">
                <a:solidFill>
                  <a:schemeClr val="accent3"/>
                </a:solidFill>
              </a:rPr>
              <a:t>Line Item 1.B - Proximity and Past Collaboration (cont’d)</a:t>
            </a:r>
          </a:p>
          <a:p>
            <a:pPr marL="0" indent="0">
              <a:buNone/>
            </a:pPr>
            <a:endParaRPr lang="en-US" sz="2400">
              <a:solidFill>
                <a:schemeClr val="accent3"/>
              </a:solidFill>
            </a:endParaRPr>
          </a:p>
          <a:p>
            <a:pPr marL="457189" indent="-457189">
              <a:buFont typeface="+mj-lt"/>
              <a:buAutoNum type="arabicPeriod" startAt="3"/>
            </a:pPr>
            <a:r>
              <a:rPr lang="en-US" sz="2400">
                <a:solidFill>
                  <a:schemeClr val="accent3"/>
                </a:solidFill>
              </a:rPr>
              <a:t>Discuss any previous or on-going collaborative efforts among the applicant and partner system(s).</a:t>
            </a:r>
          </a:p>
          <a:p>
            <a:pPr marL="457200" indent="-457200">
              <a:spcBef>
                <a:spcPts val="0"/>
              </a:spcBef>
              <a:buNone/>
            </a:pPr>
            <a:r>
              <a:rPr lang="en-US" sz="2400" b="1">
                <a:solidFill>
                  <a:schemeClr val="accent3"/>
                </a:solidFill>
              </a:rPr>
              <a:t>	</a:t>
            </a:r>
            <a:endParaRPr lang="en-US" sz="2400">
              <a:solidFill>
                <a:schemeClr val="accent3"/>
              </a:solidFill>
            </a:endParaRPr>
          </a:p>
          <a:p>
            <a:pPr>
              <a:spcBef>
                <a:spcPts val="600"/>
              </a:spcBef>
            </a:pPr>
            <a:r>
              <a:rPr lang="en-US" sz="2400">
                <a:solidFill>
                  <a:schemeClr val="accent3"/>
                </a:solidFill>
              </a:rPr>
              <a:t>Consider</a:t>
            </a:r>
          </a:p>
          <a:p>
            <a:pPr lvl="1">
              <a:spcBef>
                <a:spcPts val="600"/>
              </a:spcBef>
            </a:pPr>
            <a:r>
              <a:rPr lang="en-US">
                <a:solidFill>
                  <a:schemeClr val="accent3"/>
                </a:solidFill>
              </a:rPr>
              <a:t>Current Inter Local Cooperation agreements</a:t>
            </a:r>
          </a:p>
          <a:p>
            <a:pPr lvl="1">
              <a:spcBef>
                <a:spcPts val="600"/>
              </a:spcBef>
            </a:pPr>
            <a:r>
              <a:rPr lang="en-US">
                <a:solidFill>
                  <a:schemeClr val="accent3"/>
                </a:solidFill>
              </a:rPr>
              <a:t>Staff/resource sharing agreements</a:t>
            </a:r>
          </a:p>
          <a:p>
            <a:pPr lvl="1">
              <a:spcBef>
                <a:spcPts val="600"/>
              </a:spcBef>
            </a:pPr>
            <a:r>
              <a:rPr lang="en-US">
                <a:solidFill>
                  <a:schemeClr val="accent3"/>
                </a:solidFill>
              </a:rPr>
              <a:t>Operation and management contracts</a:t>
            </a:r>
          </a:p>
          <a:p>
            <a:pPr lvl="1"/>
            <a:r>
              <a:rPr lang="en-US">
                <a:solidFill>
                  <a:schemeClr val="accent3"/>
                </a:solidFill>
              </a:rPr>
              <a:t>Projects/partnerships beyond the water/sewer utilities</a:t>
            </a:r>
          </a:p>
          <a:p>
            <a:pPr lvl="1"/>
            <a:endParaRPr lang="en-US">
              <a:solidFill>
                <a:schemeClr val="accent3"/>
              </a:solidFill>
            </a:endParaRPr>
          </a:p>
          <a:p>
            <a:pPr lvl="1"/>
            <a:endParaRPr lang="en-US">
              <a:solidFill>
                <a:schemeClr val="accent3"/>
              </a:solidFill>
            </a:endParaRPr>
          </a:p>
          <a:p>
            <a:pPr lvl="1"/>
            <a:endParaRPr lang="en-US">
              <a:solidFill>
                <a:schemeClr val="accent3"/>
              </a:solidFill>
            </a:endParaRPr>
          </a:p>
        </p:txBody>
      </p:sp>
    </p:spTree>
    <p:extLst>
      <p:ext uri="{BB962C8B-B14F-4D97-AF65-F5344CB8AC3E}">
        <p14:creationId xmlns:p14="http://schemas.microsoft.com/office/powerpoint/2010/main" val="302161673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Category 2 – System Management</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142</a:t>
            </a:fld>
            <a:endParaRPr lang="en-US">
              <a:solidFill>
                <a:srgbClr val="1F497D"/>
              </a:solidFill>
            </a:endParaRPr>
          </a:p>
        </p:txBody>
      </p:sp>
      <p:sp>
        <p:nvSpPr>
          <p:cNvPr id="7" name="Content Placeholder 6"/>
          <p:cNvSpPr>
            <a:spLocks noGrp="1"/>
          </p:cNvSpPr>
          <p:nvPr>
            <p:ph idx="4294967295"/>
          </p:nvPr>
        </p:nvSpPr>
        <p:spPr>
          <a:xfrm>
            <a:off x="461319" y="1266341"/>
            <a:ext cx="8349470" cy="4370388"/>
          </a:xfrm>
          <a:prstGeom prst="rect">
            <a:avLst/>
          </a:prstGeom>
        </p:spPr>
        <p:txBody>
          <a:bodyPr>
            <a:normAutofit lnSpcReduction="10000"/>
          </a:bodyPr>
          <a:lstStyle/>
          <a:p>
            <a:pPr marL="0" indent="0">
              <a:buNone/>
            </a:pPr>
            <a:r>
              <a:rPr lang="en-US" sz="2400" b="1">
                <a:solidFill>
                  <a:schemeClr val="accent3"/>
                </a:solidFill>
              </a:rPr>
              <a:t>Line Item 2.A - Size and Capabilities</a:t>
            </a:r>
          </a:p>
          <a:p>
            <a:pPr marL="457189" indent="-457189">
              <a:buFont typeface="+mj-lt"/>
              <a:buAutoNum type="arabicPeriod"/>
            </a:pPr>
            <a:endParaRPr lang="en-US" sz="2400">
              <a:solidFill>
                <a:schemeClr val="accent3"/>
              </a:solidFill>
            </a:endParaRPr>
          </a:p>
          <a:p>
            <a:pPr marL="457189" indent="-457189">
              <a:buFont typeface="+mj-lt"/>
              <a:buAutoNum type="arabicPeriod"/>
            </a:pPr>
            <a:r>
              <a:rPr lang="en-US" sz="2400">
                <a:solidFill>
                  <a:schemeClr val="accent3"/>
                </a:solidFill>
              </a:rPr>
              <a:t>Discuss the organizational and operational structure of the utility, including:</a:t>
            </a:r>
          </a:p>
          <a:p>
            <a:pPr marL="0" indent="0">
              <a:buNone/>
            </a:pPr>
            <a:endParaRPr lang="en-US" sz="2400" b="1">
              <a:solidFill>
                <a:schemeClr val="accent3"/>
              </a:solidFill>
            </a:endParaRPr>
          </a:p>
          <a:p>
            <a:pPr lvl="1">
              <a:spcAft>
                <a:spcPts val="600"/>
              </a:spcAft>
            </a:pPr>
            <a:r>
              <a:rPr lang="en-US" sz="2200">
                <a:solidFill>
                  <a:schemeClr val="accent3"/>
                </a:solidFill>
              </a:rPr>
              <a:t>Number of part- and full-time employees in the utility </a:t>
            </a:r>
            <a:r>
              <a:rPr lang="en-US" sz="2200" u="sng">
                <a:solidFill>
                  <a:schemeClr val="accent3"/>
                </a:solidFill>
              </a:rPr>
              <a:t>and</a:t>
            </a:r>
            <a:r>
              <a:rPr lang="en-US" sz="2200">
                <a:solidFill>
                  <a:schemeClr val="accent3"/>
                </a:solidFill>
              </a:rPr>
              <a:t> across the LGU</a:t>
            </a:r>
          </a:p>
          <a:p>
            <a:pPr lvl="1">
              <a:spcAft>
                <a:spcPts val="600"/>
              </a:spcAft>
            </a:pPr>
            <a:r>
              <a:rPr lang="en-US" sz="2200">
                <a:solidFill>
                  <a:schemeClr val="accent3"/>
                </a:solidFill>
              </a:rPr>
              <a:t>Utility staffs’ duties, experience, and professional certifications</a:t>
            </a:r>
          </a:p>
          <a:p>
            <a:pPr lvl="1">
              <a:spcAft>
                <a:spcPts val="600"/>
              </a:spcAft>
            </a:pPr>
            <a:r>
              <a:rPr lang="en-US" sz="2200">
                <a:solidFill>
                  <a:schemeClr val="accent3"/>
                </a:solidFill>
              </a:rPr>
              <a:t>Internal operating procedures (i.e., billing, work orders)</a:t>
            </a:r>
          </a:p>
          <a:p>
            <a:pPr lvl="1">
              <a:spcAft>
                <a:spcPts val="600"/>
              </a:spcAft>
            </a:pPr>
            <a:r>
              <a:rPr lang="en-US" sz="2200">
                <a:solidFill>
                  <a:schemeClr val="accent3"/>
                </a:solidFill>
              </a:rPr>
              <a:t>Management and/or operational contracts</a:t>
            </a:r>
          </a:p>
          <a:p>
            <a:pPr lvl="1">
              <a:spcAft>
                <a:spcPts val="600"/>
              </a:spcAft>
            </a:pPr>
            <a:r>
              <a:rPr lang="en-US" sz="2200">
                <a:solidFill>
                  <a:schemeClr val="accent3"/>
                </a:solidFill>
              </a:rPr>
              <a:t>Human and financial resources of the utility</a:t>
            </a:r>
          </a:p>
        </p:txBody>
      </p:sp>
    </p:spTree>
    <p:extLst>
      <p:ext uri="{BB962C8B-B14F-4D97-AF65-F5344CB8AC3E}">
        <p14:creationId xmlns:p14="http://schemas.microsoft.com/office/powerpoint/2010/main" val="33193540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Category 2 – System Management</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143</a:t>
            </a:fld>
            <a:endParaRPr lang="en-US">
              <a:solidFill>
                <a:srgbClr val="1F497D"/>
              </a:solidFill>
            </a:endParaRPr>
          </a:p>
        </p:txBody>
      </p:sp>
      <p:sp>
        <p:nvSpPr>
          <p:cNvPr id="7" name="Content Placeholder 6"/>
          <p:cNvSpPr>
            <a:spLocks noGrp="1"/>
          </p:cNvSpPr>
          <p:nvPr>
            <p:ph idx="4294967295"/>
          </p:nvPr>
        </p:nvSpPr>
        <p:spPr>
          <a:xfrm>
            <a:off x="409621" y="1243806"/>
            <a:ext cx="8324757" cy="4370388"/>
          </a:xfrm>
          <a:prstGeom prst="rect">
            <a:avLst/>
          </a:prstGeom>
        </p:spPr>
        <p:txBody>
          <a:bodyPr>
            <a:normAutofit/>
          </a:bodyPr>
          <a:lstStyle/>
          <a:p>
            <a:pPr marL="0" indent="0">
              <a:spcBef>
                <a:spcPts val="0"/>
              </a:spcBef>
              <a:spcAft>
                <a:spcPts val="600"/>
              </a:spcAft>
              <a:buNone/>
            </a:pPr>
            <a:r>
              <a:rPr lang="en-US" sz="2400" b="1">
                <a:solidFill>
                  <a:schemeClr val="accent3"/>
                </a:solidFill>
              </a:rPr>
              <a:t>Line Item 2.A - Size and Capabilities (cont’d)</a:t>
            </a:r>
            <a:endParaRPr lang="en-US" sz="2400">
              <a:solidFill>
                <a:schemeClr val="accent3"/>
              </a:solidFill>
              <a:latin typeface="Arial" panose="020B0604020202020204" pitchFamily="34" charset="0"/>
              <a:ea typeface="Times New Roman" panose="02020603050405020304" pitchFamily="18" charset="0"/>
              <a:cs typeface="Arial" panose="020B0604020202020204" pitchFamily="34" charset="0"/>
            </a:endParaRPr>
          </a:p>
          <a:p>
            <a:pPr marL="457189" indent="-457189">
              <a:spcBef>
                <a:spcPts val="0"/>
              </a:spcBef>
              <a:spcAft>
                <a:spcPts val="600"/>
              </a:spcAft>
              <a:buFont typeface="+mj-lt"/>
              <a:buAutoNum type="arabicPeriod" startAt="2"/>
            </a:pPr>
            <a:endParaRPr lang="en-US" sz="2400">
              <a:solidFill>
                <a:schemeClr val="accent3"/>
              </a:solidFill>
              <a:latin typeface="Arial" panose="020B0604020202020204" pitchFamily="34" charset="0"/>
              <a:ea typeface="Times New Roman" panose="02020603050405020304" pitchFamily="18" charset="0"/>
              <a:cs typeface="Arial" panose="020B0604020202020204" pitchFamily="34" charset="0"/>
            </a:endParaRPr>
          </a:p>
          <a:p>
            <a:pPr marL="457189" indent="-457189">
              <a:spcBef>
                <a:spcPts val="0"/>
              </a:spcBef>
              <a:spcAft>
                <a:spcPts val="600"/>
              </a:spcAft>
              <a:buFont typeface="+mj-lt"/>
              <a:buAutoNum type="arabicPeriod" startAt="2"/>
            </a:pPr>
            <a:r>
              <a:rPr lang="en-US" sz="2400">
                <a:solidFill>
                  <a:schemeClr val="accent3"/>
                </a:solidFill>
                <a:latin typeface="Arial" panose="020B0604020202020204" pitchFamily="34" charset="0"/>
                <a:ea typeface="Times New Roman" panose="02020603050405020304" pitchFamily="18" charset="0"/>
                <a:cs typeface="Arial" panose="020B0604020202020204" pitchFamily="34" charset="0"/>
              </a:rPr>
              <a:t>Discuss how each of the top 3 challenges affects the applicant’s desired level of service.</a:t>
            </a:r>
          </a:p>
          <a:p>
            <a:pPr marL="0" indent="0">
              <a:spcBef>
                <a:spcPts val="0"/>
              </a:spcBef>
              <a:spcAft>
                <a:spcPts val="600"/>
              </a:spcAft>
              <a:buNone/>
            </a:pPr>
            <a:endParaRPr lang="en-US" sz="2400" b="1">
              <a:solidFill>
                <a:schemeClr val="accent3"/>
              </a:solidFill>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600"/>
              </a:spcAft>
            </a:pPr>
            <a:r>
              <a:rPr lang="en-US" sz="2400">
                <a:solidFill>
                  <a:schemeClr val="accent3"/>
                </a:solidFill>
              </a:rPr>
              <a:t>Existing levels of asset management and capital project planning</a:t>
            </a:r>
          </a:p>
          <a:p>
            <a:pPr>
              <a:spcBef>
                <a:spcPts val="0"/>
              </a:spcBef>
              <a:spcAft>
                <a:spcPts val="600"/>
              </a:spcAft>
            </a:pPr>
            <a:r>
              <a:rPr lang="en-US" sz="2400">
                <a:solidFill>
                  <a:schemeClr val="accent3"/>
                </a:solidFill>
              </a:rPr>
              <a:t>Short- and long-term trade-offs</a:t>
            </a:r>
          </a:p>
          <a:p>
            <a:pPr>
              <a:spcBef>
                <a:spcPts val="0"/>
              </a:spcBef>
              <a:spcAft>
                <a:spcPts val="600"/>
              </a:spcAft>
            </a:pPr>
            <a:r>
              <a:rPr lang="en-US" sz="2400">
                <a:solidFill>
                  <a:schemeClr val="accent3"/>
                </a:solidFill>
              </a:rPr>
              <a:t>Enforcement of existing policies and internal controls</a:t>
            </a:r>
          </a:p>
          <a:p>
            <a:pPr>
              <a:spcBef>
                <a:spcPts val="0"/>
              </a:spcBef>
              <a:spcAft>
                <a:spcPts val="600"/>
              </a:spcAft>
            </a:pPr>
            <a:r>
              <a:rPr lang="en-US" sz="2400">
                <a:solidFill>
                  <a:schemeClr val="accent3"/>
                </a:solidFill>
              </a:rPr>
              <a:t>Focus on Organizational and Financial</a:t>
            </a:r>
          </a:p>
          <a:p>
            <a:pPr>
              <a:spcBef>
                <a:spcPts val="0"/>
              </a:spcBef>
              <a:spcAft>
                <a:spcPts val="600"/>
              </a:spcAft>
            </a:pPr>
            <a:endParaRPr lang="en-US" sz="2400">
              <a:solidFill>
                <a:schemeClr val="accent3"/>
              </a:solidFill>
            </a:endParaRPr>
          </a:p>
          <a:p>
            <a:pPr>
              <a:spcBef>
                <a:spcPts val="0"/>
              </a:spcBef>
              <a:spcAft>
                <a:spcPts val="600"/>
              </a:spcAft>
            </a:pPr>
            <a:endParaRPr lang="en-US" sz="2400">
              <a:solidFill>
                <a:schemeClr val="accent3"/>
              </a:solidFill>
              <a:latin typeface="Arial" panose="020B0604020202020204" pitchFamily="34" charset="0"/>
              <a:ea typeface="Times New Roman" panose="02020603050405020304" pitchFamily="18" charset="0"/>
              <a:cs typeface="Arial" panose="020B0604020202020204" pitchFamily="34" charset="0"/>
            </a:endParaRPr>
          </a:p>
          <a:p>
            <a:pPr fontAlgn="ctr">
              <a:lnSpc>
                <a:spcPct val="100000"/>
              </a:lnSpc>
            </a:pPr>
            <a:endParaRPr lang="en-US" sz="2400"/>
          </a:p>
        </p:txBody>
      </p:sp>
    </p:spTree>
    <p:extLst>
      <p:ext uri="{BB962C8B-B14F-4D97-AF65-F5344CB8AC3E}">
        <p14:creationId xmlns:p14="http://schemas.microsoft.com/office/powerpoint/2010/main" val="25501411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Category 2 – System Management</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144</a:t>
            </a:fld>
            <a:endParaRPr lang="en-US">
              <a:solidFill>
                <a:srgbClr val="1F497D"/>
              </a:solidFill>
            </a:endParaRPr>
          </a:p>
        </p:txBody>
      </p:sp>
      <p:sp>
        <p:nvSpPr>
          <p:cNvPr id="7" name="Content Placeholder 6"/>
          <p:cNvSpPr>
            <a:spLocks noGrp="1"/>
          </p:cNvSpPr>
          <p:nvPr>
            <p:ph idx="4294967295"/>
          </p:nvPr>
        </p:nvSpPr>
        <p:spPr>
          <a:xfrm>
            <a:off x="477795" y="1266341"/>
            <a:ext cx="8332994" cy="4370388"/>
          </a:xfrm>
          <a:prstGeom prst="rect">
            <a:avLst/>
          </a:prstGeom>
        </p:spPr>
        <p:txBody>
          <a:bodyPr>
            <a:normAutofit/>
          </a:bodyPr>
          <a:lstStyle/>
          <a:p>
            <a:pPr marL="0" indent="0">
              <a:buNone/>
            </a:pPr>
            <a:r>
              <a:rPr lang="en-US" sz="2400" b="1">
                <a:solidFill>
                  <a:schemeClr val="accent3"/>
                </a:solidFill>
              </a:rPr>
              <a:t>Line Item 2.B – Distressed Designation</a:t>
            </a:r>
          </a:p>
          <a:p>
            <a:pPr marL="457189" indent="-457189">
              <a:buFont typeface="+mj-lt"/>
              <a:buAutoNum type="arabicPeriod" startAt="3"/>
            </a:pPr>
            <a:endParaRPr lang="en-US" sz="2400">
              <a:solidFill>
                <a:schemeClr val="accent3"/>
              </a:solidFill>
            </a:endParaRPr>
          </a:p>
          <a:p>
            <a:pPr marL="457189" indent="-457189">
              <a:buFont typeface="+mj-lt"/>
              <a:buAutoNum type="arabicPeriod" startAt="3"/>
            </a:pPr>
            <a:r>
              <a:rPr lang="en-US" sz="2400">
                <a:solidFill>
                  <a:schemeClr val="accent3"/>
                </a:solidFill>
              </a:rPr>
              <a:t>Has the applying system received a distressed designation from the Authority and LGC per §159G-45(b)?</a:t>
            </a:r>
            <a:endParaRPr lang="en-US" sz="2400" b="1">
              <a:solidFill>
                <a:schemeClr val="accent3"/>
              </a:solidFill>
            </a:endParaRPr>
          </a:p>
          <a:p>
            <a:pPr marL="457200" indent="-457200">
              <a:spcBef>
                <a:spcPts val="0"/>
              </a:spcBef>
              <a:buNone/>
            </a:pPr>
            <a:endParaRPr lang="en-US" sz="2400" b="1">
              <a:solidFill>
                <a:schemeClr val="accent3"/>
              </a:solidFill>
            </a:endParaRPr>
          </a:p>
          <a:p>
            <a:pPr>
              <a:spcBef>
                <a:spcPts val="600"/>
              </a:spcBef>
            </a:pPr>
            <a:r>
              <a:rPr lang="en-US" sz="2400">
                <a:solidFill>
                  <a:schemeClr val="accent3"/>
                </a:solidFill>
              </a:rPr>
              <a:t>Discuss the steps already taken to fulfill the VU requirements</a:t>
            </a:r>
          </a:p>
        </p:txBody>
      </p:sp>
    </p:spTree>
    <p:extLst>
      <p:ext uri="{BB962C8B-B14F-4D97-AF65-F5344CB8AC3E}">
        <p14:creationId xmlns:p14="http://schemas.microsoft.com/office/powerpoint/2010/main" val="36422311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Remaining Line Items</a:t>
            </a:r>
          </a:p>
        </p:txBody>
      </p:sp>
      <p:sp>
        <p:nvSpPr>
          <p:cNvPr id="5" name="Slide Number Placeholder 4"/>
          <p:cNvSpPr>
            <a:spLocks noGrp="1"/>
          </p:cNvSpPr>
          <p:nvPr>
            <p:ph type="sldNum" sz="quarter" idx="12"/>
          </p:nvPr>
        </p:nvSpPr>
        <p:spPr/>
        <p:txBody>
          <a:bodyPr/>
          <a:lstStyle/>
          <a:p>
            <a:fld id="{11F27F3A-B3E9-41ED-AF8F-A365F10BB65F}" type="slidenum">
              <a:rPr lang="en-US" smtClean="0">
                <a:solidFill>
                  <a:srgbClr val="1F497D"/>
                </a:solidFill>
              </a:rPr>
              <a:pPr/>
              <a:t>145</a:t>
            </a:fld>
            <a:endParaRPr lang="en-US">
              <a:solidFill>
                <a:srgbClr val="1F497D"/>
              </a:solidFill>
            </a:endParaRPr>
          </a:p>
        </p:txBody>
      </p:sp>
      <p:sp>
        <p:nvSpPr>
          <p:cNvPr id="7" name="Content Placeholder 6"/>
          <p:cNvSpPr>
            <a:spLocks noGrp="1"/>
          </p:cNvSpPr>
          <p:nvPr>
            <p:ph idx="4294967295"/>
          </p:nvPr>
        </p:nvSpPr>
        <p:spPr>
          <a:xfrm>
            <a:off x="477795" y="1266341"/>
            <a:ext cx="8332994" cy="4370388"/>
          </a:xfrm>
          <a:prstGeom prst="rect">
            <a:avLst/>
          </a:prstGeom>
        </p:spPr>
        <p:txBody>
          <a:bodyPr>
            <a:normAutofit/>
          </a:bodyPr>
          <a:lstStyle/>
          <a:p>
            <a:pPr marL="0" indent="0">
              <a:buNone/>
            </a:pPr>
            <a:r>
              <a:rPr lang="en-US" sz="2400" b="1">
                <a:solidFill>
                  <a:schemeClr val="accent3"/>
                </a:solidFill>
              </a:rPr>
              <a:t>Line Item 2.C</a:t>
            </a:r>
          </a:p>
          <a:p>
            <a:pPr marL="0" indent="0">
              <a:buNone/>
            </a:pPr>
            <a:r>
              <a:rPr lang="en-US" sz="2400" b="1">
                <a:solidFill>
                  <a:schemeClr val="accent3"/>
                </a:solidFill>
              </a:rPr>
              <a:t>	</a:t>
            </a:r>
            <a:r>
              <a:rPr lang="en-US" sz="2400">
                <a:solidFill>
                  <a:schemeClr val="accent3"/>
                </a:solidFill>
              </a:rPr>
              <a:t>Operating Ratio – combined OR for both water and 	sewer enterprise funds</a:t>
            </a:r>
          </a:p>
          <a:p>
            <a:pPr marL="0" indent="0">
              <a:buNone/>
            </a:pPr>
            <a:endParaRPr lang="en-US" sz="2400" b="1">
              <a:solidFill>
                <a:schemeClr val="accent3"/>
              </a:solidFill>
            </a:endParaRPr>
          </a:p>
          <a:p>
            <a:pPr marL="0" indent="0">
              <a:buNone/>
            </a:pPr>
            <a:r>
              <a:rPr lang="en-US" sz="2400" b="1">
                <a:solidFill>
                  <a:schemeClr val="accent3"/>
                </a:solidFill>
              </a:rPr>
              <a:t>Line Item 3.A</a:t>
            </a:r>
          </a:p>
          <a:p>
            <a:pPr marL="0" indent="0">
              <a:buNone/>
            </a:pPr>
            <a:r>
              <a:rPr lang="en-US" sz="2400" b="1">
                <a:solidFill>
                  <a:schemeClr val="accent3"/>
                </a:solidFill>
              </a:rPr>
              <a:t>	</a:t>
            </a:r>
            <a:r>
              <a:rPr lang="en-US" sz="2400">
                <a:solidFill>
                  <a:schemeClr val="accent3"/>
                </a:solidFill>
              </a:rPr>
              <a:t>Current Monthly Utility Rate at 5,000 gallons</a:t>
            </a:r>
          </a:p>
          <a:p>
            <a:pPr marL="0" indent="0">
              <a:buNone/>
            </a:pPr>
            <a:endParaRPr lang="en-US" sz="2400" b="1">
              <a:solidFill>
                <a:schemeClr val="accent3"/>
              </a:solidFill>
            </a:endParaRPr>
          </a:p>
          <a:p>
            <a:pPr marL="0" indent="0">
              <a:buNone/>
            </a:pPr>
            <a:r>
              <a:rPr lang="en-US" sz="2400" b="1">
                <a:solidFill>
                  <a:schemeClr val="accent3"/>
                </a:solidFill>
              </a:rPr>
              <a:t>Line Item 3.B</a:t>
            </a:r>
          </a:p>
          <a:p>
            <a:pPr marL="0" indent="0">
              <a:buNone/>
            </a:pPr>
            <a:r>
              <a:rPr lang="en-US" sz="2400" b="1">
                <a:solidFill>
                  <a:schemeClr val="accent3"/>
                </a:solidFill>
              </a:rPr>
              <a:t>	</a:t>
            </a:r>
            <a:r>
              <a:rPr lang="en-US" sz="2400">
                <a:solidFill>
                  <a:schemeClr val="accent3"/>
                </a:solidFill>
              </a:rPr>
              <a:t>Local Government Unit Indicators</a:t>
            </a:r>
          </a:p>
        </p:txBody>
      </p:sp>
    </p:spTree>
    <p:extLst>
      <p:ext uri="{BB962C8B-B14F-4D97-AF65-F5344CB8AC3E}">
        <p14:creationId xmlns:p14="http://schemas.microsoft.com/office/powerpoint/2010/main" val="304831349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solidFill>
                  <a:srgbClr val="1F497D"/>
                </a:solidFill>
              </a:rPr>
              <a:pPr/>
              <a:t>146</a:t>
            </a:fld>
            <a:endParaRPr lang="en-US">
              <a:solidFill>
                <a:srgbClr val="1F497D"/>
              </a:solidFill>
            </a:endParaRPr>
          </a:p>
        </p:txBody>
      </p:sp>
      <p:sp>
        <p:nvSpPr>
          <p:cNvPr id="3" name="Title 2"/>
          <p:cNvSpPr>
            <a:spLocks noGrp="1"/>
          </p:cNvSpPr>
          <p:nvPr>
            <p:ph type="ctrTitle"/>
          </p:nvPr>
        </p:nvSpPr>
        <p:spPr/>
        <p:txBody>
          <a:bodyPr>
            <a:normAutofit/>
          </a:bodyPr>
          <a:lstStyle/>
          <a:p>
            <a:r>
              <a:rPr lang="en-US"/>
              <a:t>Funded Projects</a:t>
            </a:r>
          </a:p>
        </p:txBody>
      </p:sp>
      <p:sp>
        <p:nvSpPr>
          <p:cNvPr id="4" name="Content Placeholder 3"/>
          <p:cNvSpPr>
            <a:spLocks noGrp="1"/>
          </p:cNvSpPr>
          <p:nvPr>
            <p:ph idx="13"/>
          </p:nvPr>
        </p:nvSpPr>
        <p:spPr>
          <a:xfrm>
            <a:off x="544870" y="1150374"/>
            <a:ext cx="8054260" cy="5239793"/>
          </a:xfrm>
        </p:spPr>
        <p:txBody>
          <a:bodyPr>
            <a:normAutofit/>
          </a:bodyPr>
          <a:lstStyle/>
          <a:p>
            <a:pPr marL="173038" lvl="3" indent="-169863">
              <a:spcBef>
                <a:spcPts val="600"/>
              </a:spcBef>
            </a:pPr>
            <a:r>
              <a:rPr lang="en-US" sz="2400">
                <a:solidFill>
                  <a:schemeClr val="accent3"/>
                </a:solidFill>
                <a:latin typeface="+mn-lt"/>
              </a:rPr>
              <a:t>Milestones</a:t>
            </a:r>
          </a:p>
          <a:p>
            <a:pPr marL="515938" lvl="4" indent="-169863">
              <a:spcBef>
                <a:spcPts val="600"/>
              </a:spcBef>
            </a:pPr>
            <a:r>
              <a:rPr lang="en-US" sz="2400">
                <a:solidFill>
                  <a:schemeClr val="accent3"/>
                </a:solidFill>
                <a:latin typeface="+mn-lt"/>
              </a:rPr>
              <a:t>Letter of Intent to Fund (LOIF)</a:t>
            </a:r>
          </a:p>
          <a:p>
            <a:pPr marL="515938" lvl="4" indent="-169863">
              <a:spcBef>
                <a:spcPts val="600"/>
              </a:spcBef>
            </a:pPr>
            <a:r>
              <a:rPr lang="en-US" sz="2400">
                <a:solidFill>
                  <a:schemeClr val="accent3"/>
                </a:solidFill>
                <a:latin typeface="+mn-lt"/>
              </a:rPr>
              <a:t>Preliminary Scope and Budget</a:t>
            </a:r>
          </a:p>
          <a:p>
            <a:pPr marL="515938" lvl="4" indent="-169863">
              <a:spcBef>
                <a:spcPts val="600"/>
              </a:spcBef>
            </a:pPr>
            <a:r>
              <a:rPr lang="en-US" sz="2400">
                <a:solidFill>
                  <a:schemeClr val="accent3"/>
                </a:solidFill>
                <a:latin typeface="+mn-lt"/>
              </a:rPr>
              <a:t>Grant Agreement</a:t>
            </a:r>
          </a:p>
          <a:p>
            <a:pPr marL="515938" lvl="4" indent="-169863">
              <a:spcBef>
                <a:spcPts val="600"/>
              </a:spcBef>
            </a:pPr>
            <a:r>
              <a:rPr lang="en-US" sz="2400">
                <a:solidFill>
                  <a:schemeClr val="accent3"/>
                </a:solidFill>
                <a:latin typeface="+mn-lt"/>
              </a:rPr>
              <a:t>Reimbursements</a:t>
            </a:r>
          </a:p>
          <a:p>
            <a:pPr marL="515938" lvl="4" indent="-169863">
              <a:spcBef>
                <a:spcPts val="600"/>
              </a:spcBef>
              <a:spcAft>
                <a:spcPts val="600"/>
              </a:spcAft>
            </a:pPr>
            <a:r>
              <a:rPr lang="en-US" sz="2400">
                <a:solidFill>
                  <a:schemeClr val="accent3"/>
                </a:solidFill>
                <a:latin typeface="+mn-lt"/>
              </a:rPr>
              <a:t>Deliverable and Closeout</a:t>
            </a:r>
          </a:p>
          <a:p>
            <a:pPr marL="173038" lvl="3" indent="-169863">
              <a:spcBef>
                <a:spcPts val="750"/>
              </a:spcBef>
              <a:spcAft>
                <a:spcPts val="600"/>
              </a:spcAft>
            </a:pPr>
            <a:r>
              <a:rPr lang="en-US" sz="2400">
                <a:solidFill>
                  <a:schemeClr val="accent3"/>
                </a:solidFill>
                <a:latin typeface="+mn-lt"/>
              </a:rPr>
              <a:t>Grant period → 2 years</a:t>
            </a:r>
          </a:p>
          <a:p>
            <a:pPr marL="173038" lvl="3" indent="-169863">
              <a:spcBef>
                <a:spcPts val="750"/>
              </a:spcBef>
            </a:pPr>
            <a:r>
              <a:rPr lang="en-US" sz="2400">
                <a:solidFill>
                  <a:schemeClr val="accent3"/>
                </a:solidFill>
                <a:latin typeface="+mn-lt"/>
              </a:rPr>
              <a:t>Deliverable contents</a:t>
            </a:r>
          </a:p>
          <a:p>
            <a:pPr marL="515930" lvl="5" indent="-169863">
              <a:spcBef>
                <a:spcPts val="600"/>
              </a:spcBef>
            </a:pPr>
            <a:r>
              <a:rPr lang="en-US" sz="2400">
                <a:solidFill>
                  <a:schemeClr val="accent3"/>
                </a:solidFill>
              </a:rPr>
              <a:t>Alternatives evaluation</a:t>
            </a:r>
          </a:p>
          <a:p>
            <a:pPr marL="515930" lvl="5" indent="-169863">
              <a:spcBef>
                <a:spcPts val="600"/>
              </a:spcBef>
            </a:pPr>
            <a:r>
              <a:rPr lang="en-US" sz="2400">
                <a:solidFill>
                  <a:schemeClr val="accent3"/>
                </a:solidFill>
              </a:rPr>
              <a:t>Analysis of each alternative</a:t>
            </a:r>
          </a:p>
          <a:p>
            <a:pPr marL="515930" lvl="5" indent="-169863">
              <a:spcBef>
                <a:spcPts val="600"/>
              </a:spcBef>
            </a:pPr>
            <a:r>
              <a:rPr lang="en-US" sz="2400">
                <a:solidFill>
                  <a:schemeClr val="accent3"/>
                </a:solidFill>
              </a:rPr>
              <a:t>Conclusions</a:t>
            </a:r>
          </a:p>
          <a:p>
            <a:endParaRPr lang="en-US">
              <a:solidFill>
                <a:schemeClr val="tx1"/>
              </a:solidFill>
              <a:latin typeface="+mn-lt"/>
            </a:endParaRPr>
          </a:p>
        </p:txBody>
      </p:sp>
    </p:spTree>
    <p:extLst>
      <p:ext uri="{BB962C8B-B14F-4D97-AF65-F5344CB8AC3E}">
        <p14:creationId xmlns:p14="http://schemas.microsoft.com/office/powerpoint/2010/main" val="350194180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147</a:t>
            </a:fld>
            <a:endParaRPr lang="en-US"/>
          </a:p>
        </p:txBody>
      </p:sp>
      <p:sp>
        <p:nvSpPr>
          <p:cNvPr id="4" name="Title 3"/>
          <p:cNvSpPr>
            <a:spLocks noGrp="1"/>
          </p:cNvSpPr>
          <p:nvPr>
            <p:ph type="ctrTitle"/>
          </p:nvPr>
        </p:nvSpPr>
        <p:spPr/>
        <p:txBody>
          <a:bodyPr/>
          <a:lstStyle/>
          <a:p>
            <a:r>
              <a:rPr lang="en-US"/>
              <a:t>Questions?</a:t>
            </a:r>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8177" b="18177"/>
          <a:stretch>
            <a:fillRect/>
          </a:stretch>
        </p:blipFill>
        <p:spPr/>
      </p:pic>
    </p:spTree>
    <p:extLst>
      <p:ext uri="{BB962C8B-B14F-4D97-AF65-F5344CB8AC3E}">
        <p14:creationId xmlns:p14="http://schemas.microsoft.com/office/powerpoint/2010/main" val="204650038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t>Local Assistance for Stormwater Infrastructure Investment</a:t>
            </a:r>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Stormwater Eligibility</a:t>
            </a:r>
            <a:endParaRPr lang="en-US" b="1" i="1">
              <a:solidFill>
                <a:schemeClr val="accent3"/>
              </a:solidFill>
              <a:latin typeface="+mj-lt"/>
            </a:endParaRP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
        <p:nvSpPr>
          <p:cNvPr id="2" name="Slide Number Placeholder 1">
            <a:extLst>
              <a:ext uri="{FF2B5EF4-FFF2-40B4-BE49-F238E27FC236}">
                <a16:creationId xmlns:a16="http://schemas.microsoft.com/office/drawing/2014/main" id="{F28149BE-23F3-4269-B408-5571F2B1FCD1}"/>
              </a:ext>
            </a:extLst>
          </p:cNvPr>
          <p:cNvSpPr>
            <a:spLocks noGrp="1"/>
          </p:cNvSpPr>
          <p:nvPr>
            <p:ph type="sldNum" sz="quarter" idx="14"/>
          </p:nvPr>
        </p:nvSpPr>
        <p:spPr/>
        <p:txBody>
          <a:bodyPr/>
          <a:lstStyle/>
          <a:p>
            <a:fld id="{74EC55B0-5D01-45FE-91CD-8F1B48D625FC}" type="slidenum">
              <a:rPr lang="en-US" smtClean="0"/>
              <a:pPr/>
              <a:t>148</a:t>
            </a:fld>
            <a:endParaRPr lang="en-US"/>
          </a:p>
        </p:txBody>
      </p:sp>
    </p:spTree>
    <p:extLst>
      <p:ext uri="{BB962C8B-B14F-4D97-AF65-F5344CB8AC3E}">
        <p14:creationId xmlns:p14="http://schemas.microsoft.com/office/powerpoint/2010/main" val="399431943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CEEB-C7BF-94CD-017E-268CD08BD7D8}"/>
              </a:ext>
            </a:extLst>
          </p:cNvPr>
          <p:cNvSpPr>
            <a:spLocks noGrp="1"/>
          </p:cNvSpPr>
          <p:nvPr>
            <p:ph type="title"/>
          </p:nvPr>
        </p:nvSpPr>
        <p:spPr/>
        <p:txBody>
          <a:bodyPr>
            <a:noAutofit/>
          </a:bodyPr>
          <a:lstStyle/>
          <a:p>
            <a:r>
              <a:rPr lang="en-US"/>
              <a:t>LASII – Activities NOT Eligible for Funds</a:t>
            </a:r>
          </a:p>
        </p:txBody>
      </p:sp>
      <p:sp>
        <p:nvSpPr>
          <p:cNvPr id="3" name="Content Placeholder 2">
            <a:extLst>
              <a:ext uri="{FF2B5EF4-FFF2-40B4-BE49-F238E27FC236}">
                <a16:creationId xmlns:a16="http://schemas.microsoft.com/office/drawing/2014/main" id="{ED6187B4-95F2-F977-11B3-F16B4EE0C9BB}"/>
              </a:ext>
            </a:extLst>
          </p:cNvPr>
          <p:cNvSpPr>
            <a:spLocks noGrp="1"/>
          </p:cNvSpPr>
          <p:nvPr>
            <p:ph idx="1"/>
          </p:nvPr>
        </p:nvSpPr>
        <p:spPr/>
        <p:txBody>
          <a:bodyPr vert="horz" lIns="91440" tIns="45720" rIns="91440" bIns="45720" rtlCol="0" anchor="t">
            <a:noAutofit/>
          </a:bodyPr>
          <a:lstStyle/>
          <a:p>
            <a:r>
              <a:rPr lang="en-US">
                <a:solidFill>
                  <a:schemeClr val="accent3"/>
                </a:solidFill>
              </a:rPr>
              <a:t>Land conservation</a:t>
            </a:r>
          </a:p>
          <a:p>
            <a:r>
              <a:rPr lang="en-US">
                <a:solidFill>
                  <a:schemeClr val="accent3"/>
                </a:solidFill>
              </a:rPr>
              <a:t>Low-impact development</a:t>
            </a:r>
          </a:p>
          <a:p>
            <a:r>
              <a:rPr lang="en-US">
                <a:solidFill>
                  <a:schemeClr val="accent3"/>
                </a:solidFill>
              </a:rPr>
              <a:t>Creation or construction of greenways, parks, and open space</a:t>
            </a:r>
          </a:p>
          <a:p>
            <a:r>
              <a:rPr lang="en-US">
                <a:solidFill>
                  <a:schemeClr val="accent3"/>
                </a:solidFill>
              </a:rPr>
              <a:t>Repair or improvement of transportation infrastructure as primary purpose or benefit</a:t>
            </a:r>
          </a:p>
          <a:p>
            <a:r>
              <a:rPr lang="en-US">
                <a:solidFill>
                  <a:schemeClr val="accent3"/>
                </a:solidFill>
              </a:rPr>
              <a:t>Dam / levee construction, repair, or removal</a:t>
            </a:r>
          </a:p>
          <a:p>
            <a:r>
              <a:rPr lang="en-US">
                <a:solidFill>
                  <a:schemeClr val="accent3"/>
                </a:solidFill>
              </a:rPr>
              <a:t>Stream debris removal</a:t>
            </a:r>
          </a:p>
          <a:p>
            <a:r>
              <a:rPr lang="en-US">
                <a:solidFill>
                  <a:schemeClr val="accent3"/>
                </a:solidFill>
              </a:rPr>
              <a:t>Dredging</a:t>
            </a:r>
          </a:p>
          <a:p>
            <a:endParaRPr lang="en-US"/>
          </a:p>
        </p:txBody>
      </p:sp>
      <p:sp>
        <p:nvSpPr>
          <p:cNvPr id="4" name="Slide Number Placeholder 3">
            <a:extLst>
              <a:ext uri="{FF2B5EF4-FFF2-40B4-BE49-F238E27FC236}">
                <a16:creationId xmlns:a16="http://schemas.microsoft.com/office/drawing/2014/main" id="{541BEF9D-F13B-8B6B-C094-929DCF105AAD}"/>
              </a:ext>
            </a:extLst>
          </p:cNvPr>
          <p:cNvSpPr>
            <a:spLocks noGrp="1"/>
          </p:cNvSpPr>
          <p:nvPr>
            <p:ph type="sldNum" sz="quarter" idx="10"/>
          </p:nvPr>
        </p:nvSpPr>
        <p:spPr/>
        <p:txBody>
          <a:bodyPr/>
          <a:lstStyle/>
          <a:p>
            <a:fld id="{74EC55B0-5D01-45FE-91CD-8F1B48D625FC}" type="slidenum">
              <a:rPr lang="en-US" smtClean="0"/>
              <a:pPr/>
              <a:t>149</a:t>
            </a:fld>
            <a:endParaRPr lang="en-US"/>
          </a:p>
        </p:txBody>
      </p:sp>
    </p:spTree>
    <p:extLst>
      <p:ext uri="{BB962C8B-B14F-4D97-AF65-F5344CB8AC3E}">
        <p14:creationId xmlns:p14="http://schemas.microsoft.com/office/powerpoint/2010/main" val="1747895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265C-A842-40F4-9446-ADD93701A3BD}"/>
              </a:ext>
            </a:extLst>
          </p:cNvPr>
          <p:cNvSpPr>
            <a:spLocks noGrp="1"/>
          </p:cNvSpPr>
          <p:nvPr>
            <p:ph type="title"/>
          </p:nvPr>
        </p:nvSpPr>
        <p:spPr/>
        <p:txBody>
          <a:bodyPr/>
          <a:lstStyle/>
          <a:p>
            <a:r>
              <a:rPr lang="en-US"/>
              <a:t>State Revolving Fund (SRF)</a:t>
            </a:r>
          </a:p>
        </p:txBody>
      </p:sp>
      <p:sp>
        <p:nvSpPr>
          <p:cNvPr id="4" name="Slide Number Placeholder 3">
            <a:extLst>
              <a:ext uri="{FF2B5EF4-FFF2-40B4-BE49-F238E27FC236}">
                <a16:creationId xmlns:a16="http://schemas.microsoft.com/office/drawing/2014/main" id="{CB84AFC2-926E-4DEC-BB3A-2DBAD2BD3CD0}"/>
              </a:ext>
            </a:extLst>
          </p:cNvPr>
          <p:cNvSpPr>
            <a:spLocks noGrp="1"/>
          </p:cNvSpPr>
          <p:nvPr>
            <p:ph type="sldNum" sz="quarter" idx="10"/>
          </p:nvPr>
        </p:nvSpPr>
        <p:spPr/>
        <p:txBody>
          <a:bodyPr/>
          <a:lstStyle/>
          <a:p>
            <a:fld id="{74EC55B0-5D01-45FE-91CD-8F1B48D625FC}" type="slidenum">
              <a:rPr lang="en-US" smtClean="0"/>
              <a:pPr/>
              <a:t>15</a:t>
            </a:fld>
            <a:endParaRPr lang="en-US"/>
          </a:p>
        </p:txBody>
      </p:sp>
      <p:sp>
        <p:nvSpPr>
          <p:cNvPr id="5" name="Rectangle 4">
            <a:extLst>
              <a:ext uri="{FF2B5EF4-FFF2-40B4-BE49-F238E27FC236}">
                <a16:creationId xmlns:a16="http://schemas.microsoft.com/office/drawing/2014/main" id="{99E1A889-F2A8-4311-8A82-2827DD1504A3}"/>
              </a:ext>
            </a:extLst>
          </p:cNvPr>
          <p:cNvSpPr/>
          <p:nvPr/>
        </p:nvSpPr>
        <p:spPr>
          <a:xfrm>
            <a:off x="6908800" y="5161280"/>
            <a:ext cx="2189480" cy="130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1FD63B-5663-4CD5-8EAB-9537A2AD98E4}"/>
              </a:ext>
            </a:extLst>
          </p:cNvPr>
          <p:cNvSpPr>
            <a:spLocks noGrp="1"/>
          </p:cNvSpPr>
          <p:nvPr>
            <p:ph idx="1"/>
          </p:nvPr>
        </p:nvSpPr>
        <p:spPr>
          <a:xfrm>
            <a:off x="452336" y="1068708"/>
            <a:ext cx="8239328" cy="5313619"/>
          </a:xfrm>
        </p:spPr>
        <p:txBody>
          <a:bodyPr vert="horz" lIns="91440" tIns="45720" rIns="91440" bIns="45720" rtlCol="0" anchor="t">
            <a:normAutofit/>
          </a:bodyPr>
          <a:lstStyle/>
          <a:p>
            <a:r>
              <a:rPr lang="en-US" dirty="0">
                <a:solidFill>
                  <a:schemeClr val="accent3"/>
                </a:solidFill>
                <a:latin typeface="Arial"/>
                <a:cs typeface="Arial"/>
              </a:rPr>
              <a:t>Build America, Buy America Act</a:t>
            </a:r>
          </a:p>
          <a:p>
            <a:pPr lvl="1"/>
            <a:r>
              <a:rPr lang="en-US" dirty="0">
                <a:solidFill>
                  <a:schemeClr val="accent3"/>
                </a:solidFill>
                <a:latin typeface="Arial"/>
                <a:cs typeface="Arial"/>
              </a:rPr>
              <a:t>Applies to SRF and BIL funds awarded to States after May 2022.</a:t>
            </a:r>
          </a:p>
          <a:p>
            <a:pPr lvl="2"/>
            <a:r>
              <a:rPr lang="en-US" dirty="0">
                <a:solidFill>
                  <a:schemeClr val="accent3"/>
                </a:solidFill>
                <a:latin typeface="Arial"/>
                <a:cs typeface="Arial"/>
              </a:rPr>
              <a:t>All iron and steel are produced in the United States. </a:t>
            </a:r>
          </a:p>
          <a:p>
            <a:pPr lvl="2"/>
            <a:r>
              <a:rPr lang="en-US" dirty="0">
                <a:solidFill>
                  <a:schemeClr val="accent3"/>
                </a:solidFill>
                <a:latin typeface="Arial"/>
                <a:cs typeface="Arial"/>
              </a:rPr>
              <a:t>All manufactured products are produced in the United States.</a:t>
            </a:r>
          </a:p>
          <a:p>
            <a:pPr lvl="2"/>
            <a:r>
              <a:rPr lang="en-US" dirty="0">
                <a:solidFill>
                  <a:schemeClr val="accent3"/>
                </a:solidFill>
                <a:latin typeface="Arial"/>
                <a:cs typeface="Arial"/>
              </a:rPr>
              <a:t>All construction materials are manufactured in the United States. </a:t>
            </a:r>
            <a:endParaRPr lang="en-US" dirty="0">
              <a:solidFill>
                <a:schemeClr val="accent3"/>
              </a:solidFill>
            </a:endParaRPr>
          </a:p>
          <a:p>
            <a:pPr lvl="1"/>
            <a:r>
              <a:rPr lang="en-US" dirty="0">
                <a:solidFill>
                  <a:schemeClr val="accent3"/>
                </a:solidFill>
                <a:latin typeface="Arial"/>
                <a:cs typeface="Arial"/>
              </a:rPr>
              <a:t>EPA website:</a:t>
            </a:r>
            <a:r>
              <a:rPr lang="en-US" dirty="0">
                <a:latin typeface="Arial"/>
                <a:cs typeface="Arial"/>
              </a:rPr>
              <a:t> </a:t>
            </a:r>
            <a:r>
              <a:rPr lang="en-US" dirty="0">
                <a:latin typeface="Arial"/>
                <a:cs typeface="Arial"/>
                <a:hlinkClick r:id="rId3"/>
              </a:rPr>
              <a:t>Build America, Buy America (BABA) | US EPA</a:t>
            </a:r>
            <a:endParaRPr lang="en-US" dirty="0">
              <a:latin typeface="Arial"/>
              <a:cs typeface="Arial"/>
            </a:endParaRPr>
          </a:p>
          <a:p>
            <a:pPr marL="342900" lvl="1" indent="0">
              <a:buNone/>
            </a:pPr>
            <a:endParaRPr lang="en-US" dirty="0"/>
          </a:p>
          <a:p>
            <a:pPr lvl="2"/>
            <a:endParaRPr lang="en-US" dirty="0"/>
          </a:p>
        </p:txBody>
      </p:sp>
    </p:spTree>
    <p:extLst>
      <p:ext uri="{BB962C8B-B14F-4D97-AF65-F5344CB8AC3E}">
        <p14:creationId xmlns:p14="http://schemas.microsoft.com/office/powerpoint/2010/main" val="163372703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5ABC48-C8D0-EADD-126F-99131AD2EBB6}"/>
              </a:ext>
            </a:extLst>
          </p:cNvPr>
          <p:cNvSpPr/>
          <p:nvPr/>
        </p:nvSpPr>
        <p:spPr>
          <a:xfrm>
            <a:off x="6982691" y="5278582"/>
            <a:ext cx="2088573" cy="123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8CE35E-E81E-6750-A8D6-5BEA4FCBAA4F}"/>
              </a:ext>
            </a:extLst>
          </p:cNvPr>
          <p:cNvSpPr>
            <a:spLocks noGrp="1"/>
          </p:cNvSpPr>
          <p:nvPr>
            <p:ph type="title"/>
          </p:nvPr>
        </p:nvSpPr>
        <p:spPr/>
        <p:txBody>
          <a:bodyPr>
            <a:noAutofit/>
          </a:bodyPr>
          <a:lstStyle/>
          <a:p>
            <a:r>
              <a:rPr lang="en-US"/>
              <a:t>LASII – Activities NOT Eligible for Funds</a:t>
            </a:r>
          </a:p>
        </p:txBody>
      </p:sp>
      <p:sp>
        <p:nvSpPr>
          <p:cNvPr id="3" name="Content Placeholder 2">
            <a:extLst>
              <a:ext uri="{FF2B5EF4-FFF2-40B4-BE49-F238E27FC236}">
                <a16:creationId xmlns:a16="http://schemas.microsoft.com/office/drawing/2014/main" id="{3BE9237B-4416-1274-D1A2-FC1385EFAFCB}"/>
              </a:ext>
            </a:extLst>
          </p:cNvPr>
          <p:cNvSpPr>
            <a:spLocks noGrp="1"/>
          </p:cNvSpPr>
          <p:nvPr>
            <p:ph idx="1"/>
          </p:nvPr>
        </p:nvSpPr>
        <p:spPr/>
        <p:txBody>
          <a:bodyPr vert="horz" lIns="91440" tIns="45720" rIns="91440" bIns="45720" rtlCol="0" anchor="t">
            <a:normAutofit/>
          </a:bodyPr>
          <a:lstStyle/>
          <a:p>
            <a:r>
              <a:rPr lang="en-US">
                <a:solidFill>
                  <a:schemeClr val="accent3"/>
                </a:solidFill>
              </a:rPr>
              <a:t>Activities satisfying compensatory mitigation requirements under NCGS 143-214.11</a:t>
            </a:r>
          </a:p>
          <a:p>
            <a:r>
              <a:rPr lang="en-US">
                <a:solidFill>
                  <a:schemeClr val="accent3"/>
                </a:solidFill>
              </a:rPr>
              <a:t>Purchase of rental vehicles</a:t>
            </a:r>
          </a:p>
          <a:p>
            <a:r>
              <a:rPr lang="en-US">
                <a:solidFill>
                  <a:schemeClr val="accent3"/>
                </a:solidFill>
              </a:rPr>
              <a:t>Purchase of rental computers, laptops, tablets, and cell phones</a:t>
            </a:r>
          </a:p>
          <a:p>
            <a:r>
              <a:rPr lang="en-US">
                <a:solidFill>
                  <a:schemeClr val="accent3"/>
                </a:solidFill>
              </a:rPr>
              <a:t>Elevation of structures</a:t>
            </a:r>
          </a:p>
          <a:p>
            <a:r>
              <a:rPr lang="en-US">
                <a:solidFill>
                  <a:schemeClr val="accent3"/>
                </a:solidFill>
              </a:rPr>
              <a:t>Removal of structures inside / outside of floodplain</a:t>
            </a:r>
          </a:p>
          <a:p>
            <a:r>
              <a:rPr lang="en-US">
                <a:solidFill>
                  <a:schemeClr val="accent3"/>
                </a:solidFill>
              </a:rPr>
              <a:t>Costs of SW infrastructure to serve or promote future growth &amp; development</a:t>
            </a:r>
          </a:p>
          <a:p>
            <a:endParaRPr lang="en-US"/>
          </a:p>
        </p:txBody>
      </p:sp>
      <p:sp>
        <p:nvSpPr>
          <p:cNvPr id="4" name="Slide Number Placeholder 3">
            <a:extLst>
              <a:ext uri="{FF2B5EF4-FFF2-40B4-BE49-F238E27FC236}">
                <a16:creationId xmlns:a16="http://schemas.microsoft.com/office/drawing/2014/main" id="{F6FAEA8B-664E-11FF-EC4F-2A72D8A4174C}"/>
              </a:ext>
            </a:extLst>
          </p:cNvPr>
          <p:cNvSpPr>
            <a:spLocks noGrp="1"/>
          </p:cNvSpPr>
          <p:nvPr>
            <p:ph type="sldNum" sz="quarter" idx="10"/>
          </p:nvPr>
        </p:nvSpPr>
        <p:spPr/>
        <p:txBody>
          <a:bodyPr/>
          <a:lstStyle/>
          <a:p>
            <a:fld id="{74EC55B0-5D01-45FE-91CD-8F1B48D625FC}" type="slidenum">
              <a:rPr lang="en-US" smtClean="0"/>
              <a:pPr/>
              <a:t>150</a:t>
            </a:fld>
            <a:endParaRPr lang="en-US"/>
          </a:p>
        </p:txBody>
      </p:sp>
    </p:spTree>
    <p:extLst>
      <p:ext uri="{BB962C8B-B14F-4D97-AF65-F5344CB8AC3E}">
        <p14:creationId xmlns:p14="http://schemas.microsoft.com/office/powerpoint/2010/main" val="347357231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0B36-B6A9-CDD2-1021-5082E06B29A3}"/>
              </a:ext>
            </a:extLst>
          </p:cNvPr>
          <p:cNvSpPr>
            <a:spLocks noGrp="1"/>
          </p:cNvSpPr>
          <p:nvPr>
            <p:ph type="title"/>
          </p:nvPr>
        </p:nvSpPr>
        <p:spPr/>
        <p:txBody>
          <a:bodyPr/>
          <a:lstStyle/>
          <a:p>
            <a:r>
              <a:rPr lang="en-US"/>
              <a:t>LASII – Activities NOT Eligible for Funds</a:t>
            </a:r>
          </a:p>
        </p:txBody>
      </p:sp>
      <p:sp>
        <p:nvSpPr>
          <p:cNvPr id="3" name="Content Placeholder 2">
            <a:extLst>
              <a:ext uri="{FF2B5EF4-FFF2-40B4-BE49-F238E27FC236}">
                <a16:creationId xmlns:a16="http://schemas.microsoft.com/office/drawing/2014/main" id="{9ED64839-0A6B-A197-B8A1-30571BE8BDBD}"/>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Compliance with existing stormwater ordinances or other jurisdictional ordinances</a:t>
            </a:r>
          </a:p>
          <a:p>
            <a:r>
              <a:rPr lang="en-US">
                <a:solidFill>
                  <a:schemeClr val="accent3"/>
                </a:solidFill>
                <a:latin typeface="Arial"/>
                <a:cs typeface="Arial"/>
              </a:rPr>
              <a:t>Costs to comply with MS4 permit requirements</a:t>
            </a:r>
          </a:p>
          <a:p>
            <a:r>
              <a:rPr lang="en-US">
                <a:solidFill>
                  <a:schemeClr val="accent3"/>
                </a:solidFill>
                <a:latin typeface="Arial"/>
                <a:cs typeface="Arial"/>
              </a:rPr>
              <a:t>Preparation of a stormwater inventory without a stormwater asset assessment</a:t>
            </a:r>
          </a:p>
          <a:p>
            <a:r>
              <a:rPr lang="en-US">
                <a:solidFill>
                  <a:schemeClr val="accent3"/>
                </a:solidFill>
                <a:latin typeface="Arial"/>
                <a:cs typeface="Arial"/>
              </a:rPr>
              <a:t>Staff salaries, overhead, or expenses</a:t>
            </a:r>
          </a:p>
          <a:p>
            <a:r>
              <a:rPr lang="en-US">
                <a:solidFill>
                  <a:schemeClr val="accent3"/>
                </a:solidFill>
                <a:latin typeface="Arial"/>
                <a:cs typeface="Arial"/>
              </a:rPr>
              <a:t>O&amp;M of stormwater infrastructure</a:t>
            </a:r>
          </a:p>
          <a:p>
            <a:r>
              <a:rPr lang="en-US">
                <a:solidFill>
                  <a:schemeClr val="accent3"/>
                </a:solidFill>
                <a:latin typeface="Arial"/>
                <a:cs typeface="Arial"/>
              </a:rPr>
              <a:t>Water quality monitoring</a:t>
            </a:r>
          </a:p>
          <a:p>
            <a:pPr marL="0" indent="0">
              <a:buNone/>
            </a:pPr>
            <a:endParaRPr lang="en-US" strike="sngStrike">
              <a:solidFill>
                <a:srgbClr val="FF0000"/>
              </a:solidFill>
              <a:latin typeface="Arial"/>
              <a:cs typeface="Arial"/>
            </a:endParaRPr>
          </a:p>
        </p:txBody>
      </p:sp>
      <p:sp>
        <p:nvSpPr>
          <p:cNvPr id="4" name="Slide Number Placeholder 3">
            <a:extLst>
              <a:ext uri="{FF2B5EF4-FFF2-40B4-BE49-F238E27FC236}">
                <a16:creationId xmlns:a16="http://schemas.microsoft.com/office/drawing/2014/main" id="{17B9DFC4-FEDC-22A3-9519-F303AD90B4EA}"/>
              </a:ext>
            </a:extLst>
          </p:cNvPr>
          <p:cNvSpPr>
            <a:spLocks noGrp="1"/>
          </p:cNvSpPr>
          <p:nvPr>
            <p:ph type="sldNum" sz="quarter" idx="10"/>
          </p:nvPr>
        </p:nvSpPr>
        <p:spPr/>
        <p:txBody>
          <a:bodyPr/>
          <a:lstStyle/>
          <a:p>
            <a:fld id="{74EC55B0-5D01-45FE-91CD-8F1B48D625FC}" type="slidenum">
              <a:rPr lang="en-US" smtClean="0"/>
              <a:pPr/>
              <a:t>151</a:t>
            </a:fld>
            <a:endParaRPr lang="en-US"/>
          </a:p>
        </p:txBody>
      </p:sp>
    </p:spTree>
    <p:extLst>
      <p:ext uri="{BB962C8B-B14F-4D97-AF65-F5344CB8AC3E}">
        <p14:creationId xmlns:p14="http://schemas.microsoft.com/office/powerpoint/2010/main" val="295826882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D80DC-D7FD-9CF3-E7BF-4C2E6E57F68C}"/>
              </a:ext>
            </a:extLst>
          </p:cNvPr>
          <p:cNvSpPr>
            <a:spLocks noGrp="1"/>
          </p:cNvSpPr>
          <p:nvPr>
            <p:ph type="title"/>
          </p:nvPr>
        </p:nvSpPr>
        <p:spPr/>
        <p:txBody>
          <a:bodyPr/>
          <a:lstStyle/>
          <a:p>
            <a:r>
              <a:rPr lang="en-US"/>
              <a:t>LASII Eligibility Form</a:t>
            </a:r>
          </a:p>
        </p:txBody>
      </p:sp>
      <p:sp>
        <p:nvSpPr>
          <p:cNvPr id="4" name="Slide Number Placeholder 3">
            <a:extLst>
              <a:ext uri="{FF2B5EF4-FFF2-40B4-BE49-F238E27FC236}">
                <a16:creationId xmlns:a16="http://schemas.microsoft.com/office/drawing/2014/main" id="{DC47A106-42A9-547E-B361-F674E6F0C8FC}"/>
              </a:ext>
            </a:extLst>
          </p:cNvPr>
          <p:cNvSpPr>
            <a:spLocks noGrp="1"/>
          </p:cNvSpPr>
          <p:nvPr>
            <p:ph type="sldNum" sz="quarter" idx="10"/>
          </p:nvPr>
        </p:nvSpPr>
        <p:spPr/>
        <p:txBody>
          <a:bodyPr/>
          <a:lstStyle/>
          <a:p>
            <a:fld id="{74EC55B0-5D01-45FE-91CD-8F1B48D625FC}" type="slidenum">
              <a:rPr lang="en-US" smtClean="0"/>
              <a:pPr/>
              <a:t>152</a:t>
            </a:fld>
            <a:endParaRPr lang="en-US"/>
          </a:p>
        </p:txBody>
      </p:sp>
      <p:pic>
        <p:nvPicPr>
          <p:cNvPr id="8" name="Picture 7">
            <a:extLst>
              <a:ext uri="{FF2B5EF4-FFF2-40B4-BE49-F238E27FC236}">
                <a16:creationId xmlns:a16="http://schemas.microsoft.com/office/drawing/2014/main" id="{59C0E4CA-314A-D0DD-E5F0-503B8707DBE3}"/>
              </a:ext>
            </a:extLst>
          </p:cNvPr>
          <p:cNvPicPr>
            <a:picLocks noChangeAspect="1"/>
          </p:cNvPicPr>
          <p:nvPr/>
        </p:nvPicPr>
        <p:blipFill>
          <a:blip r:embed="rId3"/>
          <a:stretch>
            <a:fillRect/>
          </a:stretch>
        </p:blipFill>
        <p:spPr>
          <a:xfrm>
            <a:off x="1776877" y="957174"/>
            <a:ext cx="4929006" cy="5550634"/>
          </a:xfrm>
          <a:prstGeom prst="rect">
            <a:avLst/>
          </a:prstGeom>
        </p:spPr>
      </p:pic>
    </p:spTree>
    <p:extLst>
      <p:ext uri="{BB962C8B-B14F-4D97-AF65-F5344CB8AC3E}">
        <p14:creationId xmlns:p14="http://schemas.microsoft.com/office/powerpoint/2010/main" val="202400643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719D-6274-EA44-7026-4BCE9EA4280B}"/>
              </a:ext>
            </a:extLst>
          </p:cNvPr>
          <p:cNvSpPr>
            <a:spLocks noGrp="1"/>
          </p:cNvSpPr>
          <p:nvPr>
            <p:ph type="title"/>
          </p:nvPr>
        </p:nvSpPr>
        <p:spPr/>
        <p:txBody>
          <a:bodyPr/>
          <a:lstStyle/>
          <a:p>
            <a:r>
              <a:rPr lang="en-US"/>
              <a:t>LASII Eligibility Form – Section 1</a:t>
            </a:r>
          </a:p>
        </p:txBody>
      </p:sp>
      <p:sp>
        <p:nvSpPr>
          <p:cNvPr id="3" name="Content Placeholder 2">
            <a:extLst>
              <a:ext uri="{FF2B5EF4-FFF2-40B4-BE49-F238E27FC236}">
                <a16:creationId xmlns:a16="http://schemas.microsoft.com/office/drawing/2014/main" id="{2063914B-45EF-E0C1-4554-A4E61D14A4C2}"/>
              </a:ext>
            </a:extLst>
          </p:cNvPr>
          <p:cNvSpPr>
            <a:spLocks noGrp="1"/>
          </p:cNvSpPr>
          <p:nvPr>
            <p:ph idx="1"/>
          </p:nvPr>
        </p:nvSpPr>
        <p:spPr/>
        <p:txBody>
          <a:bodyPr/>
          <a:lstStyle/>
          <a:p>
            <a:r>
              <a:rPr lang="en-US">
                <a:solidFill>
                  <a:schemeClr val="accent3"/>
                </a:solidFill>
              </a:rPr>
              <a:t>Description of stormwater quantity and/or quality issue</a:t>
            </a:r>
          </a:p>
          <a:p>
            <a:r>
              <a:rPr lang="en-US">
                <a:solidFill>
                  <a:schemeClr val="accent3"/>
                </a:solidFill>
              </a:rPr>
              <a:t>Map and/or narrative identifying location of stormwater quantity and/or quality issue</a:t>
            </a:r>
          </a:p>
          <a:p>
            <a:r>
              <a:rPr lang="en-US">
                <a:solidFill>
                  <a:schemeClr val="accent3"/>
                </a:solidFill>
              </a:rPr>
              <a:t>Photographs of stormwater quantity and/or quality issue (if available)</a:t>
            </a:r>
          </a:p>
          <a:p>
            <a:r>
              <a:rPr lang="en-US">
                <a:solidFill>
                  <a:schemeClr val="accent3"/>
                </a:solidFill>
              </a:rPr>
              <a:t>Rainfall data (if available)</a:t>
            </a:r>
          </a:p>
          <a:p>
            <a:r>
              <a:rPr lang="en-US">
                <a:solidFill>
                  <a:schemeClr val="accent3"/>
                </a:solidFill>
              </a:rPr>
              <a:t>Other information</a:t>
            </a:r>
          </a:p>
          <a:p>
            <a:r>
              <a:rPr lang="en-US">
                <a:solidFill>
                  <a:schemeClr val="accent3"/>
                </a:solidFill>
              </a:rPr>
              <a:t>See guidance &amp; eligibility form</a:t>
            </a:r>
          </a:p>
        </p:txBody>
      </p:sp>
      <p:sp>
        <p:nvSpPr>
          <p:cNvPr id="4" name="Slide Number Placeholder 3">
            <a:extLst>
              <a:ext uri="{FF2B5EF4-FFF2-40B4-BE49-F238E27FC236}">
                <a16:creationId xmlns:a16="http://schemas.microsoft.com/office/drawing/2014/main" id="{8A123E69-B511-FDF8-82F9-C6D8DF623170}"/>
              </a:ext>
            </a:extLst>
          </p:cNvPr>
          <p:cNvSpPr>
            <a:spLocks noGrp="1"/>
          </p:cNvSpPr>
          <p:nvPr>
            <p:ph type="sldNum" sz="quarter" idx="10"/>
          </p:nvPr>
        </p:nvSpPr>
        <p:spPr/>
        <p:txBody>
          <a:bodyPr/>
          <a:lstStyle/>
          <a:p>
            <a:fld id="{74EC55B0-5D01-45FE-91CD-8F1B48D625FC}" type="slidenum">
              <a:rPr lang="en-US" smtClean="0"/>
              <a:pPr/>
              <a:t>153</a:t>
            </a:fld>
            <a:endParaRPr lang="en-US"/>
          </a:p>
        </p:txBody>
      </p:sp>
    </p:spTree>
    <p:extLst>
      <p:ext uri="{BB962C8B-B14F-4D97-AF65-F5344CB8AC3E}">
        <p14:creationId xmlns:p14="http://schemas.microsoft.com/office/powerpoint/2010/main" val="382642721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BBFD4B-7352-1A51-83BC-009BFFC960D2}"/>
              </a:ext>
            </a:extLst>
          </p:cNvPr>
          <p:cNvSpPr/>
          <p:nvPr/>
        </p:nvSpPr>
        <p:spPr>
          <a:xfrm>
            <a:off x="6982691" y="5278582"/>
            <a:ext cx="2088573" cy="123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6A5CE-4484-1A2F-6804-5D1D0B6BCC83}"/>
              </a:ext>
            </a:extLst>
          </p:cNvPr>
          <p:cNvSpPr>
            <a:spLocks noGrp="1"/>
          </p:cNvSpPr>
          <p:nvPr>
            <p:ph type="title"/>
          </p:nvPr>
        </p:nvSpPr>
        <p:spPr/>
        <p:txBody>
          <a:bodyPr/>
          <a:lstStyle/>
          <a:p>
            <a:r>
              <a:rPr lang="en-US"/>
              <a:t>LASII Eligibility Form – Section 2</a:t>
            </a:r>
          </a:p>
        </p:txBody>
      </p:sp>
      <p:sp>
        <p:nvSpPr>
          <p:cNvPr id="3" name="Content Placeholder 2">
            <a:extLst>
              <a:ext uri="{FF2B5EF4-FFF2-40B4-BE49-F238E27FC236}">
                <a16:creationId xmlns:a16="http://schemas.microsoft.com/office/drawing/2014/main" id="{FF13DC5B-5DAE-C345-8C14-D392DDD2AA76}"/>
              </a:ext>
            </a:extLst>
          </p:cNvPr>
          <p:cNvSpPr>
            <a:spLocks noGrp="1"/>
          </p:cNvSpPr>
          <p:nvPr>
            <p:ph idx="1"/>
          </p:nvPr>
        </p:nvSpPr>
        <p:spPr>
          <a:xfrm>
            <a:off x="457200" y="1007918"/>
            <a:ext cx="8239328" cy="5240483"/>
          </a:xfrm>
        </p:spPr>
        <p:txBody>
          <a:bodyPr vert="horz" lIns="91440" tIns="45720" rIns="91440" bIns="45720" rtlCol="0" anchor="t">
            <a:noAutofit/>
          </a:bodyPr>
          <a:lstStyle/>
          <a:p>
            <a:r>
              <a:rPr lang="en-US" dirty="0">
                <a:solidFill>
                  <a:schemeClr val="accent3"/>
                </a:solidFill>
                <a:latin typeface="Arial"/>
                <a:cs typeface="Arial"/>
              </a:rPr>
              <a:t>Demonstration of significant hardship</a:t>
            </a:r>
          </a:p>
          <a:p>
            <a:r>
              <a:rPr lang="en-US" sz="2400" dirty="0">
                <a:solidFill>
                  <a:schemeClr val="accent3"/>
                </a:solidFill>
                <a:latin typeface="Arial"/>
                <a:cs typeface="Arial"/>
              </a:rPr>
              <a:t>Check the appropriate item in the Eligibility Certification:</a:t>
            </a:r>
          </a:p>
          <a:p>
            <a:pPr lvl="1"/>
            <a:r>
              <a:rPr lang="en-US" sz="2000" dirty="0">
                <a:solidFill>
                  <a:schemeClr val="accent3"/>
                </a:solidFill>
                <a:latin typeface="Arial"/>
                <a:cs typeface="Arial"/>
              </a:rPr>
              <a:t>2.A - LGU Indicators or Benefits to Disadvantage Areas OR </a:t>
            </a:r>
          </a:p>
          <a:p>
            <a:pPr lvl="1"/>
            <a:r>
              <a:rPr lang="en-US" sz="2000" dirty="0">
                <a:solidFill>
                  <a:schemeClr val="accent3"/>
                </a:solidFill>
                <a:latin typeface="Arial"/>
                <a:cs typeface="Arial"/>
              </a:rPr>
              <a:t>2.B – Develop and Implement a New Stormwater Utility</a:t>
            </a:r>
          </a:p>
        </p:txBody>
      </p:sp>
      <p:sp>
        <p:nvSpPr>
          <p:cNvPr id="4" name="Slide Number Placeholder 3">
            <a:extLst>
              <a:ext uri="{FF2B5EF4-FFF2-40B4-BE49-F238E27FC236}">
                <a16:creationId xmlns:a16="http://schemas.microsoft.com/office/drawing/2014/main" id="{94534F48-4493-E628-E6D3-C8487425284F}"/>
              </a:ext>
            </a:extLst>
          </p:cNvPr>
          <p:cNvSpPr>
            <a:spLocks noGrp="1"/>
          </p:cNvSpPr>
          <p:nvPr>
            <p:ph type="sldNum" sz="quarter" idx="10"/>
          </p:nvPr>
        </p:nvSpPr>
        <p:spPr/>
        <p:txBody>
          <a:bodyPr/>
          <a:lstStyle/>
          <a:p>
            <a:fld id="{74EC55B0-5D01-45FE-91CD-8F1B48D625FC}" type="slidenum">
              <a:rPr lang="en-US" smtClean="0"/>
              <a:pPr/>
              <a:t>154</a:t>
            </a:fld>
            <a:endParaRPr lang="en-US"/>
          </a:p>
        </p:txBody>
      </p:sp>
    </p:spTree>
    <p:extLst>
      <p:ext uri="{BB962C8B-B14F-4D97-AF65-F5344CB8AC3E}">
        <p14:creationId xmlns:p14="http://schemas.microsoft.com/office/powerpoint/2010/main" val="195858581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BBFD4B-7352-1A51-83BC-009BFFC960D2}"/>
              </a:ext>
            </a:extLst>
          </p:cNvPr>
          <p:cNvSpPr/>
          <p:nvPr/>
        </p:nvSpPr>
        <p:spPr>
          <a:xfrm>
            <a:off x="6982691" y="5278582"/>
            <a:ext cx="2088573" cy="123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6A5CE-4484-1A2F-6804-5D1D0B6BCC83}"/>
              </a:ext>
            </a:extLst>
          </p:cNvPr>
          <p:cNvSpPr>
            <a:spLocks noGrp="1"/>
          </p:cNvSpPr>
          <p:nvPr>
            <p:ph type="title"/>
          </p:nvPr>
        </p:nvSpPr>
        <p:spPr/>
        <p:txBody>
          <a:bodyPr/>
          <a:lstStyle/>
          <a:p>
            <a:r>
              <a:rPr lang="en-US" dirty="0"/>
              <a:t>LASII Eligibility Form – Item 2.A</a:t>
            </a:r>
          </a:p>
        </p:txBody>
      </p:sp>
      <p:sp>
        <p:nvSpPr>
          <p:cNvPr id="3" name="Content Placeholder 2">
            <a:extLst>
              <a:ext uri="{FF2B5EF4-FFF2-40B4-BE49-F238E27FC236}">
                <a16:creationId xmlns:a16="http://schemas.microsoft.com/office/drawing/2014/main" id="{FF13DC5B-5DAE-C345-8C14-D392DDD2AA76}"/>
              </a:ext>
            </a:extLst>
          </p:cNvPr>
          <p:cNvSpPr>
            <a:spLocks noGrp="1"/>
          </p:cNvSpPr>
          <p:nvPr>
            <p:ph idx="1"/>
          </p:nvPr>
        </p:nvSpPr>
        <p:spPr>
          <a:xfrm>
            <a:off x="457200" y="1007918"/>
            <a:ext cx="8239328" cy="5240483"/>
          </a:xfrm>
        </p:spPr>
        <p:txBody>
          <a:bodyPr vert="horz" lIns="91440" tIns="45720" rIns="91440" bIns="45720" rtlCol="0" anchor="t">
            <a:noAutofit/>
          </a:bodyPr>
          <a:lstStyle/>
          <a:p>
            <a:r>
              <a:rPr lang="en-US" sz="2400" dirty="0">
                <a:solidFill>
                  <a:schemeClr val="accent3"/>
                </a:solidFill>
                <a:latin typeface="Arial"/>
                <a:cs typeface="Arial"/>
              </a:rPr>
              <a:t> Criterion 1 - LGU Indicators</a:t>
            </a:r>
          </a:p>
          <a:p>
            <a:pPr lvl="1"/>
            <a:r>
              <a:rPr lang="en-US" sz="2000" dirty="0">
                <a:solidFill>
                  <a:schemeClr val="accent3"/>
                </a:solidFill>
                <a:latin typeface="Arial"/>
                <a:cs typeface="Arial"/>
              </a:rPr>
              <a:t> Significant hardship – At least 1 of 5 LGU indicators worse than state benchmark</a:t>
            </a:r>
          </a:p>
          <a:p>
            <a:pPr lvl="1"/>
            <a:r>
              <a:rPr lang="en-US" sz="2000" dirty="0">
                <a:solidFill>
                  <a:schemeClr val="accent3"/>
                </a:solidFill>
                <a:latin typeface="Arial"/>
                <a:cs typeface="Arial"/>
              </a:rPr>
              <a:t>Complete the Eligibility Certification Form LGU Indicator Table to determine eligibility (using the link provided in the Form)  OR</a:t>
            </a:r>
          </a:p>
          <a:p>
            <a:r>
              <a:rPr lang="en-US" sz="2400" dirty="0">
                <a:solidFill>
                  <a:schemeClr val="accent3"/>
                </a:solidFill>
                <a:latin typeface="Arial"/>
                <a:cs typeface="Arial"/>
              </a:rPr>
              <a:t>Criterion 2 – Disadvantage Areas</a:t>
            </a:r>
          </a:p>
          <a:p>
            <a:pPr lvl="1"/>
            <a:r>
              <a:rPr lang="en-US" dirty="0">
                <a:solidFill>
                  <a:srgbClr val="1F497D"/>
                </a:solidFill>
              </a:rPr>
              <a:t>75% project </a:t>
            </a:r>
            <a:r>
              <a:rPr lang="en-US" u="sng" dirty="0">
                <a:solidFill>
                  <a:srgbClr val="1F497D"/>
                </a:solidFill>
              </a:rPr>
              <a:t>construction cost</a:t>
            </a:r>
            <a:r>
              <a:rPr lang="en-US" dirty="0">
                <a:solidFill>
                  <a:srgbClr val="1F497D"/>
                </a:solidFill>
              </a:rPr>
              <a:t> benefits disadvantage areas using Project Budget</a:t>
            </a:r>
          </a:p>
          <a:p>
            <a:pPr lvl="1"/>
            <a:r>
              <a:rPr lang="en-US" dirty="0">
                <a:solidFill>
                  <a:srgbClr val="1F497D"/>
                </a:solidFill>
                <a:sym typeface="Wingdings" panose="05000000000000000000" pitchFamily="2" charset="2"/>
              </a:rPr>
              <a:t>Portion of City or County identified by Community Mapping System OR</a:t>
            </a:r>
            <a:endParaRPr lang="en-US" dirty="0">
              <a:solidFill>
                <a:srgbClr val="1F497D"/>
              </a:solidFill>
            </a:endParaRPr>
          </a:p>
          <a:p>
            <a:pPr lvl="1"/>
            <a:r>
              <a:rPr lang="en-US" dirty="0">
                <a:solidFill>
                  <a:srgbClr val="1F497D"/>
                </a:solidFill>
              </a:rPr>
              <a:t>Narrative must sufficiently describe disadvantage factors including median household income, poverty rates, property valuation per capita, employment rate for targeted area or additional factors that may qualify (see guidance)</a:t>
            </a:r>
          </a:p>
          <a:p>
            <a:endParaRPr lang="en-US" dirty="0">
              <a:solidFill>
                <a:schemeClr val="accent3"/>
              </a:solidFill>
              <a:latin typeface="Arial"/>
              <a:cs typeface="Arial"/>
            </a:endParaRPr>
          </a:p>
          <a:p>
            <a:endParaRPr lang="en-US" sz="2400" dirty="0">
              <a:solidFill>
                <a:schemeClr val="accent3"/>
              </a:solidFill>
              <a:latin typeface="Arial"/>
              <a:cs typeface="Arial"/>
            </a:endParaRPr>
          </a:p>
        </p:txBody>
      </p:sp>
      <p:sp>
        <p:nvSpPr>
          <p:cNvPr id="4" name="Slide Number Placeholder 3">
            <a:extLst>
              <a:ext uri="{FF2B5EF4-FFF2-40B4-BE49-F238E27FC236}">
                <a16:creationId xmlns:a16="http://schemas.microsoft.com/office/drawing/2014/main" id="{94534F48-4493-E628-E6D3-C8487425284F}"/>
              </a:ext>
            </a:extLst>
          </p:cNvPr>
          <p:cNvSpPr>
            <a:spLocks noGrp="1"/>
          </p:cNvSpPr>
          <p:nvPr>
            <p:ph type="sldNum" sz="quarter" idx="10"/>
          </p:nvPr>
        </p:nvSpPr>
        <p:spPr/>
        <p:txBody>
          <a:bodyPr/>
          <a:lstStyle/>
          <a:p>
            <a:fld id="{74EC55B0-5D01-45FE-91CD-8F1B48D625FC}" type="slidenum">
              <a:rPr lang="en-US" smtClean="0"/>
              <a:pPr/>
              <a:t>155</a:t>
            </a:fld>
            <a:endParaRPr lang="en-US"/>
          </a:p>
        </p:txBody>
      </p:sp>
    </p:spTree>
    <p:extLst>
      <p:ext uri="{BB962C8B-B14F-4D97-AF65-F5344CB8AC3E}">
        <p14:creationId xmlns:p14="http://schemas.microsoft.com/office/powerpoint/2010/main" val="71508108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BBFD4B-7352-1A51-83BC-009BFFC960D2}"/>
              </a:ext>
            </a:extLst>
          </p:cNvPr>
          <p:cNvSpPr/>
          <p:nvPr/>
        </p:nvSpPr>
        <p:spPr>
          <a:xfrm>
            <a:off x="6982691" y="5278582"/>
            <a:ext cx="2088573" cy="123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6A5CE-4484-1A2F-6804-5D1D0B6BCC83}"/>
              </a:ext>
            </a:extLst>
          </p:cNvPr>
          <p:cNvSpPr>
            <a:spLocks noGrp="1"/>
          </p:cNvSpPr>
          <p:nvPr>
            <p:ph type="title"/>
          </p:nvPr>
        </p:nvSpPr>
        <p:spPr/>
        <p:txBody>
          <a:bodyPr/>
          <a:lstStyle/>
          <a:p>
            <a:r>
              <a:rPr lang="en-US" dirty="0"/>
              <a:t>LASII Eligibility Form – Item 2.B</a:t>
            </a:r>
          </a:p>
        </p:txBody>
      </p:sp>
      <p:sp>
        <p:nvSpPr>
          <p:cNvPr id="3" name="Content Placeholder 2">
            <a:extLst>
              <a:ext uri="{FF2B5EF4-FFF2-40B4-BE49-F238E27FC236}">
                <a16:creationId xmlns:a16="http://schemas.microsoft.com/office/drawing/2014/main" id="{FF13DC5B-5DAE-C345-8C14-D392DDD2AA76}"/>
              </a:ext>
            </a:extLst>
          </p:cNvPr>
          <p:cNvSpPr>
            <a:spLocks noGrp="1"/>
          </p:cNvSpPr>
          <p:nvPr>
            <p:ph idx="1"/>
          </p:nvPr>
        </p:nvSpPr>
        <p:spPr>
          <a:xfrm>
            <a:off x="457200" y="1007918"/>
            <a:ext cx="8239328" cy="5240483"/>
          </a:xfrm>
        </p:spPr>
        <p:txBody>
          <a:bodyPr vert="horz" lIns="91440" tIns="45720" rIns="91440" bIns="45720" rtlCol="0" anchor="t">
            <a:noAutofit/>
          </a:bodyPr>
          <a:lstStyle/>
          <a:p>
            <a:r>
              <a:rPr lang="en-US" sz="2400" dirty="0">
                <a:solidFill>
                  <a:schemeClr val="accent3"/>
                </a:solidFill>
                <a:latin typeface="Arial"/>
                <a:cs typeface="Arial"/>
              </a:rPr>
              <a:t>City or County does not currently have a stormwater utility with a stormwater enterprise fund</a:t>
            </a:r>
          </a:p>
          <a:p>
            <a:r>
              <a:rPr lang="en-US" sz="2400" dirty="0">
                <a:solidFill>
                  <a:schemeClr val="accent3"/>
                </a:solidFill>
                <a:latin typeface="Arial"/>
                <a:cs typeface="Arial"/>
              </a:rPr>
              <a:t>Provide a statement that application is to develop &amp; implement a Stormwater Utility with a Stormwater Enterprise Fund</a:t>
            </a:r>
          </a:p>
          <a:p>
            <a:r>
              <a:rPr lang="en-US" sz="2400" dirty="0">
                <a:solidFill>
                  <a:schemeClr val="accent3"/>
                </a:solidFill>
                <a:latin typeface="Arial"/>
                <a:cs typeface="Arial"/>
              </a:rPr>
              <a:t>Provide a resolution to develop and implement a Stormwater Utility with a Stormwater Enterprise Fund</a:t>
            </a:r>
          </a:p>
          <a:p>
            <a:pPr marL="342900" lvl="1" indent="0">
              <a:buNone/>
            </a:pPr>
            <a:endParaRPr lang="en-US" sz="2000" u="sng" dirty="0">
              <a:solidFill>
                <a:schemeClr val="accent3"/>
              </a:solidFill>
              <a:latin typeface="Arial"/>
              <a:cs typeface="Arial"/>
            </a:endParaRPr>
          </a:p>
          <a:p>
            <a:endParaRPr lang="en-US" sz="2400" dirty="0">
              <a:solidFill>
                <a:schemeClr val="accent3"/>
              </a:solidFill>
              <a:latin typeface="Arial"/>
              <a:cs typeface="Arial"/>
            </a:endParaRPr>
          </a:p>
        </p:txBody>
      </p:sp>
      <p:sp>
        <p:nvSpPr>
          <p:cNvPr id="4" name="Slide Number Placeholder 3">
            <a:extLst>
              <a:ext uri="{FF2B5EF4-FFF2-40B4-BE49-F238E27FC236}">
                <a16:creationId xmlns:a16="http://schemas.microsoft.com/office/drawing/2014/main" id="{94534F48-4493-E628-E6D3-C8487425284F}"/>
              </a:ext>
            </a:extLst>
          </p:cNvPr>
          <p:cNvSpPr>
            <a:spLocks noGrp="1"/>
          </p:cNvSpPr>
          <p:nvPr>
            <p:ph type="sldNum" sz="quarter" idx="10"/>
          </p:nvPr>
        </p:nvSpPr>
        <p:spPr/>
        <p:txBody>
          <a:bodyPr/>
          <a:lstStyle/>
          <a:p>
            <a:fld id="{74EC55B0-5D01-45FE-91CD-8F1B48D625FC}" type="slidenum">
              <a:rPr lang="en-US" smtClean="0"/>
              <a:pPr/>
              <a:t>156</a:t>
            </a:fld>
            <a:endParaRPr lang="en-US"/>
          </a:p>
        </p:txBody>
      </p:sp>
    </p:spTree>
    <p:extLst>
      <p:ext uri="{BB962C8B-B14F-4D97-AF65-F5344CB8AC3E}">
        <p14:creationId xmlns:p14="http://schemas.microsoft.com/office/powerpoint/2010/main" val="121273055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1EA4-CF6E-AFD3-498A-B971AE8C38B1}"/>
              </a:ext>
            </a:extLst>
          </p:cNvPr>
          <p:cNvSpPr>
            <a:spLocks noGrp="1"/>
          </p:cNvSpPr>
          <p:nvPr>
            <p:ph type="title"/>
          </p:nvPr>
        </p:nvSpPr>
        <p:spPr/>
        <p:txBody>
          <a:bodyPr/>
          <a:lstStyle/>
          <a:p>
            <a:r>
              <a:rPr lang="en-US"/>
              <a:t>LASII Eligibility Form – Section 3</a:t>
            </a:r>
          </a:p>
        </p:txBody>
      </p:sp>
      <p:sp>
        <p:nvSpPr>
          <p:cNvPr id="3" name="Content Placeholder 2">
            <a:extLst>
              <a:ext uri="{FF2B5EF4-FFF2-40B4-BE49-F238E27FC236}">
                <a16:creationId xmlns:a16="http://schemas.microsoft.com/office/drawing/2014/main" id="{6F82E8D4-21E6-FCF1-0644-BB9BC87F9249}"/>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Applicable to Councils of Government (COG) or nonprofit entity </a:t>
            </a:r>
            <a:r>
              <a:rPr lang="en-US" u="sng">
                <a:solidFill>
                  <a:schemeClr val="accent3"/>
                </a:solidFill>
                <a:latin typeface="Arial"/>
                <a:cs typeface="Arial"/>
              </a:rPr>
              <a:t>partnering</a:t>
            </a:r>
            <a:r>
              <a:rPr lang="en-US">
                <a:solidFill>
                  <a:schemeClr val="accent3"/>
                </a:solidFill>
                <a:latin typeface="Arial"/>
                <a:cs typeface="Arial"/>
              </a:rPr>
              <a:t> with an eligible City or County</a:t>
            </a:r>
          </a:p>
          <a:p>
            <a:r>
              <a:rPr lang="en-US">
                <a:solidFill>
                  <a:schemeClr val="accent3"/>
                </a:solidFill>
                <a:latin typeface="Arial"/>
                <a:cs typeface="Arial"/>
              </a:rPr>
              <a:t>Provide</a:t>
            </a:r>
          </a:p>
          <a:p>
            <a:pPr lvl="1"/>
            <a:r>
              <a:rPr lang="en-US">
                <a:solidFill>
                  <a:schemeClr val="accent3"/>
                </a:solidFill>
                <a:latin typeface="Arial"/>
                <a:cs typeface="Arial"/>
              </a:rPr>
              <a:t>Name and address of COG or nonprofit entity</a:t>
            </a:r>
          </a:p>
          <a:p>
            <a:pPr lvl="1"/>
            <a:r>
              <a:rPr lang="en-US">
                <a:solidFill>
                  <a:schemeClr val="accent3"/>
                </a:solidFill>
                <a:latin typeface="Arial"/>
                <a:cs typeface="Arial"/>
              </a:rPr>
              <a:t>COG primary contact name, title, and contact information</a:t>
            </a:r>
            <a:endParaRPr lang="en-US" strike="sngStrike">
              <a:solidFill>
                <a:schemeClr val="accent3"/>
              </a:solidFill>
              <a:latin typeface="Arial"/>
              <a:cs typeface="Arial"/>
            </a:endParaRPr>
          </a:p>
          <a:p>
            <a:pPr lvl="1"/>
            <a:r>
              <a:rPr lang="en-US">
                <a:solidFill>
                  <a:schemeClr val="accent3"/>
                </a:solidFill>
                <a:latin typeface="Arial"/>
                <a:cs typeface="Arial"/>
              </a:rPr>
              <a:t>City/Count primary contact name, title, and contact information</a:t>
            </a:r>
            <a:endParaRPr lang="en-US" strike="sngStrike">
              <a:solidFill>
                <a:schemeClr val="accent3"/>
              </a:solidFill>
              <a:latin typeface="Arial"/>
              <a:cs typeface="Arial"/>
            </a:endParaRPr>
          </a:p>
          <a:p>
            <a:pPr lvl="1"/>
            <a:r>
              <a:rPr lang="en-US">
                <a:solidFill>
                  <a:schemeClr val="accent3"/>
                </a:solidFill>
                <a:latin typeface="Arial"/>
                <a:cs typeface="Arial"/>
              </a:rPr>
              <a:t>Copy of executed instrument used to establish partnership</a:t>
            </a:r>
          </a:p>
        </p:txBody>
      </p:sp>
      <p:sp>
        <p:nvSpPr>
          <p:cNvPr id="4" name="Slide Number Placeholder 3">
            <a:extLst>
              <a:ext uri="{FF2B5EF4-FFF2-40B4-BE49-F238E27FC236}">
                <a16:creationId xmlns:a16="http://schemas.microsoft.com/office/drawing/2014/main" id="{6834594E-79F5-8FBD-739B-EC66023F5C40}"/>
              </a:ext>
            </a:extLst>
          </p:cNvPr>
          <p:cNvSpPr>
            <a:spLocks noGrp="1"/>
          </p:cNvSpPr>
          <p:nvPr>
            <p:ph type="sldNum" sz="quarter" idx="10"/>
          </p:nvPr>
        </p:nvSpPr>
        <p:spPr/>
        <p:txBody>
          <a:bodyPr/>
          <a:lstStyle/>
          <a:p>
            <a:fld id="{74EC55B0-5D01-45FE-91CD-8F1B48D625FC}" type="slidenum">
              <a:rPr lang="en-US" smtClean="0"/>
              <a:pPr/>
              <a:t>157</a:t>
            </a:fld>
            <a:endParaRPr lang="en-US"/>
          </a:p>
        </p:txBody>
      </p:sp>
    </p:spTree>
    <p:extLst>
      <p:ext uri="{BB962C8B-B14F-4D97-AF65-F5344CB8AC3E}">
        <p14:creationId xmlns:p14="http://schemas.microsoft.com/office/powerpoint/2010/main" val="176095001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E6F9-199B-73F0-7A6C-C8936D6FDF95}"/>
              </a:ext>
            </a:extLst>
          </p:cNvPr>
          <p:cNvSpPr>
            <a:spLocks noGrp="1"/>
          </p:cNvSpPr>
          <p:nvPr>
            <p:ph type="title"/>
          </p:nvPr>
        </p:nvSpPr>
        <p:spPr/>
        <p:txBody>
          <a:bodyPr/>
          <a:lstStyle/>
          <a:p>
            <a:r>
              <a:rPr lang="en-US">
                <a:latin typeface="Times New Roman"/>
                <a:cs typeface="Times New Roman"/>
              </a:rPr>
              <a:t>LASII Stormwater Eligibility Form - Execution</a:t>
            </a:r>
            <a:endParaRPr lang="en-US" strike="sngStrike">
              <a:latin typeface="Times New Roman"/>
              <a:cs typeface="Times New Roman"/>
            </a:endParaRPr>
          </a:p>
        </p:txBody>
      </p:sp>
      <p:sp>
        <p:nvSpPr>
          <p:cNvPr id="3" name="Content Placeholder 2">
            <a:extLst>
              <a:ext uri="{FF2B5EF4-FFF2-40B4-BE49-F238E27FC236}">
                <a16:creationId xmlns:a16="http://schemas.microsoft.com/office/drawing/2014/main" id="{EF87D3AE-459A-8BEA-73D4-CAEAE2C98AD0}"/>
              </a:ext>
            </a:extLst>
          </p:cNvPr>
          <p:cNvSpPr>
            <a:spLocks noGrp="1"/>
          </p:cNvSpPr>
          <p:nvPr>
            <p:ph idx="1"/>
          </p:nvPr>
        </p:nvSpPr>
        <p:spPr/>
        <p:txBody>
          <a:bodyPr/>
          <a:lstStyle/>
          <a:p>
            <a:r>
              <a:rPr lang="en-US">
                <a:solidFill>
                  <a:schemeClr val="accent3"/>
                </a:solidFill>
              </a:rPr>
              <a:t>Authorized Representative signs form (original signatures are required)</a:t>
            </a:r>
          </a:p>
          <a:p>
            <a:r>
              <a:rPr lang="en-US">
                <a:solidFill>
                  <a:schemeClr val="accent3"/>
                </a:solidFill>
              </a:rPr>
              <a:t>Include attached exhibits in submittal with form</a:t>
            </a:r>
          </a:p>
        </p:txBody>
      </p:sp>
      <p:sp>
        <p:nvSpPr>
          <p:cNvPr id="4" name="Slide Number Placeholder 3">
            <a:extLst>
              <a:ext uri="{FF2B5EF4-FFF2-40B4-BE49-F238E27FC236}">
                <a16:creationId xmlns:a16="http://schemas.microsoft.com/office/drawing/2014/main" id="{A425DCE8-9062-0350-9B92-0D60E1B778C6}"/>
              </a:ext>
            </a:extLst>
          </p:cNvPr>
          <p:cNvSpPr>
            <a:spLocks noGrp="1"/>
          </p:cNvSpPr>
          <p:nvPr>
            <p:ph type="sldNum" sz="quarter" idx="10"/>
          </p:nvPr>
        </p:nvSpPr>
        <p:spPr/>
        <p:txBody>
          <a:bodyPr/>
          <a:lstStyle/>
          <a:p>
            <a:fld id="{74EC55B0-5D01-45FE-91CD-8F1B48D625FC}" type="slidenum">
              <a:rPr lang="en-US" smtClean="0"/>
              <a:pPr/>
              <a:t>158</a:t>
            </a:fld>
            <a:endParaRPr lang="en-US"/>
          </a:p>
        </p:txBody>
      </p:sp>
    </p:spTree>
    <p:extLst>
      <p:ext uri="{BB962C8B-B14F-4D97-AF65-F5344CB8AC3E}">
        <p14:creationId xmlns:p14="http://schemas.microsoft.com/office/powerpoint/2010/main" val="12897218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BBFD4B-7352-1A51-83BC-009BFFC960D2}"/>
              </a:ext>
            </a:extLst>
          </p:cNvPr>
          <p:cNvSpPr/>
          <p:nvPr/>
        </p:nvSpPr>
        <p:spPr>
          <a:xfrm>
            <a:off x="6982691" y="5278582"/>
            <a:ext cx="2088573" cy="123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6A5CE-4484-1A2F-6804-5D1D0B6BCC83}"/>
              </a:ext>
            </a:extLst>
          </p:cNvPr>
          <p:cNvSpPr>
            <a:spLocks noGrp="1"/>
          </p:cNvSpPr>
          <p:nvPr>
            <p:ph type="title"/>
          </p:nvPr>
        </p:nvSpPr>
        <p:spPr/>
        <p:txBody>
          <a:bodyPr/>
          <a:lstStyle/>
          <a:p>
            <a:r>
              <a:rPr lang="en-US" dirty="0"/>
              <a:t>LASII – Grant Limits</a:t>
            </a:r>
          </a:p>
        </p:txBody>
      </p:sp>
      <p:sp>
        <p:nvSpPr>
          <p:cNvPr id="3" name="Content Placeholder 2">
            <a:extLst>
              <a:ext uri="{FF2B5EF4-FFF2-40B4-BE49-F238E27FC236}">
                <a16:creationId xmlns:a16="http://schemas.microsoft.com/office/drawing/2014/main" id="{FF13DC5B-5DAE-C345-8C14-D392DDD2AA76}"/>
              </a:ext>
            </a:extLst>
          </p:cNvPr>
          <p:cNvSpPr>
            <a:spLocks noGrp="1"/>
          </p:cNvSpPr>
          <p:nvPr>
            <p:ph idx="1"/>
          </p:nvPr>
        </p:nvSpPr>
        <p:spPr>
          <a:xfrm>
            <a:off x="457200" y="1007918"/>
            <a:ext cx="8239328" cy="5240483"/>
          </a:xfrm>
        </p:spPr>
        <p:txBody>
          <a:bodyPr vert="horz" lIns="91440" tIns="45720" rIns="91440" bIns="45720" rtlCol="0" anchor="t">
            <a:noAutofit/>
          </a:bodyPr>
          <a:lstStyle/>
          <a:p>
            <a:r>
              <a:rPr lang="en-US" sz="2400" dirty="0">
                <a:solidFill>
                  <a:schemeClr val="accent3"/>
                </a:solidFill>
                <a:latin typeface="Arial"/>
                <a:cs typeface="Arial"/>
              </a:rPr>
              <a:t>Stormwater Construction Grants</a:t>
            </a:r>
          </a:p>
          <a:p>
            <a:pPr lvl="1"/>
            <a:r>
              <a:rPr lang="en-US" sz="2000" dirty="0">
                <a:solidFill>
                  <a:schemeClr val="accent3"/>
                </a:solidFill>
                <a:latin typeface="Arial"/>
                <a:cs typeface="Arial"/>
              </a:rPr>
              <a:t>$5M per applicant / per grant cycle</a:t>
            </a:r>
          </a:p>
          <a:p>
            <a:pPr lvl="1"/>
            <a:r>
              <a:rPr lang="en-US" sz="2000" dirty="0">
                <a:solidFill>
                  <a:schemeClr val="accent3"/>
                </a:solidFill>
                <a:latin typeface="Arial"/>
                <a:cs typeface="Arial"/>
              </a:rPr>
              <a:t>$7.5M per LGU collaboration / per grant cycle</a:t>
            </a:r>
          </a:p>
          <a:p>
            <a:r>
              <a:rPr lang="en-US" sz="2400" dirty="0">
                <a:solidFill>
                  <a:schemeClr val="accent3"/>
                </a:solidFill>
                <a:latin typeface="Arial"/>
                <a:cs typeface="Arial"/>
              </a:rPr>
              <a:t>Stormwater Planning Grants</a:t>
            </a:r>
          </a:p>
          <a:p>
            <a:pPr lvl="1"/>
            <a:r>
              <a:rPr lang="en-US" sz="2000" dirty="0">
                <a:solidFill>
                  <a:schemeClr val="accent3"/>
                </a:solidFill>
                <a:latin typeface="Arial"/>
                <a:cs typeface="Arial"/>
              </a:rPr>
              <a:t>$400K per applicant / per grant cycle</a:t>
            </a:r>
          </a:p>
          <a:p>
            <a:pPr lvl="1"/>
            <a:r>
              <a:rPr lang="en-US" sz="2000" dirty="0">
                <a:solidFill>
                  <a:schemeClr val="accent3"/>
                </a:solidFill>
                <a:latin typeface="Arial"/>
                <a:cs typeface="Arial"/>
              </a:rPr>
              <a:t>$500K per LGU collaboration / per grant cycle</a:t>
            </a:r>
          </a:p>
          <a:p>
            <a:r>
              <a:rPr lang="en-US" sz="2400" dirty="0">
                <a:solidFill>
                  <a:schemeClr val="accent3"/>
                </a:solidFill>
                <a:latin typeface="Arial"/>
                <a:cs typeface="Arial"/>
              </a:rPr>
              <a:t>Development and Implementation of New Stormwater Utility with Stormwater Enterprise Fund (based on the LGU indicator, Eligibility Certification Table in Item 2.A)</a:t>
            </a:r>
          </a:p>
          <a:p>
            <a:pPr lvl="1"/>
            <a:r>
              <a:rPr lang="en-US" sz="2000" dirty="0">
                <a:solidFill>
                  <a:schemeClr val="accent3"/>
                </a:solidFill>
                <a:latin typeface="Arial"/>
                <a:cs typeface="Arial"/>
              </a:rPr>
              <a:t>$400K - if 0, 1, 2 LGU indicators are demonstrated </a:t>
            </a:r>
          </a:p>
          <a:p>
            <a:pPr lvl="1"/>
            <a:r>
              <a:rPr lang="en-US" sz="2000" dirty="0">
                <a:solidFill>
                  <a:schemeClr val="accent3"/>
                </a:solidFill>
                <a:latin typeface="Arial"/>
                <a:cs typeface="Arial"/>
              </a:rPr>
              <a:t>$500K – if 3, 4, 5 LGU indicators are demonstrated</a:t>
            </a:r>
          </a:p>
          <a:p>
            <a:pPr lvl="1"/>
            <a:endParaRPr lang="en-US" sz="2000" dirty="0">
              <a:solidFill>
                <a:schemeClr val="accent3"/>
              </a:solidFill>
              <a:latin typeface="Arial"/>
              <a:cs typeface="Arial"/>
            </a:endParaRPr>
          </a:p>
          <a:p>
            <a:pPr lvl="1"/>
            <a:endParaRPr lang="en-US" sz="2000" dirty="0">
              <a:solidFill>
                <a:schemeClr val="accent3"/>
              </a:solidFill>
              <a:latin typeface="Arial"/>
              <a:cs typeface="Arial"/>
            </a:endParaRPr>
          </a:p>
          <a:p>
            <a:pPr marL="342900" lvl="1" indent="0">
              <a:buNone/>
            </a:pPr>
            <a:endParaRPr lang="en-US" sz="2000" u="sng" dirty="0">
              <a:solidFill>
                <a:schemeClr val="accent3"/>
              </a:solidFill>
              <a:latin typeface="Arial"/>
              <a:cs typeface="Arial"/>
            </a:endParaRPr>
          </a:p>
          <a:p>
            <a:endParaRPr lang="en-US" sz="2400" dirty="0">
              <a:solidFill>
                <a:schemeClr val="accent3"/>
              </a:solidFill>
              <a:latin typeface="Arial"/>
              <a:cs typeface="Arial"/>
            </a:endParaRPr>
          </a:p>
        </p:txBody>
      </p:sp>
      <p:sp>
        <p:nvSpPr>
          <p:cNvPr id="4" name="Slide Number Placeholder 3">
            <a:extLst>
              <a:ext uri="{FF2B5EF4-FFF2-40B4-BE49-F238E27FC236}">
                <a16:creationId xmlns:a16="http://schemas.microsoft.com/office/drawing/2014/main" id="{94534F48-4493-E628-E6D3-C8487425284F}"/>
              </a:ext>
            </a:extLst>
          </p:cNvPr>
          <p:cNvSpPr>
            <a:spLocks noGrp="1"/>
          </p:cNvSpPr>
          <p:nvPr>
            <p:ph type="sldNum" sz="quarter" idx="10"/>
          </p:nvPr>
        </p:nvSpPr>
        <p:spPr/>
        <p:txBody>
          <a:bodyPr/>
          <a:lstStyle/>
          <a:p>
            <a:fld id="{74EC55B0-5D01-45FE-91CD-8F1B48D625FC}" type="slidenum">
              <a:rPr lang="en-US" smtClean="0"/>
              <a:pPr/>
              <a:t>159</a:t>
            </a:fld>
            <a:endParaRPr lang="en-US"/>
          </a:p>
        </p:txBody>
      </p:sp>
    </p:spTree>
    <p:extLst>
      <p:ext uri="{BB962C8B-B14F-4D97-AF65-F5344CB8AC3E}">
        <p14:creationId xmlns:p14="http://schemas.microsoft.com/office/powerpoint/2010/main" val="3303874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6ED9-1946-46FE-AC28-03FDB9E991BE}"/>
              </a:ext>
            </a:extLst>
          </p:cNvPr>
          <p:cNvSpPr>
            <a:spLocks noGrp="1"/>
          </p:cNvSpPr>
          <p:nvPr>
            <p:ph type="title"/>
          </p:nvPr>
        </p:nvSpPr>
        <p:spPr/>
        <p:txBody>
          <a:bodyPr>
            <a:noAutofit/>
          </a:bodyPr>
          <a:lstStyle/>
          <a:p>
            <a:r>
              <a:rPr lang="en-US"/>
              <a:t>Funding Hierarchy – Drinking Water and Wastewater Projects</a:t>
            </a:r>
          </a:p>
        </p:txBody>
      </p:sp>
      <p:sp>
        <p:nvSpPr>
          <p:cNvPr id="3" name="Content Placeholder 2">
            <a:extLst>
              <a:ext uri="{FF2B5EF4-FFF2-40B4-BE49-F238E27FC236}">
                <a16:creationId xmlns:a16="http://schemas.microsoft.com/office/drawing/2014/main" id="{7A2CD5C8-D727-45E3-9E2E-D26879B15576}"/>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Grants (VUR or SRP)</a:t>
            </a:r>
          </a:p>
          <a:p>
            <a:r>
              <a:rPr lang="en-US">
                <a:solidFill>
                  <a:schemeClr val="accent3"/>
                </a:solidFill>
                <a:latin typeface="Arial"/>
                <a:cs typeface="Arial"/>
              </a:rPr>
              <a:t>100% PF-based (% based on affordability criteria)</a:t>
            </a:r>
          </a:p>
          <a:p>
            <a:r>
              <a:rPr lang="en-US">
                <a:solidFill>
                  <a:schemeClr val="accent3"/>
                </a:solidFill>
                <a:latin typeface="Arial"/>
                <a:cs typeface="Arial"/>
              </a:rPr>
              <a:t>CDBG-I grants</a:t>
            </a:r>
          </a:p>
          <a:p>
            <a:r>
              <a:rPr lang="en-US">
                <a:solidFill>
                  <a:schemeClr val="accent3"/>
                </a:solidFill>
                <a:latin typeface="Arial"/>
                <a:cs typeface="Arial"/>
              </a:rPr>
              <a:t>Less than 100% PF</a:t>
            </a:r>
          </a:p>
          <a:p>
            <a:r>
              <a:rPr lang="en-US">
                <a:solidFill>
                  <a:schemeClr val="accent3"/>
                </a:solidFill>
                <a:latin typeface="Arial"/>
                <a:cs typeface="Arial"/>
              </a:rPr>
              <a:t>SRF loans</a:t>
            </a:r>
          </a:p>
        </p:txBody>
      </p:sp>
      <p:sp>
        <p:nvSpPr>
          <p:cNvPr id="4" name="Slide Number Placeholder 3">
            <a:extLst>
              <a:ext uri="{FF2B5EF4-FFF2-40B4-BE49-F238E27FC236}">
                <a16:creationId xmlns:a16="http://schemas.microsoft.com/office/drawing/2014/main" id="{561D6BC4-4D3E-4055-8732-6013A09B3ECB}"/>
              </a:ext>
            </a:extLst>
          </p:cNvPr>
          <p:cNvSpPr>
            <a:spLocks noGrp="1"/>
          </p:cNvSpPr>
          <p:nvPr>
            <p:ph type="sldNum" sz="quarter" idx="10"/>
          </p:nvPr>
        </p:nvSpPr>
        <p:spPr/>
        <p:txBody>
          <a:bodyPr/>
          <a:lstStyle/>
          <a:p>
            <a:fld id="{74EC55B0-5D01-45FE-91CD-8F1B48D625FC}" type="slidenum">
              <a:rPr lang="en-US" smtClean="0"/>
              <a:pPr/>
              <a:t>16</a:t>
            </a:fld>
            <a:endParaRPr lang="en-US"/>
          </a:p>
        </p:txBody>
      </p:sp>
    </p:spTree>
    <p:extLst>
      <p:ext uri="{BB962C8B-B14F-4D97-AF65-F5344CB8AC3E}">
        <p14:creationId xmlns:p14="http://schemas.microsoft.com/office/powerpoint/2010/main" val="144039238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t>Local Assistance for Stormwater Infrastructure Investment</a:t>
            </a:r>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Required Narrative for All Projects</a:t>
            </a:r>
            <a:endParaRPr lang="en-US" b="1" i="1">
              <a:solidFill>
                <a:schemeClr val="accent3"/>
              </a:solidFill>
              <a:latin typeface="+mj-lt"/>
            </a:endParaRP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
        <p:nvSpPr>
          <p:cNvPr id="2" name="Slide Number Placeholder 1">
            <a:extLst>
              <a:ext uri="{FF2B5EF4-FFF2-40B4-BE49-F238E27FC236}">
                <a16:creationId xmlns:a16="http://schemas.microsoft.com/office/drawing/2014/main" id="{F28149BE-23F3-4269-B408-5571F2B1FCD1}"/>
              </a:ext>
            </a:extLst>
          </p:cNvPr>
          <p:cNvSpPr>
            <a:spLocks noGrp="1"/>
          </p:cNvSpPr>
          <p:nvPr>
            <p:ph type="sldNum" sz="quarter" idx="14"/>
          </p:nvPr>
        </p:nvSpPr>
        <p:spPr/>
        <p:txBody>
          <a:bodyPr/>
          <a:lstStyle/>
          <a:p>
            <a:fld id="{74EC55B0-5D01-45FE-91CD-8F1B48D625FC}" type="slidenum">
              <a:rPr lang="en-US" smtClean="0"/>
              <a:pPr/>
              <a:t>160</a:t>
            </a:fld>
            <a:endParaRPr lang="en-US"/>
          </a:p>
        </p:txBody>
      </p:sp>
    </p:spTree>
    <p:extLst>
      <p:ext uri="{BB962C8B-B14F-4D97-AF65-F5344CB8AC3E}">
        <p14:creationId xmlns:p14="http://schemas.microsoft.com/office/powerpoint/2010/main" val="255936971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2A1A2A-42C4-D380-92B0-6279619EF55E}"/>
              </a:ext>
            </a:extLst>
          </p:cNvPr>
          <p:cNvSpPr>
            <a:spLocks noGrp="1"/>
          </p:cNvSpPr>
          <p:nvPr>
            <p:ph type="title"/>
          </p:nvPr>
        </p:nvSpPr>
        <p:spPr/>
        <p:txBody>
          <a:bodyPr/>
          <a:lstStyle/>
          <a:p>
            <a:r>
              <a:rPr lang="en-US"/>
              <a:t>LASII –Narrative for All Projects</a:t>
            </a:r>
          </a:p>
        </p:txBody>
      </p:sp>
      <p:sp>
        <p:nvSpPr>
          <p:cNvPr id="7" name="Content Placeholder 6">
            <a:extLst>
              <a:ext uri="{FF2B5EF4-FFF2-40B4-BE49-F238E27FC236}">
                <a16:creationId xmlns:a16="http://schemas.microsoft.com/office/drawing/2014/main" id="{A2DE4381-34DB-73D4-F7DA-F3C0B2DADEFA}"/>
              </a:ext>
            </a:extLst>
          </p:cNvPr>
          <p:cNvSpPr>
            <a:spLocks noGrp="1"/>
          </p:cNvSpPr>
          <p:nvPr>
            <p:ph idx="1"/>
          </p:nvPr>
        </p:nvSpPr>
        <p:spPr/>
        <p:txBody>
          <a:bodyPr/>
          <a:lstStyle/>
          <a:p>
            <a:r>
              <a:rPr lang="en-US">
                <a:solidFill>
                  <a:schemeClr val="accent3"/>
                </a:solidFill>
              </a:rPr>
              <a:t>Required for all applications</a:t>
            </a:r>
          </a:p>
          <a:p>
            <a:r>
              <a:rPr lang="en-US">
                <a:solidFill>
                  <a:schemeClr val="accent3"/>
                </a:solidFill>
              </a:rPr>
              <a:t>Must address all items discussed in guidance</a:t>
            </a:r>
          </a:p>
          <a:p>
            <a:r>
              <a:rPr lang="en-US">
                <a:solidFill>
                  <a:schemeClr val="accent3"/>
                </a:solidFill>
              </a:rPr>
              <a:t>Read guidance</a:t>
            </a:r>
          </a:p>
          <a:p>
            <a:r>
              <a:rPr lang="en-US">
                <a:solidFill>
                  <a:schemeClr val="accent3"/>
                </a:solidFill>
              </a:rPr>
              <a:t>If required narrative not applicable, state “Not applicable”</a:t>
            </a:r>
          </a:p>
        </p:txBody>
      </p:sp>
      <p:sp>
        <p:nvSpPr>
          <p:cNvPr id="5" name="Slide Number Placeholder 4">
            <a:extLst>
              <a:ext uri="{FF2B5EF4-FFF2-40B4-BE49-F238E27FC236}">
                <a16:creationId xmlns:a16="http://schemas.microsoft.com/office/drawing/2014/main" id="{3B43F1D0-686D-1D31-A037-4A4B517728F9}"/>
              </a:ext>
            </a:extLst>
          </p:cNvPr>
          <p:cNvSpPr>
            <a:spLocks noGrp="1"/>
          </p:cNvSpPr>
          <p:nvPr>
            <p:ph type="sldNum" sz="quarter" idx="10"/>
          </p:nvPr>
        </p:nvSpPr>
        <p:spPr/>
        <p:txBody>
          <a:bodyPr/>
          <a:lstStyle/>
          <a:p>
            <a:fld id="{74EC55B0-5D01-45FE-91CD-8F1B48D625FC}" type="slidenum">
              <a:rPr lang="en-US" smtClean="0"/>
              <a:pPr/>
              <a:t>161</a:t>
            </a:fld>
            <a:endParaRPr lang="en-US"/>
          </a:p>
        </p:txBody>
      </p:sp>
    </p:spTree>
    <p:extLst>
      <p:ext uri="{BB962C8B-B14F-4D97-AF65-F5344CB8AC3E}">
        <p14:creationId xmlns:p14="http://schemas.microsoft.com/office/powerpoint/2010/main" val="156946504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66B1-0B3C-EFFC-B236-069FAC1D521D}"/>
              </a:ext>
            </a:extLst>
          </p:cNvPr>
          <p:cNvSpPr>
            <a:spLocks noGrp="1"/>
          </p:cNvSpPr>
          <p:nvPr>
            <p:ph type="title"/>
          </p:nvPr>
        </p:nvSpPr>
        <p:spPr/>
        <p:txBody>
          <a:bodyPr/>
          <a:lstStyle/>
          <a:p>
            <a:r>
              <a:rPr lang="en-US"/>
              <a:t>LASII –Narrative for All Projects</a:t>
            </a:r>
          </a:p>
        </p:txBody>
      </p:sp>
      <p:sp>
        <p:nvSpPr>
          <p:cNvPr id="3" name="Content Placeholder 2">
            <a:extLst>
              <a:ext uri="{FF2B5EF4-FFF2-40B4-BE49-F238E27FC236}">
                <a16:creationId xmlns:a16="http://schemas.microsoft.com/office/drawing/2014/main" id="{CCC9E67E-B5AE-76DF-FE72-CAB96638F39C}"/>
              </a:ext>
            </a:extLst>
          </p:cNvPr>
          <p:cNvSpPr>
            <a:spLocks noGrp="1"/>
          </p:cNvSpPr>
          <p:nvPr>
            <p:ph idx="1"/>
          </p:nvPr>
        </p:nvSpPr>
        <p:spPr>
          <a:xfrm>
            <a:off x="372183" y="1124819"/>
            <a:ext cx="8239328" cy="5019673"/>
          </a:xfrm>
        </p:spPr>
        <p:txBody>
          <a:bodyPr vert="horz" lIns="91440" tIns="45720" rIns="91440" bIns="45720" rtlCol="0" anchor="t">
            <a:normAutofit/>
          </a:bodyPr>
          <a:lstStyle/>
          <a:p>
            <a:r>
              <a:rPr lang="en-US">
                <a:solidFill>
                  <a:schemeClr val="accent3"/>
                </a:solidFill>
                <a:latin typeface="Arial"/>
                <a:cs typeface="Arial"/>
              </a:rPr>
              <a:t>Describe the source of the water that is causing the stormwater quality and/or quantity "issue"</a:t>
            </a:r>
            <a:endParaRPr lang="en-US">
              <a:solidFill>
                <a:schemeClr val="accent3"/>
              </a:solidFill>
            </a:endParaRPr>
          </a:p>
          <a:p>
            <a:pPr lvl="1"/>
            <a:r>
              <a:rPr lang="en-US">
                <a:solidFill>
                  <a:schemeClr val="accent3"/>
                </a:solidFill>
                <a:latin typeface="Arial"/>
                <a:cs typeface="Arial"/>
              </a:rPr>
              <a:t>Upstream flow problems?</a:t>
            </a:r>
          </a:p>
          <a:p>
            <a:pPr lvl="1"/>
            <a:r>
              <a:rPr lang="en-US">
                <a:solidFill>
                  <a:schemeClr val="accent3"/>
                </a:solidFill>
                <a:latin typeface="Arial"/>
                <a:cs typeface="Arial"/>
              </a:rPr>
              <a:t>Rainfall directly falling onto area?</a:t>
            </a:r>
          </a:p>
          <a:p>
            <a:pPr lvl="1"/>
            <a:r>
              <a:rPr lang="en-US">
                <a:solidFill>
                  <a:schemeClr val="accent3"/>
                </a:solidFill>
                <a:latin typeface="Arial"/>
                <a:cs typeface="Arial"/>
              </a:rPr>
              <a:t>Is stormwater overflowing streambank an issue?</a:t>
            </a:r>
          </a:p>
          <a:p>
            <a:pPr lvl="1"/>
            <a:r>
              <a:rPr lang="en-US">
                <a:solidFill>
                  <a:schemeClr val="accent3"/>
                </a:solidFill>
                <a:latin typeface="Arial"/>
                <a:cs typeface="Arial"/>
              </a:rPr>
              <a:t>Is the streambank being eroded?</a:t>
            </a:r>
            <a:endParaRPr lang="en-US">
              <a:solidFill>
                <a:schemeClr val="accent3"/>
              </a:solidFill>
            </a:endParaRPr>
          </a:p>
          <a:p>
            <a:pPr lvl="1"/>
            <a:endParaRPr lang="en-US">
              <a:solidFill>
                <a:schemeClr val="accent3"/>
              </a:solidFill>
            </a:endParaRPr>
          </a:p>
          <a:p>
            <a:r>
              <a:rPr lang="en-US">
                <a:solidFill>
                  <a:schemeClr val="accent3"/>
                </a:solidFill>
                <a:latin typeface="Arial"/>
                <a:cs typeface="Arial"/>
              </a:rPr>
              <a:t>Mapping</a:t>
            </a:r>
          </a:p>
          <a:p>
            <a:pPr lvl="1"/>
            <a:r>
              <a:rPr lang="en-US">
                <a:solidFill>
                  <a:schemeClr val="accent3"/>
                </a:solidFill>
                <a:latin typeface="Arial"/>
                <a:cs typeface="Arial"/>
              </a:rPr>
              <a:t>Provide maps at a reasonable scale that clearly</a:t>
            </a:r>
          </a:p>
          <a:p>
            <a:pPr marL="342900" lvl="1" indent="0">
              <a:buNone/>
            </a:pPr>
            <a:r>
              <a:rPr lang="en-US">
                <a:solidFill>
                  <a:schemeClr val="accent3"/>
                </a:solidFill>
                <a:latin typeface="Arial"/>
                <a:cs typeface="Arial"/>
              </a:rPr>
              <a:t>  depicts issues</a:t>
            </a:r>
          </a:p>
          <a:p>
            <a:pPr lvl="1"/>
            <a:endParaRPr lang="en-US"/>
          </a:p>
          <a:p>
            <a:endParaRPr lang="en-US"/>
          </a:p>
        </p:txBody>
      </p:sp>
      <p:sp>
        <p:nvSpPr>
          <p:cNvPr id="4" name="Slide Number Placeholder 3">
            <a:extLst>
              <a:ext uri="{FF2B5EF4-FFF2-40B4-BE49-F238E27FC236}">
                <a16:creationId xmlns:a16="http://schemas.microsoft.com/office/drawing/2014/main" id="{FA7CBA33-18EF-AD07-750E-9C2CA5F81B95}"/>
              </a:ext>
            </a:extLst>
          </p:cNvPr>
          <p:cNvSpPr>
            <a:spLocks noGrp="1"/>
          </p:cNvSpPr>
          <p:nvPr>
            <p:ph type="sldNum" sz="quarter" idx="10"/>
          </p:nvPr>
        </p:nvSpPr>
        <p:spPr/>
        <p:txBody>
          <a:bodyPr/>
          <a:lstStyle/>
          <a:p>
            <a:fld id="{74EC55B0-5D01-45FE-91CD-8F1B48D625FC}" type="slidenum">
              <a:rPr lang="en-US" smtClean="0"/>
              <a:pPr/>
              <a:t>162</a:t>
            </a:fld>
            <a:endParaRPr lang="en-US"/>
          </a:p>
        </p:txBody>
      </p:sp>
    </p:spTree>
    <p:extLst>
      <p:ext uri="{BB962C8B-B14F-4D97-AF65-F5344CB8AC3E}">
        <p14:creationId xmlns:p14="http://schemas.microsoft.com/office/powerpoint/2010/main" val="16013405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AA5D0-FE98-FAED-5C3D-C541988C3BBB}"/>
              </a:ext>
            </a:extLst>
          </p:cNvPr>
          <p:cNvSpPr>
            <a:spLocks noGrp="1"/>
          </p:cNvSpPr>
          <p:nvPr>
            <p:ph type="title"/>
          </p:nvPr>
        </p:nvSpPr>
        <p:spPr/>
        <p:txBody>
          <a:bodyPr/>
          <a:lstStyle/>
          <a:p>
            <a:r>
              <a:rPr lang="en-US"/>
              <a:t>LASII – Narrative for All Projects</a:t>
            </a:r>
          </a:p>
        </p:txBody>
      </p:sp>
      <p:sp>
        <p:nvSpPr>
          <p:cNvPr id="3" name="Content Placeholder 2">
            <a:extLst>
              <a:ext uri="{FF2B5EF4-FFF2-40B4-BE49-F238E27FC236}">
                <a16:creationId xmlns:a16="http://schemas.microsoft.com/office/drawing/2014/main" id="{A056AC98-3606-7467-B3AB-1375F04FB5E0}"/>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Do you have an established Stormwater Utility ?</a:t>
            </a:r>
          </a:p>
          <a:p>
            <a:pPr lvl="1"/>
            <a:r>
              <a:rPr lang="en-US">
                <a:solidFill>
                  <a:schemeClr val="accent3"/>
                </a:solidFill>
                <a:latin typeface="Arial"/>
                <a:cs typeface="Arial"/>
              </a:rPr>
              <a:t>Date of utility establishment</a:t>
            </a:r>
          </a:p>
          <a:p>
            <a:pPr lvl="1"/>
            <a:endParaRPr lang="en-US">
              <a:solidFill>
                <a:schemeClr val="accent3"/>
              </a:solidFill>
            </a:endParaRPr>
          </a:p>
          <a:p>
            <a:r>
              <a:rPr lang="en-US">
                <a:solidFill>
                  <a:schemeClr val="accent3"/>
                </a:solidFill>
                <a:latin typeface="Arial"/>
                <a:cs typeface="Arial"/>
              </a:rPr>
              <a:t>Do you have an established Stormwater enterprise fund ?</a:t>
            </a:r>
          </a:p>
          <a:p>
            <a:pPr lvl="1"/>
            <a:r>
              <a:rPr lang="en-US">
                <a:solidFill>
                  <a:schemeClr val="accent3"/>
                </a:solidFill>
                <a:latin typeface="Arial"/>
                <a:cs typeface="Arial"/>
              </a:rPr>
              <a:t>When fund created and first fees collected</a:t>
            </a:r>
          </a:p>
          <a:p>
            <a:pPr>
              <a:buFont typeface="Arial"/>
              <a:buChar char="•"/>
            </a:pPr>
            <a:r>
              <a:rPr lang="en-US">
                <a:solidFill>
                  <a:schemeClr val="accent3"/>
                </a:solidFill>
              </a:rPr>
              <a:t>Revenues</a:t>
            </a:r>
          </a:p>
          <a:p>
            <a:pPr marL="800100" lvl="1" indent="-285750">
              <a:buFont typeface="Arial"/>
              <a:buChar char="•"/>
            </a:pPr>
            <a:r>
              <a:rPr lang="en-US">
                <a:solidFill>
                  <a:schemeClr val="accent3"/>
                </a:solidFill>
              </a:rPr>
              <a:t>Estimate of amount collected in past 12 months</a:t>
            </a:r>
          </a:p>
          <a:p>
            <a:pPr marL="800100" lvl="1" indent="-285750">
              <a:buFont typeface="Arial"/>
              <a:buChar char="•"/>
            </a:pPr>
            <a:r>
              <a:rPr lang="en-US">
                <a:solidFill>
                  <a:schemeClr val="accent3"/>
                </a:solidFill>
              </a:rPr>
              <a:t>Source of revenue</a:t>
            </a:r>
          </a:p>
          <a:p>
            <a:pPr>
              <a:buFont typeface="Arial"/>
              <a:buChar char="•"/>
            </a:pPr>
            <a:r>
              <a:rPr lang="en-US">
                <a:solidFill>
                  <a:schemeClr val="accent3"/>
                </a:solidFill>
              </a:rPr>
              <a:t>Funds expended</a:t>
            </a:r>
          </a:p>
          <a:p>
            <a:pPr marL="800100" lvl="1" indent="-285750">
              <a:buFont typeface="Arial"/>
              <a:buChar char="•"/>
            </a:pPr>
            <a:r>
              <a:rPr lang="en-US">
                <a:solidFill>
                  <a:schemeClr val="accent3"/>
                </a:solidFill>
              </a:rPr>
              <a:t>Estimate amount in past 12 months</a:t>
            </a:r>
          </a:p>
          <a:p>
            <a:pPr marL="800100" lvl="1" indent="-285750">
              <a:buFont typeface="Arial"/>
              <a:buChar char="•"/>
            </a:pPr>
            <a:r>
              <a:rPr lang="en-US">
                <a:solidFill>
                  <a:schemeClr val="accent3"/>
                </a:solidFill>
              </a:rPr>
              <a:t>Source of expenditures</a:t>
            </a:r>
          </a:p>
          <a:p>
            <a:pPr lvl="1"/>
            <a:endParaRPr lang="en-US">
              <a:solidFill>
                <a:srgbClr val="FF0000"/>
              </a:solidFill>
            </a:endParaRPr>
          </a:p>
          <a:p>
            <a:pPr lvl="2"/>
            <a:endParaRPr lang="en-US">
              <a:solidFill>
                <a:srgbClr val="FF0000"/>
              </a:solidFill>
            </a:endParaRPr>
          </a:p>
        </p:txBody>
      </p:sp>
      <p:sp>
        <p:nvSpPr>
          <p:cNvPr id="4" name="Slide Number Placeholder 3">
            <a:extLst>
              <a:ext uri="{FF2B5EF4-FFF2-40B4-BE49-F238E27FC236}">
                <a16:creationId xmlns:a16="http://schemas.microsoft.com/office/drawing/2014/main" id="{1D3B2827-B976-5896-2818-4CF41D2527CE}"/>
              </a:ext>
            </a:extLst>
          </p:cNvPr>
          <p:cNvSpPr>
            <a:spLocks noGrp="1"/>
          </p:cNvSpPr>
          <p:nvPr>
            <p:ph type="sldNum" sz="quarter" idx="10"/>
          </p:nvPr>
        </p:nvSpPr>
        <p:spPr/>
        <p:txBody>
          <a:bodyPr/>
          <a:lstStyle/>
          <a:p>
            <a:fld id="{74EC55B0-5D01-45FE-91CD-8F1B48D625FC}" type="slidenum">
              <a:rPr lang="en-US" smtClean="0"/>
              <a:pPr/>
              <a:t>163</a:t>
            </a:fld>
            <a:endParaRPr lang="en-US"/>
          </a:p>
        </p:txBody>
      </p:sp>
    </p:spTree>
    <p:extLst>
      <p:ext uri="{BB962C8B-B14F-4D97-AF65-F5344CB8AC3E}">
        <p14:creationId xmlns:p14="http://schemas.microsoft.com/office/powerpoint/2010/main" val="100397781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0861-DEFC-BD04-14D9-B92CD9875227}"/>
              </a:ext>
            </a:extLst>
          </p:cNvPr>
          <p:cNvSpPr>
            <a:spLocks noGrp="1"/>
          </p:cNvSpPr>
          <p:nvPr>
            <p:ph type="title"/>
          </p:nvPr>
        </p:nvSpPr>
        <p:spPr/>
        <p:txBody>
          <a:bodyPr/>
          <a:lstStyle/>
          <a:p>
            <a:r>
              <a:rPr lang="en-US"/>
              <a:t>LASII – Narrative for All Projects</a:t>
            </a:r>
          </a:p>
        </p:txBody>
      </p:sp>
      <p:sp>
        <p:nvSpPr>
          <p:cNvPr id="3" name="Content Placeholder 2">
            <a:extLst>
              <a:ext uri="{FF2B5EF4-FFF2-40B4-BE49-F238E27FC236}">
                <a16:creationId xmlns:a16="http://schemas.microsoft.com/office/drawing/2014/main" id="{B2B8AD21-281F-C54E-1B6E-2E6AC526EEE3}"/>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Provide NPDES Municipal Separate Storm Sewer System (MS4) permit (if applicable)</a:t>
            </a:r>
            <a:endParaRPr lang="en-US">
              <a:solidFill>
                <a:schemeClr val="accent3"/>
              </a:solidFill>
            </a:endParaRPr>
          </a:p>
          <a:p>
            <a:pPr lvl="2"/>
            <a:r>
              <a:rPr lang="en-US" sz="2400">
                <a:solidFill>
                  <a:schemeClr val="accent3"/>
                </a:solidFill>
                <a:latin typeface="Arial"/>
                <a:cs typeface="Arial"/>
              </a:rPr>
              <a:t>Permit number, issue date, summary of compliance issues</a:t>
            </a:r>
          </a:p>
          <a:p>
            <a:pPr lvl="2"/>
            <a:endParaRPr lang="en-US">
              <a:solidFill>
                <a:schemeClr val="accent3"/>
              </a:solidFill>
              <a:latin typeface="Arial"/>
              <a:cs typeface="Arial"/>
            </a:endParaRPr>
          </a:p>
          <a:p>
            <a:r>
              <a:rPr lang="en-US">
                <a:solidFill>
                  <a:schemeClr val="accent3"/>
                </a:solidFill>
                <a:latin typeface="Arial"/>
                <a:cs typeface="Arial"/>
              </a:rPr>
              <a:t>For Stormwater Planning Studies</a:t>
            </a:r>
          </a:p>
          <a:p>
            <a:pPr lvl="1"/>
            <a:r>
              <a:rPr lang="en-US">
                <a:solidFill>
                  <a:schemeClr val="accent3"/>
                </a:solidFill>
                <a:latin typeface="Arial"/>
                <a:cs typeface="Arial"/>
              </a:rPr>
              <a:t>Provide detailed description of proposed stormwater planning activity and goals of the proposed planning activity</a:t>
            </a:r>
          </a:p>
          <a:p>
            <a:pPr lvl="1"/>
            <a:endParaRPr lang="en-US">
              <a:solidFill>
                <a:schemeClr val="accent3"/>
              </a:solidFill>
              <a:latin typeface="Arial"/>
              <a:cs typeface="Arial"/>
            </a:endParaRPr>
          </a:p>
          <a:p>
            <a:r>
              <a:rPr lang="en-US">
                <a:solidFill>
                  <a:schemeClr val="accent3"/>
                </a:solidFill>
                <a:latin typeface="Arial"/>
                <a:cs typeface="Arial"/>
              </a:rPr>
              <a:t>Public input – Describe any public input sessions or notifications about the project</a:t>
            </a:r>
            <a:endParaRPr lang="en-US">
              <a:solidFill>
                <a:schemeClr val="accent3"/>
              </a:solidFill>
            </a:endParaRPr>
          </a:p>
        </p:txBody>
      </p:sp>
      <p:sp>
        <p:nvSpPr>
          <p:cNvPr id="4" name="Slide Number Placeholder 3">
            <a:extLst>
              <a:ext uri="{FF2B5EF4-FFF2-40B4-BE49-F238E27FC236}">
                <a16:creationId xmlns:a16="http://schemas.microsoft.com/office/drawing/2014/main" id="{C3F2D271-4AD3-7275-FF03-A155830FD293}"/>
              </a:ext>
            </a:extLst>
          </p:cNvPr>
          <p:cNvSpPr>
            <a:spLocks noGrp="1"/>
          </p:cNvSpPr>
          <p:nvPr>
            <p:ph type="sldNum" sz="quarter" idx="10"/>
          </p:nvPr>
        </p:nvSpPr>
        <p:spPr/>
        <p:txBody>
          <a:bodyPr/>
          <a:lstStyle/>
          <a:p>
            <a:fld id="{74EC55B0-5D01-45FE-91CD-8F1B48D625FC}" type="slidenum">
              <a:rPr lang="en-US" smtClean="0"/>
              <a:pPr/>
              <a:t>164</a:t>
            </a:fld>
            <a:endParaRPr lang="en-US"/>
          </a:p>
        </p:txBody>
      </p:sp>
    </p:spTree>
    <p:extLst>
      <p:ext uri="{BB962C8B-B14F-4D97-AF65-F5344CB8AC3E}">
        <p14:creationId xmlns:p14="http://schemas.microsoft.com/office/powerpoint/2010/main" val="124544086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2E979-F8AC-0975-D84A-F0102559B083}"/>
              </a:ext>
            </a:extLst>
          </p:cNvPr>
          <p:cNvSpPr>
            <a:spLocks noGrp="1"/>
          </p:cNvSpPr>
          <p:nvPr>
            <p:ph type="title"/>
          </p:nvPr>
        </p:nvSpPr>
        <p:spPr/>
        <p:txBody>
          <a:bodyPr/>
          <a:lstStyle/>
          <a:p>
            <a:r>
              <a:rPr lang="en-US"/>
              <a:t>LASII – Narrative for All Projects</a:t>
            </a:r>
          </a:p>
        </p:txBody>
      </p:sp>
      <p:sp>
        <p:nvSpPr>
          <p:cNvPr id="3" name="Content Placeholder 2">
            <a:extLst>
              <a:ext uri="{FF2B5EF4-FFF2-40B4-BE49-F238E27FC236}">
                <a16:creationId xmlns:a16="http://schemas.microsoft.com/office/drawing/2014/main" id="{D7548C48-6F79-8249-4885-CFD45EBA2059}"/>
              </a:ext>
            </a:extLst>
          </p:cNvPr>
          <p:cNvSpPr>
            <a:spLocks noGrp="1"/>
          </p:cNvSpPr>
          <p:nvPr>
            <p:ph idx="1"/>
          </p:nvPr>
        </p:nvSpPr>
        <p:spPr/>
        <p:txBody>
          <a:bodyPr vert="horz" lIns="91440" tIns="45720" rIns="91440" bIns="45720" rtlCol="0" anchor="t">
            <a:normAutofit/>
          </a:bodyPr>
          <a:lstStyle/>
          <a:p>
            <a:r>
              <a:rPr lang="en-US" dirty="0">
                <a:solidFill>
                  <a:schemeClr val="accent3"/>
                </a:solidFill>
                <a:latin typeface="Arial"/>
                <a:cs typeface="Arial"/>
              </a:rPr>
              <a:t>Stormwater planning study only provide:</a:t>
            </a:r>
          </a:p>
          <a:p>
            <a:pPr lvl="1"/>
            <a:r>
              <a:rPr lang="en-US" dirty="0">
                <a:solidFill>
                  <a:schemeClr val="accent3"/>
                </a:solidFill>
                <a:latin typeface="Arial"/>
                <a:cs typeface="Arial"/>
              </a:rPr>
              <a:t>Detailed description of proposed stormwater planning activity</a:t>
            </a:r>
          </a:p>
          <a:p>
            <a:pPr lvl="1"/>
            <a:r>
              <a:rPr lang="en-US" dirty="0">
                <a:solidFill>
                  <a:schemeClr val="accent3"/>
                </a:solidFill>
                <a:latin typeface="Arial"/>
                <a:cs typeface="Arial"/>
              </a:rPr>
              <a:t>Goals of the proposed planning activity</a:t>
            </a:r>
          </a:p>
          <a:p>
            <a:r>
              <a:rPr lang="en-US" dirty="0">
                <a:solidFill>
                  <a:schemeClr val="accent3"/>
                </a:solidFill>
                <a:latin typeface="Arial"/>
                <a:cs typeface="Arial"/>
              </a:rPr>
              <a:t>Public input – Include input focused on residents and / or businesses most directly impacted by project</a:t>
            </a:r>
          </a:p>
          <a:p>
            <a:pPr lvl="1"/>
            <a:r>
              <a:rPr lang="en-US" dirty="0">
                <a:solidFill>
                  <a:schemeClr val="accent3"/>
                </a:solidFill>
                <a:latin typeface="Arial"/>
                <a:cs typeface="Arial"/>
              </a:rPr>
              <a:t>Describe any public input sessions</a:t>
            </a:r>
          </a:p>
          <a:p>
            <a:pPr lvl="1"/>
            <a:r>
              <a:rPr lang="en-US" dirty="0">
                <a:solidFill>
                  <a:schemeClr val="accent3"/>
                </a:solidFill>
                <a:latin typeface="Arial"/>
                <a:cs typeface="Arial"/>
              </a:rPr>
              <a:t>Provide notifications about public input sessions</a:t>
            </a:r>
          </a:p>
          <a:p>
            <a:pPr lvl="1"/>
            <a:endParaRPr lang="en-US"/>
          </a:p>
        </p:txBody>
      </p:sp>
      <p:sp>
        <p:nvSpPr>
          <p:cNvPr id="4" name="Slide Number Placeholder 3">
            <a:extLst>
              <a:ext uri="{FF2B5EF4-FFF2-40B4-BE49-F238E27FC236}">
                <a16:creationId xmlns:a16="http://schemas.microsoft.com/office/drawing/2014/main" id="{AC6019C0-108F-51D1-5A7F-0E7D19AE889E}"/>
              </a:ext>
            </a:extLst>
          </p:cNvPr>
          <p:cNvSpPr>
            <a:spLocks noGrp="1"/>
          </p:cNvSpPr>
          <p:nvPr>
            <p:ph type="sldNum" sz="quarter" idx="10"/>
          </p:nvPr>
        </p:nvSpPr>
        <p:spPr/>
        <p:txBody>
          <a:bodyPr/>
          <a:lstStyle/>
          <a:p>
            <a:fld id="{74EC55B0-5D01-45FE-91CD-8F1B48D625FC}" type="slidenum">
              <a:rPr lang="en-US" smtClean="0"/>
              <a:pPr/>
              <a:t>165</a:t>
            </a:fld>
            <a:endParaRPr lang="en-US"/>
          </a:p>
        </p:txBody>
      </p:sp>
    </p:spTree>
    <p:extLst>
      <p:ext uri="{BB962C8B-B14F-4D97-AF65-F5344CB8AC3E}">
        <p14:creationId xmlns:p14="http://schemas.microsoft.com/office/powerpoint/2010/main" val="74264913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t>Local Assistance for Stormwater Infrastructure Investment</a:t>
            </a:r>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Stormwater</a:t>
            </a:r>
          </a:p>
          <a:p>
            <a:pPr marL="0" indent="0" algn="ctr">
              <a:buNone/>
            </a:pPr>
            <a:r>
              <a:rPr lang="en-US" sz="3200" b="1" i="1">
                <a:solidFill>
                  <a:schemeClr val="accent3"/>
                </a:solidFill>
                <a:latin typeface="+mj-lt"/>
              </a:rPr>
              <a:t>Construction Projects</a:t>
            </a:r>
            <a:endParaRPr lang="en-US" b="1" i="1">
              <a:solidFill>
                <a:schemeClr val="accent3"/>
              </a:solidFill>
              <a:latin typeface="+mj-lt"/>
            </a:endParaRP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
        <p:nvSpPr>
          <p:cNvPr id="2" name="Slide Number Placeholder 1">
            <a:extLst>
              <a:ext uri="{FF2B5EF4-FFF2-40B4-BE49-F238E27FC236}">
                <a16:creationId xmlns:a16="http://schemas.microsoft.com/office/drawing/2014/main" id="{F28149BE-23F3-4269-B408-5571F2B1FCD1}"/>
              </a:ext>
            </a:extLst>
          </p:cNvPr>
          <p:cNvSpPr>
            <a:spLocks noGrp="1"/>
          </p:cNvSpPr>
          <p:nvPr>
            <p:ph type="sldNum" sz="quarter" idx="14"/>
          </p:nvPr>
        </p:nvSpPr>
        <p:spPr/>
        <p:txBody>
          <a:bodyPr/>
          <a:lstStyle/>
          <a:p>
            <a:fld id="{74EC55B0-5D01-45FE-91CD-8F1B48D625FC}" type="slidenum">
              <a:rPr lang="en-US" smtClean="0"/>
              <a:pPr/>
              <a:t>166</a:t>
            </a:fld>
            <a:endParaRPr lang="en-US"/>
          </a:p>
        </p:txBody>
      </p:sp>
    </p:spTree>
    <p:extLst>
      <p:ext uri="{BB962C8B-B14F-4D97-AF65-F5344CB8AC3E}">
        <p14:creationId xmlns:p14="http://schemas.microsoft.com/office/powerpoint/2010/main" val="62401986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0161-B4C6-48BD-9094-0E7D3AEED307}"/>
              </a:ext>
            </a:extLst>
          </p:cNvPr>
          <p:cNvSpPr>
            <a:spLocks noGrp="1"/>
          </p:cNvSpPr>
          <p:nvPr>
            <p:ph type="title"/>
          </p:nvPr>
        </p:nvSpPr>
        <p:spPr/>
        <p:txBody>
          <a:bodyPr>
            <a:noAutofit/>
          </a:bodyPr>
          <a:lstStyle/>
          <a:p>
            <a:r>
              <a:rPr lang="en-US"/>
              <a:t>LASII Priority Rating System for Construction Projects</a:t>
            </a:r>
          </a:p>
        </p:txBody>
      </p:sp>
      <p:sp>
        <p:nvSpPr>
          <p:cNvPr id="3" name="Content Placeholder 2">
            <a:extLst>
              <a:ext uri="{FF2B5EF4-FFF2-40B4-BE49-F238E27FC236}">
                <a16:creationId xmlns:a16="http://schemas.microsoft.com/office/drawing/2014/main" id="{55519F24-5D89-461C-B07F-E685761F9540}"/>
              </a:ext>
            </a:extLst>
          </p:cNvPr>
          <p:cNvSpPr>
            <a:spLocks noGrp="1"/>
          </p:cNvSpPr>
          <p:nvPr>
            <p:ph idx="1"/>
          </p:nvPr>
        </p:nvSpPr>
        <p:spPr/>
        <p:txBody>
          <a:bodyPr vert="horz" lIns="91440" tIns="45720" rIns="91440" bIns="45720" rtlCol="0" anchor="t">
            <a:noAutofit/>
          </a:bodyPr>
          <a:lstStyle/>
          <a:p>
            <a:pPr>
              <a:spcAft>
                <a:spcPts val="600"/>
              </a:spcAft>
            </a:pPr>
            <a:r>
              <a:rPr lang="en-US">
                <a:solidFill>
                  <a:schemeClr val="accent3"/>
                </a:solidFill>
              </a:rPr>
              <a:t>Categories</a:t>
            </a:r>
          </a:p>
          <a:p>
            <a:pPr lvl="1">
              <a:spcAft>
                <a:spcPts val="600"/>
              </a:spcAft>
            </a:pPr>
            <a:r>
              <a:rPr lang="en-US" dirty="0">
                <a:solidFill>
                  <a:schemeClr val="accent3"/>
                </a:solidFill>
                <a:latin typeface="Arial"/>
                <a:cs typeface="Arial"/>
              </a:rPr>
              <a:t>Category 1 – Project Purpose </a:t>
            </a:r>
            <a:r>
              <a:rPr lang="en-US" dirty="0">
                <a:solidFill>
                  <a:srgbClr val="1F497D"/>
                </a:solidFill>
                <a:latin typeface="Arial"/>
                <a:cs typeface="Arial"/>
              </a:rPr>
              <a:t>(</a:t>
            </a:r>
            <a:r>
              <a:rPr lang="en-US" dirty="0">
                <a:solidFill>
                  <a:schemeClr val="accent3"/>
                </a:solidFill>
                <a:latin typeface="Arial"/>
                <a:cs typeface="Arial"/>
              </a:rPr>
              <a:t>35 points max)</a:t>
            </a:r>
          </a:p>
          <a:p>
            <a:pPr lvl="1">
              <a:spcAft>
                <a:spcPts val="600"/>
              </a:spcAft>
            </a:pPr>
            <a:r>
              <a:rPr lang="en-US">
                <a:solidFill>
                  <a:schemeClr val="accent3"/>
                </a:solidFill>
              </a:rPr>
              <a:t>Category 2 – Project Benefits (30 points)</a:t>
            </a:r>
          </a:p>
          <a:p>
            <a:pPr lvl="1">
              <a:spcAft>
                <a:spcPts val="600"/>
              </a:spcAft>
            </a:pPr>
            <a:r>
              <a:rPr lang="en-US">
                <a:solidFill>
                  <a:schemeClr val="accent3"/>
                </a:solidFill>
              </a:rPr>
              <a:t>Category 3 – System Management (10 points)</a:t>
            </a:r>
          </a:p>
          <a:p>
            <a:pPr lvl="1">
              <a:spcAft>
                <a:spcPts val="600"/>
              </a:spcAft>
            </a:pPr>
            <a:r>
              <a:rPr lang="en-US">
                <a:solidFill>
                  <a:schemeClr val="accent3"/>
                </a:solidFill>
              </a:rPr>
              <a:t>Category 4 – Affordability (25 points)</a:t>
            </a:r>
          </a:p>
          <a:p>
            <a:r>
              <a:rPr lang="en-US">
                <a:solidFill>
                  <a:schemeClr val="accent3"/>
                </a:solidFill>
              </a:rPr>
              <a:t>Make sure project is eligible</a:t>
            </a:r>
          </a:p>
          <a:p>
            <a:r>
              <a:rPr lang="en-US">
                <a:solidFill>
                  <a:schemeClr val="accent3"/>
                </a:solidFill>
              </a:rPr>
              <a:t>Read the guidance</a:t>
            </a:r>
          </a:p>
          <a:p>
            <a:r>
              <a:rPr lang="en-US">
                <a:solidFill>
                  <a:schemeClr val="accent3"/>
                </a:solidFill>
              </a:rPr>
              <a:t>Submit scoresheet with narrative &amp; supporting documentation</a:t>
            </a:r>
          </a:p>
        </p:txBody>
      </p:sp>
      <p:sp>
        <p:nvSpPr>
          <p:cNvPr id="4" name="Slide Number Placeholder 3">
            <a:extLst>
              <a:ext uri="{FF2B5EF4-FFF2-40B4-BE49-F238E27FC236}">
                <a16:creationId xmlns:a16="http://schemas.microsoft.com/office/drawing/2014/main" id="{F0AF7110-040A-4078-A7F4-6C1F2E5F6356}"/>
              </a:ext>
            </a:extLst>
          </p:cNvPr>
          <p:cNvSpPr>
            <a:spLocks noGrp="1"/>
          </p:cNvSpPr>
          <p:nvPr>
            <p:ph type="sldNum" sz="quarter" idx="10"/>
          </p:nvPr>
        </p:nvSpPr>
        <p:spPr/>
        <p:txBody>
          <a:bodyPr/>
          <a:lstStyle/>
          <a:p>
            <a:fld id="{74EC55B0-5D01-45FE-91CD-8F1B48D625FC}" type="slidenum">
              <a:rPr lang="en-US" smtClean="0"/>
              <a:pPr/>
              <a:t>167</a:t>
            </a:fld>
            <a:endParaRPr lang="en-US"/>
          </a:p>
        </p:txBody>
      </p:sp>
    </p:spTree>
    <p:extLst>
      <p:ext uri="{BB962C8B-B14F-4D97-AF65-F5344CB8AC3E}">
        <p14:creationId xmlns:p14="http://schemas.microsoft.com/office/powerpoint/2010/main" val="14875228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168</a:t>
            </a:fld>
            <a:endParaRPr lang="en-US"/>
          </a:p>
        </p:txBody>
      </p:sp>
      <p:sp>
        <p:nvSpPr>
          <p:cNvPr id="7" name="Title 6"/>
          <p:cNvSpPr>
            <a:spLocks noGrp="1"/>
          </p:cNvSpPr>
          <p:nvPr>
            <p:ph type="ctrTitle"/>
          </p:nvPr>
        </p:nvSpPr>
        <p:spPr/>
        <p:txBody>
          <a:bodyPr>
            <a:noAutofit/>
          </a:bodyPr>
          <a:lstStyle/>
          <a:p>
            <a:r>
              <a:rPr lang="en-US"/>
              <a:t>LASII Priority Rating System for Construction Projects</a:t>
            </a:r>
          </a:p>
        </p:txBody>
      </p:sp>
      <p:sp>
        <p:nvSpPr>
          <p:cNvPr id="8" name="Content Placeholder 7"/>
          <p:cNvSpPr>
            <a:spLocks noGrp="1"/>
          </p:cNvSpPr>
          <p:nvPr>
            <p:ph idx="13"/>
          </p:nvPr>
        </p:nvSpPr>
        <p:spPr/>
        <p:txBody>
          <a:bodyPr>
            <a:normAutofit/>
          </a:bodyPr>
          <a:lstStyle/>
          <a:p>
            <a:pPr marL="0" indent="0" algn="ctr">
              <a:buNone/>
            </a:pPr>
            <a:endParaRPr lang="en-US" sz="3200">
              <a:solidFill>
                <a:schemeClr val="tx1"/>
              </a:solidFill>
            </a:endParaRPr>
          </a:p>
          <a:p>
            <a:pPr marL="0" indent="0" algn="ctr">
              <a:buNone/>
            </a:pPr>
            <a:endParaRPr lang="en-US" sz="3200">
              <a:solidFill>
                <a:schemeClr val="tx1"/>
              </a:solidFill>
            </a:endParaRPr>
          </a:p>
          <a:p>
            <a:pPr marL="0" indent="0" algn="ctr">
              <a:buNone/>
            </a:pPr>
            <a:r>
              <a:rPr lang="en-US" sz="3200">
                <a:solidFill>
                  <a:schemeClr val="tx2"/>
                </a:solidFill>
              </a:rPr>
              <a:t>Priority Rating System</a:t>
            </a:r>
          </a:p>
          <a:p>
            <a:pPr marL="0" indent="0" algn="ctr">
              <a:buNone/>
            </a:pPr>
            <a:br>
              <a:rPr lang="en-US" sz="3200">
                <a:solidFill>
                  <a:schemeClr val="tx2"/>
                </a:solidFill>
              </a:rPr>
            </a:br>
            <a:r>
              <a:rPr lang="en-US" sz="3200">
                <a:solidFill>
                  <a:schemeClr val="tx2"/>
                </a:solidFill>
              </a:rPr>
              <a:t>Category 1 – Project Purpose</a:t>
            </a:r>
          </a:p>
          <a:p>
            <a:pPr marL="0" indent="0" algn="ctr">
              <a:buNone/>
            </a:pPr>
            <a:r>
              <a:rPr lang="en-US" sz="3200">
                <a:solidFill>
                  <a:schemeClr val="accent3"/>
                </a:solidFill>
              </a:rPr>
              <a:t>(35 points max)</a:t>
            </a:r>
          </a:p>
        </p:txBody>
      </p:sp>
    </p:spTree>
    <p:extLst>
      <p:ext uri="{BB962C8B-B14F-4D97-AF65-F5344CB8AC3E}">
        <p14:creationId xmlns:p14="http://schemas.microsoft.com/office/powerpoint/2010/main" val="285424974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23E8D0-009F-8A22-8FE6-612095393DE7}"/>
              </a:ext>
            </a:extLst>
          </p:cNvPr>
          <p:cNvSpPr>
            <a:spLocks noGrp="1"/>
          </p:cNvSpPr>
          <p:nvPr>
            <p:ph type="title"/>
          </p:nvPr>
        </p:nvSpPr>
        <p:spPr/>
        <p:txBody>
          <a:bodyPr/>
          <a:lstStyle/>
          <a:p>
            <a:r>
              <a:rPr lang="en-US">
                <a:latin typeface="Times New Roman"/>
                <a:cs typeface="Times New Roman"/>
              </a:rPr>
              <a:t>1.A – Stormwater Control Measures (SCMs) </a:t>
            </a:r>
            <a:endParaRPr lang="en-US"/>
          </a:p>
        </p:txBody>
      </p:sp>
      <p:sp>
        <p:nvSpPr>
          <p:cNvPr id="5" name="Content Placeholder 4">
            <a:extLst>
              <a:ext uri="{FF2B5EF4-FFF2-40B4-BE49-F238E27FC236}">
                <a16:creationId xmlns:a16="http://schemas.microsoft.com/office/drawing/2014/main" id="{A2897620-EF50-F5CF-D1F7-3CE3D5905348}"/>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&gt; 50% of construction cost used for SCMs to control stormwater quality</a:t>
            </a:r>
            <a:endParaRPr lang="en-US">
              <a:solidFill>
                <a:schemeClr val="accent3"/>
              </a:solidFill>
            </a:endParaRPr>
          </a:p>
          <a:p>
            <a:r>
              <a:rPr lang="en-US">
                <a:solidFill>
                  <a:schemeClr val="accent3"/>
                </a:solidFill>
              </a:rPr>
              <a:t>Purpose</a:t>
            </a:r>
          </a:p>
          <a:p>
            <a:pPr lvl="1"/>
            <a:r>
              <a:rPr lang="en-US">
                <a:solidFill>
                  <a:schemeClr val="accent3"/>
                </a:solidFill>
              </a:rPr>
              <a:t>Create new stormwater control measures (SCMs)</a:t>
            </a:r>
          </a:p>
          <a:p>
            <a:pPr lvl="1"/>
            <a:r>
              <a:rPr lang="en-US">
                <a:solidFill>
                  <a:schemeClr val="accent3"/>
                </a:solidFill>
              </a:rPr>
              <a:t>Improve, retrofit, repair, rehabilitate, replace existing SCM infrastructure to control stormwater quality</a:t>
            </a:r>
          </a:p>
          <a:p>
            <a:r>
              <a:rPr lang="en-US">
                <a:solidFill>
                  <a:schemeClr val="accent3"/>
                </a:solidFill>
                <a:latin typeface="Arial"/>
                <a:cs typeface="Arial"/>
              </a:rPr>
              <a:t>SCMs must adhere to NC Stormwater Design Manual Part C: Minimum Design Criteria (statement required in narrative)</a:t>
            </a:r>
            <a:endParaRPr lang="en-US">
              <a:solidFill>
                <a:schemeClr val="accent3"/>
              </a:solidFill>
            </a:endParaRPr>
          </a:p>
          <a:p>
            <a:pPr lvl="1"/>
            <a:endParaRPr lang="en-US"/>
          </a:p>
        </p:txBody>
      </p:sp>
      <p:sp>
        <p:nvSpPr>
          <p:cNvPr id="2" name="Slide Number Placeholder 1">
            <a:extLst>
              <a:ext uri="{FF2B5EF4-FFF2-40B4-BE49-F238E27FC236}">
                <a16:creationId xmlns:a16="http://schemas.microsoft.com/office/drawing/2014/main" id="{AAF1B1FA-706B-4DEE-233E-14E185BFA2A6}"/>
              </a:ext>
            </a:extLst>
          </p:cNvPr>
          <p:cNvSpPr>
            <a:spLocks noGrp="1"/>
          </p:cNvSpPr>
          <p:nvPr>
            <p:ph type="sldNum" sz="quarter" idx="10"/>
          </p:nvPr>
        </p:nvSpPr>
        <p:spPr/>
        <p:txBody>
          <a:bodyPr/>
          <a:lstStyle/>
          <a:p>
            <a:fld id="{11F27F3A-B3E9-41ED-AF8F-A365F10BB65F}" type="slidenum">
              <a:rPr lang="en-US" smtClean="0"/>
              <a:pPr/>
              <a:t>169</a:t>
            </a:fld>
            <a:endParaRPr lang="en-US"/>
          </a:p>
        </p:txBody>
      </p:sp>
    </p:spTree>
    <p:extLst>
      <p:ext uri="{BB962C8B-B14F-4D97-AF65-F5344CB8AC3E}">
        <p14:creationId xmlns:p14="http://schemas.microsoft.com/office/powerpoint/2010/main" val="4226000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906584-0679-486B-9C72-50F3F514B7F1}"/>
              </a:ext>
            </a:extLst>
          </p:cNvPr>
          <p:cNvSpPr/>
          <p:nvPr/>
        </p:nvSpPr>
        <p:spPr>
          <a:xfrm>
            <a:off x="6912077" y="5427406"/>
            <a:ext cx="2163097" cy="1081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2B5A2F-FE5E-4AA4-AD86-17B3C586166C}"/>
              </a:ext>
            </a:extLst>
          </p:cNvPr>
          <p:cNvSpPr>
            <a:spLocks noGrp="1"/>
          </p:cNvSpPr>
          <p:nvPr>
            <p:ph type="title"/>
          </p:nvPr>
        </p:nvSpPr>
        <p:spPr/>
        <p:txBody>
          <a:bodyPr/>
          <a:lstStyle/>
          <a:p>
            <a:r>
              <a:rPr lang="en-US"/>
              <a:t>CWSRF &amp; DWSRF Targeted Funding</a:t>
            </a:r>
          </a:p>
        </p:txBody>
      </p:sp>
      <p:sp>
        <p:nvSpPr>
          <p:cNvPr id="3" name="Content Placeholder 2">
            <a:extLst>
              <a:ext uri="{FF2B5EF4-FFF2-40B4-BE49-F238E27FC236}">
                <a16:creationId xmlns:a16="http://schemas.microsoft.com/office/drawing/2014/main" id="{0C83D6D3-37F4-40C3-9BEC-10AC91551669}"/>
              </a:ext>
            </a:extLst>
          </p:cNvPr>
          <p:cNvSpPr>
            <a:spLocks noGrp="1"/>
          </p:cNvSpPr>
          <p:nvPr>
            <p:ph idx="1"/>
          </p:nvPr>
        </p:nvSpPr>
        <p:spPr>
          <a:xfrm>
            <a:off x="466928" y="919163"/>
            <a:ext cx="8183880" cy="5393147"/>
          </a:xfrm>
        </p:spPr>
        <p:txBody>
          <a:bodyPr vert="horz" lIns="91440" tIns="45720" rIns="91440" bIns="45720" rtlCol="0" anchor="t">
            <a:noAutofit/>
          </a:bodyPr>
          <a:lstStyle/>
          <a:p>
            <a:r>
              <a:rPr lang="en-US" sz="2400">
                <a:solidFill>
                  <a:schemeClr val="accent3"/>
                </a:solidFill>
                <a:latin typeface="Arial"/>
                <a:cs typeface="Arial"/>
              </a:rPr>
              <a:t>Principal forgiveness (PF)</a:t>
            </a:r>
          </a:p>
          <a:p>
            <a:pPr lvl="1"/>
            <a:r>
              <a:rPr lang="en-US">
                <a:solidFill>
                  <a:schemeClr val="accent3"/>
                </a:solidFill>
                <a:latin typeface="Arial"/>
                <a:cs typeface="Arial"/>
              </a:rPr>
              <a:t>PF percentage based on affordability criteria</a:t>
            </a:r>
          </a:p>
          <a:p>
            <a:pPr lvl="1"/>
            <a:r>
              <a:rPr lang="en-US">
                <a:solidFill>
                  <a:schemeClr val="accent3"/>
                </a:solidFill>
                <a:latin typeface="Arial"/>
                <a:cs typeface="Arial"/>
              </a:rPr>
              <a:t>Must receive priority points for Category 1 - Project Purpose</a:t>
            </a:r>
          </a:p>
          <a:p>
            <a:pPr lvl="1"/>
            <a:r>
              <a:rPr lang="en-US">
                <a:solidFill>
                  <a:schemeClr val="accent3"/>
                </a:solidFill>
                <a:latin typeface="Arial"/>
                <a:cs typeface="Arial"/>
              </a:rPr>
              <a:t>PF limits can be exceeded if funds are available</a:t>
            </a:r>
          </a:p>
          <a:p>
            <a:r>
              <a:rPr lang="en-US" sz="2400">
                <a:solidFill>
                  <a:schemeClr val="accent3"/>
                </a:solidFill>
                <a:latin typeface="Arial"/>
                <a:cs typeface="Arial"/>
              </a:rPr>
              <a:t>Up to 100% PF for nonviable utility consolidation and failing drinking water and wastewater systems </a:t>
            </a:r>
            <a:endParaRPr lang="en-US" sz="2400">
              <a:solidFill>
                <a:schemeClr val="accent3"/>
              </a:solidFill>
            </a:endParaRPr>
          </a:p>
          <a:p>
            <a:r>
              <a:rPr lang="en-US" sz="2400">
                <a:solidFill>
                  <a:schemeClr val="accent3"/>
                </a:solidFill>
                <a:latin typeface="Arial"/>
                <a:cs typeface="Arial"/>
              </a:rPr>
              <a:t>Targeted interest rates for PF-qualified applicants</a:t>
            </a:r>
          </a:p>
          <a:p>
            <a:pPr lvl="1"/>
            <a:r>
              <a:rPr lang="en-US">
                <a:solidFill>
                  <a:schemeClr val="accent3"/>
                </a:solidFill>
                <a:latin typeface="Arial"/>
                <a:cs typeface="Arial"/>
              </a:rPr>
              <a:t>PF eligibility ≥ 75% </a:t>
            </a:r>
            <a:r>
              <a:rPr lang="en-US">
                <a:solidFill>
                  <a:schemeClr val="accent3"/>
                </a:solidFill>
                <a:latin typeface="Arial"/>
                <a:cs typeface="Arial"/>
                <a:sym typeface="Wingdings" panose="05000000000000000000" pitchFamily="2" charset="2"/>
              </a:rPr>
              <a:t> 0%</a:t>
            </a:r>
            <a:endParaRPr lang="en-US">
              <a:solidFill>
                <a:schemeClr val="accent3"/>
              </a:solidFill>
              <a:latin typeface="Arial"/>
              <a:cs typeface="Arial"/>
            </a:endParaRPr>
          </a:p>
          <a:p>
            <a:pPr lvl="1"/>
            <a:r>
              <a:rPr lang="en-US">
                <a:solidFill>
                  <a:schemeClr val="accent3"/>
                </a:solidFill>
                <a:latin typeface="Arial"/>
                <a:cs typeface="Arial"/>
                <a:sym typeface="Wingdings" panose="05000000000000000000" pitchFamily="2" charset="2"/>
              </a:rPr>
              <a:t>PF eligibility &lt; 75%  1% less than base rate</a:t>
            </a:r>
            <a:endParaRPr lang="en-US">
              <a:solidFill>
                <a:schemeClr val="accent3"/>
              </a:solidFill>
              <a:latin typeface="Arial"/>
              <a:cs typeface="Arial"/>
            </a:endParaRPr>
          </a:p>
          <a:p>
            <a:r>
              <a:rPr lang="en-US" sz="2400">
                <a:solidFill>
                  <a:schemeClr val="accent3"/>
                </a:solidFill>
                <a:latin typeface="Arial"/>
                <a:cs typeface="Arial"/>
              </a:rPr>
              <a:t>CWSRF only – 1% less than base rate for green projects</a:t>
            </a:r>
          </a:p>
          <a:p>
            <a:pPr lvl="1"/>
            <a:endParaRPr lang="en-US" sz="2000">
              <a:solidFill>
                <a:srgbClr val="FF0000"/>
              </a:solidFill>
            </a:endParaRPr>
          </a:p>
          <a:p>
            <a:endParaRPr lang="en-US"/>
          </a:p>
        </p:txBody>
      </p:sp>
      <p:sp>
        <p:nvSpPr>
          <p:cNvPr id="4" name="Slide Number Placeholder 3">
            <a:extLst>
              <a:ext uri="{FF2B5EF4-FFF2-40B4-BE49-F238E27FC236}">
                <a16:creationId xmlns:a16="http://schemas.microsoft.com/office/drawing/2014/main" id="{38B8B9DE-0DB0-44A2-BBC5-D6F6CCA49F92}"/>
              </a:ext>
            </a:extLst>
          </p:cNvPr>
          <p:cNvSpPr>
            <a:spLocks noGrp="1"/>
          </p:cNvSpPr>
          <p:nvPr>
            <p:ph type="sldNum" sz="quarter" idx="10"/>
          </p:nvPr>
        </p:nvSpPr>
        <p:spPr/>
        <p:txBody>
          <a:bodyPr/>
          <a:lstStyle/>
          <a:p>
            <a:fld id="{74EC55B0-5D01-45FE-91CD-8F1B48D625FC}" type="slidenum">
              <a:rPr lang="en-US" smtClean="0"/>
              <a:pPr/>
              <a:t>17</a:t>
            </a:fld>
            <a:endParaRPr lang="en-US"/>
          </a:p>
        </p:txBody>
      </p:sp>
    </p:spTree>
    <p:extLst>
      <p:ext uri="{BB962C8B-B14F-4D97-AF65-F5344CB8AC3E}">
        <p14:creationId xmlns:p14="http://schemas.microsoft.com/office/powerpoint/2010/main" val="99145685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04FFF-507D-BE10-8368-86255A714F1D}"/>
              </a:ext>
            </a:extLst>
          </p:cNvPr>
          <p:cNvSpPr>
            <a:spLocks noGrp="1"/>
          </p:cNvSpPr>
          <p:nvPr>
            <p:ph type="title"/>
          </p:nvPr>
        </p:nvSpPr>
        <p:spPr/>
        <p:txBody>
          <a:bodyPr/>
          <a:lstStyle/>
          <a:p>
            <a:r>
              <a:rPr lang="en-US"/>
              <a:t>1.A.1 Nature-Based SCMs (35 points)</a:t>
            </a:r>
          </a:p>
        </p:txBody>
      </p:sp>
      <p:sp>
        <p:nvSpPr>
          <p:cNvPr id="3" name="Content Placeholder 2">
            <a:extLst>
              <a:ext uri="{FF2B5EF4-FFF2-40B4-BE49-F238E27FC236}">
                <a16:creationId xmlns:a16="http://schemas.microsoft.com/office/drawing/2014/main" id="{26744778-D510-6D38-6C8A-0EC9BA09AC2A}"/>
              </a:ext>
            </a:extLst>
          </p:cNvPr>
          <p:cNvSpPr>
            <a:spLocks noGrp="1"/>
          </p:cNvSpPr>
          <p:nvPr>
            <p:ph idx="1"/>
          </p:nvPr>
        </p:nvSpPr>
        <p:spPr/>
        <p:txBody>
          <a:bodyPr vert="horz" lIns="91440" tIns="45720" rIns="91440" bIns="45720" rtlCol="0" anchor="t">
            <a:normAutofit/>
          </a:bodyPr>
          <a:lstStyle/>
          <a:p>
            <a:r>
              <a:rPr lang="en-US">
                <a:solidFill>
                  <a:schemeClr val="accent3"/>
                </a:solidFill>
              </a:rPr>
              <a:t>Must clearly demonstrate how SCM meets definition of a nature-based stormwater solution</a:t>
            </a:r>
          </a:p>
          <a:p>
            <a:r>
              <a:rPr lang="en-US">
                <a:solidFill>
                  <a:schemeClr val="accent3"/>
                </a:solidFill>
              </a:rPr>
              <a:t>Narrative must include</a:t>
            </a:r>
          </a:p>
          <a:p>
            <a:pPr lvl="1"/>
            <a:r>
              <a:rPr lang="en-US">
                <a:solidFill>
                  <a:schemeClr val="accent3"/>
                </a:solidFill>
              </a:rPr>
              <a:t>Description of how SCM meets definition of nature-based solution</a:t>
            </a:r>
          </a:p>
          <a:p>
            <a:pPr lvl="1"/>
            <a:r>
              <a:rPr lang="en-US">
                <a:solidFill>
                  <a:schemeClr val="accent3"/>
                </a:solidFill>
              </a:rPr>
              <a:t>List of potential types of SCMs to be used and key design considerations</a:t>
            </a:r>
          </a:p>
          <a:p>
            <a:pPr lvl="1"/>
            <a:r>
              <a:rPr lang="en-US">
                <a:solidFill>
                  <a:schemeClr val="accent3"/>
                </a:solidFill>
              </a:rPr>
              <a:t>Map showing location of proposed SCMs</a:t>
            </a:r>
          </a:p>
          <a:p>
            <a:pPr lvl="1"/>
            <a:r>
              <a:rPr lang="en-US">
                <a:solidFill>
                  <a:schemeClr val="accent3"/>
                </a:solidFill>
              </a:rPr>
              <a:t>If receiving runoff, % of impervious area tributary to SCM for existing and future development</a:t>
            </a:r>
          </a:p>
          <a:p>
            <a:pPr lvl="1"/>
            <a:r>
              <a:rPr lang="en-US">
                <a:solidFill>
                  <a:schemeClr val="accent3"/>
                </a:solidFill>
                <a:latin typeface="Arial"/>
                <a:cs typeface="Arial"/>
              </a:rPr>
              <a:t>Future growth and development – Document how additional runoff will be managed</a:t>
            </a:r>
          </a:p>
        </p:txBody>
      </p:sp>
      <p:sp>
        <p:nvSpPr>
          <p:cNvPr id="4" name="Slide Number Placeholder 3">
            <a:extLst>
              <a:ext uri="{FF2B5EF4-FFF2-40B4-BE49-F238E27FC236}">
                <a16:creationId xmlns:a16="http://schemas.microsoft.com/office/drawing/2014/main" id="{A728D983-8108-F24E-73B9-C2AD70470BD3}"/>
              </a:ext>
            </a:extLst>
          </p:cNvPr>
          <p:cNvSpPr>
            <a:spLocks noGrp="1"/>
          </p:cNvSpPr>
          <p:nvPr>
            <p:ph type="sldNum" sz="quarter" idx="10"/>
          </p:nvPr>
        </p:nvSpPr>
        <p:spPr/>
        <p:txBody>
          <a:bodyPr/>
          <a:lstStyle/>
          <a:p>
            <a:fld id="{74EC55B0-5D01-45FE-91CD-8F1B48D625FC}" type="slidenum">
              <a:rPr lang="en-US" smtClean="0"/>
              <a:pPr/>
              <a:t>170</a:t>
            </a:fld>
            <a:endParaRPr lang="en-US"/>
          </a:p>
        </p:txBody>
      </p:sp>
    </p:spTree>
    <p:extLst>
      <p:ext uri="{BB962C8B-B14F-4D97-AF65-F5344CB8AC3E}">
        <p14:creationId xmlns:p14="http://schemas.microsoft.com/office/powerpoint/2010/main" val="204744331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9510-6DD3-DB45-1FBD-878A6D7A218B}"/>
              </a:ext>
            </a:extLst>
          </p:cNvPr>
          <p:cNvSpPr>
            <a:spLocks noGrp="1"/>
          </p:cNvSpPr>
          <p:nvPr>
            <p:ph type="title"/>
          </p:nvPr>
        </p:nvSpPr>
        <p:spPr/>
        <p:txBody>
          <a:bodyPr/>
          <a:lstStyle/>
          <a:p>
            <a:r>
              <a:rPr lang="en-US"/>
              <a:t>1.A.2 Non-Nature-Based Solutions (25 points) </a:t>
            </a:r>
          </a:p>
        </p:txBody>
      </p:sp>
      <p:sp>
        <p:nvSpPr>
          <p:cNvPr id="3" name="Content Placeholder 2">
            <a:extLst>
              <a:ext uri="{FF2B5EF4-FFF2-40B4-BE49-F238E27FC236}">
                <a16:creationId xmlns:a16="http://schemas.microsoft.com/office/drawing/2014/main" id="{46EA491C-0897-D38F-6CE4-F9593117BD99}"/>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IF the proposed SCM is not nature-based, the Application will earn points under Line Item 1.A.2</a:t>
            </a:r>
          </a:p>
          <a:p>
            <a:r>
              <a:rPr lang="en-US">
                <a:solidFill>
                  <a:schemeClr val="accent3"/>
                </a:solidFill>
                <a:latin typeface="Arial"/>
                <a:cs typeface="Arial"/>
              </a:rPr>
              <a:t>Narrative must include</a:t>
            </a:r>
          </a:p>
          <a:p>
            <a:pPr lvl="1"/>
            <a:r>
              <a:rPr lang="en-US">
                <a:solidFill>
                  <a:schemeClr val="accent3"/>
                </a:solidFill>
                <a:latin typeface="Arial"/>
                <a:cs typeface="Arial"/>
              </a:rPr>
              <a:t>List of potential types of SCMs to be used and key design considerations</a:t>
            </a:r>
          </a:p>
          <a:p>
            <a:pPr lvl="1"/>
            <a:r>
              <a:rPr lang="en-US">
                <a:solidFill>
                  <a:schemeClr val="accent3"/>
                </a:solidFill>
                <a:latin typeface="Arial"/>
                <a:cs typeface="Arial"/>
              </a:rPr>
              <a:t>Map showing location of proposed SCMs</a:t>
            </a:r>
          </a:p>
          <a:p>
            <a:pPr lvl="1"/>
            <a:r>
              <a:rPr lang="en-US">
                <a:solidFill>
                  <a:schemeClr val="accent3"/>
                </a:solidFill>
                <a:latin typeface="Arial"/>
                <a:cs typeface="Arial"/>
              </a:rPr>
              <a:t>If receiving runoff, % of impervious area tributary to SCM for existing and future development</a:t>
            </a:r>
          </a:p>
          <a:p>
            <a:pPr lvl="1"/>
            <a:r>
              <a:rPr lang="en-US">
                <a:solidFill>
                  <a:schemeClr val="accent3"/>
                </a:solidFill>
                <a:latin typeface="Arial"/>
                <a:cs typeface="Arial"/>
              </a:rPr>
              <a:t>Future growth and development – Document how additional runoff will be managed</a:t>
            </a:r>
          </a:p>
          <a:p>
            <a:endParaRPr lang="en-US">
              <a:solidFill>
                <a:srgbClr val="FF0000"/>
              </a:solidFill>
              <a:latin typeface="Arial"/>
              <a:cs typeface="Arial"/>
            </a:endParaRPr>
          </a:p>
        </p:txBody>
      </p:sp>
      <p:sp>
        <p:nvSpPr>
          <p:cNvPr id="4" name="Slide Number Placeholder 3">
            <a:extLst>
              <a:ext uri="{FF2B5EF4-FFF2-40B4-BE49-F238E27FC236}">
                <a16:creationId xmlns:a16="http://schemas.microsoft.com/office/drawing/2014/main" id="{97FC1FFA-931B-2D45-18ED-957A0CE11FA2}"/>
              </a:ext>
            </a:extLst>
          </p:cNvPr>
          <p:cNvSpPr>
            <a:spLocks noGrp="1"/>
          </p:cNvSpPr>
          <p:nvPr>
            <p:ph type="sldNum" sz="quarter" idx="10"/>
          </p:nvPr>
        </p:nvSpPr>
        <p:spPr/>
        <p:txBody>
          <a:bodyPr/>
          <a:lstStyle/>
          <a:p>
            <a:fld id="{74EC55B0-5D01-45FE-91CD-8F1B48D625FC}" type="slidenum">
              <a:rPr lang="en-US" smtClean="0"/>
              <a:pPr/>
              <a:t>171</a:t>
            </a:fld>
            <a:endParaRPr lang="en-US"/>
          </a:p>
        </p:txBody>
      </p:sp>
    </p:spTree>
    <p:extLst>
      <p:ext uri="{BB962C8B-B14F-4D97-AF65-F5344CB8AC3E}">
        <p14:creationId xmlns:p14="http://schemas.microsoft.com/office/powerpoint/2010/main" val="41929045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3C502-950B-38BA-814C-12D3B4432C78}"/>
              </a:ext>
            </a:extLst>
          </p:cNvPr>
          <p:cNvSpPr>
            <a:spLocks noGrp="1"/>
          </p:cNvSpPr>
          <p:nvPr>
            <p:ph type="title"/>
          </p:nvPr>
        </p:nvSpPr>
        <p:spPr/>
        <p:txBody>
          <a:bodyPr>
            <a:noAutofit/>
          </a:bodyPr>
          <a:lstStyle/>
          <a:p>
            <a:r>
              <a:rPr lang="en-US"/>
              <a:t>1.B Restoration of Streams, Wetlands, Buffers, and Estuaries (25 points)</a:t>
            </a:r>
          </a:p>
        </p:txBody>
      </p:sp>
      <p:sp>
        <p:nvSpPr>
          <p:cNvPr id="3" name="Content Placeholder 2">
            <a:extLst>
              <a:ext uri="{FF2B5EF4-FFF2-40B4-BE49-F238E27FC236}">
                <a16:creationId xmlns:a16="http://schemas.microsoft.com/office/drawing/2014/main" id="{EF087583-4070-4ECC-7347-C7721C89232E}"/>
              </a:ext>
            </a:extLst>
          </p:cNvPr>
          <p:cNvSpPr>
            <a:spLocks noGrp="1"/>
          </p:cNvSpPr>
          <p:nvPr>
            <p:ph idx="1"/>
          </p:nvPr>
        </p:nvSpPr>
        <p:spPr/>
        <p:txBody>
          <a:bodyPr>
            <a:noAutofit/>
          </a:bodyPr>
          <a:lstStyle/>
          <a:p>
            <a:r>
              <a:rPr lang="en-US">
                <a:solidFill>
                  <a:schemeClr val="accent3"/>
                </a:solidFill>
              </a:rPr>
              <a:t>For projects that will restore streams, wetlands, buffers, or estuaries from existing substandard state to a more natural state to control stormwater quality</a:t>
            </a:r>
          </a:p>
          <a:p>
            <a:r>
              <a:rPr lang="en-US">
                <a:solidFill>
                  <a:schemeClr val="accent3"/>
                </a:solidFill>
              </a:rPr>
              <a:t>Narrative must include statement that project is not to satisfy compensatory mitigation credits</a:t>
            </a:r>
          </a:p>
          <a:p>
            <a:r>
              <a:rPr lang="en-US">
                <a:solidFill>
                  <a:schemeClr val="accent3"/>
                </a:solidFill>
              </a:rPr>
              <a:t>Supporting documentation</a:t>
            </a:r>
          </a:p>
          <a:p>
            <a:pPr lvl="1"/>
            <a:r>
              <a:rPr lang="en-US">
                <a:solidFill>
                  <a:schemeClr val="accent3"/>
                </a:solidFill>
              </a:rPr>
              <a:t>Map showing proposed streams, wetlands, buffers, or estuaries to be restored</a:t>
            </a:r>
          </a:p>
          <a:p>
            <a:pPr lvl="1"/>
            <a:r>
              <a:rPr lang="en-US">
                <a:solidFill>
                  <a:schemeClr val="accent3"/>
                </a:solidFill>
              </a:rPr>
              <a:t>Photographs showing current condition</a:t>
            </a:r>
          </a:p>
          <a:p>
            <a:pPr lvl="2"/>
            <a:r>
              <a:rPr lang="en-US" sz="2400">
                <a:solidFill>
                  <a:schemeClr val="accent3"/>
                </a:solidFill>
              </a:rPr>
              <a:t>Taken no longer than 3 months before date of application</a:t>
            </a:r>
          </a:p>
          <a:p>
            <a:pPr lvl="2"/>
            <a:r>
              <a:rPr lang="en-US" sz="2400">
                <a:solidFill>
                  <a:schemeClr val="accent3"/>
                </a:solidFill>
              </a:rPr>
              <a:t>Include date stamp</a:t>
            </a:r>
          </a:p>
        </p:txBody>
      </p:sp>
      <p:sp>
        <p:nvSpPr>
          <p:cNvPr id="4" name="Slide Number Placeholder 3">
            <a:extLst>
              <a:ext uri="{FF2B5EF4-FFF2-40B4-BE49-F238E27FC236}">
                <a16:creationId xmlns:a16="http://schemas.microsoft.com/office/drawing/2014/main" id="{B14D1466-7001-6EE0-B863-165E0495544D}"/>
              </a:ext>
            </a:extLst>
          </p:cNvPr>
          <p:cNvSpPr>
            <a:spLocks noGrp="1"/>
          </p:cNvSpPr>
          <p:nvPr>
            <p:ph type="sldNum" sz="quarter" idx="10"/>
          </p:nvPr>
        </p:nvSpPr>
        <p:spPr/>
        <p:txBody>
          <a:bodyPr/>
          <a:lstStyle/>
          <a:p>
            <a:fld id="{74EC55B0-5D01-45FE-91CD-8F1B48D625FC}" type="slidenum">
              <a:rPr lang="en-US" smtClean="0"/>
              <a:pPr/>
              <a:t>172</a:t>
            </a:fld>
            <a:endParaRPr lang="en-US"/>
          </a:p>
        </p:txBody>
      </p:sp>
    </p:spTree>
    <p:extLst>
      <p:ext uri="{BB962C8B-B14F-4D97-AF65-F5344CB8AC3E}">
        <p14:creationId xmlns:p14="http://schemas.microsoft.com/office/powerpoint/2010/main" val="76317046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8D5B0-9A48-FED7-CDB9-5CD4D301AF3E}"/>
              </a:ext>
            </a:extLst>
          </p:cNvPr>
          <p:cNvSpPr>
            <a:spLocks noGrp="1"/>
          </p:cNvSpPr>
          <p:nvPr>
            <p:ph type="title"/>
          </p:nvPr>
        </p:nvSpPr>
        <p:spPr/>
        <p:txBody>
          <a:bodyPr/>
          <a:lstStyle/>
          <a:p>
            <a:r>
              <a:rPr lang="en-US"/>
              <a:t>1.B.1 Restoration of 1</a:t>
            </a:r>
            <a:r>
              <a:rPr lang="en-US" baseline="30000"/>
              <a:t>st</a:t>
            </a:r>
            <a:r>
              <a:rPr lang="en-US"/>
              <a:t> Order Stream (2 points)</a:t>
            </a:r>
          </a:p>
        </p:txBody>
      </p:sp>
      <p:sp>
        <p:nvSpPr>
          <p:cNvPr id="3" name="Content Placeholder 2">
            <a:extLst>
              <a:ext uri="{FF2B5EF4-FFF2-40B4-BE49-F238E27FC236}">
                <a16:creationId xmlns:a16="http://schemas.microsoft.com/office/drawing/2014/main" id="{563AA3D5-8FCD-A877-3D70-D73EEFBA189C}"/>
              </a:ext>
            </a:extLst>
          </p:cNvPr>
          <p:cNvSpPr>
            <a:spLocks noGrp="1"/>
          </p:cNvSpPr>
          <p:nvPr>
            <p:ph idx="1"/>
          </p:nvPr>
        </p:nvSpPr>
        <p:spPr/>
        <p:txBody>
          <a:bodyPr/>
          <a:lstStyle/>
          <a:p>
            <a:r>
              <a:rPr lang="en-US">
                <a:solidFill>
                  <a:schemeClr val="accent3"/>
                </a:solidFill>
              </a:rPr>
              <a:t>For projects that restore first-order stream and includes stormwater infiltration SCMs</a:t>
            </a:r>
          </a:p>
          <a:p>
            <a:r>
              <a:rPr lang="en-US">
                <a:solidFill>
                  <a:schemeClr val="accent3"/>
                </a:solidFill>
              </a:rPr>
              <a:t>Narrative – Discuss key design considerations that support implementation feasibility</a:t>
            </a:r>
          </a:p>
          <a:p>
            <a:r>
              <a:rPr lang="en-US">
                <a:solidFill>
                  <a:schemeClr val="accent3"/>
                </a:solidFill>
              </a:rPr>
              <a:t>Supporting documentation – Map showing </a:t>
            </a:r>
          </a:p>
          <a:p>
            <a:pPr lvl="1"/>
            <a:r>
              <a:rPr lang="en-US">
                <a:solidFill>
                  <a:schemeClr val="accent3"/>
                </a:solidFill>
              </a:rPr>
              <a:t>Name (if named) / location of first-order stream </a:t>
            </a:r>
          </a:p>
          <a:p>
            <a:pPr lvl="1"/>
            <a:r>
              <a:rPr lang="en-US">
                <a:solidFill>
                  <a:schemeClr val="accent3"/>
                </a:solidFill>
              </a:rPr>
              <a:t>Streams / wetlands / buffers to be restored</a:t>
            </a:r>
          </a:p>
          <a:p>
            <a:pPr lvl="1"/>
            <a:r>
              <a:rPr lang="en-US">
                <a:solidFill>
                  <a:schemeClr val="accent3"/>
                </a:solidFill>
              </a:rPr>
              <a:t>Location of stormwater infiltration SCMs</a:t>
            </a:r>
          </a:p>
          <a:p>
            <a:endParaRPr lang="en-US"/>
          </a:p>
        </p:txBody>
      </p:sp>
      <p:sp>
        <p:nvSpPr>
          <p:cNvPr id="4" name="Slide Number Placeholder 3">
            <a:extLst>
              <a:ext uri="{FF2B5EF4-FFF2-40B4-BE49-F238E27FC236}">
                <a16:creationId xmlns:a16="http://schemas.microsoft.com/office/drawing/2014/main" id="{859D0071-226A-4B87-154D-773DCA388B50}"/>
              </a:ext>
            </a:extLst>
          </p:cNvPr>
          <p:cNvSpPr>
            <a:spLocks noGrp="1"/>
          </p:cNvSpPr>
          <p:nvPr>
            <p:ph type="sldNum" sz="quarter" idx="10"/>
          </p:nvPr>
        </p:nvSpPr>
        <p:spPr/>
        <p:txBody>
          <a:bodyPr/>
          <a:lstStyle/>
          <a:p>
            <a:fld id="{74EC55B0-5D01-45FE-91CD-8F1B48D625FC}" type="slidenum">
              <a:rPr lang="en-US" smtClean="0"/>
              <a:pPr/>
              <a:t>173</a:t>
            </a:fld>
            <a:endParaRPr lang="en-US"/>
          </a:p>
        </p:txBody>
      </p:sp>
    </p:spTree>
    <p:extLst>
      <p:ext uri="{BB962C8B-B14F-4D97-AF65-F5344CB8AC3E}">
        <p14:creationId xmlns:p14="http://schemas.microsoft.com/office/powerpoint/2010/main" val="374481754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A47C-8A87-5EF4-DF2F-46F40BA5DBA7}"/>
              </a:ext>
            </a:extLst>
          </p:cNvPr>
          <p:cNvSpPr>
            <a:spLocks noGrp="1"/>
          </p:cNvSpPr>
          <p:nvPr>
            <p:ph type="title"/>
          </p:nvPr>
        </p:nvSpPr>
        <p:spPr/>
        <p:txBody>
          <a:bodyPr>
            <a:noAutofit/>
          </a:bodyPr>
          <a:lstStyle/>
          <a:p>
            <a:r>
              <a:rPr lang="en-US"/>
              <a:t>1.B.2 Restoration of Permanent Riparian Buffers (2 points)</a:t>
            </a:r>
          </a:p>
        </p:txBody>
      </p:sp>
      <p:sp>
        <p:nvSpPr>
          <p:cNvPr id="3" name="Content Placeholder 2">
            <a:extLst>
              <a:ext uri="{FF2B5EF4-FFF2-40B4-BE49-F238E27FC236}">
                <a16:creationId xmlns:a16="http://schemas.microsoft.com/office/drawing/2014/main" id="{6E05E6EE-D8E2-F72E-8EFE-4D4CBA839B92}"/>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Restoration of permanent riparian buffers at least 30 feet on both sides of stream</a:t>
            </a:r>
          </a:p>
          <a:p>
            <a:r>
              <a:rPr lang="en-US">
                <a:solidFill>
                  <a:schemeClr val="accent3"/>
                </a:solidFill>
              </a:rPr>
              <a:t>Narrative must state</a:t>
            </a:r>
          </a:p>
          <a:p>
            <a:pPr lvl="1"/>
            <a:r>
              <a:rPr lang="en-US">
                <a:solidFill>
                  <a:schemeClr val="accent3"/>
                </a:solidFill>
              </a:rPr>
              <a:t>Restoration meets</a:t>
            </a:r>
          </a:p>
          <a:p>
            <a:pPr lvl="2"/>
            <a:r>
              <a:rPr lang="en-US">
                <a:solidFill>
                  <a:schemeClr val="accent3"/>
                </a:solidFill>
              </a:rPr>
              <a:t>Woody vegetation for Zone 1</a:t>
            </a:r>
          </a:p>
          <a:p>
            <a:pPr lvl="2"/>
            <a:r>
              <a:rPr lang="en-US">
                <a:solidFill>
                  <a:schemeClr val="accent3"/>
                </a:solidFill>
              </a:rPr>
              <a:t>Woody or herbaceous vegetation for Zone 2</a:t>
            </a:r>
          </a:p>
          <a:p>
            <a:pPr lvl="1"/>
            <a:r>
              <a:rPr lang="en-US">
                <a:solidFill>
                  <a:schemeClr val="accent3"/>
                </a:solidFill>
              </a:rPr>
              <a:t>Protection for a minimum of 30 feet on each side of stream</a:t>
            </a:r>
          </a:p>
          <a:p>
            <a:pPr lvl="1"/>
            <a:r>
              <a:rPr lang="en-US">
                <a:solidFill>
                  <a:schemeClr val="accent3"/>
                </a:solidFill>
                <a:latin typeface="Arial"/>
                <a:cs typeface="Arial"/>
              </a:rPr>
              <a:t>Removal of all stormwater discharges through buffer not associated with natural drainageways if applicable</a:t>
            </a:r>
            <a:endParaRPr lang="en-US">
              <a:solidFill>
                <a:schemeClr val="accent3"/>
              </a:solidFill>
            </a:endParaRPr>
          </a:p>
        </p:txBody>
      </p:sp>
      <p:sp>
        <p:nvSpPr>
          <p:cNvPr id="4" name="Slide Number Placeholder 3">
            <a:extLst>
              <a:ext uri="{FF2B5EF4-FFF2-40B4-BE49-F238E27FC236}">
                <a16:creationId xmlns:a16="http://schemas.microsoft.com/office/drawing/2014/main" id="{4D01D2D2-8839-E3AF-AC3B-5BE188254B88}"/>
              </a:ext>
            </a:extLst>
          </p:cNvPr>
          <p:cNvSpPr>
            <a:spLocks noGrp="1"/>
          </p:cNvSpPr>
          <p:nvPr>
            <p:ph type="sldNum" sz="quarter" idx="10"/>
          </p:nvPr>
        </p:nvSpPr>
        <p:spPr/>
        <p:txBody>
          <a:bodyPr/>
          <a:lstStyle/>
          <a:p>
            <a:fld id="{74EC55B0-5D01-45FE-91CD-8F1B48D625FC}" type="slidenum">
              <a:rPr lang="en-US" smtClean="0"/>
              <a:pPr/>
              <a:t>174</a:t>
            </a:fld>
            <a:endParaRPr lang="en-US"/>
          </a:p>
        </p:txBody>
      </p:sp>
    </p:spTree>
    <p:extLst>
      <p:ext uri="{BB962C8B-B14F-4D97-AF65-F5344CB8AC3E}">
        <p14:creationId xmlns:p14="http://schemas.microsoft.com/office/powerpoint/2010/main" val="9003567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1F1B-25A6-0648-BDC1-97C7AAD0DDE2}"/>
              </a:ext>
            </a:extLst>
          </p:cNvPr>
          <p:cNvSpPr>
            <a:spLocks noGrp="1"/>
          </p:cNvSpPr>
          <p:nvPr>
            <p:ph type="title"/>
          </p:nvPr>
        </p:nvSpPr>
        <p:spPr/>
        <p:txBody>
          <a:bodyPr>
            <a:noAutofit/>
          </a:bodyPr>
          <a:lstStyle/>
          <a:p>
            <a:r>
              <a:rPr lang="en-US">
                <a:latin typeface="Times New Roman"/>
                <a:cs typeface="Times New Roman"/>
              </a:rPr>
              <a:t>1.C Stormwater Infrastructure for Quantity Control (25 points)</a:t>
            </a:r>
          </a:p>
        </p:txBody>
      </p:sp>
      <p:sp>
        <p:nvSpPr>
          <p:cNvPr id="3" name="Content Placeholder 2">
            <a:extLst>
              <a:ext uri="{FF2B5EF4-FFF2-40B4-BE49-F238E27FC236}">
                <a16:creationId xmlns:a16="http://schemas.microsoft.com/office/drawing/2014/main" id="{C2257FC4-6A90-CF7B-DFC6-E92B30516B89}"/>
              </a:ext>
            </a:extLst>
          </p:cNvPr>
          <p:cNvSpPr>
            <a:spLocks noGrp="1"/>
          </p:cNvSpPr>
          <p:nvPr>
            <p:ph idx="1"/>
          </p:nvPr>
        </p:nvSpPr>
        <p:spPr/>
        <p:txBody>
          <a:bodyPr vert="horz" lIns="91440" tIns="45720" rIns="91440" bIns="45720" rtlCol="0" anchor="t">
            <a:normAutofit/>
          </a:bodyPr>
          <a:lstStyle/>
          <a:p>
            <a:pPr marL="0" indent="0">
              <a:buNone/>
            </a:pPr>
            <a:r>
              <a:rPr lang="en-US">
                <a:solidFill>
                  <a:schemeClr val="accent3"/>
                </a:solidFill>
                <a:latin typeface="Arial"/>
                <a:cs typeface="Arial"/>
              </a:rPr>
              <a:t>&gt; 50% of construction costs used to create / improve / retrofit / repair / rehabilitate / replace existing stormwater infrastructure to control stormwater quantity</a:t>
            </a:r>
          </a:p>
        </p:txBody>
      </p:sp>
      <p:sp>
        <p:nvSpPr>
          <p:cNvPr id="4" name="Slide Number Placeholder 3">
            <a:extLst>
              <a:ext uri="{FF2B5EF4-FFF2-40B4-BE49-F238E27FC236}">
                <a16:creationId xmlns:a16="http://schemas.microsoft.com/office/drawing/2014/main" id="{BC427E70-4711-99FA-8333-0471390C7021}"/>
              </a:ext>
            </a:extLst>
          </p:cNvPr>
          <p:cNvSpPr>
            <a:spLocks noGrp="1"/>
          </p:cNvSpPr>
          <p:nvPr>
            <p:ph type="sldNum" sz="quarter" idx="10"/>
          </p:nvPr>
        </p:nvSpPr>
        <p:spPr/>
        <p:txBody>
          <a:bodyPr/>
          <a:lstStyle/>
          <a:p>
            <a:fld id="{74EC55B0-5D01-45FE-91CD-8F1B48D625FC}" type="slidenum">
              <a:rPr lang="en-US" smtClean="0"/>
              <a:pPr/>
              <a:t>175</a:t>
            </a:fld>
            <a:endParaRPr lang="en-US"/>
          </a:p>
        </p:txBody>
      </p:sp>
    </p:spTree>
    <p:extLst>
      <p:ext uri="{BB962C8B-B14F-4D97-AF65-F5344CB8AC3E}">
        <p14:creationId xmlns:p14="http://schemas.microsoft.com/office/powerpoint/2010/main" val="15944406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700F71-3ACE-6F50-A7C7-A6344B7848C6}"/>
              </a:ext>
            </a:extLst>
          </p:cNvPr>
          <p:cNvSpPr/>
          <p:nvPr/>
        </p:nvSpPr>
        <p:spPr>
          <a:xfrm>
            <a:off x="6920345" y="5317836"/>
            <a:ext cx="2223655" cy="1210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DD2768-3184-E861-DD19-DBA46B0BA5C9}"/>
              </a:ext>
            </a:extLst>
          </p:cNvPr>
          <p:cNvSpPr>
            <a:spLocks noGrp="1"/>
          </p:cNvSpPr>
          <p:nvPr>
            <p:ph type="title"/>
          </p:nvPr>
        </p:nvSpPr>
        <p:spPr/>
        <p:txBody>
          <a:bodyPr>
            <a:noAutofit/>
          </a:bodyPr>
          <a:lstStyle/>
          <a:p>
            <a:r>
              <a:rPr lang="en-US"/>
              <a:t>1.C Stormwater Quantity Improvement (25 points)</a:t>
            </a:r>
          </a:p>
        </p:txBody>
      </p:sp>
      <p:sp>
        <p:nvSpPr>
          <p:cNvPr id="3" name="Content Placeholder 2">
            <a:extLst>
              <a:ext uri="{FF2B5EF4-FFF2-40B4-BE49-F238E27FC236}">
                <a16:creationId xmlns:a16="http://schemas.microsoft.com/office/drawing/2014/main" id="{89D7C69B-AEE5-BF54-0720-5722D9EE18FA}"/>
              </a:ext>
            </a:extLst>
          </p:cNvPr>
          <p:cNvSpPr>
            <a:spLocks noGrp="1"/>
          </p:cNvSpPr>
          <p:nvPr>
            <p:ph idx="1"/>
          </p:nvPr>
        </p:nvSpPr>
        <p:spPr>
          <a:xfrm>
            <a:off x="457200" y="1111828"/>
            <a:ext cx="8239328" cy="5136574"/>
          </a:xfrm>
        </p:spPr>
        <p:txBody>
          <a:bodyPr vert="horz" lIns="91440" tIns="45720" rIns="91440" bIns="45720" rtlCol="0" anchor="t">
            <a:noAutofit/>
          </a:bodyPr>
          <a:lstStyle/>
          <a:p>
            <a:r>
              <a:rPr lang="en-US">
                <a:solidFill>
                  <a:schemeClr val="accent3"/>
                </a:solidFill>
                <a:latin typeface="Arial"/>
                <a:cs typeface="Arial"/>
              </a:rPr>
              <a:t>Narrative should include</a:t>
            </a:r>
            <a:endParaRPr lang="en-US">
              <a:solidFill>
                <a:schemeClr val="accent3"/>
              </a:solidFill>
            </a:endParaRPr>
          </a:p>
          <a:p>
            <a:pPr lvl="1"/>
            <a:r>
              <a:rPr lang="en-US">
                <a:solidFill>
                  <a:schemeClr val="accent3"/>
                </a:solidFill>
                <a:latin typeface="Arial"/>
                <a:cs typeface="Arial"/>
              </a:rPr>
              <a:t>Statement of primary purpose is not to improve / repair transportation infrastructure</a:t>
            </a:r>
          </a:p>
          <a:p>
            <a:pPr lvl="1"/>
            <a:r>
              <a:rPr lang="en-US">
                <a:solidFill>
                  <a:schemeClr val="accent3"/>
                </a:solidFill>
                <a:latin typeface="Arial"/>
                <a:cs typeface="Arial"/>
              </a:rPr>
              <a:t>If receiving runoff from future upstream growth and development</a:t>
            </a:r>
          </a:p>
          <a:p>
            <a:pPr lvl="2"/>
            <a:r>
              <a:rPr lang="en-US" sz="2400">
                <a:solidFill>
                  <a:schemeClr val="accent3"/>
                </a:solidFill>
                <a:latin typeface="Arial"/>
                <a:cs typeface="Arial"/>
                <a:sym typeface="Wingdings" panose="05000000000000000000" pitchFamily="2" charset="2"/>
              </a:rPr>
              <a:t>% of impervious area that will be tributary to infrastructure for both future / existing development</a:t>
            </a:r>
            <a:endParaRPr lang="en-US" sz="2400">
              <a:solidFill>
                <a:schemeClr val="accent3"/>
              </a:solidFill>
              <a:latin typeface="Arial"/>
              <a:cs typeface="Arial"/>
            </a:endParaRPr>
          </a:p>
          <a:p>
            <a:pPr lvl="2"/>
            <a:r>
              <a:rPr lang="en-US" sz="2400">
                <a:solidFill>
                  <a:schemeClr val="accent3"/>
                </a:solidFill>
                <a:latin typeface="Arial"/>
                <a:cs typeface="Arial"/>
                <a:sym typeface="Wingdings" panose="05000000000000000000" pitchFamily="2" charset="2"/>
              </a:rPr>
              <a:t>How additional runoff will not cause new or increased flooding or flood risk or water quality issues</a:t>
            </a:r>
            <a:endParaRPr lang="en-US" sz="2400">
              <a:solidFill>
                <a:schemeClr val="accent3"/>
              </a:solidFill>
              <a:latin typeface="Arial"/>
              <a:cs typeface="Arial"/>
            </a:endParaRPr>
          </a:p>
          <a:p>
            <a:r>
              <a:rPr lang="en-US">
                <a:solidFill>
                  <a:schemeClr val="accent3"/>
                </a:solidFill>
                <a:latin typeface="Arial"/>
                <a:cs typeface="Arial"/>
                <a:sym typeface="Wingdings" panose="05000000000000000000" pitchFamily="2" charset="2"/>
              </a:rPr>
              <a:t>Supporting documentation</a:t>
            </a:r>
            <a:endParaRPr lang="en-US">
              <a:solidFill>
                <a:schemeClr val="accent3"/>
              </a:solidFill>
              <a:latin typeface="Arial"/>
              <a:cs typeface="Arial"/>
            </a:endParaRPr>
          </a:p>
          <a:p>
            <a:pPr lvl="1"/>
            <a:r>
              <a:rPr lang="en-US">
                <a:solidFill>
                  <a:schemeClr val="accent3"/>
                </a:solidFill>
                <a:latin typeface="Arial"/>
                <a:cs typeface="Arial"/>
                <a:sym typeface="Wingdings" panose="05000000000000000000" pitchFamily="2" charset="2"/>
              </a:rPr>
              <a:t>Peak flow reduction expected</a:t>
            </a:r>
            <a:endParaRPr lang="en-US">
              <a:solidFill>
                <a:schemeClr val="accent3"/>
              </a:solidFill>
              <a:latin typeface="Arial"/>
              <a:cs typeface="Arial"/>
            </a:endParaRPr>
          </a:p>
          <a:p>
            <a:pPr lvl="1"/>
            <a:r>
              <a:rPr lang="en-US">
                <a:solidFill>
                  <a:schemeClr val="accent3"/>
                </a:solidFill>
                <a:latin typeface="Arial"/>
                <a:cs typeface="Arial"/>
                <a:sym typeface="Wingdings" panose="05000000000000000000" pitchFamily="2" charset="2"/>
              </a:rPr>
              <a:t>Map showing location of proposed stormwater infrastructure</a:t>
            </a:r>
            <a:endParaRPr lang="en-US">
              <a:solidFill>
                <a:schemeClr val="accent3"/>
              </a:solidFill>
              <a:latin typeface="Arial"/>
              <a:cs typeface="Arial"/>
            </a:endParaRPr>
          </a:p>
          <a:p>
            <a:endParaRPr lang="en-US"/>
          </a:p>
        </p:txBody>
      </p:sp>
      <p:sp>
        <p:nvSpPr>
          <p:cNvPr id="4" name="Slide Number Placeholder 3">
            <a:extLst>
              <a:ext uri="{FF2B5EF4-FFF2-40B4-BE49-F238E27FC236}">
                <a16:creationId xmlns:a16="http://schemas.microsoft.com/office/drawing/2014/main" id="{E71B7715-1039-AA71-8B8B-7F46644E35D0}"/>
              </a:ext>
            </a:extLst>
          </p:cNvPr>
          <p:cNvSpPr>
            <a:spLocks noGrp="1"/>
          </p:cNvSpPr>
          <p:nvPr>
            <p:ph type="sldNum" sz="quarter" idx="10"/>
          </p:nvPr>
        </p:nvSpPr>
        <p:spPr/>
        <p:txBody>
          <a:bodyPr/>
          <a:lstStyle/>
          <a:p>
            <a:fld id="{74EC55B0-5D01-45FE-91CD-8F1B48D625FC}" type="slidenum">
              <a:rPr lang="en-US" smtClean="0"/>
              <a:pPr/>
              <a:t>176</a:t>
            </a:fld>
            <a:endParaRPr lang="en-US"/>
          </a:p>
        </p:txBody>
      </p:sp>
    </p:spTree>
    <p:extLst>
      <p:ext uri="{BB962C8B-B14F-4D97-AF65-F5344CB8AC3E}">
        <p14:creationId xmlns:p14="http://schemas.microsoft.com/office/powerpoint/2010/main" val="333417571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177</a:t>
            </a:fld>
            <a:endParaRPr lang="en-US"/>
          </a:p>
        </p:txBody>
      </p:sp>
      <p:sp>
        <p:nvSpPr>
          <p:cNvPr id="7" name="Title 6"/>
          <p:cNvSpPr>
            <a:spLocks noGrp="1"/>
          </p:cNvSpPr>
          <p:nvPr>
            <p:ph type="ctrTitle"/>
          </p:nvPr>
        </p:nvSpPr>
        <p:spPr/>
        <p:txBody>
          <a:bodyPr>
            <a:noAutofit/>
          </a:bodyPr>
          <a:lstStyle/>
          <a:p>
            <a:r>
              <a:rPr lang="en-US"/>
              <a:t>LASII Priority Rating System for Construction Projects</a:t>
            </a:r>
          </a:p>
        </p:txBody>
      </p:sp>
      <p:sp>
        <p:nvSpPr>
          <p:cNvPr id="8" name="Content Placeholder 7"/>
          <p:cNvSpPr>
            <a:spLocks noGrp="1"/>
          </p:cNvSpPr>
          <p:nvPr>
            <p:ph idx="13"/>
          </p:nvPr>
        </p:nvSpPr>
        <p:spPr/>
        <p:txBody>
          <a:bodyPr>
            <a:normAutofit/>
          </a:bodyPr>
          <a:lstStyle/>
          <a:p>
            <a:pPr marL="0" indent="0" algn="ctr">
              <a:buNone/>
            </a:pPr>
            <a:endParaRPr lang="en-US" sz="3200">
              <a:solidFill>
                <a:schemeClr val="tx1"/>
              </a:solidFill>
            </a:endParaRPr>
          </a:p>
          <a:p>
            <a:pPr marL="0" indent="0" algn="ctr">
              <a:buNone/>
            </a:pPr>
            <a:endParaRPr lang="en-US" sz="3200">
              <a:solidFill>
                <a:schemeClr val="tx1"/>
              </a:solidFill>
            </a:endParaRPr>
          </a:p>
          <a:p>
            <a:pPr marL="0" indent="0" algn="ctr">
              <a:buNone/>
            </a:pPr>
            <a:r>
              <a:rPr lang="en-US" sz="3200">
                <a:solidFill>
                  <a:schemeClr val="tx2"/>
                </a:solidFill>
              </a:rPr>
              <a:t>Priority Rating System</a:t>
            </a:r>
          </a:p>
          <a:p>
            <a:pPr marL="0" indent="0" algn="ctr">
              <a:buNone/>
            </a:pPr>
            <a:br>
              <a:rPr lang="en-US" sz="3200">
                <a:solidFill>
                  <a:schemeClr val="tx2"/>
                </a:solidFill>
              </a:rPr>
            </a:br>
            <a:r>
              <a:rPr lang="en-US" sz="3200">
                <a:solidFill>
                  <a:schemeClr val="tx2"/>
                </a:solidFill>
              </a:rPr>
              <a:t>Category 2 – Project Benefits</a:t>
            </a:r>
          </a:p>
          <a:p>
            <a:pPr marL="0" indent="0" algn="ctr">
              <a:buNone/>
            </a:pPr>
            <a:r>
              <a:rPr lang="en-US" sz="3200">
                <a:solidFill>
                  <a:schemeClr val="accent3"/>
                </a:solidFill>
              </a:rPr>
              <a:t>(30 points max)</a:t>
            </a:r>
          </a:p>
        </p:txBody>
      </p:sp>
    </p:spTree>
    <p:extLst>
      <p:ext uri="{BB962C8B-B14F-4D97-AF65-F5344CB8AC3E}">
        <p14:creationId xmlns:p14="http://schemas.microsoft.com/office/powerpoint/2010/main" val="323653392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83D24C-D406-3352-04F6-BB8655552472}"/>
              </a:ext>
            </a:extLst>
          </p:cNvPr>
          <p:cNvSpPr>
            <a:spLocks noGrp="1"/>
          </p:cNvSpPr>
          <p:nvPr>
            <p:ph type="title"/>
          </p:nvPr>
        </p:nvSpPr>
        <p:spPr/>
        <p:txBody>
          <a:bodyPr/>
          <a:lstStyle/>
          <a:p>
            <a:r>
              <a:rPr lang="en-US"/>
              <a:t>2.A Water Quality Improvements</a:t>
            </a:r>
          </a:p>
        </p:txBody>
      </p:sp>
      <p:sp>
        <p:nvSpPr>
          <p:cNvPr id="5" name="Content Placeholder 4">
            <a:extLst>
              <a:ext uri="{FF2B5EF4-FFF2-40B4-BE49-F238E27FC236}">
                <a16:creationId xmlns:a16="http://schemas.microsoft.com/office/drawing/2014/main" id="{5B36F95A-892A-F586-ED6C-2A5A9A01EF08}"/>
              </a:ext>
            </a:extLst>
          </p:cNvPr>
          <p:cNvSpPr>
            <a:spLocks noGrp="1"/>
          </p:cNvSpPr>
          <p:nvPr>
            <p:ph idx="1"/>
          </p:nvPr>
        </p:nvSpPr>
        <p:spPr/>
        <p:txBody>
          <a:bodyPr/>
          <a:lstStyle/>
          <a:p>
            <a:pPr marL="0" indent="0">
              <a:buNone/>
            </a:pPr>
            <a:r>
              <a:rPr lang="en-US">
                <a:solidFill>
                  <a:schemeClr val="accent3"/>
                </a:solidFill>
              </a:rPr>
              <a:t>Earn points for only </a:t>
            </a:r>
            <a:r>
              <a:rPr lang="en-US" u="sng">
                <a:solidFill>
                  <a:schemeClr val="accent3"/>
                </a:solidFill>
              </a:rPr>
              <a:t>one</a:t>
            </a:r>
            <a:r>
              <a:rPr lang="en-US">
                <a:solidFill>
                  <a:schemeClr val="accent3"/>
                </a:solidFill>
              </a:rPr>
              <a:t> of sub-categories</a:t>
            </a:r>
          </a:p>
        </p:txBody>
      </p:sp>
      <p:sp>
        <p:nvSpPr>
          <p:cNvPr id="2" name="Slide Number Placeholder 1">
            <a:extLst>
              <a:ext uri="{FF2B5EF4-FFF2-40B4-BE49-F238E27FC236}">
                <a16:creationId xmlns:a16="http://schemas.microsoft.com/office/drawing/2014/main" id="{D281DAC9-DA77-ACCC-55EC-13B6B4B3A823}"/>
              </a:ext>
            </a:extLst>
          </p:cNvPr>
          <p:cNvSpPr>
            <a:spLocks noGrp="1"/>
          </p:cNvSpPr>
          <p:nvPr>
            <p:ph type="sldNum" sz="quarter" idx="10"/>
          </p:nvPr>
        </p:nvSpPr>
        <p:spPr/>
        <p:txBody>
          <a:bodyPr/>
          <a:lstStyle/>
          <a:p>
            <a:fld id="{11F27F3A-B3E9-41ED-AF8F-A365F10BB65F}" type="slidenum">
              <a:rPr lang="en-US" smtClean="0"/>
              <a:pPr/>
              <a:t>178</a:t>
            </a:fld>
            <a:endParaRPr lang="en-US"/>
          </a:p>
        </p:txBody>
      </p:sp>
    </p:spTree>
    <p:extLst>
      <p:ext uri="{BB962C8B-B14F-4D97-AF65-F5344CB8AC3E}">
        <p14:creationId xmlns:p14="http://schemas.microsoft.com/office/powerpoint/2010/main" val="215989997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9291D9-5575-67D5-A627-B1F0AF16BE02}"/>
              </a:ext>
            </a:extLst>
          </p:cNvPr>
          <p:cNvSpPr/>
          <p:nvPr/>
        </p:nvSpPr>
        <p:spPr>
          <a:xfrm>
            <a:off x="6920345" y="5317836"/>
            <a:ext cx="2223655" cy="1210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78AA4B-C267-4362-BF0D-6A8C69550E74}"/>
              </a:ext>
            </a:extLst>
          </p:cNvPr>
          <p:cNvSpPr>
            <a:spLocks noGrp="1"/>
          </p:cNvSpPr>
          <p:nvPr>
            <p:ph type="title"/>
          </p:nvPr>
        </p:nvSpPr>
        <p:spPr/>
        <p:txBody>
          <a:bodyPr>
            <a:normAutofit/>
          </a:bodyPr>
          <a:lstStyle/>
          <a:p>
            <a:r>
              <a:rPr lang="en-US"/>
              <a:t>2.A.1 Impaired Waters (15 points)</a:t>
            </a:r>
          </a:p>
        </p:txBody>
      </p:sp>
      <p:sp>
        <p:nvSpPr>
          <p:cNvPr id="3" name="Content Placeholder 2">
            <a:extLst>
              <a:ext uri="{FF2B5EF4-FFF2-40B4-BE49-F238E27FC236}">
                <a16:creationId xmlns:a16="http://schemas.microsoft.com/office/drawing/2014/main" id="{5F5A4BC8-F87B-4DE3-A01D-98A67A1859BB}"/>
              </a:ext>
            </a:extLst>
          </p:cNvPr>
          <p:cNvSpPr>
            <a:spLocks noGrp="1"/>
          </p:cNvSpPr>
          <p:nvPr>
            <p:ph idx="1"/>
          </p:nvPr>
        </p:nvSpPr>
        <p:spPr>
          <a:xfrm>
            <a:off x="457200" y="1005840"/>
            <a:ext cx="8239328" cy="5242561"/>
          </a:xfrm>
        </p:spPr>
        <p:txBody>
          <a:bodyPr vert="horz" lIns="91440" tIns="45720" rIns="91440" bIns="45720" rtlCol="0" anchor="t">
            <a:noAutofit/>
          </a:bodyPr>
          <a:lstStyle/>
          <a:p>
            <a:pPr>
              <a:spcAft>
                <a:spcPts val="600"/>
              </a:spcAft>
            </a:pPr>
            <a:r>
              <a:rPr lang="en-US">
                <a:solidFill>
                  <a:schemeClr val="accent3"/>
                </a:solidFill>
                <a:latin typeface="Arial"/>
                <a:cs typeface="Arial"/>
              </a:rPr>
              <a:t>Project will directly benefit impaired waters</a:t>
            </a:r>
          </a:p>
          <a:p>
            <a:pPr>
              <a:spcAft>
                <a:spcPts val="600"/>
              </a:spcAft>
            </a:pPr>
            <a:r>
              <a:rPr lang="en-US">
                <a:solidFill>
                  <a:schemeClr val="accent3"/>
                </a:solidFill>
              </a:rPr>
              <a:t>Provide:</a:t>
            </a:r>
          </a:p>
          <a:p>
            <a:pPr lvl="1"/>
            <a:r>
              <a:rPr lang="en-US">
                <a:solidFill>
                  <a:schemeClr val="accent3"/>
                </a:solidFill>
              </a:rPr>
              <a:t>Stream name and impairment(s) as documented in the Integrated Report</a:t>
            </a:r>
          </a:p>
          <a:p>
            <a:pPr lvl="1"/>
            <a:r>
              <a:rPr lang="en-US">
                <a:solidFill>
                  <a:schemeClr val="accent3"/>
                </a:solidFill>
              </a:rPr>
              <a:t>Discussion of impairment and connect the dots to show the project will directly benefit the impairment</a:t>
            </a:r>
          </a:p>
          <a:p>
            <a:pPr lvl="1"/>
            <a:r>
              <a:rPr lang="en-US">
                <a:solidFill>
                  <a:schemeClr val="accent3"/>
                </a:solidFill>
              </a:rPr>
              <a:t>Map(s) with project location, stream location and impaired segment</a:t>
            </a:r>
          </a:p>
          <a:p>
            <a:pPr>
              <a:spcAft>
                <a:spcPts val="600"/>
              </a:spcAft>
            </a:pPr>
            <a:r>
              <a:rPr lang="en-US">
                <a:solidFill>
                  <a:schemeClr val="accent3"/>
                </a:solidFill>
              </a:rPr>
              <a:t>Common errors (from WW experience)</a:t>
            </a:r>
          </a:p>
          <a:p>
            <a:pPr lvl="1">
              <a:spcAft>
                <a:spcPts val="600"/>
              </a:spcAft>
            </a:pPr>
            <a:r>
              <a:rPr lang="en-US">
                <a:solidFill>
                  <a:schemeClr val="accent3"/>
                </a:solidFill>
              </a:rPr>
              <a:t>Project does not address impairment</a:t>
            </a:r>
          </a:p>
          <a:p>
            <a:pPr lvl="1">
              <a:spcAft>
                <a:spcPts val="600"/>
              </a:spcAft>
            </a:pPr>
            <a:r>
              <a:rPr lang="en-US">
                <a:solidFill>
                  <a:schemeClr val="accent3"/>
                </a:solidFill>
              </a:rPr>
              <a:t>Map does not adequately show location of project and impairment</a:t>
            </a:r>
          </a:p>
          <a:p>
            <a:endParaRPr lang="en-US"/>
          </a:p>
        </p:txBody>
      </p:sp>
      <p:sp>
        <p:nvSpPr>
          <p:cNvPr id="4" name="Slide Number Placeholder 3">
            <a:extLst>
              <a:ext uri="{FF2B5EF4-FFF2-40B4-BE49-F238E27FC236}">
                <a16:creationId xmlns:a16="http://schemas.microsoft.com/office/drawing/2014/main" id="{B8E13E65-842A-4C3A-932E-6B8C71CFD2BB}"/>
              </a:ext>
            </a:extLst>
          </p:cNvPr>
          <p:cNvSpPr>
            <a:spLocks noGrp="1"/>
          </p:cNvSpPr>
          <p:nvPr>
            <p:ph type="sldNum" sz="quarter" idx="10"/>
          </p:nvPr>
        </p:nvSpPr>
        <p:spPr/>
        <p:txBody>
          <a:bodyPr/>
          <a:lstStyle/>
          <a:p>
            <a:fld id="{74EC55B0-5D01-45FE-91CD-8F1B48D625FC}" type="slidenum">
              <a:rPr lang="en-US" smtClean="0"/>
              <a:pPr/>
              <a:t>179</a:t>
            </a:fld>
            <a:endParaRPr lang="en-US"/>
          </a:p>
        </p:txBody>
      </p:sp>
    </p:spTree>
    <p:extLst>
      <p:ext uri="{BB962C8B-B14F-4D97-AF65-F5344CB8AC3E}">
        <p14:creationId xmlns:p14="http://schemas.microsoft.com/office/powerpoint/2010/main" val="3587571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CCDE1-1E78-418C-957A-5B3DAFC415E4}"/>
              </a:ext>
            </a:extLst>
          </p:cNvPr>
          <p:cNvSpPr>
            <a:spLocks noGrp="1"/>
          </p:cNvSpPr>
          <p:nvPr>
            <p:ph type="title"/>
          </p:nvPr>
        </p:nvSpPr>
        <p:spPr/>
        <p:txBody>
          <a:bodyPr/>
          <a:lstStyle/>
          <a:p>
            <a:r>
              <a:rPr lang="en-US"/>
              <a:t>ARPA Spending Project Schedule</a:t>
            </a:r>
          </a:p>
        </p:txBody>
      </p:sp>
      <p:sp>
        <p:nvSpPr>
          <p:cNvPr id="4" name="Slide Number Placeholder 3">
            <a:extLst>
              <a:ext uri="{FF2B5EF4-FFF2-40B4-BE49-F238E27FC236}">
                <a16:creationId xmlns:a16="http://schemas.microsoft.com/office/drawing/2014/main" id="{634462DE-83FF-4905-B690-7F4CEF5758CA}"/>
              </a:ext>
            </a:extLst>
          </p:cNvPr>
          <p:cNvSpPr>
            <a:spLocks noGrp="1"/>
          </p:cNvSpPr>
          <p:nvPr>
            <p:ph type="sldNum" sz="quarter" idx="10"/>
          </p:nvPr>
        </p:nvSpPr>
        <p:spPr/>
        <p:txBody>
          <a:bodyPr/>
          <a:lstStyle/>
          <a:p>
            <a:fld id="{74EC55B0-5D01-45FE-91CD-8F1B48D625FC}" type="slidenum">
              <a:rPr lang="en-US" smtClean="0"/>
              <a:pPr/>
              <a:t>18</a:t>
            </a:fld>
            <a:endParaRPr lang="en-US"/>
          </a:p>
        </p:txBody>
      </p:sp>
      <p:pic>
        <p:nvPicPr>
          <p:cNvPr id="10" name="Content Placeholder 9" descr="A picture containing text, shoji&#10;&#10;Description automatically generated">
            <a:extLst>
              <a:ext uri="{FF2B5EF4-FFF2-40B4-BE49-F238E27FC236}">
                <a16:creationId xmlns:a16="http://schemas.microsoft.com/office/drawing/2014/main" id="{EB1A71DA-2B2B-4637-8E6C-5FF996298B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81586"/>
            <a:ext cx="9144000" cy="1735299"/>
          </a:xfrm>
        </p:spPr>
      </p:pic>
    </p:spTree>
    <p:extLst>
      <p:ext uri="{BB962C8B-B14F-4D97-AF65-F5344CB8AC3E}">
        <p14:creationId xmlns:p14="http://schemas.microsoft.com/office/powerpoint/2010/main" val="99582063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8B34-3DB8-24ED-F5D8-7EA908D21257}"/>
              </a:ext>
            </a:extLst>
          </p:cNvPr>
          <p:cNvSpPr>
            <a:spLocks noGrp="1"/>
          </p:cNvSpPr>
          <p:nvPr>
            <p:ph type="title"/>
          </p:nvPr>
        </p:nvSpPr>
        <p:spPr/>
        <p:txBody>
          <a:bodyPr/>
          <a:lstStyle/>
          <a:p>
            <a:r>
              <a:rPr lang="en-US"/>
              <a:t>2.A.2 Special Water Classifications (10 points)</a:t>
            </a:r>
          </a:p>
        </p:txBody>
      </p:sp>
      <p:sp>
        <p:nvSpPr>
          <p:cNvPr id="3" name="Content Placeholder 2">
            <a:extLst>
              <a:ext uri="{FF2B5EF4-FFF2-40B4-BE49-F238E27FC236}">
                <a16:creationId xmlns:a16="http://schemas.microsoft.com/office/drawing/2014/main" id="{C8E23DC2-CF5E-0C96-71AC-51C6E4C9E603}"/>
              </a:ext>
            </a:extLst>
          </p:cNvPr>
          <p:cNvSpPr>
            <a:spLocks noGrp="1"/>
          </p:cNvSpPr>
          <p:nvPr>
            <p:ph idx="1"/>
          </p:nvPr>
        </p:nvSpPr>
        <p:spPr/>
        <p:txBody>
          <a:bodyPr vert="horz" lIns="91440" tIns="45720" rIns="91440" bIns="45720" rtlCol="0" anchor="t">
            <a:normAutofit/>
          </a:bodyPr>
          <a:lstStyle/>
          <a:p>
            <a:r>
              <a:rPr lang="en-US" dirty="0">
                <a:solidFill>
                  <a:schemeClr val="accent3"/>
                </a:solidFill>
                <a:latin typeface="Arial"/>
                <a:cs typeface="Arial"/>
              </a:rPr>
              <a:t>Classifications – HQW, ORW, Tr, SA, UWL, PNA, AFSA, SAV, WS-I, WS-II, WS-III, WS-IV</a:t>
            </a:r>
          </a:p>
          <a:p>
            <a:r>
              <a:rPr lang="en-US" dirty="0">
                <a:solidFill>
                  <a:schemeClr val="accent3"/>
                </a:solidFill>
                <a:latin typeface="Arial"/>
                <a:cs typeface="Arial"/>
              </a:rPr>
              <a:t>Project will directly benefit these classified waters</a:t>
            </a:r>
            <a:endParaRPr lang="en-US" dirty="0">
              <a:solidFill>
                <a:schemeClr val="accent3"/>
              </a:solidFill>
            </a:endParaRPr>
          </a:p>
          <a:p>
            <a:r>
              <a:rPr lang="en-US" dirty="0">
                <a:solidFill>
                  <a:schemeClr val="accent3"/>
                </a:solidFill>
                <a:latin typeface="Arial"/>
                <a:cs typeface="Arial"/>
              </a:rPr>
              <a:t>Provide mapping</a:t>
            </a:r>
          </a:p>
          <a:p>
            <a:pPr lvl="1"/>
            <a:r>
              <a:rPr lang="en-US" dirty="0">
                <a:solidFill>
                  <a:schemeClr val="accent3"/>
                </a:solidFill>
                <a:latin typeface="Arial"/>
                <a:cs typeface="Arial"/>
              </a:rPr>
              <a:t>Project location</a:t>
            </a:r>
          </a:p>
          <a:p>
            <a:pPr lvl="1"/>
            <a:r>
              <a:rPr lang="en-US" dirty="0">
                <a:solidFill>
                  <a:schemeClr val="accent3"/>
                </a:solidFill>
                <a:latin typeface="Arial"/>
                <a:cs typeface="Arial"/>
              </a:rPr>
              <a:t>Location of special waters</a:t>
            </a:r>
          </a:p>
          <a:p>
            <a:r>
              <a:rPr lang="en-US" dirty="0">
                <a:solidFill>
                  <a:schemeClr val="accent3"/>
                </a:solidFill>
                <a:latin typeface="Arial"/>
                <a:cs typeface="Arial"/>
              </a:rPr>
              <a:t>See guidance for more information</a:t>
            </a:r>
          </a:p>
        </p:txBody>
      </p:sp>
      <p:sp>
        <p:nvSpPr>
          <p:cNvPr id="4" name="Slide Number Placeholder 3">
            <a:extLst>
              <a:ext uri="{FF2B5EF4-FFF2-40B4-BE49-F238E27FC236}">
                <a16:creationId xmlns:a16="http://schemas.microsoft.com/office/drawing/2014/main" id="{4D99173C-19F8-6C4B-2099-E53C7283BF73}"/>
              </a:ext>
            </a:extLst>
          </p:cNvPr>
          <p:cNvSpPr>
            <a:spLocks noGrp="1"/>
          </p:cNvSpPr>
          <p:nvPr>
            <p:ph type="sldNum" sz="quarter" idx="10"/>
          </p:nvPr>
        </p:nvSpPr>
        <p:spPr/>
        <p:txBody>
          <a:bodyPr/>
          <a:lstStyle/>
          <a:p>
            <a:fld id="{74EC55B0-5D01-45FE-91CD-8F1B48D625FC}" type="slidenum">
              <a:rPr lang="en-US" smtClean="0"/>
              <a:pPr/>
              <a:t>180</a:t>
            </a:fld>
            <a:endParaRPr lang="en-US"/>
          </a:p>
        </p:txBody>
      </p:sp>
    </p:spTree>
    <p:extLst>
      <p:ext uri="{BB962C8B-B14F-4D97-AF65-F5344CB8AC3E}">
        <p14:creationId xmlns:p14="http://schemas.microsoft.com/office/powerpoint/2010/main" val="359577053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869E8-0DA8-172D-1F2F-C2178B869DC5}"/>
              </a:ext>
            </a:extLst>
          </p:cNvPr>
          <p:cNvSpPr/>
          <p:nvPr/>
        </p:nvSpPr>
        <p:spPr>
          <a:xfrm>
            <a:off x="7013864" y="5413664"/>
            <a:ext cx="2036618" cy="1070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ED17B-E190-3EE2-6230-8F8D17676147}"/>
              </a:ext>
            </a:extLst>
          </p:cNvPr>
          <p:cNvSpPr>
            <a:spLocks noGrp="1"/>
          </p:cNvSpPr>
          <p:nvPr>
            <p:ph type="title"/>
          </p:nvPr>
        </p:nvSpPr>
        <p:spPr/>
        <p:txBody>
          <a:bodyPr>
            <a:normAutofit fontScale="90000"/>
          </a:bodyPr>
          <a:lstStyle/>
          <a:p>
            <a:r>
              <a:rPr lang="en-US"/>
              <a:t>2.A.3 Achieves 35% reduction in Total Nitrogen and Total Phosphorus in NSW Waters (10 points)</a:t>
            </a:r>
          </a:p>
        </p:txBody>
      </p:sp>
      <p:sp>
        <p:nvSpPr>
          <p:cNvPr id="3" name="Content Placeholder 2">
            <a:extLst>
              <a:ext uri="{FF2B5EF4-FFF2-40B4-BE49-F238E27FC236}">
                <a16:creationId xmlns:a16="http://schemas.microsoft.com/office/drawing/2014/main" id="{13AD76BC-47BB-4E40-4C04-D4A07E369EDC}"/>
              </a:ext>
            </a:extLst>
          </p:cNvPr>
          <p:cNvSpPr>
            <a:spLocks noGrp="1"/>
          </p:cNvSpPr>
          <p:nvPr>
            <p:ph idx="1"/>
          </p:nvPr>
        </p:nvSpPr>
        <p:spPr>
          <a:xfrm>
            <a:off x="465729" y="1007918"/>
            <a:ext cx="8316097" cy="5476009"/>
          </a:xfrm>
        </p:spPr>
        <p:txBody>
          <a:bodyPr vert="horz" lIns="91440" tIns="45720" rIns="91440" bIns="45720" rtlCol="0" anchor="t">
            <a:noAutofit/>
          </a:bodyPr>
          <a:lstStyle/>
          <a:p>
            <a:r>
              <a:rPr lang="en-US">
                <a:solidFill>
                  <a:schemeClr val="accent3"/>
                </a:solidFill>
                <a:latin typeface="Arial"/>
                <a:cs typeface="Arial"/>
              </a:rPr>
              <a:t>Must achieve ≥ 35% reduction in </a:t>
            </a:r>
            <a:r>
              <a:rPr lang="en-US" u="sng">
                <a:solidFill>
                  <a:schemeClr val="accent3"/>
                </a:solidFill>
                <a:latin typeface="Arial"/>
                <a:cs typeface="Arial"/>
              </a:rPr>
              <a:t>both</a:t>
            </a:r>
            <a:r>
              <a:rPr lang="en-US">
                <a:solidFill>
                  <a:schemeClr val="accent3"/>
                </a:solidFill>
                <a:latin typeface="Arial"/>
                <a:cs typeface="Arial"/>
              </a:rPr>
              <a:t> TN and TP in Nutrient Sensitive Waters (NSW)</a:t>
            </a:r>
          </a:p>
          <a:p>
            <a:r>
              <a:rPr lang="en-US">
                <a:solidFill>
                  <a:schemeClr val="accent3"/>
                </a:solidFill>
                <a:latin typeface="Arial"/>
                <a:cs typeface="Arial"/>
              </a:rPr>
              <a:t>Narrative must include</a:t>
            </a:r>
          </a:p>
          <a:p>
            <a:pPr lvl="1"/>
            <a:r>
              <a:rPr lang="en-US">
                <a:solidFill>
                  <a:schemeClr val="accent3"/>
                </a:solidFill>
                <a:latin typeface="Arial"/>
                <a:cs typeface="Arial"/>
              </a:rPr>
              <a:t>River basin name, stream name, index number, stream classification</a:t>
            </a:r>
          </a:p>
          <a:p>
            <a:pPr lvl="1"/>
            <a:r>
              <a:rPr lang="en-US">
                <a:solidFill>
                  <a:schemeClr val="accent3"/>
                </a:solidFill>
                <a:latin typeface="Arial"/>
                <a:cs typeface="Arial"/>
              </a:rPr>
              <a:t>Watershed classification</a:t>
            </a:r>
          </a:p>
          <a:p>
            <a:pPr lvl="1"/>
            <a:r>
              <a:rPr lang="en-US">
                <a:solidFill>
                  <a:schemeClr val="accent3"/>
                </a:solidFill>
                <a:latin typeface="Arial"/>
                <a:cs typeface="Arial"/>
              </a:rPr>
              <a:t>Statement – Project will adhere to NC SCM Credit Document requirements</a:t>
            </a:r>
          </a:p>
          <a:p>
            <a:pPr lvl="1"/>
            <a:r>
              <a:rPr lang="en-US">
                <a:solidFill>
                  <a:schemeClr val="accent3"/>
                </a:solidFill>
                <a:latin typeface="Arial"/>
                <a:cs typeface="Arial"/>
              </a:rPr>
              <a:t>Percentage of reductions achieved</a:t>
            </a:r>
          </a:p>
          <a:p>
            <a:pPr lvl="1"/>
            <a:r>
              <a:rPr lang="en-US">
                <a:solidFill>
                  <a:schemeClr val="accent3"/>
                </a:solidFill>
                <a:latin typeface="Arial"/>
                <a:cs typeface="Arial"/>
              </a:rPr>
              <a:t>Letter needed from NC DEQ Stormwater Program if</a:t>
            </a:r>
          </a:p>
          <a:p>
            <a:pPr lvl="2"/>
            <a:r>
              <a:rPr lang="en-US">
                <a:solidFill>
                  <a:schemeClr val="accent3"/>
                </a:solidFill>
                <a:latin typeface="Arial"/>
                <a:cs typeface="Arial"/>
              </a:rPr>
              <a:t>Implementing item from NC SCM Credit Document for “possible” credits</a:t>
            </a:r>
          </a:p>
          <a:p>
            <a:pPr lvl="2"/>
            <a:r>
              <a:rPr lang="en-US">
                <a:solidFill>
                  <a:schemeClr val="accent3"/>
                </a:solidFill>
                <a:latin typeface="Arial"/>
                <a:cs typeface="Arial"/>
              </a:rPr>
              <a:t>Due to existing site limitations, reasonable expected % pollutant reduction if unable to meet design requirements</a:t>
            </a:r>
          </a:p>
          <a:p>
            <a:pPr lvl="1"/>
            <a:r>
              <a:rPr lang="en-US">
                <a:solidFill>
                  <a:schemeClr val="accent3"/>
                </a:solidFill>
                <a:latin typeface="Arial"/>
                <a:cs typeface="Arial"/>
              </a:rPr>
              <a:t>Read guidance</a:t>
            </a:r>
          </a:p>
          <a:p>
            <a:pPr lvl="1"/>
            <a:endParaRPr lang="en-US">
              <a:latin typeface="Arial"/>
              <a:cs typeface="Arial"/>
            </a:endParaRPr>
          </a:p>
          <a:p>
            <a:pPr lvl="1"/>
            <a:endParaRPr lang="en-US">
              <a:solidFill>
                <a:schemeClr val="accent3"/>
              </a:solidFill>
            </a:endParaRPr>
          </a:p>
        </p:txBody>
      </p:sp>
      <p:sp>
        <p:nvSpPr>
          <p:cNvPr id="4" name="Slide Number Placeholder 3">
            <a:extLst>
              <a:ext uri="{FF2B5EF4-FFF2-40B4-BE49-F238E27FC236}">
                <a16:creationId xmlns:a16="http://schemas.microsoft.com/office/drawing/2014/main" id="{0D42ABE8-A219-908C-E53F-F197030D3029}"/>
              </a:ext>
            </a:extLst>
          </p:cNvPr>
          <p:cNvSpPr>
            <a:spLocks noGrp="1"/>
          </p:cNvSpPr>
          <p:nvPr>
            <p:ph type="sldNum" sz="quarter" idx="10"/>
          </p:nvPr>
        </p:nvSpPr>
        <p:spPr/>
        <p:txBody>
          <a:bodyPr/>
          <a:lstStyle/>
          <a:p>
            <a:fld id="{74EC55B0-5D01-45FE-91CD-8F1B48D625FC}" type="slidenum">
              <a:rPr lang="en-US" smtClean="0"/>
              <a:pPr/>
              <a:t>181</a:t>
            </a:fld>
            <a:endParaRPr lang="en-US"/>
          </a:p>
        </p:txBody>
      </p:sp>
    </p:spTree>
    <p:extLst>
      <p:ext uri="{BB962C8B-B14F-4D97-AF65-F5344CB8AC3E}">
        <p14:creationId xmlns:p14="http://schemas.microsoft.com/office/powerpoint/2010/main" val="391070243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869E8-0DA8-172D-1F2F-C2178B869DC5}"/>
              </a:ext>
            </a:extLst>
          </p:cNvPr>
          <p:cNvSpPr/>
          <p:nvPr/>
        </p:nvSpPr>
        <p:spPr>
          <a:xfrm>
            <a:off x="7013864" y="5413664"/>
            <a:ext cx="2036618" cy="1070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ED17B-E190-3EE2-6230-8F8D17676147}"/>
              </a:ext>
            </a:extLst>
          </p:cNvPr>
          <p:cNvSpPr>
            <a:spLocks noGrp="1"/>
          </p:cNvSpPr>
          <p:nvPr>
            <p:ph type="title"/>
          </p:nvPr>
        </p:nvSpPr>
        <p:spPr/>
        <p:txBody>
          <a:bodyPr>
            <a:normAutofit fontScale="90000"/>
          </a:bodyPr>
          <a:lstStyle/>
          <a:p>
            <a:r>
              <a:rPr lang="en-US">
                <a:latin typeface="Times New Roman"/>
                <a:cs typeface="Times New Roman"/>
              </a:rPr>
              <a:t>2.A.4 Achieves 35% reduction in Total Nitrogen and Total Phosphorus in Non-NSW Waters (5 points)</a:t>
            </a:r>
          </a:p>
        </p:txBody>
      </p:sp>
      <p:sp>
        <p:nvSpPr>
          <p:cNvPr id="3" name="Content Placeholder 2">
            <a:extLst>
              <a:ext uri="{FF2B5EF4-FFF2-40B4-BE49-F238E27FC236}">
                <a16:creationId xmlns:a16="http://schemas.microsoft.com/office/drawing/2014/main" id="{13AD76BC-47BB-4E40-4C04-D4A07E369EDC}"/>
              </a:ext>
            </a:extLst>
          </p:cNvPr>
          <p:cNvSpPr>
            <a:spLocks noGrp="1"/>
          </p:cNvSpPr>
          <p:nvPr>
            <p:ph idx="1"/>
          </p:nvPr>
        </p:nvSpPr>
        <p:spPr>
          <a:xfrm>
            <a:off x="457200" y="1007918"/>
            <a:ext cx="8239328" cy="5476009"/>
          </a:xfrm>
        </p:spPr>
        <p:txBody>
          <a:bodyPr vert="horz" lIns="91440" tIns="45720" rIns="91440" bIns="45720" rtlCol="0" anchor="t">
            <a:noAutofit/>
          </a:bodyPr>
          <a:lstStyle/>
          <a:p>
            <a:r>
              <a:rPr lang="en-US">
                <a:solidFill>
                  <a:schemeClr val="accent3"/>
                </a:solidFill>
                <a:latin typeface="Arial"/>
                <a:cs typeface="Arial"/>
              </a:rPr>
              <a:t>Must achieve ≥ 35% reduction in </a:t>
            </a:r>
            <a:r>
              <a:rPr lang="en-US" u="sng">
                <a:solidFill>
                  <a:schemeClr val="accent3"/>
                </a:solidFill>
                <a:latin typeface="Arial"/>
                <a:cs typeface="Arial"/>
              </a:rPr>
              <a:t>both</a:t>
            </a:r>
            <a:r>
              <a:rPr lang="en-US">
                <a:solidFill>
                  <a:schemeClr val="accent3"/>
                </a:solidFill>
                <a:latin typeface="Arial"/>
                <a:cs typeface="Arial"/>
              </a:rPr>
              <a:t> TN and TP in Non-Nutrient Sensitive Waters (NSW)</a:t>
            </a:r>
          </a:p>
          <a:p>
            <a:r>
              <a:rPr lang="en-US">
                <a:solidFill>
                  <a:schemeClr val="accent3"/>
                </a:solidFill>
                <a:latin typeface="Arial"/>
                <a:cs typeface="Arial"/>
              </a:rPr>
              <a:t>Narrative must include</a:t>
            </a:r>
          </a:p>
          <a:p>
            <a:pPr lvl="1"/>
            <a:r>
              <a:rPr lang="en-US">
                <a:solidFill>
                  <a:schemeClr val="accent3"/>
                </a:solidFill>
                <a:latin typeface="Arial"/>
                <a:cs typeface="Arial"/>
              </a:rPr>
              <a:t>River basin name, stream name, index number, stream classification</a:t>
            </a:r>
          </a:p>
          <a:p>
            <a:pPr lvl="1"/>
            <a:r>
              <a:rPr lang="en-US">
                <a:solidFill>
                  <a:schemeClr val="accent3"/>
                </a:solidFill>
                <a:latin typeface="Arial"/>
                <a:cs typeface="Arial"/>
              </a:rPr>
              <a:t>Watershed classification</a:t>
            </a:r>
          </a:p>
          <a:p>
            <a:pPr lvl="1"/>
            <a:r>
              <a:rPr lang="en-US">
                <a:solidFill>
                  <a:schemeClr val="accent3"/>
                </a:solidFill>
                <a:latin typeface="Arial"/>
                <a:cs typeface="Arial"/>
              </a:rPr>
              <a:t>Statement – Project will adhere to NC SCM Credit Document requirements</a:t>
            </a:r>
          </a:p>
          <a:p>
            <a:pPr lvl="1"/>
            <a:r>
              <a:rPr lang="en-US">
                <a:solidFill>
                  <a:schemeClr val="accent3"/>
                </a:solidFill>
                <a:latin typeface="Arial"/>
                <a:cs typeface="Arial"/>
              </a:rPr>
              <a:t>Percentage of reductions achieved</a:t>
            </a:r>
          </a:p>
          <a:p>
            <a:pPr marL="342900" lvl="1" indent="0">
              <a:buNone/>
            </a:pPr>
            <a:r>
              <a:rPr lang="en-US">
                <a:latin typeface="Arial"/>
                <a:cs typeface="Arial"/>
              </a:rPr>
              <a:t>•</a:t>
            </a:r>
            <a:r>
              <a:rPr lang="en-US">
                <a:solidFill>
                  <a:srgbClr val="1F497D"/>
                </a:solidFill>
                <a:latin typeface="Arial"/>
                <a:cs typeface="Arial"/>
              </a:rPr>
              <a:t> Letter needed from NC DEQ Stormwater Program if</a:t>
            </a:r>
          </a:p>
          <a:p>
            <a:pPr lvl="2"/>
            <a:r>
              <a:rPr lang="en-US">
                <a:solidFill>
                  <a:srgbClr val="1F497D"/>
                </a:solidFill>
                <a:latin typeface="Arial"/>
                <a:cs typeface="Arial"/>
              </a:rPr>
              <a:t>Implementing item from NC SCM Credit Document for “possible” credits</a:t>
            </a:r>
            <a:endParaRPr lang="en-US">
              <a:solidFill>
                <a:srgbClr val="1F497D"/>
              </a:solidFill>
            </a:endParaRPr>
          </a:p>
          <a:p>
            <a:pPr lvl="2"/>
            <a:r>
              <a:rPr lang="en-US">
                <a:solidFill>
                  <a:srgbClr val="1F497D"/>
                </a:solidFill>
                <a:latin typeface="Arial"/>
                <a:cs typeface="Arial"/>
              </a:rPr>
              <a:t>Due to existing site limitations, reasonable expected % pollutant reduction if unable to meet design requirements</a:t>
            </a:r>
            <a:endParaRPr lang="en-US">
              <a:solidFill>
                <a:srgbClr val="1F497D"/>
              </a:solidFill>
            </a:endParaRPr>
          </a:p>
          <a:p>
            <a:pPr lvl="1"/>
            <a:r>
              <a:rPr lang="en-US">
                <a:solidFill>
                  <a:schemeClr val="accent3"/>
                </a:solidFill>
                <a:latin typeface="Arial"/>
                <a:cs typeface="Arial"/>
              </a:rPr>
              <a:t>Read guidance</a:t>
            </a:r>
          </a:p>
          <a:p>
            <a:pPr lvl="1"/>
            <a:endParaRPr lang="en-US"/>
          </a:p>
        </p:txBody>
      </p:sp>
      <p:sp>
        <p:nvSpPr>
          <p:cNvPr id="4" name="Slide Number Placeholder 3">
            <a:extLst>
              <a:ext uri="{FF2B5EF4-FFF2-40B4-BE49-F238E27FC236}">
                <a16:creationId xmlns:a16="http://schemas.microsoft.com/office/drawing/2014/main" id="{0D42ABE8-A219-908C-E53F-F197030D3029}"/>
              </a:ext>
            </a:extLst>
          </p:cNvPr>
          <p:cNvSpPr>
            <a:spLocks noGrp="1"/>
          </p:cNvSpPr>
          <p:nvPr>
            <p:ph type="sldNum" sz="quarter" idx="10"/>
          </p:nvPr>
        </p:nvSpPr>
        <p:spPr/>
        <p:txBody>
          <a:bodyPr/>
          <a:lstStyle/>
          <a:p>
            <a:fld id="{74EC55B0-5D01-45FE-91CD-8F1B48D625FC}" type="slidenum">
              <a:rPr lang="en-US" smtClean="0"/>
              <a:pPr/>
              <a:t>182</a:t>
            </a:fld>
            <a:endParaRPr lang="en-US"/>
          </a:p>
        </p:txBody>
      </p:sp>
    </p:spTree>
    <p:extLst>
      <p:ext uri="{BB962C8B-B14F-4D97-AF65-F5344CB8AC3E}">
        <p14:creationId xmlns:p14="http://schemas.microsoft.com/office/powerpoint/2010/main" val="302681771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AF518-98E9-D791-A521-E2BB144EC582}"/>
              </a:ext>
            </a:extLst>
          </p:cNvPr>
          <p:cNvSpPr>
            <a:spLocks noGrp="1"/>
          </p:cNvSpPr>
          <p:nvPr>
            <p:ph type="title"/>
          </p:nvPr>
        </p:nvSpPr>
        <p:spPr/>
        <p:txBody>
          <a:bodyPr>
            <a:noAutofit/>
          </a:bodyPr>
          <a:lstStyle/>
          <a:p>
            <a:r>
              <a:rPr lang="en-US"/>
              <a:t>2.A.5 Benefits NC Natural Heritage Program (NCNHP) Natural Area (3 points) </a:t>
            </a:r>
          </a:p>
        </p:txBody>
      </p:sp>
      <p:sp>
        <p:nvSpPr>
          <p:cNvPr id="3" name="Content Placeholder 2">
            <a:extLst>
              <a:ext uri="{FF2B5EF4-FFF2-40B4-BE49-F238E27FC236}">
                <a16:creationId xmlns:a16="http://schemas.microsoft.com/office/drawing/2014/main" id="{FC6B587C-9CF4-FEDD-74DD-8402BC0B39C6}"/>
              </a:ext>
            </a:extLst>
          </p:cNvPr>
          <p:cNvSpPr>
            <a:spLocks noGrp="1"/>
          </p:cNvSpPr>
          <p:nvPr>
            <p:ph idx="1"/>
          </p:nvPr>
        </p:nvSpPr>
        <p:spPr/>
        <p:txBody>
          <a:bodyPr/>
          <a:lstStyle/>
          <a:p>
            <a:r>
              <a:rPr lang="en-US">
                <a:solidFill>
                  <a:schemeClr val="accent3"/>
                </a:solidFill>
              </a:rPr>
              <a:t>Must identify a direct connection between what project will accomplish and improvement of water quality in a NCNHP Natural Area rated “General” or above</a:t>
            </a:r>
          </a:p>
          <a:p>
            <a:r>
              <a:rPr lang="en-US">
                <a:solidFill>
                  <a:schemeClr val="accent3"/>
                </a:solidFill>
              </a:rPr>
              <a:t>Narrative – Description identifying direct connection</a:t>
            </a:r>
          </a:p>
          <a:p>
            <a:r>
              <a:rPr lang="en-US">
                <a:solidFill>
                  <a:schemeClr val="accent3"/>
                </a:solidFill>
              </a:rPr>
              <a:t>Supporting documentation</a:t>
            </a:r>
          </a:p>
          <a:p>
            <a:pPr lvl="1"/>
            <a:r>
              <a:rPr lang="en-US">
                <a:solidFill>
                  <a:schemeClr val="accent3"/>
                </a:solidFill>
              </a:rPr>
              <a:t>Screenshot / printout of NCNHP natural area</a:t>
            </a:r>
          </a:p>
          <a:p>
            <a:pPr lvl="1"/>
            <a:r>
              <a:rPr lang="en-US">
                <a:solidFill>
                  <a:schemeClr val="accent3"/>
                </a:solidFill>
              </a:rPr>
              <a:t>Identify project location with landmarks to identify project location</a:t>
            </a:r>
          </a:p>
          <a:p>
            <a:r>
              <a:rPr lang="en-US">
                <a:solidFill>
                  <a:schemeClr val="accent3"/>
                </a:solidFill>
              </a:rPr>
              <a:t>See guidance</a:t>
            </a:r>
          </a:p>
        </p:txBody>
      </p:sp>
      <p:sp>
        <p:nvSpPr>
          <p:cNvPr id="4" name="Slide Number Placeholder 3">
            <a:extLst>
              <a:ext uri="{FF2B5EF4-FFF2-40B4-BE49-F238E27FC236}">
                <a16:creationId xmlns:a16="http://schemas.microsoft.com/office/drawing/2014/main" id="{F54C1A58-29C1-A3E8-C498-2F6576C73971}"/>
              </a:ext>
            </a:extLst>
          </p:cNvPr>
          <p:cNvSpPr>
            <a:spLocks noGrp="1"/>
          </p:cNvSpPr>
          <p:nvPr>
            <p:ph type="sldNum" sz="quarter" idx="10"/>
          </p:nvPr>
        </p:nvSpPr>
        <p:spPr/>
        <p:txBody>
          <a:bodyPr/>
          <a:lstStyle/>
          <a:p>
            <a:fld id="{74EC55B0-5D01-45FE-91CD-8F1B48D625FC}" type="slidenum">
              <a:rPr lang="en-US" smtClean="0"/>
              <a:pPr/>
              <a:t>183</a:t>
            </a:fld>
            <a:endParaRPr lang="en-US"/>
          </a:p>
        </p:txBody>
      </p:sp>
    </p:spTree>
    <p:extLst>
      <p:ext uri="{BB962C8B-B14F-4D97-AF65-F5344CB8AC3E}">
        <p14:creationId xmlns:p14="http://schemas.microsoft.com/office/powerpoint/2010/main" val="177864813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4228-145E-8170-341A-AAAF27298FE4}"/>
              </a:ext>
            </a:extLst>
          </p:cNvPr>
          <p:cNvSpPr>
            <a:spLocks noGrp="1"/>
          </p:cNvSpPr>
          <p:nvPr>
            <p:ph type="title"/>
          </p:nvPr>
        </p:nvSpPr>
        <p:spPr/>
        <p:txBody>
          <a:bodyPr/>
          <a:lstStyle/>
          <a:p>
            <a:r>
              <a:rPr lang="en-US"/>
              <a:t>2.B Flood Reduction</a:t>
            </a:r>
          </a:p>
        </p:txBody>
      </p:sp>
      <p:sp>
        <p:nvSpPr>
          <p:cNvPr id="3" name="Content Placeholder 2">
            <a:extLst>
              <a:ext uri="{FF2B5EF4-FFF2-40B4-BE49-F238E27FC236}">
                <a16:creationId xmlns:a16="http://schemas.microsoft.com/office/drawing/2014/main" id="{53532EE7-8DF2-5D8B-6F73-F8BE2BCFC06F}"/>
              </a:ext>
            </a:extLst>
          </p:cNvPr>
          <p:cNvSpPr>
            <a:spLocks noGrp="1"/>
          </p:cNvSpPr>
          <p:nvPr>
            <p:ph idx="1"/>
          </p:nvPr>
        </p:nvSpPr>
        <p:spPr/>
        <p:txBody>
          <a:bodyPr/>
          <a:lstStyle/>
          <a:p>
            <a:r>
              <a:rPr lang="en-US">
                <a:solidFill>
                  <a:schemeClr val="accent3"/>
                </a:solidFill>
              </a:rPr>
              <a:t>Earn points for only </a:t>
            </a:r>
            <a:r>
              <a:rPr lang="en-US" u="sng">
                <a:solidFill>
                  <a:schemeClr val="accent3"/>
                </a:solidFill>
              </a:rPr>
              <a:t>one</a:t>
            </a:r>
            <a:r>
              <a:rPr lang="en-US">
                <a:solidFill>
                  <a:schemeClr val="accent3"/>
                </a:solidFill>
              </a:rPr>
              <a:t> of sub-categories</a:t>
            </a:r>
          </a:p>
          <a:p>
            <a:endParaRPr lang="en-US"/>
          </a:p>
        </p:txBody>
      </p:sp>
      <p:sp>
        <p:nvSpPr>
          <p:cNvPr id="4" name="Slide Number Placeholder 3">
            <a:extLst>
              <a:ext uri="{FF2B5EF4-FFF2-40B4-BE49-F238E27FC236}">
                <a16:creationId xmlns:a16="http://schemas.microsoft.com/office/drawing/2014/main" id="{AD28FE35-DCA4-C084-A0EC-02225235583B}"/>
              </a:ext>
            </a:extLst>
          </p:cNvPr>
          <p:cNvSpPr>
            <a:spLocks noGrp="1"/>
          </p:cNvSpPr>
          <p:nvPr>
            <p:ph type="sldNum" sz="quarter" idx="10"/>
          </p:nvPr>
        </p:nvSpPr>
        <p:spPr/>
        <p:txBody>
          <a:bodyPr/>
          <a:lstStyle/>
          <a:p>
            <a:fld id="{74EC55B0-5D01-45FE-91CD-8F1B48D625FC}" type="slidenum">
              <a:rPr lang="en-US" smtClean="0"/>
              <a:pPr/>
              <a:t>184</a:t>
            </a:fld>
            <a:endParaRPr lang="en-US"/>
          </a:p>
        </p:txBody>
      </p:sp>
    </p:spTree>
    <p:extLst>
      <p:ext uri="{BB962C8B-B14F-4D97-AF65-F5344CB8AC3E}">
        <p14:creationId xmlns:p14="http://schemas.microsoft.com/office/powerpoint/2010/main" val="251289376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4BA1-5DA5-7CED-FD2F-59FDB1146792}"/>
              </a:ext>
            </a:extLst>
          </p:cNvPr>
          <p:cNvSpPr>
            <a:spLocks noGrp="1"/>
          </p:cNvSpPr>
          <p:nvPr>
            <p:ph type="title"/>
          </p:nvPr>
        </p:nvSpPr>
        <p:spPr/>
        <p:txBody>
          <a:bodyPr/>
          <a:lstStyle/>
          <a:p>
            <a:r>
              <a:rPr lang="en-US"/>
              <a:t>2.B.1 Increases Public Safety (15 points)</a:t>
            </a:r>
          </a:p>
        </p:txBody>
      </p:sp>
      <p:sp>
        <p:nvSpPr>
          <p:cNvPr id="3" name="Content Placeholder 2">
            <a:extLst>
              <a:ext uri="{FF2B5EF4-FFF2-40B4-BE49-F238E27FC236}">
                <a16:creationId xmlns:a16="http://schemas.microsoft.com/office/drawing/2014/main" id="{242FAAB1-9610-1528-0E34-6A0150AAA63E}"/>
              </a:ext>
            </a:extLst>
          </p:cNvPr>
          <p:cNvSpPr>
            <a:spLocks noGrp="1"/>
          </p:cNvSpPr>
          <p:nvPr>
            <p:ph idx="1"/>
          </p:nvPr>
        </p:nvSpPr>
        <p:spPr/>
        <p:txBody>
          <a:bodyPr vert="horz" lIns="91440" tIns="45720" rIns="91440" bIns="45720" rtlCol="0" anchor="t">
            <a:normAutofit/>
          </a:bodyPr>
          <a:lstStyle/>
          <a:p>
            <a:r>
              <a:rPr lang="en-US">
                <a:solidFill>
                  <a:schemeClr val="accent3"/>
                </a:solidFill>
              </a:rPr>
              <a:t>Will help applicant to access and operate critical infrastructure during flood events</a:t>
            </a:r>
          </a:p>
          <a:p>
            <a:r>
              <a:rPr lang="en-US">
                <a:solidFill>
                  <a:schemeClr val="accent3"/>
                </a:solidFill>
              </a:rPr>
              <a:t>Narrative – Describe</a:t>
            </a:r>
          </a:p>
          <a:p>
            <a:pPr lvl="1"/>
            <a:r>
              <a:rPr lang="en-US">
                <a:solidFill>
                  <a:schemeClr val="accent3"/>
                </a:solidFill>
              </a:rPr>
              <a:t>Why infrastructure is critical</a:t>
            </a:r>
          </a:p>
          <a:p>
            <a:pPr lvl="1"/>
            <a:r>
              <a:rPr lang="en-US">
                <a:solidFill>
                  <a:schemeClr val="accent3"/>
                </a:solidFill>
              </a:rPr>
              <a:t>How project will improve access and operation of critical infrastructure during flood events</a:t>
            </a:r>
          </a:p>
          <a:p>
            <a:r>
              <a:rPr lang="en-US">
                <a:solidFill>
                  <a:schemeClr val="accent3"/>
                </a:solidFill>
              </a:rPr>
              <a:t>Supporting documentation – Map showing location of critical infrastructure or NCDOT evacuation routes</a:t>
            </a:r>
          </a:p>
          <a:p>
            <a:r>
              <a:rPr lang="en-US">
                <a:solidFill>
                  <a:schemeClr val="accent3"/>
                </a:solidFill>
                <a:latin typeface="Arial"/>
                <a:cs typeface="Arial"/>
              </a:rPr>
              <a:t>See guidance for NCDOT evacuation route link</a:t>
            </a:r>
          </a:p>
          <a:p>
            <a:pPr lvl="1"/>
            <a:endParaRPr lang="en-US"/>
          </a:p>
        </p:txBody>
      </p:sp>
      <p:sp>
        <p:nvSpPr>
          <p:cNvPr id="4" name="Slide Number Placeholder 3">
            <a:extLst>
              <a:ext uri="{FF2B5EF4-FFF2-40B4-BE49-F238E27FC236}">
                <a16:creationId xmlns:a16="http://schemas.microsoft.com/office/drawing/2014/main" id="{8CFF43FB-B0C5-5F6E-EF6E-9CF0D46F1D5B}"/>
              </a:ext>
            </a:extLst>
          </p:cNvPr>
          <p:cNvSpPr>
            <a:spLocks noGrp="1"/>
          </p:cNvSpPr>
          <p:nvPr>
            <p:ph type="sldNum" sz="quarter" idx="10"/>
          </p:nvPr>
        </p:nvSpPr>
        <p:spPr/>
        <p:txBody>
          <a:bodyPr/>
          <a:lstStyle/>
          <a:p>
            <a:fld id="{74EC55B0-5D01-45FE-91CD-8F1B48D625FC}" type="slidenum">
              <a:rPr lang="en-US" smtClean="0"/>
              <a:pPr/>
              <a:t>185</a:t>
            </a:fld>
            <a:endParaRPr lang="en-US"/>
          </a:p>
        </p:txBody>
      </p:sp>
    </p:spTree>
    <p:extLst>
      <p:ext uri="{BB962C8B-B14F-4D97-AF65-F5344CB8AC3E}">
        <p14:creationId xmlns:p14="http://schemas.microsoft.com/office/powerpoint/2010/main" val="52478830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4CF6-703A-7D99-C711-5D62D0C01E7C}"/>
              </a:ext>
            </a:extLst>
          </p:cNvPr>
          <p:cNvSpPr>
            <a:spLocks noGrp="1"/>
          </p:cNvSpPr>
          <p:nvPr>
            <p:ph type="title"/>
          </p:nvPr>
        </p:nvSpPr>
        <p:spPr/>
        <p:txBody>
          <a:bodyPr/>
          <a:lstStyle/>
          <a:p>
            <a:r>
              <a:rPr lang="en-US"/>
              <a:t>2.B.2 Reduces Structural Flooding (8 points)</a:t>
            </a:r>
          </a:p>
        </p:txBody>
      </p:sp>
      <p:sp>
        <p:nvSpPr>
          <p:cNvPr id="3" name="Content Placeholder 2">
            <a:extLst>
              <a:ext uri="{FF2B5EF4-FFF2-40B4-BE49-F238E27FC236}">
                <a16:creationId xmlns:a16="http://schemas.microsoft.com/office/drawing/2014/main" id="{DE434431-7F55-4368-55C8-7F6FC20557A2}"/>
              </a:ext>
            </a:extLst>
          </p:cNvPr>
          <p:cNvSpPr>
            <a:spLocks noGrp="1"/>
          </p:cNvSpPr>
          <p:nvPr>
            <p:ph idx="1"/>
          </p:nvPr>
        </p:nvSpPr>
        <p:spPr/>
        <p:txBody>
          <a:bodyPr vert="horz" lIns="91440" tIns="45720" rIns="91440" bIns="45720" rtlCol="0" anchor="t">
            <a:normAutofit/>
          </a:bodyPr>
          <a:lstStyle/>
          <a:p>
            <a:r>
              <a:rPr lang="en-US">
                <a:solidFill>
                  <a:schemeClr val="accent3"/>
                </a:solidFill>
              </a:rPr>
              <a:t>Will reduce structural flooding of habitable structures</a:t>
            </a:r>
          </a:p>
          <a:p>
            <a:r>
              <a:rPr lang="en-US">
                <a:solidFill>
                  <a:schemeClr val="accent3"/>
                </a:solidFill>
              </a:rPr>
              <a:t>Narrative</a:t>
            </a:r>
          </a:p>
          <a:p>
            <a:pPr lvl="1"/>
            <a:r>
              <a:rPr lang="en-US">
                <a:solidFill>
                  <a:schemeClr val="accent3"/>
                </a:solidFill>
                <a:latin typeface="Arial"/>
                <a:cs typeface="Arial"/>
              </a:rPr>
              <a:t>Statement of the nature of flooding (crawl space, finished basement, finished first floor, etc.)</a:t>
            </a:r>
            <a:endParaRPr lang="en-US">
              <a:solidFill>
                <a:schemeClr val="accent3"/>
              </a:solidFill>
            </a:endParaRPr>
          </a:p>
          <a:p>
            <a:pPr lvl="1"/>
            <a:r>
              <a:rPr lang="en-US">
                <a:solidFill>
                  <a:schemeClr val="accent3"/>
                </a:solidFill>
              </a:rPr>
              <a:t>Statement of cause of flooding</a:t>
            </a:r>
          </a:p>
          <a:p>
            <a:pPr lvl="1"/>
            <a:r>
              <a:rPr lang="en-US">
                <a:solidFill>
                  <a:schemeClr val="accent3"/>
                </a:solidFill>
              </a:rPr>
              <a:t>Total number of structures where flooding will be reduced</a:t>
            </a:r>
          </a:p>
          <a:p>
            <a:r>
              <a:rPr lang="en-US">
                <a:solidFill>
                  <a:schemeClr val="accent3"/>
                </a:solidFill>
              </a:rPr>
              <a:t>Supporting documentation – Map showing location of each qualifying habitable structure</a:t>
            </a:r>
          </a:p>
          <a:p>
            <a:r>
              <a:rPr lang="en-US">
                <a:solidFill>
                  <a:schemeClr val="accent3"/>
                </a:solidFill>
              </a:rPr>
              <a:t>See guidance</a:t>
            </a:r>
          </a:p>
        </p:txBody>
      </p:sp>
      <p:sp>
        <p:nvSpPr>
          <p:cNvPr id="4" name="Slide Number Placeholder 3">
            <a:extLst>
              <a:ext uri="{FF2B5EF4-FFF2-40B4-BE49-F238E27FC236}">
                <a16:creationId xmlns:a16="http://schemas.microsoft.com/office/drawing/2014/main" id="{4B7EF85E-A449-8A4D-2018-FEAD7A3F8A61}"/>
              </a:ext>
            </a:extLst>
          </p:cNvPr>
          <p:cNvSpPr>
            <a:spLocks noGrp="1"/>
          </p:cNvSpPr>
          <p:nvPr>
            <p:ph type="sldNum" sz="quarter" idx="10"/>
          </p:nvPr>
        </p:nvSpPr>
        <p:spPr/>
        <p:txBody>
          <a:bodyPr/>
          <a:lstStyle/>
          <a:p>
            <a:fld id="{74EC55B0-5D01-45FE-91CD-8F1B48D625FC}" type="slidenum">
              <a:rPr lang="en-US" smtClean="0"/>
              <a:pPr/>
              <a:t>186</a:t>
            </a:fld>
            <a:endParaRPr lang="en-US"/>
          </a:p>
        </p:txBody>
      </p:sp>
    </p:spTree>
    <p:extLst>
      <p:ext uri="{BB962C8B-B14F-4D97-AF65-F5344CB8AC3E}">
        <p14:creationId xmlns:p14="http://schemas.microsoft.com/office/powerpoint/2010/main" val="243215311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15B3-D43A-D06A-BE4B-1BA60774792D}"/>
              </a:ext>
            </a:extLst>
          </p:cNvPr>
          <p:cNvSpPr>
            <a:spLocks noGrp="1"/>
          </p:cNvSpPr>
          <p:nvPr>
            <p:ph type="title"/>
          </p:nvPr>
        </p:nvSpPr>
        <p:spPr/>
        <p:txBody>
          <a:bodyPr/>
          <a:lstStyle/>
          <a:p>
            <a:r>
              <a:rPr lang="en-US"/>
              <a:t>2.B.3 Reduces Street Flooding (5 points)</a:t>
            </a:r>
          </a:p>
        </p:txBody>
      </p:sp>
      <p:sp>
        <p:nvSpPr>
          <p:cNvPr id="3" name="Content Placeholder 2">
            <a:extLst>
              <a:ext uri="{FF2B5EF4-FFF2-40B4-BE49-F238E27FC236}">
                <a16:creationId xmlns:a16="http://schemas.microsoft.com/office/drawing/2014/main" id="{71869185-9483-50F7-8950-D2AF507EAB51}"/>
              </a:ext>
            </a:extLst>
          </p:cNvPr>
          <p:cNvSpPr>
            <a:spLocks noGrp="1"/>
          </p:cNvSpPr>
          <p:nvPr>
            <p:ph idx="1"/>
          </p:nvPr>
        </p:nvSpPr>
        <p:spPr/>
        <p:txBody>
          <a:bodyPr vert="horz" lIns="91440" tIns="45720" rIns="91440" bIns="45720" rtlCol="0" anchor="t">
            <a:normAutofit/>
          </a:bodyPr>
          <a:lstStyle/>
          <a:p>
            <a:r>
              <a:rPr lang="en-US" dirty="0">
                <a:solidFill>
                  <a:schemeClr val="accent3"/>
                </a:solidFill>
                <a:latin typeface="Arial"/>
                <a:cs typeface="Arial"/>
              </a:rPr>
              <a:t>Narrative</a:t>
            </a:r>
          </a:p>
          <a:p>
            <a:pPr lvl="1"/>
            <a:r>
              <a:rPr lang="en-US" dirty="0">
                <a:solidFill>
                  <a:schemeClr val="accent3"/>
                </a:solidFill>
                <a:latin typeface="Arial"/>
                <a:cs typeface="Arial"/>
              </a:rPr>
              <a:t>Identify streets to be addressed by project</a:t>
            </a:r>
          </a:p>
          <a:p>
            <a:pPr lvl="1"/>
            <a:r>
              <a:rPr lang="en-US" dirty="0">
                <a:solidFill>
                  <a:schemeClr val="accent3"/>
                </a:solidFill>
                <a:latin typeface="Arial"/>
                <a:cs typeface="Arial"/>
              </a:rPr>
              <a:t>Cause of street flooding</a:t>
            </a:r>
          </a:p>
          <a:p>
            <a:pPr lvl="1"/>
            <a:r>
              <a:rPr lang="en-US" dirty="0">
                <a:solidFill>
                  <a:schemeClr val="accent3"/>
                </a:solidFill>
                <a:latin typeface="Arial"/>
                <a:cs typeface="Arial"/>
              </a:rPr>
              <a:t>Whether street flooding prevents residents from accessing their home during a flood event</a:t>
            </a:r>
          </a:p>
          <a:p>
            <a:pPr lvl="1"/>
            <a:r>
              <a:rPr lang="en-US" dirty="0">
                <a:solidFill>
                  <a:schemeClr val="accent3"/>
                </a:solidFill>
                <a:latin typeface="Arial"/>
                <a:cs typeface="Arial"/>
              </a:rPr>
              <a:t>How project will reduce street flooding</a:t>
            </a:r>
          </a:p>
          <a:p>
            <a:r>
              <a:rPr lang="en-US" dirty="0">
                <a:solidFill>
                  <a:schemeClr val="accent3"/>
                </a:solidFill>
                <a:latin typeface="Arial"/>
                <a:cs typeface="Arial"/>
              </a:rPr>
              <a:t>Supporting Documentation – Map showing location / extent of street flooding to be addressed by project</a:t>
            </a:r>
          </a:p>
          <a:p>
            <a:r>
              <a:rPr lang="en-US" dirty="0">
                <a:solidFill>
                  <a:schemeClr val="accent3"/>
                </a:solidFill>
                <a:latin typeface="Arial"/>
                <a:cs typeface="Arial"/>
              </a:rPr>
              <a:t>See guidance</a:t>
            </a:r>
          </a:p>
        </p:txBody>
      </p:sp>
      <p:sp>
        <p:nvSpPr>
          <p:cNvPr id="4" name="Slide Number Placeholder 3">
            <a:extLst>
              <a:ext uri="{FF2B5EF4-FFF2-40B4-BE49-F238E27FC236}">
                <a16:creationId xmlns:a16="http://schemas.microsoft.com/office/drawing/2014/main" id="{0238EE4A-17EA-A866-1E1E-CA1B6151FCB6}"/>
              </a:ext>
            </a:extLst>
          </p:cNvPr>
          <p:cNvSpPr>
            <a:spLocks noGrp="1"/>
          </p:cNvSpPr>
          <p:nvPr>
            <p:ph type="sldNum" sz="quarter" idx="10"/>
          </p:nvPr>
        </p:nvSpPr>
        <p:spPr/>
        <p:txBody>
          <a:bodyPr/>
          <a:lstStyle/>
          <a:p>
            <a:fld id="{74EC55B0-5D01-45FE-91CD-8F1B48D625FC}" type="slidenum">
              <a:rPr lang="en-US" smtClean="0"/>
              <a:pPr/>
              <a:t>187</a:t>
            </a:fld>
            <a:endParaRPr lang="en-US"/>
          </a:p>
        </p:txBody>
      </p:sp>
    </p:spTree>
    <p:extLst>
      <p:ext uri="{BB962C8B-B14F-4D97-AF65-F5344CB8AC3E}">
        <p14:creationId xmlns:p14="http://schemas.microsoft.com/office/powerpoint/2010/main" val="372870530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585C1-A2BD-1893-7202-5918D0113218}"/>
              </a:ext>
            </a:extLst>
          </p:cNvPr>
          <p:cNvSpPr>
            <a:spLocks noGrp="1"/>
          </p:cNvSpPr>
          <p:nvPr>
            <p:ph type="title"/>
          </p:nvPr>
        </p:nvSpPr>
        <p:spPr/>
        <p:txBody>
          <a:bodyPr/>
          <a:lstStyle/>
          <a:p>
            <a:r>
              <a:rPr lang="en-US" dirty="0"/>
              <a:t>2.C	Collaboration Efforts (10 points)</a:t>
            </a:r>
          </a:p>
        </p:txBody>
      </p:sp>
      <p:sp>
        <p:nvSpPr>
          <p:cNvPr id="3" name="Content Placeholder 2">
            <a:extLst>
              <a:ext uri="{FF2B5EF4-FFF2-40B4-BE49-F238E27FC236}">
                <a16:creationId xmlns:a16="http://schemas.microsoft.com/office/drawing/2014/main" id="{6015FEBC-9940-A9E2-17EF-5680A0AA2AB9}"/>
              </a:ext>
            </a:extLst>
          </p:cNvPr>
          <p:cNvSpPr>
            <a:spLocks noGrp="1"/>
          </p:cNvSpPr>
          <p:nvPr>
            <p:ph idx="1"/>
          </p:nvPr>
        </p:nvSpPr>
        <p:spPr/>
        <p:txBody>
          <a:bodyPr/>
          <a:lstStyle/>
          <a:p>
            <a:pPr marL="0" indent="0">
              <a:buNone/>
            </a:pPr>
            <a:r>
              <a:rPr lang="en-US" dirty="0">
                <a:solidFill>
                  <a:schemeClr val="accent3"/>
                </a:solidFill>
              </a:rPr>
              <a:t>2 or more local units of local government will improve stormwater quality or quantity control through collaborative efforts necessary to accomplish project</a:t>
            </a:r>
          </a:p>
        </p:txBody>
      </p:sp>
      <p:sp>
        <p:nvSpPr>
          <p:cNvPr id="4" name="Slide Number Placeholder 3">
            <a:extLst>
              <a:ext uri="{FF2B5EF4-FFF2-40B4-BE49-F238E27FC236}">
                <a16:creationId xmlns:a16="http://schemas.microsoft.com/office/drawing/2014/main" id="{2F0648B0-896B-89B5-500A-DC536E754674}"/>
              </a:ext>
            </a:extLst>
          </p:cNvPr>
          <p:cNvSpPr>
            <a:spLocks noGrp="1"/>
          </p:cNvSpPr>
          <p:nvPr>
            <p:ph type="sldNum" sz="quarter" idx="10"/>
          </p:nvPr>
        </p:nvSpPr>
        <p:spPr/>
        <p:txBody>
          <a:bodyPr/>
          <a:lstStyle/>
          <a:p>
            <a:fld id="{74EC55B0-5D01-45FE-91CD-8F1B48D625FC}" type="slidenum">
              <a:rPr lang="en-US">
                <a:solidFill>
                  <a:srgbClr val="1F497D"/>
                </a:solidFill>
                <a:latin typeface="Arial"/>
              </a:rPr>
              <a:pPr/>
              <a:t>188</a:t>
            </a:fld>
            <a:endParaRPr lang="en-US">
              <a:solidFill>
                <a:srgbClr val="1F497D"/>
              </a:solidFill>
              <a:latin typeface="Arial"/>
            </a:endParaRPr>
          </a:p>
        </p:txBody>
      </p:sp>
    </p:spTree>
    <p:extLst>
      <p:ext uri="{BB962C8B-B14F-4D97-AF65-F5344CB8AC3E}">
        <p14:creationId xmlns:p14="http://schemas.microsoft.com/office/powerpoint/2010/main" val="125750265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585C1-A2BD-1893-7202-5918D0113218}"/>
              </a:ext>
            </a:extLst>
          </p:cNvPr>
          <p:cNvSpPr>
            <a:spLocks noGrp="1"/>
          </p:cNvSpPr>
          <p:nvPr>
            <p:ph type="title"/>
          </p:nvPr>
        </p:nvSpPr>
        <p:spPr/>
        <p:txBody>
          <a:bodyPr/>
          <a:lstStyle/>
          <a:p>
            <a:r>
              <a:rPr lang="en-US"/>
              <a:t>2.C	Collaboration Efforts (10 points)</a:t>
            </a:r>
          </a:p>
        </p:txBody>
      </p:sp>
      <p:sp>
        <p:nvSpPr>
          <p:cNvPr id="3" name="Content Placeholder 2">
            <a:extLst>
              <a:ext uri="{FF2B5EF4-FFF2-40B4-BE49-F238E27FC236}">
                <a16:creationId xmlns:a16="http://schemas.microsoft.com/office/drawing/2014/main" id="{6015FEBC-9940-A9E2-17EF-5680A0AA2AB9}"/>
              </a:ext>
            </a:extLst>
          </p:cNvPr>
          <p:cNvSpPr>
            <a:spLocks noGrp="1"/>
          </p:cNvSpPr>
          <p:nvPr>
            <p:ph idx="1"/>
          </p:nvPr>
        </p:nvSpPr>
        <p:spPr>
          <a:xfrm>
            <a:off x="457200" y="1049482"/>
            <a:ext cx="8239328" cy="5198919"/>
          </a:xfrm>
        </p:spPr>
        <p:txBody>
          <a:bodyPr>
            <a:noAutofit/>
          </a:bodyPr>
          <a:lstStyle/>
          <a:p>
            <a:r>
              <a:rPr lang="en-US">
                <a:solidFill>
                  <a:schemeClr val="accent3"/>
                </a:solidFill>
              </a:rPr>
              <a:t>Narrative</a:t>
            </a:r>
          </a:p>
          <a:p>
            <a:pPr lvl="1"/>
            <a:r>
              <a:rPr lang="en-US">
                <a:solidFill>
                  <a:schemeClr val="accent3"/>
                </a:solidFill>
              </a:rPr>
              <a:t>Goals / outcomes of proposed project and expected benefits</a:t>
            </a:r>
          </a:p>
          <a:p>
            <a:pPr lvl="1"/>
            <a:r>
              <a:rPr lang="en-US">
                <a:solidFill>
                  <a:schemeClr val="accent3"/>
                </a:solidFill>
              </a:rPr>
              <a:t>Why each unit of local government must participate in project</a:t>
            </a:r>
          </a:p>
          <a:p>
            <a:pPr lvl="1"/>
            <a:r>
              <a:rPr lang="en-US">
                <a:solidFill>
                  <a:schemeClr val="accent3"/>
                </a:solidFill>
              </a:rPr>
              <a:t>Previous collaboration</a:t>
            </a:r>
          </a:p>
          <a:p>
            <a:pPr lvl="1"/>
            <a:r>
              <a:rPr lang="en-US">
                <a:solidFill>
                  <a:schemeClr val="accent3"/>
                </a:solidFill>
              </a:rPr>
              <a:t>Status of any previous stormwater quality or quantity work related to project</a:t>
            </a:r>
          </a:p>
          <a:p>
            <a:r>
              <a:rPr lang="en-US">
                <a:solidFill>
                  <a:schemeClr val="accent3"/>
                </a:solidFill>
              </a:rPr>
              <a:t>Supporting documentation</a:t>
            </a:r>
          </a:p>
          <a:p>
            <a:pPr lvl="1"/>
            <a:r>
              <a:rPr lang="en-US">
                <a:solidFill>
                  <a:schemeClr val="accent3"/>
                </a:solidFill>
              </a:rPr>
              <a:t>Resolution or board meeting minutes showing motion to approve collaborative effort participation</a:t>
            </a:r>
          </a:p>
          <a:p>
            <a:pPr lvl="1"/>
            <a:r>
              <a:rPr lang="en-US">
                <a:solidFill>
                  <a:schemeClr val="accent3"/>
                </a:solidFill>
              </a:rPr>
              <a:t>Map showing project location &amp; line of demarcation between participating jurisdictions</a:t>
            </a:r>
          </a:p>
          <a:p>
            <a:r>
              <a:rPr lang="en-US">
                <a:solidFill>
                  <a:schemeClr val="accent3"/>
                </a:solidFill>
              </a:rPr>
              <a:t>See guidance</a:t>
            </a:r>
          </a:p>
        </p:txBody>
      </p:sp>
      <p:sp>
        <p:nvSpPr>
          <p:cNvPr id="4" name="Slide Number Placeholder 3">
            <a:extLst>
              <a:ext uri="{FF2B5EF4-FFF2-40B4-BE49-F238E27FC236}">
                <a16:creationId xmlns:a16="http://schemas.microsoft.com/office/drawing/2014/main" id="{2F0648B0-896B-89B5-500A-DC536E754674}"/>
              </a:ext>
            </a:extLst>
          </p:cNvPr>
          <p:cNvSpPr>
            <a:spLocks noGrp="1"/>
          </p:cNvSpPr>
          <p:nvPr>
            <p:ph type="sldNum" sz="quarter" idx="10"/>
          </p:nvPr>
        </p:nvSpPr>
        <p:spPr/>
        <p:txBody>
          <a:bodyPr/>
          <a:lstStyle/>
          <a:p>
            <a:fld id="{74EC55B0-5D01-45FE-91CD-8F1B48D625FC}" type="slidenum">
              <a:rPr lang="en-US" smtClean="0"/>
              <a:pPr/>
              <a:t>189</a:t>
            </a:fld>
            <a:endParaRPr lang="en-US"/>
          </a:p>
        </p:txBody>
      </p:sp>
    </p:spTree>
    <p:extLst>
      <p:ext uri="{BB962C8B-B14F-4D97-AF65-F5344CB8AC3E}">
        <p14:creationId xmlns:p14="http://schemas.microsoft.com/office/powerpoint/2010/main" val="1666031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3EC8-9CDA-029E-0BC8-C6ED768FDBC2}"/>
              </a:ext>
            </a:extLst>
          </p:cNvPr>
          <p:cNvSpPr>
            <a:spLocks noGrp="1"/>
          </p:cNvSpPr>
          <p:nvPr>
            <p:ph type="title"/>
          </p:nvPr>
        </p:nvSpPr>
        <p:spPr/>
        <p:txBody>
          <a:bodyPr/>
          <a:lstStyle/>
          <a:p>
            <a:r>
              <a:rPr lang="en-US"/>
              <a:t>LASII – Important Facts – Grants Available</a:t>
            </a:r>
          </a:p>
        </p:txBody>
      </p:sp>
      <p:sp>
        <p:nvSpPr>
          <p:cNvPr id="3" name="Content Placeholder 2">
            <a:extLst>
              <a:ext uri="{FF2B5EF4-FFF2-40B4-BE49-F238E27FC236}">
                <a16:creationId xmlns:a16="http://schemas.microsoft.com/office/drawing/2014/main" id="{991B6DD9-964A-8D1D-B723-DDA068FAE645}"/>
              </a:ext>
            </a:extLst>
          </p:cNvPr>
          <p:cNvSpPr>
            <a:spLocks noGrp="1"/>
          </p:cNvSpPr>
          <p:nvPr>
            <p:ph idx="1"/>
          </p:nvPr>
        </p:nvSpPr>
        <p:spPr/>
        <p:txBody>
          <a:bodyPr vert="horz" lIns="91440" tIns="45720" rIns="91440" bIns="45720" rtlCol="0" anchor="t">
            <a:noAutofit/>
          </a:bodyPr>
          <a:lstStyle/>
          <a:p>
            <a:r>
              <a:rPr lang="en-US" sz="2400" dirty="0">
                <a:solidFill>
                  <a:schemeClr val="accent3"/>
                </a:solidFill>
                <a:latin typeface="Arial"/>
                <a:cs typeface="Arial"/>
              </a:rPr>
              <a:t>Construction grants</a:t>
            </a:r>
          </a:p>
          <a:p>
            <a:pPr lvl="1"/>
            <a:r>
              <a:rPr lang="en-US" sz="2000" dirty="0">
                <a:solidFill>
                  <a:schemeClr val="accent3"/>
                </a:solidFill>
                <a:latin typeface="Arial"/>
                <a:cs typeface="Arial"/>
              </a:rPr>
              <a:t>Development and implementation of new stormwater utility</a:t>
            </a:r>
          </a:p>
          <a:p>
            <a:pPr lvl="1"/>
            <a:r>
              <a:rPr lang="en-US" sz="2000" dirty="0">
                <a:solidFill>
                  <a:schemeClr val="accent3"/>
                </a:solidFill>
                <a:latin typeface="Arial"/>
                <a:cs typeface="Arial"/>
              </a:rPr>
              <a:t>Development and implementation of new stormwater control measure (SCM)</a:t>
            </a:r>
          </a:p>
          <a:p>
            <a:pPr lvl="1"/>
            <a:r>
              <a:rPr lang="en-US" sz="2000" dirty="0">
                <a:solidFill>
                  <a:schemeClr val="accent3"/>
                </a:solidFill>
                <a:latin typeface="Arial"/>
                <a:cs typeface="Arial"/>
              </a:rPr>
              <a:t>Restoration of streams, wetlands, buffers and estuaries</a:t>
            </a:r>
          </a:p>
          <a:p>
            <a:pPr lvl="1"/>
            <a:r>
              <a:rPr lang="en-US" sz="2000" dirty="0">
                <a:solidFill>
                  <a:schemeClr val="accent3"/>
                </a:solidFill>
                <a:latin typeface="Arial"/>
                <a:cs typeface="Arial"/>
              </a:rPr>
              <a:t>Retrofitting existing stormwater conveyances to provide for quantity and quality control</a:t>
            </a:r>
          </a:p>
          <a:p>
            <a:pPr lvl="1"/>
            <a:r>
              <a:rPr lang="en-US" sz="2000" dirty="0">
                <a:solidFill>
                  <a:schemeClr val="accent3"/>
                </a:solidFill>
                <a:latin typeface="Arial"/>
                <a:cs typeface="Arial"/>
              </a:rPr>
              <a:t>Installation of innovative technologies or nature-based solutions</a:t>
            </a:r>
          </a:p>
          <a:p>
            <a:r>
              <a:rPr lang="en-US" sz="2400" dirty="0">
                <a:solidFill>
                  <a:schemeClr val="accent3"/>
                </a:solidFill>
                <a:latin typeface="Arial"/>
                <a:cs typeface="Arial"/>
              </a:rPr>
              <a:t>Planning grants</a:t>
            </a:r>
          </a:p>
          <a:p>
            <a:pPr lvl="1"/>
            <a:r>
              <a:rPr lang="en-US" sz="2000" dirty="0">
                <a:solidFill>
                  <a:schemeClr val="accent3"/>
                </a:solidFill>
                <a:latin typeface="Arial"/>
                <a:cs typeface="Arial"/>
              </a:rPr>
              <a:t>Research or investigative studies</a:t>
            </a:r>
          </a:p>
          <a:p>
            <a:pPr lvl="1"/>
            <a:r>
              <a:rPr lang="en-US" sz="2000" dirty="0">
                <a:solidFill>
                  <a:schemeClr val="accent3"/>
                </a:solidFill>
                <a:latin typeface="Arial"/>
                <a:cs typeface="Arial"/>
              </a:rPr>
              <a:t>Alternatives analyses</a:t>
            </a:r>
          </a:p>
          <a:p>
            <a:pPr lvl="1"/>
            <a:r>
              <a:rPr lang="en-US" sz="2000" dirty="0">
                <a:solidFill>
                  <a:schemeClr val="accent3"/>
                </a:solidFill>
                <a:latin typeface="Arial"/>
                <a:cs typeface="Arial"/>
              </a:rPr>
              <a:t>Preparation of engineering concept plans or engineering designs</a:t>
            </a:r>
          </a:p>
          <a:p>
            <a:pPr lvl="1"/>
            <a:r>
              <a:rPr lang="en-US" sz="2000" dirty="0">
                <a:solidFill>
                  <a:schemeClr val="accent3"/>
                </a:solidFill>
                <a:latin typeface="Arial"/>
                <a:cs typeface="Arial"/>
              </a:rPr>
              <a:t>Similar activities to determine best solutions to stormwater quantity or quality issues and to engineer / permit solutions</a:t>
            </a:r>
          </a:p>
          <a:p>
            <a:pPr lvl="1"/>
            <a:endParaRPr lang="en-US"/>
          </a:p>
        </p:txBody>
      </p:sp>
      <p:sp>
        <p:nvSpPr>
          <p:cNvPr id="4" name="Slide Number Placeholder 3">
            <a:extLst>
              <a:ext uri="{FF2B5EF4-FFF2-40B4-BE49-F238E27FC236}">
                <a16:creationId xmlns:a16="http://schemas.microsoft.com/office/drawing/2014/main" id="{8F957CFF-3CD6-DB82-69B4-D81C8A36661B}"/>
              </a:ext>
            </a:extLst>
          </p:cNvPr>
          <p:cNvSpPr>
            <a:spLocks noGrp="1"/>
          </p:cNvSpPr>
          <p:nvPr>
            <p:ph type="sldNum" sz="quarter" idx="10"/>
          </p:nvPr>
        </p:nvSpPr>
        <p:spPr/>
        <p:txBody>
          <a:bodyPr/>
          <a:lstStyle/>
          <a:p>
            <a:fld id="{74EC55B0-5D01-45FE-91CD-8F1B48D625FC}" type="slidenum">
              <a:rPr lang="en-US" smtClean="0"/>
              <a:pPr/>
              <a:t>19</a:t>
            </a:fld>
            <a:endParaRPr lang="en-US"/>
          </a:p>
        </p:txBody>
      </p:sp>
    </p:spTree>
    <p:extLst>
      <p:ext uri="{BB962C8B-B14F-4D97-AF65-F5344CB8AC3E}">
        <p14:creationId xmlns:p14="http://schemas.microsoft.com/office/powerpoint/2010/main" val="424906786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E244E-E03E-6302-4E10-BA18E0888F94}"/>
              </a:ext>
            </a:extLst>
          </p:cNvPr>
          <p:cNvSpPr>
            <a:spLocks noGrp="1"/>
          </p:cNvSpPr>
          <p:nvPr>
            <p:ph type="title"/>
          </p:nvPr>
        </p:nvSpPr>
        <p:spPr/>
        <p:txBody>
          <a:bodyPr>
            <a:noAutofit/>
          </a:bodyPr>
          <a:lstStyle/>
          <a:p>
            <a:r>
              <a:rPr lang="en-US"/>
              <a:t>2.D Local or Regional Resilience Planning (3 points)</a:t>
            </a:r>
          </a:p>
        </p:txBody>
      </p:sp>
      <p:sp>
        <p:nvSpPr>
          <p:cNvPr id="3" name="Content Placeholder 2">
            <a:extLst>
              <a:ext uri="{FF2B5EF4-FFF2-40B4-BE49-F238E27FC236}">
                <a16:creationId xmlns:a16="http://schemas.microsoft.com/office/drawing/2014/main" id="{75974C72-4570-4D3A-145E-AC98FE06B9A7}"/>
              </a:ext>
            </a:extLst>
          </p:cNvPr>
          <p:cNvSpPr>
            <a:spLocks noGrp="1"/>
          </p:cNvSpPr>
          <p:nvPr>
            <p:ph idx="1"/>
          </p:nvPr>
        </p:nvSpPr>
        <p:spPr/>
        <p:txBody>
          <a:bodyPr vert="horz" lIns="91440" tIns="45720" rIns="91440" bIns="45720" rtlCol="0" anchor="t">
            <a:normAutofit/>
          </a:bodyPr>
          <a:lstStyle/>
          <a:p>
            <a:r>
              <a:rPr lang="en-US">
                <a:solidFill>
                  <a:schemeClr val="accent3"/>
                </a:solidFill>
              </a:rPr>
              <a:t>Identified through local or regional resilience planning process to address flooding, sea level rise, or other environmental changes</a:t>
            </a:r>
          </a:p>
          <a:p>
            <a:r>
              <a:rPr lang="en-US">
                <a:solidFill>
                  <a:schemeClr val="accent3"/>
                </a:solidFill>
                <a:latin typeface="Arial"/>
                <a:cs typeface="Arial"/>
              </a:rPr>
              <a:t>To qualify for points, local or regional plan must address a timeframe of at least 10 years</a:t>
            </a:r>
          </a:p>
          <a:p>
            <a:pPr lvl="1"/>
            <a:endParaRPr lang="en-US"/>
          </a:p>
        </p:txBody>
      </p:sp>
      <p:sp>
        <p:nvSpPr>
          <p:cNvPr id="4" name="Slide Number Placeholder 3">
            <a:extLst>
              <a:ext uri="{FF2B5EF4-FFF2-40B4-BE49-F238E27FC236}">
                <a16:creationId xmlns:a16="http://schemas.microsoft.com/office/drawing/2014/main" id="{F8CA9A22-3EF2-B19C-846E-2930347B384E}"/>
              </a:ext>
            </a:extLst>
          </p:cNvPr>
          <p:cNvSpPr>
            <a:spLocks noGrp="1"/>
          </p:cNvSpPr>
          <p:nvPr>
            <p:ph type="sldNum" sz="quarter" idx="10"/>
          </p:nvPr>
        </p:nvSpPr>
        <p:spPr/>
        <p:txBody>
          <a:bodyPr/>
          <a:lstStyle/>
          <a:p>
            <a:fld id="{74EC55B0-5D01-45FE-91CD-8F1B48D625FC}" type="slidenum">
              <a:rPr lang="en-US" smtClean="0"/>
              <a:pPr/>
              <a:t>190</a:t>
            </a:fld>
            <a:endParaRPr lang="en-US"/>
          </a:p>
        </p:txBody>
      </p:sp>
    </p:spTree>
    <p:extLst>
      <p:ext uri="{BB962C8B-B14F-4D97-AF65-F5344CB8AC3E}">
        <p14:creationId xmlns:p14="http://schemas.microsoft.com/office/powerpoint/2010/main" val="186874723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F38660-7B47-1AF2-8EF1-E6E56AE32B23}"/>
              </a:ext>
            </a:extLst>
          </p:cNvPr>
          <p:cNvSpPr/>
          <p:nvPr/>
        </p:nvSpPr>
        <p:spPr>
          <a:xfrm>
            <a:off x="7003473" y="5403273"/>
            <a:ext cx="2057400" cy="11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5E244E-E03E-6302-4E10-BA18E0888F94}"/>
              </a:ext>
            </a:extLst>
          </p:cNvPr>
          <p:cNvSpPr>
            <a:spLocks noGrp="1"/>
          </p:cNvSpPr>
          <p:nvPr>
            <p:ph type="title"/>
          </p:nvPr>
        </p:nvSpPr>
        <p:spPr/>
        <p:txBody>
          <a:bodyPr>
            <a:noAutofit/>
          </a:bodyPr>
          <a:lstStyle/>
          <a:p>
            <a:r>
              <a:rPr lang="en-US"/>
              <a:t>2.D Local or Regional Resilience Planning (3 points)</a:t>
            </a:r>
          </a:p>
        </p:txBody>
      </p:sp>
      <p:sp>
        <p:nvSpPr>
          <p:cNvPr id="3" name="Content Placeholder 2">
            <a:extLst>
              <a:ext uri="{FF2B5EF4-FFF2-40B4-BE49-F238E27FC236}">
                <a16:creationId xmlns:a16="http://schemas.microsoft.com/office/drawing/2014/main" id="{75974C72-4570-4D3A-145E-AC98FE06B9A7}"/>
              </a:ext>
            </a:extLst>
          </p:cNvPr>
          <p:cNvSpPr>
            <a:spLocks noGrp="1"/>
          </p:cNvSpPr>
          <p:nvPr>
            <p:ph idx="1"/>
          </p:nvPr>
        </p:nvSpPr>
        <p:spPr>
          <a:xfrm>
            <a:off x="465730" y="1083721"/>
            <a:ext cx="8239328" cy="5343807"/>
          </a:xfrm>
        </p:spPr>
        <p:txBody>
          <a:bodyPr vert="horz" lIns="91440" tIns="45720" rIns="91440" bIns="45720" rtlCol="0" anchor="t">
            <a:noAutofit/>
          </a:bodyPr>
          <a:lstStyle/>
          <a:p>
            <a:r>
              <a:rPr lang="en-US">
                <a:solidFill>
                  <a:schemeClr val="accent3"/>
                </a:solidFill>
                <a:latin typeface="Arial"/>
                <a:cs typeface="Arial"/>
              </a:rPr>
              <a:t>Narrative</a:t>
            </a:r>
          </a:p>
          <a:p>
            <a:pPr lvl="1"/>
            <a:r>
              <a:rPr lang="en-US">
                <a:solidFill>
                  <a:schemeClr val="accent3"/>
                </a:solidFill>
                <a:latin typeface="Arial"/>
                <a:cs typeface="Arial"/>
              </a:rPr>
              <a:t>Include local / regional resilience plan name, publication date, and organization</a:t>
            </a:r>
          </a:p>
          <a:p>
            <a:pPr lvl="1"/>
            <a:r>
              <a:rPr lang="en-US">
                <a:solidFill>
                  <a:schemeClr val="accent3"/>
                </a:solidFill>
                <a:latin typeface="Arial"/>
                <a:cs typeface="Arial"/>
              </a:rPr>
              <a:t>Timeframe addressed by plan</a:t>
            </a:r>
          </a:p>
          <a:p>
            <a:pPr lvl="1"/>
            <a:r>
              <a:rPr lang="en-US">
                <a:solidFill>
                  <a:schemeClr val="accent3"/>
                </a:solidFill>
                <a:latin typeface="Arial"/>
                <a:cs typeface="Arial"/>
              </a:rPr>
              <a:t>Concise summary of </a:t>
            </a:r>
          </a:p>
          <a:p>
            <a:pPr lvl="2"/>
            <a:r>
              <a:rPr lang="en-US">
                <a:solidFill>
                  <a:schemeClr val="accent3"/>
                </a:solidFill>
                <a:latin typeface="Arial"/>
                <a:cs typeface="Arial"/>
              </a:rPr>
              <a:t>Project connection to the plan</a:t>
            </a:r>
          </a:p>
          <a:p>
            <a:pPr lvl="2"/>
            <a:r>
              <a:rPr lang="en-US">
                <a:solidFill>
                  <a:srgbClr val="1F497D"/>
                </a:solidFill>
                <a:latin typeface="Arial"/>
                <a:cs typeface="Arial"/>
              </a:rPr>
              <a:t>Future conditions utilized to complete vulnerability assessment</a:t>
            </a:r>
            <a:r>
              <a:rPr lang="en-US">
                <a:latin typeface="Arial"/>
                <a:cs typeface="Arial"/>
              </a:rPr>
              <a:t> </a:t>
            </a:r>
          </a:p>
          <a:p>
            <a:pPr lvl="2"/>
            <a:r>
              <a:rPr lang="en-US">
                <a:solidFill>
                  <a:schemeClr val="accent3"/>
                </a:solidFill>
                <a:latin typeface="Arial"/>
                <a:cs typeface="Arial"/>
              </a:rPr>
              <a:t>Long-term strategies for addressing challenges faced (with page references in plan)</a:t>
            </a:r>
            <a:endParaRPr lang="en-US">
              <a:solidFill>
                <a:schemeClr val="accent3"/>
              </a:solidFill>
            </a:endParaRPr>
          </a:p>
          <a:p>
            <a:r>
              <a:rPr lang="en-US">
                <a:solidFill>
                  <a:schemeClr val="accent3"/>
                </a:solidFill>
                <a:latin typeface="Arial"/>
                <a:cs typeface="Arial"/>
              </a:rPr>
              <a:t>Supporting documentation</a:t>
            </a:r>
          </a:p>
          <a:p>
            <a:pPr lvl="1"/>
            <a:r>
              <a:rPr lang="en-US">
                <a:solidFill>
                  <a:schemeClr val="accent3"/>
                </a:solidFill>
                <a:latin typeface="Arial"/>
                <a:cs typeface="Arial"/>
              </a:rPr>
              <a:t>List of organizations and / or citizens </a:t>
            </a:r>
            <a:endParaRPr lang="en-US">
              <a:solidFill>
                <a:schemeClr val="accent3"/>
              </a:solidFill>
            </a:endParaRPr>
          </a:p>
          <a:p>
            <a:pPr lvl="2"/>
            <a:r>
              <a:rPr lang="en-US">
                <a:solidFill>
                  <a:schemeClr val="accent3"/>
                </a:solidFill>
                <a:latin typeface="Arial"/>
                <a:cs typeface="Arial"/>
              </a:rPr>
              <a:t>Participating in plan development</a:t>
            </a:r>
          </a:p>
          <a:p>
            <a:pPr lvl="2"/>
            <a:r>
              <a:rPr lang="en-US">
                <a:solidFill>
                  <a:schemeClr val="accent3"/>
                </a:solidFill>
                <a:latin typeface="Arial"/>
                <a:cs typeface="Arial"/>
              </a:rPr>
              <a:t>Who approved final plan</a:t>
            </a:r>
          </a:p>
          <a:p>
            <a:pPr lvl="1"/>
            <a:r>
              <a:rPr lang="en-US">
                <a:solidFill>
                  <a:schemeClr val="accent3"/>
                </a:solidFill>
                <a:latin typeface="Arial"/>
                <a:cs typeface="Arial"/>
              </a:rPr>
              <a:t>Printout of pages specifically referenced with sections discussed highlighted</a:t>
            </a:r>
          </a:p>
          <a:p>
            <a:pPr lvl="1"/>
            <a:endParaRPr lang="en-US"/>
          </a:p>
          <a:p>
            <a:pPr lvl="1"/>
            <a:endParaRPr lang="en-US"/>
          </a:p>
        </p:txBody>
      </p:sp>
      <p:sp>
        <p:nvSpPr>
          <p:cNvPr id="4" name="Slide Number Placeholder 3">
            <a:extLst>
              <a:ext uri="{FF2B5EF4-FFF2-40B4-BE49-F238E27FC236}">
                <a16:creationId xmlns:a16="http://schemas.microsoft.com/office/drawing/2014/main" id="{F8CA9A22-3EF2-B19C-846E-2930347B384E}"/>
              </a:ext>
            </a:extLst>
          </p:cNvPr>
          <p:cNvSpPr>
            <a:spLocks noGrp="1"/>
          </p:cNvSpPr>
          <p:nvPr>
            <p:ph type="sldNum" sz="quarter" idx="10"/>
          </p:nvPr>
        </p:nvSpPr>
        <p:spPr/>
        <p:txBody>
          <a:bodyPr/>
          <a:lstStyle/>
          <a:p>
            <a:fld id="{74EC55B0-5D01-45FE-91CD-8F1B48D625FC}" type="slidenum">
              <a:rPr lang="en-US" smtClean="0"/>
              <a:pPr/>
              <a:t>191</a:t>
            </a:fld>
            <a:endParaRPr lang="en-US"/>
          </a:p>
        </p:txBody>
      </p:sp>
    </p:spTree>
    <p:extLst>
      <p:ext uri="{BB962C8B-B14F-4D97-AF65-F5344CB8AC3E}">
        <p14:creationId xmlns:p14="http://schemas.microsoft.com/office/powerpoint/2010/main" val="281446557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492C-21FF-6ECA-0A9F-30CE923B414A}"/>
              </a:ext>
            </a:extLst>
          </p:cNvPr>
          <p:cNvSpPr>
            <a:spLocks noGrp="1"/>
          </p:cNvSpPr>
          <p:nvPr>
            <p:ph type="title"/>
          </p:nvPr>
        </p:nvSpPr>
        <p:spPr/>
        <p:txBody>
          <a:bodyPr/>
          <a:lstStyle/>
          <a:p>
            <a:r>
              <a:rPr lang="en-US"/>
              <a:t>2.E. Innovative Projects (5 points)</a:t>
            </a:r>
          </a:p>
        </p:txBody>
      </p:sp>
      <p:sp>
        <p:nvSpPr>
          <p:cNvPr id="3" name="Content Placeholder 2">
            <a:extLst>
              <a:ext uri="{FF2B5EF4-FFF2-40B4-BE49-F238E27FC236}">
                <a16:creationId xmlns:a16="http://schemas.microsoft.com/office/drawing/2014/main" id="{8D429172-C175-A3FF-51CA-9A21BB6201D2}"/>
              </a:ext>
            </a:extLst>
          </p:cNvPr>
          <p:cNvSpPr>
            <a:spLocks noGrp="1"/>
          </p:cNvSpPr>
          <p:nvPr>
            <p:ph idx="1"/>
          </p:nvPr>
        </p:nvSpPr>
        <p:spPr/>
        <p:txBody>
          <a:bodyPr vert="horz" lIns="91440" tIns="45720" rIns="91440" bIns="45720" rtlCol="0" anchor="t">
            <a:normAutofit/>
          </a:bodyPr>
          <a:lstStyle/>
          <a:p>
            <a:pPr marL="0" indent="0">
              <a:buNone/>
            </a:pPr>
            <a:r>
              <a:rPr lang="en-US" dirty="0">
                <a:solidFill>
                  <a:schemeClr val="accent3"/>
                </a:solidFill>
                <a:latin typeface="Arial"/>
                <a:cs typeface="Arial"/>
              </a:rPr>
              <a:t>Innovative projects that address stormwater </a:t>
            </a:r>
            <a:r>
              <a:rPr lang="en-US" u="sng" dirty="0">
                <a:solidFill>
                  <a:schemeClr val="accent3"/>
                </a:solidFill>
                <a:latin typeface="Arial"/>
                <a:cs typeface="Arial"/>
              </a:rPr>
              <a:t>quantity</a:t>
            </a:r>
            <a:r>
              <a:rPr lang="en-US" dirty="0">
                <a:solidFill>
                  <a:schemeClr val="accent3"/>
                </a:solidFill>
                <a:latin typeface="Arial"/>
                <a:cs typeface="Arial"/>
              </a:rPr>
              <a:t> or as described in the “Innovative Stormwater Program FAQs” section of the current NC Land and Water Fund Innovative Stormwater Program Manual </a:t>
            </a:r>
            <a:r>
              <a:rPr lang="en-US" dirty="0">
                <a:solidFill>
                  <a:srgbClr val="1F497D"/>
                </a:solidFill>
                <a:latin typeface="Arial"/>
                <a:cs typeface="Arial"/>
              </a:rPr>
              <a:t>OR the NC DEQ Stormwater Design Manual </a:t>
            </a:r>
            <a:r>
              <a:rPr lang="en-US" dirty="0">
                <a:solidFill>
                  <a:schemeClr val="accent3"/>
                </a:solidFill>
                <a:latin typeface="Arial"/>
                <a:cs typeface="Arial"/>
              </a:rPr>
              <a:t>to address stormwater </a:t>
            </a:r>
            <a:r>
              <a:rPr lang="en-US" u="sng" dirty="0">
                <a:solidFill>
                  <a:schemeClr val="accent3"/>
                </a:solidFill>
                <a:latin typeface="Arial"/>
                <a:cs typeface="Arial"/>
              </a:rPr>
              <a:t>quality</a:t>
            </a:r>
          </a:p>
        </p:txBody>
      </p:sp>
      <p:sp>
        <p:nvSpPr>
          <p:cNvPr id="4" name="Slide Number Placeholder 3">
            <a:extLst>
              <a:ext uri="{FF2B5EF4-FFF2-40B4-BE49-F238E27FC236}">
                <a16:creationId xmlns:a16="http://schemas.microsoft.com/office/drawing/2014/main" id="{4D10D886-0FE7-85A8-2656-BAE10B9E42E3}"/>
              </a:ext>
            </a:extLst>
          </p:cNvPr>
          <p:cNvSpPr>
            <a:spLocks noGrp="1"/>
          </p:cNvSpPr>
          <p:nvPr>
            <p:ph type="sldNum" sz="quarter" idx="10"/>
          </p:nvPr>
        </p:nvSpPr>
        <p:spPr/>
        <p:txBody>
          <a:bodyPr/>
          <a:lstStyle/>
          <a:p>
            <a:fld id="{74EC55B0-5D01-45FE-91CD-8F1B48D625FC}" type="slidenum">
              <a:rPr lang="en-US" smtClean="0"/>
              <a:pPr/>
              <a:t>192</a:t>
            </a:fld>
            <a:endParaRPr lang="en-US"/>
          </a:p>
        </p:txBody>
      </p:sp>
    </p:spTree>
    <p:extLst>
      <p:ext uri="{BB962C8B-B14F-4D97-AF65-F5344CB8AC3E}">
        <p14:creationId xmlns:p14="http://schemas.microsoft.com/office/powerpoint/2010/main" val="122224833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D4049E-1081-979F-30EE-83EA1735B610}"/>
              </a:ext>
            </a:extLst>
          </p:cNvPr>
          <p:cNvSpPr/>
          <p:nvPr/>
        </p:nvSpPr>
        <p:spPr>
          <a:xfrm>
            <a:off x="6972300" y="5330536"/>
            <a:ext cx="2078182" cy="1174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661823-DBCC-40D2-4057-A0FE0C499D77}"/>
              </a:ext>
            </a:extLst>
          </p:cNvPr>
          <p:cNvSpPr>
            <a:spLocks noGrp="1"/>
          </p:cNvSpPr>
          <p:nvPr>
            <p:ph type="title"/>
          </p:nvPr>
        </p:nvSpPr>
        <p:spPr/>
        <p:txBody>
          <a:bodyPr/>
          <a:lstStyle/>
          <a:p>
            <a:r>
              <a:rPr lang="en-US"/>
              <a:t>2.E Innovative Projects (5 points)</a:t>
            </a:r>
          </a:p>
        </p:txBody>
      </p:sp>
      <p:sp>
        <p:nvSpPr>
          <p:cNvPr id="3" name="Content Placeholder 2">
            <a:extLst>
              <a:ext uri="{FF2B5EF4-FFF2-40B4-BE49-F238E27FC236}">
                <a16:creationId xmlns:a16="http://schemas.microsoft.com/office/drawing/2014/main" id="{7614F248-894C-192D-0057-E6B170547853}"/>
              </a:ext>
            </a:extLst>
          </p:cNvPr>
          <p:cNvSpPr>
            <a:spLocks noGrp="1"/>
          </p:cNvSpPr>
          <p:nvPr>
            <p:ph idx="1"/>
          </p:nvPr>
        </p:nvSpPr>
        <p:spPr/>
        <p:txBody>
          <a:bodyPr>
            <a:noAutofit/>
          </a:bodyPr>
          <a:lstStyle/>
          <a:p>
            <a:r>
              <a:rPr lang="en-US" sz="2400">
                <a:solidFill>
                  <a:schemeClr val="accent3"/>
                </a:solidFill>
              </a:rPr>
              <a:t>Innovative stormwater quantity narrative</a:t>
            </a:r>
          </a:p>
          <a:p>
            <a:pPr lvl="1"/>
            <a:r>
              <a:rPr lang="en-US" sz="2000">
                <a:solidFill>
                  <a:schemeClr val="accent3"/>
                </a:solidFill>
              </a:rPr>
              <a:t>Project description and reason it is innovative</a:t>
            </a:r>
          </a:p>
          <a:p>
            <a:pPr lvl="1"/>
            <a:r>
              <a:rPr lang="en-US" sz="2000">
                <a:solidFill>
                  <a:schemeClr val="accent3"/>
                </a:solidFill>
              </a:rPr>
              <a:t>How it will support utilization of new or different practices</a:t>
            </a:r>
          </a:p>
          <a:p>
            <a:pPr lvl="1"/>
            <a:r>
              <a:rPr lang="en-US" sz="2000">
                <a:solidFill>
                  <a:schemeClr val="accent3"/>
                </a:solidFill>
              </a:rPr>
              <a:t>How project will </a:t>
            </a:r>
          </a:p>
          <a:p>
            <a:pPr lvl="2"/>
            <a:r>
              <a:rPr lang="en-US">
                <a:solidFill>
                  <a:schemeClr val="accent3"/>
                </a:solidFill>
              </a:rPr>
              <a:t>Build on current stormwater experiences and practices</a:t>
            </a:r>
          </a:p>
          <a:p>
            <a:pPr lvl="2"/>
            <a:r>
              <a:rPr lang="en-US">
                <a:solidFill>
                  <a:schemeClr val="accent3"/>
                </a:solidFill>
              </a:rPr>
              <a:t>Advance practices in stormwater quantity management</a:t>
            </a:r>
          </a:p>
          <a:p>
            <a:pPr lvl="1"/>
            <a:r>
              <a:rPr lang="en-US" sz="2000">
                <a:solidFill>
                  <a:schemeClr val="accent3"/>
                </a:solidFill>
              </a:rPr>
              <a:t>How applicant will disseminate findings and results</a:t>
            </a:r>
          </a:p>
          <a:p>
            <a:r>
              <a:rPr lang="en-US" sz="2400">
                <a:solidFill>
                  <a:schemeClr val="accent3"/>
                </a:solidFill>
              </a:rPr>
              <a:t>Innovative stormwater quality narrative</a:t>
            </a:r>
          </a:p>
          <a:p>
            <a:pPr lvl="1"/>
            <a:r>
              <a:rPr lang="en-US" sz="2000">
                <a:solidFill>
                  <a:schemeClr val="accent3"/>
                </a:solidFill>
              </a:rPr>
              <a:t>Documentation of how project meets innovative stormwater quality requirements</a:t>
            </a:r>
          </a:p>
          <a:p>
            <a:pPr lvl="1"/>
            <a:r>
              <a:rPr lang="en-US" sz="2000">
                <a:solidFill>
                  <a:schemeClr val="accent3"/>
                </a:solidFill>
              </a:rPr>
              <a:t>How project will</a:t>
            </a:r>
          </a:p>
          <a:p>
            <a:pPr lvl="2"/>
            <a:r>
              <a:rPr lang="en-US">
                <a:solidFill>
                  <a:schemeClr val="accent3"/>
                </a:solidFill>
              </a:rPr>
              <a:t>Build on current stormwater quality management experiences and practices</a:t>
            </a:r>
          </a:p>
          <a:p>
            <a:pPr lvl="2"/>
            <a:r>
              <a:rPr lang="en-US">
                <a:solidFill>
                  <a:schemeClr val="accent3"/>
                </a:solidFill>
              </a:rPr>
              <a:t>Advance practices in stormwater quality management</a:t>
            </a:r>
          </a:p>
          <a:p>
            <a:pPr lvl="1"/>
            <a:r>
              <a:rPr lang="en-US" sz="2000">
                <a:solidFill>
                  <a:schemeClr val="accent3"/>
                </a:solidFill>
              </a:rPr>
              <a:t>How applicant will disseminate findings and results</a:t>
            </a:r>
          </a:p>
        </p:txBody>
      </p:sp>
      <p:sp>
        <p:nvSpPr>
          <p:cNvPr id="4" name="Slide Number Placeholder 3">
            <a:extLst>
              <a:ext uri="{FF2B5EF4-FFF2-40B4-BE49-F238E27FC236}">
                <a16:creationId xmlns:a16="http://schemas.microsoft.com/office/drawing/2014/main" id="{E9690F41-07A2-B2EA-270C-00C0B1C52C69}"/>
              </a:ext>
            </a:extLst>
          </p:cNvPr>
          <p:cNvSpPr>
            <a:spLocks noGrp="1"/>
          </p:cNvSpPr>
          <p:nvPr>
            <p:ph type="sldNum" sz="quarter" idx="10"/>
          </p:nvPr>
        </p:nvSpPr>
        <p:spPr/>
        <p:txBody>
          <a:bodyPr/>
          <a:lstStyle/>
          <a:p>
            <a:fld id="{74EC55B0-5D01-45FE-91CD-8F1B48D625FC}" type="slidenum">
              <a:rPr lang="en-US" smtClean="0"/>
              <a:pPr/>
              <a:t>193</a:t>
            </a:fld>
            <a:endParaRPr lang="en-US"/>
          </a:p>
        </p:txBody>
      </p:sp>
    </p:spTree>
    <p:extLst>
      <p:ext uri="{BB962C8B-B14F-4D97-AF65-F5344CB8AC3E}">
        <p14:creationId xmlns:p14="http://schemas.microsoft.com/office/powerpoint/2010/main" val="393977450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818AA-7D47-C4BB-E83F-3A9CC2EB8BFA}"/>
              </a:ext>
            </a:extLst>
          </p:cNvPr>
          <p:cNvSpPr>
            <a:spLocks noGrp="1"/>
          </p:cNvSpPr>
          <p:nvPr>
            <p:ph type="title"/>
          </p:nvPr>
        </p:nvSpPr>
        <p:spPr/>
        <p:txBody>
          <a:bodyPr/>
          <a:lstStyle/>
          <a:p>
            <a:r>
              <a:rPr lang="en-US"/>
              <a:t>2.F Public Education Component (1 point)</a:t>
            </a:r>
          </a:p>
        </p:txBody>
      </p:sp>
      <p:sp>
        <p:nvSpPr>
          <p:cNvPr id="3" name="Content Placeholder 2">
            <a:extLst>
              <a:ext uri="{FF2B5EF4-FFF2-40B4-BE49-F238E27FC236}">
                <a16:creationId xmlns:a16="http://schemas.microsoft.com/office/drawing/2014/main" id="{F3725567-B769-02EF-F240-2E29DA6F5B15}"/>
              </a:ext>
            </a:extLst>
          </p:cNvPr>
          <p:cNvSpPr>
            <a:spLocks noGrp="1"/>
          </p:cNvSpPr>
          <p:nvPr>
            <p:ph idx="1"/>
          </p:nvPr>
        </p:nvSpPr>
        <p:spPr/>
        <p:txBody>
          <a:bodyPr/>
          <a:lstStyle/>
          <a:p>
            <a:r>
              <a:rPr lang="en-US">
                <a:solidFill>
                  <a:schemeClr val="accent3"/>
                </a:solidFill>
              </a:rPr>
              <a:t>Discuss a commitment to provide a public education feature</a:t>
            </a:r>
          </a:p>
          <a:p>
            <a:r>
              <a:rPr lang="en-US">
                <a:solidFill>
                  <a:schemeClr val="accent3"/>
                </a:solidFill>
              </a:rPr>
              <a:t>See guidance for more information</a:t>
            </a:r>
          </a:p>
        </p:txBody>
      </p:sp>
      <p:sp>
        <p:nvSpPr>
          <p:cNvPr id="4" name="Slide Number Placeholder 3">
            <a:extLst>
              <a:ext uri="{FF2B5EF4-FFF2-40B4-BE49-F238E27FC236}">
                <a16:creationId xmlns:a16="http://schemas.microsoft.com/office/drawing/2014/main" id="{DCDC7906-41E2-6C74-F7AE-442F935EAFD1}"/>
              </a:ext>
            </a:extLst>
          </p:cNvPr>
          <p:cNvSpPr>
            <a:spLocks noGrp="1"/>
          </p:cNvSpPr>
          <p:nvPr>
            <p:ph type="sldNum" sz="quarter" idx="10"/>
          </p:nvPr>
        </p:nvSpPr>
        <p:spPr/>
        <p:txBody>
          <a:bodyPr/>
          <a:lstStyle/>
          <a:p>
            <a:fld id="{74EC55B0-5D01-45FE-91CD-8F1B48D625FC}" type="slidenum">
              <a:rPr lang="en-US" smtClean="0"/>
              <a:pPr/>
              <a:t>194</a:t>
            </a:fld>
            <a:endParaRPr lang="en-US"/>
          </a:p>
        </p:txBody>
      </p:sp>
    </p:spTree>
    <p:extLst>
      <p:ext uri="{BB962C8B-B14F-4D97-AF65-F5344CB8AC3E}">
        <p14:creationId xmlns:p14="http://schemas.microsoft.com/office/powerpoint/2010/main" val="156756207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195</a:t>
            </a:fld>
            <a:endParaRPr lang="en-US"/>
          </a:p>
        </p:txBody>
      </p:sp>
      <p:sp>
        <p:nvSpPr>
          <p:cNvPr id="7" name="Title 6"/>
          <p:cNvSpPr>
            <a:spLocks noGrp="1"/>
          </p:cNvSpPr>
          <p:nvPr>
            <p:ph type="ctrTitle"/>
          </p:nvPr>
        </p:nvSpPr>
        <p:spPr/>
        <p:txBody>
          <a:bodyPr>
            <a:noAutofit/>
          </a:bodyPr>
          <a:lstStyle/>
          <a:p>
            <a:r>
              <a:rPr lang="en-US"/>
              <a:t>LASII Priority Rating System for Construction Projects</a:t>
            </a:r>
          </a:p>
        </p:txBody>
      </p:sp>
      <p:sp>
        <p:nvSpPr>
          <p:cNvPr id="8" name="Content Placeholder 7"/>
          <p:cNvSpPr>
            <a:spLocks noGrp="1"/>
          </p:cNvSpPr>
          <p:nvPr>
            <p:ph idx="13"/>
          </p:nvPr>
        </p:nvSpPr>
        <p:spPr/>
        <p:txBody>
          <a:bodyPr>
            <a:normAutofit/>
          </a:bodyPr>
          <a:lstStyle/>
          <a:p>
            <a:pPr marL="0" indent="0" algn="ctr">
              <a:buNone/>
            </a:pPr>
            <a:endParaRPr lang="en-US" sz="3200">
              <a:solidFill>
                <a:schemeClr val="tx1"/>
              </a:solidFill>
            </a:endParaRPr>
          </a:p>
          <a:p>
            <a:pPr marL="0" indent="0" algn="ctr">
              <a:buNone/>
            </a:pPr>
            <a:endParaRPr lang="en-US" sz="3200">
              <a:solidFill>
                <a:schemeClr val="tx1"/>
              </a:solidFill>
            </a:endParaRPr>
          </a:p>
          <a:p>
            <a:pPr marL="0" indent="0" algn="ctr">
              <a:buNone/>
            </a:pPr>
            <a:r>
              <a:rPr lang="en-US" sz="3200">
                <a:solidFill>
                  <a:schemeClr val="tx2"/>
                </a:solidFill>
              </a:rPr>
              <a:t>Priority Rating System</a:t>
            </a:r>
          </a:p>
          <a:p>
            <a:pPr marL="0" indent="0" algn="ctr">
              <a:buNone/>
            </a:pPr>
            <a:br>
              <a:rPr lang="en-US" sz="3200">
                <a:solidFill>
                  <a:schemeClr val="tx2"/>
                </a:solidFill>
              </a:rPr>
            </a:br>
            <a:r>
              <a:rPr lang="en-US" sz="3200">
                <a:solidFill>
                  <a:schemeClr val="tx2"/>
                </a:solidFill>
              </a:rPr>
              <a:t>Category 3 – System Management</a:t>
            </a:r>
          </a:p>
          <a:p>
            <a:pPr marL="0" indent="0" algn="ctr">
              <a:buNone/>
            </a:pPr>
            <a:r>
              <a:rPr lang="en-US" sz="3200">
                <a:solidFill>
                  <a:schemeClr val="accent3"/>
                </a:solidFill>
              </a:rPr>
              <a:t>(10 points max)</a:t>
            </a:r>
          </a:p>
        </p:txBody>
      </p:sp>
    </p:spTree>
    <p:extLst>
      <p:ext uri="{BB962C8B-B14F-4D97-AF65-F5344CB8AC3E}">
        <p14:creationId xmlns:p14="http://schemas.microsoft.com/office/powerpoint/2010/main" val="414836112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FAC3-7018-CDA0-C49C-27A990E22F02}"/>
              </a:ext>
            </a:extLst>
          </p:cNvPr>
          <p:cNvSpPr>
            <a:spLocks noGrp="1"/>
          </p:cNvSpPr>
          <p:nvPr>
            <p:ph type="title"/>
          </p:nvPr>
        </p:nvSpPr>
        <p:spPr/>
        <p:txBody>
          <a:bodyPr/>
          <a:lstStyle/>
          <a:p>
            <a:r>
              <a:rPr lang="en-US"/>
              <a:t>3.A. Local Planning</a:t>
            </a:r>
          </a:p>
        </p:txBody>
      </p:sp>
      <p:sp>
        <p:nvSpPr>
          <p:cNvPr id="3" name="Content Placeholder 2">
            <a:extLst>
              <a:ext uri="{FF2B5EF4-FFF2-40B4-BE49-F238E27FC236}">
                <a16:creationId xmlns:a16="http://schemas.microsoft.com/office/drawing/2014/main" id="{25E622CB-11A1-FE17-5D3F-ED832CEA7748}"/>
              </a:ext>
            </a:extLst>
          </p:cNvPr>
          <p:cNvSpPr>
            <a:spLocks noGrp="1"/>
          </p:cNvSpPr>
          <p:nvPr>
            <p:ph idx="1"/>
          </p:nvPr>
        </p:nvSpPr>
        <p:spPr/>
        <p:txBody>
          <a:bodyPr/>
          <a:lstStyle/>
          <a:p>
            <a:r>
              <a:rPr lang="en-US">
                <a:solidFill>
                  <a:schemeClr val="accent3"/>
                </a:solidFill>
              </a:rPr>
              <a:t>Earn points for </a:t>
            </a:r>
            <a:r>
              <a:rPr lang="en-US" u="sng">
                <a:solidFill>
                  <a:schemeClr val="accent3"/>
                </a:solidFill>
              </a:rPr>
              <a:t>one</a:t>
            </a:r>
            <a:r>
              <a:rPr lang="en-US">
                <a:solidFill>
                  <a:schemeClr val="accent3"/>
                </a:solidFill>
              </a:rPr>
              <a:t> of these subcategories</a:t>
            </a:r>
          </a:p>
        </p:txBody>
      </p:sp>
      <p:sp>
        <p:nvSpPr>
          <p:cNvPr id="4" name="Slide Number Placeholder 3">
            <a:extLst>
              <a:ext uri="{FF2B5EF4-FFF2-40B4-BE49-F238E27FC236}">
                <a16:creationId xmlns:a16="http://schemas.microsoft.com/office/drawing/2014/main" id="{5149AC24-8E6D-DDF0-DAFD-402B79C30BB9}"/>
              </a:ext>
            </a:extLst>
          </p:cNvPr>
          <p:cNvSpPr>
            <a:spLocks noGrp="1"/>
          </p:cNvSpPr>
          <p:nvPr>
            <p:ph type="sldNum" sz="quarter" idx="10"/>
          </p:nvPr>
        </p:nvSpPr>
        <p:spPr/>
        <p:txBody>
          <a:bodyPr/>
          <a:lstStyle/>
          <a:p>
            <a:fld id="{74EC55B0-5D01-45FE-91CD-8F1B48D625FC}" type="slidenum">
              <a:rPr lang="en-US" smtClean="0"/>
              <a:pPr/>
              <a:t>196</a:t>
            </a:fld>
            <a:endParaRPr lang="en-US"/>
          </a:p>
        </p:txBody>
      </p:sp>
    </p:spTree>
    <p:extLst>
      <p:ext uri="{BB962C8B-B14F-4D97-AF65-F5344CB8AC3E}">
        <p14:creationId xmlns:p14="http://schemas.microsoft.com/office/powerpoint/2010/main" val="397643709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2FF6-7F70-CF9B-EE0C-F92468C9C60A}"/>
              </a:ext>
            </a:extLst>
          </p:cNvPr>
          <p:cNvSpPr>
            <a:spLocks noGrp="1"/>
          </p:cNvSpPr>
          <p:nvPr>
            <p:ph type="title"/>
          </p:nvPr>
        </p:nvSpPr>
        <p:spPr/>
        <p:txBody>
          <a:bodyPr/>
          <a:lstStyle/>
          <a:p>
            <a:r>
              <a:rPr lang="en-US"/>
              <a:t>3.A.1 Developed Plans (5 points)</a:t>
            </a:r>
          </a:p>
        </p:txBody>
      </p:sp>
      <p:sp>
        <p:nvSpPr>
          <p:cNvPr id="3" name="Content Placeholder 2">
            <a:extLst>
              <a:ext uri="{FF2B5EF4-FFF2-40B4-BE49-F238E27FC236}">
                <a16:creationId xmlns:a16="http://schemas.microsoft.com/office/drawing/2014/main" id="{982EB4CB-B43B-9733-457D-2F1AC542EBE0}"/>
              </a:ext>
            </a:extLst>
          </p:cNvPr>
          <p:cNvSpPr>
            <a:spLocks noGrp="1"/>
          </p:cNvSpPr>
          <p:nvPr>
            <p:ph idx="1"/>
          </p:nvPr>
        </p:nvSpPr>
        <p:spPr/>
        <p:txBody>
          <a:bodyPr vert="horz" lIns="91440" tIns="45720" rIns="91440" bIns="45720" rtlCol="0" anchor="t">
            <a:normAutofit/>
          </a:bodyPr>
          <a:lstStyle/>
          <a:p>
            <a:pPr marL="0" indent="0">
              <a:buNone/>
            </a:pPr>
            <a:r>
              <a:rPr lang="en-US" dirty="0">
                <a:solidFill>
                  <a:schemeClr val="accent3"/>
                </a:solidFill>
                <a:latin typeface="Arial"/>
                <a:cs typeface="Arial"/>
              </a:rPr>
              <a:t>You receive these points if you have </a:t>
            </a:r>
            <a:r>
              <a:rPr lang="en-US" u="sng" dirty="0">
                <a:solidFill>
                  <a:schemeClr val="accent3"/>
                </a:solidFill>
                <a:latin typeface="Arial"/>
                <a:cs typeface="Arial"/>
              </a:rPr>
              <a:t>adopted</a:t>
            </a:r>
            <a:r>
              <a:rPr lang="en-US" dirty="0">
                <a:solidFill>
                  <a:schemeClr val="accent3"/>
                </a:solidFill>
                <a:latin typeface="Arial"/>
                <a:cs typeface="Arial"/>
              </a:rPr>
              <a:t> or </a:t>
            </a:r>
            <a:r>
              <a:rPr lang="en-US" u="sng" dirty="0">
                <a:solidFill>
                  <a:schemeClr val="accent3"/>
                </a:solidFill>
                <a:latin typeface="Arial"/>
                <a:cs typeface="Arial"/>
              </a:rPr>
              <a:t>are developing </a:t>
            </a:r>
            <a:r>
              <a:rPr lang="en-US" dirty="0">
                <a:solidFill>
                  <a:schemeClr val="accent3"/>
                </a:solidFill>
                <a:latin typeface="Arial"/>
                <a:cs typeface="Arial"/>
              </a:rPr>
              <a:t>any of the following plans:</a:t>
            </a:r>
            <a:endParaRPr lang="en-US" dirty="0">
              <a:solidFill>
                <a:schemeClr val="accent3"/>
              </a:solidFill>
            </a:endParaRPr>
          </a:p>
          <a:p>
            <a:pPr lvl="1"/>
            <a:r>
              <a:rPr lang="en-US" dirty="0">
                <a:solidFill>
                  <a:schemeClr val="accent3"/>
                </a:solidFill>
                <a:latin typeface="Arial"/>
                <a:cs typeface="Arial"/>
              </a:rPr>
              <a:t>Flood resiliency,</a:t>
            </a:r>
            <a:endParaRPr lang="en-US" dirty="0">
              <a:solidFill>
                <a:schemeClr val="accent3"/>
              </a:solidFill>
            </a:endParaRPr>
          </a:p>
          <a:p>
            <a:pPr lvl="1"/>
            <a:r>
              <a:rPr lang="en-US" dirty="0">
                <a:solidFill>
                  <a:schemeClr val="accent3"/>
                </a:solidFill>
                <a:latin typeface="Arial"/>
                <a:cs typeface="Arial"/>
              </a:rPr>
              <a:t>Watershed,</a:t>
            </a:r>
          </a:p>
          <a:p>
            <a:pPr lvl="1"/>
            <a:r>
              <a:rPr lang="en-US" dirty="0">
                <a:solidFill>
                  <a:schemeClr val="accent3"/>
                </a:solidFill>
                <a:latin typeface="Arial"/>
                <a:cs typeface="Arial"/>
              </a:rPr>
              <a:t>Stormwater management,</a:t>
            </a:r>
          </a:p>
          <a:p>
            <a:pPr lvl="1"/>
            <a:r>
              <a:rPr lang="en-US" dirty="0">
                <a:solidFill>
                  <a:schemeClr val="accent3"/>
                </a:solidFill>
                <a:latin typeface="Arial"/>
                <a:cs typeface="Arial"/>
              </a:rPr>
              <a:t>Stream restoration, or</a:t>
            </a:r>
            <a:endParaRPr lang="en-US" dirty="0">
              <a:solidFill>
                <a:schemeClr val="accent3"/>
              </a:solidFill>
            </a:endParaRPr>
          </a:p>
          <a:p>
            <a:pPr lvl="1"/>
            <a:r>
              <a:rPr lang="en-US" dirty="0">
                <a:solidFill>
                  <a:schemeClr val="accent3"/>
                </a:solidFill>
                <a:latin typeface="Arial"/>
                <a:cs typeface="Arial"/>
              </a:rPr>
              <a:t>Estuary restoration</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8EBDFDE5-F5D3-118C-863A-985865407389}"/>
              </a:ext>
            </a:extLst>
          </p:cNvPr>
          <p:cNvSpPr>
            <a:spLocks noGrp="1"/>
          </p:cNvSpPr>
          <p:nvPr>
            <p:ph type="sldNum" sz="quarter" idx="10"/>
          </p:nvPr>
        </p:nvSpPr>
        <p:spPr/>
        <p:txBody>
          <a:bodyPr/>
          <a:lstStyle/>
          <a:p>
            <a:fld id="{74EC55B0-5D01-45FE-91CD-8F1B48D625FC}" type="slidenum">
              <a:rPr lang="en-US" smtClean="0"/>
              <a:pPr/>
              <a:t>197</a:t>
            </a:fld>
            <a:endParaRPr lang="en-US"/>
          </a:p>
        </p:txBody>
      </p:sp>
    </p:spTree>
    <p:extLst>
      <p:ext uri="{BB962C8B-B14F-4D97-AF65-F5344CB8AC3E}">
        <p14:creationId xmlns:p14="http://schemas.microsoft.com/office/powerpoint/2010/main" val="208187550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69D9-0215-78E4-001C-448FBB0CE6D3}"/>
              </a:ext>
            </a:extLst>
          </p:cNvPr>
          <p:cNvSpPr>
            <a:spLocks noGrp="1"/>
          </p:cNvSpPr>
          <p:nvPr>
            <p:ph type="title"/>
          </p:nvPr>
        </p:nvSpPr>
        <p:spPr/>
        <p:txBody>
          <a:bodyPr/>
          <a:lstStyle/>
          <a:p>
            <a:r>
              <a:rPr lang="en-US"/>
              <a:t>3.A.1 Developed Plans (5 points)</a:t>
            </a:r>
          </a:p>
        </p:txBody>
      </p:sp>
      <p:sp>
        <p:nvSpPr>
          <p:cNvPr id="3" name="Content Placeholder 2">
            <a:extLst>
              <a:ext uri="{FF2B5EF4-FFF2-40B4-BE49-F238E27FC236}">
                <a16:creationId xmlns:a16="http://schemas.microsoft.com/office/drawing/2014/main" id="{EAE26CDE-0C2A-01C0-7CA7-2E14B6B40619}"/>
              </a:ext>
            </a:extLst>
          </p:cNvPr>
          <p:cNvSpPr>
            <a:spLocks noGrp="1"/>
          </p:cNvSpPr>
          <p:nvPr>
            <p:ph idx="1"/>
          </p:nvPr>
        </p:nvSpPr>
        <p:spPr>
          <a:xfrm>
            <a:off x="452336" y="980758"/>
            <a:ext cx="8239328" cy="5019673"/>
          </a:xfrm>
        </p:spPr>
        <p:txBody>
          <a:bodyPr/>
          <a:lstStyle/>
          <a:p>
            <a:r>
              <a:rPr lang="en-US" sz="2400" dirty="0">
                <a:solidFill>
                  <a:schemeClr val="accent3"/>
                </a:solidFill>
              </a:rPr>
              <a:t>Adopt One of the Plans</a:t>
            </a:r>
          </a:p>
          <a:p>
            <a:pPr lvl="1"/>
            <a:r>
              <a:rPr lang="en-US" sz="2000" dirty="0">
                <a:solidFill>
                  <a:schemeClr val="accent3"/>
                </a:solidFill>
              </a:rPr>
              <a:t>Narrative</a:t>
            </a:r>
          </a:p>
          <a:p>
            <a:pPr lvl="2"/>
            <a:r>
              <a:rPr lang="en-US" dirty="0">
                <a:solidFill>
                  <a:schemeClr val="accent3"/>
                </a:solidFill>
              </a:rPr>
              <a:t>Statement that adopted plan includes project (with appropriate page reference)</a:t>
            </a:r>
          </a:p>
          <a:p>
            <a:pPr lvl="2"/>
            <a:r>
              <a:rPr lang="en-US" dirty="0">
                <a:solidFill>
                  <a:schemeClr val="accent3"/>
                </a:solidFill>
              </a:rPr>
              <a:t>Description of how adopted plan demonstrates and supports project</a:t>
            </a:r>
          </a:p>
          <a:p>
            <a:pPr lvl="2"/>
            <a:r>
              <a:rPr lang="en-US" dirty="0">
                <a:solidFill>
                  <a:schemeClr val="accent3"/>
                </a:solidFill>
              </a:rPr>
              <a:t>Link to adopted plan on website</a:t>
            </a:r>
          </a:p>
          <a:p>
            <a:pPr lvl="1"/>
            <a:r>
              <a:rPr lang="en-US" sz="2000" dirty="0">
                <a:solidFill>
                  <a:schemeClr val="accent3"/>
                </a:solidFill>
              </a:rPr>
              <a:t>Supporting documentation – Resolution or board meeting minutes which shows a motion to approve and adopt plan</a:t>
            </a:r>
          </a:p>
          <a:p>
            <a:r>
              <a:rPr lang="en-US" sz="2400" dirty="0">
                <a:solidFill>
                  <a:schemeClr val="accent3"/>
                </a:solidFill>
              </a:rPr>
              <a:t>Developing One of the Plans</a:t>
            </a:r>
          </a:p>
          <a:p>
            <a:pPr lvl="1"/>
            <a:r>
              <a:rPr lang="en-US" sz="2000" dirty="0">
                <a:solidFill>
                  <a:schemeClr val="accent3"/>
                </a:solidFill>
              </a:rPr>
              <a:t>Narrative</a:t>
            </a:r>
          </a:p>
          <a:p>
            <a:pPr lvl="2"/>
            <a:r>
              <a:rPr lang="en-US" dirty="0">
                <a:solidFill>
                  <a:schemeClr val="accent3"/>
                </a:solidFill>
              </a:rPr>
              <a:t>Statement that one of the plans will be developed and includes the project</a:t>
            </a:r>
          </a:p>
          <a:p>
            <a:pPr lvl="2"/>
            <a:r>
              <a:rPr lang="en-US" dirty="0">
                <a:solidFill>
                  <a:schemeClr val="accent3"/>
                </a:solidFill>
              </a:rPr>
              <a:t>Description of the status of the development of the Plan</a:t>
            </a:r>
          </a:p>
          <a:p>
            <a:pPr lvl="2"/>
            <a:r>
              <a:rPr lang="en-US" dirty="0">
                <a:solidFill>
                  <a:schemeClr val="accent3"/>
                </a:solidFill>
              </a:rPr>
              <a:t>Include the anticipated timeline for Plan completion</a:t>
            </a:r>
          </a:p>
          <a:p>
            <a:pPr lvl="1"/>
            <a:endParaRPr lang="en-US" sz="2000" dirty="0">
              <a:solidFill>
                <a:schemeClr val="accent3"/>
              </a:solidFill>
            </a:endParaRPr>
          </a:p>
          <a:p>
            <a:pPr lvl="1"/>
            <a:endParaRPr lang="en-US" sz="1600" dirty="0">
              <a:solidFill>
                <a:schemeClr val="accent3"/>
              </a:solidFill>
            </a:endParaRPr>
          </a:p>
          <a:p>
            <a:endParaRPr lang="en-US" dirty="0"/>
          </a:p>
        </p:txBody>
      </p:sp>
      <p:sp>
        <p:nvSpPr>
          <p:cNvPr id="4" name="Slide Number Placeholder 3">
            <a:extLst>
              <a:ext uri="{FF2B5EF4-FFF2-40B4-BE49-F238E27FC236}">
                <a16:creationId xmlns:a16="http://schemas.microsoft.com/office/drawing/2014/main" id="{C286B850-A0A1-B4F3-B31A-38DBB44ABC0D}"/>
              </a:ext>
            </a:extLst>
          </p:cNvPr>
          <p:cNvSpPr>
            <a:spLocks noGrp="1"/>
          </p:cNvSpPr>
          <p:nvPr>
            <p:ph type="sldNum" sz="quarter" idx="10"/>
          </p:nvPr>
        </p:nvSpPr>
        <p:spPr/>
        <p:txBody>
          <a:bodyPr/>
          <a:lstStyle/>
          <a:p>
            <a:fld id="{74EC55B0-5D01-45FE-91CD-8F1B48D625FC}" type="slidenum">
              <a:rPr lang="en-US">
                <a:solidFill>
                  <a:srgbClr val="1F497D"/>
                </a:solidFill>
                <a:latin typeface="Arial"/>
              </a:rPr>
              <a:pPr/>
              <a:t>198</a:t>
            </a:fld>
            <a:endParaRPr lang="en-US">
              <a:solidFill>
                <a:srgbClr val="1F497D"/>
              </a:solidFill>
              <a:latin typeface="Arial"/>
            </a:endParaRPr>
          </a:p>
        </p:txBody>
      </p:sp>
    </p:spTree>
    <p:extLst>
      <p:ext uri="{BB962C8B-B14F-4D97-AF65-F5344CB8AC3E}">
        <p14:creationId xmlns:p14="http://schemas.microsoft.com/office/powerpoint/2010/main" val="237674992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8770-7B7D-F0C6-9E00-450D33F10347}"/>
              </a:ext>
            </a:extLst>
          </p:cNvPr>
          <p:cNvSpPr>
            <a:spLocks noGrp="1"/>
          </p:cNvSpPr>
          <p:nvPr>
            <p:ph type="title"/>
          </p:nvPr>
        </p:nvSpPr>
        <p:spPr/>
        <p:txBody>
          <a:bodyPr/>
          <a:lstStyle/>
          <a:p>
            <a:r>
              <a:rPr lang="en-US"/>
              <a:t>3.A.2 Operation &amp; Maintenance Plan (3 points)</a:t>
            </a:r>
          </a:p>
        </p:txBody>
      </p:sp>
      <p:sp>
        <p:nvSpPr>
          <p:cNvPr id="3" name="Content Placeholder 2">
            <a:extLst>
              <a:ext uri="{FF2B5EF4-FFF2-40B4-BE49-F238E27FC236}">
                <a16:creationId xmlns:a16="http://schemas.microsoft.com/office/drawing/2014/main" id="{77AE0D56-CDD1-C99E-EA3F-FE14E791A11A}"/>
              </a:ext>
            </a:extLst>
          </p:cNvPr>
          <p:cNvSpPr>
            <a:spLocks noGrp="1"/>
          </p:cNvSpPr>
          <p:nvPr>
            <p:ph idx="1"/>
          </p:nvPr>
        </p:nvSpPr>
        <p:spPr>
          <a:xfrm>
            <a:off x="409969" y="997528"/>
            <a:ext cx="8371575" cy="5118627"/>
          </a:xfrm>
        </p:spPr>
        <p:txBody>
          <a:bodyPr vert="horz" lIns="91440" tIns="45720" rIns="91440" bIns="45720" rtlCol="0" anchor="t">
            <a:noAutofit/>
          </a:bodyPr>
          <a:lstStyle/>
          <a:p>
            <a:r>
              <a:rPr lang="en-US">
                <a:solidFill>
                  <a:schemeClr val="accent3"/>
                </a:solidFill>
              </a:rPr>
              <a:t>O&amp;M plan must be active as of date of application and include</a:t>
            </a:r>
          </a:p>
          <a:p>
            <a:pPr lvl="1"/>
            <a:r>
              <a:rPr lang="en-US">
                <a:solidFill>
                  <a:schemeClr val="accent3"/>
                </a:solidFill>
              </a:rPr>
              <a:t>Inspection requirements</a:t>
            </a:r>
          </a:p>
          <a:p>
            <a:pPr lvl="1"/>
            <a:r>
              <a:rPr lang="en-US">
                <a:solidFill>
                  <a:schemeClr val="accent3"/>
                </a:solidFill>
              </a:rPr>
              <a:t>Inspection frequency</a:t>
            </a:r>
          </a:p>
          <a:p>
            <a:pPr lvl="1"/>
            <a:r>
              <a:rPr lang="en-US">
                <a:solidFill>
                  <a:schemeClr val="accent3"/>
                </a:solidFill>
              </a:rPr>
              <a:t>Timeline of scheduling and completing repairs</a:t>
            </a:r>
          </a:p>
          <a:p>
            <a:pPr lvl="1"/>
            <a:r>
              <a:rPr lang="en-US">
                <a:solidFill>
                  <a:schemeClr val="accent3"/>
                </a:solidFill>
              </a:rPr>
              <a:t>Log of completed repairs</a:t>
            </a:r>
          </a:p>
          <a:p>
            <a:pPr lvl="1"/>
            <a:r>
              <a:rPr lang="en-US">
                <a:solidFill>
                  <a:schemeClr val="accent3"/>
                </a:solidFill>
              </a:rPr>
              <a:t>Description of maintenance requirements &amp; activities</a:t>
            </a:r>
          </a:p>
          <a:p>
            <a:pPr lvl="1"/>
            <a:r>
              <a:rPr lang="en-US">
                <a:solidFill>
                  <a:schemeClr val="accent3"/>
                </a:solidFill>
              </a:rPr>
              <a:t>Schedules for routine &amp; emergency maintenance</a:t>
            </a:r>
          </a:p>
          <a:p>
            <a:r>
              <a:rPr lang="en-US">
                <a:solidFill>
                  <a:schemeClr val="accent3"/>
                </a:solidFill>
              </a:rPr>
              <a:t>Narrative</a:t>
            </a:r>
          </a:p>
          <a:p>
            <a:pPr lvl="1"/>
            <a:r>
              <a:rPr lang="en-US">
                <a:solidFill>
                  <a:schemeClr val="accent3"/>
                </a:solidFill>
                <a:latin typeface="Arial"/>
                <a:cs typeface="Arial"/>
              </a:rPr>
              <a:t>Date plan was implemented and statement of active use</a:t>
            </a:r>
          </a:p>
          <a:p>
            <a:pPr lvl="1"/>
            <a:r>
              <a:rPr lang="en-US">
                <a:solidFill>
                  <a:schemeClr val="accent3"/>
                </a:solidFill>
              </a:rPr>
              <a:t>Identification of responsible parties</a:t>
            </a:r>
          </a:p>
          <a:p>
            <a:pPr lvl="1"/>
            <a:r>
              <a:rPr lang="en-US">
                <a:solidFill>
                  <a:schemeClr val="accent3"/>
                </a:solidFill>
              </a:rPr>
              <a:t>Estimate of annual O&amp;M expenditures</a:t>
            </a:r>
          </a:p>
          <a:p>
            <a:pPr lvl="1"/>
            <a:r>
              <a:rPr lang="en-US">
                <a:solidFill>
                  <a:schemeClr val="accent3"/>
                </a:solidFill>
              </a:rPr>
              <a:t>Link to website or provision of plan</a:t>
            </a:r>
          </a:p>
          <a:p>
            <a:r>
              <a:rPr lang="en-US">
                <a:solidFill>
                  <a:schemeClr val="accent3"/>
                </a:solidFill>
              </a:rPr>
              <a:t>See guidance</a:t>
            </a:r>
          </a:p>
        </p:txBody>
      </p:sp>
      <p:sp>
        <p:nvSpPr>
          <p:cNvPr id="4" name="Slide Number Placeholder 3">
            <a:extLst>
              <a:ext uri="{FF2B5EF4-FFF2-40B4-BE49-F238E27FC236}">
                <a16:creationId xmlns:a16="http://schemas.microsoft.com/office/drawing/2014/main" id="{D657BA45-DFCF-C42F-8D53-C201A750552E}"/>
              </a:ext>
            </a:extLst>
          </p:cNvPr>
          <p:cNvSpPr>
            <a:spLocks noGrp="1"/>
          </p:cNvSpPr>
          <p:nvPr>
            <p:ph type="sldNum" sz="quarter" idx="10"/>
          </p:nvPr>
        </p:nvSpPr>
        <p:spPr/>
        <p:txBody>
          <a:bodyPr/>
          <a:lstStyle/>
          <a:p>
            <a:fld id="{74EC55B0-5D01-45FE-91CD-8F1B48D625FC}" type="slidenum">
              <a:rPr lang="en-US" smtClean="0"/>
              <a:pPr/>
              <a:t>199</a:t>
            </a:fld>
            <a:endParaRPr lang="en-US"/>
          </a:p>
        </p:txBody>
      </p:sp>
    </p:spTree>
    <p:extLst>
      <p:ext uri="{BB962C8B-B14F-4D97-AF65-F5344CB8AC3E}">
        <p14:creationId xmlns:p14="http://schemas.microsoft.com/office/powerpoint/2010/main" val="1010202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201D9-1D6B-46BC-9BA9-8D9584AAB85C}"/>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511F01BC-5B9C-46F4-BF8B-C0149D03F4EB}"/>
              </a:ext>
            </a:extLst>
          </p:cNvPr>
          <p:cNvSpPr>
            <a:spLocks noGrp="1"/>
          </p:cNvSpPr>
          <p:nvPr>
            <p:ph idx="1"/>
          </p:nvPr>
        </p:nvSpPr>
        <p:spPr/>
        <p:txBody>
          <a:bodyPr vert="horz" lIns="91440" tIns="45720" rIns="91440" bIns="45720" rtlCol="0" anchor="t">
            <a:noAutofit/>
          </a:bodyPr>
          <a:lstStyle/>
          <a:p>
            <a:pPr>
              <a:spcBef>
                <a:spcPts val="1200"/>
              </a:spcBef>
            </a:pPr>
            <a:r>
              <a:rPr lang="en-US" sz="2400">
                <a:solidFill>
                  <a:schemeClr val="accent3"/>
                </a:solidFill>
                <a:latin typeface="Arial"/>
                <a:cs typeface="Arial"/>
              </a:rPr>
              <a:t>Introductions</a:t>
            </a:r>
          </a:p>
          <a:p>
            <a:pPr>
              <a:spcBef>
                <a:spcPts val="1200"/>
              </a:spcBef>
            </a:pPr>
            <a:r>
              <a:rPr lang="en-US" sz="2400">
                <a:solidFill>
                  <a:schemeClr val="accent3"/>
                </a:solidFill>
                <a:latin typeface="Arial"/>
                <a:cs typeface="Arial"/>
              </a:rPr>
              <a:t>Program overview</a:t>
            </a:r>
          </a:p>
          <a:p>
            <a:pPr>
              <a:spcBef>
                <a:spcPts val="1200"/>
              </a:spcBef>
            </a:pPr>
            <a:r>
              <a:rPr lang="en-US" sz="2400">
                <a:solidFill>
                  <a:schemeClr val="accent3"/>
                </a:solidFill>
                <a:latin typeface="Arial"/>
                <a:cs typeface="Arial"/>
              </a:rPr>
              <a:t>Application package completion</a:t>
            </a:r>
          </a:p>
          <a:p>
            <a:pPr>
              <a:spcBef>
                <a:spcPts val="1200"/>
              </a:spcBef>
            </a:pPr>
            <a:r>
              <a:rPr lang="en-US" sz="2400">
                <a:solidFill>
                  <a:schemeClr val="accent3"/>
                </a:solidFill>
                <a:latin typeface="Arial"/>
                <a:cs typeface="Arial"/>
              </a:rPr>
              <a:t>Priority Rating Systems for drinking water and wastewater construction projects</a:t>
            </a:r>
          </a:p>
          <a:p>
            <a:pPr>
              <a:spcBef>
                <a:spcPts val="1200"/>
              </a:spcBef>
            </a:pPr>
            <a:r>
              <a:rPr lang="en-US" sz="2400">
                <a:solidFill>
                  <a:schemeClr val="accent3"/>
                </a:solidFill>
                <a:latin typeface="Arial"/>
                <a:cs typeface="Arial"/>
              </a:rPr>
              <a:t>Community Development Block Grant – Infrastructure (CDBG-I) programmatic specifics</a:t>
            </a:r>
          </a:p>
          <a:p>
            <a:pPr>
              <a:spcBef>
                <a:spcPts val="1200"/>
              </a:spcBef>
            </a:pPr>
            <a:r>
              <a:rPr lang="en-US" sz="2400">
                <a:solidFill>
                  <a:schemeClr val="accent3"/>
                </a:solidFill>
                <a:latin typeface="Arial"/>
                <a:cs typeface="Arial"/>
              </a:rPr>
              <a:t>Priority Rating Systems for planning grants (except for stormwater)</a:t>
            </a:r>
          </a:p>
          <a:p>
            <a:pPr>
              <a:spcBef>
                <a:spcPts val="1200"/>
              </a:spcBef>
            </a:pPr>
            <a:r>
              <a:rPr lang="en-US" sz="2400">
                <a:solidFill>
                  <a:schemeClr val="accent3"/>
                </a:solidFill>
                <a:latin typeface="Arial"/>
                <a:cs typeface="Arial"/>
              </a:rPr>
              <a:t>Local Assistance for Stormwater Infrastructure Investment (LASII) program</a:t>
            </a:r>
          </a:p>
          <a:p>
            <a:pPr>
              <a:spcBef>
                <a:spcPts val="1200"/>
              </a:spcBef>
            </a:pPr>
            <a:r>
              <a:rPr lang="en-US" sz="2400">
                <a:solidFill>
                  <a:schemeClr val="accent3"/>
                </a:solidFill>
                <a:latin typeface="Arial"/>
                <a:cs typeface="Arial"/>
              </a:rPr>
              <a:t>Wrap-Up</a:t>
            </a:r>
          </a:p>
        </p:txBody>
      </p:sp>
      <p:sp>
        <p:nvSpPr>
          <p:cNvPr id="4" name="Slide Number Placeholder 3">
            <a:extLst>
              <a:ext uri="{FF2B5EF4-FFF2-40B4-BE49-F238E27FC236}">
                <a16:creationId xmlns:a16="http://schemas.microsoft.com/office/drawing/2014/main" id="{1203051C-BE83-4E48-81EA-AC84912EA751}"/>
              </a:ext>
            </a:extLst>
          </p:cNvPr>
          <p:cNvSpPr>
            <a:spLocks noGrp="1"/>
          </p:cNvSpPr>
          <p:nvPr>
            <p:ph type="sldNum" sz="quarter" idx="10"/>
          </p:nvPr>
        </p:nvSpPr>
        <p:spPr/>
        <p:txBody>
          <a:bodyPr/>
          <a:lstStyle/>
          <a:p>
            <a:fld id="{74EC55B0-5D01-45FE-91CD-8F1B48D625FC}" type="slidenum">
              <a:rPr lang="en-US" smtClean="0"/>
              <a:pPr/>
              <a:t>2</a:t>
            </a:fld>
            <a:endParaRPr lang="en-US"/>
          </a:p>
        </p:txBody>
      </p:sp>
    </p:spTree>
    <p:extLst>
      <p:ext uri="{BB962C8B-B14F-4D97-AF65-F5344CB8AC3E}">
        <p14:creationId xmlns:p14="http://schemas.microsoft.com/office/powerpoint/2010/main" val="371260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EC9D-30F5-BB82-BE0A-44E7354BE4C6}"/>
              </a:ext>
            </a:extLst>
          </p:cNvPr>
          <p:cNvSpPr>
            <a:spLocks noGrp="1"/>
          </p:cNvSpPr>
          <p:nvPr>
            <p:ph type="title"/>
          </p:nvPr>
        </p:nvSpPr>
        <p:spPr/>
        <p:txBody>
          <a:bodyPr>
            <a:normAutofit fontScale="90000"/>
          </a:bodyPr>
          <a:lstStyle/>
          <a:p>
            <a:r>
              <a:rPr lang="en-US">
                <a:latin typeface="Times New Roman"/>
                <a:cs typeface="Times New Roman"/>
              </a:rPr>
              <a:t>LASII – Important Facts – Funds / Funding Limits</a:t>
            </a:r>
            <a:endParaRPr lang="en-US"/>
          </a:p>
        </p:txBody>
      </p:sp>
      <p:sp>
        <p:nvSpPr>
          <p:cNvPr id="3" name="Content Placeholder 2">
            <a:extLst>
              <a:ext uri="{FF2B5EF4-FFF2-40B4-BE49-F238E27FC236}">
                <a16:creationId xmlns:a16="http://schemas.microsoft.com/office/drawing/2014/main" id="{7950B573-6861-3B25-ED89-8E053E2D19A3}"/>
              </a:ext>
            </a:extLst>
          </p:cNvPr>
          <p:cNvSpPr>
            <a:spLocks noGrp="1"/>
          </p:cNvSpPr>
          <p:nvPr>
            <p:ph idx="1"/>
          </p:nvPr>
        </p:nvSpPr>
        <p:spPr>
          <a:xfrm>
            <a:off x="126580" y="973679"/>
            <a:ext cx="8239328" cy="5435309"/>
          </a:xfrm>
        </p:spPr>
        <p:txBody>
          <a:bodyPr vert="horz" lIns="91440" tIns="45720" rIns="91440" bIns="45720" rtlCol="0" anchor="t">
            <a:noAutofit/>
          </a:bodyPr>
          <a:lstStyle/>
          <a:p>
            <a:r>
              <a:rPr lang="en-US" sz="2400">
                <a:solidFill>
                  <a:schemeClr val="accent3"/>
                </a:solidFill>
                <a:latin typeface="Arial"/>
                <a:cs typeface="Arial"/>
              </a:rPr>
              <a:t>What’s available</a:t>
            </a:r>
          </a:p>
          <a:p>
            <a:pPr lvl="1"/>
            <a:r>
              <a:rPr lang="en-US" sz="2000">
                <a:solidFill>
                  <a:schemeClr val="accent3"/>
                </a:solidFill>
                <a:latin typeface="Arial"/>
                <a:cs typeface="Arial"/>
              </a:rPr>
              <a:t>~$82 million overall</a:t>
            </a:r>
          </a:p>
          <a:p>
            <a:pPr lvl="2"/>
            <a:r>
              <a:rPr lang="en-US">
                <a:solidFill>
                  <a:schemeClr val="accent3"/>
                </a:solidFill>
                <a:latin typeface="Arial"/>
                <a:cs typeface="Arial"/>
              </a:rPr>
              <a:t>~$57.4 million for construction</a:t>
            </a:r>
          </a:p>
          <a:p>
            <a:pPr lvl="2"/>
            <a:r>
              <a:rPr lang="en-US">
                <a:solidFill>
                  <a:schemeClr val="accent3"/>
                </a:solidFill>
                <a:latin typeface="Arial"/>
                <a:cs typeface="Arial"/>
              </a:rPr>
              <a:t>~24.6 million for planning grants</a:t>
            </a:r>
          </a:p>
          <a:p>
            <a:pPr lvl="1"/>
            <a:r>
              <a:rPr lang="en-US" sz="2000">
                <a:solidFill>
                  <a:schemeClr val="accent3"/>
                </a:solidFill>
                <a:latin typeface="Arial"/>
                <a:cs typeface="Arial"/>
              </a:rPr>
              <a:t>SWIA may award all in February 2023 or split funding into two rounds</a:t>
            </a:r>
          </a:p>
          <a:p>
            <a:r>
              <a:rPr lang="en-US" sz="2400">
                <a:solidFill>
                  <a:schemeClr val="accent3"/>
                </a:solidFill>
                <a:latin typeface="Arial"/>
                <a:cs typeface="Arial"/>
              </a:rPr>
              <a:t>Funding limits</a:t>
            </a:r>
          </a:p>
          <a:p>
            <a:pPr lvl="1"/>
            <a:r>
              <a:rPr lang="en-US" sz="2000" u="sng">
                <a:solidFill>
                  <a:schemeClr val="accent3"/>
                </a:solidFill>
                <a:latin typeface="Arial"/>
                <a:cs typeface="Arial"/>
              </a:rPr>
              <a:t>Construction Grants</a:t>
            </a:r>
          </a:p>
          <a:p>
            <a:pPr lvl="2"/>
            <a:r>
              <a:rPr lang="en-US" sz="1800">
                <a:solidFill>
                  <a:schemeClr val="accent3"/>
                </a:solidFill>
                <a:latin typeface="Arial"/>
                <a:cs typeface="Arial"/>
              </a:rPr>
              <a:t>$5 million per applicant per cycle for construction projects</a:t>
            </a:r>
          </a:p>
          <a:p>
            <a:pPr lvl="2"/>
            <a:r>
              <a:rPr lang="en-US" sz="1800">
                <a:solidFill>
                  <a:schemeClr val="accent3"/>
                </a:solidFill>
                <a:latin typeface="Arial"/>
                <a:cs typeface="Arial"/>
              </a:rPr>
              <a:t>$7.5 million per grant per cycle IF two or more units of local government work together on the same project</a:t>
            </a:r>
          </a:p>
          <a:p>
            <a:pPr lvl="1"/>
            <a:r>
              <a:rPr lang="en-US" sz="2000" u="sng">
                <a:solidFill>
                  <a:schemeClr val="accent3"/>
                </a:solidFill>
                <a:latin typeface="Arial"/>
                <a:cs typeface="Arial"/>
              </a:rPr>
              <a:t>Planning Grants</a:t>
            </a:r>
          </a:p>
          <a:p>
            <a:pPr lvl="2"/>
            <a:r>
              <a:rPr lang="en-US" sz="1800">
                <a:solidFill>
                  <a:schemeClr val="accent3"/>
                </a:solidFill>
                <a:latin typeface="Arial"/>
                <a:cs typeface="Arial"/>
              </a:rPr>
              <a:t>$400,000 per applicant per grant cycle</a:t>
            </a:r>
            <a:endParaRPr lang="en-US" sz="1800">
              <a:solidFill>
                <a:schemeClr val="accent3"/>
              </a:solidFill>
            </a:endParaRPr>
          </a:p>
          <a:p>
            <a:pPr lvl="2"/>
            <a:r>
              <a:rPr lang="en-US" sz="1800">
                <a:solidFill>
                  <a:schemeClr val="accent3"/>
                </a:solidFill>
                <a:latin typeface="Arial"/>
                <a:cs typeface="Arial"/>
              </a:rPr>
              <a:t>$500,000 per grant per cycle IF two or more units of local government work together on the same project</a:t>
            </a:r>
          </a:p>
          <a:p>
            <a:pPr marL="685800" lvl="2" indent="0">
              <a:buNone/>
            </a:pPr>
            <a:endParaRPr lang="en-US" sz="1800">
              <a:solidFill>
                <a:srgbClr val="FF0000"/>
              </a:solidFill>
              <a:latin typeface="Arial"/>
              <a:cs typeface="Arial"/>
            </a:endParaRPr>
          </a:p>
          <a:p>
            <a:pPr lvl="1"/>
            <a:endParaRPr lang="en-US" sz="2000">
              <a:solidFill>
                <a:srgbClr val="FF0000"/>
              </a:solidFill>
              <a:latin typeface="Arial"/>
              <a:cs typeface="Arial"/>
            </a:endParaRPr>
          </a:p>
        </p:txBody>
      </p:sp>
      <p:sp>
        <p:nvSpPr>
          <p:cNvPr id="4" name="Slide Number Placeholder 3">
            <a:extLst>
              <a:ext uri="{FF2B5EF4-FFF2-40B4-BE49-F238E27FC236}">
                <a16:creationId xmlns:a16="http://schemas.microsoft.com/office/drawing/2014/main" id="{0D68EB8A-E141-0F8A-8254-EBCE603C0B60}"/>
              </a:ext>
            </a:extLst>
          </p:cNvPr>
          <p:cNvSpPr>
            <a:spLocks noGrp="1"/>
          </p:cNvSpPr>
          <p:nvPr>
            <p:ph type="sldNum" sz="quarter" idx="10"/>
          </p:nvPr>
        </p:nvSpPr>
        <p:spPr/>
        <p:txBody>
          <a:bodyPr/>
          <a:lstStyle/>
          <a:p>
            <a:fld id="{74EC55B0-5D01-45FE-91CD-8F1B48D625FC}" type="slidenum">
              <a:rPr lang="en-US" smtClean="0"/>
              <a:pPr/>
              <a:t>20</a:t>
            </a:fld>
            <a:endParaRPr lang="en-US"/>
          </a:p>
        </p:txBody>
      </p:sp>
    </p:spTree>
    <p:extLst>
      <p:ext uri="{BB962C8B-B14F-4D97-AF65-F5344CB8AC3E}">
        <p14:creationId xmlns:p14="http://schemas.microsoft.com/office/powerpoint/2010/main" val="6307166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D9E7-0F0C-0CBB-A745-CC62221AC9D5}"/>
              </a:ext>
            </a:extLst>
          </p:cNvPr>
          <p:cNvSpPr>
            <a:spLocks noGrp="1"/>
          </p:cNvSpPr>
          <p:nvPr>
            <p:ph type="title"/>
          </p:nvPr>
        </p:nvSpPr>
        <p:spPr/>
        <p:txBody>
          <a:bodyPr>
            <a:noAutofit/>
          </a:bodyPr>
          <a:lstStyle/>
          <a:p>
            <a:r>
              <a:rPr lang="en-US"/>
              <a:t>3.B. Stormwater Capital Improvement Plan (2 points)</a:t>
            </a:r>
          </a:p>
        </p:txBody>
      </p:sp>
      <p:sp>
        <p:nvSpPr>
          <p:cNvPr id="3" name="Content Placeholder 2">
            <a:extLst>
              <a:ext uri="{FF2B5EF4-FFF2-40B4-BE49-F238E27FC236}">
                <a16:creationId xmlns:a16="http://schemas.microsoft.com/office/drawing/2014/main" id="{A44D08B8-037B-7BA4-D582-45301DC81269}"/>
              </a:ext>
            </a:extLst>
          </p:cNvPr>
          <p:cNvSpPr>
            <a:spLocks noGrp="1"/>
          </p:cNvSpPr>
          <p:nvPr>
            <p:ph idx="1"/>
          </p:nvPr>
        </p:nvSpPr>
        <p:spPr/>
        <p:txBody>
          <a:bodyPr/>
          <a:lstStyle/>
          <a:p>
            <a:r>
              <a:rPr lang="en-US">
                <a:solidFill>
                  <a:schemeClr val="accent3"/>
                </a:solidFill>
              </a:rPr>
              <a:t>Narrative</a:t>
            </a:r>
          </a:p>
          <a:p>
            <a:pPr lvl="1"/>
            <a:r>
              <a:rPr lang="en-US">
                <a:solidFill>
                  <a:schemeClr val="accent3"/>
                </a:solidFill>
              </a:rPr>
              <a:t>Statement of years covered by CIP</a:t>
            </a:r>
          </a:p>
          <a:p>
            <a:pPr lvl="1"/>
            <a:r>
              <a:rPr lang="en-US">
                <a:solidFill>
                  <a:schemeClr val="accent3"/>
                </a:solidFill>
              </a:rPr>
              <a:t>Description of project in CIP </a:t>
            </a:r>
            <a:r>
              <a:rPr lang="en-US">
                <a:solidFill>
                  <a:schemeClr val="accent3"/>
                </a:solidFill>
                <a:sym typeface="Wingdings" panose="05000000000000000000" pitchFamily="2" charset="2"/>
              </a:rPr>
              <a:t> unambiguously same project seeking funding</a:t>
            </a:r>
          </a:p>
          <a:p>
            <a:pPr lvl="1"/>
            <a:r>
              <a:rPr lang="en-US">
                <a:solidFill>
                  <a:schemeClr val="accent3"/>
                </a:solidFill>
                <a:sym typeface="Wingdings" panose="05000000000000000000" pitchFamily="2" charset="2"/>
              </a:rPr>
              <a:t>Explanation (if needed) of why project has moved ahead in CIP</a:t>
            </a:r>
          </a:p>
          <a:p>
            <a:r>
              <a:rPr lang="en-US">
                <a:solidFill>
                  <a:schemeClr val="accent3"/>
                </a:solidFill>
                <a:sym typeface="Wingdings" panose="05000000000000000000" pitchFamily="2" charset="2"/>
              </a:rPr>
              <a:t>Supporting documentation</a:t>
            </a:r>
          </a:p>
          <a:p>
            <a:pPr lvl="1"/>
            <a:r>
              <a:rPr lang="en-US">
                <a:solidFill>
                  <a:schemeClr val="accent3"/>
                </a:solidFill>
                <a:sym typeface="Wingdings" panose="05000000000000000000" pitchFamily="2" charset="2"/>
              </a:rPr>
              <a:t>Resolution or board meeting minutes showing motion to approve and adopt CIP within 2 years of application deadline</a:t>
            </a:r>
          </a:p>
          <a:p>
            <a:pPr lvl="1"/>
            <a:r>
              <a:rPr lang="en-US">
                <a:solidFill>
                  <a:schemeClr val="accent3"/>
                </a:solidFill>
                <a:sym typeface="Wingdings" panose="05000000000000000000" pitchFamily="2" charset="2"/>
              </a:rPr>
              <a:t>Printout of stormwater CIP Priority list</a:t>
            </a:r>
          </a:p>
          <a:p>
            <a:r>
              <a:rPr lang="en-US">
                <a:solidFill>
                  <a:schemeClr val="accent3"/>
                </a:solidFill>
                <a:sym typeface="Wingdings" panose="05000000000000000000" pitchFamily="2" charset="2"/>
              </a:rPr>
              <a:t>See guidance</a:t>
            </a:r>
            <a:endParaRPr lang="en-US">
              <a:solidFill>
                <a:schemeClr val="accent3"/>
              </a:solidFill>
            </a:endParaRPr>
          </a:p>
        </p:txBody>
      </p:sp>
      <p:sp>
        <p:nvSpPr>
          <p:cNvPr id="4" name="Slide Number Placeholder 3">
            <a:extLst>
              <a:ext uri="{FF2B5EF4-FFF2-40B4-BE49-F238E27FC236}">
                <a16:creationId xmlns:a16="http://schemas.microsoft.com/office/drawing/2014/main" id="{F7554E83-7242-6FE8-E137-ED7F28DDB705}"/>
              </a:ext>
            </a:extLst>
          </p:cNvPr>
          <p:cNvSpPr>
            <a:spLocks noGrp="1"/>
          </p:cNvSpPr>
          <p:nvPr>
            <p:ph type="sldNum" sz="quarter" idx="10"/>
          </p:nvPr>
        </p:nvSpPr>
        <p:spPr/>
        <p:txBody>
          <a:bodyPr/>
          <a:lstStyle/>
          <a:p>
            <a:fld id="{74EC55B0-5D01-45FE-91CD-8F1B48D625FC}" type="slidenum">
              <a:rPr lang="en-US" smtClean="0"/>
              <a:pPr/>
              <a:t>200</a:t>
            </a:fld>
            <a:endParaRPr lang="en-US"/>
          </a:p>
        </p:txBody>
      </p:sp>
    </p:spTree>
    <p:extLst>
      <p:ext uri="{BB962C8B-B14F-4D97-AF65-F5344CB8AC3E}">
        <p14:creationId xmlns:p14="http://schemas.microsoft.com/office/powerpoint/2010/main" val="293825178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D34F-E242-F9C7-486B-B1693DACFF42}"/>
              </a:ext>
            </a:extLst>
          </p:cNvPr>
          <p:cNvSpPr>
            <a:spLocks noGrp="1"/>
          </p:cNvSpPr>
          <p:nvPr>
            <p:ph type="title"/>
          </p:nvPr>
        </p:nvSpPr>
        <p:spPr/>
        <p:txBody>
          <a:bodyPr/>
          <a:lstStyle/>
          <a:p>
            <a:r>
              <a:rPr lang="en-US"/>
              <a:t>3.C Stormwater Utility</a:t>
            </a:r>
          </a:p>
        </p:txBody>
      </p:sp>
      <p:sp>
        <p:nvSpPr>
          <p:cNvPr id="3" name="Content Placeholder 2">
            <a:extLst>
              <a:ext uri="{FF2B5EF4-FFF2-40B4-BE49-F238E27FC236}">
                <a16:creationId xmlns:a16="http://schemas.microsoft.com/office/drawing/2014/main" id="{113CFE66-9700-1F0B-5252-141E93442F98}"/>
              </a:ext>
            </a:extLst>
          </p:cNvPr>
          <p:cNvSpPr>
            <a:spLocks noGrp="1"/>
          </p:cNvSpPr>
          <p:nvPr>
            <p:ph idx="1"/>
          </p:nvPr>
        </p:nvSpPr>
        <p:spPr/>
        <p:txBody>
          <a:bodyPr/>
          <a:lstStyle/>
          <a:p>
            <a:r>
              <a:rPr lang="en-US">
                <a:solidFill>
                  <a:schemeClr val="accent3"/>
                </a:solidFill>
              </a:rPr>
              <a:t>Earn points for </a:t>
            </a:r>
            <a:r>
              <a:rPr lang="en-US" u="sng">
                <a:solidFill>
                  <a:schemeClr val="accent3"/>
                </a:solidFill>
              </a:rPr>
              <a:t>one</a:t>
            </a:r>
            <a:r>
              <a:rPr lang="en-US">
                <a:solidFill>
                  <a:schemeClr val="accent3"/>
                </a:solidFill>
              </a:rPr>
              <a:t> of these subcategories</a:t>
            </a:r>
          </a:p>
          <a:p>
            <a:endParaRPr lang="en-US"/>
          </a:p>
        </p:txBody>
      </p:sp>
      <p:sp>
        <p:nvSpPr>
          <p:cNvPr id="4" name="Slide Number Placeholder 3">
            <a:extLst>
              <a:ext uri="{FF2B5EF4-FFF2-40B4-BE49-F238E27FC236}">
                <a16:creationId xmlns:a16="http://schemas.microsoft.com/office/drawing/2014/main" id="{CF88FAA6-F3A1-340A-58DB-BDF8221D3D98}"/>
              </a:ext>
            </a:extLst>
          </p:cNvPr>
          <p:cNvSpPr>
            <a:spLocks noGrp="1"/>
          </p:cNvSpPr>
          <p:nvPr>
            <p:ph type="sldNum" sz="quarter" idx="10"/>
          </p:nvPr>
        </p:nvSpPr>
        <p:spPr/>
        <p:txBody>
          <a:bodyPr/>
          <a:lstStyle/>
          <a:p>
            <a:fld id="{74EC55B0-5D01-45FE-91CD-8F1B48D625FC}" type="slidenum">
              <a:rPr lang="en-US" smtClean="0"/>
              <a:pPr/>
              <a:t>201</a:t>
            </a:fld>
            <a:endParaRPr lang="en-US"/>
          </a:p>
        </p:txBody>
      </p:sp>
    </p:spTree>
    <p:extLst>
      <p:ext uri="{BB962C8B-B14F-4D97-AF65-F5344CB8AC3E}">
        <p14:creationId xmlns:p14="http://schemas.microsoft.com/office/powerpoint/2010/main" val="279734135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C7D5-232C-8500-F824-5C5A825C138A}"/>
              </a:ext>
            </a:extLst>
          </p:cNvPr>
          <p:cNvSpPr>
            <a:spLocks noGrp="1"/>
          </p:cNvSpPr>
          <p:nvPr>
            <p:ph type="title"/>
          </p:nvPr>
        </p:nvSpPr>
        <p:spPr/>
        <p:txBody>
          <a:bodyPr>
            <a:noAutofit/>
          </a:bodyPr>
          <a:lstStyle/>
          <a:p>
            <a:r>
              <a:rPr lang="en-US"/>
              <a:t>3.C.1 Stormwater Utility with Enterprise Fund</a:t>
            </a:r>
            <a:br>
              <a:rPr lang="en-US"/>
            </a:br>
            <a:r>
              <a:rPr lang="en-US"/>
              <a:t>(5 points)</a:t>
            </a:r>
          </a:p>
        </p:txBody>
      </p:sp>
      <p:sp>
        <p:nvSpPr>
          <p:cNvPr id="3" name="Content Placeholder 2">
            <a:extLst>
              <a:ext uri="{FF2B5EF4-FFF2-40B4-BE49-F238E27FC236}">
                <a16:creationId xmlns:a16="http://schemas.microsoft.com/office/drawing/2014/main" id="{B41C96F4-4778-964B-E9AA-57EDA2F9DD29}"/>
              </a:ext>
            </a:extLst>
          </p:cNvPr>
          <p:cNvSpPr>
            <a:spLocks noGrp="1"/>
          </p:cNvSpPr>
          <p:nvPr>
            <p:ph idx="1"/>
          </p:nvPr>
        </p:nvSpPr>
        <p:spPr/>
        <p:txBody>
          <a:bodyPr/>
          <a:lstStyle/>
          <a:p>
            <a:pPr marL="0" indent="0">
              <a:buNone/>
            </a:pPr>
            <a:r>
              <a:rPr lang="en-US">
                <a:solidFill>
                  <a:schemeClr val="accent3"/>
                </a:solidFill>
              </a:rPr>
              <a:t>Applicability</a:t>
            </a:r>
          </a:p>
          <a:p>
            <a:r>
              <a:rPr lang="en-US">
                <a:solidFill>
                  <a:schemeClr val="accent3"/>
                </a:solidFill>
              </a:rPr>
              <a:t>Adopted Stormwater Utility and Stormwater Enterprise Fund</a:t>
            </a:r>
          </a:p>
          <a:p>
            <a:r>
              <a:rPr lang="en-US">
                <a:solidFill>
                  <a:schemeClr val="accent3"/>
                </a:solidFill>
              </a:rPr>
              <a:t>Is developing or implementing a Stormwater Utility with a Stormwater Enterprise Fund</a:t>
            </a:r>
          </a:p>
        </p:txBody>
      </p:sp>
      <p:sp>
        <p:nvSpPr>
          <p:cNvPr id="4" name="Slide Number Placeholder 3">
            <a:extLst>
              <a:ext uri="{FF2B5EF4-FFF2-40B4-BE49-F238E27FC236}">
                <a16:creationId xmlns:a16="http://schemas.microsoft.com/office/drawing/2014/main" id="{137700AA-D0BF-07B9-72DF-AF558AB096C4}"/>
              </a:ext>
            </a:extLst>
          </p:cNvPr>
          <p:cNvSpPr>
            <a:spLocks noGrp="1"/>
          </p:cNvSpPr>
          <p:nvPr>
            <p:ph type="sldNum" sz="quarter" idx="10"/>
          </p:nvPr>
        </p:nvSpPr>
        <p:spPr/>
        <p:txBody>
          <a:bodyPr/>
          <a:lstStyle/>
          <a:p>
            <a:fld id="{74EC55B0-5D01-45FE-91CD-8F1B48D625FC}" type="slidenum">
              <a:rPr lang="en-US" smtClean="0"/>
              <a:pPr/>
              <a:t>202</a:t>
            </a:fld>
            <a:endParaRPr lang="en-US"/>
          </a:p>
        </p:txBody>
      </p:sp>
    </p:spTree>
    <p:extLst>
      <p:ext uri="{BB962C8B-B14F-4D97-AF65-F5344CB8AC3E}">
        <p14:creationId xmlns:p14="http://schemas.microsoft.com/office/powerpoint/2010/main" val="418548368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C8C93B-480C-BF80-E9ED-186B6A21EB47}"/>
              </a:ext>
            </a:extLst>
          </p:cNvPr>
          <p:cNvSpPr/>
          <p:nvPr/>
        </p:nvSpPr>
        <p:spPr>
          <a:xfrm>
            <a:off x="6878782" y="5351318"/>
            <a:ext cx="2182091" cy="1241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765467-8A51-B23D-47F3-6C262B0891A4}"/>
              </a:ext>
            </a:extLst>
          </p:cNvPr>
          <p:cNvSpPr>
            <a:spLocks noGrp="1"/>
          </p:cNvSpPr>
          <p:nvPr>
            <p:ph type="title"/>
          </p:nvPr>
        </p:nvSpPr>
        <p:spPr/>
        <p:txBody>
          <a:bodyPr>
            <a:noAutofit/>
          </a:bodyPr>
          <a:lstStyle/>
          <a:p>
            <a:r>
              <a:rPr lang="en-US"/>
              <a:t>3.C.1 Stormwater Utility with Enterprise Fund</a:t>
            </a:r>
            <a:br>
              <a:rPr lang="en-US"/>
            </a:br>
            <a:r>
              <a:rPr lang="en-US"/>
              <a:t>(5 points)</a:t>
            </a:r>
          </a:p>
        </p:txBody>
      </p:sp>
      <p:sp>
        <p:nvSpPr>
          <p:cNvPr id="3" name="Content Placeholder 2">
            <a:extLst>
              <a:ext uri="{FF2B5EF4-FFF2-40B4-BE49-F238E27FC236}">
                <a16:creationId xmlns:a16="http://schemas.microsoft.com/office/drawing/2014/main" id="{37B00F30-8B5D-A2CB-76E1-73F4E2868B6E}"/>
              </a:ext>
            </a:extLst>
          </p:cNvPr>
          <p:cNvSpPr>
            <a:spLocks noGrp="1"/>
          </p:cNvSpPr>
          <p:nvPr>
            <p:ph idx="1"/>
          </p:nvPr>
        </p:nvSpPr>
        <p:spPr/>
        <p:txBody>
          <a:bodyPr>
            <a:noAutofit/>
          </a:bodyPr>
          <a:lstStyle/>
          <a:p>
            <a:r>
              <a:rPr lang="en-US" sz="2400">
                <a:solidFill>
                  <a:schemeClr val="accent3"/>
                </a:solidFill>
              </a:rPr>
              <a:t>Existing Stormwater Utility &amp; Enterprise Fund</a:t>
            </a:r>
          </a:p>
          <a:p>
            <a:pPr lvl="1"/>
            <a:r>
              <a:rPr lang="en-US" sz="2000">
                <a:solidFill>
                  <a:schemeClr val="accent3"/>
                </a:solidFill>
              </a:rPr>
              <a:t>Narrative</a:t>
            </a:r>
          </a:p>
          <a:p>
            <a:pPr lvl="2"/>
            <a:r>
              <a:rPr lang="en-US">
                <a:solidFill>
                  <a:schemeClr val="accent3"/>
                </a:solidFill>
              </a:rPr>
              <a:t>Statement of when the Utility and Enterprise Fund began operation and when first fees were collected</a:t>
            </a:r>
          </a:p>
          <a:p>
            <a:pPr lvl="2"/>
            <a:r>
              <a:rPr lang="en-US">
                <a:solidFill>
                  <a:schemeClr val="accent3"/>
                </a:solidFill>
              </a:rPr>
              <a:t>Link to Utility and Enterprise Fund, including rates and fees on website or provide information</a:t>
            </a:r>
          </a:p>
          <a:p>
            <a:pPr lvl="1"/>
            <a:r>
              <a:rPr lang="en-US" sz="2000">
                <a:solidFill>
                  <a:schemeClr val="accent3"/>
                </a:solidFill>
              </a:rPr>
              <a:t>Supporting documentation</a:t>
            </a:r>
          </a:p>
          <a:p>
            <a:pPr lvl="2"/>
            <a:r>
              <a:rPr lang="en-US">
                <a:solidFill>
                  <a:schemeClr val="accent3"/>
                </a:solidFill>
              </a:rPr>
              <a:t>Resolution or board meeting minutes which shows motion to approve and adopt Utility and establish Enterprise Fund</a:t>
            </a:r>
          </a:p>
          <a:p>
            <a:r>
              <a:rPr lang="en-US" sz="2400">
                <a:solidFill>
                  <a:schemeClr val="accent3"/>
                </a:solidFill>
              </a:rPr>
              <a:t>Development Stormwater Utility &amp; Enterprise Fund narrative</a:t>
            </a:r>
          </a:p>
          <a:p>
            <a:pPr lvl="2"/>
            <a:r>
              <a:rPr lang="en-US">
                <a:solidFill>
                  <a:schemeClr val="accent3"/>
                </a:solidFill>
              </a:rPr>
              <a:t>Statement that applicant is developing or implement Utility with Enterprise Fund</a:t>
            </a:r>
          </a:p>
          <a:p>
            <a:pPr lvl="2"/>
            <a:r>
              <a:rPr lang="en-US">
                <a:solidFill>
                  <a:schemeClr val="accent3"/>
                </a:solidFill>
              </a:rPr>
              <a:t>Status of development of Utility with Enterprise Fund</a:t>
            </a:r>
          </a:p>
          <a:p>
            <a:pPr lvl="2"/>
            <a:r>
              <a:rPr lang="en-US">
                <a:solidFill>
                  <a:schemeClr val="accent3"/>
                </a:solidFill>
              </a:rPr>
              <a:t>When development &amp; implementation will be complete with an estimate of when fees will be collected</a:t>
            </a:r>
          </a:p>
          <a:p>
            <a:endParaRPr lang="en-US"/>
          </a:p>
        </p:txBody>
      </p:sp>
      <p:sp>
        <p:nvSpPr>
          <p:cNvPr id="4" name="Slide Number Placeholder 3">
            <a:extLst>
              <a:ext uri="{FF2B5EF4-FFF2-40B4-BE49-F238E27FC236}">
                <a16:creationId xmlns:a16="http://schemas.microsoft.com/office/drawing/2014/main" id="{E397756B-FBEF-B4F4-E606-529B3B92A654}"/>
              </a:ext>
            </a:extLst>
          </p:cNvPr>
          <p:cNvSpPr>
            <a:spLocks noGrp="1"/>
          </p:cNvSpPr>
          <p:nvPr>
            <p:ph type="sldNum" sz="quarter" idx="10"/>
          </p:nvPr>
        </p:nvSpPr>
        <p:spPr/>
        <p:txBody>
          <a:bodyPr/>
          <a:lstStyle/>
          <a:p>
            <a:fld id="{74EC55B0-5D01-45FE-91CD-8F1B48D625FC}" type="slidenum">
              <a:rPr lang="en-US" smtClean="0"/>
              <a:pPr/>
              <a:t>203</a:t>
            </a:fld>
            <a:endParaRPr lang="en-US"/>
          </a:p>
        </p:txBody>
      </p:sp>
    </p:spTree>
    <p:extLst>
      <p:ext uri="{BB962C8B-B14F-4D97-AF65-F5344CB8AC3E}">
        <p14:creationId xmlns:p14="http://schemas.microsoft.com/office/powerpoint/2010/main" val="18951484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73F7-EB33-69A0-469B-3973B17AB7F1}"/>
              </a:ext>
            </a:extLst>
          </p:cNvPr>
          <p:cNvSpPr>
            <a:spLocks noGrp="1"/>
          </p:cNvSpPr>
          <p:nvPr>
            <p:ph type="title"/>
          </p:nvPr>
        </p:nvSpPr>
        <p:spPr/>
        <p:txBody>
          <a:bodyPr>
            <a:noAutofit/>
          </a:bodyPr>
          <a:lstStyle/>
          <a:p>
            <a:r>
              <a:rPr lang="en-US">
                <a:latin typeface="Times New Roman"/>
                <a:cs typeface="Times New Roman"/>
              </a:rPr>
              <a:t>3.C.2 Stormwater Management Program w/o Enterprise Fund (3 points)</a:t>
            </a:r>
          </a:p>
        </p:txBody>
      </p:sp>
      <p:sp>
        <p:nvSpPr>
          <p:cNvPr id="3" name="Content Placeholder 2">
            <a:extLst>
              <a:ext uri="{FF2B5EF4-FFF2-40B4-BE49-F238E27FC236}">
                <a16:creationId xmlns:a16="http://schemas.microsoft.com/office/drawing/2014/main" id="{127E57E7-E767-6176-04C3-5728ED412402}"/>
              </a:ext>
            </a:extLst>
          </p:cNvPr>
          <p:cNvSpPr>
            <a:spLocks noGrp="1"/>
          </p:cNvSpPr>
          <p:nvPr>
            <p:ph idx="1"/>
          </p:nvPr>
        </p:nvSpPr>
        <p:spPr/>
        <p:txBody>
          <a:bodyPr/>
          <a:lstStyle/>
          <a:p>
            <a:pPr marL="0" indent="0">
              <a:buNone/>
            </a:pPr>
            <a:r>
              <a:rPr lang="en-US">
                <a:solidFill>
                  <a:schemeClr val="accent3"/>
                </a:solidFill>
              </a:rPr>
              <a:t>Applicability</a:t>
            </a:r>
          </a:p>
          <a:p>
            <a:r>
              <a:rPr lang="en-US">
                <a:solidFill>
                  <a:schemeClr val="accent3"/>
                </a:solidFill>
              </a:rPr>
              <a:t>Applicant has adopted a Stormwater Management Program</a:t>
            </a:r>
          </a:p>
          <a:p>
            <a:r>
              <a:rPr lang="en-US">
                <a:solidFill>
                  <a:schemeClr val="accent3"/>
                </a:solidFill>
              </a:rPr>
              <a:t>Demonstration of development or implementation of Stormwater Management Program</a:t>
            </a:r>
          </a:p>
        </p:txBody>
      </p:sp>
      <p:sp>
        <p:nvSpPr>
          <p:cNvPr id="4" name="Slide Number Placeholder 3">
            <a:extLst>
              <a:ext uri="{FF2B5EF4-FFF2-40B4-BE49-F238E27FC236}">
                <a16:creationId xmlns:a16="http://schemas.microsoft.com/office/drawing/2014/main" id="{39E3C27E-1180-2982-469C-BBC74F80610C}"/>
              </a:ext>
            </a:extLst>
          </p:cNvPr>
          <p:cNvSpPr>
            <a:spLocks noGrp="1"/>
          </p:cNvSpPr>
          <p:nvPr>
            <p:ph type="sldNum" sz="quarter" idx="10"/>
          </p:nvPr>
        </p:nvSpPr>
        <p:spPr/>
        <p:txBody>
          <a:bodyPr/>
          <a:lstStyle/>
          <a:p>
            <a:fld id="{74EC55B0-5D01-45FE-91CD-8F1B48D625FC}" type="slidenum">
              <a:rPr lang="en-US" smtClean="0"/>
              <a:pPr/>
              <a:t>204</a:t>
            </a:fld>
            <a:endParaRPr lang="en-US"/>
          </a:p>
        </p:txBody>
      </p:sp>
    </p:spTree>
    <p:extLst>
      <p:ext uri="{BB962C8B-B14F-4D97-AF65-F5344CB8AC3E}">
        <p14:creationId xmlns:p14="http://schemas.microsoft.com/office/powerpoint/2010/main" val="76568823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77B836-984F-CB59-6B8A-518FD2438B7F}"/>
              </a:ext>
            </a:extLst>
          </p:cNvPr>
          <p:cNvSpPr/>
          <p:nvPr/>
        </p:nvSpPr>
        <p:spPr>
          <a:xfrm>
            <a:off x="6816437" y="5321223"/>
            <a:ext cx="2182091" cy="1241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CA5466-8FC1-6666-B9BF-AA007D03D88A}"/>
              </a:ext>
            </a:extLst>
          </p:cNvPr>
          <p:cNvSpPr>
            <a:spLocks noGrp="1"/>
          </p:cNvSpPr>
          <p:nvPr>
            <p:ph type="title"/>
          </p:nvPr>
        </p:nvSpPr>
        <p:spPr/>
        <p:txBody>
          <a:bodyPr>
            <a:normAutofit fontScale="90000"/>
          </a:bodyPr>
          <a:lstStyle/>
          <a:p>
            <a:r>
              <a:rPr lang="en-US">
                <a:latin typeface="Times New Roman"/>
                <a:cs typeface="Times New Roman"/>
              </a:rPr>
              <a:t>3.C.2 Stormwater Management Program  w/o Enterprise Fund (3 points)</a:t>
            </a:r>
          </a:p>
        </p:txBody>
      </p:sp>
      <p:sp>
        <p:nvSpPr>
          <p:cNvPr id="3" name="Content Placeholder 2">
            <a:extLst>
              <a:ext uri="{FF2B5EF4-FFF2-40B4-BE49-F238E27FC236}">
                <a16:creationId xmlns:a16="http://schemas.microsoft.com/office/drawing/2014/main" id="{6DB137FC-EFFD-95C6-0F52-235B8D468541}"/>
              </a:ext>
            </a:extLst>
          </p:cNvPr>
          <p:cNvSpPr>
            <a:spLocks noGrp="1"/>
          </p:cNvSpPr>
          <p:nvPr>
            <p:ph idx="1"/>
          </p:nvPr>
        </p:nvSpPr>
        <p:spPr/>
        <p:txBody>
          <a:bodyPr>
            <a:noAutofit/>
          </a:bodyPr>
          <a:lstStyle/>
          <a:p>
            <a:r>
              <a:rPr lang="en-US" sz="2400">
                <a:solidFill>
                  <a:schemeClr val="accent3"/>
                </a:solidFill>
              </a:rPr>
              <a:t>Adopted Stormwater Management Program</a:t>
            </a:r>
          </a:p>
          <a:p>
            <a:pPr lvl="1"/>
            <a:r>
              <a:rPr lang="en-US" sz="2000">
                <a:solidFill>
                  <a:schemeClr val="accent3"/>
                </a:solidFill>
              </a:rPr>
              <a:t>Narrative</a:t>
            </a:r>
          </a:p>
          <a:p>
            <a:pPr lvl="2"/>
            <a:r>
              <a:rPr lang="en-US">
                <a:solidFill>
                  <a:schemeClr val="accent3"/>
                </a:solidFill>
              </a:rPr>
              <a:t>Statement of when Stormwater Management Program began operation</a:t>
            </a:r>
          </a:p>
          <a:p>
            <a:pPr lvl="2"/>
            <a:r>
              <a:rPr lang="en-US">
                <a:solidFill>
                  <a:schemeClr val="accent3"/>
                </a:solidFill>
              </a:rPr>
              <a:t>Link to information about Stormwater Management Program or provide information</a:t>
            </a:r>
          </a:p>
          <a:p>
            <a:pPr lvl="1"/>
            <a:r>
              <a:rPr lang="en-US" sz="2000">
                <a:solidFill>
                  <a:schemeClr val="accent3"/>
                </a:solidFill>
              </a:rPr>
              <a:t>Supporting documentation</a:t>
            </a:r>
          </a:p>
          <a:p>
            <a:pPr lvl="2"/>
            <a:r>
              <a:rPr lang="en-US">
                <a:solidFill>
                  <a:schemeClr val="accent3"/>
                </a:solidFill>
              </a:rPr>
              <a:t>Resolution or board meeting minutes which shows a motion to approve and adopt Stormwater Management Program</a:t>
            </a:r>
          </a:p>
          <a:p>
            <a:r>
              <a:rPr lang="en-US" sz="2400">
                <a:solidFill>
                  <a:schemeClr val="accent3"/>
                </a:solidFill>
              </a:rPr>
              <a:t>Development of Stormwater Management Program narrative</a:t>
            </a:r>
          </a:p>
          <a:p>
            <a:pPr lvl="1"/>
            <a:r>
              <a:rPr lang="en-US" sz="2000">
                <a:solidFill>
                  <a:schemeClr val="accent3"/>
                </a:solidFill>
              </a:rPr>
              <a:t>Statement that applicant is developing or implementing Stormwater Management Program</a:t>
            </a:r>
          </a:p>
          <a:p>
            <a:pPr lvl="1"/>
            <a:r>
              <a:rPr lang="en-US" sz="2000">
                <a:solidFill>
                  <a:schemeClr val="accent3"/>
                </a:solidFill>
              </a:rPr>
              <a:t>Description of status of development and implementation</a:t>
            </a:r>
          </a:p>
          <a:p>
            <a:pPr lvl="1"/>
            <a:r>
              <a:rPr lang="en-US" sz="2000">
                <a:solidFill>
                  <a:schemeClr val="accent3"/>
                </a:solidFill>
              </a:rPr>
              <a:t>Statement of when development and implementation will be complete</a:t>
            </a:r>
          </a:p>
          <a:p>
            <a:pPr lvl="1"/>
            <a:endParaRPr lang="en-US"/>
          </a:p>
        </p:txBody>
      </p:sp>
      <p:sp>
        <p:nvSpPr>
          <p:cNvPr id="4" name="Slide Number Placeholder 3">
            <a:extLst>
              <a:ext uri="{FF2B5EF4-FFF2-40B4-BE49-F238E27FC236}">
                <a16:creationId xmlns:a16="http://schemas.microsoft.com/office/drawing/2014/main" id="{CC1C5DFA-B4C3-458C-E1F3-5C7D7EE5F123}"/>
              </a:ext>
            </a:extLst>
          </p:cNvPr>
          <p:cNvSpPr>
            <a:spLocks noGrp="1"/>
          </p:cNvSpPr>
          <p:nvPr>
            <p:ph type="sldNum" sz="quarter" idx="10"/>
          </p:nvPr>
        </p:nvSpPr>
        <p:spPr/>
        <p:txBody>
          <a:bodyPr/>
          <a:lstStyle/>
          <a:p>
            <a:fld id="{74EC55B0-5D01-45FE-91CD-8F1B48D625FC}" type="slidenum">
              <a:rPr lang="en-US" smtClean="0"/>
              <a:pPr/>
              <a:t>205</a:t>
            </a:fld>
            <a:endParaRPr lang="en-US"/>
          </a:p>
        </p:txBody>
      </p:sp>
    </p:spTree>
    <p:extLst>
      <p:ext uri="{BB962C8B-B14F-4D97-AF65-F5344CB8AC3E}">
        <p14:creationId xmlns:p14="http://schemas.microsoft.com/office/powerpoint/2010/main" val="343022554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206</a:t>
            </a:fld>
            <a:endParaRPr lang="en-US"/>
          </a:p>
        </p:txBody>
      </p:sp>
      <p:sp>
        <p:nvSpPr>
          <p:cNvPr id="7" name="Title 6"/>
          <p:cNvSpPr>
            <a:spLocks noGrp="1"/>
          </p:cNvSpPr>
          <p:nvPr>
            <p:ph type="ctrTitle"/>
          </p:nvPr>
        </p:nvSpPr>
        <p:spPr/>
        <p:txBody>
          <a:bodyPr>
            <a:noAutofit/>
          </a:bodyPr>
          <a:lstStyle/>
          <a:p>
            <a:r>
              <a:rPr lang="en-US"/>
              <a:t>LASII Priority Rating System for Construction Projects</a:t>
            </a:r>
          </a:p>
        </p:txBody>
      </p:sp>
      <p:sp>
        <p:nvSpPr>
          <p:cNvPr id="8" name="Content Placeholder 7"/>
          <p:cNvSpPr>
            <a:spLocks noGrp="1"/>
          </p:cNvSpPr>
          <p:nvPr>
            <p:ph idx="13"/>
          </p:nvPr>
        </p:nvSpPr>
        <p:spPr/>
        <p:txBody>
          <a:bodyPr>
            <a:normAutofit/>
          </a:bodyPr>
          <a:lstStyle/>
          <a:p>
            <a:pPr marL="0" indent="0" algn="ctr">
              <a:buNone/>
            </a:pPr>
            <a:endParaRPr lang="en-US" sz="3200">
              <a:solidFill>
                <a:schemeClr val="tx1"/>
              </a:solidFill>
            </a:endParaRPr>
          </a:p>
          <a:p>
            <a:pPr marL="0" indent="0" algn="ctr">
              <a:buNone/>
            </a:pPr>
            <a:endParaRPr lang="en-US" sz="3200">
              <a:solidFill>
                <a:schemeClr val="tx1"/>
              </a:solidFill>
            </a:endParaRPr>
          </a:p>
          <a:p>
            <a:pPr marL="0" indent="0" algn="ctr">
              <a:buNone/>
            </a:pPr>
            <a:r>
              <a:rPr lang="en-US" sz="3200">
                <a:solidFill>
                  <a:schemeClr val="tx2"/>
                </a:solidFill>
              </a:rPr>
              <a:t>Priority Rating System</a:t>
            </a:r>
          </a:p>
          <a:p>
            <a:pPr marL="0" indent="0" algn="ctr">
              <a:buNone/>
            </a:pPr>
            <a:br>
              <a:rPr lang="en-US" sz="3200">
                <a:solidFill>
                  <a:schemeClr val="tx2"/>
                </a:solidFill>
              </a:rPr>
            </a:br>
            <a:r>
              <a:rPr lang="en-US" sz="3200">
                <a:solidFill>
                  <a:schemeClr val="tx2"/>
                </a:solidFill>
              </a:rPr>
              <a:t>Category 4 – Affordability</a:t>
            </a:r>
          </a:p>
          <a:p>
            <a:pPr marL="0" indent="0" algn="ctr">
              <a:buNone/>
            </a:pPr>
            <a:r>
              <a:rPr lang="en-US" sz="3200">
                <a:solidFill>
                  <a:schemeClr val="accent3"/>
                </a:solidFill>
              </a:rPr>
              <a:t>(25 points max)</a:t>
            </a:r>
          </a:p>
        </p:txBody>
      </p:sp>
    </p:spTree>
    <p:extLst>
      <p:ext uri="{BB962C8B-B14F-4D97-AF65-F5344CB8AC3E}">
        <p14:creationId xmlns:p14="http://schemas.microsoft.com/office/powerpoint/2010/main" val="81532939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1BC7-E4C8-858F-6E07-D637C6835C5A}"/>
              </a:ext>
            </a:extLst>
          </p:cNvPr>
          <p:cNvSpPr>
            <a:spLocks noGrp="1"/>
          </p:cNvSpPr>
          <p:nvPr>
            <p:ph type="title"/>
          </p:nvPr>
        </p:nvSpPr>
        <p:spPr/>
        <p:txBody>
          <a:bodyPr/>
          <a:lstStyle/>
          <a:p>
            <a:r>
              <a:rPr lang="en-US"/>
              <a:t>4.A Population </a:t>
            </a:r>
          </a:p>
        </p:txBody>
      </p:sp>
      <p:sp>
        <p:nvSpPr>
          <p:cNvPr id="3" name="Content Placeholder 2">
            <a:extLst>
              <a:ext uri="{FF2B5EF4-FFF2-40B4-BE49-F238E27FC236}">
                <a16:creationId xmlns:a16="http://schemas.microsoft.com/office/drawing/2014/main" id="{473BE744-18E6-ED5B-603B-C33A872F3194}"/>
              </a:ext>
            </a:extLst>
          </p:cNvPr>
          <p:cNvSpPr>
            <a:spLocks noGrp="1"/>
          </p:cNvSpPr>
          <p:nvPr>
            <p:ph idx="1"/>
          </p:nvPr>
        </p:nvSpPr>
        <p:spPr/>
        <p:txBody>
          <a:bodyPr/>
          <a:lstStyle/>
          <a:p>
            <a:pPr marL="0" indent="0">
              <a:buNone/>
            </a:pPr>
            <a:r>
              <a:rPr lang="en-US">
                <a:solidFill>
                  <a:schemeClr val="accent3"/>
                </a:solidFill>
              </a:rPr>
              <a:t>Choose </a:t>
            </a:r>
            <a:r>
              <a:rPr lang="en-US" u="sng">
                <a:solidFill>
                  <a:schemeClr val="accent3"/>
                </a:solidFill>
              </a:rPr>
              <a:t>one</a:t>
            </a:r>
            <a:r>
              <a:rPr lang="en-US">
                <a:solidFill>
                  <a:schemeClr val="accent3"/>
                </a:solidFill>
              </a:rPr>
              <a:t> of the subcategories</a:t>
            </a:r>
          </a:p>
          <a:p>
            <a:r>
              <a:rPr lang="en-US">
                <a:solidFill>
                  <a:schemeClr val="accent3"/>
                </a:solidFill>
              </a:rPr>
              <a:t>4.A.1 Population &lt; 10,000 people (3 points)</a:t>
            </a:r>
          </a:p>
          <a:p>
            <a:r>
              <a:rPr lang="en-US">
                <a:solidFill>
                  <a:schemeClr val="accent3"/>
                </a:solidFill>
              </a:rPr>
              <a:t>4.A.2 Population ≥ 10,000 people (2 points)</a:t>
            </a:r>
          </a:p>
        </p:txBody>
      </p:sp>
      <p:sp>
        <p:nvSpPr>
          <p:cNvPr id="4" name="Slide Number Placeholder 3">
            <a:extLst>
              <a:ext uri="{FF2B5EF4-FFF2-40B4-BE49-F238E27FC236}">
                <a16:creationId xmlns:a16="http://schemas.microsoft.com/office/drawing/2014/main" id="{368ED9EE-A6A3-AD28-98A7-0EF70AFE4A86}"/>
              </a:ext>
            </a:extLst>
          </p:cNvPr>
          <p:cNvSpPr>
            <a:spLocks noGrp="1"/>
          </p:cNvSpPr>
          <p:nvPr>
            <p:ph type="sldNum" sz="quarter" idx="10"/>
          </p:nvPr>
        </p:nvSpPr>
        <p:spPr/>
        <p:txBody>
          <a:bodyPr/>
          <a:lstStyle/>
          <a:p>
            <a:fld id="{74EC55B0-5D01-45FE-91CD-8F1B48D625FC}" type="slidenum">
              <a:rPr lang="en-US" smtClean="0"/>
              <a:pPr/>
              <a:t>207</a:t>
            </a:fld>
            <a:endParaRPr lang="en-US"/>
          </a:p>
        </p:txBody>
      </p:sp>
    </p:spTree>
    <p:extLst>
      <p:ext uri="{BB962C8B-B14F-4D97-AF65-F5344CB8AC3E}">
        <p14:creationId xmlns:p14="http://schemas.microsoft.com/office/powerpoint/2010/main" val="164195895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7878-33AE-6D78-2B76-5773B9B92E67}"/>
              </a:ext>
            </a:extLst>
          </p:cNvPr>
          <p:cNvSpPr>
            <a:spLocks noGrp="1"/>
          </p:cNvSpPr>
          <p:nvPr>
            <p:ph type="title"/>
          </p:nvPr>
        </p:nvSpPr>
        <p:spPr/>
        <p:txBody>
          <a:bodyPr>
            <a:normAutofit/>
          </a:bodyPr>
          <a:lstStyle/>
          <a:p>
            <a:r>
              <a:rPr lang="en-US"/>
              <a:t>4.B Local Government Unit Indicators</a:t>
            </a:r>
          </a:p>
        </p:txBody>
      </p:sp>
      <p:sp>
        <p:nvSpPr>
          <p:cNvPr id="3" name="Content Placeholder 2">
            <a:extLst>
              <a:ext uri="{FF2B5EF4-FFF2-40B4-BE49-F238E27FC236}">
                <a16:creationId xmlns:a16="http://schemas.microsoft.com/office/drawing/2014/main" id="{B16B5C28-7BDC-F2DE-4411-2CCC7B40D9F2}"/>
              </a:ext>
            </a:extLst>
          </p:cNvPr>
          <p:cNvSpPr>
            <a:spLocks noGrp="1"/>
          </p:cNvSpPr>
          <p:nvPr>
            <p:ph idx="1"/>
          </p:nvPr>
        </p:nvSpPr>
        <p:spPr>
          <a:xfrm>
            <a:off x="466928" y="1256146"/>
            <a:ext cx="8447809" cy="5250874"/>
          </a:xfrm>
        </p:spPr>
        <p:txBody>
          <a:bodyPr>
            <a:noAutofit/>
          </a:bodyPr>
          <a:lstStyle/>
          <a:p>
            <a:r>
              <a:rPr lang="en-US" sz="2400">
                <a:solidFill>
                  <a:schemeClr val="accent3"/>
                </a:solidFill>
              </a:rPr>
              <a:t>Choose </a:t>
            </a:r>
            <a:r>
              <a:rPr lang="en-US" sz="2400" u="sng">
                <a:solidFill>
                  <a:schemeClr val="accent3"/>
                </a:solidFill>
              </a:rPr>
              <a:t>one</a:t>
            </a:r>
            <a:r>
              <a:rPr lang="en-US" sz="2400">
                <a:solidFill>
                  <a:schemeClr val="accent3"/>
                </a:solidFill>
              </a:rPr>
              <a:t> of the subcategories</a:t>
            </a:r>
          </a:p>
          <a:p>
            <a:pPr lvl="1"/>
            <a:r>
              <a:rPr lang="en-US" sz="2000">
                <a:solidFill>
                  <a:schemeClr val="accent3"/>
                </a:solidFill>
              </a:rPr>
              <a:t>4.B.1 – 1 of 5 LGU indicators worse than state benchmark (4 points)</a:t>
            </a:r>
          </a:p>
          <a:p>
            <a:pPr lvl="1"/>
            <a:r>
              <a:rPr lang="en-US" sz="2000">
                <a:solidFill>
                  <a:schemeClr val="accent3"/>
                </a:solidFill>
              </a:rPr>
              <a:t>4.B.2 – 2 of 5 LGU indicators worse than state benchmark (6 points)</a:t>
            </a:r>
          </a:p>
          <a:p>
            <a:pPr lvl="1"/>
            <a:r>
              <a:rPr lang="en-US" sz="2000">
                <a:solidFill>
                  <a:schemeClr val="accent3"/>
                </a:solidFill>
              </a:rPr>
              <a:t>4.B.3 – 3 of 5 LGU indicators worse than state benchmark (8 points)</a:t>
            </a:r>
          </a:p>
          <a:p>
            <a:pPr lvl="1"/>
            <a:r>
              <a:rPr lang="en-US" sz="2000">
                <a:solidFill>
                  <a:schemeClr val="accent3"/>
                </a:solidFill>
              </a:rPr>
              <a:t>4.B.4 – 4 of 5 LGU indicators worse than state benchmark (10 points)</a:t>
            </a:r>
          </a:p>
          <a:p>
            <a:pPr lvl="1"/>
            <a:r>
              <a:rPr lang="en-US" sz="2000">
                <a:solidFill>
                  <a:schemeClr val="accent3"/>
                </a:solidFill>
              </a:rPr>
              <a:t>4.B.5 – 5 of 5 LGU indicators worse than state benchmark (12 points)</a:t>
            </a:r>
          </a:p>
          <a:p>
            <a:pPr>
              <a:spcAft>
                <a:spcPts val="600"/>
              </a:spcAft>
            </a:pPr>
            <a:r>
              <a:rPr lang="en-US" sz="2400">
                <a:solidFill>
                  <a:schemeClr val="accent3"/>
                </a:solidFill>
              </a:rPr>
              <a:t>LGU Indicators are</a:t>
            </a:r>
          </a:p>
          <a:p>
            <a:pPr lvl="1">
              <a:spcAft>
                <a:spcPts val="600"/>
              </a:spcAft>
            </a:pPr>
            <a:r>
              <a:rPr lang="en-US" sz="2000">
                <a:solidFill>
                  <a:schemeClr val="accent3"/>
                </a:solidFill>
              </a:rPr>
              <a:t>Property Valuation per Capita is less than $125,015</a:t>
            </a:r>
          </a:p>
          <a:p>
            <a:pPr lvl="1">
              <a:spcAft>
                <a:spcPts val="600"/>
              </a:spcAft>
            </a:pPr>
            <a:r>
              <a:rPr lang="en-US" sz="2000">
                <a:solidFill>
                  <a:schemeClr val="accent3"/>
                </a:solidFill>
              </a:rPr>
              <a:t>Percent Population Change is less than 4.48%</a:t>
            </a:r>
          </a:p>
          <a:p>
            <a:pPr lvl="1">
              <a:spcAft>
                <a:spcPts val="600"/>
              </a:spcAft>
            </a:pPr>
            <a:r>
              <a:rPr lang="en-US" sz="2000">
                <a:solidFill>
                  <a:schemeClr val="accent3"/>
                </a:solidFill>
              </a:rPr>
              <a:t>Poverty Rate is greater than 14.0%</a:t>
            </a:r>
          </a:p>
          <a:p>
            <a:pPr lvl="1">
              <a:spcAft>
                <a:spcPts val="600"/>
              </a:spcAft>
            </a:pPr>
            <a:r>
              <a:rPr lang="en-US" sz="2000">
                <a:solidFill>
                  <a:schemeClr val="accent3"/>
                </a:solidFill>
              </a:rPr>
              <a:t>Median Household Income is less than $56,642</a:t>
            </a:r>
          </a:p>
          <a:p>
            <a:pPr lvl="1">
              <a:spcAft>
                <a:spcPts val="600"/>
              </a:spcAft>
            </a:pPr>
            <a:r>
              <a:rPr lang="en-US" sz="2000">
                <a:solidFill>
                  <a:schemeClr val="accent3"/>
                </a:solidFill>
              </a:rPr>
              <a:t>Unemployment rate is greater than 7.1%</a:t>
            </a:r>
          </a:p>
          <a:p>
            <a:endParaRPr lang="en-US"/>
          </a:p>
          <a:p>
            <a:endParaRPr lang="en-US"/>
          </a:p>
        </p:txBody>
      </p:sp>
      <p:sp>
        <p:nvSpPr>
          <p:cNvPr id="4" name="Slide Number Placeholder 3">
            <a:extLst>
              <a:ext uri="{FF2B5EF4-FFF2-40B4-BE49-F238E27FC236}">
                <a16:creationId xmlns:a16="http://schemas.microsoft.com/office/drawing/2014/main" id="{C6E2CC2F-7B83-AC3C-AB66-FC2CD49B43F5}"/>
              </a:ext>
            </a:extLst>
          </p:cNvPr>
          <p:cNvSpPr>
            <a:spLocks noGrp="1"/>
          </p:cNvSpPr>
          <p:nvPr>
            <p:ph type="sldNum" sz="quarter" idx="10"/>
          </p:nvPr>
        </p:nvSpPr>
        <p:spPr/>
        <p:txBody>
          <a:bodyPr/>
          <a:lstStyle/>
          <a:p>
            <a:fld id="{74EC55B0-5D01-45FE-91CD-8F1B48D625FC}" type="slidenum">
              <a:rPr lang="en-US" smtClean="0"/>
              <a:pPr/>
              <a:t>208</a:t>
            </a:fld>
            <a:endParaRPr lang="en-US"/>
          </a:p>
        </p:txBody>
      </p:sp>
    </p:spTree>
    <p:extLst>
      <p:ext uri="{BB962C8B-B14F-4D97-AF65-F5344CB8AC3E}">
        <p14:creationId xmlns:p14="http://schemas.microsoft.com/office/powerpoint/2010/main" val="199944398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2D01-6517-8071-CE27-9C22DB77E88B}"/>
              </a:ext>
            </a:extLst>
          </p:cNvPr>
          <p:cNvSpPr>
            <a:spLocks noGrp="1"/>
          </p:cNvSpPr>
          <p:nvPr>
            <p:ph type="title"/>
          </p:nvPr>
        </p:nvSpPr>
        <p:spPr/>
        <p:txBody>
          <a:bodyPr/>
          <a:lstStyle/>
          <a:p>
            <a:r>
              <a:rPr lang="en-US"/>
              <a:t>4.C Disadvantaged Areas (10 points)</a:t>
            </a:r>
          </a:p>
        </p:txBody>
      </p:sp>
      <p:sp>
        <p:nvSpPr>
          <p:cNvPr id="3" name="Content Placeholder 2">
            <a:extLst>
              <a:ext uri="{FF2B5EF4-FFF2-40B4-BE49-F238E27FC236}">
                <a16:creationId xmlns:a16="http://schemas.microsoft.com/office/drawing/2014/main" id="{33E879B6-91A1-2253-2E8C-170AAFB527E9}"/>
              </a:ext>
            </a:extLst>
          </p:cNvPr>
          <p:cNvSpPr>
            <a:spLocks noGrp="1"/>
          </p:cNvSpPr>
          <p:nvPr>
            <p:ph idx="1"/>
          </p:nvPr>
        </p:nvSpPr>
        <p:spPr/>
        <p:txBody>
          <a:bodyPr vert="horz" lIns="91440" tIns="45720" rIns="91440" bIns="45720" rtlCol="0" anchor="t">
            <a:normAutofit/>
          </a:bodyPr>
          <a:lstStyle/>
          <a:p>
            <a:r>
              <a:rPr lang="en-US" dirty="0">
                <a:solidFill>
                  <a:srgbClr val="1F497D"/>
                </a:solidFill>
                <a:latin typeface="Arial"/>
                <a:cs typeface="Arial"/>
                <a:sym typeface="Wingdings" panose="05000000000000000000" pitchFamily="2" charset="2"/>
              </a:rPr>
              <a:t>Project benefits disadvantage areas</a:t>
            </a:r>
          </a:p>
          <a:p>
            <a:r>
              <a:rPr lang="en-US" dirty="0">
                <a:solidFill>
                  <a:srgbClr val="1F497D"/>
                </a:solidFill>
                <a:latin typeface="Arial"/>
                <a:cs typeface="Arial"/>
              </a:rPr>
              <a:t>Qualification: </a:t>
            </a:r>
            <a:r>
              <a:rPr lang="en-US" u="sng" dirty="0">
                <a:solidFill>
                  <a:srgbClr val="1F497D"/>
                </a:solidFill>
                <a:latin typeface="Arial"/>
                <a:cs typeface="Arial"/>
              </a:rPr>
              <a:t>50%</a:t>
            </a:r>
            <a:r>
              <a:rPr lang="en-US" dirty="0">
                <a:solidFill>
                  <a:srgbClr val="1F497D"/>
                </a:solidFill>
                <a:latin typeface="Arial"/>
                <a:cs typeface="Arial"/>
              </a:rPr>
              <a:t> of construction costs </a:t>
            </a:r>
          </a:p>
          <a:p>
            <a:r>
              <a:rPr lang="en-US" dirty="0">
                <a:solidFill>
                  <a:srgbClr val="1F497D"/>
                </a:solidFill>
                <a:latin typeface="Arial"/>
                <a:cs typeface="Arial"/>
              </a:rPr>
              <a:t>Portion of City or County identified by Community Mapping System </a:t>
            </a:r>
            <a:r>
              <a:rPr lang="en-US" dirty="0">
                <a:solidFill>
                  <a:srgbClr val="1F497D"/>
                </a:solidFill>
                <a:latin typeface="Arial"/>
                <a:cs typeface="Arial"/>
                <a:sym typeface="Wingdings" panose="05000000000000000000" pitchFamily="2" charset="2"/>
              </a:rPr>
              <a:t>or </a:t>
            </a:r>
            <a:r>
              <a:rPr lang="en-US" dirty="0">
                <a:solidFill>
                  <a:srgbClr val="1F497D"/>
                </a:solidFill>
                <a:latin typeface="Arial"/>
                <a:cs typeface="Arial"/>
              </a:rPr>
              <a:t>by narrative qualify</a:t>
            </a:r>
            <a:endParaRPr lang="en-US" dirty="0">
              <a:solidFill>
                <a:srgbClr val="1F497D"/>
              </a:solidFill>
            </a:endParaRPr>
          </a:p>
          <a:p>
            <a:r>
              <a:rPr lang="en-US" dirty="0">
                <a:solidFill>
                  <a:srgbClr val="1F497D"/>
                </a:solidFill>
                <a:latin typeface="Arial"/>
                <a:cs typeface="Arial"/>
              </a:rPr>
              <a:t>“Disadvantaged area” based on </a:t>
            </a:r>
            <a:endParaRPr lang="en-US" dirty="0">
              <a:solidFill>
                <a:srgbClr val="1F497D"/>
              </a:solidFill>
            </a:endParaRPr>
          </a:p>
          <a:p>
            <a:pPr marL="342900" lvl="1" indent="0">
              <a:buNone/>
            </a:pPr>
            <a:r>
              <a:rPr lang="en-US" dirty="0">
                <a:solidFill>
                  <a:srgbClr val="1F497D"/>
                </a:solidFill>
                <a:latin typeface="Arial"/>
                <a:cs typeface="Arial"/>
              </a:rPr>
              <a:t>•Median household income</a:t>
            </a:r>
          </a:p>
          <a:p>
            <a:pPr marL="342900" lvl="1" indent="0">
              <a:buNone/>
            </a:pPr>
            <a:r>
              <a:rPr lang="en-US" dirty="0">
                <a:solidFill>
                  <a:srgbClr val="1F497D"/>
                </a:solidFill>
                <a:latin typeface="Arial"/>
                <a:cs typeface="Arial"/>
              </a:rPr>
              <a:t>•Poverty rates</a:t>
            </a:r>
          </a:p>
          <a:p>
            <a:pPr marL="342900" lvl="1" indent="0">
              <a:buNone/>
            </a:pPr>
            <a:r>
              <a:rPr lang="en-US" dirty="0">
                <a:solidFill>
                  <a:srgbClr val="1F497D"/>
                </a:solidFill>
                <a:latin typeface="Arial"/>
                <a:cs typeface="Arial"/>
              </a:rPr>
              <a:t>•Property valuation per capita</a:t>
            </a:r>
            <a:endParaRPr lang="en-US" dirty="0">
              <a:solidFill>
                <a:srgbClr val="1F497D"/>
              </a:solidFill>
            </a:endParaRPr>
          </a:p>
          <a:p>
            <a:pPr marL="342900" lvl="1" indent="0">
              <a:buNone/>
            </a:pPr>
            <a:r>
              <a:rPr lang="en-US" dirty="0">
                <a:solidFill>
                  <a:srgbClr val="1F497D"/>
                </a:solidFill>
                <a:latin typeface="Arial"/>
                <a:cs typeface="Arial"/>
              </a:rPr>
              <a:t>•Employment rate for targeted area</a:t>
            </a:r>
            <a:endParaRPr lang="en-US" dirty="0">
              <a:solidFill>
                <a:srgbClr val="1F497D"/>
              </a:solidFill>
            </a:endParaRPr>
          </a:p>
          <a:p>
            <a:pPr marL="342900" lvl="1" indent="0">
              <a:buNone/>
            </a:pPr>
            <a:r>
              <a:rPr lang="en-US" dirty="0">
                <a:solidFill>
                  <a:srgbClr val="1F497D"/>
                </a:solidFill>
                <a:latin typeface="Arial"/>
                <a:cs typeface="Arial"/>
              </a:rPr>
              <a:t>•Additional factors (see guidance)</a:t>
            </a:r>
          </a:p>
          <a:p>
            <a:pPr marL="0" indent="0">
              <a:buNone/>
            </a:pPr>
            <a:endParaRPr lang="en-US" dirty="0">
              <a:solidFill>
                <a:schemeClr val="accent3"/>
              </a:solidFill>
              <a:latin typeface="Arial"/>
              <a:cs typeface="Arial"/>
            </a:endParaRPr>
          </a:p>
          <a:p>
            <a:endParaRPr lang="en-US" dirty="0">
              <a:solidFill>
                <a:srgbClr val="1F497D"/>
              </a:solidFill>
            </a:endParaRPr>
          </a:p>
        </p:txBody>
      </p:sp>
      <p:sp>
        <p:nvSpPr>
          <p:cNvPr id="4" name="Slide Number Placeholder 3">
            <a:extLst>
              <a:ext uri="{FF2B5EF4-FFF2-40B4-BE49-F238E27FC236}">
                <a16:creationId xmlns:a16="http://schemas.microsoft.com/office/drawing/2014/main" id="{3E262CA7-8D8B-45DB-1966-243FCB153D52}"/>
              </a:ext>
            </a:extLst>
          </p:cNvPr>
          <p:cNvSpPr>
            <a:spLocks noGrp="1"/>
          </p:cNvSpPr>
          <p:nvPr>
            <p:ph type="sldNum" sz="quarter" idx="10"/>
          </p:nvPr>
        </p:nvSpPr>
        <p:spPr/>
        <p:txBody>
          <a:bodyPr/>
          <a:lstStyle/>
          <a:p>
            <a:fld id="{74EC55B0-5D01-45FE-91CD-8F1B48D625FC}" type="slidenum">
              <a:rPr lang="en-US" smtClean="0"/>
              <a:pPr/>
              <a:t>209</a:t>
            </a:fld>
            <a:endParaRPr lang="en-US"/>
          </a:p>
        </p:txBody>
      </p:sp>
    </p:spTree>
    <p:extLst>
      <p:ext uri="{BB962C8B-B14F-4D97-AF65-F5344CB8AC3E}">
        <p14:creationId xmlns:p14="http://schemas.microsoft.com/office/powerpoint/2010/main" val="293134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FC1F4-711E-40C3-7D15-20FAE97FBC55}"/>
              </a:ext>
            </a:extLst>
          </p:cNvPr>
          <p:cNvSpPr>
            <a:spLocks noGrp="1"/>
          </p:cNvSpPr>
          <p:nvPr>
            <p:ph type="title"/>
          </p:nvPr>
        </p:nvSpPr>
        <p:spPr/>
        <p:txBody>
          <a:bodyPr>
            <a:noAutofit/>
          </a:bodyPr>
          <a:lstStyle/>
          <a:p>
            <a:r>
              <a:rPr lang="en-US">
                <a:latin typeface="Times New Roman"/>
                <a:cs typeface="Times New Roman"/>
              </a:rPr>
              <a:t>LASII – Important Facts – Funding Limits Cont.</a:t>
            </a:r>
            <a:endParaRPr lang="en-US"/>
          </a:p>
        </p:txBody>
      </p:sp>
      <p:sp>
        <p:nvSpPr>
          <p:cNvPr id="3" name="Content Placeholder 2">
            <a:extLst>
              <a:ext uri="{FF2B5EF4-FFF2-40B4-BE49-F238E27FC236}">
                <a16:creationId xmlns:a16="http://schemas.microsoft.com/office/drawing/2014/main" id="{38C635E1-3429-3DBE-3BA7-58FC97E16AE7}"/>
              </a:ext>
            </a:extLst>
          </p:cNvPr>
          <p:cNvSpPr>
            <a:spLocks noGrp="1"/>
          </p:cNvSpPr>
          <p:nvPr>
            <p:ph idx="1"/>
          </p:nvPr>
        </p:nvSpPr>
        <p:spPr/>
        <p:txBody>
          <a:bodyPr vert="horz" lIns="91440" tIns="45720" rIns="91440" bIns="45720" rtlCol="0" anchor="t">
            <a:normAutofit/>
          </a:bodyPr>
          <a:lstStyle/>
          <a:p>
            <a:r>
              <a:rPr lang="en-US" sz="2400" u="sng">
                <a:solidFill>
                  <a:schemeClr val="accent3"/>
                </a:solidFill>
                <a:latin typeface="Arial"/>
                <a:cs typeface="Arial"/>
              </a:rPr>
              <a:t>Stormwater Utility Grants</a:t>
            </a:r>
            <a:endParaRPr lang="en-US" sz="2400" u="sng">
              <a:solidFill>
                <a:schemeClr val="accent3"/>
              </a:solidFill>
            </a:endParaRPr>
          </a:p>
          <a:p>
            <a:pPr lvl="1"/>
            <a:r>
              <a:rPr lang="en-US">
                <a:solidFill>
                  <a:schemeClr val="accent3"/>
                </a:solidFill>
                <a:latin typeface="Arial"/>
                <a:cs typeface="Arial"/>
              </a:rPr>
              <a:t>Grant amounts dependent upon number of LGU indicators worse than the state benchmark</a:t>
            </a:r>
            <a:endParaRPr lang="en-US">
              <a:solidFill>
                <a:schemeClr val="accent3"/>
              </a:solidFill>
            </a:endParaRPr>
          </a:p>
          <a:p>
            <a:pPr lvl="1"/>
            <a:r>
              <a:rPr lang="en-US">
                <a:solidFill>
                  <a:schemeClr val="accent3"/>
                </a:solidFill>
                <a:latin typeface="Arial"/>
                <a:cs typeface="Arial"/>
              </a:rPr>
              <a:t>0, 1, or 2 LGU indicators worse than state benchmarks </a:t>
            </a:r>
            <a:r>
              <a:rPr lang="en-US">
                <a:solidFill>
                  <a:schemeClr val="accent3"/>
                </a:solidFill>
                <a:latin typeface="Arial"/>
                <a:cs typeface="Arial"/>
                <a:sym typeface="Wingdings" panose="05000000000000000000" pitchFamily="2" charset="2"/>
              </a:rPr>
              <a:t> $400,000</a:t>
            </a:r>
            <a:endParaRPr lang="en-US">
              <a:solidFill>
                <a:schemeClr val="accent3"/>
              </a:solidFill>
              <a:latin typeface="Arial"/>
              <a:cs typeface="Arial"/>
            </a:endParaRPr>
          </a:p>
          <a:p>
            <a:pPr lvl="1"/>
            <a:r>
              <a:rPr lang="en-US">
                <a:solidFill>
                  <a:schemeClr val="accent3"/>
                </a:solidFill>
                <a:latin typeface="Arial"/>
                <a:cs typeface="Arial"/>
                <a:sym typeface="Wingdings" panose="05000000000000000000" pitchFamily="2" charset="2"/>
              </a:rPr>
              <a:t>3, 4, or 5 LGU indicators worse than state benchmarks  $500,000</a:t>
            </a:r>
            <a:endParaRPr lang="en-US">
              <a:solidFill>
                <a:schemeClr val="accent3"/>
              </a:solidFill>
              <a:latin typeface="Arial"/>
              <a:cs typeface="Arial"/>
            </a:endParaRPr>
          </a:p>
        </p:txBody>
      </p:sp>
      <p:sp>
        <p:nvSpPr>
          <p:cNvPr id="4" name="Slide Number Placeholder 3">
            <a:extLst>
              <a:ext uri="{FF2B5EF4-FFF2-40B4-BE49-F238E27FC236}">
                <a16:creationId xmlns:a16="http://schemas.microsoft.com/office/drawing/2014/main" id="{0D005BD6-30D0-5313-9170-F72FC729EA9E}"/>
              </a:ext>
            </a:extLst>
          </p:cNvPr>
          <p:cNvSpPr>
            <a:spLocks noGrp="1"/>
          </p:cNvSpPr>
          <p:nvPr>
            <p:ph type="sldNum" sz="quarter" idx="10"/>
          </p:nvPr>
        </p:nvSpPr>
        <p:spPr/>
        <p:txBody>
          <a:bodyPr/>
          <a:lstStyle/>
          <a:p>
            <a:fld id="{74EC55B0-5D01-45FE-91CD-8F1B48D625FC}" type="slidenum">
              <a:rPr lang="en-US" smtClean="0"/>
              <a:pPr/>
              <a:t>21</a:t>
            </a:fld>
            <a:endParaRPr lang="en-US"/>
          </a:p>
        </p:txBody>
      </p:sp>
    </p:spTree>
    <p:extLst>
      <p:ext uri="{BB962C8B-B14F-4D97-AF65-F5344CB8AC3E}">
        <p14:creationId xmlns:p14="http://schemas.microsoft.com/office/powerpoint/2010/main" val="194907893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565A-1166-B580-0694-1C54C7BD4736}"/>
              </a:ext>
            </a:extLst>
          </p:cNvPr>
          <p:cNvSpPr>
            <a:spLocks noGrp="1"/>
          </p:cNvSpPr>
          <p:nvPr>
            <p:ph type="title"/>
          </p:nvPr>
        </p:nvSpPr>
        <p:spPr/>
        <p:txBody>
          <a:bodyPr/>
          <a:lstStyle/>
          <a:p>
            <a:r>
              <a:rPr lang="en-US"/>
              <a:t>4.C Disadvantaged Areas (10 points)</a:t>
            </a:r>
          </a:p>
        </p:txBody>
      </p:sp>
      <p:sp>
        <p:nvSpPr>
          <p:cNvPr id="3" name="Content Placeholder 2">
            <a:extLst>
              <a:ext uri="{FF2B5EF4-FFF2-40B4-BE49-F238E27FC236}">
                <a16:creationId xmlns:a16="http://schemas.microsoft.com/office/drawing/2014/main" id="{4B62FC2C-EDA9-1023-44C6-2635D452267F}"/>
              </a:ext>
            </a:extLst>
          </p:cNvPr>
          <p:cNvSpPr>
            <a:spLocks noGrp="1"/>
          </p:cNvSpPr>
          <p:nvPr>
            <p:ph idx="1"/>
          </p:nvPr>
        </p:nvSpPr>
        <p:spPr/>
        <p:txBody>
          <a:bodyPr vert="horz" lIns="91440" tIns="45720" rIns="91440" bIns="45720" rtlCol="0" anchor="t">
            <a:normAutofit/>
          </a:bodyPr>
          <a:lstStyle/>
          <a:p>
            <a:r>
              <a:rPr lang="en-US" dirty="0">
                <a:solidFill>
                  <a:srgbClr val="1F497D"/>
                </a:solidFill>
                <a:latin typeface="Arial"/>
                <a:cs typeface="Arial"/>
              </a:rPr>
              <a:t>Narrative</a:t>
            </a:r>
          </a:p>
          <a:p>
            <a:pPr lvl="1"/>
            <a:r>
              <a:rPr lang="en-US" dirty="0">
                <a:solidFill>
                  <a:srgbClr val="1F497D"/>
                </a:solidFill>
                <a:latin typeface="Arial"/>
                <a:cs typeface="Arial"/>
              </a:rPr>
              <a:t>Map of disadvantage area </a:t>
            </a:r>
          </a:p>
          <a:p>
            <a:pPr lvl="1"/>
            <a:r>
              <a:rPr lang="en-US" dirty="0">
                <a:solidFill>
                  <a:srgbClr val="1F497D"/>
                </a:solidFill>
                <a:latin typeface="Arial"/>
                <a:cs typeface="Arial"/>
              </a:rPr>
              <a:t>Description of disadvantage factors that qualify the area as disadvantage</a:t>
            </a:r>
          </a:p>
          <a:p>
            <a:pPr lvl="1"/>
            <a:r>
              <a:rPr lang="en-US" dirty="0">
                <a:solidFill>
                  <a:srgbClr val="1F497D"/>
                </a:solidFill>
                <a:latin typeface="Arial"/>
                <a:cs typeface="Arial"/>
              </a:rPr>
              <a:t>Description of the stormwater quality issue and/or stormwater quantity issue in the disadvantage area</a:t>
            </a:r>
          </a:p>
          <a:p>
            <a:pPr lvl="1"/>
            <a:r>
              <a:rPr lang="en-US" dirty="0">
                <a:solidFill>
                  <a:srgbClr val="1F497D"/>
                </a:solidFill>
                <a:latin typeface="Arial"/>
                <a:cs typeface="Arial"/>
              </a:rPr>
              <a:t>Description of how the proposed project will directly improve the water quality issue or reduce the severity/frequency of flooding</a:t>
            </a:r>
          </a:p>
          <a:p>
            <a:pPr lvl="1"/>
            <a:r>
              <a:rPr lang="en-US" dirty="0">
                <a:solidFill>
                  <a:srgbClr val="1F497D"/>
                </a:solidFill>
                <a:latin typeface="Arial"/>
                <a:cs typeface="Arial"/>
              </a:rPr>
              <a:t>Separate narratives must be provided for stormwater quality and stormwater quantity issues </a:t>
            </a:r>
          </a:p>
          <a:p>
            <a:pPr lvl="1"/>
            <a:r>
              <a:rPr lang="en-US" dirty="0">
                <a:solidFill>
                  <a:srgbClr val="1F497D"/>
                </a:solidFill>
                <a:latin typeface="Arial"/>
                <a:cs typeface="Arial"/>
              </a:rPr>
              <a:t>See guidance</a:t>
            </a:r>
            <a:endParaRPr lang="en-US" dirty="0">
              <a:solidFill>
                <a:srgbClr val="1F497D"/>
              </a:solidFill>
            </a:endParaRPr>
          </a:p>
          <a:p>
            <a:pPr marL="342900" lvl="1" indent="0">
              <a:buNone/>
            </a:pPr>
            <a:endParaRPr lang="en-US" dirty="0">
              <a:solidFill>
                <a:srgbClr val="1F497D"/>
              </a:solidFill>
            </a:endParaRPr>
          </a:p>
        </p:txBody>
      </p:sp>
      <p:sp>
        <p:nvSpPr>
          <p:cNvPr id="4" name="Slide Number Placeholder 3">
            <a:extLst>
              <a:ext uri="{FF2B5EF4-FFF2-40B4-BE49-F238E27FC236}">
                <a16:creationId xmlns:a16="http://schemas.microsoft.com/office/drawing/2014/main" id="{5065A28C-31AB-75F5-CA6F-CF7404C98A7D}"/>
              </a:ext>
            </a:extLst>
          </p:cNvPr>
          <p:cNvSpPr>
            <a:spLocks noGrp="1"/>
          </p:cNvSpPr>
          <p:nvPr>
            <p:ph type="sldNum" sz="quarter" idx="10"/>
          </p:nvPr>
        </p:nvSpPr>
        <p:spPr/>
        <p:txBody>
          <a:bodyPr/>
          <a:lstStyle/>
          <a:p>
            <a:fld id="{74EC55B0-5D01-45FE-91CD-8F1B48D625FC}" type="slidenum">
              <a:rPr lang="en-US" smtClean="0"/>
              <a:pPr/>
              <a:t>210</a:t>
            </a:fld>
            <a:endParaRPr lang="en-US"/>
          </a:p>
        </p:txBody>
      </p:sp>
    </p:spTree>
    <p:extLst>
      <p:ext uri="{BB962C8B-B14F-4D97-AF65-F5344CB8AC3E}">
        <p14:creationId xmlns:p14="http://schemas.microsoft.com/office/powerpoint/2010/main" val="348735627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t>Local Assistance for Stormwater Infrastructure Investment</a:t>
            </a:r>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Stormwater</a:t>
            </a:r>
          </a:p>
          <a:p>
            <a:pPr marL="0" indent="0" algn="ctr">
              <a:buNone/>
            </a:pPr>
            <a:r>
              <a:rPr lang="en-US" sz="3200" b="1" i="1">
                <a:solidFill>
                  <a:schemeClr val="accent3"/>
                </a:solidFill>
                <a:latin typeface="+mj-lt"/>
              </a:rPr>
              <a:t>Planning Grants</a:t>
            </a:r>
            <a:endParaRPr lang="en-US" b="1" i="1">
              <a:solidFill>
                <a:schemeClr val="accent3"/>
              </a:solidFill>
              <a:latin typeface="+mj-lt"/>
            </a:endParaRP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
        <p:nvSpPr>
          <p:cNvPr id="2" name="Slide Number Placeholder 1">
            <a:extLst>
              <a:ext uri="{FF2B5EF4-FFF2-40B4-BE49-F238E27FC236}">
                <a16:creationId xmlns:a16="http://schemas.microsoft.com/office/drawing/2014/main" id="{F28149BE-23F3-4269-B408-5571F2B1FCD1}"/>
              </a:ext>
            </a:extLst>
          </p:cNvPr>
          <p:cNvSpPr>
            <a:spLocks noGrp="1"/>
          </p:cNvSpPr>
          <p:nvPr>
            <p:ph type="sldNum" sz="quarter" idx="14"/>
          </p:nvPr>
        </p:nvSpPr>
        <p:spPr/>
        <p:txBody>
          <a:bodyPr/>
          <a:lstStyle/>
          <a:p>
            <a:fld id="{74EC55B0-5D01-45FE-91CD-8F1B48D625FC}" type="slidenum">
              <a:rPr lang="en-US" smtClean="0"/>
              <a:pPr/>
              <a:t>211</a:t>
            </a:fld>
            <a:endParaRPr lang="en-US"/>
          </a:p>
        </p:txBody>
      </p:sp>
    </p:spTree>
    <p:extLst>
      <p:ext uri="{BB962C8B-B14F-4D97-AF65-F5344CB8AC3E}">
        <p14:creationId xmlns:p14="http://schemas.microsoft.com/office/powerpoint/2010/main" val="178305141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0161-B4C6-48BD-9094-0E7D3AEED307}"/>
              </a:ext>
            </a:extLst>
          </p:cNvPr>
          <p:cNvSpPr>
            <a:spLocks noGrp="1"/>
          </p:cNvSpPr>
          <p:nvPr>
            <p:ph type="title"/>
          </p:nvPr>
        </p:nvSpPr>
        <p:spPr/>
        <p:txBody>
          <a:bodyPr>
            <a:noAutofit/>
          </a:bodyPr>
          <a:lstStyle/>
          <a:p>
            <a:r>
              <a:rPr lang="en-US"/>
              <a:t>LASII Priority Rating System for Planning Grants</a:t>
            </a:r>
          </a:p>
        </p:txBody>
      </p:sp>
      <p:sp>
        <p:nvSpPr>
          <p:cNvPr id="3" name="Content Placeholder 2">
            <a:extLst>
              <a:ext uri="{FF2B5EF4-FFF2-40B4-BE49-F238E27FC236}">
                <a16:creationId xmlns:a16="http://schemas.microsoft.com/office/drawing/2014/main" id="{55519F24-5D89-461C-B07F-E685761F9540}"/>
              </a:ext>
            </a:extLst>
          </p:cNvPr>
          <p:cNvSpPr>
            <a:spLocks noGrp="1"/>
          </p:cNvSpPr>
          <p:nvPr>
            <p:ph idx="1"/>
          </p:nvPr>
        </p:nvSpPr>
        <p:spPr/>
        <p:txBody>
          <a:bodyPr>
            <a:noAutofit/>
          </a:bodyPr>
          <a:lstStyle/>
          <a:p>
            <a:pPr>
              <a:spcAft>
                <a:spcPts val="600"/>
              </a:spcAft>
            </a:pPr>
            <a:r>
              <a:rPr lang="en-US">
                <a:solidFill>
                  <a:schemeClr val="accent3"/>
                </a:solidFill>
              </a:rPr>
              <a:t>Categories</a:t>
            </a:r>
          </a:p>
          <a:p>
            <a:pPr lvl="1">
              <a:spcAft>
                <a:spcPts val="600"/>
              </a:spcAft>
            </a:pPr>
            <a:r>
              <a:rPr lang="en-US">
                <a:solidFill>
                  <a:schemeClr val="accent3"/>
                </a:solidFill>
              </a:rPr>
              <a:t>Category 1 – Project Benefits (20 points)</a:t>
            </a:r>
          </a:p>
          <a:p>
            <a:pPr lvl="1">
              <a:spcAft>
                <a:spcPts val="600"/>
              </a:spcAft>
            </a:pPr>
            <a:r>
              <a:rPr lang="en-US">
                <a:solidFill>
                  <a:schemeClr val="accent3"/>
                </a:solidFill>
              </a:rPr>
              <a:t>Category 2 – System Management (12 points)</a:t>
            </a:r>
          </a:p>
          <a:p>
            <a:pPr lvl="1">
              <a:spcAft>
                <a:spcPts val="600"/>
              </a:spcAft>
            </a:pPr>
            <a:r>
              <a:rPr lang="en-US">
                <a:solidFill>
                  <a:schemeClr val="accent3"/>
                </a:solidFill>
              </a:rPr>
              <a:t>Category 3 – Affordability (20 points)</a:t>
            </a:r>
          </a:p>
          <a:p>
            <a:r>
              <a:rPr lang="en-US">
                <a:solidFill>
                  <a:schemeClr val="accent3"/>
                </a:solidFill>
              </a:rPr>
              <a:t>Make sure project is eligible</a:t>
            </a:r>
          </a:p>
          <a:p>
            <a:r>
              <a:rPr lang="en-US">
                <a:solidFill>
                  <a:schemeClr val="accent3"/>
                </a:solidFill>
              </a:rPr>
              <a:t>Read the guidance</a:t>
            </a:r>
          </a:p>
          <a:p>
            <a:r>
              <a:rPr lang="en-US">
                <a:solidFill>
                  <a:schemeClr val="accent3"/>
                </a:solidFill>
              </a:rPr>
              <a:t>Submit narrative &amp; supporting documentation</a:t>
            </a:r>
          </a:p>
        </p:txBody>
      </p:sp>
      <p:sp>
        <p:nvSpPr>
          <p:cNvPr id="4" name="Slide Number Placeholder 3">
            <a:extLst>
              <a:ext uri="{FF2B5EF4-FFF2-40B4-BE49-F238E27FC236}">
                <a16:creationId xmlns:a16="http://schemas.microsoft.com/office/drawing/2014/main" id="{F0AF7110-040A-4078-A7F4-6C1F2E5F6356}"/>
              </a:ext>
            </a:extLst>
          </p:cNvPr>
          <p:cNvSpPr>
            <a:spLocks noGrp="1"/>
          </p:cNvSpPr>
          <p:nvPr>
            <p:ph type="sldNum" sz="quarter" idx="10"/>
          </p:nvPr>
        </p:nvSpPr>
        <p:spPr/>
        <p:txBody>
          <a:bodyPr/>
          <a:lstStyle/>
          <a:p>
            <a:fld id="{74EC55B0-5D01-45FE-91CD-8F1B48D625FC}" type="slidenum">
              <a:rPr lang="en-US" smtClean="0"/>
              <a:pPr/>
              <a:t>212</a:t>
            </a:fld>
            <a:endParaRPr lang="en-US"/>
          </a:p>
        </p:txBody>
      </p:sp>
    </p:spTree>
    <p:extLst>
      <p:ext uri="{BB962C8B-B14F-4D97-AF65-F5344CB8AC3E}">
        <p14:creationId xmlns:p14="http://schemas.microsoft.com/office/powerpoint/2010/main" val="8389488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D0F625-B67D-E337-09A3-983B3E8F4BDE}"/>
              </a:ext>
            </a:extLst>
          </p:cNvPr>
          <p:cNvSpPr/>
          <p:nvPr/>
        </p:nvSpPr>
        <p:spPr>
          <a:xfrm>
            <a:off x="6816437" y="5321223"/>
            <a:ext cx="2182091" cy="1241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04B144-959E-0B7A-A9EB-536B00DBA704}"/>
              </a:ext>
            </a:extLst>
          </p:cNvPr>
          <p:cNvSpPr>
            <a:spLocks noGrp="1"/>
          </p:cNvSpPr>
          <p:nvPr>
            <p:ph type="title"/>
          </p:nvPr>
        </p:nvSpPr>
        <p:spPr/>
        <p:txBody>
          <a:bodyPr/>
          <a:lstStyle/>
          <a:p>
            <a:r>
              <a:rPr lang="en-US"/>
              <a:t>Examples of Planning Grant Eligible Uses</a:t>
            </a:r>
          </a:p>
        </p:txBody>
      </p:sp>
      <p:sp>
        <p:nvSpPr>
          <p:cNvPr id="3" name="Content Placeholder 2">
            <a:extLst>
              <a:ext uri="{FF2B5EF4-FFF2-40B4-BE49-F238E27FC236}">
                <a16:creationId xmlns:a16="http://schemas.microsoft.com/office/drawing/2014/main" id="{5E892685-3559-C974-AA55-6AB8A776376C}"/>
              </a:ext>
            </a:extLst>
          </p:cNvPr>
          <p:cNvSpPr>
            <a:spLocks noGrp="1"/>
          </p:cNvSpPr>
          <p:nvPr>
            <p:ph idx="1"/>
          </p:nvPr>
        </p:nvSpPr>
        <p:spPr/>
        <p:txBody>
          <a:bodyPr vert="horz" lIns="91440" tIns="45720" rIns="91440" bIns="45720" rtlCol="0" anchor="t">
            <a:noAutofit/>
          </a:bodyPr>
          <a:lstStyle/>
          <a:p>
            <a:r>
              <a:rPr lang="en-US" sz="2400">
                <a:solidFill>
                  <a:schemeClr val="accent3"/>
                </a:solidFill>
                <a:latin typeface="Arial"/>
                <a:cs typeface="Arial"/>
              </a:rPr>
              <a:t>Stormwater inventory and asset condition assessment</a:t>
            </a:r>
          </a:p>
          <a:p>
            <a:r>
              <a:rPr lang="en-US" sz="2400">
                <a:solidFill>
                  <a:schemeClr val="accent3"/>
                </a:solidFill>
                <a:latin typeface="Arial"/>
                <a:cs typeface="Arial"/>
              </a:rPr>
              <a:t>Stormwater rate or fee development</a:t>
            </a:r>
          </a:p>
          <a:p>
            <a:r>
              <a:rPr lang="en-US" sz="2400">
                <a:solidFill>
                  <a:schemeClr val="accent3"/>
                </a:solidFill>
                <a:latin typeface="Arial"/>
                <a:cs typeface="Arial"/>
              </a:rPr>
              <a:t>Planning for stormwater utility </a:t>
            </a:r>
            <a:endParaRPr lang="en-US" sz="2400">
              <a:solidFill>
                <a:schemeClr val="accent3"/>
              </a:solidFill>
            </a:endParaRPr>
          </a:p>
          <a:p>
            <a:r>
              <a:rPr lang="en-US" sz="2400">
                <a:solidFill>
                  <a:schemeClr val="accent3"/>
                </a:solidFill>
                <a:latin typeface="Arial"/>
                <a:cs typeface="Arial"/>
              </a:rPr>
              <a:t>Development &amp; implementation of stormwater enterprise fund</a:t>
            </a:r>
          </a:p>
          <a:p>
            <a:r>
              <a:rPr lang="en-US" sz="2400">
                <a:solidFill>
                  <a:schemeClr val="accent3"/>
                </a:solidFill>
                <a:latin typeface="Arial"/>
                <a:cs typeface="Arial"/>
              </a:rPr>
              <a:t>Watershed plan development</a:t>
            </a:r>
          </a:p>
          <a:p>
            <a:r>
              <a:rPr lang="en-US" sz="2400">
                <a:solidFill>
                  <a:schemeClr val="accent3"/>
                </a:solidFill>
                <a:latin typeface="Arial"/>
                <a:cs typeface="Arial"/>
              </a:rPr>
              <a:t>Stormwater management plan, CIP &amp; O&amp;M Plan </a:t>
            </a:r>
            <a:endParaRPr lang="en-US" sz="2400" strike="sngStrike">
              <a:solidFill>
                <a:schemeClr val="accent3"/>
              </a:solidFill>
              <a:latin typeface="Arial"/>
              <a:cs typeface="Arial"/>
            </a:endParaRPr>
          </a:p>
          <a:p>
            <a:r>
              <a:rPr lang="en-US" sz="2400">
                <a:solidFill>
                  <a:schemeClr val="accent3"/>
                </a:solidFill>
                <a:latin typeface="Arial"/>
                <a:cs typeface="Arial"/>
              </a:rPr>
              <a:t>Plan for stream/wetland/buffer/estuary restoration</a:t>
            </a:r>
          </a:p>
          <a:p>
            <a:r>
              <a:rPr lang="en-US" sz="2400">
                <a:solidFill>
                  <a:schemeClr val="accent3"/>
                </a:solidFill>
                <a:latin typeface="Arial"/>
                <a:cs typeface="Arial"/>
              </a:rPr>
              <a:t>Hydrologic and hydraulic modeling</a:t>
            </a:r>
          </a:p>
          <a:p>
            <a:r>
              <a:rPr lang="en-US" sz="2400">
                <a:solidFill>
                  <a:schemeClr val="accent3"/>
                </a:solidFill>
                <a:latin typeface="Arial"/>
                <a:cs typeface="Arial"/>
              </a:rPr>
              <a:t>Challenges/benefits of collaboration with other LGUs on watershed and/or stormwater planning and management</a:t>
            </a:r>
          </a:p>
        </p:txBody>
      </p:sp>
      <p:sp>
        <p:nvSpPr>
          <p:cNvPr id="4" name="Slide Number Placeholder 3">
            <a:extLst>
              <a:ext uri="{FF2B5EF4-FFF2-40B4-BE49-F238E27FC236}">
                <a16:creationId xmlns:a16="http://schemas.microsoft.com/office/drawing/2014/main" id="{43445F01-C56D-BD17-A7C4-445DEC87DE30}"/>
              </a:ext>
            </a:extLst>
          </p:cNvPr>
          <p:cNvSpPr>
            <a:spLocks noGrp="1"/>
          </p:cNvSpPr>
          <p:nvPr>
            <p:ph type="sldNum" sz="quarter" idx="10"/>
          </p:nvPr>
        </p:nvSpPr>
        <p:spPr/>
        <p:txBody>
          <a:bodyPr/>
          <a:lstStyle/>
          <a:p>
            <a:fld id="{74EC55B0-5D01-45FE-91CD-8F1B48D625FC}" type="slidenum">
              <a:rPr lang="en-US" smtClean="0"/>
              <a:pPr/>
              <a:t>213</a:t>
            </a:fld>
            <a:endParaRPr lang="en-US"/>
          </a:p>
        </p:txBody>
      </p:sp>
    </p:spTree>
    <p:extLst>
      <p:ext uri="{BB962C8B-B14F-4D97-AF65-F5344CB8AC3E}">
        <p14:creationId xmlns:p14="http://schemas.microsoft.com/office/powerpoint/2010/main" val="318652505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D0651C-3E72-9F64-8B34-AF0134583F10}"/>
              </a:ext>
            </a:extLst>
          </p:cNvPr>
          <p:cNvSpPr>
            <a:spLocks noGrp="1"/>
          </p:cNvSpPr>
          <p:nvPr>
            <p:ph type="title"/>
          </p:nvPr>
        </p:nvSpPr>
        <p:spPr/>
        <p:txBody>
          <a:bodyPr/>
          <a:lstStyle/>
          <a:p>
            <a:r>
              <a:rPr lang="en-US"/>
              <a:t>LASII Planning Grants – Opening Narrative</a:t>
            </a:r>
          </a:p>
        </p:txBody>
      </p:sp>
      <p:sp>
        <p:nvSpPr>
          <p:cNvPr id="7" name="Content Placeholder 6">
            <a:extLst>
              <a:ext uri="{FF2B5EF4-FFF2-40B4-BE49-F238E27FC236}">
                <a16:creationId xmlns:a16="http://schemas.microsoft.com/office/drawing/2014/main" id="{23E8AD8B-049E-D8A9-4DC5-6B80D1798FE3}"/>
              </a:ext>
            </a:extLst>
          </p:cNvPr>
          <p:cNvSpPr>
            <a:spLocks noGrp="1"/>
          </p:cNvSpPr>
          <p:nvPr>
            <p:ph idx="1"/>
          </p:nvPr>
        </p:nvSpPr>
        <p:spPr/>
        <p:txBody>
          <a:bodyPr/>
          <a:lstStyle/>
          <a:p>
            <a:r>
              <a:rPr lang="en-US">
                <a:solidFill>
                  <a:schemeClr val="accent3"/>
                </a:solidFill>
              </a:rPr>
              <a:t>Top 3 stormwater-related challenges over next 5 years</a:t>
            </a:r>
          </a:p>
          <a:p>
            <a:r>
              <a:rPr lang="en-US">
                <a:solidFill>
                  <a:schemeClr val="accent3"/>
                </a:solidFill>
              </a:rPr>
              <a:t>Proposed planning study</a:t>
            </a:r>
          </a:p>
          <a:p>
            <a:pPr lvl="1"/>
            <a:r>
              <a:rPr lang="en-US">
                <a:solidFill>
                  <a:schemeClr val="accent3"/>
                </a:solidFill>
              </a:rPr>
              <a:t>Description</a:t>
            </a:r>
          </a:p>
          <a:p>
            <a:pPr lvl="1"/>
            <a:r>
              <a:rPr lang="en-US">
                <a:solidFill>
                  <a:schemeClr val="accent3"/>
                </a:solidFill>
              </a:rPr>
              <a:t>Goals</a:t>
            </a:r>
          </a:p>
          <a:p>
            <a:pPr lvl="1"/>
            <a:r>
              <a:rPr lang="en-US">
                <a:solidFill>
                  <a:schemeClr val="accent3"/>
                </a:solidFill>
              </a:rPr>
              <a:t>Scope of work</a:t>
            </a:r>
          </a:p>
          <a:p>
            <a:pPr lvl="1"/>
            <a:r>
              <a:rPr lang="en-US">
                <a:solidFill>
                  <a:schemeClr val="accent3"/>
                </a:solidFill>
              </a:rPr>
              <a:t>Expected deliverables</a:t>
            </a:r>
          </a:p>
          <a:p>
            <a:r>
              <a:rPr lang="en-US">
                <a:solidFill>
                  <a:schemeClr val="accent3"/>
                </a:solidFill>
              </a:rPr>
              <a:t>Narrative</a:t>
            </a:r>
          </a:p>
          <a:p>
            <a:pPr lvl="1"/>
            <a:r>
              <a:rPr lang="en-US">
                <a:solidFill>
                  <a:schemeClr val="accent3"/>
                </a:solidFill>
              </a:rPr>
              <a:t>Consistent with application form</a:t>
            </a:r>
          </a:p>
          <a:p>
            <a:pPr lvl="1"/>
            <a:r>
              <a:rPr lang="en-US">
                <a:solidFill>
                  <a:schemeClr val="accent3"/>
                </a:solidFill>
              </a:rPr>
              <a:t>Must be complete and concise</a:t>
            </a:r>
          </a:p>
          <a:p>
            <a:pPr lvl="1"/>
            <a:r>
              <a:rPr lang="en-US">
                <a:solidFill>
                  <a:schemeClr val="accent3"/>
                </a:solidFill>
              </a:rPr>
              <a:t>If category not applicable, state as such</a:t>
            </a:r>
          </a:p>
          <a:p>
            <a:pPr lvl="1"/>
            <a:endParaRPr lang="en-US"/>
          </a:p>
        </p:txBody>
      </p:sp>
      <p:sp>
        <p:nvSpPr>
          <p:cNvPr id="5" name="Slide Number Placeholder 4">
            <a:extLst>
              <a:ext uri="{FF2B5EF4-FFF2-40B4-BE49-F238E27FC236}">
                <a16:creationId xmlns:a16="http://schemas.microsoft.com/office/drawing/2014/main" id="{24E26EED-2EAA-C1F1-41C1-69F227B47EDF}"/>
              </a:ext>
            </a:extLst>
          </p:cNvPr>
          <p:cNvSpPr>
            <a:spLocks noGrp="1"/>
          </p:cNvSpPr>
          <p:nvPr>
            <p:ph type="sldNum" sz="quarter" idx="10"/>
          </p:nvPr>
        </p:nvSpPr>
        <p:spPr/>
        <p:txBody>
          <a:bodyPr/>
          <a:lstStyle/>
          <a:p>
            <a:fld id="{74EC55B0-5D01-45FE-91CD-8F1B48D625FC}" type="slidenum">
              <a:rPr lang="en-US" smtClean="0"/>
              <a:pPr/>
              <a:t>214</a:t>
            </a:fld>
            <a:endParaRPr lang="en-US"/>
          </a:p>
        </p:txBody>
      </p:sp>
    </p:spTree>
    <p:extLst>
      <p:ext uri="{BB962C8B-B14F-4D97-AF65-F5344CB8AC3E}">
        <p14:creationId xmlns:p14="http://schemas.microsoft.com/office/powerpoint/2010/main" val="112820187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215</a:t>
            </a:fld>
            <a:endParaRPr lang="en-US"/>
          </a:p>
        </p:txBody>
      </p:sp>
      <p:sp>
        <p:nvSpPr>
          <p:cNvPr id="7" name="Title 6"/>
          <p:cNvSpPr>
            <a:spLocks noGrp="1"/>
          </p:cNvSpPr>
          <p:nvPr>
            <p:ph type="ctrTitle"/>
          </p:nvPr>
        </p:nvSpPr>
        <p:spPr/>
        <p:txBody>
          <a:bodyPr>
            <a:noAutofit/>
          </a:bodyPr>
          <a:lstStyle/>
          <a:p>
            <a:r>
              <a:rPr lang="en-US"/>
              <a:t>LASII Priority Rating System for Planning Grants</a:t>
            </a:r>
          </a:p>
        </p:txBody>
      </p:sp>
      <p:sp>
        <p:nvSpPr>
          <p:cNvPr id="8" name="Content Placeholder 7"/>
          <p:cNvSpPr>
            <a:spLocks noGrp="1"/>
          </p:cNvSpPr>
          <p:nvPr>
            <p:ph idx="13"/>
          </p:nvPr>
        </p:nvSpPr>
        <p:spPr/>
        <p:txBody>
          <a:bodyPr>
            <a:normAutofit/>
          </a:bodyPr>
          <a:lstStyle/>
          <a:p>
            <a:pPr marL="0" indent="0" algn="ctr">
              <a:buNone/>
            </a:pPr>
            <a:endParaRPr lang="en-US" sz="3200">
              <a:solidFill>
                <a:schemeClr val="tx1"/>
              </a:solidFill>
            </a:endParaRPr>
          </a:p>
          <a:p>
            <a:pPr marL="0" indent="0" algn="ctr">
              <a:buNone/>
            </a:pPr>
            <a:endParaRPr lang="en-US" sz="3200">
              <a:solidFill>
                <a:schemeClr val="tx1"/>
              </a:solidFill>
            </a:endParaRPr>
          </a:p>
          <a:p>
            <a:pPr marL="0" indent="0" algn="ctr">
              <a:buNone/>
            </a:pPr>
            <a:r>
              <a:rPr lang="en-US" sz="3200">
                <a:solidFill>
                  <a:schemeClr val="tx2"/>
                </a:solidFill>
              </a:rPr>
              <a:t>Priority Rating System</a:t>
            </a:r>
          </a:p>
          <a:p>
            <a:pPr marL="0" indent="0" algn="ctr">
              <a:buNone/>
            </a:pPr>
            <a:br>
              <a:rPr lang="en-US" sz="3200">
                <a:solidFill>
                  <a:schemeClr val="tx2"/>
                </a:solidFill>
              </a:rPr>
            </a:br>
            <a:r>
              <a:rPr lang="en-US" sz="3200">
                <a:solidFill>
                  <a:schemeClr val="tx2"/>
                </a:solidFill>
              </a:rPr>
              <a:t>Category 1 – Project Benefit</a:t>
            </a:r>
          </a:p>
          <a:p>
            <a:pPr marL="0" indent="0" algn="ctr">
              <a:buNone/>
            </a:pPr>
            <a:r>
              <a:rPr lang="en-US" sz="3200">
                <a:solidFill>
                  <a:schemeClr val="accent3"/>
                </a:solidFill>
              </a:rPr>
              <a:t>(20 points max)</a:t>
            </a:r>
          </a:p>
        </p:txBody>
      </p:sp>
    </p:spTree>
    <p:extLst>
      <p:ext uri="{BB962C8B-B14F-4D97-AF65-F5344CB8AC3E}">
        <p14:creationId xmlns:p14="http://schemas.microsoft.com/office/powerpoint/2010/main" val="129636833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F126-A175-8ADA-E5CB-F42E0B2EB485}"/>
              </a:ext>
            </a:extLst>
          </p:cNvPr>
          <p:cNvSpPr>
            <a:spLocks noGrp="1"/>
          </p:cNvSpPr>
          <p:nvPr>
            <p:ph type="title"/>
          </p:nvPr>
        </p:nvSpPr>
        <p:spPr/>
        <p:txBody>
          <a:bodyPr>
            <a:noAutofit/>
          </a:bodyPr>
          <a:lstStyle/>
          <a:p>
            <a:r>
              <a:rPr lang="en-US"/>
              <a:t>1.A Link Between Challenges &amp; Study (0 to 5 points)</a:t>
            </a:r>
          </a:p>
        </p:txBody>
      </p:sp>
      <p:sp>
        <p:nvSpPr>
          <p:cNvPr id="3" name="Content Placeholder 2">
            <a:extLst>
              <a:ext uri="{FF2B5EF4-FFF2-40B4-BE49-F238E27FC236}">
                <a16:creationId xmlns:a16="http://schemas.microsoft.com/office/drawing/2014/main" id="{2BC516C4-95F3-E057-D159-84A519EB8AC1}"/>
              </a:ext>
            </a:extLst>
          </p:cNvPr>
          <p:cNvSpPr>
            <a:spLocks noGrp="1"/>
          </p:cNvSpPr>
          <p:nvPr>
            <p:ph idx="1"/>
          </p:nvPr>
        </p:nvSpPr>
        <p:spPr/>
        <p:txBody>
          <a:bodyPr>
            <a:noAutofit/>
          </a:bodyPr>
          <a:lstStyle/>
          <a:p>
            <a:r>
              <a:rPr lang="en-US">
                <a:solidFill>
                  <a:schemeClr val="accent3"/>
                </a:solidFill>
              </a:rPr>
              <a:t>Describe how study will address at least 1 of top 3 challenges</a:t>
            </a:r>
          </a:p>
          <a:p>
            <a:r>
              <a:rPr lang="en-US">
                <a:solidFill>
                  <a:schemeClr val="accent3"/>
                </a:solidFill>
              </a:rPr>
              <a:t>For previous studies, list</a:t>
            </a:r>
          </a:p>
          <a:p>
            <a:pPr lvl="1"/>
            <a:r>
              <a:rPr lang="en-US">
                <a:solidFill>
                  <a:schemeClr val="accent3"/>
                </a:solidFill>
              </a:rPr>
              <a:t>Study goal &amp; intent</a:t>
            </a:r>
          </a:p>
          <a:p>
            <a:pPr lvl="1"/>
            <a:r>
              <a:rPr lang="en-US">
                <a:solidFill>
                  <a:schemeClr val="accent3"/>
                </a:solidFill>
              </a:rPr>
              <a:t>Alternatives evaluated</a:t>
            </a:r>
          </a:p>
          <a:p>
            <a:pPr lvl="1"/>
            <a:r>
              <a:rPr lang="en-US">
                <a:solidFill>
                  <a:schemeClr val="accent3"/>
                </a:solidFill>
              </a:rPr>
              <a:t>Levels of commitment</a:t>
            </a:r>
          </a:p>
          <a:p>
            <a:pPr lvl="1"/>
            <a:r>
              <a:rPr lang="en-US">
                <a:solidFill>
                  <a:schemeClr val="accent3"/>
                </a:solidFill>
              </a:rPr>
              <a:t>Reasons for success or failure</a:t>
            </a:r>
          </a:p>
          <a:p>
            <a:r>
              <a:rPr lang="en-US">
                <a:solidFill>
                  <a:schemeClr val="accent3"/>
                </a:solidFill>
              </a:rPr>
              <a:t>How study will differ from past studies</a:t>
            </a:r>
          </a:p>
          <a:p>
            <a:r>
              <a:rPr lang="en-US">
                <a:solidFill>
                  <a:schemeClr val="accent3"/>
                </a:solidFill>
              </a:rPr>
              <a:t>Map of specific locations of challenges and project location</a:t>
            </a:r>
          </a:p>
          <a:p>
            <a:r>
              <a:rPr lang="en-US">
                <a:solidFill>
                  <a:schemeClr val="accent3"/>
                </a:solidFill>
              </a:rPr>
              <a:t>See guidance</a:t>
            </a:r>
          </a:p>
        </p:txBody>
      </p:sp>
      <p:sp>
        <p:nvSpPr>
          <p:cNvPr id="4" name="Slide Number Placeholder 3">
            <a:extLst>
              <a:ext uri="{FF2B5EF4-FFF2-40B4-BE49-F238E27FC236}">
                <a16:creationId xmlns:a16="http://schemas.microsoft.com/office/drawing/2014/main" id="{C0365AB0-3C62-5584-685A-6341CC823DAA}"/>
              </a:ext>
            </a:extLst>
          </p:cNvPr>
          <p:cNvSpPr>
            <a:spLocks noGrp="1"/>
          </p:cNvSpPr>
          <p:nvPr>
            <p:ph type="sldNum" sz="quarter" idx="10"/>
          </p:nvPr>
        </p:nvSpPr>
        <p:spPr/>
        <p:txBody>
          <a:bodyPr/>
          <a:lstStyle/>
          <a:p>
            <a:fld id="{74EC55B0-5D01-45FE-91CD-8F1B48D625FC}" type="slidenum">
              <a:rPr lang="en-US" smtClean="0"/>
              <a:pPr/>
              <a:t>216</a:t>
            </a:fld>
            <a:endParaRPr lang="en-US"/>
          </a:p>
        </p:txBody>
      </p:sp>
    </p:spTree>
    <p:extLst>
      <p:ext uri="{BB962C8B-B14F-4D97-AF65-F5344CB8AC3E}">
        <p14:creationId xmlns:p14="http://schemas.microsoft.com/office/powerpoint/2010/main" val="201261193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D075-7EF5-EC7E-100B-98E0E0E0E8E4}"/>
              </a:ext>
            </a:extLst>
          </p:cNvPr>
          <p:cNvSpPr>
            <a:spLocks noGrp="1"/>
          </p:cNvSpPr>
          <p:nvPr>
            <p:ph type="title"/>
          </p:nvPr>
        </p:nvSpPr>
        <p:spPr/>
        <p:txBody>
          <a:bodyPr>
            <a:noAutofit/>
          </a:bodyPr>
          <a:lstStyle/>
          <a:p>
            <a:r>
              <a:rPr lang="en-US"/>
              <a:t>1.B Develop &amp; Prioritize Future Projects (0 to 3 points)</a:t>
            </a:r>
          </a:p>
        </p:txBody>
      </p:sp>
      <p:sp>
        <p:nvSpPr>
          <p:cNvPr id="3" name="Content Placeholder 2">
            <a:extLst>
              <a:ext uri="{FF2B5EF4-FFF2-40B4-BE49-F238E27FC236}">
                <a16:creationId xmlns:a16="http://schemas.microsoft.com/office/drawing/2014/main" id="{55C5E310-0F30-86C6-66E9-69EA799D6967}"/>
              </a:ext>
            </a:extLst>
          </p:cNvPr>
          <p:cNvSpPr>
            <a:spLocks noGrp="1"/>
          </p:cNvSpPr>
          <p:nvPr>
            <p:ph idx="1"/>
          </p:nvPr>
        </p:nvSpPr>
        <p:spPr/>
        <p:txBody>
          <a:bodyPr/>
          <a:lstStyle/>
          <a:p>
            <a:r>
              <a:rPr lang="en-US">
                <a:solidFill>
                  <a:schemeClr val="accent3"/>
                </a:solidFill>
              </a:rPr>
              <a:t>Describe how study will identify solutions</a:t>
            </a:r>
          </a:p>
          <a:p>
            <a:r>
              <a:rPr lang="en-US">
                <a:solidFill>
                  <a:schemeClr val="accent3"/>
                </a:solidFill>
              </a:rPr>
              <a:t>Describe how applicant will use study results to develop &amp; prioritize future projects</a:t>
            </a:r>
          </a:p>
          <a:p>
            <a:r>
              <a:rPr lang="en-US">
                <a:solidFill>
                  <a:schemeClr val="accent3"/>
                </a:solidFill>
              </a:rPr>
              <a:t>Describe how applicant will use study results to prioritize funding</a:t>
            </a:r>
          </a:p>
          <a:p>
            <a:r>
              <a:rPr lang="en-US">
                <a:solidFill>
                  <a:schemeClr val="accent3"/>
                </a:solidFill>
              </a:rPr>
              <a:t>See guidance</a:t>
            </a:r>
          </a:p>
        </p:txBody>
      </p:sp>
      <p:sp>
        <p:nvSpPr>
          <p:cNvPr id="4" name="Slide Number Placeholder 3">
            <a:extLst>
              <a:ext uri="{FF2B5EF4-FFF2-40B4-BE49-F238E27FC236}">
                <a16:creationId xmlns:a16="http://schemas.microsoft.com/office/drawing/2014/main" id="{93F247DB-590B-ACF3-59E6-7C6A79685187}"/>
              </a:ext>
            </a:extLst>
          </p:cNvPr>
          <p:cNvSpPr>
            <a:spLocks noGrp="1"/>
          </p:cNvSpPr>
          <p:nvPr>
            <p:ph type="sldNum" sz="quarter" idx="10"/>
          </p:nvPr>
        </p:nvSpPr>
        <p:spPr/>
        <p:txBody>
          <a:bodyPr/>
          <a:lstStyle/>
          <a:p>
            <a:fld id="{74EC55B0-5D01-45FE-91CD-8F1B48D625FC}" type="slidenum">
              <a:rPr lang="en-US" smtClean="0"/>
              <a:pPr/>
              <a:t>217</a:t>
            </a:fld>
            <a:endParaRPr lang="en-US"/>
          </a:p>
        </p:txBody>
      </p:sp>
    </p:spTree>
    <p:extLst>
      <p:ext uri="{BB962C8B-B14F-4D97-AF65-F5344CB8AC3E}">
        <p14:creationId xmlns:p14="http://schemas.microsoft.com/office/powerpoint/2010/main" val="302518929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CA3AF-03BA-413F-55B0-23AEADBBB149}"/>
              </a:ext>
            </a:extLst>
          </p:cNvPr>
          <p:cNvSpPr>
            <a:spLocks noGrp="1"/>
          </p:cNvSpPr>
          <p:nvPr>
            <p:ph type="title"/>
          </p:nvPr>
        </p:nvSpPr>
        <p:spPr/>
        <p:txBody>
          <a:bodyPr>
            <a:noAutofit/>
          </a:bodyPr>
          <a:lstStyle/>
          <a:p>
            <a:r>
              <a:rPr lang="en-US"/>
              <a:t>1.C Stormwater Minimum Control Measures (2 points)</a:t>
            </a:r>
          </a:p>
        </p:txBody>
      </p:sp>
      <p:sp>
        <p:nvSpPr>
          <p:cNvPr id="3" name="Content Placeholder 2">
            <a:extLst>
              <a:ext uri="{FF2B5EF4-FFF2-40B4-BE49-F238E27FC236}">
                <a16:creationId xmlns:a16="http://schemas.microsoft.com/office/drawing/2014/main" id="{48863376-1743-F030-C1DA-A6066340B390}"/>
              </a:ext>
            </a:extLst>
          </p:cNvPr>
          <p:cNvSpPr>
            <a:spLocks noGrp="1"/>
          </p:cNvSpPr>
          <p:nvPr>
            <p:ph idx="1"/>
          </p:nvPr>
        </p:nvSpPr>
        <p:spPr/>
        <p:txBody>
          <a:bodyPr>
            <a:noAutofit/>
          </a:bodyPr>
          <a:lstStyle/>
          <a:p>
            <a:r>
              <a:rPr lang="en-US" sz="2400">
                <a:solidFill>
                  <a:schemeClr val="accent3"/>
                </a:solidFill>
              </a:rPr>
              <a:t>Must address at least one of the following Minimum Control Measures (MCM) defined in MS4 permit</a:t>
            </a:r>
          </a:p>
          <a:p>
            <a:pPr lvl="1"/>
            <a:r>
              <a:rPr lang="en-US" sz="2000">
                <a:solidFill>
                  <a:schemeClr val="accent3"/>
                </a:solidFill>
              </a:rPr>
              <a:t>Public education and outreach</a:t>
            </a:r>
          </a:p>
          <a:p>
            <a:pPr lvl="1"/>
            <a:r>
              <a:rPr lang="en-US" sz="2000">
                <a:solidFill>
                  <a:schemeClr val="accent3"/>
                </a:solidFill>
              </a:rPr>
              <a:t>Public involvement and participation</a:t>
            </a:r>
          </a:p>
          <a:p>
            <a:pPr lvl="1"/>
            <a:r>
              <a:rPr lang="en-US" sz="2000">
                <a:solidFill>
                  <a:schemeClr val="accent3"/>
                </a:solidFill>
              </a:rPr>
              <a:t>Illicit discharge detection and elimination</a:t>
            </a:r>
          </a:p>
          <a:p>
            <a:pPr lvl="1"/>
            <a:r>
              <a:rPr lang="en-US" sz="2000">
                <a:solidFill>
                  <a:schemeClr val="accent3"/>
                </a:solidFill>
              </a:rPr>
              <a:t>Construction site runoff controls</a:t>
            </a:r>
          </a:p>
          <a:p>
            <a:pPr lvl="1"/>
            <a:r>
              <a:rPr lang="en-US" sz="2000">
                <a:solidFill>
                  <a:schemeClr val="accent3"/>
                </a:solidFill>
              </a:rPr>
              <a:t>Post-construction site runoff controls</a:t>
            </a:r>
          </a:p>
          <a:p>
            <a:pPr lvl="1"/>
            <a:r>
              <a:rPr lang="en-US" sz="2000">
                <a:solidFill>
                  <a:schemeClr val="accent3"/>
                </a:solidFill>
              </a:rPr>
              <a:t>Pollution prevention and good housekeeping for municipal operations</a:t>
            </a:r>
          </a:p>
          <a:p>
            <a:r>
              <a:rPr lang="en-US" sz="2400">
                <a:solidFill>
                  <a:schemeClr val="accent3"/>
                </a:solidFill>
              </a:rPr>
              <a:t>Narrative</a:t>
            </a:r>
          </a:p>
          <a:p>
            <a:pPr lvl="1"/>
            <a:r>
              <a:rPr lang="en-US" sz="2000">
                <a:solidFill>
                  <a:schemeClr val="accent3"/>
                </a:solidFill>
              </a:rPr>
              <a:t>Which MCM(s) have already been implemented &amp; date of implementation</a:t>
            </a:r>
          </a:p>
          <a:p>
            <a:pPr lvl="1"/>
            <a:r>
              <a:rPr lang="en-US" sz="2000">
                <a:solidFill>
                  <a:schemeClr val="accent3"/>
                </a:solidFill>
              </a:rPr>
              <a:t>Which MCM(s) will be the subject of this study</a:t>
            </a:r>
          </a:p>
          <a:p>
            <a:pPr lvl="1"/>
            <a:r>
              <a:rPr lang="en-US" sz="2000">
                <a:solidFill>
                  <a:schemeClr val="accent3"/>
                </a:solidFill>
              </a:rPr>
              <a:t>Anticipated results</a:t>
            </a:r>
          </a:p>
          <a:p>
            <a:r>
              <a:rPr lang="en-US" sz="2400">
                <a:solidFill>
                  <a:schemeClr val="accent3"/>
                </a:solidFill>
              </a:rPr>
              <a:t>See guidance</a:t>
            </a:r>
          </a:p>
        </p:txBody>
      </p:sp>
      <p:sp>
        <p:nvSpPr>
          <p:cNvPr id="4" name="Slide Number Placeholder 3">
            <a:extLst>
              <a:ext uri="{FF2B5EF4-FFF2-40B4-BE49-F238E27FC236}">
                <a16:creationId xmlns:a16="http://schemas.microsoft.com/office/drawing/2014/main" id="{EAD46A66-ED02-D9F5-19A0-8CF583106A74}"/>
              </a:ext>
            </a:extLst>
          </p:cNvPr>
          <p:cNvSpPr>
            <a:spLocks noGrp="1"/>
          </p:cNvSpPr>
          <p:nvPr>
            <p:ph type="sldNum" sz="quarter" idx="10"/>
          </p:nvPr>
        </p:nvSpPr>
        <p:spPr/>
        <p:txBody>
          <a:bodyPr/>
          <a:lstStyle/>
          <a:p>
            <a:fld id="{74EC55B0-5D01-45FE-91CD-8F1B48D625FC}" type="slidenum">
              <a:rPr lang="en-US" smtClean="0"/>
              <a:pPr/>
              <a:t>218</a:t>
            </a:fld>
            <a:endParaRPr lang="en-US"/>
          </a:p>
        </p:txBody>
      </p:sp>
    </p:spTree>
    <p:extLst>
      <p:ext uri="{BB962C8B-B14F-4D97-AF65-F5344CB8AC3E}">
        <p14:creationId xmlns:p14="http://schemas.microsoft.com/office/powerpoint/2010/main" val="201589138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15AAB-B38C-C765-53D6-B92E0964A679}"/>
              </a:ext>
            </a:extLst>
          </p:cNvPr>
          <p:cNvSpPr>
            <a:spLocks noGrp="1"/>
          </p:cNvSpPr>
          <p:nvPr>
            <p:ph type="title"/>
          </p:nvPr>
        </p:nvSpPr>
        <p:spPr/>
        <p:txBody>
          <a:bodyPr/>
          <a:lstStyle/>
          <a:p>
            <a:r>
              <a:rPr lang="en-US"/>
              <a:t>1.D Collaboration (3 points)</a:t>
            </a:r>
          </a:p>
        </p:txBody>
      </p:sp>
      <p:sp>
        <p:nvSpPr>
          <p:cNvPr id="3" name="Content Placeholder 2">
            <a:extLst>
              <a:ext uri="{FF2B5EF4-FFF2-40B4-BE49-F238E27FC236}">
                <a16:creationId xmlns:a16="http://schemas.microsoft.com/office/drawing/2014/main" id="{7DAC5690-C44C-FBA1-23B2-8596EDC8877E}"/>
              </a:ext>
            </a:extLst>
          </p:cNvPr>
          <p:cNvSpPr>
            <a:spLocks noGrp="1"/>
          </p:cNvSpPr>
          <p:nvPr>
            <p:ph idx="1"/>
          </p:nvPr>
        </p:nvSpPr>
        <p:spPr>
          <a:xfrm>
            <a:off x="446903" y="1094863"/>
            <a:ext cx="8239328" cy="5019673"/>
          </a:xfrm>
        </p:spPr>
        <p:txBody>
          <a:bodyPr>
            <a:noAutofit/>
          </a:bodyPr>
          <a:lstStyle/>
          <a:p>
            <a:r>
              <a:rPr lang="en-US" sz="2400">
                <a:solidFill>
                  <a:schemeClr val="accent3"/>
                </a:solidFill>
              </a:rPr>
              <a:t>For studies where 2 or more units of local government agree to collaborate</a:t>
            </a:r>
          </a:p>
          <a:p>
            <a:r>
              <a:rPr lang="en-US" sz="2400">
                <a:solidFill>
                  <a:schemeClr val="accent3"/>
                </a:solidFill>
              </a:rPr>
              <a:t>Narrative</a:t>
            </a:r>
          </a:p>
          <a:p>
            <a:pPr lvl="1"/>
            <a:r>
              <a:rPr lang="en-US" sz="2000">
                <a:solidFill>
                  <a:schemeClr val="accent3"/>
                </a:solidFill>
              </a:rPr>
              <a:t>Description of goals, outcomes, and benefits</a:t>
            </a:r>
          </a:p>
          <a:p>
            <a:pPr lvl="1"/>
            <a:r>
              <a:rPr lang="en-US" sz="2000">
                <a:solidFill>
                  <a:schemeClr val="accent3"/>
                </a:solidFill>
              </a:rPr>
              <a:t>Description of necessity for each unit of local government to participate</a:t>
            </a:r>
          </a:p>
          <a:p>
            <a:pPr lvl="1"/>
            <a:r>
              <a:rPr lang="en-US" sz="2000">
                <a:solidFill>
                  <a:schemeClr val="accent3"/>
                </a:solidFill>
              </a:rPr>
              <a:t>Discussion of previous collaboration efforts</a:t>
            </a:r>
          </a:p>
          <a:p>
            <a:pPr lvl="1"/>
            <a:r>
              <a:rPr lang="en-US" sz="2000">
                <a:solidFill>
                  <a:schemeClr val="accent3"/>
                </a:solidFill>
              </a:rPr>
              <a:t>Description of any previous stormwater quantity or quality work directly related to study</a:t>
            </a:r>
          </a:p>
          <a:p>
            <a:r>
              <a:rPr lang="en-US" sz="2400">
                <a:solidFill>
                  <a:schemeClr val="accent3"/>
                </a:solidFill>
              </a:rPr>
              <a:t>Supporting documentation</a:t>
            </a:r>
          </a:p>
          <a:p>
            <a:pPr lvl="1"/>
            <a:r>
              <a:rPr lang="en-US" sz="2000">
                <a:solidFill>
                  <a:schemeClr val="accent3"/>
                </a:solidFill>
              </a:rPr>
              <a:t>Resolution or board meeting minutes from each participating unit of local government</a:t>
            </a:r>
          </a:p>
          <a:p>
            <a:pPr lvl="1"/>
            <a:r>
              <a:rPr lang="en-US" sz="2000">
                <a:solidFill>
                  <a:schemeClr val="accent3"/>
                </a:solidFill>
              </a:rPr>
              <a:t>Map showing project location and jurisdictional boundaries of each unit of local government</a:t>
            </a:r>
          </a:p>
          <a:p>
            <a:r>
              <a:rPr lang="en-US" sz="2400">
                <a:solidFill>
                  <a:schemeClr val="accent3"/>
                </a:solidFill>
              </a:rPr>
              <a:t>See guidance</a:t>
            </a:r>
          </a:p>
        </p:txBody>
      </p:sp>
      <p:sp>
        <p:nvSpPr>
          <p:cNvPr id="4" name="Slide Number Placeholder 3">
            <a:extLst>
              <a:ext uri="{FF2B5EF4-FFF2-40B4-BE49-F238E27FC236}">
                <a16:creationId xmlns:a16="http://schemas.microsoft.com/office/drawing/2014/main" id="{FFF54E36-20AF-9C40-373E-75AC571B2B49}"/>
              </a:ext>
            </a:extLst>
          </p:cNvPr>
          <p:cNvSpPr>
            <a:spLocks noGrp="1"/>
          </p:cNvSpPr>
          <p:nvPr>
            <p:ph type="sldNum" sz="quarter" idx="10"/>
          </p:nvPr>
        </p:nvSpPr>
        <p:spPr/>
        <p:txBody>
          <a:bodyPr/>
          <a:lstStyle/>
          <a:p>
            <a:fld id="{74EC55B0-5D01-45FE-91CD-8F1B48D625FC}" type="slidenum">
              <a:rPr lang="en-US" smtClean="0"/>
              <a:pPr/>
              <a:t>219</a:t>
            </a:fld>
            <a:endParaRPr lang="en-US"/>
          </a:p>
        </p:txBody>
      </p:sp>
    </p:spTree>
    <p:extLst>
      <p:ext uri="{BB962C8B-B14F-4D97-AF65-F5344CB8AC3E}">
        <p14:creationId xmlns:p14="http://schemas.microsoft.com/office/powerpoint/2010/main" val="3381851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E36D-0DE6-AAF7-9E23-E9973979652E}"/>
              </a:ext>
            </a:extLst>
          </p:cNvPr>
          <p:cNvSpPr>
            <a:spLocks noGrp="1"/>
          </p:cNvSpPr>
          <p:nvPr>
            <p:ph type="title"/>
          </p:nvPr>
        </p:nvSpPr>
        <p:spPr/>
        <p:txBody>
          <a:bodyPr/>
          <a:lstStyle/>
          <a:p>
            <a:r>
              <a:rPr lang="en-US"/>
              <a:t>LASII – Important Facts – Eligibility</a:t>
            </a:r>
          </a:p>
        </p:txBody>
      </p:sp>
      <p:sp>
        <p:nvSpPr>
          <p:cNvPr id="3" name="Content Placeholder 2">
            <a:extLst>
              <a:ext uri="{FF2B5EF4-FFF2-40B4-BE49-F238E27FC236}">
                <a16:creationId xmlns:a16="http://schemas.microsoft.com/office/drawing/2014/main" id="{D33D2596-7676-C1FA-D30E-FEE27B04954F}"/>
              </a:ext>
            </a:extLst>
          </p:cNvPr>
          <p:cNvSpPr>
            <a:spLocks noGrp="1"/>
          </p:cNvSpPr>
          <p:nvPr>
            <p:ph idx="1"/>
          </p:nvPr>
        </p:nvSpPr>
        <p:spPr/>
        <p:txBody>
          <a:bodyPr/>
          <a:lstStyle/>
          <a:p>
            <a:r>
              <a:rPr lang="en-US">
                <a:solidFill>
                  <a:schemeClr val="accent3"/>
                </a:solidFill>
              </a:rPr>
              <a:t>Who is eligible to apply</a:t>
            </a:r>
          </a:p>
          <a:p>
            <a:pPr lvl="1"/>
            <a:r>
              <a:rPr lang="en-US">
                <a:solidFill>
                  <a:schemeClr val="accent3"/>
                </a:solidFill>
              </a:rPr>
              <a:t>Cities</a:t>
            </a:r>
          </a:p>
          <a:p>
            <a:pPr lvl="1"/>
            <a:r>
              <a:rPr lang="en-US">
                <a:solidFill>
                  <a:schemeClr val="accent3"/>
                </a:solidFill>
              </a:rPr>
              <a:t>Counties</a:t>
            </a:r>
          </a:p>
          <a:p>
            <a:pPr lvl="1"/>
            <a:r>
              <a:rPr lang="en-US">
                <a:solidFill>
                  <a:schemeClr val="accent3"/>
                </a:solidFill>
              </a:rPr>
              <a:t>Councils of government or non-profit entity partnering with City or County on LASII stormwater project</a:t>
            </a:r>
          </a:p>
          <a:p>
            <a:r>
              <a:rPr lang="en-US">
                <a:solidFill>
                  <a:schemeClr val="accent3"/>
                </a:solidFill>
              </a:rPr>
              <a:t>Other eligibility requirements</a:t>
            </a:r>
          </a:p>
          <a:p>
            <a:pPr lvl="1"/>
            <a:r>
              <a:rPr lang="en-US">
                <a:solidFill>
                  <a:schemeClr val="accent3"/>
                </a:solidFill>
              </a:rPr>
              <a:t>Must document a stormwater quality or quantity issue</a:t>
            </a:r>
          </a:p>
          <a:p>
            <a:pPr lvl="1"/>
            <a:r>
              <a:rPr lang="en-US">
                <a:solidFill>
                  <a:schemeClr val="accent3"/>
                </a:solidFill>
              </a:rPr>
              <a:t>Must demonstrate significant hardship raising revenue to finance stormwater management activities</a:t>
            </a:r>
          </a:p>
          <a:p>
            <a:endParaRPr lang="en-US">
              <a:solidFill>
                <a:srgbClr val="FF0000"/>
              </a:solidFill>
            </a:endParaRPr>
          </a:p>
        </p:txBody>
      </p:sp>
      <p:sp>
        <p:nvSpPr>
          <p:cNvPr id="4" name="Slide Number Placeholder 3">
            <a:extLst>
              <a:ext uri="{FF2B5EF4-FFF2-40B4-BE49-F238E27FC236}">
                <a16:creationId xmlns:a16="http://schemas.microsoft.com/office/drawing/2014/main" id="{AAA7E117-BC66-4EDF-5548-125992D8F25E}"/>
              </a:ext>
            </a:extLst>
          </p:cNvPr>
          <p:cNvSpPr>
            <a:spLocks noGrp="1"/>
          </p:cNvSpPr>
          <p:nvPr>
            <p:ph type="sldNum" sz="quarter" idx="10"/>
          </p:nvPr>
        </p:nvSpPr>
        <p:spPr/>
        <p:txBody>
          <a:bodyPr/>
          <a:lstStyle/>
          <a:p>
            <a:fld id="{74EC55B0-5D01-45FE-91CD-8F1B48D625FC}" type="slidenum">
              <a:rPr lang="en-US" smtClean="0"/>
              <a:pPr/>
              <a:t>22</a:t>
            </a:fld>
            <a:endParaRPr lang="en-US"/>
          </a:p>
        </p:txBody>
      </p:sp>
    </p:spTree>
    <p:extLst>
      <p:ext uri="{BB962C8B-B14F-4D97-AF65-F5344CB8AC3E}">
        <p14:creationId xmlns:p14="http://schemas.microsoft.com/office/powerpoint/2010/main" val="366327746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820C-0D52-0A09-50CC-995517519A69}"/>
              </a:ext>
            </a:extLst>
          </p:cNvPr>
          <p:cNvSpPr>
            <a:spLocks noGrp="1"/>
          </p:cNvSpPr>
          <p:nvPr>
            <p:ph type="title"/>
          </p:nvPr>
        </p:nvSpPr>
        <p:spPr>
          <a:xfrm>
            <a:off x="69292" y="-153000"/>
            <a:ext cx="9001171" cy="1273358"/>
          </a:xfrm>
        </p:spPr>
        <p:txBody>
          <a:bodyPr>
            <a:noAutofit/>
          </a:bodyPr>
          <a:lstStyle/>
          <a:p>
            <a:r>
              <a:rPr lang="en-US">
                <a:latin typeface="Times New Roman"/>
                <a:cs typeface="Times New Roman"/>
              </a:rPr>
              <a:t>1.E Benefit to Impaired Waters, Classified Waters, or Sensitive Waters (2 points)</a:t>
            </a:r>
            <a:endParaRPr lang="en-US"/>
          </a:p>
        </p:txBody>
      </p:sp>
      <p:sp>
        <p:nvSpPr>
          <p:cNvPr id="3" name="Content Placeholder 2">
            <a:extLst>
              <a:ext uri="{FF2B5EF4-FFF2-40B4-BE49-F238E27FC236}">
                <a16:creationId xmlns:a16="http://schemas.microsoft.com/office/drawing/2014/main" id="{242FE685-01FF-B6CE-B6A0-4B5B04F88FCB}"/>
              </a:ext>
            </a:extLst>
          </p:cNvPr>
          <p:cNvSpPr>
            <a:spLocks noGrp="1"/>
          </p:cNvSpPr>
          <p:nvPr>
            <p:ph idx="1"/>
          </p:nvPr>
        </p:nvSpPr>
        <p:spPr>
          <a:xfrm>
            <a:off x="466646" y="1493223"/>
            <a:ext cx="8229882" cy="4755178"/>
          </a:xfrm>
        </p:spPr>
        <p:txBody>
          <a:bodyPr vert="horz" lIns="91440" tIns="45720" rIns="91440" bIns="45720" rtlCol="0" anchor="t">
            <a:normAutofit/>
          </a:bodyPr>
          <a:lstStyle/>
          <a:p>
            <a:pPr marL="0" indent="0">
              <a:buNone/>
            </a:pPr>
            <a:r>
              <a:rPr lang="en-US">
                <a:solidFill>
                  <a:schemeClr val="accent3"/>
                </a:solidFill>
                <a:latin typeface="Arial"/>
                <a:cs typeface="Arial"/>
              </a:rPr>
              <a:t>Points </a:t>
            </a:r>
            <a:r>
              <a:rPr lang="en-US">
                <a:solidFill>
                  <a:schemeClr val="accent3"/>
                </a:solidFill>
                <a:latin typeface="Arial"/>
                <a:cs typeface="Arial"/>
                <a:sym typeface="Wingdings" panose="05000000000000000000" pitchFamily="2" charset="2"/>
              </a:rPr>
              <a:t> If project results in identifying methods that will support the protection of impaired, classified or sensitive waters to stormwater quality and/or quantity issues</a:t>
            </a:r>
          </a:p>
        </p:txBody>
      </p:sp>
      <p:sp>
        <p:nvSpPr>
          <p:cNvPr id="4" name="Slide Number Placeholder 3">
            <a:extLst>
              <a:ext uri="{FF2B5EF4-FFF2-40B4-BE49-F238E27FC236}">
                <a16:creationId xmlns:a16="http://schemas.microsoft.com/office/drawing/2014/main" id="{D8BFFE93-66E9-9C82-E9F2-AEB31FA46A4A}"/>
              </a:ext>
            </a:extLst>
          </p:cNvPr>
          <p:cNvSpPr>
            <a:spLocks noGrp="1"/>
          </p:cNvSpPr>
          <p:nvPr>
            <p:ph type="sldNum" sz="quarter" idx="10"/>
          </p:nvPr>
        </p:nvSpPr>
        <p:spPr/>
        <p:txBody>
          <a:bodyPr/>
          <a:lstStyle/>
          <a:p>
            <a:fld id="{74EC55B0-5D01-45FE-91CD-8F1B48D625FC}" type="slidenum">
              <a:rPr lang="en-US" smtClean="0"/>
              <a:pPr/>
              <a:t>220</a:t>
            </a:fld>
            <a:endParaRPr lang="en-US"/>
          </a:p>
        </p:txBody>
      </p:sp>
    </p:spTree>
    <p:extLst>
      <p:ext uri="{BB962C8B-B14F-4D97-AF65-F5344CB8AC3E}">
        <p14:creationId xmlns:p14="http://schemas.microsoft.com/office/powerpoint/2010/main" val="199331633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7327-8246-01D2-F805-E7F4EAB65452}"/>
              </a:ext>
            </a:extLst>
          </p:cNvPr>
          <p:cNvSpPr>
            <a:spLocks noGrp="1"/>
          </p:cNvSpPr>
          <p:nvPr>
            <p:ph type="title"/>
          </p:nvPr>
        </p:nvSpPr>
        <p:spPr/>
        <p:txBody>
          <a:bodyPr>
            <a:noAutofit/>
          </a:bodyPr>
          <a:lstStyle/>
          <a:p>
            <a:r>
              <a:rPr lang="en-US">
                <a:latin typeface="Times New Roman"/>
                <a:cs typeface="Times New Roman"/>
              </a:rPr>
              <a:t>1.E Benefit to Impaired Waters, Classified Waters, or Sensitive Waters (2 points)</a:t>
            </a:r>
          </a:p>
        </p:txBody>
      </p:sp>
      <p:sp>
        <p:nvSpPr>
          <p:cNvPr id="3" name="Content Placeholder 2">
            <a:extLst>
              <a:ext uri="{FF2B5EF4-FFF2-40B4-BE49-F238E27FC236}">
                <a16:creationId xmlns:a16="http://schemas.microsoft.com/office/drawing/2014/main" id="{A114260D-B52B-6C24-0C35-D9ACA6B83716}"/>
              </a:ext>
            </a:extLst>
          </p:cNvPr>
          <p:cNvSpPr>
            <a:spLocks noGrp="1"/>
          </p:cNvSpPr>
          <p:nvPr>
            <p:ph idx="1"/>
          </p:nvPr>
        </p:nvSpPr>
        <p:spPr/>
        <p:txBody>
          <a:bodyPr vert="horz" lIns="91440" tIns="45720" rIns="91440" bIns="45720" rtlCol="0" anchor="t">
            <a:noAutofit/>
          </a:bodyPr>
          <a:lstStyle/>
          <a:p>
            <a:pPr marL="0" indent="0">
              <a:buNone/>
            </a:pPr>
            <a:r>
              <a:rPr lang="en-US" dirty="0">
                <a:solidFill>
                  <a:schemeClr val="accent3"/>
                </a:solidFill>
                <a:latin typeface="Arial"/>
                <a:cs typeface="Arial"/>
              </a:rPr>
              <a:t>Studies to evaluate projects benefiting impaired </a:t>
            </a:r>
            <a:r>
              <a:rPr lang="en-US" dirty="0" err="1">
                <a:solidFill>
                  <a:schemeClr val="accent3"/>
                </a:solidFill>
                <a:latin typeface="Arial"/>
                <a:cs typeface="Arial"/>
              </a:rPr>
              <a:t>subwatershed</a:t>
            </a:r>
            <a:r>
              <a:rPr lang="en-US" dirty="0">
                <a:solidFill>
                  <a:schemeClr val="accent3"/>
                </a:solidFill>
                <a:latin typeface="Arial"/>
                <a:cs typeface="Arial"/>
              </a:rPr>
              <a:t> or Classified Waters</a:t>
            </a:r>
            <a:endParaRPr lang="en-US" dirty="0">
              <a:solidFill>
                <a:schemeClr val="accent3"/>
              </a:solidFill>
            </a:endParaRPr>
          </a:p>
          <a:p>
            <a:r>
              <a:rPr lang="en-US" sz="2400" dirty="0">
                <a:solidFill>
                  <a:schemeClr val="accent3"/>
                </a:solidFill>
                <a:latin typeface="Arial"/>
                <a:cs typeface="Arial"/>
              </a:rPr>
              <a:t>Watershed classification</a:t>
            </a:r>
          </a:p>
          <a:p>
            <a:r>
              <a:rPr lang="en-US" sz="2400" dirty="0">
                <a:solidFill>
                  <a:schemeClr val="accent3"/>
                </a:solidFill>
                <a:latin typeface="Arial"/>
                <a:cs typeface="Arial"/>
              </a:rPr>
              <a:t>Map with project &amp; impairment highlighted</a:t>
            </a:r>
          </a:p>
          <a:p>
            <a:r>
              <a:rPr lang="en-US" sz="2400" dirty="0">
                <a:solidFill>
                  <a:schemeClr val="accent3"/>
                </a:solidFill>
                <a:latin typeface="Arial"/>
                <a:cs typeface="Arial"/>
              </a:rPr>
              <a:t>Provide river basin name, stream name, 8-digit HUC for subbasin, index number, and stream classification</a:t>
            </a:r>
          </a:p>
          <a:p>
            <a:r>
              <a:rPr lang="en-US" sz="2400" dirty="0">
                <a:solidFill>
                  <a:schemeClr val="accent3"/>
                </a:solidFill>
                <a:latin typeface="Arial"/>
                <a:cs typeface="Arial"/>
              </a:rPr>
              <a:t>Discuss impairment and how project will result in plan to resolve impairment</a:t>
            </a:r>
          </a:p>
          <a:p>
            <a:r>
              <a:rPr lang="en-US" sz="2400" dirty="0">
                <a:solidFill>
                  <a:schemeClr val="accent3"/>
                </a:solidFill>
                <a:latin typeface="Arial"/>
                <a:cs typeface="Arial"/>
              </a:rPr>
              <a:t>Discuss methods that will be evaluated to benefit specific classified waters</a:t>
            </a:r>
          </a:p>
          <a:p>
            <a:r>
              <a:rPr lang="en-US" sz="2400" dirty="0">
                <a:solidFill>
                  <a:schemeClr val="accent3"/>
                </a:solidFill>
                <a:latin typeface="Arial"/>
                <a:cs typeface="Arial"/>
              </a:rPr>
              <a:t>Supporting documentation</a:t>
            </a:r>
          </a:p>
          <a:p>
            <a:r>
              <a:rPr lang="en-US" sz="2400" dirty="0">
                <a:solidFill>
                  <a:schemeClr val="accent3"/>
                </a:solidFill>
                <a:latin typeface="Arial"/>
                <a:cs typeface="Arial"/>
              </a:rPr>
              <a:t>See guidance</a:t>
            </a:r>
          </a:p>
          <a:p>
            <a:pPr lvl="2"/>
            <a:endParaRPr lang="en-US" dirty="0"/>
          </a:p>
          <a:p>
            <a:pPr lvl="2"/>
            <a:endParaRPr lang="en-US" dirty="0"/>
          </a:p>
        </p:txBody>
      </p:sp>
      <p:sp>
        <p:nvSpPr>
          <p:cNvPr id="4" name="Slide Number Placeholder 3">
            <a:extLst>
              <a:ext uri="{FF2B5EF4-FFF2-40B4-BE49-F238E27FC236}">
                <a16:creationId xmlns:a16="http://schemas.microsoft.com/office/drawing/2014/main" id="{04F8D4AE-D1F6-A182-5C37-B9D3F16F7EBD}"/>
              </a:ext>
            </a:extLst>
          </p:cNvPr>
          <p:cNvSpPr>
            <a:spLocks noGrp="1"/>
          </p:cNvSpPr>
          <p:nvPr>
            <p:ph type="sldNum" sz="quarter" idx="10"/>
          </p:nvPr>
        </p:nvSpPr>
        <p:spPr/>
        <p:txBody>
          <a:bodyPr/>
          <a:lstStyle/>
          <a:p>
            <a:fld id="{74EC55B0-5D01-45FE-91CD-8F1B48D625FC}" type="slidenum">
              <a:rPr lang="en-US">
                <a:solidFill>
                  <a:srgbClr val="1F497D"/>
                </a:solidFill>
                <a:latin typeface="Arial"/>
              </a:rPr>
              <a:pPr/>
              <a:t>221</a:t>
            </a:fld>
            <a:endParaRPr lang="en-US">
              <a:solidFill>
                <a:srgbClr val="1F497D"/>
              </a:solidFill>
              <a:latin typeface="Arial"/>
            </a:endParaRPr>
          </a:p>
        </p:txBody>
      </p:sp>
    </p:spTree>
    <p:extLst>
      <p:ext uri="{BB962C8B-B14F-4D97-AF65-F5344CB8AC3E}">
        <p14:creationId xmlns:p14="http://schemas.microsoft.com/office/powerpoint/2010/main" val="341308107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2B6A-FBC5-2529-4A23-F8971C581266}"/>
              </a:ext>
            </a:extLst>
          </p:cNvPr>
          <p:cNvSpPr>
            <a:spLocks noGrp="1"/>
          </p:cNvSpPr>
          <p:nvPr>
            <p:ph type="title"/>
          </p:nvPr>
        </p:nvSpPr>
        <p:spPr/>
        <p:txBody>
          <a:bodyPr/>
          <a:lstStyle/>
          <a:p>
            <a:r>
              <a:rPr lang="en-US"/>
              <a:t>1.F Nature-Based Solutions (2 points)</a:t>
            </a:r>
          </a:p>
        </p:txBody>
      </p:sp>
      <p:sp>
        <p:nvSpPr>
          <p:cNvPr id="3" name="Content Placeholder 2">
            <a:extLst>
              <a:ext uri="{FF2B5EF4-FFF2-40B4-BE49-F238E27FC236}">
                <a16:creationId xmlns:a16="http://schemas.microsoft.com/office/drawing/2014/main" id="{C44E79D0-88AB-FA99-87D8-6C0DAB0C950B}"/>
              </a:ext>
            </a:extLst>
          </p:cNvPr>
          <p:cNvSpPr>
            <a:spLocks noGrp="1"/>
          </p:cNvSpPr>
          <p:nvPr>
            <p:ph idx="1"/>
          </p:nvPr>
        </p:nvSpPr>
        <p:spPr/>
        <p:txBody>
          <a:bodyPr/>
          <a:lstStyle/>
          <a:p>
            <a:pPr marL="0" indent="0">
              <a:buNone/>
            </a:pPr>
            <a:r>
              <a:rPr lang="en-US">
                <a:solidFill>
                  <a:schemeClr val="accent3"/>
                </a:solidFill>
              </a:rPr>
              <a:t>Demonstrate how solution will meet definition of a nature-based stormwater solution</a:t>
            </a:r>
          </a:p>
          <a:p>
            <a:endParaRPr lang="en-US"/>
          </a:p>
        </p:txBody>
      </p:sp>
      <p:sp>
        <p:nvSpPr>
          <p:cNvPr id="4" name="Slide Number Placeholder 3">
            <a:extLst>
              <a:ext uri="{FF2B5EF4-FFF2-40B4-BE49-F238E27FC236}">
                <a16:creationId xmlns:a16="http://schemas.microsoft.com/office/drawing/2014/main" id="{F852F3A0-C33F-E418-ADC3-71A21C5E07CC}"/>
              </a:ext>
            </a:extLst>
          </p:cNvPr>
          <p:cNvSpPr>
            <a:spLocks noGrp="1"/>
          </p:cNvSpPr>
          <p:nvPr>
            <p:ph type="sldNum" sz="quarter" idx="10"/>
          </p:nvPr>
        </p:nvSpPr>
        <p:spPr/>
        <p:txBody>
          <a:bodyPr/>
          <a:lstStyle/>
          <a:p>
            <a:fld id="{74EC55B0-5D01-45FE-91CD-8F1B48D625FC}" type="slidenum">
              <a:rPr lang="en-US" smtClean="0"/>
              <a:pPr/>
              <a:t>222</a:t>
            </a:fld>
            <a:endParaRPr lang="en-US"/>
          </a:p>
        </p:txBody>
      </p:sp>
    </p:spTree>
    <p:extLst>
      <p:ext uri="{BB962C8B-B14F-4D97-AF65-F5344CB8AC3E}">
        <p14:creationId xmlns:p14="http://schemas.microsoft.com/office/powerpoint/2010/main" val="358604596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BA67E-1AD4-6C26-E7C5-0D66A3909A4F}"/>
              </a:ext>
            </a:extLst>
          </p:cNvPr>
          <p:cNvSpPr/>
          <p:nvPr/>
        </p:nvSpPr>
        <p:spPr>
          <a:xfrm>
            <a:off x="6816437" y="5321223"/>
            <a:ext cx="2182091" cy="1241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4DF94-F898-B565-2059-67DDAE42B54D}"/>
              </a:ext>
            </a:extLst>
          </p:cNvPr>
          <p:cNvSpPr>
            <a:spLocks noGrp="1"/>
          </p:cNvSpPr>
          <p:nvPr>
            <p:ph type="title"/>
          </p:nvPr>
        </p:nvSpPr>
        <p:spPr/>
        <p:txBody>
          <a:bodyPr/>
          <a:lstStyle/>
          <a:p>
            <a:r>
              <a:rPr lang="en-US"/>
              <a:t>1.G Innovative Stormwater Project (2 points)</a:t>
            </a:r>
          </a:p>
        </p:txBody>
      </p:sp>
      <p:sp>
        <p:nvSpPr>
          <p:cNvPr id="3" name="Content Placeholder 2">
            <a:extLst>
              <a:ext uri="{FF2B5EF4-FFF2-40B4-BE49-F238E27FC236}">
                <a16:creationId xmlns:a16="http://schemas.microsoft.com/office/drawing/2014/main" id="{2B8AD881-225A-7AE9-A1EE-797A1188DB2F}"/>
              </a:ext>
            </a:extLst>
          </p:cNvPr>
          <p:cNvSpPr>
            <a:spLocks noGrp="1"/>
          </p:cNvSpPr>
          <p:nvPr>
            <p:ph idx="1"/>
          </p:nvPr>
        </p:nvSpPr>
        <p:spPr>
          <a:xfrm>
            <a:off x="457200" y="914400"/>
            <a:ext cx="8239328" cy="5334001"/>
          </a:xfrm>
        </p:spPr>
        <p:txBody>
          <a:bodyPr>
            <a:noAutofit/>
          </a:bodyPr>
          <a:lstStyle/>
          <a:p>
            <a:r>
              <a:rPr lang="en-US" sz="2400">
                <a:solidFill>
                  <a:schemeClr val="accent3"/>
                </a:solidFill>
              </a:rPr>
              <a:t>Investigates applicability of an innovative stormwater project to address stormwater quantity/quality issues</a:t>
            </a:r>
          </a:p>
          <a:p>
            <a:r>
              <a:rPr lang="en-US" sz="2400">
                <a:solidFill>
                  <a:schemeClr val="accent3"/>
                </a:solidFill>
              </a:rPr>
              <a:t>Innovative stormwater quantity narrative</a:t>
            </a:r>
          </a:p>
          <a:p>
            <a:pPr lvl="1"/>
            <a:r>
              <a:rPr lang="en-US" sz="2000">
                <a:solidFill>
                  <a:schemeClr val="accent3"/>
                </a:solidFill>
              </a:rPr>
              <a:t>Study description and reason it is innovative</a:t>
            </a:r>
          </a:p>
          <a:p>
            <a:pPr lvl="1"/>
            <a:r>
              <a:rPr lang="en-US" sz="2000">
                <a:solidFill>
                  <a:schemeClr val="accent3"/>
                </a:solidFill>
              </a:rPr>
              <a:t>How study will support utilization of new or different practices</a:t>
            </a:r>
          </a:p>
          <a:p>
            <a:pPr lvl="1"/>
            <a:r>
              <a:rPr lang="en-US" sz="2000">
                <a:solidFill>
                  <a:schemeClr val="accent3"/>
                </a:solidFill>
              </a:rPr>
              <a:t>How study will </a:t>
            </a:r>
          </a:p>
          <a:p>
            <a:pPr lvl="2"/>
            <a:r>
              <a:rPr lang="en-US">
                <a:solidFill>
                  <a:schemeClr val="accent3"/>
                </a:solidFill>
              </a:rPr>
              <a:t>Build on current stormwater experiences and practices</a:t>
            </a:r>
          </a:p>
          <a:p>
            <a:pPr lvl="2"/>
            <a:r>
              <a:rPr lang="en-US">
                <a:solidFill>
                  <a:schemeClr val="accent3"/>
                </a:solidFill>
              </a:rPr>
              <a:t>Advance practices in stormwater quantity management</a:t>
            </a:r>
          </a:p>
          <a:p>
            <a:pPr lvl="1"/>
            <a:r>
              <a:rPr lang="en-US" sz="2000">
                <a:solidFill>
                  <a:schemeClr val="accent3"/>
                </a:solidFill>
              </a:rPr>
              <a:t>How applicant will disseminate findings and results</a:t>
            </a:r>
          </a:p>
          <a:p>
            <a:r>
              <a:rPr lang="en-US" sz="2400">
                <a:solidFill>
                  <a:schemeClr val="accent3"/>
                </a:solidFill>
              </a:rPr>
              <a:t>Innovative stormwater quality narrative</a:t>
            </a:r>
          </a:p>
          <a:p>
            <a:pPr lvl="1"/>
            <a:r>
              <a:rPr lang="en-US" sz="2000">
                <a:solidFill>
                  <a:schemeClr val="accent3"/>
                </a:solidFill>
              </a:rPr>
              <a:t>Documentation of how study meets innovative stormwater quality requirements</a:t>
            </a:r>
          </a:p>
          <a:p>
            <a:pPr lvl="1"/>
            <a:r>
              <a:rPr lang="en-US" sz="2000">
                <a:solidFill>
                  <a:schemeClr val="accent3"/>
                </a:solidFill>
              </a:rPr>
              <a:t>How study will</a:t>
            </a:r>
          </a:p>
          <a:p>
            <a:pPr lvl="2"/>
            <a:r>
              <a:rPr lang="en-US">
                <a:solidFill>
                  <a:schemeClr val="accent3"/>
                </a:solidFill>
              </a:rPr>
              <a:t>Build on current stormwater quality management experiences and practices</a:t>
            </a:r>
          </a:p>
          <a:p>
            <a:pPr lvl="2"/>
            <a:r>
              <a:rPr lang="en-US">
                <a:solidFill>
                  <a:schemeClr val="accent3"/>
                </a:solidFill>
              </a:rPr>
              <a:t>Advance practices in stormwater quality management</a:t>
            </a:r>
          </a:p>
          <a:p>
            <a:pPr lvl="1"/>
            <a:r>
              <a:rPr lang="en-US" sz="2000">
                <a:solidFill>
                  <a:schemeClr val="accent3"/>
                </a:solidFill>
              </a:rPr>
              <a:t>How applicant will disseminate findings and results</a:t>
            </a:r>
          </a:p>
          <a:p>
            <a:endParaRPr lang="en-US"/>
          </a:p>
          <a:p>
            <a:endParaRPr lang="en-US"/>
          </a:p>
        </p:txBody>
      </p:sp>
      <p:sp>
        <p:nvSpPr>
          <p:cNvPr id="4" name="Slide Number Placeholder 3">
            <a:extLst>
              <a:ext uri="{FF2B5EF4-FFF2-40B4-BE49-F238E27FC236}">
                <a16:creationId xmlns:a16="http://schemas.microsoft.com/office/drawing/2014/main" id="{AB00541E-A0FA-BF6F-4EEB-63D099B99490}"/>
              </a:ext>
            </a:extLst>
          </p:cNvPr>
          <p:cNvSpPr>
            <a:spLocks noGrp="1"/>
          </p:cNvSpPr>
          <p:nvPr>
            <p:ph type="sldNum" sz="quarter" idx="10"/>
          </p:nvPr>
        </p:nvSpPr>
        <p:spPr/>
        <p:txBody>
          <a:bodyPr/>
          <a:lstStyle/>
          <a:p>
            <a:fld id="{74EC55B0-5D01-45FE-91CD-8F1B48D625FC}" type="slidenum">
              <a:rPr lang="en-US" smtClean="0"/>
              <a:pPr/>
              <a:t>223</a:t>
            </a:fld>
            <a:endParaRPr lang="en-US"/>
          </a:p>
        </p:txBody>
      </p:sp>
    </p:spTree>
    <p:extLst>
      <p:ext uri="{BB962C8B-B14F-4D97-AF65-F5344CB8AC3E}">
        <p14:creationId xmlns:p14="http://schemas.microsoft.com/office/powerpoint/2010/main" val="65339713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0E0E-5FFA-E853-4260-11F21D394CC8}"/>
              </a:ext>
            </a:extLst>
          </p:cNvPr>
          <p:cNvSpPr>
            <a:spLocks noGrp="1"/>
          </p:cNvSpPr>
          <p:nvPr>
            <p:ph type="title"/>
          </p:nvPr>
        </p:nvSpPr>
        <p:spPr/>
        <p:txBody>
          <a:bodyPr/>
          <a:lstStyle/>
          <a:p>
            <a:r>
              <a:rPr lang="en-US"/>
              <a:t>1.H Decrease in Vulnerability (1 point)</a:t>
            </a:r>
          </a:p>
        </p:txBody>
      </p:sp>
      <p:sp>
        <p:nvSpPr>
          <p:cNvPr id="3" name="Content Placeholder 2">
            <a:extLst>
              <a:ext uri="{FF2B5EF4-FFF2-40B4-BE49-F238E27FC236}">
                <a16:creationId xmlns:a16="http://schemas.microsoft.com/office/drawing/2014/main" id="{044B67C3-D9A3-26D5-EE12-3FEBC6E7E2B8}"/>
              </a:ext>
            </a:extLst>
          </p:cNvPr>
          <p:cNvSpPr>
            <a:spLocks noGrp="1"/>
          </p:cNvSpPr>
          <p:nvPr>
            <p:ph idx="1"/>
          </p:nvPr>
        </p:nvSpPr>
        <p:spPr/>
        <p:txBody>
          <a:bodyPr/>
          <a:lstStyle/>
          <a:p>
            <a:r>
              <a:rPr lang="en-US">
                <a:solidFill>
                  <a:schemeClr val="accent3"/>
                </a:solidFill>
              </a:rPr>
              <a:t>Addresses vulnerability related to</a:t>
            </a:r>
          </a:p>
          <a:p>
            <a:pPr lvl="1"/>
            <a:r>
              <a:rPr lang="en-US">
                <a:solidFill>
                  <a:schemeClr val="accent3"/>
                </a:solidFill>
              </a:rPr>
              <a:t>Flooding</a:t>
            </a:r>
          </a:p>
          <a:p>
            <a:pPr lvl="1"/>
            <a:r>
              <a:rPr lang="en-US">
                <a:solidFill>
                  <a:schemeClr val="accent3"/>
                </a:solidFill>
              </a:rPr>
              <a:t>Sea level rise</a:t>
            </a:r>
          </a:p>
          <a:p>
            <a:pPr lvl="1"/>
            <a:r>
              <a:rPr lang="en-US">
                <a:solidFill>
                  <a:schemeClr val="accent3"/>
                </a:solidFill>
              </a:rPr>
              <a:t>Other environmental changes</a:t>
            </a:r>
          </a:p>
          <a:p>
            <a:r>
              <a:rPr lang="en-US">
                <a:solidFill>
                  <a:schemeClr val="accent3"/>
                </a:solidFill>
              </a:rPr>
              <a:t>Narrative</a:t>
            </a:r>
          </a:p>
          <a:p>
            <a:pPr lvl="1"/>
            <a:r>
              <a:rPr lang="en-US">
                <a:solidFill>
                  <a:schemeClr val="accent3"/>
                </a:solidFill>
              </a:rPr>
              <a:t>How projects are evaluated will address these changes</a:t>
            </a:r>
          </a:p>
          <a:p>
            <a:pPr lvl="1"/>
            <a:r>
              <a:rPr lang="en-US">
                <a:solidFill>
                  <a:schemeClr val="accent3"/>
                </a:solidFill>
              </a:rPr>
              <a:t>How projects being evaluating will decrease vulnerability</a:t>
            </a:r>
          </a:p>
          <a:p>
            <a:pPr lvl="1"/>
            <a:r>
              <a:rPr lang="en-US">
                <a:solidFill>
                  <a:schemeClr val="accent3"/>
                </a:solidFill>
              </a:rPr>
              <a:t>Concise statement of future conditions that will be used in vulnerability assessment</a:t>
            </a:r>
          </a:p>
          <a:p>
            <a:r>
              <a:rPr lang="en-US">
                <a:solidFill>
                  <a:schemeClr val="accent3"/>
                </a:solidFill>
              </a:rPr>
              <a:t>See guidance</a:t>
            </a:r>
          </a:p>
        </p:txBody>
      </p:sp>
      <p:sp>
        <p:nvSpPr>
          <p:cNvPr id="4" name="Slide Number Placeholder 3">
            <a:extLst>
              <a:ext uri="{FF2B5EF4-FFF2-40B4-BE49-F238E27FC236}">
                <a16:creationId xmlns:a16="http://schemas.microsoft.com/office/drawing/2014/main" id="{8F4ACB1B-2E35-6EF4-93C7-C5145E7B8BA4}"/>
              </a:ext>
            </a:extLst>
          </p:cNvPr>
          <p:cNvSpPr>
            <a:spLocks noGrp="1"/>
          </p:cNvSpPr>
          <p:nvPr>
            <p:ph type="sldNum" sz="quarter" idx="10"/>
          </p:nvPr>
        </p:nvSpPr>
        <p:spPr/>
        <p:txBody>
          <a:bodyPr/>
          <a:lstStyle/>
          <a:p>
            <a:fld id="{74EC55B0-5D01-45FE-91CD-8F1B48D625FC}" type="slidenum">
              <a:rPr lang="en-US" smtClean="0"/>
              <a:pPr/>
              <a:t>224</a:t>
            </a:fld>
            <a:endParaRPr lang="en-US"/>
          </a:p>
        </p:txBody>
      </p:sp>
    </p:spTree>
    <p:extLst>
      <p:ext uri="{BB962C8B-B14F-4D97-AF65-F5344CB8AC3E}">
        <p14:creationId xmlns:p14="http://schemas.microsoft.com/office/powerpoint/2010/main" val="11447859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225</a:t>
            </a:fld>
            <a:endParaRPr lang="en-US"/>
          </a:p>
        </p:txBody>
      </p:sp>
      <p:sp>
        <p:nvSpPr>
          <p:cNvPr id="7" name="Title 6"/>
          <p:cNvSpPr>
            <a:spLocks noGrp="1"/>
          </p:cNvSpPr>
          <p:nvPr>
            <p:ph type="ctrTitle"/>
          </p:nvPr>
        </p:nvSpPr>
        <p:spPr/>
        <p:txBody>
          <a:bodyPr>
            <a:noAutofit/>
          </a:bodyPr>
          <a:lstStyle/>
          <a:p>
            <a:r>
              <a:rPr lang="en-US"/>
              <a:t>LASII Priority Rating System for Planning Grants</a:t>
            </a:r>
          </a:p>
        </p:txBody>
      </p:sp>
      <p:sp>
        <p:nvSpPr>
          <p:cNvPr id="8" name="Content Placeholder 7"/>
          <p:cNvSpPr>
            <a:spLocks noGrp="1"/>
          </p:cNvSpPr>
          <p:nvPr>
            <p:ph idx="13"/>
          </p:nvPr>
        </p:nvSpPr>
        <p:spPr/>
        <p:txBody>
          <a:bodyPr>
            <a:normAutofit/>
          </a:bodyPr>
          <a:lstStyle/>
          <a:p>
            <a:pPr marL="0" indent="0" algn="ctr">
              <a:buNone/>
            </a:pPr>
            <a:endParaRPr lang="en-US" sz="3200">
              <a:solidFill>
                <a:schemeClr val="tx1"/>
              </a:solidFill>
            </a:endParaRPr>
          </a:p>
          <a:p>
            <a:pPr marL="0" indent="0" algn="ctr">
              <a:buNone/>
            </a:pPr>
            <a:endParaRPr lang="en-US" sz="3200">
              <a:solidFill>
                <a:schemeClr val="tx1"/>
              </a:solidFill>
            </a:endParaRPr>
          </a:p>
          <a:p>
            <a:pPr marL="0" indent="0" algn="ctr">
              <a:buNone/>
            </a:pPr>
            <a:r>
              <a:rPr lang="en-US" sz="3200">
                <a:solidFill>
                  <a:schemeClr val="tx2"/>
                </a:solidFill>
              </a:rPr>
              <a:t>Priority Rating System</a:t>
            </a:r>
          </a:p>
          <a:p>
            <a:pPr marL="0" indent="0" algn="ctr">
              <a:buNone/>
            </a:pPr>
            <a:br>
              <a:rPr lang="en-US" sz="3200">
                <a:solidFill>
                  <a:schemeClr val="tx2"/>
                </a:solidFill>
              </a:rPr>
            </a:br>
            <a:r>
              <a:rPr lang="en-US" sz="3200">
                <a:solidFill>
                  <a:schemeClr val="tx2"/>
                </a:solidFill>
              </a:rPr>
              <a:t>Category 2 – System Management</a:t>
            </a:r>
          </a:p>
          <a:p>
            <a:pPr marL="0" indent="0" algn="ctr">
              <a:buNone/>
            </a:pPr>
            <a:r>
              <a:rPr lang="en-US" sz="3200">
                <a:solidFill>
                  <a:schemeClr val="accent3"/>
                </a:solidFill>
              </a:rPr>
              <a:t>(12 points max)</a:t>
            </a:r>
          </a:p>
        </p:txBody>
      </p:sp>
    </p:spTree>
    <p:extLst>
      <p:ext uri="{BB962C8B-B14F-4D97-AF65-F5344CB8AC3E}">
        <p14:creationId xmlns:p14="http://schemas.microsoft.com/office/powerpoint/2010/main" val="270044191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EA2F-3D7D-164B-63C0-954D4379B50D}"/>
              </a:ext>
            </a:extLst>
          </p:cNvPr>
          <p:cNvSpPr>
            <a:spLocks noGrp="1"/>
          </p:cNvSpPr>
          <p:nvPr>
            <p:ph type="title"/>
          </p:nvPr>
        </p:nvSpPr>
        <p:spPr/>
        <p:txBody>
          <a:bodyPr/>
          <a:lstStyle/>
          <a:p>
            <a:r>
              <a:rPr lang="en-US"/>
              <a:t>2.A Stormwater Personnel (1 point)</a:t>
            </a:r>
          </a:p>
        </p:txBody>
      </p:sp>
      <p:sp>
        <p:nvSpPr>
          <p:cNvPr id="3" name="Content Placeholder 2">
            <a:extLst>
              <a:ext uri="{FF2B5EF4-FFF2-40B4-BE49-F238E27FC236}">
                <a16:creationId xmlns:a16="http://schemas.microsoft.com/office/drawing/2014/main" id="{F6F134BB-2464-EA44-64E1-560FCDD801B4}"/>
              </a:ext>
            </a:extLst>
          </p:cNvPr>
          <p:cNvSpPr>
            <a:spLocks noGrp="1"/>
          </p:cNvSpPr>
          <p:nvPr>
            <p:ph idx="1"/>
          </p:nvPr>
        </p:nvSpPr>
        <p:spPr/>
        <p:txBody>
          <a:bodyPr vert="horz" lIns="91440" tIns="45720" rIns="91440" bIns="45720" rtlCol="0" anchor="t">
            <a:noAutofit/>
          </a:bodyPr>
          <a:lstStyle/>
          <a:p>
            <a:r>
              <a:rPr lang="en-US" sz="2400">
                <a:solidFill>
                  <a:schemeClr val="accent3"/>
                </a:solidFill>
              </a:rPr>
              <a:t>At least 0.5 full-time equivalent (FTE) are actively spending their time on stormwater management activities</a:t>
            </a:r>
          </a:p>
          <a:p>
            <a:r>
              <a:rPr lang="en-US" sz="2400">
                <a:solidFill>
                  <a:schemeClr val="accent3"/>
                </a:solidFill>
              </a:rPr>
              <a:t>Narrative</a:t>
            </a:r>
          </a:p>
          <a:p>
            <a:pPr lvl="1"/>
            <a:r>
              <a:rPr lang="en-US" sz="2000">
                <a:solidFill>
                  <a:schemeClr val="accent3"/>
                </a:solidFill>
              </a:rPr>
              <a:t>Identification of FTE(s) designated as responsible for stormwater management</a:t>
            </a:r>
          </a:p>
          <a:p>
            <a:pPr lvl="1"/>
            <a:r>
              <a:rPr lang="en-US" sz="2000">
                <a:solidFill>
                  <a:schemeClr val="accent3"/>
                </a:solidFill>
              </a:rPr>
              <a:t>Description of day-to-day stormwater management responsibilities &amp; activities</a:t>
            </a:r>
          </a:p>
          <a:p>
            <a:pPr lvl="1"/>
            <a:r>
              <a:rPr lang="en-US" sz="2000">
                <a:solidFill>
                  <a:schemeClr val="accent3"/>
                </a:solidFill>
                <a:latin typeface="Arial"/>
                <a:cs typeface="Arial"/>
              </a:rPr>
              <a:t>Description of FTE’s stormwater management qualifications, experience, and training </a:t>
            </a:r>
            <a:endParaRPr lang="en-US" sz="2000">
              <a:solidFill>
                <a:schemeClr val="accent3"/>
              </a:solidFill>
            </a:endParaRPr>
          </a:p>
          <a:p>
            <a:r>
              <a:rPr lang="en-US" sz="2400">
                <a:solidFill>
                  <a:schemeClr val="accent3"/>
                </a:solidFill>
              </a:rPr>
              <a:t>Supporting documentation – If consultant contracted, copy of contract between consultant and applicant</a:t>
            </a:r>
          </a:p>
          <a:p>
            <a:r>
              <a:rPr lang="en-US" sz="2400">
                <a:solidFill>
                  <a:schemeClr val="accent3"/>
                </a:solidFill>
              </a:rPr>
              <a:t>See guidance</a:t>
            </a:r>
          </a:p>
        </p:txBody>
      </p:sp>
      <p:sp>
        <p:nvSpPr>
          <p:cNvPr id="4" name="Slide Number Placeholder 3">
            <a:extLst>
              <a:ext uri="{FF2B5EF4-FFF2-40B4-BE49-F238E27FC236}">
                <a16:creationId xmlns:a16="http://schemas.microsoft.com/office/drawing/2014/main" id="{EAC76DE6-C425-6599-4CC6-F699454F35C4}"/>
              </a:ext>
            </a:extLst>
          </p:cNvPr>
          <p:cNvSpPr>
            <a:spLocks noGrp="1"/>
          </p:cNvSpPr>
          <p:nvPr>
            <p:ph type="sldNum" sz="quarter" idx="10"/>
          </p:nvPr>
        </p:nvSpPr>
        <p:spPr/>
        <p:txBody>
          <a:bodyPr/>
          <a:lstStyle/>
          <a:p>
            <a:fld id="{74EC55B0-5D01-45FE-91CD-8F1B48D625FC}" type="slidenum">
              <a:rPr lang="en-US" smtClean="0"/>
              <a:pPr/>
              <a:t>226</a:t>
            </a:fld>
            <a:endParaRPr lang="en-US"/>
          </a:p>
        </p:txBody>
      </p:sp>
    </p:spTree>
    <p:extLst>
      <p:ext uri="{BB962C8B-B14F-4D97-AF65-F5344CB8AC3E}">
        <p14:creationId xmlns:p14="http://schemas.microsoft.com/office/powerpoint/2010/main" val="121167320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F8597-F467-9670-7C32-98E054D89D1F}"/>
              </a:ext>
            </a:extLst>
          </p:cNvPr>
          <p:cNvSpPr>
            <a:spLocks noGrp="1"/>
          </p:cNvSpPr>
          <p:nvPr>
            <p:ph type="title"/>
          </p:nvPr>
        </p:nvSpPr>
        <p:spPr/>
        <p:txBody>
          <a:bodyPr/>
          <a:lstStyle/>
          <a:p>
            <a:r>
              <a:rPr lang="en-US"/>
              <a:t>2.B Results from Previous Studies (1 point)</a:t>
            </a:r>
          </a:p>
        </p:txBody>
      </p:sp>
      <p:sp>
        <p:nvSpPr>
          <p:cNvPr id="3" name="Content Placeholder 2">
            <a:extLst>
              <a:ext uri="{FF2B5EF4-FFF2-40B4-BE49-F238E27FC236}">
                <a16:creationId xmlns:a16="http://schemas.microsoft.com/office/drawing/2014/main" id="{EE93A107-53FA-9BD9-AC7E-06501CAB35AA}"/>
              </a:ext>
            </a:extLst>
          </p:cNvPr>
          <p:cNvSpPr>
            <a:spLocks noGrp="1"/>
          </p:cNvSpPr>
          <p:nvPr>
            <p:ph idx="1"/>
          </p:nvPr>
        </p:nvSpPr>
        <p:spPr/>
        <p:txBody>
          <a:bodyPr/>
          <a:lstStyle/>
          <a:p>
            <a:r>
              <a:rPr lang="en-US">
                <a:solidFill>
                  <a:schemeClr val="accent3"/>
                </a:solidFill>
              </a:rPr>
              <a:t>Documentation of previous studies undertaken and status of study recommendations</a:t>
            </a:r>
          </a:p>
          <a:p>
            <a:r>
              <a:rPr lang="en-US">
                <a:solidFill>
                  <a:schemeClr val="accent3"/>
                </a:solidFill>
              </a:rPr>
              <a:t>Narrative</a:t>
            </a:r>
          </a:p>
          <a:p>
            <a:pPr lvl="1"/>
            <a:r>
              <a:rPr lang="en-US">
                <a:solidFill>
                  <a:schemeClr val="accent3"/>
                </a:solidFill>
              </a:rPr>
              <a:t>Describe previous planning study(</a:t>
            </a:r>
            <a:r>
              <a:rPr lang="en-US" err="1">
                <a:solidFill>
                  <a:schemeClr val="accent3"/>
                </a:solidFill>
              </a:rPr>
              <a:t>ies</a:t>
            </a:r>
            <a:r>
              <a:rPr lang="en-US">
                <a:solidFill>
                  <a:schemeClr val="accent3"/>
                </a:solidFill>
              </a:rPr>
              <a:t>) and goals</a:t>
            </a:r>
          </a:p>
          <a:p>
            <a:pPr lvl="1"/>
            <a:r>
              <a:rPr lang="en-US">
                <a:solidFill>
                  <a:schemeClr val="accent3"/>
                </a:solidFill>
              </a:rPr>
              <a:t>List recommendations</a:t>
            </a:r>
          </a:p>
          <a:p>
            <a:pPr lvl="1"/>
            <a:r>
              <a:rPr lang="en-US">
                <a:solidFill>
                  <a:schemeClr val="accent3"/>
                </a:solidFill>
              </a:rPr>
              <a:t>Provide date of study completion</a:t>
            </a:r>
          </a:p>
          <a:p>
            <a:pPr lvl="1"/>
            <a:r>
              <a:rPr lang="en-US">
                <a:solidFill>
                  <a:schemeClr val="accent3"/>
                </a:solidFill>
              </a:rPr>
              <a:t>Provide status of recommendations</a:t>
            </a:r>
          </a:p>
          <a:p>
            <a:r>
              <a:rPr lang="en-US">
                <a:solidFill>
                  <a:schemeClr val="accent3"/>
                </a:solidFill>
              </a:rPr>
              <a:t>See guidance</a:t>
            </a:r>
          </a:p>
        </p:txBody>
      </p:sp>
      <p:sp>
        <p:nvSpPr>
          <p:cNvPr id="4" name="Slide Number Placeholder 3">
            <a:extLst>
              <a:ext uri="{FF2B5EF4-FFF2-40B4-BE49-F238E27FC236}">
                <a16:creationId xmlns:a16="http://schemas.microsoft.com/office/drawing/2014/main" id="{3415D3CD-444C-B89F-B3F8-C1846F1C285D}"/>
              </a:ext>
            </a:extLst>
          </p:cNvPr>
          <p:cNvSpPr>
            <a:spLocks noGrp="1"/>
          </p:cNvSpPr>
          <p:nvPr>
            <p:ph type="sldNum" sz="quarter" idx="10"/>
          </p:nvPr>
        </p:nvSpPr>
        <p:spPr/>
        <p:txBody>
          <a:bodyPr/>
          <a:lstStyle/>
          <a:p>
            <a:fld id="{74EC55B0-5D01-45FE-91CD-8F1B48D625FC}" type="slidenum">
              <a:rPr lang="en-US" smtClean="0"/>
              <a:pPr/>
              <a:t>227</a:t>
            </a:fld>
            <a:endParaRPr lang="en-US"/>
          </a:p>
        </p:txBody>
      </p:sp>
    </p:spTree>
    <p:extLst>
      <p:ext uri="{BB962C8B-B14F-4D97-AF65-F5344CB8AC3E}">
        <p14:creationId xmlns:p14="http://schemas.microsoft.com/office/powerpoint/2010/main" val="204064893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6A5B5-D136-37CA-3D92-6E856F44FFFA}"/>
              </a:ext>
            </a:extLst>
          </p:cNvPr>
          <p:cNvSpPr>
            <a:spLocks noGrp="1"/>
          </p:cNvSpPr>
          <p:nvPr>
            <p:ph type="title"/>
          </p:nvPr>
        </p:nvSpPr>
        <p:spPr/>
        <p:txBody>
          <a:bodyPr/>
          <a:lstStyle/>
          <a:p>
            <a:r>
              <a:rPr lang="en-US"/>
              <a:t>2.C Staff Involvement (1 point)</a:t>
            </a:r>
          </a:p>
        </p:txBody>
      </p:sp>
      <p:sp>
        <p:nvSpPr>
          <p:cNvPr id="3" name="Content Placeholder 2">
            <a:extLst>
              <a:ext uri="{FF2B5EF4-FFF2-40B4-BE49-F238E27FC236}">
                <a16:creationId xmlns:a16="http://schemas.microsoft.com/office/drawing/2014/main" id="{2043FD0D-8A3B-6C39-BBF0-1788BEEAFC29}"/>
              </a:ext>
            </a:extLst>
          </p:cNvPr>
          <p:cNvSpPr>
            <a:spLocks noGrp="1"/>
          </p:cNvSpPr>
          <p:nvPr>
            <p:ph idx="1"/>
          </p:nvPr>
        </p:nvSpPr>
        <p:spPr/>
        <p:txBody>
          <a:bodyPr>
            <a:noAutofit/>
          </a:bodyPr>
          <a:lstStyle/>
          <a:p>
            <a:r>
              <a:rPr lang="en-US">
                <a:solidFill>
                  <a:schemeClr val="accent3"/>
                </a:solidFill>
              </a:rPr>
              <a:t>Document staff members’ involvement in developing ideas for proposed planning study as well as execution and implementation of study</a:t>
            </a:r>
          </a:p>
          <a:p>
            <a:r>
              <a:rPr lang="en-US">
                <a:solidFill>
                  <a:schemeClr val="accent3"/>
                </a:solidFill>
              </a:rPr>
              <a:t>Narrative</a:t>
            </a:r>
          </a:p>
          <a:p>
            <a:pPr lvl="1"/>
            <a:r>
              <a:rPr lang="en-US">
                <a:solidFill>
                  <a:schemeClr val="accent3"/>
                </a:solidFill>
              </a:rPr>
              <a:t>Title &amp; description of staff member role(s) in developing proposed study</a:t>
            </a:r>
          </a:p>
          <a:p>
            <a:pPr lvl="1"/>
            <a:r>
              <a:rPr lang="en-US">
                <a:solidFill>
                  <a:schemeClr val="accent3"/>
                </a:solidFill>
              </a:rPr>
              <a:t>Describe </a:t>
            </a:r>
          </a:p>
          <a:p>
            <a:pPr lvl="2"/>
            <a:r>
              <a:rPr lang="en-US" sz="2400">
                <a:solidFill>
                  <a:schemeClr val="accent3"/>
                </a:solidFill>
              </a:rPr>
              <a:t>How staff will be involved</a:t>
            </a:r>
          </a:p>
          <a:p>
            <a:pPr lvl="2"/>
            <a:r>
              <a:rPr lang="en-US" sz="2400">
                <a:solidFill>
                  <a:schemeClr val="accent3"/>
                </a:solidFill>
              </a:rPr>
              <a:t>How staff will be involved in implementation of study recommendations</a:t>
            </a:r>
          </a:p>
          <a:p>
            <a:pPr lvl="2"/>
            <a:r>
              <a:rPr lang="en-US" sz="2400">
                <a:solidFill>
                  <a:schemeClr val="accent3"/>
                </a:solidFill>
              </a:rPr>
              <a:t>Role of staff members in future stormwater management activities</a:t>
            </a:r>
          </a:p>
          <a:p>
            <a:r>
              <a:rPr lang="en-US">
                <a:solidFill>
                  <a:schemeClr val="accent3"/>
                </a:solidFill>
              </a:rPr>
              <a:t>See guidance</a:t>
            </a:r>
          </a:p>
        </p:txBody>
      </p:sp>
      <p:sp>
        <p:nvSpPr>
          <p:cNvPr id="4" name="Slide Number Placeholder 3">
            <a:extLst>
              <a:ext uri="{FF2B5EF4-FFF2-40B4-BE49-F238E27FC236}">
                <a16:creationId xmlns:a16="http://schemas.microsoft.com/office/drawing/2014/main" id="{92B1124B-7624-FF8C-3733-C26F45477C24}"/>
              </a:ext>
            </a:extLst>
          </p:cNvPr>
          <p:cNvSpPr>
            <a:spLocks noGrp="1"/>
          </p:cNvSpPr>
          <p:nvPr>
            <p:ph type="sldNum" sz="quarter" idx="10"/>
          </p:nvPr>
        </p:nvSpPr>
        <p:spPr/>
        <p:txBody>
          <a:bodyPr/>
          <a:lstStyle/>
          <a:p>
            <a:fld id="{74EC55B0-5D01-45FE-91CD-8F1B48D625FC}" type="slidenum">
              <a:rPr lang="en-US" smtClean="0"/>
              <a:pPr/>
              <a:t>228</a:t>
            </a:fld>
            <a:endParaRPr lang="en-US"/>
          </a:p>
        </p:txBody>
      </p:sp>
    </p:spTree>
    <p:extLst>
      <p:ext uri="{BB962C8B-B14F-4D97-AF65-F5344CB8AC3E}">
        <p14:creationId xmlns:p14="http://schemas.microsoft.com/office/powerpoint/2010/main" val="27414488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29E49A-8453-90EA-B35F-FC05FF1CD3C6}"/>
              </a:ext>
            </a:extLst>
          </p:cNvPr>
          <p:cNvSpPr/>
          <p:nvPr/>
        </p:nvSpPr>
        <p:spPr>
          <a:xfrm>
            <a:off x="6816437" y="5321223"/>
            <a:ext cx="2182091" cy="1241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90E997-8B58-A830-20C6-F0A42D3B5D8B}"/>
              </a:ext>
            </a:extLst>
          </p:cNvPr>
          <p:cNvSpPr>
            <a:spLocks noGrp="1"/>
          </p:cNvSpPr>
          <p:nvPr>
            <p:ph type="title"/>
          </p:nvPr>
        </p:nvSpPr>
        <p:spPr/>
        <p:txBody>
          <a:bodyPr>
            <a:noAutofit/>
          </a:bodyPr>
          <a:lstStyle/>
          <a:p>
            <a:r>
              <a:rPr lang="en-US"/>
              <a:t>2.D Adopted Stormwater Management Plan (4 points)</a:t>
            </a:r>
          </a:p>
        </p:txBody>
      </p:sp>
      <p:sp>
        <p:nvSpPr>
          <p:cNvPr id="3" name="Content Placeholder 2">
            <a:extLst>
              <a:ext uri="{FF2B5EF4-FFF2-40B4-BE49-F238E27FC236}">
                <a16:creationId xmlns:a16="http://schemas.microsoft.com/office/drawing/2014/main" id="{A1321592-E190-05D9-D1BB-78E6AF5F24CB}"/>
              </a:ext>
            </a:extLst>
          </p:cNvPr>
          <p:cNvSpPr>
            <a:spLocks noGrp="1"/>
          </p:cNvSpPr>
          <p:nvPr>
            <p:ph idx="1"/>
          </p:nvPr>
        </p:nvSpPr>
        <p:spPr/>
        <p:txBody>
          <a:bodyPr/>
          <a:lstStyle/>
          <a:p>
            <a:r>
              <a:rPr lang="en-US">
                <a:solidFill>
                  <a:schemeClr val="accent3"/>
                </a:solidFill>
              </a:rPr>
              <a:t>Have already adopted a stormwater management plan</a:t>
            </a:r>
          </a:p>
          <a:p>
            <a:pPr lvl="1"/>
            <a:r>
              <a:rPr lang="en-US">
                <a:solidFill>
                  <a:schemeClr val="accent3"/>
                </a:solidFill>
              </a:rPr>
              <a:t>Provide resolution or board meeting minutes which shows a motion to approve and adopt the stormwater management plan</a:t>
            </a:r>
          </a:p>
          <a:p>
            <a:pPr lvl="1"/>
            <a:r>
              <a:rPr lang="en-US">
                <a:solidFill>
                  <a:schemeClr val="accent3"/>
                </a:solidFill>
              </a:rPr>
              <a:t>Link to adopted stormwater management plan or supporting information</a:t>
            </a:r>
          </a:p>
          <a:p>
            <a:r>
              <a:rPr lang="en-US">
                <a:solidFill>
                  <a:schemeClr val="accent3"/>
                </a:solidFill>
              </a:rPr>
              <a:t>Study will lead to adoption of stormwater management plan</a:t>
            </a:r>
          </a:p>
          <a:p>
            <a:pPr lvl="1"/>
            <a:r>
              <a:rPr lang="en-US">
                <a:solidFill>
                  <a:schemeClr val="accent3"/>
                </a:solidFill>
              </a:rPr>
              <a:t>Statement of plans to adopt a stormwater management plan for study area by completion of study</a:t>
            </a:r>
          </a:p>
          <a:p>
            <a:pPr lvl="1"/>
            <a:r>
              <a:rPr lang="en-US">
                <a:solidFill>
                  <a:schemeClr val="accent3"/>
                </a:solidFill>
              </a:rPr>
              <a:t>Description of status of development of plan and timeline for completion and adoption</a:t>
            </a:r>
          </a:p>
        </p:txBody>
      </p:sp>
      <p:sp>
        <p:nvSpPr>
          <p:cNvPr id="4" name="Slide Number Placeholder 3">
            <a:extLst>
              <a:ext uri="{FF2B5EF4-FFF2-40B4-BE49-F238E27FC236}">
                <a16:creationId xmlns:a16="http://schemas.microsoft.com/office/drawing/2014/main" id="{E50B9E05-B6B0-AEF9-73F9-356323E700D3}"/>
              </a:ext>
            </a:extLst>
          </p:cNvPr>
          <p:cNvSpPr>
            <a:spLocks noGrp="1"/>
          </p:cNvSpPr>
          <p:nvPr>
            <p:ph type="sldNum" sz="quarter" idx="10"/>
          </p:nvPr>
        </p:nvSpPr>
        <p:spPr/>
        <p:txBody>
          <a:bodyPr/>
          <a:lstStyle/>
          <a:p>
            <a:fld id="{74EC55B0-5D01-45FE-91CD-8F1B48D625FC}" type="slidenum">
              <a:rPr lang="en-US" smtClean="0"/>
              <a:pPr/>
              <a:t>229</a:t>
            </a:fld>
            <a:endParaRPr lang="en-US"/>
          </a:p>
        </p:txBody>
      </p:sp>
    </p:spTree>
    <p:extLst>
      <p:ext uri="{BB962C8B-B14F-4D97-AF65-F5344CB8AC3E}">
        <p14:creationId xmlns:p14="http://schemas.microsoft.com/office/powerpoint/2010/main" val="596227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23</a:t>
            </a:fld>
            <a:endParaRPr lang="en-US"/>
          </a:p>
        </p:txBody>
      </p:sp>
      <p:sp>
        <p:nvSpPr>
          <p:cNvPr id="4" name="Title 3"/>
          <p:cNvSpPr>
            <a:spLocks noGrp="1"/>
          </p:cNvSpPr>
          <p:nvPr>
            <p:ph type="ctrTitle"/>
          </p:nvPr>
        </p:nvSpPr>
        <p:spPr/>
        <p:txBody>
          <a:bodyPr/>
          <a:lstStyle/>
          <a:p>
            <a:r>
              <a:rPr lang="en-US"/>
              <a:t>Questions?</a:t>
            </a:r>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8177" b="18177"/>
          <a:stretch>
            <a:fillRect/>
          </a:stretch>
        </p:blipFill>
        <p:spPr/>
      </p:pic>
    </p:spTree>
    <p:extLst>
      <p:ext uri="{BB962C8B-B14F-4D97-AF65-F5344CB8AC3E}">
        <p14:creationId xmlns:p14="http://schemas.microsoft.com/office/powerpoint/2010/main" val="100939333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DC81-24A2-45F0-6358-56CFE27CB112}"/>
              </a:ext>
            </a:extLst>
          </p:cNvPr>
          <p:cNvSpPr>
            <a:spLocks noGrp="1"/>
          </p:cNvSpPr>
          <p:nvPr>
            <p:ph type="title"/>
          </p:nvPr>
        </p:nvSpPr>
        <p:spPr/>
        <p:txBody>
          <a:bodyPr>
            <a:normAutofit fontScale="90000"/>
          </a:bodyPr>
          <a:lstStyle/>
          <a:p>
            <a:r>
              <a:rPr lang="en-US"/>
              <a:t>2.E Stormwater Utility &amp; Stormwater Enterprise Fund</a:t>
            </a:r>
          </a:p>
        </p:txBody>
      </p:sp>
      <p:sp>
        <p:nvSpPr>
          <p:cNvPr id="3" name="Content Placeholder 2">
            <a:extLst>
              <a:ext uri="{FF2B5EF4-FFF2-40B4-BE49-F238E27FC236}">
                <a16:creationId xmlns:a16="http://schemas.microsoft.com/office/drawing/2014/main" id="{07DF27A4-7DCB-61A6-CA05-3F7E13052C54}"/>
              </a:ext>
            </a:extLst>
          </p:cNvPr>
          <p:cNvSpPr>
            <a:spLocks noGrp="1"/>
          </p:cNvSpPr>
          <p:nvPr>
            <p:ph idx="1"/>
          </p:nvPr>
        </p:nvSpPr>
        <p:spPr/>
        <p:txBody>
          <a:bodyPr/>
          <a:lstStyle/>
          <a:p>
            <a:r>
              <a:rPr lang="en-US">
                <a:solidFill>
                  <a:schemeClr val="accent3"/>
                </a:solidFill>
              </a:rPr>
              <a:t>Choose </a:t>
            </a:r>
            <a:r>
              <a:rPr lang="en-US" u="sng">
                <a:solidFill>
                  <a:schemeClr val="accent3"/>
                </a:solidFill>
              </a:rPr>
              <a:t>one</a:t>
            </a:r>
            <a:r>
              <a:rPr lang="en-US">
                <a:solidFill>
                  <a:schemeClr val="accent3"/>
                </a:solidFill>
              </a:rPr>
              <a:t> subcategory</a:t>
            </a:r>
          </a:p>
        </p:txBody>
      </p:sp>
      <p:sp>
        <p:nvSpPr>
          <p:cNvPr id="4" name="Slide Number Placeholder 3">
            <a:extLst>
              <a:ext uri="{FF2B5EF4-FFF2-40B4-BE49-F238E27FC236}">
                <a16:creationId xmlns:a16="http://schemas.microsoft.com/office/drawing/2014/main" id="{ED1EF39B-BBFC-B297-3021-5DEF7F23CAE6}"/>
              </a:ext>
            </a:extLst>
          </p:cNvPr>
          <p:cNvSpPr>
            <a:spLocks noGrp="1"/>
          </p:cNvSpPr>
          <p:nvPr>
            <p:ph type="sldNum" sz="quarter" idx="10"/>
          </p:nvPr>
        </p:nvSpPr>
        <p:spPr/>
        <p:txBody>
          <a:bodyPr/>
          <a:lstStyle/>
          <a:p>
            <a:fld id="{74EC55B0-5D01-45FE-91CD-8F1B48D625FC}" type="slidenum">
              <a:rPr lang="en-US" smtClean="0"/>
              <a:pPr/>
              <a:t>230</a:t>
            </a:fld>
            <a:endParaRPr lang="en-US"/>
          </a:p>
        </p:txBody>
      </p:sp>
    </p:spTree>
    <p:extLst>
      <p:ext uri="{BB962C8B-B14F-4D97-AF65-F5344CB8AC3E}">
        <p14:creationId xmlns:p14="http://schemas.microsoft.com/office/powerpoint/2010/main" val="115939325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4A0F-8719-FD59-16C9-2980D20FF557}"/>
              </a:ext>
            </a:extLst>
          </p:cNvPr>
          <p:cNvSpPr>
            <a:spLocks noGrp="1"/>
          </p:cNvSpPr>
          <p:nvPr>
            <p:ph type="title"/>
          </p:nvPr>
        </p:nvSpPr>
        <p:spPr/>
        <p:txBody>
          <a:bodyPr>
            <a:noAutofit/>
          </a:bodyPr>
          <a:lstStyle/>
          <a:p>
            <a:r>
              <a:rPr lang="en-US">
                <a:latin typeface="Times New Roman"/>
                <a:cs typeface="Times New Roman"/>
              </a:rPr>
              <a:t>2.E.1 Existing Stormwater Utility &amp; Stormwater Enterprise Fund (4 points)</a:t>
            </a:r>
          </a:p>
        </p:txBody>
      </p:sp>
      <p:sp>
        <p:nvSpPr>
          <p:cNvPr id="3" name="Content Placeholder 2">
            <a:extLst>
              <a:ext uri="{FF2B5EF4-FFF2-40B4-BE49-F238E27FC236}">
                <a16:creationId xmlns:a16="http://schemas.microsoft.com/office/drawing/2014/main" id="{A37C9C96-4302-1787-C90B-06AD1040D5DC}"/>
              </a:ext>
            </a:extLst>
          </p:cNvPr>
          <p:cNvSpPr>
            <a:spLocks noGrp="1"/>
          </p:cNvSpPr>
          <p:nvPr>
            <p:ph idx="1"/>
          </p:nvPr>
        </p:nvSpPr>
        <p:spPr/>
        <p:txBody>
          <a:bodyPr>
            <a:noAutofit/>
          </a:bodyPr>
          <a:lstStyle/>
          <a:p>
            <a:r>
              <a:rPr lang="en-US" sz="2600">
                <a:solidFill>
                  <a:schemeClr val="accent3"/>
                </a:solidFill>
              </a:rPr>
              <a:t>Narrative</a:t>
            </a:r>
          </a:p>
          <a:p>
            <a:pPr lvl="1"/>
            <a:r>
              <a:rPr lang="en-US" sz="2000">
                <a:solidFill>
                  <a:schemeClr val="accent3"/>
                </a:solidFill>
              </a:rPr>
              <a:t>State when Stormwater Utility and Stormwater Enterprise Fund began operation and when first fees were collected</a:t>
            </a:r>
          </a:p>
          <a:p>
            <a:pPr lvl="1"/>
            <a:r>
              <a:rPr lang="en-US" sz="2000">
                <a:solidFill>
                  <a:schemeClr val="accent3"/>
                </a:solidFill>
              </a:rPr>
              <a:t>An official record of the amount of revenue collected in the past 12 months</a:t>
            </a:r>
          </a:p>
          <a:p>
            <a:pPr lvl="1"/>
            <a:r>
              <a:rPr lang="en-US" sz="2000">
                <a:solidFill>
                  <a:schemeClr val="accent3"/>
                </a:solidFill>
              </a:rPr>
              <a:t>An official record of the amount funds expended in the past 12 months</a:t>
            </a:r>
          </a:p>
          <a:p>
            <a:pPr lvl="1"/>
            <a:r>
              <a:rPr lang="en-US" sz="2000">
                <a:solidFill>
                  <a:schemeClr val="accent3"/>
                </a:solidFill>
              </a:rPr>
              <a:t>Link to information about Stormwater Utility Enterprise Fund or supporting information</a:t>
            </a:r>
          </a:p>
          <a:p>
            <a:r>
              <a:rPr lang="en-US" sz="2400">
                <a:solidFill>
                  <a:schemeClr val="accent3"/>
                </a:solidFill>
              </a:rPr>
              <a:t>Supporting Information – Resolution or board meeting minutes showing motion to approve and adopt the Stormwater Utility and establish a Stormwater Enterprise Fund</a:t>
            </a:r>
          </a:p>
          <a:p>
            <a:r>
              <a:rPr lang="en-US" sz="2400">
                <a:solidFill>
                  <a:schemeClr val="accent3"/>
                </a:solidFill>
              </a:rPr>
              <a:t>See guidance</a:t>
            </a:r>
          </a:p>
        </p:txBody>
      </p:sp>
      <p:sp>
        <p:nvSpPr>
          <p:cNvPr id="4" name="Slide Number Placeholder 3">
            <a:extLst>
              <a:ext uri="{FF2B5EF4-FFF2-40B4-BE49-F238E27FC236}">
                <a16:creationId xmlns:a16="http://schemas.microsoft.com/office/drawing/2014/main" id="{2CA6BDCA-33B1-FB30-302D-6ECE5B45BF56}"/>
              </a:ext>
            </a:extLst>
          </p:cNvPr>
          <p:cNvSpPr>
            <a:spLocks noGrp="1"/>
          </p:cNvSpPr>
          <p:nvPr>
            <p:ph type="sldNum" sz="quarter" idx="10"/>
          </p:nvPr>
        </p:nvSpPr>
        <p:spPr/>
        <p:txBody>
          <a:bodyPr/>
          <a:lstStyle/>
          <a:p>
            <a:fld id="{74EC55B0-5D01-45FE-91CD-8F1B48D625FC}" type="slidenum">
              <a:rPr lang="en-US" smtClean="0"/>
              <a:pPr/>
              <a:t>231</a:t>
            </a:fld>
            <a:endParaRPr lang="en-US"/>
          </a:p>
        </p:txBody>
      </p:sp>
    </p:spTree>
    <p:extLst>
      <p:ext uri="{BB962C8B-B14F-4D97-AF65-F5344CB8AC3E}">
        <p14:creationId xmlns:p14="http://schemas.microsoft.com/office/powerpoint/2010/main" val="367814760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9276-8263-A199-5B1F-85717CEF257B}"/>
              </a:ext>
            </a:extLst>
          </p:cNvPr>
          <p:cNvSpPr>
            <a:spLocks noGrp="1"/>
          </p:cNvSpPr>
          <p:nvPr>
            <p:ph type="title"/>
          </p:nvPr>
        </p:nvSpPr>
        <p:spPr/>
        <p:txBody>
          <a:bodyPr>
            <a:noAutofit/>
          </a:bodyPr>
          <a:lstStyle/>
          <a:p>
            <a:r>
              <a:rPr lang="en-US"/>
              <a:t>2.E.2 Will Develop &amp; Implement a Stormwater Utility &amp; Stormwater Enterprise Fund (5 points)</a:t>
            </a:r>
          </a:p>
        </p:txBody>
      </p:sp>
      <p:sp>
        <p:nvSpPr>
          <p:cNvPr id="3" name="Content Placeholder 2">
            <a:extLst>
              <a:ext uri="{FF2B5EF4-FFF2-40B4-BE49-F238E27FC236}">
                <a16:creationId xmlns:a16="http://schemas.microsoft.com/office/drawing/2014/main" id="{326AD798-DDA1-EC4D-C742-E1868E5A8EA3}"/>
              </a:ext>
            </a:extLst>
          </p:cNvPr>
          <p:cNvSpPr>
            <a:spLocks noGrp="1"/>
          </p:cNvSpPr>
          <p:nvPr>
            <p:ph idx="1"/>
          </p:nvPr>
        </p:nvSpPr>
        <p:spPr/>
        <p:txBody>
          <a:bodyPr/>
          <a:lstStyle/>
          <a:p>
            <a:r>
              <a:rPr lang="en-US">
                <a:solidFill>
                  <a:schemeClr val="accent3"/>
                </a:solidFill>
              </a:rPr>
              <a:t>Provide a resolution to develop and implement a Stormwater Utility with a Stormwater Enterprise Fund</a:t>
            </a:r>
          </a:p>
          <a:p>
            <a:r>
              <a:rPr lang="en-US">
                <a:solidFill>
                  <a:schemeClr val="accent3"/>
                </a:solidFill>
              </a:rPr>
              <a:t>Describe status of this development</a:t>
            </a:r>
          </a:p>
          <a:p>
            <a:r>
              <a:rPr lang="en-US">
                <a:solidFill>
                  <a:schemeClr val="accent3"/>
                </a:solidFill>
              </a:rPr>
              <a:t>See guidance</a:t>
            </a:r>
          </a:p>
        </p:txBody>
      </p:sp>
      <p:sp>
        <p:nvSpPr>
          <p:cNvPr id="4" name="Slide Number Placeholder 3">
            <a:extLst>
              <a:ext uri="{FF2B5EF4-FFF2-40B4-BE49-F238E27FC236}">
                <a16:creationId xmlns:a16="http://schemas.microsoft.com/office/drawing/2014/main" id="{075AD217-2387-2E5C-B338-DC39D3DBF8CD}"/>
              </a:ext>
            </a:extLst>
          </p:cNvPr>
          <p:cNvSpPr>
            <a:spLocks noGrp="1"/>
          </p:cNvSpPr>
          <p:nvPr>
            <p:ph type="sldNum" sz="quarter" idx="10"/>
          </p:nvPr>
        </p:nvSpPr>
        <p:spPr/>
        <p:txBody>
          <a:bodyPr/>
          <a:lstStyle/>
          <a:p>
            <a:fld id="{74EC55B0-5D01-45FE-91CD-8F1B48D625FC}" type="slidenum">
              <a:rPr lang="en-US" smtClean="0"/>
              <a:pPr/>
              <a:t>232</a:t>
            </a:fld>
            <a:endParaRPr lang="en-US"/>
          </a:p>
        </p:txBody>
      </p:sp>
    </p:spTree>
    <p:extLst>
      <p:ext uri="{BB962C8B-B14F-4D97-AF65-F5344CB8AC3E}">
        <p14:creationId xmlns:p14="http://schemas.microsoft.com/office/powerpoint/2010/main" val="305813871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233</a:t>
            </a:fld>
            <a:endParaRPr lang="en-US"/>
          </a:p>
        </p:txBody>
      </p:sp>
      <p:sp>
        <p:nvSpPr>
          <p:cNvPr id="7" name="Title 6"/>
          <p:cNvSpPr>
            <a:spLocks noGrp="1"/>
          </p:cNvSpPr>
          <p:nvPr>
            <p:ph type="ctrTitle"/>
          </p:nvPr>
        </p:nvSpPr>
        <p:spPr/>
        <p:txBody>
          <a:bodyPr>
            <a:noAutofit/>
          </a:bodyPr>
          <a:lstStyle/>
          <a:p>
            <a:r>
              <a:rPr lang="en-US"/>
              <a:t>LASII Priority Rating System for Planning Grants</a:t>
            </a:r>
          </a:p>
        </p:txBody>
      </p:sp>
      <p:sp>
        <p:nvSpPr>
          <p:cNvPr id="8" name="Content Placeholder 7"/>
          <p:cNvSpPr>
            <a:spLocks noGrp="1"/>
          </p:cNvSpPr>
          <p:nvPr>
            <p:ph idx="13"/>
          </p:nvPr>
        </p:nvSpPr>
        <p:spPr/>
        <p:txBody>
          <a:bodyPr>
            <a:normAutofit/>
          </a:bodyPr>
          <a:lstStyle/>
          <a:p>
            <a:pPr marL="0" indent="0" algn="ctr">
              <a:buNone/>
            </a:pPr>
            <a:endParaRPr lang="en-US" sz="3200">
              <a:solidFill>
                <a:schemeClr val="tx1"/>
              </a:solidFill>
            </a:endParaRPr>
          </a:p>
          <a:p>
            <a:pPr marL="0" indent="0" algn="ctr">
              <a:buNone/>
            </a:pPr>
            <a:endParaRPr lang="en-US" sz="3200">
              <a:solidFill>
                <a:schemeClr val="tx1"/>
              </a:solidFill>
            </a:endParaRPr>
          </a:p>
          <a:p>
            <a:pPr marL="0" indent="0" algn="ctr">
              <a:buNone/>
            </a:pPr>
            <a:r>
              <a:rPr lang="en-US" sz="3200">
                <a:solidFill>
                  <a:schemeClr val="tx2"/>
                </a:solidFill>
              </a:rPr>
              <a:t>Priority Rating System</a:t>
            </a:r>
          </a:p>
          <a:p>
            <a:pPr marL="0" indent="0" algn="ctr">
              <a:buNone/>
            </a:pPr>
            <a:br>
              <a:rPr lang="en-US" sz="3200">
                <a:solidFill>
                  <a:schemeClr val="tx2"/>
                </a:solidFill>
              </a:rPr>
            </a:br>
            <a:r>
              <a:rPr lang="en-US" sz="3200">
                <a:solidFill>
                  <a:schemeClr val="tx2"/>
                </a:solidFill>
              </a:rPr>
              <a:t>Category 3 – Affordability</a:t>
            </a:r>
          </a:p>
          <a:p>
            <a:pPr marL="0" indent="0" algn="ctr">
              <a:buNone/>
            </a:pPr>
            <a:r>
              <a:rPr lang="en-US" sz="3200">
                <a:solidFill>
                  <a:schemeClr val="accent3"/>
                </a:solidFill>
              </a:rPr>
              <a:t>(20 points max)</a:t>
            </a:r>
          </a:p>
        </p:txBody>
      </p:sp>
    </p:spTree>
    <p:extLst>
      <p:ext uri="{BB962C8B-B14F-4D97-AF65-F5344CB8AC3E}">
        <p14:creationId xmlns:p14="http://schemas.microsoft.com/office/powerpoint/2010/main" val="120587330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1BC7-E4C8-858F-6E07-D637C6835C5A}"/>
              </a:ext>
            </a:extLst>
          </p:cNvPr>
          <p:cNvSpPr>
            <a:spLocks noGrp="1"/>
          </p:cNvSpPr>
          <p:nvPr>
            <p:ph type="title"/>
          </p:nvPr>
        </p:nvSpPr>
        <p:spPr/>
        <p:txBody>
          <a:bodyPr/>
          <a:lstStyle/>
          <a:p>
            <a:r>
              <a:rPr lang="en-US"/>
              <a:t>3.A Population </a:t>
            </a:r>
          </a:p>
        </p:txBody>
      </p:sp>
      <p:sp>
        <p:nvSpPr>
          <p:cNvPr id="3" name="Content Placeholder 2">
            <a:extLst>
              <a:ext uri="{FF2B5EF4-FFF2-40B4-BE49-F238E27FC236}">
                <a16:creationId xmlns:a16="http://schemas.microsoft.com/office/drawing/2014/main" id="{473BE744-18E6-ED5B-603B-C33A872F3194}"/>
              </a:ext>
            </a:extLst>
          </p:cNvPr>
          <p:cNvSpPr>
            <a:spLocks noGrp="1"/>
          </p:cNvSpPr>
          <p:nvPr>
            <p:ph idx="1"/>
          </p:nvPr>
        </p:nvSpPr>
        <p:spPr/>
        <p:txBody>
          <a:bodyPr/>
          <a:lstStyle/>
          <a:p>
            <a:pPr marL="0" indent="0">
              <a:buNone/>
            </a:pPr>
            <a:r>
              <a:rPr lang="en-US">
                <a:solidFill>
                  <a:schemeClr val="accent3"/>
                </a:solidFill>
              </a:rPr>
              <a:t>Choose </a:t>
            </a:r>
            <a:r>
              <a:rPr lang="en-US" u="sng">
                <a:solidFill>
                  <a:schemeClr val="accent3"/>
                </a:solidFill>
              </a:rPr>
              <a:t>one</a:t>
            </a:r>
            <a:r>
              <a:rPr lang="en-US">
                <a:solidFill>
                  <a:schemeClr val="accent3"/>
                </a:solidFill>
              </a:rPr>
              <a:t> of the subcategories</a:t>
            </a:r>
          </a:p>
          <a:p>
            <a:r>
              <a:rPr lang="en-US">
                <a:solidFill>
                  <a:schemeClr val="accent3"/>
                </a:solidFill>
              </a:rPr>
              <a:t>3.A.1 Population &lt; 10,000 people (2 points)</a:t>
            </a:r>
          </a:p>
          <a:p>
            <a:r>
              <a:rPr lang="en-US">
                <a:solidFill>
                  <a:schemeClr val="accent3"/>
                </a:solidFill>
              </a:rPr>
              <a:t>3.A.2 Population ≥ 10,000 people (1 point)</a:t>
            </a:r>
          </a:p>
        </p:txBody>
      </p:sp>
      <p:sp>
        <p:nvSpPr>
          <p:cNvPr id="4" name="Slide Number Placeholder 3">
            <a:extLst>
              <a:ext uri="{FF2B5EF4-FFF2-40B4-BE49-F238E27FC236}">
                <a16:creationId xmlns:a16="http://schemas.microsoft.com/office/drawing/2014/main" id="{368ED9EE-A6A3-AD28-98A7-0EF70AFE4A86}"/>
              </a:ext>
            </a:extLst>
          </p:cNvPr>
          <p:cNvSpPr>
            <a:spLocks noGrp="1"/>
          </p:cNvSpPr>
          <p:nvPr>
            <p:ph type="sldNum" sz="quarter" idx="10"/>
          </p:nvPr>
        </p:nvSpPr>
        <p:spPr/>
        <p:txBody>
          <a:bodyPr/>
          <a:lstStyle/>
          <a:p>
            <a:fld id="{74EC55B0-5D01-45FE-91CD-8F1B48D625FC}" type="slidenum">
              <a:rPr lang="en-US" smtClean="0"/>
              <a:pPr/>
              <a:t>234</a:t>
            </a:fld>
            <a:endParaRPr lang="en-US"/>
          </a:p>
        </p:txBody>
      </p:sp>
    </p:spTree>
    <p:extLst>
      <p:ext uri="{BB962C8B-B14F-4D97-AF65-F5344CB8AC3E}">
        <p14:creationId xmlns:p14="http://schemas.microsoft.com/office/powerpoint/2010/main" val="62005603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7878-33AE-6D78-2B76-5773B9B92E67}"/>
              </a:ext>
            </a:extLst>
          </p:cNvPr>
          <p:cNvSpPr>
            <a:spLocks noGrp="1"/>
          </p:cNvSpPr>
          <p:nvPr>
            <p:ph type="title"/>
          </p:nvPr>
        </p:nvSpPr>
        <p:spPr/>
        <p:txBody>
          <a:bodyPr>
            <a:normAutofit/>
          </a:bodyPr>
          <a:lstStyle/>
          <a:p>
            <a:r>
              <a:rPr lang="en-US"/>
              <a:t>3.B Local Government Unit Indicators</a:t>
            </a:r>
          </a:p>
        </p:txBody>
      </p:sp>
      <p:sp>
        <p:nvSpPr>
          <p:cNvPr id="3" name="Content Placeholder 2">
            <a:extLst>
              <a:ext uri="{FF2B5EF4-FFF2-40B4-BE49-F238E27FC236}">
                <a16:creationId xmlns:a16="http://schemas.microsoft.com/office/drawing/2014/main" id="{B16B5C28-7BDC-F2DE-4411-2CCC7B40D9F2}"/>
              </a:ext>
            </a:extLst>
          </p:cNvPr>
          <p:cNvSpPr>
            <a:spLocks noGrp="1"/>
          </p:cNvSpPr>
          <p:nvPr>
            <p:ph idx="1"/>
          </p:nvPr>
        </p:nvSpPr>
        <p:spPr>
          <a:xfrm>
            <a:off x="457199" y="1182254"/>
            <a:ext cx="8416637" cy="5066147"/>
          </a:xfrm>
        </p:spPr>
        <p:txBody>
          <a:bodyPr>
            <a:noAutofit/>
          </a:bodyPr>
          <a:lstStyle/>
          <a:p>
            <a:r>
              <a:rPr lang="en-US" sz="2400">
                <a:solidFill>
                  <a:schemeClr val="accent3"/>
                </a:solidFill>
              </a:rPr>
              <a:t>Choose </a:t>
            </a:r>
            <a:r>
              <a:rPr lang="en-US" sz="2400" u="sng">
                <a:solidFill>
                  <a:schemeClr val="accent3"/>
                </a:solidFill>
              </a:rPr>
              <a:t>one</a:t>
            </a:r>
            <a:r>
              <a:rPr lang="en-US" sz="2400">
                <a:solidFill>
                  <a:schemeClr val="accent3"/>
                </a:solidFill>
              </a:rPr>
              <a:t> of the subcategories</a:t>
            </a:r>
          </a:p>
          <a:p>
            <a:pPr lvl="1"/>
            <a:r>
              <a:rPr lang="en-US" sz="2000">
                <a:solidFill>
                  <a:schemeClr val="accent3"/>
                </a:solidFill>
              </a:rPr>
              <a:t>3.B.1 – 1 of 5 LGU indicators worse than state benchmark (2 points)</a:t>
            </a:r>
          </a:p>
          <a:p>
            <a:pPr lvl="1"/>
            <a:r>
              <a:rPr lang="en-US" sz="2000">
                <a:solidFill>
                  <a:schemeClr val="accent3"/>
                </a:solidFill>
              </a:rPr>
              <a:t>3.B.2 – 2 of 5 LGU indicators worse than state benchmark (4 points)</a:t>
            </a:r>
          </a:p>
          <a:p>
            <a:pPr lvl="1"/>
            <a:r>
              <a:rPr lang="en-US" sz="2000">
                <a:solidFill>
                  <a:schemeClr val="accent3"/>
                </a:solidFill>
              </a:rPr>
              <a:t>3.B.3 – 3 of 5 LGU indicators worse than state benchmark (6 points)</a:t>
            </a:r>
          </a:p>
          <a:p>
            <a:pPr lvl="1"/>
            <a:r>
              <a:rPr lang="en-US" sz="2000">
                <a:solidFill>
                  <a:schemeClr val="accent3"/>
                </a:solidFill>
              </a:rPr>
              <a:t>3.B.4 – 4 of 5 LGU indicators worse than state benchmark (8 points)</a:t>
            </a:r>
          </a:p>
          <a:p>
            <a:pPr lvl="1"/>
            <a:r>
              <a:rPr lang="en-US" sz="2000">
                <a:solidFill>
                  <a:schemeClr val="accent3"/>
                </a:solidFill>
              </a:rPr>
              <a:t>3.B.5 – 5 of 5 LGU indicators worse than state benchmark (10 points)</a:t>
            </a:r>
          </a:p>
          <a:p>
            <a:pPr>
              <a:spcAft>
                <a:spcPts val="600"/>
              </a:spcAft>
            </a:pPr>
            <a:r>
              <a:rPr lang="en-US" sz="2000">
                <a:solidFill>
                  <a:schemeClr val="accent3"/>
                </a:solidFill>
              </a:rPr>
              <a:t>LGU Indicators are</a:t>
            </a:r>
          </a:p>
          <a:p>
            <a:pPr lvl="1">
              <a:spcAft>
                <a:spcPts val="600"/>
              </a:spcAft>
            </a:pPr>
            <a:r>
              <a:rPr lang="en-US" sz="2000">
                <a:solidFill>
                  <a:schemeClr val="accent3"/>
                </a:solidFill>
              </a:rPr>
              <a:t>Property Valuation per Capita is less than $125,015</a:t>
            </a:r>
          </a:p>
          <a:p>
            <a:pPr lvl="1">
              <a:spcAft>
                <a:spcPts val="600"/>
              </a:spcAft>
            </a:pPr>
            <a:r>
              <a:rPr lang="en-US" sz="2000">
                <a:solidFill>
                  <a:schemeClr val="accent3"/>
                </a:solidFill>
              </a:rPr>
              <a:t>Percent Population Change is less than 4.48%</a:t>
            </a:r>
          </a:p>
          <a:p>
            <a:pPr lvl="1">
              <a:spcAft>
                <a:spcPts val="600"/>
              </a:spcAft>
            </a:pPr>
            <a:r>
              <a:rPr lang="en-US" sz="2000">
                <a:solidFill>
                  <a:schemeClr val="accent3"/>
                </a:solidFill>
              </a:rPr>
              <a:t>Poverty Rate is greater than 14.0%</a:t>
            </a:r>
          </a:p>
          <a:p>
            <a:pPr lvl="1">
              <a:spcAft>
                <a:spcPts val="600"/>
              </a:spcAft>
            </a:pPr>
            <a:r>
              <a:rPr lang="en-US" sz="2000">
                <a:solidFill>
                  <a:schemeClr val="accent3"/>
                </a:solidFill>
              </a:rPr>
              <a:t>Median Household Income is less than $56,642</a:t>
            </a:r>
          </a:p>
          <a:p>
            <a:pPr lvl="1">
              <a:spcAft>
                <a:spcPts val="600"/>
              </a:spcAft>
            </a:pPr>
            <a:r>
              <a:rPr lang="en-US" sz="2000">
                <a:solidFill>
                  <a:schemeClr val="accent3"/>
                </a:solidFill>
              </a:rPr>
              <a:t>Unemployment rate is greater than 7.1%</a:t>
            </a:r>
          </a:p>
          <a:p>
            <a:endParaRPr lang="en-US"/>
          </a:p>
          <a:p>
            <a:endParaRPr lang="en-US"/>
          </a:p>
        </p:txBody>
      </p:sp>
      <p:sp>
        <p:nvSpPr>
          <p:cNvPr id="4" name="Slide Number Placeholder 3">
            <a:extLst>
              <a:ext uri="{FF2B5EF4-FFF2-40B4-BE49-F238E27FC236}">
                <a16:creationId xmlns:a16="http://schemas.microsoft.com/office/drawing/2014/main" id="{C6E2CC2F-7B83-AC3C-AB66-FC2CD49B43F5}"/>
              </a:ext>
            </a:extLst>
          </p:cNvPr>
          <p:cNvSpPr>
            <a:spLocks noGrp="1"/>
          </p:cNvSpPr>
          <p:nvPr>
            <p:ph type="sldNum" sz="quarter" idx="10"/>
          </p:nvPr>
        </p:nvSpPr>
        <p:spPr/>
        <p:txBody>
          <a:bodyPr/>
          <a:lstStyle/>
          <a:p>
            <a:fld id="{74EC55B0-5D01-45FE-91CD-8F1B48D625FC}" type="slidenum">
              <a:rPr lang="en-US" smtClean="0"/>
              <a:pPr/>
              <a:t>235</a:t>
            </a:fld>
            <a:endParaRPr lang="en-US"/>
          </a:p>
        </p:txBody>
      </p:sp>
    </p:spTree>
    <p:extLst>
      <p:ext uri="{BB962C8B-B14F-4D97-AF65-F5344CB8AC3E}">
        <p14:creationId xmlns:p14="http://schemas.microsoft.com/office/powerpoint/2010/main" val="344458662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2D01-6517-8071-CE27-9C22DB77E88B}"/>
              </a:ext>
            </a:extLst>
          </p:cNvPr>
          <p:cNvSpPr>
            <a:spLocks noGrp="1"/>
          </p:cNvSpPr>
          <p:nvPr>
            <p:ph type="title"/>
          </p:nvPr>
        </p:nvSpPr>
        <p:spPr/>
        <p:txBody>
          <a:bodyPr/>
          <a:lstStyle/>
          <a:p>
            <a:r>
              <a:rPr lang="en-US"/>
              <a:t>3.C Disadvantaged Areas (10 points)</a:t>
            </a:r>
          </a:p>
        </p:txBody>
      </p:sp>
      <p:sp>
        <p:nvSpPr>
          <p:cNvPr id="3" name="Content Placeholder 2">
            <a:extLst>
              <a:ext uri="{FF2B5EF4-FFF2-40B4-BE49-F238E27FC236}">
                <a16:creationId xmlns:a16="http://schemas.microsoft.com/office/drawing/2014/main" id="{33E879B6-91A1-2253-2E8C-170AAFB527E9}"/>
              </a:ext>
            </a:extLst>
          </p:cNvPr>
          <p:cNvSpPr>
            <a:spLocks noGrp="1"/>
          </p:cNvSpPr>
          <p:nvPr>
            <p:ph idx="1"/>
          </p:nvPr>
        </p:nvSpPr>
        <p:spPr/>
        <p:txBody>
          <a:bodyPr vert="horz" lIns="91440" tIns="45720" rIns="91440" bIns="45720" rtlCol="0" anchor="t">
            <a:normAutofit/>
          </a:bodyPr>
          <a:lstStyle/>
          <a:p>
            <a:r>
              <a:rPr lang="en-US" dirty="0">
                <a:solidFill>
                  <a:schemeClr val="accent3"/>
                </a:solidFill>
                <a:latin typeface="Arial"/>
                <a:cs typeface="Arial"/>
              </a:rPr>
              <a:t>Study benefits disadvantage areas</a:t>
            </a:r>
          </a:p>
          <a:p>
            <a:r>
              <a:rPr lang="en-US" dirty="0">
                <a:solidFill>
                  <a:schemeClr val="accent3"/>
                </a:solidFill>
                <a:latin typeface="Arial"/>
                <a:cs typeface="Arial"/>
              </a:rPr>
              <a:t>Qualification: </a:t>
            </a:r>
            <a:r>
              <a:rPr lang="en-US" u="sng" dirty="0">
                <a:solidFill>
                  <a:schemeClr val="accent3"/>
                </a:solidFill>
                <a:latin typeface="Arial"/>
                <a:cs typeface="Arial"/>
              </a:rPr>
              <a:t>50%</a:t>
            </a:r>
            <a:r>
              <a:rPr lang="en-US" dirty="0">
                <a:solidFill>
                  <a:schemeClr val="accent3"/>
                </a:solidFill>
                <a:latin typeface="Arial"/>
                <a:cs typeface="Arial"/>
              </a:rPr>
              <a:t> of construction costs </a:t>
            </a:r>
          </a:p>
          <a:p>
            <a:r>
              <a:rPr lang="en-US" dirty="0">
                <a:solidFill>
                  <a:schemeClr val="accent3"/>
                </a:solidFill>
                <a:latin typeface="Arial"/>
                <a:cs typeface="Arial"/>
              </a:rPr>
              <a:t>Portion of City or County identified by Community Mapping System or by narrative qualify</a:t>
            </a:r>
          </a:p>
          <a:p>
            <a:r>
              <a:rPr lang="en-US" dirty="0">
                <a:solidFill>
                  <a:schemeClr val="accent3"/>
                </a:solidFill>
                <a:latin typeface="Arial"/>
                <a:cs typeface="Arial"/>
              </a:rPr>
              <a:t>“Disadvantaged area” based on </a:t>
            </a:r>
            <a:endParaRPr lang="en-US" dirty="0">
              <a:solidFill>
                <a:schemeClr val="accent3"/>
              </a:solidFill>
            </a:endParaRPr>
          </a:p>
          <a:p>
            <a:pPr marL="342900" lvl="2" indent="0">
              <a:buNone/>
            </a:pPr>
            <a:r>
              <a:rPr lang="en-US" sz="2400" dirty="0">
                <a:solidFill>
                  <a:schemeClr val="accent3"/>
                </a:solidFill>
                <a:latin typeface="Arial"/>
                <a:cs typeface="Arial"/>
              </a:rPr>
              <a:t>•Median household income</a:t>
            </a:r>
          </a:p>
          <a:p>
            <a:pPr marL="342900" lvl="2" indent="0">
              <a:buNone/>
            </a:pPr>
            <a:r>
              <a:rPr lang="en-US" sz="2400" dirty="0">
                <a:solidFill>
                  <a:schemeClr val="accent3"/>
                </a:solidFill>
                <a:latin typeface="Arial"/>
                <a:cs typeface="Arial"/>
              </a:rPr>
              <a:t>•Poverty rates</a:t>
            </a:r>
          </a:p>
          <a:p>
            <a:pPr marL="342900" lvl="2" indent="0">
              <a:buNone/>
            </a:pPr>
            <a:r>
              <a:rPr lang="en-US" dirty="0">
                <a:solidFill>
                  <a:schemeClr val="accent3"/>
                </a:solidFill>
                <a:latin typeface="Arial"/>
                <a:cs typeface="Arial"/>
              </a:rPr>
              <a:t>•Property valuation per capita</a:t>
            </a:r>
          </a:p>
          <a:p>
            <a:pPr marL="342900" lvl="2" indent="0">
              <a:buNone/>
            </a:pPr>
            <a:r>
              <a:rPr lang="en-US" dirty="0">
                <a:solidFill>
                  <a:schemeClr val="accent3"/>
                </a:solidFill>
                <a:latin typeface="Arial"/>
                <a:cs typeface="Arial"/>
              </a:rPr>
              <a:t>•Employment rate for targeted area</a:t>
            </a:r>
          </a:p>
          <a:p>
            <a:pPr marL="342900" lvl="2" indent="0">
              <a:buNone/>
            </a:pPr>
            <a:r>
              <a:rPr lang="en-US" dirty="0">
                <a:solidFill>
                  <a:schemeClr val="accent3"/>
                </a:solidFill>
                <a:latin typeface="Arial"/>
                <a:cs typeface="Arial"/>
              </a:rPr>
              <a:t>•</a:t>
            </a:r>
            <a:r>
              <a:rPr lang="en-US" sz="2400" dirty="0">
                <a:solidFill>
                  <a:schemeClr val="accent3"/>
                </a:solidFill>
                <a:latin typeface="Arial"/>
                <a:cs typeface="Arial"/>
              </a:rPr>
              <a:t>Additional factors (see guidance)</a:t>
            </a:r>
          </a:p>
          <a:p>
            <a:endParaRPr lang="en-US" dirty="0"/>
          </a:p>
          <a:p>
            <a:endParaRPr lang="en-US" dirty="0"/>
          </a:p>
          <a:p>
            <a:endParaRPr lang="en-US" dirty="0">
              <a:solidFill>
                <a:schemeClr val="accent3"/>
              </a:solidFill>
            </a:endParaRPr>
          </a:p>
        </p:txBody>
      </p:sp>
      <p:sp>
        <p:nvSpPr>
          <p:cNvPr id="4" name="Slide Number Placeholder 3">
            <a:extLst>
              <a:ext uri="{FF2B5EF4-FFF2-40B4-BE49-F238E27FC236}">
                <a16:creationId xmlns:a16="http://schemas.microsoft.com/office/drawing/2014/main" id="{3E262CA7-8D8B-45DB-1966-243FCB153D52}"/>
              </a:ext>
            </a:extLst>
          </p:cNvPr>
          <p:cNvSpPr>
            <a:spLocks noGrp="1"/>
          </p:cNvSpPr>
          <p:nvPr>
            <p:ph type="sldNum" sz="quarter" idx="10"/>
          </p:nvPr>
        </p:nvSpPr>
        <p:spPr/>
        <p:txBody>
          <a:bodyPr/>
          <a:lstStyle/>
          <a:p>
            <a:fld id="{74EC55B0-5D01-45FE-91CD-8F1B48D625FC}" type="slidenum">
              <a:rPr lang="en-US" smtClean="0"/>
              <a:pPr/>
              <a:t>236</a:t>
            </a:fld>
            <a:endParaRPr lang="en-US"/>
          </a:p>
        </p:txBody>
      </p:sp>
    </p:spTree>
    <p:extLst>
      <p:ext uri="{BB962C8B-B14F-4D97-AF65-F5344CB8AC3E}">
        <p14:creationId xmlns:p14="http://schemas.microsoft.com/office/powerpoint/2010/main" val="7014665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565A-1166-B580-0694-1C54C7BD4736}"/>
              </a:ext>
            </a:extLst>
          </p:cNvPr>
          <p:cNvSpPr>
            <a:spLocks noGrp="1"/>
          </p:cNvSpPr>
          <p:nvPr>
            <p:ph type="title"/>
          </p:nvPr>
        </p:nvSpPr>
        <p:spPr/>
        <p:txBody>
          <a:bodyPr/>
          <a:lstStyle/>
          <a:p>
            <a:r>
              <a:rPr lang="en-US" dirty="0"/>
              <a:t>3.C Disadvantaged Areas (10 points)</a:t>
            </a:r>
          </a:p>
        </p:txBody>
      </p:sp>
      <p:sp>
        <p:nvSpPr>
          <p:cNvPr id="3" name="Content Placeholder 2">
            <a:extLst>
              <a:ext uri="{FF2B5EF4-FFF2-40B4-BE49-F238E27FC236}">
                <a16:creationId xmlns:a16="http://schemas.microsoft.com/office/drawing/2014/main" id="{4B62FC2C-EDA9-1023-44C6-2635D452267F}"/>
              </a:ext>
            </a:extLst>
          </p:cNvPr>
          <p:cNvSpPr>
            <a:spLocks noGrp="1"/>
          </p:cNvSpPr>
          <p:nvPr>
            <p:ph idx="1"/>
          </p:nvPr>
        </p:nvSpPr>
        <p:spPr/>
        <p:txBody>
          <a:bodyPr vert="horz" lIns="91440" tIns="45720" rIns="91440" bIns="45720" rtlCol="0" anchor="t">
            <a:normAutofit/>
          </a:bodyPr>
          <a:lstStyle/>
          <a:p>
            <a:r>
              <a:rPr lang="en-US" dirty="0">
                <a:solidFill>
                  <a:srgbClr val="1F497D"/>
                </a:solidFill>
                <a:latin typeface="Arial"/>
                <a:cs typeface="Arial"/>
              </a:rPr>
              <a:t>Narrative</a:t>
            </a:r>
            <a:endParaRPr lang="en-US">
              <a:solidFill>
                <a:srgbClr val="1F497D"/>
              </a:solidFill>
              <a:latin typeface="Arial"/>
              <a:cs typeface="Arial"/>
            </a:endParaRPr>
          </a:p>
          <a:p>
            <a:pPr lvl="1"/>
            <a:r>
              <a:rPr lang="en-US" dirty="0">
                <a:solidFill>
                  <a:srgbClr val="1F497D"/>
                </a:solidFill>
                <a:latin typeface="Arial"/>
                <a:cs typeface="Arial"/>
              </a:rPr>
              <a:t>Map of disadvantage area </a:t>
            </a:r>
          </a:p>
          <a:p>
            <a:pPr lvl="1"/>
            <a:r>
              <a:rPr lang="en-US" dirty="0">
                <a:solidFill>
                  <a:srgbClr val="1F497D"/>
                </a:solidFill>
                <a:latin typeface="Arial"/>
                <a:cs typeface="Arial"/>
              </a:rPr>
              <a:t>Description of disadvantage factors that qualify the area as disadvantage</a:t>
            </a:r>
          </a:p>
          <a:p>
            <a:pPr lvl="1"/>
            <a:r>
              <a:rPr lang="en-US" dirty="0">
                <a:solidFill>
                  <a:srgbClr val="1F497D"/>
                </a:solidFill>
                <a:latin typeface="Arial"/>
                <a:cs typeface="Arial"/>
              </a:rPr>
              <a:t>Description of the stormwater quality issue and/or stormwater quantity issue in the disadvantage area</a:t>
            </a:r>
          </a:p>
          <a:p>
            <a:pPr lvl="1"/>
            <a:r>
              <a:rPr lang="en-US" dirty="0">
                <a:solidFill>
                  <a:srgbClr val="1F497D"/>
                </a:solidFill>
                <a:latin typeface="Arial"/>
                <a:cs typeface="Arial"/>
              </a:rPr>
              <a:t>Description of how the proposed study will directly improve the water quality issue or reduce the severity/frequency of flooding</a:t>
            </a:r>
          </a:p>
          <a:p>
            <a:pPr lvl="1"/>
            <a:r>
              <a:rPr lang="en-US" dirty="0">
                <a:solidFill>
                  <a:srgbClr val="1F497D"/>
                </a:solidFill>
                <a:latin typeface="Arial"/>
                <a:cs typeface="Arial"/>
              </a:rPr>
              <a:t>Separate narratives must be provided for stormwater quality and stormwater quantity issues </a:t>
            </a:r>
          </a:p>
          <a:p>
            <a:pPr lvl="1"/>
            <a:r>
              <a:rPr lang="en-US" dirty="0">
                <a:solidFill>
                  <a:srgbClr val="1F497D"/>
                </a:solidFill>
                <a:latin typeface="Arial"/>
                <a:cs typeface="Arial"/>
              </a:rPr>
              <a:t>See guidance</a:t>
            </a:r>
            <a:endParaRPr lang="en-US" dirty="0">
              <a:solidFill>
                <a:srgbClr val="1F497D"/>
              </a:solidFill>
            </a:endParaRPr>
          </a:p>
          <a:p>
            <a:pPr marL="342900" lvl="1" indent="0">
              <a:buNone/>
            </a:pPr>
            <a:endParaRPr lang="en-US" dirty="0">
              <a:solidFill>
                <a:srgbClr val="1F497D"/>
              </a:solidFill>
            </a:endParaRPr>
          </a:p>
        </p:txBody>
      </p:sp>
      <p:sp>
        <p:nvSpPr>
          <p:cNvPr id="4" name="Slide Number Placeholder 3">
            <a:extLst>
              <a:ext uri="{FF2B5EF4-FFF2-40B4-BE49-F238E27FC236}">
                <a16:creationId xmlns:a16="http://schemas.microsoft.com/office/drawing/2014/main" id="{5065A28C-31AB-75F5-CA6F-CF7404C98A7D}"/>
              </a:ext>
            </a:extLst>
          </p:cNvPr>
          <p:cNvSpPr>
            <a:spLocks noGrp="1"/>
          </p:cNvSpPr>
          <p:nvPr>
            <p:ph type="sldNum" sz="quarter" idx="10"/>
          </p:nvPr>
        </p:nvSpPr>
        <p:spPr/>
        <p:txBody>
          <a:bodyPr/>
          <a:lstStyle/>
          <a:p>
            <a:fld id="{74EC55B0-5D01-45FE-91CD-8F1B48D625FC}" type="slidenum">
              <a:rPr lang="en-US" smtClean="0"/>
              <a:pPr/>
              <a:t>237</a:t>
            </a:fld>
            <a:endParaRPr lang="en-US"/>
          </a:p>
        </p:txBody>
      </p:sp>
    </p:spTree>
    <p:extLst>
      <p:ext uri="{BB962C8B-B14F-4D97-AF65-F5344CB8AC3E}">
        <p14:creationId xmlns:p14="http://schemas.microsoft.com/office/powerpoint/2010/main" val="421253109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23FD1-51B2-468E-AA96-807D37C404D4}"/>
              </a:ext>
            </a:extLst>
          </p:cNvPr>
          <p:cNvSpPr>
            <a:spLocks noGrp="1"/>
          </p:cNvSpPr>
          <p:nvPr>
            <p:ph type="title"/>
          </p:nvPr>
        </p:nvSpPr>
        <p:spPr/>
        <p:txBody>
          <a:bodyPr/>
          <a:lstStyle/>
          <a:p>
            <a:r>
              <a:rPr lang="en-US">
                <a:latin typeface="Times New Roman"/>
                <a:cs typeface="Times New Roman"/>
              </a:rPr>
              <a:t>Contact Information</a:t>
            </a:r>
          </a:p>
        </p:txBody>
      </p:sp>
      <p:sp>
        <p:nvSpPr>
          <p:cNvPr id="3" name="Content Placeholder 2">
            <a:extLst>
              <a:ext uri="{FF2B5EF4-FFF2-40B4-BE49-F238E27FC236}">
                <a16:creationId xmlns:a16="http://schemas.microsoft.com/office/drawing/2014/main" id="{0B7C185D-41AF-4022-908D-BAFF68520AEC}"/>
              </a:ext>
            </a:extLst>
          </p:cNvPr>
          <p:cNvSpPr>
            <a:spLocks noGrp="1"/>
          </p:cNvSpPr>
          <p:nvPr>
            <p:ph idx="1"/>
          </p:nvPr>
        </p:nvSpPr>
        <p:spPr/>
        <p:txBody>
          <a:bodyPr vert="horz" lIns="91440" tIns="45720" rIns="91440" bIns="45720" rtlCol="0" anchor="t">
            <a:noAutofit/>
          </a:bodyPr>
          <a:lstStyle/>
          <a:p>
            <a:pPr lvl="1"/>
            <a:endParaRPr lang="en-US">
              <a:solidFill>
                <a:schemeClr val="accent3"/>
              </a:solidFill>
            </a:endParaRPr>
          </a:p>
          <a:p>
            <a:endParaRPr lang="en-US"/>
          </a:p>
        </p:txBody>
      </p:sp>
      <p:sp>
        <p:nvSpPr>
          <p:cNvPr id="4" name="Slide Number Placeholder 3">
            <a:extLst>
              <a:ext uri="{FF2B5EF4-FFF2-40B4-BE49-F238E27FC236}">
                <a16:creationId xmlns:a16="http://schemas.microsoft.com/office/drawing/2014/main" id="{ACAADEA8-F40C-4536-A451-30C32DF19FE5}"/>
              </a:ext>
            </a:extLst>
          </p:cNvPr>
          <p:cNvSpPr>
            <a:spLocks noGrp="1"/>
          </p:cNvSpPr>
          <p:nvPr>
            <p:ph type="sldNum" sz="quarter" idx="10"/>
          </p:nvPr>
        </p:nvSpPr>
        <p:spPr/>
        <p:txBody>
          <a:bodyPr/>
          <a:lstStyle/>
          <a:p>
            <a:fld id="{74EC55B0-5D01-45FE-91CD-8F1B48D625FC}" type="slidenum">
              <a:rPr lang="en-US" smtClean="0"/>
              <a:pPr/>
              <a:t>238</a:t>
            </a:fld>
            <a:endParaRPr lang="en-US"/>
          </a:p>
        </p:txBody>
      </p:sp>
      <p:graphicFrame>
        <p:nvGraphicFramePr>
          <p:cNvPr id="5" name="Table 5">
            <a:extLst>
              <a:ext uri="{FF2B5EF4-FFF2-40B4-BE49-F238E27FC236}">
                <a16:creationId xmlns:a16="http://schemas.microsoft.com/office/drawing/2014/main" id="{F7E4911C-4CAA-44F8-841F-99289AC8001C}"/>
              </a:ext>
            </a:extLst>
          </p:cNvPr>
          <p:cNvGraphicFramePr>
            <a:graphicFrameLocks noGrp="1"/>
          </p:cNvGraphicFramePr>
          <p:nvPr>
            <p:extLst>
              <p:ext uri="{D42A27DB-BD31-4B8C-83A1-F6EECF244321}">
                <p14:modId xmlns:p14="http://schemas.microsoft.com/office/powerpoint/2010/main" val="3382616630"/>
              </p:ext>
            </p:extLst>
          </p:nvPr>
        </p:nvGraphicFramePr>
        <p:xfrm>
          <a:off x="238991" y="1405022"/>
          <a:ext cx="8548977" cy="3708400"/>
        </p:xfrm>
        <a:graphic>
          <a:graphicData uri="http://schemas.openxmlformats.org/drawingml/2006/table">
            <a:tbl>
              <a:tblPr firstRow="1" bandRow="1">
                <a:tableStyleId>{5C22544A-7EE6-4342-B048-85BDC9FD1C3A}</a:tableStyleId>
              </a:tblPr>
              <a:tblGrid>
                <a:gridCol w="2137244">
                  <a:extLst>
                    <a:ext uri="{9D8B030D-6E8A-4147-A177-3AD203B41FA5}">
                      <a16:colId xmlns:a16="http://schemas.microsoft.com/office/drawing/2014/main" val="3201588920"/>
                    </a:ext>
                  </a:extLst>
                </a:gridCol>
                <a:gridCol w="2137244">
                  <a:extLst>
                    <a:ext uri="{9D8B030D-6E8A-4147-A177-3AD203B41FA5}">
                      <a16:colId xmlns:a16="http://schemas.microsoft.com/office/drawing/2014/main" val="913902716"/>
                    </a:ext>
                  </a:extLst>
                </a:gridCol>
                <a:gridCol w="1560838">
                  <a:extLst>
                    <a:ext uri="{9D8B030D-6E8A-4147-A177-3AD203B41FA5}">
                      <a16:colId xmlns:a16="http://schemas.microsoft.com/office/drawing/2014/main" val="1792465072"/>
                    </a:ext>
                  </a:extLst>
                </a:gridCol>
                <a:gridCol w="2713651">
                  <a:extLst>
                    <a:ext uri="{9D8B030D-6E8A-4147-A177-3AD203B41FA5}">
                      <a16:colId xmlns:a16="http://schemas.microsoft.com/office/drawing/2014/main" val="2500820345"/>
                    </a:ext>
                  </a:extLst>
                </a:gridCol>
              </a:tblGrid>
              <a:tr h="370840">
                <a:tc>
                  <a:txBody>
                    <a:bodyPr/>
                    <a:lstStyle/>
                    <a:p>
                      <a:r>
                        <a:rPr lang="en-US"/>
                        <a:t>Name</a:t>
                      </a:r>
                    </a:p>
                  </a:txBody>
                  <a:tcPr/>
                </a:tc>
                <a:tc>
                  <a:txBody>
                    <a:bodyPr/>
                    <a:lstStyle/>
                    <a:p>
                      <a:r>
                        <a:rPr lang="en-US"/>
                        <a:t>Role</a:t>
                      </a:r>
                    </a:p>
                  </a:txBody>
                  <a:tcPr/>
                </a:tc>
                <a:tc>
                  <a:txBody>
                    <a:bodyPr/>
                    <a:lstStyle/>
                    <a:p>
                      <a:r>
                        <a:rPr lang="en-US"/>
                        <a:t>Phone Number</a:t>
                      </a:r>
                    </a:p>
                  </a:txBody>
                  <a:tcPr/>
                </a:tc>
                <a:tc>
                  <a:txBody>
                    <a:bodyPr/>
                    <a:lstStyle/>
                    <a:p>
                      <a:r>
                        <a:rPr lang="en-US"/>
                        <a:t>E-mail</a:t>
                      </a:r>
                    </a:p>
                  </a:txBody>
                  <a:tcPr/>
                </a:tc>
                <a:extLst>
                  <a:ext uri="{0D108BD9-81ED-4DB2-BD59-A6C34878D82A}">
                    <a16:rowId xmlns:a16="http://schemas.microsoft.com/office/drawing/2014/main" val="3272744830"/>
                  </a:ext>
                </a:extLst>
              </a:tr>
              <a:tr h="370840">
                <a:tc>
                  <a:txBody>
                    <a:bodyPr/>
                    <a:lstStyle/>
                    <a:p>
                      <a:r>
                        <a:rPr lang="en-US"/>
                        <a:t>Jon Risgaard</a:t>
                      </a:r>
                    </a:p>
                  </a:txBody>
                  <a:tcPr/>
                </a:tc>
                <a:tc>
                  <a:txBody>
                    <a:bodyPr/>
                    <a:lstStyle/>
                    <a:p>
                      <a:r>
                        <a:rPr lang="en-US"/>
                        <a:t>SRF Section Chief</a:t>
                      </a:r>
                    </a:p>
                  </a:txBody>
                  <a:tcPr/>
                </a:tc>
                <a:tc>
                  <a:txBody>
                    <a:bodyPr/>
                    <a:lstStyle/>
                    <a:p>
                      <a:r>
                        <a:rPr lang="en-US"/>
                        <a:t>919.707.9175</a:t>
                      </a:r>
                    </a:p>
                  </a:txBody>
                  <a:tcPr/>
                </a:tc>
                <a:tc>
                  <a:txBody>
                    <a:bodyPr/>
                    <a:lstStyle/>
                    <a:p>
                      <a:r>
                        <a:rPr lang="en-US">
                          <a:hlinkClick r:id="rId3"/>
                        </a:rPr>
                        <a:t>jon.risgaard@ncdenr.gov</a:t>
                      </a:r>
                      <a:endParaRPr lang="en-US"/>
                    </a:p>
                  </a:txBody>
                  <a:tcPr/>
                </a:tc>
                <a:extLst>
                  <a:ext uri="{0D108BD9-81ED-4DB2-BD59-A6C34878D82A}">
                    <a16:rowId xmlns:a16="http://schemas.microsoft.com/office/drawing/2014/main" val="203074639"/>
                  </a:ext>
                </a:extLst>
              </a:tr>
              <a:tr h="370840">
                <a:tc>
                  <a:txBody>
                    <a:bodyPr/>
                    <a:lstStyle/>
                    <a:p>
                      <a:r>
                        <a:rPr lang="en-US"/>
                        <a:t>Ken Pohlig, PE, PhD</a:t>
                      </a:r>
                    </a:p>
                  </a:txBody>
                  <a:tcPr/>
                </a:tc>
                <a:tc>
                  <a:txBody>
                    <a:bodyPr/>
                    <a:lstStyle/>
                    <a:p>
                      <a:r>
                        <a:rPr lang="en-US"/>
                        <a:t>WW Unit Supervisor</a:t>
                      </a:r>
                    </a:p>
                  </a:txBody>
                  <a:tcPr/>
                </a:tc>
                <a:tc>
                  <a:txBody>
                    <a:bodyPr/>
                    <a:lstStyle/>
                    <a:p>
                      <a:r>
                        <a:rPr lang="en-US"/>
                        <a:t>919.707.9170</a:t>
                      </a:r>
                    </a:p>
                  </a:txBody>
                  <a:tcPr/>
                </a:tc>
                <a:tc>
                  <a:txBody>
                    <a:bodyPr/>
                    <a:lstStyle/>
                    <a:p>
                      <a:r>
                        <a:rPr lang="en-US">
                          <a:hlinkClick r:id="rId4"/>
                        </a:rPr>
                        <a:t>ken.pohlig@ncdenr.gov</a:t>
                      </a:r>
                      <a:endParaRPr lang="en-US"/>
                    </a:p>
                  </a:txBody>
                  <a:tcPr/>
                </a:tc>
                <a:extLst>
                  <a:ext uri="{0D108BD9-81ED-4DB2-BD59-A6C34878D82A}">
                    <a16:rowId xmlns:a16="http://schemas.microsoft.com/office/drawing/2014/main" val="3794186238"/>
                  </a:ext>
                </a:extLst>
              </a:tr>
              <a:tr h="370840">
                <a:tc>
                  <a:txBody>
                    <a:bodyPr/>
                    <a:lstStyle/>
                    <a:p>
                      <a:r>
                        <a:rPr lang="en-US"/>
                        <a:t>Kavitha Ambikadevi, PE</a:t>
                      </a:r>
                    </a:p>
                  </a:txBody>
                  <a:tcPr/>
                </a:tc>
                <a:tc>
                  <a:txBody>
                    <a:bodyPr/>
                    <a:lstStyle/>
                    <a:p>
                      <a:r>
                        <a:rPr lang="en-US"/>
                        <a:t>DW Unit Supervisor</a:t>
                      </a:r>
                    </a:p>
                  </a:txBody>
                  <a:tcPr/>
                </a:tc>
                <a:tc>
                  <a:txBody>
                    <a:bodyPr/>
                    <a:lstStyle/>
                    <a:p>
                      <a:r>
                        <a:rPr lang="en-US"/>
                        <a:t>919.707.9048</a:t>
                      </a:r>
                    </a:p>
                  </a:txBody>
                  <a:tcPr/>
                </a:tc>
                <a:tc>
                  <a:txBody>
                    <a:bodyPr/>
                    <a:lstStyle/>
                    <a:p>
                      <a:r>
                        <a:rPr lang="en-US">
                          <a:hlinkClick r:id="rId5"/>
                        </a:rPr>
                        <a:t>kavitha.ambikadevi@ncdenr.gov</a:t>
                      </a:r>
                      <a:r>
                        <a:rPr lang="en-US"/>
                        <a:t> </a:t>
                      </a:r>
                    </a:p>
                  </a:txBody>
                  <a:tcPr/>
                </a:tc>
                <a:extLst>
                  <a:ext uri="{0D108BD9-81ED-4DB2-BD59-A6C34878D82A}">
                    <a16:rowId xmlns:a16="http://schemas.microsoft.com/office/drawing/2014/main" val="3530723863"/>
                  </a:ext>
                </a:extLst>
              </a:tr>
              <a:tr h="370840">
                <a:tc>
                  <a:txBody>
                    <a:bodyPr/>
                    <a:lstStyle/>
                    <a:p>
                      <a:r>
                        <a:rPr lang="en-US"/>
                        <a:t>Victor D’Amato, PE</a:t>
                      </a:r>
                    </a:p>
                  </a:txBody>
                  <a:tcPr/>
                </a:tc>
                <a:tc>
                  <a:txBody>
                    <a:bodyPr/>
                    <a:lstStyle/>
                    <a:p>
                      <a:r>
                        <a:rPr lang="en-US"/>
                        <a:t>VUU Supervisor</a:t>
                      </a:r>
                    </a:p>
                  </a:txBody>
                  <a:tcPr/>
                </a:tc>
                <a:tc>
                  <a:txBody>
                    <a:bodyPr/>
                    <a:lstStyle/>
                    <a:p>
                      <a:r>
                        <a:rPr lang="en-US"/>
                        <a:t>919.707.9186</a:t>
                      </a:r>
                    </a:p>
                  </a:txBody>
                  <a:tcPr/>
                </a:tc>
                <a:tc>
                  <a:txBody>
                    <a:bodyPr/>
                    <a:lstStyle/>
                    <a:p>
                      <a:r>
                        <a:rPr lang="en-US">
                          <a:hlinkClick r:id="rId6"/>
                        </a:rPr>
                        <a:t>victor.damato@ncdenr.gov</a:t>
                      </a:r>
                      <a:endParaRPr lang="en-US"/>
                    </a:p>
                  </a:txBody>
                  <a:tcPr/>
                </a:tc>
                <a:extLst>
                  <a:ext uri="{0D108BD9-81ED-4DB2-BD59-A6C34878D82A}">
                    <a16:rowId xmlns:a16="http://schemas.microsoft.com/office/drawing/2014/main" val="1449602119"/>
                  </a:ext>
                </a:extLst>
              </a:tr>
              <a:tr h="370840">
                <a:tc>
                  <a:txBody>
                    <a:bodyPr/>
                    <a:lstStyle/>
                    <a:p>
                      <a:r>
                        <a:rPr lang="en-US"/>
                        <a:t>Matthew Rushing</a:t>
                      </a:r>
                    </a:p>
                  </a:txBody>
                  <a:tcPr/>
                </a:tc>
                <a:tc>
                  <a:txBody>
                    <a:bodyPr/>
                    <a:lstStyle/>
                    <a:p>
                      <a:r>
                        <a:rPr lang="en-US"/>
                        <a:t>AIA / MRF</a:t>
                      </a:r>
                    </a:p>
                  </a:txBody>
                  <a:tcPr/>
                </a:tc>
                <a:tc>
                  <a:txBody>
                    <a:bodyPr/>
                    <a:lstStyle/>
                    <a:p>
                      <a:r>
                        <a:rPr lang="en-US"/>
                        <a:t>919.707.9060</a:t>
                      </a:r>
                    </a:p>
                  </a:txBody>
                  <a:tcPr/>
                </a:tc>
                <a:tc>
                  <a:txBody>
                    <a:bodyPr/>
                    <a:lstStyle/>
                    <a:p>
                      <a:r>
                        <a:rPr lang="en-US">
                          <a:hlinkClick r:id="rId7"/>
                        </a:rPr>
                        <a:t>matthew.rushing@ncdenr.gov</a:t>
                      </a:r>
                      <a:endParaRPr lang="en-US"/>
                    </a:p>
                  </a:txBody>
                  <a:tcPr/>
                </a:tc>
                <a:extLst>
                  <a:ext uri="{0D108BD9-81ED-4DB2-BD59-A6C34878D82A}">
                    <a16:rowId xmlns:a16="http://schemas.microsoft.com/office/drawing/2014/main" val="2067053030"/>
                  </a:ext>
                </a:extLst>
              </a:tr>
              <a:tr h="370840">
                <a:tc>
                  <a:txBody>
                    <a:bodyPr/>
                    <a:lstStyle/>
                    <a:p>
                      <a:r>
                        <a:rPr lang="en-US" dirty="0"/>
                        <a:t>Colleen Simmons</a:t>
                      </a:r>
                    </a:p>
                  </a:txBody>
                  <a:tcPr/>
                </a:tc>
                <a:tc>
                  <a:txBody>
                    <a:bodyPr/>
                    <a:lstStyle/>
                    <a:p>
                      <a:r>
                        <a:rPr lang="en-US" dirty="0"/>
                        <a:t>CDBG-I</a:t>
                      </a:r>
                    </a:p>
                  </a:txBody>
                  <a:tcPr/>
                </a:tc>
                <a:tc>
                  <a:txBody>
                    <a:bodyPr/>
                    <a:lstStyle/>
                    <a:p>
                      <a:r>
                        <a:rPr lang="en-US" dirty="0"/>
                        <a:t>704.235.2022</a:t>
                      </a:r>
                    </a:p>
                  </a:txBody>
                  <a:tcPr/>
                </a:tc>
                <a:tc>
                  <a:txBody>
                    <a:bodyPr/>
                    <a:lstStyle/>
                    <a:p>
                      <a:r>
                        <a:rPr lang="en-US" dirty="0">
                          <a:hlinkClick r:id="rId8"/>
                        </a:rPr>
                        <a:t>colleen.simmons@ncdenr.gov</a:t>
                      </a:r>
                      <a:endParaRPr lang="en-US" dirty="0"/>
                    </a:p>
                  </a:txBody>
                  <a:tcPr/>
                </a:tc>
                <a:extLst>
                  <a:ext uri="{0D108BD9-81ED-4DB2-BD59-A6C34878D82A}">
                    <a16:rowId xmlns:a16="http://schemas.microsoft.com/office/drawing/2014/main" val="1301616994"/>
                  </a:ext>
                </a:extLst>
              </a:tr>
              <a:tr h="370840">
                <a:tc>
                  <a:txBody>
                    <a:bodyPr/>
                    <a:lstStyle/>
                    <a:p>
                      <a:r>
                        <a:rPr lang="en-US" dirty="0"/>
                        <a:t>Tony Evans, PE</a:t>
                      </a:r>
                    </a:p>
                  </a:txBody>
                  <a:tcPr/>
                </a:tc>
                <a:tc>
                  <a:txBody>
                    <a:bodyPr/>
                    <a:lstStyle/>
                    <a:p>
                      <a:r>
                        <a:rPr lang="en-US"/>
                        <a:t>Stormwater</a:t>
                      </a:r>
                    </a:p>
                  </a:txBody>
                  <a:tcPr/>
                </a:tc>
                <a:tc>
                  <a:txBody>
                    <a:bodyPr/>
                    <a:lstStyle/>
                    <a:p>
                      <a:r>
                        <a:rPr lang="en-US"/>
                        <a:t>919.707.9168</a:t>
                      </a:r>
                    </a:p>
                  </a:txBody>
                  <a:tcPr/>
                </a:tc>
                <a:tc>
                  <a:txBody>
                    <a:bodyPr/>
                    <a:lstStyle/>
                    <a:p>
                      <a:r>
                        <a:rPr lang="en-US">
                          <a:hlinkClick r:id="rId9"/>
                        </a:rPr>
                        <a:t>tony</a:t>
                      </a:r>
                      <a:r>
                        <a:rPr lang="en-US" err="1">
                          <a:hlinkClick r:id="rId9"/>
                        </a:rPr>
                        <a:t>.evans@ncdenr</a:t>
                      </a:r>
                      <a:r>
                        <a:rPr lang="en-US">
                          <a:hlinkClick r:id="rId9"/>
                        </a:rPr>
                        <a:t>.gov</a:t>
                      </a:r>
                      <a:r>
                        <a:rPr lang="en-US"/>
                        <a:t> </a:t>
                      </a:r>
                    </a:p>
                  </a:txBody>
                  <a:tcPr/>
                </a:tc>
                <a:extLst>
                  <a:ext uri="{0D108BD9-81ED-4DB2-BD59-A6C34878D82A}">
                    <a16:rowId xmlns:a16="http://schemas.microsoft.com/office/drawing/2014/main" val="1865773124"/>
                  </a:ext>
                </a:extLst>
              </a:tr>
              <a:tr h="370840">
                <a:tc>
                  <a:txBody>
                    <a:bodyPr/>
                    <a:lstStyle/>
                    <a:p>
                      <a:r>
                        <a:rPr lang="en-US"/>
                        <a:t>Jennifer Haynie</a:t>
                      </a:r>
                    </a:p>
                  </a:txBody>
                  <a:tcPr/>
                </a:tc>
                <a:tc>
                  <a:txBody>
                    <a:bodyPr/>
                    <a:lstStyle/>
                    <a:p>
                      <a:r>
                        <a:rPr lang="en-US"/>
                        <a:t>Affordability</a:t>
                      </a:r>
                    </a:p>
                  </a:txBody>
                  <a:tcPr/>
                </a:tc>
                <a:tc>
                  <a:txBody>
                    <a:bodyPr/>
                    <a:lstStyle/>
                    <a:p>
                      <a:r>
                        <a:rPr lang="en-US"/>
                        <a:t>919.707.9173</a:t>
                      </a:r>
                    </a:p>
                  </a:txBody>
                  <a:tcPr/>
                </a:tc>
                <a:tc>
                  <a:txBody>
                    <a:bodyPr/>
                    <a:lstStyle/>
                    <a:p>
                      <a:r>
                        <a:rPr lang="en-US">
                          <a:hlinkClick r:id="rId10"/>
                        </a:rPr>
                        <a:t>jennifer.haynie@ncdenr.gov</a:t>
                      </a:r>
                      <a:endParaRPr lang="en-US"/>
                    </a:p>
                  </a:txBody>
                  <a:tcPr/>
                </a:tc>
                <a:extLst>
                  <a:ext uri="{0D108BD9-81ED-4DB2-BD59-A6C34878D82A}">
                    <a16:rowId xmlns:a16="http://schemas.microsoft.com/office/drawing/2014/main" val="80064923"/>
                  </a:ext>
                </a:extLst>
              </a:tr>
              <a:tr h="370840">
                <a:tc>
                  <a:txBody>
                    <a:bodyPr/>
                    <a:lstStyle/>
                    <a:p>
                      <a:r>
                        <a:rPr lang="en-US"/>
                        <a:t>Shadi Eskaf</a:t>
                      </a:r>
                    </a:p>
                  </a:txBody>
                  <a:tcPr/>
                </a:tc>
                <a:tc>
                  <a:txBody>
                    <a:bodyPr/>
                    <a:lstStyle/>
                    <a:p>
                      <a:r>
                        <a:rPr lang="en-US"/>
                        <a:t>Division Director</a:t>
                      </a:r>
                    </a:p>
                  </a:txBody>
                  <a:tcPr/>
                </a:tc>
                <a:tc>
                  <a:txBody>
                    <a:bodyPr/>
                    <a:lstStyle/>
                    <a:p>
                      <a:r>
                        <a:rPr lang="en-US"/>
                        <a:t>919.707.9177</a:t>
                      </a:r>
                    </a:p>
                  </a:txBody>
                  <a:tcPr/>
                </a:tc>
                <a:tc>
                  <a:txBody>
                    <a:bodyPr/>
                    <a:lstStyle/>
                    <a:p>
                      <a:r>
                        <a:rPr lang="en-US" dirty="0">
                          <a:hlinkClick r:id="rId11"/>
                        </a:rPr>
                        <a:t>shadi.eskaf@ncdenr.gov</a:t>
                      </a:r>
                      <a:r>
                        <a:rPr lang="en-US" dirty="0"/>
                        <a:t> </a:t>
                      </a:r>
                    </a:p>
                  </a:txBody>
                  <a:tcPr/>
                </a:tc>
                <a:extLst>
                  <a:ext uri="{0D108BD9-81ED-4DB2-BD59-A6C34878D82A}">
                    <a16:rowId xmlns:a16="http://schemas.microsoft.com/office/drawing/2014/main" val="2097305387"/>
                  </a:ext>
                </a:extLst>
              </a:tr>
            </a:tbl>
          </a:graphicData>
        </a:graphic>
      </p:graphicFrame>
    </p:spTree>
    <p:extLst>
      <p:ext uri="{BB962C8B-B14F-4D97-AF65-F5344CB8AC3E}">
        <p14:creationId xmlns:p14="http://schemas.microsoft.com/office/powerpoint/2010/main" val="2562412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Slide Number Placeholder 2"/>
          <p:cNvSpPr>
            <a:spLocks noGrp="1"/>
          </p:cNvSpPr>
          <p:nvPr>
            <p:ph type="sldNum" sz="quarter" idx="14"/>
          </p:nvPr>
        </p:nvSpPr>
        <p:spPr>
          <a:xfrm>
            <a:off x="0" y="6592824"/>
            <a:ext cx="2057400" cy="265176"/>
          </a:xfrm>
        </p:spPr>
        <p:txBody>
          <a:bodyPr/>
          <a:lstStyle/>
          <a:p>
            <a:fld id="{11F27F3A-B3E9-41ED-AF8F-A365F10BB65F}" type="slidenum">
              <a:rPr lang="en-US" smtClean="0"/>
              <a:pPr/>
              <a:t>24</a:t>
            </a:fld>
            <a:endParaRPr lang="en-US"/>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Application Package Completion</a:t>
            </a: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Tree>
    <p:extLst>
      <p:ext uri="{BB962C8B-B14F-4D97-AF65-F5344CB8AC3E}">
        <p14:creationId xmlns:p14="http://schemas.microsoft.com/office/powerpoint/2010/main" val="4121158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87C98-9197-43E2-B139-2CB7905F1250}"/>
              </a:ext>
            </a:extLst>
          </p:cNvPr>
          <p:cNvSpPr>
            <a:spLocks noGrp="1"/>
          </p:cNvSpPr>
          <p:nvPr>
            <p:ph type="title"/>
          </p:nvPr>
        </p:nvSpPr>
        <p:spPr>
          <a:xfrm>
            <a:off x="466928" y="0"/>
            <a:ext cx="8321040" cy="914400"/>
          </a:xfrm>
        </p:spPr>
        <p:txBody>
          <a:bodyPr/>
          <a:lstStyle/>
          <a:p>
            <a:r>
              <a:rPr lang="en-US"/>
              <a:t>Application Packet</a:t>
            </a:r>
          </a:p>
        </p:txBody>
      </p:sp>
      <p:sp>
        <p:nvSpPr>
          <p:cNvPr id="5" name="Content Placeholder 4">
            <a:extLst>
              <a:ext uri="{FF2B5EF4-FFF2-40B4-BE49-F238E27FC236}">
                <a16:creationId xmlns:a16="http://schemas.microsoft.com/office/drawing/2014/main" id="{6B023515-80FE-44B3-9A1D-A6C4FB7B4754}"/>
              </a:ext>
            </a:extLst>
          </p:cNvPr>
          <p:cNvSpPr>
            <a:spLocks noGrp="1"/>
          </p:cNvSpPr>
          <p:nvPr>
            <p:ph idx="1"/>
          </p:nvPr>
        </p:nvSpPr>
        <p:spPr>
          <a:xfrm>
            <a:off x="457200" y="1228728"/>
            <a:ext cx="8239328" cy="5019673"/>
          </a:xfrm>
        </p:spPr>
        <p:txBody>
          <a:bodyPr>
            <a:noAutofit/>
          </a:bodyPr>
          <a:lstStyle/>
          <a:p>
            <a:r>
              <a:rPr lang="en-US" sz="2400" dirty="0">
                <a:solidFill>
                  <a:schemeClr val="accent3"/>
                </a:solidFill>
              </a:rPr>
              <a:t>Division application</a:t>
            </a:r>
          </a:p>
          <a:p>
            <a:r>
              <a:rPr lang="en-US" sz="2400" dirty="0">
                <a:solidFill>
                  <a:schemeClr val="accent3"/>
                </a:solidFill>
              </a:rPr>
              <a:t>Project Financial Information Form</a:t>
            </a:r>
          </a:p>
          <a:p>
            <a:r>
              <a:rPr lang="en-US" sz="2400" dirty="0">
                <a:solidFill>
                  <a:schemeClr val="accent3"/>
                </a:solidFill>
              </a:rPr>
              <a:t>Fund Transfer Certification Form</a:t>
            </a:r>
          </a:p>
          <a:p>
            <a:r>
              <a:rPr lang="en-US" sz="2400" dirty="0">
                <a:solidFill>
                  <a:schemeClr val="accent3"/>
                </a:solidFill>
              </a:rPr>
              <a:t>Resolution </a:t>
            </a:r>
          </a:p>
          <a:p>
            <a:r>
              <a:rPr lang="en-US" sz="2400" dirty="0">
                <a:solidFill>
                  <a:schemeClr val="accent3"/>
                </a:solidFill>
              </a:rPr>
              <a:t>Affordability calculator</a:t>
            </a:r>
          </a:p>
          <a:p>
            <a:r>
              <a:rPr lang="en-US" sz="2400" dirty="0">
                <a:solidFill>
                  <a:schemeClr val="accent3"/>
                </a:solidFill>
              </a:rPr>
              <a:t>Environmental Justice (EJ) map, if applicable</a:t>
            </a:r>
          </a:p>
          <a:p>
            <a:r>
              <a:rPr lang="en-US" sz="2400" dirty="0">
                <a:solidFill>
                  <a:schemeClr val="accent3"/>
                </a:solidFill>
              </a:rPr>
              <a:t>Rate sheets</a:t>
            </a:r>
          </a:p>
          <a:p>
            <a:r>
              <a:rPr lang="en-US" sz="2400" dirty="0">
                <a:solidFill>
                  <a:schemeClr val="accent3"/>
                </a:solidFill>
              </a:rPr>
              <a:t>LASII stormwater eligibility form (if applicable)</a:t>
            </a:r>
          </a:p>
          <a:p>
            <a:r>
              <a:rPr lang="en-US" sz="2400" dirty="0">
                <a:solidFill>
                  <a:schemeClr val="accent3"/>
                </a:solidFill>
              </a:rPr>
              <a:t>Priority points sheet and narrative</a:t>
            </a:r>
          </a:p>
          <a:p>
            <a:pPr lvl="1"/>
            <a:r>
              <a:rPr lang="en-US" sz="2000" dirty="0">
                <a:solidFill>
                  <a:schemeClr val="accent3"/>
                </a:solidFill>
              </a:rPr>
              <a:t>Wastewater</a:t>
            </a:r>
          </a:p>
          <a:p>
            <a:pPr lvl="1"/>
            <a:r>
              <a:rPr lang="en-US" sz="2000" dirty="0">
                <a:solidFill>
                  <a:schemeClr val="accent3"/>
                </a:solidFill>
              </a:rPr>
              <a:t>Drinking water</a:t>
            </a:r>
          </a:p>
          <a:p>
            <a:pPr lvl="1"/>
            <a:r>
              <a:rPr lang="en-US" sz="2000" dirty="0">
                <a:solidFill>
                  <a:schemeClr val="accent3"/>
                </a:solidFill>
              </a:rPr>
              <a:t>Study grants </a:t>
            </a:r>
          </a:p>
          <a:p>
            <a:pPr lvl="1"/>
            <a:r>
              <a:rPr lang="en-US" sz="2000" dirty="0">
                <a:solidFill>
                  <a:schemeClr val="accent3"/>
                </a:solidFill>
              </a:rPr>
              <a:t>LASII grants </a:t>
            </a:r>
          </a:p>
          <a:p>
            <a:endParaRPr lang="en-US" dirty="0"/>
          </a:p>
        </p:txBody>
      </p:sp>
      <p:sp>
        <p:nvSpPr>
          <p:cNvPr id="2" name="Slide Number Placeholder 1">
            <a:extLst>
              <a:ext uri="{FF2B5EF4-FFF2-40B4-BE49-F238E27FC236}">
                <a16:creationId xmlns:a16="http://schemas.microsoft.com/office/drawing/2014/main" id="{BCC748F9-8960-43FE-89E9-16B93467BEBD}"/>
              </a:ext>
            </a:extLst>
          </p:cNvPr>
          <p:cNvSpPr>
            <a:spLocks noGrp="1"/>
          </p:cNvSpPr>
          <p:nvPr>
            <p:ph type="sldNum" sz="quarter" idx="10"/>
          </p:nvPr>
        </p:nvSpPr>
        <p:spPr>
          <a:xfrm>
            <a:off x="0" y="6592824"/>
            <a:ext cx="2057400" cy="265176"/>
          </a:xfrm>
        </p:spPr>
        <p:txBody>
          <a:bodyPr/>
          <a:lstStyle/>
          <a:p>
            <a:fld id="{11F27F3A-B3E9-41ED-AF8F-A365F10BB65F}" type="slidenum">
              <a:rPr lang="en-US" smtClean="0"/>
              <a:pPr/>
              <a:t>25</a:t>
            </a:fld>
            <a:endParaRPr lang="en-US"/>
          </a:p>
        </p:txBody>
      </p:sp>
    </p:spTree>
    <p:extLst>
      <p:ext uri="{BB962C8B-B14F-4D97-AF65-F5344CB8AC3E}">
        <p14:creationId xmlns:p14="http://schemas.microsoft.com/office/powerpoint/2010/main" val="1363078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D69C-085F-4027-B96B-1B6B2DF86A86}"/>
              </a:ext>
            </a:extLst>
          </p:cNvPr>
          <p:cNvSpPr>
            <a:spLocks noGrp="1"/>
          </p:cNvSpPr>
          <p:nvPr>
            <p:ph type="title"/>
          </p:nvPr>
        </p:nvSpPr>
        <p:spPr/>
        <p:txBody>
          <a:bodyPr/>
          <a:lstStyle/>
          <a:p>
            <a:r>
              <a:rPr lang="en-US" dirty="0"/>
              <a:t>Application Packages</a:t>
            </a:r>
          </a:p>
        </p:txBody>
      </p:sp>
      <p:sp>
        <p:nvSpPr>
          <p:cNvPr id="3" name="Content Placeholder 2">
            <a:extLst>
              <a:ext uri="{FF2B5EF4-FFF2-40B4-BE49-F238E27FC236}">
                <a16:creationId xmlns:a16="http://schemas.microsoft.com/office/drawing/2014/main" id="{7F3D75AA-8EDE-408B-978D-E89494620C13}"/>
              </a:ext>
            </a:extLst>
          </p:cNvPr>
          <p:cNvSpPr>
            <a:spLocks noGrp="1"/>
          </p:cNvSpPr>
          <p:nvPr>
            <p:ph idx="1"/>
          </p:nvPr>
        </p:nvSpPr>
        <p:spPr/>
        <p:txBody>
          <a:bodyPr vert="horz" lIns="91440" tIns="45720" rIns="91440" bIns="45720" rtlCol="0" anchor="t">
            <a:normAutofit/>
          </a:bodyPr>
          <a:lstStyle/>
          <a:p>
            <a:pPr>
              <a:spcAft>
                <a:spcPts val="600"/>
              </a:spcAft>
            </a:pPr>
            <a:r>
              <a:rPr lang="en-US">
                <a:solidFill>
                  <a:schemeClr val="accent3"/>
                </a:solidFill>
              </a:rPr>
              <a:t>Construction project applications not funded in previous round (Spring 2022) considered in Fall 2022 reconsideration </a:t>
            </a:r>
            <a:endParaRPr lang="en-US">
              <a:solidFill>
                <a:srgbClr val="92D050"/>
              </a:solidFill>
            </a:endParaRPr>
          </a:p>
          <a:p>
            <a:pPr lvl="1">
              <a:spcBef>
                <a:spcPts val="350"/>
              </a:spcBef>
              <a:spcAft>
                <a:spcPts val="600"/>
              </a:spcAft>
            </a:pPr>
            <a:r>
              <a:rPr lang="en-US" dirty="0">
                <a:solidFill>
                  <a:schemeClr val="accent3"/>
                </a:solidFill>
              </a:rPr>
              <a:t>No additional information allowed</a:t>
            </a:r>
          </a:p>
          <a:p>
            <a:pPr lvl="1">
              <a:spcBef>
                <a:spcPts val="350"/>
              </a:spcBef>
              <a:spcAft>
                <a:spcPts val="600"/>
              </a:spcAft>
            </a:pPr>
            <a:r>
              <a:rPr lang="en-US" dirty="0">
                <a:solidFill>
                  <a:schemeClr val="accent3"/>
                </a:solidFill>
              </a:rPr>
              <a:t>Application reconsidered as-is</a:t>
            </a:r>
          </a:p>
          <a:p>
            <a:pPr lvl="1">
              <a:spcBef>
                <a:spcPts val="350"/>
              </a:spcBef>
              <a:spcAft>
                <a:spcPts val="600"/>
              </a:spcAft>
            </a:pPr>
            <a:r>
              <a:rPr lang="en-US" dirty="0">
                <a:solidFill>
                  <a:schemeClr val="accent3"/>
                </a:solidFill>
              </a:rPr>
              <a:t>Adding information? </a:t>
            </a:r>
            <a:r>
              <a:rPr lang="en-US" dirty="0">
                <a:solidFill>
                  <a:schemeClr val="accent3"/>
                </a:solidFill>
                <a:sym typeface="Wingdings" panose="05000000000000000000" pitchFamily="2" charset="2"/>
              </a:rPr>
              <a:t></a:t>
            </a:r>
            <a:r>
              <a:rPr lang="en-US" dirty="0">
                <a:solidFill>
                  <a:schemeClr val="accent3"/>
                </a:solidFill>
              </a:rPr>
              <a:t> Submit completely new application</a:t>
            </a:r>
          </a:p>
          <a:p>
            <a:pPr>
              <a:spcBef>
                <a:spcPts val="350"/>
              </a:spcBef>
              <a:spcAft>
                <a:spcPts val="600"/>
              </a:spcAft>
            </a:pPr>
            <a:r>
              <a:rPr lang="en-US" dirty="0">
                <a:solidFill>
                  <a:schemeClr val="accent3"/>
                </a:solidFill>
              </a:rPr>
              <a:t>Each application viewed as stand-alone </a:t>
            </a:r>
          </a:p>
          <a:p>
            <a:pPr>
              <a:spcBef>
                <a:spcPts val="350"/>
              </a:spcBef>
              <a:spcAft>
                <a:spcPts val="600"/>
              </a:spcAft>
            </a:pPr>
            <a:endParaRPr lang="en-US" dirty="0">
              <a:solidFill>
                <a:srgbClr val="FF0000"/>
              </a:solidFill>
            </a:endParaRPr>
          </a:p>
        </p:txBody>
      </p:sp>
      <p:sp>
        <p:nvSpPr>
          <p:cNvPr id="4" name="Slide Number Placeholder 3">
            <a:extLst>
              <a:ext uri="{FF2B5EF4-FFF2-40B4-BE49-F238E27FC236}">
                <a16:creationId xmlns:a16="http://schemas.microsoft.com/office/drawing/2014/main" id="{D21C74F0-7603-4840-93E9-7B301FEA5075}"/>
              </a:ext>
            </a:extLst>
          </p:cNvPr>
          <p:cNvSpPr>
            <a:spLocks noGrp="1"/>
          </p:cNvSpPr>
          <p:nvPr>
            <p:ph type="sldNum" sz="quarter" idx="10"/>
          </p:nvPr>
        </p:nvSpPr>
        <p:spPr/>
        <p:txBody>
          <a:bodyPr/>
          <a:lstStyle/>
          <a:p>
            <a:fld id="{74EC55B0-5D01-45FE-91CD-8F1B48D625FC}" type="slidenum">
              <a:rPr lang="en-US" smtClean="0"/>
              <a:pPr/>
              <a:t>26</a:t>
            </a:fld>
            <a:endParaRPr lang="en-US"/>
          </a:p>
        </p:txBody>
      </p:sp>
    </p:spTree>
    <p:extLst>
      <p:ext uri="{BB962C8B-B14F-4D97-AF65-F5344CB8AC3E}">
        <p14:creationId xmlns:p14="http://schemas.microsoft.com/office/powerpoint/2010/main" val="136226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B0A7-E193-45D9-990F-408B38C838C9}"/>
              </a:ext>
            </a:extLst>
          </p:cNvPr>
          <p:cNvSpPr>
            <a:spLocks noGrp="1"/>
          </p:cNvSpPr>
          <p:nvPr>
            <p:ph type="title"/>
          </p:nvPr>
        </p:nvSpPr>
        <p:spPr/>
        <p:txBody>
          <a:bodyPr/>
          <a:lstStyle/>
          <a:p>
            <a:r>
              <a:rPr lang="en-US"/>
              <a:t>Final Check Tips</a:t>
            </a:r>
          </a:p>
        </p:txBody>
      </p:sp>
      <p:sp>
        <p:nvSpPr>
          <p:cNvPr id="3" name="Content Placeholder 2">
            <a:extLst>
              <a:ext uri="{FF2B5EF4-FFF2-40B4-BE49-F238E27FC236}">
                <a16:creationId xmlns:a16="http://schemas.microsoft.com/office/drawing/2014/main" id="{2BD09C3D-53F7-46C1-BED9-1B9A575B6CBF}"/>
              </a:ext>
            </a:extLst>
          </p:cNvPr>
          <p:cNvSpPr>
            <a:spLocks noGrp="1"/>
          </p:cNvSpPr>
          <p:nvPr>
            <p:ph idx="1"/>
          </p:nvPr>
        </p:nvSpPr>
        <p:spPr/>
        <p:txBody>
          <a:bodyPr>
            <a:noAutofit/>
          </a:bodyPr>
          <a:lstStyle/>
          <a:p>
            <a:r>
              <a:rPr lang="en-US" dirty="0">
                <a:solidFill>
                  <a:schemeClr val="accent3"/>
                </a:solidFill>
              </a:rPr>
              <a:t>All signatures present including electronic copies</a:t>
            </a:r>
          </a:p>
          <a:p>
            <a:r>
              <a:rPr lang="en-US" dirty="0">
                <a:solidFill>
                  <a:schemeClr val="accent3"/>
                </a:solidFill>
              </a:rPr>
              <a:t>All forms present and complete</a:t>
            </a:r>
          </a:p>
          <a:p>
            <a:pPr lvl="1"/>
            <a:r>
              <a:rPr lang="en-US" dirty="0">
                <a:solidFill>
                  <a:schemeClr val="accent3"/>
                </a:solidFill>
              </a:rPr>
              <a:t>Application</a:t>
            </a:r>
          </a:p>
          <a:p>
            <a:pPr lvl="1"/>
            <a:r>
              <a:rPr lang="en-US" dirty="0">
                <a:solidFill>
                  <a:schemeClr val="accent3"/>
                </a:solidFill>
              </a:rPr>
              <a:t>Fund Transfer Certification</a:t>
            </a:r>
          </a:p>
          <a:p>
            <a:pPr lvl="1"/>
            <a:r>
              <a:rPr lang="en-US" dirty="0">
                <a:solidFill>
                  <a:schemeClr val="accent3"/>
                </a:solidFill>
              </a:rPr>
              <a:t>Rate sheet(s)</a:t>
            </a:r>
          </a:p>
          <a:p>
            <a:pPr lvl="1"/>
            <a:r>
              <a:rPr lang="en-US" dirty="0">
                <a:solidFill>
                  <a:schemeClr val="accent3"/>
                </a:solidFill>
              </a:rPr>
              <a:t>Resolution(s) as needed</a:t>
            </a:r>
          </a:p>
          <a:p>
            <a:pPr lvl="1"/>
            <a:r>
              <a:rPr lang="en-US" dirty="0">
                <a:solidFill>
                  <a:schemeClr val="accent3"/>
                </a:solidFill>
              </a:rPr>
              <a:t>LASII stormwater eligibility form (if applicable)</a:t>
            </a:r>
          </a:p>
          <a:p>
            <a:pPr lvl="1"/>
            <a:r>
              <a:rPr lang="en-US" dirty="0">
                <a:solidFill>
                  <a:schemeClr val="accent3"/>
                </a:solidFill>
              </a:rPr>
              <a:t>Affordability calculations</a:t>
            </a:r>
          </a:p>
          <a:p>
            <a:pPr lvl="1"/>
            <a:r>
              <a:rPr lang="en-US" dirty="0">
                <a:solidFill>
                  <a:schemeClr val="accent3"/>
                </a:solidFill>
              </a:rPr>
              <a:t>EJ map (if applicable)</a:t>
            </a:r>
          </a:p>
          <a:p>
            <a:r>
              <a:rPr lang="en-US" dirty="0">
                <a:solidFill>
                  <a:schemeClr val="accent3"/>
                </a:solidFill>
              </a:rPr>
              <a:t>Narratives &amp; score sheets &amp; supporting documentation</a:t>
            </a:r>
          </a:p>
        </p:txBody>
      </p:sp>
      <p:sp>
        <p:nvSpPr>
          <p:cNvPr id="4" name="Slide Number Placeholder 3">
            <a:extLst>
              <a:ext uri="{FF2B5EF4-FFF2-40B4-BE49-F238E27FC236}">
                <a16:creationId xmlns:a16="http://schemas.microsoft.com/office/drawing/2014/main" id="{E21911C4-3A61-46B9-B8C2-087941F9A3EC}"/>
              </a:ext>
            </a:extLst>
          </p:cNvPr>
          <p:cNvSpPr>
            <a:spLocks noGrp="1"/>
          </p:cNvSpPr>
          <p:nvPr>
            <p:ph type="sldNum" sz="quarter" idx="10"/>
          </p:nvPr>
        </p:nvSpPr>
        <p:spPr/>
        <p:txBody>
          <a:bodyPr/>
          <a:lstStyle/>
          <a:p>
            <a:fld id="{74EC55B0-5D01-45FE-91CD-8F1B48D625FC}" type="slidenum">
              <a:rPr lang="en-US" smtClean="0"/>
              <a:pPr/>
              <a:t>27</a:t>
            </a:fld>
            <a:endParaRPr lang="en-US"/>
          </a:p>
        </p:txBody>
      </p:sp>
    </p:spTree>
    <p:extLst>
      <p:ext uri="{BB962C8B-B14F-4D97-AF65-F5344CB8AC3E}">
        <p14:creationId xmlns:p14="http://schemas.microsoft.com/office/powerpoint/2010/main" val="407384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28</a:t>
            </a:fld>
            <a:endParaRPr lang="en-US"/>
          </a:p>
        </p:txBody>
      </p:sp>
      <p:sp>
        <p:nvSpPr>
          <p:cNvPr id="4" name="Title 3"/>
          <p:cNvSpPr>
            <a:spLocks noGrp="1"/>
          </p:cNvSpPr>
          <p:nvPr>
            <p:ph type="ctrTitle"/>
          </p:nvPr>
        </p:nvSpPr>
        <p:spPr/>
        <p:txBody>
          <a:bodyPr/>
          <a:lstStyle/>
          <a:p>
            <a:r>
              <a:rPr lang="en-US"/>
              <a:t>Division Application</a:t>
            </a:r>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8177" b="18177"/>
          <a:stretch>
            <a:fillRect/>
          </a:stretch>
        </p:blipFill>
        <p:spPr/>
      </p:pic>
    </p:spTree>
    <p:extLst>
      <p:ext uri="{BB962C8B-B14F-4D97-AF65-F5344CB8AC3E}">
        <p14:creationId xmlns:p14="http://schemas.microsoft.com/office/powerpoint/2010/main" val="3610970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851140-5503-41B3-BB82-D4A986C474B9}"/>
              </a:ext>
            </a:extLst>
          </p:cNvPr>
          <p:cNvSpPr/>
          <p:nvPr/>
        </p:nvSpPr>
        <p:spPr>
          <a:xfrm>
            <a:off x="6977270" y="5208104"/>
            <a:ext cx="2047460" cy="1292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E106BB-19C1-4228-8518-69BADD5C367D}"/>
              </a:ext>
            </a:extLst>
          </p:cNvPr>
          <p:cNvSpPr>
            <a:spLocks noGrp="1"/>
          </p:cNvSpPr>
          <p:nvPr>
            <p:ph type="title"/>
          </p:nvPr>
        </p:nvSpPr>
        <p:spPr/>
        <p:txBody>
          <a:bodyPr/>
          <a:lstStyle/>
          <a:p>
            <a:r>
              <a:rPr lang="en-US"/>
              <a:t>Division Application</a:t>
            </a:r>
          </a:p>
        </p:txBody>
      </p:sp>
      <p:sp>
        <p:nvSpPr>
          <p:cNvPr id="4" name="Slide Number Placeholder 3">
            <a:extLst>
              <a:ext uri="{FF2B5EF4-FFF2-40B4-BE49-F238E27FC236}">
                <a16:creationId xmlns:a16="http://schemas.microsoft.com/office/drawing/2014/main" id="{CBE8B3E4-83C8-4898-BE7F-C9E3D173EE10}"/>
              </a:ext>
            </a:extLst>
          </p:cNvPr>
          <p:cNvSpPr>
            <a:spLocks noGrp="1"/>
          </p:cNvSpPr>
          <p:nvPr>
            <p:ph type="sldNum" sz="quarter" idx="10"/>
          </p:nvPr>
        </p:nvSpPr>
        <p:spPr/>
        <p:txBody>
          <a:bodyPr/>
          <a:lstStyle/>
          <a:p>
            <a:fld id="{74EC55B0-5D01-45FE-91CD-8F1B48D625FC}" type="slidenum">
              <a:rPr lang="en-US" smtClean="0"/>
              <a:pPr/>
              <a:t>29</a:t>
            </a:fld>
            <a:endParaRPr lang="en-US"/>
          </a:p>
        </p:txBody>
      </p:sp>
      <p:sp>
        <p:nvSpPr>
          <p:cNvPr id="8" name="Content Placeholder 7">
            <a:extLst>
              <a:ext uri="{FF2B5EF4-FFF2-40B4-BE49-F238E27FC236}">
                <a16:creationId xmlns:a16="http://schemas.microsoft.com/office/drawing/2014/main" id="{431122EA-7B8C-44AA-8C8E-7345C8409CA1}"/>
              </a:ext>
            </a:extLst>
          </p:cNvPr>
          <p:cNvSpPr>
            <a:spLocks noGrp="1"/>
          </p:cNvSpPr>
          <p:nvPr>
            <p:ph idx="1"/>
          </p:nvPr>
        </p:nvSpPr>
        <p:spPr>
          <a:xfrm>
            <a:off x="457200" y="1093304"/>
            <a:ext cx="8239328" cy="5155097"/>
          </a:xfrm>
        </p:spPr>
        <p:txBody>
          <a:bodyPr>
            <a:noAutofit/>
          </a:bodyPr>
          <a:lstStyle/>
          <a:p>
            <a:pPr>
              <a:spcAft>
                <a:spcPts val="600"/>
              </a:spcAft>
            </a:pPr>
            <a:endParaRPr lang="en-US">
              <a:solidFill>
                <a:srgbClr val="92D050"/>
              </a:solidFill>
            </a:endParaRPr>
          </a:p>
          <a:p>
            <a:pPr>
              <a:spcAft>
                <a:spcPts val="600"/>
              </a:spcAft>
            </a:pPr>
            <a:endParaRPr lang="en-US">
              <a:solidFill>
                <a:srgbClr val="92D050"/>
              </a:solidFill>
            </a:endParaRPr>
          </a:p>
          <a:p>
            <a:pPr>
              <a:spcAft>
                <a:spcPts val="600"/>
              </a:spcAft>
            </a:pPr>
            <a:endParaRPr lang="en-US">
              <a:solidFill>
                <a:srgbClr val="92D050"/>
              </a:solidFill>
            </a:endParaRPr>
          </a:p>
          <a:p>
            <a:pPr>
              <a:spcAft>
                <a:spcPts val="600"/>
              </a:spcAft>
            </a:pPr>
            <a:r>
              <a:rPr lang="en-US">
                <a:solidFill>
                  <a:schemeClr val="accent3"/>
                </a:solidFill>
              </a:rPr>
              <a:t>Revised in Summer 2022</a:t>
            </a:r>
          </a:p>
          <a:p>
            <a:pPr>
              <a:spcAft>
                <a:spcPts val="600"/>
              </a:spcAft>
            </a:pPr>
            <a:r>
              <a:rPr lang="en-US" u="sng">
                <a:solidFill>
                  <a:srgbClr val="FF0000"/>
                </a:solidFill>
              </a:rPr>
              <a:t>This application must be used</a:t>
            </a:r>
          </a:p>
          <a:p>
            <a:pPr>
              <a:spcAft>
                <a:spcPts val="600"/>
              </a:spcAft>
            </a:pPr>
            <a:r>
              <a:rPr lang="en-US">
                <a:solidFill>
                  <a:schemeClr val="accent3"/>
                </a:solidFill>
              </a:rPr>
              <a:t>One application for all programs</a:t>
            </a:r>
          </a:p>
          <a:p>
            <a:pPr>
              <a:spcAft>
                <a:spcPts val="600"/>
              </a:spcAft>
            </a:pPr>
            <a:r>
              <a:rPr lang="en-US">
                <a:solidFill>
                  <a:schemeClr val="accent3"/>
                </a:solidFill>
              </a:rPr>
              <a:t>Best funding fit </a:t>
            </a:r>
          </a:p>
          <a:p>
            <a:pPr>
              <a:spcAft>
                <a:spcPts val="600"/>
              </a:spcAft>
            </a:pPr>
            <a:r>
              <a:rPr lang="en-US">
                <a:solidFill>
                  <a:schemeClr val="accent3"/>
                </a:solidFill>
              </a:rPr>
              <a:t>All sections completed</a:t>
            </a:r>
          </a:p>
          <a:p>
            <a:pPr>
              <a:spcAft>
                <a:spcPts val="600"/>
              </a:spcAft>
            </a:pPr>
            <a:r>
              <a:rPr lang="en-US">
                <a:solidFill>
                  <a:schemeClr val="accent3"/>
                </a:solidFill>
              </a:rPr>
              <a:t>Note: Application comes with instructions</a:t>
            </a:r>
          </a:p>
          <a:p>
            <a:pPr>
              <a:spcAft>
                <a:spcPts val="600"/>
              </a:spcAft>
            </a:pPr>
            <a:r>
              <a:rPr lang="en-US" u="sng">
                <a:solidFill>
                  <a:srgbClr val="FF0000"/>
                </a:solidFill>
              </a:rPr>
              <a:t>Read the instructions</a:t>
            </a:r>
          </a:p>
          <a:p>
            <a:pPr>
              <a:spcAft>
                <a:spcPts val="600"/>
              </a:spcAft>
            </a:pPr>
            <a:endParaRPr lang="en-US"/>
          </a:p>
        </p:txBody>
      </p:sp>
      <p:pic>
        <p:nvPicPr>
          <p:cNvPr id="7" name="Picture 6">
            <a:extLst>
              <a:ext uri="{FF2B5EF4-FFF2-40B4-BE49-F238E27FC236}">
                <a16:creationId xmlns:a16="http://schemas.microsoft.com/office/drawing/2014/main" id="{F5531388-B307-FF22-72E2-74C70D58B60E}"/>
              </a:ext>
            </a:extLst>
          </p:cNvPr>
          <p:cNvPicPr>
            <a:picLocks noChangeAspect="1"/>
          </p:cNvPicPr>
          <p:nvPr/>
        </p:nvPicPr>
        <p:blipFill>
          <a:blip r:embed="rId3"/>
          <a:stretch>
            <a:fillRect/>
          </a:stretch>
        </p:blipFill>
        <p:spPr>
          <a:xfrm>
            <a:off x="352425" y="1258823"/>
            <a:ext cx="8334375" cy="1209675"/>
          </a:xfrm>
          <a:prstGeom prst="rect">
            <a:avLst/>
          </a:prstGeom>
        </p:spPr>
      </p:pic>
    </p:spTree>
    <p:extLst>
      <p:ext uri="{BB962C8B-B14F-4D97-AF65-F5344CB8AC3E}">
        <p14:creationId xmlns:p14="http://schemas.microsoft.com/office/powerpoint/2010/main" val="4050231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8E1FAC-C703-4332-A5EE-3431748FEE38}"/>
              </a:ext>
            </a:extLst>
          </p:cNvPr>
          <p:cNvSpPr/>
          <p:nvPr/>
        </p:nvSpPr>
        <p:spPr>
          <a:xfrm>
            <a:off x="6897512" y="5394960"/>
            <a:ext cx="2144888"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0C290D-4D0E-4CB2-AA4F-F2A1C25343D3}"/>
              </a:ext>
            </a:extLst>
          </p:cNvPr>
          <p:cNvSpPr>
            <a:spLocks noGrp="1"/>
          </p:cNvSpPr>
          <p:nvPr>
            <p:ph type="title"/>
          </p:nvPr>
        </p:nvSpPr>
        <p:spPr/>
        <p:txBody>
          <a:bodyPr/>
          <a:lstStyle/>
          <a:p>
            <a:r>
              <a:rPr lang="en-US"/>
              <a:t>Training Handout Packet</a:t>
            </a:r>
          </a:p>
        </p:txBody>
      </p:sp>
      <p:sp>
        <p:nvSpPr>
          <p:cNvPr id="6" name="TextBox 5">
            <a:extLst>
              <a:ext uri="{FF2B5EF4-FFF2-40B4-BE49-F238E27FC236}">
                <a16:creationId xmlns:a16="http://schemas.microsoft.com/office/drawing/2014/main" id="{D29D6F2B-974C-4C50-B0DF-9038A2834BD6}"/>
              </a:ext>
            </a:extLst>
          </p:cNvPr>
          <p:cNvSpPr txBox="1"/>
          <p:nvPr/>
        </p:nvSpPr>
        <p:spPr>
          <a:xfrm>
            <a:off x="5711507" y="1163782"/>
            <a:ext cx="3158836" cy="2308324"/>
          </a:xfrm>
          <a:prstGeom prst="rect">
            <a:avLst/>
          </a:prstGeom>
          <a:noFill/>
          <a:ln w="19050">
            <a:solidFill>
              <a:schemeClr val="accent1"/>
            </a:solidFill>
          </a:ln>
        </p:spPr>
        <p:txBody>
          <a:bodyPr wrap="square" rtlCol="0">
            <a:spAutoFit/>
          </a:bodyPr>
          <a:lstStyle/>
          <a:p>
            <a:pPr algn="ctr">
              <a:spcBef>
                <a:spcPts val="600"/>
              </a:spcBef>
              <a:buClr>
                <a:srgbClr val="C6E7FC">
                  <a:lumMod val="25000"/>
                </a:srgbClr>
              </a:buClr>
            </a:pPr>
            <a:r>
              <a:rPr lang="en-US" sz="1800">
                <a:solidFill>
                  <a:schemeClr val="accent1"/>
                </a:solidFill>
              </a:rPr>
              <a:t>Guidance and other documents can be found on our website at: </a:t>
            </a:r>
            <a:r>
              <a:rPr lang="en-US" sz="1800">
                <a:solidFill>
                  <a:schemeClr val="accent1"/>
                </a:solidFill>
                <a:hlinkClick r:id="rId3">
                  <a:extLst>
                    <a:ext uri="{A12FA001-AC4F-418D-AE19-62706E023703}">
                      <ahyp:hlinkClr xmlns:ahyp="http://schemas.microsoft.com/office/drawing/2018/hyperlinkcolor" val="tx"/>
                    </a:ext>
                  </a:extLst>
                </a:hlinkClick>
              </a:rPr>
              <a:t>https://deq.nc.gov/about/divisions/water-infrastructure/i-need-funding/application-forms-and-additional-resources</a:t>
            </a:r>
            <a:endParaRPr lang="en-US" sz="1800">
              <a:solidFill>
                <a:schemeClr val="accent1"/>
              </a:solidFill>
            </a:endParaRPr>
          </a:p>
        </p:txBody>
      </p:sp>
      <p:sp>
        <p:nvSpPr>
          <p:cNvPr id="3" name="Content Placeholder 2">
            <a:extLst>
              <a:ext uri="{FF2B5EF4-FFF2-40B4-BE49-F238E27FC236}">
                <a16:creationId xmlns:a16="http://schemas.microsoft.com/office/drawing/2014/main" id="{2BBE1788-1E48-42F5-B349-47C7472BB79F}"/>
              </a:ext>
            </a:extLst>
          </p:cNvPr>
          <p:cNvSpPr>
            <a:spLocks noGrp="1"/>
          </p:cNvSpPr>
          <p:nvPr>
            <p:ph idx="1"/>
          </p:nvPr>
        </p:nvSpPr>
        <p:spPr>
          <a:xfrm>
            <a:off x="273657" y="914400"/>
            <a:ext cx="8229600" cy="5811012"/>
          </a:xfrm>
        </p:spPr>
        <p:txBody>
          <a:bodyPr vert="horz" lIns="91440" tIns="45720" rIns="91440" bIns="45720" rtlCol="0" anchor="t">
            <a:noAutofit/>
          </a:bodyPr>
          <a:lstStyle/>
          <a:p>
            <a:pPr lvl="0">
              <a:spcBef>
                <a:spcPts val="600"/>
              </a:spcBef>
              <a:buClr>
                <a:srgbClr val="C6E7FC">
                  <a:lumMod val="25000"/>
                </a:srgbClr>
              </a:buClr>
            </a:pPr>
            <a:r>
              <a:rPr lang="en-US" sz="2400" dirty="0">
                <a:solidFill>
                  <a:srgbClr val="C6E7FC">
                    <a:lumMod val="25000"/>
                  </a:srgbClr>
                </a:solidFill>
              </a:rPr>
              <a:t>Agenda</a:t>
            </a:r>
          </a:p>
          <a:p>
            <a:pPr lvl="0">
              <a:spcBef>
                <a:spcPts val="600"/>
              </a:spcBef>
              <a:buClr>
                <a:srgbClr val="C6E7FC">
                  <a:lumMod val="25000"/>
                </a:srgbClr>
              </a:buClr>
            </a:pPr>
            <a:r>
              <a:rPr lang="en-US" sz="2400" dirty="0">
                <a:solidFill>
                  <a:srgbClr val="C6E7FC">
                    <a:lumMod val="25000"/>
                  </a:srgbClr>
                </a:solidFill>
              </a:rPr>
              <a:t>NCDEQ Division application packet</a:t>
            </a:r>
          </a:p>
          <a:p>
            <a:pPr lvl="1">
              <a:spcBef>
                <a:spcPts val="600"/>
              </a:spcBef>
              <a:buClr>
                <a:srgbClr val="C6E7FC">
                  <a:lumMod val="25000"/>
                </a:srgbClr>
              </a:buClr>
            </a:pPr>
            <a:r>
              <a:rPr lang="en-US" sz="2000" dirty="0">
                <a:solidFill>
                  <a:srgbClr val="C6E7FC">
                    <a:lumMod val="25000"/>
                  </a:srgbClr>
                </a:solidFill>
              </a:rPr>
              <a:t>Application</a:t>
            </a:r>
          </a:p>
          <a:p>
            <a:pPr lvl="1">
              <a:spcBef>
                <a:spcPts val="600"/>
              </a:spcBef>
              <a:buClr>
                <a:srgbClr val="C6E7FC">
                  <a:lumMod val="25000"/>
                </a:srgbClr>
              </a:buClr>
            </a:pPr>
            <a:r>
              <a:rPr lang="en-US" sz="2000" dirty="0">
                <a:solidFill>
                  <a:schemeClr val="accent3"/>
                </a:solidFill>
              </a:rPr>
              <a:t>Additional consideration guidance</a:t>
            </a:r>
          </a:p>
          <a:p>
            <a:pPr lvl="1">
              <a:spcBef>
                <a:spcPts val="600"/>
              </a:spcBef>
              <a:buClr>
                <a:srgbClr val="C6E7FC">
                  <a:lumMod val="25000"/>
                </a:srgbClr>
              </a:buClr>
            </a:pPr>
            <a:r>
              <a:rPr lang="en-US" sz="2000" dirty="0">
                <a:solidFill>
                  <a:schemeClr val="accent3"/>
                </a:solidFill>
              </a:rPr>
              <a:t>Project Financial Information</a:t>
            </a:r>
          </a:p>
          <a:p>
            <a:pPr lvl="1">
              <a:spcBef>
                <a:spcPts val="600"/>
              </a:spcBef>
              <a:buClr>
                <a:srgbClr val="C6E7FC">
                  <a:lumMod val="25000"/>
                </a:srgbClr>
              </a:buClr>
            </a:pPr>
            <a:r>
              <a:rPr lang="en-US" sz="2000" dirty="0">
                <a:solidFill>
                  <a:schemeClr val="accent3"/>
                </a:solidFill>
              </a:rPr>
              <a:t>Fund Transfer Certification Form </a:t>
            </a:r>
          </a:p>
          <a:p>
            <a:pPr lvl="1">
              <a:spcBef>
                <a:spcPts val="600"/>
              </a:spcBef>
              <a:buClr>
                <a:srgbClr val="C6E7FC">
                  <a:lumMod val="25000"/>
                </a:srgbClr>
              </a:buClr>
            </a:pPr>
            <a:r>
              <a:rPr lang="en-US" sz="2000" dirty="0">
                <a:solidFill>
                  <a:schemeClr val="accent3"/>
                </a:solidFill>
              </a:rPr>
              <a:t>Project resolutions</a:t>
            </a:r>
          </a:p>
          <a:p>
            <a:pPr lvl="1">
              <a:spcBef>
                <a:spcPts val="600"/>
              </a:spcBef>
              <a:buClr>
                <a:srgbClr val="C6E7FC">
                  <a:lumMod val="25000"/>
                </a:srgbClr>
              </a:buClr>
            </a:pPr>
            <a:r>
              <a:rPr lang="en-US" sz="2000" dirty="0">
                <a:solidFill>
                  <a:schemeClr val="accent3"/>
                </a:solidFill>
              </a:rPr>
              <a:t>LASII stormwater eligibility form</a:t>
            </a:r>
          </a:p>
          <a:p>
            <a:pPr lvl="0">
              <a:spcBef>
                <a:spcPts val="600"/>
              </a:spcBef>
              <a:buClr>
                <a:srgbClr val="C6E7FC">
                  <a:lumMod val="25000"/>
                </a:srgbClr>
              </a:buClr>
            </a:pPr>
            <a:r>
              <a:rPr lang="en-US" sz="2400" dirty="0">
                <a:solidFill>
                  <a:schemeClr val="accent3"/>
                </a:solidFill>
              </a:rPr>
              <a:t>Priority Rating Systems and guidance</a:t>
            </a:r>
          </a:p>
          <a:p>
            <a:pPr lvl="1">
              <a:spcBef>
                <a:spcPts val="600"/>
              </a:spcBef>
              <a:buClr>
                <a:srgbClr val="C6E7FC">
                  <a:lumMod val="25000"/>
                </a:srgbClr>
              </a:buClr>
            </a:pPr>
            <a:r>
              <a:rPr lang="en-US" sz="2000" dirty="0">
                <a:solidFill>
                  <a:schemeClr val="accent3"/>
                </a:solidFill>
              </a:rPr>
              <a:t>Study grants for water/wastewater projects</a:t>
            </a:r>
          </a:p>
          <a:p>
            <a:pPr lvl="2">
              <a:spcBef>
                <a:spcPts val="600"/>
              </a:spcBef>
              <a:buClr>
                <a:srgbClr val="C6E7FC">
                  <a:lumMod val="25000"/>
                </a:srgbClr>
              </a:buClr>
            </a:pPr>
            <a:r>
              <a:rPr lang="en-US" dirty="0">
                <a:solidFill>
                  <a:schemeClr val="accent3"/>
                </a:solidFill>
              </a:rPr>
              <a:t>Asset Inventory and Assessment Grants</a:t>
            </a:r>
          </a:p>
          <a:p>
            <a:pPr lvl="2">
              <a:spcBef>
                <a:spcPts val="600"/>
              </a:spcBef>
              <a:buClr>
                <a:srgbClr val="C6E7FC">
                  <a:lumMod val="25000"/>
                </a:srgbClr>
              </a:buClr>
            </a:pPr>
            <a:r>
              <a:rPr lang="en-US" dirty="0">
                <a:solidFill>
                  <a:schemeClr val="accent3"/>
                </a:solidFill>
              </a:rPr>
              <a:t>Merger/Regionalization Feasibility Grants</a:t>
            </a:r>
          </a:p>
          <a:p>
            <a:pPr lvl="1">
              <a:spcBef>
                <a:spcPts val="600"/>
              </a:spcBef>
              <a:buClr>
                <a:srgbClr val="C6E7FC">
                  <a:lumMod val="25000"/>
                </a:srgbClr>
              </a:buClr>
            </a:pPr>
            <a:r>
              <a:rPr lang="en-US" sz="2000" dirty="0">
                <a:solidFill>
                  <a:schemeClr val="accent3"/>
                </a:solidFill>
              </a:rPr>
              <a:t>Construction projects for drinking water and wastewater, including CDBG-I</a:t>
            </a:r>
          </a:p>
          <a:p>
            <a:pPr lvl="1">
              <a:spcBef>
                <a:spcPts val="600"/>
              </a:spcBef>
              <a:buClr>
                <a:srgbClr val="C6E7FC">
                  <a:lumMod val="25000"/>
                </a:srgbClr>
              </a:buClr>
            </a:pPr>
            <a:r>
              <a:rPr lang="en-US" sz="2000" dirty="0">
                <a:solidFill>
                  <a:schemeClr val="accent3"/>
                </a:solidFill>
              </a:rPr>
              <a:t>LASII stormwater construction projects &amp; planning grants</a:t>
            </a:r>
          </a:p>
          <a:p>
            <a:pPr lvl="0">
              <a:spcBef>
                <a:spcPts val="600"/>
              </a:spcBef>
              <a:buClr>
                <a:srgbClr val="C6E7FC">
                  <a:lumMod val="25000"/>
                </a:srgbClr>
              </a:buClr>
            </a:pPr>
            <a:r>
              <a:rPr lang="en-US" sz="2400" dirty="0">
                <a:solidFill>
                  <a:schemeClr val="accent3"/>
                </a:solidFill>
                <a:latin typeface="Arial"/>
                <a:cs typeface="Arial"/>
              </a:rPr>
              <a:t>Evaluation form</a:t>
            </a:r>
          </a:p>
          <a:p>
            <a:pPr marL="0" indent="0">
              <a:buNone/>
            </a:pPr>
            <a:endParaRPr lang="en-US" dirty="0"/>
          </a:p>
        </p:txBody>
      </p:sp>
      <p:sp>
        <p:nvSpPr>
          <p:cNvPr id="4" name="Slide Number Placeholder 3">
            <a:extLst>
              <a:ext uri="{FF2B5EF4-FFF2-40B4-BE49-F238E27FC236}">
                <a16:creationId xmlns:a16="http://schemas.microsoft.com/office/drawing/2014/main" id="{E2F9D9D2-5848-4FF0-91BB-1ED3FE61227C}"/>
              </a:ext>
            </a:extLst>
          </p:cNvPr>
          <p:cNvSpPr>
            <a:spLocks noGrp="1"/>
          </p:cNvSpPr>
          <p:nvPr>
            <p:ph type="sldNum" sz="quarter" idx="10"/>
          </p:nvPr>
        </p:nvSpPr>
        <p:spPr/>
        <p:txBody>
          <a:bodyPr/>
          <a:lstStyle/>
          <a:p>
            <a:fld id="{74EC55B0-5D01-45FE-91CD-8F1B48D625FC}" type="slidenum">
              <a:rPr lang="en-US" smtClean="0"/>
              <a:pPr/>
              <a:t>3</a:t>
            </a:fld>
            <a:endParaRPr lang="en-US"/>
          </a:p>
        </p:txBody>
      </p:sp>
    </p:spTree>
    <p:extLst>
      <p:ext uri="{BB962C8B-B14F-4D97-AF65-F5344CB8AC3E}">
        <p14:creationId xmlns:p14="http://schemas.microsoft.com/office/powerpoint/2010/main" val="1159648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EE67-A54C-4C18-A4AF-AD5D8AC3F21F}"/>
              </a:ext>
            </a:extLst>
          </p:cNvPr>
          <p:cNvSpPr>
            <a:spLocks noGrp="1"/>
          </p:cNvSpPr>
          <p:nvPr>
            <p:ph type="ctrTitle"/>
          </p:nvPr>
        </p:nvSpPr>
        <p:spPr/>
        <p:txBody>
          <a:bodyPr/>
          <a:lstStyle/>
          <a:p>
            <a:r>
              <a:rPr lang="en-US"/>
              <a:t>Division Application – Section 1</a:t>
            </a:r>
          </a:p>
        </p:txBody>
      </p:sp>
      <p:sp>
        <p:nvSpPr>
          <p:cNvPr id="4" name="Slide Number Placeholder 3">
            <a:extLst>
              <a:ext uri="{FF2B5EF4-FFF2-40B4-BE49-F238E27FC236}">
                <a16:creationId xmlns:a16="http://schemas.microsoft.com/office/drawing/2014/main" id="{EFE5D253-8C2F-42EE-8415-75F07453AB0F}"/>
              </a:ext>
            </a:extLst>
          </p:cNvPr>
          <p:cNvSpPr>
            <a:spLocks noGrp="1"/>
          </p:cNvSpPr>
          <p:nvPr>
            <p:ph type="sldNum" sz="quarter" idx="10"/>
          </p:nvPr>
        </p:nvSpPr>
        <p:spPr>
          <a:xfrm>
            <a:off x="0" y="6592888"/>
            <a:ext cx="2057400" cy="265112"/>
          </a:xfrm>
        </p:spPr>
        <p:txBody>
          <a:bodyPr/>
          <a:lstStyle/>
          <a:p>
            <a:fld id="{74EC55B0-5D01-45FE-91CD-8F1B48D625FC}" type="slidenum">
              <a:rPr lang="en-US" smtClean="0"/>
              <a:pPr/>
              <a:t>30</a:t>
            </a:fld>
            <a:endParaRPr lang="en-US"/>
          </a:p>
        </p:txBody>
      </p:sp>
      <p:pic>
        <p:nvPicPr>
          <p:cNvPr id="5" name="Picture 4">
            <a:extLst>
              <a:ext uri="{FF2B5EF4-FFF2-40B4-BE49-F238E27FC236}">
                <a16:creationId xmlns:a16="http://schemas.microsoft.com/office/drawing/2014/main" id="{FB7C4EA8-1B09-E1F1-718E-C21DB5D2414E}"/>
              </a:ext>
            </a:extLst>
          </p:cNvPr>
          <p:cNvPicPr>
            <a:picLocks noChangeAspect="1"/>
          </p:cNvPicPr>
          <p:nvPr/>
        </p:nvPicPr>
        <p:blipFill>
          <a:blip r:embed="rId3"/>
          <a:stretch>
            <a:fillRect/>
          </a:stretch>
        </p:blipFill>
        <p:spPr>
          <a:xfrm>
            <a:off x="409575" y="2247900"/>
            <a:ext cx="8324850" cy="2362200"/>
          </a:xfrm>
          <a:prstGeom prst="rect">
            <a:avLst/>
          </a:prstGeom>
        </p:spPr>
      </p:pic>
    </p:spTree>
    <p:extLst>
      <p:ext uri="{BB962C8B-B14F-4D97-AF65-F5344CB8AC3E}">
        <p14:creationId xmlns:p14="http://schemas.microsoft.com/office/powerpoint/2010/main" val="2210663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ACDC1-C62E-4759-8E22-9908041614D7}"/>
              </a:ext>
            </a:extLst>
          </p:cNvPr>
          <p:cNvSpPr>
            <a:spLocks noGrp="1"/>
          </p:cNvSpPr>
          <p:nvPr>
            <p:ph type="ctrTitle"/>
          </p:nvPr>
        </p:nvSpPr>
        <p:spPr/>
        <p:txBody>
          <a:bodyPr/>
          <a:lstStyle/>
          <a:p>
            <a:r>
              <a:rPr lang="en-US"/>
              <a:t>Division Application – Section 1</a:t>
            </a:r>
          </a:p>
        </p:txBody>
      </p:sp>
      <p:pic>
        <p:nvPicPr>
          <p:cNvPr id="4" name="Picture 3">
            <a:extLst>
              <a:ext uri="{FF2B5EF4-FFF2-40B4-BE49-F238E27FC236}">
                <a16:creationId xmlns:a16="http://schemas.microsoft.com/office/drawing/2014/main" id="{3FA6F9B0-0952-0D9B-D4AB-70F72229A2EE}"/>
              </a:ext>
            </a:extLst>
          </p:cNvPr>
          <p:cNvPicPr>
            <a:picLocks noChangeAspect="1"/>
          </p:cNvPicPr>
          <p:nvPr/>
        </p:nvPicPr>
        <p:blipFill>
          <a:blip r:embed="rId3"/>
          <a:stretch>
            <a:fillRect/>
          </a:stretch>
        </p:blipFill>
        <p:spPr>
          <a:xfrm>
            <a:off x="409575" y="2286000"/>
            <a:ext cx="8324850" cy="2286000"/>
          </a:xfrm>
          <a:prstGeom prst="rect">
            <a:avLst/>
          </a:prstGeom>
        </p:spPr>
      </p:pic>
    </p:spTree>
    <p:extLst>
      <p:ext uri="{BB962C8B-B14F-4D97-AF65-F5344CB8AC3E}">
        <p14:creationId xmlns:p14="http://schemas.microsoft.com/office/powerpoint/2010/main" val="2639657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360D-108F-46CB-B262-CD717E57C4B6}"/>
              </a:ext>
            </a:extLst>
          </p:cNvPr>
          <p:cNvSpPr>
            <a:spLocks noGrp="1"/>
          </p:cNvSpPr>
          <p:nvPr>
            <p:ph type="ctrTitle"/>
          </p:nvPr>
        </p:nvSpPr>
        <p:spPr/>
        <p:txBody>
          <a:bodyPr/>
          <a:lstStyle/>
          <a:p>
            <a:r>
              <a:rPr lang="en-US"/>
              <a:t>Division Application – Section 1</a:t>
            </a:r>
          </a:p>
        </p:txBody>
      </p:sp>
      <p:pic>
        <p:nvPicPr>
          <p:cNvPr id="5" name="Picture 4">
            <a:extLst>
              <a:ext uri="{FF2B5EF4-FFF2-40B4-BE49-F238E27FC236}">
                <a16:creationId xmlns:a16="http://schemas.microsoft.com/office/drawing/2014/main" id="{19B5ADE3-EC93-D7A0-FD26-24569D66FFF6}"/>
              </a:ext>
            </a:extLst>
          </p:cNvPr>
          <p:cNvPicPr>
            <a:picLocks noChangeAspect="1"/>
          </p:cNvPicPr>
          <p:nvPr/>
        </p:nvPicPr>
        <p:blipFill>
          <a:blip r:embed="rId3"/>
          <a:stretch>
            <a:fillRect/>
          </a:stretch>
        </p:blipFill>
        <p:spPr>
          <a:xfrm>
            <a:off x="409575" y="2443162"/>
            <a:ext cx="8324850" cy="1971675"/>
          </a:xfrm>
          <a:prstGeom prst="rect">
            <a:avLst/>
          </a:prstGeom>
        </p:spPr>
      </p:pic>
    </p:spTree>
    <p:extLst>
      <p:ext uri="{BB962C8B-B14F-4D97-AF65-F5344CB8AC3E}">
        <p14:creationId xmlns:p14="http://schemas.microsoft.com/office/powerpoint/2010/main" val="170495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C1F2ED-6123-4108-A4C4-925761F19F63}"/>
              </a:ext>
            </a:extLst>
          </p:cNvPr>
          <p:cNvSpPr/>
          <p:nvPr/>
        </p:nvSpPr>
        <p:spPr>
          <a:xfrm>
            <a:off x="6903720" y="5212080"/>
            <a:ext cx="2148840" cy="13506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9ADEB3-6ABC-4ACB-AAC6-7D4F421CA641}"/>
              </a:ext>
            </a:extLst>
          </p:cNvPr>
          <p:cNvSpPr>
            <a:spLocks noGrp="1"/>
          </p:cNvSpPr>
          <p:nvPr>
            <p:ph type="title"/>
          </p:nvPr>
        </p:nvSpPr>
        <p:spPr/>
        <p:txBody>
          <a:bodyPr/>
          <a:lstStyle/>
          <a:p>
            <a:r>
              <a:rPr lang="en-US"/>
              <a:t>Division Application – Section 2</a:t>
            </a:r>
          </a:p>
        </p:txBody>
      </p:sp>
      <p:sp>
        <p:nvSpPr>
          <p:cNvPr id="4" name="Slide Number Placeholder 3">
            <a:extLst>
              <a:ext uri="{FF2B5EF4-FFF2-40B4-BE49-F238E27FC236}">
                <a16:creationId xmlns:a16="http://schemas.microsoft.com/office/drawing/2014/main" id="{3A73940E-CA22-4958-A250-8A09F5F7326D}"/>
              </a:ext>
            </a:extLst>
          </p:cNvPr>
          <p:cNvSpPr>
            <a:spLocks noGrp="1"/>
          </p:cNvSpPr>
          <p:nvPr>
            <p:ph type="sldNum" sz="quarter" idx="10"/>
          </p:nvPr>
        </p:nvSpPr>
        <p:spPr/>
        <p:txBody>
          <a:bodyPr/>
          <a:lstStyle/>
          <a:p>
            <a:fld id="{74EC55B0-5D01-45FE-91CD-8F1B48D625FC}" type="slidenum">
              <a:rPr lang="en-US" smtClean="0"/>
              <a:pPr/>
              <a:t>33</a:t>
            </a:fld>
            <a:endParaRPr lang="en-US"/>
          </a:p>
        </p:txBody>
      </p:sp>
      <p:pic>
        <p:nvPicPr>
          <p:cNvPr id="9" name="Content Placeholder 8" descr="Table&#10;&#10;Description automatically generated">
            <a:extLst>
              <a:ext uri="{FF2B5EF4-FFF2-40B4-BE49-F238E27FC236}">
                <a16:creationId xmlns:a16="http://schemas.microsoft.com/office/drawing/2014/main" id="{9944032D-286F-4344-BB37-2324583EAE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852" y="1749055"/>
            <a:ext cx="8819708" cy="3359889"/>
          </a:xfrm>
        </p:spPr>
      </p:pic>
    </p:spTree>
    <p:extLst>
      <p:ext uri="{BB962C8B-B14F-4D97-AF65-F5344CB8AC3E}">
        <p14:creationId xmlns:p14="http://schemas.microsoft.com/office/powerpoint/2010/main" val="3174314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4757-429F-4324-9E5D-7394376FBFCA}"/>
              </a:ext>
            </a:extLst>
          </p:cNvPr>
          <p:cNvSpPr>
            <a:spLocks noGrp="1"/>
          </p:cNvSpPr>
          <p:nvPr>
            <p:ph type="title"/>
          </p:nvPr>
        </p:nvSpPr>
        <p:spPr/>
        <p:txBody>
          <a:bodyPr/>
          <a:lstStyle/>
          <a:p>
            <a:r>
              <a:rPr lang="en-US"/>
              <a:t>Division Application – Sections 3, 4, and 5</a:t>
            </a:r>
          </a:p>
        </p:txBody>
      </p:sp>
      <p:sp>
        <p:nvSpPr>
          <p:cNvPr id="4" name="Slide Number Placeholder 3">
            <a:extLst>
              <a:ext uri="{FF2B5EF4-FFF2-40B4-BE49-F238E27FC236}">
                <a16:creationId xmlns:a16="http://schemas.microsoft.com/office/drawing/2014/main" id="{E17E7508-9E29-4A76-88E9-A9E77CD102C3}"/>
              </a:ext>
            </a:extLst>
          </p:cNvPr>
          <p:cNvSpPr>
            <a:spLocks noGrp="1"/>
          </p:cNvSpPr>
          <p:nvPr>
            <p:ph type="sldNum" sz="quarter" idx="10"/>
          </p:nvPr>
        </p:nvSpPr>
        <p:spPr/>
        <p:txBody>
          <a:bodyPr/>
          <a:lstStyle/>
          <a:p>
            <a:fld id="{74EC55B0-5D01-45FE-91CD-8F1B48D625FC}" type="slidenum">
              <a:rPr lang="en-US" smtClean="0"/>
              <a:pPr/>
              <a:t>34</a:t>
            </a:fld>
            <a:endParaRPr lang="en-US"/>
          </a:p>
        </p:txBody>
      </p:sp>
      <p:pic>
        <p:nvPicPr>
          <p:cNvPr id="6" name="Picture 5">
            <a:extLst>
              <a:ext uri="{FF2B5EF4-FFF2-40B4-BE49-F238E27FC236}">
                <a16:creationId xmlns:a16="http://schemas.microsoft.com/office/drawing/2014/main" id="{48AD405C-E611-4906-A857-4B6B7D8BC5AB}"/>
              </a:ext>
            </a:extLst>
          </p:cNvPr>
          <p:cNvPicPr>
            <a:picLocks noChangeAspect="1"/>
          </p:cNvPicPr>
          <p:nvPr/>
        </p:nvPicPr>
        <p:blipFill>
          <a:blip r:embed="rId3"/>
          <a:stretch>
            <a:fillRect/>
          </a:stretch>
        </p:blipFill>
        <p:spPr>
          <a:xfrm>
            <a:off x="2228244" y="914400"/>
            <a:ext cx="4687512" cy="5572362"/>
          </a:xfrm>
          <a:prstGeom prst="rect">
            <a:avLst/>
          </a:prstGeom>
        </p:spPr>
      </p:pic>
    </p:spTree>
    <p:extLst>
      <p:ext uri="{BB962C8B-B14F-4D97-AF65-F5344CB8AC3E}">
        <p14:creationId xmlns:p14="http://schemas.microsoft.com/office/powerpoint/2010/main" val="2721918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A97690-72A8-4714-922D-154F31233EBB}"/>
              </a:ext>
            </a:extLst>
          </p:cNvPr>
          <p:cNvSpPr/>
          <p:nvPr/>
        </p:nvSpPr>
        <p:spPr>
          <a:xfrm>
            <a:off x="6879265" y="5337544"/>
            <a:ext cx="2179675" cy="1255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65719E-CC12-4146-8EA7-3560C5115A6C}"/>
              </a:ext>
            </a:extLst>
          </p:cNvPr>
          <p:cNvSpPr>
            <a:spLocks noGrp="1"/>
          </p:cNvSpPr>
          <p:nvPr>
            <p:ph type="title"/>
          </p:nvPr>
        </p:nvSpPr>
        <p:spPr/>
        <p:txBody>
          <a:bodyPr/>
          <a:lstStyle/>
          <a:p>
            <a:r>
              <a:rPr lang="en-US"/>
              <a:t>Division Application – Section 6</a:t>
            </a:r>
          </a:p>
        </p:txBody>
      </p:sp>
      <p:sp>
        <p:nvSpPr>
          <p:cNvPr id="4" name="Slide Number Placeholder 3">
            <a:extLst>
              <a:ext uri="{FF2B5EF4-FFF2-40B4-BE49-F238E27FC236}">
                <a16:creationId xmlns:a16="http://schemas.microsoft.com/office/drawing/2014/main" id="{869E6849-ADDF-4BD0-82FE-439E2AA8EABB}"/>
              </a:ext>
            </a:extLst>
          </p:cNvPr>
          <p:cNvSpPr>
            <a:spLocks noGrp="1"/>
          </p:cNvSpPr>
          <p:nvPr>
            <p:ph type="sldNum" sz="quarter" idx="10"/>
          </p:nvPr>
        </p:nvSpPr>
        <p:spPr/>
        <p:txBody>
          <a:bodyPr/>
          <a:lstStyle/>
          <a:p>
            <a:fld id="{74EC55B0-5D01-45FE-91CD-8F1B48D625FC}" type="slidenum">
              <a:rPr lang="en-US" smtClean="0"/>
              <a:pPr/>
              <a:t>35</a:t>
            </a:fld>
            <a:endParaRPr lang="en-US"/>
          </a:p>
        </p:txBody>
      </p:sp>
      <p:pic>
        <p:nvPicPr>
          <p:cNvPr id="8" name="Content Placeholder 7">
            <a:extLst>
              <a:ext uri="{FF2B5EF4-FFF2-40B4-BE49-F238E27FC236}">
                <a16:creationId xmlns:a16="http://schemas.microsoft.com/office/drawing/2014/main" id="{59428322-AEF4-C558-8B8D-F716E04FF435}"/>
              </a:ext>
            </a:extLst>
          </p:cNvPr>
          <p:cNvPicPr>
            <a:picLocks noGrp="1" noChangeAspect="1"/>
          </p:cNvPicPr>
          <p:nvPr>
            <p:ph idx="1"/>
          </p:nvPr>
        </p:nvPicPr>
        <p:blipFill>
          <a:blip r:embed="rId3"/>
          <a:stretch>
            <a:fillRect/>
          </a:stretch>
        </p:blipFill>
        <p:spPr>
          <a:xfrm>
            <a:off x="1428585" y="1228725"/>
            <a:ext cx="6296355" cy="5019675"/>
          </a:xfrm>
        </p:spPr>
      </p:pic>
    </p:spTree>
    <p:extLst>
      <p:ext uri="{BB962C8B-B14F-4D97-AF65-F5344CB8AC3E}">
        <p14:creationId xmlns:p14="http://schemas.microsoft.com/office/powerpoint/2010/main" val="2889228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E9931-64B9-46D9-B442-ADDC5BE66586}"/>
              </a:ext>
            </a:extLst>
          </p:cNvPr>
          <p:cNvSpPr>
            <a:spLocks noGrp="1"/>
          </p:cNvSpPr>
          <p:nvPr>
            <p:ph type="title"/>
          </p:nvPr>
        </p:nvSpPr>
        <p:spPr/>
        <p:txBody>
          <a:bodyPr/>
          <a:lstStyle/>
          <a:p>
            <a:r>
              <a:rPr lang="en-US"/>
              <a:t>Division Application – Section 7</a:t>
            </a:r>
          </a:p>
        </p:txBody>
      </p:sp>
      <p:sp>
        <p:nvSpPr>
          <p:cNvPr id="3" name="Content Placeholder 2">
            <a:extLst>
              <a:ext uri="{FF2B5EF4-FFF2-40B4-BE49-F238E27FC236}">
                <a16:creationId xmlns:a16="http://schemas.microsoft.com/office/drawing/2014/main" id="{0C02145F-64BB-4B0C-A654-465FCCBE6D2A}"/>
              </a:ext>
            </a:extLst>
          </p:cNvPr>
          <p:cNvSpPr>
            <a:spLocks noGrp="1"/>
          </p:cNvSpPr>
          <p:nvPr>
            <p:ph idx="1"/>
          </p:nvPr>
        </p:nvSpPr>
        <p:spPr/>
        <p:txBody>
          <a:bodyPr>
            <a:normAutofit lnSpcReduction="10000"/>
          </a:bodyPr>
          <a:lstStyle/>
          <a:p>
            <a:pPr>
              <a:spcAft>
                <a:spcPts val="600"/>
              </a:spcAft>
            </a:pPr>
            <a:endParaRPr lang="en-US">
              <a:solidFill>
                <a:schemeClr val="accent3"/>
              </a:solidFill>
            </a:endParaRPr>
          </a:p>
          <a:p>
            <a:pPr>
              <a:spcAft>
                <a:spcPts val="600"/>
              </a:spcAft>
            </a:pPr>
            <a:endParaRPr lang="en-US">
              <a:solidFill>
                <a:schemeClr val="accent3"/>
              </a:solidFill>
            </a:endParaRPr>
          </a:p>
          <a:p>
            <a:pPr>
              <a:spcAft>
                <a:spcPts val="600"/>
              </a:spcAft>
            </a:pPr>
            <a:endParaRPr lang="en-US">
              <a:solidFill>
                <a:schemeClr val="accent3"/>
              </a:solidFill>
            </a:endParaRPr>
          </a:p>
          <a:p>
            <a:pPr>
              <a:spcAft>
                <a:spcPts val="600"/>
              </a:spcAft>
            </a:pPr>
            <a:endParaRPr lang="en-US">
              <a:solidFill>
                <a:schemeClr val="accent3"/>
              </a:solidFill>
            </a:endParaRPr>
          </a:p>
          <a:p>
            <a:pPr>
              <a:spcAft>
                <a:spcPts val="600"/>
              </a:spcAft>
            </a:pPr>
            <a:endParaRPr lang="en-US">
              <a:solidFill>
                <a:schemeClr val="accent3"/>
              </a:solidFill>
            </a:endParaRPr>
          </a:p>
          <a:p>
            <a:pPr>
              <a:spcAft>
                <a:spcPts val="600"/>
              </a:spcAft>
            </a:pPr>
            <a:endParaRPr lang="en-US">
              <a:solidFill>
                <a:schemeClr val="accent3"/>
              </a:solidFill>
            </a:endParaRPr>
          </a:p>
          <a:p>
            <a:pPr>
              <a:spcAft>
                <a:spcPts val="600"/>
              </a:spcAft>
            </a:pPr>
            <a:r>
              <a:rPr lang="en-US" sz="2400">
                <a:solidFill>
                  <a:schemeClr val="accent3"/>
                </a:solidFill>
              </a:rPr>
              <a:t>For use with information to add beyond the priority points system</a:t>
            </a:r>
          </a:p>
          <a:p>
            <a:pPr>
              <a:spcAft>
                <a:spcPts val="600"/>
              </a:spcAft>
            </a:pPr>
            <a:r>
              <a:rPr lang="en-US" sz="2400">
                <a:solidFill>
                  <a:schemeClr val="accent3"/>
                </a:solidFill>
              </a:rPr>
              <a:t>Use supplementary guidance</a:t>
            </a:r>
          </a:p>
          <a:p>
            <a:pPr>
              <a:spcAft>
                <a:spcPts val="600"/>
              </a:spcAft>
            </a:pPr>
            <a:r>
              <a:rPr lang="en-US" sz="2400">
                <a:solidFill>
                  <a:schemeClr val="accent3"/>
                </a:solidFill>
              </a:rPr>
              <a:t>Must fit into the space provided</a:t>
            </a:r>
          </a:p>
          <a:p>
            <a:pPr>
              <a:spcAft>
                <a:spcPts val="600"/>
              </a:spcAft>
            </a:pPr>
            <a:endParaRPr lang="en-US"/>
          </a:p>
        </p:txBody>
      </p:sp>
      <p:sp>
        <p:nvSpPr>
          <p:cNvPr id="4" name="Slide Number Placeholder 3">
            <a:extLst>
              <a:ext uri="{FF2B5EF4-FFF2-40B4-BE49-F238E27FC236}">
                <a16:creationId xmlns:a16="http://schemas.microsoft.com/office/drawing/2014/main" id="{A6A70C27-A08F-492F-BAEE-2DEA4B1EF034}"/>
              </a:ext>
            </a:extLst>
          </p:cNvPr>
          <p:cNvSpPr>
            <a:spLocks noGrp="1"/>
          </p:cNvSpPr>
          <p:nvPr>
            <p:ph type="sldNum" sz="quarter" idx="10"/>
          </p:nvPr>
        </p:nvSpPr>
        <p:spPr/>
        <p:txBody>
          <a:bodyPr/>
          <a:lstStyle/>
          <a:p>
            <a:fld id="{74EC55B0-5D01-45FE-91CD-8F1B48D625FC}" type="slidenum">
              <a:rPr lang="en-US" smtClean="0"/>
              <a:pPr/>
              <a:t>36</a:t>
            </a:fld>
            <a:endParaRPr lang="en-US"/>
          </a:p>
        </p:txBody>
      </p:sp>
      <p:pic>
        <p:nvPicPr>
          <p:cNvPr id="5" name="Picture 4">
            <a:extLst>
              <a:ext uri="{FF2B5EF4-FFF2-40B4-BE49-F238E27FC236}">
                <a16:creationId xmlns:a16="http://schemas.microsoft.com/office/drawing/2014/main" id="{8B8E0B89-3FD0-479C-8009-39A1A6D25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622" y="1018312"/>
            <a:ext cx="5092755" cy="3016478"/>
          </a:xfrm>
          <a:prstGeom prst="rect">
            <a:avLst/>
          </a:prstGeom>
        </p:spPr>
      </p:pic>
    </p:spTree>
    <p:extLst>
      <p:ext uri="{BB962C8B-B14F-4D97-AF65-F5344CB8AC3E}">
        <p14:creationId xmlns:p14="http://schemas.microsoft.com/office/powerpoint/2010/main" val="3879818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01ED52-BD70-4273-88BE-B436DD5C7B2C}"/>
              </a:ext>
            </a:extLst>
          </p:cNvPr>
          <p:cNvSpPr/>
          <p:nvPr/>
        </p:nvSpPr>
        <p:spPr>
          <a:xfrm>
            <a:off x="6538452" y="5329084"/>
            <a:ext cx="2497393" cy="1170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6A681F-95C1-4548-83BB-EFBAA775BB55}"/>
              </a:ext>
            </a:extLst>
          </p:cNvPr>
          <p:cNvSpPr>
            <a:spLocks noGrp="1"/>
          </p:cNvSpPr>
          <p:nvPr>
            <p:ph type="title"/>
          </p:nvPr>
        </p:nvSpPr>
        <p:spPr/>
        <p:txBody>
          <a:bodyPr>
            <a:noAutofit/>
          </a:bodyPr>
          <a:lstStyle/>
          <a:p>
            <a:r>
              <a:rPr lang="en-US" dirty="0"/>
              <a:t>Division Application – Section 8a – Construction Projects</a:t>
            </a:r>
          </a:p>
        </p:txBody>
      </p:sp>
      <p:sp>
        <p:nvSpPr>
          <p:cNvPr id="4" name="Slide Number Placeholder 3">
            <a:extLst>
              <a:ext uri="{FF2B5EF4-FFF2-40B4-BE49-F238E27FC236}">
                <a16:creationId xmlns:a16="http://schemas.microsoft.com/office/drawing/2014/main" id="{85864EB8-9A1A-455B-BBE7-821B0D93276E}"/>
              </a:ext>
            </a:extLst>
          </p:cNvPr>
          <p:cNvSpPr>
            <a:spLocks noGrp="1"/>
          </p:cNvSpPr>
          <p:nvPr>
            <p:ph type="sldNum" sz="quarter" idx="10"/>
          </p:nvPr>
        </p:nvSpPr>
        <p:spPr/>
        <p:txBody>
          <a:bodyPr/>
          <a:lstStyle/>
          <a:p>
            <a:fld id="{74EC55B0-5D01-45FE-91CD-8F1B48D625FC}" type="slidenum">
              <a:rPr lang="en-US" smtClean="0"/>
              <a:pPr/>
              <a:t>37</a:t>
            </a:fld>
            <a:endParaRPr lang="en-US"/>
          </a:p>
        </p:txBody>
      </p:sp>
      <p:pic>
        <p:nvPicPr>
          <p:cNvPr id="8" name="Content Placeholder 7">
            <a:extLst>
              <a:ext uri="{FF2B5EF4-FFF2-40B4-BE49-F238E27FC236}">
                <a16:creationId xmlns:a16="http://schemas.microsoft.com/office/drawing/2014/main" id="{D528A36D-F93E-D28E-0483-A649DF44AC1C}"/>
              </a:ext>
            </a:extLst>
          </p:cNvPr>
          <p:cNvPicPr>
            <a:picLocks noGrp="1" noChangeAspect="1"/>
          </p:cNvPicPr>
          <p:nvPr>
            <p:ph idx="1"/>
          </p:nvPr>
        </p:nvPicPr>
        <p:blipFill>
          <a:blip r:embed="rId3"/>
          <a:stretch>
            <a:fillRect/>
          </a:stretch>
        </p:blipFill>
        <p:spPr>
          <a:xfrm>
            <a:off x="2325702" y="922159"/>
            <a:ext cx="4472261" cy="5670666"/>
          </a:xfrm>
        </p:spPr>
      </p:pic>
    </p:spTree>
    <p:extLst>
      <p:ext uri="{BB962C8B-B14F-4D97-AF65-F5344CB8AC3E}">
        <p14:creationId xmlns:p14="http://schemas.microsoft.com/office/powerpoint/2010/main" val="1879149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FC91B7-E5D3-4498-917E-9883A1C9328D}"/>
              </a:ext>
            </a:extLst>
          </p:cNvPr>
          <p:cNvSpPr/>
          <p:nvPr/>
        </p:nvSpPr>
        <p:spPr>
          <a:xfrm>
            <a:off x="6919971" y="5283310"/>
            <a:ext cx="2057400" cy="1279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7D7229-8A5F-4B48-9E12-418859A84D46}"/>
              </a:ext>
            </a:extLst>
          </p:cNvPr>
          <p:cNvSpPr>
            <a:spLocks noGrp="1"/>
          </p:cNvSpPr>
          <p:nvPr>
            <p:ph type="title"/>
          </p:nvPr>
        </p:nvSpPr>
        <p:spPr/>
        <p:txBody>
          <a:bodyPr>
            <a:noAutofit/>
          </a:bodyPr>
          <a:lstStyle/>
          <a:p>
            <a:r>
              <a:rPr lang="en-US"/>
              <a:t>Division Application – Section 8b – Planning-Type Grants	 (DW &amp; WW Projects Only)</a:t>
            </a:r>
          </a:p>
        </p:txBody>
      </p:sp>
      <p:sp>
        <p:nvSpPr>
          <p:cNvPr id="3" name="Content Placeholder 2">
            <a:extLst>
              <a:ext uri="{FF2B5EF4-FFF2-40B4-BE49-F238E27FC236}">
                <a16:creationId xmlns:a16="http://schemas.microsoft.com/office/drawing/2014/main" id="{3AFC0B8D-8F34-4EB5-BEF1-B47EC6FDF9B7}"/>
              </a:ext>
            </a:extLst>
          </p:cNvPr>
          <p:cNvSpPr>
            <a:spLocks noGrp="1"/>
          </p:cNvSpPr>
          <p:nvPr>
            <p:ph idx="1"/>
          </p:nvPr>
        </p:nvSpPr>
        <p:spPr>
          <a:xfrm>
            <a:off x="375488" y="1228728"/>
            <a:ext cx="8321040" cy="5019673"/>
          </a:xfrm>
        </p:spPr>
        <p:txBody>
          <a:bodyPr>
            <a:normAutofit/>
          </a:bodyPr>
          <a:lstStyle/>
          <a:p>
            <a:endParaRPr lang="en-US" sz="2400" dirty="0">
              <a:solidFill>
                <a:schemeClr val="accent3"/>
              </a:solidFill>
            </a:endParaRPr>
          </a:p>
          <a:p>
            <a:endParaRPr lang="en-US" sz="2400" dirty="0">
              <a:solidFill>
                <a:schemeClr val="accent3"/>
              </a:solidFill>
            </a:endParaRPr>
          </a:p>
          <a:p>
            <a:endParaRPr lang="en-US" sz="2400" dirty="0">
              <a:solidFill>
                <a:schemeClr val="accent3"/>
              </a:solidFill>
            </a:endParaRPr>
          </a:p>
          <a:p>
            <a:endParaRPr lang="en-US" sz="2400" dirty="0">
              <a:solidFill>
                <a:schemeClr val="accent3"/>
              </a:solidFill>
            </a:endParaRPr>
          </a:p>
          <a:p>
            <a:endParaRPr lang="en-US" sz="2400" dirty="0">
              <a:solidFill>
                <a:schemeClr val="accent3"/>
              </a:solidFill>
            </a:endParaRPr>
          </a:p>
          <a:p>
            <a:endParaRPr lang="en-US" sz="2400" dirty="0">
              <a:solidFill>
                <a:schemeClr val="accent3"/>
              </a:solidFill>
            </a:endParaRPr>
          </a:p>
          <a:p>
            <a:endParaRPr lang="en-US" sz="2400" dirty="0">
              <a:solidFill>
                <a:schemeClr val="accent3"/>
              </a:solidFill>
            </a:endParaRPr>
          </a:p>
          <a:p>
            <a:endParaRPr lang="en-US" sz="2400" dirty="0">
              <a:solidFill>
                <a:schemeClr val="accent3"/>
              </a:solidFill>
            </a:endParaRPr>
          </a:p>
          <a:p>
            <a:r>
              <a:rPr lang="en-US" sz="2400" dirty="0">
                <a:solidFill>
                  <a:schemeClr val="accent3"/>
                </a:solidFill>
              </a:rPr>
              <a:t>Can add rate studies or training grants to construction, AIA, and MRF applications for DW/WW projects</a:t>
            </a:r>
          </a:p>
          <a:p>
            <a:r>
              <a:rPr lang="en-US" sz="2400" dirty="0">
                <a:solidFill>
                  <a:schemeClr val="accent3"/>
                </a:solidFill>
              </a:rPr>
              <a:t>No PE seal is required for this budget</a:t>
            </a:r>
          </a:p>
        </p:txBody>
      </p:sp>
      <p:sp>
        <p:nvSpPr>
          <p:cNvPr id="4" name="Slide Number Placeholder 3">
            <a:extLst>
              <a:ext uri="{FF2B5EF4-FFF2-40B4-BE49-F238E27FC236}">
                <a16:creationId xmlns:a16="http://schemas.microsoft.com/office/drawing/2014/main" id="{13B060A5-2517-462A-8977-2826265ADCED}"/>
              </a:ext>
            </a:extLst>
          </p:cNvPr>
          <p:cNvSpPr>
            <a:spLocks noGrp="1"/>
          </p:cNvSpPr>
          <p:nvPr>
            <p:ph type="sldNum" sz="quarter" idx="10"/>
          </p:nvPr>
        </p:nvSpPr>
        <p:spPr/>
        <p:txBody>
          <a:bodyPr/>
          <a:lstStyle/>
          <a:p>
            <a:fld id="{74EC55B0-5D01-45FE-91CD-8F1B48D625FC}" type="slidenum">
              <a:rPr lang="en-US" smtClean="0"/>
              <a:pPr/>
              <a:t>38</a:t>
            </a:fld>
            <a:endParaRPr lang="en-US"/>
          </a:p>
        </p:txBody>
      </p:sp>
      <p:pic>
        <p:nvPicPr>
          <p:cNvPr id="6" name="Picture 5">
            <a:extLst>
              <a:ext uri="{FF2B5EF4-FFF2-40B4-BE49-F238E27FC236}">
                <a16:creationId xmlns:a16="http://schemas.microsoft.com/office/drawing/2014/main" id="{B023B8B1-8846-068D-0BA1-C1513E04C5C5}"/>
              </a:ext>
            </a:extLst>
          </p:cNvPr>
          <p:cNvPicPr>
            <a:picLocks noChangeAspect="1"/>
          </p:cNvPicPr>
          <p:nvPr/>
        </p:nvPicPr>
        <p:blipFill>
          <a:blip r:embed="rId3"/>
          <a:stretch>
            <a:fillRect/>
          </a:stretch>
        </p:blipFill>
        <p:spPr>
          <a:xfrm>
            <a:off x="206630" y="1258823"/>
            <a:ext cx="8658756" cy="2973582"/>
          </a:xfrm>
          <a:prstGeom prst="rect">
            <a:avLst/>
          </a:prstGeom>
        </p:spPr>
      </p:pic>
    </p:spTree>
    <p:extLst>
      <p:ext uri="{BB962C8B-B14F-4D97-AF65-F5344CB8AC3E}">
        <p14:creationId xmlns:p14="http://schemas.microsoft.com/office/powerpoint/2010/main" val="3501011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87834F-AEE9-F164-647F-8E9707FF4748}"/>
              </a:ext>
            </a:extLst>
          </p:cNvPr>
          <p:cNvSpPr/>
          <p:nvPr/>
        </p:nvSpPr>
        <p:spPr>
          <a:xfrm>
            <a:off x="6919971" y="5283310"/>
            <a:ext cx="2057400" cy="1279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C6B08A-C716-7505-FEB3-25EB45CB3246}"/>
              </a:ext>
            </a:extLst>
          </p:cNvPr>
          <p:cNvSpPr>
            <a:spLocks noGrp="1"/>
          </p:cNvSpPr>
          <p:nvPr>
            <p:ph type="title"/>
          </p:nvPr>
        </p:nvSpPr>
        <p:spPr/>
        <p:txBody>
          <a:bodyPr>
            <a:noAutofit/>
          </a:bodyPr>
          <a:lstStyle/>
          <a:p>
            <a:r>
              <a:rPr lang="en-US" dirty="0"/>
              <a:t>Division Application – Section 8c – Develop &amp; Implement New Stormwater Utility (LASII Only)</a:t>
            </a:r>
          </a:p>
        </p:txBody>
      </p:sp>
      <p:sp>
        <p:nvSpPr>
          <p:cNvPr id="4" name="Slide Number Placeholder 3">
            <a:extLst>
              <a:ext uri="{FF2B5EF4-FFF2-40B4-BE49-F238E27FC236}">
                <a16:creationId xmlns:a16="http://schemas.microsoft.com/office/drawing/2014/main" id="{A628FEC0-1D79-87FB-BBA7-BEEF07FF6388}"/>
              </a:ext>
            </a:extLst>
          </p:cNvPr>
          <p:cNvSpPr>
            <a:spLocks noGrp="1"/>
          </p:cNvSpPr>
          <p:nvPr>
            <p:ph type="sldNum" sz="quarter" idx="10"/>
          </p:nvPr>
        </p:nvSpPr>
        <p:spPr/>
        <p:txBody>
          <a:bodyPr/>
          <a:lstStyle/>
          <a:p>
            <a:fld id="{74EC55B0-5D01-45FE-91CD-8F1B48D625FC}" type="slidenum">
              <a:rPr lang="en-US" smtClean="0"/>
              <a:pPr/>
              <a:t>39</a:t>
            </a:fld>
            <a:endParaRPr lang="en-US"/>
          </a:p>
        </p:txBody>
      </p:sp>
      <p:sp>
        <p:nvSpPr>
          <p:cNvPr id="5" name="Content Placeholder 4">
            <a:extLst>
              <a:ext uri="{FF2B5EF4-FFF2-40B4-BE49-F238E27FC236}">
                <a16:creationId xmlns:a16="http://schemas.microsoft.com/office/drawing/2014/main" id="{B103D743-F2E5-B3A2-B947-5675199ECB47}"/>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F8A956EC-A45B-4B25-4A2A-08FFD31C4733}"/>
              </a:ext>
            </a:extLst>
          </p:cNvPr>
          <p:cNvPicPr>
            <a:picLocks noChangeAspect="1"/>
          </p:cNvPicPr>
          <p:nvPr/>
        </p:nvPicPr>
        <p:blipFill>
          <a:blip r:embed="rId2"/>
          <a:stretch>
            <a:fillRect/>
          </a:stretch>
        </p:blipFill>
        <p:spPr>
          <a:xfrm>
            <a:off x="1012464" y="997125"/>
            <a:ext cx="7119071" cy="5482877"/>
          </a:xfrm>
          <a:prstGeom prst="rect">
            <a:avLst/>
          </a:prstGeom>
        </p:spPr>
      </p:pic>
    </p:spTree>
    <p:extLst>
      <p:ext uri="{BB962C8B-B14F-4D97-AF65-F5344CB8AC3E}">
        <p14:creationId xmlns:p14="http://schemas.microsoft.com/office/powerpoint/2010/main" val="3450146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E0EF-C0AC-4CE9-8328-1E4F5CE26550}"/>
              </a:ext>
            </a:extLst>
          </p:cNvPr>
          <p:cNvSpPr>
            <a:spLocks noGrp="1"/>
          </p:cNvSpPr>
          <p:nvPr>
            <p:ph type="title"/>
          </p:nvPr>
        </p:nvSpPr>
        <p:spPr/>
        <p:txBody>
          <a:bodyPr/>
          <a:lstStyle/>
          <a:p>
            <a:r>
              <a:rPr lang="en-US"/>
              <a:t>New and Changing Items</a:t>
            </a:r>
          </a:p>
        </p:txBody>
      </p:sp>
      <p:sp>
        <p:nvSpPr>
          <p:cNvPr id="3" name="Content Placeholder 2">
            <a:extLst>
              <a:ext uri="{FF2B5EF4-FFF2-40B4-BE49-F238E27FC236}">
                <a16:creationId xmlns:a16="http://schemas.microsoft.com/office/drawing/2014/main" id="{BF6EC8C3-11A9-4ADF-97BB-551257C459C7}"/>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Adjustment of points in Project Purpose</a:t>
            </a:r>
          </a:p>
          <a:p>
            <a:r>
              <a:rPr lang="en-US">
                <a:solidFill>
                  <a:schemeClr val="accent3"/>
                </a:solidFill>
                <a:latin typeface="Arial"/>
                <a:cs typeface="Arial"/>
              </a:rPr>
              <a:t>New line items in Drinking Water and Wastewater Priority Rating Systems</a:t>
            </a:r>
          </a:p>
          <a:p>
            <a:pPr lvl="1"/>
            <a:r>
              <a:rPr lang="en-US">
                <a:solidFill>
                  <a:schemeClr val="accent3"/>
                </a:solidFill>
                <a:latin typeface="Arial"/>
                <a:cs typeface="Arial"/>
              </a:rPr>
              <a:t>Disadvantaged / underserved areas</a:t>
            </a:r>
          </a:p>
          <a:p>
            <a:pPr lvl="1"/>
            <a:r>
              <a:rPr lang="en-US">
                <a:solidFill>
                  <a:schemeClr val="accent3"/>
                </a:solidFill>
                <a:latin typeface="Arial"/>
                <a:cs typeface="Arial"/>
              </a:rPr>
              <a:t>Failing infrastructure</a:t>
            </a:r>
          </a:p>
          <a:p>
            <a:pPr lvl="1"/>
            <a:r>
              <a:rPr lang="en-US">
                <a:solidFill>
                  <a:schemeClr val="accent3"/>
                </a:solidFill>
                <a:latin typeface="Arial"/>
                <a:cs typeface="Arial"/>
              </a:rPr>
              <a:t>Regionalization</a:t>
            </a:r>
          </a:p>
          <a:p>
            <a:pPr lvl="1"/>
            <a:r>
              <a:rPr lang="en-US">
                <a:solidFill>
                  <a:schemeClr val="accent3"/>
                </a:solidFill>
                <a:latin typeface="Arial"/>
                <a:cs typeface="Arial"/>
              </a:rPr>
              <a:t>Lead service lines</a:t>
            </a:r>
          </a:p>
          <a:p>
            <a:r>
              <a:rPr lang="en-US">
                <a:solidFill>
                  <a:schemeClr val="accent3"/>
                </a:solidFill>
                <a:latin typeface="Arial"/>
                <a:cs typeface="Arial"/>
              </a:rPr>
              <a:t>Local Assistance for Stormwater Infrastructure Investment (LASII)</a:t>
            </a:r>
          </a:p>
        </p:txBody>
      </p:sp>
      <p:sp>
        <p:nvSpPr>
          <p:cNvPr id="4" name="Slide Number Placeholder 3">
            <a:extLst>
              <a:ext uri="{FF2B5EF4-FFF2-40B4-BE49-F238E27FC236}">
                <a16:creationId xmlns:a16="http://schemas.microsoft.com/office/drawing/2014/main" id="{0CA717AF-F48C-4A0C-8ECC-BE3725C154AF}"/>
              </a:ext>
            </a:extLst>
          </p:cNvPr>
          <p:cNvSpPr>
            <a:spLocks noGrp="1"/>
          </p:cNvSpPr>
          <p:nvPr>
            <p:ph type="sldNum" sz="quarter" idx="10"/>
          </p:nvPr>
        </p:nvSpPr>
        <p:spPr/>
        <p:txBody>
          <a:bodyPr/>
          <a:lstStyle/>
          <a:p>
            <a:fld id="{74EC55B0-5D01-45FE-91CD-8F1B48D625FC}" type="slidenum">
              <a:rPr lang="en-US" smtClean="0"/>
              <a:pPr/>
              <a:t>4</a:t>
            </a:fld>
            <a:endParaRPr lang="en-US"/>
          </a:p>
        </p:txBody>
      </p:sp>
    </p:spTree>
    <p:extLst>
      <p:ext uri="{BB962C8B-B14F-4D97-AF65-F5344CB8AC3E}">
        <p14:creationId xmlns:p14="http://schemas.microsoft.com/office/powerpoint/2010/main" val="4017377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AE52F-13C4-4DA1-ADC2-1E1761542178}"/>
              </a:ext>
            </a:extLst>
          </p:cNvPr>
          <p:cNvSpPr>
            <a:spLocks noGrp="1"/>
          </p:cNvSpPr>
          <p:nvPr>
            <p:ph type="title"/>
          </p:nvPr>
        </p:nvSpPr>
        <p:spPr/>
        <p:txBody>
          <a:bodyPr/>
          <a:lstStyle/>
          <a:p>
            <a:r>
              <a:rPr lang="en-US"/>
              <a:t>Certifications</a:t>
            </a:r>
          </a:p>
        </p:txBody>
      </p:sp>
      <p:sp>
        <p:nvSpPr>
          <p:cNvPr id="3" name="Content Placeholder 2">
            <a:extLst>
              <a:ext uri="{FF2B5EF4-FFF2-40B4-BE49-F238E27FC236}">
                <a16:creationId xmlns:a16="http://schemas.microsoft.com/office/drawing/2014/main" id="{E9A05ECC-E211-4E1B-86A5-7917DA770AD2}"/>
              </a:ext>
            </a:extLst>
          </p:cNvPr>
          <p:cNvSpPr>
            <a:spLocks noGrp="1"/>
          </p:cNvSpPr>
          <p:nvPr>
            <p:ph idx="1"/>
          </p:nvPr>
        </p:nvSpPr>
        <p:spPr/>
        <p:txBody>
          <a:bodyPr/>
          <a:lstStyle/>
          <a:p>
            <a:pPr>
              <a:spcAft>
                <a:spcPts val="600"/>
              </a:spcAft>
            </a:pPr>
            <a:r>
              <a:rPr lang="en-US" sz="2400">
                <a:solidFill>
                  <a:schemeClr val="accent3"/>
                </a:solidFill>
              </a:rPr>
              <a:t>11 items</a:t>
            </a:r>
          </a:p>
          <a:p>
            <a:pPr>
              <a:spcAft>
                <a:spcPts val="600"/>
              </a:spcAft>
            </a:pPr>
            <a:r>
              <a:rPr lang="en-US" sz="2400">
                <a:solidFill>
                  <a:schemeClr val="accent3"/>
                </a:solidFill>
              </a:rPr>
              <a:t>Read each</a:t>
            </a:r>
          </a:p>
          <a:p>
            <a:pPr>
              <a:spcAft>
                <a:spcPts val="600"/>
              </a:spcAft>
            </a:pPr>
            <a:r>
              <a:rPr lang="en-US" sz="2400">
                <a:solidFill>
                  <a:schemeClr val="accent3"/>
                </a:solidFill>
              </a:rPr>
              <a:t>Initial each</a:t>
            </a:r>
          </a:p>
          <a:p>
            <a:pPr>
              <a:spcAft>
                <a:spcPts val="600"/>
              </a:spcAft>
            </a:pPr>
            <a:r>
              <a:rPr lang="en-US" sz="2400">
                <a:solidFill>
                  <a:schemeClr val="accent3"/>
                </a:solidFill>
              </a:rPr>
              <a:t>Not applicable?  N/A </a:t>
            </a:r>
          </a:p>
          <a:p>
            <a:pPr>
              <a:spcAft>
                <a:spcPts val="600"/>
              </a:spcAft>
            </a:pPr>
            <a:endParaRPr lang="en-US"/>
          </a:p>
        </p:txBody>
      </p:sp>
      <p:sp>
        <p:nvSpPr>
          <p:cNvPr id="4" name="Slide Number Placeholder 3">
            <a:extLst>
              <a:ext uri="{FF2B5EF4-FFF2-40B4-BE49-F238E27FC236}">
                <a16:creationId xmlns:a16="http://schemas.microsoft.com/office/drawing/2014/main" id="{0844AF35-02B9-4F26-8614-237B43C3ADA0}"/>
              </a:ext>
            </a:extLst>
          </p:cNvPr>
          <p:cNvSpPr>
            <a:spLocks noGrp="1"/>
          </p:cNvSpPr>
          <p:nvPr>
            <p:ph type="sldNum" sz="quarter" idx="10"/>
          </p:nvPr>
        </p:nvSpPr>
        <p:spPr/>
        <p:txBody>
          <a:bodyPr/>
          <a:lstStyle/>
          <a:p>
            <a:fld id="{74EC55B0-5D01-45FE-91CD-8F1B48D625FC}" type="slidenum">
              <a:rPr lang="en-US" smtClean="0"/>
              <a:pPr/>
              <a:t>40</a:t>
            </a:fld>
            <a:endParaRPr lang="en-US"/>
          </a:p>
        </p:txBody>
      </p:sp>
    </p:spTree>
    <p:extLst>
      <p:ext uri="{BB962C8B-B14F-4D97-AF65-F5344CB8AC3E}">
        <p14:creationId xmlns:p14="http://schemas.microsoft.com/office/powerpoint/2010/main" val="1653618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2586D-2992-0997-46B8-057D77F0FE39}"/>
              </a:ext>
            </a:extLst>
          </p:cNvPr>
          <p:cNvSpPr>
            <a:spLocks noGrp="1"/>
          </p:cNvSpPr>
          <p:nvPr>
            <p:ph type="title"/>
          </p:nvPr>
        </p:nvSpPr>
        <p:spPr/>
        <p:txBody>
          <a:bodyPr>
            <a:noAutofit/>
          </a:bodyPr>
          <a:lstStyle/>
          <a:p>
            <a:r>
              <a:rPr lang="en-US" dirty="0"/>
              <a:t>Application – Completeness Checklist</a:t>
            </a:r>
          </a:p>
        </p:txBody>
      </p:sp>
      <p:sp>
        <p:nvSpPr>
          <p:cNvPr id="4" name="Slide Number Placeholder 3">
            <a:extLst>
              <a:ext uri="{FF2B5EF4-FFF2-40B4-BE49-F238E27FC236}">
                <a16:creationId xmlns:a16="http://schemas.microsoft.com/office/drawing/2014/main" id="{87FE15B7-822C-1796-FA8C-FE04E66247D4}"/>
              </a:ext>
            </a:extLst>
          </p:cNvPr>
          <p:cNvSpPr>
            <a:spLocks noGrp="1"/>
          </p:cNvSpPr>
          <p:nvPr>
            <p:ph type="sldNum" sz="quarter" idx="10"/>
          </p:nvPr>
        </p:nvSpPr>
        <p:spPr/>
        <p:txBody>
          <a:bodyPr/>
          <a:lstStyle/>
          <a:p>
            <a:fld id="{74EC55B0-5D01-45FE-91CD-8F1B48D625FC}" type="slidenum">
              <a:rPr lang="en-US" smtClean="0"/>
              <a:pPr/>
              <a:t>41</a:t>
            </a:fld>
            <a:endParaRPr lang="en-US"/>
          </a:p>
        </p:txBody>
      </p:sp>
      <p:pic>
        <p:nvPicPr>
          <p:cNvPr id="8" name="Content Placeholder 7">
            <a:extLst>
              <a:ext uri="{FF2B5EF4-FFF2-40B4-BE49-F238E27FC236}">
                <a16:creationId xmlns:a16="http://schemas.microsoft.com/office/drawing/2014/main" id="{771AE4C9-0894-0131-68CB-DB7957936133}"/>
              </a:ext>
            </a:extLst>
          </p:cNvPr>
          <p:cNvPicPr>
            <a:picLocks noGrp="1" noChangeAspect="1"/>
          </p:cNvPicPr>
          <p:nvPr>
            <p:ph idx="1"/>
          </p:nvPr>
        </p:nvPicPr>
        <p:blipFill>
          <a:blip r:embed="rId3"/>
          <a:stretch>
            <a:fillRect/>
          </a:stretch>
        </p:blipFill>
        <p:spPr>
          <a:xfrm>
            <a:off x="2272145" y="986414"/>
            <a:ext cx="4645891" cy="5461207"/>
          </a:xfrm>
        </p:spPr>
      </p:pic>
    </p:spTree>
    <p:extLst>
      <p:ext uri="{BB962C8B-B14F-4D97-AF65-F5344CB8AC3E}">
        <p14:creationId xmlns:p14="http://schemas.microsoft.com/office/powerpoint/2010/main" val="282412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5FA8-CB71-4108-9E54-F536D849D649}"/>
              </a:ext>
            </a:extLst>
          </p:cNvPr>
          <p:cNvSpPr>
            <a:spLocks noGrp="1"/>
          </p:cNvSpPr>
          <p:nvPr>
            <p:ph type="title"/>
          </p:nvPr>
        </p:nvSpPr>
        <p:spPr/>
        <p:txBody>
          <a:bodyPr/>
          <a:lstStyle/>
          <a:p>
            <a:r>
              <a:rPr lang="en-US"/>
              <a:t>Application – Signature </a:t>
            </a:r>
          </a:p>
        </p:txBody>
      </p:sp>
      <p:sp>
        <p:nvSpPr>
          <p:cNvPr id="3" name="Content Placeholder 2">
            <a:extLst>
              <a:ext uri="{FF2B5EF4-FFF2-40B4-BE49-F238E27FC236}">
                <a16:creationId xmlns:a16="http://schemas.microsoft.com/office/drawing/2014/main" id="{67AD42C6-F00A-48CD-B0C4-348E068BFC2B}"/>
              </a:ext>
            </a:extLst>
          </p:cNvPr>
          <p:cNvSpPr>
            <a:spLocks noGrp="1"/>
          </p:cNvSpPr>
          <p:nvPr>
            <p:ph idx="1"/>
          </p:nvPr>
        </p:nvSpPr>
        <p:spPr/>
        <p:txBody>
          <a:bodyPr/>
          <a:lstStyle/>
          <a:p>
            <a:pPr>
              <a:spcAft>
                <a:spcPts val="600"/>
              </a:spcAft>
            </a:pPr>
            <a:endParaRPr lang="en-US">
              <a:solidFill>
                <a:schemeClr val="accent3"/>
              </a:solidFill>
            </a:endParaRPr>
          </a:p>
          <a:p>
            <a:pPr>
              <a:spcAft>
                <a:spcPts val="600"/>
              </a:spcAft>
            </a:pPr>
            <a:endParaRPr lang="en-US">
              <a:solidFill>
                <a:schemeClr val="accent3"/>
              </a:solidFill>
            </a:endParaRPr>
          </a:p>
          <a:p>
            <a:pPr>
              <a:spcAft>
                <a:spcPts val="600"/>
              </a:spcAft>
            </a:pPr>
            <a:endParaRPr lang="en-US">
              <a:solidFill>
                <a:schemeClr val="accent3"/>
              </a:solidFill>
            </a:endParaRPr>
          </a:p>
          <a:p>
            <a:pPr>
              <a:spcAft>
                <a:spcPts val="600"/>
              </a:spcAft>
            </a:pPr>
            <a:endParaRPr lang="en-US">
              <a:solidFill>
                <a:schemeClr val="accent3"/>
              </a:solidFill>
            </a:endParaRPr>
          </a:p>
          <a:p>
            <a:pPr>
              <a:spcAft>
                <a:spcPts val="600"/>
              </a:spcAft>
            </a:pPr>
            <a:r>
              <a:rPr lang="en-US">
                <a:solidFill>
                  <a:schemeClr val="accent3"/>
                </a:solidFill>
              </a:rPr>
              <a:t>Application must be signed</a:t>
            </a:r>
          </a:p>
          <a:p>
            <a:pPr>
              <a:spcAft>
                <a:spcPts val="600"/>
              </a:spcAft>
            </a:pPr>
            <a:r>
              <a:rPr lang="en-US">
                <a:solidFill>
                  <a:schemeClr val="accent3"/>
                </a:solidFill>
              </a:rPr>
              <a:t>Authorized Representative</a:t>
            </a:r>
          </a:p>
          <a:p>
            <a:pPr>
              <a:spcAft>
                <a:spcPts val="600"/>
              </a:spcAft>
            </a:pPr>
            <a:endParaRPr lang="en-US"/>
          </a:p>
        </p:txBody>
      </p:sp>
      <p:sp>
        <p:nvSpPr>
          <p:cNvPr id="4" name="Slide Number Placeholder 3">
            <a:extLst>
              <a:ext uri="{FF2B5EF4-FFF2-40B4-BE49-F238E27FC236}">
                <a16:creationId xmlns:a16="http://schemas.microsoft.com/office/drawing/2014/main" id="{8344FBD9-3AEC-4929-ABAA-034419B98CA8}"/>
              </a:ext>
            </a:extLst>
          </p:cNvPr>
          <p:cNvSpPr>
            <a:spLocks noGrp="1"/>
          </p:cNvSpPr>
          <p:nvPr>
            <p:ph type="sldNum" sz="quarter" idx="10"/>
          </p:nvPr>
        </p:nvSpPr>
        <p:spPr/>
        <p:txBody>
          <a:bodyPr/>
          <a:lstStyle/>
          <a:p>
            <a:fld id="{74EC55B0-5D01-45FE-91CD-8F1B48D625FC}" type="slidenum">
              <a:rPr lang="en-US" smtClean="0"/>
              <a:pPr/>
              <a:t>42</a:t>
            </a:fld>
            <a:endParaRPr lang="en-US"/>
          </a:p>
        </p:txBody>
      </p:sp>
      <p:pic>
        <p:nvPicPr>
          <p:cNvPr id="5" name="Picture 4">
            <a:extLst>
              <a:ext uri="{FF2B5EF4-FFF2-40B4-BE49-F238E27FC236}">
                <a16:creationId xmlns:a16="http://schemas.microsoft.com/office/drawing/2014/main" id="{98AC07CF-50CB-4BDD-9F50-E48F741F7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281" y="1331716"/>
            <a:ext cx="6903720" cy="1645920"/>
          </a:xfrm>
          <a:prstGeom prst="rect">
            <a:avLst/>
          </a:prstGeom>
        </p:spPr>
      </p:pic>
    </p:spTree>
    <p:extLst>
      <p:ext uri="{BB962C8B-B14F-4D97-AF65-F5344CB8AC3E}">
        <p14:creationId xmlns:p14="http://schemas.microsoft.com/office/powerpoint/2010/main" val="3129094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43</a:t>
            </a:fld>
            <a:endParaRPr lang="en-US"/>
          </a:p>
        </p:txBody>
      </p:sp>
      <p:sp>
        <p:nvSpPr>
          <p:cNvPr id="4" name="Title 3"/>
          <p:cNvSpPr>
            <a:spLocks noGrp="1"/>
          </p:cNvSpPr>
          <p:nvPr>
            <p:ph type="ctrTitle"/>
          </p:nvPr>
        </p:nvSpPr>
        <p:spPr/>
        <p:txBody>
          <a:bodyPr/>
          <a:lstStyle/>
          <a:p>
            <a:r>
              <a:rPr lang="en-US"/>
              <a:t>Additional Forms</a:t>
            </a:r>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8177" b="18177"/>
          <a:stretch>
            <a:fillRect/>
          </a:stretch>
        </p:blipFill>
        <p:spPr/>
      </p:pic>
    </p:spTree>
    <p:extLst>
      <p:ext uri="{BB962C8B-B14F-4D97-AF65-F5344CB8AC3E}">
        <p14:creationId xmlns:p14="http://schemas.microsoft.com/office/powerpoint/2010/main" val="2261678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B18360-217A-950E-8A61-C69DB4C7A7C9}"/>
              </a:ext>
            </a:extLst>
          </p:cNvPr>
          <p:cNvSpPr/>
          <p:nvPr/>
        </p:nvSpPr>
        <p:spPr>
          <a:xfrm>
            <a:off x="6890327" y="5357091"/>
            <a:ext cx="2253673" cy="1235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0F164E-390E-4504-AAB7-47D852A3E888}"/>
              </a:ext>
            </a:extLst>
          </p:cNvPr>
          <p:cNvSpPr>
            <a:spLocks noGrp="1"/>
          </p:cNvSpPr>
          <p:nvPr>
            <p:ph type="title"/>
          </p:nvPr>
        </p:nvSpPr>
        <p:spPr/>
        <p:txBody>
          <a:bodyPr/>
          <a:lstStyle/>
          <a:p>
            <a:r>
              <a:rPr lang="en-US"/>
              <a:t>Financial Information Form</a:t>
            </a:r>
          </a:p>
        </p:txBody>
      </p:sp>
      <p:sp>
        <p:nvSpPr>
          <p:cNvPr id="4" name="Slide Number Placeholder 3">
            <a:extLst>
              <a:ext uri="{FF2B5EF4-FFF2-40B4-BE49-F238E27FC236}">
                <a16:creationId xmlns:a16="http://schemas.microsoft.com/office/drawing/2014/main" id="{22B937F6-5C4F-4C76-8D63-365CA85BA7B7}"/>
              </a:ext>
            </a:extLst>
          </p:cNvPr>
          <p:cNvSpPr>
            <a:spLocks noGrp="1"/>
          </p:cNvSpPr>
          <p:nvPr>
            <p:ph type="sldNum" sz="quarter" idx="10"/>
          </p:nvPr>
        </p:nvSpPr>
        <p:spPr/>
        <p:txBody>
          <a:bodyPr/>
          <a:lstStyle/>
          <a:p>
            <a:fld id="{74EC55B0-5D01-45FE-91CD-8F1B48D625FC}" type="slidenum">
              <a:rPr lang="en-US" smtClean="0"/>
              <a:pPr/>
              <a:t>44</a:t>
            </a:fld>
            <a:endParaRPr lang="en-US"/>
          </a:p>
        </p:txBody>
      </p:sp>
      <p:pic>
        <p:nvPicPr>
          <p:cNvPr id="9" name="Picture 8">
            <a:extLst>
              <a:ext uri="{FF2B5EF4-FFF2-40B4-BE49-F238E27FC236}">
                <a16:creationId xmlns:a16="http://schemas.microsoft.com/office/drawing/2014/main" id="{62E6B9AA-E310-936B-1D46-FC9CE3006A42}"/>
              </a:ext>
            </a:extLst>
          </p:cNvPr>
          <p:cNvPicPr>
            <a:picLocks noChangeAspect="1"/>
          </p:cNvPicPr>
          <p:nvPr/>
        </p:nvPicPr>
        <p:blipFill>
          <a:blip r:embed="rId3"/>
          <a:stretch>
            <a:fillRect/>
          </a:stretch>
        </p:blipFill>
        <p:spPr>
          <a:xfrm>
            <a:off x="466928" y="1396030"/>
            <a:ext cx="3655867" cy="4715164"/>
          </a:xfrm>
          <a:prstGeom prst="rect">
            <a:avLst/>
          </a:prstGeom>
        </p:spPr>
      </p:pic>
      <p:pic>
        <p:nvPicPr>
          <p:cNvPr id="13" name="Picture 12">
            <a:extLst>
              <a:ext uri="{FF2B5EF4-FFF2-40B4-BE49-F238E27FC236}">
                <a16:creationId xmlns:a16="http://schemas.microsoft.com/office/drawing/2014/main" id="{B4CB1DDE-B337-03E1-9D8F-C0A83C391B06}"/>
              </a:ext>
            </a:extLst>
          </p:cNvPr>
          <p:cNvPicPr>
            <a:picLocks noChangeAspect="1"/>
          </p:cNvPicPr>
          <p:nvPr/>
        </p:nvPicPr>
        <p:blipFill>
          <a:blip r:embed="rId4"/>
          <a:stretch>
            <a:fillRect/>
          </a:stretch>
        </p:blipFill>
        <p:spPr>
          <a:xfrm>
            <a:off x="4852495" y="1396030"/>
            <a:ext cx="3703946" cy="4715164"/>
          </a:xfrm>
          <a:prstGeom prst="rect">
            <a:avLst/>
          </a:prstGeom>
        </p:spPr>
      </p:pic>
    </p:spTree>
    <p:extLst>
      <p:ext uri="{BB962C8B-B14F-4D97-AF65-F5344CB8AC3E}">
        <p14:creationId xmlns:p14="http://schemas.microsoft.com/office/powerpoint/2010/main" val="734907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7168B2-9724-4F77-B93C-1EFF88A6FB9C}"/>
              </a:ext>
            </a:extLst>
          </p:cNvPr>
          <p:cNvSpPr>
            <a:spLocks noGrp="1"/>
          </p:cNvSpPr>
          <p:nvPr>
            <p:ph type="title"/>
          </p:nvPr>
        </p:nvSpPr>
        <p:spPr/>
        <p:txBody>
          <a:bodyPr>
            <a:normAutofit/>
          </a:bodyPr>
          <a:lstStyle/>
          <a:p>
            <a:r>
              <a:rPr lang="en-US"/>
              <a:t>Additional Forms – Financial Information Form</a:t>
            </a:r>
          </a:p>
        </p:txBody>
      </p:sp>
      <p:sp>
        <p:nvSpPr>
          <p:cNvPr id="6" name="Content Placeholder 5">
            <a:extLst>
              <a:ext uri="{FF2B5EF4-FFF2-40B4-BE49-F238E27FC236}">
                <a16:creationId xmlns:a16="http://schemas.microsoft.com/office/drawing/2014/main" id="{9CEC773F-F19D-4568-95E0-E67969490838}"/>
              </a:ext>
            </a:extLst>
          </p:cNvPr>
          <p:cNvSpPr>
            <a:spLocks noGrp="1"/>
          </p:cNvSpPr>
          <p:nvPr>
            <p:ph idx="1"/>
          </p:nvPr>
        </p:nvSpPr>
        <p:spPr>
          <a:xfrm>
            <a:off x="457200" y="1228728"/>
            <a:ext cx="8239328" cy="5019673"/>
          </a:xfrm>
        </p:spPr>
        <p:txBody>
          <a:bodyPr/>
          <a:lstStyle/>
          <a:p>
            <a:pPr>
              <a:spcAft>
                <a:spcPts val="600"/>
              </a:spcAft>
            </a:pPr>
            <a:r>
              <a:rPr lang="en-US">
                <a:solidFill>
                  <a:schemeClr val="accent3"/>
                </a:solidFill>
              </a:rPr>
              <a:t>Three years of information</a:t>
            </a:r>
          </a:p>
          <a:p>
            <a:pPr>
              <a:spcAft>
                <a:spcPts val="600"/>
              </a:spcAft>
            </a:pPr>
            <a:r>
              <a:rPr lang="en-US">
                <a:solidFill>
                  <a:schemeClr val="accent3"/>
                </a:solidFill>
              </a:rPr>
              <a:t>Absolute values for expenditures</a:t>
            </a:r>
            <a:endParaRPr lang="en-US">
              <a:solidFill>
                <a:srgbClr val="FF0000"/>
              </a:solidFill>
            </a:endParaRPr>
          </a:p>
          <a:p>
            <a:pPr>
              <a:spcAft>
                <a:spcPts val="600"/>
              </a:spcAft>
            </a:pPr>
            <a:r>
              <a:rPr lang="en-US">
                <a:solidFill>
                  <a:schemeClr val="accent3"/>
                </a:solidFill>
              </a:rPr>
              <a:t>Remember transfers</a:t>
            </a:r>
          </a:p>
          <a:p>
            <a:pPr>
              <a:spcAft>
                <a:spcPts val="600"/>
              </a:spcAft>
            </a:pPr>
            <a:r>
              <a:rPr lang="en-US">
                <a:solidFill>
                  <a:schemeClr val="accent3"/>
                </a:solidFill>
              </a:rPr>
              <a:t>Do not modify form</a:t>
            </a:r>
          </a:p>
          <a:p>
            <a:pPr>
              <a:spcAft>
                <a:spcPts val="600"/>
              </a:spcAft>
            </a:pPr>
            <a:endParaRPr lang="en-US" sz="2400">
              <a:solidFill>
                <a:srgbClr val="FF0000"/>
              </a:solidFill>
            </a:endParaRPr>
          </a:p>
          <a:p>
            <a:pPr>
              <a:spcAft>
                <a:spcPts val="600"/>
              </a:spcAft>
            </a:pPr>
            <a:endParaRPr lang="en-US"/>
          </a:p>
        </p:txBody>
      </p:sp>
      <p:sp>
        <p:nvSpPr>
          <p:cNvPr id="2" name="Slide Number Placeholder 1">
            <a:extLst>
              <a:ext uri="{FF2B5EF4-FFF2-40B4-BE49-F238E27FC236}">
                <a16:creationId xmlns:a16="http://schemas.microsoft.com/office/drawing/2014/main" id="{CBFD596A-4FAD-4FD6-921B-E3EDA68199FC}"/>
              </a:ext>
            </a:extLst>
          </p:cNvPr>
          <p:cNvSpPr>
            <a:spLocks noGrp="1"/>
          </p:cNvSpPr>
          <p:nvPr>
            <p:ph type="sldNum" sz="quarter" idx="10"/>
          </p:nvPr>
        </p:nvSpPr>
        <p:spPr/>
        <p:txBody>
          <a:bodyPr/>
          <a:lstStyle/>
          <a:p>
            <a:fld id="{11F27F3A-B3E9-41ED-AF8F-A365F10BB65F}" type="slidenum">
              <a:rPr lang="en-US" smtClean="0"/>
              <a:pPr/>
              <a:t>45</a:t>
            </a:fld>
            <a:endParaRPr lang="en-US"/>
          </a:p>
        </p:txBody>
      </p:sp>
    </p:spTree>
    <p:extLst>
      <p:ext uri="{BB962C8B-B14F-4D97-AF65-F5344CB8AC3E}">
        <p14:creationId xmlns:p14="http://schemas.microsoft.com/office/powerpoint/2010/main" val="2242275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D5AAAA-8BD1-4DD1-B7A3-819656C3A16E}"/>
              </a:ext>
            </a:extLst>
          </p:cNvPr>
          <p:cNvSpPr/>
          <p:nvPr/>
        </p:nvSpPr>
        <p:spPr>
          <a:xfrm>
            <a:off x="6528391" y="5305647"/>
            <a:ext cx="2615609" cy="12121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FC0E94-B185-40C7-9CF6-DA6574B4AAB8}"/>
              </a:ext>
            </a:extLst>
          </p:cNvPr>
          <p:cNvSpPr>
            <a:spLocks noGrp="1"/>
          </p:cNvSpPr>
          <p:nvPr>
            <p:ph type="title"/>
          </p:nvPr>
        </p:nvSpPr>
        <p:spPr/>
        <p:txBody>
          <a:bodyPr/>
          <a:lstStyle/>
          <a:p>
            <a:r>
              <a:rPr lang="en-US"/>
              <a:t>Additional Forms – Fund Transfer Certification</a:t>
            </a:r>
          </a:p>
        </p:txBody>
      </p:sp>
      <p:sp>
        <p:nvSpPr>
          <p:cNvPr id="3" name="Content Placeholder 2">
            <a:extLst>
              <a:ext uri="{FF2B5EF4-FFF2-40B4-BE49-F238E27FC236}">
                <a16:creationId xmlns:a16="http://schemas.microsoft.com/office/drawing/2014/main" id="{E22FD212-72A1-463E-B4FE-6637DEF6AB47}"/>
              </a:ext>
            </a:extLst>
          </p:cNvPr>
          <p:cNvSpPr>
            <a:spLocks noGrp="1"/>
          </p:cNvSpPr>
          <p:nvPr>
            <p:ph idx="1"/>
          </p:nvPr>
        </p:nvSpPr>
        <p:spPr>
          <a:xfrm>
            <a:off x="457200" y="1228728"/>
            <a:ext cx="3889022" cy="5019673"/>
          </a:xfrm>
        </p:spPr>
        <p:txBody>
          <a:bodyPr>
            <a:normAutofit/>
          </a:bodyPr>
          <a:lstStyle/>
          <a:p>
            <a:pPr>
              <a:spcAft>
                <a:spcPts val="600"/>
              </a:spcAft>
            </a:pPr>
            <a:r>
              <a:rPr lang="en-US" sz="2400" dirty="0">
                <a:solidFill>
                  <a:schemeClr val="accent3"/>
                </a:solidFill>
              </a:rPr>
              <a:t>Must be completed and signed</a:t>
            </a:r>
          </a:p>
          <a:p>
            <a:pPr>
              <a:spcAft>
                <a:spcPts val="600"/>
              </a:spcAft>
            </a:pPr>
            <a:r>
              <a:rPr lang="en-US" sz="2400" dirty="0">
                <a:solidFill>
                  <a:schemeClr val="accent3"/>
                </a:solidFill>
              </a:rPr>
              <a:t>Go back to FY 2014</a:t>
            </a:r>
          </a:p>
          <a:p>
            <a:pPr>
              <a:spcAft>
                <a:spcPts val="600"/>
              </a:spcAft>
            </a:pPr>
            <a:r>
              <a:rPr lang="en-US" sz="2400" dirty="0">
                <a:solidFill>
                  <a:schemeClr val="accent3"/>
                </a:solidFill>
              </a:rPr>
              <a:t>Payment in lieu of taxes (PILOT) are not automatically considered reasonably allocable to operation of the utility. </a:t>
            </a:r>
          </a:p>
        </p:txBody>
      </p:sp>
      <p:sp>
        <p:nvSpPr>
          <p:cNvPr id="4" name="Slide Number Placeholder 3">
            <a:extLst>
              <a:ext uri="{FF2B5EF4-FFF2-40B4-BE49-F238E27FC236}">
                <a16:creationId xmlns:a16="http://schemas.microsoft.com/office/drawing/2014/main" id="{B8D31CA4-390A-4CED-A245-4CCA3A203C21}"/>
              </a:ext>
            </a:extLst>
          </p:cNvPr>
          <p:cNvSpPr>
            <a:spLocks noGrp="1"/>
          </p:cNvSpPr>
          <p:nvPr>
            <p:ph type="sldNum" sz="quarter" idx="10"/>
          </p:nvPr>
        </p:nvSpPr>
        <p:spPr/>
        <p:txBody>
          <a:bodyPr/>
          <a:lstStyle/>
          <a:p>
            <a:fld id="{74EC55B0-5D01-45FE-91CD-8F1B48D625FC}" type="slidenum">
              <a:rPr lang="en-US" smtClean="0"/>
              <a:pPr/>
              <a:t>46</a:t>
            </a:fld>
            <a:endParaRPr lang="en-US"/>
          </a:p>
        </p:txBody>
      </p:sp>
      <p:pic>
        <p:nvPicPr>
          <p:cNvPr id="7" name="Picture 6">
            <a:extLst>
              <a:ext uri="{FF2B5EF4-FFF2-40B4-BE49-F238E27FC236}">
                <a16:creationId xmlns:a16="http://schemas.microsoft.com/office/drawing/2014/main" id="{9275FED4-F24E-2649-1DCC-C111DB110E8C}"/>
              </a:ext>
            </a:extLst>
          </p:cNvPr>
          <p:cNvPicPr>
            <a:picLocks noChangeAspect="1"/>
          </p:cNvPicPr>
          <p:nvPr/>
        </p:nvPicPr>
        <p:blipFill>
          <a:blip r:embed="rId3"/>
          <a:stretch>
            <a:fillRect/>
          </a:stretch>
        </p:blipFill>
        <p:spPr>
          <a:xfrm>
            <a:off x="4793675" y="1228728"/>
            <a:ext cx="3757508" cy="4733636"/>
          </a:xfrm>
          <a:prstGeom prst="rect">
            <a:avLst/>
          </a:prstGeom>
        </p:spPr>
      </p:pic>
    </p:spTree>
    <p:extLst>
      <p:ext uri="{BB962C8B-B14F-4D97-AF65-F5344CB8AC3E}">
        <p14:creationId xmlns:p14="http://schemas.microsoft.com/office/powerpoint/2010/main" val="2840752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0B2CDD-1B69-4D64-BBAD-3567A890361E}"/>
              </a:ext>
            </a:extLst>
          </p:cNvPr>
          <p:cNvSpPr/>
          <p:nvPr/>
        </p:nvSpPr>
        <p:spPr>
          <a:xfrm>
            <a:off x="6982028" y="5294380"/>
            <a:ext cx="2057400" cy="125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CCA27-0089-4799-B5FA-781B4DE7A18F}"/>
              </a:ext>
            </a:extLst>
          </p:cNvPr>
          <p:cNvSpPr>
            <a:spLocks noGrp="1"/>
          </p:cNvSpPr>
          <p:nvPr>
            <p:ph type="title"/>
          </p:nvPr>
        </p:nvSpPr>
        <p:spPr/>
        <p:txBody>
          <a:bodyPr/>
          <a:lstStyle/>
          <a:p>
            <a:r>
              <a:rPr lang="en-US"/>
              <a:t>Additional Forms – Resolutions</a:t>
            </a:r>
          </a:p>
        </p:txBody>
      </p:sp>
      <p:pic>
        <p:nvPicPr>
          <p:cNvPr id="7" name="Content Placeholder 6">
            <a:extLst>
              <a:ext uri="{FF2B5EF4-FFF2-40B4-BE49-F238E27FC236}">
                <a16:creationId xmlns:a16="http://schemas.microsoft.com/office/drawing/2014/main" id="{A705C7B1-3856-8378-E2CD-6E67F15D03BE}"/>
              </a:ext>
            </a:extLst>
          </p:cNvPr>
          <p:cNvPicPr>
            <a:picLocks noGrp="1" noChangeAspect="1"/>
          </p:cNvPicPr>
          <p:nvPr>
            <p:ph idx="1"/>
          </p:nvPr>
        </p:nvPicPr>
        <p:blipFill>
          <a:blip r:embed="rId3"/>
          <a:stretch>
            <a:fillRect/>
          </a:stretch>
        </p:blipFill>
        <p:spPr>
          <a:xfrm>
            <a:off x="1782620" y="975728"/>
            <a:ext cx="5310246" cy="5555767"/>
          </a:xfrm>
        </p:spPr>
      </p:pic>
      <p:sp>
        <p:nvSpPr>
          <p:cNvPr id="4" name="Slide Number Placeholder 3">
            <a:extLst>
              <a:ext uri="{FF2B5EF4-FFF2-40B4-BE49-F238E27FC236}">
                <a16:creationId xmlns:a16="http://schemas.microsoft.com/office/drawing/2014/main" id="{FE82F7C6-4FCE-40D8-BBA7-288C59D79188}"/>
              </a:ext>
            </a:extLst>
          </p:cNvPr>
          <p:cNvSpPr>
            <a:spLocks noGrp="1"/>
          </p:cNvSpPr>
          <p:nvPr>
            <p:ph type="sldNum" sz="quarter" idx="10"/>
          </p:nvPr>
        </p:nvSpPr>
        <p:spPr/>
        <p:txBody>
          <a:bodyPr/>
          <a:lstStyle/>
          <a:p>
            <a:fld id="{74EC55B0-5D01-45FE-91CD-8F1B48D625FC}" type="slidenum">
              <a:rPr lang="en-US" smtClean="0"/>
              <a:pPr/>
              <a:t>47</a:t>
            </a:fld>
            <a:endParaRPr lang="en-US"/>
          </a:p>
        </p:txBody>
      </p:sp>
    </p:spTree>
    <p:extLst>
      <p:ext uri="{BB962C8B-B14F-4D97-AF65-F5344CB8AC3E}">
        <p14:creationId xmlns:p14="http://schemas.microsoft.com/office/powerpoint/2010/main" val="1482790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0B2CDD-1B69-4D64-BBAD-3567A890361E}"/>
              </a:ext>
            </a:extLst>
          </p:cNvPr>
          <p:cNvSpPr/>
          <p:nvPr/>
        </p:nvSpPr>
        <p:spPr>
          <a:xfrm>
            <a:off x="6982028" y="5294380"/>
            <a:ext cx="2057400" cy="125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CCA27-0089-4799-B5FA-781B4DE7A18F}"/>
              </a:ext>
            </a:extLst>
          </p:cNvPr>
          <p:cNvSpPr>
            <a:spLocks noGrp="1"/>
          </p:cNvSpPr>
          <p:nvPr>
            <p:ph type="title"/>
          </p:nvPr>
        </p:nvSpPr>
        <p:spPr/>
        <p:txBody>
          <a:bodyPr/>
          <a:lstStyle/>
          <a:p>
            <a:r>
              <a:rPr lang="en-US"/>
              <a:t>Additional Forms – Resolutions</a:t>
            </a:r>
          </a:p>
        </p:txBody>
      </p:sp>
      <p:sp>
        <p:nvSpPr>
          <p:cNvPr id="3" name="Content Placeholder 2">
            <a:extLst>
              <a:ext uri="{FF2B5EF4-FFF2-40B4-BE49-F238E27FC236}">
                <a16:creationId xmlns:a16="http://schemas.microsoft.com/office/drawing/2014/main" id="{BE11A744-9052-4CFC-84B4-816FBC579A1D}"/>
              </a:ext>
            </a:extLst>
          </p:cNvPr>
          <p:cNvSpPr>
            <a:spLocks noGrp="1"/>
          </p:cNvSpPr>
          <p:nvPr>
            <p:ph idx="1"/>
          </p:nvPr>
        </p:nvSpPr>
        <p:spPr>
          <a:xfrm>
            <a:off x="457200" y="1034144"/>
            <a:ext cx="8239328" cy="5214258"/>
          </a:xfrm>
        </p:spPr>
        <p:txBody>
          <a:bodyPr>
            <a:noAutofit/>
          </a:bodyPr>
          <a:lstStyle/>
          <a:p>
            <a:pPr>
              <a:spcAft>
                <a:spcPts val="600"/>
              </a:spcAft>
            </a:pPr>
            <a:r>
              <a:rPr lang="en-US">
                <a:solidFill>
                  <a:schemeClr val="accent3"/>
                </a:solidFill>
              </a:rPr>
              <a:t>Types of resolutions</a:t>
            </a:r>
          </a:p>
          <a:p>
            <a:pPr lvl="1"/>
            <a:r>
              <a:rPr lang="en-US">
                <a:solidFill>
                  <a:schemeClr val="accent3"/>
                </a:solidFill>
              </a:rPr>
              <a:t>Project resolution – </a:t>
            </a:r>
            <a:r>
              <a:rPr lang="en-US" u="sng">
                <a:solidFill>
                  <a:schemeClr val="accent3"/>
                </a:solidFill>
              </a:rPr>
              <a:t>Complete for all applications</a:t>
            </a:r>
          </a:p>
          <a:p>
            <a:pPr lvl="1"/>
            <a:r>
              <a:rPr lang="en-US">
                <a:solidFill>
                  <a:schemeClr val="accent3"/>
                </a:solidFill>
              </a:rPr>
              <a:t>Stormwater utility resolution (if needed) </a:t>
            </a:r>
            <a:r>
              <a:rPr lang="en-US">
                <a:solidFill>
                  <a:srgbClr val="FF0000"/>
                </a:solidFill>
              </a:rPr>
              <a:t>(New!)</a:t>
            </a:r>
          </a:p>
          <a:p>
            <a:pPr>
              <a:spcAft>
                <a:spcPts val="600"/>
              </a:spcAft>
            </a:pPr>
            <a:r>
              <a:rPr lang="en-US">
                <a:solidFill>
                  <a:schemeClr val="accent3"/>
                </a:solidFill>
              </a:rPr>
              <a:t>Template available in one file </a:t>
            </a:r>
            <a:r>
              <a:rPr lang="en-US">
                <a:solidFill>
                  <a:srgbClr val="FF0000"/>
                </a:solidFill>
              </a:rPr>
              <a:t>(New!)</a:t>
            </a:r>
          </a:p>
          <a:p>
            <a:pPr>
              <a:spcAft>
                <a:spcPts val="600"/>
              </a:spcAft>
            </a:pPr>
            <a:r>
              <a:rPr lang="en-US">
                <a:solidFill>
                  <a:schemeClr val="accent3"/>
                </a:solidFill>
              </a:rPr>
              <a:t>Viable Utility resolution(s) no longer needed</a:t>
            </a:r>
          </a:p>
          <a:p>
            <a:pPr>
              <a:spcAft>
                <a:spcPts val="600"/>
              </a:spcAft>
            </a:pPr>
            <a:r>
              <a:rPr lang="en-US">
                <a:solidFill>
                  <a:schemeClr val="accent3"/>
                </a:solidFill>
              </a:rPr>
              <a:t>List Authorized Representative</a:t>
            </a:r>
          </a:p>
          <a:p>
            <a:pPr>
              <a:spcAft>
                <a:spcPts val="600"/>
              </a:spcAft>
            </a:pPr>
            <a:r>
              <a:rPr lang="en-US">
                <a:solidFill>
                  <a:schemeClr val="accent3"/>
                </a:solidFill>
              </a:rPr>
              <a:t>Due at time of application</a:t>
            </a:r>
          </a:p>
          <a:p>
            <a:pPr>
              <a:spcAft>
                <a:spcPts val="600"/>
              </a:spcAft>
            </a:pPr>
            <a:r>
              <a:rPr lang="en-US">
                <a:solidFill>
                  <a:schemeClr val="accent3"/>
                </a:solidFill>
              </a:rPr>
              <a:t>Resolutions from Spring round can be used this Fall</a:t>
            </a:r>
          </a:p>
          <a:p>
            <a:pPr lvl="1">
              <a:spcAft>
                <a:spcPts val="600"/>
              </a:spcAft>
            </a:pPr>
            <a:r>
              <a:rPr lang="en-US">
                <a:solidFill>
                  <a:schemeClr val="accent3"/>
                </a:solidFill>
              </a:rPr>
              <a:t>Make sure your application was eligible.</a:t>
            </a:r>
          </a:p>
          <a:p>
            <a:pPr lvl="1">
              <a:spcAft>
                <a:spcPts val="600"/>
              </a:spcAft>
            </a:pPr>
            <a:r>
              <a:rPr lang="en-US">
                <a:solidFill>
                  <a:schemeClr val="accent3"/>
                </a:solidFill>
              </a:rPr>
              <a:t>Make sure your project has stayed the same</a:t>
            </a:r>
          </a:p>
          <a:p>
            <a:pPr>
              <a:spcAft>
                <a:spcPts val="600"/>
              </a:spcAft>
            </a:pPr>
            <a:endParaRPr lang="en-US"/>
          </a:p>
        </p:txBody>
      </p:sp>
      <p:sp>
        <p:nvSpPr>
          <p:cNvPr id="4" name="Slide Number Placeholder 3">
            <a:extLst>
              <a:ext uri="{FF2B5EF4-FFF2-40B4-BE49-F238E27FC236}">
                <a16:creationId xmlns:a16="http://schemas.microsoft.com/office/drawing/2014/main" id="{FE82F7C6-4FCE-40D8-BBA7-288C59D79188}"/>
              </a:ext>
            </a:extLst>
          </p:cNvPr>
          <p:cNvSpPr>
            <a:spLocks noGrp="1"/>
          </p:cNvSpPr>
          <p:nvPr>
            <p:ph type="sldNum" sz="quarter" idx="10"/>
          </p:nvPr>
        </p:nvSpPr>
        <p:spPr/>
        <p:txBody>
          <a:bodyPr/>
          <a:lstStyle/>
          <a:p>
            <a:fld id="{74EC55B0-5D01-45FE-91CD-8F1B48D625FC}" type="slidenum">
              <a:rPr lang="en-US" smtClean="0"/>
              <a:pPr/>
              <a:t>48</a:t>
            </a:fld>
            <a:endParaRPr lang="en-US"/>
          </a:p>
        </p:txBody>
      </p:sp>
    </p:spTree>
    <p:extLst>
      <p:ext uri="{BB962C8B-B14F-4D97-AF65-F5344CB8AC3E}">
        <p14:creationId xmlns:p14="http://schemas.microsoft.com/office/powerpoint/2010/main" val="820274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0B2CDD-1B69-4D64-BBAD-3567A890361E}"/>
              </a:ext>
            </a:extLst>
          </p:cNvPr>
          <p:cNvSpPr/>
          <p:nvPr/>
        </p:nvSpPr>
        <p:spPr>
          <a:xfrm>
            <a:off x="6982028" y="5294380"/>
            <a:ext cx="2057400" cy="125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CCA27-0089-4799-B5FA-781B4DE7A18F}"/>
              </a:ext>
            </a:extLst>
          </p:cNvPr>
          <p:cNvSpPr>
            <a:spLocks noGrp="1"/>
          </p:cNvSpPr>
          <p:nvPr>
            <p:ph type="title"/>
          </p:nvPr>
        </p:nvSpPr>
        <p:spPr/>
        <p:txBody>
          <a:bodyPr/>
          <a:lstStyle/>
          <a:p>
            <a:r>
              <a:rPr lang="en-US"/>
              <a:t>Additional Forms – Resolutions and Rate Sheets</a:t>
            </a:r>
          </a:p>
        </p:txBody>
      </p:sp>
      <p:sp>
        <p:nvSpPr>
          <p:cNvPr id="3" name="Content Placeholder 2">
            <a:extLst>
              <a:ext uri="{FF2B5EF4-FFF2-40B4-BE49-F238E27FC236}">
                <a16:creationId xmlns:a16="http://schemas.microsoft.com/office/drawing/2014/main" id="{BE11A744-9052-4CFC-84B4-816FBC579A1D}"/>
              </a:ext>
            </a:extLst>
          </p:cNvPr>
          <p:cNvSpPr>
            <a:spLocks noGrp="1"/>
          </p:cNvSpPr>
          <p:nvPr>
            <p:ph idx="1"/>
          </p:nvPr>
        </p:nvSpPr>
        <p:spPr>
          <a:xfrm>
            <a:off x="457200" y="1034144"/>
            <a:ext cx="8239328" cy="5214258"/>
          </a:xfrm>
        </p:spPr>
        <p:txBody>
          <a:bodyPr>
            <a:noAutofit/>
          </a:bodyPr>
          <a:lstStyle/>
          <a:p>
            <a:pPr>
              <a:spcAft>
                <a:spcPts val="600"/>
              </a:spcAft>
            </a:pPr>
            <a:r>
              <a:rPr lang="en-US" dirty="0">
                <a:solidFill>
                  <a:schemeClr val="accent3"/>
                </a:solidFill>
              </a:rPr>
              <a:t>Rate sheets – Be sure to include utility rate sheets</a:t>
            </a:r>
          </a:p>
          <a:p>
            <a:pPr>
              <a:spcAft>
                <a:spcPts val="600"/>
              </a:spcAft>
            </a:pPr>
            <a:r>
              <a:rPr lang="en-US" dirty="0">
                <a:solidFill>
                  <a:schemeClr val="accent3"/>
                </a:solidFill>
              </a:rPr>
              <a:t>Affordability calculator</a:t>
            </a:r>
          </a:p>
          <a:p>
            <a:pPr>
              <a:spcAft>
                <a:spcPts val="600"/>
              </a:spcAft>
            </a:pPr>
            <a:r>
              <a:rPr lang="en-US" dirty="0">
                <a:solidFill>
                  <a:schemeClr val="accent3"/>
                </a:solidFill>
              </a:rPr>
              <a:t>Disadvantaged / underserved map (if applicable)</a:t>
            </a:r>
          </a:p>
          <a:p>
            <a:pPr>
              <a:spcAft>
                <a:spcPts val="600"/>
              </a:spcAft>
            </a:pPr>
            <a:r>
              <a:rPr lang="en-US" dirty="0">
                <a:solidFill>
                  <a:schemeClr val="accent3"/>
                </a:solidFill>
              </a:rPr>
              <a:t>LASII stormwater eligibility form (if applicable)</a:t>
            </a:r>
          </a:p>
          <a:p>
            <a:pPr>
              <a:spcAft>
                <a:spcPts val="600"/>
              </a:spcAft>
            </a:pPr>
            <a:endParaRPr lang="en-US" dirty="0"/>
          </a:p>
        </p:txBody>
      </p:sp>
      <p:sp>
        <p:nvSpPr>
          <p:cNvPr id="4" name="Slide Number Placeholder 3">
            <a:extLst>
              <a:ext uri="{FF2B5EF4-FFF2-40B4-BE49-F238E27FC236}">
                <a16:creationId xmlns:a16="http://schemas.microsoft.com/office/drawing/2014/main" id="{FE82F7C6-4FCE-40D8-BBA7-288C59D79188}"/>
              </a:ext>
            </a:extLst>
          </p:cNvPr>
          <p:cNvSpPr>
            <a:spLocks noGrp="1"/>
          </p:cNvSpPr>
          <p:nvPr>
            <p:ph type="sldNum" sz="quarter" idx="10"/>
          </p:nvPr>
        </p:nvSpPr>
        <p:spPr/>
        <p:txBody>
          <a:bodyPr/>
          <a:lstStyle/>
          <a:p>
            <a:fld id="{74EC55B0-5D01-45FE-91CD-8F1B48D625FC}" type="slidenum">
              <a:rPr lang="en-US" smtClean="0"/>
              <a:pPr/>
              <a:t>49</a:t>
            </a:fld>
            <a:endParaRPr lang="en-US"/>
          </a:p>
        </p:txBody>
      </p:sp>
    </p:spTree>
    <p:extLst>
      <p:ext uri="{BB962C8B-B14F-4D97-AF65-F5344CB8AC3E}">
        <p14:creationId xmlns:p14="http://schemas.microsoft.com/office/powerpoint/2010/main" val="3980671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Slide Number Placeholder 2"/>
          <p:cNvSpPr>
            <a:spLocks noGrp="1"/>
          </p:cNvSpPr>
          <p:nvPr>
            <p:ph type="sldNum" sz="quarter" idx="14"/>
          </p:nvPr>
        </p:nvSpPr>
        <p:spPr>
          <a:xfrm>
            <a:off x="0" y="6592824"/>
            <a:ext cx="2057400" cy="265176"/>
          </a:xfrm>
        </p:spPr>
        <p:txBody>
          <a:bodyPr/>
          <a:lstStyle/>
          <a:p>
            <a:fld id="{11F27F3A-B3E9-41ED-AF8F-A365F10BB65F}" type="slidenum">
              <a:rPr lang="en-US" smtClean="0"/>
              <a:pPr/>
              <a:t>5</a:t>
            </a:fld>
            <a:endParaRPr lang="en-US"/>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Program Overviews</a:t>
            </a: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Tree>
    <p:extLst>
      <p:ext uri="{BB962C8B-B14F-4D97-AF65-F5344CB8AC3E}">
        <p14:creationId xmlns:p14="http://schemas.microsoft.com/office/powerpoint/2010/main" val="3622397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9BDC-7226-D933-4E1A-F9053F9139F3}"/>
              </a:ext>
            </a:extLst>
          </p:cNvPr>
          <p:cNvSpPr>
            <a:spLocks noGrp="1"/>
          </p:cNvSpPr>
          <p:nvPr>
            <p:ph type="title"/>
          </p:nvPr>
        </p:nvSpPr>
        <p:spPr/>
        <p:txBody>
          <a:bodyPr/>
          <a:lstStyle/>
          <a:p>
            <a:r>
              <a:rPr lang="en-US"/>
              <a:t>Application Submittal – Electronic (New!)</a:t>
            </a:r>
          </a:p>
        </p:txBody>
      </p:sp>
      <p:sp>
        <p:nvSpPr>
          <p:cNvPr id="3" name="Content Placeholder 2">
            <a:extLst>
              <a:ext uri="{FF2B5EF4-FFF2-40B4-BE49-F238E27FC236}">
                <a16:creationId xmlns:a16="http://schemas.microsoft.com/office/drawing/2014/main" id="{5681A517-3D68-932B-B462-38E5BD0AE230}"/>
              </a:ext>
            </a:extLst>
          </p:cNvPr>
          <p:cNvSpPr>
            <a:spLocks noGrp="1"/>
          </p:cNvSpPr>
          <p:nvPr>
            <p:ph idx="1"/>
          </p:nvPr>
        </p:nvSpPr>
        <p:spPr/>
        <p:txBody>
          <a:bodyPr/>
          <a:lstStyle/>
          <a:p>
            <a:r>
              <a:rPr lang="en-US" sz="2800">
                <a:solidFill>
                  <a:schemeClr val="accent3"/>
                </a:solidFill>
              </a:rPr>
              <a:t>Electronic submittals only accepted</a:t>
            </a:r>
          </a:p>
          <a:p>
            <a:r>
              <a:rPr lang="en-US">
                <a:solidFill>
                  <a:schemeClr val="accent3"/>
                </a:solidFill>
              </a:rPr>
              <a:t>Website: </a:t>
            </a:r>
            <a:r>
              <a:rPr lang="en-US" u="sng">
                <a:solidFill>
                  <a:srgbClr val="0563C1"/>
                </a:solidFill>
                <a:effectLst/>
                <a:latin typeface="Calibri" panose="020F0502020204030204" pitchFamily="34" charset="0"/>
                <a:ea typeface="Calibri" panose="020F0502020204030204" pitchFamily="34" charset="0"/>
                <a:hlinkClick r:id="rId2"/>
              </a:rPr>
              <a:t>https://edocs.deq.nc.gov/Forms/OPA-ARPA</a:t>
            </a:r>
            <a:r>
              <a:rPr lang="en-US">
                <a:effectLst/>
                <a:latin typeface="Calibri" panose="020F0502020204030204" pitchFamily="34" charset="0"/>
                <a:ea typeface="Calibri" panose="020F0502020204030204" pitchFamily="34" charset="0"/>
              </a:rPr>
              <a:t> </a:t>
            </a:r>
            <a:endParaRPr lang="en-US">
              <a:solidFill>
                <a:schemeClr val="accent3"/>
              </a:solidFill>
              <a:highlight>
                <a:srgbClr val="FFFF00"/>
              </a:highlight>
            </a:endParaRPr>
          </a:p>
          <a:p>
            <a:r>
              <a:rPr lang="en-US">
                <a:solidFill>
                  <a:schemeClr val="accent3"/>
                </a:solidFill>
              </a:rPr>
              <a:t>File size limit: 250 MB</a:t>
            </a:r>
          </a:p>
          <a:p>
            <a:r>
              <a:rPr lang="en-US">
                <a:solidFill>
                  <a:schemeClr val="accent3"/>
                </a:solidFill>
              </a:rPr>
              <a:t>Documents uploaded individually</a:t>
            </a:r>
          </a:p>
          <a:p>
            <a:endParaRPr lang="en-US"/>
          </a:p>
        </p:txBody>
      </p:sp>
      <p:sp>
        <p:nvSpPr>
          <p:cNvPr id="4" name="Slide Number Placeholder 3">
            <a:extLst>
              <a:ext uri="{FF2B5EF4-FFF2-40B4-BE49-F238E27FC236}">
                <a16:creationId xmlns:a16="http://schemas.microsoft.com/office/drawing/2014/main" id="{8ECC791C-3621-C121-EF32-8A6059AB4311}"/>
              </a:ext>
            </a:extLst>
          </p:cNvPr>
          <p:cNvSpPr>
            <a:spLocks noGrp="1"/>
          </p:cNvSpPr>
          <p:nvPr>
            <p:ph type="sldNum" sz="quarter" idx="10"/>
          </p:nvPr>
        </p:nvSpPr>
        <p:spPr/>
        <p:txBody>
          <a:bodyPr/>
          <a:lstStyle/>
          <a:p>
            <a:fld id="{74EC55B0-5D01-45FE-91CD-8F1B48D625FC}" type="slidenum">
              <a:rPr lang="en-US" smtClean="0"/>
              <a:pPr/>
              <a:t>50</a:t>
            </a:fld>
            <a:endParaRPr lang="en-US"/>
          </a:p>
        </p:txBody>
      </p:sp>
    </p:spTree>
    <p:extLst>
      <p:ext uri="{BB962C8B-B14F-4D97-AF65-F5344CB8AC3E}">
        <p14:creationId xmlns:p14="http://schemas.microsoft.com/office/powerpoint/2010/main" val="1383752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418D24-5A95-AD37-6BE3-798E330DFC7A}"/>
              </a:ext>
            </a:extLst>
          </p:cNvPr>
          <p:cNvSpPr/>
          <p:nvPr/>
        </p:nvSpPr>
        <p:spPr>
          <a:xfrm>
            <a:off x="6411191" y="5226627"/>
            <a:ext cx="2639291" cy="1366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8D6298-AB83-9519-588C-D2C8DE3A6225}"/>
              </a:ext>
            </a:extLst>
          </p:cNvPr>
          <p:cNvSpPr>
            <a:spLocks noGrp="1"/>
          </p:cNvSpPr>
          <p:nvPr>
            <p:ph type="title"/>
          </p:nvPr>
        </p:nvSpPr>
        <p:spPr/>
        <p:txBody>
          <a:bodyPr/>
          <a:lstStyle/>
          <a:p>
            <a:r>
              <a:rPr lang="en-US"/>
              <a:t>General Information</a:t>
            </a:r>
          </a:p>
        </p:txBody>
      </p:sp>
      <p:pic>
        <p:nvPicPr>
          <p:cNvPr id="6" name="Content Placeholder 5">
            <a:extLst>
              <a:ext uri="{FF2B5EF4-FFF2-40B4-BE49-F238E27FC236}">
                <a16:creationId xmlns:a16="http://schemas.microsoft.com/office/drawing/2014/main" id="{5C942ABA-853F-38B0-E570-1BCDC34AD65A}"/>
              </a:ext>
            </a:extLst>
          </p:cNvPr>
          <p:cNvPicPr>
            <a:picLocks noGrp="1" noChangeAspect="1"/>
          </p:cNvPicPr>
          <p:nvPr>
            <p:ph idx="1"/>
          </p:nvPr>
        </p:nvPicPr>
        <p:blipFill>
          <a:blip r:embed="rId3"/>
          <a:stretch>
            <a:fillRect/>
          </a:stretch>
        </p:blipFill>
        <p:spPr>
          <a:xfrm>
            <a:off x="457200" y="1279086"/>
            <a:ext cx="8239125" cy="4918953"/>
          </a:xfrm>
        </p:spPr>
      </p:pic>
      <p:sp>
        <p:nvSpPr>
          <p:cNvPr id="4" name="Slide Number Placeholder 3">
            <a:extLst>
              <a:ext uri="{FF2B5EF4-FFF2-40B4-BE49-F238E27FC236}">
                <a16:creationId xmlns:a16="http://schemas.microsoft.com/office/drawing/2014/main" id="{4137E207-2671-C03C-0742-E88C91AE7F5D}"/>
              </a:ext>
            </a:extLst>
          </p:cNvPr>
          <p:cNvSpPr>
            <a:spLocks noGrp="1"/>
          </p:cNvSpPr>
          <p:nvPr>
            <p:ph type="sldNum" sz="quarter" idx="10"/>
          </p:nvPr>
        </p:nvSpPr>
        <p:spPr/>
        <p:txBody>
          <a:bodyPr/>
          <a:lstStyle/>
          <a:p>
            <a:fld id="{74EC55B0-5D01-45FE-91CD-8F1B48D625FC}" type="slidenum">
              <a:rPr lang="en-US" smtClean="0"/>
              <a:pPr/>
              <a:t>51</a:t>
            </a:fld>
            <a:endParaRPr lang="en-US"/>
          </a:p>
        </p:txBody>
      </p:sp>
    </p:spTree>
    <p:extLst>
      <p:ext uri="{BB962C8B-B14F-4D97-AF65-F5344CB8AC3E}">
        <p14:creationId xmlns:p14="http://schemas.microsoft.com/office/powerpoint/2010/main" val="2023548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2DDEF6-872E-0213-D66D-49E5A5256E5B}"/>
              </a:ext>
            </a:extLst>
          </p:cNvPr>
          <p:cNvSpPr/>
          <p:nvPr/>
        </p:nvSpPr>
        <p:spPr>
          <a:xfrm>
            <a:off x="6463145" y="5205845"/>
            <a:ext cx="2545773" cy="138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19EE3-919D-FBC2-3CB6-24F706390B1B}"/>
              </a:ext>
            </a:extLst>
          </p:cNvPr>
          <p:cNvSpPr>
            <a:spLocks noGrp="1"/>
          </p:cNvSpPr>
          <p:nvPr>
            <p:ph type="ctrTitle"/>
          </p:nvPr>
        </p:nvSpPr>
        <p:spPr/>
        <p:txBody>
          <a:bodyPr/>
          <a:lstStyle/>
          <a:p>
            <a:r>
              <a:rPr lang="en-US"/>
              <a:t>Application File Uploads</a:t>
            </a:r>
          </a:p>
        </p:txBody>
      </p:sp>
      <p:sp>
        <p:nvSpPr>
          <p:cNvPr id="4" name="Slide Number Placeholder 3">
            <a:extLst>
              <a:ext uri="{FF2B5EF4-FFF2-40B4-BE49-F238E27FC236}">
                <a16:creationId xmlns:a16="http://schemas.microsoft.com/office/drawing/2014/main" id="{C992FA65-26A6-0156-A118-8CDDB9321D5B}"/>
              </a:ext>
            </a:extLst>
          </p:cNvPr>
          <p:cNvSpPr>
            <a:spLocks noGrp="1"/>
          </p:cNvSpPr>
          <p:nvPr>
            <p:ph type="sldNum" sz="quarter" idx="4294967295"/>
          </p:nvPr>
        </p:nvSpPr>
        <p:spPr>
          <a:xfrm>
            <a:off x="0" y="6592888"/>
            <a:ext cx="2057400" cy="265112"/>
          </a:xfrm>
        </p:spPr>
        <p:txBody>
          <a:bodyPr/>
          <a:lstStyle/>
          <a:p>
            <a:fld id="{74EC55B0-5D01-45FE-91CD-8F1B48D625FC}" type="slidenum">
              <a:rPr lang="en-US" smtClean="0"/>
              <a:pPr/>
              <a:t>52</a:t>
            </a:fld>
            <a:endParaRPr lang="en-US"/>
          </a:p>
        </p:txBody>
      </p:sp>
      <p:pic>
        <p:nvPicPr>
          <p:cNvPr id="6" name="Picture 5">
            <a:extLst>
              <a:ext uri="{FF2B5EF4-FFF2-40B4-BE49-F238E27FC236}">
                <a16:creationId xmlns:a16="http://schemas.microsoft.com/office/drawing/2014/main" id="{00B4C4F5-F76F-9913-DA17-41CB695BC62D}"/>
              </a:ext>
            </a:extLst>
          </p:cNvPr>
          <p:cNvPicPr>
            <a:picLocks noChangeAspect="1"/>
          </p:cNvPicPr>
          <p:nvPr/>
        </p:nvPicPr>
        <p:blipFill>
          <a:blip r:embed="rId3"/>
          <a:stretch>
            <a:fillRect/>
          </a:stretch>
        </p:blipFill>
        <p:spPr>
          <a:xfrm>
            <a:off x="1174534" y="1048196"/>
            <a:ext cx="6211738" cy="5380736"/>
          </a:xfrm>
          <a:prstGeom prst="rect">
            <a:avLst/>
          </a:prstGeom>
        </p:spPr>
      </p:pic>
    </p:spTree>
    <p:extLst>
      <p:ext uri="{BB962C8B-B14F-4D97-AF65-F5344CB8AC3E}">
        <p14:creationId xmlns:p14="http://schemas.microsoft.com/office/powerpoint/2010/main" val="1636595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45572A-C7F3-15EC-CB1B-2DC36BBF6C63}"/>
              </a:ext>
            </a:extLst>
          </p:cNvPr>
          <p:cNvSpPr/>
          <p:nvPr/>
        </p:nvSpPr>
        <p:spPr>
          <a:xfrm>
            <a:off x="6463145" y="5205845"/>
            <a:ext cx="2545773" cy="138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2C722-F3E5-375E-DF5F-A15452844121}"/>
              </a:ext>
            </a:extLst>
          </p:cNvPr>
          <p:cNvSpPr>
            <a:spLocks noGrp="1"/>
          </p:cNvSpPr>
          <p:nvPr>
            <p:ph type="ctrTitle"/>
          </p:nvPr>
        </p:nvSpPr>
        <p:spPr/>
        <p:txBody>
          <a:bodyPr/>
          <a:lstStyle/>
          <a:p>
            <a:r>
              <a:rPr lang="en-US"/>
              <a:t>Completing Online Submittal</a:t>
            </a:r>
          </a:p>
        </p:txBody>
      </p:sp>
      <p:pic>
        <p:nvPicPr>
          <p:cNvPr id="4" name="Picture 3">
            <a:extLst>
              <a:ext uri="{FF2B5EF4-FFF2-40B4-BE49-F238E27FC236}">
                <a16:creationId xmlns:a16="http://schemas.microsoft.com/office/drawing/2014/main" id="{68D752B6-D4EA-6962-6E51-A5AB0F89AD2C}"/>
              </a:ext>
            </a:extLst>
          </p:cNvPr>
          <p:cNvPicPr>
            <a:picLocks noChangeAspect="1"/>
          </p:cNvPicPr>
          <p:nvPr/>
        </p:nvPicPr>
        <p:blipFill>
          <a:blip r:embed="rId2"/>
          <a:stretch>
            <a:fillRect/>
          </a:stretch>
        </p:blipFill>
        <p:spPr>
          <a:xfrm>
            <a:off x="1345916" y="1039090"/>
            <a:ext cx="6390115" cy="5449334"/>
          </a:xfrm>
          <a:prstGeom prst="rect">
            <a:avLst/>
          </a:prstGeom>
        </p:spPr>
      </p:pic>
      <p:sp>
        <p:nvSpPr>
          <p:cNvPr id="6" name="Slide Number Placeholder 3">
            <a:extLst>
              <a:ext uri="{FF2B5EF4-FFF2-40B4-BE49-F238E27FC236}">
                <a16:creationId xmlns:a16="http://schemas.microsoft.com/office/drawing/2014/main" id="{23B30F58-3BFD-548B-A168-A26F35A18CD8}"/>
              </a:ext>
            </a:extLst>
          </p:cNvPr>
          <p:cNvSpPr txBox="1">
            <a:spLocks/>
          </p:cNvSpPr>
          <p:nvPr/>
        </p:nvSpPr>
        <p:spPr>
          <a:xfrm>
            <a:off x="0" y="6592824"/>
            <a:ext cx="2057400" cy="2651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EC55B0-5D01-45FE-91CD-8F1B48D625FC}" type="slidenum">
              <a:rPr lang="en-US" sz="1400" b="1" smtClean="0">
                <a:solidFill>
                  <a:schemeClr val="accent3"/>
                </a:solidFill>
              </a:rPr>
              <a:pPr/>
              <a:t>53</a:t>
            </a:fld>
            <a:endParaRPr lang="en-US" sz="1400" b="1">
              <a:solidFill>
                <a:schemeClr val="accent3"/>
              </a:solidFill>
            </a:endParaRPr>
          </a:p>
        </p:txBody>
      </p:sp>
    </p:spTree>
    <p:extLst>
      <p:ext uri="{BB962C8B-B14F-4D97-AF65-F5344CB8AC3E}">
        <p14:creationId xmlns:p14="http://schemas.microsoft.com/office/powerpoint/2010/main" val="989009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54</a:t>
            </a:fld>
            <a:endParaRPr lang="en-US"/>
          </a:p>
        </p:txBody>
      </p:sp>
      <p:sp>
        <p:nvSpPr>
          <p:cNvPr id="4" name="Title 3"/>
          <p:cNvSpPr>
            <a:spLocks noGrp="1"/>
          </p:cNvSpPr>
          <p:nvPr>
            <p:ph type="ctrTitle"/>
          </p:nvPr>
        </p:nvSpPr>
        <p:spPr/>
        <p:txBody>
          <a:bodyPr/>
          <a:lstStyle/>
          <a:p>
            <a:r>
              <a:rPr lang="en-US"/>
              <a:t>Questions?</a:t>
            </a:r>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8177" b="18177"/>
          <a:stretch>
            <a:fillRect/>
          </a:stretch>
        </p:blipFill>
        <p:spPr/>
      </p:pic>
    </p:spTree>
    <p:extLst>
      <p:ext uri="{BB962C8B-B14F-4D97-AF65-F5344CB8AC3E}">
        <p14:creationId xmlns:p14="http://schemas.microsoft.com/office/powerpoint/2010/main" val="585753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Wastewater and Drinking Water Projects</a:t>
            </a:r>
          </a:p>
        </p:txBody>
      </p:sp>
      <p:sp>
        <p:nvSpPr>
          <p:cNvPr id="7" name="Content Placeholder 6"/>
          <p:cNvSpPr>
            <a:spLocks noGrp="1"/>
          </p:cNvSpPr>
          <p:nvPr>
            <p:ph idx="1"/>
          </p:nvPr>
        </p:nvSpPr>
        <p:spPr/>
        <p:txBody>
          <a:bodyPr/>
          <a:lstStyle/>
          <a:p>
            <a:pPr marL="0" indent="0">
              <a:buNone/>
            </a:pPr>
            <a:endParaRPr lang="en-US">
              <a:solidFill>
                <a:schemeClr val="accent3"/>
              </a:solidFill>
            </a:endParaRPr>
          </a:p>
          <a:p>
            <a:pPr marL="0" indent="0">
              <a:buNone/>
            </a:pPr>
            <a:endParaRPr lang="en-US">
              <a:solidFill>
                <a:schemeClr val="accent3"/>
              </a:solidFill>
            </a:endParaRPr>
          </a:p>
          <a:p>
            <a:pPr marL="0" indent="0">
              <a:buNone/>
            </a:pPr>
            <a:endParaRPr lang="en-US">
              <a:solidFill>
                <a:schemeClr val="accent3"/>
              </a:solidFill>
            </a:endParaRPr>
          </a:p>
          <a:p>
            <a:pPr marL="0" indent="0" algn="ctr">
              <a:buNone/>
            </a:pPr>
            <a:r>
              <a:rPr lang="en-US" sz="3200" b="1" i="1">
                <a:solidFill>
                  <a:schemeClr val="accent3"/>
                </a:solidFill>
                <a:latin typeface="+mj-lt"/>
              </a:rPr>
              <a:t> Project Priority Systems</a:t>
            </a:r>
          </a:p>
          <a:p>
            <a:pPr marL="0" indent="0" algn="ctr">
              <a:buNone/>
            </a:pPr>
            <a:r>
              <a:rPr lang="en-US" b="1" i="1">
                <a:solidFill>
                  <a:schemeClr val="accent3"/>
                </a:solidFill>
                <a:latin typeface="+mj-lt"/>
              </a:rPr>
              <a:t>Wastewater</a:t>
            </a:r>
          </a:p>
          <a:p>
            <a:pPr marL="0" indent="0" algn="ctr">
              <a:buNone/>
            </a:pPr>
            <a:r>
              <a:rPr lang="en-US" b="1" i="1">
                <a:solidFill>
                  <a:schemeClr val="accent3"/>
                </a:solidFill>
                <a:latin typeface="+mj-lt"/>
              </a:rPr>
              <a:t>Drinking Water</a:t>
            </a:r>
          </a:p>
          <a:p>
            <a:pPr marL="0" indent="0" algn="ctr">
              <a:buNone/>
            </a:pPr>
            <a:r>
              <a:rPr lang="en-US" b="1" i="1">
                <a:solidFill>
                  <a:schemeClr val="accent3"/>
                </a:solidFill>
                <a:latin typeface="+mj-lt"/>
              </a:rPr>
              <a:t>CDBG-I</a:t>
            </a:r>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
        <p:nvSpPr>
          <p:cNvPr id="2" name="Slide Number Placeholder 1">
            <a:extLst>
              <a:ext uri="{FF2B5EF4-FFF2-40B4-BE49-F238E27FC236}">
                <a16:creationId xmlns:a16="http://schemas.microsoft.com/office/drawing/2014/main" id="{F28149BE-23F3-4269-B408-5571F2B1FCD1}"/>
              </a:ext>
            </a:extLst>
          </p:cNvPr>
          <p:cNvSpPr>
            <a:spLocks noGrp="1"/>
          </p:cNvSpPr>
          <p:nvPr>
            <p:ph type="sldNum" sz="quarter" idx="14"/>
          </p:nvPr>
        </p:nvSpPr>
        <p:spPr/>
        <p:txBody>
          <a:bodyPr/>
          <a:lstStyle/>
          <a:p>
            <a:fld id="{74EC55B0-5D01-45FE-91CD-8F1B48D625FC}" type="slidenum">
              <a:rPr lang="en-US" smtClean="0"/>
              <a:pPr/>
              <a:t>55</a:t>
            </a:fld>
            <a:endParaRPr lang="en-US"/>
          </a:p>
        </p:txBody>
      </p:sp>
    </p:spTree>
    <p:extLst>
      <p:ext uri="{BB962C8B-B14F-4D97-AF65-F5344CB8AC3E}">
        <p14:creationId xmlns:p14="http://schemas.microsoft.com/office/powerpoint/2010/main" val="194981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A517C-FA1F-4DEC-B582-3225E37A4D3F}"/>
              </a:ext>
            </a:extLst>
          </p:cNvPr>
          <p:cNvSpPr>
            <a:spLocks noGrp="1"/>
          </p:cNvSpPr>
          <p:nvPr>
            <p:ph type="title"/>
          </p:nvPr>
        </p:nvSpPr>
        <p:spPr/>
        <p:txBody>
          <a:bodyPr/>
          <a:lstStyle/>
          <a:p>
            <a:r>
              <a:rPr lang="en-US"/>
              <a:t>Priority Rating System</a:t>
            </a:r>
          </a:p>
        </p:txBody>
      </p:sp>
      <p:sp>
        <p:nvSpPr>
          <p:cNvPr id="7" name="Content Placeholder 6">
            <a:extLst>
              <a:ext uri="{FF2B5EF4-FFF2-40B4-BE49-F238E27FC236}">
                <a16:creationId xmlns:a16="http://schemas.microsoft.com/office/drawing/2014/main" id="{A609CAB1-D648-41A7-B3D3-C72A23199C48}"/>
              </a:ext>
            </a:extLst>
          </p:cNvPr>
          <p:cNvSpPr>
            <a:spLocks noGrp="1"/>
          </p:cNvSpPr>
          <p:nvPr>
            <p:ph idx="1"/>
          </p:nvPr>
        </p:nvSpPr>
        <p:spPr/>
        <p:txBody>
          <a:bodyPr>
            <a:normAutofit lnSpcReduction="10000"/>
          </a:bodyPr>
          <a:lstStyle/>
          <a:p>
            <a:pPr>
              <a:spcAft>
                <a:spcPts val="600"/>
              </a:spcAft>
            </a:pPr>
            <a:r>
              <a:rPr lang="en-US">
                <a:solidFill>
                  <a:schemeClr val="tx2"/>
                </a:solidFill>
              </a:rPr>
              <a:t>Used to rank projects for funding</a:t>
            </a:r>
          </a:p>
          <a:p>
            <a:pPr>
              <a:spcAft>
                <a:spcPts val="600"/>
              </a:spcAft>
            </a:pPr>
            <a:r>
              <a:rPr lang="en-US">
                <a:solidFill>
                  <a:schemeClr val="tx2"/>
                </a:solidFill>
              </a:rPr>
              <a:t>Read guidance carefully – describes the required narratives, maps, and documentation</a:t>
            </a:r>
          </a:p>
          <a:p>
            <a:pPr>
              <a:spcAft>
                <a:spcPts val="600"/>
              </a:spcAft>
            </a:pPr>
            <a:r>
              <a:rPr lang="en-US">
                <a:solidFill>
                  <a:schemeClr val="tx2"/>
                </a:solidFill>
              </a:rPr>
              <a:t>Claim the points you can document</a:t>
            </a:r>
          </a:p>
          <a:p>
            <a:pPr>
              <a:spcAft>
                <a:spcPts val="600"/>
              </a:spcAft>
            </a:pPr>
            <a:r>
              <a:rPr lang="en-US">
                <a:solidFill>
                  <a:schemeClr val="tx2"/>
                </a:solidFill>
              </a:rPr>
              <a:t>Provide ALL the required documentation</a:t>
            </a:r>
          </a:p>
          <a:p>
            <a:pPr>
              <a:spcAft>
                <a:spcPts val="600"/>
              </a:spcAft>
            </a:pPr>
            <a:r>
              <a:rPr lang="en-US">
                <a:solidFill>
                  <a:schemeClr val="tx2"/>
                </a:solidFill>
              </a:rPr>
              <a:t>Additional information will NOT be requested</a:t>
            </a:r>
          </a:p>
          <a:p>
            <a:pPr>
              <a:spcAft>
                <a:spcPts val="600"/>
              </a:spcAft>
            </a:pPr>
            <a:r>
              <a:rPr lang="en-US">
                <a:solidFill>
                  <a:schemeClr val="accent3"/>
                </a:solidFill>
              </a:rPr>
              <a:t>Include scoresheet along with narrative and supporting documentation</a:t>
            </a:r>
          </a:p>
          <a:p>
            <a:pPr>
              <a:spcAft>
                <a:spcPts val="600"/>
              </a:spcAft>
            </a:pPr>
            <a:r>
              <a:rPr lang="en-US">
                <a:solidFill>
                  <a:schemeClr val="accent3"/>
                </a:solidFill>
              </a:rPr>
              <a:t>“Roll-downs” can happen in some situations</a:t>
            </a:r>
          </a:p>
          <a:p>
            <a:pPr>
              <a:spcAft>
                <a:spcPts val="600"/>
              </a:spcAft>
            </a:pPr>
            <a:r>
              <a:rPr lang="en-US">
                <a:solidFill>
                  <a:schemeClr val="tx2"/>
                </a:solidFill>
              </a:rPr>
              <a:t>Ask questions if unsure</a:t>
            </a:r>
          </a:p>
          <a:p>
            <a:endParaRPr lang="en-US"/>
          </a:p>
        </p:txBody>
      </p:sp>
      <p:sp>
        <p:nvSpPr>
          <p:cNvPr id="5" name="Slide Number Placeholder 4">
            <a:extLst>
              <a:ext uri="{FF2B5EF4-FFF2-40B4-BE49-F238E27FC236}">
                <a16:creationId xmlns:a16="http://schemas.microsoft.com/office/drawing/2014/main" id="{8237FBC0-57E0-4364-AE46-1C5C88BB675E}"/>
              </a:ext>
            </a:extLst>
          </p:cNvPr>
          <p:cNvSpPr>
            <a:spLocks noGrp="1"/>
          </p:cNvSpPr>
          <p:nvPr>
            <p:ph type="sldNum" sz="quarter" idx="10"/>
          </p:nvPr>
        </p:nvSpPr>
        <p:spPr/>
        <p:txBody>
          <a:bodyPr/>
          <a:lstStyle/>
          <a:p>
            <a:fld id="{74EC55B0-5D01-45FE-91CD-8F1B48D625FC}" type="slidenum">
              <a:rPr lang="en-US" smtClean="0"/>
              <a:pPr/>
              <a:t>56</a:t>
            </a:fld>
            <a:endParaRPr lang="en-US"/>
          </a:p>
        </p:txBody>
      </p:sp>
    </p:spTree>
    <p:extLst>
      <p:ext uri="{BB962C8B-B14F-4D97-AF65-F5344CB8AC3E}">
        <p14:creationId xmlns:p14="http://schemas.microsoft.com/office/powerpoint/2010/main" val="6600945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0161-B4C6-48BD-9094-0E7D3AEED307}"/>
              </a:ext>
            </a:extLst>
          </p:cNvPr>
          <p:cNvSpPr>
            <a:spLocks noGrp="1"/>
          </p:cNvSpPr>
          <p:nvPr>
            <p:ph type="title"/>
          </p:nvPr>
        </p:nvSpPr>
        <p:spPr/>
        <p:txBody>
          <a:bodyPr>
            <a:noAutofit/>
          </a:bodyPr>
          <a:lstStyle/>
          <a:p>
            <a:r>
              <a:rPr lang="en-US"/>
              <a:t>DW / WW / CDBG-I Priority Rating Systems for Construction Projects</a:t>
            </a:r>
          </a:p>
        </p:txBody>
      </p:sp>
      <p:sp>
        <p:nvSpPr>
          <p:cNvPr id="3" name="Content Placeholder 2">
            <a:extLst>
              <a:ext uri="{FF2B5EF4-FFF2-40B4-BE49-F238E27FC236}">
                <a16:creationId xmlns:a16="http://schemas.microsoft.com/office/drawing/2014/main" id="{55519F24-5D89-461C-B07F-E685761F9540}"/>
              </a:ext>
            </a:extLst>
          </p:cNvPr>
          <p:cNvSpPr>
            <a:spLocks noGrp="1"/>
          </p:cNvSpPr>
          <p:nvPr>
            <p:ph idx="1"/>
          </p:nvPr>
        </p:nvSpPr>
        <p:spPr/>
        <p:txBody>
          <a:bodyPr>
            <a:noAutofit/>
          </a:bodyPr>
          <a:lstStyle/>
          <a:p>
            <a:pPr>
              <a:spcAft>
                <a:spcPts val="600"/>
              </a:spcAft>
            </a:pPr>
            <a:r>
              <a:rPr lang="en-US">
                <a:solidFill>
                  <a:schemeClr val="accent3"/>
                </a:solidFill>
              </a:rPr>
              <a:t>Categories</a:t>
            </a:r>
          </a:p>
          <a:p>
            <a:pPr lvl="1">
              <a:spcAft>
                <a:spcPts val="600"/>
              </a:spcAft>
            </a:pPr>
            <a:r>
              <a:rPr lang="en-US">
                <a:solidFill>
                  <a:schemeClr val="accent3"/>
                </a:solidFill>
              </a:rPr>
              <a:t>Category 1 – Project Purpose</a:t>
            </a:r>
          </a:p>
          <a:p>
            <a:pPr lvl="1">
              <a:spcAft>
                <a:spcPts val="600"/>
              </a:spcAft>
            </a:pPr>
            <a:r>
              <a:rPr lang="en-US">
                <a:solidFill>
                  <a:schemeClr val="accent3"/>
                </a:solidFill>
              </a:rPr>
              <a:t>Category 2 – Project Benefits</a:t>
            </a:r>
          </a:p>
          <a:p>
            <a:pPr lvl="1">
              <a:spcAft>
                <a:spcPts val="600"/>
              </a:spcAft>
            </a:pPr>
            <a:r>
              <a:rPr lang="en-US">
                <a:solidFill>
                  <a:schemeClr val="accent3"/>
                </a:solidFill>
              </a:rPr>
              <a:t>Category 3 – System Management </a:t>
            </a:r>
          </a:p>
          <a:p>
            <a:pPr lvl="1">
              <a:spcAft>
                <a:spcPts val="600"/>
              </a:spcAft>
            </a:pPr>
            <a:r>
              <a:rPr lang="en-US">
                <a:solidFill>
                  <a:schemeClr val="accent3"/>
                </a:solidFill>
              </a:rPr>
              <a:t>Category 4 – Affordability</a:t>
            </a:r>
          </a:p>
          <a:p>
            <a:pPr>
              <a:spcAft>
                <a:spcPts val="600"/>
              </a:spcAft>
            </a:pPr>
            <a:r>
              <a:rPr lang="en-US">
                <a:solidFill>
                  <a:schemeClr val="accent3"/>
                </a:solidFill>
              </a:rPr>
              <a:t>Scoring same regardless of program (one column only) </a:t>
            </a:r>
          </a:p>
          <a:p>
            <a:pPr>
              <a:spcAft>
                <a:spcPts val="600"/>
              </a:spcAft>
            </a:pPr>
            <a:r>
              <a:rPr lang="en-US">
                <a:solidFill>
                  <a:schemeClr val="accent3"/>
                </a:solidFill>
              </a:rPr>
              <a:t>Presentation focuses on problem areas and new line items</a:t>
            </a:r>
          </a:p>
          <a:p>
            <a:endParaRPr lang="en-US"/>
          </a:p>
        </p:txBody>
      </p:sp>
      <p:sp>
        <p:nvSpPr>
          <p:cNvPr id="4" name="Slide Number Placeholder 3">
            <a:extLst>
              <a:ext uri="{FF2B5EF4-FFF2-40B4-BE49-F238E27FC236}">
                <a16:creationId xmlns:a16="http://schemas.microsoft.com/office/drawing/2014/main" id="{F0AF7110-040A-4078-A7F4-6C1F2E5F6356}"/>
              </a:ext>
            </a:extLst>
          </p:cNvPr>
          <p:cNvSpPr>
            <a:spLocks noGrp="1"/>
          </p:cNvSpPr>
          <p:nvPr>
            <p:ph type="sldNum" sz="quarter" idx="10"/>
          </p:nvPr>
        </p:nvSpPr>
        <p:spPr/>
        <p:txBody>
          <a:bodyPr/>
          <a:lstStyle/>
          <a:p>
            <a:fld id="{74EC55B0-5D01-45FE-91CD-8F1B48D625FC}" type="slidenum">
              <a:rPr lang="en-US" smtClean="0"/>
              <a:pPr/>
              <a:t>57</a:t>
            </a:fld>
            <a:endParaRPr lang="en-US"/>
          </a:p>
        </p:txBody>
      </p:sp>
    </p:spTree>
    <p:extLst>
      <p:ext uri="{BB962C8B-B14F-4D97-AF65-F5344CB8AC3E}">
        <p14:creationId xmlns:p14="http://schemas.microsoft.com/office/powerpoint/2010/main" val="18312301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58</a:t>
            </a:fld>
            <a:endParaRPr lang="en-US"/>
          </a:p>
        </p:txBody>
      </p:sp>
      <p:sp>
        <p:nvSpPr>
          <p:cNvPr id="7" name="Title 6"/>
          <p:cNvSpPr>
            <a:spLocks noGrp="1"/>
          </p:cNvSpPr>
          <p:nvPr>
            <p:ph type="ctrTitle"/>
          </p:nvPr>
        </p:nvSpPr>
        <p:spPr/>
        <p:txBody>
          <a:bodyPr/>
          <a:lstStyle/>
          <a:p>
            <a:endParaRPr lang="en-US"/>
          </a:p>
        </p:txBody>
      </p:sp>
      <p:sp>
        <p:nvSpPr>
          <p:cNvPr id="8" name="Content Placeholder 7"/>
          <p:cNvSpPr>
            <a:spLocks noGrp="1"/>
          </p:cNvSpPr>
          <p:nvPr>
            <p:ph idx="13"/>
          </p:nvPr>
        </p:nvSpPr>
        <p:spPr/>
        <p:txBody>
          <a:bodyPr>
            <a:normAutofit/>
          </a:bodyPr>
          <a:lstStyle/>
          <a:p>
            <a:pPr marL="0" indent="0" algn="ctr">
              <a:buNone/>
            </a:pPr>
            <a:endParaRPr lang="en-US" sz="3200">
              <a:solidFill>
                <a:schemeClr val="tx1"/>
              </a:solidFill>
            </a:endParaRPr>
          </a:p>
          <a:p>
            <a:pPr marL="0" indent="0" algn="ctr">
              <a:buNone/>
            </a:pPr>
            <a:endParaRPr lang="en-US" sz="3200">
              <a:solidFill>
                <a:schemeClr val="tx1"/>
              </a:solidFill>
            </a:endParaRPr>
          </a:p>
          <a:p>
            <a:pPr marL="0" indent="0" algn="ctr">
              <a:buNone/>
            </a:pPr>
            <a:endParaRPr lang="en-US" sz="3200">
              <a:solidFill>
                <a:schemeClr val="tx1"/>
              </a:solidFill>
            </a:endParaRPr>
          </a:p>
          <a:p>
            <a:pPr marL="0" indent="0" algn="ctr">
              <a:buNone/>
            </a:pPr>
            <a:r>
              <a:rPr lang="en-US" sz="3200">
                <a:solidFill>
                  <a:schemeClr val="tx2"/>
                </a:solidFill>
              </a:rPr>
              <a:t>Priority Rating System</a:t>
            </a:r>
          </a:p>
          <a:p>
            <a:pPr marL="0" indent="0" algn="ctr">
              <a:buNone/>
            </a:pPr>
            <a:br>
              <a:rPr lang="en-US" sz="3200">
                <a:solidFill>
                  <a:schemeClr val="tx2"/>
                </a:solidFill>
              </a:rPr>
            </a:br>
            <a:r>
              <a:rPr lang="en-US" sz="3200">
                <a:solidFill>
                  <a:schemeClr val="tx2"/>
                </a:solidFill>
              </a:rPr>
              <a:t>Category 1 – Project Purpose</a:t>
            </a:r>
          </a:p>
        </p:txBody>
      </p:sp>
    </p:spTree>
    <p:extLst>
      <p:ext uri="{BB962C8B-B14F-4D97-AF65-F5344CB8AC3E}">
        <p14:creationId xmlns:p14="http://schemas.microsoft.com/office/powerpoint/2010/main" val="38149418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9F765D-5438-496D-4932-68808AF52F6C}"/>
              </a:ext>
            </a:extLst>
          </p:cNvPr>
          <p:cNvSpPr/>
          <p:nvPr/>
        </p:nvSpPr>
        <p:spPr>
          <a:xfrm>
            <a:off x="7003473" y="5424055"/>
            <a:ext cx="2047009" cy="1091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FDF090-CF06-4DDA-A6D4-AC9F7BBB7BB9}"/>
              </a:ext>
            </a:extLst>
          </p:cNvPr>
          <p:cNvSpPr>
            <a:spLocks noGrp="1"/>
          </p:cNvSpPr>
          <p:nvPr>
            <p:ph type="title"/>
          </p:nvPr>
        </p:nvSpPr>
        <p:spPr/>
        <p:txBody>
          <a:bodyPr>
            <a:normAutofit fontScale="90000"/>
          </a:bodyPr>
          <a:lstStyle/>
          <a:p>
            <a:r>
              <a:rPr lang="en-US">
                <a:latin typeface="Times New Roman"/>
                <a:cs typeface="Times New Roman"/>
              </a:rPr>
              <a:t>1.A Consolidate Nonviable Systems (DW, WW, CDBG-I) </a:t>
            </a:r>
            <a:endParaRPr lang="en-US"/>
          </a:p>
        </p:txBody>
      </p:sp>
      <p:sp>
        <p:nvSpPr>
          <p:cNvPr id="3" name="Content Placeholder 2">
            <a:extLst>
              <a:ext uri="{FF2B5EF4-FFF2-40B4-BE49-F238E27FC236}">
                <a16:creationId xmlns:a16="http://schemas.microsoft.com/office/drawing/2014/main" id="{8FE9C326-7647-4602-8BC0-B5476FF470A3}"/>
              </a:ext>
            </a:extLst>
          </p:cNvPr>
          <p:cNvSpPr>
            <a:spLocks noGrp="1"/>
          </p:cNvSpPr>
          <p:nvPr>
            <p:ph idx="1"/>
          </p:nvPr>
        </p:nvSpPr>
        <p:spPr/>
        <p:txBody>
          <a:bodyPr>
            <a:noAutofit/>
          </a:bodyPr>
          <a:lstStyle/>
          <a:p>
            <a:r>
              <a:rPr lang="en-US">
                <a:solidFill>
                  <a:schemeClr val="accent3"/>
                </a:solidFill>
              </a:rPr>
              <a:t>Two situations</a:t>
            </a:r>
          </a:p>
          <a:p>
            <a:r>
              <a:rPr lang="en-US">
                <a:solidFill>
                  <a:schemeClr val="accent3"/>
                </a:solidFill>
              </a:rPr>
              <a:t>Failing</a:t>
            </a:r>
          </a:p>
          <a:p>
            <a:pPr lvl="1"/>
            <a:r>
              <a:rPr lang="en-US">
                <a:solidFill>
                  <a:schemeClr val="accent3"/>
                </a:solidFill>
              </a:rPr>
              <a:t>WW – Division of Water Resources has determined system is failing </a:t>
            </a:r>
          </a:p>
          <a:p>
            <a:pPr lvl="1"/>
            <a:r>
              <a:rPr lang="en-US">
                <a:solidFill>
                  <a:schemeClr val="accent3"/>
                </a:solidFill>
              </a:rPr>
              <a:t>DW – Public Water Supply Section has determined system is failing</a:t>
            </a:r>
          </a:p>
          <a:p>
            <a:pPr lvl="1"/>
            <a:r>
              <a:rPr lang="en-US">
                <a:solidFill>
                  <a:schemeClr val="accent3"/>
                </a:solidFill>
              </a:rPr>
              <a:t>See guidance for details</a:t>
            </a:r>
          </a:p>
          <a:p>
            <a:r>
              <a:rPr lang="en-US">
                <a:solidFill>
                  <a:schemeClr val="accent3"/>
                </a:solidFill>
              </a:rPr>
              <a:t>Nonviable</a:t>
            </a:r>
          </a:p>
          <a:p>
            <a:pPr lvl="1"/>
            <a:r>
              <a:rPr lang="en-US">
                <a:solidFill>
                  <a:schemeClr val="accent3"/>
                </a:solidFill>
              </a:rPr>
              <a:t>DWI has determined system is nonviable</a:t>
            </a:r>
          </a:p>
          <a:p>
            <a:pPr lvl="1"/>
            <a:r>
              <a:rPr lang="en-US">
                <a:solidFill>
                  <a:schemeClr val="accent3"/>
                </a:solidFill>
              </a:rPr>
              <a:t>Must be currently designated as distressed or requested designation as distressed</a:t>
            </a:r>
          </a:p>
          <a:p>
            <a:pPr lvl="1"/>
            <a:r>
              <a:rPr lang="en-US">
                <a:solidFill>
                  <a:schemeClr val="accent3"/>
                </a:solidFill>
              </a:rPr>
              <a:t>See guidance for details</a:t>
            </a:r>
          </a:p>
          <a:p>
            <a:endParaRPr lang="en-US">
              <a:solidFill>
                <a:schemeClr val="accent3"/>
              </a:solidFill>
            </a:endParaRPr>
          </a:p>
          <a:p>
            <a:pPr lvl="1"/>
            <a:endParaRPr lang="en-US">
              <a:solidFill>
                <a:schemeClr val="accent3"/>
              </a:solidFill>
            </a:endParaRPr>
          </a:p>
        </p:txBody>
      </p:sp>
      <p:sp>
        <p:nvSpPr>
          <p:cNvPr id="4" name="Slide Number Placeholder 3">
            <a:extLst>
              <a:ext uri="{FF2B5EF4-FFF2-40B4-BE49-F238E27FC236}">
                <a16:creationId xmlns:a16="http://schemas.microsoft.com/office/drawing/2014/main" id="{2B617478-4133-4D61-B2C0-51C1F9B104BF}"/>
              </a:ext>
            </a:extLst>
          </p:cNvPr>
          <p:cNvSpPr>
            <a:spLocks noGrp="1"/>
          </p:cNvSpPr>
          <p:nvPr>
            <p:ph type="sldNum" sz="quarter" idx="10"/>
          </p:nvPr>
        </p:nvSpPr>
        <p:spPr/>
        <p:txBody>
          <a:bodyPr/>
          <a:lstStyle/>
          <a:p>
            <a:fld id="{74EC55B0-5D01-45FE-91CD-8F1B48D625FC}" type="slidenum">
              <a:rPr lang="en-US" smtClean="0"/>
              <a:pPr/>
              <a:t>59</a:t>
            </a:fld>
            <a:endParaRPr lang="en-US"/>
          </a:p>
        </p:txBody>
      </p:sp>
    </p:spTree>
    <p:extLst>
      <p:ext uri="{BB962C8B-B14F-4D97-AF65-F5344CB8AC3E}">
        <p14:creationId xmlns:p14="http://schemas.microsoft.com/office/powerpoint/2010/main" val="3054682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265C-A842-40F4-9446-ADD93701A3BD}"/>
              </a:ext>
            </a:extLst>
          </p:cNvPr>
          <p:cNvSpPr>
            <a:spLocks noGrp="1"/>
          </p:cNvSpPr>
          <p:nvPr>
            <p:ph type="title"/>
          </p:nvPr>
        </p:nvSpPr>
        <p:spPr/>
        <p:txBody>
          <a:bodyPr/>
          <a:lstStyle/>
          <a:p>
            <a:r>
              <a:rPr lang="en-US"/>
              <a:t>Funding Overview</a:t>
            </a:r>
          </a:p>
        </p:txBody>
      </p:sp>
      <p:sp>
        <p:nvSpPr>
          <p:cNvPr id="4" name="Slide Number Placeholder 3">
            <a:extLst>
              <a:ext uri="{FF2B5EF4-FFF2-40B4-BE49-F238E27FC236}">
                <a16:creationId xmlns:a16="http://schemas.microsoft.com/office/drawing/2014/main" id="{CB84AFC2-926E-4DEC-BB3A-2DBAD2BD3CD0}"/>
              </a:ext>
            </a:extLst>
          </p:cNvPr>
          <p:cNvSpPr>
            <a:spLocks noGrp="1"/>
          </p:cNvSpPr>
          <p:nvPr>
            <p:ph type="sldNum" sz="quarter" idx="10"/>
          </p:nvPr>
        </p:nvSpPr>
        <p:spPr/>
        <p:txBody>
          <a:bodyPr/>
          <a:lstStyle/>
          <a:p>
            <a:fld id="{74EC55B0-5D01-45FE-91CD-8F1B48D625FC}" type="slidenum">
              <a:rPr lang="en-US" smtClean="0"/>
              <a:pPr/>
              <a:t>6</a:t>
            </a:fld>
            <a:endParaRPr lang="en-US"/>
          </a:p>
        </p:txBody>
      </p:sp>
      <p:sp>
        <p:nvSpPr>
          <p:cNvPr id="5" name="Rectangle 4">
            <a:extLst>
              <a:ext uri="{FF2B5EF4-FFF2-40B4-BE49-F238E27FC236}">
                <a16:creationId xmlns:a16="http://schemas.microsoft.com/office/drawing/2014/main" id="{99E1A889-F2A8-4311-8A82-2827DD1504A3}"/>
              </a:ext>
            </a:extLst>
          </p:cNvPr>
          <p:cNvSpPr/>
          <p:nvPr/>
        </p:nvSpPr>
        <p:spPr>
          <a:xfrm>
            <a:off x="6908800" y="5161280"/>
            <a:ext cx="2189480" cy="130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1FD63B-5663-4CD5-8EAB-9537A2AD98E4}"/>
              </a:ext>
            </a:extLst>
          </p:cNvPr>
          <p:cNvSpPr>
            <a:spLocks noGrp="1"/>
          </p:cNvSpPr>
          <p:nvPr>
            <p:ph idx="1"/>
          </p:nvPr>
        </p:nvSpPr>
        <p:spPr>
          <a:xfrm>
            <a:off x="452336" y="1068708"/>
            <a:ext cx="8239328" cy="5313619"/>
          </a:xfrm>
        </p:spPr>
        <p:txBody>
          <a:bodyPr vert="horz" lIns="91440" tIns="45720" rIns="91440" bIns="45720" rtlCol="0" anchor="t">
            <a:normAutofit/>
          </a:bodyPr>
          <a:lstStyle/>
          <a:p>
            <a:r>
              <a:rPr lang="en-US">
                <a:solidFill>
                  <a:schemeClr val="accent3"/>
                </a:solidFill>
                <a:latin typeface="Arial"/>
                <a:cs typeface="Arial"/>
              </a:rPr>
              <a:t>American Rescue Plan Act (ARPA)</a:t>
            </a:r>
          </a:p>
          <a:p>
            <a:pPr lvl="1"/>
            <a:r>
              <a:rPr lang="en-US">
                <a:solidFill>
                  <a:schemeClr val="accent3"/>
                </a:solidFill>
                <a:latin typeface="Arial"/>
                <a:cs typeface="Arial"/>
              </a:rPr>
              <a:t>State Reserve Program </a:t>
            </a:r>
            <a:endParaRPr lang="en-US">
              <a:solidFill>
                <a:schemeClr val="accent3"/>
              </a:solidFill>
            </a:endParaRPr>
          </a:p>
          <a:p>
            <a:pPr lvl="1"/>
            <a:r>
              <a:rPr lang="en-US">
                <a:solidFill>
                  <a:schemeClr val="accent3"/>
                </a:solidFill>
                <a:latin typeface="Arial"/>
                <a:cs typeface="Arial"/>
              </a:rPr>
              <a:t>Viable Utility Reserve</a:t>
            </a:r>
          </a:p>
          <a:p>
            <a:r>
              <a:rPr lang="en-US">
                <a:solidFill>
                  <a:schemeClr val="accent3"/>
                </a:solidFill>
                <a:latin typeface="Arial"/>
                <a:cs typeface="Arial"/>
              </a:rPr>
              <a:t>State Revolving Fund (SRF)</a:t>
            </a:r>
          </a:p>
          <a:p>
            <a:pPr lvl="1"/>
            <a:r>
              <a:rPr lang="en-US">
                <a:solidFill>
                  <a:srgbClr val="1F497D"/>
                </a:solidFill>
                <a:latin typeface="Arial"/>
                <a:cs typeface="Arial"/>
              </a:rPr>
              <a:t>Loan and Principal Forgiveness</a:t>
            </a:r>
          </a:p>
          <a:p>
            <a:pPr lvl="1"/>
            <a:r>
              <a:rPr lang="en-US">
                <a:solidFill>
                  <a:srgbClr val="1F497D"/>
                </a:solidFill>
                <a:latin typeface="Arial"/>
                <a:cs typeface="Arial"/>
              </a:rPr>
              <a:t>Construction projects</a:t>
            </a:r>
          </a:p>
          <a:p>
            <a:pPr lvl="1"/>
            <a:r>
              <a:rPr lang="en-US">
                <a:solidFill>
                  <a:schemeClr val="accent3"/>
                </a:solidFill>
                <a:latin typeface="Arial"/>
                <a:cs typeface="Arial"/>
              </a:rPr>
              <a:t>Bipartisan Infrastructure Law</a:t>
            </a:r>
            <a:endParaRPr lang="en-US">
              <a:solidFill>
                <a:schemeClr val="accent3"/>
              </a:solidFill>
            </a:endParaRPr>
          </a:p>
          <a:p>
            <a:r>
              <a:rPr lang="en-US">
                <a:solidFill>
                  <a:schemeClr val="accent3"/>
                </a:solidFill>
                <a:latin typeface="Arial"/>
                <a:cs typeface="Arial"/>
              </a:rPr>
              <a:t>Community Development Block Grant – Infrastructure (CDBG-I)</a:t>
            </a:r>
          </a:p>
          <a:p>
            <a:pPr lvl="1"/>
            <a:r>
              <a:rPr lang="en-US">
                <a:solidFill>
                  <a:schemeClr val="accent3"/>
                </a:solidFill>
                <a:latin typeface="Arial"/>
                <a:cs typeface="Arial"/>
              </a:rPr>
              <a:t>Federal Grants from HUD with conditions </a:t>
            </a:r>
            <a:endParaRPr lang="en-US">
              <a:solidFill>
                <a:schemeClr val="accent3"/>
              </a:solidFill>
            </a:endParaRPr>
          </a:p>
          <a:p>
            <a:pPr lvl="1"/>
            <a:r>
              <a:rPr lang="en-US">
                <a:solidFill>
                  <a:schemeClr val="accent3"/>
                </a:solidFill>
                <a:latin typeface="Arial"/>
                <a:cs typeface="Arial"/>
              </a:rPr>
              <a:t>Construction Projects </a:t>
            </a:r>
            <a:endParaRPr lang="en-US">
              <a:solidFill>
                <a:schemeClr val="accent3"/>
              </a:solidFill>
            </a:endParaRPr>
          </a:p>
          <a:p>
            <a:pPr lvl="1"/>
            <a:endParaRPr lang="en-US">
              <a:solidFill>
                <a:srgbClr val="FF0000"/>
              </a:solidFill>
            </a:endParaRPr>
          </a:p>
        </p:txBody>
      </p:sp>
    </p:spTree>
    <p:extLst>
      <p:ext uri="{BB962C8B-B14F-4D97-AF65-F5344CB8AC3E}">
        <p14:creationId xmlns:p14="http://schemas.microsoft.com/office/powerpoint/2010/main" val="39464670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97C9F8-E830-7DC3-CD2B-7828036F9BB8}"/>
              </a:ext>
            </a:extLst>
          </p:cNvPr>
          <p:cNvSpPr/>
          <p:nvPr/>
        </p:nvSpPr>
        <p:spPr>
          <a:xfrm>
            <a:off x="7003473" y="5424055"/>
            <a:ext cx="2047009" cy="1091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D2203-9F2F-4831-BAAD-F79AF1352BC6}"/>
              </a:ext>
            </a:extLst>
          </p:cNvPr>
          <p:cNvSpPr>
            <a:spLocks noGrp="1"/>
          </p:cNvSpPr>
          <p:nvPr>
            <p:ph type="title"/>
          </p:nvPr>
        </p:nvSpPr>
        <p:spPr>
          <a:xfrm>
            <a:off x="466928" y="0"/>
            <a:ext cx="8321040" cy="914400"/>
          </a:xfrm>
        </p:spPr>
        <p:txBody>
          <a:bodyPr>
            <a:noAutofit/>
          </a:bodyPr>
          <a:lstStyle/>
          <a:p>
            <a:r>
              <a:rPr lang="en-US">
                <a:latin typeface="Times New Roman"/>
                <a:cs typeface="Times New Roman"/>
              </a:rPr>
              <a:t>1.B Resolve Failed or Failing Infrastructure (DW, WW, CDBG-I)</a:t>
            </a:r>
            <a:endParaRPr lang="en-US"/>
          </a:p>
        </p:txBody>
      </p:sp>
      <p:sp>
        <p:nvSpPr>
          <p:cNvPr id="3" name="Content Placeholder 2">
            <a:extLst>
              <a:ext uri="{FF2B5EF4-FFF2-40B4-BE49-F238E27FC236}">
                <a16:creationId xmlns:a16="http://schemas.microsoft.com/office/drawing/2014/main" id="{ABF7F84B-29A4-4AAA-9508-9689AA251C51}"/>
              </a:ext>
            </a:extLst>
          </p:cNvPr>
          <p:cNvSpPr>
            <a:spLocks noGrp="1"/>
          </p:cNvSpPr>
          <p:nvPr>
            <p:ph idx="1"/>
          </p:nvPr>
        </p:nvSpPr>
        <p:spPr>
          <a:xfrm>
            <a:off x="457200" y="1228728"/>
            <a:ext cx="8239328" cy="5019673"/>
          </a:xfrm>
        </p:spPr>
        <p:txBody>
          <a:bodyPr vert="horz" lIns="91440" tIns="45720" rIns="91440" bIns="45720" rtlCol="0" anchor="t">
            <a:noAutofit/>
          </a:bodyPr>
          <a:lstStyle/>
          <a:p>
            <a:r>
              <a:rPr lang="en-US">
                <a:solidFill>
                  <a:schemeClr val="accent3"/>
                </a:solidFill>
              </a:rPr>
              <a:t>Note change in points</a:t>
            </a:r>
          </a:p>
          <a:p>
            <a:pPr lvl="1"/>
            <a:r>
              <a:rPr lang="en-US">
                <a:solidFill>
                  <a:schemeClr val="accent3"/>
                </a:solidFill>
                <a:latin typeface="Arial"/>
                <a:cs typeface="Arial"/>
              </a:rPr>
              <a:t>WW now 20, DW now 22, CDBG-I 15</a:t>
            </a:r>
          </a:p>
          <a:p>
            <a:r>
              <a:rPr lang="en-US">
                <a:solidFill>
                  <a:schemeClr val="accent3"/>
                </a:solidFill>
              </a:rPr>
              <a:t>Failed infrastructure</a:t>
            </a:r>
          </a:p>
          <a:p>
            <a:pPr lvl="1"/>
            <a:r>
              <a:rPr lang="en-US">
                <a:solidFill>
                  <a:schemeClr val="accent3"/>
                </a:solidFill>
              </a:rPr>
              <a:t>Narrow definition of failed infrastructure – See guidance</a:t>
            </a:r>
          </a:p>
          <a:p>
            <a:pPr lvl="1"/>
            <a:r>
              <a:rPr lang="en-US">
                <a:solidFill>
                  <a:schemeClr val="accent3"/>
                </a:solidFill>
              </a:rPr>
              <a:t>No other infrastructure failure counts</a:t>
            </a:r>
          </a:p>
          <a:p>
            <a:pPr lvl="1"/>
            <a:r>
              <a:rPr lang="en-US">
                <a:solidFill>
                  <a:schemeClr val="accent3"/>
                </a:solidFill>
              </a:rPr>
              <a:t>Documentation depends on type of failure</a:t>
            </a:r>
          </a:p>
          <a:p>
            <a:r>
              <a:rPr lang="en-US">
                <a:solidFill>
                  <a:schemeClr val="accent3"/>
                </a:solidFill>
              </a:rPr>
              <a:t>Failing infrastructure </a:t>
            </a:r>
            <a:r>
              <a:rPr lang="en-US">
                <a:solidFill>
                  <a:srgbClr val="FF0000"/>
                </a:solidFill>
              </a:rPr>
              <a:t>(New!)</a:t>
            </a:r>
          </a:p>
          <a:p>
            <a:pPr lvl="1"/>
            <a:r>
              <a:rPr lang="en-US">
                <a:solidFill>
                  <a:schemeClr val="accent3"/>
                </a:solidFill>
              </a:rPr>
              <a:t>Limited to onsite systems </a:t>
            </a:r>
          </a:p>
          <a:p>
            <a:pPr lvl="2"/>
            <a:r>
              <a:rPr lang="en-US" sz="2400">
                <a:solidFill>
                  <a:schemeClr val="accent3"/>
                </a:solidFill>
              </a:rPr>
              <a:t>An onsite system is failing when a NOV from an authorized agent has been issued per 15A NCAC 18A .1961. </a:t>
            </a:r>
          </a:p>
          <a:p>
            <a:r>
              <a:rPr lang="en-US">
                <a:solidFill>
                  <a:schemeClr val="accent3"/>
                </a:solidFill>
              </a:rPr>
              <a:t>Result in privately owned systems owned and operated by applicant </a:t>
            </a:r>
          </a:p>
        </p:txBody>
      </p:sp>
      <p:sp>
        <p:nvSpPr>
          <p:cNvPr id="4" name="Slide Number Placeholder 3">
            <a:extLst>
              <a:ext uri="{FF2B5EF4-FFF2-40B4-BE49-F238E27FC236}">
                <a16:creationId xmlns:a16="http://schemas.microsoft.com/office/drawing/2014/main" id="{2B26AAD0-050E-4C94-A6B6-01993BF258BC}"/>
              </a:ext>
            </a:extLst>
          </p:cNvPr>
          <p:cNvSpPr>
            <a:spLocks noGrp="1"/>
          </p:cNvSpPr>
          <p:nvPr>
            <p:ph type="sldNum" sz="quarter" idx="10"/>
          </p:nvPr>
        </p:nvSpPr>
        <p:spPr>
          <a:xfrm>
            <a:off x="0" y="6592824"/>
            <a:ext cx="2057400" cy="265176"/>
          </a:xfrm>
        </p:spPr>
        <p:txBody>
          <a:bodyPr/>
          <a:lstStyle/>
          <a:p>
            <a:fld id="{74EC55B0-5D01-45FE-91CD-8F1B48D625FC}" type="slidenum">
              <a:rPr lang="en-US" smtClean="0"/>
              <a:pPr/>
              <a:t>60</a:t>
            </a:fld>
            <a:endParaRPr lang="en-US"/>
          </a:p>
        </p:txBody>
      </p:sp>
    </p:spTree>
    <p:extLst>
      <p:ext uri="{BB962C8B-B14F-4D97-AF65-F5344CB8AC3E}">
        <p14:creationId xmlns:p14="http://schemas.microsoft.com/office/powerpoint/2010/main" val="2011489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2203-9F2F-4831-BAAD-F79AF1352BC6}"/>
              </a:ext>
            </a:extLst>
          </p:cNvPr>
          <p:cNvSpPr>
            <a:spLocks noGrp="1"/>
          </p:cNvSpPr>
          <p:nvPr>
            <p:ph type="title"/>
          </p:nvPr>
        </p:nvSpPr>
        <p:spPr>
          <a:xfrm>
            <a:off x="466928" y="0"/>
            <a:ext cx="8321040" cy="914400"/>
          </a:xfrm>
        </p:spPr>
        <p:txBody>
          <a:bodyPr>
            <a:noAutofit/>
          </a:bodyPr>
          <a:lstStyle/>
          <a:p>
            <a:r>
              <a:rPr lang="en-US">
                <a:latin typeface="Times New Roman"/>
                <a:cs typeface="Times New Roman"/>
              </a:rPr>
              <a:t>1.B Resolve Failed or Failing Infrastructure (DW, WW, CDBG-I)</a:t>
            </a:r>
            <a:endParaRPr lang="en-US"/>
          </a:p>
        </p:txBody>
      </p:sp>
      <p:sp>
        <p:nvSpPr>
          <p:cNvPr id="3" name="Content Placeholder 2">
            <a:extLst>
              <a:ext uri="{FF2B5EF4-FFF2-40B4-BE49-F238E27FC236}">
                <a16:creationId xmlns:a16="http://schemas.microsoft.com/office/drawing/2014/main" id="{ABF7F84B-29A4-4AAA-9508-9689AA251C51}"/>
              </a:ext>
            </a:extLst>
          </p:cNvPr>
          <p:cNvSpPr>
            <a:spLocks noGrp="1"/>
          </p:cNvSpPr>
          <p:nvPr>
            <p:ph idx="1"/>
          </p:nvPr>
        </p:nvSpPr>
        <p:spPr>
          <a:xfrm>
            <a:off x="457200" y="1228728"/>
            <a:ext cx="8239328" cy="5019673"/>
          </a:xfrm>
        </p:spPr>
        <p:txBody>
          <a:bodyPr vert="horz" lIns="91440" tIns="45720" rIns="91440" bIns="45720" rtlCol="0" anchor="t">
            <a:normAutofit/>
          </a:bodyPr>
          <a:lstStyle/>
          <a:p>
            <a:r>
              <a:rPr lang="en-US" dirty="0">
                <a:solidFill>
                  <a:schemeClr val="accent3"/>
                </a:solidFill>
                <a:latin typeface="Arial"/>
                <a:cs typeface="Arial"/>
              </a:rPr>
              <a:t>Includes wells with documented exceedance of Health Advisory Limits (HAL)</a:t>
            </a:r>
          </a:p>
          <a:p>
            <a:pPr lvl="1"/>
            <a:r>
              <a:rPr lang="en-US" dirty="0">
                <a:solidFill>
                  <a:schemeClr val="accent3"/>
                </a:solidFill>
                <a:latin typeface="Arial"/>
                <a:cs typeface="Arial"/>
              </a:rPr>
              <a:t>Limited to:</a:t>
            </a:r>
          </a:p>
          <a:p>
            <a:pPr lvl="2"/>
            <a:r>
              <a:rPr lang="en-US" sz="2400" dirty="0">
                <a:solidFill>
                  <a:schemeClr val="accent3"/>
                </a:solidFill>
                <a:latin typeface="Arial"/>
                <a:cs typeface="Arial"/>
              </a:rPr>
              <a:t>PFOA</a:t>
            </a:r>
          </a:p>
          <a:p>
            <a:pPr lvl="2"/>
            <a:r>
              <a:rPr lang="en-US" sz="2400" dirty="0">
                <a:solidFill>
                  <a:schemeClr val="accent3"/>
                </a:solidFill>
                <a:latin typeface="Arial"/>
                <a:cs typeface="Arial"/>
              </a:rPr>
              <a:t>PFOS</a:t>
            </a:r>
          </a:p>
          <a:p>
            <a:pPr lvl="2"/>
            <a:r>
              <a:rPr lang="en-US" sz="2400" dirty="0">
                <a:solidFill>
                  <a:schemeClr val="accent3"/>
                </a:solidFill>
                <a:latin typeface="Arial"/>
                <a:cs typeface="Arial"/>
              </a:rPr>
              <a:t>GenX </a:t>
            </a:r>
            <a:endParaRPr lang="en-US" sz="1600">
              <a:solidFill>
                <a:schemeClr val="accent3"/>
              </a:solidFill>
            </a:endParaRPr>
          </a:p>
          <a:p>
            <a:pPr lvl="2"/>
            <a:r>
              <a:rPr lang="en-US" sz="2400" dirty="0">
                <a:solidFill>
                  <a:schemeClr val="accent3"/>
                </a:solidFill>
                <a:latin typeface="Arial"/>
                <a:cs typeface="Arial"/>
              </a:rPr>
              <a:t>PFBS</a:t>
            </a:r>
          </a:p>
          <a:p>
            <a:pPr lvl="1"/>
            <a:r>
              <a:rPr lang="en-US" dirty="0">
                <a:solidFill>
                  <a:schemeClr val="accent3"/>
                </a:solidFill>
                <a:latin typeface="Arial"/>
                <a:cs typeface="Arial"/>
              </a:rPr>
              <a:t>Projects addressing GenX are eligible provided that:</a:t>
            </a:r>
          </a:p>
          <a:p>
            <a:pPr lvl="2"/>
            <a:r>
              <a:rPr lang="en-US" sz="2400" dirty="0">
                <a:solidFill>
                  <a:schemeClr val="accent3"/>
                </a:solidFill>
                <a:latin typeface="Arial"/>
                <a:cs typeface="Arial"/>
              </a:rPr>
              <a:t>Wells are within 50 miles of the Chemours facility </a:t>
            </a:r>
            <a:endParaRPr lang="en-US" sz="2400" dirty="0">
              <a:solidFill>
                <a:schemeClr val="accent3"/>
              </a:solidFill>
            </a:endParaRPr>
          </a:p>
          <a:p>
            <a:pPr lvl="2"/>
            <a:r>
              <a:rPr lang="en-US" sz="2400" dirty="0">
                <a:solidFill>
                  <a:schemeClr val="accent3"/>
                </a:solidFill>
                <a:latin typeface="Arial"/>
                <a:cs typeface="Arial"/>
              </a:rPr>
              <a:t>25% or more of facilities to be connected in this project have documented exceedance of the HAL for GenX.   </a:t>
            </a:r>
          </a:p>
        </p:txBody>
      </p:sp>
      <p:sp>
        <p:nvSpPr>
          <p:cNvPr id="4" name="Slide Number Placeholder 3">
            <a:extLst>
              <a:ext uri="{FF2B5EF4-FFF2-40B4-BE49-F238E27FC236}">
                <a16:creationId xmlns:a16="http://schemas.microsoft.com/office/drawing/2014/main" id="{2B26AAD0-050E-4C94-A6B6-01993BF258BC}"/>
              </a:ext>
            </a:extLst>
          </p:cNvPr>
          <p:cNvSpPr>
            <a:spLocks noGrp="1"/>
          </p:cNvSpPr>
          <p:nvPr>
            <p:ph type="sldNum" sz="quarter" idx="10"/>
          </p:nvPr>
        </p:nvSpPr>
        <p:spPr>
          <a:xfrm>
            <a:off x="0" y="6592824"/>
            <a:ext cx="2057400" cy="265176"/>
          </a:xfrm>
        </p:spPr>
        <p:txBody>
          <a:bodyPr/>
          <a:lstStyle/>
          <a:p>
            <a:fld id="{74EC55B0-5D01-45FE-91CD-8F1B48D625FC}" type="slidenum">
              <a:rPr lang="en-US" smtClean="0"/>
              <a:pPr/>
              <a:t>61</a:t>
            </a:fld>
            <a:endParaRPr lang="en-US"/>
          </a:p>
        </p:txBody>
      </p:sp>
    </p:spTree>
    <p:extLst>
      <p:ext uri="{BB962C8B-B14F-4D97-AF65-F5344CB8AC3E}">
        <p14:creationId xmlns:p14="http://schemas.microsoft.com/office/powerpoint/2010/main" val="35325356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1363F2-0F2A-FCB8-7072-B096A19BBBFF}"/>
              </a:ext>
            </a:extLst>
          </p:cNvPr>
          <p:cNvSpPr/>
          <p:nvPr/>
        </p:nvSpPr>
        <p:spPr>
          <a:xfrm>
            <a:off x="6972300" y="5382491"/>
            <a:ext cx="2078182" cy="1132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A19611-BEB5-4596-B19D-ABB3CD215FC2}"/>
              </a:ext>
            </a:extLst>
          </p:cNvPr>
          <p:cNvSpPr>
            <a:spLocks noGrp="1"/>
          </p:cNvSpPr>
          <p:nvPr>
            <p:ph type="title"/>
          </p:nvPr>
        </p:nvSpPr>
        <p:spPr/>
        <p:txBody>
          <a:bodyPr>
            <a:noAutofit/>
          </a:bodyPr>
          <a:lstStyle/>
          <a:p>
            <a:r>
              <a:rPr lang="en-US">
                <a:latin typeface="Times New Roman"/>
                <a:cs typeface="Times New Roman"/>
              </a:rPr>
              <a:t>1.C Rehabilitate/Replace Infrastructure (WW, DW, CDBG-I)</a:t>
            </a:r>
            <a:endParaRPr lang="en-US"/>
          </a:p>
        </p:txBody>
      </p:sp>
      <p:sp>
        <p:nvSpPr>
          <p:cNvPr id="3" name="Content Placeholder 2">
            <a:extLst>
              <a:ext uri="{FF2B5EF4-FFF2-40B4-BE49-F238E27FC236}">
                <a16:creationId xmlns:a16="http://schemas.microsoft.com/office/drawing/2014/main" id="{46B02F6A-76E6-48EA-AC33-A2790083D01B}"/>
              </a:ext>
            </a:extLst>
          </p:cNvPr>
          <p:cNvSpPr>
            <a:spLocks noGrp="1"/>
          </p:cNvSpPr>
          <p:nvPr>
            <p:ph idx="1"/>
          </p:nvPr>
        </p:nvSpPr>
        <p:spPr/>
        <p:txBody>
          <a:bodyPr>
            <a:noAutofit/>
          </a:bodyPr>
          <a:lstStyle/>
          <a:p>
            <a:pPr>
              <a:spcAft>
                <a:spcPts val="600"/>
              </a:spcAft>
            </a:pPr>
            <a:r>
              <a:rPr lang="en-US" sz="2400" dirty="0">
                <a:solidFill>
                  <a:schemeClr val="accent3"/>
                </a:solidFill>
              </a:rPr>
              <a:t>If not eligible for 1.C points may “roll down” to 1.D</a:t>
            </a:r>
          </a:p>
          <a:p>
            <a:pPr>
              <a:spcAft>
                <a:spcPts val="600"/>
              </a:spcAft>
            </a:pPr>
            <a:r>
              <a:rPr lang="en-US" sz="2400" dirty="0">
                <a:solidFill>
                  <a:schemeClr val="accent3"/>
                </a:solidFill>
              </a:rPr>
              <a:t>Includes replacement by regionalization projects </a:t>
            </a:r>
            <a:r>
              <a:rPr lang="en-US" sz="2400" dirty="0">
                <a:solidFill>
                  <a:srgbClr val="FF0000"/>
                </a:solidFill>
              </a:rPr>
              <a:t>(New!)</a:t>
            </a:r>
          </a:p>
          <a:p>
            <a:pPr>
              <a:spcAft>
                <a:spcPts val="600"/>
              </a:spcAft>
            </a:pPr>
            <a:r>
              <a:rPr lang="en-US" sz="2400" dirty="0">
                <a:solidFill>
                  <a:schemeClr val="tx2"/>
                </a:solidFill>
              </a:rPr>
              <a:t>Less than 50% of total meters outside of the service line replacements can be included. (</a:t>
            </a:r>
            <a:r>
              <a:rPr lang="en-US" sz="2400" dirty="0">
                <a:solidFill>
                  <a:srgbClr val="FF0000"/>
                </a:solidFill>
              </a:rPr>
              <a:t>New!)</a:t>
            </a:r>
          </a:p>
          <a:p>
            <a:pPr>
              <a:spcAft>
                <a:spcPts val="600"/>
              </a:spcAft>
            </a:pPr>
            <a:r>
              <a:rPr lang="en-US" sz="2400" dirty="0">
                <a:solidFill>
                  <a:schemeClr val="tx2"/>
                </a:solidFill>
              </a:rPr>
              <a:t>Rehab or Replace cannot expand capacity</a:t>
            </a:r>
          </a:p>
          <a:p>
            <a:pPr lvl="1">
              <a:spcAft>
                <a:spcPts val="600"/>
              </a:spcAft>
            </a:pPr>
            <a:r>
              <a:rPr lang="en-US" sz="2000" dirty="0">
                <a:solidFill>
                  <a:schemeClr val="tx2"/>
                </a:solidFill>
              </a:rPr>
              <a:t>New pump station / treatment plant with same capacity as old being decommissioned</a:t>
            </a:r>
          </a:p>
          <a:p>
            <a:pPr lvl="1">
              <a:spcAft>
                <a:spcPts val="600"/>
              </a:spcAft>
            </a:pPr>
            <a:r>
              <a:rPr lang="en-US" sz="2000" dirty="0">
                <a:solidFill>
                  <a:schemeClr val="tx2"/>
                </a:solidFill>
              </a:rPr>
              <a:t>Like-for-like replacement</a:t>
            </a:r>
          </a:p>
          <a:p>
            <a:pPr lvl="1">
              <a:spcAft>
                <a:spcPts val="600"/>
              </a:spcAft>
            </a:pPr>
            <a:r>
              <a:rPr lang="en-US" sz="2000" dirty="0">
                <a:solidFill>
                  <a:schemeClr val="tx2"/>
                </a:solidFill>
              </a:rPr>
              <a:t>Includes new unit operations that don’t increase capacity to treat</a:t>
            </a:r>
          </a:p>
          <a:p>
            <a:pPr lvl="2">
              <a:spcAft>
                <a:spcPts val="600"/>
              </a:spcAft>
            </a:pPr>
            <a:r>
              <a:rPr lang="en-US" dirty="0">
                <a:solidFill>
                  <a:schemeClr val="tx2"/>
                </a:solidFill>
              </a:rPr>
              <a:t>EQ basin, UV disinfection, solids handling, SCADA, VFD, generator</a:t>
            </a:r>
          </a:p>
          <a:p>
            <a:pPr lvl="2">
              <a:spcAft>
                <a:spcPts val="600"/>
              </a:spcAft>
            </a:pPr>
            <a:r>
              <a:rPr lang="en-US" dirty="0">
                <a:solidFill>
                  <a:schemeClr val="tx2"/>
                </a:solidFill>
              </a:rPr>
              <a:t>Applies to source (intakes, well fields)</a:t>
            </a:r>
          </a:p>
          <a:p>
            <a:endParaRPr lang="en-US" dirty="0"/>
          </a:p>
        </p:txBody>
      </p:sp>
      <p:sp>
        <p:nvSpPr>
          <p:cNvPr id="4" name="Slide Number Placeholder 3">
            <a:extLst>
              <a:ext uri="{FF2B5EF4-FFF2-40B4-BE49-F238E27FC236}">
                <a16:creationId xmlns:a16="http://schemas.microsoft.com/office/drawing/2014/main" id="{BF59C8B6-56BD-44E9-802D-25008CCB02EA}"/>
              </a:ext>
            </a:extLst>
          </p:cNvPr>
          <p:cNvSpPr>
            <a:spLocks noGrp="1"/>
          </p:cNvSpPr>
          <p:nvPr>
            <p:ph type="sldNum" sz="quarter" idx="10"/>
          </p:nvPr>
        </p:nvSpPr>
        <p:spPr/>
        <p:txBody>
          <a:bodyPr/>
          <a:lstStyle/>
          <a:p>
            <a:fld id="{74EC55B0-5D01-45FE-91CD-8F1B48D625FC}" type="slidenum">
              <a:rPr lang="en-US" smtClean="0"/>
              <a:pPr/>
              <a:t>62</a:t>
            </a:fld>
            <a:endParaRPr lang="en-US"/>
          </a:p>
        </p:txBody>
      </p:sp>
    </p:spTree>
    <p:extLst>
      <p:ext uri="{BB962C8B-B14F-4D97-AF65-F5344CB8AC3E}">
        <p14:creationId xmlns:p14="http://schemas.microsoft.com/office/powerpoint/2010/main" val="858811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23308-D218-42AD-926F-65F730088759}"/>
              </a:ext>
            </a:extLst>
          </p:cNvPr>
          <p:cNvSpPr>
            <a:spLocks noGrp="1"/>
          </p:cNvSpPr>
          <p:nvPr>
            <p:ph type="title"/>
          </p:nvPr>
        </p:nvSpPr>
        <p:spPr/>
        <p:txBody>
          <a:bodyPr>
            <a:noAutofit/>
          </a:bodyPr>
          <a:lstStyle/>
          <a:p>
            <a:r>
              <a:rPr lang="en-US"/>
              <a:t>1.C Rehab/Replace Infrastructure – Common Errors</a:t>
            </a:r>
          </a:p>
        </p:txBody>
      </p:sp>
      <p:sp>
        <p:nvSpPr>
          <p:cNvPr id="3" name="Content Placeholder 2">
            <a:extLst>
              <a:ext uri="{FF2B5EF4-FFF2-40B4-BE49-F238E27FC236}">
                <a16:creationId xmlns:a16="http://schemas.microsoft.com/office/drawing/2014/main" id="{A9A6BFA6-B004-4B89-910A-1194CB14EB93}"/>
              </a:ext>
            </a:extLst>
          </p:cNvPr>
          <p:cNvSpPr>
            <a:spLocks noGrp="1"/>
          </p:cNvSpPr>
          <p:nvPr>
            <p:ph idx="1"/>
          </p:nvPr>
        </p:nvSpPr>
        <p:spPr/>
        <p:txBody>
          <a:bodyPr vert="horz" lIns="91440" tIns="45720" rIns="91440" bIns="45720" rtlCol="0" anchor="t">
            <a:normAutofit lnSpcReduction="10000"/>
          </a:bodyPr>
          <a:lstStyle/>
          <a:p>
            <a:pPr>
              <a:spcAft>
                <a:spcPts val="600"/>
              </a:spcAft>
            </a:pPr>
            <a:r>
              <a:rPr lang="en-US" sz="2400">
                <a:solidFill>
                  <a:schemeClr val="tx2"/>
                </a:solidFill>
                <a:latin typeface="Arial"/>
                <a:cs typeface="Arial"/>
              </a:rPr>
              <a:t>We are replacing existing 10-inch gravity sewer.</a:t>
            </a:r>
          </a:p>
          <a:p>
            <a:pPr>
              <a:spcAft>
                <a:spcPts val="600"/>
              </a:spcAft>
            </a:pPr>
            <a:r>
              <a:rPr lang="en-US" sz="2400">
                <a:solidFill>
                  <a:schemeClr val="tx2"/>
                </a:solidFill>
                <a:latin typeface="Arial"/>
                <a:cs typeface="Arial"/>
              </a:rPr>
              <a:t>We are increasing pumping capacity to meet current flows but not to provide any additional capacity.</a:t>
            </a:r>
          </a:p>
          <a:p>
            <a:pPr>
              <a:spcAft>
                <a:spcPts val="600"/>
              </a:spcAft>
            </a:pPr>
            <a:r>
              <a:rPr lang="en-US" sz="2400">
                <a:solidFill>
                  <a:schemeClr val="tx2"/>
                </a:solidFill>
                <a:latin typeface="Arial"/>
                <a:cs typeface="Arial"/>
              </a:rPr>
              <a:t>The 1 MGD unit we are replacing is under-sized, so we will replace it with a properly-sized 2 MGD unit.</a:t>
            </a:r>
          </a:p>
          <a:p>
            <a:pPr>
              <a:spcAft>
                <a:spcPts val="600"/>
              </a:spcAft>
            </a:pPr>
            <a:r>
              <a:rPr lang="en-US" sz="2400">
                <a:solidFill>
                  <a:schemeClr val="tx2"/>
                </a:solidFill>
                <a:latin typeface="Arial"/>
                <a:cs typeface="Arial"/>
              </a:rPr>
              <a:t>Missing supporting calculations when replacing a pump station with gravity sewer.</a:t>
            </a:r>
          </a:p>
          <a:p>
            <a:pPr>
              <a:spcAft>
                <a:spcPts val="600"/>
              </a:spcAft>
            </a:pPr>
            <a:r>
              <a:rPr lang="en-US" sz="2400">
                <a:solidFill>
                  <a:schemeClr val="tx2"/>
                </a:solidFill>
                <a:latin typeface="Arial"/>
                <a:cs typeface="Arial"/>
              </a:rPr>
              <a:t>Narrative does not clearly state what is getting rehab/replaced (size, linear footage, etc.).</a:t>
            </a:r>
            <a:endParaRPr lang="en-US" sz="2400">
              <a:solidFill>
                <a:schemeClr val="tx2"/>
              </a:solidFill>
            </a:endParaRPr>
          </a:p>
          <a:p>
            <a:pPr>
              <a:spcAft>
                <a:spcPts val="600"/>
              </a:spcAft>
            </a:pPr>
            <a:r>
              <a:rPr lang="en-US" sz="2400">
                <a:solidFill>
                  <a:schemeClr val="tx2"/>
                </a:solidFill>
                <a:latin typeface="Arial"/>
                <a:cs typeface="Arial"/>
              </a:rPr>
              <a:t>Support documentation is not clear.</a:t>
            </a:r>
            <a:endParaRPr lang="en-US" sz="2400">
              <a:solidFill>
                <a:schemeClr val="tx2"/>
              </a:solidFill>
            </a:endParaRPr>
          </a:p>
          <a:p>
            <a:pPr>
              <a:spcAft>
                <a:spcPts val="600"/>
              </a:spcAft>
            </a:pPr>
            <a:r>
              <a:rPr lang="en-US" sz="2400">
                <a:solidFill>
                  <a:schemeClr val="tx2"/>
                </a:solidFill>
                <a:latin typeface="Arial"/>
                <a:cs typeface="Arial"/>
              </a:rPr>
              <a:t>No connection between stated project and proposed project. </a:t>
            </a:r>
            <a:endParaRPr lang="en-US" sz="2400">
              <a:solidFill>
                <a:schemeClr val="tx2"/>
              </a:solidFill>
            </a:endParaRPr>
          </a:p>
          <a:p>
            <a:endParaRPr lang="en-US"/>
          </a:p>
        </p:txBody>
      </p:sp>
      <p:sp>
        <p:nvSpPr>
          <p:cNvPr id="4" name="Slide Number Placeholder 3">
            <a:extLst>
              <a:ext uri="{FF2B5EF4-FFF2-40B4-BE49-F238E27FC236}">
                <a16:creationId xmlns:a16="http://schemas.microsoft.com/office/drawing/2014/main" id="{5CE82F07-FA90-4EBE-B505-9344E9381D27}"/>
              </a:ext>
            </a:extLst>
          </p:cNvPr>
          <p:cNvSpPr>
            <a:spLocks noGrp="1"/>
          </p:cNvSpPr>
          <p:nvPr>
            <p:ph type="sldNum" sz="quarter" idx="10"/>
          </p:nvPr>
        </p:nvSpPr>
        <p:spPr/>
        <p:txBody>
          <a:bodyPr/>
          <a:lstStyle/>
          <a:p>
            <a:fld id="{74EC55B0-5D01-45FE-91CD-8F1B48D625FC}" type="slidenum">
              <a:rPr lang="en-US" smtClean="0"/>
              <a:pPr/>
              <a:t>63</a:t>
            </a:fld>
            <a:endParaRPr lang="en-US"/>
          </a:p>
        </p:txBody>
      </p:sp>
    </p:spTree>
    <p:extLst>
      <p:ext uri="{BB962C8B-B14F-4D97-AF65-F5344CB8AC3E}">
        <p14:creationId xmlns:p14="http://schemas.microsoft.com/office/powerpoint/2010/main" val="95279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F29A-CED6-4474-9DAF-8C6CAD38D09E}"/>
              </a:ext>
            </a:extLst>
          </p:cNvPr>
          <p:cNvSpPr>
            <a:spLocks noGrp="1"/>
          </p:cNvSpPr>
          <p:nvPr>
            <p:ph type="title"/>
          </p:nvPr>
        </p:nvSpPr>
        <p:spPr/>
        <p:txBody>
          <a:bodyPr/>
          <a:lstStyle/>
          <a:p>
            <a:r>
              <a:rPr lang="en-US"/>
              <a:t>1.C.1 Old Infrastructure – Age </a:t>
            </a:r>
          </a:p>
        </p:txBody>
      </p:sp>
      <p:sp>
        <p:nvSpPr>
          <p:cNvPr id="3" name="Content Placeholder 2">
            <a:extLst>
              <a:ext uri="{FF2B5EF4-FFF2-40B4-BE49-F238E27FC236}">
                <a16:creationId xmlns:a16="http://schemas.microsoft.com/office/drawing/2014/main" id="{C178D874-9626-4D94-8270-B3D720741C43}"/>
              </a:ext>
            </a:extLst>
          </p:cNvPr>
          <p:cNvSpPr>
            <a:spLocks noGrp="1"/>
          </p:cNvSpPr>
          <p:nvPr>
            <p:ph idx="1"/>
          </p:nvPr>
        </p:nvSpPr>
        <p:spPr>
          <a:xfrm>
            <a:off x="457200" y="1028700"/>
            <a:ext cx="8330768" cy="5219701"/>
          </a:xfrm>
        </p:spPr>
        <p:txBody>
          <a:bodyPr>
            <a:noAutofit/>
          </a:bodyPr>
          <a:lstStyle/>
          <a:p>
            <a:r>
              <a:rPr lang="en-US" sz="2400">
                <a:solidFill>
                  <a:schemeClr val="accent3"/>
                </a:solidFill>
              </a:rPr>
              <a:t>If not eligible for 1.C.1 points, may “roll down” to 1.D.1</a:t>
            </a:r>
          </a:p>
          <a:p>
            <a:r>
              <a:rPr lang="en-US" sz="2400">
                <a:solidFill>
                  <a:schemeClr val="tx2"/>
                </a:solidFill>
              </a:rPr>
              <a:t>Can earn additional points for old infrastructure</a:t>
            </a:r>
          </a:p>
          <a:p>
            <a:pPr lvl="1"/>
            <a:r>
              <a:rPr lang="en-US" sz="2000">
                <a:solidFill>
                  <a:schemeClr val="tx2"/>
                </a:solidFill>
              </a:rPr>
              <a:t>Treatment and pumping units – 20 years</a:t>
            </a:r>
          </a:p>
          <a:p>
            <a:pPr lvl="1"/>
            <a:r>
              <a:rPr lang="en-US" sz="2000">
                <a:solidFill>
                  <a:schemeClr val="tx2"/>
                </a:solidFill>
              </a:rPr>
              <a:t>Distribution / collection lines – 40 years</a:t>
            </a:r>
          </a:p>
          <a:p>
            <a:pPr lvl="1"/>
            <a:r>
              <a:rPr lang="en-US" sz="2000">
                <a:solidFill>
                  <a:schemeClr val="accent3"/>
                </a:solidFill>
              </a:rPr>
              <a:t>SCADA / process control / information technology – 10 years</a:t>
            </a:r>
          </a:p>
          <a:p>
            <a:pPr lvl="1"/>
            <a:r>
              <a:rPr lang="en-US" sz="2000">
                <a:solidFill>
                  <a:schemeClr val="accent3"/>
                </a:solidFill>
              </a:rPr>
              <a:t>Certain pipe materials: ACP, VCP, galvanized iron, cast iron, Orangeburg</a:t>
            </a:r>
          </a:p>
          <a:p>
            <a:pPr>
              <a:spcAft>
                <a:spcPts val="600"/>
              </a:spcAft>
            </a:pPr>
            <a:r>
              <a:rPr lang="en-US" sz="2400">
                <a:solidFill>
                  <a:schemeClr val="tx2"/>
                </a:solidFill>
              </a:rPr>
              <a:t>At least 50% of the construction cost is associated with replacing old infrastructure</a:t>
            </a:r>
          </a:p>
          <a:p>
            <a:pPr>
              <a:spcAft>
                <a:spcPts val="600"/>
              </a:spcAft>
            </a:pPr>
            <a:r>
              <a:rPr lang="en-US" sz="2400">
                <a:solidFill>
                  <a:schemeClr val="tx2"/>
                </a:solidFill>
              </a:rPr>
              <a:t>Show clearly in budget</a:t>
            </a:r>
          </a:p>
          <a:p>
            <a:pPr lvl="1">
              <a:spcAft>
                <a:spcPts val="600"/>
              </a:spcAft>
            </a:pPr>
            <a:r>
              <a:rPr lang="en-US" sz="2000">
                <a:solidFill>
                  <a:schemeClr val="tx2"/>
                </a:solidFill>
              </a:rPr>
              <a:t>What is older than threshold?</a:t>
            </a:r>
          </a:p>
          <a:p>
            <a:pPr lvl="1">
              <a:spcAft>
                <a:spcPts val="600"/>
              </a:spcAft>
            </a:pPr>
            <a:r>
              <a:rPr lang="en-US" sz="2000">
                <a:solidFill>
                  <a:schemeClr val="tx2"/>
                </a:solidFill>
              </a:rPr>
              <a:t>What is younger than threshold</a:t>
            </a:r>
          </a:p>
          <a:p>
            <a:pPr>
              <a:spcAft>
                <a:spcPts val="600"/>
              </a:spcAft>
            </a:pPr>
            <a:r>
              <a:rPr lang="en-US" sz="2400" b="1" u="sng">
                <a:solidFill>
                  <a:schemeClr val="accent3"/>
                </a:solidFill>
              </a:rPr>
              <a:t>Explain how you know the age</a:t>
            </a:r>
          </a:p>
          <a:p>
            <a:endParaRPr lang="en-US"/>
          </a:p>
        </p:txBody>
      </p:sp>
      <p:sp>
        <p:nvSpPr>
          <p:cNvPr id="4" name="Slide Number Placeholder 3">
            <a:extLst>
              <a:ext uri="{FF2B5EF4-FFF2-40B4-BE49-F238E27FC236}">
                <a16:creationId xmlns:a16="http://schemas.microsoft.com/office/drawing/2014/main" id="{529F524A-78F5-464D-A062-991F172530C6}"/>
              </a:ext>
            </a:extLst>
          </p:cNvPr>
          <p:cNvSpPr>
            <a:spLocks noGrp="1"/>
          </p:cNvSpPr>
          <p:nvPr>
            <p:ph type="sldNum" sz="quarter" idx="10"/>
          </p:nvPr>
        </p:nvSpPr>
        <p:spPr/>
        <p:txBody>
          <a:bodyPr/>
          <a:lstStyle/>
          <a:p>
            <a:fld id="{74EC55B0-5D01-45FE-91CD-8F1B48D625FC}" type="slidenum">
              <a:rPr lang="en-US" smtClean="0"/>
              <a:pPr/>
              <a:t>64</a:t>
            </a:fld>
            <a:endParaRPr lang="en-US"/>
          </a:p>
        </p:txBody>
      </p:sp>
    </p:spTree>
    <p:extLst>
      <p:ext uri="{BB962C8B-B14F-4D97-AF65-F5344CB8AC3E}">
        <p14:creationId xmlns:p14="http://schemas.microsoft.com/office/powerpoint/2010/main" val="35889939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78A660-CFAE-4B81-9420-F12F22D24CEA}"/>
              </a:ext>
            </a:extLst>
          </p:cNvPr>
          <p:cNvSpPr/>
          <p:nvPr/>
        </p:nvSpPr>
        <p:spPr>
          <a:xfrm>
            <a:off x="6799386" y="5370342"/>
            <a:ext cx="2250830" cy="111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A1AD40-FA17-4A27-A3E2-1E88F1A1ECC3}"/>
              </a:ext>
            </a:extLst>
          </p:cNvPr>
          <p:cNvSpPr>
            <a:spLocks noGrp="1"/>
          </p:cNvSpPr>
          <p:nvPr>
            <p:ph type="title"/>
          </p:nvPr>
        </p:nvSpPr>
        <p:spPr/>
        <p:txBody>
          <a:bodyPr>
            <a:normAutofit/>
          </a:bodyPr>
          <a:lstStyle/>
          <a:p>
            <a:r>
              <a:rPr lang="en-US" sz="3000"/>
              <a:t>1.C.1 Old Infrastructure Budget Example</a:t>
            </a:r>
          </a:p>
        </p:txBody>
      </p:sp>
      <p:sp>
        <p:nvSpPr>
          <p:cNvPr id="4" name="Slide Number Placeholder 3">
            <a:extLst>
              <a:ext uri="{FF2B5EF4-FFF2-40B4-BE49-F238E27FC236}">
                <a16:creationId xmlns:a16="http://schemas.microsoft.com/office/drawing/2014/main" id="{A6A8DE9F-03B5-49E4-8797-46567FA4E295}"/>
              </a:ext>
            </a:extLst>
          </p:cNvPr>
          <p:cNvSpPr>
            <a:spLocks noGrp="1"/>
          </p:cNvSpPr>
          <p:nvPr>
            <p:ph type="sldNum" sz="quarter" idx="10"/>
          </p:nvPr>
        </p:nvSpPr>
        <p:spPr/>
        <p:txBody>
          <a:bodyPr/>
          <a:lstStyle/>
          <a:p>
            <a:fld id="{74EC55B0-5D01-45FE-91CD-8F1B48D625FC}" type="slidenum">
              <a:rPr lang="en-US" smtClean="0"/>
              <a:pPr/>
              <a:t>65</a:t>
            </a:fld>
            <a:endParaRPr lang="en-US"/>
          </a:p>
        </p:txBody>
      </p:sp>
      <p:sp>
        <p:nvSpPr>
          <p:cNvPr id="9" name="Content Placeholder 8">
            <a:extLst>
              <a:ext uri="{FF2B5EF4-FFF2-40B4-BE49-F238E27FC236}">
                <a16:creationId xmlns:a16="http://schemas.microsoft.com/office/drawing/2014/main" id="{6C713004-F954-4A1A-ABA9-47B6EB658445}"/>
              </a:ext>
            </a:extLst>
          </p:cNvPr>
          <p:cNvSpPr>
            <a:spLocks noGrp="1"/>
          </p:cNvSpPr>
          <p:nvPr>
            <p:ph idx="1"/>
          </p:nvPr>
        </p:nvSpPr>
        <p:spPr>
          <a:xfrm>
            <a:off x="457200" y="914400"/>
            <a:ext cx="8239328" cy="5678424"/>
          </a:xfrm>
        </p:spPr>
        <p:txBody>
          <a:bodyPr>
            <a:normAutofit/>
          </a:bodyPr>
          <a:lstStyle/>
          <a:p>
            <a:pPr>
              <a:spcBef>
                <a:spcPts val="1200"/>
              </a:spcBef>
            </a:pPr>
            <a:endParaRPr lang="en-US">
              <a:solidFill>
                <a:schemeClr val="accent3"/>
              </a:solidFill>
            </a:endParaRPr>
          </a:p>
          <a:p>
            <a:pPr>
              <a:spcBef>
                <a:spcPts val="1200"/>
              </a:spcBef>
            </a:pPr>
            <a:r>
              <a:rPr lang="en-US">
                <a:solidFill>
                  <a:schemeClr val="accent3"/>
                </a:solidFill>
              </a:rPr>
              <a:t>10,000 </a:t>
            </a:r>
            <a:r>
              <a:rPr lang="en-US" err="1">
                <a:solidFill>
                  <a:schemeClr val="accent3"/>
                </a:solidFill>
              </a:rPr>
              <a:t>l.f.</a:t>
            </a:r>
            <a:r>
              <a:rPr lang="en-US">
                <a:solidFill>
                  <a:schemeClr val="accent3"/>
                </a:solidFill>
              </a:rPr>
              <a:t> 8-inch pipe (60% old)</a:t>
            </a:r>
          </a:p>
          <a:p>
            <a:endParaRPr lang="en-US" sz="1600"/>
          </a:p>
          <a:p>
            <a:endParaRPr lang="en-US"/>
          </a:p>
          <a:p>
            <a:endParaRPr lang="en-US" sz="1000"/>
          </a:p>
          <a:p>
            <a:endParaRPr lang="en-US"/>
          </a:p>
        </p:txBody>
      </p:sp>
      <p:graphicFrame>
        <p:nvGraphicFramePr>
          <p:cNvPr id="10" name="Table 5">
            <a:extLst>
              <a:ext uri="{FF2B5EF4-FFF2-40B4-BE49-F238E27FC236}">
                <a16:creationId xmlns:a16="http://schemas.microsoft.com/office/drawing/2014/main" id="{0F5584F3-3E37-4C84-8924-16664884F2A4}"/>
              </a:ext>
            </a:extLst>
          </p:cNvPr>
          <p:cNvGraphicFramePr>
            <a:graphicFrameLocks/>
          </p:cNvGraphicFramePr>
          <p:nvPr>
            <p:extLst>
              <p:ext uri="{D42A27DB-BD31-4B8C-83A1-F6EECF244321}">
                <p14:modId xmlns:p14="http://schemas.microsoft.com/office/powerpoint/2010/main" val="3447205602"/>
              </p:ext>
            </p:extLst>
          </p:nvPr>
        </p:nvGraphicFramePr>
        <p:xfrm>
          <a:off x="580822" y="2143760"/>
          <a:ext cx="8105978" cy="1285240"/>
        </p:xfrm>
        <a:graphic>
          <a:graphicData uri="http://schemas.openxmlformats.org/drawingml/2006/table">
            <a:tbl>
              <a:tblPr firstRow="1" bandRow="1">
                <a:tableStyleId>{5C22544A-7EE6-4342-B048-85BDC9FD1C3A}</a:tableStyleId>
              </a:tblPr>
              <a:tblGrid>
                <a:gridCol w="4052989">
                  <a:extLst>
                    <a:ext uri="{9D8B030D-6E8A-4147-A177-3AD203B41FA5}">
                      <a16:colId xmlns:a16="http://schemas.microsoft.com/office/drawing/2014/main" val="2286916989"/>
                    </a:ext>
                  </a:extLst>
                </a:gridCol>
                <a:gridCol w="4052989">
                  <a:extLst>
                    <a:ext uri="{9D8B030D-6E8A-4147-A177-3AD203B41FA5}">
                      <a16:colId xmlns:a16="http://schemas.microsoft.com/office/drawing/2014/main" val="4168288584"/>
                    </a:ext>
                  </a:extLst>
                </a:gridCol>
              </a:tblGrid>
              <a:tr h="370840">
                <a:tc>
                  <a:txBody>
                    <a:bodyPr/>
                    <a:lstStyle/>
                    <a:p>
                      <a:r>
                        <a:rPr lang="en-US" sz="1800"/>
                        <a:t>Line Item</a:t>
                      </a:r>
                    </a:p>
                  </a:txBody>
                  <a:tcPr/>
                </a:tc>
                <a:tc>
                  <a:txBody>
                    <a:bodyPr/>
                    <a:lstStyle/>
                    <a:p>
                      <a:r>
                        <a:rPr lang="en-US" sz="1800"/>
                        <a:t>Division Funding Requested</a:t>
                      </a:r>
                    </a:p>
                  </a:txBody>
                  <a:tcPr/>
                </a:tc>
                <a:extLst>
                  <a:ext uri="{0D108BD9-81ED-4DB2-BD59-A6C34878D82A}">
                    <a16:rowId xmlns:a16="http://schemas.microsoft.com/office/drawing/2014/main" val="4283801234"/>
                  </a:ext>
                </a:extLst>
              </a:tr>
              <a:tr h="370840">
                <a:tc>
                  <a:txBody>
                    <a:bodyPr/>
                    <a:lstStyle/>
                    <a:p>
                      <a:r>
                        <a:rPr lang="en-US" sz="2400">
                          <a:solidFill>
                            <a:schemeClr val="accent3"/>
                          </a:solidFill>
                        </a:rPr>
                        <a:t>OLD 6,000 </a:t>
                      </a:r>
                      <a:r>
                        <a:rPr lang="en-US" sz="2400" err="1">
                          <a:solidFill>
                            <a:schemeClr val="accent3"/>
                          </a:solidFill>
                        </a:rPr>
                        <a:t>l.f.</a:t>
                      </a:r>
                      <a:r>
                        <a:rPr lang="en-US" sz="2400">
                          <a:solidFill>
                            <a:schemeClr val="accent3"/>
                          </a:solidFill>
                        </a:rPr>
                        <a:t> 8-inch pipe</a:t>
                      </a:r>
                    </a:p>
                  </a:txBody>
                  <a:tcPr/>
                </a:tc>
                <a:tc>
                  <a:txBody>
                    <a:bodyPr/>
                    <a:lstStyle/>
                    <a:p>
                      <a:r>
                        <a:rPr lang="en-US" sz="2400">
                          <a:solidFill>
                            <a:schemeClr val="accent3"/>
                          </a:solidFill>
                        </a:rPr>
                        <a:t>AAAAAAA</a:t>
                      </a:r>
                    </a:p>
                  </a:txBody>
                  <a:tcPr/>
                </a:tc>
                <a:extLst>
                  <a:ext uri="{0D108BD9-81ED-4DB2-BD59-A6C34878D82A}">
                    <a16:rowId xmlns:a16="http://schemas.microsoft.com/office/drawing/2014/main" val="641796979"/>
                  </a:ext>
                </a:extLst>
              </a:tr>
              <a:tr h="370840">
                <a:tc>
                  <a:txBody>
                    <a:bodyPr/>
                    <a:lstStyle/>
                    <a:p>
                      <a:r>
                        <a:rPr lang="en-US" sz="2400">
                          <a:solidFill>
                            <a:schemeClr val="accent3"/>
                          </a:solidFill>
                        </a:rPr>
                        <a:t>4,000 </a:t>
                      </a:r>
                      <a:r>
                        <a:rPr lang="en-US" sz="2400" err="1">
                          <a:solidFill>
                            <a:schemeClr val="accent3"/>
                          </a:solidFill>
                        </a:rPr>
                        <a:t>l.f</a:t>
                      </a:r>
                      <a:r>
                        <a:rPr lang="en-US" sz="2400">
                          <a:solidFill>
                            <a:schemeClr val="accent3"/>
                          </a:solidFill>
                        </a:rPr>
                        <a:t>. 8-inch pipe</a:t>
                      </a:r>
                    </a:p>
                  </a:txBody>
                  <a:tcPr/>
                </a:tc>
                <a:tc>
                  <a:txBody>
                    <a:bodyPr/>
                    <a:lstStyle/>
                    <a:p>
                      <a:r>
                        <a:rPr lang="en-US" sz="2400">
                          <a:solidFill>
                            <a:schemeClr val="accent3"/>
                          </a:solidFill>
                        </a:rPr>
                        <a:t>BBBBBBB</a:t>
                      </a:r>
                    </a:p>
                  </a:txBody>
                  <a:tcPr/>
                </a:tc>
                <a:extLst>
                  <a:ext uri="{0D108BD9-81ED-4DB2-BD59-A6C34878D82A}">
                    <a16:rowId xmlns:a16="http://schemas.microsoft.com/office/drawing/2014/main" val="899514514"/>
                  </a:ext>
                </a:extLst>
              </a:tr>
            </a:tbl>
          </a:graphicData>
        </a:graphic>
      </p:graphicFrame>
    </p:spTree>
    <p:extLst>
      <p:ext uri="{BB962C8B-B14F-4D97-AF65-F5344CB8AC3E}">
        <p14:creationId xmlns:p14="http://schemas.microsoft.com/office/powerpoint/2010/main" val="26401400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9780-2CEA-CDAF-9F5A-A9437C5524B4}"/>
              </a:ext>
            </a:extLst>
          </p:cNvPr>
          <p:cNvSpPr>
            <a:spLocks noGrp="1"/>
          </p:cNvSpPr>
          <p:nvPr>
            <p:ph type="title"/>
          </p:nvPr>
        </p:nvSpPr>
        <p:spPr/>
        <p:txBody>
          <a:bodyPr>
            <a:noAutofit/>
          </a:bodyPr>
          <a:lstStyle/>
          <a:p>
            <a:r>
              <a:rPr lang="en-US"/>
              <a:t>1.C.1 Old Infrastructure – Lead Service Lines (New!)</a:t>
            </a:r>
          </a:p>
        </p:txBody>
      </p:sp>
      <p:sp>
        <p:nvSpPr>
          <p:cNvPr id="3" name="Content Placeholder 2">
            <a:extLst>
              <a:ext uri="{FF2B5EF4-FFF2-40B4-BE49-F238E27FC236}">
                <a16:creationId xmlns:a16="http://schemas.microsoft.com/office/drawing/2014/main" id="{F6627526-FD48-EF85-7885-EE7BBA245ADE}"/>
              </a:ext>
            </a:extLst>
          </p:cNvPr>
          <p:cNvSpPr>
            <a:spLocks noGrp="1"/>
          </p:cNvSpPr>
          <p:nvPr>
            <p:ph idx="1"/>
          </p:nvPr>
        </p:nvSpPr>
        <p:spPr/>
        <p:txBody>
          <a:bodyPr/>
          <a:lstStyle/>
          <a:p>
            <a:r>
              <a:rPr lang="en-US">
                <a:solidFill>
                  <a:schemeClr val="accent3"/>
                </a:solidFill>
              </a:rPr>
              <a:t>For drinking water projects only</a:t>
            </a:r>
          </a:p>
          <a:p>
            <a:r>
              <a:rPr lang="en-US">
                <a:solidFill>
                  <a:schemeClr val="accent3"/>
                </a:solidFill>
              </a:rPr>
              <a:t>Replacing lead service lines or goosenecks = claim points</a:t>
            </a:r>
          </a:p>
          <a:p>
            <a:r>
              <a:rPr lang="en-US">
                <a:solidFill>
                  <a:schemeClr val="accent3"/>
                </a:solidFill>
              </a:rPr>
              <a:t>Required</a:t>
            </a:r>
          </a:p>
          <a:p>
            <a:pPr lvl="1"/>
            <a:r>
              <a:rPr lang="en-US">
                <a:solidFill>
                  <a:schemeClr val="accent3"/>
                </a:solidFill>
              </a:rPr>
              <a:t>Identified lead service lines and explanation of how you know they are lead.</a:t>
            </a:r>
          </a:p>
          <a:p>
            <a:pPr lvl="1"/>
            <a:r>
              <a:rPr lang="en-US">
                <a:solidFill>
                  <a:schemeClr val="accent3"/>
                </a:solidFill>
              </a:rPr>
              <a:t>50% of construction costs going to replace lead service lines</a:t>
            </a:r>
          </a:p>
          <a:p>
            <a:pPr lvl="1"/>
            <a:r>
              <a:rPr lang="en-US">
                <a:solidFill>
                  <a:schemeClr val="accent3"/>
                </a:solidFill>
              </a:rPr>
              <a:t>Map showing location of lines to be replaced</a:t>
            </a:r>
          </a:p>
          <a:p>
            <a:pPr lvl="1"/>
            <a:endParaRPr lang="en-US"/>
          </a:p>
        </p:txBody>
      </p:sp>
      <p:sp>
        <p:nvSpPr>
          <p:cNvPr id="4" name="Slide Number Placeholder 3">
            <a:extLst>
              <a:ext uri="{FF2B5EF4-FFF2-40B4-BE49-F238E27FC236}">
                <a16:creationId xmlns:a16="http://schemas.microsoft.com/office/drawing/2014/main" id="{F87E0AA7-E16C-E4F5-6299-59A287A8E1EF}"/>
              </a:ext>
            </a:extLst>
          </p:cNvPr>
          <p:cNvSpPr>
            <a:spLocks noGrp="1"/>
          </p:cNvSpPr>
          <p:nvPr>
            <p:ph type="sldNum" sz="quarter" idx="10"/>
          </p:nvPr>
        </p:nvSpPr>
        <p:spPr/>
        <p:txBody>
          <a:bodyPr/>
          <a:lstStyle/>
          <a:p>
            <a:fld id="{74EC55B0-5D01-45FE-91CD-8F1B48D625FC}" type="slidenum">
              <a:rPr lang="en-US" smtClean="0"/>
              <a:pPr/>
              <a:t>66</a:t>
            </a:fld>
            <a:endParaRPr lang="en-US"/>
          </a:p>
        </p:txBody>
      </p:sp>
    </p:spTree>
    <p:extLst>
      <p:ext uri="{BB962C8B-B14F-4D97-AF65-F5344CB8AC3E}">
        <p14:creationId xmlns:p14="http://schemas.microsoft.com/office/powerpoint/2010/main" val="8808244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37D3-9797-D085-7B89-38AB1CFF5C29}"/>
              </a:ext>
            </a:extLst>
          </p:cNvPr>
          <p:cNvSpPr>
            <a:spLocks noGrp="1"/>
          </p:cNvSpPr>
          <p:nvPr>
            <p:ph type="title"/>
          </p:nvPr>
        </p:nvSpPr>
        <p:spPr/>
        <p:txBody>
          <a:bodyPr>
            <a:noAutofit/>
          </a:bodyPr>
          <a:lstStyle/>
          <a:p>
            <a:r>
              <a:rPr lang="en-US"/>
              <a:t>1.E. Service to Disadvantaged Areas (New Line Item!) (DW/WW)</a:t>
            </a:r>
          </a:p>
        </p:txBody>
      </p:sp>
      <p:sp>
        <p:nvSpPr>
          <p:cNvPr id="3" name="Content Placeholder 2">
            <a:extLst>
              <a:ext uri="{FF2B5EF4-FFF2-40B4-BE49-F238E27FC236}">
                <a16:creationId xmlns:a16="http://schemas.microsoft.com/office/drawing/2014/main" id="{F38B8E52-2B1A-A432-7DF3-4D404E7C0ADF}"/>
              </a:ext>
            </a:extLst>
          </p:cNvPr>
          <p:cNvSpPr>
            <a:spLocks noGrp="1"/>
          </p:cNvSpPr>
          <p:nvPr>
            <p:ph idx="1"/>
          </p:nvPr>
        </p:nvSpPr>
        <p:spPr/>
        <p:txBody>
          <a:bodyPr>
            <a:normAutofit/>
          </a:bodyPr>
          <a:lstStyle/>
          <a:p>
            <a:r>
              <a:rPr lang="en-US" dirty="0">
                <a:solidFill>
                  <a:schemeClr val="accent3"/>
                </a:solidFill>
              </a:rPr>
              <a:t>20 points for DW and CW</a:t>
            </a:r>
          </a:p>
          <a:p>
            <a:r>
              <a:rPr lang="en-US" dirty="0">
                <a:solidFill>
                  <a:schemeClr val="accent3"/>
                </a:solidFill>
              </a:rPr>
              <a:t>Qualification: 75% of construction costs </a:t>
            </a:r>
            <a:r>
              <a:rPr lang="en-US" dirty="0">
                <a:solidFill>
                  <a:schemeClr val="accent3"/>
                </a:solidFill>
                <a:sym typeface="Wingdings" panose="05000000000000000000" pitchFamily="2" charset="2"/>
              </a:rPr>
              <a:t>Provide connection or alternative service</a:t>
            </a:r>
            <a:endParaRPr lang="en-US" dirty="0">
              <a:solidFill>
                <a:schemeClr val="accent3"/>
              </a:solidFill>
            </a:endParaRPr>
          </a:p>
          <a:p>
            <a:r>
              <a:rPr lang="en-US" dirty="0">
                <a:solidFill>
                  <a:schemeClr val="accent3"/>
                </a:solidFill>
              </a:rPr>
              <a:t>“Disadvantaged area” based on </a:t>
            </a:r>
          </a:p>
          <a:p>
            <a:pPr lvl="1"/>
            <a:r>
              <a:rPr lang="en-US" dirty="0">
                <a:solidFill>
                  <a:schemeClr val="accent3"/>
                </a:solidFill>
              </a:rPr>
              <a:t>Affordability of water and / or sewer rates relative to income levels of residents</a:t>
            </a:r>
          </a:p>
          <a:p>
            <a:pPr lvl="1"/>
            <a:r>
              <a:rPr lang="en-US" dirty="0">
                <a:solidFill>
                  <a:schemeClr val="accent3"/>
                </a:solidFill>
              </a:rPr>
              <a:t>Median household income</a:t>
            </a:r>
          </a:p>
          <a:p>
            <a:pPr lvl="1"/>
            <a:r>
              <a:rPr lang="en-US" dirty="0">
                <a:solidFill>
                  <a:schemeClr val="accent3"/>
                </a:solidFill>
              </a:rPr>
              <a:t>Poverty rates</a:t>
            </a:r>
          </a:p>
          <a:p>
            <a:pPr lvl="1"/>
            <a:r>
              <a:rPr lang="en-US" dirty="0">
                <a:solidFill>
                  <a:schemeClr val="accent3"/>
                </a:solidFill>
              </a:rPr>
              <a:t>Additional factors (see guidance)</a:t>
            </a:r>
          </a:p>
          <a:p>
            <a:r>
              <a:rPr lang="en-US" dirty="0">
                <a:solidFill>
                  <a:schemeClr val="accent3"/>
                </a:solidFill>
              </a:rPr>
              <a:t>Compare project area data to LGU Indicators, when possible</a:t>
            </a:r>
          </a:p>
          <a:p>
            <a:endParaRPr lang="en-US" dirty="0">
              <a:solidFill>
                <a:schemeClr val="accent3"/>
              </a:solidFill>
            </a:endParaRPr>
          </a:p>
        </p:txBody>
      </p:sp>
      <p:sp>
        <p:nvSpPr>
          <p:cNvPr id="4" name="Slide Number Placeholder 3">
            <a:extLst>
              <a:ext uri="{FF2B5EF4-FFF2-40B4-BE49-F238E27FC236}">
                <a16:creationId xmlns:a16="http://schemas.microsoft.com/office/drawing/2014/main" id="{ADEC937F-B4BF-DC52-9C5A-030B91E9917A}"/>
              </a:ext>
            </a:extLst>
          </p:cNvPr>
          <p:cNvSpPr>
            <a:spLocks noGrp="1"/>
          </p:cNvSpPr>
          <p:nvPr>
            <p:ph type="sldNum" sz="quarter" idx="10"/>
          </p:nvPr>
        </p:nvSpPr>
        <p:spPr/>
        <p:txBody>
          <a:bodyPr/>
          <a:lstStyle/>
          <a:p>
            <a:fld id="{74EC55B0-5D01-45FE-91CD-8F1B48D625FC}" type="slidenum">
              <a:rPr lang="en-US" smtClean="0"/>
              <a:pPr/>
              <a:t>67</a:t>
            </a:fld>
            <a:endParaRPr lang="en-US"/>
          </a:p>
        </p:txBody>
      </p:sp>
    </p:spTree>
    <p:extLst>
      <p:ext uri="{BB962C8B-B14F-4D97-AF65-F5344CB8AC3E}">
        <p14:creationId xmlns:p14="http://schemas.microsoft.com/office/powerpoint/2010/main" val="18705165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3C6017-AA9A-0BCD-05FF-F6345D4F3863}"/>
              </a:ext>
            </a:extLst>
          </p:cNvPr>
          <p:cNvSpPr/>
          <p:nvPr/>
        </p:nvSpPr>
        <p:spPr>
          <a:xfrm>
            <a:off x="6799386" y="5370342"/>
            <a:ext cx="2250830" cy="111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506686-C5A8-67B0-A097-B58B064270F3}"/>
              </a:ext>
            </a:extLst>
          </p:cNvPr>
          <p:cNvSpPr>
            <a:spLocks noGrp="1"/>
          </p:cNvSpPr>
          <p:nvPr>
            <p:ph type="title"/>
          </p:nvPr>
        </p:nvSpPr>
        <p:spPr/>
        <p:txBody>
          <a:bodyPr>
            <a:noAutofit/>
          </a:bodyPr>
          <a:lstStyle/>
          <a:p>
            <a:r>
              <a:rPr lang="en-US"/>
              <a:t>1.E. Service to Disadvantaged Areas (New Line Item) (DW / WW)</a:t>
            </a:r>
          </a:p>
        </p:txBody>
      </p:sp>
      <p:sp>
        <p:nvSpPr>
          <p:cNvPr id="3" name="Content Placeholder 2">
            <a:extLst>
              <a:ext uri="{FF2B5EF4-FFF2-40B4-BE49-F238E27FC236}">
                <a16:creationId xmlns:a16="http://schemas.microsoft.com/office/drawing/2014/main" id="{B23AAE61-F0DB-24B7-5C13-877C275D4E32}"/>
              </a:ext>
            </a:extLst>
          </p:cNvPr>
          <p:cNvSpPr>
            <a:spLocks noGrp="1"/>
          </p:cNvSpPr>
          <p:nvPr>
            <p:ph idx="1"/>
          </p:nvPr>
        </p:nvSpPr>
        <p:spPr>
          <a:xfrm>
            <a:off x="457200" y="1228728"/>
            <a:ext cx="8593016" cy="5019673"/>
          </a:xfrm>
        </p:spPr>
        <p:txBody>
          <a:bodyPr>
            <a:noAutofit/>
          </a:bodyPr>
          <a:lstStyle/>
          <a:p>
            <a:pPr marL="0" indent="0">
              <a:buNone/>
            </a:pPr>
            <a:r>
              <a:rPr lang="en-US" dirty="0">
                <a:solidFill>
                  <a:schemeClr val="accent3"/>
                </a:solidFill>
              </a:rPr>
              <a:t>Requirements</a:t>
            </a:r>
          </a:p>
          <a:p>
            <a:r>
              <a:rPr lang="en-US" dirty="0">
                <a:solidFill>
                  <a:schemeClr val="accent3"/>
                </a:solidFill>
              </a:rPr>
              <a:t>Narrative</a:t>
            </a:r>
          </a:p>
          <a:p>
            <a:pPr lvl="1"/>
            <a:r>
              <a:rPr lang="en-US" dirty="0">
                <a:solidFill>
                  <a:schemeClr val="accent3"/>
                </a:solidFill>
              </a:rPr>
              <a:t>Justification of targeted project area as disadvantaged</a:t>
            </a:r>
          </a:p>
          <a:p>
            <a:pPr lvl="1"/>
            <a:r>
              <a:rPr lang="en-US" dirty="0">
                <a:solidFill>
                  <a:schemeClr val="accent3"/>
                </a:solidFill>
              </a:rPr>
              <a:t>Project budget</a:t>
            </a:r>
          </a:p>
          <a:p>
            <a:pPr lvl="2"/>
            <a:r>
              <a:rPr lang="en-US" sz="2400" dirty="0">
                <a:solidFill>
                  <a:schemeClr val="accent3"/>
                </a:solidFill>
              </a:rPr>
              <a:t>75% construction cost to provide services to residences</a:t>
            </a:r>
          </a:p>
          <a:p>
            <a:pPr lvl="2"/>
            <a:r>
              <a:rPr lang="en-US" sz="2400" dirty="0">
                <a:solidFill>
                  <a:schemeClr val="accent3"/>
                </a:solidFill>
              </a:rPr>
              <a:t>Line item for connection or system development fees</a:t>
            </a:r>
          </a:p>
          <a:p>
            <a:pPr lvl="2"/>
            <a:r>
              <a:rPr lang="en-US" sz="2400" dirty="0">
                <a:solidFill>
                  <a:schemeClr val="accent3"/>
                </a:solidFill>
              </a:rPr>
              <a:t>Specification of line items necessary to provide service to disadvantaged areas</a:t>
            </a:r>
          </a:p>
          <a:p>
            <a:r>
              <a:rPr lang="en-US" dirty="0">
                <a:solidFill>
                  <a:schemeClr val="accent3"/>
                </a:solidFill>
              </a:rPr>
              <a:t>Project map</a:t>
            </a:r>
          </a:p>
          <a:p>
            <a:pPr lvl="1"/>
            <a:r>
              <a:rPr lang="en-US" dirty="0">
                <a:solidFill>
                  <a:schemeClr val="accent3"/>
                </a:solidFill>
              </a:rPr>
              <a:t>Identification of disadvantaged area</a:t>
            </a:r>
          </a:p>
          <a:p>
            <a:pPr lvl="1"/>
            <a:r>
              <a:rPr lang="en-US" dirty="0">
                <a:solidFill>
                  <a:schemeClr val="accent3"/>
                </a:solidFill>
              </a:rPr>
              <a:t>Properties within project area inside / outside disadvantaged area</a:t>
            </a:r>
          </a:p>
          <a:p>
            <a:pPr lvl="1"/>
            <a:r>
              <a:rPr lang="en-US" dirty="0">
                <a:solidFill>
                  <a:schemeClr val="accent3"/>
                </a:solidFill>
              </a:rPr>
              <a:t>Properties to be connected services</a:t>
            </a:r>
          </a:p>
          <a:p>
            <a:pPr lvl="2"/>
            <a:endParaRPr lang="en-US" sz="2400" dirty="0">
              <a:solidFill>
                <a:srgbClr val="FF0000"/>
              </a:solidFill>
            </a:endParaRPr>
          </a:p>
        </p:txBody>
      </p:sp>
      <p:sp>
        <p:nvSpPr>
          <p:cNvPr id="4" name="Slide Number Placeholder 3">
            <a:extLst>
              <a:ext uri="{FF2B5EF4-FFF2-40B4-BE49-F238E27FC236}">
                <a16:creationId xmlns:a16="http://schemas.microsoft.com/office/drawing/2014/main" id="{D421BB45-6ADD-6E23-B9CA-0B58201276A5}"/>
              </a:ext>
            </a:extLst>
          </p:cNvPr>
          <p:cNvSpPr>
            <a:spLocks noGrp="1"/>
          </p:cNvSpPr>
          <p:nvPr>
            <p:ph type="sldNum" sz="quarter" idx="10"/>
          </p:nvPr>
        </p:nvSpPr>
        <p:spPr/>
        <p:txBody>
          <a:bodyPr/>
          <a:lstStyle/>
          <a:p>
            <a:fld id="{74EC55B0-5D01-45FE-91CD-8F1B48D625FC}" type="slidenum">
              <a:rPr lang="en-US" smtClean="0"/>
              <a:pPr/>
              <a:t>68</a:t>
            </a:fld>
            <a:endParaRPr lang="en-US"/>
          </a:p>
        </p:txBody>
      </p:sp>
    </p:spTree>
    <p:extLst>
      <p:ext uri="{BB962C8B-B14F-4D97-AF65-F5344CB8AC3E}">
        <p14:creationId xmlns:p14="http://schemas.microsoft.com/office/powerpoint/2010/main" val="15232528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A65DBE-14F4-4C7E-9398-19150F9F88FB}"/>
              </a:ext>
            </a:extLst>
          </p:cNvPr>
          <p:cNvSpPr/>
          <p:nvPr/>
        </p:nvSpPr>
        <p:spPr>
          <a:xfrm>
            <a:off x="6919784" y="5350476"/>
            <a:ext cx="2224216" cy="1212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1DCA3-1D7B-4212-8582-325E8B1DED05}"/>
              </a:ext>
            </a:extLst>
          </p:cNvPr>
          <p:cNvSpPr>
            <a:spLocks noGrp="1"/>
          </p:cNvSpPr>
          <p:nvPr>
            <p:ph type="title"/>
          </p:nvPr>
        </p:nvSpPr>
        <p:spPr/>
        <p:txBody>
          <a:bodyPr>
            <a:noAutofit/>
          </a:bodyPr>
          <a:lstStyle/>
          <a:p>
            <a:r>
              <a:rPr lang="en-US"/>
              <a:t>Budget Example – Disadvantaged Area – $4.7M Project</a:t>
            </a:r>
          </a:p>
        </p:txBody>
      </p:sp>
      <p:sp>
        <p:nvSpPr>
          <p:cNvPr id="3" name="Content Placeholder 2">
            <a:extLst>
              <a:ext uri="{FF2B5EF4-FFF2-40B4-BE49-F238E27FC236}">
                <a16:creationId xmlns:a16="http://schemas.microsoft.com/office/drawing/2014/main" id="{3264DD2D-40BD-4389-8008-981B57FE897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D1A3BDB-8696-4B81-996D-71F93F1A3D38}"/>
              </a:ext>
            </a:extLst>
          </p:cNvPr>
          <p:cNvSpPr>
            <a:spLocks noGrp="1"/>
          </p:cNvSpPr>
          <p:nvPr>
            <p:ph type="sldNum" sz="quarter" idx="10"/>
          </p:nvPr>
        </p:nvSpPr>
        <p:spPr/>
        <p:txBody>
          <a:bodyPr/>
          <a:lstStyle/>
          <a:p>
            <a:fld id="{74EC55B0-5D01-45FE-91CD-8F1B48D625FC}" type="slidenum">
              <a:rPr lang="en-US" smtClean="0"/>
              <a:pPr/>
              <a:t>69</a:t>
            </a:fld>
            <a:endParaRPr lang="en-US"/>
          </a:p>
        </p:txBody>
      </p:sp>
      <p:graphicFrame>
        <p:nvGraphicFramePr>
          <p:cNvPr id="5" name="Table 4">
            <a:extLst>
              <a:ext uri="{FF2B5EF4-FFF2-40B4-BE49-F238E27FC236}">
                <a16:creationId xmlns:a16="http://schemas.microsoft.com/office/drawing/2014/main" id="{E0BE7C98-AFDE-4D77-A480-F90BF91429F0}"/>
              </a:ext>
            </a:extLst>
          </p:cNvPr>
          <p:cNvGraphicFramePr>
            <a:graphicFrameLocks noGrp="1"/>
          </p:cNvGraphicFramePr>
          <p:nvPr>
            <p:extLst>
              <p:ext uri="{D42A27DB-BD31-4B8C-83A1-F6EECF244321}">
                <p14:modId xmlns:p14="http://schemas.microsoft.com/office/powerpoint/2010/main" val="1165111055"/>
              </p:ext>
            </p:extLst>
          </p:nvPr>
        </p:nvGraphicFramePr>
        <p:xfrm>
          <a:off x="380746" y="920016"/>
          <a:ext cx="8108346" cy="5937984"/>
        </p:xfrm>
        <a:graphic>
          <a:graphicData uri="http://schemas.openxmlformats.org/drawingml/2006/table">
            <a:tbl>
              <a:tblPr firstRow="1" bandRow="1">
                <a:tableStyleId>{5C22544A-7EE6-4342-B048-85BDC9FD1C3A}</a:tableStyleId>
              </a:tblPr>
              <a:tblGrid>
                <a:gridCol w="4055357">
                  <a:extLst>
                    <a:ext uri="{9D8B030D-6E8A-4147-A177-3AD203B41FA5}">
                      <a16:colId xmlns:a16="http://schemas.microsoft.com/office/drawing/2014/main" val="172104990"/>
                    </a:ext>
                  </a:extLst>
                </a:gridCol>
                <a:gridCol w="4052989">
                  <a:extLst>
                    <a:ext uri="{9D8B030D-6E8A-4147-A177-3AD203B41FA5}">
                      <a16:colId xmlns:a16="http://schemas.microsoft.com/office/drawing/2014/main" val="1123684264"/>
                    </a:ext>
                  </a:extLst>
                </a:gridCol>
              </a:tblGrid>
              <a:tr h="476984">
                <a:tc>
                  <a:txBody>
                    <a:bodyPr/>
                    <a:lstStyle/>
                    <a:p>
                      <a:r>
                        <a:rPr lang="en-US" sz="1800" dirty="0"/>
                        <a:t>Line Item</a:t>
                      </a:r>
                    </a:p>
                  </a:txBody>
                  <a:tcPr/>
                </a:tc>
                <a:tc>
                  <a:txBody>
                    <a:bodyPr/>
                    <a:lstStyle/>
                    <a:p>
                      <a:r>
                        <a:rPr lang="en-US" sz="1800" dirty="0"/>
                        <a:t>Project Cost</a:t>
                      </a:r>
                    </a:p>
                  </a:txBody>
                  <a:tcPr/>
                </a:tc>
                <a:extLst>
                  <a:ext uri="{0D108BD9-81ED-4DB2-BD59-A6C34878D82A}">
                    <a16:rowId xmlns:a16="http://schemas.microsoft.com/office/drawing/2014/main" val="2383486938"/>
                  </a:ext>
                </a:extLst>
              </a:tr>
              <a:tr h="370840">
                <a:tc>
                  <a:txBody>
                    <a:bodyPr/>
                    <a:lstStyle/>
                    <a:p>
                      <a:r>
                        <a:rPr lang="en-US" sz="1800" b="1" i="1">
                          <a:solidFill>
                            <a:schemeClr val="accent3"/>
                          </a:solidFill>
                        </a:rPr>
                        <a:t>Construction Costs</a:t>
                      </a:r>
                    </a:p>
                  </a:txBody>
                  <a:tcPr/>
                </a:tc>
                <a:tc>
                  <a:txBody>
                    <a:bodyPr/>
                    <a:lstStyle/>
                    <a:p>
                      <a:endParaRPr lang="en-US"/>
                    </a:p>
                  </a:txBody>
                  <a:tcPr/>
                </a:tc>
                <a:extLst>
                  <a:ext uri="{0D108BD9-81ED-4DB2-BD59-A6C34878D82A}">
                    <a16:rowId xmlns:a16="http://schemas.microsoft.com/office/drawing/2014/main" val="1863064450"/>
                  </a:ext>
                </a:extLst>
              </a:tr>
              <a:tr h="370840">
                <a:tc>
                  <a:txBody>
                    <a:bodyPr/>
                    <a:lstStyle/>
                    <a:p>
                      <a:r>
                        <a:rPr lang="en-US" sz="1800">
                          <a:solidFill>
                            <a:schemeClr val="accent3"/>
                          </a:solidFill>
                        </a:rPr>
                        <a:t>10-inch gravity sewer dis. area</a:t>
                      </a:r>
                    </a:p>
                  </a:txBody>
                  <a:tcPr/>
                </a:tc>
                <a:tc>
                  <a:txBody>
                    <a:bodyPr/>
                    <a:lstStyle/>
                    <a:p>
                      <a:r>
                        <a:rPr lang="en-US" sz="1800">
                          <a:solidFill>
                            <a:schemeClr val="accent3"/>
                          </a:solidFill>
                        </a:rPr>
                        <a:t>$2,000,000</a:t>
                      </a:r>
                    </a:p>
                  </a:txBody>
                  <a:tcPr/>
                </a:tc>
                <a:extLst>
                  <a:ext uri="{0D108BD9-81ED-4DB2-BD59-A6C34878D82A}">
                    <a16:rowId xmlns:a16="http://schemas.microsoft.com/office/drawing/2014/main" val="760179424"/>
                  </a:ext>
                </a:extLst>
              </a:tr>
              <a:tr h="370840">
                <a:tc>
                  <a:txBody>
                    <a:bodyPr/>
                    <a:lstStyle/>
                    <a:p>
                      <a:r>
                        <a:rPr lang="en-US" sz="1800">
                          <a:solidFill>
                            <a:schemeClr val="accent3"/>
                          </a:solidFill>
                        </a:rPr>
                        <a:t>10-inch gravity sewer</a:t>
                      </a:r>
                    </a:p>
                  </a:txBody>
                  <a:tcPr/>
                </a:tc>
                <a:tc>
                  <a:txBody>
                    <a:bodyPr/>
                    <a:lstStyle/>
                    <a:p>
                      <a:r>
                        <a:rPr lang="en-US" sz="1800">
                          <a:solidFill>
                            <a:schemeClr val="accent3"/>
                          </a:solidFill>
                        </a:rPr>
                        <a:t>$750,000</a:t>
                      </a:r>
                    </a:p>
                  </a:txBody>
                  <a:tcPr/>
                </a:tc>
                <a:extLst>
                  <a:ext uri="{0D108BD9-81ED-4DB2-BD59-A6C34878D82A}">
                    <a16:rowId xmlns:a16="http://schemas.microsoft.com/office/drawing/2014/main" val="980740732"/>
                  </a:ext>
                </a:extLst>
              </a:tr>
              <a:tr h="370840">
                <a:tc>
                  <a:txBody>
                    <a:bodyPr/>
                    <a:lstStyle/>
                    <a:p>
                      <a:r>
                        <a:rPr lang="en-US" sz="1800">
                          <a:solidFill>
                            <a:schemeClr val="accent3"/>
                          </a:solidFill>
                        </a:rPr>
                        <a:t>8-inch gravity sewer dis. area</a:t>
                      </a:r>
                    </a:p>
                  </a:txBody>
                  <a:tcPr/>
                </a:tc>
                <a:tc>
                  <a:txBody>
                    <a:bodyPr/>
                    <a:lstStyle/>
                    <a:p>
                      <a:r>
                        <a:rPr lang="en-US" sz="1800">
                          <a:solidFill>
                            <a:schemeClr val="accent3"/>
                          </a:solidFill>
                        </a:rPr>
                        <a:t>$1,000,000</a:t>
                      </a:r>
                    </a:p>
                  </a:txBody>
                  <a:tcPr/>
                </a:tc>
                <a:extLst>
                  <a:ext uri="{0D108BD9-81ED-4DB2-BD59-A6C34878D82A}">
                    <a16:rowId xmlns:a16="http://schemas.microsoft.com/office/drawing/2014/main" val="2986840491"/>
                  </a:ext>
                </a:extLst>
              </a:tr>
              <a:tr h="370840">
                <a:tc>
                  <a:txBody>
                    <a:bodyPr/>
                    <a:lstStyle/>
                    <a:p>
                      <a:r>
                        <a:rPr lang="en-US" sz="1800">
                          <a:solidFill>
                            <a:schemeClr val="accent3"/>
                          </a:solidFill>
                        </a:rPr>
                        <a:t>50 sewer laterals dis. area</a:t>
                      </a:r>
                    </a:p>
                  </a:txBody>
                  <a:tcPr/>
                </a:tc>
                <a:tc>
                  <a:txBody>
                    <a:bodyPr/>
                    <a:lstStyle/>
                    <a:p>
                      <a:r>
                        <a:rPr lang="en-US" sz="1800">
                          <a:solidFill>
                            <a:schemeClr val="accent3"/>
                          </a:solidFill>
                        </a:rPr>
                        <a:t>$100,000</a:t>
                      </a:r>
                    </a:p>
                  </a:txBody>
                  <a:tcPr/>
                </a:tc>
                <a:extLst>
                  <a:ext uri="{0D108BD9-81ED-4DB2-BD59-A6C34878D82A}">
                    <a16:rowId xmlns:a16="http://schemas.microsoft.com/office/drawing/2014/main" val="1626410679"/>
                  </a:ext>
                </a:extLst>
              </a:tr>
              <a:tr h="370840">
                <a:tc>
                  <a:txBody>
                    <a:bodyPr/>
                    <a:lstStyle/>
                    <a:p>
                      <a:r>
                        <a:rPr lang="en-US" sz="1800">
                          <a:solidFill>
                            <a:schemeClr val="accent3"/>
                          </a:solidFill>
                        </a:rPr>
                        <a:t>Subtotal:</a:t>
                      </a:r>
                    </a:p>
                  </a:txBody>
                  <a:tcPr/>
                </a:tc>
                <a:tc>
                  <a:txBody>
                    <a:bodyPr/>
                    <a:lstStyle/>
                    <a:p>
                      <a:r>
                        <a:rPr lang="en-US" sz="1800">
                          <a:solidFill>
                            <a:schemeClr val="accent3"/>
                          </a:solidFill>
                        </a:rPr>
                        <a:t>$3,850,000 ($3.1M=80.51% d/u)</a:t>
                      </a:r>
                    </a:p>
                  </a:txBody>
                  <a:tcPr/>
                </a:tc>
                <a:extLst>
                  <a:ext uri="{0D108BD9-81ED-4DB2-BD59-A6C34878D82A}">
                    <a16:rowId xmlns:a16="http://schemas.microsoft.com/office/drawing/2014/main" val="3201644943"/>
                  </a:ext>
                </a:extLst>
              </a:tr>
              <a:tr h="370840">
                <a:tc>
                  <a:txBody>
                    <a:bodyPr/>
                    <a:lstStyle/>
                    <a:p>
                      <a:r>
                        <a:rPr lang="en-US" sz="1800">
                          <a:solidFill>
                            <a:schemeClr val="accent3"/>
                          </a:solidFill>
                        </a:rPr>
                        <a:t>Contingency (10%)</a:t>
                      </a:r>
                    </a:p>
                  </a:txBody>
                  <a:tcPr/>
                </a:tc>
                <a:tc>
                  <a:txBody>
                    <a:bodyPr/>
                    <a:lstStyle/>
                    <a:p>
                      <a:r>
                        <a:rPr lang="en-US" sz="1800">
                          <a:solidFill>
                            <a:schemeClr val="accent3"/>
                          </a:solidFill>
                        </a:rPr>
                        <a:t>$385,000 (80.51% d/u=$309,964 of cont.)</a:t>
                      </a:r>
                    </a:p>
                  </a:txBody>
                  <a:tcPr/>
                </a:tc>
                <a:extLst>
                  <a:ext uri="{0D108BD9-81ED-4DB2-BD59-A6C34878D82A}">
                    <a16:rowId xmlns:a16="http://schemas.microsoft.com/office/drawing/2014/main" val="706478059"/>
                  </a:ext>
                </a:extLst>
              </a:tr>
              <a:tr h="370840">
                <a:tc>
                  <a:txBody>
                    <a:bodyPr/>
                    <a:lstStyle/>
                    <a:p>
                      <a:r>
                        <a:rPr lang="en-US" sz="1800">
                          <a:solidFill>
                            <a:schemeClr val="accent3"/>
                          </a:solidFill>
                        </a:rPr>
                        <a:t>Total Construction – dis. area.</a:t>
                      </a:r>
                    </a:p>
                  </a:txBody>
                  <a:tcPr/>
                </a:tc>
                <a:tc>
                  <a:txBody>
                    <a:bodyPr/>
                    <a:lstStyle/>
                    <a:p>
                      <a:r>
                        <a:rPr lang="en-US" sz="1800">
                          <a:solidFill>
                            <a:schemeClr val="accent3"/>
                          </a:solidFill>
                        </a:rPr>
                        <a:t>$3,409,964</a:t>
                      </a:r>
                    </a:p>
                  </a:txBody>
                  <a:tcPr/>
                </a:tc>
                <a:extLst>
                  <a:ext uri="{0D108BD9-81ED-4DB2-BD59-A6C34878D82A}">
                    <a16:rowId xmlns:a16="http://schemas.microsoft.com/office/drawing/2014/main" val="1644830290"/>
                  </a:ext>
                </a:extLst>
              </a:tr>
              <a:tr h="370840">
                <a:tc>
                  <a:txBody>
                    <a:bodyPr/>
                    <a:lstStyle/>
                    <a:p>
                      <a:r>
                        <a:rPr lang="en-US" sz="1800">
                          <a:solidFill>
                            <a:schemeClr val="accent3"/>
                          </a:solidFill>
                        </a:rPr>
                        <a:t>Total Construction – Other</a:t>
                      </a:r>
                    </a:p>
                  </a:txBody>
                  <a:tcPr/>
                </a:tc>
                <a:tc>
                  <a:txBody>
                    <a:bodyPr/>
                    <a:lstStyle/>
                    <a:p>
                      <a:r>
                        <a:rPr lang="en-US" sz="1800">
                          <a:solidFill>
                            <a:schemeClr val="accent3"/>
                          </a:solidFill>
                        </a:rPr>
                        <a:t>$825,036</a:t>
                      </a:r>
                    </a:p>
                  </a:txBody>
                  <a:tcPr/>
                </a:tc>
                <a:extLst>
                  <a:ext uri="{0D108BD9-81ED-4DB2-BD59-A6C34878D82A}">
                    <a16:rowId xmlns:a16="http://schemas.microsoft.com/office/drawing/2014/main" val="1735141433"/>
                  </a:ext>
                </a:extLst>
              </a:tr>
              <a:tr h="370840">
                <a:tc>
                  <a:txBody>
                    <a:bodyPr/>
                    <a:lstStyle/>
                    <a:p>
                      <a:r>
                        <a:rPr lang="en-US" sz="1800">
                          <a:solidFill>
                            <a:schemeClr val="accent3"/>
                          </a:solidFill>
                        </a:rPr>
                        <a:t>Total Construction</a:t>
                      </a:r>
                    </a:p>
                  </a:txBody>
                  <a:tcPr/>
                </a:tc>
                <a:tc>
                  <a:txBody>
                    <a:bodyPr/>
                    <a:lstStyle/>
                    <a:p>
                      <a:r>
                        <a:rPr lang="en-US" sz="1800">
                          <a:solidFill>
                            <a:schemeClr val="accent3"/>
                          </a:solidFill>
                        </a:rPr>
                        <a:t>$4,235,000</a:t>
                      </a:r>
                    </a:p>
                  </a:txBody>
                  <a:tcPr/>
                </a:tc>
                <a:extLst>
                  <a:ext uri="{0D108BD9-81ED-4DB2-BD59-A6C34878D82A}">
                    <a16:rowId xmlns:a16="http://schemas.microsoft.com/office/drawing/2014/main" val="4170966165"/>
                  </a:ext>
                </a:extLst>
              </a:tr>
              <a:tr h="370840">
                <a:tc>
                  <a:txBody>
                    <a:bodyPr/>
                    <a:lstStyle/>
                    <a:p>
                      <a:r>
                        <a:rPr lang="en-US" sz="1800" b="1" i="1">
                          <a:solidFill>
                            <a:schemeClr val="accent3"/>
                          </a:solidFill>
                        </a:rPr>
                        <a:t>Engineering Costs</a:t>
                      </a:r>
                    </a:p>
                  </a:txBody>
                  <a:tcPr/>
                </a:tc>
                <a:tc>
                  <a:txBody>
                    <a:bodyPr/>
                    <a:lstStyle/>
                    <a:p>
                      <a:r>
                        <a:rPr lang="en-US" sz="1800">
                          <a:solidFill>
                            <a:schemeClr val="accent3"/>
                          </a:solidFill>
                        </a:rPr>
                        <a:t>$100,000</a:t>
                      </a:r>
                    </a:p>
                  </a:txBody>
                  <a:tcPr/>
                </a:tc>
                <a:extLst>
                  <a:ext uri="{0D108BD9-81ED-4DB2-BD59-A6C34878D82A}">
                    <a16:rowId xmlns:a16="http://schemas.microsoft.com/office/drawing/2014/main" val="2092919697"/>
                  </a:ext>
                </a:extLst>
              </a:tr>
              <a:tr h="370840">
                <a:tc>
                  <a:txBody>
                    <a:bodyPr/>
                    <a:lstStyle/>
                    <a:p>
                      <a:r>
                        <a:rPr lang="en-US" sz="1800" b="1" i="1">
                          <a:solidFill>
                            <a:schemeClr val="accent3"/>
                          </a:solidFill>
                        </a:rPr>
                        <a:t>Admin Costs</a:t>
                      </a:r>
                    </a:p>
                  </a:txBody>
                  <a:tcPr/>
                </a:tc>
                <a:tc>
                  <a:txBody>
                    <a:bodyPr/>
                    <a:lstStyle/>
                    <a:p>
                      <a:r>
                        <a:rPr lang="en-US" sz="1800">
                          <a:solidFill>
                            <a:schemeClr val="accent3"/>
                          </a:solidFill>
                        </a:rPr>
                        <a:t>$100,000</a:t>
                      </a:r>
                    </a:p>
                  </a:txBody>
                  <a:tcPr/>
                </a:tc>
                <a:extLst>
                  <a:ext uri="{0D108BD9-81ED-4DB2-BD59-A6C34878D82A}">
                    <a16:rowId xmlns:a16="http://schemas.microsoft.com/office/drawing/2014/main" val="3743718978"/>
                  </a:ext>
                </a:extLst>
              </a:tr>
              <a:tr h="370840">
                <a:tc>
                  <a:txBody>
                    <a:bodyPr/>
                    <a:lstStyle/>
                    <a:p>
                      <a:r>
                        <a:rPr lang="en-US" sz="1800" b="1" i="1">
                          <a:solidFill>
                            <a:schemeClr val="accent3"/>
                          </a:solidFill>
                        </a:rPr>
                        <a:t>Connection Fees</a:t>
                      </a:r>
                    </a:p>
                  </a:txBody>
                  <a:tcPr/>
                </a:tc>
                <a:tc>
                  <a:txBody>
                    <a:bodyPr/>
                    <a:lstStyle/>
                    <a:p>
                      <a:r>
                        <a:rPr lang="en-US" sz="1800">
                          <a:solidFill>
                            <a:schemeClr val="accent3"/>
                          </a:solidFill>
                        </a:rPr>
                        <a:t>$250,000</a:t>
                      </a:r>
                    </a:p>
                  </a:txBody>
                  <a:tcPr/>
                </a:tc>
                <a:extLst>
                  <a:ext uri="{0D108BD9-81ED-4DB2-BD59-A6C34878D82A}">
                    <a16:rowId xmlns:a16="http://schemas.microsoft.com/office/drawing/2014/main" val="3351463267"/>
                  </a:ext>
                </a:extLst>
              </a:tr>
              <a:tr h="370840">
                <a:tc>
                  <a:txBody>
                    <a:bodyPr/>
                    <a:lstStyle/>
                    <a:p>
                      <a:r>
                        <a:rPr lang="en-US" sz="1800" b="1" i="1" dirty="0">
                          <a:solidFill>
                            <a:schemeClr val="accent3"/>
                          </a:solidFill>
                        </a:rPr>
                        <a:t>Total Project Cost</a:t>
                      </a:r>
                    </a:p>
                  </a:txBody>
                  <a:tcPr/>
                </a:tc>
                <a:tc>
                  <a:txBody>
                    <a:bodyPr/>
                    <a:lstStyle/>
                    <a:p>
                      <a:r>
                        <a:rPr lang="en-US" sz="1800">
                          <a:solidFill>
                            <a:schemeClr val="accent3"/>
                          </a:solidFill>
                        </a:rPr>
                        <a:t>=$4,685,000 (dis. area=$3,859,964)</a:t>
                      </a:r>
                    </a:p>
                  </a:txBody>
                  <a:tcPr/>
                </a:tc>
                <a:extLst>
                  <a:ext uri="{0D108BD9-81ED-4DB2-BD59-A6C34878D82A}">
                    <a16:rowId xmlns:a16="http://schemas.microsoft.com/office/drawing/2014/main" val="1140763948"/>
                  </a:ext>
                </a:extLst>
              </a:tr>
            </a:tbl>
          </a:graphicData>
        </a:graphic>
      </p:graphicFrame>
    </p:spTree>
    <p:extLst>
      <p:ext uri="{BB962C8B-B14F-4D97-AF65-F5344CB8AC3E}">
        <p14:creationId xmlns:p14="http://schemas.microsoft.com/office/powerpoint/2010/main" val="9826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FE0899-BB22-453B-9BF7-0F072D4C93ED}"/>
              </a:ext>
            </a:extLst>
          </p:cNvPr>
          <p:cNvSpPr/>
          <p:nvPr/>
        </p:nvSpPr>
        <p:spPr>
          <a:xfrm>
            <a:off x="6828183" y="5297557"/>
            <a:ext cx="2226365" cy="1212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49E96-0F2D-42A0-B553-E6219E903D43}"/>
              </a:ext>
            </a:extLst>
          </p:cNvPr>
          <p:cNvSpPr>
            <a:spLocks noGrp="1"/>
          </p:cNvSpPr>
          <p:nvPr>
            <p:ph type="title"/>
          </p:nvPr>
        </p:nvSpPr>
        <p:spPr/>
        <p:txBody>
          <a:bodyPr/>
          <a:lstStyle/>
          <a:p>
            <a:r>
              <a:rPr lang="en-US"/>
              <a:t>Viable Utility Reserve – ARPA Important Facts</a:t>
            </a:r>
          </a:p>
        </p:txBody>
      </p:sp>
      <p:sp>
        <p:nvSpPr>
          <p:cNvPr id="3" name="Content Placeholder 2">
            <a:extLst>
              <a:ext uri="{FF2B5EF4-FFF2-40B4-BE49-F238E27FC236}">
                <a16:creationId xmlns:a16="http://schemas.microsoft.com/office/drawing/2014/main" id="{C1BD1A07-FB73-4830-A1E9-2732B62D5EDA}"/>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Funding Available – $119 million</a:t>
            </a:r>
          </a:p>
          <a:p>
            <a:r>
              <a:rPr lang="en-US">
                <a:solidFill>
                  <a:schemeClr val="accent3"/>
                </a:solidFill>
                <a:latin typeface="Arial"/>
                <a:cs typeface="Arial"/>
              </a:rPr>
              <a:t>Funds likely available only this round</a:t>
            </a:r>
          </a:p>
          <a:p>
            <a:r>
              <a:rPr lang="en-US">
                <a:solidFill>
                  <a:schemeClr val="accent3"/>
                </a:solidFill>
                <a:latin typeface="Arial"/>
                <a:cs typeface="Arial"/>
              </a:rPr>
              <a:t>Funding limits</a:t>
            </a:r>
          </a:p>
          <a:p>
            <a:pPr lvl="1"/>
            <a:r>
              <a:rPr lang="en-US">
                <a:solidFill>
                  <a:schemeClr val="accent3"/>
                </a:solidFill>
                <a:latin typeface="Arial"/>
                <a:cs typeface="Arial"/>
              </a:rPr>
              <a:t>$15 million per applicant OR $30 million total for utilities merging</a:t>
            </a:r>
          </a:p>
          <a:p>
            <a:pPr lvl="2"/>
            <a:r>
              <a:rPr lang="en-US">
                <a:solidFill>
                  <a:schemeClr val="accent3"/>
                </a:solidFill>
                <a:latin typeface="Arial"/>
                <a:cs typeface="Arial"/>
              </a:rPr>
              <a:t>Construction grants  </a:t>
            </a:r>
          </a:p>
          <a:p>
            <a:pPr lvl="2"/>
            <a:r>
              <a:rPr lang="en-US">
                <a:solidFill>
                  <a:schemeClr val="accent3"/>
                </a:solidFill>
                <a:latin typeface="Arial"/>
                <a:cs typeface="Arial"/>
              </a:rPr>
              <a:t>Study grants </a:t>
            </a:r>
            <a:endParaRPr lang="en-US">
              <a:solidFill>
                <a:schemeClr val="accent3"/>
              </a:solidFill>
            </a:endParaRPr>
          </a:p>
          <a:p>
            <a:r>
              <a:rPr lang="en-US">
                <a:solidFill>
                  <a:schemeClr val="accent3"/>
                </a:solidFill>
                <a:latin typeface="Arial"/>
                <a:cs typeface="Arial"/>
              </a:rPr>
              <a:t>Applications due on </a:t>
            </a:r>
            <a:r>
              <a:rPr lang="en-US" u="sng">
                <a:solidFill>
                  <a:srgbClr val="FF0000"/>
                </a:solidFill>
                <a:latin typeface="Arial"/>
                <a:cs typeface="Arial"/>
              </a:rPr>
              <a:t>September 30, 2022</a:t>
            </a:r>
          </a:p>
          <a:p>
            <a:r>
              <a:rPr lang="en-US">
                <a:solidFill>
                  <a:srgbClr val="FF0000"/>
                </a:solidFill>
                <a:latin typeface="Arial"/>
                <a:cs typeface="Arial"/>
              </a:rPr>
              <a:t>Funds must be expended by December 31, 2026</a:t>
            </a:r>
          </a:p>
          <a:p>
            <a:endParaRPr lang="en-US">
              <a:solidFill>
                <a:srgbClr val="FF0000"/>
              </a:solidFill>
            </a:endParaRPr>
          </a:p>
          <a:p>
            <a:endParaRPr lang="en-US">
              <a:solidFill>
                <a:srgbClr val="FF0000"/>
              </a:solidFill>
            </a:endParaRPr>
          </a:p>
        </p:txBody>
      </p:sp>
      <p:sp>
        <p:nvSpPr>
          <p:cNvPr id="4" name="Slide Number Placeholder 3">
            <a:extLst>
              <a:ext uri="{FF2B5EF4-FFF2-40B4-BE49-F238E27FC236}">
                <a16:creationId xmlns:a16="http://schemas.microsoft.com/office/drawing/2014/main" id="{D370D851-611D-42C8-A131-1B46CF325030}"/>
              </a:ext>
            </a:extLst>
          </p:cNvPr>
          <p:cNvSpPr>
            <a:spLocks noGrp="1"/>
          </p:cNvSpPr>
          <p:nvPr>
            <p:ph type="sldNum" sz="quarter" idx="10"/>
          </p:nvPr>
        </p:nvSpPr>
        <p:spPr/>
        <p:txBody>
          <a:bodyPr/>
          <a:lstStyle/>
          <a:p>
            <a:fld id="{74EC55B0-5D01-45FE-91CD-8F1B48D625FC}" type="slidenum">
              <a:rPr lang="en-US" smtClean="0"/>
              <a:pPr/>
              <a:t>7</a:t>
            </a:fld>
            <a:endParaRPr lang="en-US"/>
          </a:p>
        </p:txBody>
      </p:sp>
    </p:spTree>
    <p:extLst>
      <p:ext uri="{BB962C8B-B14F-4D97-AF65-F5344CB8AC3E}">
        <p14:creationId xmlns:p14="http://schemas.microsoft.com/office/powerpoint/2010/main" val="6225908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77A3C-1412-49A4-9872-E2C0DCC8CD50}"/>
              </a:ext>
            </a:extLst>
          </p:cNvPr>
          <p:cNvSpPr>
            <a:spLocks noGrp="1"/>
          </p:cNvSpPr>
          <p:nvPr>
            <p:ph type="title"/>
          </p:nvPr>
        </p:nvSpPr>
        <p:spPr/>
        <p:txBody>
          <a:bodyPr/>
          <a:lstStyle/>
          <a:p>
            <a:r>
              <a:rPr lang="en-US"/>
              <a:t>Category 1 Points (CWSRF only)</a:t>
            </a:r>
          </a:p>
        </p:txBody>
      </p:sp>
      <p:sp>
        <p:nvSpPr>
          <p:cNvPr id="3" name="Content Placeholder 2">
            <a:extLst>
              <a:ext uri="{FF2B5EF4-FFF2-40B4-BE49-F238E27FC236}">
                <a16:creationId xmlns:a16="http://schemas.microsoft.com/office/drawing/2014/main" id="{E3E6265E-E015-48D4-9A2F-520289176F14}"/>
              </a:ext>
            </a:extLst>
          </p:cNvPr>
          <p:cNvSpPr>
            <a:spLocks noGrp="1"/>
          </p:cNvSpPr>
          <p:nvPr>
            <p:ph idx="1"/>
          </p:nvPr>
        </p:nvSpPr>
        <p:spPr/>
        <p:txBody>
          <a:bodyPr/>
          <a:lstStyle/>
          <a:p>
            <a:r>
              <a:rPr lang="en-US">
                <a:solidFill>
                  <a:schemeClr val="accent3"/>
                </a:solidFill>
              </a:rPr>
              <a:t>One option for stormwater</a:t>
            </a:r>
          </a:p>
          <a:p>
            <a:r>
              <a:rPr lang="en-US">
                <a:solidFill>
                  <a:schemeClr val="accent3"/>
                </a:solidFill>
              </a:rPr>
              <a:t>1.G Stream, Buffer, Wetland Restoration now 15 points</a:t>
            </a:r>
          </a:p>
          <a:p>
            <a:r>
              <a:rPr lang="en-US">
                <a:solidFill>
                  <a:schemeClr val="accent3"/>
                </a:solidFill>
              </a:rPr>
              <a:t>1.H Stormwater </a:t>
            </a:r>
            <a:r>
              <a:rPr lang="en-US" err="1">
                <a:solidFill>
                  <a:schemeClr val="accent3"/>
                </a:solidFill>
              </a:rPr>
              <a:t>Stormwater</a:t>
            </a:r>
            <a:r>
              <a:rPr lang="en-US">
                <a:solidFill>
                  <a:schemeClr val="accent3"/>
                </a:solidFill>
              </a:rPr>
              <a:t> Control Measure (SCM)</a:t>
            </a:r>
          </a:p>
          <a:p>
            <a:pPr lvl="1"/>
            <a:r>
              <a:rPr lang="en-US">
                <a:solidFill>
                  <a:schemeClr val="accent3"/>
                </a:solidFill>
              </a:rPr>
              <a:t>Now 10 points</a:t>
            </a:r>
          </a:p>
          <a:p>
            <a:pPr lvl="1"/>
            <a:r>
              <a:rPr lang="en-US">
                <a:solidFill>
                  <a:schemeClr val="accent3"/>
                </a:solidFill>
              </a:rPr>
              <a:t>Note change in terminology from BMP to SCM</a:t>
            </a:r>
          </a:p>
          <a:p>
            <a:r>
              <a:rPr lang="en-US">
                <a:solidFill>
                  <a:schemeClr val="accent3"/>
                </a:solidFill>
              </a:rPr>
              <a:t>1.I Reclaimed water / rainwater harvesting now 10 points</a:t>
            </a:r>
          </a:p>
          <a:p>
            <a:endParaRPr lang="en-US"/>
          </a:p>
        </p:txBody>
      </p:sp>
      <p:sp>
        <p:nvSpPr>
          <p:cNvPr id="4" name="Slide Number Placeholder 3">
            <a:extLst>
              <a:ext uri="{FF2B5EF4-FFF2-40B4-BE49-F238E27FC236}">
                <a16:creationId xmlns:a16="http://schemas.microsoft.com/office/drawing/2014/main" id="{2C84C1F8-4BC2-4705-9731-B5BEF84A27F7}"/>
              </a:ext>
            </a:extLst>
          </p:cNvPr>
          <p:cNvSpPr>
            <a:spLocks noGrp="1"/>
          </p:cNvSpPr>
          <p:nvPr>
            <p:ph type="sldNum" sz="quarter" idx="10"/>
          </p:nvPr>
        </p:nvSpPr>
        <p:spPr/>
        <p:txBody>
          <a:bodyPr/>
          <a:lstStyle/>
          <a:p>
            <a:fld id="{74EC55B0-5D01-45FE-91CD-8F1B48D625FC}" type="slidenum">
              <a:rPr lang="en-US" smtClean="0"/>
              <a:pPr/>
              <a:t>70</a:t>
            </a:fld>
            <a:endParaRPr lang="en-US"/>
          </a:p>
        </p:txBody>
      </p:sp>
    </p:spTree>
    <p:extLst>
      <p:ext uri="{BB962C8B-B14F-4D97-AF65-F5344CB8AC3E}">
        <p14:creationId xmlns:p14="http://schemas.microsoft.com/office/powerpoint/2010/main" val="42605189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A4A7-C856-432B-A2F9-B028FAD7B7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A49C1B-C3F7-4BEE-8791-A240F24FC334}"/>
              </a:ext>
            </a:extLst>
          </p:cNvPr>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sz="3200">
                <a:solidFill>
                  <a:schemeClr val="tx2"/>
                </a:solidFill>
              </a:rPr>
              <a:t>Priority Rating System</a:t>
            </a:r>
          </a:p>
          <a:p>
            <a:pPr marL="0" indent="0" algn="ctr">
              <a:buNone/>
            </a:pPr>
            <a:br>
              <a:rPr lang="en-US" sz="3200">
                <a:solidFill>
                  <a:schemeClr val="tx2"/>
                </a:solidFill>
              </a:rPr>
            </a:br>
            <a:r>
              <a:rPr lang="en-US" sz="3200">
                <a:solidFill>
                  <a:schemeClr val="tx2"/>
                </a:solidFill>
              </a:rPr>
              <a:t>Category 2 – Project Benefits</a:t>
            </a:r>
          </a:p>
          <a:p>
            <a:endParaRPr lang="en-US"/>
          </a:p>
        </p:txBody>
      </p:sp>
      <p:sp>
        <p:nvSpPr>
          <p:cNvPr id="4" name="Slide Number Placeholder 3">
            <a:extLst>
              <a:ext uri="{FF2B5EF4-FFF2-40B4-BE49-F238E27FC236}">
                <a16:creationId xmlns:a16="http://schemas.microsoft.com/office/drawing/2014/main" id="{0B0854EB-538C-4A0A-A756-2D90FE5AC024}"/>
              </a:ext>
            </a:extLst>
          </p:cNvPr>
          <p:cNvSpPr>
            <a:spLocks noGrp="1"/>
          </p:cNvSpPr>
          <p:nvPr>
            <p:ph type="sldNum" sz="quarter" idx="10"/>
          </p:nvPr>
        </p:nvSpPr>
        <p:spPr/>
        <p:txBody>
          <a:bodyPr/>
          <a:lstStyle/>
          <a:p>
            <a:fld id="{74EC55B0-5D01-45FE-91CD-8F1B48D625FC}" type="slidenum">
              <a:rPr lang="en-US" smtClean="0"/>
              <a:pPr/>
              <a:t>71</a:t>
            </a:fld>
            <a:endParaRPr lang="en-US"/>
          </a:p>
        </p:txBody>
      </p:sp>
    </p:spTree>
    <p:extLst>
      <p:ext uri="{BB962C8B-B14F-4D97-AF65-F5344CB8AC3E}">
        <p14:creationId xmlns:p14="http://schemas.microsoft.com/office/powerpoint/2010/main" val="1794755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51BB8-12FD-E967-1CD0-48375AD24D6E}"/>
              </a:ext>
            </a:extLst>
          </p:cNvPr>
          <p:cNvSpPr>
            <a:spLocks noGrp="1"/>
          </p:cNvSpPr>
          <p:nvPr>
            <p:ph type="title"/>
          </p:nvPr>
        </p:nvSpPr>
        <p:spPr/>
        <p:txBody>
          <a:bodyPr>
            <a:noAutofit/>
          </a:bodyPr>
          <a:lstStyle/>
          <a:p>
            <a:r>
              <a:rPr lang="en-US"/>
              <a:t>2.A Provides Specific Environmental or Public Health Benefit (CDBG-I)</a:t>
            </a:r>
          </a:p>
        </p:txBody>
      </p:sp>
      <p:sp>
        <p:nvSpPr>
          <p:cNvPr id="3" name="Content Placeholder 2">
            <a:extLst>
              <a:ext uri="{FF2B5EF4-FFF2-40B4-BE49-F238E27FC236}">
                <a16:creationId xmlns:a16="http://schemas.microsoft.com/office/drawing/2014/main" id="{117B1BE4-B23A-F572-F7F4-5160D4CFCD0C}"/>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Expanded to include additional environmental and public health benefits to list of projects that could receive these priority points: </a:t>
            </a:r>
            <a:endParaRPr lang="en-US">
              <a:solidFill>
                <a:schemeClr val="accent3"/>
              </a:solidFill>
            </a:endParaRPr>
          </a:p>
          <a:p>
            <a:pPr lvl="1"/>
            <a:r>
              <a:rPr lang="en-US">
                <a:solidFill>
                  <a:schemeClr val="accent3"/>
                </a:solidFill>
                <a:latin typeface="Arial"/>
                <a:cs typeface="Arial"/>
              </a:rPr>
              <a:t>Eliminating malfunctioning onsite wastewater systems</a:t>
            </a:r>
            <a:endParaRPr lang="en-US">
              <a:solidFill>
                <a:schemeClr val="accent3"/>
              </a:solidFill>
            </a:endParaRPr>
          </a:p>
          <a:p>
            <a:pPr lvl="1"/>
            <a:r>
              <a:rPr lang="en-US">
                <a:solidFill>
                  <a:schemeClr val="accent3"/>
                </a:solidFill>
                <a:latin typeface="Arial"/>
                <a:cs typeface="Arial"/>
              </a:rPr>
              <a:t>Eliminating lead service lines </a:t>
            </a:r>
            <a:endParaRPr lang="en-US">
              <a:solidFill>
                <a:schemeClr val="accent3"/>
              </a:solidFill>
            </a:endParaRPr>
          </a:p>
          <a:p>
            <a:pPr lvl="2"/>
            <a:r>
              <a:rPr lang="en-US" sz="2400">
                <a:solidFill>
                  <a:schemeClr val="accent3"/>
                </a:solidFill>
                <a:latin typeface="Arial"/>
                <a:cs typeface="Arial"/>
              </a:rPr>
              <a:t>Must document that at least 50% of the construction cost is to replace lead service lines </a:t>
            </a:r>
            <a:endParaRPr lang="en-US" sz="2400">
              <a:solidFill>
                <a:schemeClr val="accent3"/>
              </a:solidFill>
            </a:endParaRPr>
          </a:p>
          <a:p>
            <a:pPr marL="685800" lvl="2" indent="0">
              <a:buNone/>
            </a:pPr>
            <a:endParaRPr lang="en-US">
              <a:solidFill>
                <a:srgbClr val="FF0000"/>
              </a:solidFill>
            </a:endParaRPr>
          </a:p>
          <a:p>
            <a:endParaRPr lang="en-US"/>
          </a:p>
          <a:p>
            <a:endParaRPr lang="en-US"/>
          </a:p>
          <a:p>
            <a:endParaRPr lang="en-US"/>
          </a:p>
        </p:txBody>
      </p:sp>
      <p:sp>
        <p:nvSpPr>
          <p:cNvPr id="4" name="Slide Number Placeholder 3">
            <a:extLst>
              <a:ext uri="{FF2B5EF4-FFF2-40B4-BE49-F238E27FC236}">
                <a16:creationId xmlns:a16="http://schemas.microsoft.com/office/drawing/2014/main" id="{3E3EC2D9-D041-E168-9D30-C109FAF95F04}"/>
              </a:ext>
            </a:extLst>
          </p:cNvPr>
          <p:cNvSpPr>
            <a:spLocks noGrp="1"/>
          </p:cNvSpPr>
          <p:nvPr>
            <p:ph type="sldNum" sz="quarter" idx="10"/>
          </p:nvPr>
        </p:nvSpPr>
        <p:spPr/>
        <p:txBody>
          <a:bodyPr/>
          <a:lstStyle/>
          <a:p>
            <a:fld id="{74EC55B0-5D01-45FE-91CD-8F1B48D625FC}" type="slidenum">
              <a:rPr lang="en-US" smtClean="0"/>
              <a:pPr/>
              <a:t>72</a:t>
            </a:fld>
            <a:endParaRPr lang="en-US"/>
          </a:p>
        </p:txBody>
      </p:sp>
    </p:spTree>
    <p:extLst>
      <p:ext uri="{BB962C8B-B14F-4D97-AF65-F5344CB8AC3E}">
        <p14:creationId xmlns:p14="http://schemas.microsoft.com/office/powerpoint/2010/main" val="9538692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51BB8-12FD-E967-1CD0-48375AD24D6E}"/>
              </a:ext>
            </a:extLst>
          </p:cNvPr>
          <p:cNvSpPr>
            <a:spLocks noGrp="1"/>
          </p:cNvSpPr>
          <p:nvPr>
            <p:ph type="title"/>
          </p:nvPr>
        </p:nvSpPr>
        <p:spPr/>
        <p:txBody>
          <a:bodyPr>
            <a:noAutofit/>
          </a:bodyPr>
          <a:lstStyle/>
          <a:p>
            <a:r>
              <a:rPr lang="en-US">
                <a:latin typeface="Times New Roman"/>
                <a:cs typeface="Times New Roman"/>
              </a:rPr>
              <a:t>2.A Provides Specific Environmental or Public Health Benefit (CDBG-I), continued</a:t>
            </a:r>
            <a:endParaRPr lang="en-US"/>
          </a:p>
        </p:txBody>
      </p:sp>
      <p:sp>
        <p:nvSpPr>
          <p:cNvPr id="3" name="Content Placeholder 2">
            <a:extLst>
              <a:ext uri="{FF2B5EF4-FFF2-40B4-BE49-F238E27FC236}">
                <a16:creationId xmlns:a16="http://schemas.microsoft.com/office/drawing/2014/main" id="{117B1BE4-B23A-F572-F7F4-5160D4CFCD0C}"/>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Common Errors </a:t>
            </a:r>
            <a:endParaRPr lang="en-US">
              <a:solidFill>
                <a:schemeClr val="accent3"/>
              </a:solidFill>
            </a:endParaRPr>
          </a:p>
          <a:p>
            <a:pPr lvl="1"/>
            <a:r>
              <a:rPr lang="en-US">
                <a:solidFill>
                  <a:schemeClr val="accent3"/>
                </a:solidFill>
                <a:latin typeface="Arial"/>
                <a:cs typeface="Arial"/>
              </a:rPr>
              <a:t>Maps did not show spill locations</a:t>
            </a:r>
            <a:endParaRPr lang="en-US">
              <a:solidFill>
                <a:schemeClr val="accent3"/>
              </a:solidFill>
            </a:endParaRPr>
          </a:p>
          <a:p>
            <a:pPr lvl="1"/>
            <a:r>
              <a:rPr lang="en-US">
                <a:solidFill>
                  <a:schemeClr val="accent3"/>
                </a:solidFill>
                <a:latin typeface="Arial"/>
                <a:cs typeface="Arial"/>
              </a:rPr>
              <a:t>No documentation </a:t>
            </a:r>
            <a:endParaRPr lang="en-US">
              <a:solidFill>
                <a:schemeClr val="accent3"/>
              </a:solidFill>
            </a:endParaRPr>
          </a:p>
          <a:p>
            <a:pPr lvl="1"/>
            <a:r>
              <a:rPr lang="en-US">
                <a:solidFill>
                  <a:schemeClr val="accent3"/>
                </a:solidFill>
                <a:latin typeface="Arial"/>
                <a:cs typeface="Arial"/>
              </a:rPr>
              <a:t>One spill report that does not convey a pattern of a problem</a:t>
            </a:r>
          </a:p>
          <a:p>
            <a:pPr lvl="1"/>
            <a:r>
              <a:rPr lang="en-US">
                <a:solidFill>
                  <a:schemeClr val="accent3"/>
                </a:solidFill>
                <a:latin typeface="Arial"/>
                <a:cs typeface="Arial"/>
              </a:rPr>
              <a:t>Narrative was not clear – does not link problem with project area</a:t>
            </a:r>
            <a:endParaRPr lang="en-US">
              <a:solidFill>
                <a:schemeClr val="accent3"/>
              </a:solidFill>
            </a:endParaRPr>
          </a:p>
          <a:p>
            <a:pPr lvl="1"/>
            <a:r>
              <a:rPr lang="en-US">
                <a:solidFill>
                  <a:schemeClr val="accent3"/>
                </a:solidFill>
                <a:latin typeface="Arial"/>
                <a:cs typeface="Arial"/>
              </a:rPr>
              <a:t>No proof that at least one SSO reach a body of water due to I/I in project area</a:t>
            </a:r>
            <a:endParaRPr lang="en-US">
              <a:solidFill>
                <a:schemeClr val="accent3"/>
              </a:solidFill>
            </a:endParaRPr>
          </a:p>
          <a:p>
            <a:pPr lvl="1"/>
            <a:r>
              <a:rPr lang="en-US">
                <a:solidFill>
                  <a:schemeClr val="accent3"/>
                </a:solidFill>
                <a:latin typeface="Arial"/>
                <a:cs typeface="Arial"/>
              </a:rPr>
              <a:t>Project area not shown on map</a:t>
            </a:r>
          </a:p>
          <a:p>
            <a:pPr lvl="1"/>
            <a:r>
              <a:rPr lang="en-US">
                <a:solidFill>
                  <a:schemeClr val="accent3"/>
                </a:solidFill>
                <a:latin typeface="Arial"/>
                <a:cs typeface="Arial"/>
              </a:rPr>
              <a:t>Backup documentation did not match narrative</a:t>
            </a:r>
          </a:p>
          <a:p>
            <a:endParaRPr lang="en-US"/>
          </a:p>
        </p:txBody>
      </p:sp>
      <p:sp>
        <p:nvSpPr>
          <p:cNvPr id="4" name="Slide Number Placeholder 3">
            <a:extLst>
              <a:ext uri="{FF2B5EF4-FFF2-40B4-BE49-F238E27FC236}">
                <a16:creationId xmlns:a16="http://schemas.microsoft.com/office/drawing/2014/main" id="{3E3EC2D9-D041-E168-9D30-C109FAF95F04}"/>
              </a:ext>
            </a:extLst>
          </p:cNvPr>
          <p:cNvSpPr>
            <a:spLocks noGrp="1"/>
          </p:cNvSpPr>
          <p:nvPr>
            <p:ph type="sldNum" sz="quarter" idx="10"/>
          </p:nvPr>
        </p:nvSpPr>
        <p:spPr/>
        <p:txBody>
          <a:bodyPr/>
          <a:lstStyle/>
          <a:p>
            <a:fld id="{74EC55B0-5D01-45FE-91CD-8F1B48D625FC}" type="slidenum">
              <a:rPr lang="en-US" smtClean="0"/>
              <a:pPr/>
              <a:t>73</a:t>
            </a:fld>
            <a:endParaRPr lang="en-US"/>
          </a:p>
        </p:txBody>
      </p:sp>
    </p:spTree>
    <p:extLst>
      <p:ext uri="{BB962C8B-B14F-4D97-AF65-F5344CB8AC3E}">
        <p14:creationId xmlns:p14="http://schemas.microsoft.com/office/powerpoint/2010/main" val="22232302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241C2-A0F9-05C8-5FB9-5CBC0A1AE623}"/>
              </a:ext>
            </a:extLst>
          </p:cNvPr>
          <p:cNvSpPr>
            <a:spLocks noGrp="1"/>
          </p:cNvSpPr>
          <p:nvPr>
            <p:ph type="title"/>
          </p:nvPr>
        </p:nvSpPr>
        <p:spPr/>
        <p:txBody>
          <a:bodyPr>
            <a:noAutofit/>
          </a:bodyPr>
          <a:lstStyle/>
          <a:p>
            <a:r>
              <a:rPr lang="en-US">
                <a:latin typeface="Times New Roman"/>
                <a:cs typeface="Times New Roman"/>
              </a:rPr>
              <a:t>2.A.1 Eliminates 20% or More  (CDBG-I)</a:t>
            </a:r>
          </a:p>
        </p:txBody>
      </p:sp>
      <p:sp>
        <p:nvSpPr>
          <p:cNvPr id="3" name="Content Placeholder 2">
            <a:extLst>
              <a:ext uri="{FF2B5EF4-FFF2-40B4-BE49-F238E27FC236}">
                <a16:creationId xmlns:a16="http://schemas.microsoft.com/office/drawing/2014/main" id="{E49C6BF8-882E-521B-54A3-B725614E9054}"/>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Expanded to include eliminating malfunctioning (failing) onsite wastewater systems and lead service lines</a:t>
            </a:r>
            <a:endParaRPr lang="en-US">
              <a:solidFill>
                <a:schemeClr val="accent3"/>
              </a:solidFill>
            </a:endParaRPr>
          </a:p>
          <a:p>
            <a:r>
              <a:rPr lang="en-US">
                <a:solidFill>
                  <a:schemeClr val="accent3"/>
                </a:solidFill>
                <a:latin typeface="Arial"/>
                <a:cs typeface="Arial"/>
              </a:rPr>
              <a:t>For projects that eliminate malfunctioning onsite wastewater systems, applicants must provide copies of the notice of violations documenting system is malfunctioning per 15A NCAC 18A.1961</a:t>
            </a:r>
          </a:p>
          <a:p>
            <a:endParaRPr lang="en-US">
              <a:solidFill>
                <a:srgbClr val="FF0000"/>
              </a:solidFill>
              <a:latin typeface="Arial"/>
              <a:cs typeface="Arial"/>
            </a:endParaRPr>
          </a:p>
          <a:p>
            <a:pPr marL="0" indent="0">
              <a:buNone/>
            </a:pPr>
            <a:endParaRPr lang="en-US">
              <a:solidFill>
                <a:srgbClr val="FF0000"/>
              </a:solidFill>
              <a:latin typeface="Arial"/>
              <a:cs typeface="Arial"/>
            </a:endParaRPr>
          </a:p>
          <a:p>
            <a:endParaRPr lang="en-US">
              <a:solidFill>
                <a:srgbClr val="FF0000"/>
              </a:solidFill>
              <a:highlight>
                <a:srgbClr val="FFFF00"/>
              </a:highlight>
            </a:endParaRPr>
          </a:p>
          <a:p>
            <a:pPr lvl="1"/>
            <a:endParaRPr lang="en-US">
              <a:solidFill>
                <a:srgbClr val="FF0000"/>
              </a:solidFill>
              <a:highlight>
                <a:srgbClr val="FFFF00"/>
              </a:highlight>
            </a:endParaRPr>
          </a:p>
          <a:p>
            <a:endParaRPr lang="en-US">
              <a:solidFill>
                <a:srgbClr val="FF0000"/>
              </a:solidFill>
              <a:highlight>
                <a:srgbClr val="FFFF00"/>
              </a:highlight>
            </a:endParaRPr>
          </a:p>
        </p:txBody>
      </p:sp>
      <p:sp>
        <p:nvSpPr>
          <p:cNvPr id="4" name="Slide Number Placeholder 3">
            <a:extLst>
              <a:ext uri="{FF2B5EF4-FFF2-40B4-BE49-F238E27FC236}">
                <a16:creationId xmlns:a16="http://schemas.microsoft.com/office/drawing/2014/main" id="{9595B630-CC65-79F2-E87A-2B86C0DD6E90}"/>
              </a:ext>
            </a:extLst>
          </p:cNvPr>
          <p:cNvSpPr>
            <a:spLocks noGrp="1"/>
          </p:cNvSpPr>
          <p:nvPr>
            <p:ph type="sldNum" sz="quarter" idx="10"/>
          </p:nvPr>
        </p:nvSpPr>
        <p:spPr/>
        <p:txBody>
          <a:bodyPr/>
          <a:lstStyle/>
          <a:p>
            <a:fld id="{74EC55B0-5D01-45FE-91CD-8F1B48D625FC}" type="slidenum">
              <a:rPr lang="en-US" smtClean="0"/>
              <a:pPr/>
              <a:t>74</a:t>
            </a:fld>
            <a:endParaRPr lang="en-US"/>
          </a:p>
        </p:txBody>
      </p:sp>
    </p:spTree>
    <p:extLst>
      <p:ext uri="{BB962C8B-B14F-4D97-AF65-F5344CB8AC3E}">
        <p14:creationId xmlns:p14="http://schemas.microsoft.com/office/powerpoint/2010/main" val="41642688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96AF9-7064-4454-9D98-89C5E17FA8A1}"/>
              </a:ext>
            </a:extLst>
          </p:cNvPr>
          <p:cNvSpPr>
            <a:spLocks noGrp="1"/>
          </p:cNvSpPr>
          <p:nvPr>
            <p:ph type="title"/>
          </p:nvPr>
        </p:nvSpPr>
        <p:spPr/>
        <p:txBody>
          <a:bodyPr/>
          <a:lstStyle/>
          <a:p>
            <a:r>
              <a:rPr lang="en-US"/>
              <a:t>2.B Specific Public Health Benefit (DW)</a:t>
            </a:r>
          </a:p>
        </p:txBody>
      </p:sp>
      <p:sp>
        <p:nvSpPr>
          <p:cNvPr id="3" name="Content Placeholder 2">
            <a:extLst>
              <a:ext uri="{FF2B5EF4-FFF2-40B4-BE49-F238E27FC236}">
                <a16:creationId xmlns:a16="http://schemas.microsoft.com/office/drawing/2014/main" id="{1068680D-AF2A-435D-85DD-7660CC3C685A}"/>
              </a:ext>
            </a:extLst>
          </p:cNvPr>
          <p:cNvSpPr>
            <a:spLocks noGrp="1"/>
          </p:cNvSpPr>
          <p:nvPr>
            <p:ph idx="1"/>
          </p:nvPr>
        </p:nvSpPr>
        <p:spPr>
          <a:xfrm>
            <a:off x="457200" y="1228728"/>
            <a:ext cx="8146026" cy="5019673"/>
          </a:xfrm>
        </p:spPr>
        <p:txBody>
          <a:bodyPr/>
          <a:lstStyle/>
          <a:p>
            <a:pPr marL="0" indent="0">
              <a:spcAft>
                <a:spcPts val="600"/>
              </a:spcAft>
              <a:buNone/>
            </a:pPr>
            <a:r>
              <a:rPr lang="en-US">
                <a:solidFill>
                  <a:schemeClr val="accent3"/>
                </a:solidFill>
              </a:rPr>
              <a:t>Line item split out </a:t>
            </a:r>
            <a:r>
              <a:rPr lang="en-US">
                <a:solidFill>
                  <a:srgbClr val="FF0000"/>
                </a:solidFill>
              </a:rPr>
              <a:t>(New!)</a:t>
            </a:r>
          </a:p>
          <a:p>
            <a:pPr>
              <a:spcAft>
                <a:spcPts val="600"/>
              </a:spcAft>
            </a:pPr>
            <a:r>
              <a:rPr lang="en-US">
                <a:solidFill>
                  <a:schemeClr val="accent3"/>
                </a:solidFill>
              </a:rPr>
              <a:t>2.B.1 – Project addresses dry wells or contamination of a public drinking water source; or resolves managerial, technical and financial issues (20 points)</a:t>
            </a:r>
          </a:p>
          <a:p>
            <a:pPr>
              <a:spcAft>
                <a:spcPts val="600"/>
              </a:spcAft>
            </a:pPr>
            <a:r>
              <a:rPr lang="en-US">
                <a:solidFill>
                  <a:schemeClr val="accent3"/>
                </a:solidFill>
              </a:rPr>
              <a:t>2.B.2 – Project eliminates lead service lines (10 points)</a:t>
            </a:r>
          </a:p>
          <a:p>
            <a:pPr>
              <a:spcAft>
                <a:spcPts val="600"/>
              </a:spcAft>
            </a:pPr>
            <a:r>
              <a:rPr lang="en-US">
                <a:solidFill>
                  <a:schemeClr val="accent3"/>
                </a:solidFill>
              </a:rPr>
              <a:t>Line Item 2.H. will provide prioritization for privately owned wells</a:t>
            </a:r>
          </a:p>
          <a:p>
            <a:endParaRPr lang="en-US"/>
          </a:p>
        </p:txBody>
      </p:sp>
      <p:sp>
        <p:nvSpPr>
          <p:cNvPr id="4" name="Slide Number Placeholder 3">
            <a:extLst>
              <a:ext uri="{FF2B5EF4-FFF2-40B4-BE49-F238E27FC236}">
                <a16:creationId xmlns:a16="http://schemas.microsoft.com/office/drawing/2014/main" id="{648ADD9F-54DC-44B6-853A-7787AE55EAB9}"/>
              </a:ext>
            </a:extLst>
          </p:cNvPr>
          <p:cNvSpPr>
            <a:spLocks noGrp="1"/>
          </p:cNvSpPr>
          <p:nvPr>
            <p:ph type="sldNum" sz="quarter" idx="10"/>
          </p:nvPr>
        </p:nvSpPr>
        <p:spPr/>
        <p:txBody>
          <a:bodyPr/>
          <a:lstStyle/>
          <a:p>
            <a:fld id="{74EC55B0-5D01-45FE-91CD-8F1B48D625FC}" type="slidenum">
              <a:rPr lang="en-US" smtClean="0"/>
              <a:pPr/>
              <a:t>75</a:t>
            </a:fld>
            <a:endParaRPr lang="en-US"/>
          </a:p>
        </p:txBody>
      </p:sp>
    </p:spTree>
    <p:extLst>
      <p:ext uri="{BB962C8B-B14F-4D97-AF65-F5344CB8AC3E}">
        <p14:creationId xmlns:p14="http://schemas.microsoft.com/office/powerpoint/2010/main" val="41149783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96AF9-7064-4454-9D98-89C5E17FA8A1}"/>
              </a:ext>
            </a:extLst>
          </p:cNvPr>
          <p:cNvSpPr>
            <a:spLocks noGrp="1"/>
          </p:cNvSpPr>
          <p:nvPr>
            <p:ph type="title"/>
          </p:nvPr>
        </p:nvSpPr>
        <p:spPr/>
        <p:txBody>
          <a:bodyPr>
            <a:noAutofit/>
          </a:bodyPr>
          <a:lstStyle/>
          <a:p>
            <a:r>
              <a:rPr lang="en-US">
                <a:latin typeface="Times New Roman"/>
                <a:cs typeface="Times New Roman"/>
              </a:rPr>
              <a:t>2.B.1 Addresses Dry Wells, Contamination, or TMF Issues (DW)</a:t>
            </a:r>
          </a:p>
        </p:txBody>
      </p:sp>
      <p:sp>
        <p:nvSpPr>
          <p:cNvPr id="3" name="Content Placeholder 2">
            <a:extLst>
              <a:ext uri="{FF2B5EF4-FFF2-40B4-BE49-F238E27FC236}">
                <a16:creationId xmlns:a16="http://schemas.microsoft.com/office/drawing/2014/main" id="{1068680D-AF2A-435D-85DD-7660CC3C685A}"/>
              </a:ext>
            </a:extLst>
          </p:cNvPr>
          <p:cNvSpPr>
            <a:spLocks noGrp="1"/>
          </p:cNvSpPr>
          <p:nvPr>
            <p:ph idx="1"/>
          </p:nvPr>
        </p:nvSpPr>
        <p:spPr>
          <a:xfrm>
            <a:off x="457200" y="1228728"/>
            <a:ext cx="8146026" cy="5019673"/>
          </a:xfrm>
        </p:spPr>
        <p:txBody>
          <a:bodyPr/>
          <a:lstStyle/>
          <a:p>
            <a:pPr>
              <a:spcAft>
                <a:spcPts val="600"/>
              </a:spcAft>
            </a:pPr>
            <a:r>
              <a:rPr lang="en-US">
                <a:solidFill>
                  <a:schemeClr val="tx2"/>
                </a:solidFill>
              </a:rPr>
              <a:t>Provides points for</a:t>
            </a:r>
          </a:p>
          <a:p>
            <a:pPr lvl="1">
              <a:spcAft>
                <a:spcPts val="600"/>
              </a:spcAft>
            </a:pPr>
            <a:r>
              <a:rPr lang="en-US">
                <a:solidFill>
                  <a:schemeClr val="tx2"/>
                </a:solidFill>
              </a:rPr>
              <a:t>Dry or contaminated wells</a:t>
            </a:r>
          </a:p>
          <a:p>
            <a:pPr lvl="1">
              <a:spcAft>
                <a:spcPts val="600"/>
              </a:spcAft>
            </a:pPr>
            <a:r>
              <a:rPr lang="en-US">
                <a:solidFill>
                  <a:schemeClr val="tx2"/>
                </a:solidFill>
              </a:rPr>
              <a:t>Specific project types that also earn other points</a:t>
            </a:r>
          </a:p>
          <a:p>
            <a:pPr>
              <a:spcAft>
                <a:spcPts val="600"/>
              </a:spcAft>
            </a:pPr>
            <a:r>
              <a:rPr lang="en-US">
                <a:solidFill>
                  <a:schemeClr val="tx2"/>
                </a:solidFill>
              </a:rPr>
              <a:t>For </a:t>
            </a:r>
            <a:r>
              <a:rPr lang="en-US" u="sng">
                <a:solidFill>
                  <a:schemeClr val="tx2"/>
                </a:solidFill>
              </a:rPr>
              <a:t>failed / nonviability</a:t>
            </a:r>
            <a:r>
              <a:rPr lang="en-US">
                <a:solidFill>
                  <a:schemeClr val="tx2"/>
                </a:solidFill>
              </a:rPr>
              <a:t> claimed under Line Item 1.A.</a:t>
            </a:r>
          </a:p>
          <a:p>
            <a:pPr>
              <a:spcAft>
                <a:spcPts val="600"/>
              </a:spcAft>
            </a:pPr>
            <a:r>
              <a:rPr lang="en-US">
                <a:solidFill>
                  <a:schemeClr val="tx2"/>
                </a:solidFill>
              </a:rPr>
              <a:t>For Failed wells under Line Item 1.B.</a:t>
            </a:r>
          </a:p>
          <a:p>
            <a:endParaRPr lang="en-US"/>
          </a:p>
        </p:txBody>
      </p:sp>
      <p:sp>
        <p:nvSpPr>
          <p:cNvPr id="4" name="Slide Number Placeholder 3">
            <a:extLst>
              <a:ext uri="{FF2B5EF4-FFF2-40B4-BE49-F238E27FC236}">
                <a16:creationId xmlns:a16="http://schemas.microsoft.com/office/drawing/2014/main" id="{648ADD9F-54DC-44B6-853A-7787AE55EAB9}"/>
              </a:ext>
            </a:extLst>
          </p:cNvPr>
          <p:cNvSpPr>
            <a:spLocks noGrp="1"/>
          </p:cNvSpPr>
          <p:nvPr>
            <p:ph type="sldNum" sz="quarter" idx="10"/>
          </p:nvPr>
        </p:nvSpPr>
        <p:spPr/>
        <p:txBody>
          <a:bodyPr/>
          <a:lstStyle/>
          <a:p>
            <a:fld id="{74EC55B0-5D01-45FE-91CD-8F1B48D625FC}" type="slidenum">
              <a:rPr lang="en-US" smtClean="0"/>
              <a:pPr/>
              <a:t>76</a:t>
            </a:fld>
            <a:endParaRPr lang="en-US"/>
          </a:p>
        </p:txBody>
      </p:sp>
    </p:spTree>
    <p:extLst>
      <p:ext uri="{BB962C8B-B14F-4D97-AF65-F5344CB8AC3E}">
        <p14:creationId xmlns:p14="http://schemas.microsoft.com/office/powerpoint/2010/main" val="25872073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70D5A-F36A-8D87-4943-1BEA84E52FA4}"/>
              </a:ext>
            </a:extLst>
          </p:cNvPr>
          <p:cNvSpPr>
            <a:spLocks noGrp="1"/>
          </p:cNvSpPr>
          <p:nvPr>
            <p:ph type="title"/>
          </p:nvPr>
        </p:nvSpPr>
        <p:spPr/>
        <p:txBody>
          <a:bodyPr>
            <a:noAutofit/>
          </a:bodyPr>
          <a:lstStyle/>
          <a:p>
            <a:r>
              <a:rPr lang="en-US">
                <a:latin typeface="Times New Roman"/>
                <a:cs typeface="Times New Roman"/>
              </a:rPr>
              <a:t>2.B.2 Eliminates Lead Service Lines (DW)</a:t>
            </a:r>
          </a:p>
        </p:txBody>
      </p:sp>
      <p:sp>
        <p:nvSpPr>
          <p:cNvPr id="3" name="Content Placeholder 2">
            <a:extLst>
              <a:ext uri="{FF2B5EF4-FFF2-40B4-BE49-F238E27FC236}">
                <a16:creationId xmlns:a16="http://schemas.microsoft.com/office/drawing/2014/main" id="{42A632A3-EFA4-1CC0-8B65-42889C5EF0FC}"/>
              </a:ext>
            </a:extLst>
          </p:cNvPr>
          <p:cNvSpPr>
            <a:spLocks noGrp="1"/>
          </p:cNvSpPr>
          <p:nvPr>
            <p:ph idx="1"/>
          </p:nvPr>
        </p:nvSpPr>
        <p:spPr/>
        <p:txBody>
          <a:bodyPr/>
          <a:lstStyle/>
          <a:p>
            <a:r>
              <a:rPr lang="en-US">
                <a:solidFill>
                  <a:schemeClr val="accent3"/>
                </a:solidFill>
              </a:rPr>
              <a:t>New Line Item</a:t>
            </a:r>
          </a:p>
          <a:p>
            <a:r>
              <a:rPr lang="en-US">
                <a:solidFill>
                  <a:schemeClr val="accent3"/>
                </a:solidFill>
              </a:rPr>
              <a:t>Applicable if a portion or all of project eliminates lead service lines</a:t>
            </a:r>
          </a:p>
          <a:p>
            <a:r>
              <a:rPr lang="en-US">
                <a:solidFill>
                  <a:schemeClr val="accent3"/>
                </a:solidFill>
              </a:rPr>
              <a:t>Describe location of lines</a:t>
            </a:r>
          </a:p>
          <a:p>
            <a:r>
              <a:rPr lang="en-US">
                <a:solidFill>
                  <a:schemeClr val="accent3"/>
                </a:solidFill>
              </a:rPr>
              <a:t>Show location of lines to be replaced</a:t>
            </a:r>
          </a:p>
        </p:txBody>
      </p:sp>
      <p:sp>
        <p:nvSpPr>
          <p:cNvPr id="4" name="Slide Number Placeholder 3">
            <a:extLst>
              <a:ext uri="{FF2B5EF4-FFF2-40B4-BE49-F238E27FC236}">
                <a16:creationId xmlns:a16="http://schemas.microsoft.com/office/drawing/2014/main" id="{622E9B84-24DD-FC00-C889-6C6D7C8E2009}"/>
              </a:ext>
            </a:extLst>
          </p:cNvPr>
          <p:cNvSpPr>
            <a:spLocks noGrp="1"/>
          </p:cNvSpPr>
          <p:nvPr>
            <p:ph type="sldNum" sz="quarter" idx="10"/>
          </p:nvPr>
        </p:nvSpPr>
        <p:spPr/>
        <p:txBody>
          <a:bodyPr/>
          <a:lstStyle/>
          <a:p>
            <a:fld id="{74EC55B0-5D01-45FE-91CD-8F1B48D625FC}" type="slidenum">
              <a:rPr lang="en-US" smtClean="0"/>
              <a:pPr/>
              <a:t>77</a:t>
            </a:fld>
            <a:endParaRPr lang="en-US"/>
          </a:p>
        </p:txBody>
      </p:sp>
    </p:spTree>
    <p:extLst>
      <p:ext uri="{BB962C8B-B14F-4D97-AF65-F5344CB8AC3E}">
        <p14:creationId xmlns:p14="http://schemas.microsoft.com/office/powerpoint/2010/main" val="18433708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9A4C-AF92-1BA9-F9BB-3B285171B323}"/>
              </a:ext>
            </a:extLst>
          </p:cNvPr>
          <p:cNvSpPr>
            <a:spLocks noGrp="1"/>
          </p:cNvSpPr>
          <p:nvPr>
            <p:ph type="title"/>
          </p:nvPr>
        </p:nvSpPr>
        <p:spPr/>
        <p:txBody>
          <a:bodyPr>
            <a:noAutofit/>
          </a:bodyPr>
          <a:lstStyle/>
          <a:p>
            <a:r>
              <a:rPr lang="en-US"/>
              <a:t>2.C. Provides Specific Environmental Benefit (WW)</a:t>
            </a:r>
          </a:p>
        </p:txBody>
      </p:sp>
      <p:sp>
        <p:nvSpPr>
          <p:cNvPr id="3" name="Content Placeholder 2">
            <a:extLst>
              <a:ext uri="{FF2B5EF4-FFF2-40B4-BE49-F238E27FC236}">
                <a16:creationId xmlns:a16="http://schemas.microsoft.com/office/drawing/2014/main" id="{ADD921DB-AD4A-D199-6566-0914A993BB72}"/>
              </a:ext>
            </a:extLst>
          </p:cNvPr>
          <p:cNvSpPr>
            <a:spLocks noGrp="1"/>
          </p:cNvSpPr>
          <p:nvPr>
            <p:ph idx="1"/>
          </p:nvPr>
        </p:nvSpPr>
        <p:spPr/>
        <p:txBody>
          <a:bodyPr/>
          <a:lstStyle/>
          <a:p>
            <a:r>
              <a:rPr lang="en-US">
                <a:solidFill>
                  <a:schemeClr val="accent3"/>
                </a:solidFill>
              </a:rPr>
              <a:t>Line Item split out </a:t>
            </a:r>
            <a:r>
              <a:rPr lang="en-US">
                <a:solidFill>
                  <a:srgbClr val="FF0000"/>
                </a:solidFill>
              </a:rPr>
              <a:t>(New!)</a:t>
            </a:r>
          </a:p>
          <a:p>
            <a:r>
              <a:rPr lang="en-US">
                <a:solidFill>
                  <a:schemeClr val="accent3"/>
                </a:solidFill>
              </a:rPr>
              <a:t>2.C.1 – Project Replaces or repairs certain sewer lines, eliminates failed onsite system or non-discharges systems, or resolves managerial, technical and financial issues (15 points)</a:t>
            </a:r>
          </a:p>
          <a:p>
            <a:r>
              <a:rPr lang="en-US">
                <a:solidFill>
                  <a:schemeClr val="accent3"/>
                </a:solidFill>
              </a:rPr>
              <a:t>2.C.2 – Project eliminates malfunctioning onsite wastewater systems (10 points)</a:t>
            </a:r>
          </a:p>
        </p:txBody>
      </p:sp>
      <p:sp>
        <p:nvSpPr>
          <p:cNvPr id="4" name="Slide Number Placeholder 3">
            <a:extLst>
              <a:ext uri="{FF2B5EF4-FFF2-40B4-BE49-F238E27FC236}">
                <a16:creationId xmlns:a16="http://schemas.microsoft.com/office/drawing/2014/main" id="{74C69043-C682-7381-4730-5D4BF76B369A}"/>
              </a:ext>
            </a:extLst>
          </p:cNvPr>
          <p:cNvSpPr>
            <a:spLocks noGrp="1"/>
          </p:cNvSpPr>
          <p:nvPr>
            <p:ph type="sldNum" sz="quarter" idx="10"/>
          </p:nvPr>
        </p:nvSpPr>
        <p:spPr/>
        <p:txBody>
          <a:bodyPr/>
          <a:lstStyle/>
          <a:p>
            <a:fld id="{74EC55B0-5D01-45FE-91CD-8F1B48D625FC}" type="slidenum">
              <a:rPr lang="en-US" smtClean="0"/>
              <a:pPr/>
              <a:t>78</a:t>
            </a:fld>
            <a:endParaRPr lang="en-US"/>
          </a:p>
        </p:txBody>
      </p:sp>
    </p:spTree>
    <p:extLst>
      <p:ext uri="{BB962C8B-B14F-4D97-AF65-F5344CB8AC3E}">
        <p14:creationId xmlns:p14="http://schemas.microsoft.com/office/powerpoint/2010/main" val="88619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8AAC-4239-4066-948F-6A4A4DB7564B}"/>
              </a:ext>
            </a:extLst>
          </p:cNvPr>
          <p:cNvSpPr>
            <a:spLocks noGrp="1"/>
          </p:cNvSpPr>
          <p:nvPr>
            <p:ph type="title"/>
          </p:nvPr>
        </p:nvSpPr>
        <p:spPr>
          <a:xfrm>
            <a:off x="259895" y="0"/>
            <a:ext cx="8528073" cy="914400"/>
          </a:xfrm>
        </p:spPr>
        <p:txBody>
          <a:bodyPr>
            <a:noAutofit/>
          </a:bodyPr>
          <a:lstStyle/>
          <a:p>
            <a:r>
              <a:rPr lang="en-US">
                <a:latin typeface="Times New Roman"/>
                <a:cs typeface="Times New Roman"/>
              </a:rPr>
              <a:t>2.C.1 Specific Environmental Benefit (WW)</a:t>
            </a:r>
          </a:p>
        </p:txBody>
      </p:sp>
      <p:sp>
        <p:nvSpPr>
          <p:cNvPr id="3" name="Content Placeholder 2">
            <a:extLst>
              <a:ext uri="{FF2B5EF4-FFF2-40B4-BE49-F238E27FC236}">
                <a16:creationId xmlns:a16="http://schemas.microsoft.com/office/drawing/2014/main" id="{2BD0EAC8-E2A7-4472-859A-87C0B90C2AF4}"/>
              </a:ext>
            </a:extLst>
          </p:cNvPr>
          <p:cNvSpPr>
            <a:spLocks noGrp="1"/>
          </p:cNvSpPr>
          <p:nvPr>
            <p:ph idx="1"/>
          </p:nvPr>
        </p:nvSpPr>
        <p:spPr>
          <a:xfrm>
            <a:off x="452336" y="1073452"/>
            <a:ext cx="8239328" cy="5396359"/>
          </a:xfrm>
        </p:spPr>
        <p:txBody>
          <a:bodyPr>
            <a:noAutofit/>
          </a:bodyPr>
          <a:lstStyle/>
          <a:p>
            <a:pPr marL="0" indent="0">
              <a:spcAft>
                <a:spcPts val="600"/>
              </a:spcAft>
              <a:buNone/>
            </a:pPr>
            <a:r>
              <a:rPr lang="en-US" sz="2400">
                <a:solidFill>
                  <a:schemeClr val="tx2"/>
                </a:solidFill>
              </a:rPr>
              <a:t>Projects include:</a:t>
            </a:r>
          </a:p>
          <a:p>
            <a:pPr>
              <a:spcAft>
                <a:spcPts val="600"/>
              </a:spcAft>
            </a:pPr>
            <a:r>
              <a:rPr lang="en-US" sz="2400">
                <a:solidFill>
                  <a:schemeClr val="tx2"/>
                </a:solidFill>
              </a:rPr>
              <a:t>Connecting homes with failing septic systems to public sewer service </a:t>
            </a:r>
          </a:p>
          <a:p>
            <a:pPr lvl="1">
              <a:spcAft>
                <a:spcPts val="600"/>
              </a:spcAft>
            </a:pPr>
            <a:r>
              <a:rPr lang="en-US">
                <a:solidFill>
                  <a:schemeClr val="tx2"/>
                </a:solidFill>
              </a:rPr>
              <a:t>Must include letter from a registered sanitarian, a licensed soil scientist, or County Health Department documenting existing failures</a:t>
            </a:r>
          </a:p>
          <a:p>
            <a:pPr lvl="1">
              <a:spcAft>
                <a:spcPts val="600"/>
              </a:spcAft>
            </a:pPr>
            <a:r>
              <a:rPr lang="en-US">
                <a:solidFill>
                  <a:schemeClr val="tx2"/>
                </a:solidFill>
              </a:rPr>
              <a:t>Includes failed single-family residence spray/drip irrigation system</a:t>
            </a:r>
          </a:p>
          <a:p>
            <a:pPr>
              <a:spcAft>
                <a:spcPts val="600"/>
              </a:spcAft>
            </a:pPr>
            <a:r>
              <a:rPr lang="en-US" sz="2400">
                <a:solidFill>
                  <a:schemeClr val="tx2"/>
                </a:solidFill>
              </a:rPr>
              <a:t>Repairing or replacing sewers with reported SSOs that</a:t>
            </a:r>
          </a:p>
          <a:p>
            <a:pPr lvl="1">
              <a:spcAft>
                <a:spcPts val="600"/>
              </a:spcAft>
            </a:pPr>
            <a:r>
              <a:rPr lang="en-US">
                <a:solidFill>
                  <a:schemeClr val="tx2"/>
                </a:solidFill>
              </a:rPr>
              <a:t>Reach bodies of water, or</a:t>
            </a:r>
          </a:p>
          <a:p>
            <a:pPr lvl="1">
              <a:spcAft>
                <a:spcPts val="600"/>
              </a:spcAft>
            </a:pPr>
            <a:r>
              <a:rPr lang="en-US">
                <a:solidFill>
                  <a:schemeClr val="tx2"/>
                </a:solidFill>
              </a:rPr>
              <a:t>Document backup into homes</a:t>
            </a:r>
          </a:p>
          <a:p>
            <a:pPr>
              <a:spcAft>
                <a:spcPts val="600"/>
              </a:spcAft>
            </a:pPr>
            <a:r>
              <a:rPr lang="en-US" sz="2400">
                <a:solidFill>
                  <a:schemeClr val="tx2"/>
                </a:solidFill>
              </a:rPr>
              <a:t>Automatic for nonviability claimed under </a:t>
            </a:r>
            <a:br>
              <a:rPr lang="en-US" sz="2400">
                <a:solidFill>
                  <a:schemeClr val="tx2"/>
                </a:solidFill>
              </a:rPr>
            </a:br>
            <a:r>
              <a:rPr lang="en-US" sz="2400">
                <a:solidFill>
                  <a:schemeClr val="tx2"/>
                </a:solidFill>
              </a:rPr>
              <a:t>Line Item 1.A.</a:t>
            </a:r>
          </a:p>
          <a:p>
            <a:pPr lvl="1">
              <a:spcAft>
                <a:spcPts val="600"/>
              </a:spcAft>
            </a:pPr>
            <a:endParaRPr lang="en-US">
              <a:solidFill>
                <a:schemeClr val="tx2"/>
              </a:solidFill>
            </a:endParaRPr>
          </a:p>
          <a:p>
            <a:endParaRPr lang="en-US"/>
          </a:p>
        </p:txBody>
      </p:sp>
      <p:sp>
        <p:nvSpPr>
          <p:cNvPr id="4" name="Slide Number Placeholder 3">
            <a:extLst>
              <a:ext uri="{FF2B5EF4-FFF2-40B4-BE49-F238E27FC236}">
                <a16:creationId xmlns:a16="http://schemas.microsoft.com/office/drawing/2014/main" id="{BF41189C-39D8-4FDD-B9CE-DCE8921CA2E3}"/>
              </a:ext>
            </a:extLst>
          </p:cNvPr>
          <p:cNvSpPr>
            <a:spLocks noGrp="1"/>
          </p:cNvSpPr>
          <p:nvPr>
            <p:ph type="sldNum" sz="quarter" idx="10"/>
          </p:nvPr>
        </p:nvSpPr>
        <p:spPr/>
        <p:txBody>
          <a:bodyPr/>
          <a:lstStyle/>
          <a:p>
            <a:fld id="{74EC55B0-5D01-45FE-91CD-8F1B48D625FC}" type="slidenum">
              <a:rPr lang="en-US" smtClean="0"/>
              <a:pPr/>
              <a:t>79</a:t>
            </a:fld>
            <a:endParaRPr lang="en-US"/>
          </a:p>
        </p:txBody>
      </p:sp>
    </p:spTree>
    <p:extLst>
      <p:ext uri="{BB962C8B-B14F-4D97-AF65-F5344CB8AC3E}">
        <p14:creationId xmlns:p14="http://schemas.microsoft.com/office/powerpoint/2010/main" val="391552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733BF0-EA2C-4B70-97FA-27646B3BD5A9}"/>
              </a:ext>
            </a:extLst>
          </p:cNvPr>
          <p:cNvSpPr/>
          <p:nvPr/>
        </p:nvSpPr>
        <p:spPr>
          <a:xfrm>
            <a:off x="6960198" y="5378824"/>
            <a:ext cx="2086983" cy="1108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10D252-86C9-4181-8B4B-CF37E51040BE}"/>
              </a:ext>
            </a:extLst>
          </p:cNvPr>
          <p:cNvSpPr>
            <a:spLocks noGrp="1"/>
          </p:cNvSpPr>
          <p:nvPr>
            <p:ph type="title"/>
          </p:nvPr>
        </p:nvSpPr>
        <p:spPr/>
        <p:txBody>
          <a:bodyPr/>
          <a:lstStyle/>
          <a:p>
            <a:r>
              <a:rPr lang="en-US"/>
              <a:t>Viable Utility Reserve – ARPA – Eligibilities </a:t>
            </a:r>
          </a:p>
        </p:txBody>
      </p:sp>
      <p:sp>
        <p:nvSpPr>
          <p:cNvPr id="3" name="Content Placeholder 2">
            <a:extLst>
              <a:ext uri="{FF2B5EF4-FFF2-40B4-BE49-F238E27FC236}">
                <a16:creationId xmlns:a16="http://schemas.microsoft.com/office/drawing/2014/main" id="{D50FD2F6-57B1-4CD5-B63A-DD88A9CA8A1B}"/>
              </a:ext>
            </a:extLst>
          </p:cNvPr>
          <p:cNvSpPr>
            <a:spLocks noGrp="1"/>
          </p:cNvSpPr>
          <p:nvPr>
            <p:ph idx="1"/>
          </p:nvPr>
        </p:nvSpPr>
        <p:spPr>
          <a:xfrm>
            <a:off x="486595" y="1178051"/>
            <a:ext cx="8239328" cy="5151121"/>
          </a:xfrm>
        </p:spPr>
        <p:txBody>
          <a:bodyPr>
            <a:noAutofit/>
          </a:bodyPr>
          <a:lstStyle/>
          <a:p>
            <a:r>
              <a:rPr lang="en-US">
                <a:solidFill>
                  <a:schemeClr val="accent3"/>
                </a:solidFill>
              </a:rPr>
              <a:t>Utilities designated as distressed by State Water Infrastructure Authority (SWIA) and Local Government Commission (LGC) and partners</a:t>
            </a:r>
          </a:p>
          <a:p>
            <a:r>
              <a:rPr lang="en-US">
                <a:solidFill>
                  <a:schemeClr val="accent3"/>
                </a:solidFill>
              </a:rPr>
              <a:t>SRF-Eligible</a:t>
            </a:r>
          </a:p>
          <a:p>
            <a:r>
              <a:rPr lang="en-US">
                <a:solidFill>
                  <a:schemeClr val="accent3"/>
                </a:solidFill>
              </a:rPr>
              <a:t>Additional VUR eligibilities</a:t>
            </a:r>
          </a:p>
          <a:p>
            <a:pPr lvl="1"/>
            <a:r>
              <a:rPr lang="en-US">
                <a:solidFill>
                  <a:schemeClr val="accent3"/>
                </a:solidFill>
              </a:rPr>
              <a:t>Physical interconnection</a:t>
            </a:r>
          </a:p>
          <a:p>
            <a:pPr lvl="1"/>
            <a:r>
              <a:rPr lang="en-US">
                <a:solidFill>
                  <a:schemeClr val="accent3"/>
                </a:solidFill>
              </a:rPr>
              <a:t>Rehabilitation</a:t>
            </a:r>
          </a:p>
          <a:p>
            <a:pPr lvl="1"/>
            <a:r>
              <a:rPr lang="en-US">
                <a:solidFill>
                  <a:schemeClr val="accent3"/>
                </a:solidFill>
              </a:rPr>
              <a:t>Decentralization</a:t>
            </a:r>
          </a:p>
          <a:p>
            <a:pPr lvl="1"/>
            <a:r>
              <a:rPr lang="en-US">
                <a:solidFill>
                  <a:schemeClr val="accent3"/>
                </a:solidFill>
              </a:rPr>
              <a:t>Study grants</a:t>
            </a:r>
          </a:p>
          <a:p>
            <a:pPr lvl="1"/>
            <a:r>
              <a:rPr lang="en-US">
                <a:solidFill>
                  <a:schemeClr val="accent3"/>
                </a:solidFill>
              </a:rPr>
              <a:t>Other feasible options leading to viability</a:t>
            </a:r>
          </a:p>
          <a:p>
            <a:pPr lvl="1"/>
            <a:r>
              <a:rPr lang="en-US">
                <a:solidFill>
                  <a:schemeClr val="accent3"/>
                </a:solidFill>
              </a:rPr>
              <a:t>Training grants</a:t>
            </a:r>
          </a:p>
          <a:p>
            <a:pPr lvl="2"/>
            <a:endParaRPr lang="en-US">
              <a:solidFill>
                <a:srgbClr val="FF0000"/>
              </a:solidFill>
            </a:endParaRPr>
          </a:p>
          <a:p>
            <a:pPr lvl="2"/>
            <a:endParaRPr lang="en-US">
              <a:solidFill>
                <a:srgbClr val="FF0000"/>
              </a:solidFill>
            </a:endParaRPr>
          </a:p>
        </p:txBody>
      </p:sp>
      <p:sp>
        <p:nvSpPr>
          <p:cNvPr id="4" name="Slide Number Placeholder 3">
            <a:extLst>
              <a:ext uri="{FF2B5EF4-FFF2-40B4-BE49-F238E27FC236}">
                <a16:creationId xmlns:a16="http://schemas.microsoft.com/office/drawing/2014/main" id="{56CD1E5B-BB3A-4CF2-9187-D0C6D51A399D}"/>
              </a:ext>
            </a:extLst>
          </p:cNvPr>
          <p:cNvSpPr>
            <a:spLocks noGrp="1"/>
          </p:cNvSpPr>
          <p:nvPr>
            <p:ph type="sldNum" sz="quarter" idx="10"/>
          </p:nvPr>
        </p:nvSpPr>
        <p:spPr/>
        <p:txBody>
          <a:bodyPr/>
          <a:lstStyle/>
          <a:p>
            <a:fld id="{74EC55B0-5D01-45FE-91CD-8F1B48D625FC}" type="slidenum">
              <a:rPr lang="en-US" smtClean="0"/>
              <a:pPr/>
              <a:t>8</a:t>
            </a:fld>
            <a:endParaRPr lang="en-US"/>
          </a:p>
        </p:txBody>
      </p:sp>
    </p:spTree>
    <p:extLst>
      <p:ext uri="{BB962C8B-B14F-4D97-AF65-F5344CB8AC3E}">
        <p14:creationId xmlns:p14="http://schemas.microsoft.com/office/powerpoint/2010/main" val="5716585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808D28-5D79-367B-330C-44BD7C2AD2CD}"/>
              </a:ext>
            </a:extLst>
          </p:cNvPr>
          <p:cNvSpPr/>
          <p:nvPr/>
        </p:nvSpPr>
        <p:spPr>
          <a:xfrm>
            <a:off x="6951518" y="5299364"/>
            <a:ext cx="2192482" cy="129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301FCB-713C-A0D8-953D-4083982B61AA}"/>
              </a:ext>
            </a:extLst>
          </p:cNvPr>
          <p:cNvSpPr>
            <a:spLocks noGrp="1"/>
          </p:cNvSpPr>
          <p:nvPr>
            <p:ph type="title"/>
          </p:nvPr>
        </p:nvSpPr>
        <p:spPr/>
        <p:txBody>
          <a:bodyPr>
            <a:normAutofit fontScale="90000"/>
          </a:bodyPr>
          <a:lstStyle/>
          <a:p>
            <a:r>
              <a:rPr lang="en-US"/>
              <a:t>2.C.2 Elimination of Malfunctioning Onsite Wastewater Systems (WW)</a:t>
            </a:r>
          </a:p>
        </p:txBody>
      </p:sp>
      <p:sp>
        <p:nvSpPr>
          <p:cNvPr id="3" name="Content Placeholder 2">
            <a:extLst>
              <a:ext uri="{FF2B5EF4-FFF2-40B4-BE49-F238E27FC236}">
                <a16:creationId xmlns:a16="http://schemas.microsoft.com/office/drawing/2014/main" id="{C52D9D76-9523-D256-781F-FB2350C3BC57}"/>
              </a:ext>
            </a:extLst>
          </p:cNvPr>
          <p:cNvSpPr>
            <a:spLocks noGrp="1"/>
          </p:cNvSpPr>
          <p:nvPr>
            <p:ph idx="1"/>
          </p:nvPr>
        </p:nvSpPr>
        <p:spPr/>
        <p:txBody>
          <a:bodyPr>
            <a:normAutofit fontScale="92500"/>
          </a:bodyPr>
          <a:lstStyle/>
          <a:p>
            <a:r>
              <a:rPr lang="en-US">
                <a:solidFill>
                  <a:schemeClr val="accent3"/>
                </a:solidFill>
              </a:rPr>
              <a:t>New line item</a:t>
            </a:r>
          </a:p>
          <a:p>
            <a:r>
              <a:rPr lang="en-US">
                <a:solidFill>
                  <a:schemeClr val="accent3"/>
                </a:solidFill>
              </a:rPr>
              <a:t>Failing </a:t>
            </a:r>
            <a:r>
              <a:rPr lang="en-US">
                <a:solidFill>
                  <a:schemeClr val="accent3"/>
                </a:solidFill>
                <a:sym typeface="Wingdings" panose="05000000000000000000" pitchFamily="2" charset="2"/>
              </a:rPr>
              <a:t> Authorized agent issues Notice of Violation per 15A NCAC 18A .1961</a:t>
            </a:r>
          </a:p>
          <a:p>
            <a:r>
              <a:rPr lang="en-US">
                <a:solidFill>
                  <a:schemeClr val="accent3"/>
                </a:solidFill>
                <a:sym typeface="Wingdings" panose="05000000000000000000" pitchFamily="2" charset="2"/>
              </a:rPr>
              <a:t>Majority of homes (&gt;50%) with failing systems must be connected</a:t>
            </a:r>
          </a:p>
          <a:p>
            <a:r>
              <a:rPr lang="en-US">
                <a:solidFill>
                  <a:schemeClr val="accent3"/>
                </a:solidFill>
                <a:sym typeface="Wingdings" panose="05000000000000000000" pitchFamily="2" charset="2"/>
              </a:rPr>
              <a:t>To claim</a:t>
            </a:r>
          </a:p>
          <a:p>
            <a:pPr lvl="1"/>
            <a:r>
              <a:rPr lang="en-US">
                <a:solidFill>
                  <a:schemeClr val="accent3"/>
                </a:solidFill>
                <a:sym typeface="Wingdings" panose="05000000000000000000" pitchFamily="2" charset="2"/>
              </a:rPr>
              <a:t>List of addresses where septic systems are malfunctioning</a:t>
            </a:r>
          </a:p>
          <a:p>
            <a:pPr lvl="1"/>
            <a:r>
              <a:rPr lang="en-US">
                <a:solidFill>
                  <a:schemeClr val="accent3"/>
                </a:solidFill>
                <a:sym typeface="Wingdings" panose="05000000000000000000" pitchFamily="2" charset="2"/>
              </a:rPr>
              <a:t>Map that shows</a:t>
            </a:r>
          </a:p>
          <a:p>
            <a:pPr lvl="2"/>
            <a:r>
              <a:rPr lang="en-US" sz="2400">
                <a:solidFill>
                  <a:schemeClr val="accent3"/>
                </a:solidFill>
                <a:sym typeface="Wingdings" panose="05000000000000000000" pitchFamily="2" charset="2"/>
              </a:rPr>
              <a:t>Street names and house numbers of malfunctioning systems</a:t>
            </a:r>
          </a:p>
          <a:p>
            <a:pPr lvl="2"/>
            <a:r>
              <a:rPr lang="en-US" sz="2400">
                <a:solidFill>
                  <a:schemeClr val="accent3"/>
                </a:solidFill>
                <a:sym typeface="Wingdings" panose="05000000000000000000" pitchFamily="2" charset="2"/>
              </a:rPr>
              <a:t>New sewer lines</a:t>
            </a:r>
          </a:p>
          <a:p>
            <a:pPr lvl="2"/>
            <a:r>
              <a:rPr lang="en-US" sz="2400">
                <a:solidFill>
                  <a:schemeClr val="accent3"/>
                </a:solidFill>
                <a:sym typeface="Wingdings" panose="05000000000000000000" pitchFamily="2" charset="2"/>
              </a:rPr>
              <a:t>All systems to be connected to public sewer system</a:t>
            </a:r>
          </a:p>
          <a:p>
            <a:pPr lvl="2"/>
            <a:r>
              <a:rPr lang="en-US" sz="2400">
                <a:solidFill>
                  <a:schemeClr val="accent3"/>
                </a:solidFill>
                <a:sym typeface="Wingdings" panose="05000000000000000000" pitchFamily="2" charset="2"/>
              </a:rPr>
              <a:t>Copies of NOVs for any malfunctioning systems</a:t>
            </a:r>
            <a:endParaRPr lang="en-US" sz="2400">
              <a:solidFill>
                <a:schemeClr val="accent3"/>
              </a:solidFill>
            </a:endParaRPr>
          </a:p>
        </p:txBody>
      </p:sp>
      <p:sp>
        <p:nvSpPr>
          <p:cNvPr id="4" name="Slide Number Placeholder 3">
            <a:extLst>
              <a:ext uri="{FF2B5EF4-FFF2-40B4-BE49-F238E27FC236}">
                <a16:creationId xmlns:a16="http://schemas.microsoft.com/office/drawing/2014/main" id="{C43A2FA0-D741-D453-D8C8-7ECF91242E16}"/>
              </a:ext>
            </a:extLst>
          </p:cNvPr>
          <p:cNvSpPr>
            <a:spLocks noGrp="1"/>
          </p:cNvSpPr>
          <p:nvPr>
            <p:ph type="sldNum" sz="quarter" idx="10"/>
          </p:nvPr>
        </p:nvSpPr>
        <p:spPr/>
        <p:txBody>
          <a:bodyPr/>
          <a:lstStyle/>
          <a:p>
            <a:fld id="{74EC55B0-5D01-45FE-91CD-8F1B48D625FC}" type="slidenum">
              <a:rPr lang="en-US" smtClean="0"/>
              <a:pPr/>
              <a:t>80</a:t>
            </a:fld>
            <a:endParaRPr lang="en-US"/>
          </a:p>
        </p:txBody>
      </p:sp>
    </p:spTree>
    <p:extLst>
      <p:ext uri="{BB962C8B-B14F-4D97-AF65-F5344CB8AC3E}">
        <p14:creationId xmlns:p14="http://schemas.microsoft.com/office/powerpoint/2010/main" val="27981207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F371-26F3-41E9-AFD5-1DB226D85787}"/>
              </a:ext>
            </a:extLst>
          </p:cNvPr>
          <p:cNvSpPr>
            <a:spLocks noGrp="1"/>
          </p:cNvSpPr>
          <p:nvPr>
            <p:ph type="title"/>
          </p:nvPr>
        </p:nvSpPr>
        <p:spPr>
          <a:xfrm>
            <a:off x="257102" y="0"/>
            <a:ext cx="8530866" cy="914400"/>
          </a:xfrm>
        </p:spPr>
        <p:txBody>
          <a:bodyPr>
            <a:noAutofit/>
          </a:bodyPr>
          <a:lstStyle/>
          <a:p>
            <a:r>
              <a:rPr lang="en-US">
                <a:latin typeface="Times New Roman"/>
                <a:cs typeface="Times New Roman"/>
              </a:rPr>
              <a:t>2.C Specific Environmental Benefit (WW)</a:t>
            </a:r>
          </a:p>
        </p:txBody>
      </p:sp>
      <p:sp>
        <p:nvSpPr>
          <p:cNvPr id="3" name="Content Placeholder 2">
            <a:extLst>
              <a:ext uri="{FF2B5EF4-FFF2-40B4-BE49-F238E27FC236}">
                <a16:creationId xmlns:a16="http://schemas.microsoft.com/office/drawing/2014/main" id="{23CA6916-E98A-4111-86C8-E095EC5F88F1}"/>
              </a:ext>
            </a:extLst>
          </p:cNvPr>
          <p:cNvSpPr>
            <a:spLocks noGrp="1"/>
          </p:cNvSpPr>
          <p:nvPr>
            <p:ph idx="1"/>
          </p:nvPr>
        </p:nvSpPr>
        <p:spPr/>
        <p:txBody>
          <a:bodyPr/>
          <a:lstStyle/>
          <a:p>
            <a:pPr marL="0" indent="0">
              <a:spcAft>
                <a:spcPts val="600"/>
              </a:spcAft>
              <a:buNone/>
            </a:pPr>
            <a:r>
              <a:rPr lang="en-US">
                <a:solidFill>
                  <a:schemeClr val="tx2"/>
                </a:solidFill>
              </a:rPr>
              <a:t>Common errors</a:t>
            </a:r>
          </a:p>
          <a:p>
            <a:pPr>
              <a:spcAft>
                <a:spcPts val="600"/>
              </a:spcAft>
            </a:pPr>
            <a:r>
              <a:rPr lang="en-US">
                <a:solidFill>
                  <a:schemeClr val="tx2"/>
                </a:solidFill>
              </a:rPr>
              <a:t>Center Avenue area soils are unsuitable and septic system failure is likely</a:t>
            </a:r>
          </a:p>
          <a:p>
            <a:pPr>
              <a:spcAft>
                <a:spcPts val="600"/>
              </a:spcAft>
            </a:pPr>
            <a:r>
              <a:rPr lang="en-US">
                <a:solidFill>
                  <a:schemeClr val="tx2"/>
                </a:solidFill>
              </a:rPr>
              <a:t>SSOs not resolved by project</a:t>
            </a:r>
          </a:p>
          <a:p>
            <a:pPr>
              <a:spcAft>
                <a:spcPts val="600"/>
              </a:spcAft>
            </a:pPr>
            <a:r>
              <a:rPr lang="en-US">
                <a:solidFill>
                  <a:schemeClr val="tx2"/>
                </a:solidFill>
              </a:rPr>
              <a:t>No map showing location of failing systems</a:t>
            </a:r>
          </a:p>
          <a:p>
            <a:pPr>
              <a:spcAft>
                <a:spcPts val="600"/>
              </a:spcAft>
            </a:pPr>
            <a:r>
              <a:rPr lang="en-US">
                <a:solidFill>
                  <a:schemeClr val="tx2"/>
                </a:solidFill>
              </a:rPr>
              <a:t>No map showing SSOs</a:t>
            </a:r>
          </a:p>
          <a:p>
            <a:endParaRPr lang="en-US"/>
          </a:p>
        </p:txBody>
      </p:sp>
      <p:sp>
        <p:nvSpPr>
          <p:cNvPr id="4" name="Slide Number Placeholder 3">
            <a:extLst>
              <a:ext uri="{FF2B5EF4-FFF2-40B4-BE49-F238E27FC236}">
                <a16:creationId xmlns:a16="http://schemas.microsoft.com/office/drawing/2014/main" id="{FFF1F277-FCFC-41A8-B36C-74DF39BD7BFD}"/>
              </a:ext>
            </a:extLst>
          </p:cNvPr>
          <p:cNvSpPr>
            <a:spLocks noGrp="1"/>
          </p:cNvSpPr>
          <p:nvPr>
            <p:ph type="sldNum" sz="quarter" idx="10"/>
          </p:nvPr>
        </p:nvSpPr>
        <p:spPr/>
        <p:txBody>
          <a:bodyPr/>
          <a:lstStyle/>
          <a:p>
            <a:fld id="{74EC55B0-5D01-45FE-91CD-8F1B48D625FC}" type="slidenum">
              <a:rPr lang="en-US" smtClean="0"/>
              <a:pPr/>
              <a:t>81</a:t>
            </a:fld>
            <a:endParaRPr lang="en-US"/>
          </a:p>
        </p:txBody>
      </p:sp>
    </p:spTree>
    <p:extLst>
      <p:ext uri="{BB962C8B-B14F-4D97-AF65-F5344CB8AC3E}">
        <p14:creationId xmlns:p14="http://schemas.microsoft.com/office/powerpoint/2010/main" val="2157517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FC5A-14CD-647C-8E06-1B0CD2BBAC4E}"/>
              </a:ext>
            </a:extLst>
          </p:cNvPr>
          <p:cNvSpPr>
            <a:spLocks noGrp="1"/>
          </p:cNvSpPr>
          <p:nvPr>
            <p:ph type="title"/>
          </p:nvPr>
        </p:nvSpPr>
        <p:spPr/>
        <p:txBody>
          <a:bodyPr>
            <a:normAutofit fontScale="90000"/>
          </a:bodyPr>
          <a:lstStyle/>
          <a:p>
            <a:r>
              <a:rPr lang="en-US">
                <a:latin typeface="Times New Roman"/>
                <a:cs typeface="Times New Roman"/>
              </a:rPr>
              <a:t>2.F System Merger or Regionalization (DW/  WW/ CDBG-I) </a:t>
            </a:r>
            <a:endParaRPr lang="en-US"/>
          </a:p>
        </p:txBody>
      </p:sp>
      <p:sp>
        <p:nvSpPr>
          <p:cNvPr id="3" name="Content Placeholder 2">
            <a:extLst>
              <a:ext uri="{FF2B5EF4-FFF2-40B4-BE49-F238E27FC236}">
                <a16:creationId xmlns:a16="http://schemas.microsoft.com/office/drawing/2014/main" id="{4BE8791D-2CB6-AF65-A901-906D98EF7AD0}"/>
              </a:ext>
            </a:extLst>
          </p:cNvPr>
          <p:cNvSpPr>
            <a:spLocks noGrp="1"/>
          </p:cNvSpPr>
          <p:nvPr>
            <p:ph idx="1"/>
          </p:nvPr>
        </p:nvSpPr>
        <p:spPr/>
        <p:txBody>
          <a:bodyPr vert="horz" lIns="91440" tIns="45720" rIns="91440" bIns="45720" rtlCol="0" anchor="t">
            <a:normAutofit/>
          </a:bodyPr>
          <a:lstStyle/>
          <a:p>
            <a:pPr marL="0" indent="0">
              <a:buNone/>
            </a:pPr>
            <a:r>
              <a:rPr lang="en-US">
                <a:solidFill>
                  <a:schemeClr val="accent3"/>
                </a:solidFill>
              </a:rPr>
              <a:t>Line Item split out </a:t>
            </a:r>
            <a:r>
              <a:rPr lang="en-US">
                <a:solidFill>
                  <a:srgbClr val="FF0000"/>
                </a:solidFill>
              </a:rPr>
              <a:t>(New!)</a:t>
            </a:r>
          </a:p>
          <a:p>
            <a:r>
              <a:rPr lang="en-US">
                <a:solidFill>
                  <a:schemeClr val="accent3"/>
                </a:solidFill>
                <a:latin typeface="Arial"/>
                <a:cs typeface="Arial"/>
              </a:rPr>
              <a:t>2.F.1 – Includes system merger (old 2.F) (10 points) </a:t>
            </a:r>
            <a:r>
              <a:rPr lang="en-US" b="1">
                <a:solidFill>
                  <a:schemeClr val="accent3"/>
                </a:solidFill>
                <a:latin typeface="Arial"/>
                <a:cs typeface="Arial"/>
              </a:rPr>
              <a:t>OR</a:t>
            </a:r>
          </a:p>
          <a:p>
            <a:r>
              <a:rPr lang="en-US">
                <a:solidFill>
                  <a:schemeClr val="accent3"/>
                </a:solidFill>
                <a:latin typeface="Arial"/>
                <a:cs typeface="Arial"/>
              </a:rPr>
              <a:t>2.F.2 – Includes system regionalization or partnership (5 points)</a:t>
            </a:r>
          </a:p>
        </p:txBody>
      </p:sp>
      <p:sp>
        <p:nvSpPr>
          <p:cNvPr id="4" name="Slide Number Placeholder 3">
            <a:extLst>
              <a:ext uri="{FF2B5EF4-FFF2-40B4-BE49-F238E27FC236}">
                <a16:creationId xmlns:a16="http://schemas.microsoft.com/office/drawing/2014/main" id="{70874AD1-2909-A0B4-4878-11C48E7C5740}"/>
              </a:ext>
            </a:extLst>
          </p:cNvPr>
          <p:cNvSpPr>
            <a:spLocks noGrp="1"/>
          </p:cNvSpPr>
          <p:nvPr>
            <p:ph type="sldNum" sz="quarter" idx="10"/>
          </p:nvPr>
        </p:nvSpPr>
        <p:spPr/>
        <p:txBody>
          <a:bodyPr/>
          <a:lstStyle/>
          <a:p>
            <a:fld id="{74EC55B0-5D01-45FE-91CD-8F1B48D625FC}" type="slidenum">
              <a:rPr lang="en-US" smtClean="0"/>
              <a:pPr/>
              <a:t>82</a:t>
            </a:fld>
            <a:endParaRPr lang="en-US"/>
          </a:p>
        </p:txBody>
      </p:sp>
    </p:spTree>
    <p:extLst>
      <p:ext uri="{BB962C8B-B14F-4D97-AF65-F5344CB8AC3E}">
        <p14:creationId xmlns:p14="http://schemas.microsoft.com/office/powerpoint/2010/main" val="25339539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83372-2CB5-9639-1B16-51E4C7FB1CC8}"/>
              </a:ext>
            </a:extLst>
          </p:cNvPr>
          <p:cNvSpPr>
            <a:spLocks noGrp="1"/>
          </p:cNvSpPr>
          <p:nvPr>
            <p:ph type="title"/>
          </p:nvPr>
        </p:nvSpPr>
        <p:spPr/>
        <p:txBody>
          <a:bodyPr/>
          <a:lstStyle/>
          <a:p>
            <a:r>
              <a:rPr lang="en-US"/>
              <a:t>2.F.1 Includes System Regionalization</a:t>
            </a:r>
          </a:p>
        </p:txBody>
      </p:sp>
      <p:sp>
        <p:nvSpPr>
          <p:cNvPr id="3" name="Content Placeholder 2">
            <a:extLst>
              <a:ext uri="{FF2B5EF4-FFF2-40B4-BE49-F238E27FC236}">
                <a16:creationId xmlns:a16="http://schemas.microsoft.com/office/drawing/2014/main" id="{76507BA8-22BE-3F92-2E10-2020BCBA8DA7}"/>
              </a:ext>
            </a:extLst>
          </p:cNvPr>
          <p:cNvSpPr>
            <a:spLocks noGrp="1"/>
          </p:cNvSpPr>
          <p:nvPr>
            <p:ph idx="1"/>
          </p:nvPr>
        </p:nvSpPr>
        <p:spPr/>
        <p:txBody>
          <a:bodyPr/>
          <a:lstStyle/>
          <a:p>
            <a:r>
              <a:rPr lang="en-US">
                <a:solidFill>
                  <a:schemeClr val="accent3"/>
                </a:solidFill>
              </a:rPr>
              <a:t>New line item</a:t>
            </a:r>
          </a:p>
          <a:p>
            <a:r>
              <a:rPr lang="en-US">
                <a:solidFill>
                  <a:schemeClr val="accent3"/>
                </a:solidFill>
              </a:rPr>
              <a:t>Earn points</a:t>
            </a:r>
          </a:p>
          <a:p>
            <a:pPr lvl="1"/>
            <a:r>
              <a:rPr lang="en-US">
                <a:solidFill>
                  <a:schemeClr val="accent3"/>
                </a:solidFill>
              </a:rPr>
              <a:t>Regionalize as defined by G.S. 159G-20(16) OR</a:t>
            </a:r>
          </a:p>
          <a:p>
            <a:pPr lvl="1"/>
            <a:r>
              <a:rPr lang="en-US">
                <a:solidFill>
                  <a:schemeClr val="accent3"/>
                </a:solidFill>
              </a:rPr>
              <a:t>Result in a partnership</a:t>
            </a:r>
          </a:p>
          <a:p>
            <a:r>
              <a:rPr lang="en-US">
                <a:solidFill>
                  <a:schemeClr val="accent3"/>
                </a:solidFill>
              </a:rPr>
              <a:t>Documentation</a:t>
            </a:r>
          </a:p>
          <a:p>
            <a:pPr lvl="1"/>
            <a:r>
              <a:rPr lang="en-US">
                <a:solidFill>
                  <a:schemeClr val="accent3"/>
                </a:solidFill>
              </a:rPr>
              <a:t>Identify systems forming partnership or regionalizing</a:t>
            </a:r>
          </a:p>
          <a:p>
            <a:pPr lvl="1"/>
            <a:r>
              <a:rPr lang="en-US">
                <a:solidFill>
                  <a:schemeClr val="accent3"/>
                </a:solidFill>
              </a:rPr>
              <a:t>Describe type of partnership / regionalization</a:t>
            </a:r>
          </a:p>
          <a:p>
            <a:pPr lvl="1"/>
            <a:r>
              <a:rPr lang="en-US">
                <a:solidFill>
                  <a:schemeClr val="accent3"/>
                </a:solidFill>
              </a:rPr>
              <a:t>Describe how project will result in partnership / regionalization</a:t>
            </a:r>
          </a:p>
          <a:p>
            <a:pPr lvl="1"/>
            <a:r>
              <a:rPr lang="en-US">
                <a:solidFill>
                  <a:schemeClr val="accent3"/>
                </a:solidFill>
              </a:rPr>
              <a:t>See guidance for more detail</a:t>
            </a:r>
          </a:p>
          <a:p>
            <a:pPr lvl="1"/>
            <a:endParaRPr lang="en-US"/>
          </a:p>
        </p:txBody>
      </p:sp>
      <p:sp>
        <p:nvSpPr>
          <p:cNvPr id="4" name="Slide Number Placeholder 3">
            <a:extLst>
              <a:ext uri="{FF2B5EF4-FFF2-40B4-BE49-F238E27FC236}">
                <a16:creationId xmlns:a16="http://schemas.microsoft.com/office/drawing/2014/main" id="{7BA2C918-1D9E-722A-B319-190E43B85071}"/>
              </a:ext>
            </a:extLst>
          </p:cNvPr>
          <p:cNvSpPr>
            <a:spLocks noGrp="1"/>
          </p:cNvSpPr>
          <p:nvPr>
            <p:ph type="sldNum" sz="quarter" idx="10"/>
          </p:nvPr>
        </p:nvSpPr>
        <p:spPr/>
        <p:txBody>
          <a:bodyPr/>
          <a:lstStyle/>
          <a:p>
            <a:fld id="{74EC55B0-5D01-45FE-91CD-8F1B48D625FC}" type="slidenum">
              <a:rPr lang="en-US" smtClean="0"/>
              <a:pPr/>
              <a:t>83</a:t>
            </a:fld>
            <a:endParaRPr lang="en-US"/>
          </a:p>
        </p:txBody>
      </p:sp>
    </p:spTree>
    <p:extLst>
      <p:ext uri="{BB962C8B-B14F-4D97-AF65-F5344CB8AC3E}">
        <p14:creationId xmlns:p14="http://schemas.microsoft.com/office/powerpoint/2010/main" val="13512115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48BF-7242-4C6B-A6AC-6AF533F9DF13}"/>
              </a:ext>
            </a:extLst>
          </p:cNvPr>
          <p:cNvSpPr>
            <a:spLocks noGrp="1"/>
          </p:cNvSpPr>
          <p:nvPr>
            <p:ph type="title"/>
          </p:nvPr>
        </p:nvSpPr>
        <p:spPr/>
        <p:txBody>
          <a:bodyPr>
            <a:noAutofit/>
          </a:bodyPr>
          <a:lstStyle/>
          <a:p>
            <a:r>
              <a:rPr lang="en-US">
                <a:latin typeface="Times New Roman"/>
                <a:cs typeface="Times New Roman"/>
              </a:rPr>
              <a:t>2.H Project Addresses Contamination (DW &amp; CDBG-I)</a:t>
            </a:r>
          </a:p>
        </p:txBody>
      </p:sp>
      <p:sp>
        <p:nvSpPr>
          <p:cNvPr id="3" name="Content Placeholder 2">
            <a:extLst>
              <a:ext uri="{FF2B5EF4-FFF2-40B4-BE49-F238E27FC236}">
                <a16:creationId xmlns:a16="http://schemas.microsoft.com/office/drawing/2014/main" id="{2A4EA3E5-B9C9-4D6E-A0AA-3F3198E50F35}"/>
              </a:ext>
            </a:extLst>
          </p:cNvPr>
          <p:cNvSpPr>
            <a:spLocks noGrp="1"/>
          </p:cNvSpPr>
          <p:nvPr>
            <p:ph idx="1"/>
          </p:nvPr>
        </p:nvSpPr>
        <p:spPr/>
        <p:txBody>
          <a:bodyPr vert="horz" lIns="91440" tIns="45720" rIns="91440" bIns="45720" rtlCol="0" anchor="t">
            <a:normAutofit/>
          </a:bodyPr>
          <a:lstStyle/>
          <a:p>
            <a:r>
              <a:rPr lang="en-US" dirty="0">
                <a:solidFill>
                  <a:schemeClr val="accent3"/>
                </a:solidFill>
                <a:latin typeface="Arial"/>
                <a:cs typeface="Arial"/>
              </a:rPr>
              <a:t>2.H.1 Acute Contamination </a:t>
            </a:r>
            <a:endParaRPr lang="en-US" dirty="0">
              <a:solidFill>
                <a:schemeClr val="accent3"/>
              </a:solidFill>
            </a:endParaRPr>
          </a:p>
          <a:p>
            <a:pPr lvl="1"/>
            <a:r>
              <a:rPr lang="en-US" dirty="0">
                <a:solidFill>
                  <a:schemeClr val="accent3"/>
                </a:solidFill>
                <a:latin typeface="Arial"/>
                <a:cs typeface="Arial"/>
              </a:rPr>
              <a:t>Refer to the guidance and separate sampling protocol</a:t>
            </a:r>
          </a:p>
          <a:p>
            <a:r>
              <a:rPr lang="en-US" dirty="0">
                <a:solidFill>
                  <a:schemeClr val="accent3"/>
                </a:solidFill>
                <a:latin typeface="Arial"/>
                <a:cs typeface="Arial"/>
              </a:rPr>
              <a:t>2.H.2 Other-Than-Acute Contamination</a:t>
            </a:r>
          </a:p>
          <a:p>
            <a:pPr lvl="1"/>
            <a:r>
              <a:rPr lang="en-US" dirty="0">
                <a:solidFill>
                  <a:schemeClr val="accent3"/>
                </a:solidFill>
                <a:latin typeface="Arial"/>
                <a:cs typeface="Arial"/>
              </a:rPr>
              <a:t>Refer to the guidance and separate sampling protocol</a:t>
            </a:r>
          </a:p>
          <a:p>
            <a:r>
              <a:rPr lang="en-US" dirty="0">
                <a:solidFill>
                  <a:schemeClr val="accent3"/>
                </a:solidFill>
                <a:latin typeface="Arial"/>
                <a:cs typeface="Arial"/>
              </a:rPr>
              <a:t>2.H.3 Emerging Contaminants</a:t>
            </a:r>
          </a:p>
          <a:p>
            <a:pPr lvl="1"/>
            <a:r>
              <a:rPr lang="en-US" dirty="0">
                <a:solidFill>
                  <a:schemeClr val="accent3"/>
                </a:solidFill>
                <a:latin typeface="Arial"/>
                <a:cs typeface="Arial"/>
              </a:rPr>
              <a:t>Now 10 points</a:t>
            </a:r>
          </a:p>
          <a:p>
            <a:pPr lvl="1"/>
            <a:r>
              <a:rPr lang="en-US" dirty="0">
                <a:solidFill>
                  <a:srgbClr val="FF0000"/>
                </a:solidFill>
                <a:latin typeface="Arial"/>
                <a:cs typeface="Arial"/>
              </a:rPr>
              <a:t>Note - 1,4-Dioxane (HAL = 35 ug/l - some guidance handouts may have wrong HAL)</a:t>
            </a:r>
            <a:endParaRPr lang="en-US" dirty="0">
              <a:solidFill>
                <a:schemeClr val="accent3"/>
              </a:solidFill>
              <a:latin typeface="Arial"/>
              <a:cs typeface="Arial"/>
            </a:endParaRPr>
          </a:p>
          <a:p>
            <a:pPr marL="685800" lvl="2" indent="0">
              <a:buNone/>
            </a:pPr>
            <a:endParaRPr lang="en-US" dirty="0">
              <a:solidFill>
                <a:schemeClr val="accent3"/>
              </a:solidFill>
            </a:endParaRPr>
          </a:p>
          <a:p>
            <a:pPr lvl="2"/>
            <a:endParaRPr lang="en-US" dirty="0">
              <a:solidFill>
                <a:srgbClr val="1F497D"/>
              </a:solidFill>
            </a:endParaRPr>
          </a:p>
          <a:p>
            <a:endParaRPr lang="en-US" dirty="0"/>
          </a:p>
        </p:txBody>
      </p:sp>
      <p:sp>
        <p:nvSpPr>
          <p:cNvPr id="4" name="Slide Number Placeholder 3">
            <a:extLst>
              <a:ext uri="{FF2B5EF4-FFF2-40B4-BE49-F238E27FC236}">
                <a16:creationId xmlns:a16="http://schemas.microsoft.com/office/drawing/2014/main" id="{ECC8B8C8-B533-4D22-B969-B7EFA38254A2}"/>
              </a:ext>
            </a:extLst>
          </p:cNvPr>
          <p:cNvSpPr>
            <a:spLocks noGrp="1"/>
          </p:cNvSpPr>
          <p:nvPr>
            <p:ph type="sldNum" sz="quarter" idx="10"/>
          </p:nvPr>
        </p:nvSpPr>
        <p:spPr/>
        <p:txBody>
          <a:bodyPr/>
          <a:lstStyle/>
          <a:p>
            <a:fld id="{74EC55B0-5D01-45FE-91CD-8F1B48D625FC}" type="slidenum">
              <a:rPr lang="en-US" smtClean="0"/>
              <a:pPr/>
              <a:t>84</a:t>
            </a:fld>
            <a:endParaRPr lang="en-US"/>
          </a:p>
        </p:txBody>
      </p:sp>
    </p:spTree>
    <p:extLst>
      <p:ext uri="{BB962C8B-B14F-4D97-AF65-F5344CB8AC3E}">
        <p14:creationId xmlns:p14="http://schemas.microsoft.com/office/powerpoint/2010/main" val="25094377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5B6DC5-2574-11B8-3FCF-A4B60EE89FD9}"/>
              </a:ext>
            </a:extLst>
          </p:cNvPr>
          <p:cNvSpPr/>
          <p:nvPr/>
        </p:nvSpPr>
        <p:spPr>
          <a:xfrm>
            <a:off x="7013864" y="5340927"/>
            <a:ext cx="2057400" cy="1251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C1718E-F11A-DE18-B395-1466F106E366}"/>
              </a:ext>
            </a:extLst>
          </p:cNvPr>
          <p:cNvSpPr>
            <a:spLocks noGrp="1"/>
          </p:cNvSpPr>
          <p:nvPr>
            <p:ph type="title"/>
          </p:nvPr>
        </p:nvSpPr>
        <p:spPr/>
        <p:txBody>
          <a:bodyPr/>
          <a:lstStyle/>
          <a:p>
            <a:r>
              <a:rPr lang="en-US">
                <a:latin typeface="Times New Roman"/>
                <a:cs typeface="Times New Roman"/>
              </a:rPr>
              <a:t>2.H.3 Emerging Contaminants (DW &amp; CDBG-I)</a:t>
            </a:r>
          </a:p>
        </p:txBody>
      </p:sp>
      <p:sp>
        <p:nvSpPr>
          <p:cNvPr id="3" name="Content Placeholder 2">
            <a:extLst>
              <a:ext uri="{FF2B5EF4-FFF2-40B4-BE49-F238E27FC236}">
                <a16:creationId xmlns:a16="http://schemas.microsoft.com/office/drawing/2014/main" id="{46AD8CA2-C459-ED8D-F198-67A6649D44D7}"/>
              </a:ext>
            </a:extLst>
          </p:cNvPr>
          <p:cNvSpPr>
            <a:spLocks noGrp="1"/>
          </p:cNvSpPr>
          <p:nvPr>
            <p:ph idx="1"/>
          </p:nvPr>
        </p:nvSpPr>
        <p:spPr>
          <a:xfrm>
            <a:off x="457199" y="1228728"/>
            <a:ext cx="8465128" cy="5019673"/>
          </a:xfrm>
        </p:spPr>
        <p:txBody>
          <a:bodyPr>
            <a:noAutofit/>
          </a:bodyPr>
          <a:lstStyle/>
          <a:p>
            <a:r>
              <a:rPr lang="en-US">
                <a:solidFill>
                  <a:schemeClr val="accent3"/>
                </a:solidFill>
              </a:rPr>
              <a:t>Must replace or provide new treatment to a drinking water supply system that produces water containing emerging contaminants</a:t>
            </a:r>
          </a:p>
          <a:p>
            <a:r>
              <a:rPr lang="en-US">
                <a:solidFill>
                  <a:schemeClr val="accent3"/>
                </a:solidFill>
              </a:rPr>
              <a:t>See guidance for what drinking water health advisory level means</a:t>
            </a:r>
          </a:p>
          <a:p>
            <a:r>
              <a:rPr lang="en-US">
                <a:solidFill>
                  <a:schemeClr val="accent3"/>
                </a:solidFill>
              </a:rPr>
              <a:t>Documentation (see guidance)</a:t>
            </a:r>
          </a:p>
          <a:p>
            <a:pPr lvl="1"/>
            <a:r>
              <a:rPr lang="en-US">
                <a:solidFill>
                  <a:schemeClr val="accent3"/>
                </a:solidFill>
              </a:rPr>
              <a:t>Describe contaminated source Describe how project will address contamination</a:t>
            </a:r>
          </a:p>
          <a:p>
            <a:pPr lvl="1"/>
            <a:r>
              <a:rPr lang="en-US">
                <a:solidFill>
                  <a:schemeClr val="accent3"/>
                </a:solidFill>
              </a:rPr>
              <a:t>Map showing</a:t>
            </a:r>
          </a:p>
          <a:p>
            <a:pPr lvl="1"/>
            <a:r>
              <a:rPr lang="en-US">
                <a:solidFill>
                  <a:schemeClr val="accent3"/>
                </a:solidFill>
              </a:rPr>
              <a:t>Project location</a:t>
            </a:r>
          </a:p>
          <a:p>
            <a:pPr lvl="1"/>
            <a:r>
              <a:rPr lang="en-US">
                <a:solidFill>
                  <a:schemeClr val="accent3"/>
                </a:solidFill>
              </a:rPr>
              <a:t>Service area of impacted community (including PWSID #)</a:t>
            </a:r>
          </a:p>
          <a:p>
            <a:pPr lvl="1"/>
            <a:r>
              <a:rPr lang="en-US">
                <a:solidFill>
                  <a:schemeClr val="accent3"/>
                </a:solidFill>
              </a:rPr>
              <a:t>Location of contaminated source</a:t>
            </a:r>
          </a:p>
        </p:txBody>
      </p:sp>
      <p:sp>
        <p:nvSpPr>
          <p:cNvPr id="4" name="Slide Number Placeholder 3">
            <a:extLst>
              <a:ext uri="{FF2B5EF4-FFF2-40B4-BE49-F238E27FC236}">
                <a16:creationId xmlns:a16="http://schemas.microsoft.com/office/drawing/2014/main" id="{F22729B0-291C-921E-54CB-324358098718}"/>
              </a:ext>
            </a:extLst>
          </p:cNvPr>
          <p:cNvSpPr>
            <a:spLocks noGrp="1"/>
          </p:cNvSpPr>
          <p:nvPr>
            <p:ph type="sldNum" sz="quarter" idx="10"/>
          </p:nvPr>
        </p:nvSpPr>
        <p:spPr/>
        <p:txBody>
          <a:bodyPr/>
          <a:lstStyle/>
          <a:p>
            <a:fld id="{74EC55B0-5D01-45FE-91CD-8F1B48D625FC}" type="slidenum">
              <a:rPr lang="en-US" smtClean="0"/>
              <a:pPr/>
              <a:t>85</a:t>
            </a:fld>
            <a:endParaRPr lang="en-US"/>
          </a:p>
        </p:txBody>
      </p:sp>
    </p:spTree>
    <p:extLst>
      <p:ext uri="{BB962C8B-B14F-4D97-AF65-F5344CB8AC3E}">
        <p14:creationId xmlns:p14="http://schemas.microsoft.com/office/powerpoint/2010/main" val="16819740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9206-11C8-AC3F-53CF-E8D7DDB4143E}"/>
              </a:ext>
            </a:extLst>
          </p:cNvPr>
          <p:cNvSpPr>
            <a:spLocks noGrp="1"/>
          </p:cNvSpPr>
          <p:nvPr>
            <p:ph type="title"/>
          </p:nvPr>
        </p:nvSpPr>
        <p:spPr/>
        <p:txBody>
          <a:bodyPr/>
          <a:lstStyle/>
          <a:p>
            <a:r>
              <a:rPr lang="en-US"/>
              <a:t>2.N Resiliency</a:t>
            </a:r>
          </a:p>
        </p:txBody>
      </p:sp>
      <p:sp>
        <p:nvSpPr>
          <p:cNvPr id="3" name="Content Placeholder 2">
            <a:extLst>
              <a:ext uri="{FF2B5EF4-FFF2-40B4-BE49-F238E27FC236}">
                <a16:creationId xmlns:a16="http://schemas.microsoft.com/office/drawing/2014/main" id="{FFDF7D26-EE80-7DD8-B17E-642469E33FDC}"/>
              </a:ext>
            </a:extLst>
          </p:cNvPr>
          <p:cNvSpPr>
            <a:spLocks noGrp="1"/>
          </p:cNvSpPr>
          <p:nvPr>
            <p:ph idx="1"/>
          </p:nvPr>
        </p:nvSpPr>
        <p:spPr/>
        <p:txBody>
          <a:bodyPr/>
          <a:lstStyle/>
          <a:p>
            <a:r>
              <a:rPr lang="en-US">
                <a:solidFill>
                  <a:schemeClr val="accent3"/>
                </a:solidFill>
              </a:rPr>
              <a:t>New for CDBG-I projects</a:t>
            </a:r>
          </a:p>
          <a:p>
            <a:r>
              <a:rPr lang="en-US">
                <a:solidFill>
                  <a:schemeClr val="accent3"/>
                </a:solidFill>
              </a:rPr>
              <a:t>Points range from 3 points to 8 points</a:t>
            </a:r>
          </a:p>
          <a:p>
            <a:r>
              <a:rPr lang="en-US">
                <a:solidFill>
                  <a:schemeClr val="accent3"/>
                </a:solidFill>
              </a:rPr>
              <a:t>Points can “roll down”</a:t>
            </a:r>
          </a:p>
        </p:txBody>
      </p:sp>
      <p:sp>
        <p:nvSpPr>
          <p:cNvPr id="4" name="Slide Number Placeholder 3">
            <a:extLst>
              <a:ext uri="{FF2B5EF4-FFF2-40B4-BE49-F238E27FC236}">
                <a16:creationId xmlns:a16="http://schemas.microsoft.com/office/drawing/2014/main" id="{EB6693DD-7753-6D3C-AFF7-CE5A41933837}"/>
              </a:ext>
            </a:extLst>
          </p:cNvPr>
          <p:cNvSpPr>
            <a:spLocks noGrp="1"/>
          </p:cNvSpPr>
          <p:nvPr>
            <p:ph type="sldNum" sz="quarter" idx="10"/>
          </p:nvPr>
        </p:nvSpPr>
        <p:spPr/>
        <p:txBody>
          <a:bodyPr/>
          <a:lstStyle/>
          <a:p>
            <a:fld id="{74EC55B0-5D01-45FE-91CD-8F1B48D625FC}" type="slidenum">
              <a:rPr lang="en-US" smtClean="0"/>
              <a:pPr/>
              <a:t>86</a:t>
            </a:fld>
            <a:endParaRPr lang="en-US"/>
          </a:p>
        </p:txBody>
      </p:sp>
    </p:spTree>
    <p:extLst>
      <p:ext uri="{BB962C8B-B14F-4D97-AF65-F5344CB8AC3E}">
        <p14:creationId xmlns:p14="http://schemas.microsoft.com/office/powerpoint/2010/main" val="3948636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1BA2E4-308E-4F8A-92F3-DB3614C44CDA}"/>
              </a:ext>
            </a:extLst>
          </p:cNvPr>
          <p:cNvSpPr/>
          <p:nvPr/>
        </p:nvSpPr>
        <p:spPr>
          <a:xfrm>
            <a:off x="6735097" y="5368413"/>
            <a:ext cx="2310580" cy="1081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6F70BF-8B96-40DD-83A8-9BD8ACE07D92}"/>
              </a:ext>
            </a:extLst>
          </p:cNvPr>
          <p:cNvSpPr>
            <a:spLocks noGrp="1"/>
          </p:cNvSpPr>
          <p:nvPr>
            <p:ph type="title"/>
          </p:nvPr>
        </p:nvSpPr>
        <p:spPr/>
        <p:txBody>
          <a:bodyPr>
            <a:noAutofit/>
          </a:bodyPr>
          <a:lstStyle/>
          <a:p>
            <a:r>
              <a:rPr lang="en-US"/>
              <a:t>2.N.1 – 2.N.3 Movement from the Floodplain</a:t>
            </a:r>
          </a:p>
        </p:txBody>
      </p:sp>
      <p:sp>
        <p:nvSpPr>
          <p:cNvPr id="3" name="Content Placeholder 2">
            <a:extLst>
              <a:ext uri="{FF2B5EF4-FFF2-40B4-BE49-F238E27FC236}">
                <a16:creationId xmlns:a16="http://schemas.microsoft.com/office/drawing/2014/main" id="{BB46E527-2812-4CAE-B848-812444226D9A}"/>
              </a:ext>
            </a:extLst>
          </p:cNvPr>
          <p:cNvSpPr>
            <a:spLocks noGrp="1"/>
          </p:cNvSpPr>
          <p:nvPr>
            <p:ph idx="1"/>
          </p:nvPr>
        </p:nvSpPr>
        <p:spPr/>
        <p:txBody>
          <a:bodyPr/>
          <a:lstStyle/>
          <a:p>
            <a:r>
              <a:rPr lang="en-US">
                <a:solidFill>
                  <a:schemeClr val="accent3"/>
                </a:solidFill>
              </a:rPr>
              <a:t>Describe infrastructure being located out of floodplain</a:t>
            </a:r>
          </a:p>
          <a:p>
            <a:r>
              <a:rPr lang="en-US">
                <a:solidFill>
                  <a:schemeClr val="accent3"/>
                </a:solidFill>
              </a:rPr>
              <a:t>Provide a map that shows where existing and relocated infrastructure will be</a:t>
            </a:r>
          </a:p>
          <a:p>
            <a:pPr lvl="1"/>
            <a:r>
              <a:rPr lang="en-US">
                <a:solidFill>
                  <a:schemeClr val="accent3"/>
                </a:solidFill>
              </a:rPr>
              <a:t>Location of existing and proposed infrastructure</a:t>
            </a:r>
          </a:p>
          <a:p>
            <a:pPr lvl="1"/>
            <a:r>
              <a:rPr lang="en-US">
                <a:solidFill>
                  <a:schemeClr val="accent3"/>
                </a:solidFill>
              </a:rPr>
              <a:t>Clearly show floodplain boundaries</a:t>
            </a:r>
          </a:p>
          <a:p>
            <a:pPr lvl="1"/>
            <a:r>
              <a:rPr lang="en-US">
                <a:solidFill>
                  <a:schemeClr val="accent3"/>
                </a:solidFill>
              </a:rPr>
              <a:t>Clearly show existing infrastructure in higher-hazard floodplain</a:t>
            </a:r>
          </a:p>
          <a:p>
            <a:r>
              <a:rPr lang="en-US">
                <a:solidFill>
                  <a:schemeClr val="accent3"/>
                </a:solidFill>
              </a:rPr>
              <a:t>Use FRIS or FEMA map as source of data layer or flood elevations (</a:t>
            </a:r>
            <a:r>
              <a:rPr lang="en-US">
                <a:solidFill>
                  <a:srgbClr val="FF0000"/>
                </a:solidFill>
                <a:hlinkClick r:id="rId3"/>
              </a:rPr>
              <a:t>www.fris.nc.gov</a:t>
            </a:r>
            <a:r>
              <a:rPr lang="en-US">
                <a:solidFill>
                  <a:schemeClr val="accent3"/>
                </a:solidFill>
              </a:rPr>
              <a:t>)</a:t>
            </a:r>
          </a:p>
          <a:p>
            <a:r>
              <a:rPr lang="en-US">
                <a:solidFill>
                  <a:schemeClr val="accent3"/>
                </a:solidFill>
              </a:rPr>
              <a:t>Any alternative mapping source must be pre-approved</a:t>
            </a:r>
          </a:p>
        </p:txBody>
      </p:sp>
      <p:sp>
        <p:nvSpPr>
          <p:cNvPr id="4" name="Slide Number Placeholder 3">
            <a:extLst>
              <a:ext uri="{FF2B5EF4-FFF2-40B4-BE49-F238E27FC236}">
                <a16:creationId xmlns:a16="http://schemas.microsoft.com/office/drawing/2014/main" id="{21344439-1FDC-4EBC-8B7A-BC01D856D3E7}"/>
              </a:ext>
            </a:extLst>
          </p:cNvPr>
          <p:cNvSpPr>
            <a:spLocks noGrp="1"/>
          </p:cNvSpPr>
          <p:nvPr>
            <p:ph type="sldNum" sz="quarter" idx="10"/>
          </p:nvPr>
        </p:nvSpPr>
        <p:spPr/>
        <p:txBody>
          <a:bodyPr/>
          <a:lstStyle/>
          <a:p>
            <a:fld id="{74EC55B0-5D01-45FE-91CD-8F1B48D625FC}" type="slidenum">
              <a:rPr lang="en-US" smtClean="0"/>
              <a:pPr/>
              <a:t>87</a:t>
            </a:fld>
            <a:endParaRPr lang="en-US"/>
          </a:p>
        </p:txBody>
      </p:sp>
    </p:spTree>
    <p:extLst>
      <p:ext uri="{BB962C8B-B14F-4D97-AF65-F5344CB8AC3E}">
        <p14:creationId xmlns:p14="http://schemas.microsoft.com/office/powerpoint/2010/main" val="36731007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EC2265-DD61-45B8-B9E0-BDA4F6886278}"/>
              </a:ext>
            </a:extLst>
          </p:cNvPr>
          <p:cNvSpPr/>
          <p:nvPr/>
        </p:nvSpPr>
        <p:spPr>
          <a:xfrm>
            <a:off x="6735097" y="5368413"/>
            <a:ext cx="2310580" cy="1081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2198A-6CC4-402D-B66B-5607A8CDEDAE}"/>
              </a:ext>
            </a:extLst>
          </p:cNvPr>
          <p:cNvSpPr>
            <a:spLocks noGrp="1"/>
          </p:cNvSpPr>
          <p:nvPr>
            <p:ph type="title"/>
          </p:nvPr>
        </p:nvSpPr>
        <p:spPr/>
        <p:txBody>
          <a:bodyPr>
            <a:noAutofit/>
          </a:bodyPr>
          <a:lstStyle/>
          <a:p>
            <a:r>
              <a:rPr lang="en-US"/>
              <a:t>2.N.1. –2.N.3 Movement from the Floodplain</a:t>
            </a:r>
          </a:p>
        </p:txBody>
      </p:sp>
      <p:sp>
        <p:nvSpPr>
          <p:cNvPr id="3" name="Content Placeholder 2">
            <a:extLst>
              <a:ext uri="{FF2B5EF4-FFF2-40B4-BE49-F238E27FC236}">
                <a16:creationId xmlns:a16="http://schemas.microsoft.com/office/drawing/2014/main" id="{ECC97017-07E0-4B8D-AD5D-0DA3A6BB952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DC03757-870D-426E-AC14-B60DB0B53EF4}"/>
              </a:ext>
            </a:extLst>
          </p:cNvPr>
          <p:cNvSpPr>
            <a:spLocks noGrp="1"/>
          </p:cNvSpPr>
          <p:nvPr>
            <p:ph type="sldNum" sz="quarter" idx="10"/>
          </p:nvPr>
        </p:nvSpPr>
        <p:spPr/>
        <p:txBody>
          <a:bodyPr/>
          <a:lstStyle/>
          <a:p>
            <a:fld id="{74EC55B0-5D01-45FE-91CD-8F1B48D625FC}" type="slidenum">
              <a:rPr lang="en-US" smtClean="0"/>
              <a:pPr/>
              <a:t>88</a:t>
            </a:fld>
            <a:endParaRPr lang="en-US"/>
          </a:p>
        </p:txBody>
      </p:sp>
      <p:pic>
        <p:nvPicPr>
          <p:cNvPr id="5" name="Picture 4">
            <a:extLst>
              <a:ext uri="{FF2B5EF4-FFF2-40B4-BE49-F238E27FC236}">
                <a16:creationId xmlns:a16="http://schemas.microsoft.com/office/drawing/2014/main" id="{2379F08C-360F-42E0-A060-EE3C16113934}"/>
              </a:ext>
            </a:extLst>
          </p:cNvPr>
          <p:cNvPicPr/>
          <p:nvPr/>
        </p:nvPicPr>
        <p:blipFill>
          <a:blip r:embed="rId3">
            <a:extLst>
              <a:ext uri="{28A0092B-C50C-407E-A947-70E740481C1C}">
                <a14:useLocalDpi xmlns:a14="http://schemas.microsoft.com/office/drawing/2010/main" val="0"/>
              </a:ext>
            </a:extLst>
          </a:blip>
          <a:stretch>
            <a:fillRect/>
          </a:stretch>
        </p:blipFill>
        <p:spPr>
          <a:xfrm>
            <a:off x="447472" y="1258823"/>
            <a:ext cx="8321039" cy="4901016"/>
          </a:xfrm>
          <a:prstGeom prst="rect">
            <a:avLst/>
          </a:prstGeom>
          <a:ln>
            <a:solidFill>
              <a:schemeClr val="tx1"/>
            </a:solidFill>
          </a:ln>
        </p:spPr>
      </p:pic>
    </p:spTree>
    <p:extLst>
      <p:ext uri="{BB962C8B-B14F-4D97-AF65-F5344CB8AC3E}">
        <p14:creationId xmlns:p14="http://schemas.microsoft.com/office/powerpoint/2010/main" val="32313617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8DC2-5068-4261-8A83-FFA748751083}"/>
              </a:ext>
            </a:extLst>
          </p:cNvPr>
          <p:cNvSpPr>
            <a:spLocks noGrp="1"/>
          </p:cNvSpPr>
          <p:nvPr>
            <p:ph type="title"/>
          </p:nvPr>
        </p:nvSpPr>
        <p:spPr/>
        <p:txBody>
          <a:bodyPr/>
          <a:lstStyle/>
          <a:p>
            <a:r>
              <a:rPr lang="en-US"/>
              <a:t>2.N.7. Redundancy / Resiliency </a:t>
            </a:r>
            <a:endParaRPr lang="en-US" strike="sngStrike"/>
          </a:p>
        </p:txBody>
      </p:sp>
      <p:sp>
        <p:nvSpPr>
          <p:cNvPr id="3" name="Content Placeholder 2">
            <a:extLst>
              <a:ext uri="{FF2B5EF4-FFF2-40B4-BE49-F238E27FC236}">
                <a16:creationId xmlns:a16="http://schemas.microsoft.com/office/drawing/2014/main" id="{EC49EB51-54D9-4F87-9682-8C2E0C47C965}"/>
              </a:ext>
            </a:extLst>
          </p:cNvPr>
          <p:cNvSpPr>
            <a:spLocks noGrp="1"/>
          </p:cNvSpPr>
          <p:nvPr>
            <p:ph idx="1"/>
          </p:nvPr>
        </p:nvSpPr>
        <p:spPr/>
        <p:txBody>
          <a:bodyPr vert="horz" lIns="91440" tIns="45720" rIns="91440" bIns="45720" rtlCol="0" anchor="t">
            <a:normAutofit/>
          </a:bodyPr>
          <a:lstStyle/>
          <a:p>
            <a:pPr>
              <a:spcAft>
                <a:spcPts val="600"/>
              </a:spcAft>
            </a:pPr>
            <a:r>
              <a:rPr lang="en-US">
                <a:solidFill>
                  <a:schemeClr val="accent3"/>
                </a:solidFill>
              </a:rPr>
              <a:t>Expanded for Fall 2020 round to include wastewater</a:t>
            </a:r>
          </a:p>
          <a:p>
            <a:pPr>
              <a:spcAft>
                <a:spcPts val="600"/>
              </a:spcAft>
            </a:pPr>
            <a:r>
              <a:rPr lang="en-US">
                <a:solidFill>
                  <a:schemeClr val="accent3"/>
                </a:solidFill>
                <a:latin typeface="Arial"/>
                <a:cs typeface="Arial"/>
              </a:rPr>
              <a:t>Includes eligible cybersecurity</a:t>
            </a:r>
          </a:p>
          <a:p>
            <a:pPr>
              <a:spcAft>
                <a:spcPts val="600"/>
              </a:spcAft>
            </a:pPr>
            <a:r>
              <a:rPr lang="en-US">
                <a:solidFill>
                  <a:schemeClr val="accent3"/>
                </a:solidFill>
              </a:rPr>
              <a:t>Requirements</a:t>
            </a:r>
          </a:p>
          <a:p>
            <a:pPr lvl="1">
              <a:spcAft>
                <a:spcPts val="600"/>
              </a:spcAft>
            </a:pPr>
            <a:r>
              <a:rPr lang="en-US">
                <a:solidFill>
                  <a:schemeClr val="accent3"/>
                </a:solidFill>
              </a:rPr>
              <a:t>Include redundant or resilient items in the project description</a:t>
            </a:r>
          </a:p>
          <a:p>
            <a:pPr lvl="1">
              <a:spcAft>
                <a:spcPts val="600"/>
              </a:spcAft>
            </a:pPr>
            <a:r>
              <a:rPr lang="en-US">
                <a:solidFill>
                  <a:schemeClr val="accent3"/>
                </a:solidFill>
              </a:rPr>
              <a:t>New or increased redundancy / resiliency = points</a:t>
            </a:r>
          </a:p>
          <a:p>
            <a:pPr lvl="1">
              <a:spcAft>
                <a:spcPts val="600"/>
              </a:spcAft>
            </a:pPr>
            <a:r>
              <a:rPr lang="en-US">
                <a:solidFill>
                  <a:schemeClr val="accent3"/>
                </a:solidFill>
              </a:rPr>
              <a:t>Replacing / repairing existing generator ≠ points</a:t>
            </a:r>
          </a:p>
          <a:p>
            <a:pPr lvl="1">
              <a:spcAft>
                <a:spcPts val="600"/>
              </a:spcAft>
            </a:pPr>
            <a:r>
              <a:rPr lang="en-US">
                <a:solidFill>
                  <a:schemeClr val="accent3"/>
                </a:solidFill>
              </a:rPr>
              <a:t>Retrofitting with backup power </a:t>
            </a:r>
            <a:r>
              <a:rPr lang="en-US">
                <a:solidFill>
                  <a:schemeClr val="accent3"/>
                </a:solidFill>
                <a:sym typeface="Wingdings" panose="05000000000000000000" pitchFamily="2" charset="2"/>
              </a:rPr>
              <a:t>= points</a:t>
            </a:r>
          </a:p>
          <a:p>
            <a:pPr lvl="1">
              <a:spcAft>
                <a:spcPts val="600"/>
              </a:spcAft>
            </a:pPr>
            <a:r>
              <a:rPr lang="en-US">
                <a:solidFill>
                  <a:schemeClr val="accent3"/>
                </a:solidFill>
                <a:sym typeface="Wingdings" panose="05000000000000000000" pitchFamily="2" charset="2"/>
              </a:rPr>
              <a:t>New equipment with backup power ≠ points</a:t>
            </a:r>
            <a:endParaRPr lang="en-US">
              <a:solidFill>
                <a:schemeClr val="accent3"/>
              </a:solidFill>
            </a:endParaRPr>
          </a:p>
        </p:txBody>
      </p:sp>
      <p:sp>
        <p:nvSpPr>
          <p:cNvPr id="4" name="Slide Number Placeholder 3">
            <a:extLst>
              <a:ext uri="{FF2B5EF4-FFF2-40B4-BE49-F238E27FC236}">
                <a16:creationId xmlns:a16="http://schemas.microsoft.com/office/drawing/2014/main" id="{6AADD0E7-28AF-42D8-9E75-C311B0FC5B23}"/>
              </a:ext>
            </a:extLst>
          </p:cNvPr>
          <p:cNvSpPr>
            <a:spLocks noGrp="1"/>
          </p:cNvSpPr>
          <p:nvPr>
            <p:ph type="sldNum" sz="quarter" idx="10"/>
          </p:nvPr>
        </p:nvSpPr>
        <p:spPr/>
        <p:txBody>
          <a:bodyPr/>
          <a:lstStyle/>
          <a:p>
            <a:fld id="{74EC55B0-5D01-45FE-91CD-8F1B48D625FC}" type="slidenum">
              <a:rPr lang="en-US" smtClean="0"/>
              <a:pPr/>
              <a:t>89</a:t>
            </a:fld>
            <a:endParaRPr lang="en-US"/>
          </a:p>
        </p:txBody>
      </p:sp>
    </p:spTree>
    <p:extLst>
      <p:ext uri="{BB962C8B-B14F-4D97-AF65-F5344CB8AC3E}">
        <p14:creationId xmlns:p14="http://schemas.microsoft.com/office/powerpoint/2010/main" val="66024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F6243D-8C35-4BC6-B6F7-C0472B18B148}"/>
              </a:ext>
            </a:extLst>
          </p:cNvPr>
          <p:cNvSpPr/>
          <p:nvPr/>
        </p:nvSpPr>
        <p:spPr>
          <a:xfrm>
            <a:off x="6908800" y="5161280"/>
            <a:ext cx="2189480" cy="130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E8FBAB-E004-44A6-B627-B4670AA70516}"/>
              </a:ext>
            </a:extLst>
          </p:cNvPr>
          <p:cNvSpPr>
            <a:spLocks noGrp="1"/>
          </p:cNvSpPr>
          <p:nvPr>
            <p:ph type="title"/>
          </p:nvPr>
        </p:nvSpPr>
        <p:spPr/>
        <p:txBody>
          <a:bodyPr/>
          <a:lstStyle/>
          <a:p>
            <a:r>
              <a:rPr lang="en-US"/>
              <a:t>State Reserve Program – ARPA – Important Facts</a:t>
            </a:r>
          </a:p>
        </p:txBody>
      </p:sp>
      <p:sp>
        <p:nvSpPr>
          <p:cNvPr id="3" name="Content Placeholder 2">
            <a:extLst>
              <a:ext uri="{FF2B5EF4-FFF2-40B4-BE49-F238E27FC236}">
                <a16:creationId xmlns:a16="http://schemas.microsoft.com/office/drawing/2014/main" id="{E95E4471-0CD2-4AB1-82C0-942EBB1EF4FB}"/>
              </a:ext>
            </a:extLst>
          </p:cNvPr>
          <p:cNvSpPr>
            <a:spLocks noGrp="1"/>
          </p:cNvSpPr>
          <p:nvPr>
            <p:ph idx="1"/>
          </p:nvPr>
        </p:nvSpPr>
        <p:spPr>
          <a:xfrm>
            <a:off x="452336" y="923400"/>
            <a:ext cx="8239328" cy="5557299"/>
          </a:xfrm>
        </p:spPr>
        <p:txBody>
          <a:bodyPr>
            <a:noAutofit/>
          </a:bodyPr>
          <a:lstStyle/>
          <a:p>
            <a:r>
              <a:rPr lang="en-US" sz="2400">
                <a:solidFill>
                  <a:schemeClr val="accent3"/>
                </a:solidFill>
              </a:rPr>
              <a:t>Funding available</a:t>
            </a:r>
          </a:p>
          <a:p>
            <a:pPr lvl="1"/>
            <a:r>
              <a:rPr lang="en-US" sz="2000">
                <a:solidFill>
                  <a:schemeClr val="accent3"/>
                </a:solidFill>
              </a:rPr>
              <a:t>“At-Risk” utilities – $42.5 million</a:t>
            </a:r>
          </a:p>
          <a:p>
            <a:pPr lvl="1"/>
            <a:r>
              <a:rPr lang="en-US" sz="2000">
                <a:solidFill>
                  <a:schemeClr val="accent3"/>
                </a:solidFill>
              </a:rPr>
              <a:t>Study and training grants – $28.3 million</a:t>
            </a:r>
          </a:p>
          <a:p>
            <a:pPr lvl="1"/>
            <a:r>
              <a:rPr lang="en-US" sz="2000">
                <a:solidFill>
                  <a:schemeClr val="accent3"/>
                </a:solidFill>
              </a:rPr>
              <a:t>2022 Budget (SL 2022-74) – $7.5 million</a:t>
            </a:r>
          </a:p>
          <a:p>
            <a:pPr lvl="1"/>
            <a:r>
              <a:rPr lang="en-US" sz="2000">
                <a:solidFill>
                  <a:schemeClr val="accent3"/>
                </a:solidFill>
              </a:rPr>
              <a:t>Funds likely available this round only)</a:t>
            </a:r>
          </a:p>
          <a:p>
            <a:r>
              <a:rPr lang="en-US" sz="2400">
                <a:solidFill>
                  <a:schemeClr val="accent3"/>
                </a:solidFill>
              </a:rPr>
              <a:t>Funding limits</a:t>
            </a:r>
          </a:p>
          <a:p>
            <a:pPr lvl="1"/>
            <a:r>
              <a:rPr lang="en-US" sz="2000">
                <a:solidFill>
                  <a:schemeClr val="accent3"/>
                </a:solidFill>
              </a:rPr>
              <a:t>Construction projects </a:t>
            </a:r>
          </a:p>
          <a:p>
            <a:pPr lvl="2"/>
            <a:r>
              <a:rPr lang="en-US" sz="1600">
                <a:solidFill>
                  <a:schemeClr val="accent3"/>
                </a:solidFill>
              </a:rPr>
              <a:t>“</a:t>
            </a:r>
            <a:r>
              <a:rPr lang="en-US">
                <a:solidFill>
                  <a:schemeClr val="accent3"/>
                </a:solidFill>
              </a:rPr>
              <a:t>At-Risk” utilities – $15 million per applicant</a:t>
            </a:r>
          </a:p>
          <a:p>
            <a:pPr lvl="1"/>
            <a:r>
              <a:rPr lang="en-US" sz="2000">
                <a:solidFill>
                  <a:schemeClr val="accent3"/>
                </a:solidFill>
              </a:rPr>
              <a:t>Study and training grants – </a:t>
            </a:r>
          </a:p>
          <a:p>
            <a:pPr lvl="2"/>
            <a:r>
              <a:rPr lang="en-US">
                <a:solidFill>
                  <a:schemeClr val="accent3"/>
                </a:solidFill>
              </a:rPr>
              <a:t>$400,000 per recipient (including training grants) in the 2021-2023 biennium</a:t>
            </a:r>
          </a:p>
          <a:p>
            <a:pPr lvl="2"/>
            <a:r>
              <a:rPr lang="en-US">
                <a:solidFill>
                  <a:schemeClr val="accent3"/>
                </a:solidFill>
              </a:rPr>
              <a:t>Training grants – $2,000 per recipient – Must be used within 2 years of award </a:t>
            </a:r>
          </a:p>
          <a:p>
            <a:r>
              <a:rPr lang="en-US" sz="2400">
                <a:solidFill>
                  <a:schemeClr val="accent3"/>
                </a:solidFill>
              </a:rPr>
              <a:t>Applications due on </a:t>
            </a:r>
            <a:r>
              <a:rPr lang="en-US" sz="2400" u="sng">
                <a:solidFill>
                  <a:srgbClr val="FF0000"/>
                </a:solidFill>
              </a:rPr>
              <a:t>September 30, 2022</a:t>
            </a:r>
          </a:p>
          <a:p>
            <a:r>
              <a:rPr lang="en-US" sz="2400">
                <a:solidFill>
                  <a:srgbClr val="FF0000"/>
                </a:solidFill>
              </a:rPr>
              <a:t>Funds must be expended by December 31, 2026</a:t>
            </a:r>
          </a:p>
          <a:p>
            <a:endParaRPr lang="en-US">
              <a:solidFill>
                <a:srgbClr val="FF0000"/>
              </a:solidFill>
            </a:endParaRPr>
          </a:p>
          <a:p>
            <a:pPr lvl="1"/>
            <a:endParaRPr lang="en-US">
              <a:solidFill>
                <a:srgbClr val="FF0000"/>
              </a:solidFill>
            </a:endParaRPr>
          </a:p>
        </p:txBody>
      </p:sp>
      <p:sp>
        <p:nvSpPr>
          <p:cNvPr id="4" name="Slide Number Placeholder 3">
            <a:extLst>
              <a:ext uri="{FF2B5EF4-FFF2-40B4-BE49-F238E27FC236}">
                <a16:creationId xmlns:a16="http://schemas.microsoft.com/office/drawing/2014/main" id="{2105D385-5BD9-45B1-B40F-21A4838471FC}"/>
              </a:ext>
            </a:extLst>
          </p:cNvPr>
          <p:cNvSpPr>
            <a:spLocks noGrp="1"/>
          </p:cNvSpPr>
          <p:nvPr>
            <p:ph type="sldNum" sz="quarter" idx="10"/>
          </p:nvPr>
        </p:nvSpPr>
        <p:spPr/>
        <p:txBody>
          <a:bodyPr/>
          <a:lstStyle/>
          <a:p>
            <a:fld id="{74EC55B0-5D01-45FE-91CD-8F1B48D625FC}" type="slidenum">
              <a:rPr lang="en-US" smtClean="0"/>
              <a:pPr/>
              <a:t>9</a:t>
            </a:fld>
            <a:endParaRPr lang="en-US"/>
          </a:p>
        </p:txBody>
      </p:sp>
    </p:spTree>
    <p:extLst>
      <p:ext uri="{BB962C8B-B14F-4D97-AF65-F5344CB8AC3E}">
        <p14:creationId xmlns:p14="http://schemas.microsoft.com/office/powerpoint/2010/main" val="5717826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AA4B-C267-4362-BF0D-6A8C69550E74}"/>
              </a:ext>
            </a:extLst>
          </p:cNvPr>
          <p:cNvSpPr>
            <a:spLocks noGrp="1"/>
          </p:cNvSpPr>
          <p:nvPr>
            <p:ph type="title"/>
          </p:nvPr>
        </p:nvSpPr>
        <p:spPr/>
        <p:txBody>
          <a:bodyPr>
            <a:normAutofit/>
          </a:bodyPr>
          <a:lstStyle/>
          <a:p>
            <a:r>
              <a:rPr lang="en-US"/>
              <a:t>2.O  Impaired Waters (WW)</a:t>
            </a:r>
          </a:p>
        </p:txBody>
      </p:sp>
      <p:sp>
        <p:nvSpPr>
          <p:cNvPr id="3" name="Content Placeholder 2">
            <a:extLst>
              <a:ext uri="{FF2B5EF4-FFF2-40B4-BE49-F238E27FC236}">
                <a16:creationId xmlns:a16="http://schemas.microsoft.com/office/drawing/2014/main" id="{5F5A4BC8-F87B-4DE3-A01D-98A67A1859BB}"/>
              </a:ext>
            </a:extLst>
          </p:cNvPr>
          <p:cNvSpPr>
            <a:spLocks noGrp="1"/>
          </p:cNvSpPr>
          <p:nvPr>
            <p:ph idx="1"/>
          </p:nvPr>
        </p:nvSpPr>
        <p:spPr>
          <a:xfrm>
            <a:off x="457200" y="1005840"/>
            <a:ext cx="8239328" cy="5242561"/>
          </a:xfrm>
        </p:spPr>
        <p:txBody>
          <a:bodyPr>
            <a:noAutofit/>
          </a:bodyPr>
          <a:lstStyle/>
          <a:p>
            <a:pPr>
              <a:spcAft>
                <a:spcPts val="600"/>
              </a:spcAft>
            </a:pPr>
            <a:r>
              <a:rPr lang="en-US" sz="2400">
                <a:solidFill>
                  <a:schemeClr val="accent3"/>
                </a:solidFill>
              </a:rPr>
              <a:t>Project will directly benefit impaired waters</a:t>
            </a:r>
          </a:p>
          <a:p>
            <a:pPr>
              <a:spcAft>
                <a:spcPts val="600"/>
              </a:spcAft>
            </a:pPr>
            <a:r>
              <a:rPr lang="en-US">
                <a:solidFill>
                  <a:schemeClr val="tx2"/>
                </a:solidFill>
              </a:rPr>
              <a:t>Provide:</a:t>
            </a:r>
          </a:p>
          <a:p>
            <a:pPr lvl="1"/>
            <a:r>
              <a:rPr lang="en-US">
                <a:solidFill>
                  <a:schemeClr val="tx2"/>
                </a:solidFill>
              </a:rPr>
              <a:t>Stream name and impairment(s) as documented in the Integrated Report</a:t>
            </a:r>
          </a:p>
          <a:p>
            <a:pPr lvl="1"/>
            <a:r>
              <a:rPr lang="en-US">
                <a:solidFill>
                  <a:schemeClr val="tx2"/>
                </a:solidFill>
              </a:rPr>
              <a:t>Discussion of impairment and connect the dots to show the project will directly benefit the impairment</a:t>
            </a:r>
          </a:p>
          <a:p>
            <a:pPr lvl="1"/>
            <a:r>
              <a:rPr lang="en-US">
                <a:solidFill>
                  <a:schemeClr val="tx2"/>
                </a:solidFill>
              </a:rPr>
              <a:t>Map(s) with project location, stream location and impaired segment</a:t>
            </a:r>
          </a:p>
          <a:p>
            <a:pPr>
              <a:spcAft>
                <a:spcPts val="600"/>
              </a:spcAft>
            </a:pPr>
            <a:r>
              <a:rPr lang="en-US">
                <a:solidFill>
                  <a:schemeClr val="tx2"/>
                </a:solidFill>
              </a:rPr>
              <a:t>Common errors</a:t>
            </a:r>
          </a:p>
          <a:p>
            <a:pPr lvl="1">
              <a:spcAft>
                <a:spcPts val="600"/>
              </a:spcAft>
            </a:pPr>
            <a:r>
              <a:rPr lang="en-US">
                <a:solidFill>
                  <a:schemeClr val="tx2"/>
                </a:solidFill>
              </a:rPr>
              <a:t>Project does not address impairment</a:t>
            </a:r>
          </a:p>
          <a:p>
            <a:pPr lvl="1">
              <a:spcAft>
                <a:spcPts val="600"/>
              </a:spcAft>
            </a:pPr>
            <a:r>
              <a:rPr lang="en-US">
                <a:solidFill>
                  <a:schemeClr val="tx2"/>
                </a:solidFill>
              </a:rPr>
              <a:t>Map does not adequately show location of project and impairment</a:t>
            </a:r>
          </a:p>
          <a:p>
            <a:endParaRPr lang="en-US"/>
          </a:p>
        </p:txBody>
      </p:sp>
      <p:sp>
        <p:nvSpPr>
          <p:cNvPr id="4" name="Slide Number Placeholder 3">
            <a:extLst>
              <a:ext uri="{FF2B5EF4-FFF2-40B4-BE49-F238E27FC236}">
                <a16:creationId xmlns:a16="http://schemas.microsoft.com/office/drawing/2014/main" id="{B8E13E65-842A-4C3A-932E-6B8C71CFD2BB}"/>
              </a:ext>
            </a:extLst>
          </p:cNvPr>
          <p:cNvSpPr>
            <a:spLocks noGrp="1"/>
          </p:cNvSpPr>
          <p:nvPr>
            <p:ph type="sldNum" sz="quarter" idx="10"/>
          </p:nvPr>
        </p:nvSpPr>
        <p:spPr/>
        <p:txBody>
          <a:bodyPr/>
          <a:lstStyle/>
          <a:p>
            <a:fld id="{74EC55B0-5D01-45FE-91CD-8F1B48D625FC}" type="slidenum">
              <a:rPr lang="en-US" smtClean="0"/>
              <a:pPr/>
              <a:t>90</a:t>
            </a:fld>
            <a:endParaRPr lang="en-US"/>
          </a:p>
        </p:txBody>
      </p:sp>
    </p:spTree>
    <p:extLst>
      <p:ext uri="{BB962C8B-B14F-4D97-AF65-F5344CB8AC3E}">
        <p14:creationId xmlns:p14="http://schemas.microsoft.com/office/powerpoint/2010/main" val="32517099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8B34-3DB8-24ED-F5D8-7EA908D21257}"/>
              </a:ext>
            </a:extLst>
          </p:cNvPr>
          <p:cNvSpPr>
            <a:spLocks noGrp="1"/>
          </p:cNvSpPr>
          <p:nvPr>
            <p:ph type="title"/>
          </p:nvPr>
        </p:nvSpPr>
        <p:spPr/>
        <p:txBody>
          <a:bodyPr/>
          <a:lstStyle/>
          <a:p>
            <a:r>
              <a:rPr lang="en-US"/>
              <a:t>2.P. Special Water Classifications (WW)</a:t>
            </a:r>
          </a:p>
        </p:txBody>
      </p:sp>
      <p:sp>
        <p:nvSpPr>
          <p:cNvPr id="3" name="Content Placeholder 2">
            <a:extLst>
              <a:ext uri="{FF2B5EF4-FFF2-40B4-BE49-F238E27FC236}">
                <a16:creationId xmlns:a16="http://schemas.microsoft.com/office/drawing/2014/main" id="{C8E23DC2-CF5E-0C96-71AC-51C6E4C9E603}"/>
              </a:ext>
            </a:extLst>
          </p:cNvPr>
          <p:cNvSpPr>
            <a:spLocks noGrp="1"/>
          </p:cNvSpPr>
          <p:nvPr>
            <p:ph idx="1"/>
          </p:nvPr>
        </p:nvSpPr>
        <p:spPr/>
        <p:txBody>
          <a:bodyPr vert="horz" lIns="91440" tIns="45720" rIns="91440" bIns="45720" rtlCol="0" anchor="t">
            <a:normAutofit/>
          </a:bodyPr>
          <a:lstStyle/>
          <a:p>
            <a:r>
              <a:rPr lang="en-US">
                <a:solidFill>
                  <a:schemeClr val="accent3"/>
                </a:solidFill>
                <a:latin typeface="Arial"/>
                <a:cs typeface="Arial"/>
              </a:rPr>
              <a:t>More classifications (UWL, PNA, AFSA, SAV)</a:t>
            </a:r>
          </a:p>
          <a:p>
            <a:r>
              <a:rPr lang="en-US">
                <a:solidFill>
                  <a:schemeClr val="accent3"/>
                </a:solidFill>
              </a:rPr>
              <a:t>Show direct connection of projects to their impact on these waters</a:t>
            </a:r>
          </a:p>
          <a:p>
            <a:r>
              <a:rPr lang="en-US">
                <a:solidFill>
                  <a:schemeClr val="accent3"/>
                </a:solidFill>
              </a:rPr>
              <a:t>Provide mapping</a:t>
            </a:r>
          </a:p>
          <a:p>
            <a:pPr lvl="1"/>
            <a:r>
              <a:rPr lang="en-US">
                <a:solidFill>
                  <a:schemeClr val="accent3"/>
                </a:solidFill>
              </a:rPr>
              <a:t>Project location</a:t>
            </a:r>
          </a:p>
          <a:p>
            <a:pPr lvl="1"/>
            <a:r>
              <a:rPr lang="en-US">
                <a:solidFill>
                  <a:schemeClr val="accent3"/>
                </a:solidFill>
              </a:rPr>
              <a:t>Location of special waters</a:t>
            </a:r>
          </a:p>
          <a:p>
            <a:pPr lvl="1"/>
            <a:r>
              <a:rPr lang="en-US">
                <a:solidFill>
                  <a:schemeClr val="accent3"/>
                </a:solidFill>
              </a:rPr>
              <a:t>SSO reports (for project claiming points due to SSO impacts)</a:t>
            </a:r>
          </a:p>
          <a:p>
            <a:r>
              <a:rPr lang="en-US">
                <a:solidFill>
                  <a:schemeClr val="accent3"/>
                </a:solidFill>
              </a:rPr>
              <a:t>See guidance for more information</a:t>
            </a:r>
          </a:p>
        </p:txBody>
      </p:sp>
      <p:sp>
        <p:nvSpPr>
          <p:cNvPr id="4" name="Slide Number Placeholder 3">
            <a:extLst>
              <a:ext uri="{FF2B5EF4-FFF2-40B4-BE49-F238E27FC236}">
                <a16:creationId xmlns:a16="http://schemas.microsoft.com/office/drawing/2014/main" id="{4D99173C-19F8-6C4B-2099-E53C7283BF73}"/>
              </a:ext>
            </a:extLst>
          </p:cNvPr>
          <p:cNvSpPr>
            <a:spLocks noGrp="1"/>
          </p:cNvSpPr>
          <p:nvPr>
            <p:ph type="sldNum" sz="quarter" idx="10"/>
          </p:nvPr>
        </p:nvSpPr>
        <p:spPr/>
        <p:txBody>
          <a:bodyPr/>
          <a:lstStyle/>
          <a:p>
            <a:fld id="{74EC55B0-5D01-45FE-91CD-8F1B48D625FC}" type="slidenum">
              <a:rPr lang="en-US" smtClean="0"/>
              <a:pPr/>
              <a:t>91</a:t>
            </a:fld>
            <a:endParaRPr lang="en-US"/>
          </a:p>
        </p:txBody>
      </p:sp>
    </p:spTree>
    <p:extLst>
      <p:ext uri="{BB962C8B-B14F-4D97-AF65-F5344CB8AC3E}">
        <p14:creationId xmlns:p14="http://schemas.microsoft.com/office/powerpoint/2010/main" val="18344739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CB49C-3B54-48F0-A90C-1FBD918282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4F5FAA-D6DA-479D-809F-FA7A2F3627FE}"/>
              </a:ext>
            </a:extLst>
          </p:cNvPr>
          <p:cNvSpPr>
            <a:spLocks noGrp="1"/>
          </p:cNvSpPr>
          <p:nvPr>
            <p:ph idx="1"/>
          </p:nvPr>
        </p:nvSpPr>
        <p:spPr/>
        <p:txBody>
          <a:bodyPr/>
          <a:lstStyle/>
          <a:p>
            <a:pPr marL="0" indent="0" algn="ctr">
              <a:buNone/>
            </a:pPr>
            <a:endParaRPr lang="en-US"/>
          </a:p>
          <a:p>
            <a:pPr marL="0" indent="0" algn="ctr">
              <a:buNone/>
            </a:pPr>
            <a:endParaRPr lang="en-US" sz="3200"/>
          </a:p>
          <a:p>
            <a:pPr marL="0" indent="0" algn="ctr">
              <a:buNone/>
            </a:pPr>
            <a:endParaRPr lang="en-US" sz="3200"/>
          </a:p>
          <a:p>
            <a:pPr marL="0" indent="0" algn="ctr">
              <a:buNone/>
            </a:pPr>
            <a:r>
              <a:rPr lang="en-US" sz="3200">
                <a:solidFill>
                  <a:schemeClr val="tx2"/>
                </a:solidFill>
              </a:rPr>
              <a:t>Priority Rating System</a:t>
            </a:r>
          </a:p>
          <a:p>
            <a:pPr marL="0" indent="0" algn="ctr">
              <a:buNone/>
            </a:pPr>
            <a:br>
              <a:rPr lang="en-US" sz="3200">
                <a:solidFill>
                  <a:schemeClr val="tx2"/>
                </a:solidFill>
              </a:rPr>
            </a:br>
            <a:r>
              <a:rPr lang="en-US" sz="3200">
                <a:solidFill>
                  <a:schemeClr val="tx2"/>
                </a:solidFill>
              </a:rPr>
              <a:t>Category 3 – System Management</a:t>
            </a:r>
          </a:p>
          <a:p>
            <a:endParaRPr lang="en-US"/>
          </a:p>
        </p:txBody>
      </p:sp>
      <p:sp>
        <p:nvSpPr>
          <p:cNvPr id="4" name="Slide Number Placeholder 3">
            <a:extLst>
              <a:ext uri="{FF2B5EF4-FFF2-40B4-BE49-F238E27FC236}">
                <a16:creationId xmlns:a16="http://schemas.microsoft.com/office/drawing/2014/main" id="{34ACC605-2035-4E31-B446-09341C986F5E}"/>
              </a:ext>
            </a:extLst>
          </p:cNvPr>
          <p:cNvSpPr>
            <a:spLocks noGrp="1"/>
          </p:cNvSpPr>
          <p:nvPr>
            <p:ph type="sldNum" sz="quarter" idx="10"/>
          </p:nvPr>
        </p:nvSpPr>
        <p:spPr/>
        <p:txBody>
          <a:bodyPr/>
          <a:lstStyle/>
          <a:p>
            <a:fld id="{74EC55B0-5D01-45FE-91CD-8F1B48D625FC}" type="slidenum">
              <a:rPr lang="en-US" smtClean="0"/>
              <a:pPr/>
              <a:t>92</a:t>
            </a:fld>
            <a:endParaRPr lang="en-US"/>
          </a:p>
        </p:txBody>
      </p:sp>
    </p:spTree>
    <p:extLst>
      <p:ext uri="{BB962C8B-B14F-4D97-AF65-F5344CB8AC3E}">
        <p14:creationId xmlns:p14="http://schemas.microsoft.com/office/powerpoint/2010/main" val="37951971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D643-067D-43FC-ADE8-5DE084324476}"/>
              </a:ext>
            </a:extLst>
          </p:cNvPr>
          <p:cNvSpPr>
            <a:spLocks noGrp="1"/>
          </p:cNvSpPr>
          <p:nvPr>
            <p:ph type="title"/>
          </p:nvPr>
        </p:nvSpPr>
        <p:spPr/>
        <p:txBody>
          <a:bodyPr/>
          <a:lstStyle/>
          <a:p>
            <a:r>
              <a:rPr lang="en-US"/>
              <a:t>3.A Capital Planning Activities</a:t>
            </a:r>
          </a:p>
        </p:txBody>
      </p:sp>
      <p:sp>
        <p:nvSpPr>
          <p:cNvPr id="3" name="Content Placeholder 2">
            <a:extLst>
              <a:ext uri="{FF2B5EF4-FFF2-40B4-BE49-F238E27FC236}">
                <a16:creationId xmlns:a16="http://schemas.microsoft.com/office/drawing/2014/main" id="{2BA44494-04E8-4B11-8F50-15F29183B2E9}"/>
              </a:ext>
            </a:extLst>
          </p:cNvPr>
          <p:cNvSpPr>
            <a:spLocks noGrp="1"/>
          </p:cNvSpPr>
          <p:nvPr>
            <p:ph idx="1"/>
          </p:nvPr>
        </p:nvSpPr>
        <p:spPr/>
        <p:txBody>
          <a:bodyPr/>
          <a:lstStyle/>
          <a:p>
            <a:pPr marL="0" indent="0">
              <a:spcAft>
                <a:spcPts val="600"/>
              </a:spcAft>
              <a:buNone/>
            </a:pPr>
            <a:r>
              <a:rPr lang="en-US">
                <a:solidFill>
                  <a:schemeClr val="tx2"/>
                </a:solidFill>
              </a:rPr>
              <a:t>Can only receive points for ONE of the following:</a:t>
            </a:r>
          </a:p>
          <a:p>
            <a:pPr>
              <a:spcAft>
                <a:spcPts val="600"/>
              </a:spcAft>
            </a:pPr>
            <a:r>
              <a:rPr lang="en-US">
                <a:solidFill>
                  <a:schemeClr val="tx2"/>
                </a:solidFill>
              </a:rPr>
              <a:t>3.A.1 – Asset Management Plan OR</a:t>
            </a:r>
          </a:p>
          <a:p>
            <a:pPr>
              <a:spcAft>
                <a:spcPts val="600"/>
              </a:spcAft>
            </a:pPr>
            <a:r>
              <a:rPr lang="en-US">
                <a:solidFill>
                  <a:schemeClr val="tx2"/>
                </a:solidFill>
              </a:rPr>
              <a:t>3.A.2 – Capital Improvement Plan</a:t>
            </a:r>
          </a:p>
          <a:p>
            <a:pPr>
              <a:spcAft>
                <a:spcPts val="600"/>
              </a:spcAft>
            </a:pPr>
            <a:r>
              <a:rPr lang="en-US">
                <a:solidFill>
                  <a:schemeClr val="accent3"/>
                </a:solidFill>
              </a:rPr>
              <a:t>If applicable, points can “roll down”</a:t>
            </a:r>
          </a:p>
          <a:p>
            <a:endParaRPr lang="en-US"/>
          </a:p>
        </p:txBody>
      </p:sp>
      <p:sp>
        <p:nvSpPr>
          <p:cNvPr id="4" name="Slide Number Placeholder 3">
            <a:extLst>
              <a:ext uri="{FF2B5EF4-FFF2-40B4-BE49-F238E27FC236}">
                <a16:creationId xmlns:a16="http://schemas.microsoft.com/office/drawing/2014/main" id="{A9FB9791-B2A1-45AD-A5B7-0D8F8B5BB960}"/>
              </a:ext>
            </a:extLst>
          </p:cNvPr>
          <p:cNvSpPr>
            <a:spLocks noGrp="1"/>
          </p:cNvSpPr>
          <p:nvPr>
            <p:ph type="sldNum" sz="quarter" idx="10"/>
          </p:nvPr>
        </p:nvSpPr>
        <p:spPr/>
        <p:txBody>
          <a:bodyPr/>
          <a:lstStyle/>
          <a:p>
            <a:fld id="{74EC55B0-5D01-45FE-91CD-8F1B48D625FC}" type="slidenum">
              <a:rPr lang="en-US" smtClean="0"/>
              <a:pPr/>
              <a:t>93</a:t>
            </a:fld>
            <a:endParaRPr lang="en-US"/>
          </a:p>
        </p:txBody>
      </p:sp>
    </p:spTree>
    <p:extLst>
      <p:ext uri="{BB962C8B-B14F-4D97-AF65-F5344CB8AC3E}">
        <p14:creationId xmlns:p14="http://schemas.microsoft.com/office/powerpoint/2010/main" val="7033208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F92769-C47E-D3DD-DB2D-A08765CD91C9}"/>
              </a:ext>
            </a:extLst>
          </p:cNvPr>
          <p:cNvSpPr/>
          <p:nvPr/>
        </p:nvSpPr>
        <p:spPr>
          <a:xfrm>
            <a:off x="6951518" y="5434445"/>
            <a:ext cx="2119746" cy="1059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035C9F-61D9-4F39-8D58-CF0BEC47F7E0}"/>
              </a:ext>
            </a:extLst>
          </p:cNvPr>
          <p:cNvSpPr>
            <a:spLocks noGrp="1"/>
          </p:cNvSpPr>
          <p:nvPr>
            <p:ph type="title"/>
          </p:nvPr>
        </p:nvSpPr>
        <p:spPr/>
        <p:txBody>
          <a:bodyPr/>
          <a:lstStyle/>
          <a:p>
            <a:r>
              <a:rPr lang="en-US">
                <a:latin typeface="Times New Roman"/>
                <a:cs typeface="Times New Roman"/>
              </a:rPr>
              <a:t>3.A.1  Asset Management Plan</a:t>
            </a:r>
          </a:p>
        </p:txBody>
      </p:sp>
      <p:sp>
        <p:nvSpPr>
          <p:cNvPr id="3" name="Content Placeholder 2">
            <a:extLst>
              <a:ext uri="{FF2B5EF4-FFF2-40B4-BE49-F238E27FC236}">
                <a16:creationId xmlns:a16="http://schemas.microsoft.com/office/drawing/2014/main" id="{EB5C9A1F-4146-4541-B9CA-BDF0785F9E27}"/>
              </a:ext>
            </a:extLst>
          </p:cNvPr>
          <p:cNvSpPr>
            <a:spLocks noGrp="1"/>
          </p:cNvSpPr>
          <p:nvPr>
            <p:ph idx="1"/>
          </p:nvPr>
        </p:nvSpPr>
        <p:spPr>
          <a:xfrm>
            <a:off x="457200" y="1039092"/>
            <a:ext cx="8239328" cy="5209310"/>
          </a:xfrm>
        </p:spPr>
        <p:txBody>
          <a:bodyPr vert="horz" lIns="91440" tIns="45720" rIns="91440" bIns="45720" rtlCol="0" anchor="t">
            <a:noAutofit/>
          </a:bodyPr>
          <a:lstStyle/>
          <a:p>
            <a:pPr>
              <a:spcAft>
                <a:spcPts val="600"/>
              </a:spcAft>
            </a:pPr>
            <a:r>
              <a:rPr lang="en-US">
                <a:solidFill>
                  <a:schemeClr val="tx2"/>
                </a:solidFill>
                <a:latin typeface="Arial"/>
                <a:cs typeface="Arial"/>
              </a:rPr>
              <a:t>Applicant has implemented AMP before application</a:t>
            </a:r>
          </a:p>
          <a:p>
            <a:pPr>
              <a:spcAft>
                <a:spcPts val="600"/>
              </a:spcAft>
            </a:pPr>
            <a:r>
              <a:rPr lang="en-US">
                <a:solidFill>
                  <a:schemeClr val="tx2"/>
                </a:solidFill>
                <a:latin typeface="Arial"/>
                <a:cs typeface="Arial"/>
              </a:rPr>
              <a:t>Common errors</a:t>
            </a:r>
          </a:p>
          <a:p>
            <a:pPr lvl="1">
              <a:spcAft>
                <a:spcPts val="600"/>
              </a:spcAft>
            </a:pPr>
            <a:r>
              <a:rPr lang="en-US" u="sng">
                <a:solidFill>
                  <a:schemeClr val="tx2"/>
                </a:solidFill>
                <a:latin typeface="Arial"/>
                <a:cs typeface="Arial"/>
              </a:rPr>
              <a:t>No narrative provided</a:t>
            </a:r>
          </a:p>
          <a:p>
            <a:pPr lvl="1">
              <a:spcAft>
                <a:spcPts val="600"/>
              </a:spcAft>
            </a:pPr>
            <a:r>
              <a:rPr lang="en-US">
                <a:solidFill>
                  <a:schemeClr val="tx2"/>
                </a:solidFill>
                <a:latin typeface="Arial"/>
                <a:cs typeface="Arial"/>
              </a:rPr>
              <a:t>AMP has not been implemented</a:t>
            </a:r>
          </a:p>
          <a:p>
            <a:pPr lvl="1">
              <a:spcAft>
                <a:spcPts val="600"/>
              </a:spcAft>
            </a:pPr>
            <a:r>
              <a:rPr lang="en-US">
                <a:solidFill>
                  <a:schemeClr val="tx2"/>
                </a:solidFill>
                <a:latin typeface="Arial"/>
                <a:cs typeface="Arial"/>
              </a:rPr>
              <a:t>Does not meet CIP requirements</a:t>
            </a:r>
          </a:p>
          <a:p>
            <a:pPr lvl="1">
              <a:spcAft>
                <a:spcPts val="600"/>
              </a:spcAft>
            </a:pPr>
            <a:r>
              <a:rPr lang="en-US">
                <a:solidFill>
                  <a:schemeClr val="tx2"/>
                </a:solidFill>
                <a:latin typeface="Arial"/>
                <a:cs typeface="Arial"/>
              </a:rPr>
              <a:t>Does not have all assets for the utility seeking funding</a:t>
            </a:r>
            <a:endParaRPr lang="en-US">
              <a:solidFill>
                <a:schemeClr val="tx2"/>
              </a:solidFill>
            </a:endParaRPr>
          </a:p>
          <a:p>
            <a:pPr lvl="1">
              <a:spcAft>
                <a:spcPts val="600"/>
              </a:spcAft>
            </a:pPr>
            <a:r>
              <a:rPr lang="en-US">
                <a:solidFill>
                  <a:schemeClr val="tx2"/>
                </a:solidFill>
                <a:latin typeface="Arial"/>
                <a:cs typeface="Arial"/>
              </a:rPr>
              <a:t>None "poor" assets in project not explained.</a:t>
            </a:r>
            <a:endParaRPr lang="en-US">
              <a:solidFill>
                <a:schemeClr val="tx2"/>
              </a:solidFill>
            </a:endParaRPr>
          </a:p>
          <a:p>
            <a:pPr lvl="1">
              <a:spcAft>
                <a:spcPts val="600"/>
              </a:spcAft>
            </a:pPr>
            <a:r>
              <a:rPr lang="en-US">
                <a:solidFill>
                  <a:schemeClr val="tx2"/>
                </a:solidFill>
                <a:latin typeface="Arial"/>
                <a:cs typeface="Arial"/>
              </a:rPr>
              <a:t>Not adopted within 2 </a:t>
            </a:r>
            <a:r>
              <a:rPr lang="en-US" err="1">
                <a:solidFill>
                  <a:schemeClr val="tx2"/>
                </a:solidFill>
                <a:latin typeface="Arial"/>
                <a:cs typeface="Arial"/>
              </a:rPr>
              <a:t>yrs</a:t>
            </a:r>
            <a:r>
              <a:rPr lang="en-US">
                <a:solidFill>
                  <a:schemeClr val="tx2"/>
                </a:solidFill>
                <a:latin typeface="Arial"/>
                <a:cs typeface="Arial"/>
              </a:rPr>
              <a:t> from date of application deadline</a:t>
            </a:r>
          </a:p>
          <a:p>
            <a:pPr>
              <a:spcAft>
                <a:spcPts val="600"/>
              </a:spcAft>
            </a:pPr>
            <a:r>
              <a:rPr lang="en-US">
                <a:solidFill>
                  <a:schemeClr val="accent3"/>
                </a:solidFill>
                <a:latin typeface="Arial"/>
                <a:cs typeface="Arial"/>
              </a:rPr>
              <a:t>See guidance for more information on what must be in narrative</a:t>
            </a:r>
            <a:endParaRPr lang="en-US">
              <a:solidFill>
                <a:schemeClr val="accent3"/>
              </a:solidFill>
            </a:endParaRPr>
          </a:p>
          <a:p>
            <a:endParaRPr lang="en-US"/>
          </a:p>
        </p:txBody>
      </p:sp>
      <p:sp>
        <p:nvSpPr>
          <p:cNvPr id="4" name="Slide Number Placeholder 3">
            <a:extLst>
              <a:ext uri="{FF2B5EF4-FFF2-40B4-BE49-F238E27FC236}">
                <a16:creationId xmlns:a16="http://schemas.microsoft.com/office/drawing/2014/main" id="{CA582C8E-F361-4DAC-829E-1D561C8C95FE}"/>
              </a:ext>
            </a:extLst>
          </p:cNvPr>
          <p:cNvSpPr>
            <a:spLocks noGrp="1"/>
          </p:cNvSpPr>
          <p:nvPr>
            <p:ph type="sldNum" sz="quarter" idx="10"/>
          </p:nvPr>
        </p:nvSpPr>
        <p:spPr/>
        <p:txBody>
          <a:bodyPr/>
          <a:lstStyle/>
          <a:p>
            <a:fld id="{74EC55B0-5D01-45FE-91CD-8F1B48D625FC}" type="slidenum">
              <a:rPr lang="en-US" smtClean="0"/>
              <a:pPr/>
              <a:t>94</a:t>
            </a:fld>
            <a:endParaRPr lang="en-US"/>
          </a:p>
        </p:txBody>
      </p:sp>
    </p:spTree>
    <p:extLst>
      <p:ext uri="{BB962C8B-B14F-4D97-AF65-F5344CB8AC3E}">
        <p14:creationId xmlns:p14="http://schemas.microsoft.com/office/powerpoint/2010/main" val="31381719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2394-EDD5-4452-89A1-4721694F71EA}"/>
              </a:ext>
            </a:extLst>
          </p:cNvPr>
          <p:cNvSpPr>
            <a:spLocks noGrp="1"/>
          </p:cNvSpPr>
          <p:nvPr>
            <p:ph type="title"/>
          </p:nvPr>
        </p:nvSpPr>
        <p:spPr/>
        <p:txBody>
          <a:bodyPr/>
          <a:lstStyle/>
          <a:p>
            <a:r>
              <a:rPr lang="en-US">
                <a:latin typeface="Times New Roman"/>
                <a:cs typeface="Times New Roman"/>
              </a:rPr>
              <a:t>3.A.2 Capital Improvement Plan</a:t>
            </a:r>
          </a:p>
        </p:txBody>
      </p:sp>
      <p:sp>
        <p:nvSpPr>
          <p:cNvPr id="3" name="Content Placeholder 2">
            <a:extLst>
              <a:ext uri="{FF2B5EF4-FFF2-40B4-BE49-F238E27FC236}">
                <a16:creationId xmlns:a16="http://schemas.microsoft.com/office/drawing/2014/main" id="{71C8094A-DA1D-4F3B-9C16-E0512A045B8A}"/>
              </a:ext>
            </a:extLst>
          </p:cNvPr>
          <p:cNvSpPr>
            <a:spLocks noGrp="1"/>
          </p:cNvSpPr>
          <p:nvPr>
            <p:ph idx="1"/>
          </p:nvPr>
        </p:nvSpPr>
        <p:spPr>
          <a:xfrm>
            <a:off x="457200" y="1018572"/>
            <a:ext cx="8239328" cy="5229829"/>
          </a:xfrm>
        </p:spPr>
        <p:txBody>
          <a:bodyPr>
            <a:normAutofit/>
          </a:bodyPr>
          <a:lstStyle/>
          <a:p>
            <a:pPr>
              <a:spcAft>
                <a:spcPts val="600"/>
              </a:spcAft>
            </a:pPr>
            <a:r>
              <a:rPr lang="en-US">
                <a:solidFill>
                  <a:schemeClr val="tx2"/>
                </a:solidFill>
              </a:rPr>
              <a:t>Must </a:t>
            </a:r>
            <a:r>
              <a:rPr lang="en-US" u="sng">
                <a:solidFill>
                  <a:schemeClr val="tx2"/>
                </a:solidFill>
              </a:rPr>
              <a:t>clearly</a:t>
            </a:r>
            <a:r>
              <a:rPr lang="en-US">
                <a:solidFill>
                  <a:schemeClr val="tx2"/>
                </a:solidFill>
              </a:rPr>
              <a:t> show the project applied-for</a:t>
            </a:r>
          </a:p>
          <a:p>
            <a:pPr>
              <a:spcAft>
                <a:spcPts val="600"/>
              </a:spcAft>
            </a:pPr>
            <a:r>
              <a:rPr lang="en-US">
                <a:solidFill>
                  <a:schemeClr val="tx2"/>
                </a:solidFill>
              </a:rPr>
              <a:t>Must span 10 years, be less than 2 years old</a:t>
            </a:r>
          </a:p>
          <a:p>
            <a:pPr lvl="1">
              <a:spcAft>
                <a:spcPts val="600"/>
              </a:spcAft>
            </a:pPr>
            <a:r>
              <a:rPr lang="en-US">
                <a:solidFill>
                  <a:schemeClr val="tx2"/>
                </a:solidFill>
              </a:rPr>
              <a:t>State years covered by the CIP</a:t>
            </a:r>
          </a:p>
          <a:p>
            <a:pPr lvl="1">
              <a:spcAft>
                <a:spcPts val="600"/>
              </a:spcAft>
            </a:pPr>
            <a:r>
              <a:rPr lang="en-US">
                <a:solidFill>
                  <a:schemeClr val="accent3"/>
                </a:solidFill>
              </a:rPr>
              <a:t>Years 1 through 5: show projects and their costs</a:t>
            </a:r>
          </a:p>
          <a:p>
            <a:pPr lvl="1">
              <a:spcAft>
                <a:spcPts val="600"/>
              </a:spcAft>
            </a:pPr>
            <a:r>
              <a:rPr lang="en-US">
                <a:solidFill>
                  <a:schemeClr val="accent3"/>
                </a:solidFill>
              </a:rPr>
              <a:t>Years 5 through 10: </a:t>
            </a:r>
          </a:p>
          <a:p>
            <a:pPr lvl="2">
              <a:spcAft>
                <a:spcPts val="600"/>
              </a:spcAft>
            </a:pPr>
            <a:r>
              <a:rPr lang="en-US" sz="2400">
                <a:solidFill>
                  <a:schemeClr val="accent3"/>
                </a:solidFill>
              </a:rPr>
              <a:t>Show projects - not necessarily their cost</a:t>
            </a:r>
          </a:p>
          <a:p>
            <a:pPr lvl="2">
              <a:spcAft>
                <a:spcPts val="600"/>
              </a:spcAft>
            </a:pPr>
            <a:r>
              <a:rPr lang="en-US" sz="2400">
                <a:solidFill>
                  <a:schemeClr val="accent3"/>
                </a:solidFill>
              </a:rPr>
              <a:t>Show some capital expenditure - not necessarily linked to specific projects </a:t>
            </a:r>
          </a:p>
          <a:p>
            <a:r>
              <a:rPr lang="en-US">
                <a:solidFill>
                  <a:schemeClr val="tx2"/>
                </a:solidFill>
              </a:rPr>
              <a:t>Resolution or certified minutes showing adoption of CIP</a:t>
            </a:r>
          </a:p>
          <a:p>
            <a:pPr lvl="1"/>
            <a:r>
              <a:rPr lang="en-US">
                <a:solidFill>
                  <a:schemeClr val="tx2"/>
                </a:solidFill>
              </a:rPr>
              <a:t>A certification is inadequate</a:t>
            </a:r>
          </a:p>
        </p:txBody>
      </p:sp>
      <p:sp>
        <p:nvSpPr>
          <p:cNvPr id="4" name="Slide Number Placeholder 3">
            <a:extLst>
              <a:ext uri="{FF2B5EF4-FFF2-40B4-BE49-F238E27FC236}">
                <a16:creationId xmlns:a16="http://schemas.microsoft.com/office/drawing/2014/main" id="{AB2298BA-1478-405B-82DA-892D59F3DEB2}"/>
              </a:ext>
            </a:extLst>
          </p:cNvPr>
          <p:cNvSpPr>
            <a:spLocks noGrp="1"/>
          </p:cNvSpPr>
          <p:nvPr>
            <p:ph type="sldNum" sz="quarter" idx="10"/>
          </p:nvPr>
        </p:nvSpPr>
        <p:spPr/>
        <p:txBody>
          <a:bodyPr/>
          <a:lstStyle/>
          <a:p>
            <a:fld id="{74EC55B0-5D01-45FE-91CD-8F1B48D625FC}" type="slidenum">
              <a:rPr lang="en-US" smtClean="0"/>
              <a:pPr/>
              <a:t>95</a:t>
            </a:fld>
            <a:endParaRPr lang="en-US"/>
          </a:p>
        </p:txBody>
      </p:sp>
    </p:spTree>
    <p:extLst>
      <p:ext uri="{BB962C8B-B14F-4D97-AF65-F5344CB8AC3E}">
        <p14:creationId xmlns:p14="http://schemas.microsoft.com/office/powerpoint/2010/main" val="1868714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2394-EDD5-4452-89A1-4721694F71EA}"/>
              </a:ext>
            </a:extLst>
          </p:cNvPr>
          <p:cNvSpPr>
            <a:spLocks noGrp="1"/>
          </p:cNvSpPr>
          <p:nvPr>
            <p:ph type="title"/>
          </p:nvPr>
        </p:nvSpPr>
        <p:spPr/>
        <p:txBody>
          <a:bodyPr/>
          <a:lstStyle/>
          <a:p>
            <a:r>
              <a:rPr lang="en-US">
                <a:latin typeface="Times New Roman"/>
                <a:cs typeface="Times New Roman"/>
              </a:rPr>
              <a:t>3.A.2 Capital Improvement Plan</a:t>
            </a:r>
          </a:p>
        </p:txBody>
      </p:sp>
      <p:sp>
        <p:nvSpPr>
          <p:cNvPr id="3" name="Content Placeholder 2">
            <a:extLst>
              <a:ext uri="{FF2B5EF4-FFF2-40B4-BE49-F238E27FC236}">
                <a16:creationId xmlns:a16="http://schemas.microsoft.com/office/drawing/2014/main" id="{71C8094A-DA1D-4F3B-9C16-E0512A045B8A}"/>
              </a:ext>
            </a:extLst>
          </p:cNvPr>
          <p:cNvSpPr>
            <a:spLocks noGrp="1"/>
          </p:cNvSpPr>
          <p:nvPr>
            <p:ph idx="1"/>
          </p:nvPr>
        </p:nvSpPr>
        <p:spPr>
          <a:xfrm>
            <a:off x="457200" y="1018572"/>
            <a:ext cx="8239328" cy="5229829"/>
          </a:xfrm>
        </p:spPr>
        <p:txBody>
          <a:bodyPr vert="horz" lIns="91440" tIns="45720" rIns="91440" bIns="45720" rtlCol="0" anchor="t">
            <a:normAutofit/>
          </a:bodyPr>
          <a:lstStyle/>
          <a:p>
            <a:pPr marL="0" indent="0">
              <a:spcAft>
                <a:spcPts val="600"/>
              </a:spcAft>
              <a:buNone/>
            </a:pPr>
            <a:r>
              <a:rPr lang="en-US" sz="2400">
                <a:solidFill>
                  <a:schemeClr val="tx2"/>
                </a:solidFill>
                <a:latin typeface="Arial"/>
                <a:cs typeface="Arial"/>
              </a:rPr>
              <a:t>Common Errors</a:t>
            </a:r>
          </a:p>
          <a:p>
            <a:pPr>
              <a:spcAft>
                <a:spcPts val="600"/>
              </a:spcAft>
            </a:pPr>
            <a:r>
              <a:rPr lang="en-US" sz="2400">
                <a:solidFill>
                  <a:schemeClr val="tx2"/>
                </a:solidFill>
                <a:latin typeface="Arial"/>
                <a:cs typeface="Arial"/>
              </a:rPr>
              <a:t>More than 2 years old</a:t>
            </a:r>
          </a:p>
          <a:p>
            <a:pPr>
              <a:spcAft>
                <a:spcPts val="600"/>
              </a:spcAft>
            </a:pPr>
            <a:r>
              <a:rPr lang="en-US" sz="2400">
                <a:solidFill>
                  <a:schemeClr val="tx2"/>
                </a:solidFill>
                <a:latin typeface="Arial"/>
                <a:cs typeface="Arial"/>
              </a:rPr>
              <a:t>Spans less than 10 years </a:t>
            </a:r>
            <a:endParaRPr lang="en-US" sz="2400">
              <a:solidFill>
                <a:schemeClr val="tx2"/>
              </a:solidFill>
            </a:endParaRPr>
          </a:p>
          <a:p>
            <a:pPr>
              <a:spcAft>
                <a:spcPts val="600"/>
              </a:spcAft>
            </a:pPr>
            <a:r>
              <a:rPr lang="en-US" sz="2400">
                <a:solidFill>
                  <a:schemeClr val="tx2"/>
                </a:solidFill>
                <a:latin typeface="Arial"/>
                <a:cs typeface="Arial"/>
              </a:rPr>
              <a:t>Lacks minutes showing adoption </a:t>
            </a:r>
            <a:r>
              <a:rPr lang="en-US" sz="2400">
                <a:solidFill>
                  <a:schemeClr val="accent3"/>
                </a:solidFill>
                <a:latin typeface="Arial"/>
                <a:cs typeface="Arial"/>
              </a:rPr>
              <a:t>(certification not sufficient)</a:t>
            </a:r>
          </a:p>
          <a:p>
            <a:pPr>
              <a:spcAft>
                <a:spcPts val="600"/>
              </a:spcAft>
            </a:pPr>
            <a:r>
              <a:rPr lang="en-US" sz="2400">
                <a:solidFill>
                  <a:schemeClr val="tx2"/>
                </a:solidFill>
                <a:latin typeface="Arial"/>
                <a:cs typeface="Arial"/>
              </a:rPr>
              <a:t>Project applied-for not obvious and unambiguous on CIP</a:t>
            </a:r>
          </a:p>
          <a:p>
            <a:pPr>
              <a:spcAft>
                <a:spcPts val="600"/>
              </a:spcAft>
            </a:pPr>
            <a:r>
              <a:rPr lang="en-US" sz="2400">
                <a:solidFill>
                  <a:schemeClr val="accent3"/>
                </a:solidFill>
                <a:latin typeface="Arial"/>
                <a:cs typeface="Arial"/>
              </a:rPr>
              <a:t>Includes only O&amp;M expenses and/or a single project (project applied for)</a:t>
            </a:r>
          </a:p>
          <a:p>
            <a:pPr>
              <a:spcAft>
                <a:spcPts val="600"/>
              </a:spcAft>
            </a:pPr>
            <a:r>
              <a:rPr lang="en-US" sz="2400">
                <a:solidFill>
                  <a:schemeClr val="accent3"/>
                </a:solidFill>
                <a:latin typeface="Arial"/>
                <a:cs typeface="Arial"/>
              </a:rPr>
              <a:t>Large cost differentiation not clearly explained</a:t>
            </a:r>
          </a:p>
          <a:p>
            <a:pPr>
              <a:spcAft>
                <a:spcPts val="600"/>
              </a:spcAft>
            </a:pPr>
            <a:r>
              <a:rPr lang="en-US" sz="2400">
                <a:solidFill>
                  <a:schemeClr val="accent3"/>
                </a:solidFill>
                <a:latin typeface="Arial"/>
                <a:cs typeface="Arial"/>
              </a:rPr>
              <a:t>No explanation of change in CIP priority</a:t>
            </a:r>
          </a:p>
          <a:p>
            <a:pPr>
              <a:spcAft>
                <a:spcPts val="600"/>
              </a:spcAft>
            </a:pPr>
            <a:r>
              <a:rPr lang="en-US" sz="2400">
                <a:solidFill>
                  <a:schemeClr val="accent3"/>
                </a:solidFill>
                <a:latin typeface="Arial"/>
                <a:cs typeface="Arial"/>
              </a:rPr>
              <a:t>No application narrative</a:t>
            </a:r>
            <a:endParaRPr lang="en-US" sz="2400">
              <a:solidFill>
                <a:schemeClr val="accent3"/>
              </a:solidFill>
            </a:endParaRPr>
          </a:p>
        </p:txBody>
      </p:sp>
      <p:sp>
        <p:nvSpPr>
          <p:cNvPr id="4" name="Slide Number Placeholder 3">
            <a:extLst>
              <a:ext uri="{FF2B5EF4-FFF2-40B4-BE49-F238E27FC236}">
                <a16:creationId xmlns:a16="http://schemas.microsoft.com/office/drawing/2014/main" id="{AB2298BA-1478-405B-82DA-892D59F3DEB2}"/>
              </a:ext>
            </a:extLst>
          </p:cNvPr>
          <p:cNvSpPr>
            <a:spLocks noGrp="1"/>
          </p:cNvSpPr>
          <p:nvPr>
            <p:ph type="sldNum" sz="quarter" idx="10"/>
          </p:nvPr>
        </p:nvSpPr>
        <p:spPr/>
        <p:txBody>
          <a:bodyPr/>
          <a:lstStyle/>
          <a:p>
            <a:fld id="{74EC55B0-5D01-45FE-91CD-8F1B48D625FC}" type="slidenum">
              <a:rPr lang="en-US" smtClean="0"/>
              <a:pPr/>
              <a:t>96</a:t>
            </a:fld>
            <a:endParaRPr lang="en-US"/>
          </a:p>
        </p:txBody>
      </p:sp>
    </p:spTree>
    <p:extLst>
      <p:ext uri="{BB962C8B-B14F-4D97-AF65-F5344CB8AC3E}">
        <p14:creationId xmlns:p14="http://schemas.microsoft.com/office/powerpoint/2010/main" val="39257951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2EA96-AC9B-4505-A462-58BCC9F1C1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726E19-F02B-437F-B8D9-1F34030C865B}"/>
              </a:ext>
            </a:extLst>
          </p:cNvPr>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sz="3200">
                <a:solidFill>
                  <a:schemeClr val="tx2"/>
                </a:solidFill>
              </a:rPr>
              <a:t>Priority Rating System</a:t>
            </a:r>
          </a:p>
          <a:p>
            <a:pPr marL="0" indent="0" algn="ctr">
              <a:buNone/>
            </a:pPr>
            <a:br>
              <a:rPr lang="en-US" sz="3200">
                <a:solidFill>
                  <a:schemeClr val="tx2"/>
                </a:solidFill>
              </a:rPr>
            </a:br>
            <a:r>
              <a:rPr lang="en-US" sz="3200">
                <a:solidFill>
                  <a:schemeClr val="tx2"/>
                </a:solidFill>
              </a:rPr>
              <a:t>Category 4 – Affordability</a:t>
            </a:r>
          </a:p>
          <a:p>
            <a:endParaRPr lang="en-US"/>
          </a:p>
        </p:txBody>
      </p:sp>
      <p:sp>
        <p:nvSpPr>
          <p:cNvPr id="4" name="Slide Number Placeholder 3">
            <a:extLst>
              <a:ext uri="{FF2B5EF4-FFF2-40B4-BE49-F238E27FC236}">
                <a16:creationId xmlns:a16="http://schemas.microsoft.com/office/drawing/2014/main" id="{D99D3F3C-7A8C-4962-A2C1-8C1496700A0F}"/>
              </a:ext>
            </a:extLst>
          </p:cNvPr>
          <p:cNvSpPr>
            <a:spLocks noGrp="1"/>
          </p:cNvSpPr>
          <p:nvPr>
            <p:ph type="sldNum" sz="quarter" idx="10"/>
          </p:nvPr>
        </p:nvSpPr>
        <p:spPr/>
        <p:txBody>
          <a:bodyPr/>
          <a:lstStyle/>
          <a:p>
            <a:fld id="{74EC55B0-5D01-45FE-91CD-8F1B48D625FC}" type="slidenum">
              <a:rPr lang="en-US" smtClean="0"/>
              <a:pPr/>
              <a:t>97</a:t>
            </a:fld>
            <a:endParaRPr lang="en-US"/>
          </a:p>
        </p:txBody>
      </p:sp>
    </p:spTree>
    <p:extLst>
      <p:ext uri="{BB962C8B-B14F-4D97-AF65-F5344CB8AC3E}">
        <p14:creationId xmlns:p14="http://schemas.microsoft.com/office/powerpoint/2010/main" val="3274883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05509-64BE-42AE-9421-6AE86CF0E553}"/>
              </a:ext>
            </a:extLst>
          </p:cNvPr>
          <p:cNvSpPr>
            <a:spLocks noGrp="1"/>
          </p:cNvSpPr>
          <p:nvPr>
            <p:ph type="title"/>
          </p:nvPr>
        </p:nvSpPr>
        <p:spPr/>
        <p:txBody>
          <a:bodyPr/>
          <a:lstStyle/>
          <a:p>
            <a:r>
              <a:rPr lang="en-US"/>
              <a:t>4.A Residential Connections (DW / WW)</a:t>
            </a:r>
          </a:p>
        </p:txBody>
      </p:sp>
      <p:sp>
        <p:nvSpPr>
          <p:cNvPr id="3" name="Content Placeholder 2">
            <a:extLst>
              <a:ext uri="{FF2B5EF4-FFF2-40B4-BE49-F238E27FC236}">
                <a16:creationId xmlns:a16="http://schemas.microsoft.com/office/drawing/2014/main" id="{46FD084E-254B-4145-9151-6B8D41D15897}"/>
              </a:ext>
            </a:extLst>
          </p:cNvPr>
          <p:cNvSpPr>
            <a:spLocks noGrp="1"/>
          </p:cNvSpPr>
          <p:nvPr>
            <p:ph idx="1"/>
          </p:nvPr>
        </p:nvSpPr>
        <p:spPr/>
        <p:txBody>
          <a:bodyPr/>
          <a:lstStyle/>
          <a:p>
            <a:pPr>
              <a:spcAft>
                <a:spcPts val="600"/>
              </a:spcAft>
            </a:pPr>
            <a:r>
              <a:rPr lang="en-US">
                <a:solidFill>
                  <a:schemeClr val="tx2"/>
                </a:solidFill>
              </a:rPr>
              <a:t>Only claim </a:t>
            </a:r>
            <a:r>
              <a:rPr lang="en-US" u="sng">
                <a:solidFill>
                  <a:schemeClr val="tx2"/>
                </a:solidFill>
              </a:rPr>
              <a:t>ONE</a:t>
            </a:r>
            <a:r>
              <a:rPr lang="en-US">
                <a:solidFill>
                  <a:schemeClr val="tx2"/>
                </a:solidFill>
              </a:rPr>
              <a:t> sub-category based on the number of connections</a:t>
            </a:r>
          </a:p>
          <a:p>
            <a:pPr lvl="1">
              <a:spcAft>
                <a:spcPts val="600"/>
              </a:spcAft>
            </a:pPr>
            <a:r>
              <a:rPr lang="en-US">
                <a:solidFill>
                  <a:schemeClr val="tx2"/>
                </a:solidFill>
              </a:rPr>
              <a:t>Less than 10,000 residential connections, or</a:t>
            </a:r>
          </a:p>
          <a:p>
            <a:pPr lvl="1">
              <a:spcAft>
                <a:spcPts val="600"/>
              </a:spcAft>
            </a:pPr>
            <a:r>
              <a:rPr lang="en-US">
                <a:solidFill>
                  <a:schemeClr val="tx2"/>
                </a:solidFill>
              </a:rPr>
              <a:t>Less than 5,000 residential connections, or</a:t>
            </a:r>
          </a:p>
          <a:p>
            <a:pPr lvl="1">
              <a:spcAft>
                <a:spcPts val="600"/>
              </a:spcAft>
            </a:pPr>
            <a:r>
              <a:rPr lang="en-US">
                <a:solidFill>
                  <a:schemeClr val="tx2"/>
                </a:solidFill>
              </a:rPr>
              <a:t>Less than 1,000 residential connections</a:t>
            </a:r>
          </a:p>
          <a:p>
            <a:pPr>
              <a:spcAft>
                <a:spcPts val="600"/>
              </a:spcAft>
            </a:pPr>
            <a:r>
              <a:rPr lang="en-US">
                <a:solidFill>
                  <a:schemeClr val="tx2"/>
                </a:solidFill>
              </a:rPr>
              <a:t>Use only sewer connections or drinking water connections as of date of application</a:t>
            </a:r>
          </a:p>
          <a:p>
            <a:endParaRPr lang="en-US"/>
          </a:p>
        </p:txBody>
      </p:sp>
      <p:sp>
        <p:nvSpPr>
          <p:cNvPr id="4" name="Slide Number Placeholder 3">
            <a:extLst>
              <a:ext uri="{FF2B5EF4-FFF2-40B4-BE49-F238E27FC236}">
                <a16:creationId xmlns:a16="http://schemas.microsoft.com/office/drawing/2014/main" id="{482CECA2-866B-4C8A-9A21-B3D32EDB8A1C}"/>
              </a:ext>
            </a:extLst>
          </p:cNvPr>
          <p:cNvSpPr>
            <a:spLocks noGrp="1"/>
          </p:cNvSpPr>
          <p:nvPr>
            <p:ph type="sldNum" sz="quarter" idx="10"/>
          </p:nvPr>
        </p:nvSpPr>
        <p:spPr/>
        <p:txBody>
          <a:bodyPr/>
          <a:lstStyle/>
          <a:p>
            <a:fld id="{74EC55B0-5D01-45FE-91CD-8F1B48D625FC}" type="slidenum">
              <a:rPr lang="en-US" smtClean="0"/>
              <a:pPr/>
              <a:t>98</a:t>
            </a:fld>
            <a:endParaRPr lang="en-US"/>
          </a:p>
        </p:txBody>
      </p:sp>
    </p:spTree>
    <p:extLst>
      <p:ext uri="{BB962C8B-B14F-4D97-AF65-F5344CB8AC3E}">
        <p14:creationId xmlns:p14="http://schemas.microsoft.com/office/powerpoint/2010/main" val="36325377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1756F-A14E-472A-A021-ACCBDB7F0D10}"/>
              </a:ext>
            </a:extLst>
          </p:cNvPr>
          <p:cNvSpPr>
            <a:spLocks noGrp="1"/>
          </p:cNvSpPr>
          <p:nvPr>
            <p:ph type="title"/>
          </p:nvPr>
        </p:nvSpPr>
        <p:spPr/>
        <p:txBody>
          <a:bodyPr>
            <a:noAutofit/>
          </a:bodyPr>
          <a:lstStyle/>
          <a:p>
            <a:r>
              <a:rPr lang="en-US"/>
              <a:t>4.B Current Monthly Utility Bill at 5,000 Gallons</a:t>
            </a:r>
          </a:p>
        </p:txBody>
      </p:sp>
      <p:sp>
        <p:nvSpPr>
          <p:cNvPr id="3" name="Content Placeholder 2">
            <a:extLst>
              <a:ext uri="{FF2B5EF4-FFF2-40B4-BE49-F238E27FC236}">
                <a16:creationId xmlns:a16="http://schemas.microsoft.com/office/drawing/2014/main" id="{453BB9DB-67F8-46D3-9F1D-4F4AB973E007}"/>
              </a:ext>
            </a:extLst>
          </p:cNvPr>
          <p:cNvSpPr>
            <a:spLocks noGrp="1"/>
          </p:cNvSpPr>
          <p:nvPr>
            <p:ph idx="1"/>
          </p:nvPr>
        </p:nvSpPr>
        <p:spPr>
          <a:xfrm>
            <a:off x="452336" y="914400"/>
            <a:ext cx="8239328" cy="5569527"/>
          </a:xfrm>
        </p:spPr>
        <p:txBody>
          <a:bodyPr>
            <a:normAutofit/>
          </a:bodyPr>
          <a:lstStyle/>
          <a:p>
            <a:pPr>
              <a:spcAft>
                <a:spcPts val="600"/>
              </a:spcAft>
            </a:pPr>
            <a:r>
              <a:rPr lang="en-US" sz="2400">
                <a:solidFill>
                  <a:schemeClr val="accent3"/>
                </a:solidFill>
              </a:rPr>
              <a:t>New for CDBG-I</a:t>
            </a:r>
          </a:p>
          <a:p>
            <a:pPr>
              <a:spcAft>
                <a:spcPts val="600"/>
              </a:spcAft>
            </a:pPr>
            <a:r>
              <a:rPr lang="en-US" sz="2400">
                <a:solidFill>
                  <a:schemeClr val="accent3"/>
                </a:solidFill>
              </a:rPr>
              <a:t>Ranges from 4 points to 10 points</a:t>
            </a:r>
          </a:p>
          <a:p>
            <a:pPr>
              <a:spcAft>
                <a:spcPts val="600"/>
              </a:spcAft>
            </a:pPr>
            <a:r>
              <a:rPr lang="en-US" sz="2400">
                <a:solidFill>
                  <a:schemeClr val="tx2"/>
                </a:solidFill>
              </a:rPr>
              <a:t>Only claim </a:t>
            </a:r>
            <a:r>
              <a:rPr lang="en-US" sz="2400" u="sng">
                <a:solidFill>
                  <a:schemeClr val="tx2"/>
                </a:solidFill>
              </a:rPr>
              <a:t>ONE</a:t>
            </a:r>
            <a:r>
              <a:rPr lang="en-US" sz="2400">
                <a:solidFill>
                  <a:schemeClr val="tx2"/>
                </a:solidFill>
              </a:rPr>
              <a:t> sub-category based on the current monthly utility </a:t>
            </a:r>
            <a:r>
              <a:rPr lang="en-US" sz="2400" u="sng">
                <a:solidFill>
                  <a:schemeClr val="accent3"/>
                </a:solidFill>
              </a:rPr>
              <a:t>combined</a:t>
            </a:r>
            <a:r>
              <a:rPr lang="en-US" sz="2400">
                <a:solidFill>
                  <a:schemeClr val="accent3"/>
                </a:solidFill>
              </a:rPr>
              <a:t> </a:t>
            </a:r>
            <a:r>
              <a:rPr lang="en-US" sz="2400">
                <a:solidFill>
                  <a:schemeClr val="tx2"/>
                </a:solidFill>
              </a:rPr>
              <a:t>bill for 5,000 gallons </a:t>
            </a:r>
            <a:r>
              <a:rPr lang="en-US" sz="2400">
                <a:solidFill>
                  <a:schemeClr val="accent3"/>
                </a:solidFill>
              </a:rPr>
              <a:t>or for single-use utilities, use conversion factors.</a:t>
            </a:r>
          </a:p>
          <a:p>
            <a:pPr>
              <a:spcAft>
                <a:spcPts val="600"/>
              </a:spcAft>
            </a:pPr>
            <a:r>
              <a:rPr lang="en-US" sz="2400">
                <a:solidFill>
                  <a:schemeClr val="tx2"/>
                </a:solidFill>
              </a:rPr>
              <a:t>Rates must match those on rate sheet(s) submitted</a:t>
            </a:r>
          </a:p>
          <a:p>
            <a:pPr>
              <a:spcAft>
                <a:spcPts val="600"/>
              </a:spcAft>
            </a:pPr>
            <a:r>
              <a:rPr lang="en-US" sz="2400">
                <a:solidFill>
                  <a:schemeClr val="accent3"/>
                </a:solidFill>
              </a:rPr>
              <a:t>Use sewer bill and drinking water bill</a:t>
            </a:r>
          </a:p>
          <a:p>
            <a:pPr>
              <a:spcAft>
                <a:spcPts val="600"/>
              </a:spcAft>
            </a:pPr>
            <a:r>
              <a:rPr lang="en-US" sz="2400">
                <a:solidFill>
                  <a:schemeClr val="tx2"/>
                </a:solidFill>
              </a:rPr>
              <a:t>Use conversion factor for single-system utilities</a:t>
            </a:r>
          </a:p>
          <a:p>
            <a:pPr lvl="1">
              <a:spcAft>
                <a:spcPts val="600"/>
              </a:spcAft>
            </a:pPr>
            <a:r>
              <a:rPr lang="en-US" sz="2000">
                <a:solidFill>
                  <a:schemeClr val="tx2"/>
                </a:solidFill>
              </a:rPr>
              <a:t>0.4 for water-only systems</a:t>
            </a:r>
          </a:p>
          <a:p>
            <a:pPr lvl="1">
              <a:spcAft>
                <a:spcPts val="600"/>
              </a:spcAft>
            </a:pPr>
            <a:r>
              <a:rPr lang="en-US" sz="2000">
                <a:solidFill>
                  <a:schemeClr val="tx2"/>
                </a:solidFill>
              </a:rPr>
              <a:t>0.6 for sewer-only systems</a:t>
            </a:r>
          </a:p>
          <a:p>
            <a:pPr>
              <a:spcAft>
                <a:spcPts val="600"/>
              </a:spcAft>
            </a:pPr>
            <a:r>
              <a:rPr lang="en-US" sz="2400">
                <a:solidFill>
                  <a:schemeClr val="tx2"/>
                </a:solidFill>
              </a:rPr>
              <a:t>Use lowest residential rate, “in-town rate”</a:t>
            </a:r>
          </a:p>
          <a:p>
            <a:pPr>
              <a:spcAft>
                <a:spcPts val="600"/>
              </a:spcAft>
            </a:pPr>
            <a:r>
              <a:rPr lang="en-US" sz="2400">
                <a:solidFill>
                  <a:schemeClr val="tx2"/>
                </a:solidFill>
              </a:rPr>
              <a:t>Provide calculations</a:t>
            </a:r>
          </a:p>
          <a:p>
            <a:endParaRPr lang="en-US"/>
          </a:p>
        </p:txBody>
      </p:sp>
      <p:sp>
        <p:nvSpPr>
          <p:cNvPr id="4" name="Slide Number Placeholder 3">
            <a:extLst>
              <a:ext uri="{FF2B5EF4-FFF2-40B4-BE49-F238E27FC236}">
                <a16:creationId xmlns:a16="http://schemas.microsoft.com/office/drawing/2014/main" id="{BDDA420E-E803-4CCE-B42A-8304D404BD6C}"/>
              </a:ext>
            </a:extLst>
          </p:cNvPr>
          <p:cNvSpPr>
            <a:spLocks noGrp="1"/>
          </p:cNvSpPr>
          <p:nvPr>
            <p:ph type="sldNum" sz="quarter" idx="10"/>
          </p:nvPr>
        </p:nvSpPr>
        <p:spPr/>
        <p:txBody>
          <a:bodyPr/>
          <a:lstStyle/>
          <a:p>
            <a:fld id="{74EC55B0-5D01-45FE-91CD-8F1B48D625FC}" type="slidenum">
              <a:rPr lang="en-US" smtClean="0"/>
              <a:pPr/>
              <a:t>99</a:t>
            </a:fld>
            <a:endParaRPr lang="en-US"/>
          </a:p>
        </p:txBody>
      </p:sp>
    </p:spTree>
    <p:extLst>
      <p:ext uri="{BB962C8B-B14F-4D97-AF65-F5344CB8AC3E}">
        <p14:creationId xmlns:p14="http://schemas.microsoft.com/office/powerpoint/2010/main" val="818132887"/>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Ate xmlns="3720eb1a-f32f-4799-b754-856c9ddc0885" xsi:nil="true"/>
    <TaxCatchAll xmlns="33677e10-7ad4-4e7f-83f4-e93a73428e26" xsi:nil="true"/>
    <lcf76f155ced4ddcb4097134ff3c332f xmlns="3720eb1a-f32f-4799-b754-856c9ddc088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3072E920545847A730AA4E0F9E5919" ma:contentTypeVersion="17" ma:contentTypeDescription="Create a new document." ma:contentTypeScope="" ma:versionID="c5765565eebe847d972b470ac0743724">
  <xsd:schema xmlns:xsd="http://www.w3.org/2001/XMLSchema" xmlns:xs="http://www.w3.org/2001/XMLSchema" xmlns:p="http://schemas.microsoft.com/office/2006/metadata/properties" xmlns:ns1="http://schemas.microsoft.com/sharepoint/v3" xmlns:ns2="3720eb1a-f32f-4799-b754-856c9ddc0885" xmlns:ns3="33677e10-7ad4-4e7f-83f4-e93a73428e26" targetNamespace="http://schemas.microsoft.com/office/2006/metadata/properties" ma:root="true" ma:fieldsID="25883346adedb6f26490124638ed8e4a" ns1:_="" ns2:_="" ns3:_="">
    <xsd:import namespace="http://schemas.microsoft.com/sharepoint/v3"/>
    <xsd:import namespace="3720eb1a-f32f-4799-b754-856c9ddc0885"/>
    <xsd:import namespace="33677e10-7ad4-4e7f-83f4-e93a73428e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DAt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20eb1a-f32f-4799-b754-856c9ddc08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DAte" ma:index="20" nillable="true" ma:displayName="DAte" ma:format="DateOnly" ma:internalName="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3677e10-7ad4-4e7f-83f4-e93a73428e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591fc26-2b3b-434c-ad51-ae22f7ccf704}" ma:internalName="TaxCatchAll" ma:showField="CatchAllData" ma:web="33677e10-7ad4-4e7f-83f4-e93a73428e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CE8C36-EBEF-4CDC-AF64-C25CF16A475E}">
  <ds:schemaRefs>
    <ds:schemaRef ds:uri="http://schemas.microsoft.com/sharepoint/v3/contenttype/forms"/>
  </ds:schemaRefs>
</ds:datastoreItem>
</file>

<file path=customXml/itemProps2.xml><?xml version="1.0" encoding="utf-8"?>
<ds:datastoreItem xmlns:ds="http://schemas.openxmlformats.org/officeDocument/2006/customXml" ds:itemID="{4571955F-A0D5-4492-9E8C-F73666CDAB0B}">
  <ds:schemaRefs>
    <ds:schemaRef ds:uri="33677e10-7ad4-4e7f-83f4-e93a73428e26"/>
    <ds:schemaRef ds:uri="3720eb1a-f32f-4799-b754-856c9ddc08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AA24EB5-C74D-4854-B954-1923ADACF297}">
  <ds:schemaRefs>
    <ds:schemaRef ds:uri="33677e10-7ad4-4e7f-83f4-e93a73428e26"/>
    <ds:schemaRef ds:uri="3720eb1a-f32f-4799-b754-856c9ddc08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DEQ(NewLogo) PowerPoint Template(06-25-2018)FINAL DWI</Template>
  <TotalTime>170</TotalTime>
  <Words>22892</Words>
  <Application>Microsoft Office PowerPoint</Application>
  <PresentationFormat>On-screen Show (4:3)</PresentationFormat>
  <Paragraphs>2782</Paragraphs>
  <Slides>238</Slides>
  <Notes>136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238</vt:i4>
      </vt:variant>
    </vt:vector>
  </HeadingPairs>
  <TitlesOfParts>
    <vt:vector size="243" baseType="lpstr">
      <vt:lpstr>Arial</vt:lpstr>
      <vt:lpstr>Calibri</vt:lpstr>
      <vt:lpstr>Times New Roman</vt:lpstr>
      <vt:lpstr>Wingdings</vt:lpstr>
      <vt:lpstr>2_Office Theme</vt:lpstr>
      <vt:lpstr>Application Workshop Division of Water Infrastructure </vt:lpstr>
      <vt:lpstr>Agenda</vt:lpstr>
      <vt:lpstr>Training Handout Packet</vt:lpstr>
      <vt:lpstr>New and Changing Items</vt:lpstr>
      <vt:lpstr>PowerPoint Presentation</vt:lpstr>
      <vt:lpstr>Funding Overview</vt:lpstr>
      <vt:lpstr>Viable Utility Reserve – ARPA Important Facts</vt:lpstr>
      <vt:lpstr>Viable Utility Reserve – ARPA – Eligibilities </vt:lpstr>
      <vt:lpstr>State Reserve Program – ARPA – Important Facts</vt:lpstr>
      <vt:lpstr>State Reserve – ARPA – Eligibilities  </vt:lpstr>
      <vt:lpstr>State Reserve – ARPA – Accessing “At-Risk” Funds</vt:lpstr>
      <vt:lpstr>State Revolving Fund (SRF)</vt:lpstr>
      <vt:lpstr>SRF &amp; CDBG-I Funding Availability</vt:lpstr>
      <vt:lpstr>State Revolving Fund (SRF)</vt:lpstr>
      <vt:lpstr>State Revolving Fund (SRF)</vt:lpstr>
      <vt:lpstr>Funding Hierarchy – Drinking Water and Wastewater Projects</vt:lpstr>
      <vt:lpstr>CWSRF &amp; DWSRF Targeted Funding</vt:lpstr>
      <vt:lpstr>ARPA Spending Project Schedule</vt:lpstr>
      <vt:lpstr>LASII – Important Facts – Grants Available</vt:lpstr>
      <vt:lpstr>LASII – Important Facts – Funds / Funding Limits</vt:lpstr>
      <vt:lpstr>LASII – Important Facts – Funding Limits Cont.</vt:lpstr>
      <vt:lpstr>LASII – Important Facts – Eligibility</vt:lpstr>
      <vt:lpstr>Questions?</vt:lpstr>
      <vt:lpstr>PowerPoint Presentation</vt:lpstr>
      <vt:lpstr>Application Packet</vt:lpstr>
      <vt:lpstr>Application Packages</vt:lpstr>
      <vt:lpstr>Final Check Tips</vt:lpstr>
      <vt:lpstr>Division Application</vt:lpstr>
      <vt:lpstr>Division Application</vt:lpstr>
      <vt:lpstr>Division Application – Section 1</vt:lpstr>
      <vt:lpstr>Division Application – Section 1</vt:lpstr>
      <vt:lpstr>Division Application – Section 1</vt:lpstr>
      <vt:lpstr>Division Application – Section 2</vt:lpstr>
      <vt:lpstr>Division Application – Sections 3, 4, and 5</vt:lpstr>
      <vt:lpstr>Division Application – Section 6</vt:lpstr>
      <vt:lpstr>Division Application – Section 7</vt:lpstr>
      <vt:lpstr>Division Application – Section 8a – Construction Projects</vt:lpstr>
      <vt:lpstr>Division Application – Section 8b – Planning-Type Grants  (DW &amp; WW Projects Only)</vt:lpstr>
      <vt:lpstr>Division Application – Section 8c – Develop &amp; Implement New Stormwater Utility (LASII Only)</vt:lpstr>
      <vt:lpstr>Certifications</vt:lpstr>
      <vt:lpstr>Application – Completeness Checklist</vt:lpstr>
      <vt:lpstr>Application – Signature </vt:lpstr>
      <vt:lpstr>Additional Forms</vt:lpstr>
      <vt:lpstr>Financial Information Form</vt:lpstr>
      <vt:lpstr>Additional Forms – Financial Information Form</vt:lpstr>
      <vt:lpstr>Additional Forms – Fund Transfer Certification</vt:lpstr>
      <vt:lpstr>Additional Forms – Resolutions</vt:lpstr>
      <vt:lpstr>Additional Forms – Resolutions</vt:lpstr>
      <vt:lpstr>Additional Forms – Resolutions and Rate Sheets</vt:lpstr>
      <vt:lpstr>Application Submittal – Electronic (New!)</vt:lpstr>
      <vt:lpstr>General Information</vt:lpstr>
      <vt:lpstr>Application File Uploads</vt:lpstr>
      <vt:lpstr>Completing Online Submittal</vt:lpstr>
      <vt:lpstr>Questions?</vt:lpstr>
      <vt:lpstr>Wastewater and Drinking Water Projects</vt:lpstr>
      <vt:lpstr>Priority Rating System</vt:lpstr>
      <vt:lpstr>DW / WW / CDBG-I Priority Rating Systems for Construction Projects</vt:lpstr>
      <vt:lpstr>PowerPoint Presentation</vt:lpstr>
      <vt:lpstr>1.A Consolidate Nonviable Systems (DW, WW, CDBG-I) </vt:lpstr>
      <vt:lpstr>1.B Resolve Failed or Failing Infrastructure (DW, WW, CDBG-I)</vt:lpstr>
      <vt:lpstr>1.B Resolve Failed or Failing Infrastructure (DW, WW, CDBG-I)</vt:lpstr>
      <vt:lpstr>1.C Rehabilitate/Replace Infrastructure (WW, DW, CDBG-I)</vt:lpstr>
      <vt:lpstr>1.C Rehab/Replace Infrastructure – Common Errors</vt:lpstr>
      <vt:lpstr>1.C.1 Old Infrastructure – Age </vt:lpstr>
      <vt:lpstr>1.C.1 Old Infrastructure Budget Example</vt:lpstr>
      <vt:lpstr>1.C.1 Old Infrastructure – Lead Service Lines (New!)</vt:lpstr>
      <vt:lpstr>1.E. Service to Disadvantaged Areas (New Line Item!) (DW/WW)</vt:lpstr>
      <vt:lpstr>1.E. Service to Disadvantaged Areas (New Line Item) (DW / WW)</vt:lpstr>
      <vt:lpstr>Budget Example – Disadvantaged Area – $4.7M Project</vt:lpstr>
      <vt:lpstr>Category 1 Points (CWSRF only)</vt:lpstr>
      <vt:lpstr>PowerPoint Presentation</vt:lpstr>
      <vt:lpstr>2.A Provides Specific Environmental or Public Health Benefit (CDBG-I)</vt:lpstr>
      <vt:lpstr>2.A Provides Specific Environmental or Public Health Benefit (CDBG-I), continued</vt:lpstr>
      <vt:lpstr>2.A.1 Eliminates 20% or More  (CDBG-I)</vt:lpstr>
      <vt:lpstr>2.B Specific Public Health Benefit (DW)</vt:lpstr>
      <vt:lpstr>2.B.1 Addresses Dry Wells, Contamination, or TMF Issues (DW)</vt:lpstr>
      <vt:lpstr>2.B.2 Eliminates Lead Service Lines (DW)</vt:lpstr>
      <vt:lpstr>2.C. Provides Specific Environmental Benefit (WW)</vt:lpstr>
      <vt:lpstr>2.C.1 Specific Environmental Benefit (WW)</vt:lpstr>
      <vt:lpstr>2.C.2 Elimination of Malfunctioning Onsite Wastewater Systems (WW)</vt:lpstr>
      <vt:lpstr>2.C Specific Environmental Benefit (WW)</vt:lpstr>
      <vt:lpstr>2.F System Merger or Regionalization (DW/  WW/ CDBG-I) </vt:lpstr>
      <vt:lpstr>2.F.1 Includes System Regionalization</vt:lpstr>
      <vt:lpstr>2.H Project Addresses Contamination (DW &amp; CDBG-I)</vt:lpstr>
      <vt:lpstr>2.H.3 Emerging Contaminants (DW &amp; CDBG-I)</vt:lpstr>
      <vt:lpstr>2.N Resiliency</vt:lpstr>
      <vt:lpstr>2.N.1 – 2.N.3 Movement from the Floodplain</vt:lpstr>
      <vt:lpstr>2.N.1. –2.N.3 Movement from the Floodplain</vt:lpstr>
      <vt:lpstr>2.N.7. Redundancy / Resiliency </vt:lpstr>
      <vt:lpstr>2.O  Impaired Waters (WW)</vt:lpstr>
      <vt:lpstr>2.P. Special Water Classifications (WW)</vt:lpstr>
      <vt:lpstr>PowerPoint Presentation</vt:lpstr>
      <vt:lpstr>3.A Capital Planning Activities</vt:lpstr>
      <vt:lpstr>3.A.1  Asset Management Plan</vt:lpstr>
      <vt:lpstr>3.A.2 Capital Improvement Plan</vt:lpstr>
      <vt:lpstr>3.A.2 Capital Improvement Plan</vt:lpstr>
      <vt:lpstr>PowerPoint Presentation</vt:lpstr>
      <vt:lpstr>4.A Residential Connections (DW / WW)</vt:lpstr>
      <vt:lpstr>4.B Current Monthly Utility Bill at 5,000 Gallons</vt:lpstr>
      <vt:lpstr>4.C Local Government Unit (LGU) Indicators (DW / WW)</vt:lpstr>
      <vt:lpstr>4.D Benefit to Disadvantaged Areas (DW / WW)</vt:lpstr>
      <vt:lpstr>4.E and 4.F Poverty Rate and LMI (CDBG-I)</vt:lpstr>
      <vt:lpstr>Questions?</vt:lpstr>
      <vt:lpstr>PowerPoint Presentation</vt:lpstr>
      <vt:lpstr>CDBG-I: Applicants Eligible to Apply </vt:lpstr>
      <vt:lpstr>CDBG-I: Project Area and LMI Eligibility</vt:lpstr>
      <vt:lpstr>CDBG-I: Multiple Applications  </vt:lpstr>
      <vt:lpstr>CDBG-I Projects and Floodway </vt:lpstr>
      <vt:lpstr>CDBG-I Federal Compliance Documents</vt:lpstr>
      <vt:lpstr>CDBG-I: Common Errors</vt:lpstr>
      <vt:lpstr>PowerPoint Presentation</vt:lpstr>
      <vt:lpstr>Asset Inventory and Assessment Grants</vt:lpstr>
      <vt:lpstr>Asset Inventory and Assessment Grants</vt:lpstr>
      <vt:lpstr>Statutory Requirements of Distressed Units</vt:lpstr>
      <vt:lpstr>Viable Utility Program – Distressed Criteria</vt:lpstr>
      <vt:lpstr>Application Components</vt:lpstr>
      <vt:lpstr>Priority Rating System (AIA)</vt:lpstr>
      <vt:lpstr>VUR Priority Rating System (AIA and MRF)</vt:lpstr>
      <vt:lpstr>Category 1 – Project Benefits</vt:lpstr>
      <vt:lpstr>Narrative Question No. 1 (Line Item 1)</vt:lpstr>
      <vt:lpstr>Narrative Question No. 2 (Line Item 1)</vt:lpstr>
      <vt:lpstr>Narrative Question No. 3 (Line Item 2.A) </vt:lpstr>
      <vt:lpstr>Narrative Question No. 4 (Line Item 2.B)</vt:lpstr>
      <vt:lpstr>Narrative Question No. 5 (Line Item 2.C)</vt:lpstr>
      <vt:lpstr>Narrative Question No. 6 (Line Item 2.C)</vt:lpstr>
      <vt:lpstr>Narrative Question No. 7 (Line Item 2.D)</vt:lpstr>
      <vt:lpstr>Category 2 – System Management</vt:lpstr>
      <vt:lpstr>Narrative Question No. 8</vt:lpstr>
      <vt:lpstr>Category 3 – Affordability</vt:lpstr>
      <vt:lpstr>Category 3 – Affordability</vt:lpstr>
      <vt:lpstr>Funded Projects</vt:lpstr>
      <vt:lpstr>Questions?</vt:lpstr>
      <vt:lpstr>PowerPoint Presentation</vt:lpstr>
      <vt:lpstr>Merger/Regionalization Feasibility Grants</vt:lpstr>
      <vt:lpstr>Application Components</vt:lpstr>
      <vt:lpstr>Priority Rating System (MRF)</vt:lpstr>
      <vt:lpstr>Narrative Questions – General Discussion</vt:lpstr>
      <vt:lpstr>Narrative Questions – General Discussion</vt:lpstr>
      <vt:lpstr>Category 1 – Project Benefits</vt:lpstr>
      <vt:lpstr>Category 1 – Project Benefits</vt:lpstr>
      <vt:lpstr>Category 1 – Project Benefits</vt:lpstr>
      <vt:lpstr>Category 2 – System Management</vt:lpstr>
      <vt:lpstr>Category 2 – System Management</vt:lpstr>
      <vt:lpstr>Category 2 – System Management</vt:lpstr>
      <vt:lpstr>Remaining Line Items</vt:lpstr>
      <vt:lpstr>Funded Projects</vt:lpstr>
      <vt:lpstr>Questions?</vt:lpstr>
      <vt:lpstr>Local Assistance for Stormwater Infrastructure Investment</vt:lpstr>
      <vt:lpstr>LASII – Activities NOT Eligible for Funds</vt:lpstr>
      <vt:lpstr>LASII – Activities NOT Eligible for Funds</vt:lpstr>
      <vt:lpstr>LASII – Activities NOT Eligible for Funds</vt:lpstr>
      <vt:lpstr>LASII Eligibility Form</vt:lpstr>
      <vt:lpstr>LASII Eligibility Form – Section 1</vt:lpstr>
      <vt:lpstr>LASII Eligibility Form – Section 2</vt:lpstr>
      <vt:lpstr>LASII Eligibility Form – Item 2.A</vt:lpstr>
      <vt:lpstr>LASII Eligibility Form – Item 2.B</vt:lpstr>
      <vt:lpstr>LASII Eligibility Form – Section 3</vt:lpstr>
      <vt:lpstr>LASII Stormwater Eligibility Form - Execution</vt:lpstr>
      <vt:lpstr>LASII – Grant Limits</vt:lpstr>
      <vt:lpstr>Local Assistance for Stormwater Infrastructure Investment</vt:lpstr>
      <vt:lpstr>LASII –Narrative for All Projects</vt:lpstr>
      <vt:lpstr>LASII –Narrative for All Projects</vt:lpstr>
      <vt:lpstr>LASII – Narrative for All Projects</vt:lpstr>
      <vt:lpstr>LASII – Narrative for All Projects</vt:lpstr>
      <vt:lpstr>LASII – Narrative for All Projects</vt:lpstr>
      <vt:lpstr>Local Assistance for Stormwater Infrastructure Investment</vt:lpstr>
      <vt:lpstr>LASII Priority Rating System for Construction Projects</vt:lpstr>
      <vt:lpstr>LASII Priority Rating System for Construction Projects</vt:lpstr>
      <vt:lpstr>1.A – Stormwater Control Measures (SCMs) </vt:lpstr>
      <vt:lpstr>1.A.1 Nature-Based SCMs (35 points)</vt:lpstr>
      <vt:lpstr>1.A.2 Non-Nature-Based Solutions (25 points) </vt:lpstr>
      <vt:lpstr>1.B Restoration of Streams, Wetlands, Buffers, and Estuaries (25 points)</vt:lpstr>
      <vt:lpstr>1.B.1 Restoration of 1st Order Stream (2 points)</vt:lpstr>
      <vt:lpstr>1.B.2 Restoration of Permanent Riparian Buffers (2 points)</vt:lpstr>
      <vt:lpstr>1.C Stormwater Infrastructure for Quantity Control (25 points)</vt:lpstr>
      <vt:lpstr>1.C Stormwater Quantity Improvement (25 points)</vt:lpstr>
      <vt:lpstr>LASII Priority Rating System for Construction Projects</vt:lpstr>
      <vt:lpstr>2.A Water Quality Improvements</vt:lpstr>
      <vt:lpstr>2.A.1 Impaired Waters (15 points)</vt:lpstr>
      <vt:lpstr>2.A.2 Special Water Classifications (10 points)</vt:lpstr>
      <vt:lpstr>2.A.3 Achieves 35% reduction in Total Nitrogen and Total Phosphorus in NSW Waters (10 points)</vt:lpstr>
      <vt:lpstr>2.A.4 Achieves 35% reduction in Total Nitrogen and Total Phosphorus in Non-NSW Waters (5 points)</vt:lpstr>
      <vt:lpstr>2.A.5 Benefits NC Natural Heritage Program (NCNHP) Natural Area (3 points) </vt:lpstr>
      <vt:lpstr>2.B Flood Reduction</vt:lpstr>
      <vt:lpstr>2.B.1 Increases Public Safety (15 points)</vt:lpstr>
      <vt:lpstr>2.B.2 Reduces Structural Flooding (8 points)</vt:lpstr>
      <vt:lpstr>2.B.3 Reduces Street Flooding (5 points)</vt:lpstr>
      <vt:lpstr>2.C Collaboration Efforts (10 points)</vt:lpstr>
      <vt:lpstr>2.C Collaboration Efforts (10 points)</vt:lpstr>
      <vt:lpstr>2.D Local or Regional Resilience Planning (3 points)</vt:lpstr>
      <vt:lpstr>2.D Local or Regional Resilience Planning (3 points)</vt:lpstr>
      <vt:lpstr>2.E. Innovative Projects (5 points)</vt:lpstr>
      <vt:lpstr>2.E Innovative Projects (5 points)</vt:lpstr>
      <vt:lpstr>2.F Public Education Component (1 point)</vt:lpstr>
      <vt:lpstr>LASII Priority Rating System for Construction Projects</vt:lpstr>
      <vt:lpstr>3.A. Local Planning</vt:lpstr>
      <vt:lpstr>3.A.1 Developed Plans (5 points)</vt:lpstr>
      <vt:lpstr>3.A.1 Developed Plans (5 points)</vt:lpstr>
      <vt:lpstr>3.A.2 Operation &amp; Maintenance Plan (3 points)</vt:lpstr>
      <vt:lpstr>3.B. Stormwater Capital Improvement Plan (2 points)</vt:lpstr>
      <vt:lpstr>3.C Stormwater Utility</vt:lpstr>
      <vt:lpstr>3.C.1 Stormwater Utility with Enterprise Fund (5 points)</vt:lpstr>
      <vt:lpstr>3.C.1 Stormwater Utility with Enterprise Fund (5 points)</vt:lpstr>
      <vt:lpstr>3.C.2 Stormwater Management Program w/o Enterprise Fund (3 points)</vt:lpstr>
      <vt:lpstr>3.C.2 Stormwater Management Program  w/o Enterprise Fund (3 points)</vt:lpstr>
      <vt:lpstr>LASII Priority Rating System for Construction Projects</vt:lpstr>
      <vt:lpstr>4.A Population </vt:lpstr>
      <vt:lpstr>4.B Local Government Unit Indicators</vt:lpstr>
      <vt:lpstr>4.C Disadvantaged Areas (10 points)</vt:lpstr>
      <vt:lpstr>4.C Disadvantaged Areas (10 points)</vt:lpstr>
      <vt:lpstr>Local Assistance for Stormwater Infrastructure Investment</vt:lpstr>
      <vt:lpstr>LASII Priority Rating System for Planning Grants</vt:lpstr>
      <vt:lpstr>Examples of Planning Grant Eligible Uses</vt:lpstr>
      <vt:lpstr>LASII Planning Grants – Opening Narrative</vt:lpstr>
      <vt:lpstr>LASII Priority Rating System for Planning Grants</vt:lpstr>
      <vt:lpstr>1.A Link Between Challenges &amp; Study (0 to 5 points)</vt:lpstr>
      <vt:lpstr>1.B Develop &amp; Prioritize Future Projects (0 to 3 points)</vt:lpstr>
      <vt:lpstr>1.C Stormwater Minimum Control Measures (2 points)</vt:lpstr>
      <vt:lpstr>1.D Collaboration (3 points)</vt:lpstr>
      <vt:lpstr>1.E Benefit to Impaired Waters, Classified Waters, or Sensitive Waters (2 points)</vt:lpstr>
      <vt:lpstr>1.E Benefit to Impaired Waters, Classified Waters, or Sensitive Waters (2 points)</vt:lpstr>
      <vt:lpstr>1.F Nature-Based Solutions (2 points)</vt:lpstr>
      <vt:lpstr>1.G Innovative Stormwater Project (2 points)</vt:lpstr>
      <vt:lpstr>1.H Decrease in Vulnerability (1 point)</vt:lpstr>
      <vt:lpstr>LASII Priority Rating System for Planning Grants</vt:lpstr>
      <vt:lpstr>2.A Stormwater Personnel (1 point)</vt:lpstr>
      <vt:lpstr>2.B Results from Previous Studies (1 point)</vt:lpstr>
      <vt:lpstr>2.C Staff Involvement (1 point)</vt:lpstr>
      <vt:lpstr>2.D Adopted Stormwater Management Plan (4 points)</vt:lpstr>
      <vt:lpstr>2.E Stormwater Utility &amp; Stormwater Enterprise Fund</vt:lpstr>
      <vt:lpstr>2.E.1 Existing Stormwater Utility &amp; Stormwater Enterprise Fund (4 points)</vt:lpstr>
      <vt:lpstr>2.E.2 Will Develop &amp; Implement a Stormwater Utility &amp; Stormwater Enterprise Fund (5 points)</vt:lpstr>
      <vt:lpstr>LASII Priority Rating System for Planning Grants</vt:lpstr>
      <vt:lpstr>3.A Population </vt:lpstr>
      <vt:lpstr>3.B Local Government Unit Indicators</vt:lpstr>
      <vt:lpstr>3.C Disadvantaged Areas (10 points)</vt:lpstr>
      <vt:lpstr>3.C Disadvantaged Areas (10 points)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Haynie, Jennifer</dc:creator>
  <cp:lastModifiedBy>Ambikadevi, Kavitha</cp:lastModifiedBy>
  <cp:revision>107</cp:revision>
  <cp:lastPrinted>2021-07-09T15:55:02Z</cp:lastPrinted>
  <dcterms:created xsi:type="dcterms:W3CDTF">2019-01-29T15:13:53Z</dcterms:created>
  <dcterms:modified xsi:type="dcterms:W3CDTF">2022-08-11T20:06:32Z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0x0101003C3072E920545847A730AA4E0F9E5919</vt:lpwstr>
  </property>
  <property fmtid="{D5CDD505-2E9C-101B-9397-08002B2CF9AE}" pid="3" name="MediaServiceImageTags">
    <vt:lpwstr/>
  </property>
</Properties>
</file>