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4" r:id="rId4"/>
  </p:sldMasterIdLst>
  <p:notesMasterIdLst>
    <p:notesMasterId r:id="rId46"/>
  </p:notesMasterIdLst>
  <p:handoutMasterIdLst>
    <p:handoutMasterId r:id="rId47"/>
  </p:handoutMasterIdLst>
  <p:sldIdLst>
    <p:sldId id="1110" r:id="rId5"/>
    <p:sldId id="1539" r:id="rId6"/>
    <p:sldId id="1540" r:id="rId7"/>
    <p:sldId id="1362" r:id="rId8"/>
    <p:sldId id="471" r:id="rId9"/>
    <p:sldId id="1361" r:id="rId10"/>
    <p:sldId id="1387" r:id="rId11"/>
    <p:sldId id="1574" r:id="rId12"/>
    <p:sldId id="1538" r:id="rId13"/>
    <p:sldId id="1575" r:id="rId14"/>
    <p:sldId id="1369" r:id="rId15"/>
    <p:sldId id="1576" r:id="rId16"/>
    <p:sldId id="1421" r:id="rId17"/>
    <p:sldId id="1454" r:id="rId18"/>
    <p:sldId id="277" r:id="rId19"/>
    <p:sldId id="1544" r:id="rId20"/>
    <p:sldId id="1547" r:id="rId21"/>
    <p:sldId id="1608" r:id="rId22"/>
    <p:sldId id="1609" r:id="rId23"/>
    <p:sldId id="1610" r:id="rId24"/>
    <p:sldId id="1611" r:id="rId25"/>
    <p:sldId id="1612" r:id="rId26"/>
    <p:sldId id="1613" r:id="rId27"/>
    <p:sldId id="1614" r:id="rId28"/>
    <p:sldId id="1615" r:id="rId29"/>
    <p:sldId id="1616" r:id="rId30"/>
    <p:sldId id="1618" r:id="rId31"/>
    <p:sldId id="1619" r:id="rId32"/>
    <p:sldId id="1543" r:id="rId33"/>
    <p:sldId id="1537" r:id="rId34"/>
    <p:sldId id="1578" r:id="rId35"/>
    <p:sldId id="1580" r:id="rId36"/>
    <p:sldId id="1549" r:id="rId37"/>
    <p:sldId id="1579" r:id="rId38"/>
    <p:sldId id="1581" r:id="rId39"/>
    <p:sldId id="390" r:id="rId40"/>
    <p:sldId id="1423" r:id="rId41"/>
    <p:sldId id="1607" r:id="rId42"/>
    <p:sldId id="1620" r:id="rId43"/>
    <p:sldId id="469" r:id="rId44"/>
    <p:sldId id="372" r:id="rId4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5C423B-2753-6398-9655-C7E138237F0A}" name="Eskaf, Shadi" initials="ES" userId="S::shadi.eskaf@ncdenr.gov::4330f5c9-a3e3-4d2e-b690-b38c21a896b8" providerId="AD"/>
  <p188:author id="{0552EEF5-DB82-B479-2873-BFB43FCBF8F0}" name="Haynie, Jennifer" initials="HJ" userId="S::jennifer.haynie@ncdenr.gov::43e129ee-49f2-4ca2-8dde-87ea34ea799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ynie, Jennifer" initials="HJ" lastIdx="12" clrIdx="0">
    <p:extLst>
      <p:ext uri="{19B8F6BF-5375-455C-9EA6-DF929625EA0E}">
        <p15:presenceInfo xmlns:p15="http://schemas.microsoft.com/office/powerpoint/2012/main" userId="S::jennifer.haynie@ncdenr.gov::43e129ee-49f2-4ca2-8dde-87ea34ea799d" providerId="AD"/>
      </p:ext>
    </p:extLst>
  </p:cmAuthor>
  <p:cmAuthor id="2" name="Culpepper, Linda" initials="CL" lastIdx="5" clrIdx="1">
    <p:extLst>
      <p:ext uri="{19B8F6BF-5375-455C-9EA6-DF929625EA0E}">
        <p15:presenceInfo xmlns:p15="http://schemas.microsoft.com/office/powerpoint/2012/main" userId="S::Linda.Culpepper@ncdenr.gov::998d3580-3b71-4090-a2aa-606142e729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CC"/>
    <a:srgbClr val="0000FF"/>
    <a:srgbClr val="E9EDEF"/>
    <a:srgbClr val="D0D9DE"/>
    <a:srgbClr val="D8DFCE"/>
    <a:srgbClr val="ECF0E8"/>
    <a:srgbClr val="7F9E3F"/>
    <a:srgbClr val="FFCC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69598" autoAdjust="0"/>
  </p:normalViewPr>
  <p:slideViewPr>
    <p:cSldViewPr snapToGrid="0">
      <p:cViewPr varScale="1">
        <p:scale>
          <a:sx n="77" d="100"/>
          <a:sy n="77" d="100"/>
        </p:scale>
        <p:origin x="2460" y="96"/>
      </p:cViewPr>
      <p:guideLst/>
    </p:cSldViewPr>
  </p:slideViewPr>
  <p:outlineViewPr>
    <p:cViewPr>
      <p:scale>
        <a:sx n="33" d="100"/>
        <a:sy n="33" d="100"/>
      </p:scale>
      <p:origin x="0" y="-11381"/>
    </p:cViewPr>
  </p:outlineViewPr>
  <p:notesTextViewPr>
    <p:cViewPr>
      <p:scale>
        <a:sx n="3" d="2"/>
        <a:sy n="3" d="2"/>
      </p:scale>
      <p:origin x="0" y="0"/>
    </p:cViewPr>
  </p:notesTextViewPr>
  <p:sorterViewPr>
    <p:cViewPr>
      <p:scale>
        <a:sx n="110" d="100"/>
        <a:sy n="110" d="100"/>
      </p:scale>
      <p:origin x="0" y="-83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F22B8-59E3-4459-9B98-A7559D9C7D1D}"/>
              </a:ext>
            </a:extLst>
          </p:cNvPr>
          <p:cNvSpPr>
            <a:spLocks noGrp="1"/>
          </p:cNvSpPr>
          <p:nvPr>
            <p:ph type="hdr" sz="quarter"/>
          </p:nvPr>
        </p:nvSpPr>
        <p:spPr>
          <a:xfrm>
            <a:off x="3" y="4"/>
            <a:ext cx="3170583" cy="482027"/>
          </a:xfrm>
          <a:prstGeom prst="rect">
            <a:avLst/>
          </a:prstGeom>
        </p:spPr>
        <p:txBody>
          <a:bodyPr vert="horz" lIns="94809" tIns="47404" rIns="94809" bIns="47404" rtlCol="0"/>
          <a:lstStyle>
            <a:lvl1pPr algn="l">
              <a:defRPr sz="1200"/>
            </a:lvl1pPr>
          </a:lstStyle>
          <a:p>
            <a:r>
              <a:rPr lang="en-US"/>
              <a:t>March 9, 2022 SWIA Meeting Presentation</a:t>
            </a:r>
            <a:endParaRPr lang="en-US" dirty="0"/>
          </a:p>
        </p:txBody>
      </p:sp>
      <p:sp>
        <p:nvSpPr>
          <p:cNvPr id="3" name="Date Placeholder 2">
            <a:extLst>
              <a:ext uri="{FF2B5EF4-FFF2-40B4-BE49-F238E27FC236}">
                <a16:creationId xmlns:a16="http://schemas.microsoft.com/office/drawing/2014/main" id="{972B5732-1E2D-40FC-9DB1-C34E545915B1}"/>
              </a:ext>
            </a:extLst>
          </p:cNvPr>
          <p:cNvSpPr>
            <a:spLocks noGrp="1"/>
          </p:cNvSpPr>
          <p:nvPr>
            <p:ph type="dt" sz="quarter" idx="1"/>
          </p:nvPr>
        </p:nvSpPr>
        <p:spPr>
          <a:xfrm>
            <a:off x="4142965" y="4"/>
            <a:ext cx="3170583" cy="482027"/>
          </a:xfrm>
          <a:prstGeom prst="rect">
            <a:avLst/>
          </a:prstGeom>
        </p:spPr>
        <p:txBody>
          <a:bodyPr vert="horz" lIns="94809" tIns="47404" rIns="94809" bIns="47404" rtlCol="0"/>
          <a:lstStyle>
            <a:lvl1pPr algn="r">
              <a:defRPr sz="1200"/>
            </a:lvl1pPr>
          </a:lstStyle>
          <a:p>
            <a:fld id="{A27D62CE-01EF-4733-85D3-31BCB18D449B}" type="datetimeFigureOut">
              <a:rPr lang="en-US" smtClean="0"/>
              <a:t>8/15/2022</a:t>
            </a:fld>
            <a:endParaRPr lang="en-US" dirty="0"/>
          </a:p>
        </p:txBody>
      </p:sp>
      <p:sp>
        <p:nvSpPr>
          <p:cNvPr id="4" name="Footer Placeholder 3">
            <a:extLst>
              <a:ext uri="{FF2B5EF4-FFF2-40B4-BE49-F238E27FC236}">
                <a16:creationId xmlns:a16="http://schemas.microsoft.com/office/drawing/2014/main" id="{3E300BA4-0067-465D-AC60-BBCB06B37EEA}"/>
              </a:ext>
            </a:extLst>
          </p:cNvPr>
          <p:cNvSpPr>
            <a:spLocks noGrp="1"/>
          </p:cNvSpPr>
          <p:nvPr>
            <p:ph type="ftr" sz="quarter" idx="2"/>
          </p:nvPr>
        </p:nvSpPr>
        <p:spPr>
          <a:xfrm>
            <a:off x="3" y="9119176"/>
            <a:ext cx="3170583" cy="482027"/>
          </a:xfrm>
          <a:prstGeom prst="rect">
            <a:avLst/>
          </a:prstGeom>
        </p:spPr>
        <p:txBody>
          <a:bodyPr vert="horz" lIns="94809" tIns="47404" rIns="94809" bIns="4740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74AC376-466B-4C9B-A1AB-0295A07E14B3}"/>
              </a:ext>
            </a:extLst>
          </p:cNvPr>
          <p:cNvSpPr>
            <a:spLocks noGrp="1"/>
          </p:cNvSpPr>
          <p:nvPr>
            <p:ph type="sldNum" sz="quarter" idx="3"/>
          </p:nvPr>
        </p:nvSpPr>
        <p:spPr>
          <a:xfrm>
            <a:off x="4142965" y="9119176"/>
            <a:ext cx="3170583" cy="482027"/>
          </a:xfrm>
          <a:prstGeom prst="rect">
            <a:avLst/>
          </a:prstGeom>
        </p:spPr>
        <p:txBody>
          <a:bodyPr vert="horz" lIns="94809" tIns="47404" rIns="94809" bIns="47404" rtlCol="0" anchor="b"/>
          <a:lstStyle>
            <a:lvl1pPr algn="r">
              <a:defRPr sz="1200"/>
            </a:lvl1pPr>
          </a:lstStyle>
          <a:p>
            <a:fld id="{99964478-A739-4F18-B46A-BA6A7FCEF893}" type="slidenum">
              <a:rPr lang="en-US" smtClean="0"/>
              <a:t>‹#›</a:t>
            </a:fld>
            <a:endParaRPr lang="en-US" dirty="0"/>
          </a:p>
        </p:txBody>
      </p:sp>
    </p:spTree>
    <p:extLst>
      <p:ext uri="{BB962C8B-B14F-4D97-AF65-F5344CB8AC3E}">
        <p14:creationId xmlns:p14="http://schemas.microsoft.com/office/powerpoint/2010/main" val="65450005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10" tIns="48306" rIns="96610" bIns="48306" rtlCol="0"/>
          <a:lstStyle>
            <a:lvl1pPr algn="l">
              <a:defRPr sz="1200"/>
            </a:lvl1pPr>
          </a:lstStyle>
          <a:p>
            <a:r>
              <a:rPr lang="en-US"/>
              <a:t>March 9, 2022 SWIA Meeting Presentation</a:t>
            </a:r>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10" tIns="48306" rIns="96610" bIns="48306" rtlCol="0"/>
          <a:lstStyle>
            <a:lvl1pPr algn="r">
              <a:defRPr sz="1200"/>
            </a:lvl1pPr>
          </a:lstStyle>
          <a:p>
            <a:fld id="{C586D9D0-2E9B-4F2F-924A-B3B3E9CFCAEC}" type="datetimeFigureOut">
              <a:rPr lang="en-US" smtClean="0"/>
              <a:t>8/15/2022</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10" tIns="48306" rIns="96610" bIns="48306"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10" tIns="48306" rIns="96610" bIns="483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8"/>
            <a:ext cx="3169920" cy="481726"/>
          </a:xfrm>
          <a:prstGeom prst="rect">
            <a:avLst/>
          </a:prstGeom>
        </p:spPr>
        <p:txBody>
          <a:bodyPr vert="horz" lIns="96610" tIns="48306" rIns="96610" bIns="4830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8"/>
            <a:ext cx="3169920" cy="481726"/>
          </a:xfrm>
          <a:prstGeom prst="rect">
            <a:avLst/>
          </a:prstGeom>
        </p:spPr>
        <p:txBody>
          <a:bodyPr vert="horz" lIns="96610" tIns="48306" rIns="96610" bIns="48306" rtlCol="0" anchor="b"/>
          <a:lstStyle>
            <a:lvl1pPr algn="r">
              <a:defRPr sz="1200"/>
            </a:lvl1pPr>
          </a:lstStyle>
          <a:p>
            <a:fld id="{456C487D-E38B-444A-A8D9-A3853809DE05}" type="slidenum">
              <a:rPr lang="en-US" smtClean="0"/>
              <a:t>‹#›</a:t>
            </a:fld>
            <a:endParaRPr lang="en-US" dirty="0"/>
          </a:p>
        </p:txBody>
      </p:sp>
    </p:spTree>
    <p:extLst>
      <p:ext uri="{BB962C8B-B14F-4D97-AF65-F5344CB8AC3E}">
        <p14:creationId xmlns:p14="http://schemas.microsoft.com/office/powerpoint/2010/main" val="183687240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a:t>
            </a:fld>
            <a:endParaRPr lang="en-US" dirty="0"/>
          </a:p>
        </p:txBody>
      </p:sp>
    </p:spTree>
    <p:extLst>
      <p:ext uri="{BB962C8B-B14F-4D97-AF65-F5344CB8AC3E}">
        <p14:creationId xmlns:p14="http://schemas.microsoft.com/office/powerpoint/2010/main" val="106097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you’d seen the proposed/draft version of the plan prior to this week, please know that the final plan has some changes from the original proposal. So please familiarize yourself with the plan that’s now available on the website.</a:t>
            </a:r>
          </a:p>
          <a:p>
            <a:endParaRPr lang="en-US" dirty="0"/>
          </a:p>
        </p:txBody>
      </p:sp>
      <p:sp>
        <p:nvSpPr>
          <p:cNvPr id="4" name="Header Placeholder 3"/>
          <p:cNvSpPr>
            <a:spLocks noGrp="1"/>
          </p:cNvSpPr>
          <p:nvPr>
            <p:ph type="hdr" sz="quarter"/>
          </p:nvPr>
        </p:nvSpPr>
        <p:spPr/>
        <p:txBody>
          <a:bodyPr/>
          <a:lstStyle/>
          <a:p>
            <a:r>
              <a:rPr lang="en-US"/>
              <a:t>September 16, 2021 SWIA Meeting Presentation</a:t>
            </a:r>
            <a:endParaRPr lang="en-US" dirty="0"/>
          </a:p>
        </p:txBody>
      </p:sp>
      <p:sp>
        <p:nvSpPr>
          <p:cNvPr id="5" name="Slide Number Placeholder 4"/>
          <p:cNvSpPr>
            <a:spLocks noGrp="1"/>
          </p:cNvSpPr>
          <p:nvPr>
            <p:ph type="sldNum" sz="quarter" idx="5"/>
          </p:nvPr>
        </p:nvSpPr>
        <p:spPr/>
        <p:txBody>
          <a:bodyPr/>
          <a:lstStyle/>
          <a:p>
            <a:fld id="{456C487D-E38B-444A-A8D9-A3853809DE05}" type="slidenum">
              <a:rPr lang="en-US" smtClean="0"/>
              <a:t>10</a:t>
            </a:fld>
            <a:endParaRPr lang="en-US" dirty="0"/>
          </a:p>
        </p:txBody>
      </p:sp>
    </p:spTree>
    <p:extLst>
      <p:ext uri="{BB962C8B-B14F-4D97-AF65-F5344CB8AC3E}">
        <p14:creationId xmlns:p14="http://schemas.microsoft.com/office/powerpoint/2010/main" val="3258484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11</a:t>
            </a:fld>
            <a:endParaRPr lang="en-US" dirty="0"/>
          </a:p>
        </p:txBody>
      </p:sp>
    </p:spTree>
    <p:extLst>
      <p:ext uri="{BB962C8B-B14F-4D97-AF65-F5344CB8AC3E}">
        <p14:creationId xmlns:p14="http://schemas.microsoft.com/office/powerpoint/2010/main" val="4003006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Stormwater Entity Eligibility Certification Form – will be described later.</a:t>
            </a:r>
          </a:p>
        </p:txBody>
      </p:sp>
      <p:sp>
        <p:nvSpPr>
          <p:cNvPr id="4" name="Slide Number Placeholder 3"/>
          <p:cNvSpPr>
            <a:spLocks noGrp="1"/>
          </p:cNvSpPr>
          <p:nvPr>
            <p:ph type="sldNum" sz="quarter" idx="5"/>
          </p:nvPr>
        </p:nvSpPr>
        <p:spPr/>
        <p:txBody>
          <a:bodyPr/>
          <a:lstStyle/>
          <a:p>
            <a:fld id="{37A01639-C0EE-40DF-80A6-65D9A27439B1}" type="slidenum">
              <a:rPr lang="en-US" smtClean="0"/>
              <a:t>13</a:t>
            </a:fld>
            <a:endParaRPr lang="en-US"/>
          </a:p>
        </p:txBody>
      </p:sp>
    </p:spTree>
    <p:extLst>
      <p:ext uri="{BB962C8B-B14F-4D97-AF65-F5344CB8AC3E}">
        <p14:creationId xmlns:p14="http://schemas.microsoft.com/office/powerpoint/2010/main" val="3262617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Construction projects include SCMs … etc. </a:t>
            </a:r>
          </a:p>
          <a:p>
            <a:pPr marL="171450" indent="-171450">
              <a:buFont typeface="Arial"/>
              <a:buChar char="•"/>
            </a:pPr>
            <a:r>
              <a:rPr lang="en-US" dirty="0"/>
              <a:t>Funds for the development and implementation of a new stormwater utility come out of the Construction grants allocation, although the work is primarily planning and typically doesn’t include actual physical construction work.</a:t>
            </a:r>
          </a:p>
        </p:txBody>
      </p:sp>
      <p:sp>
        <p:nvSpPr>
          <p:cNvPr id="4" name="Slide Number Placeholder 3"/>
          <p:cNvSpPr>
            <a:spLocks noGrp="1"/>
          </p:cNvSpPr>
          <p:nvPr>
            <p:ph type="sldNum" sz="quarter" idx="5"/>
          </p:nvPr>
        </p:nvSpPr>
        <p:spPr/>
        <p:txBody>
          <a:bodyPr/>
          <a:lstStyle/>
          <a:p>
            <a:fld id="{37A01639-C0EE-40DF-80A6-65D9A27439B1}" type="slidenum">
              <a:rPr lang="en-US" smtClean="0"/>
              <a:t>14</a:t>
            </a:fld>
            <a:endParaRPr lang="en-US"/>
          </a:p>
        </p:txBody>
      </p:sp>
    </p:spTree>
    <p:extLst>
      <p:ext uri="{BB962C8B-B14F-4D97-AF65-F5344CB8AC3E}">
        <p14:creationId xmlns:p14="http://schemas.microsoft.com/office/powerpoint/2010/main" val="567374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5" name="Slide Number Placeholder 4"/>
          <p:cNvSpPr>
            <a:spLocks noGrp="1"/>
          </p:cNvSpPr>
          <p:nvPr>
            <p:ph type="sldNum" sz="quarter" idx="5"/>
          </p:nvPr>
        </p:nvSpPr>
        <p:spPr/>
        <p:txBody>
          <a:bodyPr/>
          <a:lstStyle/>
          <a:p>
            <a:fld id="{456C487D-E38B-444A-A8D9-A3853809DE05}" type="slidenum">
              <a:rPr lang="en-US" smtClean="0"/>
              <a:t>15</a:t>
            </a:fld>
            <a:endParaRPr lang="en-US" dirty="0"/>
          </a:p>
        </p:txBody>
      </p:sp>
    </p:spTree>
    <p:extLst>
      <p:ext uri="{BB962C8B-B14F-4D97-AF65-F5344CB8AC3E}">
        <p14:creationId xmlns:p14="http://schemas.microsoft.com/office/powerpoint/2010/main" val="3861159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5"/>
          </p:nvPr>
        </p:nvSpPr>
        <p:spPr/>
        <p:txBody>
          <a:bodyPr/>
          <a:lstStyle/>
          <a:p>
            <a:fld id="{37A01639-C0EE-40DF-80A6-65D9A27439B1}" type="slidenum">
              <a:rPr lang="en-US" smtClean="0"/>
              <a:t>16</a:t>
            </a:fld>
            <a:endParaRPr lang="en-US"/>
          </a:p>
        </p:txBody>
      </p:sp>
    </p:spTree>
    <p:extLst>
      <p:ext uri="{BB962C8B-B14F-4D97-AF65-F5344CB8AC3E}">
        <p14:creationId xmlns:p14="http://schemas.microsoft.com/office/powerpoint/2010/main" val="1796137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LGU Indicator Calculator for Stormwater Funding available on the applications webpage that can help assess how many LGU indicators are worse than the state benchmark – application process will explained later.</a:t>
            </a:r>
          </a:p>
        </p:txBody>
      </p:sp>
      <p:sp>
        <p:nvSpPr>
          <p:cNvPr id="5" name="Slide Number Placeholder 4"/>
          <p:cNvSpPr>
            <a:spLocks noGrp="1"/>
          </p:cNvSpPr>
          <p:nvPr>
            <p:ph type="sldNum" sz="quarter" idx="5"/>
          </p:nvPr>
        </p:nvSpPr>
        <p:spPr/>
        <p:txBody>
          <a:bodyPr/>
          <a:lstStyle/>
          <a:p>
            <a:fld id="{456C487D-E38B-444A-A8D9-A3853809DE05}" type="slidenum">
              <a:rPr lang="en-US" smtClean="0"/>
              <a:t>17</a:t>
            </a:fld>
            <a:endParaRPr lang="en-US" dirty="0"/>
          </a:p>
        </p:txBody>
      </p:sp>
    </p:spTree>
    <p:extLst>
      <p:ext uri="{BB962C8B-B14F-4D97-AF65-F5344CB8AC3E}">
        <p14:creationId xmlns:p14="http://schemas.microsoft.com/office/powerpoint/2010/main" val="3939463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18</a:t>
            </a:fld>
            <a:endParaRPr lang="en-US" dirty="0"/>
          </a:p>
        </p:txBody>
      </p:sp>
    </p:spTree>
    <p:extLst>
      <p:ext uri="{BB962C8B-B14F-4D97-AF65-F5344CB8AC3E}">
        <p14:creationId xmlns:p14="http://schemas.microsoft.com/office/powerpoint/2010/main" val="1195506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not go over the Priority Rating System – for that, please watch the recording of the How to Apply training.</a:t>
            </a:r>
          </a:p>
          <a:p>
            <a:r>
              <a:rPr lang="en-US" dirty="0"/>
              <a:t>Instead, all I will point out here is that there are specific types of project purposes, benefits, system management and affordability criteria that give points to an application. For instance, if a project has more than 50 percent of its construction costs going towards creating new SCMs that are nature-based, the application gains 35 points. </a:t>
            </a:r>
            <a:br>
              <a:rPr lang="en-US" dirty="0"/>
            </a:br>
            <a:r>
              <a:rPr lang="en-US" b="1" dirty="0"/>
              <a:t>FOLLOW THE GUIDANCE</a:t>
            </a:r>
            <a:r>
              <a:rPr lang="en-US" b="0" dirty="0"/>
              <a:t>. The Guidance explains each line item, and what the applicant must provide in their Narrative and supporting documentation to claim and gain those points.</a:t>
            </a:r>
          </a:p>
          <a:p>
            <a:r>
              <a:rPr lang="en-US" b="0" dirty="0"/>
              <a:t>Division staff will review the application’s narrative and supporting documentation to determine whether the application gains those points. </a:t>
            </a:r>
          </a:p>
          <a:p>
            <a:r>
              <a:rPr lang="en-US" b="0" dirty="0"/>
              <a:t>The more points an application gets, the greater the chances the application will be selected for funding, since SWIA typically awards funds to highest-scoring applications first.</a:t>
            </a:r>
            <a:endParaRPr lang="en-US" dirty="0"/>
          </a:p>
        </p:txBody>
      </p:sp>
      <p:sp>
        <p:nvSpPr>
          <p:cNvPr id="4" name="Header Placeholder 3"/>
          <p:cNvSpPr>
            <a:spLocks noGrp="1"/>
          </p:cNvSpPr>
          <p:nvPr>
            <p:ph type="hdr" sz="quarter"/>
          </p:nvPr>
        </p:nvSpPr>
        <p:spPr/>
        <p:txBody>
          <a:bodyPr/>
          <a:lstStyle/>
          <a:p>
            <a:r>
              <a:rPr lang="en-US"/>
              <a:t>March 9, 2022 SWIA Meeting Presentation</a:t>
            </a:r>
            <a:endParaRPr lang="en-US" dirty="0"/>
          </a:p>
        </p:txBody>
      </p:sp>
      <p:sp>
        <p:nvSpPr>
          <p:cNvPr id="5" name="Slide Number Placeholder 4"/>
          <p:cNvSpPr>
            <a:spLocks noGrp="1"/>
          </p:cNvSpPr>
          <p:nvPr>
            <p:ph type="sldNum" sz="quarter" idx="5"/>
          </p:nvPr>
        </p:nvSpPr>
        <p:spPr/>
        <p:txBody>
          <a:bodyPr/>
          <a:lstStyle/>
          <a:p>
            <a:fld id="{456C487D-E38B-444A-A8D9-A3853809DE05}" type="slidenum">
              <a:rPr lang="en-US" smtClean="0"/>
              <a:t>19</a:t>
            </a:fld>
            <a:endParaRPr lang="en-US" dirty="0"/>
          </a:p>
        </p:txBody>
      </p:sp>
    </p:spTree>
    <p:extLst>
      <p:ext uri="{BB962C8B-B14F-4D97-AF65-F5344CB8AC3E}">
        <p14:creationId xmlns:p14="http://schemas.microsoft.com/office/powerpoint/2010/main" val="821471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slides showing all of the PRS for the construction projects. Here are the Project Benefits.  You can get as many of these points as applicable, based on the Guidance. </a:t>
            </a:r>
          </a:p>
        </p:txBody>
      </p:sp>
      <p:sp>
        <p:nvSpPr>
          <p:cNvPr id="4" name="Header Placeholder 3"/>
          <p:cNvSpPr>
            <a:spLocks noGrp="1"/>
          </p:cNvSpPr>
          <p:nvPr>
            <p:ph type="hdr" sz="quarter"/>
          </p:nvPr>
        </p:nvSpPr>
        <p:spPr/>
        <p:txBody>
          <a:bodyPr/>
          <a:lstStyle/>
          <a:p>
            <a:r>
              <a:rPr lang="en-US"/>
              <a:t>March 9, 2022 SWIA Meeting Presentation</a:t>
            </a:r>
            <a:endParaRPr lang="en-US" dirty="0"/>
          </a:p>
        </p:txBody>
      </p:sp>
      <p:sp>
        <p:nvSpPr>
          <p:cNvPr id="5" name="Slide Number Placeholder 4"/>
          <p:cNvSpPr>
            <a:spLocks noGrp="1"/>
          </p:cNvSpPr>
          <p:nvPr>
            <p:ph type="sldNum" sz="quarter" idx="5"/>
          </p:nvPr>
        </p:nvSpPr>
        <p:spPr/>
        <p:txBody>
          <a:bodyPr/>
          <a:lstStyle/>
          <a:p>
            <a:fld id="{456C487D-E38B-444A-A8D9-A3853809DE05}" type="slidenum">
              <a:rPr lang="en-US" smtClean="0"/>
              <a:t>20</a:t>
            </a:fld>
            <a:endParaRPr lang="en-US" dirty="0"/>
          </a:p>
        </p:txBody>
      </p:sp>
    </p:spTree>
    <p:extLst>
      <p:ext uri="{BB962C8B-B14F-4D97-AF65-F5344CB8AC3E}">
        <p14:creationId xmlns:p14="http://schemas.microsoft.com/office/powerpoint/2010/main" val="242879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a:t>
            </a:fld>
            <a:endParaRPr lang="en-US" dirty="0"/>
          </a:p>
        </p:txBody>
      </p:sp>
    </p:spTree>
    <p:extLst>
      <p:ext uri="{BB962C8B-B14F-4D97-AF65-F5344CB8AC3E}">
        <p14:creationId xmlns:p14="http://schemas.microsoft.com/office/powerpoint/2010/main" val="1666531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Rest of the Project Benefits.</a:t>
            </a:r>
          </a:p>
        </p:txBody>
      </p:sp>
      <p:sp>
        <p:nvSpPr>
          <p:cNvPr id="4" name="Header Placeholder 3"/>
          <p:cNvSpPr>
            <a:spLocks noGrp="1"/>
          </p:cNvSpPr>
          <p:nvPr>
            <p:ph type="hdr" sz="quarter"/>
          </p:nvPr>
        </p:nvSpPr>
        <p:spPr/>
        <p:txBody>
          <a:bodyPr/>
          <a:lstStyle/>
          <a:p>
            <a:r>
              <a:rPr lang="en-US"/>
              <a:t>March 9, 2022 SWIA Meeting Presentation</a:t>
            </a:r>
            <a:endParaRPr lang="en-US" dirty="0"/>
          </a:p>
        </p:txBody>
      </p:sp>
      <p:sp>
        <p:nvSpPr>
          <p:cNvPr id="5" name="Slide Number Placeholder 4"/>
          <p:cNvSpPr>
            <a:spLocks noGrp="1"/>
          </p:cNvSpPr>
          <p:nvPr>
            <p:ph type="sldNum" sz="quarter" idx="5"/>
          </p:nvPr>
        </p:nvSpPr>
        <p:spPr/>
        <p:txBody>
          <a:bodyPr/>
          <a:lstStyle/>
          <a:p>
            <a:fld id="{456C487D-E38B-444A-A8D9-A3853809DE05}" type="slidenum">
              <a:rPr lang="en-US" smtClean="0"/>
              <a:t>21</a:t>
            </a:fld>
            <a:endParaRPr lang="en-US" dirty="0"/>
          </a:p>
        </p:txBody>
      </p:sp>
    </p:spTree>
    <p:extLst>
      <p:ext uri="{BB962C8B-B14F-4D97-AF65-F5344CB8AC3E}">
        <p14:creationId xmlns:p14="http://schemas.microsoft.com/office/powerpoint/2010/main" val="2716064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 3 is for System Management. Here, local governments with good stormwater management practices receive additional points. </a:t>
            </a:r>
          </a:p>
        </p:txBody>
      </p:sp>
      <p:sp>
        <p:nvSpPr>
          <p:cNvPr id="4" name="Header Placeholder 3"/>
          <p:cNvSpPr>
            <a:spLocks noGrp="1"/>
          </p:cNvSpPr>
          <p:nvPr>
            <p:ph type="hdr" sz="quarter"/>
          </p:nvPr>
        </p:nvSpPr>
        <p:spPr/>
        <p:txBody>
          <a:bodyPr/>
          <a:lstStyle/>
          <a:p>
            <a:r>
              <a:rPr lang="en-US"/>
              <a:t>March 9, 2022 SWIA Meeting Presentation</a:t>
            </a:r>
            <a:endParaRPr lang="en-US" dirty="0"/>
          </a:p>
        </p:txBody>
      </p:sp>
      <p:sp>
        <p:nvSpPr>
          <p:cNvPr id="5" name="Slide Number Placeholder 4"/>
          <p:cNvSpPr>
            <a:spLocks noGrp="1"/>
          </p:cNvSpPr>
          <p:nvPr>
            <p:ph type="sldNum" sz="quarter" idx="5"/>
          </p:nvPr>
        </p:nvSpPr>
        <p:spPr/>
        <p:txBody>
          <a:bodyPr/>
          <a:lstStyle/>
          <a:p>
            <a:fld id="{456C487D-E38B-444A-A8D9-A3853809DE05}" type="slidenum">
              <a:rPr lang="en-US" smtClean="0"/>
              <a:t>22</a:t>
            </a:fld>
            <a:endParaRPr lang="en-US" dirty="0"/>
          </a:p>
        </p:txBody>
      </p:sp>
    </p:spTree>
    <p:extLst>
      <p:ext uri="{BB962C8B-B14F-4D97-AF65-F5344CB8AC3E}">
        <p14:creationId xmlns:p14="http://schemas.microsoft.com/office/powerpoint/2010/main" val="3267445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Category 4 gives additional points to local governments that are smaller, have more economic constraints, and/or projects that primarily benefit disadvantaged areas.</a:t>
            </a:r>
          </a:p>
        </p:txBody>
      </p:sp>
      <p:sp>
        <p:nvSpPr>
          <p:cNvPr id="4" name="Header Placeholder 3"/>
          <p:cNvSpPr>
            <a:spLocks noGrp="1"/>
          </p:cNvSpPr>
          <p:nvPr>
            <p:ph type="hdr" sz="quarter"/>
          </p:nvPr>
        </p:nvSpPr>
        <p:spPr/>
        <p:txBody>
          <a:bodyPr/>
          <a:lstStyle/>
          <a:p>
            <a:r>
              <a:rPr lang="en-US"/>
              <a:t>March 9, 2022 SWIA Meeting Presentation</a:t>
            </a:r>
            <a:endParaRPr lang="en-US" dirty="0"/>
          </a:p>
        </p:txBody>
      </p:sp>
      <p:sp>
        <p:nvSpPr>
          <p:cNvPr id="5" name="Slide Number Placeholder 4"/>
          <p:cNvSpPr>
            <a:spLocks noGrp="1"/>
          </p:cNvSpPr>
          <p:nvPr>
            <p:ph type="sldNum" sz="quarter" idx="5"/>
          </p:nvPr>
        </p:nvSpPr>
        <p:spPr/>
        <p:txBody>
          <a:bodyPr/>
          <a:lstStyle/>
          <a:p>
            <a:fld id="{456C487D-E38B-444A-A8D9-A3853809DE05}" type="slidenum">
              <a:rPr lang="en-US" smtClean="0"/>
              <a:t>23</a:t>
            </a:fld>
            <a:endParaRPr lang="en-US" dirty="0"/>
          </a:p>
        </p:txBody>
      </p:sp>
    </p:spTree>
    <p:extLst>
      <p:ext uri="{BB962C8B-B14F-4D97-AF65-F5344CB8AC3E}">
        <p14:creationId xmlns:p14="http://schemas.microsoft.com/office/powerpoint/2010/main" val="1006465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Planning side, there is a separate PRS. Organized similar to Construction PRS, but without  a “project purpose” section.</a:t>
            </a:r>
          </a:p>
        </p:txBody>
      </p:sp>
      <p:sp>
        <p:nvSpPr>
          <p:cNvPr id="4" name="Slide Number Placeholder 3"/>
          <p:cNvSpPr>
            <a:spLocks noGrp="1"/>
          </p:cNvSpPr>
          <p:nvPr>
            <p:ph type="sldNum" sz="quarter" idx="10"/>
          </p:nvPr>
        </p:nvSpPr>
        <p:spPr/>
        <p:txBody>
          <a:bodyPr/>
          <a:lstStyle/>
          <a:p>
            <a:fld id="{456C487D-E38B-444A-A8D9-A3853809DE05}" type="slidenum">
              <a:rPr lang="en-US" smtClean="0"/>
              <a:t>24</a:t>
            </a:fld>
            <a:endParaRPr lang="en-US" dirty="0"/>
          </a:p>
        </p:txBody>
      </p:sp>
    </p:spTree>
    <p:extLst>
      <p:ext uri="{BB962C8B-B14F-4D97-AF65-F5344CB8AC3E}">
        <p14:creationId xmlns:p14="http://schemas.microsoft.com/office/powerpoint/2010/main" val="2255375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456C487D-E38B-444A-A8D9-A3853809DE05}" type="slidenum">
              <a:rPr lang="en-US" smtClean="0"/>
              <a:t>25</a:t>
            </a:fld>
            <a:endParaRPr lang="en-US" dirty="0"/>
          </a:p>
        </p:txBody>
      </p:sp>
    </p:spTree>
    <p:extLst>
      <p:ext uri="{BB962C8B-B14F-4D97-AF65-F5344CB8AC3E}">
        <p14:creationId xmlns:p14="http://schemas.microsoft.com/office/powerpoint/2010/main" val="91108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Planning PRS – several benefits can points.   I will not go over these.  See the video of the application training for details about these, and </a:t>
            </a:r>
            <a:r>
              <a:rPr lang="en-US" b="1" dirty="0"/>
              <a:t>read the Guidance.</a:t>
            </a:r>
          </a:p>
        </p:txBody>
      </p:sp>
      <p:sp>
        <p:nvSpPr>
          <p:cNvPr id="4" name="Header Placeholder 3"/>
          <p:cNvSpPr>
            <a:spLocks noGrp="1"/>
          </p:cNvSpPr>
          <p:nvPr>
            <p:ph type="hdr" sz="quarter"/>
          </p:nvPr>
        </p:nvSpPr>
        <p:spPr/>
        <p:txBody>
          <a:bodyPr/>
          <a:lstStyle/>
          <a:p>
            <a:r>
              <a:rPr lang="en-US"/>
              <a:t>March 9, 2022 SWIA Meeting Presentation</a:t>
            </a:r>
            <a:endParaRPr lang="en-US" dirty="0"/>
          </a:p>
        </p:txBody>
      </p:sp>
      <p:sp>
        <p:nvSpPr>
          <p:cNvPr id="5" name="Slide Number Placeholder 4"/>
          <p:cNvSpPr>
            <a:spLocks noGrp="1"/>
          </p:cNvSpPr>
          <p:nvPr>
            <p:ph type="sldNum" sz="quarter" idx="5"/>
          </p:nvPr>
        </p:nvSpPr>
        <p:spPr/>
        <p:txBody>
          <a:bodyPr/>
          <a:lstStyle/>
          <a:p>
            <a:fld id="{456C487D-E38B-444A-A8D9-A3853809DE05}" type="slidenum">
              <a:rPr lang="en-US" smtClean="0"/>
              <a:t>26</a:t>
            </a:fld>
            <a:endParaRPr lang="en-US" dirty="0"/>
          </a:p>
        </p:txBody>
      </p:sp>
    </p:spTree>
    <p:extLst>
      <p:ext uri="{BB962C8B-B14F-4D97-AF65-F5344CB8AC3E}">
        <p14:creationId xmlns:p14="http://schemas.microsoft.com/office/powerpoint/2010/main" val="1647266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 Management again provides points for local governments </a:t>
            </a:r>
            <a:r>
              <a:rPr lang="en-US" b="1" dirty="0"/>
              <a:t>that have or are implementing </a:t>
            </a:r>
            <a:r>
              <a:rPr lang="en-US" dirty="0"/>
              <a:t>good stormwater management practices. </a:t>
            </a:r>
          </a:p>
        </p:txBody>
      </p:sp>
      <p:sp>
        <p:nvSpPr>
          <p:cNvPr id="4" name="Header Placeholder 3"/>
          <p:cNvSpPr>
            <a:spLocks noGrp="1"/>
          </p:cNvSpPr>
          <p:nvPr>
            <p:ph type="hdr" sz="quarter"/>
          </p:nvPr>
        </p:nvSpPr>
        <p:spPr/>
        <p:txBody>
          <a:bodyPr/>
          <a:lstStyle/>
          <a:p>
            <a:r>
              <a:rPr lang="en-US"/>
              <a:t>March 9, 2022 SWIA Meeting Presentation</a:t>
            </a:r>
            <a:endParaRPr lang="en-US" dirty="0"/>
          </a:p>
        </p:txBody>
      </p:sp>
      <p:sp>
        <p:nvSpPr>
          <p:cNvPr id="5" name="Slide Number Placeholder 4"/>
          <p:cNvSpPr>
            <a:spLocks noGrp="1"/>
          </p:cNvSpPr>
          <p:nvPr>
            <p:ph type="sldNum" sz="quarter" idx="5"/>
          </p:nvPr>
        </p:nvSpPr>
        <p:spPr/>
        <p:txBody>
          <a:bodyPr/>
          <a:lstStyle/>
          <a:p>
            <a:fld id="{456C487D-E38B-444A-A8D9-A3853809DE05}" type="slidenum">
              <a:rPr lang="en-US" smtClean="0"/>
              <a:t>27</a:t>
            </a:fld>
            <a:endParaRPr lang="en-US" dirty="0"/>
          </a:p>
        </p:txBody>
      </p:sp>
    </p:spTree>
    <p:extLst>
      <p:ext uri="{BB962C8B-B14F-4D97-AF65-F5344CB8AC3E}">
        <p14:creationId xmlns:p14="http://schemas.microsoft.com/office/powerpoint/2010/main" val="2921337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Affordability, like the Construction PRS, provides points for local governments that are small, have economic constraints, or projects the primarily benefit disadvantaged areas.</a:t>
            </a:r>
          </a:p>
        </p:txBody>
      </p:sp>
      <p:sp>
        <p:nvSpPr>
          <p:cNvPr id="4" name="Header Placeholder 3"/>
          <p:cNvSpPr>
            <a:spLocks noGrp="1"/>
          </p:cNvSpPr>
          <p:nvPr>
            <p:ph type="hdr" sz="quarter"/>
          </p:nvPr>
        </p:nvSpPr>
        <p:spPr/>
        <p:txBody>
          <a:bodyPr/>
          <a:lstStyle/>
          <a:p>
            <a:r>
              <a:rPr lang="en-US"/>
              <a:t>March 9, 2022 SWIA Meeting Presentation</a:t>
            </a:r>
            <a:endParaRPr lang="en-US" dirty="0"/>
          </a:p>
        </p:txBody>
      </p:sp>
      <p:sp>
        <p:nvSpPr>
          <p:cNvPr id="5" name="Slide Number Placeholder 4"/>
          <p:cNvSpPr>
            <a:spLocks noGrp="1"/>
          </p:cNvSpPr>
          <p:nvPr>
            <p:ph type="sldNum" sz="quarter" idx="5"/>
          </p:nvPr>
        </p:nvSpPr>
        <p:spPr/>
        <p:txBody>
          <a:bodyPr/>
          <a:lstStyle/>
          <a:p>
            <a:fld id="{456C487D-E38B-444A-A8D9-A3853809DE05}" type="slidenum">
              <a:rPr lang="en-US" smtClean="0"/>
              <a:t>28</a:t>
            </a:fld>
            <a:endParaRPr lang="en-US" dirty="0"/>
          </a:p>
        </p:txBody>
      </p:sp>
    </p:spTree>
    <p:extLst>
      <p:ext uri="{BB962C8B-B14F-4D97-AF65-F5344CB8AC3E}">
        <p14:creationId xmlns:p14="http://schemas.microsoft.com/office/powerpoint/2010/main" val="698000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29</a:t>
            </a:fld>
            <a:endParaRPr lang="en-US" dirty="0"/>
          </a:p>
        </p:txBody>
      </p:sp>
    </p:spTree>
    <p:extLst>
      <p:ext uri="{BB962C8B-B14F-4D97-AF65-F5344CB8AC3E}">
        <p14:creationId xmlns:p14="http://schemas.microsoft.com/office/powerpoint/2010/main" val="812240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Application forms are now online. </a:t>
            </a:r>
          </a:p>
          <a:p>
            <a:r>
              <a:rPr lang="en-US" dirty="0"/>
              <a:t>Applicants should begin the process of completing their applications very soon </a:t>
            </a:r>
            <a:r>
              <a:rPr lang="en-US" b="1" strike="sngStrike" dirty="0"/>
              <a:t>now</a:t>
            </a:r>
            <a:r>
              <a:rPr lang="en-US" strike="sngStrike" dirty="0"/>
              <a:t>. </a:t>
            </a:r>
          </a:p>
          <a:p>
            <a:r>
              <a:rPr lang="en-US" dirty="0"/>
              <a:t>ASAP: get familiar with the application instructions and Stormwater PRS and Guidance. Read those! Applications will take time to put together, and requires the governing board to pass a resolution in order to submit an application, so you need to plan ahead!</a:t>
            </a:r>
          </a:p>
          <a:p>
            <a:r>
              <a:rPr lang="en-US" dirty="0"/>
              <a:t>Applications are due Sept 30, at 5:00pm.</a:t>
            </a:r>
          </a:p>
          <a:p>
            <a:endParaRPr lang="en-US" dirty="0"/>
          </a:p>
          <a:p>
            <a:r>
              <a:rPr lang="en-US" dirty="0"/>
              <a:t>Here’s where to find the applications: On the Division’s main webpage (first link), scroll down to get to the red I Need Funding box. Click it, and then click on the “Apply for Fall 2022 funding link”.  </a:t>
            </a:r>
          </a:p>
        </p:txBody>
      </p:sp>
      <p:sp>
        <p:nvSpPr>
          <p:cNvPr id="5" name="Slide Number Placeholder 4"/>
          <p:cNvSpPr>
            <a:spLocks noGrp="1"/>
          </p:cNvSpPr>
          <p:nvPr>
            <p:ph type="sldNum" sz="quarter" idx="5"/>
          </p:nvPr>
        </p:nvSpPr>
        <p:spPr/>
        <p:txBody>
          <a:bodyPr/>
          <a:lstStyle/>
          <a:p>
            <a:fld id="{456C487D-E38B-444A-A8D9-A3853809DE05}" type="slidenum">
              <a:rPr lang="en-US" smtClean="0"/>
              <a:t>30</a:t>
            </a:fld>
            <a:endParaRPr lang="en-US" dirty="0"/>
          </a:p>
        </p:txBody>
      </p:sp>
    </p:spTree>
    <p:extLst>
      <p:ext uri="{BB962C8B-B14F-4D97-AF65-F5344CB8AC3E}">
        <p14:creationId xmlns:p14="http://schemas.microsoft.com/office/powerpoint/2010/main" val="2141919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1436245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 looking at slides and recording of “How to Apply” for much more detail than we can provide in this webinar</a:t>
            </a:r>
          </a:p>
          <a:p>
            <a:r>
              <a:rPr lang="en-US" dirty="0"/>
              <a:t>It goes through the requirements for each line item of the PRSs</a:t>
            </a:r>
          </a:p>
          <a:p>
            <a:endParaRPr lang="en-US" dirty="0"/>
          </a:p>
        </p:txBody>
      </p:sp>
      <p:sp>
        <p:nvSpPr>
          <p:cNvPr id="5" name="Slide Number Placeholder 4"/>
          <p:cNvSpPr>
            <a:spLocks noGrp="1"/>
          </p:cNvSpPr>
          <p:nvPr>
            <p:ph type="sldNum" sz="quarter" idx="5"/>
          </p:nvPr>
        </p:nvSpPr>
        <p:spPr/>
        <p:txBody>
          <a:bodyPr/>
          <a:lstStyle/>
          <a:p>
            <a:fld id="{456C487D-E38B-444A-A8D9-A3853809DE05}" type="slidenum">
              <a:rPr lang="en-US" smtClean="0"/>
              <a:t>31</a:t>
            </a:fld>
            <a:endParaRPr lang="en-US" dirty="0"/>
          </a:p>
        </p:txBody>
      </p:sp>
    </p:spTree>
    <p:extLst>
      <p:ext uri="{BB962C8B-B14F-4D97-AF65-F5344CB8AC3E}">
        <p14:creationId xmlns:p14="http://schemas.microsoft.com/office/powerpoint/2010/main" val="1325337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forms that are relevant to the LASII applications – highlighted in yellow on this screen.</a:t>
            </a:r>
          </a:p>
        </p:txBody>
      </p:sp>
      <p:sp>
        <p:nvSpPr>
          <p:cNvPr id="4" name="Header Placeholder 3"/>
          <p:cNvSpPr>
            <a:spLocks noGrp="1"/>
          </p:cNvSpPr>
          <p:nvPr>
            <p:ph type="hdr" sz="quarter"/>
          </p:nvPr>
        </p:nvSpPr>
        <p:spPr/>
        <p:txBody>
          <a:bodyPr/>
          <a:lstStyle/>
          <a:p>
            <a:r>
              <a:rPr lang="en-US"/>
              <a:t>March 9, 2022 SWIA Meeting Presentation</a:t>
            </a:r>
            <a:endParaRPr lang="en-US" dirty="0"/>
          </a:p>
        </p:txBody>
      </p:sp>
      <p:sp>
        <p:nvSpPr>
          <p:cNvPr id="5" name="Slide Number Placeholder 4"/>
          <p:cNvSpPr>
            <a:spLocks noGrp="1"/>
          </p:cNvSpPr>
          <p:nvPr>
            <p:ph type="sldNum" sz="quarter" idx="5"/>
          </p:nvPr>
        </p:nvSpPr>
        <p:spPr/>
        <p:txBody>
          <a:bodyPr/>
          <a:lstStyle/>
          <a:p>
            <a:fld id="{456C487D-E38B-444A-A8D9-A3853809DE05}" type="slidenum">
              <a:rPr lang="en-US" smtClean="0"/>
              <a:t>32</a:t>
            </a:fld>
            <a:endParaRPr lang="en-US" dirty="0"/>
          </a:p>
        </p:txBody>
      </p:sp>
    </p:spTree>
    <p:extLst>
      <p:ext uri="{BB962C8B-B14F-4D97-AF65-F5344CB8AC3E}">
        <p14:creationId xmlns:p14="http://schemas.microsoft.com/office/powerpoint/2010/main" val="1836284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this form first to see if you are eligible.  If not, there is no reason to apply for LASII funds</a:t>
            </a:r>
          </a:p>
          <a:p>
            <a:r>
              <a:rPr lang="en-US" dirty="0"/>
              <a:t>This form must be included in the application package</a:t>
            </a:r>
          </a:p>
          <a:p>
            <a:r>
              <a:rPr lang="en-US" dirty="0"/>
              <a:t>Must document SW quality or quantity issue, and document the method by which significant hardship is demonstrated.</a:t>
            </a:r>
          </a:p>
          <a:p>
            <a:pPr>
              <a:lnSpc>
                <a:spcPct val="100000"/>
              </a:lnSpc>
            </a:pPr>
            <a:r>
              <a:rPr lang="en-US" sz="1200" dirty="0"/>
              <a:t>Also have a page specifically if the applicant is a COG or nonprofit partnering with a city or county.</a:t>
            </a:r>
          </a:p>
          <a:p>
            <a:pPr>
              <a:lnSpc>
                <a:spcPct val="100000"/>
              </a:lnSpc>
            </a:pPr>
            <a:r>
              <a:rPr lang="en-US" sz="1200" dirty="0"/>
              <a:t>Authorized Representative signs form (original signatures are required)</a:t>
            </a:r>
            <a:endParaRPr lang="en-US" dirty="0">
              <a:solidFill>
                <a:schemeClr val="accent3"/>
              </a:solidFill>
            </a:endParaRPr>
          </a:p>
          <a:p>
            <a:endParaRPr lang="en-US" dirty="0">
              <a:solidFill>
                <a:schemeClr val="accent3"/>
              </a:solidFill>
            </a:endParaRPr>
          </a:p>
          <a:p>
            <a:endParaRPr lang="en-US" dirty="0"/>
          </a:p>
        </p:txBody>
      </p:sp>
      <p:sp>
        <p:nvSpPr>
          <p:cNvPr id="4" name="Slide Number Placeholder 3"/>
          <p:cNvSpPr>
            <a:spLocks noGrp="1"/>
          </p:cNvSpPr>
          <p:nvPr>
            <p:ph type="sldNum" sz="quarter" idx="5"/>
          </p:nvPr>
        </p:nvSpPr>
        <p:spPr/>
        <p:txBody>
          <a:bodyPr/>
          <a:lstStyle/>
          <a:p>
            <a:fld id="{37A01639-C0EE-40DF-80A6-65D9A27439B1}" type="slidenum">
              <a:rPr lang="en-US" smtClean="0"/>
              <a:t>33</a:t>
            </a:fld>
            <a:endParaRPr lang="en-US"/>
          </a:p>
        </p:txBody>
      </p:sp>
    </p:spTree>
    <p:extLst>
      <p:ext uri="{BB962C8B-B14F-4D97-AF65-F5344CB8AC3E}">
        <p14:creationId xmlns:p14="http://schemas.microsoft.com/office/powerpoint/2010/main" val="18555347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986" indent="-252986">
              <a:buFont typeface="+mj-lt"/>
              <a:buAutoNum type="arabicPeriod"/>
            </a:pPr>
            <a:r>
              <a:rPr lang="en-US" dirty="0"/>
              <a:t>Once you click on the links,</a:t>
            </a:r>
            <a:r>
              <a:rPr lang="en-US" baseline="0" dirty="0"/>
              <a:t> you’ll select the one for the application.  You should see the application with a header like this.  </a:t>
            </a:r>
          </a:p>
          <a:p>
            <a:pPr marL="252986" indent="-252986">
              <a:buFont typeface="+mj-lt"/>
              <a:buAutoNum type="arabicPeriod"/>
            </a:pPr>
            <a:r>
              <a:rPr lang="en-US" baseline="0" dirty="0"/>
              <a:t>Make sure that you use this application. We will not consider applications submitted on the old form because there is too much information needed related to that.</a:t>
            </a:r>
          </a:p>
          <a:p>
            <a:pPr marL="252986" indent="-252986">
              <a:buFont typeface="+mj-lt"/>
              <a:buAutoNum type="arabicPeriod"/>
            </a:pPr>
            <a:r>
              <a:rPr lang="en-US" baseline="0" dirty="0"/>
              <a:t>Make sure you complete all sections within the application unless specified otherwise. For LASII, look for “LASII” or “stormwater” or “construction projects” or “planning projects”.</a:t>
            </a:r>
          </a:p>
          <a:p>
            <a:pPr marL="252986" indent="-252986">
              <a:buFont typeface="+mj-lt"/>
              <a:buAutoNum type="arabicPeriod"/>
            </a:pPr>
            <a:r>
              <a:rPr lang="en-US" baseline="0" dirty="0"/>
              <a:t>Please make sure that you take the time to read through the instructions. If you applied to other funding programs in the past, note that there are some significant changes to this form, so please read the instructions.</a:t>
            </a:r>
          </a:p>
          <a:p>
            <a:pPr marL="252986" marR="0" lvl="0" indent="-252986"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There is a checklist at the end of the application to make sure you submit the rest of the required documents.</a:t>
            </a:r>
            <a:endParaRPr lang="en-US" dirty="0"/>
          </a:p>
          <a:p>
            <a:pPr marL="252986" indent="-252986">
              <a:buFont typeface="+mj-lt"/>
              <a:buAutoNum type="arabicPeriod"/>
            </a:pPr>
            <a:endParaRPr lang="en-US" dirty="0"/>
          </a:p>
          <a:p>
            <a:endParaRPr lang="en-US" dirty="0"/>
          </a:p>
        </p:txBody>
      </p:sp>
      <p:sp>
        <p:nvSpPr>
          <p:cNvPr id="4" name="Header Placeholder 3"/>
          <p:cNvSpPr>
            <a:spLocks noGrp="1"/>
          </p:cNvSpPr>
          <p:nvPr>
            <p:ph type="hdr" sz="quarter"/>
          </p:nvPr>
        </p:nvSpPr>
        <p:spPr/>
        <p:txBody>
          <a:bodyPr/>
          <a:lstStyle/>
          <a:p>
            <a:r>
              <a:rPr lang="en-US"/>
              <a:t>March 9, 2022 SWIA Meeting Presentation</a:t>
            </a:r>
            <a:endParaRPr lang="en-US" dirty="0"/>
          </a:p>
        </p:txBody>
      </p:sp>
      <p:sp>
        <p:nvSpPr>
          <p:cNvPr id="5" name="Slide Number Placeholder 4"/>
          <p:cNvSpPr>
            <a:spLocks noGrp="1"/>
          </p:cNvSpPr>
          <p:nvPr>
            <p:ph type="sldNum" sz="quarter" idx="5"/>
          </p:nvPr>
        </p:nvSpPr>
        <p:spPr/>
        <p:txBody>
          <a:bodyPr/>
          <a:lstStyle/>
          <a:p>
            <a:fld id="{456C487D-E38B-444A-A8D9-A3853809DE05}" type="slidenum">
              <a:rPr lang="en-US" smtClean="0"/>
              <a:t>34</a:t>
            </a:fld>
            <a:endParaRPr lang="en-US" dirty="0"/>
          </a:p>
        </p:txBody>
      </p:sp>
    </p:spTree>
    <p:extLst>
      <p:ext uri="{BB962C8B-B14F-4D97-AF65-F5344CB8AC3E}">
        <p14:creationId xmlns:p14="http://schemas.microsoft.com/office/powerpoint/2010/main" val="3309504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17" indent="-241617">
              <a:buFont typeface="+mj-lt"/>
              <a:buAutoNum type="arabicPeriod"/>
            </a:pPr>
            <a:r>
              <a:rPr lang="en-US" dirty="0"/>
              <a:t>On the Application, specify what type of funding you request. There are three funding types for LASII. </a:t>
            </a:r>
          </a:p>
          <a:p>
            <a:pPr marL="241617" indent="-241617">
              <a:buFont typeface="+mj-lt"/>
              <a:buAutoNum type="arabicPeriod"/>
            </a:pPr>
            <a:endParaRPr lang="en-US" dirty="0"/>
          </a:p>
        </p:txBody>
      </p:sp>
      <p:sp>
        <p:nvSpPr>
          <p:cNvPr id="4" name="Slide Number Placeholder 3"/>
          <p:cNvSpPr>
            <a:spLocks noGrp="1"/>
          </p:cNvSpPr>
          <p:nvPr>
            <p:ph type="sldNum" sz="quarter" idx="5"/>
          </p:nvPr>
        </p:nvSpPr>
        <p:spPr/>
        <p:txBody>
          <a:bodyPr/>
          <a:lstStyle/>
          <a:p>
            <a:fld id="{37A01639-C0EE-40DF-80A6-65D9A27439B1}" type="slidenum">
              <a:rPr lang="en-US" smtClean="0"/>
              <a:t>35</a:t>
            </a:fld>
            <a:endParaRPr lang="en-US"/>
          </a:p>
        </p:txBody>
      </p:sp>
    </p:spTree>
    <p:extLst>
      <p:ext uri="{BB962C8B-B14F-4D97-AF65-F5344CB8AC3E}">
        <p14:creationId xmlns:p14="http://schemas.microsoft.com/office/powerpoint/2010/main" val="16548372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986" indent="-252986">
              <a:buFont typeface="+mj-lt"/>
              <a:buAutoNum type="arabicPeriod"/>
            </a:pPr>
            <a:r>
              <a:rPr lang="en-US" dirty="0"/>
              <a:t>Resolutions will now be due at</a:t>
            </a:r>
            <a:r>
              <a:rPr lang="en-US" baseline="0" dirty="0"/>
              <a:t> the time of application.  If needed, a template is available on the website. You need to submit one of these two resolutions, depending on the funding type. Governing body must convene and pass the resolution ahead of submitting the application. Must be part of the application package. </a:t>
            </a:r>
            <a:r>
              <a:rPr lang="en-US" b="1" baseline="0" dirty="0"/>
              <a:t>Please plan ahead as the governing body must pass this resolution before you apply! Applications due Sept 30. </a:t>
            </a:r>
          </a:p>
          <a:p>
            <a:endParaRPr lang="en-US" dirty="0"/>
          </a:p>
        </p:txBody>
      </p:sp>
      <p:sp>
        <p:nvSpPr>
          <p:cNvPr id="4" name="Slide Number Placeholder 3"/>
          <p:cNvSpPr>
            <a:spLocks noGrp="1"/>
          </p:cNvSpPr>
          <p:nvPr>
            <p:ph type="sldNum" sz="quarter" idx="5"/>
          </p:nvPr>
        </p:nvSpPr>
        <p:spPr/>
        <p:txBody>
          <a:bodyPr/>
          <a:lstStyle/>
          <a:p>
            <a:fld id="{37A01639-C0EE-40DF-80A6-65D9A27439B1}" type="slidenum">
              <a:rPr lang="en-US" smtClean="0"/>
              <a:t>36</a:t>
            </a:fld>
            <a:endParaRPr lang="en-US"/>
          </a:p>
        </p:txBody>
      </p:sp>
    </p:spTree>
    <p:extLst>
      <p:ext uri="{BB962C8B-B14F-4D97-AF65-F5344CB8AC3E}">
        <p14:creationId xmlns:p14="http://schemas.microsoft.com/office/powerpoint/2010/main" val="7206778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Watch the training recording to step through this</a:t>
            </a:r>
          </a:p>
          <a:p>
            <a:pPr marL="0" indent="0">
              <a:buFont typeface="+mj-lt"/>
              <a:buNone/>
            </a:pPr>
            <a:r>
              <a:rPr lang="en-US" dirty="0"/>
              <a:t>You upload all application files to this submittal portal and hit submit. </a:t>
            </a:r>
          </a:p>
          <a:p>
            <a:pPr marL="0" indent="0">
              <a:buFont typeface="+mj-lt"/>
              <a:buNone/>
            </a:pPr>
            <a:endParaRPr lang="en-US" dirty="0"/>
          </a:p>
          <a:p>
            <a:pPr marL="228600" indent="-228600">
              <a:buFont typeface="+mj-lt"/>
              <a:buAutoNum type="arabicPeriod"/>
            </a:pPr>
            <a:endParaRPr lang="en-US" dirty="0"/>
          </a:p>
          <a:p>
            <a:endParaRPr lang="en-US" dirty="0"/>
          </a:p>
        </p:txBody>
      </p:sp>
      <p:sp>
        <p:nvSpPr>
          <p:cNvPr id="4" name="Header Placeholder 3"/>
          <p:cNvSpPr>
            <a:spLocks noGrp="1"/>
          </p:cNvSpPr>
          <p:nvPr>
            <p:ph type="hdr" sz="quarter"/>
          </p:nvPr>
        </p:nvSpPr>
        <p:spPr/>
        <p:txBody>
          <a:bodyPr/>
          <a:lstStyle/>
          <a:p>
            <a:r>
              <a:rPr lang="en-US"/>
              <a:t>March 9, 2022 SWIA Meeting Presentation</a:t>
            </a:r>
            <a:endParaRPr lang="en-US" dirty="0"/>
          </a:p>
        </p:txBody>
      </p:sp>
      <p:sp>
        <p:nvSpPr>
          <p:cNvPr id="5" name="Slide Number Placeholder 4"/>
          <p:cNvSpPr>
            <a:spLocks noGrp="1"/>
          </p:cNvSpPr>
          <p:nvPr>
            <p:ph type="sldNum" sz="quarter" idx="5"/>
          </p:nvPr>
        </p:nvSpPr>
        <p:spPr/>
        <p:txBody>
          <a:bodyPr/>
          <a:lstStyle/>
          <a:p>
            <a:fld id="{456C487D-E38B-444A-A8D9-A3853809DE05}" type="slidenum">
              <a:rPr lang="en-US" smtClean="0"/>
              <a:t>37</a:t>
            </a:fld>
            <a:endParaRPr lang="en-US" dirty="0"/>
          </a:p>
        </p:txBody>
      </p:sp>
    </p:spTree>
    <p:extLst>
      <p:ext uri="{BB962C8B-B14F-4D97-AF65-F5344CB8AC3E}">
        <p14:creationId xmlns:p14="http://schemas.microsoft.com/office/powerpoint/2010/main" val="4004603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would like a direct follow-up, I also suggest you email the appropriate person you see listed here with your question after this webinar. </a:t>
            </a:r>
          </a:p>
          <a:p>
            <a:endParaRPr lang="en-US" dirty="0"/>
          </a:p>
        </p:txBody>
      </p:sp>
      <p:sp>
        <p:nvSpPr>
          <p:cNvPr id="4" name="Header Placeholder 3"/>
          <p:cNvSpPr>
            <a:spLocks noGrp="1"/>
          </p:cNvSpPr>
          <p:nvPr>
            <p:ph type="hdr" sz="quarter"/>
          </p:nvPr>
        </p:nvSpPr>
        <p:spPr/>
        <p:txBody>
          <a:bodyPr/>
          <a:lstStyle/>
          <a:p>
            <a:r>
              <a:rPr lang="en-US"/>
              <a:t>September 16, 2021 SWIA Meeting Presentation</a:t>
            </a:r>
            <a:endParaRPr lang="en-US" dirty="0"/>
          </a:p>
        </p:txBody>
      </p:sp>
      <p:sp>
        <p:nvSpPr>
          <p:cNvPr id="5" name="Slide Number Placeholder 4"/>
          <p:cNvSpPr>
            <a:spLocks noGrp="1"/>
          </p:cNvSpPr>
          <p:nvPr>
            <p:ph type="sldNum" sz="quarter" idx="5"/>
          </p:nvPr>
        </p:nvSpPr>
        <p:spPr/>
        <p:txBody>
          <a:bodyPr/>
          <a:lstStyle/>
          <a:p>
            <a:fld id="{456C487D-E38B-444A-A8D9-A3853809DE05}" type="slidenum">
              <a:rPr lang="en-US" smtClean="0"/>
              <a:t>39</a:t>
            </a:fld>
            <a:endParaRPr lang="en-US" dirty="0"/>
          </a:p>
        </p:txBody>
      </p:sp>
    </p:spTree>
    <p:extLst>
      <p:ext uri="{BB962C8B-B14F-4D97-AF65-F5344CB8AC3E}">
        <p14:creationId xmlns:p14="http://schemas.microsoft.com/office/powerpoint/2010/main" val="23068663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40</a:t>
            </a:fld>
            <a:endParaRPr lang="en-US" dirty="0"/>
          </a:p>
        </p:txBody>
      </p:sp>
    </p:spTree>
    <p:extLst>
      <p:ext uri="{BB962C8B-B14F-4D97-AF65-F5344CB8AC3E}">
        <p14:creationId xmlns:p14="http://schemas.microsoft.com/office/powerpoint/2010/main" val="17271088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41</a:t>
            </a:fld>
            <a:endParaRPr lang="en-US" dirty="0"/>
          </a:p>
        </p:txBody>
      </p:sp>
    </p:spTree>
    <p:extLst>
      <p:ext uri="{BB962C8B-B14F-4D97-AF65-F5344CB8AC3E}">
        <p14:creationId xmlns:p14="http://schemas.microsoft.com/office/powerpoint/2010/main" val="2293806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Before we proceed, I should say that we have a lot to cover in this hour, and it is possible, or even likely, that we will not have time to answer questions at the end of this session. However, we have already been receiving questions about stormwater funding applications. We are compiling a Q&amp;A document that we will post on our website in the coming days, which will be a working document as we receive more questions and provide more answers. So, please feel free to use the Chat function today to ask your questions. Even if we don’t have time to answer them in this session, we will read through all your questions and it will help us develop that FAQ document. If you would like a direct follow-up, I also suggest you email the appropriate person you see listed here with your question after this webinar. I will post this slide again towards the end of the webinar.</a:t>
            </a:r>
          </a:p>
          <a:p>
            <a:endParaRPr lang="en-US" dirty="0"/>
          </a:p>
        </p:txBody>
      </p:sp>
      <p:sp>
        <p:nvSpPr>
          <p:cNvPr id="4" name="Header Placeholder 3"/>
          <p:cNvSpPr>
            <a:spLocks noGrp="1"/>
          </p:cNvSpPr>
          <p:nvPr>
            <p:ph type="hdr" sz="quarter"/>
          </p:nvPr>
        </p:nvSpPr>
        <p:spPr/>
        <p:txBody>
          <a:bodyPr/>
          <a:lstStyle/>
          <a:p>
            <a:r>
              <a:rPr lang="en-US"/>
              <a:t>September 16, 2021 SWIA Meeting Presentation</a:t>
            </a:r>
            <a:endParaRPr lang="en-US" dirty="0"/>
          </a:p>
        </p:txBody>
      </p:sp>
      <p:sp>
        <p:nvSpPr>
          <p:cNvPr id="5" name="Slide Number Placeholder 4"/>
          <p:cNvSpPr>
            <a:spLocks noGrp="1"/>
          </p:cNvSpPr>
          <p:nvPr>
            <p:ph type="sldNum" sz="quarter" idx="5"/>
          </p:nvPr>
        </p:nvSpPr>
        <p:spPr/>
        <p:txBody>
          <a:bodyPr/>
          <a:lstStyle/>
          <a:p>
            <a:fld id="{456C487D-E38B-444A-A8D9-A3853809DE05}" type="slidenum">
              <a:rPr lang="en-US" smtClean="0"/>
              <a:t>4</a:t>
            </a:fld>
            <a:endParaRPr lang="en-US" dirty="0"/>
          </a:p>
        </p:txBody>
      </p:sp>
    </p:spTree>
    <p:extLst>
      <p:ext uri="{BB962C8B-B14F-4D97-AF65-F5344CB8AC3E}">
        <p14:creationId xmlns:p14="http://schemas.microsoft.com/office/powerpoint/2010/main" val="2246307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5</a:t>
            </a:fld>
            <a:endParaRPr lang="en-US" dirty="0"/>
          </a:p>
        </p:txBody>
      </p:sp>
    </p:spTree>
    <p:extLst>
      <p:ext uri="{BB962C8B-B14F-4D97-AF65-F5344CB8AC3E}">
        <p14:creationId xmlns:p14="http://schemas.microsoft.com/office/powerpoint/2010/main" val="429522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p:nvPr>
        </p:nvSpPr>
        <p:spPr/>
        <p:txBody>
          <a:bodyPr/>
          <a:lstStyle/>
          <a:p>
            <a:r>
              <a:rPr lang="en-US"/>
              <a:t>September 16, 2021 SWIA Meeting Presentation</a:t>
            </a:r>
            <a:endParaRPr lang="en-US" dirty="0"/>
          </a:p>
        </p:txBody>
      </p:sp>
      <p:sp>
        <p:nvSpPr>
          <p:cNvPr id="5" name="Slide Number Placeholder 4"/>
          <p:cNvSpPr>
            <a:spLocks noGrp="1"/>
          </p:cNvSpPr>
          <p:nvPr>
            <p:ph type="sldNum" sz="quarter" idx="5"/>
          </p:nvPr>
        </p:nvSpPr>
        <p:spPr/>
        <p:txBody>
          <a:bodyPr/>
          <a:lstStyle/>
          <a:p>
            <a:fld id="{456C487D-E38B-444A-A8D9-A3853809DE05}" type="slidenum">
              <a:rPr lang="en-US" smtClean="0"/>
              <a:t>6</a:t>
            </a:fld>
            <a:endParaRPr lang="en-US" dirty="0"/>
          </a:p>
        </p:txBody>
      </p:sp>
    </p:spTree>
    <p:extLst>
      <p:ext uri="{BB962C8B-B14F-4D97-AF65-F5344CB8AC3E}">
        <p14:creationId xmlns:p14="http://schemas.microsoft.com/office/powerpoint/2010/main" val="1134245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Agenda Items - PPT Slides</a:t>
            </a:r>
          </a:p>
        </p:txBody>
      </p:sp>
      <p:sp>
        <p:nvSpPr>
          <p:cNvPr id="5" name="Footer Placeholder 4"/>
          <p:cNvSpPr>
            <a:spLocks noGrp="1"/>
          </p:cNvSpPr>
          <p:nvPr>
            <p:ph type="ftr" sz="quarter" idx="4"/>
          </p:nvPr>
        </p:nvSpPr>
        <p:spPr/>
        <p:txBody>
          <a:bodyPr/>
          <a:lstStyle/>
          <a:p>
            <a:r>
              <a:rPr lang="en-US"/>
              <a:t>February 12, 2020 Authority Meeting</a:t>
            </a:r>
            <a:endParaRPr lang="en-US" dirty="0"/>
          </a:p>
        </p:txBody>
      </p:sp>
      <p:sp>
        <p:nvSpPr>
          <p:cNvPr id="6" name="Slide Number Placeholder 5"/>
          <p:cNvSpPr>
            <a:spLocks noGrp="1"/>
          </p:cNvSpPr>
          <p:nvPr>
            <p:ph type="sldNum" sz="quarter" idx="5"/>
          </p:nvPr>
        </p:nvSpPr>
        <p:spPr/>
        <p:txBody>
          <a:bodyPr/>
          <a:lstStyle/>
          <a:p>
            <a:fld id="{456C487D-E38B-444A-A8D9-A3853809DE05}" type="slidenum">
              <a:rPr lang="en-US" smtClean="0"/>
              <a:t>7</a:t>
            </a:fld>
            <a:endParaRPr lang="en-US" dirty="0"/>
          </a:p>
        </p:txBody>
      </p:sp>
      <p:sp>
        <p:nvSpPr>
          <p:cNvPr id="7" name="Date Placeholder 6"/>
          <p:cNvSpPr>
            <a:spLocks noGrp="1"/>
          </p:cNvSpPr>
          <p:nvPr>
            <p:ph type="dt" idx="10"/>
          </p:nvPr>
        </p:nvSpPr>
        <p:spPr/>
        <p:txBody>
          <a:bodyPr/>
          <a:lstStyle/>
          <a:p>
            <a:fld id="{47F78EA1-4D2A-43F0-9544-8F4DD3AD3862}" type="datetime1">
              <a:rPr lang="en-US" smtClean="0"/>
              <a:t>8/15/2022</a:t>
            </a:fld>
            <a:endParaRPr lang="en-US" dirty="0"/>
          </a:p>
        </p:txBody>
      </p:sp>
    </p:spTree>
    <p:extLst>
      <p:ext uri="{BB962C8B-B14F-4D97-AF65-F5344CB8AC3E}">
        <p14:creationId xmlns:p14="http://schemas.microsoft.com/office/powerpoint/2010/main" val="664216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September 16, 2021 SWIA Meeting Presentation</a:t>
            </a:r>
            <a:endParaRPr lang="en-US" dirty="0"/>
          </a:p>
        </p:txBody>
      </p:sp>
      <p:sp>
        <p:nvSpPr>
          <p:cNvPr id="5" name="Slide Number Placeholder 4"/>
          <p:cNvSpPr>
            <a:spLocks noGrp="1"/>
          </p:cNvSpPr>
          <p:nvPr>
            <p:ph type="sldNum" sz="quarter" idx="5"/>
          </p:nvPr>
        </p:nvSpPr>
        <p:spPr/>
        <p:txBody>
          <a:bodyPr/>
          <a:lstStyle/>
          <a:p>
            <a:fld id="{456C487D-E38B-444A-A8D9-A3853809DE05}" type="slidenum">
              <a:rPr lang="en-US" smtClean="0"/>
              <a:t>8</a:t>
            </a:fld>
            <a:endParaRPr lang="en-US" dirty="0"/>
          </a:p>
        </p:txBody>
      </p:sp>
    </p:spTree>
    <p:extLst>
      <p:ext uri="{BB962C8B-B14F-4D97-AF65-F5344CB8AC3E}">
        <p14:creationId xmlns:p14="http://schemas.microsoft.com/office/powerpoint/2010/main" val="1447341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recording posted; later slide has link.</a:t>
            </a:r>
          </a:p>
          <a:p>
            <a:endParaRPr lang="en-US" dirty="0"/>
          </a:p>
          <a:p>
            <a:r>
              <a:rPr lang="en-US" dirty="0"/>
              <a:t>Thank the EFC for assistance, DEMLR, SWIA Stormwater Funding Committee, SWANC, NCLM, other resource agency partners, and many people who actively participated in the listening sessions and provided </a:t>
            </a:r>
          </a:p>
        </p:txBody>
      </p:sp>
      <p:sp>
        <p:nvSpPr>
          <p:cNvPr id="5" name="Slide Number Placeholder 4"/>
          <p:cNvSpPr>
            <a:spLocks noGrp="1"/>
          </p:cNvSpPr>
          <p:nvPr>
            <p:ph type="sldNum" sz="quarter" idx="5"/>
          </p:nvPr>
        </p:nvSpPr>
        <p:spPr/>
        <p:txBody>
          <a:bodyPr/>
          <a:lstStyle/>
          <a:p>
            <a:fld id="{456C487D-E38B-444A-A8D9-A3853809DE05}" type="slidenum">
              <a:rPr lang="en-US" smtClean="0"/>
              <a:t>9</a:t>
            </a:fld>
            <a:endParaRPr lang="en-US" dirty="0"/>
          </a:p>
        </p:txBody>
      </p:sp>
    </p:spTree>
    <p:extLst>
      <p:ext uri="{BB962C8B-B14F-4D97-AF65-F5344CB8AC3E}">
        <p14:creationId xmlns:p14="http://schemas.microsoft.com/office/powerpoint/2010/main" val="1762672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239589" y="3235765"/>
            <a:ext cx="5385137" cy="1240441"/>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5257869" y="2473234"/>
            <a:ext cx="3366857"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Master subtitle style (date)</a:t>
            </a:r>
          </a:p>
        </p:txBody>
      </p:sp>
      <p:sp>
        <p:nvSpPr>
          <p:cNvPr id="8" name="Rectangle 7">
            <a:extLst>
              <a:ext uri="{FF2B5EF4-FFF2-40B4-BE49-F238E27FC236}">
                <a16:creationId xmlns:a16="http://schemas.microsoft.com/office/drawing/2014/main" id="{89EE5989-A237-44ED-9A46-F3D25882883F}"/>
              </a:ext>
            </a:extLst>
          </p:cNvPr>
          <p:cNvSpPr/>
          <p:nvPr userDrawn="1"/>
        </p:nvSpPr>
        <p:spPr>
          <a:xfrm>
            <a:off x="287383" y="2473234"/>
            <a:ext cx="2664823" cy="2002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4" name="Picture 23">
            <a:extLst>
              <a:ext uri="{FF2B5EF4-FFF2-40B4-BE49-F238E27FC236}">
                <a16:creationId xmlns:a16="http://schemas.microsoft.com/office/drawing/2014/main" id="{854721FC-AE4F-47E8-AF8D-F2ABF799D3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5551" y="5331821"/>
            <a:ext cx="2757488" cy="1311157"/>
          </a:xfrm>
          <a:prstGeom prst="rect">
            <a:avLst/>
          </a:prstGeom>
        </p:spPr>
      </p:pic>
    </p:spTree>
    <p:extLst>
      <p:ext uri="{BB962C8B-B14F-4D97-AF65-F5344CB8AC3E}">
        <p14:creationId xmlns:p14="http://schemas.microsoft.com/office/powerpoint/2010/main" val="263288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Rectangle 6"/>
          <p:cNvSpPr/>
          <p:nvPr userDrawn="1"/>
        </p:nvSpPr>
        <p:spPr>
          <a:xfrm>
            <a:off x="0" y="0"/>
            <a:ext cx="9144000" cy="914400"/>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486295" y="0"/>
            <a:ext cx="8321040" cy="914400"/>
          </a:xfrm>
        </p:spPr>
        <p:txBody>
          <a:bodyPr anchor="ctr">
            <a:normAutofit/>
          </a:bodyPr>
          <a:lstStyle>
            <a:lvl1pPr marL="0" indent="0" algn="l">
              <a:defRPr sz="32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9" name="Content Placeholder 6">
            <a:extLst>
              <a:ext uri="{FF2B5EF4-FFF2-40B4-BE49-F238E27FC236}">
                <a16:creationId xmlns:a16="http://schemas.microsoft.com/office/drawing/2014/main" id="{69E6E0FD-A059-46B5-8E97-756E86E813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41532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Rectangle 6"/>
          <p:cNvSpPr/>
          <p:nvPr userDrawn="1"/>
        </p:nvSpPr>
        <p:spPr>
          <a:xfrm>
            <a:off x="0" y="0"/>
            <a:ext cx="9144000" cy="914400"/>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477981" y="0"/>
            <a:ext cx="8321040" cy="914400"/>
          </a:xfrm>
        </p:spPr>
        <p:txBody>
          <a:bodyPr anchor="ctr">
            <a:normAutofit/>
          </a:bodyPr>
          <a:lstStyle>
            <a:lvl1pPr algn="l">
              <a:defRPr sz="32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282752"/>
            <a:ext cx="9144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dirty="0"/>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432082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Rectangle 6"/>
          <p:cNvSpPr/>
          <p:nvPr userDrawn="1"/>
        </p:nvSpPr>
        <p:spPr>
          <a:xfrm>
            <a:off x="0" y="8859"/>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8864"/>
            <a:ext cx="885825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dirty="0"/>
              <a:t>Base Bullet Slide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3" hasCustomPrompt="1"/>
          </p:nvPr>
        </p:nvSpPr>
        <p:spPr>
          <a:xfrm>
            <a:off x="294468" y="1208868"/>
            <a:ext cx="8567756" cy="4785522"/>
          </a:xfrm>
        </p:spPr>
        <p:txBody>
          <a:bodyPr>
            <a:normAutofit/>
          </a:bodyPr>
          <a:lstStyle>
            <a:lvl1pPr>
              <a:defRPr sz="2400">
                <a:solidFill>
                  <a:schemeClr val="tx1"/>
                </a:solidFill>
                <a:latin typeface="Arial" panose="020B0604020202020204" pitchFamily="34" charset="0"/>
                <a:cs typeface="Arial" panose="020B0604020202020204" pitchFamily="34" charset="0"/>
              </a:defRPr>
            </a:lvl1pPr>
            <a:lvl2pPr>
              <a:defRPr sz="20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6044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992551-9536-497F-8DA0-F268002C16A3}"/>
              </a:ext>
            </a:extLst>
          </p:cNvPr>
          <p:cNvSpPr/>
          <p:nvPr userDrawn="1"/>
        </p:nvSpPr>
        <p:spPr>
          <a:xfrm>
            <a:off x="0" y="0"/>
            <a:ext cx="9144000" cy="914400"/>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466928" y="0"/>
            <a:ext cx="8321040" cy="914400"/>
          </a:xfrm>
        </p:spPr>
        <p:txBody>
          <a:bodyPr>
            <a:normAutofit/>
          </a:bodyPr>
          <a:lstStyle>
            <a:lvl1pPr algn="l">
              <a:defRPr sz="3200" i="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457200" y="1228728"/>
            <a:ext cx="8239328" cy="5019673"/>
          </a:xfrm>
        </p:spPr>
        <p:txBody>
          <a:bodyPr>
            <a:normAutofit/>
          </a:bodyPr>
          <a:lstStyle>
            <a:lvl1pPr>
              <a:defRPr sz="2800">
                <a:solidFill>
                  <a:schemeClr val="tx1"/>
                </a:solidFill>
                <a:latin typeface="Arial" panose="020B0604020202020204" pitchFamily="34" charset="0"/>
                <a:cs typeface="Arial" panose="020B0604020202020204" pitchFamily="34" charset="0"/>
              </a:defRPr>
            </a:lvl1pPr>
            <a:lvl2pPr>
              <a:defRPr sz="24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4127" y="6600162"/>
            <a:ext cx="1747520" cy="266716"/>
          </a:xfrm>
          <a:noFill/>
        </p:spPr>
        <p:txBody>
          <a:bodyPr/>
          <a:lstStyle>
            <a:lvl1pPr algn="l">
              <a:defRPr>
                <a:solidFill>
                  <a:schemeClr val="bg1"/>
                </a:solidFill>
              </a:defRPr>
            </a:lvl1pPr>
          </a:lstStyle>
          <a:p>
            <a:fld id="{DACB0C26-4646-467F-89AF-6C0A7B2F9E95}" type="slidenum">
              <a:rPr lang="en-US" smtClean="0"/>
              <a:pPr/>
              <a:t>‹#›</a:t>
            </a:fld>
            <a:endParaRPr lang="en-US" dirty="0"/>
          </a:p>
        </p:txBody>
      </p:sp>
    </p:spTree>
    <p:extLst>
      <p:ext uri="{BB962C8B-B14F-4D97-AF65-F5344CB8AC3E}">
        <p14:creationId xmlns:p14="http://schemas.microsoft.com/office/powerpoint/2010/main" val="2501262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B only">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457200" y="101600"/>
            <a:ext cx="8239328" cy="980931"/>
          </a:xfrm>
        </p:spPr>
        <p:txBody>
          <a:bodyPr>
            <a:normAutofit/>
          </a:bodyPr>
          <a:lstStyle>
            <a:lvl1pPr algn="l">
              <a:defRPr lang="en-US" sz="3200" i="1" kern="1200" dirty="0">
                <a:solidFill>
                  <a:srgbClr val="288DC2"/>
                </a:solidFill>
                <a:latin typeface="Times New Roman" panose="02020603050405020304" pitchFamily="18" charset="0"/>
                <a:ea typeface="+mj-ea"/>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457200" y="1228728"/>
            <a:ext cx="8239328" cy="5019673"/>
          </a:xfrm>
        </p:spPr>
        <p:txBody>
          <a:bodyPr>
            <a:normAutofit/>
          </a:bodyPr>
          <a:lstStyle>
            <a:lvl1pPr>
              <a:defRPr sz="2800">
                <a:solidFill>
                  <a:schemeClr val="tx1"/>
                </a:solidFill>
                <a:latin typeface="Arial" panose="020B0604020202020204" pitchFamily="34" charset="0"/>
                <a:cs typeface="Arial" panose="020B0604020202020204" pitchFamily="34" charset="0"/>
              </a:defRPr>
            </a:lvl1pPr>
            <a:lvl2pPr>
              <a:defRPr sz="24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3449939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330740"/>
            <a:ext cx="7886700" cy="612843"/>
          </a:xfrm>
        </p:spPr>
        <p:txBody>
          <a:bodyPr>
            <a:normAutofit/>
          </a:bodyPr>
          <a:lstStyle>
            <a:lvl1pPr algn="ctr">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9" name="Chart Placeholder 4"/>
          <p:cNvSpPr>
            <a:spLocks noGrp="1"/>
          </p:cNvSpPr>
          <p:nvPr>
            <p:ph type="chart" sz="quarter" idx="13" hasCustomPrompt="1"/>
          </p:nvPr>
        </p:nvSpPr>
        <p:spPr>
          <a:xfrm>
            <a:off x="628650" y="1228727"/>
            <a:ext cx="7886700" cy="5172073"/>
          </a:xfrm>
        </p:spPr>
        <p:txBody>
          <a:bodyPr/>
          <a:lstStyle>
            <a:lvl1pPr>
              <a:defRPr>
                <a:solidFill>
                  <a:srgbClr val="778591"/>
                </a:solidFill>
              </a:defRPr>
            </a:lvl1pPr>
          </a:lstStyle>
          <a:p>
            <a:r>
              <a:rPr lang="en-US" dirty="0"/>
              <a:t>Large Chart</a:t>
            </a:r>
          </a:p>
        </p:txBody>
      </p:sp>
      <p:pic>
        <p:nvPicPr>
          <p:cNvPr id="8" name="Content Placeholder 6">
            <a:extLst>
              <a:ext uri="{FF2B5EF4-FFF2-40B4-BE49-F238E27FC236}">
                <a16:creationId xmlns:a16="http://schemas.microsoft.com/office/drawing/2014/main" id="{E0B4E534-5AC3-45F1-82DE-75EF5CA097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377126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301557"/>
            <a:ext cx="7886700" cy="622571"/>
          </a:xfrm>
        </p:spPr>
        <p:txBody>
          <a:bodyPr>
            <a:normAutofit/>
          </a:bodyPr>
          <a:lstStyle>
            <a:lvl1pPr algn="ctr">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Picture Placeholder 3"/>
          <p:cNvSpPr>
            <a:spLocks noGrp="1"/>
          </p:cNvSpPr>
          <p:nvPr>
            <p:ph type="pic" sz="quarter" idx="13" hasCustomPrompt="1"/>
          </p:nvPr>
        </p:nvSpPr>
        <p:spPr>
          <a:xfrm>
            <a:off x="628650" y="1228727"/>
            <a:ext cx="78867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9" name="Content Placeholder 6">
            <a:extLst>
              <a:ext uri="{FF2B5EF4-FFF2-40B4-BE49-F238E27FC236}">
                <a16:creationId xmlns:a16="http://schemas.microsoft.com/office/drawing/2014/main" id="{8AAC2A07-D2B6-402A-A29D-3F0F24B0F6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1498170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332816"/>
            <a:ext cx="7886700" cy="659405"/>
          </a:xfrm>
        </p:spPr>
        <p:txBody>
          <a:bodyPr>
            <a:normAutofit/>
          </a:bodyPr>
          <a:lstStyle>
            <a:lvl1pPr algn="ctr">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Picture Placeholder 3"/>
          <p:cNvSpPr>
            <a:spLocks noGrp="1"/>
          </p:cNvSpPr>
          <p:nvPr>
            <p:ph type="pic" sz="quarter" idx="13" hasCustomPrompt="1"/>
          </p:nvPr>
        </p:nvSpPr>
        <p:spPr>
          <a:xfrm>
            <a:off x="5082742" y="1896631"/>
            <a:ext cx="3808339"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321013" y="1360900"/>
            <a:ext cx="4608521" cy="4201670"/>
          </a:xfrm>
        </p:spPr>
        <p:txBody>
          <a:bodyPr>
            <a:normAutofit/>
          </a:bodyPr>
          <a:lstStyle>
            <a:lvl1pPr>
              <a:defRPr sz="2800">
                <a:solidFill>
                  <a:schemeClr val="tx1"/>
                </a:solidFill>
                <a:latin typeface="Arial" panose="020B0604020202020204" pitchFamily="34" charset="0"/>
                <a:cs typeface="Arial" panose="020B0604020202020204" pitchFamily="34" charset="0"/>
              </a:defRPr>
            </a:lvl1pPr>
            <a:lvl2pPr>
              <a:defRPr sz="24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B29E7BF0-E323-44E1-85A4-893F4FC60A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34577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330740"/>
            <a:ext cx="7886700" cy="671209"/>
          </a:xfrm>
        </p:spPr>
        <p:txBody>
          <a:bodyPr>
            <a:normAutofit/>
          </a:bodyPr>
          <a:lstStyle>
            <a:lvl1pPr algn="ctr">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Picture Placeholder 3"/>
          <p:cNvSpPr>
            <a:spLocks noGrp="1"/>
          </p:cNvSpPr>
          <p:nvPr>
            <p:ph type="pic" sz="quarter" idx="13" hasCustomPrompt="1"/>
          </p:nvPr>
        </p:nvSpPr>
        <p:spPr>
          <a:xfrm>
            <a:off x="156538" y="1290869"/>
            <a:ext cx="373188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4028243" y="1290987"/>
            <a:ext cx="5016091" cy="5127568"/>
          </a:xfrm>
        </p:spPr>
        <p:txBody>
          <a:bodyPr>
            <a:normAutofit/>
          </a:bodyPr>
          <a:lstStyle>
            <a:lvl1pPr>
              <a:defRPr sz="2800" baseline="0">
                <a:solidFill>
                  <a:schemeClr val="tx1"/>
                </a:solidFill>
                <a:latin typeface="Arial" panose="020B0604020202020204" pitchFamily="34" charset="0"/>
                <a:cs typeface="Arial" panose="020B0604020202020204" pitchFamily="34" charset="0"/>
              </a:defRPr>
            </a:lvl1pPr>
            <a:lvl2pPr>
              <a:defRPr sz="24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DFD6FD7A-8297-4AC3-83A8-06C00B36C7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320370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Rectangle 6"/>
          <p:cNvSpPr/>
          <p:nvPr userDrawn="1"/>
        </p:nvSpPr>
        <p:spPr>
          <a:xfrm>
            <a:off x="0" y="0"/>
            <a:ext cx="9144000" cy="914400"/>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0" name="Title 1"/>
          <p:cNvSpPr>
            <a:spLocks noGrp="1"/>
          </p:cNvSpPr>
          <p:nvPr>
            <p:ph type="ctrTitle" hasCustomPrompt="1"/>
          </p:nvPr>
        </p:nvSpPr>
        <p:spPr>
          <a:xfrm>
            <a:off x="486294" y="0"/>
            <a:ext cx="8321040" cy="914400"/>
          </a:xfrm>
        </p:spPr>
        <p:txBody>
          <a:bodyPr anchor="ctr">
            <a:normAutofit/>
          </a:bodyPr>
          <a:lstStyle>
            <a:lvl1pPr algn="l">
              <a:defRPr sz="32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9" name="Content Placeholder 6">
            <a:extLst>
              <a:ext uri="{FF2B5EF4-FFF2-40B4-BE49-F238E27FC236}">
                <a16:creationId xmlns:a16="http://schemas.microsoft.com/office/drawing/2014/main" id="{69E6E0FD-A059-46B5-8E97-756E86E813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2301200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6D3B3-D5C2-45E0-B9FA-B0438592AE5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528462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6"/>
            <a:ext cx="8219872" cy="9091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85157"/>
            <a:ext cx="8219872" cy="44778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7244080" y="6370320"/>
            <a:ext cx="1899920" cy="193040"/>
          </a:xfrm>
          <a:prstGeom prst="rect">
            <a:avLst/>
          </a:prstGeom>
          <a:noFill/>
        </p:spPr>
        <p:txBody>
          <a:bodyPr vert="horz" lIns="91440" tIns="45720" rIns="91440" bIns="45720" rtlCol="0" anchor="ctr"/>
          <a:lstStyle>
            <a:lvl1pPr algn="r">
              <a:defRPr sz="1200">
                <a:solidFill>
                  <a:schemeClr val="tx1"/>
                </a:solidFill>
              </a:defRPr>
            </a:lvl1pPr>
          </a:lstStyle>
          <a:p>
            <a:fld id="{DACB0C26-4646-467F-89AF-6C0A7B2F9E95}" type="slidenum">
              <a:rPr lang="en-US" smtClean="0"/>
              <a:pPr/>
              <a:t>‹#›</a:t>
            </a:fld>
            <a:endParaRPr lang="en-US" dirty="0"/>
          </a:p>
        </p:txBody>
      </p:sp>
    </p:spTree>
    <p:extLst>
      <p:ext uri="{BB962C8B-B14F-4D97-AF65-F5344CB8AC3E}">
        <p14:creationId xmlns:p14="http://schemas.microsoft.com/office/powerpoint/2010/main" val="4514606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739" r:id="rId3"/>
    <p:sldLayoutId id="2147483682" r:id="rId4"/>
    <p:sldLayoutId id="2147483683" r:id="rId5"/>
    <p:sldLayoutId id="2147483696" r:id="rId6"/>
    <p:sldLayoutId id="2147483697" r:id="rId7"/>
    <p:sldLayoutId id="2147483686" r:id="rId8"/>
    <p:sldLayoutId id="2147483733" r:id="rId9"/>
    <p:sldLayoutId id="2147483730" r:id="rId10"/>
    <p:sldLayoutId id="2147483731" r:id="rId11"/>
    <p:sldLayoutId id="2147483740" r:id="rId12"/>
  </p:sldLayoutIdLst>
  <p:hf hdr="0" ftr="0" dt="0"/>
  <p:txStyles>
    <p:titleStyle>
      <a:lvl1pPr algn="l" defTabSz="685800" rtl="0" eaLnBrk="1" latinLnBrk="0" hangingPunct="1">
        <a:lnSpc>
          <a:spcPct val="90000"/>
        </a:lnSpc>
        <a:spcBef>
          <a:spcPct val="0"/>
        </a:spcBef>
        <a:buNone/>
        <a:defRPr sz="3200" i="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eq.nc.gov/about/divisions/water-infrastructure/stormwater-funding-progra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deq.nc.gov/about/divisions/water-infrastructur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deq.nc.gov/about/divisions/water-infrastructure/i-need-funding/application-forms-and-additional-resource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edocs.deq.nc.gov/Forms/OPA-ARPA"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https://deq.nc.gov/about/divisions/water-infrastructure/i-need-funding/application-forms-and-additional-resource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shadi.Eskaf@ncdenr.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mailto:ken.pohlig@ncdenr.gov" TargetMode="External"/><Relationship Id="rId5" Type="http://schemas.openxmlformats.org/officeDocument/2006/relationships/hyperlink" Target="mailto:tony.evans@ncdenr.gov" TargetMode="External"/><Relationship Id="rId4" Type="http://schemas.openxmlformats.org/officeDocument/2006/relationships/hyperlink" Target="mailto:Cathy.Akroyd@ncdenr.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shadi.Eskaf@ncdenr.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ken.pohlig@ncdenr.gov" TargetMode="External"/><Relationship Id="rId5" Type="http://schemas.openxmlformats.org/officeDocument/2006/relationships/hyperlink" Target="mailto:tony.evans@ncdenr.gov" TargetMode="External"/><Relationship Id="rId4" Type="http://schemas.openxmlformats.org/officeDocument/2006/relationships/hyperlink" Target="mailto:Cathy.Akroyd@ncdenr.gov"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mailto:Ken.Pohlig@ncdenr.gov"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hyperlink" Target="mailto:Tony.Evans@ncdenr.gov"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eq.nc.gov/about/divisions/water-infrastructure/i-need-fund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452" y="3037798"/>
            <a:ext cx="8669087" cy="1240441"/>
          </a:xfrm>
        </p:spPr>
        <p:txBody>
          <a:bodyPr>
            <a:noAutofit/>
          </a:bodyPr>
          <a:lstStyle/>
          <a:p>
            <a:pPr>
              <a:lnSpc>
                <a:spcPct val="100000"/>
              </a:lnSpc>
              <a:spcAft>
                <a:spcPts val="600"/>
              </a:spcAft>
            </a:pPr>
            <a:r>
              <a:rPr lang="en-US" sz="2000" b="1" i="0" dirty="0">
                <a:solidFill>
                  <a:schemeClr val="tx2">
                    <a:lumMod val="75000"/>
                  </a:schemeClr>
                </a:solidFill>
              </a:rPr>
              <a:t>New Stormwater Funding Program &amp; Fall 2022 Application Process:</a:t>
            </a:r>
            <a:br>
              <a:rPr lang="en-US" sz="2000" b="1" i="0" dirty="0">
                <a:solidFill>
                  <a:schemeClr val="tx2">
                    <a:lumMod val="75000"/>
                  </a:schemeClr>
                </a:solidFill>
              </a:rPr>
            </a:br>
            <a:r>
              <a:rPr lang="en-US" sz="2000" b="1" i="0" dirty="0">
                <a:solidFill>
                  <a:schemeClr val="tx2">
                    <a:lumMod val="75000"/>
                  </a:schemeClr>
                </a:solidFill>
              </a:rPr>
              <a:t>Local Assistance for Stormwater Infrastructure Investments (LASII) </a:t>
            </a:r>
            <a:br>
              <a:rPr lang="en-US" sz="2000" b="1" i="0" dirty="0">
                <a:solidFill>
                  <a:schemeClr val="tx2">
                    <a:lumMod val="75000"/>
                  </a:schemeClr>
                </a:solidFill>
              </a:rPr>
            </a:br>
            <a:r>
              <a:rPr lang="en-US" sz="1800" b="1" dirty="0">
                <a:solidFill>
                  <a:schemeClr val="tx2">
                    <a:lumMod val="75000"/>
                  </a:schemeClr>
                </a:solidFill>
              </a:rPr>
              <a:t>Department of Environmental Quality</a:t>
            </a:r>
            <a:br>
              <a:rPr lang="en-US" sz="1800" b="1" dirty="0">
                <a:solidFill>
                  <a:schemeClr val="tx2">
                    <a:lumMod val="75000"/>
                  </a:schemeClr>
                </a:solidFill>
              </a:rPr>
            </a:br>
            <a:r>
              <a:rPr lang="en-US" sz="1800" b="1" dirty="0">
                <a:solidFill>
                  <a:schemeClr val="tx2">
                    <a:lumMod val="75000"/>
                  </a:schemeClr>
                </a:solidFill>
              </a:rPr>
              <a:t>Division of Water Infrastructure</a:t>
            </a:r>
          </a:p>
        </p:txBody>
      </p:sp>
      <p:sp>
        <p:nvSpPr>
          <p:cNvPr id="3" name="Subtitle 2"/>
          <p:cNvSpPr>
            <a:spLocks noGrp="1"/>
          </p:cNvSpPr>
          <p:nvPr>
            <p:ph type="subTitle" idx="1"/>
          </p:nvPr>
        </p:nvSpPr>
        <p:spPr>
          <a:xfrm>
            <a:off x="5391682" y="2403141"/>
            <a:ext cx="3366857" cy="548640"/>
          </a:xfrm>
        </p:spPr>
        <p:txBody>
          <a:bodyPr>
            <a:normAutofit/>
          </a:bodyPr>
          <a:lstStyle/>
          <a:p>
            <a:r>
              <a:rPr lang="en-US" sz="1800" b="1" dirty="0">
                <a:solidFill>
                  <a:schemeClr val="tx2">
                    <a:lumMod val="75000"/>
                  </a:schemeClr>
                </a:solidFill>
              </a:rPr>
              <a:t>August 16, 2022</a:t>
            </a:r>
          </a:p>
        </p:txBody>
      </p:sp>
    </p:spTree>
    <p:extLst>
      <p:ext uri="{BB962C8B-B14F-4D97-AF65-F5344CB8AC3E}">
        <p14:creationId xmlns:p14="http://schemas.microsoft.com/office/powerpoint/2010/main" val="3780020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47C0F-1AC9-4634-A6E8-8CCFACD4AA9A}"/>
              </a:ext>
            </a:extLst>
          </p:cNvPr>
          <p:cNvSpPr>
            <a:spLocks noGrp="1"/>
          </p:cNvSpPr>
          <p:nvPr>
            <p:ph type="title"/>
          </p:nvPr>
        </p:nvSpPr>
        <p:spPr/>
        <p:txBody>
          <a:bodyPr>
            <a:normAutofit/>
          </a:bodyPr>
          <a:lstStyle/>
          <a:p>
            <a:r>
              <a:rPr lang="en-US" dirty="0"/>
              <a:t>New: Administration Plan for LASII</a:t>
            </a:r>
          </a:p>
        </p:txBody>
      </p:sp>
      <p:sp>
        <p:nvSpPr>
          <p:cNvPr id="3" name="Content Placeholder 2">
            <a:extLst>
              <a:ext uri="{FF2B5EF4-FFF2-40B4-BE49-F238E27FC236}">
                <a16:creationId xmlns:a16="http://schemas.microsoft.com/office/drawing/2014/main" id="{01D62D96-FAE1-4C27-AF7F-70D7272F3959}"/>
              </a:ext>
            </a:extLst>
          </p:cNvPr>
          <p:cNvSpPr>
            <a:spLocks noGrp="1"/>
          </p:cNvSpPr>
          <p:nvPr>
            <p:ph idx="1"/>
          </p:nvPr>
        </p:nvSpPr>
        <p:spPr>
          <a:xfrm>
            <a:off x="209550" y="1071155"/>
            <a:ext cx="6217920" cy="6502654"/>
          </a:xfrm>
        </p:spPr>
        <p:txBody>
          <a:bodyPr>
            <a:normAutofit/>
          </a:bodyPr>
          <a:lstStyle/>
          <a:p>
            <a:pPr marL="0" indent="0">
              <a:lnSpc>
                <a:spcPct val="100000"/>
              </a:lnSpc>
              <a:buNone/>
            </a:pPr>
            <a:r>
              <a:rPr lang="en-US" sz="1800" dirty="0"/>
              <a:t>Supplements ARPA Administration Plan with more details specific to the Local Assistance for Stormwater Infrastructure Investments (LASII) Funding.</a:t>
            </a:r>
          </a:p>
          <a:p>
            <a:pPr marL="0" indent="0">
              <a:lnSpc>
                <a:spcPct val="100000"/>
              </a:lnSpc>
              <a:buNone/>
            </a:pPr>
            <a:r>
              <a:rPr lang="en-US" sz="1800" dirty="0"/>
              <a:t>Posted August 2022 on Division of Water Infrastructure’s website, on the “Stormwater Funding” page: </a:t>
            </a:r>
            <a:r>
              <a:rPr lang="en-US" sz="1800" b="0" i="0" u="sng" dirty="0">
                <a:solidFill>
                  <a:srgbClr val="7F85F5"/>
                </a:solidFill>
                <a:effectLst/>
                <a:latin typeface="-apple-system"/>
                <a:hlinkClick r:id="rId3" tooltip="https://deq.nc.gov/about/divisions/water-infrastructure/stormwater-funding-program"/>
              </a:rPr>
              <a:t>https://deq.nc.gov/about/divisions/water-infrastructure/stormwater-funding-program</a:t>
            </a:r>
            <a:r>
              <a:rPr lang="en-US" sz="1800" b="0" i="0" u="sng" dirty="0">
                <a:solidFill>
                  <a:srgbClr val="7F85F5"/>
                </a:solidFill>
                <a:effectLst/>
                <a:latin typeface="-apple-system"/>
              </a:rPr>
              <a:t> </a:t>
            </a:r>
            <a:endParaRPr lang="en-US" sz="1800" dirty="0"/>
          </a:p>
          <a:p>
            <a:pPr marL="0" indent="0">
              <a:lnSpc>
                <a:spcPct val="120000"/>
              </a:lnSpc>
              <a:buNone/>
            </a:pPr>
            <a:endParaRPr lang="en-US" sz="1400" dirty="0"/>
          </a:p>
          <a:p>
            <a:pPr marL="0" indent="0">
              <a:lnSpc>
                <a:spcPct val="120000"/>
              </a:lnSpc>
              <a:buNone/>
            </a:pPr>
            <a:endParaRPr lang="en-US" sz="1400" dirty="0"/>
          </a:p>
          <a:p>
            <a:pPr marL="0" indent="0">
              <a:lnSpc>
                <a:spcPct val="120000"/>
              </a:lnSpc>
              <a:buNone/>
            </a:pPr>
            <a:endParaRPr lang="en-US" sz="1400" dirty="0"/>
          </a:p>
          <a:p>
            <a:pPr marL="0" indent="0">
              <a:lnSpc>
                <a:spcPct val="120000"/>
              </a:lnSpc>
              <a:buNone/>
            </a:pPr>
            <a:endParaRPr lang="en-US" sz="1400" dirty="0"/>
          </a:p>
          <a:p>
            <a:pPr marL="0" indent="0">
              <a:lnSpc>
                <a:spcPct val="120000"/>
              </a:lnSpc>
              <a:buNone/>
            </a:pPr>
            <a:endParaRPr lang="en-US" sz="1800" dirty="0"/>
          </a:p>
        </p:txBody>
      </p:sp>
      <p:sp>
        <p:nvSpPr>
          <p:cNvPr id="4" name="Slide Number Placeholder 3">
            <a:extLst>
              <a:ext uri="{FF2B5EF4-FFF2-40B4-BE49-F238E27FC236}">
                <a16:creationId xmlns:a16="http://schemas.microsoft.com/office/drawing/2014/main" id="{50001393-880F-499C-BE22-C6045617547A}"/>
              </a:ext>
            </a:extLst>
          </p:cNvPr>
          <p:cNvSpPr>
            <a:spLocks noGrp="1"/>
          </p:cNvSpPr>
          <p:nvPr>
            <p:ph type="sldNum" sz="quarter" idx="10"/>
          </p:nvPr>
        </p:nvSpPr>
        <p:spPr/>
        <p:txBody>
          <a:bodyPr/>
          <a:lstStyle/>
          <a:p>
            <a:fld id="{DACB0C26-4646-467F-89AF-6C0A7B2F9E95}" type="slidenum">
              <a:rPr lang="en-US" smtClean="0"/>
              <a:pPr/>
              <a:t>10</a:t>
            </a:fld>
            <a:endParaRPr lang="en-US" dirty="0"/>
          </a:p>
        </p:txBody>
      </p:sp>
      <p:pic>
        <p:nvPicPr>
          <p:cNvPr id="7" name="Picture 6">
            <a:extLst>
              <a:ext uri="{FF2B5EF4-FFF2-40B4-BE49-F238E27FC236}">
                <a16:creationId xmlns:a16="http://schemas.microsoft.com/office/drawing/2014/main" id="{3D542F99-A6E4-5736-0301-0BFAA87C69A1}"/>
              </a:ext>
            </a:extLst>
          </p:cNvPr>
          <p:cNvPicPr>
            <a:picLocks noChangeAspect="1"/>
          </p:cNvPicPr>
          <p:nvPr/>
        </p:nvPicPr>
        <p:blipFill>
          <a:blip r:embed="rId4"/>
          <a:stretch>
            <a:fillRect/>
          </a:stretch>
        </p:blipFill>
        <p:spPr>
          <a:xfrm>
            <a:off x="6100528" y="2063931"/>
            <a:ext cx="2871369" cy="3722914"/>
          </a:xfrm>
          <a:prstGeom prst="rect">
            <a:avLst/>
          </a:prstGeom>
          <a:ln>
            <a:solidFill>
              <a:schemeClr val="accent1"/>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C73471BE-0E84-50A7-A4A3-06114E3271C1}"/>
              </a:ext>
            </a:extLst>
          </p:cNvPr>
          <p:cNvPicPr>
            <a:picLocks noChangeAspect="1"/>
          </p:cNvPicPr>
          <p:nvPr/>
        </p:nvPicPr>
        <p:blipFill>
          <a:blip r:embed="rId5"/>
          <a:stretch>
            <a:fillRect/>
          </a:stretch>
        </p:blipFill>
        <p:spPr>
          <a:xfrm>
            <a:off x="853504" y="3276600"/>
            <a:ext cx="2690654" cy="3194166"/>
          </a:xfrm>
          <a:prstGeom prst="rect">
            <a:avLst/>
          </a:prstGeom>
        </p:spPr>
      </p:pic>
    </p:spTree>
    <p:extLst>
      <p:ext uri="{BB962C8B-B14F-4D97-AF65-F5344CB8AC3E}">
        <p14:creationId xmlns:p14="http://schemas.microsoft.com/office/powerpoint/2010/main" val="2860270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E23E-BFB7-45FA-9089-807B7B5B1088}"/>
              </a:ext>
            </a:extLst>
          </p:cNvPr>
          <p:cNvSpPr>
            <a:spLocks noGrp="1"/>
          </p:cNvSpPr>
          <p:nvPr>
            <p:ph type="title"/>
          </p:nvPr>
        </p:nvSpPr>
        <p:spPr/>
        <p:txBody>
          <a:bodyPr/>
          <a:lstStyle/>
          <a:p>
            <a:endParaRPr lang="en-US" dirty="0"/>
          </a:p>
        </p:txBody>
      </p:sp>
      <p:sp>
        <p:nvSpPr>
          <p:cNvPr id="4" name="Content Placeholder 6">
            <a:extLst>
              <a:ext uri="{FF2B5EF4-FFF2-40B4-BE49-F238E27FC236}">
                <a16:creationId xmlns:a16="http://schemas.microsoft.com/office/drawing/2014/main" id="{6B60817B-70D8-4F93-B366-D44C4AA49EF8}"/>
              </a:ext>
            </a:extLst>
          </p:cNvPr>
          <p:cNvSpPr>
            <a:spLocks noGrp="1"/>
          </p:cNvSpPr>
          <p:nvPr>
            <p:ph idx="1"/>
          </p:nvPr>
        </p:nvSpPr>
        <p:spPr>
          <a:xfrm>
            <a:off x="5008125" y="1423851"/>
            <a:ext cx="3664444" cy="4460114"/>
          </a:xfrm>
        </p:spPr>
        <p:txBody>
          <a:bodyPr>
            <a:normAutofit/>
          </a:bodyPr>
          <a:lstStyle/>
          <a:p>
            <a:pPr marL="0" indent="0" algn="ctr">
              <a:buNone/>
            </a:pPr>
            <a:endParaRPr lang="en-US" sz="2400" b="1" dirty="0">
              <a:solidFill>
                <a:schemeClr val="tx1"/>
              </a:solidFill>
            </a:endParaRPr>
          </a:p>
          <a:p>
            <a:pPr marL="0" indent="0">
              <a:lnSpc>
                <a:spcPct val="100000"/>
              </a:lnSpc>
              <a:spcBef>
                <a:spcPts val="0"/>
              </a:spcBef>
              <a:buNone/>
            </a:pPr>
            <a:r>
              <a:rPr lang="en-US" sz="2400" b="1" dirty="0">
                <a:solidFill>
                  <a:schemeClr val="tx1"/>
                </a:solidFill>
              </a:rPr>
              <a:t>New LASII Stormwater Funding Program</a:t>
            </a:r>
          </a:p>
          <a:p>
            <a:pPr marL="0" indent="0">
              <a:lnSpc>
                <a:spcPct val="100000"/>
              </a:lnSpc>
              <a:spcBef>
                <a:spcPts val="0"/>
              </a:spcBef>
              <a:buNone/>
            </a:pPr>
            <a:endParaRPr lang="en-US" sz="800" b="1" dirty="0">
              <a:solidFill>
                <a:schemeClr val="tx1"/>
              </a:solidFill>
            </a:endParaRPr>
          </a:p>
          <a:p>
            <a:pPr marL="0" indent="0">
              <a:lnSpc>
                <a:spcPct val="100000"/>
              </a:lnSpc>
              <a:spcBef>
                <a:spcPts val="0"/>
              </a:spcBef>
              <a:buNone/>
            </a:pPr>
            <a:endParaRPr lang="en-US" sz="600" b="1" dirty="0">
              <a:solidFill>
                <a:schemeClr val="tx1"/>
              </a:solidFill>
            </a:endParaRPr>
          </a:p>
          <a:p>
            <a:pPr>
              <a:lnSpc>
                <a:spcPct val="100000"/>
              </a:lnSpc>
              <a:spcBef>
                <a:spcPts val="0"/>
              </a:spcBef>
              <a:spcAft>
                <a:spcPts val="600"/>
              </a:spcAft>
            </a:pPr>
            <a:r>
              <a:rPr lang="en-US" sz="2400" dirty="0"/>
              <a:t>Eligibility</a:t>
            </a:r>
          </a:p>
          <a:p>
            <a:pPr>
              <a:lnSpc>
                <a:spcPct val="100000"/>
              </a:lnSpc>
              <a:spcBef>
                <a:spcPts val="0"/>
              </a:spcBef>
              <a:spcAft>
                <a:spcPts val="600"/>
              </a:spcAft>
            </a:pPr>
            <a:r>
              <a:rPr lang="en-US" sz="2400" dirty="0"/>
              <a:t>Types of Grants</a:t>
            </a:r>
          </a:p>
          <a:p>
            <a:pPr>
              <a:lnSpc>
                <a:spcPct val="100000"/>
              </a:lnSpc>
              <a:spcBef>
                <a:spcPts val="0"/>
              </a:spcBef>
              <a:spcAft>
                <a:spcPts val="600"/>
              </a:spcAft>
            </a:pPr>
            <a:r>
              <a:rPr lang="en-US" sz="2400" dirty="0"/>
              <a:t>Grant Limits</a:t>
            </a:r>
          </a:p>
          <a:p>
            <a:pPr>
              <a:lnSpc>
                <a:spcPct val="100000"/>
              </a:lnSpc>
              <a:spcBef>
                <a:spcPts val="0"/>
              </a:spcBef>
              <a:spcAft>
                <a:spcPts val="600"/>
              </a:spcAft>
            </a:pPr>
            <a:r>
              <a:rPr lang="en-US" sz="2400" dirty="0"/>
              <a:t>Priority Rating Systems</a:t>
            </a:r>
          </a:p>
          <a:p>
            <a:pPr>
              <a:lnSpc>
                <a:spcPct val="100000"/>
              </a:lnSpc>
              <a:spcBef>
                <a:spcPts val="0"/>
              </a:spcBef>
              <a:spcAft>
                <a:spcPts val="600"/>
              </a:spcAft>
            </a:pPr>
            <a:endParaRPr lang="en-US" sz="2400" dirty="0">
              <a:solidFill>
                <a:schemeClr val="tx1"/>
              </a:solidFill>
            </a:endParaRPr>
          </a:p>
        </p:txBody>
      </p:sp>
      <p:pic>
        <p:nvPicPr>
          <p:cNvPr id="5" name="Picture Placeholder 8">
            <a:extLst>
              <a:ext uri="{FF2B5EF4-FFF2-40B4-BE49-F238E27FC236}">
                <a16:creationId xmlns:a16="http://schemas.microsoft.com/office/drawing/2014/main" id="{D6CB5612-2062-483E-BBEA-3D2CA0E7CA89}"/>
              </a:ext>
            </a:extLst>
          </p:cNvPr>
          <p:cNvPicPr>
            <a:picLocks noChangeAspect="1"/>
          </p:cNvPicPr>
          <p:nvPr/>
        </p:nvPicPr>
        <p:blipFill>
          <a:blip r:embed="rId3" cstate="print">
            <a:extLst>
              <a:ext uri="{28A0092B-C50C-407E-A947-70E740481C1C}">
                <a14:useLocalDpi xmlns:a14="http://schemas.microsoft.com/office/drawing/2010/main" val="0"/>
              </a:ext>
            </a:extLst>
          </a:blip>
          <a:srcRect l="17647" r="17647"/>
          <a:stretch>
            <a:fillRect/>
          </a:stretch>
        </p:blipFill>
        <p:spPr>
          <a:xfrm>
            <a:off x="208718" y="1290869"/>
            <a:ext cx="4389120" cy="4082504"/>
          </a:xfrm>
          <a:prstGeom prst="rect">
            <a:avLst/>
          </a:prstGeom>
        </p:spPr>
      </p:pic>
      <p:sp>
        <p:nvSpPr>
          <p:cNvPr id="3" name="Slide Number Placeholder 2">
            <a:extLst>
              <a:ext uri="{FF2B5EF4-FFF2-40B4-BE49-F238E27FC236}">
                <a16:creationId xmlns:a16="http://schemas.microsoft.com/office/drawing/2014/main" id="{870379AF-92F3-45A6-86D2-51C5A115B508}"/>
              </a:ext>
            </a:extLst>
          </p:cNvPr>
          <p:cNvSpPr>
            <a:spLocks noGrp="1"/>
          </p:cNvSpPr>
          <p:nvPr>
            <p:ph type="sldNum" sz="quarter" idx="10"/>
          </p:nvPr>
        </p:nvSpPr>
        <p:spPr/>
        <p:txBody>
          <a:bodyPr/>
          <a:lstStyle/>
          <a:p>
            <a:pPr algn="l"/>
            <a:fld id="{DACB0C26-4646-467F-89AF-6C0A7B2F9E95}" type="slidenum">
              <a:rPr lang="en-US" b="1" smtClean="0"/>
              <a:pPr algn="l"/>
              <a:t>11</a:t>
            </a:fld>
            <a:endParaRPr lang="en-US" b="1" dirty="0"/>
          </a:p>
        </p:txBody>
      </p:sp>
    </p:spTree>
    <p:extLst>
      <p:ext uri="{BB962C8B-B14F-4D97-AF65-F5344CB8AC3E}">
        <p14:creationId xmlns:p14="http://schemas.microsoft.com/office/powerpoint/2010/main" val="4082540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FB5E6-50C2-61CC-E082-3024154C49CE}"/>
              </a:ext>
            </a:extLst>
          </p:cNvPr>
          <p:cNvSpPr>
            <a:spLocks noGrp="1"/>
          </p:cNvSpPr>
          <p:nvPr>
            <p:ph type="title"/>
          </p:nvPr>
        </p:nvSpPr>
        <p:spPr/>
        <p:txBody>
          <a:bodyPr/>
          <a:lstStyle/>
          <a:p>
            <a:r>
              <a:rPr lang="en-US" dirty="0"/>
              <a:t>What is LASII?</a:t>
            </a:r>
          </a:p>
        </p:txBody>
      </p:sp>
      <p:sp>
        <p:nvSpPr>
          <p:cNvPr id="3" name="Content Placeholder 2">
            <a:extLst>
              <a:ext uri="{FF2B5EF4-FFF2-40B4-BE49-F238E27FC236}">
                <a16:creationId xmlns:a16="http://schemas.microsoft.com/office/drawing/2014/main" id="{56E61969-A4A7-F510-8B73-7EA62D5254F0}"/>
              </a:ext>
            </a:extLst>
          </p:cNvPr>
          <p:cNvSpPr>
            <a:spLocks noGrp="1"/>
          </p:cNvSpPr>
          <p:nvPr>
            <p:ph idx="1"/>
          </p:nvPr>
        </p:nvSpPr>
        <p:spPr>
          <a:xfrm>
            <a:off x="156753" y="1141639"/>
            <a:ext cx="8817429" cy="4990012"/>
          </a:xfrm>
        </p:spPr>
        <p:txBody>
          <a:bodyPr>
            <a:normAutofit fontScale="92500" lnSpcReduction="20000"/>
          </a:bodyPr>
          <a:lstStyle/>
          <a:p>
            <a:pPr marL="0" indent="0" algn="ctr">
              <a:lnSpc>
                <a:spcPct val="110000"/>
              </a:lnSpc>
              <a:buNone/>
            </a:pPr>
            <a:r>
              <a:rPr lang="en-US" sz="2400" b="1" u="sng" dirty="0"/>
              <a:t>Local Assistance for Stormwater Infrastructure Investments</a:t>
            </a:r>
          </a:p>
          <a:p>
            <a:pPr marL="0" indent="0" algn="ctr">
              <a:lnSpc>
                <a:spcPct val="110000"/>
              </a:lnSpc>
              <a:buNone/>
            </a:pPr>
            <a:endParaRPr lang="en-US" sz="2400" dirty="0"/>
          </a:p>
          <a:p>
            <a:pPr marL="0" indent="0" algn="ctr">
              <a:lnSpc>
                <a:spcPct val="110000"/>
              </a:lnSpc>
              <a:buNone/>
            </a:pPr>
            <a:r>
              <a:rPr lang="en-US" sz="3200" dirty="0">
                <a:solidFill>
                  <a:schemeClr val="accent6">
                    <a:lumMod val="50000"/>
                  </a:schemeClr>
                </a:solidFill>
              </a:rPr>
              <a:t>Grants for cities and counties for projects that will improve or create infrastructure for controlling stormwater quantity and quality. </a:t>
            </a:r>
          </a:p>
          <a:p>
            <a:pPr marL="0" indent="0" algn="ctr">
              <a:lnSpc>
                <a:spcPct val="110000"/>
              </a:lnSpc>
              <a:buNone/>
            </a:pPr>
            <a:r>
              <a:rPr lang="en-US" sz="2400" dirty="0"/>
              <a:t>New funding program.</a:t>
            </a:r>
          </a:p>
          <a:p>
            <a:pPr marL="0" indent="0" algn="ctr">
              <a:lnSpc>
                <a:spcPct val="110000"/>
              </a:lnSpc>
              <a:buNone/>
            </a:pPr>
            <a:endParaRPr lang="en-US" sz="2400" dirty="0"/>
          </a:p>
          <a:p>
            <a:pPr marL="0" indent="0" algn="ctr">
              <a:lnSpc>
                <a:spcPct val="110000"/>
              </a:lnSpc>
              <a:buNone/>
            </a:pPr>
            <a:endParaRPr lang="en-US" sz="2400" dirty="0"/>
          </a:p>
          <a:p>
            <a:pPr marL="0" indent="0" algn="ctr">
              <a:lnSpc>
                <a:spcPct val="110000"/>
              </a:lnSpc>
              <a:buNone/>
            </a:pPr>
            <a:r>
              <a:rPr lang="en-US" sz="2400" dirty="0"/>
              <a:t>Currently funded by the State’s allocation of American Rescue Plan Act (ARPA) funding: </a:t>
            </a:r>
          </a:p>
          <a:p>
            <a:pPr marL="0" indent="0" algn="ctr">
              <a:lnSpc>
                <a:spcPct val="110000"/>
              </a:lnSpc>
              <a:buNone/>
            </a:pPr>
            <a:r>
              <a:rPr lang="en-US" sz="2400" dirty="0"/>
              <a:t>$103.6 million appropriated to LASII, of which approximately $82 million is available for competitive funding.</a:t>
            </a:r>
          </a:p>
        </p:txBody>
      </p:sp>
      <p:sp>
        <p:nvSpPr>
          <p:cNvPr id="4" name="Slide Number Placeholder 3">
            <a:extLst>
              <a:ext uri="{FF2B5EF4-FFF2-40B4-BE49-F238E27FC236}">
                <a16:creationId xmlns:a16="http://schemas.microsoft.com/office/drawing/2014/main" id="{4D3991E7-4E09-42B0-D1F1-B8B54DEDB313}"/>
              </a:ext>
            </a:extLst>
          </p:cNvPr>
          <p:cNvSpPr>
            <a:spLocks noGrp="1"/>
          </p:cNvSpPr>
          <p:nvPr>
            <p:ph type="sldNum" sz="quarter" idx="10"/>
          </p:nvPr>
        </p:nvSpPr>
        <p:spPr/>
        <p:txBody>
          <a:bodyPr/>
          <a:lstStyle/>
          <a:p>
            <a:fld id="{DACB0C26-4646-467F-89AF-6C0A7B2F9E95}" type="slidenum">
              <a:rPr lang="en-US" smtClean="0"/>
              <a:pPr/>
              <a:t>12</a:t>
            </a:fld>
            <a:endParaRPr lang="en-US" dirty="0"/>
          </a:p>
        </p:txBody>
      </p:sp>
    </p:spTree>
    <p:extLst>
      <p:ext uri="{BB962C8B-B14F-4D97-AF65-F5344CB8AC3E}">
        <p14:creationId xmlns:p14="http://schemas.microsoft.com/office/powerpoint/2010/main" val="338376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E36D-0DE6-AAF7-9E23-E9973979652E}"/>
              </a:ext>
            </a:extLst>
          </p:cNvPr>
          <p:cNvSpPr>
            <a:spLocks noGrp="1"/>
          </p:cNvSpPr>
          <p:nvPr>
            <p:ph type="title"/>
          </p:nvPr>
        </p:nvSpPr>
        <p:spPr/>
        <p:txBody>
          <a:bodyPr/>
          <a:lstStyle/>
          <a:p>
            <a:r>
              <a:rPr lang="en-US" dirty="0"/>
              <a:t>Eligibility: Session Law 2021-180 Section 12.14</a:t>
            </a:r>
          </a:p>
        </p:txBody>
      </p:sp>
      <p:sp>
        <p:nvSpPr>
          <p:cNvPr id="3" name="Content Placeholder 2">
            <a:extLst>
              <a:ext uri="{FF2B5EF4-FFF2-40B4-BE49-F238E27FC236}">
                <a16:creationId xmlns:a16="http://schemas.microsoft.com/office/drawing/2014/main" id="{D33D2596-7676-C1FA-D30E-FEE27B04954F}"/>
              </a:ext>
            </a:extLst>
          </p:cNvPr>
          <p:cNvSpPr>
            <a:spLocks noGrp="1"/>
          </p:cNvSpPr>
          <p:nvPr>
            <p:ph idx="1"/>
          </p:nvPr>
        </p:nvSpPr>
        <p:spPr>
          <a:xfrm>
            <a:off x="457200" y="1095370"/>
            <a:ext cx="8330768" cy="5638150"/>
          </a:xfrm>
        </p:spPr>
        <p:txBody>
          <a:bodyPr>
            <a:normAutofit fontScale="92500" lnSpcReduction="10000"/>
          </a:bodyPr>
          <a:lstStyle/>
          <a:p>
            <a:pPr marL="0" indent="0">
              <a:lnSpc>
                <a:spcPct val="100000"/>
              </a:lnSpc>
              <a:spcBef>
                <a:spcPts val="600"/>
              </a:spcBef>
              <a:buNone/>
            </a:pPr>
            <a:r>
              <a:rPr lang="en-US" sz="2600" b="1" dirty="0"/>
              <a:t>Who is eligible to apply</a:t>
            </a:r>
          </a:p>
          <a:p>
            <a:pPr>
              <a:lnSpc>
                <a:spcPct val="100000"/>
              </a:lnSpc>
              <a:spcBef>
                <a:spcPts val="600"/>
              </a:spcBef>
            </a:pPr>
            <a:r>
              <a:rPr lang="en-US" sz="2400" dirty="0"/>
              <a:t>Cities (i.e.: municipalities, including towns, villages)</a:t>
            </a:r>
          </a:p>
          <a:p>
            <a:pPr>
              <a:lnSpc>
                <a:spcPct val="100000"/>
              </a:lnSpc>
              <a:spcBef>
                <a:spcPts val="600"/>
              </a:spcBef>
            </a:pPr>
            <a:r>
              <a:rPr lang="en-US" sz="2400" dirty="0"/>
              <a:t>Counties</a:t>
            </a:r>
          </a:p>
          <a:p>
            <a:pPr>
              <a:lnSpc>
                <a:spcPct val="100000"/>
              </a:lnSpc>
              <a:spcBef>
                <a:spcPts val="600"/>
              </a:spcBef>
              <a:spcAft>
                <a:spcPts val="1200"/>
              </a:spcAft>
            </a:pPr>
            <a:r>
              <a:rPr lang="en-US" sz="2400" dirty="0"/>
              <a:t>Councils of Government or non-profit entity </a:t>
            </a:r>
            <a:r>
              <a:rPr lang="en-US" sz="2400" i="1" u="sng" dirty="0"/>
              <a:t>if</a:t>
            </a:r>
            <a:r>
              <a:rPr lang="en-US" sz="2400" dirty="0"/>
              <a:t> partnering with city or county on LASII stormwater project</a:t>
            </a:r>
          </a:p>
          <a:p>
            <a:pPr marL="0" indent="0">
              <a:lnSpc>
                <a:spcPct val="100000"/>
              </a:lnSpc>
              <a:spcBef>
                <a:spcPts val="600"/>
              </a:spcBef>
              <a:buNone/>
            </a:pPr>
            <a:r>
              <a:rPr lang="en-US" sz="2600" b="1" dirty="0"/>
              <a:t>Eligibility requirements</a:t>
            </a:r>
          </a:p>
          <a:p>
            <a:pPr>
              <a:lnSpc>
                <a:spcPct val="100000"/>
              </a:lnSpc>
              <a:spcBef>
                <a:spcPts val="600"/>
              </a:spcBef>
            </a:pPr>
            <a:r>
              <a:rPr lang="en-US" sz="2400" dirty="0"/>
              <a:t>Must document a stormwater quality or quantity issue</a:t>
            </a:r>
          </a:p>
          <a:p>
            <a:pPr lvl="1">
              <a:lnSpc>
                <a:spcPct val="100000"/>
              </a:lnSpc>
              <a:spcBef>
                <a:spcPts val="600"/>
              </a:spcBef>
            </a:pPr>
            <a:r>
              <a:rPr lang="en-US" sz="2000" dirty="0"/>
              <a:t>Statement of issue, map/narrative identifying location and watershed, and (if available) photos/articles of issue</a:t>
            </a:r>
          </a:p>
          <a:p>
            <a:pPr>
              <a:lnSpc>
                <a:spcPct val="100000"/>
              </a:lnSpc>
              <a:spcBef>
                <a:spcPts val="600"/>
              </a:spcBef>
            </a:pPr>
            <a:r>
              <a:rPr lang="en-US" sz="2400" dirty="0"/>
              <a:t>Must demonstrate significant hardship raising revenue to finance stormwater management activities</a:t>
            </a:r>
          </a:p>
          <a:p>
            <a:pPr lvl="1">
              <a:lnSpc>
                <a:spcPct val="100000"/>
              </a:lnSpc>
              <a:spcBef>
                <a:spcPts val="600"/>
              </a:spcBef>
            </a:pPr>
            <a:r>
              <a:rPr lang="en-US" sz="2000" dirty="0"/>
              <a:t>At least 1 out of 5 economic indicators worse than state benchmark, or</a:t>
            </a:r>
          </a:p>
          <a:p>
            <a:pPr lvl="1">
              <a:lnSpc>
                <a:spcPct val="100000"/>
              </a:lnSpc>
              <a:spcBef>
                <a:spcPts val="600"/>
              </a:spcBef>
            </a:pPr>
            <a:r>
              <a:rPr lang="en-US" sz="2000" dirty="0"/>
              <a:t>Project almost entirely directly benefits disadvantaged area, or</a:t>
            </a:r>
          </a:p>
          <a:p>
            <a:pPr lvl="1">
              <a:lnSpc>
                <a:spcPct val="100000"/>
              </a:lnSpc>
              <a:spcBef>
                <a:spcPts val="600"/>
              </a:spcBef>
            </a:pPr>
            <a:r>
              <a:rPr lang="en-US" sz="2000" dirty="0"/>
              <a:t>Project creates a new stormwater utility with Enterprise Fund</a:t>
            </a:r>
          </a:p>
          <a:p>
            <a:pPr>
              <a:lnSpc>
                <a:spcPct val="100000"/>
              </a:lnSpc>
              <a:spcBef>
                <a:spcPts val="600"/>
              </a:spcBef>
            </a:pPr>
            <a:r>
              <a:rPr lang="en-US" sz="2400" dirty="0"/>
              <a:t>Details in the LASII Administration Plan</a:t>
            </a:r>
            <a:endParaRPr lang="en-US" sz="2000" dirty="0"/>
          </a:p>
          <a:p>
            <a:pPr lvl="1">
              <a:lnSpc>
                <a:spcPct val="100000"/>
              </a:lnSpc>
              <a:spcBef>
                <a:spcPts val="600"/>
              </a:spcBef>
            </a:pPr>
            <a:endParaRPr lang="en-US" sz="2000" dirty="0"/>
          </a:p>
          <a:p>
            <a:pPr lvl="1">
              <a:lnSpc>
                <a:spcPct val="100000"/>
              </a:lnSpc>
              <a:spcBef>
                <a:spcPts val="600"/>
              </a:spcBef>
            </a:pPr>
            <a:endParaRPr lang="en-US" sz="1600" dirty="0"/>
          </a:p>
          <a:p>
            <a:endParaRPr lang="en-US" dirty="0">
              <a:solidFill>
                <a:srgbClr val="FF0000"/>
              </a:solidFill>
            </a:endParaRPr>
          </a:p>
        </p:txBody>
      </p:sp>
      <p:sp>
        <p:nvSpPr>
          <p:cNvPr id="4" name="Slide Number Placeholder 3">
            <a:extLst>
              <a:ext uri="{FF2B5EF4-FFF2-40B4-BE49-F238E27FC236}">
                <a16:creationId xmlns:a16="http://schemas.microsoft.com/office/drawing/2014/main" id="{AAA7E117-BC66-4EDF-5548-125992D8F25E}"/>
              </a:ext>
            </a:extLst>
          </p:cNvPr>
          <p:cNvSpPr>
            <a:spLocks noGrp="1"/>
          </p:cNvSpPr>
          <p:nvPr>
            <p:ph type="sldNum" sz="quarter" idx="10"/>
          </p:nvPr>
        </p:nvSpPr>
        <p:spPr/>
        <p:txBody>
          <a:bodyPr/>
          <a:lstStyle/>
          <a:p>
            <a:fld id="{74EC55B0-5D01-45FE-91CD-8F1B48D625FC}" type="slidenum">
              <a:rPr lang="en-US" smtClean="0"/>
              <a:pPr/>
              <a:t>13</a:t>
            </a:fld>
            <a:endParaRPr lang="en-US"/>
          </a:p>
        </p:txBody>
      </p:sp>
    </p:spTree>
    <p:extLst>
      <p:ext uri="{BB962C8B-B14F-4D97-AF65-F5344CB8AC3E}">
        <p14:creationId xmlns:p14="http://schemas.microsoft.com/office/powerpoint/2010/main" val="366327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B3EC8-9CDA-029E-0BC8-C6ED768FDBC2}"/>
              </a:ext>
            </a:extLst>
          </p:cNvPr>
          <p:cNvSpPr>
            <a:spLocks noGrp="1"/>
          </p:cNvSpPr>
          <p:nvPr>
            <p:ph type="title"/>
          </p:nvPr>
        </p:nvSpPr>
        <p:spPr/>
        <p:txBody>
          <a:bodyPr/>
          <a:lstStyle/>
          <a:p>
            <a:r>
              <a:rPr lang="en-US" dirty="0"/>
              <a:t>Types of LASII Grants</a:t>
            </a:r>
          </a:p>
        </p:txBody>
      </p:sp>
      <p:sp>
        <p:nvSpPr>
          <p:cNvPr id="3" name="Content Placeholder 2">
            <a:extLst>
              <a:ext uri="{FF2B5EF4-FFF2-40B4-BE49-F238E27FC236}">
                <a16:creationId xmlns:a16="http://schemas.microsoft.com/office/drawing/2014/main" id="{991B6DD9-964A-8D1D-B723-DDA068FAE645}"/>
              </a:ext>
            </a:extLst>
          </p:cNvPr>
          <p:cNvSpPr>
            <a:spLocks noGrp="1"/>
          </p:cNvSpPr>
          <p:nvPr>
            <p:ph idx="1"/>
          </p:nvPr>
        </p:nvSpPr>
        <p:spPr>
          <a:xfrm>
            <a:off x="457200" y="1023730"/>
            <a:ext cx="8239328" cy="5367131"/>
          </a:xfrm>
        </p:spPr>
        <p:txBody>
          <a:bodyPr vert="horz" lIns="91440" tIns="45720" rIns="91440" bIns="45720" rtlCol="0" anchor="t">
            <a:noAutofit/>
          </a:bodyPr>
          <a:lstStyle/>
          <a:p>
            <a:pPr marL="0" indent="0">
              <a:lnSpc>
                <a:spcPct val="92000"/>
              </a:lnSpc>
              <a:spcBef>
                <a:spcPts val="100"/>
              </a:spcBef>
              <a:spcAft>
                <a:spcPts val="300"/>
              </a:spcAft>
              <a:buNone/>
            </a:pPr>
            <a:r>
              <a:rPr lang="en-US" sz="2400" b="1" dirty="0">
                <a:latin typeface="Arial"/>
                <a:cs typeface="Arial"/>
              </a:rPr>
              <a:t>Construction grants</a:t>
            </a:r>
          </a:p>
          <a:p>
            <a:pPr>
              <a:lnSpc>
                <a:spcPct val="100000"/>
              </a:lnSpc>
              <a:spcBef>
                <a:spcPts val="100"/>
              </a:spcBef>
              <a:spcAft>
                <a:spcPts val="300"/>
              </a:spcAft>
            </a:pPr>
            <a:r>
              <a:rPr lang="en-US" sz="2000" dirty="0">
                <a:latin typeface="Arial"/>
                <a:cs typeface="Arial"/>
              </a:rPr>
              <a:t>Development and implementation of new stormwater control measures (SCM) or rehabilitation of SCMs</a:t>
            </a:r>
          </a:p>
          <a:p>
            <a:pPr>
              <a:lnSpc>
                <a:spcPct val="100000"/>
              </a:lnSpc>
              <a:spcBef>
                <a:spcPts val="100"/>
              </a:spcBef>
              <a:spcAft>
                <a:spcPts val="300"/>
              </a:spcAft>
            </a:pPr>
            <a:r>
              <a:rPr lang="en-US" sz="2000" dirty="0">
                <a:latin typeface="Arial"/>
                <a:cs typeface="Arial"/>
              </a:rPr>
              <a:t>Restoration of streams, wetlands, buffers and estuaries</a:t>
            </a:r>
          </a:p>
          <a:p>
            <a:pPr>
              <a:lnSpc>
                <a:spcPct val="100000"/>
              </a:lnSpc>
              <a:spcBef>
                <a:spcPts val="100"/>
              </a:spcBef>
              <a:spcAft>
                <a:spcPts val="300"/>
              </a:spcAft>
            </a:pPr>
            <a:r>
              <a:rPr lang="en-US" sz="2000" dirty="0">
                <a:latin typeface="Arial"/>
                <a:cs typeface="Arial"/>
              </a:rPr>
              <a:t>Retrofitting existing stormwater conveyances to provide for quantity/  quality control</a:t>
            </a:r>
          </a:p>
          <a:p>
            <a:pPr>
              <a:lnSpc>
                <a:spcPct val="100000"/>
              </a:lnSpc>
              <a:spcBef>
                <a:spcPts val="100"/>
              </a:spcBef>
              <a:spcAft>
                <a:spcPts val="600"/>
              </a:spcAft>
            </a:pPr>
            <a:r>
              <a:rPr lang="en-US" sz="2000" dirty="0">
                <a:latin typeface="Arial"/>
                <a:cs typeface="Arial"/>
              </a:rPr>
              <a:t>Installation of innovative technologies or nature-based solutions</a:t>
            </a:r>
          </a:p>
          <a:p>
            <a:pPr>
              <a:lnSpc>
                <a:spcPct val="100000"/>
              </a:lnSpc>
              <a:spcBef>
                <a:spcPts val="100"/>
              </a:spcBef>
              <a:spcAft>
                <a:spcPts val="600"/>
              </a:spcAft>
            </a:pPr>
            <a:r>
              <a:rPr lang="en-US" sz="2000" dirty="0">
                <a:latin typeface="Arial"/>
                <a:cs typeface="Arial"/>
              </a:rPr>
              <a:t>Development and implementation of a new stormwater utility</a:t>
            </a:r>
          </a:p>
          <a:p>
            <a:pPr marL="0" indent="0">
              <a:lnSpc>
                <a:spcPct val="100000"/>
              </a:lnSpc>
              <a:spcBef>
                <a:spcPts val="100"/>
              </a:spcBef>
              <a:spcAft>
                <a:spcPts val="300"/>
              </a:spcAft>
              <a:buNone/>
            </a:pPr>
            <a:r>
              <a:rPr lang="en-US" sz="2400" b="1" dirty="0">
                <a:latin typeface="Arial"/>
                <a:cs typeface="Arial"/>
              </a:rPr>
              <a:t>Planning grants</a:t>
            </a:r>
          </a:p>
          <a:p>
            <a:pPr>
              <a:lnSpc>
                <a:spcPct val="100000"/>
              </a:lnSpc>
              <a:spcBef>
                <a:spcPts val="100"/>
              </a:spcBef>
              <a:spcAft>
                <a:spcPts val="300"/>
              </a:spcAft>
            </a:pPr>
            <a:r>
              <a:rPr lang="en-US" sz="2000" dirty="0">
                <a:latin typeface="Arial"/>
                <a:cs typeface="Arial"/>
              </a:rPr>
              <a:t>Research or investigative studies</a:t>
            </a:r>
          </a:p>
          <a:p>
            <a:pPr>
              <a:lnSpc>
                <a:spcPct val="100000"/>
              </a:lnSpc>
              <a:spcBef>
                <a:spcPts val="100"/>
              </a:spcBef>
              <a:spcAft>
                <a:spcPts val="300"/>
              </a:spcAft>
            </a:pPr>
            <a:r>
              <a:rPr lang="en-US" sz="2000" dirty="0">
                <a:latin typeface="Arial"/>
                <a:cs typeface="Arial"/>
              </a:rPr>
              <a:t>Alternatives analyses</a:t>
            </a:r>
          </a:p>
          <a:p>
            <a:pPr>
              <a:lnSpc>
                <a:spcPct val="100000"/>
              </a:lnSpc>
              <a:spcBef>
                <a:spcPts val="100"/>
              </a:spcBef>
              <a:spcAft>
                <a:spcPts val="300"/>
              </a:spcAft>
            </a:pPr>
            <a:r>
              <a:rPr lang="en-US" sz="2000" dirty="0">
                <a:latin typeface="Arial"/>
                <a:cs typeface="Arial"/>
              </a:rPr>
              <a:t>Preparation of engineering concept plans or engineering designs</a:t>
            </a:r>
          </a:p>
          <a:p>
            <a:pPr>
              <a:lnSpc>
                <a:spcPct val="100000"/>
              </a:lnSpc>
              <a:spcBef>
                <a:spcPts val="100"/>
              </a:spcBef>
              <a:spcAft>
                <a:spcPts val="300"/>
              </a:spcAft>
            </a:pPr>
            <a:r>
              <a:rPr lang="en-US" sz="2000" dirty="0">
                <a:latin typeface="Arial"/>
                <a:cs typeface="Arial"/>
              </a:rPr>
              <a:t>Similar activities to determine best solutions to stormwater quantity or quality issues and to engineer / permit solutions</a:t>
            </a:r>
          </a:p>
          <a:p>
            <a:pPr>
              <a:lnSpc>
                <a:spcPct val="100000"/>
              </a:lnSpc>
              <a:spcBef>
                <a:spcPts val="100"/>
              </a:spcBef>
              <a:spcAft>
                <a:spcPts val="300"/>
              </a:spcAft>
            </a:pPr>
            <a:r>
              <a:rPr lang="en-US" sz="2000" dirty="0">
                <a:latin typeface="Arial"/>
                <a:cs typeface="Arial"/>
              </a:rPr>
              <a:t>Nature-based solutions</a:t>
            </a:r>
          </a:p>
          <a:p>
            <a:pPr lvl="1"/>
            <a:endParaRPr lang="en-US" dirty="0"/>
          </a:p>
        </p:txBody>
      </p:sp>
      <p:sp>
        <p:nvSpPr>
          <p:cNvPr id="4" name="Slide Number Placeholder 3">
            <a:extLst>
              <a:ext uri="{FF2B5EF4-FFF2-40B4-BE49-F238E27FC236}">
                <a16:creationId xmlns:a16="http://schemas.microsoft.com/office/drawing/2014/main" id="{8F957CFF-3CD6-DB82-69B4-D81C8A36661B}"/>
              </a:ext>
            </a:extLst>
          </p:cNvPr>
          <p:cNvSpPr>
            <a:spLocks noGrp="1"/>
          </p:cNvSpPr>
          <p:nvPr>
            <p:ph type="sldNum" sz="quarter" idx="10"/>
          </p:nvPr>
        </p:nvSpPr>
        <p:spPr/>
        <p:txBody>
          <a:bodyPr/>
          <a:lstStyle/>
          <a:p>
            <a:fld id="{74EC55B0-5D01-45FE-91CD-8F1B48D625FC}" type="slidenum">
              <a:rPr lang="en-US" smtClean="0"/>
              <a:pPr/>
              <a:t>14</a:t>
            </a:fld>
            <a:endParaRPr lang="en-US"/>
          </a:p>
        </p:txBody>
      </p:sp>
    </p:spTree>
    <p:extLst>
      <p:ext uri="{BB962C8B-B14F-4D97-AF65-F5344CB8AC3E}">
        <p14:creationId xmlns:p14="http://schemas.microsoft.com/office/powerpoint/2010/main" val="4249067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50021-AE97-483B-AEAB-D371CEDC5538}"/>
              </a:ext>
            </a:extLst>
          </p:cNvPr>
          <p:cNvSpPr>
            <a:spLocks noGrp="1"/>
          </p:cNvSpPr>
          <p:nvPr>
            <p:ph type="title"/>
          </p:nvPr>
        </p:nvSpPr>
        <p:spPr/>
        <p:txBody>
          <a:bodyPr/>
          <a:lstStyle/>
          <a:p>
            <a:r>
              <a:rPr lang="en-US" dirty="0"/>
              <a:t>What Are “Nature-Based Solutions”?</a:t>
            </a:r>
          </a:p>
        </p:txBody>
      </p:sp>
      <p:sp>
        <p:nvSpPr>
          <p:cNvPr id="3" name="Content Placeholder 2">
            <a:extLst>
              <a:ext uri="{FF2B5EF4-FFF2-40B4-BE49-F238E27FC236}">
                <a16:creationId xmlns:a16="http://schemas.microsoft.com/office/drawing/2014/main" id="{6ACCCF2E-32E8-4AF7-B3DD-758B531B62CC}"/>
              </a:ext>
            </a:extLst>
          </p:cNvPr>
          <p:cNvSpPr>
            <a:spLocks noGrp="1"/>
          </p:cNvSpPr>
          <p:nvPr>
            <p:ph idx="1"/>
          </p:nvPr>
        </p:nvSpPr>
        <p:spPr>
          <a:xfrm>
            <a:off x="379141" y="1271241"/>
            <a:ext cx="8222992" cy="4382429"/>
          </a:xfrm>
        </p:spPr>
        <p:txBody>
          <a:bodyPr>
            <a:noAutofit/>
          </a:bodyPr>
          <a:lstStyle/>
          <a:p>
            <a:pPr marL="0" indent="0">
              <a:lnSpc>
                <a:spcPct val="110000"/>
              </a:lnSpc>
              <a:spcBef>
                <a:spcPts val="600"/>
              </a:spcBef>
              <a:spcAft>
                <a:spcPts val="1200"/>
              </a:spcAft>
              <a:buNone/>
            </a:pPr>
            <a:r>
              <a:rPr lang="en-US" b="1" dirty="0">
                <a:ea typeface="Calibri" panose="020F0502020204030204" pitchFamily="34" charset="0"/>
              </a:rPr>
              <a:t>S.L. 2021-180, Section 12.14.(h)</a:t>
            </a:r>
          </a:p>
          <a:p>
            <a:pPr marL="0" indent="0">
              <a:lnSpc>
                <a:spcPct val="110000"/>
              </a:lnSpc>
              <a:spcBef>
                <a:spcPts val="0"/>
              </a:spcBef>
              <a:buNone/>
            </a:pPr>
            <a:r>
              <a:rPr lang="en-US" sz="2400" dirty="0">
                <a:ea typeface="Calibri" panose="020F0502020204030204" pitchFamily="34" charset="0"/>
              </a:rPr>
              <a:t>“Na</a:t>
            </a:r>
            <a:r>
              <a:rPr lang="en-US" sz="2400" dirty="0">
                <a:solidFill>
                  <a:srgbClr val="000000"/>
                </a:solidFill>
              </a:rPr>
              <a:t>ture-based solutions” are sustainable planning, design, environmental management, and engineering practices that weave natural features or processes into the built environment to store, infiltrate, and treat water by enlisting natural features and processes in efforts to promote resilience, reduce flood risks, improve water quality, protect coastal property, restore and protect wetlands, stabilize shorelines, and add recreational space.</a:t>
            </a:r>
          </a:p>
          <a:p>
            <a:pPr marL="0" indent="0">
              <a:lnSpc>
                <a:spcPct val="100000"/>
              </a:lnSpc>
              <a:buNone/>
            </a:pPr>
            <a:endParaRPr lang="en-US" sz="2400" dirty="0">
              <a:solidFill>
                <a:srgbClr val="000000"/>
              </a:solidFill>
            </a:endParaRPr>
          </a:p>
        </p:txBody>
      </p:sp>
      <p:sp>
        <p:nvSpPr>
          <p:cNvPr id="4" name="Slide Number Placeholder 2">
            <a:extLst>
              <a:ext uri="{FF2B5EF4-FFF2-40B4-BE49-F238E27FC236}">
                <a16:creationId xmlns:a16="http://schemas.microsoft.com/office/drawing/2014/main" id="{6418C40C-BA8E-4146-B022-D7882071DAB0}"/>
              </a:ext>
            </a:extLst>
          </p:cNvPr>
          <p:cNvSpPr>
            <a:spLocks noGrp="1"/>
          </p:cNvSpPr>
          <p:nvPr>
            <p:ph type="sldNum" sz="quarter" idx="10"/>
          </p:nvPr>
        </p:nvSpPr>
        <p:spPr>
          <a:xfrm>
            <a:off x="-4127" y="6600162"/>
            <a:ext cx="1747520" cy="266716"/>
          </a:xfrm>
        </p:spPr>
        <p:txBody>
          <a:bodyPr/>
          <a:lstStyle/>
          <a:p>
            <a:pPr algn="l"/>
            <a:fld id="{DACB0C26-4646-467F-89AF-6C0A7B2F9E95}" type="slidenum">
              <a:rPr lang="en-US" smtClean="0"/>
              <a:pPr algn="l"/>
              <a:t>15</a:t>
            </a:fld>
            <a:endParaRPr lang="en-US" dirty="0"/>
          </a:p>
        </p:txBody>
      </p:sp>
    </p:spTree>
    <p:extLst>
      <p:ext uri="{BB962C8B-B14F-4D97-AF65-F5344CB8AC3E}">
        <p14:creationId xmlns:p14="http://schemas.microsoft.com/office/powerpoint/2010/main" val="3749737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B3EC8-9CDA-029E-0BC8-C6ED768FDBC2}"/>
              </a:ext>
            </a:extLst>
          </p:cNvPr>
          <p:cNvSpPr>
            <a:spLocks noGrp="1"/>
          </p:cNvSpPr>
          <p:nvPr>
            <p:ph type="title"/>
          </p:nvPr>
        </p:nvSpPr>
        <p:spPr/>
        <p:txBody>
          <a:bodyPr/>
          <a:lstStyle/>
          <a:p>
            <a:r>
              <a:rPr lang="en-US" dirty="0"/>
              <a:t>Available LASII Grant Funds</a:t>
            </a:r>
          </a:p>
        </p:txBody>
      </p:sp>
      <p:sp>
        <p:nvSpPr>
          <p:cNvPr id="3" name="Content Placeholder 2">
            <a:extLst>
              <a:ext uri="{FF2B5EF4-FFF2-40B4-BE49-F238E27FC236}">
                <a16:creationId xmlns:a16="http://schemas.microsoft.com/office/drawing/2014/main" id="{991B6DD9-964A-8D1D-B723-DDA068FAE645}"/>
              </a:ext>
            </a:extLst>
          </p:cNvPr>
          <p:cNvSpPr>
            <a:spLocks noGrp="1"/>
          </p:cNvSpPr>
          <p:nvPr>
            <p:ph idx="1"/>
          </p:nvPr>
        </p:nvSpPr>
        <p:spPr>
          <a:xfrm>
            <a:off x="349362" y="1056946"/>
            <a:ext cx="8438606" cy="5400670"/>
          </a:xfrm>
        </p:spPr>
        <p:txBody>
          <a:bodyPr vert="horz" lIns="91440" tIns="45720" rIns="91440" bIns="45720" rtlCol="0" anchor="t">
            <a:noAutofit/>
          </a:bodyPr>
          <a:lstStyle/>
          <a:p>
            <a:pPr marL="0" indent="0">
              <a:lnSpc>
                <a:spcPct val="100000"/>
              </a:lnSpc>
              <a:buNone/>
            </a:pPr>
            <a:r>
              <a:rPr lang="en-US" sz="2600" b="1" dirty="0">
                <a:latin typeface="Arial"/>
                <a:cs typeface="Arial"/>
              </a:rPr>
              <a:t>Amount available is approximately $82 million</a:t>
            </a:r>
          </a:p>
          <a:p>
            <a:pPr>
              <a:lnSpc>
                <a:spcPct val="100000"/>
              </a:lnSpc>
            </a:pPr>
            <a:r>
              <a:rPr lang="en-US" sz="2400" dirty="0">
                <a:latin typeface="Arial"/>
                <a:cs typeface="Arial"/>
              </a:rPr>
              <a:t>Approx. $57.4 million for construction</a:t>
            </a:r>
          </a:p>
          <a:p>
            <a:pPr lvl="1">
              <a:lnSpc>
                <a:spcPct val="100000"/>
              </a:lnSpc>
            </a:pPr>
            <a:r>
              <a:rPr lang="en-US" dirty="0">
                <a:latin typeface="Arial"/>
                <a:cs typeface="Arial"/>
              </a:rPr>
              <a:t>Grants for development and implementation of a new stormwater utility are paid from LASII construction funds</a:t>
            </a:r>
          </a:p>
          <a:p>
            <a:pPr>
              <a:lnSpc>
                <a:spcPct val="100000"/>
              </a:lnSpc>
            </a:pPr>
            <a:r>
              <a:rPr lang="en-US" sz="2400" dirty="0">
                <a:latin typeface="Arial"/>
                <a:cs typeface="Arial"/>
              </a:rPr>
              <a:t>Approx. $24.6 million for planning</a:t>
            </a:r>
          </a:p>
          <a:p>
            <a:pPr>
              <a:lnSpc>
                <a:spcPct val="100000"/>
              </a:lnSpc>
            </a:pPr>
            <a:r>
              <a:rPr lang="en-US" sz="2400" dirty="0">
                <a:latin typeface="Arial"/>
                <a:cs typeface="Arial"/>
              </a:rPr>
              <a:t>SWIA may award all in the Fall 2022 funding round, or split funding into two rounds</a:t>
            </a:r>
          </a:p>
          <a:p>
            <a:pPr marL="0" indent="0">
              <a:lnSpc>
                <a:spcPct val="95000"/>
              </a:lnSpc>
              <a:buNone/>
            </a:pPr>
            <a:endParaRPr lang="en-US" sz="2000" dirty="0">
              <a:latin typeface="Arial"/>
              <a:cs typeface="Arial"/>
            </a:endParaRPr>
          </a:p>
        </p:txBody>
      </p:sp>
      <p:sp>
        <p:nvSpPr>
          <p:cNvPr id="4" name="Slide Number Placeholder 3">
            <a:extLst>
              <a:ext uri="{FF2B5EF4-FFF2-40B4-BE49-F238E27FC236}">
                <a16:creationId xmlns:a16="http://schemas.microsoft.com/office/drawing/2014/main" id="{8F957CFF-3CD6-DB82-69B4-D81C8A36661B}"/>
              </a:ext>
            </a:extLst>
          </p:cNvPr>
          <p:cNvSpPr>
            <a:spLocks noGrp="1"/>
          </p:cNvSpPr>
          <p:nvPr>
            <p:ph type="sldNum" sz="quarter" idx="10"/>
          </p:nvPr>
        </p:nvSpPr>
        <p:spPr/>
        <p:txBody>
          <a:bodyPr/>
          <a:lstStyle/>
          <a:p>
            <a:fld id="{74EC55B0-5D01-45FE-91CD-8F1B48D625FC}" type="slidenum">
              <a:rPr lang="en-US" smtClean="0"/>
              <a:pPr/>
              <a:t>16</a:t>
            </a:fld>
            <a:endParaRPr lang="en-US"/>
          </a:p>
        </p:txBody>
      </p:sp>
    </p:spTree>
    <p:extLst>
      <p:ext uri="{BB962C8B-B14F-4D97-AF65-F5344CB8AC3E}">
        <p14:creationId xmlns:p14="http://schemas.microsoft.com/office/powerpoint/2010/main" val="3363134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17937-D126-480F-8781-C233C8BE6F85}"/>
              </a:ext>
            </a:extLst>
          </p:cNvPr>
          <p:cNvSpPr>
            <a:spLocks noGrp="1"/>
          </p:cNvSpPr>
          <p:nvPr>
            <p:ph type="ctrTitle"/>
          </p:nvPr>
        </p:nvSpPr>
        <p:spPr>
          <a:xfrm>
            <a:off x="293687" y="8864"/>
            <a:ext cx="8707437" cy="894952"/>
          </a:xfrm>
        </p:spPr>
        <p:txBody>
          <a:bodyPr>
            <a:normAutofit/>
          </a:bodyPr>
          <a:lstStyle/>
          <a:p>
            <a:r>
              <a:rPr lang="en-US" sz="3200" dirty="0"/>
              <a:t>  LASII Grant Limits</a:t>
            </a:r>
          </a:p>
        </p:txBody>
      </p:sp>
      <p:sp>
        <p:nvSpPr>
          <p:cNvPr id="3" name="Rectangle 2">
            <a:extLst>
              <a:ext uri="{FF2B5EF4-FFF2-40B4-BE49-F238E27FC236}">
                <a16:creationId xmlns:a16="http://schemas.microsoft.com/office/drawing/2014/main" id="{5C4E8B8A-5B20-4C50-D324-2E052288CF26}"/>
              </a:ext>
            </a:extLst>
          </p:cNvPr>
          <p:cNvSpPr/>
          <p:nvPr/>
        </p:nvSpPr>
        <p:spPr>
          <a:xfrm>
            <a:off x="7792278" y="5625548"/>
            <a:ext cx="1208846" cy="894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7">
            <a:extLst>
              <a:ext uri="{FF2B5EF4-FFF2-40B4-BE49-F238E27FC236}">
                <a16:creationId xmlns:a16="http://schemas.microsoft.com/office/drawing/2014/main" id="{097C9A48-6C05-4813-BD8E-DCE74EE3FD3D}"/>
              </a:ext>
            </a:extLst>
          </p:cNvPr>
          <p:cNvGraphicFramePr>
            <a:graphicFrameLocks noGrp="1"/>
          </p:cNvGraphicFramePr>
          <p:nvPr>
            <p:ph idx="13"/>
            <p:extLst>
              <p:ext uri="{D42A27DB-BD31-4B8C-83A1-F6EECF244321}">
                <p14:modId xmlns:p14="http://schemas.microsoft.com/office/powerpoint/2010/main" val="2194025324"/>
              </p:ext>
            </p:extLst>
          </p:nvPr>
        </p:nvGraphicFramePr>
        <p:xfrm>
          <a:off x="362743" y="738714"/>
          <a:ext cx="8569324" cy="5773420"/>
        </p:xfrm>
        <a:graphic>
          <a:graphicData uri="http://schemas.openxmlformats.org/drawingml/2006/table">
            <a:tbl>
              <a:tblPr firstRow="1" bandRow="1">
                <a:tableStyleId>{21E4AEA4-8DFA-4A89-87EB-49C32662AFE0}</a:tableStyleId>
              </a:tblPr>
              <a:tblGrid>
                <a:gridCol w="8569324">
                  <a:extLst>
                    <a:ext uri="{9D8B030D-6E8A-4147-A177-3AD203B41FA5}">
                      <a16:colId xmlns:a16="http://schemas.microsoft.com/office/drawing/2014/main" val="1296636920"/>
                    </a:ext>
                  </a:extLst>
                </a:gridCol>
              </a:tblGrid>
              <a:tr h="29598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816269"/>
                  </a:ext>
                </a:extLst>
              </a:tr>
              <a:tr h="1295235">
                <a:tc>
                  <a:txBody>
                    <a:bodyPr/>
                    <a:lstStyle/>
                    <a:p>
                      <a:pPr marL="0" indent="0">
                        <a:lnSpc>
                          <a:spcPct val="100000"/>
                        </a:lnSpc>
                        <a:spcBef>
                          <a:spcPts val="100"/>
                        </a:spcBef>
                        <a:spcAft>
                          <a:spcPts val="100"/>
                        </a:spcAft>
                        <a:buFontTx/>
                        <a:buNone/>
                      </a:pPr>
                      <a:r>
                        <a:rPr lang="en-US" sz="2200" b="1" dirty="0">
                          <a:latin typeface="+mn-lt"/>
                          <a:cs typeface="Arial"/>
                        </a:rPr>
                        <a:t>Construction grant limits</a:t>
                      </a:r>
                    </a:p>
                    <a:p>
                      <a:pPr marL="182880" indent="-182880">
                        <a:lnSpc>
                          <a:spcPct val="100000"/>
                        </a:lnSpc>
                        <a:spcBef>
                          <a:spcPts val="100"/>
                        </a:spcBef>
                        <a:spcAft>
                          <a:spcPts val="100"/>
                        </a:spcAft>
                        <a:buFont typeface="Arial" panose="020B0604020202020204" pitchFamily="34" charset="0"/>
                        <a:buChar char="•"/>
                      </a:pPr>
                      <a:r>
                        <a:rPr lang="en-US" sz="2000" dirty="0">
                          <a:latin typeface="+mn-lt"/>
                          <a:cs typeface="Arial"/>
                        </a:rPr>
                        <a:t>$5 million per applicant per cycle</a:t>
                      </a:r>
                    </a:p>
                    <a:p>
                      <a:pPr marL="182880" indent="-182880">
                        <a:lnSpc>
                          <a:spcPct val="100000"/>
                        </a:lnSpc>
                        <a:spcBef>
                          <a:spcPts val="100"/>
                        </a:spcBef>
                        <a:spcAft>
                          <a:spcPts val="1200"/>
                        </a:spcAft>
                        <a:buFont typeface="Arial" panose="020B0604020202020204" pitchFamily="34" charset="0"/>
                        <a:buChar char="•"/>
                      </a:pPr>
                      <a:r>
                        <a:rPr lang="en-US" sz="2000" dirty="0">
                          <a:latin typeface="+mn-lt"/>
                          <a:cs typeface="Arial"/>
                        </a:rPr>
                        <a:t>$7.5 million per grant per cycle IF two or more units of local government work together on the same project</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T w="38100" cmpd="sng">
                      <a:noFill/>
                    </a:lnT>
                    <a:solidFill>
                      <a:srgbClr val="D0D9DE"/>
                    </a:solidFill>
                  </a:tcPr>
                </a:tc>
                <a:extLst>
                  <a:ext uri="{0D108BD9-81ED-4DB2-BD59-A6C34878D82A}">
                    <a16:rowId xmlns:a16="http://schemas.microsoft.com/office/drawing/2014/main" val="2538866266"/>
                  </a:ext>
                </a:extLst>
              </a:tr>
              <a:tr h="1295235">
                <a:tc>
                  <a:txBody>
                    <a:bodyPr/>
                    <a:lstStyle/>
                    <a:p>
                      <a:pPr marL="0" indent="0">
                        <a:lnSpc>
                          <a:spcPct val="100000"/>
                        </a:lnSpc>
                        <a:spcBef>
                          <a:spcPts val="600"/>
                        </a:spcBef>
                        <a:spcAft>
                          <a:spcPts val="100"/>
                        </a:spcAft>
                        <a:buFontTx/>
                        <a:buNone/>
                      </a:pPr>
                      <a:r>
                        <a:rPr lang="en-US" sz="2200" b="1" dirty="0">
                          <a:latin typeface="+mn-lt"/>
                          <a:cs typeface="Arial"/>
                        </a:rPr>
                        <a:t>Planning grant limits</a:t>
                      </a:r>
                    </a:p>
                    <a:p>
                      <a:pPr marL="182880" indent="-182880">
                        <a:lnSpc>
                          <a:spcPct val="100000"/>
                        </a:lnSpc>
                        <a:spcBef>
                          <a:spcPts val="100"/>
                        </a:spcBef>
                        <a:spcAft>
                          <a:spcPts val="100"/>
                        </a:spcAft>
                        <a:buFont typeface="Arial" panose="020B0604020202020204" pitchFamily="34" charset="0"/>
                        <a:buChar char="•"/>
                      </a:pPr>
                      <a:r>
                        <a:rPr lang="en-US" sz="2000" dirty="0">
                          <a:latin typeface="+mn-lt"/>
                          <a:cs typeface="Arial"/>
                        </a:rPr>
                        <a:t>$400,000 per applicant per cycle</a:t>
                      </a:r>
                    </a:p>
                    <a:p>
                      <a:pPr marL="182880" indent="-182880">
                        <a:lnSpc>
                          <a:spcPct val="100000"/>
                        </a:lnSpc>
                        <a:spcBef>
                          <a:spcPts val="100"/>
                        </a:spcBef>
                        <a:spcAft>
                          <a:spcPts val="1200"/>
                        </a:spcAft>
                        <a:buFont typeface="Arial" panose="020B0604020202020204" pitchFamily="34" charset="0"/>
                        <a:buChar char="•"/>
                      </a:pPr>
                      <a:r>
                        <a:rPr lang="en-US" sz="2000" dirty="0">
                          <a:latin typeface="+mn-lt"/>
                          <a:cs typeface="Arial"/>
                        </a:rPr>
                        <a:t>$500,000 per grant per cycle IF two or more units of local government work together on the same project</a:t>
                      </a:r>
                      <a:endParaRPr lang="en-US" sz="2000" b="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E9EDEF"/>
                    </a:solidFill>
                  </a:tcPr>
                </a:tc>
                <a:extLst>
                  <a:ext uri="{0D108BD9-81ED-4DB2-BD59-A6C34878D82A}">
                    <a16:rowId xmlns:a16="http://schemas.microsoft.com/office/drawing/2014/main" val="1824148673"/>
                  </a:ext>
                </a:extLst>
              </a:tr>
              <a:tr h="2863683">
                <a:tc>
                  <a:txBody>
                    <a:bodyPr/>
                    <a:lstStyle/>
                    <a:p>
                      <a:pPr marL="0" marR="0" lvl="0" indent="0" algn="l" defTabSz="685800" rtl="0" eaLnBrk="1" fontAlgn="auto" latinLnBrk="0" hangingPunct="1">
                        <a:lnSpc>
                          <a:spcPct val="100000"/>
                        </a:lnSpc>
                        <a:spcBef>
                          <a:spcPts val="100"/>
                        </a:spcBef>
                        <a:spcAft>
                          <a:spcPts val="100"/>
                        </a:spcAft>
                        <a:buClrTx/>
                        <a:buSzTx/>
                        <a:buFont typeface="Arial" panose="020B0604020202020204" pitchFamily="34" charset="0"/>
                        <a:buNone/>
                        <a:tabLst/>
                        <a:defRPr/>
                      </a:pPr>
                      <a:r>
                        <a:rPr lang="en-US" sz="2200" b="1" dirty="0">
                          <a:latin typeface="+mn-lt"/>
                          <a:cs typeface="Arial"/>
                        </a:rPr>
                        <a:t>Develop and Implement New Stormwater Utility grant limits</a:t>
                      </a:r>
                      <a:endParaRPr lang="en-US" sz="2200" b="1" dirty="0">
                        <a:effectLst/>
                        <a:latin typeface="+mn-lt"/>
                        <a:ea typeface="Calibri" panose="020F0502020204030204" pitchFamily="34" charset="0"/>
                        <a:cs typeface="Times New Roman" panose="02020603050405020304" pitchFamily="18" charset="0"/>
                      </a:endParaRPr>
                    </a:p>
                    <a:p>
                      <a:pPr marL="0" indent="0">
                        <a:lnSpc>
                          <a:spcPct val="100000"/>
                        </a:lnSpc>
                        <a:spcBef>
                          <a:spcPts val="100"/>
                        </a:spcBef>
                        <a:spcAft>
                          <a:spcPts val="100"/>
                        </a:spcAft>
                        <a:buFont typeface="Arial" panose="020B0604020202020204" pitchFamily="34" charset="0"/>
                        <a:buNone/>
                      </a:pPr>
                      <a:r>
                        <a:rPr lang="en-US" sz="2000" dirty="0">
                          <a:latin typeface="+mn-lt"/>
                          <a:cs typeface="Arial"/>
                        </a:rPr>
                        <a:t>Grant amount dependent upon number of LGU economic indicators worse than the state benchmark</a:t>
                      </a:r>
                      <a:endParaRPr lang="en-US" sz="2000" dirty="0"/>
                    </a:p>
                    <a:p>
                      <a:pPr marL="182880" lvl="1" indent="-182880">
                        <a:lnSpc>
                          <a:spcPct val="100000"/>
                        </a:lnSpc>
                        <a:spcBef>
                          <a:spcPts val="100"/>
                        </a:spcBef>
                        <a:spcAft>
                          <a:spcPts val="100"/>
                        </a:spcAft>
                        <a:buFont typeface="Arial" panose="020B0604020202020204" pitchFamily="34" charset="0"/>
                        <a:buChar char="•"/>
                      </a:pPr>
                      <a:r>
                        <a:rPr lang="en-US" sz="2000" dirty="0">
                          <a:latin typeface="+mn-lt"/>
                          <a:cs typeface="Arial"/>
                        </a:rPr>
                        <a:t>If 0, 1, or 2 LGU indicators worse than state benchmarks, maximum is </a:t>
                      </a:r>
                      <a:r>
                        <a:rPr lang="en-US" sz="2000" dirty="0">
                          <a:latin typeface="+mn-lt"/>
                          <a:cs typeface="Arial"/>
                          <a:sym typeface="Wingdings" panose="05000000000000000000" pitchFamily="2" charset="2"/>
                        </a:rPr>
                        <a:t>$400,000</a:t>
                      </a:r>
                      <a:endParaRPr lang="en-US" sz="2000" dirty="0">
                        <a:latin typeface="+mn-lt"/>
                        <a:cs typeface="Arial"/>
                      </a:endParaRPr>
                    </a:p>
                    <a:p>
                      <a:pPr marL="182880" lvl="1" indent="-182880">
                        <a:lnSpc>
                          <a:spcPct val="100000"/>
                        </a:lnSpc>
                        <a:spcBef>
                          <a:spcPts val="100"/>
                        </a:spcBef>
                        <a:spcAft>
                          <a:spcPts val="100"/>
                        </a:spcAft>
                        <a:buFont typeface="Arial" panose="020B0604020202020204" pitchFamily="34" charset="0"/>
                        <a:buChar char="•"/>
                      </a:pPr>
                      <a:r>
                        <a:rPr lang="en-US" sz="2000" dirty="0">
                          <a:latin typeface="+mn-lt"/>
                          <a:cs typeface="Arial"/>
                          <a:sym typeface="Wingdings" panose="05000000000000000000" pitchFamily="2" charset="2"/>
                        </a:rPr>
                        <a:t>If 3, 4, or 5 LGU indicators worse than state benchmarks, maximum is $500,000</a:t>
                      </a:r>
                    </a:p>
                    <a:p>
                      <a:pPr marL="182880" lvl="1" indent="-182880">
                        <a:lnSpc>
                          <a:spcPct val="100000"/>
                        </a:lnSpc>
                        <a:spcBef>
                          <a:spcPts val="100"/>
                        </a:spcBef>
                        <a:spcAft>
                          <a:spcPts val="0"/>
                        </a:spcAft>
                        <a:buFont typeface="Arial" panose="020B0604020202020204" pitchFamily="34" charset="0"/>
                        <a:buChar char="•"/>
                      </a:pPr>
                      <a:r>
                        <a:rPr lang="en-US" sz="2000" dirty="0">
                          <a:effectLst/>
                          <a:latin typeface="+mn-lt"/>
                          <a:ea typeface="Calibri" panose="020F0502020204030204" pitchFamily="34" charset="0"/>
                          <a:cs typeface="Arial"/>
                          <a:sym typeface="Wingdings" panose="05000000000000000000" pitchFamily="2" charset="2"/>
                        </a:rPr>
                        <a:t>LGU indicators: percent poverty, median household income, unemployment, population growth, per-capita appraised property values</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D0D9DE"/>
                    </a:solidFill>
                  </a:tcPr>
                </a:tc>
                <a:extLst>
                  <a:ext uri="{0D108BD9-81ED-4DB2-BD59-A6C34878D82A}">
                    <a16:rowId xmlns:a16="http://schemas.microsoft.com/office/drawing/2014/main" val="1670558952"/>
                  </a:ext>
                </a:extLst>
              </a:tr>
            </a:tbl>
          </a:graphicData>
        </a:graphic>
      </p:graphicFrame>
      <p:sp>
        <p:nvSpPr>
          <p:cNvPr id="4" name="Slide Number Placeholder 3">
            <a:extLst>
              <a:ext uri="{FF2B5EF4-FFF2-40B4-BE49-F238E27FC236}">
                <a16:creationId xmlns:a16="http://schemas.microsoft.com/office/drawing/2014/main" id="{5525587F-02E8-4B7C-8A08-C54D1F8A81C4}"/>
              </a:ext>
            </a:extLst>
          </p:cNvPr>
          <p:cNvSpPr txBox="1">
            <a:spLocks/>
          </p:cNvSpPr>
          <p:nvPr/>
        </p:nvSpPr>
        <p:spPr>
          <a:xfrm>
            <a:off x="-4127" y="6600162"/>
            <a:ext cx="1747520" cy="26671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CB0C26-4646-467F-89AF-6C0A7B2F9E95}" type="slidenum">
              <a:rPr lang="en-US" sz="1200" smtClean="0">
                <a:solidFill>
                  <a:schemeClr val="bg1"/>
                </a:solidFill>
              </a:rPr>
              <a:pPr/>
              <a:t>17</a:t>
            </a:fld>
            <a:endParaRPr lang="en-US" sz="1200" dirty="0">
              <a:solidFill>
                <a:schemeClr val="bg1"/>
              </a:solidFill>
            </a:endParaRPr>
          </a:p>
        </p:txBody>
      </p:sp>
    </p:spTree>
    <p:extLst>
      <p:ext uri="{BB962C8B-B14F-4D97-AF65-F5344CB8AC3E}">
        <p14:creationId xmlns:p14="http://schemas.microsoft.com/office/powerpoint/2010/main" val="4173890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E23E-BFB7-45FA-9089-807B7B5B1088}"/>
              </a:ext>
            </a:extLst>
          </p:cNvPr>
          <p:cNvSpPr>
            <a:spLocks noGrp="1"/>
          </p:cNvSpPr>
          <p:nvPr>
            <p:ph type="title"/>
          </p:nvPr>
        </p:nvSpPr>
        <p:spPr/>
        <p:txBody>
          <a:bodyPr/>
          <a:lstStyle/>
          <a:p>
            <a:endParaRPr lang="en-US" dirty="0"/>
          </a:p>
        </p:txBody>
      </p:sp>
      <p:sp>
        <p:nvSpPr>
          <p:cNvPr id="4" name="Content Placeholder 6">
            <a:extLst>
              <a:ext uri="{FF2B5EF4-FFF2-40B4-BE49-F238E27FC236}">
                <a16:creationId xmlns:a16="http://schemas.microsoft.com/office/drawing/2014/main" id="{6B60817B-70D8-4F93-B366-D44C4AA49EF8}"/>
              </a:ext>
            </a:extLst>
          </p:cNvPr>
          <p:cNvSpPr>
            <a:spLocks noGrp="1"/>
          </p:cNvSpPr>
          <p:nvPr>
            <p:ph idx="1"/>
          </p:nvPr>
        </p:nvSpPr>
        <p:spPr>
          <a:xfrm>
            <a:off x="4721663" y="1430626"/>
            <a:ext cx="4066305" cy="3996747"/>
          </a:xfrm>
        </p:spPr>
        <p:txBody>
          <a:bodyPr>
            <a:normAutofit/>
          </a:bodyPr>
          <a:lstStyle/>
          <a:p>
            <a:pPr marL="342900" lvl="1" indent="0">
              <a:lnSpc>
                <a:spcPct val="100000"/>
              </a:lnSpc>
              <a:spcBef>
                <a:spcPts val="0"/>
              </a:spcBef>
              <a:spcAft>
                <a:spcPts val="600"/>
              </a:spcAft>
              <a:buNone/>
            </a:pPr>
            <a:r>
              <a:rPr lang="en-US" sz="2600" b="1" dirty="0"/>
              <a:t>Stormwater Construction Project Priority Rating System (PRS)</a:t>
            </a:r>
          </a:p>
          <a:p>
            <a:pPr marL="342900" lvl="1" indent="0" algn="ctr">
              <a:lnSpc>
                <a:spcPct val="100000"/>
              </a:lnSpc>
              <a:spcBef>
                <a:spcPts val="0"/>
              </a:spcBef>
              <a:spcAft>
                <a:spcPts val="600"/>
              </a:spcAft>
              <a:buNone/>
            </a:pPr>
            <a:endParaRPr lang="en-US" sz="800" b="1" dirty="0"/>
          </a:p>
          <a:p>
            <a:pPr marL="114300">
              <a:lnSpc>
                <a:spcPct val="100000"/>
              </a:lnSpc>
              <a:spcBef>
                <a:spcPts val="0"/>
              </a:spcBef>
              <a:spcAft>
                <a:spcPts val="600"/>
              </a:spcAft>
            </a:pPr>
            <a:r>
              <a:rPr lang="en-US" sz="2000" dirty="0">
                <a:latin typeface="+mn-lt"/>
                <a:ea typeface="Calibri" panose="020F0502020204030204" pitchFamily="34" charset="0"/>
                <a:cs typeface="Calibri" panose="020F0502020204030204" pitchFamily="34" charset="0"/>
              </a:rPr>
              <a:t>Project Purpose: 35 points</a:t>
            </a:r>
          </a:p>
          <a:p>
            <a:pPr marL="114300">
              <a:lnSpc>
                <a:spcPct val="100000"/>
              </a:lnSpc>
              <a:spcBef>
                <a:spcPts val="0"/>
              </a:spcBef>
              <a:spcAft>
                <a:spcPts val="600"/>
              </a:spcAft>
            </a:pPr>
            <a:r>
              <a:rPr lang="en-US" sz="2000" dirty="0">
                <a:latin typeface="+mn-lt"/>
                <a:ea typeface="Calibri" panose="020F0502020204030204" pitchFamily="34" charset="0"/>
                <a:cs typeface="Calibri" panose="020F0502020204030204" pitchFamily="34" charset="0"/>
              </a:rPr>
              <a:t>Project Benefits: 30 points</a:t>
            </a:r>
          </a:p>
          <a:p>
            <a:pPr marL="114300">
              <a:lnSpc>
                <a:spcPct val="100000"/>
              </a:lnSpc>
              <a:spcBef>
                <a:spcPts val="0"/>
              </a:spcBef>
              <a:spcAft>
                <a:spcPts val="600"/>
              </a:spcAft>
            </a:pPr>
            <a:r>
              <a:rPr lang="en-US" sz="2000" dirty="0">
                <a:latin typeface="+mn-lt"/>
                <a:ea typeface="Calibri" panose="020F0502020204030204" pitchFamily="34" charset="0"/>
                <a:cs typeface="Calibri" panose="020F0502020204030204" pitchFamily="34" charset="0"/>
              </a:rPr>
              <a:t>System Management: 10 points </a:t>
            </a:r>
          </a:p>
          <a:p>
            <a:pPr marL="114300">
              <a:lnSpc>
                <a:spcPct val="100000"/>
              </a:lnSpc>
              <a:spcBef>
                <a:spcPts val="0"/>
              </a:spcBef>
              <a:spcAft>
                <a:spcPts val="600"/>
              </a:spcAft>
            </a:pPr>
            <a:r>
              <a:rPr lang="en-US" sz="2000" dirty="0">
                <a:latin typeface="+mn-lt"/>
                <a:ea typeface="Calibri" panose="020F0502020204030204" pitchFamily="34" charset="0"/>
                <a:cs typeface="Calibri" panose="020F0502020204030204" pitchFamily="34" charset="0"/>
              </a:rPr>
              <a:t>Affordability: 25 points </a:t>
            </a:r>
          </a:p>
          <a:p>
            <a:pPr marL="0" indent="0">
              <a:lnSpc>
                <a:spcPct val="100000"/>
              </a:lnSpc>
              <a:spcBef>
                <a:spcPts val="0"/>
              </a:spcBef>
              <a:spcAft>
                <a:spcPts val="600"/>
              </a:spcAft>
              <a:buNone/>
            </a:pPr>
            <a:r>
              <a:rPr lang="en-US" sz="2000" dirty="0">
                <a:latin typeface="+mn-lt"/>
                <a:ea typeface="Calibri" panose="020F0502020204030204" pitchFamily="34" charset="0"/>
                <a:cs typeface="Calibri" panose="020F0502020204030204" pitchFamily="34" charset="0"/>
              </a:rPr>
              <a:t>Maximum points = 100</a:t>
            </a:r>
          </a:p>
          <a:p>
            <a:pPr marL="342900" lvl="1" indent="0" algn="ctr">
              <a:lnSpc>
                <a:spcPct val="100000"/>
              </a:lnSpc>
              <a:spcBef>
                <a:spcPts val="0"/>
              </a:spcBef>
              <a:spcAft>
                <a:spcPts val="600"/>
              </a:spcAft>
              <a:buNone/>
            </a:pPr>
            <a:endParaRPr lang="en-US" sz="2600" b="1" dirty="0"/>
          </a:p>
          <a:p>
            <a:pPr>
              <a:lnSpc>
                <a:spcPct val="100000"/>
              </a:lnSpc>
              <a:spcBef>
                <a:spcPts val="0"/>
              </a:spcBef>
              <a:spcAft>
                <a:spcPts val="600"/>
              </a:spcAft>
            </a:pPr>
            <a:endParaRPr lang="en-US" sz="2400" dirty="0">
              <a:solidFill>
                <a:schemeClr val="tx1"/>
              </a:solidFill>
            </a:endParaRPr>
          </a:p>
        </p:txBody>
      </p:sp>
      <p:pic>
        <p:nvPicPr>
          <p:cNvPr id="5" name="Picture Placeholder 8">
            <a:extLst>
              <a:ext uri="{FF2B5EF4-FFF2-40B4-BE49-F238E27FC236}">
                <a16:creationId xmlns:a16="http://schemas.microsoft.com/office/drawing/2014/main" id="{D6CB5612-2062-483E-BBEA-3D2CA0E7CA89}"/>
              </a:ext>
            </a:extLst>
          </p:cNvPr>
          <p:cNvPicPr>
            <a:picLocks noChangeAspect="1"/>
          </p:cNvPicPr>
          <p:nvPr/>
        </p:nvPicPr>
        <p:blipFill>
          <a:blip r:embed="rId3" cstate="print">
            <a:extLst>
              <a:ext uri="{28A0092B-C50C-407E-A947-70E740481C1C}">
                <a14:useLocalDpi xmlns:a14="http://schemas.microsoft.com/office/drawing/2010/main" val="0"/>
              </a:ext>
            </a:extLst>
          </a:blip>
          <a:srcRect l="17647" r="17647"/>
          <a:stretch>
            <a:fillRect/>
          </a:stretch>
        </p:blipFill>
        <p:spPr>
          <a:xfrm>
            <a:off x="208718" y="1290869"/>
            <a:ext cx="4389120" cy="4082504"/>
          </a:xfrm>
          <a:prstGeom prst="rect">
            <a:avLst/>
          </a:prstGeom>
        </p:spPr>
      </p:pic>
      <p:sp>
        <p:nvSpPr>
          <p:cNvPr id="3" name="Slide Number Placeholder 2">
            <a:extLst>
              <a:ext uri="{FF2B5EF4-FFF2-40B4-BE49-F238E27FC236}">
                <a16:creationId xmlns:a16="http://schemas.microsoft.com/office/drawing/2014/main" id="{870379AF-92F3-45A6-86D2-51C5A115B508}"/>
              </a:ext>
            </a:extLst>
          </p:cNvPr>
          <p:cNvSpPr>
            <a:spLocks noGrp="1"/>
          </p:cNvSpPr>
          <p:nvPr>
            <p:ph type="sldNum" sz="quarter" idx="10"/>
          </p:nvPr>
        </p:nvSpPr>
        <p:spPr/>
        <p:txBody>
          <a:bodyPr/>
          <a:lstStyle/>
          <a:p>
            <a:pPr algn="l"/>
            <a:fld id="{DACB0C26-4646-467F-89AF-6C0A7B2F9E95}" type="slidenum">
              <a:rPr lang="en-US" b="1" smtClean="0"/>
              <a:pPr algn="l"/>
              <a:t>18</a:t>
            </a:fld>
            <a:endParaRPr lang="en-US" b="1" dirty="0"/>
          </a:p>
        </p:txBody>
      </p:sp>
    </p:spTree>
    <p:extLst>
      <p:ext uri="{BB962C8B-B14F-4D97-AF65-F5344CB8AC3E}">
        <p14:creationId xmlns:p14="http://schemas.microsoft.com/office/powerpoint/2010/main" val="771750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D9E76-88E4-4015-A51F-9DE316FC4E42}"/>
              </a:ext>
            </a:extLst>
          </p:cNvPr>
          <p:cNvSpPr>
            <a:spLocks noGrp="1"/>
          </p:cNvSpPr>
          <p:nvPr>
            <p:ph type="title"/>
          </p:nvPr>
        </p:nvSpPr>
        <p:spPr>
          <a:xfrm>
            <a:off x="442296" y="0"/>
            <a:ext cx="8701703" cy="914400"/>
          </a:xfrm>
        </p:spPr>
        <p:txBody>
          <a:bodyPr>
            <a:normAutofit/>
          </a:bodyPr>
          <a:lstStyle/>
          <a:p>
            <a:r>
              <a:rPr lang="en-US" sz="2800" b="1" dirty="0"/>
              <a:t>Construction Project PRS </a:t>
            </a:r>
            <a:r>
              <a:rPr lang="en-US" sz="2800" dirty="0"/>
              <a:t>– Project Purpose</a:t>
            </a:r>
          </a:p>
        </p:txBody>
      </p:sp>
      <p:sp>
        <p:nvSpPr>
          <p:cNvPr id="4" name="Slide Number Placeholder 3">
            <a:extLst>
              <a:ext uri="{FF2B5EF4-FFF2-40B4-BE49-F238E27FC236}">
                <a16:creationId xmlns:a16="http://schemas.microsoft.com/office/drawing/2014/main" id="{619C1FC0-960D-4B2F-B40A-9394CA8E2E5D}"/>
              </a:ext>
            </a:extLst>
          </p:cNvPr>
          <p:cNvSpPr>
            <a:spLocks noGrp="1"/>
          </p:cNvSpPr>
          <p:nvPr>
            <p:ph type="sldNum" sz="quarter" idx="10"/>
          </p:nvPr>
        </p:nvSpPr>
        <p:spPr/>
        <p:txBody>
          <a:bodyPr/>
          <a:lstStyle/>
          <a:p>
            <a:fld id="{DACB0C26-4646-467F-89AF-6C0A7B2F9E95}" type="slidenum">
              <a:rPr lang="en-US" smtClean="0"/>
              <a:pPr/>
              <a:t>19</a:t>
            </a:fld>
            <a:endParaRPr lang="en-US" dirty="0"/>
          </a:p>
        </p:txBody>
      </p:sp>
      <p:graphicFrame>
        <p:nvGraphicFramePr>
          <p:cNvPr id="9" name="Content Placeholder 8">
            <a:extLst>
              <a:ext uri="{FF2B5EF4-FFF2-40B4-BE49-F238E27FC236}">
                <a16:creationId xmlns:a16="http://schemas.microsoft.com/office/drawing/2014/main" id="{50F8C5D0-AE40-75EA-DB2C-9BAEACFB74A8}"/>
              </a:ext>
            </a:extLst>
          </p:cNvPr>
          <p:cNvGraphicFramePr>
            <a:graphicFrameLocks noGrp="1"/>
          </p:cNvGraphicFramePr>
          <p:nvPr>
            <p:ph idx="1"/>
          </p:nvPr>
        </p:nvGraphicFramePr>
        <p:xfrm>
          <a:off x="208344" y="1053033"/>
          <a:ext cx="8808334" cy="5388732"/>
        </p:xfrm>
        <a:graphic>
          <a:graphicData uri="http://schemas.openxmlformats.org/drawingml/2006/table">
            <a:tbl>
              <a:tblPr firstRow="1" firstCol="1" bandRow="1"/>
              <a:tblGrid>
                <a:gridCol w="821803">
                  <a:extLst>
                    <a:ext uri="{9D8B030D-6E8A-4147-A177-3AD203B41FA5}">
                      <a16:colId xmlns:a16="http://schemas.microsoft.com/office/drawing/2014/main" val="2559256827"/>
                    </a:ext>
                  </a:extLst>
                </a:gridCol>
                <a:gridCol w="6674650">
                  <a:extLst>
                    <a:ext uri="{9D8B030D-6E8A-4147-A177-3AD203B41FA5}">
                      <a16:colId xmlns:a16="http://schemas.microsoft.com/office/drawing/2014/main" val="3153182829"/>
                    </a:ext>
                  </a:extLst>
                </a:gridCol>
                <a:gridCol w="1311881">
                  <a:extLst>
                    <a:ext uri="{9D8B030D-6E8A-4147-A177-3AD203B41FA5}">
                      <a16:colId xmlns:a16="http://schemas.microsoft.com/office/drawing/2014/main" val="4014301744"/>
                    </a:ext>
                  </a:extLst>
                </a:gridCol>
              </a:tblGrid>
              <a:tr h="535234">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Line Item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346" marR="57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Category 1 – Project Purpose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Points will be awarded for </a:t>
                      </a:r>
                      <a:r>
                        <a:rPr lang="en-US" sz="16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only one</a:t>
                      </a: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Project Purpose: 1.A or 1.B or 1.C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346" marR="57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Points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346" marR="57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14679626"/>
                  </a:ext>
                </a:extLst>
              </a:tr>
              <a:tr h="1097280">
                <a:tc>
                  <a:txBody>
                    <a:bodyPr/>
                    <a:lstStyle/>
                    <a:p>
                      <a:pPr marL="0" marR="0" algn="ctr">
                        <a:lnSpc>
                          <a:spcPct val="100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1.A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346" marR="57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More than 50 percent of the construction cost of the project will be used to </a:t>
                      </a:r>
                      <a:r>
                        <a:rPr lang="en-US" sz="1600" dirty="0">
                          <a:effectLst/>
                          <a:latin typeface="Calibri" panose="020F0502020204030204" pitchFamily="34" charset="0"/>
                          <a:ea typeface="Calibri" panose="020F0502020204030204" pitchFamily="34" charset="0"/>
                          <a:cs typeface="Calibri" panose="020F0502020204030204" pitchFamily="34" charset="0"/>
                        </a:rPr>
                        <a:t>create new stormwater control measures (SCMs) or to improve, retrofit, repair, rehabilitate or replace existing SCM infrastructure to control stormwater quality</a:t>
                      </a:r>
                      <a:endParaRPr lang="en-US" sz="160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57346" marR="57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346" marR="57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676745783"/>
                  </a:ext>
                </a:extLst>
              </a:tr>
              <a:tr h="393192">
                <a:tc>
                  <a:txBody>
                    <a:bodyPr/>
                    <a:lstStyle/>
                    <a:p>
                      <a:pPr marL="0" marR="0" algn="r">
                        <a:lnSpc>
                          <a:spcPct val="100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1.A.1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346" marR="57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82880" marR="0">
                        <a:lnSpc>
                          <a:spcPct val="100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Proposed SCMs are nature-based stormwater solutions,</a:t>
                      </a:r>
                      <a:r>
                        <a:rPr lang="en-US" sz="1600" b="1" dirty="0">
                          <a:effectLst/>
                          <a:latin typeface="Calibri" panose="020F0502020204030204" pitchFamily="34" charset="0"/>
                          <a:ea typeface="Calibri" panose="020F0502020204030204" pitchFamily="34" charset="0"/>
                          <a:cs typeface="Calibri" panose="020F0502020204030204" pitchFamily="34" charset="0"/>
                        </a:rPr>
                        <a:t> 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346" marR="57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35</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46" marR="57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3068554"/>
                  </a:ext>
                </a:extLst>
              </a:tr>
              <a:tr h="393192">
                <a:tc>
                  <a:txBody>
                    <a:bodyPr/>
                    <a:lstStyle/>
                    <a:p>
                      <a:pPr marL="0" marR="0" algn="r">
                        <a:lnSpc>
                          <a:spcPct val="100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1.A.2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346" marR="57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82880" marR="0">
                        <a:lnSpc>
                          <a:spcPct val="100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Proposed SCMs are not nature-based stormwater solutions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346" marR="57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346" marR="57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3524237"/>
                  </a:ext>
                </a:extLst>
              </a:tr>
              <a:tr h="594360">
                <a:tc>
                  <a:txBody>
                    <a:bodyPr/>
                    <a:lstStyle/>
                    <a:p>
                      <a:pPr marL="0" marR="0" algn="ctr">
                        <a:lnSpc>
                          <a:spcPct val="100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1.B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346" marR="57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Restoration</a:t>
                      </a:r>
                      <a:r>
                        <a:rPr lang="en-US" sz="1600" baseline="3000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of streams, wetlands, buffers, or estuaries to control stormwater quality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346" marR="57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346" marR="57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2677096"/>
                  </a:ext>
                </a:extLst>
              </a:tr>
              <a:tr h="593377">
                <a:tc>
                  <a:txBody>
                    <a:bodyPr/>
                    <a:lstStyle/>
                    <a:p>
                      <a:pPr marL="0" marR="0" algn="r">
                        <a:lnSpc>
                          <a:spcPct val="100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1.B.1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346" marR="57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Project includes restoration of a first order stream and includes stormwater infiltration SCMs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346" marR="57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2 (additional points)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346" marR="57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1693703"/>
                  </a:ext>
                </a:extLst>
              </a:tr>
              <a:tr h="593377">
                <a:tc>
                  <a:txBody>
                    <a:bodyPr/>
                    <a:lstStyle/>
                    <a:p>
                      <a:pPr marL="0" marR="0" algn="r">
                        <a:lnSpc>
                          <a:spcPct val="100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1.B.2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346" marR="57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Project includes restoration of permanent riparian buffers to at least 30 feet on both sides of the stream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346" marR="57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2 (additional points)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346" marR="57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2838104"/>
                  </a:ext>
                </a:extLst>
              </a:tr>
              <a:tr h="822960">
                <a:tc>
                  <a:txBody>
                    <a:bodyPr/>
                    <a:lstStyle/>
                    <a:p>
                      <a:pPr marL="0" marR="0" algn="ctr">
                        <a:lnSpc>
                          <a:spcPct val="100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1.C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346" marR="57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More than 50 percent of the construction cost of the project will be used to </a:t>
                      </a:r>
                      <a:r>
                        <a:rPr lang="en-US" sz="1600" dirty="0">
                          <a:effectLst/>
                          <a:latin typeface="Calibri" panose="020F0502020204030204" pitchFamily="34" charset="0"/>
                          <a:ea typeface="Calibri" panose="020F0502020204030204" pitchFamily="34" charset="0"/>
                          <a:cs typeface="Calibri" panose="020F0502020204030204" pitchFamily="34" charset="0"/>
                        </a:rPr>
                        <a:t>create or improve, retrofit, repair, rehabilitate or replace existing stormwater infrastructure to control stormwater quantity</a:t>
                      </a:r>
                      <a:endParaRPr lang="en-US" sz="1600" b="0" strike="noStrike"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46" marR="57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346" marR="57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0414350"/>
                  </a:ext>
                </a:extLst>
              </a:tr>
              <a:tr h="365760">
                <a:tc gridSpan="2">
                  <a:txBody>
                    <a:bodyPr/>
                    <a:lstStyle/>
                    <a:p>
                      <a:pPr marL="0" marR="0" algn="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Maximum points available for Category 1 – Project Purpose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346" marR="57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35</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46" marR="57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7189591"/>
                  </a:ext>
                </a:extLst>
              </a:tr>
            </a:tbl>
          </a:graphicData>
        </a:graphic>
      </p:graphicFrame>
    </p:spTree>
    <p:extLst>
      <p:ext uri="{BB962C8B-B14F-4D97-AF65-F5344CB8AC3E}">
        <p14:creationId xmlns:p14="http://schemas.microsoft.com/office/powerpoint/2010/main" val="2142090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1557" y="8864"/>
            <a:ext cx="8410222" cy="894952"/>
          </a:xfrm>
        </p:spPr>
        <p:txBody>
          <a:bodyPr>
            <a:normAutofit/>
          </a:bodyPr>
          <a:lstStyle/>
          <a:p>
            <a:endParaRPr lang="en-US" sz="3200" dirty="0"/>
          </a:p>
        </p:txBody>
      </p:sp>
      <p:pic>
        <p:nvPicPr>
          <p:cNvPr id="5" name="Picture Placeholder 8"/>
          <p:cNvPicPr>
            <a:picLocks noGrp="1" noChangeAspect="1"/>
          </p:cNvPicPr>
          <p:nvPr>
            <p:ph idx="13"/>
          </p:nvPr>
        </p:nvPicPr>
        <p:blipFill>
          <a:blip r:embed="rId3" cstate="print">
            <a:extLst>
              <a:ext uri="{28A0092B-C50C-407E-A947-70E740481C1C}">
                <a14:useLocalDpi xmlns:a14="http://schemas.microsoft.com/office/drawing/2010/main" val="0"/>
              </a:ext>
            </a:extLst>
          </a:blip>
          <a:srcRect l="23797" r="23797"/>
          <a:stretch>
            <a:fillRect/>
          </a:stretch>
        </p:blipFill>
        <p:spPr>
          <a:xfrm>
            <a:off x="198319" y="1331077"/>
            <a:ext cx="3927266" cy="4596938"/>
          </a:xfrm>
        </p:spPr>
      </p:pic>
      <p:sp>
        <p:nvSpPr>
          <p:cNvPr id="2" name="Rectangle 1">
            <a:extLst>
              <a:ext uri="{FF2B5EF4-FFF2-40B4-BE49-F238E27FC236}">
                <a16:creationId xmlns:a16="http://schemas.microsoft.com/office/drawing/2014/main" id="{4B7787F8-A88A-4504-880F-1B51A8A6A4DF}"/>
              </a:ext>
            </a:extLst>
          </p:cNvPr>
          <p:cNvSpPr/>
          <p:nvPr/>
        </p:nvSpPr>
        <p:spPr>
          <a:xfrm>
            <a:off x="7732889" y="5700889"/>
            <a:ext cx="1268236" cy="75635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6"/>
          <p:cNvSpPr txBox="1">
            <a:spLocks/>
          </p:cNvSpPr>
          <p:nvPr/>
        </p:nvSpPr>
        <p:spPr>
          <a:xfrm>
            <a:off x="4349769" y="2714716"/>
            <a:ext cx="4595912" cy="1469658"/>
          </a:xfrm>
          <a:prstGeom prst="rect">
            <a:avLst/>
          </a:prstGeom>
        </p:spPr>
        <p:txBody>
          <a:bodyPr>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1000"/>
              </a:spcBef>
              <a:buNone/>
            </a:pPr>
            <a:r>
              <a:rPr lang="en-US" sz="2800" b="1" dirty="0"/>
              <a:t>North Carolina Department of Environmental Quality</a:t>
            </a:r>
          </a:p>
          <a:p>
            <a:pPr marL="0" indent="0" algn="ctr">
              <a:lnSpc>
                <a:spcPct val="100000"/>
              </a:lnSpc>
              <a:spcBef>
                <a:spcPts val="1000"/>
              </a:spcBef>
              <a:buNone/>
            </a:pPr>
            <a:r>
              <a:rPr lang="en-US" sz="2800" b="1" dirty="0"/>
              <a:t>Secretary Elizabeth </a:t>
            </a:r>
            <a:r>
              <a:rPr lang="en-US" sz="2800" b="1" dirty="0" err="1"/>
              <a:t>Biser</a:t>
            </a:r>
            <a:endParaRPr lang="en-US" sz="2800" b="1" dirty="0"/>
          </a:p>
          <a:p>
            <a:pPr marL="0" indent="0" algn="ctr">
              <a:lnSpc>
                <a:spcPct val="100000"/>
              </a:lnSpc>
              <a:spcBef>
                <a:spcPts val="1000"/>
              </a:spcBef>
              <a:buNone/>
            </a:pPr>
            <a:endParaRPr lang="en-US" sz="2800" b="1" dirty="0"/>
          </a:p>
          <a:p>
            <a:pPr marL="0" indent="0">
              <a:lnSpc>
                <a:spcPct val="100000"/>
              </a:lnSpc>
              <a:spcBef>
                <a:spcPts val="1000"/>
              </a:spcBef>
              <a:buNone/>
            </a:pPr>
            <a:endParaRPr lang="en-US" sz="2400" dirty="0"/>
          </a:p>
          <a:p>
            <a:pPr>
              <a:lnSpc>
                <a:spcPct val="100000"/>
              </a:lnSpc>
            </a:pPr>
            <a:endParaRPr lang="en-US" sz="2400" dirty="0"/>
          </a:p>
          <a:p>
            <a:pPr lvl="1">
              <a:lnSpc>
                <a:spcPct val="100000"/>
              </a:lnSpc>
            </a:pPr>
            <a:endParaRPr lang="en-US" sz="2200" dirty="0"/>
          </a:p>
          <a:p>
            <a:pPr marL="0" indent="0">
              <a:lnSpc>
                <a:spcPct val="100000"/>
              </a:lnSpc>
              <a:buFont typeface="Arial" panose="020B0604020202020204" pitchFamily="34" charset="0"/>
              <a:buNone/>
            </a:pPr>
            <a:endParaRPr lang="en-US" sz="3200" dirty="0">
              <a:latin typeface="+mj-lt"/>
            </a:endParaRPr>
          </a:p>
        </p:txBody>
      </p:sp>
      <p:sp>
        <p:nvSpPr>
          <p:cNvPr id="7" name="Slide Number Placeholder 3">
            <a:extLst>
              <a:ext uri="{FF2B5EF4-FFF2-40B4-BE49-F238E27FC236}">
                <a16:creationId xmlns:a16="http://schemas.microsoft.com/office/drawing/2014/main" id="{BFDA9189-7E54-4430-8F29-D07C423E03A6}"/>
              </a:ext>
            </a:extLst>
          </p:cNvPr>
          <p:cNvSpPr txBox="1">
            <a:spLocks/>
          </p:cNvSpPr>
          <p:nvPr/>
        </p:nvSpPr>
        <p:spPr>
          <a:xfrm>
            <a:off x="-4127" y="6600162"/>
            <a:ext cx="1747520" cy="26671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CB0C26-4646-467F-89AF-6C0A7B2F9E95}" type="slidenum">
              <a:rPr lang="en-US" sz="1200" smtClean="0">
                <a:solidFill>
                  <a:schemeClr val="bg1"/>
                </a:solidFill>
              </a:rPr>
              <a:pPr/>
              <a:t>2</a:t>
            </a:fld>
            <a:endParaRPr lang="en-US" sz="1200" dirty="0">
              <a:solidFill>
                <a:schemeClr val="bg1"/>
              </a:solidFill>
            </a:endParaRPr>
          </a:p>
        </p:txBody>
      </p:sp>
    </p:spTree>
    <p:extLst>
      <p:ext uri="{BB962C8B-B14F-4D97-AF65-F5344CB8AC3E}">
        <p14:creationId xmlns:p14="http://schemas.microsoft.com/office/powerpoint/2010/main" val="473355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D3617-BF9A-4D93-87EE-678F605387A3}"/>
              </a:ext>
            </a:extLst>
          </p:cNvPr>
          <p:cNvSpPr>
            <a:spLocks noGrp="1"/>
          </p:cNvSpPr>
          <p:nvPr>
            <p:ph type="title"/>
          </p:nvPr>
        </p:nvSpPr>
        <p:spPr>
          <a:xfrm>
            <a:off x="496956" y="0"/>
            <a:ext cx="8261195" cy="914400"/>
          </a:xfrm>
        </p:spPr>
        <p:txBody>
          <a:bodyPr>
            <a:normAutofit/>
          </a:bodyPr>
          <a:lstStyle/>
          <a:p>
            <a:r>
              <a:rPr lang="en-US" sz="2800" b="1" dirty="0"/>
              <a:t>Construction Project PRS </a:t>
            </a:r>
            <a:r>
              <a:rPr lang="en-US" sz="2800" dirty="0"/>
              <a:t>– Project Benefits</a:t>
            </a:r>
          </a:p>
        </p:txBody>
      </p:sp>
      <p:sp>
        <p:nvSpPr>
          <p:cNvPr id="4" name="Slide Number Placeholder 3">
            <a:extLst>
              <a:ext uri="{FF2B5EF4-FFF2-40B4-BE49-F238E27FC236}">
                <a16:creationId xmlns:a16="http://schemas.microsoft.com/office/drawing/2014/main" id="{68596A5B-6DAC-4AEB-AC4B-D77033ACB4B2}"/>
              </a:ext>
            </a:extLst>
          </p:cNvPr>
          <p:cNvSpPr>
            <a:spLocks noGrp="1"/>
          </p:cNvSpPr>
          <p:nvPr>
            <p:ph type="sldNum" sz="quarter" idx="10"/>
          </p:nvPr>
        </p:nvSpPr>
        <p:spPr/>
        <p:txBody>
          <a:bodyPr/>
          <a:lstStyle/>
          <a:p>
            <a:fld id="{DACB0C26-4646-467F-89AF-6C0A7B2F9E95}" type="slidenum">
              <a:rPr lang="en-US" smtClean="0"/>
              <a:pPr/>
              <a:t>20</a:t>
            </a:fld>
            <a:endParaRPr lang="en-US" dirty="0"/>
          </a:p>
        </p:txBody>
      </p:sp>
      <p:graphicFrame>
        <p:nvGraphicFramePr>
          <p:cNvPr id="7" name="Content Placeholder 6">
            <a:extLst>
              <a:ext uri="{FF2B5EF4-FFF2-40B4-BE49-F238E27FC236}">
                <a16:creationId xmlns:a16="http://schemas.microsoft.com/office/drawing/2014/main" id="{C5E242C7-4536-4C27-9F76-54910698C8D2}"/>
              </a:ext>
            </a:extLst>
          </p:cNvPr>
          <p:cNvGraphicFramePr>
            <a:graphicFrameLocks noGrp="1"/>
          </p:cNvGraphicFramePr>
          <p:nvPr>
            <p:ph idx="1"/>
          </p:nvPr>
        </p:nvGraphicFramePr>
        <p:xfrm>
          <a:off x="238433" y="1018510"/>
          <a:ext cx="8778240" cy="5485831"/>
        </p:xfrm>
        <a:graphic>
          <a:graphicData uri="http://schemas.openxmlformats.org/drawingml/2006/table">
            <a:tbl>
              <a:tblPr firstRow="1" firstCol="1" bandRow="1"/>
              <a:tblGrid>
                <a:gridCol w="822960">
                  <a:extLst>
                    <a:ext uri="{9D8B030D-6E8A-4147-A177-3AD203B41FA5}">
                      <a16:colId xmlns:a16="http://schemas.microsoft.com/office/drawing/2014/main" val="1269663077"/>
                    </a:ext>
                  </a:extLst>
                </a:gridCol>
                <a:gridCol w="6675120">
                  <a:extLst>
                    <a:ext uri="{9D8B030D-6E8A-4147-A177-3AD203B41FA5}">
                      <a16:colId xmlns:a16="http://schemas.microsoft.com/office/drawing/2014/main" val="511612961"/>
                    </a:ext>
                  </a:extLst>
                </a:gridCol>
                <a:gridCol w="1280160">
                  <a:extLst>
                    <a:ext uri="{9D8B030D-6E8A-4147-A177-3AD203B41FA5}">
                      <a16:colId xmlns:a16="http://schemas.microsoft.com/office/drawing/2014/main" val="2065344952"/>
                    </a:ext>
                  </a:extLst>
                </a:gridCol>
              </a:tblGrid>
              <a:tr h="500271">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Line Item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Category 2 – Project Benefits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Points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63460160"/>
                  </a:ext>
                </a:extLst>
              </a:tr>
              <a:tr h="299380">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2.A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Water Quality Improvement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54761344"/>
                  </a:ext>
                </a:extLst>
              </a:tr>
              <a:tr h="434262">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2.A.1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nSpc>
                          <a:spcPct val="107000"/>
                        </a:lnSpc>
                        <a:spcBef>
                          <a:spcPts val="0"/>
                        </a:spcBef>
                        <a:spcAft>
                          <a:spcPts val="0"/>
                        </a:spcAft>
                      </a:pPr>
                      <a:r>
                        <a:rPr lang="en-US" sz="140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Project </a:t>
                      </a:r>
                      <a:r>
                        <a:rPr lang="en-US" sz="14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directly benefits</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subwatersheds that </a:t>
                      </a:r>
                      <a:r>
                        <a:rPr lang="en-US" sz="1400" dirty="0">
                          <a:effectLst/>
                          <a:latin typeface="Calibri" panose="020F0502020204030204" pitchFamily="34" charset="0"/>
                          <a:ea typeface="Calibri" panose="020F0502020204030204" pitchFamily="34" charset="0"/>
                          <a:cs typeface="Calibri" panose="020F0502020204030204" pitchFamily="34" charset="0"/>
                        </a:rPr>
                        <a:t>are impaired as noted on </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most </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recent final version </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the Integrated Report, </a:t>
                      </a: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15</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690317"/>
                  </a:ext>
                </a:extLst>
              </a:tr>
              <a:tr h="495059">
                <a:tc>
                  <a:txBody>
                    <a:bodyPr/>
                    <a:lstStyle/>
                    <a:p>
                      <a:pPr marL="0" marR="0" algn="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2.A.2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Project </a:t>
                      </a:r>
                      <a:r>
                        <a:rPr lang="en-US" sz="1400" u="sng" dirty="0">
                          <a:effectLst/>
                          <a:latin typeface="Calibri" panose="020F0502020204030204" pitchFamily="34" charset="0"/>
                          <a:ea typeface="Calibri" panose="020F0502020204030204" pitchFamily="34" charset="0"/>
                          <a:cs typeface="Calibri" panose="020F0502020204030204" pitchFamily="34" charset="0"/>
                        </a:rPr>
                        <a:t>directly benefits</a:t>
                      </a:r>
                      <a:r>
                        <a:rPr lang="en-US" sz="1400" dirty="0">
                          <a:effectLst/>
                          <a:latin typeface="Calibri" panose="020F0502020204030204" pitchFamily="34" charset="0"/>
                          <a:ea typeface="Calibri" panose="020F0502020204030204" pitchFamily="34" charset="0"/>
                          <a:cs typeface="Calibri" panose="020F0502020204030204" pitchFamily="34" charset="0"/>
                        </a:rPr>
                        <a:t> specific classified waters (HQW, ORW, Tr, SA, UWL, PNA, AFSA, SAV, WS I, WS II, WS III, WS IV), </a:t>
                      </a: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5784610"/>
                  </a:ext>
                </a:extLst>
              </a:tr>
              <a:tr h="495059">
                <a:tc>
                  <a:txBody>
                    <a:bodyPr/>
                    <a:lstStyle/>
                    <a:p>
                      <a:pPr marL="0" marR="0" algn="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2.A.3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nSpc>
                          <a:spcPct val="107000"/>
                        </a:lnSpc>
                        <a:spcBef>
                          <a:spcPts val="0"/>
                        </a:spcBef>
                        <a:spcAft>
                          <a:spcPts val="0"/>
                        </a:spcAft>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Achieves at least 35% reduction in both Total Nitrogen (TN) and Total Phosphorus (TP) in Nutrient Sensitive Waters, </a:t>
                      </a: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OR</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2167781"/>
                  </a:ext>
                </a:extLst>
              </a:tr>
              <a:tr h="460318">
                <a:tc>
                  <a:txBody>
                    <a:bodyPr/>
                    <a:lstStyle/>
                    <a:p>
                      <a:pPr marL="0" marR="0" algn="r">
                        <a:lnSpc>
                          <a:spcPct val="107000"/>
                        </a:lnSpc>
                        <a:spcBef>
                          <a:spcPts val="0"/>
                        </a:spcBef>
                        <a:spcAft>
                          <a:spcPts val="0"/>
                        </a:spcAft>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2.A.4</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nSpc>
                          <a:spcPct val="107000"/>
                        </a:lnSpc>
                        <a:spcBef>
                          <a:spcPts val="0"/>
                        </a:spcBef>
                        <a:spcAft>
                          <a:spcPts val="0"/>
                        </a:spcAft>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Achieves at least 35% reduction in both Total Nitrogen (TN) and Total Phosphorus (TP) in Non-Nutrient Sensitive Waters, </a:t>
                      </a: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OR</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3563201"/>
                  </a:ext>
                </a:extLst>
              </a:tr>
              <a:tr h="416891">
                <a:tc>
                  <a:txBody>
                    <a:bodyPr/>
                    <a:lstStyle/>
                    <a:p>
                      <a:pPr marL="0" marR="0" algn="r">
                        <a:lnSpc>
                          <a:spcPct val="107000"/>
                        </a:lnSpc>
                        <a:spcBef>
                          <a:spcPts val="0"/>
                        </a:spcBef>
                        <a:spcAft>
                          <a:spcPts val="0"/>
                        </a:spcAft>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2.A.5</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nSpc>
                          <a:spcPct val="107000"/>
                        </a:lnSpc>
                        <a:spcBef>
                          <a:spcPts val="0"/>
                        </a:spcBef>
                        <a:spcAft>
                          <a:spcPts val="0"/>
                        </a:spcAft>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Directly benefits a NC Natural Heritage Program natural area</a:t>
                      </a:r>
                      <a:endParaRPr lang="en-US" sz="14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44375"/>
                  </a:ext>
                </a:extLst>
              </a:tr>
              <a:tr h="325316">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2.B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Flood Reduction</a:t>
                      </a:r>
                      <a:endParaRPr lang="en-US" sz="140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0078404"/>
                  </a:ext>
                </a:extLst>
              </a:tr>
              <a:tr h="818723">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2.B.1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nSpc>
                          <a:spcPct val="100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Increases public safety by improving the applicant’s ability to access and operate critical infrastructure during flood events such as water and/or wastewater treatment infrastructure, schools, hospitals, and/or emergency </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response facilities, including </a:t>
                      </a:r>
                      <a:r>
                        <a:rPr lang="en-US" sz="1400" b="0" kern="1200" dirty="0">
                          <a:solidFill>
                            <a:schemeClr val="tx1"/>
                          </a:solidFill>
                          <a:effectLst/>
                          <a:latin typeface="Calibri" panose="020F0502020204030204" pitchFamily="34" charset="0"/>
                          <a:ea typeface="+mn-ea"/>
                          <a:cs typeface="Calibri" panose="020F0502020204030204" pitchFamily="34" charset="0"/>
                        </a:rPr>
                        <a:t>NC Department of Transportation (NCDOT) Evacuation Routes,</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a:effectLst/>
                          <a:latin typeface="Calibri" panose="020F0502020204030204" pitchFamily="34" charset="0"/>
                          <a:ea typeface="Calibri" panose="020F0502020204030204" pitchFamily="34" charset="0"/>
                          <a:cs typeface="Calibri" panose="020F0502020204030204" pitchFamily="34" charset="0"/>
                        </a:rPr>
                        <a:t>OR</a:t>
                      </a: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1165382"/>
                  </a:ext>
                </a:extLst>
              </a:tr>
              <a:tr h="683405">
                <a:tc>
                  <a:txBody>
                    <a:bodyPr/>
                    <a:lstStyle/>
                    <a:p>
                      <a:pPr marL="0" marR="0" algn="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2.B.2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nSpc>
                          <a:spcPct val="100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Reduces structural flooding in </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habitable structures or improves ability to access habitable structures during a flood event, </a:t>
                      </a:r>
                      <a:r>
                        <a:rPr lang="en-US" sz="1400" b="1" dirty="0">
                          <a:effectLst/>
                          <a:latin typeface="Calibri" panose="020F0502020204030204" pitchFamily="34" charset="0"/>
                          <a:ea typeface="Calibri" panose="020F0502020204030204" pitchFamily="34" charset="0"/>
                          <a:cs typeface="Calibri" panose="020F0502020204030204" pitchFamily="34" charset="0"/>
                        </a:rPr>
                        <a: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0542955"/>
                  </a:ext>
                </a:extLst>
              </a:tr>
              <a:tr h="500271">
                <a:tc>
                  <a:txBody>
                    <a:bodyPr/>
                    <a:lstStyle/>
                    <a:p>
                      <a:pPr marL="0" marR="0" algn="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2.B.3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nSpc>
                          <a:spcPct val="100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Reduces street flooding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3687376"/>
                  </a:ext>
                </a:extLst>
              </a:tr>
            </a:tbl>
          </a:graphicData>
        </a:graphic>
      </p:graphicFrame>
    </p:spTree>
    <p:extLst>
      <p:ext uri="{BB962C8B-B14F-4D97-AF65-F5344CB8AC3E}">
        <p14:creationId xmlns:p14="http://schemas.microsoft.com/office/powerpoint/2010/main" val="1008392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756E8-B7D5-2E90-D1C1-1A67E87C9B9C}"/>
              </a:ext>
            </a:extLst>
          </p:cNvPr>
          <p:cNvSpPr>
            <a:spLocks noGrp="1"/>
          </p:cNvSpPr>
          <p:nvPr>
            <p:ph type="title"/>
          </p:nvPr>
        </p:nvSpPr>
        <p:spPr/>
        <p:txBody>
          <a:bodyPr>
            <a:normAutofit/>
          </a:bodyPr>
          <a:lstStyle/>
          <a:p>
            <a:r>
              <a:rPr lang="en-US" sz="2800" b="1" dirty="0"/>
              <a:t>Construction Project PRS </a:t>
            </a:r>
            <a:r>
              <a:rPr lang="en-US" sz="2800" dirty="0"/>
              <a:t>– Project Benefits</a:t>
            </a:r>
          </a:p>
        </p:txBody>
      </p:sp>
      <p:graphicFrame>
        <p:nvGraphicFramePr>
          <p:cNvPr id="5" name="Content Placeholder 4">
            <a:extLst>
              <a:ext uri="{FF2B5EF4-FFF2-40B4-BE49-F238E27FC236}">
                <a16:creationId xmlns:a16="http://schemas.microsoft.com/office/drawing/2014/main" id="{10F9B9A5-B462-E264-3AB4-F851F8026E7D}"/>
              </a:ext>
            </a:extLst>
          </p:cNvPr>
          <p:cNvGraphicFramePr>
            <a:graphicFrameLocks noGrp="1"/>
          </p:cNvGraphicFramePr>
          <p:nvPr>
            <p:ph idx="1"/>
          </p:nvPr>
        </p:nvGraphicFramePr>
        <p:xfrm>
          <a:off x="182880" y="986508"/>
          <a:ext cx="8778240" cy="4270038"/>
        </p:xfrm>
        <a:graphic>
          <a:graphicData uri="http://schemas.openxmlformats.org/drawingml/2006/table">
            <a:tbl>
              <a:tblPr firstRow="1" firstCol="1" bandRow="1"/>
              <a:tblGrid>
                <a:gridCol w="822960">
                  <a:extLst>
                    <a:ext uri="{9D8B030D-6E8A-4147-A177-3AD203B41FA5}">
                      <a16:colId xmlns:a16="http://schemas.microsoft.com/office/drawing/2014/main" val="2923834275"/>
                    </a:ext>
                  </a:extLst>
                </a:gridCol>
                <a:gridCol w="6675120">
                  <a:extLst>
                    <a:ext uri="{9D8B030D-6E8A-4147-A177-3AD203B41FA5}">
                      <a16:colId xmlns:a16="http://schemas.microsoft.com/office/drawing/2014/main" val="3774826902"/>
                    </a:ext>
                  </a:extLst>
                </a:gridCol>
                <a:gridCol w="1280160">
                  <a:extLst>
                    <a:ext uri="{9D8B030D-6E8A-4147-A177-3AD203B41FA5}">
                      <a16:colId xmlns:a16="http://schemas.microsoft.com/office/drawing/2014/main" val="2937852737"/>
                    </a:ext>
                  </a:extLst>
                </a:gridCol>
              </a:tblGrid>
              <a:tr h="435699">
                <a:tc>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Line Item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Category 2 – Project Benefits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Points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51217033"/>
                  </a:ext>
                </a:extLst>
              </a:tr>
              <a:tr h="853023">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2.C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By working together, </a:t>
                      </a:r>
                      <a:r>
                        <a:rPr lang="en-US" sz="1400" b="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two or more units of local government</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improve stormwater quality and/or quantity control </a:t>
                      </a:r>
                      <a:r>
                        <a:rPr lang="en-US" sz="1400" b="0" kern="1200" dirty="0">
                          <a:solidFill>
                            <a:schemeClr val="tx1"/>
                          </a:solidFill>
                          <a:effectLst/>
                          <a:latin typeface="Calibri" panose="020F0502020204030204" pitchFamily="34" charset="0"/>
                          <a:ea typeface="+mn-ea"/>
                          <a:cs typeface="Calibri" panose="020F0502020204030204" pitchFamily="34" charset="0"/>
                        </a:rPr>
                        <a:t>through collaborative efforts that are necessary in order to accomplish the project</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5978680"/>
                  </a:ext>
                </a:extLst>
              </a:tr>
              <a:tr h="796490">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Project has been identified through a local or regional resilience planning process that included a vulnerability assessment for future conditions and long-term strategies for addressing flooding, sea level rise, or other environmental changes</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0134871"/>
                  </a:ext>
                </a:extLst>
              </a:tr>
              <a:tr h="800100">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2.E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Includes an innovative stormwater project to address stormwater quantity, or as described in the “Innovative Stormwater Program FAQs” section of the current NC Land and Water Fund Innovative Stormwater Program Manual to address stormwater quality</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9259888"/>
                  </a:ext>
                </a:extLst>
              </a:tr>
              <a:tr h="786965">
                <a:tc>
                  <a:txBody>
                    <a:bodyPr/>
                    <a:lstStyle/>
                    <a:p>
                      <a:pPr marL="0" marR="0" algn="ctr">
                        <a:lnSpc>
                          <a:spcPct val="107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2.F</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Includes a public education component such as signage describing the function of the stormwater quality or quantity infrastructure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1278986"/>
                  </a:ext>
                </a:extLst>
              </a:tr>
              <a:tr h="586991">
                <a:tc gridSpan="2">
                  <a:txBody>
                    <a:bodyPr/>
                    <a:lstStyle/>
                    <a:p>
                      <a:pPr marL="0" marR="0" algn="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Maximum points available for Category 2 – Project Benefits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30</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3556947"/>
                  </a:ext>
                </a:extLst>
              </a:tr>
            </a:tbl>
          </a:graphicData>
        </a:graphic>
      </p:graphicFrame>
      <p:sp>
        <p:nvSpPr>
          <p:cNvPr id="4" name="Slide Number Placeholder 3">
            <a:extLst>
              <a:ext uri="{FF2B5EF4-FFF2-40B4-BE49-F238E27FC236}">
                <a16:creationId xmlns:a16="http://schemas.microsoft.com/office/drawing/2014/main" id="{9D88F507-AA00-F78F-DC0D-C2E3BF263030}"/>
              </a:ext>
            </a:extLst>
          </p:cNvPr>
          <p:cNvSpPr>
            <a:spLocks noGrp="1"/>
          </p:cNvSpPr>
          <p:nvPr>
            <p:ph type="sldNum" sz="quarter" idx="10"/>
          </p:nvPr>
        </p:nvSpPr>
        <p:spPr/>
        <p:txBody>
          <a:bodyPr/>
          <a:lstStyle/>
          <a:p>
            <a:fld id="{DACB0C26-4646-467F-89AF-6C0A7B2F9E95}" type="slidenum">
              <a:rPr lang="en-US" smtClean="0"/>
              <a:pPr/>
              <a:t>21</a:t>
            </a:fld>
            <a:endParaRPr lang="en-US" dirty="0"/>
          </a:p>
        </p:txBody>
      </p:sp>
    </p:spTree>
    <p:extLst>
      <p:ext uri="{BB962C8B-B14F-4D97-AF65-F5344CB8AC3E}">
        <p14:creationId xmlns:p14="http://schemas.microsoft.com/office/powerpoint/2010/main" val="1331438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4D06B-54F2-A318-250B-A746B4244FE4}"/>
              </a:ext>
            </a:extLst>
          </p:cNvPr>
          <p:cNvSpPr>
            <a:spLocks noGrp="1"/>
          </p:cNvSpPr>
          <p:nvPr>
            <p:ph type="title"/>
          </p:nvPr>
        </p:nvSpPr>
        <p:spPr>
          <a:xfrm>
            <a:off x="467140" y="0"/>
            <a:ext cx="8338930" cy="914400"/>
          </a:xfrm>
        </p:spPr>
        <p:txBody>
          <a:bodyPr>
            <a:normAutofit/>
          </a:bodyPr>
          <a:lstStyle/>
          <a:p>
            <a:r>
              <a:rPr lang="en-US" sz="2800" b="1" dirty="0"/>
              <a:t>Construction Project PRS </a:t>
            </a:r>
            <a:r>
              <a:rPr lang="en-US" sz="2800" dirty="0"/>
              <a:t>– System Management</a:t>
            </a:r>
          </a:p>
        </p:txBody>
      </p:sp>
      <p:graphicFrame>
        <p:nvGraphicFramePr>
          <p:cNvPr id="5" name="Content Placeholder 4">
            <a:extLst>
              <a:ext uri="{FF2B5EF4-FFF2-40B4-BE49-F238E27FC236}">
                <a16:creationId xmlns:a16="http://schemas.microsoft.com/office/drawing/2014/main" id="{F807343A-5A64-9A8D-9BB6-0EA6AC096489}"/>
              </a:ext>
            </a:extLst>
          </p:cNvPr>
          <p:cNvGraphicFramePr>
            <a:graphicFrameLocks noGrp="1"/>
          </p:cNvGraphicFramePr>
          <p:nvPr>
            <p:ph idx="1"/>
          </p:nvPr>
        </p:nvGraphicFramePr>
        <p:xfrm>
          <a:off x="265609" y="1164931"/>
          <a:ext cx="8778240" cy="5304030"/>
        </p:xfrm>
        <a:graphic>
          <a:graphicData uri="http://schemas.openxmlformats.org/drawingml/2006/table">
            <a:tbl>
              <a:tblPr firstRow="1" firstCol="1" bandRow="1"/>
              <a:tblGrid>
                <a:gridCol w="822960">
                  <a:extLst>
                    <a:ext uri="{9D8B030D-6E8A-4147-A177-3AD203B41FA5}">
                      <a16:colId xmlns:a16="http://schemas.microsoft.com/office/drawing/2014/main" val="3507131360"/>
                    </a:ext>
                  </a:extLst>
                </a:gridCol>
                <a:gridCol w="6675120">
                  <a:extLst>
                    <a:ext uri="{9D8B030D-6E8A-4147-A177-3AD203B41FA5}">
                      <a16:colId xmlns:a16="http://schemas.microsoft.com/office/drawing/2014/main" val="827021792"/>
                    </a:ext>
                  </a:extLst>
                </a:gridCol>
                <a:gridCol w="1280160">
                  <a:extLst>
                    <a:ext uri="{9D8B030D-6E8A-4147-A177-3AD203B41FA5}">
                      <a16:colId xmlns:a16="http://schemas.microsoft.com/office/drawing/2014/main" val="3705230975"/>
                    </a:ext>
                  </a:extLst>
                </a:gridCol>
              </a:tblGrid>
              <a:tr h="486724">
                <a:tc>
                  <a:txBody>
                    <a:bodyPr/>
                    <a:lstStyle/>
                    <a:p>
                      <a:pPr marL="0" marR="0" algn="ctr">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Line Item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954" marR="62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Category 3 – System Management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954" marR="62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Points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954" marR="62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2375413238"/>
                  </a:ext>
                </a:extLst>
              </a:tr>
              <a:tr h="457200">
                <a:tc>
                  <a:txBody>
                    <a:bodyPr/>
                    <a:lstStyle/>
                    <a:p>
                      <a:pPr marL="0" marR="0" algn="ctr">
                        <a:lnSpc>
                          <a:spcPct val="100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3.A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954" marR="62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Local Planning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954" marR="62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954" marR="62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728999296"/>
                  </a:ext>
                </a:extLst>
              </a:tr>
              <a:tr h="1005840">
                <a:tc>
                  <a:txBody>
                    <a:bodyPr/>
                    <a:lstStyle/>
                    <a:p>
                      <a:pPr marL="0" marR="0" algn="r">
                        <a:lnSpc>
                          <a:spcPct val="100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3.A.1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954" marR="62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82880" marR="0">
                        <a:lnSpc>
                          <a:spcPct val="100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Applicant has developed or is developing a local flood resiliency plan, watershed plan, stormwater management plan, stream restoration plan, or estuary restoration plan, and the proposed project is included in the plan, as of the date of application, </a:t>
                      </a:r>
                      <a:r>
                        <a:rPr lang="en-US" sz="1600" b="1" dirty="0">
                          <a:effectLst/>
                          <a:latin typeface="Calibri" panose="020F0502020204030204" pitchFamily="34" charset="0"/>
                          <a:ea typeface="Calibri" panose="020F0502020204030204" pitchFamily="34" charset="0"/>
                          <a:cs typeface="Calibri" panose="020F0502020204030204" pitchFamily="34" charset="0"/>
                        </a:rPr>
                        <a: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954" marR="62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954" marR="62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7978094"/>
                  </a:ext>
                </a:extLst>
              </a:tr>
              <a:tr h="822960">
                <a:tc>
                  <a:txBody>
                    <a:bodyPr/>
                    <a:lstStyle/>
                    <a:p>
                      <a:pPr marL="0" marR="0" algn="r">
                        <a:lnSpc>
                          <a:spcPct val="100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3.A.2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954" marR="62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nSpc>
                          <a:spcPct val="100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Applicant has implemented an Operation and Maintenance Plan for stormwater infrastructure which includes inspections, repairs, and maintenance, as of the date of application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954" marR="62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954" marR="62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456086"/>
                  </a:ext>
                </a:extLst>
              </a:tr>
              <a:tr h="587567">
                <a:tc>
                  <a:txBody>
                    <a:bodyPr/>
                    <a:lstStyle/>
                    <a:p>
                      <a:pPr marL="0" marR="0" algn="ctr">
                        <a:lnSpc>
                          <a:spcPct val="100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3.B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954" marR="62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Applicant has a current Stormwater Capital Improvement Plan (CIP) that spans at least 5 years and proposed project is included in the CIP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954" marR="62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954" marR="62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0497"/>
                  </a:ext>
                </a:extLst>
              </a:tr>
              <a:tr h="457200">
                <a:tc>
                  <a:txBody>
                    <a:bodyPr/>
                    <a:lstStyle/>
                    <a:p>
                      <a:pPr marL="0" marR="0" algn="ctr">
                        <a:lnSpc>
                          <a:spcPct val="100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3.C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954" marR="62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Stormwater Utility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954" marR="62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954" marR="62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969406661"/>
                  </a:ext>
                </a:extLst>
              </a:tr>
              <a:tr h="548640">
                <a:tc>
                  <a:txBody>
                    <a:bodyPr/>
                    <a:lstStyle/>
                    <a:p>
                      <a:pPr marL="0" marR="0" algn="r">
                        <a:lnSpc>
                          <a:spcPct val="100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3.C.1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954" marR="62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nSpc>
                          <a:spcPct val="100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Applicant has established or is developing or implementing a Stormwater Utility with a Stormwater Enterprise Fund, </a:t>
                      </a:r>
                      <a:r>
                        <a:rPr lang="en-US" sz="1600" b="1" dirty="0">
                          <a:effectLst/>
                          <a:latin typeface="Calibri" panose="020F0502020204030204" pitchFamily="34" charset="0"/>
                          <a:ea typeface="Calibri" panose="020F0502020204030204" pitchFamily="34" charset="0"/>
                          <a:cs typeface="Calibri" panose="020F0502020204030204" pitchFamily="34" charset="0"/>
                        </a:rPr>
                        <a: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954" marR="62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954" marR="62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9132077"/>
                  </a:ext>
                </a:extLst>
              </a:tr>
              <a:tr h="548640">
                <a:tc>
                  <a:txBody>
                    <a:bodyPr/>
                    <a:lstStyle/>
                    <a:p>
                      <a:pPr marL="0" marR="0" algn="r">
                        <a:lnSpc>
                          <a:spcPct val="100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3.C.2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954" marR="62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nSpc>
                          <a:spcPct val="100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Applicant has established or is developing or implementing a Stormwater Management Program without a Stormwater Enterprise Fund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954" marR="62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954" marR="62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1465651"/>
                  </a:ext>
                </a:extLst>
              </a:tr>
              <a:tr h="365760">
                <a:tc gridSpan="2">
                  <a:txBody>
                    <a:bodyPr/>
                    <a:lstStyle/>
                    <a:p>
                      <a:pPr marL="0" marR="0" algn="r">
                        <a:lnSpc>
                          <a:spcPct val="100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Maximum points available for Category 3 – System Management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954" marR="62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0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954" marR="62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4824752"/>
                  </a:ext>
                </a:extLst>
              </a:tr>
            </a:tbl>
          </a:graphicData>
        </a:graphic>
      </p:graphicFrame>
      <p:sp>
        <p:nvSpPr>
          <p:cNvPr id="4" name="Slide Number Placeholder 3">
            <a:extLst>
              <a:ext uri="{FF2B5EF4-FFF2-40B4-BE49-F238E27FC236}">
                <a16:creationId xmlns:a16="http://schemas.microsoft.com/office/drawing/2014/main" id="{705F7DF3-F98E-4081-4FEF-1D2C0C05B937}"/>
              </a:ext>
            </a:extLst>
          </p:cNvPr>
          <p:cNvSpPr>
            <a:spLocks noGrp="1"/>
          </p:cNvSpPr>
          <p:nvPr>
            <p:ph type="sldNum" sz="quarter" idx="10"/>
          </p:nvPr>
        </p:nvSpPr>
        <p:spPr/>
        <p:txBody>
          <a:bodyPr/>
          <a:lstStyle/>
          <a:p>
            <a:fld id="{DACB0C26-4646-467F-89AF-6C0A7B2F9E95}" type="slidenum">
              <a:rPr lang="en-US" smtClean="0"/>
              <a:pPr/>
              <a:t>22</a:t>
            </a:fld>
            <a:endParaRPr lang="en-US" dirty="0"/>
          </a:p>
        </p:txBody>
      </p:sp>
    </p:spTree>
    <p:extLst>
      <p:ext uri="{BB962C8B-B14F-4D97-AF65-F5344CB8AC3E}">
        <p14:creationId xmlns:p14="http://schemas.microsoft.com/office/powerpoint/2010/main" val="3873285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4D06B-54F2-A318-250B-A746B4244FE4}"/>
              </a:ext>
            </a:extLst>
          </p:cNvPr>
          <p:cNvSpPr>
            <a:spLocks noGrp="1"/>
          </p:cNvSpPr>
          <p:nvPr>
            <p:ph type="title"/>
          </p:nvPr>
        </p:nvSpPr>
        <p:spPr>
          <a:xfrm>
            <a:off x="361506" y="0"/>
            <a:ext cx="8399721" cy="914400"/>
          </a:xfrm>
        </p:spPr>
        <p:txBody>
          <a:bodyPr>
            <a:normAutofit/>
          </a:bodyPr>
          <a:lstStyle/>
          <a:p>
            <a:r>
              <a:rPr lang="en-US" sz="2800" b="1" dirty="0"/>
              <a:t>Construction Project PRS</a:t>
            </a:r>
            <a:r>
              <a:rPr lang="en-US" sz="2800" dirty="0"/>
              <a:t> – Affordability</a:t>
            </a:r>
          </a:p>
        </p:txBody>
      </p:sp>
      <p:graphicFrame>
        <p:nvGraphicFramePr>
          <p:cNvPr id="9" name="Content Placeholder 8">
            <a:extLst>
              <a:ext uri="{FF2B5EF4-FFF2-40B4-BE49-F238E27FC236}">
                <a16:creationId xmlns:a16="http://schemas.microsoft.com/office/drawing/2014/main" id="{CFFD1602-5EFC-E3EC-DF59-1C206DB1886A}"/>
              </a:ext>
            </a:extLst>
          </p:cNvPr>
          <p:cNvGraphicFramePr>
            <a:graphicFrameLocks noGrp="1"/>
          </p:cNvGraphicFramePr>
          <p:nvPr>
            <p:ph idx="1"/>
          </p:nvPr>
        </p:nvGraphicFramePr>
        <p:xfrm>
          <a:off x="182880" y="1075800"/>
          <a:ext cx="8778240" cy="5338255"/>
        </p:xfrm>
        <a:graphic>
          <a:graphicData uri="http://schemas.openxmlformats.org/drawingml/2006/table">
            <a:tbl>
              <a:tblPr firstRow="1" firstCol="1" bandRow="1"/>
              <a:tblGrid>
                <a:gridCol w="822960">
                  <a:extLst>
                    <a:ext uri="{9D8B030D-6E8A-4147-A177-3AD203B41FA5}">
                      <a16:colId xmlns:a16="http://schemas.microsoft.com/office/drawing/2014/main" val="1370117872"/>
                    </a:ext>
                  </a:extLst>
                </a:gridCol>
                <a:gridCol w="6675120">
                  <a:extLst>
                    <a:ext uri="{9D8B030D-6E8A-4147-A177-3AD203B41FA5}">
                      <a16:colId xmlns:a16="http://schemas.microsoft.com/office/drawing/2014/main" val="3838506205"/>
                    </a:ext>
                  </a:extLst>
                </a:gridCol>
                <a:gridCol w="1280160">
                  <a:extLst>
                    <a:ext uri="{9D8B030D-6E8A-4147-A177-3AD203B41FA5}">
                      <a16:colId xmlns:a16="http://schemas.microsoft.com/office/drawing/2014/main" val="563495837"/>
                    </a:ext>
                  </a:extLst>
                </a:gridCol>
              </a:tblGrid>
              <a:tr h="474009">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Line Item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Category 4 – Affordability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Points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2094733579"/>
                  </a:ext>
                </a:extLst>
              </a:tr>
              <a:tr h="384048">
                <a:tc>
                  <a:txBody>
                    <a:bodyPr/>
                    <a:lstStyle/>
                    <a:p>
                      <a:pPr marL="0" marR="0" algn="ctr">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4.A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Population</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324671937"/>
                  </a:ext>
                </a:extLst>
              </a:tr>
              <a:tr h="384048">
                <a:tc>
                  <a:txBody>
                    <a:bodyPr/>
                    <a:lstStyle/>
                    <a:p>
                      <a:pPr marL="0" marR="0" algn="r">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4.A.1</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Population is less than 10,000, </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OR</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a:solidFill>
                            <a:schemeClr val="tx1"/>
                          </a:solidFill>
                          <a:effectLst/>
                          <a:latin typeface="Calibri" panose="020F0502020204030204" pitchFamily="34" charset="0"/>
                          <a:ea typeface="Calibri" panose="020F0502020204030204" pitchFamily="34" charset="0"/>
                          <a:cs typeface="Calibri" panose="020F0502020204030204" pitchFamily="34" charset="0"/>
                        </a:rPr>
                        <a:t>3</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477909"/>
                  </a:ext>
                </a:extLst>
              </a:tr>
              <a:tr h="384048">
                <a:tc>
                  <a:txBody>
                    <a:bodyPr/>
                    <a:lstStyle/>
                    <a:p>
                      <a:pPr marL="0" marR="0" algn="r">
                        <a:lnSpc>
                          <a:spcPct val="107000"/>
                        </a:lnSpc>
                        <a:spcBef>
                          <a:spcPts val="0"/>
                        </a:spcBef>
                        <a:spcAft>
                          <a:spcPts val="0"/>
                        </a:spcAft>
                      </a:pPr>
                      <a:r>
                        <a:rPr lang="en-US" sz="1600" b="0">
                          <a:solidFill>
                            <a:schemeClr val="tx1"/>
                          </a:solidFill>
                          <a:effectLst/>
                          <a:latin typeface="Calibri" panose="020F0502020204030204" pitchFamily="34" charset="0"/>
                          <a:ea typeface="Calibri" panose="020F0502020204030204" pitchFamily="34" charset="0"/>
                          <a:cs typeface="Calibri" panose="020F0502020204030204" pitchFamily="34" charset="0"/>
                        </a:rPr>
                        <a:t>4.A.2</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Population is greater than or equal to 10,000 but less than 20,000</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6517691"/>
                  </a:ext>
                </a:extLst>
              </a:tr>
              <a:tr h="384048">
                <a:tc>
                  <a:txBody>
                    <a:bodyPr/>
                    <a:lstStyle/>
                    <a:p>
                      <a:pPr marL="0" marR="0" algn="ctr">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4.B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Local Government Unit (LGU) Indicators</a:t>
                      </a:r>
                      <a:endParaRPr lang="en-US" sz="160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39524265"/>
                  </a:ext>
                </a:extLst>
              </a:tr>
              <a:tr h="384048">
                <a:tc>
                  <a:txBody>
                    <a:bodyPr/>
                    <a:lstStyle/>
                    <a:p>
                      <a:pPr marL="0" marR="0" algn="r">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4.B.1</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out of 5 LGU indicators worse than state benchmark, </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OR</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9815497"/>
                  </a:ext>
                </a:extLst>
              </a:tr>
              <a:tr h="384048">
                <a:tc>
                  <a:txBody>
                    <a:bodyPr/>
                    <a:lstStyle/>
                    <a:p>
                      <a:pPr marL="0" marR="0" algn="r">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4.B.2</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 out of 5 LGU indicators worse than state benchmark, </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OR</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522339"/>
                  </a:ext>
                </a:extLst>
              </a:tr>
              <a:tr h="384048">
                <a:tc>
                  <a:txBody>
                    <a:bodyPr/>
                    <a:lstStyle/>
                    <a:p>
                      <a:pPr marL="0" marR="0" algn="r">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4.B.3</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out of 5 LGU indicators worse than state benchmark, </a:t>
                      </a: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353117"/>
                  </a:ext>
                </a:extLst>
              </a:tr>
              <a:tr h="384048">
                <a:tc>
                  <a:txBody>
                    <a:bodyPr/>
                    <a:lstStyle/>
                    <a:p>
                      <a:pPr marL="0" marR="0" algn="r">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4.B.4</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out of 5 LGU indicators worse than state benchmark, </a:t>
                      </a: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2704393"/>
                  </a:ext>
                </a:extLst>
              </a:tr>
              <a:tr h="384048">
                <a:tc>
                  <a:txBody>
                    <a:bodyPr/>
                    <a:lstStyle/>
                    <a:p>
                      <a:pPr marL="0" marR="0" algn="r">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4.B.5</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out of 5 LGU indicators worse than state benchmark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12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2286194"/>
                  </a:ext>
                </a:extLst>
              </a:tr>
              <a:tr h="548640">
                <a:tc>
                  <a:txBody>
                    <a:bodyPr/>
                    <a:lstStyle/>
                    <a:p>
                      <a:pPr marL="0" marR="0" algn="ctr">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4.C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Project benefits disadvantaged areas: 50 percent or more of the total project cost will benefit disadvantaged areas</a:t>
                      </a:r>
                      <a:endParaRPr lang="en-US" sz="1600" b="0" strike="sng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0628729"/>
                  </a:ext>
                </a:extLst>
              </a:tr>
              <a:tr h="365760">
                <a:tc gridSpan="2">
                  <a:txBody>
                    <a:bodyPr/>
                    <a:lstStyle/>
                    <a:p>
                      <a:pPr marL="0" marR="0" algn="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Maximum points available for Category 4 – Affordability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531862"/>
                  </a:ext>
                </a:extLst>
              </a:tr>
              <a:tr h="457200">
                <a:tc gridSpan="2">
                  <a:txBody>
                    <a:bodyPr/>
                    <a:lstStyle/>
                    <a:p>
                      <a:pPr marL="0" marR="0" algn="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Maximum Points Available for All Categories for Stormwater Construction Project </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100</a:t>
                      </a:r>
                    </a:p>
                  </a:txBody>
                  <a:tcPr marL="61309" marR="61309"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39950709"/>
                  </a:ext>
                </a:extLst>
              </a:tr>
            </a:tbl>
          </a:graphicData>
        </a:graphic>
      </p:graphicFrame>
      <p:sp>
        <p:nvSpPr>
          <p:cNvPr id="4" name="Slide Number Placeholder 3">
            <a:extLst>
              <a:ext uri="{FF2B5EF4-FFF2-40B4-BE49-F238E27FC236}">
                <a16:creationId xmlns:a16="http://schemas.microsoft.com/office/drawing/2014/main" id="{705F7DF3-F98E-4081-4FEF-1D2C0C05B937}"/>
              </a:ext>
            </a:extLst>
          </p:cNvPr>
          <p:cNvSpPr>
            <a:spLocks noGrp="1"/>
          </p:cNvSpPr>
          <p:nvPr>
            <p:ph type="sldNum" sz="quarter" idx="10"/>
          </p:nvPr>
        </p:nvSpPr>
        <p:spPr/>
        <p:txBody>
          <a:bodyPr/>
          <a:lstStyle/>
          <a:p>
            <a:fld id="{DACB0C26-4646-467F-89AF-6C0A7B2F9E95}" type="slidenum">
              <a:rPr lang="en-US" smtClean="0"/>
              <a:pPr/>
              <a:t>23</a:t>
            </a:fld>
            <a:endParaRPr lang="en-US" dirty="0"/>
          </a:p>
        </p:txBody>
      </p:sp>
    </p:spTree>
    <p:extLst>
      <p:ext uri="{BB962C8B-B14F-4D97-AF65-F5344CB8AC3E}">
        <p14:creationId xmlns:p14="http://schemas.microsoft.com/office/powerpoint/2010/main" val="545809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E23E-BFB7-45FA-9089-807B7B5B1088}"/>
              </a:ext>
            </a:extLst>
          </p:cNvPr>
          <p:cNvSpPr>
            <a:spLocks noGrp="1"/>
          </p:cNvSpPr>
          <p:nvPr>
            <p:ph type="title"/>
          </p:nvPr>
        </p:nvSpPr>
        <p:spPr/>
        <p:txBody>
          <a:bodyPr/>
          <a:lstStyle/>
          <a:p>
            <a:endParaRPr lang="en-US" dirty="0"/>
          </a:p>
        </p:txBody>
      </p:sp>
      <p:sp>
        <p:nvSpPr>
          <p:cNvPr id="4" name="Content Placeholder 6">
            <a:extLst>
              <a:ext uri="{FF2B5EF4-FFF2-40B4-BE49-F238E27FC236}">
                <a16:creationId xmlns:a16="http://schemas.microsoft.com/office/drawing/2014/main" id="{6B60817B-70D8-4F93-B366-D44C4AA49EF8}"/>
              </a:ext>
            </a:extLst>
          </p:cNvPr>
          <p:cNvSpPr>
            <a:spLocks noGrp="1"/>
          </p:cNvSpPr>
          <p:nvPr>
            <p:ph idx="1"/>
          </p:nvPr>
        </p:nvSpPr>
        <p:spPr>
          <a:xfrm>
            <a:off x="4721663" y="1705225"/>
            <a:ext cx="4066305" cy="3572453"/>
          </a:xfrm>
        </p:spPr>
        <p:txBody>
          <a:bodyPr>
            <a:normAutofit/>
          </a:bodyPr>
          <a:lstStyle/>
          <a:p>
            <a:pPr marL="342900" lvl="1" indent="0">
              <a:lnSpc>
                <a:spcPct val="100000"/>
              </a:lnSpc>
              <a:spcBef>
                <a:spcPts val="0"/>
              </a:spcBef>
              <a:spcAft>
                <a:spcPts val="600"/>
              </a:spcAft>
              <a:buNone/>
            </a:pPr>
            <a:r>
              <a:rPr lang="en-US" sz="2600" b="1" dirty="0"/>
              <a:t>Stormwater Planning Project Priority Rating System (PRS)</a:t>
            </a:r>
          </a:p>
          <a:p>
            <a:pPr marL="342900" lvl="1" indent="0" algn="ctr">
              <a:lnSpc>
                <a:spcPct val="100000"/>
              </a:lnSpc>
              <a:spcBef>
                <a:spcPts val="0"/>
              </a:spcBef>
              <a:spcAft>
                <a:spcPts val="600"/>
              </a:spcAft>
              <a:buNone/>
            </a:pPr>
            <a:endParaRPr lang="en-US" sz="800" b="1" dirty="0"/>
          </a:p>
          <a:p>
            <a:pPr marL="800100" lvl="2">
              <a:lnSpc>
                <a:spcPct val="100000"/>
              </a:lnSpc>
              <a:spcBef>
                <a:spcPts val="0"/>
              </a:spcBef>
              <a:spcAft>
                <a:spcPts val="600"/>
              </a:spcAft>
            </a:pPr>
            <a:r>
              <a:rPr lang="en-US" dirty="0">
                <a:latin typeface="+mn-lt"/>
                <a:ea typeface="Calibri" panose="020F0502020204030204" pitchFamily="34" charset="0"/>
                <a:cs typeface="Calibri" panose="020F0502020204030204" pitchFamily="34" charset="0"/>
              </a:rPr>
              <a:t>Project Benefits</a:t>
            </a:r>
          </a:p>
          <a:p>
            <a:pPr marL="800100" lvl="2">
              <a:lnSpc>
                <a:spcPct val="100000"/>
              </a:lnSpc>
              <a:spcBef>
                <a:spcPts val="0"/>
              </a:spcBef>
              <a:spcAft>
                <a:spcPts val="600"/>
              </a:spcAft>
            </a:pPr>
            <a:r>
              <a:rPr lang="en-US" dirty="0">
                <a:latin typeface="+mn-lt"/>
                <a:ea typeface="Calibri" panose="020F0502020204030204" pitchFamily="34" charset="0"/>
                <a:cs typeface="Calibri" panose="020F0502020204030204" pitchFamily="34" charset="0"/>
              </a:rPr>
              <a:t>System Management</a:t>
            </a:r>
          </a:p>
          <a:p>
            <a:pPr marL="800100" lvl="2">
              <a:lnSpc>
                <a:spcPct val="100000"/>
              </a:lnSpc>
              <a:spcBef>
                <a:spcPts val="0"/>
              </a:spcBef>
              <a:spcAft>
                <a:spcPts val="600"/>
              </a:spcAft>
            </a:pPr>
            <a:r>
              <a:rPr lang="en-US" dirty="0">
                <a:latin typeface="+mn-lt"/>
                <a:ea typeface="Calibri" panose="020F0502020204030204" pitchFamily="34" charset="0"/>
                <a:cs typeface="Calibri" panose="020F0502020204030204" pitchFamily="34" charset="0"/>
              </a:rPr>
              <a:t>Affordability</a:t>
            </a:r>
          </a:p>
          <a:p>
            <a:pPr marL="685800" lvl="2" indent="0">
              <a:lnSpc>
                <a:spcPct val="100000"/>
              </a:lnSpc>
              <a:spcBef>
                <a:spcPts val="0"/>
              </a:spcBef>
              <a:spcAft>
                <a:spcPts val="600"/>
              </a:spcAft>
              <a:buNone/>
            </a:pPr>
            <a:r>
              <a:rPr lang="en-US" dirty="0">
                <a:latin typeface="+mn-lt"/>
                <a:ea typeface="Calibri" panose="020F0502020204030204" pitchFamily="34" charset="0"/>
                <a:cs typeface="Calibri" panose="020F0502020204030204" pitchFamily="34" charset="0"/>
              </a:rPr>
              <a:t>Maximum points = 52</a:t>
            </a:r>
          </a:p>
          <a:p>
            <a:pPr marL="342900" lvl="1" indent="0" algn="ctr">
              <a:lnSpc>
                <a:spcPct val="100000"/>
              </a:lnSpc>
              <a:spcBef>
                <a:spcPts val="0"/>
              </a:spcBef>
              <a:spcAft>
                <a:spcPts val="600"/>
              </a:spcAft>
              <a:buNone/>
            </a:pPr>
            <a:endParaRPr lang="en-US" sz="2600" b="1" dirty="0"/>
          </a:p>
          <a:p>
            <a:pPr>
              <a:lnSpc>
                <a:spcPct val="100000"/>
              </a:lnSpc>
              <a:spcBef>
                <a:spcPts val="0"/>
              </a:spcBef>
              <a:spcAft>
                <a:spcPts val="600"/>
              </a:spcAft>
            </a:pPr>
            <a:endParaRPr lang="en-US" sz="2400" dirty="0">
              <a:solidFill>
                <a:schemeClr val="tx1"/>
              </a:solidFill>
            </a:endParaRPr>
          </a:p>
        </p:txBody>
      </p:sp>
      <p:pic>
        <p:nvPicPr>
          <p:cNvPr id="5" name="Picture Placeholder 8">
            <a:extLst>
              <a:ext uri="{FF2B5EF4-FFF2-40B4-BE49-F238E27FC236}">
                <a16:creationId xmlns:a16="http://schemas.microsoft.com/office/drawing/2014/main" id="{D6CB5612-2062-483E-BBEA-3D2CA0E7CA89}"/>
              </a:ext>
            </a:extLst>
          </p:cNvPr>
          <p:cNvPicPr>
            <a:picLocks noChangeAspect="1"/>
          </p:cNvPicPr>
          <p:nvPr/>
        </p:nvPicPr>
        <p:blipFill>
          <a:blip r:embed="rId3" cstate="print">
            <a:extLst>
              <a:ext uri="{28A0092B-C50C-407E-A947-70E740481C1C}">
                <a14:useLocalDpi xmlns:a14="http://schemas.microsoft.com/office/drawing/2010/main" val="0"/>
              </a:ext>
            </a:extLst>
          </a:blip>
          <a:srcRect l="17647" r="17647"/>
          <a:stretch>
            <a:fillRect/>
          </a:stretch>
        </p:blipFill>
        <p:spPr>
          <a:xfrm>
            <a:off x="208718" y="1290869"/>
            <a:ext cx="4389120" cy="4082504"/>
          </a:xfrm>
          <a:prstGeom prst="rect">
            <a:avLst/>
          </a:prstGeom>
        </p:spPr>
      </p:pic>
      <p:sp>
        <p:nvSpPr>
          <p:cNvPr id="3" name="Slide Number Placeholder 2">
            <a:extLst>
              <a:ext uri="{FF2B5EF4-FFF2-40B4-BE49-F238E27FC236}">
                <a16:creationId xmlns:a16="http://schemas.microsoft.com/office/drawing/2014/main" id="{870379AF-92F3-45A6-86D2-51C5A115B508}"/>
              </a:ext>
            </a:extLst>
          </p:cNvPr>
          <p:cNvSpPr>
            <a:spLocks noGrp="1"/>
          </p:cNvSpPr>
          <p:nvPr>
            <p:ph type="sldNum" sz="quarter" idx="10"/>
          </p:nvPr>
        </p:nvSpPr>
        <p:spPr/>
        <p:txBody>
          <a:bodyPr/>
          <a:lstStyle/>
          <a:p>
            <a:pPr algn="l"/>
            <a:fld id="{DACB0C26-4646-467F-89AF-6C0A7B2F9E95}" type="slidenum">
              <a:rPr lang="en-US" b="1" smtClean="0"/>
              <a:pPr algn="l"/>
              <a:t>24</a:t>
            </a:fld>
            <a:endParaRPr lang="en-US" b="1" dirty="0"/>
          </a:p>
        </p:txBody>
      </p:sp>
    </p:spTree>
    <p:extLst>
      <p:ext uri="{BB962C8B-B14F-4D97-AF65-F5344CB8AC3E}">
        <p14:creationId xmlns:p14="http://schemas.microsoft.com/office/powerpoint/2010/main" val="2904645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C3A6-0236-4EBA-8CF9-42166D48C824}"/>
              </a:ext>
            </a:extLst>
          </p:cNvPr>
          <p:cNvSpPr>
            <a:spLocks noGrp="1"/>
          </p:cNvSpPr>
          <p:nvPr>
            <p:ph type="title"/>
          </p:nvPr>
        </p:nvSpPr>
        <p:spPr/>
        <p:txBody>
          <a:bodyPr/>
          <a:lstStyle/>
          <a:p>
            <a:r>
              <a:rPr lang="en-US" dirty="0"/>
              <a:t>Planning Grant – Example Types of Projects</a:t>
            </a:r>
          </a:p>
        </p:txBody>
      </p:sp>
      <p:sp>
        <p:nvSpPr>
          <p:cNvPr id="3" name="Content Placeholder 2">
            <a:extLst>
              <a:ext uri="{FF2B5EF4-FFF2-40B4-BE49-F238E27FC236}">
                <a16:creationId xmlns:a16="http://schemas.microsoft.com/office/drawing/2014/main" id="{E45D2447-FB89-42BA-857A-57DBF4F491C1}"/>
              </a:ext>
            </a:extLst>
          </p:cNvPr>
          <p:cNvSpPr>
            <a:spLocks noGrp="1"/>
          </p:cNvSpPr>
          <p:nvPr>
            <p:ph idx="1"/>
          </p:nvPr>
        </p:nvSpPr>
        <p:spPr>
          <a:xfrm>
            <a:off x="256478" y="1028193"/>
            <a:ext cx="8617358" cy="5508702"/>
          </a:xfrm>
        </p:spPr>
        <p:txBody>
          <a:bodyPr>
            <a:normAutofit lnSpcReduction="10000"/>
          </a:bodyPr>
          <a:lstStyle/>
          <a:p>
            <a:pPr marL="0" indent="0">
              <a:lnSpc>
                <a:spcPct val="110000"/>
              </a:lnSpc>
              <a:spcBef>
                <a:spcPts val="0"/>
              </a:spcBef>
              <a:spcAft>
                <a:spcPts val="800"/>
              </a:spcAft>
              <a:buNone/>
            </a:pPr>
            <a:r>
              <a:rPr lang="en-US" sz="2600" dirty="0"/>
              <a:t>Purpose may include but is not limited to:</a:t>
            </a:r>
          </a:p>
          <a:p>
            <a:pPr lvl="1">
              <a:lnSpc>
                <a:spcPct val="118000"/>
              </a:lnSpc>
              <a:spcBef>
                <a:spcPts val="0"/>
              </a:spcBef>
              <a:spcAft>
                <a:spcPts val="200"/>
              </a:spcAft>
            </a:pPr>
            <a:r>
              <a:rPr lang="en-US" dirty="0">
                <a:latin typeface="+mn-lt"/>
              </a:rPr>
              <a:t>Develop and implement a stormwater utility</a:t>
            </a:r>
          </a:p>
          <a:p>
            <a:pPr lvl="1">
              <a:lnSpc>
                <a:spcPct val="118000"/>
              </a:lnSpc>
              <a:spcBef>
                <a:spcPts val="0"/>
              </a:spcBef>
              <a:spcAft>
                <a:spcPts val="200"/>
              </a:spcAft>
            </a:pPr>
            <a:r>
              <a:rPr lang="en-US" dirty="0">
                <a:latin typeface="+mn-lt"/>
              </a:rPr>
              <a:t>Stormwater rate or fee development</a:t>
            </a:r>
          </a:p>
          <a:p>
            <a:pPr lvl="1">
              <a:lnSpc>
                <a:spcPct val="118000"/>
              </a:lnSpc>
              <a:spcBef>
                <a:spcPts val="0"/>
              </a:spcBef>
              <a:spcAft>
                <a:spcPts val="200"/>
              </a:spcAft>
            </a:pPr>
            <a:r>
              <a:rPr lang="en-US" dirty="0">
                <a:latin typeface="+mn-lt"/>
              </a:rPr>
              <a:t>Stormwater asset inventory and  assessment</a:t>
            </a:r>
          </a:p>
          <a:p>
            <a:pPr lvl="1">
              <a:lnSpc>
                <a:spcPct val="118000"/>
              </a:lnSpc>
              <a:spcBef>
                <a:spcPts val="0"/>
              </a:spcBef>
              <a:spcAft>
                <a:spcPts val="200"/>
              </a:spcAft>
            </a:pPr>
            <a:r>
              <a:rPr lang="en-US" dirty="0">
                <a:latin typeface="+mn-lt"/>
              </a:rPr>
              <a:t>Stormwater modeling (hydrologic and hydraulic)</a:t>
            </a:r>
          </a:p>
          <a:p>
            <a:pPr lvl="1">
              <a:lnSpc>
                <a:spcPct val="118000"/>
              </a:lnSpc>
              <a:spcBef>
                <a:spcPts val="0"/>
              </a:spcBef>
              <a:spcAft>
                <a:spcPts val="200"/>
              </a:spcAft>
            </a:pPr>
            <a:r>
              <a:rPr lang="en-US" dirty="0">
                <a:latin typeface="+mn-lt"/>
              </a:rPr>
              <a:t>Regionalized stormwater planning/management</a:t>
            </a:r>
          </a:p>
          <a:p>
            <a:pPr lvl="1">
              <a:lnSpc>
                <a:spcPct val="118000"/>
              </a:lnSpc>
              <a:spcBef>
                <a:spcPts val="0"/>
              </a:spcBef>
              <a:spcAft>
                <a:spcPts val="200"/>
              </a:spcAft>
            </a:pPr>
            <a:r>
              <a:rPr lang="en-US" dirty="0">
                <a:latin typeface="+mn-lt"/>
              </a:rPr>
              <a:t>Engineering concept plans or designs</a:t>
            </a:r>
          </a:p>
          <a:p>
            <a:pPr lvl="1">
              <a:lnSpc>
                <a:spcPct val="118000"/>
              </a:lnSpc>
              <a:spcBef>
                <a:spcPts val="0"/>
              </a:spcBef>
              <a:spcAft>
                <a:spcPts val="200"/>
              </a:spcAft>
            </a:pPr>
            <a:r>
              <a:rPr lang="en-US" dirty="0">
                <a:latin typeface="+mn-lt"/>
              </a:rPr>
              <a:t>Develop planning documents such as:</a:t>
            </a:r>
            <a:endParaRPr lang="en-US" dirty="0">
              <a:effectLst/>
              <a:latin typeface="+mn-lt"/>
              <a:cs typeface="Times New Roman" panose="02020603050405020304" pitchFamily="18" charset="0"/>
            </a:endParaRPr>
          </a:p>
          <a:p>
            <a:pPr lvl="2">
              <a:lnSpc>
                <a:spcPct val="118000"/>
              </a:lnSpc>
              <a:spcBef>
                <a:spcPts val="0"/>
              </a:spcBef>
              <a:spcAft>
                <a:spcPts val="200"/>
              </a:spcAft>
            </a:pPr>
            <a:r>
              <a:rPr lang="en-US" sz="2200" dirty="0">
                <a:effectLst/>
                <a:latin typeface="+mn-lt"/>
                <a:cs typeface="Times New Roman" panose="02020603050405020304" pitchFamily="18" charset="0"/>
              </a:rPr>
              <a:t>Watershed plan</a:t>
            </a:r>
          </a:p>
          <a:p>
            <a:pPr lvl="2">
              <a:lnSpc>
                <a:spcPct val="118000"/>
              </a:lnSpc>
              <a:spcBef>
                <a:spcPts val="0"/>
              </a:spcBef>
              <a:spcAft>
                <a:spcPts val="200"/>
              </a:spcAft>
            </a:pPr>
            <a:r>
              <a:rPr lang="en-US" sz="2200" dirty="0">
                <a:effectLst/>
                <a:latin typeface="+mn-lt"/>
                <a:cs typeface="Times New Roman" panose="02020603050405020304" pitchFamily="18" charset="0"/>
              </a:rPr>
              <a:t>Stormwater management plan/program</a:t>
            </a:r>
          </a:p>
          <a:p>
            <a:pPr lvl="2">
              <a:lnSpc>
                <a:spcPct val="118000"/>
              </a:lnSpc>
              <a:spcBef>
                <a:spcPts val="0"/>
              </a:spcBef>
              <a:spcAft>
                <a:spcPts val="200"/>
              </a:spcAft>
            </a:pPr>
            <a:r>
              <a:rPr lang="en-US" sz="2200" dirty="0">
                <a:effectLst/>
                <a:latin typeface="+mn-lt"/>
                <a:cs typeface="Times New Roman" panose="02020603050405020304" pitchFamily="18" charset="0"/>
              </a:rPr>
              <a:t>Restoration plan for streams, wetlands, buffers or estuaries</a:t>
            </a:r>
          </a:p>
          <a:p>
            <a:pPr lvl="2">
              <a:lnSpc>
                <a:spcPct val="118000"/>
              </a:lnSpc>
              <a:spcBef>
                <a:spcPts val="0"/>
              </a:spcBef>
              <a:spcAft>
                <a:spcPts val="200"/>
              </a:spcAft>
            </a:pPr>
            <a:r>
              <a:rPr lang="en-US" sz="2200" dirty="0">
                <a:effectLst/>
                <a:latin typeface="+mn-lt"/>
                <a:cs typeface="Times New Roman" panose="02020603050405020304" pitchFamily="18" charset="0"/>
              </a:rPr>
              <a:t>Stormwater infrastructure O&amp;M plan</a:t>
            </a:r>
          </a:p>
          <a:p>
            <a:pPr lvl="2">
              <a:lnSpc>
                <a:spcPct val="110000"/>
              </a:lnSpc>
              <a:spcBef>
                <a:spcPts val="0"/>
              </a:spcBef>
              <a:spcAft>
                <a:spcPts val="200"/>
              </a:spcAft>
            </a:pPr>
            <a:r>
              <a:rPr lang="en-US" sz="2200" dirty="0">
                <a:effectLst/>
                <a:latin typeface="+mn-lt"/>
                <a:cs typeface="Times New Roman" panose="02020603050405020304" pitchFamily="18" charset="0"/>
              </a:rPr>
              <a:t>Stormwater capital improvement plan (CIP)</a:t>
            </a:r>
          </a:p>
          <a:p>
            <a:pPr>
              <a:lnSpc>
                <a:spcPct val="110000"/>
              </a:lnSpc>
              <a:spcBef>
                <a:spcPts val="0"/>
              </a:spcBef>
              <a:spcAft>
                <a:spcPts val="200"/>
              </a:spcAft>
            </a:pPr>
            <a:endParaRPr lang="en-US" sz="2400" dirty="0"/>
          </a:p>
          <a:p>
            <a:endParaRPr lang="en-US" dirty="0"/>
          </a:p>
        </p:txBody>
      </p:sp>
      <p:sp>
        <p:nvSpPr>
          <p:cNvPr id="4" name="Slide Number Placeholder 3">
            <a:extLst>
              <a:ext uri="{FF2B5EF4-FFF2-40B4-BE49-F238E27FC236}">
                <a16:creationId xmlns:a16="http://schemas.microsoft.com/office/drawing/2014/main" id="{0EAD77F9-91B8-4212-9AA6-F33FF6E20E33}"/>
              </a:ext>
            </a:extLst>
          </p:cNvPr>
          <p:cNvSpPr>
            <a:spLocks noGrp="1"/>
          </p:cNvSpPr>
          <p:nvPr>
            <p:ph type="sldNum" sz="quarter" idx="10"/>
          </p:nvPr>
        </p:nvSpPr>
        <p:spPr/>
        <p:txBody>
          <a:bodyPr/>
          <a:lstStyle/>
          <a:p>
            <a:fld id="{DACB0C26-4646-467F-89AF-6C0A7B2F9E95}" type="slidenum">
              <a:rPr lang="en-US" smtClean="0"/>
              <a:pPr/>
              <a:t>25</a:t>
            </a:fld>
            <a:endParaRPr lang="en-US" dirty="0"/>
          </a:p>
        </p:txBody>
      </p:sp>
    </p:spTree>
    <p:extLst>
      <p:ext uri="{BB962C8B-B14F-4D97-AF65-F5344CB8AC3E}">
        <p14:creationId xmlns:p14="http://schemas.microsoft.com/office/powerpoint/2010/main" val="2159229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D9E76-88E4-4015-A51F-9DE316FC4E42}"/>
              </a:ext>
            </a:extLst>
          </p:cNvPr>
          <p:cNvSpPr>
            <a:spLocks noGrp="1"/>
          </p:cNvSpPr>
          <p:nvPr>
            <p:ph type="title"/>
          </p:nvPr>
        </p:nvSpPr>
        <p:spPr>
          <a:xfrm>
            <a:off x="442296" y="0"/>
            <a:ext cx="8701703" cy="914400"/>
          </a:xfrm>
        </p:spPr>
        <p:txBody>
          <a:bodyPr>
            <a:normAutofit/>
          </a:bodyPr>
          <a:lstStyle/>
          <a:p>
            <a:r>
              <a:rPr lang="en-US" sz="2800" b="1" dirty="0"/>
              <a:t>Planning Project PRS </a:t>
            </a:r>
            <a:r>
              <a:rPr lang="en-US" sz="2800" dirty="0"/>
              <a:t>– Project Benefits</a:t>
            </a:r>
          </a:p>
        </p:txBody>
      </p:sp>
      <p:sp>
        <p:nvSpPr>
          <p:cNvPr id="4" name="Slide Number Placeholder 3">
            <a:extLst>
              <a:ext uri="{FF2B5EF4-FFF2-40B4-BE49-F238E27FC236}">
                <a16:creationId xmlns:a16="http://schemas.microsoft.com/office/drawing/2014/main" id="{619C1FC0-960D-4B2F-B40A-9394CA8E2E5D}"/>
              </a:ext>
            </a:extLst>
          </p:cNvPr>
          <p:cNvSpPr>
            <a:spLocks noGrp="1"/>
          </p:cNvSpPr>
          <p:nvPr>
            <p:ph type="sldNum" sz="quarter" idx="10"/>
          </p:nvPr>
        </p:nvSpPr>
        <p:spPr/>
        <p:txBody>
          <a:bodyPr/>
          <a:lstStyle/>
          <a:p>
            <a:fld id="{DACB0C26-4646-467F-89AF-6C0A7B2F9E95}" type="slidenum">
              <a:rPr lang="en-US" smtClean="0"/>
              <a:pPr/>
              <a:t>26</a:t>
            </a:fld>
            <a:endParaRPr lang="en-US" dirty="0"/>
          </a:p>
        </p:txBody>
      </p:sp>
      <p:graphicFrame>
        <p:nvGraphicFramePr>
          <p:cNvPr id="6" name="Content Placeholder 5">
            <a:extLst>
              <a:ext uri="{FF2B5EF4-FFF2-40B4-BE49-F238E27FC236}">
                <a16:creationId xmlns:a16="http://schemas.microsoft.com/office/drawing/2014/main" id="{B40C37F0-0AEC-AC3C-A013-F88030A7BB4F}"/>
              </a:ext>
            </a:extLst>
          </p:cNvPr>
          <p:cNvGraphicFramePr>
            <a:graphicFrameLocks noGrp="1"/>
          </p:cNvGraphicFramePr>
          <p:nvPr>
            <p:ph idx="1"/>
            <p:extLst>
              <p:ext uri="{D42A27DB-BD31-4B8C-83A1-F6EECF244321}">
                <p14:modId xmlns:p14="http://schemas.microsoft.com/office/powerpoint/2010/main" val="1830903106"/>
              </p:ext>
            </p:extLst>
          </p:nvPr>
        </p:nvGraphicFramePr>
        <p:xfrm>
          <a:off x="171450" y="1024891"/>
          <a:ext cx="8778240" cy="5352673"/>
        </p:xfrm>
        <a:graphic>
          <a:graphicData uri="http://schemas.openxmlformats.org/drawingml/2006/table">
            <a:tbl>
              <a:tblPr firstRow="1" firstCol="1" bandRow="1"/>
              <a:tblGrid>
                <a:gridCol w="822960">
                  <a:extLst>
                    <a:ext uri="{9D8B030D-6E8A-4147-A177-3AD203B41FA5}">
                      <a16:colId xmlns:a16="http://schemas.microsoft.com/office/drawing/2014/main" val="3382769366"/>
                    </a:ext>
                  </a:extLst>
                </a:gridCol>
                <a:gridCol w="6889349">
                  <a:extLst>
                    <a:ext uri="{9D8B030D-6E8A-4147-A177-3AD203B41FA5}">
                      <a16:colId xmlns:a16="http://schemas.microsoft.com/office/drawing/2014/main" val="2429070227"/>
                    </a:ext>
                  </a:extLst>
                </a:gridCol>
                <a:gridCol w="1065931">
                  <a:extLst>
                    <a:ext uri="{9D8B030D-6E8A-4147-A177-3AD203B41FA5}">
                      <a16:colId xmlns:a16="http://schemas.microsoft.com/office/drawing/2014/main" val="4127224664"/>
                    </a:ext>
                  </a:extLst>
                </a:gridCol>
              </a:tblGrid>
              <a:tr h="482652">
                <a:tc>
                  <a:txBody>
                    <a:bodyPr/>
                    <a:lstStyle/>
                    <a:p>
                      <a:pPr marL="0" marR="0" algn="ctr">
                        <a:lnSpc>
                          <a:spcPct val="100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Line Item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306" marR="61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nSpc>
                          <a:spcPct val="100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Category 1 – Project Benefits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306" marR="61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0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Points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306" marR="61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711085906"/>
                  </a:ext>
                </a:extLst>
              </a:tr>
              <a:tr h="422321">
                <a:tc>
                  <a:txBody>
                    <a:bodyPr/>
                    <a:lstStyle/>
                    <a:p>
                      <a:pPr marL="0" marR="0" algn="ctr">
                        <a:lnSpc>
                          <a:spcPct val="100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1.A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306" marR="61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Link between challenges and how the study will help address the challenges</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6" marR="61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Range from   0 – 5</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6" marR="61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134766"/>
                  </a:ext>
                </a:extLst>
              </a:tr>
              <a:tr h="422321">
                <a:tc>
                  <a:txBody>
                    <a:bodyPr/>
                    <a:lstStyle/>
                    <a:p>
                      <a:pPr marL="0" marR="0" algn="ctr">
                        <a:lnSpc>
                          <a:spcPct val="100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1.B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1306" marR="61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How the study will be used to develop and prioritize future projects that address the challenges</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6" marR="61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Range from   0 – 3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6" marR="61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0537754"/>
                  </a:ext>
                </a:extLst>
              </a:tr>
              <a:tr h="596382">
                <a:tc>
                  <a:txBody>
                    <a:bodyPr/>
                    <a:lstStyle/>
                    <a:p>
                      <a:pPr marL="0" marR="0" algn="ctr">
                        <a:lnSpc>
                          <a:spcPct val="100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1.C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306" marR="61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0" kern="1200" dirty="0">
                          <a:solidFill>
                            <a:schemeClr val="tx1"/>
                          </a:solidFill>
                          <a:effectLst/>
                          <a:latin typeface="Calibri" panose="020F0502020204030204" pitchFamily="34" charset="0"/>
                          <a:ea typeface="+mn-ea"/>
                          <a:cs typeface="Calibri" panose="020F0502020204030204" pitchFamily="34" charset="0"/>
                        </a:rPr>
                        <a:t>Study will investigate new procedures to implement, add to, or make improvements to at least one (1) of the six (6) Stormwater Minimum Control  Measures</a:t>
                      </a:r>
                      <a:endParaRPr lang="en-US" sz="1400" b="0" kern="1200" baseline="30000" dirty="0">
                        <a:solidFill>
                          <a:schemeClr val="tx1"/>
                        </a:solidFill>
                        <a:effectLst/>
                        <a:latin typeface="Calibri" panose="020F0502020204030204" pitchFamily="34" charset="0"/>
                        <a:ea typeface="+mn-ea"/>
                        <a:cs typeface="Calibri" panose="020F0502020204030204" pitchFamily="34" charset="0"/>
                      </a:endParaRPr>
                    </a:p>
                  </a:txBody>
                  <a:tcPr marL="61306" marR="61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6" marR="61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6327608"/>
                  </a:ext>
                </a:extLst>
              </a:tr>
              <a:tr h="422321">
                <a:tc>
                  <a:txBody>
                    <a:bodyPr/>
                    <a:lstStyle/>
                    <a:p>
                      <a:pPr marL="0" marR="0" algn="ctr">
                        <a:lnSpc>
                          <a:spcPct val="100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1.D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306" marR="61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Study is a collaborative effort with other local government units which is necessary to accomplish the goals of the study</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6" marR="61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a:solidFill>
                            <a:schemeClr val="tx1"/>
                          </a:solidFill>
                          <a:effectLst/>
                          <a:latin typeface="Calibri" panose="020F0502020204030204" pitchFamily="34" charset="0"/>
                          <a:ea typeface="Calibri" panose="020F0502020204030204" pitchFamily="34" charset="0"/>
                          <a:cs typeface="Calibri" panose="020F0502020204030204" pitchFamily="34" charset="0"/>
                        </a:rPr>
                        <a:t>3</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6" marR="61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1513721"/>
                  </a:ext>
                </a:extLst>
              </a:tr>
              <a:tr h="1192761">
                <a:tc>
                  <a:txBody>
                    <a:bodyPr/>
                    <a:lstStyle/>
                    <a:p>
                      <a:pPr marL="0" marR="0" algn="ctr">
                        <a:lnSpc>
                          <a:spcPct val="100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1.E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1306" marR="61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Study will evaluate potential projects that will benefit: a subwatershed that is impaired as noted on the most recent final version of the Integrated Report; specific classified waters (HQW, ORW, Tr, SA, UWL, PNA, AFNA, SAV, WS I, WS II, WS III, WS IV); Nutrient Sensitive Waters such that the project will achieve at least 35% reduction in both Total Nitrogen (TN) and Total Phosphorus (TP); or a NC Natural Heritage Program natural area</a:t>
                      </a:r>
                      <a:endParaRPr lang="en-US" sz="14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6" marR="61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6" marR="61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5752052"/>
                  </a:ext>
                </a:extLst>
              </a:tr>
              <a:tr h="422321">
                <a:tc>
                  <a:txBody>
                    <a:bodyPr/>
                    <a:lstStyle/>
                    <a:p>
                      <a:pPr marL="0" marR="0" algn="ctr">
                        <a:lnSpc>
                          <a:spcPct val="100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1.F</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36" marR="65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Study will evaluate nature-based solutions to address the identified stormwater quality or stormwater quantity issue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36" marR="65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36" marR="65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0133766"/>
                  </a:ext>
                </a:extLst>
              </a:tr>
              <a:tr h="844642">
                <a:tc>
                  <a:txBody>
                    <a:bodyPr/>
                    <a:lstStyle/>
                    <a:p>
                      <a:pPr marL="0" marR="0" algn="ctr">
                        <a:lnSpc>
                          <a:spcPct val="100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1.G</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36" marR="65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Study will investigate the applicability of an innovative stormwater project to address stormwater quantity, or as described in the “Innovative Stormwater Program FAQs” section of the current NC Land and Water Fund Innovative Stormwater Program Manual to address stormwater quality</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36" marR="65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36" marR="65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0626567"/>
                  </a:ext>
                </a:extLst>
              </a:tr>
              <a:tr h="515530">
                <a:tc>
                  <a:txBody>
                    <a:bodyPr/>
                    <a:lstStyle/>
                    <a:p>
                      <a:pPr marL="0" marR="0" algn="ctr">
                        <a:lnSpc>
                          <a:spcPct val="100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rPr>
                        <a:t>1.H</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36" marR="65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300"/>
                        </a:spcAft>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Study will evaluate potential projects that will address flooding, sea level rise, or other environmental changes with the goal to decrease vulnerability to future conditions</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36" marR="65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p>
                  </a:txBody>
                  <a:tcPr marL="65836" marR="65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2354533"/>
                  </a:ext>
                </a:extLst>
              </a:tr>
            </a:tbl>
          </a:graphicData>
        </a:graphic>
      </p:graphicFrame>
    </p:spTree>
    <p:extLst>
      <p:ext uri="{BB962C8B-B14F-4D97-AF65-F5344CB8AC3E}">
        <p14:creationId xmlns:p14="http://schemas.microsoft.com/office/powerpoint/2010/main" val="2049888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D9E76-88E4-4015-A51F-9DE316FC4E42}"/>
              </a:ext>
            </a:extLst>
          </p:cNvPr>
          <p:cNvSpPr>
            <a:spLocks noGrp="1"/>
          </p:cNvSpPr>
          <p:nvPr>
            <p:ph type="title"/>
          </p:nvPr>
        </p:nvSpPr>
        <p:spPr>
          <a:xfrm>
            <a:off x="496957" y="0"/>
            <a:ext cx="7663069" cy="914400"/>
          </a:xfrm>
        </p:spPr>
        <p:txBody>
          <a:bodyPr>
            <a:normAutofit/>
          </a:bodyPr>
          <a:lstStyle/>
          <a:p>
            <a:r>
              <a:rPr lang="en-US" sz="2800" b="1" dirty="0"/>
              <a:t>Planning Project PRS </a:t>
            </a:r>
            <a:r>
              <a:rPr lang="en-US" sz="2800" dirty="0"/>
              <a:t>– System Management</a:t>
            </a:r>
          </a:p>
        </p:txBody>
      </p:sp>
      <p:sp>
        <p:nvSpPr>
          <p:cNvPr id="4" name="Slide Number Placeholder 3">
            <a:extLst>
              <a:ext uri="{FF2B5EF4-FFF2-40B4-BE49-F238E27FC236}">
                <a16:creationId xmlns:a16="http://schemas.microsoft.com/office/drawing/2014/main" id="{619C1FC0-960D-4B2F-B40A-9394CA8E2E5D}"/>
              </a:ext>
            </a:extLst>
          </p:cNvPr>
          <p:cNvSpPr>
            <a:spLocks noGrp="1"/>
          </p:cNvSpPr>
          <p:nvPr>
            <p:ph type="sldNum" sz="quarter" idx="10"/>
          </p:nvPr>
        </p:nvSpPr>
        <p:spPr/>
        <p:txBody>
          <a:bodyPr/>
          <a:lstStyle/>
          <a:p>
            <a:fld id="{DACB0C26-4646-467F-89AF-6C0A7B2F9E95}" type="slidenum">
              <a:rPr lang="en-US" smtClean="0"/>
              <a:pPr/>
              <a:t>27</a:t>
            </a:fld>
            <a:endParaRPr lang="en-US" dirty="0"/>
          </a:p>
        </p:txBody>
      </p:sp>
      <p:graphicFrame>
        <p:nvGraphicFramePr>
          <p:cNvPr id="6" name="Content Placeholder 5">
            <a:extLst>
              <a:ext uri="{FF2B5EF4-FFF2-40B4-BE49-F238E27FC236}">
                <a16:creationId xmlns:a16="http://schemas.microsoft.com/office/drawing/2014/main" id="{AC66E7B2-53E3-73B4-0588-AC1A8B7F380D}"/>
              </a:ext>
            </a:extLst>
          </p:cNvPr>
          <p:cNvGraphicFramePr>
            <a:graphicFrameLocks noGrp="1"/>
          </p:cNvGraphicFramePr>
          <p:nvPr>
            <p:ph idx="1"/>
          </p:nvPr>
        </p:nvGraphicFramePr>
        <p:xfrm>
          <a:off x="233915" y="1091923"/>
          <a:ext cx="8778240" cy="5173663"/>
        </p:xfrm>
        <a:graphic>
          <a:graphicData uri="http://schemas.openxmlformats.org/drawingml/2006/table">
            <a:tbl>
              <a:tblPr firstRow="1" firstCol="1" bandRow="1"/>
              <a:tblGrid>
                <a:gridCol w="829572">
                  <a:extLst>
                    <a:ext uri="{9D8B030D-6E8A-4147-A177-3AD203B41FA5}">
                      <a16:colId xmlns:a16="http://schemas.microsoft.com/office/drawing/2014/main" val="4278499446"/>
                    </a:ext>
                  </a:extLst>
                </a:gridCol>
                <a:gridCol w="6668508">
                  <a:extLst>
                    <a:ext uri="{9D8B030D-6E8A-4147-A177-3AD203B41FA5}">
                      <a16:colId xmlns:a16="http://schemas.microsoft.com/office/drawing/2014/main" val="1491154274"/>
                    </a:ext>
                  </a:extLst>
                </a:gridCol>
                <a:gridCol w="1280160">
                  <a:extLst>
                    <a:ext uri="{9D8B030D-6E8A-4147-A177-3AD203B41FA5}">
                      <a16:colId xmlns:a16="http://schemas.microsoft.com/office/drawing/2014/main" val="3866988935"/>
                    </a:ext>
                  </a:extLst>
                </a:gridCol>
              </a:tblGrid>
              <a:tr h="457200">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Line Item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Category 2 – System Management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Points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506588583"/>
                  </a:ext>
                </a:extLst>
              </a:tr>
              <a:tr h="822960">
                <a:tc>
                  <a:txBody>
                    <a:bodyPr/>
                    <a:lstStyle/>
                    <a:p>
                      <a:pPr marL="0" marR="0" algn="ctr">
                        <a:lnSpc>
                          <a:spcPct val="100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2.A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least one person working for or with the applicant is designated as responsible for stormwater management and provides at least 0.5 Full Time Equivalents (FTEs) on stormwater management activities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0579770"/>
                  </a:ext>
                </a:extLst>
              </a:tr>
              <a:tr h="548640">
                <a:tc>
                  <a:txBody>
                    <a:bodyPr/>
                    <a:lstStyle/>
                    <a:p>
                      <a:pPr marL="0" marR="0" algn="ctr">
                        <a:lnSpc>
                          <a:spcPct val="100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2.B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Status of implementing results of previous planning study or studies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8838386"/>
                  </a:ext>
                </a:extLst>
              </a:tr>
              <a:tr h="640080">
                <a:tc>
                  <a:txBody>
                    <a:bodyPr/>
                    <a:lstStyle/>
                    <a:p>
                      <a:pPr marL="0" marR="0" algn="ctr">
                        <a:lnSpc>
                          <a:spcPct val="100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2.C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Level of applicant’s staff involvement in planning project development and implementation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775596"/>
                  </a:ext>
                </a:extLst>
              </a:tr>
              <a:tr h="914400">
                <a:tc>
                  <a:txBody>
                    <a:bodyPr/>
                    <a:lstStyle/>
                    <a:p>
                      <a:pPr marL="0" marR="0" algn="ctr">
                        <a:lnSpc>
                          <a:spcPct val="100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2.D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30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Applicant has already adopted a stormwater management plan for the study area or by the completion of this project will have adopted a stormwater management plan for the study area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0978116"/>
                  </a:ext>
                </a:extLst>
              </a:tr>
              <a:tr h="548640">
                <a:tc>
                  <a:txBody>
                    <a:bodyPr/>
                    <a:lstStyle/>
                    <a:p>
                      <a:pPr marL="0" marR="0" algn="ctr">
                        <a:lnSpc>
                          <a:spcPct val="100000"/>
                        </a:lnSpc>
                        <a:spcBef>
                          <a:spcPts val="0"/>
                        </a:spcBef>
                        <a:spcAft>
                          <a:spcPts val="0"/>
                        </a:spcAft>
                      </a:pP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30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Stormwater Utility and Stormwater Enterprise Fund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509206397"/>
                  </a:ext>
                </a:extLst>
              </a:tr>
              <a:tr h="548640">
                <a:tc>
                  <a:txBody>
                    <a:bodyPr/>
                    <a:lstStyle/>
                    <a:p>
                      <a:pPr marL="0" marR="0" algn="r">
                        <a:lnSpc>
                          <a:spcPct val="100000"/>
                        </a:lnSpc>
                        <a:spcBef>
                          <a:spcPts val="0"/>
                        </a:spcBef>
                        <a:spcAft>
                          <a:spcPts val="0"/>
                        </a:spcAft>
                      </a:pPr>
                      <a:r>
                        <a:rPr lang="en-US" sz="16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2.E.1</a:t>
                      </a:r>
                      <a:endParaRPr lang="en-US" sz="1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Applicant has a Stormwater Utility and a Stormwater Enterprise Fund, 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0">
                          <a:solidFill>
                            <a:schemeClr val="tx1"/>
                          </a:solidFill>
                          <a:effectLst/>
                          <a:latin typeface="Calibri" panose="020F0502020204030204" pitchFamily="34" charset="0"/>
                          <a:ea typeface="Calibri" panose="020F0502020204030204" pitchFamily="34" charset="0"/>
                          <a:cs typeface="Calibri" panose="020F0502020204030204" pitchFamily="34" charset="0"/>
                        </a:rPr>
                        <a:t>4</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1840926"/>
                  </a:ext>
                </a:extLst>
              </a:tr>
              <a:tr h="640080">
                <a:tc>
                  <a:txBody>
                    <a:bodyPr/>
                    <a:lstStyle/>
                    <a:p>
                      <a:pPr marL="0" marR="0" algn="r">
                        <a:lnSpc>
                          <a:spcPct val="100000"/>
                        </a:lnSpc>
                        <a:spcBef>
                          <a:spcPts val="0"/>
                        </a:spcBef>
                        <a:spcAft>
                          <a:spcPts val="0"/>
                        </a:spcAft>
                      </a:pPr>
                      <a:r>
                        <a:rPr lang="en-US" sz="16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2.E.2</a:t>
                      </a:r>
                      <a:endParaRPr lang="en-US" sz="1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Applicant has a Resolution to develop and implement a Stormwater Utility and a Stormwater Enterprise Fund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2968999"/>
                  </a:ext>
                </a:extLst>
              </a:tr>
            </a:tbl>
          </a:graphicData>
        </a:graphic>
      </p:graphicFrame>
    </p:spTree>
    <p:extLst>
      <p:ext uri="{BB962C8B-B14F-4D97-AF65-F5344CB8AC3E}">
        <p14:creationId xmlns:p14="http://schemas.microsoft.com/office/powerpoint/2010/main" val="1154098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4D06B-54F2-A318-250B-A746B4244FE4}"/>
              </a:ext>
            </a:extLst>
          </p:cNvPr>
          <p:cNvSpPr>
            <a:spLocks noGrp="1"/>
          </p:cNvSpPr>
          <p:nvPr>
            <p:ph type="title"/>
          </p:nvPr>
        </p:nvSpPr>
        <p:spPr>
          <a:xfrm>
            <a:off x="361506" y="0"/>
            <a:ext cx="8399721" cy="914400"/>
          </a:xfrm>
        </p:spPr>
        <p:txBody>
          <a:bodyPr>
            <a:normAutofit/>
          </a:bodyPr>
          <a:lstStyle/>
          <a:p>
            <a:r>
              <a:rPr lang="en-US" sz="2800" b="1" dirty="0"/>
              <a:t>Planning Project PRS </a:t>
            </a:r>
            <a:r>
              <a:rPr lang="en-US" sz="2800" dirty="0"/>
              <a:t>– Affordability</a:t>
            </a:r>
          </a:p>
        </p:txBody>
      </p:sp>
      <p:graphicFrame>
        <p:nvGraphicFramePr>
          <p:cNvPr id="9" name="Content Placeholder 8">
            <a:extLst>
              <a:ext uri="{FF2B5EF4-FFF2-40B4-BE49-F238E27FC236}">
                <a16:creationId xmlns:a16="http://schemas.microsoft.com/office/drawing/2014/main" id="{CFFD1602-5EFC-E3EC-DF59-1C206DB1886A}"/>
              </a:ext>
            </a:extLst>
          </p:cNvPr>
          <p:cNvGraphicFramePr>
            <a:graphicFrameLocks noGrp="1"/>
          </p:cNvGraphicFramePr>
          <p:nvPr>
            <p:ph idx="1"/>
          </p:nvPr>
        </p:nvGraphicFramePr>
        <p:xfrm>
          <a:off x="182880" y="1072612"/>
          <a:ext cx="8778240" cy="5356543"/>
        </p:xfrm>
        <a:graphic>
          <a:graphicData uri="http://schemas.openxmlformats.org/drawingml/2006/table">
            <a:tbl>
              <a:tblPr firstRow="1" firstCol="1" bandRow="1"/>
              <a:tblGrid>
                <a:gridCol w="822960">
                  <a:extLst>
                    <a:ext uri="{9D8B030D-6E8A-4147-A177-3AD203B41FA5}">
                      <a16:colId xmlns:a16="http://schemas.microsoft.com/office/drawing/2014/main" val="1370117872"/>
                    </a:ext>
                  </a:extLst>
                </a:gridCol>
                <a:gridCol w="6675120">
                  <a:extLst>
                    <a:ext uri="{9D8B030D-6E8A-4147-A177-3AD203B41FA5}">
                      <a16:colId xmlns:a16="http://schemas.microsoft.com/office/drawing/2014/main" val="3838506205"/>
                    </a:ext>
                  </a:extLst>
                </a:gridCol>
                <a:gridCol w="1280160">
                  <a:extLst>
                    <a:ext uri="{9D8B030D-6E8A-4147-A177-3AD203B41FA5}">
                      <a16:colId xmlns:a16="http://schemas.microsoft.com/office/drawing/2014/main" val="563495837"/>
                    </a:ext>
                  </a:extLst>
                </a:gridCol>
              </a:tblGrid>
              <a:tr h="474009">
                <a:tc>
                  <a:txBody>
                    <a:bodyPr/>
                    <a:lstStyle/>
                    <a:p>
                      <a:pPr marL="0" marR="0" algn="ctr">
                        <a:lnSpc>
                          <a:spcPct val="107000"/>
                        </a:lnSpc>
                        <a:spcBef>
                          <a:spcPts val="0"/>
                        </a:spcBef>
                        <a:spcAft>
                          <a:spcPts val="0"/>
                        </a:spcAft>
                      </a:pP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Line Item #</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nSpc>
                          <a:spcPct val="107000"/>
                        </a:lnSpc>
                        <a:spcBef>
                          <a:spcPts val="0"/>
                        </a:spcBef>
                        <a:spcAft>
                          <a:spcPts val="0"/>
                        </a:spcAft>
                      </a:pP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Category 3 – Affordability </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07000"/>
                        </a:lnSpc>
                        <a:spcBef>
                          <a:spcPts val="0"/>
                        </a:spcBef>
                        <a:spcAft>
                          <a:spcPts val="0"/>
                        </a:spcAft>
                      </a:pP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Points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2094733579"/>
                  </a:ext>
                </a:extLst>
              </a:tr>
              <a:tr h="429768">
                <a:tc>
                  <a:txBody>
                    <a:bodyPr/>
                    <a:lstStyle/>
                    <a:p>
                      <a:pPr marL="0" marR="0" algn="ctr">
                        <a:lnSpc>
                          <a:spcPct val="107000"/>
                        </a:lnSpc>
                        <a:spcBef>
                          <a:spcPts val="0"/>
                        </a:spcBef>
                        <a:spcAft>
                          <a:spcPts val="0"/>
                        </a:spcAft>
                      </a:pP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3.A</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Population</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324671937"/>
                  </a:ext>
                </a:extLst>
              </a:tr>
              <a:tr h="429768">
                <a:tc>
                  <a:txBody>
                    <a:bodyPr/>
                    <a:lstStyle/>
                    <a:p>
                      <a:pPr marL="0" marR="0" algn="r">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3.A.1</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Population is less than 10,000, </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OR</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477909"/>
                  </a:ext>
                </a:extLst>
              </a:tr>
              <a:tr h="429768">
                <a:tc>
                  <a:txBody>
                    <a:bodyPr/>
                    <a:lstStyle/>
                    <a:p>
                      <a:pPr marL="0" marR="0" algn="r">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3.A.2</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Population is greater than or equal to 10,000 but less than 20,000</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6517691"/>
                  </a:ext>
                </a:extLst>
              </a:tr>
              <a:tr h="429768">
                <a:tc>
                  <a:txBody>
                    <a:bodyPr/>
                    <a:lstStyle/>
                    <a:p>
                      <a:pPr marL="0" marR="0" algn="ctr">
                        <a:lnSpc>
                          <a:spcPct val="107000"/>
                        </a:lnSpc>
                        <a:spcBef>
                          <a:spcPts val="0"/>
                        </a:spcBef>
                        <a:spcAft>
                          <a:spcPts val="0"/>
                        </a:spcAft>
                      </a:pP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3.B</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Local Government Unit (LGU) Indicators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39524265"/>
                  </a:ext>
                </a:extLst>
              </a:tr>
              <a:tr h="429768">
                <a:tc>
                  <a:txBody>
                    <a:bodyPr/>
                    <a:lstStyle/>
                    <a:p>
                      <a:pPr marL="0" marR="0" algn="r">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3.B.1</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out of 5 LGU indicators worse than state benchmark, </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OR</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9815497"/>
                  </a:ext>
                </a:extLst>
              </a:tr>
              <a:tr h="429768">
                <a:tc>
                  <a:txBody>
                    <a:bodyPr/>
                    <a:lstStyle/>
                    <a:p>
                      <a:pPr marL="0" marR="0" algn="r">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3.B.2</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 out of 5 LGU indicators worse than state benchmark, </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OR</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a:solidFill>
                            <a:schemeClr val="tx1"/>
                          </a:solidFill>
                          <a:effectLst/>
                          <a:latin typeface="Calibri" panose="020F0502020204030204" pitchFamily="34" charset="0"/>
                          <a:ea typeface="Calibri" panose="020F0502020204030204" pitchFamily="34" charset="0"/>
                          <a:cs typeface="Calibri" panose="020F0502020204030204" pitchFamily="34" charset="0"/>
                        </a:rPr>
                        <a:t>4</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522339"/>
                  </a:ext>
                </a:extLst>
              </a:tr>
              <a:tr h="429768">
                <a:tc>
                  <a:txBody>
                    <a:bodyPr/>
                    <a:lstStyle/>
                    <a:p>
                      <a:pPr marL="0" marR="0" algn="r">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3.B.3</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 out of 5 LGU indicators worse than state benchmark, </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OR</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353117"/>
                  </a:ext>
                </a:extLst>
              </a:tr>
              <a:tr h="429768">
                <a:tc>
                  <a:txBody>
                    <a:bodyPr/>
                    <a:lstStyle/>
                    <a:p>
                      <a:pPr marL="0" marR="0" algn="r">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3.B.4</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 out of 5 LGU indicators worse than state benchmark, </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OR</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2704393"/>
                  </a:ext>
                </a:extLst>
              </a:tr>
              <a:tr h="429768">
                <a:tc>
                  <a:txBody>
                    <a:bodyPr/>
                    <a:lstStyle/>
                    <a:p>
                      <a:pPr marL="0" marR="0" algn="r">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3.B.5</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 out of 5 LGU indicators worse than state benchmark</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2286194"/>
                  </a:ext>
                </a:extLst>
              </a:tr>
              <a:tr h="429768">
                <a:tc>
                  <a:txBody>
                    <a:bodyPr/>
                    <a:lstStyle/>
                    <a:p>
                      <a:pPr marL="0" marR="0" algn="ctr">
                        <a:lnSpc>
                          <a:spcPct val="107000"/>
                        </a:lnSpc>
                        <a:spcBef>
                          <a:spcPts val="0"/>
                        </a:spcBef>
                        <a:spcAft>
                          <a:spcPts val="0"/>
                        </a:spcAft>
                      </a:pP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3.C</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Project benefits disadvantaged areas</a:t>
                      </a:r>
                      <a:endParaRPr lang="en-US" sz="1600" b="0" strike="sng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a:t>
                      </a:r>
                      <a:endParaRPr lang="en-US" sz="1600" b="0" strike="sng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0628729"/>
                  </a:ext>
                </a:extLst>
              </a:tr>
              <a:tr h="548640">
                <a:tc gridSpan="2">
                  <a:txBody>
                    <a:bodyPr/>
                    <a:lstStyle/>
                    <a:p>
                      <a:pPr marL="0" marR="0" algn="r">
                        <a:lnSpc>
                          <a:spcPct val="107000"/>
                        </a:lnSpc>
                        <a:spcBef>
                          <a:spcPts val="0"/>
                        </a:spcBef>
                        <a:spcAft>
                          <a:spcPts val="0"/>
                        </a:spcAft>
                      </a:pPr>
                      <a:r>
                        <a:rPr lang="en-US" sz="1600" b="1" dirty="0">
                          <a:solidFill>
                            <a:srgbClr val="000000"/>
                          </a:solidFill>
                          <a:effectLst/>
                          <a:latin typeface="Calibri" panose="020F0502020204030204" pitchFamily="34" charset="0"/>
                          <a:cs typeface="Calibri" panose="020F0502020204030204" pitchFamily="34" charset="0"/>
                        </a:rPr>
                        <a:t>Maximum Points Available for All Categories for Stormwater </a:t>
                      </a:r>
                      <a:r>
                        <a:rPr lang="en-US" sz="1600" b="1" dirty="0">
                          <a:solidFill>
                            <a:srgbClr val="000000"/>
                          </a:solidFill>
                          <a:effectLst/>
                          <a:latin typeface="Calibri" panose="020F0502020204030204" pitchFamily="34" charset="0"/>
                          <a:cs typeface="Times New Roman" panose="02020603050405020304" pitchFamily="18" charset="0"/>
                        </a:rPr>
                        <a:t>Planning Project</a:t>
                      </a:r>
                      <a:endParaRPr lang="en-US" sz="1600" dirty="0">
                        <a:effectLst/>
                        <a:latin typeface="Calibri" panose="020F0502020204030204" pitchFamily="34" charset="0"/>
                        <a:cs typeface="Times New Roman" panose="02020603050405020304" pitchFamily="18" charset="0"/>
                      </a:endParaRPr>
                    </a:p>
                  </a:txBody>
                  <a:tcPr marL="61309" marR="61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r">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Maximum Points Available for All Categories for Stormwater </a:t>
                      </a: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Planning Project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52</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64531862"/>
                  </a:ext>
                </a:extLst>
              </a:tr>
            </a:tbl>
          </a:graphicData>
        </a:graphic>
      </p:graphicFrame>
      <p:sp>
        <p:nvSpPr>
          <p:cNvPr id="4" name="Slide Number Placeholder 3">
            <a:extLst>
              <a:ext uri="{FF2B5EF4-FFF2-40B4-BE49-F238E27FC236}">
                <a16:creationId xmlns:a16="http://schemas.microsoft.com/office/drawing/2014/main" id="{705F7DF3-F98E-4081-4FEF-1D2C0C05B937}"/>
              </a:ext>
            </a:extLst>
          </p:cNvPr>
          <p:cNvSpPr>
            <a:spLocks noGrp="1"/>
          </p:cNvSpPr>
          <p:nvPr>
            <p:ph type="sldNum" sz="quarter" idx="10"/>
          </p:nvPr>
        </p:nvSpPr>
        <p:spPr/>
        <p:txBody>
          <a:bodyPr/>
          <a:lstStyle/>
          <a:p>
            <a:fld id="{DACB0C26-4646-467F-89AF-6C0A7B2F9E95}" type="slidenum">
              <a:rPr lang="en-US" smtClean="0"/>
              <a:pPr/>
              <a:t>28</a:t>
            </a:fld>
            <a:endParaRPr lang="en-US" dirty="0"/>
          </a:p>
        </p:txBody>
      </p:sp>
    </p:spTree>
    <p:extLst>
      <p:ext uri="{BB962C8B-B14F-4D97-AF65-F5344CB8AC3E}">
        <p14:creationId xmlns:p14="http://schemas.microsoft.com/office/powerpoint/2010/main" val="1481435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E23E-BFB7-45FA-9089-807B7B5B1088}"/>
              </a:ext>
            </a:extLst>
          </p:cNvPr>
          <p:cNvSpPr>
            <a:spLocks noGrp="1"/>
          </p:cNvSpPr>
          <p:nvPr>
            <p:ph type="title"/>
          </p:nvPr>
        </p:nvSpPr>
        <p:spPr/>
        <p:txBody>
          <a:bodyPr/>
          <a:lstStyle/>
          <a:p>
            <a:endParaRPr lang="en-US" dirty="0"/>
          </a:p>
        </p:txBody>
      </p:sp>
      <p:sp>
        <p:nvSpPr>
          <p:cNvPr id="4" name="Content Placeholder 6">
            <a:extLst>
              <a:ext uri="{FF2B5EF4-FFF2-40B4-BE49-F238E27FC236}">
                <a16:creationId xmlns:a16="http://schemas.microsoft.com/office/drawing/2014/main" id="{6B60817B-70D8-4F93-B366-D44C4AA49EF8}"/>
              </a:ext>
            </a:extLst>
          </p:cNvPr>
          <p:cNvSpPr>
            <a:spLocks noGrp="1"/>
          </p:cNvSpPr>
          <p:nvPr>
            <p:ph idx="1"/>
          </p:nvPr>
        </p:nvSpPr>
        <p:spPr>
          <a:xfrm>
            <a:off x="4760843" y="2773018"/>
            <a:ext cx="3748829" cy="2067340"/>
          </a:xfrm>
        </p:spPr>
        <p:txBody>
          <a:bodyPr>
            <a:normAutofit/>
          </a:bodyPr>
          <a:lstStyle/>
          <a:p>
            <a:pPr marL="342900" lvl="1" indent="0" algn="ctr">
              <a:lnSpc>
                <a:spcPct val="100000"/>
              </a:lnSpc>
              <a:spcBef>
                <a:spcPts val="0"/>
              </a:spcBef>
              <a:spcAft>
                <a:spcPts val="600"/>
              </a:spcAft>
              <a:buNone/>
            </a:pPr>
            <a:r>
              <a:rPr lang="en-US" sz="2600" b="1" dirty="0"/>
              <a:t>Fall 2022 Application Process</a:t>
            </a:r>
          </a:p>
          <a:p>
            <a:pPr>
              <a:lnSpc>
                <a:spcPct val="100000"/>
              </a:lnSpc>
              <a:spcBef>
                <a:spcPts val="0"/>
              </a:spcBef>
              <a:spcAft>
                <a:spcPts val="600"/>
              </a:spcAft>
            </a:pPr>
            <a:endParaRPr lang="en-US" sz="2400" dirty="0">
              <a:solidFill>
                <a:schemeClr val="tx1"/>
              </a:solidFill>
            </a:endParaRPr>
          </a:p>
        </p:txBody>
      </p:sp>
      <p:pic>
        <p:nvPicPr>
          <p:cNvPr id="5" name="Picture Placeholder 8">
            <a:extLst>
              <a:ext uri="{FF2B5EF4-FFF2-40B4-BE49-F238E27FC236}">
                <a16:creationId xmlns:a16="http://schemas.microsoft.com/office/drawing/2014/main" id="{D6CB5612-2062-483E-BBEA-3D2CA0E7CA89}"/>
              </a:ext>
            </a:extLst>
          </p:cNvPr>
          <p:cNvPicPr>
            <a:picLocks noChangeAspect="1"/>
          </p:cNvPicPr>
          <p:nvPr/>
        </p:nvPicPr>
        <p:blipFill>
          <a:blip r:embed="rId3" cstate="print">
            <a:extLst>
              <a:ext uri="{28A0092B-C50C-407E-A947-70E740481C1C}">
                <a14:useLocalDpi xmlns:a14="http://schemas.microsoft.com/office/drawing/2010/main" val="0"/>
              </a:ext>
            </a:extLst>
          </a:blip>
          <a:srcRect l="17647" r="17647"/>
          <a:stretch>
            <a:fillRect/>
          </a:stretch>
        </p:blipFill>
        <p:spPr>
          <a:xfrm>
            <a:off x="208718" y="1290869"/>
            <a:ext cx="4389120" cy="4082504"/>
          </a:xfrm>
          <a:prstGeom prst="rect">
            <a:avLst/>
          </a:prstGeom>
        </p:spPr>
      </p:pic>
      <p:sp>
        <p:nvSpPr>
          <p:cNvPr id="3" name="Slide Number Placeholder 2">
            <a:extLst>
              <a:ext uri="{FF2B5EF4-FFF2-40B4-BE49-F238E27FC236}">
                <a16:creationId xmlns:a16="http://schemas.microsoft.com/office/drawing/2014/main" id="{870379AF-92F3-45A6-86D2-51C5A115B508}"/>
              </a:ext>
            </a:extLst>
          </p:cNvPr>
          <p:cNvSpPr>
            <a:spLocks noGrp="1"/>
          </p:cNvSpPr>
          <p:nvPr>
            <p:ph type="sldNum" sz="quarter" idx="10"/>
          </p:nvPr>
        </p:nvSpPr>
        <p:spPr/>
        <p:txBody>
          <a:bodyPr/>
          <a:lstStyle/>
          <a:p>
            <a:pPr algn="l"/>
            <a:fld id="{DACB0C26-4646-467F-89AF-6C0A7B2F9E95}" type="slidenum">
              <a:rPr lang="en-US" b="1" smtClean="0"/>
              <a:pPr algn="l"/>
              <a:t>29</a:t>
            </a:fld>
            <a:endParaRPr lang="en-US" b="1" dirty="0"/>
          </a:p>
        </p:txBody>
      </p:sp>
    </p:spTree>
    <p:extLst>
      <p:ext uri="{BB962C8B-B14F-4D97-AF65-F5344CB8AC3E}">
        <p14:creationId xmlns:p14="http://schemas.microsoft.com/office/powerpoint/2010/main" val="3927706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1557" y="8864"/>
            <a:ext cx="8410222" cy="894952"/>
          </a:xfrm>
        </p:spPr>
        <p:txBody>
          <a:bodyPr>
            <a:normAutofit/>
          </a:bodyPr>
          <a:lstStyle/>
          <a:p>
            <a:endParaRPr lang="en-US" sz="3200" dirty="0"/>
          </a:p>
        </p:txBody>
      </p:sp>
      <p:pic>
        <p:nvPicPr>
          <p:cNvPr id="5" name="Picture Placeholder 8"/>
          <p:cNvPicPr>
            <a:picLocks noGrp="1" noChangeAspect="1"/>
          </p:cNvPicPr>
          <p:nvPr>
            <p:ph idx="13"/>
          </p:nvPr>
        </p:nvPicPr>
        <p:blipFill>
          <a:blip r:embed="rId3" cstate="print">
            <a:extLst>
              <a:ext uri="{28A0092B-C50C-407E-A947-70E740481C1C}">
                <a14:useLocalDpi xmlns:a14="http://schemas.microsoft.com/office/drawing/2010/main" val="0"/>
              </a:ext>
            </a:extLst>
          </a:blip>
          <a:srcRect l="23797" r="23797"/>
          <a:stretch>
            <a:fillRect/>
          </a:stretch>
        </p:blipFill>
        <p:spPr>
          <a:xfrm>
            <a:off x="198319" y="1331077"/>
            <a:ext cx="3927266" cy="4596938"/>
          </a:xfrm>
        </p:spPr>
      </p:pic>
      <p:sp>
        <p:nvSpPr>
          <p:cNvPr id="2" name="Rectangle 1">
            <a:extLst>
              <a:ext uri="{FF2B5EF4-FFF2-40B4-BE49-F238E27FC236}">
                <a16:creationId xmlns:a16="http://schemas.microsoft.com/office/drawing/2014/main" id="{4B7787F8-A88A-4504-880F-1B51A8A6A4DF}"/>
              </a:ext>
            </a:extLst>
          </p:cNvPr>
          <p:cNvSpPr/>
          <p:nvPr/>
        </p:nvSpPr>
        <p:spPr>
          <a:xfrm>
            <a:off x="7732889" y="5700889"/>
            <a:ext cx="1268236" cy="75635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6"/>
          <p:cNvSpPr txBox="1">
            <a:spLocks/>
          </p:cNvSpPr>
          <p:nvPr/>
        </p:nvSpPr>
        <p:spPr>
          <a:xfrm>
            <a:off x="4349769" y="2356907"/>
            <a:ext cx="4297274" cy="261672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1000"/>
              </a:spcBef>
              <a:buNone/>
            </a:pPr>
            <a:r>
              <a:rPr lang="en-US" sz="2600" b="1" dirty="0"/>
              <a:t>North Carolina Division of Energy, Mineral, and Land Resources (DEMLR)</a:t>
            </a:r>
          </a:p>
          <a:p>
            <a:pPr marL="0" indent="0" algn="ctr">
              <a:lnSpc>
                <a:spcPct val="100000"/>
              </a:lnSpc>
              <a:spcBef>
                <a:spcPts val="1000"/>
              </a:spcBef>
              <a:buNone/>
            </a:pPr>
            <a:r>
              <a:rPr lang="en-US" sz="2600" b="1" dirty="0"/>
              <a:t>Division Director</a:t>
            </a:r>
          </a:p>
          <a:p>
            <a:pPr marL="0" indent="0" algn="ctr">
              <a:spcBef>
                <a:spcPts val="0"/>
              </a:spcBef>
              <a:buNone/>
            </a:pPr>
            <a:r>
              <a:rPr lang="en-US" sz="2600" b="1" dirty="0"/>
              <a:t>Brian Wrenn</a:t>
            </a:r>
          </a:p>
          <a:p>
            <a:pPr marL="0" indent="0" algn="ctr">
              <a:lnSpc>
                <a:spcPct val="100000"/>
              </a:lnSpc>
              <a:spcBef>
                <a:spcPts val="1000"/>
              </a:spcBef>
              <a:buNone/>
            </a:pPr>
            <a:endParaRPr lang="en-US" sz="2600" b="1" dirty="0"/>
          </a:p>
          <a:p>
            <a:pPr marL="0" indent="0">
              <a:lnSpc>
                <a:spcPct val="100000"/>
              </a:lnSpc>
              <a:spcBef>
                <a:spcPts val="1000"/>
              </a:spcBef>
              <a:buNone/>
            </a:pPr>
            <a:endParaRPr lang="en-US" sz="2600" dirty="0"/>
          </a:p>
          <a:p>
            <a:pPr>
              <a:lnSpc>
                <a:spcPct val="100000"/>
              </a:lnSpc>
            </a:pPr>
            <a:endParaRPr lang="en-US" sz="2400" dirty="0"/>
          </a:p>
          <a:p>
            <a:pPr lvl="1">
              <a:lnSpc>
                <a:spcPct val="100000"/>
              </a:lnSpc>
            </a:pPr>
            <a:endParaRPr lang="en-US" sz="2200" dirty="0"/>
          </a:p>
          <a:p>
            <a:pPr marL="0" indent="0">
              <a:lnSpc>
                <a:spcPct val="100000"/>
              </a:lnSpc>
              <a:buFont typeface="Arial" panose="020B0604020202020204" pitchFamily="34" charset="0"/>
              <a:buNone/>
            </a:pPr>
            <a:endParaRPr lang="en-US" sz="3200" dirty="0">
              <a:latin typeface="+mj-lt"/>
            </a:endParaRPr>
          </a:p>
        </p:txBody>
      </p:sp>
      <p:sp>
        <p:nvSpPr>
          <p:cNvPr id="7" name="Slide Number Placeholder 3">
            <a:extLst>
              <a:ext uri="{FF2B5EF4-FFF2-40B4-BE49-F238E27FC236}">
                <a16:creationId xmlns:a16="http://schemas.microsoft.com/office/drawing/2014/main" id="{BFDA9189-7E54-4430-8F29-D07C423E03A6}"/>
              </a:ext>
            </a:extLst>
          </p:cNvPr>
          <p:cNvSpPr txBox="1">
            <a:spLocks/>
          </p:cNvSpPr>
          <p:nvPr/>
        </p:nvSpPr>
        <p:spPr>
          <a:xfrm>
            <a:off x="-4127" y="6600162"/>
            <a:ext cx="1747520" cy="26671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CB0C26-4646-467F-89AF-6C0A7B2F9E95}" type="slidenum">
              <a:rPr lang="en-US" sz="1200" smtClean="0">
                <a:solidFill>
                  <a:schemeClr val="bg1"/>
                </a:solidFill>
              </a:rPr>
              <a:pPr/>
              <a:t>3</a:t>
            </a:fld>
            <a:endParaRPr lang="en-US" sz="1200" dirty="0">
              <a:solidFill>
                <a:schemeClr val="bg1"/>
              </a:solidFill>
            </a:endParaRPr>
          </a:p>
        </p:txBody>
      </p:sp>
    </p:spTree>
    <p:extLst>
      <p:ext uri="{BB962C8B-B14F-4D97-AF65-F5344CB8AC3E}">
        <p14:creationId xmlns:p14="http://schemas.microsoft.com/office/powerpoint/2010/main" val="957801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C624-55F1-4FA4-93D0-B6547DB60478}"/>
              </a:ext>
            </a:extLst>
          </p:cNvPr>
          <p:cNvSpPr>
            <a:spLocks noGrp="1"/>
          </p:cNvSpPr>
          <p:nvPr>
            <p:ph type="title"/>
          </p:nvPr>
        </p:nvSpPr>
        <p:spPr/>
        <p:txBody>
          <a:bodyPr>
            <a:normAutofit/>
          </a:bodyPr>
          <a:lstStyle/>
          <a:p>
            <a:r>
              <a:rPr lang="en-US" dirty="0"/>
              <a:t>Fall 2022 LASII Stormwater Grant Applications</a:t>
            </a:r>
          </a:p>
        </p:txBody>
      </p:sp>
      <p:sp>
        <p:nvSpPr>
          <p:cNvPr id="3" name="Content Placeholder 2">
            <a:extLst>
              <a:ext uri="{FF2B5EF4-FFF2-40B4-BE49-F238E27FC236}">
                <a16:creationId xmlns:a16="http://schemas.microsoft.com/office/drawing/2014/main" id="{00EB96A8-0449-4471-81ED-8EDB959B6581}"/>
              </a:ext>
            </a:extLst>
          </p:cNvPr>
          <p:cNvSpPr>
            <a:spLocks noGrp="1"/>
          </p:cNvSpPr>
          <p:nvPr>
            <p:ph idx="1"/>
          </p:nvPr>
        </p:nvSpPr>
        <p:spPr>
          <a:xfrm>
            <a:off x="411480" y="1123343"/>
            <a:ext cx="8321040" cy="5277677"/>
          </a:xfrm>
        </p:spPr>
        <p:txBody>
          <a:bodyPr>
            <a:normAutofit/>
          </a:bodyPr>
          <a:lstStyle/>
          <a:p>
            <a:pPr marL="0" indent="0">
              <a:lnSpc>
                <a:spcPct val="100000"/>
              </a:lnSpc>
              <a:spcBef>
                <a:spcPts val="1800"/>
              </a:spcBef>
              <a:buNone/>
            </a:pPr>
            <a:r>
              <a:rPr lang="en-US" sz="2400" dirty="0">
                <a:effectLst/>
                <a:latin typeface="+mn-lt"/>
                <a:ea typeface="Calibri" panose="020F0502020204030204" pitchFamily="34" charset="0"/>
                <a:cs typeface="Calibri" panose="020F0502020204030204" pitchFamily="34" charset="0"/>
              </a:rPr>
              <a:t>All application materials can be found on Division’s website </a:t>
            </a:r>
            <a:r>
              <a:rPr lang="en-US" sz="2000" dirty="0">
                <a:effectLst/>
                <a:latin typeface="+mn-lt"/>
                <a:ea typeface="Calibri" panose="020F0502020204030204" pitchFamily="34" charset="0"/>
                <a:cs typeface="Calibri" panose="020F0502020204030204" pitchFamily="34" charset="0"/>
                <a:hlinkClick r:id="rId3"/>
              </a:rPr>
              <a:t>http://deq.nc.gov/about/divisions/water-infrastructure</a:t>
            </a:r>
            <a:r>
              <a:rPr lang="en-US" sz="2400" dirty="0">
                <a:effectLst/>
                <a:latin typeface="+mn-lt"/>
                <a:ea typeface="Calibri" panose="020F0502020204030204" pitchFamily="34" charset="0"/>
                <a:cs typeface="Calibri" panose="020F0502020204030204" pitchFamily="34" charset="0"/>
              </a:rPr>
              <a:t>  under “</a:t>
            </a:r>
            <a:r>
              <a:rPr lang="en-US" sz="2400" dirty="0">
                <a:solidFill>
                  <a:srgbClr val="C00000"/>
                </a:solidFill>
                <a:effectLst/>
                <a:latin typeface="+mn-lt"/>
                <a:ea typeface="Calibri" panose="020F0502020204030204" pitchFamily="34" charset="0"/>
                <a:cs typeface="Calibri" panose="020F0502020204030204" pitchFamily="34" charset="0"/>
              </a:rPr>
              <a:t>I Need Funding</a:t>
            </a:r>
            <a:r>
              <a:rPr lang="en-US" sz="2400" dirty="0">
                <a:effectLst/>
                <a:latin typeface="+mn-lt"/>
                <a:ea typeface="Calibri" panose="020F0502020204030204" pitchFamily="34" charset="0"/>
                <a:cs typeface="Calibri" panose="020F0502020204030204" pitchFamily="34" charset="0"/>
              </a:rPr>
              <a:t>” </a:t>
            </a:r>
            <a:r>
              <a:rPr lang="en-US" sz="2400" dirty="0">
                <a:effectLst/>
                <a:latin typeface="+mn-lt"/>
                <a:ea typeface="Calibri" panose="020F0502020204030204" pitchFamily="34" charset="0"/>
                <a:cs typeface="Calibri" panose="020F0502020204030204" pitchFamily="34" charset="0"/>
                <a:sym typeface="Wingdings" panose="05000000000000000000" pitchFamily="2" charset="2"/>
              </a:rPr>
              <a:t> “Application Forms and Additional Resources”</a:t>
            </a:r>
            <a:r>
              <a:rPr lang="en-US" sz="2400" dirty="0">
                <a:latin typeface="+mn-lt"/>
                <a:ea typeface="Calibri" panose="020F0502020204030204" pitchFamily="34" charset="0"/>
                <a:cs typeface="Calibri" panose="020F0502020204030204" pitchFamily="34" charset="0"/>
              </a:rPr>
              <a:t>:</a:t>
            </a:r>
            <a:r>
              <a:rPr lang="en-US" sz="2400" dirty="0">
                <a:effectLst/>
                <a:latin typeface="+mn-lt"/>
                <a:ea typeface="Calibri" panose="020F0502020204030204" pitchFamily="34" charset="0"/>
                <a:cs typeface="Calibri" panose="020F0502020204030204" pitchFamily="34" charset="0"/>
              </a:rPr>
              <a:t> </a:t>
            </a:r>
            <a:r>
              <a:rPr lang="en-US" sz="2000" dirty="0">
                <a:solidFill>
                  <a:srgbClr val="0000FF"/>
                </a:solidFill>
                <a:effectLst/>
                <a:latin typeface="+mn-l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https://deq.nc.gov/about/divisions/water-infrastructure/i-need-funding/application-forms-and-additional-resources</a:t>
            </a:r>
            <a:endParaRPr lang="en-US" sz="2000" dirty="0">
              <a:solidFill>
                <a:srgbClr val="0000FF"/>
              </a:solidFill>
              <a:effectLst/>
              <a:latin typeface="+mn-lt"/>
              <a:ea typeface="Calibri" panose="020F0502020204030204" pitchFamily="34" charset="0"/>
              <a:cs typeface="Calibri" panose="020F0502020204030204" pitchFamily="34" charset="0"/>
            </a:endParaRPr>
          </a:p>
          <a:p>
            <a:pPr marL="285750" lvl="1" indent="0">
              <a:lnSpc>
                <a:spcPct val="100000"/>
              </a:lnSpc>
              <a:spcBef>
                <a:spcPts val="0"/>
              </a:spcBef>
              <a:buNone/>
            </a:pPr>
            <a:endParaRPr lang="en-US" sz="1800" dirty="0">
              <a:latin typeface="+mn-lt"/>
              <a:ea typeface="Calibri" panose="020F0502020204030204" pitchFamily="34" charset="0"/>
              <a:cs typeface="Calibri" panose="020F0502020204030204" pitchFamily="34" charset="0"/>
            </a:endParaRPr>
          </a:p>
          <a:p>
            <a:pPr marL="0" indent="0">
              <a:lnSpc>
                <a:spcPct val="110000"/>
              </a:lnSpc>
              <a:spcBef>
                <a:spcPts val="1800"/>
              </a:spcBef>
              <a:buNone/>
            </a:pPr>
            <a:endParaRPr lang="en-US" sz="2400" dirty="0">
              <a:effectLst/>
              <a:latin typeface="+mn-lt"/>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314CD04-E06E-4346-B59C-43931719231C}"/>
              </a:ext>
            </a:extLst>
          </p:cNvPr>
          <p:cNvSpPr>
            <a:spLocks noGrp="1"/>
          </p:cNvSpPr>
          <p:nvPr>
            <p:ph type="sldNum" sz="quarter" idx="10"/>
          </p:nvPr>
        </p:nvSpPr>
        <p:spPr/>
        <p:txBody>
          <a:bodyPr/>
          <a:lstStyle/>
          <a:p>
            <a:fld id="{DACB0C26-4646-467F-89AF-6C0A7B2F9E95}" type="slidenum">
              <a:rPr lang="en-US" smtClean="0"/>
              <a:pPr/>
              <a:t>30</a:t>
            </a:fld>
            <a:endParaRPr lang="en-US" dirty="0"/>
          </a:p>
        </p:txBody>
      </p:sp>
      <p:pic>
        <p:nvPicPr>
          <p:cNvPr id="6" name="Picture 5">
            <a:extLst>
              <a:ext uri="{FF2B5EF4-FFF2-40B4-BE49-F238E27FC236}">
                <a16:creationId xmlns:a16="http://schemas.microsoft.com/office/drawing/2014/main" id="{E7541B06-4615-979A-8CE8-D072AF7DE1B9}"/>
              </a:ext>
            </a:extLst>
          </p:cNvPr>
          <p:cNvPicPr>
            <a:picLocks noChangeAspect="1"/>
          </p:cNvPicPr>
          <p:nvPr/>
        </p:nvPicPr>
        <p:blipFill>
          <a:blip r:embed="rId5"/>
          <a:stretch>
            <a:fillRect/>
          </a:stretch>
        </p:blipFill>
        <p:spPr>
          <a:xfrm>
            <a:off x="1320192" y="3116268"/>
            <a:ext cx="2186969" cy="3183152"/>
          </a:xfrm>
          <a:prstGeom prst="rect">
            <a:avLst/>
          </a:prstGeom>
        </p:spPr>
      </p:pic>
      <p:pic>
        <p:nvPicPr>
          <p:cNvPr id="8" name="Picture 7">
            <a:extLst>
              <a:ext uri="{FF2B5EF4-FFF2-40B4-BE49-F238E27FC236}">
                <a16:creationId xmlns:a16="http://schemas.microsoft.com/office/drawing/2014/main" id="{73219B92-1771-FA20-9F1D-C5E8620801E9}"/>
              </a:ext>
            </a:extLst>
          </p:cNvPr>
          <p:cNvPicPr>
            <a:picLocks noChangeAspect="1"/>
          </p:cNvPicPr>
          <p:nvPr/>
        </p:nvPicPr>
        <p:blipFill rotWithShape="1">
          <a:blip r:embed="rId6"/>
          <a:srcRect r="35034"/>
          <a:stretch/>
        </p:blipFill>
        <p:spPr>
          <a:xfrm>
            <a:off x="4524162" y="3347131"/>
            <a:ext cx="3823715" cy="2721426"/>
          </a:xfrm>
          <a:prstGeom prst="rect">
            <a:avLst/>
          </a:prstGeom>
        </p:spPr>
      </p:pic>
      <p:sp>
        <p:nvSpPr>
          <p:cNvPr id="9" name="Arrow: Right 8">
            <a:extLst>
              <a:ext uri="{FF2B5EF4-FFF2-40B4-BE49-F238E27FC236}">
                <a16:creationId xmlns:a16="http://schemas.microsoft.com/office/drawing/2014/main" id="{2A1D7856-2B51-97D9-F1CB-651A7A587D0A}"/>
              </a:ext>
            </a:extLst>
          </p:cNvPr>
          <p:cNvSpPr/>
          <p:nvPr/>
        </p:nvSpPr>
        <p:spPr>
          <a:xfrm>
            <a:off x="3795758" y="4707844"/>
            <a:ext cx="454093" cy="35269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2685AF7-ADE4-74F4-C6C5-87A3626EDEF4}"/>
              </a:ext>
            </a:extLst>
          </p:cNvPr>
          <p:cNvSpPr/>
          <p:nvPr/>
        </p:nvSpPr>
        <p:spPr>
          <a:xfrm>
            <a:off x="4249851" y="5200241"/>
            <a:ext cx="4226800" cy="112344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0710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C624-55F1-4FA4-93D0-B6547DB60478}"/>
              </a:ext>
            </a:extLst>
          </p:cNvPr>
          <p:cNvSpPr>
            <a:spLocks noGrp="1"/>
          </p:cNvSpPr>
          <p:nvPr>
            <p:ph type="title"/>
          </p:nvPr>
        </p:nvSpPr>
        <p:spPr/>
        <p:txBody>
          <a:bodyPr>
            <a:normAutofit/>
          </a:bodyPr>
          <a:lstStyle/>
          <a:p>
            <a:r>
              <a:rPr lang="en-US" dirty="0"/>
              <a:t>How and By When to Apply</a:t>
            </a:r>
          </a:p>
        </p:txBody>
      </p:sp>
      <p:sp>
        <p:nvSpPr>
          <p:cNvPr id="3" name="Content Placeholder 2">
            <a:extLst>
              <a:ext uri="{FF2B5EF4-FFF2-40B4-BE49-F238E27FC236}">
                <a16:creationId xmlns:a16="http://schemas.microsoft.com/office/drawing/2014/main" id="{00EB96A8-0449-4471-81ED-8EDB959B6581}"/>
              </a:ext>
            </a:extLst>
          </p:cNvPr>
          <p:cNvSpPr>
            <a:spLocks noGrp="1"/>
          </p:cNvSpPr>
          <p:nvPr>
            <p:ph idx="1"/>
          </p:nvPr>
        </p:nvSpPr>
        <p:spPr>
          <a:xfrm>
            <a:off x="375488" y="1181101"/>
            <a:ext cx="8321040" cy="5324060"/>
          </a:xfrm>
        </p:spPr>
        <p:txBody>
          <a:bodyPr>
            <a:noAutofit/>
          </a:bodyPr>
          <a:lstStyle/>
          <a:p>
            <a:pPr marL="0" indent="-57150">
              <a:lnSpc>
                <a:spcPct val="100000"/>
              </a:lnSpc>
              <a:spcBef>
                <a:spcPts val="0"/>
              </a:spcBef>
              <a:spcAft>
                <a:spcPts val="600"/>
              </a:spcAft>
              <a:buNone/>
            </a:pPr>
            <a:r>
              <a:rPr lang="en-US" sz="2400" dirty="0">
                <a:latin typeface="+mn-lt"/>
                <a:ea typeface="Calibri" panose="020F0502020204030204" pitchFamily="34" charset="0"/>
                <a:cs typeface="Calibri" panose="020F0502020204030204" pitchFamily="34" charset="0"/>
              </a:rPr>
              <a:t>Complete application forms and provide supporting documentation by application deadline.</a:t>
            </a:r>
          </a:p>
          <a:p>
            <a:pPr marL="0" indent="-57150">
              <a:lnSpc>
                <a:spcPct val="100000"/>
              </a:lnSpc>
              <a:spcBef>
                <a:spcPts val="0"/>
              </a:spcBef>
              <a:buNone/>
            </a:pPr>
            <a:endParaRPr lang="en-US" sz="2400" dirty="0">
              <a:latin typeface="+mn-lt"/>
              <a:ea typeface="Calibri" panose="020F0502020204030204" pitchFamily="34" charset="0"/>
              <a:cs typeface="Calibri" panose="020F0502020204030204" pitchFamily="34" charset="0"/>
            </a:endParaRPr>
          </a:p>
          <a:p>
            <a:pPr marL="0" indent="-57150">
              <a:lnSpc>
                <a:spcPct val="100000"/>
              </a:lnSpc>
              <a:spcBef>
                <a:spcPts val="0"/>
              </a:spcBef>
              <a:spcAft>
                <a:spcPts val="600"/>
              </a:spcAft>
              <a:buNone/>
            </a:pPr>
            <a:r>
              <a:rPr lang="en-US" sz="2400" dirty="0">
                <a:latin typeface="+mn-lt"/>
                <a:ea typeface="Calibri" panose="020F0502020204030204" pitchFamily="34" charset="0"/>
                <a:cs typeface="Calibri" panose="020F0502020204030204" pitchFamily="34" charset="0"/>
              </a:rPr>
              <a:t>Slides from and recording of “How to Apply Training” are on “</a:t>
            </a:r>
            <a:r>
              <a:rPr lang="en-US" sz="2400" dirty="0">
                <a:effectLst/>
                <a:latin typeface="+mn-lt"/>
                <a:ea typeface="Calibri" panose="020F0502020204030204" pitchFamily="34" charset="0"/>
                <a:cs typeface="Calibri" panose="020F0502020204030204" pitchFamily="34" charset="0"/>
                <a:sym typeface="Wingdings" panose="05000000000000000000" pitchFamily="2" charset="2"/>
              </a:rPr>
              <a:t>Application Forms and Additional Resources” page</a:t>
            </a:r>
            <a:r>
              <a:rPr lang="en-US" sz="2400" dirty="0">
                <a:latin typeface="+mn-lt"/>
                <a:ea typeface="Calibri" panose="020F0502020204030204" pitchFamily="34" charset="0"/>
                <a:cs typeface="Calibri" panose="020F0502020204030204" pitchFamily="34" charset="0"/>
              </a:rPr>
              <a:t>.</a:t>
            </a:r>
            <a:r>
              <a:rPr lang="en-US" sz="2400" b="1" dirty="0">
                <a:solidFill>
                  <a:srgbClr val="FF0000"/>
                </a:solidFill>
                <a:latin typeface="+mn-lt"/>
                <a:ea typeface="Calibri" panose="020F0502020204030204" pitchFamily="34" charset="0"/>
                <a:cs typeface="Calibri" panose="020F0502020204030204" pitchFamily="34" charset="0"/>
              </a:rPr>
              <a:t> </a:t>
            </a:r>
            <a:r>
              <a:rPr lang="en-US" sz="2400" b="1" dirty="0">
                <a:latin typeface="+mn-lt"/>
                <a:ea typeface="Calibri" panose="020F0502020204030204" pitchFamily="34" charset="0"/>
                <a:cs typeface="Calibri" panose="020F0502020204030204" pitchFamily="34" charset="0"/>
              </a:rPr>
              <a:t>Highly recommend watching the video for all LASII stormwater funding applicants.</a:t>
            </a:r>
          </a:p>
          <a:p>
            <a:pPr>
              <a:lnSpc>
                <a:spcPct val="100000"/>
              </a:lnSpc>
            </a:pPr>
            <a:r>
              <a:rPr lang="en-US" sz="2400" dirty="0"/>
              <a:t>How to Complete the Application Forms</a:t>
            </a:r>
            <a:endParaRPr lang="en-US" sz="2400" dirty="0">
              <a:highlight>
                <a:srgbClr val="FFFF00"/>
              </a:highlight>
            </a:endParaRPr>
          </a:p>
          <a:p>
            <a:pPr>
              <a:lnSpc>
                <a:spcPct val="100000"/>
              </a:lnSpc>
            </a:pPr>
            <a:r>
              <a:rPr lang="en-US" sz="2400" dirty="0"/>
              <a:t>LASII Stormwater Funding (Eligibility and Priority Rating Systems</a:t>
            </a:r>
            <a:endParaRPr lang="en-US" sz="2400" dirty="0">
              <a:highlight>
                <a:srgbClr val="FFFF00"/>
              </a:highlight>
            </a:endParaRPr>
          </a:p>
          <a:p>
            <a:pPr marL="0" indent="-57150">
              <a:lnSpc>
                <a:spcPct val="100000"/>
              </a:lnSpc>
              <a:spcBef>
                <a:spcPts val="0"/>
              </a:spcBef>
              <a:buNone/>
            </a:pPr>
            <a:endParaRPr lang="en-US" sz="2400" dirty="0">
              <a:solidFill>
                <a:srgbClr val="FF0000"/>
              </a:solidFill>
              <a:highlight>
                <a:srgbClr val="FFFF00"/>
              </a:highlight>
              <a:latin typeface="+mn-lt"/>
              <a:ea typeface="Calibri" panose="020F0502020204030204" pitchFamily="34" charset="0"/>
              <a:cs typeface="Calibri" panose="020F0502020204030204" pitchFamily="34" charset="0"/>
            </a:endParaRPr>
          </a:p>
          <a:p>
            <a:pPr marL="0" indent="-57150">
              <a:lnSpc>
                <a:spcPct val="100000"/>
              </a:lnSpc>
              <a:spcBef>
                <a:spcPts val="0"/>
              </a:spcBef>
              <a:spcAft>
                <a:spcPts val="600"/>
              </a:spcAft>
              <a:buNone/>
            </a:pPr>
            <a:r>
              <a:rPr lang="en-US" sz="2400" b="1" dirty="0">
                <a:latin typeface="+mn-lt"/>
                <a:ea typeface="Calibri" panose="020F0502020204030204" pitchFamily="34" charset="0"/>
                <a:cs typeface="Calibri" panose="020F0502020204030204" pitchFamily="34" charset="0"/>
              </a:rPr>
              <a:t>Application submittal deadline</a:t>
            </a:r>
            <a:r>
              <a:rPr lang="en-US" sz="2400" dirty="0">
                <a:latin typeface="+mn-lt"/>
                <a:ea typeface="Calibri" panose="020F0502020204030204" pitchFamily="34" charset="0"/>
                <a:cs typeface="Calibri" panose="020F0502020204030204" pitchFamily="34" charset="0"/>
              </a:rPr>
              <a:t> – Sept. 30, 2022 at 5 PM</a:t>
            </a:r>
            <a:endParaRPr lang="en-US" sz="2400" dirty="0">
              <a:effectLst/>
              <a:latin typeface="+mn-lt"/>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314CD04-E06E-4346-B59C-43931719231C}"/>
              </a:ext>
            </a:extLst>
          </p:cNvPr>
          <p:cNvSpPr>
            <a:spLocks noGrp="1"/>
          </p:cNvSpPr>
          <p:nvPr>
            <p:ph type="sldNum" sz="quarter" idx="10"/>
          </p:nvPr>
        </p:nvSpPr>
        <p:spPr/>
        <p:txBody>
          <a:bodyPr/>
          <a:lstStyle/>
          <a:p>
            <a:fld id="{DACB0C26-4646-467F-89AF-6C0A7B2F9E95}" type="slidenum">
              <a:rPr lang="en-US" smtClean="0"/>
              <a:pPr/>
              <a:t>31</a:t>
            </a:fld>
            <a:endParaRPr lang="en-US" dirty="0"/>
          </a:p>
        </p:txBody>
      </p:sp>
    </p:spTree>
    <p:extLst>
      <p:ext uri="{BB962C8B-B14F-4D97-AF65-F5344CB8AC3E}">
        <p14:creationId xmlns:p14="http://schemas.microsoft.com/office/powerpoint/2010/main" val="548965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BC4F1-26AC-E613-E858-B46E30D34722}"/>
              </a:ext>
            </a:extLst>
          </p:cNvPr>
          <p:cNvSpPr>
            <a:spLocks noGrp="1"/>
          </p:cNvSpPr>
          <p:nvPr>
            <p:ph type="title"/>
          </p:nvPr>
        </p:nvSpPr>
        <p:spPr/>
        <p:txBody>
          <a:bodyPr/>
          <a:lstStyle/>
          <a:p>
            <a:r>
              <a:rPr lang="en-US" dirty="0"/>
              <a:t>Applicable Forms for LASII Applications</a:t>
            </a:r>
          </a:p>
        </p:txBody>
      </p:sp>
      <p:pic>
        <p:nvPicPr>
          <p:cNvPr id="6" name="Content Placeholder 5">
            <a:extLst>
              <a:ext uri="{FF2B5EF4-FFF2-40B4-BE49-F238E27FC236}">
                <a16:creationId xmlns:a16="http://schemas.microsoft.com/office/drawing/2014/main" id="{A073BD67-CDF6-3654-76AF-104F4B1374C6}"/>
              </a:ext>
            </a:extLst>
          </p:cNvPr>
          <p:cNvPicPr>
            <a:picLocks noGrp="1" noChangeAspect="1"/>
          </p:cNvPicPr>
          <p:nvPr>
            <p:ph idx="1"/>
          </p:nvPr>
        </p:nvPicPr>
        <p:blipFill>
          <a:blip r:embed="rId3"/>
          <a:stretch>
            <a:fillRect/>
          </a:stretch>
        </p:blipFill>
        <p:spPr>
          <a:xfrm>
            <a:off x="-56379" y="1146235"/>
            <a:ext cx="4766023" cy="4238957"/>
          </a:xfrm>
        </p:spPr>
      </p:pic>
      <p:sp>
        <p:nvSpPr>
          <p:cNvPr id="4" name="Slide Number Placeholder 3">
            <a:extLst>
              <a:ext uri="{FF2B5EF4-FFF2-40B4-BE49-F238E27FC236}">
                <a16:creationId xmlns:a16="http://schemas.microsoft.com/office/drawing/2014/main" id="{01A07718-B2F6-A93F-1377-135E5C0C88C4}"/>
              </a:ext>
            </a:extLst>
          </p:cNvPr>
          <p:cNvSpPr>
            <a:spLocks noGrp="1"/>
          </p:cNvSpPr>
          <p:nvPr>
            <p:ph type="sldNum" sz="quarter" idx="10"/>
          </p:nvPr>
        </p:nvSpPr>
        <p:spPr>
          <a:xfrm>
            <a:off x="143329" y="5860813"/>
            <a:ext cx="3840480" cy="788007"/>
          </a:xfrm>
        </p:spPr>
        <p:txBody>
          <a:bodyPr/>
          <a:lstStyle/>
          <a:p>
            <a:fld id="{DACB0C26-4646-467F-89AF-6C0A7B2F9E95}" type="slidenum">
              <a:rPr lang="en-US" smtClean="0"/>
              <a:pPr/>
              <a:t>32</a:t>
            </a:fld>
            <a:endParaRPr lang="en-US" dirty="0"/>
          </a:p>
        </p:txBody>
      </p:sp>
      <p:grpSp>
        <p:nvGrpSpPr>
          <p:cNvPr id="16" name="Group 15">
            <a:extLst>
              <a:ext uri="{FF2B5EF4-FFF2-40B4-BE49-F238E27FC236}">
                <a16:creationId xmlns:a16="http://schemas.microsoft.com/office/drawing/2014/main" id="{4DC7D299-A055-379E-CE50-A33FB94C9426}"/>
              </a:ext>
            </a:extLst>
          </p:cNvPr>
          <p:cNvGrpSpPr/>
          <p:nvPr/>
        </p:nvGrpSpPr>
        <p:grpSpPr>
          <a:xfrm>
            <a:off x="130629" y="2799803"/>
            <a:ext cx="4310742" cy="2691367"/>
            <a:chOff x="130629" y="2799803"/>
            <a:chExt cx="4310742" cy="2691367"/>
          </a:xfrm>
        </p:grpSpPr>
        <p:sp>
          <p:nvSpPr>
            <p:cNvPr id="11" name="Rectangle 10">
              <a:extLst>
                <a:ext uri="{FF2B5EF4-FFF2-40B4-BE49-F238E27FC236}">
                  <a16:creationId xmlns:a16="http://schemas.microsoft.com/office/drawing/2014/main" id="{C03F833F-508C-BE2D-6B30-C2B310C75513}"/>
                </a:ext>
              </a:extLst>
            </p:cNvPr>
            <p:cNvSpPr/>
            <p:nvPr/>
          </p:nvSpPr>
          <p:spPr>
            <a:xfrm>
              <a:off x="130629" y="3252650"/>
              <a:ext cx="4310742" cy="352699"/>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D01A54-880B-1654-C7C5-B440DA800DC1}"/>
                </a:ext>
              </a:extLst>
            </p:cNvPr>
            <p:cNvSpPr/>
            <p:nvPr/>
          </p:nvSpPr>
          <p:spPr>
            <a:xfrm>
              <a:off x="130629" y="2799803"/>
              <a:ext cx="4310742" cy="352699"/>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5A6AA9A-34BF-335A-CEB6-DE5B94377A26}"/>
                </a:ext>
              </a:extLst>
            </p:cNvPr>
            <p:cNvSpPr/>
            <p:nvPr/>
          </p:nvSpPr>
          <p:spPr>
            <a:xfrm>
              <a:off x="130629" y="3916147"/>
              <a:ext cx="4310742" cy="352699"/>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7244D3C-BE7E-2BD9-F86D-9638275E1805}"/>
                </a:ext>
              </a:extLst>
            </p:cNvPr>
            <p:cNvSpPr/>
            <p:nvPr/>
          </p:nvSpPr>
          <p:spPr>
            <a:xfrm>
              <a:off x="130629" y="5138471"/>
              <a:ext cx="4310742" cy="352699"/>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0E9527C4-713C-C12F-048B-7F60B36E596C}"/>
              </a:ext>
            </a:extLst>
          </p:cNvPr>
          <p:cNvGrpSpPr/>
          <p:nvPr/>
        </p:nvGrpSpPr>
        <p:grpSpPr>
          <a:xfrm>
            <a:off x="4747382" y="1319421"/>
            <a:ext cx="4422744" cy="3866458"/>
            <a:chOff x="4747382" y="1319421"/>
            <a:chExt cx="4422744" cy="3866458"/>
          </a:xfrm>
        </p:grpSpPr>
        <p:pic>
          <p:nvPicPr>
            <p:cNvPr id="10" name="Picture 9">
              <a:extLst>
                <a:ext uri="{FF2B5EF4-FFF2-40B4-BE49-F238E27FC236}">
                  <a16:creationId xmlns:a16="http://schemas.microsoft.com/office/drawing/2014/main" id="{C8A937EA-E1FE-5504-9AE3-A6E5E4C79A58}"/>
                </a:ext>
              </a:extLst>
            </p:cNvPr>
            <p:cNvPicPr>
              <a:picLocks noChangeAspect="1"/>
            </p:cNvPicPr>
            <p:nvPr/>
          </p:nvPicPr>
          <p:blipFill>
            <a:blip r:embed="rId4"/>
            <a:stretch>
              <a:fillRect/>
            </a:stretch>
          </p:blipFill>
          <p:spPr>
            <a:xfrm>
              <a:off x="4747382" y="1319421"/>
              <a:ext cx="4422744" cy="3866458"/>
            </a:xfrm>
            <a:prstGeom prst="rect">
              <a:avLst/>
            </a:prstGeom>
          </p:spPr>
        </p:pic>
        <p:sp>
          <p:nvSpPr>
            <p:cNvPr id="15" name="Rectangle 14">
              <a:extLst>
                <a:ext uri="{FF2B5EF4-FFF2-40B4-BE49-F238E27FC236}">
                  <a16:creationId xmlns:a16="http://schemas.microsoft.com/office/drawing/2014/main" id="{0675739D-C3A0-9442-943D-FC686EBAC04A}"/>
                </a:ext>
              </a:extLst>
            </p:cNvPr>
            <p:cNvSpPr/>
            <p:nvPr/>
          </p:nvSpPr>
          <p:spPr>
            <a:xfrm>
              <a:off x="4803383" y="3775452"/>
              <a:ext cx="4310742" cy="352699"/>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42801D04-217F-D44F-79D4-56061229A49D}"/>
              </a:ext>
            </a:extLst>
          </p:cNvPr>
          <p:cNvSpPr txBox="1"/>
          <p:nvPr/>
        </p:nvSpPr>
        <p:spPr>
          <a:xfrm>
            <a:off x="310312" y="5880100"/>
            <a:ext cx="8412480" cy="461665"/>
          </a:xfrm>
          <a:prstGeom prst="rect">
            <a:avLst/>
          </a:prstGeom>
          <a:noFill/>
        </p:spPr>
        <p:txBody>
          <a:bodyPr wrap="square" rtlCol="0">
            <a:spAutoFit/>
          </a:bodyPr>
          <a:lstStyle/>
          <a:p>
            <a:pPr algn="ctr"/>
            <a:r>
              <a:rPr lang="en-US" sz="2400" dirty="0"/>
              <a:t>These are the forms relevant to the LASII applications</a:t>
            </a:r>
          </a:p>
        </p:txBody>
      </p:sp>
    </p:spTree>
    <p:extLst>
      <p:ext uri="{BB962C8B-B14F-4D97-AF65-F5344CB8AC3E}">
        <p14:creationId xmlns:p14="http://schemas.microsoft.com/office/powerpoint/2010/main" val="2004738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D80DC-D7FD-9CF3-E7BF-4C2E6E57F68C}"/>
              </a:ext>
            </a:extLst>
          </p:cNvPr>
          <p:cNvSpPr>
            <a:spLocks noGrp="1"/>
          </p:cNvSpPr>
          <p:nvPr>
            <p:ph type="title"/>
          </p:nvPr>
        </p:nvSpPr>
        <p:spPr/>
        <p:txBody>
          <a:bodyPr/>
          <a:lstStyle/>
          <a:p>
            <a:r>
              <a:rPr lang="en-US" dirty="0"/>
              <a:t>LASII Fund Entity Eligibility Certification Form</a:t>
            </a:r>
          </a:p>
        </p:txBody>
      </p:sp>
      <p:sp>
        <p:nvSpPr>
          <p:cNvPr id="4" name="Slide Number Placeholder 3">
            <a:extLst>
              <a:ext uri="{FF2B5EF4-FFF2-40B4-BE49-F238E27FC236}">
                <a16:creationId xmlns:a16="http://schemas.microsoft.com/office/drawing/2014/main" id="{DC47A106-42A9-547E-B361-F674E6F0C8FC}"/>
              </a:ext>
            </a:extLst>
          </p:cNvPr>
          <p:cNvSpPr>
            <a:spLocks noGrp="1"/>
          </p:cNvSpPr>
          <p:nvPr>
            <p:ph type="sldNum" sz="quarter" idx="10"/>
          </p:nvPr>
        </p:nvSpPr>
        <p:spPr/>
        <p:txBody>
          <a:bodyPr/>
          <a:lstStyle/>
          <a:p>
            <a:fld id="{74EC55B0-5D01-45FE-91CD-8F1B48D625FC}" type="slidenum">
              <a:rPr lang="en-US" smtClean="0"/>
              <a:pPr/>
              <a:t>33</a:t>
            </a:fld>
            <a:endParaRPr lang="en-US"/>
          </a:p>
        </p:txBody>
      </p:sp>
      <p:pic>
        <p:nvPicPr>
          <p:cNvPr id="5" name="Picture 4">
            <a:extLst>
              <a:ext uri="{FF2B5EF4-FFF2-40B4-BE49-F238E27FC236}">
                <a16:creationId xmlns:a16="http://schemas.microsoft.com/office/drawing/2014/main" id="{86D344EB-C79F-9D81-DE87-3C54940ED732}"/>
              </a:ext>
            </a:extLst>
          </p:cNvPr>
          <p:cNvPicPr>
            <a:picLocks noChangeAspect="1"/>
          </p:cNvPicPr>
          <p:nvPr/>
        </p:nvPicPr>
        <p:blipFill rotWithShape="1">
          <a:blip r:embed="rId3"/>
          <a:srcRect t="79986"/>
          <a:stretch/>
        </p:blipFill>
        <p:spPr>
          <a:xfrm>
            <a:off x="2606830" y="2225453"/>
            <a:ext cx="6250636" cy="1102106"/>
          </a:xfrm>
          <a:prstGeom prst="rect">
            <a:avLst/>
          </a:prstGeom>
          <a:ln>
            <a:solidFill>
              <a:schemeClr val="tx1"/>
            </a:solidFill>
          </a:ln>
        </p:spPr>
      </p:pic>
      <p:sp>
        <p:nvSpPr>
          <p:cNvPr id="6" name="Rectangle 5">
            <a:extLst>
              <a:ext uri="{FF2B5EF4-FFF2-40B4-BE49-F238E27FC236}">
                <a16:creationId xmlns:a16="http://schemas.microsoft.com/office/drawing/2014/main" id="{E3CC5A2F-2C41-B3A4-57D6-5D7BFDB2D3FD}"/>
              </a:ext>
            </a:extLst>
          </p:cNvPr>
          <p:cNvSpPr/>
          <p:nvPr/>
        </p:nvSpPr>
        <p:spPr>
          <a:xfrm>
            <a:off x="159026" y="1003438"/>
            <a:ext cx="2186609" cy="550669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highlight>
                  <a:srgbClr val="FFFF00"/>
                </a:highlight>
              </a:rPr>
              <a:t>Complete this Form First to Determine if Eligible</a:t>
            </a:r>
          </a:p>
          <a:p>
            <a:pPr algn="ctr"/>
            <a:endParaRPr lang="en-US" b="1" dirty="0">
              <a:solidFill>
                <a:schemeClr val="tx1"/>
              </a:solidFill>
            </a:endParaRPr>
          </a:p>
          <a:p>
            <a:pPr algn="ctr"/>
            <a:r>
              <a:rPr lang="en-US" b="1" dirty="0">
                <a:solidFill>
                  <a:schemeClr val="tx1"/>
                </a:solidFill>
              </a:rPr>
              <a:t>Required for All LASII Applications – Ineligible for Funding if not Included</a:t>
            </a:r>
          </a:p>
          <a:p>
            <a:pPr algn="ctr"/>
            <a:endParaRPr lang="en-US" b="1" dirty="0">
              <a:solidFill>
                <a:schemeClr val="tx1"/>
              </a:solidFill>
            </a:endParaRPr>
          </a:p>
          <a:p>
            <a:pPr algn="ctr"/>
            <a:r>
              <a:rPr lang="en-US" dirty="0">
                <a:solidFill>
                  <a:schemeClr val="tx1"/>
                </a:solidFill>
              </a:rPr>
              <a:t>See Guidance Document and Entity Eligibility Form for Instructions </a:t>
            </a:r>
          </a:p>
        </p:txBody>
      </p:sp>
      <p:pic>
        <p:nvPicPr>
          <p:cNvPr id="7" name="Picture 6">
            <a:extLst>
              <a:ext uri="{FF2B5EF4-FFF2-40B4-BE49-F238E27FC236}">
                <a16:creationId xmlns:a16="http://schemas.microsoft.com/office/drawing/2014/main" id="{B539D15D-8B40-C6CE-2E1E-76B03F55B047}"/>
              </a:ext>
            </a:extLst>
          </p:cNvPr>
          <p:cNvPicPr>
            <a:picLocks noChangeAspect="1"/>
          </p:cNvPicPr>
          <p:nvPr/>
        </p:nvPicPr>
        <p:blipFill rotWithShape="1">
          <a:blip r:embed="rId3"/>
          <a:srcRect t="2615" b="75444"/>
          <a:stretch/>
        </p:blipFill>
        <p:spPr>
          <a:xfrm>
            <a:off x="2606830" y="953092"/>
            <a:ext cx="6250636" cy="1208255"/>
          </a:xfrm>
          <a:prstGeom prst="rect">
            <a:avLst/>
          </a:prstGeom>
          <a:ln>
            <a:solidFill>
              <a:schemeClr val="tx1"/>
            </a:solidFill>
          </a:ln>
        </p:spPr>
      </p:pic>
      <p:pic>
        <p:nvPicPr>
          <p:cNvPr id="8" name="Picture 7">
            <a:extLst>
              <a:ext uri="{FF2B5EF4-FFF2-40B4-BE49-F238E27FC236}">
                <a16:creationId xmlns:a16="http://schemas.microsoft.com/office/drawing/2014/main" id="{CA81D998-9363-2E37-75B3-814624A4895F}"/>
              </a:ext>
            </a:extLst>
          </p:cNvPr>
          <p:cNvPicPr>
            <a:picLocks noChangeAspect="1"/>
          </p:cNvPicPr>
          <p:nvPr/>
        </p:nvPicPr>
        <p:blipFill rotWithShape="1">
          <a:blip r:embed="rId4"/>
          <a:srcRect b="9282"/>
          <a:stretch/>
        </p:blipFill>
        <p:spPr>
          <a:xfrm>
            <a:off x="2606830" y="3391665"/>
            <a:ext cx="6250636" cy="2082880"/>
          </a:xfrm>
          <a:prstGeom prst="rect">
            <a:avLst/>
          </a:prstGeom>
          <a:ln>
            <a:solidFill>
              <a:schemeClr val="tx1"/>
            </a:solidFill>
          </a:ln>
        </p:spPr>
      </p:pic>
      <p:pic>
        <p:nvPicPr>
          <p:cNvPr id="10" name="Picture 9">
            <a:extLst>
              <a:ext uri="{FF2B5EF4-FFF2-40B4-BE49-F238E27FC236}">
                <a16:creationId xmlns:a16="http://schemas.microsoft.com/office/drawing/2014/main" id="{2807DD91-F0B3-2926-065D-C89730BFDB6F}"/>
              </a:ext>
            </a:extLst>
          </p:cNvPr>
          <p:cNvPicPr>
            <a:picLocks noChangeAspect="1"/>
          </p:cNvPicPr>
          <p:nvPr/>
        </p:nvPicPr>
        <p:blipFill rotWithShape="1">
          <a:blip r:embed="rId5"/>
          <a:srcRect t="39335" b="29077"/>
          <a:stretch/>
        </p:blipFill>
        <p:spPr>
          <a:xfrm>
            <a:off x="2606830" y="5538651"/>
            <a:ext cx="6234377" cy="1035385"/>
          </a:xfrm>
          <a:prstGeom prst="rect">
            <a:avLst/>
          </a:prstGeom>
          <a:ln>
            <a:solidFill>
              <a:schemeClr val="tx1"/>
            </a:solidFill>
          </a:ln>
        </p:spPr>
      </p:pic>
    </p:spTree>
    <p:extLst>
      <p:ext uri="{BB962C8B-B14F-4D97-AF65-F5344CB8AC3E}">
        <p14:creationId xmlns:p14="http://schemas.microsoft.com/office/powerpoint/2010/main" val="540463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827A-3F0A-E551-7053-249534534B32}"/>
              </a:ext>
            </a:extLst>
          </p:cNvPr>
          <p:cNvSpPr>
            <a:spLocks noGrp="1"/>
          </p:cNvSpPr>
          <p:nvPr>
            <p:ph type="title"/>
          </p:nvPr>
        </p:nvSpPr>
        <p:spPr/>
        <p:txBody>
          <a:bodyPr/>
          <a:lstStyle/>
          <a:p>
            <a:r>
              <a:rPr lang="en-US" dirty="0"/>
              <a:t>Application for Funding</a:t>
            </a:r>
          </a:p>
        </p:txBody>
      </p:sp>
      <p:sp>
        <p:nvSpPr>
          <p:cNvPr id="3" name="Content Placeholder 2">
            <a:extLst>
              <a:ext uri="{FF2B5EF4-FFF2-40B4-BE49-F238E27FC236}">
                <a16:creationId xmlns:a16="http://schemas.microsoft.com/office/drawing/2014/main" id="{557DD5E8-AB31-0349-AE72-1F29DAE37BCF}"/>
              </a:ext>
            </a:extLst>
          </p:cNvPr>
          <p:cNvSpPr>
            <a:spLocks noGrp="1"/>
          </p:cNvSpPr>
          <p:nvPr>
            <p:ph idx="1"/>
          </p:nvPr>
        </p:nvSpPr>
        <p:spPr>
          <a:xfrm>
            <a:off x="4572000" y="1031966"/>
            <a:ext cx="4467497" cy="5381897"/>
          </a:xfrm>
        </p:spPr>
        <p:txBody>
          <a:bodyPr>
            <a:normAutofit fontScale="92500"/>
          </a:bodyPr>
          <a:lstStyle/>
          <a:p>
            <a:pPr>
              <a:lnSpc>
                <a:spcPct val="100000"/>
              </a:lnSpc>
              <a:spcBef>
                <a:spcPts val="400"/>
              </a:spcBef>
              <a:spcAft>
                <a:spcPts val="400"/>
              </a:spcAft>
            </a:pPr>
            <a:r>
              <a:rPr lang="en-US" sz="2600" dirty="0"/>
              <a:t>One application for all Division funding programs</a:t>
            </a:r>
          </a:p>
          <a:p>
            <a:pPr>
              <a:lnSpc>
                <a:spcPct val="100000"/>
              </a:lnSpc>
              <a:spcBef>
                <a:spcPts val="400"/>
              </a:spcBef>
              <a:spcAft>
                <a:spcPts val="400"/>
              </a:spcAft>
            </a:pPr>
            <a:r>
              <a:rPr lang="en-US" sz="2600" dirty="0"/>
              <a:t>All sections must be completed unless specified otherwise</a:t>
            </a:r>
          </a:p>
          <a:p>
            <a:pPr>
              <a:lnSpc>
                <a:spcPct val="100000"/>
              </a:lnSpc>
              <a:spcBef>
                <a:spcPts val="400"/>
              </a:spcBef>
              <a:spcAft>
                <a:spcPts val="400"/>
              </a:spcAft>
            </a:pPr>
            <a:r>
              <a:rPr lang="en-US" sz="2600" dirty="0"/>
              <a:t>Follow the attached Instructions</a:t>
            </a:r>
          </a:p>
          <a:p>
            <a:pPr>
              <a:lnSpc>
                <a:spcPct val="100000"/>
              </a:lnSpc>
              <a:spcBef>
                <a:spcPts val="400"/>
              </a:spcBef>
              <a:spcAft>
                <a:spcPts val="400"/>
              </a:spcAft>
            </a:pPr>
            <a:r>
              <a:rPr lang="en-US" sz="2600" dirty="0"/>
              <a:t>Each application is viewed as stand-alone</a:t>
            </a:r>
          </a:p>
          <a:p>
            <a:pPr>
              <a:lnSpc>
                <a:spcPct val="100000"/>
              </a:lnSpc>
              <a:spcBef>
                <a:spcPts val="400"/>
              </a:spcBef>
              <a:spcAft>
                <a:spcPts val="400"/>
              </a:spcAft>
            </a:pPr>
            <a:r>
              <a:rPr lang="en-US" sz="2600" dirty="0"/>
              <a:t>If applying for Stormwater Construction </a:t>
            </a:r>
            <a:r>
              <a:rPr lang="en-US" sz="2600" i="1" dirty="0"/>
              <a:t>and</a:t>
            </a:r>
            <a:r>
              <a:rPr lang="en-US" sz="2600" dirty="0"/>
              <a:t> Stormwater Planning, submit separate applications</a:t>
            </a:r>
          </a:p>
          <a:p>
            <a:pPr>
              <a:spcAft>
                <a:spcPts val="600"/>
              </a:spcAft>
            </a:pPr>
            <a:endParaRPr lang="en-US" sz="2800" dirty="0"/>
          </a:p>
          <a:p>
            <a:pPr>
              <a:spcAft>
                <a:spcPts val="600"/>
              </a:spcAft>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55C4EEE-3B3E-7225-ED79-A725A615D287}"/>
              </a:ext>
            </a:extLst>
          </p:cNvPr>
          <p:cNvSpPr>
            <a:spLocks noGrp="1"/>
          </p:cNvSpPr>
          <p:nvPr>
            <p:ph type="sldNum" sz="quarter" idx="10"/>
          </p:nvPr>
        </p:nvSpPr>
        <p:spPr/>
        <p:txBody>
          <a:bodyPr/>
          <a:lstStyle/>
          <a:p>
            <a:fld id="{DACB0C26-4646-467F-89AF-6C0A7B2F9E95}" type="slidenum">
              <a:rPr lang="en-US" smtClean="0"/>
              <a:pPr/>
              <a:t>34</a:t>
            </a:fld>
            <a:endParaRPr lang="en-US" dirty="0"/>
          </a:p>
        </p:txBody>
      </p:sp>
      <p:pic>
        <p:nvPicPr>
          <p:cNvPr id="5" name="Picture 4">
            <a:extLst>
              <a:ext uri="{FF2B5EF4-FFF2-40B4-BE49-F238E27FC236}">
                <a16:creationId xmlns:a16="http://schemas.microsoft.com/office/drawing/2014/main" id="{DD46FE52-5E2E-CC29-CCC6-7DCCFECEC1AB}"/>
              </a:ext>
            </a:extLst>
          </p:cNvPr>
          <p:cNvPicPr>
            <a:picLocks noChangeAspect="1"/>
          </p:cNvPicPr>
          <p:nvPr/>
        </p:nvPicPr>
        <p:blipFill>
          <a:blip r:embed="rId3"/>
          <a:stretch>
            <a:fillRect/>
          </a:stretch>
        </p:blipFill>
        <p:spPr>
          <a:xfrm>
            <a:off x="447473" y="1327376"/>
            <a:ext cx="3783330" cy="4724626"/>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98610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FEE67-A54C-4C18-A4AF-AD5D8AC3F21F}"/>
              </a:ext>
            </a:extLst>
          </p:cNvPr>
          <p:cNvSpPr>
            <a:spLocks noGrp="1"/>
          </p:cNvSpPr>
          <p:nvPr>
            <p:ph type="ctrTitle"/>
          </p:nvPr>
        </p:nvSpPr>
        <p:spPr/>
        <p:txBody>
          <a:bodyPr/>
          <a:lstStyle/>
          <a:p>
            <a:r>
              <a:rPr lang="en-US" dirty="0"/>
              <a:t>Application for Funding – LASII Funding Types</a:t>
            </a:r>
          </a:p>
        </p:txBody>
      </p:sp>
      <p:sp>
        <p:nvSpPr>
          <p:cNvPr id="4" name="Slide Number Placeholder 3">
            <a:extLst>
              <a:ext uri="{FF2B5EF4-FFF2-40B4-BE49-F238E27FC236}">
                <a16:creationId xmlns:a16="http://schemas.microsoft.com/office/drawing/2014/main" id="{EFE5D253-8C2F-42EE-8415-75F07453AB0F}"/>
              </a:ext>
            </a:extLst>
          </p:cNvPr>
          <p:cNvSpPr>
            <a:spLocks noGrp="1"/>
          </p:cNvSpPr>
          <p:nvPr>
            <p:ph type="sldNum" sz="quarter" idx="10"/>
          </p:nvPr>
        </p:nvSpPr>
        <p:spPr>
          <a:xfrm>
            <a:off x="0" y="6592824"/>
            <a:ext cx="2057400" cy="265176"/>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C55B0-5D01-45FE-91CD-8F1B48D625FC}" type="slidenum">
              <a:rPr lang="en-US" smtClean="0"/>
              <a:pPr/>
              <a:t>35</a:t>
            </a:fld>
            <a:endParaRPr lang="en-US"/>
          </a:p>
        </p:txBody>
      </p:sp>
      <p:pic>
        <p:nvPicPr>
          <p:cNvPr id="5" name="Picture 4">
            <a:extLst>
              <a:ext uri="{FF2B5EF4-FFF2-40B4-BE49-F238E27FC236}">
                <a16:creationId xmlns:a16="http://schemas.microsoft.com/office/drawing/2014/main" id="{FB7C4EA8-1B09-E1F1-718E-C21DB5D2414E}"/>
              </a:ext>
            </a:extLst>
          </p:cNvPr>
          <p:cNvPicPr>
            <a:picLocks noChangeAspect="1"/>
          </p:cNvPicPr>
          <p:nvPr/>
        </p:nvPicPr>
        <p:blipFill>
          <a:blip r:embed="rId3"/>
          <a:stretch>
            <a:fillRect/>
          </a:stretch>
        </p:blipFill>
        <p:spPr>
          <a:xfrm>
            <a:off x="409575" y="1144656"/>
            <a:ext cx="8324850" cy="2362200"/>
          </a:xfrm>
          <a:prstGeom prst="rect">
            <a:avLst/>
          </a:prstGeom>
        </p:spPr>
      </p:pic>
      <p:sp>
        <p:nvSpPr>
          <p:cNvPr id="3" name="Rectangle 2">
            <a:extLst>
              <a:ext uri="{FF2B5EF4-FFF2-40B4-BE49-F238E27FC236}">
                <a16:creationId xmlns:a16="http://schemas.microsoft.com/office/drawing/2014/main" id="{92A1202B-18B2-4261-056C-F0C6529DE34B}"/>
              </a:ext>
            </a:extLst>
          </p:cNvPr>
          <p:cNvSpPr/>
          <p:nvPr/>
        </p:nvSpPr>
        <p:spPr>
          <a:xfrm>
            <a:off x="6530009" y="5178287"/>
            <a:ext cx="2534478" cy="1292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E3C955D-ABFD-6423-A9D1-E41AA6B95FFF}"/>
              </a:ext>
            </a:extLst>
          </p:cNvPr>
          <p:cNvPicPr>
            <a:picLocks noChangeAspect="1"/>
          </p:cNvPicPr>
          <p:nvPr/>
        </p:nvPicPr>
        <p:blipFill>
          <a:blip r:embed="rId4"/>
          <a:stretch>
            <a:fillRect/>
          </a:stretch>
        </p:blipFill>
        <p:spPr>
          <a:xfrm>
            <a:off x="411646" y="3488636"/>
            <a:ext cx="8324850" cy="2286000"/>
          </a:xfrm>
          <a:prstGeom prst="rect">
            <a:avLst/>
          </a:prstGeom>
        </p:spPr>
      </p:pic>
      <p:sp>
        <p:nvSpPr>
          <p:cNvPr id="7" name="Rectangle 6">
            <a:extLst>
              <a:ext uri="{FF2B5EF4-FFF2-40B4-BE49-F238E27FC236}">
                <a16:creationId xmlns:a16="http://schemas.microsoft.com/office/drawing/2014/main" id="{AAEE9A23-C027-CA31-06FE-2FC955E212FE}"/>
              </a:ext>
            </a:extLst>
          </p:cNvPr>
          <p:cNvSpPr/>
          <p:nvPr/>
        </p:nvSpPr>
        <p:spPr>
          <a:xfrm>
            <a:off x="407504" y="4599911"/>
            <a:ext cx="4284489" cy="155448"/>
          </a:xfrm>
          <a:prstGeom prst="rect">
            <a:avLst/>
          </a:prstGeom>
          <a:solidFill>
            <a:srgbClr val="FFFF00">
              <a:alpha val="3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08F2A9B-773E-913C-13C7-4508F019015F}"/>
              </a:ext>
            </a:extLst>
          </p:cNvPr>
          <p:cNvSpPr/>
          <p:nvPr/>
        </p:nvSpPr>
        <p:spPr>
          <a:xfrm>
            <a:off x="407504" y="4803605"/>
            <a:ext cx="4284489" cy="155448"/>
          </a:xfrm>
          <a:prstGeom prst="rect">
            <a:avLst/>
          </a:prstGeom>
          <a:solidFill>
            <a:srgbClr val="FFFF00">
              <a:alpha val="3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1BEDBD4-7F08-B0AE-0192-79A79F7332D7}"/>
              </a:ext>
            </a:extLst>
          </p:cNvPr>
          <p:cNvSpPr/>
          <p:nvPr/>
        </p:nvSpPr>
        <p:spPr>
          <a:xfrm>
            <a:off x="5105778" y="4877633"/>
            <a:ext cx="3108960" cy="155448"/>
          </a:xfrm>
          <a:prstGeom prst="rect">
            <a:avLst/>
          </a:prstGeom>
          <a:solidFill>
            <a:srgbClr val="FFFF00">
              <a:alpha val="3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053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0B2CDD-1B69-4D64-BBAD-3567A890361E}"/>
              </a:ext>
            </a:extLst>
          </p:cNvPr>
          <p:cNvSpPr/>
          <p:nvPr/>
        </p:nvSpPr>
        <p:spPr>
          <a:xfrm>
            <a:off x="6982028" y="5294380"/>
            <a:ext cx="2057400" cy="125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2CCA27-0089-4799-B5FA-781B4DE7A18F}"/>
              </a:ext>
            </a:extLst>
          </p:cNvPr>
          <p:cNvSpPr>
            <a:spLocks noGrp="1"/>
          </p:cNvSpPr>
          <p:nvPr>
            <p:ph type="title"/>
          </p:nvPr>
        </p:nvSpPr>
        <p:spPr>
          <a:xfrm>
            <a:off x="287383" y="0"/>
            <a:ext cx="8752045" cy="914400"/>
          </a:xfrm>
        </p:spPr>
        <p:txBody>
          <a:bodyPr>
            <a:normAutofit fontScale="90000"/>
          </a:bodyPr>
          <a:lstStyle/>
          <a:p>
            <a:r>
              <a:rPr lang="en-US" dirty="0"/>
              <a:t>Resolution by Governing Body: </a:t>
            </a:r>
            <a:r>
              <a:rPr lang="en-US" b="1" dirty="0"/>
              <a:t>Needed with Application</a:t>
            </a:r>
          </a:p>
        </p:txBody>
      </p:sp>
      <p:pic>
        <p:nvPicPr>
          <p:cNvPr id="7" name="Content Placeholder 6">
            <a:extLst>
              <a:ext uri="{FF2B5EF4-FFF2-40B4-BE49-F238E27FC236}">
                <a16:creationId xmlns:a16="http://schemas.microsoft.com/office/drawing/2014/main" id="{A705C7B1-3856-8378-E2CD-6E67F15D03BE}"/>
              </a:ext>
            </a:extLst>
          </p:cNvPr>
          <p:cNvPicPr>
            <a:picLocks noGrp="1" noChangeAspect="1"/>
          </p:cNvPicPr>
          <p:nvPr>
            <p:ph idx="1"/>
          </p:nvPr>
        </p:nvPicPr>
        <p:blipFill>
          <a:blip r:embed="rId3"/>
          <a:stretch>
            <a:fillRect/>
          </a:stretch>
        </p:blipFill>
        <p:spPr>
          <a:xfrm>
            <a:off x="1743393" y="1044395"/>
            <a:ext cx="5310246" cy="5555767"/>
          </a:xfrm>
        </p:spPr>
      </p:pic>
      <p:sp>
        <p:nvSpPr>
          <p:cNvPr id="4" name="Slide Number Placeholder 3">
            <a:extLst>
              <a:ext uri="{FF2B5EF4-FFF2-40B4-BE49-F238E27FC236}">
                <a16:creationId xmlns:a16="http://schemas.microsoft.com/office/drawing/2014/main" id="{FE82F7C6-4FCE-40D8-BBA7-288C59D79188}"/>
              </a:ext>
            </a:extLst>
          </p:cNvPr>
          <p:cNvSpPr>
            <a:spLocks noGrp="1"/>
          </p:cNvSpPr>
          <p:nvPr>
            <p:ph type="sldNum" sz="quarter" idx="10"/>
          </p:nvPr>
        </p:nvSpPr>
        <p:spPr/>
        <p:txBody>
          <a:bodyPr/>
          <a:lstStyle/>
          <a:p>
            <a:fld id="{74EC55B0-5D01-45FE-91CD-8F1B48D625FC}" type="slidenum">
              <a:rPr lang="en-US" smtClean="0"/>
              <a:pPr/>
              <a:t>36</a:t>
            </a:fld>
            <a:endParaRPr lang="en-US"/>
          </a:p>
        </p:txBody>
      </p:sp>
      <p:cxnSp>
        <p:nvCxnSpPr>
          <p:cNvPr id="8" name="Straight Arrow Connector 7">
            <a:extLst>
              <a:ext uri="{FF2B5EF4-FFF2-40B4-BE49-F238E27FC236}">
                <a16:creationId xmlns:a16="http://schemas.microsoft.com/office/drawing/2014/main" id="{A2DC01DC-771E-0090-8624-B25F09E19A9E}"/>
              </a:ext>
            </a:extLst>
          </p:cNvPr>
          <p:cNvCxnSpPr>
            <a:cxnSpLocks/>
          </p:cNvCxnSpPr>
          <p:nvPr/>
        </p:nvCxnSpPr>
        <p:spPr>
          <a:xfrm>
            <a:off x="1530626" y="3988973"/>
            <a:ext cx="93749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B922176-5A48-BE37-02B1-B98F660150CE}"/>
              </a:ext>
            </a:extLst>
          </p:cNvPr>
          <p:cNvCxnSpPr>
            <a:cxnSpLocks/>
          </p:cNvCxnSpPr>
          <p:nvPr/>
        </p:nvCxnSpPr>
        <p:spPr>
          <a:xfrm>
            <a:off x="1530625" y="4240764"/>
            <a:ext cx="93749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4C9D21F-9FF8-6FEA-AAE0-36DB9291A1B4}"/>
              </a:ext>
            </a:extLst>
          </p:cNvPr>
          <p:cNvSpPr/>
          <p:nvPr/>
        </p:nvSpPr>
        <p:spPr>
          <a:xfrm>
            <a:off x="4929810" y="3389244"/>
            <a:ext cx="1510748" cy="33793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9EA4968-7135-5163-428C-413548209A3F}"/>
              </a:ext>
            </a:extLst>
          </p:cNvPr>
          <p:cNvCxnSpPr>
            <a:cxnSpLocks/>
          </p:cNvCxnSpPr>
          <p:nvPr/>
        </p:nvCxnSpPr>
        <p:spPr>
          <a:xfrm>
            <a:off x="1530625" y="5595799"/>
            <a:ext cx="937493" cy="0"/>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6C24F962-41D1-364B-F284-0E9836D819FE}"/>
              </a:ext>
            </a:extLst>
          </p:cNvPr>
          <p:cNvSpPr/>
          <p:nvPr/>
        </p:nvSpPr>
        <p:spPr>
          <a:xfrm>
            <a:off x="4857092" y="5351530"/>
            <a:ext cx="2057400" cy="103684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111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9BDC-7226-D933-4E1A-F9053F9139F3}"/>
              </a:ext>
            </a:extLst>
          </p:cNvPr>
          <p:cNvSpPr>
            <a:spLocks noGrp="1"/>
          </p:cNvSpPr>
          <p:nvPr>
            <p:ph type="title"/>
          </p:nvPr>
        </p:nvSpPr>
        <p:spPr/>
        <p:txBody>
          <a:bodyPr/>
          <a:lstStyle/>
          <a:p>
            <a:r>
              <a:rPr lang="en-US"/>
              <a:t>Application Submittal – Electronic (New!)</a:t>
            </a:r>
            <a:endParaRPr lang="en-US" dirty="0"/>
          </a:p>
        </p:txBody>
      </p:sp>
      <p:sp>
        <p:nvSpPr>
          <p:cNvPr id="3" name="Content Placeholder 2">
            <a:extLst>
              <a:ext uri="{FF2B5EF4-FFF2-40B4-BE49-F238E27FC236}">
                <a16:creationId xmlns:a16="http://schemas.microsoft.com/office/drawing/2014/main" id="{5681A517-3D68-932B-B462-38E5BD0AE230}"/>
              </a:ext>
            </a:extLst>
          </p:cNvPr>
          <p:cNvSpPr>
            <a:spLocks noGrp="1"/>
          </p:cNvSpPr>
          <p:nvPr>
            <p:ph idx="1"/>
          </p:nvPr>
        </p:nvSpPr>
        <p:spPr>
          <a:xfrm>
            <a:off x="6501715" y="1524000"/>
            <a:ext cx="2645369" cy="5177841"/>
          </a:xfrm>
        </p:spPr>
        <p:txBody>
          <a:bodyPr>
            <a:normAutofit fontScale="85000" lnSpcReduction="20000"/>
          </a:bodyPr>
          <a:lstStyle/>
          <a:p>
            <a:pPr>
              <a:lnSpc>
                <a:spcPct val="110000"/>
              </a:lnSpc>
            </a:pPr>
            <a:r>
              <a:rPr lang="en-US" dirty="0"/>
              <a:t>Electronic submittals only accepted</a:t>
            </a:r>
          </a:p>
          <a:p>
            <a:pPr>
              <a:lnSpc>
                <a:spcPct val="110000"/>
              </a:lnSpc>
            </a:pPr>
            <a:r>
              <a:rPr lang="en-US" dirty="0"/>
              <a:t>Upload completed application forms and supporting documents</a:t>
            </a:r>
          </a:p>
          <a:p>
            <a:pPr>
              <a:lnSpc>
                <a:spcPct val="110000"/>
              </a:lnSpc>
            </a:pPr>
            <a:r>
              <a:rPr lang="en-US" dirty="0"/>
              <a:t>File size limit: 250 MB/file</a:t>
            </a:r>
          </a:p>
          <a:p>
            <a:pPr>
              <a:lnSpc>
                <a:spcPct val="110000"/>
              </a:lnSpc>
            </a:pPr>
            <a:r>
              <a:rPr lang="en-US" dirty="0"/>
              <a:t>Documents uploaded individually</a:t>
            </a:r>
          </a:p>
          <a:p>
            <a:endParaRPr lang="en-US" dirty="0"/>
          </a:p>
        </p:txBody>
      </p:sp>
      <p:sp>
        <p:nvSpPr>
          <p:cNvPr id="4" name="Slide Number Placeholder 3">
            <a:extLst>
              <a:ext uri="{FF2B5EF4-FFF2-40B4-BE49-F238E27FC236}">
                <a16:creationId xmlns:a16="http://schemas.microsoft.com/office/drawing/2014/main" id="{8ECC791C-3621-C121-EF32-8A6059AB4311}"/>
              </a:ext>
            </a:extLst>
          </p:cNvPr>
          <p:cNvSpPr>
            <a:spLocks noGrp="1"/>
          </p:cNvSpPr>
          <p:nvPr>
            <p:ph type="sldNum" sz="quarter" idx="10"/>
          </p:nvPr>
        </p:nvSpPr>
        <p:spPr/>
        <p:txBody>
          <a:bodyPr/>
          <a:lstStyle/>
          <a:p>
            <a:fld id="{74EC55B0-5D01-45FE-91CD-8F1B48D625FC}" type="slidenum">
              <a:rPr lang="en-US" smtClean="0"/>
              <a:pPr/>
              <a:t>37</a:t>
            </a:fld>
            <a:endParaRPr lang="en-US"/>
          </a:p>
        </p:txBody>
      </p:sp>
      <p:pic>
        <p:nvPicPr>
          <p:cNvPr id="7" name="Picture 6">
            <a:extLst>
              <a:ext uri="{FF2B5EF4-FFF2-40B4-BE49-F238E27FC236}">
                <a16:creationId xmlns:a16="http://schemas.microsoft.com/office/drawing/2014/main" id="{D00CA743-42D8-0D6D-8244-1E3258624CAC}"/>
              </a:ext>
            </a:extLst>
          </p:cNvPr>
          <p:cNvPicPr>
            <a:picLocks noChangeAspect="1"/>
          </p:cNvPicPr>
          <p:nvPr/>
        </p:nvPicPr>
        <p:blipFill>
          <a:blip r:embed="rId3"/>
          <a:stretch>
            <a:fillRect/>
          </a:stretch>
        </p:blipFill>
        <p:spPr>
          <a:xfrm>
            <a:off x="202878" y="1874230"/>
            <a:ext cx="6092875" cy="4624252"/>
          </a:xfrm>
          <a:prstGeom prst="rect">
            <a:avLst/>
          </a:prstGeom>
        </p:spPr>
      </p:pic>
      <p:sp>
        <p:nvSpPr>
          <p:cNvPr id="9" name="TextBox 8">
            <a:extLst>
              <a:ext uri="{FF2B5EF4-FFF2-40B4-BE49-F238E27FC236}">
                <a16:creationId xmlns:a16="http://schemas.microsoft.com/office/drawing/2014/main" id="{161C9414-3F17-4FCE-9FF1-1FB569FF632B}"/>
              </a:ext>
            </a:extLst>
          </p:cNvPr>
          <p:cNvSpPr txBox="1"/>
          <p:nvPr/>
        </p:nvSpPr>
        <p:spPr>
          <a:xfrm>
            <a:off x="157158" y="941554"/>
            <a:ext cx="7001288" cy="830997"/>
          </a:xfrm>
          <a:prstGeom prst="rect">
            <a:avLst/>
          </a:prstGeom>
          <a:noFill/>
        </p:spPr>
        <p:txBody>
          <a:bodyPr wrap="square">
            <a:spAutoFit/>
          </a:bodyPr>
          <a:lstStyle/>
          <a:p>
            <a:r>
              <a:rPr lang="en-US" sz="2400" dirty="0"/>
              <a:t>Upload and submit application documents online: </a:t>
            </a:r>
            <a:r>
              <a:rPr lang="en-US" sz="2400" u="sng" dirty="0">
                <a:solidFill>
                  <a:srgbClr val="0070C0"/>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https://edocs.deq.nc.gov/Forms/OPA-ARPA</a:t>
            </a:r>
            <a:r>
              <a:rPr lang="en-US" sz="2400" u="sng"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 </a:t>
            </a:r>
            <a:endParaRPr lang="en-US" sz="2400" dirty="0">
              <a:highlight>
                <a:srgbClr val="FFFF00"/>
              </a:highlight>
            </a:endParaRPr>
          </a:p>
        </p:txBody>
      </p:sp>
    </p:spTree>
    <p:extLst>
      <p:ext uri="{BB962C8B-B14F-4D97-AF65-F5344CB8AC3E}">
        <p14:creationId xmlns:p14="http://schemas.microsoft.com/office/powerpoint/2010/main" val="2212750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13506-205D-A1DD-4025-645DD7499FA3}"/>
              </a:ext>
            </a:extLst>
          </p:cNvPr>
          <p:cNvSpPr>
            <a:spLocks noGrp="1"/>
          </p:cNvSpPr>
          <p:nvPr>
            <p:ph type="title"/>
          </p:nvPr>
        </p:nvSpPr>
        <p:spPr/>
        <p:txBody>
          <a:bodyPr/>
          <a:lstStyle/>
          <a:p>
            <a:r>
              <a:rPr lang="en-US" dirty="0"/>
              <a:t>How to Apply Training</a:t>
            </a:r>
          </a:p>
        </p:txBody>
      </p:sp>
      <p:sp>
        <p:nvSpPr>
          <p:cNvPr id="3" name="Content Placeholder 2">
            <a:extLst>
              <a:ext uri="{FF2B5EF4-FFF2-40B4-BE49-F238E27FC236}">
                <a16:creationId xmlns:a16="http://schemas.microsoft.com/office/drawing/2014/main" id="{E43FA5DA-6EAD-5F30-9744-CEE484195A7A}"/>
              </a:ext>
            </a:extLst>
          </p:cNvPr>
          <p:cNvSpPr>
            <a:spLocks noGrp="1"/>
          </p:cNvSpPr>
          <p:nvPr>
            <p:ph idx="1"/>
          </p:nvPr>
        </p:nvSpPr>
        <p:spPr/>
        <p:txBody>
          <a:bodyPr/>
          <a:lstStyle/>
          <a:p>
            <a:pPr marL="0" indent="0">
              <a:lnSpc>
                <a:spcPct val="100000"/>
              </a:lnSpc>
              <a:buNone/>
            </a:pPr>
            <a:r>
              <a:rPr lang="en-US" sz="2600" dirty="0"/>
              <a:t>Watch the recorded “How to Apply Training” video on the Application Forms and Additional Resources webpage:</a:t>
            </a:r>
          </a:p>
          <a:p>
            <a:pPr marL="0" indent="0">
              <a:lnSpc>
                <a:spcPct val="100000"/>
              </a:lnSpc>
              <a:buNone/>
            </a:pPr>
            <a:r>
              <a:rPr lang="en-US" sz="2600" dirty="0">
                <a:hlinkClick r:id="rId2"/>
              </a:rPr>
              <a:t>https://deq.nc.gov/about/divisions/water-infrastructure/i-need-funding/application-forms-and-additional-resources</a:t>
            </a:r>
            <a:r>
              <a:rPr lang="en-US" sz="2600" dirty="0"/>
              <a:t> </a:t>
            </a:r>
          </a:p>
          <a:p>
            <a:pPr marL="0" indent="0">
              <a:buNone/>
            </a:pPr>
            <a:endParaRPr lang="en-US" sz="2600" dirty="0"/>
          </a:p>
          <a:p>
            <a:pPr>
              <a:lnSpc>
                <a:spcPct val="100000"/>
              </a:lnSpc>
            </a:pPr>
            <a:r>
              <a:rPr lang="en-US" sz="2600" dirty="0"/>
              <a:t>How to Complete the Application Forms</a:t>
            </a:r>
            <a:endParaRPr lang="en-US" sz="2600" dirty="0">
              <a:highlight>
                <a:srgbClr val="FFFF00"/>
              </a:highlight>
            </a:endParaRPr>
          </a:p>
          <a:p>
            <a:pPr>
              <a:lnSpc>
                <a:spcPct val="100000"/>
              </a:lnSpc>
            </a:pPr>
            <a:r>
              <a:rPr lang="en-US" sz="2600" dirty="0"/>
              <a:t>LASII Stormwater Funding (Eligibility and Priority Rating Systems)</a:t>
            </a:r>
            <a:endParaRPr lang="en-US" sz="2600" dirty="0">
              <a:highlight>
                <a:srgbClr val="FFFF00"/>
              </a:highlight>
            </a:endParaRPr>
          </a:p>
          <a:p>
            <a:pPr marL="0" indent="0">
              <a:buNone/>
            </a:pPr>
            <a:endParaRPr lang="en-US" dirty="0"/>
          </a:p>
        </p:txBody>
      </p:sp>
      <p:sp>
        <p:nvSpPr>
          <p:cNvPr id="4" name="Slide Number Placeholder 3">
            <a:extLst>
              <a:ext uri="{FF2B5EF4-FFF2-40B4-BE49-F238E27FC236}">
                <a16:creationId xmlns:a16="http://schemas.microsoft.com/office/drawing/2014/main" id="{A0EDD70A-5DC2-17D8-1403-7B438AF3C5BD}"/>
              </a:ext>
            </a:extLst>
          </p:cNvPr>
          <p:cNvSpPr>
            <a:spLocks noGrp="1"/>
          </p:cNvSpPr>
          <p:nvPr>
            <p:ph type="sldNum" sz="quarter" idx="10"/>
          </p:nvPr>
        </p:nvSpPr>
        <p:spPr/>
        <p:txBody>
          <a:bodyPr/>
          <a:lstStyle/>
          <a:p>
            <a:fld id="{DACB0C26-4646-467F-89AF-6C0A7B2F9E95}" type="slidenum">
              <a:rPr lang="en-US" smtClean="0"/>
              <a:pPr/>
              <a:t>38</a:t>
            </a:fld>
            <a:endParaRPr lang="en-US" dirty="0"/>
          </a:p>
        </p:txBody>
      </p:sp>
    </p:spTree>
    <p:extLst>
      <p:ext uri="{BB962C8B-B14F-4D97-AF65-F5344CB8AC3E}">
        <p14:creationId xmlns:p14="http://schemas.microsoft.com/office/powerpoint/2010/main" val="3726951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E8E2-D514-46EB-AB8D-AF7BBD79974D}"/>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8DBA1B81-D8D7-472F-A889-57EBA0C6B851}"/>
              </a:ext>
            </a:extLst>
          </p:cNvPr>
          <p:cNvSpPr>
            <a:spLocks noGrp="1"/>
          </p:cNvSpPr>
          <p:nvPr>
            <p:ph idx="1"/>
          </p:nvPr>
        </p:nvSpPr>
        <p:spPr>
          <a:xfrm>
            <a:off x="457199" y="1198176"/>
            <a:ext cx="8529145" cy="5181603"/>
          </a:xfrm>
        </p:spPr>
        <p:txBody>
          <a:bodyPr>
            <a:normAutofit/>
          </a:bodyPr>
          <a:lstStyle/>
          <a:p>
            <a:pPr marL="0" indent="0">
              <a:buNone/>
            </a:pPr>
            <a:r>
              <a:rPr lang="en-US" dirty="0"/>
              <a:t>Division Director:</a:t>
            </a:r>
          </a:p>
          <a:p>
            <a:pPr marL="0" indent="0">
              <a:buNone/>
            </a:pPr>
            <a:r>
              <a:rPr lang="en-US" dirty="0"/>
              <a:t>Shadi Eskaf </a:t>
            </a:r>
            <a:r>
              <a:rPr lang="en-US" dirty="0">
                <a:hlinkClick r:id="rId3"/>
              </a:rPr>
              <a:t>shadi.eskaf@ncdenr.gov</a:t>
            </a:r>
            <a:r>
              <a:rPr lang="en-US" dirty="0"/>
              <a:t> </a:t>
            </a:r>
          </a:p>
          <a:p>
            <a:pPr marL="0" indent="0">
              <a:buNone/>
            </a:pPr>
            <a:endParaRPr lang="en-US" dirty="0"/>
          </a:p>
          <a:p>
            <a:pPr marL="0" indent="0">
              <a:buNone/>
            </a:pPr>
            <a:r>
              <a:rPr lang="en-US" dirty="0"/>
              <a:t>Public Information Officer: </a:t>
            </a:r>
          </a:p>
          <a:p>
            <a:pPr marL="0" indent="0">
              <a:buNone/>
            </a:pPr>
            <a:r>
              <a:rPr lang="en-US" dirty="0"/>
              <a:t>Cathy Akroyd </a:t>
            </a:r>
            <a:r>
              <a:rPr lang="en-US" dirty="0">
                <a:hlinkClick r:id="rId4"/>
              </a:rPr>
              <a:t>cathy.akroyd@ncdenr.gov</a:t>
            </a:r>
            <a:endParaRPr lang="en-US" dirty="0"/>
          </a:p>
          <a:p>
            <a:pPr marL="0" indent="0">
              <a:buNone/>
            </a:pPr>
            <a:endParaRPr lang="en-US" dirty="0"/>
          </a:p>
          <a:p>
            <a:pPr marL="0" indent="0">
              <a:buNone/>
            </a:pPr>
            <a:r>
              <a:rPr lang="en-US" dirty="0"/>
              <a:t>LASII Application or Funding questions:</a:t>
            </a:r>
          </a:p>
          <a:p>
            <a:pPr marL="0" indent="0">
              <a:buNone/>
            </a:pPr>
            <a:r>
              <a:rPr lang="en-US" dirty="0">
                <a:highlight>
                  <a:srgbClr val="FFFF00"/>
                </a:highlight>
              </a:rPr>
              <a:t>Tony Evans </a:t>
            </a:r>
            <a:r>
              <a:rPr lang="en-US" dirty="0">
                <a:highlight>
                  <a:srgbClr val="FFFF00"/>
                </a:highlight>
                <a:hlinkClick r:id="rId5"/>
              </a:rPr>
              <a:t>tony.evans@ncdenr.gov</a:t>
            </a:r>
            <a:r>
              <a:rPr lang="en-US" dirty="0">
                <a:highlight>
                  <a:srgbClr val="FFFF00"/>
                </a:highlight>
              </a:rPr>
              <a:t> </a:t>
            </a:r>
          </a:p>
          <a:p>
            <a:pPr marL="0" indent="0">
              <a:buNone/>
            </a:pPr>
            <a:r>
              <a:rPr lang="en-US" dirty="0"/>
              <a:t>Ken Pohlig </a:t>
            </a:r>
            <a:r>
              <a:rPr lang="en-US" dirty="0">
                <a:hlinkClick r:id="rId6"/>
              </a:rPr>
              <a:t>ken.pohlig@ncdenr.gov</a:t>
            </a:r>
            <a:r>
              <a:rPr lang="en-US" dirty="0"/>
              <a:t> </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B33DFF1-77B2-42B1-AF72-65035B1A7E38}"/>
              </a:ext>
            </a:extLst>
          </p:cNvPr>
          <p:cNvSpPr>
            <a:spLocks noGrp="1"/>
          </p:cNvSpPr>
          <p:nvPr>
            <p:ph type="sldNum" sz="quarter" idx="10"/>
          </p:nvPr>
        </p:nvSpPr>
        <p:spPr/>
        <p:txBody>
          <a:bodyPr/>
          <a:lstStyle/>
          <a:p>
            <a:fld id="{DACB0C26-4646-467F-89AF-6C0A7B2F9E95}" type="slidenum">
              <a:rPr lang="en-US" smtClean="0"/>
              <a:pPr/>
              <a:t>39</a:t>
            </a:fld>
            <a:endParaRPr lang="en-US" dirty="0"/>
          </a:p>
        </p:txBody>
      </p:sp>
    </p:spTree>
    <p:extLst>
      <p:ext uri="{BB962C8B-B14F-4D97-AF65-F5344CB8AC3E}">
        <p14:creationId xmlns:p14="http://schemas.microsoft.com/office/powerpoint/2010/main" val="3669355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E8E2-D514-46EB-AB8D-AF7BBD79974D}"/>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8DBA1B81-D8D7-472F-A889-57EBA0C6B851}"/>
              </a:ext>
            </a:extLst>
          </p:cNvPr>
          <p:cNvSpPr>
            <a:spLocks noGrp="1"/>
          </p:cNvSpPr>
          <p:nvPr>
            <p:ph idx="1"/>
          </p:nvPr>
        </p:nvSpPr>
        <p:spPr>
          <a:xfrm>
            <a:off x="457199" y="1198176"/>
            <a:ext cx="8529145" cy="5181603"/>
          </a:xfrm>
        </p:spPr>
        <p:txBody>
          <a:bodyPr>
            <a:normAutofit/>
          </a:bodyPr>
          <a:lstStyle/>
          <a:p>
            <a:pPr marL="0" indent="0">
              <a:buNone/>
            </a:pPr>
            <a:r>
              <a:rPr lang="en-US" dirty="0"/>
              <a:t>Division Director:</a:t>
            </a:r>
          </a:p>
          <a:p>
            <a:pPr marL="0" indent="0">
              <a:buNone/>
            </a:pPr>
            <a:r>
              <a:rPr lang="en-US" dirty="0"/>
              <a:t>Shadi Eskaf </a:t>
            </a:r>
            <a:r>
              <a:rPr lang="en-US" dirty="0">
                <a:hlinkClick r:id="rId3"/>
              </a:rPr>
              <a:t>shadi.eskaf@ncdenr.gov</a:t>
            </a:r>
            <a:r>
              <a:rPr lang="en-US" dirty="0"/>
              <a:t> </a:t>
            </a:r>
          </a:p>
          <a:p>
            <a:pPr marL="0" indent="0">
              <a:buNone/>
            </a:pPr>
            <a:endParaRPr lang="en-US" dirty="0"/>
          </a:p>
          <a:p>
            <a:pPr marL="0" indent="0">
              <a:buNone/>
            </a:pPr>
            <a:r>
              <a:rPr lang="en-US" dirty="0"/>
              <a:t>Public Information Officer: </a:t>
            </a:r>
          </a:p>
          <a:p>
            <a:pPr marL="0" indent="0">
              <a:buNone/>
            </a:pPr>
            <a:r>
              <a:rPr lang="en-US" dirty="0"/>
              <a:t>Cathy Akroyd </a:t>
            </a:r>
            <a:r>
              <a:rPr lang="en-US" dirty="0">
                <a:hlinkClick r:id="rId4"/>
              </a:rPr>
              <a:t>cathy.akroyd@ncdenr.gov</a:t>
            </a:r>
            <a:endParaRPr lang="en-US" dirty="0"/>
          </a:p>
          <a:p>
            <a:pPr marL="0" indent="0">
              <a:buNone/>
            </a:pPr>
            <a:endParaRPr lang="en-US" dirty="0"/>
          </a:p>
          <a:p>
            <a:pPr marL="0" indent="0">
              <a:buNone/>
            </a:pPr>
            <a:r>
              <a:rPr lang="en-US" dirty="0"/>
              <a:t>LASII Application or Funding questions:</a:t>
            </a:r>
          </a:p>
          <a:p>
            <a:pPr marL="0" indent="0">
              <a:buNone/>
            </a:pPr>
            <a:r>
              <a:rPr lang="en-US" dirty="0">
                <a:highlight>
                  <a:srgbClr val="FFFF00"/>
                </a:highlight>
              </a:rPr>
              <a:t>Tony Evans </a:t>
            </a:r>
            <a:r>
              <a:rPr lang="en-US" dirty="0">
                <a:highlight>
                  <a:srgbClr val="FFFF00"/>
                </a:highlight>
                <a:hlinkClick r:id="rId5"/>
              </a:rPr>
              <a:t>tony.evans@ncdenr.gov</a:t>
            </a:r>
            <a:r>
              <a:rPr lang="en-US" dirty="0">
                <a:highlight>
                  <a:srgbClr val="FFFF00"/>
                </a:highlight>
              </a:rPr>
              <a:t> </a:t>
            </a:r>
          </a:p>
          <a:p>
            <a:pPr marL="0" indent="0">
              <a:buNone/>
            </a:pPr>
            <a:r>
              <a:rPr lang="en-US" dirty="0"/>
              <a:t>Ken Pohlig </a:t>
            </a:r>
            <a:r>
              <a:rPr lang="en-US" dirty="0">
                <a:hlinkClick r:id="rId6"/>
              </a:rPr>
              <a:t>ken.pohlig@ncdenr.gov</a:t>
            </a:r>
            <a:r>
              <a:rPr lang="en-US" dirty="0"/>
              <a:t> </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B33DFF1-77B2-42B1-AF72-65035B1A7E38}"/>
              </a:ext>
            </a:extLst>
          </p:cNvPr>
          <p:cNvSpPr>
            <a:spLocks noGrp="1"/>
          </p:cNvSpPr>
          <p:nvPr>
            <p:ph type="sldNum" sz="quarter" idx="10"/>
          </p:nvPr>
        </p:nvSpPr>
        <p:spPr/>
        <p:txBody>
          <a:bodyPr/>
          <a:lstStyle/>
          <a:p>
            <a:fld id="{DACB0C26-4646-467F-89AF-6C0A7B2F9E95}" type="slidenum">
              <a:rPr lang="en-US" smtClean="0"/>
              <a:pPr/>
              <a:t>4</a:t>
            </a:fld>
            <a:endParaRPr lang="en-US" dirty="0"/>
          </a:p>
        </p:txBody>
      </p:sp>
    </p:spTree>
    <p:extLst>
      <p:ext uri="{BB962C8B-B14F-4D97-AF65-F5344CB8AC3E}">
        <p14:creationId xmlns:p14="http://schemas.microsoft.com/office/powerpoint/2010/main" val="3904689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8263" y="3600493"/>
            <a:ext cx="5680805" cy="1016499"/>
          </a:xfrm>
        </p:spPr>
        <p:txBody>
          <a:bodyPr>
            <a:normAutofit fontScale="90000"/>
          </a:bodyPr>
          <a:lstStyle/>
          <a:p>
            <a:pPr marL="0" indent="0">
              <a:lnSpc>
                <a:spcPct val="100000"/>
              </a:lnSpc>
            </a:pPr>
            <a:br>
              <a:rPr lang="en-US" sz="2700" b="1" dirty="0">
                <a:solidFill>
                  <a:schemeClr val="tx1"/>
                </a:solidFill>
              </a:rPr>
            </a:br>
            <a:br>
              <a:rPr lang="en-US" sz="2700" b="1" dirty="0">
                <a:solidFill>
                  <a:schemeClr val="tx1"/>
                </a:solidFill>
              </a:rPr>
            </a:br>
            <a:br>
              <a:rPr lang="en-US" sz="2700" b="1" dirty="0">
                <a:solidFill>
                  <a:schemeClr val="tx1"/>
                </a:solidFill>
              </a:rPr>
            </a:br>
            <a:br>
              <a:rPr lang="en-US" sz="2700" b="1" dirty="0">
                <a:solidFill>
                  <a:schemeClr val="tx1"/>
                </a:solidFill>
              </a:rPr>
            </a:br>
            <a:r>
              <a:rPr lang="en-US" sz="2700" b="1" i="0" dirty="0">
                <a:solidFill>
                  <a:schemeClr val="tx1"/>
                </a:solidFill>
                <a:latin typeface="+mn-lt"/>
              </a:rPr>
              <a:t>Ken Pohlig, PE</a:t>
            </a:r>
            <a:br>
              <a:rPr lang="en-US" sz="2700" b="1" i="0" dirty="0">
                <a:solidFill>
                  <a:schemeClr val="tx1"/>
                </a:solidFill>
                <a:latin typeface="+mn-lt"/>
              </a:rPr>
            </a:br>
            <a:r>
              <a:rPr lang="en-US" sz="2700" b="1" i="0" dirty="0">
                <a:solidFill>
                  <a:schemeClr val="tx1"/>
                </a:solidFill>
                <a:latin typeface="+mn-lt"/>
                <a:hlinkClick r:id="rId3"/>
              </a:rPr>
              <a:t>Ken.Pohlig@ncdenr.gov</a:t>
            </a:r>
            <a:br>
              <a:rPr lang="en-US" sz="2700" b="1" i="0" dirty="0">
                <a:solidFill>
                  <a:schemeClr val="tx1"/>
                </a:solidFill>
                <a:latin typeface="+mn-lt"/>
              </a:rPr>
            </a:br>
            <a:r>
              <a:rPr lang="en-US" sz="2700" b="1" i="0" dirty="0">
                <a:solidFill>
                  <a:schemeClr val="tx1"/>
                </a:solidFill>
                <a:latin typeface="+mn-lt"/>
              </a:rPr>
              <a:t>919-707-9170</a:t>
            </a:r>
            <a:br>
              <a:rPr lang="en-US" sz="2700" b="1" i="0" dirty="0">
                <a:solidFill>
                  <a:schemeClr val="tx1"/>
                </a:solidFill>
                <a:latin typeface="+mn-lt"/>
              </a:rPr>
            </a:br>
            <a:br>
              <a:rPr lang="en-US" sz="2700" b="1" i="0" dirty="0">
                <a:solidFill>
                  <a:schemeClr val="tx1"/>
                </a:solidFill>
                <a:latin typeface="+mn-lt"/>
              </a:rPr>
            </a:br>
            <a:br>
              <a:rPr lang="en-US" sz="2700" i="0" dirty="0">
                <a:solidFill>
                  <a:schemeClr val="tx1"/>
                </a:solidFill>
                <a:latin typeface="+mn-lt"/>
              </a:rPr>
            </a:br>
            <a:br>
              <a:rPr lang="en-US" sz="2700" b="1" i="0" dirty="0">
                <a:solidFill>
                  <a:schemeClr val="tx1"/>
                </a:solidFill>
                <a:latin typeface="+mn-lt"/>
              </a:rPr>
            </a:br>
            <a:endParaRPr lang="en-US" dirty="0"/>
          </a:p>
        </p:txBody>
      </p:sp>
      <p:sp>
        <p:nvSpPr>
          <p:cNvPr id="4" name="TextBox 3">
            <a:extLst>
              <a:ext uri="{FF2B5EF4-FFF2-40B4-BE49-F238E27FC236}">
                <a16:creationId xmlns:a16="http://schemas.microsoft.com/office/drawing/2014/main" id="{376F6E24-F714-4938-B767-F2F2B5819350}"/>
              </a:ext>
            </a:extLst>
          </p:cNvPr>
          <p:cNvSpPr txBox="1"/>
          <p:nvPr/>
        </p:nvSpPr>
        <p:spPr>
          <a:xfrm>
            <a:off x="4137376" y="2309772"/>
            <a:ext cx="4521200" cy="1200329"/>
          </a:xfrm>
          <a:prstGeom prst="rect">
            <a:avLst/>
          </a:prstGeom>
          <a:noFill/>
        </p:spPr>
        <p:txBody>
          <a:bodyPr wrap="square">
            <a:spAutoFit/>
          </a:bodyPr>
          <a:lstStyle/>
          <a:p>
            <a:pPr algn="r"/>
            <a:r>
              <a:rPr lang="en-US" sz="2400" b="1" i="0" dirty="0">
                <a:solidFill>
                  <a:schemeClr val="tx1"/>
                </a:solidFill>
                <a:highlight>
                  <a:srgbClr val="FFFF00"/>
                </a:highlight>
                <a:latin typeface="+mn-lt"/>
              </a:rPr>
              <a:t>Tony Evans, PE</a:t>
            </a:r>
            <a:br>
              <a:rPr lang="en-US" sz="2400" b="1" i="0" dirty="0">
                <a:solidFill>
                  <a:schemeClr val="tx1"/>
                </a:solidFill>
                <a:highlight>
                  <a:srgbClr val="FFFF00"/>
                </a:highlight>
                <a:latin typeface="+mn-lt"/>
              </a:rPr>
            </a:br>
            <a:r>
              <a:rPr lang="en-US" sz="2400" b="1" i="0" dirty="0">
                <a:solidFill>
                  <a:schemeClr val="tx1"/>
                </a:solidFill>
                <a:latin typeface="+mn-lt"/>
                <a:hlinkClick r:id="rId4"/>
              </a:rPr>
              <a:t>Tony.Evans@ncdenr.gov</a:t>
            </a:r>
            <a:endParaRPr lang="en-US" sz="2400" b="1" i="0" dirty="0">
              <a:solidFill>
                <a:schemeClr val="tx1"/>
              </a:solidFill>
              <a:latin typeface="+mn-lt"/>
            </a:endParaRPr>
          </a:p>
          <a:p>
            <a:pPr algn="r"/>
            <a:r>
              <a:rPr lang="en-US" sz="2400" b="1" dirty="0"/>
              <a:t>919-707-9168</a:t>
            </a:r>
            <a:endParaRPr lang="en-US" sz="2400" dirty="0"/>
          </a:p>
        </p:txBody>
      </p:sp>
      <p:sp>
        <p:nvSpPr>
          <p:cNvPr id="3" name="Rectangle 2">
            <a:extLst>
              <a:ext uri="{FF2B5EF4-FFF2-40B4-BE49-F238E27FC236}">
                <a16:creationId xmlns:a16="http://schemas.microsoft.com/office/drawing/2014/main" id="{431AD4E9-A32D-753B-FA2C-19BCECD2471B}"/>
              </a:ext>
            </a:extLst>
          </p:cNvPr>
          <p:cNvSpPr/>
          <p:nvPr/>
        </p:nvSpPr>
        <p:spPr>
          <a:xfrm>
            <a:off x="485424" y="2594113"/>
            <a:ext cx="3687417" cy="166977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Stormwater Funding Contacts</a:t>
            </a:r>
          </a:p>
        </p:txBody>
      </p:sp>
    </p:spTree>
    <p:extLst>
      <p:ext uri="{BB962C8B-B14F-4D97-AF65-F5344CB8AC3E}">
        <p14:creationId xmlns:p14="http://schemas.microsoft.com/office/powerpoint/2010/main" val="1672234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1929" y="2638237"/>
            <a:ext cx="7157139" cy="640374"/>
          </a:xfrm>
        </p:spPr>
        <p:txBody>
          <a:bodyPr>
            <a:normAutofit fontScale="90000"/>
          </a:bodyPr>
          <a:lstStyle/>
          <a:p>
            <a:pPr marL="0" indent="0">
              <a:lnSpc>
                <a:spcPct val="100000"/>
              </a:lnSpc>
            </a:pPr>
            <a:br>
              <a:rPr lang="en-US" sz="2700" b="1" dirty="0">
                <a:solidFill>
                  <a:schemeClr val="tx1"/>
                </a:solidFill>
              </a:rPr>
            </a:br>
            <a:br>
              <a:rPr lang="en-US" sz="2700" b="1" dirty="0">
                <a:solidFill>
                  <a:schemeClr val="tx1"/>
                </a:solidFill>
              </a:rPr>
            </a:br>
            <a:br>
              <a:rPr lang="en-US" sz="2700" b="1" dirty="0">
                <a:solidFill>
                  <a:schemeClr val="tx1"/>
                </a:solidFill>
              </a:rPr>
            </a:br>
            <a:br>
              <a:rPr lang="en-US" sz="2700" b="1" dirty="0">
                <a:solidFill>
                  <a:schemeClr val="tx1"/>
                </a:solidFill>
              </a:rPr>
            </a:br>
            <a:r>
              <a:rPr lang="en-US" sz="2700" b="1" i="0" dirty="0">
                <a:solidFill>
                  <a:schemeClr val="tx1"/>
                </a:solidFill>
                <a:latin typeface="+mn-lt"/>
              </a:rPr>
              <a:t>Division of Water Infrastructure</a:t>
            </a:r>
            <a:br>
              <a:rPr lang="en-US" sz="2700" b="1" i="0" dirty="0">
                <a:solidFill>
                  <a:schemeClr val="tx1"/>
                </a:solidFill>
                <a:latin typeface="+mn-lt"/>
              </a:rPr>
            </a:br>
            <a:r>
              <a:rPr lang="en-US" sz="2700" i="0" dirty="0">
                <a:solidFill>
                  <a:schemeClr val="tx1"/>
                </a:solidFill>
                <a:latin typeface="+mn-lt"/>
              </a:rPr>
              <a:t>deq.nc.gov/about/divisions/water-infrastructure</a:t>
            </a:r>
            <a:br>
              <a:rPr lang="en-US" sz="2700" i="0" dirty="0">
                <a:solidFill>
                  <a:schemeClr val="tx1"/>
                </a:solidFill>
                <a:latin typeface="+mn-lt"/>
              </a:rPr>
            </a:br>
            <a:br>
              <a:rPr lang="en-US" sz="2700" b="1" i="0" dirty="0">
                <a:solidFill>
                  <a:schemeClr val="tx1"/>
                </a:solidFill>
                <a:latin typeface="+mn-lt"/>
              </a:rPr>
            </a:br>
            <a:r>
              <a:rPr lang="en-US" sz="2700" b="1" i="0" dirty="0">
                <a:solidFill>
                  <a:schemeClr val="tx1"/>
                </a:solidFill>
                <a:latin typeface="+mn-lt"/>
              </a:rPr>
              <a:t>State Water Infrastructure Authority</a:t>
            </a:r>
            <a:br>
              <a:rPr lang="en-US" sz="2700" b="1" i="0" dirty="0">
                <a:solidFill>
                  <a:schemeClr val="tx1"/>
                </a:solidFill>
                <a:latin typeface="+mn-lt"/>
              </a:rPr>
            </a:br>
            <a:r>
              <a:rPr lang="en-US" sz="2800" i="0" dirty="0">
                <a:solidFill>
                  <a:schemeClr val="tx1"/>
                </a:solidFill>
                <a:latin typeface="+mn-lt"/>
              </a:rPr>
              <a:t>deq.nc.gov/about/divisions/water-infrastructure/ state-water-infrastructure-authority</a:t>
            </a:r>
            <a:br>
              <a:rPr lang="en-US" dirty="0">
                <a:solidFill>
                  <a:schemeClr val="tx1"/>
                </a:solidFill>
              </a:rPr>
            </a:br>
            <a:endParaRPr lang="en-US" dirty="0"/>
          </a:p>
        </p:txBody>
      </p:sp>
    </p:spTree>
    <p:extLst>
      <p:ext uri="{BB962C8B-B14F-4D97-AF65-F5344CB8AC3E}">
        <p14:creationId xmlns:p14="http://schemas.microsoft.com/office/powerpoint/2010/main" val="140447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1557" y="8864"/>
            <a:ext cx="8410222" cy="894952"/>
          </a:xfrm>
        </p:spPr>
        <p:txBody>
          <a:bodyPr>
            <a:normAutofit/>
          </a:bodyPr>
          <a:lstStyle/>
          <a:p>
            <a:r>
              <a:rPr lang="en-US" sz="3200" dirty="0"/>
              <a:t>Agenda</a:t>
            </a:r>
          </a:p>
        </p:txBody>
      </p:sp>
      <p:pic>
        <p:nvPicPr>
          <p:cNvPr id="5" name="Picture Placeholder 8"/>
          <p:cNvPicPr>
            <a:picLocks noGrp="1" noChangeAspect="1"/>
          </p:cNvPicPr>
          <p:nvPr>
            <p:ph idx="13"/>
          </p:nvPr>
        </p:nvPicPr>
        <p:blipFill>
          <a:blip r:embed="rId3" cstate="print">
            <a:extLst>
              <a:ext uri="{28A0092B-C50C-407E-A947-70E740481C1C}">
                <a14:useLocalDpi xmlns:a14="http://schemas.microsoft.com/office/drawing/2010/main" val="0"/>
              </a:ext>
            </a:extLst>
          </a:blip>
          <a:srcRect l="23797" r="23797"/>
          <a:stretch>
            <a:fillRect/>
          </a:stretch>
        </p:blipFill>
        <p:spPr>
          <a:xfrm>
            <a:off x="198319" y="1331077"/>
            <a:ext cx="3927266" cy="4596938"/>
          </a:xfrm>
        </p:spPr>
      </p:pic>
      <p:sp>
        <p:nvSpPr>
          <p:cNvPr id="2" name="Rectangle 1">
            <a:extLst>
              <a:ext uri="{FF2B5EF4-FFF2-40B4-BE49-F238E27FC236}">
                <a16:creationId xmlns:a16="http://schemas.microsoft.com/office/drawing/2014/main" id="{4B7787F8-A88A-4504-880F-1B51A8A6A4DF}"/>
              </a:ext>
            </a:extLst>
          </p:cNvPr>
          <p:cNvSpPr/>
          <p:nvPr/>
        </p:nvSpPr>
        <p:spPr>
          <a:xfrm>
            <a:off x="7732889" y="5700889"/>
            <a:ext cx="1268236" cy="75635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6"/>
          <p:cNvSpPr txBox="1">
            <a:spLocks/>
          </p:cNvSpPr>
          <p:nvPr/>
        </p:nvSpPr>
        <p:spPr>
          <a:xfrm>
            <a:off x="4267200" y="2073533"/>
            <a:ext cx="4678481" cy="245763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1000"/>
              </a:spcBef>
            </a:pPr>
            <a:r>
              <a:rPr lang="en-US" sz="2400" dirty="0"/>
              <a:t>Overview</a:t>
            </a:r>
          </a:p>
          <a:p>
            <a:pPr>
              <a:lnSpc>
                <a:spcPct val="100000"/>
              </a:lnSpc>
              <a:spcBef>
                <a:spcPts val="1000"/>
              </a:spcBef>
            </a:pPr>
            <a:r>
              <a:rPr lang="en-US" sz="2400" dirty="0"/>
              <a:t>New LASII Stormwater Funding Program</a:t>
            </a:r>
          </a:p>
          <a:p>
            <a:pPr>
              <a:lnSpc>
                <a:spcPct val="100000"/>
              </a:lnSpc>
              <a:spcBef>
                <a:spcPts val="1000"/>
              </a:spcBef>
            </a:pPr>
            <a:r>
              <a:rPr lang="en-US" sz="2400" dirty="0"/>
              <a:t>Fall 2022 Application Process</a:t>
            </a:r>
          </a:p>
          <a:p>
            <a:pPr marL="0" indent="0">
              <a:lnSpc>
                <a:spcPct val="100000"/>
              </a:lnSpc>
              <a:spcBef>
                <a:spcPts val="1000"/>
              </a:spcBef>
              <a:buNone/>
            </a:pPr>
            <a:endParaRPr lang="en-US" sz="2400" dirty="0"/>
          </a:p>
          <a:p>
            <a:pPr marL="0" indent="0">
              <a:lnSpc>
                <a:spcPct val="100000"/>
              </a:lnSpc>
              <a:spcBef>
                <a:spcPts val="1000"/>
              </a:spcBef>
              <a:buNone/>
            </a:pPr>
            <a:endParaRPr lang="en-US" sz="2400" dirty="0"/>
          </a:p>
          <a:p>
            <a:pPr>
              <a:lnSpc>
                <a:spcPct val="100000"/>
              </a:lnSpc>
            </a:pPr>
            <a:endParaRPr lang="en-US" sz="2400" dirty="0"/>
          </a:p>
          <a:p>
            <a:pPr lvl="1">
              <a:lnSpc>
                <a:spcPct val="100000"/>
              </a:lnSpc>
            </a:pPr>
            <a:endParaRPr lang="en-US" sz="2200" dirty="0"/>
          </a:p>
          <a:p>
            <a:pPr marL="0" indent="0">
              <a:lnSpc>
                <a:spcPct val="100000"/>
              </a:lnSpc>
              <a:buFont typeface="Arial" panose="020B0604020202020204" pitchFamily="34" charset="0"/>
              <a:buNone/>
            </a:pPr>
            <a:endParaRPr lang="en-US" sz="3200" dirty="0">
              <a:latin typeface="+mj-lt"/>
            </a:endParaRPr>
          </a:p>
        </p:txBody>
      </p:sp>
      <p:sp>
        <p:nvSpPr>
          <p:cNvPr id="7" name="Slide Number Placeholder 3">
            <a:extLst>
              <a:ext uri="{FF2B5EF4-FFF2-40B4-BE49-F238E27FC236}">
                <a16:creationId xmlns:a16="http://schemas.microsoft.com/office/drawing/2014/main" id="{BFDA9189-7E54-4430-8F29-D07C423E03A6}"/>
              </a:ext>
            </a:extLst>
          </p:cNvPr>
          <p:cNvSpPr txBox="1">
            <a:spLocks/>
          </p:cNvSpPr>
          <p:nvPr/>
        </p:nvSpPr>
        <p:spPr>
          <a:xfrm>
            <a:off x="-4127" y="6600162"/>
            <a:ext cx="1747520" cy="26671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CB0C26-4646-467F-89AF-6C0A7B2F9E95}" type="slidenum">
              <a:rPr lang="en-US" sz="1200" smtClean="0">
                <a:solidFill>
                  <a:schemeClr val="bg1"/>
                </a:solidFill>
              </a:rPr>
              <a:pPr/>
              <a:t>5</a:t>
            </a:fld>
            <a:endParaRPr lang="en-US" sz="1200" dirty="0">
              <a:solidFill>
                <a:schemeClr val="bg1"/>
              </a:solidFill>
            </a:endParaRPr>
          </a:p>
        </p:txBody>
      </p:sp>
    </p:spTree>
    <p:extLst>
      <p:ext uri="{BB962C8B-B14F-4D97-AF65-F5344CB8AC3E}">
        <p14:creationId xmlns:p14="http://schemas.microsoft.com/office/powerpoint/2010/main" val="1275361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4250D-E02A-4A36-8DA8-B6C88ECEED36}"/>
              </a:ext>
            </a:extLst>
          </p:cNvPr>
          <p:cNvSpPr>
            <a:spLocks noGrp="1"/>
          </p:cNvSpPr>
          <p:nvPr>
            <p:ph type="title"/>
          </p:nvPr>
        </p:nvSpPr>
        <p:spPr/>
        <p:txBody>
          <a:bodyPr/>
          <a:lstStyle/>
          <a:p>
            <a:r>
              <a:rPr lang="en-US" dirty="0"/>
              <a:t>Division of Water Infrastructure</a:t>
            </a:r>
          </a:p>
        </p:txBody>
      </p:sp>
      <p:pic>
        <p:nvPicPr>
          <p:cNvPr id="8" name="Graphic 7" descr="Toilet with solid fill">
            <a:extLst>
              <a:ext uri="{FF2B5EF4-FFF2-40B4-BE49-F238E27FC236}">
                <a16:creationId xmlns:a16="http://schemas.microsoft.com/office/drawing/2014/main" id="{C456A634-ED25-46C7-96D3-B46333285A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4800" y="1579681"/>
            <a:ext cx="914400" cy="914400"/>
          </a:xfrm>
          <a:prstGeom prst="rect">
            <a:avLst/>
          </a:prstGeom>
        </p:spPr>
      </p:pic>
      <p:pic>
        <p:nvPicPr>
          <p:cNvPr id="10" name="Graphic 9" descr="Road with solid fill">
            <a:extLst>
              <a:ext uri="{FF2B5EF4-FFF2-40B4-BE49-F238E27FC236}">
                <a16:creationId xmlns:a16="http://schemas.microsoft.com/office/drawing/2014/main" id="{99E45B1D-0997-4BDC-A681-2E57DFC149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32521" y="1579681"/>
            <a:ext cx="914400" cy="914400"/>
          </a:xfrm>
          <a:prstGeom prst="rect">
            <a:avLst/>
          </a:prstGeom>
        </p:spPr>
      </p:pic>
      <p:sp>
        <p:nvSpPr>
          <p:cNvPr id="12" name="Content Placeholder 11">
            <a:extLst>
              <a:ext uri="{FF2B5EF4-FFF2-40B4-BE49-F238E27FC236}">
                <a16:creationId xmlns:a16="http://schemas.microsoft.com/office/drawing/2014/main" id="{B01389C9-DDE3-495F-8978-9E45FE17057A}"/>
              </a:ext>
            </a:extLst>
          </p:cNvPr>
          <p:cNvSpPr>
            <a:spLocks noGrp="1"/>
          </p:cNvSpPr>
          <p:nvPr>
            <p:ph idx="1"/>
          </p:nvPr>
        </p:nvSpPr>
        <p:spPr>
          <a:xfrm>
            <a:off x="532242" y="2494081"/>
            <a:ext cx="8239328" cy="5444775"/>
          </a:xfrm>
        </p:spPr>
        <p:txBody>
          <a:bodyPr>
            <a:normAutofit/>
          </a:bodyPr>
          <a:lstStyle/>
          <a:p>
            <a:pPr marL="0" indent="0" algn="ctr">
              <a:buNone/>
            </a:pPr>
            <a:r>
              <a:rPr lang="en-US" sz="2200" dirty="0"/>
              <a:t>Drinking water infrastructure</a:t>
            </a:r>
          </a:p>
          <a:p>
            <a:pPr marL="0" indent="0" algn="ctr">
              <a:buNone/>
            </a:pPr>
            <a:r>
              <a:rPr lang="en-US" sz="2200" dirty="0"/>
              <a:t>Wastewater infrastructure</a:t>
            </a:r>
          </a:p>
          <a:p>
            <a:pPr marL="0" indent="0" algn="ctr">
              <a:buNone/>
            </a:pPr>
            <a:r>
              <a:rPr lang="en-US" sz="2200" dirty="0">
                <a:solidFill>
                  <a:schemeClr val="accent6">
                    <a:lumMod val="50000"/>
                  </a:schemeClr>
                </a:solidFill>
              </a:rPr>
              <a:t>Stormwater infrastructure</a:t>
            </a:r>
          </a:p>
          <a:p>
            <a:pPr marL="0" indent="0" algn="ctr">
              <a:buNone/>
            </a:pPr>
            <a:r>
              <a:rPr lang="en-US" sz="2200" dirty="0"/>
              <a:t>CWSRF green projects: stormwater, reclaim water, stream restoration, energy efficiency</a:t>
            </a:r>
          </a:p>
          <a:p>
            <a:pPr marL="0" indent="0" algn="ctr">
              <a:buNone/>
            </a:pPr>
            <a:r>
              <a:rPr lang="en-US" sz="2200" dirty="0"/>
              <a:t>Pre-construction planning</a:t>
            </a:r>
          </a:p>
          <a:p>
            <a:pPr marL="0" indent="0" algn="ctr">
              <a:buNone/>
            </a:pPr>
            <a:r>
              <a:rPr lang="en-US" sz="2200" dirty="0"/>
              <a:t>Asset Inventory and Assessment (AIA) grants</a:t>
            </a:r>
          </a:p>
          <a:p>
            <a:pPr marL="0" indent="0" algn="ctr">
              <a:buNone/>
            </a:pPr>
            <a:r>
              <a:rPr lang="en-US" sz="2200" dirty="0"/>
              <a:t>Merger/Regionalization Feasibility (MRF) grants</a:t>
            </a:r>
          </a:p>
          <a:p>
            <a:pPr marL="0" indent="0" algn="ctr">
              <a:buNone/>
            </a:pPr>
            <a:r>
              <a:rPr lang="en-US" sz="2200" dirty="0">
                <a:solidFill>
                  <a:schemeClr val="accent6">
                    <a:lumMod val="50000"/>
                  </a:schemeClr>
                </a:solidFill>
              </a:rPr>
              <a:t>Stormwater planning</a:t>
            </a:r>
          </a:p>
          <a:p>
            <a:pPr marL="0" indent="0" algn="ctr">
              <a:buNone/>
            </a:pPr>
            <a:r>
              <a:rPr lang="en-US" sz="2200" dirty="0">
                <a:solidFill>
                  <a:schemeClr val="accent6">
                    <a:lumMod val="50000"/>
                  </a:schemeClr>
                </a:solidFill>
              </a:rPr>
              <a:t>Developing and Implementing a New Stormwater Utility</a:t>
            </a:r>
          </a:p>
        </p:txBody>
      </p:sp>
      <p:pic>
        <p:nvPicPr>
          <p:cNvPr id="13" name="Content Placeholder 5" descr="Leaky Tap with solid fill">
            <a:extLst>
              <a:ext uri="{FF2B5EF4-FFF2-40B4-BE49-F238E27FC236}">
                <a16:creationId xmlns:a16="http://schemas.microsoft.com/office/drawing/2014/main" id="{B041C32E-40F9-444C-9D4B-2835CC1413A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97079" y="1579681"/>
            <a:ext cx="914400" cy="914400"/>
          </a:xfrm>
          <a:prstGeom prst="rect">
            <a:avLst/>
          </a:prstGeom>
        </p:spPr>
      </p:pic>
      <p:sp>
        <p:nvSpPr>
          <p:cNvPr id="9" name="TextBox 8">
            <a:extLst>
              <a:ext uri="{FF2B5EF4-FFF2-40B4-BE49-F238E27FC236}">
                <a16:creationId xmlns:a16="http://schemas.microsoft.com/office/drawing/2014/main" id="{D2DB9886-1CC0-735F-4E7E-33025108790C}"/>
              </a:ext>
            </a:extLst>
          </p:cNvPr>
          <p:cNvSpPr txBox="1"/>
          <p:nvPr/>
        </p:nvSpPr>
        <p:spPr>
          <a:xfrm>
            <a:off x="138032" y="1016208"/>
            <a:ext cx="8867936" cy="461665"/>
          </a:xfrm>
          <a:prstGeom prst="rect">
            <a:avLst/>
          </a:prstGeom>
          <a:noFill/>
        </p:spPr>
        <p:txBody>
          <a:bodyPr wrap="square">
            <a:spAutoFit/>
          </a:bodyPr>
          <a:lstStyle/>
          <a:p>
            <a:pPr marL="0" indent="0" algn="ctr">
              <a:lnSpc>
                <a:spcPct val="100000"/>
              </a:lnSpc>
              <a:buNone/>
            </a:pPr>
            <a:r>
              <a:rPr lang="en-US" sz="2400" dirty="0"/>
              <a:t>Administers low-interest loans and grant funding programs for:</a:t>
            </a:r>
          </a:p>
        </p:txBody>
      </p:sp>
      <p:sp>
        <p:nvSpPr>
          <p:cNvPr id="11" name="Slide Number Placeholder 3">
            <a:extLst>
              <a:ext uri="{FF2B5EF4-FFF2-40B4-BE49-F238E27FC236}">
                <a16:creationId xmlns:a16="http://schemas.microsoft.com/office/drawing/2014/main" id="{01010D14-AD41-4131-1FEE-FF931C733D79}"/>
              </a:ext>
            </a:extLst>
          </p:cNvPr>
          <p:cNvSpPr txBox="1">
            <a:spLocks/>
          </p:cNvSpPr>
          <p:nvPr/>
        </p:nvSpPr>
        <p:spPr>
          <a:xfrm>
            <a:off x="-4127" y="6600162"/>
            <a:ext cx="1747520" cy="26671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CB0C26-4646-467F-89AF-6C0A7B2F9E95}" type="slidenum">
              <a:rPr lang="en-US" sz="1200" smtClean="0">
                <a:solidFill>
                  <a:schemeClr val="bg1"/>
                </a:solidFill>
              </a:rPr>
              <a:pPr/>
              <a:t>6</a:t>
            </a:fld>
            <a:endParaRPr lang="en-US" sz="1200" dirty="0">
              <a:solidFill>
                <a:schemeClr val="bg1"/>
              </a:solidFill>
            </a:endParaRPr>
          </a:p>
        </p:txBody>
      </p:sp>
    </p:spTree>
    <p:extLst>
      <p:ext uri="{BB962C8B-B14F-4D97-AF65-F5344CB8AC3E}">
        <p14:creationId xmlns:p14="http://schemas.microsoft.com/office/powerpoint/2010/main" val="3770501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E23E-BFB7-45FA-9089-807B7B5B1088}"/>
              </a:ext>
            </a:extLst>
          </p:cNvPr>
          <p:cNvSpPr>
            <a:spLocks noGrp="1"/>
          </p:cNvSpPr>
          <p:nvPr>
            <p:ph type="title"/>
          </p:nvPr>
        </p:nvSpPr>
        <p:spPr/>
        <p:txBody>
          <a:bodyPr/>
          <a:lstStyle/>
          <a:p>
            <a:r>
              <a:rPr lang="en-US" dirty="0"/>
              <a:t>Applications and SWIA</a:t>
            </a:r>
          </a:p>
        </p:txBody>
      </p:sp>
      <p:sp>
        <p:nvSpPr>
          <p:cNvPr id="4" name="Rectangle 3">
            <a:extLst>
              <a:ext uri="{FF2B5EF4-FFF2-40B4-BE49-F238E27FC236}">
                <a16:creationId xmlns:a16="http://schemas.microsoft.com/office/drawing/2014/main" id="{1878654E-ED04-4A62-82C9-4B1C7E2373FC}"/>
              </a:ext>
            </a:extLst>
          </p:cNvPr>
          <p:cNvSpPr/>
          <p:nvPr/>
        </p:nvSpPr>
        <p:spPr>
          <a:xfrm>
            <a:off x="6917635" y="5377070"/>
            <a:ext cx="2226365" cy="1185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5EE28D9-CEC5-4B9A-8C36-06FEECA5C102}"/>
              </a:ext>
            </a:extLst>
          </p:cNvPr>
          <p:cNvSpPr>
            <a:spLocks noGrp="1"/>
          </p:cNvSpPr>
          <p:nvPr>
            <p:ph idx="1"/>
          </p:nvPr>
        </p:nvSpPr>
        <p:spPr>
          <a:xfrm>
            <a:off x="259080" y="1181416"/>
            <a:ext cx="8709073" cy="5152030"/>
          </a:xfrm>
        </p:spPr>
        <p:txBody>
          <a:bodyPr>
            <a:normAutofit/>
          </a:bodyPr>
          <a:lstStyle/>
          <a:p>
            <a:pPr marL="0" indent="0">
              <a:lnSpc>
                <a:spcPct val="100000"/>
              </a:lnSpc>
              <a:spcBef>
                <a:spcPts val="600"/>
              </a:spcBef>
              <a:spcAft>
                <a:spcPts val="600"/>
              </a:spcAft>
              <a:buNone/>
            </a:pPr>
            <a:r>
              <a:rPr lang="en-US" dirty="0"/>
              <a:t>Twice/year applications for funding.</a:t>
            </a:r>
          </a:p>
          <a:p>
            <a:pPr marL="0" indent="0">
              <a:lnSpc>
                <a:spcPct val="100000"/>
              </a:lnSpc>
              <a:spcBef>
                <a:spcPts val="600"/>
              </a:spcBef>
              <a:spcAft>
                <a:spcPts val="600"/>
              </a:spcAft>
              <a:buNone/>
            </a:pPr>
            <a:endParaRPr lang="en-US" dirty="0"/>
          </a:p>
          <a:p>
            <a:pPr marL="0" indent="0">
              <a:lnSpc>
                <a:spcPct val="100000"/>
              </a:lnSpc>
              <a:spcBef>
                <a:spcPts val="600"/>
              </a:spcBef>
              <a:spcAft>
                <a:spcPts val="600"/>
              </a:spcAft>
              <a:buNone/>
            </a:pPr>
            <a:r>
              <a:rPr lang="en-US" dirty="0"/>
              <a:t>Applications scored based on Priority Rating Systems that are approved by the State Water Infrastructure Authority (SWIA). </a:t>
            </a:r>
          </a:p>
          <a:p>
            <a:pPr marL="0" indent="0">
              <a:lnSpc>
                <a:spcPct val="100000"/>
              </a:lnSpc>
              <a:spcBef>
                <a:spcPts val="600"/>
              </a:spcBef>
              <a:spcAft>
                <a:spcPts val="600"/>
              </a:spcAft>
              <a:buNone/>
            </a:pPr>
            <a:endParaRPr lang="en-US" dirty="0"/>
          </a:p>
          <a:p>
            <a:pPr marL="0" indent="0">
              <a:lnSpc>
                <a:spcPct val="100000"/>
              </a:lnSpc>
              <a:spcBef>
                <a:spcPts val="600"/>
              </a:spcBef>
              <a:spcAft>
                <a:spcPts val="600"/>
              </a:spcAft>
              <a:buNone/>
            </a:pPr>
            <a:r>
              <a:rPr lang="en-US" dirty="0"/>
              <a:t>Funding decisions made by SWIA.</a:t>
            </a:r>
          </a:p>
          <a:p>
            <a:pPr marL="0" indent="0">
              <a:lnSpc>
                <a:spcPct val="100000"/>
              </a:lnSpc>
              <a:spcBef>
                <a:spcPts val="600"/>
              </a:spcBef>
              <a:spcAft>
                <a:spcPts val="600"/>
              </a:spcAft>
              <a:buNone/>
            </a:pPr>
            <a:endParaRPr lang="en-US" sz="3000" dirty="0"/>
          </a:p>
          <a:p>
            <a:pPr marL="0" indent="0">
              <a:buNone/>
            </a:pPr>
            <a:endParaRPr lang="en-US" dirty="0"/>
          </a:p>
        </p:txBody>
      </p:sp>
      <p:sp>
        <p:nvSpPr>
          <p:cNvPr id="5" name="Slide Number Placeholder 3">
            <a:extLst>
              <a:ext uri="{FF2B5EF4-FFF2-40B4-BE49-F238E27FC236}">
                <a16:creationId xmlns:a16="http://schemas.microsoft.com/office/drawing/2014/main" id="{0010F7DD-3FBF-E89B-C014-42C14A7D4BD2}"/>
              </a:ext>
            </a:extLst>
          </p:cNvPr>
          <p:cNvSpPr txBox="1">
            <a:spLocks/>
          </p:cNvSpPr>
          <p:nvPr/>
        </p:nvSpPr>
        <p:spPr>
          <a:xfrm>
            <a:off x="-4127" y="6600162"/>
            <a:ext cx="1747520" cy="26671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CB0C26-4646-467F-89AF-6C0A7B2F9E95}" type="slidenum">
              <a:rPr lang="en-US" sz="1200" smtClean="0">
                <a:solidFill>
                  <a:schemeClr val="bg1"/>
                </a:solidFill>
              </a:rPr>
              <a:pPr/>
              <a:t>7</a:t>
            </a:fld>
            <a:endParaRPr lang="en-US" sz="1200" dirty="0">
              <a:solidFill>
                <a:schemeClr val="bg1"/>
              </a:solidFill>
            </a:endParaRPr>
          </a:p>
        </p:txBody>
      </p:sp>
    </p:spTree>
    <p:extLst>
      <p:ext uri="{BB962C8B-B14F-4D97-AF65-F5344CB8AC3E}">
        <p14:creationId xmlns:p14="http://schemas.microsoft.com/office/powerpoint/2010/main" val="1259381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47C0F-1AC9-4634-A6E8-8CCFACD4AA9A}"/>
              </a:ext>
            </a:extLst>
          </p:cNvPr>
          <p:cNvSpPr>
            <a:spLocks noGrp="1"/>
          </p:cNvSpPr>
          <p:nvPr>
            <p:ph type="title"/>
          </p:nvPr>
        </p:nvSpPr>
        <p:spPr/>
        <p:txBody>
          <a:bodyPr>
            <a:normAutofit fontScale="90000"/>
          </a:bodyPr>
          <a:lstStyle/>
          <a:p>
            <a:r>
              <a:rPr lang="en-US" dirty="0"/>
              <a:t>State of North Carolina’s ARPA Funding for Infrastructure – February 2022</a:t>
            </a:r>
          </a:p>
        </p:txBody>
      </p:sp>
      <p:sp>
        <p:nvSpPr>
          <p:cNvPr id="3" name="Content Placeholder 2">
            <a:extLst>
              <a:ext uri="{FF2B5EF4-FFF2-40B4-BE49-F238E27FC236}">
                <a16:creationId xmlns:a16="http://schemas.microsoft.com/office/drawing/2014/main" id="{01D62D96-FAE1-4C27-AF7F-70D7272F3959}"/>
              </a:ext>
            </a:extLst>
          </p:cNvPr>
          <p:cNvSpPr>
            <a:spLocks noGrp="1"/>
          </p:cNvSpPr>
          <p:nvPr>
            <p:ph idx="1"/>
          </p:nvPr>
        </p:nvSpPr>
        <p:spPr>
          <a:xfrm>
            <a:off x="4419600" y="1097280"/>
            <a:ext cx="4071257" cy="5502881"/>
          </a:xfrm>
        </p:spPr>
        <p:txBody>
          <a:bodyPr>
            <a:normAutofit fontScale="70000" lnSpcReduction="20000"/>
          </a:bodyPr>
          <a:lstStyle/>
          <a:p>
            <a:pPr marL="0" indent="0">
              <a:lnSpc>
                <a:spcPct val="120000"/>
              </a:lnSpc>
              <a:buNone/>
            </a:pPr>
            <a:r>
              <a:rPr lang="en-US" dirty="0"/>
              <a:t>SL 2021-180 appropriated $1.69 billion in State’s ARPA funds to water, wastewater, and stormwater infrastructure, to be administered by NC DEQ.</a:t>
            </a:r>
          </a:p>
          <a:p>
            <a:pPr marL="0" indent="0">
              <a:lnSpc>
                <a:spcPct val="120000"/>
              </a:lnSpc>
              <a:buNone/>
            </a:pPr>
            <a:endParaRPr lang="en-US" dirty="0"/>
          </a:p>
          <a:p>
            <a:pPr marL="0" indent="0">
              <a:lnSpc>
                <a:spcPct val="120000"/>
              </a:lnSpc>
              <a:buNone/>
            </a:pPr>
            <a:r>
              <a:rPr lang="en-US" dirty="0"/>
              <a:t>Division of Water Infrastructure posted an ARPA Administration Plan in February 2022 on its website, under “I Need Funding”</a:t>
            </a:r>
          </a:p>
          <a:p>
            <a:pPr marL="0" indent="0">
              <a:lnSpc>
                <a:spcPct val="120000"/>
              </a:lnSpc>
              <a:buNone/>
            </a:pPr>
            <a:r>
              <a:rPr lang="en-US" sz="2000" dirty="0">
                <a:hlinkClick r:id="rId3"/>
              </a:rPr>
              <a:t>https://deq.nc.gov/about/divisions/water-infrastructure/i-need-funding</a:t>
            </a:r>
            <a:r>
              <a:rPr lang="en-US" sz="2000" dirty="0"/>
              <a:t> </a:t>
            </a:r>
          </a:p>
          <a:p>
            <a:pPr marL="0" indent="0">
              <a:lnSpc>
                <a:spcPct val="120000"/>
              </a:lnSpc>
              <a:buNone/>
            </a:pPr>
            <a:endParaRPr lang="en-US" sz="2000" dirty="0"/>
          </a:p>
          <a:p>
            <a:pPr marL="0" indent="0">
              <a:lnSpc>
                <a:spcPct val="120000"/>
              </a:lnSpc>
              <a:buNone/>
            </a:pPr>
            <a:r>
              <a:rPr lang="en-US" dirty="0"/>
              <a:t>For new LASII stormwater funding program, Plan specified a timeline to applications by Fall 2022.</a:t>
            </a:r>
          </a:p>
        </p:txBody>
      </p:sp>
      <p:sp>
        <p:nvSpPr>
          <p:cNvPr id="4" name="Slide Number Placeholder 3">
            <a:extLst>
              <a:ext uri="{FF2B5EF4-FFF2-40B4-BE49-F238E27FC236}">
                <a16:creationId xmlns:a16="http://schemas.microsoft.com/office/drawing/2014/main" id="{50001393-880F-499C-BE22-C6045617547A}"/>
              </a:ext>
            </a:extLst>
          </p:cNvPr>
          <p:cNvSpPr>
            <a:spLocks noGrp="1"/>
          </p:cNvSpPr>
          <p:nvPr>
            <p:ph type="sldNum" sz="quarter" idx="10"/>
          </p:nvPr>
        </p:nvSpPr>
        <p:spPr/>
        <p:txBody>
          <a:bodyPr/>
          <a:lstStyle/>
          <a:p>
            <a:fld id="{DACB0C26-4646-467F-89AF-6C0A7B2F9E95}" type="slidenum">
              <a:rPr lang="en-US" smtClean="0"/>
              <a:pPr/>
              <a:t>8</a:t>
            </a:fld>
            <a:endParaRPr lang="en-US" dirty="0"/>
          </a:p>
        </p:txBody>
      </p:sp>
      <p:pic>
        <p:nvPicPr>
          <p:cNvPr id="6" name="Picture 5">
            <a:extLst>
              <a:ext uri="{FF2B5EF4-FFF2-40B4-BE49-F238E27FC236}">
                <a16:creationId xmlns:a16="http://schemas.microsoft.com/office/drawing/2014/main" id="{E2B02E3A-A3FC-48BF-935F-FF29BE733566}"/>
              </a:ext>
            </a:extLst>
          </p:cNvPr>
          <p:cNvPicPr>
            <a:picLocks noChangeAspect="1"/>
          </p:cNvPicPr>
          <p:nvPr/>
        </p:nvPicPr>
        <p:blipFill>
          <a:blip r:embed="rId4"/>
          <a:stretch>
            <a:fillRect/>
          </a:stretch>
        </p:blipFill>
        <p:spPr>
          <a:xfrm>
            <a:off x="466928" y="1303640"/>
            <a:ext cx="3648098" cy="4724400"/>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43379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17937-D126-480F-8781-C233C8BE6F85}"/>
              </a:ext>
            </a:extLst>
          </p:cNvPr>
          <p:cNvSpPr>
            <a:spLocks noGrp="1"/>
          </p:cNvSpPr>
          <p:nvPr>
            <p:ph type="ctrTitle"/>
          </p:nvPr>
        </p:nvSpPr>
        <p:spPr>
          <a:xfrm>
            <a:off x="293687" y="8864"/>
            <a:ext cx="8707437" cy="894952"/>
          </a:xfrm>
        </p:spPr>
        <p:txBody>
          <a:bodyPr>
            <a:normAutofit/>
          </a:bodyPr>
          <a:lstStyle/>
          <a:p>
            <a:r>
              <a:rPr lang="en-US" sz="3200" dirty="0"/>
              <a:t>Timeline for LASII Stormwater Funding</a:t>
            </a:r>
          </a:p>
        </p:txBody>
      </p:sp>
      <p:graphicFrame>
        <p:nvGraphicFramePr>
          <p:cNvPr id="7" name="Table 7">
            <a:extLst>
              <a:ext uri="{FF2B5EF4-FFF2-40B4-BE49-F238E27FC236}">
                <a16:creationId xmlns:a16="http://schemas.microsoft.com/office/drawing/2014/main" id="{097C9A48-6C05-4813-BD8E-DCE74EE3FD3D}"/>
              </a:ext>
            </a:extLst>
          </p:cNvPr>
          <p:cNvGraphicFramePr>
            <a:graphicFrameLocks noGrp="1"/>
          </p:cNvGraphicFramePr>
          <p:nvPr>
            <p:ph idx="13"/>
            <p:extLst>
              <p:ext uri="{D42A27DB-BD31-4B8C-83A1-F6EECF244321}">
                <p14:modId xmlns:p14="http://schemas.microsoft.com/office/powerpoint/2010/main" val="3909668921"/>
              </p:ext>
            </p:extLst>
          </p:nvPr>
        </p:nvGraphicFramePr>
        <p:xfrm>
          <a:off x="293687" y="655983"/>
          <a:ext cx="8569324" cy="5906190"/>
        </p:xfrm>
        <a:graphic>
          <a:graphicData uri="http://schemas.openxmlformats.org/drawingml/2006/table">
            <a:tbl>
              <a:tblPr firstRow="1" bandRow="1">
                <a:tableStyleId>{21E4AEA4-8DFA-4A89-87EB-49C32662AFE0}</a:tableStyleId>
              </a:tblPr>
              <a:tblGrid>
                <a:gridCol w="2280548">
                  <a:extLst>
                    <a:ext uri="{9D8B030D-6E8A-4147-A177-3AD203B41FA5}">
                      <a16:colId xmlns:a16="http://schemas.microsoft.com/office/drawing/2014/main" val="1296636920"/>
                    </a:ext>
                  </a:extLst>
                </a:gridCol>
                <a:gridCol w="6288776">
                  <a:extLst>
                    <a:ext uri="{9D8B030D-6E8A-4147-A177-3AD203B41FA5}">
                      <a16:colId xmlns:a16="http://schemas.microsoft.com/office/drawing/2014/main" val="1294722262"/>
                    </a:ext>
                  </a:extLst>
                </a:gridCol>
              </a:tblGrid>
              <a:tr h="314908">
                <a:tc gridSpan="2">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1228816269"/>
                  </a:ext>
                </a:extLst>
              </a:tr>
              <a:tr h="438912">
                <a:tc>
                  <a:txBody>
                    <a:bodyPr/>
                    <a:lstStyle/>
                    <a:p>
                      <a:pPr marL="0" marR="0" algn="ctr">
                        <a:lnSpc>
                          <a:spcPct val="100000"/>
                        </a:lnSpc>
                        <a:spcBef>
                          <a:spcPts val="0"/>
                        </a:spcBef>
                        <a:spcAft>
                          <a:spcPts val="0"/>
                        </a:spcAft>
                      </a:pPr>
                      <a:r>
                        <a:rPr lang="en-US" sz="2000" b="1" dirty="0">
                          <a:effectLst/>
                        </a:rPr>
                        <a:t>2022</a:t>
                      </a:r>
                      <a:endParaRPr lang="en-US" sz="2000" b="1" dirty="0">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solidFill>
                      <a:srgbClr val="D0D9D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effectLst/>
                        </a:rPr>
                        <a:t>Activity</a:t>
                      </a:r>
                      <a:endParaRPr lang="en-US" sz="2000" b="1" dirty="0">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tcPr>
                </a:tc>
                <a:extLst>
                  <a:ext uri="{0D108BD9-81ED-4DB2-BD59-A6C34878D82A}">
                    <a16:rowId xmlns:a16="http://schemas.microsoft.com/office/drawing/2014/main" val="1002003179"/>
                  </a:ext>
                </a:extLst>
              </a:tr>
              <a:tr h="645094">
                <a:tc>
                  <a:txBody>
                    <a:bodyPr/>
                    <a:lstStyle/>
                    <a:p>
                      <a:pPr marL="0" marR="0" algn="ctr">
                        <a:lnSpc>
                          <a:spcPct val="100000"/>
                        </a:lnSpc>
                        <a:spcBef>
                          <a:spcPts val="0"/>
                        </a:spcBef>
                        <a:spcAft>
                          <a:spcPts val="0"/>
                        </a:spcAft>
                      </a:pPr>
                      <a:r>
                        <a:rPr lang="en-US" sz="1600" dirty="0">
                          <a:effectLst/>
                        </a:rPr>
                        <a:t>January – June 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effectLst/>
                        </a:rPr>
                        <a:t>Developed Draft Priority Rating Systems for stormwater construction and planning and Draft Administration Plan with public input and SWIA; published for public comment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E9EDEF"/>
                    </a:solidFill>
                  </a:tcPr>
                </a:tc>
                <a:extLst>
                  <a:ext uri="{0D108BD9-81ED-4DB2-BD59-A6C34878D82A}">
                    <a16:rowId xmlns:a16="http://schemas.microsoft.com/office/drawing/2014/main" val="2538866266"/>
                  </a:ext>
                </a:extLst>
              </a:tr>
              <a:tr h="640080">
                <a:tc>
                  <a:txBody>
                    <a:bodyPr/>
                    <a:lstStyle/>
                    <a:p>
                      <a:pPr marL="0" marR="0" algn="ctr">
                        <a:lnSpc>
                          <a:spcPct val="100000"/>
                        </a:lnSpc>
                        <a:spcBef>
                          <a:spcPts val="0"/>
                        </a:spcBef>
                        <a:spcAft>
                          <a:spcPts val="0"/>
                        </a:spcAft>
                      </a:pPr>
                      <a:r>
                        <a:rPr lang="en-US" sz="1600" b="0" dirty="0">
                          <a:effectLst/>
                        </a:rPr>
                        <a:t>July 14</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lang="en-US" sz="1600" b="0" kern="1200" dirty="0">
                          <a:solidFill>
                            <a:schemeClr val="dk1"/>
                          </a:solidFill>
                          <a:effectLst/>
                        </a:rPr>
                        <a:t>SWIA reviewed &gt;130 public comments and approved final Priority Rating Systems</a:t>
                      </a:r>
                      <a:endParaRPr lang="en-US" sz="1600" b="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117672474"/>
                  </a:ext>
                </a:extLst>
              </a:tr>
              <a:tr h="640080">
                <a:tc>
                  <a:txBody>
                    <a:bodyPr/>
                    <a:lstStyle/>
                    <a:p>
                      <a:pPr marL="0" marR="0" algn="ctr">
                        <a:lnSpc>
                          <a:spcPct val="100000"/>
                        </a:lnSpc>
                        <a:spcBef>
                          <a:spcPts val="0"/>
                        </a:spcBef>
                        <a:spcAft>
                          <a:spcPts val="0"/>
                        </a:spcAft>
                      </a:pPr>
                      <a:r>
                        <a:rPr lang="en-US" sz="1600" b="0" dirty="0">
                          <a:effectLst/>
                        </a:rPr>
                        <a:t>August</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600" b="0" dirty="0">
                          <a:effectLst/>
                        </a:rPr>
                        <a:t>Fall 2022 application materials posted; </a:t>
                      </a:r>
                      <a:r>
                        <a:rPr lang="en-US" sz="1600" b="0" kern="1200" dirty="0">
                          <a:solidFill>
                            <a:schemeClr val="dk1"/>
                          </a:solidFill>
                          <a:effectLst/>
                        </a:rPr>
                        <a:t>conducted “How to Apply” training (Aug. 2 – 4; Aug. 8 – 10); training recording posted</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4148673"/>
                  </a:ext>
                </a:extLst>
              </a:tr>
              <a:tr h="502920">
                <a:tc>
                  <a:txBody>
                    <a:bodyPr/>
                    <a:lstStyle/>
                    <a:p>
                      <a:pPr marL="0" marR="0" algn="ctr">
                        <a:lnSpc>
                          <a:spcPct val="100000"/>
                        </a:lnSpc>
                        <a:spcBef>
                          <a:spcPts val="0"/>
                        </a:spcBef>
                        <a:spcAft>
                          <a:spcPts val="0"/>
                        </a:spcAft>
                      </a:pPr>
                      <a:r>
                        <a:rPr lang="en-US" sz="1800" b="1" dirty="0">
                          <a:effectLst/>
                        </a:rPr>
                        <a:t>September 30</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dirty="0">
                          <a:effectLst/>
                        </a:rPr>
                        <a:t>Fall 2022 application deadline (1</a:t>
                      </a:r>
                      <a:r>
                        <a:rPr lang="en-US" sz="1800" b="1" baseline="30000" dirty="0">
                          <a:effectLst/>
                        </a:rPr>
                        <a:t>st</a:t>
                      </a:r>
                      <a:r>
                        <a:rPr lang="en-US" sz="1800" b="1" dirty="0">
                          <a:effectLst/>
                        </a:rPr>
                        <a:t> round) </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val="3883874175"/>
                  </a:ext>
                </a:extLst>
              </a:tr>
              <a:tr h="438912">
                <a:tc>
                  <a:txBody>
                    <a:bodyPr/>
                    <a:lstStyle/>
                    <a:p>
                      <a:pPr marL="0" marR="0" algn="ctr">
                        <a:lnSpc>
                          <a:spcPct val="100000"/>
                        </a:lnSpc>
                        <a:spcBef>
                          <a:spcPts val="0"/>
                        </a:spcBef>
                        <a:spcAft>
                          <a:spcPts val="0"/>
                        </a:spcAft>
                      </a:pPr>
                      <a:r>
                        <a:rPr lang="en-US" sz="2000" b="1" dirty="0">
                          <a:effectLst/>
                        </a:rPr>
                        <a:t>2023</a:t>
                      </a:r>
                      <a:endParaRPr lang="en-US" sz="20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D0D9D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effectLst/>
                        </a:rPr>
                        <a:t>Activity</a:t>
                      </a:r>
                      <a:endParaRPr lang="en-US" sz="20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D0D9DE"/>
                    </a:solidFill>
                  </a:tcPr>
                </a:tc>
                <a:extLst>
                  <a:ext uri="{0D108BD9-81ED-4DB2-BD59-A6C34878D82A}">
                    <a16:rowId xmlns:a16="http://schemas.microsoft.com/office/drawing/2014/main" val="3895975004"/>
                  </a:ext>
                </a:extLst>
              </a:tr>
              <a:tr h="552938">
                <a:tc>
                  <a:txBody>
                    <a:bodyPr/>
                    <a:lstStyle/>
                    <a:p>
                      <a:pPr marL="0" marR="0" algn="ctr">
                        <a:lnSpc>
                          <a:spcPct val="100000"/>
                        </a:lnSpc>
                        <a:spcBef>
                          <a:spcPts val="0"/>
                        </a:spcBef>
                        <a:spcAft>
                          <a:spcPts val="0"/>
                        </a:spcAft>
                      </a:pPr>
                      <a:r>
                        <a:rPr lang="en-US" sz="1600" dirty="0">
                          <a:effectLst/>
                        </a:rPr>
                        <a:t>February</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E9EDE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effectLst/>
                        </a:rPr>
                        <a:t>SWIA awards Fall 2022 LASII stormwater grants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E9EDEF"/>
                    </a:solidFill>
                  </a:tcPr>
                </a:tc>
                <a:extLst>
                  <a:ext uri="{0D108BD9-81ED-4DB2-BD59-A6C34878D82A}">
                    <a16:rowId xmlns:a16="http://schemas.microsoft.com/office/drawing/2014/main" val="1670558952"/>
                  </a:ext>
                </a:extLst>
              </a:tr>
              <a:tr h="640080">
                <a:tc>
                  <a:txBody>
                    <a:bodyPr/>
                    <a:lstStyle/>
                    <a:p>
                      <a:pPr marL="0" marR="0" algn="ctr">
                        <a:lnSpc>
                          <a:spcPct val="100000"/>
                        </a:lnSpc>
                        <a:spcBef>
                          <a:spcPts val="0"/>
                        </a:spcBef>
                        <a:spcAft>
                          <a:spcPts val="0"/>
                        </a:spcAft>
                      </a:pPr>
                      <a:r>
                        <a:rPr lang="en-US" sz="1600" i="1" dirty="0">
                          <a:effectLst/>
                        </a:rPr>
                        <a:t>May 1</a:t>
                      </a:r>
                      <a:endParaRPr lang="en-US" sz="1600" i="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D0D9DE"/>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i="1" dirty="0">
                          <a:effectLst/>
                        </a:rPr>
                        <a:t>If LASII funds available, Spring 2023 application deadline for stormwater projects (2</a:t>
                      </a:r>
                      <a:r>
                        <a:rPr lang="en-US" sz="1600" i="1" baseline="30000" dirty="0">
                          <a:effectLst/>
                        </a:rPr>
                        <a:t>nd</a:t>
                      </a:r>
                      <a:r>
                        <a:rPr lang="en-US" sz="1600" i="1" dirty="0">
                          <a:effectLst/>
                        </a:rPr>
                        <a:t> round)</a:t>
                      </a:r>
                      <a:endParaRPr lang="en-US" sz="1600" i="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D0D9DE"/>
                    </a:solidFill>
                  </a:tcPr>
                </a:tc>
                <a:extLst>
                  <a:ext uri="{0D108BD9-81ED-4DB2-BD59-A6C34878D82A}">
                    <a16:rowId xmlns:a16="http://schemas.microsoft.com/office/drawing/2014/main" val="3441428314"/>
                  </a:ext>
                </a:extLst>
              </a:tr>
              <a:tr h="640080">
                <a:tc>
                  <a:txBody>
                    <a:bodyPr/>
                    <a:lstStyle/>
                    <a:p>
                      <a:pPr marL="0" marR="0" algn="ctr">
                        <a:lnSpc>
                          <a:spcPct val="100000"/>
                        </a:lnSpc>
                        <a:spcBef>
                          <a:spcPts val="0"/>
                        </a:spcBef>
                        <a:spcAft>
                          <a:spcPts val="0"/>
                        </a:spcAft>
                      </a:pPr>
                      <a:r>
                        <a:rPr lang="en-US" sz="1600" i="1" dirty="0">
                          <a:effectLst/>
                        </a:rPr>
                        <a:t>July</a:t>
                      </a:r>
                      <a:endParaRPr lang="en-US" sz="1600" i="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E9EDE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i="1" dirty="0">
                          <a:effectLst/>
                        </a:rPr>
                        <a:t>If LASII funds available, Authority awards Spring 2023 stormwater grants</a:t>
                      </a:r>
                      <a:endParaRPr lang="en-US" sz="1600" i="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E9EDEF"/>
                    </a:solidFill>
                  </a:tcPr>
                </a:tc>
                <a:extLst>
                  <a:ext uri="{0D108BD9-81ED-4DB2-BD59-A6C34878D82A}">
                    <a16:rowId xmlns:a16="http://schemas.microsoft.com/office/drawing/2014/main" val="3214197964"/>
                  </a:ext>
                </a:extLst>
              </a:tr>
              <a:tr h="36576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effectLst/>
                        </a:rPr>
                        <a:t>Future application rounds will be used to award remaining funds, if available</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D0D9DE"/>
                    </a:solidFill>
                  </a:tcPr>
                </a:tc>
                <a:tc hMerge="1">
                  <a:txBody>
                    <a:bodyPr/>
                    <a:lstStyle/>
                    <a:p>
                      <a:pPr marL="0" marR="0" algn="ctr">
                        <a:lnSpc>
                          <a:spcPct val="115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0400883"/>
                  </a:ext>
                </a:extLst>
              </a:tr>
            </a:tbl>
          </a:graphicData>
        </a:graphic>
      </p:graphicFrame>
      <p:sp>
        <p:nvSpPr>
          <p:cNvPr id="4" name="Slide Number Placeholder 3">
            <a:extLst>
              <a:ext uri="{FF2B5EF4-FFF2-40B4-BE49-F238E27FC236}">
                <a16:creationId xmlns:a16="http://schemas.microsoft.com/office/drawing/2014/main" id="{5525587F-02E8-4B7C-8A08-C54D1F8A81C4}"/>
              </a:ext>
            </a:extLst>
          </p:cNvPr>
          <p:cNvSpPr txBox="1">
            <a:spLocks/>
          </p:cNvSpPr>
          <p:nvPr/>
        </p:nvSpPr>
        <p:spPr>
          <a:xfrm>
            <a:off x="-4127" y="6600162"/>
            <a:ext cx="1747520" cy="26671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CB0C26-4646-467F-89AF-6C0A7B2F9E95}" type="slidenum">
              <a:rPr lang="en-US" sz="1200" smtClean="0">
                <a:solidFill>
                  <a:schemeClr val="bg1"/>
                </a:solidFill>
              </a:rPr>
              <a:pPr/>
              <a:t>9</a:t>
            </a:fld>
            <a:endParaRPr lang="en-US" sz="1200" dirty="0">
              <a:solidFill>
                <a:schemeClr val="bg1"/>
              </a:solidFill>
            </a:endParaRPr>
          </a:p>
        </p:txBody>
      </p:sp>
    </p:spTree>
    <p:extLst>
      <p:ext uri="{BB962C8B-B14F-4D97-AF65-F5344CB8AC3E}">
        <p14:creationId xmlns:p14="http://schemas.microsoft.com/office/powerpoint/2010/main" val="3086633364"/>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6F39DD86CFD645B6289C544AF4971D" ma:contentTypeVersion="5" ma:contentTypeDescription="Create a new document." ma:contentTypeScope="" ma:versionID="f80f43af3ef898e757b316399db2687c">
  <xsd:schema xmlns:xsd="http://www.w3.org/2001/XMLSchema" xmlns:xs="http://www.w3.org/2001/XMLSchema" xmlns:p="http://schemas.microsoft.com/office/2006/metadata/properties" xmlns:ns2="2893163c-4790-4570-a539-5f3cb3bacbe3" xmlns:ns3="97c26e27-a340-4306-98a7-c36055956ab5" targetNamespace="http://schemas.microsoft.com/office/2006/metadata/properties" ma:root="true" ma:fieldsID="db3e8ed8175837ec6c81d668dc52b713" ns2:_="" ns3:_="">
    <xsd:import namespace="2893163c-4790-4570-a539-5f3cb3bacbe3"/>
    <xsd:import namespace="97c26e27-a340-4306-98a7-c36055956ab5"/>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93163c-4790-4570-a539-5f3cb3bacb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c26e27-a340-4306-98a7-c36055956ab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8C5C5C-2F8D-41D4-BA2B-05974C423757}">
  <ds:schemaRefs>
    <ds:schemaRef ds:uri="http://schemas.microsoft.com/sharepoint/v3/contenttype/forms"/>
  </ds:schemaRefs>
</ds:datastoreItem>
</file>

<file path=customXml/itemProps2.xml><?xml version="1.0" encoding="utf-8"?>
<ds:datastoreItem xmlns:ds="http://schemas.openxmlformats.org/officeDocument/2006/customXml" ds:itemID="{53E347C4-91BB-4D61-9F37-5A6885E29480}">
  <ds:schemaRefs>
    <ds:schemaRef ds:uri="2893163c-4790-4570-a539-5f3cb3bacbe3"/>
    <ds:schemaRef ds:uri="http://schemas.microsoft.com/office/2006/documentManagement/types"/>
    <ds:schemaRef ds:uri="http://purl.org/dc/dcmitype/"/>
    <ds:schemaRef ds:uri="http://schemas.microsoft.com/office/2006/metadata/properties"/>
    <ds:schemaRef ds:uri="http://purl.org/dc/terms/"/>
    <ds:schemaRef ds:uri="http://schemas.openxmlformats.org/package/2006/metadata/core-properties"/>
    <ds:schemaRef ds:uri="97c26e27-a340-4306-98a7-c36055956ab5"/>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903B6959-932C-4C27-B01D-BF04511889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93163c-4790-4570-a539-5f3cb3bacbe3"/>
    <ds:schemaRef ds:uri="97c26e27-a340-4306-98a7-c36055956a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18428</TotalTime>
  <Words>4861</Words>
  <Application>Microsoft Office PowerPoint</Application>
  <PresentationFormat>On-screen Show (4:3)</PresentationFormat>
  <Paragraphs>603</Paragraphs>
  <Slides>41</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-apple-system</vt:lpstr>
      <vt:lpstr>Arial</vt:lpstr>
      <vt:lpstr>Calibri</vt:lpstr>
      <vt:lpstr>Times New Roman</vt:lpstr>
      <vt:lpstr>2_Office Theme</vt:lpstr>
      <vt:lpstr>New Stormwater Funding Program &amp; Fall 2022 Application Process: Local Assistance for Stormwater Infrastructure Investments (LASII)  Department of Environmental Quality Division of Water Infrastructure</vt:lpstr>
      <vt:lpstr>PowerPoint Presentation</vt:lpstr>
      <vt:lpstr>PowerPoint Presentation</vt:lpstr>
      <vt:lpstr>Questions?</vt:lpstr>
      <vt:lpstr>Agenda</vt:lpstr>
      <vt:lpstr>Division of Water Infrastructure</vt:lpstr>
      <vt:lpstr>Applications and SWIA</vt:lpstr>
      <vt:lpstr>State of North Carolina’s ARPA Funding for Infrastructure – February 2022</vt:lpstr>
      <vt:lpstr>Timeline for LASII Stormwater Funding</vt:lpstr>
      <vt:lpstr>New: Administration Plan for LASII</vt:lpstr>
      <vt:lpstr>PowerPoint Presentation</vt:lpstr>
      <vt:lpstr>What is LASII?</vt:lpstr>
      <vt:lpstr>Eligibility: Session Law 2021-180 Section 12.14</vt:lpstr>
      <vt:lpstr>Types of LASII Grants</vt:lpstr>
      <vt:lpstr>What Are “Nature-Based Solutions”?</vt:lpstr>
      <vt:lpstr>Available LASII Grant Funds</vt:lpstr>
      <vt:lpstr>  LASII Grant Limits</vt:lpstr>
      <vt:lpstr>PowerPoint Presentation</vt:lpstr>
      <vt:lpstr>Construction Project PRS – Project Purpose</vt:lpstr>
      <vt:lpstr>Construction Project PRS – Project Benefits</vt:lpstr>
      <vt:lpstr>Construction Project PRS – Project Benefits</vt:lpstr>
      <vt:lpstr>Construction Project PRS – System Management</vt:lpstr>
      <vt:lpstr>Construction Project PRS – Affordability</vt:lpstr>
      <vt:lpstr>PowerPoint Presentation</vt:lpstr>
      <vt:lpstr>Planning Grant – Example Types of Projects</vt:lpstr>
      <vt:lpstr>Planning Project PRS – Project Benefits</vt:lpstr>
      <vt:lpstr>Planning Project PRS – System Management</vt:lpstr>
      <vt:lpstr>Planning Project PRS – Affordability</vt:lpstr>
      <vt:lpstr>PowerPoint Presentation</vt:lpstr>
      <vt:lpstr>Fall 2022 LASII Stormwater Grant Applications</vt:lpstr>
      <vt:lpstr>How and By When to Apply</vt:lpstr>
      <vt:lpstr>Applicable Forms for LASII Applications</vt:lpstr>
      <vt:lpstr>LASII Fund Entity Eligibility Certification Form</vt:lpstr>
      <vt:lpstr>Application for Funding</vt:lpstr>
      <vt:lpstr>Application for Funding – LASII Funding Types</vt:lpstr>
      <vt:lpstr>Resolution by Governing Body: Needed with Application</vt:lpstr>
      <vt:lpstr>Application Submittal – Electronic (New!)</vt:lpstr>
      <vt:lpstr>How to Apply Training</vt:lpstr>
      <vt:lpstr>Questions?</vt:lpstr>
      <vt:lpstr>    Ken Pohlig, PE Ken.Pohlig@ncdenr.gov 919-707-9170    </vt:lpstr>
      <vt:lpstr>    Division of Water Infrastructure deq.nc.gov/about/divisions/water-infrastructure  State Water Infrastructure Authority deq.nc.gov/about/divisions/water-infrastructure/ state-water-infrastructure-authority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Eskaf, Shadi</cp:lastModifiedBy>
  <cp:revision>1983</cp:revision>
  <cp:lastPrinted>2022-03-08T16:05:21Z</cp:lastPrinted>
  <dcterms:created xsi:type="dcterms:W3CDTF">2015-06-24T15:01:50Z</dcterms:created>
  <dcterms:modified xsi:type="dcterms:W3CDTF">2022-08-15T20:52:59Z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0x010100236F39DD86CFD645B6289C544AF4971D</vt:lpwstr>
  </property>
</Properties>
</file>