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21" r:id="rId3"/>
    <p:sldId id="434" r:id="rId4"/>
    <p:sldId id="435" r:id="rId5"/>
    <p:sldId id="433" r:id="rId6"/>
    <p:sldId id="417" r:id="rId7"/>
    <p:sldId id="410" r:id="rId8"/>
    <p:sldId id="424" r:id="rId9"/>
    <p:sldId id="436" r:id="rId10"/>
    <p:sldId id="458" r:id="rId11"/>
    <p:sldId id="459" r:id="rId12"/>
    <p:sldId id="438" r:id="rId13"/>
    <p:sldId id="420" r:id="rId14"/>
    <p:sldId id="452" r:id="rId15"/>
    <p:sldId id="439" r:id="rId16"/>
    <p:sldId id="418" r:id="rId17"/>
    <p:sldId id="440" r:id="rId18"/>
    <p:sldId id="425" r:id="rId19"/>
    <p:sldId id="454" r:id="rId20"/>
    <p:sldId id="441" r:id="rId21"/>
    <p:sldId id="445" r:id="rId22"/>
    <p:sldId id="453" r:id="rId23"/>
    <p:sldId id="444" r:id="rId24"/>
    <p:sldId id="451" r:id="rId25"/>
    <p:sldId id="443" r:id="rId26"/>
    <p:sldId id="450" r:id="rId27"/>
    <p:sldId id="442" r:id="rId28"/>
    <p:sldId id="456" r:id="rId29"/>
    <p:sldId id="446" r:id="rId30"/>
    <p:sldId id="416" r:id="rId31"/>
    <p:sldId id="426" r:id="rId32"/>
    <p:sldId id="428" r:id="rId33"/>
    <p:sldId id="449" r:id="rId34"/>
    <p:sldId id="448" r:id="rId35"/>
    <p:sldId id="269" r:id="rId36"/>
    <p:sldId id="309"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Todd" initials="CT" lastIdx="0" clrIdx="0">
    <p:extLst>
      <p:ext uri="{19B8F6BF-5375-455C-9EA6-DF929625EA0E}">
        <p15:presenceInfo xmlns:p15="http://schemas.microsoft.com/office/powerpoint/2012/main" userId="S-1-5-21-2744878847-1876734302-662453930-17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57494" autoAdjust="0"/>
  </p:normalViewPr>
  <p:slideViewPr>
    <p:cSldViewPr snapToGrid="0">
      <p:cViewPr varScale="1">
        <p:scale>
          <a:sx n="111" d="100"/>
          <a:sy n="111" d="100"/>
        </p:scale>
        <p:origin x="1158" y="96"/>
      </p:cViewPr>
      <p:guideLst/>
    </p:cSldViewPr>
  </p:slideViewPr>
  <p:notesTextViewPr>
    <p:cViewPr>
      <p:scale>
        <a:sx n="3" d="2"/>
        <a:sy n="3" d="2"/>
      </p:scale>
      <p:origin x="0" y="0"/>
    </p:cViewPr>
  </p:notesTextViewPr>
  <p:sorterViewPr>
    <p:cViewPr>
      <p:scale>
        <a:sx n="200" d="100"/>
        <a:sy n="200" d="100"/>
      </p:scale>
      <p:origin x="0" y="-17304"/>
    </p:cViewPr>
  </p:sorterViewPr>
  <p:notesViewPr>
    <p:cSldViewPr snapToGrid="0">
      <p:cViewPr varScale="1">
        <p:scale>
          <a:sx n="78" d="100"/>
          <a:sy n="78" d="100"/>
        </p:scale>
        <p:origin x="204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653E89-4AD3-4DB6-A2D8-A6C7E8D2F3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22614-D742-4BF9-B8B4-E4A03901B29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BDDA1A-CAB3-489B-8418-35F01CE6AB66}" type="datetimeFigureOut">
              <a:rPr lang="en-US"/>
              <a:pPr>
                <a:defRPr/>
              </a:pPr>
              <a:t>5/2/2018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5E49C6E-D58E-4A68-9C67-DAB58091F4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here last year, you heard me talk about the newly proposed MDL procedure.  It is no longer proposed.  It is required.</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a:t>
            </a:fld>
            <a:endParaRPr lang="en-US"/>
          </a:p>
        </p:txBody>
      </p:sp>
    </p:spTree>
    <p:extLst>
      <p:ext uri="{BB962C8B-B14F-4D97-AF65-F5344CB8AC3E}">
        <p14:creationId xmlns:p14="http://schemas.microsoft.com/office/powerpoint/2010/main" val="3696169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you basically have four criteria you will use to evaluate the blanks.</a:t>
            </a:r>
          </a:p>
          <a:p>
            <a:endParaRPr lang="en-US" dirty="0"/>
          </a:p>
          <a:p>
            <a:r>
              <a:rPr lang="en-US" dirty="0"/>
              <a:t>If all the blanks are non-detect, then the final MDL will be based solely on the spikes.</a:t>
            </a:r>
          </a:p>
          <a:p>
            <a:endParaRPr lang="en-US" dirty="0"/>
          </a:p>
          <a:p>
            <a:r>
              <a:rPr lang="en-US" dirty="0"/>
              <a:t>If some but not all the blanks are non-detect, then the MDL-b will be equal to the highest blank value.</a:t>
            </a:r>
          </a:p>
          <a:p>
            <a:endParaRPr lang="en-US" dirty="0"/>
          </a:p>
          <a:p>
            <a:r>
              <a:rPr lang="en-US" dirty="0"/>
              <a:t>If all the blanks give a numerical</a:t>
            </a:r>
            <a:r>
              <a:rPr lang="en-US" baseline="0" dirty="0"/>
              <a:t> value (either positive or negative), then you’ll calculate the MDL-b by taking the standard deviation of those blank results, multiplying it by the student’s t value, and then adding that to the mean of all the blank results.</a:t>
            </a:r>
          </a:p>
          <a:p>
            <a:endParaRPr lang="en-US" baseline="0" dirty="0"/>
          </a:p>
          <a:p>
            <a:r>
              <a:rPr lang="en-US" baseline="0" dirty="0"/>
              <a:t>One exception is if the mean turns out to be negative.  If that happens, then you would use zero for the mean of the blanks.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11</a:t>
            </a:fld>
            <a:endParaRPr lang="en-US"/>
          </a:p>
        </p:txBody>
      </p:sp>
    </p:spTree>
    <p:extLst>
      <p:ext uri="{BB962C8B-B14F-4D97-AF65-F5344CB8AC3E}">
        <p14:creationId xmlns:p14="http://schemas.microsoft.com/office/powerpoint/2010/main" val="121870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a:t>
            </a:r>
            <a:r>
              <a:rPr lang="en-US" dirty="0"/>
              <a:t>we need to determine an</a:t>
            </a:r>
            <a:r>
              <a:rPr lang="en-US" baseline="0" dirty="0"/>
              <a:t> MDL for the spikes, the MDL-s ( and the S stands for spike, it doesn’t mean multiple MDLs) …. So don’t get confused!</a:t>
            </a:r>
          </a:p>
          <a:p>
            <a:endParaRPr lang="en-US" baseline="0" dirty="0"/>
          </a:p>
          <a:p>
            <a:r>
              <a:rPr lang="en-US" baseline="0" dirty="0"/>
              <a:t>So, h</a:t>
            </a:r>
            <a:r>
              <a:rPr lang="en-US" dirty="0"/>
              <a:t>ere are the</a:t>
            </a:r>
            <a:r>
              <a:rPr lang="en-US" baseline="0" dirty="0"/>
              <a:t> basic steps in determining the Spiked Blank MDL, the MDL-s.  And I say spiked blank because you are going to be spiking a clean matrix similar to that of your samples, for example clean reagent water or sand.</a:t>
            </a:r>
          </a:p>
          <a:p>
            <a:endParaRPr lang="en-US" baseline="0" dirty="0"/>
          </a:p>
          <a:p>
            <a:r>
              <a:rPr lang="en-US" baseline="0" dirty="0"/>
              <a:t>&lt;Read the steps&gt;</a:t>
            </a:r>
          </a:p>
          <a:p>
            <a:endParaRPr lang="en-US" baseline="0" dirty="0"/>
          </a:p>
          <a:p>
            <a:r>
              <a:rPr lang="en-US" baseline="0" dirty="0"/>
              <a:t>I’ll elaborate on each of these in the coming slides.</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12</a:t>
            </a:fld>
            <a:endParaRPr lang="en-US"/>
          </a:p>
        </p:txBody>
      </p:sp>
    </p:spTree>
    <p:extLst>
      <p:ext uri="{BB962C8B-B14F-4D97-AF65-F5344CB8AC3E}">
        <p14:creationId xmlns:p14="http://schemas.microsoft.com/office/powerpoint/2010/main" val="102615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So the first step is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determine the spiking level by estimating what the MDL will be.  Listed here are 6 ways of making that estimation – there are 3 more on the next slide and maybe more that are not even listed.</a:t>
            </a:r>
          </a:p>
          <a:p>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I’ll let you read those on your own from the handouts and move on.</a:t>
            </a:r>
          </a:p>
          <a:p>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13</a:t>
            </a:fld>
            <a:endParaRPr lang="en-US"/>
          </a:p>
        </p:txBody>
      </p:sp>
    </p:spTree>
    <p:extLst>
      <p:ext uri="{BB962C8B-B14F-4D97-AF65-F5344CB8AC3E}">
        <p14:creationId xmlns:p14="http://schemas.microsoft.com/office/powerpoint/2010/main" val="391449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Here are the other three.  And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a:t>
            </a:r>
            <a:r>
              <a:rPr lang="en-US" sz="1200" dirty="0">
                <a:effectLst/>
                <a:latin typeface="Calibri" panose="020F0502020204030204" pitchFamily="34" charset="0"/>
                <a:ea typeface="Calibri" panose="020F0502020204030204" pitchFamily="34" charset="0"/>
                <a:cs typeface="Times New Roman" panose="02020603050405020304" pitchFamily="18" charset="0"/>
              </a:rPr>
              <a:t>ike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I said, there may be more ways of making this estimation and t</a:t>
            </a:r>
            <a:r>
              <a:rPr lang="en-US" sz="1200" dirty="0">
                <a:effectLst/>
                <a:latin typeface="Calibri" panose="020F0502020204030204" pitchFamily="34" charset="0"/>
                <a:ea typeface="Calibri" panose="020F0502020204030204" pitchFamily="34" charset="0"/>
                <a:cs typeface="Times New Roman" panose="02020603050405020304" pitchFamily="18" charset="0"/>
              </a:rPr>
              <a:t>hese are not set in stone.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experience of the analyst is important to this process, but, you should at least consider some or all of these in the initial estimate of the MDL. </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14</a:t>
            </a:fld>
            <a:endParaRPr lang="en-US"/>
          </a:p>
        </p:txBody>
      </p:sp>
    </p:spTree>
    <p:extLst>
      <p:ext uri="{BB962C8B-B14F-4D97-AF65-F5344CB8AC3E}">
        <p14:creationId xmlns:p14="http://schemas.microsoft.com/office/powerpoint/2010/main" val="2850452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made</a:t>
            </a:r>
            <a:r>
              <a:rPr lang="en-US" baseline="0" dirty="0"/>
              <a:t> your estimation of the MDL value, you’re going to select the spike concentration</a:t>
            </a:r>
            <a:r>
              <a:rPr lang="en-US" dirty="0"/>
              <a:t>.  With the</a:t>
            </a:r>
            <a:r>
              <a:rPr lang="en-US" baseline="0" dirty="0"/>
              <a:t> old procedure you would </a:t>
            </a:r>
            <a:r>
              <a:rPr lang="en-US" dirty="0"/>
              <a:t>set this at</a:t>
            </a:r>
            <a:r>
              <a:rPr lang="en-US" baseline="0" dirty="0"/>
              <a:t> 3-5 times the estimated MDL and that concentration would be considered valid if it turns out to be less than 10 times the value of what you calculated the MDL to be after analyzing the seven spikes. </a:t>
            </a:r>
          </a:p>
          <a:p>
            <a:endParaRPr lang="en-US" baseline="0" dirty="0"/>
          </a:p>
          <a:p>
            <a:r>
              <a:rPr lang="en-US" baseline="0" dirty="0"/>
              <a:t>That is no longer the case with the new MDL procedure.  With the new procedure, you would set the spike concentration at somewhere between 2 and 10 times the estimated MDL.</a:t>
            </a:r>
          </a:p>
          <a:p>
            <a:endParaRPr lang="en-US" baseline="0" dirty="0"/>
          </a:p>
          <a:p>
            <a:r>
              <a:rPr lang="en-US" baseline="0" dirty="0"/>
              <a:t>Sometimes the spike concentration may end up being greater than 10 times the MDL when a particular analyte is known to have low recoveries.  And that’s ok.  </a:t>
            </a:r>
          </a:p>
          <a:p>
            <a:endParaRPr lang="en-US" baseline="0" dirty="0"/>
          </a:p>
          <a:p>
            <a:r>
              <a:rPr lang="en-US" baseline="0" dirty="0"/>
              <a:t>For example, if an analyte was spiked at 100 micrograms/L and only had an average recovery of 10%, or 10 micrograms/L; the calculated MDL may end up around 3 micrograms/L.  In that example, the spiking level would be 33 times the MDL, but spiking at a lower concentration may have resulted in no recoveries at all.</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15</a:t>
            </a:fld>
            <a:endParaRPr lang="en-US"/>
          </a:p>
        </p:txBody>
      </p:sp>
    </p:spTree>
    <p:extLst>
      <p:ext uri="{BB962C8B-B14F-4D97-AF65-F5344CB8AC3E}">
        <p14:creationId xmlns:p14="http://schemas.microsoft.com/office/powerpoint/2010/main" val="236490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a:t>
            </a:r>
            <a:r>
              <a:rPr lang="en-US" baseline="0" dirty="0"/>
              <a:t> determined your spike concentration, your going to process 7 standards and you’re going to divide those into 3 separate prep batches on 3 separate calendar days.</a:t>
            </a:r>
          </a:p>
          <a:p>
            <a:endParaRPr lang="en-US" baseline="0" dirty="0"/>
          </a:p>
          <a:p>
            <a:r>
              <a:rPr lang="en-US" baseline="0" dirty="0"/>
              <a:t>The idea is to spread things out so you’re not just taking a snapshot of how things performed on one particular day.  So you may prep 2 spikes on one day and then 2 more a few days, or a week later and then the remaining 3 on yet another day.  How you split them up is up to you as long as  they are divided among 3 separate prep batches on 3 separate days.</a:t>
            </a:r>
          </a:p>
          <a:p>
            <a:endParaRPr lang="en-US" baseline="0" dirty="0"/>
          </a:p>
          <a:p>
            <a:r>
              <a:rPr lang="en-US" baseline="0" dirty="0"/>
              <a:t>Then you’re going to analyze them.  And you will also divide the analyses into 3 separate analytical batches on 3 separate days.</a:t>
            </a:r>
          </a:p>
          <a:p>
            <a:endParaRPr lang="en-US" baseline="0" dirty="0"/>
          </a:p>
          <a:p>
            <a:r>
              <a:rPr lang="en-US" baseline="0" dirty="0"/>
              <a:t>If you’re only using one instrument, then obviously they will all be analyzed on that instrument. However, if you are using multiple instruments, then you will also split them up among all the instruments you will be using.  We’ll talk more about multiple instruments in some later slides.  But whether you use 1 instrument or 10, you will still prep the same way and then you will also split the analyses up over 3 separate days.</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16</a:t>
            </a:fld>
            <a:endParaRPr lang="en-US"/>
          </a:p>
        </p:txBody>
      </p:sp>
    </p:spTree>
    <p:extLst>
      <p:ext uri="{BB962C8B-B14F-4D97-AF65-F5344CB8AC3E}">
        <p14:creationId xmlns:p14="http://schemas.microsoft.com/office/powerpoint/2010/main" val="146438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7 spike values,</a:t>
            </a:r>
            <a:r>
              <a:rPr lang="en-US" baseline="0" dirty="0"/>
              <a:t> which you have calculated as</a:t>
            </a:r>
            <a:r>
              <a:rPr lang="en-US" dirty="0"/>
              <a:t> specified in the analytical method,</a:t>
            </a:r>
            <a:r>
              <a:rPr lang="en-US" baseline="0" dirty="0"/>
              <a:t> you can determine the MDL for the spike, the MDL-s.</a:t>
            </a:r>
          </a:p>
          <a:p>
            <a:endParaRPr lang="en-US" dirty="0"/>
          </a:p>
          <a:p>
            <a:r>
              <a:rPr lang="en-US" dirty="0"/>
              <a:t>Outliers - Since the total number of observations in the initial MDL determination is small, and the purpose of the MDL procedure is to capture routine method variability, you should not remove statistical outliers.  If you do remove outliers, they must be considered gross failures (e.g., instrument malfunctions, mislabeled samples, cracked vials, etc.) and the rationale for removal of </a:t>
            </a:r>
            <a:r>
              <a:rPr lang="en-US" u="sng" dirty="0"/>
              <a:t>each specific outlier</a:t>
            </a:r>
            <a:r>
              <a:rPr lang="en-US" u="none" dirty="0"/>
              <a:t> </a:t>
            </a:r>
            <a:r>
              <a:rPr lang="en-US" dirty="0"/>
              <a:t>must be documented and maintained on file with the results of the MDL determination. </a:t>
            </a:r>
          </a:p>
          <a:p>
            <a:endParaRPr lang="en-US" dirty="0"/>
          </a:p>
          <a:p>
            <a:r>
              <a:rPr lang="en-US" dirty="0"/>
              <a:t>And you must still end up with 7 spikes</a:t>
            </a:r>
            <a:r>
              <a:rPr lang="en-US" baseline="0" dirty="0"/>
              <a:t> and </a:t>
            </a:r>
            <a:r>
              <a:rPr lang="en-US" dirty="0"/>
              <a:t>7 method blanks available for the MDL</a:t>
            </a:r>
            <a:r>
              <a:rPr lang="en-US" baseline="0" dirty="0"/>
              <a:t> determination</a:t>
            </a:r>
            <a:r>
              <a:rPr lang="en-US" dirty="0"/>
              <a:t>.</a:t>
            </a:r>
          </a:p>
          <a:p>
            <a:endParaRPr lang="en-US" dirty="0"/>
          </a:p>
          <a:p>
            <a:r>
              <a:rPr lang="en-US" dirty="0"/>
              <a:t>So once you’ve got your minimum of 7 spike values, you </a:t>
            </a:r>
            <a:r>
              <a:rPr lang="en-US" baseline="0" dirty="0"/>
              <a:t>take the standard deviation and multiple it by the Student’s t-value to get your MDL-s.</a:t>
            </a:r>
          </a:p>
          <a:p>
            <a:endParaRPr lang="en-US" baseline="0" dirty="0"/>
          </a:p>
          <a:p>
            <a:r>
              <a:rPr lang="en-US" dirty="0"/>
              <a:t>And that calculation formula is the same as it was.</a:t>
            </a:r>
            <a:r>
              <a:rPr lang="en-US" baseline="0" dirty="0"/>
              <a:t>  No change there</a:t>
            </a:r>
            <a:r>
              <a:rPr lang="en-US" dirty="0"/>
              <a:t>. </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17</a:t>
            </a:fld>
            <a:endParaRPr lang="en-US"/>
          </a:p>
        </p:txBody>
      </p:sp>
    </p:spTree>
    <p:extLst>
      <p:ext uri="{BB962C8B-B14F-4D97-AF65-F5344CB8AC3E}">
        <p14:creationId xmlns:p14="http://schemas.microsoft.com/office/powerpoint/2010/main" val="41096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Now, to determine the final MDL, you simply choose the higher of the MDLb and the MDLs.  </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*and remember, if the mean of the blanks is a negative value, then the you set the mean equal to zero.</a:t>
            </a:r>
          </a:p>
          <a:p>
            <a:endParaRPr lang="en-US" sz="1200" dirty="0">
              <a:effectLst/>
              <a:latin typeface="Calibri" panose="020F0502020204030204" pitchFamily="34" charset="0"/>
              <a:cs typeface="Times New Roman" panose="02020603050405020304" pitchFamily="18" charset="0"/>
            </a:endParaRPr>
          </a:p>
          <a:p>
            <a:r>
              <a:rPr lang="en-US" sz="1200" baseline="0" dirty="0">
                <a:effectLst/>
                <a:latin typeface="Calibri" panose="020F0502020204030204" pitchFamily="34" charset="0"/>
                <a:cs typeface="Times New Roman" panose="02020603050405020304" pitchFamily="18" charset="0"/>
              </a:rPr>
              <a:t>Let’s look at some sample data from the spreadsheet I told you about earlier.</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18</a:t>
            </a:fld>
            <a:endParaRPr lang="en-US"/>
          </a:p>
        </p:txBody>
      </p:sp>
    </p:spTree>
    <p:extLst>
      <p:ext uri="{BB962C8B-B14F-4D97-AF65-F5344CB8AC3E}">
        <p14:creationId xmlns:p14="http://schemas.microsoft.com/office/powerpoint/2010/main" val="212679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sample data for the initial MDL determination as it would appear in the spreadsheet I developed.  User input cell are yellow.  All other cells are output cell and are locked.  This example used 7 blanks and spikes but the spreadsheet will accommodate as many as 10.</a:t>
            </a:r>
          </a:p>
          <a:p>
            <a:endParaRPr lang="en-US" dirty="0"/>
          </a:p>
          <a:p>
            <a:r>
              <a:rPr lang="en-US" dirty="0"/>
              <a:t>You will notice that the prep and analysis is spread out over three days.</a:t>
            </a:r>
          </a:p>
          <a:p>
            <a:endParaRPr lang="en-US" dirty="0"/>
          </a:p>
          <a:p>
            <a:r>
              <a:rPr lang="en-US" dirty="0"/>
              <a:t>In this particular example, the MDL</a:t>
            </a:r>
            <a:r>
              <a:rPr lang="en-US" baseline="-25000" dirty="0"/>
              <a:t>b</a:t>
            </a:r>
            <a:r>
              <a:rPr lang="en-US" dirty="0"/>
              <a:t> was higher than the MDL</a:t>
            </a:r>
            <a:r>
              <a:rPr lang="en-US" baseline="-25000" dirty="0"/>
              <a:t>s</a:t>
            </a:r>
            <a:r>
              <a:rPr lang="en-US" dirty="0"/>
              <a:t>, so the MDL</a:t>
            </a:r>
            <a:r>
              <a:rPr lang="en-US" baseline="-25000" dirty="0"/>
              <a:t>b</a:t>
            </a:r>
            <a:r>
              <a:rPr lang="en-US" dirty="0"/>
              <a:t> value is set as the initial MDL.  The spreadsheet determines that for you automatically.</a:t>
            </a:r>
          </a:p>
          <a:p>
            <a:endParaRPr lang="en-US" dirty="0"/>
          </a:p>
          <a:p>
            <a:r>
              <a:rPr lang="en-US" dirty="0"/>
              <a:t>It also determines if any or all of the blank values are Non-Detect and handles them accordingly.  It also looks at whether or not the blank mean is negative and addresses that.</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19</a:t>
            </a:fld>
            <a:endParaRPr lang="en-US"/>
          </a:p>
        </p:txBody>
      </p:sp>
    </p:spTree>
    <p:extLst>
      <p:ext uri="{BB962C8B-B14F-4D97-AF65-F5344CB8AC3E}">
        <p14:creationId xmlns:p14="http://schemas.microsoft.com/office/powerpoint/2010/main" val="3451811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Collecting the ongoing</a:t>
            </a:r>
            <a:r>
              <a:rPr lang="en-US" sz="1200" baseline="0" dirty="0">
                <a:effectLst/>
                <a:ea typeface="Calibri" panose="020F0502020204030204" pitchFamily="34" charset="0"/>
                <a:cs typeface="Arial" panose="020B0604020202020204" pitchFamily="34" charset="0"/>
              </a:rPr>
              <a:t> data:  </a:t>
            </a:r>
            <a:r>
              <a:rPr lang="en-US" sz="1200" dirty="0">
                <a:effectLst/>
                <a:ea typeface="Calibri" panose="020F0502020204030204" pitchFamily="34" charset="0"/>
                <a:cs typeface="Arial" panose="020B0604020202020204" pitchFamily="34" charset="0"/>
              </a:rPr>
              <a:t>During any quarter in which samples are being analyzed, prepare and analyze a minimum of two spiked samples on each instrument.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They</a:t>
            </a:r>
            <a:r>
              <a:rPr lang="en-US" sz="1200" baseline="0" dirty="0">
                <a:effectLst/>
                <a:ea typeface="Calibri" panose="020F0502020204030204" pitchFamily="34" charset="0"/>
                <a:cs typeface="Arial" panose="020B0604020202020204" pitchFamily="34" charset="0"/>
              </a:rPr>
              <a:t> must be prepared and analyzed </a:t>
            </a:r>
            <a:r>
              <a:rPr lang="en-US" sz="1200" dirty="0">
                <a:effectLst/>
                <a:ea typeface="Calibri" panose="020F0502020204030204" pitchFamily="34" charset="0"/>
                <a:cs typeface="Arial" panose="020B0604020202020204" pitchFamily="34" charset="0"/>
              </a:rPr>
              <a:t>in separate batches, using the same spiking concentration used in the initial</a:t>
            </a:r>
            <a:r>
              <a:rPr lang="en-US" sz="1200" baseline="0" dirty="0">
                <a:effectLst/>
                <a:ea typeface="Calibri" panose="020F0502020204030204" pitchFamily="34" charset="0"/>
                <a:cs typeface="Arial" panose="020B0604020202020204" pitchFamily="34" charset="0"/>
              </a:rPr>
              <a:t> determination</a:t>
            </a:r>
            <a:r>
              <a:rPr lang="en-US" sz="1200" dirty="0">
                <a:effectLs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This will determine if the detection limit has significantly drifted during the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Laboratories would be exempt from analyzing these samples during quarters when no samples are analyzed using that method.</a:t>
            </a: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20</a:t>
            </a:fld>
            <a:endParaRPr lang="en-US"/>
          </a:p>
        </p:txBody>
      </p:sp>
    </p:spTree>
    <p:extLst>
      <p:ext uri="{BB962C8B-B14F-4D97-AF65-F5344CB8AC3E}">
        <p14:creationId xmlns:p14="http://schemas.microsoft.com/office/powerpoint/2010/main" val="36049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actually took effect on August 28</a:t>
            </a:r>
            <a:r>
              <a:rPr lang="en-US" baseline="30000" dirty="0"/>
              <a:t>th</a:t>
            </a:r>
            <a:r>
              <a:rPr lang="en-US" dirty="0"/>
              <a:t> of last year when the most recent Method Update Rule, which we commonly refer to as the MUR, was published.  The wastewater lab certification branch decided to give folks some time to figure out just how they were going to comply with the new procedure.  We settled on April 1</a:t>
            </a:r>
            <a:r>
              <a:rPr lang="en-US" baseline="30000" dirty="0"/>
              <a:t>st</a:t>
            </a:r>
            <a:r>
              <a:rPr lang="en-US" dirty="0"/>
              <a:t> of this year as the deadline for labs to have the new procedure in place.  </a:t>
            </a:r>
          </a:p>
          <a:p>
            <a:endParaRPr lang="en-US" dirty="0"/>
          </a:p>
          <a:p>
            <a:r>
              <a:rPr lang="en-US" dirty="0"/>
              <a:t>The procedure itself isn’t hard. The hard part is figuring out how you’re going to track the ongoing data collection.  If you’re a subscriber to our listserv, you have already received my spreadsheet that will hopefully make that not so hard.</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a:t>
            </a:fld>
            <a:endParaRPr lang="en-US"/>
          </a:p>
        </p:txBody>
      </p:sp>
    </p:spTree>
    <p:extLst>
      <p:ext uri="{BB962C8B-B14F-4D97-AF65-F5344CB8AC3E}">
        <p14:creationId xmlns:p14="http://schemas.microsoft.com/office/powerpoint/2010/main" val="229043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Ensure that at least seven spikes and seven method blanks are completed for the annual verification.  If only one instrument is in use, a minimum of seven spikes are still required, but they may be drawn from the last two years of data collection.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This would only be the case if there was an exemption for quarters when no actual samples were analyzed.</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21</a:t>
            </a:fld>
            <a:endParaRPr lang="en-US"/>
          </a:p>
        </p:txBody>
      </p:sp>
    </p:spTree>
    <p:extLst>
      <p:ext uri="{BB962C8B-B14F-4D97-AF65-F5344CB8AC3E}">
        <p14:creationId xmlns:p14="http://schemas.microsoft.com/office/powerpoint/2010/main" val="161181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any analytes are repeatedly not detected in the quarterly spiked sample analyses, or do not meet the qualitative identification criteria of the method, such as a difference in the retention time of chromatographic peaks for organics or Ion Chromatography, then this is an indication that the sensitivity has changed and the spiking level is no longer high enough and should be adjusted upward.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This would also mean starting over with an initial</a:t>
            </a:r>
            <a:r>
              <a:rPr lang="en-US" sz="1200" baseline="0" dirty="0">
                <a:effectLst/>
                <a:ea typeface="Calibri" panose="020F0502020204030204" pitchFamily="34" charset="0"/>
                <a:cs typeface="Arial" panose="020B0604020202020204" pitchFamily="34" charset="0"/>
              </a:rPr>
              <a:t> MDL determination.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ea typeface="Calibri" panose="020F0502020204030204" pitchFamily="34" charset="0"/>
                <a:cs typeface="Arial" panose="020B0604020202020204" pitchFamily="34" charset="0"/>
              </a:rPr>
              <a:t>DO NOT READ – other examples are listed in Section 2(c) of the MDL procedure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22</a:t>
            </a:fld>
            <a:endParaRPr lang="en-US"/>
          </a:p>
        </p:txBody>
      </p:sp>
    </p:spTree>
    <p:extLst>
      <p:ext uri="{BB962C8B-B14F-4D97-AF65-F5344CB8AC3E}">
        <p14:creationId xmlns:p14="http://schemas.microsoft.com/office/powerpoint/2010/main" val="152781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Note that it is not necessary to analyze additional method blanks together with the spikes.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You would already be analyzing method blanks as a routine part of the batch QC.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So yes, you may end up with a lot more</a:t>
            </a:r>
            <a:r>
              <a:rPr lang="en-US" sz="1200" baseline="0" dirty="0">
                <a:effectLst/>
                <a:ea typeface="Calibri" panose="020F0502020204030204" pitchFamily="34" charset="0"/>
                <a:cs typeface="Arial" panose="020B0604020202020204" pitchFamily="34" charset="0"/>
              </a:rPr>
              <a:t> blanks than spikes in your ongoing MDL verification.</a:t>
            </a: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23</a:t>
            </a:fld>
            <a:endParaRPr lang="en-US"/>
          </a:p>
        </p:txBody>
      </p:sp>
    </p:spTree>
    <p:extLst>
      <p:ext uri="{BB962C8B-B14F-4D97-AF65-F5344CB8AC3E}">
        <p14:creationId xmlns:p14="http://schemas.microsoft.com/office/powerpoint/2010/main" val="2437398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Ideally, use all method blank results from the last 24 months for the MDL-b calculation.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You also have</a:t>
            </a:r>
            <a:r>
              <a:rPr lang="en-US" sz="1200" baseline="0" dirty="0">
                <a:effectLst/>
                <a:ea typeface="Calibri" panose="020F0502020204030204" pitchFamily="34" charset="0"/>
                <a:cs typeface="Arial" panose="020B0604020202020204" pitchFamily="34" charset="0"/>
              </a:rPr>
              <a:t> </a:t>
            </a:r>
            <a:r>
              <a:rPr lang="en-US" sz="1200" dirty="0">
                <a:effectLst/>
                <a:ea typeface="Calibri" panose="020F0502020204030204" pitchFamily="34" charset="0"/>
                <a:cs typeface="Arial" panose="020B0604020202020204" pitchFamily="34" charset="0"/>
              </a:rPr>
              <a:t>the option to use only the last six months of method blank data or the fifty most recent method blanks, whichever gives you more.</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24</a:t>
            </a:fld>
            <a:endParaRPr lang="en-US"/>
          </a:p>
        </p:txBody>
      </p:sp>
    </p:spTree>
    <p:extLst>
      <p:ext uri="{BB962C8B-B14F-4D97-AF65-F5344CB8AC3E}">
        <p14:creationId xmlns:p14="http://schemas.microsoft.com/office/powerpoint/2010/main" val="253657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At least once every 13 months, re-calculate MDL-S and MDL-B from the collected spike and method blank results.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Include all data generated within the last 24 months, but only data with the same spiking level as that used in the initial MDL.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25</a:t>
            </a:fld>
            <a:endParaRPr lang="en-US"/>
          </a:p>
        </p:txBody>
      </p:sp>
    </p:spTree>
    <p:extLst>
      <p:ext uri="{BB962C8B-B14F-4D97-AF65-F5344CB8AC3E}">
        <p14:creationId xmlns:p14="http://schemas.microsoft.com/office/powerpoint/2010/main" val="150638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Include the initial MDL data if that data was generated in the last two years.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Exclude data from batches that were rejected due to failing calibrations or batch QC that caused associated samples to be reanalyzed.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26</a:t>
            </a:fld>
            <a:endParaRPr lang="en-US"/>
          </a:p>
        </p:txBody>
      </p:sp>
    </p:spTree>
    <p:extLst>
      <p:ext uri="{BB962C8B-B14F-4D97-AF65-F5344CB8AC3E}">
        <p14:creationId xmlns:p14="http://schemas.microsoft.com/office/powerpoint/2010/main" val="2453837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the method has been altered in a way that can be reasonably expected to change its sensitivity, then use only data collected after the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the laboratory believes the sensitivity of the method has changed significantly, then the most recent data available may be used, maintaining compliance with the requirement for at least seven replicates in three separate batches on three separate days (see Section 2b).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that requirement is not met then you would start over with an initial MDL determination and start new ongoing data collection.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27</a:t>
            </a:fld>
            <a:endParaRPr lang="en-US"/>
          </a:p>
        </p:txBody>
      </p:sp>
    </p:spTree>
    <p:extLst>
      <p:ext uri="{BB962C8B-B14F-4D97-AF65-F5344CB8AC3E}">
        <p14:creationId xmlns:p14="http://schemas.microsoft.com/office/powerpoint/2010/main" val="215324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 shot of my MDL spreadsheet that shows one of the ongoing MDL verification tabs.   One of the tabs includes the initial MDL data and one does not.  This is the one that does not.  They work the same except this one does not included that initial data so it can be used when the initial data is more than 24 months old.  Most of you, if you decide to use my spreadsheet would start out using the tab that does include the initial data since, depending on the method, you would have been performing the MDL study at least annually.</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28</a:t>
            </a:fld>
            <a:endParaRPr lang="en-US"/>
          </a:p>
        </p:txBody>
      </p:sp>
    </p:spTree>
    <p:extLst>
      <p:ext uri="{BB962C8B-B14F-4D97-AF65-F5344CB8AC3E}">
        <p14:creationId xmlns:p14="http://schemas.microsoft.com/office/powerpoint/2010/main" val="287958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At least once a year, re-evaluate the spiking level.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more than 5% of the spikes do not return positive numerical results that meet all method qualitative identification criteria, then the spiking level must be increased and the initial MDL re-determined.</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29</a:t>
            </a:fld>
            <a:endParaRPr lang="en-US"/>
          </a:p>
        </p:txBody>
      </p:sp>
    </p:spTree>
    <p:extLst>
      <p:ext uri="{BB962C8B-B14F-4D97-AF65-F5344CB8AC3E}">
        <p14:creationId xmlns:p14="http://schemas.microsoft.com/office/powerpoint/2010/main" val="4096876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a:t>
            </a:r>
            <a:r>
              <a:rPr lang="en-US" sz="1200" kern="1200" baseline="0" dirty="0">
                <a:solidFill>
                  <a:schemeClr val="tx1"/>
                </a:solidFill>
                <a:effectLst/>
                <a:latin typeface="+mn-lt"/>
                <a:ea typeface="+mn-ea"/>
                <a:cs typeface="+mn-cs"/>
              </a:rPr>
              <a:t> only have one instrument for a particular method,  or you want to have a separate MDL for each instrument, then you don’t need to worry about this.  But like I said earlier, if are using multiple instruments, you’ll have to add t</a:t>
            </a:r>
            <a:r>
              <a:rPr lang="en-US" sz="1200" kern="1200" dirty="0">
                <a:solidFill>
                  <a:schemeClr val="tx1"/>
                </a:solidFill>
                <a:effectLst/>
                <a:latin typeface="+mn-lt"/>
                <a:ea typeface="+mn-ea"/>
                <a:cs typeface="+mn-cs"/>
              </a:rPr>
              <a:t>hese into</a:t>
            </a:r>
            <a:r>
              <a:rPr lang="en-US" sz="1200" kern="1200" baseline="0" dirty="0">
                <a:solidFill>
                  <a:schemeClr val="tx1"/>
                </a:solidFill>
                <a:effectLst/>
                <a:latin typeface="+mn-lt"/>
                <a:ea typeface="+mn-ea"/>
                <a:cs typeface="+mn-cs"/>
              </a:rPr>
              <a:t> the mix under the new MDL procedure.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And th</a:t>
            </a:r>
            <a:r>
              <a:rPr lang="en-US" sz="1200" kern="1200" dirty="0">
                <a:solidFill>
                  <a:schemeClr val="tx1"/>
                </a:solidFill>
                <a:effectLst/>
                <a:latin typeface="+mn-lt"/>
                <a:ea typeface="+mn-ea"/>
                <a:cs typeface="+mn-cs"/>
              </a:rPr>
              <a:t>is modification will make the MDL more representative of the laboratory’s actual capability.</a:t>
            </a:r>
          </a:p>
          <a:p>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30</a:t>
            </a:fld>
            <a:endParaRPr lang="en-US"/>
          </a:p>
        </p:txBody>
      </p:sp>
    </p:spTree>
    <p:extLst>
      <p:ext uri="{BB962C8B-B14F-4D97-AF65-F5344CB8AC3E}">
        <p14:creationId xmlns:p14="http://schemas.microsoft.com/office/powerpoint/2010/main" val="165771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an exception that may free you from MDL studies, for now.  Currently, NC only requires MDL studies for methods that specifically require it in the analytical method itself.  We’re not talking about general QC sections like SM 4020B, we’re talking about the actual method that you are certified for and that appears on your Certified Parameters Listing, which we often refer to as the CPL.</a:t>
            </a:r>
          </a:p>
          <a:p>
            <a:endParaRPr lang="en-US" baseline="0" dirty="0"/>
          </a:p>
          <a:p>
            <a:r>
              <a:rPr lang="en-US" baseline="0" dirty="0"/>
              <a:t>However, with the new MDL procedure addressing some of the shortcomings of the old procedure, and fact that EPA seems to clearly want MDL determinations for all applicable methods, we will likely require MDLs for all applicable methods in the not too distant future.  So if you are not currently doing any MDL studies, I would suggest that you at least start familiarizing yourself with the procedure.</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4</a:t>
            </a:fld>
            <a:endParaRPr lang="en-US"/>
          </a:p>
        </p:txBody>
      </p:sp>
    </p:spTree>
    <p:extLst>
      <p:ext uri="{BB962C8B-B14F-4D97-AF65-F5344CB8AC3E}">
        <p14:creationId xmlns:p14="http://schemas.microsoft.com/office/powerpoint/2010/main" val="1764222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a:t>
            </a:r>
            <a:r>
              <a:rPr lang="en-US" baseline="0" dirty="0"/>
              <a:t> preparation of the method blanks and spikes is the same regardless of how many instruments you are using.</a:t>
            </a:r>
          </a:p>
          <a:p>
            <a:endParaRPr lang="en-US" baseline="0" dirty="0"/>
          </a:p>
          <a:p>
            <a:r>
              <a:rPr lang="en-US" baseline="0" dirty="0"/>
              <a:t>The difference is in how you analyze them.</a:t>
            </a:r>
          </a:p>
          <a:p>
            <a:endParaRPr lang="en-US" baseline="0" dirty="0"/>
          </a:p>
          <a:p>
            <a:r>
              <a:rPr lang="en-US" baseline="0" dirty="0"/>
              <a:t>Each instrument will require at least 2 spikes and 2 method blanks.  The spikes must be prepped on different days and analyzed on different days.  Same goes for the method blanks; prepped on different days and analyzed on different days.</a:t>
            </a:r>
          </a:p>
          <a:p>
            <a:endParaRPr lang="en-US" baseline="0" dirty="0"/>
          </a:p>
          <a:p>
            <a:r>
              <a:rPr lang="en-US" dirty="0"/>
              <a:t>One spike</a:t>
            </a:r>
            <a:r>
              <a:rPr lang="en-US" baseline="0" dirty="0"/>
              <a:t> and one method blank may be analyzed together in the same analytical batch, or in separate analytical batches.  If analyzed in separate analytical batches, those analytical batches do not have to be on the same day but they could be.  You just can’t analyze both spikes and both blanks in the same analytical batch or on the same day.</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31</a:t>
            </a:fld>
            <a:endParaRPr lang="en-US"/>
          </a:p>
        </p:txBody>
      </p:sp>
    </p:spTree>
    <p:extLst>
      <p:ext uri="{BB962C8B-B14F-4D97-AF65-F5344CB8AC3E}">
        <p14:creationId xmlns:p14="http://schemas.microsoft.com/office/powerpoint/2010/main" val="348077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depending on how many instruments you</a:t>
            </a:r>
            <a:r>
              <a:rPr lang="en-US" baseline="0" dirty="0"/>
              <a:t> have, you can analyze the same prepared spikes and blanks on more than one instrument as long as the minimum requirement of 7 preparations in at least 3 separate batches from 3 separate prep dates is maintained.  </a:t>
            </a:r>
          </a:p>
          <a:p>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32</a:t>
            </a:fld>
            <a:endParaRPr lang="en-US"/>
          </a:p>
        </p:txBody>
      </p:sp>
    </p:spTree>
    <p:extLst>
      <p:ext uri="{BB962C8B-B14F-4D97-AF65-F5344CB8AC3E}">
        <p14:creationId xmlns:p14="http://schemas.microsoft.com/office/powerpoint/2010/main" val="831549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a new instrument is added to a group of instruments whose data are being pooled to create a single MDL, analyze a minimum of two spiked replicates and two method blank replicates on the new instrument.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both method blank results are below the existing MDL, then the existing MDL-b is validated.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Add the new spike results to the existing spike data and recalculate the MDL-s as an ongoing verification.  (Like in section 4)</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33</a:t>
            </a:fld>
            <a:endParaRPr lang="en-US"/>
          </a:p>
        </p:txBody>
      </p:sp>
    </p:spTree>
    <p:extLst>
      <p:ext uri="{BB962C8B-B14F-4D97-AF65-F5344CB8AC3E}">
        <p14:creationId xmlns:p14="http://schemas.microsoft.com/office/powerpoint/2010/main" val="164719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The verified MDL is the greater of the MDL-s or MDL-b.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If the verified MDL is within 0.5 to 2.0 times the existing MDL, and </a:t>
            </a:r>
            <a:r>
              <a:rPr lang="en-US" sz="1200" u="sng" dirty="0">
                <a:effectLst/>
                <a:ea typeface="Calibri" panose="020F0502020204030204" pitchFamily="34" charset="0"/>
                <a:cs typeface="Arial" panose="020B0604020202020204" pitchFamily="34" charset="0"/>
              </a:rPr>
              <a:t>fewer</a:t>
            </a:r>
            <a:r>
              <a:rPr lang="en-US" sz="1200" dirty="0">
                <a:effectLst/>
                <a:ea typeface="Calibri" panose="020F0502020204030204" pitchFamily="34" charset="0"/>
                <a:cs typeface="Arial" panose="020B0604020202020204" pitchFamily="34" charset="0"/>
              </a:rPr>
              <a:t> than 3% of the method blank results (for the individual analyte) have numerical results above the existing MDL, then the existing MDL may optionally be left unchanged.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Otherwise, adjust the MDL to the new verification MDL.  (The range of 0.5 to 2.0 approximates the 95th percentile confidence interval for the initial MDL determination with six degrees of freedom.)</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34</a:t>
            </a:fld>
            <a:endParaRPr lang="en-US"/>
          </a:p>
        </p:txBody>
      </p:sp>
    </p:spTree>
    <p:extLst>
      <p:ext uri="{BB962C8B-B14F-4D97-AF65-F5344CB8AC3E}">
        <p14:creationId xmlns:p14="http://schemas.microsoft.com/office/powerpoint/2010/main" val="375339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35</a:t>
            </a:fld>
            <a:endParaRPr lang="en-US"/>
          </a:p>
        </p:txBody>
      </p:sp>
    </p:spTree>
    <p:extLst>
      <p:ext uri="{BB962C8B-B14F-4D97-AF65-F5344CB8AC3E}">
        <p14:creationId xmlns:p14="http://schemas.microsoft.com/office/powerpoint/2010/main" val="3375048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endParaRPr lang="en-US" dirty="0"/>
          </a:p>
          <a:p>
            <a:r>
              <a:rPr lang="en-US" dirty="0"/>
              <a:t>Be sure you</a:t>
            </a:r>
            <a:r>
              <a:rPr lang="en-US" baseline="0" dirty="0"/>
              <a:t> are signed up for the listserv.  Simply send an email to the email address at the bottom of the slide and that’s all there is to it.</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36</a:t>
            </a:fld>
            <a:endParaRPr lang="en-US"/>
          </a:p>
        </p:txBody>
      </p:sp>
    </p:spTree>
    <p:extLst>
      <p:ext uri="{BB962C8B-B14F-4D97-AF65-F5344CB8AC3E}">
        <p14:creationId xmlns:p14="http://schemas.microsoft.com/office/powerpoint/2010/main" val="25376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basic overview. </a:t>
            </a:r>
            <a:r>
              <a:rPr lang="en-US" baseline="0" dirty="0"/>
              <a:t> The procedure involves an</a:t>
            </a:r>
            <a:r>
              <a:rPr lang="en-US" dirty="0"/>
              <a:t> Initial</a:t>
            </a:r>
            <a:r>
              <a:rPr lang="en-US" baseline="0" dirty="0"/>
              <a:t> MDL determination and an ongoing MDL verification.</a:t>
            </a:r>
          </a:p>
          <a:p>
            <a:endParaRPr lang="en-US" baseline="0" dirty="0"/>
          </a:p>
          <a:p>
            <a:r>
              <a:rPr lang="en-US" baseline="0" dirty="0"/>
              <a:t>The initial MDL determination is typically for when </a:t>
            </a:r>
            <a:r>
              <a:rPr lang="en-US" dirty="0"/>
              <a:t>you are starting a new method</a:t>
            </a:r>
            <a:r>
              <a:rPr lang="en-US" baseline="0" dirty="0"/>
              <a:t> that requires an MDL study</a:t>
            </a:r>
            <a:r>
              <a:rPr lang="en-US" dirty="0"/>
              <a:t> or if you haven’t used the method</a:t>
            </a:r>
            <a:r>
              <a:rPr lang="en-US" baseline="0" dirty="0"/>
              <a:t> enough over the last 24 months to perform an ongoing MDL verification.</a:t>
            </a:r>
          </a:p>
          <a:p>
            <a:endParaRPr lang="en-US" baseline="0" dirty="0"/>
          </a:p>
          <a:p>
            <a:r>
              <a:rPr lang="en-US" baseline="0" dirty="0"/>
              <a:t>So, to determine the initial MDL, you will evaluate the background, through the analysis of method blanks; and the spike level, through the analysis of a series of low-level standards.</a:t>
            </a:r>
          </a:p>
          <a:p>
            <a:endParaRPr lang="en-US" baseline="0" dirty="0"/>
          </a:p>
          <a:p>
            <a:r>
              <a:rPr lang="en-US" baseline="0" dirty="0"/>
              <a:t>You will then continue to collect data on method blanks and low-level standards on an ongoing basis to calculate yearly MDL verifications.</a:t>
            </a:r>
          </a:p>
          <a:p>
            <a:endParaRPr lang="en-US" baseline="0" dirty="0"/>
          </a:p>
          <a:p>
            <a:r>
              <a:rPr lang="en-US" baseline="0" dirty="0"/>
              <a:t>And if you are doing analyses for a single method on multiple instruments, you will incorporate those instruments into the process, as well.</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5</a:t>
            </a:fld>
            <a:endParaRPr lang="en-US"/>
          </a:p>
        </p:txBody>
      </p:sp>
    </p:spTree>
    <p:extLst>
      <p:ext uri="{BB962C8B-B14F-4D97-AF65-F5344CB8AC3E}">
        <p14:creationId xmlns:p14="http://schemas.microsoft.com/office/powerpoint/2010/main" val="11063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So now, initial</a:t>
            </a:r>
            <a:r>
              <a:rPr lang="en-US" sz="1200" baseline="0" dirty="0">
                <a:effectLst/>
                <a:ea typeface="Calibri" panose="020F0502020204030204" pitchFamily="34" charset="0"/>
                <a:cs typeface="Arial" panose="020B0604020202020204" pitchFamily="34" charset="0"/>
              </a:rPr>
              <a:t> vs. ongoing verification; as I stated earlier, the initial verification is for when you are starting a new method that requires an MDL study or if you haven’t used the method enough over the last 24 months to perform an ongoing MDL verification.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ea typeface="Calibri" panose="020F0502020204030204" pitchFamily="34" charset="0"/>
                <a:cs typeface="Arial" panose="020B0604020202020204" pitchFamily="34" charset="0"/>
              </a:rPr>
              <a:t>Also,</a:t>
            </a:r>
            <a:r>
              <a:rPr lang="en-US" sz="1200" baseline="0" dirty="0">
                <a:effectLst/>
                <a:ea typeface="Calibri" panose="020F0502020204030204" pitchFamily="34" charset="0"/>
                <a:cs typeface="Arial" panose="020B0604020202020204" pitchFamily="34" charset="0"/>
              </a:rPr>
              <a:t> if the analytical procedure was significantly revised or the </a:t>
            </a:r>
            <a:r>
              <a:rPr lang="en-US" sz="1200" dirty="0">
                <a:effectLst/>
                <a:ea typeface="Calibri" panose="020F0502020204030204" pitchFamily="34" charset="0"/>
                <a:cs typeface="Arial" panose="020B0604020202020204" pitchFamily="34" charset="0"/>
              </a:rPr>
              <a:t>instrument undergoes significant</a:t>
            </a:r>
            <a:r>
              <a:rPr lang="en-US" sz="1200" baseline="0" dirty="0">
                <a:effectLst/>
                <a:ea typeface="Calibri" panose="020F0502020204030204" pitchFamily="34" charset="0"/>
                <a:cs typeface="Arial" panose="020B0604020202020204" pitchFamily="34" charset="0"/>
              </a:rPr>
              <a:t> </a:t>
            </a:r>
            <a:r>
              <a:rPr lang="en-US" sz="1200" dirty="0">
                <a:effectLst/>
                <a:ea typeface="Calibri" panose="020F0502020204030204" pitchFamily="34" charset="0"/>
                <a:cs typeface="Arial" panose="020B0604020202020204" pitchFamily="34" charset="0"/>
              </a:rPr>
              <a:t>changes that may affect sensitivity,</a:t>
            </a:r>
            <a:r>
              <a:rPr lang="en-US" sz="1200" baseline="0" dirty="0">
                <a:effectLst/>
                <a:ea typeface="Calibri" panose="020F0502020204030204" pitchFamily="34" charset="0"/>
                <a:cs typeface="Arial" panose="020B0604020202020204" pitchFamily="34" charset="0"/>
              </a:rPr>
              <a:t> </a:t>
            </a:r>
            <a:r>
              <a:rPr lang="en-US" sz="1200" dirty="0">
                <a:effectLst/>
                <a:ea typeface="Calibri" panose="020F0502020204030204" pitchFamily="34" charset="0"/>
                <a:cs typeface="Arial" panose="020B0604020202020204" pitchFamily="34" charset="0"/>
              </a:rPr>
              <a:t>like major service</a:t>
            </a:r>
            <a:r>
              <a:rPr lang="en-US" sz="1200" baseline="0" dirty="0">
                <a:effectLst/>
                <a:ea typeface="Calibri" panose="020F0502020204030204" pitchFamily="34" charset="0"/>
                <a:cs typeface="Arial" panose="020B0604020202020204" pitchFamily="34" charset="0"/>
              </a:rPr>
              <a:t> or repair, or moving the instrument, you might need to start over with an initial MDL determination.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ea typeface="Calibri" panose="020F0502020204030204" pitchFamily="34" charset="0"/>
                <a:cs typeface="Arial" panose="020B0604020202020204" pitchFamily="34" charset="0"/>
              </a:rPr>
              <a:t>Otherwise, assuming you already have an established MDL and data, you would simply start collecting ongoing data for the yearly verification.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ea typeface="Calibri" panose="020F0502020204030204" pitchFamily="34" charset="0"/>
                <a:cs typeface="Arial" panose="020B0604020202020204" pitchFamily="34" charset="0"/>
              </a:rPr>
              <a:t>To do this, prepare and analyze at least two spikes and two method blanks quarterly, and then compile and verify the MDL yearly.  The procedure actually says at least every 13 months.</a:t>
            </a:r>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6</a:t>
            </a:fld>
            <a:endParaRPr lang="en-US"/>
          </a:p>
        </p:txBody>
      </p:sp>
    </p:spTree>
    <p:extLst>
      <p:ext uri="{BB962C8B-B14F-4D97-AF65-F5344CB8AC3E}">
        <p14:creationId xmlns:p14="http://schemas.microsoft.com/office/powerpoint/2010/main" val="414209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Background determination was not required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in the old procedure.  And remember, this was one of the problems – assuming blanks were all centered around zero.</a:t>
            </a:r>
          </a:p>
          <a:p>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But a</a:t>
            </a:r>
            <a:r>
              <a:rPr lang="en-US" sz="1200" dirty="0">
                <a:effectLst/>
                <a:latin typeface="Calibri" panose="020F0502020204030204" pitchFamily="34" charset="0"/>
                <a:ea typeface="Calibri" panose="020F0502020204030204" pitchFamily="34" charset="0"/>
                <a:cs typeface="Times New Roman" panose="02020603050405020304" pitchFamily="18" charset="0"/>
              </a:rPr>
              <a:t>s laboratory methods and instruments become more and more sensitive, background levels of contamination are more likely to contribute to  results.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Taking background levels into account should help</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reduce false positive results in your samples, if you</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are trying to analyze down to the MDL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effectLst/>
                <a:latin typeface="Calibri" panose="020F0502020204030204" pitchFamily="34" charset="0"/>
                <a:ea typeface="Calibri" panose="020F0502020204030204" pitchFamily="34" charset="0"/>
                <a:cs typeface="Times New Roman" panose="02020603050405020304" pitchFamily="18" charset="0"/>
              </a:rPr>
              <a:t>he way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you evaluate that background contribution is to determine an MDL for the method blanks.</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7</a:t>
            </a:fld>
            <a:endParaRPr lang="en-US"/>
          </a:p>
        </p:txBody>
      </p:sp>
    </p:spTree>
    <p:extLst>
      <p:ext uri="{BB962C8B-B14F-4D97-AF65-F5344CB8AC3E}">
        <p14:creationId xmlns:p14="http://schemas.microsoft.com/office/powerpoint/2010/main" val="374368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you’re going</a:t>
            </a:r>
            <a:r>
              <a:rPr lang="en-US" baseline="0" dirty="0"/>
              <a:t> to</a:t>
            </a:r>
            <a:r>
              <a:rPr lang="en-US" dirty="0"/>
              <a:t> determine</a:t>
            </a:r>
            <a:r>
              <a:rPr lang="en-US" baseline="0" dirty="0"/>
              <a:t> an MDL-b for the method blanks.</a:t>
            </a:r>
          </a:p>
          <a:p>
            <a:endParaRPr lang="en-US" baseline="0" dirty="0"/>
          </a:p>
          <a:p>
            <a:r>
              <a:rPr lang="en-US" baseline="0" dirty="0"/>
              <a:t>Remember that the method blank is treated just like a sample; so it gets any applicable preservatives and goes through any applicable digestion, distillation or whatever prep procedure that routine samples go through.  So it may, or may not, be the same as a calibration blank.  But only the method blanks are used in this procedure.</a:t>
            </a:r>
          </a:p>
          <a:p>
            <a:endParaRPr lang="en-US" baseline="0" dirty="0"/>
          </a:p>
          <a:p>
            <a:r>
              <a:rPr lang="en-US" dirty="0"/>
              <a:t>You must get a number for the method blank in order to do the calculation.</a:t>
            </a:r>
            <a:r>
              <a:rPr lang="en-US" baseline="0" dirty="0"/>
              <a:t>  Non-detects don’t count.  </a:t>
            </a:r>
            <a:r>
              <a:rPr lang="en-US" dirty="0"/>
              <a:t>A numerical result includes both positive and negative results, including results below your current MDL (if you have one).</a:t>
            </a:r>
          </a:p>
          <a:p>
            <a:endParaRPr lang="en-US" dirty="0"/>
          </a:p>
          <a:p>
            <a:r>
              <a:rPr lang="en-US" dirty="0"/>
              <a:t>Non-detect</a:t>
            </a:r>
            <a:r>
              <a:rPr lang="en-US" baseline="0" dirty="0"/>
              <a:t> results, which are most </a:t>
            </a:r>
            <a:r>
              <a:rPr lang="en-US" dirty="0"/>
              <a:t>commonly observed in chromatographic analyses</a:t>
            </a:r>
            <a:r>
              <a:rPr lang="en-US" baseline="0" dirty="0"/>
              <a:t> </a:t>
            </a:r>
            <a:r>
              <a:rPr lang="en-US" dirty="0"/>
              <a:t>when a peak is not present,</a:t>
            </a:r>
            <a:r>
              <a:rPr lang="en-US" baseline="0" dirty="0"/>
              <a:t> can’t be used in the MDL-b calculation.  So ….</a:t>
            </a:r>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8</a:t>
            </a:fld>
            <a:endParaRPr lang="en-US"/>
          </a:p>
        </p:txBody>
      </p:sp>
    </p:spTree>
    <p:extLst>
      <p:ext uri="{BB962C8B-B14F-4D97-AF65-F5344CB8AC3E}">
        <p14:creationId xmlns:p14="http://schemas.microsoft.com/office/powerpoint/2010/main" val="286492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 but not all, method blanks give numerical results - meaning you have a mix of numerical results and non-detects -, then you’ll set MDL-b equal to the highest method blank result.  In other words, if any method blank is a “non-detect”, then MDLb is equal to the highest method blank result.</a:t>
            </a:r>
          </a:p>
          <a:p>
            <a:endParaRPr lang="en-US" dirty="0"/>
          </a:p>
          <a:p>
            <a:r>
              <a:rPr lang="en-US" dirty="0"/>
              <a:t>If all the blanks are non-detect, then you basically ignore the blanks and the final MDL will be based solely on the spikes.</a:t>
            </a:r>
          </a:p>
          <a:p>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9</a:t>
            </a:fld>
            <a:endParaRPr lang="en-US"/>
          </a:p>
        </p:txBody>
      </p:sp>
    </p:spTree>
    <p:extLst>
      <p:ext uri="{BB962C8B-B14F-4D97-AF65-F5344CB8AC3E}">
        <p14:creationId xmlns:p14="http://schemas.microsoft.com/office/powerpoint/2010/main" val="284557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the blanks give a numerical</a:t>
            </a:r>
            <a:r>
              <a:rPr lang="en-US" baseline="0" dirty="0"/>
              <a:t> value (either positive or negative), then you’ll calculate the MDL-b by taking the standard deviation of those blank results, multiplying it by the student’s t value, and then adding that to the average of the method blank results.</a:t>
            </a:r>
          </a:p>
          <a:p>
            <a:endParaRPr lang="en-US" baseline="0" dirty="0"/>
          </a:p>
          <a:p>
            <a:r>
              <a:rPr lang="en-US" baseline="0" dirty="0"/>
              <a:t>One exception to that is if the mean turns out to be negative.  If that happens, then you would use zero for the mean of the blanks.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5E49C6E-D58E-4A68-9C67-DAB58091F46A}" type="slidenum">
              <a:rPr lang="en-US" smtClean="0"/>
              <a:pPr>
                <a:defRPr/>
              </a:pPr>
              <a:t>10</a:t>
            </a:fld>
            <a:endParaRPr lang="en-US"/>
          </a:p>
        </p:txBody>
      </p:sp>
    </p:spTree>
    <p:extLst>
      <p:ext uri="{BB962C8B-B14F-4D97-AF65-F5344CB8AC3E}">
        <p14:creationId xmlns:p14="http://schemas.microsoft.com/office/powerpoint/2010/main" val="254862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25840" y="3235765"/>
            <a:ext cx="4398886" cy="713497"/>
          </a:xfrm>
        </p:spPr>
        <p:txBody>
          <a:bodyP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5257869" y="2928375"/>
            <a:ext cx="3366857" cy="614779"/>
          </a:xfrm>
        </p:spPr>
        <p:txBody>
          <a:bodyPr anchor="ct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7457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91061C8-BB74-45C4-83AD-18A942E158E3}" type="slidenum">
              <a:rPr lang="en-US"/>
              <a:pPr>
                <a:defRPr/>
              </a:pPr>
              <a:t>‹#›</a:t>
            </a:fld>
            <a:endParaRPr lang="en-US"/>
          </a:p>
        </p:txBody>
      </p:sp>
    </p:spTree>
    <p:extLst>
      <p:ext uri="{BB962C8B-B14F-4D97-AF65-F5344CB8AC3E}">
        <p14:creationId xmlns:p14="http://schemas.microsoft.com/office/powerpoint/2010/main" val="184007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195BF391-663B-4158-B215-072625EDE54E}" type="slidenum">
              <a:rPr lang="en-US"/>
              <a:pPr>
                <a:defRPr/>
              </a:pPr>
              <a:t>‹#›</a:t>
            </a:fld>
            <a:endParaRPr lang="en-US"/>
          </a:p>
        </p:txBody>
      </p:sp>
    </p:spTree>
    <p:extLst>
      <p:ext uri="{BB962C8B-B14F-4D97-AF65-F5344CB8AC3E}">
        <p14:creationId xmlns:p14="http://schemas.microsoft.com/office/powerpoint/2010/main" val="592169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Chart Placeholder 4"/>
          <p:cNvSpPr>
            <a:spLocks noGrp="1"/>
          </p:cNvSpPr>
          <p:nvPr>
            <p:ph type="chart" sz="quarter" idx="13"/>
          </p:nvPr>
        </p:nvSpPr>
        <p:spPr>
          <a:xfrm>
            <a:off x="628650" y="1228727"/>
            <a:ext cx="7886700" cy="4174280"/>
          </a:xfrm>
        </p:spPr>
        <p:txBody>
          <a:bodyPr rtlCol="0">
            <a:normAutofit/>
          </a:bodyPr>
          <a:lstStyle>
            <a:lvl1pPr>
              <a:defRPr>
                <a:solidFill>
                  <a:srgbClr val="778591"/>
                </a:solidFill>
              </a:defRPr>
            </a:lvl1pPr>
          </a:lstStyle>
          <a:p>
            <a:pPr lvl="0"/>
            <a:r>
              <a:rPr lang="en-US" noProof="0"/>
              <a:t>Click icon to add chart</a:t>
            </a:r>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5A9417E-1392-4FAD-9024-77C673FA154E}" type="slidenum">
              <a:rPr lang="en-US"/>
              <a:pPr>
                <a:defRPr/>
              </a:pPr>
              <a:t>‹#›</a:t>
            </a:fld>
            <a:endParaRPr lang="en-US"/>
          </a:p>
        </p:txBody>
      </p:sp>
    </p:spTree>
    <p:extLst>
      <p:ext uri="{BB962C8B-B14F-4D97-AF65-F5344CB8AC3E}">
        <p14:creationId xmlns:p14="http://schemas.microsoft.com/office/powerpoint/2010/main" val="258059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Chart Placeholder 4"/>
          <p:cNvSpPr>
            <a:spLocks noGrp="1"/>
          </p:cNvSpPr>
          <p:nvPr>
            <p:ph type="chart" sz="quarter" idx="13"/>
          </p:nvPr>
        </p:nvSpPr>
        <p:spPr>
          <a:xfrm>
            <a:off x="628650" y="1228727"/>
            <a:ext cx="7886700" cy="5172073"/>
          </a:xfrm>
        </p:spPr>
        <p:txBody>
          <a:bodyPr rtlCol="0">
            <a:normAutofit/>
          </a:bodyPr>
          <a:lstStyle>
            <a:lvl1pPr>
              <a:defRPr>
                <a:solidFill>
                  <a:srgbClr val="778591"/>
                </a:solidFill>
              </a:defRPr>
            </a:lvl1pPr>
          </a:lstStyle>
          <a:p>
            <a:pPr lvl="0"/>
            <a:r>
              <a:rPr lang="en-US" noProof="0"/>
              <a:t>Click icon to add chart</a:t>
            </a:r>
            <a:endParaRPr lang="en-US" noProof="0" dirty="0"/>
          </a:p>
        </p:txBody>
      </p:sp>
      <p:sp>
        <p:nvSpPr>
          <p:cNvPr id="5"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722A225-409B-4BB8-9BDF-54F850C55B9F}" type="slidenum">
              <a:rPr lang="en-US"/>
              <a:pPr>
                <a:defRPr/>
              </a:pPr>
              <a:t>‹#›</a:t>
            </a:fld>
            <a:endParaRPr lang="en-US"/>
          </a:p>
        </p:txBody>
      </p:sp>
    </p:spTree>
    <p:extLst>
      <p:ext uri="{BB962C8B-B14F-4D97-AF65-F5344CB8AC3E}">
        <p14:creationId xmlns:p14="http://schemas.microsoft.com/office/powerpoint/2010/main" val="24598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martArt Placeholder 7"/>
          <p:cNvSpPr>
            <a:spLocks noGrp="1"/>
          </p:cNvSpPr>
          <p:nvPr>
            <p:ph type="dgm" sz="quarter" idx="15"/>
          </p:nvPr>
        </p:nvSpPr>
        <p:spPr>
          <a:xfrm>
            <a:off x="628650" y="1225551"/>
            <a:ext cx="7886700" cy="4189413"/>
          </a:xfrm>
        </p:spPr>
        <p:txBody>
          <a:bodyPr rtlCol="0">
            <a:normAutofit/>
          </a:bodyPr>
          <a:lstStyle>
            <a:lvl1pPr>
              <a:defRPr>
                <a:solidFill>
                  <a:srgbClr val="728591"/>
                </a:solidFill>
              </a:defRPr>
            </a:lvl1pPr>
          </a:lstStyle>
          <a:p>
            <a:pPr lvl="0"/>
            <a:r>
              <a:rPr lang="en-US" noProof="0"/>
              <a:t>Click icon to add SmartArt graphic</a:t>
            </a:r>
            <a:endParaRPr lang="en-US" noProof="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65EBDCBE-C011-45B2-8B8F-4A3A14C88B16}" type="slidenum">
              <a:rPr lang="en-US"/>
              <a:pPr>
                <a:defRPr/>
              </a:pPr>
              <a:t>‹#›</a:t>
            </a:fld>
            <a:endParaRPr lang="en-US"/>
          </a:p>
        </p:txBody>
      </p:sp>
    </p:spTree>
    <p:extLst>
      <p:ext uri="{BB962C8B-B14F-4D97-AF65-F5344CB8AC3E}">
        <p14:creationId xmlns:p14="http://schemas.microsoft.com/office/powerpoint/2010/main" val="335253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SmartArt Placeholder 6"/>
          <p:cNvSpPr>
            <a:spLocks noGrp="1"/>
          </p:cNvSpPr>
          <p:nvPr>
            <p:ph type="dgm" sz="quarter" idx="15"/>
          </p:nvPr>
        </p:nvSpPr>
        <p:spPr>
          <a:xfrm>
            <a:off x="628650" y="1228726"/>
            <a:ext cx="7886700" cy="5172075"/>
          </a:xfrm>
        </p:spPr>
        <p:txBody>
          <a:bodyPr rtlCol="0">
            <a:normAutofit/>
          </a:bodyPr>
          <a:lstStyle>
            <a:lvl1pPr>
              <a:defRPr>
                <a:solidFill>
                  <a:srgbClr val="728591"/>
                </a:solidFill>
              </a:defRPr>
            </a:lvl1pPr>
          </a:lstStyle>
          <a:p>
            <a:pPr lvl="0"/>
            <a:r>
              <a:rPr lang="en-US" noProof="0"/>
              <a:t>Click icon to add SmartArt graphic</a:t>
            </a:r>
            <a:endParaRPr lang="en-US" noProof="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C2349F85-AF43-4F8C-BF0F-24FC425C477E}" type="slidenum">
              <a:rPr lang="en-US"/>
              <a:pPr>
                <a:defRPr/>
              </a:pPr>
              <a:t>‹#›</a:t>
            </a:fld>
            <a:endParaRPr lang="en-US"/>
          </a:p>
        </p:txBody>
      </p:sp>
    </p:spTree>
    <p:extLst>
      <p:ext uri="{BB962C8B-B14F-4D97-AF65-F5344CB8AC3E}">
        <p14:creationId xmlns:p14="http://schemas.microsoft.com/office/powerpoint/2010/main" val="366695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6"/>
            <a:ext cx="7886700" cy="428369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a:t>Click icon to add picture</a:t>
            </a:r>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0C68F4C3-DB22-4860-A791-3D828F8DF2E7}" type="slidenum">
              <a:rPr lang="en-US"/>
              <a:pPr>
                <a:defRPr/>
              </a:pPr>
              <a:t>‹#›</a:t>
            </a:fld>
            <a:endParaRPr lang="en-US"/>
          </a:p>
        </p:txBody>
      </p:sp>
    </p:spTree>
    <p:extLst>
      <p:ext uri="{BB962C8B-B14F-4D97-AF65-F5344CB8AC3E}">
        <p14:creationId xmlns:p14="http://schemas.microsoft.com/office/powerpoint/2010/main" val="4243649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2"/>
          <p:cNvSpPr>
            <a:spLocks noGrp="1"/>
          </p:cNvSpPr>
          <p:nvPr>
            <p:ph idx="1"/>
          </p:nvPr>
        </p:nvSpPr>
        <p:spPr>
          <a:xfrm>
            <a:off x="4261281" y="1266932"/>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3"/>
          </p:nvPr>
        </p:nvSpPr>
        <p:spPr>
          <a:xfrm>
            <a:off x="173184"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a:t>Click icon to add picture</a:t>
            </a:r>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EC94CFDF-0F82-4BBC-A0E1-C1EF561F76DF}" type="slidenum">
              <a:rPr lang="en-US"/>
              <a:pPr>
                <a:defRPr/>
              </a:pPr>
              <a:t>‹#›</a:t>
            </a:fld>
            <a:endParaRPr lang="en-US"/>
          </a:p>
        </p:txBody>
      </p:sp>
    </p:spTree>
    <p:extLst>
      <p:ext uri="{BB962C8B-B14F-4D97-AF65-F5344CB8AC3E}">
        <p14:creationId xmlns:p14="http://schemas.microsoft.com/office/powerpoint/2010/main" val="1753809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5064781"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a:t>Click icon to add picture</a:t>
            </a:r>
            <a:endParaRPr lang="en-US" noProof="0" dirty="0"/>
          </a:p>
        </p:txBody>
      </p:sp>
      <p:sp>
        <p:nvSpPr>
          <p:cNvPr id="9" name="Content Placeholder 2"/>
          <p:cNvSpPr>
            <a:spLocks noGrp="1"/>
          </p:cNvSpPr>
          <p:nvPr>
            <p:ph idx="1"/>
          </p:nvPr>
        </p:nvSpPr>
        <p:spPr>
          <a:xfrm>
            <a:off x="190939" y="1266340"/>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127231A5-4896-4EAB-90CD-F2F072CAB5DD}" type="slidenum">
              <a:rPr lang="en-US"/>
              <a:pPr>
                <a:defRPr/>
              </a:pPr>
              <a:t>‹#›</a:t>
            </a:fld>
            <a:endParaRPr lang="en-US"/>
          </a:p>
        </p:txBody>
      </p:sp>
    </p:spTree>
    <p:extLst>
      <p:ext uri="{BB962C8B-B14F-4D97-AF65-F5344CB8AC3E}">
        <p14:creationId xmlns:p14="http://schemas.microsoft.com/office/powerpoint/2010/main" val="407889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7"/>
            <a:ext cx="7886700" cy="519112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a:t>Click icon to add picture</a:t>
            </a:r>
            <a:endParaRPr lang="en-US" noProof="0" dirty="0"/>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030E62D-DB2E-48DB-A7F9-168E3E5E2CF2}" type="slidenum">
              <a:rPr lang="en-US"/>
              <a:pPr>
                <a:defRPr/>
              </a:pPr>
              <a:t>‹#›</a:t>
            </a:fld>
            <a:endParaRPr lang="en-US"/>
          </a:p>
        </p:txBody>
      </p:sp>
    </p:spTree>
    <p:extLst>
      <p:ext uri="{BB962C8B-B14F-4D97-AF65-F5344CB8AC3E}">
        <p14:creationId xmlns:p14="http://schemas.microsoft.com/office/powerpoint/2010/main" val="163488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05FCD63E-83CA-4BB4-BB7D-05E123DF0FB0}" type="slidenum">
              <a:rPr lang="en-US"/>
              <a:pPr>
                <a:defRPr/>
              </a:pPr>
              <a:t>‹#›</a:t>
            </a:fld>
            <a:endParaRPr lang="en-US"/>
          </a:p>
        </p:txBody>
      </p:sp>
    </p:spTree>
    <p:extLst>
      <p:ext uri="{BB962C8B-B14F-4D97-AF65-F5344CB8AC3E}">
        <p14:creationId xmlns:p14="http://schemas.microsoft.com/office/powerpoint/2010/main" val="3056239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4261281" y="1266932"/>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13"/>
          </p:nvPr>
        </p:nvSpPr>
        <p:spPr>
          <a:xfrm>
            <a:off x="173184" y="1266932"/>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a:t>Click icon to add picture</a:t>
            </a:r>
            <a:endParaRPr lang="en-US" noProof="0" dirty="0"/>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0C732FF3-6E80-4C4F-B358-801117C4054D}" type="slidenum">
              <a:rPr lang="en-US"/>
              <a:pPr>
                <a:defRPr/>
              </a:pPr>
              <a:t>‹#›</a:t>
            </a:fld>
            <a:endParaRPr lang="en-US"/>
          </a:p>
        </p:txBody>
      </p:sp>
    </p:spTree>
    <p:extLst>
      <p:ext uri="{BB962C8B-B14F-4D97-AF65-F5344CB8AC3E}">
        <p14:creationId xmlns:p14="http://schemas.microsoft.com/office/powerpoint/2010/main" val="203037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191771" y="1321534"/>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13"/>
          </p:nvPr>
        </p:nvSpPr>
        <p:spPr>
          <a:xfrm>
            <a:off x="5029270" y="1321534"/>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a:t>Click icon to add picture</a:t>
            </a:r>
            <a:endParaRPr lang="en-US" noProof="0" dirty="0"/>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34AF963C-589F-4094-B74B-3EEE9545BC2D}" type="slidenum">
              <a:rPr lang="en-US"/>
              <a:pPr>
                <a:defRPr/>
              </a:pPr>
              <a:t>‹#›</a:t>
            </a:fld>
            <a:endParaRPr lang="en-US"/>
          </a:p>
        </p:txBody>
      </p:sp>
    </p:spTree>
    <p:extLst>
      <p:ext uri="{BB962C8B-B14F-4D97-AF65-F5344CB8AC3E}">
        <p14:creationId xmlns:p14="http://schemas.microsoft.com/office/powerpoint/2010/main" val="375737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4" name="Slide Number Placeholder 5"/>
          <p:cNvSpPr txBox="1">
            <a:spLocks/>
          </p:cNvSpPr>
          <p:nvPr userDrawn="1"/>
        </p:nvSpPr>
        <p:spPr>
          <a:xfrm>
            <a:off x="77788" y="6650038"/>
            <a:ext cx="2057400" cy="138112"/>
          </a:xfrm>
          <a:prstGeom prst="rect">
            <a:avLst/>
          </a:prstGeom>
        </p:spPr>
        <p:txBody>
          <a:bodyPr lIns="68580" tIns="34290" rIns="68580" bIns="3429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2F7757C-DA4F-4DB1-945E-401A33C20F71}" type="slidenum">
              <a:rPr lang="en-US" sz="900" smtClean="0"/>
              <a:pPr fontAlgn="auto">
                <a:spcBef>
                  <a:spcPts val="0"/>
                </a:spcBef>
                <a:spcAft>
                  <a:spcPts val="0"/>
                </a:spcAft>
                <a:defRPr/>
              </a:pPr>
              <a:t>‹#›</a:t>
            </a:fld>
            <a:endParaRPr lang="en-US" sz="900"/>
          </a:p>
        </p:txBody>
      </p:sp>
      <p:sp>
        <p:nvSpPr>
          <p:cNvPr id="8" name="Picture Placeholder 3"/>
          <p:cNvSpPr>
            <a:spLocks noGrp="1"/>
          </p:cNvSpPr>
          <p:nvPr>
            <p:ph type="pic" sz="quarter" idx="13"/>
          </p:nvPr>
        </p:nvSpPr>
        <p:spPr>
          <a:xfrm>
            <a:off x="628650" y="1228726"/>
            <a:ext cx="7886700" cy="5560216"/>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a:t>Click icon to add picture</a:t>
            </a:r>
            <a:endParaRPr lang="en-US" noProof="0"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0609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3" name="Rectangle 2"/>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Rectangle 3"/>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0AB7D4AE-E641-44E5-A9D5-1F4942FDFD64}" type="slidenum">
              <a:rPr lang="en-US"/>
              <a:pPr>
                <a:defRPr/>
              </a:pPr>
              <a:t>‹#›</a:t>
            </a:fld>
            <a:endParaRPr lang="en-US"/>
          </a:p>
        </p:txBody>
      </p:sp>
    </p:spTree>
    <p:extLst>
      <p:ext uri="{BB962C8B-B14F-4D97-AF65-F5344CB8AC3E}">
        <p14:creationId xmlns:p14="http://schemas.microsoft.com/office/powerpoint/2010/main" val="1745840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endParaRPr lang="en-US" noProof="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366D004-A420-4A9B-A3A9-1ADC19A4FC90}" type="slidenum">
              <a:rPr lang="en-US"/>
              <a:pPr>
                <a:defRPr/>
              </a:pPr>
              <a:t>‹#›</a:t>
            </a:fld>
            <a:endParaRPr lang="en-US"/>
          </a:p>
        </p:txBody>
      </p:sp>
    </p:spTree>
    <p:extLst>
      <p:ext uri="{BB962C8B-B14F-4D97-AF65-F5344CB8AC3E}">
        <p14:creationId xmlns:p14="http://schemas.microsoft.com/office/powerpoint/2010/main" val="176100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p:cNvSpPr>
            <a:spLocks noGrp="1"/>
          </p:cNvSpPr>
          <p:nvPr>
            <p:ph type="subTitle" idx="13"/>
          </p:nvPr>
        </p:nvSpPr>
        <p:spPr>
          <a:xfrm>
            <a:off x="928687" y="400040"/>
            <a:ext cx="5529263"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C5327D1-A2FA-4D10-9579-F3889BE39292}" type="slidenum">
              <a:rPr lang="en-US"/>
              <a:pPr>
                <a:defRPr/>
              </a:pPr>
              <a:t>‹#›</a:t>
            </a:fld>
            <a:endParaRPr lang="en-US"/>
          </a:p>
        </p:txBody>
      </p:sp>
    </p:spTree>
    <p:extLst>
      <p:ext uri="{BB962C8B-B14F-4D97-AF65-F5344CB8AC3E}">
        <p14:creationId xmlns:p14="http://schemas.microsoft.com/office/powerpoint/2010/main" val="13975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24E872C4-81F8-4F63-A3CA-82CAA68D7B3C}" type="slidenum">
              <a:rPr lang="en-US"/>
              <a:pPr>
                <a:defRPr/>
              </a:pPr>
              <a:t>‹#›</a:t>
            </a:fld>
            <a:endParaRPr lang="en-US"/>
          </a:p>
        </p:txBody>
      </p:sp>
    </p:spTree>
    <p:extLst>
      <p:ext uri="{BB962C8B-B14F-4D97-AF65-F5344CB8AC3E}">
        <p14:creationId xmlns:p14="http://schemas.microsoft.com/office/powerpoint/2010/main" val="342535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1C9B9E34-3B2A-47D7-B819-D52861ED9A0E}" type="slidenum">
              <a:rPr lang="en-US"/>
              <a:pPr>
                <a:defRPr/>
              </a:pPr>
              <a:t>‹#›</a:t>
            </a:fld>
            <a:endParaRPr lang="en-US"/>
          </a:p>
        </p:txBody>
      </p:sp>
    </p:spTree>
    <p:extLst>
      <p:ext uri="{BB962C8B-B14F-4D97-AF65-F5344CB8AC3E}">
        <p14:creationId xmlns:p14="http://schemas.microsoft.com/office/powerpoint/2010/main" val="425929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FB5A084-A3D7-4CA7-A46B-2EA3F28CAD95}" type="slidenum">
              <a:rPr lang="en-US"/>
              <a:pPr>
                <a:defRPr/>
              </a:pPr>
              <a:t>‹#›</a:t>
            </a:fld>
            <a:endParaRPr lang="en-US"/>
          </a:p>
        </p:txBody>
      </p:sp>
    </p:spTree>
    <p:extLst>
      <p:ext uri="{BB962C8B-B14F-4D97-AF65-F5344CB8AC3E}">
        <p14:creationId xmlns:p14="http://schemas.microsoft.com/office/powerpoint/2010/main" val="260103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3E6CE169-0A82-4917-B540-2F729E4A1F37}" type="slidenum">
              <a:rPr lang="en-US"/>
              <a:pPr>
                <a:defRPr/>
              </a:pPr>
              <a:t>‹#›</a:t>
            </a:fld>
            <a:endParaRPr lang="en-US"/>
          </a:p>
        </p:txBody>
      </p:sp>
    </p:spTree>
    <p:extLst>
      <p:ext uri="{BB962C8B-B14F-4D97-AF65-F5344CB8AC3E}">
        <p14:creationId xmlns:p14="http://schemas.microsoft.com/office/powerpoint/2010/main" val="324149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2E8C5548-9874-46A4-BD47-A3B49BE39EAD}" type="slidenum">
              <a:rPr lang="en-US"/>
              <a:pPr>
                <a:defRPr/>
              </a:pPr>
              <a:t>‹#›</a:t>
            </a:fld>
            <a:endParaRPr lang="en-US"/>
          </a:p>
        </p:txBody>
      </p:sp>
    </p:spTree>
    <p:extLst>
      <p:ext uri="{BB962C8B-B14F-4D97-AF65-F5344CB8AC3E}">
        <p14:creationId xmlns:p14="http://schemas.microsoft.com/office/powerpoint/2010/main" val="21869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D86D13B4-E892-4E1A-849D-954A246BE08E}" type="slidenum">
              <a:rPr lang="en-US"/>
              <a:pPr>
                <a:defRPr/>
              </a:pPr>
              <a:t>‹#›</a:t>
            </a:fld>
            <a:endParaRPr lang="en-US"/>
          </a:p>
        </p:txBody>
      </p:sp>
    </p:spTree>
    <p:extLst>
      <p:ext uri="{BB962C8B-B14F-4D97-AF65-F5344CB8AC3E}">
        <p14:creationId xmlns:p14="http://schemas.microsoft.com/office/powerpoint/2010/main" val="144232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11AA7C4-E262-4254-A832-958BF7AD0F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mailto:Todd.crawford@ncdenr.gov"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mailto:DENR.DWQ.Lab_Cert-join@lists.ncmail.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325"/>
            <a:ext cx="5018088" cy="714375"/>
          </a:xfrm>
        </p:spPr>
        <p:txBody>
          <a:bodyPr rtlCol="0">
            <a:normAutofit fontScale="90000"/>
          </a:bodyPr>
          <a:lstStyle/>
          <a:p>
            <a:pPr eaLnBrk="1" fontAlgn="auto" hangingPunct="1">
              <a:spcAft>
                <a:spcPts val="0"/>
              </a:spcAft>
              <a:defRPr/>
            </a:pPr>
            <a:r>
              <a:rPr lang="en-US" dirty="0"/>
              <a:t>Department of Environmental Quality</a:t>
            </a:r>
          </a:p>
        </p:txBody>
      </p:sp>
      <p:sp>
        <p:nvSpPr>
          <p:cNvPr id="3" name="Subtitle 2"/>
          <p:cNvSpPr>
            <a:spLocks noGrp="1"/>
          </p:cNvSpPr>
          <p:nvPr>
            <p:ph type="subTitle" idx="1"/>
          </p:nvPr>
        </p:nvSpPr>
        <p:spPr>
          <a:xfrm>
            <a:off x="5257800" y="2620963"/>
            <a:ext cx="3367088" cy="614362"/>
          </a:xfrm>
        </p:spPr>
        <p:txBody>
          <a:bodyPr rtlCol="0">
            <a:normAutofit fontScale="92500" lnSpcReduction="10000"/>
          </a:bodyPr>
          <a:lstStyle/>
          <a:p>
            <a:pPr eaLnBrk="1" fontAlgn="auto" hangingPunct="1">
              <a:spcAft>
                <a:spcPts val="0"/>
              </a:spcAft>
              <a:defRPr/>
            </a:pPr>
            <a:r>
              <a:rPr lang="en-US" dirty="0"/>
              <a:t>Lab Technology Day</a:t>
            </a:r>
          </a:p>
          <a:p>
            <a:pPr eaLnBrk="1" fontAlgn="auto" hangingPunct="1">
              <a:spcAft>
                <a:spcPts val="0"/>
              </a:spcAft>
              <a:defRPr/>
            </a:pPr>
            <a:r>
              <a:rPr lang="en-US" dirty="0"/>
              <a:t>May 3, 2018</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10</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628268" y="1013620"/>
            <a:ext cx="7886700" cy="4755355"/>
          </a:xfrm>
        </p:spPr>
        <p:txBody>
          <a:bodyPr/>
          <a:lstStyle/>
          <a:p>
            <a:pPr marL="0" indent="0" algn="ctr">
              <a:buNone/>
            </a:pPr>
            <a:r>
              <a:rPr lang="en-US" sz="4000" b="1" u="sng" dirty="0">
                <a:solidFill>
                  <a:schemeClr val="tx1"/>
                </a:solidFill>
              </a:rPr>
              <a:t>Method Blank MDL</a:t>
            </a:r>
            <a:r>
              <a:rPr lang="en-US" sz="4000" b="1" u="sng" baseline="-2000" dirty="0">
                <a:solidFill>
                  <a:schemeClr val="tx1"/>
                </a:solidFill>
              </a:rPr>
              <a:t>b</a:t>
            </a:r>
          </a:p>
          <a:p>
            <a:pPr marL="0" indent="0" algn="ctr">
              <a:buNone/>
            </a:pPr>
            <a:r>
              <a:rPr lang="en-US" sz="3600" u="sng" baseline="-25000" dirty="0">
                <a:solidFill>
                  <a:schemeClr val="tx1"/>
                </a:solidFill>
              </a:rPr>
              <a:t>(Initial Determination)</a:t>
            </a:r>
          </a:p>
          <a:p>
            <a:pPr marL="690563" indent="0">
              <a:buNone/>
            </a:pPr>
            <a:endParaRPr lang="en-US" sz="800" dirty="0">
              <a:solidFill>
                <a:schemeClr val="tx1"/>
              </a:solidFill>
            </a:endParaRPr>
          </a:p>
          <a:p>
            <a:pPr marL="1147763" indent="-457200"/>
            <a:endParaRPr lang="en-US" sz="800" dirty="0">
              <a:solidFill>
                <a:schemeClr val="tx1"/>
              </a:solidFill>
            </a:endParaRPr>
          </a:p>
          <a:p>
            <a:pPr marL="1147763" lvl="0" indent="-457200"/>
            <a:r>
              <a:rPr lang="en-US" sz="2800" dirty="0">
                <a:solidFill>
                  <a:prstClr val="black"/>
                </a:solidFill>
              </a:rPr>
              <a:t>If </a:t>
            </a:r>
            <a:r>
              <a:rPr lang="en-US" sz="2800" u="sng" dirty="0">
                <a:solidFill>
                  <a:prstClr val="black"/>
                </a:solidFill>
              </a:rPr>
              <a:t>all</a:t>
            </a:r>
            <a:r>
              <a:rPr lang="en-US" sz="2800" dirty="0">
                <a:solidFill>
                  <a:prstClr val="black"/>
                </a:solidFill>
              </a:rPr>
              <a:t> method blanks give numerical results, then calculate MDL</a:t>
            </a:r>
            <a:r>
              <a:rPr lang="en-US" sz="3000" baseline="-2000" dirty="0">
                <a:solidFill>
                  <a:prstClr val="black"/>
                </a:solidFill>
              </a:rPr>
              <a:t>b</a:t>
            </a:r>
            <a:r>
              <a:rPr lang="en-US" sz="2800" baseline="-2000" dirty="0">
                <a:solidFill>
                  <a:prstClr val="black"/>
                </a:solidFill>
              </a:rPr>
              <a:t> </a:t>
            </a:r>
            <a:r>
              <a:rPr lang="en-US" sz="2800" dirty="0">
                <a:solidFill>
                  <a:prstClr val="black"/>
                </a:solidFill>
              </a:rPr>
              <a:t>as:</a:t>
            </a:r>
            <a:endParaRPr lang="en-US" sz="2800" baseline="-2000" dirty="0">
              <a:solidFill>
                <a:prstClr val="black"/>
              </a:solidFill>
            </a:endParaRPr>
          </a:p>
          <a:p>
            <a:pPr marL="690563" lvl="0" indent="0">
              <a:buNone/>
            </a:pPr>
            <a:endParaRPr lang="en-US" sz="800" dirty="0">
              <a:solidFill>
                <a:prstClr val="black"/>
              </a:solidFill>
            </a:endParaRPr>
          </a:p>
          <a:p>
            <a:pPr marL="690563" lvl="0" indent="0">
              <a:buNone/>
            </a:pPr>
            <a:r>
              <a:rPr lang="en-US" sz="2800" dirty="0">
                <a:solidFill>
                  <a:prstClr val="black"/>
                </a:solidFill>
              </a:rPr>
              <a:t>Mean of blanks  + (Student’s t x Std Dev)</a:t>
            </a:r>
          </a:p>
          <a:p>
            <a:pPr marL="1147763" indent="-457200"/>
            <a:endParaRPr lang="en-US" baseline="-25000" dirty="0"/>
          </a:p>
          <a:p>
            <a:pPr marL="1147763" indent="-457200"/>
            <a:r>
              <a:rPr lang="en-US" sz="2800" dirty="0">
                <a:solidFill>
                  <a:prstClr val="black"/>
                </a:solidFill>
              </a:rPr>
              <a:t>However, if the mean is negative, then use zero for the mean.</a:t>
            </a:r>
            <a:endParaRPr lang="en-US" sz="2800" baseline="-25000" dirty="0"/>
          </a:p>
        </p:txBody>
      </p:sp>
    </p:spTree>
    <p:extLst>
      <p:ext uri="{BB962C8B-B14F-4D97-AF65-F5344CB8AC3E}">
        <p14:creationId xmlns:p14="http://schemas.microsoft.com/office/powerpoint/2010/main" val="5065508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11</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123825" y="896939"/>
            <a:ext cx="8911687" cy="4988718"/>
          </a:xfrm>
        </p:spPr>
        <p:txBody>
          <a:bodyPr/>
          <a:lstStyle/>
          <a:p>
            <a:pPr marL="0" indent="0" algn="ctr">
              <a:buNone/>
            </a:pPr>
            <a:r>
              <a:rPr lang="en-US" sz="4000" b="1" u="sng" dirty="0">
                <a:solidFill>
                  <a:schemeClr val="tx1"/>
                </a:solidFill>
              </a:rPr>
              <a:t>Method Blank MDL</a:t>
            </a:r>
            <a:r>
              <a:rPr lang="en-US" sz="4000" b="1" u="sng" baseline="-2000" dirty="0">
                <a:solidFill>
                  <a:schemeClr val="tx1"/>
                </a:solidFill>
              </a:rPr>
              <a:t>b</a:t>
            </a:r>
          </a:p>
          <a:p>
            <a:pPr marL="0" indent="0" algn="ctr">
              <a:buNone/>
            </a:pPr>
            <a:r>
              <a:rPr lang="en-US" sz="3600" u="sng" baseline="-25000" dirty="0">
                <a:solidFill>
                  <a:schemeClr val="tx1"/>
                </a:solidFill>
              </a:rPr>
              <a:t>(Determination Summary)</a:t>
            </a:r>
          </a:p>
          <a:p>
            <a:pPr marL="690563" indent="0">
              <a:buNone/>
            </a:pPr>
            <a:endParaRPr lang="en-US" sz="800" dirty="0">
              <a:solidFill>
                <a:schemeClr val="tx1"/>
              </a:solidFill>
            </a:endParaRPr>
          </a:p>
          <a:p>
            <a:pPr marL="1193800" lvl="0" indent="-558800"/>
            <a:r>
              <a:rPr lang="en-US" sz="2800" dirty="0">
                <a:solidFill>
                  <a:prstClr val="black"/>
                </a:solidFill>
              </a:rPr>
              <a:t>MDL</a:t>
            </a:r>
            <a:r>
              <a:rPr lang="en-US" sz="3000" baseline="-2000" dirty="0">
                <a:solidFill>
                  <a:prstClr val="black"/>
                </a:solidFill>
              </a:rPr>
              <a:t>b</a:t>
            </a:r>
            <a:r>
              <a:rPr lang="en-US" sz="2800" baseline="-2000" dirty="0">
                <a:solidFill>
                  <a:prstClr val="black"/>
                </a:solidFill>
              </a:rPr>
              <a:t> </a:t>
            </a:r>
            <a:r>
              <a:rPr lang="en-US" sz="2800" dirty="0">
                <a:solidFill>
                  <a:prstClr val="black"/>
                </a:solidFill>
              </a:rPr>
              <a:t>= MDL</a:t>
            </a:r>
            <a:r>
              <a:rPr lang="en-US" sz="3000" baseline="-2000" dirty="0">
                <a:solidFill>
                  <a:prstClr val="black"/>
                </a:solidFill>
              </a:rPr>
              <a:t>s</a:t>
            </a:r>
            <a:r>
              <a:rPr lang="en-US" sz="2800" baseline="-2000" dirty="0">
                <a:solidFill>
                  <a:prstClr val="black"/>
                </a:solidFill>
              </a:rPr>
              <a:t> </a:t>
            </a:r>
            <a:r>
              <a:rPr lang="en-US" sz="2800" dirty="0">
                <a:solidFill>
                  <a:prstClr val="black"/>
                </a:solidFill>
              </a:rPr>
              <a:t>if all blanks are ND</a:t>
            </a:r>
          </a:p>
          <a:p>
            <a:pPr marL="1147763" lvl="0" indent="-457200"/>
            <a:endParaRPr lang="en-US" sz="600" dirty="0">
              <a:solidFill>
                <a:prstClr val="black"/>
              </a:solidFill>
            </a:endParaRPr>
          </a:p>
          <a:p>
            <a:pPr marL="1193800" lvl="0" indent="-558800">
              <a:tabLst>
                <a:tab pos="2463800" algn="l"/>
              </a:tabLst>
            </a:pPr>
            <a:r>
              <a:rPr lang="en-US" sz="2800" dirty="0">
                <a:solidFill>
                  <a:prstClr val="black"/>
                </a:solidFill>
              </a:rPr>
              <a:t>MDL</a:t>
            </a:r>
            <a:r>
              <a:rPr lang="en-US" sz="3000" baseline="-2000" dirty="0">
                <a:solidFill>
                  <a:prstClr val="black"/>
                </a:solidFill>
              </a:rPr>
              <a:t>b</a:t>
            </a:r>
            <a:r>
              <a:rPr lang="en-US" sz="2800" baseline="-2000" dirty="0">
                <a:solidFill>
                  <a:prstClr val="black"/>
                </a:solidFill>
              </a:rPr>
              <a:t> </a:t>
            </a:r>
            <a:r>
              <a:rPr lang="en-US" sz="2800" dirty="0">
                <a:solidFill>
                  <a:prstClr val="black"/>
                </a:solidFill>
              </a:rPr>
              <a:t>= Highest blank value if </a:t>
            </a:r>
            <a:r>
              <a:rPr lang="en-US" sz="2800" u="sng" dirty="0">
                <a:solidFill>
                  <a:prstClr val="black"/>
                </a:solidFill>
              </a:rPr>
              <a:t>some, but not all,</a:t>
            </a:r>
            <a:r>
              <a:rPr lang="en-US" sz="2800" dirty="0">
                <a:solidFill>
                  <a:prstClr val="black"/>
                </a:solidFill>
              </a:rPr>
              <a:t> 	blanks are ND</a:t>
            </a:r>
          </a:p>
          <a:p>
            <a:pPr marL="1193800" lvl="0" indent="-558800"/>
            <a:endParaRPr lang="en-US" sz="600" dirty="0">
              <a:solidFill>
                <a:prstClr val="black"/>
              </a:solidFill>
            </a:endParaRPr>
          </a:p>
          <a:p>
            <a:pPr marL="1193800" lvl="0" indent="-558800" defTabSz="2511425"/>
            <a:r>
              <a:rPr lang="en-US" sz="2800" dirty="0">
                <a:solidFill>
                  <a:prstClr val="black"/>
                </a:solidFill>
              </a:rPr>
              <a:t>MDL</a:t>
            </a:r>
            <a:r>
              <a:rPr lang="en-US" sz="3000" baseline="-2000" dirty="0">
                <a:solidFill>
                  <a:prstClr val="black"/>
                </a:solidFill>
              </a:rPr>
              <a:t>b</a:t>
            </a:r>
            <a:r>
              <a:rPr lang="en-US" sz="2800" baseline="-2000" dirty="0">
                <a:solidFill>
                  <a:prstClr val="black"/>
                </a:solidFill>
              </a:rPr>
              <a:t> </a:t>
            </a:r>
            <a:r>
              <a:rPr lang="en-US" sz="2800" dirty="0">
                <a:solidFill>
                  <a:prstClr val="black"/>
                </a:solidFill>
              </a:rPr>
              <a:t>= (Std Dev x t-value) if </a:t>
            </a:r>
            <a:r>
              <a:rPr lang="en-US" sz="2800" u="sng" dirty="0">
                <a:solidFill>
                  <a:prstClr val="black"/>
                </a:solidFill>
              </a:rPr>
              <a:t>all</a:t>
            </a:r>
            <a:r>
              <a:rPr lang="en-US" sz="2800" dirty="0">
                <a:solidFill>
                  <a:prstClr val="black"/>
                </a:solidFill>
              </a:rPr>
              <a:t> blanks are 	numerical </a:t>
            </a:r>
            <a:r>
              <a:rPr lang="en-US" sz="2800" u="sng" dirty="0">
                <a:solidFill>
                  <a:prstClr val="black"/>
                </a:solidFill>
              </a:rPr>
              <a:t>and</a:t>
            </a:r>
            <a:r>
              <a:rPr lang="en-US" sz="2800" dirty="0">
                <a:solidFill>
                  <a:prstClr val="black"/>
                </a:solidFill>
              </a:rPr>
              <a:t> their mean is </a:t>
            </a:r>
            <a:r>
              <a:rPr lang="en-US" sz="2800" u="sng" dirty="0">
                <a:solidFill>
                  <a:prstClr val="black"/>
                </a:solidFill>
              </a:rPr>
              <a:t>negative</a:t>
            </a:r>
          </a:p>
          <a:p>
            <a:pPr marL="1193800" lvl="0" indent="-558800"/>
            <a:endParaRPr lang="en-US" sz="600" dirty="0">
              <a:solidFill>
                <a:prstClr val="black"/>
              </a:solidFill>
            </a:endParaRPr>
          </a:p>
          <a:p>
            <a:pPr marL="1193800" indent="-558800">
              <a:tabLst>
                <a:tab pos="2463800" algn="l"/>
              </a:tabLst>
            </a:pPr>
            <a:r>
              <a:rPr lang="en-US" sz="2800" dirty="0">
                <a:solidFill>
                  <a:prstClr val="black"/>
                </a:solidFill>
              </a:rPr>
              <a:t>MDL</a:t>
            </a:r>
            <a:r>
              <a:rPr lang="en-US" sz="3000" baseline="-2000" dirty="0">
                <a:solidFill>
                  <a:prstClr val="black"/>
                </a:solidFill>
              </a:rPr>
              <a:t>b</a:t>
            </a:r>
            <a:r>
              <a:rPr lang="en-US" sz="2800" baseline="-2000" dirty="0">
                <a:solidFill>
                  <a:prstClr val="black"/>
                </a:solidFill>
              </a:rPr>
              <a:t> </a:t>
            </a:r>
            <a:r>
              <a:rPr lang="en-US" sz="2800" dirty="0">
                <a:solidFill>
                  <a:prstClr val="black"/>
                </a:solidFill>
              </a:rPr>
              <a:t>= Mean of blanks  + (t-value x Std Dev) if 	none of the above criteria are true</a:t>
            </a:r>
          </a:p>
        </p:txBody>
      </p:sp>
    </p:spTree>
    <p:extLst>
      <p:ext uri="{BB962C8B-B14F-4D97-AF65-F5344CB8AC3E}">
        <p14:creationId xmlns:p14="http://schemas.microsoft.com/office/powerpoint/2010/main" val="42296454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12</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628268" y="1099340"/>
            <a:ext cx="7886700" cy="4933446"/>
          </a:xfrm>
        </p:spPr>
        <p:txBody>
          <a:bodyPr/>
          <a:lstStyle/>
          <a:p>
            <a:pPr marL="0" indent="0" algn="ctr">
              <a:buNone/>
            </a:pPr>
            <a:r>
              <a:rPr lang="en-US" sz="4000" b="1" u="sng" dirty="0">
                <a:solidFill>
                  <a:schemeClr val="tx1"/>
                </a:solidFill>
              </a:rPr>
              <a:t>Spiked Blank MDL</a:t>
            </a:r>
            <a:r>
              <a:rPr lang="en-US" sz="4000" b="1" u="sng" baseline="-2000" dirty="0">
                <a:solidFill>
                  <a:schemeClr val="tx1"/>
                </a:solidFill>
              </a:rPr>
              <a:t>s</a:t>
            </a:r>
          </a:p>
          <a:p>
            <a:pPr marL="0" indent="0" algn="ctr">
              <a:buNone/>
            </a:pPr>
            <a:r>
              <a:rPr lang="en-US" sz="3600" u="sng" baseline="-25000" dirty="0">
                <a:solidFill>
                  <a:schemeClr val="tx1"/>
                </a:solidFill>
              </a:rPr>
              <a:t>(Initial Determination)</a:t>
            </a:r>
          </a:p>
          <a:p>
            <a:pPr marL="0" indent="0" algn="ctr">
              <a:buNone/>
            </a:pPr>
            <a:endParaRPr lang="en-US" sz="1200" u="sng" baseline="-25000" dirty="0">
              <a:solidFill>
                <a:schemeClr val="tx1"/>
              </a:solidFill>
            </a:endParaRPr>
          </a:p>
          <a:p>
            <a:pPr marL="1147763" indent="-457200"/>
            <a:r>
              <a:rPr lang="en-US" sz="2800" dirty="0">
                <a:solidFill>
                  <a:schemeClr val="tx1"/>
                </a:solidFill>
              </a:rPr>
              <a:t>Select spiking level</a:t>
            </a:r>
          </a:p>
          <a:p>
            <a:pPr marL="1147763" indent="-457200"/>
            <a:endParaRPr lang="en-US" sz="300" dirty="0">
              <a:solidFill>
                <a:schemeClr val="tx1"/>
              </a:solidFill>
            </a:endParaRPr>
          </a:p>
          <a:p>
            <a:pPr marL="1147763" indent="-457200"/>
            <a:r>
              <a:rPr lang="en-US" sz="2800" dirty="0">
                <a:solidFill>
                  <a:schemeClr val="tx1"/>
                </a:solidFill>
              </a:rPr>
              <a:t>Process a minimum of 7 spikes</a:t>
            </a:r>
          </a:p>
          <a:p>
            <a:pPr marL="1147763" indent="-457200"/>
            <a:endParaRPr lang="en-US" sz="300" dirty="0">
              <a:solidFill>
                <a:schemeClr val="tx1"/>
              </a:solidFill>
            </a:endParaRPr>
          </a:p>
          <a:p>
            <a:pPr marL="1147763" indent="-457200"/>
            <a:r>
              <a:rPr lang="en-US" sz="2800" dirty="0">
                <a:solidFill>
                  <a:schemeClr val="tx1"/>
                </a:solidFill>
              </a:rPr>
              <a:t>Calculate results as specified in the analytical method</a:t>
            </a:r>
          </a:p>
          <a:p>
            <a:pPr marL="1147763" indent="-457200"/>
            <a:endParaRPr lang="en-US" sz="300" dirty="0">
              <a:solidFill>
                <a:schemeClr val="tx1"/>
              </a:solidFill>
            </a:endParaRPr>
          </a:p>
          <a:p>
            <a:pPr marL="1147763" indent="-457200"/>
            <a:r>
              <a:rPr lang="en-US" sz="2800" dirty="0">
                <a:solidFill>
                  <a:schemeClr val="tx1"/>
                </a:solidFill>
              </a:rPr>
              <a:t>Evaluate the spiking level</a:t>
            </a:r>
          </a:p>
          <a:p>
            <a:pPr marL="1147763" indent="-457200"/>
            <a:endParaRPr lang="en-US" sz="300" dirty="0">
              <a:solidFill>
                <a:schemeClr val="tx1"/>
              </a:solidFill>
            </a:endParaRPr>
          </a:p>
          <a:p>
            <a:pPr marL="1147763" indent="-457200"/>
            <a:r>
              <a:rPr lang="en-US" sz="2800" dirty="0">
                <a:solidFill>
                  <a:schemeClr val="tx1"/>
                </a:solidFill>
              </a:rPr>
              <a:t>Calculate the MDL</a:t>
            </a:r>
            <a:r>
              <a:rPr lang="en-US" sz="3000" baseline="-2000" dirty="0">
                <a:solidFill>
                  <a:schemeClr val="tx1"/>
                </a:solidFill>
              </a:rPr>
              <a:t>s</a:t>
            </a:r>
            <a:endParaRPr lang="en-US" sz="3000" baseline="-2000" dirty="0"/>
          </a:p>
        </p:txBody>
      </p:sp>
    </p:spTree>
    <p:extLst>
      <p:ext uri="{BB962C8B-B14F-4D97-AF65-F5344CB8AC3E}">
        <p14:creationId xmlns:p14="http://schemas.microsoft.com/office/powerpoint/2010/main" val="109912465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13</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443753" y="1013620"/>
            <a:ext cx="8404412" cy="4755355"/>
          </a:xfrm>
        </p:spPr>
        <p:txBody>
          <a:bodyPr/>
          <a:lstStyle/>
          <a:p>
            <a:pPr marL="0" indent="0" algn="ctr">
              <a:buNone/>
            </a:pPr>
            <a:r>
              <a:rPr lang="en-US" sz="4000" b="1" u="sng" dirty="0">
                <a:solidFill>
                  <a:schemeClr val="tx1"/>
                </a:solidFill>
              </a:rPr>
              <a:t>Selecting the Spiking Level</a:t>
            </a:r>
          </a:p>
          <a:p>
            <a:pPr marL="0" indent="0">
              <a:buNone/>
            </a:pPr>
            <a:endParaRPr lang="en-US" sz="800" dirty="0">
              <a:solidFill>
                <a:schemeClr val="tx1"/>
              </a:solidFill>
            </a:endParaRPr>
          </a:p>
          <a:p>
            <a:pPr marL="0" indent="0" algn="ctr">
              <a:buNone/>
            </a:pPr>
            <a:r>
              <a:rPr lang="en-US" sz="2200" dirty="0">
                <a:solidFill>
                  <a:schemeClr val="tx1"/>
                </a:solidFill>
              </a:rPr>
              <a:t>First, estimate the initial MDL using one or more of the following:</a:t>
            </a:r>
          </a:p>
          <a:p>
            <a:pPr marL="0" indent="0">
              <a:buNone/>
            </a:pPr>
            <a:endParaRPr lang="en-US" dirty="0">
              <a:solidFill>
                <a:schemeClr val="tx1"/>
              </a:solidFill>
            </a:endParaRPr>
          </a:p>
          <a:p>
            <a:pPr marL="690563"/>
            <a:r>
              <a:rPr lang="en-US" sz="2200" dirty="0">
                <a:solidFill>
                  <a:schemeClr val="tx1"/>
                </a:solidFill>
              </a:rPr>
              <a:t>The mean concentration of a set of method blanks plus 3 x the Standard Deviation.</a:t>
            </a:r>
          </a:p>
          <a:p>
            <a:pPr marL="690563"/>
            <a:endParaRPr lang="en-US" dirty="0">
              <a:solidFill>
                <a:schemeClr val="tx1"/>
              </a:solidFill>
            </a:endParaRPr>
          </a:p>
          <a:p>
            <a:pPr marL="690563"/>
            <a:r>
              <a:rPr lang="en-US" sz="2200" dirty="0">
                <a:solidFill>
                  <a:schemeClr val="tx1"/>
                </a:solidFill>
              </a:rPr>
              <a:t>The concentration value corresponding to an instrument signal-to-noise ratio in the range of 3 to 5.</a:t>
            </a:r>
          </a:p>
          <a:p>
            <a:pPr marL="690563"/>
            <a:endParaRPr lang="en-US" dirty="0">
              <a:solidFill>
                <a:schemeClr val="tx1"/>
              </a:solidFill>
            </a:endParaRPr>
          </a:p>
          <a:p>
            <a:pPr marL="690563"/>
            <a:r>
              <a:rPr lang="en-US" sz="2200" dirty="0">
                <a:solidFill>
                  <a:schemeClr val="tx1"/>
                </a:solidFill>
              </a:rPr>
              <a:t>The concentration equivalent to 3x the Standard Deviation of replicate instrumental measurements of spiked blanks.</a:t>
            </a:r>
          </a:p>
          <a:p>
            <a:pPr marL="690563"/>
            <a:endParaRPr lang="en-US" dirty="0">
              <a:solidFill>
                <a:schemeClr val="tx1"/>
              </a:solidFill>
            </a:endParaRPr>
          </a:p>
        </p:txBody>
      </p:sp>
    </p:spTree>
    <p:extLst>
      <p:ext uri="{BB962C8B-B14F-4D97-AF65-F5344CB8AC3E}">
        <p14:creationId xmlns:p14="http://schemas.microsoft.com/office/powerpoint/2010/main" val="91948888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14</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443753" y="1013620"/>
            <a:ext cx="8404412" cy="4755355"/>
          </a:xfrm>
        </p:spPr>
        <p:txBody>
          <a:bodyPr/>
          <a:lstStyle/>
          <a:p>
            <a:pPr marL="0" indent="0" algn="ctr">
              <a:buNone/>
            </a:pPr>
            <a:r>
              <a:rPr lang="en-US" sz="4000" b="1" u="sng" dirty="0">
                <a:solidFill>
                  <a:schemeClr val="tx1"/>
                </a:solidFill>
              </a:rPr>
              <a:t>Selecting the Spiking Level</a:t>
            </a:r>
          </a:p>
          <a:p>
            <a:pPr marL="0" indent="0">
              <a:buNone/>
            </a:pPr>
            <a:endParaRPr lang="en-US" sz="800" dirty="0">
              <a:solidFill>
                <a:schemeClr val="tx1"/>
              </a:solidFill>
            </a:endParaRPr>
          </a:p>
          <a:p>
            <a:pPr marL="0" indent="0" algn="ctr">
              <a:buNone/>
            </a:pPr>
            <a:r>
              <a:rPr lang="en-US" sz="2200" dirty="0">
                <a:solidFill>
                  <a:schemeClr val="tx1"/>
                </a:solidFill>
              </a:rPr>
              <a:t>Estimation of the initial MDL (continued):</a:t>
            </a:r>
          </a:p>
          <a:p>
            <a:pPr marL="519113" indent="0">
              <a:buNone/>
            </a:pPr>
            <a:endParaRPr lang="en-US" dirty="0">
              <a:solidFill>
                <a:schemeClr val="tx1"/>
              </a:solidFill>
            </a:endParaRPr>
          </a:p>
          <a:p>
            <a:pPr marL="690563"/>
            <a:r>
              <a:rPr lang="en-US" sz="2200" dirty="0">
                <a:solidFill>
                  <a:schemeClr val="tx1"/>
                </a:solidFill>
              </a:rPr>
              <a:t>That region of the calibration where there is a significant change in sensitivity (e.g., a break in the slope of the calibration).</a:t>
            </a:r>
          </a:p>
          <a:p>
            <a:pPr marL="690563"/>
            <a:endParaRPr lang="en-US" dirty="0">
              <a:solidFill>
                <a:schemeClr val="tx1"/>
              </a:solidFill>
            </a:endParaRPr>
          </a:p>
          <a:p>
            <a:pPr marL="690563"/>
            <a:r>
              <a:rPr lang="en-US" sz="2200" dirty="0">
                <a:solidFill>
                  <a:schemeClr val="tx1"/>
                </a:solidFill>
              </a:rPr>
              <a:t>Instrumental limitations.</a:t>
            </a:r>
          </a:p>
          <a:p>
            <a:pPr marL="690563"/>
            <a:endParaRPr lang="en-US" dirty="0">
              <a:solidFill>
                <a:schemeClr val="tx1"/>
              </a:solidFill>
            </a:endParaRPr>
          </a:p>
          <a:p>
            <a:pPr marL="690563"/>
            <a:r>
              <a:rPr lang="en-US" sz="2200" dirty="0">
                <a:solidFill>
                  <a:schemeClr val="tx1"/>
                </a:solidFill>
              </a:rPr>
              <a:t>Previously determined MDL.</a:t>
            </a:r>
          </a:p>
        </p:txBody>
      </p:sp>
    </p:spTree>
    <p:extLst>
      <p:ext uri="{BB962C8B-B14F-4D97-AF65-F5344CB8AC3E}">
        <p14:creationId xmlns:p14="http://schemas.microsoft.com/office/powerpoint/2010/main" val="42168119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15</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646173" y="1275907"/>
            <a:ext cx="7886700" cy="4493068"/>
          </a:xfrm>
        </p:spPr>
        <p:txBody>
          <a:bodyPr/>
          <a:lstStyle/>
          <a:p>
            <a:pPr marL="0" indent="0" algn="ctr">
              <a:buNone/>
            </a:pPr>
            <a:r>
              <a:rPr lang="en-US" sz="4000" b="1" u="sng" dirty="0">
                <a:solidFill>
                  <a:schemeClr val="tx1"/>
                </a:solidFill>
              </a:rPr>
              <a:t>Selecting the Spiking Level</a:t>
            </a:r>
          </a:p>
          <a:p>
            <a:pPr marL="0" indent="0">
              <a:buNone/>
            </a:pPr>
            <a:endParaRPr lang="en-US" dirty="0">
              <a:solidFill>
                <a:schemeClr val="tx1"/>
              </a:solidFill>
            </a:endParaRPr>
          </a:p>
          <a:p>
            <a:pPr marL="966788" indent="-457200"/>
            <a:r>
              <a:rPr lang="en-US" sz="2800" dirty="0">
                <a:solidFill>
                  <a:schemeClr val="tx1"/>
                </a:solidFill>
              </a:rPr>
              <a:t>Spiking levels are </a:t>
            </a:r>
            <a:r>
              <a:rPr lang="en-US" sz="2800" u="sng" dirty="0">
                <a:solidFill>
                  <a:schemeClr val="tx1"/>
                </a:solidFill>
              </a:rPr>
              <a:t>typically</a:t>
            </a:r>
            <a:r>
              <a:rPr lang="en-US" sz="2800" dirty="0">
                <a:solidFill>
                  <a:schemeClr val="tx1"/>
                </a:solidFill>
              </a:rPr>
              <a:t> set at 2 – 10 times the estimated MDL. </a:t>
            </a:r>
          </a:p>
          <a:p>
            <a:pPr marL="1828800" lvl="1"/>
            <a:endParaRPr lang="en-US" sz="2000" dirty="0">
              <a:solidFill>
                <a:schemeClr val="tx1"/>
              </a:solidFill>
            </a:endParaRPr>
          </a:p>
          <a:p>
            <a:pPr marL="1828800" lvl="1"/>
            <a:r>
              <a:rPr lang="en-US" sz="2400" dirty="0">
                <a:solidFill>
                  <a:schemeClr val="tx1"/>
                </a:solidFill>
              </a:rPr>
              <a:t>Note: Spike &lt; 10 x MDL rule is gone.</a:t>
            </a:r>
          </a:p>
          <a:p>
            <a:pPr marL="690563"/>
            <a:endParaRPr lang="en-US" dirty="0">
              <a:solidFill>
                <a:schemeClr val="tx1"/>
              </a:solidFill>
            </a:endParaRPr>
          </a:p>
          <a:p>
            <a:pPr marL="976313" indent="-457200"/>
            <a:r>
              <a:rPr lang="en-US" sz="2800" dirty="0">
                <a:solidFill>
                  <a:schemeClr val="tx1"/>
                </a:solidFill>
              </a:rPr>
              <a:t>Spiking levels in excess of 10 times the estimated MDL may be required for analytes with very poor recovery.</a:t>
            </a:r>
            <a:r>
              <a:rPr lang="en-US" dirty="0">
                <a:solidFill>
                  <a:schemeClr val="tx1"/>
                </a:solidFill>
              </a:rPr>
              <a:t> </a:t>
            </a:r>
          </a:p>
        </p:txBody>
      </p:sp>
    </p:spTree>
    <p:extLst>
      <p:ext uri="{BB962C8B-B14F-4D97-AF65-F5344CB8AC3E}">
        <p14:creationId xmlns:p14="http://schemas.microsoft.com/office/powerpoint/2010/main" val="29992872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16</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28700" y="-318150"/>
            <a:ext cx="9314524" cy="1463040"/>
          </a:xfrm>
          <a:prstGeom prst="rect">
            <a:avLst/>
          </a:prstGeom>
        </p:spPr>
      </p:pic>
      <p:sp>
        <p:nvSpPr>
          <p:cNvPr id="9" name="Content Placeholder 2"/>
          <p:cNvSpPr>
            <a:spLocks noGrp="1"/>
          </p:cNvSpPr>
          <p:nvPr>
            <p:ph idx="1"/>
          </p:nvPr>
        </p:nvSpPr>
        <p:spPr>
          <a:xfrm>
            <a:off x="449263" y="1144890"/>
            <a:ext cx="8229600" cy="5130497"/>
          </a:xfrm>
        </p:spPr>
        <p:txBody>
          <a:bodyPr/>
          <a:lstStyle/>
          <a:p>
            <a:pPr marL="0" lvl="0" indent="0" algn="ctr">
              <a:buNone/>
            </a:pPr>
            <a:r>
              <a:rPr lang="en-US" sz="4000" b="1" u="sng" dirty="0">
                <a:solidFill>
                  <a:prstClr val="black"/>
                </a:solidFill>
              </a:rPr>
              <a:t>Process a Minimum of 7 Spikes</a:t>
            </a:r>
          </a:p>
          <a:p>
            <a:endParaRPr lang="en-US" sz="1000" dirty="0">
              <a:solidFill>
                <a:schemeClr val="tx1"/>
              </a:solidFill>
            </a:endParaRPr>
          </a:p>
          <a:p>
            <a:endParaRPr lang="en-US" sz="1000" dirty="0">
              <a:solidFill>
                <a:schemeClr val="tx1"/>
              </a:solidFill>
            </a:endParaRPr>
          </a:p>
          <a:p>
            <a:pPr marL="457200" indent="-339725"/>
            <a:r>
              <a:rPr lang="en-US" sz="2800" dirty="0">
                <a:solidFill>
                  <a:schemeClr val="tx1"/>
                </a:solidFill>
              </a:rPr>
              <a:t>Spikes must go through all steps of the preparatory and analytical methods</a:t>
            </a:r>
            <a:r>
              <a:rPr lang="en-US" dirty="0">
                <a:solidFill>
                  <a:schemeClr val="tx1"/>
                </a:solidFill>
              </a:rPr>
              <a:t>.</a:t>
            </a:r>
          </a:p>
          <a:p>
            <a:pPr marL="457200" indent="-339725"/>
            <a:endParaRPr lang="en-US" sz="800" dirty="0">
              <a:solidFill>
                <a:schemeClr val="tx1"/>
              </a:solidFill>
            </a:endParaRPr>
          </a:p>
          <a:p>
            <a:pPr marL="457200" indent="-339725"/>
            <a:r>
              <a:rPr lang="en-US" sz="2800" dirty="0">
                <a:solidFill>
                  <a:schemeClr val="tx1"/>
                </a:solidFill>
              </a:rPr>
              <a:t>Must be prepared in 3 separate prep and analysis batches on 3 separate calendar dates.  </a:t>
            </a:r>
          </a:p>
          <a:p>
            <a:pPr marL="457200" indent="-339725"/>
            <a:endParaRPr lang="en-US" sz="800" dirty="0">
              <a:solidFill>
                <a:schemeClr val="tx1"/>
              </a:solidFill>
            </a:endParaRPr>
          </a:p>
          <a:p>
            <a:pPr marL="457200" indent="-339725"/>
            <a:r>
              <a:rPr lang="en-US" sz="2800" dirty="0">
                <a:solidFill>
                  <a:schemeClr val="tx1"/>
                </a:solidFill>
              </a:rPr>
              <a:t>Prep and analysis may be on the same day, but that is not a requirement unless specified by the method.</a:t>
            </a:r>
          </a:p>
          <a:p>
            <a:pPr marL="457200" indent="-339725"/>
            <a:endParaRPr lang="en-US" sz="800" dirty="0">
              <a:solidFill>
                <a:schemeClr val="tx1"/>
              </a:solidFill>
            </a:endParaRPr>
          </a:p>
        </p:txBody>
      </p:sp>
    </p:spTree>
    <p:extLst>
      <p:ext uri="{BB962C8B-B14F-4D97-AF65-F5344CB8AC3E}">
        <p14:creationId xmlns:p14="http://schemas.microsoft.com/office/powerpoint/2010/main" val="64467313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17</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628268" y="1013620"/>
            <a:ext cx="7886700" cy="4988718"/>
          </a:xfrm>
        </p:spPr>
        <p:txBody>
          <a:bodyPr/>
          <a:lstStyle/>
          <a:p>
            <a:pPr marL="0" indent="0" algn="ctr">
              <a:buNone/>
            </a:pPr>
            <a:r>
              <a:rPr lang="en-US" sz="4000" b="1" u="sng" dirty="0">
                <a:solidFill>
                  <a:schemeClr val="tx1"/>
                </a:solidFill>
              </a:rPr>
              <a:t>Spiked Blank MDL</a:t>
            </a:r>
            <a:r>
              <a:rPr lang="en-US" sz="4000" b="1" u="sng" baseline="-2000" dirty="0">
                <a:solidFill>
                  <a:schemeClr val="tx1"/>
                </a:solidFill>
              </a:rPr>
              <a:t>S</a:t>
            </a:r>
          </a:p>
          <a:p>
            <a:pPr marL="0" indent="0" algn="ctr">
              <a:buNone/>
            </a:pPr>
            <a:r>
              <a:rPr lang="en-US" sz="2800" u="sng" baseline="-25000" dirty="0">
                <a:solidFill>
                  <a:schemeClr val="tx1"/>
                </a:solidFill>
              </a:rPr>
              <a:t>(Initial Determination)</a:t>
            </a:r>
          </a:p>
          <a:p>
            <a:pPr marL="0" indent="0" algn="ctr">
              <a:buNone/>
            </a:pPr>
            <a:endParaRPr lang="en-US" sz="2800" u="sng" baseline="-25000" dirty="0">
              <a:solidFill>
                <a:schemeClr val="tx1"/>
              </a:solidFill>
            </a:endParaRPr>
          </a:p>
          <a:p>
            <a:pPr marL="1147763" indent="-457200"/>
            <a:r>
              <a:rPr lang="en-US" sz="2800" dirty="0">
                <a:solidFill>
                  <a:schemeClr val="tx1"/>
                </a:solidFill>
              </a:rPr>
              <a:t>Calculate Results as Specified in the Analytical Method</a:t>
            </a:r>
          </a:p>
          <a:p>
            <a:pPr marL="1147763" indent="-457200"/>
            <a:endParaRPr lang="en-US" sz="600" dirty="0">
              <a:solidFill>
                <a:schemeClr val="tx1"/>
              </a:solidFill>
            </a:endParaRPr>
          </a:p>
          <a:p>
            <a:pPr marL="1147763" indent="-457200"/>
            <a:r>
              <a:rPr lang="en-US" sz="2800" dirty="0">
                <a:solidFill>
                  <a:schemeClr val="tx1"/>
                </a:solidFill>
              </a:rPr>
              <a:t>Statistical outliers may not be excluded unless documented as gross failures.</a:t>
            </a:r>
          </a:p>
          <a:p>
            <a:pPr marL="1147763" indent="-457200"/>
            <a:endParaRPr lang="en-US" sz="600" dirty="0">
              <a:solidFill>
                <a:schemeClr val="tx1"/>
              </a:solidFill>
            </a:endParaRPr>
          </a:p>
          <a:p>
            <a:pPr marL="1147763" indent="-457200"/>
            <a:r>
              <a:rPr lang="en-US" sz="2800" dirty="0">
                <a:solidFill>
                  <a:schemeClr val="tx1"/>
                </a:solidFill>
              </a:rPr>
              <a:t>Calculate the MDL</a:t>
            </a:r>
            <a:r>
              <a:rPr lang="en-US" sz="2800" baseline="-2000" dirty="0">
                <a:solidFill>
                  <a:schemeClr val="tx1"/>
                </a:solidFill>
              </a:rPr>
              <a:t>S</a:t>
            </a:r>
          </a:p>
          <a:p>
            <a:pPr marL="690563" indent="0">
              <a:buNone/>
            </a:pPr>
            <a:r>
              <a:rPr lang="en-US" dirty="0">
                <a:solidFill>
                  <a:schemeClr val="tx1"/>
                </a:solidFill>
              </a:rPr>
              <a:t>	</a:t>
            </a:r>
          </a:p>
          <a:p>
            <a:pPr marL="690563" indent="0">
              <a:buNone/>
            </a:pPr>
            <a:r>
              <a:rPr lang="en-US" sz="2400" dirty="0">
                <a:solidFill>
                  <a:schemeClr val="tx1"/>
                </a:solidFill>
              </a:rPr>
              <a:t>	</a:t>
            </a:r>
            <a:r>
              <a:rPr lang="en-US" sz="2800" dirty="0">
                <a:solidFill>
                  <a:schemeClr val="tx1"/>
                </a:solidFill>
              </a:rPr>
              <a:t>MDL</a:t>
            </a:r>
            <a:r>
              <a:rPr lang="en-US" sz="2800" baseline="-2000" dirty="0">
                <a:solidFill>
                  <a:schemeClr val="tx1"/>
                </a:solidFill>
              </a:rPr>
              <a:t>S   </a:t>
            </a:r>
            <a:r>
              <a:rPr lang="en-US" sz="2800" dirty="0">
                <a:solidFill>
                  <a:schemeClr val="tx1"/>
                </a:solidFill>
              </a:rPr>
              <a:t>= Student’s t x Std Dev</a:t>
            </a:r>
          </a:p>
          <a:p>
            <a:pPr marL="1147763" indent="-457200"/>
            <a:endParaRPr lang="en-US" baseline="-2000" dirty="0"/>
          </a:p>
        </p:txBody>
      </p:sp>
    </p:spTree>
    <p:extLst>
      <p:ext uri="{BB962C8B-B14F-4D97-AF65-F5344CB8AC3E}">
        <p14:creationId xmlns:p14="http://schemas.microsoft.com/office/powerpoint/2010/main" val="110005431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18</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p:txBody>
          <a:bodyPr/>
          <a:lstStyle/>
          <a:p>
            <a:pPr marL="344488" indent="0" algn="ctr">
              <a:buNone/>
            </a:pPr>
            <a:r>
              <a:rPr lang="en-US" sz="4000" b="1" u="sng" dirty="0">
                <a:solidFill>
                  <a:schemeClr val="tx1"/>
                </a:solidFill>
              </a:rPr>
              <a:t>Determine Final MDL</a:t>
            </a:r>
          </a:p>
          <a:p>
            <a:pPr marL="344488" indent="0"/>
            <a:endParaRPr lang="en-US" dirty="0">
              <a:solidFill>
                <a:schemeClr val="tx1"/>
              </a:solidFill>
            </a:endParaRPr>
          </a:p>
          <a:p>
            <a:pPr marL="690563" indent="0"/>
            <a:r>
              <a:rPr lang="en-US" sz="2800" dirty="0">
                <a:solidFill>
                  <a:schemeClr val="tx1"/>
                </a:solidFill>
              </a:rPr>
              <a:t>Determine MDL</a:t>
            </a:r>
            <a:r>
              <a:rPr lang="en-US" sz="3000" b="1" baseline="-2000" dirty="0">
                <a:solidFill>
                  <a:schemeClr val="tx1"/>
                </a:solidFill>
              </a:rPr>
              <a:t>s</a:t>
            </a:r>
            <a:r>
              <a:rPr lang="en-US" sz="2800" baseline="-2000" dirty="0">
                <a:solidFill>
                  <a:schemeClr val="tx1"/>
                </a:solidFill>
              </a:rPr>
              <a:t>   </a:t>
            </a:r>
            <a:r>
              <a:rPr lang="en-US" sz="2800" dirty="0">
                <a:solidFill>
                  <a:schemeClr val="tx1"/>
                </a:solidFill>
              </a:rPr>
              <a:t>= Student’s t x Std Dev</a:t>
            </a:r>
          </a:p>
          <a:p>
            <a:pPr marL="690563" indent="0"/>
            <a:endParaRPr lang="en-US" dirty="0">
              <a:solidFill>
                <a:schemeClr val="tx1"/>
              </a:solidFill>
            </a:endParaRPr>
          </a:p>
          <a:p>
            <a:pPr marL="690563" indent="0"/>
            <a:endParaRPr lang="en-US" dirty="0">
              <a:solidFill>
                <a:schemeClr val="tx1"/>
              </a:solidFill>
            </a:endParaRPr>
          </a:p>
          <a:p>
            <a:pPr marL="690563" indent="0"/>
            <a:r>
              <a:rPr lang="en-US" sz="2800" dirty="0">
                <a:solidFill>
                  <a:schemeClr val="tx1"/>
                </a:solidFill>
              </a:rPr>
              <a:t>Determine </a:t>
            </a:r>
            <a:r>
              <a:rPr lang="en-US" sz="2800" dirty="0" err="1">
                <a:solidFill>
                  <a:schemeClr val="tx1"/>
                </a:solidFill>
              </a:rPr>
              <a:t>MLD</a:t>
            </a:r>
            <a:r>
              <a:rPr lang="en-US" sz="2800" b="1" baseline="-2000" dirty="0" err="1">
                <a:solidFill>
                  <a:schemeClr val="tx1"/>
                </a:solidFill>
              </a:rPr>
              <a:t>b</a:t>
            </a:r>
            <a:r>
              <a:rPr lang="en-US" sz="2800" baseline="-2000" dirty="0">
                <a:solidFill>
                  <a:schemeClr val="tx1"/>
                </a:solidFill>
              </a:rPr>
              <a:t>   </a:t>
            </a:r>
            <a:r>
              <a:rPr lang="en-US" sz="2800" dirty="0">
                <a:solidFill>
                  <a:schemeClr val="tx1"/>
                </a:solidFill>
              </a:rPr>
              <a:t>= Mean of Blanks* + (Student’s t x Std Dev)</a:t>
            </a:r>
          </a:p>
          <a:p>
            <a:pPr marL="344488" indent="0"/>
            <a:endParaRPr lang="en-US" sz="1050" dirty="0">
              <a:solidFill>
                <a:schemeClr val="tx1"/>
              </a:solidFill>
            </a:endParaRPr>
          </a:p>
          <a:p>
            <a:pPr marL="344488" indent="0">
              <a:buNone/>
            </a:pPr>
            <a:endParaRPr lang="en-US" dirty="0">
              <a:solidFill>
                <a:schemeClr val="tx1"/>
              </a:solidFill>
            </a:endParaRPr>
          </a:p>
          <a:p>
            <a:pPr marL="344488" indent="0">
              <a:buNone/>
            </a:pPr>
            <a:r>
              <a:rPr lang="en-US" sz="3600" dirty="0">
                <a:solidFill>
                  <a:schemeClr val="tx1"/>
                </a:solidFill>
              </a:rPr>
              <a:t>HIGHER of the two is the new MDL</a:t>
            </a:r>
          </a:p>
        </p:txBody>
      </p:sp>
    </p:spTree>
    <p:extLst>
      <p:ext uri="{BB962C8B-B14F-4D97-AF65-F5344CB8AC3E}">
        <p14:creationId xmlns:p14="http://schemas.microsoft.com/office/powerpoint/2010/main" val="116804338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E4E730-3E96-4F12-BBE6-BA3E3DE83DF2}"/>
              </a:ext>
            </a:extLst>
          </p:cNvPr>
          <p:cNvSpPr>
            <a:spLocks noGrp="1"/>
          </p:cNvSpPr>
          <p:nvPr>
            <p:ph type="sldNum" sz="quarter" idx="14"/>
          </p:nvPr>
        </p:nvSpPr>
        <p:spPr/>
        <p:txBody>
          <a:bodyPr/>
          <a:lstStyle/>
          <a:p>
            <a:pPr>
              <a:defRPr/>
            </a:pPr>
            <a:fld id="{AC5327D1-A2FA-4D10-9579-F3889BE39292}" type="slidenum">
              <a:rPr lang="en-US" smtClean="0"/>
              <a:pPr>
                <a:defRPr/>
              </a:pPr>
              <a:t>19</a:t>
            </a:fld>
            <a:endParaRPr lang="en-US"/>
          </a:p>
        </p:txBody>
      </p:sp>
      <p:pic>
        <p:nvPicPr>
          <p:cNvPr id="8" name="Picture 7">
            <a:extLst>
              <a:ext uri="{FF2B5EF4-FFF2-40B4-BE49-F238E27FC236}">
                <a16:creationId xmlns:a16="http://schemas.microsoft.com/office/drawing/2014/main" id="{EDE6F38B-980C-436B-9538-E705EA0DEB88}"/>
              </a:ext>
            </a:extLst>
          </p:cNvPr>
          <p:cNvPicPr>
            <a:picLocks noChangeAspect="1"/>
          </p:cNvPicPr>
          <p:nvPr/>
        </p:nvPicPr>
        <p:blipFill>
          <a:blip r:embed="rId3"/>
          <a:stretch>
            <a:fillRect/>
          </a:stretch>
        </p:blipFill>
        <p:spPr>
          <a:xfrm>
            <a:off x="-1028700" y="-318150"/>
            <a:ext cx="9314524" cy="1463040"/>
          </a:xfrm>
          <a:prstGeom prst="rect">
            <a:avLst/>
          </a:prstGeom>
        </p:spPr>
      </p:pic>
      <p:sp>
        <p:nvSpPr>
          <p:cNvPr id="11" name="TextBox 10">
            <a:extLst>
              <a:ext uri="{FF2B5EF4-FFF2-40B4-BE49-F238E27FC236}">
                <a16:creationId xmlns:a16="http://schemas.microsoft.com/office/drawing/2014/main" id="{AF2E8C67-CB0A-4134-949A-22AA1FEEEDD9}"/>
              </a:ext>
            </a:extLst>
          </p:cNvPr>
          <p:cNvSpPr txBox="1"/>
          <p:nvPr/>
        </p:nvSpPr>
        <p:spPr>
          <a:xfrm>
            <a:off x="1029754" y="960224"/>
            <a:ext cx="6644640" cy="461665"/>
          </a:xfrm>
          <a:prstGeom prst="rect">
            <a:avLst/>
          </a:prstGeom>
          <a:noFill/>
        </p:spPr>
        <p:txBody>
          <a:bodyPr wrap="square" rtlCol="0">
            <a:spAutoFit/>
          </a:bodyPr>
          <a:lstStyle/>
          <a:p>
            <a:pPr algn="ctr"/>
            <a:r>
              <a:rPr lang="en-US" sz="2400" b="1" u="sng" dirty="0"/>
              <a:t>Initial MDL Determination</a:t>
            </a:r>
          </a:p>
        </p:txBody>
      </p:sp>
      <p:pic>
        <p:nvPicPr>
          <p:cNvPr id="9" name="Content Placeholder 8">
            <a:extLst>
              <a:ext uri="{FF2B5EF4-FFF2-40B4-BE49-F238E27FC236}">
                <a16:creationId xmlns:a16="http://schemas.microsoft.com/office/drawing/2014/main" id="{68E0B723-D0FE-4574-9BC6-A60CF066FA46}"/>
              </a:ext>
            </a:extLst>
          </p:cNvPr>
          <p:cNvPicPr>
            <a:picLocks noGrp="1" noChangeAspect="1"/>
          </p:cNvPicPr>
          <p:nvPr>
            <p:ph idx="1"/>
          </p:nvPr>
        </p:nvPicPr>
        <p:blipFill>
          <a:blip r:embed="rId4"/>
          <a:stretch>
            <a:fillRect/>
          </a:stretch>
        </p:blipFill>
        <p:spPr>
          <a:xfrm>
            <a:off x="247973" y="1394619"/>
            <a:ext cx="8725546" cy="5033360"/>
          </a:xfrm>
          <a:prstGeom prst="rect">
            <a:avLst/>
          </a:prstGeom>
        </p:spPr>
      </p:pic>
    </p:spTree>
    <p:extLst>
      <p:ext uri="{BB962C8B-B14F-4D97-AF65-F5344CB8AC3E}">
        <p14:creationId xmlns:p14="http://schemas.microsoft.com/office/powerpoint/2010/main" val="413054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sp>
        <p:nvSpPr>
          <p:cNvPr id="9" name="Content Placeholder 2"/>
          <p:cNvSpPr>
            <a:spLocks noGrp="1"/>
          </p:cNvSpPr>
          <p:nvPr>
            <p:ph idx="1"/>
          </p:nvPr>
        </p:nvSpPr>
        <p:spPr>
          <a:xfrm>
            <a:off x="972034" y="1504950"/>
            <a:ext cx="7257566" cy="4219575"/>
          </a:xfrm>
        </p:spPr>
        <p:txBody>
          <a:bodyPr/>
          <a:lstStyle/>
          <a:p>
            <a:pPr marL="0" indent="0" algn="ctr">
              <a:buNone/>
            </a:pPr>
            <a:r>
              <a:rPr lang="en-US" sz="4000" b="1" dirty="0">
                <a:solidFill>
                  <a:schemeClr val="tx1"/>
                </a:solidFill>
              </a:rPr>
              <a:t>The</a:t>
            </a:r>
          </a:p>
          <a:p>
            <a:pPr marL="0" indent="0" algn="ctr">
              <a:buNone/>
            </a:pPr>
            <a:r>
              <a:rPr lang="en-US" sz="4000" b="1" strike="dblStrike" dirty="0">
                <a:solidFill>
                  <a:schemeClr val="tx1"/>
                </a:solidFill>
              </a:rPr>
              <a:t>“Proposed”</a:t>
            </a:r>
          </a:p>
          <a:p>
            <a:pPr marL="0" indent="0" algn="ctr">
              <a:buNone/>
            </a:pPr>
            <a:endParaRPr lang="en-US" sz="1000" b="1" strike="dblStrike" dirty="0">
              <a:solidFill>
                <a:schemeClr val="tx1"/>
              </a:solidFill>
            </a:endParaRPr>
          </a:p>
          <a:p>
            <a:pPr marL="0" indent="0" algn="ctr">
              <a:buNone/>
            </a:pPr>
            <a:r>
              <a:rPr lang="en-US" sz="4000" b="1" u="sng" dirty="0">
                <a:solidFill>
                  <a:schemeClr val="tx1"/>
                </a:solidFill>
              </a:rPr>
              <a:t>“Now Required”</a:t>
            </a:r>
          </a:p>
          <a:p>
            <a:pPr marL="0" indent="0" algn="ctr">
              <a:buNone/>
            </a:pPr>
            <a:endParaRPr lang="en-US" sz="800" b="1" dirty="0">
              <a:solidFill>
                <a:schemeClr val="tx1"/>
              </a:solidFill>
            </a:endParaRPr>
          </a:p>
          <a:p>
            <a:pPr marL="0" indent="0" algn="ctr">
              <a:buNone/>
            </a:pPr>
            <a:r>
              <a:rPr lang="en-US" sz="4000" b="1" dirty="0">
                <a:solidFill>
                  <a:schemeClr val="tx1"/>
                </a:solidFill>
              </a:rPr>
              <a:t>Method Detection Limit</a:t>
            </a:r>
          </a:p>
          <a:p>
            <a:pPr marL="0" indent="0" algn="ctr">
              <a:buNone/>
            </a:pPr>
            <a:endParaRPr lang="en-US" sz="800" b="1" dirty="0">
              <a:solidFill>
                <a:schemeClr val="tx1"/>
              </a:solidFill>
            </a:endParaRPr>
          </a:p>
          <a:p>
            <a:pPr marL="0" indent="0" algn="ctr">
              <a:buNone/>
            </a:pPr>
            <a:r>
              <a:rPr lang="en-US" sz="4000" b="1" dirty="0">
                <a:solidFill>
                  <a:schemeClr val="tx1"/>
                </a:solidFill>
              </a:rPr>
              <a:t>Procedure</a:t>
            </a:r>
            <a:endParaRPr lang="en-US" sz="2800" dirty="0">
              <a:solidFill>
                <a:schemeClr val="tx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20</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950699"/>
            <a:ext cx="8211030" cy="5051639"/>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Data Collection</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R="0">
              <a:lnSpc>
                <a:spcPct val="115000"/>
              </a:lnSpc>
              <a:spcBef>
                <a:spcPts val="0"/>
              </a:spcBef>
              <a:spcAft>
                <a:spcPts val="1000"/>
              </a:spcAft>
            </a:pPr>
            <a:r>
              <a:rPr lang="en-US" sz="2800" dirty="0">
                <a:ea typeface="Calibri" panose="020F0502020204030204" pitchFamily="34" charset="0"/>
                <a:cs typeface="Arial" panose="020B0604020202020204" pitchFamily="34" charset="0"/>
              </a:rPr>
              <a:t>During any quarter in which samples are being analyzed… </a:t>
            </a:r>
          </a:p>
          <a:p>
            <a:pPr marL="1319213" lvl="1"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prepare and analyze a minimum of two spikes on each instrument</a:t>
            </a:r>
          </a:p>
          <a:p>
            <a:pPr marL="1319213" lvl="1"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separate batches</a:t>
            </a:r>
          </a:p>
          <a:p>
            <a:pPr marL="1319213" lvl="1"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same spiking concentration as in the initial determination</a:t>
            </a:r>
          </a:p>
        </p:txBody>
      </p:sp>
    </p:spTree>
    <p:extLst>
      <p:ext uri="{BB962C8B-B14F-4D97-AF65-F5344CB8AC3E}">
        <p14:creationId xmlns:p14="http://schemas.microsoft.com/office/powerpoint/2010/main" val="10833316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21</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938151" y="950699"/>
            <a:ext cx="7445828" cy="5064976"/>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Data Collection</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If using multiple instruments, ensure that at least 7 spikes and 7 method blanks are completed each year.</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If only one instrument is in use, a minimum of 7 spikes are still required, but they may be drawn from the last 2 years of data collection.</a:t>
            </a:r>
          </a:p>
        </p:txBody>
      </p:sp>
    </p:spTree>
    <p:extLst>
      <p:ext uri="{BB962C8B-B14F-4D97-AF65-F5344CB8AC3E}">
        <p14:creationId xmlns:p14="http://schemas.microsoft.com/office/powerpoint/2010/main" val="373031441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22</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950699"/>
            <a:ext cx="8211030" cy="4525341"/>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Spike Collection</a:t>
            </a: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If any analytes are repeatedly not detected in the quarterly spike analyses, or do not meet the qualitative identification criteria of the method, then this is an indication that the spiking level is too low and should be adjusted upward.  </a:t>
            </a: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This would require a new initial MDL determination.</a:t>
            </a:r>
          </a:p>
        </p:txBody>
      </p:sp>
    </p:spTree>
    <p:extLst>
      <p:ext uri="{BB962C8B-B14F-4D97-AF65-F5344CB8AC3E}">
        <p14:creationId xmlns:p14="http://schemas.microsoft.com/office/powerpoint/2010/main" val="297060082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23</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938151" y="950699"/>
            <a:ext cx="7445828" cy="4410182"/>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Blank Collection</a:t>
            </a:r>
          </a:p>
          <a:p>
            <a:pPr marL="342900" marR="0" indent="-342900">
              <a:lnSpc>
                <a:spcPct val="115000"/>
              </a:lnSpc>
              <a:spcBef>
                <a:spcPts val="0"/>
              </a:spcBef>
              <a:spcAft>
                <a:spcPts val="1000"/>
              </a:spcAft>
              <a:buFont typeface="Arial" panose="020B0604020202020204" pitchFamily="34" charset="0"/>
              <a:buChar char="•"/>
            </a:pPr>
            <a:endParaRPr lang="en-US" sz="1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Additional method blanks beyond what is routine are not needed.</a:t>
            </a:r>
          </a:p>
          <a:p>
            <a:pPr marL="342900" marR="0" indent="-342900">
              <a:lnSpc>
                <a:spcPct val="115000"/>
              </a:lnSpc>
              <a:spcBef>
                <a:spcPts val="0"/>
              </a:spcBef>
              <a:spcAft>
                <a:spcPts val="1000"/>
              </a:spcAft>
              <a:buFont typeface="Arial" panose="020B0604020202020204" pitchFamily="34" charset="0"/>
              <a:buChar char="•"/>
            </a:pPr>
            <a:endParaRPr lang="en-US" sz="6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The method blank population should include all of the routine method blanks analyzed with each batch during the course of routine sample analysis.</a:t>
            </a:r>
          </a:p>
        </p:txBody>
      </p:sp>
    </p:spTree>
    <p:extLst>
      <p:ext uri="{BB962C8B-B14F-4D97-AF65-F5344CB8AC3E}">
        <p14:creationId xmlns:p14="http://schemas.microsoft.com/office/powerpoint/2010/main" val="251920575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24</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950699"/>
            <a:ext cx="8211030" cy="3074175"/>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Verification</a:t>
            </a:r>
          </a:p>
          <a:p>
            <a:pPr marL="342900" marR="0" indent="-342900">
              <a:lnSpc>
                <a:spcPct val="115000"/>
              </a:lnSpc>
              <a:spcBef>
                <a:spcPts val="0"/>
              </a:spcBef>
              <a:spcAft>
                <a:spcPts val="1000"/>
              </a:spcAft>
              <a:buFont typeface="Arial" panose="020B0604020202020204" pitchFamily="34" charset="0"/>
              <a:buChar char="•"/>
            </a:pPr>
            <a:endParaRPr lang="en-US" sz="6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700" dirty="0">
                <a:ea typeface="Calibri" panose="020F0502020204030204" pitchFamily="34" charset="0"/>
                <a:cs typeface="Arial" panose="020B0604020202020204" pitchFamily="34" charset="0"/>
              </a:rPr>
              <a:t>Laboratories also have the option to use only the last six months of method blank data or the fifty most recent method blanks, whichever criteria yields the greater number of method blanks.</a:t>
            </a:r>
          </a:p>
        </p:txBody>
      </p:sp>
    </p:spTree>
    <p:extLst>
      <p:ext uri="{BB962C8B-B14F-4D97-AF65-F5344CB8AC3E}">
        <p14:creationId xmlns:p14="http://schemas.microsoft.com/office/powerpoint/2010/main" val="46489030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25</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950699"/>
            <a:ext cx="8211030" cy="5264005"/>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Verification</a:t>
            </a:r>
          </a:p>
          <a:p>
            <a:pPr marL="342900" marR="0" indent="-342900">
              <a:lnSpc>
                <a:spcPct val="115000"/>
              </a:lnSpc>
              <a:spcBef>
                <a:spcPts val="0"/>
              </a:spcBef>
              <a:spcAft>
                <a:spcPts val="1000"/>
              </a:spcAft>
              <a:buFont typeface="Arial" panose="020B0604020202020204" pitchFamily="34" charset="0"/>
              <a:buChar char="•"/>
            </a:pPr>
            <a:endParaRPr lang="en-US" sz="600" u="sng"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At least once every 13 months, re-calculate the MDL</a:t>
            </a:r>
            <a:r>
              <a:rPr lang="en-US" sz="2800" b="1" baseline="-2000" dirty="0">
                <a:ea typeface="Calibri" panose="020F0502020204030204" pitchFamily="34" charset="0"/>
                <a:cs typeface="Arial" panose="020B0604020202020204" pitchFamily="34" charset="0"/>
              </a:rPr>
              <a:t>S</a:t>
            </a:r>
            <a:r>
              <a:rPr lang="en-US" sz="2800" dirty="0">
                <a:ea typeface="Calibri" panose="020F0502020204030204" pitchFamily="34" charset="0"/>
                <a:cs typeface="Arial" panose="020B0604020202020204" pitchFamily="34" charset="0"/>
              </a:rPr>
              <a:t> and MDL</a:t>
            </a:r>
            <a:r>
              <a:rPr lang="en-US" sz="3200" b="1" baseline="-2000" dirty="0">
                <a:ea typeface="Calibri" panose="020F0502020204030204" pitchFamily="34" charset="0"/>
                <a:cs typeface="Arial" panose="020B0604020202020204" pitchFamily="34" charset="0"/>
              </a:rPr>
              <a:t>b</a:t>
            </a:r>
            <a:r>
              <a:rPr lang="en-US" sz="2800" dirty="0">
                <a:ea typeface="Calibri" panose="020F0502020204030204" pitchFamily="34" charset="0"/>
                <a:cs typeface="Arial" panose="020B0604020202020204" pitchFamily="34" charset="0"/>
              </a:rPr>
              <a:t> from the ongoing spike and method blank results.</a:t>
            </a:r>
          </a:p>
          <a:p>
            <a:pPr marL="342900" marR="0" indent="-342900">
              <a:lnSpc>
                <a:spcPct val="115000"/>
              </a:lnSpc>
              <a:spcBef>
                <a:spcPts val="0"/>
              </a:spcBef>
              <a:spcAft>
                <a:spcPts val="1000"/>
              </a:spcAft>
              <a:buFont typeface="Arial" panose="020B0604020202020204" pitchFamily="34" charset="0"/>
              <a:buChar char="•"/>
            </a:pPr>
            <a:endParaRPr lang="en-US" sz="6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Include all data generated within the last 24 months, but only spikes with the same concentration as that used in the initial MDL determination.</a:t>
            </a:r>
            <a:r>
              <a:rPr lang="en-US" sz="2400" dirty="0">
                <a:ea typeface="Calibri" panose="020F0502020204030204" pitchFamily="34" charset="0"/>
                <a:cs typeface="Arial" panose="020B0604020202020204" pitchFamily="34" charset="0"/>
              </a:rPr>
              <a:t> </a:t>
            </a:r>
          </a:p>
          <a:p>
            <a:pPr marL="342900" marR="0" indent="-342900">
              <a:lnSpc>
                <a:spcPct val="115000"/>
              </a:lnSpc>
              <a:spcBef>
                <a:spcPts val="0"/>
              </a:spcBef>
              <a:spcAft>
                <a:spcPts val="1000"/>
              </a:spcAft>
              <a:buFont typeface="Arial" panose="020B0604020202020204" pitchFamily="34" charset="0"/>
              <a:buChar char="•"/>
            </a:pPr>
            <a:endParaRPr lang="en-US" sz="600" u="sng"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785761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26</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1024752"/>
            <a:ext cx="8211030" cy="4308359"/>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Verification</a:t>
            </a:r>
          </a:p>
          <a:p>
            <a:pPr marL="0" marR="0" algn="ctr">
              <a:lnSpc>
                <a:spcPct val="115000"/>
              </a:lnSpc>
              <a:spcBef>
                <a:spcPts val="0"/>
              </a:spcBef>
              <a:spcAft>
                <a:spcPts val="1000"/>
              </a:spcAft>
            </a:pPr>
            <a:endParaRPr lang="en-US" sz="600" dirty="0">
              <a:effectLst/>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Include the initial MDL spikes, if the data was generated within the last 24 months.</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Exclude any data associated with failing calibrations or batches with failing QC that caused associated samples to be re-analyzed.</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564336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27</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1024752"/>
            <a:ext cx="8211030" cy="5405582"/>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Ongoing Verification</a:t>
            </a:r>
          </a:p>
          <a:p>
            <a:pPr marL="0" marR="0" algn="ctr">
              <a:lnSpc>
                <a:spcPct val="115000"/>
              </a:lnSpc>
              <a:spcBef>
                <a:spcPts val="0"/>
              </a:spcBef>
              <a:spcAft>
                <a:spcPts val="1000"/>
              </a:spcAft>
            </a:pPr>
            <a:endParaRPr lang="en-US" sz="200" dirty="0">
              <a:effectLst/>
              <a:ea typeface="Calibri" panose="020F0502020204030204" pitchFamily="34" charset="0"/>
              <a:cs typeface="Arial" panose="020B0604020202020204" pitchFamily="34" charset="0"/>
            </a:endParaRPr>
          </a:p>
          <a:p>
            <a:pPr marL="34290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If the method has been altered in a way that can be reasonably expected to change its sensitivity, then use only data collected after the change.</a:t>
            </a:r>
          </a:p>
          <a:p>
            <a:pPr marL="342900" indent="-342900">
              <a:lnSpc>
                <a:spcPct val="115000"/>
              </a:lnSpc>
              <a:spcBef>
                <a:spcPts val="0"/>
              </a:spcBef>
              <a:spcAft>
                <a:spcPts val="1000"/>
              </a:spcAft>
              <a:buFont typeface="Arial" panose="020B0604020202020204" pitchFamily="34" charset="0"/>
              <a:buChar char="•"/>
            </a:pPr>
            <a:endParaRPr lang="en-US" sz="200" dirty="0">
              <a:ea typeface="Calibri" panose="020F0502020204030204" pitchFamily="34" charset="0"/>
              <a:cs typeface="Arial" panose="020B0604020202020204" pitchFamily="34" charset="0"/>
            </a:endParaRPr>
          </a:p>
          <a:p>
            <a:pPr marL="342900" indent="-342900">
              <a:lnSpc>
                <a:spcPct val="115000"/>
              </a:lnSpc>
              <a:spcBef>
                <a:spcPts val="0"/>
              </a:spcBef>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Must still have at least 7 replicates in 3 separate batches on 3 separate days.  If not, start over with initial MDL determination and start new ongoing data collection.</a:t>
            </a:r>
          </a:p>
          <a:p>
            <a:pPr marL="342900" marR="0" indent="-342900">
              <a:lnSpc>
                <a:spcPct val="115000"/>
              </a:lnSpc>
              <a:spcBef>
                <a:spcPts val="0"/>
              </a:spcBef>
              <a:spcAft>
                <a:spcPts val="1000"/>
              </a:spcAft>
              <a:buFont typeface="Arial" panose="020B0604020202020204" pitchFamily="34" charset="0"/>
              <a:buChar char="•"/>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306205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E4E730-3E96-4F12-BBE6-BA3E3DE83DF2}"/>
              </a:ext>
            </a:extLst>
          </p:cNvPr>
          <p:cNvSpPr>
            <a:spLocks noGrp="1"/>
          </p:cNvSpPr>
          <p:nvPr>
            <p:ph type="sldNum" sz="quarter" idx="14"/>
          </p:nvPr>
        </p:nvSpPr>
        <p:spPr/>
        <p:txBody>
          <a:bodyPr/>
          <a:lstStyle/>
          <a:p>
            <a:pPr>
              <a:defRPr/>
            </a:pPr>
            <a:fld id="{AC5327D1-A2FA-4D10-9579-F3889BE39292}" type="slidenum">
              <a:rPr lang="en-US" smtClean="0"/>
              <a:pPr>
                <a:defRPr/>
              </a:pPr>
              <a:t>28</a:t>
            </a:fld>
            <a:endParaRPr lang="en-US"/>
          </a:p>
        </p:txBody>
      </p:sp>
      <p:pic>
        <p:nvPicPr>
          <p:cNvPr id="8" name="Picture 7">
            <a:extLst>
              <a:ext uri="{FF2B5EF4-FFF2-40B4-BE49-F238E27FC236}">
                <a16:creationId xmlns:a16="http://schemas.microsoft.com/office/drawing/2014/main" id="{EDE6F38B-980C-436B-9538-E705EA0DEB88}"/>
              </a:ext>
            </a:extLst>
          </p:cNvPr>
          <p:cNvPicPr>
            <a:picLocks noChangeAspect="1"/>
          </p:cNvPicPr>
          <p:nvPr/>
        </p:nvPicPr>
        <p:blipFill>
          <a:blip r:embed="rId3"/>
          <a:stretch>
            <a:fillRect/>
          </a:stretch>
        </p:blipFill>
        <p:spPr>
          <a:xfrm>
            <a:off x="-1028700" y="-318150"/>
            <a:ext cx="9314524" cy="1463040"/>
          </a:xfrm>
          <a:prstGeom prst="rect">
            <a:avLst/>
          </a:prstGeom>
        </p:spPr>
      </p:pic>
      <p:sp>
        <p:nvSpPr>
          <p:cNvPr id="7" name="TextBox 6">
            <a:extLst>
              <a:ext uri="{FF2B5EF4-FFF2-40B4-BE49-F238E27FC236}">
                <a16:creationId xmlns:a16="http://schemas.microsoft.com/office/drawing/2014/main" id="{9CB772AC-A9EA-4D69-B46A-F39E3304F709}"/>
              </a:ext>
            </a:extLst>
          </p:cNvPr>
          <p:cNvSpPr txBox="1"/>
          <p:nvPr/>
        </p:nvSpPr>
        <p:spPr>
          <a:xfrm>
            <a:off x="1369850" y="972990"/>
            <a:ext cx="6479177" cy="461665"/>
          </a:xfrm>
          <a:prstGeom prst="rect">
            <a:avLst/>
          </a:prstGeom>
          <a:noFill/>
        </p:spPr>
        <p:txBody>
          <a:bodyPr wrap="square" rtlCol="0">
            <a:spAutoFit/>
          </a:bodyPr>
          <a:lstStyle/>
          <a:p>
            <a:pPr algn="ctr"/>
            <a:r>
              <a:rPr lang="en-US" sz="2400" b="1" u="sng" dirty="0"/>
              <a:t>Ongoing MDL Verification</a:t>
            </a:r>
          </a:p>
        </p:txBody>
      </p:sp>
      <p:pic>
        <p:nvPicPr>
          <p:cNvPr id="11" name="Content Placeholder 10">
            <a:extLst>
              <a:ext uri="{FF2B5EF4-FFF2-40B4-BE49-F238E27FC236}">
                <a16:creationId xmlns:a16="http://schemas.microsoft.com/office/drawing/2014/main" id="{A75EE8F8-46A9-44C3-A0CE-A16AE40196C1}"/>
              </a:ext>
            </a:extLst>
          </p:cNvPr>
          <p:cNvPicPr>
            <a:picLocks noGrp="1" noChangeAspect="1"/>
          </p:cNvPicPr>
          <p:nvPr>
            <p:ph idx="1"/>
          </p:nvPr>
        </p:nvPicPr>
        <p:blipFill>
          <a:blip r:embed="rId4"/>
          <a:stretch>
            <a:fillRect/>
          </a:stretch>
        </p:blipFill>
        <p:spPr>
          <a:xfrm>
            <a:off x="221061" y="1404142"/>
            <a:ext cx="8752457" cy="4982599"/>
          </a:xfrm>
          <a:prstGeom prst="rect">
            <a:avLst/>
          </a:prstGeom>
        </p:spPr>
      </p:pic>
    </p:spTree>
    <p:extLst>
      <p:ext uri="{BB962C8B-B14F-4D97-AF65-F5344CB8AC3E}">
        <p14:creationId xmlns:p14="http://schemas.microsoft.com/office/powerpoint/2010/main" val="303322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29</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950699"/>
            <a:ext cx="8211030" cy="3919022"/>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Spiking Level Verification</a:t>
            </a:r>
          </a:p>
          <a:p>
            <a:pPr marL="342900" marR="0" indent="-342900">
              <a:lnSpc>
                <a:spcPct val="115000"/>
              </a:lnSpc>
              <a:spcBef>
                <a:spcPts val="0"/>
              </a:spcBef>
              <a:spcAft>
                <a:spcPts val="1000"/>
              </a:spcAft>
              <a:buFont typeface="Arial" panose="020B0604020202020204" pitchFamily="34" charset="0"/>
              <a:buChar char="•"/>
            </a:pPr>
            <a:endParaRPr lang="en-US" sz="600" u="sng"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endParaRPr lang="en-US" sz="600" u="sng"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At least once per year, re-evaluate the spiking level.</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If more than 5% of the spikes do not return positive numerical results that meet all method qualitative identification criteria, then the spiking level must be increased and the initial MDL re-determined. </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33524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460501" y="-341251"/>
            <a:ext cx="9314512" cy="1463040"/>
          </a:xfrm>
          <a:prstGeom prst="rect">
            <a:avLst/>
          </a:prstGeom>
        </p:spPr>
      </p:pic>
      <p:sp>
        <p:nvSpPr>
          <p:cNvPr id="2" name="TextBox 1"/>
          <p:cNvSpPr txBox="1"/>
          <p:nvPr/>
        </p:nvSpPr>
        <p:spPr>
          <a:xfrm>
            <a:off x="1024758" y="1509238"/>
            <a:ext cx="7220607" cy="2431435"/>
          </a:xfrm>
          <a:prstGeom prst="rect">
            <a:avLst/>
          </a:prstGeom>
          <a:noFill/>
        </p:spPr>
        <p:txBody>
          <a:bodyPr wrap="square" rtlCol="0">
            <a:spAutoFit/>
          </a:bodyPr>
          <a:lstStyle/>
          <a:p>
            <a:pPr algn="ctr"/>
            <a:r>
              <a:rPr lang="en-US" sz="4000" b="1" u="sng" dirty="0"/>
              <a:t>Now Required!</a:t>
            </a:r>
          </a:p>
          <a:p>
            <a:pPr algn="ctr"/>
            <a:endParaRPr lang="en-US" sz="1600" b="1" u="sng" dirty="0"/>
          </a:p>
          <a:p>
            <a:pPr algn="ctr"/>
            <a:endParaRPr lang="en-US" sz="1600" b="1" u="sng" dirty="0"/>
          </a:p>
          <a:p>
            <a:pPr algn="ctr"/>
            <a:endParaRPr lang="en-US" sz="1600" b="1" u="sng" dirty="0"/>
          </a:p>
          <a:p>
            <a:pPr algn="ctr"/>
            <a:r>
              <a:rPr lang="en-US" sz="3200" dirty="0"/>
              <a:t>NC began requiring use of the new procedure effective April 1, 2018.</a:t>
            </a:r>
            <a:endParaRPr lang="en-US" sz="2800" dirty="0"/>
          </a:p>
        </p:txBody>
      </p:sp>
    </p:spTree>
    <p:extLst>
      <p:ext uri="{BB962C8B-B14F-4D97-AF65-F5344CB8AC3E}">
        <p14:creationId xmlns:p14="http://schemas.microsoft.com/office/powerpoint/2010/main" val="68088397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30</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231901" y="-333253"/>
            <a:ext cx="9314520" cy="1463040"/>
          </a:xfrm>
          <a:prstGeom prst="rect">
            <a:avLst/>
          </a:prstGeom>
        </p:spPr>
      </p:pic>
      <p:sp>
        <p:nvSpPr>
          <p:cNvPr id="10" name="Content Placeholder 2"/>
          <p:cNvSpPr>
            <a:spLocks noGrp="1"/>
          </p:cNvSpPr>
          <p:nvPr>
            <p:ph idx="1"/>
          </p:nvPr>
        </p:nvSpPr>
        <p:spPr>
          <a:xfrm>
            <a:off x="628650" y="1188385"/>
            <a:ext cx="7886700" cy="4755355"/>
          </a:xfrm>
        </p:spPr>
        <p:txBody>
          <a:bodyPr/>
          <a:lstStyle/>
          <a:p>
            <a:pPr marL="0" indent="0" algn="ctr">
              <a:buNone/>
            </a:pPr>
            <a:r>
              <a:rPr lang="en-US" sz="4000" b="1" u="sng" dirty="0">
                <a:solidFill>
                  <a:schemeClr val="tx1"/>
                </a:solidFill>
              </a:rPr>
              <a:t>Multiple Instrument MDL</a:t>
            </a:r>
          </a:p>
          <a:p>
            <a:pPr marL="0" indent="0">
              <a:buNone/>
            </a:pPr>
            <a:endParaRPr lang="en-US" u="sng" dirty="0">
              <a:solidFill>
                <a:schemeClr val="tx1"/>
              </a:solidFill>
            </a:endParaRPr>
          </a:p>
          <a:p>
            <a:endParaRPr lang="en-US" dirty="0">
              <a:solidFill>
                <a:schemeClr val="tx1"/>
              </a:solidFill>
            </a:endParaRPr>
          </a:p>
          <a:p>
            <a:pPr marL="0" indent="0">
              <a:buNone/>
            </a:pPr>
            <a:r>
              <a:rPr lang="en-US" sz="2400" dirty="0">
                <a:solidFill>
                  <a:schemeClr val="tx1"/>
                </a:solidFill>
              </a:rPr>
              <a:t>If a laboratory uses a single MDL value that represents multiple instruments, then all the instruments must be used in the determination of that MDL</a:t>
            </a:r>
            <a:r>
              <a:rPr lang="en-US" sz="2400" dirty="0"/>
              <a:t>.  </a:t>
            </a:r>
            <a:endParaRPr lang="en-US" dirty="0"/>
          </a:p>
        </p:txBody>
      </p:sp>
    </p:spTree>
    <p:extLst>
      <p:ext uri="{BB962C8B-B14F-4D97-AF65-F5344CB8AC3E}">
        <p14:creationId xmlns:p14="http://schemas.microsoft.com/office/powerpoint/2010/main" val="83013154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31</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996023" y="-313930"/>
            <a:ext cx="9314524" cy="1463040"/>
          </a:xfrm>
          <a:prstGeom prst="rect">
            <a:avLst/>
          </a:prstGeom>
        </p:spPr>
      </p:pic>
      <p:sp>
        <p:nvSpPr>
          <p:cNvPr id="9" name="Content Placeholder 2"/>
          <p:cNvSpPr>
            <a:spLocks noGrp="1"/>
          </p:cNvSpPr>
          <p:nvPr>
            <p:ph idx="1"/>
          </p:nvPr>
        </p:nvSpPr>
        <p:spPr>
          <a:xfrm>
            <a:off x="646174" y="1149109"/>
            <a:ext cx="7868794" cy="4619865"/>
          </a:xfrm>
        </p:spPr>
        <p:txBody>
          <a:bodyPr/>
          <a:lstStyle/>
          <a:p>
            <a:pPr marL="0" indent="0" algn="ctr" defTabSz="1146175">
              <a:buNone/>
            </a:pPr>
            <a:r>
              <a:rPr lang="en-US" sz="4000" b="1" u="sng" dirty="0">
                <a:solidFill>
                  <a:schemeClr val="tx1"/>
                </a:solidFill>
              </a:rPr>
              <a:t>Multiple Instruments Procedure</a:t>
            </a:r>
          </a:p>
          <a:p>
            <a:pPr marL="1077913" indent="-395288" defTabSz="1146175"/>
            <a:endParaRPr lang="en-US" u="sng" dirty="0">
              <a:solidFill>
                <a:schemeClr val="tx1"/>
              </a:solidFill>
            </a:endParaRPr>
          </a:p>
          <a:p>
            <a:pPr marL="1077913" indent="-395288" defTabSz="1146175"/>
            <a:r>
              <a:rPr lang="en-US" sz="2400" dirty="0">
                <a:solidFill>
                  <a:schemeClr val="tx1"/>
                </a:solidFill>
              </a:rPr>
              <a:t>A minimum of two spikes and two method blanks prepared and analyzed on different calendar dates is required for each instrument. </a:t>
            </a:r>
          </a:p>
          <a:p>
            <a:pPr marL="1077913" indent="-395288" defTabSz="1146175"/>
            <a:endParaRPr lang="en-US" sz="800" dirty="0">
              <a:solidFill>
                <a:schemeClr val="tx1"/>
              </a:solidFill>
            </a:endParaRPr>
          </a:p>
          <a:p>
            <a:pPr marL="1077913" indent="-395288" defTabSz="1146175"/>
            <a:r>
              <a:rPr lang="en-US" sz="2400" dirty="0">
                <a:solidFill>
                  <a:schemeClr val="tx1"/>
                </a:solidFill>
              </a:rPr>
              <a:t>Each analytical batch may contain one standard and one method blank analyzed together. </a:t>
            </a:r>
          </a:p>
          <a:p>
            <a:pPr marL="1077913" indent="-395288" defTabSz="1146175"/>
            <a:endParaRPr lang="en-US" sz="800" dirty="0">
              <a:solidFill>
                <a:schemeClr val="tx1"/>
              </a:solidFill>
            </a:endParaRPr>
          </a:p>
          <a:p>
            <a:pPr marL="1077913" indent="-395288" defTabSz="1146175"/>
            <a:r>
              <a:rPr lang="en-US" sz="2400" dirty="0">
                <a:solidFill>
                  <a:schemeClr val="tx1"/>
                </a:solidFill>
              </a:rPr>
              <a:t>However, they are not required to be analyzed in the same batch. </a:t>
            </a:r>
          </a:p>
        </p:txBody>
      </p:sp>
    </p:spTree>
    <p:extLst>
      <p:ext uri="{BB962C8B-B14F-4D97-AF65-F5344CB8AC3E}">
        <p14:creationId xmlns:p14="http://schemas.microsoft.com/office/powerpoint/2010/main" val="332185604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32</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996023" y="-313930"/>
            <a:ext cx="9314524" cy="1463040"/>
          </a:xfrm>
          <a:prstGeom prst="rect">
            <a:avLst/>
          </a:prstGeom>
        </p:spPr>
      </p:pic>
      <p:sp>
        <p:nvSpPr>
          <p:cNvPr id="9" name="Content Placeholder 2"/>
          <p:cNvSpPr>
            <a:spLocks noGrp="1"/>
          </p:cNvSpPr>
          <p:nvPr>
            <p:ph idx="1"/>
          </p:nvPr>
        </p:nvSpPr>
        <p:spPr>
          <a:xfrm>
            <a:off x="646172" y="1149110"/>
            <a:ext cx="7868795" cy="4114800"/>
          </a:xfrm>
        </p:spPr>
        <p:txBody>
          <a:bodyPr/>
          <a:lstStyle/>
          <a:p>
            <a:pPr marL="0" indent="0" algn="ctr" defTabSz="1146175">
              <a:buNone/>
            </a:pPr>
            <a:r>
              <a:rPr lang="en-US" sz="4000" b="1" u="sng" dirty="0">
                <a:solidFill>
                  <a:schemeClr val="tx1"/>
                </a:solidFill>
              </a:rPr>
              <a:t>Multiple Instruments Procedure</a:t>
            </a:r>
          </a:p>
          <a:p>
            <a:pPr marL="1077913" indent="-395288" defTabSz="1146175"/>
            <a:endParaRPr lang="en-US" u="sng" dirty="0">
              <a:solidFill>
                <a:schemeClr val="tx1"/>
              </a:solidFill>
            </a:endParaRPr>
          </a:p>
          <a:p>
            <a:pPr marL="1077913" indent="-395288" defTabSz="1146175"/>
            <a:endParaRPr lang="en-US" u="sng" dirty="0">
              <a:solidFill>
                <a:schemeClr val="tx1"/>
              </a:solidFill>
            </a:endParaRPr>
          </a:p>
          <a:p>
            <a:pPr marL="1077913" indent="-395288" defTabSz="1146175"/>
            <a:r>
              <a:rPr lang="en-US" sz="2400" dirty="0">
                <a:solidFill>
                  <a:schemeClr val="tx1"/>
                </a:solidFill>
              </a:rPr>
              <a:t>The same prepared spikes and blanks may be analyzed on multiple instruments so long as the minimum requirement of 7 preparations in at least 3 separate batches from 3 separate dates is maintained.</a:t>
            </a:r>
          </a:p>
          <a:p>
            <a:pPr marL="1077913" indent="-395288" defTabSz="1146175"/>
            <a:endParaRPr lang="en-US" sz="2400" dirty="0">
              <a:solidFill>
                <a:schemeClr val="tx1"/>
              </a:solidFill>
            </a:endParaRPr>
          </a:p>
        </p:txBody>
      </p:sp>
    </p:spTree>
    <p:extLst>
      <p:ext uri="{BB962C8B-B14F-4D97-AF65-F5344CB8AC3E}">
        <p14:creationId xmlns:p14="http://schemas.microsoft.com/office/powerpoint/2010/main" val="212906085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33</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938151" y="950699"/>
            <a:ext cx="7445828" cy="4967514"/>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Adding A New Instrument</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Analyze a minimum of two spikes and two method blanks on the new instrument.</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If both method blank results are below the existing MDL, then the existing MDL</a:t>
            </a:r>
            <a:r>
              <a:rPr lang="en-US" sz="2800" b="1" baseline="-2000" dirty="0">
                <a:ea typeface="Calibri" panose="020F0502020204030204" pitchFamily="34" charset="0"/>
                <a:cs typeface="Arial" panose="020B0604020202020204" pitchFamily="34" charset="0"/>
              </a:rPr>
              <a:t>b</a:t>
            </a:r>
            <a:r>
              <a:rPr lang="en-US" sz="2400" dirty="0">
                <a:ea typeface="Calibri" panose="020F0502020204030204" pitchFamily="34" charset="0"/>
                <a:cs typeface="Arial" panose="020B0604020202020204" pitchFamily="34" charset="0"/>
              </a:rPr>
              <a:t> is validated. </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Combine the new spike results with the existing spike results and recalculate the MDLs as an ongoing MDL determination.  </a:t>
            </a:r>
          </a:p>
        </p:txBody>
      </p:sp>
    </p:spTree>
    <p:extLst>
      <p:ext uri="{BB962C8B-B14F-4D97-AF65-F5344CB8AC3E}">
        <p14:creationId xmlns:p14="http://schemas.microsoft.com/office/powerpoint/2010/main" val="426433726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34</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646173" y="950699"/>
            <a:ext cx="8032690" cy="4556119"/>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Adding A New Instrument</a:t>
            </a:r>
          </a:p>
          <a:p>
            <a:pPr marL="342900" marR="0" indent="-342900">
              <a:lnSpc>
                <a:spcPct val="115000"/>
              </a:lnSpc>
              <a:spcBef>
                <a:spcPts val="0"/>
              </a:spcBef>
              <a:spcAft>
                <a:spcPts val="1000"/>
              </a:spcAft>
              <a:buFont typeface="Arial" panose="020B0604020202020204" pitchFamily="34" charset="0"/>
              <a:buChar char="•"/>
            </a:pPr>
            <a:endParaRPr lang="en-US" sz="800" dirty="0">
              <a:ea typeface="Calibri" panose="020F0502020204030204" pitchFamily="34" charset="0"/>
              <a:cs typeface="Arial" panose="020B0604020202020204" pitchFamily="34" charset="0"/>
            </a:endParaRPr>
          </a:p>
          <a:p>
            <a:pPr marL="342900" marR="0"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Recalculated MDL is validated if:</a:t>
            </a:r>
          </a:p>
          <a:p>
            <a:pPr lvl="1">
              <a:lnSpc>
                <a:spcPct val="115000"/>
              </a:lnSpc>
              <a:spcBef>
                <a:spcPts val="0"/>
              </a:spcBef>
              <a:spcAft>
                <a:spcPts val="1000"/>
              </a:spcAft>
            </a:pPr>
            <a:r>
              <a:rPr lang="en-US" sz="2400" dirty="0">
                <a:ea typeface="Calibri" panose="020F0502020204030204" pitchFamily="34" charset="0"/>
                <a:cs typeface="Arial" panose="020B0604020202020204" pitchFamily="34" charset="0"/>
              </a:rPr>
              <a:t>1) 	It is within 0.5 to 2.0 times the existing MDL.</a:t>
            </a:r>
          </a:p>
          <a:p>
            <a:pPr marL="914400" lvl="1" indent="-449263">
              <a:lnSpc>
                <a:spcPct val="115000"/>
              </a:lnSpc>
              <a:spcBef>
                <a:spcPts val="0"/>
              </a:spcBef>
              <a:spcAft>
                <a:spcPts val="1000"/>
              </a:spcAft>
            </a:pPr>
            <a:r>
              <a:rPr lang="en-US" sz="2400" dirty="0">
                <a:ea typeface="Calibri" panose="020F0502020204030204" pitchFamily="34" charset="0"/>
                <a:cs typeface="Arial" panose="020B0604020202020204" pitchFamily="34" charset="0"/>
              </a:rPr>
              <a:t>2) 	</a:t>
            </a:r>
            <a:r>
              <a:rPr lang="en-US" sz="2400" u="sng" dirty="0">
                <a:ea typeface="Calibri" panose="020F0502020204030204" pitchFamily="34" charset="0"/>
                <a:cs typeface="Arial" panose="020B0604020202020204" pitchFamily="34" charset="0"/>
              </a:rPr>
              <a:t>Fewer</a:t>
            </a:r>
            <a:r>
              <a:rPr lang="en-US" sz="2400" dirty="0">
                <a:ea typeface="Calibri" panose="020F0502020204030204" pitchFamily="34" charset="0"/>
                <a:cs typeface="Arial" panose="020B0604020202020204" pitchFamily="34" charset="0"/>
              </a:rPr>
              <a:t> than 3% of the method blank results (for the individual analyte) have numerical results above the existing MDL.</a:t>
            </a:r>
          </a:p>
          <a:p>
            <a:pPr marL="344488" lvl="1" indent="-342900">
              <a:lnSpc>
                <a:spcPct val="115000"/>
              </a:lnSpc>
              <a:spcBef>
                <a:spcPts val="0"/>
              </a:spcBef>
              <a:spcAft>
                <a:spcPts val="1000"/>
              </a:spcAft>
              <a:buFont typeface="Arial" panose="020B0604020202020204" pitchFamily="34" charset="0"/>
              <a:buChar char="•"/>
            </a:pPr>
            <a:r>
              <a:rPr lang="en-US" sz="2400" dirty="0">
                <a:ea typeface="Calibri" panose="020F0502020204030204" pitchFamily="34" charset="0"/>
                <a:cs typeface="Arial" panose="020B0604020202020204" pitchFamily="34" charset="0"/>
              </a:rPr>
              <a:t>If either of these two conditions is not met, then a new MDL must be determined.</a:t>
            </a:r>
          </a:p>
        </p:txBody>
      </p:sp>
    </p:spTree>
    <p:extLst>
      <p:ext uri="{BB962C8B-B14F-4D97-AF65-F5344CB8AC3E}">
        <p14:creationId xmlns:p14="http://schemas.microsoft.com/office/powerpoint/2010/main" val="116735603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p:nvPr>
        </p:nvSpPr>
        <p:spPr>
          <a:xfrm>
            <a:off x="628650" y="98425"/>
            <a:ext cx="7886700" cy="1062038"/>
          </a:xfrm>
        </p:spPr>
        <p:txBody>
          <a:bodyPr/>
          <a:lstStyle/>
          <a:p>
            <a:pPr eaLnBrk="1" hangingPunct="1"/>
            <a:r>
              <a:rPr lang="en-US" altLang="en-US" sz="4800"/>
              <a:t>Thank you!</a:t>
            </a:r>
          </a:p>
        </p:txBody>
      </p:sp>
      <p:sp>
        <p:nvSpPr>
          <p:cNvPr id="9318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FF68717-9106-4B9A-81D5-73F5F36294A2}" type="slidenum">
              <a:rPr lang="en-US" altLang="en-US" smtClean="0">
                <a:solidFill>
                  <a:schemeClr val="tx2"/>
                </a:solidFill>
              </a:rPr>
              <a:pPr fontAlgn="base">
                <a:spcBef>
                  <a:spcPct val="0"/>
                </a:spcBef>
                <a:spcAft>
                  <a:spcPct val="0"/>
                </a:spcAft>
              </a:pPr>
              <a:t>35</a:t>
            </a:fld>
            <a:endParaRPr lang="en-US" altLang="en-US">
              <a:solidFill>
                <a:schemeClr val="tx2"/>
              </a:solidFill>
            </a:endParaRP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269" b="9269"/>
          <a:stretch>
            <a:fillRect/>
          </a:stretch>
        </p:blipFill>
        <p:spPr>
          <a:xfrm>
            <a:off x="628650" y="1228725"/>
            <a:ext cx="7886700" cy="4283075"/>
          </a:xfrm>
        </p:spPr>
      </p:pic>
      <p:sp>
        <p:nvSpPr>
          <p:cNvPr id="6"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7E5E27D-8DE7-49BF-BA81-D5A615F308B4}" type="slidenum">
              <a:rPr lang="en-US" altLang="en-US" smtClean="0">
                <a:solidFill>
                  <a:schemeClr val="tx2"/>
                </a:solidFill>
              </a:rPr>
              <a:pPr fontAlgn="base">
                <a:spcBef>
                  <a:spcPct val="0"/>
                </a:spcBef>
                <a:spcAft>
                  <a:spcPct val="0"/>
                </a:spcAft>
              </a:pPr>
              <a:t>36</a:t>
            </a:fld>
            <a:endParaRPr lang="en-US" altLang="en-US">
              <a:solidFill>
                <a:schemeClr val="tx2"/>
              </a:solidFill>
            </a:endParaRPr>
          </a:p>
        </p:txBody>
      </p:sp>
      <p:sp>
        <p:nvSpPr>
          <p:cNvPr id="94211" name="Title 2"/>
          <p:cNvSpPr>
            <a:spLocks noGrp="1"/>
          </p:cNvSpPr>
          <p:nvPr>
            <p:ph type="title"/>
          </p:nvPr>
        </p:nvSpPr>
        <p:spPr>
          <a:xfrm>
            <a:off x="1498600" y="57150"/>
            <a:ext cx="5302250" cy="557213"/>
          </a:xfrm>
        </p:spPr>
        <p:txBody>
          <a:bodyPr/>
          <a:lstStyle/>
          <a:p>
            <a:pPr eaLnBrk="1" hangingPunct="1"/>
            <a:r>
              <a:rPr lang="en-US" altLang="en-US"/>
              <a:t>Questions</a:t>
            </a:r>
          </a:p>
        </p:txBody>
      </p:sp>
      <p:sp>
        <p:nvSpPr>
          <p:cNvPr id="94212" name="Subtitle 3"/>
          <p:cNvSpPr>
            <a:spLocks noGrp="1"/>
          </p:cNvSpPr>
          <p:nvPr>
            <p:ph type="subTitle" idx="13"/>
          </p:nvPr>
        </p:nvSpPr>
        <p:spPr>
          <a:xfrm>
            <a:off x="1498600" y="379413"/>
            <a:ext cx="5302250" cy="458787"/>
          </a:xfrm>
        </p:spPr>
        <p:txBody>
          <a:bodyPr/>
          <a:lstStyle/>
          <a:p>
            <a:pPr eaLnBrk="1" hangingPunct="1"/>
            <a:r>
              <a:rPr lang="en-US" altLang="en-US"/>
              <a:t>Speaker Contact Information</a:t>
            </a:r>
          </a:p>
        </p:txBody>
      </p:sp>
      <p:sp>
        <p:nvSpPr>
          <p:cNvPr id="5" name="Content Placeholder 4"/>
          <p:cNvSpPr>
            <a:spLocks noGrp="1"/>
          </p:cNvSpPr>
          <p:nvPr>
            <p:ph idx="1"/>
          </p:nvPr>
        </p:nvSpPr>
        <p:spPr>
          <a:xfrm>
            <a:off x="628650" y="1189038"/>
            <a:ext cx="8026400" cy="4935537"/>
          </a:xfrm>
        </p:spPr>
        <p:txBody>
          <a:bodyPr rtlCol="0">
            <a:normAutofit fontScale="92500" lnSpcReduction="20000"/>
          </a:bodyPr>
          <a:lstStyle/>
          <a:p>
            <a:pPr marL="0" indent="0" algn="ctr" eaLnBrk="1" fontAlgn="auto" hangingPunct="1">
              <a:spcAft>
                <a:spcPts val="0"/>
              </a:spcAft>
              <a:buFont typeface="Arial" panose="020B0604020202020204" pitchFamily="34" charset="0"/>
              <a:buNone/>
              <a:defRPr/>
            </a:pPr>
            <a:r>
              <a:rPr lang="en-US" sz="4000" b="1" dirty="0">
                <a:solidFill>
                  <a:srgbClr val="002060"/>
                </a:solidFill>
              </a:rPr>
              <a:t>Questions?</a:t>
            </a:r>
          </a:p>
          <a:p>
            <a:pPr marL="0" indent="0" algn="ctr" eaLnBrk="1" fontAlgn="auto" hangingPunct="1">
              <a:spcAft>
                <a:spcPts val="0"/>
              </a:spcAft>
              <a:buFont typeface="Arial" panose="020B0604020202020204" pitchFamily="34" charset="0"/>
              <a:buNone/>
              <a:defRPr/>
            </a:pPr>
            <a:endParaRPr lang="en-US" sz="4000" dirty="0">
              <a:solidFill>
                <a:srgbClr val="002060"/>
              </a:solidFill>
            </a:endParaRPr>
          </a:p>
          <a:p>
            <a:pPr marL="0" indent="0" algn="ctr" eaLnBrk="1" fontAlgn="auto" hangingPunct="1">
              <a:spcAft>
                <a:spcPts val="0"/>
              </a:spcAft>
              <a:buFont typeface="Arial" panose="020B0604020202020204" pitchFamily="34" charset="0"/>
              <a:buNone/>
              <a:defRPr/>
            </a:pPr>
            <a:r>
              <a:rPr lang="en-US" sz="3500" dirty="0">
                <a:solidFill>
                  <a:srgbClr val="002060"/>
                </a:solidFill>
              </a:rPr>
              <a:t>Todd Crawford</a:t>
            </a:r>
          </a:p>
          <a:p>
            <a:pPr marL="0" indent="0" algn="ctr" eaLnBrk="1" fontAlgn="auto" hangingPunct="1">
              <a:spcAft>
                <a:spcPts val="0"/>
              </a:spcAft>
              <a:buFont typeface="Arial" panose="020B0604020202020204" pitchFamily="34" charset="0"/>
              <a:buNone/>
              <a:defRPr/>
            </a:pPr>
            <a:r>
              <a:rPr lang="en-US" sz="2400" dirty="0">
                <a:solidFill>
                  <a:srgbClr val="002060"/>
                </a:solidFill>
              </a:rPr>
              <a:t>Technical Assistance/Compliance Specialist</a:t>
            </a:r>
          </a:p>
          <a:p>
            <a:pPr marL="0" indent="0" algn="ctr" eaLnBrk="1" fontAlgn="auto" hangingPunct="1">
              <a:spcAft>
                <a:spcPts val="0"/>
              </a:spcAft>
              <a:buFont typeface="Arial" panose="020B0604020202020204" pitchFamily="34" charset="0"/>
              <a:buNone/>
              <a:defRPr/>
            </a:pPr>
            <a:endParaRPr lang="en-US" sz="2400" dirty="0">
              <a:solidFill>
                <a:srgbClr val="002060"/>
              </a:solidFill>
            </a:endParaRPr>
          </a:p>
          <a:p>
            <a:pPr marL="0" indent="0" algn="ctr" eaLnBrk="1" fontAlgn="auto" hangingPunct="1">
              <a:spcAft>
                <a:spcPts val="0"/>
              </a:spcAft>
              <a:buFont typeface="Arial" panose="020B0604020202020204" pitchFamily="34" charset="0"/>
              <a:buNone/>
              <a:defRPr/>
            </a:pPr>
            <a:r>
              <a:rPr lang="en-US" sz="2400" dirty="0">
                <a:solidFill>
                  <a:srgbClr val="002060"/>
                </a:solidFill>
              </a:rPr>
              <a:t>NC DEQ/DWR/WSS</a:t>
            </a:r>
          </a:p>
          <a:p>
            <a:pPr marL="0" indent="0" algn="ctr" eaLnBrk="1" fontAlgn="auto" hangingPunct="1">
              <a:spcAft>
                <a:spcPts val="0"/>
              </a:spcAft>
              <a:buFont typeface="Arial" panose="020B0604020202020204" pitchFamily="34" charset="0"/>
              <a:buNone/>
              <a:defRPr/>
            </a:pPr>
            <a:r>
              <a:rPr lang="en-US" sz="2400" dirty="0">
                <a:solidFill>
                  <a:srgbClr val="002060"/>
                </a:solidFill>
              </a:rPr>
              <a:t>Wastewater/Groundwater Laboratory Certification</a:t>
            </a:r>
          </a:p>
          <a:p>
            <a:pPr marL="0" indent="0" algn="ctr" eaLnBrk="1" fontAlgn="auto" hangingPunct="1">
              <a:spcAft>
                <a:spcPts val="0"/>
              </a:spcAft>
              <a:buFont typeface="Arial" panose="020B0604020202020204" pitchFamily="34" charset="0"/>
              <a:buNone/>
              <a:defRPr/>
            </a:pPr>
            <a:r>
              <a:rPr lang="en-US" sz="2400" dirty="0">
                <a:solidFill>
                  <a:srgbClr val="002060"/>
                </a:solidFill>
              </a:rPr>
              <a:t>(919) 733-3908 ext. 251</a:t>
            </a:r>
          </a:p>
          <a:p>
            <a:pPr marL="0" indent="0" algn="ctr" eaLnBrk="1" fontAlgn="auto" hangingPunct="1">
              <a:spcAft>
                <a:spcPts val="0"/>
              </a:spcAft>
              <a:buFont typeface="Arial" panose="020B0604020202020204" pitchFamily="34" charset="0"/>
              <a:buNone/>
              <a:defRPr/>
            </a:pPr>
            <a:r>
              <a:rPr lang="en-US" sz="2400" dirty="0">
                <a:solidFill>
                  <a:srgbClr val="0070C0"/>
                </a:solidFill>
                <a:hlinkClick r:id="rId3"/>
              </a:rPr>
              <a:t>todd.crawford@ncdenr.gov</a:t>
            </a:r>
            <a:r>
              <a:rPr lang="en-US" sz="2400" dirty="0">
                <a:solidFill>
                  <a:srgbClr val="0070C0"/>
                </a:solidFill>
              </a:rPr>
              <a:t> </a:t>
            </a:r>
          </a:p>
          <a:p>
            <a:pPr marL="0" indent="0" algn="ctr" eaLnBrk="1" fontAlgn="auto" hangingPunct="1">
              <a:spcAft>
                <a:spcPts val="0"/>
              </a:spcAft>
              <a:buFont typeface="Arial" panose="020B0604020202020204" pitchFamily="34" charset="0"/>
              <a:buNone/>
              <a:defRPr/>
            </a:pPr>
            <a:endParaRPr lang="en-US" sz="2400" dirty="0">
              <a:solidFill>
                <a:srgbClr val="002060"/>
              </a:solidFill>
            </a:endParaRPr>
          </a:p>
          <a:p>
            <a:pPr marL="0" indent="0" algn="ctr" eaLnBrk="1" fontAlgn="auto" hangingPunct="1">
              <a:spcAft>
                <a:spcPts val="0"/>
              </a:spcAft>
              <a:buFont typeface="Arial" panose="020B0604020202020204" pitchFamily="34" charset="0"/>
              <a:buNone/>
              <a:defRPr/>
            </a:pPr>
            <a:endParaRPr lang="en-US" sz="2400" dirty="0">
              <a:solidFill>
                <a:srgbClr val="002060"/>
              </a:solidFill>
            </a:endParaRPr>
          </a:p>
          <a:p>
            <a:pPr marL="0" indent="0" algn="ctr" eaLnBrk="1" fontAlgn="auto" hangingPunct="1">
              <a:spcAft>
                <a:spcPts val="0"/>
              </a:spcAft>
              <a:buFont typeface="Arial" panose="020B0604020202020204" pitchFamily="34" charset="0"/>
              <a:buNone/>
              <a:defRPr/>
            </a:pPr>
            <a:r>
              <a:rPr lang="en-US" sz="2400" b="1" dirty="0">
                <a:solidFill>
                  <a:srgbClr val="002060"/>
                </a:solidFill>
              </a:rPr>
              <a:t>Sign up for the listserv!</a:t>
            </a:r>
          </a:p>
          <a:p>
            <a:pPr marL="0" indent="0" algn="ctr" eaLnBrk="1" fontAlgn="auto" hangingPunct="1">
              <a:spcAft>
                <a:spcPts val="0"/>
              </a:spcAft>
              <a:buFont typeface="Arial" panose="020B0604020202020204" pitchFamily="34" charset="0"/>
              <a:buNone/>
              <a:defRPr/>
            </a:pPr>
            <a:r>
              <a:rPr lang="en-US" sz="2400" b="1" dirty="0">
                <a:solidFill>
                  <a:srgbClr val="0070C0"/>
                </a:solidFill>
                <a:hlinkClick r:id="rId4"/>
              </a:rPr>
              <a:t>DENR.DWQ.Lab_Cert-join@lists.ncmail.net</a:t>
            </a:r>
            <a:r>
              <a:rPr lang="en-US" sz="2400" b="1" dirty="0">
                <a:solidFill>
                  <a:srgbClr val="0070C0"/>
                </a:solidFill>
              </a:rPr>
              <a:t>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4</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460501" y="-341251"/>
            <a:ext cx="9314512" cy="1463040"/>
          </a:xfrm>
          <a:prstGeom prst="rect">
            <a:avLst/>
          </a:prstGeom>
        </p:spPr>
      </p:pic>
      <p:sp>
        <p:nvSpPr>
          <p:cNvPr id="2" name="TextBox 1"/>
          <p:cNvSpPr txBox="1"/>
          <p:nvPr/>
        </p:nvSpPr>
        <p:spPr>
          <a:xfrm>
            <a:off x="271464" y="1238350"/>
            <a:ext cx="8547072" cy="4647426"/>
          </a:xfrm>
          <a:prstGeom prst="rect">
            <a:avLst/>
          </a:prstGeom>
          <a:noFill/>
        </p:spPr>
        <p:txBody>
          <a:bodyPr wrap="square" rtlCol="0">
            <a:spAutoFit/>
          </a:bodyPr>
          <a:lstStyle/>
          <a:p>
            <a:pPr algn="ctr"/>
            <a:r>
              <a:rPr lang="en-US" sz="4000" b="1" u="sng" dirty="0"/>
              <a:t>Exception!</a:t>
            </a:r>
          </a:p>
          <a:p>
            <a:pPr algn="ctr"/>
            <a:endParaRPr lang="en-US" sz="1600" b="1" u="sng" dirty="0"/>
          </a:p>
          <a:p>
            <a:pPr algn="ctr"/>
            <a:endParaRPr lang="en-US" sz="1600" b="1" u="sng" dirty="0"/>
          </a:p>
          <a:p>
            <a:pPr algn="ctr"/>
            <a:r>
              <a:rPr lang="en-US" sz="3200" dirty="0"/>
              <a:t>NC requires MDLs only if required</a:t>
            </a:r>
          </a:p>
          <a:p>
            <a:pPr algn="ctr"/>
            <a:r>
              <a:rPr lang="en-US" sz="3200" u="sng" dirty="0"/>
              <a:t>in the method </a:t>
            </a:r>
            <a:r>
              <a:rPr lang="en-US" sz="3200" dirty="0"/>
              <a:t>itself….for now.</a:t>
            </a:r>
          </a:p>
          <a:p>
            <a:pPr algn="ctr"/>
            <a:endParaRPr lang="en-US" sz="3200" dirty="0"/>
          </a:p>
          <a:p>
            <a:pPr algn="ctr"/>
            <a:r>
              <a:rPr lang="en-US" sz="3200" dirty="0"/>
              <a:t>A general requirement in a QC section </a:t>
            </a:r>
            <a:r>
              <a:rPr lang="en-US" sz="3200" u="sng" dirty="0"/>
              <a:t>outside the method </a:t>
            </a:r>
            <a:r>
              <a:rPr lang="en-US" sz="3200" dirty="0"/>
              <a:t>does not apply ...for now.</a:t>
            </a:r>
          </a:p>
          <a:p>
            <a:pPr algn="ctr"/>
            <a:endParaRPr lang="en-US" sz="3200" dirty="0"/>
          </a:p>
          <a:p>
            <a:pPr algn="ctr"/>
            <a:r>
              <a:rPr lang="en-US" sz="3200" dirty="0"/>
              <a:t>Example: SM 4020 B-2011</a:t>
            </a:r>
            <a:endParaRPr lang="en-US" sz="2800" dirty="0"/>
          </a:p>
        </p:txBody>
      </p:sp>
    </p:spTree>
    <p:extLst>
      <p:ext uri="{BB962C8B-B14F-4D97-AF65-F5344CB8AC3E}">
        <p14:creationId xmlns:p14="http://schemas.microsoft.com/office/powerpoint/2010/main" val="47397751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5</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460501" y="-341251"/>
            <a:ext cx="9314512" cy="1463040"/>
          </a:xfrm>
          <a:prstGeom prst="rect">
            <a:avLst/>
          </a:prstGeom>
        </p:spPr>
      </p:pic>
      <p:sp>
        <p:nvSpPr>
          <p:cNvPr id="2" name="TextBox 1"/>
          <p:cNvSpPr txBox="1"/>
          <p:nvPr/>
        </p:nvSpPr>
        <p:spPr>
          <a:xfrm>
            <a:off x="1844367" y="1206855"/>
            <a:ext cx="5636301" cy="4401205"/>
          </a:xfrm>
          <a:prstGeom prst="rect">
            <a:avLst/>
          </a:prstGeom>
          <a:noFill/>
        </p:spPr>
        <p:txBody>
          <a:bodyPr wrap="square" rtlCol="0">
            <a:spAutoFit/>
          </a:bodyPr>
          <a:lstStyle/>
          <a:p>
            <a:pPr algn="ctr"/>
            <a:r>
              <a:rPr lang="en-US" sz="4000" b="1" u="sng" dirty="0"/>
              <a:t>Basic Overview</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3200" dirty="0"/>
              <a:t>Initial MDL Determination</a:t>
            </a:r>
          </a:p>
          <a:p>
            <a:pPr marL="285750" indent="-285750">
              <a:buFont typeface="Arial" panose="020B0604020202020204" pitchFamily="34" charset="0"/>
              <a:buChar char="•"/>
            </a:pPr>
            <a:endParaRPr lang="en-US" sz="800" dirty="0"/>
          </a:p>
          <a:p>
            <a:pPr marL="976313" indent="-514350">
              <a:buFont typeface="+mj-lt"/>
              <a:buAutoNum type="arabicPeriod"/>
            </a:pPr>
            <a:r>
              <a:rPr lang="en-US" sz="2400" dirty="0"/>
              <a:t>Background Determination</a:t>
            </a:r>
          </a:p>
          <a:p>
            <a:pPr marL="976313" indent="-514350">
              <a:buFont typeface="+mj-lt"/>
              <a:buAutoNum type="arabicPeriod"/>
            </a:pPr>
            <a:endParaRPr lang="en-US" sz="2400" dirty="0"/>
          </a:p>
          <a:p>
            <a:pPr marL="976313" indent="-514350">
              <a:buFont typeface="+mj-lt"/>
              <a:buAutoNum type="arabicPeriod"/>
            </a:pPr>
            <a:r>
              <a:rPr lang="en-US" sz="2400" dirty="0"/>
              <a:t>Spike Level Determination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3200" dirty="0"/>
              <a:t>Ongoing MDL Verification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3200" dirty="0"/>
              <a:t>Multiple Instruments MDL</a:t>
            </a:r>
          </a:p>
        </p:txBody>
      </p:sp>
    </p:spTree>
    <p:extLst>
      <p:ext uri="{BB962C8B-B14F-4D97-AF65-F5344CB8AC3E}">
        <p14:creationId xmlns:p14="http://schemas.microsoft.com/office/powerpoint/2010/main" val="262219569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6</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193800" y="-318150"/>
            <a:ext cx="9314524" cy="1463040"/>
          </a:xfrm>
          <a:prstGeom prst="rect">
            <a:avLst/>
          </a:prstGeom>
        </p:spPr>
      </p:pic>
      <p:sp>
        <p:nvSpPr>
          <p:cNvPr id="2" name="Rectangle 1"/>
          <p:cNvSpPr/>
          <p:nvPr/>
        </p:nvSpPr>
        <p:spPr>
          <a:xfrm>
            <a:off x="467833" y="1024752"/>
            <a:ext cx="8211030" cy="4569456"/>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Initial Vs. Ongoing Verification</a:t>
            </a:r>
          </a:p>
          <a:p>
            <a:pPr marL="0" marR="0" algn="ctr">
              <a:lnSpc>
                <a:spcPct val="115000"/>
              </a:lnSpc>
              <a:spcBef>
                <a:spcPts val="0"/>
              </a:spcBef>
              <a:spcAft>
                <a:spcPts val="1000"/>
              </a:spcAft>
            </a:pPr>
            <a:endParaRPr lang="en-US" sz="800" dirty="0">
              <a:effectLst/>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2400" u="sng" dirty="0">
                <a:effectLst/>
                <a:ea typeface="Calibri" panose="020F0502020204030204" pitchFamily="34" charset="0"/>
                <a:cs typeface="Arial" panose="020B0604020202020204" pitchFamily="34" charset="0"/>
              </a:rPr>
              <a:t>Initial Verification</a:t>
            </a:r>
            <a:r>
              <a:rPr lang="en-US" sz="2400" dirty="0">
                <a:ea typeface="Calibri" panose="020F0502020204030204" pitchFamily="34" charset="0"/>
                <a:cs typeface="Arial" panose="020B0604020202020204" pitchFamily="34" charset="0"/>
              </a:rPr>
              <a:t>:  When a new method is implemented or if a method was rarely used in the last 24 months.  Also, when the laboratory does not have adequate data to perform the Ongoing Verification.</a:t>
            </a:r>
          </a:p>
          <a:p>
            <a:pPr marL="0" marR="0">
              <a:lnSpc>
                <a:spcPct val="115000"/>
              </a:lnSpc>
              <a:spcBef>
                <a:spcPts val="0"/>
              </a:spcBef>
              <a:spcAft>
                <a:spcPts val="1000"/>
              </a:spcAft>
            </a:pPr>
            <a:endParaRPr lang="en-US" sz="800" dirty="0">
              <a:effectLst/>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2400" u="sng" dirty="0">
                <a:effectLst/>
                <a:ea typeface="Calibri" panose="020F0502020204030204" pitchFamily="34" charset="0"/>
                <a:cs typeface="Arial" panose="020B0604020202020204" pitchFamily="34" charset="0"/>
              </a:rPr>
              <a:t>Ongoing Verification</a:t>
            </a:r>
            <a:r>
              <a:rPr lang="en-US" sz="2400" dirty="0">
                <a:effectLst/>
                <a:ea typeface="Calibri" panose="020F0502020204030204" pitchFamily="34" charset="0"/>
                <a:cs typeface="Arial" panose="020B0604020202020204" pitchFamily="34" charset="0"/>
              </a:rPr>
              <a:t>:  Prepare and analyze at least two spikes and two method blanks quarterly.  Update MDL calculations yearly (</a:t>
            </a:r>
            <a:r>
              <a:rPr lang="en-US" sz="2400" dirty="0">
                <a:ea typeface="Calibri" panose="020F0502020204030204" pitchFamily="34" charset="0"/>
                <a:cs typeface="Arial" panose="020B0604020202020204" pitchFamily="34" charset="0"/>
              </a:rPr>
              <a:t>e</a:t>
            </a:r>
            <a:r>
              <a:rPr lang="en-US" sz="2400" dirty="0">
                <a:effectLst/>
                <a:ea typeface="Calibri" panose="020F0502020204030204" pitchFamily="34" charset="0"/>
                <a:cs typeface="Arial" panose="020B0604020202020204" pitchFamily="34" charset="0"/>
              </a:rPr>
              <a:t>very 13 months).</a:t>
            </a:r>
          </a:p>
        </p:txBody>
      </p:sp>
    </p:spTree>
    <p:extLst>
      <p:ext uri="{BB962C8B-B14F-4D97-AF65-F5344CB8AC3E}">
        <p14:creationId xmlns:p14="http://schemas.microsoft.com/office/powerpoint/2010/main" val="42088883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7</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217819" y="-405370"/>
            <a:ext cx="9314524" cy="1463040"/>
          </a:xfrm>
          <a:prstGeom prst="rect">
            <a:avLst/>
          </a:prstGeom>
        </p:spPr>
      </p:pic>
      <p:sp>
        <p:nvSpPr>
          <p:cNvPr id="2" name="Rectangle 1"/>
          <p:cNvSpPr/>
          <p:nvPr/>
        </p:nvSpPr>
        <p:spPr>
          <a:xfrm>
            <a:off x="935137" y="1732434"/>
            <a:ext cx="7360170" cy="2967992"/>
          </a:xfrm>
          <a:prstGeom prst="rect">
            <a:avLst/>
          </a:prstGeom>
        </p:spPr>
        <p:txBody>
          <a:bodyPr wrap="square">
            <a:spAutoFit/>
          </a:bodyPr>
          <a:lstStyle/>
          <a:p>
            <a:pPr marL="0" marR="0" algn="ctr">
              <a:lnSpc>
                <a:spcPct val="115000"/>
              </a:lnSpc>
              <a:spcBef>
                <a:spcPts val="0"/>
              </a:spcBef>
              <a:spcAft>
                <a:spcPts val="1000"/>
              </a:spcAft>
            </a:pPr>
            <a:r>
              <a:rPr lang="en-US" sz="4000" b="1" u="sng" dirty="0">
                <a:effectLst/>
                <a:ea typeface="Calibri" panose="020F0502020204030204" pitchFamily="34" charset="0"/>
                <a:cs typeface="Arial" panose="020B0604020202020204" pitchFamily="34" charset="0"/>
              </a:rPr>
              <a:t>Background Determination</a:t>
            </a:r>
          </a:p>
          <a:p>
            <a:pPr marL="0" marR="0">
              <a:lnSpc>
                <a:spcPct val="115000"/>
              </a:lnSpc>
              <a:spcBef>
                <a:spcPts val="0"/>
              </a:spcBef>
              <a:spcAft>
                <a:spcPts val="1000"/>
              </a:spcAft>
            </a:pPr>
            <a:endParaRPr lang="en-US" sz="2400" dirty="0">
              <a:effectLst/>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en-US" sz="2800" dirty="0">
                <a:effectLst/>
                <a:ea typeface="Calibri" panose="020F0502020204030204" pitchFamily="34" charset="0"/>
                <a:cs typeface="Arial" panose="020B0604020202020204" pitchFamily="34" charset="0"/>
              </a:rPr>
              <a:t>Procedure now requires an evaluation of </a:t>
            </a:r>
            <a:r>
              <a:rPr lang="en-US" sz="2800" dirty="0">
                <a:ea typeface="Calibri" panose="020F0502020204030204" pitchFamily="34" charset="0"/>
                <a:cs typeface="Arial" panose="020B0604020202020204" pitchFamily="34" charset="0"/>
              </a:rPr>
              <a:t>back</a:t>
            </a:r>
            <a:r>
              <a:rPr lang="en-US" sz="2800" dirty="0">
                <a:effectLst/>
                <a:ea typeface="Calibri" panose="020F0502020204030204" pitchFamily="34" charset="0"/>
                <a:cs typeface="Arial" panose="020B0604020202020204" pitchFamily="34" charset="0"/>
              </a:rPr>
              <a:t>ground contamination through the analysis of method blanks.   </a:t>
            </a:r>
          </a:p>
        </p:txBody>
      </p:sp>
    </p:spTree>
    <p:extLst>
      <p:ext uri="{BB962C8B-B14F-4D97-AF65-F5344CB8AC3E}">
        <p14:creationId xmlns:p14="http://schemas.microsoft.com/office/powerpoint/2010/main" val="79904960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8</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271463" y="1188385"/>
            <a:ext cx="8649253" cy="4755355"/>
          </a:xfrm>
        </p:spPr>
        <p:txBody>
          <a:bodyPr/>
          <a:lstStyle/>
          <a:p>
            <a:pPr marL="0" indent="0" algn="ctr">
              <a:buNone/>
            </a:pPr>
            <a:r>
              <a:rPr lang="en-US" sz="3500" b="1" u="sng" dirty="0">
                <a:solidFill>
                  <a:schemeClr val="tx1"/>
                </a:solidFill>
              </a:rPr>
              <a:t>Determine MDL</a:t>
            </a:r>
            <a:r>
              <a:rPr lang="en-US" sz="3500" b="1" u="sng" baseline="-2000" dirty="0">
                <a:solidFill>
                  <a:schemeClr val="tx1"/>
                </a:solidFill>
              </a:rPr>
              <a:t>b</a:t>
            </a:r>
            <a:r>
              <a:rPr lang="en-US" sz="3500" b="1" u="sng" dirty="0">
                <a:solidFill>
                  <a:schemeClr val="tx1"/>
                </a:solidFill>
              </a:rPr>
              <a:t> for Method Blanks</a:t>
            </a:r>
            <a:endParaRPr lang="en-US" sz="3500" b="1" u="sng" baseline="-2000" dirty="0">
              <a:solidFill>
                <a:schemeClr val="tx1"/>
              </a:solidFill>
            </a:endParaRPr>
          </a:p>
          <a:p>
            <a:pPr marL="0" indent="0" algn="ctr">
              <a:buNone/>
            </a:pPr>
            <a:endParaRPr lang="en-US" sz="800" u="sng" baseline="-25000" dirty="0">
              <a:solidFill>
                <a:schemeClr val="tx1"/>
              </a:solidFill>
            </a:endParaRPr>
          </a:p>
          <a:p>
            <a:pPr marL="0" indent="0" algn="ctr">
              <a:buNone/>
            </a:pPr>
            <a:r>
              <a:rPr lang="en-US" sz="4000" u="sng" baseline="-25000" dirty="0">
                <a:solidFill>
                  <a:schemeClr val="tx1"/>
                </a:solidFill>
              </a:rPr>
              <a:t>For Initial Determination</a:t>
            </a:r>
          </a:p>
          <a:p>
            <a:pPr marL="0" indent="0" algn="ctr">
              <a:buNone/>
            </a:pPr>
            <a:endParaRPr lang="en-US" sz="4000" baseline="-25000" dirty="0">
              <a:solidFill>
                <a:schemeClr val="tx1"/>
              </a:solidFill>
            </a:endParaRPr>
          </a:p>
          <a:p>
            <a:pPr marL="1147763" indent="-401638"/>
            <a:r>
              <a:rPr lang="en-US" sz="2800" dirty="0">
                <a:solidFill>
                  <a:schemeClr val="tx1"/>
                </a:solidFill>
              </a:rPr>
              <a:t>Process a minimum of 7 method blanks through entire procedure</a:t>
            </a:r>
          </a:p>
          <a:p>
            <a:pPr marL="746125" indent="0">
              <a:buNone/>
            </a:pPr>
            <a:endParaRPr lang="en-US" sz="800" dirty="0">
              <a:solidFill>
                <a:schemeClr val="tx1"/>
              </a:solidFill>
            </a:endParaRPr>
          </a:p>
          <a:p>
            <a:pPr marL="1147763" indent="-457200"/>
            <a:endParaRPr lang="en-US" sz="800" dirty="0">
              <a:solidFill>
                <a:schemeClr val="tx1"/>
              </a:solidFill>
            </a:endParaRPr>
          </a:p>
          <a:p>
            <a:pPr marL="1147763" indent="-457200"/>
            <a:r>
              <a:rPr lang="en-US" sz="2800" dirty="0">
                <a:solidFill>
                  <a:schemeClr val="tx1"/>
                </a:solidFill>
              </a:rPr>
              <a:t>If all blanks are non-detects, then MDL</a:t>
            </a:r>
            <a:r>
              <a:rPr lang="en-US" sz="3000" baseline="-2000" dirty="0">
                <a:solidFill>
                  <a:schemeClr val="tx1"/>
                </a:solidFill>
              </a:rPr>
              <a:t>b</a:t>
            </a:r>
            <a:r>
              <a:rPr lang="en-US" sz="2800" dirty="0">
                <a:solidFill>
                  <a:schemeClr val="tx1"/>
                </a:solidFill>
              </a:rPr>
              <a:t> does not apply</a:t>
            </a:r>
          </a:p>
          <a:p>
            <a:endParaRPr lang="en-US" baseline="-25000" dirty="0"/>
          </a:p>
        </p:txBody>
      </p:sp>
    </p:spTree>
    <p:extLst>
      <p:ext uri="{BB962C8B-B14F-4D97-AF65-F5344CB8AC3E}">
        <p14:creationId xmlns:p14="http://schemas.microsoft.com/office/powerpoint/2010/main" val="122771816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8936C4F-F5B9-45AF-A39F-D39AA3974619}" type="slidenum">
              <a:rPr lang="en-US" altLang="en-US" smtClean="0">
                <a:solidFill>
                  <a:schemeClr val="tx2"/>
                </a:solidFill>
              </a:rPr>
              <a:pPr fontAlgn="base">
                <a:spcBef>
                  <a:spcPct val="0"/>
                </a:spcBef>
                <a:spcAft>
                  <a:spcPct val="0"/>
                </a:spcAft>
              </a:pPr>
              <a:t>9</a:t>
            </a:fld>
            <a:endParaRPr lang="en-US" altLang="en-US">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grpSp>
        <p:nvGrpSpPr>
          <p:cNvPr id="29700" name="Group 7"/>
          <p:cNvGrpSpPr>
            <a:grpSpLocks/>
          </p:cNvGrpSpPr>
          <p:nvPr/>
        </p:nvGrpSpPr>
        <p:grpSpPr bwMode="auto">
          <a:xfrm>
            <a:off x="271463" y="103188"/>
            <a:ext cx="8407400" cy="5665787"/>
            <a:chOff x="270973" y="-993179"/>
            <a:chExt cx="5586763" cy="6492091"/>
          </a:xfrm>
        </p:grpSpPr>
        <p:sp>
          <p:nvSpPr>
            <p:cNvPr id="29702" name="Rectangle 299"/>
            <p:cNvSpPr>
              <a:spLocks noChangeArrowheads="1"/>
            </p:cNvSpPr>
            <p:nvPr/>
          </p:nvSpPr>
          <p:spPr bwMode="auto">
            <a:xfrm>
              <a:off x="270973" y="-993179"/>
              <a:ext cx="5477854" cy="7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4000">
                <a:solidFill>
                  <a:srgbClr val="0070C0"/>
                </a:solidFill>
                <a:latin typeface="Times New Roman" panose="02020603050405020304" pitchFamily="18" charset="0"/>
              </a:endParaRPr>
            </a:p>
          </p:txBody>
        </p:sp>
        <p:sp>
          <p:nvSpPr>
            <p:cNvPr id="29703" name="Rectangle 305"/>
            <p:cNvSpPr>
              <a:spLocks noChangeArrowheads="1"/>
            </p:cNvSpPr>
            <p:nvPr/>
          </p:nvSpPr>
          <p:spPr bwMode="auto">
            <a:xfrm>
              <a:off x="519970" y="4673555"/>
              <a:ext cx="5337766" cy="825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sz="3600">
                <a:solidFill>
                  <a:srgbClr val="0070C0"/>
                </a:solidFill>
              </a:endParaRPr>
            </a:p>
          </p:txBody>
        </p:sp>
      </p:grpSp>
      <p:pic>
        <p:nvPicPr>
          <p:cNvPr id="8" name="Picture 7"/>
          <p:cNvPicPr>
            <a:picLocks noChangeAspect="1"/>
          </p:cNvPicPr>
          <p:nvPr/>
        </p:nvPicPr>
        <p:blipFill>
          <a:blip r:embed="rId3"/>
          <a:stretch>
            <a:fillRect/>
          </a:stretch>
        </p:blipFill>
        <p:spPr>
          <a:xfrm>
            <a:off x="-1003300" y="-333253"/>
            <a:ext cx="9314524" cy="1463040"/>
          </a:xfrm>
          <a:prstGeom prst="rect">
            <a:avLst/>
          </a:prstGeom>
        </p:spPr>
      </p:pic>
      <p:sp>
        <p:nvSpPr>
          <p:cNvPr id="2" name="Content Placeholder 1"/>
          <p:cNvSpPr>
            <a:spLocks noGrp="1"/>
          </p:cNvSpPr>
          <p:nvPr>
            <p:ph idx="1"/>
          </p:nvPr>
        </p:nvSpPr>
        <p:spPr>
          <a:xfrm>
            <a:off x="628268" y="1013620"/>
            <a:ext cx="7886700" cy="4755355"/>
          </a:xfrm>
        </p:spPr>
        <p:txBody>
          <a:bodyPr/>
          <a:lstStyle/>
          <a:p>
            <a:pPr marL="0" indent="0" algn="ctr">
              <a:buNone/>
            </a:pPr>
            <a:r>
              <a:rPr lang="en-US" sz="4000" b="1" u="sng" dirty="0">
                <a:solidFill>
                  <a:schemeClr val="tx1"/>
                </a:solidFill>
              </a:rPr>
              <a:t>Method Blank MDL</a:t>
            </a:r>
            <a:r>
              <a:rPr lang="en-US" sz="4000" b="1" u="sng" baseline="-2000" dirty="0">
                <a:solidFill>
                  <a:schemeClr val="tx1"/>
                </a:solidFill>
              </a:rPr>
              <a:t>b</a:t>
            </a:r>
          </a:p>
          <a:p>
            <a:pPr marL="0" indent="0" algn="ctr">
              <a:buNone/>
            </a:pPr>
            <a:r>
              <a:rPr lang="en-US" sz="3600" u="sng" baseline="-25000" dirty="0">
                <a:solidFill>
                  <a:schemeClr val="tx1"/>
                </a:solidFill>
              </a:rPr>
              <a:t>(Initial Determination)</a:t>
            </a:r>
          </a:p>
          <a:p>
            <a:pPr marL="690563" indent="0">
              <a:buNone/>
            </a:pPr>
            <a:endParaRPr lang="en-US" sz="800" dirty="0">
              <a:solidFill>
                <a:schemeClr val="tx1"/>
              </a:solidFill>
            </a:endParaRPr>
          </a:p>
          <a:p>
            <a:pPr marL="690563" indent="0">
              <a:buNone/>
            </a:pPr>
            <a:endParaRPr lang="en-US" sz="800" dirty="0">
              <a:solidFill>
                <a:schemeClr val="tx1"/>
              </a:solidFill>
            </a:endParaRPr>
          </a:p>
          <a:p>
            <a:pPr marL="1147763" indent="-457200"/>
            <a:r>
              <a:rPr lang="en-US" sz="2800" dirty="0">
                <a:solidFill>
                  <a:schemeClr val="tx1"/>
                </a:solidFill>
              </a:rPr>
              <a:t>If </a:t>
            </a:r>
            <a:r>
              <a:rPr lang="en-US" sz="2800" u="sng" dirty="0">
                <a:solidFill>
                  <a:schemeClr val="tx1"/>
                </a:solidFill>
              </a:rPr>
              <a:t>some (but not all</a:t>
            </a:r>
            <a:r>
              <a:rPr lang="en-US" sz="2800" dirty="0">
                <a:solidFill>
                  <a:schemeClr val="tx1"/>
                </a:solidFill>
              </a:rPr>
              <a:t>) of the method blank give numerical results, set MDL</a:t>
            </a:r>
            <a:r>
              <a:rPr lang="en-US" sz="3000" baseline="-2000" dirty="0">
                <a:solidFill>
                  <a:schemeClr val="tx1"/>
                </a:solidFill>
              </a:rPr>
              <a:t>b</a:t>
            </a:r>
            <a:r>
              <a:rPr lang="en-US" sz="2800" dirty="0">
                <a:solidFill>
                  <a:schemeClr val="tx1"/>
                </a:solidFill>
              </a:rPr>
              <a:t> equal to the highest method blank result.</a:t>
            </a:r>
          </a:p>
          <a:p>
            <a:pPr marL="1147763" indent="-457200"/>
            <a:endParaRPr lang="en-US" sz="800" dirty="0">
              <a:solidFill>
                <a:schemeClr val="tx1"/>
              </a:solidFill>
            </a:endParaRPr>
          </a:p>
          <a:p>
            <a:pPr marL="1147763" indent="-457200"/>
            <a:r>
              <a:rPr lang="en-US" sz="2800" dirty="0">
                <a:solidFill>
                  <a:schemeClr val="tx1"/>
                </a:solidFill>
              </a:rPr>
              <a:t>If </a:t>
            </a:r>
            <a:r>
              <a:rPr lang="en-US" sz="2800" u="sng" dirty="0">
                <a:solidFill>
                  <a:schemeClr val="tx1"/>
                </a:solidFill>
              </a:rPr>
              <a:t>all</a:t>
            </a:r>
            <a:r>
              <a:rPr lang="en-US" sz="2800" dirty="0">
                <a:solidFill>
                  <a:schemeClr val="tx1"/>
                </a:solidFill>
              </a:rPr>
              <a:t> of the method blanks are non-detects, then the MDL</a:t>
            </a:r>
            <a:r>
              <a:rPr lang="en-US" sz="3000" baseline="-2000" dirty="0">
                <a:solidFill>
                  <a:schemeClr val="tx1"/>
                </a:solidFill>
              </a:rPr>
              <a:t>b</a:t>
            </a:r>
            <a:r>
              <a:rPr lang="en-US" sz="2800" dirty="0">
                <a:solidFill>
                  <a:schemeClr val="tx1"/>
                </a:solidFill>
              </a:rPr>
              <a:t> is set to equal the MDL</a:t>
            </a:r>
            <a:r>
              <a:rPr lang="en-US" sz="3000" baseline="-25000" dirty="0">
                <a:solidFill>
                  <a:schemeClr val="tx1"/>
                </a:solidFill>
              </a:rPr>
              <a:t>s</a:t>
            </a:r>
            <a:r>
              <a:rPr lang="en-US" sz="2800" dirty="0">
                <a:solidFill>
                  <a:schemeClr val="tx1"/>
                </a:solidFill>
              </a:rPr>
              <a:t>.</a:t>
            </a:r>
          </a:p>
          <a:p>
            <a:pPr marL="1147763" lvl="0" indent="-457200"/>
            <a:endParaRPr lang="en-US" sz="2800" dirty="0">
              <a:solidFill>
                <a:prstClr val="black"/>
              </a:solidFill>
            </a:endParaRPr>
          </a:p>
          <a:p>
            <a:pPr marL="1147763" indent="-457200"/>
            <a:endParaRPr lang="en-US" baseline="-25000" dirty="0"/>
          </a:p>
        </p:txBody>
      </p:sp>
    </p:spTree>
    <p:extLst>
      <p:ext uri="{BB962C8B-B14F-4D97-AF65-F5344CB8AC3E}">
        <p14:creationId xmlns:p14="http://schemas.microsoft.com/office/powerpoint/2010/main" val="3678216937"/>
      </p:ext>
    </p:extLst>
  </p:cSld>
  <p:clrMapOvr>
    <a:masterClrMapping/>
  </p:clrMapOvr>
  <p:transition spd="med">
    <p:fade/>
  </p:transition>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20260</TotalTime>
  <Words>4818</Words>
  <Application>Microsoft Office PowerPoint</Application>
  <PresentationFormat>On-screen Show (4:3)</PresentationFormat>
  <Paragraphs>499</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2_Office Theme</vt:lpstr>
      <vt:lpstr>Department of Environmental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Todd</dc:creator>
  <cp:lastModifiedBy>Crawford, Todd</cp:lastModifiedBy>
  <cp:revision>472</cp:revision>
  <cp:lastPrinted>2016-04-27T16:18:54Z</cp:lastPrinted>
  <dcterms:created xsi:type="dcterms:W3CDTF">2015-07-07T20:02:11Z</dcterms:created>
  <dcterms:modified xsi:type="dcterms:W3CDTF">2018-05-02T17:10:05Z</dcterms:modified>
</cp:coreProperties>
</file>