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</p:sldIdLst>
  <p:sldSz cx="7772400" cy="100584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ffany Lt BT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ffany Lt BT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ffany Lt BT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ffany Lt BT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ffany Lt BT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ffany Lt BT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ffany Lt BT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ffany Lt BT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ffany Lt BT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48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 snapToGrid="0">
      <p:cViewPr>
        <p:scale>
          <a:sx n="160" d="100"/>
          <a:sy n="160" d="100"/>
        </p:scale>
        <p:origin x="1614" y="-5052"/>
      </p:cViewPr>
      <p:guideLst>
        <p:guide orient="horz"/>
        <p:guide pos="48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613" y="3124200"/>
            <a:ext cx="6607175" cy="2155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225" y="5699125"/>
            <a:ext cx="5441950" cy="2571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984E9-9BCB-46C3-AE2E-59BA0C6B66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7DF96-ACDE-4CD6-B474-2D0CD1D8E5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38788" y="893763"/>
            <a:ext cx="1651000" cy="80470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3" y="893763"/>
            <a:ext cx="4803775" cy="80470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E8AED-7C0F-496C-B1F2-C7ADA7359D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4A3D6-7054-44A0-B80E-5946A0906D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363" y="6462713"/>
            <a:ext cx="6605587" cy="19986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363" y="4262438"/>
            <a:ext cx="6605587" cy="22002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5E565-1975-4E41-8DE5-EEC11E53E6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613" y="2905125"/>
            <a:ext cx="3227387" cy="6035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2905125"/>
            <a:ext cx="3227388" cy="6035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DE0D4-F9A5-4F1D-B154-EFCCE82AB1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938" y="403225"/>
            <a:ext cx="6994525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938" y="2251075"/>
            <a:ext cx="3433762" cy="9382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938" y="3189288"/>
            <a:ext cx="3433762" cy="5795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113" y="2251075"/>
            <a:ext cx="3435350" cy="9382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113" y="3189288"/>
            <a:ext cx="3435350" cy="5795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6A567-CD23-4571-B161-202AAFC224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78165-C7BE-42AD-AAB9-D644A58E98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A31EF-3EAB-4EC6-AEEA-F694A50E67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938" y="400050"/>
            <a:ext cx="2557462" cy="1704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475" y="400050"/>
            <a:ext cx="4344988" cy="8585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938" y="2105025"/>
            <a:ext cx="2557462" cy="6880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FD64D-CAA9-470F-8CB9-62DF36B41A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040563"/>
            <a:ext cx="4662488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898525"/>
            <a:ext cx="4662488" cy="60356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7872413"/>
            <a:ext cx="4662488" cy="11795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556C0-201C-4F28-958A-106420E753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2613" y="893763"/>
            <a:ext cx="66071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2613" y="2905125"/>
            <a:ext cx="6607175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2613" y="9164638"/>
            <a:ext cx="16192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defTabSz="1019175">
              <a:defRPr sz="16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55888" y="9164638"/>
            <a:ext cx="24606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ctr" defTabSz="1019175">
              <a:defRPr sz="16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570538" y="9164638"/>
            <a:ext cx="16192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 defTabSz="1019175">
              <a:defRPr sz="1600">
                <a:latin typeface="+mn-lt"/>
              </a:defRPr>
            </a:lvl1pPr>
          </a:lstStyle>
          <a:p>
            <a:fld id="{8F717E11-17B5-4B3C-8E5A-333F32B7F91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9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19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2pPr>
      <a:lvl3pPr algn="ctr" defTabSz="1019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3pPr>
      <a:lvl4pPr algn="ctr" defTabSz="1019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4pPr>
      <a:lvl5pPr algn="ctr" defTabSz="1019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5pPr>
      <a:lvl6pPr marL="457200" algn="ctr" defTabSz="1019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6pPr>
      <a:lvl7pPr marL="914400" algn="ctr" defTabSz="1019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7pPr>
      <a:lvl8pPr marL="1371600" algn="ctr" defTabSz="1019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8pPr>
      <a:lvl9pPr marL="1828800" algn="ctr" defTabSz="1019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9pPr>
    </p:titleStyle>
    <p:bodyStyle>
      <a:lvl1pPr marL="382588" indent="-382588" algn="l" defTabSz="1019175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7088" indent="-317500" algn="l" defTabSz="1019175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73175" indent="-254000" algn="l" defTabSz="1019175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782763" indent="-254000" algn="l" defTabSz="1019175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92350" indent="-254000" algn="l" defTabSz="1019175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49550" indent="-254000" algn="l" defTabSz="1019175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06750" indent="-254000" algn="l" defTabSz="1019175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63950" indent="-254000" algn="l" defTabSz="1019175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121150" indent="-254000" algn="l" defTabSz="1019175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42" name="Object 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255970"/>
              </p:ext>
            </p:extLst>
          </p:nvPr>
        </p:nvGraphicFramePr>
        <p:xfrm>
          <a:off x="714375" y="349250"/>
          <a:ext cx="6569075" cy="730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" name="Photo Editor Photo" r:id="rId3" imgW="20514286" imgH="22866667" progId="MSPhotoEd.3">
                  <p:embed/>
                </p:oleObj>
              </mc:Choice>
              <mc:Fallback>
                <p:oleObj name="Photo Editor Photo" r:id="rId3" imgW="20514286" imgH="22866667" progId="MSPhotoEd.3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349250"/>
                        <a:ext cx="6569075" cy="73040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12700">
                        <a:solidFill>
                          <a:schemeClr val="tx2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28600" y="228600"/>
            <a:ext cx="7315200" cy="960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685800" y="323850"/>
            <a:ext cx="6562725" cy="73533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79998" y="7708900"/>
            <a:ext cx="3826768" cy="2110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H="1">
            <a:off x="4175125" y="8636000"/>
            <a:ext cx="0" cy="1136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4175125" y="9779000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 flipV="1">
            <a:off x="5260975" y="9432925"/>
            <a:ext cx="0" cy="341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 flipH="1">
            <a:off x="4657725" y="9432925"/>
            <a:ext cx="60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 flipV="1">
            <a:off x="4654550" y="8636000"/>
            <a:ext cx="0" cy="796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 flipH="1" flipV="1">
            <a:off x="4175125" y="8636000"/>
            <a:ext cx="479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4714875" y="8629650"/>
            <a:ext cx="2771775" cy="749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5318125" y="9432925"/>
            <a:ext cx="2168525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538956" y="7677150"/>
            <a:ext cx="317341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b="1" dirty="0">
                <a:latin typeface="Arial" pitchFamily="34" charset="0"/>
                <a:cs typeface="Arial" pitchFamily="34" charset="0"/>
              </a:rPr>
              <a:t>Duke Energy Corporation </a:t>
            </a:r>
          </a:p>
          <a:p>
            <a:pPr algn="ctr"/>
            <a:r>
              <a:rPr lang="en-US" sz="1400" b="1" dirty="0">
                <a:latin typeface="Arial" pitchFamily="34" charset="0"/>
                <a:cs typeface="Arial" pitchFamily="34" charset="0"/>
              </a:rPr>
              <a:t>Allen Steam Station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Times New Roman" charset="0"/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4365625" y="9401175"/>
            <a:ext cx="776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>
                <a:latin typeface="Times New Roman" charset="0"/>
              </a:rPr>
              <a:t>North</a:t>
            </a:r>
          </a:p>
        </p:txBody>
      </p:sp>
      <p:pic>
        <p:nvPicPr>
          <p:cNvPr id="2069" name="Picture 21" descr="A:\NCMA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49925" y="8682038"/>
            <a:ext cx="1639888" cy="666750"/>
          </a:xfrm>
          <a:prstGeom prst="rect">
            <a:avLst/>
          </a:prstGeom>
          <a:noFill/>
        </p:spPr>
      </p:pic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6205538" y="8909050"/>
            <a:ext cx="304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800" b="1">
                <a:latin typeface="Courier" pitchFamily="49" charset="0"/>
              </a:rPr>
              <a:t>x</a:t>
            </a:r>
            <a:endParaRPr lang="en-US" sz="1000"/>
          </a:p>
        </p:txBody>
      </p:sp>
      <p:grpSp>
        <p:nvGrpSpPr>
          <p:cNvPr id="2079" name="Group 31"/>
          <p:cNvGrpSpPr>
            <a:grpSpLocks/>
          </p:cNvGrpSpPr>
          <p:nvPr/>
        </p:nvGrpSpPr>
        <p:grpSpPr bwMode="auto">
          <a:xfrm>
            <a:off x="4310063" y="8672513"/>
            <a:ext cx="195262" cy="1052512"/>
            <a:chOff x="945" y="3276"/>
            <a:chExt cx="195" cy="1149"/>
          </a:xfrm>
        </p:grpSpPr>
        <p:grpSp>
          <p:nvGrpSpPr>
            <p:cNvPr id="2074" name="Group 26"/>
            <p:cNvGrpSpPr>
              <a:grpSpLocks/>
            </p:cNvGrpSpPr>
            <p:nvPr/>
          </p:nvGrpSpPr>
          <p:grpSpPr bwMode="auto">
            <a:xfrm>
              <a:off x="972" y="3276"/>
              <a:ext cx="147" cy="486"/>
              <a:chOff x="1671" y="3900"/>
              <a:chExt cx="147" cy="486"/>
            </a:xfrm>
          </p:grpSpPr>
          <p:sp>
            <p:nvSpPr>
              <p:cNvPr id="2071" name="AutoShape 23"/>
              <p:cNvSpPr>
                <a:spLocks noChangeArrowheads="1"/>
              </p:cNvSpPr>
              <p:nvPr/>
            </p:nvSpPr>
            <p:spPr bwMode="auto">
              <a:xfrm>
                <a:off x="1746" y="3900"/>
                <a:ext cx="72" cy="486"/>
              </a:xfrm>
              <a:prstGeom prst="rtTriangl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2" name="AutoShape 24"/>
              <p:cNvSpPr>
                <a:spLocks noChangeArrowheads="1"/>
              </p:cNvSpPr>
              <p:nvPr/>
            </p:nvSpPr>
            <p:spPr bwMode="auto">
              <a:xfrm flipH="1">
                <a:off x="1671" y="3900"/>
                <a:ext cx="72" cy="486"/>
              </a:xfrm>
              <a:prstGeom prst="rtTriangl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75" name="Line 27"/>
            <p:cNvSpPr>
              <a:spLocks noChangeShapeType="1"/>
            </p:cNvSpPr>
            <p:nvPr/>
          </p:nvSpPr>
          <p:spPr bwMode="auto">
            <a:xfrm>
              <a:off x="1044" y="3765"/>
              <a:ext cx="0" cy="6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6" name="Line 28"/>
            <p:cNvSpPr>
              <a:spLocks noChangeShapeType="1"/>
            </p:cNvSpPr>
            <p:nvPr/>
          </p:nvSpPr>
          <p:spPr bwMode="auto">
            <a:xfrm flipV="1">
              <a:off x="945" y="4026"/>
              <a:ext cx="195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7" name="Oval 29"/>
            <p:cNvSpPr>
              <a:spLocks noChangeArrowheads="1"/>
            </p:cNvSpPr>
            <p:nvPr/>
          </p:nvSpPr>
          <p:spPr bwMode="auto">
            <a:xfrm>
              <a:off x="996" y="3984"/>
              <a:ext cx="90" cy="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" name="Oval 30"/>
            <p:cNvSpPr>
              <a:spLocks noChangeArrowheads="1"/>
            </p:cNvSpPr>
            <p:nvPr/>
          </p:nvSpPr>
          <p:spPr bwMode="auto">
            <a:xfrm>
              <a:off x="1017" y="4005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81" name="Text Box 33"/>
          <p:cNvSpPr txBox="1">
            <a:spLocks noChangeArrowheads="1"/>
          </p:cNvSpPr>
          <p:nvPr/>
        </p:nvSpPr>
        <p:spPr bwMode="auto">
          <a:xfrm>
            <a:off x="279998" y="8159333"/>
            <a:ext cx="5175250" cy="167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800" b="1" u="sng" dirty="0"/>
              <a:t>State Grid/Quad:</a:t>
            </a:r>
            <a:r>
              <a:rPr lang="en-US" sz="800" dirty="0"/>
              <a:t>	G14NE/Belmont 	</a:t>
            </a:r>
            <a:r>
              <a:rPr lang="en-US" sz="800" b="1" u="sng" dirty="0"/>
              <a:t>Permitted Flow:</a:t>
            </a:r>
            <a:r>
              <a:rPr lang="en-US" sz="800" dirty="0"/>
              <a:t>       Not limited </a:t>
            </a:r>
            <a:endParaRPr lang="en-US" sz="800" b="1" u="sng" dirty="0"/>
          </a:p>
          <a:p>
            <a:r>
              <a:rPr lang="en-US" sz="800" b="1" u="sng" dirty="0"/>
              <a:t>Receiving Streams:</a:t>
            </a:r>
            <a:r>
              <a:rPr lang="en-US" sz="800" dirty="0"/>
              <a:t>	Catawba and South Fork Catawba Rivers 			 </a:t>
            </a:r>
          </a:p>
          <a:p>
            <a:r>
              <a:rPr lang="en-US" sz="800" b="1" u="sng" dirty="0"/>
              <a:t>Stream Class:</a:t>
            </a:r>
            <a:r>
              <a:rPr lang="en-US" sz="800" dirty="0"/>
              <a:t>	WS-IV B &amp; WS-V B	 </a:t>
            </a:r>
            <a:r>
              <a:rPr lang="en-US" sz="800" b="1" u="sng" dirty="0"/>
              <a:t>8-Digit HUC</a:t>
            </a:r>
            <a:r>
              <a:rPr lang="en-US" sz="800" dirty="0"/>
              <a:t>	03050102 	</a:t>
            </a:r>
          </a:p>
          <a:p>
            <a:r>
              <a:rPr lang="en-US" sz="800" b="1" u="sng" dirty="0"/>
              <a:t>Drainage Basin</a:t>
            </a:r>
            <a:r>
              <a:rPr lang="en-US" sz="800" b="1" dirty="0"/>
              <a:t>:       </a:t>
            </a:r>
            <a:r>
              <a:rPr lang="en-US" sz="800" dirty="0"/>
              <a:t> 	Catawba River Basin 	 </a:t>
            </a:r>
            <a:r>
              <a:rPr lang="en-US" sz="800" b="1" u="sng" dirty="0"/>
              <a:t>Sub-Basin:</a:t>
            </a:r>
            <a:r>
              <a:rPr lang="en-US" sz="800" dirty="0"/>
              <a:t>                03-08-34 	</a:t>
            </a:r>
          </a:p>
          <a:p>
            <a:r>
              <a:rPr lang="en-US" sz="800" b="1" u="sng" dirty="0"/>
              <a:t>Latitude (001):</a:t>
            </a:r>
            <a:r>
              <a:rPr lang="en-US" sz="800" dirty="0"/>
              <a:t>	35</a:t>
            </a:r>
            <a:r>
              <a:rPr lang="en-US" sz="800" dirty="0">
                <a:sym typeface="Symbol" pitchFamily="18" charset="2"/>
              </a:rPr>
              <a:t> 11</a:t>
            </a:r>
            <a:r>
              <a:rPr lang="en-US" sz="800" dirty="0"/>
              <a:t>’ 23”  N 	 </a:t>
            </a:r>
            <a:r>
              <a:rPr lang="en-US" sz="800" b="1" u="sng" dirty="0"/>
              <a:t>Longitude (001):</a:t>
            </a:r>
            <a:r>
              <a:rPr lang="en-US" sz="800" dirty="0"/>
              <a:t>	81</a:t>
            </a:r>
            <a:r>
              <a:rPr lang="en-US" sz="800" dirty="0">
                <a:sym typeface="Symbol" pitchFamily="18" charset="2"/>
              </a:rPr>
              <a:t></a:t>
            </a:r>
            <a:r>
              <a:rPr lang="en-US" sz="800" dirty="0"/>
              <a:t> 00’ 45”  W 		</a:t>
            </a:r>
          </a:p>
          <a:p>
            <a:r>
              <a:rPr lang="en-US" sz="800" b="1" u="sng" dirty="0"/>
              <a:t>Latitude (002):</a:t>
            </a:r>
            <a:r>
              <a:rPr lang="en-US" sz="800" dirty="0"/>
              <a:t>	35</a:t>
            </a:r>
            <a:r>
              <a:rPr lang="en-US" sz="800" dirty="0">
                <a:sym typeface="Symbol" pitchFamily="18" charset="2"/>
              </a:rPr>
              <a:t> 10</a:t>
            </a:r>
            <a:r>
              <a:rPr lang="en-US" sz="800" dirty="0"/>
              <a:t>’ 30”  N 	 </a:t>
            </a:r>
            <a:r>
              <a:rPr lang="en-US" sz="800" b="1" u="sng" dirty="0"/>
              <a:t>Longitude (002):</a:t>
            </a:r>
            <a:r>
              <a:rPr lang="en-US" sz="800" dirty="0"/>
              <a:t>	81</a:t>
            </a:r>
            <a:r>
              <a:rPr lang="en-US" sz="800" dirty="0">
                <a:sym typeface="Symbol" pitchFamily="18" charset="2"/>
              </a:rPr>
              <a:t></a:t>
            </a:r>
            <a:r>
              <a:rPr lang="en-US" sz="800" dirty="0"/>
              <a:t> 00’ 23”  W 		</a:t>
            </a:r>
          </a:p>
          <a:p>
            <a:r>
              <a:rPr lang="en-US" sz="800" b="1" u="sng" dirty="0"/>
              <a:t>Latitude (002A):</a:t>
            </a:r>
            <a:r>
              <a:rPr lang="en-US" sz="800" dirty="0"/>
              <a:t>	35</a:t>
            </a:r>
            <a:r>
              <a:rPr lang="en-US" sz="800" dirty="0">
                <a:sym typeface="Symbol" pitchFamily="18" charset="2"/>
              </a:rPr>
              <a:t> 11</a:t>
            </a:r>
            <a:r>
              <a:rPr lang="en-US" sz="800" dirty="0"/>
              <a:t>’ 34”  N 	 </a:t>
            </a:r>
            <a:r>
              <a:rPr lang="en-US" sz="800" b="1" u="sng" dirty="0"/>
              <a:t>Longitude (002A):</a:t>
            </a:r>
            <a:r>
              <a:rPr lang="en-US" sz="800" dirty="0"/>
              <a:t>	81</a:t>
            </a:r>
            <a:r>
              <a:rPr lang="en-US" sz="800" dirty="0">
                <a:sym typeface="Symbol" pitchFamily="18" charset="2"/>
              </a:rPr>
              <a:t></a:t>
            </a:r>
            <a:r>
              <a:rPr lang="en-US" sz="800" dirty="0"/>
              <a:t> 00’ 22”  W 		 </a:t>
            </a:r>
          </a:p>
          <a:p>
            <a:r>
              <a:rPr lang="en-US" sz="800" b="1" u="sng" dirty="0"/>
              <a:t>Latitude (002B):</a:t>
            </a:r>
            <a:r>
              <a:rPr lang="en-US" sz="800" dirty="0"/>
              <a:t>	35</a:t>
            </a:r>
            <a:r>
              <a:rPr lang="en-US" sz="800" dirty="0">
                <a:sym typeface="Symbol" pitchFamily="18" charset="2"/>
              </a:rPr>
              <a:t> 11</a:t>
            </a:r>
            <a:r>
              <a:rPr lang="en-US" sz="800" dirty="0"/>
              <a:t>’ 36”  N 	 </a:t>
            </a:r>
            <a:r>
              <a:rPr lang="en-US" sz="800" b="1" u="sng" dirty="0"/>
              <a:t>Longitude (002B):</a:t>
            </a:r>
            <a:r>
              <a:rPr lang="en-US" sz="800" dirty="0"/>
              <a:t>	81</a:t>
            </a:r>
            <a:r>
              <a:rPr lang="en-US" sz="800" dirty="0">
                <a:sym typeface="Symbol" pitchFamily="18" charset="2"/>
              </a:rPr>
              <a:t></a:t>
            </a:r>
            <a:r>
              <a:rPr lang="en-US" sz="800" dirty="0"/>
              <a:t> 00’ 30”  W 		</a:t>
            </a:r>
          </a:p>
          <a:p>
            <a:r>
              <a:rPr lang="en-US" sz="800" b="1" u="sng" dirty="0"/>
              <a:t>Latitude (003):</a:t>
            </a:r>
            <a:r>
              <a:rPr lang="en-US" sz="800" dirty="0"/>
              <a:t>	35</a:t>
            </a:r>
            <a:r>
              <a:rPr lang="en-US" sz="800" dirty="0">
                <a:sym typeface="Symbol" pitchFamily="18" charset="2"/>
              </a:rPr>
              <a:t> 11</a:t>
            </a:r>
            <a:r>
              <a:rPr lang="en-US" sz="800" dirty="0"/>
              <a:t>’ 23”  N 	 </a:t>
            </a:r>
            <a:r>
              <a:rPr lang="en-US" sz="800" b="1" u="sng" dirty="0"/>
              <a:t>Longitude (003):</a:t>
            </a:r>
            <a:r>
              <a:rPr lang="en-US" sz="800" dirty="0"/>
              <a:t>	81</a:t>
            </a:r>
            <a:r>
              <a:rPr lang="en-US" sz="800" dirty="0">
                <a:sym typeface="Symbol" pitchFamily="18" charset="2"/>
              </a:rPr>
              <a:t></a:t>
            </a:r>
            <a:r>
              <a:rPr lang="en-US" sz="800" dirty="0"/>
              <a:t> 00’ 45”  W</a:t>
            </a:r>
            <a:endParaRPr lang="en-US" sz="800" b="1" u="sng" dirty="0"/>
          </a:p>
          <a:p>
            <a:r>
              <a:rPr lang="en-US" sz="800" b="1" u="sng" dirty="0"/>
              <a:t>Latitude (004):</a:t>
            </a:r>
            <a:r>
              <a:rPr lang="en-US" sz="800" dirty="0"/>
              <a:t>	35</a:t>
            </a:r>
            <a:r>
              <a:rPr lang="en-US" sz="800" dirty="0">
                <a:sym typeface="Symbol" pitchFamily="18" charset="2"/>
              </a:rPr>
              <a:t> 11</a:t>
            </a:r>
            <a:r>
              <a:rPr lang="en-US" sz="800" dirty="0"/>
              <a:t>’ 35”  N 	 </a:t>
            </a:r>
            <a:r>
              <a:rPr lang="en-US" sz="800" b="1" u="sng" dirty="0"/>
              <a:t>Longitude (004):</a:t>
            </a:r>
            <a:r>
              <a:rPr lang="en-US" sz="800" dirty="0"/>
              <a:t>	81</a:t>
            </a:r>
            <a:r>
              <a:rPr lang="en-US" sz="800" dirty="0">
                <a:sym typeface="Symbol" pitchFamily="18" charset="2"/>
              </a:rPr>
              <a:t></a:t>
            </a:r>
            <a:r>
              <a:rPr lang="en-US" sz="800" dirty="0"/>
              <a:t> 00’ 22”  W 	</a:t>
            </a:r>
          </a:p>
          <a:p>
            <a:r>
              <a:rPr lang="en-US" sz="800" b="1" u="sng" dirty="0"/>
              <a:t>Latitude (006):</a:t>
            </a:r>
            <a:r>
              <a:rPr lang="en-US" sz="800" dirty="0"/>
              <a:t>	35</a:t>
            </a:r>
            <a:r>
              <a:rPr lang="en-US" sz="800" dirty="0">
                <a:sym typeface="Symbol" pitchFamily="18" charset="2"/>
              </a:rPr>
              <a:t> 10</a:t>
            </a:r>
            <a:r>
              <a:rPr lang="en-US" sz="800" dirty="0"/>
              <a:t>’ 50”  N 	 </a:t>
            </a:r>
            <a:r>
              <a:rPr lang="en-US" sz="800" b="1" u="sng" dirty="0"/>
              <a:t>Longitude (006):</a:t>
            </a:r>
            <a:r>
              <a:rPr lang="en-US" sz="800" dirty="0"/>
              <a:t>	81</a:t>
            </a:r>
            <a:r>
              <a:rPr lang="en-US" sz="800" dirty="0">
                <a:sym typeface="Symbol" pitchFamily="18" charset="2"/>
              </a:rPr>
              <a:t></a:t>
            </a:r>
            <a:r>
              <a:rPr lang="en-US" sz="800" dirty="0"/>
              <a:t> 00’ 49”  W </a:t>
            </a:r>
          </a:p>
          <a:p>
            <a:r>
              <a:rPr lang="en-US" sz="800" b="1" u="sng" dirty="0"/>
              <a:t>Latitude (</a:t>
            </a:r>
            <a:r>
              <a:rPr lang="en-US" sz="800" b="1" u="sng" dirty="0" smtClean="0"/>
              <a:t>007):</a:t>
            </a:r>
            <a:r>
              <a:rPr lang="en-US" sz="800" dirty="0"/>
              <a:t>	35</a:t>
            </a:r>
            <a:r>
              <a:rPr lang="en-US" sz="800" dirty="0">
                <a:sym typeface="Symbol" pitchFamily="18" charset="2"/>
              </a:rPr>
              <a:t> </a:t>
            </a:r>
            <a:r>
              <a:rPr lang="en-US" sz="800" dirty="0" smtClean="0">
                <a:sym typeface="Symbol" pitchFamily="18" charset="2"/>
              </a:rPr>
              <a:t>11</a:t>
            </a:r>
            <a:r>
              <a:rPr lang="en-US" sz="800" dirty="0" smtClean="0"/>
              <a:t>’ </a:t>
            </a:r>
            <a:r>
              <a:rPr lang="en-US" sz="800" dirty="0"/>
              <a:t>55”  N 	 </a:t>
            </a:r>
            <a:r>
              <a:rPr lang="en-US" sz="800" b="1" u="sng" dirty="0"/>
              <a:t>Longitude (</a:t>
            </a:r>
            <a:r>
              <a:rPr lang="en-US" sz="800" b="1" u="sng" dirty="0" smtClean="0"/>
              <a:t>007):</a:t>
            </a:r>
            <a:r>
              <a:rPr lang="en-US" sz="800" dirty="0"/>
              <a:t>	81</a:t>
            </a:r>
            <a:r>
              <a:rPr lang="en-US" sz="800" dirty="0">
                <a:sym typeface="Symbol" pitchFamily="18" charset="2"/>
              </a:rPr>
              <a:t></a:t>
            </a:r>
            <a:r>
              <a:rPr lang="en-US" sz="800" dirty="0"/>
              <a:t> 00’ </a:t>
            </a:r>
            <a:r>
              <a:rPr lang="en-US" sz="800" dirty="0" smtClean="0"/>
              <a:t>36”  </a:t>
            </a:r>
            <a:r>
              <a:rPr lang="en-US" sz="800" dirty="0"/>
              <a:t>W 		</a:t>
            </a:r>
            <a:endParaRPr lang="en-US" sz="800" dirty="0" smtClean="0"/>
          </a:p>
          <a:p>
            <a:r>
              <a:rPr lang="en-US" sz="800" b="1" u="sng" dirty="0" smtClean="0"/>
              <a:t> Latitude (008</a:t>
            </a:r>
            <a:r>
              <a:rPr lang="en-US" sz="800" b="1" u="sng" dirty="0"/>
              <a:t>):</a:t>
            </a:r>
            <a:r>
              <a:rPr lang="en-US" sz="800" dirty="0"/>
              <a:t>	35</a:t>
            </a:r>
            <a:r>
              <a:rPr lang="en-US" sz="800" dirty="0">
                <a:sym typeface="Symbol" pitchFamily="18" charset="2"/>
              </a:rPr>
              <a:t> 10</a:t>
            </a:r>
            <a:r>
              <a:rPr lang="en-US" sz="800" dirty="0"/>
              <a:t>’ 55”  N 	 </a:t>
            </a:r>
            <a:r>
              <a:rPr lang="en-US" sz="800" b="1" u="sng" dirty="0"/>
              <a:t>Longitude (008):</a:t>
            </a:r>
            <a:r>
              <a:rPr lang="en-US" sz="800" dirty="0"/>
              <a:t>	81</a:t>
            </a:r>
            <a:r>
              <a:rPr lang="en-US" sz="800" dirty="0">
                <a:sym typeface="Symbol" pitchFamily="18" charset="2"/>
              </a:rPr>
              <a:t></a:t>
            </a:r>
            <a:r>
              <a:rPr lang="en-US" sz="800" dirty="0"/>
              <a:t> 00’ 24”  W </a:t>
            </a:r>
            <a:r>
              <a:rPr lang="en-US" sz="800" dirty="0"/>
              <a:t>	</a:t>
            </a:r>
          </a:p>
        </p:txBody>
      </p:sp>
      <p:sp>
        <p:nvSpPr>
          <p:cNvPr id="2083" name="Text Box 35"/>
          <p:cNvSpPr txBox="1">
            <a:spLocks noChangeArrowheads="1"/>
          </p:cNvSpPr>
          <p:nvPr/>
        </p:nvSpPr>
        <p:spPr bwMode="auto">
          <a:xfrm>
            <a:off x="5295901" y="9382125"/>
            <a:ext cx="229076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latin typeface="Arial" pitchFamily="34" charset="0"/>
                <a:cs typeface="Arial" pitchFamily="34" charset="0"/>
              </a:rPr>
              <a:t>NPDES Permit No. NC0004979</a:t>
            </a:r>
          </a:p>
          <a:p>
            <a:pPr algn="ctr"/>
            <a:r>
              <a:rPr lang="en-US" sz="1050" dirty="0">
                <a:latin typeface="Arial" pitchFamily="34" charset="0"/>
                <a:cs typeface="Arial" pitchFamily="34" charset="0"/>
              </a:rPr>
              <a:t>Gaston County</a:t>
            </a:r>
          </a:p>
        </p:txBody>
      </p:sp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4735480" y="8672513"/>
            <a:ext cx="9589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Facility</a:t>
            </a:r>
          </a:p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Location</a:t>
            </a:r>
          </a:p>
          <a:p>
            <a:pPr algn="ctr"/>
            <a:endParaRPr lang="en-US" sz="1600" dirty="0"/>
          </a:p>
        </p:txBody>
      </p:sp>
      <p:sp>
        <p:nvSpPr>
          <p:cNvPr id="2113" name="AutoShape 65"/>
          <p:cNvSpPr>
            <a:spLocks/>
          </p:cNvSpPr>
          <p:nvPr/>
        </p:nvSpPr>
        <p:spPr bwMode="auto">
          <a:xfrm>
            <a:off x="3086100" y="1035050"/>
            <a:ext cx="752475" cy="346075"/>
          </a:xfrm>
          <a:prstGeom prst="borderCallout2">
            <a:avLst>
              <a:gd name="adj1" fmla="val 33028"/>
              <a:gd name="adj2" fmla="val 110278"/>
              <a:gd name="adj3" fmla="val 33028"/>
              <a:gd name="adj4" fmla="val 110278"/>
              <a:gd name="adj5" fmla="val 35322"/>
              <a:gd name="adj6" fmla="val 1102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b="1"/>
              <a:t>001</a:t>
            </a:r>
            <a:endParaRPr lang="en-US" sz="1600"/>
          </a:p>
        </p:txBody>
      </p:sp>
      <p:sp>
        <p:nvSpPr>
          <p:cNvPr id="2145" name="Text Box 97"/>
          <p:cNvSpPr txBox="1">
            <a:spLocks noChangeArrowheads="1"/>
          </p:cNvSpPr>
          <p:nvPr/>
        </p:nvSpPr>
        <p:spPr bwMode="auto">
          <a:xfrm>
            <a:off x="4191000" y="8020148"/>
            <a:ext cx="3295650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Map not to scale</a:t>
            </a:r>
          </a:p>
        </p:txBody>
      </p:sp>
      <p:sp>
        <p:nvSpPr>
          <p:cNvPr id="2146" name="AutoShape 98"/>
          <p:cNvSpPr>
            <a:spLocks/>
          </p:cNvSpPr>
          <p:nvPr/>
        </p:nvSpPr>
        <p:spPr bwMode="auto">
          <a:xfrm>
            <a:off x="3136900" y="2921000"/>
            <a:ext cx="804863" cy="346075"/>
          </a:xfrm>
          <a:prstGeom prst="borderCallout2">
            <a:avLst>
              <a:gd name="adj1" fmla="val 33028"/>
              <a:gd name="adj2" fmla="val 109468"/>
              <a:gd name="adj3" fmla="val 33028"/>
              <a:gd name="adj4" fmla="val 109468"/>
              <a:gd name="adj5" fmla="val 34404"/>
              <a:gd name="adj6" fmla="val 1096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b="1"/>
              <a:t>003</a:t>
            </a:r>
          </a:p>
        </p:txBody>
      </p:sp>
      <p:sp>
        <p:nvSpPr>
          <p:cNvPr id="2147" name="AutoShape 99"/>
          <p:cNvSpPr>
            <a:spLocks/>
          </p:cNvSpPr>
          <p:nvPr/>
        </p:nvSpPr>
        <p:spPr bwMode="auto">
          <a:xfrm>
            <a:off x="4025900" y="4241800"/>
            <a:ext cx="754063" cy="346075"/>
          </a:xfrm>
          <a:prstGeom prst="borderCallout2">
            <a:avLst>
              <a:gd name="adj1" fmla="val 33028"/>
              <a:gd name="adj2" fmla="val 110106"/>
              <a:gd name="adj3" fmla="val 33028"/>
              <a:gd name="adj4" fmla="val 110106"/>
              <a:gd name="adj5" fmla="val 33030"/>
              <a:gd name="adj6" fmla="val 10989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b="1" dirty="0"/>
              <a:t>002</a:t>
            </a:r>
          </a:p>
        </p:txBody>
      </p:sp>
      <p:sp>
        <p:nvSpPr>
          <p:cNvPr id="2148" name="AutoShape 100"/>
          <p:cNvSpPr>
            <a:spLocks/>
          </p:cNvSpPr>
          <p:nvPr/>
        </p:nvSpPr>
        <p:spPr bwMode="auto">
          <a:xfrm>
            <a:off x="5286375" y="3571875"/>
            <a:ext cx="868363" cy="346075"/>
          </a:xfrm>
          <a:prstGeom prst="borderCallout2">
            <a:avLst>
              <a:gd name="adj1" fmla="val 33028"/>
              <a:gd name="adj2" fmla="val 97256"/>
              <a:gd name="adj3" fmla="val 30276"/>
              <a:gd name="adj4" fmla="val 97804"/>
              <a:gd name="adj5" fmla="val 29818"/>
              <a:gd name="adj6" fmla="val 9707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b="1" dirty="0"/>
              <a:t>002A</a:t>
            </a:r>
            <a:endParaRPr lang="en-US" sz="1600" dirty="0"/>
          </a:p>
        </p:txBody>
      </p:sp>
      <p:sp>
        <p:nvSpPr>
          <p:cNvPr id="2149" name="AutoShape 101"/>
          <p:cNvSpPr>
            <a:spLocks/>
          </p:cNvSpPr>
          <p:nvPr/>
        </p:nvSpPr>
        <p:spPr bwMode="auto">
          <a:xfrm>
            <a:off x="4838700" y="2946400"/>
            <a:ext cx="868363" cy="346075"/>
          </a:xfrm>
          <a:prstGeom prst="borderCallout2">
            <a:avLst>
              <a:gd name="adj1" fmla="val 33028"/>
              <a:gd name="adj2" fmla="val 108773"/>
              <a:gd name="adj3" fmla="val 33028"/>
              <a:gd name="adj4" fmla="val 108773"/>
              <a:gd name="adj5" fmla="val 32567"/>
              <a:gd name="adj6" fmla="val 1087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b="1" dirty="0"/>
              <a:t>004</a:t>
            </a:r>
            <a:endParaRPr lang="en-US" sz="1600" dirty="0"/>
          </a:p>
        </p:txBody>
      </p:sp>
      <p:sp>
        <p:nvSpPr>
          <p:cNvPr id="2151" name="AutoShape 103"/>
          <p:cNvSpPr>
            <a:spLocks/>
          </p:cNvSpPr>
          <p:nvPr/>
        </p:nvSpPr>
        <p:spPr bwMode="auto">
          <a:xfrm>
            <a:off x="6364699" y="2174875"/>
            <a:ext cx="906462" cy="346075"/>
          </a:xfrm>
          <a:prstGeom prst="borderCallout2">
            <a:avLst>
              <a:gd name="adj1" fmla="val 33028"/>
              <a:gd name="adj2" fmla="val -8407"/>
              <a:gd name="adj3" fmla="val 33028"/>
              <a:gd name="adj4" fmla="val -9106"/>
              <a:gd name="adj5" fmla="val 32569"/>
              <a:gd name="adj6" fmla="val -87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b="1" dirty="0"/>
              <a:t>002B</a:t>
            </a:r>
            <a:endParaRPr lang="en-US" sz="1600" dirty="0"/>
          </a:p>
        </p:txBody>
      </p:sp>
      <p:cxnSp>
        <p:nvCxnSpPr>
          <p:cNvPr id="8" name="Straight Arrow Connector 7"/>
          <p:cNvCxnSpPr>
            <a:stCxn id="2148" idx="0"/>
          </p:cNvCxnSpPr>
          <p:nvPr/>
        </p:nvCxnSpPr>
        <p:spPr bwMode="auto">
          <a:xfrm flipV="1">
            <a:off x="6154738" y="2982129"/>
            <a:ext cx="227012" cy="7627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>
            <a:stCxn id="2149" idx="0"/>
          </p:cNvCxnSpPr>
          <p:nvPr/>
        </p:nvCxnSpPr>
        <p:spPr bwMode="auto">
          <a:xfrm flipV="1">
            <a:off x="5707063" y="2833687"/>
            <a:ext cx="695324" cy="2857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>
            <a:stCxn id="2147" idx="0"/>
          </p:cNvCxnSpPr>
          <p:nvPr/>
        </p:nvCxnSpPr>
        <p:spPr bwMode="auto">
          <a:xfrm>
            <a:off x="4779963" y="4414838"/>
            <a:ext cx="1577975" cy="2214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>
            <a:stCxn id="2146" idx="0"/>
          </p:cNvCxnSpPr>
          <p:nvPr/>
        </p:nvCxnSpPr>
        <p:spPr bwMode="auto">
          <a:xfrm flipV="1">
            <a:off x="3941763" y="2573649"/>
            <a:ext cx="1655887" cy="5203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3838575" y="1175747"/>
            <a:ext cx="1830387" cy="1435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154738" y="1244086"/>
            <a:ext cx="694531" cy="33855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007</a:t>
            </a:r>
            <a:endParaRPr lang="en-US" sz="1600" b="1" dirty="0"/>
          </a:p>
        </p:txBody>
      </p:sp>
      <p:cxnSp>
        <p:nvCxnSpPr>
          <p:cNvPr id="23" name="Straight Arrow Connector 22"/>
          <p:cNvCxnSpPr>
            <a:stCxn id="21" idx="1"/>
          </p:cNvCxnSpPr>
          <p:nvPr/>
        </p:nvCxnSpPr>
        <p:spPr bwMode="auto">
          <a:xfrm flipH="1" flipV="1">
            <a:off x="5897563" y="1401522"/>
            <a:ext cx="257175" cy="118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6154738" y="2305878"/>
            <a:ext cx="203200" cy="3182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Rectangle 1"/>
          <p:cNvSpPr/>
          <p:nvPr/>
        </p:nvSpPr>
        <p:spPr bwMode="auto">
          <a:xfrm>
            <a:off x="6564135" y="3571875"/>
            <a:ext cx="664752" cy="34607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ffany Lt BT"/>
              </a:rPr>
              <a:t>  008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6334968" y="3744912"/>
            <a:ext cx="234899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6242653" y="1757775"/>
            <a:ext cx="902494" cy="338554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006</a:t>
            </a:r>
            <a:endParaRPr lang="en-US" sz="1600" b="1" dirty="0"/>
          </a:p>
        </p:txBody>
      </p:sp>
      <p:cxnSp>
        <p:nvCxnSpPr>
          <p:cNvPr id="6" name="Straight Arrow Connector 5"/>
          <p:cNvCxnSpPr>
            <a:stCxn id="3" idx="1"/>
          </p:cNvCxnSpPr>
          <p:nvPr/>
        </p:nvCxnSpPr>
        <p:spPr bwMode="auto">
          <a:xfrm flipH="1" flipV="1">
            <a:off x="6054725" y="1925638"/>
            <a:ext cx="187928" cy="14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ffany Lt BT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ffany Lt BT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34</Words>
  <Application>Microsoft Office PowerPoint</Application>
  <PresentationFormat>Custom</PresentationFormat>
  <Paragraphs>31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Courier</vt:lpstr>
      <vt:lpstr>Symbol</vt:lpstr>
      <vt:lpstr>Tiffany Lt BT</vt:lpstr>
      <vt:lpstr>Times New Roman</vt:lpstr>
      <vt:lpstr>Default Design</vt:lpstr>
      <vt:lpstr>Photo Editor Photo</vt:lpstr>
      <vt:lpstr>PowerPoint Presentation</vt:lpstr>
    </vt:vector>
  </TitlesOfParts>
  <Company>DWQ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DWQ User</dc:creator>
  <cp:lastModifiedBy>Chernikov, Sergei</cp:lastModifiedBy>
  <cp:revision>103</cp:revision>
  <cp:lastPrinted>2015-01-09T14:56:56Z</cp:lastPrinted>
  <dcterms:created xsi:type="dcterms:W3CDTF">1998-10-05T17:10:04Z</dcterms:created>
  <dcterms:modified xsi:type="dcterms:W3CDTF">2018-01-02T13:11:41Z</dcterms:modified>
</cp:coreProperties>
</file>