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>
  <p:sldMasterIdLst>
    <p:sldMasterId id="2147483648" r:id="rId1"/>
  </p:sldMasterIdLst>
  <p:sldIdLst>
    <p:sldId id="256" r:id="rId2"/>
  </p:sldIdLst>
  <p:sldSz cx="7772400" cy="10058400"/>
  <p:notesSz cx="7010400" cy="92964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5pPr>
    <a:lvl6pPr marL="22860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6pPr>
    <a:lvl7pPr marL="27432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7pPr>
    <a:lvl8pPr marL="32004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8pPr>
    <a:lvl9pPr marL="3657600" algn="l" defTabSz="914400" rtl="0" eaLnBrk="1" latinLnBrk="0" hangingPunct="1">
      <a:defRPr sz="2400" kern="1200">
        <a:solidFill>
          <a:schemeClr val="tx1"/>
        </a:solidFill>
        <a:latin typeface="Tiffany Lt BT" pitchFamily="18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>
          <p15:clr>
            <a:srgbClr val="A4A3A4"/>
          </p15:clr>
        </p15:guide>
        <p15:guide id="2" pos="4895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vertBarState="minimized" horzBarState="maximized">
    <p:restoredLeft sz="32787"/>
    <p:restoredTop sz="90929"/>
  </p:normalViewPr>
  <p:slideViewPr>
    <p:cSldViewPr snapToGrid="0">
      <p:cViewPr>
        <p:scale>
          <a:sx n="160" d="100"/>
          <a:sy n="160" d="100"/>
        </p:scale>
        <p:origin x="1614" y="-5052"/>
      </p:cViewPr>
      <p:guideLst>
        <p:guide orient="horz"/>
        <p:guide pos="4895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82613" y="3124200"/>
            <a:ext cx="6607175" cy="21558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65225" y="5699125"/>
            <a:ext cx="5441950" cy="257175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3A984E9-9BCB-46C3-AE2E-59BA0C6B660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477DF96-ACDE-4CD6-B474-2D0CD1D8E5B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538788" y="893763"/>
            <a:ext cx="1651000" cy="804703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82613" y="893763"/>
            <a:ext cx="4803775" cy="804703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F1E8AED-7C0F-496C-B1F2-C7ADA7359D8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BE4A3D6-7054-44A0-B80E-5946A0906D4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4363" y="6462713"/>
            <a:ext cx="6605587" cy="1998662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14363" y="4262438"/>
            <a:ext cx="6605587" cy="22002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9C5E565-1975-4E41-8DE5-EEC11E53E6A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82613" y="2905125"/>
            <a:ext cx="3227387" cy="6035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962400" y="2905125"/>
            <a:ext cx="3227388" cy="6035675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B5DE0D4-F9A5-4F1D-B154-EFCCE82AB11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3225"/>
            <a:ext cx="6994525" cy="16764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8938" y="2251075"/>
            <a:ext cx="3433762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8938" y="3189288"/>
            <a:ext cx="3433762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8113" y="2251075"/>
            <a:ext cx="3435350" cy="938213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948113" y="3189288"/>
            <a:ext cx="3435350" cy="5795962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756A567-CD23-4571-B161-202AAFC224E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F978165-C7BE-42AD-AAB9-D644A58E982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412A31EF-3EAB-4EC6-AEEA-F694A50E670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8938" y="400050"/>
            <a:ext cx="2557462" cy="1704975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38475" y="400050"/>
            <a:ext cx="4344988" cy="85852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88938" y="2105025"/>
            <a:ext cx="2557462" cy="68802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A5FD64D-CAA9-470F-8CB9-62DF36B41AA7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7040563"/>
            <a:ext cx="4662488" cy="8318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0" y="898525"/>
            <a:ext cx="4662488" cy="603567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24000" y="7872413"/>
            <a:ext cx="4662488" cy="117951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2B556C0-201C-4F28-958A-106420E753B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582613" y="893763"/>
            <a:ext cx="6607175" cy="1676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582613" y="2905125"/>
            <a:ext cx="6607175" cy="6035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582613" y="9164638"/>
            <a:ext cx="16192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defTabSz="1019175"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2655888" y="9164638"/>
            <a:ext cx="2460625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ctr" defTabSz="1019175">
              <a:defRPr sz="1600">
                <a:latin typeface="+mn-lt"/>
              </a:defRPr>
            </a:lvl1pPr>
          </a:lstStyle>
          <a:p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5570538" y="9164638"/>
            <a:ext cx="1619250" cy="669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101882" tIns="50941" rIns="101882" bIns="50941" numCol="1" anchor="t" anchorCtr="0" compatLnSpc="1">
            <a:prstTxWarp prst="textNoShape">
              <a:avLst/>
            </a:prstTxWarp>
          </a:bodyPr>
          <a:lstStyle>
            <a:lvl1pPr algn="r" defTabSz="1019175">
              <a:defRPr sz="1600">
                <a:latin typeface="+mn-lt"/>
              </a:defRPr>
            </a:lvl1pPr>
          </a:lstStyle>
          <a:p>
            <a:fld id="{8F717E11-17B5-4B3C-8E5A-333F32B7F91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2pPr>
      <a:lvl3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3pPr>
      <a:lvl4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4pPr>
      <a:lvl5pPr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5pPr>
      <a:lvl6pPr marL="457200"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6pPr>
      <a:lvl7pPr marL="914400"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7pPr>
      <a:lvl8pPr marL="1371600"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8pPr>
      <a:lvl9pPr marL="1828800" algn="ctr" defTabSz="1019175" rtl="0" eaLnBrk="0" fontAlgn="base" hangingPunct="0">
        <a:spcBef>
          <a:spcPct val="0"/>
        </a:spcBef>
        <a:spcAft>
          <a:spcPct val="0"/>
        </a:spcAft>
        <a:defRPr sz="4900">
          <a:solidFill>
            <a:schemeClr val="tx2"/>
          </a:solidFill>
          <a:latin typeface="Times New Roman" charset="0"/>
        </a:defRPr>
      </a:lvl9pPr>
    </p:titleStyle>
    <p:bodyStyle>
      <a:lvl1pPr marL="382588" indent="-382588" algn="l" defTabSz="1019175" rtl="0" eaLnBrk="0" fontAlgn="base" hangingPunct="0">
        <a:spcBef>
          <a:spcPct val="20000"/>
        </a:spcBef>
        <a:spcAft>
          <a:spcPct val="0"/>
        </a:spcAft>
        <a:buChar char="•"/>
        <a:defRPr sz="3600">
          <a:solidFill>
            <a:schemeClr val="tx1"/>
          </a:solidFill>
          <a:latin typeface="+mn-lt"/>
          <a:ea typeface="+mn-ea"/>
          <a:cs typeface="+mn-cs"/>
        </a:defRPr>
      </a:lvl1pPr>
      <a:lvl2pPr marL="827088" indent="-317500" algn="l" defTabSz="1019175" rtl="0" eaLnBrk="0" fontAlgn="base" hangingPunct="0">
        <a:spcBef>
          <a:spcPct val="20000"/>
        </a:spcBef>
        <a:spcAft>
          <a:spcPct val="0"/>
        </a:spcAft>
        <a:buChar char="–"/>
        <a:defRPr sz="3100">
          <a:solidFill>
            <a:schemeClr val="tx1"/>
          </a:solidFill>
          <a:latin typeface="+mn-lt"/>
        </a:defRPr>
      </a:lvl2pPr>
      <a:lvl3pPr marL="1273175" indent="-254000" algn="l" defTabSz="1019175" rtl="0" eaLnBrk="0" fontAlgn="base" hangingPunct="0">
        <a:spcBef>
          <a:spcPct val="20000"/>
        </a:spcBef>
        <a:spcAft>
          <a:spcPct val="0"/>
        </a:spcAft>
        <a:buChar char="•"/>
        <a:defRPr sz="2700">
          <a:solidFill>
            <a:schemeClr val="tx1"/>
          </a:solidFill>
          <a:latin typeface="+mn-lt"/>
        </a:defRPr>
      </a:lvl3pPr>
      <a:lvl4pPr marL="1782763" indent="-254000" algn="l" defTabSz="1019175" rtl="0" eaLnBrk="0" fontAlgn="base" hangingPunct="0">
        <a:spcBef>
          <a:spcPct val="20000"/>
        </a:spcBef>
        <a:spcAft>
          <a:spcPct val="0"/>
        </a:spcAft>
        <a:buChar char="–"/>
        <a:defRPr sz="2200">
          <a:solidFill>
            <a:schemeClr val="tx1"/>
          </a:solidFill>
          <a:latin typeface="+mn-lt"/>
        </a:defRPr>
      </a:lvl4pPr>
      <a:lvl5pPr marL="22923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5pPr>
      <a:lvl6pPr marL="27495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6pPr>
      <a:lvl7pPr marL="32067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7pPr>
      <a:lvl8pPr marL="36639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8pPr>
      <a:lvl9pPr marL="4121150" indent="-254000" algn="l" defTabSz="1019175" rtl="0" eaLnBrk="0" fontAlgn="base" hangingPunct="0">
        <a:spcBef>
          <a:spcPct val="20000"/>
        </a:spcBef>
        <a:spcAft>
          <a:spcPct val="0"/>
        </a:spcAft>
        <a:buChar char="»"/>
        <a:defRPr sz="22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2.jpeg"/><Relationship Id="rId4" Type="http://schemas.openxmlformats.org/officeDocument/2006/relationships/image" Target="../media/image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142" name="Object 9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006255970"/>
              </p:ext>
            </p:extLst>
          </p:nvPr>
        </p:nvGraphicFramePr>
        <p:xfrm>
          <a:off x="714375" y="349250"/>
          <a:ext cx="6569075" cy="73040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161" name="Photo Editor Photo" r:id="rId3" imgW="20514286" imgH="22866667" progId="MSPhotoEd.3">
                  <p:embed/>
                </p:oleObj>
              </mc:Choice>
              <mc:Fallback>
                <p:oleObj name="Photo Editor Photo" r:id="rId3" imgW="20514286" imgH="22866667" progId="MSPhotoEd.3">
                  <p:embed/>
                  <p:pic>
                    <p:nvPicPr>
                      <p:cNvPr id="0" name="Picture 94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714375" y="349250"/>
                        <a:ext cx="6569075" cy="7304088"/>
                      </a:xfrm>
                      <a:prstGeom prst="rect">
                        <a:avLst/>
                      </a:prstGeom>
                      <a:solidFill>
                        <a:schemeClr val="accent1"/>
                      </a:solidFill>
                      <a:ln w="12700">
                        <a:solidFill>
                          <a:schemeClr val="tx2"/>
                        </a:solidFill>
                      </a:ln>
                      <a:effectLst/>
                      <a:ex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2050" name="Rectangle 2"/>
          <p:cNvSpPr>
            <a:spLocks noChangeArrowheads="1"/>
          </p:cNvSpPr>
          <p:nvPr/>
        </p:nvSpPr>
        <p:spPr bwMode="auto">
          <a:xfrm>
            <a:off x="0" y="0"/>
            <a:ext cx="7772400" cy="100584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3" name="Rectangle 5"/>
          <p:cNvSpPr>
            <a:spLocks noChangeArrowheads="1"/>
          </p:cNvSpPr>
          <p:nvPr/>
        </p:nvSpPr>
        <p:spPr bwMode="auto">
          <a:xfrm>
            <a:off x="228600" y="228600"/>
            <a:ext cx="7315200" cy="96012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4" name="Rectangle 6"/>
          <p:cNvSpPr>
            <a:spLocks noChangeArrowheads="1"/>
          </p:cNvSpPr>
          <p:nvPr/>
        </p:nvSpPr>
        <p:spPr bwMode="auto">
          <a:xfrm>
            <a:off x="685800" y="323850"/>
            <a:ext cx="6562725" cy="7353300"/>
          </a:xfrm>
          <a:prstGeom prst="rect">
            <a:avLst/>
          </a:prstGeom>
          <a:noFill/>
          <a:ln w="19050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5" name="Rectangle 7"/>
          <p:cNvSpPr>
            <a:spLocks noChangeArrowheads="1"/>
          </p:cNvSpPr>
          <p:nvPr/>
        </p:nvSpPr>
        <p:spPr bwMode="auto">
          <a:xfrm>
            <a:off x="279998" y="7708900"/>
            <a:ext cx="3826768" cy="211021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6" name="Line 8"/>
          <p:cNvSpPr>
            <a:spLocks noChangeShapeType="1"/>
          </p:cNvSpPr>
          <p:nvPr/>
        </p:nvSpPr>
        <p:spPr bwMode="auto">
          <a:xfrm flipH="1">
            <a:off x="4175125" y="8636000"/>
            <a:ext cx="0" cy="113665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7" name="Line 9"/>
          <p:cNvSpPr>
            <a:spLocks noChangeShapeType="1"/>
          </p:cNvSpPr>
          <p:nvPr/>
        </p:nvSpPr>
        <p:spPr bwMode="auto">
          <a:xfrm>
            <a:off x="4175125" y="9779000"/>
            <a:ext cx="10795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8" name="Line 10"/>
          <p:cNvSpPr>
            <a:spLocks noChangeShapeType="1"/>
          </p:cNvSpPr>
          <p:nvPr/>
        </p:nvSpPr>
        <p:spPr bwMode="auto">
          <a:xfrm flipV="1">
            <a:off x="5260975" y="9432925"/>
            <a:ext cx="0" cy="341313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59" name="Line 11"/>
          <p:cNvSpPr>
            <a:spLocks noChangeShapeType="1"/>
          </p:cNvSpPr>
          <p:nvPr/>
        </p:nvSpPr>
        <p:spPr bwMode="auto">
          <a:xfrm flipH="1">
            <a:off x="4657725" y="9432925"/>
            <a:ext cx="60325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1" name="Line 13"/>
          <p:cNvSpPr>
            <a:spLocks noChangeShapeType="1"/>
          </p:cNvSpPr>
          <p:nvPr/>
        </p:nvSpPr>
        <p:spPr bwMode="auto">
          <a:xfrm flipV="1">
            <a:off x="4654550" y="8636000"/>
            <a:ext cx="0" cy="796925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2" name="Line 14"/>
          <p:cNvSpPr>
            <a:spLocks noChangeShapeType="1"/>
          </p:cNvSpPr>
          <p:nvPr/>
        </p:nvSpPr>
        <p:spPr bwMode="auto">
          <a:xfrm flipH="1" flipV="1">
            <a:off x="4175125" y="8636000"/>
            <a:ext cx="47942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3" name="Rectangle 15"/>
          <p:cNvSpPr>
            <a:spLocks noChangeArrowheads="1"/>
          </p:cNvSpPr>
          <p:nvPr/>
        </p:nvSpPr>
        <p:spPr bwMode="auto">
          <a:xfrm>
            <a:off x="4714875" y="8629650"/>
            <a:ext cx="2771775" cy="749300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4" name="Rectangle 16"/>
          <p:cNvSpPr>
            <a:spLocks noChangeArrowheads="1"/>
          </p:cNvSpPr>
          <p:nvPr/>
        </p:nvSpPr>
        <p:spPr bwMode="auto">
          <a:xfrm>
            <a:off x="5318125" y="9432925"/>
            <a:ext cx="2168525" cy="33972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none" anchor="ctr"/>
          <a:lstStyle/>
          <a:p>
            <a:endParaRPr lang="en-US"/>
          </a:p>
        </p:txBody>
      </p:sp>
      <p:sp>
        <p:nvSpPr>
          <p:cNvPr id="2065" name="Text Box 17"/>
          <p:cNvSpPr txBox="1">
            <a:spLocks noChangeArrowheads="1"/>
          </p:cNvSpPr>
          <p:nvPr/>
        </p:nvSpPr>
        <p:spPr bwMode="auto">
          <a:xfrm>
            <a:off x="538956" y="7677150"/>
            <a:ext cx="3173413" cy="892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Duke Energy Corporation </a:t>
            </a:r>
          </a:p>
          <a:p>
            <a:pPr algn="ctr"/>
            <a:r>
              <a:rPr lang="en-US" sz="1400" b="1" dirty="0">
                <a:latin typeface="Arial" pitchFamily="34" charset="0"/>
                <a:cs typeface="Arial" pitchFamily="34" charset="0"/>
              </a:rPr>
              <a:t>Allen Steam Station</a:t>
            </a:r>
            <a:endParaRPr lang="en-US" sz="1400" dirty="0">
              <a:latin typeface="Arial" pitchFamily="34" charset="0"/>
              <a:cs typeface="Arial" pitchFamily="34" charset="0"/>
            </a:endParaRPr>
          </a:p>
          <a:p>
            <a:endParaRPr lang="en-US" dirty="0">
              <a:latin typeface="Times New Roman" charset="0"/>
            </a:endParaRPr>
          </a:p>
        </p:txBody>
      </p:sp>
      <p:sp>
        <p:nvSpPr>
          <p:cNvPr id="2067" name="Text Box 19"/>
          <p:cNvSpPr txBox="1">
            <a:spLocks noChangeArrowheads="1"/>
          </p:cNvSpPr>
          <p:nvPr/>
        </p:nvSpPr>
        <p:spPr bwMode="auto">
          <a:xfrm>
            <a:off x="4365625" y="9401175"/>
            <a:ext cx="776288" cy="396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r>
              <a:rPr lang="en-US" sz="2000" i="1">
                <a:latin typeface="Times New Roman" charset="0"/>
              </a:rPr>
              <a:t>North</a:t>
            </a:r>
          </a:p>
        </p:txBody>
      </p:sp>
      <p:pic>
        <p:nvPicPr>
          <p:cNvPr id="2069" name="Picture 21" descr="A:\NCMAP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5749925" y="8682038"/>
            <a:ext cx="1639888" cy="666750"/>
          </a:xfrm>
          <a:prstGeom prst="rect">
            <a:avLst/>
          </a:prstGeom>
          <a:noFill/>
        </p:spPr>
      </p:pic>
      <p:sp>
        <p:nvSpPr>
          <p:cNvPr id="2070" name="Text Box 22"/>
          <p:cNvSpPr txBox="1">
            <a:spLocks noChangeArrowheads="1"/>
          </p:cNvSpPr>
          <p:nvPr/>
        </p:nvSpPr>
        <p:spPr bwMode="auto">
          <a:xfrm>
            <a:off x="6205538" y="8909050"/>
            <a:ext cx="30480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r>
              <a:rPr lang="en-US" sz="800" b="1">
                <a:latin typeface="Courier" pitchFamily="49" charset="0"/>
              </a:rPr>
              <a:t>x</a:t>
            </a:r>
            <a:endParaRPr lang="en-US" sz="1000"/>
          </a:p>
        </p:txBody>
      </p:sp>
      <p:grpSp>
        <p:nvGrpSpPr>
          <p:cNvPr id="2079" name="Group 31"/>
          <p:cNvGrpSpPr>
            <a:grpSpLocks/>
          </p:cNvGrpSpPr>
          <p:nvPr/>
        </p:nvGrpSpPr>
        <p:grpSpPr bwMode="auto">
          <a:xfrm>
            <a:off x="4310063" y="8672513"/>
            <a:ext cx="195262" cy="1052512"/>
            <a:chOff x="945" y="3276"/>
            <a:chExt cx="195" cy="1149"/>
          </a:xfrm>
        </p:grpSpPr>
        <p:grpSp>
          <p:nvGrpSpPr>
            <p:cNvPr id="2074" name="Group 26"/>
            <p:cNvGrpSpPr>
              <a:grpSpLocks/>
            </p:cNvGrpSpPr>
            <p:nvPr/>
          </p:nvGrpSpPr>
          <p:grpSpPr bwMode="auto">
            <a:xfrm>
              <a:off x="972" y="3276"/>
              <a:ext cx="147" cy="486"/>
              <a:chOff x="1671" y="3900"/>
              <a:chExt cx="147" cy="486"/>
            </a:xfrm>
          </p:grpSpPr>
          <p:sp>
            <p:nvSpPr>
              <p:cNvPr id="2071" name="AutoShape 23"/>
              <p:cNvSpPr>
                <a:spLocks noChangeArrowheads="1"/>
              </p:cNvSpPr>
              <p:nvPr/>
            </p:nvSpPr>
            <p:spPr bwMode="auto">
              <a:xfrm>
                <a:off x="1746" y="3900"/>
                <a:ext cx="72" cy="486"/>
              </a:xfrm>
              <a:prstGeom prst="rtTriangle">
                <a:avLst/>
              </a:prstGeom>
              <a:solidFill>
                <a:schemeClr val="tx1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072" name="AutoShape 24"/>
              <p:cNvSpPr>
                <a:spLocks noChangeArrowheads="1"/>
              </p:cNvSpPr>
              <p:nvPr/>
            </p:nvSpPr>
            <p:spPr bwMode="auto">
              <a:xfrm flipH="1">
                <a:off x="1671" y="3900"/>
                <a:ext cx="72" cy="486"/>
              </a:xfrm>
              <a:prstGeom prst="rtTriangle">
                <a:avLst/>
              </a:prstGeom>
              <a:noFill/>
              <a:ln w="9525">
                <a:solidFill>
                  <a:schemeClr val="tx1"/>
                </a:solidFill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075" name="Line 27"/>
            <p:cNvSpPr>
              <a:spLocks noChangeShapeType="1"/>
            </p:cNvSpPr>
            <p:nvPr/>
          </p:nvSpPr>
          <p:spPr bwMode="auto">
            <a:xfrm>
              <a:off x="1044" y="3765"/>
              <a:ext cx="0" cy="660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6" name="Line 28"/>
            <p:cNvSpPr>
              <a:spLocks noChangeShapeType="1"/>
            </p:cNvSpPr>
            <p:nvPr/>
          </p:nvSpPr>
          <p:spPr bwMode="auto">
            <a:xfrm flipV="1">
              <a:off x="945" y="4026"/>
              <a:ext cx="195" cy="3"/>
            </a:xfrm>
            <a:prstGeom prst="line">
              <a:avLst/>
            </a:prstGeom>
            <a:noFill/>
            <a:ln w="19050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7" name="Oval 29"/>
            <p:cNvSpPr>
              <a:spLocks noChangeArrowheads="1"/>
            </p:cNvSpPr>
            <p:nvPr/>
          </p:nvSpPr>
          <p:spPr bwMode="auto">
            <a:xfrm>
              <a:off x="996" y="3984"/>
              <a:ext cx="90" cy="93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078" name="Oval 30"/>
            <p:cNvSpPr>
              <a:spLocks noChangeArrowheads="1"/>
            </p:cNvSpPr>
            <p:nvPr/>
          </p:nvSpPr>
          <p:spPr bwMode="auto">
            <a:xfrm>
              <a:off x="1017" y="4005"/>
              <a:ext cx="47" cy="47"/>
            </a:xfrm>
            <a:prstGeom prst="ellipse">
              <a:avLst/>
            </a:prstGeom>
            <a:noFill/>
            <a:ln w="9525">
              <a:solidFill>
                <a:schemeClr val="tx1"/>
              </a:solidFill>
              <a:round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081" name="Text Box 33"/>
          <p:cNvSpPr txBox="1">
            <a:spLocks noChangeArrowheads="1"/>
          </p:cNvSpPr>
          <p:nvPr/>
        </p:nvSpPr>
        <p:spPr bwMode="auto">
          <a:xfrm>
            <a:off x="279998" y="8159333"/>
            <a:ext cx="5175250" cy="167046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r>
              <a:rPr lang="en-US" sz="800" b="1" u="sng" dirty="0"/>
              <a:t>State Grid/Quad:</a:t>
            </a:r>
            <a:r>
              <a:rPr lang="en-US" sz="800" dirty="0"/>
              <a:t>	G14NE/Belmont 	</a:t>
            </a:r>
            <a:r>
              <a:rPr lang="en-US" sz="800" b="1" u="sng" dirty="0"/>
              <a:t>Permitted Flow:</a:t>
            </a:r>
            <a:r>
              <a:rPr lang="en-US" sz="800" dirty="0"/>
              <a:t>       Not limited </a:t>
            </a:r>
            <a:endParaRPr lang="en-US" sz="800" b="1" u="sng" dirty="0"/>
          </a:p>
          <a:p>
            <a:r>
              <a:rPr lang="en-US" sz="800" b="1" u="sng" dirty="0"/>
              <a:t>Receiving Streams:</a:t>
            </a:r>
            <a:r>
              <a:rPr lang="en-US" sz="800" dirty="0"/>
              <a:t>	Catawba and South Fork Catawba Rivers 			 </a:t>
            </a:r>
          </a:p>
          <a:p>
            <a:r>
              <a:rPr lang="en-US" sz="800" b="1" u="sng" dirty="0"/>
              <a:t>Stream Class:</a:t>
            </a:r>
            <a:r>
              <a:rPr lang="en-US" sz="800" dirty="0"/>
              <a:t>	WS-IV B &amp; WS-V B	 </a:t>
            </a:r>
            <a:r>
              <a:rPr lang="en-US" sz="800" b="1" u="sng" dirty="0"/>
              <a:t>8-Digit HUC</a:t>
            </a:r>
            <a:r>
              <a:rPr lang="en-US" sz="800" dirty="0"/>
              <a:t>	03050102 	</a:t>
            </a:r>
          </a:p>
          <a:p>
            <a:r>
              <a:rPr lang="en-US" sz="800" b="1" u="sng" dirty="0"/>
              <a:t>Drainage Basin</a:t>
            </a:r>
            <a:r>
              <a:rPr lang="en-US" sz="800" b="1" dirty="0"/>
              <a:t>:       </a:t>
            </a:r>
            <a:r>
              <a:rPr lang="en-US" sz="800" dirty="0"/>
              <a:t> 	Catawba River Basin 	 </a:t>
            </a:r>
            <a:r>
              <a:rPr lang="en-US" sz="800" b="1" u="sng" dirty="0"/>
              <a:t>Sub-Basin:</a:t>
            </a:r>
            <a:r>
              <a:rPr lang="en-US" sz="800" dirty="0"/>
              <a:t>                03-08-34 	</a:t>
            </a:r>
          </a:p>
          <a:p>
            <a:r>
              <a:rPr lang="en-US" sz="800" b="1" u="sng" dirty="0"/>
              <a:t>Latitude (001):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11</a:t>
            </a:r>
            <a:r>
              <a:rPr lang="en-US" sz="800" dirty="0"/>
              <a:t>’ 23”  N 	 </a:t>
            </a:r>
            <a:r>
              <a:rPr lang="en-US" sz="800" b="1" u="sng" dirty="0"/>
              <a:t>Longitude (001):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45”  W 		</a:t>
            </a:r>
          </a:p>
          <a:p>
            <a:r>
              <a:rPr lang="en-US" sz="800" b="1" u="sng" dirty="0"/>
              <a:t>Latitude (002):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10</a:t>
            </a:r>
            <a:r>
              <a:rPr lang="en-US" sz="800" dirty="0"/>
              <a:t>’ 30”  N 	 </a:t>
            </a:r>
            <a:r>
              <a:rPr lang="en-US" sz="800" b="1" u="sng" dirty="0"/>
              <a:t>Longitude (002):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23”  W 		</a:t>
            </a:r>
          </a:p>
          <a:p>
            <a:r>
              <a:rPr lang="en-US" sz="800" b="1" u="sng" dirty="0"/>
              <a:t>Latitude (002A):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11</a:t>
            </a:r>
            <a:r>
              <a:rPr lang="en-US" sz="800" dirty="0"/>
              <a:t>’ 34”  N 	 </a:t>
            </a:r>
            <a:r>
              <a:rPr lang="en-US" sz="800" b="1" u="sng" dirty="0"/>
              <a:t>Longitude (002A):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22”  W 		 </a:t>
            </a:r>
          </a:p>
          <a:p>
            <a:r>
              <a:rPr lang="en-US" sz="800" b="1" u="sng" dirty="0"/>
              <a:t>Latitude (002B):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11</a:t>
            </a:r>
            <a:r>
              <a:rPr lang="en-US" sz="800" dirty="0"/>
              <a:t>’ 36”  N 	 </a:t>
            </a:r>
            <a:r>
              <a:rPr lang="en-US" sz="800" b="1" u="sng" dirty="0"/>
              <a:t>Longitude (002B):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30”  W 		</a:t>
            </a:r>
          </a:p>
          <a:p>
            <a:r>
              <a:rPr lang="en-US" sz="800" b="1" u="sng" dirty="0"/>
              <a:t>Latitude (003):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11</a:t>
            </a:r>
            <a:r>
              <a:rPr lang="en-US" sz="800" dirty="0"/>
              <a:t>’ 23”  N 	 </a:t>
            </a:r>
            <a:r>
              <a:rPr lang="en-US" sz="800" b="1" u="sng" dirty="0"/>
              <a:t>Longitude (003):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45”  W</a:t>
            </a:r>
            <a:endParaRPr lang="en-US" sz="800" b="1" u="sng" dirty="0"/>
          </a:p>
          <a:p>
            <a:r>
              <a:rPr lang="en-US" sz="800" b="1" u="sng" dirty="0"/>
              <a:t>Latitude (004):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11</a:t>
            </a:r>
            <a:r>
              <a:rPr lang="en-US" sz="800" dirty="0"/>
              <a:t>’ 35”  N 	 </a:t>
            </a:r>
            <a:r>
              <a:rPr lang="en-US" sz="800" b="1" u="sng" dirty="0"/>
              <a:t>Longitude (004):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22”  W 	</a:t>
            </a:r>
          </a:p>
          <a:p>
            <a:r>
              <a:rPr lang="en-US" sz="800" b="1" u="sng" dirty="0"/>
              <a:t>Latitude (006):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10</a:t>
            </a:r>
            <a:r>
              <a:rPr lang="en-US" sz="800" dirty="0"/>
              <a:t>’ 50”  N 	 </a:t>
            </a:r>
            <a:r>
              <a:rPr lang="en-US" sz="800" b="1" u="sng" dirty="0"/>
              <a:t>Longitude (006):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49”  W </a:t>
            </a:r>
          </a:p>
          <a:p>
            <a:r>
              <a:rPr lang="en-US" sz="800" b="1" u="sng" dirty="0"/>
              <a:t>Latitude (</a:t>
            </a:r>
            <a:r>
              <a:rPr lang="en-US" sz="800" b="1" u="sng" dirty="0" smtClean="0"/>
              <a:t>007):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</a:t>
            </a:r>
            <a:r>
              <a:rPr lang="en-US" sz="800" dirty="0" smtClean="0">
                <a:sym typeface="Symbol" pitchFamily="18" charset="2"/>
              </a:rPr>
              <a:t>11</a:t>
            </a:r>
            <a:r>
              <a:rPr lang="en-US" sz="800" dirty="0" smtClean="0"/>
              <a:t>’ </a:t>
            </a:r>
            <a:r>
              <a:rPr lang="en-US" sz="800" dirty="0"/>
              <a:t>55”  N 	 </a:t>
            </a:r>
            <a:r>
              <a:rPr lang="en-US" sz="800" b="1" u="sng" dirty="0"/>
              <a:t>Longitude (</a:t>
            </a:r>
            <a:r>
              <a:rPr lang="en-US" sz="800" b="1" u="sng" dirty="0" smtClean="0"/>
              <a:t>007):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</a:t>
            </a:r>
            <a:r>
              <a:rPr lang="en-US" sz="800" dirty="0" smtClean="0"/>
              <a:t>36”  </a:t>
            </a:r>
            <a:r>
              <a:rPr lang="en-US" sz="800" dirty="0"/>
              <a:t>W 		</a:t>
            </a:r>
            <a:endParaRPr lang="en-US" sz="800" dirty="0" smtClean="0"/>
          </a:p>
          <a:p>
            <a:r>
              <a:rPr lang="en-US" sz="800" b="1" u="sng" dirty="0" smtClean="0"/>
              <a:t> Latitude (008</a:t>
            </a:r>
            <a:r>
              <a:rPr lang="en-US" sz="800" b="1" u="sng" dirty="0"/>
              <a:t>):</a:t>
            </a:r>
            <a:r>
              <a:rPr lang="en-US" sz="800" dirty="0"/>
              <a:t>	35</a:t>
            </a:r>
            <a:r>
              <a:rPr lang="en-US" sz="800" dirty="0">
                <a:sym typeface="Symbol" pitchFamily="18" charset="2"/>
              </a:rPr>
              <a:t> 10</a:t>
            </a:r>
            <a:r>
              <a:rPr lang="en-US" sz="800" dirty="0"/>
              <a:t>’ 55”  N 	 </a:t>
            </a:r>
            <a:r>
              <a:rPr lang="en-US" sz="800" b="1" u="sng" dirty="0"/>
              <a:t>Longitude (008):</a:t>
            </a:r>
            <a:r>
              <a:rPr lang="en-US" sz="800" dirty="0"/>
              <a:t>	81</a:t>
            </a:r>
            <a:r>
              <a:rPr lang="en-US" sz="800" dirty="0">
                <a:sym typeface="Symbol" pitchFamily="18" charset="2"/>
              </a:rPr>
              <a:t></a:t>
            </a:r>
            <a:r>
              <a:rPr lang="en-US" sz="800" dirty="0"/>
              <a:t> 00’ 24”  W </a:t>
            </a:r>
            <a:r>
              <a:rPr lang="en-US" sz="800" dirty="0"/>
              <a:t>	</a:t>
            </a:r>
          </a:p>
        </p:txBody>
      </p:sp>
      <p:sp>
        <p:nvSpPr>
          <p:cNvPr id="2083" name="Text Box 35"/>
          <p:cNvSpPr txBox="1">
            <a:spLocks noChangeArrowheads="1"/>
          </p:cNvSpPr>
          <p:nvPr/>
        </p:nvSpPr>
        <p:spPr bwMode="auto">
          <a:xfrm>
            <a:off x="5295901" y="9382125"/>
            <a:ext cx="2290762" cy="41549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050" dirty="0">
                <a:latin typeface="Arial" pitchFamily="34" charset="0"/>
                <a:cs typeface="Arial" pitchFamily="34" charset="0"/>
              </a:rPr>
              <a:t>NPDES Permit No. NC0004979</a:t>
            </a:r>
          </a:p>
          <a:p>
            <a:pPr algn="ctr"/>
            <a:r>
              <a:rPr lang="en-US" sz="1050" dirty="0">
                <a:latin typeface="Arial" pitchFamily="34" charset="0"/>
                <a:cs typeface="Arial" pitchFamily="34" charset="0"/>
              </a:rPr>
              <a:t>Gaston County</a:t>
            </a:r>
          </a:p>
        </p:txBody>
      </p:sp>
      <p:sp>
        <p:nvSpPr>
          <p:cNvPr id="2085" name="Text Box 37"/>
          <p:cNvSpPr txBox="1">
            <a:spLocks noChangeArrowheads="1"/>
          </p:cNvSpPr>
          <p:nvPr/>
        </p:nvSpPr>
        <p:spPr bwMode="auto">
          <a:xfrm>
            <a:off x="4735480" y="8672513"/>
            <a:ext cx="958917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none">
            <a:spAutoFit/>
          </a:bodyPr>
          <a:lstStyle/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Facility</a:t>
            </a:r>
          </a:p>
          <a:p>
            <a:pPr algn="ctr"/>
            <a:r>
              <a:rPr lang="en-US" sz="1600" dirty="0">
                <a:latin typeface="Arial" pitchFamily="34" charset="0"/>
                <a:cs typeface="Arial" pitchFamily="34" charset="0"/>
              </a:rPr>
              <a:t>Location</a:t>
            </a:r>
          </a:p>
          <a:p>
            <a:pPr algn="ctr"/>
            <a:endParaRPr lang="en-US" sz="1600" dirty="0"/>
          </a:p>
        </p:txBody>
      </p:sp>
      <p:sp>
        <p:nvSpPr>
          <p:cNvPr id="2113" name="AutoShape 65"/>
          <p:cNvSpPr>
            <a:spLocks/>
          </p:cNvSpPr>
          <p:nvPr/>
        </p:nvSpPr>
        <p:spPr bwMode="auto">
          <a:xfrm>
            <a:off x="3086100" y="1035050"/>
            <a:ext cx="752475" cy="346075"/>
          </a:xfrm>
          <a:prstGeom prst="borderCallout2">
            <a:avLst>
              <a:gd name="adj1" fmla="val 33028"/>
              <a:gd name="adj2" fmla="val 110278"/>
              <a:gd name="adj3" fmla="val 33028"/>
              <a:gd name="adj4" fmla="val 110278"/>
              <a:gd name="adj5" fmla="val 35322"/>
              <a:gd name="adj6" fmla="val 1102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/>
            <a:r>
              <a:rPr lang="en-US" sz="1600" b="1"/>
              <a:t>001</a:t>
            </a:r>
            <a:endParaRPr lang="en-US" sz="1600"/>
          </a:p>
        </p:txBody>
      </p:sp>
      <p:sp>
        <p:nvSpPr>
          <p:cNvPr id="2145" name="Text Box 97"/>
          <p:cNvSpPr txBox="1">
            <a:spLocks noChangeArrowheads="1"/>
          </p:cNvSpPr>
          <p:nvPr/>
        </p:nvSpPr>
        <p:spPr bwMode="auto">
          <a:xfrm>
            <a:off x="4191000" y="8020148"/>
            <a:ext cx="3295650" cy="30777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 anchor="ctr" anchorCtr="1">
            <a:spAutoFit/>
          </a:bodyPr>
          <a:lstStyle/>
          <a:p>
            <a:pPr>
              <a:spcBef>
                <a:spcPct val="50000"/>
              </a:spcBef>
            </a:pPr>
            <a:r>
              <a:rPr lang="en-US" sz="1400" dirty="0">
                <a:latin typeface="Arial" pitchFamily="34" charset="0"/>
                <a:cs typeface="Arial" pitchFamily="34" charset="0"/>
              </a:rPr>
              <a:t>Map not to scale</a:t>
            </a:r>
          </a:p>
        </p:txBody>
      </p:sp>
      <p:sp>
        <p:nvSpPr>
          <p:cNvPr id="2146" name="AutoShape 98"/>
          <p:cNvSpPr>
            <a:spLocks/>
          </p:cNvSpPr>
          <p:nvPr/>
        </p:nvSpPr>
        <p:spPr bwMode="auto">
          <a:xfrm>
            <a:off x="3136900" y="2921000"/>
            <a:ext cx="804863" cy="346075"/>
          </a:xfrm>
          <a:prstGeom prst="borderCallout2">
            <a:avLst>
              <a:gd name="adj1" fmla="val 33028"/>
              <a:gd name="adj2" fmla="val 109468"/>
              <a:gd name="adj3" fmla="val 33028"/>
              <a:gd name="adj4" fmla="val 109468"/>
              <a:gd name="adj5" fmla="val 34404"/>
              <a:gd name="adj6" fmla="val 109664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/>
              <a:t>003</a:t>
            </a:r>
          </a:p>
        </p:txBody>
      </p:sp>
      <p:sp>
        <p:nvSpPr>
          <p:cNvPr id="2147" name="AutoShape 99"/>
          <p:cNvSpPr>
            <a:spLocks/>
          </p:cNvSpPr>
          <p:nvPr/>
        </p:nvSpPr>
        <p:spPr bwMode="auto">
          <a:xfrm>
            <a:off x="4025900" y="4241800"/>
            <a:ext cx="754063" cy="346075"/>
          </a:xfrm>
          <a:prstGeom prst="borderCallout2">
            <a:avLst>
              <a:gd name="adj1" fmla="val 33028"/>
              <a:gd name="adj2" fmla="val 110106"/>
              <a:gd name="adj3" fmla="val 33028"/>
              <a:gd name="adj4" fmla="val 110106"/>
              <a:gd name="adj5" fmla="val 33030"/>
              <a:gd name="adj6" fmla="val 109895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/>
              <a:t>002</a:t>
            </a:r>
          </a:p>
        </p:txBody>
      </p:sp>
      <p:sp>
        <p:nvSpPr>
          <p:cNvPr id="2148" name="AutoShape 100"/>
          <p:cNvSpPr>
            <a:spLocks/>
          </p:cNvSpPr>
          <p:nvPr/>
        </p:nvSpPr>
        <p:spPr bwMode="auto">
          <a:xfrm>
            <a:off x="5286375" y="3571875"/>
            <a:ext cx="868363" cy="346075"/>
          </a:xfrm>
          <a:prstGeom prst="borderCallout2">
            <a:avLst>
              <a:gd name="adj1" fmla="val 33028"/>
              <a:gd name="adj2" fmla="val 97256"/>
              <a:gd name="adj3" fmla="val 30276"/>
              <a:gd name="adj4" fmla="val 97804"/>
              <a:gd name="adj5" fmla="val 29818"/>
              <a:gd name="adj6" fmla="val 97073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/>
              <a:t>002A</a:t>
            </a:r>
            <a:endParaRPr lang="en-US" sz="1600" dirty="0"/>
          </a:p>
        </p:txBody>
      </p:sp>
      <p:sp>
        <p:nvSpPr>
          <p:cNvPr id="2149" name="AutoShape 101"/>
          <p:cNvSpPr>
            <a:spLocks/>
          </p:cNvSpPr>
          <p:nvPr/>
        </p:nvSpPr>
        <p:spPr bwMode="auto">
          <a:xfrm>
            <a:off x="4838700" y="2946400"/>
            <a:ext cx="868363" cy="346075"/>
          </a:xfrm>
          <a:prstGeom prst="borderCallout2">
            <a:avLst>
              <a:gd name="adj1" fmla="val 33028"/>
              <a:gd name="adj2" fmla="val 108773"/>
              <a:gd name="adj3" fmla="val 33028"/>
              <a:gd name="adj4" fmla="val 108773"/>
              <a:gd name="adj5" fmla="val 32567"/>
              <a:gd name="adj6" fmla="val 10877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/>
              <a:t>004</a:t>
            </a:r>
            <a:endParaRPr lang="en-US" sz="1600" dirty="0"/>
          </a:p>
        </p:txBody>
      </p:sp>
      <p:sp>
        <p:nvSpPr>
          <p:cNvPr id="2151" name="AutoShape 103"/>
          <p:cNvSpPr>
            <a:spLocks/>
          </p:cNvSpPr>
          <p:nvPr/>
        </p:nvSpPr>
        <p:spPr bwMode="auto">
          <a:xfrm>
            <a:off x="6364699" y="2174875"/>
            <a:ext cx="906462" cy="346075"/>
          </a:xfrm>
          <a:prstGeom prst="borderCallout2">
            <a:avLst>
              <a:gd name="adj1" fmla="val 33028"/>
              <a:gd name="adj2" fmla="val -8407"/>
              <a:gd name="adj3" fmla="val 33028"/>
              <a:gd name="adj4" fmla="val -9106"/>
              <a:gd name="adj5" fmla="val 32569"/>
              <a:gd name="adj6" fmla="val -8757"/>
            </a:avLst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en-US" sz="1600" b="1" dirty="0"/>
              <a:t>002B</a:t>
            </a:r>
            <a:endParaRPr lang="en-US" sz="1600" dirty="0"/>
          </a:p>
        </p:txBody>
      </p:sp>
      <p:cxnSp>
        <p:nvCxnSpPr>
          <p:cNvPr id="8" name="Straight Arrow Connector 7"/>
          <p:cNvCxnSpPr>
            <a:stCxn id="2148" idx="0"/>
          </p:cNvCxnSpPr>
          <p:nvPr/>
        </p:nvCxnSpPr>
        <p:spPr bwMode="auto">
          <a:xfrm flipV="1">
            <a:off x="6154738" y="2982129"/>
            <a:ext cx="227012" cy="76278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0" name="Straight Arrow Connector 9"/>
          <p:cNvCxnSpPr>
            <a:stCxn id="2149" idx="0"/>
          </p:cNvCxnSpPr>
          <p:nvPr/>
        </p:nvCxnSpPr>
        <p:spPr bwMode="auto">
          <a:xfrm flipV="1">
            <a:off x="5707063" y="2833687"/>
            <a:ext cx="695324" cy="28575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2" name="Straight Arrow Connector 11"/>
          <p:cNvCxnSpPr>
            <a:stCxn id="2147" idx="0"/>
          </p:cNvCxnSpPr>
          <p:nvPr/>
        </p:nvCxnSpPr>
        <p:spPr bwMode="auto">
          <a:xfrm>
            <a:off x="4779963" y="4414838"/>
            <a:ext cx="1577975" cy="221463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4" name="Straight Arrow Connector 13"/>
          <p:cNvCxnSpPr>
            <a:stCxn id="2146" idx="0"/>
          </p:cNvCxnSpPr>
          <p:nvPr/>
        </p:nvCxnSpPr>
        <p:spPr bwMode="auto">
          <a:xfrm flipV="1">
            <a:off x="3941763" y="2573649"/>
            <a:ext cx="1655887" cy="520389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16" name="Straight Arrow Connector 15"/>
          <p:cNvCxnSpPr/>
          <p:nvPr/>
        </p:nvCxnSpPr>
        <p:spPr bwMode="auto">
          <a:xfrm>
            <a:off x="3838575" y="1175747"/>
            <a:ext cx="1830387" cy="143510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1" name="TextBox 20"/>
          <p:cNvSpPr txBox="1"/>
          <p:nvPr/>
        </p:nvSpPr>
        <p:spPr>
          <a:xfrm>
            <a:off x="6154738" y="1244086"/>
            <a:ext cx="694531" cy="338554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2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007</a:t>
            </a:r>
            <a:endParaRPr lang="en-US" sz="1600" b="1" dirty="0"/>
          </a:p>
        </p:txBody>
      </p:sp>
      <p:cxnSp>
        <p:nvCxnSpPr>
          <p:cNvPr id="23" name="Straight Arrow Connector 22"/>
          <p:cNvCxnSpPr>
            <a:stCxn id="21" idx="1"/>
          </p:cNvCxnSpPr>
          <p:nvPr/>
        </p:nvCxnSpPr>
        <p:spPr bwMode="auto">
          <a:xfrm flipH="1" flipV="1">
            <a:off x="5897563" y="1401522"/>
            <a:ext cx="257175" cy="11841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cxnSp>
        <p:nvCxnSpPr>
          <p:cNvPr id="25" name="Straight Arrow Connector 24"/>
          <p:cNvCxnSpPr/>
          <p:nvPr/>
        </p:nvCxnSpPr>
        <p:spPr bwMode="auto">
          <a:xfrm flipH="1">
            <a:off x="6154738" y="2305878"/>
            <a:ext cx="203200" cy="318260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2" name="Rectangle 1"/>
          <p:cNvSpPr/>
          <p:nvPr/>
        </p:nvSpPr>
        <p:spPr bwMode="auto">
          <a:xfrm>
            <a:off x="6564135" y="3571875"/>
            <a:ext cx="664752" cy="346075"/>
          </a:xfrm>
          <a:prstGeom prst="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ffany Lt BT"/>
              </a:rPr>
              <a:t>  008</a:t>
            </a:r>
          </a:p>
        </p:txBody>
      </p:sp>
      <p:cxnSp>
        <p:nvCxnSpPr>
          <p:cNvPr id="4" name="Straight Arrow Connector 3"/>
          <p:cNvCxnSpPr/>
          <p:nvPr/>
        </p:nvCxnSpPr>
        <p:spPr bwMode="auto">
          <a:xfrm flipH="1">
            <a:off x="6334968" y="3744912"/>
            <a:ext cx="234899" cy="0"/>
          </a:xfrm>
          <a:prstGeom prst="straightConnector1">
            <a:avLst/>
          </a:prstGeom>
          <a:solidFill>
            <a:schemeClr val="accent1"/>
          </a:solidFill>
          <a:ln w="1587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  <p:sp>
        <p:nvSpPr>
          <p:cNvPr id="3" name="TextBox 2"/>
          <p:cNvSpPr txBox="1"/>
          <p:nvPr/>
        </p:nvSpPr>
        <p:spPr>
          <a:xfrm>
            <a:off x="6242653" y="1757775"/>
            <a:ext cx="902494" cy="338554"/>
          </a:xfrm>
          <a:prstGeom prst="rect">
            <a:avLst/>
          </a:prstGeom>
          <a:solidFill>
            <a:schemeClr val="accent1"/>
          </a:solidFill>
          <a:ln w="127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 smtClean="0"/>
              <a:t>006</a:t>
            </a:r>
            <a:endParaRPr lang="en-US" sz="1600" b="1" dirty="0"/>
          </a:p>
        </p:txBody>
      </p:sp>
      <p:cxnSp>
        <p:nvCxnSpPr>
          <p:cNvPr id="6" name="Straight Arrow Connector 5"/>
          <p:cNvCxnSpPr>
            <a:stCxn id="3" idx="1"/>
          </p:cNvCxnSpPr>
          <p:nvPr/>
        </p:nvCxnSpPr>
        <p:spPr bwMode="auto">
          <a:xfrm flipH="1" flipV="1">
            <a:off x="6054725" y="1925638"/>
            <a:ext cx="187928" cy="1414"/>
          </a:xfrm>
          <a:prstGeom prst="straightConnector1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triangle"/>
          </a:ln>
          <a:effectLst/>
        </p:spPr>
      </p:cxn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00CC99"/>
      </a:accent1>
      <a:accent2>
        <a:srgbClr val="3333CC"/>
      </a:accent2>
      <a:accent3>
        <a:srgbClr val="FFFFFF"/>
      </a:accent3>
      <a:accent4>
        <a:srgbClr val="000000"/>
      </a:accent4>
      <a:accent5>
        <a:srgbClr val="AAE2CA"/>
      </a:accent5>
      <a:accent6>
        <a:srgbClr val="2D2DB9"/>
      </a:accent6>
      <a:hlink>
        <a:srgbClr val="CCCCFF"/>
      </a:hlink>
      <a:folHlink>
        <a:srgbClr val="B2B2B2"/>
      </a:folHlink>
    </a:clrScheme>
    <a:fontScheme name="Default Design">
      <a:majorFont>
        <a:latin typeface="Times New Roman"/>
        <a:ea typeface=""/>
        <a:cs typeface=""/>
      </a:majorFont>
      <a:minorFont>
        <a:latin typeface="Times New Roman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ffany Lt BT" pitchFamily="18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2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Tiffany Lt BT" pitchFamily="18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00CC99"/>
        </a:accent1>
        <a:accent2>
          <a:srgbClr val="3333CC"/>
        </a:accent2>
        <a:accent3>
          <a:srgbClr val="FFFFFF"/>
        </a:accent3>
        <a:accent4>
          <a:srgbClr val="000000"/>
        </a:accent4>
        <a:accent5>
          <a:srgbClr val="AAE2CA"/>
        </a:accent5>
        <a:accent6>
          <a:srgbClr val="2D2DB9"/>
        </a:accent6>
        <a:hlink>
          <a:srgbClr val="CCCCFF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FF"/>
        </a:dk2>
        <a:lt2>
          <a:srgbClr val="FFFF00"/>
        </a:lt2>
        <a:accent1>
          <a:srgbClr val="FF9900"/>
        </a:accent1>
        <a:accent2>
          <a:srgbClr val="00FFFF"/>
        </a:accent2>
        <a:accent3>
          <a:srgbClr val="AAAAFF"/>
        </a:accent3>
        <a:accent4>
          <a:srgbClr val="DADADA"/>
        </a:accent4>
        <a:accent5>
          <a:srgbClr val="FFCAAA"/>
        </a:accent5>
        <a:accent6>
          <a:srgbClr val="00E7E7"/>
        </a:accent6>
        <a:hlink>
          <a:srgbClr val="FF0000"/>
        </a:hlink>
        <a:folHlink>
          <a:srgbClr val="969696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CC"/>
        </a:lt1>
        <a:dk2>
          <a:srgbClr val="808000"/>
        </a:dk2>
        <a:lt2>
          <a:srgbClr val="666633"/>
        </a:lt2>
        <a:accent1>
          <a:srgbClr val="339933"/>
        </a:accent1>
        <a:accent2>
          <a:srgbClr val="800000"/>
        </a:accent2>
        <a:accent3>
          <a:srgbClr val="FFFFE2"/>
        </a:accent3>
        <a:accent4>
          <a:srgbClr val="000000"/>
        </a:accent4>
        <a:accent5>
          <a:srgbClr val="ADCAAD"/>
        </a:accent5>
        <a:accent6>
          <a:srgbClr val="730000"/>
        </a:accent6>
        <a:hlink>
          <a:srgbClr val="0033CC"/>
        </a:hlink>
        <a:folHlink>
          <a:srgbClr val="FFCC66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FFFFFF"/>
        </a:lt1>
        <a:dk2>
          <a:srgbClr val="000000"/>
        </a:dk2>
        <a:lt2>
          <a:srgbClr val="333333"/>
        </a:lt2>
        <a:accent1>
          <a:srgbClr val="DDDDDD"/>
        </a:accent1>
        <a:accent2>
          <a:srgbClr val="808080"/>
        </a:accent2>
        <a:accent3>
          <a:srgbClr val="FFFFFF"/>
        </a:accent3>
        <a:accent4>
          <a:srgbClr val="000000"/>
        </a:accent4>
        <a:accent5>
          <a:srgbClr val="EBEBEB"/>
        </a:accent5>
        <a:accent6>
          <a:srgbClr val="737373"/>
        </a:accent6>
        <a:hlink>
          <a:srgbClr val="4D4D4D"/>
        </a:hlink>
        <a:folHlink>
          <a:srgbClr val="EAEAEA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FFCC66"/>
        </a:accent1>
        <a:accent2>
          <a:srgbClr val="0000FF"/>
        </a:accent2>
        <a:accent3>
          <a:srgbClr val="FFFFFF"/>
        </a:accent3>
        <a:accent4>
          <a:srgbClr val="000000"/>
        </a:accent4>
        <a:accent5>
          <a:srgbClr val="FFE2B8"/>
        </a:accent5>
        <a:accent6>
          <a:srgbClr val="0000E7"/>
        </a:accent6>
        <a:hlink>
          <a:srgbClr val="CC00CC"/>
        </a:hlink>
        <a:folHlink>
          <a:srgbClr val="C0C0C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C0C0C0"/>
        </a:accent1>
        <a:accent2>
          <a:srgbClr val="0066FF"/>
        </a:accent2>
        <a:accent3>
          <a:srgbClr val="FFFFFF"/>
        </a:accent3>
        <a:accent4>
          <a:srgbClr val="000000"/>
        </a:accent4>
        <a:accent5>
          <a:srgbClr val="DCDCDC"/>
        </a:accent5>
        <a:accent6>
          <a:srgbClr val="005CE7"/>
        </a:accent6>
        <a:hlink>
          <a:srgbClr val="FF0000"/>
        </a:hlink>
        <a:folHlink>
          <a:srgbClr val="00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3399FF"/>
        </a:accent1>
        <a:accent2>
          <a:srgbClr val="99FFCC"/>
        </a:accent2>
        <a:accent3>
          <a:srgbClr val="FFFFFF"/>
        </a:accent3>
        <a:accent4>
          <a:srgbClr val="000000"/>
        </a:accent4>
        <a:accent5>
          <a:srgbClr val="ADCAFF"/>
        </a:accent5>
        <a:accent6>
          <a:srgbClr val="8AE7B9"/>
        </a:accent6>
        <a:hlink>
          <a:srgbClr val="CC00CC"/>
        </a:hlink>
        <a:folHlink>
          <a:srgbClr val="B2B2B2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1030</TotalTime>
  <Words>34</Words>
  <Application>Microsoft Office PowerPoint</Application>
  <PresentationFormat>Custom</PresentationFormat>
  <Paragraphs>31</Paragraphs>
  <Slides>1</Slides>
  <Notes>0</Notes>
  <HiddenSlides>0</HiddenSlides>
  <MMClips>0</MMClips>
  <ScaleCrop>false</ScaleCrop>
  <HeadingPairs>
    <vt:vector size="8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8" baseType="lpstr">
      <vt:lpstr>Arial</vt:lpstr>
      <vt:lpstr>Courier</vt:lpstr>
      <vt:lpstr>Symbol</vt:lpstr>
      <vt:lpstr>Tiffany Lt BT</vt:lpstr>
      <vt:lpstr>Times New Roman</vt:lpstr>
      <vt:lpstr>Default Design</vt:lpstr>
      <vt:lpstr>Photo Editor Photo</vt:lpstr>
      <vt:lpstr>PowerPoint Presentation</vt:lpstr>
    </vt:vector>
  </TitlesOfParts>
  <Company>DWQ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No Slide Title</dc:title>
  <dc:creator>DWQ User</dc:creator>
  <cp:lastModifiedBy>Chernikov, Sergei</cp:lastModifiedBy>
  <cp:revision>103</cp:revision>
  <cp:lastPrinted>2015-01-09T14:56:56Z</cp:lastPrinted>
  <dcterms:created xsi:type="dcterms:W3CDTF">1998-10-05T17:10:04Z</dcterms:created>
  <dcterms:modified xsi:type="dcterms:W3CDTF">2018-01-02T13:11:41Z</dcterms:modified>
</cp:coreProperties>
</file>