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394" r:id="rId3"/>
    <p:sldId id="355" r:id="rId4"/>
    <p:sldId id="357" r:id="rId5"/>
    <p:sldId id="409" r:id="rId6"/>
    <p:sldId id="416" r:id="rId7"/>
    <p:sldId id="418" r:id="rId8"/>
    <p:sldId id="419" r:id="rId9"/>
    <p:sldId id="400" r:id="rId10"/>
    <p:sldId id="420" r:id="rId11"/>
    <p:sldId id="401" r:id="rId12"/>
    <p:sldId id="421" r:id="rId13"/>
    <p:sldId id="422" r:id="rId14"/>
    <p:sldId id="423" r:id="rId15"/>
    <p:sldId id="408" r:id="rId16"/>
    <p:sldId id="425" r:id="rId17"/>
    <p:sldId id="410" r:id="rId18"/>
    <p:sldId id="380" r:id="rId19"/>
    <p:sldId id="395" r:id="rId20"/>
    <p:sldId id="417" r:id="rId21"/>
    <p:sldId id="402" r:id="rId22"/>
    <p:sldId id="396" r:id="rId23"/>
    <p:sldId id="374" r:id="rId24"/>
    <p:sldId id="273" r:id="rId25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lson, Bradley W" initials="NBW" lastIdx="2" clrIdx="0">
    <p:extLst>
      <p:ext uri="{19B8F6BF-5375-455C-9EA6-DF929625EA0E}">
        <p15:presenceInfo xmlns:p15="http://schemas.microsoft.com/office/powerpoint/2012/main" userId="S-1-5-21-2744878847-1876734302-662453930-638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8D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26" autoAdjust="0"/>
    <p:restoredTop sz="95019" autoAdjust="0"/>
  </p:normalViewPr>
  <p:slideViewPr>
    <p:cSldViewPr snapToGrid="0">
      <p:cViewPr varScale="1">
        <p:scale>
          <a:sx n="110" d="100"/>
          <a:sy n="110" d="100"/>
        </p:scale>
        <p:origin x="130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145" cy="462721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5" y="0"/>
            <a:ext cx="3038145" cy="462721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0EEB8593-0853-4D70-9395-33A23BC4C961}" type="datetimeFigureOut">
              <a:rPr lang="en-US" smtClean="0"/>
              <a:t>6/20/2018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3355"/>
            <a:ext cx="3038145" cy="46272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5" y="8773355"/>
            <a:ext cx="3038145" cy="46272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230D545B-389C-4CAD-8C45-DB01C53FC2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96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340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C845BBF-6A49-4A91-9DC1-62D9A0FE4B62}" type="datetimeFigureOut">
              <a:rPr lang="en-US"/>
              <a:pPr>
                <a:defRPr/>
              </a:pPr>
              <a:t>6/20/2018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B514C4-A6F3-46A0-A3D8-A713267FED7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7382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B514C4-A6F3-46A0-A3D8-A713267FED71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139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B514C4-A6F3-46A0-A3D8-A713267FED71}" type="slidenum">
              <a: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4852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69" y="2928375"/>
            <a:ext cx="3366857" cy="614779"/>
          </a:xfrm>
        </p:spPr>
        <p:txBody>
          <a:bodyPr anchor="ctr"/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025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2DC6B2-107F-4045-9F80-A649F40F0A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7662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8728"/>
            <a:ext cx="7886700" cy="5019673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F0849CF-9BFF-4081-B31B-753147823F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1894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8650" y="1228727"/>
            <a:ext cx="7886700" cy="4174280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68D2275-053B-43F1-9A63-F7B947AF2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3001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8650" y="1228727"/>
            <a:ext cx="7886700" cy="5172073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2042F33-8EFA-4242-AB05-215B0C34D2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5340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martArt Placeholder 7"/>
          <p:cNvSpPr>
            <a:spLocks noGrp="1"/>
          </p:cNvSpPr>
          <p:nvPr>
            <p:ph type="dgm" sz="quarter" idx="15"/>
          </p:nvPr>
        </p:nvSpPr>
        <p:spPr>
          <a:xfrm>
            <a:off x="628650" y="1225551"/>
            <a:ext cx="7886700" cy="4189413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pPr lvl="0"/>
            <a:r>
              <a:rPr lang="en-US" noProof="0" dirty="0"/>
              <a:t>Click icon to add SmartArt graphic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A981E14-9B4D-4403-B5C0-BD7405AF3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8759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5"/>
          </p:nvPr>
        </p:nvSpPr>
        <p:spPr>
          <a:xfrm>
            <a:off x="628650" y="1228726"/>
            <a:ext cx="7886700" cy="5172075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pPr lvl="0"/>
            <a:r>
              <a:rPr lang="en-US" noProof="0" dirty="0"/>
              <a:t>Click icon to add SmartArt graphic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41DEE24-EB17-4E4C-A592-533AE5DE2E2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35471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7876AF1-E57F-4249-800D-380D18E7BC7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3128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61281" y="1266932"/>
            <a:ext cx="4687409" cy="4370388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95996FC-2A00-44BB-97EB-3ED4D98452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462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90939" y="1266340"/>
            <a:ext cx="4687409" cy="4370388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75F2348-1E59-4972-A5AF-664DBE4D41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6855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5F3B007-FD83-4DF0-B6A4-E87929AEAA1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783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8728"/>
            <a:ext cx="7886700" cy="5019673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2C80F77-6CB5-4FFA-88E0-48FD3446717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54574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61281" y="1266932"/>
            <a:ext cx="4687409" cy="4994846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3BACFCB-3C12-4AC6-9AB8-07DCC89E38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7471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91771" y="1321534"/>
            <a:ext cx="4687409" cy="4994846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6DE7091-D17A-4AFF-8FA9-76C162D88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048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77788" y="6650038"/>
            <a:ext cx="2057400" cy="138112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EEB18B9D-B85A-4EF4-8B21-3F8C3D7966A4}" type="slidenum">
              <a:rPr lang="en-US" altLang="en-US" sz="900" smtClean="0">
                <a:solidFill>
                  <a:schemeClr val="tx2"/>
                </a:solidFill>
              </a:rPr>
              <a:pPr eaLnBrk="1" hangingPunct="1">
                <a:defRPr/>
              </a:pPr>
              <a:t>‹#›</a:t>
            </a:fld>
            <a:endParaRPr lang="en-US" altLang="en-US" sz="900" dirty="0">
              <a:solidFill>
                <a:schemeClr val="tx2"/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7594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4" name="Rectangle 6"/>
          <p:cNvSpPr/>
          <p:nvPr userDrawn="1"/>
        </p:nvSpPr>
        <p:spPr>
          <a:xfrm>
            <a:off x="0" y="609600"/>
            <a:ext cx="9144000" cy="89535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2875" y="609998"/>
            <a:ext cx="8858250" cy="894952"/>
          </a:xfrm>
        </p:spPr>
        <p:txBody>
          <a:bodyPr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93890EE-7509-493F-8A1D-8A54C45219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265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5" name="Rectangle 6"/>
          <p:cNvSpPr/>
          <p:nvPr userDrawn="1"/>
        </p:nvSpPr>
        <p:spPr>
          <a:xfrm>
            <a:off x="0" y="609600"/>
            <a:ext cx="9144000" cy="89535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2875" y="609998"/>
            <a:ext cx="8858250" cy="894952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4150F0F-1711-40D0-880D-9ADB9063A2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288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1CF076E-E15E-4650-8880-A6238C5794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281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9F5117-BD4C-48A0-B8DE-47591317C02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227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D15B066-13E9-48CE-A915-768DD9AAD8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638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5231AA1-4654-44F8-80D4-E3F5C270B9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67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E4B366D-50C4-4633-B86D-39073664755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032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59229AC-DC86-41B6-AC96-E5A33B0FA0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032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B701879-6E0A-4658-8FD5-65D11C48C0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288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805C94B-3E0C-4B4F-9718-89A484222C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  <p:sldLayoutId id="2147484224" r:id="rId12"/>
    <p:sldLayoutId id="2147484225" r:id="rId13"/>
    <p:sldLayoutId id="2147484226" r:id="rId14"/>
    <p:sldLayoutId id="2147484227" r:id="rId15"/>
    <p:sldLayoutId id="2147484228" r:id="rId16"/>
    <p:sldLayoutId id="2147484229" r:id="rId17"/>
    <p:sldLayoutId id="2147484230" r:id="rId18"/>
    <p:sldLayoutId id="2147484231" r:id="rId19"/>
    <p:sldLayoutId id="2147484232" r:id="rId20"/>
    <p:sldLayoutId id="2147484233" r:id="rId21"/>
    <p:sldLayoutId id="2147484234" r:id="rId22"/>
    <p:sldLayoutId id="2147484235" r:id="rId23"/>
    <p:sldLayoutId id="2147484236" r:id="rId24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eq.nc.gov/about/divisions/air-quality/air-quality-rules" TargetMode="External"/><Relationship Id="rId2" Type="http://schemas.openxmlformats.org/officeDocument/2006/relationships/hyperlink" Target="http://deq.nc.gov/about/divisions/air-quality/air-quality-rules/periodic-review-existing-rul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aq.publiccomments@ncdenr.gov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joelle.burleson@ncdenr.gov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6800" y="3235325"/>
            <a:ext cx="5018088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Department of Environmental Quality</a:t>
            </a:r>
          </a:p>
        </p:txBody>
      </p:sp>
      <p:sp>
        <p:nvSpPr>
          <p:cNvPr id="27651" name="Subtitle 2"/>
          <p:cNvSpPr>
            <a:spLocks noGrp="1"/>
          </p:cNvSpPr>
          <p:nvPr>
            <p:ph type="subTitle" idx="1"/>
          </p:nvPr>
        </p:nvSpPr>
        <p:spPr>
          <a:xfrm>
            <a:off x="3009207" y="2576945"/>
            <a:ext cx="5615681" cy="966355"/>
          </a:xfrm>
        </p:spPr>
        <p:txBody>
          <a:bodyPr/>
          <a:lstStyle/>
          <a:p>
            <a:pPr eaLnBrk="1" hangingPunct="1"/>
            <a:r>
              <a:rPr lang="en-US" altLang="en-US" dirty="0"/>
              <a:t>Air Quality Rules Readoption Stakeholder Meeting </a:t>
            </a:r>
          </a:p>
          <a:p>
            <a:pPr eaLnBrk="1" hangingPunct="1"/>
            <a:r>
              <a:rPr lang="en-US" altLang="en-US" dirty="0"/>
              <a:t>June 28,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916641"/>
          </a:xfrm>
        </p:spPr>
        <p:txBody>
          <a:bodyPr/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sz="2000" b="1" dirty="0"/>
              <a:t>NC Risk Management Program Rules - 15A NCAC 02D .2100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650425"/>
              </p:ext>
            </p:extLst>
          </p:nvPr>
        </p:nvGraphicFramePr>
        <p:xfrm>
          <a:off x="223946" y="1274028"/>
          <a:ext cx="8705088" cy="4148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628">
                  <a:extLst>
                    <a:ext uri="{9D8B030D-6E8A-4147-A177-3AD203B41FA5}">
                      <a16:colId xmlns:a16="http://schemas.microsoft.com/office/drawing/2014/main" val="3727959834"/>
                    </a:ext>
                  </a:extLst>
                </a:gridCol>
                <a:gridCol w="3059436">
                  <a:extLst>
                    <a:ext uri="{9D8B030D-6E8A-4147-A177-3AD203B41FA5}">
                      <a16:colId xmlns:a16="http://schemas.microsoft.com/office/drawing/2014/main" val="2973495734"/>
                    </a:ext>
                  </a:extLst>
                </a:gridCol>
                <a:gridCol w="3621024">
                  <a:extLst>
                    <a:ext uri="{9D8B030D-6E8A-4147-A177-3AD203B41FA5}">
                      <a16:colId xmlns:a16="http://schemas.microsoft.com/office/drawing/2014/main" val="1399836435"/>
                    </a:ext>
                  </a:extLst>
                </a:gridCol>
              </a:tblGrid>
              <a:tr h="2931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5473"/>
                  </a:ext>
                </a:extLst>
              </a:tr>
              <a:tr h="498479">
                <a:tc>
                  <a:txBody>
                    <a:bodyPr/>
                    <a:lstStyle/>
                    <a:p>
                      <a:r>
                        <a:rPr lang="en-US" dirty="0"/>
                        <a:t>15A NCAC 02D .2101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Updates to rule references, to remove redundant language and outdated requirements and clarify language for consistency with federal requirements in 40 CFR Part 68.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868955"/>
                  </a:ext>
                </a:extLst>
              </a:tr>
              <a:tr h="9021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.2102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55646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.2103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update for consistency with federal rule language.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637843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.2104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Update language for consistency with 40 CFR Part 68, updates to rule references and cross references.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14680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3946" y="6169164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32454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311273"/>
          </a:xfrm>
        </p:spPr>
        <p:txBody>
          <a:bodyPr>
            <a:normAutofit/>
          </a:bodyPr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b="1" dirty="0"/>
              <a:t>NC Risk Management Program Rules - 15A NCAC 02D .2100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73613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413212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9451"/>
            <a:ext cx="7886700" cy="764931"/>
          </a:xfrm>
        </p:spPr>
        <p:txBody>
          <a:bodyPr>
            <a:normAutofit/>
          </a:bodyPr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sz="2000" b="1" dirty="0"/>
              <a:t>NC Source Testing Rules – 15 NCAC 02D .2600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9916659"/>
              </p:ext>
            </p:extLst>
          </p:nvPr>
        </p:nvGraphicFramePr>
        <p:xfrm>
          <a:off x="228967" y="1134502"/>
          <a:ext cx="8686066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218">
                  <a:extLst>
                    <a:ext uri="{9D8B030D-6E8A-4147-A177-3AD203B41FA5}">
                      <a16:colId xmlns:a16="http://schemas.microsoft.com/office/drawing/2014/main" val="1155031358"/>
                    </a:ext>
                  </a:extLst>
                </a:gridCol>
                <a:gridCol w="3695700">
                  <a:extLst>
                    <a:ext uri="{9D8B030D-6E8A-4147-A177-3AD203B41FA5}">
                      <a16:colId xmlns:a16="http://schemas.microsoft.com/office/drawing/2014/main" val="2194804898"/>
                    </a:ext>
                  </a:extLst>
                </a:gridCol>
                <a:gridCol w="3105148">
                  <a:extLst>
                    <a:ext uri="{9D8B030D-6E8A-4147-A177-3AD203B41FA5}">
                      <a16:colId xmlns:a16="http://schemas.microsoft.com/office/drawing/2014/main" val="2758071419"/>
                    </a:ext>
                  </a:extLst>
                </a:gridCol>
              </a:tblGrid>
              <a:tr h="2783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907924"/>
                  </a:ext>
                </a:extLst>
              </a:tr>
              <a:tr h="8564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Specify 45-day in advance testing submittal of requests to use new/alternative test methods. </a:t>
                      </a:r>
                      <a:r>
                        <a:rPr lang="en-US" dirty="0" smtClean="0"/>
                        <a:t>Add a </a:t>
                      </a:r>
                      <a:r>
                        <a:rPr lang="en-US" dirty="0"/>
                        <a:t>reference to QA/QC requirements for audit samples.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Administrative and technical changes. Update format/list of exceptions. Update</a:t>
                      </a:r>
                      <a:r>
                        <a:rPr lang="en-US" baseline="0" dirty="0"/>
                        <a:t> format of Rule citations.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426613"/>
                  </a:ext>
                </a:extLst>
              </a:tr>
              <a:tr h="16272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Seeking comment on Paragraph (f) requirement for submittal of test report within 30 days after sampling. </a:t>
                      </a:r>
                      <a:r>
                        <a:rPr lang="en-US" dirty="0" smtClean="0"/>
                        <a:t>Add a </a:t>
                      </a:r>
                      <a:r>
                        <a:rPr lang="en-US" dirty="0"/>
                        <a:t>requirement to submit signed compliance statement with test report. Added information to be submitted for noncompliant test reports. Remove vague language regarding demonstrating deviation from specified method is appropriate.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Administrative and technical changes. Rearrangement of paragraphs. Update</a:t>
                      </a:r>
                      <a:r>
                        <a:rPr lang="en-US" baseline="0" dirty="0"/>
                        <a:t> format of Section and Rule citations.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391252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Specify additional information to be included in testing protocol.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</a:t>
                      </a:r>
                      <a:r>
                        <a:rPr lang="en-US" baseline="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772452"/>
                  </a:ext>
                </a:extLst>
              </a:tr>
              <a:tr h="6637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Administrative and technical changes. Updates to formatting. Replace term “</a:t>
                      </a:r>
                      <a:r>
                        <a:rPr lang="en-US" dirty="0" smtClean="0"/>
                        <a:t>breaching” </a:t>
                      </a:r>
                      <a:r>
                        <a:rPr lang="en-US" dirty="0"/>
                        <a:t>with term “duct”.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947643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Update to formatting.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532476"/>
                  </a:ext>
                </a:extLst>
              </a:tr>
              <a:tr h="2783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to formatting.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837241"/>
                  </a:ext>
                </a:extLst>
              </a:tr>
              <a:tr h="2039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</a:t>
                      </a:r>
                      <a:r>
                        <a:rPr lang="en-US" baseline="0" dirty="0"/>
                        <a:t> NCAC 02D .2607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87395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5538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015"/>
            <a:ext cx="7886700" cy="764931"/>
          </a:xfrm>
        </p:spPr>
        <p:txBody>
          <a:bodyPr>
            <a:normAutofit/>
          </a:bodyPr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sz="2000" b="1" dirty="0"/>
              <a:t>NC Source Testing Rules – 15 NCAC 02D .2600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05025"/>
              </p:ext>
            </p:extLst>
          </p:nvPr>
        </p:nvGraphicFramePr>
        <p:xfrm>
          <a:off x="382466" y="975946"/>
          <a:ext cx="8379068" cy="4748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031">
                  <a:extLst>
                    <a:ext uri="{9D8B030D-6E8A-4147-A177-3AD203B41FA5}">
                      <a16:colId xmlns:a16="http://schemas.microsoft.com/office/drawing/2014/main" val="1155031358"/>
                    </a:ext>
                  </a:extLst>
                </a:gridCol>
                <a:gridCol w="3456249">
                  <a:extLst>
                    <a:ext uri="{9D8B030D-6E8A-4147-A177-3AD203B41FA5}">
                      <a16:colId xmlns:a16="http://schemas.microsoft.com/office/drawing/2014/main" val="2194804898"/>
                    </a:ext>
                  </a:extLst>
                </a:gridCol>
                <a:gridCol w="2909788">
                  <a:extLst>
                    <a:ext uri="{9D8B030D-6E8A-4147-A177-3AD203B41FA5}">
                      <a16:colId xmlns:a16="http://schemas.microsoft.com/office/drawing/2014/main" val="2758071419"/>
                    </a:ext>
                  </a:extLst>
                </a:gridCol>
              </a:tblGrid>
              <a:tr h="3552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907924"/>
                  </a:ext>
                </a:extLst>
              </a:tr>
              <a:tr h="49761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Clarification that tests must be done for each operating condition and be three consecutive tests.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426613"/>
                  </a:ext>
                </a:extLst>
              </a:tr>
              <a:tr h="5309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Add subparagraph for existing equation, revise format of equation and clarify associated definitions. Move portion of paragraph to new subparagraph. Add Method 202.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391252"/>
                  </a:ext>
                </a:extLst>
              </a:tr>
              <a:tr h="5294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Add clarification that Method 22 is based on time that emissions are visible.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formatting.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772452"/>
                  </a:ext>
                </a:extLst>
              </a:tr>
              <a:tr h="71109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 reference to ASTM method numbers and remove obsolete methods.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Convert potions of paragraphs to subparagraphs. Reorganize paragraphs.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947643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formatting.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532476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Update references </a:t>
                      </a:r>
                      <a:r>
                        <a:rPr lang="en-US" dirty="0"/>
                        <a:t>to ASTM </a:t>
                      </a:r>
                      <a:r>
                        <a:rPr lang="en-US" dirty="0" smtClean="0"/>
                        <a:t>methods. </a:t>
                      </a:r>
                      <a:r>
                        <a:rPr lang="en-US" dirty="0"/>
                        <a:t>Update formatting.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837241"/>
                  </a:ext>
                </a:extLst>
              </a:tr>
              <a:tr h="3552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</a:t>
                      </a:r>
                      <a:r>
                        <a:rPr lang="en-US" baseline="0" dirty="0"/>
                        <a:t> NCAC 02D .2614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</a:t>
                      </a:r>
                      <a:r>
                        <a:rPr lang="en-US" dirty="0" smtClean="0"/>
                        <a:t>Rearrange </a:t>
                      </a:r>
                      <a:r>
                        <a:rPr lang="en-US" dirty="0"/>
                        <a:t>paragraphs.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87395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87054" y="601961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748118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015"/>
            <a:ext cx="7886700" cy="764931"/>
          </a:xfrm>
        </p:spPr>
        <p:txBody>
          <a:bodyPr>
            <a:normAutofit/>
          </a:bodyPr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sz="2000" b="1" dirty="0"/>
              <a:t>NC Source Testing Rules – 15 NCAC 02D .2600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757669"/>
              </p:ext>
            </p:extLst>
          </p:nvPr>
        </p:nvGraphicFramePr>
        <p:xfrm>
          <a:off x="382466" y="980342"/>
          <a:ext cx="8379068" cy="4674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031">
                  <a:extLst>
                    <a:ext uri="{9D8B030D-6E8A-4147-A177-3AD203B41FA5}">
                      <a16:colId xmlns:a16="http://schemas.microsoft.com/office/drawing/2014/main" val="1155031358"/>
                    </a:ext>
                  </a:extLst>
                </a:gridCol>
                <a:gridCol w="3456249">
                  <a:extLst>
                    <a:ext uri="{9D8B030D-6E8A-4147-A177-3AD203B41FA5}">
                      <a16:colId xmlns:a16="http://schemas.microsoft.com/office/drawing/2014/main" val="2194804898"/>
                    </a:ext>
                  </a:extLst>
                </a:gridCol>
                <a:gridCol w="2909788">
                  <a:extLst>
                    <a:ext uri="{9D8B030D-6E8A-4147-A177-3AD203B41FA5}">
                      <a16:colId xmlns:a16="http://schemas.microsoft.com/office/drawing/2014/main" val="2758071419"/>
                    </a:ext>
                  </a:extLst>
                </a:gridCol>
              </a:tblGrid>
              <a:tr h="3552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907924"/>
                  </a:ext>
                </a:extLst>
              </a:tr>
              <a:tr h="49761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Clarification for consistency with federal language. Reorganization of paragraphs. Updated website reference.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 of Rule citations.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426613"/>
                  </a:ext>
                </a:extLst>
              </a:tr>
              <a:tr h="5309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Clarified language. </a:t>
                      </a:r>
                      <a:r>
                        <a:rPr lang="en-US" dirty="0" smtClean="0"/>
                        <a:t>Update methods </a:t>
                      </a:r>
                      <a:r>
                        <a:rPr lang="en-US" dirty="0"/>
                        <a:t>to include Methods 26 and 26A.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Update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/>
                        <a:t>formatting.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391252"/>
                  </a:ext>
                </a:extLst>
              </a:tr>
              <a:tr h="5294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</a:t>
                      </a:r>
                      <a:r>
                        <a:rPr lang="en-US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Update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/>
                        <a:t>formatting and language clarification.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772452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Update </a:t>
                      </a:r>
                      <a:r>
                        <a:rPr lang="en-US" dirty="0"/>
                        <a:t>list of available methods.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Update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/>
                        <a:t>format </a:t>
                      </a:r>
                      <a:r>
                        <a:rPr lang="en-US" baseline="0" dirty="0" smtClean="0"/>
                        <a:t>of </a:t>
                      </a:r>
                      <a:r>
                        <a:rPr lang="en-US" baseline="0" dirty="0"/>
                        <a:t>list.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947643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of formatting and internet address.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532476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.2620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of formatting and language clarification.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837241"/>
                  </a:ext>
                </a:extLst>
              </a:tr>
              <a:tr h="3552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</a:t>
                      </a:r>
                      <a:r>
                        <a:rPr lang="en-US" baseline="0" dirty="0"/>
                        <a:t> NCAC 02D .2621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Revise </a:t>
                      </a:r>
                      <a:r>
                        <a:rPr lang="en-US" dirty="0"/>
                        <a:t>title to describe calculation of emissions using F Factor. </a:t>
                      </a:r>
                      <a:r>
                        <a:rPr lang="en-US" dirty="0" smtClean="0"/>
                        <a:t>Include </a:t>
                      </a:r>
                      <a:r>
                        <a:rPr lang="en-US" dirty="0"/>
                        <a:t>reference to .2601(e) specifying Director has 45 days to evaluate alternative methods.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</a:t>
                      </a:r>
                      <a:r>
                        <a:rPr lang="en-US" dirty="0" smtClean="0"/>
                        <a:t>changes.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87395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87054" y="601961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 smtClean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425410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b="1" dirty="0"/>
              <a:t>NC Source Testing Rules – 15 NCAC 02D .2600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287054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13417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002060"/>
                </a:solidFill>
              </a:rPr>
              <a:t>NC Fugitive Dust Rule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.0540, Particulates from Fugitive Dust Emission Sources</a:t>
            </a: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NC Odor Rules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.1800, Control of Odors </a:t>
            </a:r>
          </a:p>
          <a:p>
            <a:pPr lvl="1">
              <a:buFont typeface="Arial" panose="020B0604020202020204" pitchFamily="34" charset="0"/>
              <a:buChar char="‒"/>
            </a:pP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NC Open Burning Rules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.1900, Open Burning</a:t>
            </a: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11/08/2017	Concept to AQC</a:t>
            </a:r>
          </a:p>
          <a:p>
            <a:r>
              <a:rPr lang="en-US" sz="2000" dirty="0">
                <a:solidFill>
                  <a:srgbClr val="002060"/>
                </a:solidFill>
              </a:rPr>
              <a:t>02/13/2018	Stakeholder Meeting</a:t>
            </a:r>
          </a:p>
          <a:p>
            <a:r>
              <a:rPr lang="en-US" sz="2000" dirty="0">
                <a:solidFill>
                  <a:srgbClr val="002060"/>
                </a:solidFill>
              </a:rPr>
              <a:t>02/28/2108	Stakeholder Comments Due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07/11/2018	Draft Rules to Air Quality Committee (AQC)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77788" y="607758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57146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H74 Group 3 Rules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15A NCAC 02D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sz="1400" dirty="0">
                <a:solidFill>
                  <a:srgbClr val="002060"/>
                </a:solidFill>
              </a:rPr>
              <a:t>SECTION .1100 – CONTROL OF TOXIC AIR POLLUTANTS</a:t>
            </a: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sz="1400" dirty="0">
                <a:solidFill>
                  <a:srgbClr val="002060"/>
                </a:solidFill>
              </a:rPr>
              <a:t>SECTION .1200 – CONTROL OF EMISSIONS FROM INCINERATORS</a:t>
            </a: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400050" indent="-28575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15A NCAC 02Q</a:t>
            </a: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sz="1400" dirty="0">
                <a:solidFill>
                  <a:srgbClr val="002060"/>
                </a:solidFill>
              </a:rPr>
              <a:t>SECTION .0700 – TOXIC AIR POLLUTANT PROCEDURES</a:t>
            </a:r>
          </a:p>
          <a:p>
            <a:pPr marL="457200" lvl="1" indent="0" defTabSz="914400" eaLnBrk="1" hangingPunct="1">
              <a:lnSpc>
                <a:spcPct val="100000"/>
              </a:lnSpc>
              <a:spcBef>
                <a:spcPct val="20000"/>
              </a:spcBef>
              <a:buNone/>
              <a:defRPr/>
            </a:pPr>
            <a:endParaRPr lang="en-US" sz="1600" dirty="0">
              <a:solidFill>
                <a:srgbClr val="002060"/>
              </a:solidFill>
            </a:endParaRP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06/05/2017	Stakeholder Meeting 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07/12/2017	Concept to Air Quality Committee (AQC)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09/13/2017	Draft Rules to AQC w/ approved RIA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11/09/2017	Request to Proceed to Comment and Hearing to EMC</a:t>
            </a:r>
            <a:endParaRPr lang="en-US" sz="1400" dirty="0">
              <a:solidFill>
                <a:schemeClr val="tx1"/>
              </a:solidFill>
            </a:endParaRPr>
          </a:p>
          <a:p>
            <a:pPr marL="34290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02/06/2018	Public Hearing Date – Raleigh, NC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02/08/2018	Public Hearing Date – Kannapolis, NC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03/05/2018	Public Comment Period Ends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05/10/2018	Request EMC to Approve Hearing Officer’s Report and Readopt Rules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06/14/2018	RRC Review/Approval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FF0000"/>
                </a:solidFill>
              </a:rPr>
              <a:t>07/01/2018	Effective Date	</a:t>
            </a:r>
          </a:p>
          <a:p>
            <a:pPr marL="0" indent="0" defTabSz="914400" eaLnBrk="1" hangingPunct="1">
              <a:lnSpc>
                <a:spcPct val="100000"/>
              </a:lnSpc>
              <a:spcBef>
                <a:spcPct val="20000"/>
              </a:spcBef>
              <a:buNone/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1245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H74 Group 2 Rules Update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8992" y="6083154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190480"/>
            <a:ext cx="8229600" cy="440497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5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15A NCAC 02Q - AIR QUALITY PERMIT PROCEDURES (excluding 02Q .0700)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.0100 – GENERAL PROVISIONS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.0200 – PERMIT FEES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.0300 – CONSTRUCTION AND OPERATION PERMITS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.0400 – ACID RAIN PROCEDURES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.0500 – TITLE V PROCEDURES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.0800 – EXCLUSIONARY RULES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.0900 – PERMIT EXEMPTIONS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03/06/2017	Stakeholder Meeting 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03/08/2017	Concept to Air Quality Committee (AQC)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2060"/>
                </a:solidFill>
              </a:rPr>
              <a:t>05/10/2017	Draft Rules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to AQC w/approved RIA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07/13/2017	Request to Proceed to Comment and Hearing to EMC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09/27/2017	Public Hearing Date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– Winston-Salem, NC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01/11/2018	</a:t>
            </a:r>
            <a:r>
              <a:rPr lang="en-US" sz="2400" dirty="0">
                <a:solidFill>
                  <a:srgbClr val="002060"/>
                </a:solidFill>
              </a:rPr>
              <a:t>Request EMC to Approve Hearing Officer’s Report and Readopt Rules</a:t>
            </a:r>
            <a:endParaRPr kumimoji="0" lang="en-US" sz="24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03/15/2018	RRC Review/Approval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400" dirty="0">
                <a:solidFill>
                  <a:srgbClr val="FF0000"/>
                </a:solidFill>
              </a:rPr>
              <a:t>4/1/2018	Effective Date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194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H74 Group 1 Rules Update</a:t>
            </a:r>
            <a:br>
              <a:rPr lang="en-US" altLang="en-US" b="1" dirty="0"/>
            </a:br>
            <a:endParaRPr lang="en-US" altLang="en-US" b="1" dirty="0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/>
        </p:nvSpPr>
        <p:spPr bwMode="auto">
          <a:xfrm>
            <a:off x="457200" y="1190480"/>
            <a:ext cx="8229600" cy="440497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6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15A NCAC 02D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.0100 – </a:t>
            </a:r>
            <a:r>
              <a:rPr lang="en-US" sz="2000" dirty="0">
                <a:solidFill>
                  <a:srgbClr val="002060"/>
                </a:solidFill>
              </a:rPr>
              <a:t>DEFINITIONS AND REFERENCES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.0200 – AIR POLLUTION SOURCES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.0300 – AIR POLLUTION EMERGENCIES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.0400 – AMBIENT AIR QUALITY STANDARDS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.1300 – OXYGENATED GASOLINE STANDARD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.2000 – TRANPORTATION CONFORMITY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.2200 – SPECIAL ORDERS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01/11/2017	Concept to Air Quality Committee (AQC)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sz="2000" dirty="0">
                <a:solidFill>
                  <a:srgbClr val="002060"/>
                </a:solidFill>
              </a:rPr>
              <a:t>03/08/2017	Draft Rules to AQC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000" dirty="0">
                <a:solidFill>
                  <a:srgbClr val="002060"/>
                </a:solidFill>
              </a:rPr>
              <a:t>05/11/2017	Request to Proceed to Comment and Hearing to EMC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08/03/2017	Public Hearing Date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– </a:t>
            </a:r>
            <a:r>
              <a:rPr lang="en-US" sz="2000" dirty="0">
                <a:solidFill>
                  <a:srgbClr val="002060"/>
                </a:solidFill>
              </a:rPr>
              <a:t>Charlotte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, NC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11/09/2017	</a:t>
            </a:r>
            <a:r>
              <a:rPr lang="en-US" sz="2000" dirty="0">
                <a:solidFill>
                  <a:srgbClr val="002060"/>
                </a:solidFill>
              </a:rPr>
              <a:t>EMC Hearing Officer’s Report Approval and Readoption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12/14/2017	RRC Approval</a:t>
            </a:r>
          </a:p>
          <a:p>
            <a:pPr marL="344488" lvl="0" indent="-344488">
              <a:lnSpc>
                <a:spcPct val="120000"/>
              </a:lnSpc>
              <a:defRPr/>
            </a:pPr>
            <a:r>
              <a:rPr lang="en-US" sz="2000" dirty="0">
                <a:solidFill>
                  <a:srgbClr val="FF0000"/>
                </a:solidFill>
              </a:rPr>
              <a:t>01/01/2018	State Effective Date</a:t>
            </a:r>
            <a:r>
              <a:rPr lang="en-US" sz="2000" dirty="0">
                <a:solidFill>
                  <a:srgbClr val="002060"/>
                </a:solidFill>
              </a:rPr>
              <a:t> (one exception is 15A NCAC </a:t>
            </a:r>
            <a:r>
              <a:rPr lang="en-US" sz="2000" dirty="0">
                <a:solidFill>
                  <a:srgbClr val="FF0000"/>
                </a:solidFill>
              </a:rPr>
              <a:t>02D .2203</a:t>
            </a:r>
            <a:r>
              <a:rPr lang="en-US" sz="2000" dirty="0">
                <a:solidFill>
                  <a:srgbClr val="002060"/>
                </a:solidFill>
              </a:rPr>
              <a:t>, which is state</a:t>
            </a:r>
            <a:r>
              <a:rPr lang="en-US" sz="800" dirty="0">
                <a:solidFill>
                  <a:srgbClr val="002060"/>
                </a:solidFill>
              </a:rPr>
              <a:t> </a:t>
            </a:r>
          </a:p>
          <a:p>
            <a:pPr marL="1828800" lvl="0" indent="0">
              <a:lnSpc>
                <a:spcPct val="120000"/>
              </a:lnSpc>
              <a:buNone/>
              <a:defRPr/>
            </a:pPr>
            <a:r>
              <a:rPr lang="en-US" sz="2000" dirty="0">
                <a:solidFill>
                  <a:srgbClr val="002060"/>
                </a:solidFill>
              </a:rPr>
              <a:t>effective as of </a:t>
            </a:r>
            <a:r>
              <a:rPr lang="en-US" sz="2000" dirty="0">
                <a:solidFill>
                  <a:srgbClr val="FF0000"/>
                </a:solidFill>
              </a:rPr>
              <a:t>February 1, 2018</a:t>
            </a:r>
            <a:r>
              <a:rPr lang="en-US" sz="2000" dirty="0">
                <a:solidFill>
                  <a:srgbClr val="002060"/>
                </a:solidFill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48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Objectives for Today’s Meeting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190479"/>
            <a:ext cx="8229600" cy="4892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Background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 Rule Readoption Process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Rule Groupings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en-US" sz="2000" dirty="0">
                <a:solidFill>
                  <a:srgbClr val="002060"/>
                </a:solidFill>
              </a:rPr>
              <a:t>Readoption Schedule (Tentative)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Summary of Proposed Changes for H74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5 Rules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4 Rules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Rules 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2 Rules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Rules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Q&amp;A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113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Wrap Up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20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814647"/>
            <a:ext cx="8229600" cy="51105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Next Group…</a:t>
            </a:r>
          </a:p>
          <a:p>
            <a:pPr lvl="1">
              <a:defRPr/>
            </a:pPr>
            <a:r>
              <a:rPr lang="en-US" sz="2000" dirty="0">
                <a:solidFill>
                  <a:srgbClr val="002060"/>
                </a:solidFill>
              </a:rPr>
              <a:t>H74 Group 6 Rules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15A NCAC 02D .0500, Emission Control Standards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15A NCAC 02D .0900, Volatile Organic Compounds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15A NCAC 02D .1400, Nitrogen Oxides</a:t>
            </a:r>
          </a:p>
          <a:p>
            <a:pPr lvl="1">
              <a:defRPr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sz="2000" dirty="0">
                <a:solidFill>
                  <a:srgbClr val="002060"/>
                </a:solidFill>
              </a:rPr>
              <a:t>Also: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02D .0403, Total Suspended Particulate Matter</a:t>
            </a:r>
          </a:p>
          <a:p>
            <a:pPr lvl="1"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en-US" sz="2000" dirty="0">
                <a:solidFill>
                  <a:srgbClr val="002060"/>
                </a:solidFill>
              </a:rPr>
              <a:t>Stakeholder meeting tentatively scheduled for Fall 2018.</a:t>
            </a:r>
          </a:p>
          <a:p>
            <a:pPr marL="0" indent="0"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3064008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Wrap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Final Questions/Feedback?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65223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361563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How to Get Involved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54528" y="6658427"/>
            <a:ext cx="2057400" cy="138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814647"/>
            <a:ext cx="8229600" cy="51105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Information available at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http://deq.nc.gov/about/divisions/air-quality/air-quality-rules/periodic-review-existing-rules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Once in queue for action by AQC/EMC, refer to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http://deq.nc.gov/about/divisions/air-quality/air-quality-rules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Send comments to: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daq.publiccomments@ncdenr.gov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 “Stakeholder Readoption Comment” in subject line.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H74 Group 5 rules, please submit comments by </a:t>
            </a:r>
          </a:p>
          <a:p>
            <a:pPr marL="747713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July 13, 2018.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379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Contact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23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032569"/>
            <a:ext cx="8229600" cy="4892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  <p:sp>
        <p:nvSpPr>
          <p:cNvPr id="2" name="Rectangle 1"/>
          <p:cNvSpPr/>
          <p:nvPr/>
        </p:nvSpPr>
        <p:spPr>
          <a:xfrm>
            <a:off x="1987232" y="1947307"/>
            <a:ext cx="58937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Joelle Burleson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Senior Regulatory Advisor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Division of Air Quality, Planning Section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North Carolina Department of Environmental Quality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919 707 8720    office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joelle.burleson@ncdenr.gov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18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1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B6A2E8-66EF-4D42-AB30-6BC8C417674E}" type="slidenum">
              <a:rPr lang="en-US" altLang="en-US" smtClean="0">
                <a:solidFill>
                  <a:schemeClr val="tx2"/>
                </a:solidFill>
              </a:rPr>
              <a:pPr/>
              <a:t>24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177" b="18177"/>
          <a:stretch>
            <a:fillRect/>
          </a:stretch>
        </p:blipFill>
        <p:spPr>
          <a:xfrm>
            <a:off x="0" y="1574800"/>
            <a:ext cx="9144000" cy="3827463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Background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3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190480"/>
            <a:ext cx="8229600" cy="44553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N.C.G.S. 150B-21.3A requires agencies to review and update rules every 10 years. Session Law 2013-413 (H74) authorized the change in the general statute.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Following finalization of a report which classified the majority of air quality rules as necessary with substantive interest, the Rules Review Commission set a readoption date for the air quality rules at its May 19, 2016 meeting.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All 320 existing air quality rules are to be readopted by </a:t>
            </a:r>
            <a:r>
              <a:rPr lang="en-US" sz="2400" b="1" dirty="0">
                <a:solidFill>
                  <a:srgbClr val="002060"/>
                </a:solidFill>
              </a:rPr>
              <a:t>December 31, 2020.</a:t>
            </a:r>
          </a:p>
          <a:p>
            <a:pPr marL="0" indent="0"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45334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General Process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4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199" y="1106489"/>
            <a:ext cx="8342672" cy="461803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Provide opportunity for Stakeholder dialogue/feedback on proposed changes to existing rules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Present rule concept to Air Quality Committee (AQC)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Present draft rules and regulatory impact analysis to AQC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Request Environmental Management Commission (EMC) to authorize public comment period and hearing on draft rules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Request EMC to approve hearing record and readopt rules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Present final rules to Rules Review Commission (RRC) for approval and inclusion in the NC Administrative Code</a:t>
            </a: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429274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-162386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Rule Groups &amp; Anticipated General Timing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7788" y="627935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628650" y="1691483"/>
            <a:ext cx="8229600" cy="508722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040667"/>
              </p:ext>
            </p:extLst>
          </p:nvPr>
        </p:nvGraphicFramePr>
        <p:xfrm>
          <a:off x="667852" y="578156"/>
          <a:ext cx="7790348" cy="4831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7392">
                  <a:extLst>
                    <a:ext uri="{9D8B030D-6E8A-4147-A177-3AD203B41FA5}">
                      <a16:colId xmlns:a16="http://schemas.microsoft.com/office/drawing/2014/main" val="3852991342"/>
                    </a:ext>
                  </a:extLst>
                </a:gridCol>
                <a:gridCol w="2137698">
                  <a:extLst>
                    <a:ext uri="{9D8B030D-6E8A-4147-A177-3AD203B41FA5}">
                      <a16:colId xmlns:a16="http://schemas.microsoft.com/office/drawing/2014/main" val="515271140"/>
                    </a:ext>
                  </a:extLst>
                </a:gridCol>
                <a:gridCol w="2276358">
                  <a:extLst>
                    <a:ext uri="{9D8B030D-6E8A-4147-A177-3AD203B41FA5}">
                      <a16:colId xmlns:a16="http://schemas.microsoft.com/office/drawing/2014/main" val="416015478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08952893"/>
                    </a:ext>
                  </a:extLst>
                </a:gridCol>
              </a:tblGrid>
              <a:tr h="259396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Tentative Rule Readoption Schedule (Subject to Change)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03915"/>
                  </a:ext>
                </a:extLst>
              </a:tr>
              <a:tr h="3962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Group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Rules*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Stakeholder Meeting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Target EMC Adoption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9149577"/>
                  </a:ext>
                </a:extLst>
              </a:tr>
              <a:tr h="7781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.0100, .0200, .0300, .0400, .1300, .2000, .2200, .2300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2,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 2018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Effective: 1/1/2018         02D .2203, 2/1/2018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5572425"/>
                  </a:ext>
                </a:extLst>
              </a:tr>
              <a:tr h="7781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02Q .0100, .0200, .0300, .0400, .0500, .0800, .0900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 6, 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March/April 2018 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effectLst/>
                        </a:rPr>
                        <a:t>Effective:4/1/2018</a:t>
                      </a:r>
                      <a:endParaRPr lang="en-US" sz="1600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8876497"/>
                  </a:ext>
                </a:extLst>
              </a:tr>
              <a:tr h="6448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.1100, .1200, .1700**, 02Q .0700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June 5,  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Summer 2018        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effectLst/>
                        </a:rPr>
                        <a:t>Effective: 7/1/2018        02D .1204, 3/1/2018</a:t>
                      </a:r>
                      <a:endParaRPr lang="en-US" sz="1600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2396103"/>
                  </a:ext>
                </a:extLst>
              </a:tr>
              <a:tr h="5187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.0540, .1800, .1900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8DF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February 13, 2018</a:t>
                      </a:r>
                    </a:p>
                  </a:txBody>
                  <a:tcPr marL="68580" marR="68580" marT="0" marB="0">
                    <a:solidFill>
                      <a:srgbClr val="D8DF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Spring 2019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 Stakeholder Comments: 2/28/2018</a:t>
                      </a:r>
                      <a:endParaRPr lang="en-US" sz="1600" strike="sngStrike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8D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454271"/>
                  </a:ext>
                </a:extLst>
              </a:tr>
              <a:tr h="5187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.0600, .2100,  .2600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June 28, </a:t>
                      </a: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2018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Spring/Summer 2019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73101"/>
                  </a:ext>
                </a:extLst>
              </a:tr>
              <a:tr h="519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.0500, .0900, .1000**, .1400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Summer/Fall 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Summer/Fall 2019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02D .1000 Effective 7/1/2018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79013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28650" y="5348365"/>
            <a:ext cx="78474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*	Some rules may shift groups as process progresses.</a:t>
            </a:r>
            <a:endParaRPr lang="en-US" sz="1200" kern="0" dirty="0">
              <a:solidFill>
                <a:srgbClr val="002060"/>
              </a:solidFill>
            </a:endParaRPr>
          </a:p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002060"/>
                </a:solidFill>
              </a:rPr>
              <a:t>**	02D .1000 and .1700 are on separate tracks from the rest of rules up for readoption. 02D .1000 effective July 1, 2018.</a:t>
            </a:r>
          </a:p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002060"/>
                </a:solidFill>
              </a:rPr>
              <a:t> #	02D .2300 deferred from Group 1 for further DAQ consideration post stakeholder; to be processed with</a:t>
            </a:r>
          </a:p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002060"/>
                </a:solidFill>
              </a:rPr>
              <a:t> Group 5.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Star: 5 Points 5"/>
          <p:cNvSpPr/>
          <p:nvPr/>
        </p:nvSpPr>
        <p:spPr>
          <a:xfrm>
            <a:off x="43416" y="4173557"/>
            <a:ext cx="619858" cy="56270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9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5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002060"/>
                </a:solidFill>
              </a:rPr>
              <a:t>Monitoring, Reporting, </a:t>
            </a:r>
            <a:r>
              <a:rPr lang="en-US" sz="2000" dirty="0" smtClean="0">
                <a:solidFill>
                  <a:srgbClr val="002060"/>
                </a:solidFill>
              </a:rPr>
              <a:t>and Recordkeeping Rules</a:t>
            </a:r>
            <a:endParaRPr lang="en-US" sz="2000" dirty="0">
              <a:solidFill>
                <a:srgbClr val="002060"/>
              </a:solidFill>
            </a:endParaRP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.0600, </a:t>
            </a:r>
            <a:r>
              <a:rPr lang="en-US" sz="2000" dirty="0">
                <a:solidFill>
                  <a:srgbClr val="002060"/>
                </a:solidFill>
              </a:rPr>
              <a:t>Monitoring: Recordkeeping: </a:t>
            </a:r>
            <a:r>
              <a:rPr lang="en-US" sz="2000" dirty="0" smtClean="0">
                <a:solidFill>
                  <a:srgbClr val="002060"/>
                </a:solidFill>
              </a:rPr>
              <a:t>Reporting</a:t>
            </a:r>
            <a:endParaRPr lang="en-US" sz="2000" dirty="0">
              <a:solidFill>
                <a:srgbClr val="002060"/>
              </a:solidFill>
            </a:endParaRP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NC Risk Management Program Rules (CAA Section 112(r))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.2100, Risk Management Program</a:t>
            </a:r>
          </a:p>
          <a:p>
            <a:pPr lvl="1">
              <a:buFont typeface="Arial" panose="020B0604020202020204" pitchFamily="34" charset="0"/>
              <a:buChar char="‒"/>
            </a:pP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NC Source Testing Rules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.2600, Source Testing</a:t>
            </a: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06/28/2018	Stakeholder Meeting</a:t>
            </a:r>
          </a:p>
          <a:p>
            <a:r>
              <a:rPr lang="en-US" sz="2000" dirty="0">
                <a:solidFill>
                  <a:srgbClr val="FF0000"/>
                </a:solidFill>
              </a:rPr>
              <a:t>07/13/2018	Stakeholder Comments Due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09/12/2018	Draft Rules to Air Quality Committee (AQC)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77788" y="607758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58655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916641"/>
          </a:xfrm>
        </p:spPr>
        <p:txBody>
          <a:bodyPr/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sz="2000" b="1" dirty="0"/>
              <a:t>NC Monitoring, Reporting, Recordkeeping Rules - 15A NCAC 02D .0600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227251"/>
              </p:ext>
            </p:extLst>
          </p:nvPr>
        </p:nvGraphicFramePr>
        <p:xfrm>
          <a:off x="223946" y="943680"/>
          <a:ext cx="8705088" cy="5155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628">
                  <a:extLst>
                    <a:ext uri="{9D8B030D-6E8A-4147-A177-3AD203B41FA5}">
                      <a16:colId xmlns:a16="http://schemas.microsoft.com/office/drawing/2014/main" val="3727959834"/>
                    </a:ext>
                  </a:extLst>
                </a:gridCol>
                <a:gridCol w="3059436">
                  <a:extLst>
                    <a:ext uri="{9D8B030D-6E8A-4147-A177-3AD203B41FA5}">
                      <a16:colId xmlns:a16="http://schemas.microsoft.com/office/drawing/2014/main" val="2973495734"/>
                    </a:ext>
                  </a:extLst>
                </a:gridCol>
                <a:gridCol w="3621024">
                  <a:extLst>
                    <a:ext uri="{9D8B030D-6E8A-4147-A177-3AD203B41FA5}">
                      <a16:colId xmlns:a16="http://schemas.microsoft.com/office/drawing/2014/main" val="1399836435"/>
                    </a:ext>
                  </a:extLst>
                </a:gridCol>
              </a:tblGrid>
              <a:tr h="2931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5473"/>
                  </a:ext>
                </a:extLst>
              </a:tr>
              <a:tr h="498479">
                <a:tc>
                  <a:txBody>
                    <a:bodyPr/>
                    <a:lstStyle/>
                    <a:p>
                      <a:r>
                        <a:rPr lang="en-US" dirty="0"/>
                        <a:t>15A NCAC 02D .0601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(Format of references will be updated throughout rules.)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868955"/>
                  </a:ext>
                </a:extLst>
              </a:tr>
              <a:tr h="43608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Administrative and technical 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55646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Clarification that exemption not applicable for poorly operated monitoring system and other rules may override general exemption for &lt; than 30 days operation in 12 mos. period.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637843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Clarify Director obligation regarding extension of record retention timeframe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146805"/>
                  </a:ext>
                </a:extLst>
              </a:tr>
              <a:tr h="67314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Updates to reflect current methods.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848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 to remove obsolete language and update methods.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519860"/>
                  </a:ext>
                </a:extLst>
              </a:tr>
              <a:tr h="50332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15A NCAC 02D .0608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</a:t>
                      </a:r>
                      <a:endParaRPr lang="en-US" sz="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0898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3946" y="6169164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41787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916641"/>
          </a:xfrm>
        </p:spPr>
        <p:txBody>
          <a:bodyPr>
            <a:normAutofit/>
          </a:bodyPr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sz="2000" b="1" dirty="0"/>
              <a:t>NC Monitoring, Reporting, Recordkeeping Rules - 15A NCAC 02D .0600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009834"/>
              </p:ext>
            </p:extLst>
          </p:nvPr>
        </p:nvGraphicFramePr>
        <p:xfrm>
          <a:off x="256032" y="885981"/>
          <a:ext cx="8705088" cy="5093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628">
                  <a:extLst>
                    <a:ext uri="{9D8B030D-6E8A-4147-A177-3AD203B41FA5}">
                      <a16:colId xmlns:a16="http://schemas.microsoft.com/office/drawing/2014/main" val="3727959834"/>
                    </a:ext>
                  </a:extLst>
                </a:gridCol>
                <a:gridCol w="3059436">
                  <a:extLst>
                    <a:ext uri="{9D8B030D-6E8A-4147-A177-3AD203B41FA5}">
                      <a16:colId xmlns:a16="http://schemas.microsoft.com/office/drawing/2014/main" val="2973495734"/>
                    </a:ext>
                  </a:extLst>
                </a:gridCol>
                <a:gridCol w="3621024">
                  <a:extLst>
                    <a:ext uri="{9D8B030D-6E8A-4147-A177-3AD203B41FA5}">
                      <a16:colId xmlns:a16="http://schemas.microsoft.com/office/drawing/2014/main" val="1399836435"/>
                    </a:ext>
                  </a:extLst>
                </a:gridCol>
              </a:tblGrid>
              <a:tr h="2931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5473"/>
                  </a:ext>
                </a:extLst>
              </a:tr>
              <a:tr h="498479">
                <a:tc>
                  <a:txBody>
                    <a:bodyPr/>
                    <a:lstStyle/>
                    <a:p>
                      <a:r>
                        <a:rPr lang="en-US" dirty="0"/>
                        <a:t>15A NCAC 02D .0610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868955"/>
                  </a:ext>
                </a:extLst>
              </a:tr>
              <a:tr h="9021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Administrative and technical 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55646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Updates to references to federal methods. Removal of obsolete language for consistency with other readopted rules.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637843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Update to reflect option of method included in promulgated rule.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146805"/>
                  </a:ext>
                </a:extLst>
              </a:tr>
              <a:tr h="13080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 Language clarification for consistency with federal language.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848419"/>
                  </a:ext>
                </a:extLst>
              </a:tr>
              <a:tr h="4605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.0615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51986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3946" y="6169164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765544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H74 Group 5 Rules Preliminary Updates</a:t>
            </a:r>
            <a:br>
              <a:rPr lang="en-US" b="1" dirty="0"/>
            </a:br>
            <a:r>
              <a:rPr lang="en-US" b="1" dirty="0"/>
              <a:t>NC Monitoring, Reporting, Recordkeeping Rules - 15A NCAC 02D .0600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82002" y="597582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74366883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32462</TotalTime>
  <Words>1788</Words>
  <Application>Microsoft Office PowerPoint</Application>
  <PresentationFormat>On-screen Show (4:3)</PresentationFormat>
  <Paragraphs>426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2_Office Theme</vt:lpstr>
      <vt:lpstr>Department of Environmental Quality</vt:lpstr>
      <vt:lpstr>Objectives for Today’s Meeting</vt:lpstr>
      <vt:lpstr>Background</vt:lpstr>
      <vt:lpstr>General Process</vt:lpstr>
      <vt:lpstr>Rule Groups &amp; Anticipated General Timing</vt:lpstr>
      <vt:lpstr>H74 Group 5 Rules</vt:lpstr>
      <vt:lpstr>H74 Group 5 Rules Preliminary Updates NC Monitoring, Reporting, Recordkeeping Rules - 15A NCAC 02D .0600</vt:lpstr>
      <vt:lpstr>H74 Group 5 Rules Preliminary Updates NC Monitoring, Reporting, Recordkeeping Rules - 15A NCAC 02D .0600</vt:lpstr>
      <vt:lpstr>H74 Group 5 Rules Preliminary Updates NC Monitoring, Reporting, Recordkeeping Rules - 15A NCAC 02D .0600</vt:lpstr>
      <vt:lpstr>H74 Group 5 Rules Preliminary Updates NC Risk Management Program Rules - 15A NCAC 02D .2100</vt:lpstr>
      <vt:lpstr>H74 Group 5 Rules Preliminary Updates NC Risk Management Program Rules - 15A NCAC 02D .2100</vt:lpstr>
      <vt:lpstr>H74 Group 5 Rules Preliminary Updates NC Source Testing Rules – 15 NCAC 02D .2600</vt:lpstr>
      <vt:lpstr>H74 Group 5 Rules Preliminary Updates NC Source Testing Rules – 15 NCAC 02D .2600</vt:lpstr>
      <vt:lpstr>H74 Group 5 Rules Preliminary Updates NC Source Testing Rules – 15 NCAC 02D .2600</vt:lpstr>
      <vt:lpstr>H74 Group 5 Rules Preliminary Updates NC Source Testing Rules – 15 NCAC 02D .2600</vt:lpstr>
      <vt:lpstr>H74 Group 4 Rules Update</vt:lpstr>
      <vt:lpstr>H74 Group 3 Rules Update</vt:lpstr>
      <vt:lpstr>H74 Group 2 Rules Update</vt:lpstr>
      <vt:lpstr>H74 Group 1 Rules Update </vt:lpstr>
      <vt:lpstr>Wrap Up</vt:lpstr>
      <vt:lpstr>Wrap Up</vt:lpstr>
      <vt:lpstr>How to Get Involved</vt:lpstr>
      <vt:lpstr>Contact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Nelson, Bradley W</cp:lastModifiedBy>
  <cp:revision>493</cp:revision>
  <cp:lastPrinted>2018-02-01T13:20:28Z</cp:lastPrinted>
  <dcterms:created xsi:type="dcterms:W3CDTF">2015-07-07T20:02:11Z</dcterms:created>
  <dcterms:modified xsi:type="dcterms:W3CDTF">2018-06-20T14:48:40Z</dcterms:modified>
</cp:coreProperties>
</file>