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56" r:id="rId2"/>
    <p:sldId id="394" r:id="rId3"/>
    <p:sldId id="355" r:id="rId4"/>
    <p:sldId id="357" r:id="rId5"/>
    <p:sldId id="388" r:id="rId6"/>
    <p:sldId id="397" r:id="rId7"/>
    <p:sldId id="398" r:id="rId8"/>
    <p:sldId id="400" r:id="rId9"/>
    <p:sldId id="399" r:id="rId10"/>
    <p:sldId id="403" r:id="rId11"/>
    <p:sldId id="401" r:id="rId12"/>
    <p:sldId id="405" r:id="rId13"/>
    <p:sldId id="406" r:id="rId14"/>
    <p:sldId id="408" r:id="rId15"/>
    <p:sldId id="380" r:id="rId16"/>
    <p:sldId id="395" r:id="rId17"/>
    <p:sldId id="377" r:id="rId18"/>
    <p:sldId id="402" r:id="rId19"/>
    <p:sldId id="396" r:id="rId20"/>
    <p:sldId id="374" r:id="rId21"/>
    <p:sldId id="273" r:id="rId22"/>
    <p:sldId id="412" r:id="rId23"/>
    <p:sldId id="413" r:id="rId24"/>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26" autoAdjust="0"/>
    <p:restoredTop sz="95019" autoAdjust="0"/>
  </p:normalViewPr>
  <p:slideViewPr>
    <p:cSldViewPr snapToGrid="0">
      <p:cViewPr varScale="1">
        <p:scale>
          <a:sx n="114" d="100"/>
          <a:sy n="114" d="100"/>
        </p:scale>
        <p:origin x="1188" y="96"/>
      </p:cViewPr>
      <p:guideLst/>
    </p:cSldViewPr>
  </p:slideViewPr>
  <p:notesTextViewPr>
    <p:cViewPr>
      <p:scale>
        <a:sx n="3" d="2"/>
        <a:sy n="3" d="2"/>
      </p:scale>
      <p:origin x="0" y="0"/>
    </p:cViewPr>
  </p:notesTextViewPr>
  <p:sorterViewPr>
    <p:cViewPr varScale="1">
      <p:scale>
        <a:sx n="1" d="1"/>
        <a:sy n="1" d="1"/>
      </p:scale>
      <p:origin x="0" y="-5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sz="quarter" idx="1"/>
          </p:nvPr>
        </p:nvSpPr>
        <p:spPr>
          <a:xfrm>
            <a:off x="3970734" y="0"/>
            <a:ext cx="3038145" cy="465743"/>
          </a:xfrm>
          <a:prstGeom prst="rect">
            <a:avLst/>
          </a:prstGeom>
        </p:spPr>
        <p:txBody>
          <a:bodyPr vert="horz" lIns="88139" tIns="44070" rIns="88139" bIns="44070" rtlCol="0"/>
          <a:lstStyle>
            <a:lvl1pPr algn="r">
              <a:defRPr sz="1200"/>
            </a:lvl1pPr>
          </a:lstStyle>
          <a:p>
            <a:fld id="{0EEB8593-0853-4D70-9395-33A23BC4C961}" type="datetimeFigureOut">
              <a:rPr lang="en-US" smtClean="0"/>
              <a:t>6/1/2017</a:t>
            </a:fld>
            <a:endParaRPr lang="en-US"/>
          </a:p>
        </p:txBody>
      </p:sp>
      <p:sp>
        <p:nvSpPr>
          <p:cNvPr id="4" name="Footer Placeholder 3"/>
          <p:cNvSpPr>
            <a:spLocks noGrp="1"/>
          </p:cNvSpPr>
          <p:nvPr>
            <p:ph type="ftr" sz="quarter" idx="2"/>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a:p>
        </p:txBody>
      </p:sp>
      <p:sp>
        <p:nvSpPr>
          <p:cNvPr id="5" name="Slide Number Placeholder 4"/>
          <p:cNvSpPr>
            <a:spLocks noGrp="1"/>
          </p:cNvSpPr>
          <p:nvPr>
            <p:ph type="sldNum" sz="quarter" idx="3"/>
          </p:nvPr>
        </p:nvSpPr>
        <p:spPr>
          <a:xfrm>
            <a:off x="3970734" y="8830658"/>
            <a:ext cx="3038145" cy="465742"/>
          </a:xfrm>
          <a:prstGeom prst="rect">
            <a:avLst/>
          </a:prstGeom>
        </p:spPr>
        <p:txBody>
          <a:bodyPr vert="horz" lIns="88139" tIns="44070" rIns="88139" bIns="44070" rtlCol="0" anchor="b"/>
          <a:lstStyle>
            <a:lvl1pPr algn="r">
              <a:defRPr sz="1200"/>
            </a:lvl1pPr>
          </a:lstStyle>
          <a:p>
            <a:fld id="{230D545B-389C-4CAD-8C45-DB01C53FC213}" type="slidenum">
              <a:rPr lang="en-US" smtClean="0"/>
              <a:t>‹#›</a:t>
            </a:fld>
            <a:endParaRPr lang="en-US"/>
          </a:p>
        </p:txBody>
      </p:sp>
    </p:spTree>
    <p:extLst>
      <p:ext uri="{BB962C8B-B14F-4D97-AF65-F5344CB8AC3E}">
        <p14:creationId xmlns:p14="http://schemas.microsoft.com/office/powerpoint/2010/main" val="3579963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eaLnBrk="1" fontAlgn="auto" hangingPunct="1">
              <a:spcBef>
                <a:spcPts val="0"/>
              </a:spcBef>
              <a:spcAft>
                <a:spcPts val="0"/>
              </a:spcAft>
              <a:defRPr sz="1300">
                <a:latin typeface="+mn-lt"/>
                <a:cs typeface="+mn-cs"/>
              </a:defRPr>
            </a:lvl1pPr>
          </a:lstStyle>
          <a:p>
            <a:pPr>
              <a:defRPr/>
            </a:pPr>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2" tIns="46586" rIns="93172" bIns="46586" rtlCol="0"/>
          <a:lstStyle>
            <a:lvl1pPr algn="r" eaLnBrk="1" fontAlgn="auto" hangingPunct="1">
              <a:spcBef>
                <a:spcPts val="0"/>
              </a:spcBef>
              <a:spcAft>
                <a:spcPts val="0"/>
              </a:spcAft>
              <a:defRPr sz="1300">
                <a:latin typeface="+mn-lt"/>
                <a:cs typeface="+mn-cs"/>
              </a:defRPr>
            </a:lvl1pPr>
          </a:lstStyle>
          <a:p>
            <a:pPr>
              <a:defRPr/>
            </a:pPr>
            <a:fld id="{1C845BBF-6A49-4A91-9DC1-62D9A0FE4B62}" type="datetimeFigureOut">
              <a:rPr lang="en-US"/>
              <a:pPr>
                <a:defRPr/>
              </a:pPr>
              <a:t>6/1/2017</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2" tIns="46586" rIns="93172" bIns="46586" rtlCol="0" anchor="ctr"/>
          <a:lstStyle/>
          <a:p>
            <a:pPr lvl="0"/>
            <a:endParaRPr lang="en-US" noProof="0"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6" rIns="93172" bIns="4658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eaLnBrk="1" fontAlgn="auto" hangingPunct="1">
              <a:spcBef>
                <a:spcPts val="0"/>
              </a:spcBef>
              <a:spcAft>
                <a:spcPts val="0"/>
              </a:spcAft>
              <a:defRPr sz="13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wrap="square" lIns="93172" tIns="46586" rIns="93172" bIns="46586" numCol="1" anchor="b" anchorCtr="0" compatLnSpc="1">
            <a:prstTxWarp prst="textNoShape">
              <a:avLst/>
            </a:prstTxWarp>
          </a:bodyPr>
          <a:lstStyle>
            <a:lvl1pPr algn="r" eaLnBrk="1" hangingPunct="1">
              <a:defRPr sz="1300">
                <a:latin typeface="Calibri" panose="020F0502020204030204" pitchFamily="34" charset="0"/>
              </a:defRPr>
            </a:lvl1pPr>
          </a:lstStyle>
          <a:p>
            <a:pPr>
              <a:defRPr/>
            </a:pPr>
            <a:fld id="{3BB514C4-A6F3-46A0-A3D8-A713267FED71}" type="slidenum">
              <a:rPr lang="en-US" altLang="en-US"/>
              <a:pPr>
                <a:defRPr/>
              </a:pPr>
              <a:t>‹#›</a:t>
            </a:fld>
            <a:endParaRPr lang="en-US" altLang="en-US" dirty="0"/>
          </a:p>
        </p:txBody>
      </p:sp>
    </p:spTree>
    <p:extLst>
      <p:ext uri="{BB962C8B-B14F-4D97-AF65-F5344CB8AC3E}">
        <p14:creationId xmlns:p14="http://schemas.microsoft.com/office/powerpoint/2010/main" val="33173825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BB514C4-A6F3-46A0-A3D8-A713267FED71}" type="slidenum">
              <a:rPr kumimoji="0" lang="en-US"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US" alt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1485207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 Lighthouse, Mountains, Full Logo, Title and Subtitl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225840" y="3235765"/>
            <a:ext cx="4398886" cy="713497"/>
          </a:xfrm>
        </p:spPr>
        <p:txBody>
          <a:bodyPr>
            <a:normAutofit/>
          </a:bodyPr>
          <a:lstStyle>
            <a:lvl1pPr algn="r">
              <a:defRPr sz="26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5257869" y="2928375"/>
            <a:ext cx="3366857" cy="614779"/>
          </a:xfrm>
        </p:spPr>
        <p:txBody>
          <a:bodyPr anchor="ctr"/>
          <a:lstStyle>
            <a:lvl1pPr marL="0" indent="0" algn="r">
              <a:buNone/>
              <a:defRPr sz="180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430252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Manufacturing 2 Image Title/Subtitle Area, Short Text, Logo, Bar">
    <p:spTree>
      <p:nvGrpSpPr>
        <p:cNvPr id="1" name=""/>
        <p:cNvGrpSpPr/>
        <p:nvPr/>
      </p:nvGrpSpPr>
      <p:grpSpPr>
        <a:xfrm>
          <a:off x="0" y="0"/>
          <a:ext cx="0" cy="0"/>
          <a:chOff x="0" y="0"/>
          <a:chExt cx="0" cy="0"/>
        </a:xfrm>
      </p:grpSpPr>
      <p:pic>
        <p:nvPicPr>
          <p:cNvPr id="5"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7"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29563" y="5727700"/>
            <a:ext cx="933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1200255" y="51842"/>
            <a:ext cx="5301129"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1200255" y="381752"/>
            <a:ext cx="5301129" cy="458435"/>
          </a:xfrm>
        </p:spPr>
        <p:txBody>
          <a:bodyPr anchor="ct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p:nvPr>
        </p:nvSpPr>
        <p:spPr>
          <a:xfrm>
            <a:off x="628650" y="1188385"/>
            <a:ext cx="7886700" cy="4755355"/>
          </a:xfrm>
        </p:spPr>
        <p:txBody>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14"/>
          </p:nvPr>
        </p:nvSpPr>
        <p:spPr>
          <a:xfrm>
            <a:off x="77788" y="6650038"/>
            <a:ext cx="2057400" cy="138112"/>
          </a:xfrm>
        </p:spPr>
        <p:txBody>
          <a:bodyPr/>
          <a:lstStyle>
            <a:lvl1pPr algn="l">
              <a:defRPr>
                <a:solidFill>
                  <a:schemeClr val="tx2"/>
                </a:solidFill>
              </a:defRPr>
            </a:lvl1pPr>
          </a:lstStyle>
          <a:p>
            <a:pPr>
              <a:defRPr/>
            </a:pPr>
            <a:fld id="{1E2DC6B2-107F-4045-9F80-A649F40F0A51}" type="slidenum">
              <a:rPr lang="en-US" altLang="en-US"/>
              <a:pPr>
                <a:defRPr/>
              </a:pPr>
              <a:t>‹#›</a:t>
            </a:fld>
            <a:endParaRPr lang="en-US" altLang="en-US" dirty="0"/>
          </a:p>
        </p:txBody>
      </p:sp>
    </p:spTree>
    <p:extLst>
      <p:ext uri="{BB962C8B-B14F-4D97-AF65-F5344CB8AC3E}">
        <p14:creationId xmlns:p14="http://schemas.microsoft.com/office/powerpoint/2010/main" val="857662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Slide - Title, Long Text, Bar">
    <p:spTree>
      <p:nvGrpSpPr>
        <p:cNvPr id="1" name=""/>
        <p:cNvGrpSpPr/>
        <p:nvPr/>
      </p:nvGrpSpPr>
      <p:grpSpPr>
        <a:xfrm>
          <a:off x="0" y="0"/>
          <a:ext cx="0" cy="0"/>
          <a:chOff x="0" y="0"/>
          <a:chExt cx="0" cy="0"/>
        </a:xfrm>
      </p:grpSpPr>
      <p:sp>
        <p:nvSpPr>
          <p:cNvPr id="4" name="Rectangle 11"/>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628650" y="1228728"/>
            <a:ext cx="7886700" cy="5019673"/>
          </a:xfrm>
        </p:spPr>
        <p:txBody>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a:xfrm>
            <a:off x="77788" y="6650038"/>
            <a:ext cx="2057400" cy="138112"/>
          </a:xfrm>
        </p:spPr>
        <p:txBody>
          <a:bodyPr/>
          <a:lstStyle>
            <a:lvl1pPr algn="l">
              <a:defRPr>
                <a:solidFill>
                  <a:schemeClr val="tx2"/>
                </a:solidFill>
              </a:defRPr>
            </a:lvl1pPr>
          </a:lstStyle>
          <a:p>
            <a:pPr>
              <a:defRPr/>
            </a:pPr>
            <a:fld id="{AF0849CF-9BFF-4081-B31B-753147823F0B}" type="slidenum">
              <a:rPr lang="en-US" altLang="en-US"/>
              <a:pPr>
                <a:defRPr/>
              </a:pPr>
              <a:t>‹#›</a:t>
            </a:fld>
            <a:endParaRPr lang="en-US" altLang="en-US" dirty="0"/>
          </a:p>
        </p:txBody>
      </p:sp>
    </p:spTree>
    <p:extLst>
      <p:ext uri="{BB962C8B-B14F-4D97-AF65-F5344CB8AC3E}">
        <p14:creationId xmlns:p14="http://schemas.microsoft.com/office/powerpoint/2010/main" val="771894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 Title, Small Chart, Logo, Bar">
    <p:spTree>
      <p:nvGrpSpPr>
        <p:cNvPr id="1" name=""/>
        <p:cNvGrpSpPr/>
        <p:nvPr/>
      </p:nvGrpSpPr>
      <p:grpSpPr>
        <a:xfrm>
          <a:off x="0" y="0"/>
          <a:ext cx="0" cy="0"/>
          <a:chOff x="0" y="0"/>
          <a:chExt cx="0" cy="0"/>
        </a:xfrm>
      </p:grpSpPr>
      <p:sp>
        <p:nvSpPr>
          <p:cNvPr id="4" name="Rectangle 10"/>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29563" y="5727700"/>
            <a:ext cx="933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5" name="Chart Placeholder 4"/>
          <p:cNvSpPr>
            <a:spLocks noGrp="1"/>
          </p:cNvSpPr>
          <p:nvPr>
            <p:ph type="chart" sz="quarter" idx="13"/>
          </p:nvPr>
        </p:nvSpPr>
        <p:spPr>
          <a:xfrm>
            <a:off x="628650" y="1228727"/>
            <a:ext cx="7886700" cy="4174280"/>
          </a:xfrm>
        </p:spPr>
        <p:txBody>
          <a:bodyPr rtlCol="0">
            <a:normAutofit/>
          </a:bodyPr>
          <a:lstStyle>
            <a:lvl1pPr>
              <a:defRPr>
                <a:solidFill>
                  <a:srgbClr val="778591"/>
                </a:solidFill>
              </a:defRPr>
            </a:lvl1pPr>
          </a:lstStyle>
          <a:p>
            <a:pPr lvl="0"/>
            <a:r>
              <a:rPr lang="en-US" noProof="0" dirty="0"/>
              <a:t>Click icon to add chart</a:t>
            </a:r>
          </a:p>
        </p:txBody>
      </p:sp>
      <p:sp>
        <p:nvSpPr>
          <p:cNvPr id="7" name="Slide Number Placeholder 5"/>
          <p:cNvSpPr>
            <a:spLocks noGrp="1"/>
          </p:cNvSpPr>
          <p:nvPr>
            <p:ph type="sldNum" sz="quarter" idx="14"/>
          </p:nvPr>
        </p:nvSpPr>
        <p:spPr>
          <a:xfrm>
            <a:off x="77788" y="6650038"/>
            <a:ext cx="2057400" cy="138112"/>
          </a:xfrm>
        </p:spPr>
        <p:txBody>
          <a:bodyPr/>
          <a:lstStyle>
            <a:lvl1pPr algn="l">
              <a:defRPr>
                <a:solidFill>
                  <a:schemeClr val="tx2"/>
                </a:solidFill>
              </a:defRPr>
            </a:lvl1pPr>
          </a:lstStyle>
          <a:p>
            <a:pPr>
              <a:defRPr/>
            </a:pPr>
            <a:fld id="{468D2275-053B-43F1-9A63-F7B947AF2938}" type="slidenum">
              <a:rPr lang="en-US" altLang="en-US"/>
              <a:pPr>
                <a:defRPr/>
              </a:pPr>
              <a:t>‹#›</a:t>
            </a:fld>
            <a:endParaRPr lang="en-US" altLang="en-US" dirty="0"/>
          </a:p>
        </p:txBody>
      </p:sp>
    </p:spTree>
    <p:extLst>
      <p:ext uri="{BB962C8B-B14F-4D97-AF65-F5344CB8AC3E}">
        <p14:creationId xmlns:p14="http://schemas.microsoft.com/office/powerpoint/2010/main" val="3163001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 Title, Large Chart, Bar">
    <p:spTree>
      <p:nvGrpSpPr>
        <p:cNvPr id="1" name=""/>
        <p:cNvGrpSpPr/>
        <p:nvPr/>
      </p:nvGrpSpPr>
      <p:grpSpPr>
        <a:xfrm>
          <a:off x="0" y="0"/>
          <a:ext cx="0" cy="0"/>
          <a:chOff x="0" y="0"/>
          <a:chExt cx="0" cy="0"/>
        </a:xfrm>
      </p:grpSpPr>
      <p:sp>
        <p:nvSpPr>
          <p:cNvPr id="4" name="Rectangle 10"/>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9" name="Chart Placeholder 4"/>
          <p:cNvSpPr>
            <a:spLocks noGrp="1"/>
          </p:cNvSpPr>
          <p:nvPr>
            <p:ph type="chart" sz="quarter" idx="13"/>
          </p:nvPr>
        </p:nvSpPr>
        <p:spPr>
          <a:xfrm>
            <a:off x="628650" y="1228727"/>
            <a:ext cx="7886700" cy="5172073"/>
          </a:xfrm>
        </p:spPr>
        <p:txBody>
          <a:bodyPr rtlCol="0">
            <a:normAutofit/>
          </a:bodyPr>
          <a:lstStyle>
            <a:lvl1pPr>
              <a:defRPr>
                <a:solidFill>
                  <a:srgbClr val="778591"/>
                </a:solidFill>
              </a:defRPr>
            </a:lvl1pPr>
          </a:lstStyle>
          <a:p>
            <a:pPr lvl="0"/>
            <a:r>
              <a:rPr lang="en-US" noProof="0" dirty="0"/>
              <a:t>Click icon to add chart</a:t>
            </a:r>
          </a:p>
        </p:txBody>
      </p:sp>
      <p:sp>
        <p:nvSpPr>
          <p:cNvPr id="5" name="Slide Number Placeholder 5"/>
          <p:cNvSpPr>
            <a:spLocks noGrp="1"/>
          </p:cNvSpPr>
          <p:nvPr>
            <p:ph type="sldNum" sz="quarter" idx="14"/>
          </p:nvPr>
        </p:nvSpPr>
        <p:spPr>
          <a:xfrm>
            <a:off x="77788" y="6650038"/>
            <a:ext cx="2057400" cy="138112"/>
          </a:xfrm>
        </p:spPr>
        <p:txBody>
          <a:bodyPr/>
          <a:lstStyle>
            <a:lvl1pPr algn="l">
              <a:defRPr>
                <a:solidFill>
                  <a:schemeClr val="tx2"/>
                </a:solidFill>
              </a:defRPr>
            </a:lvl1pPr>
          </a:lstStyle>
          <a:p>
            <a:pPr>
              <a:defRPr/>
            </a:pPr>
            <a:fld id="{C2042F33-8EFA-4242-AB05-215B0C34D2B6}" type="slidenum">
              <a:rPr lang="en-US" altLang="en-US"/>
              <a:pPr>
                <a:defRPr/>
              </a:pPr>
              <a:t>‹#›</a:t>
            </a:fld>
            <a:endParaRPr lang="en-US" altLang="en-US" dirty="0"/>
          </a:p>
        </p:txBody>
      </p:sp>
    </p:spTree>
    <p:extLst>
      <p:ext uri="{BB962C8B-B14F-4D97-AF65-F5344CB8AC3E}">
        <p14:creationId xmlns:p14="http://schemas.microsoft.com/office/powerpoint/2010/main" val="1045340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Slide - Title, Small SmartArt, Logo, Bar">
    <p:spTree>
      <p:nvGrpSpPr>
        <p:cNvPr id="1" name=""/>
        <p:cNvGrpSpPr/>
        <p:nvPr/>
      </p:nvGrpSpPr>
      <p:grpSpPr>
        <a:xfrm>
          <a:off x="0" y="0"/>
          <a:ext cx="0" cy="0"/>
          <a:chOff x="0" y="0"/>
          <a:chExt cx="0" cy="0"/>
        </a:xfrm>
      </p:grpSpPr>
      <p:sp>
        <p:nvSpPr>
          <p:cNvPr id="4" name="Rectangle 10"/>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29563" y="5727700"/>
            <a:ext cx="933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martArt Placeholder 7"/>
          <p:cNvSpPr>
            <a:spLocks noGrp="1"/>
          </p:cNvSpPr>
          <p:nvPr>
            <p:ph type="dgm" sz="quarter" idx="15"/>
          </p:nvPr>
        </p:nvSpPr>
        <p:spPr>
          <a:xfrm>
            <a:off x="628650" y="1225551"/>
            <a:ext cx="7886700" cy="4189413"/>
          </a:xfrm>
        </p:spPr>
        <p:txBody>
          <a:bodyPr rtlCol="0">
            <a:normAutofit/>
          </a:bodyPr>
          <a:lstStyle>
            <a:lvl1pPr>
              <a:defRPr>
                <a:solidFill>
                  <a:srgbClr val="728591"/>
                </a:solidFill>
              </a:defRPr>
            </a:lvl1pPr>
          </a:lstStyle>
          <a:p>
            <a:pPr lvl="0"/>
            <a:r>
              <a:rPr lang="en-US" noProof="0" dirty="0"/>
              <a:t>Click icon to add SmartArt graphic</a:t>
            </a: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6" name="Slide Number Placeholder 5"/>
          <p:cNvSpPr>
            <a:spLocks noGrp="1"/>
          </p:cNvSpPr>
          <p:nvPr>
            <p:ph type="sldNum" sz="quarter" idx="16"/>
          </p:nvPr>
        </p:nvSpPr>
        <p:spPr>
          <a:xfrm>
            <a:off x="77788" y="6650038"/>
            <a:ext cx="2057400" cy="138112"/>
          </a:xfrm>
        </p:spPr>
        <p:txBody>
          <a:bodyPr/>
          <a:lstStyle>
            <a:lvl1pPr algn="l">
              <a:defRPr>
                <a:solidFill>
                  <a:schemeClr val="tx2"/>
                </a:solidFill>
              </a:defRPr>
            </a:lvl1pPr>
          </a:lstStyle>
          <a:p>
            <a:pPr>
              <a:defRPr/>
            </a:pPr>
            <a:fld id="{3A981E14-9B4D-4403-B5C0-BD7405AF3C80}" type="slidenum">
              <a:rPr lang="en-US" altLang="en-US"/>
              <a:pPr>
                <a:defRPr/>
              </a:pPr>
              <a:t>‹#›</a:t>
            </a:fld>
            <a:endParaRPr lang="en-US" altLang="en-US" dirty="0"/>
          </a:p>
        </p:txBody>
      </p:sp>
    </p:spTree>
    <p:extLst>
      <p:ext uri="{BB962C8B-B14F-4D97-AF65-F5344CB8AC3E}">
        <p14:creationId xmlns:p14="http://schemas.microsoft.com/office/powerpoint/2010/main" val="2868759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Slide - Title, Large SmartArt, Bar">
    <p:spTree>
      <p:nvGrpSpPr>
        <p:cNvPr id="1" name=""/>
        <p:cNvGrpSpPr/>
        <p:nvPr/>
      </p:nvGrpSpPr>
      <p:grpSpPr>
        <a:xfrm>
          <a:off x="0" y="0"/>
          <a:ext cx="0" cy="0"/>
          <a:chOff x="0" y="0"/>
          <a:chExt cx="0" cy="0"/>
        </a:xfrm>
      </p:grpSpPr>
      <p:sp>
        <p:nvSpPr>
          <p:cNvPr id="4" name="Rectangle 10"/>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7" name="SmartArt Placeholder 6"/>
          <p:cNvSpPr>
            <a:spLocks noGrp="1"/>
          </p:cNvSpPr>
          <p:nvPr>
            <p:ph type="dgm" sz="quarter" idx="15"/>
          </p:nvPr>
        </p:nvSpPr>
        <p:spPr>
          <a:xfrm>
            <a:off x="628650" y="1228726"/>
            <a:ext cx="7886700" cy="5172075"/>
          </a:xfrm>
        </p:spPr>
        <p:txBody>
          <a:bodyPr rtlCol="0">
            <a:normAutofit/>
          </a:bodyPr>
          <a:lstStyle>
            <a:lvl1pPr>
              <a:defRPr>
                <a:solidFill>
                  <a:srgbClr val="728591"/>
                </a:solidFill>
              </a:defRPr>
            </a:lvl1pPr>
          </a:lstStyle>
          <a:p>
            <a:pPr lvl="0"/>
            <a:r>
              <a:rPr lang="en-US" noProof="0" dirty="0"/>
              <a:t>Click icon to add SmartArt graphic</a:t>
            </a: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5" name="Slide Number Placeholder 5"/>
          <p:cNvSpPr>
            <a:spLocks noGrp="1"/>
          </p:cNvSpPr>
          <p:nvPr>
            <p:ph type="sldNum" sz="quarter" idx="16"/>
          </p:nvPr>
        </p:nvSpPr>
        <p:spPr>
          <a:xfrm>
            <a:off x="77788" y="6650038"/>
            <a:ext cx="2057400" cy="138112"/>
          </a:xfrm>
        </p:spPr>
        <p:txBody>
          <a:bodyPr/>
          <a:lstStyle>
            <a:lvl1pPr algn="l">
              <a:defRPr>
                <a:solidFill>
                  <a:schemeClr val="tx2"/>
                </a:solidFill>
              </a:defRPr>
            </a:lvl1pPr>
          </a:lstStyle>
          <a:p>
            <a:pPr>
              <a:defRPr/>
            </a:pPr>
            <a:fld id="{441DEE24-EB17-4E4C-A592-533AE5DE2E23}" type="slidenum">
              <a:rPr lang="en-US" altLang="en-US"/>
              <a:pPr>
                <a:defRPr/>
              </a:pPr>
              <a:t>‹#›</a:t>
            </a:fld>
            <a:endParaRPr lang="en-US" altLang="en-US" dirty="0"/>
          </a:p>
        </p:txBody>
      </p:sp>
    </p:spTree>
    <p:extLst>
      <p:ext uri="{BB962C8B-B14F-4D97-AF65-F5344CB8AC3E}">
        <p14:creationId xmlns:p14="http://schemas.microsoft.com/office/powerpoint/2010/main" val="4035471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Slide - Small Image, Title, Bar, Logo">
    <p:spTree>
      <p:nvGrpSpPr>
        <p:cNvPr id="1" name=""/>
        <p:cNvGrpSpPr/>
        <p:nvPr/>
      </p:nvGrpSpPr>
      <p:grpSpPr>
        <a:xfrm>
          <a:off x="0" y="0"/>
          <a:ext cx="0" cy="0"/>
          <a:chOff x="0" y="0"/>
          <a:chExt cx="0" cy="0"/>
        </a:xfrm>
      </p:grpSpPr>
      <p:sp>
        <p:nvSpPr>
          <p:cNvPr id="5" name="Rectangle 4"/>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29563" y="5727700"/>
            <a:ext cx="933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4" name="Picture Placeholder 3"/>
          <p:cNvSpPr>
            <a:spLocks noGrp="1"/>
          </p:cNvSpPr>
          <p:nvPr>
            <p:ph type="pic" sz="quarter" idx="13"/>
          </p:nvPr>
        </p:nvSpPr>
        <p:spPr>
          <a:xfrm>
            <a:off x="628650" y="1228726"/>
            <a:ext cx="7886700" cy="4283693"/>
          </a:xfrm>
          <a:effectLst>
            <a:outerShdw blurRad="50800" dist="38100" dir="2700000" algn="tl" rotWithShape="0">
              <a:prstClr val="black">
                <a:alpha val="40000"/>
              </a:prstClr>
            </a:outerShdw>
          </a:effectLst>
        </p:spPr>
        <p:txBody>
          <a:bodyPr rtlCol="0">
            <a:normAutofit/>
          </a:bodyPr>
          <a:lstStyle>
            <a:lvl1pPr>
              <a:defRPr>
                <a:solidFill>
                  <a:srgbClr val="778591"/>
                </a:solidFill>
              </a:defRPr>
            </a:lvl1pPr>
          </a:lstStyle>
          <a:p>
            <a:pPr lvl="0"/>
            <a:r>
              <a:rPr lang="en-US" noProof="0" dirty="0"/>
              <a:t>Click icon to add picture</a:t>
            </a:r>
          </a:p>
        </p:txBody>
      </p:sp>
      <p:sp>
        <p:nvSpPr>
          <p:cNvPr id="7" name="Slide Number Placeholder 5"/>
          <p:cNvSpPr>
            <a:spLocks noGrp="1"/>
          </p:cNvSpPr>
          <p:nvPr>
            <p:ph type="sldNum" sz="quarter" idx="14"/>
          </p:nvPr>
        </p:nvSpPr>
        <p:spPr>
          <a:xfrm>
            <a:off x="77788" y="6650038"/>
            <a:ext cx="2057400" cy="138112"/>
          </a:xfrm>
        </p:spPr>
        <p:txBody>
          <a:bodyPr/>
          <a:lstStyle>
            <a:lvl1pPr algn="l">
              <a:defRPr>
                <a:solidFill>
                  <a:schemeClr val="tx2"/>
                </a:solidFill>
              </a:defRPr>
            </a:lvl1pPr>
          </a:lstStyle>
          <a:p>
            <a:pPr>
              <a:defRPr/>
            </a:pPr>
            <a:fld id="{F7876AF1-E57F-4249-800D-380D18E7BC71}" type="slidenum">
              <a:rPr lang="en-US" altLang="en-US"/>
              <a:pPr>
                <a:defRPr/>
              </a:pPr>
              <a:t>‹#›</a:t>
            </a:fld>
            <a:endParaRPr lang="en-US" altLang="en-US" dirty="0"/>
          </a:p>
        </p:txBody>
      </p:sp>
    </p:spTree>
    <p:extLst>
      <p:ext uri="{BB962C8B-B14F-4D97-AF65-F5344CB8AC3E}">
        <p14:creationId xmlns:p14="http://schemas.microsoft.com/office/powerpoint/2010/main" val="1373128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and Content Slide - Small Image, Text, Title, Bar, Logo">
    <p:spTree>
      <p:nvGrpSpPr>
        <p:cNvPr id="1" name=""/>
        <p:cNvGrpSpPr/>
        <p:nvPr/>
      </p:nvGrpSpPr>
      <p:grpSpPr>
        <a:xfrm>
          <a:off x="0" y="0"/>
          <a:ext cx="0" cy="0"/>
          <a:chOff x="0" y="0"/>
          <a:chExt cx="0" cy="0"/>
        </a:xfrm>
      </p:grpSpPr>
      <p:sp>
        <p:nvSpPr>
          <p:cNvPr id="5" name="Rectangle 4"/>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29563" y="5727700"/>
            <a:ext cx="933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9" name="Content Placeholder 2"/>
          <p:cNvSpPr>
            <a:spLocks noGrp="1"/>
          </p:cNvSpPr>
          <p:nvPr>
            <p:ph idx="1"/>
          </p:nvPr>
        </p:nvSpPr>
        <p:spPr>
          <a:xfrm>
            <a:off x="4261281" y="1266932"/>
            <a:ext cx="4687409" cy="4370388"/>
          </a:xfrm>
        </p:spPr>
        <p:txBody>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3"/>
          <p:cNvSpPr>
            <a:spLocks noGrp="1"/>
          </p:cNvSpPr>
          <p:nvPr>
            <p:ph type="pic" sz="quarter" idx="13"/>
          </p:nvPr>
        </p:nvSpPr>
        <p:spPr>
          <a:xfrm>
            <a:off x="173184" y="1737588"/>
            <a:ext cx="3925594" cy="3163617"/>
          </a:xfrm>
          <a:effectLst>
            <a:outerShdw blurRad="50800" dist="38100" dir="2700000" algn="tl" rotWithShape="0">
              <a:prstClr val="black">
                <a:alpha val="40000"/>
              </a:prstClr>
            </a:outerShdw>
          </a:effectLst>
        </p:spPr>
        <p:txBody>
          <a:bodyPr rtlCol="0">
            <a:normAutofit/>
          </a:bodyPr>
          <a:lstStyle>
            <a:lvl1pPr>
              <a:defRPr>
                <a:solidFill>
                  <a:srgbClr val="778591"/>
                </a:solidFill>
              </a:defRPr>
            </a:lvl1pPr>
          </a:lstStyle>
          <a:p>
            <a:pPr lvl="0"/>
            <a:r>
              <a:rPr lang="en-US" noProof="0" dirty="0"/>
              <a:t>Click icon to add picture</a:t>
            </a:r>
          </a:p>
        </p:txBody>
      </p:sp>
      <p:sp>
        <p:nvSpPr>
          <p:cNvPr id="7" name="Slide Number Placeholder 5"/>
          <p:cNvSpPr>
            <a:spLocks noGrp="1"/>
          </p:cNvSpPr>
          <p:nvPr>
            <p:ph type="sldNum" sz="quarter" idx="14"/>
          </p:nvPr>
        </p:nvSpPr>
        <p:spPr>
          <a:xfrm>
            <a:off x="77788" y="6650038"/>
            <a:ext cx="2057400" cy="138112"/>
          </a:xfrm>
        </p:spPr>
        <p:txBody>
          <a:bodyPr/>
          <a:lstStyle>
            <a:lvl1pPr algn="l">
              <a:defRPr>
                <a:solidFill>
                  <a:schemeClr val="tx2"/>
                </a:solidFill>
              </a:defRPr>
            </a:lvl1pPr>
          </a:lstStyle>
          <a:p>
            <a:pPr>
              <a:defRPr/>
            </a:pPr>
            <a:fld id="{F95996FC-2A00-44BB-97EB-3ED4D98452EA}" type="slidenum">
              <a:rPr lang="en-US" altLang="en-US"/>
              <a:pPr>
                <a:defRPr/>
              </a:pPr>
              <a:t>‹#›</a:t>
            </a:fld>
            <a:endParaRPr lang="en-US" altLang="en-US" dirty="0"/>
          </a:p>
        </p:txBody>
      </p:sp>
    </p:spTree>
    <p:extLst>
      <p:ext uri="{BB962C8B-B14F-4D97-AF65-F5344CB8AC3E}">
        <p14:creationId xmlns:p14="http://schemas.microsoft.com/office/powerpoint/2010/main" val="305462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and Content Slide 2 - Small Image, Text, Title, Bar, Logo">
    <p:spTree>
      <p:nvGrpSpPr>
        <p:cNvPr id="1" name=""/>
        <p:cNvGrpSpPr/>
        <p:nvPr/>
      </p:nvGrpSpPr>
      <p:grpSpPr>
        <a:xfrm>
          <a:off x="0" y="0"/>
          <a:ext cx="0" cy="0"/>
          <a:chOff x="0" y="0"/>
          <a:chExt cx="0" cy="0"/>
        </a:xfrm>
      </p:grpSpPr>
      <p:sp>
        <p:nvSpPr>
          <p:cNvPr id="5" name="Rectangle 4"/>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29563" y="5727700"/>
            <a:ext cx="933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4" name="Picture Placeholder 3"/>
          <p:cNvSpPr>
            <a:spLocks noGrp="1"/>
          </p:cNvSpPr>
          <p:nvPr>
            <p:ph type="pic" sz="quarter" idx="13"/>
          </p:nvPr>
        </p:nvSpPr>
        <p:spPr>
          <a:xfrm>
            <a:off x="5064781" y="1737588"/>
            <a:ext cx="3925594" cy="3163617"/>
          </a:xfrm>
          <a:effectLst>
            <a:outerShdw blurRad="50800" dist="38100" dir="2700000" algn="tl" rotWithShape="0">
              <a:prstClr val="black">
                <a:alpha val="40000"/>
              </a:prstClr>
            </a:outerShdw>
          </a:effectLst>
        </p:spPr>
        <p:txBody>
          <a:bodyPr rtlCol="0">
            <a:normAutofit/>
          </a:bodyPr>
          <a:lstStyle>
            <a:lvl1pPr>
              <a:defRPr>
                <a:solidFill>
                  <a:srgbClr val="778591"/>
                </a:solidFill>
              </a:defRPr>
            </a:lvl1pPr>
          </a:lstStyle>
          <a:p>
            <a:pPr lvl="0"/>
            <a:r>
              <a:rPr lang="en-US" noProof="0" dirty="0"/>
              <a:t>Click icon to add picture</a:t>
            </a:r>
          </a:p>
        </p:txBody>
      </p:sp>
      <p:sp>
        <p:nvSpPr>
          <p:cNvPr id="9" name="Content Placeholder 2"/>
          <p:cNvSpPr>
            <a:spLocks noGrp="1"/>
          </p:cNvSpPr>
          <p:nvPr>
            <p:ph idx="1"/>
          </p:nvPr>
        </p:nvSpPr>
        <p:spPr>
          <a:xfrm>
            <a:off x="190939" y="1266340"/>
            <a:ext cx="4687409" cy="4370388"/>
          </a:xfrm>
        </p:spPr>
        <p:txBody>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4"/>
          </p:nvPr>
        </p:nvSpPr>
        <p:spPr>
          <a:xfrm>
            <a:off x="77788" y="6650038"/>
            <a:ext cx="2057400" cy="138112"/>
          </a:xfrm>
        </p:spPr>
        <p:txBody>
          <a:bodyPr/>
          <a:lstStyle>
            <a:lvl1pPr algn="l">
              <a:defRPr>
                <a:solidFill>
                  <a:schemeClr val="tx2"/>
                </a:solidFill>
              </a:defRPr>
            </a:lvl1pPr>
          </a:lstStyle>
          <a:p>
            <a:pPr>
              <a:defRPr/>
            </a:pPr>
            <a:fld id="{775F2348-1E59-4972-A5AF-664DBE4D4175}" type="slidenum">
              <a:rPr lang="en-US" altLang="en-US"/>
              <a:pPr>
                <a:defRPr/>
              </a:pPr>
              <a:t>‹#›</a:t>
            </a:fld>
            <a:endParaRPr lang="en-US" altLang="en-US" dirty="0"/>
          </a:p>
        </p:txBody>
      </p:sp>
    </p:spTree>
    <p:extLst>
      <p:ext uri="{BB962C8B-B14F-4D97-AF65-F5344CB8AC3E}">
        <p14:creationId xmlns:p14="http://schemas.microsoft.com/office/powerpoint/2010/main" val="3516855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Slide - Medium Image, Title, Bar">
    <p:spTree>
      <p:nvGrpSpPr>
        <p:cNvPr id="1" name=""/>
        <p:cNvGrpSpPr/>
        <p:nvPr/>
      </p:nvGrpSpPr>
      <p:grpSpPr>
        <a:xfrm>
          <a:off x="0" y="0"/>
          <a:ext cx="0" cy="0"/>
          <a:chOff x="0" y="0"/>
          <a:chExt cx="0" cy="0"/>
        </a:xfrm>
      </p:grpSpPr>
      <p:sp>
        <p:nvSpPr>
          <p:cNvPr id="5" name="Rectangle 4"/>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4" name="Picture Placeholder 3"/>
          <p:cNvSpPr>
            <a:spLocks noGrp="1"/>
          </p:cNvSpPr>
          <p:nvPr>
            <p:ph type="pic" sz="quarter" idx="13"/>
          </p:nvPr>
        </p:nvSpPr>
        <p:spPr>
          <a:xfrm>
            <a:off x="628650" y="1228727"/>
            <a:ext cx="7886700" cy="5191123"/>
          </a:xfrm>
          <a:effectLst>
            <a:outerShdw blurRad="50800" dist="38100" dir="2700000" algn="tl" rotWithShape="0">
              <a:prstClr val="black">
                <a:alpha val="40000"/>
              </a:prstClr>
            </a:outerShdw>
          </a:effectLst>
        </p:spPr>
        <p:txBody>
          <a:bodyPr rtlCol="0">
            <a:normAutofit/>
          </a:bodyPr>
          <a:lstStyle>
            <a:lvl1pPr>
              <a:defRPr>
                <a:solidFill>
                  <a:srgbClr val="778591"/>
                </a:solidFill>
              </a:defRPr>
            </a:lvl1pPr>
          </a:lstStyle>
          <a:p>
            <a:pPr lvl="0"/>
            <a:r>
              <a:rPr lang="en-US" noProof="0" dirty="0"/>
              <a:t>Click icon to add picture</a:t>
            </a:r>
          </a:p>
        </p:txBody>
      </p:sp>
      <p:sp>
        <p:nvSpPr>
          <p:cNvPr id="6" name="Slide Number Placeholder 5"/>
          <p:cNvSpPr>
            <a:spLocks noGrp="1"/>
          </p:cNvSpPr>
          <p:nvPr>
            <p:ph type="sldNum" sz="quarter" idx="14"/>
          </p:nvPr>
        </p:nvSpPr>
        <p:spPr>
          <a:xfrm>
            <a:off x="77788" y="6650038"/>
            <a:ext cx="2057400" cy="138112"/>
          </a:xfrm>
        </p:spPr>
        <p:txBody>
          <a:bodyPr/>
          <a:lstStyle>
            <a:lvl1pPr algn="l">
              <a:defRPr>
                <a:solidFill>
                  <a:schemeClr val="tx2"/>
                </a:solidFill>
              </a:defRPr>
            </a:lvl1pPr>
          </a:lstStyle>
          <a:p>
            <a:pPr>
              <a:defRPr/>
            </a:pPr>
            <a:fld id="{35F3B007-FD83-4DF0-B6A4-E87929AEAA17}" type="slidenum">
              <a:rPr lang="en-US" altLang="en-US"/>
              <a:pPr>
                <a:defRPr/>
              </a:pPr>
              <a:t>‹#›</a:t>
            </a:fld>
            <a:endParaRPr lang="en-US" altLang="en-US" dirty="0"/>
          </a:p>
        </p:txBody>
      </p:sp>
    </p:spTree>
    <p:extLst>
      <p:ext uri="{BB962C8B-B14F-4D97-AF65-F5344CB8AC3E}">
        <p14:creationId xmlns:p14="http://schemas.microsoft.com/office/powerpoint/2010/main" val="477830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 Title, Short Text, Logo, Bar">
    <p:spTree>
      <p:nvGrpSpPr>
        <p:cNvPr id="1" name=""/>
        <p:cNvGrpSpPr/>
        <p:nvPr/>
      </p:nvGrpSpPr>
      <p:grpSpPr>
        <a:xfrm>
          <a:off x="0" y="0"/>
          <a:ext cx="0" cy="0"/>
          <a:chOff x="0" y="0"/>
          <a:chExt cx="0" cy="0"/>
        </a:xfrm>
      </p:grpSpPr>
      <p:sp>
        <p:nvSpPr>
          <p:cNvPr id="4" name="Rectangle 3"/>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29563" y="5727700"/>
            <a:ext cx="933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628650" y="1228728"/>
            <a:ext cx="7886700" cy="5019673"/>
          </a:xfrm>
        </p:spPr>
        <p:txBody>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a:xfrm>
            <a:off x="77788" y="6650038"/>
            <a:ext cx="2057400" cy="138112"/>
          </a:xfrm>
        </p:spPr>
        <p:txBody>
          <a:bodyPr/>
          <a:lstStyle>
            <a:lvl1pPr algn="l">
              <a:defRPr>
                <a:solidFill>
                  <a:schemeClr val="tx2"/>
                </a:solidFill>
              </a:defRPr>
            </a:lvl1pPr>
          </a:lstStyle>
          <a:p>
            <a:pPr>
              <a:defRPr/>
            </a:pPr>
            <a:fld id="{32C80F77-6CB5-4FFA-88E0-48FD34467179}" type="slidenum">
              <a:rPr lang="en-US" altLang="en-US"/>
              <a:pPr>
                <a:defRPr/>
              </a:pPr>
              <a:t>‹#›</a:t>
            </a:fld>
            <a:endParaRPr lang="en-US" altLang="en-US" dirty="0"/>
          </a:p>
        </p:txBody>
      </p:sp>
    </p:spTree>
    <p:extLst>
      <p:ext uri="{BB962C8B-B14F-4D97-AF65-F5344CB8AC3E}">
        <p14:creationId xmlns:p14="http://schemas.microsoft.com/office/powerpoint/2010/main" val="1435457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nd Content Slide - Medium Image, Text, Title, Bar">
    <p:spTree>
      <p:nvGrpSpPr>
        <p:cNvPr id="1" name=""/>
        <p:cNvGrpSpPr/>
        <p:nvPr/>
      </p:nvGrpSpPr>
      <p:grpSpPr>
        <a:xfrm>
          <a:off x="0" y="0"/>
          <a:ext cx="0" cy="0"/>
          <a:chOff x="0" y="0"/>
          <a:chExt cx="0" cy="0"/>
        </a:xfrm>
      </p:grpSpPr>
      <p:sp>
        <p:nvSpPr>
          <p:cNvPr id="5" name="Rectangle 4"/>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8" name="Content Placeholder 2"/>
          <p:cNvSpPr>
            <a:spLocks noGrp="1"/>
          </p:cNvSpPr>
          <p:nvPr>
            <p:ph idx="1"/>
          </p:nvPr>
        </p:nvSpPr>
        <p:spPr>
          <a:xfrm>
            <a:off x="4261281" y="1266932"/>
            <a:ext cx="4687409" cy="4994846"/>
          </a:xfrm>
        </p:spPr>
        <p:txBody>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13"/>
          </p:nvPr>
        </p:nvSpPr>
        <p:spPr>
          <a:xfrm>
            <a:off x="173184" y="1266932"/>
            <a:ext cx="3925594" cy="4994846"/>
          </a:xfrm>
          <a:effectLst>
            <a:outerShdw blurRad="50800" dist="38100" dir="2700000" algn="tl" rotWithShape="0">
              <a:prstClr val="black">
                <a:alpha val="40000"/>
              </a:prstClr>
            </a:outerShdw>
          </a:effectLst>
        </p:spPr>
        <p:txBody>
          <a:bodyPr rtlCol="0">
            <a:normAutofit/>
          </a:bodyPr>
          <a:lstStyle>
            <a:lvl1pPr>
              <a:defRPr baseline="0">
                <a:solidFill>
                  <a:srgbClr val="778591"/>
                </a:solidFill>
              </a:defRPr>
            </a:lvl1pPr>
          </a:lstStyle>
          <a:p>
            <a:pPr lvl="0"/>
            <a:r>
              <a:rPr lang="en-US" noProof="0" dirty="0"/>
              <a:t>Click icon to add picture</a:t>
            </a:r>
          </a:p>
        </p:txBody>
      </p:sp>
      <p:sp>
        <p:nvSpPr>
          <p:cNvPr id="6" name="Slide Number Placeholder 5"/>
          <p:cNvSpPr>
            <a:spLocks noGrp="1"/>
          </p:cNvSpPr>
          <p:nvPr>
            <p:ph type="sldNum" sz="quarter" idx="14"/>
          </p:nvPr>
        </p:nvSpPr>
        <p:spPr>
          <a:xfrm>
            <a:off x="77788" y="6650038"/>
            <a:ext cx="2057400" cy="138112"/>
          </a:xfrm>
        </p:spPr>
        <p:txBody>
          <a:bodyPr/>
          <a:lstStyle>
            <a:lvl1pPr algn="l">
              <a:defRPr>
                <a:solidFill>
                  <a:schemeClr val="tx2"/>
                </a:solidFill>
              </a:defRPr>
            </a:lvl1pPr>
          </a:lstStyle>
          <a:p>
            <a:pPr>
              <a:defRPr/>
            </a:pPr>
            <a:fld id="{73BACFCB-3C12-4AC6-9AB8-07DCC89E3889}" type="slidenum">
              <a:rPr lang="en-US" altLang="en-US"/>
              <a:pPr>
                <a:defRPr/>
              </a:pPr>
              <a:t>‹#›</a:t>
            </a:fld>
            <a:endParaRPr lang="en-US" altLang="en-US" dirty="0"/>
          </a:p>
        </p:txBody>
      </p:sp>
    </p:spTree>
    <p:extLst>
      <p:ext uri="{BB962C8B-B14F-4D97-AF65-F5344CB8AC3E}">
        <p14:creationId xmlns:p14="http://schemas.microsoft.com/office/powerpoint/2010/main" val="15874715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nd Content Slide 2 - Medium Image, Text, Title, Bar">
    <p:spTree>
      <p:nvGrpSpPr>
        <p:cNvPr id="1" name=""/>
        <p:cNvGrpSpPr/>
        <p:nvPr/>
      </p:nvGrpSpPr>
      <p:grpSpPr>
        <a:xfrm>
          <a:off x="0" y="0"/>
          <a:ext cx="0" cy="0"/>
          <a:chOff x="0" y="0"/>
          <a:chExt cx="0" cy="0"/>
        </a:xfrm>
      </p:grpSpPr>
      <p:sp>
        <p:nvSpPr>
          <p:cNvPr id="5" name="Rectangle 4"/>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8" name="Content Placeholder 2"/>
          <p:cNvSpPr>
            <a:spLocks noGrp="1"/>
          </p:cNvSpPr>
          <p:nvPr>
            <p:ph idx="1"/>
          </p:nvPr>
        </p:nvSpPr>
        <p:spPr>
          <a:xfrm>
            <a:off x="191771" y="1321534"/>
            <a:ext cx="4687409" cy="4994846"/>
          </a:xfrm>
        </p:spPr>
        <p:txBody>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13"/>
          </p:nvPr>
        </p:nvSpPr>
        <p:spPr>
          <a:xfrm>
            <a:off x="5029270" y="1321534"/>
            <a:ext cx="3925594" cy="4994846"/>
          </a:xfrm>
          <a:effectLst>
            <a:outerShdw blurRad="50800" dist="38100" dir="2700000" algn="tl" rotWithShape="0">
              <a:prstClr val="black">
                <a:alpha val="40000"/>
              </a:prstClr>
            </a:outerShdw>
          </a:effectLst>
        </p:spPr>
        <p:txBody>
          <a:bodyPr rtlCol="0">
            <a:normAutofit/>
          </a:bodyPr>
          <a:lstStyle>
            <a:lvl1pPr>
              <a:defRPr baseline="0">
                <a:solidFill>
                  <a:srgbClr val="778591"/>
                </a:solidFill>
              </a:defRPr>
            </a:lvl1pPr>
          </a:lstStyle>
          <a:p>
            <a:pPr lvl="0"/>
            <a:r>
              <a:rPr lang="en-US" noProof="0" dirty="0"/>
              <a:t>Click icon to add picture</a:t>
            </a:r>
          </a:p>
        </p:txBody>
      </p:sp>
      <p:sp>
        <p:nvSpPr>
          <p:cNvPr id="6" name="Slide Number Placeholder 5"/>
          <p:cNvSpPr>
            <a:spLocks noGrp="1"/>
          </p:cNvSpPr>
          <p:nvPr>
            <p:ph type="sldNum" sz="quarter" idx="14"/>
          </p:nvPr>
        </p:nvSpPr>
        <p:spPr>
          <a:xfrm>
            <a:off x="77788" y="6650038"/>
            <a:ext cx="2057400" cy="138112"/>
          </a:xfrm>
        </p:spPr>
        <p:txBody>
          <a:bodyPr/>
          <a:lstStyle>
            <a:lvl1pPr algn="l">
              <a:defRPr>
                <a:solidFill>
                  <a:schemeClr val="tx2"/>
                </a:solidFill>
              </a:defRPr>
            </a:lvl1pPr>
          </a:lstStyle>
          <a:p>
            <a:pPr>
              <a:defRPr/>
            </a:pPr>
            <a:fld id="{76DE7091-D17A-4AFF-8FA9-76C162D88274}" type="slidenum">
              <a:rPr lang="en-US" altLang="en-US"/>
              <a:pPr>
                <a:defRPr/>
              </a:pPr>
              <a:t>‹#›</a:t>
            </a:fld>
            <a:endParaRPr lang="en-US" altLang="en-US" dirty="0"/>
          </a:p>
        </p:txBody>
      </p:sp>
    </p:spTree>
    <p:extLst>
      <p:ext uri="{BB962C8B-B14F-4D97-AF65-F5344CB8AC3E}">
        <p14:creationId xmlns:p14="http://schemas.microsoft.com/office/powerpoint/2010/main" val="1320488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Slide - Large Image, Title">
    <p:spTree>
      <p:nvGrpSpPr>
        <p:cNvPr id="1" name=""/>
        <p:cNvGrpSpPr/>
        <p:nvPr/>
      </p:nvGrpSpPr>
      <p:grpSpPr>
        <a:xfrm>
          <a:off x="0" y="0"/>
          <a:ext cx="0" cy="0"/>
          <a:chOff x="0" y="0"/>
          <a:chExt cx="0" cy="0"/>
        </a:xfrm>
      </p:grpSpPr>
      <p:sp>
        <p:nvSpPr>
          <p:cNvPr id="4" name="Slide Number Placeholder 5"/>
          <p:cNvSpPr txBox="1">
            <a:spLocks/>
          </p:cNvSpPr>
          <p:nvPr userDrawn="1"/>
        </p:nvSpPr>
        <p:spPr>
          <a:xfrm>
            <a:off x="77788" y="6650038"/>
            <a:ext cx="2057400" cy="138112"/>
          </a:xfrm>
          <a:prstGeom prst="rect">
            <a:avLst/>
          </a:prstGeom>
        </p:spPr>
        <p:txBody>
          <a:bodyPr lIns="68580" tIns="34290" rIns="68580" bIns="3429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EEB18B9D-B85A-4EF4-8B21-3F8C3D7966A4}" type="slidenum">
              <a:rPr lang="en-US" altLang="en-US" sz="900" smtClean="0">
                <a:solidFill>
                  <a:schemeClr val="tx2"/>
                </a:solidFill>
              </a:rPr>
              <a:pPr eaLnBrk="1" hangingPunct="1">
                <a:defRPr/>
              </a:pPr>
              <a:t>‹#›</a:t>
            </a:fld>
            <a:endParaRPr lang="en-US" altLang="en-US" sz="900" dirty="0">
              <a:solidFill>
                <a:schemeClr val="tx2"/>
              </a:solidFill>
            </a:endParaRPr>
          </a:p>
        </p:txBody>
      </p:sp>
      <p:sp>
        <p:nvSpPr>
          <p:cNvPr id="8" name="Picture Placeholder 3"/>
          <p:cNvSpPr>
            <a:spLocks noGrp="1"/>
          </p:cNvSpPr>
          <p:nvPr>
            <p:ph type="pic" sz="quarter" idx="13"/>
          </p:nvPr>
        </p:nvSpPr>
        <p:spPr>
          <a:xfrm>
            <a:off x="628650" y="1228726"/>
            <a:ext cx="7886700" cy="5560216"/>
          </a:xfrm>
          <a:effectLst>
            <a:outerShdw blurRad="50800" dist="38100" dir="2700000" algn="tl" rotWithShape="0">
              <a:prstClr val="black">
                <a:alpha val="40000"/>
              </a:prstClr>
            </a:outerShdw>
          </a:effectLst>
        </p:spPr>
        <p:txBody>
          <a:bodyPr rtlCol="0">
            <a:normAutofit/>
          </a:bodyPr>
          <a:lstStyle>
            <a:lvl1pPr>
              <a:defRPr>
                <a:solidFill>
                  <a:srgbClr val="778591"/>
                </a:solidFill>
              </a:defRPr>
            </a:lvl1pPr>
          </a:lstStyle>
          <a:p>
            <a:pPr lvl="0"/>
            <a:r>
              <a:rPr lang="en-US" noProof="0" dirty="0"/>
              <a:t>Click icon to add picture</a:t>
            </a:r>
          </a:p>
        </p:txBody>
      </p:sp>
      <p:sp>
        <p:nvSpPr>
          <p:cNvPr id="5"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37475941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Slide - Logo, Bar, No Image">
    <p:spTree>
      <p:nvGrpSpPr>
        <p:cNvPr id="1" name=""/>
        <p:cNvGrpSpPr/>
        <p:nvPr/>
      </p:nvGrpSpPr>
      <p:grpSpPr>
        <a:xfrm>
          <a:off x="0" y="0"/>
          <a:ext cx="0" cy="0"/>
          <a:chOff x="0" y="0"/>
          <a:chExt cx="0" cy="0"/>
        </a:xfrm>
      </p:grpSpPr>
      <p:sp>
        <p:nvSpPr>
          <p:cNvPr id="3" name="Rectangle 10"/>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4" name="Rectangle 6"/>
          <p:cNvSpPr/>
          <p:nvPr userDrawn="1"/>
        </p:nvSpPr>
        <p:spPr>
          <a:xfrm>
            <a:off x="0" y="609600"/>
            <a:ext cx="9144000" cy="895350"/>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29563" y="5727700"/>
            <a:ext cx="933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ctrTitle"/>
          </p:nvPr>
        </p:nvSpPr>
        <p:spPr>
          <a:xfrm>
            <a:off x="142875" y="609998"/>
            <a:ext cx="8858250" cy="894952"/>
          </a:xfrm>
        </p:spPr>
        <p:txBody>
          <a:bodyPr>
            <a:normAutofit/>
          </a:bodyPr>
          <a:lstStyle>
            <a:lvl1pPr algn="l">
              <a:defRPr sz="2400" i="1" baseline="0">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6" name="Slide Number Placeholder 5"/>
          <p:cNvSpPr>
            <a:spLocks noGrp="1"/>
          </p:cNvSpPr>
          <p:nvPr>
            <p:ph type="sldNum" sz="quarter" idx="10"/>
          </p:nvPr>
        </p:nvSpPr>
        <p:spPr>
          <a:xfrm>
            <a:off x="77788" y="6650038"/>
            <a:ext cx="2057400" cy="138112"/>
          </a:xfrm>
        </p:spPr>
        <p:txBody>
          <a:bodyPr/>
          <a:lstStyle>
            <a:lvl1pPr algn="l">
              <a:defRPr>
                <a:solidFill>
                  <a:schemeClr val="tx2"/>
                </a:solidFill>
              </a:defRPr>
            </a:lvl1pPr>
          </a:lstStyle>
          <a:p>
            <a:pPr>
              <a:defRPr/>
            </a:pPr>
            <a:fld id="{B93890EE-7509-493F-8A1D-8A54C452192A}" type="slidenum">
              <a:rPr lang="en-US" altLang="en-US"/>
              <a:pPr>
                <a:defRPr/>
              </a:pPr>
              <a:t>‹#›</a:t>
            </a:fld>
            <a:endParaRPr lang="en-US" altLang="en-US" dirty="0"/>
          </a:p>
        </p:txBody>
      </p:sp>
    </p:spTree>
    <p:extLst>
      <p:ext uri="{BB962C8B-B14F-4D97-AF65-F5344CB8AC3E}">
        <p14:creationId xmlns:p14="http://schemas.microsoft.com/office/powerpoint/2010/main" val="3412650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Slide - Logo, Bar, Image">
    <p:spTree>
      <p:nvGrpSpPr>
        <p:cNvPr id="1" name=""/>
        <p:cNvGrpSpPr/>
        <p:nvPr/>
      </p:nvGrpSpPr>
      <p:grpSpPr>
        <a:xfrm>
          <a:off x="0" y="0"/>
          <a:ext cx="0" cy="0"/>
          <a:chOff x="0" y="0"/>
          <a:chExt cx="0" cy="0"/>
        </a:xfrm>
      </p:grpSpPr>
      <p:sp>
        <p:nvSpPr>
          <p:cNvPr id="4" name="Rectangle 11"/>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5" name="Rectangle 6"/>
          <p:cNvSpPr/>
          <p:nvPr userDrawn="1"/>
        </p:nvSpPr>
        <p:spPr>
          <a:xfrm>
            <a:off x="0" y="609600"/>
            <a:ext cx="9144000" cy="895350"/>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29563" y="5727700"/>
            <a:ext cx="933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ctrTitle"/>
          </p:nvPr>
        </p:nvSpPr>
        <p:spPr>
          <a:xfrm>
            <a:off x="142875" y="609998"/>
            <a:ext cx="8858250" cy="894952"/>
          </a:xfrm>
        </p:spPr>
        <p:txBody>
          <a:bodyPr>
            <a:normAutofit/>
          </a:bodyPr>
          <a:lstStyle>
            <a:lvl1pPr algn="l">
              <a:defRPr sz="2400" i="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1" name="Picture Placeholder 3"/>
          <p:cNvSpPr>
            <a:spLocks noGrp="1"/>
          </p:cNvSpPr>
          <p:nvPr>
            <p:ph type="pic" sz="quarter" idx="13"/>
          </p:nvPr>
        </p:nvSpPr>
        <p:spPr>
          <a:xfrm>
            <a:off x="0" y="1574007"/>
            <a:ext cx="9144000" cy="3829001"/>
          </a:xfrm>
          <a:effectLst>
            <a:outerShdw blurRad="50800" dist="38100" dir="2700000" algn="tl" rotWithShape="0">
              <a:prstClr val="black">
                <a:alpha val="40000"/>
              </a:prstClr>
            </a:outerShdw>
          </a:effectLst>
        </p:spPr>
        <p:txBody>
          <a:bodyPr rtlCol="0">
            <a:normAutofit/>
          </a:bodyPr>
          <a:lstStyle>
            <a:lvl1pPr>
              <a:defRPr>
                <a:solidFill>
                  <a:srgbClr val="778591"/>
                </a:solidFill>
              </a:defRPr>
            </a:lvl1pPr>
          </a:lstStyle>
          <a:p>
            <a:pPr lvl="0"/>
            <a:endParaRPr lang="en-US" noProof="0" dirty="0"/>
          </a:p>
        </p:txBody>
      </p:sp>
      <p:sp>
        <p:nvSpPr>
          <p:cNvPr id="7" name="Slide Number Placeholder 5"/>
          <p:cNvSpPr>
            <a:spLocks noGrp="1"/>
          </p:cNvSpPr>
          <p:nvPr>
            <p:ph type="sldNum" sz="quarter" idx="14"/>
          </p:nvPr>
        </p:nvSpPr>
        <p:spPr>
          <a:xfrm>
            <a:off x="77788" y="6650038"/>
            <a:ext cx="2057400" cy="138112"/>
          </a:xfrm>
        </p:spPr>
        <p:txBody>
          <a:bodyPr/>
          <a:lstStyle>
            <a:lvl1pPr algn="l">
              <a:defRPr>
                <a:solidFill>
                  <a:schemeClr val="tx2"/>
                </a:solidFill>
              </a:defRPr>
            </a:lvl1pPr>
          </a:lstStyle>
          <a:p>
            <a:pPr>
              <a:defRPr/>
            </a:pPr>
            <a:fld id="{94150F0F-1711-40D0-880D-9ADB9063A2B7}" type="slidenum">
              <a:rPr lang="en-US" altLang="en-US"/>
              <a:pPr>
                <a:defRPr/>
              </a:pPr>
              <a:t>‹#›</a:t>
            </a:fld>
            <a:endParaRPr lang="en-US" altLang="en-US" dirty="0"/>
          </a:p>
        </p:txBody>
      </p:sp>
    </p:spTree>
    <p:extLst>
      <p:ext uri="{BB962C8B-B14F-4D97-AF65-F5344CB8AC3E}">
        <p14:creationId xmlns:p14="http://schemas.microsoft.com/office/powerpoint/2010/main" val="622886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Pottery Image Title/Subtitle Area, Short Text, Logo, Bar">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914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7"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29563" y="5727700"/>
            <a:ext cx="933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28687" y="70130"/>
            <a:ext cx="5529263"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628650" y="1188385"/>
            <a:ext cx="7886700" cy="4755355"/>
          </a:xfrm>
        </p:spPr>
        <p:txBody>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ubtitle 2"/>
          <p:cNvSpPr>
            <a:spLocks noGrp="1"/>
          </p:cNvSpPr>
          <p:nvPr>
            <p:ph type="subTitle" idx="13"/>
          </p:nvPr>
        </p:nvSpPr>
        <p:spPr>
          <a:xfrm>
            <a:off x="928687" y="400040"/>
            <a:ext cx="5529263" cy="458435"/>
          </a:xfrm>
        </p:spPr>
        <p:txBody>
          <a:bodyPr anchor="ct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8" name="Slide Number Placeholder 5"/>
          <p:cNvSpPr>
            <a:spLocks noGrp="1"/>
          </p:cNvSpPr>
          <p:nvPr>
            <p:ph type="sldNum" sz="quarter" idx="14"/>
          </p:nvPr>
        </p:nvSpPr>
        <p:spPr>
          <a:xfrm>
            <a:off x="77788" y="6650038"/>
            <a:ext cx="2057400" cy="138112"/>
          </a:xfrm>
        </p:spPr>
        <p:txBody>
          <a:bodyPr/>
          <a:lstStyle>
            <a:lvl1pPr algn="l">
              <a:defRPr>
                <a:solidFill>
                  <a:schemeClr val="tx2"/>
                </a:solidFill>
              </a:defRPr>
            </a:lvl1pPr>
          </a:lstStyle>
          <a:p>
            <a:pPr>
              <a:defRPr/>
            </a:pPr>
            <a:fld id="{E1CF076E-E15E-4650-8880-A6238C57946E}" type="slidenum">
              <a:rPr lang="en-US" altLang="en-US"/>
              <a:pPr>
                <a:defRPr/>
              </a:pPr>
              <a:t>‹#›</a:t>
            </a:fld>
            <a:endParaRPr lang="en-US" altLang="en-US" dirty="0"/>
          </a:p>
        </p:txBody>
      </p:sp>
    </p:spTree>
    <p:extLst>
      <p:ext uri="{BB962C8B-B14F-4D97-AF65-F5344CB8AC3E}">
        <p14:creationId xmlns:p14="http://schemas.microsoft.com/office/powerpoint/2010/main" val="1962815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Pharma Image Title/Subtitle Area, Short Text, Logo, Bar">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7"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29563" y="5727700"/>
            <a:ext cx="933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1026343" y="70130"/>
            <a:ext cx="5383336"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1026343" y="400040"/>
            <a:ext cx="5383336" cy="458435"/>
          </a:xfrm>
        </p:spPr>
        <p:txBody>
          <a:bodyPr anchor="ct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p:nvPr>
        </p:nvSpPr>
        <p:spPr>
          <a:xfrm>
            <a:off x="628650" y="1188385"/>
            <a:ext cx="7886700" cy="4755355"/>
          </a:xfrm>
        </p:spPr>
        <p:txBody>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14"/>
          </p:nvPr>
        </p:nvSpPr>
        <p:spPr>
          <a:xfrm>
            <a:off x="77788" y="6650038"/>
            <a:ext cx="2057400" cy="138112"/>
          </a:xfrm>
        </p:spPr>
        <p:txBody>
          <a:bodyPr/>
          <a:lstStyle>
            <a:lvl1pPr algn="l">
              <a:defRPr>
                <a:solidFill>
                  <a:schemeClr val="tx2"/>
                </a:solidFill>
              </a:defRPr>
            </a:lvl1pPr>
          </a:lstStyle>
          <a:p>
            <a:pPr>
              <a:defRPr/>
            </a:pPr>
            <a:fld id="{BE9F5117-BD4C-48A0-B8DE-47591317C02C}" type="slidenum">
              <a:rPr lang="en-US" altLang="en-US"/>
              <a:pPr>
                <a:defRPr/>
              </a:pPr>
              <a:t>‹#›</a:t>
            </a:fld>
            <a:endParaRPr lang="en-US" altLang="en-US" dirty="0"/>
          </a:p>
        </p:txBody>
      </p:sp>
    </p:spTree>
    <p:extLst>
      <p:ext uri="{BB962C8B-B14F-4D97-AF65-F5344CB8AC3E}">
        <p14:creationId xmlns:p14="http://schemas.microsoft.com/office/powerpoint/2010/main" val="1432271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Mtns Image Title/Subtitle Area, Short Text, Logo, Bar">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7"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29563" y="5727700"/>
            <a:ext cx="933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733377" y="70130"/>
            <a:ext cx="4326895"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733377" y="400040"/>
            <a:ext cx="4326895" cy="458435"/>
          </a:xfrm>
        </p:spPr>
        <p:txBody>
          <a:bodyPr anchor="ct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p:nvPr>
        </p:nvSpPr>
        <p:spPr>
          <a:xfrm>
            <a:off x="628650" y="1188385"/>
            <a:ext cx="7886700" cy="4755355"/>
          </a:xfrm>
        </p:spPr>
        <p:txBody>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14"/>
          </p:nvPr>
        </p:nvSpPr>
        <p:spPr>
          <a:xfrm>
            <a:off x="77788" y="6650038"/>
            <a:ext cx="2057400" cy="138112"/>
          </a:xfrm>
        </p:spPr>
        <p:txBody>
          <a:bodyPr/>
          <a:lstStyle>
            <a:lvl1pPr algn="l">
              <a:defRPr>
                <a:solidFill>
                  <a:schemeClr val="tx2"/>
                </a:solidFill>
              </a:defRPr>
            </a:lvl1pPr>
          </a:lstStyle>
          <a:p>
            <a:pPr>
              <a:defRPr/>
            </a:pPr>
            <a:fld id="{4D15B066-13E9-48CE-A915-768DD9AAD86A}" type="slidenum">
              <a:rPr lang="en-US" altLang="en-US"/>
              <a:pPr>
                <a:defRPr/>
              </a:pPr>
              <a:t>‹#›</a:t>
            </a:fld>
            <a:endParaRPr lang="en-US" altLang="en-US" dirty="0"/>
          </a:p>
        </p:txBody>
      </p:sp>
    </p:spTree>
    <p:extLst>
      <p:ext uri="{BB962C8B-B14F-4D97-AF65-F5344CB8AC3E}">
        <p14:creationId xmlns:p14="http://schemas.microsoft.com/office/powerpoint/2010/main" val="3336386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Seaport Industrial Image Title/Subtitle Area, Short Text, Logo, Bar">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7"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29563" y="5727700"/>
            <a:ext cx="933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937563" y="70130"/>
            <a:ext cx="4628736"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937563" y="400040"/>
            <a:ext cx="4628736" cy="458435"/>
          </a:xfrm>
        </p:spPr>
        <p:txBody>
          <a:bodyPr anchor="ct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p:nvPr>
        </p:nvSpPr>
        <p:spPr>
          <a:xfrm>
            <a:off x="628650" y="1188385"/>
            <a:ext cx="7886700" cy="4755355"/>
          </a:xfrm>
        </p:spPr>
        <p:txBody>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14"/>
          </p:nvPr>
        </p:nvSpPr>
        <p:spPr>
          <a:xfrm>
            <a:off x="77788" y="6650038"/>
            <a:ext cx="2057400" cy="138112"/>
          </a:xfrm>
        </p:spPr>
        <p:txBody>
          <a:bodyPr/>
          <a:lstStyle>
            <a:lvl1pPr algn="l">
              <a:defRPr>
                <a:solidFill>
                  <a:schemeClr val="tx2"/>
                </a:solidFill>
              </a:defRPr>
            </a:lvl1pPr>
          </a:lstStyle>
          <a:p>
            <a:pPr>
              <a:defRPr/>
            </a:pPr>
            <a:fld id="{A5231AA1-4654-44F8-80D4-E3F5C270B9C9}" type="slidenum">
              <a:rPr lang="en-US" altLang="en-US"/>
              <a:pPr>
                <a:defRPr/>
              </a:pPr>
              <a:t>‹#›</a:t>
            </a:fld>
            <a:endParaRPr lang="en-US" altLang="en-US" dirty="0"/>
          </a:p>
        </p:txBody>
      </p:sp>
    </p:spTree>
    <p:extLst>
      <p:ext uri="{BB962C8B-B14F-4D97-AF65-F5344CB8AC3E}">
        <p14:creationId xmlns:p14="http://schemas.microsoft.com/office/powerpoint/2010/main" val="235067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 Coast Image Title/Subtitle Area, Short Text, Logo, Bar">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7"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29563" y="5727700"/>
            <a:ext cx="933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1026343" y="70130"/>
            <a:ext cx="5383336"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1026343" y="400040"/>
            <a:ext cx="5383336" cy="458435"/>
          </a:xfrm>
        </p:spPr>
        <p:txBody>
          <a:bodyPr anchor="ct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p:nvPr>
        </p:nvSpPr>
        <p:spPr>
          <a:xfrm>
            <a:off x="628650" y="1188385"/>
            <a:ext cx="7886700" cy="4755355"/>
          </a:xfrm>
        </p:spPr>
        <p:txBody>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14"/>
          </p:nvPr>
        </p:nvSpPr>
        <p:spPr>
          <a:xfrm>
            <a:off x="77788" y="6650038"/>
            <a:ext cx="2057400" cy="138112"/>
          </a:xfrm>
        </p:spPr>
        <p:txBody>
          <a:bodyPr/>
          <a:lstStyle>
            <a:lvl1pPr algn="l">
              <a:defRPr>
                <a:solidFill>
                  <a:schemeClr val="tx2"/>
                </a:solidFill>
              </a:defRPr>
            </a:lvl1pPr>
          </a:lstStyle>
          <a:p>
            <a:pPr>
              <a:defRPr/>
            </a:pPr>
            <a:fld id="{CE4B366D-50C4-4633-B86D-39073664755C}" type="slidenum">
              <a:rPr lang="en-US" altLang="en-US"/>
              <a:pPr>
                <a:defRPr/>
              </a:pPr>
              <a:t>‹#›</a:t>
            </a:fld>
            <a:endParaRPr lang="en-US" altLang="en-US" dirty="0"/>
          </a:p>
        </p:txBody>
      </p:sp>
    </p:spTree>
    <p:extLst>
      <p:ext uri="{BB962C8B-B14F-4D97-AF65-F5344CB8AC3E}">
        <p14:creationId xmlns:p14="http://schemas.microsoft.com/office/powerpoint/2010/main" val="3610321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 Aviation Image Title/Subtitle Area, Short Text, Logo, Bar">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7"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29563" y="5727700"/>
            <a:ext cx="933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715623" y="70130"/>
            <a:ext cx="5605277"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715623" y="400040"/>
            <a:ext cx="5605277" cy="458435"/>
          </a:xfrm>
        </p:spPr>
        <p:txBody>
          <a:bodyPr anchor="ct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p:nvPr>
        </p:nvSpPr>
        <p:spPr>
          <a:xfrm>
            <a:off x="628650" y="1188385"/>
            <a:ext cx="7886700" cy="4755355"/>
          </a:xfrm>
        </p:spPr>
        <p:txBody>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14"/>
          </p:nvPr>
        </p:nvSpPr>
        <p:spPr>
          <a:xfrm>
            <a:off x="77788" y="6650038"/>
            <a:ext cx="2057400" cy="138112"/>
          </a:xfrm>
        </p:spPr>
        <p:txBody>
          <a:bodyPr/>
          <a:lstStyle>
            <a:lvl1pPr algn="l">
              <a:defRPr>
                <a:solidFill>
                  <a:schemeClr val="tx2"/>
                </a:solidFill>
              </a:defRPr>
            </a:lvl1pPr>
          </a:lstStyle>
          <a:p>
            <a:pPr>
              <a:defRPr/>
            </a:pPr>
            <a:fld id="{859229AC-DC86-41B6-AC96-E5A33B0FA0DD}" type="slidenum">
              <a:rPr lang="en-US" altLang="en-US"/>
              <a:pPr>
                <a:defRPr/>
              </a:pPr>
              <a:t>‹#›</a:t>
            </a:fld>
            <a:endParaRPr lang="en-US" altLang="en-US" dirty="0"/>
          </a:p>
        </p:txBody>
      </p:sp>
    </p:spTree>
    <p:extLst>
      <p:ext uri="{BB962C8B-B14F-4D97-AF65-F5344CB8AC3E}">
        <p14:creationId xmlns:p14="http://schemas.microsoft.com/office/powerpoint/2010/main" val="2690323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 Manufacturing Image Title/Subtitle Area, Short Text, Logo, Bar">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7"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29563" y="5727700"/>
            <a:ext cx="933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852783" y="70130"/>
            <a:ext cx="4889649"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852783" y="400040"/>
            <a:ext cx="4889649" cy="458435"/>
          </a:xfrm>
        </p:spPr>
        <p:txBody>
          <a:bodyPr anchor="ct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p:nvPr>
        </p:nvSpPr>
        <p:spPr>
          <a:xfrm>
            <a:off x="628650" y="1188385"/>
            <a:ext cx="7886700" cy="4755355"/>
          </a:xfrm>
        </p:spPr>
        <p:txBody>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14"/>
          </p:nvPr>
        </p:nvSpPr>
        <p:spPr>
          <a:xfrm>
            <a:off x="77788" y="6650038"/>
            <a:ext cx="2057400" cy="138112"/>
          </a:xfrm>
        </p:spPr>
        <p:txBody>
          <a:bodyPr/>
          <a:lstStyle>
            <a:lvl1pPr algn="l">
              <a:defRPr>
                <a:solidFill>
                  <a:schemeClr val="tx2"/>
                </a:solidFill>
              </a:defRPr>
            </a:lvl1pPr>
          </a:lstStyle>
          <a:p>
            <a:pPr>
              <a:defRPr/>
            </a:pPr>
            <a:fld id="{5B701879-6E0A-4658-8FD5-65D11C48C044}" type="slidenum">
              <a:rPr lang="en-US" altLang="en-US"/>
              <a:pPr>
                <a:defRPr/>
              </a:pPr>
              <a:t>‹#›</a:t>
            </a:fld>
            <a:endParaRPr lang="en-US" altLang="en-US" dirty="0"/>
          </a:p>
        </p:txBody>
      </p:sp>
    </p:spTree>
    <p:extLst>
      <p:ext uri="{BB962C8B-B14F-4D97-AF65-F5344CB8AC3E}">
        <p14:creationId xmlns:p14="http://schemas.microsoft.com/office/powerpoint/2010/main" val="1812886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cs typeface="+mn-cs"/>
              </a:defRPr>
            </a:lvl1pPr>
          </a:lstStyle>
          <a:p>
            <a:pPr>
              <a:defRPr/>
            </a:pPr>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4805C94B-3E0C-4B4F-9718-89A484222C1F}"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 id="2147484224" r:id="rId12"/>
    <p:sldLayoutId id="2147484225" r:id="rId13"/>
    <p:sldLayoutId id="2147484226" r:id="rId14"/>
    <p:sldLayoutId id="2147484227" r:id="rId15"/>
    <p:sldLayoutId id="2147484228" r:id="rId16"/>
    <p:sldLayoutId id="2147484229" r:id="rId17"/>
    <p:sldLayoutId id="2147484230" r:id="rId18"/>
    <p:sldLayoutId id="2147484231" r:id="rId19"/>
    <p:sldLayoutId id="2147484232" r:id="rId20"/>
    <p:sldLayoutId id="2147484233" r:id="rId21"/>
    <p:sldLayoutId id="2147484234" r:id="rId22"/>
    <p:sldLayoutId id="2147484235" r:id="rId23"/>
    <p:sldLayoutId id="2147484236" r:id="rId24"/>
  </p:sldLayoutIdLst>
  <p:hf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Times New Roman" panose="02020603050405020304" pitchFamily="18" charset="0"/>
        </a:defRPr>
      </a:lvl2pPr>
      <a:lvl3pPr algn="l" defTabSz="685800" rtl="0" eaLnBrk="0" fontAlgn="base" hangingPunct="0">
        <a:lnSpc>
          <a:spcPct val="90000"/>
        </a:lnSpc>
        <a:spcBef>
          <a:spcPct val="0"/>
        </a:spcBef>
        <a:spcAft>
          <a:spcPct val="0"/>
        </a:spcAft>
        <a:defRPr sz="3300">
          <a:solidFill>
            <a:schemeClr val="tx1"/>
          </a:solidFill>
          <a:latin typeface="Times New Roman" panose="02020603050405020304" pitchFamily="18" charset="0"/>
        </a:defRPr>
      </a:lvl3pPr>
      <a:lvl4pPr algn="l" defTabSz="685800" rtl="0" eaLnBrk="0" fontAlgn="base" hangingPunct="0">
        <a:lnSpc>
          <a:spcPct val="90000"/>
        </a:lnSpc>
        <a:spcBef>
          <a:spcPct val="0"/>
        </a:spcBef>
        <a:spcAft>
          <a:spcPct val="0"/>
        </a:spcAft>
        <a:defRPr sz="3300">
          <a:solidFill>
            <a:schemeClr val="tx1"/>
          </a:solidFill>
          <a:latin typeface="Times New Roman" panose="02020603050405020304" pitchFamily="18" charset="0"/>
        </a:defRPr>
      </a:lvl4pPr>
      <a:lvl5pPr algn="l" defTabSz="685800" rtl="0" eaLnBrk="0" fontAlgn="base" hangingPunct="0">
        <a:lnSpc>
          <a:spcPct val="90000"/>
        </a:lnSpc>
        <a:spcBef>
          <a:spcPct val="0"/>
        </a:spcBef>
        <a:spcAft>
          <a:spcPct val="0"/>
        </a:spcAft>
        <a:defRPr sz="3300">
          <a:solidFill>
            <a:schemeClr val="tx1"/>
          </a:solidFill>
          <a:latin typeface="Times New Roman" panose="02020603050405020304" pitchFamily="18" charset="0"/>
        </a:defRPr>
      </a:lvl5pPr>
      <a:lvl6pPr marL="457200" algn="l" defTabSz="685800" rtl="0" fontAlgn="base">
        <a:lnSpc>
          <a:spcPct val="90000"/>
        </a:lnSpc>
        <a:spcBef>
          <a:spcPct val="0"/>
        </a:spcBef>
        <a:spcAft>
          <a:spcPct val="0"/>
        </a:spcAft>
        <a:defRPr sz="3300">
          <a:solidFill>
            <a:schemeClr val="tx1"/>
          </a:solidFill>
          <a:latin typeface="Times New Roman" panose="02020603050405020304" pitchFamily="18" charset="0"/>
        </a:defRPr>
      </a:lvl6pPr>
      <a:lvl7pPr marL="914400" algn="l" defTabSz="685800" rtl="0" fontAlgn="base">
        <a:lnSpc>
          <a:spcPct val="90000"/>
        </a:lnSpc>
        <a:spcBef>
          <a:spcPct val="0"/>
        </a:spcBef>
        <a:spcAft>
          <a:spcPct val="0"/>
        </a:spcAft>
        <a:defRPr sz="3300">
          <a:solidFill>
            <a:schemeClr val="tx1"/>
          </a:solidFill>
          <a:latin typeface="Times New Roman" panose="02020603050405020304" pitchFamily="18" charset="0"/>
        </a:defRPr>
      </a:lvl7pPr>
      <a:lvl8pPr marL="1371600" algn="l" defTabSz="685800" rtl="0" fontAlgn="base">
        <a:lnSpc>
          <a:spcPct val="90000"/>
        </a:lnSpc>
        <a:spcBef>
          <a:spcPct val="0"/>
        </a:spcBef>
        <a:spcAft>
          <a:spcPct val="0"/>
        </a:spcAft>
        <a:defRPr sz="3300">
          <a:solidFill>
            <a:schemeClr val="tx1"/>
          </a:solidFill>
          <a:latin typeface="Times New Roman" panose="02020603050405020304" pitchFamily="18" charset="0"/>
        </a:defRPr>
      </a:lvl8pPr>
      <a:lvl9pPr marL="1828800" algn="l" defTabSz="685800" rtl="0" fontAlgn="base">
        <a:lnSpc>
          <a:spcPct val="90000"/>
        </a:lnSpc>
        <a:spcBef>
          <a:spcPct val="0"/>
        </a:spcBef>
        <a:spcAft>
          <a:spcPct val="0"/>
        </a:spcAft>
        <a:defRPr sz="3300">
          <a:solidFill>
            <a:schemeClr val="tx1"/>
          </a:solidFill>
          <a:latin typeface="Times New Roman" panose="02020603050405020304" pitchFamily="18"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daq.publiccomments@ncdenr.gov" TargetMode="External"/><Relationship Id="rId2" Type="http://schemas.openxmlformats.org/officeDocument/2006/relationships/hyperlink" Target="http://deq.nc.gov/about/divisions/air-quality/air-quality-rules/periodic-review-existing-rul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joelle.burleson@ncdenr.gov"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06800" y="3235325"/>
            <a:ext cx="5018088" cy="714375"/>
          </a:xfrm>
        </p:spPr>
        <p:txBody>
          <a:bodyPr rtlCol="0">
            <a:normAutofit fontScale="90000"/>
          </a:bodyPr>
          <a:lstStyle/>
          <a:p>
            <a:pPr eaLnBrk="1" fontAlgn="auto" hangingPunct="1">
              <a:spcAft>
                <a:spcPts val="0"/>
              </a:spcAft>
              <a:defRPr/>
            </a:pPr>
            <a:r>
              <a:rPr lang="en-US" dirty="0"/>
              <a:t>Department of Environmental Quality</a:t>
            </a:r>
          </a:p>
        </p:txBody>
      </p:sp>
      <p:sp>
        <p:nvSpPr>
          <p:cNvPr id="27651" name="Subtitle 2"/>
          <p:cNvSpPr>
            <a:spLocks noGrp="1"/>
          </p:cNvSpPr>
          <p:nvPr>
            <p:ph type="subTitle" idx="1"/>
          </p:nvPr>
        </p:nvSpPr>
        <p:spPr>
          <a:xfrm>
            <a:off x="3009207" y="2576945"/>
            <a:ext cx="5615681" cy="966355"/>
          </a:xfrm>
        </p:spPr>
        <p:txBody>
          <a:bodyPr/>
          <a:lstStyle/>
          <a:p>
            <a:pPr eaLnBrk="1" hangingPunct="1"/>
            <a:r>
              <a:rPr lang="en-US" altLang="en-US" dirty="0"/>
              <a:t>Air Quality Rules Readoption Stakeholder Meeting </a:t>
            </a:r>
          </a:p>
          <a:p>
            <a:pPr eaLnBrk="1" hangingPunct="1"/>
            <a:r>
              <a:rPr lang="en-US" altLang="en-US" dirty="0"/>
              <a:t>June 5, 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Group 3 Rules Preliminary Updates</a:t>
            </a:r>
            <a:br>
              <a:rPr lang="en-US" b="1" dirty="0"/>
            </a:br>
            <a:r>
              <a:rPr lang="en-US" sz="2000" b="1" dirty="0"/>
              <a:t>NC Air Toxics - 15A NCAC 02Q .0700 (continued)</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94044112"/>
              </p:ext>
            </p:extLst>
          </p:nvPr>
        </p:nvGraphicFramePr>
        <p:xfrm>
          <a:off x="310392" y="1228725"/>
          <a:ext cx="8498049" cy="3708400"/>
        </p:xfrm>
        <a:graphic>
          <a:graphicData uri="http://schemas.openxmlformats.org/drawingml/2006/table">
            <a:tbl>
              <a:tblPr firstRow="1" bandRow="1">
                <a:tableStyleId>{5C22544A-7EE6-4342-B048-85BDC9FD1C3A}</a:tableStyleId>
              </a:tblPr>
              <a:tblGrid>
                <a:gridCol w="2021747">
                  <a:extLst>
                    <a:ext uri="{9D8B030D-6E8A-4147-A177-3AD203B41FA5}">
                      <a16:colId xmlns:a16="http://schemas.microsoft.com/office/drawing/2014/main" val="2219828415"/>
                    </a:ext>
                  </a:extLst>
                </a:gridCol>
                <a:gridCol w="3643619">
                  <a:extLst>
                    <a:ext uri="{9D8B030D-6E8A-4147-A177-3AD203B41FA5}">
                      <a16:colId xmlns:a16="http://schemas.microsoft.com/office/drawing/2014/main" val="790651467"/>
                    </a:ext>
                  </a:extLst>
                </a:gridCol>
                <a:gridCol w="2832683">
                  <a:extLst>
                    <a:ext uri="{9D8B030D-6E8A-4147-A177-3AD203B41FA5}">
                      <a16:colId xmlns:a16="http://schemas.microsoft.com/office/drawing/2014/main" val="3355071028"/>
                    </a:ext>
                  </a:extLst>
                </a:gridCol>
              </a:tblGrid>
              <a:tr h="370840">
                <a:tc>
                  <a:txBody>
                    <a:bodyPr/>
                    <a:lstStyle/>
                    <a:p>
                      <a:pPr algn="ctr"/>
                      <a:r>
                        <a:rPr lang="en-US" dirty="0"/>
                        <a:t>Rules</a:t>
                      </a:r>
                    </a:p>
                  </a:txBody>
                  <a:tcPr/>
                </a:tc>
                <a:tc>
                  <a:txBody>
                    <a:bodyPr/>
                    <a:lstStyle/>
                    <a:p>
                      <a:pPr algn="ctr"/>
                      <a:r>
                        <a:rPr lang="en-US" dirty="0"/>
                        <a:t>Substantive Changes</a:t>
                      </a:r>
                    </a:p>
                  </a:txBody>
                  <a:tcPr/>
                </a:tc>
                <a:tc>
                  <a:txBody>
                    <a:bodyPr/>
                    <a:lstStyle/>
                    <a:p>
                      <a:pPr algn="ctr"/>
                      <a:r>
                        <a:rPr lang="en-US" dirty="0"/>
                        <a:t>Procedural Changes</a:t>
                      </a:r>
                    </a:p>
                  </a:txBody>
                  <a:tcPr/>
                </a:tc>
                <a:extLst>
                  <a:ext uri="{0D108BD9-81ED-4DB2-BD59-A6C34878D82A}">
                    <a16:rowId xmlns:a16="http://schemas.microsoft.com/office/drawing/2014/main" val="698748420"/>
                  </a:ext>
                </a:extLst>
              </a:tr>
              <a:tr h="370840">
                <a:tc>
                  <a:txBody>
                    <a:bodyPr/>
                    <a:lstStyle/>
                    <a:p>
                      <a:r>
                        <a:rPr lang="en-US" dirty="0"/>
                        <a:t>15A NCAC 02Q .0709</a:t>
                      </a:r>
                    </a:p>
                  </a:txBody>
                  <a:tcPr/>
                </a:tc>
                <a:tc>
                  <a:txBody>
                    <a:bodyPr/>
                    <a:lstStyle/>
                    <a:p>
                      <a:pPr algn="ctr"/>
                      <a:r>
                        <a:rPr lang="en-US" dirty="0"/>
                        <a:t>Add</a:t>
                      </a:r>
                      <a:r>
                        <a:rPr lang="en-US" baseline="0" dirty="0"/>
                        <a:t> language to make rule consistent with rules in 15A NCAC 02D .1100</a:t>
                      </a:r>
                      <a:endParaRPr lang="en-US" dirty="0"/>
                    </a:p>
                  </a:txBody>
                  <a:tcPr/>
                </a:tc>
                <a:tc>
                  <a:txBody>
                    <a:bodyPr/>
                    <a:lstStyle/>
                    <a:p>
                      <a:pPr algn="ctr"/>
                      <a:r>
                        <a:rPr lang="en-US" dirty="0"/>
                        <a:t>NA</a:t>
                      </a:r>
                    </a:p>
                  </a:txBody>
                  <a:tcPr/>
                </a:tc>
                <a:extLst>
                  <a:ext uri="{0D108BD9-81ED-4DB2-BD59-A6C34878D82A}">
                    <a16:rowId xmlns:a16="http://schemas.microsoft.com/office/drawing/2014/main" val="772986139"/>
                  </a:ext>
                </a:extLst>
              </a:tr>
              <a:tr h="370840">
                <a:tc>
                  <a:txBody>
                    <a:bodyPr/>
                    <a:lstStyle/>
                    <a:p>
                      <a:r>
                        <a:rPr lang="en-US" dirty="0"/>
                        <a:t>15A NCAC 02Q .0710</a:t>
                      </a:r>
                    </a:p>
                  </a:txBody>
                  <a:tcPr/>
                </a:tc>
                <a:tc>
                  <a:txBody>
                    <a:bodyPr/>
                    <a:lstStyle/>
                    <a:p>
                      <a:pPr algn="ctr"/>
                      <a:r>
                        <a:rPr lang="en-US" dirty="0"/>
                        <a:t>NA</a:t>
                      </a:r>
                    </a:p>
                  </a:txBody>
                  <a:tcPr/>
                </a:tc>
                <a:tc>
                  <a:txBody>
                    <a:bodyPr/>
                    <a:lstStyle/>
                    <a:p>
                      <a:pPr algn="ctr"/>
                      <a:r>
                        <a:rPr lang="en-US" dirty="0"/>
                        <a:t>Correct</a:t>
                      </a:r>
                      <a:r>
                        <a:rPr lang="en-US" baseline="0" dirty="0"/>
                        <a:t> typos and cross references</a:t>
                      </a:r>
                      <a:endParaRPr lang="en-US" dirty="0"/>
                    </a:p>
                  </a:txBody>
                  <a:tcPr/>
                </a:tc>
                <a:extLst>
                  <a:ext uri="{0D108BD9-81ED-4DB2-BD59-A6C34878D82A}">
                    <a16:rowId xmlns:a16="http://schemas.microsoft.com/office/drawing/2014/main" val="490485817"/>
                  </a:ext>
                </a:extLst>
              </a:tr>
              <a:tr h="370840">
                <a:tc>
                  <a:txBody>
                    <a:bodyPr/>
                    <a:lstStyle/>
                    <a:p>
                      <a:r>
                        <a:rPr lang="en-US" dirty="0"/>
                        <a:t>15A NCAC</a:t>
                      </a:r>
                      <a:r>
                        <a:rPr lang="en-US" baseline="0" dirty="0"/>
                        <a:t> 02Q .0711</a:t>
                      </a:r>
                      <a:endParaRPr lang="en-US" dirty="0"/>
                    </a:p>
                  </a:txBody>
                  <a:tcPr/>
                </a:tc>
                <a:tc>
                  <a:txBody>
                    <a:bodyPr/>
                    <a:lstStyle/>
                    <a:p>
                      <a:pPr algn="ctr"/>
                      <a:r>
                        <a:rPr lang="en-US" dirty="0"/>
                        <a:t>Remove TPERs</a:t>
                      </a:r>
                      <a:r>
                        <a:rPr lang="en-US" baseline="0" dirty="0"/>
                        <a:t> </a:t>
                      </a:r>
                      <a:r>
                        <a:rPr lang="en-US" dirty="0"/>
                        <a:t>corresponding to SAB recommendations from the Draft May 2015 report and add source exemption language</a:t>
                      </a:r>
                    </a:p>
                  </a:txBody>
                  <a:tcPr/>
                </a:tc>
                <a:tc>
                  <a:txBody>
                    <a:bodyPr/>
                    <a:lstStyle/>
                    <a:p>
                      <a:pPr algn="ctr"/>
                      <a:r>
                        <a:rPr lang="en-US" dirty="0"/>
                        <a:t>Add header to tables</a:t>
                      </a:r>
                    </a:p>
                  </a:txBody>
                  <a:tcPr/>
                </a:tc>
                <a:extLst>
                  <a:ext uri="{0D108BD9-81ED-4DB2-BD59-A6C34878D82A}">
                    <a16:rowId xmlns:a16="http://schemas.microsoft.com/office/drawing/2014/main" val="4116975844"/>
                  </a:ext>
                </a:extLst>
              </a:tr>
              <a:tr h="370840">
                <a:tc>
                  <a:txBody>
                    <a:bodyPr/>
                    <a:lstStyle/>
                    <a:p>
                      <a:r>
                        <a:rPr lang="en-US" dirty="0"/>
                        <a:t>15A NCAC 02Q .0712</a:t>
                      </a:r>
                    </a:p>
                  </a:txBody>
                  <a:tcPr/>
                </a:tc>
                <a:tc>
                  <a:txBody>
                    <a:bodyPr/>
                    <a:lstStyle/>
                    <a:p>
                      <a:pPr algn="ctr"/>
                      <a:r>
                        <a:rPr lang="en-US" dirty="0"/>
                        <a:t>NA</a:t>
                      </a:r>
                    </a:p>
                  </a:txBody>
                  <a:tcPr/>
                </a:tc>
                <a:tc>
                  <a:txBody>
                    <a:bodyPr/>
                    <a:lstStyle/>
                    <a:p>
                      <a:pPr algn="ctr"/>
                      <a:r>
                        <a:rPr lang="en-US" dirty="0"/>
                        <a:t>Update</a:t>
                      </a:r>
                      <a:r>
                        <a:rPr lang="en-US" baseline="0" dirty="0"/>
                        <a:t> format of Section and Rule citations</a:t>
                      </a:r>
                      <a:endParaRPr lang="en-US" dirty="0"/>
                    </a:p>
                  </a:txBody>
                  <a:tcPr/>
                </a:tc>
                <a:extLst>
                  <a:ext uri="{0D108BD9-81ED-4DB2-BD59-A6C34878D82A}">
                    <a16:rowId xmlns:a16="http://schemas.microsoft.com/office/drawing/2014/main" val="2937645547"/>
                  </a:ext>
                </a:extLst>
              </a:tr>
              <a:tr h="370840">
                <a:tc>
                  <a:txBody>
                    <a:bodyPr/>
                    <a:lstStyle/>
                    <a:p>
                      <a:r>
                        <a:rPr lang="en-US" dirty="0"/>
                        <a:t>15A NCAC 02Q .0713</a:t>
                      </a:r>
                    </a:p>
                  </a:txBody>
                  <a:tcPr/>
                </a:tc>
                <a:tc>
                  <a:txBody>
                    <a:bodyPr/>
                    <a:lstStyle/>
                    <a:p>
                      <a:pPr algn="ctr"/>
                      <a:r>
                        <a:rPr lang="en-US" dirty="0"/>
                        <a:t>Rule proposed</a:t>
                      </a:r>
                      <a:r>
                        <a:rPr lang="en-US" baseline="0" dirty="0"/>
                        <a:t> for repeal because it is deemed unnecessary. </a:t>
                      </a:r>
                      <a:r>
                        <a:rPr lang="en-US" baseline="0"/>
                        <a:t>Part </a:t>
                      </a:r>
                      <a:r>
                        <a:rPr lang="en-US" baseline="0" dirty="0"/>
                        <a:t>70 requires that full MACT conditions be placed in permits, </a:t>
                      </a:r>
                      <a:r>
                        <a:rPr lang="en-US" baseline="0"/>
                        <a:t>and all </a:t>
                      </a:r>
                      <a:r>
                        <a:rPr lang="en-US" baseline="0" dirty="0"/>
                        <a:t>final MACTs have been promulgated to date.</a:t>
                      </a:r>
                      <a:endParaRPr lang="en-US" dirty="0"/>
                    </a:p>
                  </a:txBody>
                  <a:tcPr/>
                </a:tc>
                <a:tc>
                  <a:txBody>
                    <a:bodyPr/>
                    <a:lstStyle/>
                    <a:p>
                      <a:pPr algn="ctr"/>
                      <a:r>
                        <a:rPr lang="en-US" dirty="0"/>
                        <a:t>NA</a:t>
                      </a:r>
                    </a:p>
                  </a:txBody>
                  <a:tcPr/>
                </a:tc>
                <a:extLst>
                  <a:ext uri="{0D108BD9-81ED-4DB2-BD59-A6C34878D82A}">
                    <a16:rowId xmlns:a16="http://schemas.microsoft.com/office/drawing/2014/main" val="1865920821"/>
                  </a:ext>
                </a:extLst>
              </a:tr>
            </a:tbl>
          </a:graphicData>
        </a:graphic>
      </p:graphicFrame>
      <p:sp>
        <p:nvSpPr>
          <p:cNvPr id="4" name="Slide Number Placeholder 3"/>
          <p:cNvSpPr>
            <a:spLocks noGrp="1"/>
          </p:cNvSpPr>
          <p:nvPr>
            <p:ph type="sldNum" sz="quarter" idx="10"/>
          </p:nvPr>
        </p:nvSpPr>
        <p:spPr/>
        <p:txBody>
          <a:bodyPr/>
          <a:lstStyle/>
          <a:p>
            <a:pPr>
              <a:defRPr/>
            </a:pPr>
            <a:fld id="{32C80F77-6CB5-4FFA-88E0-48FD34467179}" type="slidenum">
              <a:rPr lang="en-US" altLang="en-US" smtClean="0"/>
              <a:pPr>
                <a:defRPr/>
              </a:pPr>
              <a:t>10</a:t>
            </a:fld>
            <a:endParaRPr lang="en-US" altLang="en-US" dirty="0"/>
          </a:p>
        </p:txBody>
      </p:sp>
      <p:sp>
        <p:nvSpPr>
          <p:cNvPr id="6" name="Rectangle 5"/>
          <p:cNvSpPr/>
          <p:nvPr/>
        </p:nvSpPr>
        <p:spPr>
          <a:xfrm>
            <a:off x="310392" y="6102052"/>
            <a:ext cx="3696268" cy="341632"/>
          </a:xfrm>
          <a:prstGeom prst="rect">
            <a:avLst/>
          </a:prstGeom>
        </p:spPr>
        <p:txBody>
          <a:bodyPr wrap="none">
            <a:spAutoFit/>
          </a:bodyPr>
          <a:lstStyle/>
          <a:p>
            <a:pPr lvl="0" defTabSz="685800" eaLnBrk="1" fontAlgn="auto" hangingPunct="1">
              <a:lnSpc>
                <a:spcPct val="90000"/>
              </a:lnSpc>
              <a:spcAft>
                <a:spcPts val="0"/>
              </a:spcAft>
              <a:defRPr/>
            </a:pPr>
            <a:r>
              <a:rPr lang="en-US" i="1" dirty="0">
                <a:solidFill>
                  <a:srgbClr val="288DC2"/>
                </a:solidFill>
                <a:latin typeface="Times New Roman" panose="02020603050405020304" pitchFamily="18" charset="0"/>
                <a:cs typeface="Times New Roman" panose="02020603050405020304" pitchFamily="18" charset="0"/>
              </a:rPr>
              <a:t>Department of Environmental Quality</a:t>
            </a:r>
          </a:p>
        </p:txBody>
      </p:sp>
    </p:spTree>
    <p:extLst>
      <p:ext uri="{BB962C8B-B14F-4D97-AF65-F5344CB8AC3E}">
        <p14:creationId xmlns:p14="http://schemas.microsoft.com/office/powerpoint/2010/main" val="664331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Group 3 Rules Preliminary Updates</a:t>
            </a:r>
            <a:br>
              <a:rPr lang="en-US" b="1" dirty="0"/>
            </a:br>
            <a:r>
              <a:rPr lang="en-US" sz="2000" b="1" dirty="0"/>
              <a:t>NC Air Toxics - 15A NCAC 02Q .0700</a:t>
            </a:r>
            <a:endParaRPr lang="en-US" dirty="0"/>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pPr marL="0" indent="0" algn="ctr">
              <a:buNone/>
            </a:pPr>
            <a:r>
              <a:rPr lang="en-US" sz="3200" dirty="0">
                <a:solidFill>
                  <a:srgbClr val="002060"/>
                </a:solidFill>
              </a:rPr>
              <a:t>Questions/Comments/Discussion?</a:t>
            </a:r>
          </a:p>
        </p:txBody>
      </p:sp>
      <p:sp>
        <p:nvSpPr>
          <p:cNvPr id="4" name="Slide Number Placeholder 3"/>
          <p:cNvSpPr>
            <a:spLocks noGrp="1"/>
          </p:cNvSpPr>
          <p:nvPr>
            <p:ph type="sldNum" sz="quarter" idx="10"/>
          </p:nvPr>
        </p:nvSpPr>
        <p:spPr/>
        <p:txBody>
          <a:bodyPr/>
          <a:lstStyle/>
          <a:p>
            <a:pPr>
              <a:defRPr/>
            </a:pPr>
            <a:fld id="{32C80F77-6CB5-4FFA-88E0-48FD34467179}" type="slidenum">
              <a:rPr lang="en-US" altLang="en-US" smtClean="0"/>
              <a:pPr>
                <a:defRPr/>
              </a:pPr>
              <a:t>11</a:t>
            </a:fld>
            <a:endParaRPr lang="en-US" altLang="en-US" dirty="0"/>
          </a:p>
        </p:txBody>
      </p:sp>
      <p:sp>
        <p:nvSpPr>
          <p:cNvPr id="5" name="Rectangle 4"/>
          <p:cNvSpPr/>
          <p:nvPr/>
        </p:nvSpPr>
        <p:spPr>
          <a:xfrm>
            <a:off x="173613" y="5936771"/>
            <a:ext cx="3696268" cy="341632"/>
          </a:xfrm>
          <a:prstGeom prst="rect">
            <a:avLst/>
          </a:prstGeom>
        </p:spPr>
        <p:txBody>
          <a:bodyPr wrap="none">
            <a:spAutoFit/>
          </a:bodyPr>
          <a:lstStyle/>
          <a:p>
            <a:pPr lvl="0" defTabSz="685800" eaLnBrk="1" fontAlgn="auto" hangingPunct="1">
              <a:lnSpc>
                <a:spcPct val="90000"/>
              </a:lnSpc>
              <a:spcAft>
                <a:spcPts val="0"/>
              </a:spcAft>
              <a:defRPr/>
            </a:pPr>
            <a:r>
              <a:rPr lang="en-US" i="1" dirty="0">
                <a:solidFill>
                  <a:srgbClr val="288DC2"/>
                </a:solidFill>
                <a:latin typeface="Times New Roman" panose="02020603050405020304" pitchFamily="18" charset="0"/>
                <a:cs typeface="Times New Roman" panose="02020603050405020304" pitchFamily="18" charset="0"/>
              </a:rPr>
              <a:t>Department of Environmental Quality</a:t>
            </a:r>
          </a:p>
        </p:txBody>
      </p:sp>
    </p:spTree>
    <p:extLst>
      <p:ext uri="{BB962C8B-B14F-4D97-AF65-F5344CB8AC3E}">
        <p14:creationId xmlns:p14="http://schemas.microsoft.com/office/powerpoint/2010/main" val="3413212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11015"/>
            <a:ext cx="7886700" cy="764931"/>
          </a:xfrm>
        </p:spPr>
        <p:txBody>
          <a:bodyPr>
            <a:normAutofit/>
          </a:bodyPr>
          <a:lstStyle/>
          <a:p>
            <a:r>
              <a:rPr lang="en-US" b="1" dirty="0"/>
              <a:t>Group 3 Rules Preliminary Updates</a:t>
            </a:r>
            <a:br>
              <a:rPr lang="en-US" b="1" dirty="0"/>
            </a:br>
            <a:r>
              <a:rPr lang="en-US" sz="2000" b="1" dirty="0"/>
              <a:t>Incinerator Rules – 15 NCAC 02D .1200*</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03797559"/>
              </p:ext>
            </p:extLst>
          </p:nvPr>
        </p:nvGraphicFramePr>
        <p:xfrm>
          <a:off x="307732" y="975945"/>
          <a:ext cx="8379068" cy="4835702"/>
        </p:xfrm>
        <a:graphic>
          <a:graphicData uri="http://schemas.openxmlformats.org/drawingml/2006/table">
            <a:tbl>
              <a:tblPr firstRow="1" bandRow="1">
                <a:tableStyleId>{5C22544A-7EE6-4342-B048-85BDC9FD1C3A}</a:tableStyleId>
              </a:tblPr>
              <a:tblGrid>
                <a:gridCol w="2013031">
                  <a:extLst>
                    <a:ext uri="{9D8B030D-6E8A-4147-A177-3AD203B41FA5}">
                      <a16:colId xmlns:a16="http://schemas.microsoft.com/office/drawing/2014/main" val="1155031358"/>
                    </a:ext>
                  </a:extLst>
                </a:gridCol>
                <a:gridCol w="3456249">
                  <a:extLst>
                    <a:ext uri="{9D8B030D-6E8A-4147-A177-3AD203B41FA5}">
                      <a16:colId xmlns:a16="http://schemas.microsoft.com/office/drawing/2014/main" val="2194804898"/>
                    </a:ext>
                  </a:extLst>
                </a:gridCol>
                <a:gridCol w="2909788">
                  <a:extLst>
                    <a:ext uri="{9D8B030D-6E8A-4147-A177-3AD203B41FA5}">
                      <a16:colId xmlns:a16="http://schemas.microsoft.com/office/drawing/2014/main" val="2758071419"/>
                    </a:ext>
                  </a:extLst>
                </a:gridCol>
              </a:tblGrid>
              <a:tr h="286300">
                <a:tc>
                  <a:txBody>
                    <a:bodyPr/>
                    <a:lstStyle/>
                    <a:p>
                      <a:pPr algn="ctr"/>
                      <a:r>
                        <a:rPr lang="en-US" dirty="0"/>
                        <a:t>Rule</a:t>
                      </a:r>
                    </a:p>
                  </a:txBody>
                  <a:tcPr/>
                </a:tc>
                <a:tc>
                  <a:txBody>
                    <a:bodyPr/>
                    <a:lstStyle/>
                    <a:p>
                      <a:pPr algn="ctr"/>
                      <a:r>
                        <a:rPr lang="en-US" dirty="0"/>
                        <a:t>Substantive Changes</a:t>
                      </a:r>
                    </a:p>
                  </a:txBody>
                  <a:tcPr/>
                </a:tc>
                <a:tc>
                  <a:txBody>
                    <a:bodyPr/>
                    <a:lstStyle/>
                    <a:p>
                      <a:pPr algn="ctr"/>
                      <a:r>
                        <a:rPr lang="en-US" dirty="0"/>
                        <a:t>Procedural Changes</a:t>
                      </a:r>
                    </a:p>
                  </a:txBody>
                  <a:tcPr/>
                </a:tc>
                <a:extLst>
                  <a:ext uri="{0D108BD9-81ED-4DB2-BD59-A6C34878D82A}">
                    <a16:rowId xmlns:a16="http://schemas.microsoft.com/office/drawing/2014/main" val="864907924"/>
                  </a:ext>
                </a:extLst>
              </a:tr>
              <a:tr h="682714">
                <a:tc>
                  <a:txBody>
                    <a:bodyPr/>
                    <a:lstStyle/>
                    <a:p>
                      <a:pPr algn="ctr"/>
                      <a:r>
                        <a:rPr lang="en-US" dirty="0"/>
                        <a:t>15 NCAC 02D .1201</a:t>
                      </a:r>
                    </a:p>
                  </a:txBody>
                  <a:tcPr/>
                </a:tc>
                <a:tc>
                  <a:txBody>
                    <a:bodyPr/>
                    <a:lstStyle/>
                    <a:p>
                      <a:pPr algn="ctr"/>
                      <a:r>
                        <a:rPr lang="en-US" dirty="0"/>
                        <a:t>Amend applicability and clarify/remove</a:t>
                      </a:r>
                      <a:r>
                        <a:rPr lang="en-US" baseline="0" dirty="0"/>
                        <a:t> obsolete language </a:t>
                      </a:r>
                      <a:r>
                        <a:rPr lang="en-US" dirty="0"/>
                        <a:t>to reflect changes in Section .1200.</a:t>
                      </a:r>
                    </a:p>
                  </a:txBody>
                  <a:tcPr/>
                </a:tc>
                <a:tc>
                  <a:txBody>
                    <a:bodyPr/>
                    <a:lstStyle/>
                    <a:p>
                      <a:pPr algn="ctr"/>
                      <a:r>
                        <a:rPr lang="en-US" dirty="0"/>
                        <a:t>Update</a:t>
                      </a:r>
                      <a:r>
                        <a:rPr lang="en-US" baseline="0" dirty="0"/>
                        <a:t> format of Section and Rule citations</a:t>
                      </a:r>
                      <a:endParaRPr lang="en-US" dirty="0"/>
                    </a:p>
                  </a:txBody>
                  <a:tcPr/>
                </a:tc>
                <a:extLst>
                  <a:ext uri="{0D108BD9-81ED-4DB2-BD59-A6C34878D82A}">
                    <a16:rowId xmlns:a16="http://schemas.microsoft.com/office/drawing/2014/main" val="2354426613"/>
                  </a:ext>
                </a:extLst>
              </a:tr>
              <a:tr h="880922">
                <a:tc>
                  <a:txBody>
                    <a:bodyPr/>
                    <a:lstStyle/>
                    <a:p>
                      <a:pPr algn="ctr"/>
                      <a:r>
                        <a:rPr lang="en-US" dirty="0"/>
                        <a:t>15 NCAC 02D .1202</a:t>
                      </a:r>
                    </a:p>
                  </a:txBody>
                  <a:tcPr/>
                </a:tc>
                <a:tc>
                  <a:txBody>
                    <a:bodyPr/>
                    <a:lstStyle/>
                    <a:p>
                      <a:pPr algn="ctr"/>
                      <a:r>
                        <a:rPr lang="en-US" dirty="0"/>
                        <a:t>Amend definitions to reflect changes in Section .1200. Remove definitions for sources that have not been identified</a:t>
                      </a:r>
                    </a:p>
                  </a:txBody>
                  <a:tcPr/>
                </a:tc>
                <a:tc>
                  <a:txBody>
                    <a:bodyPr/>
                    <a:lstStyle/>
                    <a:p>
                      <a:pPr algn="ctr"/>
                      <a:r>
                        <a:rPr lang="en-US" dirty="0"/>
                        <a:t>Update</a:t>
                      </a:r>
                      <a:r>
                        <a:rPr lang="en-US" baseline="0" dirty="0"/>
                        <a:t> format of Section and Rule citations</a:t>
                      </a:r>
                      <a:endParaRPr lang="en-US" dirty="0"/>
                    </a:p>
                  </a:txBody>
                  <a:tcPr/>
                </a:tc>
                <a:extLst>
                  <a:ext uri="{0D108BD9-81ED-4DB2-BD59-A6C34878D82A}">
                    <a16:rowId xmlns:a16="http://schemas.microsoft.com/office/drawing/2014/main" val="2638391252"/>
                  </a:ext>
                </a:extLst>
              </a:tr>
              <a:tr h="682714">
                <a:tc>
                  <a:txBody>
                    <a:bodyPr/>
                    <a:lstStyle/>
                    <a:p>
                      <a:pPr algn="ctr"/>
                      <a:r>
                        <a:rPr lang="en-US" dirty="0"/>
                        <a:t>15 NCAC 02D .1203</a:t>
                      </a:r>
                    </a:p>
                  </a:txBody>
                  <a:tcPr/>
                </a:tc>
                <a:tc>
                  <a:txBody>
                    <a:bodyPr/>
                    <a:lstStyle/>
                    <a:p>
                      <a:pPr algn="ctr"/>
                      <a:r>
                        <a:rPr lang="en-US" dirty="0"/>
                        <a:t>Possible repeal to</a:t>
                      </a:r>
                      <a:r>
                        <a:rPr lang="en-US" baseline="0" dirty="0"/>
                        <a:t> reflect the fact that no e</a:t>
                      </a:r>
                      <a:r>
                        <a:rPr lang="en-US" dirty="0"/>
                        <a:t>xisting sources subject to this rule have been identified.</a:t>
                      </a:r>
                    </a:p>
                  </a:txBody>
                  <a:tcPr/>
                </a:tc>
                <a:tc>
                  <a:txBody>
                    <a:bodyPr/>
                    <a:lstStyle/>
                    <a:p>
                      <a:pPr algn="ctr"/>
                      <a:r>
                        <a:rPr lang="en-US" dirty="0"/>
                        <a:t>Update</a:t>
                      </a:r>
                      <a:r>
                        <a:rPr lang="en-US" baseline="0" dirty="0"/>
                        <a:t> format of Section and Rule citations</a:t>
                      </a:r>
                      <a:endParaRPr lang="en-US" dirty="0"/>
                    </a:p>
                  </a:txBody>
                  <a:tcPr/>
                </a:tc>
                <a:extLst>
                  <a:ext uri="{0D108BD9-81ED-4DB2-BD59-A6C34878D82A}">
                    <a16:rowId xmlns:a16="http://schemas.microsoft.com/office/drawing/2014/main" val="2632772452"/>
                  </a:ext>
                </a:extLst>
              </a:tr>
              <a:tr h="1079129">
                <a:tc>
                  <a:txBody>
                    <a:bodyPr/>
                    <a:lstStyle/>
                    <a:p>
                      <a:pPr algn="ctr"/>
                      <a:r>
                        <a:rPr lang="en-US" dirty="0"/>
                        <a:t>15 NCAC 02D .1205</a:t>
                      </a:r>
                    </a:p>
                  </a:txBody>
                  <a:tcPr/>
                </a:tc>
                <a:tc>
                  <a:txBody>
                    <a:bodyPr/>
                    <a:lstStyle/>
                    <a:p>
                      <a:pPr algn="ctr"/>
                      <a:r>
                        <a:rPr lang="en-US" dirty="0"/>
                        <a:t>Amend the rule to make</a:t>
                      </a:r>
                      <a:r>
                        <a:rPr lang="en-US" baseline="0" dirty="0"/>
                        <a:t> it consistent with the Emission Guidelines and to </a:t>
                      </a:r>
                      <a:r>
                        <a:rPr lang="en-US" dirty="0"/>
                        <a:t>comply</a:t>
                      </a:r>
                      <a:r>
                        <a:rPr lang="en-US" baseline="0" dirty="0"/>
                        <a:t> with NESHAP for beryllium defined in 40 CFR Part 61, Subpart C.</a:t>
                      </a:r>
                      <a:r>
                        <a:rPr lang="en-US" dirty="0"/>
                        <a:t> Delete outdated language.</a:t>
                      </a:r>
                    </a:p>
                  </a:txBody>
                  <a:tcPr/>
                </a:tc>
                <a:tc>
                  <a:txBody>
                    <a:bodyPr/>
                    <a:lstStyle/>
                    <a:p>
                      <a:pPr algn="ctr"/>
                      <a:r>
                        <a:rPr lang="en-US" dirty="0"/>
                        <a:t>Update</a:t>
                      </a:r>
                      <a:r>
                        <a:rPr lang="en-US" baseline="0" dirty="0"/>
                        <a:t> format of Section and Rule citations</a:t>
                      </a:r>
                      <a:endParaRPr lang="en-US" dirty="0"/>
                    </a:p>
                  </a:txBody>
                  <a:tcPr/>
                </a:tc>
                <a:extLst>
                  <a:ext uri="{0D108BD9-81ED-4DB2-BD59-A6C34878D82A}">
                    <a16:rowId xmlns:a16="http://schemas.microsoft.com/office/drawing/2014/main" val="3929947643"/>
                  </a:ext>
                </a:extLst>
              </a:tr>
              <a:tr h="286300">
                <a:tc>
                  <a:txBody>
                    <a:bodyPr/>
                    <a:lstStyle/>
                    <a:p>
                      <a:pPr algn="ctr"/>
                      <a:r>
                        <a:rPr lang="en-US" dirty="0"/>
                        <a:t>15 NCAC 02D .1206</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t>Delete outdated</a:t>
                      </a:r>
                      <a:r>
                        <a:rPr lang="en-US" baseline="0" dirty="0"/>
                        <a:t> language. Remove ambient standards duplicative of more restrictive facility wide air toxics and EG requirements. Clarify/remove redundant language from text contained in definition.</a:t>
                      </a:r>
                      <a:endParaRPr lang="en-US"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t>Update format of Section and Rule citations</a:t>
                      </a:r>
                    </a:p>
                  </a:txBody>
                  <a:tcPr/>
                </a:tc>
                <a:extLst>
                  <a:ext uri="{0D108BD9-81ED-4DB2-BD59-A6C34878D82A}">
                    <a16:rowId xmlns:a16="http://schemas.microsoft.com/office/drawing/2014/main" val="1555837241"/>
                  </a:ext>
                </a:extLst>
              </a:tr>
            </a:tbl>
          </a:graphicData>
        </a:graphic>
      </p:graphicFrame>
      <p:sp>
        <p:nvSpPr>
          <p:cNvPr id="4" name="Slide Number Placeholder 3"/>
          <p:cNvSpPr>
            <a:spLocks noGrp="1"/>
          </p:cNvSpPr>
          <p:nvPr>
            <p:ph type="sldNum" sz="quarter" idx="10"/>
          </p:nvPr>
        </p:nvSpPr>
        <p:spPr/>
        <p:txBody>
          <a:bodyPr/>
          <a:lstStyle/>
          <a:p>
            <a:pPr>
              <a:defRPr/>
            </a:pPr>
            <a:fld id="{32C80F77-6CB5-4FFA-88E0-48FD34467179}" type="slidenum">
              <a:rPr lang="en-US" altLang="en-US" smtClean="0"/>
              <a:pPr>
                <a:defRPr/>
              </a:pPr>
              <a:t>12</a:t>
            </a:fld>
            <a:endParaRPr lang="en-US" altLang="en-US" dirty="0"/>
          </a:p>
        </p:txBody>
      </p:sp>
      <p:sp>
        <p:nvSpPr>
          <p:cNvPr id="3" name="Rectangle 2"/>
          <p:cNvSpPr/>
          <p:nvPr/>
        </p:nvSpPr>
        <p:spPr>
          <a:xfrm>
            <a:off x="287054" y="6019615"/>
            <a:ext cx="3696268" cy="341632"/>
          </a:xfrm>
          <a:prstGeom prst="rect">
            <a:avLst/>
          </a:prstGeom>
        </p:spPr>
        <p:txBody>
          <a:bodyPr wrap="none">
            <a:spAutoFit/>
          </a:bodyPr>
          <a:lstStyle/>
          <a:p>
            <a:pPr lvl="0" defTabSz="685800" eaLnBrk="1" fontAlgn="auto" hangingPunct="1">
              <a:lnSpc>
                <a:spcPct val="90000"/>
              </a:lnSpc>
              <a:spcAft>
                <a:spcPts val="0"/>
              </a:spcAft>
              <a:defRPr/>
            </a:pPr>
            <a:r>
              <a:rPr lang="en-US" i="1" dirty="0">
                <a:solidFill>
                  <a:srgbClr val="288DC2"/>
                </a:solidFill>
                <a:latin typeface="Times New Roman" panose="02020603050405020304" pitchFamily="18" charset="0"/>
                <a:cs typeface="Times New Roman" panose="02020603050405020304" pitchFamily="18" charset="0"/>
              </a:rPr>
              <a:t>Department of Environmental Quality</a:t>
            </a:r>
          </a:p>
        </p:txBody>
      </p:sp>
    </p:spTree>
    <p:extLst>
      <p:ext uri="{BB962C8B-B14F-4D97-AF65-F5344CB8AC3E}">
        <p14:creationId xmlns:p14="http://schemas.microsoft.com/office/powerpoint/2010/main" val="1696087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8428"/>
            <a:ext cx="7886700" cy="912688"/>
          </a:xfrm>
        </p:spPr>
        <p:txBody>
          <a:bodyPr/>
          <a:lstStyle/>
          <a:p>
            <a:r>
              <a:rPr lang="en-US" b="1" dirty="0"/>
              <a:t>Group 3 Rules Preliminary Updates</a:t>
            </a:r>
            <a:br>
              <a:rPr lang="en-US" b="1" dirty="0"/>
            </a:br>
            <a:r>
              <a:rPr lang="en-US" b="1" dirty="0"/>
              <a:t>Incinerator Rules – 15 NCAC 02D .1200*</a:t>
            </a:r>
            <a:endParaRPr lang="en-US" dirty="0"/>
          </a:p>
        </p:txBody>
      </p:sp>
      <p:sp>
        <p:nvSpPr>
          <p:cNvPr id="4" name="Slide Number Placeholder 3"/>
          <p:cNvSpPr>
            <a:spLocks noGrp="1"/>
          </p:cNvSpPr>
          <p:nvPr>
            <p:ph type="sldNum" sz="quarter" idx="10"/>
          </p:nvPr>
        </p:nvSpPr>
        <p:spPr/>
        <p:txBody>
          <a:bodyPr/>
          <a:lstStyle/>
          <a:p>
            <a:pPr>
              <a:defRPr/>
            </a:pPr>
            <a:fld id="{32C80F77-6CB5-4FFA-88E0-48FD34467179}" type="slidenum">
              <a:rPr lang="en-US" altLang="en-US" smtClean="0"/>
              <a:pPr>
                <a:defRPr/>
              </a:pPr>
              <a:t>13</a:t>
            </a:fld>
            <a:endParaRPr lang="en-US" altLang="en-US" dirty="0"/>
          </a:p>
        </p:txBody>
      </p:sp>
      <p:sp>
        <p:nvSpPr>
          <p:cNvPr id="6" name="Rectangle 5"/>
          <p:cNvSpPr/>
          <p:nvPr/>
        </p:nvSpPr>
        <p:spPr>
          <a:xfrm>
            <a:off x="360486" y="4528171"/>
            <a:ext cx="8326314" cy="430887"/>
          </a:xfrm>
          <a:prstGeom prst="rect">
            <a:avLst/>
          </a:prstGeom>
        </p:spPr>
        <p:txBody>
          <a:bodyPr wrap="square">
            <a:spAutoFit/>
          </a:bodyPr>
          <a:lstStyle/>
          <a:p>
            <a:pPr marL="171450" indent="-171450">
              <a:buFont typeface="Arial" panose="020B0604020202020204" pitchFamily="34" charset="0"/>
              <a:buChar char="•"/>
            </a:pPr>
            <a:r>
              <a:rPr lang="en-US" sz="1100" dirty="0"/>
              <a:t>Rules 15A NCAC 02D .1204 (SSI) and .1210 (CISWI) are following separate rulemaking efforts.</a:t>
            </a:r>
          </a:p>
          <a:p>
            <a:pPr marL="171450" indent="-171450">
              <a:buFont typeface="Arial" panose="020B0604020202020204" pitchFamily="34" charset="0"/>
              <a:buChar char="•"/>
            </a:pPr>
            <a:r>
              <a:rPr lang="en-US" sz="1100" dirty="0"/>
              <a:t>Rule 15A NCAC 02D .1209 was previously repealed.</a:t>
            </a:r>
          </a:p>
        </p:txBody>
      </p:sp>
      <p:sp>
        <p:nvSpPr>
          <p:cNvPr id="3" name="Rectangle 2"/>
          <p:cNvSpPr/>
          <p:nvPr/>
        </p:nvSpPr>
        <p:spPr>
          <a:xfrm>
            <a:off x="325316" y="5961531"/>
            <a:ext cx="3696268" cy="341632"/>
          </a:xfrm>
          <a:prstGeom prst="rect">
            <a:avLst/>
          </a:prstGeom>
        </p:spPr>
        <p:txBody>
          <a:bodyPr wrap="none">
            <a:spAutoFit/>
          </a:bodyPr>
          <a:lstStyle/>
          <a:p>
            <a:pPr lvl="0" defTabSz="685800" eaLnBrk="1" fontAlgn="auto" hangingPunct="1">
              <a:lnSpc>
                <a:spcPct val="90000"/>
              </a:lnSpc>
              <a:spcAft>
                <a:spcPts val="0"/>
              </a:spcAft>
              <a:defRPr/>
            </a:pPr>
            <a:r>
              <a:rPr lang="en-US" i="1" dirty="0">
                <a:solidFill>
                  <a:srgbClr val="288DC2"/>
                </a:solidFill>
                <a:latin typeface="Times New Roman" panose="02020603050405020304" pitchFamily="18" charset="0"/>
                <a:cs typeface="Times New Roman" panose="02020603050405020304" pitchFamily="18" charset="0"/>
              </a:rPr>
              <a:t>Department of Environmental Quality</a:t>
            </a:r>
          </a:p>
        </p:txBody>
      </p:sp>
      <p:graphicFrame>
        <p:nvGraphicFramePr>
          <p:cNvPr id="7" name="Table 6"/>
          <p:cNvGraphicFramePr>
            <a:graphicFrameLocks noGrp="1"/>
          </p:cNvGraphicFramePr>
          <p:nvPr>
            <p:extLst>
              <p:ext uri="{D42A27DB-BD31-4B8C-83A1-F6EECF244321}">
                <p14:modId xmlns:p14="http://schemas.microsoft.com/office/powerpoint/2010/main" val="2657974329"/>
              </p:ext>
            </p:extLst>
          </p:nvPr>
        </p:nvGraphicFramePr>
        <p:xfrm>
          <a:off x="360486" y="1397000"/>
          <a:ext cx="8423028" cy="2999740"/>
        </p:xfrm>
        <a:graphic>
          <a:graphicData uri="http://schemas.openxmlformats.org/drawingml/2006/table">
            <a:tbl>
              <a:tblPr firstRow="1" bandRow="1">
                <a:tableStyleId>{5C22544A-7EE6-4342-B048-85BDC9FD1C3A}</a:tableStyleId>
              </a:tblPr>
              <a:tblGrid>
                <a:gridCol w="2147822">
                  <a:extLst>
                    <a:ext uri="{9D8B030D-6E8A-4147-A177-3AD203B41FA5}">
                      <a16:colId xmlns:a16="http://schemas.microsoft.com/office/drawing/2014/main" val="2614360756"/>
                    </a:ext>
                  </a:extLst>
                </a:gridCol>
                <a:gridCol w="3280096">
                  <a:extLst>
                    <a:ext uri="{9D8B030D-6E8A-4147-A177-3AD203B41FA5}">
                      <a16:colId xmlns:a16="http://schemas.microsoft.com/office/drawing/2014/main" val="3848330380"/>
                    </a:ext>
                  </a:extLst>
                </a:gridCol>
                <a:gridCol w="2995110">
                  <a:extLst>
                    <a:ext uri="{9D8B030D-6E8A-4147-A177-3AD203B41FA5}">
                      <a16:colId xmlns:a16="http://schemas.microsoft.com/office/drawing/2014/main" val="1260436217"/>
                    </a:ext>
                  </a:extLst>
                </a:gridCol>
              </a:tblGrid>
              <a:tr h="370840">
                <a:tc>
                  <a:txBody>
                    <a:bodyPr/>
                    <a:lstStyle/>
                    <a:p>
                      <a:pPr algn="ctr"/>
                      <a:r>
                        <a:rPr lang="en-US" dirty="0"/>
                        <a:t>Rule</a:t>
                      </a:r>
                    </a:p>
                  </a:txBody>
                  <a:tcPr/>
                </a:tc>
                <a:tc>
                  <a:txBody>
                    <a:bodyPr/>
                    <a:lstStyle/>
                    <a:p>
                      <a:pPr algn="ctr"/>
                      <a:r>
                        <a:rPr lang="en-US" dirty="0"/>
                        <a:t>Substantive Changes</a:t>
                      </a:r>
                    </a:p>
                  </a:txBody>
                  <a:tcPr/>
                </a:tc>
                <a:tc>
                  <a:txBody>
                    <a:bodyPr/>
                    <a:lstStyle/>
                    <a:p>
                      <a:pPr algn="ctr"/>
                      <a:r>
                        <a:rPr lang="en-US" dirty="0"/>
                        <a:t>Procedural Changes</a:t>
                      </a:r>
                    </a:p>
                  </a:txBody>
                  <a:tcPr/>
                </a:tc>
                <a:extLst>
                  <a:ext uri="{0D108BD9-81ED-4DB2-BD59-A6C34878D82A}">
                    <a16:rowId xmlns:a16="http://schemas.microsoft.com/office/drawing/2014/main" val="1633407593"/>
                  </a:ext>
                </a:extLst>
              </a:tr>
              <a:tr h="370840">
                <a:tc>
                  <a:txBody>
                    <a:bodyPr/>
                    <a:lstStyle/>
                    <a:p>
                      <a:pPr algn="ctr"/>
                      <a:r>
                        <a:rPr lang="en-US" dirty="0"/>
                        <a:t>15 NCAC 02D .1207</a:t>
                      </a:r>
                    </a:p>
                  </a:txBody>
                  <a:tcPr/>
                </a:tc>
                <a:tc>
                  <a:txBody>
                    <a:bodyPr/>
                    <a:lstStyle/>
                    <a:p>
                      <a:pPr algn="ctr"/>
                      <a:r>
                        <a:rPr lang="en-US" dirty="0"/>
                        <a:t>Possible repeal to reflect the fact that the existing sources subject to this rule have not been identified.</a:t>
                      </a:r>
                    </a:p>
                  </a:txBody>
                  <a:tcPr/>
                </a:tc>
                <a:tc>
                  <a:txBody>
                    <a:bodyPr/>
                    <a:lstStyle/>
                    <a:p>
                      <a:pPr algn="ctr"/>
                      <a:r>
                        <a:rPr lang="en-US" dirty="0"/>
                        <a:t>Update</a:t>
                      </a:r>
                      <a:r>
                        <a:rPr lang="en-US" baseline="0" dirty="0"/>
                        <a:t> format of Section and Rule citations</a:t>
                      </a:r>
                      <a:endParaRPr lang="en-US" dirty="0"/>
                    </a:p>
                  </a:txBody>
                  <a:tcPr/>
                </a:tc>
                <a:extLst>
                  <a:ext uri="{0D108BD9-81ED-4DB2-BD59-A6C34878D82A}">
                    <a16:rowId xmlns:a16="http://schemas.microsoft.com/office/drawing/2014/main" val="4185152508"/>
                  </a:ext>
                </a:extLst>
              </a:tr>
              <a:tr h="370840">
                <a:tc>
                  <a:txBody>
                    <a:bodyPr/>
                    <a:lstStyle/>
                    <a:p>
                      <a:pPr algn="ctr"/>
                      <a:r>
                        <a:rPr lang="en-US" dirty="0"/>
                        <a:t>15 NCAC 02D .1208</a:t>
                      </a:r>
                    </a:p>
                  </a:txBody>
                  <a:tcPr/>
                </a:tc>
                <a:tc>
                  <a:txBody>
                    <a:bodyPr/>
                    <a:lstStyle/>
                    <a:p>
                      <a:pPr algn="ctr"/>
                      <a:r>
                        <a:rPr lang="en-US" dirty="0"/>
                        <a:t>Amend applicability.  Potentially rename rule.</a:t>
                      </a:r>
                    </a:p>
                  </a:txBody>
                  <a:tcPr/>
                </a:tc>
                <a:tc>
                  <a:txBody>
                    <a:bodyPr/>
                    <a:lstStyle/>
                    <a:p>
                      <a:pPr algn="ctr"/>
                      <a:r>
                        <a:rPr lang="en-US" dirty="0"/>
                        <a:t>Update</a:t>
                      </a:r>
                      <a:r>
                        <a:rPr lang="en-US" baseline="0" dirty="0"/>
                        <a:t> format of Section and Rule citations</a:t>
                      </a:r>
                      <a:endParaRPr lang="en-US" dirty="0"/>
                    </a:p>
                  </a:txBody>
                  <a:tcPr/>
                </a:tc>
                <a:extLst>
                  <a:ext uri="{0D108BD9-81ED-4DB2-BD59-A6C34878D82A}">
                    <a16:rowId xmlns:a16="http://schemas.microsoft.com/office/drawing/2014/main" val="1561262370"/>
                  </a:ext>
                </a:extLst>
              </a:tr>
              <a:tr h="370840">
                <a:tc>
                  <a:txBody>
                    <a:bodyPr/>
                    <a:lstStyle/>
                    <a:p>
                      <a:pPr algn="ctr"/>
                      <a:r>
                        <a:rPr lang="en-US" dirty="0"/>
                        <a:t>15 NCAC 02D .1211</a:t>
                      </a:r>
                    </a:p>
                  </a:txBody>
                  <a:tcPr/>
                </a:tc>
                <a:tc>
                  <a:txBody>
                    <a:bodyPr/>
                    <a:lstStyle/>
                    <a:p>
                      <a:pPr algn="ctr"/>
                      <a:r>
                        <a:rPr lang="en-US" dirty="0"/>
                        <a:t>Possible repeal to reflect the fact that the existing sources subject to this rule have not been identified.</a:t>
                      </a:r>
                    </a:p>
                  </a:txBody>
                  <a:tcPr/>
                </a:tc>
                <a:tc>
                  <a:txBody>
                    <a:bodyPr/>
                    <a:lstStyle/>
                    <a:p>
                      <a:pPr algn="ctr"/>
                      <a:r>
                        <a:rPr lang="en-US" dirty="0"/>
                        <a:t>Update</a:t>
                      </a:r>
                      <a:r>
                        <a:rPr lang="en-US" baseline="0" dirty="0"/>
                        <a:t> format of Section and Rule citations</a:t>
                      </a:r>
                      <a:endParaRPr lang="en-US" dirty="0"/>
                    </a:p>
                  </a:txBody>
                  <a:tcPr/>
                </a:tc>
                <a:extLst>
                  <a:ext uri="{0D108BD9-81ED-4DB2-BD59-A6C34878D82A}">
                    <a16:rowId xmlns:a16="http://schemas.microsoft.com/office/drawing/2014/main" val="3932726994"/>
                  </a:ext>
                </a:extLst>
              </a:tr>
              <a:tr h="370840">
                <a:tc>
                  <a:txBody>
                    <a:bodyPr/>
                    <a:lstStyle/>
                    <a:p>
                      <a:pPr algn="ctr"/>
                      <a:r>
                        <a:rPr lang="en-US" dirty="0"/>
                        <a:t>15 NCAC 02D .1212</a:t>
                      </a:r>
                    </a:p>
                  </a:txBody>
                  <a:tcPr/>
                </a:tc>
                <a:tc>
                  <a:txBody>
                    <a:bodyPr/>
                    <a:lstStyle/>
                    <a:p>
                      <a:pPr algn="ctr"/>
                      <a:r>
                        <a:rPr lang="en-US" dirty="0"/>
                        <a:t>Possible repeal to reflect the fact that the existing sources subject to this rule have not been identified.</a:t>
                      </a:r>
                    </a:p>
                  </a:txBody>
                  <a:tcPr/>
                </a:tc>
                <a:tc>
                  <a:txBody>
                    <a:bodyPr/>
                    <a:lstStyle/>
                    <a:p>
                      <a:pPr algn="ctr"/>
                      <a:r>
                        <a:rPr lang="en-US" dirty="0"/>
                        <a:t>Update</a:t>
                      </a:r>
                      <a:r>
                        <a:rPr lang="en-US" baseline="0" dirty="0"/>
                        <a:t> format of Section and Rule citations</a:t>
                      </a:r>
                      <a:endParaRPr lang="en-US" dirty="0"/>
                    </a:p>
                  </a:txBody>
                  <a:tcPr/>
                </a:tc>
                <a:extLst>
                  <a:ext uri="{0D108BD9-81ED-4DB2-BD59-A6C34878D82A}">
                    <a16:rowId xmlns:a16="http://schemas.microsoft.com/office/drawing/2014/main" val="15369276"/>
                  </a:ext>
                </a:extLst>
              </a:tr>
            </a:tbl>
          </a:graphicData>
        </a:graphic>
      </p:graphicFrame>
    </p:spTree>
    <p:extLst>
      <p:ext uri="{BB962C8B-B14F-4D97-AF65-F5344CB8AC3E}">
        <p14:creationId xmlns:p14="http://schemas.microsoft.com/office/powerpoint/2010/main" val="1087246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Group 3 Rules Preliminary Updates</a:t>
            </a:r>
            <a:br>
              <a:rPr lang="en-US" b="1" dirty="0"/>
            </a:br>
            <a:r>
              <a:rPr lang="en-US" sz="2000" b="1" dirty="0"/>
              <a:t>NC Air Toxics - 15A NCAC 02Q .0700</a:t>
            </a:r>
            <a:endParaRPr lang="en-US" dirty="0"/>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pPr marL="0" indent="0" algn="ctr">
              <a:buNone/>
            </a:pPr>
            <a:r>
              <a:rPr lang="en-US" sz="3200" dirty="0">
                <a:solidFill>
                  <a:srgbClr val="002060"/>
                </a:solidFill>
              </a:rPr>
              <a:t>Questions/Comments/Discussion?</a:t>
            </a:r>
          </a:p>
        </p:txBody>
      </p:sp>
      <p:sp>
        <p:nvSpPr>
          <p:cNvPr id="4" name="Slide Number Placeholder 3"/>
          <p:cNvSpPr>
            <a:spLocks noGrp="1"/>
          </p:cNvSpPr>
          <p:nvPr>
            <p:ph type="sldNum" sz="quarter" idx="10"/>
          </p:nvPr>
        </p:nvSpPr>
        <p:spPr/>
        <p:txBody>
          <a:bodyPr/>
          <a:lstStyle/>
          <a:p>
            <a:pPr>
              <a:defRPr/>
            </a:pPr>
            <a:fld id="{32C80F77-6CB5-4FFA-88E0-48FD34467179}" type="slidenum">
              <a:rPr lang="en-US" altLang="en-US" smtClean="0"/>
              <a:pPr>
                <a:defRPr/>
              </a:pPr>
              <a:t>14</a:t>
            </a:fld>
            <a:endParaRPr lang="en-US" altLang="en-US" dirty="0"/>
          </a:p>
        </p:txBody>
      </p:sp>
      <p:sp>
        <p:nvSpPr>
          <p:cNvPr id="5" name="Rectangle 4"/>
          <p:cNvSpPr/>
          <p:nvPr/>
        </p:nvSpPr>
        <p:spPr>
          <a:xfrm>
            <a:off x="287054" y="5936771"/>
            <a:ext cx="3696268" cy="341632"/>
          </a:xfrm>
          <a:prstGeom prst="rect">
            <a:avLst/>
          </a:prstGeom>
        </p:spPr>
        <p:txBody>
          <a:bodyPr wrap="none">
            <a:spAutoFit/>
          </a:bodyPr>
          <a:lstStyle/>
          <a:p>
            <a:pPr lvl="0" defTabSz="685800" eaLnBrk="1" fontAlgn="auto" hangingPunct="1">
              <a:lnSpc>
                <a:spcPct val="90000"/>
              </a:lnSpc>
              <a:spcAft>
                <a:spcPts val="0"/>
              </a:spcAft>
              <a:defRPr/>
            </a:pPr>
            <a:r>
              <a:rPr lang="en-US" i="1" dirty="0">
                <a:solidFill>
                  <a:srgbClr val="288DC2"/>
                </a:solidFill>
                <a:latin typeface="Times New Roman" panose="02020603050405020304" pitchFamily="18" charset="0"/>
                <a:cs typeface="Times New Roman" panose="02020603050405020304" pitchFamily="18" charset="0"/>
              </a:rPr>
              <a:t>Department of Environmental Quality</a:t>
            </a:r>
          </a:p>
        </p:txBody>
      </p:sp>
    </p:spTree>
    <p:extLst>
      <p:ext uri="{BB962C8B-B14F-4D97-AF65-F5344CB8AC3E}">
        <p14:creationId xmlns:p14="http://schemas.microsoft.com/office/powerpoint/2010/main" val="3213417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628650" y="44450"/>
            <a:ext cx="7886700" cy="1062038"/>
          </a:xfrm>
        </p:spPr>
        <p:txBody>
          <a:bodyPr>
            <a:normAutofit/>
          </a:bodyPr>
          <a:lstStyle/>
          <a:p>
            <a:pPr eaLnBrk="1" hangingPunct="1"/>
            <a:r>
              <a:rPr lang="en-US" altLang="en-US" b="1" dirty="0"/>
              <a:t>Group 2 Rules Update</a:t>
            </a:r>
          </a:p>
        </p:txBody>
      </p:sp>
      <p:sp>
        <p:nvSpPr>
          <p:cNvPr id="4813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1BC71A78-5009-4391-8EE2-01BB7B35FBB9}" type="slidenum">
              <a:rPr kumimoji="0" lang="en-US" altLang="en-US" b="0" i="0" u="none" strike="noStrike" kern="0" cap="none" spc="0" normalizeH="0" baseline="0" noProof="0" smtClean="0">
                <a:ln>
                  <a:noFill/>
                </a:ln>
                <a:solidFill>
                  <a:schemeClr val="tx2"/>
                </a:solidFill>
                <a:effectLst/>
                <a:uLnTx/>
                <a:uFillTx/>
                <a:latin typeface="Arial" panose="020B0604020202020204" pitchFamily="34" charset="0"/>
                <a:cs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US" altLang="en-US" b="0" i="0" u="none" strike="noStrike" kern="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p:txBody>
      </p:sp>
      <p:sp>
        <p:nvSpPr>
          <p:cNvPr id="5" name="Title 1"/>
          <p:cNvSpPr txBox="1">
            <a:spLocks/>
          </p:cNvSpPr>
          <p:nvPr/>
        </p:nvSpPr>
        <p:spPr>
          <a:xfrm>
            <a:off x="148992" y="6083154"/>
            <a:ext cx="3751263" cy="369887"/>
          </a:xfrm>
          <a:prstGeom prst="rect">
            <a:avLst/>
          </a:prstGeom>
        </p:spPr>
        <p:txBody>
          <a:bodyPr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1800" b="0" i="1" u="none" strike="noStrike" kern="1200" cap="none" spc="0" normalizeH="0" baseline="0" noProof="0" dirty="0">
                <a:ln>
                  <a:noFill/>
                </a:ln>
                <a:solidFill>
                  <a:srgbClr val="288DC2"/>
                </a:solidFill>
                <a:effectLst/>
                <a:uLnTx/>
                <a:uFillTx/>
                <a:latin typeface="Times New Roman" panose="02020603050405020304" pitchFamily="18" charset="0"/>
                <a:ea typeface="+mj-ea"/>
                <a:cs typeface="Times New Roman" panose="02020603050405020304" pitchFamily="18" charset="0"/>
              </a:rPr>
              <a:t>Department of Environmental Quality</a:t>
            </a:r>
          </a:p>
        </p:txBody>
      </p:sp>
      <p:sp>
        <p:nvSpPr>
          <p:cNvPr id="48133" name="Title 1"/>
          <p:cNvSpPr>
            <a:spLocks noGrp="1"/>
          </p:cNvSpPr>
          <p:nvPr/>
        </p:nvSpPr>
        <p:spPr bwMode="auto">
          <a:xfrm>
            <a:off x="457200" y="5746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2800" b="0" i="0" u="none" strike="noStrike" kern="0" cap="none" spc="0" normalizeH="0" baseline="0" noProof="0" dirty="0">
              <a:ln>
                <a:noFill/>
              </a:ln>
              <a:solidFill>
                <a:srgbClr val="5F762F"/>
              </a:solidFill>
              <a:effectLst/>
              <a:uLnTx/>
              <a:uFillTx/>
              <a:latin typeface="Times New Roman" panose="02020603050405020304" pitchFamily="18" charset="0"/>
              <a:cs typeface="Arial" panose="020B0604020202020204" pitchFamily="34" charset="0"/>
            </a:endParaRPr>
          </a:p>
        </p:txBody>
      </p:sp>
      <p:sp>
        <p:nvSpPr>
          <p:cNvPr id="7" name="Content Placeholder 2"/>
          <p:cNvSpPr>
            <a:spLocks noGrp="1"/>
          </p:cNvSpPr>
          <p:nvPr/>
        </p:nvSpPr>
        <p:spPr bwMode="auto">
          <a:xfrm>
            <a:off x="457200" y="1190480"/>
            <a:ext cx="8229600" cy="4404978"/>
          </a:xfrm>
          <a:prstGeom prst="rect">
            <a:avLst/>
          </a:prstGeom>
          <a:noFill/>
          <a:ln>
            <a:noFill/>
          </a:ln>
          <a:extLst/>
        </p:spPr>
        <p:txBody>
          <a:bodyPr>
            <a:normAutofit fontScale="77500" lnSpcReduction="20000"/>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accent1">
                    <a:lumMod val="50000"/>
                  </a:schemeClr>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accent1">
                    <a:lumMod val="50000"/>
                  </a:schemeClr>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accent1">
                    <a:lumMod val="50000"/>
                  </a:schemeClr>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accent1">
                    <a:lumMod val="50000"/>
                  </a:schemeClr>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mn-lt"/>
                <a:ea typeface="+mn-ea"/>
                <a:cs typeface="+mn-cs"/>
              </a:rPr>
              <a:t>15A NCAC 02Q - AIR QUALITY PERMIT PROCEDURES (excluding 02Q .0700)</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2060"/>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mn-lt"/>
                <a:ea typeface="+mn-ea"/>
                <a:cs typeface="+mn-cs"/>
              </a:rPr>
              <a:t>SECTION .0100 – GENERAL PROVISIONS</a:t>
            </a: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mn-lt"/>
                <a:ea typeface="+mn-ea"/>
                <a:cs typeface="+mn-cs"/>
              </a:rPr>
              <a:t>SECTION .0200 – PERMIT FEES</a:t>
            </a: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mn-lt"/>
                <a:ea typeface="+mn-ea"/>
                <a:cs typeface="+mn-cs"/>
              </a:rPr>
              <a:t>SECTION .0300 – CONSTRUCTION AND OPERATION PERMITS</a:t>
            </a: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mn-lt"/>
                <a:ea typeface="+mn-ea"/>
                <a:cs typeface="+mn-cs"/>
              </a:rPr>
              <a:t>SECTION .0400 – ACID RAIN PROCEDURES</a:t>
            </a: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mn-lt"/>
                <a:ea typeface="+mn-ea"/>
                <a:cs typeface="+mn-cs"/>
              </a:rPr>
              <a:t>SECTION .0500 – TITLE V PROCEDURES</a:t>
            </a: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mn-lt"/>
                <a:ea typeface="+mn-ea"/>
                <a:cs typeface="+mn-cs"/>
              </a:rPr>
              <a:t>SECTION .0800 – EXCLUSIONARY RULES</a:t>
            </a: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mn-lt"/>
                <a:ea typeface="+mn-ea"/>
                <a:cs typeface="+mn-cs"/>
              </a:rPr>
              <a:t>SECTION .0900 – PERMIT EXEMPTIONS</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206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mn-lt"/>
                <a:ea typeface="+mn-ea"/>
                <a:cs typeface="+mn-cs"/>
              </a:rPr>
              <a:t>3/6/2017	Stakeholder Meeting </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mn-lt"/>
                <a:ea typeface="+mn-ea"/>
                <a:cs typeface="+mn-cs"/>
              </a:rPr>
              <a:t>3/8/2017	Concept to Air Quality Committee (AQC)</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en-US" sz="2400" dirty="0">
                <a:solidFill>
                  <a:srgbClr val="002060"/>
                </a:solidFill>
              </a:rPr>
              <a:t>5/10/2017	Draft Rules</a:t>
            </a:r>
            <a:r>
              <a:rPr kumimoji="0" lang="en-US" sz="2400" b="0" i="0" u="none" strike="noStrike" kern="1200" cap="none" spc="0" normalizeH="0" baseline="0" noProof="0" dirty="0">
                <a:ln>
                  <a:noFill/>
                </a:ln>
                <a:solidFill>
                  <a:srgbClr val="002060"/>
                </a:solidFill>
                <a:effectLst/>
                <a:uLnTx/>
                <a:uFillTx/>
                <a:latin typeface="+mn-lt"/>
                <a:ea typeface="+mn-ea"/>
                <a:cs typeface="+mn-cs"/>
              </a:rPr>
              <a:t> to AQC w/approved RIA</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en-US" sz="2400" dirty="0">
                <a:solidFill>
                  <a:srgbClr val="FF0000"/>
                </a:solidFill>
              </a:rPr>
              <a:t>7/13/2017	Anticipated Date for EMC to Approve Draft Rules /</a:t>
            </a:r>
          </a:p>
          <a:p>
            <a:pPr marL="0" marR="0" lvl="0" indent="0" algn="l" defTabSz="914400" rtl="0" eaLnBrk="1" fontAlgn="base" latinLnBrk="0" hangingPunct="1">
              <a:lnSpc>
                <a:spcPct val="100000"/>
              </a:lnSpc>
              <a:spcBef>
                <a:spcPct val="20000"/>
              </a:spcBef>
              <a:spcAft>
                <a:spcPct val="0"/>
              </a:spcAft>
              <a:buClrTx/>
              <a:buSzTx/>
              <a:buNone/>
              <a:tabLst/>
              <a:defRPr/>
            </a:pPr>
            <a:r>
              <a:rPr lang="en-US" sz="2400" dirty="0">
                <a:solidFill>
                  <a:srgbClr val="FF0000"/>
                </a:solidFill>
              </a:rPr>
              <a:t>		Regulatory Impact Analysis and to Proceed to Hearing</a:t>
            </a:r>
            <a:endParaRPr kumimoji="0" lang="en-US" sz="2400" b="0" i="0" u="none" strike="noStrike" kern="1200" cap="none" spc="0" normalizeH="0" baseline="0" noProof="0" dirty="0">
              <a:ln>
                <a:noFill/>
              </a:ln>
              <a:solidFill>
                <a:srgbClr val="FF0000"/>
              </a:solidFill>
              <a:effectLst/>
              <a:uLnTx/>
              <a:uFillTx/>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206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206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206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206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206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206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rgbClr val="FF000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schemeClr val="accent1">
                  <a:lumMod val="50000"/>
                </a:schemeClr>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900" b="0" i="0" u="none" strike="noStrike" kern="1200" cap="none" spc="0" normalizeH="0" baseline="0" noProof="0" dirty="0">
              <a:ln>
                <a:noFill/>
              </a:ln>
              <a:solidFill>
                <a:schemeClr val="accent1">
                  <a:lumMod val="50000"/>
                </a:schemeClr>
              </a:solidFill>
              <a:effectLst/>
              <a:uLnTx/>
              <a:uFillTx/>
              <a:latin typeface="+mn-lt"/>
              <a:ea typeface="+mn-ea"/>
              <a:cs typeface="+mn-cs"/>
            </a:endParaRPr>
          </a:p>
        </p:txBody>
      </p:sp>
    </p:spTree>
    <p:extLst>
      <p:ext uri="{BB962C8B-B14F-4D97-AF65-F5344CB8AC3E}">
        <p14:creationId xmlns:p14="http://schemas.microsoft.com/office/powerpoint/2010/main" val="3439194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628650" y="44450"/>
            <a:ext cx="7886700" cy="1062038"/>
          </a:xfrm>
        </p:spPr>
        <p:txBody>
          <a:bodyPr>
            <a:normAutofit/>
          </a:bodyPr>
          <a:lstStyle/>
          <a:p>
            <a:pPr eaLnBrk="1" hangingPunct="1"/>
            <a:r>
              <a:rPr lang="en-US" altLang="en-US" b="1" dirty="0"/>
              <a:t>Group 1 Rules Update</a:t>
            </a:r>
            <a:br>
              <a:rPr lang="en-US" altLang="en-US" b="1" dirty="0"/>
            </a:br>
            <a:endParaRPr lang="en-US" altLang="en-US" b="1" dirty="0"/>
          </a:p>
        </p:txBody>
      </p:sp>
      <p:sp>
        <p:nvSpPr>
          <p:cNvPr id="4813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1BC71A78-5009-4391-8EE2-01BB7B35FBB9}" type="slidenum">
              <a:rPr kumimoji="0" lang="en-US" altLang="en-US" b="0" i="0" u="none" strike="noStrike" kern="0" cap="none" spc="0" normalizeH="0" baseline="0" noProof="0" smtClean="0">
                <a:ln>
                  <a:noFill/>
                </a:ln>
                <a:solidFill>
                  <a:schemeClr val="tx2"/>
                </a:solidFill>
                <a:effectLst/>
                <a:uLnTx/>
                <a:uFillTx/>
                <a:latin typeface="Arial" panose="020B0604020202020204" pitchFamily="34" charset="0"/>
                <a:cs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altLang="en-US" b="0" i="0" u="none" strike="noStrike" kern="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p:txBody>
      </p:sp>
      <p:sp>
        <p:nvSpPr>
          <p:cNvPr id="5" name="Title 1"/>
          <p:cNvSpPr txBox="1">
            <a:spLocks/>
          </p:cNvSpPr>
          <p:nvPr/>
        </p:nvSpPr>
        <p:spPr>
          <a:xfrm>
            <a:off x="123825" y="6002338"/>
            <a:ext cx="3751263" cy="369887"/>
          </a:xfrm>
          <a:prstGeom prst="rect">
            <a:avLst/>
          </a:prstGeom>
        </p:spPr>
        <p:txBody>
          <a:bodyPr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1800" b="0" i="1" u="none" strike="noStrike" kern="1200" cap="none" spc="0" normalizeH="0" baseline="0" noProof="0" dirty="0">
                <a:ln>
                  <a:noFill/>
                </a:ln>
                <a:solidFill>
                  <a:srgbClr val="288DC2"/>
                </a:solidFill>
                <a:effectLst/>
                <a:uLnTx/>
                <a:uFillTx/>
                <a:latin typeface="Times New Roman" panose="02020603050405020304" pitchFamily="18" charset="0"/>
                <a:ea typeface="+mj-ea"/>
                <a:cs typeface="Times New Roman" panose="02020603050405020304" pitchFamily="18" charset="0"/>
              </a:rPr>
              <a:t>Department of Environmental Quality</a:t>
            </a:r>
          </a:p>
        </p:txBody>
      </p:sp>
      <p:sp>
        <p:nvSpPr>
          <p:cNvPr id="48133" name="Title 1"/>
          <p:cNvSpPr>
            <a:spLocks noGrp="1"/>
          </p:cNvSpPr>
          <p:nvPr/>
        </p:nvSpPr>
        <p:spPr bwMode="auto">
          <a:xfrm>
            <a:off x="457200" y="5746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2800" b="0" i="0" u="none" strike="noStrike" kern="0" cap="none" spc="0" normalizeH="0" baseline="0" noProof="0" dirty="0">
              <a:ln>
                <a:noFill/>
              </a:ln>
              <a:solidFill>
                <a:srgbClr val="5F762F"/>
              </a:solidFill>
              <a:effectLst/>
              <a:uLnTx/>
              <a:uFillTx/>
              <a:latin typeface="Times New Roman" panose="02020603050405020304" pitchFamily="18" charset="0"/>
              <a:cs typeface="Arial" panose="020B0604020202020204" pitchFamily="34" charset="0"/>
            </a:endParaRPr>
          </a:p>
        </p:txBody>
      </p:sp>
      <p:sp>
        <p:nvSpPr>
          <p:cNvPr id="7" name="Content Placeholder 2"/>
          <p:cNvSpPr>
            <a:spLocks noGrp="1"/>
          </p:cNvSpPr>
          <p:nvPr/>
        </p:nvSpPr>
        <p:spPr bwMode="auto">
          <a:xfrm>
            <a:off x="457200" y="1190480"/>
            <a:ext cx="8229600" cy="4472090"/>
          </a:xfrm>
          <a:prstGeom prst="rect">
            <a:avLst/>
          </a:prstGeom>
          <a:noFill/>
          <a:ln>
            <a:noFill/>
          </a:ln>
          <a:extLst/>
        </p:spPr>
        <p:txBody>
          <a:bodyPr>
            <a:normAutofit fontScale="70000" lnSpcReduction="20000"/>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accent1">
                    <a:lumMod val="50000"/>
                  </a:schemeClr>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accent1">
                    <a:lumMod val="50000"/>
                  </a:schemeClr>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accent1">
                    <a:lumMod val="50000"/>
                  </a:schemeClr>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accent1">
                    <a:lumMod val="50000"/>
                  </a:schemeClr>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defRPr/>
            </a:pPr>
            <a:r>
              <a:rPr lang="en-US" sz="2600" u="sng" dirty="0">
                <a:solidFill>
                  <a:srgbClr val="002060"/>
                </a:solidFill>
              </a:rPr>
              <a:t>15A NCAC 02D </a:t>
            </a:r>
          </a:p>
          <a:p>
            <a:pPr marL="457200" lvl="1" indent="0">
              <a:buNone/>
              <a:defRPr/>
            </a:pPr>
            <a:r>
              <a:rPr lang="en-US" sz="2600" dirty="0">
                <a:solidFill>
                  <a:srgbClr val="002060"/>
                </a:solidFill>
              </a:rPr>
              <a:t>	-SECTION .0100 ‑ DEFINITIONS AND REFERENCES</a:t>
            </a:r>
          </a:p>
          <a:p>
            <a:pPr marL="457200" lvl="1" indent="0">
              <a:buNone/>
              <a:defRPr/>
            </a:pPr>
            <a:r>
              <a:rPr lang="en-US" sz="2600" dirty="0">
                <a:solidFill>
                  <a:srgbClr val="002060"/>
                </a:solidFill>
              </a:rPr>
              <a:t>	-SECTION .0200 ‑ AIR POLLUTION SOURCES</a:t>
            </a:r>
          </a:p>
          <a:p>
            <a:pPr marL="457200" lvl="1" indent="0">
              <a:buNone/>
              <a:defRPr/>
            </a:pPr>
            <a:r>
              <a:rPr lang="en-US" sz="2600" dirty="0">
                <a:solidFill>
                  <a:srgbClr val="002060"/>
                </a:solidFill>
              </a:rPr>
              <a:t>	-SECTION .0300 ‑ AIR POLLUTION EMERGENCIES</a:t>
            </a:r>
          </a:p>
          <a:p>
            <a:pPr marL="457200" lvl="1" indent="0">
              <a:buNone/>
              <a:defRPr/>
            </a:pPr>
            <a:r>
              <a:rPr lang="en-US" sz="2600" dirty="0">
                <a:solidFill>
                  <a:srgbClr val="002060"/>
                </a:solidFill>
              </a:rPr>
              <a:t>	-SECTION .0400 ‑ AMBIENT AIR QUALITY STANDARDS</a:t>
            </a:r>
          </a:p>
          <a:p>
            <a:pPr marL="457200" lvl="1" indent="0">
              <a:buNone/>
              <a:defRPr/>
            </a:pPr>
            <a:r>
              <a:rPr lang="en-US" sz="2600" dirty="0">
                <a:solidFill>
                  <a:srgbClr val="002060"/>
                </a:solidFill>
              </a:rPr>
              <a:t>	-SECTION .1300 ‑ OXYGENATED GASOLINE STANDARD</a:t>
            </a:r>
          </a:p>
          <a:p>
            <a:pPr marL="457200" lvl="1" indent="0">
              <a:buNone/>
              <a:defRPr/>
            </a:pPr>
            <a:r>
              <a:rPr lang="en-US" sz="2600" dirty="0">
                <a:solidFill>
                  <a:srgbClr val="002060"/>
                </a:solidFill>
              </a:rPr>
              <a:t>	-SECTION .2000 - TRANSPORTATION CONFORMITY</a:t>
            </a:r>
          </a:p>
          <a:p>
            <a:pPr marL="457200" lvl="1" indent="0">
              <a:buNone/>
              <a:defRPr/>
            </a:pPr>
            <a:r>
              <a:rPr lang="en-US" sz="2600" dirty="0">
                <a:solidFill>
                  <a:srgbClr val="002060"/>
                </a:solidFill>
              </a:rPr>
              <a:t>	-SECTION .2200 - SPECIAL ORDERS</a:t>
            </a:r>
          </a:p>
          <a:p>
            <a:pPr marL="457200" lvl="1" indent="0">
              <a:buNone/>
              <a:defRPr/>
            </a:pPr>
            <a:endParaRPr lang="en-US" sz="2000" dirty="0">
              <a:solidFill>
                <a:srgbClr val="002060"/>
              </a:solidFill>
            </a:endParaRPr>
          </a:p>
          <a:p>
            <a:pPr>
              <a:defRPr/>
            </a:pPr>
            <a:r>
              <a:rPr lang="en-US" sz="2400" dirty="0">
                <a:solidFill>
                  <a:srgbClr val="002060"/>
                </a:solidFill>
              </a:rPr>
              <a:t>12/2/2016		Stakeholder Meeting</a:t>
            </a:r>
          </a:p>
          <a:p>
            <a:pPr>
              <a:defRPr/>
            </a:pPr>
            <a:r>
              <a:rPr lang="en-US" sz="2400" dirty="0">
                <a:solidFill>
                  <a:srgbClr val="002060"/>
                </a:solidFill>
              </a:rPr>
              <a:t>1/11/2017		Concept to Air Quality Committee (AQC)</a:t>
            </a:r>
          </a:p>
          <a:p>
            <a:pPr>
              <a:defRPr/>
            </a:pPr>
            <a:r>
              <a:rPr lang="en-US" sz="2400" dirty="0">
                <a:solidFill>
                  <a:srgbClr val="002060"/>
                </a:solidFill>
              </a:rPr>
              <a:t>3/9/2017		Draft Rules to AQC</a:t>
            </a:r>
          </a:p>
          <a:p>
            <a:pPr>
              <a:defRPr/>
            </a:pPr>
            <a:r>
              <a:rPr lang="en-US" sz="2400" dirty="0">
                <a:solidFill>
                  <a:srgbClr val="002060"/>
                </a:solidFill>
              </a:rPr>
              <a:t>5/11/2017		Request to Proceed to Comment and Hearing to EMC</a:t>
            </a:r>
          </a:p>
          <a:p>
            <a:pPr>
              <a:defRPr/>
            </a:pPr>
            <a:r>
              <a:rPr lang="en-US" sz="2400" dirty="0">
                <a:solidFill>
                  <a:srgbClr val="FF0000"/>
                </a:solidFill>
              </a:rPr>
              <a:t>8/3/2017		Public Hearing Date – Charlotte, NC</a:t>
            </a:r>
          </a:p>
          <a:p>
            <a:pPr>
              <a:defRPr/>
            </a:pPr>
            <a:r>
              <a:rPr lang="en-US" sz="2400" dirty="0">
                <a:solidFill>
                  <a:srgbClr val="FF0000"/>
                </a:solidFill>
              </a:rPr>
              <a:t>6/15 - 8/14/2017	Public Comment Period and Hearing</a:t>
            </a:r>
          </a:p>
          <a:p>
            <a:pPr marL="457200" lvl="1" indent="0">
              <a:buNone/>
              <a:defRPr/>
            </a:pPr>
            <a:endParaRPr lang="en-US" sz="2000" dirty="0">
              <a:solidFill>
                <a:srgbClr val="002060"/>
              </a:solidFill>
            </a:endParaRPr>
          </a:p>
          <a:p>
            <a:pPr marL="457200" lvl="1" indent="0">
              <a:buNone/>
              <a:defRPr/>
            </a:pPr>
            <a:r>
              <a:rPr lang="en-US" sz="2000" dirty="0">
                <a:solidFill>
                  <a:srgbClr val="002060"/>
                </a:solidFill>
              </a:rPr>
              <a:t>	</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bg1">
                  <a:lumMod val="50000"/>
                </a:schemeClr>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rgbClr val="FF000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schemeClr val="accent1">
                  <a:lumMod val="50000"/>
                </a:schemeClr>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900" b="0" i="0" u="none" strike="noStrike" kern="1200" cap="none" spc="0" normalizeH="0" baseline="0" noProof="0" dirty="0">
              <a:ln>
                <a:noFill/>
              </a:ln>
              <a:solidFill>
                <a:schemeClr val="accent1">
                  <a:lumMod val="50000"/>
                </a:schemeClr>
              </a:solidFill>
              <a:effectLst/>
              <a:uLnTx/>
              <a:uFillTx/>
              <a:latin typeface="+mn-lt"/>
              <a:ea typeface="+mn-ea"/>
              <a:cs typeface="+mn-cs"/>
            </a:endParaRPr>
          </a:p>
        </p:txBody>
      </p:sp>
    </p:spTree>
    <p:extLst>
      <p:ext uri="{BB962C8B-B14F-4D97-AF65-F5344CB8AC3E}">
        <p14:creationId xmlns:p14="http://schemas.microsoft.com/office/powerpoint/2010/main" val="588486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628650" y="44450"/>
            <a:ext cx="7886700" cy="1062038"/>
          </a:xfrm>
        </p:spPr>
        <p:txBody>
          <a:bodyPr>
            <a:normAutofit/>
          </a:bodyPr>
          <a:lstStyle/>
          <a:p>
            <a:pPr eaLnBrk="1" hangingPunct="1"/>
            <a:r>
              <a:rPr lang="en-US" altLang="en-US" b="1" dirty="0"/>
              <a:t>Wrap Up</a:t>
            </a:r>
          </a:p>
        </p:txBody>
      </p:sp>
      <p:sp>
        <p:nvSpPr>
          <p:cNvPr id="4813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BC71A78-5009-4391-8EE2-01BB7B35FBB9}" type="slidenum">
              <a:rPr lang="en-US" altLang="en-US" smtClean="0">
                <a:solidFill>
                  <a:schemeClr val="tx2"/>
                </a:solidFill>
              </a:rPr>
              <a:pPr/>
              <a:t>17</a:t>
            </a:fld>
            <a:endParaRPr lang="en-US" altLang="en-US" dirty="0">
              <a:solidFill>
                <a:schemeClr val="tx2"/>
              </a:solidFill>
            </a:endParaRPr>
          </a:p>
        </p:txBody>
      </p:sp>
      <p:sp>
        <p:nvSpPr>
          <p:cNvPr id="5" name="Title 1"/>
          <p:cNvSpPr txBox="1">
            <a:spLocks/>
          </p:cNvSpPr>
          <p:nvPr/>
        </p:nvSpPr>
        <p:spPr>
          <a:xfrm>
            <a:off x="123825" y="6002338"/>
            <a:ext cx="3751263" cy="369887"/>
          </a:xfrm>
          <a:prstGeom prst="rect">
            <a:avLst/>
          </a:prstGeom>
        </p:spPr>
        <p:txBody>
          <a:bodyPr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fontAlgn="auto">
              <a:spcAft>
                <a:spcPts val="0"/>
              </a:spcAft>
              <a:defRPr/>
            </a:pPr>
            <a:r>
              <a:rPr lang="en-US" sz="1800" dirty="0"/>
              <a:t>Department of Environmental Quality</a:t>
            </a:r>
          </a:p>
        </p:txBody>
      </p:sp>
      <p:sp>
        <p:nvSpPr>
          <p:cNvPr id="48133" name="Title 1"/>
          <p:cNvSpPr>
            <a:spLocks noGrp="1"/>
          </p:cNvSpPr>
          <p:nvPr/>
        </p:nvSpPr>
        <p:spPr bwMode="auto">
          <a:xfrm>
            <a:off x="457200" y="5746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2800" dirty="0">
              <a:solidFill>
                <a:srgbClr val="5F762F"/>
              </a:solidFill>
              <a:latin typeface="Times New Roman" panose="02020603050405020304" pitchFamily="18" charset="0"/>
            </a:endParaRPr>
          </a:p>
        </p:txBody>
      </p:sp>
      <p:sp>
        <p:nvSpPr>
          <p:cNvPr id="7" name="Content Placeholder 2"/>
          <p:cNvSpPr>
            <a:spLocks noGrp="1"/>
          </p:cNvSpPr>
          <p:nvPr/>
        </p:nvSpPr>
        <p:spPr bwMode="auto">
          <a:xfrm>
            <a:off x="457200" y="814647"/>
            <a:ext cx="8229600" cy="5110597"/>
          </a:xfrm>
          <a:prstGeom prst="rect">
            <a:avLst/>
          </a:prstGeom>
          <a:noFill/>
          <a:ln>
            <a:noFill/>
          </a:ln>
          <a:extLst/>
        </p:spPr>
        <p:txBody>
          <a:bodyPr>
            <a:normAutofit/>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accent1">
                    <a:lumMod val="50000"/>
                  </a:schemeClr>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accent1">
                    <a:lumMod val="50000"/>
                  </a:schemeClr>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accent1">
                    <a:lumMod val="50000"/>
                  </a:schemeClr>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accent1">
                    <a:lumMod val="50000"/>
                  </a:schemeClr>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400" dirty="0">
                <a:solidFill>
                  <a:srgbClr val="002060"/>
                </a:solidFill>
              </a:rPr>
              <a:t>Next Group…</a:t>
            </a:r>
          </a:p>
          <a:p>
            <a:pPr lvl="1">
              <a:defRPr/>
            </a:pPr>
            <a:r>
              <a:rPr lang="en-US" sz="2000" dirty="0">
                <a:solidFill>
                  <a:srgbClr val="002060"/>
                </a:solidFill>
              </a:rPr>
              <a:t>Group 4 Rules</a:t>
            </a:r>
          </a:p>
          <a:p>
            <a:pPr lvl="2">
              <a:defRPr/>
            </a:pPr>
            <a:r>
              <a:rPr lang="en-US" sz="1600" dirty="0">
                <a:solidFill>
                  <a:srgbClr val="002060"/>
                </a:solidFill>
              </a:rPr>
              <a:t>15A NCAC 02D .0540, Particulates from Fugitive Dust Emission</a:t>
            </a:r>
          </a:p>
          <a:p>
            <a:pPr lvl="2">
              <a:defRPr/>
            </a:pPr>
            <a:r>
              <a:rPr lang="en-US" sz="1600" dirty="0">
                <a:solidFill>
                  <a:srgbClr val="002060"/>
                </a:solidFill>
              </a:rPr>
              <a:t>15A NCAC 02D .1800, Control of Odors</a:t>
            </a:r>
          </a:p>
          <a:p>
            <a:pPr lvl="2">
              <a:defRPr/>
            </a:pPr>
            <a:r>
              <a:rPr lang="en-US" sz="1600" dirty="0">
                <a:solidFill>
                  <a:srgbClr val="002060"/>
                </a:solidFill>
              </a:rPr>
              <a:t>15A NCAC 02D .1900, Open Burning</a:t>
            </a:r>
          </a:p>
          <a:p>
            <a:pPr lvl="2">
              <a:defRPr/>
            </a:pPr>
            <a:endParaRPr lang="en-US" sz="16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lvl="1">
              <a:defRPr/>
            </a:pPr>
            <a:r>
              <a:rPr lang="en-US" sz="2000" dirty="0">
                <a:solidFill>
                  <a:srgbClr val="002060"/>
                </a:solidFill>
              </a:rPr>
              <a:t>Stakeholder meeting tentative Fall 2017</a:t>
            </a:r>
          </a:p>
          <a:p>
            <a:pPr marL="0" indent="0">
              <a:buNone/>
              <a:defRPr/>
            </a:pPr>
            <a:endParaRPr lang="en-US" sz="2400" dirty="0">
              <a:solidFill>
                <a:schemeClr val="bg1">
                  <a:lumMod val="50000"/>
                </a:schemeClr>
              </a:solidFill>
            </a:endParaRPr>
          </a:p>
          <a:p>
            <a:pPr>
              <a:defRPr/>
            </a:pPr>
            <a:endParaRPr lang="en-US" dirty="0">
              <a:solidFill>
                <a:srgbClr val="FF0000"/>
              </a:solidFill>
            </a:endParaRPr>
          </a:p>
          <a:p>
            <a:pPr>
              <a:defRPr/>
            </a:pPr>
            <a:endParaRPr lang="en-US" sz="2600" dirty="0"/>
          </a:p>
          <a:p>
            <a:pPr>
              <a:defRPr/>
            </a:pPr>
            <a:endParaRPr lang="en-US" sz="2900" dirty="0"/>
          </a:p>
        </p:txBody>
      </p:sp>
    </p:spTree>
    <p:extLst>
      <p:ext uri="{BB962C8B-B14F-4D97-AF65-F5344CB8AC3E}">
        <p14:creationId xmlns:p14="http://schemas.microsoft.com/office/powerpoint/2010/main" val="1353910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Wrap Up</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pPr marL="0" indent="0" algn="ctr">
              <a:buNone/>
            </a:pPr>
            <a:r>
              <a:rPr lang="en-US" sz="3200" dirty="0">
                <a:solidFill>
                  <a:srgbClr val="002060"/>
                </a:solidFill>
              </a:rPr>
              <a:t>Final Questions/Feedback?</a:t>
            </a:r>
          </a:p>
          <a:p>
            <a:endParaRPr lang="en-US" dirty="0"/>
          </a:p>
        </p:txBody>
      </p:sp>
      <p:sp>
        <p:nvSpPr>
          <p:cNvPr id="4" name="Slide Number Placeholder 3"/>
          <p:cNvSpPr>
            <a:spLocks noGrp="1"/>
          </p:cNvSpPr>
          <p:nvPr>
            <p:ph type="sldNum" sz="quarter" idx="10"/>
          </p:nvPr>
        </p:nvSpPr>
        <p:spPr/>
        <p:txBody>
          <a:bodyPr/>
          <a:lstStyle/>
          <a:p>
            <a:pPr>
              <a:defRPr/>
            </a:pPr>
            <a:fld id="{32C80F77-6CB5-4FFA-88E0-48FD34467179}" type="slidenum">
              <a:rPr lang="en-US" altLang="en-US" smtClean="0"/>
              <a:pPr>
                <a:defRPr/>
              </a:pPr>
              <a:t>18</a:t>
            </a:fld>
            <a:endParaRPr lang="en-US" altLang="en-US" dirty="0"/>
          </a:p>
        </p:txBody>
      </p:sp>
      <p:sp>
        <p:nvSpPr>
          <p:cNvPr id="5" name="Rectangle 4"/>
          <p:cNvSpPr/>
          <p:nvPr/>
        </p:nvSpPr>
        <p:spPr>
          <a:xfrm>
            <a:off x="165223" y="5936771"/>
            <a:ext cx="3696268" cy="341632"/>
          </a:xfrm>
          <a:prstGeom prst="rect">
            <a:avLst/>
          </a:prstGeom>
        </p:spPr>
        <p:txBody>
          <a:bodyPr wrap="none">
            <a:spAutoFit/>
          </a:bodyPr>
          <a:lstStyle/>
          <a:p>
            <a:pPr lvl="0" defTabSz="685800" eaLnBrk="1" fontAlgn="auto" hangingPunct="1">
              <a:lnSpc>
                <a:spcPct val="90000"/>
              </a:lnSpc>
              <a:spcAft>
                <a:spcPts val="0"/>
              </a:spcAft>
              <a:defRPr/>
            </a:pPr>
            <a:r>
              <a:rPr lang="en-US" i="1" dirty="0">
                <a:solidFill>
                  <a:srgbClr val="288DC2"/>
                </a:solidFill>
                <a:latin typeface="Times New Roman" panose="02020603050405020304" pitchFamily="18" charset="0"/>
                <a:cs typeface="Times New Roman" panose="02020603050405020304" pitchFamily="18" charset="0"/>
              </a:rPr>
              <a:t>Department of Environmental Quality</a:t>
            </a:r>
          </a:p>
        </p:txBody>
      </p:sp>
    </p:spTree>
    <p:extLst>
      <p:ext uri="{BB962C8B-B14F-4D97-AF65-F5344CB8AC3E}">
        <p14:creationId xmlns:p14="http://schemas.microsoft.com/office/powerpoint/2010/main" val="3361563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628650" y="44450"/>
            <a:ext cx="7886700" cy="1062038"/>
          </a:xfrm>
        </p:spPr>
        <p:txBody>
          <a:bodyPr>
            <a:normAutofit/>
          </a:bodyPr>
          <a:lstStyle/>
          <a:p>
            <a:pPr eaLnBrk="1" hangingPunct="1"/>
            <a:r>
              <a:rPr lang="en-US" altLang="en-US" b="1" dirty="0"/>
              <a:t>How to Get Involved</a:t>
            </a:r>
          </a:p>
        </p:txBody>
      </p:sp>
      <p:sp>
        <p:nvSpPr>
          <p:cNvPr id="48131" name="Slide Number Placeholder 3"/>
          <p:cNvSpPr>
            <a:spLocks noGrp="1"/>
          </p:cNvSpPr>
          <p:nvPr>
            <p:ph type="sldNum" sz="quarter" idx="10"/>
          </p:nvPr>
        </p:nvSpPr>
        <p:spPr bwMode="auto">
          <a:xfrm>
            <a:off x="54528" y="6658427"/>
            <a:ext cx="2057400" cy="138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1BC71A78-5009-4391-8EE2-01BB7B35FBB9}" type="slidenum">
              <a:rPr kumimoji="0" lang="en-US" altLang="en-US" b="0" i="0" u="none" strike="noStrike" kern="0" cap="none" spc="0" normalizeH="0" baseline="0" noProof="0" smtClean="0">
                <a:ln>
                  <a:noFill/>
                </a:ln>
                <a:solidFill>
                  <a:schemeClr val="tx2"/>
                </a:solidFill>
                <a:effectLst/>
                <a:uLnTx/>
                <a:uFillTx/>
                <a:latin typeface="Arial" panose="020B0604020202020204" pitchFamily="34" charset="0"/>
                <a:cs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n-US" altLang="en-US" b="0" i="0" u="none" strike="noStrike" kern="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p:txBody>
      </p:sp>
      <p:sp>
        <p:nvSpPr>
          <p:cNvPr id="5" name="Title 1"/>
          <p:cNvSpPr txBox="1">
            <a:spLocks/>
          </p:cNvSpPr>
          <p:nvPr/>
        </p:nvSpPr>
        <p:spPr>
          <a:xfrm>
            <a:off x="123825" y="6002338"/>
            <a:ext cx="3751263" cy="369887"/>
          </a:xfrm>
          <a:prstGeom prst="rect">
            <a:avLst/>
          </a:prstGeom>
        </p:spPr>
        <p:txBody>
          <a:bodyPr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1800" b="0" i="1" u="none" strike="noStrike" kern="1200" cap="none" spc="0" normalizeH="0" baseline="0" noProof="0" dirty="0">
                <a:ln>
                  <a:noFill/>
                </a:ln>
                <a:solidFill>
                  <a:srgbClr val="288DC2"/>
                </a:solidFill>
                <a:effectLst/>
                <a:uLnTx/>
                <a:uFillTx/>
                <a:latin typeface="Times New Roman" panose="02020603050405020304" pitchFamily="18" charset="0"/>
                <a:ea typeface="+mj-ea"/>
                <a:cs typeface="Times New Roman" panose="02020603050405020304" pitchFamily="18" charset="0"/>
              </a:rPr>
              <a:t>Department of Environmental Quality</a:t>
            </a:r>
          </a:p>
        </p:txBody>
      </p:sp>
      <p:sp>
        <p:nvSpPr>
          <p:cNvPr id="48133" name="Title 1"/>
          <p:cNvSpPr>
            <a:spLocks noGrp="1"/>
          </p:cNvSpPr>
          <p:nvPr/>
        </p:nvSpPr>
        <p:spPr bwMode="auto">
          <a:xfrm>
            <a:off x="457200" y="5746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2800" b="0" i="0" u="none" strike="noStrike" kern="0" cap="none" spc="0" normalizeH="0" baseline="0" noProof="0" dirty="0">
              <a:ln>
                <a:noFill/>
              </a:ln>
              <a:solidFill>
                <a:srgbClr val="5F762F"/>
              </a:solidFill>
              <a:effectLst/>
              <a:uLnTx/>
              <a:uFillTx/>
              <a:latin typeface="Times New Roman" panose="02020603050405020304" pitchFamily="18" charset="0"/>
              <a:cs typeface="Arial" panose="020B0604020202020204" pitchFamily="34" charset="0"/>
            </a:endParaRPr>
          </a:p>
        </p:txBody>
      </p:sp>
      <p:sp>
        <p:nvSpPr>
          <p:cNvPr id="7" name="Content Placeholder 2"/>
          <p:cNvSpPr>
            <a:spLocks noGrp="1"/>
          </p:cNvSpPr>
          <p:nvPr/>
        </p:nvSpPr>
        <p:spPr bwMode="auto">
          <a:xfrm>
            <a:off x="457200" y="814647"/>
            <a:ext cx="8229600" cy="5110597"/>
          </a:xfrm>
          <a:prstGeom prst="rect">
            <a:avLst/>
          </a:prstGeom>
          <a:noFill/>
          <a:ln>
            <a:noFill/>
          </a:ln>
          <a:extLst/>
        </p:spPr>
        <p:txBody>
          <a:bodyPr>
            <a:normAutofit/>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accent1">
                    <a:lumMod val="50000"/>
                  </a:schemeClr>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accent1">
                    <a:lumMod val="50000"/>
                  </a:schemeClr>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accent1">
                    <a:lumMod val="50000"/>
                  </a:schemeClr>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accent1">
                    <a:lumMod val="50000"/>
                  </a:schemeClr>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206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mn-lt"/>
                <a:ea typeface="+mn-ea"/>
                <a:cs typeface="+mn-cs"/>
              </a:rPr>
              <a:t>Information available at </a:t>
            </a: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srgbClr val="002060"/>
                </a:solidFill>
                <a:effectLst/>
                <a:uLnTx/>
                <a:uFillTx/>
                <a:latin typeface="+mn-lt"/>
                <a:ea typeface="+mn-ea"/>
                <a:cs typeface="+mn-cs"/>
                <a:hlinkClick r:id="rId2"/>
              </a:rPr>
              <a:t>http://deq.nc.gov/about/divisions/air-quality/air-quality-rules/periodic-review-existing-rules</a:t>
            </a:r>
            <a:r>
              <a:rPr kumimoji="0" lang="fr-FR" sz="2000" b="0" i="0" u="none" strike="noStrike" kern="1200" cap="none" spc="0" normalizeH="0" baseline="0" noProof="0" dirty="0">
                <a:ln>
                  <a:noFill/>
                </a:ln>
                <a:solidFill>
                  <a:srgbClr val="002060"/>
                </a:solidFill>
                <a:effectLst/>
                <a:uLnTx/>
                <a:uFillTx/>
                <a:latin typeface="+mn-lt"/>
                <a:ea typeface="+mn-ea"/>
                <a:cs typeface="+mn-cs"/>
              </a:rPr>
              <a:t> </a:t>
            </a: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2060"/>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mn-lt"/>
                <a:ea typeface="+mn-ea"/>
                <a:cs typeface="+mn-cs"/>
              </a:rPr>
              <a:t>Once in queue for action by AQC/EMC, refer to </a:t>
            </a:r>
            <a:r>
              <a:rPr kumimoji="0" lang="fr-FR" sz="2000" b="0" i="0" u="none" strike="noStrike" kern="1200" cap="none" spc="0" normalizeH="0" baseline="0" noProof="0" dirty="0">
                <a:ln>
                  <a:noFill/>
                </a:ln>
                <a:solidFill>
                  <a:srgbClr val="002060"/>
                </a:solidFill>
                <a:effectLst/>
                <a:uLnTx/>
                <a:uFillTx/>
                <a:latin typeface="+mn-lt"/>
                <a:ea typeface="+mn-ea"/>
                <a:cs typeface="+mn-cs"/>
                <a:hlinkClick r:id="rId2"/>
              </a:rPr>
              <a:t>http://deq.nc.gov/about/divisions/air-quality/air-quality-rules</a:t>
            </a:r>
            <a:endParaRPr kumimoji="0" lang="fr-FR" sz="2000" b="0" i="0" u="none" strike="noStrike" kern="1200" cap="none" spc="0" normalizeH="0" baseline="0" noProof="0" dirty="0">
              <a:ln>
                <a:noFill/>
              </a:ln>
              <a:solidFill>
                <a:srgbClr val="002060"/>
              </a:solidFill>
              <a:effectLst/>
              <a:uLnTx/>
              <a:uFillTx/>
              <a:latin typeface="+mn-lt"/>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2060"/>
                </a:solidFill>
                <a:effectLst/>
                <a:uLnTx/>
                <a:uFillTx/>
                <a:latin typeface="+mn-lt"/>
                <a:ea typeface="+mn-ea"/>
                <a:cs typeface="+mn-cs"/>
              </a:rPr>
              <a:t> </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mn-lt"/>
                <a:ea typeface="+mn-ea"/>
                <a:cs typeface="+mn-cs"/>
              </a:rPr>
              <a:t>Send comments to:</a:t>
            </a: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mn-lt"/>
                <a:ea typeface="+mn-ea"/>
                <a:cs typeface="+mn-cs"/>
                <a:hlinkClick r:id="rId3"/>
              </a:rPr>
              <a:t>daq.publiccomments@ncdenr.gov</a:t>
            </a:r>
            <a:r>
              <a:rPr kumimoji="0" lang="en-US" sz="2000" b="0" i="0" u="none" strike="noStrike" kern="1200" cap="none" spc="0" normalizeH="0" baseline="0" noProof="0" dirty="0">
                <a:ln>
                  <a:noFill/>
                </a:ln>
                <a:solidFill>
                  <a:srgbClr val="002060"/>
                </a:solidFill>
                <a:effectLst/>
                <a:uLnTx/>
                <a:uFillTx/>
                <a:latin typeface="+mn-lt"/>
                <a:ea typeface="+mn-ea"/>
                <a:cs typeface="+mn-cs"/>
              </a:rPr>
              <a:t> </a:t>
            </a: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mn-lt"/>
                <a:ea typeface="+mn-ea"/>
                <a:cs typeface="+mn-cs"/>
              </a:rPr>
              <a:t>Type “Stakeholder Readoption Comment” in subject line</a:t>
            </a:r>
            <a:endParaRPr kumimoji="0" lang="en-US" sz="1600" b="0" i="0" u="none" strike="noStrike" kern="1200" cap="none" spc="0" normalizeH="0" baseline="0" noProof="0" dirty="0">
              <a:ln>
                <a:noFill/>
              </a:ln>
              <a:solidFill>
                <a:srgbClr val="002060"/>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mn-lt"/>
                <a:ea typeface="+mn-ea"/>
                <a:cs typeface="+mn-cs"/>
              </a:rPr>
              <a:t>For Group 3, please submit comments by </a:t>
            </a:r>
            <a:r>
              <a:rPr kumimoji="0" lang="en-US" sz="2000" b="0" i="0" u="none" strike="noStrike" kern="1200" cap="none" spc="0" normalizeH="0" baseline="0" noProof="0" dirty="0">
                <a:ln>
                  <a:noFill/>
                </a:ln>
                <a:solidFill>
                  <a:srgbClr val="FF0000"/>
                </a:solidFill>
                <a:effectLst/>
                <a:uLnTx/>
                <a:uFillTx/>
                <a:latin typeface="+mn-lt"/>
                <a:ea typeface="+mn-ea"/>
                <a:cs typeface="+mn-cs"/>
              </a:rPr>
              <a:t>June 26, 2017</a:t>
            </a: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FF0000"/>
              </a:solidFill>
              <a:effectLst/>
              <a:uLnTx/>
              <a:uFillTx/>
              <a:latin typeface="+mn-lt"/>
              <a:ea typeface="+mn-ea"/>
              <a:cs typeface="+mn-cs"/>
            </a:endParaRPr>
          </a:p>
        </p:txBody>
      </p:sp>
    </p:spTree>
    <p:extLst>
      <p:ext uri="{BB962C8B-B14F-4D97-AF65-F5344CB8AC3E}">
        <p14:creationId xmlns:p14="http://schemas.microsoft.com/office/powerpoint/2010/main" val="857379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628650" y="44450"/>
            <a:ext cx="7886700" cy="1062038"/>
          </a:xfrm>
        </p:spPr>
        <p:txBody>
          <a:bodyPr>
            <a:normAutofit/>
          </a:bodyPr>
          <a:lstStyle/>
          <a:p>
            <a:pPr eaLnBrk="1" hangingPunct="1"/>
            <a:r>
              <a:rPr lang="en-US" altLang="en-US" b="1" dirty="0"/>
              <a:t>Purpose of  Today’s Meeting</a:t>
            </a:r>
          </a:p>
        </p:txBody>
      </p:sp>
      <p:sp>
        <p:nvSpPr>
          <p:cNvPr id="4813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1BC71A78-5009-4391-8EE2-01BB7B35FBB9}" type="slidenum">
              <a:rPr kumimoji="0" lang="en-US" altLang="en-US" b="0" i="0" u="none" strike="noStrike" kern="0" cap="none" spc="0" normalizeH="0" baseline="0" noProof="0" smtClean="0">
                <a:ln>
                  <a:noFill/>
                </a:ln>
                <a:solidFill>
                  <a:schemeClr val="tx2"/>
                </a:solidFill>
                <a:effectLst/>
                <a:uLnTx/>
                <a:uFillTx/>
                <a:latin typeface="Arial" panose="020B0604020202020204" pitchFamily="34" charset="0"/>
                <a:cs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altLang="en-US" b="0" i="0" u="none" strike="noStrike" kern="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p:txBody>
      </p:sp>
      <p:sp>
        <p:nvSpPr>
          <p:cNvPr id="5" name="Title 1"/>
          <p:cNvSpPr txBox="1">
            <a:spLocks/>
          </p:cNvSpPr>
          <p:nvPr/>
        </p:nvSpPr>
        <p:spPr>
          <a:xfrm>
            <a:off x="123825" y="6002338"/>
            <a:ext cx="3751263" cy="369887"/>
          </a:xfrm>
          <a:prstGeom prst="rect">
            <a:avLst/>
          </a:prstGeom>
        </p:spPr>
        <p:txBody>
          <a:bodyPr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1800" b="0" i="1" u="none" strike="noStrike" kern="1200" cap="none" spc="0" normalizeH="0" baseline="0" noProof="0" dirty="0">
                <a:ln>
                  <a:noFill/>
                </a:ln>
                <a:solidFill>
                  <a:srgbClr val="288DC2"/>
                </a:solidFill>
                <a:effectLst/>
                <a:uLnTx/>
                <a:uFillTx/>
                <a:latin typeface="Times New Roman" panose="02020603050405020304" pitchFamily="18" charset="0"/>
                <a:ea typeface="+mj-ea"/>
                <a:cs typeface="Times New Roman" panose="02020603050405020304" pitchFamily="18" charset="0"/>
              </a:rPr>
              <a:t>Department of Environmental Quality</a:t>
            </a:r>
          </a:p>
        </p:txBody>
      </p:sp>
      <p:sp>
        <p:nvSpPr>
          <p:cNvPr id="48133" name="Title 1"/>
          <p:cNvSpPr>
            <a:spLocks noGrp="1"/>
          </p:cNvSpPr>
          <p:nvPr/>
        </p:nvSpPr>
        <p:spPr bwMode="auto">
          <a:xfrm>
            <a:off x="457200" y="5746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2800" b="0" i="0" u="none" strike="noStrike" kern="0" cap="none" spc="0" normalizeH="0" baseline="0" noProof="0" dirty="0">
              <a:ln>
                <a:noFill/>
              </a:ln>
              <a:solidFill>
                <a:srgbClr val="5F762F"/>
              </a:solidFill>
              <a:effectLst/>
              <a:uLnTx/>
              <a:uFillTx/>
              <a:latin typeface="Times New Roman" panose="02020603050405020304" pitchFamily="18" charset="0"/>
              <a:cs typeface="Arial" panose="020B0604020202020204" pitchFamily="34" charset="0"/>
            </a:endParaRPr>
          </a:p>
        </p:txBody>
      </p:sp>
      <p:sp>
        <p:nvSpPr>
          <p:cNvPr id="7" name="Content Placeholder 2"/>
          <p:cNvSpPr>
            <a:spLocks noGrp="1"/>
          </p:cNvSpPr>
          <p:nvPr/>
        </p:nvSpPr>
        <p:spPr bwMode="auto">
          <a:xfrm>
            <a:off x="457200" y="1190479"/>
            <a:ext cx="8229600" cy="4892675"/>
          </a:xfrm>
          <a:prstGeom prst="rect">
            <a:avLst/>
          </a:prstGeom>
          <a:noFill/>
          <a:ln>
            <a:noFill/>
          </a:ln>
          <a:extLst/>
        </p:spPr>
        <p:txBody>
          <a:bodyPr>
            <a:normAutofit/>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accent1">
                    <a:lumMod val="50000"/>
                  </a:schemeClr>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accent1">
                    <a:lumMod val="50000"/>
                  </a:schemeClr>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accent1">
                    <a:lumMod val="50000"/>
                  </a:schemeClr>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accent1">
                    <a:lumMod val="50000"/>
                  </a:schemeClr>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mn-lt"/>
                <a:ea typeface="+mn-ea"/>
                <a:cs typeface="+mn-cs"/>
              </a:rPr>
              <a:t>Background</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mn-lt"/>
                <a:ea typeface="+mn-ea"/>
                <a:cs typeface="+mn-cs"/>
              </a:rPr>
              <a:t>General Process </a:t>
            </a: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mn-lt"/>
                <a:ea typeface="+mn-ea"/>
                <a:cs typeface="+mn-cs"/>
              </a:rPr>
              <a:t>Rule Groupings</a:t>
            </a: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mn-lt"/>
                <a:ea typeface="+mn-ea"/>
                <a:cs typeface="+mn-cs"/>
              </a:rPr>
              <a:t>Anticipated Timing</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mn-lt"/>
                <a:ea typeface="+mn-ea"/>
                <a:cs typeface="+mn-cs"/>
              </a:rPr>
              <a:t>Group 3 Rules</a:t>
            </a:r>
          </a:p>
          <a:p>
            <a:pPr>
              <a:defRPr/>
            </a:pPr>
            <a:r>
              <a:rPr lang="en-US" sz="2400" dirty="0">
                <a:solidFill>
                  <a:srgbClr val="002060"/>
                </a:solidFill>
              </a:rPr>
              <a:t>Group 2 Rules Update</a:t>
            </a:r>
            <a:endParaRPr kumimoji="0" lang="en-US" sz="2400" b="0" i="0" u="none" strike="noStrike" kern="1200" cap="none" spc="0" normalizeH="0" baseline="0" noProof="0" dirty="0">
              <a:ln>
                <a:noFill/>
              </a:ln>
              <a:solidFill>
                <a:srgbClr val="00206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mn-lt"/>
                <a:ea typeface="+mn-ea"/>
                <a:cs typeface="+mn-cs"/>
              </a:rPr>
              <a:t>Group 1 Rules Update</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mn-lt"/>
                <a:ea typeface="+mn-ea"/>
                <a:cs typeface="+mn-cs"/>
              </a:rPr>
              <a:t>Questions?</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bg1">
                  <a:lumMod val="50000"/>
                </a:schemeClr>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rgbClr val="FF000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schemeClr val="accent1">
                  <a:lumMod val="50000"/>
                </a:schemeClr>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900" b="0" i="0" u="none" strike="noStrike" kern="1200" cap="none" spc="0" normalizeH="0" baseline="0" noProof="0" dirty="0">
              <a:ln>
                <a:noFill/>
              </a:ln>
              <a:solidFill>
                <a:schemeClr val="accent1">
                  <a:lumMod val="50000"/>
                </a:schemeClr>
              </a:solidFill>
              <a:effectLst/>
              <a:uLnTx/>
              <a:uFillTx/>
              <a:latin typeface="+mn-lt"/>
              <a:ea typeface="+mn-ea"/>
              <a:cs typeface="+mn-cs"/>
            </a:endParaRPr>
          </a:p>
        </p:txBody>
      </p:sp>
    </p:spTree>
    <p:extLst>
      <p:ext uri="{BB962C8B-B14F-4D97-AF65-F5344CB8AC3E}">
        <p14:creationId xmlns:p14="http://schemas.microsoft.com/office/powerpoint/2010/main" val="3210113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628650" y="44450"/>
            <a:ext cx="7886700" cy="1062038"/>
          </a:xfrm>
        </p:spPr>
        <p:txBody>
          <a:bodyPr>
            <a:normAutofit/>
          </a:bodyPr>
          <a:lstStyle/>
          <a:p>
            <a:pPr eaLnBrk="1" hangingPunct="1"/>
            <a:r>
              <a:rPr lang="en-US" altLang="en-US" b="1" dirty="0"/>
              <a:t>Contact</a:t>
            </a:r>
          </a:p>
        </p:txBody>
      </p:sp>
      <p:sp>
        <p:nvSpPr>
          <p:cNvPr id="4813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BC71A78-5009-4391-8EE2-01BB7B35FBB9}" type="slidenum">
              <a:rPr lang="en-US" altLang="en-US" smtClean="0">
                <a:solidFill>
                  <a:schemeClr val="tx2"/>
                </a:solidFill>
              </a:rPr>
              <a:pPr/>
              <a:t>20</a:t>
            </a:fld>
            <a:endParaRPr lang="en-US" altLang="en-US" dirty="0">
              <a:solidFill>
                <a:schemeClr val="tx2"/>
              </a:solidFill>
            </a:endParaRPr>
          </a:p>
        </p:txBody>
      </p:sp>
      <p:sp>
        <p:nvSpPr>
          <p:cNvPr id="5" name="Title 1"/>
          <p:cNvSpPr txBox="1">
            <a:spLocks/>
          </p:cNvSpPr>
          <p:nvPr/>
        </p:nvSpPr>
        <p:spPr>
          <a:xfrm>
            <a:off x="123825" y="6002338"/>
            <a:ext cx="3751263" cy="369887"/>
          </a:xfrm>
          <a:prstGeom prst="rect">
            <a:avLst/>
          </a:prstGeom>
        </p:spPr>
        <p:txBody>
          <a:bodyPr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fontAlgn="auto">
              <a:spcAft>
                <a:spcPts val="0"/>
              </a:spcAft>
              <a:defRPr/>
            </a:pPr>
            <a:r>
              <a:rPr lang="en-US" sz="1800" dirty="0"/>
              <a:t>Department of Environmental Quality</a:t>
            </a:r>
          </a:p>
        </p:txBody>
      </p:sp>
      <p:sp>
        <p:nvSpPr>
          <p:cNvPr id="48133" name="Title 1"/>
          <p:cNvSpPr>
            <a:spLocks noGrp="1"/>
          </p:cNvSpPr>
          <p:nvPr/>
        </p:nvSpPr>
        <p:spPr bwMode="auto">
          <a:xfrm>
            <a:off x="457200" y="5746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2800" dirty="0">
              <a:solidFill>
                <a:srgbClr val="5F762F"/>
              </a:solidFill>
              <a:latin typeface="Times New Roman" panose="02020603050405020304" pitchFamily="18" charset="0"/>
            </a:endParaRPr>
          </a:p>
        </p:txBody>
      </p:sp>
      <p:sp>
        <p:nvSpPr>
          <p:cNvPr id="7" name="Content Placeholder 2"/>
          <p:cNvSpPr>
            <a:spLocks noGrp="1"/>
          </p:cNvSpPr>
          <p:nvPr/>
        </p:nvSpPr>
        <p:spPr bwMode="auto">
          <a:xfrm>
            <a:off x="457200" y="1032569"/>
            <a:ext cx="8229600" cy="4892675"/>
          </a:xfrm>
          <a:prstGeom prst="rect">
            <a:avLst/>
          </a:prstGeom>
          <a:noFill/>
          <a:ln>
            <a:noFill/>
          </a:ln>
          <a:extLst/>
        </p:spPr>
        <p:txBody>
          <a:bodyPr>
            <a:normAutofit/>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accent1">
                    <a:lumMod val="50000"/>
                  </a:schemeClr>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accent1">
                    <a:lumMod val="50000"/>
                  </a:schemeClr>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accent1">
                    <a:lumMod val="50000"/>
                  </a:schemeClr>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accent1">
                    <a:lumMod val="50000"/>
                  </a:schemeClr>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400" dirty="0">
              <a:solidFill>
                <a:schemeClr val="bg1">
                  <a:lumMod val="50000"/>
                </a:schemeClr>
              </a:solidFill>
            </a:endParaRPr>
          </a:p>
          <a:p>
            <a:pPr marL="0" indent="0">
              <a:buNone/>
              <a:defRPr/>
            </a:pPr>
            <a:endParaRPr lang="en-US" sz="2400" dirty="0">
              <a:solidFill>
                <a:schemeClr val="bg1">
                  <a:lumMod val="50000"/>
                </a:schemeClr>
              </a:solidFill>
            </a:endParaRPr>
          </a:p>
          <a:p>
            <a:pPr>
              <a:defRPr/>
            </a:pPr>
            <a:endParaRPr lang="en-US" sz="2400" dirty="0">
              <a:solidFill>
                <a:schemeClr val="bg1">
                  <a:lumMod val="50000"/>
                </a:schemeClr>
              </a:solidFill>
            </a:endParaRPr>
          </a:p>
          <a:p>
            <a:pPr>
              <a:defRPr/>
            </a:pPr>
            <a:endParaRPr lang="en-US" dirty="0">
              <a:solidFill>
                <a:srgbClr val="FF0000"/>
              </a:solidFill>
            </a:endParaRPr>
          </a:p>
          <a:p>
            <a:pPr>
              <a:defRPr/>
            </a:pPr>
            <a:endParaRPr lang="en-US" sz="2600" dirty="0"/>
          </a:p>
          <a:p>
            <a:pPr>
              <a:defRPr/>
            </a:pPr>
            <a:endParaRPr lang="en-US" sz="2900" dirty="0"/>
          </a:p>
        </p:txBody>
      </p:sp>
      <p:sp>
        <p:nvSpPr>
          <p:cNvPr id="2" name="Rectangle 1"/>
          <p:cNvSpPr/>
          <p:nvPr/>
        </p:nvSpPr>
        <p:spPr>
          <a:xfrm>
            <a:off x="1987232" y="1947307"/>
            <a:ext cx="5893724" cy="2677656"/>
          </a:xfrm>
          <a:prstGeom prst="rect">
            <a:avLst/>
          </a:prstGeom>
        </p:spPr>
        <p:txBody>
          <a:bodyPr wrap="square">
            <a:spAutoFit/>
          </a:bodyPr>
          <a:lstStyle/>
          <a:p>
            <a:pPr marL="0" marR="0">
              <a:spcBef>
                <a:spcPts val="0"/>
              </a:spcBef>
              <a:spcAft>
                <a:spcPts val="0"/>
              </a:spcAft>
            </a:pPr>
            <a:r>
              <a:rPr lang="en-US" b="1" dirty="0">
                <a:solidFill>
                  <a:srgbClr val="002060"/>
                </a:solidFill>
                <a:ea typeface="Calibri" panose="020F0502020204030204" pitchFamily="34" charset="0"/>
                <a:cs typeface="Times New Roman" panose="02020603050405020304" pitchFamily="18" charset="0"/>
              </a:rPr>
              <a:t>Joelle Burleson, EIT, CPM</a:t>
            </a:r>
            <a:endPar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solidFill>
                  <a:srgbClr val="002060"/>
                </a:solidFill>
                <a:ea typeface="Calibri" panose="020F0502020204030204" pitchFamily="34" charset="0"/>
                <a:cs typeface="Times New Roman" panose="02020603050405020304" pitchFamily="18" charset="0"/>
              </a:rPr>
              <a:t>Rules Development Branch Supervisor</a:t>
            </a:r>
            <a:endPar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solidFill>
                  <a:srgbClr val="002060"/>
                </a:solidFill>
                <a:ea typeface="Calibri" panose="020F0502020204030204" pitchFamily="34" charset="0"/>
                <a:cs typeface="Times New Roman" panose="02020603050405020304" pitchFamily="18" charset="0"/>
              </a:rPr>
              <a:t>Division of Air Quality, Planning Section</a:t>
            </a:r>
            <a:endPar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solidFill>
                  <a:srgbClr val="002060"/>
                </a:solidFill>
                <a:ea typeface="Calibri" panose="020F0502020204030204" pitchFamily="34" charset="0"/>
                <a:cs typeface="Times New Roman" panose="02020603050405020304" pitchFamily="18" charset="0"/>
              </a:rPr>
              <a:t>North Carolina Department of Environmental Quality</a:t>
            </a:r>
            <a:endPar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dirty="0">
                <a:solidFill>
                  <a:srgbClr val="002060"/>
                </a:solidFill>
                <a:ea typeface="Calibri" panose="020F0502020204030204" pitchFamily="34" charset="0"/>
                <a:cs typeface="Times New Roman" panose="02020603050405020304" pitchFamily="18" charset="0"/>
              </a:rPr>
              <a:t>919 707 8720    office</a:t>
            </a:r>
            <a:endPar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u="sng" dirty="0">
                <a:solidFill>
                  <a:srgbClr val="0000FF"/>
                </a:solidFill>
                <a:ea typeface="Calibri" panose="020F0502020204030204" pitchFamily="34" charset="0"/>
                <a:cs typeface="Times New Roman" panose="02020603050405020304" pitchFamily="18" charset="0"/>
                <a:hlinkClick r:id="rId2"/>
              </a:rPr>
              <a:t>joelle.burleson@ncdenr.gov</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29181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1"/>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AB6A2E8-66EF-4D42-AB30-6BC8C417674E}" type="slidenum">
              <a:rPr lang="en-US" altLang="en-US" smtClean="0">
                <a:solidFill>
                  <a:schemeClr val="tx2"/>
                </a:solidFill>
              </a:rPr>
              <a:pPr/>
              <a:t>21</a:t>
            </a:fld>
            <a:endParaRPr lang="en-US" altLang="en-US" dirty="0">
              <a:solidFill>
                <a:schemeClr val="tx2"/>
              </a:solidFill>
            </a:endParaRPr>
          </a:p>
        </p:txBody>
      </p:sp>
      <p:pic>
        <p:nvPicPr>
          <p:cNvPr id="6" name="Picture Placeholder 5"/>
          <p:cNvPicPr>
            <a:picLocks noGrp="1" noChangeAspect="1"/>
          </p:cNvPicPr>
          <p:nvPr>
            <p:ph type="pic" sz="quarter" idx="13"/>
          </p:nvPr>
        </p:nvPicPr>
        <p:blipFill>
          <a:blip r:embed="rId2"/>
          <a:srcRect t="18177" b="18177"/>
          <a:stretch>
            <a:fillRect/>
          </a:stretch>
        </p:blipFill>
        <p:spPr>
          <a:xfrm>
            <a:off x="0" y="1574800"/>
            <a:ext cx="9144000" cy="3827463"/>
          </a:xfrm>
        </p:spPr>
      </p:pic>
      <p:sp>
        <p:nvSpPr>
          <p:cNvPr id="5" name="Title 1"/>
          <p:cNvSpPr txBox="1">
            <a:spLocks/>
          </p:cNvSpPr>
          <p:nvPr/>
        </p:nvSpPr>
        <p:spPr>
          <a:xfrm>
            <a:off x="123825" y="6002338"/>
            <a:ext cx="3751263" cy="369887"/>
          </a:xfrm>
          <a:prstGeom prst="rect">
            <a:avLst/>
          </a:prstGeom>
        </p:spPr>
        <p:txBody>
          <a:bodyPr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fontAlgn="auto">
              <a:spcAft>
                <a:spcPts val="0"/>
              </a:spcAft>
              <a:defRPr/>
            </a:pPr>
            <a:r>
              <a:rPr lang="en-US" sz="1800" dirty="0"/>
              <a:t>Department of Environmental Quality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183357"/>
            <a:ext cx="7886700" cy="655717"/>
          </a:xfrm>
        </p:spPr>
        <p:txBody>
          <a:bodyPr>
            <a:normAutofit fontScale="90000"/>
          </a:bodyPr>
          <a:lstStyle/>
          <a:p>
            <a:pPr eaLnBrk="1" hangingPunct="1"/>
            <a:r>
              <a:rPr lang="en-US" b="1" dirty="0"/>
              <a:t>Clean Air Act Guidelines and Standards for Waste Management</a:t>
            </a:r>
            <a:endParaRPr lang="en-US" altLang="en-US" b="1" dirty="0"/>
          </a:p>
        </p:txBody>
      </p:sp>
      <p:sp>
        <p:nvSpPr>
          <p:cNvPr id="4813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BC71A78-5009-4391-8EE2-01BB7B35FBB9}" type="slidenum">
              <a:rPr lang="en-US" altLang="en-US" smtClean="0">
                <a:solidFill>
                  <a:schemeClr val="tx2"/>
                </a:solidFill>
              </a:rPr>
              <a:pPr/>
              <a:t>22</a:t>
            </a:fld>
            <a:endParaRPr lang="en-US" altLang="en-US" dirty="0">
              <a:solidFill>
                <a:schemeClr val="tx2"/>
              </a:solidFill>
            </a:endParaRPr>
          </a:p>
        </p:txBody>
      </p:sp>
      <p:sp>
        <p:nvSpPr>
          <p:cNvPr id="5" name="Title 1"/>
          <p:cNvSpPr txBox="1">
            <a:spLocks/>
          </p:cNvSpPr>
          <p:nvPr/>
        </p:nvSpPr>
        <p:spPr>
          <a:xfrm>
            <a:off x="123825" y="6002338"/>
            <a:ext cx="3751263" cy="369887"/>
          </a:xfrm>
          <a:prstGeom prst="rect">
            <a:avLst/>
          </a:prstGeom>
        </p:spPr>
        <p:txBody>
          <a:bodyPr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fontAlgn="auto">
              <a:spcAft>
                <a:spcPts val="0"/>
              </a:spcAft>
              <a:defRPr/>
            </a:pPr>
            <a:r>
              <a:rPr lang="en-US" sz="1800" dirty="0"/>
              <a:t>Department of Environmental Quality</a:t>
            </a:r>
          </a:p>
        </p:txBody>
      </p:sp>
      <p:sp>
        <p:nvSpPr>
          <p:cNvPr id="48133" name="Title 1"/>
          <p:cNvSpPr>
            <a:spLocks noGrp="1"/>
          </p:cNvSpPr>
          <p:nvPr/>
        </p:nvSpPr>
        <p:spPr bwMode="auto">
          <a:xfrm>
            <a:off x="457200" y="5746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2800" dirty="0">
              <a:solidFill>
                <a:srgbClr val="5F762F"/>
              </a:solidFill>
              <a:latin typeface="Times New Roman" panose="02020603050405020304" pitchFamily="18" charset="0"/>
            </a:endParaRPr>
          </a:p>
        </p:txBody>
      </p:sp>
      <p:sp>
        <p:nvSpPr>
          <p:cNvPr id="7" name="Content Placeholder 2"/>
          <p:cNvSpPr>
            <a:spLocks noGrp="1"/>
          </p:cNvSpPr>
          <p:nvPr/>
        </p:nvSpPr>
        <p:spPr bwMode="auto">
          <a:xfrm>
            <a:off x="457200" y="1032570"/>
            <a:ext cx="8229600" cy="4532962"/>
          </a:xfrm>
          <a:prstGeom prst="rect">
            <a:avLst/>
          </a:prstGeom>
          <a:noFill/>
          <a:ln>
            <a:noFill/>
          </a:ln>
          <a:extLst/>
        </p:spPr>
        <p:txBody>
          <a:bodyPr>
            <a:normAutofit/>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accent1">
                    <a:lumMod val="50000"/>
                  </a:schemeClr>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accent1">
                    <a:lumMod val="50000"/>
                  </a:schemeClr>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accent1">
                    <a:lumMod val="50000"/>
                  </a:schemeClr>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accent1">
                    <a:lumMod val="50000"/>
                  </a:schemeClr>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400" dirty="0">
              <a:solidFill>
                <a:schemeClr val="bg1">
                  <a:lumMod val="50000"/>
                </a:schemeClr>
              </a:solidFill>
            </a:endParaRPr>
          </a:p>
          <a:p>
            <a:pPr marL="0" indent="0">
              <a:buNone/>
              <a:defRPr/>
            </a:pPr>
            <a:endParaRPr lang="en-US" sz="2400" dirty="0">
              <a:solidFill>
                <a:schemeClr val="bg1">
                  <a:lumMod val="50000"/>
                </a:schemeClr>
              </a:solidFill>
            </a:endParaRPr>
          </a:p>
          <a:p>
            <a:pPr>
              <a:defRPr/>
            </a:pPr>
            <a:endParaRPr lang="en-US" sz="2400" dirty="0">
              <a:solidFill>
                <a:schemeClr val="bg1">
                  <a:lumMod val="50000"/>
                </a:schemeClr>
              </a:solidFill>
            </a:endParaRPr>
          </a:p>
          <a:p>
            <a:pPr>
              <a:defRPr/>
            </a:pPr>
            <a:endParaRPr lang="en-US" dirty="0">
              <a:solidFill>
                <a:srgbClr val="FF0000"/>
              </a:solidFill>
            </a:endParaRPr>
          </a:p>
          <a:p>
            <a:pPr>
              <a:defRPr/>
            </a:pPr>
            <a:endParaRPr lang="en-US" sz="2600" dirty="0"/>
          </a:p>
          <a:p>
            <a:pPr>
              <a:defRPr/>
            </a:pPr>
            <a:endParaRPr lang="en-US" sz="2900" dirty="0"/>
          </a:p>
        </p:txBody>
      </p:sp>
      <p:graphicFrame>
        <p:nvGraphicFramePr>
          <p:cNvPr id="3" name="Table 2"/>
          <p:cNvGraphicFramePr>
            <a:graphicFrameLocks noGrp="1"/>
          </p:cNvGraphicFramePr>
          <p:nvPr>
            <p:extLst>
              <p:ext uri="{D42A27DB-BD31-4B8C-83A1-F6EECF244321}">
                <p14:modId xmlns:p14="http://schemas.microsoft.com/office/powerpoint/2010/main" val="1029789086"/>
              </p:ext>
            </p:extLst>
          </p:nvPr>
        </p:nvGraphicFramePr>
        <p:xfrm>
          <a:off x="246185" y="849472"/>
          <a:ext cx="8660423" cy="5013960"/>
        </p:xfrm>
        <a:graphic>
          <a:graphicData uri="http://schemas.openxmlformats.org/drawingml/2006/table">
            <a:tbl>
              <a:tblPr firstRow="1" bandRow="1">
                <a:tableStyleId>{5C22544A-7EE6-4342-B048-85BDC9FD1C3A}</a:tableStyleId>
              </a:tblPr>
              <a:tblGrid>
                <a:gridCol w="1986588">
                  <a:extLst>
                    <a:ext uri="{9D8B030D-6E8A-4147-A177-3AD203B41FA5}">
                      <a16:colId xmlns:a16="http://schemas.microsoft.com/office/drawing/2014/main" val="1814189881"/>
                    </a:ext>
                  </a:extLst>
                </a:gridCol>
                <a:gridCol w="3011923">
                  <a:extLst>
                    <a:ext uri="{9D8B030D-6E8A-4147-A177-3AD203B41FA5}">
                      <a16:colId xmlns:a16="http://schemas.microsoft.com/office/drawing/2014/main" val="1604367463"/>
                    </a:ext>
                  </a:extLst>
                </a:gridCol>
                <a:gridCol w="2050671">
                  <a:extLst>
                    <a:ext uri="{9D8B030D-6E8A-4147-A177-3AD203B41FA5}">
                      <a16:colId xmlns:a16="http://schemas.microsoft.com/office/drawing/2014/main" val="2149211801"/>
                    </a:ext>
                  </a:extLst>
                </a:gridCol>
                <a:gridCol w="1611241">
                  <a:extLst>
                    <a:ext uri="{9D8B030D-6E8A-4147-A177-3AD203B41FA5}">
                      <a16:colId xmlns:a16="http://schemas.microsoft.com/office/drawing/2014/main" val="2903461952"/>
                    </a:ext>
                  </a:extLst>
                </a:gridCol>
              </a:tblGrid>
              <a:tr h="503805">
                <a:tc>
                  <a:txBody>
                    <a:bodyPr/>
                    <a:lstStyle/>
                    <a:p>
                      <a:pPr algn="ctr"/>
                      <a:r>
                        <a:rPr lang="en-US" sz="1400" dirty="0"/>
                        <a:t>Regulations</a:t>
                      </a:r>
                    </a:p>
                  </a:txBody>
                  <a:tcPr/>
                </a:tc>
                <a:tc>
                  <a:txBody>
                    <a:bodyPr/>
                    <a:lstStyle/>
                    <a:p>
                      <a:pPr algn="ctr"/>
                      <a:r>
                        <a:rPr lang="en-US" sz="1400" dirty="0"/>
                        <a:t>Type/Subpart</a:t>
                      </a:r>
                    </a:p>
                  </a:txBody>
                  <a:tcPr/>
                </a:tc>
                <a:tc>
                  <a:txBody>
                    <a:bodyPr/>
                    <a:lstStyle/>
                    <a:p>
                      <a:pPr algn="ctr"/>
                      <a:r>
                        <a:rPr lang="en-US" sz="1400" dirty="0"/>
                        <a:t>Corresponding State Rule</a:t>
                      </a:r>
                    </a:p>
                  </a:txBody>
                  <a:tcPr/>
                </a:tc>
                <a:tc>
                  <a:txBody>
                    <a:bodyPr/>
                    <a:lstStyle/>
                    <a:p>
                      <a:pPr algn="ctr"/>
                      <a:r>
                        <a:rPr lang="en-US" sz="1400" dirty="0"/>
                        <a:t>Existing Source Population</a:t>
                      </a:r>
                    </a:p>
                  </a:txBody>
                  <a:tcPr/>
                </a:tc>
                <a:extLst>
                  <a:ext uri="{0D108BD9-81ED-4DB2-BD59-A6C34878D82A}">
                    <a16:rowId xmlns:a16="http://schemas.microsoft.com/office/drawing/2014/main" val="1995555041"/>
                  </a:ext>
                </a:extLst>
              </a:tr>
              <a:tr h="577894">
                <a:tc>
                  <a:txBody>
                    <a:bodyPr/>
                    <a:lstStyle/>
                    <a:p>
                      <a:r>
                        <a:rPr lang="en-US" sz="1100" dirty="0"/>
                        <a:t>Commercial and Industrial Solid</a:t>
                      </a:r>
                      <a:r>
                        <a:rPr lang="en-US" sz="1100" baseline="0" dirty="0"/>
                        <a:t> Waste Incineration (CISWI)</a:t>
                      </a:r>
                      <a:endParaRPr lang="en-US" sz="1100" dirty="0"/>
                    </a:p>
                  </a:txBody>
                  <a:tcPr/>
                </a:tc>
                <a:tc>
                  <a:txBody>
                    <a:bodyPr/>
                    <a:lstStyle/>
                    <a:p>
                      <a:r>
                        <a:rPr lang="en-US" sz="1100" dirty="0"/>
                        <a:t>Section 129</a:t>
                      </a:r>
                    </a:p>
                    <a:p>
                      <a:r>
                        <a:rPr lang="en-US" sz="1100" dirty="0"/>
                        <a:t>NSPS</a:t>
                      </a:r>
                      <a:r>
                        <a:rPr lang="en-US" sz="1100" baseline="0" dirty="0"/>
                        <a:t> – 40 CFR 60, Subpart CCCC</a:t>
                      </a:r>
                    </a:p>
                    <a:p>
                      <a:r>
                        <a:rPr lang="en-US" sz="1100" baseline="0" dirty="0"/>
                        <a:t>EG – 40 CFR 60, Subpart DDDD</a:t>
                      </a:r>
                      <a:endParaRPr lang="en-US" sz="1100" dirty="0"/>
                    </a:p>
                  </a:txBody>
                  <a:tcPr/>
                </a:tc>
                <a:tc>
                  <a:txBody>
                    <a:bodyPr/>
                    <a:lstStyle/>
                    <a:p>
                      <a:endParaRPr lang="en-US" sz="1100" dirty="0"/>
                    </a:p>
                    <a:p>
                      <a:r>
                        <a:rPr lang="en-US" sz="1100" dirty="0"/>
                        <a:t>15A NCAC 02D .0524</a:t>
                      </a:r>
                    </a:p>
                    <a:p>
                      <a:r>
                        <a:rPr lang="en-US" sz="1100" dirty="0"/>
                        <a:t>15A</a:t>
                      </a:r>
                      <a:r>
                        <a:rPr lang="en-US" sz="1100" baseline="0" dirty="0"/>
                        <a:t> NCAC 02D .1210</a:t>
                      </a:r>
                      <a:endParaRPr lang="en-US" sz="1100" dirty="0"/>
                    </a:p>
                  </a:txBody>
                  <a:tcPr/>
                </a:tc>
                <a:tc>
                  <a:txBody>
                    <a:bodyPr/>
                    <a:lstStyle/>
                    <a:p>
                      <a:r>
                        <a:rPr lang="en-US" sz="1100" dirty="0"/>
                        <a:t>multiple</a:t>
                      </a:r>
                    </a:p>
                  </a:txBody>
                  <a:tcPr/>
                </a:tc>
                <a:extLst>
                  <a:ext uri="{0D108BD9-81ED-4DB2-BD59-A6C34878D82A}">
                    <a16:rowId xmlns:a16="http://schemas.microsoft.com/office/drawing/2014/main" val="260536573"/>
                  </a:ext>
                </a:extLst>
              </a:tr>
              <a:tr h="414898">
                <a:tc>
                  <a:txBody>
                    <a:bodyPr/>
                    <a:lstStyle/>
                    <a:p>
                      <a:r>
                        <a:rPr lang="en-US" sz="1100" dirty="0"/>
                        <a:t>Hazardous Waste Combustors</a:t>
                      </a:r>
                    </a:p>
                  </a:txBody>
                  <a:tcPr/>
                </a:tc>
                <a:tc>
                  <a:txBody>
                    <a:bodyPr/>
                    <a:lstStyle/>
                    <a:p>
                      <a:r>
                        <a:rPr lang="en-US" sz="1100" dirty="0"/>
                        <a:t>NESHAP</a:t>
                      </a:r>
                    </a:p>
                    <a:p>
                      <a:r>
                        <a:rPr lang="en-US" sz="1100" dirty="0"/>
                        <a:t>40</a:t>
                      </a:r>
                      <a:r>
                        <a:rPr lang="en-US" sz="1100" baseline="0" dirty="0"/>
                        <a:t> CFR 63, Subpart EEE</a:t>
                      </a:r>
                      <a:endParaRPr lang="en-US" sz="1100" dirty="0"/>
                    </a:p>
                  </a:txBody>
                  <a:tcPr/>
                </a:tc>
                <a:tc>
                  <a:txBody>
                    <a:bodyPr/>
                    <a:lstStyle/>
                    <a:p>
                      <a:endParaRPr lang="en-US" sz="1100" dirty="0"/>
                    </a:p>
                    <a:p>
                      <a:r>
                        <a:rPr lang="en-US" sz="1100" dirty="0"/>
                        <a:t>15A</a:t>
                      </a:r>
                      <a:r>
                        <a:rPr lang="en-US" sz="1100" baseline="0" dirty="0"/>
                        <a:t> NCAC 02D .1203</a:t>
                      </a:r>
                      <a:endParaRPr lang="en-US" sz="1100" dirty="0"/>
                    </a:p>
                  </a:txBody>
                  <a:tcPr/>
                </a:tc>
                <a:tc>
                  <a:txBody>
                    <a:bodyPr/>
                    <a:lstStyle/>
                    <a:p>
                      <a:endParaRPr lang="en-US" sz="1100" dirty="0"/>
                    </a:p>
                    <a:p>
                      <a:r>
                        <a:rPr lang="en-US" sz="1100" dirty="0"/>
                        <a:t>0</a:t>
                      </a:r>
                    </a:p>
                  </a:txBody>
                  <a:tcPr/>
                </a:tc>
                <a:extLst>
                  <a:ext uri="{0D108BD9-81ED-4DB2-BD59-A6C34878D82A}">
                    <a16:rowId xmlns:a16="http://schemas.microsoft.com/office/drawing/2014/main" val="4139779867"/>
                  </a:ext>
                </a:extLst>
              </a:tr>
              <a:tr h="740890">
                <a:tc>
                  <a:txBody>
                    <a:bodyPr/>
                    <a:lstStyle/>
                    <a:p>
                      <a:r>
                        <a:rPr lang="en-US" sz="1100" dirty="0"/>
                        <a:t>Hospital/Medical/Infectious Waste Incinerators (HMIWI)</a:t>
                      </a:r>
                    </a:p>
                  </a:txBody>
                  <a:tcPr/>
                </a:tc>
                <a:tc>
                  <a:txBody>
                    <a:bodyPr/>
                    <a:lstStyle/>
                    <a:p>
                      <a:r>
                        <a:rPr lang="en-US" sz="1100" dirty="0"/>
                        <a:t>Section 129</a:t>
                      </a:r>
                    </a:p>
                    <a:p>
                      <a:r>
                        <a:rPr lang="en-US" sz="1100" dirty="0"/>
                        <a:t>NSPS</a:t>
                      </a:r>
                      <a:r>
                        <a:rPr lang="en-US" sz="1100" baseline="0" dirty="0"/>
                        <a:t> – 40 CFR 60, Subpart </a:t>
                      </a:r>
                      <a:r>
                        <a:rPr lang="en-US" sz="1100" baseline="0" dirty="0" err="1"/>
                        <a:t>Ec</a:t>
                      </a:r>
                      <a:endParaRPr lang="en-US" sz="1100" baseline="0" dirty="0"/>
                    </a:p>
                    <a:p>
                      <a:r>
                        <a:rPr lang="en-US" sz="1100" baseline="0" dirty="0"/>
                        <a:t>EG – 40 CFR 60, Subpart Ce</a:t>
                      </a:r>
                    </a:p>
                    <a:p>
                      <a:r>
                        <a:rPr lang="en-US" sz="1100" baseline="0" dirty="0"/>
                        <a:t>Federal Plan – 40 CFR 62, Subpart HHH</a:t>
                      </a:r>
                      <a:endParaRPr lang="en-US" sz="1100" dirty="0"/>
                    </a:p>
                  </a:txBody>
                  <a:tcPr/>
                </a:tc>
                <a:tc>
                  <a:txBody>
                    <a:bodyPr/>
                    <a:lstStyle/>
                    <a:p>
                      <a:endParaRPr lang="en-US" sz="1100" dirty="0"/>
                    </a:p>
                    <a:p>
                      <a:r>
                        <a:rPr lang="en-US" sz="1100" dirty="0"/>
                        <a:t>15A NCAC 02D .0524</a:t>
                      </a:r>
                    </a:p>
                    <a:p>
                      <a:r>
                        <a:rPr lang="en-US" sz="1100" dirty="0"/>
                        <a:t>15A NCAC 02D .1206</a:t>
                      </a:r>
                    </a:p>
                  </a:txBody>
                  <a:tcPr/>
                </a:tc>
                <a:tc>
                  <a:txBody>
                    <a:bodyPr/>
                    <a:lstStyle/>
                    <a:p>
                      <a:endParaRPr lang="en-US" sz="1100" dirty="0"/>
                    </a:p>
                    <a:p>
                      <a:endParaRPr lang="en-US" sz="1100" dirty="0"/>
                    </a:p>
                    <a:p>
                      <a:r>
                        <a:rPr lang="en-US" sz="1100" dirty="0"/>
                        <a:t>1</a:t>
                      </a:r>
                    </a:p>
                  </a:txBody>
                  <a:tcPr/>
                </a:tc>
                <a:extLst>
                  <a:ext uri="{0D108BD9-81ED-4DB2-BD59-A6C34878D82A}">
                    <a16:rowId xmlns:a16="http://schemas.microsoft.com/office/drawing/2014/main" val="2933713340"/>
                  </a:ext>
                </a:extLst>
              </a:tr>
              <a:tr h="414898">
                <a:tc>
                  <a:txBody>
                    <a:bodyPr/>
                    <a:lstStyle/>
                    <a:p>
                      <a:r>
                        <a:rPr lang="en-US" sz="1100" dirty="0"/>
                        <a:t>Municipal Solid</a:t>
                      </a:r>
                      <a:r>
                        <a:rPr lang="en-US" sz="1100" baseline="0" dirty="0"/>
                        <a:t> Waste Landfills</a:t>
                      </a:r>
                      <a:endParaRPr lang="en-US" sz="1100" dirty="0"/>
                    </a:p>
                  </a:txBody>
                  <a:tcPr/>
                </a:tc>
                <a:tc>
                  <a:txBody>
                    <a:bodyPr/>
                    <a:lstStyle/>
                    <a:p>
                      <a:r>
                        <a:rPr lang="en-US" sz="1100" dirty="0"/>
                        <a:t>NESHAP</a:t>
                      </a:r>
                    </a:p>
                    <a:p>
                      <a:r>
                        <a:rPr lang="en-US" sz="1100" dirty="0"/>
                        <a:t>40 CFR 63, Subpart AAAA</a:t>
                      </a:r>
                    </a:p>
                  </a:txBody>
                  <a:tcPr/>
                </a:tc>
                <a:tc>
                  <a:txBody>
                    <a:bodyPr/>
                    <a:lstStyle/>
                    <a:p>
                      <a:endParaRPr lang="en-US" sz="1100" dirty="0"/>
                    </a:p>
                    <a:p>
                      <a:r>
                        <a:rPr lang="en-US" sz="1100" dirty="0"/>
                        <a:t>15A NCAC</a:t>
                      </a:r>
                      <a:r>
                        <a:rPr lang="en-US" sz="1100" baseline="0" dirty="0"/>
                        <a:t> 02D .1110/.1111</a:t>
                      </a:r>
                      <a:endParaRPr lang="en-US" sz="1100" dirty="0"/>
                    </a:p>
                  </a:txBody>
                  <a:tcPr/>
                </a:tc>
                <a:tc>
                  <a:txBody>
                    <a:bodyPr/>
                    <a:lstStyle/>
                    <a:p>
                      <a:r>
                        <a:rPr lang="en-US" sz="1100" dirty="0"/>
                        <a:t>multiple</a:t>
                      </a:r>
                    </a:p>
                  </a:txBody>
                  <a:tcPr/>
                </a:tc>
                <a:extLst>
                  <a:ext uri="{0D108BD9-81ED-4DB2-BD59-A6C34878D82A}">
                    <a16:rowId xmlns:a16="http://schemas.microsoft.com/office/drawing/2014/main" val="316646822"/>
                  </a:ext>
                </a:extLst>
              </a:tr>
              <a:tr h="577894">
                <a:tc>
                  <a:txBody>
                    <a:bodyPr/>
                    <a:lstStyle/>
                    <a:p>
                      <a:r>
                        <a:rPr lang="en-US" sz="1100" dirty="0"/>
                        <a:t>Standards of Performance for Municipal Solid</a:t>
                      </a:r>
                      <a:r>
                        <a:rPr lang="en-US" sz="1100" baseline="0" dirty="0"/>
                        <a:t> Waste Landfills</a:t>
                      </a:r>
                      <a:endParaRPr lang="en-US" sz="1100" dirty="0"/>
                    </a:p>
                  </a:txBody>
                  <a:tcPr/>
                </a:tc>
                <a:tc>
                  <a:txBody>
                    <a:bodyPr/>
                    <a:lstStyle/>
                    <a:p>
                      <a:r>
                        <a:rPr lang="en-US" sz="1100" dirty="0"/>
                        <a:t>NSPS – 40 CFR 60, Subpart WWW</a:t>
                      </a:r>
                    </a:p>
                    <a:p>
                      <a:r>
                        <a:rPr lang="en-US" sz="1100" dirty="0"/>
                        <a:t>NSPS – 40 CFR 60, Subpart</a:t>
                      </a:r>
                      <a:r>
                        <a:rPr lang="en-US" sz="1100" baseline="0" dirty="0"/>
                        <a:t> XXX</a:t>
                      </a:r>
                    </a:p>
                    <a:p>
                      <a:r>
                        <a:rPr lang="en-US" sz="1100" baseline="0" dirty="0"/>
                        <a:t>EG – 40 CFR 60, Subpart </a:t>
                      </a:r>
                      <a:r>
                        <a:rPr lang="en-US" sz="1100" baseline="0" dirty="0" err="1"/>
                        <a:t>Cf</a:t>
                      </a:r>
                      <a:endParaRPr lang="en-US" sz="1100" dirty="0"/>
                    </a:p>
                  </a:txBody>
                  <a:tcPr/>
                </a:tc>
                <a:tc>
                  <a:txBody>
                    <a:bodyPr/>
                    <a:lstStyle/>
                    <a:p>
                      <a:r>
                        <a:rPr lang="en-US" sz="1100" dirty="0"/>
                        <a:t>15A NCAC 02D .0524</a:t>
                      </a:r>
                    </a:p>
                    <a:p>
                      <a:r>
                        <a:rPr lang="en-US" sz="1100" dirty="0"/>
                        <a:t>15A NCAC 02D</a:t>
                      </a:r>
                      <a:r>
                        <a:rPr lang="en-US" sz="1100" baseline="0" dirty="0"/>
                        <a:t> .0524</a:t>
                      </a:r>
                    </a:p>
                    <a:p>
                      <a:r>
                        <a:rPr lang="en-US" sz="1100" baseline="0" dirty="0"/>
                        <a:t>15A NCAC 02D .1700</a:t>
                      </a:r>
                      <a:endParaRPr lang="en-US" sz="1100" dirty="0"/>
                    </a:p>
                  </a:txBody>
                  <a:tcPr/>
                </a:tc>
                <a:tc>
                  <a:txBody>
                    <a:bodyPr/>
                    <a:lstStyle/>
                    <a:p>
                      <a:r>
                        <a:rPr lang="en-US" sz="1100" dirty="0"/>
                        <a:t>multiple</a:t>
                      </a:r>
                    </a:p>
                  </a:txBody>
                  <a:tcPr/>
                </a:tc>
                <a:extLst>
                  <a:ext uri="{0D108BD9-81ED-4DB2-BD59-A6C34878D82A}">
                    <a16:rowId xmlns:a16="http://schemas.microsoft.com/office/drawing/2014/main" val="2667745263"/>
                  </a:ext>
                </a:extLst>
              </a:tr>
              <a:tr h="903885">
                <a:tc>
                  <a:txBody>
                    <a:bodyPr/>
                    <a:lstStyle/>
                    <a:p>
                      <a:r>
                        <a:rPr lang="en-US" sz="1100" dirty="0"/>
                        <a:t>Large Municipal Waste Combustors</a:t>
                      </a:r>
                      <a:r>
                        <a:rPr lang="en-US" sz="1100" baseline="0" dirty="0"/>
                        <a:t> (LMWC)</a:t>
                      </a:r>
                      <a:endParaRPr lang="en-US" sz="1100" dirty="0"/>
                    </a:p>
                  </a:txBody>
                  <a:tcPr/>
                </a:tc>
                <a:tc>
                  <a:txBody>
                    <a:bodyPr/>
                    <a:lstStyle/>
                    <a:p>
                      <a:r>
                        <a:rPr lang="en-US" sz="1100" dirty="0"/>
                        <a:t>Section 129</a:t>
                      </a:r>
                    </a:p>
                    <a:p>
                      <a:r>
                        <a:rPr lang="en-US" sz="1100" dirty="0"/>
                        <a:t>NSPS – 40 CFR 60, Subpart </a:t>
                      </a:r>
                      <a:r>
                        <a:rPr lang="en-US" sz="1100" dirty="0" err="1"/>
                        <a:t>Ea</a:t>
                      </a:r>
                      <a:endParaRPr lang="en-US" sz="1100" dirty="0"/>
                    </a:p>
                    <a:p>
                      <a:r>
                        <a:rPr lang="en-US" sz="1100" dirty="0"/>
                        <a:t>NSPS – 40 CFR 60, Subpart </a:t>
                      </a:r>
                      <a:r>
                        <a:rPr lang="en-US" sz="1100" dirty="0" err="1"/>
                        <a:t>Eb</a:t>
                      </a:r>
                      <a:endParaRPr lang="en-US" sz="1100" dirty="0"/>
                    </a:p>
                    <a:p>
                      <a:r>
                        <a:rPr lang="en-US" sz="1100" dirty="0"/>
                        <a:t>EG – 40 CFR 60, Subpart </a:t>
                      </a:r>
                      <a:r>
                        <a:rPr lang="en-US" sz="1100" dirty="0" err="1"/>
                        <a:t>Cb</a:t>
                      </a:r>
                      <a:endParaRPr lang="en-US" sz="1100" dirty="0"/>
                    </a:p>
                    <a:p>
                      <a:r>
                        <a:rPr lang="en-US" sz="1100" dirty="0"/>
                        <a:t>Federal Plan – 40 CFR 62, Subpart FFF</a:t>
                      </a:r>
                    </a:p>
                  </a:txBody>
                  <a:tcPr/>
                </a:tc>
                <a:tc>
                  <a:txBody>
                    <a:bodyPr/>
                    <a:lstStyle/>
                    <a:p>
                      <a:endParaRPr lang="en-US" sz="1100" dirty="0"/>
                    </a:p>
                    <a:p>
                      <a:r>
                        <a:rPr lang="en-US" sz="1100" dirty="0"/>
                        <a:t>15A NCAC 02D</a:t>
                      </a:r>
                      <a:r>
                        <a:rPr lang="en-US" sz="1100" baseline="0" dirty="0"/>
                        <a:t> .0524</a:t>
                      </a:r>
                    </a:p>
                    <a:p>
                      <a:r>
                        <a:rPr lang="en-US" sz="1100" baseline="0" dirty="0"/>
                        <a:t>15A NCAC 02D .0524</a:t>
                      </a:r>
                    </a:p>
                    <a:p>
                      <a:r>
                        <a:rPr lang="en-US" sz="1100" baseline="0" dirty="0"/>
                        <a:t>15A NCAC 02D .1205</a:t>
                      </a:r>
                      <a:endParaRPr lang="en-US" sz="1100" dirty="0"/>
                    </a:p>
                  </a:txBody>
                  <a:tcPr/>
                </a:tc>
                <a:tc>
                  <a:txBody>
                    <a:bodyPr/>
                    <a:lstStyle/>
                    <a:p>
                      <a:r>
                        <a:rPr lang="en-US" sz="1100" dirty="0"/>
                        <a:t>multiple</a:t>
                      </a:r>
                    </a:p>
                  </a:txBody>
                  <a:tcPr/>
                </a:tc>
                <a:extLst>
                  <a:ext uri="{0D108BD9-81ED-4DB2-BD59-A6C34878D82A}">
                    <a16:rowId xmlns:a16="http://schemas.microsoft.com/office/drawing/2014/main" val="1136697506"/>
                  </a:ext>
                </a:extLst>
              </a:tr>
              <a:tr h="740890">
                <a:tc>
                  <a:txBody>
                    <a:bodyPr/>
                    <a:lstStyle/>
                    <a:p>
                      <a:r>
                        <a:rPr lang="en-US" sz="1100" dirty="0"/>
                        <a:t>Small Municipal Waste Combustors</a:t>
                      </a:r>
                    </a:p>
                  </a:txBody>
                  <a:tcPr/>
                </a:tc>
                <a:tc>
                  <a:txBody>
                    <a:bodyPr/>
                    <a:lstStyle/>
                    <a:p>
                      <a:r>
                        <a:rPr lang="en-US" sz="1100" dirty="0"/>
                        <a:t>Section 129</a:t>
                      </a:r>
                    </a:p>
                    <a:p>
                      <a:r>
                        <a:rPr lang="en-US" sz="1100" dirty="0"/>
                        <a:t>NSPS – 40 CFR 60, Subpart AAAA</a:t>
                      </a:r>
                    </a:p>
                    <a:p>
                      <a:r>
                        <a:rPr lang="en-US" sz="1100" dirty="0"/>
                        <a:t>EG</a:t>
                      </a:r>
                      <a:r>
                        <a:rPr lang="en-US" sz="1100" baseline="0" dirty="0"/>
                        <a:t> – 40 CFR 60, Subpart BBBB</a:t>
                      </a:r>
                    </a:p>
                    <a:p>
                      <a:r>
                        <a:rPr lang="en-US" sz="1100" baseline="0" dirty="0"/>
                        <a:t>Federal Plan – 40 CFR 62, Subpart JJJ</a:t>
                      </a:r>
                      <a:endParaRPr lang="en-US" sz="1100" dirty="0"/>
                    </a:p>
                  </a:txBody>
                  <a:tcPr/>
                </a:tc>
                <a:tc>
                  <a:txBody>
                    <a:bodyPr/>
                    <a:lstStyle/>
                    <a:p>
                      <a:endParaRPr lang="en-US" sz="1100" dirty="0"/>
                    </a:p>
                    <a:p>
                      <a:r>
                        <a:rPr lang="en-US" sz="1100" dirty="0"/>
                        <a:t>15A NCAC 02D .0524</a:t>
                      </a:r>
                    </a:p>
                    <a:p>
                      <a:r>
                        <a:rPr lang="en-US" sz="1100" dirty="0"/>
                        <a:t>15A</a:t>
                      </a:r>
                      <a:r>
                        <a:rPr lang="en-US" sz="1100" baseline="0" dirty="0"/>
                        <a:t> NCAC 02D .1212</a:t>
                      </a:r>
                      <a:endParaRPr lang="en-US" sz="1100" dirty="0"/>
                    </a:p>
                  </a:txBody>
                  <a:tcPr/>
                </a:tc>
                <a:tc>
                  <a:txBody>
                    <a:bodyPr/>
                    <a:lstStyle/>
                    <a:p>
                      <a:r>
                        <a:rPr lang="en-US" sz="1100" dirty="0"/>
                        <a:t>0</a:t>
                      </a:r>
                    </a:p>
                  </a:txBody>
                  <a:tcPr/>
                </a:tc>
                <a:extLst>
                  <a:ext uri="{0D108BD9-81ED-4DB2-BD59-A6C34878D82A}">
                    <a16:rowId xmlns:a16="http://schemas.microsoft.com/office/drawing/2014/main" val="1345793603"/>
                  </a:ext>
                </a:extLst>
              </a:tr>
            </a:tbl>
          </a:graphicData>
        </a:graphic>
      </p:graphicFrame>
    </p:spTree>
    <p:extLst>
      <p:ext uri="{BB962C8B-B14F-4D97-AF65-F5344CB8AC3E}">
        <p14:creationId xmlns:p14="http://schemas.microsoft.com/office/powerpoint/2010/main" val="30654467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8428"/>
            <a:ext cx="7886700" cy="728050"/>
          </a:xfrm>
        </p:spPr>
        <p:txBody>
          <a:bodyPr>
            <a:normAutofit fontScale="90000"/>
          </a:bodyPr>
          <a:lstStyle/>
          <a:p>
            <a:r>
              <a:rPr lang="en-US" b="1" dirty="0"/>
              <a:t>Clean Air Act Guidelines and Standards for Waste Management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79327008"/>
              </p:ext>
            </p:extLst>
          </p:nvPr>
        </p:nvGraphicFramePr>
        <p:xfrm>
          <a:off x="281354" y="826478"/>
          <a:ext cx="8572499" cy="2470294"/>
        </p:xfrm>
        <a:graphic>
          <a:graphicData uri="http://schemas.openxmlformats.org/drawingml/2006/table">
            <a:tbl>
              <a:tblPr firstRow="1" bandRow="1">
                <a:tableStyleId>{5C22544A-7EE6-4342-B048-85BDC9FD1C3A}</a:tableStyleId>
              </a:tblPr>
              <a:tblGrid>
                <a:gridCol w="1928702">
                  <a:extLst>
                    <a:ext uri="{9D8B030D-6E8A-4147-A177-3AD203B41FA5}">
                      <a16:colId xmlns:a16="http://schemas.microsoft.com/office/drawing/2014/main" val="2798558761"/>
                    </a:ext>
                  </a:extLst>
                </a:gridCol>
                <a:gridCol w="2924159">
                  <a:extLst>
                    <a:ext uri="{9D8B030D-6E8A-4147-A177-3AD203B41FA5}">
                      <a16:colId xmlns:a16="http://schemas.microsoft.com/office/drawing/2014/main" val="2697024191"/>
                    </a:ext>
                  </a:extLst>
                </a:gridCol>
                <a:gridCol w="1990918">
                  <a:extLst>
                    <a:ext uri="{9D8B030D-6E8A-4147-A177-3AD203B41FA5}">
                      <a16:colId xmlns:a16="http://schemas.microsoft.com/office/drawing/2014/main" val="4118715453"/>
                    </a:ext>
                  </a:extLst>
                </a:gridCol>
                <a:gridCol w="1728720">
                  <a:extLst>
                    <a:ext uri="{9D8B030D-6E8A-4147-A177-3AD203B41FA5}">
                      <a16:colId xmlns:a16="http://schemas.microsoft.com/office/drawing/2014/main" val="42405401"/>
                    </a:ext>
                  </a:extLst>
                </a:gridCol>
              </a:tblGrid>
              <a:tr h="496330">
                <a:tc>
                  <a:txBody>
                    <a:bodyPr/>
                    <a:lstStyle/>
                    <a:p>
                      <a:pPr algn="ctr"/>
                      <a:r>
                        <a:rPr lang="en-US" sz="1400" dirty="0"/>
                        <a:t>Regulations</a:t>
                      </a:r>
                    </a:p>
                  </a:txBody>
                  <a:tcPr/>
                </a:tc>
                <a:tc>
                  <a:txBody>
                    <a:bodyPr/>
                    <a:lstStyle/>
                    <a:p>
                      <a:pPr algn="ctr"/>
                      <a:r>
                        <a:rPr lang="en-US" sz="1400" dirty="0"/>
                        <a:t>Type/Subpart</a:t>
                      </a:r>
                    </a:p>
                  </a:txBody>
                  <a:tcPr/>
                </a:tc>
                <a:tc>
                  <a:txBody>
                    <a:bodyPr/>
                    <a:lstStyle/>
                    <a:p>
                      <a:pPr algn="ctr"/>
                      <a:r>
                        <a:rPr lang="en-US" sz="1400" dirty="0"/>
                        <a:t>Corresponding State Rule</a:t>
                      </a:r>
                    </a:p>
                  </a:txBody>
                  <a:tcPr/>
                </a:tc>
                <a:tc>
                  <a:txBody>
                    <a:bodyPr/>
                    <a:lstStyle/>
                    <a:p>
                      <a:pPr algn="ctr"/>
                      <a:r>
                        <a:rPr lang="en-US" sz="1400" dirty="0"/>
                        <a:t>Existing Source Population</a:t>
                      </a:r>
                    </a:p>
                  </a:txBody>
                  <a:tcPr/>
                </a:tc>
                <a:extLst>
                  <a:ext uri="{0D108BD9-81ED-4DB2-BD59-A6C34878D82A}">
                    <a16:rowId xmlns:a16="http://schemas.microsoft.com/office/drawing/2014/main" val="3712182507"/>
                  </a:ext>
                </a:extLst>
              </a:tr>
              <a:tr h="569320">
                <a:tc>
                  <a:txBody>
                    <a:bodyPr/>
                    <a:lstStyle/>
                    <a:p>
                      <a:r>
                        <a:rPr lang="en-US" sz="1100" dirty="0"/>
                        <a:t>Standards of Performance for Sewage</a:t>
                      </a:r>
                      <a:r>
                        <a:rPr lang="en-US" sz="1100" baseline="0" dirty="0"/>
                        <a:t> Treatment Plants</a:t>
                      </a:r>
                      <a:endParaRPr lang="en-US" sz="1100" dirty="0"/>
                    </a:p>
                  </a:txBody>
                  <a:tcPr/>
                </a:tc>
                <a:tc>
                  <a:txBody>
                    <a:bodyPr/>
                    <a:lstStyle/>
                    <a:p>
                      <a:r>
                        <a:rPr lang="en-US" sz="1100" dirty="0"/>
                        <a:t>NSPS</a:t>
                      </a:r>
                    </a:p>
                    <a:p>
                      <a:r>
                        <a:rPr lang="en-US" sz="1100" dirty="0"/>
                        <a:t>40 CFR 60, Subpart</a:t>
                      </a:r>
                      <a:r>
                        <a:rPr lang="en-US" sz="1100" baseline="0" dirty="0"/>
                        <a:t> O</a:t>
                      </a:r>
                      <a:endParaRPr lang="en-US" sz="1100" dirty="0"/>
                    </a:p>
                  </a:txBody>
                  <a:tcPr/>
                </a:tc>
                <a:tc>
                  <a:txBody>
                    <a:bodyPr/>
                    <a:lstStyle/>
                    <a:p>
                      <a:endParaRPr lang="en-US" sz="1100" dirty="0"/>
                    </a:p>
                    <a:p>
                      <a:r>
                        <a:rPr lang="en-US" sz="1100" dirty="0"/>
                        <a:t>15A NCAC 02D .0524</a:t>
                      </a:r>
                    </a:p>
                  </a:txBody>
                  <a:tcPr/>
                </a:tc>
                <a:tc>
                  <a:txBody>
                    <a:bodyPr/>
                    <a:lstStyle/>
                    <a:p>
                      <a:r>
                        <a:rPr lang="en-US" sz="1100" dirty="0"/>
                        <a:t>4</a:t>
                      </a:r>
                    </a:p>
                  </a:txBody>
                  <a:tcPr/>
                </a:tc>
                <a:extLst>
                  <a:ext uri="{0D108BD9-81ED-4DB2-BD59-A6C34878D82A}">
                    <a16:rowId xmlns:a16="http://schemas.microsoft.com/office/drawing/2014/main" val="766271658"/>
                  </a:ext>
                </a:extLst>
              </a:tr>
              <a:tr h="729898">
                <a:tc>
                  <a:txBody>
                    <a:bodyPr/>
                    <a:lstStyle/>
                    <a:p>
                      <a:r>
                        <a:rPr lang="en-US" sz="1100" dirty="0"/>
                        <a:t>Sewage Sludge Incinerators (SSI)</a:t>
                      </a:r>
                    </a:p>
                  </a:txBody>
                  <a:tcPr/>
                </a:tc>
                <a:tc>
                  <a:txBody>
                    <a:bodyPr/>
                    <a:lstStyle/>
                    <a:p>
                      <a:r>
                        <a:rPr lang="en-US" sz="1100" dirty="0"/>
                        <a:t>Section</a:t>
                      </a:r>
                      <a:r>
                        <a:rPr lang="en-US" sz="1100" baseline="0" dirty="0"/>
                        <a:t> 129</a:t>
                      </a:r>
                    </a:p>
                    <a:p>
                      <a:r>
                        <a:rPr lang="en-US" sz="1100" baseline="0" dirty="0"/>
                        <a:t>NSPS – 40 CFR 60, Subpart LLLL</a:t>
                      </a:r>
                    </a:p>
                    <a:p>
                      <a:r>
                        <a:rPr lang="en-US" sz="1100" baseline="0" dirty="0"/>
                        <a:t>EG – 40 CFR 60, Subpart MMMM</a:t>
                      </a:r>
                    </a:p>
                    <a:p>
                      <a:r>
                        <a:rPr lang="en-US" sz="1100" baseline="0" dirty="0"/>
                        <a:t>Federal Plan – 40 CFR 62, Subpart LLL</a:t>
                      </a:r>
                      <a:endParaRPr lang="en-US" sz="1100" dirty="0"/>
                    </a:p>
                  </a:txBody>
                  <a:tcPr/>
                </a:tc>
                <a:tc>
                  <a:txBody>
                    <a:bodyPr/>
                    <a:lstStyle/>
                    <a:p>
                      <a:endParaRPr lang="en-US" sz="1100" dirty="0"/>
                    </a:p>
                    <a:p>
                      <a:r>
                        <a:rPr lang="en-US" sz="1100" dirty="0"/>
                        <a:t>15A NCAC 02D .0524</a:t>
                      </a:r>
                    </a:p>
                    <a:p>
                      <a:r>
                        <a:rPr lang="en-US" sz="1100" dirty="0"/>
                        <a:t>15A NCAC 02D .1204</a:t>
                      </a:r>
                    </a:p>
                  </a:txBody>
                  <a:tcPr/>
                </a:tc>
                <a:tc>
                  <a:txBody>
                    <a:bodyPr/>
                    <a:lstStyle/>
                    <a:p>
                      <a:r>
                        <a:rPr lang="en-US" sz="1100" dirty="0"/>
                        <a:t>4</a:t>
                      </a:r>
                    </a:p>
                  </a:txBody>
                  <a:tcPr/>
                </a:tc>
                <a:extLst>
                  <a:ext uri="{0D108BD9-81ED-4DB2-BD59-A6C34878D82A}">
                    <a16:rowId xmlns:a16="http://schemas.microsoft.com/office/drawing/2014/main" val="3975366946"/>
                  </a:ext>
                </a:extLst>
              </a:tr>
              <a:tr h="595774">
                <a:tc>
                  <a:txBody>
                    <a:bodyPr/>
                    <a:lstStyle/>
                    <a:p>
                      <a:r>
                        <a:rPr lang="en-US" sz="1100" dirty="0"/>
                        <a:t>Other Solid</a:t>
                      </a:r>
                      <a:r>
                        <a:rPr lang="en-US" sz="1100" baseline="0" dirty="0"/>
                        <a:t> Waste Incinerators (OSWI)</a:t>
                      </a:r>
                      <a:endParaRPr lang="en-US" sz="1100" dirty="0"/>
                    </a:p>
                  </a:txBody>
                  <a:tcPr/>
                </a:tc>
                <a:tc>
                  <a:txBody>
                    <a:bodyPr/>
                    <a:lstStyle/>
                    <a:p>
                      <a:r>
                        <a:rPr lang="en-US" sz="1100" dirty="0"/>
                        <a:t>Section 129</a:t>
                      </a:r>
                    </a:p>
                    <a:p>
                      <a:r>
                        <a:rPr lang="en-US" sz="1100" dirty="0"/>
                        <a:t>NSPS – 40 CFR 60, Subpart EEEE</a:t>
                      </a:r>
                    </a:p>
                    <a:p>
                      <a:r>
                        <a:rPr lang="en-US" sz="1100" dirty="0"/>
                        <a:t>EG – 40 CFR 60, Subpart FFFF</a:t>
                      </a:r>
                    </a:p>
                  </a:txBody>
                  <a:tcPr/>
                </a:tc>
                <a:tc>
                  <a:txBody>
                    <a:bodyPr/>
                    <a:lstStyle/>
                    <a:p>
                      <a:endParaRPr lang="en-US" sz="1100" dirty="0"/>
                    </a:p>
                    <a:p>
                      <a:r>
                        <a:rPr lang="en-US" sz="1100" dirty="0"/>
                        <a:t>15A NCAC 02D .0524</a:t>
                      </a:r>
                    </a:p>
                    <a:p>
                      <a:r>
                        <a:rPr lang="en-US" sz="1100" dirty="0"/>
                        <a:t>15A NCAC</a:t>
                      </a:r>
                      <a:r>
                        <a:rPr lang="en-US" sz="1100" baseline="0" dirty="0"/>
                        <a:t> 02D .1211</a:t>
                      </a:r>
                      <a:endParaRPr lang="en-US" sz="1100" dirty="0"/>
                    </a:p>
                  </a:txBody>
                  <a:tcPr/>
                </a:tc>
                <a:tc>
                  <a:txBody>
                    <a:bodyPr/>
                    <a:lstStyle/>
                    <a:p>
                      <a:r>
                        <a:rPr lang="en-US" sz="1100" dirty="0"/>
                        <a:t>0</a:t>
                      </a:r>
                    </a:p>
                  </a:txBody>
                  <a:tcPr/>
                </a:tc>
                <a:extLst>
                  <a:ext uri="{0D108BD9-81ED-4DB2-BD59-A6C34878D82A}">
                    <a16:rowId xmlns:a16="http://schemas.microsoft.com/office/drawing/2014/main" val="2991186189"/>
                  </a:ext>
                </a:extLst>
              </a:tr>
            </a:tbl>
          </a:graphicData>
        </a:graphic>
      </p:graphicFrame>
      <p:sp>
        <p:nvSpPr>
          <p:cNvPr id="4" name="Slide Number Placeholder 3"/>
          <p:cNvSpPr>
            <a:spLocks noGrp="1"/>
          </p:cNvSpPr>
          <p:nvPr>
            <p:ph type="sldNum" sz="quarter" idx="10"/>
          </p:nvPr>
        </p:nvSpPr>
        <p:spPr/>
        <p:txBody>
          <a:bodyPr/>
          <a:lstStyle/>
          <a:p>
            <a:pPr>
              <a:defRPr/>
            </a:pPr>
            <a:fld id="{32C80F77-6CB5-4FFA-88E0-48FD34467179}" type="slidenum">
              <a:rPr lang="en-US" altLang="en-US" smtClean="0"/>
              <a:pPr>
                <a:defRPr/>
              </a:pPr>
              <a:t>23</a:t>
            </a:fld>
            <a:endParaRPr lang="en-US" altLang="en-US" dirty="0"/>
          </a:p>
        </p:txBody>
      </p:sp>
      <p:sp>
        <p:nvSpPr>
          <p:cNvPr id="6" name="Rectangle 5"/>
          <p:cNvSpPr/>
          <p:nvPr/>
        </p:nvSpPr>
        <p:spPr>
          <a:xfrm>
            <a:off x="214243" y="3441080"/>
            <a:ext cx="7447084" cy="738664"/>
          </a:xfrm>
          <a:prstGeom prst="rect">
            <a:avLst/>
          </a:prstGeom>
        </p:spPr>
        <p:txBody>
          <a:bodyPr wrap="square">
            <a:spAutoFit/>
          </a:bodyPr>
          <a:lstStyle/>
          <a:p>
            <a:r>
              <a:rPr lang="en-US" sz="1050" dirty="0"/>
              <a:t>NESHAP – National Emission Standards for Hazardous Air Pollutants</a:t>
            </a:r>
          </a:p>
          <a:p>
            <a:r>
              <a:rPr lang="en-US" sz="1050" dirty="0"/>
              <a:t>NSPS – New Source Performance Standards </a:t>
            </a:r>
            <a:r>
              <a:rPr lang="en-US" sz="1050" i="1" dirty="0"/>
              <a:t>(Note.  Rules adopted automatically)</a:t>
            </a:r>
          </a:p>
          <a:p>
            <a:r>
              <a:rPr lang="en-US" sz="1050" dirty="0"/>
              <a:t>EG – Emission Guidelines for Existing Sources </a:t>
            </a:r>
            <a:r>
              <a:rPr lang="en-US" sz="1050" i="1" dirty="0"/>
              <a:t>(Note.  Rules require adoption as part of SIP as EPA promulgates)</a:t>
            </a:r>
          </a:p>
          <a:p>
            <a:r>
              <a:rPr lang="en-US" sz="1050" dirty="0"/>
              <a:t>Section 129 – Waste Incineration Rules</a:t>
            </a:r>
          </a:p>
        </p:txBody>
      </p:sp>
    </p:spTree>
    <p:extLst>
      <p:ext uri="{BB962C8B-B14F-4D97-AF65-F5344CB8AC3E}">
        <p14:creationId xmlns:p14="http://schemas.microsoft.com/office/powerpoint/2010/main" val="2811385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628650" y="44450"/>
            <a:ext cx="7886700" cy="1062038"/>
          </a:xfrm>
        </p:spPr>
        <p:txBody>
          <a:bodyPr>
            <a:normAutofit/>
          </a:bodyPr>
          <a:lstStyle/>
          <a:p>
            <a:pPr eaLnBrk="1" hangingPunct="1"/>
            <a:r>
              <a:rPr lang="en-US" altLang="en-US" b="1" dirty="0"/>
              <a:t>Background</a:t>
            </a:r>
          </a:p>
        </p:txBody>
      </p:sp>
      <p:sp>
        <p:nvSpPr>
          <p:cNvPr id="4813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BC71A78-5009-4391-8EE2-01BB7B35FBB9}" type="slidenum">
              <a:rPr lang="en-US" altLang="en-US" smtClean="0">
                <a:solidFill>
                  <a:schemeClr val="tx2"/>
                </a:solidFill>
              </a:rPr>
              <a:pPr/>
              <a:t>3</a:t>
            </a:fld>
            <a:endParaRPr lang="en-US" altLang="en-US" dirty="0">
              <a:solidFill>
                <a:schemeClr val="tx2"/>
              </a:solidFill>
            </a:endParaRPr>
          </a:p>
        </p:txBody>
      </p:sp>
      <p:sp>
        <p:nvSpPr>
          <p:cNvPr id="5" name="Title 1"/>
          <p:cNvSpPr txBox="1">
            <a:spLocks/>
          </p:cNvSpPr>
          <p:nvPr/>
        </p:nvSpPr>
        <p:spPr>
          <a:xfrm>
            <a:off x="123825" y="6002338"/>
            <a:ext cx="3751263" cy="369887"/>
          </a:xfrm>
          <a:prstGeom prst="rect">
            <a:avLst/>
          </a:prstGeom>
        </p:spPr>
        <p:txBody>
          <a:bodyPr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fontAlgn="auto">
              <a:spcAft>
                <a:spcPts val="0"/>
              </a:spcAft>
              <a:defRPr/>
            </a:pPr>
            <a:r>
              <a:rPr lang="en-US" sz="1800" dirty="0"/>
              <a:t>Department of Environmental Quality</a:t>
            </a:r>
          </a:p>
        </p:txBody>
      </p:sp>
      <p:sp>
        <p:nvSpPr>
          <p:cNvPr id="48133" name="Title 1"/>
          <p:cNvSpPr>
            <a:spLocks noGrp="1"/>
          </p:cNvSpPr>
          <p:nvPr/>
        </p:nvSpPr>
        <p:spPr bwMode="auto">
          <a:xfrm>
            <a:off x="457200" y="5746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2800" dirty="0">
              <a:solidFill>
                <a:srgbClr val="5F762F"/>
              </a:solidFill>
              <a:latin typeface="Times New Roman" panose="02020603050405020304" pitchFamily="18" charset="0"/>
            </a:endParaRPr>
          </a:p>
        </p:txBody>
      </p:sp>
      <p:sp>
        <p:nvSpPr>
          <p:cNvPr id="7" name="Content Placeholder 2"/>
          <p:cNvSpPr>
            <a:spLocks noGrp="1"/>
          </p:cNvSpPr>
          <p:nvPr/>
        </p:nvSpPr>
        <p:spPr bwMode="auto">
          <a:xfrm>
            <a:off x="457200" y="1190480"/>
            <a:ext cx="8229600" cy="4455312"/>
          </a:xfrm>
          <a:prstGeom prst="rect">
            <a:avLst/>
          </a:prstGeom>
          <a:noFill/>
          <a:ln>
            <a:noFill/>
          </a:ln>
          <a:extLst/>
        </p:spPr>
        <p:txBody>
          <a:bodyPr>
            <a:normAutofit/>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accent1">
                    <a:lumMod val="50000"/>
                  </a:schemeClr>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accent1">
                    <a:lumMod val="50000"/>
                  </a:schemeClr>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accent1">
                    <a:lumMod val="50000"/>
                  </a:schemeClr>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accent1">
                    <a:lumMod val="50000"/>
                  </a:schemeClr>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400" dirty="0">
                <a:solidFill>
                  <a:srgbClr val="002060"/>
                </a:solidFill>
              </a:rPr>
              <a:t>G.S. 150B-21.3A requires agencies to review and update rules every 10 years</a:t>
            </a:r>
          </a:p>
          <a:p>
            <a:pPr>
              <a:defRPr/>
            </a:pPr>
            <a:endParaRPr lang="en-US" sz="2400" dirty="0">
              <a:solidFill>
                <a:srgbClr val="002060"/>
              </a:solidFill>
            </a:endParaRPr>
          </a:p>
          <a:p>
            <a:pPr>
              <a:defRPr/>
            </a:pPr>
            <a:r>
              <a:rPr lang="en-US" sz="2400" dirty="0">
                <a:solidFill>
                  <a:srgbClr val="002060"/>
                </a:solidFill>
              </a:rPr>
              <a:t>Following finalization of report classifying majority of air quality rules as necessary with substantive interest, Rules Review Commission (RRC) set readoption date for the air quality rules at its May 19, 2016 meeting</a:t>
            </a:r>
          </a:p>
          <a:p>
            <a:pPr>
              <a:defRPr/>
            </a:pPr>
            <a:endParaRPr lang="en-US" sz="2400" dirty="0">
              <a:solidFill>
                <a:srgbClr val="002060"/>
              </a:solidFill>
            </a:endParaRPr>
          </a:p>
          <a:p>
            <a:pPr>
              <a:defRPr/>
            </a:pPr>
            <a:r>
              <a:rPr lang="en-US" sz="2400" dirty="0">
                <a:solidFill>
                  <a:srgbClr val="002060"/>
                </a:solidFill>
              </a:rPr>
              <a:t>All 320 existing air quality rules are to be readopted by </a:t>
            </a:r>
            <a:r>
              <a:rPr lang="en-US" sz="2400" b="1" dirty="0">
                <a:solidFill>
                  <a:srgbClr val="002060"/>
                </a:solidFill>
              </a:rPr>
              <a:t>December 31, 2020</a:t>
            </a:r>
          </a:p>
          <a:p>
            <a:pPr marL="0" indent="0">
              <a:buNone/>
              <a:defRPr/>
            </a:pPr>
            <a:endParaRPr lang="en-US" sz="2400" dirty="0">
              <a:solidFill>
                <a:schemeClr val="bg1">
                  <a:lumMod val="50000"/>
                </a:schemeClr>
              </a:solidFill>
            </a:endParaRPr>
          </a:p>
          <a:p>
            <a:pPr>
              <a:defRPr/>
            </a:pPr>
            <a:endParaRPr lang="en-US" sz="2400" dirty="0">
              <a:solidFill>
                <a:schemeClr val="bg1">
                  <a:lumMod val="50000"/>
                </a:schemeClr>
              </a:solidFill>
            </a:endParaRPr>
          </a:p>
          <a:p>
            <a:pPr>
              <a:defRPr/>
            </a:pPr>
            <a:endParaRPr lang="en-US" dirty="0">
              <a:solidFill>
                <a:srgbClr val="FF0000"/>
              </a:solidFill>
            </a:endParaRPr>
          </a:p>
          <a:p>
            <a:pPr>
              <a:defRPr/>
            </a:pPr>
            <a:endParaRPr lang="en-US" sz="2600" dirty="0"/>
          </a:p>
          <a:p>
            <a:pPr>
              <a:defRPr/>
            </a:pPr>
            <a:endParaRPr lang="en-US" sz="2900" dirty="0"/>
          </a:p>
        </p:txBody>
      </p:sp>
    </p:spTree>
    <p:extLst>
      <p:ext uri="{BB962C8B-B14F-4D97-AF65-F5344CB8AC3E}">
        <p14:creationId xmlns:p14="http://schemas.microsoft.com/office/powerpoint/2010/main" val="1453340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628650" y="44450"/>
            <a:ext cx="7886700" cy="1062038"/>
          </a:xfrm>
        </p:spPr>
        <p:txBody>
          <a:bodyPr>
            <a:normAutofit/>
          </a:bodyPr>
          <a:lstStyle/>
          <a:p>
            <a:pPr eaLnBrk="1" hangingPunct="1"/>
            <a:r>
              <a:rPr lang="en-US" altLang="en-US" b="1" dirty="0"/>
              <a:t>General Process</a:t>
            </a:r>
          </a:p>
        </p:txBody>
      </p:sp>
      <p:sp>
        <p:nvSpPr>
          <p:cNvPr id="4813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BC71A78-5009-4391-8EE2-01BB7B35FBB9}" type="slidenum">
              <a:rPr lang="en-US" altLang="en-US" smtClean="0">
                <a:solidFill>
                  <a:schemeClr val="tx2"/>
                </a:solidFill>
              </a:rPr>
              <a:pPr/>
              <a:t>4</a:t>
            </a:fld>
            <a:endParaRPr lang="en-US" altLang="en-US" dirty="0">
              <a:solidFill>
                <a:schemeClr val="tx2"/>
              </a:solidFill>
            </a:endParaRPr>
          </a:p>
        </p:txBody>
      </p:sp>
      <p:sp>
        <p:nvSpPr>
          <p:cNvPr id="5" name="Title 1"/>
          <p:cNvSpPr txBox="1">
            <a:spLocks/>
          </p:cNvSpPr>
          <p:nvPr/>
        </p:nvSpPr>
        <p:spPr>
          <a:xfrm>
            <a:off x="123825" y="6002338"/>
            <a:ext cx="3751263" cy="369887"/>
          </a:xfrm>
          <a:prstGeom prst="rect">
            <a:avLst/>
          </a:prstGeom>
        </p:spPr>
        <p:txBody>
          <a:bodyPr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fontAlgn="auto">
              <a:spcAft>
                <a:spcPts val="0"/>
              </a:spcAft>
              <a:defRPr/>
            </a:pPr>
            <a:r>
              <a:rPr lang="en-US" sz="1800" dirty="0"/>
              <a:t>Department of Environmental Quality</a:t>
            </a:r>
          </a:p>
        </p:txBody>
      </p:sp>
      <p:sp>
        <p:nvSpPr>
          <p:cNvPr id="48133" name="Title 1"/>
          <p:cNvSpPr>
            <a:spLocks noGrp="1"/>
          </p:cNvSpPr>
          <p:nvPr/>
        </p:nvSpPr>
        <p:spPr bwMode="auto">
          <a:xfrm>
            <a:off x="457200" y="5746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2800" dirty="0">
              <a:solidFill>
                <a:srgbClr val="5F762F"/>
              </a:solidFill>
              <a:latin typeface="Times New Roman" panose="02020603050405020304" pitchFamily="18" charset="0"/>
            </a:endParaRPr>
          </a:p>
        </p:txBody>
      </p:sp>
      <p:sp>
        <p:nvSpPr>
          <p:cNvPr id="7" name="Content Placeholder 2"/>
          <p:cNvSpPr>
            <a:spLocks noGrp="1"/>
          </p:cNvSpPr>
          <p:nvPr/>
        </p:nvSpPr>
        <p:spPr bwMode="auto">
          <a:xfrm>
            <a:off x="457200" y="1190479"/>
            <a:ext cx="8229600" cy="4430145"/>
          </a:xfrm>
          <a:prstGeom prst="rect">
            <a:avLst/>
          </a:prstGeom>
          <a:noFill/>
          <a:ln>
            <a:noFill/>
          </a:ln>
          <a:extLst/>
        </p:spPr>
        <p:txBody>
          <a:bodyPr>
            <a:normAutofit fontScale="77500" lnSpcReduction="20000"/>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accent1">
                    <a:lumMod val="50000"/>
                  </a:schemeClr>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accent1">
                    <a:lumMod val="50000"/>
                  </a:schemeClr>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accent1">
                    <a:lumMod val="50000"/>
                  </a:schemeClr>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accent1">
                    <a:lumMod val="50000"/>
                  </a:schemeClr>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400" dirty="0">
                <a:solidFill>
                  <a:srgbClr val="002060"/>
                </a:solidFill>
              </a:rPr>
              <a:t>Provide opportunity for Stakeholder dialogue/feedback on changes to existing rules that may be needed</a:t>
            </a:r>
          </a:p>
          <a:p>
            <a:pPr>
              <a:defRPr/>
            </a:pPr>
            <a:endParaRPr lang="en-US" sz="2400" dirty="0">
              <a:solidFill>
                <a:srgbClr val="002060"/>
              </a:solidFill>
            </a:endParaRPr>
          </a:p>
          <a:p>
            <a:pPr>
              <a:defRPr/>
            </a:pPr>
            <a:r>
              <a:rPr lang="en-US" sz="2400" dirty="0">
                <a:solidFill>
                  <a:srgbClr val="002060"/>
                </a:solidFill>
              </a:rPr>
              <a:t>Concept to Air Quality Committee (AQC)</a:t>
            </a:r>
          </a:p>
          <a:p>
            <a:pPr>
              <a:defRPr/>
            </a:pPr>
            <a:endParaRPr lang="en-US" sz="2400" dirty="0">
              <a:solidFill>
                <a:srgbClr val="002060"/>
              </a:solidFill>
            </a:endParaRPr>
          </a:p>
          <a:p>
            <a:pPr>
              <a:defRPr/>
            </a:pPr>
            <a:r>
              <a:rPr lang="en-US" sz="2400" dirty="0">
                <a:solidFill>
                  <a:srgbClr val="002060"/>
                </a:solidFill>
              </a:rPr>
              <a:t>Draft Rules to AQC</a:t>
            </a:r>
          </a:p>
          <a:p>
            <a:pPr>
              <a:defRPr/>
            </a:pPr>
            <a:endParaRPr lang="en-US" sz="2400" dirty="0">
              <a:solidFill>
                <a:srgbClr val="002060"/>
              </a:solidFill>
            </a:endParaRPr>
          </a:p>
          <a:p>
            <a:pPr>
              <a:defRPr/>
            </a:pPr>
            <a:r>
              <a:rPr lang="en-US" sz="2400" dirty="0">
                <a:solidFill>
                  <a:srgbClr val="002060"/>
                </a:solidFill>
              </a:rPr>
              <a:t>Request to Proceed to Comment and Hearing to Environmental Management Commission (EMC)</a:t>
            </a:r>
          </a:p>
          <a:p>
            <a:pPr>
              <a:defRPr/>
            </a:pPr>
            <a:endParaRPr lang="en-US" sz="2400" dirty="0">
              <a:solidFill>
                <a:srgbClr val="002060"/>
              </a:solidFill>
            </a:endParaRPr>
          </a:p>
          <a:p>
            <a:pPr>
              <a:defRPr/>
            </a:pPr>
            <a:r>
              <a:rPr lang="en-US" sz="2400" dirty="0">
                <a:solidFill>
                  <a:srgbClr val="002060"/>
                </a:solidFill>
              </a:rPr>
              <a:t>Public Comment Period and Hearing</a:t>
            </a:r>
          </a:p>
          <a:p>
            <a:pPr>
              <a:defRPr/>
            </a:pPr>
            <a:endParaRPr lang="en-US" sz="2400" dirty="0">
              <a:solidFill>
                <a:srgbClr val="002060"/>
              </a:solidFill>
            </a:endParaRPr>
          </a:p>
          <a:p>
            <a:pPr>
              <a:defRPr/>
            </a:pPr>
            <a:r>
              <a:rPr lang="en-US" sz="2400" dirty="0">
                <a:solidFill>
                  <a:srgbClr val="002060"/>
                </a:solidFill>
              </a:rPr>
              <a:t>Readoption by EMC</a:t>
            </a:r>
          </a:p>
          <a:p>
            <a:pPr>
              <a:defRPr/>
            </a:pPr>
            <a:endParaRPr lang="en-US" sz="2400" dirty="0">
              <a:solidFill>
                <a:srgbClr val="002060"/>
              </a:solidFill>
            </a:endParaRPr>
          </a:p>
          <a:p>
            <a:pPr>
              <a:defRPr/>
            </a:pPr>
            <a:r>
              <a:rPr lang="en-US" sz="2400" dirty="0">
                <a:solidFill>
                  <a:srgbClr val="002060"/>
                </a:solidFill>
              </a:rPr>
              <a:t>Rules Review Commission Approval</a:t>
            </a:r>
          </a:p>
          <a:p>
            <a:pPr>
              <a:defRPr/>
            </a:pPr>
            <a:endParaRPr lang="en-US" sz="2400" dirty="0">
              <a:solidFill>
                <a:schemeClr val="bg1">
                  <a:lumMod val="50000"/>
                </a:schemeClr>
              </a:solidFill>
            </a:endParaRPr>
          </a:p>
          <a:p>
            <a:pPr>
              <a:defRPr/>
            </a:pPr>
            <a:endParaRPr lang="en-US" sz="2400" dirty="0">
              <a:solidFill>
                <a:schemeClr val="bg1">
                  <a:lumMod val="50000"/>
                </a:schemeClr>
              </a:solidFill>
            </a:endParaRPr>
          </a:p>
          <a:p>
            <a:pPr>
              <a:defRPr/>
            </a:pPr>
            <a:endParaRPr lang="en-US" dirty="0">
              <a:solidFill>
                <a:srgbClr val="FF0000"/>
              </a:solidFill>
            </a:endParaRPr>
          </a:p>
          <a:p>
            <a:pPr>
              <a:defRPr/>
            </a:pPr>
            <a:endParaRPr lang="en-US" sz="2600" dirty="0"/>
          </a:p>
          <a:p>
            <a:pPr>
              <a:defRPr/>
            </a:pPr>
            <a:endParaRPr lang="en-US" sz="2900" dirty="0"/>
          </a:p>
        </p:txBody>
      </p:sp>
    </p:spTree>
    <p:extLst>
      <p:ext uri="{BB962C8B-B14F-4D97-AF65-F5344CB8AC3E}">
        <p14:creationId xmlns:p14="http://schemas.microsoft.com/office/powerpoint/2010/main" val="2429274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628650" y="44450"/>
            <a:ext cx="7886700" cy="1062038"/>
          </a:xfrm>
        </p:spPr>
        <p:txBody>
          <a:bodyPr>
            <a:normAutofit/>
          </a:bodyPr>
          <a:lstStyle/>
          <a:p>
            <a:pPr eaLnBrk="1" hangingPunct="1"/>
            <a:r>
              <a:rPr lang="en-US" altLang="en-US" b="1" dirty="0"/>
              <a:t>Rule Groups &amp;Anticipated General Timing</a:t>
            </a:r>
            <a:br>
              <a:rPr lang="en-US" altLang="en-US" b="1" dirty="0"/>
            </a:br>
            <a:r>
              <a:rPr lang="en-US" altLang="en-US" b="1" dirty="0"/>
              <a:t>(subject to change)</a:t>
            </a:r>
          </a:p>
        </p:txBody>
      </p:sp>
      <p:sp>
        <p:nvSpPr>
          <p:cNvPr id="4813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1BC71A78-5009-4391-8EE2-01BB7B35FBB9}" type="slidenum">
              <a:rPr kumimoji="0" lang="en-US" altLang="en-US" b="0" i="0" u="none" strike="noStrike" kern="0" cap="none" spc="0" normalizeH="0" baseline="0" noProof="0" smtClean="0">
                <a:ln>
                  <a:noFill/>
                </a:ln>
                <a:solidFill>
                  <a:schemeClr val="tx2"/>
                </a:solidFill>
                <a:effectLst/>
                <a:uLnTx/>
                <a:uFillTx/>
                <a:latin typeface="Arial" panose="020B0604020202020204" pitchFamily="34" charset="0"/>
                <a:cs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altLang="en-US" b="0" i="0" u="none" strike="noStrike" kern="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p:txBody>
      </p:sp>
      <p:sp>
        <p:nvSpPr>
          <p:cNvPr id="5" name="Title 1"/>
          <p:cNvSpPr txBox="1">
            <a:spLocks/>
          </p:cNvSpPr>
          <p:nvPr/>
        </p:nvSpPr>
        <p:spPr>
          <a:xfrm>
            <a:off x="123825" y="6002338"/>
            <a:ext cx="3751263" cy="369887"/>
          </a:xfrm>
          <a:prstGeom prst="rect">
            <a:avLst/>
          </a:prstGeom>
        </p:spPr>
        <p:txBody>
          <a:bodyPr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1800" b="0" i="1" u="none" strike="noStrike" kern="1200" cap="none" spc="0" normalizeH="0" baseline="0" noProof="0" dirty="0">
                <a:ln>
                  <a:noFill/>
                </a:ln>
                <a:solidFill>
                  <a:srgbClr val="288DC2"/>
                </a:solidFill>
                <a:effectLst/>
                <a:uLnTx/>
                <a:uFillTx/>
                <a:latin typeface="Times New Roman" panose="02020603050405020304" pitchFamily="18" charset="0"/>
                <a:ea typeface="+mj-ea"/>
                <a:cs typeface="Times New Roman" panose="02020603050405020304" pitchFamily="18" charset="0"/>
              </a:rPr>
              <a:t>Department of Environmental Quality</a:t>
            </a:r>
          </a:p>
        </p:txBody>
      </p:sp>
      <p:sp>
        <p:nvSpPr>
          <p:cNvPr id="48133" name="Title 1"/>
          <p:cNvSpPr>
            <a:spLocks noGrp="1"/>
          </p:cNvSpPr>
          <p:nvPr/>
        </p:nvSpPr>
        <p:spPr bwMode="auto">
          <a:xfrm>
            <a:off x="457200" y="5746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2800" b="0" i="0" u="none" strike="noStrike" kern="0" cap="none" spc="0" normalizeH="0" baseline="0" noProof="0" dirty="0">
              <a:ln>
                <a:noFill/>
              </a:ln>
              <a:solidFill>
                <a:srgbClr val="5F762F"/>
              </a:solidFill>
              <a:effectLst/>
              <a:uLnTx/>
              <a:uFillTx/>
              <a:latin typeface="Times New Roman" panose="02020603050405020304" pitchFamily="18" charset="0"/>
              <a:cs typeface="Arial" panose="020B0604020202020204" pitchFamily="34" charset="0"/>
            </a:endParaRPr>
          </a:p>
        </p:txBody>
      </p:sp>
      <p:sp>
        <p:nvSpPr>
          <p:cNvPr id="7" name="Content Placeholder 2"/>
          <p:cNvSpPr>
            <a:spLocks noGrp="1"/>
          </p:cNvSpPr>
          <p:nvPr/>
        </p:nvSpPr>
        <p:spPr bwMode="auto">
          <a:xfrm>
            <a:off x="457200" y="1190479"/>
            <a:ext cx="8229600" cy="4892675"/>
          </a:xfrm>
          <a:prstGeom prst="rect">
            <a:avLst/>
          </a:prstGeom>
          <a:noFill/>
          <a:ln>
            <a:noFill/>
          </a:ln>
          <a:extLst/>
        </p:spPr>
        <p:txBody>
          <a:bodyPr>
            <a:normAutofit/>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accent1">
                    <a:lumMod val="50000"/>
                  </a:schemeClr>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accent1">
                    <a:lumMod val="50000"/>
                  </a:schemeClr>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accent1">
                    <a:lumMod val="50000"/>
                  </a:schemeClr>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accent1">
                    <a:lumMod val="50000"/>
                  </a:schemeClr>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rgbClr val="FF000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schemeClr val="accent1">
                  <a:lumMod val="50000"/>
                </a:schemeClr>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900" b="0" i="0" u="none" strike="noStrike" kern="1200" cap="none" spc="0" normalizeH="0" baseline="0" noProof="0" dirty="0">
              <a:ln>
                <a:noFill/>
              </a:ln>
              <a:solidFill>
                <a:schemeClr val="accent1">
                  <a:lumMod val="50000"/>
                </a:schemeClr>
              </a:solidFill>
              <a:effectLst/>
              <a:uLnTx/>
              <a:uFillTx/>
              <a:latin typeface="+mn-lt"/>
              <a:ea typeface="+mn-ea"/>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val="821983419"/>
              </p:ext>
            </p:extLst>
          </p:nvPr>
        </p:nvGraphicFramePr>
        <p:xfrm>
          <a:off x="457200" y="1094360"/>
          <a:ext cx="8058148" cy="4498646"/>
        </p:xfrm>
        <a:graphic>
          <a:graphicData uri="http://schemas.openxmlformats.org/drawingml/2006/table">
            <a:tbl>
              <a:tblPr firstRow="1" firstCol="1" bandRow="1">
                <a:tableStyleId>{5C22544A-7EE6-4342-B048-85BDC9FD1C3A}</a:tableStyleId>
              </a:tblPr>
              <a:tblGrid>
                <a:gridCol w="773084">
                  <a:extLst>
                    <a:ext uri="{9D8B030D-6E8A-4147-A177-3AD203B41FA5}">
                      <a16:colId xmlns:a16="http://schemas.microsoft.com/office/drawing/2014/main" val="3852991342"/>
                    </a:ext>
                  </a:extLst>
                </a:gridCol>
                <a:gridCol w="2211183">
                  <a:extLst>
                    <a:ext uri="{9D8B030D-6E8A-4147-A177-3AD203B41FA5}">
                      <a16:colId xmlns:a16="http://schemas.microsoft.com/office/drawing/2014/main" val="515271140"/>
                    </a:ext>
                  </a:extLst>
                </a:gridCol>
                <a:gridCol w="2687973">
                  <a:extLst>
                    <a:ext uri="{9D8B030D-6E8A-4147-A177-3AD203B41FA5}">
                      <a16:colId xmlns:a16="http://schemas.microsoft.com/office/drawing/2014/main" val="4160154785"/>
                    </a:ext>
                  </a:extLst>
                </a:gridCol>
                <a:gridCol w="2385908">
                  <a:extLst>
                    <a:ext uri="{9D8B030D-6E8A-4147-A177-3AD203B41FA5}">
                      <a16:colId xmlns:a16="http://schemas.microsoft.com/office/drawing/2014/main" val="1308952893"/>
                    </a:ext>
                  </a:extLst>
                </a:gridCol>
              </a:tblGrid>
              <a:tr h="267847">
                <a:tc gridSpan="4">
                  <a:txBody>
                    <a:bodyPr/>
                    <a:lstStyle/>
                    <a:p>
                      <a:pPr marL="0" marR="0" algn="ctr">
                        <a:lnSpc>
                          <a:spcPct val="107000"/>
                        </a:lnSpc>
                        <a:spcBef>
                          <a:spcPts val="0"/>
                        </a:spcBef>
                        <a:spcAft>
                          <a:spcPts val="0"/>
                        </a:spcAft>
                      </a:pPr>
                      <a:r>
                        <a:rPr lang="en-US" sz="1600" baseline="0" dirty="0">
                          <a:solidFill>
                            <a:srgbClr val="002060"/>
                          </a:solidFill>
                          <a:effectLst/>
                        </a:rPr>
                        <a:t>Tentative General Timing (Subject to Change)</a:t>
                      </a:r>
                      <a:endParaRPr lang="en-US" sz="1600" baseline="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1103915"/>
                  </a:ext>
                </a:extLst>
              </a:tr>
              <a:tr h="423417">
                <a:tc>
                  <a:txBody>
                    <a:bodyPr/>
                    <a:lstStyle/>
                    <a:p>
                      <a:pPr marL="0" marR="0">
                        <a:lnSpc>
                          <a:spcPct val="107000"/>
                        </a:lnSpc>
                        <a:spcBef>
                          <a:spcPts val="0"/>
                        </a:spcBef>
                        <a:spcAft>
                          <a:spcPts val="0"/>
                        </a:spcAft>
                      </a:pPr>
                      <a:r>
                        <a:rPr lang="en-US" sz="1600" baseline="0" dirty="0">
                          <a:solidFill>
                            <a:srgbClr val="002060"/>
                          </a:solidFill>
                          <a:effectLst/>
                        </a:rPr>
                        <a:t>Group</a:t>
                      </a:r>
                      <a:endParaRPr lang="en-US" sz="1600" baseline="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aseline="0" dirty="0">
                          <a:solidFill>
                            <a:srgbClr val="002060"/>
                          </a:solidFill>
                          <a:effectLst/>
                        </a:rPr>
                        <a:t>Rules</a:t>
                      </a:r>
                      <a:r>
                        <a:rPr lang="en-US" sz="1600" baseline="0" dirty="0">
                          <a:solidFill>
                            <a:srgbClr val="002060"/>
                          </a:solidFill>
                          <a:effectLst/>
                          <a:latin typeface="+mn-lt"/>
                          <a:ea typeface="Calibri" panose="020F0502020204030204" pitchFamily="34" charset="0"/>
                          <a:cs typeface="Times New Roman" panose="02020603050405020304" pitchFamily="18" charset="0"/>
                        </a:rPr>
                        <a:t>^</a:t>
                      </a:r>
                      <a:endParaRPr lang="en-US" sz="1600" baseline="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aseline="0" dirty="0">
                          <a:solidFill>
                            <a:srgbClr val="002060"/>
                          </a:solidFill>
                          <a:effectLst/>
                        </a:rPr>
                        <a:t>Actual or Target Stakeholder Meeting</a:t>
                      </a:r>
                      <a:endParaRPr lang="en-US" sz="1600" baseline="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aseline="0">
                          <a:solidFill>
                            <a:srgbClr val="002060"/>
                          </a:solidFill>
                          <a:effectLst/>
                        </a:rPr>
                        <a:t>Target EMC Adoption</a:t>
                      </a:r>
                      <a:endParaRPr lang="en-US" sz="1600" baseline="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29149577"/>
                  </a:ext>
                </a:extLst>
              </a:tr>
              <a:tr h="746891">
                <a:tc>
                  <a:txBody>
                    <a:bodyPr/>
                    <a:lstStyle/>
                    <a:p>
                      <a:pPr marL="0" marR="0" algn="ctr">
                        <a:lnSpc>
                          <a:spcPct val="107000"/>
                        </a:lnSpc>
                        <a:spcBef>
                          <a:spcPts val="0"/>
                        </a:spcBef>
                        <a:spcAft>
                          <a:spcPts val="0"/>
                        </a:spcAft>
                      </a:pPr>
                      <a:r>
                        <a:rPr lang="en-US" sz="1600" baseline="0" dirty="0">
                          <a:solidFill>
                            <a:srgbClr val="002060"/>
                          </a:solidFill>
                          <a:effectLst/>
                        </a:rPr>
                        <a:t>1</a:t>
                      </a:r>
                      <a:endParaRPr lang="en-US" sz="1600" baseline="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aseline="0" dirty="0">
                          <a:solidFill>
                            <a:srgbClr val="002060"/>
                          </a:solidFill>
                          <a:effectLst/>
                        </a:rPr>
                        <a:t>02D .0100, .0200, .0300, .0400, .1300, .2000, .2200, .2300*</a:t>
                      </a:r>
                      <a:endParaRPr lang="en-US" sz="1600" baseline="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aseline="0" dirty="0">
                          <a:solidFill>
                            <a:srgbClr val="002060"/>
                          </a:solidFill>
                          <a:effectLst/>
                          <a:latin typeface="+mn-lt"/>
                          <a:ea typeface="Calibri" panose="020F0502020204030204" pitchFamily="34" charset="0"/>
                          <a:cs typeface="Times New Roman" panose="02020603050405020304" pitchFamily="18" charset="0"/>
                        </a:rPr>
                        <a:t>December 2, 2016</a:t>
                      </a:r>
                    </a:p>
                  </a:txBody>
                  <a:tcPr marL="68580" marR="68580" marT="0" marB="0"/>
                </a:tc>
                <a:tc>
                  <a:txBody>
                    <a:bodyPr/>
                    <a:lstStyle/>
                    <a:p>
                      <a:pPr marL="0" marR="0">
                        <a:lnSpc>
                          <a:spcPct val="107000"/>
                        </a:lnSpc>
                        <a:spcBef>
                          <a:spcPts val="0"/>
                        </a:spcBef>
                        <a:spcAft>
                          <a:spcPts val="0"/>
                        </a:spcAft>
                      </a:pPr>
                      <a:r>
                        <a:rPr lang="en-US" sz="1600" baseline="0" dirty="0">
                          <a:solidFill>
                            <a:srgbClr val="002060"/>
                          </a:solidFill>
                          <a:effectLst/>
                          <a:latin typeface="+mn-lt"/>
                          <a:ea typeface="Calibri" panose="020F0502020204030204" pitchFamily="34" charset="0"/>
                          <a:cs typeface="Times New Roman" panose="02020603050405020304" pitchFamily="18" charset="0"/>
                        </a:rPr>
                        <a:t>January 2018</a:t>
                      </a:r>
                    </a:p>
                  </a:txBody>
                  <a:tcPr marL="68580" marR="68580" marT="0" marB="0"/>
                </a:tc>
                <a:extLst>
                  <a:ext uri="{0D108BD9-81ED-4DB2-BD59-A6C34878D82A}">
                    <a16:rowId xmlns:a16="http://schemas.microsoft.com/office/drawing/2014/main" val="4005572425"/>
                  </a:ext>
                </a:extLst>
              </a:tr>
              <a:tr h="753812">
                <a:tc>
                  <a:txBody>
                    <a:bodyPr/>
                    <a:lstStyle/>
                    <a:p>
                      <a:pPr marL="0" marR="0" algn="ctr">
                        <a:lnSpc>
                          <a:spcPct val="107000"/>
                        </a:lnSpc>
                        <a:spcBef>
                          <a:spcPts val="0"/>
                        </a:spcBef>
                        <a:spcAft>
                          <a:spcPts val="0"/>
                        </a:spcAft>
                      </a:pPr>
                      <a:r>
                        <a:rPr lang="en-US" sz="1600" baseline="0" dirty="0">
                          <a:solidFill>
                            <a:srgbClr val="002060"/>
                          </a:solidFill>
                          <a:effectLst/>
                        </a:rPr>
                        <a:t>2</a:t>
                      </a:r>
                      <a:endParaRPr lang="en-US" sz="1600" baseline="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aseline="0">
                          <a:solidFill>
                            <a:srgbClr val="002060"/>
                          </a:solidFill>
                          <a:effectLst/>
                        </a:rPr>
                        <a:t>02Q .0100, .0200, .0300, .0400, .0500, .0800, .0900</a:t>
                      </a:r>
                      <a:endParaRPr lang="en-US" sz="1600" baseline="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aseline="0" dirty="0">
                          <a:solidFill>
                            <a:srgbClr val="002060"/>
                          </a:solidFill>
                          <a:effectLst/>
                          <a:latin typeface="+mn-lt"/>
                          <a:ea typeface="Calibri" panose="020F0502020204030204" pitchFamily="34" charset="0"/>
                          <a:cs typeface="Times New Roman" panose="02020603050405020304" pitchFamily="18" charset="0"/>
                        </a:rPr>
                        <a:t>March 6, 2017</a:t>
                      </a:r>
                    </a:p>
                  </a:txBody>
                  <a:tcPr marL="68580" marR="68580" marT="0" marB="0"/>
                </a:tc>
                <a:tc>
                  <a:txBody>
                    <a:bodyPr/>
                    <a:lstStyle/>
                    <a:p>
                      <a:pPr marL="0" marR="0">
                        <a:lnSpc>
                          <a:spcPct val="107000"/>
                        </a:lnSpc>
                        <a:spcBef>
                          <a:spcPts val="0"/>
                        </a:spcBef>
                        <a:spcAft>
                          <a:spcPts val="0"/>
                        </a:spcAft>
                      </a:pPr>
                      <a:r>
                        <a:rPr lang="en-US" sz="1600" baseline="0" dirty="0">
                          <a:solidFill>
                            <a:srgbClr val="002060"/>
                          </a:solidFill>
                          <a:effectLst/>
                        </a:rPr>
                        <a:t>Early 2018</a:t>
                      </a:r>
                      <a:endParaRPr lang="en-US" sz="1600" baseline="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78876497"/>
                  </a:ext>
                </a:extLst>
              </a:tr>
              <a:tr h="549870">
                <a:tc>
                  <a:txBody>
                    <a:bodyPr/>
                    <a:lstStyle/>
                    <a:p>
                      <a:pPr marL="0" marR="0" algn="ctr">
                        <a:lnSpc>
                          <a:spcPct val="107000"/>
                        </a:lnSpc>
                        <a:spcBef>
                          <a:spcPts val="0"/>
                        </a:spcBef>
                        <a:spcAft>
                          <a:spcPts val="0"/>
                        </a:spcAft>
                      </a:pPr>
                      <a:r>
                        <a:rPr lang="en-US" sz="1600" baseline="0" dirty="0">
                          <a:solidFill>
                            <a:srgbClr val="002060"/>
                          </a:solidFill>
                          <a:effectLst/>
                        </a:rPr>
                        <a:t>3</a:t>
                      </a:r>
                      <a:endParaRPr lang="en-US" sz="1600" baseline="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nSpc>
                          <a:spcPct val="107000"/>
                        </a:lnSpc>
                        <a:spcBef>
                          <a:spcPts val="0"/>
                        </a:spcBef>
                        <a:spcAft>
                          <a:spcPts val="0"/>
                        </a:spcAft>
                      </a:pPr>
                      <a:r>
                        <a:rPr lang="en-US" sz="1600" baseline="0" dirty="0">
                          <a:solidFill>
                            <a:srgbClr val="002060"/>
                          </a:solidFill>
                          <a:effectLst/>
                        </a:rPr>
                        <a:t>02D .1100, .1200**, .1700**, 02Q .0700</a:t>
                      </a:r>
                      <a:endParaRPr lang="en-US" sz="1600" baseline="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nSpc>
                          <a:spcPct val="107000"/>
                        </a:lnSpc>
                        <a:spcBef>
                          <a:spcPts val="0"/>
                        </a:spcBef>
                        <a:spcAft>
                          <a:spcPts val="0"/>
                        </a:spcAft>
                      </a:pPr>
                      <a:r>
                        <a:rPr lang="en-US" sz="1600" baseline="0" dirty="0">
                          <a:solidFill>
                            <a:srgbClr val="002060"/>
                          </a:solidFill>
                          <a:effectLst/>
                          <a:latin typeface="+mn-lt"/>
                          <a:ea typeface="Calibri" panose="020F0502020204030204" pitchFamily="34" charset="0"/>
                          <a:cs typeface="Times New Roman" panose="02020603050405020304" pitchFamily="18" charset="0"/>
                        </a:rPr>
                        <a:t>June 5, 2017</a:t>
                      </a:r>
                    </a:p>
                  </a:txBody>
                  <a:tcPr marL="68580" marR="68580" marT="0" marB="0">
                    <a:solidFill>
                      <a:srgbClr val="FFFF00"/>
                    </a:solidFill>
                  </a:tcPr>
                </a:tc>
                <a:tc>
                  <a:txBody>
                    <a:bodyPr/>
                    <a:lstStyle/>
                    <a:p>
                      <a:pPr marL="0" marR="0">
                        <a:lnSpc>
                          <a:spcPct val="107000"/>
                        </a:lnSpc>
                        <a:spcBef>
                          <a:spcPts val="0"/>
                        </a:spcBef>
                        <a:spcAft>
                          <a:spcPts val="0"/>
                        </a:spcAft>
                      </a:pPr>
                      <a:r>
                        <a:rPr lang="en-US" sz="1600" baseline="0" dirty="0">
                          <a:solidFill>
                            <a:srgbClr val="002060"/>
                          </a:solidFill>
                          <a:effectLst/>
                        </a:rPr>
                        <a:t>Summer 2018</a:t>
                      </a:r>
                      <a:endParaRPr lang="en-US" sz="1600" baseline="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extLst>
                  <a:ext uri="{0D108BD9-81ED-4DB2-BD59-A6C34878D82A}">
                    <a16:rowId xmlns:a16="http://schemas.microsoft.com/office/drawing/2014/main" val="3572396103"/>
                  </a:ext>
                </a:extLst>
              </a:tr>
              <a:tr h="502541">
                <a:tc>
                  <a:txBody>
                    <a:bodyPr/>
                    <a:lstStyle/>
                    <a:p>
                      <a:pPr marL="0" marR="0" algn="ctr">
                        <a:lnSpc>
                          <a:spcPct val="107000"/>
                        </a:lnSpc>
                        <a:spcBef>
                          <a:spcPts val="0"/>
                        </a:spcBef>
                        <a:spcAft>
                          <a:spcPts val="0"/>
                        </a:spcAft>
                      </a:pPr>
                      <a:r>
                        <a:rPr lang="en-US" sz="1600" baseline="0" dirty="0">
                          <a:solidFill>
                            <a:srgbClr val="002060"/>
                          </a:solidFill>
                          <a:effectLst/>
                        </a:rPr>
                        <a:t>4</a:t>
                      </a:r>
                      <a:endParaRPr lang="en-US" sz="1600" baseline="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aseline="0" dirty="0">
                          <a:solidFill>
                            <a:srgbClr val="002060"/>
                          </a:solidFill>
                          <a:effectLst/>
                        </a:rPr>
                        <a:t>02D .0540, .1800, .1900</a:t>
                      </a:r>
                      <a:endParaRPr lang="en-US" sz="1600" baseline="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aseline="0" dirty="0">
                          <a:solidFill>
                            <a:srgbClr val="002060"/>
                          </a:solidFill>
                          <a:effectLst/>
                          <a:latin typeface="+mn-lt"/>
                          <a:ea typeface="Calibri" panose="020F0502020204030204" pitchFamily="34" charset="0"/>
                          <a:cs typeface="Times New Roman" panose="02020603050405020304" pitchFamily="18" charset="0"/>
                        </a:rPr>
                        <a:t>Fall 2017</a:t>
                      </a:r>
                    </a:p>
                  </a:txBody>
                  <a:tcPr marL="68580" marR="68580" marT="0" marB="0"/>
                </a:tc>
                <a:tc>
                  <a:txBody>
                    <a:bodyPr/>
                    <a:lstStyle/>
                    <a:p>
                      <a:pPr marL="0" marR="0">
                        <a:lnSpc>
                          <a:spcPct val="107000"/>
                        </a:lnSpc>
                        <a:spcBef>
                          <a:spcPts val="0"/>
                        </a:spcBef>
                        <a:spcAft>
                          <a:spcPts val="0"/>
                        </a:spcAft>
                      </a:pPr>
                      <a:r>
                        <a:rPr lang="en-US" sz="1600" baseline="0" dirty="0">
                          <a:solidFill>
                            <a:srgbClr val="002060"/>
                          </a:solidFill>
                          <a:effectLst/>
                        </a:rPr>
                        <a:t>Fall 2018</a:t>
                      </a:r>
                      <a:endParaRPr lang="en-US" sz="1600" baseline="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71454271"/>
                  </a:ext>
                </a:extLst>
              </a:tr>
              <a:tr h="502541">
                <a:tc>
                  <a:txBody>
                    <a:bodyPr/>
                    <a:lstStyle/>
                    <a:p>
                      <a:pPr marL="0" marR="0" algn="ctr">
                        <a:lnSpc>
                          <a:spcPct val="107000"/>
                        </a:lnSpc>
                        <a:spcBef>
                          <a:spcPts val="0"/>
                        </a:spcBef>
                        <a:spcAft>
                          <a:spcPts val="0"/>
                        </a:spcAft>
                      </a:pPr>
                      <a:r>
                        <a:rPr lang="en-US" sz="1600" baseline="0" dirty="0">
                          <a:solidFill>
                            <a:srgbClr val="002060"/>
                          </a:solidFill>
                          <a:effectLst/>
                        </a:rPr>
                        <a:t>5</a:t>
                      </a:r>
                      <a:endParaRPr lang="en-US" sz="1600" baseline="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aseline="0" dirty="0">
                          <a:solidFill>
                            <a:srgbClr val="002060"/>
                          </a:solidFill>
                          <a:effectLst/>
                        </a:rPr>
                        <a:t>02D .0600, .2100,  .2600</a:t>
                      </a:r>
                      <a:endParaRPr lang="en-US" sz="1600" baseline="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strike="noStrike" baseline="0" dirty="0">
                          <a:solidFill>
                            <a:srgbClr val="002060"/>
                          </a:solidFill>
                          <a:effectLst/>
                        </a:rPr>
                        <a:t>Early</a:t>
                      </a:r>
                      <a:r>
                        <a:rPr lang="en-US" sz="1600" baseline="0" dirty="0">
                          <a:solidFill>
                            <a:srgbClr val="002060"/>
                          </a:solidFill>
                          <a:effectLst/>
                        </a:rPr>
                        <a:t> 2018</a:t>
                      </a:r>
                      <a:endParaRPr lang="en-US" sz="1600" baseline="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aseline="0" dirty="0">
                          <a:solidFill>
                            <a:srgbClr val="002060"/>
                          </a:solidFill>
                          <a:effectLst/>
                        </a:rPr>
                        <a:t>Late Spring/Summer 2019</a:t>
                      </a:r>
                      <a:endParaRPr lang="en-US" sz="1600" baseline="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0573101"/>
                  </a:ext>
                </a:extLst>
              </a:tr>
              <a:tr h="549870">
                <a:tc>
                  <a:txBody>
                    <a:bodyPr/>
                    <a:lstStyle/>
                    <a:p>
                      <a:pPr marL="0" marR="0" algn="ctr">
                        <a:lnSpc>
                          <a:spcPct val="107000"/>
                        </a:lnSpc>
                        <a:spcBef>
                          <a:spcPts val="0"/>
                        </a:spcBef>
                        <a:spcAft>
                          <a:spcPts val="0"/>
                        </a:spcAft>
                      </a:pPr>
                      <a:r>
                        <a:rPr lang="en-US" sz="1600" baseline="0" dirty="0">
                          <a:solidFill>
                            <a:srgbClr val="002060"/>
                          </a:solidFill>
                          <a:effectLst/>
                        </a:rPr>
                        <a:t>6</a:t>
                      </a:r>
                      <a:endParaRPr lang="en-US" sz="1600" baseline="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aseline="0">
                          <a:solidFill>
                            <a:srgbClr val="002060"/>
                          </a:solidFill>
                          <a:effectLst/>
                        </a:rPr>
                        <a:t>02D .0500, .0900, .1000, .1400</a:t>
                      </a:r>
                      <a:endParaRPr lang="en-US" sz="1600" baseline="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strike="noStrike" baseline="0" dirty="0">
                          <a:solidFill>
                            <a:srgbClr val="002060"/>
                          </a:solidFill>
                          <a:effectLst/>
                          <a:latin typeface="+mn-lt"/>
                          <a:ea typeface="Calibri" panose="020F0502020204030204" pitchFamily="34" charset="0"/>
                          <a:cs typeface="Times New Roman" panose="02020603050405020304" pitchFamily="18" charset="0"/>
                        </a:rPr>
                        <a:t>Spring/Summer 2018</a:t>
                      </a:r>
                    </a:p>
                  </a:txBody>
                  <a:tcPr marL="68580" marR="68580" marT="0" marB="0"/>
                </a:tc>
                <a:tc>
                  <a:txBody>
                    <a:bodyPr/>
                    <a:lstStyle/>
                    <a:p>
                      <a:pPr marL="0" marR="0">
                        <a:lnSpc>
                          <a:spcPct val="107000"/>
                        </a:lnSpc>
                        <a:spcBef>
                          <a:spcPts val="0"/>
                        </a:spcBef>
                        <a:spcAft>
                          <a:spcPts val="0"/>
                        </a:spcAft>
                      </a:pPr>
                      <a:r>
                        <a:rPr lang="en-US" sz="1600" baseline="0" dirty="0">
                          <a:solidFill>
                            <a:srgbClr val="002060"/>
                          </a:solidFill>
                          <a:effectLst/>
                        </a:rPr>
                        <a:t>Summer/Fall 2019</a:t>
                      </a:r>
                      <a:endParaRPr lang="en-US" sz="1600" baseline="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24790135"/>
                  </a:ext>
                </a:extLst>
              </a:tr>
            </a:tbl>
          </a:graphicData>
        </a:graphic>
      </p:graphicFrame>
      <p:sp>
        <p:nvSpPr>
          <p:cNvPr id="3" name="Rectangle 2"/>
          <p:cNvSpPr/>
          <p:nvPr/>
        </p:nvSpPr>
        <p:spPr>
          <a:xfrm>
            <a:off x="457198" y="5529156"/>
            <a:ext cx="7352524" cy="553998"/>
          </a:xfrm>
          <a:prstGeom prst="rect">
            <a:avLst/>
          </a:prstGeom>
        </p:spPr>
        <p:txBody>
          <a:bodyPr wrap="square">
            <a:spAutoFit/>
          </a:bodyPr>
          <a:lstStyle/>
          <a:p>
            <a:pPr eaLnBrk="1" fontAlgn="auto" hangingPunct="1">
              <a:spcBef>
                <a:spcPts val="0"/>
              </a:spcBef>
              <a:spcAft>
                <a:spcPts val="0"/>
              </a:spcAft>
              <a:defRPr/>
            </a:pPr>
            <a:r>
              <a:rPr lang="en-US" sz="1000" kern="0" dirty="0">
                <a:solidFill>
                  <a:srgbClr val="002060"/>
                </a:solidFill>
              </a:rPr>
              <a:t>^Some rules may shift from their groups as the process proceeds.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2060"/>
                </a:solidFill>
                <a:effectLst/>
                <a:uLnTx/>
                <a:uFillTx/>
              </a:rPr>
              <a:t>*02D .2300 Rules are </a:t>
            </a:r>
            <a:r>
              <a:rPr lang="en-US" sz="1000" kern="0" dirty="0">
                <a:solidFill>
                  <a:srgbClr val="002060"/>
                </a:solidFill>
              </a:rPr>
              <a:t>being processed as part of future group. </a:t>
            </a:r>
            <a:endParaRPr kumimoji="0" lang="en-US" sz="1000" b="0" i="0" u="none" strike="noStrike" kern="0" cap="none" spc="0" normalizeH="0" baseline="0" noProof="0" dirty="0">
              <a:ln>
                <a:noFill/>
              </a:ln>
              <a:solidFill>
                <a:srgbClr val="00206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lang="en-US" sz="1000" kern="0" dirty="0">
                <a:solidFill>
                  <a:srgbClr val="002060"/>
                </a:solidFill>
              </a:rPr>
              <a:t>**02D .1204, .1210, and .1700 Rules are on separate rulemaking tracks.</a:t>
            </a: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087610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Group 3 Rules</a:t>
            </a:r>
          </a:p>
        </p:txBody>
      </p:sp>
      <p:sp>
        <p:nvSpPr>
          <p:cNvPr id="3" name="Content Placeholder 2"/>
          <p:cNvSpPr>
            <a:spLocks noGrp="1"/>
          </p:cNvSpPr>
          <p:nvPr>
            <p:ph idx="1"/>
          </p:nvPr>
        </p:nvSpPr>
        <p:spPr/>
        <p:txBody>
          <a:bodyPr/>
          <a:lstStyle/>
          <a:p>
            <a:r>
              <a:rPr lang="en-US" sz="2000" dirty="0">
                <a:solidFill>
                  <a:srgbClr val="002060"/>
                </a:solidFill>
              </a:rPr>
              <a:t>NC Air Toxics Rules</a:t>
            </a:r>
          </a:p>
          <a:p>
            <a:pPr lvl="1">
              <a:buFont typeface="Arial" panose="020B0604020202020204" pitchFamily="34" charset="0"/>
              <a:buChar char="‒"/>
            </a:pPr>
            <a:r>
              <a:rPr lang="en-US" sz="2000" dirty="0">
                <a:solidFill>
                  <a:srgbClr val="002060"/>
                </a:solidFill>
              </a:rPr>
              <a:t>15A NCAC 02D .1100, Control of Toxic Air Pollutants</a:t>
            </a:r>
          </a:p>
          <a:p>
            <a:pPr lvl="1">
              <a:buFont typeface="Arial" panose="020B0604020202020204" pitchFamily="34" charset="0"/>
              <a:buChar char="‒"/>
            </a:pPr>
            <a:r>
              <a:rPr lang="en-US" sz="2000" dirty="0">
                <a:solidFill>
                  <a:srgbClr val="002060"/>
                </a:solidFill>
              </a:rPr>
              <a:t>15A NCAC 02Q .0700, Toxic Air Pollutant Procedures</a:t>
            </a:r>
          </a:p>
          <a:p>
            <a:pPr lvl="1"/>
            <a:endParaRPr lang="en-US" sz="2000" dirty="0">
              <a:solidFill>
                <a:srgbClr val="002060"/>
              </a:solidFill>
            </a:endParaRPr>
          </a:p>
          <a:p>
            <a:r>
              <a:rPr lang="en-US" sz="2000" dirty="0">
                <a:solidFill>
                  <a:srgbClr val="002060"/>
                </a:solidFill>
              </a:rPr>
              <a:t>Incinerator Rules</a:t>
            </a:r>
          </a:p>
          <a:p>
            <a:pPr lvl="1">
              <a:buFont typeface="Arial" panose="020B0604020202020204" pitchFamily="34" charset="0"/>
              <a:buChar char="‒"/>
            </a:pPr>
            <a:r>
              <a:rPr lang="en-US" sz="2000" dirty="0">
                <a:solidFill>
                  <a:srgbClr val="002060"/>
                </a:solidFill>
              </a:rPr>
              <a:t>15A NCAC 02D .1200, Control of Emissions from Incinerators</a:t>
            </a:r>
          </a:p>
          <a:p>
            <a:pPr marL="342900" lvl="1" indent="0">
              <a:buNone/>
            </a:pPr>
            <a:r>
              <a:rPr lang="en-US" sz="2000" dirty="0">
                <a:solidFill>
                  <a:srgbClr val="002060"/>
                </a:solidFill>
              </a:rPr>
              <a:t>	(Except 02D .1204 and .1210)</a:t>
            </a:r>
          </a:p>
          <a:p>
            <a:pPr lvl="1"/>
            <a:endParaRPr lang="en-US" sz="2000" dirty="0">
              <a:solidFill>
                <a:srgbClr val="002060"/>
              </a:solidFill>
            </a:endParaRPr>
          </a:p>
          <a:p>
            <a:r>
              <a:rPr lang="en-US" sz="2000" dirty="0">
                <a:solidFill>
                  <a:srgbClr val="002060"/>
                </a:solidFill>
              </a:rPr>
              <a:t>6/5/2017		Stakeholder Meeting</a:t>
            </a:r>
          </a:p>
          <a:p>
            <a:r>
              <a:rPr lang="en-US" sz="2000" dirty="0">
                <a:solidFill>
                  <a:srgbClr val="FF0000"/>
                </a:solidFill>
              </a:rPr>
              <a:t>7/12/2017		Concept to Air Quality Committee (AQC)</a:t>
            </a:r>
          </a:p>
          <a:p>
            <a:endParaRPr lang="en-US" dirty="0"/>
          </a:p>
        </p:txBody>
      </p:sp>
      <p:sp>
        <p:nvSpPr>
          <p:cNvPr id="4" name="Slide Number Placeholder 3"/>
          <p:cNvSpPr>
            <a:spLocks noGrp="1"/>
          </p:cNvSpPr>
          <p:nvPr>
            <p:ph type="sldNum" sz="quarter" idx="10"/>
          </p:nvPr>
        </p:nvSpPr>
        <p:spPr/>
        <p:txBody>
          <a:bodyPr/>
          <a:lstStyle/>
          <a:p>
            <a:pPr>
              <a:defRPr/>
            </a:pPr>
            <a:fld id="{32C80F77-6CB5-4FFA-88E0-48FD34467179}" type="slidenum">
              <a:rPr lang="en-US" altLang="en-US" smtClean="0"/>
              <a:pPr>
                <a:defRPr/>
              </a:pPr>
              <a:t>6</a:t>
            </a:fld>
            <a:endParaRPr lang="en-US" altLang="en-US" dirty="0"/>
          </a:p>
        </p:txBody>
      </p:sp>
      <p:sp>
        <p:nvSpPr>
          <p:cNvPr id="5" name="Rectangle 4"/>
          <p:cNvSpPr/>
          <p:nvPr/>
        </p:nvSpPr>
        <p:spPr>
          <a:xfrm>
            <a:off x="77788" y="6077585"/>
            <a:ext cx="3696268" cy="341632"/>
          </a:xfrm>
          <a:prstGeom prst="rect">
            <a:avLst/>
          </a:prstGeom>
        </p:spPr>
        <p:txBody>
          <a:bodyPr wrap="none">
            <a:spAutoFit/>
          </a:bodyPr>
          <a:lstStyle/>
          <a:p>
            <a:pPr lvl="0" defTabSz="685800" eaLnBrk="1" fontAlgn="auto" hangingPunct="1">
              <a:lnSpc>
                <a:spcPct val="90000"/>
              </a:lnSpc>
              <a:spcAft>
                <a:spcPts val="0"/>
              </a:spcAft>
              <a:defRPr/>
            </a:pPr>
            <a:r>
              <a:rPr lang="en-US" i="1" dirty="0">
                <a:solidFill>
                  <a:srgbClr val="288DC2"/>
                </a:solidFill>
                <a:latin typeface="Times New Roman" panose="02020603050405020304" pitchFamily="18" charset="0"/>
                <a:cs typeface="Times New Roman" panose="02020603050405020304" pitchFamily="18" charset="0"/>
              </a:rPr>
              <a:t>Department of Environmental Quality</a:t>
            </a:r>
          </a:p>
        </p:txBody>
      </p:sp>
    </p:spTree>
    <p:extLst>
      <p:ext uri="{BB962C8B-B14F-4D97-AF65-F5344CB8AC3E}">
        <p14:creationId xmlns:p14="http://schemas.microsoft.com/office/powerpoint/2010/main" val="1712613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Group 3 Rules Preliminary Updates</a:t>
            </a:r>
            <a:br>
              <a:rPr lang="en-US" b="1" dirty="0"/>
            </a:br>
            <a:r>
              <a:rPr lang="en-US" sz="2000" b="1" dirty="0"/>
              <a:t>NC Air Toxics - 15A NCAC 02D .1100</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97362652"/>
              </p:ext>
            </p:extLst>
          </p:nvPr>
        </p:nvGraphicFramePr>
        <p:xfrm>
          <a:off x="192946" y="942714"/>
          <a:ext cx="8615495" cy="4755341"/>
        </p:xfrm>
        <a:graphic>
          <a:graphicData uri="http://schemas.openxmlformats.org/drawingml/2006/table">
            <a:tbl>
              <a:tblPr firstRow="1" bandRow="1">
                <a:tableStyleId>{5C22544A-7EE6-4342-B048-85BDC9FD1C3A}</a:tableStyleId>
              </a:tblPr>
              <a:tblGrid>
                <a:gridCol w="2011977">
                  <a:extLst>
                    <a:ext uri="{9D8B030D-6E8A-4147-A177-3AD203B41FA5}">
                      <a16:colId xmlns:a16="http://schemas.microsoft.com/office/drawing/2014/main" val="4216260787"/>
                    </a:ext>
                  </a:extLst>
                </a:gridCol>
                <a:gridCol w="3737593">
                  <a:extLst>
                    <a:ext uri="{9D8B030D-6E8A-4147-A177-3AD203B41FA5}">
                      <a16:colId xmlns:a16="http://schemas.microsoft.com/office/drawing/2014/main" val="180557773"/>
                    </a:ext>
                  </a:extLst>
                </a:gridCol>
                <a:gridCol w="2865925">
                  <a:extLst>
                    <a:ext uri="{9D8B030D-6E8A-4147-A177-3AD203B41FA5}">
                      <a16:colId xmlns:a16="http://schemas.microsoft.com/office/drawing/2014/main" val="2495050053"/>
                    </a:ext>
                  </a:extLst>
                </a:gridCol>
              </a:tblGrid>
              <a:tr h="290000">
                <a:tc>
                  <a:txBody>
                    <a:bodyPr/>
                    <a:lstStyle/>
                    <a:p>
                      <a:pPr algn="ctr"/>
                      <a:r>
                        <a:rPr lang="en-US" dirty="0"/>
                        <a:t>Rule</a:t>
                      </a:r>
                    </a:p>
                  </a:txBody>
                  <a:tcPr/>
                </a:tc>
                <a:tc>
                  <a:txBody>
                    <a:bodyPr/>
                    <a:lstStyle/>
                    <a:p>
                      <a:pPr algn="ctr"/>
                      <a:r>
                        <a:rPr lang="en-US" dirty="0"/>
                        <a:t>Substantive Changes</a:t>
                      </a:r>
                    </a:p>
                  </a:txBody>
                  <a:tcPr/>
                </a:tc>
                <a:tc>
                  <a:txBody>
                    <a:bodyPr/>
                    <a:lstStyle/>
                    <a:p>
                      <a:pPr algn="ctr"/>
                      <a:r>
                        <a:rPr lang="en-US" dirty="0"/>
                        <a:t>Procedural</a:t>
                      </a:r>
                      <a:r>
                        <a:rPr lang="en-US" baseline="0" dirty="0"/>
                        <a:t> Changes</a:t>
                      </a:r>
                      <a:endParaRPr lang="en-US" dirty="0"/>
                    </a:p>
                  </a:txBody>
                  <a:tcPr/>
                </a:tc>
                <a:extLst>
                  <a:ext uri="{0D108BD9-81ED-4DB2-BD59-A6C34878D82A}">
                    <a16:rowId xmlns:a16="http://schemas.microsoft.com/office/drawing/2014/main" val="1583766998"/>
                  </a:ext>
                </a:extLst>
              </a:tr>
              <a:tr h="430438">
                <a:tc>
                  <a:txBody>
                    <a:bodyPr/>
                    <a:lstStyle/>
                    <a:p>
                      <a:r>
                        <a:rPr lang="en-US" sz="1100" dirty="0"/>
                        <a:t>15A NCAC 02D .1101, .1108, and .1109</a:t>
                      </a:r>
                    </a:p>
                  </a:txBody>
                  <a:tcPr/>
                </a:tc>
                <a:tc>
                  <a:txBody>
                    <a:bodyPr/>
                    <a:lstStyle/>
                    <a:p>
                      <a:pPr algn="ctr"/>
                      <a:r>
                        <a:rPr lang="en-US" sz="1100" dirty="0"/>
                        <a:t>NA</a:t>
                      </a:r>
                    </a:p>
                  </a:txBody>
                  <a:tcPr/>
                </a:tc>
                <a:tc>
                  <a:txBody>
                    <a:bodyPr/>
                    <a:lstStyle/>
                    <a:p>
                      <a:pPr algn="ctr"/>
                      <a:r>
                        <a:rPr lang="en-US" sz="1100" dirty="0"/>
                        <a:t>NA</a:t>
                      </a:r>
                    </a:p>
                  </a:txBody>
                  <a:tcPr/>
                </a:tc>
                <a:extLst>
                  <a:ext uri="{0D108BD9-81ED-4DB2-BD59-A6C34878D82A}">
                    <a16:rowId xmlns:a16="http://schemas.microsoft.com/office/drawing/2014/main" val="2826012466"/>
                  </a:ext>
                </a:extLst>
              </a:tr>
              <a:tr h="41641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t>15A NCAC 02D .1102</a:t>
                      </a:r>
                    </a:p>
                  </a:txBody>
                  <a:tcPr/>
                </a:tc>
                <a:tc>
                  <a:txBody>
                    <a:bodyPr/>
                    <a:lstStyle/>
                    <a:p>
                      <a:pPr algn="ctr"/>
                      <a:r>
                        <a:rPr lang="en-US" sz="1100" dirty="0"/>
                        <a:t>Clarify applicability of Section</a:t>
                      </a:r>
                    </a:p>
                  </a:txBody>
                  <a:tcPr/>
                </a:tc>
                <a:tc>
                  <a:txBody>
                    <a:bodyPr/>
                    <a:lstStyle/>
                    <a:p>
                      <a:pPr algn="ctr"/>
                      <a:r>
                        <a:rPr lang="en-US" sz="1100" dirty="0"/>
                        <a:t>Update</a:t>
                      </a:r>
                      <a:r>
                        <a:rPr lang="en-US" sz="1100" baseline="0" dirty="0"/>
                        <a:t> format of Section and Rule citations</a:t>
                      </a:r>
                      <a:endParaRPr lang="en-US" sz="1100" dirty="0"/>
                    </a:p>
                  </a:txBody>
                  <a:tcPr/>
                </a:tc>
                <a:extLst>
                  <a:ext uri="{0D108BD9-81ED-4DB2-BD59-A6C34878D82A}">
                    <a16:rowId xmlns:a16="http://schemas.microsoft.com/office/drawing/2014/main" val="2655385115"/>
                  </a:ext>
                </a:extLst>
              </a:tr>
              <a:tr h="41641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a:ea typeface="+mn-ea"/>
                          <a:cs typeface="+mn-cs"/>
                        </a:rPr>
                        <a:t>15A NCAC 02D .1103</a:t>
                      </a:r>
                    </a:p>
                  </a:txBody>
                  <a:tcPr/>
                </a:tc>
                <a:tc>
                  <a:txBody>
                    <a:bodyPr/>
                    <a:lstStyle/>
                    <a:p>
                      <a:pPr algn="ctr"/>
                      <a:r>
                        <a:rPr lang="en-US" sz="1100" dirty="0"/>
                        <a:t>NA</a:t>
                      </a:r>
                    </a:p>
                  </a:txBody>
                  <a:tcPr/>
                </a:tc>
                <a:tc>
                  <a:txBody>
                    <a:bodyPr/>
                    <a:lstStyle/>
                    <a:p>
                      <a:pPr algn="ctr"/>
                      <a:r>
                        <a:rPr lang="en-US" sz="1100" dirty="0"/>
                        <a:t>Update</a:t>
                      </a:r>
                      <a:r>
                        <a:rPr lang="en-US" sz="1100" baseline="0" dirty="0"/>
                        <a:t> format of Section and Rule citations</a:t>
                      </a:r>
                      <a:endParaRPr lang="en-US" sz="1100" dirty="0"/>
                    </a:p>
                  </a:txBody>
                  <a:tcPr/>
                </a:tc>
                <a:extLst>
                  <a:ext uri="{0D108BD9-81ED-4DB2-BD59-A6C34878D82A}">
                    <a16:rowId xmlns:a16="http://schemas.microsoft.com/office/drawing/2014/main" val="4132401394"/>
                  </a:ext>
                </a:extLst>
              </a:tr>
              <a:tr h="43043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a:ea typeface="+mn-ea"/>
                          <a:cs typeface="+mn-cs"/>
                        </a:rPr>
                        <a:t>15A NCAC 02D .1104</a:t>
                      </a:r>
                    </a:p>
                  </a:txBody>
                  <a:tcPr/>
                </a:tc>
                <a:tc>
                  <a:txBody>
                    <a:bodyPr/>
                    <a:lstStyle/>
                    <a:p>
                      <a:pPr algn="ctr"/>
                      <a:r>
                        <a:rPr lang="en-US" sz="1100" dirty="0"/>
                        <a:t>Remove AALs corresponding to</a:t>
                      </a:r>
                      <a:r>
                        <a:rPr lang="en-US" sz="1100" baseline="0" dirty="0"/>
                        <a:t> SAB Draft May 2015 report</a:t>
                      </a:r>
                      <a:endParaRPr lang="en-US" sz="1100" dirty="0"/>
                    </a:p>
                  </a:txBody>
                  <a:tcPr/>
                </a:tc>
                <a:tc>
                  <a:txBody>
                    <a:bodyPr/>
                    <a:lstStyle/>
                    <a:p>
                      <a:pPr algn="ctr"/>
                      <a:r>
                        <a:rPr lang="en-US" sz="1100" dirty="0"/>
                        <a:t>Add table</a:t>
                      </a:r>
                      <a:r>
                        <a:rPr lang="en-US" sz="1100" baseline="0" dirty="0"/>
                        <a:t> header and reference to toxic exempt sources</a:t>
                      </a:r>
                      <a:endParaRPr lang="en-US" sz="1100" dirty="0"/>
                    </a:p>
                  </a:txBody>
                  <a:tcPr/>
                </a:tc>
                <a:extLst>
                  <a:ext uri="{0D108BD9-81ED-4DB2-BD59-A6C34878D82A}">
                    <a16:rowId xmlns:a16="http://schemas.microsoft.com/office/drawing/2014/main" val="3891837659"/>
                  </a:ext>
                </a:extLst>
              </a:tr>
              <a:tr h="41641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a:ea typeface="+mn-ea"/>
                          <a:cs typeface="+mn-cs"/>
                        </a:rPr>
                        <a:t>15A NCAC 02D .1105</a:t>
                      </a:r>
                    </a:p>
                  </a:txBody>
                  <a:tcPr/>
                </a:tc>
                <a:tc>
                  <a:txBody>
                    <a:bodyPr/>
                    <a:lstStyle/>
                    <a:p>
                      <a:pPr algn="ctr"/>
                      <a:r>
                        <a:rPr lang="en-US" sz="1100" dirty="0"/>
                        <a:t>NA</a:t>
                      </a:r>
                    </a:p>
                  </a:txBody>
                  <a:tcPr/>
                </a:tc>
                <a:tc>
                  <a:txBody>
                    <a:bodyPr/>
                    <a:lstStyle/>
                    <a:p>
                      <a:pPr algn="ctr"/>
                      <a:r>
                        <a:rPr lang="en-US" sz="1100" dirty="0"/>
                        <a:t>Update</a:t>
                      </a:r>
                      <a:r>
                        <a:rPr lang="en-US" sz="1100" baseline="0" dirty="0"/>
                        <a:t> format of Section and Rule citations</a:t>
                      </a:r>
                      <a:endParaRPr lang="en-US" sz="1100" dirty="0"/>
                    </a:p>
                  </a:txBody>
                  <a:tcPr/>
                </a:tc>
                <a:extLst>
                  <a:ext uri="{0D108BD9-81ED-4DB2-BD59-A6C34878D82A}">
                    <a16:rowId xmlns:a16="http://schemas.microsoft.com/office/drawing/2014/main" val="2465065382"/>
                  </a:ext>
                </a:extLst>
              </a:tr>
              <a:tr h="60652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a:ea typeface="+mn-ea"/>
                          <a:cs typeface="+mn-cs"/>
                        </a:rPr>
                        <a:t>15A NCAC 02D .1106</a:t>
                      </a:r>
                    </a:p>
                  </a:txBody>
                  <a:tcPr/>
                </a:tc>
                <a:tc>
                  <a:txBody>
                    <a:bodyPr/>
                    <a:lstStyle/>
                    <a:p>
                      <a:pPr algn="ctr"/>
                      <a:r>
                        <a:rPr lang="en-US" sz="1100" dirty="0"/>
                        <a:t>Amend reference to the Guidance</a:t>
                      </a:r>
                      <a:r>
                        <a:rPr lang="en-US" sz="1100" baseline="0" dirty="0"/>
                        <a:t> for Air Quality Models (Appendix W) and clarify modeling plan submittal requirements</a:t>
                      </a:r>
                      <a:endParaRPr lang="en-US" sz="1100" dirty="0"/>
                    </a:p>
                  </a:txBody>
                  <a:tcPr/>
                </a:tc>
                <a:tc>
                  <a:txBody>
                    <a:bodyPr/>
                    <a:lstStyle/>
                    <a:p>
                      <a:pPr algn="ctr"/>
                      <a:r>
                        <a:rPr lang="en-US" sz="1100" dirty="0"/>
                        <a:t>NA</a:t>
                      </a:r>
                    </a:p>
                  </a:txBody>
                  <a:tcPr/>
                </a:tc>
                <a:extLst>
                  <a:ext uri="{0D108BD9-81ED-4DB2-BD59-A6C34878D82A}">
                    <a16:rowId xmlns:a16="http://schemas.microsoft.com/office/drawing/2014/main" val="550018476"/>
                  </a:ext>
                </a:extLst>
              </a:tr>
              <a:tr h="43043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a:ea typeface="+mn-ea"/>
                          <a:cs typeface="+mn-cs"/>
                        </a:rPr>
                        <a:t>15A NCAC 02D .1107</a:t>
                      </a:r>
                    </a:p>
                  </a:txBody>
                  <a:tcPr/>
                </a:tc>
                <a:tc>
                  <a:txBody>
                    <a:bodyPr/>
                    <a:lstStyle/>
                    <a:p>
                      <a:pPr algn="ctr"/>
                      <a:r>
                        <a:rPr lang="en-US" sz="1100" dirty="0"/>
                        <a:t>Remove</a:t>
                      </a:r>
                      <a:r>
                        <a:rPr lang="en-US" sz="1100" baseline="0" dirty="0"/>
                        <a:t> redundancy in the modeling requirement </a:t>
                      </a:r>
                      <a:endParaRPr lang="en-US" sz="1100" dirty="0"/>
                    </a:p>
                  </a:txBody>
                  <a:tcPr/>
                </a:tc>
                <a:tc>
                  <a:txBody>
                    <a:bodyPr/>
                    <a:lstStyle/>
                    <a:p>
                      <a:pPr algn="ctr"/>
                      <a:r>
                        <a:rPr lang="en-US" sz="1100" dirty="0"/>
                        <a:t>Remove redundant language</a:t>
                      </a:r>
                      <a:r>
                        <a:rPr lang="en-US" sz="1100" baseline="0" dirty="0"/>
                        <a:t> and correct cross references</a:t>
                      </a:r>
                      <a:r>
                        <a:rPr lang="en-US" sz="1100" dirty="0"/>
                        <a:t> </a:t>
                      </a:r>
                    </a:p>
                  </a:txBody>
                  <a:tcPr/>
                </a:tc>
                <a:extLst>
                  <a:ext uri="{0D108BD9-81ED-4DB2-BD59-A6C34878D82A}">
                    <a16:rowId xmlns:a16="http://schemas.microsoft.com/office/drawing/2014/main" val="2353546460"/>
                  </a:ext>
                </a:extLst>
              </a:tr>
              <a:tr h="41641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a:ea typeface="+mn-ea"/>
                          <a:cs typeface="+mn-cs"/>
                        </a:rPr>
                        <a:t>15A NCAC 02D .1110</a:t>
                      </a:r>
                    </a:p>
                  </a:txBody>
                  <a:tcPr/>
                </a:tc>
                <a:tc>
                  <a:txBody>
                    <a:bodyPr/>
                    <a:lstStyle/>
                    <a:p>
                      <a:pPr algn="ctr"/>
                      <a:r>
                        <a:rPr lang="en-US" sz="1100" dirty="0"/>
                        <a:t>Remove language deemed unnecessary</a:t>
                      </a:r>
                    </a:p>
                  </a:txBody>
                  <a:tcPr/>
                </a:tc>
                <a:tc>
                  <a:txBody>
                    <a:bodyPr/>
                    <a:lstStyle/>
                    <a:p>
                      <a:pPr algn="ctr"/>
                      <a:r>
                        <a:rPr lang="en-US" sz="1100" dirty="0"/>
                        <a:t>Update</a:t>
                      </a:r>
                      <a:r>
                        <a:rPr lang="en-US" sz="1100" baseline="0" dirty="0"/>
                        <a:t> format of Section and Rule citations</a:t>
                      </a:r>
                      <a:endParaRPr lang="en-US" sz="1100" dirty="0"/>
                    </a:p>
                  </a:txBody>
                  <a:tcPr/>
                </a:tc>
                <a:extLst>
                  <a:ext uri="{0D108BD9-81ED-4DB2-BD59-A6C34878D82A}">
                    <a16:rowId xmlns:a16="http://schemas.microsoft.com/office/drawing/2014/main" val="3018173449"/>
                  </a:ext>
                </a:extLst>
              </a:tr>
              <a:tr h="41641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a:ea typeface="+mn-ea"/>
                          <a:cs typeface="+mn-cs"/>
                        </a:rPr>
                        <a:t>15A NCAC 02D .1111</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t>Remove language deemed unnecessary</a:t>
                      </a:r>
                    </a:p>
                  </a:txBody>
                  <a:tcPr/>
                </a:tc>
                <a:tc>
                  <a:txBody>
                    <a:bodyPr/>
                    <a:lstStyle/>
                    <a:p>
                      <a:pPr algn="ctr"/>
                      <a:r>
                        <a:rPr lang="en-US" sz="1100" dirty="0"/>
                        <a:t>Update</a:t>
                      </a:r>
                      <a:r>
                        <a:rPr lang="en-US" sz="1100" baseline="0" dirty="0"/>
                        <a:t> format of Section and Rule citations</a:t>
                      </a:r>
                      <a:endParaRPr lang="en-US" sz="1100" dirty="0"/>
                    </a:p>
                  </a:txBody>
                  <a:tcPr/>
                </a:tc>
                <a:extLst>
                  <a:ext uri="{0D108BD9-81ED-4DB2-BD59-A6C34878D82A}">
                    <a16:rowId xmlns:a16="http://schemas.microsoft.com/office/drawing/2014/main" val="3154227183"/>
                  </a:ext>
                </a:extLst>
              </a:tr>
              <a:tr h="41641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a:ea typeface="+mn-ea"/>
                          <a:cs typeface="+mn-cs"/>
                        </a:rPr>
                        <a:t>15A NCAC 02D .1112</a:t>
                      </a:r>
                    </a:p>
                  </a:txBody>
                  <a:tcPr/>
                </a:tc>
                <a:tc>
                  <a:txBody>
                    <a:bodyPr/>
                    <a:lstStyle/>
                    <a:p>
                      <a:pPr algn="ctr"/>
                      <a:r>
                        <a:rPr lang="en-US" sz="1100" dirty="0"/>
                        <a:t>NA</a:t>
                      </a:r>
                    </a:p>
                  </a:txBody>
                  <a:tcPr/>
                </a:tc>
                <a:tc>
                  <a:txBody>
                    <a:bodyPr/>
                    <a:lstStyle/>
                    <a:p>
                      <a:pPr algn="ctr"/>
                      <a:r>
                        <a:rPr lang="en-US" sz="1100" dirty="0"/>
                        <a:t>Update</a:t>
                      </a:r>
                      <a:r>
                        <a:rPr lang="en-US" sz="1100" baseline="0" dirty="0"/>
                        <a:t> format of Section and Rule citations</a:t>
                      </a:r>
                      <a:endParaRPr lang="en-US" sz="1100" dirty="0"/>
                    </a:p>
                  </a:txBody>
                  <a:tcPr/>
                </a:tc>
                <a:extLst>
                  <a:ext uri="{0D108BD9-81ED-4DB2-BD59-A6C34878D82A}">
                    <a16:rowId xmlns:a16="http://schemas.microsoft.com/office/drawing/2014/main" val="2850901563"/>
                  </a:ext>
                </a:extLst>
              </a:tr>
            </a:tbl>
          </a:graphicData>
        </a:graphic>
      </p:graphicFrame>
      <p:sp>
        <p:nvSpPr>
          <p:cNvPr id="4" name="Slide Number Placeholder 3"/>
          <p:cNvSpPr>
            <a:spLocks noGrp="1"/>
          </p:cNvSpPr>
          <p:nvPr>
            <p:ph type="sldNum" sz="quarter" idx="10"/>
          </p:nvPr>
        </p:nvSpPr>
        <p:spPr/>
        <p:txBody>
          <a:bodyPr/>
          <a:lstStyle/>
          <a:p>
            <a:pPr>
              <a:defRPr/>
            </a:pPr>
            <a:fld id="{32C80F77-6CB5-4FFA-88E0-48FD34467179}" type="slidenum">
              <a:rPr lang="en-US" altLang="en-US" smtClean="0"/>
              <a:pPr>
                <a:defRPr/>
              </a:pPr>
              <a:t>7</a:t>
            </a:fld>
            <a:endParaRPr lang="en-US" altLang="en-US" dirty="0"/>
          </a:p>
        </p:txBody>
      </p:sp>
      <p:sp>
        <p:nvSpPr>
          <p:cNvPr id="6" name="Rectangle 5"/>
          <p:cNvSpPr/>
          <p:nvPr/>
        </p:nvSpPr>
        <p:spPr>
          <a:xfrm>
            <a:off x="77788" y="6127219"/>
            <a:ext cx="3696268" cy="341632"/>
          </a:xfrm>
          <a:prstGeom prst="rect">
            <a:avLst/>
          </a:prstGeom>
        </p:spPr>
        <p:txBody>
          <a:bodyPr wrap="none">
            <a:spAutoFit/>
          </a:bodyPr>
          <a:lstStyle/>
          <a:p>
            <a:pPr lvl="0" defTabSz="685800" eaLnBrk="1" fontAlgn="auto" hangingPunct="1">
              <a:lnSpc>
                <a:spcPct val="90000"/>
              </a:lnSpc>
              <a:spcAft>
                <a:spcPts val="0"/>
              </a:spcAft>
              <a:defRPr/>
            </a:pPr>
            <a:r>
              <a:rPr lang="en-US" i="1" dirty="0">
                <a:solidFill>
                  <a:srgbClr val="288DC2"/>
                </a:solidFill>
                <a:latin typeface="Times New Roman" panose="02020603050405020304" pitchFamily="18" charset="0"/>
                <a:cs typeface="Times New Roman" panose="02020603050405020304" pitchFamily="18" charset="0"/>
              </a:rPr>
              <a:t>Department of Environmental Quality</a:t>
            </a:r>
          </a:p>
        </p:txBody>
      </p:sp>
    </p:spTree>
    <p:extLst>
      <p:ext uri="{BB962C8B-B14F-4D97-AF65-F5344CB8AC3E}">
        <p14:creationId xmlns:p14="http://schemas.microsoft.com/office/powerpoint/2010/main" val="1049234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Group 3 Rules Preliminary Updates</a:t>
            </a:r>
            <a:br>
              <a:rPr lang="en-US" b="1" dirty="0"/>
            </a:br>
            <a:r>
              <a:rPr lang="en-US" sz="2000" b="1" dirty="0"/>
              <a:t>NC Air Toxics - 15A NCAC 02D .1100</a:t>
            </a:r>
            <a:endParaRPr lang="en-US" dirty="0"/>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pPr marL="0" indent="0" algn="ctr">
              <a:buNone/>
            </a:pPr>
            <a:r>
              <a:rPr lang="en-US" sz="3200" dirty="0">
                <a:solidFill>
                  <a:srgbClr val="002060"/>
                </a:solidFill>
              </a:rPr>
              <a:t>Questions/Comments/Discussion?</a:t>
            </a:r>
          </a:p>
        </p:txBody>
      </p:sp>
      <p:sp>
        <p:nvSpPr>
          <p:cNvPr id="4" name="Slide Number Placeholder 3"/>
          <p:cNvSpPr>
            <a:spLocks noGrp="1"/>
          </p:cNvSpPr>
          <p:nvPr>
            <p:ph type="sldNum" sz="quarter" idx="10"/>
          </p:nvPr>
        </p:nvSpPr>
        <p:spPr/>
        <p:txBody>
          <a:bodyPr/>
          <a:lstStyle/>
          <a:p>
            <a:pPr>
              <a:defRPr/>
            </a:pPr>
            <a:fld id="{32C80F77-6CB5-4FFA-88E0-48FD34467179}" type="slidenum">
              <a:rPr lang="en-US" altLang="en-US" smtClean="0"/>
              <a:pPr>
                <a:defRPr/>
              </a:pPr>
              <a:t>8</a:t>
            </a:fld>
            <a:endParaRPr lang="en-US" altLang="en-US" dirty="0"/>
          </a:p>
        </p:txBody>
      </p:sp>
      <p:sp>
        <p:nvSpPr>
          <p:cNvPr id="5" name="Rectangle 4"/>
          <p:cNvSpPr/>
          <p:nvPr/>
        </p:nvSpPr>
        <p:spPr>
          <a:xfrm>
            <a:off x="182002" y="5975825"/>
            <a:ext cx="3696268" cy="341632"/>
          </a:xfrm>
          <a:prstGeom prst="rect">
            <a:avLst/>
          </a:prstGeom>
        </p:spPr>
        <p:txBody>
          <a:bodyPr wrap="none">
            <a:spAutoFit/>
          </a:bodyPr>
          <a:lstStyle/>
          <a:p>
            <a:pPr lvl="0" defTabSz="685800" eaLnBrk="1" fontAlgn="auto" hangingPunct="1">
              <a:lnSpc>
                <a:spcPct val="90000"/>
              </a:lnSpc>
              <a:spcAft>
                <a:spcPts val="0"/>
              </a:spcAft>
              <a:defRPr/>
            </a:pPr>
            <a:r>
              <a:rPr lang="en-US" i="1" dirty="0">
                <a:solidFill>
                  <a:srgbClr val="288DC2"/>
                </a:solidFill>
                <a:latin typeface="Times New Roman" panose="02020603050405020304" pitchFamily="18" charset="0"/>
                <a:cs typeface="Times New Roman" panose="02020603050405020304" pitchFamily="18" charset="0"/>
              </a:rPr>
              <a:t>Department of Environmental Quality</a:t>
            </a:r>
          </a:p>
        </p:txBody>
      </p:sp>
    </p:spTree>
    <p:extLst>
      <p:ext uri="{BB962C8B-B14F-4D97-AF65-F5344CB8AC3E}">
        <p14:creationId xmlns:p14="http://schemas.microsoft.com/office/powerpoint/2010/main" val="1743668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8427"/>
            <a:ext cx="7886700" cy="916641"/>
          </a:xfrm>
        </p:spPr>
        <p:txBody>
          <a:bodyPr/>
          <a:lstStyle/>
          <a:p>
            <a:r>
              <a:rPr lang="en-US" b="1" dirty="0"/>
              <a:t>Group 3 Rules Preliminary Updates</a:t>
            </a:r>
            <a:br>
              <a:rPr lang="en-US" b="1" dirty="0"/>
            </a:br>
            <a:r>
              <a:rPr lang="en-US" sz="2000" b="1" dirty="0"/>
              <a:t>NC Air Toxics - 15A NCAC 02Q .0700</a:t>
            </a:r>
            <a:endParaRPr lang="en-US"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05318485"/>
              </p:ext>
            </p:extLst>
          </p:nvPr>
        </p:nvGraphicFramePr>
        <p:xfrm>
          <a:off x="223946" y="868122"/>
          <a:ext cx="8584494" cy="4846320"/>
        </p:xfrm>
        <a:graphic>
          <a:graphicData uri="http://schemas.openxmlformats.org/drawingml/2006/table">
            <a:tbl>
              <a:tblPr firstRow="1" bandRow="1">
                <a:tableStyleId>{5C22544A-7EE6-4342-B048-85BDC9FD1C3A}</a:tableStyleId>
              </a:tblPr>
              <a:tblGrid>
                <a:gridCol w="1996581">
                  <a:extLst>
                    <a:ext uri="{9D8B030D-6E8A-4147-A177-3AD203B41FA5}">
                      <a16:colId xmlns:a16="http://schemas.microsoft.com/office/drawing/2014/main" val="3727959834"/>
                    </a:ext>
                  </a:extLst>
                </a:gridCol>
                <a:gridCol w="3735656">
                  <a:extLst>
                    <a:ext uri="{9D8B030D-6E8A-4147-A177-3AD203B41FA5}">
                      <a16:colId xmlns:a16="http://schemas.microsoft.com/office/drawing/2014/main" val="2973495734"/>
                    </a:ext>
                  </a:extLst>
                </a:gridCol>
                <a:gridCol w="2852257">
                  <a:extLst>
                    <a:ext uri="{9D8B030D-6E8A-4147-A177-3AD203B41FA5}">
                      <a16:colId xmlns:a16="http://schemas.microsoft.com/office/drawing/2014/main" val="1399836435"/>
                    </a:ext>
                  </a:extLst>
                </a:gridCol>
              </a:tblGrid>
              <a:tr h="287312">
                <a:tc>
                  <a:txBody>
                    <a:bodyPr/>
                    <a:lstStyle/>
                    <a:p>
                      <a:pPr algn="ctr"/>
                      <a:r>
                        <a:rPr lang="en-US" dirty="0"/>
                        <a:t>Rule</a:t>
                      </a:r>
                    </a:p>
                  </a:txBody>
                  <a:tcPr/>
                </a:tc>
                <a:tc>
                  <a:txBody>
                    <a:bodyPr/>
                    <a:lstStyle/>
                    <a:p>
                      <a:pPr algn="ctr"/>
                      <a:r>
                        <a:rPr lang="en-US" dirty="0"/>
                        <a:t>Substantive Changes</a:t>
                      </a:r>
                    </a:p>
                  </a:txBody>
                  <a:tcPr/>
                </a:tc>
                <a:tc>
                  <a:txBody>
                    <a:bodyPr/>
                    <a:lstStyle/>
                    <a:p>
                      <a:pPr algn="ctr"/>
                      <a:r>
                        <a:rPr lang="en-US" dirty="0"/>
                        <a:t>Procedural Changes</a:t>
                      </a:r>
                    </a:p>
                  </a:txBody>
                  <a:tcPr/>
                </a:tc>
                <a:extLst>
                  <a:ext uri="{0D108BD9-81ED-4DB2-BD59-A6C34878D82A}">
                    <a16:rowId xmlns:a16="http://schemas.microsoft.com/office/drawing/2014/main" val="30755473"/>
                  </a:ext>
                </a:extLst>
              </a:tr>
              <a:tr h="486220">
                <a:tc>
                  <a:txBody>
                    <a:bodyPr/>
                    <a:lstStyle/>
                    <a:p>
                      <a:r>
                        <a:rPr lang="en-US" dirty="0"/>
                        <a:t>15A NCAC 02Q .0701</a:t>
                      </a:r>
                    </a:p>
                  </a:txBody>
                  <a:tcPr/>
                </a:tc>
                <a:tc>
                  <a:txBody>
                    <a:bodyPr/>
                    <a:lstStyle/>
                    <a:p>
                      <a:pPr algn="ctr"/>
                      <a:r>
                        <a:rPr lang="en-US" dirty="0"/>
                        <a:t>NA</a:t>
                      </a:r>
                    </a:p>
                  </a:txBody>
                  <a:tcPr/>
                </a:tc>
                <a:tc>
                  <a:txBody>
                    <a:bodyPr/>
                    <a:lstStyle/>
                    <a:p>
                      <a:pPr algn="ctr"/>
                      <a:r>
                        <a:rPr lang="en-US" dirty="0"/>
                        <a:t>Update</a:t>
                      </a:r>
                      <a:r>
                        <a:rPr lang="en-US" baseline="0" dirty="0"/>
                        <a:t> format of Section and Rule citations</a:t>
                      </a:r>
                      <a:endParaRPr lang="en-US" dirty="0"/>
                    </a:p>
                  </a:txBody>
                  <a:tcPr/>
                </a:tc>
                <a:extLst>
                  <a:ext uri="{0D108BD9-81ED-4DB2-BD59-A6C34878D82A}">
                    <a16:rowId xmlns:a16="http://schemas.microsoft.com/office/drawing/2014/main" val="1370868955"/>
                  </a:ext>
                </a:extLst>
              </a:tr>
              <a:tr h="48622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rial"/>
                          <a:ea typeface="+mn-ea"/>
                          <a:cs typeface="+mn-cs"/>
                        </a:rPr>
                        <a:t>15A NCAC 02Q .0702</a:t>
                      </a:r>
                    </a:p>
                  </a:txBody>
                  <a:tcPr/>
                </a:tc>
                <a:tc>
                  <a:txBody>
                    <a:bodyPr/>
                    <a:lstStyle/>
                    <a:p>
                      <a:pPr algn="ctr"/>
                      <a:r>
                        <a:rPr lang="en-US" dirty="0"/>
                        <a:t>Amend exempt sources to make consistent</a:t>
                      </a:r>
                      <a:r>
                        <a:rPr lang="en-US" baseline="0" dirty="0"/>
                        <a:t> with recent permitting exemption language</a:t>
                      </a:r>
                      <a:endParaRPr lang="en-US" dirty="0"/>
                    </a:p>
                  </a:txBody>
                  <a:tcPr/>
                </a:tc>
                <a:tc>
                  <a:txBody>
                    <a:bodyPr/>
                    <a:lstStyle/>
                    <a:p>
                      <a:pPr algn="ctr"/>
                      <a:r>
                        <a:rPr lang="en-US" dirty="0"/>
                        <a:t>Add regulatory clarification</a:t>
                      </a:r>
                    </a:p>
                  </a:txBody>
                  <a:tcPr/>
                </a:tc>
                <a:extLst>
                  <a:ext uri="{0D108BD9-81ED-4DB2-BD59-A6C34878D82A}">
                    <a16:rowId xmlns:a16="http://schemas.microsoft.com/office/drawing/2014/main" val="3925455646"/>
                  </a:ext>
                </a:extLst>
              </a:tr>
              <a:tr h="68512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rial"/>
                          <a:ea typeface="+mn-ea"/>
                          <a:cs typeface="+mn-cs"/>
                        </a:rPr>
                        <a:t>15A NCAC 02Q .0703</a:t>
                      </a:r>
                    </a:p>
                  </a:txBody>
                  <a:tcPr/>
                </a:tc>
                <a:tc>
                  <a:txBody>
                    <a:bodyPr/>
                    <a:lstStyle/>
                    <a:p>
                      <a:pPr algn="ctr"/>
                      <a:r>
                        <a:rPr lang="en-US" dirty="0"/>
                        <a:t>Clarify/remove definitions as necessary to reflect current rulemaking activities or remove redundancies</a:t>
                      </a:r>
                    </a:p>
                  </a:txBody>
                  <a:tcPr/>
                </a:tc>
                <a:tc>
                  <a:txBody>
                    <a:bodyPr/>
                    <a:lstStyle/>
                    <a:p>
                      <a:pPr algn="ctr"/>
                      <a:r>
                        <a:rPr lang="en-US" dirty="0"/>
                        <a:t>NA</a:t>
                      </a:r>
                    </a:p>
                  </a:txBody>
                  <a:tcPr/>
                </a:tc>
                <a:extLst>
                  <a:ext uri="{0D108BD9-81ED-4DB2-BD59-A6C34878D82A}">
                    <a16:rowId xmlns:a16="http://schemas.microsoft.com/office/drawing/2014/main" val="3736637843"/>
                  </a:ext>
                </a:extLst>
              </a:tr>
              <a:tr h="68512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rial"/>
                          <a:ea typeface="+mn-ea"/>
                          <a:cs typeface="+mn-cs"/>
                        </a:rPr>
                        <a:t>15A NCAC 02Q .0704</a:t>
                      </a:r>
                    </a:p>
                  </a:txBody>
                  <a:tcPr/>
                </a:tc>
                <a:tc>
                  <a:txBody>
                    <a:bodyPr/>
                    <a:lstStyle/>
                    <a:p>
                      <a:pPr algn="ctr"/>
                      <a:r>
                        <a:rPr lang="en-US" dirty="0"/>
                        <a:t>Add references to DAQ’s requirements to comply with GS 143-215.107(a)(5)(b)</a:t>
                      </a:r>
                      <a:r>
                        <a:rPr lang="en-US" baseline="0" dirty="0"/>
                        <a:t> – Session Law 2012-91</a:t>
                      </a:r>
                      <a:endParaRPr lang="en-US" dirty="0"/>
                    </a:p>
                  </a:txBody>
                  <a:tcPr/>
                </a:tc>
                <a:tc>
                  <a:txBody>
                    <a:bodyPr/>
                    <a:lstStyle/>
                    <a:p>
                      <a:pPr algn="ctr"/>
                      <a:r>
                        <a:rPr lang="en-US" dirty="0"/>
                        <a:t>Update</a:t>
                      </a:r>
                      <a:r>
                        <a:rPr lang="en-US" baseline="0" dirty="0"/>
                        <a:t> format of Section and Rule citations</a:t>
                      </a:r>
                      <a:endParaRPr lang="en-US" dirty="0"/>
                    </a:p>
                  </a:txBody>
                  <a:tcPr/>
                </a:tc>
                <a:extLst>
                  <a:ext uri="{0D108BD9-81ED-4DB2-BD59-A6C34878D82A}">
                    <a16:rowId xmlns:a16="http://schemas.microsoft.com/office/drawing/2014/main" val="728146805"/>
                  </a:ext>
                </a:extLst>
              </a:tr>
              <a:tr h="108294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rial"/>
                          <a:ea typeface="+mn-ea"/>
                          <a:cs typeface="+mn-cs"/>
                        </a:rPr>
                        <a:t>15A NCAC 02Q .0706</a:t>
                      </a:r>
                    </a:p>
                  </a:txBody>
                  <a:tcPr/>
                </a:tc>
                <a:tc>
                  <a:txBody>
                    <a:bodyPr/>
                    <a:lstStyle/>
                    <a:p>
                      <a:pPr algn="ctr"/>
                      <a:r>
                        <a:rPr lang="en-US" dirty="0"/>
                        <a:t>Clarify who</a:t>
                      </a:r>
                      <a:r>
                        <a:rPr lang="en-US" baseline="0" dirty="0"/>
                        <a:t> should submit a permit application to comply with toxics for modification of a facility and add references to DAQ’s requirements to comply with GS 143-215.107(a)(5)(b) – Session Law 2012-91</a:t>
                      </a:r>
                      <a:endParaRPr lang="en-US" dirty="0"/>
                    </a:p>
                  </a:txBody>
                  <a:tcPr/>
                </a:tc>
                <a:tc>
                  <a:txBody>
                    <a:bodyPr/>
                    <a:lstStyle/>
                    <a:p>
                      <a:pPr algn="ctr"/>
                      <a:r>
                        <a:rPr lang="en-US" dirty="0"/>
                        <a:t>Update</a:t>
                      </a:r>
                      <a:r>
                        <a:rPr lang="en-US" baseline="0" dirty="0"/>
                        <a:t> format of Section and Rule citations</a:t>
                      </a:r>
                      <a:endParaRPr lang="en-US" dirty="0"/>
                    </a:p>
                  </a:txBody>
                  <a:tcPr/>
                </a:tc>
                <a:extLst>
                  <a:ext uri="{0D108BD9-81ED-4DB2-BD59-A6C34878D82A}">
                    <a16:rowId xmlns:a16="http://schemas.microsoft.com/office/drawing/2014/main" val="746460591"/>
                  </a:ext>
                </a:extLst>
              </a:tr>
              <a:tr h="28731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rial"/>
                          <a:ea typeface="+mn-ea"/>
                          <a:cs typeface="+mn-cs"/>
                        </a:rPr>
                        <a:t>15A NCAC 02Q .0707</a:t>
                      </a:r>
                    </a:p>
                  </a:txBody>
                  <a:tcPr/>
                </a:tc>
                <a:tc>
                  <a:txBody>
                    <a:bodyPr/>
                    <a:lstStyle/>
                    <a:p>
                      <a:pPr algn="ctr"/>
                      <a:r>
                        <a:rPr lang="en-US" dirty="0"/>
                        <a:t>NA</a:t>
                      </a:r>
                    </a:p>
                  </a:txBody>
                  <a:tcPr/>
                </a:tc>
                <a:tc>
                  <a:txBody>
                    <a:bodyPr/>
                    <a:lstStyle/>
                    <a:p>
                      <a:pPr algn="ctr"/>
                      <a:r>
                        <a:rPr lang="en-US" dirty="0"/>
                        <a:t>NA</a:t>
                      </a:r>
                    </a:p>
                  </a:txBody>
                  <a:tcPr/>
                </a:tc>
                <a:extLst>
                  <a:ext uri="{0D108BD9-81ED-4DB2-BD59-A6C34878D82A}">
                    <a16:rowId xmlns:a16="http://schemas.microsoft.com/office/drawing/2014/main" val="1228848419"/>
                  </a:ext>
                </a:extLst>
              </a:tr>
              <a:tr h="68512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rial"/>
                          <a:ea typeface="+mn-ea"/>
                          <a:cs typeface="+mn-cs"/>
                        </a:rPr>
                        <a:t>15A NCAC 02Q .0708</a:t>
                      </a:r>
                    </a:p>
                  </a:txBody>
                  <a:tcPr/>
                </a:tc>
                <a:tc>
                  <a:txBody>
                    <a:bodyPr/>
                    <a:lstStyle/>
                    <a:p>
                      <a:pPr algn="ctr"/>
                      <a:r>
                        <a:rPr lang="en-US" dirty="0"/>
                        <a:t>Clarify</a:t>
                      </a:r>
                      <a:r>
                        <a:rPr lang="en-US" baseline="0" dirty="0"/>
                        <a:t> what sources of previously unknown toxic air pollutants should be included in an application for permit amendment</a:t>
                      </a:r>
                      <a:endParaRPr lang="en-US" dirty="0"/>
                    </a:p>
                  </a:txBody>
                  <a:tcPr/>
                </a:tc>
                <a:tc>
                  <a:txBody>
                    <a:bodyPr/>
                    <a:lstStyle/>
                    <a:p>
                      <a:pPr algn="ctr"/>
                      <a:r>
                        <a:rPr lang="en-US" dirty="0"/>
                        <a:t>NA</a:t>
                      </a:r>
                    </a:p>
                  </a:txBody>
                  <a:tcPr/>
                </a:tc>
                <a:extLst>
                  <a:ext uri="{0D108BD9-81ED-4DB2-BD59-A6C34878D82A}">
                    <a16:rowId xmlns:a16="http://schemas.microsoft.com/office/drawing/2014/main" val="3881519860"/>
                  </a:ext>
                </a:extLst>
              </a:tr>
            </a:tbl>
          </a:graphicData>
        </a:graphic>
      </p:graphicFrame>
      <p:sp>
        <p:nvSpPr>
          <p:cNvPr id="4" name="Slide Number Placeholder 3"/>
          <p:cNvSpPr>
            <a:spLocks noGrp="1"/>
          </p:cNvSpPr>
          <p:nvPr>
            <p:ph type="sldNum" sz="quarter" idx="10"/>
          </p:nvPr>
        </p:nvSpPr>
        <p:spPr/>
        <p:txBody>
          <a:bodyPr/>
          <a:lstStyle/>
          <a:p>
            <a:pPr>
              <a:defRPr/>
            </a:pPr>
            <a:fld id="{32C80F77-6CB5-4FFA-88E0-48FD34467179}" type="slidenum">
              <a:rPr lang="en-US" altLang="en-US" smtClean="0"/>
              <a:pPr>
                <a:defRPr/>
              </a:pPr>
              <a:t>9</a:t>
            </a:fld>
            <a:endParaRPr lang="en-US" altLang="en-US" dirty="0"/>
          </a:p>
        </p:txBody>
      </p:sp>
      <p:sp>
        <p:nvSpPr>
          <p:cNvPr id="12" name="Rectangle 11"/>
          <p:cNvSpPr/>
          <p:nvPr/>
        </p:nvSpPr>
        <p:spPr>
          <a:xfrm>
            <a:off x="223946" y="6169164"/>
            <a:ext cx="3696268" cy="341632"/>
          </a:xfrm>
          <a:prstGeom prst="rect">
            <a:avLst/>
          </a:prstGeom>
        </p:spPr>
        <p:txBody>
          <a:bodyPr wrap="none">
            <a:spAutoFit/>
          </a:bodyPr>
          <a:lstStyle/>
          <a:p>
            <a:pPr lvl="0" defTabSz="685800" eaLnBrk="1" fontAlgn="auto" hangingPunct="1">
              <a:lnSpc>
                <a:spcPct val="90000"/>
              </a:lnSpc>
              <a:spcAft>
                <a:spcPts val="0"/>
              </a:spcAft>
              <a:defRPr/>
            </a:pPr>
            <a:r>
              <a:rPr lang="en-US" i="1" dirty="0">
                <a:solidFill>
                  <a:srgbClr val="288DC2"/>
                </a:solidFill>
                <a:latin typeface="Times New Roman" panose="02020603050405020304" pitchFamily="18" charset="0"/>
                <a:cs typeface="Times New Roman" panose="02020603050405020304" pitchFamily="18" charset="0"/>
              </a:rPr>
              <a:t>Department of Environmental Quality</a:t>
            </a:r>
          </a:p>
        </p:txBody>
      </p:sp>
    </p:spTree>
    <p:extLst>
      <p:ext uri="{BB962C8B-B14F-4D97-AF65-F5344CB8AC3E}">
        <p14:creationId xmlns:p14="http://schemas.microsoft.com/office/powerpoint/2010/main" val="4009097958"/>
      </p:ext>
    </p:extLst>
  </p:cSld>
  <p:clrMapOvr>
    <a:masterClrMapping/>
  </p:clrMapOvr>
</p:sld>
</file>

<file path=ppt/theme/theme1.xml><?xml version="1.0" encoding="utf-8"?>
<a:theme xmlns:a="http://schemas.openxmlformats.org/drawingml/2006/main" name="2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19328</TotalTime>
  <Words>1962</Words>
  <Application>Microsoft Office PowerPoint</Application>
  <PresentationFormat>On-screen Show (4:3)</PresentationFormat>
  <Paragraphs>453</Paragraphs>
  <Slides>23</Slides>
  <Notes>1</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Times New Roman</vt:lpstr>
      <vt:lpstr>2_Office Theme</vt:lpstr>
      <vt:lpstr>Department of Environmental Quality</vt:lpstr>
      <vt:lpstr>Purpose of  Today’s Meeting</vt:lpstr>
      <vt:lpstr>Background</vt:lpstr>
      <vt:lpstr>General Process</vt:lpstr>
      <vt:lpstr>Rule Groups &amp;Anticipated General Timing (subject to change)</vt:lpstr>
      <vt:lpstr>Group 3 Rules</vt:lpstr>
      <vt:lpstr>Group 3 Rules Preliminary Updates NC Air Toxics - 15A NCAC 02D .1100</vt:lpstr>
      <vt:lpstr>Group 3 Rules Preliminary Updates NC Air Toxics - 15A NCAC 02D .1100</vt:lpstr>
      <vt:lpstr>Group 3 Rules Preliminary Updates NC Air Toxics - 15A NCAC 02Q .0700</vt:lpstr>
      <vt:lpstr>Group 3 Rules Preliminary Updates NC Air Toxics - 15A NCAC 02Q .0700 (continued)</vt:lpstr>
      <vt:lpstr>Group 3 Rules Preliminary Updates NC Air Toxics - 15A NCAC 02Q .0700</vt:lpstr>
      <vt:lpstr>Group 3 Rules Preliminary Updates Incinerator Rules – 15 NCAC 02D .1200*</vt:lpstr>
      <vt:lpstr>Group 3 Rules Preliminary Updates Incinerator Rules – 15 NCAC 02D .1200*</vt:lpstr>
      <vt:lpstr>Group 3 Rules Preliminary Updates NC Air Toxics - 15A NCAC 02Q .0700</vt:lpstr>
      <vt:lpstr>Group 2 Rules Update</vt:lpstr>
      <vt:lpstr>Group 1 Rules Update </vt:lpstr>
      <vt:lpstr>Wrap Up</vt:lpstr>
      <vt:lpstr>Wrap Up</vt:lpstr>
      <vt:lpstr>How to Get Involved</vt:lpstr>
      <vt:lpstr>Contact</vt:lpstr>
      <vt:lpstr>PowerPoint Presentation</vt:lpstr>
      <vt:lpstr>Clean Air Act Guidelines and Standards for Waste Management</vt:lpstr>
      <vt:lpstr>Clean Air Act Guidelines and Standards for Waste Management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Dietrich</dc:creator>
  <cp:lastModifiedBy>Cuilla, Mark</cp:lastModifiedBy>
  <cp:revision>376</cp:revision>
  <cp:lastPrinted>2016-12-02T13:52:35Z</cp:lastPrinted>
  <dcterms:created xsi:type="dcterms:W3CDTF">2015-07-07T20:02:11Z</dcterms:created>
  <dcterms:modified xsi:type="dcterms:W3CDTF">2017-06-01T16:06:17Z</dcterms:modified>
</cp:coreProperties>
</file>