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77" r:id="rId3"/>
    <p:sldId id="274" r:id="rId4"/>
    <p:sldId id="278" r:id="rId5"/>
    <p:sldId id="279" r:id="rId6"/>
    <p:sldId id="280" r:id="rId7"/>
    <p:sldId id="286" r:id="rId8"/>
    <p:sldId id="281" r:id="rId9"/>
    <p:sldId id="282" r:id="rId10"/>
    <p:sldId id="283" r:id="rId11"/>
    <p:sldId id="284" r:id="rId12"/>
    <p:sldId id="285" r:id="rId13"/>
    <p:sldId id="293" r:id="rId14"/>
    <p:sldId id="270" r:id="rId15"/>
    <p:sldId id="273" r:id="rId16"/>
    <p:sldId id="261" r:id="rId17"/>
    <p:sldId id="262" r:id="rId18"/>
    <p:sldId id="264" r:id="rId19"/>
    <p:sldId id="268" r:id="rId20"/>
    <p:sldId id="265" r:id="rId21"/>
    <p:sldId id="266" r:id="rId22"/>
    <p:sldId id="287" r:id="rId23"/>
    <p:sldId id="288" r:id="rId24"/>
    <p:sldId id="267" r:id="rId25"/>
    <p:sldId id="269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wood, Sue" initials="HS" lastIdx="2" clrIdx="0">
    <p:extLst>
      <p:ext uri="{19B8F6BF-5375-455C-9EA6-DF929625EA0E}">
        <p15:presenceInfo xmlns:p15="http://schemas.microsoft.com/office/powerpoint/2012/main" userId="S::sue.homewood@ncdenr.gov::78428143-e39f-4063-a845-7ce4b666348c" providerId="AD"/>
      </p:ext>
    </p:extLst>
  </p:cmAuthor>
  <p:cmAuthor id="2" name="Fullmer,Grace" initials="F" lastIdx="2" clrIdx="1">
    <p:extLst>
      <p:ext uri="{19B8F6BF-5375-455C-9EA6-DF929625EA0E}">
        <p15:presenceInfo xmlns:p15="http://schemas.microsoft.com/office/powerpoint/2012/main" userId="Fullmer,Gra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43A"/>
    <a:srgbClr val="EBE7D7"/>
    <a:srgbClr val="AFA697"/>
    <a:srgbClr val="1C4584"/>
    <a:srgbClr val="71A64B"/>
    <a:srgbClr val="00838F"/>
    <a:srgbClr val="73BFB2"/>
    <a:srgbClr val="672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0553" autoAdjust="0"/>
  </p:normalViewPr>
  <p:slideViewPr>
    <p:cSldViewPr snapToGrid="0">
      <p:cViewPr varScale="1">
        <p:scale>
          <a:sx n="101" d="100"/>
          <a:sy n="101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12B8C-A0A9-41CA-B6A0-BCF595C8A610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79B09-2522-4E54-9F06-F8610C183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8538">
              <a:defRPr>
                <a:solidFill>
                  <a:schemeClr val="tx1"/>
                </a:solidFill>
                <a:latin typeface="Arial" charset="0"/>
              </a:defRPr>
            </a:lvl1pPr>
            <a:lvl2pPr marL="742508" indent="-284709" defTabSz="928538">
              <a:defRPr>
                <a:solidFill>
                  <a:schemeClr val="tx1"/>
                </a:solidFill>
                <a:latin typeface="Arial" charset="0"/>
              </a:defRPr>
            </a:lvl2pPr>
            <a:lvl3pPr marL="1143688" indent="-228091" defTabSz="928538">
              <a:defRPr>
                <a:solidFill>
                  <a:schemeClr val="tx1"/>
                </a:solidFill>
                <a:latin typeface="Arial" charset="0"/>
              </a:defRPr>
            </a:lvl3pPr>
            <a:lvl4pPr marL="1601486" indent="-228091" defTabSz="928538">
              <a:defRPr>
                <a:solidFill>
                  <a:schemeClr val="tx1"/>
                </a:solidFill>
                <a:latin typeface="Arial" charset="0"/>
              </a:defRPr>
            </a:lvl4pPr>
            <a:lvl5pPr marL="2059285" indent="-228091" defTabSz="928538">
              <a:defRPr>
                <a:solidFill>
                  <a:schemeClr val="tx1"/>
                </a:solidFill>
                <a:latin typeface="Arial" charset="0"/>
              </a:defRPr>
            </a:lvl5pPr>
            <a:lvl6pPr marL="2525172" indent="-228091" defTabSz="9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1058" indent="-228091" defTabSz="9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6945" indent="-228091" defTabSz="9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832" indent="-228091" defTabSz="9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85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0BF8C6-2CEF-4B37-BD4A-2E7867BD36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5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77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79B09-2522-4E54-9F06-F8610C1834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discuss this when we talk about the 2020 rule revisions in a few more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79B09-2522-4E54-9F06-F8610C1834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4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EC20-CBFF-49D5-B9F6-D3F5B185DE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79B09-2522-4E54-9F06-F8610C1834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7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80115" y="553524"/>
            <a:ext cx="7528526" cy="713497"/>
          </a:xfrm>
        </p:spPr>
        <p:txBody>
          <a:bodyPr anchor="ctr">
            <a:noAutofit/>
          </a:bodyPr>
          <a:lstStyle>
            <a:lvl1pPr algn="r">
              <a:defRPr sz="4000" i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Riparian Buffer Rules 101</a:t>
            </a:r>
          </a:p>
        </p:txBody>
      </p:sp>
    </p:spTree>
    <p:extLst>
      <p:ext uri="{BB962C8B-B14F-4D97-AF65-F5344CB8AC3E}">
        <p14:creationId xmlns:p14="http://schemas.microsoft.com/office/powerpoint/2010/main" val="397636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1218658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3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22721"/>
            <a:ext cx="12192000" cy="335280"/>
          </a:xfrm>
          <a:prstGeom prst="rect">
            <a:avLst/>
          </a:prstGeom>
          <a:solidFill>
            <a:srgbClr val="1C4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3806" y="1344993"/>
            <a:ext cx="10515600" cy="47553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739775" indent="-282575">
              <a:lnSpc>
                <a:spcPct val="100000"/>
              </a:lnSpc>
              <a:buFont typeface="Courier New" panose="02070309020205020404" pitchFamily="49" charset="0"/>
              <a:buChar char="o"/>
              <a:defRPr sz="18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Montserrat" panose="00000500000000000000" pitchFamily="2" charset="0"/>
              <a:buChar char="−"/>
              <a:defRPr sz="16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13806" y="1093363"/>
            <a:ext cx="11164388" cy="0"/>
          </a:xfrm>
          <a:prstGeom prst="line">
            <a:avLst/>
          </a:prstGeom>
          <a:ln w="19050">
            <a:solidFill>
              <a:srgbClr val="1C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57" y="435927"/>
            <a:ext cx="8130268" cy="55721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1C4584"/>
                </a:solidFill>
                <a:latin typeface="Montserrat" panose="000005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53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22721"/>
            <a:ext cx="12192000" cy="335280"/>
          </a:xfrm>
          <a:prstGeom prst="rect">
            <a:avLst/>
          </a:prstGeom>
          <a:solidFill>
            <a:srgbClr val="1C4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13806" y="1136908"/>
            <a:ext cx="11164388" cy="0"/>
          </a:xfrm>
          <a:prstGeom prst="line">
            <a:avLst/>
          </a:prstGeom>
          <a:ln w="19050">
            <a:solidFill>
              <a:srgbClr val="1C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57" y="292078"/>
            <a:ext cx="8130268" cy="55721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1C4584"/>
                </a:solidFill>
                <a:latin typeface="Montserrat" panose="000005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435425" y="665477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i="1" baseline="0">
                <a:solidFill>
                  <a:schemeClr val="tx2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3806" y="1344993"/>
            <a:ext cx="10515600" cy="47553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739775" indent="-282575">
              <a:lnSpc>
                <a:spcPct val="100000"/>
              </a:lnSpc>
              <a:buFont typeface="Courier New" panose="02070309020205020404" pitchFamily="49" charset="0"/>
              <a:buChar char="o"/>
              <a:defRPr sz="18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Montserrat" panose="00000500000000000000" pitchFamily="2" charset="0"/>
              <a:buChar char="−"/>
              <a:defRPr sz="16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10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3806" y="1093363"/>
            <a:ext cx="11164388" cy="0"/>
          </a:xfrm>
          <a:prstGeom prst="line">
            <a:avLst/>
          </a:prstGeom>
          <a:ln w="19050">
            <a:solidFill>
              <a:srgbClr val="1C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57" y="435927"/>
            <a:ext cx="8130268" cy="55721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1C4584"/>
                </a:solidFill>
                <a:latin typeface="Montserrat" panose="000005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51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3-1-08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B5F4-22CA-4819-877D-F53C409CE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6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6919-6BE7-4F48-8E5A-D8404D17097D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559-E87E-467C-A368-638196D0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98" r:id="rId4"/>
    <p:sldLayoutId id="2147483700" r:id="rId5"/>
    <p:sldLayoutId id="2147483699" r:id="rId6"/>
    <p:sldLayoutId id="214748370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1218658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00191"/>
            <a:ext cx="12192000" cy="2052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B6D44F-9F47-49EF-BCBD-D6E360CB8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537" y="508327"/>
            <a:ext cx="9118900" cy="713497"/>
          </a:xfrm>
        </p:spPr>
        <p:txBody>
          <a:bodyPr>
            <a:noAutofit/>
          </a:bodyPr>
          <a:lstStyle/>
          <a:p>
            <a:r>
              <a:rPr lang="en-US" sz="3200" dirty="0"/>
              <a:t>Riparian Buffer Rules 101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B49101E-BCE3-4552-A06B-7A2F6D02A9DE}"/>
              </a:ext>
            </a:extLst>
          </p:cNvPr>
          <p:cNvSpPr txBox="1">
            <a:spLocks/>
          </p:cNvSpPr>
          <p:nvPr/>
        </p:nvSpPr>
        <p:spPr>
          <a:xfrm>
            <a:off x="9605319" y="3429000"/>
            <a:ext cx="2100262" cy="713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" y="1536401"/>
            <a:ext cx="1950724" cy="1981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44" y="1536401"/>
            <a:ext cx="1950724" cy="1981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64" y="1539726"/>
            <a:ext cx="1950724" cy="198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18" y="1539726"/>
            <a:ext cx="1950724" cy="1981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66" y="1535908"/>
            <a:ext cx="1945421" cy="1975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61" y="1535908"/>
            <a:ext cx="1945421" cy="1975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99" y="5460858"/>
            <a:ext cx="3068102" cy="1191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6F142A-4900-8B4E-8B7C-86A9ED8E01B5}"/>
              </a:ext>
            </a:extLst>
          </p:cNvPr>
          <p:cNvSpPr txBox="1"/>
          <p:nvPr/>
        </p:nvSpPr>
        <p:spPr>
          <a:xfrm>
            <a:off x="43480" y="5888008"/>
            <a:ext cx="349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Sue Homewood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NCDWR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7452" y="1124422"/>
            <a:ext cx="11107234" cy="475535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  <a:defRPr/>
            </a:pPr>
            <a:r>
              <a:rPr lang="en-US" sz="2700" b="1" dirty="0">
                <a:solidFill>
                  <a:srgbClr val="A9343A"/>
                </a:solidFill>
              </a:rPr>
              <a:t>Zone 1</a:t>
            </a: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n-US" sz="2600" dirty="0">
                <a:solidFill>
                  <a:schemeClr val="tx1"/>
                </a:solidFill>
              </a:rPr>
              <a:t>“Vegetated area that is to be undisturbed (protected) except as provided for in the Rule”</a:t>
            </a: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n-US" sz="2700" b="1" dirty="0">
                <a:solidFill>
                  <a:srgbClr val="A9343A"/>
                </a:solidFill>
              </a:rPr>
              <a:t>Zone 2</a:t>
            </a: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n-US" sz="2600" dirty="0">
                <a:solidFill>
                  <a:schemeClr val="tx1"/>
                </a:solidFill>
              </a:rPr>
              <a:t>“Vegetated area that is to be undisturbed (protected) except as provided for in the Rule”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Grading deemed allowed provided existing vegetation in Zone 1 not compromised stormwater runoff is managed in compliance with the rule, and disturbed areas are stabilized and revegetated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allowed in the buffer?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074715" y="5328472"/>
            <a:ext cx="1582377" cy="810212"/>
          </a:xfrm>
          <a:prstGeom prst="wedgeRoundRectCallout">
            <a:avLst>
              <a:gd name="adj1" fmla="val -61421"/>
              <a:gd name="adj2" fmla="val 32942"/>
              <a:gd name="adj3" fmla="val 16667"/>
            </a:avLst>
          </a:prstGeom>
          <a:solidFill>
            <a:srgbClr val="71A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1402" y="5437663"/>
            <a:ext cx="1669002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What about</a:t>
            </a:r>
          </a:p>
          <a:p>
            <a:pPr algn="ctr">
              <a:lnSpc>
                <a:spcPts val="20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“pruning”?</a:t>
            </a:r>
          </a:p>
        </p:txBody>
      </p:sp>
    </p:spTree>
    <p:extLst>
      <p:ext uri="{BB962C8B-B14F-4D97-AF65-F5344CB8AC3E}">
        <p14:creationId xmlns:p14="http://schemas.microsoft.com/office/powerpoint/2010/main" val="347473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Existing and Ongoing Uses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An activity is considered to be an “existing use” per the buffer rules if it existed (and ongoing) prior to</a:t>
            </a:r>
            <a:r>
              <a:rPr lang="en-US" sz="3100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10000"/>
              </a:lnSpc>
              <a:defRPr/>
            </a:pPr>
            <a:endParaRPr lang="en-US" sz="5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July 22, 1997	Neuse River Basin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April 1, 1999*	Randleman Lake 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January 1, 2000	Tar-Pamlico River Basin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June 30, 2001 	Catawba River Basin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February 1, 2009	Goose Creek Watershed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August 11, 2009* 	Jordan Lake Watershed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endParaRPr lang="en-US" sz="6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3000" dirty="0">
                <a:solidFill>
                  <a:schemeClr val="tx1"/>
                </a:solidFill>
              </a:rPr>
              <a:t>Only the portion of the riparian buffer that contains the footprint of the existing use shall be exempt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allowed in the buffer?</a:t>
            </a:r>
          </a:p>
        </p:txBody>
      </p:sp>
    </p:spTree>
    <p:extLst>
      <p:ext uri="{BB962C8B-B14F-4D97-AF65-F5344CB8AC3E}">
        <p14:creationId xmlns:p14="http://schemas.microsoft.com/office/powerpoint/2010/main" val="68177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12557" y="2036722"/>
            <a:ext cx="1793289" cy="1685949"/>
          </a:xfrm>
          <a:prstGeom prst="rect">
            <a:avLst/>
          </a:prstGeom>
          <a:solidFill>
            <a:srgbClr val="EBE7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05846" y="2036722"/>
            <a:ext cx="1793289" cy="1685949"/>
          </a:xfrm>
          <a:prstGeom prst="rect">
            <a:avLst/>
          </a:prstGeom>
          <a:solidFill>
            <a:srgbClr val="EBE7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99136" y="2036722"/>
            <a:ext cx="1793289" cy="1685949"/>
          </a:xfrm>
          <a:prstGeom prst="rect">
            <a:avLst/>
          </a:prstGeom>
          <a:solidFill>
            <a:srgbClr val="EBE7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75947" y="4414399"/>
            <a:ext cx="7181335" cy="1685949"/>
            <a:chOff x="575947" y="4414399"/>
            <a:chExt cx="7181335" cy="1269507"/>
          </a:xfrm>
        </p:grpSpPr>
        <p:sp>
          <p:nvSpPr>
            <p:cNvPr id="20" name="Rectangle 19"/>
            <p:cNvSpPr/>
            <p:nvPr/>
          </p:nvSpPr>
          <p:spPr>
            <a:xfrm>
              <a:off x="575947" y="4414399"/>
              <a:ext cx="1793289" cy="1269507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69236" y="4414399"/>
              <a:ext cx="1793289" cy="1269507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62526" y="4414399"/>
              <a:ext cx="1793289" cy="1269507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63993" y="4414399"/>
              <a:ext cx="1793289" cy="1269507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Montserrat Medium" panose="00000600000000000000" pitchFamily="2" charset="0"/>
              </a:rPr>
              <a:t>Table of Uses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allowed in the buffer?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CE440-F5FB-46AA-9EAE-38C1D9A32851}"/>
              </a:ext>
            </a:extLst>
          </p:cNvPr>
          <p:cNvSpPr txBox="1"/>
          <p:nvPr/>
        </p:nvSpPr>
        <p:spPr>
          <a:xfrm>
            <a:off x="2847975" y="3719319"/>
            <a:ext cx="139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9343A"/>
                </a:solidFill>
                <a:latin typeface="Montserrat" panose="00000500000000000000" pitchFamily="2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9B7601-2964-4489-9D52-7BDCB065C88E}"/>
              </a:ext>
            </a:extLst>
          </p:cNvPr>
          <p:cNvSpPr txBox="1"/>
          <p:nvPr/>
        </p:nvSpPr>
        <p:spPr>
          <a:xfrm>
            <a:off x="6128655" y="2363130"/>
            <a:ext cx="53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9343A"/>
                </a:solidFill>
                <a:latin typeface="Montserrat" panose="00000500000000000000" pitchFamily="2" charset="0"/>
              </a:rPr>
              <a:t>?</a:t>
            </a:r>
            <a:endParaRPr lang="en-US" b="1" dirty="0">
              <a:solidFill>
                <a:srgbClr val="A9343A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880" y="2647554"/>
            <a:ext cx="17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Exempt*</a:t>
            </a:r>
          </a:p>
          <a:p>
            <a:pPr algn="ctr"/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6763" y="2636812"/>
            <a:ext cx="17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Allowable*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9136" y="2362698"/>
            <a:ext cx="1793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Allowable</a:t>
            </a:r>
          </a:p>
          <a:p>
            <a:pPr algn="ctr"/>
            <a:r>
              <a:rPr lang="en-US" sz="1600" dirty="0">
                <a:latin typeface="Montserrat Medium" panose="00000600000000000000" pitchFamily="2" charset="0"/>
              </a:rPr>
              <a:t>With</a:t>
            </a:r>
          </a:p>
          <a:p>
            <a:pPr algn="ctr"/>
            <a:r>
              <a:rPr lang="en-US" sz="1600" dirty="0">
                <a:latin typeface="Montserrat Medium" panose="00000600000000000000" pitchFamily="2" charset="0"/>
              </a:rPr>
              <a:t>Mitigation*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294" y="4842845"/>
            <a:ext cx="17932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Deemed Allowable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5845" y="4704345"/>
            <a:ext cx="1793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Allowable Upon Authorization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0830" y="4510258"/>
            <a:ext cx="17932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Allowable</a:t>
            </a:r>
          </a:p>
          <a:p>
            <a:pPr algn="ctr"/>
            <a:r>
              <a:rPr lang="en-US" sz="1600" dirty="0">
                <a:latin typeface="Montserrat Medium" panose="00000600000000000000" pitchFamily="2" charset="0"/>
              </a:rPr>
              <a:t>With</a:t>
            </a:r>
          </a:p>
          <a:p>
            <a:pPr algn="ctr"/>
            <a:r>
              <a:rPr lang="en-US" sz="1600" dirty="0">
                <a:latin typeface="Montserrat Medium" panose="00000600000000000000" pitchFamily="2" charset="0"/>
              </a:rPr>
              <a:t>Mitigation Upon Authorization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9B7601-2964-4489-9D52-7BDCB065C88E}"/>
              </a:ext>
            </a:extLst>
          </p:cNvPr>
          <p:cNvSpPr txBox="1"/>
          <p:nvPr/>
        </p:nvSpPr>
        <p:spPr>
          <a:xfrm>
            <a:off x="7846060" y="4785564"/>
            <a:ext cx="53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9343A"/>
                </a:solidFill>
                <a:latin typeface="Montserrat" panose="00000500000000000000" pitchFamily="2" charset="0"/>
              </a:rPr>
              <a:t>?</a:t>
            </a:r>
            <a:endParaRPr lang="en-US" b="1" dirty="0">
              <a:solidFill>
                <a:srgbClr val="A9343A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4119" y="4981343"/>
            <a:ext cx="17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Prohibited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1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8875E975-CAFA-0F42-BBF9-3D60D7BBE470}"/>
              </a:ext>
            </a:extLst>
          </p:cNvPr>
          <p:cNvSpPr txBox="1">
            <a:spLocks/>
          </p:cNvSpPr>
          <p:nvPr/>
        </p:nvSpPr>
        <p:spPr>
          <a:xfrm>
            <a:off x="431733" y="436707"/>
            <a:ext cx="11177987" cy="55707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99" b="1" dirty="0">
                <a:solidFill>
                  <a:srgbClr val="1C4584"/>
                </a:solidFill>
                <a:latin typeface="Montserrat" pitchFamily="2" charset="77"/>
              </a:rPr>
              <a:t>What is Allowed in the Buffer?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AD2BE-0DC7-BA47-8E79-2D12A4BBFBF0}"/>
              </a:ext>
            </a:extLst>
          </p:cNvPr>
          <p:cNvSpPr txBox="1"/>
          <p:nvPr/>
        </p:nvSpPr>
        <p:spPr>
          <a:xfrm>
            <a:off x="1588" y="6485348"/>
            <a:ext cx="12188825" cy="369236"/>
          </a:xfrm>
          <a:prstGeom prst="rect">
            <a:avLst/>
          </a:prstGeom>
          <a:solidFill>
            <a:srgbClr val="1C4584"/>
          </a:solidFill>
        </p:spPr>
        <p:txBody>
          <a:bodyPr wrap="square" rtlCol="0">
            <a:spAutoFit/>
          </a:bodyPr>
          <a:lstStyle/>
          <a:p>
            <a:endParaRPr lang="en-US" sz="1799" dirty="0">
              <a:solidFill>
                <a:srgbClr val="1C4584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0F1544-AE0B-134F-A220-944192282A00}"/>
              </a:ext>
            </a:extLst>
          </p:cNvPr>
          <p:cNvCxnSpPr/>
          <p:nvPr/>
        </p:nvCxnSpPr>
        <p:spPr>
          <a:xfrm>
            <a:off x="525708" y="1091287"/>
            <a:ext cx="11299041" cy="0"/>
          </a:xfrm>
          <a:prstGeom prst="line">
            <a:avLst/>
          </a:prstGeom>
          <a:ln w="19050">
            <a:solidFill>
              <a:srgbClr val="1C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0280A-2CC6-DE4D-9138-1F17BC62714C}"/>
              </a:ext>
            </a:extLst>
          </p:cNvPr>
          <p:cNvSpPr/>
          <p:nvPr/>
        </p:nvSpPr>
        <p:spPr>
          <a:xfrm>
            <a:off x="751677" y="3575633"/>
            <a:ext cx="1756679" cy="1682597"/>
          </a:xfrm>
          <a:prstGeom prst="rect">
            <a:avLst/>
          </a:prstGeom>
          <a:solidFill>
            <a:srgbClr val="EBE7D7"/>
          </a:solidFill>
          <a:ln>
            <a:solidFill>
              <a:srgbClr val="EBE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64B12D-B0D5-BE47-87D5-4C843FEF0FB7}"/>
              </a:ext>
            </a:extLst>
          </p:cNvPr>
          <p:cNvSpPr/>
          <p:nvPr/>
        </p:nvSpPr>
        <p:spPr>
          <a:xfrm>
            <a:off x="2553366" y="3575633"/>
            <a:ext cx="1756679" cy="1682597"/>
          </a:xfrm>
          <a:prstGeom prst="rect">
            <a:avLst/>
          </a:prstGeom>
          <a:solidFill>
            <a:srgbClr val="EBE7D7"/>
          </a:solidFill>
          <a:ln>
            <a:solidFill>
              <a:srgbClr val="EBE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9E1453-7120-EC45-9E40-852D409B686A}"/>
              </a:ext>
            </a:extLst>
          </p:cNvPr>
          <p:cNvSpPr/>
          <p:nvPr/>
        </p:nvSpPr>
        <p:spPr>
          <a:xfrm>
            <a:off x="4349381" y="3575632"/>
            <a:ext cx="1756679" cy="1682597"/>
          </a:xfrm>
          <a:prstGeom prst="rect">
            <a:avLst/>
          </a:prstGeom>
          <a:solidFill>
            <a:srgbClr val="EBE7D7"/>
          </a:solidFill>
          <a:ln>
            <a:solidFill>
              <a:srgbClr val="EBE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0CABEB-840F-314E-8B2A-971BBFA29D71}"/>
              </a:ext>
            </a:extLst>
          </p:cNvPr>
          <p:cNvSpPr/>
          <p:nvPr/>
        </p:nvSpPr>
        <p:spPr>
          <a:xfrm>
            <a:off x="4366627" y="1414300"/>
            <a:ext cx="1756679" cy="1682597"/>
          </a:xfrm>
          <a:prstGeom prst="rect">
            <a:avLst/>
          </a:prstGeom>
          <a:solidFill>
            <a:srgbClr val="EBE7D7"/>
          </a:solidFill>
          <a:ln>
            <a:solidFill>
              <a:srgbClr val="EBE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765849-C535-7E45-8682-29E5F79DECE6}"/>
              </a:ext>
            </a:extLst>
          </p:cNvPr>
          <p:cNvSpPr/>
          <p:nvPr/>
        </p:nvSpPr>
        <p:spPr>
          <a:xfrm>
            <a:off x="751677" y="1414302"/>
            <a:ext cx="1756679" cy="1682597"/>
          </a:xfrm>
          <a:prstGeom prst="rect">
            <a:avLst/>
          </a:prstGeom>
          <a:solidFill>
            <a:srgbClr val="EBE7D7"/>
          </a:solidFill>
          <a:ln>
            <a:solidFill>
              <a:srgbClr val="EBE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1FD70F-9139-574E-8886-1AD5E621EE58}"/>
              </a:ext>
            </a:extLst>
          </p:cNvPr>
          <p:cNvSpPr/>
          <p:nvPr/>
        </p:nvSpPr>
        <p:spPr>
          <a:xfrm>
            <a:off x="2556324" y="1414301"/>
            <a:ext cx="1756679" cy="1682597"/>
          </a:xfrm>
          <a:prstGeom prst="rect">
            <a:avLst/>
          </a:prstGeom>
          <a:solidFill>
            <a:srgbClr val="EBE7D7"/>
          </a:solidFill>
          <a:ln>
            <a:solidFill>
              <a:srgbClr val="EBE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58DF5A-502E-2142-8064-0EC2991549E6}"/>
              </a:ext>
            </a:extLst>
          </p:cNvPr>
          <p:cNvSpPr/>
          <p:nvPr/>
        </p:nvSpPr>
        <p:spPr>
          <a:xfrm>
            <a:off x="6147659" y="3575631"/>
            <a:ext cx="1756679" cy="1682597"/>
          </a:xfrm>
          <a:prstGeom prst="rect">
            <a:avLst/>
          </a:prstGeom>
          <a:solidFill>
            <a:srgbClr val="EBE7D7"/>
          </a:solidFill>
          <a:ln>
            <a:solidFill>
              <a:srgbClr val="EBE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2DC208-FF25-0B4D-9A71-62F01519C21C}"/>
              </a:ext>
            </a:extLst>
          </p:cNvPr>
          <p:cNvSpPr txBox="1"/>
          <p:nvPr/>
        </p:nvSpPr>
        <p:spPr>
          <a:xfrm>
            <a:off x="789201" y="2077338"/>
            <a:ext cx="17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Exempt*</a:t>
            </a:r>
          </a:p>
          <a:p>
            <a:pPr algn="ctr"/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B98248-CF34-DE46-92DE-BAE10568D4CE}"/>
              </a:ext>
            </a:extLst>
          </p:cNvPr>
          <p:cNvSpPr txBox="1"/>
          <p:nvPr/>
        </p:nvSpPr>
        <p:spPr>
          <a:xfrm>
            <a:off x="2540847" y="2081211"/>
            <a:ext cx="17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Allowable*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576993-E279-3E41-BBA7-38D29CA1911C}"/>
              </a:ext>
            </a:extLst>
          </p:cNvPr>
          <p:cNvSpPr txBox="1"/>
          <p:nvPr/>
        </p:nvSpPr>
        <p:spPr>
          <a:xfrm>
            <a:off x="4312771" y="1867201"/>
            <a:ext cx="1793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Allowable</a:t>
            </a:r>
          </a:p>
          <a:p>
            <a:pPr algn="ctr"/>
            <a:r>
              <a:rPr lang="en-US" sz="1600" dirty="0">
                <a:latin typeface="Montserrat Medium" panose="00000600000000000000" pitchFamily="2" charset="0"/>
              </a:rPr>
              <a:t>With</a:t>
            </a:r>
          </a:p>
          <a:p>
            <a:pPr algn="ctr"/>
            <a:r>
              <a:rPr lang="en-US" sz="1600" dirty="0">
                <a:latin typeface="Montserrat Medium" panose="00000600000000000000" pitchFamily="2" charset="0"/>
              </a:rPr>
              <a:t>Mitigation*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E5B54F-86E8-4749-9D20-42E0C11B75D0}"/>
              </a:ext>
            </a:extLst>
          </p:cNvPr>
          <p:cNvSpPr txBox="1"/>
          <p:nvPr/>
        </p:nvSpPr>
        <p:spPr>
          <a:xfrm>
            <a:off x="707462" y="4115922"/>
            <a:ext cx="17932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Deemed Allowable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B8494-9AE9-384D-8538-CBED0B7C7246}"/>
              </a:ext>
            </a:extLst>
          </p:cNvPr>
          <p:cNvSpPr txBox="1"/>
          <p:nvPr/>
        </p:nvSpPr>
        <p:spPr>
          <a:xfrm>
            <a:off x="2469763" y="3986600"/>
            <a:ext cx="1793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Allowable Upon Authorization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F7D77C-EEFC-E84D-8A84-AFA9E4DC874A}"/>
              </a:ext>
            </a:extLst>
          </p:cNvPr>
          <p:cNvSpPr txBox="1"/>
          <p:nvPr/>
        </p:nvSpPr>
        <p:spPr>
          <a:xfrm>
            <a:off x="4327523" y="3740378"/>
            <a:ext cx="17932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Allowable</a:t>
            </a:r>
          </a:p>
          <a:p>
            <a:pPr algn="ctr"/>
            <a:r>
              <a:rPr lang="en-US" sz="1600" dirty="0">
                <a:latin typeface="Montserrat Medium" panose="00000600000000000000" pitchFamily="2" charset="0"/>
              </a:rPr>
              <a:t>With</a:t>
            </a:r>
          </a:p>
          <a:p>
            <a:pPr algn="ctr"/>
            <a:r>
              <a:rPr lang="en-US" sz="1600" dirty="0">
                <a:latin typeface="Montserrat Medium" panose="00000600000000000000" pitchFamily="2" charset="0"/>
              </a:rPr>
              <a:t>Mitigation Upon Authorization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B2C881-FA85-B64D-AD16-0431A65B990E}"/>
              </a:ext>
            </a:extLst>
          </p:cNvPr>
          <p:cNvSpPr txBox="1"/>
          <p:nvPr/>
        </p:nvSpPr>
        <p:spPr>
          <a:xfrm>
            <a:off x="6098954" y="4248210"/>
            <a:ext cx="17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Prohibited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2A427-5063-3647-BC20-F618EA40F348}"/>
              </a:ext>
            </a:extLst>
          </p:cNvPr>
          <p:cNvSpPr txBox="1"/>
          <p:nvPr/>
        </p:nvSpPr>
        <p:spPr>
          <a:xfrm>
            <a:off x="8224249" y="3986600"/>
            <a:ext cx="2950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343A"/>
                </a:solidFill>
                <a:latin typeface="Montserrat" pitchFamily="2" charset="77"/>
              </a:rPr>
              <a:t>Neuse, Tar-Pam, Catawba, Randleman, Goose Creek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47BDF2-33C9-774A-B32B-100409680F54}"/>
              </a:ext>
            </a:extLst>
          </p:cNvPr>
          <p:cNvSpPr txBox="1"/>
          <p:nvPr/>
        </p:nvSpPr>
        <p:spPr>
          <a:xfrm>
            <a:off x="6361327" y="1788849"/>
            <a:ext cx="3550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343A"/>
                </a:solidFill>
                <a:latin typeface="Montserrat" pitchFamily="2" charset="77"/>
              </a:rPr>
              <a:t>Jordan – </a:t>
            </a:r>
            <a:r>
              <a:rPr lang="en-US" sz="1600" i="1" dirty="0">
                <a:solidFill>
                  <a:srgbClr val="A9343A"/>
                </a:solidFill>
                <a:latin typeface="Montserrat" pitchFamily="2" charset="77"/>
              </a:rPr>
              <a:t>if the use is not listed, then it is prohibited</a:t>
            </a:r>
            <a:endParaRPr lang="en-US" sz="1600" dirty="0">
              <a:solidFill>
                <a:srgbClr val="A9343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79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B6D44F-9F47-49EF-BCBD-D6E360CB8AD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35907" y="2581182"/>
            <a:ext cx="9120187" cy="134461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2020 Buffer Rule Revisions</a:t>
            </a:r>
            <a:b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What happened when we weren’t looking?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B49101E-BCE3-4552-A06B-7A2F6D02A9DE}"/>
              </a:ext>
            </a:extLst>
          </p:cNvPr>
          <p:cNvSpPr txBox="1">
            <a:spLocks/>
          </p:cNvSpPr>
          <p:nvPr/>
        </p:nvSpPr>
        <p:spPr>
          <a:xfrm>
            <a:off x="9605319" y="3429000"/>
            <a:ext cx="2100262" cy="713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21258" y="3213717"/>
            <a:ext cx="7084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3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Rule Updates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6" y="1344993"/>
            <a:ext cx="11210108" cy="4755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Montserrat Medium" panose="00000600000000000000" pitchFamily="2" charset="0"/>
              </a:rPr>
              <a:t>Main goals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Revise outdated requirements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Provide maximum consistency with other NC rules and/or Federal Regulations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Improve and clarify language / address inconsistencies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Incorporate recent legislation, declaratory rulings, clarification memos, interpretations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Provide maximum consistency between individual Riparian Buffer Rules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Reduce/Improve regulatory processes when possible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Provide more flexibility to the regulated community</a:t>
            </a:r>
          </a:p>
        </p:txBody>
      </p:sp>
    </p:spTree>
    <p:extLst>
      <p:ext uri="{BB962C8B-B14F-4D97-AF65-F5344CB8AC3E}">
        <p14:creationId xmlns:p14="http://schemas.microsoft.com/office/powerpoint/2010/main" val="43476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Rule Updates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What didn’t change?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Jordan Lake Riparian Buffer Rules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Unable to revise rules per legislation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Each Buffer Rule’s original scope, purpose, and applicability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All exemptions and existing uses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What features are subject to the buffer rules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The width or definition of Zone 1 or Zone 2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Table of Uses to identify specific activities within the buffers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Local government delegation/designation authority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5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13805" y="1344993"/>
            <a:ext cx="11187657" cy="54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Montserrat" panose="00000500000000000000" pitchFamily="2" charset="0"/>
              </a:rPr>
              <a:t>Relocation and subdivision of many Rules </a:t>
            </a:r>
            <a:r>
              <a:rPr lang="en-US" sz="1800" i="1" dirty="0">
                <a:latin typeface="Montserrat" panose="00000500000000000000" pitchFamily="2" charset="0"/>
              </a:rPr>
              <a:t>(Cross Reference Table available on website)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Rule Updates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B5B35D-FF1A-441F-9C49-671A7A9A2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63632"/>
              </p:ext>
            </p:extLst>
          </p:nvPr>
        </p:nvGraphicFramePr>
        <p:xfrm>
          <a:off x="573430" y="1787370"/>
          <a:ext cx="5701273" cy="397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665">
                  <a:extLst>
                    <a:ext uri="{9D8B030D-6E8A-4147-A177-3AD203B41FA5}">
                      <a16:colId xmlns:a16="http://schemas.microsoft.com/office/drawing/2014/main" val="3527526491"/>
                    </a:ext>
                  </a:extLst>
                </a:gridCol>
                <a:gridCol w="3155608">
                  <a:extLst>
                    <a:ext uri="{9D8B030D-6E8A-4147-A177-3AD203B41FA5}">
                      <a16:colId xmlns:a16="http://schemas.microsoft.com/office/drawing/2014/main" val="532933804"/>
                    </a:ext>
                  </a:extLst>
                </a:gridCol>
              </a:tblGrid>
              <a:tr h="30841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Montserrat" panose="00000500000000000000" pitchFamily="2" charset="0"/>
                        </a:rPr>
                        <a:t>Previous Rule Citation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Montserrat" panose="00000500000000000000" pitchFamily="2" charset="0"/>
                        </a:rPr>
                        <a:t>Current Citation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2536635514"/>
                  </a:ext>
                </a:extLst>
              </a:tr>
              <a:tr h="967294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.0233 Neuse Buffer Rules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.0714 Neuse Maintenance of Existing Riparian Buffers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.0610 Definitions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.0611 Authorization Certificates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.0612 Forest Harvesting Requirements 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201842633"/>
                  </a:ext>
                </a:extLst>
              </a:tr>
              <a:tr h="378506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.0241 Neuse Buffer Rules Delegation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.0715 Neuse Buffer Rule Delegation Authority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694746809"/>
                  </a:ext>
                </a:extLst>
              </a:tr>
              <a:tr h="967294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.0259 Tar Pam Buffer Rules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.0734 Tar Pam Maintenance of Existing Riparian Buffers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.0610 Definitions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.0611 Authorization Certificates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.0612 Forest Harvesting Requirements 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3928848227"/>
                  </a:ext>
                </a:extLst>
              </a:tr>
              <a:tr h="378506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.0261 Tar Pam Buffer Rules Delegation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.0735 Tar Pam Buffer Rule Delegation Authority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678534101"/>
                  </a:ext>
                </a:extLst>
              </a:tr>
              <a:tr h="967294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.0243 Catawba Buffer Rules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.0614 Catawba Maintenance of Existing Riparian Buffers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.0610 Definitions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.0611 Authorization Certificates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.0612 Forest Harvesting Requirements 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3144322048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15C4D195-6CF4-4718-9683-8DD37FEB7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40305"/>
              </p:ext>
            </p:extLst>
          </p:nvPr>
        </p:nvGraphicFramePr>
        <p:xfrm>
          <a:off x="6511698" y="1787370"/>
          <a:ext cx="5089573" cy="317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535">
                  <a:extLst>
                    <a:ext uri="{9D8B030D-6E8A-4147-A177-3AD203B41FA5}">
                      <a16:colId xmlns:a16="http://schemas.microsoft.com/office/drawing/2014/main" val="3527526491"/>
                    </a:ext>
                  </a:extLst>
                </a:gridCol>
                <a:gridCol w="2817038">
                  <a:extLst>
                    <a:ext uri="{9D8B030D-6E8A-4147-A177-3AD203B41FA5}">
                      <a16:colId xmlns:a16="http://schemas.microsoft.com/office/drawing/2014/main" val="532933804"/>
                    </a:ext>
                  </a:extLst>
                </a:gridCol>
              </a:tblGrid>
              <a:tr h="317711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Montserrat" panose="00000500000000000000" pitchFamily="2" charset="0"/>
                        </a:rPr>
                        <a:t>Previous Rule Citation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Montserrat" panose="00000500000000000000" pitchFamily="2" charset="0"/>
                        </a:rPr>
                        <a:t>Current Citation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2536635514"/>
                  </a:ext>
                </a:extLst>
              </a:tr>
              <a:tr h="967294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.0250 Randleman Lake Buffer Rules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.0724 Randleman Lake Maintenance of Existing Riparian Buffers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.0610 Definitions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.0611 Authorization Certificates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.0612 Forest Harvesting Requirements 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2947637195"/>
                  </a:ext>
                </a:extLst>
              </a:tr>
              <a:tr h="378506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.0251 Randleman Lake Stormwater Rules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.0721 Randleman Lake Stormwater Requirements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4087837519"/>
                  </a:ext>
                </a:extLst>
              </a:tr>
              <a:tr h="378506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.0605 Goose Creek Buffer Rules:  Buffer Widths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.0605 Goose Creek Buffer Widths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2885962135"/>
                  </a:ext>
                </a:extLst>
              </a:tr>
              <a:tr h="378506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.0606 Goose Creek Variance Activities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.0606 Goose Creek Authorization Certificates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1023633009"/>
                  </a:ext>
                </a:extLst>
              </a:tr>
              <a:tr h="378506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.0607 Goose Creek Buffer Rules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.0607 Goose Creek Buffer Types and Managing Activities in Buffers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4094780054"/>
                  </a:ext>
                </a:extLst>
              </a:tr>
              <a:tr h="378506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.0608 Goose Creek Forest Harvesting Activities</a:t>
                      </a:r>
                    </a:p>
                  </a:txBody>
                  <a:tcPr marL="84113" marR="84113" marT="42056" marB="4205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Montserrat" panose="00000500000000000000" pitchFamily="2" charset="0"/>
                        </a:rPr>
                        <a:t>15A NCAC 02B .0608 Goose Creek Forest Harvesting Activities</a:t>
                      </a:r>
                    </a:p>
                  </a:txBody>
                  <a:tcPr marL="84113" marR="84113" marT="42056" marB="42056"/>
                </a:tc>
                <a:extLst>
                  <a:ext uri="{0D108BD9-81ED-4DB2-BD59-A6C34878D82A}">
                    <a16:rowId xmlns:a16="http://schemas.microsoft.com/office/drawing/2014/main" val="141602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8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Rule Updates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5" y="1344993"/>
            <a:ext cx="10654303" cy="475535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</a:rPr>
              <a:t>Common Elements for Neuse, Tar-Pam, Catawba Relocated into Separate Rules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</a:rPr>
              <a:t>15A NCAC 02B .0610 Definitions 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</a:rPr>
              <a:t>15A NCAC 02B .0611 Authorization Certificates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</a:rPr>
              <a:t>15A NCAC 02B .0612 Forest Harvesting Requirements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86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6" y="1344993"/>
            <a:ext cx="10743012" cy="47553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New Categories for better clarity but definitions and approval process have not changed significantly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New category: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Allowable upon Exception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612BFB3-6CF0-43D6-BC9D-860A9E9A6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25029"/>
              </p:ext>
            </p:extLst>
          </p:nvPr>
        </p:nvGraphicFramePr>
        <p:xfrm>
          <a:off x="590619" y="2089630"/>
          <a:ext cx="98304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5243">
                  <a:extLst>
                    <a:ext uri="{9D8B030D-6E8A-4147-A177-3AD203B41FA5}">
                      <a16:colId xmlns:a16="http://schemas.microsoft.com/office/drawing/2014/main" val="1346447446"/>
                    </a:ext>
                  </a:extLst>
                </a:gridCol>
                <a:gridCol w="4915243">
                  <a:extLst>
                    <a:ext uri="{9D8B030D-6E8A-4147-A177-3AD203B41FA5}">
                      <a16:colId xmlns:a16="http://schemas.microsoft.com/office/drawing/2014/main" val="4224654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Previous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Current Category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78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Exempt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Deemed Allowable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735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Allowable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Allowable upon Authorization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48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Allowable with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Allowable with Mitigation upon Authorization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0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Prohibited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Prohibited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97306"/>
                  </a:ext>
                </a:extLst>
              </a:tr>
            </a:tbl>
          </a:graphicData>
        </a:graphic>
      </p:graphicFrame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430257" y="292078"/>
            <a:ext cx="8130268" cy="557215"/>
          </a:xfrm>
        </p:spPr>
        <p:txBody>
          <a:bodyPr>
            <a:normAutofit/>
          </a:bodyPr>
          <a:lstStyle/>
          <a:p>
            <a:r>
              <a:rPr lang="en-US" dirty="0"/>
              <a:t>2020 Rule Updates</a:t>
            </a:r>
          </a:p>
        </p:txBody>
      </p:sp>
      <p:sp>
        <p:nvSpPr>
          <p:cNvPr id="17" name="Subtitle 6"/>
          <p:cNvSpPr>
            <a:spLocks noGrp="1"/>
          </p:cNvSpPr>
          <p:nvPr>
            <p:ph type="subTitle" idx="13"/>
          </p:nvPr>
        </p:nvSpPr>
        <p:spPr>
          <a:xfrm>
            <a:off x="435425" y="665477"/>
            <a:ext cx="6449950" cy="571353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371389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Riparian Buffer Protection Programs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" y="1470601"/>
            <a:ext cx="12108990" cy="48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5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0268" y="1344993"/>
            <a:ext cx="9558338" cy="4755355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Allowable upon Exception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For any activities that are not specifically listed within the Table of Uses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Requirements (hardships) retained and updated from previous Variance process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Mitigation specifically required for all activities within this category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Major/Minor exceptions based on total impact acreage rather than Zone location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Minor exceptions less than or equal to 1/3 acre of buffer impacts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Major exceptions greater than 1/3 acre of buffer impacts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All Authorization upon Exceptions approved by implementing Authority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Major exceptions must be noticed to the public on DWR website following DWR notice procedures prior to approvals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430257" y="292078"/>
            <a:ext cx="8130268" cy="557215"/>
          </a:xfrm>
        </p:spPr>
        <p:txBody>
          <a:bodyPr>
            <a:normAutofit/>
          </a:bodyPr>
          <a:lstStyle/>
          <a:p>
            <a:r>
              <a:rPr lang="en-US" dirty="0"/>
              <a:t>2020 Rule Updates</a:t>
            </a:r>
          </a:p>
        </p:txBody>
      </p:sp>
      <p:sp>
        <p:nvSpPr>
          <p:cNvPr id="21" name="Subtitle 6"/>
          <p:cNvSpPr>
            <a:spLocks noGrp="1"/>
          </p:cNvSpPr>
          <p:nvPr>
            <p:ph type="subTitle" idx="13"/>
          </p:nvPr>
        </p:nvSpPr>
        <p:spPr>
          <a:xfrm>
            <a:off x="435425" y="665477"/>
            <a:ext cx="6449950" cy="571353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6171" y="1344993"/>
            <a:ext cx="1388840" cy="1331523"/>
            <a:chOff x="9823040" y="1501814"/>
            <a:chExt cx="1388840" cy="133152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3021FCF-B691-45E7-BA73-F2E5B53B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23040" y="1501814"/>
              <a:ext cx="1388840" cy="133152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37820" y="1824056"/>
              <a:ext cx="135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anose="00000500000000000000" pitchFamily="2" charset="0"/>
                </a:rPr>
                <a:t>Jordan Buffer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59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6" y="1344993"/>
            <a:ext cx="10515600" cy="167681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Table of Uses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footnotes were relocated into appropriate line items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Significant changes to allowances for residential properties/structures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Expanded allowances for stormwater control measures within buffer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Significant update/revisions to Utility Line Uses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430257" y="292078"/>
            <a:ext cx="8130268" cy="557215"/>
          </a:xfrm>
        </p:spPr>
        <p:txBody>
          <a:bodyPr>
            <a:normAutofit/>
          </a:bodyPr>
          <a:lstStyle/>
          <a:p>
            <a:r>
              <a:rPr lang="en-US" dirty="0"/>
              <a:t>2020 Rule Updates</a:t>
            </a:r>
          </a:p>
        </p:txBody>
      </p:sp>
      <p:sp>
        <p:nvSpPr>
          <p:cNvPr id="17" name="Subtitle 6"/>
          <p:cNvSpPr>
            <a:spLocks noGrp="1"/>
          </p:cNvSpPr>
          <p:nvPr>
            <p:ph type="subTitle" idx="13"/>
          </p:nvPr>
        </p:nvSpPr>
        <p:spPr>
          <a:xfrm>
            <a:off x="435425" y="665477"/>
            <a:ext cx="6449950" cy="571353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81327" y="3129969"/>
            <a:ext cx="6179372" cy="1450720"/>
            <a:chOff x="4495391" y="3460935"/>
            <a:chExt cx="7181335" cy="1685949"/>
          </a:xfrm>
        </p:grpSpPr>
        <p:sp>
          <p:nvSpPr>
            <p:cNvPr id="19" name="Rectangle 18"/>
            <p:cNvSpPr/>
            <p:nvPr/>
          </p:nvSpPr>
          <p:spPr>
            <a:xfrm>
              <a:off x="4495391" y="3460935"/>
              <a:ext cx="1793289" cy="1685949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88680" y="3460935"/>
              <a:ext cx="1793289" cy="1685949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81970" y="3460935"/>
              <a:ext cx="1793289" cy="1685949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883437" y="3460935"/>
              <a:ext cx="1793289" cy="1685949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6407" y="4580689"/>
            <a:ext cx="4997885" cy="1450720"/>
          </a:xfrm>
          <a:prstGeom prst="rect">
            <a:avLst/>
          </a:prstGeom>
          <a:solidFill>
            <a:srgbClr val="EBE7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84092" y="4580688"/>
            <a:ext cx="6179372" cy="1450720"/>
            <a:chOff x="4495391" y="3460935"/>
            <a:chExt cx="7181335" cy="1685949"/>
          </a:xfrm>
        </p:grpSpPr>
        <p:sp>
          <p:nvSpPr>
            <p:cNvPr id="25" name="Rectangle 24"/>
            <p:cNvSpPr/>
            <p:nvPr/>
          </p:nvSpPr>
          <p:spPr>
            <a:xfrm>
              <a:off x="4495391" y="3460935"/>
              <a:ext cx="1793289" cy="1685949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88680" y="3460935"/>
              <a:ext cx="1793289" cy="1685949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81970" y="3460935"/>
              <a:ext cx="1793289" cy="1685949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883437" y="3460935"/>
              <a:ext cx="1793289" cy="1685949"/>
            </a:xfrm>
            <a:prstGeom prst="rect">
              <a:avLst/>
            </a:prstGeom>
            <a:solidFill>
              <a:srgbClr val="EBE7D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56008" y="3598311"/>
            <a:ext cx="17932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Deemed Allowable</a:t>
            </a:r>
          </a:p>
          <a:p>
            <a:pPr algn="ctr"/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0299" y="3390016"/>
            <a:ext cx="1793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Allowable Upon Authorization</a:t>
            </a:r>
          </a:p>
          <a:p>
            <a:pPr algn="ctr"/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1010" y="3178691"/>
            <a:ext cx="17932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Allowable</a:t>
            </a:r>
          </a:p>
          <a:p>
            <a:pPr algn="ctr"/>
            <a:r>
              <a:rPr lang="en-US" sz="1600" dirty="0">
                <a:latin typeface="Montserrat" panose="00000500000000000000" pitchFamily="2" charset="0"/>
              </a:rPr>
              <a:t>With</a:t>
            </a:r>
          </a:p>
          <a:p>
            <a:pPr algn="ctr"/>
            <a:r>
              <a:rPr lang="en-US" sz="1600" dirty="0">
                <a:latin typeface="Montserrat" panose="00000500000000000000" pitchFamily="2" charset="0"/>
              </a:rPr>
              <a:t>Mitigation Upon Authorization</a:t>
            </a:r>
          </a:p>
          <a:p>
            <a:pPr algn="ctr"/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07814" y="3679902"/>
            <a:ext cx="1559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Prohibited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0521" y="4726414"/>
            <a:ext cx="4730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 dirty="0">
                <a:latin typeface="Montserrat" panose="00000500000000000000" pitchFamily="2" charset="0"/>
              </a:rPr>
              <a:t>(gg) Utility Lines – Streambank stabilization for the protection of publicly owned utility lines (not including new line installation):</a:t>
            </a:r>
          </a:p>
          <a:p>
            <a:pPr marL="400050" indent="-400050">
              <a:lnSpc>
                <a:spcPts val="1560"/>
              </a:lnSpc>
              <a:buAutoNum type="romanLcParenBoth"/>
            </a:pPr>
            <a:r>
              <a:rPr lang="en-US" sz="1300" dirty="0">
                <a:latin typeface="Montserrat" panose="00000500000000000000" pitchFamily="2" charset="0"/>
              </a:rPr>
              <a:t>Less than 150 feet of streambank disturbance</a:t>
            </a:r>
          </a:p>
          <a:p>
            <a:pPr marL="400050" indent="-400050">
              <a:lnSpc>
                <a:spcPts val="1560"/>
              </a:lnSpc>
              <a:buAutoNum type="romanLcParenBoth"/>
            </a:pPr>
            <a:r>
              <a:rPr lang="en-US" sz="1300" dirty="0">
                <a:latin typeface="Montserrat" panose="00000500000000000000" pitchFamily="2" charset="0"/>
              </a:rPr>
              <a:t>Greater than 150 feet of streambank disturbance</a:t>
            </a:r>
          </a:p>
          <a:p>
            <a:pPr algn="ctr">
              <a:lnSpc>
                <a:spcPts val="1560"/>
              </a:lnSpc>
            </a:pP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72071" y="5130480"/>
            <a:ext cx="57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37669" y="5306048"/>
            <a:ext cx="57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X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4071" y="3129969"/>
            <a:ext cx="4997885" cy="1450720"/>
          </a:xfrm>
          <a:prstGeom prst="rect">
            <a:avLst/>
          </a:prstGeom>
          <a:solidFill>
            <a:srgbClr val="EBE7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2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6" y="1344993"/>
            <a:ext cx="6451350" cy="4755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Table of Uses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Fences:  Modified and Simplified 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Greenways, trails, sidewalks or linear pedestrian/bicycle transportation system  expanded and combined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Residential Properties - </a:t>
            </a:r>
            <a:r>
              <a:rPr lang="en-US" sz="1800" dirty="0">
                <a:solidFill>
                  <a:schemeClr val="tx1"/>
                </a:solidFill>
              </a:rPr>
              <a:t>Allows residential structures/expansions where no alternatives exist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Combined roads, driveways, railroads for consistency </a:t>
            </a:r>
          </a:p>
          <a:p>
            <a:pPr lvl="2">
              <a:spcBef>
                <a:spcPts val="1200"/>
              </a:spcBef>
            </a:pPr>
            <a:r>
              <a:rPr lang="en-US" sz="1800" dirty="0">
                <a:solidFill>
                  <a:schemeClr val="tx1"/>
                </a:solidFill>
              </a:rPr>
              <a:t>Modified thresholds from linear foot to buffer impact acreages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826190" y="1450181"/>
            <a:ext cx="4853844" cy="3843338"/>
            <a:chOff x="6754750" y="1450181"/>
            <a:chExt cx="4853844" cy="3843338"/>
          </a:xfrm>
        </p:grpSpPr>
        <p:sp>
          <p:nvSpPr>
            <p:cNvPr id="18" name="Rectangle 17"/>
            <p:cNvSpPr/>
            <p:nvPr/>
          </p:nvSpPr>
          <p:spPr>
            <a:xfrm>
              <a:off x="6754750" y="1450181"/>
              <a:ext cx="4853844" cy="3843338"/>
            </a:xfrm>
            <a:prstGeom prst="rect">
              <a:avLst/>
            </a:prstGeom>
            <a:solidFill>
              <a:srgbClr val="EBE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389488-B952-457A-A899-63630CA33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513"/>
            <a:stretch/>
          </p:blipFill>
          <p:spPr>
            <a:xfrm>
              <a:off x="7031686" y="1658591"/>
              <a:ext cx="4312589" cy="3379236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C353A1-8C26-43AA-B238-5C364904860C}"/>
                </a:ext>
              </a:extLst>
            </p:cNvPr>
            <p:cNvCxnSpPr>
              <a:cxnSpLocks/>
            </p:cNvCxnSpPr>
            <p:nvPr/>
          </p:nvCxnSpPr>
          <p:spPr>
            <a:xfrm>
              <a:off x="9337238" y="2299003"/>
              <a:ext cx="767768" cy="2251"/>
            </a:xfrm>
            <a:prstGeom prst="line">
              <a:avLst/>
            </a:prstGeom>
            <a:ln w="12700">
              <a:solidFill>
                <a:srgbClr val="A934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430257" y="292078"/>
            <a:ext cx="8130268" cy="557215"/>
          </a:xfrm>
        </p:spPr>
        <p:txBody>
          <a:bodyPr>
            <a:normAutofit/>
          </a:bodyPr>
          <a:lstStyle/>
          <a:p>
            <a:r>
              <a:rPr lang="en-US" dirty="0"/>
              <a:t>2020 Rule Updates</a:t>
            </a:r>
          </a:p>
        </p:txBody>
      </p:sp>
      <p:sp>
        <p:nvSpPr>
          <p:cNvPr id="16" name="Subtitle 6"/>
          <p:cNvSpPr>
            <a:spLocks noGrp="1"/>
          </p:cNvSpPr>
          <p:nvPr>
            <p:ph type="subTitle" idx="13"/>
          </p:nvPr>
        </p:nvSpPr>
        <p:spPr>
          <a:xfrm>
            <a:off x="435425" y="665477"/>
            <a:ext cx="6449950" cy="571353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1718273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30257" y="478511"/>
            <a:ext cx="8130268" cy="557215"/>
          </a:xfrm>
        </p:spPr>
        <p:txBody>
          <a:bodyPr>
            <a:normAutofit fontScale="90000"/>
          </a:bodyPr>
          <a:lstStyle/>
          <a:p>
            <a:r>
              <a:rPr lang="en-US" dirty="0"/>
              <a:t>2020 Rule Updates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10"/>
          <p:cNvSpPr>
            <a:spLocks noGrp="1"/>
          </p:cNvSpPr>
          <p:nvPr>
            <p:ph type="subTitle" idx="13"/>
          </p:nvPr>
        </p:nvSpPr>
        <p:spPr>
          <a:xfrm>
            <a:off x="435425" y="851910"/>
            <a:ext cx="6449950" cy="571353"/>
          </a:xfrm>
        </p:spPr>
        <p:txBody>
          <a:bodyPr/>
          <a:lstStyle/>
          <a:p>
            <a:r>
              <a:rPr lang="en-US" dirty="0"/>
              <a:t>What’s New?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Table of Uses - Utilities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Streambank stabilization for the protection of publicly owned utility lines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Increased allowable maintenance corridor from 10 feet to 30 feet wide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Sanitary Sewer Overflows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Vegetation maintenance activities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Replacement/Rehabilitation of existing sewer lines within, or adjacent to, an existing right of way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New Line Construction Activities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1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398713" algn="l"/>
              </a:tabLst>
            </a:pPr>
            <a:r>
              <a:rPr lang="en-US" dirty="0">
                <a:solidFill>
                  <a:schemeClr val="tx1"/>
                </a:solidFill>
              </a:rPr>
              <a:t>Diffuse Flow	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b="1" dirty="0">
                <a:solidFill>
                  <a:srgbClr val="A9343A"/>
                </a:solidFill>
              </a:rPr>
              <a:t>Stormwater Runoff Through Riparian Buffer</a:t>
            </a:r>
            <a:endParaRPr lang="en-US" dirty="0">
              <a:solidFill>
                <a:srgbClr val="A9343A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Changed diffuse flow to dispersed flow as defined in 15A NCAC 02H .1002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Conveyances through the buffer from approved SCMs now deemed authorized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Added activities/uses to allowable upon authorization 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Allow new conveyances when nutrient calculations show achievable rule loading goals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Allow for new conveyances with minimal flow rates to account for small areas that cannot be reasonably directed to SCMs due to topography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Allow for realignment of existing conveyances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Allow for new conveyances for bypass of upslope runoff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Expanded allowances for linear transportation facilities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Provided process for unlisted stormwater runoff control methods to be considered under Allowable with Exception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2FB951-A0B1-4742-86E8-8ADF1DCFAEED}"/>
              </a:ext>
            </a:extLst>
          </p:cNvPr>
          <p:cNvCxnSpPr/>
          <p:nvPr/>
        </p:nvCxnSpPr>
        <p:spPr>
          <a:xfrm>
            <a:off x="752170" y="1512070"/>
            <a:ext cx="1698136" cy="0"/>
          </a:xfrm>
          <a:prstGeom prst="line">
            <a:avLst/>
          </a:prstGeom>
          <a:ln w="19050">
            <a:solidFill>
              <a:srgbClr val="A934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2C5B36E-1DAC-4B34-8CAC-F94C2D9F8CC4}"/>
              </a:ext>
            </a:extLst>
          </p:cNvPr>
          <p:cNvSpPr/>
          <p:nvPr/>
        </p:nvSpPr>
        <p:spPr>
          <a:xfrm>
            <a:off x="2592878" y="1489211"/>
            <a:ext cx="638785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A9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30257" y="292078"/>
            <a:ext cx="8130268" cy="557215"/>
          </a:xfrm>
        </p:spPr>
        <p:txBody>
          <a:bodyPr>
            <a:normAutofit/>
          </a:bodyPr>
          <a:lstStyle/>
          <a:p>
            <a:r>
              <a:rPr lang="en-US" dirty="0"/>
              <a:t>2020 Rule Updates</a:t>
            </a:r>
          </a:p>
        </p:txBody>
      </p:sp>
      <p:sp>
        <p:nvSpPr>
          <p:cNvPr id="18" name="Subtitle 6"/>
          <p:cNvSpPr>
            <a:spLocks noGrp="1"/>
          </p:cNvSpPr>
          <p:nvPr>
            <p:ph type="subTitle" idx="13"/>
          </p:nvPr>
        </p:nvSpPr>
        <p:spPr>
          <a:xfrm>
            <a:off x="435425" y="665477"/>
            <a:ext cx="6449950" cy="571353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99DC92-7657-4DA3-BA6B-A21A2FEF6C91}"/>
              </a:ext>
            </a:extLst>
          </p:cNvPr>
          <p:cNvGrpSpPr/>
          <p:nvPr/>
        </p:nvGrpSpPr>
        <p:grpSpPr>
          <a:xfrm>
            <a:off x="10477558" y="1236830"/>
            <a:ext cx="1388840" cy="1331523"/>
            <a:chOff x="10778245" y="1249433"/>
            <a:chExt cx="1388840" cy="13315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93FBA5-EF6F-4C57-B47A-A51A731C0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78245" y="1249433"/>
              <a:ext cx="1388840" cy="133152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4D07B9-3700-4E76-B2DE-D050E0120839}"/>
                </a:ext>
              </a:extLst>
            </p:cNvPr>
            <p:cNvSpPr txBox="1"/>
            <p:nvPr/>
          </p:nvSpPr>
          <p:spPr>
            <a:xfrm>
              <a:off x="10807804" y="1561251"/>
              <a:ext cx="135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anose="00000500000000000000" pitchFamily="2" charset="0"/>
                </a:rPr>
                <a:t>Jordan Buffer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023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B6D44F-9F47-49EF-BCBD-D6E360CB8AD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021071"/>
            <a:ext cx="12192000" cy="111844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Questions?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27107" y="1837677"/>
            <a:ext cx="23792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34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Nutrient Removal Function to protect estuaries / downstream lakes</a:t>
            </a: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Neuse</a:t>
            </a: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Tar-Pamlico</a:t>
            </a: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Catawba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Protect Water Supply</a:t>
            </a: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Randleman Lake (New Water Supply)</a:t>
            </a: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Jordan Lake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Sustain and recover federally endangered Carolina </a:t>
            </a:r>
            <a:r>
              <a:rPr lang="en-US" altLang="en-US" sz="2400" dirty="0" err="1">
                <a:solidFill>
                  <a:schemeClr val="tx1"/>
                </a:solidFill>
              </a:rPr>
              <a:t>Heelsplitter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Goose Creek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Purpose of Specific Buffer Rules</a:t>
            </a:r>
          </a:p>
        </p:txBody>
      </p:sp>
    </p:spTree>
    <p:extLst>
      <p:ext uri="{BB962C8B-B14F-4D97-AF65-F5344CB8AC3E}">
        <p14:creationId xmlns:p14="http://schemas.microsoft.com/office/powerpoint/2010/main" val="153575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6" y="1344993"/>
            <a:ext cx="10583282" cy="47553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Division of Water Resources (DWR)</a:t>
            </a:r>
          </a:p>
          <a:p>
            <a:pPr marL="798513" lvl="1" indent="-341313">
              <a:lnSpc>
                <a:spcPct val="120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chemeClr val="tx1"/>
                </a:solidFill>
              </a:rPr>
              <a:t>In some watersheds local governments may request delegation</a:t>
            </a:r>
          </a:p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Local governments- Jordan Lake &amp; Randleman Lake Watersheds</a:t>
            </a:r>
          </a:p>
          <a:p>
            <a:pPr lvl="1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600" dirty="0">
                <a:solidFill>
                  <a:schemeClr val="tx1"/>
                </a:solidFill>
              </a:rPr>
              <a:t>Exceptions for local delegations/designations:</a:t>
            </a: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- Forestry</a:t>
            </a: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- Multi-jurisdictional/boundary projects</a:t>
            </a: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- Government Projects</a:t>
            </a: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 - Agriculture</a:t>
            </a:r>
          </a:p>
          <a:p>
            <a:pPr marL="798513" lvl="1" indent="-341313">
              <a:spcBef>
                <a:spcPts val="1800"/>
              </a:spcBef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Buffer Rule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02306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7570" y="412104"/>
            <a:ext cx="6267450" cy="557215"/>
          </a:xfrm>
        </p:spPr>
        <p:txBody>
          <a:bodyPr>
            <a:normAutofit/>
          </a:bodyPr>
          <a:lstStyle/>
          <a:p>
            <a:r>
              <a:rPr lang="en-US" dirty="0"/>
              <a:t>How is buffer measured?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FBED077-0698-4425-8298-BBE5E55C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15" y="1186697"/>
            <a:ext cx="63246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1A5682-8C2E-4755-B355-22F6811683E6}"/>
              </a:ext>
            </a:extLst>
          </p:cNvPr>
          <p:cNvSpPr txBox="1"/>
          <p:nvPr/>
        </p:nvSpPr>
        <p:spPr>
          <a:xfrm>
            <a:off x="798653" y="2129742"/>
            <a:ext cx="34839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2" charset="0"/>
              </a:rPr>
              <a:t>Neuse</a:t>
            </a:r>
          </a:p>
          <a:p>
            <a:pPr algn="ctr"/>
            <a:r>
              <a:rPr lang="en-US" sz="4000" dirty="0">
                <a:latin typeface="Montserrat" panose="00000500000000000000" pitchFamily="2" charset="0"/>
              </a:rPr>
              <a:t>Tar-Pam</a:t>
            </a:r>
          </a:p>
          <a:p>
            <a:pPr algn="ctr"/>
            <a:r>
              <a:rPr lang="en-US" sz="4000" dirty="0">
                <a:latin typeface="Montserrat" panose="00000500000000000000" pitchFamily="2" charset="0"/>
              </a:rPr>
              <a:t>Catawba</a:t>
            </a:r>
          </a:p>
          <a:p>
            <a:pPr algn="ctr"/>
            <a:r>
              <a:rPr lang="en-US" sz="4000" dirty="0">
                <a:latin typeface="Montserrat" panose="00000500000000000000" pitchFamily="2" charset="0"/>
              </a:rPr>
              <a:t>Jordan</a:t>
            </a:r>
          </a:p>
          <a:p>
            <a:pPr algn="ctr"/>
            <a:r>
              <a:rPr lang="en-US" sz="4000" dirty="0">
                <a:latin typeface="Montserrat" panose="00000500000000000000" pitchFamily="2" charset="0"/>
              </a:rPr>
              <a:t>Randleman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F302F-673C-264E-840A-6131BFC9609F}"/>
              </a:ext>
            </a:extLst>
          </p:cNvPr>
          <p:cNvSpPr txBox="1"/>
          <p:nvPr/>
        </p:nvSpPr>
        <p:spPr>
          <a:xfrm>
            <a:off x="8360229" y="1186697"/>
            <a:ext cx="2762586" cy="830997"/>
          </a:xfrm>
          <a:prstGeom prst="rect">
            <a:avLst/>
          </a:prstGeom>
          <a:solidFill>
            <a:srgbClr val="1C45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itchFamily="2" charset="77"/>
              </a:rPr>
              <a:t>Buffer Zones on Streams, Lakes, Ponds, Coastal Water</a:t>
            </a:r>
          </a:p>
        </p:txBody>
      </p:sp>
    </p:spTree>
    <p:extLst>
      <p:ext uri="{BB962C8B-B14F-4D97-AF65-F5344CB8AC3E}">
        <p14:creationId xmlns:p14="http://schemas.microsoft.com/office/powerpoint/2010/main" val="344397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7570" y="417451"/>
            <a:ext cx="6267450" cy="557215"/>
          </a:xfrm>
        </p:spPr>
        <p:txBody>
          <a:bodyPr>
            <a:normAutofit/>
          </a:bodyPr>
          <a:lstStyle/>
          <a:p>
            <a:r>
              <a:rPr lang="en-US" dirty="0"/>
              <a:t>How is buffer measured?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75B748-70BD-44CF-B00F-732EBD79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79" y="1194322"/>
            <a:ext cx="5153212" cy="51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62A9F9D-CAFF-4C6D-8DDF-80FDA3710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12" y="1194322"/>
            <a:ext cx="5153212" cy="51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6F2C15-4061-4344-9451-0067681C1FC1}"/>
              </a:ext>
            </a:extLst>
          </p:cNvPr>
          <p:cNvSpPr/>
          <p:nvPr/>
        </p:nvSpPr>
        <p:spPr>
          <a:xfrm>
            <a:off x="4019632" y="2023488"/>
            <a:ext cx="1061545" cy="346841"/>
          </a:xfrm>
          <a:prstGeom prst="rect">
            <a:avLst/>
          </a:prstGeom>
          <a:noFill/>
          <a:ln w="28575">
            <a:solidFill>
              <a:srgbClr val="A9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14440E-C612-4FC7-817C-48C0D3F3D489}"/>
              </a:ext>
            </a:extLst>
          </p:cNvPr>
          <p:cNvSpPr/>
          <p:nvPr/>
        </p:nvSpPr>
        <p:spPr>
          <a:xfrm>
            <a:off x="9562361" y="2023488"/>
            <a:ext cx="1266497" cy="346841"/>
          </a:xfrm>
          <a:prstGeom prst="rect">
            <a:avLst/>
          </a:prstGeom>
          <a:noFill/>
          <a:ln w="28575">
            <a:solidFill>
              <a:srgbClr val="A9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8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4203" y="442133"/>
            <a:ext cx="6267450" cy="557215"/>
          </a:xfrm>
        </p:spPr>
        <p:txBody>
          <a:bodyPr>
            <a:normAutofit/>
          </a:bodyPr>
          <a:lstStyle/>
          <a:p>
            <a:r>
              <a:rPr lang="en-US" dirty="0"/>
              <a:t>How is buffer measured?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A5682-8C2E-4755-B355-22F6811683E6}"/>
              </a:ext>
            </a:extLst>
          </p:cNvPr>
          <p:cNvSpPr txBox="1"/>
          <p:nvPr/>
        </p:nvSpPr>
        <p:spPr>
          <a:xfrm>
            <a:off x="434203" y="1239220"/>
            <a:ext cx="465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" panose="00000500000000000000" pitchFamily="2" charset="0"/>
              </a:rPr>
              <a:t>Common questions: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4F9919B-5FA3-4A51-876F-DF1D441F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333" y="1109600"/>
            <a:ext cx="4815488" cy="50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3C69E-DF80-4294-A021-4233A071997C}"/>
              </a:ext>
            </a:extLst>
          </p:cNvPr>
          <p:cNvSpPr txBox="1"/>
          <p:nvPr/>
        </p:nvSpPr>
        <p:spPr>
          <a:xfrm>
            <a:off x="434203" y="2918958"/>
            <a:ext cx="4714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Where is the “top of bank” to start the buffer distance measurement on an incised stream?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D324B-B2FA-4792-BA55-02B9DF4BB830}"/>
              </a:ext>
            </a:extLst>
          </p:cNvPr>
          <p:cNvSpPr txBox="1"/>
          <p:nvPr/>
        </p:nvSpPr>
        <p:spPr>
          <a:xfrm>
            <a:off x="465215" y="1904178"/>
            <a:ext cx="5362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Do you measure the buffer distance horizontally on a plan sheet or topographically with the “lay of the land”?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41E90-26CC-415A-9ACE-38D11106BCD4}"/>
              </a:ext>
            </a:extLst>
          </p:cNvPr>
          <p:cNvSpPr txBox="1"/>
          <p:nvPr/>
        </p:nvSpPr>
        <p:spPr>
          <a:xfrm>
            <a:off x="434202" y="3963077"/>
            <a:ext cx="471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I thought that the buffer started at the edge of the coastal wetlands?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262F6-3658-4FD2-8D04-1A441973115E}"/>
              </a:ext>
            </a:extLst>
          </p:cNvPr>
          <p:cNvSpPr txBox="1"/>
          <p:nvPr/>
        </p:nvSpPr>
        <p:spPr>
          <a:xfrm>
            <a:off x="403246" y="4760973"/>
            <a:ext cx="4714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Where do you start measuring the buffer on the edge of a lake/pond? What about a beaver impoundment?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0EC89-1E39-4946-8F30-2F67005428D4}"/>
              </a:ext>
            </a:extLst>
          </p:cNvPr>
          <p:cNvSpPr txBox="1"/>
          <p:nvPr/>
        </p:nvSpPr>
        <p:spPr>
          <a:xfrm>
            <a:off x="6701653" y="1423886"/>
            <a:ext cx="1706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A9343A"/>
                </a:solidFill>
                <a:latin typeface="Montserrat" panose="00000500000000000000" pitchFamily="2" charset="0"/>
              </a:rPr>
              <a:t>Incised stream</a:t>
            </a:r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2F362F59-F7C9-A940-9F58-FAEE0AEB7294}"/>
              </a:ext>
            </a:extLst>
          </p:cNvPr>
          <p:cNvSpPr/>
          <p:nvPr/>
        </p:nvSpPr>
        <p:spPr>
          <a:xfrm>
            <a:off x="8773886" y="2246337"/>
            <a:ext cx="2161078" cy="521495"/>
          </a:xfrm>
          <a:prstGeom prst="donut">
            <a:avLst>
              <a:gd name="adj" fmla="val 8230"/>
            </a:avLst>
          </a:prstGeom>
          <a:solidFill>
            <a:srgbClr val="A9343A"/>
          </a:solidFill>
          <a:ln w="9525">
            <a:solidFill>
              <a:srgbClr val="A9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DB2564ED-C846-2848-966B-F33F7207C305}"/>
              </a:ext>
            </a:extLst>
          </p:cNvPr>
          <p:cNvSpPr/>
          <p:nvPr/>
        </p:nvSpPr>
        <p:spPr>
          <a:xfrm>
            <a:off x="8882743" y="5052959"/>
            <a:ext cx="2161078" cy="521495"/>
          </a:xfrm>
          <a:prstGeom prst="donut">
            <a:avLst>
              <a:gd name="adj" fmla="val 8230"/>
            </a:avLst>
          </a:prstGeom>
          <a:solidFill>
            <a:srgbClr val="A9343A"/>
          </a:solidFill>
          <a:ln w="9525">
            <a:solidFill>
              <a:srgbClr val="A9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7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5" y="1344993"/>
            <a:ext cx="6398623" cy="47553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Features “</a:t>
            </a:r>
            <a:r>
              <a:rPr lang="en-US" sz="2400" u="sng" dirty="0">
                <a:solidFill>
                  <a:schemeClr val="tx1"/>
                </a:solidFill>
              </a:rPr>
              <a:t>approximately</a:t>
            </a:r>
            <a:r>
              <a:rPr lang="en-US" sz="2400" dirty="0">
                <a:solidFill>
                  <a:schemeClr val="tx1"/>
                </a:solidFill>
              </a:rPr>
              <a:t> shown” on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i="1" dirty="0">
                <a:solidFill>
                  <a:schemeClr val="tx1"/>
                </a:solidFill>
              </a:rPr>
              <a:t>Latest</a:t>
            </a:r>
            <a:r>
              <a:rPr lang="en-US" sz="2000" dirty="0">
                <a:solidFill>
                  <a:schemeClr val="tx1"/>
                </a:solidFill>
              </a:rPr>
              <a:t> USGS Topographic 1:24,000 scale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-OR-</a:t>
            </a:r>
          </a:p>
          <a:p>
            <a:pPr lvl="1">
              <a:lnSpc>
                <a:spcPct val="100000"/>
              </a:lnSpc>
              <a:buFontTx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solidFill>
                  <a:schemeClr val="tx1"/>
                </a:solidFill>
              </a:rPr>
              <a:t>Most Recent </a:t>
            </a:r>
            <a:r>
              <a:rPr lang="en-US" sz="2000" i="1" dirty="0">
                <a:solidFill>
                  <a:srgbClr val="A9343A"/>
                </a:solidFill>
              </a:rPr>
              <a:t>Published</a:t>
            </a:r>
            <a:r>
              <a:rPr lang="en-US" sz="2000" dirty="0">
                <a:solidFill>
                  <a:schemeClr val="tx1"/>
                </a:solidFill>
              </a:rPr>
              <a:t> NRCS Soil Survey</a:t>
            </a:r>
          </a:p>
          <a:p>
            <a:pPr lvl="4">
              <a:lnSpc>
                <a:spcPct val="100000"/>
              </a:lnSpc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Randleman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solidFill>
                  <a:srgbClr val="A9343A"/>
                </a:solidFill>
              </a:rPr>
              <a:t>Also</a:t>
            </a:r>
            <a:r>
              <a:rPr lang="en-US" sz="2000" dirty="0">
                <a:solidFill>
                  <a:schemeClr val="tx1"/>
                </a:solidFill>
              </a:rPr>
              <a:t> applies if other site specific evidence indicates the presence of waters not shown on either of the two maps</a:t>
            </a:r>
          </a:p>
          <a:p>
            <a:pPr>
              <a:defRPr/>
            </a:pPr>
            <a:r>
              <a:rPr lang="en-US" sz="2200" dirty="0">
                <a:solidFill>
                  <a:schemeClr val="tx1"/>
                </a:solidFill>
              </a:rPr>
              <a:t>Catawba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</a:rPr>
              <a:t>Only Main Stem Catawba River/Lakes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the buffer apply?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63CED6-8B72-4CDC-B7FD-AD29183AD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893" y="1188566"/>
            <a:ext cx="1733596" cy="21531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021FCF-B691-45E7-BA73-F2E5B53B5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3040" y="1501814"/>
            <a:ext cx="1388840" cy="1331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7820" y="1659745"/>
            <a:ext cx="1359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ontserrat" panose="00000500000000000000" pitchFamily="2" charset="0"/>
              </a:rPr>
              <a:t>Web</a:t>
            </a:r>
          </a:p>
          <a:p>
            <a:pPr algn="ctr"/>
            <a:r>
              <a:rPr lang="en-US" sz="2000" b="1" dirty="0">
                <a:latin typeface="Montserrat" panose="00000500000000000000" pitchFamily="2" charset="0"/>
              </a:rPr>
              <a:t>Soil</a:t>
            </a:r>
          </a:p>
          <a:p>
            <a:pPr algn="ctr"/>
            <a:r>
              <a:rPr lang="en-US" sz="2000" b="1" dirty="0">
                <a:latin typeface="Montserrat" panose="00000500000000000000" pitchFamily="2" charset="0"/>
              </a:rPr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212775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6" y="1344993"/>
            <a:ext cx="4919328" cy="47553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Applies to: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Perennial streams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Intermittent streams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Lakes and reservoirs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Ponds attached to streams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Estuaries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Modified natural streams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the buffer apply?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8F816A7-3DEC-458E-A25B-379433EB19EE}"/>
              </a:ext>
            </a:extLst>
          </p:cNvPr>
          <p:cNvSpPr txBox="1">
            <a:spLocks/>
          </p:cNvSpPr>
          <p:nvPr/>
        </p:nvSpPr>
        <p:spPr>
          <a:xfrm>
            <a:off x="5751598" y="1324602"/>
            <a:ext cx="6055703" cy="396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Does not apply to:</a:t>
            </a:r>
          </a:p>
          <a:p>
            <a:pPr marL="746125" lvl="1" indent="-288925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Ditches &amp; Manmade conveyances</a:t>
            </a:r>
            <a:r>
              <a:rPr lang="en-US" sz="2000" b="1" dirty="0">
                <a:solidFill>
                  <a:srgbClr val="71A64B"/>
                </a:solidFill>
                <a:latin typeface="Montserrat" panose="00000500000000000000" pitchFamily="2" charset="0"/>
              </a:rPr>
              <a:t>*</a:t>
            </a: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; unless constructed for navigation or boat access</a:t>
            </a:r>
          </a:p>
          <a:p>
            <a:pPr marL="746125" lvl="1" indent="-288925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Ephemeral streams</a:t>
            </a:r>
          </a:p>
          <a:p>
            <a:pPr marL="746125" lvl="1" indent="-288925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Ponds that are not attached to streams</a:t>
            </a:r>
          </a:p>
          <a:p>
            <a:pPr marL="746125" lvl="1" indent="-288925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Wetlands</a:t>
            </a:r>
          </a:p>
          <a:p>
            <a:pPr marL="746125" lvl="1" indent="-288925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Agricultural ponds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509851E7-243D-41C2-8FA4-01C08C4F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412064"/>
            <a:ext cx="3467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altLang="en-US" sz="2000" dirty="0">
                <a:solidFill>
                  <a:srgbClr val="71A64B"/>
                </a:solidFill>
                <a:latin typeface="Montserrat" panose="00000500000000000000" pitchFamily="2" charset="0"/>
              </a:rPr>
              <a:t>*</a:t>
            </a:r>
            <a:r>
              <a:rPr lang="en-US" altLang="en-US" sz="2000" b="0" dirty="0">
                <a:solidFill>
                  <a:srgbClr val="71A64B"/>
                </a:solidFill>
                <a:latin typeface="Montserrat" panose="00000500000000000000" pitchFamily="2" charset="0"/>
              </a:rPr>
              <a:t>Unless in Randleman</a:t>
            </a:r>
          </a:p>
        </p:txBody>
      </p:sp>
    </p:spTree>
    <p:extLst>
      <p:ext uri="{BB962C8B-B14F-4D97-AF65-F5344CB8AC3E}">
        <p14:creationId xmlns:p14="http://schemas.microsoft.com/office/powerpoint/2010/main" val="326803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Riparian Buffer Rules 101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Riparian Buffer Protection Programs&amp;quot;&quot;/&gt;&lt;property id=&quot;20307&quot; value=&quot;277&quot;/&gt;&lt;/object&gt;&lt;object type=&quot;3&quot; unique_id=&quot;10005&quot;&gt;&lt;property id=&quot;20148&quot; value=&quot;5&quot;/&gt;&lt;property id=&quot;20300&quot; value=&quot;Slide 3 - &amp;quot;Purpose of Specific Buffer Rules&amp;quot;&quot;/&gt;&lt;property id=&quot;20307&quot; value=&quot;274&quot;/&gt;&lt;/object&gt;&lt;object type=&quot;3&quot; unique_id=&quot;10006&quot;&gt;&lt;property id=&quot;20148&quot; value=&quot;5&quot;/&gt;&lt;property id=&quot;20300&quot; value=&quot;Slide 4 - &amp;quot;Buffer Rule Implementation&amp;quot;&quot;/&gt;&lt;property id=&quot;20307&quot; value=&quot;278&quot;/&gt;&lt;/object&gt;&lt;object type=&quot;3&quot; unique_id=&quot;10007&quot;&gt;&lt;property id=&quot;20148&quot; value=&quot;5&quot;/&gt;&lt;property id=&quot;20300&quot; value=&quot;Slide 5 - &amp;quot;How is buffer measured?&amp;quot;&quot;/&gt;&lt;property id=&quot;20307&quot; value=&quot;279&quot;/&gt;&lt;/object&gt;&lt;object type=&quot;3&quot; unique_id=&quot;10008&quot;&gt;&lt;property id=&quot;20148&quot; value=&quot;5&quot;/&gt;&lt;property id=&quot;20300&quot; value=&quot;Slide 6 - &amp;quot;How is buffer measured?&amp;quot;&quot;/&gt;&lt;property id=&quot;20307&quot; value=&quot;280&quot;/&gt;&lt;/object&gt;&lt;object type=&quot;3&quot; unique_id=&quot;10009&quot;&gt;&lt;property id=&quot;20148&quot; value=&quot;5&quot;/&gt;&lt;property id=&quot;20300&quot; value=&quot;Slide 7 - &amp;quot;How is buffer measured?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Where does the buffer apply?&amp;quot;&quot;/&gt;&lt;property id=&quot;20307&quot; value=&quot;281&quot;/&gt;&lt;/object&gt;&lt;object type=&quot;3&quot; unique_id=&quot;10011&quot;&gt;&lt;property id=&quot;20148&quot; value=&quot;5&quot;/&gt;&lt;property id=&quot;20300&quot; value=&quot;Slide 9 - &amp;quot;Where does the buffer apply?&amp;quot;&quot;/&gt;&lt;property id=&quot;20307&quot; value=&quot;282&quot;/&gt;&lt;/object&gt;&lt;object type=&quot;3&quot; unique_id=&quot;10012&quot;&gt;&lt;property id=&quot;20148&quot; value=&quot;5&quot;/&gt;&lt;property id=&quot;20300&quot; value=&quot;Slide 10 - &amp;quot;What is allowed in the buffer?&amp;quot;&quot;/&gt;&lt;property id=&quot;20307&quot; value=&quot;283&quot;/&gt;&lt;/object&gt;&lt;object type=&quot;3&quot; unique_id=&quot;10013&quot;&gt;&lt;property id=&quot;20148&quot; value=&quot;5&quot;/&gt;&lt;property id=&quot;20300&quot; value=&quot;Slide 11 - &amp;quot;What is allowed in the buffer?&amp;quot;&quot;/&gt;&lt;property id=&quot;20307&quot; value=&quot;284&quot;/&gt;&lt;/object&gt;&lt;object type=&quot;3&quot; unique_id=&quot;10014&quot;&gt;&lt;property id=&quot;20148&quot; value=&quot;5&quot;/&gt;&lt;property id=&quot;20300&quot; value=&quot;Slide 12 - &amp;quot;What is allowed in the buffer?&amp;quot;&quot;/&gt;&lt;property id=&quot;20307&quot; value=&quot;285&quot;/&gt;&lt;/object&gt;&lt;object type=&quot;3&quot; unique_id=&quot;10015&quot;&gt;&lt;property id=&quot;20148&quot; value=&quot;5&quot;/&gt;&lt;property id=&quot;20300&quot; value=&quot;Slide 13 - &amp;quot;2020 Buffer Rule Revisions   What happened when we weren’t looking?&amp;quot;&quot;/&gt;&lt;property id=&quot;20307&quot; value=&quot;270&quot;/&gt;&lt;/object&gt;&lt;object type=&quot;3&quot; unique_id=&quot;10016&quot;&gt;&lt;property id=&quot;20148&quot; value=&quot;5&quot;/&gt;&lt;property id=&quot;20300&quot; value=&quot;Slide 14 - &amp;quot;2020 Rule Updates&amp;quot;&quot;/&gt;&lt;property id=&quot;20307&quot; value=&quot;273&quot;/&gt;&lt;/object&gt;&lt;object type=&quot;3&quot; unique_id=&quot;10017&quot;&gt;&lt;property id=&quot;20148&quot; value=&quot;5&quot;/&gt;&lt;property id=&quot;20300&quot; value=&quot;Slide 15 - &amp;quot;2020 Rule Updates&amp;quot;&quot;/&gt;&lt;property id=&quot;20307&quot; value=&quot;261&quot;/&gt;&lt;/object&gt;&lt;object type=&quot;3&quot; unique_id=&quot;10018&quot;&gt;&lt;property id=&quot;20148&quot; value=&quot;5&quot;/&gt;&lt;property id=&quot;20300&quot; value=&quot;Slide 16 - &amp;quot;2020 Rule Updates&amp;quot;&quot;/&gt;&lt;property id=&quot;20307&quot; value=&quot;262&quot;/&gt;&lt;/object&gt;&lt;object type=&quot;3&quot; unique_id=&quot;10019&quot;&gt;&lt;property id=&quot;20148&quot; value=&quot;5&quot;/&gt;&lt;property id=&quot;20300&quot; value=&quot;Slide 17 - &amp;quot;2020 Rule Updates&amp;quot;&quot;/&gt;&lt;property id=&quot;20307&quot; value=&quot;264&quot;/&gt;&lt;/object&gt;&lt;object type=&quot;3&quot; unique_id=&quot;10020&quot;&gt;&lt;property id=&quot;20148&quot; value=&quot;5&quot;/&gt;&lt;property id=&quot;20300&quot; value=&quot;Slide 18 - &amp;quot;2020 Rule Updates&amp;quot;&quot;/&gt;&lt;property id=&quot;20307&quot; value=&quot;268&quot;/&gt;&lt;/object&gt;&lt;object type=&quot;3&quot; unique_id=&quot;10021&quot;&gt;&lt;property id=&quot;20148&quot; value=&quot;5&quot;/&gt;&lt;property id=&quot;20300&quot; value=&quot;Slide 19 - &amp;quot;2020 Rule Updates&amp;quot;&quot;/&gt;&lt;property id=&quot;20307&quot; value=&quot;265&quot;/&gt;&lt;/object&gt;&lt;object type=&quot;3&quot; unique_id=&quot;10022&quot;&gt;&lt;property id=&quot;20148&quot; value=&quot;5&quot;/&gt;&lt;property id=&quot;20300&quot; value=&quot;Slide 20 - &amp;quot;2020 Rule Updates&amp;quot;&quot;/&gt;&lt;property id=&quot;20307&quot; value=&quot;266&quot;/&gt;&lt;/object&gt;&lt;object type=&quot;3&quot; unique_id=&quot;10023&quot;&gt;&lt;property id=&quot;20148&quot; value=&quot;5&quot;/&gt;&lt;property id=&quot;20300&quot; value=&quot;Slide 21 - &amp;quot;2020 Rule Updates&amp;quot;&quot;/&gt;&lt;property id=&quot;20307&quot; value=&quot;287&quot;/&gt;&lt;/object&gt;&lt;object type=&quot;3&quot; unique_id=&quot;10024&quot;&gt;&lt;property id=&quot;20148&quot; value=&quot;5&quot;/&gt;&lt;property id=&quot;20300&quot; value=&quot;Slide 22 - &amp;quot;2020 Rule Updates &amp;quot;&quot;/&gt;&lt;property id=&quot;20307&quot; value=&quot;288&quot;/&gt;&lt;/object&gt;&lt;object type=&quot;3&quot; unique_id=&quot;10025&quot;&gt;&lt;property id=&quot;20148&quot; value=&quot;5&quot;/&gt;&lt;property id=&quot;20300&quot; value=&quot;Slide 23 - &amp;quot;2020 Rule Updates&amp;quot;&quot;/&gt;&lt;property id=&quot;20307&quot; value=&quot;267&quot;/&gt;&lt;/object&gt;&lt;object type=&quot;3&quot; unique_id=&quot;10026&quot;&gt;&lt;property id=&quot;20148&quot; value=&quot;5&quot;/&gt;&lt;property id=&quot;20300&quot; value=&quot;Slide 24 - &amp;quot;Questions?&amp;quot;&quot;/&gt;&lt;property id=&quot;20307&quot; value=&quot;269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4807</TotalTime>
  <Words>1634</Words>
  <Application>Microsoft Macintosh PowerPoint</Application>
  <PresentationFormat>Widescreen</PresentationFormat>
  <Paragraphs>301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Montserrat</vt:lpstr>
      <vt:lpstr>Montserrat Medium</vt:lpstr>
      <vt:lpstr>Times New Roman</vt:lpstr>
      <vt:lpstr>2_Office Theme</vt:lpstr>
      <vt:lpstr>Riparian Buffer Rules 101</vt:lpstr>
      <vt:lpstr>Riparian Buffer Protection Programs</vt:lpstr>
      <vt:lpstr>Purpose of Specific Buffer Rules</vt:lpstr>
      <vt:lpstr>Buffer Rule Implementation</vt:lpstr>
      <vt:lpstr>How is buffer measured?</vt:lpstr>
      <vt:lpstr>How is buffer measured?</vt:lpstr>
      <vt:lpstr>How is buffer measured?</vt:lpstr>
      <vt:lpstr>Where does the buffer apply?</vt:lpstr>
      <vt:lpstr>Where does the buffer apply?</vt:lpstr>
      <vt:lpstr>What is allowed in the buffer?</vt:lpstr>
      <vt:lpstr>What is allowed in the buffer?</vt:lpstr>
      <vt:lpstr>What is allowed in the buffer?</vt:lpstr>
      <vt:lpstr>PowerPoint Presentation</vt:lpstr>
      <vt:lpstr>2020 Buffer Rule Revisions   What happened when we weren’t looking?</vt:lpstr>
      <vt:lpstr>2020 Rule Updates</vt:lpstr>
      <vt:lpstr>2020 Rule Updates</vt:lpstr>
      <vt:lpstr>2020 Rule Updates</vt:lpstr>
      <vt:lpstr>2020 Rule Updates</vt:lpstr>
      <vt:lpstr>2020 Rule Updates</vt:lpstr>
      <vt:lpstr>2020 Rule Updates</vt:lpstr>
      <vt:lpstr>2020 Rule Updates</vt:lpstr>
      <vt:lpstr>2020 Rule Updates</vt:lpstr>
      <vt:lpstr>2020 Rule Updates </vt:lpstr>
      <vt:lpstr>2020 Rule Updates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Revised Riparian Buffer and 401 Certification Rules</dc:title>
  <dc:creator>Homewood, Sue</dc:creator>
  <cp:lastModifiedBy>Fullmer,Grace</cp:lastModifiedBy>
  <cp:revision>66</cp:revision>
  <dcterms:created xsi:type="dcterms:W3CDTF">2020-07-05T18:37:26Z</dcterms:created>
  <dcterms:modified xsi:type="dcterms:W3CDTF">2021-03-24T17:33:17Z</dcterms:modified>
</cp:coreProperties>
</file>