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3"/>
  </p:notesMasterIdLst>
  <p:sldIdLst>
    <p:sldId id="256" r:id="rId2"/>
    <p:sldId id="257" r:id="rId3"/>
    <p:sldId id="258" r:id="rId4"/>
    <p:sldId id="266" r:id="rId5"/>
    <p:sldId id="259" r:id="rId6"/>
    <p:sldId id="260" r:id="rId7"/>
    <p:sldId id="261" r:id="rId8"/>
    <p:sldId id="262" r:id="rId9"/>
    <p:sldId id="264" r:id="rId10"/>
    <p:sldId id="265" r:id="rId11"/>
    <p:sldId id="263"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603" autoAdjust="0"/>
  </p:normalViewPr>
  <p:slideViewPr>
    <p:cSldViewPr>
      <p:cViewPr varScale="1">
        <p:scale>
          <a:sx n="80" d="100"/>
          <a:sy n="80" d="100"/>
        </p:scale>
        <p:origin x="-86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10739FD-7D37-4EA7-9B15-50484C581434}" type="datetimeFigureOut">
              <a:rPr lang="en-US" smtClean="0"/>
              <a:pPr/>
              <a:t>1/6/2014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5304BC-3E50-4913-B5CE-D48ACA989A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of you were at the Consortium meeting in</a:t>
            </a:r>
            <a:r>
              <a:rPr lang="en-US" baseline="0" dirty="0" smtClean="0"/>
              <a:t> March and heard most of this then, but I am going to give you just a little bit of background on the TMDL, the permitting strategy and the requirements of the mercury minimization plans.  There were some edits made to the plan after the comments received at the meeting in March and I’ll point those out in particular.</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Section IV you get to tell about what you have</a:t>
            </a:r>
            <a:r>
              <a:rPr lang="en-US" baseline="0" dirty="0" smtClean="0"/>
              <a:t> already done to minimize mercury.  Obviously, all of you have implemented a local pt program, you may have developed local limits for mercury, implemented collection and proper disposal of mercury containing equipment.</a:t>
            </a:r>
          </a:p>
          <a:p>
            <a:endParaRPr lang="en-US" baseline="0" dirty="0" smtClean="0"/>
          </a:p>
          <a:p>
            <a:r>
              <a:rPr lang="en-US" baseline="0" dirty="0" smtClean="0"/>
              <a:t>The last part of the Plan the Reporting requirement.  Initially there was to be an annual reporting requirement, but that seemed to be overkill, so it was cut back to a summary of the activities submitted with your NPDES permit renewal.</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 info</a:t>
            </a:r>
            <a:r>
              <a:rPr lang="en-US" baseline="0" dirty="0" smtClean="0"/>
              <a:t> on TMDL.  This link is imbedded in the first page of the Model MMP.</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DWR has issued a statewide total maximum daily load (or</a:t>
            </a:r>
            <a:r>
              <a:rPr lang="en-US" baseline="0" dirty="0" smtClean="0"/>
              <a:t> TMDL) in response to a statewide fish consumption advisory for mercury.  The TMDL calls for a 67% reduction in mercury levels from all sources from the year 2002 baseline mercury loading.  We used 2002 as the baseline year to get credit for the reductions that have been achieved since the Clean Smokestack Act of 6/2002. </a:t>
            </a:r>
          </a:p>
          <a:p>
            <a:endParaRPr lang="en-US" baseline="0" dirty="0" smtClean="0"/>
          </a:p>
          <a:p>
            <a:r>
              <a:rPr lang="en-US" baseline="0" dirty="0" smtClean="0"/>
              <a:t>The TMDL was approved by EPA in October 2012 and the waters were delisted and moved to category 4. </a:t>
            </a:r>
            <a:r>
              <a:rPr lang="en-US" dirty="0" smtClean="0"/>
              <a:t>Category 4 waters are also considered impaired but already have an EPA approved TMDL. </a:t>
            </a:r>
            <a:r>
              <a:rPr lang="en-US" baseline="0" dirty="0" smtClean="0"/>
              <a:t>The fish consumption advisory won’t be lifted until fish tissues data suggest so. DWR doesn’t do that, DHHS does so I’m not sure of how that works.  The TMDL shows that when all sources meet the 67% reduction then the fish tissue data should meet the mercury target.   </a:t>
            </a:r>
            <a:r>
              <a:rPr lang="en-US" b="1" baseline="0" dirty="0" smtClean="0"/>
              <a:t>That means the whole world has to reduce Hg emissions by 67% before the mercury target for fish tissue is expected to be met.</a:t>
            </a:r>
          </a:p>
          <a:p>
            <a:r>
              <a:rPr lang="en-US" baseline="0" dirty="0" smtClean="0"/>
              <a:t>About 2% of the mercury in the waters come from point sources.  The other 98% comes from atmospheric deposition.  We only contribute about 16% of the mercury found in NC waters.  </a:t>
            </a:r>
          </a:p>
          <a:p>
            <a:r>
              <a:rPr lang="en-US" baseline="0" dirty="0" smtClean="0"/>
              <a:t>The NPDES wastewater share of the TMDL is 81 pounds/year.  The actual wastewater loading was 252 pounds in 2002.  It is believed that we are currently well under the 81 lbs of Hg per year.  Believe we will meet the target for nonpoint sources by 2016.</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general,</a:t>
            </a:r>
            <a:r>
              <a:rPr lang="en-US" baseline="0" dirty="0" smtClean="0"/>
              <a:t> the Reasonable Potential Analysis is used to decide if a NPDES permit should contain a particular effluent limit.  The effluent limi</a:t>
            </a:r>
            <a:r>
              <a:rPr lang="en-US" dirty="0" smtClean="0"/>
              <a:t>ts are then set using</a:t>
            </a:r>
            <a:r>
              <a:rPr lang="en-US" baseline="0" dirty="0" smtClean="0"/>
              <a:t> Water Quality Based Effluent Limits [dividing the WQS by the IWC] or Technology Based Effluent Limits.   TBELs seemed most appropriate in this case.    </a:t>
            </a:r>
          </a:p>
          <a:p>
            <a:endParaRPr lang="en-US" baseline="0" dirty="0" smtClean="0"/>
          </a:p>
          <a:p>
            <a:r>
              <a:rPr lang="en-US" baseline="0" dirty="0" smtClean="0"/>
              <a:t>All of the mercury monitoring data for the past 5 years was evaluated to establish a level that is currently achieved by WWTPs in NC.  98.5% of all the data was less than 47 ng/l and 93% of facilities with mercury monitoring or limits can regularly comply with this limit without any new treatment technology.</a:t>
            </a:r>
          </a:p>
          <a:p>
            <a:endParaRPr lang="en-US" baseline="0" dirty="0" smtClean="0"/>
          </a:p>
          <a:p>
            <a:r>
              <a:rPr lang="en-US" baseline="0" dirty="0" smtClean="0"/>
              <a:t>MMPs will only be required at WWTPs with a design capacity of more than 2 MGD and mercury at quantifiable levels in their effluent</a:t>
            </a:r>
          </a:p>
          <a:p>
            <a:endParaRPr lang="en-US" baseline="0" dirty="0" smtClean="0"/>
          </a:p>
          <a:p>
            <a:r>
              <a:rPr lang="en-US" baseline="0" dirty="0" smtClean="0"/>
              <a:t>The permit writers will calculate the annual average mercury concentrations for each of the past 5 years.  If all of the averages are less than the current WQS of 12ng/l and no single daily value is greater than the LCA of 47 ng/l, the permit will have a monitoring only requirement.  This takes into account the upstream mercury concentration.  If you have an IWC of 50% and the WQS is 12 </a:t>
            </a:r>
            <a:r>
              <a:rPr lang="en-US" baseline="0" dirty="0" err="1" smtClean="0"/>
              <a:t>ng</a:t>
            </a:r>
            <a:r>
              <a:rPr lang="en-US" baseline="0" dirty="0" smtClean="0"/>
              <a:t>/l, then you can have 24 </a:t>
            </a:r>
            <a:r>
              <a:rPr lang="en-US" baseline="0" dirty="0" err="1" smtClean="0"/>
              <a:t>ng</a:t>
            </a:r>
            <a:r>
              <a:rPr lang="en-US" baseline="0" dirty="0" smtClean="0"/>
              <a:t>/l at your effluent.  But if we have data showing the upstream mercury is 6 </a:t>
            </a:r>
            <a:r>
              <a:rPr lang="en-US" baseline="0" dirty="0" err="1" smtClean="0"/>
              <a:t>ng</a:t>
            </a:r>
            <a:r>
              <a:rPr lang="en-US" baseline="0" dirty="0" smtClean="0"/>
              <a:t>/l then we have to subtract that out and you can only have 18 </a:t>
            </a:r>
            <a:r>
              <a:rPr lang="en-US" baseline="0" dirty="0" err="1" smtClean="0"/>
              <a:t>ng</a:t>
            </a:r>
            <a:r>
              <a:rPr lang="en-US" baseline="0" dirty="0" smtClean="0"/>
              <a:t>/l.  If we don’t have data we can assume 0 upstream.  </a:t>
            </a:r>
          </a:p>
          <a:p>
            <a:endParaRPr lang="en-US" baseline="0" dirty="0" smtClean="0"/>
          </a:p>
          <a:p>
            <a:r>
              <a:rPr lang="en-US" baseline="0" dirty="0" smtClean="0"/>
              <a:t>The monitoring will be required in conjunction with the priority pollutant analysis and MMP identifying contributors and goals for reduction IF there is mercury at quantifiable levels in the effluent.</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original</a:t>
            </a:r>
            <a:r>
              <a:rPr lang="en-US" baseline="0" dirty="0" smtClean="0"/>
              <a:t> document required the MMP at facilities with greater than 2 MGD design capacity and consistently detectable levels of mercury in their effluent.</a:t>
            </a:r>
          </a:p>
          <a:p>
            <a:endParaRPr lang="en-US" baseline="0" dirty="0" smtClean="0"/>
          </a:p>
          <a:p>
            <a:r>
              <a:rPr lang="en-US" baseline="0" dirty="0" smtClean="0"/>
              <a:t>It was suggested that it be revised to define consistently as being detections in 75% or more of the effluent samples and detectable being greater than ½ of the current WQS.  Which would be greater than 6 </a:t>
            </a:r>
            <a:r>
              <a:rPr lang="en-US" baseline="0" dirty="0" err="1" smtClean="0"/>
              <a:t>ng</a:t>
            </a:r>
            <a:r>
              <a:rPr lang="en-US" baseline="0" dirty="0" smtClean="0"/>
              <a:t>/l.</a:t>
            </a:r>
          </a:p>
          <a:p>
            <a:endParaRPr lang="en-US" baseline="0" dirty="0" smtClean="0"/>
          </a:p>
          <a:p>
            <a:r>
              <a:rPr lang="en-US" baseline="0" dirty="0" smtClean="0"/>
              <a:t>Unfortunately, the TMDL approved by EPA requires the MMP at facilities with mercury in the effluent and really does not give us the flexibility to use these definitions.  This is the only suggestion that we were not able to accommodate.</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Major facilities</a:t>
            </a:r>
            <a:r>
              <a:rPr lang="en-US" baseline="0" dirty="0" smtClean="0"/>
              <a:t> with a Hg limit will be required to monitor quarterly – reduction from weekly.</a:t>
            </a:r>
          </a:p>
          <a:p>
            <a:endParaRPr lang="en-US" baseline="0" dirty="0" smtClean="0"/>
          </a:p>
          <a:p>
            <a:r>
              <a:rPr lang="en-US" baseline="0" dirty="0" smtClean="0"/>
              <a:t>Will have to develop a MMP identifying contributors and goals for reduction.  The MMP must be developed within 180 days after the permit is issued.</a:t>
            </a:r>
          </a:p>
          <a:p>
            <a:r>
              <a:rPr lang="en-US" baseline="0" dirty="0" smtClean="0"/>
              <a:t>If the limit calculated based on the current water quality standard of 12 ng/l is less than the Level Currently Achievable you will get the WQ based limit.  If the limit calculated based on the current water quality standard is greater than the LCA, the limit will be 47 ng/l.  </a:t>
            </a:r>
            <a:r>
              <a:rPr lang="en-US" dirty="0" smtClean="0"/>
              <a:t>The limit</a:t>
            </a:r>
            <a:r>
              <a:rPr lang="en-US" baseline="0" dirty="0" smtClean="0"/>
              <a:t> will be an annual average concentration.  No one will get a limit greater than 47 </a:t>
            </a:r>
            <a:r>
              <a:rPr lang="en-US" baseline="0" dirty="0" err="1" smtClean="0"/>
              <a:t>ng</a:t>
            </a:r>
            <a:r>
              <a:rPr lang="en-US" baseline="0" dirty="0" smtClean="0"/>
              <a:t>/l.</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you currently have a limit and the annual averages are less then 12 </a:t>
            </a:r>
            <a:r>
              <a:rPr lang="en-US" baseline="0" dirty="0" err="1" smtClean="0"/>
              <a:t>ng</a:t>
            </a:r>
            <a:r>
              <a:rPr lang="en-US" baseline="0" dirty="0" smtClean="0"/>
              <a:t>/l and no single data point above 47 </a:t>
            </a:r>
            <a:r>
              <a:rPr lang="en-US" baseline="0" dirty="0" err="1" smtClean="0"/>
              <a:t>ng</a:t>
            </a:r>
            <a:r>
              <a:rPr lang="en-US" baseline="0" dirty="0" smtClean="0"/>
              <a:t>/l, the limit will be removed upon renewal.  </a:t>
            </a:r>
          </a:p>
          <a:p>
            <a:endParaRPr lang="en-US" baseline="0" dirty="0" smtClean="0"/>
          </a:p>
          <a:p>
            <a:r>
              <a:rPr lang="en-US" baseline="0" dirty="0" smtClean="0"/>
              <a:t>If this will be a new limit than you have 4 years to develop and implement the MMP and in the 5th year of the permit the limit will be assigned.  The MMP will still need to be developed in 180 days and you will have the next 3.5 years to implement it and hopefully by the time the limit comes into effect you will be able to comply with the limit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New and expanding facilities will be allowed as long as the overall aggregate point source load</a:t>
            </a:r>
            <a:r>
              <a:rPr lang="en-US" baseline="0" dirty="0" smtClean="0"/>
              <a:t> is not exceeded.  They will have to develop MMP if they have consistent detectable mercury in the effluent.  If there is reasonable potential then there will be a limit assigned as described in previous slide.</a:t>
            </a:r>
          </a:p>
          <a:p>
            <a:endParaRPr lang="en-US" baseline="0" dirty="0" smtClean="0"/>
          </a:p>
          <a:p>
            <a:r>
              <a:rPr lang="en-US" baseline="0" dirty="0" smtClean="0"/>
              <a:t>So if you are at a greater than 2 MGD WWTP, and unless you have data that is mostly &lt;1ng/l,  you will have to develop and implement a MMP.  You may not have a limit, so you’ll have less monitoring, but the MMP will still be required.</a:t>
            </a:r>
          </a:p>
          <a:p>
            <a:endParaRPr lang="en-US" baseline="0" dirty="0" smtClean="0"/>
          </a:p>
          <a:p>
            <a:r>
              <a:rPr lang="en-US" baseline="0" dirty="0" smtClean="0"/>
              <a:t>Minor facilities will be required to monitor once/5 years and a limit will be assigned if data suggests one is needed.  If</a:t>
            </a:r>
          </a:p>
          <a:p>
            <a:r>
              <a:rPr lang="en-US" baseline="0" dirty="0" smtClean="0"/>
              <a:t>you have a pretreatment program you are considered a major plant and if you are at a 2 MGD or less WWTP you will probably be sampling more often than once in 5 years, due to the priority pollutant scan and your pretreatment monitoring plan, but unless the data shows that you need a limit, you will not get one or have to do a MMP.  If a limit is assigned a MMP is required.</a:t>
            </a:r>
          </a:p>
          <a:p>
            <a:endParaRPr lang="en-US" baseline="0" dirty="0" smtClean="0"/>
          </a:p>
          <a:p>
            <a:r>
              <a:rPr lang="en-US" baseline="0" dirty="0" smtClean="0"/>
              <a:t>Case-by-case permit limit decisions will be made for dischargers into streams with instream sampling data greater than 12 ng/l to determine if that discharger is a contributor to the instream mercury load.</a:t>
            </a:r>
          </a:p>
          <a:p>
            <a:endParaRPr lang="en-US" dirty="0" smtClean="0"/>
          </a:p>
          <a:p>
            <a:r>
              <a:rPr lang="en-US" dirty="0" smtClean="0"/>
              <a:t>Permit limits</a:t>
            </a:r>
            <a:r>
              <a:rPr lang="en-US" baseline="0" dirty="0" smtClean="0"/>
              <a:t> above 47 ng/l may be assigned in case where </a:t>
            </a:r>
            <a:r>
              <a:rPr lang="en-US" baseline="0" dirty="0" err="1" smtClean="0"/>
              <a:t>DWr</a:t>
            </a:r>
            <a:r>
              <a:rPr lang="en-US" baseline="0" dirty="0" smtClean="0"/>
              <a:t> determines that achievement of the LCA is technically infeasible or economically unreasonable.  The statewide aggregate loading will not be exceeded.</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Typically</a:t>
            </a:r>
            <a:r>
              <a:rPr lang="en-US" baseline="0" dirty="0" smtClean="0"/>
              <a:t> MMPs focus on pretreatment controls on non-domestic users and outreach to the general public regarding the proper use and disposal of mercury containing household products.   It focuses on BMPs.  The MMPs are intended to be a reasonable, low-cost approach to managing the 2% load from point sources.  </a:t>
            </a:r>
          </a:p>
          <a:p>
            <a:endParaRPr lang="en-US" baseline="0" dirty="0" smtClean="0"/>
          </a:p>
          <a:p>
            <a:r>
              <a:rPr lang="en-US" baseline="0" dirty="0" smtClean="0"/>
              <a:t>There is a model on the NPDES web site.</a:t>
            </a:r>
          </a:p>
          <a:p>
            <a:r>
              <a:rPr lang="en-US" baseline="0" dirty="0" smtClean="0"/>
              <a:t>The first section is the purpose.  Of course we are trying to reduce the amount of mercury that gets into the system and the MMP is a guide for the utility to do that through BMPs.  The MMP may also help control some of the Hg reaching the storm sewer system.</a:t>
            </a:r>
          </a:p>
          <a:p>
            <a:endParaRPr lang="en-US" baseline="0" dirty="0" smtClean="0"/>
          </a:p>
          <a:p>
            <a:r>
              <a:rPr lang="en-US" baseline="0" dirty="0" smtClean="0"/>
              <a:t>In Section II, there’s a place to enter information regarding your treatment process and treatment record.  This is a model and not all information is required but remember this is a way you can tell the Public about the efforts you may have already made to reduce mercury and toxic pollutants in general.</a:t>
            </a:r>
          </a:p>
          <a:p>
            <a:r>
              <a:rPr lang="en-US" baseline="0" dirty="0" smtClean="0"/>
              <a:t>Then there is some generic language about how WWTPs are not designed to treat for mercury and that mercury is not used at the plant but comes form sources such as industrial users, laboratories, other businesses, residual mercury deposits from past practices, trace amounts from household products and atmospheric deposition.  And you may have information about how well your WWTP does remove mercury.</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a:t>
            </a:r>
            <a:r>
              <a:rPr lang="en-US" baseline="0" dirty="0" smtClean="0"/>
              <a:t> have 180 days, or about 6 months, to develop the MMP and then w</a:t>
            </a:r>
            <a:r>
              <a:rPr lang="en-US" dirty="0" smtClean="0"/>
              <a:t>ithin</a:t>
            </a:r>
            <a:r>
              <a:rPr lang="en-US" baseline="0" dirty="0" smtClean="0"/>
              <a:t> 2 years of that  the POTW must evaluate available information to assess the potential for non-domestic users to contribute mercury.  Some of the things you may look at include influent and effluent data, industrial user monitoring data, TRIs, State Hazardous site registry, National Priority list and historical record of industrial sites.  This is one other minor edit – it previously said you WILL look at all of these, now it’s more of a list of suggested items that may be useful to review.</a:t>
            </a:r>
          </a:p>
          <a:p>
            <a:endParaRPr lang="en-US" baseline="0" dirty="0" smtClean="0"/>
          </a:p>
          <a:p>
            <a:r>
              <a:rPr lang="en-US" baseline="0" dirty="0" smtClean="0"/>
              <a:t>You must also survey other common sources of Hg like dental offices, hospitals, labs, auto recyclers and any other potential sources based on existing information.  Ask the IUs to review process chemical and show that Hg concentrations are below industry average.  Request replacement of chemicals containing high amounts of Hg.  This evaluation must be updated every 5 years – which was revised from 2 years.</a:t>
            </a:r>
          </a:p>
          <a:p>
            <a:endParaRPr lang="en-US" baseline="0" dirty="0" smtClean="0"/>
          </a:p>
          <a:p>
            <a:r>
              <a:rPr lang="en-US" baseline="0" dirty="0" smtClean="0"/>
              <a:t>You also want to do some pollution prevention at your plant by substituting any Hg containing treatment chemicals.  At one time sodium hydroxide was a common source for mercury in treatment plant chemicals.</a:t>
            </a:r>
          </a:p>
          <a:p>
            <a:endParaRPr lang="en-US" baseline="0" dirty="0" smtClean="0"/>
          </a:p>
          <a:p>
            <a:r>
              <a:rPr lang="en-US" baseline="0" dirty="0" smtClean="0"/>
              <a:t>You will have to develop procedures to minimize the possibility of any spills of mercury containing substances at the WWTP and add mercury identification and proper disposal to operator training.</a:t>
            </a:r>
          </a:p>
          <a:p>
            <a:r>
              <a:rPr lang="en-US" baseline="0" dirty="0" smtClean="0"/>
              <a:t>The Public outreach part requires information on sources and proper use and disposal of household mercury be posted on the town web site and mailings to customers periodically to point it out.  Facilitate public awareness of collection programs for mercury containing products</a:t>
            </a:r>
          </a:p>
          <a:p>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waste management section was sort of a pledge to help</a:t>
            </a:r>
            <a:r>
              <a:rPr lang="en-US" baseline="0" dirty="0" smtClean="0"/>
              <a:t> other governmental entities to educate the public on programs to recycle and properly dispose of things like spent fluorescent bulbs, batteries and other mercury containing products.  But is has been taken completely out of the model plan – it depended on the cooperation of other entities for success so was not really a fair requirement because it was not in your control.</a:t>
            </a:r>
          </a:p>
          <a:p>
            <a:endParaRPr lang="en-US" baseline="0" dirty="0" smtClean="0"/>
          </a:p>
          <a:p>
            <a:r>
              <a:rPr lang="en-US" baseline="0" dirty="0" smtClean="0"/>
              <a:t>If you have a lab then this part is a pledge to train employees in proper handling and disposal of mercury containing compounds and replacing mercury thermometers where practical.</a:t>
            </a:r>
          </a:p>
          <a:p>
            <a:endParaRPr lang="en-US" baseline="0" dirty="0" smtClean="0"/>
          </a:p>
          <a:p>
            <a:r>
              <a:rPr lang="en-US" baseline="0" dirty="0" smtClean="0"/>
              <a:t>There has to be some way to measure the success of the program so beginning after the first full year after the MMP is implemented you will survey, notice it did say INPSECT,  at least 10% of any non-domestic users that were </a:t>
            </a:r>
            <a:r>
              <a:rPr lang="en-US" baseline="0" dirty="0" err="1" smtClean="0"/>
              <a:t>id’d</a:t>
            </a:r>
            <a:r>
              <a:rPr lang="en-US" baseline="0" dirty="0" smtClean="0"/>
              <a:t> as possible significant sources of mercury; track the implementation of the program; monitor the influent mercury at least annually and require significant non-domestic sources of mercury to periodically monitor; measure the effluent Hg as per the NPDES permit, or your pretreatment monitoring plan, whichever is more.</a:t>
            </a:r>
          </a:p>
          <a:p>
            <a:endParaRPr lang="en-US" baseline="0" dirty="0" smtClean="0"/>
          </a:p>
          <a:p>
            <a:r>
              <a:rPr lang="en-US" baseline="0" dirty="0" smtClean="0"/>
              <a:t>You will notice that “and report” has been deleted.  It didn’t have a time frame for reporting and there is a reporting requirement in the last section.</a:t>
            </a:r>
            <a:endParaRPr lang="en-US" dirty="0"/>
          </a:p>
        </p:txBody>
      </p:sp>
      <p:sp>
        <p:nvSpPr>
          <p:cNvPr id="4" name="Slide Number Placeholder 3"/>
          <p:cNvSpPr>
            <a:spLocks noGrp="1"/>
          </p:cNvSpPr>
          <p:nvPr>
            <p:ph type="sldNum" sz="quarter" idx="10"/>
          </p:nvPr>
        </p:nvSpPr>
        <p:spPr/>
        <p:txBody>
          <a:bodyPr/>
          <a:lstStyle/>
          <a:p>
            <a:fld id="{3D5304BC-3E50-4913-B5CE-D48ACA989AE8}"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7A740-6069-4300-AD1F-4581F80D0F8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FB87164-546B-4A34-8AC5-9EFBB89B3864}" type="datetimeFigureOut">
              <a:rPr lang="en-US" smtClean="0"/>
              <a:pPr/>
              <a:t>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A627A740-6069-4300-AD1F-4581F80D0F8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FB87164-546B-4A34-8AC5-9EFBB89B3864}" type="datetimeFigureOut">
              <a:rPr lang="en-US" smtClean="0"/>
              <a:pPr/>
              <a:t>1/6/2014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27A740-6069-4300-AD1F-4581F80D0F8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286000"/>
            <a:ext cx="6172200" cy="1894362"/>
          </a:xfrm>
        </p:spPr>
        <p:txBody>
          <a:bodyPr>
            <a:normAutofit/>
          </a:bodyPr>
          <a:lstStyle/>
          <a:p>
            <a:r>
              <a:rPr lang="en-US" sz="4000" dirty="0" smtClean="0"/>
              <a:t>Mercury Minimization Plans</a:t>
            </a:r>
            <a:endParaRPr lang="en-US" sz="4000" dirty="0"/>
          </a:p>
        </p:txBody>
      </p:sp>
      <p:sp>
        <p:nvSpPr>
          <p:cNvPr id="3" name="Subtitle 2"/>
          <p:cNvSpPr>
            <a:spLocks noGrp="1"/>
          </p:cNvSpPr>
          <p:nvPr>
            <p:ph type="subTitle" idx="1"/>
          </p:nvPr>
        </p:nvSpPr>
        <p:spPr>
          <a:xfrm>
            <a:off x="609600" y="4724400"/>
            <a:ext cx="7854696" cy="1752600"/>
          </a:xfrm>
        </p:spPr>
        <p:txBody>
          <a:bodyPr/>
          <a:lstStyle/>
          <a:p>
            <a:r>
              <a:rPr lang="en-US" dirty="0" smtClean="0"/>
              <a:t>Deborah Gore</a:t>
            </a:r>
          </a:p>
          <a:p>
            <a:r>
              <a:rPr lang="en-US" dirty="0" smtClean="0"/>
              <a:t>PERCS Unit</a:t>
            </a:r>
          </a:p>
          <a:p>
            <a:r>
              <a:rPr lang="en-US" dirty="0" smtClean="0"/>
              <a:t>December 17,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 Mercury Minimization Plan</a:t>
            </a:r>
            <a:endParaRPr lang="en-US" dirty="0"/>
          </a:p>
        </p:txBody>
      </p:sp>
      <p:sp>
        <p:nvSpPr>
          <p:cNvPr id="3" name="Content Placeholder 2"/>
          <p:cNvSpPr>
            <a:spLocks noGrp="1"/>
          </p:cNvSpPr>
          <p:nvPr>
            <p:ph idx="1"/>
          </p:nvPr>
        </p:nvSpPr>
        <p:spPr/>
        <p:txBody>
          <a:bodyPr>
            <a:normAutofit lnSpcReduction="10000"/>
          </a:bodyPr>
          <a:lstStyle/>
          <a:p>
            <a:r>
              <a:rPr lang="en-US" dirty="0" smtClean="0"/>
              <a:t>Section IV  - Implementation of Control Measures</a:t>
            </a:r>
          </a:p>
          <a:p>
            <a:pPr lvl="1"/>
            <a:r>
              <a:rPr lang="en-US" dirty="0" smtClean="0"/>
              <a:t>What you have already done</a:t>
            </a:r>
          </a:p>
          <a:p>
            <a:r>
              <a:rPr lang="en-US" dirty="0" smtClean="0"/>
              <a:t>Section V -  </a:t>
            </a:r>
            <a:r>
              <a:rPr lang="en-US" strike="sngStrike" dirty="0" smtClean="0">
                <a:solidFill>
                  <a:srgbClr val="FF0000"/>
                </a:solidFill>
              </a:rPr>
              <a:t>Annual Report </a:t>
            </a:r>
            <a:r>
              <a:rPr lang="en-US" dirty="0" smtClean="0">
                <a:solidFill>
                  <a:srgbClr val="FF0000"/>
                </a:solidFill>
              </a:rPr>
              <a:t>Reporting</a:t>
            </a:r>
          </a:p>
          <a:p>
            <a:pPr lvl="1"/>
            <a:r>
              <a:rPr lang="en-US" strike="sngStrike" dirty="0" smtClean="0">
                <a:solidFill>
                  <a:srgbClr val="FF0000"/>
                </a:solidFill>
              </a:rPr>
              <a:t>Available on web site</a:t>
            </a:r>
          </a:p>
          <a:p>
            <a:pPr lvl="1"/>
            <a:r>
              <a:rPr lang="en-US" strike="sngStrike" dirty="0" smtClean="0">
                <a:solidFill>
                  <a:srgbClr val="FF0000"/>
                </a:solidFill>
              </a:rPr>
              <a:t>Information on non-domestic users</a:t>
            </a:r>
          </a:p>
          <a:p>
            <a:pPr lvl="1"/>
            <a:r>
              <a:rPr lang="en-US" strike="sngStrike" dirty="0" smtClean="0">
                <a:solidFill>
                  <a:srgbClr val="FF0000"/>
                </a:solidFill>
              </a:rPr>
              <a:t>Summarize public outreach</a:t>
            </a:r>
          </a:p>
          <a:p>
            <a:pPr lvl="1"/>
            <a:r>
              <a:rPr lang="en-US" strike="sngStrike" dirty="0" smtClean="0">
                <a:solidFill>
                  <a:srgbClr val="FF0000"/>
                </a:solidFill>
              </a:rPr>
              <a:t>Summarize the implementation efforts</a:t>
            </a:r>
          </a:p>
          <a:p>
            <a:pPr lvl="1"/>
            <a:r>
              <a:rPr lang="en-US" strike="sngStrike" dirty="0" smtClean="0">
                <a:solidFill>
                  <a:srgbClr val="FF0000"/>
                </a:solidFill>
              </a:rPr>
              <a:t>Influent monitoring trends</a:t>
            </a:r>
          </a:p>
          <a:p>
            <a:pPr lvl="1"/>
            <a:r>
              <a:rPr lang="en-US" strike="sngStrike" dirty="0" smtClean="0">
                <a:solidFill>
                  <a:srgbClr val="FF0000"/>
                </a:solidFill>
              </a:rPr>
              <a:t>Any adjustments to the Plan</a:t>
            </a:r>
            <a:endParaRPr lang="en-US" dirty="0" smtClean="0">
              <a:solidFill>
                <a:srgbClr val="FF0000"/>
              </a:solidFill>
            </a:endParaRPr>
          </a:p>
          <a:p>
            <a:pPr lvl="1"/>
            <a:r>
              <a:rPr lang="en-US" dirty="0" smtClean="0">
                <a:solidFill>
                  <a:srgbClr val="FF0000"/>
                </a:solidFill>
              </a:rPr>
              <a:t>Summarize MMP activities as part of NPDES renewal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information</a:t>
            </a:r>
            <a:endParaRPr lang="en-US" dirty="0"/>
          </a:p>
        </p:txBody>
      </p:sp>
      <p:sp>
        <p:nvSpPr>
          <p:cNvPr id="3" name="Content Placeholder 2"/>
          <p:cNvSpPr>
            <a:spLocks noGrp="1"/>
          </p:cNvSpPr>
          <p:nvPr>
            <p:ph idx="1"/>
          </p:nvPr>
        </p:nvSpPr>
        <p:spPr/>
        <p:txBody>
          <a:bodyPr/>
          <a:lstStyle/>
          <a:p>
            <a:r>
              <a:rPr lang="en-US" dirty="0" smtClean="0"/>
              <a:t>http://portal.ncdenr.org/web/wq/ps/mtu/tmdl/tmdls/mercury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Statewide TMDL for HG</a:t>
            </a:r>
          </a:p>
          <a:p>
            <a:pPr lvl="1"/>
            <a:r>
              <a:rPr lang="en-US" dirty="0" smtClean="0"/>
              <a:t>Statewide fish consumption advisory</a:t>
            </a:r>
          </a:p>
          <a:p>
            <a:r>
              <a:rPr lang="en-US" dirty="0" smtClean="0"/>
              <a:t>67% reduction from 2002 baseline</a:t>
            </a:r>
          </a:p>
          <a:p>
            <a:r>
              <a:rPr lang="en-US" dirty="0" smtClean="0"/>
              <a:t>The waters have moved to Category 4</a:t>
            </a:r>
          </a:p>
          <a:p>
            <a:r>
              <a:rPr lang="en-US" dirty="0" smtClean="0"/>
              <a:t>2% of Hg from point sources</a:t>
            </a:r>
          </a:p>
          <a:p>
            <a:r>
              <a:rPr lang="en-US" dirty="0" smtClean="0"/>
              <a:t>NPDES wastewater portion is 81 pounds/year</a:t>
            </a:r>
          </a:p>
          <a:p>
            <a:pPr lvl="1"/>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Permitting Strategy</a:t>
            </a:r>
            <a:endParaRPr lang="en-US" dirty="0"/>
          </a:p>
        </p:txBody>
      </p:sp>
      <p:sp>
        <p:nvSpPr>
          <p:cNvPr id="3" name="Content Placeholder 2"/>
          <p:cNvSpPr>
            <a:spLocks noGrp="1"/>
          </p:cNvSpPr>
          <p:nvPr>
            <p:ph idx="1"/>
          </p:nvPr>
        </p:nvSpPr>
        <p:spPr>
          <a:xfrm>
            <a:off x="457200" y="1752600"/>
            <a:ext cx="8229600" cy="4800600"/>
          </a:xfrm>
        </p:spPr>
        <p:txBody>
          <a:bodyPr>
            <a:normAutofit/>
          </a:bodyPr>
          <a:lstStyle/>
          <a:p>
            <a:r>
              <a:rPr lang="en-US" dirty="0" smtClean="0"/>
              <a:t>Technology Based Effluent Limits (TBELs)</a:t>
            </a:r>
          </a:p>
          <a:p>
            <a:r>
              <a:rPr lang="en-US" dirty="0" smtClean="0"/>
              <a:t>TBEL Level Currently Achieved (LCA)</a:t>
            </a:r>
          </a:p>
          <a:p>
            <a:pPr lvl="1"/>
            <a:r>
              <a:rPr lang="en-US" dirty="0" smtClean="0"/>
              <a:t>98.5% below 47 ng/l</a:t>
            </a:r>
          </a:p>
          <a:p>
            <a:pPr lvl="1"/>
            <a:r>
              <a:rPr lang="en-US" dirty="0" smtClean="0"/>
              <a:t>93% can regularly comply</a:t>
            </a:r>
          </a:p>
          <a:p>
            <a:r>
              <a:rPr lang="en-US" dirty="0" smtClean="0"/>
              <a:t>Permitted design capacity of more than 2 MGD</a:t>
            </a:r>
          </a:p>
          <a:p>
            <a:r>
              <a:rPr lang="en-US" dirty="0" smtClean="0"/>
              <a:t>Monitoring only if</a:t>
            </a:r>
          </a:p>
          <a:p>
            <a:pPr lvl="1"/>
            <a:r>
              <a:rPr lang="en-US" dirty="0" smtClean="0"/>
              <a:t>All averages are less than 12 ng/l</a:t>
            </a:r>
          </a:p>
          <a:p>
            <a:pPr lvl="1"/>
            <a:r>
              <a:rPr lang="en-US" dirty="0" smtClean="0"/>
              <a:t>No single value over 47 ng/l</a:t>
            </a:r>
          </a:p>
          <a:p>
            <a:pPr lvl="1"/>
            <a:r>
              <a:rPr lang="en-US" dirty="0" smtClean="0"/>
              <a:t>In conjunction with priority pollutant analysis</a:t>
            </a:r>
          </a:p>
          <a:p>
            <a:pPr lvl="1"/>
            <a:r>
              <a:rPr lang="en-US" dirty="0" smtClean="0"/>
              <a:t>Develop MMP if </a:t>
            </a:r>
            <a:r>
              <a:rPr lang="en-US" dirty="0" smtClean="0">
                <a:solidFill>
                  <a:srgbClr val="FF0000"/>
                </a:solidFill>
              </a:rPr>
              <a:t>Hg at quantifiable levels</a:t>
            </a:r>
          </a:p>
          <a:p>
            <a:pPr lvl="1"/>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 to Permitting Strategy</a:t>
            </a:r>
            <a:endParaRPr lang="en-US" dirty="0"/>
          </a:p>
        </p:txBody>
      </p:sp>
      <p:sp>
        <p:nvSpPr>
          <p:cNvPr id="3" name="Content Placeholder 2"/>
          <p:cNvSpPr>
            <a:spLocks noGrp="1"/>
          </p:cNvSpPr>
          <p:nvPr>
            <p:ph idx="1"/>
          </p:nvPr>
        </p:nvSpPr>
        <p:spPr/>
        <p:txBody>
          <a:bodyPr/>
          <a:lstStyle/>
          <a:p>
            <a:pPr>
              <a:buNone/>
            </a:pPr>
            <a:r>
              <a:rPr lang="en-US" dirty="0" smtClean="0"/>
              <a:t>(2) Consistently detectable levels of mercury in their effluent.</a:t>
            </a:r>
          </a:p>
          <a:p>
            <a:pPr>
              <a:buNone/>
            </a:pPr>
            <a:endParaRPr lang="en-US" dirty="0" smtClean="0"/>
          </a:p>
          <a:p>
            <a:pPr>
              <a:buNone/>
            </a:pPr>
            <a:r>
              <a:rPr lang="en-US" dirty="0" smtClean="0"/>
              <a:t>Suggested revision</a:t>
            </a:r>
          </a:p>
          <a:p>
            <a:pPr>
              <a:buNone/>
            </a:pPr>
            <a:r>
              <a:rPr lang="en-US" dirty="0" smtClean="0"/>
              <a:t>; with “consistently” being defined as equal to or greater the 75%... and “detectable” being defined as greater than ½ of the current WQS…</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Permitting Strategy</a:t>
            </a:r>
            <a:endParaRPr lang="en-US" dirty="0"/>
          </a:p>
        </p:txBody>
      </p:sp>
      <p:sp>
        <p:nvSpPr>
          <p:cNvPr id="3" name="Content Placeholder 2"/>
          <p:cNvSpPr>
            <a:spLocks noGrp="1"/>
          </p:cNvSpPr>
          <p:nvPr>
            <p:ph idx="1"/>
          </p:nvPr>
        </p:nvSpPr>
        <p:spPr/>
        <p:txBody>
          <a:bodyPr>
            <a:normAutofit/>
          </a:bodyPr>
          <a:lstStyle/>
          <a:p>
            <a:r>
              <a:rPr lang="en-US" dirty="0" smtClean="0"/>
              <a:t>Major facilities with Hg limit</a:t>
            </a:r>
          </a:p>
          <a:p>
            <a:pPr lvl="1"/>
            <a:r>
              <a:rPr lang="en-US" dirty="0" smtClean="0"/>
              <a:t>Monitor quarterly</a:t>
            </a:r>
          </a:p>
          <a:p>
            <a:pPr lvl="1"/>
            <a:r>
              <a:rPr lang="en-US" dirty="0" smtClean="0"/>
              <a:t>Develop MMP</a:t>
            </a:r>
          </a:p>
          <a:p>
            <a:pPr lvl="1"/>
            <a:r>
              <a:rPr lang="en-US" dirty="0" smtClean="0"/>
              <a:t>Will be the more stringent of TBEL vs. WQBEL</a:t>
            </a:r>
          </a:p>
          <a:p>
            <a:pPr lvl="1"/>
            <a:r>
              <a:rPr lang="en-US" dirty="0" smtClean="0"/>
              <a:t>Annual average concentration</a:t>
            </a:r>
          </a:p>
          <a:p>
            <a:pPr lvl="1"/>
            <a:r>
              <a:rPr lang="en-US" dirty="0" smtClean="0"/>
              <a:t>AA &lt; 12 </a:t>
            </a:r>
            <a:r>
              <a:rPr lang="en-US" dirty="0" err="1" smtClean="0"/>
              <a:t>ng</a:t>
            </a:r>
            <a:r>
              <a:rPr lang="en-US" dirty="0" smtClean="0"/>
              <a:t>/l &amp; none &gt;47 </a:t>
            </a:r>
            <a:r>
              <a:rPr lang="en-US" dirty="0" err="1" smtClean="0"/>
              <a:t>ng</a:t>
            </a:r>
            <a:r>
              <a:rPr lang="en-US" dirty="0" smtClean="0"/>
              <a:t>/l, limit removed</a:t>
            </a:r>
          </a:p>
          <a:p>
            <a:r>
              <a:rPr lang="en-US" dirty="0" smtClean="0"/>
              <a:t>Major facilities receiving a new Hg limit</a:t>
            </a:r>
          </a:p>
          <a:p>
            <a:pPr lvl="1"/>
            <a:r>
              <a:rPr lang="en-US" dirty="0" smtClean="0"/>
              <a:t>4 years to develop and start implementing MMP</a:t>
            </a:r>
          </a:p>
          <a:p>
            <a:pPr lvl="1"/>
            <a:r>
              <a:rPr lang="en-US" dirty="0" smtClean="0"/>
              <a:t>Limit assigned in 5</a:t>
            </a:r>
            <a:r>
              <a:rPr lang="en-US" baseline="30000" dirty="0" smtClean="0"/>
              <a:t>th</a:t>
            </a:r>
            <a:r>
              <a:rPr lang="en-US" dirty="0" smtClean="0"/>
              <a:t> year of permit</a:t>
            </a:r>
          </a:p>
          <a:p>
            <a:pPr lvl="1">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Permitting Strategy</a:t>
            </a:r>
            <a:endParaRPr lang="en-US" dirty="0"/>
          </a:p>
        </p:txBody>
      </p:sp>
      <p:sp>
        <p:nvSpPr>
          <p:cNvPr id="3" name="Content Placeholder 2"/>
          <p:cNvSpPr>
            <a:spLocks noGrp="1"/>
          </p:cNvSpPr>
          <p:nvPr>
            <p:ph idx="1"/>
          </p:nvPr>
        </p:nvSpPr>
        <p:spPr/>
        <p:txBody>
          <a:bodyPr/>
          <a:lstStyle/>
          <a:p>
            <a:r>
              <a:rPr lang="en-US" dirty="0" smtClean="0"/>
              <a:t>New/Expanding facilities</a:t>
            </a:r>
          </a:p>
          <a:p>
            <a:pPr lvl="1"/>
            <a:r>
              <a:rPr lang="en-US" dirty="0" smtClean="0"/>
              <a:t>Allowed as long as aggregate point source load not exceeded</a:t>
            </a:r>
          </a:p>
          <a:p>
            <a:r>
              <a:rPr lang="en-US" dirty="0" smtClean="0"/>
              <a:t>Minor facilities</a:t>
            </a:r>
          </a:p>
          <a:p>
            <a:pPr lvl="1"/>
            <a:r>
              <a:rPr lang="en-US" dirty="0" smtClean="0"/>
              <a:t>Monitor 1/5 years</a:t>
            </a:r>
          </a:p>
          <a:p>
            <a:r>
              <a:rPr lang="en-US" dirty="0" smtClean="0"/>
              <a:t>Special Cases</a:t>
            </a:r>
          </a:p>
          <a:p>
            <a:pPr lvl="1"/>
            <a:r>
              <a:rPr lang="en-US" dirty="0" smtClean="0"/>
              <a:t>Instream concentrations &gt; 12ng/</a:t>
            </a:r>
          </a:p>
          <a:p>
            <a:pPr lvl="1"/>
            <a:r>
              <a:rPr lang="en-US" dirty="0" smtClean="0"/>
              <a:t>Limits &gt; 47 ng/l</a:t>
            </a:r>
          </a:p>
          <a:p>
            <a:pPr lvl="1">
              <a:buNone/>
            </a:pPr>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 Mercury Minimization Plan</a:t>
            </a:r>
            <a:endParaRPr lang="en-US" dirty="0"/>
          </a:p>
        </p:txBody>
      </p:sp>
      <p:sp>
        <p:nvSpPr>
          <p:cNvPr id="3" name="Content Placeholder 2"/>
          <p:cNvSpPr>
            <a:spLocks noGrp="1"/>
          </p:cNvSpPr>
          <p:nvPr>
            <p:ph idx="1"/>
          </p:nvPr>
        </p:nvSpPr>
        <p:spPr/>
        <p:txBody>
          <a:bodyPr>
            <a:normAutofit/>
          </a:bodyPr>
          <a:lstStyle/>
          <a:p>
            <a:r>
              <a:rPr lang="en-US" dirty="0" smtClean="0"/>
              <a:t>Typically focus on pretreatment controls</a:t>
            </a:r>
          </a:p>
          <a:p>
            <a:pPr lvl="1"/>
            <a:r>
              <a:rPr lang="en-US" dirty="0" smtClean="0"/>
              <a:t>Non-domestic users</a:t>
            </a:r>
          </a:p>
          <a:p>
            <a:pPr lvl="1"/>
            <a:r>
              <a:rPr lang="en-US" dirty="0" smtClean="0"/>
              <a:t>General public</a:t>
            </a:r>
          </a:p>
          <a:p>
            <a:pPr lvl="1"/>
            <a:r>
              <a:rPr lang="en-US" dirty="0" smtClean="0"/>
              <a:t>http://portal.ncdenr.org/web/wq/swp/ps/npdes</a:t>
            </a:r>
          </a:p>
          <a:p>
            <a:r>
              <a:rPr lang="en-US" dirty="0" smtClean="0"/>
              <a:t>Section I – Purpose</a:t>
            </a:r>
          </a:p>
          <a:p>
            <a:pPr lvl="1"/>
            <a:r>
              <a:rPr lang="en-US" dirty="0" smtClean="0"/>
              <a:t>Reduce amount of Hg discharged to system</a:t>
            </a:r>
          </a:p>
          <a:p>
            <a:pPr lvl="1"/>
            <a:r>
              <a:rPr lang="en-US" dirty="0" smtClean="0"/>
              <a:t>Guide the utility in its efforts</a:t>
            </a:r>
          </a:p>
          <a:p>
            <a:r>
              <a:rPr lang="en-US" dirty="0" smtClean="0"/>
              <a:t>Section II – Facility Description</a:t>
            </a:r>
          </a:p>
          <a:p>
            <a:pPr lvl="1"/>
            <a:r>
              <a:rPr lang="en-US" dirty="0" smtClean="0"/>
              <a:t>Treatment process &amp; record (as warranted)</a:t>
            </a:r>
          </a:p>
          <a:p>
            <a:pPr lvl="1">
              <a:buNone/>
            </a:pPr>
            <a:endParaRPr lang="en-US" dirty="0" smtClean="0"/>
          </a:p>
          <a:p>
            <a:pPr lvl="1">
              <a:buNone/>
            </a:pPr>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Model Mercury Minimization Plan</a:t>
            </a:r>
            <a:endParaRPr lang="en-US" dirty="0"/>
          </a:p>
        </p:txBody>
      </p:sp>
      <p:sp>
        <p:nvSpPr>
          <p:cNvPr id="3" name="Content Placeholder 2"/>
          <p:cNvSpPr>
            <a:spLocks noGrp="1"/>
          </p:cNvSpPr>
          <p:nvPr>
            <p:ph idx="1"/>
          </p:nvPr>
        </p:nvSpPr>
        <p:spPr>
          <a:xfrm>
            <a:off x="381000" y="1828800"/>
            <a:ext cx="8229600" cy="4572000"/>
          </a:xfrm>
        </p:spPr>
        <p:txBody>
          <a:bodyPr>
            <a:normAutofit/>
          </a:bodyPr>
          <a:lstStyle/>
          <a:p>
            <a:r>
              <a:rPr lang="en-US" dirty="0" smtClean="0"/>
              <a:t>Section III – Program Plan</a:t>
            </a:r>
          </a:p>
          <a:p>
            <a:pPr lvl="1"/>
            <a:r>
              <a:rPr lang="en-US" dirty="0" smtClean="0"/>
              <a:t>Non-domestic sources</a:t>
            </a:r>
          </a:p>
          <a:p>
            <a:pPr lvl="2"/>
            <a:r>
              <a:rPr lang="en-US" dirty="0" smtClean="0">
                <a:solidFill>
                  <a:srgbClr val="FF0000"/>
                </a:solidFill>
              </a:rPr>
              <a:t>Assess data for non-domestic users</a:t>
            </a:r>
          </a:p>
          <a:p>
            <a:pPr lvl="2"/>
            <a:r>
              <a:rPr lang="en-US" dirty="0" smtClean="0"/>
              <a:t>Survey other common sources</a:t>
            </a:r>
          </a:p>
          <a:p>
            <a:pPr lvl="2"/>
            <a:r>
              <a:rPr lang="en-US" dirty="0" smtClean="0"/>
              <a:t>Ask IUs to review process chemicals</a:t>
            </a:r>
          </a:p>
          <a:p>
            <a:pPr lvl="2"/>
            <a:r>
              <a:rPr lang="en-US" dirty="0" smtClean="0"/>
              <a:t>Updated every </a:t>
            </a:r>
            <a:r>
              <a:rPr lang="en-US" strike="sngStrike" dirty="0" smtClean="0">
                <a:solidFill>
                  <a:srgbClr val="FF0000"/>
                </a:solidFill>
              </a:rPr>
              <a:t>2</a:t>
            </a:r>
            <a:r>
              <a:rPr lang="en-US" dirty="0" smtClean="0"/>
              <a:t> </a:t>
            </a:r>
            <a:r>
              <a:rPr lang="en-US" dirty="0" smtClean="0">
                <a:solidFill>
                  <a:srgbClr val="FF0000"/>
                </a:solidFill>
              </a:rPr>
              <a:t>5</a:t>
            </a:r>
            <a:r>
              <a:rPr lang="en-US" dirty="0" smtClean="0"/>
              <a:t> years</a:t>
            </a:r>
          </a:p>
          <a:p>
            <a:pPr lvl="1"/>
            <a:r>
              <a:rPr lang="en-US" dirty="0" smtClean="0"/>
              <a:t>Additional Control Measures</a:t>
            </a:r>
          </a:p>
          <a:p>
            <a:pPr lvl="2"/>
            <a:r>
              <a:rPr lang="en-US" dirty="0" smtClean="0"/>
              <a:t>Pollution Prevention</a:t>
            </a:r>
          </a:p>
          <a:p>
            <a:pPr lvl="2"/>
            <a:r>
              <a:rPr lang="en-US" dirty="0" smtClean="0"/>
              <a:t>Housekeeping, Spill Control, Education</a:t>
            </a:r>
          </a:p>
          <a:p>
            <a:pPr lvl="2"/>
            <a:r>
              <a:rPr lang="en-US" dirty="0" smtClean="0"/>
              <a:t>Public Outreach</a:t>
            </a:r>
          </a:p>
          <a:p>
            <a:pPr lvl="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 Mercury Minimization Plan</a:t>
            </a:r>
            <a:endParaRPr lang="en-US" dirty="0"/>
          </a:p>
        </p:txBody>
      </p:sp>
      <p:sp>
        <p:nvSpPr>
          <p:cNvPr id="3" name="Content Placeholder 2"/>
          <p:cNvSpPr>
            <a:spLocks noGrp="1"/>
          </p:cNvSpPr>
          <p:nvPr>
            <p:ph idx="1"/>
          </p:nvPr>
        </p:nvSpPr>
        <p:spPr/>
        <p:txBody>
          <a:bodyPr/>
          <a:lstStyle/>
          <a:p>
            <a:pPr lvl="1"/>
            <a:r>
              <a:rPr lang="en-US" dirty="0" smtClean="0"/>
              <a:t>Additional Control Measures (cont)</a:t>
            </a:r>
          </a:p>
          <a:p>
            <a:pPr lvl="2"/>
            <a:r>
              <a:rPr lang="en-US" strike="sngStrike" dirty="0" smtClean="0">
                <a:solidFill>
                  <a:srgbClr val="FF0000"/>
                </a:solidFill>
              </a:rPr>
              <a:t>Waste Management Practices</a:t>
            </a:r>
          </a:p>
          <a:p>
            <a:pPr lvl="2"/>
            <a:r>
              <a:rPr lang="en-US" dirty="0" smtClean="0"/>
              <a:t>Laboratory practices</a:t>
            </a:r>
          </a:p>
          <a:p>
            <a:pPr lvl="1"/>
            <a:r>
              <a:rPr lang="en-US" dirty="0" smtClean="0"/>
              <a:t>Tracking and monitoring</a:t>
            </a:r>
          </a:p>
          <a:p>
            <a:pPr lvl="2"/>
            <a:r>
              <a:rPr lang="en-US" strike="sngStrike" dirty="0" smtClean="0">
                <a:solidFill>
                  <a:srgbClr val="FF0000"/>
                </a:solidFill>
              </a:rPr>
              <a:t>Inspect</a:t>
            </a:r>
            <a:r>
              <a:rPr lang="en-US" dirty="0" smtClean="0"/>
              <a:t> </a:t>
            </a:r>
            <a:r>
              <a:rPr lang="en-US" dirty="0" smtClean="0">
                <a:solidFill>
                  <a:srgbClr val="FF0000"/>
                </a:solidFill>
              </a:rPr>
              <a:t>Survey </a:t>
            </a:r>
            <a:r>
              <a:rPr lang="en-US" dirty="0" smtClean="0"/>
              <a:t>annually </a:t>
            </a:r>
          </a:p>
          <a:p>
            <a:pPr lvl="2"/>
            <a:r>
              <a:rPr lang="en-US" dirty="0" smtClean="0"/>
              <a:t>Track </a:t>
            </a:r>
            <a:r>
              <a:rPr lang="en-US" strike="sngStrike" dirty="0" smtClean="0">
                <a:solidFill>
                  <a:srgbClr val="FF0000"/>
                </a:solidFill>
              </a:rPr>
              <a:t>and report </a:t>
            </a:r>
            <a:r>
              <a:rPr lang="en-US" dirty="0" smtClean="0"/>
              <a:t>on program</a:t>
            </a:r>
          </a:p>
          <a:p>
            <a:pPr lvl="2"/>
            <a:r>
              <a:rPr lang="en-US" dirty="0" smtClean="0"/>
              <a:t>Monitor influent at least annually; require IUs to monitor</a:t>
            </a:r>
          </a:p>
          <a:p>
            <a:pPr lvl="2"/>
            <a:r>
              <a:rPr lang="en-US" dirty="0" smtClean="0"/>
              <a:t>Measure effluent Hg as required by NPDES permit or pretreatment monitoring plan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1030</TotalTime>
  <Words>2412</Words>
  <Application>Microsoft Office PowerPoint</Application>
  <PresentationFormat>On-screen Show (4:3)</PresentationFormat>
  <Paragraphs>164</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Mercury Minimization Plans</vt:lpstr>
      <vt:lpstr>Background</vt:lpstr>
      <vt:lpstr>Permitting Strategy</vt:lpstr>
      <vt:lpstr>Edit to Permitting Strategy</vt:lpstr>
      <vt:lpstr>Permitting Strategy</vt:lpstr>
      <vt:lpstr>Permitting Strategy</vt:lpstr>
      <vt:lpstr>Model Mercury Minimization Plan</vt:lpstr>
      <vt:lpstr>Model Mercury Minimization Plan</vt:lpstr>
      <vt:lpstr>Model Mercury Minimization Plan</vt:lpstr>
      <vt:lpstr>Model Mercury Minimization Plan</vt:lpstr>
      <vt:lpstr>More information</vt:lpstr>
    </vt:vector>
  </TitlesOfParts>
  <Company>DENR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Deborah Gore</dc:creator>
  <cp:lastModifiedBy>Windows User</cp:lastModifiedBy>
  <cp:revision>79</cp:revision>
  <dcterms:created xsi:type="dcterms:W3CDTF">2013-03-20T15:19:03Z</dcterms:created>
  <dcterms:modified xsi:type="dcterms:W3CDTF">2014-01-06T14:29:31Z</dcterms:modified>
</cp:coreProperties>
</file>