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handoutMasterIdLst>
    <p:handoutMasterId r:id="rId34"/>
  </p:handoutMasterIdLst>
  <p:sldIdLst>
    <p:sldId id="478" r:id="rId2"/>
    <p:sldId id="419" r:id="rId3"/>
    <p:sldId id="293" r:id="rId4"/>
    <p:sldId id="447" r:id="rId5"/>
    <p:sldId id="296" r:id="rId6"/>
    <p:sldId id="448" r:id="rId7"/>
    <p:sldId id="300" r:id="rId8"/>
    <p:sldId id="303" r:id="rId9"/>
    <p:sldId id="302" r:id="rId10"/>
    <p:sldId id="301" r:id="rId11"/>
    <p:sldId id="306" r:id="rId12"/>
    <p:sldId id="311" r:id="rId13"/>
    <p:sldId id="449" r:id="rId14"/>
    <p:sldId id="305" r:id="rId15"/>
    <p:sldId id="477" r:id="rId16"/>
    <p:sldId id="286" r:id="rId17"/>
    <p:sldId id="281" r:id="rId18"/>
    <p:sldId id="331" r:id="rId19"/>
    <p:sldId id="445" r:id="rId20"/>
    <p:sldId id="318" r:id="rId21"/>
    <p:sldId id="283" r:id="rId22"/>
    <p:sldId id="315" r:id="rId23"/>
    <p:sldId id="347" r:id="rId24"/>
    <p:sldId id="335" r:id="rId25"/>
    <p:sldId id="338" r:id="rId26"/>
    <p:sldId id="348" r:id="rId27"/>
    <p:sldId id="337" r:id="rId28"/>
    <p:sldId id="349" r:id="rId29"/>
    <p:sldId id="340" r:id="rId30"/>
    <p:sldId id="339" r:id="rId31"/>
    <p:sldId id="350" r:id="rId32"/>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204" autoAdjust="0"/>
    <p:restoredTop sz="99389" autoAdjust="0"/>
  </p:normalViewPr>
  <p:slideViewPr>
    <p:cSldViewPr snapToGrid="0">
      <p:cViewPr>
        <p:scale>
          <a:sx n="100" d="100"/>
          <a:sy n="100" d="100"/>
        </p:scale>
        <p:origin x="-72" y="-24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825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3037367" cy="465056"/>
          </a:xfrm>
          <a:prstGeom prst="rect">
            <a:avLst/>
          </a:prstGeom>
          <a:noFill/>
          <a:ln w="9525">
            <a:noFill/>
            <a:miter lim="800000"/>
            <a:headEnd/>
            <a:tailEnd/>
          </a:ln>
          <a:effectLst/>
        </p:spPr>
        <p:txBody>
          <a:bodyPr vert="horz" wrap="square" lIns="93174" tIns="46587" rIns="93174" bIns="46587" numCol="1" anchor="t" anchorCtr="0" compatLnSpc="1">
            <a:prstTxWarp prst="textNoShape">
              <a:avLst/>
            </a:prstTxWarp>
          </a:bodyPr>
          <a:lstStyle>
            <a:lvl1pPr defTabSz="931812">
              <a:defRPr sz="1200"/>
            </a:lvl1pPr>
          </a:lstStyle>
          <a:p>
            <a:endParaRPr lang="en-US"/>
          </a:p>
        </p:txBody>
      </p:sp>
      <p:sp>
        <p:nvSpPr>
          <p:cNvPr id="169987" name="Rectangle 3"/>
          <p:cNvSpPr>
            <a:spLocks noGrp="1" noChangeArrowheads="1"/>
          </p:cNvSpPr>
          <p:nvPr>
            <p:ph type="dt" sz="quarter" idx="1"/>
          </p:nvPr>
        </p:nvSpPr>
        <p:spPr bwMode="auto">
          <a:xfrm>
            <a:off x="3973033" y="0"/>
            <a:ext cx="3037367" cy="465056"/>
          </a:xfrm>
          <a:prstGeom prst="rect">
            <a:avLst/>
          </a:prstGeom>
          <a:noFill/>
          <a:ln w="9525">
            <a:noFill/>
            <a:miter lim="800000"/>
            <a:headEnd/>
            <a:tailEnd/>
          </a:ln>
          <a:effectLst/>
        </p:spPr>
        <p:txBody>
          <a:bodyPr vert="horz" wrap="square" lIns="93174" tIns="46587" rIns="93174" bIns="46587" numCol="1" anchor="t" anchorCtr="0" compatLnSpc="1">
            <a:prstTxWarp prst="textNoShape">
              <a:avLst/>
            </a:prstTxWarp>
          </a:bodyPr>
          <a:lstStyle>
            <a:lvl1pPr algn="r" defTabSz="931812">
              <a:defRPr sz="1200"/>
            </a:lvl1pPr>
          </a:lstStyle>
          <a:p>
            <a:endParaRPr lang="en-US"/>
          </a:p>
        </p:txBody>
      </p:sp>
      <p:sp>
        <p:nvSpPr>
          <p:cNvPr id="169988" name="Rectangle 4"/>
          <p:cNvSpPr>
            <a:spLocks noGrp="1" noChangeArrowheads="1"/>
          </p:cNvSpPr>
          <p:nvPr>
            <p:ph type="ftr" sz="quarter" idx="2"/>
          </p:nvPr>
        </p:nvSpPr>
        <p:spPr bwMode="auto">
          <a:xfrm>
            <a:off x="0" y="8831344"/>
            <a:ext cx="3037367" cy="465056"/>
          </a:xfrm>
          <a:prstGeom prst="rect">
            <a:avLst/>
          </a:prstGeom>
          <a:noFill/>
          <a:ln w="9525">
            <a:noFill/>
            <a:miter lim="800000"/>
            <a:headEnd/>
            <a:tailEnd/>
          </a:ln>
          <a:effectLst/>
        </p:spPr>
        <p:txBody>
          <a:bodyPr vert="horz" wrap="square" lIns="93174" tIns="46587" rIns="93174" bIns="46587" numCol="1" anchor="b" anchorCtr="0" compatLnSpc="1">
            <a:prstTxWarp prst="textNoShape">
              <a:avLst/>
            </a:prstTxWarp>
          </a:bodyPr>
          <a:lstStyle>
            <a:lvl1pPr defTabSz="931812">
              <a:defRPr sz="1200"/>
            </a:lvl1pPr>
          </a:lstStyle>
          <a:p>
            <a:endParaRPr lang="en-US"/>
          </a:p>
        </p:txBody>
      </p:sp>
      <p:sp>
        <p:nvSpPr>
          <p:cNvPr id="169989" name="Rectangle 5"/>
          <p:cNvSpPr>
            <a:spLocks noGrp="1" noChangeArrowheads="1"/>
          </p:cNvSpPr>
          <p:nvPr>
            <p:ph type="sldNum" sz="quarter" idx="3"/>
          </p:nvPr>
        </p:nvSpPr>
        <p:spPr bwMode="auto">
          <a:xfrm>
            <a:off x="3973033" y="8831344"/>
            <a:ext cx="3037367" cy="465056"/>
          </a:xfrm>
          <a:prstGeom prst="rect">
            <a:avLst/>
          </a:prstGeom>
          <a:noFill/>
          <a:ln w="9525">
            <a:noFill/>
            <a:miter lim="800000"/>
            <a:headEnd/>
            <a:tailEnd/>
          </a:ln>
          <a:effectLst/>
        </p:spPr>
        <p:txBody>
          <a:bodyPr vert="horz" wrap="square" lIns="93174" tIns="46587" rIns="93174" bIns="46587" numCol="1" anchor="b" anchorCtr="0" compatLnSpc="1">
            <a:prstTxWarp prst="textNoShape">
              <a:avLst/>
            </a:prstTxWarp>
          </a:bodyPr>
          <a:lstStyle>
            <a:lvl1pPr algn="r" defTabSz="931812">
              <a:defRPr sz="1200"/>
            </a:lvl1pPr>
          </a:lstStyle>
          <a:p>
            <a:fld id="{F55591CE-6ADA-44C1-B3CB-DF819F4C8A1E}"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1426" name="Rectangle 2"/>
          <p:cNvSpPr>
            <a:spLocks noGrp="1" noChangeArrowheads="1"/>
          </p:cNvSpPr>
          <p:nvPr>
            <p:ph type="hdr" sz="quarter"/>
          </p:nvPr>
        </p:nvSpPr>
        <p:spPr bwMode="auto">
          <a:xfrm>
            <a:off x="0" y="0"/>
            <a:ext cx="3029477" cy="452487"/>
          </a:xfrm>
          <a:prstGeom prst="rect">
            <a:avLst/>
          </a:prstGeom>
          <a:noFill/>
          <a:ln w="9525">
            <a:noFill/>
            <a:miter lim="800000"/>
            <a:headEnd/>
            <a:tailEnd/>
          </a:ln>
          <a:effectLst/>
        </p:spPr>
        <p:txBody>
          <a:bodyPr vert="horz" wrap="square" lIns="90663" tIns="45331" rIns="90663" bIns="45331" numCol="1" anchor="t" anchorCtr="0" compatLnSpc="1">
            <a:prstTxWarp prst="textNoShape">
              <a:avLst/>
            </a:prstTxWarp>
          </a:bodyPr>
          <a:lstStyle>
            <a:lvl1pPr>
              <a:defRPr sz="1200"/>
            </a:lvl1pPr>
          </a:lstStyle>
          <a:p>
            <a:endParaRPr lang="en-US"/>
          </a:p>
        </p:txBody>
      </p:sp>
      <p:sp>
        <p:nvSpPr>
          <p:cNvPr id="231427" name="Rectangle 3"/>
          <p:cNvSpPr>
            <a:spLocks noGrp="1" noChangeArrowheads="1"/>
          </p:cNvSpPr>
          <p:nvPr>
            <p:ph type="dt" idx="1"/>
          </p:nvPr>
        </p:nvSpPr>
        <p:spPr bwMode="auto">
          <a:xfrm>
            <a:off x="3938320" y="0"/>
            <a:ext cx="3105214" cy="452487"/>
          </a:xfrm>
          <a:prstGeom prst="rect">
            <a:avLst/>
          </a:prstGeom>
          <a:noFill/>
          <a:ln w="9525">
            <a:noFill/>
            <a:miter lim="800000"/>
            <a:headEnd/>
            <a:tailEnd/>
          </a:ln>
          <a:effectLst/>
        </p:spPr>
        <p:txBody>
          <a:bodyPr vert="horz" wrap="square" lIns="90663" tIns="45331" rIns="90663" bIns="45331" numCol="1" anchor="t" anchorCtr="0" compatLnSpc="1">
            <a:prstTxWarp prst="textNoShape">
              <a:avLst/>
            </a:prstTxWarp>
          </a:bodyPr>
          <a:lstStyle>
            <a:lvl1pPr algn="r">
              <a:defRPr sz="1200"/>
            </a:lvl1pPr>
          </a:lstStyle>
          <a:p>
            <a:endParaRPr lang="en-US"/>
          </a:p>
        </p:txBody>
      </p:sp>
      <p:sp>
        <p:nvSpPr>
          <p:cNvPr id="231428" name="Rectangle 4"/>
          <p:cNvSpPr>
            <a:spLocks noGrp="1" noRot="1" noChangeAspect="1" noChangeArrowheads="1" noTextEdit="1"/>
          </p:cNvSpPr>
          <p:nvPr>
            <p:ph type="sldImg" idx="2"/>
          </p:nvPr>
        </p:nvSpPr>
        <p:spPr bwMode="auto">
          <a:xfrm>
            <a:off x="1171575" y="679450"/>
            <a:ext cx="4625975" cy="3468688"/>
          </a:xfrm>
          <a:prstGeom prst="rect">
            <a:avLst/>
          </a:prstGeom>
          <a:noFill/>
          <a:ln w="9525">
            <a:solidFill>
              <a:srgbClr val="000000"/>
            </a:solidFill>
            <a:miter lim="800000"/>
            <a:headEnd/>
            <a:tailEnd/>
          </a:ln>
          <a:effectLst/>
        </p:spPr>
      </p:sp>
      <p:sp>
        <p:nvSpPr>
          <p:cNvPr id="231429" name="Rectangle 5"/>
          <p:cNvSpPr>
            <a:spLocks noGrp="1" noChangeArrowheads="1"/>
          </p:cNvSpPr>
          <p:nvPr>
            <p:ph type="body" sz="quarter" idx="3"/>
          </p:nvPr>
        </p:nvSpPr>
        <p:spPr bwMode="auto">
          <a:xfrm>
            <a:off x="908843" y="4449451"/>
            <a:ext cx="5150111" cy="4147794"/>
          </a:xfrm>
          <a:prstGeom prst="rect">
            <a:avLst/>
          </a:prstGeom>
          <a:noFill/>
          <a:ln w="9525">
            <a:noFill/>
            <a:miter lim="800000"/>
            <a:headEnd/>
            <a:tailEnd/>
          </a:ln>
          <a:effectLst/>
        </p:spPr>
        <p:txBody>
          <a:bodyPr vert="horz" wrap="square" lIns="90663" tIns="45331" rIns="90663" bIns="45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1430" name="Rectangle 6"/>
          <p:cNvSpPr>
            <a:spLocks noGrp="1" noChangeArrowheads="1"/>
          </p:cNvSpPr>
          <p:nvPr>
            <p:ph type="ftr" sz="quarter" idx="4"/>
          </p:nvPr>
        </p:nvSpPr>
        <p:spPr bwMode="auto">
          <a:xfrm>
            <a:off x="0" y="8823488"/>
            <a:ext cx="3029477" cy="452487"/>
          </a:xfrm>
          <a:prstGeom prst="rect">
            <a:avLst/>
          </a:prstGeom>
          <a:noFill/>
          <a:ln w="9525">
            <a:noFill/>
            <a:miter lim="800000"/>
            <a:headEnd/>
            <a:tailEnd/>
          </a:ln>
          <a:effectLst/>
        </p:spPr>
        <p:txBody>
          <a:bodyPr vert="horz" wrap="square" lIns="90663" tIns="45331" rIns="90663" bIns="45331" numCol="1" anchor="b" anchorCtr="0" compatLnSpc="1">
            <a:prstTxWarp prst="textNoShape">
              <a:avLst/>
            </a:prstTxWarp>
          </a:bodyPr>
          <a:lstStyle>
            <a:lvl1pPr>
              <a:defRPr sz="1200"/>
            </a:lvl1pPr>
          </a:lstStyle>
          <a:p>
            <a:endParaRPr lang="en-US"/>
          </a:p>
        </p:txBody>
      </p:sp>
      <p:sp>
        <p:nvSpPr>
          <p:cNvPr id="231431" name="Rectangle 7"/>
          <p:cNvSpPr>
            <a:spLocks noGrp="1" noChangeArrowheads="1"/>
          </p:cNvSpPr>
          <p:nvPr>
            <p:ph type="sldNum" sz="quarter" idx="5"/>
          </p:nvPr>
        </p:nvSpPr>
        <p:spPr bwMode="auto">
          <a:xfrm>
            <a:off x="3938320" y="8823488"/>
            <a:ext cx="3105214" cy="452487"/>
          </a:xfrm>
          <a:prstGeom prst="rect">
            <a:avLst/>
          </a:prstGeom>
          <a:noFill/>
          <a:ln w="9525">
            <a:noFill/>
            <a:miter lim="800000"/>
            <a:headEnd/>
            <a:tailEnd/>
          </a:ln>
          <a:effectLst/>
        </p:spPr>
        <p:txBody>
          <a:bodyPr vert="horz" wrap="square" lIns="90663" tIns="45331" rIns="90663" bIns="45331" numCol="1" anchor="b" anchorCtr="0" compatLnSpc="1">
            <a:prstTxWarp prst="textNoShape">
              <a:avLst/>
            </a:prstTxWarp>
          </a:bodyPr>
          <a:lstStyle>
            <a:lvl1pPr algn="r">
              <a:defRPr sz="1200"/>
            </a:lvl1pPr>
          </a:lstStyle>
          <a:p>
            <a:fld id="{97CFA4FB-2D17-4E96-AFEF-F6CA5EAA3BF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BBD9DE-2C21-48D6-BDF5-11CBCBA618AF}" type="slidenum">
              <a:rPr lang="en-US"/>
              <a:pPr/>
              <a:t>1</a:t>
            </a:fld>
            <a:endParaRPr lang="en-US"/>
          </a:p>
        </p:txBody>
      </p:sp>
      <p:sp>
        <p:nvSpPr>
          <p:cNvPr id="339970" name="Rectangle 2"/>
          <p:cNvSpPr>
            <a:spLocks noGrp="1" noRot="1" noChangeAspect="1" noChangeArrowheads="1" noTextEdit="1"/>
          </p:cNvSpPr>
          <p:nvPr>
            <p:ph type="sldImg"/>
          </p:nvPr>
        </p:nvSpPr>
        <p:spPr>
          <a:ln/>
        </p:spPr>
      </p:sp>
      <p:sp>
        <p:nvSpPr>
          <p:cNvPr id="339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BF7A1D-B368-4B08-A6A7-156D1622D4B6}" type="slidenum">
              <a:rPr lang="en-US"/>
              <a:pPr/>
              <a:t>10</a:t>
            </a:fld>
            <a:endParaRPr lang="en-US"/>
          </a:p>
        </p:txBody>
      </p:sp>
      <p:sp>
        <p:nvSpPr>
          <p:cNvPr id="348162" name="Rectangle 2"/>
          <p:cNvSpPr>
            <a:spLocks noGrp="1" noRot="1" noChangeAspect="1" noChangeArrowheads="1" noTextEdit="1"/>
          </p:cNvSpPr>
          <p:nvPr>
            <p:ph type="sldImg"/>
          </p:nvPr>
        </p:nvSpPr>
        <p:spPr>
          <a:ln/>
        </p:spPr>
      </p:sp>
      <p:sp>
        <p:nvSpPr>
          <p:cNvPr id="348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FFBE7C-C692-4831-8203-C486E3400B5F}" type="slidenum">
              <a:rPr lang="en-US"/>
              <a:pPr/>
              <a:t>11</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C36F9-6B92-48BF-9858-D7A98197A94D}" type="slidenum">
              <a:rPr lang="en-US"/>
              <a:pPr/>
              <a:t>12</a:t>
            </a:fld>
            <a:endParaRPr lang="en-US"/>
          </a:p>
        </p:txBody>
      </p:sp>
      <p:sp>
        <p:nvSpPr>
          <p:cNvPr id="350210" name="Rectangle 2"/>
          <p:cNvSpPr>
            <a:spLocks noGrp="1" noRot="1" noChangeAspect="1" noChangeArrowheads="1" noTextEdit="1"/>
          </p:cNvSpPr>
          <p:nvPr>
            <p:ph type="sldImg"/>
          </p:nvPr>
        </p:nvSpPr>
        <p:spPr>
          <a:ln/>
        </p:spPr>
      </p:sp>
      <p:sp>
        <p:nvSpPr>
          <p:cNvPr id="350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42C99C-4DC9-4DDE-8101-AB224E1DD1A2}" type="slidenum">
              <a:rPr lang="en-US"/>
              <a:pPr/>
              <a:t>13</a:t>
            </a:fld>
            <a:endParaRPr lang="en-US"/>
          </a:p>
        </p:txBody>
      </p:sp>
      <p:sp>
        <p:nvSpPr>
          <p:cNvPr id="351234" name="Rectangle 2"/>
          <p:cNvSpPr>
            <a:spLocks noGrp="1" noRot="1" noChangeAspect="1" noChangeArrowheads="1" noTextEdit="1"/>
          </p:cNvSpPr>
          <p:nvPr>
            <p:ph type="sldImg"/>
          </p:nvPr>
        </p:nvSpPr>
        <p:spPr>
          <a:ln/>
        </p:spPr>
      </p:sp>
      <p:sp>
        <p:nvSpPr>
          <p:cNvPr id="351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B7E7E8-0BB8-4423-8E3F-7E3A33722890}" type="slidenum">
              <a:rPr lang="en-US"/>
              <a:pPr/>
              <a:t>14</a:t>
            </a:fld>
            <a:endParaRPr lang="en-US"/>
          </a:p>
        </p:txBody>
      </p:sp>
      <p:sp>
        <p:nvSpPr>
          <p:cNvPr id="352258" name="Rectangle 2"/>
          <p:cNvSpPr>
            <a:spLocks noGrp="1" noRot="1" noChangeAspect="1" noChangeArrowheads="1" noTextEdit="1"/>
          </p:cNvSpPr>
          <p:nvPr>
            <p:ph type="sldImg"/>
          </p:nvPr>
        </p:nvSpPr>
        <p:spPr>
          <a:ln/>
        </p:spPr>
      </p:sp>
      <p:sp>
        <p:nvSpPr>
          <p:cNvPr id="352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0315C4-0F19-493F-B46F-FED587CDE8DA}" type="slidenum">
              <a:rPr lang="en-US"/>
              <a:pPr/>
              <a:t>16</a:t>
            </a:fld>
            <a:endParaRPr lang="en-US"/>
          </a:p>
        </p:txBody>
      </p:sp>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DC173C-ECD4-4783-BCA5-DF65F9DD0479}" type="slidenum">
              <a:rPr lang="en-US"/>
              <a:pPr/>
              <a:t>17</a:t>
            </a:fld>
            <a:endParaRPr lang="en-US"/>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D09690-A864-4134-8C71-F6769E053DCB}" type="slidenum">
              <a:rPr lang="en-US"/>
              <a:pPr/>
              <a:t>19</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B11AB6-71CA-41F8-B657-2DFD82D318FB}" type="slidenum">
              <a:rPr lang="en-US"/>
              <a:pPr/>
              <a:t>20</a:t>
            </a:fld>
            <a:endParaRPr lang="en-US"/>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E5D223-4768-4C47-BF20-2C1634BE37C9}" type="slidenum">
              <a:rPr lang="en-US"/>
              <a:pPr/>
              <a:t>21</a:t>
            </a:fld>
            <a:endParaRPr lang="en-US"/>
          </a:p>
        </p:txBody>
      </p:sp>
      <p:sp>
        <p:nvSpPr>
          <p:cNvPr id="311298" name="Rectangle 2"/>
          <p:cNvSpPr>
            <a:spLocks noGrp="1" noRot="1" noChangeAspect="1" noChangeArrowheads="1" noTextEdit="1"/>
          </p:cNvSpPr>
          <p:nvPr>
            <p:ph type="sldImg"/>
          </p:nvPr>
        </p:nvSpPr>
        <p:spPr>
          <a:ln/>
        </p:spPr>
      </p:sp>
      <p:sp>
        <p:nvSpPr>
          <p:cNvPr id="311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BBD9DE-2C21-48D6-BDF5-11CBCBA618AF}" type="slidenum">
              <a:rPr lang="en-US"/>
              <a:pPr/>
              <a:t>2</a:t>
            </a:fld>
            <a:endParaRPr lang="en-US"/>
          </a:p>
        </p:txBody>
      </p:sp>
      <p:sp>
        <p:nvSpPr>
          <p:cNvPr id="339970" name="Rectangle 2"/>
          <p:cNvSpPr>
            <a:spLocks noGrp="1" noRot="1" noChangeAspect="1" noChangeArrowheads="1" noTextEdit="1"/>
          </p:cNvSpPr>
          <p:nvPr>
            <p:ph type="sldImg"/>
          </p:nvPr>
        </p:nvSpPr>
        <p:spPr>
          <a:ln/>
        </p:spPr>
      </p:sp>
      <p:sp>
        <p:nvSpPr>
          <p:cNvPr id="339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82B4F1-ABD7-4856-AC7B-2A949CB26F14}" type="slidenum">
              <a:rPr lang="en-US"/>
              <a:pPr/>
              <a:t>22</a:t>
            </a:fld>
            <a:endParaRPr lang="en-US"/>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7CD1EE-5416-4BE6-879A-4F1BC798BE2B}" type="slidenum">
              <a:rPr lang="en-US"/>
              <a:pPr/>
              <a:t>3</a:t>
            </a:fld>
            <a:endParaRPr lang="en-US"/>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ADBB27-185D-47B1-AF55-9C0AA519BB8E}" type="slidenum">
              <a:rPr lang="en-US"/>
              <a:pPr/>
              <a:t>4</a:t>
            </a:fld>
            <a:endParaRPr lang="en-US"/>
          </a:p>
        </p:txBody>
      </p:sp>
      <p:sp>
        <p:nvSpPr>
          <p:cNvPr id="342018" name="Rectangle 2"/>
          <p:cNvSpPr>
            <a:spLocks noGrp="1" noRot="1" noChangeAspect="1" noChangeArrowheads="1" noTextEdit="1"/>
          </p:cNvSpPr>
          <p:nvPr>
            <p:ph type="sldImg"/>
          </p:nvPr>
        </p:nvSpPr>
        <p:spPr>
          <a:ln/>
        </p:spPr>
      </p:sp>
      <p:sp>
        <p:nvSpPr>
          <p:cNvPr id="342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E0731F-6ED2-45B1-AC55-7820056BE494}" type="slidenum">
              <a:rPr lang="en-US"/>
              <a:pPr/>
              <a:t>5</a:t>
            </a:fld>
            <a:endParaRPr lang="en-US"/>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912B6C-FE34-4A68-8CCA-5709AA1A4259}" type="slidenum">
              <a:rPr lang="en-US"/>
              <a:pPr/>
              <a:t>6</a:t>
            </a:fld>
            <a:endParaRPr lang="en-US"/>
          </a:p>
        </p:txBody>
      </p:sp>
      <p:sp>
        <p:nvSpPr>
          <p:cNvPr id="344066" name="Rectangle 2"/>
          <p:cNvSpPr>
            <a:spLocks noGrp="1" noRot="1" noChangeAspect="1" noChangeArrowheads="1" noTextEdit="1"/>
          </p:cNvSpPr>
          <p:nvPr>
            <p:ph type="sldImg"/>
          </p:nvPr>
        </p:nvSpPr>
        <p:spPr>
          <a:ln/>
        </p:spPr>
      </p:sp>
      <p:sp>
        <p:nvSpPr>
          <p:cNvPr id="344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237B54-D895-4D21-8205-72F792508051}" type="slidenum">
              <a:rPr lang="en-US"/>
              <a:pPr/>
              <a:t>7</a:t>
            </a:fld>
            <a:endParaRPr lang="en-US"/>
          </a:p>
        </p:txBody>
      </p:sp>
      <p:sp>
        <p:nvSpPr>
          <p:cNvPr id="345090" name="Rectangle 2"/>
          <p:cNvSpPr>
            <a:spLocks noGrp="1" noRot="1" noChangeAspect="1" noChangeArrowheads="1" noTextEdit="1"/>
          </p:cNvSpPr>
          <p:nvPr>
            <p:ph type="sldImg"/>
          </p:nvPr>
        </p:nvSpPr>
        <p:spPr>
          <a:ln/>
        </p:spPr>
      </p:sp>
      <p:sp>
        <p:nvSpPr>
          <p:cNvPr id="345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C5D5E2-8520-404E-9DBA-1D18B5778404}" type="slidenum">
              <a:rPr lang="en-US"/>
              <a:pPr/>
              <a:t>8</a:t>
            </a:fld>
            <a:endParaRPr lang="en-US"/>
          </a:p>
        </p:txBody>
      </p:sp>
      <p:sp>
        <p:nvSpPr>
          <p:cNvPr id="346114" name="Rectangle 2"/>
          <p:cNvSpPr>
            <a:spLocks noGrp="1" noRot="1" noChangeAspect="1" noChangeArrowheads="1" noTextEdit="1"/>
          </p:cNvSpPr>
          <p:nvPr>
            <p:ph type="sldImg"/>
          </p:nvPr>
        </p:nvSpPr>
        <p:spPr>
          <a:ln/>
        </p:spPr>
      </p:sp>
      <p:sp>
        <p:nvSpPr>
          <p:cNvPr id="346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A2DE66-AC0D-45F1-AFD6-9CDA1848AE50}" type="slidenum">
              <a:rPr lang="en-US"/>
              <a:pPr/>
              <a:t>9</a:t>
            </a:fld>
            <a:endParaRPr lang="en-US"/>
          </a:p>
        </p:txBody>
      </p:sp>
      <p:sp>
        <p:nvSpPr>
          <p:cNvPr id="347138" name="Rectangle 2"/>
          <p:cNvSpPr>
            <a:spLocks noGrp="1" noRot="1" noChangeAspect="1" noChangeArrowheads="1" noTextEdit="1"/>
          </p:cNvSpPr>
          <p:nvPr>
            <p:ph type="sldImg"/>
          </p:nvPr>
        </p:nvSpPr>
        <p:spPr>
          <a:ln/>
        </p:spPr>
      </p:sp>
      <p:sp>
        <p:nvSpPr>
          <p:cNvPr id="3471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2438400"/>
            <a:ext cx="9009063" cy="1052513"/>
            <a:chOff x="0" y="1536"/>
            <a:chExt cx="5675" cy="663"/>
          </a:xfrm>
        </p:grpSpPr>
        <p:grpSp>
          <p:nvGrpSpPr>
            <p:cNvPr id="11267" name="Group 3"/>
            <p:cNvGrpSpPr>
              <a:grpSpLocks/>
            </p:cNvGrpSpPr>
            <p:nvPr/>
          </p:nvGrpSpPr>
          <p:grpSpPr bwMode="auto">
            <a:xfrm>
              <a:off x="183" y="1604"/>
              <a:ext cx="448" cy="299"/>
              <a:chOff x="720" y="336"/>
              <a:chExt cx="624" cy="432"/>
            </a:xfrm>
          </p:grpSpPr>
          <p:sp>
            <p:nvSpPr>
              <p:cNvPr id="11268"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11269"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11270" name="Group 6"/>
            <p:cNvGrpSpPr>
              <a:grpSpLocks/>
            </p:cNvGrpSpPr>
            <p:nvPr/>
          </p:nvGrpSpPr>
          <p:grpSpPr bwMode="auto">
            <a:xfrm>
              <a:off x="261" y="1870"/>
              <a:ext cx="465" cy="299"/>
              <a:chOff x="912" y="2640"/>
              <a:chExt cx="672" cy="432"/>
            </a:xfrm>
          </p:grpSpPr>
          <p:sp>
            <p:nvSpPr>
              <p:cNvPr id="11271"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11272"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11273"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11274"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11275"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11276"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11277" name="Rectangle 13"/>
          <p:cNvSpPr>
            <a:spLocks noGrp="1" noChangeArrowheads="1"/>
          </p:cNvSpPr>
          <p:nvPr>
            <p:ph type="subTitle" idx="1"/>
          </p:nvPr>
        </p:nvSpPr>
        <p:spPr>
          <a:xfrm>
            <a:off x="1371600" y="3886200"/>
            <a:ext cx="6400800" cy="1752600"/>
          </a:xfrm>
        </p:spPr>
        <p:txBody>
          <a:bodyPr/>
          <a:lstStyle>
            <a:lvl1pPr marL="0" indent="0" algn="ctr">
              <a:defRPr/>
            </a:lvl1pPr>
          </a:lstStyle>
          <a:p>
            <a:r>
              <a:rPr lang="en-US"/>
              <a:t>Click to edit Master subtitle style</a:t>
            </a:r>
          </a:p>
        </p:txBody>
      </p:sp>
      <p:sp>
        <p:nvSpPr>
          <p:cNvPr id="11278"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11279"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p>
        </p:txBody>
      </p:sp>
      <p:sp>
        <p:nvSpPr>
          <p:cNvPr id="11280"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E1C18CE3-6C66-453E-840B-B3DC6375478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365A62-AE05-41FF-AB7B-4533C2D480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88175" y="381000"/>
            <a:ext cx="194786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381000"/>
            <a:ext cx="569277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51C3E1-F9A4-492E-AE67-6E082374227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7E13D1F-D63D-4161-8F5E-5F4AC973D89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157DCC6-A6B5-444D-9561-C1A06D387A1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4478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4478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8BC86FA-DD7D-4C29-9DA3-19CAEFB0DC1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47D5DDA-061D-4453-A5B4-FF88917946D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7611C37-9696-4107-A274-0DC4CEB0848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0441F8A-1796-4639-A93E-5C625F4B393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9F0240F-A313-4374-9D3C-29ACD4A75FF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E44A765-0611-4316-A1CC-C0293A1D935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54" name="Group 14"/>
          <p:cNvGrpSpPr>
            <a:grpSpLocks/>
          </p:cNvGrpSpPr>
          <p:nvPr userDrawn="1"/>
        </p:nvGrpSpPr>
        <p:grpSpPr bwMode="auto">
          <a:xfrm>
            <a:off x="0" y="533400"/>
            <a:ext cx="1152525" cy="1052513"/>
            <a:chOff x="80" y="624"/>
            <a:chExt cx="726" cy="663"/>
          </a:xfrm>
        </p:grpSpPr>
        <p:sp>
          <p:nvSpPr>
            <p:cNvPr id="10242" name="Rectangle 2"/>
            <p:cNvSpPr>
              <a:spLocks noChangeArrowheads="1"/>
            </p:cNvSpPr>
            <p:nvPr/>
          </p:nvSpPr>
          <p:spPr bwMode="ltGray">
            <a:xfrm>
              <a:off x="263" y="692"/>
              <a:ext cx="276" cy="299"/>
            </a:xfrm>
            <a:prstGeom prst="rect">
              <a:avLst/>
            </a:prstGeom>
            <a:solidFill>
              <a:schemeClr val="accent2"/>
            </a:solidFill>
            <a:ln w="9525">
              <a:noFill/>
              <a:miter lim="800000"/>
              <a:headEnd/>
              <a:tailEnd/>
            </a:ln>
            <a:effectLst/>
          </p:spPr>
          <p:txBody>
            <a:bodyPr wrap="none" anchor="ctr"/>
            <a:lstStyle/>
            <a:p>
              <a:pPr algn="ctr"/>
              <a:endParaRPr kumimoji="1" lang="en-US"/>
            </a:p>
          </p:txBody>
        </p:sp>
        <p:sp>
          <p:nvSpPr>
            <p:cNvPr id="10243" name="Rectangle 3"/>
            <p:cNvSpPr>
              <a:spLocks noChangeArrowheads="1"/>
            </p:cNvSpPr>
            <p:nvPr/>
          </p:nvSpPr>
          <p:spPr bwMode="ltGray">
            <a:xfrm>
              <a:off x="504" y="692"/>
              <a:ext cx="207" cy="299"/>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n-US"/>
            </a:p>
          </p:txBody>
        </p:sp>
        <p:sp>
          <p:nvSpPr>
            <p:cNvPr id="10244" name="Rectangle 4"/>
            <p:cNvSpPr>
              <a:spLocks noChangeArrowheads="1"/>
            </p:cNvSpPr>
            <p:nvPr/>
          </p:nvSpPr>
          <p:spPr bwMode="ltGray">
            <a:xfrm>
              <a:off x="336" y="960"/>
              <a:ext cx="266" cy="299"/>
            </a:xfrm>
            <a:prstGeom prst="rect">
              <a:avLst/>
            </a:prstGeom>
            <a:solidFill>
              <a:schemeClr val="folHlink"/>
            </a:solidFill>
            <a:ln w="9525">
              <a:noFill/>
              <a:miter lim="800000"/>
              <a:headEnd/>
              <a:tailEnd/>
            </a:ln>
            <a:effectLst/>
          </p:spPr>
          <p:txBody>
            <a:bodyPr wrap="none" anchor="ctr"/>
            <a:lstStyle/>
            <a:p>
              <a:pPr algn="ctr"/>
              <a:endParaRPr kumimoji="1" lang="en-US"/>
            </a:p>
          </p:txBody>
        </p:sp>
        <p:sp>
          <p:nvSpPr>
            <p:cNvPr id="10245" name="Rectangle 5"/>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n-US"/>
            </a:p>
          </p:txBody>
        </p:sp>
        <p:sp>
          <p:nvSpPr>
            <p:cNvPr id="10246" name="Rectangle 6"/>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n-US"/>
            </a:p>
          </p:txBody>
        </p:sp>
        <p:sp>
          <p:nvSpPr>
            <p:cNvPr id="10247" name="Rectangle 7"/>
            <p:cNvSpPr>
              <a:spLocks noChangeArrowheads="1"/>
            </p:cNvSpPr>
            <p:nvPr/>
          </p:nvSpPr>
          <p:spPr bwMode="gray">
            <a:xfrm>
              <a:off x="480" y="624"/>
              <a:ext cx="20" cy="663"/>
            </a:xfrm>
            <a:prstGeom prst="rect">
              <a:avLst/>
            </a:prstGeom>
            <a:solidFill>
              <a:schemeClr val="bg2"/>
            </a:solidFill>
            <a:ln w="9525">
              <a:noFill/>
              <a:miter lim="800000"/>
              <a:headEnd/>
              <a:tailEnd/>
            </a:ln>
            <a:effectLst/>
          </p:spPr>
          <p:txBody>
            <a:bodyPr wrap="none" anchor="ctr"/>
            <a:lstStyle/>
            <a:p>
              <a:pPr algn="ctr"/>
              <a:endParaRPr kumimoji="1" lang="en-US"/>
            </a:p>
          </p:txBody>
        </p:sp>
      </p:grpSp>
      <p:sp>
        <p:nvSpPr>
          <p:cNvPr id="10248" name="Rectangle 8"/>
          <p:cNvSpPr>
            <a:spLocks noChangeArrowheads="1"/>
          </p:cNvSpPr>
          <p:nvPr/>
        </p:nvSpPr>
        <p:spPr bwMode="gray">
          <a:xfrm>
            <a:off x="4572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n-US"/>
          </a:p>
        </p:txBody>
      </p:sp>
      <p:sp>
        <p:nvSpPr>
          <p:cNvPr id="10249" name="Rectangle 9"/>
          <p:cNvSpPr>
            <a:spLocks noGrp="1" noChangeArrowheads="1"/>
          </p:cNvSpPr>
          <p:nvPr>
            <p:ph type="title"/>
          </p:nvPr>
        </p:nvSpPr>
        <p:spPr bwMode="auto">
          <a:xfrm>
            <a:off x="1143000" y="381000"/>
            <a:ext cx="7793038" cy="762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50" name="Rectangle 10"/>
          <p:cNvSpPr>
            <a:spLocks noGrp="1" noChangeArrowheads="1"/>
          </p:cNvSpPr>
          <p:nvPr>
            <p:ph type="body" idx="1"/>
          </p:nvPr>
        </p:nvSpPr>
        <p:spPr bwMode="auto">
          <a:xfrm>
            <a:off x="1143000" y="1447800"/>
            <a:ext cx="77724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51"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10252"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0253"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364F1F40-59EE-4592-85BF-37A3E5480E2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2800">
          <a:solidFill>
            <a:schemeClr val="tx2"/>
          </a:solidFill>
          <a:latin typeface="+mj-lt"/>
          <a:ea typeface="+mj-ea"/>
          <a:cs typeface="+mj-cs"/>
        </a:defRPr>
      </a:lvl1pPr>
      <a:lvl2pPr algn="l" rtl="0" fontAlgn="base">
        <a:spcBef>
          <a:spcPct val="0"/>
        </a:spcBef>
        <a:spcAft>
          <a:spcPct val="0"/>
        </a:spcAft>
        <a:defRPr sz="2800">
          <a:solidFill>
            <a:schemeClr val="tx2"/>
          </a:solidFill>
          <a:latin typeface="Tahoma" pitchFamily="34" charset="0"/>
        </a:defRPr>
      </a:lvl2pPr>
      <a:lvl3pPr algn="l" rtl="0" fontAlgn="base">
        <a:spcBef>
          <a:spcPct val="0"/>
        </a:spcBef>
        <a:spcAft>
          <a:spcPct val="0"/>
        </a:spcAft>
        <a:defRPr sz="2800">
          <a:solidFill>
            <a:schemeClr val="tx2"/>
          </a:solidFill>
          <a:latin typeface="Tahoma" pitchFamily="34" charset="0"/>
        </a:defRPr>
      </a:lvl3pPr>
      <a:lvl4pPr algn="l" rtl="0" fontAlgn="base">
        <a:spcBef>
          <a:spcPct val="0"/>
        </a:spcBef>
        <a:spcAft>
          <a:spcPct val="0"/>
        </a:spcAft>
        <a:defRPr sz="2800">
          <a:solidFill>
            <a:schemeClr val="tx2"/>
          </a:solidFill>
          <a:latin typeface="Tahoma" pitchFamily="34" charset="0"/>
        </a:defRPr>
      </a:lvl4pPr>
      <a:lvl5pPr algn="l" rtl="0" fontAlgn="base">
        <a:spcBef>
          <a:spcPct val="0"/>
        </a:spcBef>
        <a:spcAft>
          <a:spcPct val="0"/>
        </a:spcAft>
        <a:defRPr sz="2800">
          <a:solidFill>
            <a:schemeClr val="tx2"/>
          </a:solidFill>
          <a:latin typeface="Tahoma" pitchFamily="34" charset="0"/>
        </a:defRPr>
      </a:lvl5pPr>
      <a:lvl6pPr marL="457200" algn="l" rtl="0" fontAlgn="base">
        <a:spcBef>
          <a:spcPct val="0"/>
        </a:spcBef>
        <a:spcAft>
          <a:spcPct val="0"/>
        </a:spcAft>
        <a:defRPr sz="2800">
          <a:solidFill>
            <a:schemeClr val="tx2"/>
          </a:solidFill>
          <a:latin typeface="Tahoma" pitchFamily="34" charset="0"/>
        </a:defRPr>
      </a:lvl6pPr>
      <a:lvl7pPr marL="914400" algn="l" rtl="0" fontAlgn="base">
        <a:spcBef>
          <a:spcPct val="0"/>
        </a:spcBef>
        <a:spcAft>
          <a:spcPct val="0"/>
        </a:spcAft>
        <a:defRPr sz="2800">
          <a:solidFill>
            <a:schemeClr val="tx2"/>
          </a:solidFill>
          <a:latin typeface="Tahoma" pitchFamily="34" charset="0"/>
        </a:defRPr>
      </a:lvl7pPr>
      <a:lvl8pPr marL="1371600" algn="l" rtl="0" fontAlgn="base">
        <a:spcBef>
          <a:spcPct val="0"/>
        </a:spcBef>
        <a:spcAft>
          <a:spcPct val="0"/>
        </a:spcAft>
        <a:defRPr sz="2800">
          <a:solidFill>
            <a:schemeClr val="tx2"/>
          </a:solidFill>
          <a:latin typeface="Tahoma" pitchFamily="34" charset="0"/>
        </a:defRPr>
      </a:lvl8pPr>
      <a:lvl9pPr marL="1828800" algn="l" rtl="0" fontAlgn="base">
        <a:spcBef>
          <a:spcPct val="0"/>
        </a:spcBef>
        <a:spcAft>
          <a:spcPct val="0"/>
        </a:spcAft>
        <a:defRPr sz="28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Microsoft_Office_Excel_97-2003_Worksheet5.xls"/></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Microsoft_Office_Excel_97-2003_Worksheet6.xl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9.xml.rels><?xml version="1.0" encoding="UTF-8" standalone="yes"?>
<Relationships xmlns="http://schemas.openxmlformats.org/package/2006/relationships"><Relationship Id="rId3" Type="http://schemas.openxmlformats.org/officeDocument/2006/relationships/oleObject" Target="../embeddings/Microsoft_Office_Excel_97-2003_Worksheet7.xls"/><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Microsoft_Office_Excel_97-2003_Worksheet8.xls"/><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Microsoft_Office_Excel_97-2003_Worksheet9.xls"/><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PAR</a:t>
            </a:r>
            <a:endParaRPr lang="en-US" sz="1800" dirty="0">
              <a:latin typeface="Times" pitchFamily="18" charset="0"/>
              <a:cs typeface="Times New Roman" pitchFamily="18" charset="0"/>
            </a:endParaRPr>
          </a:p>
        </p:txBody>
      </p:sp>
      <p:sp>
        <p:nvSpPr>
          <p:cNvPr id="180227" name="Rectangle 3"/>
          <p:cNvSpPr>
            <a:spLocks noGrp="1" noChangeArrowheads="1"/>
          </p:cNvSpPr>
          <p:nvPr>
            <p:ph type="body" idx="1"/>
          </p:nvPr>
        </p:nvSpPr>
        <p:spPr>
          <a:xfrm>
            <a:off x="727075" y="1238250"/>
            <a:ext cx="8178800" cy="5619750"/>
          </a:xfrm>
        </p:spPr>
        <p:txBody>
          <a:bodyPr/>
          <a:lstStyle/>
          <a:p>
            <a:pPr algn="just"/>
            <a:r>
              <a:rPr lang="en-US" sz="1200" dirty="0" smtClean="0"/>
              <a:t>February 15, 2013</a:t>
            </a:r>
          </a:p>
          <a:p>
            <a:pPr algn="just"/>
            <a:endParaRPr lang="en-US" sz="1200" dirty="0" smtClean="0"/>
          </a:p>
          <a:p>
            <a:pPr>
              <a:lnSpc>
                <a:spcPct val="90000"/>
              </a:lnSpc>
            </a:pPr>
            <a:r>
              <a:rPr lang="en-US" sz="1200" dirty="0" smtClean="0">
                <a:ea typeface="Tahoma" pitchFamily="34" charset="0"/>
                <a:cs typeface="Tahoma" pitchFamily="34" charset="0"/>
              </a:rPr>
              <a:t>NC Division of Water Resources</a:t>
            </a:r>
          </a:p>
          <a:p>
            <a:pPr>
              <a:lnSpc>
                <a:spcPct val="90000"/>
              </a:lnSpc>
            </a:pPr>
            <a:r>
              <a:rPr lang="en-US" sz="1200" dirty="0" smtClean="0">
                <a:ea typeface="Tahoma" pitchFamily="34" charset="0"/>
                <a:cs typeface="Tahoma" pitchFamily="34" charset="0"/>
              </a:rPr>
              <a:t>PERCS Unit</a:t>
            </a:r>
          </a:p>
          <a:p>
            <a:pPr>
              <a:lnSpc>
                <a:spcPct val="90000"/>
              </a:lnSpc>
            </a:pPr>
            <a:r>
              <a:rPr lang="en-US" sz="1200" dirty="0" smtClean="0">
                <a:ea typeface="Tahoma" pitchFamily="34" charset="0"/>
                <a:cs typeface="Tahoma" pitchFamily="34" charset="0"/>
              </a:rPr>
              <a:t>1617 Mail Service Center</a:t>
            </a:r>
          </a:p>
          <a:p>
            <a:pPr>
              <a:lnSpc>
                <a:spcPct val="90000"/>
              </a:lnSpc>
            </a:pPr>
            <a:r>
              <a:rPr lang="en-US" sz="1200" dirty="0" smtClean="0">
                <a:ea typeface="Tahoma" pitchFamily="34" charset="0"/>
                <a:cs typeface="Tahoma" pitchFamily="34" charset="0"/>
              </a:rPr>
              <a:t>Raleigh, NC  27699-1617</a:t>
            </a:r>
          </a:p>
          <a:p>
            <a:pPr algn="just"/>
            <a:endParaRPr lang="en-US" sz="1200" dirty="0" smtClean="0"/>
          </a:p>
          <a:p>
            <a:pPr algn="just"/>
            <a:r>
              <a:rPr lang="en-US" sz="1200" dirty="0" smtClean="0"/>
              <a:t>Enclosed are an original and one copy of the Town of </a:t>
            </a:r>
            <a:r>
              <a:rPr lang="en-US" sz="1200" dirty="0" err="1" smtClean="0"/>
              <a:t>Typicalville’s</a:t>
            </a:r>
            <a:r>
              <a:rPr lang="en-US" sz="1200" dirty="0" smtClean="0"/>
              <a:t> </a:t>
            </a:r>
            <a:r>
              <a:rPr lang="en-US" sz="1200" dirty="0" smtClean="0"/>
              <a:t>Pretreatment Annual </a:t>
            </a:r>
            <a:r>
              <a:rPr lang="en-US" sz="1200" dirty="0" smtClean="0"/>
              <a:t>Report (</a:t>
            </a:r>
            <a:r>
              <a:rPr lang="en-US" sz="1200" dirty="0" smtClean="0"/>
              <a:t>PAR)</a:t>
            </a:r>
          </a:p>
          <a:p>
            <a:pPr algn="just"/>
            <a:r>
              <a:rPr lang="en-US" sz="1200" dirty="0" smtClean="0"/>
              <a:t>for </a:t>
            </a:r>
            <a:r>
              <a:rPr lang="en-US" sz="1200" dirty="0" smtClean="0"/>
              <a:t>the period of January 1, 2012 through December 31, 2012</a:t>
            </a:r>
            <a:r>
              <a:rPr lang="en-US" sz="1200" dirty="0" smtClean="0"/>
              <a:t>.</a:t>
            </a:r>
          </a:p>
          <a:p>
            <a:endParaRPr lang="en-US" sz="1200" i="1" dirty="0" smtClean="0"/>
          </a:p>
          <a:p>
            <a:r>
              <a:rPr lang="en-US" sz="1200" dirty="0" smtClean="0"/>
              <a:t>I </a:t>
            </a:r>
            <a:r>
              <a:rPr lang="en-US" sz="1200" dirty="0" smtClean="0"/>
              <a:t>certify, under penalty of law, that this document and all attachments were prepared under </a:t>
            </a:r>
            <a:r>
              <a:rPr lang="en-US" sz="1200" dirty="0" smtClean="0"/>
              <a:t>my</a:t>
            </a:r>
          </a:p>
          <a:p>
            <a:r>
              <a:rPr lang="en-US" sz="1200" dirty="0" smtClean="0"/>
              <a:t>direction or supervision </a:t>
            </a:r>
            <a:r>
              <a:rPr lang="en-US" sz="1200" dirty="0" smtClean="0"/>
              <a:t>in accordance with a system designed to assure that qualified </a:t>
            </a:r>
            <a:r>
              <a:rPr lang="en-US" sz="1200" dirty="0" smtClean="0"/>
              <a:t>personnel</a:t>
            </a:r>
          </a:p>
          <a:p>
            <a:r>
              <a:rPr lang="en-US" sz="1200" dirty="0" smtClean="0"/>
              <a:t>properly </a:t>
            </a:r>
            <a:r>
              <a:rPr lang="en-US" sz="1200" dirty="0" smtClean="0"/>
              <a:t>gather </a:t>
            </a:r>
            <a:r>
              <a:rPr lang="en-US" sz="1200" dirty="0" smtClean="0"/>
              <a:t>and evaluate </a:t>
            </a:r>
            <a:r>
              <a:rPr lang="en-US" sz="1200" dirty="0" smtClean="0"/>
              <a:t>the information submitted. Based on my inquiry of the person </a:t>
            </a:r>
            <a:r>
              <a:rPr lang="en-US" sz="1200" dirty="0" smtClean="0"/>
              <a:t>or</a:t>
            </a:r>
          </a:p>
          <a:p>
            <a:r>
              <a:rPr lang="en-US" sz="1200" dirty="0" smtClean="0"/>
              <a:t>persons </a:t>
            </a:r>
            <a:r>
              <a:rPr lang="en-US" sz="1200" dirty="0" smtClean="0"/>
              <a:t>who manage the system, </a:t>
            </a:r>
            <a:r>
              <a:rPr lang="en-US" sz="1200" dirty="0" smtClean="0"/>
              <a:t>or those </a:t>
            </a:r>
            <a:r>
              <a:rPr lang="en-US" sz="1200" dirty="0" smtClean="0"/>
              <a:t>persons directly responsible for gathering the </a:t>
            </a:r>
            <a:r>
              <a:rPr lang="en-US" sz="1200" dirty="0" smtClean="0"/>
              <a:t>information,</a:t>
            </a:r>
          </a:p>
          <a:p>
            <a:r>
              <a:rPr lang="en-US" sz="1200" dirty="0" smtClean="0"/>
              <a:t>the </a:t>
            </a:r>
            <a:r>
              <a:rPr lang="en-US" sz="1200" dirty="0" smtClean="0"/>
              <a:t>information submitted is, to the best of </a:t>
            </a:r>
            <a:r>
              <a:rPr lang="en-US" sz="1200" dirty="0" smtClean="0"/>
              <a:t>my knowledge </a:t>
            </a:r>
            <a:r>
              <a:rPr lang="en-US" sz="1200" dirty="0" smtClean="0"/>
              <a:t>and belief, true, accurate, and complete. </a:t>
            </a:r>
            <a:r>
              <a:rPr lang="en-US" sz="1200" dirty="0" smtClean="0"/>
              <a:t>I</a:t>
            </a:r>
          </a:p>
          <a:p>
            <a:r>
              <a:rPr lang="en-US" sz="1200" dirty="0" smtClean="0"/>
              <a:t>am </a:t>
            </a:r>
            <a:r>
              <a:rPr lang="en-US" sz="1200" dirty="0" smtClean="0"/>
              <a:t>aware that there are significant penalties </a:t>
            </a:r>
            <a:r>
              <a:rPr lang="en-US" sz="1200" dirty="0" smtClean="0"/>
              <a:t>for submitting </a:t>
            </a:r>
            <a:r>
              <a:rPr lang="en-US" sz="1200" dirty="0" smtClean="0"/>
              <a:t>false information, including the possibility </a:t>
            </a:r>
            <a:endParaRPr lang="en-US" sz="1200" dirty="0" smtClean="0"/>
          </a:p>
          <a:p>
            <a:r>
              <a:rPr lang="en-US" sz="1200" dirty="0" smtClean="0"/>
              <a:t>f </a:t>
            </a:r>
            <a:r>
              <a:rPr lang="en-US" sz="1200" dirty="0" smtClean="0"/>
              <a:t>fines and imprisonment for knowing violations</a:t>
            </a:r>
            <a:r>
              <a:rPr lang="en-US" sz="1200" dirty="0" smtClean="0"/>
              <a:t>.</a:t>
            </a:r>
          </a:p>
          <a:p>
            <a:endParaRPr lang="en-US" sz="1200" dirty="0" smtClean="0"/>
          </a:p>
          <a:p>
            <a:pPr algn="just"/>
            <a:r>
              <a:rPr lang="en-US" sz="1200" dirty="0" smtClean="0"/>
              <a:t>If you have any questions concerning this material, please contact John Basin </a:t>
            </a:r>
            <a:r>
              <a:rPr lang="en-US" sz="1200" smtClean="0"/>
              <a:t>at </a:t>
            </a:r>
            <a:r>
              <a:rPr lang="en-US" sz="1200" smtClean="0"/>
              <a:t>(</a:t>
            </a:r>
            <a:r>
              <a:rPr lang="en-US" sz="1200" dirty="0" smtClean="0"/>
              <a:t>555) 123-4576.  </a:t>
            </a:r>
          </a:p>
          <a:p>
            <a:pPr algn="just"/>
            <a:endParaRPr lang="en-US" sz="1200" dirty="0" smtClean="0"/>
          </a:p>
          <a:p>
            <a:pPr algn="just"/>
            <a:r>
              <a:rPr lang="en-US" sz="1200" dirty="0" smtClean="0"/>
              <a:t>Sincerely,</a:t>
            </a:r>
          </a:p>
          <a:p>
            <a:pPr algn="just"/>
            <a:r>
              <a:rPr lang="en-US" sz="1200" dirty="0" smtClean="0">
                <a:latin typeface="Script MT Bold" pitchFamily="66" charset="0"/>
              </a:rPr>
              <a:t>Jane D. Wastewater</a:t>
            </a:r>
          </a:p>
          <a:p>
            <a:pPr algn="just"/>
            <a:r>
              <a:rPr lang="en-US" sz="1200" dirty="0" smtClean="0"/>
              <a:t>Jane D. Wastewater</a:t>
            </a:r>
          </a:p>
          <a:p>
            <a:pPr algn="just"/>
            <a:r>
              <a:rPr lang="en-US" sz="1200" dirty="0" smtClean="0"/>
              <a:t>Director of Public Utilities</a:t>
            </a:r>
            <a:endParaRPr lang="en-US" sz="1200" dirty="0"/>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a:t>
            </a:r>
            <a:r>
              <a:rPr lang="en-US" sz="1800" dirty="0">
                <a:latin typeface="Comic Sans MS" pitchFamily="66" charset="0"/>
                <a:cs typeface="Times New Roman" pitchFamily="18" charset="0"/>
              </a:rPr>
              <a:t>PAR Narrative</a:t>
            </a:r>
          </a:p>
        </p:txBody>
      </p:sp>
      <p:sp>
        <p:nvSpPr>
          <p:cNvPr id="53251" name="Rectangle 3"/>
          <p:cNvSpPr>
            <a:spLocks noGrp="1" noChangeArrowheads="1"/>
          </p:cNvSpPr>
          <p:nvPr>
            <p:ph type="body" idx="1"/>
          </p:nvPr>
        </p:nvSpPr>
        <p:spPr>
          <a:xfrm>
            <a:off x="1143000" y="1447800"/>
            <a:ext cx="7772400" cy="4953000"/>
          </a:xfrm>
        </p:spPr>
        <p:txBody>
          <a:bodyPr/>
          <a:lstStyle/>
          <a:p>
            <a:pPr algn="just">
              <a:lnSpc>
                <a:spcPct val="90000"/>
              </a:lnSpc>
              <a:buFont typeface="Wingdings" pitchFamily="2" charset="2"/>
              <a:buChar char="n"/>
            </a:pPr>
            <a:r>
              <a:rPr lang="en-US" sz="2000" b="1" dirty="0" err="1">
                <a:latin typeface="Helvetica" pitchFamily="34" charset="0"/>
                <a:cs typeface="Times New Roman" pitchFamily="18" charset="0"/>
              </a:rPr>
              <a:t>Slugem</a:t>
            </a:r>
            <a:r>
              <a:rPr lang="en-US" sz="2000" b="1" dirty="0">
                <a:latin typeface="Helvetica" pitchFamily="34" charset="0"/>
                <a:cs typeface="Times New Roman" pitchFamily="18" charset="0"/>
              </a:rPr>
              <a:t> Hosiery Mill, Inc. (IUP # 0007, Textile) - Cont.</a:t>
            </a:r>
          </a:p>
          <a:p>
            <a:pPr algn="just">
              <a:lnSpc>
                <a:spcPct val="90000"/>
              </a:lnSpc>
            </a:pPr>
            <a:r>
              <a:rPr lang="en-US" sz="2000" dirty="0">
                <a:latin typeface="Helvetica" pitchFamily="34" charset="0"/>
                <a:cs typeface="Times New Roman" pitchFamily="18" charset="0"/>
              </a:rPr>
              <a:t>	</a:t>
            </a:r>
            <a:endParaRPr lang="en-US" sz="800" b="1" dirty="0">
              <a:latin typeface="Helvetica" pitchFamily="34" charset="0"/>
              <a:cs typeface="Times New Roman" pitchFamily="18" charset="0"/>
            </a:endParaRPr>
          </a:p>
          <a:p>
            <a:pPr>
              <a:lnSpc>
                <a:spcPct val="90000"/>
              </a:lnSpc>
            </a:pPr>
            <a:r>
              <a:rPr lang="en-US" sz="2000" i="1" dirty="0">
                <a:latin typeface="Times New Roman" pitchFamily="18" charset="0"/>
                <a:cs typeface="Times New Roman" pitchFamily="18" charset="0"/>
              </a:rPr>
              <a:t>	ENFORCEMENT ACTIONS by POTW, and Industry responses for Non-SNC, Non-Order, Non-Construction, Non-"missing" data events:</a:t>
            </a:r>
            <a:endParaRPr lang="en-US" sz="2000" dirty="0">
              <a:latin typeface="Times" pitchFamily="18" charset="0"/>
              <a:cs typeface="Times New Roman" pitchFamily="18" charset="0"/>
            </a:endParaRPr>
          </a:p>
          <a:p>
            <a:pPr lvl="1">
              <a:lnSpc>
                <a:spcPct val="90000"/>
              </a:lnSpc>
            </a:pPr>
            <a:r>
              <a:rPr lang="en-US" sz="2000" i="1" dirty="0">
                <a:latin typeface="Times New Roman" pitchFamily="18" charset="0"/>
                <a:cs typeface="Times New Roman" pitchFamily="18" charset="0"/>
              </a:rPr>
              <a:t>The $500 penalty ($250 per SNC) assessed in the last PAR Year (</a:t>
            </a:r>
            <a:r>
              <a:rPr lang="en-US" sz="2000" i="1" dirty="0" smtClean="0">
                <a:latin typeface="Times New Roman" pitchFamily="18" charset="0"/>
                <a:cs typeface="Times New Roman" pitchFamily="18" charset="0"/>
              </a:rPr>
              <a:t>2011) </a:t>
            </a:r>
            <a:r>
              <a:rPr lang="en-US" sz="2000" i="1" dirty="0">
                <a:latin typeface="Times New Roman" pitchFamily="18" charset="0"/>
                <a:cs typeface="Times New Roman" pitchFamily="18" charset="0"/>
              </a:rPr>
              <a:t>was paid on February 22, </a:t>
            </a:r>
            <a:r>
              <a:rPr lang="en-US" sz="2000" i="1" dirty="0" smtClean="0">
                <a:latin typeface="Times New Roman" pitchFamily="18" charset="0"/>
                <a:cs typeface="Times New Roman" pitchFamily="18" charset="0"/>
              </a:rPr>
              <a:t>2012.</a:t>
            </a:r>
            <a:endParaRPr lang="en-US" sz="2000" dirty="0">
              <a:latin typeface="Times" pitchFamily="18" charset="0"/>
              <a:cs typeface="Times New Roman" pitchFamily="18" charset="0"/>
            </a:endParaRPr>
          </a:p>
          <a:p>
            <a:pPr lvl="1">
              <a:lnSpc>
                <a:spcPct val="90000"/>
              </a:lnSpc>
            </a:pPr>
            <a:r>
              <a:rPr lang="en-US" sz="2000" i="1" dirty="0">
                <a:latin typeface="Times New Roman" pitchFamily="18" charset="0"/>
                <a:cs typeface="Times New Roman" pitchFamily="18" charset="0"/>
              </a:rPr>
              <a:t>There were also two reporting violations for late sample reporting (two weeks late for March and 8 days late for October).  NOVs were issued and penalties were assessed at ($50 each).  Penalties were paid on May 5, and November 30, respectively.</a:t>
            </a:r>
            <a:endParaRPr lang="en-US" sz="2000" dirty="0">
              <a:latin typeface="Times" pitchFamily="18" charset="0"/>
              <a:cs typeface="Times New Roman" pitchFamily="18" charset="0"/>
            </a:endParaRPr>
          </a:p>
          <a:p>
            <a:pPr lvl="1">
              <a:lnSpc>
                <a:spcPct val="90000"/>
              </a:lnSpc>
            </a:pPr>
            <a:r>
              <a:rPr lang="en-US" sz="2000" i="1" dirty="0">
                <a:latin typeface="Times New Roman" pitchFamily="18" charset="0"/>
                <a:cs typeface="Times New Roman" pitchFamily="18" charset="0"/>
              </a:rPr>
              <a:t>Overall, this Industry has been very cooperative with the Town in resolving all issues.</a:t>
            </a:r>
          </a:p>
          <a:p>
            <a:pPr lvl="1">
              <a:lnSpc>
                <a:spcPct val="90000"/>
              </a:lnSpc>
            </a:pPr>
            <a:r>
              <a:rPr lang="en-US" sz="2000" i="1" dirty="0">
                <a:latin typeface="Times New Roman" pitchFamily="18" charset="0"/>
                <a:cs typeface="Times New Roman" pitchFamily="18" charset="0"/>
              </a:rPr>
              <a:t>A </a:t>
            </a:r>
            <a:r>
              <a:rPr lang="en-US" sz="2000" i="1" dirty="0" smtClean="0">
                <a:latin typeface="Times New Roman" pitchFamily="18" charset="0"/>
                <a:cs typeface="Times New Roman" pitchFamily="18" charset="0"/>
              </a:rPr>
              <a:t>couple </a:t>
            </a:r>
            <a:r>
              <a:rPr lang="en-US" sz="2000" i="1" dirty="0">
                <a:latin typeface="Times New Roman" pitchFamily="18" charset="0"/>
                <a:cs typeface="Times New Roman" pitchFamily="18" charset="0"/>
              </a:rPr>
              <a:t>limit violations occurred in </a:t>
            </a:r>
            <a:r>
              <a:rPr lang="en-US" sz="2000" i="1" dirty="0" smtClean="0">
                <a:latin typeface="Times New Roman" pitchFamily="18" charset="0"/>
                <a:cs typeface="Times New Roman" pitchFamily="18" charset="0"/>
              </a:rPr>
              <a:t>2012, </a:t>
            </a:r>
            <a:r>
              <a:rPr lang="en-US" sz="2000" i="1" dirty="0">
                <a:latin typeface="Times New Roman" pitchFamily="18" charset="0"/>
                <a:cs typeface="Times New Roman" pitchFamily="18" charset="0"/>
              </a:rPr>
              <a:t>(see IDSF form, NOVs were issued), but overall the SIU was not in SNC for either six month period in </a:t>
            </a:r>
            <a:r>
              <a:rPr lang="en-US" sz="2000" i="1" dirty="0" smtClean="0">
                <a:latin typeface="Times New Roman" pitchFamily="18" charset="0"/>
                <a:cs typeface="Times New Roman" pitchFamily="18" charset="0"/>
              </a:rPr>
              <a:t>2012.</a:t>
            </a:r>
            <a:endParaRPr lang="en-US" sz="2000" i="1" dirty="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a:t>
            </a:r>
            <a:r>
              <a:rPr lang="en-US" sz="1800" dirty="0">
                <a:latin typeface="Comic Sans MS" pitchFamily="66" charset="0"/>
                <a:cs typeface="Times New Roman" pitchFamily="18" charset="0"/>
              </a:rPr>
              <a:t>PAR Narrative</a:t>
            </a:r>
          </a:p>
        </p:txBody>
      </p:sp>
      <p:sp>
        <p:nvSpPr>
          <p:cNvPr id="58371" name="Rectangle 3"/>
          <p:cNvSpPr>
            <a:spLocks noGrp="1" noChangeArrowheads="1"/>
          </p:cNvSpPr>
          <p:nvPr>
            <p:ph type="body" idx="1"/>
          </p:nvPr>
        </p:nvSpPr>
        <p:spPr>
          <a:xfrm>
            <a:off x="1143000" y="1447800"/>
            <a:ext cx="7772400" cy="5029200"/>
          </a:xfrm>
        </p:spPr>
        <p:txBody>
          <a:bodyPr/>
          <a:lstStyle/>
          <a:p>
            <a:pPr>
              <a:buFont typeface="Wingdings" pitchFamily="2" charset="2"/>
              <a:buChar char="n"/>
            </a:pPr>
            <a:r>
              <a:rPr lang="en-US" sz="2400" b="1" dirty="0">
                <a:latin typeface="Helvetica" pitchFamily="34" charset="0"/>
                <a:cs typeface="Times New Roman" pitchFamily="18" charset="0"/>
              </a:rPr>
              <a:t>Terrible Textiles. (IUP # 0009)</a:t>
            </a:r>
            <a:r>
              <a:rPr lang="en-US" sz="2400" b="1" dirty="0">
                <a:latin typeface="Times" pitchFamily="18" charset="0"/>
                <a:cs typeface="Times New Roman" pitchFamily="18" charset="0"/>
              </a:rPr>
              <a:t> </a:t>
            </a:r>
          </a:p>
          <a:p>
            <a:pPr lvl="1"/>
            <a:r>
              <a:rPr lang="en-US" sz="2000" dirty="0" smtClean="0">
                <a:latin typeface="Helvetica" pitchFamily="34" charset="0"/>
                <a:cs typeface="Times New Roman" pitchFamily="18" charset="0"/>
              </a:rPr>
              <a:t>As noted in the 2012 PAR, Terrible </a:t>
            </a:r>
            <a:r>
              <a:rPr lang="en-US" sz="2000" dirty="0">
                <a:latin typeface="Helvetica" pitchFamily="34" charset="0"/>
                <a:cs typeface="Times New Roman" pitchFamily="18" charset="0"/>
              </a:rPr>
              <a:t>Textiles burned down on </a:t>
            </a:r>
            <a:r>
              <a:rPr lang="en-US" sz="2000" dirty="0" smtClean="0">
                <a:latin typeface="Helvetica" pitchFamily="34" charset="0"/>
                <a:cs typeface="Times New Roman" pitchFamily="18" charset="0"/>
              </a:rPr>
              <a:t>12/1/2011 </a:t>
            </a:r>
            <a:r>
              <a:rPr lang="en-US" sz="2000" dirty="0">
                <a:latin typeface="Helvetica" pitchFamily="34" charset="0"/>
                <a:cs typeface="Times New Roman" pitchFamily="18" charset="0"/>
              </a:rPr>
              <a:t>and the permit was formally dropped effective </a:t>
            </a:r>
            <a:r>
              <a:rPr lang="en-US" sz="2000" dirty="0" smtClean="0">
                <a:latin typeface="Helvetica" pitchFamily="34" charset="0"/>
                <a:cs typeface="Times New Roman" pitchFamily="18" charset="0"/>
              </a:rPr>
              <a:t>12/31/2011.  </a:t>
            </a:r>
            <a:r>
              <a:rPr lang="en-US" sz="2000" dirty="0">
                <a:latin typeface="Helvetica" pitchFamily="34" charset="0"/>
                <a:cs typeface="Times New Roman" pitchFamily="18" charset="0"/>
              </a:rPr>
              <a:t>There was no monitoring, no data, and therefore no IDSF for this industry in this PAR. </a:t>
            </a: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a:t>
            </a:r>
            <a:r>
              <a:rPr lang="en-US" sz="1800" dirty="0">
                <a:latin typeface="Comic Sans MS" pitchFamily="66" charset="0"/>
                <a:cs typeface="Times New Roman" pitchFamily="18" charset="0"/>
              </a:rPr>
              <a:t>PAR Narrative</a:t>
            </a:r>
          </a:p>
        </p:txBody>
      </p:sp>
      <p:sp>
        <p:nvSpPr>
          <p:cNvPr id="63491" name="Rectangle 3"/>
          <p:cNvSpPr>
            <a:spLocks noGrp="1" noChangeArrowheads="1"/>
          </p:cNvSpPr>
          <p:nvPr>
            <p:ph type="body" idx="1"/>
          </p:nvPr>
        </p:nvSpPr>
        <p:spPr/>
        <p:txBody>
          <a:bodyPr/>
          <a:lstStyle/>
          <a:p>
            <a:pPr>
              <a:lnSpc>
                <a:spcPct val="90000"/>
              </a:lnSpc>
              <a:buFont typeface="Wingdings" pitchFamily="2" charset="2"/>
              <a:buChar char="n"/>
            </a:pPr>
            <a:r>
              <a:rPr lang="en-US" sz="2000" b="1" dirty="0">
                <a:latin typeface="Helvetica" pitchFamily="34" charset="0"/>
                <a:cs typeface="Times New Roman" pitchFamily="18" charset="0"/>
              </a:rPr>
              <a:t>Will </a:t>
            </a:r>
            <a:r>
              <a:rPr lang="en-US" sz="2000" b="1" dirty="0" err="1">
                <a:latin typeface="Helvetica" pitchFamily="34" charset="0"/>
                <a:cs typeface="Times New Roman" pitchFamily="18" charset="0"/>
              </a:rPr>
              <a:t>Plateit</a:t>
            </a:r>
            <a:r>
              <a:rPr lang="en-US" sz="2000" b="1" dirty="0">
                <a:latin typeface="Helvetica" pitchFamily="34" charset="0"/>
                <a:cs typeface="Times New Roman" pitchFamily="18" charset="0"/>
              </a:rPr>
              <a:t> Metal Finishers, Inc. (IUP # 0006,   40CFR433)</a:t>
            </a:r>
            <a:endParaRPr lang="en-US" sz="2000" dirty="0">
              <a:latin typeface="Times" pitchFamily="18" charset="0"/>
              <a:cs typeface="Times New Roman" pitchFamily="18" charset="0"/>
            </a:endParaRPr>
          </a:p>
          <a:p>
            <a:pPr lvl="1" algn="just">
              <a:lnSpc>
                <a:spcPct val="90000"/>
              </a:lnSpc>
              <a:buFont typeface="Wingdings" pitchFamily="2" charset="2"/>
              <a:buNone/>
            </a:pPr>
            <a:r>
              <a:rPr lang="en-US" sz="2000" dirty="0">
                <a:latin typeface="Helvetica" pitchFamily="34" charset="0"/>
                <a:cs typeface="Times New Roman" pitchFamily="18" charset="0"/>
              </a:rPr>
              <a:t>SNC INFORMATION</a:t>
            </a:r>
            <a:r>
              <a:rPr lang="en-US" sz="2000" dirty="0" smtClean="0">
                <a:latin typeface="Helvetica" pitchFamily="34" charset="0"/>
                <a:cs typeface="Times New Roman" pitchFamily="18" charset="0"/>
              </a:rPr>
              <a:t>:</a:t>
            </a:r>
          </a:p>
          <a:p>
            <a:pPr lvl="1" algn="just">
              <a:lnSpc>
                <a:spcPct val="90000"/>
              </a:lnSpc>
              <a:buFont typeface="Wingdings" pitchFamily="2" charset="2"/>
              <a:buNone/>
            </a:pPr>
            <a:endParaRPr lang="en-US" sz="1000" dirty="0">
              <a:latin typeface="Helvetica" pitchFamily="34" charset="0"/>
              <a:cs typeface="Times New Roman" pitchFamily="18" charset="0"/>
            </a:endParaRPr>
          </a:p>
          <a:p>
            <a:pPr lvl="1" algn="just">
              <a:lnSpc>
                <a:spcPct val="90000"/>
              </a:lnSpc>
            </a:pPr>
            <a:r>
              <a:rPr lang="en-US" sz="2000" dirty="0">
                <a:latin typeface="Helvetica" pitchFamily="34" charset="0"/>
                <a:cs typeface="Times New Roman" pitchFamily="18" charset="0"/>
              </a:rPr>
              <a:t>This SIU was in SNC for the parameter of Cadmium (</a:t>
            </a:r>
            <a:r>
              <a:rPr lang="en-US" sz="2000" dirty="0" err="1">
                <a:latin typeface="Helvetica" pitchFamily="34" charset="0"/>
                <a:cs typeface="Times New Roman" pitchFamily="18" charset="0"/>
              </a:rPr>
              <a:t>Cd</a:t>
            </a:r>
            <a:r>
              <a:rPr lang="en-US" sz="2000" dirty="0">
                <a:latin typeface="Helvetica" pitchFamily="34" charset="0"/>
                <a:cs typeface="Times New Roman" pitchFamily="18" charset="0"/>
              </a:rPr>
              <a:t>) for both the January 1-June 30, </a:t>
            </a:r>
            <a:r>
              <a:rPr lang="en-US" sz="2000" dirty="0" smtClean="0">
                <a:latin typeface="Helvetica" pitchFamily="34" charset="0"/>
                <a:cs typeface="Times New Roman" pitchFamily="18" charset="0"/>
              </a:rPr>
              <a:t>2012, </a:t>
            </a:r>
            <a:r>
              <a:rPr lang="en-US" sz="2000" dirty="0">
                <a:latin typeface="Helvetica" pitchFamily="34" charset="0"/>
                <a:cs typeface="Times New Roman" pitchFamily="18" charset="0"/>
              </a:rPr>
              <a:t>and the July 1-December 31, </a:t>
            </a:r>
            <a:r>
              <a:rPr lang="en-US" sz="2000" dirty="0" smtClean="0">
                <a:latin typeface="Helvetica" pitchFamily="34" charset="0"/>
                <a:cs typeface="Times New Roman" pitchFamily="18" charset="0"/>
              </a:rPr>
              <a:t>2012, </a:t>
            </a:r>
            <a:r>
              <a:rPr lang="en-US" sz="2000" dirty="0">
                <a:latin typeface="Helvetica" pitchFamily="34" charset="0"/>
                <a:cs typeface="Times New Roman" pitchFamily="18" charset="0"/>
              </a:rPr>
              <a:t>reporting periods.</a:t>
            </a:r>
          </a:p>
          <a:p>
            <a:pPr lvl="1" algn="just">
              <a:lnSpc>
                <a:spcPct val="90000"/>
              </a:lnSpc>
            </a:pPr>
            <a:r>
              <a:rPr lang="en-US" sz="2000" dirty="0">
                <a:latin typeface="Helvetica" pitchFamily="34" charset="0"/>
                <a:cs typeface="Times New Roman" pitchFamily="18" charset="0"/>
              </a:rPr>
              <a:t>SIU was SNC for two periods in a row for Cadmium.</a:t>
            </a:r>
          </a:p>
          <a:p>
            <a:pPr lvl="1" algn="just">
              <a:lnSpc>
                <a:spcPct val="90000"/>
              </a:lnSpc>
            </a:pPr>
            <a:r>
              <a:rPr lang="en-US" sz="2000" dirty="0">
                <a:latin typeface="Helvetica" pitchFamily="34" charset="0"/>
                <a:cs typeface="Times New Roman" pitchFamily="18" charset="0"/>
              </a:rPr>
              <a:t>In general, this Industry </a:t>
            </a:r>
            <a:r>
              <a:rPr lang="en-US" sz="2000" dirty="0" smtClean="0">
                <a:latin typeface="Helvetica" pitchFamily="34" charset="0"/>
                <a:cs typeface="Times New Roman" pitchFamily="18" charset="0"/>
              </a:rPr>
              <a:t>cannot </a:t>
            </a:r>
            <a:r>
              <a:rPr lang="en-US" sz="2000" dirty="0">
                <a:latin typeface="Helvetica" pitchFamily="34" charset="0"/>
                <a:cs typeface="Times New Roman" pitchFamily="18" charset="0"/>
              </a:rPr>
              <a:t>identify or resolve the cause of their SNC.  They also </a:t>
            </a:r>
            <a:r>
              <a:rPr lang="en-US" sz="2000" dirty="0" smtClean="0">
                <a:latin typeface="Helvetica" pitchFamily="34" charset="0"/>
                <a:cs typeface="Times New Roman" pitchFamily="18" charset="0"/>
              </a:rPr>
              <a:t>do not promptly </a:t>
            </a:r>
            <a:r>
              <a:rPr lang="en-US" sz="2000" dirty="0">
                <a:latin typeface="Helvetica" pitchFamily="34" charset="0"/>
                <a:cs typeface="Times New Roman" pitchFamily="18" charset="0"/>
              </a:rPr>
              <a:t>pay the penalties.  Several meetings between the Town and the Industry, as well as letters from our attorney have improved the industry’s cooperation, but have still been unable to determine the source or reason for the increased Cadmium levels.  Consent Order issued to require resolution, with upfront penalty.</a:t>
            </a:r>
          </a:p>
          <a:p>
            <a:pPr lvl="1" algn="just">
              <a:lnSpc>
                <a:spcPct val="90000"/>
              </a:lnSpc>
            </a:pPr>
            <a:r>
              <a:rPr lang="en-US" sz="2000" dirty="0" smtClean="0">
                <a:latin typeface="Helvetica" pitchFamily="34" charset="0"/>
                <a:cs typeface="Times New Roman" pitchFamily="18" charset="0"/>
              </a:rPr>
              <a:t>Copy </a:t>
            </a:r>
            <a:r>
              <a:rPr lang="en-US" sz="2000" dirty="0">
                <a:latin typeface="Helvetica" pitchFamily="34" charset="0"/>
                <a:cs typeface="Times New Roman" pitchFamily="18" charset="0"/>
              </a:rPr>
              <a:t>of Public Notice is enclosed.</a:t>
            </a: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2006 PAR Narrative</a:t>
            </a:r>
          </a:p>
        </p:txBody>
      </p:sp>
      <p:sp>
        <p:nvSpPr>
          <p:cNvPr id="217091" name="Rectangle 3"/>
          <p:cNvSpPr>
            <a:spLocks noGrp="1" noChangeArrowheads="1"/>
          </p:cNvSpPr>
          <p:nvPr>
            <p:ph type="body" idx="1"/>
          </p:nvPr>
        </p:nvSpPr>
        <p:spPr>
          <a:xfrm>
            <a:off x="1143000" y="1447800"/>
            <a:ext cx="7772400" cy="5029200"/>
          </a:xfrm>
        </p:spPr>
        <p:txBody>
          <a:bodyPr/>
          <a:lstStyle/>
          <a:p>
            <a:pPr>
              <a:lnSpc>
                <a:spcPct val="90000"/>
              </a:lnSpc>
              <a:buFont typeface="Wingdings" pitchFamily="2" charset="2"/>
              <a:buChar char="n"/>
            </a:pPr>
            <a:r>
              <a:rPr lang="en-US" sz="2400" b="1" dirty="0">
                <a:latin typeface="Helvetica" pitchFamily="34" charset="0"/>
                <a:cs typeface="Times New Roman" pitchFamily="18" charset="0"/>
              </a:rPr>
              <a:t>Will </a:t>
            </a:r>
            <a:r>
              <a:rPr lang="en-US" sz="2400" b="1" dirty="0" err="1">
                <a:latin typeface="Helvetica" pitchFamily="34" charset="0"/>
                <a:cs typeface="Times New Roman" pitchFamily="18" charset="0"/>
              </a:rPr>
              <a:t>Plateit</a:t>
            </a:r>
            <a:r>
              <a:rPr lang="en-US" sz="2400" b="1" dirty="0">
                <a:latin typeface="Helvetica" pitchFamily="34" charset="0"/>
                <a:cs typeface="Times New Roman" pitchFamily="18" charset="0"/>
              </a:rPr>
              <a:t> Metal Finishers, Inc. (IUP # 0006,   40CFR433) – Cont.</a:t>
            </a:r>
            <a:endParaRPr lang="en-US" sz="2400" dirty="0">
              <a:latin typeface="Times" pitchFamily="18" charset="0"/>
              <a:cs typeface="Times New Roman" pitchFamily="18" charset="0"/>
            </a:endParaRPr>
          </a:p>
          <a:p>
            <a:pPr lvl="1" algn="just">
              <a:lnSpc>
                <a:spcPct val="90000"/>
              </a:lnSpc>
              <a:buFont typeface="Wingdings" pitchFamily="2" charset="2"/>
              <a:buNone/>
            </a:pPr>
            <a:r>
              <a:rPr lang="en-US" sz="2400" dirty="0">
                <a:latin typeface="Helvetica" pitchFamily="34" charset="0"/>
                <a:cs typeface="Times New Roman" pitchFamily="18" charset="0"/>
              </a:rPr>
              <a:t>ORDER/SCHEDULE INFORMATION:</a:t>
            </a:r>
          </a:p>
          <a:p>
            <a:pPr lvl="1" algn="just">
              <a:lnSpc>
                <a:spcPct val="90000"/>
              </a:lnSpc>
            </a:pPr>
            <a:r>
              <a:rPr lang="en-US" sz="2400" dirty="0">
                <a:latin typeface="Helvetica" pitchFamily="34" charset="0"/>
                <a:cs typeface="Times New Roman" pitchFamily="18" charset="0"/>
              </a:rPr>
              <a:t>POTW and the SIU entered into a Consent Order (copy enclosed</a:t>
            </a:r>
            <a:r>
              <a:rPr lang="en-US" sz="2400" dirty="0" smtClean="0">
                <a:latin typeface="Helvetica" pitchFamily="34" charset="0"/>
                <a:cs typeface="Times New Roman" pitchFamily="18" charset="0"/>
              </a:rPr>
              <a:t>).  Effective date of 2013, so not included on the PPS form.</a:t>
            </a:r>
            <a:endParaRPr lang="en-US" sz="2400" dirty="0">
              <a:latin typeface="Helvetica" pitchFamily="34" charset="0"/>
              <a:cs typeface="Times New Roman" pitchFamily="18" charset="0"/>
            </a:endParaRPr>
          </a:p>
          <a:p>
            <a:pPr lvl="1" algn="just">
              <a:lnSpc>
                <a:spcPct val="90000"/>
              </a:lnSpc>
              <a:buFont typeface="Wingdings" pitchFamily="2" charset="2"/>
              <a:buNone/>
            </a:pPr>
            <a:r>
              <a:rPr lang="en-US" sz="2400" dirty="0" err="1">
                <a:latin typeface="Helvetica" pitchFamily="34" charset="0"/>
                <a:cs typeface="Times New Roman" pitchFamily="18" charset="0"/>
              </a:rPr>
              <a:t>AtoC</a:t>
            </a:r>
            <a:r>
              <a:rPr lang="en-US" sz="2400" dirty="0">
                <a:latin typeface="Helvetica" pitchFamily="34" charset="0"/>
                <a:cs typeface="Times New Roman" pitchFamily="18" charset="0"/>
              </a:rPr>
              <a:t> and CONSTRUCTION INFORMATION:  None </a:t>
            </a:r>
          </a:p>
          <a:p>
            <a:pPr lvl="1" algn="just">
              <a:lnSpc>
                <a:spcPct val="90000"/>
              </a:lnSpc>
              <a:buFont typeface="Wingdings" pitchFamily="2" charset="2"/>
              <a:buNone/>
            </a:pPr>
            <a:endParaRPr lang="en-US" sz="2400" dirty="0">
              <a:latin typeface="Helvetica" pitchFamily="34" charset="0"/>
              <a:cs typeface="Times New Roman" pitchFamily="18" charset="0"/>
            </a:endParaRPr>
          </a:p>
          <a:p>
            <a:pPr lvl="1" algn="just">
              <a:lnSpc>
                <a:spcPct val="90000"/>
              </a:lnSpc>
              <a:buFont typeface="Wingdings" pitchFamily="2" charset="2"/>
              <a:buNone/>
            </a:pPr>
            <a:r>
              <a:rPr lang="en-US" sz="2400" dirty="0">
                <a:latin typeface="Helvetica" pitchFamily="34" charset="0"/>
                <a:cs typeface="Times New Roman" pitchFamily="18" charset="0"/>
              </a:rPr>
              <a:t>MISSING DATA:  NONE </a:t>
            </a:r>
          </a:p>
          <a:p>
            <a:pPr algn="just">
              <a:lnSpc>
                <a:spcPct val="90000"/>
              </a:lnSpc>
            </a:pPr>
            <a:r>
              <a:rPr lang="en-US" sz="2400" i="1" dirty="0">
                <a:latin typeface="Times New Roman" pitchFamily="18" charset="0"/>
                <a:cs typeface="Times New Roman" pitchFamily="18" charset="0"/>
              </a:rPr>
              <a:t>	</a:t>
            </a:r>
          </a:p>
          <a:p>
            <a:pPr algn="just">
              <a:lnSpc>
                <a:spcPct val="90000"/>
              </a:lnSpc>
            </a:pPr>
            <a:r>
              <a:rPr lang="en-US" sz="2400" i="1" dirty="0" smtClean="0">
                <a:latin typeface="Times New Roman" pitchFamily="18" charset="0"/>
                <a:cs typeface="Times New Roman" pitchFamily="18" charset="0"/>
              </a:rPr>
              <a:t>OTHER </a:t>
            </a:r>
            <a:r>
              <a:rPr lang="en-US" sz="2400" i="1" dirty="0">
                <a:latin typeface="Times New Roman" pitchFamily="18" charset="0"/>
                <a:cs typeface="Times New Roman" pitchFamily="18" charset="0"/>
              </a:rPr>
              <a:t>MISC. INFORMATION: </a:t>
            </a:r>
          </a:p>
          <a:p>
            <a:pPr lvl="1" algn="just">
              <a:lnSpc>
                <a:spcPct val="90000"/>
              </a:lnSpc>
            </a:pPr>
            <a:r>
              <a:rPr lang="en-US" sz="2400" i="1" dirty="0">
                <a:latin typeface="Times New Roman" pitchFamily="18" charset="0"/>
                <a:cs typeface="Times New Roman" pitchFamily="18" charset="0"/>
              </a:rPr>
              <a:t>The SIU filed both required semi-annual TTO certifications in lieu of monitoring for organics</a:t>
            </a:r>
            <a:r>
              <a:rPr lang="en-US" sz="2000" i="1" dirty="0">
                <a:latin typeface="Times New Roman" pitchFamily="18" charset="0"/>
                <a:cs typeface="Times New Roman" pitchFamily="18" charset="0"/>
              </a:rPr>
              <a:t>.</a:t>
            </a:r>
            <a:endParaRPr lang="en-US" sz="1800" dirty="0"/>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z="1800">
                <a:latin typeface="Comic Sans MS" pitchFamily="66" charset="0"/>
                <a:cs typeface="Times New Roman" pitchFamily="18" charset="0"/>
              </a:rPr>
              <a:t>Narrative - Example:</a:t>
            </a:r>
            <a:r>
              <a:rPr lang="en-US" sz="1800">
                <a:latin typeface="Times" pitchFamily="18" charset="0"/>
                <a:cs typeface="Times New Roman" pitchFamily="18" charset="0"/>
              </a:rPr>
              <a:t/>
            </a:r>
            <a:br>
              <a:rPr lang="en-US" sz="1800">
                <a:latin typeface="Times" pitchFamily="18" charset="0"/>
                <a:cs typeface="Times New Roman" pitchFamily="18" charset="0"/>
              </a:rPr>
            </a:br>
            <a:r>
              <a:rPr lang="en-US" sz="1800">
                <a:latin typeface="Comic Sans MS" pitchFamily="66" charset="0"/>
                <a:cs typeface="Times New Roman" pitchFamily="18" charset="0"/>
              </a:rPr>
              <a:t>Town of Typicalville (NPDES #NC0012345)</a:t>
            </a:r>
            <a:r>
              <a:rPr lang="en-US" sz="1800">
                <a:latin typeface="Times" pitchFamily="18" charset="0"/>
                <a:cs typeface="Times New Roman" pitchFamily="18" charset="0"/>
              </a:rPr>
              <a:t/>
            </a:r>
            <a:br>
              <a:rPr lang="en-US" sz="1800">
                <a:latin typeface="Times" pitchFamily="18" charset="0"/>
                <a:cs typeface="Times New Roman" pitchFamily="18" charset="0"/>
              </a:rPr>
            </a:br>
            <a:r>
              <a:rPr lang="en-US" sz="1800">
                <a:latin typeface="Comic Sans MS" pitchFamily="66" charset="0"/>
                <a:cs typeface="Times New Roman" pitchFamily="18" charset="0"/>
              </a:rPr>
              <a:t>2006 PAR Narrative</a:t>
            </a:r>
          </a:p>
        </p:txBody>
      </p:sp>
      <p:sp>
        <p:nvSpPr>
          <p:cNvPr id="57347" name="Rectangle 3"/>
          <p:cNvSpPr>
            <a:spLocks noGrp="1" noChangeArrowheads="1"/>
          </p:cNvSpPr>
          <p:nvPr>
            <p:ph type="body" idx="1"/>
          </p:nvPr>
        </p:nvSpPr>
        <p:spPr>
          <a:xfrm>
            <a:off x="381000" y="1331913"/>
            <a:ext cx="8208963" cy="5029200"/>
          </a:xfrm>
        </p:spPr>
        <p:txBody>
          <a:bodyPr/>
          <a:lstStyle/>
          <a:p>
            <a:pPr>
              <a:lnSpc>
                <a:spcPct val="90000"/>
              </a:lnSpc>
              <a:buFont typeface="Wingdings" pitchFamily="2" charset="2"/>
              <a:buChar char="n"/>
            </a:pPr>
            <a:r>
              <a:rPr lang="en-US" sz="2400" b="1" dirty="0">
                <a:latin typeface="Helvetica" pitchFamily="34" charset="0"/>
                <a:cs typeface="Times New Roman" pitchFamily="18" charset="0"/>
              </a:rPr>
              <a:t>Will </a:t>
            </a:r>
            <a:r>
              <a:rPr lang="en-US" sz="2400" b="1" dirty="0" err="1">
                <a:latin typeface="Helvetica" pitchFamily="34" charset="0"/>
                <a:cs typeface="Times New Roman" pitchFamily="18" charset="0"/>
              </a:rPr>
              <a:t>Plateit</a:t>
            </a:r>
            <a:r>
              <a:rPr lang="en-US" sz="2400" b="1" dirty="0">
                <a:latin typeface="Helvetica" pitchFamily="34" charset="0"/>
                <a:cs typeface="Times New Roman" pitchFamily="18" charset="0"/>
              </a:rPr>
              <a:t> Metal Finishers, Inc. (IUP # 0006,   40CFR433) – Cont.</a:t>
            </a:r>
            <a:endParaRPr lang="en-US" sz="2400" dirty="0">
              <a:latin typeface="Times" pitchFamily="18" charset="0"/>
              <a:cs typeface="Times New Roman" pitchFamily="18" charset="0"/>
            </a:endParaRPr>
          </a:p>
          <a:p>
            <a:pPr algn="just">
              <a:lnSpc>
                <a:spcPct val="90000"/>
              </a:lnSpc>
            </a:pPr>
            <a:r>
              <a:rPr lang="en-US" sz="2400" i="1" dirty="0">
                <a:latin typeface="Times New Roman" pitchFamily="18" charset="0"/>
                <a:cs typeface="Times New Roman" pitchFamily="18" charset="0"/>
              </a:rPr>
              <a:t>	ENFORCEMENT ACTIONS by POTW, and Industry responses, for Non-SNC, Non-Order, Non-Construction, Non-"missing" data events:</a:t>
            </a:r>
          </a:p>
          <a:p>
            <a:pPr lvl="1" algn="just">
              <a:lnSpc>
                <a:spcPct val="90000"/>
              </a:lnSpc>
            </a:pPr>
            <a:r>
              <a:rPr lang="en-US" sz="2200" i="1" dirty="0">
                <a:latin typeface="Times New Roman" pitchFamily="18" charset="0"/>
                <a:cs typeface="Times New Roman" pitchFamily="18" charset="0"/>
              </a:rPr>
              <a:t>Several other NOVs were issued throughout the year.</a:t>
            </a:r>
          </a:p>
          <a:p>
            <a:pPr lvl="1" algn="just">
              <a:lnSpc>
                <a:spcPct val="90000"/>
              </a:lnSpc>
            </a:pPr>
            <a:r>
              <a:rPr lang="en-US" sz="2200" i="1" dirty="0">
                <a:latin typeface="Times New Roman" pitchFamily="18" charset="0"/>
                <a:cs typeface="Times New Roman" pitchFamily="18" charset="0"/>
              </a:rPr>
              <a:t>A penalty of $250 was issued for the Jan-Jun </a:t>
            </a:r>
            <a:r>
              <a:rPr lang="en-US" sz="2200" i="1" dirty="0" smtClean="0">
                <a:latin typeface="Times New Roman" pitchFamily="18" charset="0"/>
                <a:cs typeface="Times New Roman" pitchFamily="18" charset="0"/>
              </a:rPr>
              <a:t>2012 </a:t>
            </a:r>
            <a:r>
              <a:rPr lang="en-US" sz="2200" i="1" dirty="0">
                <a:latin typeface="Times New Roman" pitchFamily="18" charset="0"/>
                <a:cs typeface="Times New Roman" pitchFamily="18" charset="0"/>
              </a:rPr>
              <a:t>SNC.  SIU failed to pay the penalty within the required 30 days.  It was paid on  </a:t>
            </a:r>
            <a:r>
              <a:rPr lang="en-US" sz="2200" i="1" dirty="0" smtClean="0">
                <a:latin typeface="Times New Roman" pitchFamily="18" charset="0"/>
                <a:cs typeface="Times New Roman" pitchFamily="18" charset="0"/>
              </a:rPr>
              <a:t>September 30, 2012 after </a:t>
            </a:r>
            <a:r>
              <a:rPr lang="en-US" sz="2200" i="1" dirty="0">
                <a:latin typeface="Times New Roman" pitchFamily="18" charset="0"/>
                <a:cs typeface="Times New Roman" pitchFamily="18" charset="0"/>
              </a:rPr>
              <a:t>a strong letter from the POTW’s attorney indicating failure to pay would result in termination of service. </a:t>
            </a:r>
            <a:endParaRPr lang="en-US" sz="2200" dirty="0">
              <a:latin typeface="Times New Roman" pitchFamily="18" charset="0"/>
              <a:cs typeface="Times New Roman" pitchFamily="18" charset="0"/>
            </a:endParaRPr>
          </a:p>
          <a:p>
            <a:pPr lvl="1" algn="just">
              <a:lnSpc>
                <a:spcPct val="90000"/>
              </a:lnSpc>
            </a:pPr>
            <a:r>
              <a:rPr lang="en-US" sz="2200" i="1" dirty="0">
                <a:latin typeface="Times New Roman" pitchFamily="18" charset="0"/>
                <a:cs typeface="Times New Roman" pitchFamily="18" charset="0"/>
              </a:rPr>
              <a:t>Another $1000 penalty for the Jul-Dec SNC was incorporated into the Consent Order.  It has not been collected, but documentation of collection will be included in our next PAR.</a:t>
            </a: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16801" name="Picture 1"/>
          <p:cNvPicPr>
            <a:picLocks noChangeAspect="1" noChangeArrowheads="1"/>
          </p:cNvPicPr>
          <p:nvPr/>
        </p:nvPicPr>
        <p:blipFill>
          <a:blip r:embed="rId2" cstate="print"/>
          <a:srcRect/>
          <a:stretch>
            <a:fillRect/>
          </a:stretch>
        </p:blipFill>
        <p:spPr bwMode="auto">
          <a:xfrm>
            <a:off x="1162066" y="0"/>
            <a:ext cx="7048246" cy="6766560"/>
          </a:xfrm>
          <a:prstGeom prst="rect">
            <a:avLst/>
          </a:prstGeom>
          <a:noFill/>
          <a:ln w="9525">
            <a:noFill/>
            <a:miter lim="800000"/>
            <a:headEnd/>
            <a:tailEnd/>
          </a:ln>
        </p:spPr>
      </p:pic>
      <p:sp>
        <p:nvSpPr>
          <p:cNvPr id="3" name="TextBox 2"/>
          <p:cNvSpPr txBox="1"/>
          <p:nvPr/>
        </p:nvSpPr>
        <p:spPr>
          <a:xfrm>
            <a:off x="1533525" y="5457825"/>
            <a:ext cx="3733800" cy="461665"/>
          </a:xfrm>
          <a:prstGeom prst="rect">
            <a:avLst/>
          </a:prstGeom>
          <a:noFill/>
        </p:spPr>
        <p:txBody>
          <a:bodyPr wrap="square" rtlCol="0">
            <a:spAutoFit/>
          </a:bodyPr>
          <a:lstStyle/>
          <a:p>
            <a:r>
              <a:rPr lang="en-US" dirty="0" smtClean="0"/>
              <a:t>No Corrections Needed.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05504" name="Object 0"/>
          <p:cNvGraphicFramePr>
            <a:graphicFrameLocks noChangeAspect="1"/>
          </p:cNvGraphicFramePr>
          <p:nvPr/>
        </p:nvGraphicFramePr>
        <p:xfrm>
          <a:off x="1797050" y="0"/>
          <a:ext cx="5549900" cy="6850063"/>
        </p:xfrm>
        <a:graphic>
          <a:graphicData uri="http://schemas.openxmlformats.org/presentationml/2006/ole">
            <p:oleObj spid="_x0000_s405504" name="Worksheet" r:id="rId4" imgW="6877151" imgH="8448617" progId="Excel.Sheet.8">
              <p:embed/>
            </p:oleObj>
          </a:graphicData>
        </a:graphic>
      </p:graphicFrame>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99360" name="Object 0"/>
          <p:cNvGraphicFramePr>
            <a:graphicFrameLocks noChangeAspect="1"/>
          </p:cNvGraphicFramePr>
          <p:nvPr/>
        </p:nvGraphicFramePr>
        <p:xfrm>
          <a:off x="0" y="112538"/>
          <a:ext cx="9144000" cy="6278053"/>
        </p:xfrm>
        <a:graphic>
          <a:graphicData uri="http://schemas.openxmlformats.org/presentationml/2006/ole">
            <p:oleObj spid="_x0000_s399360" name="Worksheet" r:id="rId4" imgW="8401151" imgH="5762729" progId="Excel.Sheet.8">
              <p:embed/>
            </p:oleObj>
          </a:graphicData>
        </a:graphic>
      </p:graphicFrame>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2" name="Text Box 4"/>
          <p:cNvSpPr txBox="1">
            <a:spLocks noChangeArrowheads="1"/>
          </p:cNvSpPr>
          <p:nvPr/>
        </p:nvSpPr>
        <p:spPr bwMode="auto">
          <a:xfrm>
            <a:off x="1219200" y="304800"/>
            <a:ext cx="2819400" cy="6324600"/>
          </a:xfrm>
          <a:prstGeom prst="rect">
            <a:avLst/>
          </a:prstGeom>
          <a:solidFill>
            <a:srgbClr val="FFFFFF"/>
          </a:solidFill>
          <a:ln w="9525">
            <a:solidFill>
              <a:srgbClr val="000000"/>
            </a:solidFill>
            <a:miter lim="800000"/>
            <a:headEnd/>
            <a:tailEnd/>
          </a:ln>
        </p:spPr>
        <p:txBody>
          <a:bodyPr/>
          <a:lstStyle/>
          <a:p>
            <a:pPr algn="ctr" eaLnBrk="0" hangingPunct="0"/>
            <a:r>
              <a:rPr lang="en-US" sz="1200" dirty="0">
                <a:latin typeface="Times New Roman" pitchFamily="18" charset="0"/>
              </a:rPr>
              <a:t>PUBLIC NOTICE</a:t>
            </a:r>
          </a:p>
          <a:p>
            <a:pPr algn="ctr" eaLnBrk="0" hangingPunct="0"/>
            <a:r>
              <a:rPr lang="en-US" sz="1200" dirty="0">
                <a:latin typeface="Times New Roman" pitchFamily="18" charset="0"/>
              </a:rPr>
              <a:t>OF SIGNIFICANT INDUSTRIAL</a:t>
            </a:r>
          </a:p>
          <a:p>
            <a:pPr algn="ctr" eaLnBrk="0" hangingPunct="0"/>
            <a:r>
              <a:rPr lang="en-US" sz="1200" dirty="0">
                <a:latin typeface="Times New Roman" pitchFamily="18" charset="0"/>
              </a:rPr>
              <a:t>WASTEWATER PERMIT </a:t>
            </a:r>
          </a:p>
          <a:p>
            <a:pPr algn="ctr" eaLnBrk="0" hangingPunct="0"/>
            <a:r>
              <a:rPr lang="en-US" sz="1200" dirty="0">
                <a:latin typeface="Times New Roman" pitchFamily="18" charset="0"/>
              </a:rPr>
              <a:t>VIOLATIONS</a:t>
            </a:r>
          </a:p>
          <a:p>
            <a:pPr algn="ctr" eaLnBrk="0" hangingPunct="0"/>
            <a:endParaRPr lang="en-US" sz="1200" dirty="0">
              <a:latin typeface="Times New Roman" pitchFamily="18" charset="0"/>
            </a:endParaRPr>
          </a:p>
          <a:p>
            <a:pPr algn="just" eaLnBrk="0" hangingPunct="0"/>
            <a:r>
              <a:rPr lang="en-US" sz="1200" dirty="0">
                <a:latin typeface="Times New Roman" pitchFamily="18" charset="0"/>
              </a:rPr>
              <a:t>  The Town of </a:t>
            </a:r>
            <a:r>
              <a:rPr lang="en-US" sz="1200" dirty="0" err="1">
                <a:latin typeface="Times New Roman" pitchFamily="18" charset="0"/>
              </a:rPr>
              <a:t>Typicalville</a:t>
            </a:r>
            <a:r>
              <a:rPr lang="en-US" sz="1200" dirty="0">
                <a:latin typeface="Times New Roman" pitchFamily="18" charset="0"/>
              </a:rPr>
              <a:t>, in accordance with Federal and State Regulations is hereby giving Public Notice.  Listed below are Significant Industrial Users that were in significant noncompliance (SNC) with national pretreatment regulations, 40 CFR Part 403, and state pretreatment regulations, 15 NCAC 2H .0900, and local pretreatment regulations during the period of January 1 thru June 30, </a:t>
            </a:r>
            <a:r>
              <a:rPr lang="en-US" sz="1200" dirty="0" smtClean="0">
                <a:latin typeface="Times New Roman" pitchFamily="18" charset="0"/>
              </a:rPr>
              <a:t>2012;  </a:t>
            </a:r>
            <a:r>
              <a:rPr lang="en-US" sz="1200" dirty="0">
                <a:latin typeface="Times New Roman" pitchFamily="18" charset="0"/>
              </a:rPr>
              <a:t>Will </a:t>
            </a:r>
            <a:r>
              <a:rPr lang="en-US" sz="1200" dirty="0" err="1">
                <a:latin typeface="Times New Roman" pitchFamily="18" charset="0"/>
              </a:rPr>
              <a:t>Plateit</a:t>
            </a:r>
            <a:r>
              <a:rPr lang="en-US" sz="1200" dirty="0">
                <a:latin typeface="Times New Roman" pitchFamily="18" charset="0"/>
              </a:rPr>
              <a:t> Metal Finishers, Inc.-</a:t>
            </a:r>
            <a:r>
              <a:rPr lang="en-US" sz="1200" dirty="0" smtClean="0">
                <a:latin typeface="Times New Roman" pitchFamily="18" charset="0"/>
              </a:rPr>
              <a:t>Cadmium and </a:t>
            </a:r>
            <a:r>
              <a:rPr lang="en-US" sz="1200" dirty="0">
                <a:latin typeface="Times New Roman" pitchFamily="18" charset="0"/>
              </a:rPr>
              <a:t>Chicken </a:t>
            </a:r>
            <a:r>
              <a:rPr lang="en-US" sz="1200" dirty="0" err="1">
                <a:latin typeface="Times New Roman" pitchFamily="18" charset="0"/>
              </a:rPr>
              <a:t>Pluckers</a:t>
            </a:r>
            <a:r>
              <a:rPr lang="en-US" sz="1200" dirty="0">
                <a:latin typeface="Times New Roman" pitchFamily="18" charset="0"/>
              </a:rPr>
              <a:t>, Inc.-BOD, </a:t>
            </a:r>
            <a:r>
              <a:rPr lang="en-US" sz="1200" dirty="0" smtClean="0">
                <a:latin typeface="Times New Roman" pitchFamily="18" charset="0"/>
              </a:rPr>
              <a:t>Reporting.  And July </a:t>
            </a:r>
            <a:r>
              <a:rPr lang="en-US" sz="1200" dirty="0">
                <a:latin typeface="Times New Roman" pitchFamily="18" charset="0"/>
              </a:rPr>
              <a:t>1 thru December 31, </a:t>
            </a:r>
            <a:r>
              <a:rPr lang="en-US" sz="1200" dirty="0" smtClean="0">
                <a:latin typeface="Times New Roman" pitchFamily="18" charset="0"/>
              </a:rPr>
              <a:t>2012;  </a:t>
            </a:r>
            <a:r>
              <a:rPr lang="en-US" sz="1200" dirty="0">
                <a:latin typeface="Times New Roman" pitchFamily="18" charset="0"/>
              </a:rPr>
              <a:t>Will </a:t>
            </a:r>
            <a:r>
              <a:rPr lang="en-US" sz="1200" dirty="0" err="1">
                <a:latin typeface="Times New Roman" pitchFamily="18" charset="0"/>
              </a:rPr>
              <a:t>Plateit</a:t>
            </a:r>
            <a:r>
              <a:rPr lang="en-US" sz="1200" dirty="0">
                <a:latin typeface="Times New Roman" pitchFamily="18" charset="0"/>
              </a:rPr>
              <a:t> Metal Finishers, Inc.-Cadmium</a:t>
            </a:r>
          </a:p>
          <a:p>
            <a:pPr algn="just" eaLnBrk="0" hangingPunct="0"/>
            <a:endParaRPr lang="en-US" sz="1200" dirty="0">
              <a:latin typeface="Times New Roman" pitchFamily="18" charset="0"/>
            </a:endParaRPr>
          </a:p>
          <a:p>
            <a:pPr algn="just" eaLnBrk="0" hangingPunct="0"/>
            <a:r>
              <a:rPr lang="en-US" sz="1200" dirty="0">
                <a:latin typeface="Times New Roman" pitchFamily="18" charset="0"/>
              </a:rPr>
              <a:t>  A continuing effort is being made by all the listed industries to achieve compliance, including installation of new equipment and upgrading of existing equipment and continued progress is expected until full compliance can be attained.</a:t>
            </a:r>
          </a:p>
          <a:p>
            <a:pPr algn="just" eaLnBrk="0" hangingPunct="0"/>
            <a:r>
              <a:rPr lang="en-US" sz="1200" dirty="0">
                <a:latin typeface="Times New Roman" pitchFamily="18" charset="0"/>
              </a:rPr>
              <a:t>Town of </a:t>
            </a:r>
            <a:r>
              <a:rPr lang="en-US" sz="1200" dirty="0" err="1">
                <a:latin typeface="Times New Roman" pitchFamily="18" charset="0"/>
              </a:rPr>
              <a:t>Typicalville</a:t>
            </a:r>
            <a:r>
              <a:rPr lang="en-US" sz="1200" dirty="0">
                <a:latin typeface="Times New Roman" pitchFamily="18" charset="0"/>
              </a:rPr>
              <a:t>, Department of Public Utilities, Jane Wastewater, Director.</a:t>
            </a:r>
          </a:p>
          <a:p>
            <a:pPr algn="just" eaLnBrk="0" hangingPunct="0"/>
            <a:r>
              <a:rPr lang="en-US" sz="1200" dirty="0">
                <a:latin typeface="Times New Roman" pitchFamily="18" charset="0"/>
              </a:rPr>
              <a:t>January 17, </a:t>
            </a:r>
            <a:r>
              <a:rPr lang="en-US" sz="1200" dirty="0" smtClean="0">
                <a:latin typeface="Times New Roman" pitchFamily="18" charset="0"/>
              </a:rPr>
              <a:t>2013</a:t>
            </a:r>
            <a:endParaRPr lang="en-US" sz="1200" dirty="0">
              <a:latin typeface="Times New Roman" pitchFamily="18" charset="0"/>
            </a:endParaRPr>
          </a:p>
          <a:p>
            <a:pPr eaLnBrk="0" hangingPunct="0"/>
            <a:endParaRPr lang="en-US" sz="1200" dirty="0">
              <a:latin typeface="Times New Roman" pitchFamily="18" charset="0"/>
            </a:endParaRPr>
          </a:p>
        </p:txBody>
      </p:sp>
      <p:sp>
        <p:nvSpPr>
          <p:cNvPr id="83974" name="Text Box 6"/>
          <p:cNvSpPr txBox="1">
            <a:spLocks noChangeArrowheads="1"/>
          </p:cNvSpPr>
          <p:nvPr/>
        </p:nvSpPr>
        <p:spPr bwMode="auto">
          <a:xfrm>
            <a:off x="4602843" y="319314"/>
            <a:ext cx="2962275" cy="400110"/>
          </a:xfrm>
          <a:prstGeom prst="rect">
            <a:avLst/>
          </a:prstGeom>
          <a:noFill/>
          <a:ln w="9525">
            <a:noFill/>
            <a:miter lim="800000"/>
            <a:headEnd/>
            <a:tailEnd/>
          </a:ln>
          <a:effectLst/>
        </p:spPr>
        <p:txBody>
          <a:bodyPr>
            <a:spAutoFit/>
          </a:bodyPr>
          <a:lstStyle/>
          <a:p>
            <a:pPr algn="ctr">
              <a:spcBef>
                <a:spcPct val="50000"/>
              </a:spcBef>
            </a:pPr>
            <a:endParaRPr lang="en-US" sz="800" dirty="0">
              <a:latin typeface="Times" pitchFamily="18" charset="0"/>
              <a:cs typeface="Times New Roman" pitchFamily="18" charset="0"/>
            </a:endParaRPr>
          </a:p>
          <a:p>
            <a:pPr>
              <a:spcBef>
                <a:spcPct val="50000"/>
              </a:spcBef>
            </a:pPr>
            <a:endParaRPr lang="en-US" sz="800" dirty="0"/>
          </a:p>
        </p:txBody>
      </p:sp>
      <p:sp>
        <p:nvSpPr>
          <p:cNvPr id="7" name="Text Box 4"/>
          <p:cNvSpPr txBox="1">
            <a:spLocks noChangeArrowheads="1"/>
          </p:cNvSpPr>
          <p:nvPr/>
        </p:nvSpPr>
        <p:spPr bwMode="auto">
          <a:xfrm>
            <a:off x="4905830" y="268515"/>
            <a:ext cx="3715656" cy="6324600"/>
          </a:xfrm>
          <a:prstGeom prst="rect">
            <a:avLst/>
          </a:prstGeom>
          <a:solidFill>
            <a:srgbClr val="FFFFFF"/>
          </a:solidFill>
          <a:ln w="9525">
            <a:solidFill>
              <a:srgbClr val="000000"/>
            </a:solidFill>
            <a:miter lim="800000"/>
            <a:headEnd/>
            <a:tailEnd/>
          </a:ln>
        </p:spPr>
        <p:txBody>
          <a:bodyPr/>
          <a:lstStyle/>
          <a:p>
            <a:pPr algn="ctr"/>
            <a:r>
              <a:rPr lang="en-US" sz="1200" dirty="0" smtClean="0">
                <a:latin typeface="Times New Roman" pitchFamily="18" charset="0"/>
                <a:cs typeface="Times New Roman" pitchFamily="18" charset="0"/>
              </a:rPr>
              <a:t>Affidavit of Publication</a:t>
            </a:r>
          </a:p>
          <a:p>
            <a:pPr algn="ctr"/>
            <a:endParaRPr lang="en-US" sz="1200" dirty="0" smtClean="0">
              <a:latin typeface="Times New Roman" pitchFamily="18" charset="0"/>
              <a:cs typeface="Times New Roman" pitchFamily="18" charset="0"/>
            </a:endParaRPr>
          </a:p>
          <a:p>
            <a:pPr algn="ctr"/>
            <a:r>
              <a:rPr lang="en-US" sz="1200" b="1" dirty="0" smtClean="0">
                <a:latin typeface="Times New Roman" pitchFamily="18" charset="0"/>
                <a:cs typeface="Times New Roman" pitchFamily="18" charset="0"/>
              </a:rPr>
              <a:t>The </a:t>
            </a:r>
            <a:r>
              <a:rPr lang="en-US" sz="1200" b="1" dirty="0" err="1" smtClean="0">
                <a:latin typeface="Times New Roman" pitchFamily="18" charset="0"/>
                <a:cs typeface="Times New Roman" pitchFamily="18" charset="0"/>
              </a:rPr>
              <a:t>Typicalville</a:t>
            </a:r>
            <a:r>
              <a:rPr lang="en-US" sz="1200" b="1" dirty="0" smtClean="0">
                <a:latin typeface="Times New Roman" pitchFamily="18" charset="0"/>
                <a:cs typeface="Times New Roman" pitchFamily="18" charset="0"/>
              </a:rPr>
              <a:t> Herald</a:t>
            </a:r>
            <a:endParaRPr lang="en-US" sz="1200" dirty="0" smtClean="0">
              <a:latin typeface="Times New Roman" pitchFamily="18" charset="0"/>
              <a:cs typeface="Times New Roman" pitchFamily="18" charset="0"/>
            </a:endParaRPr>
          </a:p>
          <a:p>
            <a:pPr algn="ctr"/>
            <a:r>
              <a:rPr lang="en-US" sz="1200" b="1" dirty="0" err="1" smtClean="0">
                <a:latin typeface="Times New Roman" pitchFamily="18" charset="0"/>
                <a:cs typeface="Times New Roman" pitchFamily="18" charset="0"/>
              </a:rPr>
              <a:t>Typicalville</a:t>
            </a:r>
            <a:r>
              <a:rPr lang="en-US" sz="1200" b="1" dirty="0" smtClean="0">
                <a:latin typeface="Times New Roman" pitchFamily="18" charset="0"/>
                <a:cs typeface="Times New Roman" pitchFamily="18" charset="0"/>
              </a:rPr>
              <a:t>, N.C.</a:t>
            </a:r>
          </a:p>
          <a:p>
            <a:pPr algn="ctr"/>
            <a:endParaRPr lang="en-US" sz="1200" dirty="0" smtClean="0">
              <a:latin typeface="Times New Roman" pitchFamily="18" charset="0"/>
              <a:cs typeface="Times New Roman" pitchFamily="18" charset="0"/>
            </a:endParaRPr>
          </a:p>
          <a:p>
            <a:pPr algn="ctr"/>
            <a:r>
              <a:rPr lang="en-US" sz="1200" dirty="0" smtClean="0">
                <a:latin typeface="Times New Roman" pitchFamily="18" charset="0"/>
                <a:cs typeface="Times New Roman" pitchFamily="18" charset="0"/>
              </a:rPr>
              <a:t>Personally appeared before me, a Notary Public of the</a:t>
            </a:r>
          </a:p>
          <a:p>
            <a:pPr algn="ctr"/>
            <a:r>
              <a:rPr lang="en-US" sz="1200" dirty="0" smtClean="0">
                <a:latin typeface="Times New Roman" pitchFamily="18" charset="0"/>
                <a:cs typeface="Times New Roman" pitchFamily="18" charset="0"/>
              </a:rPr>
              <a:t>County of Typical, State of North Carolina, on</a:t>
            </a:r>
          </a:p>
          <a:p>
            <a:pPr algn="ctr"/>
            <a:r>
              <a:rPr lang="en-US" sz="1200" dirty="0" smtClean="0">
                <a:latin typeface="Times New Roman" pitchFamily="18" charset="0"/>
                <a:cs typeface="Times New Roman" pitchFamily="18" charset="0"/>
              </a:rPr>
              <a:t>this the </a:t>
            </a:r>
            <a:r>
              <a:rPr lang="en-US" sz="1200" u="sng" dirty="0" smtClean="0">
                <a:latin typeface="Times New Roman" pitchFamily="18" charset="0"/>
                <a:cs typeface="Times New Roman" pitchFamily="18" charset="0"/>
              </a:rPr>
              <a:t>__17__</a:t>
            </a:r>
            <a:r>
              <a:rPr lang="en-US" sz="1200" dirty="0" smtClean="0">
                <a:latin typeface="Times New Roman" pitchFamily="18" charset="0"/>
                <a:cs typeface="Times New Roman" pitchFamily="18" charset="0"/>
              </a:rPr>
              <a:t>day of </a:t>
            </a:r>
            <a:r>
              <a:rPr lang="en-US" sz="1200" u="sng" dirty="0" smtClean="0">
                <a:latin typeface="Times New Roman" pitchFamily="18" charset="0"/>
                <a:cs typeface="Times New Roman" pitchFamily="18" charset="0"/>
              </a:rPr>
              <a:t>______January_____2013</a:t>
            </a:r>
            <a:endParaRPr lang="en-US" sz="1200" dirty="0" smtClean="0">
              <a:latin typeface="Times New Roman" pitchFamily="18" charset="0"/>
              <a:cs typeface="Times New Roman" pitchFamily="18" charset="0"/>
            </a:endParaRPr>
          </a:p>
          <a:p>
            <a:pPr algn="ctr"/>
            <a:r>
              <a:rPr lang="en-US" sz="2000" dirty="0" smtClean="0">
                <a:latin typeface="Monotype Corsiva" pitchFamily="66" charset="0"/>
              </a:rPr>
              <a:t>_____</a:t>
            </a:r>
            <a:r>
              <a:rPr lang="en-US" sz="2000" u="sng" dirty="0" smtClean="0">
                <a:latin typeface="Monotype Corsiva" pitchFamily="66" charset="0"/>
              </a:rPr>
              <a:t>Suzy Newsy</a:t>
            </a:r>
            <a:r>
              <a:rPr lang="en-US" sz="2000" dirty="0" smtClean="0">
                <a:latin typeface="Monotype Corsiva" pitchFamily="66" charset="0"/>
              </a:rPr>
              <a:t>_____</a:t>
            </a:r>
            <a:endParaRPr lang="en-US" sz="1200" dirty="0" smtClean="0">
              <a:latin typeface="Times New Roman" pitchFamily="18" charset="0"/>
              <a:cs typeface="Times New Roman" pitchFamily="18" charset="0"/>
            </a:endParaRPr>
          </a:p>
          <a:p>
            <a:pPr algn="ctr"/>
            <a:endParaRPr lang="en-US" sz="1200" dirty="0" smtClean="0">
              <a:latin typeface="Times New Roman" pitchFamily="18" charset="0"/>
              <a:cs typeface="Times New Roman" pitchFamily="18" charset="0"/>
            </a:endParaRPr>
          </a:p>
          <a:p>
            <a:pPr algn="ctr"/>
            <a:r>
              <a:rPr lang="en-US" sz="1200" dirty="0" smtClean="0">
                <a:latin typeface="Times New Roman" pitchFamily="18" charset="0"/>
                <a:cs typeface="Times New Roman" pitchFamily="18" charset="0"/>
              </a:rPr>
              <a:t>of  The </a:t>
            </a:r>
            <a:r>
              <a:rPr lang="en-US" sz="1200" dirty="0" err="1" smtClean="0">
                <a:latin typeface="Times New Roman" pitchFamily="18" charset="0"/>
                <a:cs typeface="Times New Roman" pitchFamily="18" charset="0"/>
              </a:rPr>
              <a:t>Typicalville</a:t>
            </a:r>
            <a:r>
              <a:rPr lang="en-US" sz="1200" dirty="0" smtClean="0">
                <a:latin typeface="Times New Roman" pitchFamily="18" charset="0"/>
                <a:cs typeface="Times New Roman" pitchFamily="18" charset="0"/>
              </a:rPr>
              <a:t> Herald, who, bring duly sworn, state that </a:t>
            </a:r>
          </a:p>
          <a:p>
            <a:pPr algn="ctr"/>
            <a:r>
              <a:rPr lang="en-US" sz="1200" dirty="0" smtClean="0">
                <a:latin typeface="Times New Roman" pitchFamily="18" charset="0"/>
                <a:cs typeface="Times New Roman" pitchFamily="18" charset="0"/>
              </a:rPr>
              <a:t>the notice entitled</a:t>
            </a:r>
          </a:p>
          <a:p>
            <a:pPr algn="ctr"/>
            <a:r>
              <a:rPr lang="en-US" sz="1200" dirty="0" smtClean="0">
                <a:latin typeface="Times New Roman" pitchFamily="18" charset="0"/>
                <a:cs typeface="Times New Roman" pitchFamily="18" charset="0"/>
              </a:rPr>
              <a:t>PUBLIC NOTICE OF SIGNIFICANT</a:t>
            </a:r>
          </a:p>
          <a:p>
            <a:pPr algn="ctr"/>
            <a:r>
              <a:rPr lang="en-US" sz="1200" dirty="0" smtClean="0">
                <a:latin typeface="Times New Roman" pitchFamily="18" charset="0"/>
                <a:cs typeface="Times New Roman" pitchFamily="18" charset="0"/>
              </a:rPr>
              <a:t>INDUSTRIAL WASTEWATER PERMIT VIOLATIONS</a:t>
            </a:r>
          </a:p>
          <a:p>
            <a:pPr algn="ctr"/>
            <a:r>
              <a:rPr lang="en-US" sz="1200" dirty="0" smtClean="0">
                <a:latin typeface="Times New Roman" pitchFamily="18" charset="0"/>
                <a:cs typeface="Times New Roman" pitchFamily="18" charset="0"/>
              </a:rPr>
              <a:t>_______________________________________</a:t>
            </a:r>
          </a:p>
          <a:p>
            <a:pPr algn="ctr"/>
            <a:r>
              <a:rPr lang="en-US" sz="1200" dirty="0" smtClean="0">
                <a:latin typeface="Times New Roman" pitchFamily="18" charset="0"/>
                <a:cs typeface="Times New Roman" pitchFamily="18" charset="0"/>
              </a:rPr>
              <a:t>a true copy of which is attached hereto, appeared in The </a:t>
            </a:r>
          </a:p>
          <a:p>
            <a:pPr algn="ctr"/>
            <a:r>
              <a:rPr lang="en-US" sz="1200" dirty="0" err="1" smtClean="0">
                <a:latin typeface="Times New Roman" pitchFamily="18" charset="0"/>
                <a:cs typeface="Times New Roman" pitchFamily="18" charset="0"/>
              </a:rPr>
              <a:t>Typicalville</a:t>
            </a:r>
            <a:r>
              <a:rPr lang="en-US" sz="1200" dirty="0" smtClean="0">
                <a:latin typeface="Times New Roman" pitchFamily="18" charset="0"/>
                <a:cs typeface="Times New Roman" pitchFamily="18" charset="0"/>
              </a:rPr>
              <a:t> Herald, a newspaper published in the Town of</a:t>
            </a:r>
          </a:p>
          <a:p>
            <a:pPr algn="ctr"/>
            <a:r>
              <a:rPr lang="en-US" sz="1200" dirty="0" err="1" smtClean="0">
                <a:latin typeface="Times New Roman" pitchFamily="18" charset="0"/>
                <a:cs typeface="Times New Roman" pitchFamily="18" charset="0"/>
              </a:rPr>
              <a:t>Typicalville</a:t>
            </a:r>
            <a:r>
              <a:rPr lang="en-US" sz="1200" dirty="0" smtClean="0">
                <a:latin typeface="Times New Roman" pitchFamily="18" charset="0"/>
                <a:cs typeface="Times New Roman" pitchFamily="18" charset="0"/>
              </a:rPr>
              <a:t>, County of Typical,</a:t>
            </a:r>
          </a:p>
          <a:p>
            <a:pPr algn="ctr"/>
            <a:r>
              <a:rPr lang="en-US" sz="1200" dirty="0" smtClean="0">
                <a:latin typeface="Times New Roman" pitchFamily="18" charset="0"/>
                <a:cs typeface="Times New Roman" pitchFamily="18" charset="0"/>
              </a:rPr>
              <a:t>State of North Carolina</a:t>
            </a:r>
            <a:r>
              <a:rPr lang="en-US" sz="1200" u="sng" dirty="0" smtClean="0">
                <a:latin typeface="Times New Roman" pitchFamily="18" charset="0"/>
                <a:cs typeface="Times New Roman" pitchFamily="18" charset="0"/>
              </a:rPr>
              <a:t>, _____once____</a:t>
            </a:r>
            <a:r>
              <a:rPr lang="en-US" sz="1200" dirty="0" smtClean="0">
                <a:latin typeface="Times New Roman" pitchFamily="18" charset="0"/>
                <a:cs typeface="Times New Roman" pitchFamily="18" charset="0"/>
              </a:rPr>
              <a:t> a week for </a:t>
            </a:r>
          </a:p>
          <a:p>
            <a:pPr algn="ctr"/>
            <a:r>
              <a:rPr lang="en-US" sz="1200" u="sng" dirty="0" smtClean="0">
                <a:latin typeface="Times New Roman" pitchFamily="18" charset="0"/>
                <a:cs typeface="Times New Roman" pitchFamily="18" charset="0"/>
              </a:rPr>
              <a:t>_____</a:t>
            </a:r>
            <a:r>
              <a:rPr lang="en-US" sz="1200" u="sng" dirty="0" err="1" smtClean="0">
                <a:latin typeface="Times New Roman" pitchFamily="18" charset="0"/>
                <a:cs typeface="Times New Roman" pitchFamily="18" charset="0"/>
              </a:rPr>
              <a:t>one____</a:t>
            </a:r>
            <a:r>
              <a:rPr lang="en-US" sz="1200" dirty="0" err="1" smtClean="0">
                <a:latin typeface="Times New Roman" pitchFamily="18" charset="0"/>
                <a:cs typeface="Times New Roman" pitchFamily="18" charset="0"/>
              </a:rPr>
              <a:t>week</a:t>
            </a:r>
            <a:r>
              <a:rPr lang="en-US" sz="1200" dirty="0" smtClean="0">
                <a:latin typeface="Times New Roman" pitchFamily="18" charset="0"/>
                <a:cs typeface="Times New Roman" pitchFamily="18" charset="0"/>
              </a:rPr>
              <a:t>(s), on the following dates:</a:t>
            </a:r>
          </a:p>
          <a:p>
            <a:pPr algn="ctr"/>
            <a:r>
              <a:rPr lang="en-US" sz="1200" u="sng" dirty="0" smtClean="0">
                <a:latin typeface="Times New Roman" pitchFamily="18" charset="0"/>
                <a:cs typeface="Times New Roman" pitchFamily="18" charset="0"/>
              </a:rPr>
              <a:t>January 17___________ __</a:t>
            </a:r>
            <a:r>
              <a:rPr lang="en-US" sz="1200" dirty="0" smtClean="0">
                <a:latin typeface="Times New Roman" pitchFamily="18" charset="0"/>
                <a:cs typeface="Times New Roman" pitchFamily="18" charset="0"/>
              </a:rPr>
              <a:t>____20</a:t>
            </a:r>
            <a:r>
              <a:rPr lang="en-US" sz="1200" u="sng" dirty="0" smtClean="0">
                <a:latin typeface="Times New Roman" pitchFamily="18" charset="0"/>
                <a:cs typeface="Times New Roman" pitchFamily="18" charset="0"/>
              </a:rPr>
              <a:t>___13_</a:t>
            </a:r>
            <a:endParaRPr lang="en-US" sz="1200" dirty="0" smtClean="0">
              <a:latin typeface="Times New Roman" pitchFamily="18" charset="0"/>
              <a:cs typeface="Times New Roman" pitchFamily="18" charset="0"/>
            </a:endParaRPr>
          </a:p>
          <a:p>
            <a:pPr algn="ctr"/>
            <a:r>
              <a:rPr lang="en-US" sz="1200" dirty="0" smtClean="0">
                <a:latin typeface="Times New Roman" pitchFamily="18" charset="0"/>
                <a:cs typeface="Times New Roman" pitchFamily="18" charset="0"/>
              </a:rPr>
              <a:t>______________________________20______</a:t>
            </a:r>
          </a:p>
          <a:p>
            <a:pPr algn="ctr"/>
            <a:r>
              <a:rPr lang="en-US" sz="1200" dirty="0" smtClean="0">
                <a:latin typeface="Times New Roman" pitchFamily="18" charset="0"/>
                <a:cs typeface="Times New Roman" pitchFamily="18" charset="0"/>
              </a:rPr>
              <a:t>______________________________20______</a:t>
            </a:r>
          </a:p>
          <a:p>
            <a:pPr algn="ctr"/>
            <a:r>
              <a:rPr lang="en-US" sz="1200" dirty="0" smtClean="0">
                <a:latin typeface="Times New Roman" pitchFamily="18" charset="0"/>
                <a:cs typeface="Times New Roman" pitchFamily="18" charset="0"/>
              </a:rPr>
              <a:t>______________________________20______</a:t>
            </a:r>
          </a:p>
          <a:p>
            <a:pPr algn="ctr"/>
            <a:r>
              <a:rPr lang="en-US" sz="1200" dirty="0" smtClean="0">
                <a:latin typeface="Times New Roman" pitchFamily="18" charset="0"/>
                <a:cs typeface="Times New Roman" pitchFamily="18" charset="0"/>
              </a:rPr>
              <a:t>_______________________________________</a:t>
            </a:r>
          </a:p>
          <a:p>
            <a:pPr algn="ctr"/>
            <a:r>
              <a:rPr lang="en-US" sz="1200" dirty="0" smtClean="0">
                <a:latin typeface="Times New Roman" pitchFamily="18" charset="0"/>
                <a:cs typeface="Times New Roman" pitchFamily="18" charset="0"/>
              </a:rPr>
              <a:t>The </a:t>
            </a:r>
            <a:r>
              <a:rPr lang="en-US" sz="1200" dirty="0" err="1" smtClean="0">
                <a:latin typeface="Times New Roman" pitchFamily="18" charset="0"/>
                <a:cs typeface="Times New Roman" pitchFamily="18" charset="0"/>
              </a:rPr>
              <a:t>Typicalville</a:t>
            </a:r>
            <a:r>
              <a:rPr lang="en-US" sz="1200" dirty="0" smtClean="0">
                <a:latin typeface="Times New Roman" pitchFamily="18" charset="0"/>
                <a:cs typeface="Times New Roman" pitchFamily="18" charset="0"/>
              </a:rPr>
              <a:t> (N.C.) Herald</a:t>
            </a:r>
          </a:p>
          <a:p>
            <a:pPr algn="ctr"/>
            <a:r>
              <a:rPr lang="en-US" sz="1200" dirty="0" smtClean="0">
                <a:latin typeface="Times New Roman" pitchFamily="18" charset="0"/>
                <a:cs typeface="Times New Roman" pitchFamily="18" charset="0"/>
              </a:rPr>
              <a:t>of </a:t>
            </a:r>
            <a:r>
              <a:rPr lang="en-US" sz="1200" u="sng" dirty="0" smtClean="0">
                <a:latin typeface="Times New Roman" pitchFamily="18" charset="0"/>
                <a:cs typeface="Times New Roman" pitchFamily="18" charset="0"/>
              </a:rPr>
              <a:t>______January___________2013</a:t>
            </a:r>
            <a:endParaRPr lang="en-US" sz="1200" dirty="0" smtClean="0">
              <a:latin typeface="Times New Roman" pitchFamily="18" charset="0"/>
              <a:cs typeface="Times New Roman" pitchFamily="18" charset="0"/>
            </a:endParaRPr>
          </a:p>
          <a:p>
            <a:pPr algn="ctr"/>
            <a:r>
              <a:rPr lang="en-US" sz="1200" dirty="0" smtClean="0">
                <a:latin typeface="Times New Roman" pitchFamily="18" charset="0"/>
                <a:cs typeface="Times New Roman" pitchFamily="18" charset="0"/>
              </a:rPr>
              <a:t> </a:t>
            </a:r>
          </a:p>
          <a:p>
            <a:pPr algn="ctr"/>
            <a:r>
              <a:rPr lang="en-US" dirty="0" smtClean="0">
                <a:latin typeface="Freestyle Script" pitchFamily="66" charset="0"/>
                <a:cs typeface="Times New Roman" pitchFamily="18" charset="0"/>
              </a:rPr>
              <a:t>____</a:t>
            </a:r>
            <a:r>
              <a:rPr lang="en-US" u="sng" dirty="0" smtClean="0">
                <a:latin typeface="Freestyle Script" pitchFamily="66" charset="0"/>
                <a:cs typeface="Times New Roman" pitchFamily="18" charset="0"/>
              </a:rPr>
              <a:t>Peter Public</a:t>
            </a:r>
            <a:r>
              <a:rPr lang="en-US" dirty="0" smtClean="0">
                <a:latin typeface="Freestyle Script" pitchFamily="66" charset="0"/>
                <a:cs typeface="Times New Roman" pitchFamily="18" charset="0"/>
              </a:rPr>
              <a:t>___</a:t>
            </a:r>
            <a:endParaRPr lang="en-US" sz="1200" dirty="0" smtClean="0">
              <a:latin typeface="Times New Roman" pitchFamily="18" charset="0"/>
              <a:cs typeface="Times New Roman" pitchFamily="18" charset="0"/>
            </a:endParaRPr>
          </a:p>
          <a:p>
            <a:pPr algn="ctr"/>
            <a:r>
              <a:rPr lang="en-US" sz="1200" dirty="0" smtClean="0">
                <a:latin typeface="Times New Roman" pitchFamily="18" charset="0"/>
                <a:cs typeface="Times New Roman" pitchFamily="18" charset="0"/>
              </a:rPr>
              <a:t>Notary Public</a:t>
            </a:r>
            <a:endParaRPr lang="en-US" sz="1200" dirty="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85057" name="Picture 1"/>
          <p:cNvPicPr>
            <a:picLocks noChangeAspect="1" noChangeArrowheads="1"/>
          </p:cNvPicPr>
          <p:nvPr/>
        </p:nvPicPr>
        <p:blipFill>
          <a:blip r:embed="rId3" cstate="print"/>
          <a:srcRect/>
          <a:stretch>
            <a:fillRect/>
          </a:stretch>
        </p:blipFill>
        <p:spPr bwMode="auto">
          <a:xfrm>
            <a:off x="152400" y="91440"/>
            <a:ext cx="8721679" cy="67665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a:t>
            </a:r>
            <a:r>
              <a:rPr lang="en-US" sz="1800" dirty="0">
                <a:latin typeface="Comic Sans MS" pitchFamily="66" charset="0"/>
                <a:cs typeface="Times New Roman" pitchFamily="18" charset="0"/>
              </a:rPr>
              <a:t>PAR Narrative</a:t>
            </a:r>
            <a:endParaRPr lang="en-US" sz="1800" dirty="0">
              <a:latin typeface="Times" pitchFamily="18" charset="0"/>
              <a:cs typeface="Times New Roman" pitchFamily="18" charset="0"/>
            </a:endParaRPr>
          </a:p>
        </p:txBody>
      </p:sp>
      <p:sp>
        <p:nvSpPr>
          <p:cNvPr id="180227" name="Rectangle 3"/>
          <p:cNvSpPr>
            <a:spLocks noGrp="1" noChangeArrowheads="1"/>
          </p:cNvSpPr>
          <p:nvPr>
            <p:ph type="body" idx="1"/>
          </p:nvPr>
        </p:nvSpPr>
        <p:spPr>
          <a:xfrm>
            <a:off x="736600" y="1447800"/>
            <a:ext cx="8178800" cy="4902200"/>
          </a:xfrm>
        </p:spPr>
        <p:txBody>
          <a:bodyPr/>
          <a:lstStyle/>
          <a:p>
            <a:pPr algn="just"/>
            <a:r>
              <a:rPr lang="en-US" sz="2000" b="1" dirty="0">
                <a:latin typeface="Helvetica" pitchFamily="34" charset="0"/>
                <a:cs typeface="Times New Roman" pitchFamily="18" charset="0"/>
              </a:rPr>
              <a:t>GENERAL INFORMATION:</a:t>
            </a:r>
          </a:p>
          <a:p>
            <a:pPr algn="just"/>
            <a:endParaRPr lang="en-US" sz="2000" b="1" dirty="0">
              <a:latin typeface="Helvetica" pitchFamily="34" charset="0"/>
              <a:cs typeface="Times New Roman" pitchFamily="18" charset="0"/>
            </a:endParaRPr>
          </a:p>
          <a:p>
            <a:pPr algn="just"/>
            <a:r>
              <a:rPr lang="en-US" sz="2000" dirty="0">
                <a:latin typeface="Helvetica" pitchFamily="34" charset="0"/>
                <a:cs typeface="Times New Roman" pitchFamily="18" charset="0"/>
              </a:rPr>
              <a:t>GENERAL PROGRAM INFORMATION:</a:t>
            </a:r>
          </a:p>
          <a:p>
            <a:pPr algn="just">
              <a:buFont typeface="Wingdings" pitchFamily="2" charset="2"/>
              <a:buChar char="n"/>
            </a:pPr>
            <a:r>
              <a:rPr lang="en-US" sz="2000" dirty="0">
                <a:latin typeface="Helvetica" pitchFamily="34" charset="0"/>
                <a:cs typeface="Times New Roman" pitchFamily="18" charset="0"/>
              </a:rPr>
              <a:t>AT, LTMP, HWA, SUO, ERP, IWS and Permits are up to date, except we now have enough Method 1631 mercury data to revise our HWA and resolve our over allocation.  Plan to do this in </a:t>
            </a:r>
            <a:r>
              <a:rPr lang="en-US" sz="2000" dirty="0" smtClean="0">
                <a:latin typeface="Helvetica" pitchFamily="34" charset="0"/>
                <a:cs typeface="Times New Roman" pitchFamily="18" charset="0"/>
              </a:rPr>
              <a:t>the next </a:t>
            </a:r>
            <a:r>
              <a:rPr lang="en-US" sz="2000" dirty="0">
                <a:latin typeface="Helvetica" pitchFamily="34" charset="0"/>
                <a:cs typeface="Times New Roman" pitchFamily="18" charset="0"/>
              </a:rPr>
              <a:t>4 months.</a:t>
            </a:r>
          </a:p>
          <a:p>
            <a:pPr algn="just">
              <a:buFont typeface="Wingdings" pitchFamily="2" charset="2"/>
              <a:buChar char="n"/>
            </a:pPr>
            <a:r>
              <a:rPr lang="en-US" sz="2000" dirty="0" smtClean="0">
                <a:latin typeface="Helvetica" pitchFamily="34" charset="0"/>
                <a:cs typeface="Times New Roman" pitchFamily="18" charset="0"/>
              </a:rPr>
              <a:t>All Dates </a:t>
            </a:r>
            <a:r>
              <a:rPr lang="en-US" sz="2000" dirty="0">
                <a:latin typeface="Helvetica" pitchFamily="34" charset="0"/>
                <a:cs typeface="Times New Roman" pitchFamily="18" charset="0"/>
              </a:rPr>
              <a:t>on the Division's Database Program </a:t>
            </a:r>
            <a:r>
              <a:rPr lang="en-US" sz="2000" dirty="0" smtClean="0">
                <a:latin typeface="Helvetica" pitchFamily="34" charset="0"/>
                <a:cs typeface="Times New Roman" pitchFamily="18" charset="0"/>
              </a:rPr>
              <a:t>Info </a:t>
            </a:r>
            <a:r>
              <a:rPr lang="en-US" sz="2000" dirty="0">
                <a:latin typeface="Helvetica" pitchFamily="34" charset="0"/>
                <a:cs typeface="Times New Roman" pitchFamily="18" charset="0"/>
              </a:rPr>
              <a:t>Sheet </a:t>
            </a:r>
            <a:r>
              <a:rPr lang="en-US" sz="2000" dirty="0" smtClean="0">
                <a:latin typeface="Helvetica" pitchFamily="34" charset="0"/>
                <a:cs typeface="Times New Roman" pitchFamily="18" charset="0"/>
              </a:rPr>
              <a:t>are </a:t>
            </a:r>
            <a:r>
              <a:rPr lang="en-US" sz="2000" dirty="0">
                <a:latin typeface="Helvetica" pitchFamily="34" charset="0"/>
                <a:cs typeface="Times New Roman" pitchFamily="18" charset="0"/>
              </a:rPr>
              <a:t>correct </a:t>
            </a:r>
          </a:p>
          <a:p>
            <a:pPr algn="just">
              <a:buFont typeface="Wingdings" pitchFamily="2" charset="2"/>
              <a:buChar char="n"/>
            </a:pPr>
            <a:r>
              <a:rPr lang="en-US" sz="2000" dirty="0" smtClean="0">
                <a:latin typeface="Helvetica" pitchFamily="34" charset="0"/>
                <a:cs typeface="Times New Roman" pitchFamily="18" charset="0"/>
              </a:rPr>
              <a:t>A </a:t>
            </a:r>
            <a:r>
              <a:rPr lang="en-US" sz="2000" dirty="0">
                <a:latin typeface="Helvetica" pitchFamily="34" charset="0"/>
                <a:cs typeface="Times New Roman" pitchFamily="18" charset="0"/>
              </a:rPr>
              <a:t>copy of our Program Info sheet is enclosed with corrections.</a:t>
            </a:r>
            <a:endParaRPr lang="en-US" sz="1800" dirty="0"/>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95264" name="Object 1024"/>
          <p:cNvGraphicFramePr>
            <a:graphicFrameLocks noChangeAspect="1"/>
          </p:cNvGraphicFramePr>
          <p:nvPr/>
        </p:nvGraphicFramePr>
        <p:xfrm>
          <a:off x="276225" y="600075"/>
          <a:ext cx="8258175" cy="5897563"/>
        </p:xfrm>
        <a:graphic>
          <a:graphicData uri="http://schemas.openxmlformats.org/presentationml/2006/ole">
            <p:oleObj spid="_x0000_s395264" name="Worksheet" r:id="rId4" imgW="8267633" imgH="5905386" progId="Excel.Sheet.8">
              <p:embed/>
            </p:oleObj>
          </a:graphicData>
        </a:graphic>
      </p:graphicFrame>
      <p:sp>
        <p:nvSpPr>
          <p:cNvPr id="12" name="TextBox 11"/>
          <p:cNvSpPr txBox="1"/>
          <p:nvPr/>
        </p:nvSpPr>
        <p:spPr>
          <a:xfrm>
            <a:off x="342900" y="180975"/>
            <a:ext cx="8124825" cy="461665"/>
          </a:xfrm>
          <a:prstGeom prst="rect">
            <a:avLst/>
          </a:prstGeom>
          <a:noFill/>
        </p:spPr>
        <p:txBody>
          <a:bodyPr wrap="square" rtlCol="0">
            <a:spAutoFit/>
          </a:bodyPr>
          <a:lstStyle/>
          <a:p>
            <a:r>
              <a:rPr lang="en-US" dirty="0" smtClean="0"/>
              <a:t>IDSF for SIUs with both daily and average limits</a:t>
            </a:r>
            <a:endParaRPr lang="en-US" dirty="0"/>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96288" name="Object 0"/>
          <p:cNvGraphicFramePr>
            <a:graphicFrameLocks noChangeAspect="1"/>
          </p:cNvGraphicFramePr>
          <p:nvPr/>
        </p:nvGraphicFramePr>
        <p:xfrm>
          <a:off x="304800" y="533400"/>
          <a:ext cx="8562975" cy="5924550"/>
        </p:xfrm>
        <a:graphic>
          <a:graphicData uri="http://schemas.openxmlformats.org/presentationml/2006/ole">
            <p:oleObj spid="_x0000_s396288" name="Worksheet" r:id="rId4" imgW="8572433" imgH="5934025" progId="Excel.Sheet.8">
              <p:embed/>
            </p:oleObj>
          </a:graphicData>
        </a:graphic>
      </p:graphicFrame>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97312" name="Object 1024"/>
          <p:cNvGraphicFramePr>
            <a:graphicFrameLocks noChangeAspect="1"/>
          </p:cNvGraphicFramePr>
          <p:nvPr/>
        </p:nvGraphicFramePr>
        <p:xfrm>
          <a:off x="228600" y="609600"/>
          <a:ext cx="8639175" cy="5924550"/>
        </p:xfrm>
        <a:graphic>
          <a:graphicData uri="http://schemas.openxmlformats.org/presentationml/2006/ole">
            <p:oleObj spid="_x0000_s397312" name="Worksheet" r:id="rId4" imgW="8648767" imgH="5934025" progId="Excel.Sheet.8">
              <p:embed/>
            </p:oleObj>
          </a:graphicData>
        </a:graphic>
      </p:graphicFrame>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4" name="Rectangle 2"/>
          <p:cNvSpPr>
            <a:spLocks noGrp="1" noChangeArrowheads="1"/>
          </p:cNvSpPr>
          <p:nvPr>
            <p:ph type="body" idx="1"/>
          </p:nvPr>
        </p:nvSpPr>
        <p:spPr>
          <a:xfrm>
            <a:off x="0" y="0"/>
            <a:ext cx="9144000" cy="6858000"/>
          </a:xfrm>
        </p:spPr>
        <p:txBody>
          <a:bodyPr/>
          <a:lstStyle/>
          <a:p>
            <a:r>
              <a:rPr lang="en-US" sz="1400" b="1" dirty="0">
                <a:latin typeface="Helvetica" pitchFamily="34" charset="0"/>
                <a:cs typeface="Times New Roman" pitchFamily="18" charset="0"/>
              </a:rPr>
              <a:t>North Carolina</a:t>
            </a:r>
            <a:endParaRPr lang="en-US" sz="1400" dirty="0">
              <a:latin typeface="New York" pitchFamily="18" charset="0"/>
              <a:cs typeface="Times New Roman" pitchFamily="18" charset="0"/>
            </a:endParaRPr>
          </a:p>
          <a:p>
            <a:r>
              <a:rPr lang="en-US" sz="1400" b="1" dirty="0">
                <a:latin typeface="Helvetica" pitchFamily="34" charset="0"/>
                <a:cs typeface="Times New Roman" pitchFamily="18" charset="0"/>
              </a:rPr>
              <a:t>County of Typical</a:t>
            </a:r>
            <a:endParaRPr lang="en-US" sz="1400" dirty="0">
              <a:latin typeface="New York" pitchFamily="18" charset="0"/>
              <a:cs typeface="Times New Roman" pitchFamily="18" charset="0"/>
            </a:endParaRPr>
          </a:p>
          <a:p>
            <a:r>
              <a:rPr lang="en-US" sz="1400" b="1" dirty="0">
                <a:latin typeface="Helvetica" pitchFamily="34" charset="0"/>
                <a:cs typeface="Times New Roman" pitchFamily="18" charset="0"/>
              </a:rPr>
              <a:t> </a:t>
            </a:r>
            <a:endParaRPr lang="en-US" sz="1400" dirty="0">
              <a:latin typeface="New York" pitchFamily="18" charset="0"/>
              <a:cs typeface="Times New Roman" pitchFamily="18" charset="0"/>
            </a:endParaRPr>
          </a:p>
          <a:p>
            <a:r>
              <a:rPr lang="en-US" sz="1400" b="1" dirty="0">
                <a:latin typeface="Helvetica" pitchFamily="34" charset="0"/>
                <a:cs typeface="Times New Roman" pitchFamily="18" charset="0"/>
              </a:rPr>
              <a:t>In the matter of Town of </a:t>
            </a:r>
            <a:r>
              <a:rPr lang="en-US" sz="1400" b="1" dirty="0" err="1" smtClean="0">
                <a:latin typeface="Helvetica" pitchFamily="34" charset="0"/>
                <a:cs typeface="Times New Roman" pitchFamily="18" charset="0"/>
              </a:rPr>
              <a:t>Typicalville</a:t>
            </a:r>
            <a:endParaRPr lang="en-US" sz="1400" dirty="0">
              <a:latin typeface="New York" pitchFamily="18" charset="0"/>
              <a:cs typeface="Times New Roman" pitchFamily="18" charset="0"/>
            </a:endParaRPr>
          </a:p>
          <a:p>
            <a:r>
              <a:rPr lang="en-US" sz="1400" b="1" dirty="0">
                <a:latin typeface="Helvetica" pitchFamily="34" charset="0"/>
                <a:cs typeface="Times New Roman" pitchFamily="18" charset="0"/>
              </a:rPr>
              <a:t>Pretreatment Permit No. </a:t>
            </a:r>
            <a:r>
              <a:rPr lang="en-US" sz="1400" b="1" dirty="0" smtClean="0">
                <a:latin typeface="Helvetica" pitchFamily="34" charset="0"/>
                <a:cs typeface="Times New Roman" pitchFamily="18" charset="0"/>
              </a:rPr>
              <a:t>0006</a:t>
            </a:r>
            <a:endParaRPr lang="en-US" sz="1400" dirty="0">
              <a:latin typeface="New York" pitchFamily="18" charset="0"/>
              <a:cs typeface="Times New Roman" pitchFamily="18" charset="0"/>
            </a:endParaRPr>
          </a:p>
          <a:p>
            <a:r>
              <a:rPr lang="en-US" sz="1400" b="1" dirty="0">
                <a:latin typeface="Helvetica" pitchFamily="34" charset="0"/>
                <a:cs typeface="Times New Roman" pitchFamily="18" charset="0"/>
              </a:rPr>
              <a:t>held by Will </a:t>
            </a:r>
            <a:r>
              <a:rPr lang="en-US" sz="1400" b="1" dirty="0" err="1">
                <a:latin typeface="Helvetica" pitchFamily="34" charset="0"/>
                <a:cs typeface="Times New Roman" pitchFamily="18" charset="0"/>
              </a:rPr>
              <a:t>Plateit</a:t>
            </a:r>
            <a:r>
              <a:rPr lang="en-US" sz="1400" b="1" dirty="0">
                <a:latin typeface="Helvetica" pitchFamily="34" charset="0"/>
                <a:cs typeface="Times New Roman" pitchFamily="18" charset="0"/>
              </a:rPr>
              <a:t> Metal Finishers, Inc</a:t>
            </a:r>
            <a:r>
              <a:rPr lang="en-US" sz="1400" b="1" dirty="0" smtClean="0">
                <a:latin typeface="Helvetica" pitchFamily="34" charset="0"/>
                <a:cs typeface="Times New Roman" pitchFamily="18" charset="0"/>
              </a:rPr>
              <a:t>.</a:t>
            </a:r>
            <a:endParaRPr lang="en-US" sz="1400" dirty="0">
              <a:latin typeface="New York" pitchFamily="18" charset="0"/>
              <a:cs typeface="Times New Roman" pitchFamily="18" charset="0"/>
            </a:endParaRPr>
          </a:p>
          <a:p>
            <a:r>
              <a:rPr lang="en-US" sz="1400" b="1" dirty="0">
                <a:latin typeface="Helvetica" pitchFamily="34" charset="0"/>
                <a:cs typeface="Times New Roman" pitchFamily="18" charset="0"/>
              </a:rPr>
              <a:t> </a:t>
            </a:r>
            <a:endParaRPr lang="en-US" sz="1400" dirty="0">
              <a:latin typeface="New York" pitchFamily="18" charset="0"/>
              <a:cs typeface="Times New Roman" pitchFamily="18" charset="0"/>
            </a:endParaRPr>
          </a:p>
          <a:p>
            <a:pPr algn="ctr"/>
            <a:r>
              <a:rPr lang="en-US" sz="1400" b="1" dirty="0">
                <a:latin typeface="Helvetica" pitchFamily="34" charset="0"/>
                <a:cs typeface="Times New Roman" pitchFamily="18" charset="0"/>
              </a:rPr>
              <a:t>CONSENT ORDER AND COMPLIANCE SCHEDULE</a:t>
            </a:r>
            <a:endParaRPr lang="en-US" sz="1400" dirty="0">
              <a:latin typeface="New York" pitchFamily="18" charset="0"/>
              <a:cs typeface="Times New Roman" pitchFamily="18" charset="0"/>
            </a:endParaRPr>
          </a:p>
          <a:p>
            <a:pPr algn="ctr"/>
            <a:r>
              <a:rPr lang="en-US" sz="1400" b="1" dirty="0">
                <a:latin typeface="Helvetica" pitchFamily="34" charset="0"/>
                <a:cs typeface="Times New Roman" pitchFamily="18" charset="0"/>
              </a:rPr>
              <a:t> </a:t>
            </a:r>
            <a:endParaRPr lang="en-US" sz="1400" dirty="0">
              <a:latin typeface="New York" pitchFamily="18" charset="0"/>
              <a:cs typeface="Times New Roman" pitchFamily="18" charset="0"/>
            </a:endParaRPr>
          </a:p>
          <a:p>
            <a:pPr algn="just"/>
            <a:r>
              <a:rPr lang="en-US" sz="1400" dirty="0">
                <a:latin typeface="Helvetica" pitchFamily="34" charset="0"/>
                <a:cs typeface="Times New Roman" pitchFamily="18" charset="0"/>
              </a:rPr>
              <a:t>Pursuant to provisions of the Sewer User Ordinance of the Town of </a:t>
            </a:r>
            <a:r>
              <a:rPr lang="en-US" sz="1400" dirty="0" err="1">
                <a:latin typeface="Helvetica" pitchFamily="34" charset="0"/>
                <a:cs typeface="Times New Roman" pitchFamily="18" charset="0"/>
              </a:rPr>
              <a:t>Typicalville</a:t>
            </a:r>
            <a:r>
              <a:rPr lang="en-US" sz="1400" dirty="0">
                <a:latin typeface="Helvetica" pitchFamily="34" charset="0"/>
                <a:cs typeface="Times New Roman" pitchFamily="18" charset="0"/>
              </a:rPr>
              <a:t>, this Consent Order is made effective the </a:t>
            </a:r>
            <a:r>
              <a:rPr lang="en-US" sz="1400" dirty="0" smtClean="0">
                <a:latin typeface="Helvetica" pitchFamily="34" charset="0"/>
                <a:cs typeface="Times New Roman" pitchFamily="18" charset="0"/>
              </a:rPr>
              <a:t>1st </a:t>
            </a:r>
            <a:r>
              <a:rPr lang="en-US" sz="1400" dirty="0">
                <a:latin typeface="Helvetica" pitchFamily="34" charset="0"/>
                <a:cs typeface="Times New Roman" pitchFamily="18" charset="0"/>
              </a:rPr>
              <a:t>day of </a:t>
            </a:r>
            <a:r>
              <a:rPr lang="en-US" sz="1400" dirty="0" smtClean="0">
                <a:latin typeface="Helvetica" pitchFamily="34" charset="0"/>
                <a:cs typeface="Times New Roman" pitchFamily="18" charset="0"/>
              </a:rPr>
              <a:t>February, 2013, </a:t>
            </a:r>
            <a:r>
              <a:rPr lang="en-US" sz="1400" dirty="0">
                <a:latin typeface="Helvetica" pitchFamily="34" charset="0"/>
                <a:cs typeface="Times New Roman" pitchFamily="18" charset="0"/>
              </a:rPr>
              <a:t>between Will </a:t>
            </a:r>
            <a:r>
              <a:rPr lang="en-US" sz="1400" dirty="0" err="1">
                <a:latin typeface="Helvetica" pitchFamily="34" charset="0"/>
                <a:cs typeface="Times New Roman" pitchFamily="18" charset="0"/>
              </a:rPr>
              <a:t>Plateit</a:t>
            </a:r>
            <a:r>
              <a:rPr lang="en-US" sz="1400" dirty="0">
                <a:latin typeface="Helvetica" pitchFamily="34" charset="0"/>
                <a:cs typeface="Times New Roman" pitchFamily="18" charset="0"/>
              </a:rPr>
              <a:t> Metal Finishers, Inc. (hereinafter the "User") and the Town of </a:t>
            </a:r>
            <a:r>
              <a:rPr lang="en-US" sz="1400" dirty="0" err="1" smtClean="0">
                <a:latin typeface="Helvetica" pitchFamily="34" charset="0"/>
                <a:cs typeface="Times New Roman" pitchFamily="18" charset="0"/>
              </a:rPr>
              <a:t>Typicalville</a:t>
            </a:r>
            <a:r>
              <a:rPr lang="en-US" sz="1400" dirty="0" smtClean="0">
                <a:latin typeface="Helvetica" pitchFamily="34" charset="0"/>
                <a:cs typeface="Times New Roman" pitchFamily="18" charset="0"/>
              </a:rPr>
              <a:t> </a:t>
            </a:r>
            <a:r>
              <a:rPr lang="en-US" sz="1400" dirty="0">
                <a:latin typeface="Helvetica" pitchFamily="34" charset="0"/>
                <a:cs typeface="Times New Roman" pitchFamily="18" charset="0"/>
              </a:rPr>
              <a:t>(hereinafter the "Town").</a:t>
            </a:r>
            <a:endParaRPr lang="en-US" sz="1400" dirty="0">
              <a:latin typeface="New York" pitchFamily="18" charset="0"/>
              <a:cs typeface="Times New Roman" pitchFamily="18" charset="0"/>
            </a:endParaRPr>
          </a:p>
          <a:p>
            <a:pPr algn="just"/>
            <a:r>
              <a:rPr lang="en-US" sz="1400" dirty="0">
                <a:latin typeface="Helvetica" pitchFamily="34" charset="0"/>
                <a:cs typeface="Times New Roman" pitchFamily="18" charset="0"/>
              </a:rPr>
              <a:t> </a:t>
            </a:r>
            <a:endParaRPr lang="en-US" sz="1400" dirty="0">
              <a:latin typeface="New York" pitchFamily="18" charset="0"/>
              <a:cs typeface="Times New Roman" pitchFamily="18" charset="0"/>
            </a:endParaRPr>
          </a:p>
          <a:p>
            <a:pPr algn="just"/>
            <a:r>
              <a:rPr lang="en-US" sz="1400" dirty="0">
                <a:latin typeface="Helvetica" pitchFamily="34" charset="0"/>
                <a:cs typeface="Times New Roman" pitchFamily="18" charset="0"/>
              </a:rPr>
              <a:t>The User and Town hereby stipulate and agree as follows:</a:t>
            </a:r>
            <a:endParaRPr lang="en-US" sz="1400" dirty="0">
              <a:latin typeface="New York" pitchFamily="18" charset="0"/>
              <a:cs typeface="Times New Roman" pitchFamily="18" charset="0"/>
            </a:endParaRPr>
          </a:p>
          <a:p>
            <a:pPr algn="just"/>
            <a:r>
              <a:rPr lang="en-US" sz="1400" dirty="0">
                <a:latin typeface="Helvetica" pitchFamily="34" charset="0"/>
                <a:cs typeface="Times New Roman" pitchFamily="18" charset="0"/>
              </a:rPr>
              <a:t> </a:t>
            </a:r>
            <a:endParaRPr lang="en-US" sz="1400" dirty="0">
              <a:latin typeface="New York" pitchFamily="18" charset="0"/>
              <a:cs typeface="Times New Roman" pitchFamily="18" charset="0"/>
            </a:endParaRPr>
          </a:p>
          <a:p>
            <a:pPr algn="just"/>
            <a:r>
              <a:rPr lang="en-US" sz="1400" dirty="0">
                <a:latin typeface="Helvetica" pitchFamily="34" charset="0"/>
                <a:cs typeface="Times New Roman" pitchFamily="18" charset="0"/>
              </a:rPr>
              <a:t>1.	User holds Town of </a:t>
            </a:r>
            <a:r>
              <a:rPr lang="en-US" sz="1400" dirty="0" err="1">
                <a:latin typeface="Helvetica" pitchFamily="34" charset="0"/>
                <a:cs typeface="Times New Roman" pitchFamily="18" charset="0"/>
              </a:rPr>
              <a:t>Typicalville</a:t>
            </a:r>
            <a:r>
              <a:rPr lang="en-US" sz="1400" dirty="0">
                <a:latin typeface="Helvetica" pitchFamily="34" charset="0"/>
                <a:cs typeface="Times New Roman" pitchFamily="18" charset="0"/>
              </a:rPr>
              <a:t> Pretreatment Permit No. 0006 (hereinafter the "Permit", which shall refer to User's existing permit and any subsequent renewals or modifications thereof) for the operations of existing pretreatment units and discharges from said treatment works into the Town's sewer system.</a:t>
            </a:r>
            <a:endParaRPr lang="en-US" sz="1400" dirty="0">
              <a:latin typeface="New York" pitchFamily="18" charset="0"/>
              <a:cs typeface="Times New Roman" pitchFamily="18" charset="0"/>
            </a:endParaRPr>
          </a:p>
          <a:p>
            <a:pPr algn="just"/>
            <a:r>
              <a:rPr lang="en-US" sz="1400" dirty="0">
                <a:latin typeface="Helvetica" pitchFamily="34" charset="0"/>
                <a:cs typeface="Times New Roman" pitchFamily="18" charset="0"/>
              </a:rPr>
              <a:t> </a:t>
            </a:r>
            <a:endParaRPr lang="en-US" sz="1400" dirty="0">
              <a:latin typeface="New York" pitchFamily="18" charset="0"/>
              <a:cs typeface="Times New Roman" pitchFamily="18" charset="0"/>
            </a:endParaRPr>
          </a:p>
          <a:p>
            <a:pPr algn="just"/>
            <a:r>
              <a:rPr lang="en-US" sz="1400" dirty="0">
                <a:latin typeface="Helvetica" pitchFamily="34" charset="0"/>
                <a:cs typeface="Times New Roman" pitchFamily="18" charset="0"/>
              </a:rPr>
              <a:t>2.	User has been unable to meet the permit limitations for Cadmium (</a:t>
            </a:r>
            <a:r>
              <a:rPr lang="en-US" sz="1400" dirty="0" err="1">
                <a:latin typeface="Helvetica" pitchFamily="34" charset="0"/>
                <a:cs typeface="Times New Roman" pitchFamily="18" charset="0"/>
              </a:rPr>
              <a:t>Cd</a:t>
            </a:r>
            <a:r>
              <a:rPr lang="en-US" sz="1400" dirty="0">
                <a:latin typeface="Helvetica" pitchFamily="34" charset="0"/>
                <a:cs typeface="Times New Roman" pitchFamily="18" charset="0"/>
              </a:rPr>
              <a:t>) set forth in its Permit.</a:t>
            </a:r>
            <a:endParaRPr lang="en-US" sz="1400" dirty="0">
              <a:latin typeface="New York" pitchFamily="18" charset="0"/>
              <a:cs typeface="Times New Roman" pitchFamily="18" charset="0"/>
            </a:endParaRPr>
          </a:p>
          <a:p>
            <a:pPr algn="just"/>
            <a:r>
              <a:rPr lang="en-US" sz="1400" dirty="0">
                <a:latin typeface="Helvetica" pitchFamily="34" charset="0"/>
                <a:cs typeface="Times New Roman" pitchFamily="18" charset="0"/>
              </a:rPr>
              <a:t> </a:t>
            </a:r>
            <a:endParaRPr lang="en-US" sz="1400" dirty="0">
              <a:latin typeface="New York" pitchFamily="18" charset="0"/>
              <a:cs typeface="Times New Roman" pitchFamily="18" charset="0"/>
            </a:endParaRPr>
          </a:p>
          <a:p>
            <a:pPr algn="just"/>
            <a:r>
              <a:rPr lang="en-US" sz="1400" dirty="0">
                <a:latin typeface="Helvetica" pitchFamily="34" charset="0"/>
                <a:cs typeface="Times New Roman" pitchFamily="18" charset="0"/>
              </a:rPr>
              <a:t>3.	Achievement of these limits will require resolution of existing problems in the present treatment train and possibly, development of alternative solutions to alleviate noncompliance, including but not limited to the construction of additional pretreatment facilities as well as the preparation of plans and specifications as necessary.</a:t>
            </a:r>
            <a:endParaRPr lang="en-US" sz="1400" dirty="0">
              <a:latin typeface="New York" pitchFamily="18" charset="0"/>
              <a:cs typeface="Times New Roman" pitchFamily="18" charset="0"/>
            </a:endParaRPr>
          </a:p>
          <a:p>
            <a:pPr algn="just"/>
            <a:r>
              <a:rPr lang="en-US" sz="1400" dirty="0">
                <a:latin typeface="Helvetica" pitchFamily="34" charset="0"/>
                <a:cs typeface="Times New Roman" pitchFamily="18" charset="0"/>
              </a:rPr>
              <a:t> </a:t>
            </a:r>
            <a:endParaRPr lang="en-US" sz="1400" dirty="0">
              <a:latin typeface="New York" pitchFamily="18" charset="0"/>
              <a:cs typeface="Times New Roman" pitchFamily="18" charset="0"/>
            </a:endParaRPr>
          </a:p>
          <a:p>
            <a:pPr algn="just"/>
            <a:r>
              <a:rPr lang="en-US" sz="1400" dirty="0">
                <a:latin typeface="Helvetica" pitchFamily="34" charset="0"/>
                <a:cs typeface="Times New Roman" pitchFamily="18" charset="0"/>
              </a:rPr>
              <a:t>4.	User hereby agrees to do and perform all of the following:</a:t>
            </a:r>
            <a:endParaRPr lang="en-US" sz="1400" dirty="0"/>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7" name="Rectangle 3"/>
          <p:cNvSpPr>
            <a:spLocks noGrp="1" noChangeArrowheads="1"/>
          </p:cNvSpPr>
          <p:nvPr>
            <p:ph type="body" idx="1"/>
          </p:nvPr>
        </p:nvSpPr>
        <p:spPr>
          <a:xfrm>
            <a:off x="0" y="0"/>
            <a:ext cx="9144000" cy="2667000"/>
          </a:xfrm>
        </p:spPr>
        <p:txBody>
          <a:bodyPr/>
          <a:lstStyle/>
          <a:p>
            <a:pPr marL="609600" indent="-609600" algn="just">
              <a:buSzTx/>
              <a:buFont typeface="Wingdings" pitchFamily="2" charset="2"/>
              <a:buAutoNum type="alphaLcPeriod"/>
            </a:pPr>
            <a:r>
              <a:rPr lang="en-US" sz="1400">
                <a:latin typeface="Helvetica" pitchFamily="34" charset="0"/>
                <a:cs typeface="Times New Roman" pitchFamily="18" charset="0"/>
              </a:rPr>
              <a:t>Meet and comply with all terms and conditions of the Permit (except as modified by the Order) provided, however, subject to the terms and conditions of the Consent Order, the following shall apply:</a:t>
            </a:r>
          </a:p>
          <a:p>
            <a:pPr marL="609600" indent="-609600" algn="just">
              <a:buSzTx/>
            </a:pPr>
            <a:r>
              <a:rPr lang="en-US" sz="1400">
                <a:latin typeface="Helvetica" pitchFamily="34" charset="0"/>
                <a:cs typeface="Times New Roman" pitchFamily="18" charset="0"/>
              </a:rPr>
              <a:t> </a:t>
            </a:r>
            <a:endParaRPr lang="en-US" sz="1400">
              <a:latin typeface="New York" pitchFamily="18" charset="0"/>
              <a:cs typeface="Times New Roman" pitchFamily="18" charset="0"/>
            </a:endParaRPr>
          </a:p>
          <a:p>
            <a:pPr marL="609600" indent="-609600" algn="just">
              <a:buSzTx/>
            </a:pPr>
            <a:r>
              <a:rPr lang="en-US" sz="1400">
                <a:latin typeface="Helvetica" pitchFamily="34" charset="0"/>
                <a:cs typeface="Times New Roman" pitchFamily="18" charset="0"/>
              </a:rPr>
              <a:t>	</a:t>
            </a:r>
            <a:r>
              <a:rPr lang="en-US" sz="1400" u="sng">
                <a:latin typeface="Helvetica" pitchFamily="34" charset="0"/>
                <a:cs typeface="Times New Roman" pitchFamily="18" charset="0"/>
              </a:rPr>
              <a:t>Parameter</a:t>
            </a:r>
            <a:r>
              <a:rPr lang="en-US" sz="1400">
                <a:latin typeface="Helvetica" pitchFamily="34" charset="0"/>
                <a:cs typeface="Times New Roman" pitchFamily="18" charset="0"/>
              </a:rPr>
              <a:t>	  </a:t>
            </a:r>
            <a:r>
              <a:rPr lang="en-US" sz="1400" u="sng">
                <a:latin typeface="Helvetica" pitchFamily="34" charset="0"/>
                <a:cs typeface="Times New Roman" pitchFamily="18" charset="0"/>
              </a:rPr>
              <a:t>Daily Max (mg/L)</a:t>
            </a:r>
            <a:r>
              <a:rPr lang="en-US" sz="1400">
                <a:latin typeface="Helvetica" pitchFamily="34" charset="0"/>
                <a:cs typeface="Times New Roman" pitchFamily="18" charset="0"/>
              </a:rPr>
              <a:t>	</a:t>
            </a:r>
            <a:r>
              <a:rPr lang="en-US" sz="1400" u="sng">
                <a:latin typeface="Helvetica" pitchFamily="34" charset="0"/>
                <a:cs typeface="Times New Roman" pitchFamily="18" charset="0"/>
              </a:rPr>
              <a:t>Monitoring Frequency</a:t>
            </a:r>
            <a:r>
              <a:rPr lang="en-US" sz="1400">
                <a:latin typeface="Helvetica" pitchFamily="34" charset="0"/>
                <a:cs typeface="Times New Roman" pitchFamily="18" charset="0"/>
              </a:rPr>
              <a:t> 	</a:t>
            </a:r>
            <a:r>
              <a:rPr lang="en-US" sz="1400" u="sng">
                <a:latin typeface="Helvetica" pitchFamily="34" charset="0"/>
                <a:cs typeface="Times New Roman" pitchFamily="18" charset="0"/>
              </a:rPr>
              <a:t>Detection Limit</a:t>
            </a:r>
            <a:endParaRPr lang="en-US" sz="1400">
              <a:latin typeface="New York" pitchFamily="18" charset="0"/>
              <a:cs typeface="Times New Roman" pitchFamily="18" charset="0"/>
            </a:endParaRPr>
          </a:p>
          <a:p>
            <a:pPr marL="609600" indent="-609600" algn="just">
              <a:buSzTx/>
            </a:pPr>
            <a:r>
              <a:rPr lang="en-US" sz="1400">
                <a:latin typeface="Helvetica" pitchFamily="34" charset="0"/>
                <a:cs typeface="Times New Roman" pitchFamily="18" charset="0"/>
              </a:rPr>
              <a:t>	Cadmium (Cd)	          0.13		Weekly		0.002 mg/L</a:t>
            </a:r>
            <a:endParaRPr lang="en-US" sz="1400">
              <a:latin typeface="New York" pitchFamily="18" charset="0"/>
              <a:cs typeface="Times New Roman" pitchFamily="18" charset="0"/>
            </a:endParaRPr>
          </a:p>
          <a:p>
            <a:pPr marL="609600" indent="-609600" algn="just">
              <a:buSzTx/>
            </a:pPr>
            <a:r>
              <a:rPr lang="en-US" sz="1400">
                <a:latin typeface="Helvetica" pitchFamily="34" charset="0"/>
                <a:cs typeface="Times New Roman" pitchFamily="18" charset="0"/>
              </a:rPr>
              <a:t> </a:t>
            </a:r>
            <a:endParaRPr lang="en-US" sz="1400">
              <a:latin typeface="New York" pitchFamily="18" charset="0"/>
              <a:cs typeface="Times New Roman" pitchFamily="18" charset="0"/>
            </a:endParaRPr>
          </a:p>
          <a:p>
            <a:pPr marL="609600" indent="-609600">
              <a:buSzTx/>
              <a:buFont typeface="Wingdings" pitchFamily="2" charset="2"/>
              <a:buAutoNum type="alphaLcPeriod" startAt="2"/>
            </a:pPr>
            <a:r>
              <a:rPr lang="en-US" sz="1400">
                <a:latin typeface="Helvetica" pitchFamily="34" charset="0"/>
                <a:cs typeface="Times New Roman" pitchFamily="18" charset="0"/>
              </a:rPr>
              <a:t>Unless and until Compliance is achieved, the User will undertake activities necessary to bring the User into Compliance in accordance with the following schedule:</a:t>
            </a:r>
          </a:p>
          <a:p>
            <a:pPr marL="609600" indent="-609600" algn="ctr">
              <a:buSzTx/>
            </a:pPr>
            <a:r>
              <a:rPr lang="en-US" sz="1400">
                <a:latin typeface="Helvetica" pitchFamily="34" charset="0"/>
                <a:cs typeface="Times New Roman" pitchFamily="18" charset="0"/>
              </a:rPr>
              <a:t>COMPLIANCE SCHEDULE</a:t>
            </a:r>
          </a:p>
          <a:p>
            <a:pPr marL="609600" indent="-609600" algn="ctr"/>
            <a:endParaRPr lang="en-US" sz="1400">
              <a:latin typeface="New York" pitchFamily="18" charset="0"/>
              <a:cs typeface="Times New Roman" pitchFamily="18" charset="0"/>
            </a:endParaRPr>
          </a:p>
          <a:p>
            <a:pPr marL="609600" indent="-609600"/>
            <a:endParaRPr lang="en-US" sz="1600"/>
          </a:p>
        </p:txBody>
      </p:sp>
      <p:sp>
        <p:nvSpPr>
          <p:cNvPr id="88068" name="Text Box 4"/>
          <p:cNvSpPr txBox="1">
            <a:spLocks noChangeArrowheads="1"/>
          </p:cNvSpPr>
          <p:nvPr/>
        </p:nvSpPr>
        <p:spPr bwMode="auto">
          <a:xfrm>
            <a:off x="5776913" y="2189163"/>
            <a:ext cx="2452687" cy="4555093"/>
          </a:xfrm>
          <a:prstGeom prst="rect">
            <a:avLst/>
          </a:prstGeom>
          <a:noFill/>
          <a:ln w="9525">
            <a:noFill/>
            <a:miter lim="800000"/>
            <a:headEnd/>
            <a:tailEnd/>
          </a:ln>
          <a:effectLst/>
        </p:spPr>
        <p:txBody>
          <a:bodyPr>
            <a:spAutoFit/>
          </a:bodyPr>
          <a:lstStyle/>
          <a:p>
            <a:pPr marL="457200" indent="-457200" algn="ctr">
              <a:spcBef>
                <a:spcPct val="20000"/>
              </a:spcBef>
              <a:buClr>
                <a:schemeClr val="folHlink"/>
              </a:buClr>
              <a:buSzPct val="60000"/>
              <a:buFont typeface="Wingdings" pitchFamily="2" charset="2"/>
              <a:buNone/>
            </a:pPr>
            <a:r>
              <a:rPr lang="en-US" sz="1400" b="1" u="sng" dirty="0">
                <a:latin typeface="Helvetica" pitchFamily="34" charset="0"/>
                <a:cs typeface="Times New Roman" pitchFamily="18" charset="0"/>
              </a:rPr>
              <a:t>Deadline for Completion</a:t>
            </a:r>
          </a:p>
          <a:p>
            <a:pPr marL="457200" indent="-457200" algn="ctr">
              <a:spcBef>
                <a:spcPct val="20000"/>
              </a:spcBef>
              <a:buClr>
                <a:schemeClr val="folHlink"/>
              </a:buClr>
              <a:buSzPct val="60000"/>
              <a:buFont typeface="Wingdings" pitchFamily="2" charset="2"/>
              <a:buNone/>
            </a:pPr>
            <a:r>
              <a:rPr lang="en-US" sz="1400" dirty="0">
                <a:latin typeface="Helvetica" pitchFamily="34" charset="0"/>
                <a:cs typeface="Times New Roman" pitchFamily="18" charset="0"/>
              </a:rPr>
              <a:t>April 1, </a:t>
            </a:r>
            <a:r>
              <a:rPr lang="en-US" sz="1400" dirty="0" smtClean="0">
                <a:latin typeface="Helvetica" pitchFamily="34" charset="0"/>
                <a:cs typeface="Times New Roman" pitchFamily="18" charset="0"/>
              </a:rPr>
              <a:t>2013</a:t>
            </a: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r>
              <a:rPr lang="en-US" sz="1400" dirty="0">
                <a:latin typeface="Helvetica" pitchFamily="34" charset="0"/>
                <a:cs typeface="Times New Roman" pitchFamily="18" charset="0"/>
              </a:rPr>
              <a:t>July 1, </a:t>
            </a:r>
            <a:r>
              <a:rPr lang="en-US" sz="1400" dirty="0" smtClean="0">
                <a:latin typeface="Helvetica" pitchFamily="34" charset="0"/>
                <a:cs typeface="Times New Roman" pitchFamily="18" charset="0"/>
              </a:rPr>
              <a:t>2013</a:t>
            </a: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r>
              <a:rPr lang="en-US" sz="1400" dirty="0">
                <a:latin typeface="Helvetica" pitchFamily="34" charset="0"/>
                <a:cs typeface="Times New Roman" pitchFamily="18" charset="0"/>
              </a:rPr>
              <a:t>September 1, </a:t>
            </a:r>
            <a:r>
              <a:rPr lang="en-US" sz="1400" dirty="0" smtClean="0">
                <a:latin typeface="Helvetica" pitchFamily="34" charset="0"/>
                <a:cs typeface="Times New Roman" pitchFamily="18" charset="0"/>
              </a:rPr>
              <a:t>2013</a:t>
            </a: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endParaRPr lang="en-US" sz="8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r>
              <a:rPr lang="en-US" sz="1400" dirty="0">
                <a:latin typeface="Helvetica" pitchFamily="34" charset="0"/>
                <a:cs typeface="Times New Roman" pitchFamily="18" charset="0"/>
              </a:rPr>
              <a:t>December 1, </a:t>
            </a:r>
            <a:r>
              <a:rPr lang="en-US" sz="1400" dirty="0" smtClean="0">
                <a:latin typeface="Helvetica" pitchFamily="34" charset="0"/>
                <a:cs typeface="Times New Roman" pitchFamily="18" charset="0"/>
              </a:rPr>
              <a:t>2013</a:t>
            </a: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endParaRPr lang="en-US" sz="8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r>
              <a:rPr lang="en-US" sz="1400" dirty="0">
                <a:latin typeface="Helvetica" pitchFamily="34" charset="0"/>
                <a:cs typeface="Times New Roman" pitchFamily="18" charset="0"/>
              </a:rPr>
              <a:t>March 1, </a:t>
            </a:r>
            <a:r>
              <a:rPr lang="en-US" sz="1400" dirty="0" smtClean="0">
                <a:latin typeface="Helvetica" pitchFamily="34" charset="0"/>
                <a:cs typeface="Times New Roman" pitchFamily="18" charset="0"/>
              </a:rPr>
              <a:t>2014</a:t>
            </a: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r>
              <a:rPr lang="en-US" sz="1400" dirty="0">
                <a:latin typeface="Helvetica" pitchFamily="34" charset="0"/>
                <a:cs typeface="Times New Roman" pitchFamily="18" charset="0"/>
              </a:rPr>
              <a:t>June 1, </a:t>
            </a:r>
            <a:r>
              <a:rPr lang="en-US" sz="1400" dirty="0" smtClean="0">
                <a:latin typeface="Helvetica" pitchFamily="34" charset="0"/>
                <a:cs typeface="Times New Roman" pitchFamily="18" charset="0"/>
              </a:rPr>
              <a:t>2014</a:t>
            </a:r>
            <a:endParaRPr lang="en-US" sz="14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endParaRPr lang="en-US" sz="16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endParaRPr lang="en-US" sz="1600" dirty="0">
              <a:latin typeface="Helvetica" pitchFamily="34" charset="0"/>
              <a:cs typeface="Times New Roman" pitchFamily="18" charset="0"/>
            </a:endParaRPr>
          </a:p>
          <a:p>
            <a:pPr marL="457200" indent="-457200" algn="ctr">
              <a:spcBef>
                <a:spcPct val="20000"/>
              </a:spcBef>
              <a:buClr>
                <a:schemeClr val="folHlink"/>
              </a:buClr>
              <a:buSzPct val="60000"/>
              <a:buFont typeface="Wingdings" pitchFamily="2" charset="2"/>
              <a:buNone/>
            </a:pPr>
            <a:r>
              <a:rPr lang="en-US" sz="1400" dirty="0">
                <a:latin typeface="Helvetica" pitchFamily="34" charset="0"/>
                <a:cs typeface="Times New Roman" pitchFamily="18" charset="0"/>
              </a:rPr>
              <a:t>July 1, </a:t>
            </a:r>
            <a:r>
              <a:rPr lang="en-US" sz="1400" dirty="0" smtClean="0">
                <a:latin typeface="Helvetica" pitchFamily="34" charset="0"/>
                <a:cs typeface="Times New Roman" pitchFamily="18" charset="0"/>
              </a:rPr>
              <a:t>2014</a:t>
            </a:r>
            <a:endParaRPr lang="en-US" sz="1400" dirty="0"/>
          </a:p>
        </p:txBody>
      </p:sp>
      <p:sp>
        <p:nvSpPr>
          <p:cNvPr id="88069" name="Text Box 5"/>
          <p:cNvSpPr txBox="1">
            <a:spLocks noChangeArrowheads="1"/>
          </p:cNvSpPr>
          <p:nvPr/>
        </p:nvSpPr>
        <p:spPr bwMode="auto">
          <a:xfrm>
            <a:off x="300038" y="2128838"/>
            <a:ext cx="5240337" cy="4646612"/>
          </a:xfrm>
          <a:prstGeom prst="rect">
            <a:avLst/>
          </a:prstGeom>
          <a:noFill/>
          <a:ln w="9525">
            <a:noFill/>
            <a:miter lim="800000"/>
            <a:headEnd/>
            <a:tailEnd/>
          </a:ln>
          <a:effectLst/>
        </p:spPr>
        <p:txBody>
          <a:bodyPr>
            <a:spAutoFit/>
          </a:bodyPr>
          <a:lstStyle/>
          <a:p>
            <a:pPr marL="495300" indent="-495300" algn="ctr">
              <a:spcBef>
                <a:spcPct val="20000"/>
              </a:spcBef>
              <a:buClr>
                <a:schemeClr val="folHlink"/>
              </a:buClr>
              <a:buSzPct val="60000"/>
              <a:buFont typeface="Wingdings" pitchFamily="2" charset="2"/>
              <a:buNone/>
            </a:pPr>
            <a:r>
              <a:rPr lang="en-US" sz="1400" b="1" u="sng">
                <a:latin typeface="Helvetica" pitchFamily="34" charset="0"/>
                <a:cs typeface="Times New Roman" pitchFamily="18" charset="0"/>
              </a:rPr>
              <a:t>Activities</a:t>
            </a:r>
          </a:p>
          <a:p>
            <a:pPr marL="495300" indent="-495300">
              <a:spcBef>
                <a:spcPct val="20000"/>
              </a:spcBef>
              <a:buClr>
                <a:schemeClr val="folHlink"/>
              </a:buClr>
              <a:buFont typeface="Wingdings" pitchFamily="2" charset="2"/>
              <a:buAutoNum type="romanLcParenBoth"/>
            </a:pPr>
            <a:r>
              <a:rPr lang="en-US" sz="1400">
                <a:latin typeface="Helvetica" pitchFamily="34" charset="0"/>
                <a:cs typeface="Times New Roman" pitchFamily="18" charset="0"/>
              </a:rPr>
              <a:t>Prepare an Engineering Report of process alternatives and/or pollution prevention/waste minimization alternative designed to achieve Compliance</a:t>
            </a:r>
          </a:p>
          <a:p>
            <a:pPr marL="495300" indent="-495300">
              <a:spcBef>
                <a:spcPct val="20000"/>
              </a:spcBef>
              <a:buClr>
                <a:schemeClr val="folHlink"/>
              </a:buClr>
              <a:buFont typeface="Wingdings" pitchFamily="2" charset="2"/>
              <a:buAutoNum type="romanLcParenBoth" startAt="2"/>
            </a:pPr>
            <a:r>
              <a:rPr lang="en-US" sz="1400">
                <a:latin typeface="Helvetica" pitchFamily="34" charset="0"/>
                <a:cs typeface="Times New Roman" pitchFamily="18" charset="0"/>
              </a:rPr>
              <a:t>Complete Pilot Studies or waste minimization studies and identify alternatives chosen to achieve Compliance</a:t>
            </a:r>
          </a:p>
          <a:p>
            <a:pPr marL="495300" indent="-495300">
              <a:spcBef>
                <a:spcPct val="20000"/>
              </a:spcBef>
              <a:buClr>
                <a:schemeClr val="folHlink"/>
              </a:buClr>
              <a:buFont typeface="Wingdings" pitchFamily="2" charset="2"/>
              <a:buAutoNum type="romanLcParenBoth" startAt="3"/>
            </a:pPr>
            <a:r>
              <a:rPr lang="en-US" sz="1400">
                <a:latin typeface="Helvetica" pitchFamily="34" charset="0"/>
                <a:cs typeface="Times New Roman" pitchFamily="18" charset="0"/>
              </a:rPr>
              <a:t>If required, submit necessary drawings and information to obtain any necessary permits and/or authorization to construct from the Town of Typicalville</a:t>
            </a:r>
          </a:p>
          <a:p>
            <a:pPr marL="495300" indent="-495300">
              <a:spcBef>
                <a:spcPct val="20000"/>
              </a:spcBef>
              <a:buClr>
                <a:schemeClr val="folHlink"/>
              </a:buClr>
              <a:buFont typeface="Wingdings" pitchFamily="2" charset="2"/>
              <a:buAutoNum type="romanLcParenBoth" startAt="3"/>
            </a:pPr>
            <a:r>
              <a:rPr lang="en-US" sz="1400">
                <a:latin typeface="Helvetica" pitchFamily="34" charset="0"/>
                <a:cs typeface="Times New Roman" pitchFamily="18" charset="0"/>
              </a:rPr>
              <a:t>Begin construction and/or implement identified process alternative(s), pollution prevention, and waste minimization alternatives. </a:t>
            </a:r>
          </a:p>
          <a:p>
            <a:pPr marL="495300" indent="-495300">
              <a:spcBef>
                <a:spcPct val="20000"/>
              </a:spcBef>
              <a:buClr>
                <a:schemeClr val="folHlink"/>
              </a:buClr>
              <a:buFont typeface="Wingdings" pitchFamily="2" charset="2"/>
              <a:buAutoNum type="romanLcParenBoth" startAt="3"/>
            </a:pPr>
            <a:r>
              <a:rPr lang="en-US" sz="1400">
                <a:latin typeface="Helvetica" pitchFamily="34" charset="0"/>
                <a:cs typeface="Times New Roman" pitchFamily="18" charset="0"/>
              </a:rPr>
              <a:t>Complete identified construction/pollution prevention/ waste minimization alternatives and/or process alternatives.</a:t>
            </a:r>
          </a:p>
          <a:p>
            <a:pPr marL="495300" indent="-495300">
              <a:spcBef>
                <a:spcPct val="20000"/>
              </a:spcBef>
              <a:buClr>
                <a:schemeClr val="folHlink"/>
              </a:buClr>
              <a:buFont typeface="Wingdings" pitchFamily="2" charset="2"/>
              <a:buAutoNum type="romanLcParenBoth" startAt="3"/>
            </a:pPr>
            <a:r>
              <a:rPr lang="en-US" sz="1400">
                <a:latin typeface="Helvetica" pitchFamily="34" charset="0"/>
                <a:cs typeface="Times New Roman" pitchFamily="18" charset="0"/>
              </a:rPr>
              <a:t>Complete analysis of implemented changes, including  daily monitoring from April 1</a:t>
            </a:r>
            <a:r>
              <a:rPr lang="en-US" sz="1400" baseline="30000">
                <a:latin typeface="Helvetica" pitchFamily="34" charset="0"/>
                <a:cs typeface="Times New Roman" pitchFamily="18" charset="0"/>
              </a:rPr>
              <a:t>st</a:t>
            </a:r>
            <a:r>
              <a:rPr lang="en-US" sz="1400">
                <a:latin typeface="Helvetica" pitchFamily="34" charset="0"/>
                <a:cs typeface="Times New Roman" pitchFamily="18" charset="0"/>
              </a:rPr>
              <a:t> to May 1</a:t>
            </a:r>
            <a:r>
              <a:rPr lang="en-US" sz="1400" baseline="30000">
                <a:latin typeface="Helvetica" pitchFamily="34" charset="0"/>
                <a:cs typeface="Times New Roman" pitchFamily="18" charset="0"/>
              </a:rPr>
              <a:t>st</a:t>
            </a:r>
            <a:r>
              <a:rPr lang="en-US" sz="1400">
                <a:latin typeface="Helvetica" pitchFamily="34" charset="0"/>
                <a:cs typeface="Times New Roman" pitchFamily="18" charset="0"/>
              </a:rPr>
              <a:t> and make necessary modifications to optimize and obtain full operational status. </a:t>
            </a:r>
          </a:p>
          <a:p>
            <a:pPr marL="495300" indent="-495300">
              <a:spcBef>
                <a:spcPct val="20000"/>
              </a:spcBef>
              <a:buClr>
                <a:schemeClr val="folHlink"/>
              </a:buClr>
              <a:buFont typeface="Wingdings" pitchFamily="2" charset="2"/>
              <a:buAutoNum type="romanLcParenBoth" startAt="3"/>
            </a:pPr>
            <a:r>
              <a:rPr lang="en-US" sz="1400">
                <a:latin typeface="Helvetica" pitchFamily="34" charset="0"/>
                <a:cs typeface="Times New Roman" pitchFamily="18" charset="0"/>
              </a:rPr>
              <a:t>Achieve compliance with final (IUP) limit 0.07 mg/L.</a:t>
            </a:r>
            <a:endParaRPr lang="en-US" sz="1400"/>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504825" y="660400"/>
            <a:ext cx="8221663" cy="5683250"/>
          </a:xfrm>
        </p:spPr>
        <p:txBody>
          <a:bodyPr/>
          <a:lstStyle/>
          <a:p>
            <a:pPr marL="533400" indent="-533400">
              <a:lnSpc>
                <a:spcPct val="90000"/>
              </a:lnSpc>
            </a:pPr>
            <a:r>
              <a:rPr lang="en-US" sz="1400" dirty="0">
                <a:latin typeface="Helvetica" pitchFamily="34" charset="0"/>
                <a:cs typeface="Times New Roman" pitchFamily="18" charset="0"/>
              </a:rPr>
              <a:t>c.	User shall perform each of the activities set forth in subparagraph (b) on or before the dates established thereby unless such dates are extended by agreement of User and the Town.  The User may request such extensions for good cause, and the Town will not unreasonably withhold its consent to such extension.</a:t>
            </a:r>
          </a:p>
          <a:p>
            <a:pPr marL="533400" indent="-533400">
              <a:lnSpc>
                <a:spcPct val="90000"/>
              </a:lnSpc>
            </a:pPr>
            <a:r>
              <a:rPr lang="en-US" sz="1400" dirty="0">
                <a:latin typeface="Helvetica" pitchFamily="34" charset="0"/>
                <a:cs typeface="Times New Roman" pitchFamily="18" charset="0"/>
              </a:rPr>
              <a:t>d.	User shall submit a comprehensive written report within five (5) days following each milestone date specified in subparagraph (b). Each such report shall be in narrative form, shall state in detail the activities undertaken since the last report to achieve Compliance, and shall indicate whether User has met the due date for the relevant milestone established in this Consent Order. If any report contains notice of failure to meet a milestone date, the report shall also include a statement explaining the cause of the failure, any remedial actions taken, and the probability of meeting the next milestone.</a:t>
            </a:r>
          </a:p>
          <a:p>
            <a:pPr marL="533400" indent="-533400">
              <a:lnSpc>
                <a:spcPct val="90000"/>
              </a:lnSpc>
            </a:pPr>
            <a:r>
              <a:rPr lang="en-US" sz="1400" dirty="0">
                <a:latin typeface="Helvetica" pitchFamily="34" charset="0"/>
                <a:cs typeface="Times New Roman" pitchFamily="18" charset="0"/>
              </a:rPr>
              <a:t>	During any period of construction, User shall submit on or before the 10th day of each month, detailed construction progress reports stating therein in narrative form the work performed during the month and the percentage of completion of the project.</a:t>
            </a:r>
            <a:endParaRPr lang="en-US" sz="1400" dirty="0">
              <a:latin typeface="New York" pitchFamily="18" charset="0"/>
              <a:cs typeface="Times New Roman" pitchFamily="18" charset="0"/>
            </a:endParaRPr>
          </a:p>
          <a:p>
            <a:pPr marL="533400" indent="-533400">
              <a:lnSpc>
                <a:spcPct val="90000"/>
              </a:lnSpc>
            </a:pPr>
            <a:endParaRPr lang="en-US" sz="1400" dirty="0">
              <a:latin typeface="New York" pitchFamily="18" charset="0"/>
              <a:cs typeface="Times New Roman" pitchFamily="18" charset="0"/>
            </a:endParaRPr>
          </a:p>
          <a:p>
            <a:pPr marL="533400" indent="-533400">
              <a:lnSpc>
                <a:spcPct val="90000"/>
              </a:lnSpc>
            </a:pPr>
            <a:r>
              <a:rPr lang="en-US" sz="1400" dirty="0">
                <a:latin typeface="New York" pitchFamily="18" charset="0"/>
                <a:cs typeface="Times New Roman" pitchFamily="18" charset="0"/>
              </a:rPr>
              <a:t>	</a:t>
            </a:r>
            <a:r>
              <a:rPr lang="en-US" sz="1400" dirty="0">
                <a:latin typeface="Helvetica" pitchFamily="34" charset="0"/>
                <a:cs typeface="Times New Roman" pitchFamily="18" charset="0"/>
              </a:rPr>
              <a:t>All reports required by the Consent Order shall be submitted to the Town by Certified Mail, Return Receipt Requested, addressed to:</a:t>
            </a:r>
          </a:p>
          <a:p>
            <a:pPr marL="533400" indent="-533400">
              <a:lnSpc>
                <a:spcPct val="90000"/>
              </a:lnSpc>
            </a:pPr>
            <a:r>
              <a:rPr lang="en-US" sz="1400" dirty="0">
                <a:latin typeface="Helvetica" pitchFamily="34" charset="0"/>
                <a:cs typeface="Times New Roman" pitchFamily="18" charset="0"/>
              </a:rPr>
              <a:t>		</a:t>
            </a:r>
          </a:p>
          <a:p>
            <a:pPr marL="533400" indent="-533400">
              <a:lnSpc>
                <a:spcPct val="90000"/>
              </a:lnSpc>
            </a:pPr>
            <a:r>
              <a:rPr lang="en-US" sz="1400" dirty="0">
                <a:latin typeface="Helvetica" pitchFamily="34" charset="0"/>
                <a:cs typeface="Times New Roman" pitchFamily="18" charset="0"/>
              </a:rPr>
              <a:t>			Director of Public Utilities</a:t>
            </a:r>
          </a:p>
          <a:p>
            <a:pPr marL="533400" indent="-533400">
              <a:lnSpc>
                <a:spcPct val="90000"/>
              </a:lnSpc>
            </a:pPr>
            <a:r>
              <a:rPr lang="en-US" sz="1400" dirty="0">
                <a:latin typeface="Helvetica" pitchFamily="34" charset="0"/>
                <a:cs typeface="Times New Roman" pitchFamily="18" charset="0"/>
              </a:rPr>
              <a:t>			Town of </a:t>
            </a:r>
            <a:r>
              <a:rPr lang="en-US" sz="1400" dirty="0" err="1">
                <a:latin typeface="Helvetica" pitchFamily="34" charset="0"/>
                <a:cs typeface="Times New Roman" pitchFamily="18" charset="0"/>
              </a:rPr>
              <a:t>Typicalville</a:t>
            </a:r>
            <a:endParaRPr lang="en-US" sz="1400" dirty="0">
              <a:latin typeface="Helvetica" pitchFamily="34" charset="0"/>
              <a:cs typeface="Times New Roman" pitchFamily="18" charset="0"/>
            </a:endParaRPr>
          </a:p>
          <a:p>
            <a:pPr marL="533400" indent="-533400">
              <a:lnSpc>
                <a:spcPct val="90000"/>
              </a:lnSpc>
            </a:pPr>
            <a:r>
              <a:rPr lang="en-US" sz="1400" dirty="0">
                <a:latin typeface="Helvetica" pitchFamily="34" charset="0"/>
                <a:cs typeface="Times New Roman" pitchFamily="18" charset="0"/>
              </a:rPr>
              <a:t>			PO Box 123</a:t>
            </a:r>
          </a:p>
          <a:p>
            <a:pPr marL="533400" indent="-533400">
              <a:lnSpc>
                <a:spcPct val="90000"/>
              </a:lnSpc>
            </a:pPr>
            <a:r>
              <a:rPr lang="en-US" sz="1400" dirty="0">
                <a:latin typeface="Helvetica" pitchFamily="34" charset="0"/>
                <a:cs typeface="Times New Roman" pitchFamily="18" charset="0"/>
              </a:rPr>
              <a:t>			</a:t>
            </a:r>
            <a:r>
              <a:rPr lang="en-US" sz="1400" dirty="0" err="1">
                <a:latin typeface="Helvetica" pitchFamily="34" charset="0"/>
                <a:cs typeface="Times New Roman" pitchFamily="18" charset="0"/>
              </a:rPr>
              <a:t>Typcialville</a:t>
            </a:r>
            <a:r>
              <a:rPr lang="en-US" sz="1400" dirty="0">
                <a:latin typeface="Helvetica" pitchFamily="34" charset="0"/>
                <a:cs typeface="Times New Roman" pitchFamily="18" charset="0"/>
              </a:rPr>
              <a:t>, NC  12345</a:t>
            </a:r>
            <a:r>
              <a:rPr lang="en-US" sz="1600" dirty="0"/>
              <a:t> </a:t>
            </a:r>
          </a:p>
          <a:p>
            <a:pPr marL="533400" indent="-533400" algn="just">
              <a:lnSpc>
                <a:spcPct val="90000"/>
              </a:lnSpc>
            </a:pPr>
            <a:r>
              <a:rPr lang="en-US" sz="1600" dirty="0">
                <a:latin typeface="Helvetica" pitchFamily="34" charset="0"/>
                <a:cs typeface="Times New Roman" pitchFamily="18" charset="0"/>
              </a:rPr>
              <a:t> </a:t>
            </a:r>
            <a:endParaRPr lang="en-US" sz="1600" dirty="0">
              <a:latin typeface="New York" pitchFamily="18" charset="0"/>
              <a:cs typeface="Times New Roman" pitchFamily="18" charset="0"/>
            </a:endParaRPr>
          </a:p>
          <a:p>
            <a:pPr marL="533400" indent="-533400">
              <a:lnSpc>
                <a:spcPct val="90000"/>
              </a:lnSpc>
            </a:pPr>
            <a:r>
              <a:rPr lang="en-US" sz="1400" dirty="0">
                <a:latin typeface="Helvetica" pitchFamily="34" charset="0"/>
                <a:cs typeface="Times New Roman" pitchFamily="18" charset="0"/>
              </a:rPr>
              <a:t>e.	The User shall pay the Town $1,000, no later than </a:t>
            </a:r>
            <a:r>
              <a:rPr lang="en-US" sz="1400" dirty="0" smtClean="0">
                <a:latin typeface="Helvetica" pitchFamily="34" charset="0"/>
                <a:cs typeface="Times New Roman" pitchFamily="18" charset="0"/>
              </a:rPr>
              <a:t>February 27, 2013, </a:t>
            </a:r>
            <a:r>
              <a:rPr lang="en-US" sz="1400" dirty="0">
                <a:latin typeface="Helvetica" pitchFamily="34" charset="0"/>
                <a:cs typeface="Times New Roman" pitchFamily="18" charset="0"/>
              </a:rPr>
              <a:t>for the Significant Non-Compliance during the July through December </a:t>
            </a:r>
            <a:r>
              <a:rPr lang="en-US" sz="1400" dirty="0" smtClean="0">
                <a:latin typeface="Helvetica" pitchFamily="34" charset="0"/>
                <a:cs typeface="Times New Roman" pitchFamily="18" charset="0"/>
              </a:rPr>
              <a:t>2012 </a:t>
            </a:r>
            <a:r>
              <a:rPr lang="en-US" sz="1400" dirty="0">
                <a:latin typeface="Helvetica" pitchFamily="34" charset="0"/>
                <a:cs typeface="Times New Roman" pitchFamily="18" charset="0"/>
              </a:rPr>
              <a:t>reporting period.</a:t>
            </a:r>
            <a:r>
              <a:rPr lang="en-US" sz="1400" dirty="0"/>
              <a:t> </a:t>
            </a:r>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ChangeArrowheads="1"/>
          </p:cNvSpPr>
          <p:nvPr>
            <p:ph type="body" idx="1"/>
          </p:nvPr>
        </p:nvSpPr>
        <p:spPr>
          <a:xfrm>
            <a:off x="533400" y="406400"/>
            <a:ext cx="8077200" cy="2717800"/>
          </a:xfrm>
        </p:spPr>
        <p:txBody>
          <a:bodyPr/>
          <a:lstStyle/>
          <a:p>
            <a:pPr marL="609600" indent="-609600"/>
            <a:r>
              <a:rPr lang="en-US" sz="2000" dirty="0">
                <a:latin typeface="Helvetica" pitchFamily="34" charset="0"/>
                <a:cs typeface="Times New Roman" pitchFamily="18" charset="0"/>
              </a:rPr>
              <a:t>e. 	Any violation of the terms of this Consent Order shall subject the User to the enforcement authority outlined in the Ordinance. Such action may include, but is not limited to such fines, penalties and assessments as may be set forth in the Code of Ordinance of the Town of </a:t>
            </a:r>
            <a:r>
              <a:rPr lang="en-US" sz="2000" dirty="0" err="1">
                <a:latin typeface="Helvetica" pitchFamily="34" charset="0"/>
                <a:cs typeface="Times New Roman" pitchFamily="18" charset="0"/>
              </a:rPr>
              <a:t>Typicalville</a:t>
            </a:r>
            <a:r>
              <a:rPr lang="en-US" sz="2000" dirty="0">
                <a:latin typeface="Helvetica" pitchFamily="34" charset="0"/>
                <a:cs typeface="Times New Roman" pitchFamily="18" charset="0"/>
              </a:rPr>
              <a:t>, as amended from time to time.</a:t>
            </a:r>
          </a:p>
          <a:p>
            <a:pPr marL="609600" indent="-609600"/>
            <a:r>
              <a:rPr lang="en-US" sz="2000" dirty="0">
                <a:latin typeface="Helvetica" pitchFamily="34" charset="0"/>
                <a:cs typeface="Times New Roman" pitchFamily="18" charset="0"/>
              </a:rPr>
              <a:t>f. 	In lieu of other penalties, the following stipulated penalties shall apply for violations of the User's limits or failure to meet a milestone date under this Consent Order, or failure to achieve full compliance with Consent Order. 	</a:t>
            </a:r>
            <a:r>
              <a:rPr lang="en-US" sz="2000" b="1" dirty="0">
                <a:latin typeface="Helvetica" pitchFamily="34" charset="0"/>
                <a:cs typeface="Times New Roman" pitchFamily="18" charset="0"/>
              </a:rPr>
              <a:t>	</a:t>
            </a:r>
          </a:p>
          <a:p>
            <a:pPr marL="609600" indent="-609600"/>
            <a:r>
              <a:rPr lang="en-US" sz="2000" b="1" dirty="0">
                <a:latin typeface="Helvetica" pitchFamily="34" charset="0"/>
                <a:cs typeface="Times New Roman" pitchFamily="18" charset="0"/>
              </a:rPr>
              <a:t>	</a:t>
            </a:r>
          </a:p>
          <a:p>
            <a:pPr marL="609600" indent="-609600"/>
            <a:endParaRPr lang="en-US" sz="1600" b="1" dirty="0">
              <a:latin typeface="New York" pitchFamily="18" charset="0"/>
              <a:cs typeface="Times New Roman" pitchFamily="18" charset="0"/>
            </a:endParaRPr>
          </a:p>
          <a:p>
            <a:pPr marL="609600" indent="-609600">
              <a:buFont typeface="Wingdings" pitchFamily="2" charset="2"/>
              <a:buAutoNum type="alphaLcPeriod" startAt="4"/>
            </a:pPr>
            <a:endParaRPr lang="en-US" sz="1600" b="1" dirty="0"/>
          </a:p>
        </p:txBody>
      </p:sp>
      <p:graphicFrame>
        <p:nvGraphicFramePr>
          <p:cNvPr id="101430" name="Group 54"/>
          <p:cNvGraphicFramePr>
            <a:graphicFrameLocks noGrp="1"/>
          </p:cNvGraphicFramePr>
          <p:nvPr/>
        </p:nvGraphicFramePr>
        <p:xfrm>
          <a:off x="1600200" y="3632200"/>
          <a:ext cx="6096000" cy="3102864"/>
        </p:xfrm>
        <a:graphic>
          <a:graphicData uri="http://schemas.openxmlformats.org/drawingml/2006/table">
            <a:tbl>
              <a:tblPr/>
              <a:tblGrid>
                <a:gridCol w="3581400"/>
                <a:gridCol w="2514600"/>
              </a:tblGrid>
              <a:tr h="6937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dirty="0" smtClean="0">
                        <a:ln>
                          <a:noFill/>
                        </a:ln>
                        <a:solidFill>
                          <a:schemeClr val="tx1"/>
                        </a:solidFill>
                        <a:effectLst/>
                        <a:latin typeface="Helvetica" pitchFamily="34"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Helvetica" pitchFamily="34" charset="0"/>
                          <a:cs typeface="Times New Roman" pitchFamily="18" charset="0"/>
                        </a:rPr>
                        <a:t>Violation of limits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dirty="0" smtClean="0">
                        <a:ln>
                          <a:noFill/>
                        </a:ln>
                        <a:solidFill>
                          <a:schemeClr val="tx1"/>
                        </a:solidFill>
                        <a:effectLst/>
                        <a:latin typeface="Helvetica" pitchFamily="34" charset="0"/>
                        <a:cs typeface="Times New Roman" pitchFamily="18"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Helvetica"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Helvetica" pitchFamily="34" charset="0"/>
                          <a:cs typeface="Times New Roman" pitchFamily="18" charset="0"/>
                        </a:rPr>
                        <a:t>$200 per day, per violation</a:t>
                      </a:r>
                    </a:p>
                  </a:txBody>
                  <a:tcPr horzOverflow="overflow">
                    <a:lnL>
                      <a:noFill/>
                    </a:lnL>
                    <a:lnR cap="flat">
                      <a:noFill/>
                    </a:lnR>
                    <a:lnT cap="flat">
                      <a:noFill/>
                    </a:lnT>
                    <a:lnB>
                      <a:noFill/>
                    </a:lnB>
                    <a:lnTlToBr>
                      <a:noFill/>
                    </a:lnTlToBr>
                    <a:lnBlToTr>
                      <a:noFill/>
                    </a:lnBlToTr>
                    <a:noFill/>
                  </a:tcPr>
                </a:tc>
              </a:tr>
              <a:tr h="6953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Helvetica" pitchFamily="34" charset="0"/>
                          <a:cs typeface="Times New Roman" pitchFamily="18" charset="0"/>
                        </a:rPr>
                        <a:t>Failure to collected required samples, meet compliance schedule deadlines, required reports, or other milestone dates contained herein</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dirty="0" smtClean="0">
                        <a:ln>
                          <a:noFill/>
                        </a:ln>
                        <a:solidFill>
                          <a:schemeClr val="tx1"/>
                        </a:solidFill>
                        <a:effectLst/>
                        <a:latin typeface="Helvetica" pitchFamily="34" charset="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dirty="0" smtClean="0">
                        <a:ln>
                          <a:noFill/>
                        </a:ln>
                        <a:solidFill>
                          <a:schemeClr val="tx1"/>
                        </a:solidFill>
                        <a:effectLst/>
                        <a:latin typeface="Helvetica"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Helvetica" pitchFamily="34" charset="0"/>
                          <a:cs typeface="Times New Roman" pitchFamily="18" charset="0"/>
                        </a:rPr>
                        <a:t>$200 per day, per violation</a:t>
                      </a:r>
                    </a:p>
                  </a:txBody>
                  <a:tcPr horzOverflow="overflow">
                    <a:lnL>
                      <a:noFill/>
                    </a:lnL>
                    <a:lnR cap="flat">
                      <a:noFill/>
                    </a:lnR>
                    <a:lnT>
                      <a:noFill/>
                    </a:lnT>
                    <a:lnB>
                      <a:noFill/>
                    </a:lnB>
                    <a:lnTlToBr>
                      <a:noFill/>
                    </a:lnTlToBr>
                    <a:lnBlToTr>
                      <a:noFill/>
                    </a:lnBlToTr>
                    <a:noFill/>
                  </a:tcPr>
                </a:tc>
              </a:tr>
              <a:tr h="6937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Helvetica" pitchFamily="34" charset="0"/>
                          <a:cs typeface="Times New Roman" pitchFamily="18" charset="0"/>
                        </a:rPr>
                        <a:t>Failure to achieve full compliance with Final IUP limit at expiration of Order</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Helvetica" pitchFamily="34" charset="0"/>
                          <a:cs typeface="Times New Roman" pitchFamily="18" charset="0"/>
                        </a:rPr>
                        <a:t>$1,000 per day </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286" y="391886"/>
            <a:ext cx="8625114" cy="5551714"/>
          </a:xfrm>
        </p:spPr>
        <p:txBody>
          <a:bodyPr/>
          <a:lstStyle/>
          <a:p>
            <a:r>
              <a:rPr lang="en-US" sz="2000" dirty="0" smtClean="0">
                <a:latin typeface="Helvetica" pitchFamily="34" charset="0"/>
              </a:rPr>
              <a:t>g.	Once Compliance is achieved, this Consent Order shall terminate and all obligations hereunder except any obligation to pay identified moneys to the Town shall expire. Upon termination of this Order, the User shall be subject to all terms of the Permit.</a:t>
            </a:r>
          </a:p>
          <a:p>
            <a:r>
              <a:rPr lang="en-US" sz="2000" dirty="0" smtClean="0">
                <a:latin typeface="Helvetica" pitchFamily="34" charset="0"/>
              </a:rPr>
              <a:t>h.	In the performance of activities under this Consent Order, User must otherwise follow the procedures, rules, regulations, ordinances, and statutes of the Town, State, and Federal governments as they may apply to User. Nothing contained herein shall be construed as a waiver thereof by the Town.</a:t>
            </a:r>
          </a:p>
          <a:p>
            <a:r>
              <a:rPr lang="en-US" sz="2000" dirty="0" smtClean="0">
                <a:latin typeface="Helvetica" pitchFamily="34" charset="0"/>
              </a:rPr>
              <a:t>Signed on this 26th day of January 2013.</a:t>
            </a:r>
          </a:p>
          <a:p>
            <a:r>
              <a:rPr lang="en-US" sz="2000" dirty="0" smtClean="0">
                <a:latin typeface="Helvetica" pitchFamily="34" charset="0"/>
              </a:rPr>
              <a:t>USER:	</a:t>
            </a:r>
            <a:r>
              <a:rPr lang="en-US" sz="2000" u="sng" dirty="0" smtClean="0">
                <a:latin typeface="Helvetica" pitchFamily="34" charset="0"/>
              </a:rPr>
              <a:t>	Will </a:t>
            </a:r>
            <a:r>
              <a:rPr lang="en-US" sz="2000" u="sng" dirty="0" err="1" smtClean="0">
                <a:latin typeface="Helvetica" pitchFamily="34" charset="0"/>
              </a:rPr>
              <a:t>Plateit</a:t>
            </a:r>
            <a:r>
              <a:rPr lang="en-US" sz="2000" u="sng" dirty="0" smtClean="0">
                <a:latin typeface="Helvetica" pitchFamily="34" charset="0"/>
              </a:rPr>
              <a:t> Metal Finishers, Inc.	</a:t>
            </a:r>
            <a:endParaRPr lang="en-US" sz="2000" dirty="0" smtClean="0">
              <a:latin typeface="Helvetica" pitchFamily="34" charset="0"/>
            </a:endParaRPr>
          </a:p>
          <a:p>
            <a:r>
              <a:rPr lang="en-US" sz="2000" dirty="0" smtClean="0">
                <a:latin typeface="Helvetica" pitchFamily="34" charset="0"/>
              </a:rPr>
              <a:t>BY:		</a:t>
            </a:r>
            <a:r>
              <a:rPr lang="en-US" sz="2000" u="sng" dirty="0" smtClean="0">
                <a:latin typeface="Helvetica" pitchFamily="34" charset="0"/>
              </a:rPr>
              <a:t>	</a:t>
            </a:r>
            <a:r>
              <a:rPr lang="en-US" sz="2000" i="1" u="sng" dirty="0" smtClean="0">
                <a:latin typeface="Freestyle Script" pitchFamily="66" charset="0"/>
              </a:rPr>
              <a:t>William B</a:t>
            </a:r>
            <a:r>
              <a:rPr lang="en-US" sz="2000" u="sng" dirty="0" smtClean="0">
                <a:latin typeface="Freestyle Script" pitchFamily="66" charset="0"/>
              </a:rPr>
              <a:t> </a:t>
            </a:r>
            <a:r>
              <a:rPr lang="en-US" sz="2000" i="1" u="sng" dirty="0" err="1" smtClean="0">
                <a:latin typeface="Freestyle Script" pitchFamily="66" charset="0"/>
              </a:rPr>
              <a:t>Plateit</a:t>
            </a:r>
            <a:r>
              <a:rPr lang="en-US" sz="2000" u="sng" dirty="0" smtClean="0">
                <a:latin typeface="Helvetica" pitchFamily="34" charset="0"/>
              </a:rPr>
              <a:t> 		</a:t>
            </a:r>
            <a:endParaRPr lang="en-US" sz="2000" dirty="0" smtClean="0">
              <a:latin typeface="Helvetica" pitchFamily="34" charset="0"/>
            </a:endParaRPr>
          </a:p>
          <a:p>
            <a:r>
              <a:rPr lang="en-US" sz="2000" dirty="0" smtClean="0">
                <a:latin typeface="Helvetica" pitchFamily="34" charset="0"/>
              </a:rPr>
              <a:t>TITLE:	</a:t>
            </a:r>
            <a:r>
              <a:rPr lang="en-US" sz="2000" u="sng" dirty="0" smtClean="0">
                <a:latin typeface="Helvetica" pitchFamily="34" charset="0"/>
              </a:rPr>
              <a:t>	President 			   </a:t>
            </a:r>
            <a:endParaRPr lang="en-US" sz="2000" dirty="0" smtClean="0">
              <a:latin typeface="Helvetica" pitchFamily="34" charset="0"/>
            </a:endParaRPr>
          </a:p>
          <a:p>
            <a:r>
              <a:rPr lang="en-US" sz="2000" dirty="0" smtClean="0">
                <a:latin typeface="Helvetica" pitchFamily="34" charset="0"/>
              </a:rPr>
              <a:t>TOWN:	</a:t>
            </a:r>
            <a:r>
              <a:rPr lang="en-US" sz="2000" u="sng" dirty="0" smtClean="0">
                <a:latin typeface="Helvetica" pitchFamily="34" charset="0"/>
              </a:rPr>
              <a:t>	Town of </a:t>
            </a:r>
            <a:r>
              <a:rPr lang="en-US" sz="2000" u="sng" dirty="0" err="1" smtClean="0">
                <a:latin typeface="Helvetica" pitchFamily="34" charset="0"/>
              </a:rPr>
              <a:t>Typicalville</a:t>
            </a:r>
            <a:r>
              <a:rPr lang="en-US" sz="2000" u="sng" dirty="0" smtClean="0">
                <a:latin typeface="Helvetica" pitchFamily="34" charset="0"/>
              </a:rPr>
              <a:t>		</a:t>
            </a:r>
            <a:endParaRPr lang="en-US" sz="2000" dirty="0" smtClean="0">
              <a:latin typeface="Helvetica" pitchFamily="34" charset="0"/>
            </a:endParaRPr>
          </a:p>
          <a:p>
            <a:r>
              <a:rPr lang="en-US" sz="2000" dirty="0" smtClean="0">
                <a:latin typeface="Helvetica" pitchFamily="34" charset="0"/>
              </a:rPr>
              <a:t>BY:		</a:t>
            </a:r>
            <a:r>
              <a:rPr lang="en-US" sz="2000" u="sng" dirty="0" smtClean="0">
                <a:latin typeface="Helvetica" pitchFamily="34" charset="0"/>
              </a:rPr>
              <a:t>	 </a:t>
            </a:r>
            <a:r>
              <a:rPr lang="en-US" sz="2000" i="1" u="sng" dirty="0" smtClean="0">
                <a:latin typeface="Vivaldi" pitchFamily="66" charset="0"/>
              </a:rPr>
              <a:t>Jane Wastewater</a:t>
            </a:r>
            <a:r>
              <a:rPr lang="en-US" sz="2000" u="sng" dirty="0" smtClean="0">
                <a:latin typeface="Vivaldi" pitchFamily="66" charset="0"/>
              </a:rPr>
              <a:t> </a:t>
            </a:r>
            <a:r>
              <a:rPr lang="en-US" sz="2000" u="sng" dirty="0" smtClean="0">
                <a:latin typeface="Helvetica" pitchFamily="34" charset="0"/>
              </a:rPr>
              <a:t>		</a:t>
            </a:r>
            <a:endParaRPr lang="en-US" sz="2000" dirty="0" smtClean="0">
              <a:latin typeface="Helvetica" pitchFamily="34" charset="0"/>
            </a:endParaRPr>
          </a:p>
          <a:p>
            <a:r>
              <a:rPr lang="en-US" sz="2000" dirty="0" smtClean="0">
                <a:latin typeface="Helvetica" pitchFamily="34" charset="0"/>
              </a:rPr>
              <a:t>TITLE:	</a:t>
            </a:r>
            <a:r>
              <a:rPr lang="en-US" sz="2000" u="sng" dirty="0" smtClean="0">
                <a:latin typeface="Helvetica" pitchFamily="34" charset="0"/>
              </a:rPr>
              <a:t>	Director of Public Utilities	</a:t>
            </a:r>
            <a:endParaRPr lang="en-US" sz="2000" dirty="0" smtClean="0">
              <a:latin typeface="Helvetica" pitchFamily="34" charset="0"/>
            </a:endParaRPr>
          </a:p>
          <a:p>
            <a:r>
              <a:rPr lang="en-US" sz="2000" dirty="0" smtClean="0">
                <a:latin typeface="Helvetica" pitchFamily="34" charset="0"/>
              </a:rPr>
              <a:t>This Order expires July 11, 2014.</a:t>
            </a:r>
          </a:p>
          <a:p>
            <a:endParaRPr lang="en-US" dirty="0"/>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2672" name="Object 0"/>
          <p:cNvGraphicFramePr>
            <a:graphicFrameLocks noChangeAspect="1"/>
          </p:cNvGraphicFramePr>
          <p:nvPr/>
        </p:nvGraphicFramePr>
        <p:xfrm>
          <a:off x="0" y="1770064"/>
          <a:ext cx="8937722" cy="4078286"/>
        </p:xfrm>
        <a:graphic>
          <a:graphicData uri="http://schemas.openxmlformats.org/presentationml/2006/ole">
            <p:oleObj spid="_x0000_s412672" name="Worksheet" r:id="rId3" imgW="8572433" imgH="4410194" progId="Excel.Sheet.8">
              <p:embed/>
            </p:oleObj>
          </a:graphicData>
        </a:graphic>
      </p:graphicFrame>
      <p:sp>
        <p:nvSpPr>
          <p:cNvPr id="102404" name="Rectangle 4"/>
          <p:cNvSpPr>
            <a:spLocks noGrp="1" noChangeArrowheads="1"/>
          </p:cNvSpPr>
          <p:nvPr>
            <p:ph type="title"/>
          </p:nvPr>
        </p:nvSpPr>
        <p:spPr>
          <a:xfrm>
            <a:off x="1066800" y="931863"/>
            <a:ext cx="7793038" cy="762000"/>
          </a:xfrm>
          <a:noFill/>
          <a:ln/>
        </p:spPr>
        <p:txBody>
          <a:bodyPr/>
          <a:lstStyle/>
          <a:p>
            <a:r>
              <a:rPr lang="en-US" b="1" u="sng">
                <a:latin typeface="Comic Sans MS" pitchFamily="66" charset="0"/>
                <a:cs typeface="Times New Roman" pitchFamily="18" charset="0"/>
              </a:rPr>
              <a:t>Allocation Tables (ATs)</a:t>
            </a:r>
            <a:endParaRPr lang="en-US">
              <a:cs typeface="Times New Roman" pitchFamily="18" charset="0"/>
            </a:endParaRPr>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b="1" u="sng">
                <a:latin typeface="Comic Sans MS" pitchFamily="66" charset="0"/>
                <a:cs typeface="Times New Roman" pitchFamily="18" charset="0"/>
              </a:rPr>
              <a:t>Allocation Tables (ATs) (cont.)</a:t>
            </a:r>
          </a:p>
        </p:txBody>
      </p:sp>
      <p:graphicFrame>
        <p:nvGraphicFramePr>
          <p:cNvPr id="413696" name="Object 0"/>
          <p:cNvGraphicFramePr>
            <a:graphicFrameLocks noChangeAspect="1"/>
          </p:cNvGraphicFramePr>
          <p:nvPr/>
        </p:nvGraphicFramePr>
        <p:xfrm>
          <a:off x="125413" y="1703388"/>
          <a:ext cx="8767595" cy="4630737"/>
        </p:xfrm>
        <a:graphic>
          <a:graphicData uri="http://schemas.openxmlformats.org/presentationml/2006/ole">
            <p:oleObj spid="_x0000_s413696" name="Worksheet" r:id="rId3" imgW="8315376" imgH="4410194" progId="Excel.Sheet.8">
              <p:embed/>
            </p:oleObj>
          </a:graphicData>
        </a:graphic>
      </p:graphicFrame>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z="1800" dirty="0" smtClean="0">
                <a:latin typeface="Comic Sans MS" pitchFamily="66" charset="0"/>
                <a:cs typeface="Times New Roman" pitchFamily="18" charset="0"/>
              </a:rPr>
              <a:t>:</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a:t>
            </a:r>
            <a:r>
              <a:rPr lang="en-US" sz="1800" dirty="0">
                <a:latin typeface="Comic Sans MS" pitchFamily="66" charset="0"/>
                <a:cs typeface="Times New Roman" pitchFamily="18" charset="0"/>
              </a:rPr>
              <a:t>PAR Narrative</a:t>
            </a:r>
            <a:endParaRPr lang="en-US" sz="1800" dirty="0">
              <a:latin typeface="Times" pitchFamily="18" charset="0"/>
              <a:cs typeface="Times New Roman" pitchFamily="18" charset="0"/>
            </a:endParaRPr>
          </a:p>
        </p:txBody>
      </p:sp>
      <p:sp>
        <p:nvSpPr>
          <p:cNvPr id="45059" name="Rectangle 3"/>
          <p:cNvSpPr>
            <a:spLocks noGrp="1" noChangeArrowheads="1"/>
          </p:cNvSpPr>
          <p:nvPr>
            <p:ph type="body" idx="1"/>
          </p:nvPr>
        </p:nvSpPr>
        <p:spPr>
          <a:xfrm>
            <a:off x="736600" y="1447800"/>
            <a:ext cx="8178800" cy="4902200"/>
          </a:xfrm>
        </p:spPr>
        <p:txBody>
          <a:bodyPr/>
          <a:lstStyle/>
          <a:p>
            <a:pPr algn="just"/>
            <a:r>
              <a:rPr lang="en-US" sz="2000" b="1" dirty="0">
                <a:latin typeface="Helvetica" pitchFamily="34" charset="0"/>
                <a:cs typeface="Times New Roman" pitchFamily="18" charset="0"/>
              </a:rPr>
              <a:t>GENERAL INFORMATION (cont.):</a:t>
            </a:r>
          </a:p>
          <a:p>
            <a:pPr algn="just"/>
            <a:endParaRPr lang="en-US" sz="2000" b="1" dirty="0">
              <a:latin typeface="Helvetica" pitchFamily="34" charset="0"/>
              <a:cs typeface="Times New Roman" pitchFamily="18" charset="0"/>
            </a:endParaRPr>
          </a:p>
          <a:p>
            <a:pPr algn="just"/>
            <a:r>
              <a:rPr lang="en-US" sz="2000" dirty="0">
                <a:latin typeface="Helvetica" pitchFamily="34" charset="0"/>
                <a:cs typeface="Times New Roman" pitchFamily="18" charset="0"/>
              </a:rPr>
              <a:t>GENERAL PERMIT INFORMATION:</a:t>
            </a:r>
          </a:p>
          <a:p>
            <a:pPr algn="just">
              <a:buFont typeface="Wingdings" pitchFamily="2" charset="2"/>
              <a:buChar char="n"/>
            </a:pPr>
            <a:r>
              <a:rPr lang="en-US" sz="2000" dirty="0">
                <a:latin typeface="Helvetica" pitchFamily="34" charset="0"/>
                <a:cs typeface="Times New Roman" pitchFamily="18" charset="0"/>
              </a:rPr>
              <a:t>No permits lapsed or expired prior to renewal</a:t>
            </a:r>
          </a:p>
          <a:p>
            <a:pPr algn="just">
              <a:buFont typeface="Wingdings" pitchFamily="2" charset="2"/>
              <a:buChar char="n"/>
            </a:pPr>
            <a:r>
              <a:rPr lang="en-US" sz="2000" dirty="0">
                <a:latin typeface="Helvetica" pitchFamily="34" charset="0"/>
                <a:cs typeface="Times New Roman" pitchFamily="18" charset="0"/>
              </a:rPr>
              <a:t>No new or Name Changes at any </a:t>
            </a:r>
            <a:r>
              <a:rPr lang="en-US" sz="2000" dirty="0" smtClean="0">
                <a:latin typeface="Helvetica" pitchFamily="34" charset="0"/>
                <a:cs typeface="Times New Roman" pitchFamily="18" charset="0"/>
              </a:rPr>
              <a:t>SIUs</a:t>
            </a:r>
            <a:endParaRPr lang="en-US" sz="2000" dirty="0">
              <a:latin typeface="Helvetica" pitchFamily="34" charset="0"/>
              <a:cs typeface="Times New Roman" pitchFamily="18" charset="0"/>
            </a:endParaRPr>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b="1" u="sng">
                <a:latin typeface="Comic Sans MS" pitchFamily="66" charset="0"/>
                <a:cs typeface="Times New Roman" pitchFamily="18" charset="0"/>
              </a:rPr>
              <a:t>Allocation Tables (ATs) (cont.)</a:t>
            </a:r>
            <a:endParaRPr lang="en-US"/>
          </a:p>
        </p:txBody>
      </p:sp>
      <p:graphicFrame>
        <p:nvGraphicFramePr>
          <p:cNvPr id="414720" name="Object 0"/>
          <p:cNvGraphicFramePr>
            <a:graphicFrameLocks noChangeAspect="1"/>
          </p:cNvGraphicFramePr>
          <p:nvPr/>
        </p:nvGraphicFramePr>
        <p:xfrm>
          <a:off x="304800" y="1524000"/>
          <a:ext cx="8529694" cy="4619625"/>
        </p:xfrm>
        <a:graphic>
          <a:graphicData uri="http://schemas.openxmlformats.org/presentationml/2006/ole">
            <p:oleObj spid="_x0000_s414720" name="Worksheet" r:id="rId3" imgW="8124943" imgH="4410194" progId="Excel.Sheet.8">
              <p:embed/>
            </p:oleObj>
          </a:graphicData>
        </a:graphic>
      </p:graphicFrame>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b="1" u="sng">
                <a:latin typeface="Comic Sans MS" pitchFamily="66" charset="0"/>
                <a:cs typeface="Times New Roman" pitchFamily="18" charset="0"/>
              </a:rPr>
              <a:t>Allocation Tables (ATs) (cont.)</a:t>
            </a:r>
          </a:p>
        </p:txBody>
      </p:sp>
      <p:graphicFrame>
        <p:nvGraphicFramePr>
          <p:cNvPr id="415744" name="Object 0"/>
          <p:cNvGraphicFramePr>
            <a:graphicFrameLocks noChangeAspect="1"/>
          </p:cNvGraphicFramePr>
          <p:nvPr/>
        </p:nvGraphicFramePr>
        <p:xfrm>
          <a:off x="169862" y="1564110"/>
          <a:ext cx="8634969" cy="4970040"/>
        </p:xfrm>
        <a:graphic>
          <a:graphicData uri="http://schemas.openxmlformats.org/presentationml/2006/ole">
            <p:oleObj spid="_x0000_s415744" name="Worksheet" r:id="rId3" imgW="7658033" imgH="4410194" progId="Excel.Sheet.8">
              <p:embed/>
            </p:oleObj>
          </a:graphicData>
        </a:graphic>
      </p:graphicFrame>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n-US" sz="1800" dirty="0" smtClean="0">
                <a:latin typeface="Comic Sans MS" pitchFamily="66" charset="0"/>
                <a:cs typeface="Times New Roman" pitchFamily="18" charset="0"/>
              </a:rPr>
              <a:t>:</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a:t>
            </a:r>
            <a:r>
              <a:rPr lang="en-US" sz="1800" dirty="0">
                <a:latin typeface="Comic Sans MS" pitchFamily="66" charset="0"/>
                <a:cs typeface="Times New Roman" pitchFamily="18" charset="0"/>
              </a:rPr>
              <a:t>PAR Narrative</a:t>
            </a:r>
          </a:p>
        </p:txBody>
      </p:sp>
      <p:sp>
        <p:nvSpPr>
          <p:cNvPr id="215043" name="Rectangle 3"/>
          <p:cNvSpPr>
            <a:spLocks noGrp="1" noChangeArrowheads="1"/>
          </p:cNvSpPr>
          <p:nvPr>
            <p:ph type="body" idx="1"/>
          </p:nvPr>
        </p:nvSpPr>
        <p:spPr>
          <a:xfrm>
            <a:off x="762000" y="1371600"/>
            <a:ext cx="7772400" cy="5029200"/>
          </a:xfrm>
        </p:spPr>
        <p:txBody>
          <a:bodyPr/>
          <a:lstStyle/>
          <a:p>
            <a:r>
              <a:rPr lang="en-US" sz="2400" b="1" dirty="0" smtClean="0">
                <a:latin typeface="Helvetica" pitchFamily="34" charset="0"/>
                <a:cs typeface="Times New Roman" pitchFamily="18" charset="0"/>
              </a:rPr>
              <a:t>IU </a:t>
            </a:r>
            <a:r>
              <a:rPr lang="en-US" sz="2400" b="1" dirty="0">
                <a:latin typeface="Helvetica" pitchFamily="34" charset="0"/>
                <a:cs typeface="Times New Roman" pitchFamily="18" charset="0"/>
              </a:rPr>
              <a:t>INFORMATION,  listed alphabetically</a:t>
            </a:r>
          </a:p>
          <a:p>
            <a:pPr>
              <a:buFont typeface="Wingdings" pitchFamily="2" charset="2"/>
              <a:buChar char="n"/>
            </a:pPr>
            <a:r>
              <a:rPr lang="en-US" sz="2400" b="1" dirty="0">
                <a:latin typeface="Helvetica" pitchFamily="34" charset="0"/>
                <a:cs typeface="Times New Roman" pitchFamily="18" charset="0"/>
              </a:rPr>
              <a:t>Chicken </a:t>
            </a:r>
            <a:r>
              <a:rPr lang="en-US" sz="2400" b="1" dirty="0" err="1">
                <a:latin typeface="Helvetica" pitchFamily="34" charset="0"/>
                <a:cs typeface="Times New Roman" pitchFamily="18" charset="0"/>
              </a:rPr>
              <a:t>Pluckers</a:t>
            </a:r>
            <a:r>
              <a:rPr lang="en-US" sz="2400" b="1" dirty="0">
                <a:latin typeface="Helvetica" pitchFamily="34" charset="0"/>
                <a:cs typeface="Times New Roman" pitchFamily="18" charset="0"/>
              </a:rPr>
              <a:t>, Inc.  ( IUP # 0008, Poultry)</a:t>
            </a:r>
          </a:p>
          <a:p>
            <a:endParaRPr lang="en-US" sz="2400" b="1" dirty="0">
              <a:latin typeface="Helvetica" pitchFamily="34" charset="0"/>
              <a:cs typeface="Times New Roman" pitchFamily="18" charset="0"/>
            </a:endParaRPr>
          </a:p>
          <a:p>
            <a:r>
              <a:rPr lang="en-US" sz="2400" dirty="0">
                <a:latin typeface="Helvetica" pitchFamily="34" charset="0"/>
                <a:cs typeface="Times New Roman" pitchFamily="18" charset="0"/>
              </a:rPr>
              <a:t>	SNC INFORMATION:</a:t>
            </a:r>
          </a:p>
          <a:p>
            <a:pPr lvl="1"/>
            <a:r>
              <a:rPr lang="en-US" sz="2400" dirty="0">
                <a:latin typeface="Helvetica" pitchFamily="34" charset="0"/>
                <a:cs typeface="Times New Roman" pitchFamily="18" charset="0"/>
              </a:rPr>
              <a:t>This SIU was in SNC for TRC limit violations for BOD during </a:t>
            </a:r>
            <a:r>
              <a:rPr lang="en-US" sz="2400" dirty="0" smtClean="0">
                <a:latin typeface="Helvetica" pitchFamily="34" charset="0"/>
                <a:cs typeface="Times New Roman" pitchFamily="18" charset="0"/>
              </a:rPr>
              <a:t>January to June 2012.</a:t>
            </a:r>
            <a:endParaRPr lang="en-US" sz="2400" dirty="0">
              <a:latin typeface="Helvetica" pitchFamily="34" charset="0"/>
              <a:cs typeface="Times New Roman" pitchFamily="18" charset="0"/>
            </a:endParaRPr>
          </a:p>
          <a:p>
            <a:pPr lvl="1"/>
            <a:r>
              <a:rPr lang="en-US" sz="2400" dirty="0">
                <a:latin typeface="Helvetica" pitchFamily="34" charset="0"/>
                <a:cs typeface="Times New Roman" pitchFamily="18" charset="0"/>
              </a:rPr>
              <a:t>This SIU was also in SNC for reporting due to failure to complete all self-monitoring samples during </a:t>
            </a:r>
            <a:r>
              <a:rPr lang="en-US" sz="2400" dirty="0" smtClean="0">
                <a:latin typeface="Helvetica" pitchFamily="34" charset="0"/>
                <a:cs typeface="Times New Roman" pitchFamily="18" charset="0"/>
              </a:rPr>
              <a:t>January to June 2012.</a:t>
            </a:r>
            <a:endParaRPr lang="en-US" sz="2400" dirty="0">
              <a:latin typeface="Helvetica" pitchFamily="34" charset="0"/>
              <a:cs typeface="Times New Roman" pitchFamily="18" charset="0"/>
            </a:endParaRPr>
          </a:p>
          <a:p>
            <a:pPr lvl="1"/>
            <a:r>
              <a:rPr lang="en-US" sz="2400" dirty="0">
                <a:latin typeface="Helvetica" pitchFamily="34" charset="0"/>
                <a:cs typeface="Times New Roman" pitchFamily="18" charset="0"/>
              </a:rPr>
              <a:t>Copy of Public Notice is enclosed.</a:t>
            </a: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a:t>
            </a:r>
            <a:r>
              <a:rPr lang="en-US" sz="1800" dirty="0">
                <a:latin typeface="Comic Sans MS" pitchFamily="66" charset="0"/>
                <a:cs typeface="Times New Roman" pitchFamily="18" charset="0"/>
              </a:rPr>
              <a:t>PAR Narrative</a:t>
            </a:r>
          </a:p>
        </p:txBody>
      </p:sp>
      <p:sp>
        <p:nvSpPr>
          <p:cNvPr id="48131" name="Rectangle 3"/>
          <p:cNvSpPr>
            <a:spLocks noGrp="1" noChangeArrowheads="1"/>
          </p:cNvSpPr>
          <p:nvPr>
            <p:ph type="body" idx="1"/>
          </p:nvPr>
        </p:nvSpPr>
        <p:spPr>
          <a:xfrm>
            <a:off x="762000" y="1371600"/>
            <a:ext cx="7772400" cy="5029200"/>
          </a:xfrm>
        </p:spPr>
        <p:txBody>
          <a:bodyPr/>
          <a:lstStyle/>
          <a:p>
            <a:pPr>
              <a:lnSpc>
                <a:spcPct val="90000"/>
              </a:lnSpc>
            </a:pPr>
            <a:r>
              <a:rPr lang="en-US" sz="2400" b="1" dirty="0" smtClean="0">
                <a:latin typeface="Helvetica" pitchFamily="34" charset="0"/>
                <a:cs typeface="Times New Roman" pitchFamily="18" charset="0"/>
              </a:rPr>
              <a:t>IU </a:t>
            </a:r>
            <a:r>
              <a:rPr lang="en-US" sz="2400" b="1" dirty="0">
                <a:latin typeface="Helvetica" pitchFamily="34" charset="0"/>
                <a:cs typeface="Times New Roman" pitchFamily="18" charset="0"/>
              </a:rPr>
              <a:t>INFORMATION,  listed alphabetically</a:t>
            </a:r>
          </a:p>
          <a:p>
            <a:pPr>
              <a:lnSpc>
                <a:spcPct val="90000"/>
              </a:lnSpc>
              <a:buFont typeface="Wingdings" pitchFamily="2" charset="2"/>
              <a:buChar char="n"/>
            </a:pPr>
            <a:r>
              <a:rPr lang="en-US" sz="2400" b="1" dirty="0">
                <a:latin typeface="Helvetica" pitchFamily="34" charset="0"/>
                <a:cs typeface="Times New Roman" pitchFamily="18" charset="0"/>
              </a:rPr>
              <a:t>Chicken </a:t>
            </a:r>
            <a:r>
              <a:rPr lang="en-US" sz="2400" b="1" dirty="0" err="1">
                <a:latin typeface="Helvetica" pitchFamily="34" charset="0"/>
                <a:cs typeface="Times New Roman" pitchFamily="18" charset="0"/>
              </a:rPr>
              <a:t>Pluckers</a:t>
            </a:r>
            <a:r>
              <a:rPr lang="en-US" sz="2400" b="1" dirty="0">
                <a:latin typeface="Helvetica" pitchFamily="34" charset="0"/>
                <a:cs typeface="Times New Roman" pitchFamily="18" charset="0"/>
              </a:rPr>
              <a:t>, Inc.  ( IUP # 0008, Poultry)</a:t>
            </a:r>
          </a:p>
          <a:p>
            <a:pPr>
              <a:lnSpc>
                <a:spcPct val="90000"/>
              </a:lnSpc>
            </a:pPr>
            <a:r>
              <a:rPr lang="en-US" sz="2000" dirty="0">
                <a:latin typeface="Helvetica" pitchFamily="34" charset="0"/>
                <a:cs typeface="Times New Roman" pitchFamily="18" charset="0"/>
              </a:rPr>
              <a:t>	SNC INFORMATION (cont.):</a:t>
            </a:r>
          </a:p>
          <a:p>
            <a:pPr lvl="1">
              <a:lnSpc>
                <a:spcPct val="90000"/>
              </a:lnSpc>
            </a:pPr>
            <a:r>
              <a:rPr lang="en-US" sz="2000" dirty="0">
                <a:latin typeface="Helvetica" pitchFamily="34" charset="0"/>
                <a:cs typeface="Times New Roman" pitchFamily="18" charset="0"/>
              </a:rPr>
              <a:t>SNC Situation for BOD has been resolved.  The SIU began an investigation into the source of the BOD violations in </a:t>
            </a:r>
            <a:r>
              <a:rPr lang="en-US" sz="2000" dirty="0" smtClean="0">
                <a:latin typeface="Helvetica" pitchFamily="34" charset="0"/>
                <a:cs typeface="Times New Roman" pitchFamily="18" charset="0"/>
              </a:rPr>
              <a:t>February, </a:t>
            </a:r>
            <a:r>
              <a:rPr lang="en-US" sz="2000" dirty="0">
                <a:latin typeface="Helvetica" pitchFamily="34" charset="0"/>
                <a:cs typeface="Times New Roman" pitchFamily="18" charset="0"/>
              </a:rPr>
              <a:t>per our first NOV.  Their efforts were intensified as the violations continued and more NOVs were issued.  In the end they traced the source to problems in the Industry's pretreatment unit.  Temporary repairs were completed in </a:t>
            </a:r>
            <a:r>
              <a:rPr lang="en-US" sz="2000" dirty="0" smtClean="0">
                <a:latin typeface="Helvetica" pitchFamily="34" charset="0"/>
                <a:cs typeface="Times New Roman" pitchFamily="18" charset="0"/>
              </a:rPr>
              <a:t>August, </a:t>
            </a:r>
            <a:r>
              <a:rPr lang="en-US" sz="2000" dirty="0">
                <a:latin typeface="Helvetica" pitchFamily="34" charset="0"/>
                <a:cs typeface="Times New Roman" pitchFamily="18" charset="0"/>
              </a:rPr>
              <a:t>which enabled the SIU to come back into compliance during the second six-month reporting period (i.e., they still had some violations in July but overall not SNC – see IDSF)</a:t>
            </a:r>
          </a:p>
          <a:p>
            <a:pPr lvl="1">
              <a:lnSpc>
                <a:spcPct val="90000"/>
              </a:lnSpc>
            </a:pPr>
            <a:r>
              <a:rPr lang="en-US" sz="2000" dirty="0">
                <a:latin typeface="Helvetica" pitchFamily="34" charset="0"/>
                <a:cs typeface="Times New Roman" pitchFamily="18" charset="0"/>
              </a:rPr>
              <a:t>SNC situation for reporting has also been addressed.  This Industry has hired new staff and is now properly sampling according to its permit requirements.</a:t>
            </a:r>
            <a:r>
              <a:rPr lang="en-US" sz="2000" dirty="0"/>
              <a:t> </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a:t>
            </a:r>
            <a:r>
              <a:rPr lang="en-US" sz="1800" dirty="0">
                <a:latin typeface="Comic Sans MS" pitchFamily="66" charset="0"/>
                <a:cs typeface="Times New Roman" pitchFamily="18" charset="0"/>
              </a:rPr>
              <a:t>PAR Narrative</a:t>
            </a:r>
          </a:p>
        </p:txBody>
      </p:sp>
      <p:sp>
        <p:nvSpPr>
          <p:cNvPr id="216067" name="Rectangle 3"/>
          <p:cNvSpPr>
            <a:spLocks noGrp="1" noChangeArrowheads="1"/>
          </p:cNvSpPr>
          <p:nvPr>
            <p:ph type="body" idx="1"/>
          </p:nvPr>
        </p:nvSpPr>
        <p:spPr>
          <a:xfrm>
            <a:off x="685800" y="1371600"/>
            <a:ext cx="7772400" cy="4495800"/>
          </a:xfrm>
        </p:spPr>
        <p:txBody>
          <a:bodyPr/>
          <a:lstStyle/>
          <a:p>
            <a:pPr algn="just">
              <a:buFont typeface="Wingdings" pitchFamily="2" charset="2"/>
              <a:buChar char="n"/>
            </a:pPr>
            <a:r>
              <a:rPr lang="en-US" sz="2000" b="1" dirty="0">
                <a:latin typeface="Helvetica" pitchFamily="34" charset="0"/>
                <a:cs typeface="Times New Roman" pitchFamily="18" charset="0"/>
              </a:rPr>
              <a:t>Chicken </a:t>
            </a:r>
            <a:r>
              <a:rPr lang="en-US" sz="2000" b="1" dirty="0" err="1">
                <a:latin typeface="Helvetica" pitchFamily="34" charset="0"/>
                <a:cs typeface="Times New Roman" pitchFamily="18" charset="0"/>
              </a:rPr>
              <a:t>Pluckers</a:t>
            </a:r>
            <a:r>
              <a:rPr lang="en-US" sz="2000" b="1" dirty="0">
                <a:latin typeface="Helvetica" pitchFamily="34" charset="0"/>
                <a:cs typeface="Times New Roman" pitchFamily="18" charset="0"/>
              </a:rPr>
              <a:t>, Inc.  (continued</a:t>
            </a:r>
            <a:r>
              <a:rPr lang="en-US" sz="2000" i="1" dirty="0">
                <a:latin typeface="Helvetica" pitchFamily="34" charset="0"/>
                <a:cs typeface="Times New Roman" pitchFamily="18" charset="0"/>
              </a:rPr>
              <a:t>)</a:t>
            </a:r>
            <a:endParaRPr lang="en-US" sz="2000" dirty="0">
              <a:latin typeface="Times" pitchFamily="18" charset="0"/>
              <a:cs typeface="Times New Roman" pitchFamily="18" charset="0"/>
            </a:endParaRPr>
          </a:p>
          <a:p>
            <a:pPr algn="just"/>
            <a:r>
              <a:rPr lang="en-US" sz="2000" dirty="0">
                <a:latin typeface="Helvetica" pitchFamily="34" charset="0"/>
                <a:cs typeface="Times New Roman" pitchFamily="18" charset="0"/>
              </a:rPr>
              <a:t>	</a:t>
            </a:r>
          </a:p>
          <a:p>
            <a:pPr algn="just"/>
            <a:r>
              <a:rPr lang="en-US" sz="2000" dirty="0">
                <a:latin typeface="Helvetica" pitchFamily="34" charset="0"/>
                <a:cs typeface="Times New Roman" pitchFamily="18" charset="0"/>
              </a:rPr>
              <a:t>	ORDERS AND SCHEDULE INFORMATION:</a:t>
            </a:r>
          </a:p>
          <a:p>
            <a:pPr algn="just"/>
            <a:endParaRPr lang="en-US" sz="2000" dirty="0">
              <a:latin typeface="Helvetica" pitchFamily="34" charset="0"/>
              <a:cs typeface="Times New Roman" pitchFamily="18" charset="0"/>
            </a:endParaRPr>
          </a:p>
          <a:p>
            <a:pPr lvl="1" algn="just"/>
            <a:r>
              <a:rPr lang="en-US" sz="2000" dirty="0">
                <a:latin typeface="Helvetica" pitchFamily="34" charset="0"/>
                <a:cs typeface="Times New Roman" pitchFamily="18" charset="0"/>
              </a:rPr>
              <a:t>Compliance Schedule added to permit to require installation of new pretreatment equipment.</a:t>
            </a:r>
          </a:p>
          <a:p>
            <a:pPr lvl="1" algn="just"/>
            <a:r>
              <a:rPr lang="en-US" sz="2000" dirty="0">
                <a:latin typeface="Helvetica" pitchFamily="34" charset="0"/>
                <a:cs typeface="Times New Roman" pitchFamily="18" charset="0"/>
              </a:rPr>
              <a:t>Copy of the Schedule submitted to the Division with a permit modification with new effective date of </a:t>
            </a:r>
            <a:r>
              <a:rPr lang="en-US" sz="2000" u="sng" dirty="0">
                <a:latin typeface="Helvetica" pitchFamily="34" charset="0"/>
                <a:cs typeface="Times New Roman" pitchFamily="18" charset="0"/>
              </a:rPr>
              <a:t>   </a:t>
            </a:r>
            <a:r>
              <a:rPr lang="en-US" sz="2000" u="sng" dirty="0" smtClean="0">
                <a:latin typeface="Helvetica" pitchFamily="34" charset="0"/>
                <a:cs typeface="Times New Roman" pitchFamily="18" charset="0"/>
              </a:rPr>
              <a:t>9/30/12 </a:t>
            </a:r>
            <a:r>
              <a:rPr lang="en-US" sz="2000" u="sng" dirty="0">
                <a:latin typeface="Helvetica" pitchFamily="34" charset="0"/>
                <a:cs typeface="Times New Roman" pitchFamily="18" charset="0"/>
              </a:rPr>
              <a:t>.</a:t>
            </a:r>
          </a:p>
          <a:p>
            <a:pPr lvl="1" algn="just"/>
            <a:r>
              <a:rPr lang="en-US" sz="2000" dirty="0">
                <a:latin typeface="Helvetica" pitchFamily="34" charset="0"/>
                <a:cs typeface="Times New Roman" pitchFamily="18" charset="0"/>
              </a:rPr>
              <a:t>As noted above, the repairs to the treatment unit to address the BOD violations were “temporary” and so the SIU must still do more work to get a permanent solution.</a:t>
            </a:r>
            <a:endParaRPr lang="en-US" sz="1400" dirty="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a:t>
            </a:r>
            <a:r>
              <a:rPr lang="en-US" sz="1800" dirty="0">
                <a:latin typeface="Comic Sans MS" pitchFamily="66" charset="0"/>
                <a:cs typeface="Times New Roman" pitchFamily="18" charset="0"/>
              </a:rPr>
              <a:t>PAR Narrative</a:t>
            </a:r>
          </a:p>
        </p:txBody>
      </p:sp>
      <p:sp>
        <p:nvSpPr>
          <p:cNvPr id="52227" name="Rectangle 3"/>
          <p:cNvSpPr>
            <a:spLocks noGrp="1" noChangeArrowheads="1"/>
          </p:cNvSpPr>
          <p:nvPr>
            <p:ph type="body" idx="1"/>
          </p:nvPr>
        </p:nvSpPr>
        <p:spPr>
          <a:xfrm>
            <a:off x="685800" y="1371600"/>
            <a:ext cx="7772400" cy="4495800"/>
          </a:xfrm>
        </p:spPr>
        <p:txBody>
          <a:bodyPr/>
          <a:lstStyle/>
          <a:p>
            <a:pPr algn="just">
              <a:lnSpc>
                <a:spcPct val="90000"/>
              </a:lnSpc>
              <a:buFont typeface="Wingdings" pitchFamily="2" charset="2"/>
              <a:buChar char="n"/>
            </a:pPr>
            <a:r>
              <a:rPr lang="en-US" sz="2000" b="1" dirty="0">
                <a:latin typeface="Helvetica" pitchFamily="34" charset="0"/>
                <a:cs typeface="Times New Roman" pitchFamily="18" charset="0"/>
              </a:rPr>
              <a:t>Chicken </a:t>
            </a:r>
            <a:r>
              <a:rPr lang="en-US" sz="2000" b="1" dirty="0" err="1">
                <a:latin typeface="Helvetica" pitchFamily="34" charset="0"/>
                <a:cs typeface="Times New Roman" pitchFamily="18" charset="0"/>
              </a:rPr>
              <a:t>Pluckers</a:t>
            </a:r>
            <a:r>
              <a:rPr lang="en-US" sz="2000" b="1" dirty="0">
                <a:latin typeface="Helvetica" pitchFamily="34" charset="0"/>
                <a:cs typeface="Times New Roman" pitchFamily="18" charset="0"/>
              </a:rPr>
              <a:t>, Inc.  (continued</a:t>
            </a:r>
            <a:r>
              <a:rPr lang="en-US" sz="2000" i="1" dirty="0">
                <a:latin typeface="Helvetica" pitchFamily="34" charset="0"/>
                <a:cs typeface="Times New Roman" pitchFamily="18" charset="0"/>
              </a:rPr>
              <a:t>)</a:t>
            </a:r>
            <a:endParaRPr lang="en-US" sz="2000" dirty="0">
              <a:latin typeface="Times" pitchFamily="18" charset="0"/>
              <a:cs typeface="Times New Roman" pitchFamily="18" charset="0"/>
            </a:endParaRPr>
          </a:p>
          <a:p>
            <a:pPr algn="just">
              <a:lnSpc>
                <a:spcPct val="90000"/>
              </a:lnSpc>
            </a:pPr>
            <a:r>
              <a:rPr lang="en-US" sz="2000" dirty="0">
                <a:latin typeface="Helvetica" pitchFamily="34" charset="0"/>
                <a:cs typeface="Times New Roman" pitchFamily="18" charset="0"/>
              </a:rPr>
              <a:t>	</a:t>
            </a:r>
          </a:p>
          <a:p>
            <a:pPr algn="just">
              <a:lnSpc>
                <a:spcPct val="90000"/>
              </a:lnSpc>
            </a:pPr>
            <a:r>
              <a:rPr lang="en-US" sz="1800" dirty="0">
                <a:latin typeface="Helvetica" pitchFamily="34" charset="0"/>
                <a:cs typeface="Times New Roman" pitchFamily="18" charset="0"/>
              </a:rPr>
              <a:t>	</a:t>
            </a:r>
            <a:r>
              <a:rPr lang="en-US" sz="2000" dirty="0">
                <a:latin typeface="Helvetica" pitchFamily="34" charset="0"/>
                <a:cs typeface="Times New Roman" pitchFamily="18" charset="0"/>
              </a:rPr>
              <a:t>A to C and CONSTRUCTION INFORMATION:</a:t>
            </a:r>
          </a:p>
          <a:p>
            <a:pPr algn="just">
              <a:lnSpc>
                <a:spcPct val="90000"/>
              </a:lnSpc>
            </a:pPr>
            <a:endParaRPr lang="en-US" sz="2000" dirty="0">
              <a:latin typeface="Helvetica" pitchFamily="34" charset="0"/>
              <a:cs typeface="Times New Roman" pitchFamily="18" charset="0"/>
            </a:endParaRPr>
          </a:p>
          <a:p>
            <a:pPr lvl="1" algn="just">
              <a:lnSpc>
                <a:spcPct val="90000"/>
              </a:lnSpc>
            </a:pPr>
            <a:r>
              <a:rPr lang="en-US" sz="2000" dirty="0">
                <a:latin typeface="Helvetica" pitchFamily="34" charset="0"/>
                <a:cs typeface="Times New Roman" pitchFamily="18" charset="0"/>
              </a:rPr>
              <a:t>An </a:t>
            </a:r>
            <a:r>
              <a:rPr lang="en-US" sz="2000" dirty="0" err="1">
                <a:latin typeface="Helvetica" pitchFamily="34" charset="0"/>
                <a:cs typeface="Times New Roman" pitchFamily="18" charset="0"/>
              </a:rPr>
              <a:t>AtoC</a:t>
            </a:r>
            <a:r>
              <a:rPr lang="en-US" sz="2000" dirty="0">
                <a:latin typeface="Helvetica" pitchFamily="34" charset="0"/>
                <a:cs typeface="Times New Roman" pitchFamily="18" charset="0"/>
              </a:rPr>
              <a:t> was issued to the Industry on </a:t>
            </a:r>
            <a:r>
              <a:rPr lang="en-US" sz="2000" u="sng" dirty="0">
                <a:latin typeface="Helvetica" pitchFamily="34" charset="0"/>
                <a:cs typeface="Times New Roman" pitchFamily="18" charset="0"/>
              </a:rPr>
              <a:t>    </a:t>
            </a:r>
            <a:r>
              <a:rPr lang="en-US" sz="2000" u="sng" dirty="0" smtClean="0">
                <a:latin typeface="Helvetica" pitchFamily="34" charset="0"/>
                <a:cs typeface="Times New Roman" pitchFamily="18" charset="0"/>
              </a:rPr>
              <a:t>10/28/12     </a:t>
            </a:r>
            <a:r>
              <a:rPr lang="en-US" sz="2000" dirty="0">
                <a:latin typeface="Helvetica" pitchFamily="34" charset="0"/>
                <a:cs typeface="Times New Roman" pitchFamily="18" charset="0"/>
              </a:rPr>
              <a:t>.</a:t>
            </a:r>
          </a:p>
          <a:p>
            <a:pPr lvl="1" algn="just">
              <a:lnSpc>
                <a:spcPct val="90000"/>
              </a:lnSpc>
            </a:pPr>
            <a:r>
              <a:rPr lang="en-US" sz="2000" dirty="0">
                <a:latin typeface="Helvetica" pitchFamily="34" charset="0"/>
                <a:cs typeface="Times New Roman" pitchFamily="18" charset="0"/>
              </a:rPr>
              <a:t>Industry will install the following: </a:t>
            </a:r>
            <a:r>
              <a:rPr lang="en-US" sz="2000" dirty="0" smtClean="0">
                <a:latin typeface="Helvetica" pitchFamily="34" charset="0"/>
                <a:cs typeface="Times New Roman" pitchFamily="18" charset="0"/>
              </a:rPr>
              <a:t>new </a:t>
            </a:r>
            <a:r>
              <a:rPr lang="en-US" sz="2000" dirty="0">
                <a:latin typeface="Helvetica" pitchFamily="34" charset="0"/>
                <a:cs typeface="Times New Roman" pitchFamily="18" charset="0"/>
              </a:rPr>
              <a:t>100,000 gal EQ tank at head of </a:t>
            </a:r>
            <a:r>
              <a:rPr lang="en-US" sz="2000" dirty="0" smtClean="0">
                <a:latin typeface="Helvetica" pitchFamily="34" charset="0"/>
                <a:cs typeface="Times New Roman" pitchFamily="18" charset="0"/>
              </a:rPr>
              <a:t>pretreatment, upgrade </a:t>
            </a:r>
            <a:r>
              <a:rPr lang="en-US" sz="2000" dirty="0">
                <a:latin typeface="Helvetica" pitchFamily="34" charset="0"/>
                <a:cs typeface="Times New Roman" pitchFamily="18" charset="0"/>
              </a:rPr>
              <a:t>chemical feeds and pH </a:t>
            </a:r>
            <a:r>
              <a:rPr lang="en-US" sz="2000" dirty="0" smtClean="0">
                <a:latin typeface="Helvetica" pitchFamily="34" charset="0"/>
                <a:cs typeface="Times New Roman" pitchFamily="18" charset="0"/>
              </a:rPr>
              <a:t>adjustment </a:t>
            </a:r>
            <a:r>
              <a:rPr lang="en-US" sz="2000" dirty="0">
                <a:latin typeface="Helvetica" pitchFamily="34" charset="0"/>
                <a:cs typeface="Times New Roman" pitchFamily="18" charset="0"/>
              </a:rPr>
              <a:t>at approx. cost of $75,000</a:t>
            </a:r>
          </a:p>
          <a:p>
            <a:pPr lvl="1" algn="just">
              <a:lnSpc>
                <a:spcPct val="90000"/>
              </a:lnSpc>
            </a:pPr>
            <a:r>
              <a:rPr lang="en-US" sz="2000" dirty="0">
                <a:latin typeface="Helvetica" pitchFamily="34" charset="0"/>
                <a:cs typeface="Times New Roman" pitchFamily="18" charset="0"/>
              </a:rPr>
              <a:t>The schedule requires that installation of equipment be completed by </a:t>
            </a:r>
            <a:r>
              <a:rPr lang="en-US" sz="2000" dirty="0" smtClean="0">
                <a:latin typeface="Helvetica" pitchFamily="34" charset="0"/>
                <a:cs typeface="Times New Roman" pitchFamily="18" charset="0"/>
              </a:rPr>
              <a:t>June </a:t>
            </a:r>
            <a:r>
              <a:rPr lang="en-US" sz="2000" dirty="0">
                <a:latin typeface="Helvetica" pitchFamily="34" charset="0"/>
                <a:cs typeface="Times New Roman" pitchFamily="18" charset="0"/>
              </a:rPr>
              <a:t>30, </a:t>
            </a:r>
            <a:r>
              <a:rPr lang="en-US" sz="2000" dirty="0" smtClean="0">
                <a:latin typeface="Helvetica" pitchFamily="34" charset="0"/>
                <a:cs typeface="Times New Roman" pitchFamily="18" charset="0"/>
              </a:rPr>
              <a:t>2013.</a:t>
            </a:r>
            <a:endParaRPr lang="en-US" sz="2000" dirty="0">
              <a:latin typeface="Helvetica" pitchFamily="34" charset="0"/>
              <a:cs typeface="Times New Roman" pitchFamily="18" charset="0"/>
            </a:endParaRPr>
          </a:p>
          <a:p>
            <a:pPr algn="just">
              <a:lnSpc>
                <a:spcPct val="90000"/>
              </a:lnSpc>
            </a:pPr>
            <a:r>
              <a:rPr lang="en-US" sz="1800" dirty="0">
                <a:latin typeface="Helvetica" pitchFamily="34" charset="0"/>
                <a:cs typeface="Times New Roman" pitchFamily="18" charset="0"/>
              </a:rPr>
              <a:t>	</a:t>
            </a:r>
          </a:p>
          <a:p>
            <a:pPr algn="just">
              <a:lnSpc>
                <a:spcPct val="90000"/>
              </a:lnSpc>
            </a:pPr>
            <a:r>
              <a:rPr lang="en-US" sz="2000" dirty="0">
                <a:latin typeface="Helvetica" pitchFamily="34" charset="0"/>
                <a:cs typeface="Times New Roman" pitchFamily="18" charset="0"/>
              </a:rPr>
              <a:t>MISSED DATA:</a:t>
            </a:r>
          </a:p>
          <a:p>
            <a:pPr lvl="1" algn="just">
              <a:lnSpc>
                <a:spcPct val="90000"/>
              </a:lnSpc>
            </a:pPr>
            <a:r>
              <a:rPr lang="en-US" sz="2000" dirty="0">
                <a:latin typeface="Helvetica" pitchFamily="34" charset="0"/>
              </a:rPr>
              <a:t>SIU missed many BOD samples (see SNC discussion) and missed some other parameters a few times.  NOVs issued, </a:t>
            </a:r>
            <a:r>
              <a:rPr lang="en-US" sz="2000" dirty="0" err="1">
                <a:latin typeface="Helvetica" pitchFamily="34" charset="0"/>
              </a:rPr>
              <a:t>resampling</a:t>
            </a:r>
            <a:r>
              <a:rPr lang="en-US" sz="2000" dirty="0">
                <a:latin typeface="Helvetica" pitchFamily="34" charset="0"/>
              </a:rPr>
              <a:t> required.</a:t>
            </a: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a:t>
            </a:r>
            <a:r>
              <a:rPr lang="en-US" sz="1800" dirty="0">
                <a:latin typeface="Comic Sans MS" pitchFamily="66" charset="0"/>
                <a:cs typeface="Times New Roman" pitchFamily="18" charset="0"/>
              </a:rPr>
              <a:t>PAR Narrative</a:t>
            </a:r>
          </a:p>
        </p:txBody>
      </p:sp>
      <p:sp>
        <p:nvSpPr>
          <p:cNvPr id="55299" name="Rectangle 3"/>
          <p:cNvSpPr>
            <a:spLocks noGrp="1" noChangeArrowheads="1"/>
          </p:cNvSpPr>
          <p:nvPr>
            <p:ph type="body" idx="1"/>
          </p:nvPr>
        </p:nvSpPr>
        <p:spPr>
          <a:xfrm>
            <a:off x="838200" y="1447800"/>
            <a:ext cx="7848600" cy="4495800"/>
          </a:xfrm>
        </p:spPr>
        <p:txBody>
          <a:bodyPr/>
          <a:lstStyle/>
          <a:p>
            <a:pPr>
              <a:lnSpc>
                <a:spcPct val="90000"/>
              </a:lnSpc>
              <a:buFont typeface="Wingdings" pitchFamily="2" charset="2"/>
              <a:buChar char="n"/>
            </a:pPr>
            <a:r>
              <a:rPr lang="en-US" sz="2000" b="1" dirty="0">
                <a:latin typeface="Helvetica" pitchFamily="34" charset="0"/>
                <a:cs typeface="Times New Roman" pitchFamily="18" charset="0"/>
              </a:rPr>
              <a:t>Chicken </a:t>
            </a:r>
            <a:r>
              <a:rPr lang="en-US" sz="2000" b="1" dirty="0" err="1">
                <a:latin typeface="Helvetica" pitchFamily="34" charset="0"/>
                <a:cs typeface="Times New Roman" pitchFamily="18" charset="0"/>
              </a:rPr>
              <a:t>Pluckers</a:t>
            </a:r>
            <a:r>
              <a:rPr lang="en-US" sz="2000" b="1" dirty="0">
                <a:latin typeface="Helvetica" pitchFamily="34" charset="0"/>
                <a:cs typeface="Times New Roman" pitchFamily="18" charset="0"/>
              </a:rPr>
              <a:t>, Inc.  (continued</a:t>
            </a:r>
            <a:r>
              <a:rPr lang="en-US" sz="2000" i="1" dirty="0">
                <a:latin typeface="Helvetica" pitchFamily="34" charset="0"/>
                <a:cs typeface="Times New Roman" pitchFamily="18" charset="0"/>
              </a:rPr>
              <a:t>)</a:t>
            </a:r>
            <a:endParaRPr lang="en-US" sz="2000" dirty="0">
              <a:latin typeface="Times" pitchFamily="18" charset="0"/>
              <a:cs typeface="Times New Roman" pitchFamily="18" charset="0"/>
            </a:endParaRPr>
          </a:p>
          <a:p>
            <a:pPr>
              <a:lnSpc>
                <a:spcPct val="90000"/>
              </a:lnSpc>
            </a:pPr>
            <a:endParaRPr lang="en-US" sz="2000" i="1" dirty="0">
              <a:latin typeface="Times New Roman" pitchFamily="18" charset="0"/>
              <a:cs typeface="Times New Roman" pitchFamily="18" charset="0"/>
            </a:endParaRPr>
          </a:p>
          <a:p>
            <a:pPr>
              <a:lnSpc>
                <a:spcPct val="90000"/>
              </a:lnSpc>
            </a:pPr>
            <a:r>
              <a:rPr lang="en-US" sz="2000" i="1" dirty="0">
                <a:latin typeface="Helvetica" pitchFamily="34" charset="0"/>
                <a:cs typeface="Times New Roman" pitchFamily="18" charset="0"/>
              </a:rPr>
              <a:t>	ENFORCEMENT ACTIONS by POTW, and Industry responses, for Non-SNC, Non-Order, Non-Construction, Non-"missing" data events:</a:t>
            </a:r>
            <a:endParaRPr lang="en-US" sz="2000" dirty="0">
              <a:latin typeface="Helvetica" pitchFamily="34" charset="0"/>
              <a:cs typeface="Times New Roman" pitchFamily="18" charset="0"/>
            </a:endParaRPr>
          </a:p>
          <a:p>
            <a:pPr lvl="1">
              <a:lnSpc>
                <a:spcPct val="90000"/>
              </a:lnSpc>
            </a:pPr>
            <a:r>
              <a:rPr lang="en-US" sz="2000" i="1" dirty="0">
                <a:latin typeface="Helvetica" pitchFamily="34" charset="0"/>
                <a:cs typeface="Times New Roman" pitchFamily="18" charset="0"/>
              </a:rPr>
              <a:t>NOVs and a penalty of $250 for each instance of SNC (a total of $500) were issued.</a:t>
            </a:r>
          </a:p>
          <a:p>
            <a:pPr lvl="1">
              <a:lnSpc>
                <a:spcPct val="90000"/>
              </a:lnSpc>
            </a:pPr>
            <a:r>
              <a:rPr lang="en-US" sz="2000" i="1" dirty="0">
                <a:latin typeface="Helvetica" pitchFamily="34" charset="0"/>
                <a:cs typeface="Times New Roman" pitchFamily="18" charset="0"/>
              </a:rPr>
              <a:t>The penalties were paid promptly. Overall, this Industry has been very cooperative with the Town in resolving all issues.</a:t>
            </a:r>
          </a:p>
          <a:p>
            <a:pPr lvl="1">
              <a:lnSpc>
                <a:spcPct val="90000"/>
              </a:lnSpc>
              <a:buFont typeface="Wingdings" pitchFamily="2" charset="2"/>
              <a:buNone/>
            </a:pPr>
            <a:endParaRPr lang="en-US" sz="2000" dirty="0">
              <a:latin typeface="Helvetica" pitchFamily="34" charset="0"/>
              <a:cs typeface="Times New Roman" pitchFamily="18" charset="0"/>
            </a:endParaRPr>
          </a:p>
          <a:p>
            <a:pPr>
              <a:lnSpc>
                <a:spcPct val="90000"/>
              </a:lnSpc>
            </a:pPr>
            <a:r>
              <a:rPr lang="en-US" sz="2000" i="1" dirty="0">
                <a:latin typeface="Helvetica" pitchFamily="34" charset="0"/>
                <a:cs typeface="Times New Roman" pitchFamily="18" charset="0"/>
              </a:rPr>
              <a:t>OTHER MISC. INFORMATION:</a:t>
            </a:r>
            <a:endParaRPr lang="en-US" sz="2000" dirty="0">
              <a:latin typeface="Helvetica" pitchFamily="34" charset="0"/>
              <a:cs typeface="Times New Roman" pitchFamily="18" charset="0"/>
            </a:endParaRPr>
          </a:p>
          <a:p>
            <a:pPr lvl="1">
              <a:lnSpc>
                <a:spcPct val="90000"/>
              </a:lnSpc>
            </a:pPr>
            <a:r>
              <a:rPr lang="en-US" sz="2000" i="1" dirty="0">
                <a:latin typeface="Helvetica" pitchFamily="34" charset="0"/>
                <a:cs typeface="Times New Roman" pitchFamily="18" charset="0"/>
              </a:rPr>
              <a:t>This SIU had a </a:t>
            </a:r>
            <a:r>
              <a:rPr lang="en-US" sz="2000" i="1" dirty="0" smtClean="0">
                <a:latin typeface="Helvetica" pitchFamily="34" charset="0"/>
                <a:cs typeface="Times New Roman" pitchFamily="18" charset="0"/>
              </a:rPr>
              <a:t>couple </a:t>
            </a:r>
            <a:r>
              <a:rPr lang="en-US" sz="2000" i="1" dirty="0">
                <a:latin typeface="Helvetica" pitchFamily="34" charset="0"/>
                <a:cs typeface="Times New Roman" pitchFamily="18" charset="0"/>
              </a:rPr>
              <a:t>violations for </a:t>
            </a:r>
            <a:r>
              <a:rPr lang="en-US" sz="2000" i="1" dirty="0" smtClean="0">
                <a:latin typeface="Helvetica" pitchFamily="34" charset="0"/>
                <a:cs typeface="Times New Roman" pitchFamily="18" charset="0"/>
              </a:rPr>
              <a:t>pH, </a:t>
            </a:r>
            <a:r>
              <a:rPr lang="en-US" sz="2000" i="1" dirty="0">
                <a:latin typeface="Helvetica" pitchFamily="34" charset="0"/>
                <a:cs typeface="Times New Roman" pitchFamily="18" charset="0"/>
              </a:rPr>
              <a:t>but these did not constitute SNC (see IDSF for percent violations.)  NOVs were issued per our ERP.</a:t>
            </a:r>
            <a:endParaRPr lang="en-US" sz="2000" dirty="0">
              <a:latin typeface="Helvetica" pitchFamily="34" charset="0"/>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a:latin typeface="Comic Sans MS" pitchFamily="66" charset="0"/>
                <a:cs typeface="Times New Roman" pitchFamily="18" charset="0"/>
              </a:rPr>
              <a:t>Town of </a:t>
            </a:r>
            <a:r>
              <a:rPr lang="en-US" sz="1800" dirty="0" err="1">
                <a:latin typeface="Comic Sans MS" pitchFamily="66" charset="0"/>
                <a:cs typeface="Times New Roman" pitchFamily="18" charset="0"/>
              </a:rPr>
              <a:t>Typicalville</a:t>
            </a:r>
            <a:r>
              <a:rPr lang="en-US" sz="1800" dirty="0">
                <a:latin typeface="Comic Sans MS" pitchFamily="66" charset="0"/>
                <a:cs typeface="Times New Roman" pitchFamily="18" charset="0"/>
              </a:rPr>
              <a:t> (NPDES #NC0012345)</a:t>
            </a:r>
            <a:r>
              <a:rPr lang="en-US" sz="1800" dirty="0">
                <a:latin typeface="Times" pitchFamily="18" charset="0"/>
                <a:cs typeface="Times New Roman" pitchFamily="18" charset="0"/>
              </a:rPr>
              <a:t/>
            </a:r>
            <a:br>
              <a:rPr lang="en-US" sz="1800" dirty="0">
                <a:latin typeface="Times" pitchFamily="18" charset="0"/>
                <a:cs typeface="Times New Roman" pitchFamily="18" charset="0"/>
              </a:rPr>
            </a:br>
            <a:r>
              <a:rPr lang="en-US" sz="1800" dirty="0" smtClean="0">
                <a:latin typeface="Comic Sans MS" pitchFamily="66" charset="0"/>
                <a:cs typeface="Times New Roman" pitchFamily="18" charset="0"/>
              </a:rPr>
              <a:t>2013 </a:t>
            </a:r>
            <a:r>
              <a:rPr lang="en-US" sz="1800" dirty="0">
                <a:latin typeface="Comic Sans MS" pitchFamily="66" charset="0"/>
                <a:cs typeface="Times New Roman" pitchFamily="18" charset="0"/>
              </a:rPr>
              <a:t>PAR Narrative</a:t>
            </a:r>
          </a:p>
        </p:txBody>
      </p:sp>
      <p:sp>
        <p:nvSpPr>
          <p:cNvPr id="54275" name="Rectangle 3"/>
          <p:cNvSpPr>
            <a:spLocks noGrp="1" noChangeArrowheads="1"/>
          </p:cNvSpPr>
          <p:nvPr>
            <p:ph type="body" idx="1"/>
          </p:nvPr>
        </p:nvSpPr>
        <p:spPr>
          <a:xfrm>
            <a:off x="503238" y="1458913"/>
            <a:ext cx="8440737" cy="4495800"/>
          </a:xfrm>
        </p:spPr>
        <p:txBody>
          <a:bodyPr/>
          <a:lstStyle/>
          <a:p>
            <a:pPr algn="just">
              <a:lnSpc>
                <a:spcPct val="90000"/>
              </a:lnSpc>
              <a:buFont typeface="Wingdings" pitchFamily="2" charset="2"/>
              <a:buChar char="n"/>
            </a:pPr>
            <a:r>
              <a:rPr lang="en-US" sz="2400" b="1" dirty="0" err="1">
                <a:latin typeface="Helvetica" pitchFamily="34" charset="0"/>
                <a:cs typeface="Times New Roman" pitchFamily="18" charset="0"/>
              </a:rPr>
              <a:t>Slugem</a:t>
            </a:r>
            <a:r>
              <a:rPr lang="en-US" sz="2400" b="1" dirty="0">
                <a:latin typeface="Helvetica" pitchFamily="34" charset="0"/>
                <a:cs typeface="Times New Roman" pitchFamily="18" charset="0"/>
              </a:rPr>
              <a:t> Hosiery Mill, Inc. (IUP # 0007, Textile)</a:t>
            </a:r>
          </a:p>
          <a:p>
            <a:pPr algn="just">
              <a:lnSpc>
                <a:spcPct val="90000"/>
              </a:lnSpc>
            </a:pPr>
            <a:r>
              <a:rPr lang="en-US" sz="2000" dirty="0">
                <a:latin typeface="Helvetica" pitchFamily="34" charset="0"/>
                <a:cs typeface="Times New Roman" pitchFamily="18" charset="0"/>
              </a:rPr>
              <a:t>	SNC INFORMATION:</a:t>
            </a:r>
          </a:p>
          <a:p>
            <a:pPr lvl="1" algn="just">
              <a:lnSpc>
                <a:spcPct val="90000"/>
              </a:lnSpc>
            </a:pPr>
            <a:r>
              <a:rPr lang="en-US" sz="2000" dirty="0">
                <a:latin typeface="Helvetica" pitchFamily="34" charset="0"/>
                <a:cs typeface="Times New Roman" pitchFamily="18" charset="0"/>
              </a:rPr>
              <a:t>SIU was not in SNC this PAR Year</a:t>
            </a:r>
            <a:endParaRPr lang="en-US" sz="2000" dirty="0">
              <a:latin typeface="Times" pitchFamily="18" charset="0"/>
              <a:cs typeface="Times New Roman" pitchFamily="18" charset="0"/>
            </a:endParaRPr>
          </a:p>
          <a:p>
            <a:pPr lvl="1">
              <a:lnSpc>
                <a:spcPct val="90000"/>
              </a:lnSpc>
            </a:pPr>
            <a:r>
              <a:rPr lang="en-US" sz="2000" dirty="0">
                <a:latin typeface="Helvetica" pitchFamily="34" charset="0"/>
                <a:cs typeface="Times New Roman" pitchFamily="18" charset="0"/>
              </a:rPr>
              <a:t>Previous SNC situation, see </a:t>
            </a:r>
            <a:r>
              <a:rPr lang="en-US" sz="2000" dirty="0" smtClean="0">
                <a:latin typeface="Helvetica" pitchFamily="34" charset="0"/>
                <a:cs typeface="Times New Roman" pitchFamily="18" charset="0"/>
              </a:rPr>
              <a:t>2011 </a:t>
            </a:r>
            <a:r>
              <a:rPr lang="en-US" sz="2000" dirty="0">
                <a:latin typeface="Helvetica" pitchFamily="34" charset="0"/>
                <a:cs typeface="Times New Roman" pitchFamily="18" charset="0"/>
              </a:rPr>
              <a:t>PAR, was resolved with permit modification effective February 1, </a:t>
            </a:r>
            <a:r>
              <a:rPr lang="en-US" sz="2000" dirty="0" smtClean="0">
                <a:latin typeface="Helvetica" pitchFamily="34" charset="0"/>
                <a:cs typeface="Times New Roman" pitchFamily="18" charset="0"/>
              </a:rPr>
              <a:t>2012.  </a:t>
            </a:r>
            <a:r>
              <a:rPr lang="en-US" sz="2000" dirty="0">
                <a:latin typeface="Helvetica" pitchFamily="34" charset="0"/>
                <a:cs typeface="Times New Roman" pitchFamily="18" charset="0"/>
              </a:rPr>
              <a:t>The POTW increased IUP limits for chromium and </a:t>
            </a:r>
            <a:r>
              <a:rPr lang="en-US" sz="2000" dirty="0" smtClean="0">
                <a:latin typeface="Helvetica" pitchFamily="34" charset="0"/>
                <a:cs typeface="Times New Roman" pitchFamily="18" charset="0"/>
              </a:rPr>
              <a:t>copper.  </a:t>
            </a:r>
            <a:r>
              <a:rPr lang="en-US" sz="2000" dirty="0">
                <a:latin typeface="Helvetica" pitchFamily="34" charset="0"/>
                <a:cs typeface="Times New Roman" pitchFamily="18" charset="0"/>
              </a:rPr>
              <a:t>The cause of the violations and SNC in </a:t>
            </a:r>
            <a:r>
              <a:rPr lang="en-US" sz="2000" dirty="0" smtClean="0">
                <a:latin typeface="Helvetica" pitchFamily="34" charset="0"/>
                <a:cs typeface="Times New Roman" pitchFamily="18" charset="0"/>
              </a:rPr>
              <a:t>2011 </a:t>
            </a:r>
            <a:r>
              <a:rPr lang="en-US" sz="2000" dirty="0">
                <a:latin typeface="Helvetica" pitchFamily="34" charset="0"/>
                <a:cs typeface="Times New Roman" pitchFamily="18" charset="0"/>
              </a:rPr>
              <a:t>was determined to be increased production and </a:t>
            </a:r>
            <a:r>
              <a:rPr lang="en-US" sz="2000" dirty="0" smtClean="0">
                <a:latin typeface="Helvetica" pitchFamily="34" charset="0"/>
                <a:cs typeface="Times New Roman" pitchFamily="18" charset="0"/>
              </a:rPr>
              <a:t>flow.</a:t>
            </a:r>
            <a:r>
              <a:rPr lang="en-US" sz="1800" dirty="0" smtClean="0"/>
              <a:t> </a:t>
            </a:r>
            <a:endParaRPr lang="en-US" sz="1800" dirty="0"/>
          </a:p>
          <a:p>
            <a:pPr lvl="1">
              <a:lnSpc>
                <a:spcPct val="90000"/>
              </a:lnSpc>
              <a:buFont typeface="Wingdings" pitchFamily="2" charset="2"/>
              <a:buNone/>
            </a:pPr>
            <a:endParaRPr lang="en-US" sz="2000" dirty="0"/>
          </a:p>
          <a:p>
            <a:pPr algn="just">
              <a:lnSpc>
                <a:spcPct val="90000"/>
              </a:lnSpc>
            </a:pPr>
            <a:r>
              <a:rPr lang="en-US" sz="800" dirty="0">
                <a:latin typeface="Helvetica" pitchFamily="34" charset="0"/>
                <a:cs typeface="Times New Roman" pitchFamily="18" charset="0"/>
              </a:rPr>
              <a:t>	</a:t>
            </a:r>
          </a:p>
          <a:p>
            <a:pPr algn="just">
              <a:lnSpc>
                <a:spcPct val="90000"/>
              </a:lnSpc>
            </a:pPr>
            <a:r>
              <a:rPr lang="en-US" sz="1800" dirty="0">
                <a:latin typeface="Helvetica" pitchFamily="34" charset="0"/>
                <a:cs typeface="Times New Roman" pitchFamily="18" charset="0"/>
              </a:rPr>
              <a:t>	</a:t>
            </a:r>
            <a:r>
              <a:rPr lang="en-US" sz="2000" dirty="0">
                <a:latin typeface="Helvetica" pitchFamily="34" charset="0"/>
                <a:cs typeface="Times New Roman" pitchFamily="18" charset="0"/>
              </a:rPr>
              <a:t>ORDERS AND SCHEDULE INFORMATION:  None</a:t>
            </a:r>
          </a:p>
          <a:p>
            <a:pPr algn="just">
              <a:lnSpc>
                <a:spcPct val="90000"/>
              </a:lnSpc>
            </a:pPr>
            <a:endParaRPr lang="en-US" sz="900" dirty="0">
              <a:latin typeface="Helvetica" pitchFamily="34" charset="0"/>
              <a:cs typeface="Times New Roman" pitchFamily="18" charset="0"/>
            </a:endParaRPr>
          </a:p>
          <a:p>
            <a:pPr algn="just">
              <a:lnSpc>
                <a:spcPct val="90000"/>
              </a:lnSpc>
            </a:pPr>
            <a:r>
              <a:rPr lang="en-US" sz="2000" dirty="0">
                <a:latin typeface="Helvetica" pitchFamily="34" charset="0"/>
                <a:cs typeface="Times New Roman" pitchFamily="18" charset="0"/>
              </a:rPr>
              <a:t>	A to C and CONSTRUCTION INFORMATION:  None</a:t>
            </a:r>
          </a:p>
          <a:p>
            <a:pPr algn="just">
              <a:lnSpc>
                <a:spcPct val="90000"/>
              </a:lnSpc>
            </a:pPr>
            <a:endParaRPr lang="en-US" sz="900" dirty="0">
              <a:latin typeface="Helvetica" pitchFamily="34" charset="0"/>
              <a:cs typeface="Times New Roman" pitchFamily="18" charset="0"/>
            </a:endParaRPr>
          </a:p>
          <a:p>
            <a:pPr algn="just">
              <a:lnSpc>
                <a:spcPct val="90000"/>
              </a:lnSpc>
            </a:pPr>
            <a:r>
              <a:rPr lang="en-US" sz="2000" dirty="0">
                <a:latin typeface="Helvetica" pitchFamily="34" charset="0"/>
                <a:cs typeface="Times New Roman" pitchFamily="18" charset="0"/>
              </a:rPr>
              <a:t>	MISSING DATA:  Please note there is no monitoring for ammonia, mercury, or MBAS for the first six months as this is only an annual monitoring requirement</a:t>
            </a: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4378</TotalTime>
  <Words>1286</Words>
  <Application>Microsoft Office PowerPoint</Application>
  <PresentationFormat>On-screen Show (4:3)</PresentationFormat>
  <Paragraphs>280</Paragraphs>
  <Slides>31</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Blends</vt:lpstr>
      <vt:lpstr>Worksheet</vt:lpstr>
      <vt:lpstr> Town of Typicalville (NPDES #NC0012345) 2013 PAR</vt:lpstr>
      <vt:lpstr> Town of Typicalville (NPDES #NC0012345) 2013 PAR Narrative</vt:lpstr>
      <vt:lpstr>: Town of Typicalville (NPDES #NC0012345) 2013 PAR Narrative</vt:lpstr>
      <vt:lpstr>: Town of Typicalville (NPDES #NC0012345) 2013 PAR Narrative</vt:lpstr>
      <vt:lpstr> Town of Typicalville (NPDES #NC0012345) 2013 PAR Narrative</vt:lpstr>
      <vt:lpstr> Town of Typicalville (NPDES #NC0012345) 2013 PAR Narrative</vt:lpstr>
      <vt:lpstr> Town of Typicalville (NPDES #NC0012345) 2013 PAR Narrative</vt:lpstr>
      <vt:lpstr> Town of Typicalville (NPDES #NC0012345) 2013 PAR Narrative</vt:lpstr>
      <vt:lpstr> Town of Typicalville (NPDES #NC0012345) 2013 PAR Narrative</vt:lpstr>
      <vt:lpstr> Town of Typicalville (NPDES #NC0012345) 2013 PAR Narrative</vt:lpstr>
      <vt:lpstr> Town of Typicalville (NPDES #NC0012345) 2013 PAR Narrative</vt:lpstr>
      <vt:lpstr> Town of Typicalville (NPDES #NC0012345) 2013 PAR Narrative</vt:lpstr>
      <vt:lpstr> Town of Typicalville (NPDES #NC0012345) 2006 PAR Narrative</vt:lpstr>
      <vt:lpstr>Narrative - Example: Town of Typicalville (NPDES #NC0012345) 2006 PAR Narrative</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Allocation Tables (ATs)</vt:lpstr>
      <vt:lpstr>Allocation Tables (ATs) (cont.)</vt:lpstr>
      <vt:lpstr>Allocation Tables (ATs) (cont.)</vt:lpstr>
      <vt:lpstr>Allocation Tables (ATs) (cont.)</vt:lpstr>
    </vt:vector>
  </TitlesOfParts>
  <Company>DENR-DWQ</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Risgaard</dc:creator>
  <cp:lastModifiedBy>Deborah Gore</cp:lastModifiedBy>
  <cp:revision>331</cp:revision>
  <dcterms:created xsi:type="dcterms:W3CDTF">2005-12-01T19:00:56Z</dcterms:created>
  <dcterms:modified xsi:type="dcterms:W3CDTF">2014-02-04T16:42:12Z</dcterms:modified>
</cp:coreProperties>
</file>