
<file path=[Content_Types].xml><?xml version="1.0" encoding="utf-8"?>
<Types xmlns="http://schemas.openxmlformats.org/package/2006/content-types">
  <Default Extension="jpeg" ContentType="image/jpeg"/>
  <Default Extension="jpg"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0.jp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sldIdLst>
    <p:sldId id="302" r:id="rId5"/>
    <p:sldId id="257" r:id="rId6"/>
    <p:sldId id="304" r:id="rId7"/>
    <p:sldId id="306" r:id="rId8"/>
    <p:sldId id="305" r:id="rId9"/>
    <p:sldId id="317" r:id="rId10"/>
    <p:sldId id="324" r:id="rId11"/>
    <p:sldId id="309" r:id="rId12"/>
    <p:sldId id="310" r:id="rId13"/>
    <p:sldId id="311" r:id="rId14"/>
    <p:sldId id="319" r:id="rId15"/>
    <p:sldId id="320" r:id="rId16"/>
    <p:sldId id="312" r:id="rId17"/>
    <p:sldId id="313" r:id="rId18"/>
    <p:sldId id="314" r:id="rId19"/>
    <p:sldId id="315" r:id="rId20"/>
    <p:sldId id="316" r:id="rId21"/>
    <p:sldId id="321" r:id="rId22"/>
    <p:sldId id="32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ullmer,Grace" initials="F" lastIdx="1" clrIdx="0">
    <p:extLst>
      <p:ext uri="{19B8F6BF-5375-455C-9EA6-DF929625EA0E}">
        <p15:presenceInfo xmlns:p15="http://schemas.microsoft.com/office/powerpoint/2012/main" userId="Fullmer,Grac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9968"/>
    <a:srgbClr val="498290"/>
    <a:srgbClr val="71A64A"/>
    <a:srgbClr val="A93139"/>
    <a:srgbClr val="662C6B"/>
    <a:srgbClr val="73BFB3"/>
    <a:srgbClr val="0D4286"/>
    <a:srgbClr val="AFA696"/>
    <a:srgbClr val="1B44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8C1EC2-559C-4A5C-AC86-35F481DB4E60}" v="6" dt="2021-01-31T17:56:48.635"/>
    <p1510:client id="{E549FD7F-0D14-4981-80E5-707EFCBD46C2}" v="19" dt="2021-02-02T19:16:56.4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61"/>
    <p:restoredTop sz="78495" autoAdjust="0"/>
  </p:normalViewPr>
  <p:slideViewPr>
    <p:cSldViewPr snapToGrid="0" snapToObjects="1">
      <p:cViewPr>
        <p:scale>
          <a:sx n="90" d="100"/>
          <a:sy n="90" d="100"/>
        </p:scale>
        <p:origin x="552" y="1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E549FD7F-0D14-4981-80E5-707EFCBD46C2}"/>
    <pc:docChg chg="modSld">
      <pc:chgData name="" userId="" providerId="" clId="Web-{E549FD7F-0D14-4981-80E5-707EFCBD46C2}" dt="2021-02-02T19:16:54.607" v="8" actId="20577"/>
      <pc:docMkLst>
        <pc:docMk/>
      </pc:docMkLst>
      <pc:sldChg chg="modSp">
        <pc:chgData name="" userId="" providerId="" clId="Web-{E549FD7F-0D14-4981-80E5-707EFCBD46C2}" dt="2021-02-02T19:16:54.607" v="8" actId="20577"/>
        <pc:sldMkLst>
          <pc:docMk/>
          <pc:sldMk cId="2577851627" sldId="317"/>
        </pc:sldMkLst>
        <pc:spChg chg="mod">
          <ac:chgData name="" userId="" providerId="" clId="Web-{E549FD7F-0D14-4981-80E5-707EFCBD46C2}" dt="2021-02-02T19:16:54.607" v="8" actId="20577"/>
          <ac:spMkLst>
            <pc:docMk/>
            <pc:sldMk cId="2577851627" sldId="317"/>
            <ac:spMk id="4" creationId="{EFE65BBF-F660-D742-85A1-4844C71C039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F45073-CADF-6B46-9BDF-9B4CD2EFCF81}" type="datetimeFigureOut">
              <a:rPr lang="en-US" smtClean="0"/>
              <a:t>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7C2EBA-30E9-3747-B64E-9B87E60E6A6D}" type="slidenum">
              <a:rPr lang="en-US" smtClean="0"/>
              <a:t>‹#›</a:t>
            </a:fld>
            <a:endParaRPr lang="en-US"/>
          </a:p>
        </p:txBody>
      </p:sp>
    </p:spTree>
    <p:extLst>
      <p:ext uri="{BB962C8B-B14F-4D97-AF65-F5344CB8AC3E}">
        <p14:creationId xmlns:p14="http://schemas.microsoft.com/office/powerpoint/2010/main" val="4277294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879B09-2522-4E54-9F06-F8610C183446}" type="slidenum">
              <a:rPr lang="en-US" smtClean="0"/>
              <a:t>1</a:t>
            </a:fld>
            <a:endParaRPr lang="en-US"/>
          </a:p>
        </p:txBody>
      </p:sp>
    </p:spTree>
    <p:extLst>
      <p:ext uri="{BB962C8B-B14F-4D97-AF65-F5344CB8AC3E}">
        <p14:creationId xmlns:p14="http://schemas.microsoft.com/office/powerpoint/2010/main" val="876723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Montserrat" pitchFamily="2" charset="77"/>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ontserrat" pitchFamily="2" charset="77"/>
                <a:ea typeface="+mn-ea"/>
                <a:cs typeface="+mn-cs"/>
              </a:rPr>
              <a:t>Deemed Allowable</a:t>
            </a:r>
          </a:p>
          <a:p>
            <a:pPr marL="914400" marR="0" lvl="2" indent="0" algn="l" defTabSz="914400"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ontserrat" pitchFamily="2" charset="77"/>
                <a:ea typeface="+mn-ea"/>
                <a:cs typeface="+mn-cs"/>
              </a:rPr>
              <a:t>shall be designed, constructed and maintained to minimize vegetation and soil disturbance and to provide the maximum water quality protection practicable, including construction, monitoring, and maintenance activities</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Montserrat" pitchFamily="2" charset="77"/>
              <a:ea typeface="+mn-ea"/>
              <a:cs typeface="+mn-cs"/>
            </a:endParaRPr>
          </a:p>
          <a:p>
            <a:pPr marL="914400" marR="0" lvl="2" indent="0" algn="l" defTabSz="914400" rtl="0" eaLnBrk="1" fontAlgn="auto" latinLnBrk="0" hangingPunct="1">
              <a:lnSpc>
                <a:spcPct val="90000"/>
              </a:lnSpc>
              <a:spcBef>
                <a:spcPts val="500"/>
              </a:spcBef>
              <a:spcAft>
                <a:spcPts val="120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Montserrat" pitchFamily="2" charset="77"/>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Montserrat" pitchFamily="2" charset="77"/>
                <a:ea typeface="+mn-ea"/>
                <a:cs typeface="+mn-cs"/>
              </a:rPr>
              <a:t>Allowable with Exception</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ontserrat" pitchFamily="2" charset="77"/>
                <a:ea typeface="+mn-ea"/>
                <a:cs typeface="+mn-cs"/>
              </a:rPr>
              <a:t>not any of the other listed activities</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ontserrat" pitchFamily="2" charset="77"/>
                <a:ea typeface="+mn-ea"/>
                <a:cs typeface="+mn-cs"/>
              </a:rPr>
              <a:t>require a written Authorization Certificate with Exception from the Authority for impacts within the riparian buffer and an appropriate mitigation strategy that has received written approval </a:t>
            </a:r>
          </a:p>
          <a:p>
            <a:endParaRPr lang="en-US" dirty="0"/>
          </a:p>
        </p:txBody>
      </p:sp>
      <p:sp>
        <p:nvSpPr>
          <p:cNvPr id="4" name="Slide Number Placeholder 3"/>
          <p:cNvSpPr>
            <a:spLocks noGrp="1"/>
          </p:cNvSpPr>
          <p:nvPr>
            <p:ph type="sldNum" sz="quarter" idx="10"/>
          </p:nvPr>
        </p:nvSpPr>
        <p:spPr/>
        <p:txBody>
          <a:bodyPr/>
          <a:lstStyle/>
          <a:p>
            <a:fld id="{997C2EBA-30E9-3747-B64E-9B87E60E6A6D}" type="slidenum">
              <a:rPr lang="en-US" smtClean="0"/>
              <a:t>5</a:t>
            </a:fld>
            <a:endParaRPr lang="en-US"/>
          </a:p>
        </p:txBody>
      </p:sp>
    </p:spTree>
    <p:extLst>
      <p:ext uri="{BB962C8B-B14F-4D97-AF65-F5344CB8AC3E}">
        <p14:creationId xmlns:p14="http://schemas.microsoft.com/office/powerpoint/2010/main" val="3362392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7C2EBA-30E9-3747-B64E-9B87E60E6A6D}" type="slidenum">
              <a:rPr lang="en-US" smtClean="0"/>
              <a:t>6</a:t>
            </a:fld>
            <a:endParaRPr lang="en-US"/>
          </a:p>
        </p:txBody>
      </p:sp>
    </p:spTree>
    <p:extLst>
      <p:ext uri="{BB962C8B-B14F-4D97-AF65-F5344CB8AC3E}">
        <p14:creationId xmlns:p14="http://schemas.microsoft.com/office/powerpoint/2010/main" val="1870703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a:latin typeface="Montserrat" panose="00000500000000000000"/>
              </a:rPr>
              <a:t>Contact</a:t>
            </a:r>
            <a:r>
              <a:rPr lang="en-US" baseline="0" dirty="0">
                <a:latin typeface="Montserrat" panose="00000500000000000000"/>
              </a:rPr>
              <a:t>/Legal – property deed info, agent authorization, etc.</a:t>
            </a:r>
            <a:endParaRPr lang="en-US" dirty="0">
              <a:latin typeface="Montserrat" panose="00000500000000000000"/>
            </a:endParaRPr>
          </a:p>
          <a:p>
            <a:pPr marL="171450" indent="-171450">
              <a:spcAft>
                <a:spcPts val="600"/>
              </a:spcAft>
              <a:buFont typeface="Arial" panose="020B0604020202020204" pitchFamily="34" charset="0"/>
              <a:buChar char="•"/>
            </a:pPr>
            <a:endParaRPr lang="en-US" dirty="0">
              <a:latin typeface="Montserrat" panose="00000500000000000000"/>
            </a:endParaRPr>
          </a:p>
          <a:p>
            <a:pPr marL="171450" indent="-171450">
              <a:spcAft>
                <a:spcPts val="600"/>
              </a:spcAft>
              <a:buFont typeface="Arial" panose="020B0604020202020204" pitchFamily="34" charset="0"/>
              <a:buChar char="•"/>
            </a:pPr>
            <a:r>
              <a:rPr lang="en-US" dirty="0">
                <a:latin typeface="Montserrat" panose="00000500000000000000"/>
              </a:rPr>
              <a:t>The nature of the activity to be conducted by the applicant;</a:t>
            </a:r>
          </a:p>
          <a:p>
            <a:pPr marL="171450" indent="-171450">
              <a:spcAft>
                <a:spcPts val="600"/>
              </a:spcAft>
              <a:buFont typeface="Arial" panose="020B0604020202020204" pitchFamily="34" charset="0"/>
              <a:buChar char="•"/>
            </a:pPr>
            <a:r>
              <a:rPr lang="en-US" dirty="0">
                <a:latin typeface="Montserrat" panose="00000500000000000000"/>
              </a:rPr>
              <a:t>The location of the activity, </a:t>
            </a:r>
            <a:r>
              <a:rPr lang="en-US" b="1" dirty="0">
                <a:latin typeface="Montserrat" panose="00000500000000000000"/>
              </a:rPr>
              <a:t>including the jurisdiction</a:t>
            </a:r>
            <a:r>
              <a:rPr lang="en-US" dirty="0">
                <a:latin typeface="Montserrat" panose="00000500000000000000"/>
              </a:rPr>
              <a:t>;</a:t>
            </a:r>
          </a:p>
          <a:p>
            <a:pPr marL="171450" indent="-171450">
              <a:spcAft>
                <a:spcPts val="600"/>
              </a:spcAft>
              <a:buFont typeface="Arial" panose="020B0604020202020204" pitchFamily="34" charset="0"/>
              <a:buChar char="•"/>
            </a:pPr>
            <a:r>
              <a:rPr lang="en-US" dirty="0">
                <a:latin typeface="Montserrat" panose="00000500000000000000"/>
              </a:rPr>
              <a:t>A map that is legible to the reviewer and of sufficient detail to delineate the boundaries of the land to be utilized in carrying out the activity, the location and dimensions of any disturbance in riparian buffers associated with the activity, and the extent of riparian buffers on the land;</a:t>
            </a:r>
          </a:p>
          <a:p>
            <a:pPr marL="171450" indent="-171450">
              <a:spcAft>
                <a:spcPts val="600"/>
              </a:spcAft>
              <a:buFont typeface="Arial" panose="020B0604020202020204" pitchFamily="34" charset="0"/>
              <a:buChar char="•"/>
            </a:pPr>
            <a:r>
              <a:rPr lang="en-US" dirty="0">
                <a:latin typeface="Montserrat" panose="00000500000000000000"/>
              </a:rPr>
              <a:t>An explanation of why this plan for the activity cannot be practically accomplished, reduced, relocated, or reconfigured to avoid or better minimize disturbance to the riparian buffer, preserve aquatic life and habitat, and protect water quality;</a:t>
            </a:r>
          </a:p>
          <a:p>
            <a:pPr marL="171450" indent="-171450">
              <a:spcAft>
                <a:spcPts val="600"/>
              </a:spcAft>
              <a:buFont typeface="Arial" panose="020B0604020202020204" pitchFamily="34" charset="0"/>
              <a:buChar char="•"/>
            </a:pPr>
            <a:r>
              <a:rPr lang="en-US" dirty="0">
                <a:latin typeface="Montserrat" panose="00000500000000000000"/>
              </a:rPr>
              <a:t>Plans for any best management practices proposed to be used to control the impacts associated with the activity; and</a:t>
            </a:r>
          </a:p>
          <a:p>
            <a:pPr marL="171450" indent="-171450">
              <a:spcAft>
                <a:spcPts val="600"/>
              </a:spcAft>
              <a:buFont typeface="Arial" panose="020B0604020202020204" pitchFamily="34" charset="0"/>
              <a:buChar char="•"/>
            </a:pPr>
            <a:r>
              <a:rPr lang="en-US" dirty="0">
                <a:latin typeface="Montserrat" panose="00000500000000000000"/>
              </a:rPr>
              <a:t>For uses designated as allowable with mitigation upon authorization or allowable with exception, a mitigation proposal in accordance with Rule .0295</a:t>
            </a:r>
            <a:endParaRPr lang="en-US" sz="1600" dirty="0">
              <a:latin typeface="Montserrat" panose="00000500000000000000"/>
            </a:endParaRPr>
          </a:p>
          <a:p>
            <a:endParaRPr lang="en-US" dirty="0"/>
          </a:p>
        </p:txBody>
      </p:sp>
      <p:sp>
        <p:nvSpPr>
          <p:cNvPr id="4" name="Slide Number Placeholder 3"/>
          <p:cNvSpPr>
            <a:spLocks noGrp="1"/>
          </p:cNvSpPr>
          <p:nvPr>
            <p:ph type="sldNum" sz="quarter" idx="10"/>
          </p:nvPr>
        </p:nvSpPr>
        <p:spPr/>
        <p:txBody>
          <a:bodyPr/>
          <a:lstStyle/>
          <a:p>
            <a:fld id="{997C2EBA-30E9-3747-B64E-9B87E60E6A6D}" type="slidenum">
              <a:rPr lang="en-US" smtClean="0"/>
              <a:t>7</a:t>
            </a:fld>
            <a:endParaRPr lang="en-US"/>
          </a:p>
        </p:txBody>
      </p:sp>
    </p:spTree>
    <p:extLst>
      <p:ext uri="{BB962C8B-B14F-4D97-AF65-F5344CB8AC3E}">
        <p14:creationId xmlns:p14="http://schemas.microsoft.com/office/powerpoint/2010/main" val="604090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Issue authorization in writing</a:t>
            </a:r>
          </a:p>
          <a:p>
            <a:pPr marL="228600" indent="-228600">
              <a:buAutoNum type="arabicPeriod"/>
            </a:pPr>
            <a:r>
              <a:rPr lang="en-US" dirty="0"/>
              <a:t>Add Info</a:t>
            </a:r>
            <a:r>
              <a:rPr lang="en-US" baseline="0" dirty="0"/>
              <a:t> – Additional Information request letter</a:t>
            </a:r>
            <a:endParaRPr lang="en-US" dirty="0"/>
          </a:p>
        </p:txBody>
      </p:sp>
      <p:sp>
        <p:nvSpPr>
          <p:cNvPr id="4" name="Slide Number Placeholder 3"/>
          <p:cNvSpPr>
            <a:spLocks noGrp="1"/>
          </p:cNvSpPr>
          <p:nvPr>
            <p:ph type="sldNum" sz="quarter" idx="10"/>
          </p:nvPr>
        </p:nvSpPr>
        <p:spPr/>
        <p:txBody>
          <a:bodyPr/>
          <a:lstStyle/>
          <a:p>
            <a:fld id="{997C2EBA-30E9-3747-B64E-9B87E60E6A6D}" type="slidenum">
              <a:rPr lang="en-US" smtClean="0"/>
              <a:t>9</a:t>
            </a:fld>
            <a:endParaRPr lang="en-US"/>
          </a:p>
        </p:txBody>
      </p:sp>
    </p:spTree>
    <p:extLst>
      <p:ext uri="{BB962C8B-B14F-4D97-AF65-F5344CB8AC3E}">
        <p14:creationId xmlns:p14="http://schemas.microsoft.com/office/powerpoint/2010/main" val="1223018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Montserrat" pitchFamily="2" charset="77"/>
              </a:rPr>
              <a:t>Appeals</a:t>
            </a:r>
            <a:r>
              <a:rPr lang="en-US" sz="1200" baseline="0" dirty="0">
                <a:latin typeface="Montserrat" pitchFamily="2" charset="77"/>
              </a:rPr>
              <a:t> must be filed within 60 days. Requirements for filing a Petition are set forth in Chapter 150B of the North Carolina General Statutes and Title 26 of the North Carolina Administrative Code. </a:t>
            </a:r>
            <a:endParaRPr lang="en-US" dirty="0"/>
          </a:p>
        </p:txBody>
      </p:sp>
      <p:sp>
        <p:nvSpPr>
          <p:cNvPr id="4" name="Slide Number Placeholder 3"/>
          <p:cNvSpPr>
            <a:spLocks noGrp="1"/>
          </p:cNvSpPr>
          <p:nvPr>
            <p:ph type="sldNum" sz="quarter" idx="10"/>
          </p:nvPr>
        </p:nvSpPr>
        <p:spPr/>
        <p:txBody>
          <a:bodyPr/>
          <a:lstStyle/>
          <a:p>
            <a:fld id="{997C2EBA-30E9-3747-B64E-9B87E60E6A6D}" type="slidenum">
              <a:rPr lang="en-US" smtClean="0"/>
              <a:t>14</a:t>
            </a:fld>
            <a:endParaRPr lang="en-US"/>
          </a:p>
        </p:txBody>
      </p:sp>
    </p:spTree>
    <p:extLst>
      <p:ext uri="{BB962C8B-B14F-4D97-AF65-F5344CB8AC3E}">
        <p14:creationId xmlns:p14="http://schemas.microsoft.com/office/powerpoint/2010/main" val="669956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Still using major variance</a:t>
            </a:r>
            <a:r>
              <a:rPr lang="en-US" baseline="0" dirty="0"/>
              <a:t> form</a:t>
            </a:r>
            <a:endParaRPr lang="en-US" dirty="0"/>
          </a:p>
        </p:txBody>
      </p:sp>
      <p:sp>
        <p:nvSpPr>
          <p:cNvPr id="4" name="Slide Number Placeholder 3"/>
          <p:cNvSpPr>
            <a:spLocks noGrp="1"/>
          </p:cNvSpPr>
          <p:nvPr>
            <p:ph type="sldNum" sz="quarter" idx="10"/>
          </p:nvPr>
        </p:nvSpPr>
        <p:spPr/>
        <p:txBody>
          <a:bodyPr/>
          <a:lstStyle/>
          <a:p>
            <a:fld id="{997C2EBA-30E9-3747-B64E-9B87E60E6A6D}" type="slidenum">
              <a:rPr lang="en-US" smtClean="0"/>
              <a:t>15</a:t>
            </a:fld>
            <a:endParaRPr lang="en-US"/>
          </a:p>
        </p:txBody>
      </p:sp>
    </p:spTree>
    <p:extLst>
      <p:ext uri="{BB962C8B-B14F-4D97-AF65-F5344CB8AC3E}">
        <p14:creationId xmlns:p14="http://schemas.microsoft.com/office/powerpoint/2010/main" val="679974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Authority</a:t>
            </a:r>
            <a:r>
              <a:rPr lang="en-US" baseline="0" dirty="0"/>
              <a:t> required to determine if </a:t>
            </a:r>
            <a:r>
              <a:rPr lang="en-US" sz="1200" dirty="0">
                <a:latin typeface="Montserrat" pitchFamily="2" charset="77"/>
              </a:rPr>
              <a:t>Must minimal deviation from rule</a:t>
            </a:r>
            <a:r>
              <a:rPr lang="en-US" sz="1200" baseline="0" dirty="0">
                <a:latin typeface="Montserrat" pitchFamily="2" charset="77"/>
              </a:rPr>
              <a:t> that makes reasonable use of the property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Montserrat" pitchFamily="2" charset="77"/>
              </a:rPr>
              <a:t>Physical nature of property such as SIZE, SHAPE, TOPOGRAPHY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Montserrat" pitchFamily="2" charset="77"/>
              </a:rPr>
              <a:t>Applicant did not cause the hardship by knowingly or unknowingly violating this Rule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Montserrat" pitchFamily="2" charset="77"/>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ontserrat" pitchFamily="2" charset="77"/>
            </a:endParaRPr>
          </a:p>
          <a:p>
            <a:endParaRPr lang="en-US" dirty="0"/>
          </a:p>
        </p:txBody>
      </p:sp>
      <p:sp>
        <p:nvSpPr>
          <p:cNvPr id="4" name="Slide Number Placeholder 3"/>
          <p:cNvSpPr>
            <a:spLocks noGrp="1"/>
          </p:cNvSpPr>
          <p:nvPr>
            <p:ph type="sldNum" sz="quarter" idx="10"/>
          </p:nvPr>
        </p:nvSpPr>
        <p:spPr/>
        <p:txBody>
          <a:bodyPr/>
          <a:lstStyle/>
          <a:p>
            <a:fld id="{997C2EBA-30E9-3747-B64E-9B87E60E6A6D}" type="slidenum">
              <a:rPr lang="en-US" smtClean="0"/>
              <a:t>16</a:t>
            </a:fld>
            <a:endParaRPr lang="en-US"/>
          </a:p>
        </p:txBody>
      </p:sp>
    </p:spTree>
    <p:extLst>
      <p:ext uri="{BB962C8B-B14F-4D97-AF65-F5344CB8AC3E}">
        <p14:creationId xmlns:p14="http://schemas.microsoft.com/office/powerpoint/2010/main" val="24736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A290C-30F2-3945-9186-038B9332E8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C4B679-EE97-6C4D-9F17-FC586EE774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94FD0A-B2B9-4743-A5E1-E4558F17E436}"/>
              </a:ext>
            </a:extLst>
          </p:cNvPr>
          <p:cNvSpPr>
            <a:spLocks noGrp="1"/>
          </p:cNvSpPr>
          <p:nvPr>
            <p:ph type="dt" sz="half" idx="10"/>
          </p:nvPr>
        </p:nvSpPr>
        <p:spPr/>
        <p:txBody>
          <a:bodyPr/>
          <a:lstStyle/>
          <a:p>
            <a:fld id="{4238356A-25F6-5B40-A6FF-59A15AAFBAEB}" type="datetimeFigureOut">
              <a:rPr lang="en-US" smtClean="0"/>
              <a:t>2/2/2021</a:t>
            </a:fld>
            <a:endParaRPr lang="en-US"/>
          </a:p>
        </p:txBody>
      </p:sp>
      <p:sp>
        <p:nvSpPr>
          <p:cNvPr id="5" name="Footer Placeholder 4">
            <a:extLst>
              <a:ext uri="{FF2B5EF4-FFF2-40B4-BE49-F238E27FC236}">
                <a16:creationId xmlns:a16="http://schemas.microsoft.com/office/drawing/2014/main" id="{0A26E240-B3C2-0446-A708-5F64974230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9EAA4-4EDA-FD42-B49C-1C2147CBC13D}"/>
              </a:ext>
            </a:extLst>
          </p:cNvPr>
          <p:cNvSpPr>
            <a:spLocks noGrp="1"/>
          </p:cNvSpPr>
          <p:nvPr>
            <p:ph type="sldNum" sz="quarter" idx="12"/>
          </p:nvPr>
        </p:nvSpPr>
        <p:spPr/>
        <p:txBody>
          <a:bodyPr/>
          <a:lstStyle/>
          <a:p>
            <a:fld id="{4F8C2AAE-D925-AA4F-BCF4-F74E0A09E97B}" type="slidenum">
              <a:rPr lang="en-US" smtClean="0"/>
              <a:t>‹#›</a:t>
            </a:fld>
            <a:endParaRPr lang="en-US"/>
          </a:p>
        </p:txBody>
      </p:sp>
    </p:spTree>
    <p:extLst>
      <p:ext uri="{BB962C8B-B14F-4D97-AF65-F5344CB8AC3E}">
        <p14:creationId xmlns:p14="http://schemas.microsoft.com/office/powerpoint/2010/main" val="3826315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80200-E73B-2049-A712-C42A211001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632E06-A58E-3B46-85B7-2C176D6FB1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CED660-D643-294D-B4F9-729E42BB0A0A}"/>
              </a:ext>
            </a:extLst>
          </p:cNvPr>
          <p:cNvSpPr>
            <a:spLocks noGrp="1"/>
          </p:cNvSpPr>
          <p:nvPr>
            <p:ph type="dt" sz="half" idx="10"/>
          </p:nvPr>
        </p:nvSpPr>
        <p:spPr/>
        <p:txBody>
          <a:bodyPr/>
          <a:lstStyle/>
          <a:p>
            <a:fld id="{4238356A-25F6-5B40-A6FF-59A15AAFBAEB}" type="datetimeFigureOut">
              <a:rPr lang="en-US" smtClean="0"/>
              <a:t>2/2/2021</a:t>
            </a:fld>
            <a:endParaRPr lang="en-US"/>
          </a:p>
        </p:txBody>
      </p:sp>
      <p:sp>
        <p:nvSpPr>
          <p:cNvPr id="5" name="Footer Placeholder 4">
            <a:extLst>
              <a:ext uri="{FF2B5EF4-FFF2-40B4-BE49-F238E27FC236}">
                <a16:creationId xmlns:a16="http://schemas.microsoft.com/office/drawing/2014/main" id="{37895D68-90EA-B148-9EFE-B1C57140C4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38FBC3-DE90-9545-9089-B320DC580130}"/>
              </a:ext>
            </a:extLst>
          </p:cNvPr>
          <p:cNvSpPr>
            <a:spLocks noGrp="1"/>
          </p:cNvSpPr>
          <p:nvPr>
            <p:ph type="sldNum" sz="quarter" idx="12"/>
          </p:nvPr>
        </p:nvSpPr>
        <p:spPr/>
        <p:txBody>
          <a:bodyPr/>
          <a:lstStyle/>
          <a:p>
            <a:fld id="{4F8C2AAE-D925-AA4F-BCF4-F74E0A09E97B}" type="slidenum">
              <a:rPr lang="en-US" smtClean="0"/>
              <a:t>‹#›</a:t>
            </a:fld>
            <a:endParaRPr lang="en-US"/>
          </a:p>
        </p:txBody>
      </p:sp>
    </p:spTree>
    <p:extLst>
      <p:ext uri="{BB962C8B-B14F-4D97-AF65-F5344CB8AC3E}">
        <p14:creationId xmlns:p14="http://schemas.microsoft.com/office/powerpoint/2010/main" val="1149641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7146EC-D80D-4E44-9C7B-53000252AB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F673A6-4EDA-0E4B-91F5-4364D4A0E4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4AE170-9F07-6D4C-BF41-7DBCAC60DB96}"/>
              </a:ext>
            </a:extLst>
          </p:cNvPr>
          <p:cNvSpPr>
            <a:spLocks noGrp="1"/>
          </p:cNvSpPr>
          <p:nvPr>
            <p:ph type="dt" sz="half" idx="10"/>
          </p:nvPr>
        </p:nvSpPr>
        <p:spPr/>
        <p:txBody>
          <a:bodyPr/>
          <a:lstStyle/>
          <a:p>
            <a:fld id="{4238356A-25F6-5B40-A6FF-59A15AAFBAEB}" type="datetimeFigureOut">
              <a:rPr lang="en-US" smtClean="0"/>
              <a:t>2/2/2021</a:t>
            </a:fld>
            <a:endParaRPr lang="en-US"/>
          </a:p>
        </p:txBody>
      </p:sp>
      <p:sp>
        <p:nvSpPr>
          <p:cNvPr id="5" name="Footer Placeholder 4">
            <a:extLst>
              <a:ext uri="{FF2B5EF4-FFF2-40B4-BE49-F238E27FC236}">
                <a16:creationId xmlns:a16="http://schemas.microsoft.com/office/drawing/2014/main" id="{4AA0205F-FBA0-A943-AD37-637C166B67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12CDF9-E0DB-D540-AB5B-7D82AA2C6667}"/>
              </a:ext>
            </a:extLst>
          </p:cNvPr>
          <p:cNvSpPr>
            <a:spLocks noGrp="1"/>
          </p:cNvSpPr>
          <p:nvPr>
            <p:ph type="sldNum" sz="quarter" idx="12"/>
          </p:nvPr>
        </p:nvSpPr>
        <p:spPr/>
        <p:txBody>
          <a:bodyPr/>
          <a:lstStyle/>
          <a:p>
            <a:fld id="{4F8C2AAE-D925-AA4F-BCF4-F74E0A09E97B}" type="slidenum">
              <a:rPr lang="en-US" smtClean="0"/>
              <a:t>‹#›</a:t>
            </a:fld>
            <a:endParaRPr lang="en-US"/>
          </a:p>
        </p:txBody>
      </p:sp>
    </p:spTree>
    <p:extLst>
      <p:ext uri="{BB962C8B-B14F-4D97-AF65-F5344CB8AC3E}">
        <p14:creationId xmlns:p14="http://schemas.microsoft.com/office/powerpoint/2010/main" val="3662048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ver Slide - Lighthouse, Mountains, Full Logo, Title and Sub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80115" y="553524"/>
            <a:ext cx="7528526" cy="713497"/>
          </a:xfrm>
        </p:spPr>
        <p:txBody>
          <a:bodyPr anchor="ctr">
            <a:noAutofit/>
          </a:bodyPr>
          <a:lstStyle>
            <a:lvl1pPr algn="r">
              <a:defRPr sz="4000" i="0">
                <a:solidFill>
                  <a:schemeClr val="bg1"/>
                </a:solidFill>
                <a:latin typeface="Montserrat Medium" panose="00000600000000000000" pitchFamily="2" charset="0"/>
                <a:cs typeface="Times New Roman" panose="02020603050405020304" pitchFamily="18" charset="0"/>
              </a:defRPr>
            </a:lvl1pPr>
          </a:lstStyle>
          <a:p>
            <a:r>
              <a:rPr lang="en-US" dirty="0"/>
              <a:t>Riparian Buffer Rules 101</a:t>
            </a:r>
          </a:p>
        </p:txBody>
      </p:sp>
    </p:spTree>
    <p:extLst>
      <p:ext uri="{BB962C8B-B14F-4D97-AF65-F5344CB8AC3E}">
        <p14:creationId xmlns:p14="http://schemas.microsoft.com/office/powerpoint/2010/main" val="2733613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415C5-0081-8749-B7C8-E95DE19A36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B94AA3-C832-F543-88CA-9D58C79739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F8EEF0-B5D9-E349-9C3A-36751C03E0B8}"/>
              </a:ext>
            </a:extLst>
          </p:cNvPr>
          <p:cNvSpPr>
            <a:spLocks noGrp="1"/>
          </p:cNvSpPr>
          <p:nvPr>
            <p:ph type="dt" sz="half" idx="10"/>
          </p:nvPr>
        </p:nvSpPr>
        <p:spPr/>
        <p:txBody>
          <a:bodyPr/>
          <a:lstStyle/>
          <a:p>
            <a:fld id="{4238356A-25F6-5B40-A6FF-59A15AAFBAEB}" type="datetimeFigureOut">
              <a:rPr lang="en-US" smtClean="0"/>
              <a:t>2/2/2021</a:t>
            </a:fld>
            <a:endParaRPr lang="en-US"/>
          </a:p>
        </p:txBody>
      </p:sp>
      <p:sp>
        <p:nvSpPr>
          <p:cNvPr id="5" name="Footer Placeholder 4">
            <a:extLst>
              <a:ext uri="{FF2B5EF4-FFF2-40B4-BE49-F238E27FC236}">
                <a16:creationId xmlns:a16="http://schemas.microsoft.com/office/drawing/2014/main" id="{E9D8BD00-09DB-AB44-8D6E-9471269E3B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00B634-8A69-FB47-B6B2-4BAFE445EEA8}"/>
              </a:ext>
            </a:extLst>
          </p:cNvPr>
          <p:cNvSpPr>
            <a:spLocks noGrp="1"/>
          </p:cNvSpPr>
          <p:nvPr>
            <p:ph type="sldNum" sz="quarter" idx="12"/>
          </p:nvPr>
        </p:nvSpPr>
        <p:spPr/>
        <p:txBody>
          <a:bodyPr/>
          <a:lstStyle/>
          <a:p>
            <a:fld id="{4F8C2AAE-D925-AA4F-BCF4-F74E0A09E97B}" type="slidenum">
              <a:rPr lang="en-US" smtClean="0"/>
              <a:t>‹#›</a:t>
            </a:fld>
            <a:endParaRPr lang="en-US"/>
          </a:p>
        </p:txBody>
      </p:sp>
    </p:spTree>
    <p:extLst>
      <p:ext uri="{BB962C8B-B14F-4D97-AF65-F5344CB8AC3E}">
        <p14:creationId xmlns:p14="http://schemas.microsoft.com/office/powerpoint/2010/main" val="594058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B2C7-074F-1F41-877D-51AD7FA5BF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AB0998B-BBDC-AC4F-98C4-0454B44614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83CF3B-5863-A040-8908-589909709EB9}"/>
              </a:ext>
            </a:extLst>
          </p:cNvPr>
          <p:cNvSpPr>
            <a:spLocks noGrp="1"/>
          </p:cNvSpPr>
          <p:nvPr>
            <p:ph type="dt" sz="half" idx="10"/>
          </p:nvPr>
        </p:nvSpPr>
        <p:spPr/>
        <p:txBody>
          <a:bodyPr/>
          <a:lstStyle/>
          <a:p>
            <a:fld id="{4238356A-25F6-5B40-A6FF-59A15AAFBAEB}" type="datetimeFigureOut">
              <a:rPr lang="en-US" smtClean="0"/>
              <a:t>2/2/2021</a:t>
            </a:fld>
            <a:endParaRPr lang="en-US"/>
          </a:p>
        </p:txBody>
      </p:sp>
      <p:sp>
        <p:nvSpPr>
          <p:cNvPr id="5" name="Footer Placeholder 4">
            <a:extLst>
              <a:ext uri="{FF2B5EF4-FFF2-40B4-BE49-F238E27FC236}">
                <a16:creationId xmlns:a16="http://schemas.microsoft.com/office/drawing/2014/main" id="{6473777B-9581-B347-9C35-9B5743D8B9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AB3088-228B-4447-90F4-70F774865579}"/>
              </a:ext>
            </a:extLst>
          </p:cNvPr>
          <p:cNvSpPr>
            <a:spLocks noGrp="1"/>
          </p:cNvSpPr>
          <p:nvPr>
            <p:ph type="sldNum" sz="quarter" idx="12"/>
          </p:nvPr>
        </p:nvSpPr>
        <p:spPr/>
        <p:txBody>
          <a:bodyPr/>
          <a:lstStyle/>
          <a:p>
            <a:fld id="{4F8C2AAE-D925-AA4F-BCF4-F74E0A09E97B}" type="slidenum">
              <a:rPr lang="en-US" smtClean="0"/>
              <a:t>‹#›</a:t>
            </a:fld>
            <a:endParaRPr lang="en-US"/>
          </a:p>
        </p:txBody>
      </p:sp>
    </p:spTree>
    <p:extLst>
      <p:ext uri="{BB962C8B-B14F-4D97-AF65-F5344CB8AC3E}">
        <p14:creationId xmlns:p14="http://schemas.microsoft.com/office/powerpoint/2010/main" val="2074632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18FF3-C7B4-8F44-8F7B-A565641B1B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44BEAF-1520-F44B-B627-C49E46F642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48082E-76FE-1042-8C85-CC76020C06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ABF446-4475-4E41-98B5-025310257DD5}"/>
              </a:ext>
            </a:extLst>
          </p:cNvPr>
          <p:cNvSpPr>
            <a:spLocks noGrp="1"/>
          </p:cNvSpPr>
          <p:nvPr>
            <p:ph type="dt" sz="half" idx="10"/>
          </p:nvPr>
        </p:nvSpPr>
        <p:spPr/>
        <p:txBody>
          <a:bodyPr/>
          <a:lstStyle/>
          <a:p>
            <a:fld id="{4238356A-25F6-5B40-A6FF-59A15AAFBAEB}" type="datetimeFigureOut">
              <a:rPr lang="en-US" smtClean="0"/>
              <a:t>2/2/2021</a:t>
            </a:fld>
            <a:endParaRPr lang="en-US"/>
          </a:p>
        </p:txBody>
      </p:sp>
      <p:sp>
        <p:nvSpPr>
          <p:cNvPr id="6" name="Footer Placeholder 5">
            <a:extLst>
              <a:ext uri="{FF2B5EF4-FFF2-40B4-BE49-F238E27FC236}">
                <a16:creationId xmlns:a16="http://schemas.microsoft.com/office/drawing/2014/main" id="{4C24B464-8746-5949-A762-ABD3B3C20E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B137B7-9F43-2343-974F-40E372542C7C}"/>
              </a:ext>
            </a:extLst>
          </p:cNvPr>
          <p:cNvSpPr>
            <a:spLocks noGrp="1"/>
          </p:cNvSpPr>
          <p:nvPr>
            <p:ph type="sldNum" sz="quarter" idx="12"/>
          </p:nvPr>
        </p:nvSpPr>
        <p:spPr/>
        <p:txBody>
          <a:bodyPr/>
          <a:lstStyle/>
          <a:p>
            <a:fld id="{4F8C2AAE-D925-AA4F-BCF4-F74E0A09E97B}" type="slidenum">
              <a:rPr lang="en-US" smtClean="0"/>
              <a:t>‹#›</a:t>
            </a:fld>
            <a:endParaRPr lang="en-US"/>
          </a:p>
        </p:txBody>
      </p:sp>
    </p:spTree>
    <p:extLst>
      <p:ext uri="{BB962C8B-B14F-4D97-AF65-F5344CB8AC3E}">
        <p14:creationId xmlns:p14="http://schemas.microsoft.com/office/powerpoint/2010/main" val="2091225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70069-23A3-7B4D-8C97-C1DC24577A2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905EB3-8AED-DD46-9CFE-86F4632A23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FBED41-64C9-ED42-80E3-23B342590D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A2D267-B0EB-B544-A25F-BD5C7F1333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919160-B3C9-AD4D-9F03-E55743C2AF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355512-A0FB-FA48-8BC8-D2C904D28D3A}"/>
              </a:ext>
            </a:extLst>
          </p:cNvPr>
          <p:cNvSpPr>
            <a:spLocks noGrp="1"/>
          </p:cNvSpPr>
          <p:nvPr>
            <p:ph type="dt" sz="half" idx="10"/>
          </p:nvPr>
        </p:nvSpPr>
        <p:spPr/>
        <p:txBody>
          <a:bodyPr/>
          <a:lstStyle/>
          <a:p>
            <a:fld id="{4238356A-25F6-5B40-A6FF-59A15AAFBAEB}" type="datetimeFigureOut">
              <a:rPr lang="en-US" smtClean="0"/>
              <a:t>2/2/2021</a:t>
            </a:fld>
            <a:endParaRPr lang="en-US"/>
          </a:p>
        </p:txBody>
      </p:sp>
      <p:sp>
        <p:nvSpPr>
          <p:cNvPr id="8" name="Footer Placeholder 7">
            <a:extLst>
              <a:ext uri="{FF2B5EF4-FFF2-40B4-BE49-F238E27FC236}">
                <a16:creationId xmlns:a16="http://schemas.microsoft.com/office/drawing/2014/main" id="{894AB38E-F9AF-A049-BE0D-CF7F6B09ED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30420D-DC8B-4B42-BA8C-C8D990B23920}"/>
              </a:ext>
            </a:extLst>
          </p:cNvPr>
          <p:cNvSpPr>
            <a:spLocks noGrp="1"/>
          </p:cNvSpPr>
          <p:nvPr>
            <p:ph type="sldNum" sz="quarter" idx="12"/>
          </p:nvPr>
        </p:nvSpPr>
        <p:spPr/>
        <p:txBody>
          <a:bodyPr/>
          <a:lstStyle/>
          <a:p>
            <a:fld id="{4F8C2AAE-D925-AA4F-BCF4-F74E0A09E97B}" type="slidenum">
              <a:rPr lang="en-US" smtClean="0"/>
              <a:t>‹#›</a:t>
            </a:fld>
            <a:endParaRPr lang="en-US"/>
          </a:p>
        </p:txBody>
      </p:sp>
    </p:spTree>
    <p:extLst>
      <p:ext uri="{BB962C8B-B14F-4D97-AF65-F5344CB8AC3E}">
        <p14:creationId xmlns:p14="http://schemas.microsoft.com/office/powerpoint/2010/main" val="2624812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8E83-3EDF-3B46-B7A5-B1E178C2F9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4BAF05-CC34-0640-8676-0A1C45578F63}"/>
              </a:ext>
            </a:extLst>
          </p:cNvPr>
          <p:cNvSpPr>
            <a:spLocks noGrp="1"/>
          </p:cNvSpPr>
          <p:nvPr>
            <p:ph type="dt" sz="half" idx="10"/>
          </p:nvPr>
        </p:nvSpPr>
        <p:spPr/>
        <p:txBody>
          <a:bodyPr/>
          <a:lstStyle/>
          <a:p>
            <a:fld id="{4238356A-25F6-5B40-A6FF-59A15AAFBAEB}" type="datetimeFigureOut">
              <a:rPr lang="en-US" smtClean="0"/>
              <a:t>2/2/2021</a:t>
            </a:fld>
            <a:endParaRPr lang="en-US"/>
          </a:p>
        </p:txBody>
      </p:sp>
      <p:sp>
        <p:nvSpPr>
          <p:cNvPr id="4" name="Footer Placeholder 3">
            <a:extLst>
              <a:ext uri="{FF2B5EF4-FFF2-40B4-BE49-F238E27FC236}">
                <a16:creationId xmlns:a16="http://schemas.microsoft.com/office/drawing/2014/main" id="{62F6576C-DEF2-3A4C-8423-7D52F84F53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071C2E-1B0B-FF4D-BB10-C151C9D49D8D}"/>
              </a:ext>
            </a:extLst>
          </p:cNvPr>
          <p:cNvSpPr>
            <a:spLocks noGrp="1"/>
          </p:cNvSpPr>
          <p:nvPr>
            <p:ph type="sldNum" sz="quarter" idx="12"/>
          </p:nvPr>
        </p:nvSpPr>
        <p:spPr/>
        <p:txBody>
          <a:bodyPr/>
          <a:lstStyle/>
          <a:p>
            <a:fld id="{4F8C2AAE-D925-AA4F-BCF4-F74E0A09E97B}" type="slidenum">
              <a:rPr lang="en-US" smtClean="0"/>
              <a:t>‹#›</a:t>
            </a:fld>
            <a:endParaRPr lang="en-US"/>
          </a:p>
        </p:txBody>
      </p:sp>
    </p:spTree>
    <p:extLst>
      <p:ext uri="{BB962C8B-B14F-4D97-AF65-F5344CB8AC3E}">
        <p14:creationId xmlns:p14="http://schemas.microsoft.com/office/powerpoint/2010/main" val="3062321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6FF863-2E2F-7E40-9524-6A322454C606}"/>
              </a:ext>
            </a:extLst>
          </p:cNvPr>
          <p:cNvSpPr>
            <a:spLocks noGrp="1"/>
          </p:cNvSpPr>
          <p:nvPr>
            <p:ph type="dt" sz="half" idx="10"/>
          </p:nvPr>
        </p:nvSpPr>
        <p:spPr/>
        <p:txBody>
          <a:bodyPr/>
          <a:lstStyle/>
          <a:p>
            <a:fld id="{4238356A-25F6-5B40-A6FF-59A15AAFBAEB}" type="datetimeFigureOut">
              <a:rPr lang="en-US" smtClean="0"/>
              <a:t>2/2/2021</a:t>
            </a:fld>
            <a:endParaRPr lang="en-US"/>
          </a:p>
        </p:txBody>
      </p:sp>
      <p:sp>
        <p:nvSpPr>
          <p:cNvPr id="3" name="Footer Placeholder 2">
            <a:extLst>
              <a:ext uri="{FF2B5EF4-FFF2-40B4-BE49-F238E27FC236}">
                <a16:creationId xmlns:a16="http://schemas.microsoft.com/office/drawing/2014/main" id="{7647228B-B825-7D4A-B05F-EFEE6B20A5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91ED12-EDFC-5A46-83FE-B1BF10A13BFF}"/>
              </a:ext>
            </a:extLst>
          </p:cNvPr>
          <p:cNvSpPr>
            <a:spLocks noGrp="1"/>
          </p:cNvSpPr>
          <p:nvPr>
            <p:ph type="sldNum" sz="quarter" idx="12"/>
          </p:nvPr>
        </p:nvSpPr>
        <p:spPr/>
        <p:txBody>
          <a:bodyPr/>
          <a:lstStyle/>
          <a:p>
            <a:fld id="{4F8C2AAE-D925-AA4F-BCF4-F74E0A09E97B}" type="slidenum">
              <a:rPr lang="en-US" smtClean="0"/>
              <a:t>‹#›</a:t>
            </a:fld>
            <a:endParaRPr lang="en-US"/>
          </a:p>
        </p:txBody>
      </p:sp>
    </p:spTree>
    <p:extLst>
      <p:ext uri="{BB962C8B-B14F-4D97-AF65-F5344CB8AC3E}">
        <p14:creationId xmlns:p14="http://schemas.microsoft.com/office/powerpoint/2010/main" val="1104222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81784-B8FF-8247-824F-0B3278CDFE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401D1E-2030-2D4C-B115-B74280A207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B0401D-8B9B-9F49-90B9-7B69421CBB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BC711D-3145-2A43-B6AB-E0F3E7F584BE}"/>
              </a:ext>
            </a:extLst>
          </p:cNvPr>
          <p:cNvSpPr>
            <a:spLocks noGrp="1"/>
          </p:cNvSpPr>
          <p:nvPr>
            <p:ph type="dt" sz="half" idx="10"/>
          </p:nvPr>
        </p:nvSpPr>
        <p:spPr/>
        <p:txBody>
          <a:bodyPr/>
          <a:lstStyle/>
          <a:p>
            <a:fld id="{4238356A-25F6-5B40-A6FF-59A15AAFBAEB}" type="datetimeFigureOut">
              <a:rPr lang="en-US" smtClean="0"/>
              <a:t>2/2/2021</a:t>
            </a:fld>
            <a:endParaRPr lang="en-US"/>
          </a:p>
        </p:txBody>
      </p:sp>
      <p:sp>
        <p:nvSpPr>
          <p:cNvPr id="6" name="Footer Placeholder 5">
            <a:extLst>
              <a:ext uri="{FF2B5EF4-FFF2-40B4-BE49-F238E27FC236}">
                <a16:creationId xmlns:a16="http://schemas.microsoft.com/office/drawing/2014/main" id="{CCC79586-B03F-E04A-9A23-72E71C2F91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EED656-6B91-0641-B77B-8AEE9CB09335}"/>
              </a:ext>
            </a:extLst>
          </p:cNvPr>
          <p:cNvSpPr>
            <a:spLocks noGrp="1"/>
          </p:cNvSpPr>
          <p:nvPr>
            <p:ph type="sldNum" sz="quarter" idx="12"/>
          </p:nvPr>
        </p:nvSpPr>
        <p:spPr/>
        <p:txBody>
          <a:bodyPr/>
          <a:lstStyle/>
          <a:p>
            <a:fld id="{4F8C2AAE-D925-AA4F-BCF4-F74E0A09E97B}" type="slidenum">
              <a:rPr lang="en-US" smtClean="0"/>
              <a:t>‹#›</a:t>
            </a:fld>
            <a:endParaRPr lang="en-US"/>
          </a:p>
        </p:txBody>
      </p:sp>
    </p:spTree>
    <p:extLst>
      <p:ext uri="{BB962C8B-B14F-4D97-AF65-F5344CB8AC3E}">
        <p14:creationId xmlns:p14="http://schemas.microsoft.com/office/powerpoint/2010/main" val="3852120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740EE-4CA5-F146-BC87-5DD14877C9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1B7FAEE-6A77-A146-8957-38F35B23C3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E4B1AB-19DA-E749-AF3B-256DEA513E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DD4C7D-45FF-FD47-B13E-9F4CBA5B30AA}"/>
              </a:ext>
            </a:extLst>
          </p:cNvPr>
          <p:cNvSpPr>
            <a:spLocks noGrp="1"/>
          </p:cNvSpPr>
          <p:nvPr>
            <p:ph type="dt" sz="half" idx="10"/>
          </p:nvPr>
        </p:nvSpPr>
        <p:spPr/>
        <p:txBody>
          <a:bodyPr/>
          <a:lstStyle/>
          <a:p>
            <a:fld id="{4238356A-25F6-5B40-A6FF-59A15AAFBAEB}" type="datetimeFigureOut">
              <a:rPr lang="en-US" smtClean="0"/>
              <a:t>2/2/2021</a:t>
            </a:fld>
            <a:endParaRPr lang="en-US"/>
          </a:p>
        </p:txBody>
      </p:sp>
      <p:sp>
        <p:nvSpPr>
          <p:cNvPr id="6" name="Footer Placeholder 5">
            <a:extLst>
              <a:ext uri="{FF2B5EF4-FFF2-40B4-BE49-F238E27FC236}">
                <a16:creationId xmlns:a16="http://schemas.microsoft.com/office/drawing/2014/main" id="{342D55BF-B3FC-5641-BA5C-C47FABE192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9E4365-1DD8-6743-89AB-047E1328D7FC}"/>
              </a:ext>
            </a:extLst>
          </p:cNvPr>
          <p:cNvSpPr>
            <a:spLocks noGrp="1"/>
          </p:cNvSpPr>
          <p:nvPr>
            <p:ph type="sldNum" sz="quarter" idx="12"/>
          </p:nvPr>
        </p:nvSpPr>
        <p:spPr/>
        <p:txBody>
          <a:bodyPr/>
          <a:lstStyle/>
          <a:p>
            <a:fld id="{4F8C2AAE-D925-AA4F-BCF4-F74E0A09E97B}" type="slidenum">
              <a:rPr lang="en-US" smtClean="0"/>
              <a:t>‹#›</a:t>
            </a:fld>
            <a:endParaRPr lang="en-US"/>
          </a:p>
        </p:txBody>
      </p:sp>
    </p:spTree>
    <p:extLst>
      <p:ext uri="{BB962C8B-B14F-4D97-AF65-F5344CB8AC3E}">
        <p14:creationId xmlns:p14="http://schemas.microsoft.com/office/powerpoint/2010/main" val="2051088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2E3517-7FDE-4545-B7F4-835ACE7FAD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D109B7-2DA0-D446-B942-0E389D6CE2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4DE649-65CD-B64F-96B0-BDC0E1584B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38356A-25F6-5B40-A6FF-59A15AAFBAEB}" type="datetimeFigureOut">
              <a:rPr lang="en-US" smtClean="0"/>
              <a:t>2/2/2021</a:t>
            </a:fld>
            <a:endParaRPr lang="en-US"/>
          </a:p>
        </p:txBody>
      </p:sp>
      <p:sp>
        <p:nvSpPr>
          <p:cNvPr id="5" name="Footer Placeholder 4">
            <a:extLst>
              <a:ext uri="{FF2B5EF4-FFF2-40B4-BE49-F238E27FC236}">
                <a16:creationId xmlns:a16="http://schemas.microsoft.com/office/drawing/2014/main" id="{D00FF7BB-FFD7-3541-8D75-4480D87E93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AA8140-017D-7E4C-94C3-2CD76E3EFD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8C2AAE-D925-AA4F-BCF4-F74E0A09E97B}" type="slidenum">
              <a:rPr lang="en-US" smtClean="0"/>
              <a:t>‹#›</a:t>
            </a:fld>
            <a:endParaRPr lang="en-US"/>
          </a:p>
        </p:txBody>
      </p:sp>
    </p:spTree>
    <p:extLst>
      <p:ext uri="{BB962C8B-B14F-4D97-AF65-F5344CB8AC3E}">
        <p14:creationId xmlns:p14="http://schemas.microsoft.com/office/powerpoint/2010/main" val="1752735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9.jp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415" y="0"/>
            <a:ext cx="12186585" cy="6858000"/>
          </a:xfrm>
          <a:prstGeom prst="rect">
            <a:avLst/>
          </a:prstGeom>
        </p:spPr>
      </p:pic>
      <p:sp>
        <p:nvSpPr>
          <p:cNvPr id="3" name="Rectangle 2"/>
          <p:cNvSpPr/>
          <p:nvPr/>
        </p:nvSpPr>
        <p:spPr>
          <a:xfrm>
            <a:off x="0" y="1500191"/>
            <a:ext cx="12192000" cy="2052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69B6D44F-9F47-49EF-BCBD-D6E360CB8AD2}"/>
              </a:ext>
            </a:extLst>
          </p:cNvPr>
          <p:cNvSpPr>
            <a:spLocks noGrp="1"/>
          </p:cNvSpPr>
          <p:nvPr>
            <p:ph type="ctrTitle"/>
          </p:nvPr>
        </p:nvSpPr>
        <p:spPr>
          <a:xfrm>
            <a:off x="2524537" y="508327"/>
            <a:ext cx="9118900" cy="713497"/>
          </a:xfrm>
        </p:spPr>
        <p:txBody>
          <a:bodyPr>
            <a:noAutofit/>
          </a:bodyPr>
          <a:lstStyle/>
          <a:p>
            <a:r>
              <a:rPr lang="en-US" sz="3200" dirty="0"/>
              <a:t>Buffer Authorizations</a:t>
            </a:r>
          </a:p>
        </p:txBody>
      </p:sp>
      <p:sp>
        <p:nvSpPr>
          <p:cNvPr id="6" name="Title 4">
            <a:extLst>
              <a:ext uri="{FF2B5EF4-FFF2-40B4-BE49-F238E27FC236}">
                <a16:creationId xmlns:a16="http://schemas.microsoft.com/office/drawing/2014/main" id="{DB49101E-BCE3-4552-A06B-7A2F6D02A9DE}"/>
              </a:ext>
            </a:extLst>
          </p:cNvPr>
          <p:cNvSpPr txBox="1">
            <a:spLocks/>
          </p:cNvSpPr>
          <p:nvPr/>
        </p:nvSpPr>
        <p:spPr>
          <a:xfrm>
            <a:off x="9605319" y="3429000"/>
            <a:ext cx="2100262" cy="713497"/>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endParaRPr lang="en-US" sz="32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80" y="1536401"/>
            <a:ext cx="1950724" cy="198120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80144" y="1536401"/>
            <a:ext cx="1950724" cy="1981204"/>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09664" y="1539726"/>
            <a:ext cx="1950724" cy="1981204"/>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37818" y="1539726"/>
            <a:ext cx="1950724" cy="1981204"/>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70966" y="1535908"/>
            <a:ext cx="1945421" cy="1975818"/>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88561" y="1535908"/>
            <a:ext cx="1945421" cy="1975818"/>
          </a:xfrm>
          <a:prstGeom prst="rect">
            <a:avLst/>
          </a:prstGeom>
        </p:spPr>
      </p:pic>
      <p:sp>
        <p:nvSpPr>
          <p:cNvPr id="13" name="TextBox 12">
            <a:extLst>
              <a:ext uri="{FF2B5EF4-FFF2-40B4-BE49-F238E27FC236}">
                <a16:creationId xmlns:a16="http://schemas.microsoft.com/office/drawing/2014/main" id="{D9EAF49A-35E3-6242-A92A-498640C69FAA}"/>
              </a:ext>
            </a:extLst>
          </p:cNvPr>
          <p:cNvSpPr txBox="1"/>
          <p:nvPr/>
        </p:nvSpPr>
        <p:spPr>
          <a:xfrm>
            <a:off x="0" y="3661938"/>
            <a:ext cx="3494314" cy="923330"/>
          </a:xfrm>
          <a:prstGeom prst="rect">
            <a:avLst/>
          </a:prstGeom>
          <a:noFill/>
        </p:spPr>
        <p:txBody>
          <a:bodyPr wrap="square" rtlCol="0">
            <a:spAutoFit/>
          </a:bodyPr>
          <a:lstStyle/>
          <a:p>
            <a:r>
              <a:rPr lang="en-US" b="1" dirty="0">
                <a:solidFill>
                  <a:schemeClr val="bg1"/>
                </a:solidFill>
                <a:latin typeface="Montserrat" pitchFamily="2" charset="77"/>
              </a:rPr>
              <a:t>Paul Wojoski</a:t>
            </a:r>
          </a:p>
          <a:p>
            <a:r>
              <a:rPr lang="en-US" dirty="0">
                <a:solidFill>
                  <a:schemeClr val="bg1"/>
                </a:solidFill>
                <a:latin typeface="Montserrat" pitchFamily="2" charset="77"/>
              </a:rPr>
              <a:t>NCDWR</a:t>
            </a:r>
          </a:p>
          <a:p>
            <a:r>
              <a:rPr lang="en-US" dirty="0">
                <a:solidFill>
                  <a:schemeClr val="bg1"/>
                </a:solidFill>
                <a:latin typeface="Montserrat" pitchFamily="2" charset="77"/>
              </a:rPr>
              <a:t>2021</a:t>
            </a:r>
          </a:p>
        </p:txBody>
      </p:sp>
      <p:pic>
        <p:nvPicPr>
          <p:cNvPr id="14" name="Picture 13">
            <a:extLst>
              <a:ext uri="{FF2B5EF4-FFF2-40B4-BE49-F238E27FC236}">
                <a16:creationId xmlns:a16="http://schemas.microsoft.com/office/drawing/2014/main" id="{5D9A4446-40CC-2D4B-A605-72E298AFA9E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73934" y="5398500"/>
            <a:ext cx="2645944" cy="1027799"/>
          </a:xfrm>
          <a:prstGeom prst="rect">
            <a:avLst/>
          </a:prstGeom>
        </p:spPr>
      </p:pic>
      <p:pic>
        <p:nvPicPr>
          <p:cNvPr id="15" name="Picture 14">
            <a:extLst>
              <a:ext uri="{FF2B5EF4-FFF2-40B4-BE49-F238E27FC236}">
                <a16:creationId xmlns:a16="http://schemas.microsoft.com/office/drawing/2014/main" id="{355639CC-F409-964F-B2B9-CE819CB28DF5}"/>
              </a:ext>
            </a:extLst>
          </p:cNvPr>
          <p:cNvPicPr>
            <a:picLocks noChangeAspect="1"/>
          </p:cNvPicPr>
          <p:nvPr/>
        </p:nvPicPr>
        <p:blipFill>
          <a:blip r:embed="rId11"/>
          <a:stretch>
            <a:fillRect/>
          </a:stretch>
        </p:blipFill>
        <p:spPr>
          <a:xfrm>
            <a:off x="6995608" y="5373324"/>
            <a:ext cx="1115048" cy="1133033"/>
          </a:xfrm>
          <a:prstGeom prst="rect">
            <a:avLst/>
          </a:prstGeom>
        </p:spPr>
      </p:pic>
      <p:pic>
        <p:nvPicPr>
          <p:cNvPr id="16" name="Picture 15">
            <a:extLst>
              <a:ext uri="{FF2B5EF4-FFF2-40B4-BE49-F238E27FC236}">
                <a16:creationId xmlns:a16="http://schemas.microsoft.com/office/drawing/2014/main" id="{E9190898-48E2-9E4C-9A4B-97799AB18F78}"/>
              </a:ext>
            </a:extLst>
          </p:cNvPr>
          <p:cNvPicPr>
            <a:picLocks noChangeAspect="1"/>
          </p:cNvPicPr>
          <p:nvPr/>
        </p:nvPicPr>
        <p:blipFill>
          <a:blip r:embed="rId12"/>
          <a:stretch>
            <a:fillRect/>
          </a:stretch>
        </p:blipFill>
        <p:spPr>
          <a:xfrm>
            <a:off x="8272253" y="5617458"/>
            <a:ext cx="1809507" cy="589884"/>
          </a:xfrm>
          <a:prstGeom prst="rect">
            <a:avLst/>
          </a:prstGeom>
        </p:spPr>
      </p:pic>
      <p:pic>
        <p:nvPicPr>
          <p:cNvPr id="17" name="Picture 16">
            <a:extLst>
              <a:ext uri="{FF2B5EF4-FFF2-40B4-BE49-F238E27FC236}">
                <a16:creationId xmlns:a16="http://schemas.microsoft.com/office/drawing/2014/main" id="{3EDFC468-274B-0549-ADDC-AE7BBD789242}"/>
              </a:ext>
            </a:extLst>
          </p:cNvPr>
          <p:cNvPicPr>
            <a:picLocks noChangeAspect="1"/>
          </p:cNvPicPr>
          <p:nvPr/>
        </p:nvPicPr>
        <p:blipFill rotWithShape="1">
          <a:blip r:embed="rId13"/>
          <a:srcRect b="50860"/>
          <a:stretch/>
        </p:blipFill>
        <p:spPr>
          <a:xfrm>
            <a:off x="9937859" y="5293054"/>
            <a:ext cx="2409855" cy="964421"/>
          </a:xfrm>
          <a:prstGeom prst="rect">
            <a:avLst/>
          </a:prstGeom>
        </p:spPr>
      </p:pic>
    </p:spTree>
    <p:extLst>
      <p:ext uri="{BB962C8B-B14F-4D97-AF65-F5344CB8AC3E}">
        <p14:creationId xmlns:p14="http://schemas.microsoft.com/office/powerpoint/2010/main" val="3154161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EFE65BBF-F660-D742-85A1-4844C71C0394}"/>
              </a:ext>
            </a:extLst>
          </p:cNvPr>
          <p:cNvSpPr txBox="1">
            <a:spLocks/>
          </p:cNvSpPr>
          <p:nvPr/>
        </p:nvSpPr>
        <p:spPr>
          <a:xfrm>
            <a:off x="430144" y="436707"/>
            <a:ext cx="11177987" cy="557070"/>
          </a:xfrm>
          <a:prstGeom prst="rect">
            <a:avLst/>
          </a:prstGeom>
        </p:spPr>
        <p:txBody>
          <a:bodyPr vert="horz" lIns="91416" tIns="45708" rIns="91416" bIns="4570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99" b="1" dirty="0">
                <a:solidFill>
                  <a:srgbClr val="1C4584"/>
                </a:solidFill>
                <a:latin typeface="Montserrat" pitchFamily="2" charset="77"/>
              </a:rPr>
              <a:t>Buffer Authorization – Review </a:t>
            </a:r>
            <a:r>
              <a:rPr lang="en-US" sz="1500" b="1" dirty="0">
                <a:solidFill>
                  <a:srgbClr val="1C4584"/>
                </a:solidFill>
                <a:latin typeface="Montserrat" pitchFamily="2" charset="77"/>
              </a:rPr>
              <a:t>What to look for</a:t>
            </a:r>
          </a:p>
        </p:txBody>
      </p:sp>
      <p:sp>
        <p:nvSpPr>
          <p:cNvPr id="5" name="TextBox 4">
            <a:extLst>
              <a:ext uri="{FF2B5EF4-FFF2-40B4-BE49-F238E27FC236}">
                <a16:creationId xmlns:a16="http://schemas.microsoft.com/office/drawing/2014/main" id="{E5E735E3-4BA0-C942-881A-89D92F6512B1}"/>
              </a:ext>
            </a:extLst>
          </p:cNvPr>
          <p:cNvSpPr txBox="1"/>
          <p:nvPr/>
        </p:nvSpPr>
        <p:spPr>
          <a:xfrm>
            <a:off x="-1" y="6485348"/>
            <a:ext cx="12188825" cy="369236"/>
          </a:xfrm>
          <a:prstGeom prst="rect">
            <a:avLst/>
          </a:prstGeom>
          <a:solidFill>
            <a:srgbClr val="1C4584"/>
          </a:solidFill>
        </p:spPr>
        <p:txBody>
          <a:bodyPr wrap="square" rtlCol="0">
            <a:spAutoFit/>
          </a:bodyPr>
          <a:lstStyle/>
          <a:p>
            <a:endParaRPr lang="en-US" sz="1799" dirty="0">
              <a:solidFill>
                <a:srgbClr val="1C4584"/>
              </a:solidFill>
            </a:endParaRPr>
          </a:p>
        </p:txBody>
      </p:sp>
      <p:cxnSp>
        <p:nvCxnSpPr>
          <p:cNvPr id="6" name="Straight Connector 5">
            <a:extLst>
              <a:ext uri="{FF2B5EF4-FFF2-40B4-BE49-F238E27FC236}">
                <a16:creationId xmlns:a16="http://schemas.microsoft.com/office/drawing/2014/main" id="{264AFB6A-FB52-BD42-8CCF-2DD826FE1875}"/>
              </a:ext>
            </a:extLst>
          </p:cNvPr>
          <p:cNvCxnSpPr/>
          <p:nvPr/>
        </p:nvCxnSpPr>
        <p:spPr>
          <a:xfrm>
            <a:off x="524119" y="1091287"/>
            <a:ext cx="11299041" cy="0"/>
          </a:xfrm>
          <a:prstGeom prst="line">
            <a:avLst/>
          </a:prstGeom>
          <a:ln w="19050">
            <a:solidFill>
              <a:srgbClr val="1C4584"/>
            </a:solidFill>
          </a:ln>
        </p:spPr>
        <p:style>
          <a:lnRef idx="1">
            <a:schemeClr val="accent1"/>
          </a:lnRef>
          <a:fillRef idx="0">
            <a:schemeClr val="accent1"/>
          </a:fillRef>
          <a:effectRef idx="0">
            <a:schemeClr val="accent1"/>
          </a:effectRef>
          <a:fontRef idx="minor">
            <a:schemeClr val="tx1"/>
          </a:fontRef>
        </p:style>
      </p:cxnSp>
      <p:sp>
        <p:nvSpPr>
          <p:cNvPr id="7" name="Rectangle 5">
            <a:extLst>
              <a:ext uri="{FF2B5EF4-FFF2-40B4-BE49-F238E27FC236}">
                <a16:creationId xmlns:a16="http://schemas.microsoft.com/office/drawing/2014/main" id="{A0959864-9FAD-0743-A6BA-5E20A1D6CAB9}"/>
              </a:ext>
            </a:extLst>
          </p:cNvPr>
          <p:cNvSpPr>
            <a:spLocks noGrp="1" noChangeArrowheads="1"/>
          </p:cNvSpPr>
          <p:nvPr>
            <p:ph idx="1"/>
          </p:nvPr>
        </p:nvSpPr>
        <p:spPr>
          <a:xfrm>
            <a:off x="524119" y="1310624"/>
            <a:ext cx="10515600" cy="4755355"/>
          </a:xfrm>
        </p:spPr>
        <p:txBody>
          <a:bodyPr>
            <a:normAutofit fontScale="92500" lnSpcReduction="10000"/>
          </a:bodyPr>
          <a:lstStyle/>
          <a:p>
            <a:r>
              <a:rPr lang="en-US" sz="2600" dirty="0">
                <a:latin typeface="Montserrat" pitchFamily="2" charset="77"/>
              </a:rPr>
              <a:t>Are all streams shown? </a:t>
            </a:r>
          </a:p>
          <a:p>
            <a:pPr lvl="1">
              <a:spcAft>
                <a:spcPts val="600"/>
              </a:spcAft>
            </a:pPr>
            <a:r>
              <a:rPr lang="en-US" sz="2200" dirty="0">
                <a:latin typeface="Montserrat" pitchFamily="2" charset="77"/>
              </a:rPr>
              <a:t>Compare to USGS and Soil Survey maps or Stream or Buffer determinations</a:t>
            </a:r>
          </a:p>
          <a:p>
            <a:pPr>
              <a:spcAft>
                <a:spcPts val="600"/>
              </a:spcAft>
            </a:pPr>
            <a:r>
              <a:rPr lang="en-US" sz="2600" dirty="0">
                <a:latin typeface="Montserrat" pitchFamily="2" charset="77"/>
              </a:rPr>
              <a:t>Are streams shown as straight lines?</a:t>
            </a:r>
          </a:p>
          <a:p>
            <a:pPr>
              <a:spcAft>
                <a:spcPts val="600"/>
              </a:spcAft>
            </a:pPr>
            <a:r>
              <a:rPr lang="en-US" sz="2600" dirty="0">
                <a:latin typeface="Montserrat" pitchFamily="2" charset="77"/>
              </a:rPr>
              <a:t>Do crossings occur at fairly straight stream segments?</a:t>
            </a:r>
          </a:p>
          <a:p>
            <a:pPr>
              <a:spcAft>
                <a:spcPts val="600"/>
              </a:spcAft>
            </a:pPr>
            <a:r>
              <a:rPr lang="en-US" sz="2600" dirty="0">
                <a:latin typeface="Montserrat" pitchFamily="2" charset="77"/>
              </a:rPr>
              <a:t>Are provisions shown to ensure that stormwater runoff through the buffer meets one of the criteria of the rule?</a:t>
            </a:r>
          </a:p>
          <a:p>
            <a:r>
              <a:rPr lang="en-US" sz="2600" dirty="0">
                <a:latin typeface="Montserrat" pitchFamily="2" charset="77"/>
              </a:rPr>
              <a:t>Are all buffer impacts/uses accounted for?</a:t>
            </a:r>
          </a:p>
          <a:p>
            <a:pPr lvl="1"/>
            <a:r>
              <a:rPr lang="en-US" sz="2200" dirty="0">
                <a:latin typeface="Montserrat" pitchFamily="2" charset="77"/>
              </a:rPr>
              <a:t>Utility impacts</a:t>
            </a:r>
          </a:p>
          <a:p>
            <a:pPr lvl="1"/>
            <a:r>
              <a:rPr lang="en-US" sz="2200" dirty="0">
                <a:latin typeface="Montserrat" pitchFamily="2" charset="77"/>
              </a:rPr>
              <a:t>Sediment and Erosion control impacts</a:t>
            </a:r>
          </a:p>
          <a:p>
            <a:pPr lvl="1"/>
            <a:r>
              <a:rPr lang="en-US" sz="2200" dirty="0">
                <a:latin typeface="Montserrat" pitchFamily="2" charset="77"/>
              </a:rPr>
              <a:t>Temporary impacts</a:t>
            </a:r>
          </a:p>
          <a:p>
            <a:pPr lvl="1">
              <a:spcAft>
                <a:spcPts val="600"/>
              </a:spcAft>
            </a:pPr>
            <a:r>
              <a:rPr lang="en-US" sz="2200" dirty="0">
                <a:latin typeface="Montserrat" pitchFamily="2" charset="77"/>
              </a:rPr>
              <a:t>Allowances for SMP outlets</a:t>
            </a:r>
          </a:p>
          <a:p>
            <a:r>
              <a:rPr lang="en-US" sz="2600" dirty="0">
                <a:latin typeface="Montserrat" pitchFamily="2" charset="77"/>
              </a:rPr>
              <a:t>Are provisions for Mitigation included if applicable?</a:t>
            </a:r>
          </a:p>
        </p:txBody>
      </p:sp>
    </p:spTree>
    <p:extLst>
      <p:ext uri="{BB962C8B-B14F-4D97-AF65-F5344CB8AC3E}">
        <p14:creationId xmlns:p14="http://schemas.microsoft.com/office/powerpoint/2010/main" val="388732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fade">
                                      <p:cBhvr>
                                        <p:cTn id="20" dur="500"/>
                                        <p:tgtEl>
                                          <p:spTgt spid="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fade">
                                      <p:cBhvr>
                                        <p:cTn id="25" dur="500"/>
                                        <p:tgtEl>
                                          <p:spTgt spid="7">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xEl>
                                              <p:pRg st="5" end="5"/>
                                            </p:txEl>
                                          </p:spTgt>
                                        </p:tgtEl>
                                        <p:attrNameLst>
                                          <p:attrName>style.visibility</p:attrName>
                                        </p:attrNameLst>
                                      </p:cBhvr>
                                      <p:to>
                                        <p:strVal val="visible"/>
                                      </p:to>
                                    </p:set>
                                    <p:animEffect transition="in" filter="fade">
                                      <p:cBhvr>
                                        <p:cTn id="30" dur="500"/>
                                        <p:tgtEl>
                                          <p:spTgt spid="7">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animEffect transition="in" filter="fade">
                                      <p:cBhvr>
                                        <p:cTn id="33" dur="500"/>
                                        <p:tgtEl>
                                          <p:spTgt spid="7">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7">
                                            <p:txEl>
                                              <p:pRg st="7" end="7"/>
                                            </p:txEl>
                                          </p:spTgt>
                                        </p:tgtEl>
                                        <p:attrNameLst>
                                          <p:attrName>style.visibility</p:attrName>
                                        </p:attrNameLst>
                                      </p:cBhvr>
                                      <p:to>
                                        <p:strVal val="visible"/>
                                      </p:to>
                                    </p:set>
                                    <p:animEffect transition="in" filter="fade">
                                      <p:cBhvr>
                                        <p:cTn id="36" dur="500"/>
                                        <p:tgtEl>
                                          <p:spTgt spid="7">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animEffect transition="in" filter="fade">
                                      <p:cBhvr>
                                        <p:cTn id="39" dur="500"/>
                                        <p:tgtEl>
                                          <p:spTgt spid="7">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7">
                                            <p:txEl>
                                              <p:pRg st="9" end="9"/>
                                            </p:txEl>
                                          </p:spTgt>
                                        </p:tgtEl>
                                        <p:attrNameLst>
                                          <p:attrName>style.visibility</p:attrName>
                                        </p:attrNameLst>
                                      </p:cBhvr>
                                      <p:to>
                                        <p:strVal val="visible"/>
                                      </p:to>
                                    </p:set>
                                    <p:animEffect transition="in" filter="fade">
                                      <p:cBhvr>
                                        <p:cTn id="42" dur="500"/>
                                        <p:tgtEl>
                                          <p:spTgt spid="7">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xEl>
                                              <p:pRg st="10" end="10"/>
                                            </p:txEl>
                                          </p:spTgt>
                                        </p:tgtEl>
                                        <p:attrNameLst>
                                          <p:attrName>style.visibility</p:attrName>
                                        </p:attrNameLst>
                                      </p:cBhvr>
                                      <p:to>
                                        <p:strVal val="visible"/>
                                      </p:to>
                                    </p:set>
                                    <p:animEffect transition="in" filter="fade">
                                      <p:cBhvr>
                                        <p:cTn id="47"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EFE65BBF-F660-D742-85A1-4844C71C0394}"/>
              </a:ext>
            </a:extLst>
          </p:cNvPr>
          <p:cNvSpPr txBox="1">
            <a:spLocks/>
          </p:cNvSpPr>
          <p:nvPr/>
        </p:nvSpPr>
        <p:spPr>
          <a:xfrm>
            <a:off x="430144" y="436707"/>
            <a:ext cx="11177987" cy="557070"/>
          </a:xfrm>
          <a:prstGeom prst="rect">
            <a:avLst/>
          </a:prstGeom>
        </p:spPr>
        <p:txBody>
          <a:bodyPr vert="horz" lIns="91416" tIns="45708" rIns="91416" bIns="4570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99" b="1" dirty="0">
                <a:solidFill>
                  <a:srgbClr val="1C4584"/>
                </a:solidFill>
                <a:latin typeface="Montserrat" pitchFamily="2" charset="77"/>
              </a:rPr>
              <a:t>Buffer Authorization – Review </a:t>
            </a:r>
            <a:r>
              <a:rPr lang="en-US" sz="1500" b="1" dirty="0">
                <a:solidFill>
                  <a:srgbClr val="1C4584"/>
                </a:solidFill>
                <a:latin typeface="Montserrat" pitchFamily="2" charset="77"/>
              </a:rPr>
              <a:t>Exhibit Details</a:t>
            </a:r>
          </a:p>
        </p:txBody>
      </p:sp>
      <p:sp>
        <p:nvSpPr>
          <p:cNvPr id="5" name="TextBox 4">
            <a:extLst>
              <a:ext uri="{FF2B5EF4-FFF2-40B4-BE49-F238E27FC236}">
                <a16:creationId xmlns:a16="http://schemas.microsoft.com/office/drawing/2014/main" id="{E5E735E3-4BA0-C942-881A-89D92F6512B1}"/>
              </a:ext>
            </a:extLst>
          </p:cNvPr>
          <p:cNvSpPr txBox="1"/>
          <p:nvPr/>
        </p:nvSpPr>
        <p:spPr>
          <a:xfrm>
            <a:off x="-1" y="6485348"/>
            <a:ext cx="12188825" cy="369236"/>
          </a:xfrm>
          <a:prstGeom prst="rect">
            <a:avLst/>
          </a:prstGeom>
          <a:solidFill>
            <a:srgbClr val="1C4584"/>
          </a:solidFill>
        </p:spPr>
        <p:txBody>
          <a:bodyPr wrap="square" rtlCol="0">
            <a:spAutoFit/>
          </a:bodyPr>
          <a:lstStyle/>
          <a:p>
            <a:endParaRPr lang="en-US" sz="1799" dirty="0">
              <a:solidFill>
                <a:srgbClr val="1C4584"/>
              </a:solidFill>
            </a:endParaRPr>
          </a:p>
        </p:txBody>
      </p:sp>
      <p:cxnSp>
        <p:nvCxnSpPr>
          <p:cNvPr id="6" name="Straight Connector 5">
            <a:extLst>
              <a:ext uri="{FF2B5EF4-FFF2-40B4-BE49-F238E27FC236}">
                <a16:creationId xmlns:a16="http://schemas.microsoft.com/office/drawing/2014/main" id="{264AFB6A-FB52-BD42-8CCF-2DD826FE1875}"/>
              </a:ext>
            </a:extLst>
          </p:cNvPr>
          <p:cNvCxnSpPr/>
          <p:nvPr/>
        </p:nvCxnSpPr>
        <p:spPr>
          <a:xfrm>
            <a:off x="524119" y="1091287"/>
            <a:ext cx="11299041" cy="0"/>
          </a:xfrm>
          <a:prstGeom prst="line">
            <a:avLst/>
          </a:prstGeom>
          <a:ln w="19050">
            <a:solidFill>
              <a:srgbClr val="1C4584"/>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a:stretch>
            <a:fillRect/>
          </a:stretch>
        </p:blipFill>
        <p:spPr>
          <a:xfrm>
            <a:off x="2900359" y="1227871"/>
            <a:ext cx="6370947" cy="4769738"/>
          </a:xfrm>
          <a:prstGeom prst="rect">
            <a:avLst/>
          </a:prstGeom>
        </p:spPr>
      </p:pic>
    </p:spTree>
    <p:extLst>
      <p:ext uri="{BB962C8B-B14F-4D97-AF65-F5344CB8AC3E}">
        <p14:creationId xmlns:p14="http://schemas.microsoft.com/office/powerpoint/2010/main" val="1873710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EFE65BBF-F660-D742-85A1-4844C71C0394}"/>
              </a:ext>
            </a:extLst>
          </p:cNvPr>
          <p:cNvSpPr txBox="1">
            <a:spLocks/>
          </p:cNvSpPr>
          <p:nvPr/>
        </p:nvSpPr>
        <p:spPr>
          <a:xfrm>
            <a:off x="430144" y="436707"/>
            <a:ext cx="11177987" cy="557070"/>
          </a:xfrm>
          <a:prstGeom prst="rect">
            <a:avLst/>
          </a:prstGeom>
        </p:spPr>
        <p:txBody>
          <a:bodyPr vert="horz" lIns="91416" tIns="45708" rIns="91416" bIns="4570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99" b="1" dirty="0">
                <a:solidFill>
                  <a:srgbClr val="1C4584"/>
                </a:solidFill>
                <a:latin typeface="Montserrat" pitchFamily="2" charset="77"/>
              </a:rPr>
              <a:t>Buffer Authorization – Review </a:t>
            </a:r>
            <a:r>
              <a:rPr lang="en-US" sz="1500" b="1" dirty="0">
                <a:solidFill>
                  <a:srgbClr val="1C4584"/>
                </a:solidFill>
                <a:latin typeface="Montserrat" pitchFamily="2" charset="77"/>
              </a:rPr>
              <a:t>Exhibit Details</a:t>
            </a:r>
          </a:p>
        </p:txBody>
      </p:sp>
      <p:sp>
        <p:nvSpPr>
          <p:cNvPr id="5" name="TextBox 4">
            <a:extLst>
              <a:ext uri="{FF2B5EF4-FFF2-40B4-BE49-F238E27FC236}">
                <a16:creationId xmlns:a16="http://schemas.microsoft.com/office/drawing/2014/main" id="{E5E735E3-4BA0-C942-881A-89D92F6512B1}"/>
              </a:ext>
            </a:extLst>
          </p:cNvPr>
          <p:cNvSpPr txBox="1"/>
          <p:nvPr/>
        </p:nvSpPr>
        <p:spPr>
          <a:xfrm>
            <a:off x="-1" y="6485348"/>
            <a:ext cx="12188825" cy="369236"/>
          </a:xfrm>
          <a:prstGeom prst="rect">
            <a:avLst/>
          </a:prstGeom>
          <a:solidFill>
            <a:srgbClr val="1C4584"/>
          </a:solidFill>
        </p:spPr>
        <p:txBody>
          <a:bodyPr wrap="square" rtlCol="0">
            <a:spAutoFit/>
          </a:bodyPr>
          <a:lstStyle/>
          <a:p>
            <a:endParaRPr lang="en-US" sz="1799" dirty="0">
              <a:solidFill>
                <a:srgbClr val="1C4584"/>
              </a:solidFill>
            </a:endParaRPr>
          </a:p>
        </p:txBody>
      </p:sp>
      <p:cxnSp>
        <p:nvCxnSpPr>
          <p:cNvPr id="6" name="Straight Connector 5">
            <a:extLst>
              <a:ext uri="{FF2B5EF4-FFF2-40B4-BE49-F238E27FC236}">
                <a16:creationId xmlns:a16="http://schemas.microsoft.com/office/drawing/2014/main" id="{264AFB6A-FB52-BD42-8CCF-2DD826FE1875}"/>
              </a:ext>
            </a:extLst>
          </p:cNvPr>
          <p:cNvCxnSpPr/>
          <p:nvPr/>
        </p:nvCxnSpPr>
        <p:spPr>
          <a:xfrm>
            <a:off x="524119" y="1091287"/>
            <a:ext cx="11299041" cy="0"/>
          </a:xfrm>
          <a:prstGeom prst="line">
            <a:avLst/>
          </a:prstGeom>
          <a:ln w="19050">
            <a:solidFill>
              <a:srgbClr val="1C4584"/>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stretch>
            <a:fillRect/>
          </a:stretch>
        </p:blipFill>
        <p:spPr>
          <a:xfrm>
            <a:off x="2114547" y="1193040"/>
            <a:ext cx="7930631" cy="4293115"/>
          </a:xfrm>
          <a:prstGeom prst="rect">
            <a:avLst/>
          </a:prstGeom>
        </p:spPr>
      </p:pic>
    </p:spTree>
    <p:extLst>
      <p:ext uri="{BB962C8B-B14F-4D97-AF65-F5344CB8AC3E}">
        <p14:creationId xmlns:p14="http://schemas.microsoft.com/office/powerpoint/2010/main" val="541919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EFE65BBF-F660-D742-85A1-4844C71C0394}"/>
              </a:ext>
            </a:extLst>
          </p:cNvPr>
          <p:cNvSpPr txBox="1">
            <a:spLocks/>
          </p:cNvSpPr>
          <p:nvPr/>
        </p:nvSpPr>
        <p:spPr>
          <a:xfrm>
            <a:off x="430144" y="436707"/>
            <a:ext cx="11177987" cy="557070"/>
          </a:xfrm>
          <a:prstGeom prst="rect">
            <a:avLst/>
          </a:prstGeom>
        </p:spPr>
        <p:txBody>
          <a:bodyPr vert="horz" lIns="91416" tIns="45708" rIns="91416" bIns="4570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99" b="1" dirty="0">
                <a:solidFill>
                  <a:srgbClr val="1C4584"/>
                </a:solidFill>
                <a:latin typeface="Montserrat" pitchFamily="2" charset="77"/>
              </a:rPr>
              <a:t>Buffer Authorization - Issuance</a:t>
            </a:r>
          </a:p>
        </p:txBody>
      </p:sp>
      <p:sp>
        <p:nvSpPr>
          <p:cNvPr id="5" name="TextBox 4">
            <a:extLst>
              <a:ext uri="{FF2B5EF4-FFF2-40B4-BE49-F238E27FC236}">
                <a16:creationId xmlns:a16="http://schemas.microsoft.com/office/drawing/2014/main" id="{E5E735E3-4BA0-C942-881A-89D92F6512B1}"/>
              </a:ext>
            </a:extLst>
          </p:cNvPr>
          <p:cNvSpPr txBox="1"/>
          <p:nvPr/>
        </p:nvSpPr>
        <p:spPr>
          <a:xfrm>
            <a:off x="-1" y="6485348"/>
            <a:ext cx="12188825" cy="369236"/>
          </a:xfrm>
          <a:prstGeom prst="rect">
            <a:avLst/>
          </a:prstGeom>
          <a:solidFill>
            <a:srgbClr val="1C4584"/>
          </a:solidFill>
        </p:spPr>
        <p:txBody>
          <a:bodyPr wrap="square" rtlCol="0">
            <a:spAutoFit/>
          </a:bodyPr>
          <a:lstStyle/>
          <a:p>
            <a:endParaRPr lang="en-US" sz="1799" dirty="0">
              <a:solidFill>
                <a:srgbClr val="1C4584"/>
              </a:solidFill>
            </a:endParaRPr>
          </a:p>
        </p:txBody>
      </p:sp>
      <p:cxnSp>
        <p:nvCxnSpPr>
          <p:cNvPr id="6" name="Straight Connector 5">
            <a:extLst>
              <a:ext uri="{FF2B5EF4-FFF2-40B4-BE49-F238E27FC236}">
                <a16:creationId xmlns:a16="http://schemas.microsoft.com/office/drawing/2014/main" id="{264AFB6A-FB52-BD42-8CCF-2DD826FE1875}"/>
              </a:ext>
            </a:extLst>
          </p:cNvPr>
          <p:cNvCxnSpPr/>
          <p:nvPr/>
        </p:nvCxnSpPr>
        <p:spPr>
          <a:xfrm>
            <a:off x="524119" y="1091287"/>
            <a:ext cx="11299041" cy="0"/>
          </a:xfrm>
          <a:prstGeom prst="line">
            <a:avLst/>
          </a:prstGeom>
          <a:ln w="19050">
            <a:solidFill>
              <a:srgbClr val="1C4584"/>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CCEEB0D1-32ED-774B-B613-F8745084A22C}"/>
              </a:ext>
            </a:extLst>
          </p:cNvPr>
          <p:cNvSpPr txBox="1">
            <a:spLocks/>
          </p:cNvSpPr>
          <p:nvPr/>
        </p:nvSpPr>
        <p:spPr>
          <a:xfrm>
            <a:off x="524119" y="1374867"/>
            <a:ext cx="5274253" cy="48324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sz="2400" dirty="0">
                <a:latin typeface="Montserrat" pitchFamily="2" charset="77"/>
              </a:rPr>
              <a:t>DWR/Local government shall issue an Authorization in writing.</a:t>
            </a:r>
          </a:p>
          <a:p>
            <a:pPr>
              <a:spcAft>
                <a:spcPts val="600"/>
              </a:spcAft>
            </a:pPr>
            <a:r>
              <a:rPr lang="en-US" sz="2400" dirty="0">
                <a:latin typeface="Montserrat" pitchFamily="2" charset="77"/>
              </a:rPr>
              <a:t>DWR/Local government may attach additional conditions to the approval that support the purpose and intent  of the buffer protection program</a:t>
            </a:r>
          </a:p>
          <a:p>
            <a:pPr lvl="1"/>
            <a:r>
              <a:rPr lang="en-US" sz="2000" dirty="0">
                <a:latin typeface="Montserrat" pitchFamily="2" charset="77"/>
              </a:rPr>
              <a:t>Measures to ensure dispersed flow or stormwater BMP</a:t>
            </a:r>
          </a:p>
          <a:p>
            <a:pPr lvl="1"/>
            <a:r>
              <a:rPr lang="en-US" sz="2000" dirty="0">
                <a:latin typeface="Montserrat" pitchFamily="2" charset="77"/>
              </a:rPr>
              <a:t>Mitigation requirements</a:t>
            </a:r>
          </a:p>
          <a:p>
            <a:pPr lvl="1"/>
            <a:r>
              <a:rPr lang="en-US" sz="2000" dirty="0">
                <a:latin typeface="Montserrat" pitchFamily="2" charset="77"/>
              </a:rPr>
              <a:t>Restoration of temporarily disturbed area</a:t>
            </a:r>
          </a:p>
        </p:txBody>
      </p:sp>
      <p:pic>
        <p:nvPicPr>
          <p:cNvPr id="2" name="Picture 1"/>
          <p:cNvPicPr>
            <a:picLocks/>
          </p:cNvPicPr>
          <p:nvPr/>
        </p:nvPicPr>
        <p:blipFill>
          <a:blip r:embed="rId2"/>
          <a:stretch>
            <a:fillRect/>
          </a:stretch>
        </p:blipFill>
        <p:spPr>
          <a:xfrm>
            <a:off x="6084132" y="1245950"/>
            <a:ext cx="5460178" cy="4731049"/>
          </a:xfrm>
          <a:prstGeom prst="rect">
            <a:avLst/>
          </a:prstGeom>
          <a:ln>
            <a:solidFill>
              <a:schemeClr val="tx1"/>
            </a:solidFill>
          </a:ln>
        </p:spPr>
      </p:pic>
      <p:pic>
        <p:nvPicPr>
          <p:cNvPr id="8" name="Picture 7"/>
          <p:cNvPicPr>
            <a:picLocks/>
          </p:cNvPicPr>
          <p:nvPr/>
        </p:nvPicPr>
        <p:blipFill>
          <a:blip r:embed="rId3">
            <a:extLst>
              <a:ext uri="{28A0092B-C50C-407E-A947-70E740481C1C}">
                <a14:useLocalDpi xmlns:a14="http://schemas.microsoft.com/office/drawing/2010/main" val="0"/>
              </a:ext>
            </a:extLst>
          </a:blip>
          <a:stretch>
            <a:fillRect/>
          </a:stretch>
        </p:blipFill>
        <p:spPr>
          <a:xfrm>
            <a:off x="6084130" y="1245950"/>
            <a:ext cx="5460180" cy="4731049"/>
          </a:xfrm>
          <a:prstGeom prst="rect">
            <a:avLst/>
          </a:prstGeom>
          <a:ln>
            <a:solidFill>
              <a:schemeClr val="tx1"/>
            </a:solidFill>
          </a:ln>
        </p:spPr>
      </p:pic>
    </p:spTree>
    <p:extLst>
      <p:ext uri="{BB962C8B-B14F-4D97-AF65-F5344CB8AC3E}">
        <p14:creationId xmlns:p14="http://schemas.microsoft.com/office/powerpoint/2010/main" val="100116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500"/>
                                        <p:tgtEl>
                                          <p:spTgt spid="7">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EFE65BBF-F660-D742-85A1-4844C71C0394}"/>
              </a:ext>
            </a:extLst>
          </p:cNvPr>
          <p:cNvSpPr txBox="1">
            <a:spLocks/>
          </p:cNvSpPr>
          <p:nvPr/>
        </p:nvSpPr>
        <p:spPr>
          <a:xfrm>
            <a:off x="430144" y="436707"/>
            <a:ext cx="11177987" cy="557070"/>
          </a:xfrm>
          <a:prstGeom prst="rect">
            <a:avLst/>
          </a:prstGeom>
        </p:spPr>
        <p:txBody>
          <a:bodyPr vert="horz" lIns="91416" tIns="45708" rIns="91416" bIns="4570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99" b="1" dirty="0">
                <a:solidFill>
                  <a:srgbClr val="1C4584"/>
                </a:solidFill>
                <a:latin typeface="Montserrat" pitchFamily="2" charset="77"/>
              </a:rPr>
              <a:t>Appeals of Authorizations / Denials</a:t>
            </a:r>
          </a:p>
        </p:txBody>
      </p:sp>
      <p:sp>
        <p:nvSpPr>
          <p:cNvPr id="5" name="TextBox 4">
            <a:extLst>
              <a:ext uri="{FF2B5EF4-FFF2-40B4-BE49-F238E27FC236}">
                <a16:creationId xmlns:a16="http://schemas.microsoft.com/office/drawing/2014/main" id="{E5E735E3-4BA0-C942-881A-89D92F6512B1}"/>
              </a:ext>
            </a:extLst>
          </p:cNvPr>
          <p:cNvSpPr txBox="1"/>
          <p:nvPr/>
        </p:nvSpPr>
        <p:spPr>
          <a:xfrm>
            <a:off x="-1" y="6485348"/>
            <a:ext cx="12188825" cy="369236"/>
          </a:xfrm>
          <a:prstGeom prst="rect">
            <a:avLst/>
          </a:prstGeom>
          <a:solidFill>
            <a:srgbClr val="1C4584"/>
          </a:solidFill>
        </p:spPr>
        <p:txBody>
          <a:bodyPr wrap="square" rtlCol="0">
            <a:spAutoFit/>
          </a:bodyPr>
          <a:lstStyle/>
          <a:p>
            <a:endParaRPr lang="en-US" sz="1799" dirty="0">
              <a:solidFill>
                <a:srgbClr val="1C4584"/>
              </a:solidFill>
            </a:endParaRPr>
          </a:p>
        </p:txBody>
      </p:sp>
      <p:cxnSp>
        <p:nvCxnSpPr>
          <p:cNvPr id="6" name="Straight Connector 5">
            <a:extLst>
              <a:ext uri="{FF2B5EF4-FFF2-40B4-BE49-F238E27FC236}">
                <a16:creationId xmlns:a16="http://schemas.microsoft.com/office/drawing/2014/main" id="{264AFB6A-FB52-BD42-8CCF-2DD826FE1875}"/>
              </a:ext>
            </a:extLst>
          </p:cNvPr>
          <p:cNvCxnSpPr/>
          <p:nvPr/>
        </p:nvCxnSpPr>
        <p:spPr>
          <a:xfrm>
            <a:off x="524119" y="1091287"/>
            <a:ext cx="11299041" cy="0"/>
          </a:xfrm>
          <a:prstGeom prst="line">
            <a:avLst/>
          </a:prstGeom>
          <a:ln w="19050">
            <a:solidFill>
              <a:srgbClr val="1C4584"/>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08D0F01A-365C-FD4C-BD03-326A2A9996BB}"/>
              </a:ext>
            </a:extLst>
          </p:cNvPr>
          <p:cNvSpPr txBox="1">
            <a:spLocks/>
          </p:cNvSpPr>
          <p:nvPr/>
        </p:nvSpPr>
        <p:spPr>
          <a:xfrm>
            <a:off x="524119" y="1356858"/>
            <a:ext cx="10515600" cy="37890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Montserrat" pitchFamily="2" charset="77"/>
              </a:rPr>
              <a:t>Appeals of DWR issued Authorizations go to the Office of Administrative Hearing (OAH)</a:t>
            </a:r>
          </a:p>
          <a:p>
            <a:pPr lvl="8"/>
            <a:endParaRPr lang="en-US" sz="2400" dirty="0">
              <a:latin typeface="Montserrat" pitchFamily="2" charset="77"/>
            </a:endParaRPr>
          </a:p>
          <a:p>
            <a:pPr>
              <a:spcAft>
                <a:spcPts val="600"/>
              </a:spcAft>
            </a:pPr>
            <a:r>
              <a:rPr lang="en-US" sz="2400" dirty="0">
                <a:latin typeface="Montserrat" pitchFamily="2" charset="77"/>
              </a:rPr>
              <a:t>Appeals of Local government issued Authorizations go to the Director of DWR</a:t>
            </a:r>
          </a:p>
          <a:p>
            <a:pPr lvl="1"/>
            <a:r>
              <a:rPr lang="en-US" sz="2000" dirty="0">
                <a:latin typeface="Montserrat" pitchFamily="2" charset="77"/>
              </a:rPr>
              <a:t>Director’s decision can be appealed through OAH</a:t>
            </a:r>
          </a:p>
        </p:txBody>
      </p:sp>
    </p:spTree>
    <p:extLst>
      <p:ext uri="{BB962C8B-B14F-4D97-AF65-F5344CB8AC3E}">
        <p14:creationId xmlns:p14="http://schemas.microsoft.com/office/powerpoint/2010/main" val="1356616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EFE65BBF-F660-D742-85A1-4844C71C0394}"/>
              </a:ext>
            </a:extLst>
          </p:cNvPr>
          <p:cNvSpPr txBox="1">
            <a:spLocks/>
          </p:cNvSpPr>
          <p:nvPr/>
        </p:nvSpPr>
        <p:spPr>
          <a:xfrm>
            <a:off x="430144" y="436707"/>
            <a:ext cx="11177987" cy="557070"/>
          </a:xfrm>
          <a:prstGeom prst="rect">
            <a:avLst/>
          </a:prstGeom>
        </p:spPr>
        <p:txBody>
          <a:bodyPr vert="horz" lIns="91416" tIns="45708" rIns="91416" bIns="4570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99" b="1" dirty="0">
                <a:solidFill>
                  <a:srgbClr val="1C4584"/>
                </a:solidFill>
                <a:latin typeface="Montserrat" pitchFamily="2" charset="77"/>
              </a:rPr>
              <a:t>Allowable Upon Exception</a:t>
            </a:r>
          </a:p>
        </p:txBody>
      </p:sp>
      <p:sp>
        <p:nvSpPr>
          <p:cNvPr id="5" name="TextBox 4">
            <a:extLst>
              <a:ext uri="{FF2B5EF4-FFF2-40B4-BE49-F238E27FC236}">
                <a16:creationId xmlns:a16="http://schemas.microsoft.com/office/drawing/2014/main" id="{E5E735E3-4BA0-C942-881A-89D92F6512B1}"/>
              </a:ext>
            </a:extLst>
          </p:cNvPr>
          <p:cNvSpPr txBox="1"/>
          <p:nvPr/>
        </p:nvSpPr>
        <p:spPr>
          <a:xfrm>
            <a:off x="-1" y="6485348"/>
            <a:ext cx="12188825" cy="369236"/>
          </a:xfrm>
          <a:prstGeom prst="rect">
            <a:avLst/>
          </a:prstGeom>
          <a:solidFill>
            <a:srgbClr val="1C4584"/>
          </a:solidFill>
        </p:spPr>
        <p:txBody>
          <a:bodyPr wrap="square" rtlCol="0">
            <a:spAutoFit/>
          </a:bodyPr>
          <a:lstStyle/>
          <a:p>
            <a:endParaRPr lang="en-US" sz="1799" dirty="0">
              <a:solidFill>
                <a:srgbClr val="1C4584"/>
              </a:solidFill>
            </a:endParaRPr>
          </a:p>
        </p:txBody>
      </p:sp>
      <p:cxnSp>
        <p:nvCxnSpPr>
          <p:cNvPr id="6" name="Straight Connector 5">
            <a:extLst>
              <a:ext uri="{FF2B5EF4-FFF2-40B4-BE49-F238E27FC236}">
                <a16:creationId xmlns:a16="http://schemas.microsoft.com/office/drawing/2014/main" id="{264AFB6A-FB52-BD42-8CCF-2DD826FE1875}"/>
              </a:ext>
            </a:extLst>
          </p:cNvPr>
          <p:cNvCxnSpPr/>
          <p:nvPr/>
        </p:nvCxnSpPr>
        <p:spPr>
          <a:xfrm>
            <a:off x="524119" y="1091287"/>
            <a:ext cx="11299041" cy="0"/>
          </a:xfrm>
          <a:prstGeom prst="line">
            <a:avLst/>
          </a:prstGeom>
          <a:ln w="19050">
            <a:solidFill>
              <a:srgbClr val="1C4584"/>
            </a:solidFill>
          </a:ln>
        </p:spPr>
        <p:style>
          <a:lnRef idx="1">
            <a:schemeClr val="accent1"/>
          </a:lnRef>
          <a:fillRef idx="0">
            <a:schemeClr val="accent1"/>
          </a:fillRef>
          <a:effectRef idx="0">
            <a:schemeClr val="accent1"/>
          </a:effectRef>
          <a:fontRef idx="minor">
            <a:schemeClr val="tx1"/>
          </a:fontRef>
        </p:style>
      </p:cxnSp>
      <p:sp>
        <p:nvSpPr>
          <p:cNvPr id="8" name="Rectangle 8">
            <a:extLst>
              <a:ext uri="{FF2B5EF4-FFF2-40B4-BE49-F238E27FC236}">
                <a16:creationId xmlns:a16="http://schemas.microsoft.com/office/drawing/2014/main" id="{D54C7BB1-AE17-3D4D-AB44-E47B361B2A8D}"/>
              </a:ext>
            </a:extLst>
          </p:cNvPr>
          <p:cNvSpPr>
            <a:spLocks noGrp="1" noChangeArrowheads="1"/>
          </p:cNvSpPr>
          <p:nvPr>
            <p:ph idx="1"/>
          </p:nvPr>
        </p:nvSpPr>
        <p:spPr>
          <a:xfrm>
            <a:off x="524119" y="1361885"/>
            <a:ext cx="10515600" cy="4755355"/>
          </a:xfrm>
        </p:spPr>
        <p:txBody>
          <a:bodyPr>
            <a:normAutofit/>
          </a:bodyPr>
          <a:lstStyle/>
          <a:p>
            <a:pPr>
              <a:spcAft>
                <a:spcPts val="1200"/>
              </a:spcAft>
            </a:pPr>
            <a:r>
              <a:rPr lang="en-US" sz="2400" dirty="0">
                <a:latin typeface="Montserrat" pitchFamily="2" charset="77"/>
              </a:rPr>
              <a:t>Applicants may consider applying for an exception for activities that are not listed in the Table of Uses</a:t>
            </a:r>
          </a:p>
          <a:p>
            <a:r>
              <a:rPr lang="en-US" sz="2400" dirty="0">
                <a:latin typeface="Montserrat" pitchFamily="2" charset="77"/>
              </a:rPr>
              <a:t>Exceptions are meant to be for </a:t>
            </a:r>
            <a:r>
              <a:rPr lang="en-US" sz="2400" b="1" dirty="0">
                <a:latin typeface="Montserrat" pitchFamily="2" charset="77"/>
              </a:rPr>
              <a:t>unique and rare </a:t>
            </a:r>
            <a:r>
              <a:rPr lang="en-US" sz="2400" dirty="0">
                <a:latin typeface="Montserrat" pitchFamily="2" charset="77"/>
              </a:rPr>
              <a:t>situations where there are no other reasonable options</a:t>
            </a:r>
          </a:p>
          <a:p>
            <a:r>
              <a:rPr lang="en-US" sz="2400" dirty="0">
                <a:latin typeface="Montserrat" pitchFamily="2" charset="77"/>
              </a:rPr>
              <a:t>Must meet specific criteria (</a:t>
            </a:r>
            <a:r>
              <a:rPr lang="en-US" sz="2400" b="1" dirty="0">
                <a:latin typeface="Montserrat" pitchFamily="2" charset="77"/>
              </a:rPr>
              <a:t>hardships</a:t>
            </a:r>
            <a:r>
              <a:rPr lang="en-US" sz="2400" dirty="0">
                <a:latin typeface="Montserrat" pitchFamily="2" charset="77"/>
              </a:rPr>
              <a:t>) that are more stringent than for buffer authorizations</a:t>
            </a:r>
          </a:p>
          <a:p>
            <a:r>
              <a:rPr lang="en-US" sz="2400" dirty="0">
                <a:latin typeface="Montserrat" pitchFamily="2" charset="77"/>
              </a:rPr>
              <a:t>Major Exception &gt; 1/3 acre of buffer impacts</a:t>
            </a:r>
          </a:p>
          <a:p>
            <a:pPr lvl="1"/>
            <a:r>
              <a:rPr lang="en-US" sz="2000" dirty="0">
                <a:latin typeface="Montserrat" pitchFamily="2" charset="77"/>
              </a:rPr>
              <a:t>Requires 30-day public notice by DWR</a:t>
            </a:r>
          </a:p>
          <a:p>
            <a:r>
              <a:rPr lang="en-US" sz="2400" dirty="0">
                <a:latin typeface="Montserrat" pitchFamily="2" charset="77"/>
              </a:rPr>
              <a:t>Minor Exception &lt;= 1/3 acre of buffer impacts</a:t>
            </a:r>
          </a:p>
          <a:p>
            <a:r>
              <a:rPr lang="en-US" sz="2400" dirty="0">
                <a:latin typeface="Montserrat" pitchFamily="2" charset="77"/>
              </a:rPr>
              <a:t>Reviewed/approved by Authority</a:t>
            </a:r>
          </a:p>
        </p:txBody>
      </p:sp>
    </p:spTree>
    <p:extLst>
      <p:ext uri="{BB962C8B-B14F-4D97-AF65-F5344CB8AC3E}">
        <p14:creationId xmlns:p14="http://schemas.microsoft.com/office/powerpoint/2010/main" val="46981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Effect transition="in" filter="fade">
                                      <p:cBhvr>
                                        <p:cTn id="25" dur="500"/>
                                        <p:tgtEl>
                                          <p:spTgt spid="8">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8">
                                            <p:txEl>
                                              <p:pRg st="5" end="5"/>
                                            </p:txEl>
                                          </p:spTgt>
                                        </p:tgtEl>
                                        <p:attrNameLst>
                                          <p:attrName>style.visibility</p:attrName>
                                        </p:attrNameLst>
                                      </p:cBhvr>
                                      <p:to>
                                        <p:strVal val="visible"/>
                                      </p:to>
                                    </p:set>
                                    <p:animEffect transition="in" filter="fade">
                                      <p:cBhvr>
                                        <p:cTn id="28" dur="500"/>
                                        <p:tgtEl>
                                          <p:spTgt spid="8">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
                                            <p:txEl>
                                              <p:pRg st="6" end="6"/>
                                            </p:txEl>
                                          </p:spTgt>
                                        </p:tgtEl>
                                        <p:attrNameLst>
                                          <p:attrName>style.visibility</p:attrName>
                                        </p:attrNameLst>
                                      </p:cBhvr>
                                      <p:to>
                                        <p:strVal val="visible"/>
                                      </p:to>
                                    </p:set>
                                    <p:animEffect transition="in" filter="fade">
                                      <p:cBhvr>
                                        <p:cTn id="33"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EFE65BBF-F660-D742-85A1-4844C71C0394}"/>
              </a:ext>
            </a:extLst>
          </p:cNvPr>
          <p:cNvSpPr txBox="1">
            <a:spLocks/>
          </p:cNvSpPr>
          <p:nvPr/>
        </p:nvSpPr>
        <p:spPr>
          <a:xfrm>
            <a:off x="430144" y="436707"/>
            <a:ext cx="11177987" cy="557070"/>
          </a:xfrm>
          <a:prstGeom prst="rect">
            <a:avLst/>
          </a:prstGeom>
        </p:spPr>
        <p:txBody>
          <a:bodyPr vert="horz" lIns="91416" tIns="45708" rIns="91416" bIns="4570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99" b="1" dirty="0">
                <a:solidFill>
                  <a:srgbClr val="1C4584"/>
                </a:solidFill>
                <a:latin typeface="Montserrat" pitchFamily="2" charset="77"/>
              </a:rPr>
              <a:t>Criteria / Findings of Fact</a:t>
            </a:r>
          </a:p>
        </p:txBody>
      </p:sp>
      <p:sp>
        <p:nvSpPr>
          <p:cNvPr id="5" name="TextBox 4">
            <a:extLst>
              <a:ext uri="{FF2B5EF4-FFF2-40B4-BE49-F238E27FC236}">
                <a16:creationId xmlns:a16="http://schemas.microsoft.com/office/drawing/2014/main" id="{E5E735E3-4BA0-C942-881A-89D92F6512B1}"/>
              </a:ext>
            </a:extLst>
          </p:cNvPr>
          <p:cNvSpPr txBox="1"/>
          <p:nvPr/>
        </p:nvSpPr>
        <p:spPr>
          <a:xfrm>
            <a:off x="-1" y="6485348"/>
            <a:ext cx="12188825" cy="369236"/>
          </a:xfrm>
          <a:prstGeom prst="rect">
            <a:avLst/>
          </a:prstGeom>
          <a:solidFill>
            <a:srgbClr val="1C4584"/>
          </a:solidFill>
        </p:spPr>
        <p:txBody>
          <a:bodyPr wrap="square" rtlCol="0">
            <a:spAutoFit/>
          </a:bodyPr>
          <a:lstStyle/>
          <a:p>
            <a:endParaRPr lang="en-US" sz="1799" dirty="0">
              <a:solidFill>
                <a:srgbClr val="1C4584"/>
              </a:solidFill>
            </a:endParaRPr>
          </a:p>
        </p:txBody>
      </p:sp>
      <p:cxnSp>
        <p:nvCxnSpPr>
          <p:cNvPr id="6" name="Straight Connector 5">
            <a:extLst>
              <a:ext uri="{FF2B5EF4-FFF2-40B4-BE49-F238E27FC236}">
                <a16:creationId xmlns:a16="http://schemas.microsoft.com/office/drawing/2014/main" id="{264AFB6A-FB52-BD42-8CCF-2DD826FE1875}"/>
              </a:ext>
            </a:extLst>
          </p:cNvPr>
          <p:cNvCxnSpPr/>
          <p:nvPr/>
        </p:nvCxnSpPr>
        <p:spPr>
          <a:xfrm>
            <a:off x="524119" y="1091287"/>
            <a:ext cx="11299041" cy="0"/>
          </a:xfrm>
          <a:prstGeom prst="line">
            <a:avLst/>
          </a:prstGeom>
          <a:ln w="19050">
            <a:solidFill>
              <a:srgbClr val="1C4584"/>
            </a:solidFill>
          </a:ln>
        </p:spPr>
        <p:style>
          <a:lnRef idx="1">
            <a:schemeClr val="accent1"/>
          </a:lnRef>
          <a:fillRef idx="0">
            <a:schemeClr val="accent1"/>
          </a:fillRef>
          <a:effectRef idx="0">
            <a:schemeClr val="accent1"/>
          </a:effectRef>
          <a:fontRef idx="minor">
            <a:schemeClr val="tx1"/>
          </a:fontRef>
        </p:style>
      </p:cxnSp>
      <p:sp>
        <p:nvSpPr>
          <p:cNvPr id="8" name="Rectangle 8">
            <a:extLst>
              <a:ext uri="{FF2B5EF4-FFF2-40B4-BE49-F238E27FC236}">
                <a16:creationId xmlns:a16="http://schemas.microsoft.com/office/drawing/2014/main" id="{19C1AAFA-D3B7-AB4D-BE52-83A1BFF3CA9A}"/>
              </a:ext>
            </a:extLst>
          </p:cNvPr>
          <p:cNvSpPr>
            <a:spLocks noGrp="1" noChangeArrowheads="1"/>
          </p:cNvSpPr>
          <p:nvPr>
            <p:ph idx="1"/>
          </p:nvPr>
        </p:nvSpPr>
        <p:spPr>
          <a:xfrm>
            <a:off x="524119" y="1361885"/>
            <a:ext cx="10515600" cy="4755355"/>
          </a:xfrm>
        </p:spPr>
        <p:txBody>
          <a:bodyPr/>
          <a:lstStyle/>
          <a:p>
            <a:pPr>
              <a:spcAft>
                <a:spcPts val="800"/>
              </a:spcAft>
            </a:pPr>
            <a:r>
              <a:rPr lang="en-US" sz="2200" dirty="0">
                <a:latin typeface="Montserrat" pitchFamily="2" charset="77"/>
              </a:rPr>
              <a:t>Practical difficulties or unnecessary hardships that prevent compliance with the rule</a:t>
            </a:r>
          </a:p>
          <a:p>
            <a:pPr>
              <a:spcAft>
                <a:spcPts val="800"/>
              </a:spcAft>
            </a:pPr>
            <a:r>
              <a:rPr lang="en-US" sz="2200" dirty="0">
                <a:latin typeface="Montserrat" pitchFamily="2" charset="77"/>
              </a:rPr>
              <a:t>Can secure no reasonable return from, nor make reasonable use of their property.  Greater profit not considered adequate justification. Must minimal deviation from rule.</a:t>
            </a:r>
          </a:p>
          <a:p>
            <a:pPr>
              <a:spcAft>
                <a:spcPts val="600"/>
              </a:spcAft>
            </a:pPr>
            <a:r>
              <a:rPr lang="en-US" sz="2200" dirty="0">
                <a:latin typeface="Montserrat" pitchFamily="2" charset="77"/>
              </a:rPr>
              <a:t>Hardship is due to the physical nature of the property </a:t>
            </a:r>
          </a:p>
          <a:p>
            <a:pPr>
              <a:spcAft>
                <a:spcPts val="800"/>
              </a:spcAft>
            </a:pPr>
            <a:r>
              <a:rPr lang="en-US" sz="2200" dirty="0">
                <a:latin typeface="Montserrat" pitchFamily="2" charset="77"/>
              </a:rPr>
              <a:t>Applicant did not cause the hardship by violating this Rule</a:t>
            </a:r>
          </a:p>
          <a:p>
            <a:r>
              <a:rPr lang="en-US" sz="2200" dirty="0">
                <a:latin typeface="Montserrat" pitchFamily="2" charset="77"/>
              </a:rPr>
              <a:t>Authorization would be consistent with general spirit, purpose and intent of the rules, will protect water quality, will secure public safety and will preserve substantial justice</a:t>
            </a:r>
          </a:p>
          <a:p>
            <a:pPr lvl="1"/>
            <a:endParaRPr lang="en-US" sz="2800" dirty="0"/>
          </a:p>
        </p:txBody>
      </p:sp>
    </p:spTree>
    <p:extLst>
      <p:ext uri="{BB962C8B-B14F-4D97-AF65-F5344CB8AC3E}">
        <p14:creationId xmlns:p14="http://schemas.microsoft.com/office/powerpoint/2010/main" val="1559761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EFE65BBF-F660-D742-85A1-4844C71C0394}"/>
              </a:ext>
            </a:extLst>
          </p:cNvPr>
          <p:cNvSpPr txBox="1">
            <a:spLocks/>
          </p:cNvSpPr>
          <p:nvPr/>
        </p:nvSpPr>
        <p:spPr>
          <a:xfrm>
            <a:off x="430144" y="436707"/>
            <a:ext cx="11177987" cy="557070"/>
          </a:xfrm>
          <a:prstGeom prst="rect">
            <a:avLst/>
          </a:prstGeom>
        </p:spPr>
        <p:txBody>
          <a:bodyPr vert="horz" lIns="91416" tIns="45708" rIns="91416" bIns="4570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99" b="1" dirty="0">
                <a:solidFill>
                  <a:srgbClr val="1C4584"/>
                </a:solidFill>
                <a:latin typeface="Montserrat" pitchFamily="2" charset="77"/>
              </a:rPr>
              <a:t>Variances</a:t>
            </a:r>
          </a:p>
        </p:txBody>
      </p:sp>
      <p:sp>
        <p:nvSpPr>
          <p:cNvPr id="5" name="TextBox 4">
            <a:extLst>
              <a:ext uri="{FF2B5EF4-FFF2-40B4-BE49-F238E27FC236}">
                <a16:creationId xmlns:a16="http://schemas.microsoft.com/office/drawing/2014/main" id="{E5E735E3-4BA0-C942-881A-89D92F6512B1}"/>
              </a:ext>
            </a:extLst>
          </p:cNvPr>
          <p:cNvSpPr txBox="1"/>
          <p:nvPr/>
        </p:nvSpPr>
        <p:spPr>
          <a:xfrm>
            <a:off x="-1" y="6485348"/>
            <a:ext cx="12188825" cy="369236"/>
          </a:xfrm>
          <a:prstGeom prst="rect">
            <a:avLst/>
          </a:prstGeom>
          <a:solidFill>
            <a:srgbClr val="1C4584"/>
          </a:solidFill>
        </p:spPr>
        <p:txBody>
          <a:bodyPr wrap="square" rtlCol="0">
            <a:spAutoFit/>
          </a:bodyPr>
          <a:lstStyle/>
          <a:p>
            <a:endParaRPr lang="en-US" sz="1799" dirty="0">
              <a:solidFill>
                <a:srgbClr val="1C4584"/>
              </a:solidFill>
            </a:endParaRPr>
          </a:p>
        </p:txBody>
      </p:sp>
      <p:cxnSp>
        <p:nvCxnSpPr>
          <p:cNvPr id="6" name="Straight Connector 5">
            <a:extLst>
              <a:ext uri="{FF2B5EF4-FFF2-40B4-BE49-F238E27FC236}">
                <a16:creationId xmlns:a16="http://schemas.microsoft.com/office/drawing/2014/main" id="{264AFB6A-FB52-BD42-8CCF-2DD826FE1875}"/>
              </a:ext>
            </a:extLst>
          </p:cNvPr>
          <p:cNvCxnSpPr/>
          <p:nvPr/>
        </p:nvCxnSpPr>
        <p:spPr>
          <a:xfrm>
            <a:off x="524119" y="1091287"/>
            <a:ext cx="11299041" cy="0"/>
          </a:xfrm>
          <a:prstGeom prst="line">
            <a:avLst/>
          </a:prstGeom>
          <a:ln w="19050">
            <a:solidFill>
              <a:srgbClr val="1C4584"/>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900BC003-720A-164E-B817-E597D050AE8D}"/>
              </a:ext>
            </a:extLst>
          </p:cNvPr>
          <p:cNvSpPr>
            <a:spLocks noGrp="1"/>
          </p:cNvSpPr>
          <p:nvPr>
            <p:ph idx="1"/>
          </p:nvPr>
        </p:nvSpPr>
        <p:spPr>
          <a:xfrm>
            <a:off x="524119" y="1410640"/>
            <a:ext cx="10515600" cy="4755355"/>
          </a:xfrm>
        </p:spPr>
        <p:txBody>
          <a:bodyPr>
            <a:normAutofit/>
          </a:bodyPr>
          <a:lstStyle/>
          <a:p>
            <a:r>
              <a:rPr lang="en-US" sz="2400" dirty="0">
                <a:latin typeface="Montserrat" pitchFamily="2" charset="77"/>
              </a:rPr>
              <a:t>For Prohibited Activities</a:t>
            </a:r>
          </a:p>
          <a:p>
            <a:endParaRPr lang="en-US" sz="1200" dirty="0">
              <a:latin typeface="Montserrat" pitchFamily="2" charset="77"/>
            </a:endParaRPr>
          </a:p>
          <a:p>
            <a:r>
              <a:rPr lang="en-US" sz="2400" dirty="0">
                <a:latin typeface="Montserrat" pitchFamily="2" charset="77"/>
              </a:rPr>
              <a:t>Variances issued by the Environmental Management Commission</a:t>
            </a:r>
          </a:p>
          <a:p>
            <a:endParaRPr lang="en-US" sz="1200" dirty="0">
              <a:latin typeface="Montserrat" pitchFamily="2" charset="77"/>
            </a:endParaRPr>
          </a:p>
          <a:p>
            <a:r>
              <a:rPr lang="en-US" sz="2400" dirty="0">
                <a:latin typeface="Montserrat" pitchFamily="2" charset="77"/>
              </a:rPr>
              <a:t>Very stringent procedure</a:t>
            </a:r>
          </a:p>
        </p:txBody>
      </p:sp>
    </p:spTree>
    <p:extLst>
      <p:ext uri="{BB962C8B-B14F-4D97-AF65-F5344CB8AC3E}">
        <p14:creationId xmlns:p14="http://schemas.microsoft.com/office/powerpoint/2010/main" val="1865535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EFE65BBF-F660-D742-85A1-4844C71C0394}"/>
              </a:ext>
            </a:extLst>
          </p:cNvPr>
          <p:cNvSpPr txBox="1">
            <a:spLocks/>
          </p:cNvSpPr>
          <p:nvPr/>
        </p:nvSpPr>
        <p:spPr>
          <a:xfrm>
            <a:off x="430144" y="436707"/>
            <a:ext cx="11177987" cy="557070"/>
          </a:xfrm>
          <a:prstGeom prst="rect">
            <a:avLst/>
          </a:prstGeom>
        </p:spPr>
        <p:txBody>
          <a:bodyPr vert="horz" lIns="91416" tIns="45708" rIns="91416" bIns="4570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99" b="1" dirty="0">
                <a:solidFill>
                  <a:srgbClr val="1C4584"/>
                </a:solidFill>
                <a:latin typeface="Montserrat" pitchFamily="2" charset="77"/>
              </a:rPr>
              <a:t>Buffer Rules Comparisons Table</a:t>
            </a:r>
          </a:p>
        </p:txBody>
      </p:sp>
      <p:sp>
        <p:nvSpPr>
          <p:cNvPr id="5" name="TextBox 4">
            <a:extLst>
              <a:ext uri="{FF2B5EF4-FFF2-40B4-BE49-F238E27FC236}">
                <a16:creationId xmlns:a16="http://schemas.microsoft.com/office/drawing/2014/main" id="{E5E735E3-4BA0-C942-881A-89D92F6512B1}"/>
              </a:ext>
            </a:extLst>
          </p:cNvPr>
          <p:cNvSpPr txBox="1"/>
          <p:nvPr/>
        </p:nvSpPr>
        <p:spPr>
          <a:xfrm>
            <a:off x="-1" y="6485348"/>
            <a:ext cx="12188825" cy="369236"/>
          </a:xfrm>
          <a:prstGeom prst="rect">
            <a:avLst/>
          </a:prstGeom>
          <a:solidFill>
            <a:srgbClr val="1C4584"/>
          </a:solidFill>
        </p:spPr>
        <p:txBody>
          <a:bodyPr wrap="square" rtlCol="0">
            <a:spAutoFit/>
          </a:bodyPr>
          <a:lstStyle/>
          <a:p>
            <a:endParaRPr lang="en-US" sz="1799" dirty="0">
              <a:solidFill>
                <a:srgbClr val="1C4584"/>
              </a:solidFill>
            </a:endParaRPr>
          </a:p>
        </p:txBody>
      </p:sp>
      <p:cxnSp>
        <p:nvCxnSpPr>
          <p:cNvPr id="6" name="Straight Connector 5">
            <a:extLst>
              <a:ext uri="{FF2B5EF4-FFF2-40B4-BE49-F238E27FC236}">
                <a16:creationId xmlns:a16="http://schemas.microsoft.com/office/drawing/2014/main" id="{264AFB6A-FB52-BD42-8CCF-2DD826FE1875}"/>
              </a:ext>
            </a:extLst>
          </p:cNvPr>
          <p:cNvCxnSpPr/>
          <p:nvPr/>
        </p:nvCxnSpPr>
        <p:spPr>
          <a:xfrm>
            <a:off x="524119" y="1091287"/>
            <a:ext cx="11299041" cy="0"/>
          </a:xfrm>
          <a:prstGeom prst="line">
            <a:avLst/>
          </a:prstGeom>
          <a:ln w="19050">
            <a:solidFill>
              <a:srgbClr val="1C4584"/>
            </a:solidFill>
          </a:ln>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extLst>
              <p:ext uri="{D42A27DB-BD31-4B8C-83A1-F6EECF244321}">
                <p14:modId xmlns:p14="http://schemas.microsoft.com/office/powerpoint/2010/main" val="3046188433"/>
              </p:ext>
            </p:extLst>
          </p:nvPr>
        </p:nvGraphicFramePr>
        <p:xfrm>
          <a:off x="487294" y="1139873"/>
          <a:ext cx="11393017" cy="4959502"/>
        </p:xfrm>
        <a:graphic>
          <a:graphicData uri="http://schemas.openxmlformats.org/drawingml/2006/table">
            <a:tbl>
              <a:tblPr firstRow="1" bandRow="1">
                <a:tableStyleId>{5C22544A-7EE6-4342-B048-85BDC9FD1C3A}</a:tableStyleId>
              </a:tblPr>
              <a:tblGrid>
                <a:gridCol w="1284354">
                  <a:extLst>
                    <a:ext uri="{9D8B030D-6E8A-4147-A177-3AD203B41FA5}">
                      <a16:colId xmlns:a16="http://schemas.microsoft.com/office/drawing/2014/main" val="3778803512"/>
                    </a:ext>
                  </a:extLst>
                </a:gridCol>
                <a:gridCol w="2188764">
                  <a:extLst>
                    <a:ext uri="{9D8B030D-6E8A-4147-A177-3AD203B41FA5}">
                      <a16:colId xmlns:a16="http://schemas.microsoft.com/office/drawing/2014/main" val="1969119702"/>
                    </a:ext>
                  </a:extLst>
                </a:gridCol>
                <a:gridCol w="2526115">
                  <a:extLst>
                    <a:ext uri="{9D8B030D-6E8A-4147-A177-3AD203B41FA5}">
                      <a16:colId xmlns:a16="http://schemas.microsoft.com/office/drawing/2014/main" val="1320282507"/>
                    </a:ext>
                  </a:extLst>
                </a:gridCol>
                <a:gridCol w="1743075">
                  <a:extLst>
                    <a:ext uri="{9D8B030D-6E8A-4147-A177-3AD203B41FA5}">
                      <a16:colId xmlns:a16="http://schemas.microsoft.com/office/drawing/2014/main" val="2697939447"/>
                    </a:ext>
                  </a:extLst>
                </a:gridCol>
                <a:gridCol w="1457325">
                  <a:extLst>
                    <a:ext uri="{9D8B030D-6E8A-4147-A177-3AD203B41FA5}">
                      <a16:colId xmlns:a16="http://schemas.microsoft.com/office/drawing/2014/main" val="2399080652"/>
                    </a:ext>
                  </a:extLst>
                </a:gridCol>
                <a:gridCol w="2193384">
                  <a:extLst>
                    <a:ext uri="{9D8B030D-6E8A-4147-A177-3AD203B41FA5}">
                      <a16:colId xmlns:a16="http://schemas.microsoft.com/office/drawing/2014/main" val="4038754418"/>
                    </a:ext>
                  </a:extLst>
                </a:gridCol>
              </a:tblGrid>
              <a:tr h="478942">
                <a:tc>
                  <a:txBody>
                    <a:bodyPr/>
                    <a:lstStyle/>
                    <a:p>
                      <a:endParaRPr lang="en-US" sz="1200" dirty="0"/>
                    </a:p>
                  </a:txBody>
                  <a:tcPr/>
                </a:tc>
                <a:tc>
                  <a:txBody>
                    <a:bodyPr/>
                    <a:lstStyle/>
                    <a:p>
                      <a:pPr algn="ctr"/>
                      <a:r>
                        <a:rPr lang="en-US" sz="1200" dirty="0"/>
                        <a:t>Neuse and Tar-Pam</a:t>
                      </a:r>
                    </a:p>
                  </a:txBody>
                  <a:tcPr/>
                </a:tc>
                <a:tc>
                  <a:txBody>
                    <a:bodyPr/>
                    <a:lstStyle/>
                    <a:p>
                      <a:pPr algn="ctr"/>
                      <a:r>
                        <a:rPr lang="en-US" sz="1200" dirty="0"/>
                        <a:t>Randleman</a:t>
                      </a:r>
                    </a:p>
                  </a:txBody>
                  <a:tcPr/>
                </a:tc>
                <a:tc>
                  <a:txBody>
                    <a:bodyPr/>
                    <a:lstStyle/>
                    <a:p>
                      <a:pPr algn="ctr"/>
                      <a:r>
                        <a:rPr lang="en-US" sz="1200" dirty="0"/>
                        <a:t>Jordan</a:t>
                      </a:r>
                    </a:p>
                  </a:txBody>
                  <a:tcPr/>
                </a:tc>
                <a:tc>
                  <a:txBody>
                    <a:bodyPr/>
                    <a:lstStyle/>
                    <a:p>
                      <a:pPr algn="ctr"/>
                      <a:r>
                        <a:rPr lang="en-US" sz="1200" dirty="0"/>
                        <a:t>Goose Creek</a:t>
                      </a:r>
                    </a:p>
                  </a:txBody>
                  <a:tcPr/>
                </a:tc>
                <a:tc>
                  <a:txBody>
                    <a:bodyPr/>
                    <a:lstStyle/>
                    <a:p>
                      <a:pPr algn="ctr"/>
                      <a:r>
                        <a:rPr lang="en-US" sz="1200" dirty="0"/>
                        <a:t>Catawba</a:t>
                      </a:r>
                    </a:p>
                  </a:txBody>
                  <a:tcPr/>
                </a:tc>
                <a:extLst>
                  <a:ext uri="{0D108BD9-81ED-4DB2-BD59-A6C34878D82A}">
                    <a16:rowId xmlns:a16="http://schemas.microsoft.com/office/drawing/2014/main" val="3712488345"/>
                  </a:ext>
                </a:extLst>
              </a:tr>
              <a:tr h="862754">
                <a:tc>
                  <a:txBody>
                    <a:bodyPr/>
                    <a:lstStyle/>
                    <a:p>
                      <a:r>
                        <a:rPr lang="en-US" sz="1200" dirty="0"/>
                        <a:t>Purpose</a:t>
                      </a:r>
                    </a:p>
                  </a:txBody>
                  <a:tcPr/>
                </a:tc>
                <a:tc>
                  <a:txBody>
                    <a:bodyPr/>
                    <a:lstStyle/>
                    <a:p>
                      <a:r>
                        <a:rPr lang="en-US" sz="1200" dirty="0"/>
                        <a:t>Protect and Preserve existing</a:t>
                      </a:r>
                      <a:r>
                        <a:rPr lang="en-US" sz="1200" baseline="0" dirty="0"/>
                        <a:t> riparian buffers to maintain nutrient removal functions</a:t>
                      </a:r>
                      <a:endParaRPr lang="en-US" sz="1200" dirty="0"/>
                    </a:p>
                  </a:txBody>
                  <a:tcPr/>
                </a:tc>
                <a:tc>
                  <a:txBody>
                    <a:bodyPr/>
                    <a:lstStyle/>
                    <a:p>
                      <a:r>
                        <a:rPr lang="en-US" sz="1200" dirty="0"/>
                        <a:t>Protect and Preserve existing riparian buffers to protect water</a:t>
                      </a:r>
                      <a:r>
                        <a:rPr lang="en-US" sz="1200" baseline="0" dirty="0"/>
                        <a:t> supply use of Randleman Lake and other designated water supplies in Randleman watershed</a:t>
                      </a:r>
                      <a:endParaRPr lang="en-US" sz="1200" dirty="0"/>
                    </a:p>
                    <a:p>
                      <a:endParaRPr lang="en-US" sz="1200"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Protect and Preserve existing</a:t>
                      </a:r>
                      <a:r>
                        <a:rPr lang="en-US" sz="1200" baseline="0" dirty="0"/>
                        <a:t> riparian buffers to maintain nutrient removal functions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aseline="0" dirty="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Protect water supply of Jordan Reservoir</a:t>
                      </a:r>
                      <a:endParaRPr lang="en-US" sz="1200" dirty="0"/>
                    </a:p>
                  </a:txBody>
                  <a:tcPr/>
                </a:tc>
                <a:tc>
                  <a:txBody>
                    <a:bodyPr/>
                    <a:lstStyle/>
                    <a:p>
                      <a:r>
                        <a:rPr lang="en-US" sz="1200" dirty="0"/>
                        <a:t>Sustain and recover Federally</a:t>
                      </a:r>
                      <a:r>
                        <a:rPr lang="en-US" sz="1200" baseline="0" dirty="0"/>
                        <a:t> endangered Carolina </a:t>
                      </a:r>
                      <a:r>
                        <a:rPr lang="en-US" sz="1200" baseline="0" dirty="0" err="1"/>
                        <a:t>Heelsplitter</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Protect and preserve existing</a:t>
                      </a:r>
                      <a:r>
                        <a:rPr lang="en-US" sz="1200" baseline="0" dirty="0"/>
                        <a:t> riparian buffers to maintain nutrient removal functions by protecting water quality of lakes and connecting river segments</a:t>
                      </a:r>
                      <a:endParaRPr lang="en-US" sz="1200" dirty="0"/>
                    </a:p>
                    <a:p>
                      <a:endParaRPr lang="en-US" sz="1200" dirty="0"/>
                    </a:p>
                  </a:txBody>
                  <a:tcPr/>
                </a:tc>
                <a:extLst>
                  <a:ext uri="{0D108BD9-81ED-4DB2-BD59-A6C34878D82A}">
                    <a16:rowId xmlns:a16="http://schemas.microsoft.com/office/drawing/2014/main" val="2312893796"/>
                  </a:ext>
                </a:extLst>
              </a:tr>
              <a:tr h="862754">
                <a:tc>
                  <a:txBody>
                    <a:bodyPr/>
                    <a:lstStyle/>
                    <a:p>
                      <a:r>
                        <a:rPr lang="en-US" sz="1200" dirty="0"/>
                        <a:t>Implementation</a:t>
                      </a:r>
                    </a:p>
                  </a:txBody>
                  <a:tcPr/>
                </a:tc>
                <a:tc>
                  <a:txBody>
                    <a:bodyPr/>
                    <a:lstStyle/>
                    <a:p>
                      <a:pPr marL="285750" indent="-285750">
                        <a:buFont typeface="Arial" panose="020B0604020202020204" pitchFamily="34" charset="0"/>
                        <a:buChar char="•"/>
                      </a:pPr>
                      <a:r>
                        <a:rPr lang="en-US" sz="1200" dirty="0"/>
                        <a:t>DWR</a:t>
                      </a:r>
                    </a:p>
                    <a:p>
                      <a:pPr marL="285750" indent="-285750">
                        <a:buFont typeface="Arial" panose="020B0604020202020204" pitchFamily="34" charset="0"/>
                        <a:buChar char="•"/>
                      </a:pPr>
                      <a:r>
                        <a:rPr lang="en-US" sz="1200" dirty="0"/>
                        <a:t>Voluntarily delegated local</a:t>
                      </a:r>
                      <a:r>
                        <a:rPr lang="en-US" sz="1200" baseline="0" dirty="0"/>
                        <a:t> governments</a:t>
                      </a:r>
                      <a:endParaRPr lang="en-US" sz="1200" dirty="0"/>
                    </a:p>
                  </a:txBody>
                  <a:tcPr/>
                </a:tc>
                <a:tc>
                  <a:txBody>
                    <a:bodyPr/>
                    <a:lstStyle/>
                    <a:p>
                      <a:r>
                        <a:rPr lang="en-US" sz="1200" dirty="0"/>
                        <a:t>Local governments</a:t>
                      </a:r>
                      <a:r>
                        <a:rPr lang="en-US" sz="1200" baseline="0" dirty="0"/>
                        <a:t> except for specific activates in rule</a:t>
                      </a:r>
                      <a:endParaRPr lang="en-US" sz="1200" dirty="0"/>
                    </a:p>
                  </a:txBody>
                  <a:tcPr/>
                </a:tc>
                <a:tc>
                  <a:txBody>
                    <a:bodyPr/>
                    <a:lstStyle/>
                    <a:p>
                      <a:pPr marL="285750" indent="-285750">
                        <a:buFont typeface="Arial" panose="020B0604020202020204" pitchFamily="34" charset="0"/>
                        <a:buChar char="•"/>
                      </a:pPr>
                      <a:r>
                        <a:rPr lang="en-US" sz="1200" dirty="0"/>
                        <a:t>Local</a:t>
                      </a:r>
                      <a:r>
                        <a:rPr lang="en-US" sz="1200" baseline="0" dirty="0"/>
                        <a:t> governments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DWR throughout rest of watershed and specific activates in rule</a:t>
                      </a:r>
                      <a:endParaRPr lang="en-US" sz="1200" dirty="0"/>
                    </a:p>
                  </a:txBody>
                  <a:tcPr/>
                </a:tc>
                <a:tc>
                  <a:txBody>
                    <a:bodyPr/>
                    <a:lstStyle/>
                    <a:p>
                      <a:pPr marL="285750" indent="-285750">
                        <a:buFont typeface="Arial" panose="020B0604020202020204" pitchFamily="34" charset="0"/>
                        <a:buChar char="•"/>
                      </a:pPr>
                      <a:r>
                        <a:rPr lang="en-US" sz="1200" dirty="0"/>
                        <a:t>DWR</a:t>
                      </a:r>
                    </a:p>
                    <a:p>
                      <a:pPr marL="285750" indent="-285750">
                        <a:buFont typeface="Arial" panose="020B0604020202020204" pitchFamily="34" charset="0"/>
                        <a:buChar char="•"/>
                      </a:pPr>
                      <a:r>
                        <a:rPr lang="en-US" sz="1200" dirty="0"/>
                        <a:t>Voluntarily delegated local</a:t>
                      </a:r>
                      <a:r>
                        <a:rPr lang="en-US" sz="1200" baseline="0" dirty="0"/>
                        <a:t> governments</a:t>
                      </a:r>
                      <a:endParaRPr lang="en-US" sz="1200" dirty="0"/>
                    </a:p>
                    <a:p>
                      <a:endParaRPr lang="en-US" sz="1200" dirty="0"/>
                    </a:p>
                  </a:txBody>
                  <a:tcPr/>
                </a:tc>
                <a:tc>
                  <a:txBody>
                    <a:bodyPr/>
                    <a:lstStyle/>
                    <a:p>
                      <a:pPr marL="285750" indent="-285750">
                        <a:buFont typeface="Arial" panose="020B0604020202020204" pitchFamily="34" charset="0"/>
                        <a:buChar char="•"/>
                      </a:pPr>
                      <a:r>
                        <a:rPr lang="en-US" sz="1200" dirty="0"/>
                        <a:t>DWR</a:t>
                      </a:r>
                    </a:p>
                    <a:p>
                      <a:pPr marL="285750" indent="-285750">
                        <a:buFont typeface="Arial" panose="020B0604020202020204" pitchFamily="34" charset="0"/>
                        <a:buChar char="•"/>
                      </a:pPr>
                      <a:r>
                        <a:rPr lang="en-US" sz="1200" dirty="0"/>
                        <a:t>Voluntarily delegated local</a:t>
                      </a:r>
                      <a:r>
                        <a:rPr lang="en-US" sz="1200" baseline="0" dirty="0"/>
                        <a:t> governments</a:t>
                      </a:r>
                      <a:endParaRPr lang="en-US" sz="1200" dirty="0"/>
                    </a:p>
                    <a:p>
                      <a:endParaRPr lang="en-US" sz="1200" dirty="0"/>
                    </a:p>
                  </a:txBody>
                  <a:tcPr/>
                </a:tc>
                <a:extLst>
                  <a:ext uri="{0D108BD9-81ED-4DB2-BD59-A6C34878D82A}">
                    <a16:rowId xmlns:a16="http://schemas.microsoft.com/office/drawing/2014/main" val="3181261471"/>
                  </a:ext>
                </a:extLst>
              </a:tr>
              <a:tr h="862754">
                <a:tc>
                  <a:txBody>
                    <a:bodyPr/>
                    <a:lstStyle/>
                    <a:p>
                      <a:r>
                        <a:rPr lang="en-US" sz="1200" dirty="0"/>
                        <a:t>Applicability</a:t>
                      </a:r>
                    </a:p>
                  </a:txBody>
                  <a:tcPr/>
                </a:tc>
                <a:tc>
                  <a:txBody>
                    <a:bodyPr/>
                    <a:lstStyle/>
                    <a:p>
                      <a:r>
                        <a:rPr lang="en-US" sz="1200" dirty="0"/>
                        <a:t>Intermittent and Perennial streams</a:t>
                      </a:r>
                      <a:r>
                        <a:rPr lang="en-US" sz="1200" baseline="0" dirty="0"/>
                        <a:t> as shown on USGS Topo or Printed Soil Survey Map</a:t>
                      </a:r>
                      <a:endParaRPr lang="en-US" sz="1200"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Intermittent and Perennial streams</a:t>
                      </a:r>
                      <a:r>
                        <a:rPr lang="en-US" sz="1200" baseline="0" dirty="0"/>
                        <a:t> as shown on USGS Topo or Printed Soil Survey Map</a:t>
                      </a:r>
                      <a:endParaRPr lang="en-US" sz="1200" dirty="0"/>
                    </a:p>
                    <a:p>
                      <a:pPr marL="285750" indent="-285750">
                        <a:buFont typeface="Arial" panose="020B0604020202020204" pitchFamily="34" charset="0"/>
                        <a:buChar char="•"/>
                      </a:pPr>
                      <a:r>
                        <a:rPr lang="en-US" sz="1200" dirty="0"/>
                        <a:t>Or as found b</a:t>
                      </a:r>
                      <a:r>
                        <a:rPr lang="en-US" sz="1200" baseline="0" dirty="0"/>
                        <a:t>y site specific evidence</a:t>
                      </a:r>
                    </a:p>
                    <a:p>
                      <a:pPr marL="285750" indent="-285750">
                        <a:buFont typeface="Arial" panose="020B0604020202020204" pitchFamily="34" charset="0"/>
                        <a:buChar char="•"/>
                      </a:pPr>
                      <a:r>
                        <a:rPr lang="en-US" sz="1200" baseline="0" dirty="0"/>
                        <a:t>Ditches that deliver untreated runoff and are directly connected to intermittent or perineal streams</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Intermittent and Perennial streams</a:t>
                      </a:r>
                      <a:r>
                        <a:rPr lang="en-US" sz="1200" baseline="0" dirty="0"/>
                        <a:t> as shown on USGS Topo or Printed Soil Survey Map</a:t>
                      </a:r>
                      <a:endParaRPr lang="en-US" sz="1200" dirty="0"/>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Intermittent and Perennial streams</a:t>
                      </a:r>
                      <a:r>
                        <a:rPr lang="en-US" sz="1200" baseline="0" dirty="0"/>
                        <a:t> as shown on USGS Topo or Printed Soil Survey Map</a:t>
                      </a:r>
                      <a:endParaRPr lang="en-US" sz="1200" dirty="0"/>
                    </a:p>
                    <a:p>
                      <a:endParaRPr lang="en-US" sz="1200" dirty="0"/>
                    </a:p>
                  </a:txBody>
                  <a:tcPr/>
                </a:tc>
                <a:tc>
                  <a:txBody>
                    <a:bodyPr/>
                    <a:lstStyle/>
                    <a:p>
                      <a:r>
                        <a:rPr lang="en-US" sz="1200" dirty="0" err="1"/>
                        <a:t>Catawaba</a:t>
                      </a:r>
                      <a:r>
                        <a:rPr lang="en-US" sz="1200" baseline="0" dirty="0"/>
                        <a:t> River </a:t>
                      </a:r>
                      <a:r>
                        <a:rPr lang="en-US" sz="1200" baseline="0" dirty="0" err="1"/>
                        <a:t>mainstem</a:t>
                      </a:r>
                      <a:r>
                        <a:rPr lang="en-US" sz="1200" baseline="0" dirty="0"/>
                        <a:t> below Lake James and along </a:t>
                      </a:r>
                      <a:r>
                        <a:rPr lang="en-US" sz="1200" baseline="0" dirty="0" err="1"/>
                        <a:t>mainstem</a:t>
                      </a:r>
                      <a:r>
                        <a:rPr lang="en-US" sz="1200" baseline="0" dirty="0"/>
                        <a:t> lakes in Catawba River Basin</a:t>
                      </a:r>
                      <a:endParaRPr lang="en-US" sz="1200" dirty="0"/>
                    </a:p>
                  </a:txBody>
                  <a:tcPr/>
                </a:tc>
                <a:extLst>
                  <a:ext uri="{0D108BD9-81ED-4DB2-BD59-A6C34878D82A}">
                    <a16:rowId xmlns:a16="http://schemas.microsoft.com/office/drawing/2014/main" val="1409323473"/>
                  </a:ext>
                </a:extLst>
              </a:tr>
            </a:tbl>
          </a:graphicData>
        </a:graphic>
      </p:graphicFrame>
    </p:spTree>
    <p:extLst>
      <p:ext uri="{BB962C8B-B14F-4D97-AF65-F5344CB8AC3E}">
        <p14:creationId xmlns:p14="http://schemas.microsoft.com/office/powerpoint/2010/main" val="2680005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EFE65BBF-F660-D742-85A1-4844C71C0394}"/>
              </a:ext>
            </a:extLst>
          </p:cNvPr>
          <p:cNvSpPr txBox="1">
            <a:spLocks/>
          </p:cNvSpPr>
          <p:nvPr/>
        </p:nvSpPr>
        <p:spPr>
          <a:xfrm>
            <a:off x="430144" y="436707"/>
            <a:ext cx="11177987" cy="557070"/>
          </a:xfrm>
          <a:prstGeom prst="rect">
            <a:avLst/>
          </a:prstGeom>
        </p:spPr>
        <p:txBody>
          <a:bodyPr vert="horz" lIns="91416" tIns="45708" rIns="91416" bIns="4570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99" b="1" dirty="0">
                <a:solidFill>
                  <a:srgbClr val="1C4584"/>
                </a:solidFill>
                <a:latin typeface="Montserrat" pitchFamily="2" charset="77"/>
              </a:rPr>
              <a:t>Buffer Rules Comparisons Table (continued)</a:t>
            </a:r>
          </a:p>
        </p:txBody>
      </p:sp>
      <p:sp>
        <p:nvSpPr>
          <p:cNvPr id="5" name="TextBox 4">
            <a:extLst>
              <a:ext uri="{FF2B5EF4-FFF2-40B4-BE49-F238E27FC236}">
                <a16:creationId xmlns:a16="http://schemas.microsoft.com/office/drawing/2014/main" id="{E5E735E3-4BA0-C942-881A-89D92F6512B1}"/>
              </a:ext>
            </a:extLst>
          </p:cNvPr>
          <p:cNvSpPr txBox="1"/>
          <p:nvPr/>
        </p:nvSpPr>
        <p:spPr>
          <a:xfrm>
            <a:off x="-1" y="6485348"/>
            <a:ext cx="12188825" cy="369236"/>
          </a:xfrm>
          <a:prstGeom prst="rect">
            <a:avLst/>
          </a:prstGeom>
          <a:solidFill>
            <a:srgbClr val="1C4584"/>
          </a:solidFill>
        </p:spPr>
        <p:txBody>
          <a:bodyPr wrap="square" rtlCol="0">
            <a:spAutoFit/>
          </a:bodyPr>
          <a:lstStyle/>
          <a:p>
            <a:endParaRPr lang="en-US" sz="1799" dirty="0">
              <a:solidFill>
                <a:srgbClr val="1C4584"/>
              </a:solidFill>
            </a:endParaRPr>
          </a:p>
        </p:txBody>
      </p:sp>
      <p:cxnSp>
        <p:nvCxnSpPr>
          <p:cNvPr id="6" name="Straight Connector 5">
            <a:extLst>
              <a:ext uri="{FF2B5EF4-FFF2-40B4-BE49-F238E27FC236}">
                <a16:creationId xmlns:a16="http://schemas.microsoft.com/office/drawing/2014/main" id="{264AFB6A-FB52-BD42-8CCF-2DD826FE1875}"/>
              </a:ext>
            </a:extLst>
          </p:cNvPr>
          <p:cNvCxnSpPr/>
          <p:nvPr/>
        </p:nvCxnSpPr>
        <p:spPr>
          <a:xfrm>
            <a:off x="524119" y="1091287"/>
            <a:ext cx="11299041" cy="0"/>
          </a:xfrm>
          <a:prstGeom prst="line">
            <a:avLst/>
          </a:prstGeom>
          <a:ln w="19050">
            <a:solidFill>
              <a:srgbClr val="1C4584"/>
            </a:solidFill>
          </a:ln>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extLst>
              <p:ext uri="{D42A27DB-BD31-4B8C-83A1-F6EECF244321}">
                <p14:modId xmlns:p14="http://schemas.microsoft.com/office/powerpoint/2010/main" val="3092471372"/>
              </p:ext>
            </p:extLst>
          </p:nvPr>
        </p:nvGraphicFramePr>
        <p:xfrm>
          <a:off x="430142" y="1211313"/>
          <a:ext cx="11393017" cy="2204450"/>
        </p:xfrm>
        <a:graphic>
          <a:graphicData uri="http://schemas.openxmlformats.org/drawingml/2006/table">
            <a:tbl>
              <a:tblPr firstRow="1" bandRow="1">
                <a:tableStyleId>{5C22544A-7EE6-4342-B048-85BDC9FD1C3A}</a:tableStyleId>
              </a:tblPr>
              <a:tblGrid>
                <a:gridCol w="1284354">
                  <a:extLst>
                    <a:ext uri="{9D8B030D-6E8A-4147-A177-3AD203B41FA5}">
                      <a16:colId xmlns:a16="http://schemas.microsoft.com/office/drawing/2014/main" val="3778803512"/>
                    </a:ext>
                  </a:extLst>
                </a:gridCol>
                <a:gridCol w="2188764">
                  <a:extLst>
                    <a:ext uri="{9D8B030D-6E8A-4147-A177-3AD203B41FA5}">
                      <a16:colId xmlns:a16="http://schemas.microsoft.com/office/drawing/2014/main" val="1969119702"/>
                    </a:ext>
                  </a:extLst>
                </a:gridCol>
                <a:gridCol w="2223391">
                  <a:extLst>
                    <a:ext uri="{9D8B030D-6E8A-4147-A177-3AD203B41FA5}">
                      <a16:colId xmlns:a16="http://schemas.microsoft.com/office/drawing/2014/main" val="1320282507"/>
                    </a:ext>
                  </a:extLst>
                </a:gridCol>
                <a:gridCol w="1898836">
                  <a:extLst>
                    <a:ext uri="{9D8B030D-6E8A-4147-A177-3AD203B41FA5}">
                      <a16:colId xmlns:a16="http://schemas.microsoft.com/office/drawing/2014/main" val="2697939447"/>
                    </a:ext>
                  </a:extLst>
                </a:gridCol>
                <a:gridCol w="1898836">
                  <a:extLst>
                    <a:ext uri="{9D8B030D-6E8A-4147-A177-3AD203B41FA5}">
                      <a16:colId xmlns:a16="http://schemas.microsoft.com/office/drawing/2014/main" val="2399080652"/>
                    </a:ext>
                  </a:extLst>
                </a:gridCol>
                <a:gridCol w="1898836">
                  <a:extLst>
                    <a:ext uri="{9D8B030D-6E8A-4147-A177-3AD203B41FA5}">
                      <a16:colId xmlns:a16="http://schemas.microsoft.com/office/drawing/2014/main" val="4038754418"/>
                    </a:ext>
                  </a:extLst>
                </a:gridCol>
              </a:tblGrid>
              <a:tr h="478942">
                <a:tc>
                  <a:txBody>
                    <a:bodyPr/>
                    <a:lstStyle/>
                    <a:p>
                      <a:endParaRPr lang="en-US" sz="1200" dirty="0"/>
                    </a:p>
                  </a:txBody>
                  <a:tcPr/>
                </a:tc>
                <a:tc>
                  <a:txBody>
                    <a:bodyPr/>
                    <a:lstStyle/>
                    <a:p>
                      <a:pPr algn="ctr"/>
                      <a:r>
                        <a:rPr lang="en-US" sz="1200" dirty="0"/>
                        <a:t>Neuse and Tar-Pam</a:t>
                      </a:r>
                    </a:p>
                  </a:txBody>
                  <a:tcPr/>
                </a:tc>
                <a:tc>
                  <a:txBody>
                    <a:bodyPr/>
                    <a:lstStyle/>
                    <a:p>
                      <a:pPr algn="ctr"/>
                      <a:r>
                        <a:rPr lang="en-US" sz="1200" dirty="0"/>
                        <a:t>Randleman</a:t>
                      </a:r>
                    </a:p>
                  </a:txBody>
                  <a:tcPr/>
                </a:tc>
                <a:tc>
                  <a:txBody>
                    <a:bodyPr/>
                    <a:lstStyle/>
                    <a:p>
                      <a:pPr algn="ctr"/>
                      <a:r>
                        <a:rPr lang="en-US" sz="1200" dirty="0"/>
                        <a:t>Jordan</a:t>
                      </a:r>
                    </a:p>
                  </a:txBody>
                  <a:tcPr/>
                </a:tc>
                <a:tc>
                  <a:txBody>
                    <a:bodyPr/>
                    <a:lstStyle/>
                    <a:p>
                      <a:pPr algn="ctr"/>
                      <a:r>
                        <a:rPr lang="en-US" sz="1200" dirty="0"/>
                        <a:t>Goose Creek</a:t>
                      </a:r>
                    </a:p>
                  </a:txBody>
                  <a:tcPr/>
                </a:tc>
                <a:tc>
                  <a:txBody>
                    <a:bodyPr/>
                    <a:lstStyle/>
                    <a:p>
                      <a:pPr algn="ctr"/>
                      <a:r>
                        <a:rPr lang="en-US" sz="1200" dirty="0"/>
                        <a:t>Catawba</a:t>
                      </a:r>
                    </a:p>
                  </a:txBody>
                  <a:tcPr/>
                </a:tc>
                <a:extLst>
                  <a:ext uri="{0D108BD9-81ED-4DB2-BD59-A6C34878D82A}">
                    <a16:rowId xmlns:a16="http://schemas.microsoft.com/office/drawing/2014/main" val="3712488345"/>
                  </a:ext>
                </a:extLst>
              </a:tr>
              <a:tr h="862754">
                <a:tc>
                  <a:txBody>
                    <a:bodyPr/>
                    <a:lstStyle/>
                    <a:p>
                      <a:r>
                        <a:rPr lang="en-US" sz="1100" dirty="0"/>
                        <a:t>Zones</a:t>
                      </a:r>
                    </a:p>
                  </a:txBody>
                  <a:tcPr/>
                </a:tc>
                <a:tc>
                  <a:txBody>
                    <a:bodyPr/>
                    <a:lstStyle/>
                    <a:p>
                      <a:r>
                        <a:rPr lang="en-US" sz="1100" dirty="0"/>
                        <a:t>Zone 1</a:t>
                      </a:r>
                      <a:r>
                        <a:rPr lang="en-US" sz="1100" baseline="0" dirty="0"/>
                        <a:t> = 30 feet</a:t>
                      </a:r>
                    </a:p>
                    <a:p>
                      <a:r>
                        <a:rPr lang="en-US" sz="1100" baseline="0" dirty="0"/>
                        <a:t>Zone 2 = 20 feet</a:t>
                      </a:r>
                      <a:endParaRPr lang="en-US" sz="1100" dirty="0"/>
                    </a:p>
                  </a:txBody>
                  <a:tcPr/>
                </a:tc>
                <a:tc>
                  <a:txBody>
                    <a:bodyPr/>
                    <a:lstStyle/>
                    <a:p>
                      <a:r>
                        <a:rPr lang="en-US" sz="1100" dirty="0"/>
                        <a:t>Zone 1</a:t>
                      </a:r>
                      <a:r>
                        <a:rPr lang="en-US" sz="1100" baseline="0" dirty="0"/>
                        <a:t> = 30 feet</a:t>
                      </a:r>
                    </a:p>
                    <a:p>
                      <a:r>
                        <a:rPr lang="en-US" sz="1100" baseline="0" dirty="0"/>
                        <a:t>Zone 2 = 20 feet</a:t>
                      </a:r>
                      <a:endParaRPr lang="en-US" sz="1100" dirty="0"/>
                    </a:p>
                    <a:p>
                      <a:endParaRPr lang="en-US" sz="1100" dirty="0"/>
                    </a:p>
                  </a:txBody>
                  <a:tcPr/>
                </a:tc>
                <a:tc>
                  <a:txBody>
                    <a:bodyPr/>
                    <a:lstStyle/>
                    <a:p>
                      <a:r>
                        <a:rPr lang="en-US" sz="1100" dirty="0"/>
                        <a:t>Zone 1</a:t>
                      </a:r>
                      <a:r>
                        <a:rPr lang="en-US" sz="1100" baseline="0" dirty="0"/>
                        <a:t> = 30 feet</a:t>
                      </a:r>
                    </a:p>
                    <a:p>
                      <a:r>
                        <a:rPr lang="en-US" sz="1100" baseline="0" dirty="0"/>
                        <a:t>Zone 2 = 20 feet</a:t>
                      </a:r>
                      <a:endParaRPr lang="en-US" sz="1100" dirty="0"/>
                    </a:p>
                    <a:p>
                      <a:endParaRPr lang="en-US" sz="1100" dirty="0"/>
                    </a:p>
                  </a:txBody>
                  <a:tcPr/>
                </a:tc>
                <a:tc>
                  <a:txBody>
                    <a:bodyPr/>
                    <a:lstStyle/>
                    <a:p>
                      <a:pPr marL="285750" indent="-285750">
                        <a:buFont typeface="Arial" panose="020B0604020202020204" pitchFamily="34" charset="0"/>
                        <a:buChar char="•"/>
                      </a:pPr>
                      <a:r>
                        <a:rPr lang="en-US" sz="1100" dirty="0"/>
                        <a:t>Within 100-year</a:t>
                      </a:r>
                      <a:r>
                        <a:rPr lang="en-US" sz="1100" baseline="0" dirty="0"/>
                        <a:t> Flood Plain = 200 feet</a:t>
                      </a:r>
                    </a:p>
                    <a:p>
                      <a:pPr marL="285750" indent="-285750">
                        <a:buFont typeface="Arial" panose="020B0604020202020204" pitchFamily="34" charset="0"/>
                        <a:buChar char="•"/>
                      </a:pPr>
                      <a:r>
                        <a:rPr lang="en-US" sz="1100" baseline="0" dirty="0"/>
                        <a:t>Outside of 100 year Flood Plain = 100 feet</a:t>
                      </a:r>
                      <a:endParaRPr lang="en-US" sz="1100" dirty="0"/>
                    </a:p>
                  </a:txBody>
                  <a:tcPr/>
                </a:tc>
                <a:tc>
                  <a:txBody>
                    <a:bodyPr/>
                    <a:lstStyle/>
                    <a:p>
                      <a:r>
                        <a:rPr lang="en-US" sz="1100" dirty="0"/>
                        <a:t>Zone 1</a:t>
                      </a:r>
                      <a:r>
                        <a:rPr lang="en-US" sz="1100" baseline="0" dirty="0"/>
                        <a:t> = 30 feet</a:t>
                      </a:r>
                    </a:p>
                    <a:p>
                      <a:r>
                        <a:rPr lang="en-US" sz="1100" baseline="0" dirty="0"/>
                        <a:t>Zone 2 = 20 feet</a:t>
                      </a:r>
                      <a:endParaRPr lang="en-US" sz="1100" dirty="0"/>
                    </a:p>
                    <a:p>
                      <a:endParaRPr lang="en-US" sz="1100" dirty="0"/>
                    </a:p>
                  </a:txBody>
                  <a:tcPr/>
                </a:tc>
                <a:extLst>
                  <a:ext uri="{0D108BD9-81ED-4DB2-BD59-A6C34878D82A}">
                    <a16:rowId xmlns:a16="http://schemas.microsoft.com/office/drawing/2014/main" val="758709358"/>
                  </a:ext>
                </a:extLst>
              </a:tr>
              <a:tr h="862754">
                <a:tc>
                  <a:txBody>
                    <a:bodyPr/>
                    <a:lstStyle/>
                    <a:p>
                      <a:r>
                        <a:rPr lang="en-US" sz="1100" dirty="0"/>
                        <a:t>Mitigation </a:t>
                      </a:r>
                    </a:p>
                  </a:txBody>
                  <a:tcPr/>
                </a:tc>
                <a:tc>
                  <a:txBody>
                    <a:bodyPr/>
                    <a:lstStyle/>
                    <a:p>
                      <a:r>
                        <a:rPr lang="en-US" sz="1100" dirty="0"/>
                        <a:t>Zone 1</a:t>
                      </a:r>
                      <a:r>
                        <a:rPr lang="en-US" sz="1100" baseline="0" dirty="0"/>
                        <a:t> = 3:1</a:t>
                      </a:r>
                    </a:p>
                    <a:p>
                      <a:r>
                        <a:rPr lang="en-US" sz="1100" baseline="0" dirty="0"/>
                        <a:t>Zone 2 = 1.5:1</a:t>
                      </a:r>
                      <a:endParaRPr lang="en-US" sz="1100" dirty="0"/>
                    </a:p>
                    <a:p>
                      <a:endParaRPr lang="en-US" sz="1100" dirty="0"/>
                    </a:p>
                  </a:txBody>
                  <a:tcPr/>
                </a:tc>
                <a:tc>
                  <a:txBody>
                    <a:bodyPr/>
                    <a:lstStyle/>
                    <a:p>
                      <a:r>
                        <a:rPr lang="en-US" sz="1100" dirty="0"/>
                        <a:t>Zone 1</a:t>
                      </a:r>
                      <a:r>
                        <a:rPr lang="en-US" sz="1100" baseline="0" dirty="0"/>
                        <a:t> = 3:1</a:t>
                      </a:r>
                    </a:p>
                    <a:p>
                      <a:r>
                        <a:rPr lang="en-US" sz="1100" baseline="0" dirty="0"/>
                        <a:t>Zone 2 = 1.5:1</a:t>
                      </a:r>
                      <a:endParaRPr lang="en-US" sz="1100" dirty="0"/>
                    </a:p>
                    <a:p>
                      <a:endParaRPr lang="en-US" sz="1100" dirty="0"/>
                    </a:p>
                  </a:txBody>
                  <a:tcPr/>
                </a:tc>
                <a:tc>
                  <a:txBody>
                    <a:bodyPr/>
                    <a:lstStyle/>
                    <a:p>
                      <a:r>
                        <a:rPr lang="en-US" sz="1100" dirty="0"/>
                        <a:t>Zone 1</a:t>
                      </a:r>
                      <a:r>
                        <a:rPr lang="en-US" sz="1100" baseline="0" dirty="0"/>
                        <a:t> = 3:1</a:t>
                      </a:r>
                    </a:p>
                    <a:p>
                      <a:r>
                        <a:rPr lang="en-US" sz="1100" baseline="0" dirty="0"/>
                        <a:t>Zone 2 = 1.5:1</a:t>
                      </a:r>
                      <a:endParaRPr lang="en-US" sz="1100" dirty="0"/>
                    </a:p>
                    <a:p>
                      <a:endParaRPr lang="en-US" sz="1100" dirty="0"/>
                    </a:p>
                  </a:txBody>
                  <a:tcPr/>
                </a:tc>
                <a:tc>
                  <a:txBody>
                    <a:bodyPr/>
                    <a:lstStyle/>
                    <a:p>
                      <a:r>
                        <a:rPr lang="en-US" sz="1100" dirty="0"/>
                        <a:t>3:1</a:t>
                      </a:r>
                      <a:r>
                        <a:rPr lang="en-US" sz="1100" baseline="0" dirty="0"/>
                        <a:t> for entire buffer</a:t>
                      </a:r>
                      <a:endParaRPr lang="en-US" sz="1100" dirty="0"/>
                    </a:p>
                  </a:txBody>
                  <a:tcPr/>
                </a:tc>
                <a:tc>
                  <a:txBody>
                    <a:bodyPr/>
                    <a:lstStyle/>
                    <a:p>
                      <a:r>
                        <a:rPr lang="en-US" sz="1100" dirty="0"/>
                        <a:t>Zone 1</a:t>
                      </a:r>
                      <a:r>
                        <a:rPr lang="en-US" sz="1100" baseline="0" dirty="0"/>
                        <a:t> = 2:1</a:t>
                      </a:r>
                    </a:p>
                    <a:p>
                      <a:r>
                        <a:rPr lang="en-US" sz="1100" baseline="0" dirty="0"/>
                        <a:t>Zone 2 = 1.5:1</a:t>
                      </a:r>
                      <a:endParaRPr lang="en-US" sz="1100" dirty="0"/>
                    </a:p>
                  </a:txBody>
                  <a:tcPr/>
                </a:tc>
                <a:extLst>
                  <a:ext uri="{0D108BD9-81ED-4DB2-BD59-A6C34878D82A}">
                    <a16:rowId xmlns:a16="http://schemas.microsoft.com/office/drawing/2014/main" val="1810477229"/>
                  </a:ext>
                </a:extLst>
              </a:tr>
            </a:tbl>
          </a:graphicData>
        </a:graphic>
      </p:graphicFrame>
    </p:spTree>
    <p:extLst>
      <p:ext uri="{BB962C8B-B14F-4D97-AF65-F5344CB8AC3E}">
        <p14:creationId xmlns:p14="http://schemas.microsoft.com/office/powerpoint/2010/main" val="3254660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FCED7508-8A61-0C44-85FE-D95E44BBABF7}"/>
              </a:ext>
            </a:extLst>
          </p:cNvPr>
          <p:cNvSpPr txBox="1">
            <a:spLocks/>
          </p:cNvSpPr>
          <p:nvPr/>
        </p:nvSpPr>
        <p:spPr>
          <a:xfrm>
            <a:off x="430144" y="436707"/>
            <a:ext cx="11177987" cy="557070"/>
          </a:xfrm>
          <a:prstGeom prst="rect">
            <a:avLst/>
          </a:prstGeom>
        </p:spPr>
        <p:txBody>
          <a:bodyPr vert="horz" lIns="91416" tIns="45708" rIns="91416" bIns="4570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99" b="1" dirty="0">
                <a:solidFill>
                  <a:srgbClr val="1C4584"/>
                </a:solidFill>
                <a:latin typeface="Montserrat" pitchFamily="2" charset="77"/>
              </a:rPr>
              <a:t>Buffer Protection Program Website</a:t>
            </a:r>
          </a:p>
        </p:txBody>
      </p:sp>
      <p:sp>
        <p:nvSpPr>
          <p:cNvPr id="5" name="TextBox 4">
            <a:extLst>
              <a:ext uri="{FF2B5EF4-FFF2-40B4-BE49-F238E27FC236}">
                <a16:creationId xmlns:a16="http://schemas.microsoft.com/office/drawing/2014/main" id="{9A1AC44E-B131-AF40-8AB1-0D74D30D49FB}"/>
              </a:ext>
            </a:extLst>
          </p:cNvPr>
          <p:cNvSpPr txBox="1"/>
          <p:nvPr/>
        </p:nvSpPr>
        <p:spPr>
          <a:xfrm>
            <a:off x="-1" y="6485348"/>
            <a:ext cx="12188825" cy="369236"/>
          </a:xfrm>
          <a:prstGeom prst="rect">
            <a:avLst/>
          </a:prstGeom>
          <a:solidFill>
            <a:srgbClr val="1C4584"/>
          </a:solidFill>
        </p:spPr>
        <p:txBody>
          <a:bodyPr wrap="square" rtlCol="0">
            <a:spAutoFit/>
          </a:bodyPr>
          <a:lstStyle/>
          <a:p>
            <a:endParaRPr lang="en-US" sz="1799" dirty="0">
              <a:solidFill>
                <a:srgbClr val="1C4584"/>
              </a:solidFill>
            </a:endParaRPr>
          </a:p>
        </p:txBody>
      </p:sp>
      <p:cxnSp>
        <p:nvCxnSpPr>
          <p:cNvPr id="6" name="Straight Connector 5">
            <a:extLst>
              <a:ext uri="{FF2B5EF4-FFF2-40B4-BE49-F238E27FC236}">
                <a16:creationId xmlns:a16="http://schemas.microsoft.com/office/drawing/2014/main" id="{43EECD42-EF39-D84A-A707-3D1B5D23ACDC}"/>
              </a:ext>
            </a:extLst>
          </p:cNvPr>
          <p:cNvCxnSpPr/>
          <p:nvPr/>
        </p:nvCxnSpPr>
        <p:spPr>
          <a:xfrm>
            <a:off x="524119" y="1091287"/>
            <a:ext cx="11299041" cy="0"/>
          </a:xfrm>
          <a:prstGeom prst="line">
            <a:avLst/>
          </a:prstGeom>
          <a:ln w="19050">
            <a:solidFill>
              <a:srgbClr val="1C4584"/>
            </a:solidFill>
          </a:ln>
        </p:spPr>
        <p:style>
          <a:lnRef idx="1">
            <a:schemeClr val="accent1"/>
          </a:lnRef>
          <a:fillRef idx="0">
            <a:schemeClr val="accent1"/>
          </a:fillRef>
          <a:effectRef idx="0">
            <a:schemeClr val="accent1"/>
          </a:effectRef>
          <a:fontRef idx="minor">
            <a:schemeClr val="tx1"/>
          </a:fontRef>
        </p:style>
      </p:cxnSp>
      <p:pic>
        <p:nvPicPr>
          <p:cNvPr id="7" name="Content Placeholder 3">
            <a:extLst>
              <a:ext uri="{FF2B5EF4-FFF2-40B4-BE49-F238E27FC236}">
                <a16:creationId xmlns:a16="http://schemas.microsoft.com/office/drawing/2014/main" id="{31B3D127-7D78-0549-B37A-CA950AA2BD5C}"/>
              </a:ext>
            </a:extLst>
          </p:cNvPr>
          <p:cNvPicPr>
            <a:picLocks noChangeAspect="1"/>
          </p:cNvPicPr>
          <p:nvPr/>
        </p:nvPicPr>
        <p:blipFill rotWithShape="1">
          <a:blip r:embed="rId2"/>
          <a:srcRect l="9957" t="13647" r="11250"/>
          <a:stretch/>
        </p:blipFill>
        <p:spPr>
          <a:xfrm>
            <a:off x="2044430" y="1188797"/>
            <a:ext cx="8103140" cy="4747150"/>
          </a:xfrm>
          <a:prstGeom prst="rect">
            <a:avLst/>
          </a:prstGeom>
        </p:spPr>
      </p:pic>
    </p:spTree>
    <p:extLst>
      <p:ext uri="{BB962C8B-B14F-4D97-AF65-F5344CB8AC3E}">
        <p14:creationId xmlns:p14="http://schemas.microsoft.com/office/powerpoint/2010/main" val="3776011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FCED7508-8A61-0C44-85FE-D95E44BBABF7}"/>
              </a:ext>
            </a:extLst>
          </p:cNvPr>
          <p:cNvSpPr txBox="1">
            <a:spLocks/>
          </p:cNvSpPr>
          <p:nvPr/>
        </p:nvSpPr>
        <p:spPr>
          <a:xfrm>
            <a:off x="430144" y="436707"/>
            <a:ext cx="11177987" cy="557070"/>
          </a:xfrm>
          <a:prstGeom prst="rect">
            <a:avLst/>
          </a:prstGeom>
        </p:spPr>
        <p:txBody>
          <a:bodyPr vert="horz" lIns="91416" tIns="45708" rIns="91416" bIns="4570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99" b="1" dirty="0">
                <a:solidFill>
                  <a:srgbClr val="1C4584"/>
                </a:solidFill>
                <a:latin typeface="Montserrat" pitchFamily="2" charset="77"/>
              </a:rPr>
              <a:t>Applying for a Buffer Authorization from DWR</a:t>
            </a:r>
          </a:p>
        </p:txBody>
      </p:sp>
      <p:sp>
        <p:nvSpPr>
          <p:cNvPr id="5" name="TextBox 4">
            <a:extLst>
              <a:ext uri="{FF2B5EF4-FFF2-40B4-BE49-F238E27FC236}">
                <a16:creationId xmlns:a16="http://schemas.microsoft.com/office/drawing/2014/main" id="{9A1AC44E-B131-AF40-8AB1-0D74D30D49FB}"/>
              </a:ext>
            </a:extLst>
          </p:cNvPr>
          <p:cNvSpPr txBox="1"/>
          <p:nvPr/>
        </p:nvSpPr>
        <p:spPr>
          <a:xfrm>
            <a:off x="-1" y="6485348"/>
            <a:ext cx="12188825" cy="369236"/>
          </a:xfrm>
          <a:prstGeom prst="rect">
            <a:avLst/>
          </a:prstGeom>
          <a:solidFill>
            <a:srgbClr val="1C4584"/>
          </a:solidFill>
        </p:spPr>
        <p:txBody>
          <a:bodyPr wrap="square" rtlCol="0">
            <a:spAutoFit/>
          </a:bodyPr>
          <a:lstStyle/>
          <a:p>
            <a:endParaRPr lang="en-US" sz="1799" dirty="0">
              <a:solidFill>
                <a:srgbClr val="1C4584"/>
              </a:solidFill>
            </a:endParaRPr>
          </a:p>
        </p:txBody>
      </p:sp>
      <p:cxnSp>
        <p:nvCxnSpPr>
          <p:cNvPr id="6" name="Straight Connector 5">
            <a:extLst>
              <a:ext uri="{FF2B5EF4-FFF2-40B4-BE49-F238E27FC236}">
                <a16:creationId xmlns:a16="http://schemas.microsoft.com/office/drawing/2014/main" id="{43EECD42-EF39-D84A-A707-3D1B5D23ACDC}"/>
              </a:ext>
            </a:extLst>
          </p:cNvPr>
          <p:cNvCxnSpPr/>
          <p:nvPr/>
        </p:nvCxnSpPr>
        <p:spPr>
          <a:xfrm>
            <a:off x="393489" y="1091287"/>
            <a:ext cx="11299041" cy="0"/>
          </a:xfrm>
          <a:prstGeom prst="line">
            <a:avLst/>
          </a:prstGeom>
          <a:ln w="19050">
            <a:solidFill>
              <a:srgbClr val="1C4584"/>
            </a:solidFill>
          </a:ln>
        </p:spPr>
        <p:style>
          <a:lnRef idx="1">
            <a:schemeClr val="accent1"/>
          </a:lnRef>
          <a:fillRef idx="0">
            <a:schemeClr val="accent1"/>
          </a:fillRef>
          <a:effectRef idx="0">
            <a:schemeClr val="accent1"/>
          </a:effectRef>
          <a:fontRef idx="minor">
            <a:schemeClr val="tx1"/>
          </a:fontRef>
        </p:style>
      </p:cxnSp>
      <p:sp>
        <p:nvSpPr>
          <p:cNvPr id="9" name="Flowchart: Alternate Process 7">
            <a:extLst>
              <a:ext uri="{FF2B5EF4-FFF2-40B4-BE49-F238E27FC236}">
                <a16:creationId xmlns:a16="http://schemas.microsoft.com/office/drawing/2014/main" id="{D1BB6B6A-D1FA-CA4F-89EF-6857AC3EE531}"/>
              </a:ext>
            </a:extLst>
          </p:cNvPr>
          <p:cNvSpPr/>
          <p:nvPr/>
        </p:nvSpPr>
        <p:spPr>
          <a:xfrm>
            <a:off x="7758804" y="1300002"/>
            <a:ext cx="1790700" cy="1129004"/>
          </a:xfrm>
          <a:prstGeom prst="flowChartAlternateProcess">
            <a:avLst/>
          </a:prstGeom>
          <a:solidFill>
            <a:srgbClr val="1B4484"/>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latin typeface="Montserrat" pitchFamily="2" charset="77"/>
              </a:rPr>
              <a:t>Check TOU Category for the project</a:t>
            </a:r>
          </a:p>
        </p:txBody>
      </p:sp>
      <p:sp>
        <p:nvSpPr>
          <p:cNvPr id="10" name="Flowchart: Process 9">
            <a:extLst>
              <a:ext uri="{FF2B5EF4-FFF2-40B4-BE49-F238E27FC236}">
                <a16:creationId xmlns:a16="http://schemas.microsoft.com/office/drawing/2014/main" id="{FA03246C-F99E-CD49-8917-AF2D08352462}"/>
              </a:ext>
            </a:extLst>
          </p:cNvPr>
          <p:cNvSpPr/>
          <p:nvPr/>
        </p:nvSpPr>
        <p:spPr>
          <a:xfrm>
            <a:off x="5975235" y="5698408"/>
            <a:ext cx="1990337" cy="607097"/>
          </a:xfrm>
          <a:prstGeom prst="flowChartProcess">
            <a:avLst/>
          </a:prstGeom>
          <a:solidFill>
            <a:srgbClr val="AFA696"/>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Montserrat" pitchFamily="2" charset="77"/>
              </a:rPr>
              <a:t>Pre-Construction Notification </a:t>
            </a:r>
          </a:p>
        </p:txBody>
      </p:sp>
      <p:sp>
        <p:nvSpPr>
          <p:cNvPr id="11" name="Flowchart: Alternate Process 11">
            <a:extLst>
              <a:ext uri="{FF2B5EF4-FFF2-40B4-BE49-F238E27FC236}">
                <a16:creationId xmlns:a16="http://schemas.microsoft.com/office/drawing/2014/main" id="{3358C2B4-F530-6442-9490-F0305F74D388}"/>
              </a:ext>
            </a:extLst>
          </p:cNvPr>
          <p:cNvSpPr/>
          <p:nvPr/>
        </p:nvSpPr>
        <p:spPr>
          <a:xfrm>
            <a:off x="183767" y="1339627"/>
            <a:ext cx="1790700" cy="1129004"/>
          </a:xfrm>
          <a:prstGeom prst="flowChartAlternateProcess">
            <a:avLst/>
          </a:prstGeom>
          <a:solidFill>
            <a:srgbClr val="1B4484"/>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latin typeface="Montserrat" pitchFamily="2" charset="77"/>
              </a:rPr>
              <a:t>Is the project in a Buffered Basin?</a:t>
            </a:r>
          </a:p>
        </p:txBody>
      </p:sp>
      <p:sp>
        <p:nvSpPr>
          <p:cNvPr id="12" name="Flowchart: Alternate Process 12">
            <a:extLst>
              <a:ext uri="{FF2B5EF4-FFF2-40B4-BE49-F238E27FC236}">
                <a16:creationId xmlns:a16="http://schemas.microsoft.com/office/drawing/2014/main" id="{FC846D56-5628-3A40-82B0-D0FB623FEA92}"/>
              </a:ext>
            </a:extLst>
          </p:cNvPr>
          <p:cNvSpPr/>
          <p:nvPr/>
        </p:nvSpPr>
        <p:spPr>
          <a:xfrm>
            <a:off x="5124996" y="1300002"/>
            <a:ext cx="1790700" cy="1129004"/>
          </a:xfrm>
          <a:prstGeom prst="flowChartAlternateProcess">
            <a:avLst/>
          </a:prstGeom>
          <a:solidFill>
            <a:srgbClr val="1B4484"/>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latin typeface="Montserrat" pitchFamily="2" charset="77"/>
              </a:rPr>
              <a:t>Are subject water features present?</a:t>
            </a:r>
          </a:p>
        </p:txBody>
      </p:sp>
      <p:sp>
        <p:nvSpPr>
          <p:cNvPr id="13" name="Flowchart: Alternate Process 13">
            <a:extLst>
              <a:ext uri="{FF2B5EF4-FFF2-40B4-BE49-F238E27FC236}">
                <a16:creationId xmlns:a16="http://schemas.microsoft.com/office/drawing/2014/main" id="{A71D2D9E-EC94-924A-B50D-B8C933A05723}"/>
              </a:ext>
            </a:extLst>
          </p:cNvPr>
          <p:cNvSpPr/>
          <p:nvPr/>
        </p:nvSpPr>
        <p:spPr>
          <a:xfrm>
            <a:off x="2599211" y="1326660"/>
            <a:ext cx="1790700" cy="1129004"/>
          </a:xfrm>
          <a:prstGeom prst="flowChartAlternateProcess">
            <a:avLst/>
          </a:prstGeom>
          <a:solidFill>
            <a:srgbClr val="1B4484"/>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latin typeface="Montserrat" pitchFamily="2" charset="77"/>
              </a:rPr>
              <a:t>DWR or Local Authority?</a:t>
            </a:r>
          </a:p>
        </p:txBody>
      </p:sp>
      <p:sp>
        <p:nvSpPr>
          <p:cNvPr id="14" name="Flowchart: Alternate Process 14">
            <a:extLst>
              <a:ext uri="{FF2B5EF4-FFF2-40B4-BE49-F238E27FC236}">
                <a16:creationId xmlns:a16="http://schemas.microsoft.com/office/drawing/2014/main" id="{156EAA8A-8B11-6A49-AF77-B770B1587B3C}"/>
              </a:ext>
            </a:extLst>
          </p:cNvPr>
          <p:cNvSpPr/>
          <p:nvPr/>
        </p:nvSpPr>
        <p:spPr>
          <a:xfrm>
            <a:off x="7665972" y="4041977"/>
            <a:ext cx="1790700" cy="1129004"/>
          </a:xfrm>
          <a:prstGeom prst="flowChartAlternateProcess">
            <a:avLst/>
          </a:prstGeom>
          <a:solidFill>
            <a:srgbClr val="1B4484"/>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latin typeface="Montserrat" pitchFamily="2" charset="77"/>
              </a:rPr>
              <a:t>Does the project also require a 401 Certification?</a:t>
            </a:r>
          </a:p>
        </p:txBody>
      </p:sp>
      <p:sp>
        <p:nvSpPr>
          <p:cNvPr id="17" name="Flowchart: Process 21">
            <a:extLst>
              <a:ext uri="{FF2B5EF4-FFF2-40B4-BE49-F238E27FC236}">
                <a16:creationId xmlns:a16="http://schemas.microsoft.com/office/drawing/2014/main" id="{D7B8B4A3-7C62-D043-9111-FC1A1E0CCC20}"/>
              </a:ext>
            </a:extLst>
          </p:cNvPr>
          <p:cNvSpPr/>
          <p:nvPr/>
        </p:nvSpPr>
        <p:spPr>
          <a:xfrm>
            <a:off x="9139302" y="5698895"/>
            <a:ext cx="2130723" cy="607097"/>
          </a:xfrm>
          <a:prstGeom prst="flowChartProcess">
            <a:avLst/>
          </a:prstGeom>
          <a:solidFill>
            <a:srgbClr val="AFA696"/>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ontserrat" pitchFamily="2" charset="77"/>
              </a:rPr>
              <a:t>Buffer Authorization Application </a:t>
            </a:r>
          </a:p>
        </p:txBody>
      </p:sp>
      <p:sp>
        <p:nvSpPr>
          <p:cNvPr id="18" name="Flowchart: Decision 36">
            <a:extLst>
              <a:ext uri="{FF2B5EF4-FFF2-40B4-BE49-F238E27FC236}">
                <a16:creationId xmlns:a16="http://schemas.microsoft.com/office/drawing/2014/main" id="{66249A05-8E7D-6D44-8AA1-6F3AB2A5BEEB}"/>
              </a:ext>
            </a:extLst>
          </p:cNvPr>
          <p:cNvSpPr/>
          <p:nvPr/>
        </p:nvSpPr>
        <p:spPr>
          <a:xfrm>
            <a:off x="6365400" y="5016957"/>
            <a:ext cx="1210008" cy="442446"/>
          </a:xfrm>
          <a:prstGeom prst="flowChartDecision">
            <a:avLst/>
          </a:prstGeom>
          <a:solidFill>
            <a:srgbClr val="71A64A"/>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ontserrat" pitchFamily="2" charset="77"/>
              </a:rPr>
              <a:t>Yes</a:t>
            </a:r>
          </a:p>
        </p:txBody>
      </p:sp>
      <p:sp>
        <p:nvSpPr>
          <p:cNvPr id="19" name="Flowchart: Decision 37">
            <a:extLst>
              <a:ext uri="{FF2B5EF4-FFF2-40B4-BE49-F238E27FC236}">
                <a16:creationId xmlns:a16="http://schemas.microsoft.com/office/drawing/2014/main" id="{0F0B69DF-7A17-1B48-8A52-BBB408E6BC76}"/>
              </a:ext>
            </a:extLst>
          </p:cNvPr>
          <p:cNvSpPr/>
          <p:nvPr/>
        </p:nvSpPr>
        <p:spPr>
          <a:xfrm>
            <a:off x="9599660" y="5018362"/>
            <a:ext cx="1210008" cy="442446"/>
          </a:xfrm>
          <a:prstGeom prst="flowChartDecision">
            <a:avLst/>
          </a:prstGeom>
          <a:solidFill>
            <a:srgbClr val="A93139"/>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ontserrat" pitchFamily="2" charset="77"/>
              </a:rPr>
              <a:t>No</a:t>
            </a:r>
          </a:p>
        </p:txBody>
      </p:sp>
      <p:sp>
        <p:nvSpPr>
          <p:cNvPr id="20" name="Flowchart: Decision 38">
            <a:extLst>
              <a:ext uri="{FF2B5EF4-FFF2-40B4-BE49-F238E27FC236}">
                <a16:creationId xmlns:a16="http://schemas.microsoft.com/office/drawing/2014/main" id="{ACB2CABC-DDA3-5E4C-B2A5-8D08A88F9CB9}"/>
              </a:ext>
            </a:extLst>
          </p:cNvPr>
          <p:cNvSpPr/>
          <p:nvPr/>
        </p:nvSpPr>
        <p:spPr>
          <a:xfrm>
            <a:off x="6711333" y="2026185"/>
            <a:ext cx="1210008" cy="442446"/>
          </a:xfrm>
          <a:prstGeom prst="flowChartDecision">
            <a:avLst/>
          </a:prstGeom>
          <a:solidFill>
            <a:srgbClr val="71A64A"/>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ontserrat" pitchFamily="2" charset="77"/>
              </a:rPr>
              <a:t>Yes</a:t>
            </a:r>
          </a:p>
        </p:txBody>
      </p:sp>
      <p:sp>
        <p:nvSpPr>
          <p:cNvPr id="21" name="Flowchart: Decision 39">
            <a:extLst>
              <a:ext uri="{FF2B5EF4-FFF2-40B4-BE49-F238E27FC236}">
                <a16:creationId xmlns:a16="http://schemas.microsoft.com/office/drawing/2014/main" id="{FAA422AF-4513-9047-8EC7-BF8AE996E6F2}"/>
              </a:ext>
            </a:extLst>
          </p:cNvPr>
          <p:cNvSpPr/>
          <p:nvPr/>
        </p:nvSpPr>
        <p:spPr>
          <a:xfrm>
            <a:off x="5413702" y="2674057"/>
            <a:ext cx="1210008" cy="442446"/>
          </a:xfrm>
          <a:prstGeom prst="flowChartDecision">
            <a:avLst/>
          </a:prstGeom>
          <a:solidFill>
            <a:srgbClr val="A93139"/>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ontserrat" pitchFamily="2" charset="77"/>
              </a:rPr>
              <a:t>No</a:t>
            </a:r>
          </a:p>
        </p:txBody>
      </p:sp>
      <p:sp>
        <p:nvSpPr>
          <p:cNvPr id="22" name="Flowchart: Decision 40">
            <a:extLst>
              <a:ext uri="{FF2B5EF4-FFF2-40B4-BE49-F238E27FC236}">
                <a16:creationId xmlns:a16="http://schemas.microsoft.com/office/drawing/2014/main" id="{96B1DC67-EC89-3B46-A4C3-5DACD0D90FC7}"/>
              </a:ext>
            </a:extLst>
          </p:cNvPr>
          <p:cNvSpPr/>
          <p:nvPr/>
        </p:nvSpPr>
        <p:spPr>
          <a:xfrm>
            <a:off x="1710774" y="2026185"/>
            <a:ext cx="1210008" cy="442446"/>
          </a:xfrm>
          <a:prstGeom prst="flowChartDecision">
            <a:avLst/>
          </a:prstGeom>
          <a:solidFill>
            <a:srgbClr val="71A64A"/>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ontserrat" pitchFamily="2" charset="77"/>
              </a:rPr>
              <a:t>Yes</a:t>
            </a:r>
          </a:p>
        </p:txBody>
      </p:sp>
      <p:sp>
        <p:nvSpPr>
          <p:cNvPr id="23" name="Flowchart: Decision 41">
            <a:extLst>
              <a:ext uri="{FF2B5EF4-FFF2-40B4-BE49-F238E27FC236}">
                <a16:creationId xmlns:a16="http://schemas.microsoft.com/office/drawing/2014/main" id="{0788C80E-9F8A-CD4C-A129-E6421B89413B}"/>
              </a:ext>
            </a:extLst>
          </p:cNvPr>
          <p:cNvSpPr/>
          <p:nvPr/>
        </p:nvSpPr>
        <p:spPr>
          <a:xfrm>
            <a:off x="474113" y="2674056"/>
            <a:ext cx="1210008" cy="442446"/>
          </a:xfrm>
          <a:prstGeom prst="flowChartDecision">
            <a:avLst/>
          </a:prstGeom>
          <a:solidFill>
            <a:srgbClr val="A93139"/>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ontserrat" pitchFamily="2" charset="77"/>
              </a:rPr>
              <a:t>No</a:t>
            </a:r>
          </a:p>
        </p:txBody>
      </p:sp>
      <p:sp>
        <p:nvSpPr>
          <p:cNvPr id="24" name="Flowchart: Decision 44">
            <a:extLst>
              <a:ext uri="{FF2B5EF4-FFF2-40B4-BE49-F238E27FC236}">
                <a16:creationId xmlns:a16="http://schemas.microsoft.com/office/drawing/2014/main" id="{98FF385B-D846-6A48-99A5-06BFD0B96873}"/>
              </a:ext>
            </a:extLst>
          </p:cNvPr>
          <p:cNvSpPr/>
          <p:nvPr/>
        </p:nvSpPr>
        <p:spPr>
          <a:xfrm>
            <a:off x="2889557" y="2674057"/>
            <a:ext cx="1210008" cy="442446"/>
          </a:xfrm>
          <a:prstGeom prst="flowChartDecision">
            <a:avLst/>
          </a:prstGeom>
          <a:solidFill>
            <a:srgbClr val="A93139"/>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Montserrat" pitchFamily="2" charset="77"/>
              </a:rPr>
              <a:t>Local</a:t>
            </a:r>
          </a:p>
        </p:txBody>
      </p:sp>
      <p:sp>
        <p:nvSpPr>
          <p:cNvPr id="25" name="Flowchart: Decision 45">
            <a:extLst>
              <a:ext uri="{FF2B5EF4-FFF2-40B4-BE49-F238E27FC236}">
                <a16:creationId xmlns:a16="http://schemas.microsoft.com/office/drawing/2014/main" id="{1FEA5D0C-3ACF-274B-BA33-2DC3DFC4FA92}"/>
              </a:ext>
            </a:extLst>
          </p:cNvPr>
          <p:cNvSpPr/>
          <p:nvPr/>
        </p:nvSpPr>
        <p:spPr>
          <a:xfrm>
            <a:off x="4189873" y="2026185"/>
            <a:ext cx="1210008" cy="442446"/>
          </a:xfrm>
          <a:prstGeom prst="flowChartDecision">
            <a:avLst/>
          </a:prstGeom>
          <a:solidFill>
            <a:srgbClr val="71A64A"/>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Montserrat" pitchFamily="2" charset="77"/>
              </a:rPr>
              <a:t>DWR</a:t>
            </a:r>
          </a:p>
        </p:txBody>
      </p:sp>
      <p:cxnSp>
        <p:nvCxnSpPr>
          <p:cNvPr id="31" name="Straight Arrow Connector 30">
            <a:extLst>
              <a:ext uri="{FF2B5EF4-FFF2-40B4-BE49-F238E27FC236}">
                <a16:creationId xmlns:a16="http://schemas.microsoft.com/office/drawing/2014/main" id="{C703566A-6BF7-5D41-A2E4-AF58D0207526}"/>
              </a:ext>
            </a:extLst>
          </p:cNvPr>
          <p:cNvCxnSpPr>
            <a:stCxn id="11" idx="2"/>
            <a:endCxn id="23" idx="0"/>
          </p:cNvCxnSpPr>
          <p:nvPr/>
        </p:nvCxnSpPr>
        <p:spPr>
          <a:xfrm>
            <a:off x="1079117" y="2468631"/>
            <a:ext cx="0" cy="205425"/>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DCA42C70-5EC3-514D-899C-4AB57B0548C1}"/>
              </a:ext>
            </a:extLst>
          </p:cNvPr>
          <p:cNvCxnSpPr>
            <a:stCxn id="13" idx="2"/>
            <a:endCxn id="24" idx="0"/>
          </p:cNvCxnSpPr>
          <p:nvPr/>
        </p:nvCxnSpPr>
        <p:spPr>
          <a:xfrm>
            <a:off x="3494561" y="2455664"/>
            <a:ext cx="0" cy="218393"/>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8012A55D-2251-3E4D-AA10-B39ECA8EF814}"/>
              </a:ext>
            </a:extLst>
          </p:cNvPr>
          <p:cNvCxnSpPr>
            <a:stCxn id="12" idx="2"/>
            <a:endCxn id="21" idx="0"/>
          </p:cNvCxnSpPr>
          <p:nvPr/>
        </p:nvCxnSpPr>
        <p:spPr>
          <a:xfrm flipH="1">
            <a:off x="6018706" y="2429006"/>
            <a:ext cx="1640" cy="245051"/>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24F176A4-6032-B14F-87BB-71EC3AAC1256}"/>
              </a:ext>
            </a:extLst>
          </p:cNvPr>
          <p:cNvCxnSpPr>
            <a:stCxn id="19" idx="2"/>
            <a:endCxn id="17" idx="0"/>
          </p:cNvCxnSpPr>
          <p:nvPr/>
        </p:nvCxnSpPr>
        <p:spPr>
          <a:xfrm>
            <a:off x="10204664" y="5460808"/>
            <a:ext cx="0" cy="238087"/>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5BD927E0-92CD-5B4D-92C6-6A42C12ABF08}"/>
              </a:ext>
            </a:extLst>
          </p:cNvPr>
          <p:cNvCxnSpPr>
            <a:stCxn id="18" idx="2"/>
            <a:endCxn id="10" idx="0"/>
          </p:cNvCxnSpPr>
          <p:nvPr/>
        </p:nvCxnSpPr>
        <p:spPr>
          <a:xfrm>
            <a:off x="6970404" y="5459403"/>
            <a:ext cx="0" cy="239005"/>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6" name="Elbow Connector 35">
            <a:extLst>
              <a:ext uri="{FF2B5EF4-FFF2-40B4-BE49-F238E27FC236}">
                <a16:creationId xmlns:a16="http://schemas.microsoft.com/office/drawing/2014/main" id="{8A2A2BED-45F3-AC4F-B926-5F1DB5078C9C}"/>
              </a:ext>
            </a:extLst>
          </p:cNvPr>
          <p:cNvCxnSpPr>
            <a:cxnSpLocks/>
            <a:stCxn id="9" idx="2"/>
            <a:endCxn id="75" idx="0"/>
          </p:cNvCxnSpPr>
          <p:nvPr/>
        </p:nvCxnSpPr>
        <p:spPr>
          <a:xfrm rot="5400000">
            <a:off x="7472888" y="1807206"/>
            <a:ext cx="559467" cy="1803067"/>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Elbow Connector 36">
            <a:extLst>
              <a:ext uri="{FF2B5EF4-FFF2-40B4-BE49-F238E27FC236}">
                <a16:creationId xmlns:a16="http://schemas.microsoft.com/office/drawing/2014/main" id="{BE71FFED-E56A-BA45-8025-387351496D15}"/>
              </a:ext>
            </a:extLst>
          </p:cNvPr>
          <p:cNvCxnSpPr>
            <a:cxnSpLocks/>
            <a:endCxn id="79" idx="0"/>
          </p:cNvCxnSpPr>
          <p:nvPr/>
        </p:nvCxnSpPr>
        <p:spPr>
          <a:xfrm>
            <a:off x="8653836" y="2717780"/>
            <a:ext cx="1586969" cy="267679"/>
          </a:xfrm>
          <a:prstGeom prst="bentConnector2">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8" name="Elbow Connector 37">
            <a:extLst>
              <a:ext uri="{FF2B5EF4-FFF2-40B4-BE49-F238E27FC236}">
                <a16:creationId xmlns:a16="http://schemas.microsoft.com/office/drawing/2014/main" id="{EB7BDDC5-9AF5-4D47-A6F6-0AF53068ED70}"/>
              </a:ext>
            </a:extLst>
          </p:cNvPr>
          <p:cNvCxnSpPr>
            <a:cxnSpLocks/>
            <a:endCxn id="78" idx="0"/>
          </p:cNvCxnSpPr>
          <p:nvPr/>
        </p:nvCxnSpPr>
        <p:spPr>
          <a:xfrm>
            <a:off x="8344091" y="2708182"/>
            <a:ext cx="763149" cy="282232"/>
          </a:xfrm>
          <a:prstGeom prst="bentConnector2">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9" name="Elbow Connector 38">
            <a:extLst>
              <a:ext uri="{FF2B5EF4-FFF2-40B4-BE49-F238E27FC236}">
                <a16:creationId xmlns:a16="http://schemas.microsoft.com/office/drawing/2014/main" id="{240C4F3E-7234-C545-9633-7647209C02D2}"/>
              </a:ext>
            </a:extLst>
          </p:cNvPr>
          <p:cNvCxnSpPr>
            <a:cxnSpLocks/>
            <a:stCxn id="9" idx="2"/>
            <a:endCxn id="77" idx="0"/>
          </p:cNvCxnSpPr>
          <p:nvPr/>
        </p:nvCxnSpPr>
        <p:spPr>
          <a:xfrm rot="5400000">
            <a:off x="7992847" y="2327165"/>
            <a:ext cx="559467" cy="763149"/>
          </a:xfrm>
          <a:prstGeom prst="bentConnector3">
            <a:avLst>
              <a:gd name="adj1" fmla="val 52335"/>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0" name="Elbow Connector 39">
            <a:extLst>
              <a:ext uri="{FF2B5EF4-FFF2-40B4-BE49-F238E27FC236}">
                <a16:creationId xmlns:a16="http://schemas.microsoft.com/office/drawing/2014/main" id="{2CCE19D6-4E62-E545-A806-0A26B030A101}"/>
              </a:ext>
            </a:extLst>
          </p:cNvPr>
          <p:cNvCxnSpPr>
            <a:cxnSpLocks/>
            <a:endCxn id="14" idx="0"/>
          </p:cNvCxnSpPr>
          <p:nvPr/>
        </p:nvCxnSpPr>
        <p:spPr>
          <a:xfrm rot="16200000" flipH="1">
            <a:off x="8068068" y="3548722"/>
            <a:ext cx="419895" cy="566613"/>
          </a:xfrm>
          <a:prstGeom prst="bentConnector3">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1" name="Elbow Connector 40">
            <a:extLst>
              <a:ext uri="{FF2B5EF4-FFF2-40B4-BE49-F238E27FC236}">
                <a16:creationId xmlns:a16="http://schemas.microsoft.com/office/drawing/2014/main" id="{F1138F8B-52E3-6A44-8988-8D25C7C2E1FC}"/>
              </a:ext>
            </a:extLst>
          </p:cNvPr>
          <p:cNvCxnSpPr>
            <a:cxnSpLocks/>
          </p:cNvCxnSpPr>
          <p:nvPr/>
        </p:nvCxnSpPr>
        <p:spPr>
          <a:xfrm rot="5400000">
            <a:off x="8630531" y="3544697"/>
            <a:ext cx="419777" cy="574783"/>
          </a:xfrm>
          <a:prstGeom prst="bentConnector3">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2" name="Elbow Connector 41">
            <a:extLst>
              <a:ext uri="{FF2B5EF4-FFF2-40B4-BE49-F238E27FC236}">
                <a16:creationId xmlns:a16="http://schemas.microsoft.com/office/drawing/2014/main" id="{CD542518-84D7-3348-9845-9009A06302D5}"/>
              </a:ext>
            </a:extLst>
          </p:cNvPr>
          <p:cNvCxnSpPr>
            <a:stCxn id="23" idx="2"/>
            <a:endCxn id="56" idx="0"/>
          </p:cNvCxnSpPr>
          <p:nvPr/>
        </p:nvCxnSpPr>
        <p:spPr>
          <a:xfrm rot="16200000" flipH="1">
            <a:off x="1290154" y="2905465"/>
            <a:ext cx="766648" cy="1188722"/>
          </a:xfrm>
          <a:prstGeom prst="bentConnector3">
            <a:avLst>
              <a:gd name="adj1" fmla="val 50000"/>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3" name="Elbow Connector 42">
            <a:extLst>
              <a:ext uri="{FF2B5EF4-FFF2-40B4-BE49-F238E27FC236}">
                <a16:creationId xmlns:a16="http://schemas.microsoft.com/office/drawing/2014/main" id="{EEDCD948-A3B2-2149-9B84-ED64E82EE1BA}"/>
              </a:ext>
            </a:extLst>
          </p:cNvPr>
          <p:cNvCxnSpPr>
            <a:stCxn id="24" idx="2"/>
            <a:endCxn id="56" idx="0"/>
          </p:cNvCxnSpPr>
          <p:nvPr/>
        </p:nvCxnSpPr>
        <p:spPr>
          <a:xfrm rot="5400000">
            <a:off x="2497877" y="2886465"/>
            <a:ext cx="766647" cy="1226722"/>
          </a:xfrm>
          <a:prstGeom prst="bentConnector3">
            <a:avLst>
              <a:gd name="adj1" fmla="val 50000"/>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4" name="Elbow Connector 43">
            <a:extLst>
              <a:ext uri="{FF2B5EF4-FFF2-40B4-BE49-F238E27FC236}">
                <a16:creationId xmlns:a16="http://schemas.microsoft.com/office/drawing/2014/main" id="{4704EC93-3346-F34B-95C1-297401C1037E}"/>
              </a:ext>
            </a:extLst>
          </p:cNvPr>
          <p:cNvCxnSpPr>
            <a:stCxn id="21" idx="2"/>
            <a:endCxn id="56" idx="0"/>
          </p:cNvCxnSpPr>
          <p:nvPr/>
        </p:nvCxnSpPr>
        <p:spPr>
          <a:xfrm rot="5400000">
            <a:off x="3759950" y="1624393"/>
            <a:ext cx="766647" cy="3750867"/>
          </a:xfrm>
          <a:prstGeom prst="bentConnector3">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5" name="Elbow Connector 44">
            <a:extLst>
              <a:ext uri="{FF2B5EF4-FFF2-40B4-BE49-F238E27FC236}">
                <a16:creationId xmlns:a16="http://schemas.microsoft.com/office/drawing/2014/main" id="{B7BC2BE6-13F5-2642-B434-A2E27CC55D09}"/>
              </a:ext>
            </a:extLst>
          </p:cNvPr>
          <p:cNvCxnSpPr>
            <a:stCxn id="14" idx="1"/>
            <a:endCxn id="18" idx="0"/>
          </p:cNvCxnSpPr>
          <p:nvPr/>
        </p:nvCxnSpPr>
        <p:spPr>
          <a:xfrm rot="10800000" flipV="1">
            <a:off x="6970404" y="4606479"/>
            <a:ext cx="695568" cy="410478"/>
          </a:xfrm>
          <a:prstGeom prst="bentConnector2">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6" name="Elbow Connector 45">
            <a:extLst>
              <a:ext uri="{FF2B5EF4-FFF2-40B4-BE49-F238E27FC236}">
                <a16:creationId xmlns:a16="http://schemas.microsoft.com/office/drawing/2014/main" id="{CB3DE34F-2EA0-764B-AD8B-3171ED0FCCEA}"/>
              </a:ext>
            </a:extLst>
          </p:cNvPr>
          <p:cNvCxnSpPr>
            <a:stCxn id="14" idx="3"/>
            <a:endCxn id="19" idx="0"/>
          </p:cNvCxnSpPr>
          <p:nvPr/>
        </p:nvCxnSpPr>
        <p:spPr>
          <a:xfrm>
            <a:off x="9456672" y="4606479"/>
            <a:ext cx="747992" cy="411883"/>
          </a:xfrm>
          <a:prstGeom prst="bentConnector2">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7" name="Elbow Connector 46">
            <a:extLst>
              <a:ext uri="{FF2B5EF4-FFF2-40B4-BE49-F238E27FC236}">
                <a16:creationId xmlns:a16="http://schemas.microsoft.com/office/drawing/2014/main" id="{89CABD42-819D-7D44-A498-C98FEF4534B0}"/>
              </a:ext>
            </a:extLst>
          </p:cNvPr>
          <p:cNvCxnSpPr>
            <a:cxnSpLocks/>
            <a:endCxn id="56" idx="3"/>
          </p:cNvCxnSpPr>
          <p:nvPr/>
        </p:nvCxnSpPr>
        <p:spPr>
          <a:xfrm rot="5400000">
            <a:off x="5029426" y="2360933"/>
            <a:ext cx="659938" cy="3309652"/>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Flowchart: Decision 142">
            <a:extLst>
              <a:ext uri="{FF2B5EF4-FFF2-40B4-BE49-F238E27FC236}">
                <a16:creationId xmlns:a16="http://schemas.microsoft.com/office/drawing/2014/main" id="{9793AF17-37E6-1647-8E79-244AC36469E9}"/>
              </a:ext>
            </a:extLst>
          </p:cNvPr>
          <p:cNvSpPr/>
          <p:nvPr/>
        </p:nvSpPr>
        <p:spPr>
          <a:xfrm>
            <a:off x="9516681" y="1817150"/>
            <a:ext cx="1200420" cy="442446"/>
          </a:xfrm>
          <a:prstGeom prst="flowChartDecision">
            <a:avLst/>
          </a:prstGeom>
          <a:solidFill>
            <a:srgbClr val="71A64A"/>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Montserrat" pitchFamily="2" charset="77"/>
              </a:rPr>
              <a:t>Not in TOU?</a:t>
            </a:r>
          </a:p>
        </p:txBody>
      </p:sp>
      <p:sp>
        <p:nvSpPr>
          <p:cNvPr id="49" name="Flowchart: Process 144">
            <a:extLst>
              <a:ext uri="{FF2B5EF4-FFF2-40B4-BE49-F238E27FC236}">
                <a16:creationId xmlns:a16="http://schemas.microsoft.com/office/drawing/2014/main" id="{F0B45E7B-CD7B-A540-B0C7-644856FE27EF}"/>
              </a:ext>
            </a:extLst>
          </p:cNvPr>
          <p:cNvSpPr/>
          <p:nvPr/>
        </p:nvSpPr>
        <p:spPr>
          <a:xfrm>
            <a:off x="10435533" y="1200095"/>
            <a:ext cx="1537992" cy="623292"/>
          </a:xfrm>
          <a:prstGeom prst="flowChartProcess">
            <a:avLst/>
          </a:prstGeom>
          <a:solidFill>
            <a:srgbClr val="1B4484"/>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Montserrat" pitchFamily="2" charset="77"/>
              </a:rPr>
              <a:t>May be allowable with Exception per 15A NCAC 02B .0611</a:t>
            </a:r>
          </a:p>
        </p:txBody>
      </p:sp>
      <p:sp>
        <p:nvSpPr>
          <p:cNvPr id="50" name="Flowchart: Process 145">
            <a:extLst>
              <a:ext uri="{FF2B5EF4-FFF2-40B4-BE49-F238E27FC236}">
                <a16:creationId xmlns:a16="http://schemas.microsoft.com/office/drawing/2014/main" id="{77FEEC0E-0983-0749-91D3-6B87F4A9BB02}"/>
              </a:ext>
            </a:extLst>
          </p:cNvPr>
          <p:cNvSpPr/>
          <p:nvPr/>
        </p:nvSpPr>
        <p:spPr>
          <a:xfrm>
            <a:off x="10584655" y="2183527"/>
            <a:ext cx="1239748" cy="603983"/>
          </a:xfrm>
          <a:prstGeom prst="flowChartProcess">
            <a:avLst/>
          </a:prstGeom>
          <a:solidFill>
            <a:srgbClr val="AFA696"/>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Montserrat" pitchFamily="2" charset="77"/>
              </a:rPr>
              <a:t>Variance /Exception Application </a:t>
            </a:r>
          </a:p>
        </p:txBody>
      </p:sp>
      <p:cxnSp>
        <p:nvCxnSpPr>
          <p:cNvPr id="51" name="Elbow Connector 50">
            <a:extLst>
              <a:ext uri="{FF2B5EF4-FFF2-40B4-BE49-F238E27FC236}">
                <a16:creationId xmlns:a16="http://schemas.microsoft.com/office/drawing/2014/main" id="{39338B90-D956-0144-86F2-AF99D94CD6B5}"/>
              </a:ext>
            </a:extLst>
          </p:cNvPr>
          <p:cNvCxnSpPr>
            <a:cxnSpLocks/>
          </p:cNvCxnSpPr>
          <p:nvPr/>
        </p:nvCxnSpPr>
        <p:spPr>
          <a:xfrm rot="5400000" flipH="1" flipV="1">
            <a:off x="9300818" y="1622530"/>
            <a:ext cx="169410" cy="1462737"/>
          </a:xfrm>
          <a:prstGeom prst="bentConnector3">
            <a:avLst>
              <a:gd name="adj1" fmla="val -163652"/>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52" name="Elbow Connector 51">
            <a:extLst>
              <a:ext uri="{FF2B5EF4-FFF2-40B4-BE49-F238E27FC236}">
                <a16:creationId xmlns:a16="http://schemas.microsoft.com/office/drawing/2014/main" id="{5A9C28D6-237F-8140-AD7E-11020E584F66}"/>
              </a:ext>
            </a:extLst>
          </p:cNvPr>
          <p:cNvCxnSpPr>
            <a:stCxn id="48" idx="0"/>
            <a:endCxn id="49" idx="1"/>
          </p:cNvCxnSpPr>
          <p:nvPr/>
        </p:nvCxnSpPr>
        <p:spPr>
          <a:xfrm rot="5400000" flipH="1" flipV="1">
            <a:off x="10123508" y="1505125"/>
            <a:ext cx="305409" cy="318642"/>
          </a:xfrm>
          <a:prstGeom prst="bentConnector2">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53" name="Straight Arrow Connector 52">
            <a:extLst>
              <a:ext uri="{FF2B5EF4-FFF2-40B4-BE49-F238E27FC236}">
                <a16:creationId xmlns:a16="http://schemas.microsoft.com/office/drawing/2014/main" id="{5FA1FD44-5E16-0E48-AA41-FB87EB815FA2}"/>
              </a:ext>
            </a:extLst>
          </p:cNvPr>
          <p:cNvCxnSpPr>
            <a:cxnSpLocks/>
            <a:stCxn id="49" idx="2"/>
            <a:endCxn id="50" idx="0"/>
          </p:cNvCxnSpPr>
          <p:nvPr/>
        </p:nvCxnSpPr>
        <p:spPr>
          <a:xfrm>
            <a:off x="11204529" y="1823387"/>
            <a:ext cx="0" cy="360140"/>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56" name="Flowchart: Process 192">
            <a:extLst>
              <a:ext uri="{FF2B5EF4-FFF2-40B4-BE49-F238E27FC236}">
                <a16:creationId xmlns:a16="http://schemas.microsoft.com/office/drawing/2014/main" id="{D3BC365A-FA5D-8946-9218-444E60A16CE8}"/>
              </a:ext>
            </a:extLst>
          </p:cNvPr>
          <p:cNvSpPr/>
          <p:nvPr/>
        </p:nvSpPr>
        <p:spPr>
          <a:xfrm>
            <a:off x="831109" y="3883150"/>
            <a:ext cx="2873460" cy="925156"/>
          </a:xfrm>
          <a:prstGeom prst="flowChartProcess">
            <a:avLst/>
          </a:prstGeom>
          <a:solidFill>
            <a:srgbClr val="AFA696"/>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You Don’t need a Buffer Authorization from </a:t>
            </a:r>
            <a:r>
              <a:rPr lang="en-US" b="1" u="sng" dirty="0"/>
              <a:t>DWR</a:t>
            </a:r>
          </a:p>
        </p:txBody>
      </p:sp>
      <p:sp>
        <p:nvSpPr>
          <p:cNvPr id="63" name="Rectangle 62">
            <a:extLst>
              <a:ext uri="{FF2B5EF4-FFF2-40B4-BE49-F238E27FC236}">
                <a16:creationId xmlns:a16="http://schemas.microsoft.com/office/drawing/2014/main" id="{EF3F43C1-7C98-854F-A19F-AE51DBAE4D03}"/>
              </a:ext>
            </a:extLst>
          </p:cNvPr>
          <p:cNvSpPr/>
          <p:nvPr/>
        </p:nvSpPr>
        <p:spPr>
          <a:xfrm>
            <a:off x="1624541" y="4688621"/>
            <a:ext cx="1296241" cy="458771"/>
          </a:xfrm>
          <a:prstGeom prst="rect">
            <a:avLst/>
          </a:prstGeom>
          <a:solidFill>
            <a:schemeClr val="accent4">
              <a:lumMod val="60000"/>
              <a:lumOff val="4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Montserrat" pitchFamily="2" charset="77"/>
              </a:rPr>
              <a:t>Check for local requirements</a:t>
            </a:r>
          </a:p>
        </p:txBody>
      </p:sp>
      <p:sp>
        <p:nvSpPr>
          <p:cNvPr id="64" name="Rectangle 63">
            <a:extLst>
              <a:ext uri="{FF2B5EF4-FFF2-40B4-BE49-F238E27FC236}">
                <a16:creationId xmlns:a16="http://schemas.microsoft.com/office/drawing/2014/main" id="{263FDDA8-238E-A642-8C7E-E08969538A71}"/>
              </a:ext>
            </a:extLst>
          </p:cNvPr>
          <p:cNvSpPr/>
          <p:nvPr/>
        </p:nvSpPr>
        <p:spPr>
          <a:xfrm>
            <a:off x="4934328" y="5786169"/>
            <a:ext cx="1108681" cy="458771"/>
          </a:xfrm>
          <a:prstGeom prst="rect">
            <a:avLst/>
          </a:prstGeom>
          <a:solidFill>
            <a:schemeClr val="accent4">
              <a:lumMod val="60000"/>
              <a:lumOff val="4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Montserrat" pitchFamily="2" charset="77"/>
              </a:rPr>
              <a:t>Submit online today!</a:t>
            </a:r>
          </a:p>
        </p:txBody>
      </p:sp>
      <p:sp>
        <p:nvSpPr>
          <p:cNvPr id="65" name="Rectangle 64">
            <a:extLst>
              <a:ext uri="{FF2B5EF4-FFF2-40B4-BE49-F238E27FC236}">
                <a16:creationId xmlns:a16="http://schemas.microsoft.com/office/drawing/2014/main" id="{144EBEBC-50BB-0549-A30E-C3D02DE8F176}"/>
              </a:ext>
            </a:extLst>
          </p:cNvPr>
          <p:cNvSpPr/>
          <p:nvPr/>
        </p:nvSpPr>
        <p:spPr>
          <a:xfrm>
            <a:off x="7905672" y="5792345"/>
            <a:ext cx="748164" cy="458771"/>
          </a:xfrm>
          <a:prstGeom prst="rect">
            <a:avLst/>
          </a:prstGeom>
          <a:solidFill>
            <a:schemeClr val="accent4">
              <a:lumMod val="60000"/>
              <a:lumOff val="4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Montserrat" pitchFamily="2" charset="77"/>
              </a:rPr>
              <a:t>Buffer Section!</a:t>
            </a:r>
          </a:p>
        </p:txBody>
      </p:sp>
      <p:sp>
        <p:nvSpPr>
          <p:cNvPr id="66" name="Rectangle 65">
            <a:extLst>
              <a:ext uri="{FF2B5EF4-FFF2-40B4-BE49-F238E27FC236}">
                <a16:creationId xmlns:a16="http://schemas.microsoft.com/office/drawing/2014/main" id="{98085289-B5BC-764F-8158-FC6D6A633D8F}"/>
              </a:ext>
            </a:extLst>
          </p:cNvPr>
          <p:cNvSpPr/>
          <p:nvPr/>
        </p:nvSpPr>
        <p:spPr>
          <a:xfrm>
            <a:off x="11110260" y="5106360"/>
            <a:ext cx="924533" cy="733744"/>
          </a:xfrm>
          <a:prstGeom prst="rect">
            <a:avLst/>
          </a:prstGeom>
          <a:solidFill>
            <a:schemeClr val="accent4">
              <a:lumMod val="60000"/>
              <a:lumOff val="4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Montserrat" pitchFamily="2" charset="77"/>
              </a:rPr>
              <a:t>Include Mitigation Proposal if required</a:t>
            </a:r>
          </a:p>
        </p:txBody>
      </p:sp>
      <p:sp>
        <p:nvSpPr>
          <p:cNvPr id="67" name="Rectangle 66">
            <a:extLst>
              <a:ext uri="{FF2B5EF4-FFF2-40B4-BE49-F238E27FC236}">
                <a16:creationId xmlns:a16="http://schemas.microsoft.com/office/drawing/2014/main" id="{7348337F-323D-2F41-A79F-619595EFE16B}"/>
              </a:ext>
            </a:extLst>
          </p:cNvPr>
          <p:cNvSpPr/>
          <p:nvPr/>
        </p:nvSpPr>
        <p:spPr>
          <a:xfrm>
            <a:off x="10767997" y="2757324"/>
            <a:ext cx="924533" cy="622142"/>
          </a:xfrm>
          <a:prstGeom prst="rect">
            <a:avLst/>
          </a:prstGeom>
          <a:solidFill>
            <a:schemeClr val="accent4">
              <a:lumMod val="60000"/>
              <a:lumOff val="4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Montserrat" pitchFamily="2" charset="77"/>
              </a:rPr>
              <a:t>Include Mitigation Proposal</a:t>
            </a:r>
          </a:p>
        </p:txBody>
      </p:sp>
      <p:sp>
        <p:nvSpPr>
          <p:cNvPr id="75" name="Rectangle 74">
            <a:extLst>
              <a:ext uri="{FF2B5EF4-FFF2-40B4-BE49-F238E27FC236}">
                <a16:creationId xmlns:a16="http://schemas.microsoft.com/office/drawing/2014/main" id="{D55E8402-F40F-F048-A505-13399E48C953}"/>
              </a:ext>
            </a:extLst>
          </p:cNvPr>
          <p:cNvSpPr/>
          <p:nvPr/>
        </p:nvSpPr>
        <p:spPr>
          <a:xfrm>
            <a:off x="6413349" y="2988473"/>
            <a:ext cx="875475" cy="781985"/>
          </a:xfrm>
          <a:prstGeom prst="rect">
            <a:avLst/>
          </a:prstGeom>
          <a:solidFill>
            <a:srgbClr val="71A64A"/>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Montserrat" pitchFamily="2" charset="77"/>
                <a:cs typeface="Times New Roman" panose="02020603050405020304" pitchFamily="18" charset="0"/>
              </a:rPr>
              <a:t>Deemed Allowable</a:t>
            </a:r>
          </a:p>
        </p:txBody>
      </p:sp>
      <p:sp>
        <p:nvSpPr>
          <p:cNvPr id="77" name="Rectangle 76">
            <a:extLst>
              <a:ext uri="{FF2B5EF4-FFF2-40B4-BE49-F238E27FC236}">
                <a16:creationId xmlns:a16="http://schemas.microsoft.com/office/drawing/2014/main" id="{CB28FDDA-93B0-B048-B9D3-03AABE8F88C1}"/>
              </a:ext>
            </a:extLst>
          </p:cNvPr>
          <p:cNvSpPr/>
          <p:nvPr/>
        </p:nvSpPr>
        <p:spPr>
          <a:xfrm>
            <a:off x="7312460" y="2988473"/>
            <a:ext cx="1157090" cy="781985"/>
          </a:xfrm>
          <a:prstGeom prst="rect">
            <a:avLst/>
          </a:prstGeom>
          <a:solidFill>
            <a:srgbClr val="49829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Montserrat" pitchFamily="2" charset="77"/>
                <a:cs typeface="Times New Roman" panose="02020603050405020304" pitchFamily="18" charset="0"/>
              </a:rPr>
              <a:t>Allowable Upon Authorization</a:t>
            </a:r>
          </a:p>
        </p:txBody>
      </p:sp>
      <p:sp>
        <p:nvSpPr>
          <p:cNvPr id="78" name="Rectangle 77">
            <a:extLst>
              <a:ext uri="{FF2B5EF4-FFF2-40B4-BE49-F238E27FC236}">
                <a16:creationId xmlns:a16="http://schemas.microsoft.com/office/drawing/2014/main" id="{6B72D5A1-81E2-D845-AD9B-CCE021C7F3F4}"/>
              </a:ext>
            </a:extLst>
          </p:cNvPr>
          <p:cNvSpPr/>
          <p:nvPr/>
        </p:nvSpPr>
        <p:spPr>
          <a:xfrm>
            <a:off x="8491237" y="2990414"/>
            <a:ext cx="1232005" cy="781985"/>
          </a:xfrm>
          <a:prstGeom prst="rect">
            <a:avLst/>
          </a:prstGeom>
          <a:solidFill>
            <a:srgbClr val="662C6B"/>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Montserrat" pitchFamily="2" charset="77"/>
                <a:cs typeface="Times New Roman" panose="02020603050405020304" pitchFamily="18" charset="0"/>
              </a:rPr>
              <a:t>Allowable with Mitigation Upon Authorization</a:t>
            </a:r>
          </a:p>
        </p:txBody>
      </p:sp>
      <p:sp>
        <p:nvSpPr>
          <p:cNvPr id="79" name="Rectangle 78">
            <a:extLst>
              <a:ext uri="{FF2B5EF4-FFF2-40B4-BE49-F238E27FC236}">
                <a16:creationId xmlns:a16="http://schemas.microsoft.com/office/drawing/2014/main" id="{A2680956-FCA7-824A-B8D9-AC1EC6F0917E}"/>
              </a:ext>
            </a:extLst>
          </p:cNvPr>
          <p:cNvSpPr/>
          <p:nvPr/>
        </p:nvSpPr>
        <p:spPr>
          <a:xfrm>
            <a:off x="9751446" y="2985459"/>
            <a:ext cx="978718" cy="785000"/>
          </a:xfrm>
          <a:prstGeom prst="rect">
            <a:avLst/>
          </a:prstGeom>
          <a:solidFill>
            <a:srgbClr val="A93139"/>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Montserrat" pitchFamily="2" charset="77"/>
                <a:cs typeface="Times New Roman" panose="02020603050405020304" pitchFamily="18" charset="0"/>
              </a:rPr>
              <a:t>Prohibited</a:t>
            </a:r>
          </a:p>
        </p:txBody>
      </p:sp>
    </p:spTree>
    <p:extLst>
      <p:ext uri="{BB962C8B-B14F-4D97-AF65-F5344CB8AC3E}">
        <p14:creationId xmlns:p14="http://schemas.microsoft.com/office/powerpoint/2010/main" val="2615334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A5D4D3D-044F-2644-B301-4823763F95EB}"/>
              </a:ext>
            </a:extLst>
          </p:cNvPr>
          <p:cNvGrpSpPr/>
          <p:nvPr/>
        </p:nvGrpSpPr>
        <p:grpSpPr>
          <a:xfrm>
            <a:off x="838200" y="1091287"/>
            <a:ext cx="8266146" cy="5058214"/>
            <a:chOff x="647700" y="1143000"/>
            <a:chExt cx="7848600" cy="5062201"/>
          </a:xfrm>
        </p:grpSpPr>
        <p:pic>
          <p:nvPicPr>
            <p:cNvPr id="5" name="Picture 4">
              <a:extLst>
                <a:ext uri="{FF2B5EF4-FFF2-40B4-BE49-F238E27FC236}">
                  <a16:creationId xmlns:a16="http://schemas.microsoft.com/office/drawing/2014/main" id="{0D25B4FE-7427-314B-9183-D0A23417F894}"/>
                </a:ext>
              </a:extLst>
            </p:cNvPr>
            <p:cNvPicPr>
              <a:picLocks noChangeAspect="1"/>
            </p:cNvPicPr>
            <p:nvPr/>
          </p:nvPicPr>
          <p:blipFill>
            <a:blip r:embed="rId2"/>
            <a:stretch>
              <a:fillRect/>
            </a:stretch>
          </p:blipFill>
          <p:spPr>
            <a:xfrm>
              <a:off x="647700" y="1143000"/>
              <a:ext cx="7848600" cy="5062201"/>
            </a:xfrm>
            <a:prstGeom prst="rect">
              <a:avLst/>
            </a:prstGeom>
          </p:spPr>
        </p:pic>
        <p:sp>
          <p:nvSpPr>
            <p:cNvPr id="6" name="TextBox 5">
              <a:extLst>
                <a:ext uri="{FF2B5EF4-FFF2-40B4-BE49-F238E27FC236}">
                  <a16:creationId xmlns:a16="http://schemas.microsoft.com/office/drawing/2014/main" id="{5F1AC0F5-619A-ED4E-A979-E5BE22646351}"/>
                </a:ext>
              </a:extLst>
            </p:cNvPr>
            <p:cNvSpPr txBox="1"/>
            <p:nvPr/>
          </p:nvSpPr>
          <p:spPr>
            <a:xfrm>
              <a:off x="4542118" y="1255056"/>
              <a:ext cx="806823" cy="696123"/>
            </a:xfrm>
            <a:prstGeom prst="rect">
              <a:avLst/>
            </a:prstGeom>
            <a:solidFill>
              <a:srgbClr val="71A64A"/>
            </a:solidFill>
          </p:spPr>
          <p:txBody>
            <a:bodyPr wrap="square" lIns="9144" tIns="9144" rIns="9144" bIns="9144" rtlCol="0">
              <a:spAutoFit/>
            </a:bodyPr>
            <a:lstStyle/>
            <a:p>
              <a:pPr algn="ctr"/>
              <a:endParaRPr lang="en-US" sz="1100" dirty="0">
                <a:solidFill>
                  <a:schemeClr val="bg1"/>
                </a:solidFill>
                <a:latin typeface="Montserrat" pitchFamily="2" charset="77"/>
                <a:cs typeface="Times New Roman" panose="02020603050405020304" pitchFamily="18" charset="0"/>
              </a:endParaRPr>
            </a:p>
            <a:p>
              <a:pPr algn="ctr"/>
              <a:r>
                <a:rPr lang="en-US" sz="1100" dirty="0">
                  <a:solidFill>
                    <a:schemeClr val="bg1"/>
                  </a:solidFill>
                  <a:latin typeface="Montserrat" pitchFamily="2" charset="77"/>
                  <a:cs typeface="Times New Roman" panose="02020603050405020304" pitchFamily="18" charset="0"/>
                </a:rPr>
                <a:t>Deemed Allowable</a:t>
              </a:r>
            </a:p>
            <a:p>
              <a:pPr algn="ctr"/>
              <a:r>
                <a:rPr lang="en-US" sz="1100" dirty="0">
                  <a:solidFill>
                    <a:schemeClr val="bg1"/>
                  </a:solidFill>
                  <a:latin typeface="Montserrat" pitchFamily="2" charset="77"/>
                  <a:cs typeface="Times New Roman" panose="02020603050405020304" pitchFamily="18" charset="0"/>
                </a:rPr>
                <a:t> </a:t>
              </a:r>
            </a:p>
          </p:txBody>
        </p:sp>
        <p:sp>
          <p:nvSpPr>
            <p:cNvPr id="7" name="TextBox 6">
              <a:extLst>
                <a:ext uri="{FF2B5EF4-FFF2-40B4-BE49-F238E27FC236}">
                  <a16:creationId xmlns:a16="http://schemas.microsoft.com/office/drawing/2014/main" id="{0BEBFB62-5FB2-1148-8ED0-1710123BD8F5}"/>
                </a:ext>
              </a:extLst>
            </p:cNvPr>
            <p:cNvSpPr txBox="1"/>
            <p:nvPr/>
          </p:nvSpPr>
          <p:spPr>
            <a:xfrm>
              <a:off x="5384806" y="1250866"/>
              <a:ext cx="944282" cy="696123"/>
            </a:xfrm>
            <a:prstGeom prst="rect">
              <a:avLst/>
            </a:prstGeom>
            <a:solidFill>
              <a:srgbClr val="498290"/>
            </a:solidFill>
          </p:spPr>
          <p:txBody>
            <a:bodyPr wrap="square" lIns="9144" tIns="9144" rIns="9144" bIns="9144" rtlCol="0">
              <a:spAutoFit/>
            </a:bodyPr>
            <a:lstStyle/>
            <a:p>
              <a:pPr algn="ctr"/>
              <a:r>
                <a:rPr lang="en-US" sz="1100" dirty="0">
                  <a:solidFill>
                    <a:schemeClr val="bg1"/>
                  </a:solidFill>
                  <a:latin typeface="Montserrat" pitchFamily="2" charset="77"/>
                  <a:cs typeface="Times New Roman" panose="02020603050405020304" pitchFamily="18" charset="0"/>
                </a:rPr>
                <a:t>Allowable</a:t>
              </a:r>
            </a:p>
            <a:p>
              <a:pPr algn="ctr"/>
              <a:r>
                <a:rPr lang="en-US" sz="1100" dirty="0">
                  <a:solidFill>
                    <a:schemeClr val="bg1"/>
                  </a:solidFill>
                  <a:latin typeface="Montserrat" pitchFamily="2" charset="77"/>
                  <a:cs typeface="Times New Roman" panose="02020603050405020304" pitchFamily="18" charset="0"/>
                </a:rPr>
                <a:t>Upon </a:t>
              </a:r>
            </a:p>
            <a:p>
              <a:pPr algn="ctr"/>
              <a:r>
                <a:rPr lang="en-US" sz="1100" dirty="0">
                  <a:solidFill>
                    <a:schemeClr val="bg1"/>
                  </a:solidFill>
                  <a:latin typeface="Montserrat" pitchFamily="2" charset="77"/>
                  <a:cs typeface="Times New Roman" panose="02020603050405020304" pitchFamily="18" charset="0"/>
                </a:rPr>
                <a:t>Authorization</a:t>
              </a:r>
            </a:p>
            <a:p>
              <a:pPr algn="ctr"/>
              <a:r>
                <a:rPr lang="en-US" sz="1100" dirty="0">
                  <a:solidFill>
                    <a:schemeClr val="bg1"/>
                  </a:solidFill>
                  <a:latin typeface="Montserrat" pitchFamily="2" charset="77"/>
                  <a:cs typeface="Times New Roman" panose="02020603050405020304" pitchFamily="18" charset="0"/>
                </a:rPr>
                <a:t> </a:t>
              </a:r>
            </a:p>
          </p:txBody>
        </p:sp>
        <p:sp>
          <p:nvSpPr>
            <p:cNvPr id="8" name="TextBox 7">
              <a:extLst>
                <a:ext uri="{FF2B5EF4-FFF2-40B4-BE49-F238E27FC236}">
                  <a16:creationId xmlns:a16="http://schemas.microsoft.com/office/drawing/2014/main" id="{E118401F-912E-A949-8C2D-2047BF98234D}"/>
                </a:ext>
              </a:extLst>
            </p:cNvPr>
            <p:cNvSpPr txBox="1"/>
            <p:nvPr/>
          </p:nvSpPr>
          <p:spPr>
            <a:xfrm>
              <a:off x="6360655" y="1253568"/>
              <a:ext cx="1162205" cy="695575"/>
            </a:xfrm>
            <a:prstGeom prst="rect">
              <a:avLst/>
            </a:prstGeom>
            <a:solidFill>
              <a:srgbClr val="662C6B"/>
            </a:solidFill>
          </p:spPr>
          <p:txBody>
            <a:bodyPr wrap="square" lIns="9144" tIns="9144" rIns="9144" bIns="9144" rtlCol="0">
              <a:spAutoFit/>
            </a:bodyPr>
            <a:lstStyle/>
            <a:p>
              <a:pPr algn="ctr"/>
              <a:r>
                <a:rPr lang="en-US" sz="1100" dirty="0">
                  <a:solidFill>
                    <a:schemeClr val="bg1"/>
                  </a:solidFill>
                  <a:latin typeface="Montserrat" pitchFamily="2" charset="77"/>
                  <a:cs typeface="Times New Roman" panose="02020603050405020304" pitchFamily="18" charset="0"/>
                </a:rPr>
                <a:t>Allowable with Mitigation</a:t>
              </a:r>
            </a:p>
            <a:p>
              <a:pPr algn="ctr"/>
              <a:r>
                <a:rPr lang="en-US" sz="1100" dirty="0">
                  <a:solidFill>
                    <a:schemeClr val="bg1"/>
                  </a:solidFill>
                  <a:latin typeface="Montserrat" pitchFamily="2" charset="77"/>
                  <a:cs typeface="Times New Roman" panose="02020603050405020304" pitchFamily="18" charset="0"/>
                </a:rPr>
                <a:t>Upon </a:t>
              </a:r>
            </a:p>
            <a:p>
              <a:pPr algn="ctr"/>
              <a:r>
                <a:rPr lang="en-US" sz="1100" dirty="0">
                  <a:solidFill>
                    <a:schemeClr val="bg1"/>
                  </a:solidFill>
                  <a:latin typeface="Montserrat" pitchFamily="2" charset="77"/>
                  <a:cs typeface="Times New Roman" panose="02020603050405020304" pitchFamily="18" charset="0"/>
                </a:rPr>
                <a:t>Authorization </a:t>
              </a:r>
            </a:p>
          </p:txBody>
        </p:sp>
        <p:sp>
          <p:nvSpPr>
            <p:cNvPr id="9" name="TextBox 8">
              <a:extLst>
                <a:ext uri="{FF2B5EF4-FFF2-40B4-BE49-F238E27FC236}">
                  <a16:creationId xmlns:a16="http://schemas.microsoft.com/office/drawing/2014/main" id="{3C92A805-87DE-D642-9868-2DBA61554A98}"/>
                </a:ext>
              </a:extLst>
            </p:cNvPr>
            <p:cNvSpPr txBox="1"/>
            <p:nvPr/>
          </p:nvSpPr>
          <p:spPr>
            <a:xfrm>
              <a:off x="7561728" y="1255056"/>
              <a:ext cx="806823" cy="696123"/>
            </a:xfrm>
            <a:prstGeom prst="rect">
              <a:avLst/>
            </a:prstGeom>
            <a:solidFill>
              <a:srgbClr val="A93139"/>
            </a:solidFill>
          </p:spPr>
          <p:txBody>
            <a:bodyPr wrap="square" lIns="9144" tIns="9144" rIns="9144" bIns="9144" rtlCol="0">
              <a:spAutoFit/>
            </a:bodyPr>
            <a:lstStyle/>
            <a:p>
              <a:pPr algn="ctr"/>
              <a:endParaRPr lang="en-US" sz="1100" dirty="0">
                <a:solidFill>
                  <a:schemeClr val="bg1"/>
                </a:solidFill>
                <a:latin typeface="Montserrat" pitchFamily="2" charset="77"/>
                <a:cs typeface="Times New Roman" panose="02020603050405020304" pitchFamily="18" charset="0"/>
              </a:endParaRPr>
            </a:p>
            <a:p>
              <a:pPr algn="ctr"/>
              <a:r>
                <a:rPr lang="en-US" sz="1100" dirty="0">
                  <a:solidFill>
                    <a:schemeClr val="bg1"/>
                  </a:solidFill>
                  <a:latin typeface="Montserrat" pitchFamily="2" charset="77"/>
                  <a:cs typeface="Times New Roman" panose="02020603050405020304" pitchFamily="18" charset="0"/>
                </a:rPr>
                <a:t>Prohibited</a:t>
              </a:r>
            </a:p>
            <a:p>
              <a:pPr algn="ctr"/>
              <a:r>
                <a:rPr lang="en-US" sz="1100" dirty="0">
                  <a:solidFill>
                    <a:schemeClr val="bg1"/>
                  </a:solidFill>
                  <a:latin typeface="Montserrat" pitchFamily="2" charset="77"/>
                  <a:cs typeface="Times New Roman" panose="02020603050405020304" pitchFamily="18" charset="0"/>
                </a:rPr>
                <a:t> </a:t>
              </a:r>
            </a:p>
            <a:p>
              <a:pPr algn="ctr"/>
              <a:r>
                <a:rPr lang="en-US" sz="1100" dirty="0">
                  <a:solidFill>
                    <a:schemeClr val="bg1"/>
                  </a:solidFill>
                  <a:latin typeface="Montserrat" pitchFamily="2" charset="77"/>
                  <a:cs typeface="Times New Roman" panose="02020603050405020304" pitchFamily="18" charset="0"/>
                </a:rPr>
                <a:t> </a:t>
              </a:r>
            </a:p>
          </p:txBody>
        </p:sp>
      </p:grpSp>
      <p:sp>
        <p:nvSpPr>
          <p:cNvPr id="10" name="Title 4">
            <a:extLst>
              <a:ext uri="{FF2B5EF4-FFF2-40B4-BE49-F238E27FC236}">
                <a16:creationId xmlns:a16="http://schemas.microsoft.com/office/drawing/2014/main" id="{0B9E2DF2-6ABF-B34B-969B-D5804231BEB5}"/>
              </a:ext>
            </a:extLst>
          </p:cNvPr>
          <p:cNvSpPr txBox="1">
            <a:spLocks/>
          </p:cNvSpPr>
          <p:nvPr/>
        </p:nvSpPr>
        <p:spPr>
          <a:xfrm>
            <a:off x="430144" y="436707"/>
            <a:ext cx="11177987" cy="557070"/>
          </a:xfrm>
          <a:prstGeom prst="rect">
            <a:avLst/>
          </a:prstGeom>
        </p:spPr>
        <p:txBody>
          <a:bodyPr vert="horz" lIns="91416" tIns="45708" rIns="91416" bIns="4570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99" b="1" dirty="0">
                <a:solidFill>
                  <a:srgbClr val="1C4584"/>
                </a:solidFill>
                <a:latin typeface="Montserrat" pitchFamily="2" charset="77"/>
              </a:rPr>
              <a:t>Table of Uses - Categories</a:t>
            </a:r>
          </a:p>
        </p:txBody>
      </p:sp>
      <p:sp>
        <p:nvSpPr>
          <p:cNvPr id="11" name="TextBox 10">
            <a:extLst>
              <a:ext uri="{FF2B5EF4-FFF2-40B4-BE49-F238E27FC236}">
                <a16:creationId xmlns:a16="http://schemas.microsoft.com/office/drawing/2014/main" id="{49851E9F-F0DA-B64E-B152-F33AE1038426}"/>
              </a:ext>
            </a:extLst>
          </p:cNvPr>
          <p:cNvSpPr txBox="1"/>
          <p:nvPr/>
        </p:nvSpPr>
        <p:spPr>
          <a:xfrm>
            <a:off x="-1" y="6485348"/>
            <a:ext cx="12188825" cy="369236"/>
          </a:xfrm>
          <a:prstGeom prst="rect">
            <a:avLst/>
          </a:prstGeom>
          <a:solidFill>
            <a:srgbClr val="1C4584"/>
          </a:solidFill>
        </p:spPr>
        <p:txBody>
          <a:bodyPr wrap="square" rtlCol="0">
            <a:spAutoFit/>
          </a:bodyPr>
          <a:lstStyle/>
          <a:p>
            <a:endParaRPr lang="en-US" sz="1799" dirty="0">
              <a:solidFill>
                <a:srgbClr val="1C4584"/>
              </a:solidFill>
            </a:endParaRPr>
          </a:p>
        </p:txBody>
      </p:sp>
      <p:cxnSp>
        <p:nvCxnSpPr>
          <p:cNvPr id="12" name="Straight Connector 11">
            <a:extLst>
              <a:ext uri="{FF2B5EF4-FFF2-40B4-BE49-F238E27FC236}">
                <a16:creationId xmlns:a16="http://schemas.microsoft.com/office/drawing/2014/main" id="{78800654-599B-4C46-9DB1-4136EF2128FB}"/>
              </a:ext>
            </a:extLst>
          </p:cNvPr>
          <p:cNvCxnSpPr/>
          <p:nvPr/>
        </p:nvCxnSpPr>
        <p:spPr>
          <a:xfrm>
            <a:off x="524119" y="1091287"/>
            <a:ext cx="11299041" cy="0"/>
          </a:xfrm>
          <a:prstGeom prst="line">
            <a:avLst/>
          </a:prstGeom>
          <a:ln w="19050">
            <a:solidFill>
              <a:srgbClr val="1C458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0112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FCED7508-8A61-0C44-85FE-D95E44BBABF7}"/>
              </a:ext>
            </a:extLst>
          </p:cNvPr>
          <p:cNvSpPr txBox="1">
            <a:spLocks/>
          </p:cNvSpPr>
          <p:nvPr/>
        </p:nvSpPr>
        <p:spPr>
          <a:xfrm>
            <a:off x="430144" y="436707"/>
            <a:ext cx="11177987" cy="557070"/>
          </a:xfrm>
          <a:prstGeom prst="rect">
            <a:avLst/>
          </a:prstGeom>
        </p:spPr>
        <p:txBody>
          <a:bodyPr vert="horz" lIns="91416" tIns="45708" rIns="91416" bIns="4570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99" b="1" dirty="0">
                <a:solidFill>
                  <a:srgbClr val="1C4584"/>
                </a:solidFill>
                <a:latin typeface="Montserrat" pitchFamily="2" charset="77"/>
              </a:rPr>
              <a:t>Table of Uses - Categories</a:t>
            </a:r>
          </a:p>
        </p:txBody>
      </p:sp>
      <p:sp>
        <p:nvSpPr>
          <p:cNvPr id="5" name="TextBox 4">
            <a:extLst>
              <a:ext uri="{FF2B5EF4-FFF2-40B4-BE49-F238E27FC236}">
                <a16:creationId xmlns:a16="http://schemas.microsoft.com/office/drawing/2014/main" id="{9A1AC44E-B131-AF40-8AB1-0D74D30D49FB}"/>
              </a:ext>
            </a:extLst>
          </p:cNvPr>
          <p:cNvSpPr txBox="1"/>
          <p:nvPr/>
        </p:nvSpPr>
        <p:spPr>
          <a:xfrm>
            <a:off x="-1" y="6485348"/>
            <a:ext cx="12188825" cy="369236"/>
          </a:xfrm>
          <a:prstGeom prst="rect">
            <a:avLst/>
          </a:prstGeom>
          <a:solidFill>
            <a:srgbClr val="1C4584"/>
          </a:solidFill>
        </p:spPr>
        <p:txBody>
          <a:bodyPr wrap="square" rtlCol="0">
            <a:spAutoFit/>
          </a:bodyPr>
          <a:lstStyle/>
          <a:p>
            <a:endParaRPr lang="en-US" sz="1799" dirty="0">
              <a:solidFill>
                <a:srgbClr val="1C4584"/>
              </a:solidFill>
            </a:endParaRPr>
          </a:p>
        </p:txBody>
      </p:sp>
      <p:cxnSp>
        <p:nvCxnSpPr>
          <p:cNvPr id="6" name="Straight Connector 5">
            <a:extLst>
              <a:ext uri="{FF2B5EF4-FFF2-40B4-BE49-F238E27FC236}">
                <a16:creationId xmlns:a16="http://schemas.microsoft.com/office/drawing/2014/main" id="{43EECD42-EF39-D84A-A707-3D1B5D23ACDC}"/>
              </a:ext>
            </a:extLst>
          </p:cNvPr>
          <p:cNvCxnSpPr/>
          <p:nvPr/>
        </p:nvCxnSpPr>
        <p:spPr>
          <a:xfrm>
            <a:off x="524119" y="1091287"/>
            <a:ext cx="11299041" cy="0"/>
          </a:xfrm>
          <a:prstGeom prst="line">
            <a:avLst/>
          </a:prstGeom>
          <a:ln w="19050">
            <a:solidFill>
              <a:srgbClr val="1C4584"/>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E39C769-298B-4148-8F59-40F7B6009FF6}"/>
              </a:ext>
            </a:extLst>
          </p:cNvPr>
          <p:cNvSpPr txBox="1"/>
          <p:nvPr/>
        </p:nvSpPr>
        <p:spPr>
          <a:xfrm>
            <a:off x="603115" y="1371600"/>
            <a:ext cx="9057720" cy="3600986"/>
          </a:xfrm>
          <a:prstGeom prst="rect">
            <a:avLst/>
          </a:prstGeom>
          <a:noFill/>
        </p:spPr>
        <p:txBody>
          <a:bodyPr wrap="square" rtlCol="0">
            <a:spAutoFit/>
          </a:bodyPr>
          <a:lstStyle/>
          <a:p>
            <a:pPr>
              <a:buClr>
                <a:schemeClr val="tx1"/>
              </a:buClr>
            </a:pPr>
            <a:r>
              <a:rPr lang="en-US" b="1" u="sng" dirty="0">
                <a:solidFill>
                  <a:srgbClr val="71A64A"/>
                </a:solidFill>
                <a:latin typeface="Montserrat" pitchFamily="2" charset="77"/>
              </a:rPr>
              <a:t> </a:t>
            </a:r>
          </a:p>
          <a:p>
            <a:pPr marL="285750" indent="-285750">
              <a:buClr>
                <a:schemeClr val="tx1"/>
              </a:buClr>
              <a:buFont typeface="Arial" panose="020B0604020202020204" pitchFamily="34" charset="0"/>
              <a:buChar char="•"/>
            </a:pPr>
            <a:endParaRPr lang="en-US" dirty="0">
              <a:latin typeface="Montserrat" pitchFamily="2" charset="77"/>
            </a:endParaRPr>
          </a:p>
          <a:p>
            <a:pPr marL="171450" indent="-171450">
              <a:buClr>
                <a:schemeClr val="tx1"/>
              </a:buClr>
              <a:buFont typeface="Arial" panose="020B0604020202020204" pitchFamily="34" charset="0"/>
              <a:buChar char="•"/>
            </a:pPr>
            <a:endParaRPr lang="en-US" sz="1200" dirty="0">
              <a:latin typeface="Montserrat" pitchFamily="2" charset="77"/>
            </a:endParaRPr>
          </a:p>
          <a:p>
            <a:pPr marL="285750" indent="-285750">
              <a:buClr>
                <a:schemeClr val="tx1"/>
              </a:buClr>
              <a:buFont typeface="Arial" panose="020B0604020202020204" pitchFamily="34" charset="0"/>
              <a:buChar char="•"/>
            </a:pPr>
            <a:r>
              <a:rPr lang="en-US" b="1" u="sng" dirty="0">
                <a:solidFill>
                  <a:srgbClr val="498290"/>
                </a:solidFill>
                <a:latin typeface="Montserrat" pitchFamily="2" charset="77"/>
              </a:rPr>
              <a:t>Allowable Upon Authorization:</a:t>
            </a:r>
            <a:r>
              <a:rPr lang="en-US" dirty="0">
                <a:solidFill>
                  <a:srgbClr val="498290"/>
                </a:solidFill>
                <a:latin typeface="Montserrat" pitchFamily="2" charset="77"/>
              </a:rPr>
              <a:t> </a:t>
            </a:r>
            <a:r>
              <a:rPr lang="en-US" dirty="0">
                <a:latin typeface="Montserrat" pitchFamily="2" charset="77"/>
              </a:rPr>
              <a:t>may proceed with activity within the buffer provided that there are no practical alternatives. </a:t>
            </a:r>
            <a:r>
              <a:rPr lang="en-US" b="1" dirty="0">
                <a:latin typeface="Montserrat" pitchFamily="2" charset="77"/>
              </a:rPr>
              <a:t>Require written authorization from Authority.</a:t>
            </a:r>
          </a:p>
          <a:p>
            <a:pPr marL="171450" indent="-171450">
              <a:buClr>
                <a:schemeClr val="tx1"/>
              </a:buClr>
              <a:buFont typeface="Arial" panose="020B0604020202020204" pitchFamily="34" charset="0"/>
              <a:buChar char="•"/>
            </a:pPr>
            <a:endParaRPr lang="en-US" sz="1200" dirty="0">
              <a:latin typeface="Montserrat" pitchFamily="2" charset="77"/>
            </a:endParaRPr>
          </a:p>
          <a:p>
            <a:pPr marL="285750" indent="-285750">
              <a:buClr>
                <a:schemeClr val="tx1"/>
              </a:buClr>
              <a:buFont typeface="Arial" panose="020B0604020202020204" pitchFamily="34" charset="0"/>
              <a:buChar char="•"/>
            </a:pPr>
            <a:r>
              <a:rPr lang="en-US" b="1" u="sng" dirty="0">
                <a:solidFill>
                  <a:srgbClr val="619968"/>
                </a:solidFill>
                <a:latin typeface="Montserrat" pitchFamily="2" charset="77"/>
              </a:rPr>
              <a:t>Allowable with Mitigation Upon Authorization:</a:t>
            </a:r>
            <a:r>
              <a:rPr lang="en-US" dirty="0">
                <a:solidFill>
                  <a:srgbClr val="619968"/>
                </a:solidFill>
                <a:latin typeface="Montserrat" pitchFamily="2" charset="77"/>
              </a:rPr>
              <a:t> </a:t>
            </a:r>
            <a:r>
              <a:rPr lang="en-US" dirty="0">
                <a:latin typeface="Montserrat" pitchFamily="2" charset="77"/>
              </a:rPr>
              <a:t>may proceed with activity within the buffer provided that there are no practical alternatives &amp; a mitigation strategy has been approved. </a:t>
            </a:r>
            <a:r>
              <a:rPr lang="en-US" b="1" dirty="0">
                <a:latin typeface="Montserrat" pitchFamily="2" charset="77"/>
              </a:rPr>
              <a:t>Requires written authorization from Authority.</a:t>
            </a:r>
          </a:p>
          <a:p>
            <a:pPr marL="171450" indent="-171450">
              <a:buClr>
                <a:schemeClr val="tx1"/>
              </a:buClr>
              <a:buFont typeface="Arial" panose="020B0604020202020204" pitchFamily="34" charset="0"/>
              <a:buChar char="•"/>
            </a:pPr>
            <a:endParaRPr lang="en-US" sz="1200" dirty="0">
              <a:latin typeface="Montserrat" pitchFamily="2" charset="77"/>
            </a:endParaRPr>
          </a:p>
          <a:p>
            <a:pPr marL="285750" indent="-285750">
              <a:buClr>
                <a:schemeClr val="tx1"/>
              </a:buClr>
              <a:buFont typeface="Arial" panose="020B0604020202020204" pitchFamily="34" charset="0"/>
              <a:buChar char="•"/>
            </a:pPr>
            <a:r>
              <a:rPr lang="en-US" b="1" u="sng" dirty="0">
                <a:solidFill>
                  <a:srgbClr val="662C6B"/>
                </a:solidFill>
                <a:latin typeface="Montserrat" pitchFamily="2" charset="77"/>
              </a:rPr>
              <a:t>Allowable with Exception:</a:t>
            </a:r>
            <a:r>
              <a:rPr lang="en-US" dirty="0">
                <a:solidFill>
                  <a:srgbClr val="662C6B"/>
                </a:solidFill>
                <a:latin typeface="Montserrat" pitchFamily="2" charset="77"/>
              </a:rPr>
              <a:t> </a:t>
            </a:r>
            <a:r>
              <a:rPr lang="en-US" dirty="0">
                <a:latin typeface="Montserrat" pitchFamily="2" charset="77"/>
              </a:rPr>
              <a:t>activities not listed within the Table of Uses. </a:t>
            </a:r>
            <a:r>
              <a:rPr lang="en-US" b="1" dirty="0">
                <a:latin typeface="Montserrat" pitchFamily="2" charset="77"/>
              </a:rPr>
              <a:t>Requires written authorization from Authority. </a:t>
            </a:r>
            <a:r>
              <a:rPr lang="en-US" dirty="0">
                <a:latin typeface="Montserrat" pitchFamily="2" charset="77"/>
              </a:rPr>
              <a:t>Must meet very specific criteria for hardship.</a:t>
            </a:r>
          </a:p>
          <a:p>
            <a:pPr marL="171450" indent="-171450">
              <a:buClr>
                <a:schemeClr val="tx1"/>
              </a:buClr>
              <a:buFont typeface="Arial" panose="020B0604020202020204" pitchFamily="34" charset="0"/>
              <a:buChar char="•"/>
            </a:pPr>
            <a:endParaRPr lang="en-US" sz="1200" dirty="0">
              <a:latin typeface="Montserrat" pitchFamily="2" charset="77"/>
            </a:endParaRPr>
          </a:p>
        </p:txBody>
      </p:sp>
      <p:sp>
        <p:nvSpPr>
          <p:cNvPr id="2" name="TextBox 1">
            <a:extLst>
              <a:ext uri="{FF2B5EF4-FFF2-40B4-BE49-F238E27FC236}">
                <a16:creationId xmlns:a16="http://schemas.microsoft.com/office/drawing/2014/main" id="{7E39C769-298B-4148-8F59-40F7B6009FF6}"/>
              </a:ext>
            </a:extLst>
          </p:cNvPr>
          <p:cNvSpPr txBox="1"/>
          <p:nvPr/>
        </p:nvSpPr>
        <p:spPr>
          <a:xfrm>
            <a:off x="603115" y="1371600"/>
            <a:ext cx="8900808" cy="4154984"/>
          </a:xfrm>
          <a:prstGeom prst="rect">
            <a:avLst/>
          </a:prstGeom>
          <a:noFill/>
        </p:spPr>
        <p:txBody>
          <a:bodyPr wrap="square" rtlCol="0">
            <a:spAutoFit/>
          </a:bodyPr>
          <a:lstStyle/>
          <a:p>
            <a:pPr marL="285750" indent="-285750">
              <a:buClr>
                <a:schemeClr val="tx1"/>
              </a:buClr>
              <a:buFont typeface="Arial" panose="020B0604020202020204" pitchFamily="34" charset="0"/>
              <a:buChar char="•"/>
            </a:pPr>
            <a:r>
              <a:rPr lang="en-US" b="1" u="sng" dirty="0">
                <a:solidFill>
                  <a:srgbClr val="71A64A"/>
                </a:solidFill>
                <a:latin typeface="Montserrat" pitchFamily="2" charset="77"/>
              </a:rPr>
              <a:t>Deemed Allowable:</a:t>
            </a:r>
            <a:r>
              <a:rPr lang="en-US" dirty="0">
                <a:solidFill>
                  <a:srgbClr val="71A64A"/>
                </a:solidFill>
                <a:latin typeface="Montserrat" pitchFamily="2" charset="77"/>
              </a:rPr>
              <a:t> </a:t>
            </a:r>
            <a:r>
              <a:rPr lang="en-US" dirty="0">
                <a:latin typeface="Montserrat" pitchFamily="2" charset="77"/>
              </a:rPr>
              <a:t>allowed within the buffer =“exempt” (still must use BMPs to minimized disturbance and protect water quality)</a:t>
            </a:r>
          </a:p>
          <a:p>
            <a:pPr marL="171450" indent="-171450">
              <a:buClr>
                <a:schemeClr val="tx1"/>
              </a:buClr>
              <a:buFont typeface="Arial" panose="020B0604020202020204" pitchFamily="34" charset="0"/>
              <a:buChar char="•"/>
            </a:pPr>
            <a:endParaRPr lang="en-US" sz="1200" dirty="0">
              <a:latin typeface="Montserrat" pitchFamily="2" charset="77"/>
            </a:endParaRPr>
          </a:p>
          <a:p>
            <a:pPr marL="285750" indent="-285750">
              <a:buClr>
                <a:schemeClr val="tx1"/>
              </a:buClr>
              <a:buFont typeface="Arial" panose="020B0604020202020204" pitchFamily="34" charset="0"/>
              <a:buChar char="•"/>
            </a:pPr>
            <a:r>
              <a:rPr lang="en-US" b="1" u="sng" dirty="0">
                <a:solidFill>
                  <a:srgbClr val="498290"/>
                </a:solidFill>
                <a:latin typeface="Montserrat" pitchFamily="2" charset="77"/>
              </a:rPr>
              <a:t>Allowable Upon Authorization:</a:t>
            </a:r>
            <a:r>
              <a:rPr lang="en-US" dirty="0">
                <a:solidFill>
                  <a:srgbClr val="498290"/>
                </a:solidFill>
                <a:latin typeface="Montserrat" pitchFamily="2" charset="77"/>
              </a:rPr>
              <a:t> </a:t>
            </a:r>
            <a:r>
              <a:rPr lang="en-US" dirty="0">
                <a:latin typeface="Montserrat" pitchFamily="2" charset="77"/>
              </a:rPr>
              <a:t>may proceed with activity within the buffer provided that there are no practical alternatives. Require written authorization from Authority.</a:t>
            </a:r>
          </a:p>
          <a:p>
            <a:pPr marL="171450" indent="-171450">
              <a:buClr>
                <a:schemeClr val="tx1"/>
              </a:buClr>
              <a:buFont typeface="Arial" panose="020B0604020202020204" pitchFamily="34" charset="0"/>
              <a:buChar char="•"/>
            </a:pPr>
            <a:endParaRPr lang="en-US" sz="1200" dirty="0">
              <a:latin typeface="Montserrat" pitchFamily="2" charset="77"/>
            </a:endParaRPr>
          </a:p>
          <a:p>
            <a:pPr marL="285750" indent="-285750">
              <a:buClr>
                <a:schemeClr val="tx1"/>
              </a:buClr>
              <a:buFont typeface="Arial" panose="020B0604020202020204" pitchFamily="34" charset="0"/>
              <a:buChar char="•"/>
            </a:pPr>
            <a:r>
              <a:rPr lang="en-US" b="1" u="sng" dirty="0">
                <a:solidFill>
                  <a:srgbClr val="619968"/>
                </a:solidFill>
                <a:latin typeface="Montserrat" pitchFamily="2" charset="77"/>
              </a:rPr>
              <a:t>Allowable with Mitigation Upon Authorization:</a:t>
            </a:r>
            <a:r>
              <a:rPr lang="en-US" dirty="0">
                <a:solidFill>
                  <a:srgbClr val="619968"/>
                </a:solidFill>
                <a:latin typeface="Montserrat" pitchFamily="2" charset="77"/>
              </a:rPr>
              <a:t> </a:t>
            </a:r>
            <a:r>
              <a:rPr lang="en-US" dirty="0">
                <a:latin typeface="Montserrat" pitchFamily="2" charset="77"/>
              </a:rPr>
              <a:t>may proceed with activity within the buffer provided that there are no practical alternatives &amp; a mitigation strategy has been approved. Requires written authorization from Authority.</a:t>
            </a:r>
          </a:p>
          <a:p>
            <a:pPr marL="171450" indent="-171450">
              <a:buClr>
                <a:schemeClr val="tx1"/>
              </a:buClr>
              <a:buFont typeface="Arial" panose="020B0604020202020204" pitchFamily="34" charset="0"/>
              <a:buChar char="•"/>
            </a:pPr>
            <a:endParaRPr lang="en-US" sz="1200" dirty="0">
              <a:latin typeface="Montserrat" pitchFamily="2" charset="77"/>
            </a:endParaRPr>
          </a:p>
          <a:p>
            <a:pPr marL="285750" indent="-285750">
              <a:buClr>
                <a:schemeClr val="tx1"/>
              </a:buClr>
              <a:buFont typeface="Arial" panose="020B0604020202020204" pitchFamily="34" charset="0"/>
              <a:buChar char="•"/>
            </a:pPr>
            <a:r>
              <a:rPr lang="en-US" b="1" u="sng" dirty="0">
                <a:solidFill>
                  <a:srgbClr val="662C6B"/>
                </a:solidFill>
                <a:latin typeface="Montserrat" pitchFamily="2" charset="77"/>
              </a:rPr>
              <a:t>Allowable with Exception:</a:t>
            </a:r>
            <a:r>
              <a:rPr lang="en-US" dirty="0">
                <a:solidFill>
                  <a:srgbClr val="662C6B"/>
                </a:solidFill>
                <a:latin typeface="Montserrat" pitchFamily="2" charset="77"/>
              </a:rPr>
              <a:t> </a:t>
            </a:r>
            <a:r>
              <a:rPr lang="en-US" dirty="0">
                <a:latin typeface="Montserrat" pitchFamily="2" charset="77"/>
              </a:rPr>
              <a:t>activities not listed within the Table of Uses. Requires written authorization from Authority. Must meet very specific criteria for hardship.</a:t>
            </a:r>
          </a:p>
          <a:p>
            <a:pPr marL="171450" indent="-171450">
              <a:buClr>
                <a:schemeClr val="tx1"/>
              </a:buClr>
              <a:buFont typeface="Arial" panose="020B0604020202020204" pitchFamily="34" charset="0"/>
              <a:buChar char="•"/>
            </a:pPr>
            <a:endParaRPr lang="en-US" sz="1200" dirty="0">
              <a:latin typeface="Montserrat" pitchFamily="2" charset="77"/>
            </a:endParaRPr>
          </a:p>
          <a:p>
            <a:pPr marL="285750" indent="-285750">
              <a:buClr>
                <a:schemeClr val="tx1"/>
              </a:buClr>
              <a:buFont typeface="Arial" panose="020B0604020202020204" pitchFamily="34" charset="0"/>
              <a:buChar char="•"/>
            </a:pPr>
            <a:r>
              <a:rPr lang="en-US" b="1" u="sng" dirty="0">
                <a:solidFill>
                  <a:srgbClr val="A93139"/>
                </a:solidFill>
                <a:latin typeface="Montserrat" pitchFamily="2" charset="77"/>
              </a:rPr>
              <a:t>Prohibited:</a:t>
            </a:r>
            <a:r>
              <a:rPr lang="en-US" dirty="0">
                <a:solidFill>
                  <a:srgbClr val="A93139"/>
                </a:solidFill>
                <a:latin typeface="Montserrat" pitchFamily="2" charset="77"/>
              </a:rPr>
              <a:t> </a:t>
            </a:r>
            <a:r>
              <a:rPr lang="en-US" dirty="0">
                <a:latin typeface="Montserrat" pitchFamily="2" charset="77"/>
              </a:rPr>
              <a:t>may not proceed within the riparian buffer unless a variance is granted. Mitigation is required as part of the variance.</a:t>
            </a:r>
          </a:p>
        </p:txBody>
      </p:sp>
    </p:spTree>
    <p:extLst>
      <p:ext uri="{BB962C8B-B14F-4D97-AF65-F5344CB8AC3E}">
        <p14:creationId xmlns:p14="http://schemas.microsoft.com/office/powerpoint/2010/main" val="4934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2"/>
                                        </p:tgtEl>
                                      </p:cBhvr>
                                    </p:animEffect>
                                    <p:set>
                                      <p:cBhvr>
                                        <p:cTn id="7" dur="1" fill="hold">
                                          <p:stCondLst>
                                            <p:cond delay="999"/>
                                          </p:stCondLst>
                                        </p:cTn>
                                        <p:tgtEl>
                                          <p:spTgt spid="2"/>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4172204" y="5739433"/>
            <a:ext cx="1381562" cy="369332"/>
          </a:xfrm>
          <a:prstGeom prst="rect">
            <a:avLst/>
          </a:prstGeom>
          <a:noFill/>
        </p:spPr>
        <p:txBody>
          <a:bodyPr wrap="square" rtlCol="0">
            <a:spAutoFit/>
          </a:bodyPr>
          <a:lstStyle/>
          <a:p>
            <a:r>
              <a:rPr lang="en-US" dirty="0"/>
              <a:t>Online Form</a:t>
            </a:r>
          </a:p>
        </p:txBody>
      </p:sp>
      <p:sp>
        <p:nvSpPr>
          <p:cNvPr id="4" name="Title 4">
            <a:extLst>
              <a:ext uri="{FF2B5EF4-FFF2-40B4-BE49-F238E27FC236}">
                <a16:creationId xmlns:a16="http://schemas.microsoft.com/office/drawing/2014/main" id="{EFE65BBF-F660-D742-85A1-4844C71C0394}"/>
              </a:ext>
            </a:extLst>
          </p:cNvPr>
          <p:cNvSpPr txBox="1">
            <a:spLocks/>
          </p:cNvSpPr>
          <p:nvPr/>
        </p:nvSpPr>
        <p:spPr>
          <a:xfrm>
            <a:off x="468244" y="0"/>
            <a:ext cx="11177987" cy="1133477"/>
          </a:xfrm>
          <a:prstGeom prst="rect">
            <a:avLst/>
          </a:prstGeom>
        </p:spPr>
        <p:txBody>
          <a:bodyPr vert="horz" lIns="91416" tIns="45708" rIns="91416" bIns="4570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50" b="1" dirty="0">
                <a:solidFill>
                  <a:srgbClr val="1C4584"/>
                </a:solidFill>
                <a:latin typeface="Montserrat"/>
              </a:rPr>
              <a:t>Submitting projects that Require a Buffer Authorization</a:t>
            </a:r>
          </a:p>
        </p:txBody>
      </p:sp>
      <p:sp>
        <p:nvSpPr>
          <p:cNvPr id="5" name="TextBox 4">
            <a:extLst>
              <a:ext uri="{FF2B5EF4-FFF2-40B4-BE49-F238E27FC236}">
                <a16:creationId xmlns:a16="http://schemas.microsoft.com/office/drawing/2014/main" id="{E5E735E3-4BA0-C942-881A-89D92F6512B1}"/>
              </a:ext>
            </a:extLst>
          </p:cNvPr>
          <p:cNvSpPr txBox="1"/>
          <p:nvPr/>
        </p:nvSpPr>
        <p:spPr>
          <a:xfrm>
            <a:off x="-1" y="6485348"/>
            <a:ext cx="12188825" cy="369236"/>
          </a:xfrm>
          <a:prstGeom prst="rect">
            <a:avLst/>
          </a:prstGeom>
          <a:solidFill>
            <a:srgbClr val="1C4584"/>
          </a:solidFill>
        </p:spPr>
        <p:txBody>
          <a:bodyPr wrap="square" rtlCol="0">
            <a:spAutoFit/>
          </a:bodyPr>
          <a:lstStyle/>
          <a:p>
            <a:endParaRPr lang="en-US" sz="1799" dirty="0">
              <a:solidFill>
                <a:srgbClr val="1C4584"/>
              </a:solidFill>
            </a:endParaRPr>
          </a:p>
        </p:txBody>
      </p:sp>
      <p:cxnSp>
        <p:nvCxnSpPr>
          <p:cNvPr id="6" name="Straight Connector 5">
            <a:extLst>
              <a:ext uri="{FF2B5EF4-FFF2-40B4-BE49-F238E27FC236}">
                <a16:creationId xmlns:a16="http://schemas.microsoft.com/office/drawing/2014/main" id="{264AFB6A-FB52-BD42-8CCF-2DD826FE1875}"/>
              </a:ext>
            </a:extLst>
          </p:cNvPr>
          <p:cNvCxnSpPr/>
          <p:nvPr/>
        </p:nvCxnSpPr>
        <p:spPr>
          <a:xfrm>
            <a:off x="524119" y="1091287"/>
            <a:ext cx="11299041" cy="0"/>
          </a:xfrm>
          <a:prstGeom prst="line">
            <a:avLst/>
          </a:prstGeom>
          <a:ln w="19050">
            <a:solidFill>
              <a:srgbClr val="1C4584"/>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stretch>
            <a:fillRect/>
          </a:stretch>
        </p:blipFill>
        <p:spPr>
          <a:xfrm>
            <a:off x="3932531" y="1129587"/>
            <a:ext cx="4454620" cy="2118521"/>
          </a:xfrm>
          <a:prstGeom prst="rect">
            <a:avLst/>
          </a:prstGeom>
        </p:spPr>
      </p:pic>
      <p:pic>
        <p:nvPicPr>
          <p:cNvPr id="9" name="Picture 8"/>
          <p:cNvPicPr>
            <a:picLocks/>
          </p:cNvPicPr>
          <p:nvPr/>
        </p:nvPicPr>
        <p:blipFill rotWithShape="1">
          <a:blip r:embed="rId4"/>
          <a:srcRect l="7198" t="5027" r="5497"/>
          <a:stretch/>
        </p:blipFill>
        <p:spPr>
          <a:xfrm>
            <a:off x="9196258" y="3732541"/>
            <a:ext cx="2651760" cy="2011680"/>
          </a:xfrm>
          <a:prstGeom prst="rect">
            <a:avLst/>
          </a:prstGeom>
          <a:ln>
            <a:solidFill>
              <a:schemeClr val="tx1"/>
            </a:solidFill>
          </a:ln>
        </p:spPr>
      </p:pic>
      <p:pic>
        <p:nvPicPr>
          <p:cNvPr id="10" name="Picture 9"/>
          <p:cNvPicPr>
            <a:picLocks/>
          </p:cNvPicPr>
          <p:nvPr/>
        </p:nvPicPr>
        <p:blipFill>
          <a:blip r:embed="rId5"/>
          <a:stretch>
            <a:fillRect/>
          </a:stretch>
        </p:blipFill>
        <p:spPr>
          <a:xfrm>
            <a:off x="6476591" y="3732541"/>
            <a:ext cx="2651760" cy="2011680"/>
          </a:xfrm>
          <a:prstGeom prst="rect">
            <a:avLst/>
          </a:prstGeom>
          <a:ln>
            <a:solidFill>
              <a:schemeClr val="tx1"/>
            </a:solidFill>
          </a:ln>
        </p:spPr>
      </p:pic>
      <p:pic>
        <p:nvPicPr>
          <p:cNvPr id="11" name="Picture 10"/>
          <p:cNvPicPr>
            <a:picLocks/>
          </p:cNvPicPr>
          <p:nvPr/>
        </p:nvPicPr>
        <p:blipFill>
          <a:blip r:embed="rId6"/>
          <a:stretch>
            <a:fillRect/>
          </a:stretch>
        </p:blipFill>
        <p:spPr>
          <a:xfrm>
            <a:off x="3243790" y="3729373"/>
            <a:ext cx="2465602" cy="1680827"/>
          </a:xfrm>
          <a:prstGeom prst="rect">
            <a:avLst/>
          </a:prstGeom>
          <a:ln>
            <a:solidFill>
              <a:schemeClr val="tx1"/>
            </a:solidFill>
          </a:ln>
        </p:spPr>
      </p:pic>
      <p:pic>
        <p:nvPicPr>
          <p:cNvPr id="12" name="Picture 11"/>
          <p:cNvPicPr>
            <a:picLocks/>
          </p:cNvPicPr>
          <p:nvPr/>
        </p:nvPicPr>
        <p:blipFill rotWithShape="1">
          <a:blip r:embed="rId7">
            <a:extLst>
              <a:ext uri="{28A0092B-C50C-407E-A947-70E740481C1C}">
                <a14:useLocalDpi xmlns:a14="http://schemas.microsoft.com/office/drawing/2010/main" val="0"/>
              </a:ext>
            </a:extLst>
          </a:blip>
          <a:srcRect l="1724" r="1724"/>
          <a:stretch/>
        </p:blipFill>
        <p:spPr>
          <a:xfrm>
            <a:off x="524119" y="3729373"/>
            <a:ext cx="2465602" cy="1680827"/>
          </a:xfrm>
          <a:prstGeom prst="rect">
            <a:avLst/>
          </a:prstGeom>
          <a:ln>
            <a:solidFill>
              <a:schemeClr val="tx1"/>
            </a:solidFill>
          </a:ln>
        </p:spPr>
      </p:pic>
      <p:pic>
        <p:nvPicPr>
          <p:cNvPr id="14" name="Picture 13"/>
          <p:cNvPicPr>
            <a:picLocks/>
          </p:cNvPicPr>
          <p:nvPr/>
        </p:nvPicPr>
        <p:blipFill>
          <a:blip r:embed="rId8">
            <a:extLst>
              <a:ext uri="{28A0092B-C50C-407E-A947-70E740481C1C}">
                <a14:useLocalDpi xmlns:a14="http://schemas.microsoft.com/office/drawing/2010/main" val="0"/>
              </a:ext>
            </a:extLst>
          </a:blip>
          <a:stretch>
            <a:fillRect/>
          </a:stretch>
        </p:blipFill>
        <p:spPr>
          <a:xfrm>
            <a:off x="3644975" y="4136163"/>
            <a:ext cx="2465602" cy="1680827"/>
          </a:xfrm>
          <a:prstGeom prst="rect">
            <a:avLst/>
          </a:prstGeom>
          <a:ln>
            <a:solidFill>
              <a:schemeClr val="tx1"/>
            </a:solidFill>
          </a:ln>
        </p:spPr>
      </p:pic>
      <p:sp>
        <p:nvSpPr>
          <p:cNvPr id="15" name="TextBox 14"/>
          <p:cNvSpPr txBox="1"/>
          <p:nvPr/>
        </p:nvSpPr>
        <p:spPr>
          <a:xfrm>
            <a:off x="1089324" y="5348250"/>
            <a:ext cx="1381562" cy="369332"/>
          </a:xfrm>
          <a:prstGeom prst="rect">
            <a:avLst/>
          </a:prstGeom>
          <a:noFill/>
        </p:spPr>
        <p:txBody>
          <a:bodyPr wrap="square" rtlCol="0">
            <a:spAutoFit/>
          </a:bodyPr>
          <a:lstStyle/>
          <a:p>
            <a:r>
              <a:rPr lang="en-US" dirty="0"/>
              <a:t>Paper Form</a:t>
            </a:r>
          </a:p>
        </p:txBody>
      </p:sp>
      <p:sp>
        <p:nvSpPr>
          <p:cNvPr id="16" name="TextBox 15"/>
          <p:cNvSpPr txBox="1"/>
          <p:nvPr/>
        </p:nvSpPr>
        <p:spPr>
          <a:xfrm>
            <a:off x="7183130" y="5675593"/>
            <a:ext cx="1381562" cy="369332"/>
          </a:xfrm>
          <a:prstGeom prst="rect">
            <a:avLst/>
          </a:prstGeom>
          <a:noFill/>
        </p:spPr>
        <p:txBody>
          <a:bodyPr wrap="square" rtlCol="0">
            <a:spAutoFit/>
          </a:bodyPr>
          <a:lstStyle/>
          <a:p>
            <a:r>
              <a:rPr lang="en-US" dirty="0"/>
              <a:t>Paper Form</a:t>
            </a:r>
          </a:p>
        </p:txBody>
      </p:sp>
      <p:sp>
        <p:nvSpPr>
          <p:cNvPr id="18" name="TextBox 17"/>
          <p:cNvSpPr txBox="1"/>
          <p:nvPr/>
        </p:nvSpPr>
        <p:spPr>
          <a:xfrm>
            <a:off x="9859933" y="5675593"/>
            <a:ext cx="1381562" cy="369332"/>
          </a:xfrm>
          <a:prstGeom prst="rect">
            <a:avLst/>
          </a:prstGeom>
          <a:noFill/>
        </p:spPr>
        <p:txBody>
          <a:bodyPr wrap="square" rtlCol="0">
            <a:spAutoFit/>
          </a:bodyPr>
          <a:lstStyle/>
          <a:p>
            <a:r>
              <a:rPr lang="en-US" dirty="0"/>
              <a:t>Online Form</a:t>
            </a:r>
          </a:p>
        </p:txBody>
      </p:sp>
      <p:cxnSp>
        <p:nvCxnSpPr>
          <p:cNvPr id="27" name="Straight Connector 26"/>
          <p:cNvCxnSpPr/>
          <p:nvPr/>
        </p:nvCxnSpPr>
        <p:spPr>
          <a:xfrm flipH="1">
            <a:off x="337964" y="3238500"/>
            <a:ext cx="4567523" cy="490873"/>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074293" y="3238500"/>
            <a:ext cx="635099" cy="490873"/>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368540" y="3241668"/>
            <a:ext cx="4454620" cy="490872"/>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6466423" y="3241667"/>
            <a:ext cx="645267" cy="49087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85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EFE65BBF-F660-D742-85A1-4844C71C0394}"/>
              </a:ext>
            </a:extLst>
          </p:cNvPr>
          <p:cNvSpPr txBox="1">
            <a:spLocks/>
          </p:cNvSpPr>
          <p:nvPr/>
        </p:nvSpPr>
        <p:spPr>
          <a:xfrm>
            <a:off x="430144" y="436707"/>
            <a:ext cx="11177987" cy="557070"/>
          </a:xfrm>
          <a:prstGeom prst="rect">
            <a:avLst/>
          </a:prstGeom>
        </p:spPr>
        <p:txBody>
          <a:bodyPr vert="horz" lIns="91416" tIns="45708" rIns="91416" bIns="45708"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99" b="1" dirty="0">
                <a:solidFill>
                  <a:srgbClr val="1C4584"/>
                </a:solidFill>
                <a:latin typeface="Montserrat" pitchFamily="2" charset="77"/>
              </a:rPr>
              <a:t>Buffer Authorization – Application Components in 15A NCAC 02B .0611(b)(1)</a:t>
            </a:r>
          </a:p>
        </p:txBody>
      </p:sp>
      <p:sp>
        <p:nvSpPr>
          <p:cNvPr id="5" name="TextBox 4">
            <a:extLst>
              <a:ext uri="{FF2B5EF4-FFF2-40B4-BE49-F238E27FC236}">
                <a16:creationId xmlns:a16="http://schemas.microsoft.com/office/drawing/2014/main" id="{E5E735E3-4BA0-C942-881A-89D92F6512B1}"/>
              </a:ext>
            </a:extLst>
          </p:cNvPr>
          <p:cNvSpPr txBox="1"/>
          <p:nvPr/>
        </p:nvSpPr>
        <p:spPr>
          <a:xfrm>
            <a:off x="-1" y="6485348"/>
            <a:ext cx="12188825" cy="369236"/>
          </a:xfrm>
          <a:prstGeom prst="rect">
            <a:avLst/>
          </a:prstGeom>
          <a:solidFill>
            <a:srgbClr val="1C4584"/>
          </a:solidFill>
        </p:spPr>
        <p:txBody>
          <a:bodyPr wrap="square" rtlCol="0">
            <a:spAutoFit/>
          </a:bodyPr>
          <a:lstStyle/>
          <a:p>
            <a:endParaRPr lang="en-US" sz="1799" dirty="0">
              <a:solidFill>
                <a:srgbClr val="1C4584"/>
              </a:solidFill>
            </a:endParaRPr>
          </a:p>
        </p:txBody>
      </p:sp>
      <p:cxnSp>
        <p:nvCxnSpPr>
          <p:cNvPr id="6" name="Straight Connector 5">
            <a:extLst>
              <a:ext uri="{FF2B5EF4-FFF2-40B4-BE49-F238E27FC236}">
                <a16:creationId xmlns:a16="http://schemas.microsoft.com/office/drawing/2014/main" id="{264AFB6A-FB52-BD42-8CCF-2DD826FE1875}"/>
              </a:ext>
            </a:extLst>
          </p:cNvPr>
          <p:cNvCxnSpPr/>
          <p:nvPr/>
        </p:nvCxnSpPr>
        <p:spPr>
          <a:xfrm>
            <a:off x="524119" y="1091287"/>
            <a:ext cx="11299041" cy="0"/>
          </a:xfrm>
          <a:prstGeom prst="line">
            <a:avLst/>
          </a:prstGeom>
          <a:ln w="19050">
            <a:solidFill>
              <a:srgbClr val="1C4584"/>
            </a:solidFill>
          </a:ln>
        </p:spPr>
        <p:style>
          <a:lnRef idx="1">
            <a:schemeClr val="accent1"/>
          </a:lnRef>
          <a:fillRef idx="0">
            <a:schemeClr val="accent1"/>
          </a:fillRef>
          <a:effectRef idx="0">
            <a:schemeClr val="accent1"/>
          </a:effectRef>
          <a:fontRef idx="minor">
            <a:schemeClr val="tx1"/>
          </a:fontRef>
        </p:style>
      </p:cxnSp>
      <p:sp>
        <p:nvSpPr>
          <p:cNvPr id="7" name="Rectangle 3">
            <a:extLst>
              <a:ext uri="{FF2B5EF4-FFF2-40B4-BE49-F238E27FC236}">
                <a16:creationId xmlns:a16="http://schemas.microsoft.com/office/drawing/2014/main" id="{43E44155-A63D-7B4D-A968-BCD93CC7B044}"/>
              </a:ext>
            </a:extLst>
          </p:cNvPr>
          <p:cNvSpPr txBox="1">
            <a:spLocks noChangeArrowheads="1"/>
          </p:cNvSpPr>
          <p:nvPr/>
        </p:nvSpPr>
        <p:spPr>
          <a:xfrm>
            <a:off x="524119" y="1313129"/>
            <a:ext cx="6838706" cy="47553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sz="2400" dirty="0">
                <a:latin typeface="Montserrat" panose="00000500000000000000"/>
              </a:rPr>
              <a:t>Contact and legal Information</a:t>
            </a:r>
          </a:p>
          <a:p>
            <a:pPr>
              <a:spcAft>
                <a:spcPts val="600"/>
              </a:spcAft>
            </a:pPr>
            <a:r>
              <a:rPr lang="en-US" sz="2400" dirty="0">
                <a:latin typeface="Montserrat" panose="00000500000000000000"/>
              </a:rPr>
              <a:t>The nature of the activity to be conducted </a:t>
            </a:r>
          </a:p>
          <a:p>
            <a:pPr>
              <a:spcAft>
                <a:spcPts val="600"/>
              </a:spcAft>
            </a:pPr>
            <a:r>
              <a:rPr lang="en-US" sz="2400" dirty="0">
                <a:latin typeface="Montserrat" panose="00000500000000000000"/>
              </a:rPr>
              <a:t>The location of the activity</a:t>
            </a:r>
          </a:p>
          <a:p>
            <a:pPr>
              <a:spcAft>
                <a:spcPts val="600"/>
              </a:spcAft>
            </a:pPr>
            <a:r>
              <a:rPr lang="en-US" sz="2400" dirty="0">
                <a:latin typeface="Montserrat" panose="00000500000000000000"/>
              </a:rPr>
              <a:t>A map and detail sheets</a:t>
            </a:r>
          </a:p>
          <a:p>
            <a:pPr>
              <a:spcAft>
                <a:spcPts val="600"/>
              </a:spcAft>
            </a:pPr>
            <a:r>
              <a:rPr lang="en-US" sz="2400" dirty="0">
                <a:latin typeface="Montserrat" panose="00000500000000000000"/>
              </a:rPr>
              <a:t>A detailed avoidance and minimization discussion</a:t>
            </a:r>
          </a:p>
          <a:p>
            <a:pPr>
              <a:spcAft>
                <a:spcPts val="600"/>
              </a:spcAft>
            </a:pPr>
            <a:r>
              <a:rPr lang="en-US" sz="2400" dirty="0">
                <a:latin typeface="Montserrat" panose="00000500000000000000"/>
              </a:rPr>
              <a:t>Plans for Best Management Practices</a:t>
            </a:r>
          </a:p>
          <a:p>
            <a:pPr>
              <a:spcAft>
                <a:spcPts val="600"/>
              </a:spcAft>
            </a:pPr>
            <a:r>
              <a:rPr lang="en-US" sz="2400" dirty="0">
                <a:latin typeface="Montserrat" panose="00000500000000000000"/>
              </a:rPr>
              <a:t>Mitigation Proposal (if applicable) </a:t>
            </a:r>
          </a:p>
        </p:txBody>
      </p:sp>
      <p:pic>
        <p:nvPicPr>
          <p:cNvPr id="9" name="Picture 8"/>
          <p:cNvPicPr>
            <a:picLocks noChangeAspect="1"/>
          </p:cNvPicPr>
          <p:nvPr/>
        </p:nvPicPr>
        <p:blipFill rotWithShape="1">
          <a:blip r:embed="rId3"/>
          <a:srcRect t="6337"/>
          <a:stretch/>
        </p:blipFill>
        <p:spPr>
          <a:xfrm>
            <a:off x="7645781" y="1313129"/>
            <a:ext cx="3715848" cy="4453986"/>
          </a:xfrm>
          <a:prstGeom prst="rect">
            <a:avLst/>
          </a:prstGeom>
        </p:spPr>
      </p:pic>
    </p:spTree>
    <p:extLst>
      <p:ext uri="{BB962C8B-B14F-4D97-AF65-F5344CB8AC3E}">
        <p14:creationId xmlns:p14="http://schemas.microsoft.com/office/powerpoint/2010/main" val="230975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EFE65BBF-F660-D742-85A1-4844C71C0394}"/>
              </a:ext>
            </a:extLst>
          </p:cNvPr>
          <p:cNvSpPr txBox="1">
            <a:spLocks/>
          </p:cNvSpPr>
          <p:nvPr/>
        </p:nvSpPr>
        <p:spPr>
          <a:xfrm>
            <a:off x="430144" y="436707"/>
            <a:ext cx="11177987" cy="557070"/>
          </a:xfrm>
          <a:prstGeom prst="rect">
            <a:avLst/>
          </a:prstGeom>
        </p:spPr>
        <p:txBody>
          <a:bodyPr vert="horz" lIns="91416" tIns="45708" rIns="91416" bIns="4570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99" b="1" dirty="0">
                <a:solidFill>
                  <a:srgbClr val="1C4584"/>
                </a:solidFill>
                <a:latin typeface="Montserrat" pitchFamily="2" charset="77"/>
              </a:rPr>
              <a:t>Buffer Authorization – Review:  Main Focus</a:t>
            </a:r>
          </a:p>
        </p:txBody>
      </p:sp>
      <p:sp>
        <p:nvSpPr>
          <p:cNvPr id="5" name="TextBox 4">
            <a:extLst>
              <a:ext uri="{FF2B5EF4-FFF2-40B4-BE49-F238E27FC236}">
                <a16:creationId xmlns:a16="http://schemas.microsoft.com/office/drawing/2014/main" id="{E5E735E3-4BA0-C942-881A-89D92F6512B1}"/>
              </a:ext>
            </a:extLst>
          </p:cNvPr>
          <p:cNvSpPr txBox="1"/>
          <p:nvPr/>
        </p:nvSpPr>
        <p:spPr>
          <a:xfrm>
            <a:off x="-1" y="6485348"/>
            <a:ext cx="12188825" cy="369236"/>
          </a:xfrm>
          <a:prstGeom prst="rect">
            <a:avLst/>
          </a:prstGeom>
          <a:solidFill>
            <a:srgbClr val="1C4584"/>
          </a:solidFill>
        </p:spPr>
        <p:txBody>
          <a:bodyPr wrap="square" rtlCol="0">
            <a:spAutoFit/>
          </a:bodyPr>
          <a:lstStyle/>
          <a:p>
            <a:endParaRPr lang="en-US" sz="1799" dirty="0">
              <a:solidFill>
                <a:srgbClr val="1C4584"/>
              </a:solidFill>
            </a:endParaRPr>
          </a:p>
        </p:txBody>
      </p:sp>
      <p:cxnSp>
        <p:nvCxnSpPr>
          <p:cNvPr id="6" name="Straight Connector 5">
            <a:extLst>
              <a:ext uri="{FF2B5EF4-FFF2-40B4-BE49-F238E27FC236}">
                <a16:creationId xmlns:a16="http://schemas.microsoft.com/office/drawing/2014/main" id="{264AFB6A-FB52-BD42-8CCF-2DD826FE1875}"/>
              </a:ext>
            </a:extLst>
          </p:cNvPr>
          <p:cNvCxnSpPr/>
          <p:nvPr/>
        </p:nvCxnSpPr>
        <p:spPr>
          <a:xfrm>
            <a:off x="524119" y="1091287"/>
            <a:ext cx="11299041" cy="0"/>
          </a:xfrm>
          <a:prstGeom prst="line">
            <a:avLst/>
          </a:prstGeom>
          <a:ln w="19050">
            <a:solidFill>
              <a:srgbClr val="1C4584"/>
            </a:solidFill>
          </a:ln>
        </p:spPr>
        <p:style>
          <a:lnRef idx="1">
            <a:schemeClr val="accent1"/>
          </a:lnRef>
          <a:fillRef idx="0">
            <a:schemeClr val="accent1"/>
          </a:fillRef>
          <a:effectRef idx="0">
            <a:schemeClr val="accent1"/>
          </a:effectRef>
          <a:fontRef idx="minor">
            <a:schemeClr val="tx1"/>
          </a:fontRef>
        </p:style>
      </p:cxnSp>
      <p:sp>
        <p:nvSpPr>
          <p:cNvPr id="8" name="Rectangle 3">
            <a:extLst>
              <a:ext uri="{FF2B5EF4-FFF2-40B4-BE49-F238E27FC236}">
                <a16:creationId xmlns:a16="http://schemas.microsoft.com/office/drawing/2014/main" id="{43E44155-A63D-7B4D-A968-BCD93CC7B044}"/>
              </a:ext>
            </a:extLst>
          </p:cNvPr>
          <p:cNvSpPr>
            <a:spLocks noGrp="1" noChangeArrowheads="1"/>
          </p:cNvSpPr>
          <p:nvPr>
            <p:ph idx="1"/>
          </p:nvPr>
        </p:nvSpPr>
        <p:spPr>
          <a:xfrm>
            <a:off x="524119" y="1313129"/>
            <a:ext cx="10515600" cy="4755355"/>
          </a:xfrm>
        </p:spPr>
        <p:txBody>
          <a:bodyPr>
            <a:normAutofit/>
          </a:bodyPr>
          <a:lstStyle/>
          <a:p>
            <a:pPr>
              <a:spcAft>
                <a:spcPts val="600"/>
              </a:spcAft>
            </a:pPr>
            <a:r>
              <a:rPr lang="en-US" sz="2400" dirty="0">
                <a:latin typeface="Montserrat" pitchFamily="2" charset="77"/>
              </a:rPr>
              <a:t>Review procedures in state Rule at 15A NCAC 02B .0611</a:t>
            </a:r>
          </a:p>
          <a:p>
            <a:pPr>
              <a:spcAft>
                <a:spcPts val="600"/>
              </a:spcAft>
            </a:pPr>
            <a:r>
              <a:rPr lang="en-US" sz="2400" dirty="0">
                <a:latin typeface="Montserrat" pitchFamily="2" charset="77"/>
              </a:rPr>
              <a:t>In submittal, applicant shall demonstrate:</a:t>
            </a:r>
          </a:p>
          <a:p>
            <a:pPr lvl="1"/>
            <a:r>
              <a:rPr lang="en-US" sz="2000" dirty="0">
                <a:latin typeface="Montserrat" pitchFamily="2" charset="77"/>
              </a:rPr>
              <a:t>The basic project purpose cannot be practically accomplished in a manner that would better minimize disturbance, preserve aquatic life and habitat, and protect water quality.</a:t>
            </a:r>
          </a:p>
          <a:p>
            <a:pPr lvl="1"/>
            <a:r>
              <a:rPr lang="en-US" sz="2000" dirty="0">
                <a:latin typeface="Montserrat" pitchFamily="2" charset="77"/>
              </a:rPr>
              <a:t>The use cannot practically be reduced in size or density, reconfigured or redesigned to better minimize disturbance, preserve aquatic life and habitat, and protect water quality.</a:t>
            </a:r>
          </a:p>
          <a:p>
            <a:pPr lvl="1"/>
            <a:r>
              <a:rPr lang="en-US" sz="2000" dirty="0">
                <a:latin typeface="Montserrat" pitchFamily="2" charset="77"/>
              </a:rPr>
              <a:t>Best management practices shall be used if necessary to minimize disturbance, preserve aquatic life and habitat, and protect water quality</a:t>
            </a:r>
          </a:p>
          <a:p>
            <a:pPr marL="457200" lvl="1" indent="0">
              <a:buNone/>
            </a:pPr>
            <a:endParaRPr lang="en-US" sz="1000" dirty="0">
              <a:latin typeface="Montserrat" pitchFamily="2" charset="77"/>
            </a:endParaRPr>
          </a:p>
          <a:p>
            <a:pPr>
              <a:spcAft>
                <a:spcPts val="600"/>
              </a:spcAft>
            </a:pPr>
            <a:r>
              <a:rPr lang="en-US" sz="2400" dirty="0">
                <a:latin typeface="Montserrat" pitchFamily="2" charset="77"/>
              </a:rPr>
              <a:t>DWR/Local government shall review to demine these criteria are met</a:t>
            </a:r>
          </a:p>
        </p:txBody>
      </p:sp>
    </p:spTree>
    <p:extLst>
      <p:ext uri="{BB962C8B-B14F-4D97-AF65-F5344CB8AC3E}">
        <p14:creationId xmlns:p14="http://schemas.microsoft.com/office/powerpoint/2010/main" val="3462605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fade">
                                      <p:cBhvr>
                                        <p:cTn id="3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EFE65BBF-F660-D742-85A1-4844C71C0394}"/>
              </a:ext>
            </a:extLst>
          </p:cNvPr>
          <p:cNvSpPr txBox="1">
            <a:spLocks/>
          </p:cNvSpPr>
          <p:nvPr/>
        </p:nvSpPr>
        <p:spPr>
          <a:xfrm>
            <a:off x="430144" y="436707"/>
            <a:ext cx="11177987" cy="557070"/>
          </a:xfrm>
          <a:prstGeom prst="rect">
            <a:avLst/>
          </a:prstGeom>
        </p:spPr>
        <p:txBody>
          <a:bodyPr vert="horz" lIns="91416" tIns="45708" rIns="91416" bIns="4570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99" b="1" dirty="0">
                <a:solidFill>
                  <a:srgbClr val="1C4584"/>
                </a:solidFill>
                <a:latin typeface="Montserrat" pitchFamily="2" charset="77"/>
              </a:rPr>
              <a:t>Buffer Authorization - Timeline</a:t>
            </a:r>
          </a:p>
        </p:txBody>
      </p:sp>
      <p:sp>
        <p:nvSpPr>
          <p:cNvPr id="5" name="TextBox 4">
            <a:extLst>
              <a:ext uri="{FF2B5EF4-FFF2-40B4-BE49-F238E27FC236}">
                <a16:creationId xmlns:a16="http://schemas.microsoft.com/office/drawing/2014/main" id="{E5E735E3-4BA0-C942-881A-89D92F6512B1}"/>
              </a:ext>
            </a:extLst>
          </p:cNvPr>
          <p:cNvSpPr txBox="1"/>
          <p:nvPr/>
        </p:nvSpPr>
        <p:spPr>
          <a:xfrm>
            <a:off x="-1" y="6485348"/>
            <a:ext cx="12188825" cy="369236"/>
          </a:xfrm>
          <a:prstGeom prst="rect">
            <a:avLst/>
          </a:prstGeom>
          <a:solidFill>
            <a:srgbClr val="1C4584"/>
          </a:solidFill>
        </p:spPr>
        <p:txBody>
          <a:bodyPr wrap="square" rtlCol="0">
            <a:spAutoFit/>
          </a:bodyPr>
          <a:lstStyle/>
          <a:p>
            <a:endParaRPr lang="en-US" sz="1799" dirty="0">
              <a:solidFill>
                <a:srgbClr val="1C4584"/>
              </a:solidFill>
            </a:endParaRPr>
          </a:p>
        </p:txBody>
      </p:sp>
      <p:cxnSp>
        <p:nvCxnSpPr>
          <p:cNvPr id="6" name="Straight Connector 5">
            <a:extLst>
              <a:ext uri="{FF2B5EF4-FFF2-40B4-BE49-F238E27FC236}">
                <a16:creationId xmlns:a16="http://schemas.microsoft.com/office/drawing/2014/main" id="{264AFB6A-FB52-BD42-8CCF-2DD826FE1875}"/>
              </a:ext>
            </a:extLst>
          </p:cNvPr>
          <p:cNvCxnSpPr/>
          <p:nvPr/>
        </p:nvCxnSpPr>
        <p:spPr>
          <a:xfrm>
            <a:off x="524119" y="1091287"/>
            <a:ext cx="11299041" cy="0"/>
          </a:xfrm>
          <a:prstGeom prst="line">
            <a:avLst/>
          </a:prstGeom>
          <a:ln w="19050">
            <a:solidFill>
              <a:srgbClr val="1C4584"/>
            </a:solidFill>
          </a:ln>
        </p:spPr>
        <p:style>
          <a:lnRef idx="1">
            <a:schemeClr val="accent1"/>
          </a:lnRef>
          <a:fillRef idx="0">
            <a:schemeClr val="accent1"/>
          </a:fillRef>
          <a:effectRef idx="0">
            <a:schemeClr val="accent1"/>
          </a:effectRef>
          <a:fontRef idx="minor">
            <a:schemeClr val="tx1"/>
          </a:fontRef>
        </p:style>
      </p:cxnSp>
      <p:sp>
        <p:nvSpPr>
          <p:cNvPr id="7" name="Content Placeholder 4">
            <a:extLst>
              <a:ext uri="{FF2B5EF4-FFF2-40B4-BE49-F238E27FC236}">
                <a16:creationId xmlns:a16="http://schemas.microsoft.com/office/drawing/2014/main" id="{1AE36926-C4FA-D24A-8B72-F4E9636563A0}"/>
              </a:ext>
            </a:extLst>
          </p:cNvPr>
          <p:cNvSpPr>
            <a:spLocks noGrp="1"/>
          </p:cNvSpPr>
          <p:nvPr>
            <p:ph idx="1"/>
          </p:nvPr>
        </p:nvSpPr>
        <p:spPr>
          <a:xfrm>
            <a:off x="524119" y="1410640"/>
            <a:ext cx="10515600" cy="4755355"/>
          </a:xfrm>
        </p:spPr>
        <p:txBody>
          <a:bodyPr>
            <a:normAutofit/>
          </a:bodyPr>
          <a:lstStyle/>
          <a:p>
            <a:r>
              <a:rPr lang="en-US" sz="2400" dirty="0">
                <a:latin typeface="Montserrat" pitchFamily="2" charset="77"/>
              </a:rPr>
              <a:t>DWR/Local Governments have </a:t>
            </a:r>
            <a:r>
              <a:rPr lang="en-US" sz="2400" b="1" u="sng" dirty="0">
                <a:latin typeface="Montserrat" pitchFamily="2" charset="77"/>
              </a:rPr>
              <a:t>60 days </a:t>
            </a:r>
            <a:r>
              <a:rPr lang="en-US" sz="2400" dirty="0">
                <a:latin typeface="Montserrat" pitchFamily="2" charset="77"/>
              </a:rPr>
              <a:t>to review application and take action</a:t>
            </a:r>
          </a:p>
          <a:p>
            <a:pPr marL="914400" lvl="1" indent="-457200">
              <a:buFont typeface="+mj-lt"/>
              <a:buAutoNum type="arabicPeriod"/>
            </a:pPr>
            <a:r>
              <a:rPr lang="en-US" sz="2000" dirty="0">
                <a:latin typeface="Montserrat" pitchFamily="2" charset="77"/>
              </a:rPr>
              <a:t>Issue an Authorization in writing</a:t>
            </a:r>
          </a:p>
          <a:p>
            <a:pPr marL="914400" lvl="1" indent="-457200">
              <a:buFont typeface="+mj-lt"/>
              <a:buAutoNum type="arabicPeriod"/>
            </a:pPr>
            <a:r>
              <a:rPr lang="en-US" sz="2000" dirty="0">
                <a:latin typeface="Montserrat" pitchFamily="2" charset="77"/>
              </a:rPr>
              <a:t>Notify Applicant of incomplete application and request more information</a:t>
            </a:r>
          </a:p>
          <a:p>
            <a:pPr marL="914400" lvl="1" indent="-457200">
              <a:buFont typeface="+mj-lt"/>
              <a:buAutoNum type="arabicPeriod"/>
            </a:pPr>
            <a:r>
              <a:rPr lang="en-US" sz="2000" dirty="0">
                <a:latin typeface="Montserrat" pitchFamily="2" charset="77"/>
              </a:rPr>
              <a:t>Deny request</a:t>
            </a:r>
          </a:p>
          <a:p>
            <a:pPr marL="457200" lvl="1" indent="0">
              <a:buNone/>
            </a:pPr>
            <a:endParaRPr lang="en-US" sz="2000" dirty="0">
              <a:latin typeface="Montserrat" pitchFamily="2" charset="77"/>
            </a:endParaRPr>
          </a:p>
          <a:p>
            <a:r>
              <a:rPr lang="en-US" sz="2400" dirty="0">
                <a:latin typeface="Montserrat" pitchFamily="2" charset="77"/>
              </a:rPr>
              <a:t>Failure to take any action within 60 days is considered automatic approval </a:t>
            </a:r>
            <a:r>
              <a:rPr lang="en-US" sz="2400" i="1" dirty="0">
                <a:latin typeface="Montserrat" pitchFamily="2" charset="77"/>
              </a:rPr>
              <a:t>unless </a:t>
            </a:r>
            <a:r>
              <a:rPr lang="en-US" sz="2400" dirty="0">
                <a:latin typeface="Montserrat" pitchFamily="2" charset="77"/>
              </a:rPr>
              <a:t>one of the following:</a:t>
            </a:r>
            <a:endParaRPr lang="en-US" sz="2400" i="1" dirty="0">
              <a:latin typeface="Montserrat" pitchFamily="2" charset="77"/>
            </a:endParaRPr>
          </a:p>
          <a:p>
            <a:pPr lvl="1"/>
            <a:r>
              <a:rPr lang="en-US" sz="2000" dirty="0">
                <a:latin typeface="Montserrat" pitchFamily="2" charset="77"/>
              </a:rPr>
              <a:t>Applicant agrees to an extended timeline in writing</a:t>
            </a:r>
          </a:p>
          <a:p>
            <a:pPr lvl="1"/>
            <a:r>
              <a:rPr lang="en-US" sz="2000" dirty="0">
                <a:latin typeface="Montserrat" pitchFamily="2" charset="77"/>
              </a:rPr>
              <a:t>Applicant fails to furnish necessary information</a:t>
            </a:r>
          </a:p>
          <a:p>
            <a:pPr lvl="1"/>
            <a:r>
              <a:rPr lang="en-US" sz="2000" dirty="0">
                <a:latin typeface="Montserrat" pitchFamily="2" charset="77"/>
              </a:rPr>
              <a:t>Applicant refuses to provide Authority staff access to records or site</a:t>
            </a:r>
          </a:p>
          <a:p>
            <a:pPr lvl="1"/>
            <a:r>
              <a:rPr lang="en-US" sz="2000" dirty="0">
                <a:latin typeface="Montserrat" pitchFamily="2" charset="77"/>
              </a:rPr>
              <a:t>Necessary information is unavailable</a:t>
            </a:r>
          </a:p>
        </p:txBody>
      </p:sp>
    </p:spTree>
    <p:extLst>
      <p:ext uri="{BB962C8B-B14F-4D97-AF65-F5344CB8AC3E}">
        <p14:creationId xmlns:p14="http://schemas.microsoft.com/office/powerpoint/2010/main" val="319931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5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fade">
                                      <p:cBhvr>
                                        <p:cTn id="27" dur="500"/>
                                        <p:tgtEl>
                                          <p:spTgt spid="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fade">
                                      <p:cBhvr>
                                        <p:cTn id="32" dur="500"/>
                                        <p:tgtEl>
                                          <p:spTgt spid="7">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8" end="8"/>
                                            </p:txEl>
                                          </p:spTgt>
                                        </p:tgtEl>
                                        <p:attrNameLst>
                                          <p:attrName>style.visibility</p:attrName>
                                        </p:attrNameLst>
                                      </p:cBhvr>
                                      <p:to>
                                        <p:strVal val="visible"/>
                                      </p:to>
                                    </p:set>
                                    <p:animEffect transition="in" filter="fade">
                                      <p:cBhvr>
                                        <p:cTn id="37" dur="500"/>
                                        <p:tgtEl>
                                          <p:spTgt spid="7">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9" end="9"/>
                                            </p:txEl>
                                          </p:spTgt>
                                        </p:tgtEl>
                                        <p:attrNameLst>
                                          <p:attrName>style.visibility</p:attrName>
                                        </p:attrNameLst>
                                      </p:cBhvr>
                                      <p:to>
                                        <p:strVal val="visible"/>
                                      </p:to>
                                    </p:set>
                                    <p:animEffect transition="in" filter="fade">
                                      <p:cBhvr>
                                        <p:cTn id="42"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700D711EBA8AD49BF73E0CCE5A8B053" ma:contentTypeVersion="8" ma:contentTypeDescription="Create a new document." ma:contentTypeScope="" ma:versionID="e29c0ddeb10337710f4d80c232e2f775">
  <xsd:schema xmlns:xsd="http://www.w3.org/2001/XMLSchema" xmlns:xs="http://www.w3.org/2001/XMLSchema" xmlns:p="http://schemas.microsoft.com/office/2006/metadata/properties" xmlns:ns2="b5887fe4-9866-453e-8ae9-513cffd743d1" targetNamespace="http://schemas.microsoft.com/office/2006/metadata/properties" ma:root="true" ma:fieldsID="22e4ac2c54ebaae71e6f47949e2905c0" ns2:_="">
    <xsd:import namespace="b5887fe4-9866-453e-8ae9-513cffd743d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887fe4-9866-453e-8ae9-513cffd743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9F5128-4CCA-4F12-88B7-C62E975DF72C}">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b5887fe4-9866-453e-8ae9-513cffd743d1"/>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9358D356-0E2C-4617-B9F8-2B1D2162FE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887fe4-9866-453e-8ae9-513cffd743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D068F8A-DE9A-4FFB-8AAE-E7D7240788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513</TotalTime>
  <Words>1684</Words>
  <Application>Microsoft Office PowerPoint</Application>
  <PresentationFormat>Widescreen</PresentationFormat>
  <Paragraphs>235</Paragraphs>
  <Slides>19</Slides>
  <Notes>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Buffer Authorizations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Buffer Authorizations</dc:title>
  <dc:creator>Fullmer,Grace</dc:creator>
  <cp:lastModifiedBy>Fullmer,Grace</cp:lastModifiedBy>
  <cp:revision>61</cp:revision>
  <dcterms:created xsi:type="dcterms:W3CDTF">2021-01-25T15:32:34Z</dcterms:created>
  <dcterms:modified xsi:type="dcterms:W3CDTF">2021-02-02T19:17:02Z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0x0101000700D711EBA8AD49BF73E0CCE5A8B053</vt:lpwstr>
  </property>
</Properties>
</file>