
<file path=[Content_Types].xml><?xml version="1.0" encoding="utf-8"?>
<Types xmlns="http://schemas.openxmlformats.org/package/2006/content-types">
  <Default Extension="emf" ContentType="image/x-emf"/>
  <Default Extension="gif" ContentType="image/gif"/>
  <Default Extension="jpeg" ContentType="image/jpeg"/>
  <Default Extension="jpg"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0.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8.JP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331" r:id="rId2"/>
    <p:sldId id="428" r:id="rId3"/>
    <p:sldId id="257" r:id="rId4"/>
    <p:sldId id="315" r:id="rId5"/>
    <p:sldId id="323" r:id="rId6"/>
    <p:sldId id="322" r:id="rId7"/>
    <p:sldId id="325" r:id="rId8"/>
    <p:sldId id="329" r:id="rId9"/>
    <p:sldId id="318" r:id="rId10"/>
    <p:sldId id="327" r:id="rId1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484"/>
    <a:srgbClr val="00FFFF"/>
    <a:srgbClr val="0000FF"/>
    <a:srgbClr val="669C5F"/>
    <a:srgbClr val="E3F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2" autoAdjust="0"/>
    <p:restoredTop sz="92550" autoAdjust="0"/>
  </p:normalViewPr>
  <p:slideViewPr>
    <p:cSldViewPr snapToGrid="0">
      <p:cViewPr varScale="1">
        <p:scale>
          <a:sx n="104" d="100"/>
          <a:sy n="104" d="100"/>
        </p:scale>
        <p:origin x="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F0434-F55A-4311-AF27-D8159265F25C}" type="datetimeFigureOut">
              <a:rPr lang="en-US" smtClean="0"/>
              <a:t>1/29/21</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3EC20-CBFF-49D5-B9F6-D3F5B185DE1B}" type="slidenum">
              <a:rPr lang="en-US" smtClean="0"/>
              <a:t>‹#›</a:t>
            </a:fld>
            <a:endParaRPr lang="en-US"/>
          </a:p>
        </p:txBody>
      </p:sp>
    </p:spTree>
    <p:extLst>
      <p:ext uri="{BB962C8B-B14F-4D97-AF65-F5344CB8AC3E}">
        <p14:creationId xmlns:p14="http://schemas.microsoft.com/office/powerpoint/2010/main" val="372393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Impacts on natural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Algal over production</a:t>
            </a:r>
            <a:endParaRPr lang="en-US" dirty="0"/>
          </a:p>
          <a:p>
            <a:r>
              <a:rPr lang="en-US" sz="1200" baseline="0" dirty="0"/>
              <a:t>Environmental, Social, and Economic Issues</a:t>
            </a:r>
          </a:p>
          <a:p>
            <a:endParaRPr lang="en-US" sz="1200" baseline="0" dirty="0"/>
          </a:p>
        </p:txBody>
      </p:sp>
      <p:sp>
        <p:nvSpPr>
          <p:cNvPr id="4" name="Slide Number Placeholder 3"/>
          <p:cNvSpPr>
            <a:spLocks noGrp="1"/>
          </p:cNvSpPr>
          <p:nvPr>
            <p:ph type="sldNum" sz="quarter" idx="5"/>
          </p:nvPr>
        </p:nvSpPr>
        <p:spPr/>
        <p:txBody>
          <a:bodyPr/>
          <a:lstStyle/>
          <a:p>
            <a:fld id="{08A32474-90CD-4DE9-BD0A-DDB650FCE60E}" type="slidenum">
              <a:rPr lang="en-US" smtClean="0"/>
              <a:t>2</a:t>
            </a:fld>
            <a:endParaRPr lang="en-US"/>
          </a:p>
        </p:txBody>
      </p:sp>
    </p:spTree>
    <p:extLst>
      <p:ext uri="{BB962C8B-B14F-4D97-AF65-F5344CB8AC3E}">
        <p14:creationId xmlns:p14="http://schemas.microsoft.com/office/powerpoint/2010/main" val="127772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dirty="0"/>
              <a:t>We are literally the ‘boots on the ground’ when it comes to forestry and logging in North Carolina.</a:t>
            </a:r>
          </a:p>
        </p:txBody>
      </p:sp>
      <p:sp>
        <p:nvSpPr>
          <p:cNvPr id="4" name="Slide Number Placeholder 3"/>
          <p:cNvSpPr>
            <a:spLocks noGrp="1"/>
          </p:cNvSpPr>
          <p:nvPr>
            <p:ph type="sldNum" sz="quarter" idx="10"/>
          </p:nvPr>
        </p:nvSpPr>
        <p:spPr/>
        <p:txBody>
          <a:bodyPr/>
          <a:lstStyle/>
          <a:p>
            <a:fld id="{A433EC20-CBFF-49D5-B9F6-D3F5B185DE1B}" type="slidenum">
              <a:rPr lang="en-US" smtClean="0"/>
              <a:t>3</a:t>
            </a:fld>
            <a:endParaRPr lang="en-US"/>
          </a:p>
        </p:txBody>
      </p:sp>
    </p:spTree>
    <p:extLst>
      <p:ext uri="{BB962C8B-B14F-4D97-AF65-F5344CB8AC3E}">
        <p14:creationId xmlns:p14="http://schemas.microsoft.com/office/powerpoint/2010/main" val="375855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dirty="0"/>
              <a:t>Forestry is governed by several laws and rules, when it comes to water quality protection. Sometimes we have to address the criticism that “forestry is exempted from all the permits and can do whatever </a:t>
            </a:r>
            <a:r>
              <a:rPr lang="en-US" dirty="0" err="1"/>
              <a:t>y’all</a:t>
            </a:r>
            <a:r>
              <a:rPr lang="en-US" dirty="0"/>
              <a:t> want to”. While it is true that forestry (silviculture) is exempted from most (but not all) federal and state permitting, there are strings attached -- conditions that must be met , in order to maintain those exemptions. Basically, forestry jobs have to meet many of the same requirements spelled-out by the 401 or 404 permits; but there’s no requirement to submit a plan to make notifications.</a:t>
            </a:r>
          </a:p>
          <a:p>
            <a:endParaRPr lang="en-US" dirty="0"/>
          </a:p>
          <a:p>
            <a:r>
              <a:rPr lang="en-US" dirty="0"/>
              <a:t>Forest certification programs are not government-sponsored; they are private sector programs, but play an important role in raising the bar for the entire industry, when it comes to BMP performance and overall attention to water quality and other important resource concerns.</a:t>
            </a:r>
          </a:p>
        </p:txBody>
      </p:sp>
      <p:sp>
        <p:nvSpPr>
          <p:cNvPr id="4" name="Slide Number Placeholder 3"/>
          <p:cNvSpPr>
            <a:spLocks noGrp="1"/>
          </p:cNvSpPr>
          <p:nvPr>
            <p:ph type="sldNum" sz="quarter" idx="10"/>
          </p:nvPr>
        </p:nvSpPr>
        <p:spPr/>
        <p:txBody>
          <a:bodyPr/>
          <a:lstStyle/>
          <a:p>
            <a:fld id="{A433EC20-CBFF-49D5-B9F6-D3F5B185DE1B}" type="slidenum">
              <a:rPr lang="en-US" smtClean="0"/>
              <a:t>4</a:t>
            </a:fld>
            <a:endParaRPr lang="en-US"/>
          </a:p>
        </p:txBody>
      </p:sp>
    </p:spTree>
    <p:extLst>
      <p:ext uri="{BB962C8B-B14F-4D97-AF65-F5344CB8AC3E}">
        <p14:creationId xmlns:p14="http://schemas.microsoft.com/office/powerpoint/2010/main" val="200919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3EC20-CBFF-49D5-B9F6-D3F5B185DE1B}" type="slidenum">
              <a:rPr lang="en-US" smtClean="0"/>
              <a:t>5</a:t>
            </a:fld>
            <a:endParaRPr lang="en-US"/>
          </a:p>
        </p:txBody>
      </p:sp>
    </p:spTree>
    <p:extLst>
      <p:ext uri="{BB962C8B-B14F-4D97-AF65-F5344CB8AC3E}">
        <p14:creationId xmlns:p14="http://schemas.microsoft.com/office/powerpoint/2010/main" val="114027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3EC20-CBFF-49D5-B9F6-D3F5B185DE1B}" type="slidenum">
              <a:rPr lang="en-US" smtClean="0"/>
              <a:t>6</a:t>
            </a:fld>
            <a:endParaRPr lang="en-US"/>
          </a:p>
        </p:txBody>
      </p:sp>
    </p:spTree>
    <p:extLst>
      <p:ext uri="{BB962C8B-B14F-4D97-AF65-F5344CB8AC3E}">
        <p14:creationId xmlns:p14="http://schemas.microsoft.com/office/powerpoint/2010/main" val="276060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dirty="0"/>
              <a:t>I’m not going to get into the Forest Harvesting Requirements of each &amp; every Buffer Rule, because they are very detailed, and are slightly different between different River Basins or Watersheds -- But they are spelled out in the Forestry Leaflets provided in your notebook, and can be printed from our website.</a:t>
            </a:r>
          </a:p>
          <a:p>
            <a:endParaRPr lang="en-US" dirty="0"/>
          </a:p>
          <a:p>
            <a:r>
              <a:rPr lang="en-US" dirty="0"/>
              <a:t>((Photo shows a well-implemented, Neuse River Basin Riparian Buffer Rule zone on a logging job in Durham County.))</a:t>
            </a:r>
          </a:p>
        </p:txBody>
      </p:sp>
      <p:sp>
        <p:nvSpPr>
          <p:cNvPr id="4" name="Slide Number Placeholder 3"/>
          <p:cNvSpPr>
            <a:spLocks noGrp="1"/>
          </p:cNvSpPr>
          <p:nvPr>
            <p:ph type="sldNum" sz="quarter" idx="10"/>
          </p:nvPr>
        </p:nvSpPr>
        <p:spPr/>
        <p:txBody>
          <a:bodyPr/>
          <a:lstStyle/>
          <a:p>
            <a:fld id="{A433EC20-CBFF-49D5-B9F6-D3F5B185DE1B}" type="slidenum">
              <a:rPr lang="en-US" smtClean="0"/>
              <a:t>7</a:t>
            </a:fld>
            <a:endParaRPr lang="en-US"/>
          </a:p>
        </p:txBody>
      </p:sp>
    </p:spTree>
    <p:extLst>
      <p:ext uri="{BB962C8B-B14F-4D97-AF65-F5344CB8AC3E}">
        <p14:creationId xmlns:p14="http://schemas.microsoft.com/office/powerpoint/2010/main" val="349819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3EC20-CBFF-49D5-B9F6-D3F5B185DE1B}" type="slidenum">
              <a:rPr lang="en-US" smtClean="0"/>
              <a:t>8</a:t>
            </a:fld>
            <a:endParaRPr lang="en-US"/>
          </a:p>
        </p:txBody>
      </p:sp>
    </p:spTree>
    <p:extLst>
      <p:ext uri="{BB962C8B-B14F-4D97-AF65-F5344CB8AC3E}">
        <p14:creationId xmlns:p14="http://schemas.microsoft.com/office/powerpoint/2010/main" val="259041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US" dirty="0"/>
              <a:t>Note, 2 of the highlighted FPG rules closely mirror requirements described in the Riparian Buffer Rules.</a:t>
            </a:r>
          </a:p>
        </p:txBody>
      </p:sp>
      <p:sp>
        <p:nvSpPr>
          <p:cNvPr id="4" name="Slide Number Placeholder 3"/>
          <p:cNvSpPr>
            <a:spLocks noGrp="1"/>
          </p:cNvSpPr>
          <p:nvPr>
            <p:ph type="sldNum" sz="quarter" idx="10"/>
          </p:nvPr>
        </p:nvSpPr>
        <p:spPr/>
        <p:txBody>
          <a:bodyPr/>
          <a:lstStyle/>
          <a:p>
            <a:fld id="{A433EC20-CBFF-49D5-B9F6-D3F5B185DE1B}" type="slidenum">
              <a:rPr lang="en-US" smtClean="0"/>
              <a:t>9</a:t>
            </a:fld>
            <a:endParaRPr lang="en-US"/>
          </a:p>
        </p:txBody>
      </p:sp>
    </p:spTree>
    <p:extLst>
      <p:ext uri="{BB962C8B-B14F-4D97-AF65-F5344CB8AC3E}">
        <p14:creationId xmlns:p14="http://schemas.microsoft.com/office/powerpoint/2010/main" val="97035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3EC20-CBFF-49D5-B9F6-D3F5B185DE1B}" type="slidenum">
              <a:rPr lang="en-US" smtClean="0"/>
              <a:t>10</a:t>
            </a:fld>
            <a:endParaRPr lang="en-US"/>
          </a:p>
        </p:txBody>
      </p:sp>
    </p:spTree>
    <p:extLst>
      <p:ext uri="{BB962C8B-B14F-4D97-AF65-F5344CB8AC3E}">
        <p14:creationId xmlns:p14="http://schemas.microsoft.com/office/powerpoint/2010/main" val="94583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905FC6-BF15-4829-992B-A49E9D034A13}" type="datetime1">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403191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2D0B58-7A89-4A46-AD18-CB2C33CB6310}" type="datetime1">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13111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AF800-B1F2-4857-8892-DC7D6AAB95EA}" type="datetime1">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128293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 Lighthouse, Mountains, Full Logo, Title and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9028" y="553524"/>
            <a:ext cx="7526566" cy="713497"/>
          </a:xfrm>
        </p:spPr>
        <p:txBody>
          <a:bodyPr anchor="ctr">
            <a:noAutofit/>
          </a:bodyPr>
          <a:lstStyle>
            <a:lvl1pPr algn="r">
              <a:defRPr sz="3999" i="0">
                <a:solidFill>
                  <a:schemeClr val="bg1"/>
                </a:solidFill>
                <a:latin typeface="Montserrat Medium" panose="00000600000000000000" pitchFamily="2" charset="0"/>
                <a:cs typeface="Times New Roman" panose="02020603050405020304" pitchFamily="18" charset="0"/>
              </a:defRPr>
            </a:lvl1pPr>
          </a:lstStyle>
          <a:p>
            <a:r>
              <a:rPr lang="en-US" dirty="0"/>
              <a:t>Riparian Buffer Rules 101</a:t>
            </a:r>
          </a:p>
        </p:txBody>
      </p:sp>
    </p:spTree>
    <p:extLst>
      <p:ext uri="{BB962C8B-B14F-4D97-AF65-F5344CB8AC3E}">
        <p14:creationId xmlns:p14="http://schemas.microsoft.com/office/powerpoint/2010/main" val="337109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DD6919-6BE7-4F48-8E5A-D8404D17097D}" type="datetime1">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254585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01E5B-43EB-46A0-9666-A81D7226585F}" type="datetime1">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287481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7C7717-1D4C-4BDD-8AD7-B07180675BCC}" type="datetime1">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104275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299E35-C8CF-4C49-B722-952D731E020D}" type="datetime1">
              <a:rPr lang="en-US" smtClean="0"/>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36455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6BB288-F4E0-4862-972D-509DE1B9371E}" type="datetime1">
              <a:rPr lang="en-US" smtClean="0"/>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175866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A0F77-D982-4AFE-A966-C4BC2002EC78}" type="datetime1">
              <a:rPr lang="en-US" smtClean="0"/>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373284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04BFA7-6CDF-4233-A410-522E3B3EE29C}" type="datetime1">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197313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F61BFC-18FE-49B8-8080-49D57A71621C}" type="datetime1">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CE559-E87E-467C-A368-638196D08541}" type="slidenum">
              <a:rPr lang="en-US" smtClean="0"/>
              <a:t>‹#›</a:t>
            </a:fld>
            <a:endParaRPr lang="en-US"/>
          </a:p>
        </p:txBody>
      </p:sp>
    </p:spTree>
    <p:extLst>
      <p:ext uri="{BB962C8B-B14F-4D97-AF65-F5344CB8AC3E}">
        <p14:creationId xmlns:p14="http://schemas.microsoft.com/office/powerpoint/2010/main" val="138453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8AEE3-6169-454E-A84D-3F9251397684}" type="datetime1">
              <a:rPr lang="en-US" smtClean="0"/>
              <a:t>1/29/21</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CE559-E87E-467C-A368-638196D08541}" type="slidenum">
              <a:rPr lang="en-US" smtClean="0"/>
              <a:t>‹#›</a:t>
            </a:fld>
            <a:endParaRPr lang="en-US"/>
          </a:p>
        </p:txBody>
      </p:sp>
    </p:spTree>
    <p:extLst>
      <p:ext uri="{BB962C8B-B14F-4D97-AF65-F5344CB8AC3E}">
        <p14:creationId xmlns:p14="http://schemas.microsoft.com/office/powerpoint/2010/main" val="31150194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cforestservice.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10" y="893"/>
            <a:ext cx="12183412" cy="6856214"/>
          </a:xfrm>
          <a:prstGeom prst="rect">
            <a:avLst/>
          </a:prstGeom>
        </p:spPr>
      </p:pic>
      <p:sp>
        <p:nvSpPr>
          <p:cNvPr id="3" name="Rectangle 2"/>
          <p:cNvSpPr/>
          <p:nvPr/>
        </p:nvSpPr>
        <p:spPr>
          <a:xfrm>
            <a:off x="-1" y="1500698"/>
            <a:ext cx="12188825" cy="205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B6D44F-9F47-49EF-BCBD-D6E360CB8AD2}"/>
              </a:ext>
            </a:extLst>
          </p:cNvPr>
          <p:cNvSpPr>
            <a:spLocks noGrp="1"/>
          </p:cNvSpPr>
          <p:nvPr>
            <p:ph type="ctrTitle"/>
          </p:nvPr>
        </p:nvSpPr>
        <p:spPr>
          <a:xfrm>
            <a:off x="457200" y="509092"/>
            <a:ext cx="11183207" cy="713312"/>
          </a:xfrm>
        </p:spPr>
        <p:txBody>
          <a:bodyPr>
            <a:noAutofit/>
          </a:bodyPr>
          <a:lstStyle/>
          <a:p>
            <a:r>
              <a:rPr lang="en-US" sz="3199" dirty="0"/>
              <a:t>Forestry &amp; Buffer Rules: </a:t>
            </a:r>
            <a:r>
              <a:rPr lang="en-US" sz="2200" dirty="0"/>
              <a:t>--A Brief Overview for Local Governments--</a:t>
            </a:r>
          </a:p>
        </p:txBody>
      </p:sp>
      <p:sp>
        <p:nvSpPr>
          <p:cNvPr id="6" name="Title 4">
            <a:extLst>
              <a:ext uri="{FF2B5EF4-FFF2-40B4-BE49-F238E27FC236}">
                <a16:creationId xmlns:a16="http://schemas.microsoft.com/office/drawing/2014/main" id="{DB49101E-BCE3-4552-A06B-7A2F6D02A9DE}"/>
              </a:ext>
            </a:extLst>
          </p:cNvPr>
          <p:cNvSpPr txBox="1">
            <a:spLocks/>
          </p:cNvSpPr>
          <p:nvPr/>
        </p:nvSpPr>
        <p:spPr>
          <a:xfrm>
            <a:off x="9602820" y="3429003"/>
            <a:ext cx="2099716" cy="713312"/>
          </a:xfrm>
          <a:prstGeom prst="rect">
            <a:avLst/>
          </a:prstGeom>
        </p:spPr>
        <p:txBody>
          <a:bodyPr vert="horz" lIns="91416" tIns="45708" rIns="91416" bIns="45708" rtlCol="0" anchor="ctr">
            <a:noAutofit/>
          </a:bodyPr>
          <a:lstStyle>
            <a:lvl1pPr algn="r" defTabSz="9144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3199"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2" y="1536898"/>
            <a:ext cx="1950216" cy="19806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605" y="1536898"/>
            <a:ext cx="1950216" cy="19806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8597" y="1540222"/>
            <a:ext cx="1950216" cy="198068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6223" y="1540222"/>
            <a:ext cx="1950216" cy="198068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8838" y="1536401"/>
            <a:ext cx="1944915" cy="197530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85907" y="1536401"/>
            <a:ext cx="1944915" cy="197530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3934" y="5398500"/>
            <a:ext cx="2645944" cy="1027799"/>
          </a:xfrm>
          <a:prstGeom prst="rect">
            <a:avLst/>
          </a:prstGeom>
        </p:spPr>
      </p:pic>
      <p:sp>
        <p:nvSpPr>
          <p:cNvPr id="13" name="TextBox 12">
            <a:extLst>
              <a:ext uri="{FF2B5EF4-FFF2-40B4-BE49-F238E27FC236}">
                <a16:creationId xmlns:a16="http://schemas.microsoft.com/office/drawing/2014/main" id="{92EA9E5A-5CD2-324A-9F37-3290BB436E0F}"/>
              </a:ext>
            </a:extLst>
          </p:cNvPr>
          <p:cNvSpPr txBox="1"/>
          <p:nvPr/>
        </p:nvSpPr>
        <p:spPr>
          <a:xfrm>
            <a:off x="43468" y="3719229"/>
            <a:ext cx="6491562" cy="1046440"/>
          </a:xfrm>
          <a:prstGeom prst="rect">
            <a:avLst/>
          </a:prstGeom>
          <a:noFill/>
        </p:spPr>
        <p:txBody>
          <a:bodyPr wrap="square" rtlCol="0">
            <a:spAutoFit/>
          </a:bodyPr>
          <a:lstStyle/>
          <a:p>
            <a:r>
              <a:rPr lang="en-US" sz="1700" b="1" dirty="0">
                <a:solidFill>
                  <a:schemeClr val="bg1"/>
                </a:solidFill>
                <a:latin typeface="Montserrat" pitchFamily="2" charset="77"/>
              </a:rPr>
              <a:t>Tom Gerow, Jr. </a:t>
            </a:r>
            <a:r>
              <a:rPr lang="en-US" sz="1400" b="1" dirty="0">
                <a:solidFill>
                  <a:schemeClr val="bg1"/>
                </a:solidFill>
                <a:latin typeface="Montserrat" pitchFamily="2" charset="77"/>
              </a:rPr>
              <a:t>RF, CESSWI</a:t>
            </a:r>
          </a:p>
          <a:p>
            <a:r>
              <a:rPr lang="en-US" sz="1500" dirty="0">
                <a:solidFill>
                  <a:schemeClr val="bg1"/>
                </a:solidFill>
                <a:latin typeface="Montserrat" pitchFamily="2" charset="77"/>
              </a:rPr>
              <a:t>Water Resources Staff Forester</a:t>
            </a:r>
          </a:p>
          <a:p>
            <a:r>
              <a:rPr lang="en-US" sz="1500" dirty="0">
                <a:solidFill>
                  <a:schemeClr val="bg1"/>
                </a:solidFill>
                <a:latin typeface="Montserrat" pitchFamily="2" charset="77"/>
              </a:rPr>
              <a:t>North Carolina Forest Service</a:t>
            </a:r>
          </a:p>
          <a:p>
            <a:r>
              <a:rPr lang="en-US" sz="1500" dirty="0">
                <a:solidFill>
                  <a:schemeClr val="bg1"/>
                </a:solidFill>
                <a:latin typeface="Montserrat" pitchFamily="2" charset="77"/>
              </a:rPr>
              <a:t>N.C. Department of Agriculture and Consumer Services</a:t>
            </a:r>
          </a:p>
        </p:txBody>
      </p:sp>
      <p:pic>
        <p:nvPicPr>
          <p:cNvPr id="15" name="Picture 14">
            <a:extLst>
              <a:ext uri="{FF2B5EF4-FFF2-40B4-BE49-F238E27FC236}">
                <a16:creationId xmlns:a16="http://schemas.microsoft.com/office/drawing/2014/main" id="{16EF85CC-8366-A84D-AE65-4258EBF99FCA}"/>
              </a:ext>
            </a:extLst>
          </p:cNvPr>
          <p:cNvPicPr>
            <a:picLocks noChangeAspect="1"/>
          </p:cNvPicPr>
          <p:nvPr/>
        </p:nvPicPr>
        <p:blipFill>
          <a:blip r:embed="rId10"/>
          <a:stretch>
            <a:fillRect/>
          </a:stretch>
        </p:blipFill>
        <p:spPr>
          <a:xfrm>
            <a:off x="6995608" y="5373324"/>
            <a:ext cx="1115048" cy="1133033"/>
          </a:xfrm>
          <a:prstGeom prst="rect">
            <a:avLst/>
          </a:prstGeom>
        </p:spPr>
      </p:pic>
      <p:pic>
        <p:nvPicPr>
          <p:cNvPr id="17" name="Picture 16">
            <a:extLst>
              <a:ext uri="{FF2B5EF4-FFF2-40B4-BE49-F238E27FC236}">
                <a16:creationId xmlns:a16="http://schemas.microsoft.com/office/drawing/2014/main" id="{A688E379-D92B-EE4B-827F-C6D11621F4BA}"/>
              </a:ext>
            </a:extLst>
          </p:cNvPr>
          <p:cNvPicPr>
            <a:picLocks noChangeAspect="1"/>
          </p:cNvPicPr>
          <p:nvPr/>
        </p:nvPicPr>
        <p:blipFill>
          <a:blip r:embed="rId11"/>
          <a:stretch>
            <a:fillRect/>
          </a:stretch>
        </p:blipFill>
        <p:spPr>
          <a:xfrm>
            <a:off x="8272253" y="5617458"/>
            <a:ext cx="1809507" cy="589884"/>
          </a:xfrm>
          <a:prstGeom prst="rect">
            <a:avLst/>
          </a:prstGeom>
        </p:spPr>
      </p:pic>
      <p:pic>
        <p:nvPicPr>
          <p:cNvPr id="23" name="Picture 22">
            <a:extLst>
              <a:ext uri="{FF2B5EF4-FFF2-40B4-BE49-F238E27FC236}">
                <a16:creationId xmlns:a16="http://schemas.microsoft.com/office/drawing/2014/main" id="{882B5A94-49DA-4245-9963-E7C5EDE0DEF9}"/>
              </a:ext>
            </a:extLst>
          </p:cNvPr>
          <p:cNvPicPr>
            <a:picLocks noChangeAspect="1"/>
          </p:cNvPicPr>
          <p:nvPr/>
        </p:nvPicPr>
        <p:blipFill rotWithShape="1">
          <a:blip r:embed="rId12"/>
          <a:srcRect b="50860"/>
          <a:stretch/>
        </p:blipFill>
        <p:spPr>
          <a:xfrm>
            <a:off x="9937859" y="5293054"/>
            <a:ext cx="2409855" cy="964421"/>
          </a:xfrm>
          <a:prstGeom prst="rect">
            <a:avLst/>
          </a:prstGeom>
        </p:spPr>
      </p:pic>
    </p:spTree>
    <p:extLst>
      <p:ext uri="{BB962C8B-B14F-4D97-AF65-F5344CB8AC3E}">
        <p14:creationId xmlns:p14="http://schemas.microsoft.com/office/powerpoint/2010/main" val="26837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4D70D5E-4CB9-4EC9-BCF8-293CC665E81E}"/>
              </a:ext>
            </a:extLst>
          </p:cNvPr>
          <p:cNvGraphicFramePr>
            <a:graphicFrameLocks noGrp="1"/>
          </p:cNvGraphicFramePr>
          <p:nvPr>
            <p:ph idx="1"/>
            <p:extLst>
              <p:ext uri="{D42A27DB-BD31-4B8C-83A1-F6EECF244321}">
                <p14:modId xmlns:p14="http://schemas.microsoft.com/office/powerpoint/2010/main" val="1933918442"/>
              </p:ext>
            </p:extLst>
          </p:nvPr>
        </p:nvGraphicFramePr>
        <p:xfrm>
          <a:off x="903314" y="1217998"/>
          <a:ext cx="10382194" cy="4239407"/>
        </p:xfrm>
        <a:graphic>
          <a:graphicData uri="http://schemas.openxmlformats.org/drawingml/2006/table">
            <a:tbl>
              <a:tblPr firstRow="1" bandRow="1">
                <a:tableStyleId>{5C22544A-7EE6-4342-B048-85BDC9FD1C3A}</a:tableStyleId>
              </a:tblPr>
              <a:tblGrid>
                <a:gridCol w="5092324">
                  <a:extLst>
                    <a:ext uri="{9D8B030D-6E8A-4147-A177-3AD203B41FA5}">
                      <a16:colId xmlns:a16="http://schemas.microsoft.com/office/drawing/2014/main" val="1986428365"/>
                    </a:ext>
                  </a:extLst>
                </a:gridCol>
                <a:gridCol w="5289870">
                  <a:extLst>
                    <a:ext uri="{9D8B030D-6E8A-4147-A177-3AD203B41FA5}">
                      <a16:colId xmlns:a16="http://schemas.microsoft.com/office/drawing/2014/main" val="1679447200"/>
                    </a:ext>
                  </a:extLst>
                </a:gridCol>
              </a:tblGrid>
              <a:tr h="495234">
                <a:tc>
                  <a:txBody>
                    <a:bodyPr/>
                    <a:lstStyle/>
                    <a:p>
                      <a:pPr algn="ctr"/>
                      <a:r>
                        <a:rPr lang="en-US" sz="1800" b="0" i="0" dirty="0">
                          <a:latin typeface="Montserrat" pitchFamily="2" charset="77"/>
                        </a:rPr>
                        <a:t>FPGs</a:t>
                      </a:r>
                    </a:p>
                  </a:txBody>
                  <a:tcPr marL="121888" marR="121888" marT="60944" marB="60944">
                    <a:solidFill>
                      <a:srgbClr val="1B4484"/>
                    </a:solidFill>
                  </a:tcPr>
                </a:tc>
                <a:tc>
                  <a:txBody>
                    <a:bodyPr/>
                    <a:lstStyle/>
                    <a:p>
                      <a:pPr algn="ctr"/>
                      <a:r>
                        <a:rPr lang="en-US" sz="1800" b="0" i="0" dirty="0">
                          <a:latin typeface="Montserrat" pitchFamily="2" charset="77"/>
                        </a:rPr>
                        <a:t>Buffer Rules</a:t>
                      </a:r>
                    </a:p>
                  </a:txBody>
                  <a:tcPr marL="121888" marR="121888" marT="60944" marB="60944">
                    <a:solidFill>
                      <a:srgbClr val="1B4484"/>
                    </a:solidFill>
                  </a:tcPr>
                </a:tc>
                <a:extLst>
                  <a:ext uri="{0D108BD9-81ED-4DB2-BD59-A6C34878D82A}">
                    <a16:rowId xmlns:a16="http://schemas.microsoft.com/office/drawing/2014/main" val="2725387116"/>
                  </a:ext>
                </a:extLst>
              </a:tr>
              <a:tr h="370385">
                <a:tc>
                  <a:txBody>
                    <a:bodyPr/>
                    <a:lstStyle/>
                    <a:p>
                      <a:pPr>
                        <a:lnSpc>
                          <a:spcPct val="100000"/>
                        </a:lnSpc>
                        <a:spcAft>
                          <a:spcPts val="600"/>
                        </a:spcAft>
                      </a:pPr>
                      <a:r>
                        <a:rPr lang="en-US" sz="1600" b="0" i="0" dirty="0">
                          <a:latin typeface="Montserrat" pitchFamily="2" charset="77"/>
                        </a:rPr>
                        <a:t>Requires a SMZ.</a:t>
                      </a:r>
                    </a:p>
                  </a:txBody>
                  <a:tcPr marL="121888" marR="121888" marT="60944" marB="60944">
                    <a:lnR w="12700" cap="flat" cmpd="sng" algn="ctr">
                      <a:solidFill>
                        <a:schemeClr val="tx1"/>
                      </a:solidFill>
                      <a:prstDash val="solid"/>
                      <a:round/>
                      <a:headEnd type="none" w="med" len="med"/>
                      <a:tailEnd type="none" w="med" len="med"/>
                    </a:lnR>
                    <a:noFill/>
                  </a:tcPr>
                </a:tc>
                <a:tc>
                  <a:txBody>
                    <a:bodyPr/>
                    <a:lstStyle/>
                    <a:p>
                      <a:pPr>
                        <a:lnSpc>
                          <a:spcPct val="100000"/>
                        </a:lnSpc>
                        <a:spcAft>
                          <a:spcPts val="600"/>
                        </a:spcAft>
                      </a:pPr>
                      <a:r>
                        <a:rPr lang="en-US" sz="1600" b="0" i="0" dirty="0">
                          <a:latin typeface="Montserrat" pitchFamily="2" charset="77"/>
                        </a:rPr>
                        <a:t>Requires a specific Buffer Rule Zone(s)</a:t>
                      </a:r>
                    </a:p>
                  </a:txBody>
                  <a:tcPr marL="121888" marR="121888" marT="60944" marB="60944">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400043642"/>
                  </a:ext>
                </a:extLst>
              </a:tr>
              <a:tr h="604547">
                <a:tc>
                  <a:txBody>
                    <a:bodyPr/>
                    <a:lstStyle/>
                    <a:p>
                      <a:pPr>
                        <a:lnSpc>
                          <a:spcPct val="100000"/>
                        </a:lnSpc>
                        <a:spcAft>
                          <a:spcPts val="600"/>
                        </a:spcAft>
                      </a:pPr>
                      <a:r>
                        <a:rPr lang="en-US" sz="1600" b="0" i="0" u="sng" dirty="0">
                          <a:latin typeface="Montserrat" pitchFamily="2" charset="77"/>
                        </a:rPr>
                        <a:t>Any</a:t>
                      </a:r>
                      <a:r>
                        <a:rPr lang="en-US" sz="1600" b="0" i="0" dirty="0">
                          <a:latin typeface="Montserrat" pitchFamily="2" charset="77"/>
                        </a:rPr>
                        <a:t> Intermittent Stream, </a:t>
                      </a:r>
                      <a:r>
                        <a:rPr lang="en-US" sz="1600" b="0" i="0" u="sng" dirty="0">
                          <a:latin typeface="Montserrat" pitchFamily="2" charset="77"/>
                        </a:rPr>
                        <a:t>Any</a:t>
                      </a:r>
                      <a:r>
                        <a:rPr lang="en-US" sz="1600" b="0" i="0" dirty="0">
                          <a:latin typeface="Montserrat" pitchFamily="2" charset="77"/>
                        </a:rPr>
                        <a:t> Perennial stream, </a:t>
                      </a:r>
                      <a:r>
                        <a:rPr lang="en-US" sz="1600" b="0" i="0" u="sng" dirty="0">
                          <a:latin typeface="Montserrat" pitchFamily="2" charset="77"/>
                        </a:rPr>
                        <a:t>Any</a:t>
                      </a:r>
                      <a:r>
                        <a:rPr lang="en-US" sz="1600" b="0" i="0" dirty="0">
                          <a:latin typeface="Montserrat" pitchFamily="2" charset="77"/>
                        </a:rPr>
                        <a:t> Perennial Waterbody.</a:t>
                      </a:r>
                    </a:p>
                  </a:txBody>
                  <a:tcPr marL="121888" marR="121888" marT="60944" marB="60944">
                    <a:lnR w="12700" cap="flat" cmpd="sng" algn="ctr">
                      <a:solidFill>
                        <a:schemeClr val="tx1"/>
                      </a:solidFill>
                      <a:prstDash val="solid"/>
                      <a:round/>
                      <a:headEnd type="none" w="med" len="med"/>
                      <a:tailEnd type="none" w="med" len="med"/>
                    </a:lnR>
                    <a:solidFill>
                      <a:srgbClr val="E3F1DA"/>
                    </a:solidFill>
                  </a:tcPr>
                </a:tc>
                <a:tc>
                  <a:txBody>
                    <a:bodyPr/>
                    <a:lstStyle/>
                    <a:p>
                      <a:pPr>
                        <a:lnSpc>
                          <a:spcPct val="100000"/>
                        </a:lnSpc>
                        <a:spcAft>
                          <a:spcPts val="600"/>
                        </a:spcAft>
                      </a:pPr>
                      <a:r>
                        <a:rPr lang="en-US" sz="1600" b="0" i="0" dirty="0">
                          <a:latin typeface="Montserrat" pitchFamily="2" charset="77"/>
                        </a:rPr>
                        <a:t>‘Blueline’ stream approximately shown on topo or soil map. (with caveat, in Randleman)</a:t>
                      </a:r>
                    </a:p>
                  </a:txBody>
                  <a:tcPr marL="121888" marR="121888" marT="60944" marB="60944">
                    <a:lnL w="12700" cap="flat" cmpd="sng" algn="ctr">
                      <a:solidFill>
                        <a:schemeClr val="tx1"/>
                      </a:solidFill>
                      <a:prstDash val="solid"/>
                      <a:round/>
                      <a:headEnd type="none" w="med" len="med"/>
                      <a:tailEnd type="none" w="med" len="med"/>
                    </a:lnL>
                    <a:solidFill>
                      <a:srgbClr val="E3F1DA"/>
                    </a:solidFill>
                  </a:tcPr>
                </a:tc>
                <a:extLst>
                  <a:ext uri="{0D108BD9-81ED-4DB2-BD59-A6C34878D82A}">
                    <a16:rowId xmlns:a16="http://schemas.microsoft.com/office/drawing/2014/main" val="2732788124"/>
                  </a:ext>
                </a:extLst>
              </a:tr>
              <a:tr h="825693">
                <a:tc>
                  <a:txBody>
                    <a:bodyPr/>
                    <a:lstStyle/>
                    <a:p>
                      <a:pPr>
                        <a:lnSpc>
                          <a:spcPct val="100000"/>
                        </a:lnSpc>
                        <a:spcAft>
                          <a:spcPts val="0"/>
                        </a:spcAft>
                      </a:pPr>
                      <a:r>
                        <a:rPr lang="en-US" sz="1600" b="0" i="0" dirty="0">
                          <a:latin typeface="Montserrat" pitchFamily="2" charset="77"/>
                        </a:rPr>
                        <a:t>No fixed width of SMZ. </a:t>
                      </a:r>
                    </a:p>
                    <a:p>
                      <a:pPr>
                        <a:lnSpc>
                          <a:spcPct val="100000"/>
                        </a:lnSpc>
                        <a:spcAft>
                          <a:spcPts val="0"/>
                        </a:spcAft>
                      </a:pPr>
                      <a:r>
                        <a:rPr lang="en-US" sz="1600" b="0" i="0" dirty="0">
                          <a:latin typeface="Montserrat" pitchFamily="2" charset="77"/>
                        </a:rPr>
                        <a:t>But must restrain sedimentation. </a:t>
                      </a:r>
                    </a:p>
                    <a:p>
                      <a:pPr>
                        <a:lnSpc>
                          <a:spcPct val="100000"/>
                        </a:lnSpc>
                        <a:spcAft>
                          <a:spcPts val="600"/>
                        </a:spcAft>
                      </a:pPr>
                      <a:r>
                        <a:rPr lang="en-US" sz="1600" b="0" i="0" dirty="0">
                          <a:latin typeface="Montserrat" pitchFamily="2" charset="77"/>
                        </a:rPr>
                        <a:t>Must provide/maintain groundcover.</a:t>
                      </a:r>
                    </a:p>
                  </a:txBody>
                  <a:tcPr marL="121888" marR="121888" marT="60944" marB="60944">
                    <a:lnR w="12700" cap="flat" cmpd="sng" algn="ctr">
                      <a:solidFill>
                        <a:schemeClr val="tx1"/>
                      </a:solidFill>
                      <a:prstDash val="solid"/>
                      <a:round/>
                      <a:headEnd type="none" w="med" len="med"/>
                      <a:tailEnd type="none" w="med" len="med"/>
                    </a:lnR>
                    <a:noFill/>
                  </a:tcPr>
                </a:tc>
                <a:tc>
                  <a:txBody>
                    <a:bodyPr/>
                    <a:lstStyle/>
                    <a:p>
                      <a:pPr>
                        <a:lnSpc>
                          <a:spcPct val="100000"/>
                        </a:lnSpc>
                        <a:spcAft>
                          <a:spcPts val="600"/>
                        </a:spcAft>
                      </a:pPr>
                      <a:r>
                        <a:rPr lang="en-US" sz="1600" b="0" i="0" dirty="0">
                          <a:latin typeface="Montserrat" pitchFamily="2" charset="77"/>
                        </a:rPr>
                        <a:t>Prescribed 50-feet width, separated into multiple Zones. Groundcover required. Must provide for diffuse flow.</a:t>
                      </a:r>
                    </a:p>
                  </a:txBody>
                  <a:tcPr marL="121888" marR="121888" marT="60944" marB="60944">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653815941"/>
                  </a:ext>
                </a:extLst>
              </a:tr>
              <a:tr h="691676">
                <a:tc>
                  <a:txBody>
                    <a:bodyPr/>
                    <a:lstStyle/>
                    <a:p>
                      <a:pPr>
                        <a:lnSpc>
                          <a:spcPct val="100000"/>
                        </a:lnSpc>
                        <a:spcAft>
                          <a:spcPts val="0"/>
                        </a:spcAft>
                      </a:pPr>
                      <a:r>
                        <a:rPr lang="en-US" sz="1600" b="0" i="0" dirty="0">
                          <a:latin typeface="Montserrat" pitchFamily="2" charset="77"/>
                        </a:rPr>
                        <a:t>No explicit harvest restrictions.</a:t>
                      </a:r>
                    </a:p>
                    <a:p>
                      <a:pPr>
                        <a:lnSpc>
                          <a:spcPct val="100000"/>
                        </a:lnSpc>
                        <a:spcAft>
                          <a:spcPts val="600"/>
                        </a:spcAft>
                      </a:pPr>
                      <a:r>
                        <a:rPr lang="en-US" sz="1600" b="0" i="0" dirty="0">
                          <a:latin typeface="Montserrat" pitchFamily="2" charset="77"/>
                        </a:rPr>
                        <a:t>Must retain shade on Perennial Stream.</a:t>
                      </a:r>
                    </a:p>
                  </a:txBody>
                  <a:tcPr marL="121888" marR="121888" marT="60944" marB="60944">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nSpc>
                          <a:spcPct val="100000"/>
                        </a:lnSpc>
                        <a:spcAft>
                          <a:spcPts val="600"/>
                        </a:spcAft>
                      </a:pPr>
                      <a:r>
                        <a:rPr lang="en-US" sz="1600" b="0" i="0" dirty="0">
                          <a:latin typeface="Montserrat" pitchFamily="2" charset="77"/>
                        </a:rPr>
                        <a:t>Specific tree diameter limits, by species.</a:t>
                      </a:r>
                    </a:p>
                    <a:p>
                      <a:pPr>
                        <a:lnSpc>
                          <a:spcPct val="100000"/>
                        </a:lnSpc>
                        <a:spcAft>
                          <a:spcPts val="600"/>
                        </a:spcAft>
                      </a:pPr>
                      <a:r>
                        <a:rPr lang="en-US" sz="1600" b="0" i="0" dirty="0">
                          <a:latin typeface="Montserrat" pitchFamily="2" charset="77"/>
                        </a:rPr>
                        <a:t>No harvesting of streambank edge trees.</a:t>
                      </a:r>
                    </a:p>
                  </a:txBody>
                  <a:tcPr marL="121888" marR="121888" marT="60944" marB="60944">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722555662"/>
                  </a:ext>
                </a:extLst>
              </a:tr>
              <a:tr h="601884">
                <a:tc>
                  <a:txBody>
                    <a:bodyPr/>
                    <a:lstStyle/>
                    <a:p>
                      <a:pPr>
                        <a:lnSpc>
                          <a:spcPct val="100000"/>
                        </a:lnSpc>
                        <a:spcAft>
                          <a:spcPts val="0"/>
                        </a:spcAft>
                      </a:pPr>
                      <a:r>
                        <a:rPr lang="en-US" sz="1600" b="0" i="0" dirty="0">
                          <a:latin typeface="Montserrat" pitchFamily="2" charset="77"/>
                        </a:rPr>
                        <a:t>No SMZ required on beaver ponds.</a:t>
                      </a:r>
                    </a:p>
                    <a:p>
                      <a:pPr>
                        <a:lnSpc>
                          <a:spcPct val="100000"/>
                        </a:lnSpc>
                        <a:spcAft>
                          <a:spcPts val="600"/>
                        </a:spcAft>
                      </a:pPr>
                      <a:r>
                        <a:rPr lang="en-US" sz="1600" b="0" i="0" dirty="0">
                          <a:latin typeface="Montserrat" pitchFamily="2" charset="77"/>
                        </a:rPr>
                        <a:t>But must restrain sedimentation.</a:t>
                      </a:r>
                    </a:p>
                  </a:txBody>
                  <a:tcPr marL="121888" marR="121888" marT="60944" marB="60944">
                    <a:lnR w="12700" cap="flat" cmpd="sng" algn="ctr">
                      <a:solidFill>
                        <a:schemeClr val="tx1"/>
                      </a:solidFill>
                      <a:prstDash val="solid"/>
                      <a:round/>
                      <a:headEnd type="none" w="med" len="med"/>
                      <a:tailEnd type="none" w="med" len="med"/>
                    </a:lnR>
                    <a:solidFill>
                      <a:schemeClr val="bg1"/>
                    </a:solidFill>
                  </a:tcPr>
                </a:tc>
                <a:tc>
                  <a:txBody>
                    <a:bodyPr/>
                    <a:lstStyle/>
                    <a:p>
                      <a:pPr>
                        <a:lnSpc>
                          <a:spcPct val="100000"/>
                        </a:lnSpc>
                        <a:spcAft>
                          <a:spcPts val="600"/>
                        </a:spcAft>
                      </a:pPr>
                      <a:r>
                        <a:rPr lang="en-US" sz="1600" b="0" i="0" dirty="0">
                          <a:latin typeface="Montserrat" pitchFamily="2" charset="77"/>
                        </a:rPr>
                        <a:t>Buffer Rule Zone must be applied along water’s edge of beaver impoundments.</a:t>
                      </a:r>
                    </a:p>
                  </a:txBody>
                  <a:tcPr marL="121888" marR="121888" marT="60944" marB="60944">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903470077"/>
                  </a:ext>
                </a:extLst>
              </a:tr>
              <a:tr h="582625">
                <a:tc>
                  <a:txBody>
                    <a:bodyPr/>
                    <a:lstStyle/>
                    <a:p>
                      <a:pPr>
                        <a:lnSpc>
                          <a:spcPct val="100000"/>
                        </a:lnSpc>
                        <a:spcAft>
                          <a:spcPts val="0"/>
                        </a:spcAft>
                      </a:pPr>
                      <a:r>
                        <a:rPr lang="en-US" sz="1600" b="0" i="0" dirty="0">
                          <a:latin typeface="Montserrat" pitchFamily="2" charset="77"/>
                        </a:rPr>
                        <a:t>NCFS is lead agency.</a:t>
                      </a:r>
                    </a:p>
                    <a:p>
                      <a:pPr>
                        <a:lnSpc>
                          <a:spcPct val="100000"/>
                        </a:lnSpc>
                        <a:spcAft>
                          <a:spcPts val="600"/>
                        </a:spcAft>
                      </a:pPr>
                      <a:r>
                        <a:rPr lang="en-US" sz="1600" b="0" i="0" dirty="0">
                          <a:latin typeface="Montserrat" pitchFamily="2" charset="77"/>
                        </a:rPr>
                        <a:t>NC-DEQ handles most enforcement.</a:t>
                      </a:r>
                    </a:p>
                  </a:txBody>
                  <a:tcPr marL="121888" marR="121888" marT="60944" marB="60944">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a:lnSpc>
                          <a:spcPct val="100000"/>
                        </a:lnSpc>
                        <a:spcAft>
                          <a:spcPts val="600"/>
                        </a:spcAft>
                      </a:pPr>
                      <a:r>
                        <a:rPr lang="en-US" sz="1600" b="0" i="0" dirty="0">
                          <a:latin typeface="Montserrat" pitchFamily="2" charset="77"/>
                        </a:rPr>
                        <a:t>DWR is lead agency and handles enforcement.</a:t>
                      </a:r>
                    </a:p>
                  </a:txBody>
                  <a:tcPr marL="121888" marR="121888" marT="60944" marB="60944">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086778396"/>
                  </a:ext>
                </a:extLst>
              </a:tr>
            </a:tbl>
          </a:graphicData>
        </a:graphic>
      </p:graphicFrame>
      <p:sp>
        <p:nvSpPr>
          <p:cNvPr id="2" name="Slide Number Placeholder 1">
            <a:extLst>
              <a:ext uri="{FF2B5EF4-FFF2-40B4-BE49-F238E27FC236}">
                <a16:creationId xmlns:a16="http://schemas.microsoft.com/office/drawing/2014/main" id="{BD7417D1-7EBE-42F0-BC58-CAD200729CEB}"/>
              </a:ext>
            </a:extLst>
          </p:cNvPr>
          <p:cNvSpPr>
            <a:spLocks noGrp="1"/>
          </p:cNvSpPr>
          <p:nvPr>
            <p:ph type="sldNum" sz="quarter" idx="12"/>
          </p:nvPr>
        </p:nvSpPr>
        <p:spPr/>
        <p:txBody>
          <a:bodyPr/>
          <a:lstStyle/>
          <a:p>
            <a:fld id="{861CE559-E87E-467C-A368-638196D08541}" type="slidenum">
              <a:rPr lang="en-US" smtClean="0"/>
              <a:t>10</a:t>
            </a:fld>
            <a:endParaRPr lang="en-US"/>
          </a:p>
        </p:txBody>
      </p:sp>
      <p:sp>
        <p:nvSpPr>
          <p:cNvPr id="3" name="TextBox 2">
            <a:extLst>
              <a:ext uri="{FF2B5EF4-FFF2-40B4-BE49-F238E27FC236}">
                <a16:creationId xmlns:a16="http://schemas.microsoft.com/office/drawing/2014/main" id="{B66172B6-A7B3-4839-9070-C099DFACFF7F}"/>
              </a:ext>
            </a:extLst>
          </p:cNvPr>
          <p:cNvSpPr txBox="1"/>
          <p:nvPr/>
        </p:nvSpPr>
        <p:spPr>
          <a:xfrm>
            <a:off x="2323921" y="5535081"/>
            <a:ext cx="7390431" cy="492443"/>
          </a:xfrm>
          <a:prstGeom prst="rect">
            <a:avLst/>
          </a:prstGeom>
          <a:solidFill>
            <a:srgbClr val="1B4484"/>
          </a:solidFill>
        </p:spPr>
        <p:txBody>
          <a:bodyPr wrap="square" rtlCol="0">
            <a:spAutoFit/>
          </a:bodyPr>
          <a:lstStyle/>
          <a:p>
            <a:pPr algn="ctr"/>
            <a:r>
              <a:rPr lang="en-US" sz="2600" b="1" dirty="0">
                <a:solidFill>
                  <a:schemeClr val="bg1"/>
                </a:solidFill>
                <a:latin typeface="Montserrat" pitchFamily="2" charset="77"/>
              </a:rPr>
              <a:t>Get to know your County Forest Ranger.</a:t>
            </a:r>
          </a:p>
        </p:txBody>
      </p:sp>
      <p:sp>
        <p:nvSpPr>
          <p:cNvPr id="6" name="Title 4">
            <a:extLst>
              <a:ext uri="{FF2B5EF4-FFF2-40B4-BE49-F238E27FC236}">
                <a16:creationId xmlns:a16="http://schemas.microsoft.com/office/drawing/2014/main" id="{763DEAE4-F4F3-9440-ADC5-9685EB9C9601}"/>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Comparing FPGs &amp; Buffer Rules</a:t>
            </a:r>
          </a:p>
        </p:txBody>
      </p:sp>
      <p:sp>
        <p:nvSpPr>
          <p:cNvPr id="8" name="TextBox 7">
            <a:extLst>
              <a:ext uri="{FF2B5EF4-FFF2-40B4-BE49-F238E27FC236}">
                <a16:creationId xmlns:a16="http://schemas.microsoft.com/office/drawing/2014/main" id="{714E1BE7-2E48-1E44-BDF5-546BDC2E0462}"/>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9" name="Straight Connector 8">
            <a:extLst>
              <a:ext uri="{FF2B5EF4-FFF2-40B4-BE49-F238E27FC236}">
                <a16:creationId xmlns:a16="http://schemas.microsoft.com/office/drawing/2014/main" id="{4613DBD3-E352-2844-802D-511930C931DC}"/>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61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BA07A7D-82AD-FE40-9BAD-0AD8B9DF626C}"/>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Forestry &amp; Buffer Rules 101</a:t>
            </a:r>
          </a:p>
        </p:txBody>
      </p:sp>
      <p:sp>
        <p:nvSpPr>
          <p:cNvPr id="8" name="TextBox 7">
            <a:extLst>
              <a:ext uri="{FF2B5EF4-FFF2-40B4-BE49-F238E27FC236}">
                <a16:creationId xmlns:a16="http://schemas.microsoft.com/office/drawing/2014/main" id="{40622E76-76D9-0640-8C27-CF02E2DB62EE}"/>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9" name="Straight Connector 8">
            <a:extLst>
              <a:ext uri="{FF2B5EF4-FFF2-40B4-BE49-F238E27FC236}">
                <a16:creationId xmlns:a16="http://schemas.microsoft.com/office/drawing/2014/main" id="{A7F52A9A-67AB-2C49-9843-24C06FCC6D99}"/>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B01F49-A8DE-444E-A9F5-4D0931352852}"/>
              </a:ext>
            </a:extLst>
          </p:cNvPr>
          <p:cNvSpPr>
            <a:spLocks noGrp="1"/>
          </p:cNvSpPr>
          <p:nvPr>
            <p:ph idx="1"/>
          </p:nvPr>
        </p:nvSpPr>
        <p:spPr>
          <a:xfrm>
            <a:off x="524119" y="1252930"/>
            <a:ext cx="10816815" cy="2338461"/>
          </a:xfrm>
        </p:spPr>
        <p:txBody>
          <a:bodyPr>
            <a:normAutofit/>
          </a:bodyPr>
          <a:lstStyle/>
          <a:p>
            <a:pPr marL="0" indent="0">
              <a:buNone/>
            </a:pPr>
            <a:r>
              <a:rPr lang="en-US" sz="2200" u="sng" dirty="0">
                <a:latin typeface="Montserrat" pitchFamily="2" charset="77"/>
              </a:rPr>
              <a:t>Step 1</a:t>
            </a:r>
            <a:r>
              <a:rPr lang="en-US" sz="2200" dirty="0">
                <a:latin typeface="Montserrat" pitchFamily="2" charset="77"/>
              </a:rPr>
              <a:t>: Handled at the State-level: NCFS + DWR.</a:t>
            </a:r>
          </a:p>
          <a:p>
            <a:pPr marL="0" indent="0">
              <a:buNone/>
            </a:pPr>
            <a:r>
              <a:rPr lang="en-US" sz="2200" u="sng" dirty="0">
                <a:latin typeface="Montserrat" pitchFamily="2" charset="77"/>
              </a:rPr>
              <a:t>Step 2</a:t>
            </a:r>
            <a:r>
              <a:rPr lang="en-US" sz="2200" dirty="0">
                <a:latin typeface="Montserrat" pitchFamily="2" charset="77"/>
              </a:rPr>
              <a:t>: Is not delegated down to local programs.</a:t>
            </a:r>
          </a:p>
          <a:p>
            <a:pPr marL="0" indent="0">
              <a:buNone/>
            </a:pPr>
            <a:r>
              <a:rPr lang="en-US" sz="2200" u="sng" dirty="0">
                <a:latin typeface="Montserrat" pitchFamily="2" charset="77"/>
              </a:rPr>
              <a:t>Step 3</a:t>
            </a:r>
            <a:r>
              <a:rPr lang="en-US" sz="2200" dirty="0">
                <a:latin typeface="Montserrat" pitchFamily="2" charset="77"/>
              </a:rPr>
              <a:t>: If see a logging job and have questions, contact the County Forest Ranger:</a:t>
            </a:r>
          </a:p>
          <a:p>
            <a:pPr marL="0" indent="0">
              <a:buNone/>
            </a:pPr>
            <a:endParaRPr lang="en-US" sz="100" dirty="0">
              <a:latin typeface="Montserrat" pitchFamily="2" charset="77"/>
            </a:endParaRPr>
          </a:p>
          <a:p>
            <a:pPr marL="0" indent="0">
              <a:buNone/>
            </a:pPr>
            <a:r>
              <a:rPr lang="en-US" sz="2200" dirty="0">
                <a:latin typeface="Montserrat" pitchFamily="2" charset="77"/>
                <a:hlinkClick r:id="rId3"/>
              </a:rPr>
              <a:t>www.ncforestservice.gov</a:t>
            </a:r>
            <a:r>
              <a:rPr lang="en-US" sz="2200" dirty="0">
                <a:latin typeface="Montserrat" pitchFamily="2" charset="77"/>
              </a:rPr>
              <a:t> &gt;&gt; “</a:t>
            </a:r>
            <a:r>
              <a:rPr lang="en-US" sz="2200" u="sng" dirty="0">
                <a:latin typeface="Montserrat" pitchFamily="2" charset="77"/>
              </a:rPr>
              <a:t>Contact Us</a:t>
            </a:r>
            <a:r>
              <a:rPr lang="en-US" sz="2200" dirty="0">
                <a:latin typeface="Montserrat" pitchFamily="2" charset="77"/>
              </a:rPr>
              <a:t>”.</a:t>
            </a:r>
          </a:p>
        </p:txBody>
      </p:sp>
      <p:pic>
        <p:nvPicPr>
          <p:cNvPr id="1026" name="Picture 2">
            <a:extLst>
              <a:ext uri="{FF2B5EF4-FFF2-40B4-BE49-F238E27FC236}">
                <a16:creationId xmlns:a16="http://schemas.microsoft.com/office/drawing/2014/main" id="{573FED84-CB5D-C444-A76D-F879E2AFC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928" y="3429000"/>
            <a:ext cx="5439196" cy="275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1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48831F-D9BC-462E-AD89-E1E653D97C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32703" y="1224205"/>
            <a:ext cx="2742486" cy="3130385"/>
          </a:xfrm>
          <a:prstGeom prst="rect">
            <a:avLst/>
          </a:prstGeom>
        </p:spPr>
      </p:pic>
      <p:pic>
        <p:nvPicPr>
          <p:cNvPr id="4" name="Picture 3" descr="IMG00697-20121220-1140.jpg">
            <a:extLst>
              <a:ext uri="{FF2B5EF4-FFF2-40B4-BE49-F238E27FC236}">
                <a16:creationId xmlns:a16="http://schemas.microsoft.com/office/drawing/2014/main" id="{E72DEAEA-2A91-46BF-B0EF-2FFA7069E8B2}"/>
              </a:ext>
            </a:extLst>
          </p:cNvPr>
          <p:cNvPicPr>
            <a:picLocks noChangeAspect="1"/>
          </p:cNvPicPr>
          <p:nvPr/>
        </p:nvPicPr>
        <p:blipFill>
          <a:blip r:embed="rId4" cstate="screen"/>
          <a:srcRect/>
          <a:stretch>
            <a:fillRect/>
          </a:stretch>
        </p:blipFill>
        <p:spPr>
          <a:xfrm>
            <a:off x="5713201" y="3629578"/>
            <a:ext cx="3420620" cy="2632725"/>
          </a:xfrm>
          <a:prstGeom prst="rect">
            <a:avLst/>
          </a:prstGeom>
        </p:spPr>
      </p:pic>
      <p:sp>
        <p:nvSpPr>
          <p:cNvPr id="5" name="TextBox 4">
            <a:extLst>
              <a:ext uri="{FF2B5EF4-FFF2-40B4-BE49-F238E27FC236}">
                <a16:creationId xmlns:a16="http://schemas.microsoft.com/office/drawing/2014/main" id="{5004E3B8-4F36-47A7-AEA6-A8BFB760EBF5}"/>
              </a:ext>
            </a:extLst>
          </p:cNvPr>
          <p:cNvSpPr txBox="1"/>
          <p:nvPr/>
        </p:nvSpPr>
        <p:spPr>
          <a:xfrm>
            <a:off x="524119" y="1277167"/>
            <a:ext cx="6394389" cy="3416320"/>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Montserrat" pitchFamily="2" charset="77"/>
              </a:rPr>
              <a:t>Education… Prevention… Consultation…</a:t>
            </a:r>
          </a:p>
          <a:p>
            <a:endParaRPr lang="en-US" sz="1200" dirty="0">
              <a:latin typeface="Montserrat" pitchFamily="2" charset="77"/>
            </a:endParaRPr>
          </a:p>
          <a:p>
            <a:pPr marL="457200" indent="-457200">
              <a:buFont typeface="Arial" panose="020B0604020202020204" pitchFamily="34" charset="0"/>
              <a:buChar char="•"/>
            </a:pPr>
            <a:r>
              <a:rPr lang="en-US" sz="2400" dirty="0">
                <a:latin typeface="Montserrat" pitchFamily="2" charset="77"/>
              </a:rPr>
              <a:t>FPG compliance inspections</a:t>
            </a:r>
          </a:p>
          <a:p>
            <a:endParaRPr lang="en-US" sz="1200" dirty="0">
              <a:latin typeface="Montserrat" pitchFamily="2" charset="77"/>
            </a:endParaRPr>
          </a:p>
          <a:p>
            <a:pPr marL="457200" indent="-457200">
              <a:buFont typeface="Arial" panose="020B0604020202020204" pitchFamily="34" charset="0"/>
              <a:buChar char="•"/>
            </a:pPr>
            <a:r>
              <a:rPr lang="en-US" sz="2400" dirty="0">
                <a:latin typeface="Montserrat" pitchFamily="2" charset="77"/>
              </a:rPr>
              <a:t>Forestry BMP monitoring and assistance</a:t>
            </a:r>
          </a:p>
          <a:p>
            <a:endParaRPr lang="en-US" sz="1200" dirty="0">
              <a:latin typeface="Montserrat" pitchFamily="2" charset="77"/>
            </a:endParaRPr>
          </a:p>
          <a:p>
            <a:pPr marL="457200" indent="-457200">
              <a:buFont typeface="Arial" panose="020B0604020202020204" pitchFamily="34" charset="0"/>
              <a:buChar char="•"/>
            </a:pPr>
            <a:r>
              <a:rPr lang="en-US" sz="2400" dirty="0">
                <a:latin typeface="Montserrat" pitchFamily="2" charset="77"/>
              </a:rPr>
              <a:t>Training, education, outreach</a:t>
            </a:r>
          </a:p>
          <a:p>
            <a:endParaRPr lang="en-US" sz="1200" dirty="0">
              <a:latin typeface="Montserrat" pitchFamily="2" charset="77"/>
            </a:endParaRPr>
          </a:p>
          <a:p>
            <a:pPr marL="457200" indent="-457200">
              <a:buFont typeface="Arial" panose="020B0604020202020204" pitchFamily="34" charset="0"/>
              <a:buChar char="•"/>
            </a:pPr>
            <a:r>
              <a:rPr lang="en-US" sz="2400" dirty="0">
                <a:latin typeface="Montserrat" pitchFamily="2" charset="77"/>
              </a:rPr>
              <a:t>Interdisciplinary collaboration</a:t>
            </a:r>
          </a:p>
        </p:txBody>
      </p:sp>
      <p:pic>
        <p:nvPicPr>
          <p:cNvPr id="3" name="Graphic 2" descr="Boot">
            <a:extLst>
              <a:ext uri="{FF2B5EF4-FFF2-40B4-BE49-F238E27FC236}">
                <a16:creationId xmlns:a16="http://schemas.microsoft.com/office/drawing/2014/main" id="{FD4A21ED-5B88-43C7-9B9A-04A653D24FF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216070">
            <a:off x="5111366" y="5088329"/>
            <a:ext cx="1129530" cy="1129530"/>
          </a:xfrm>
          <a:prstGeom prst="rect">
            <a:avLst/>
          </a:prstGeom>
        </p:spPr>
      </p:pic>
      <p:pic>
        <p:nvPicPr>
          <p:cNvPr id="7" name="Graphic 6" descr="Boot">
            <a:extLst>
              <a:ext uri="{FF2B5EF4-FFF2-40B4-BE49-F238E27FC236}">
                <a16:creationId xmlns:a16="http://schemas.microsoft.com/office/drawing/2014/main" id="{D7622B4D-B8E7-43D1-8388-65805A16B99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1184146">
            <a:off x="1588518" y="4767927"/>
            <a:ext cx="1081897" cy="1081897"/>
          </a:xfrm>
          <a:prstGeom prst="rect">
            <a:avLst/>
          </a:prstGeom>
        </p:spPr>
      </p:pic>
      <p:pic>
        <p:nvPicPr>
          <p:cNvPr id="8" name="Graphic 7" descr="Boot">
            <a:extLst>
              <a:ext uri="{FF2B5EF4-FFF2-40B4-BE49-F238E27FC236}">
                <a16:creationId xmlns:a16="http://schemas.microsoft.com/office/drawing/2014/main" id="{65D04547-7B9B-42E1-B1C5-6E417FD9973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9997630">
            <a:off x="6307979" y="1322137"/>
            <a:ext cx="1221059" cy="1221059"/>
          </a:xfrm>
          <a:prstGeom prst="rect">
            <a:avLst/>
          </a:prstGeom>
        </p:spPr>
      </p:pic>
      <p:pic>
        <p:nvPicPr>
          <p:cNvPr id="11" name="Graphic 10" descr="Boot">
            <a:extLst>
              <a:ext uri="{FF2B5EF4-FFF2-40B4-BE49-F238E27FC236}">
                <a16:creationId xmlns:a16="http://schemas.microsoft.com/office/drawing/2014/main" id="{6E8006BE-D9A9-4981-98B7-23EA3633756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03015">
            <a:off x="10540437" y="4759774"/>
            <a:ext cx="1317854" cy="1228447"/>
          </a:xfrm>
          <a:prstGeom prst="rect">
            <a:avLst/>
          </a:prstGeom>
        </p:spPr>
      </p:pic>
      <p:pic>
        <p:nvPicPr>
          <p:cNvPr id="12" name="Graphic 11" descr="Boot">
            <a:extLst>
              <a:ext uri="{FF2B5EF4-FFF2-40B4-BE49-F238E27FC236}">
                <a16:creationId xmlns:a16="http://schemas.microsoft.com/office/drawing/2014/main" id="{4ACFCF97-13F6-4071-A4A2-9F181C49C64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367023">
            <a:off x="8165599" y="1885354"/>
            <a:ext cx="1045973" cy="1045973"/>
          </a:xfrm>
          <a:prstGeom prst="rect">
            <a:avLst/>
          </a:prstGeom>
        </p:spPr>
      </p:pic>
      <p:sp>
        <p:nvSpPr>
          <p:cNvPr id="10" name="Slide Number Placeholder 9">
            <a:extLst>
              <a:ext uri="{FF2B5EF4-FFF2-40B4-BE49-F238E27FC236}">
                <a16:creationId xmlns:a16="http://schemas.microsoft.com/office/drawing/2014/main" id="{F731446A-922F-44A6-8DC5-3DEC967D34C4}"/>
              </a:ext>
            </a:extLst>
          </p:cNvPr>
          <p:cNvSpPr>
            <a:spLocks noGrp="1"/>
          </p:cNvSpPr>
          <p:nvPr>
            <p:ph type="sldNum" sz="quarter" idx="12"/>
          </p:nvPr>
        </p:nvSpPr>
        <p:spPr/>
        <p:txBody>
          <a:bodyPr/>
          <a:lstStyle/>
          <a:p>
            <a:fld id="{861CE559-E87E-467C-A368-638196D08541}" type="slidenum">
              <a:rPr lang="en-US" smtClean="0"/>
              <a:t>3</a:t>
            </a:fld>
            <a:endParaRPr lang="en-US"/>
          </a:p>
        </p:txBody>
      </p:sp>
      <p:sp>
        <p:nvSpPr>
          <p:cNvPr id="13" name="Title 4">
            <a:extLst>
              <a:ext uri="{FF2B5EF4-FFF2-40B4-BE49-F238E27FC236}">
                <a16:creationId xmlns:a16="http://schemas.microsoft.com/office/drawing/2014/main" id="{8875E975-CAFA-0F42-BBF9-3D60D7BBE470}"/>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Roles of NCFS in Water Quality</a:t>
            </a:r>
          </a:p>
        </p:txBody>
      </p:sp>
      <p:sp>
        <p:nvSpPr>
          <p:cNvPr id="14" name="TextBox 13">
            <a:extLst>
              <a:ext uri="{FF2B5EF4-FFF2-40B4-BE49-F238E27FC236}">
                <a16:creationId xmlns:a16="http://schemas.microsoft.com/office/drawing/2014/main" id="{FE3AD2BE-0DC7-BA47-8E79-2D12A4BBFBF0}"/>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15" name="Straight Connector 14">
            <a:extLst>
              <a:ext uri="{FF2B5EF4-FFF2-40B4-BE49-F238E27FC236}">
                <a16:creationId xmlns:a16="http://schemas.microsoft.com/office/drawing/2014/main" id="{D90F1544-AE0B-134F-A220-944192282A00}"/>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27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29B84-7ED5-47A7-96F8-BE62AFE8A9A2}"/>
              </a:ext>
            </a:extLst>
          </p:cNvPr>
          <p:cNvSpPr>
            <a:spLocks noGrp="1"/>
          </p:cNvSpPr>
          <p:nvPr>
            <p:ph idx="1"/>
          </p:nvPr>
        </p:nvSpPr>
        <p:spPr>
          <a:xfrm>
            <a:off x="536067" y="1348404"/>
            <a:ext cx="11446646" cy="6507697"/>
          </a:xfrm>
        </p:spPr>
        <p:txBody>
          <a:bodyPr>
            <a:noAutofit/>
          </a:bodyPr>
          <a:lstStyle/>
          <a:p>
            <a:r>
              <a:rPr lang="en-US" sz="2400" b="1" dirty="0">
                <a:latin typeface="Montserrat" pitchFamily="2" charset="77"/>
              </a:rPr>
              <a:t>NC Sedimentation Pollution Control Act  &gt;&gt;  </a:t>
            </a:r>
            <a:r>
              <a:rPr lang="en-US" sz="2400" b="1" u="sng" dirty="0">
                <a:latin typeface="Montserrat" pitchFamily="2" charset="77"/>
              </a:rPr>
              <a:t>FPGs:</a:t>
            </a:r>
          </a:p>
          <a:p>
            <a:pPr marL="0" indent="0">
              <a:buNone/>
            </a:pPr>
            <a:r>
              <a:rPr lang="en-US" sz="2400" dirty="0">
                <a:latin typeface="Montserrat" pitchFamily="2" charset="77"/>
              </a:rPr>
              <a:t>	</a:t>
            </a:r>
            <a:r>
              <a:rPr lang="en-US" sz="2000" dirty="0">
                <a:latin typeface="Montserrat" pitchFamily="2" charset="77"/>
              </a:rPr>
              <a:t>Forest Practice Guidelines Related to Water Quality</a:t>
            </a:r>
          </a:p>
          <a:p>
            <a:r>
              <a:rPr lang="en-US" sz="2400" b="1" dirty="0">
                <a:latin typeface="Montserrat" pitchFamily="2" charset="77"/>
              </a:rPr>
              <a:t>State Laws prohibiting waterway obstruction</a:t>
            </a:r>
          </a:p>
          <a:p>
            <a:r>
              <a:rPr lang="en-US" sz="2400" b="1" dirty="0">
                <a:highlight>
                  <a:srgbClr val="FFFF00"/>
                </a:highlight>
                <a:latin typeface="Montserrat" pitchFamily="2" charset="77"/>
              </a:rPr>
              <a:t>Riverbasin/Watershed Riparian Buffer Rules</a:t>
            </a:r>
          </a:p>
          <a:p>
            <a:r>
              <a:rPr lang="en-US" sz="2400" b="1" dirty="0">
                <a:latin typeface="Montserrat" pitchFamily="2" charset="77"/>
              </a:rPr>
              <a:t>Federally-required BMPs in wetlands &amp; waters of US.</a:t>
            </a:r>
          </a:p>
          <a:p>
            <a:pPr marL="0" indent="0">
              <a:buNone/>
            </a:pPr>
            <a:endParaRPr lang="en-US" sz="1200" dirty="0">
              <a:latin typeface="Montserrat" pitchFamily="2" charset="77"/>
            </a:endParaRPr>
          </a:p>
          <a:p>
            <a:pPr marL="0" indent="0">
              <a:buNone/>
            </a:pPr>
            <a:r>
              <a:rPr lang="en-US" sz="2400" dirty="0">
                <a:latin typeface="Montserrat" pitchFamily="2" charset="77"/>
              </a:rPr>
              <a:t>+  State-adopted Forestry BMPs</a:t>
            </a:r>
          </a:p>
          <a:p>
            <a:pPr marL="0" indent="0">
              <a:buNone/>
            </a:pPr>
            <a:r>
              <a:rPr lang="en-US" sz="2400" dirty="0">
                <a:latin typeface="Montserrat" pitchFamily="2" charset="77"/>
              </a:rPr>
              <a:t>+  Private-sector, market-based, consumer-driven 3</a:t>
            </a:r>
            <a:r>
              <a:rPr lang="en-US" sz="2400" baseline="30000" dirty="0">
                <a:latin typeface="Montserrat" pitchFamily="2" charset="77"/>
              </a:rPr>
              <a:t>rd</a:t>
            </a:r>
            <a:r>
              <a:rPr lang="en-US" sz="2400" dirty="0">
                <a:latin typeface="Montserrat" pitchFamily="2" charset="77"/>
              </a:rPr>
              <a:t>-party audited forest certification programs</a:t>
            </a:r>
          </a:p>
        </p:txBody>
      </p:sp>
      <p:sp>
        <p:nvSpPr>
          <p:cNvPr id="4" name="Slide Number Placeholder 3">
            <a:extLst>
              <a:ext uri="{FF2B5EF4-FFF2-40B4-BE49-F238E27FC236}">
                <a16:creationId xmlns:a16="http://schemas.microsoft.com/office/drawing/2014/main" id="{E8F53F2F-C1A4-4B8A-9BC8-C968232D93B6}"/>
              </a:ext>
            </a:extLst>
          </p:cNvPr>
          <p:cNvSpPr>
            <a:spLocks noGrp="1"/>
          </p:cNvSpPr>
          <p:nvPr>
            <p:ph type="sldNum" sz="quarter" idx="12"/>
          </p:nvPr>
        </p:nvSpPr>
        <p:spPr/>
        <p:txBody>
          <a:bodyPr/>
          <a:lstStyle/>
          <a:p>
            <a:fld id="{861CE559-E87E-467C-A368-638196D08541}" type="slidenum">
              <a:rPr lang="en-US" smtClean="0"/>
              <a:t>4</a:t>
            </a:fld>
            <a:endParaRPr lang="en-US"/>
          </a:p>
        </p:txBody>
      </p:sp>
      <p:pic>
        <p:nvPicPr>
          <p:cNvPr id="11" name="Picture 2" descr="Certified Sourcing label">
            <a:extLst>
              <a:ext uri="{FF2B5EF4-FFF2-40B4-BE49-F238E27FC236}">
                <a16:creationId xmlns:a16="http://schemas.microsoft.com/office/drawing/2014/main" id="{CEFA6429-65C8-4D23-B344-AA273E67A1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06516" y="4802748"/>
            <a:ext cx="1933282" cy="1023503"/>
          </a:xfrm>
          <a:prstGeom prst="rect">
            <a:avLst/>
          </a:prstGeom>
          <a:noFill/>
        </p:spPr>
      </p:pic>
      <p:pic>
        <p:nvPicPr>
          <p:cNvPr id="12" name="Picture 16" descr="http://alleghenymountainhardwoodflooring.com/wp-content/uploads/2012/09/FSC_2012LogoGreenTrans.png">
            <a:extLst>
              <a:ext uri="{FF2B5EF4-FFF2-40B4-BE49-F238E27FC236}">
                <a16:creationId xmlns:a16="http://schemas.microsoft.com/office/drawing/2014/main" id="{A7376A86-2CE0-466A-B4AE-E998BC68A6D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48902" y="4747966"/>
            <a:ext cx="1138333" cy="1156188"/>
          </a:xfrm>
          <a:prstGeom prst="rect">
            <a:avLst/>
          </a:prstGeom>
          <a:noFill/>
        </p:spPr>
      </p:pic>
      <p:pic>
        <p:nvPicPr>
          <p:cNvPr id="13" name="Picture 18" descr="http://www.stoltzelumber.com/data/PEFC-Logo.gif">
            <a:extLst>
              <a:ext uri="{FF2B5EF4-FFF2-40B4-BE49-F238E27FC236}">
                <a16:creationId xmlns:a16="http://schemas.microsoft.com/office/drawing/2014/main" id="{9EC2D892-2203-48D4-B2F0-639581663CE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20629" t="8491"/>
          <a:stretch>
            <a:fillRect/>
          </a:stretch>
        </p:blipFill>
        <p:spPr bwMode="auto">
          <a:xfrm>
            <a:off x="8787235" y="4776740"/>
            <a:ext cx="939133" cy="1127414"/>
          </a:xfrm>
          <a:prstGeom prst="rect">
            <a:avLst/>
          </a:prstGeom>
          <a:noFill/>
        </p:spPr>
      </p:pic>
      <p:pic>
        <p:nvPicPr>
          <p:cNvPr id="14" name="Picture 20" descr="http://csfs.colostate.edu/images/graphics/tflog3.gif">
            <a:extLst>
              <a:ext uri="{FF2B5EF4-FFF2-40B4-BE49-F238E27FC236}">
                <a16:creationId xmlns:a16="http://schemas.microsoft.com/office/drawing/2014/main" id="{0BE8CA1D-5D90-4D2C-B8CD-AAA23A31271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0595" y="4776740"/>
            <a:ext cx="1198159" cy="1186115"/>
          </a:xfrm>
          <a:prstGeom prst="rect">
            <a:avLst/>
          </a:prstGeom>
          <a:noFill/>
        </p:spPr>
      </p:pic>
      <p:sp>
        <p:nvSpPr>
          <p:cNvPr id="9" name="Title 4">
            <a:extLst>
              <a:ext uri="{FF2B5EF4-FFF2-40B4-BE49-F238E27FC236}">
                <a16:creationId xmlns:a16="http://schemas.microsoft.com/office/drawing/2014/main" id="{A7FA2BAA-BBE0-CB4D-A109-FEEC83CC715B}"/>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Forestry &amp; WQ Governance</a:t>
            </a:r>
          </a:p>
        </p:txBody>
      </p:sp>
      <p:sp>
        <p:nvSpPr>
          <p:cNvPr id="10" name="TextBox 9">
            <a:extLst>
              <a:ext uri="{FF2B5EF4-FFF2-40B4-BE49-F238E27FC236}">
                <a16:creationId xmlns:a16="http://schemas.microsoft.com/office/drawing/2014/main" id="{E97E5A68-FB02-624A-BAEB-BBDA2762077F}"/>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15" name="Straight Connector 14">
            <a:extLst>
              <a:ext uri="{FF2B5EF4-FFF2-40B4-BE49-F238E27FC236}">
                <a16:creationId xmlns:a16="http://schemas.microsoft.com/office/drawing/2014/main" id="{916A20CF-EE1F-3C4E-85CB-C3794E3FF928}"/>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35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A24AF3-9A08-4F45-91A5-2F18F534B718}"/>
              </a:ext>
            </a:extLst>
          </p:cNvPr>
          <p:cNvSpPr>
            <a:spLocks noGrp="1"/>
          </p:cNvSpPr>
          <p:nvPr>
            <p:ph idx="1"/>
          </p:nvPr>
        </p:nvSpPr>
        <p:spPr>
          <a:xfrm>
            <a:off x="524119" y="1220285"/>
            <a:ext cx="6305456" cy="4634590"/>
          </a:xfrm>
        </p:spPr>
        <p:txBody>
          <a:bodyPr>
            <a:noAutofit/>
          </a:bodyPr>
          <a:lstStyle/>
          <a:p>
            <a:pPr marL="0" indent="0">
              <a:lnSpc>
                <a:spcPct val="100000"/>
              </a:lnSpc>
              <a:spcBef>
                <a:spcPts val="0"/>
              </a:spcBef>
              <a:buNone/>
            </a:pPr>
            <a:r>
              <a:rPr lang="en-US" sz="2600" b="1" u="sng" dirty="0">
                <a:latin typeface="Montserrat" pitchFamily="2" charset="77"/>
              </a:rPr>
              <a:t>Role of NC Forest Service</a:t>
            </a:r>
          </a:p>
          <a:p>
            <a:pPr marL="0" indent="0">
              <a:lnSpc>
                <a:spcPct val="100000"/>
              </a:lnSpc>
              <a:spcBef>
                <a:spcPts val="0"/>
              </a:spcBef>
              <a:buNone/>
            </a:pPr>
            <a:endParaRPr lang="en-US" sz="1200" dirty="0">
              <a:latin typeface="Montserrat" pitchFamily="2" charset="77"/>
            </a:endParaRPr>
          </a:p>
          <a:p>
            <a:pPr marL="0" indent="0">
              <a:lnSpc>
                <a:spcPct val="100000"/>
              </a:lnSpc>
              <a:spcBef>
                <a:spcPts val="0"/>
              </a:spcBef>
              <a:buNone/>
            </a:pPr>
            <a:r>
              <a:rPr lang="en-US" sz="2400" dirty="0">
                <a:latin typeface="Montserrat" pitchFamily="2" charset="77"/>
              </a:rPr>
              <a:t>Do stream determinations:</a:t>
            </a:r>
          </a:p>
          <a:p>
            <a:pPr>
              <a:lnSpc>
                <a:spcPct val="100000"/>
              </a:lnSpc>
              <a:spcBef>
                <a:spcPts val="0"/>
              </a:spcBef>
            </a:pPr>
            <a:r>
              <a:rPr lang="en-US" sz="2200" dirty="0">
                <a:latin typeface="Montserrat" pitchFamily="2" charset="77"/>
              </a:rPr>
              <a:t>Upon Request…, </a:t>
            </a:r>
          </a:p>
          <a:p>
            <a:pPr marL="0" indent="0">
              <a:lnSpc>
                <a:spcPct val="100000"/>
              </a:lnSpc>
              <a:spcBef>
                <a:spcPts val="0"/>
              </a:spcBef>
              <a:buNone/>
            </a:pPr>
            <a:r>
              <a:rPr lang="en-US" sz="2000" dirty="0">
                <a:latin typeface="Montserrat" pitchFamily="2" charset="77"/>
              </a:rPr>
              <a:t>      …Only on forestry sites,</a:t>
            </a:r>
          </a:p>
          <a:p>
            <a:pPr marL="0" indent="0">
              <a:lnSpc>
                <a:spcPct val="100000"/>
              </a:lnSpc>
              <a:spcBef>
                <a:spcPts val="0"/>
              </a:spcBef>
              <a:buNone/>
            </a:pPr>
            <a:r>
              <a:rPr lang="en-US" sz="2000" dirty="0">
                <a:latin typeface="Montserrat" pitchFamily="2" charset="77"/>
              </a:rPr>
              <a:t>      …Must be a Registered Forester and pass SWITC.</a:t>
            </a:r>
          </a:p>
          <a:p>
            <a:pPr marL="0" indent="0">
              <a:lnSpc>
                <a:spcPct val="100000"/>
              </a:lnSpc>
              <a:spcBef>
                <a:spcPts val="0"/>
              </a:spcBef>
              <a:buNone/>
            </a:pPr>
            <a:endParaRPr lang="en-US" sz="1200" dirty="0">
              <a:latin typeface="Montserrat" pitchFamily="2" charset="77"/>
            </a:endParaRPr>
          </a:p>
          <a:p>
            <a:pPr marL="0" indent="0">
              <a:lnSpc>
                <a:spcPct val="100000"/>
              </a:lnSpc>
              <a:spcBef>
                <a:spcPts val="0"/>
              </a:spcBef>
              <a:buNone/>
            </a:pPr>
            <a:r>
              <a:rPr lang="en-US" sz="2400" dirty="0">
                <a:latin typeface="Montserrat" pitchFamily="2" charset="77"/>
              </a:rPr>
              <a:t>On routine forest water quality inspections, we observe the Buffer Rule Zone.</a:t>
            </a:r>
          </a:p>
        </p:txBody>
      </p:sp>
      <p:sp>
        <p:nvSpPr>
          <p:cNvPr id="5" name="Slide Number Placeholder 4">
            <a:extLst>
              <a:ext uri="{FF2B5EF4-FFF2-40B4-BE49-F238E27FC236}">
                <a16:creationId xmlns:a16="http://schemas.microsoft.com/office/drawing/2014/main" id="{F98A504C-5C6C-4073-BD83-8B6FB1625A12}"/>
              </a:ext>
            </a:extLst>
          </p:cNvPr>
          <p:cNvSpPr>
            <a:spLocks noGrp="1"/>
          </p:cNvSpPr>
          <p:nvPr>
            <p:ph type="sldNum" sz="quarter" idx="12"/>
          </p:nvPr>
        </p:nvSpPr>
        <p:spPr/>
        <p:txBody>
          <a:bodyPr/>
          <a:lstStyle/>
          <a:p>
            <a:fld id="{861CE559-E87E-467C-A368-638196D08541}" type="slidenum">
              <a:rPr lang="en-US" smtClean="0"/>
              <a:t>5</a:t>
            </a:fld>
            <a:endParaRPr lang="en-US"/>
          </a:p>
        </p:txBody>
      </p:sp>
      <p:pic>
        <p:nvPicPr>
          <p:cNvPr id="10" name="Picture 9">
            <a:extLst>
              <a:ext uri="{FF2B5EF4-FFF2-40B4-BE49-F238E27FC236}">
                <a16:creationId xmlns:a16="http://schemas.microsoft.com/office/drawing/2014/main" id="{27438FAC-BD89-4F80-B67D-3AAC2B6673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215641" y="1519445"/>
            <a:ext cx="4289594" cy="4408749"/>
          </a:xfrm>
          <a:prstGeom prst="rect">
            <a:avLst/>
          </a:prstGeom>
        </p:spPr>
      </p:pic>
      <p:sp>
        <p:nvSpPr>
          <p:cNvPr id="2" name="TextBox 1">
            <a:extLst>
              <a:ext uri="{FF2B5EF4-FFF2-40B4-BE49-F238E27FC236}">
                <a16:creationId xmlns:a16="http://schemas.microsoft.com/office/drawing/2014/main" id="{F0A2A65C-AC0C-4BCB-9210-808B0A7E2A62}"/>
              </a:ext>
            </a:extLst>
          </p:cNvPr>
          <p:cNvSpPr txBox="1"/>
          <p:nvPr/>
        </p:nvSpPr>
        <p:spPr>
          <a:xfrm>
            <a:off x="9383588" y="5454765"/>
            <a:ext cx="2036816" cy="400110"/>
          </a:xfrm>
          <a:prstGeom prst="rect">
            <a:avLst/>
          </a:prstGeom>
          <a:solidFill>
            <a:srgbClr val="FFFF00"/>
          </a:solidFill>
          <a:ln>
            <a:solidFill>
              <a:srgbClr val="1B4484"/>
            </a:solidFill>
          </a:ln>
        </p:spPr>
        <p:txBody>
          <a:bodyPr wrap="square" rtlCol="0">
            <a:spAutoFit/>
          </a:bodyPr>
          <a:lstStyle/>
          <a:p>
            <a:pPr algn="ctr"/>
            <a:r>
              <a:rPr lang="en-US" sz="2000" b="1" dirty="0">
                <a:solidFill>
                  <a:srgbClr val="FF0000"/>
                </a:solidFill>
                <a:effectLst>
                  <a:outerShdw blurRad="38100" dist="38100" dir="2700000" algn="tl">
                    <a:srgbClr val="000000">
                      <a:alpha val="43137"/>
                    </a:srgbClr>
                  </a:outerShdw>
                </a:effectLst>
                <a:latin typeface="Montserrat" pitchFamily="2" charset="77"/>
              </a:rPr>
              <a:t>Not Forestry</a:t>
            </a:r>
          </a:p>
        </p:txBody>
      </p:sp>
      <p:sp>
        <p:nvSpPr>
          <p:cNvPr id="7" name="Title 4">
            <a:extLst>
              <a:ext uri="{FF2B5EF4-FFF2-40B4-BE49-F238E27FC236}">
                <a16:creationId xmlns:a16="http://schemas.microsoft.com/office/drawing/2014/main" id="{A3444349-00CD-2A48-89B9-224C381F5BC8}"/>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Forestry in the Buffer Rules</a:t>
            </a:r>
          </a:p>
        </p:txBody>
      </p:sp>
      <p:sp>
        <p:nvSpPr>
          <p:cNvPr id="8" name="TextBox 7">
            <a:extLst>
              <a:ext uri="{FF2B5EF4-FFF2-40B4-BE49-F238E27FC236}">
                <a16:creationId xmlns:a16="http://schemas.microsoft.com/office/drawing/2014/main" id="{1AD074B5-3DE6-6F4A-B0BB-D79F575302B5}"/>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9" name="Straight Connector 8">
            <a:extLst>
              <a:ext uri="{FF2B5EF4-FFF2-40B4-BE49-F238E27FC236}">
                <a16:creationId xmlns:a16="http://schemas.microsoft.com/office/drawing/2014/main" id="{D7782590-5308-8048-849C-D6878520357D}"/>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46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50818-CBFF-4967-AE56-D53BFD6FED89}"/>
              </a:ext>
            </a:extLst>
          </p:cNvPr>
          <p:cNvSpPr>
            <a:spLocks noGrp="1"/>
          </p:cNvSpPr>
          <p:nvPr>
            <p:ph idx="1"/>
          </p:nvPr>
        </p:nvSpPr>
        <p:spPr>
          <a:xfrm>
            <a:off x="476671" y="1203276"/>
            <a:ext cx="6826653" cy="5017870"/>
          </a:xfrm>
        </p:spPr>
        <p:txBody>
          <a:bodyPr>
            <a:noAutofit/>
          </a:bodyPr>
          <a:lstStyle/>
          <a:p>
            <a:pPr marL="0" indent="0">
              <a:lnSpc>
                <a:spcPct val="100000"/>
              </a:lnSpc>
              <a:spcBef>
                <a:spcPts val="0"/>
              </a:spcBef>
              <a:buNone/>
            </a:pPr>
            <a:r>
              <a:rPr lang="en-US" sz="2600" b="1" u="sng" dirty="0">
                <a:latin typeface="Montserrat" pitchFamily="2" charset="77"/>
              </a:rPr>
              <a:t>How Forestry is Handled:</a:t>
            </a:r>
          </a:p>
          <a:p>
            <a:pPr marL="0" indent="0">
              <a:lnSpc>
                <a:spcPct val="100000"/>
              </a:lnSpc>
              <a:spcBef>
                <a:spcPts val="0"/>
              </a:spcBef>
              <a:buSzPct val="75000"/>
              <a:buNone/>
            </a:pPr>
            <a:endParaRPr lang="en-US" sz="2400" dirty="0">
              <a:latin typeface="Montserrat" pitchFamily="2" charset="77"/>
            </a:endParaRPr>
          </a:p>
          <a:p>
            <a:pPr>
              <a:lnSpc>
                <a:spcPct val="100000"/>
              </a:lnSpc>
              <a:spcBef>
                <a:spcPts val="0"/>
              </a:spcBef>
              <a:buSzPct val="75000"/>
              <a:buFont typeface="Calibri" panose="020F0502020204030204" pitchFamily="34" charset="0"/>
              <a:buChar char="×"/>
            </a:pPr>
            <a:r>
              <a:rPr lang="en-US" sz="2400" dirty="0">
                <a:latin typeface="Montserrat" pitchFamily="2" charset="77"/>
              </a:rPr>
              <a:t>Not a grandfathered “Existing Use”.</a:t>
            </a:r>
          </a:p>
          <a:p>
            <a:pPr>
              <a:lnSpc>
                <a:spcPct val="100000"/>
              </a:lnSpc>
              <a:spcBef>
                <a:spcPts val="0"/>
              </a:spcBef>
              <a:buSzPct val="75000"/>
              <a:buFont typeface="Calibri" panose="020F0502020204030204" pitchFamily="34" charset="0"/>
              <a:buChar char="×"/>
            </a:pPr>
            <a:r>
              <a:rPr lang="en-US" sz="2400" dirty="0">
                <a:latin typeface="Montserrat" pitchFamily="2" charset="77"/>
              </a:rPr>
              <a:t>No prior-approval needed.</a:t>
            </a:r>
          </a:p>
          <a:p>
            <a:pPr>
              <a:lnSpc>
                <a:spcPct val="100000"/>
              </a:lnSpc>
              <a:spcBef>
                <a:spcPts val="0"/>
              </a:spcBef>
              <a:buSzPct val="75000"/>
              <a:buFont typeface="Calibri" panose="020F0502020204030204" pitchFamily="34" charset="0"/>
              <a:buChar char="×"/>
            </a:pPr>
            <a:r>
              <a:rPr lang="en-US" sz="2400" dirty="0">
                <a:latin typeface="Montserrat" pitchFamily="2" charset="77"/>
              </a:rPr>
              <a:t>No mitigation required.</a:t>
            </a:r>
          </a:p>
          <a:p>
            <a:pPr marL="0" indent="0">
              <a:lnSpc>
                <a:spcPct val="100000"/>
              </a:lnSpc>
              <a:spcBef>
                <a:spcPts val="0"/>
              </a:spcBef>
              <a:buNone/>
            </a:pPr>
            <a:endParaRPr lang="en-US" sz="2400" dirty="0">
              <a:latin typeface="Montserrat" pitchFamily="2" charset="77"/>
            </a:endParaRPr>
          </a:p>
          <a:p>
            <a:pPr marL="0" indent="0">
              <a:lnSpc>
                <a:spcPct val="100000"/>
              </a:lnSpc>
              <a:spcBef>
                <a:spcPts val="0"/>
              </a:spcBef>
              <a:spcAft>
                <a:spcPts val="1066"/>
              </a:spcAft>
              <a:buNone/>
            </a:pPr>
            <a:r>
              <a:rPr lang="en-US" sz="2400" b="1" dirty="0">
                <a:latin typeface="Montserrat" pitchFamily="2" charset="77"/>
              </a:rPr>
              <a:t>“Forest Harvest Requirements” in each Buffer Rule.</a:t>
            </a:r>
          </a:p>
          <a:p>
            <a:pPr>
              <a:lnSpc>
                <a:spcPct val="100000"/>
              </a:lnSpc>
              <a:spcBef>
                <a:spcPts val="0"/>
              </a:spcBef>
              <a:spcAft>
                <a:spcPts val="1066"/>
              </a:spcAft>
            </a:pPr>
            <a:r>
              <a:rPr lang="en-US" sz="2400" dirty="0">
                <a:latin typeface="Montserrat" pitchFamily="2" charset="77"/>
              </a:rPr>
              <a:t>Tract must be eligible.</a:t>
            </a:r>
          </a:p>
          <a:p>
            <a:pPr>
              <a:lnSpc>
                <a:spcPct val="100000"/>
              </a:lnSpc>
              <a:spcBef>
                <a:spcPts val="0"/>
              </a:spcBef>
            </a:pPr>
            <a:r>
              <a:rPr lang="en-US" sz="2400" dirty="0">
                <a:latin typeface="Montserrat" pitchFamily="2" charset="77"/>
              </a:rPr>
              <a:t>Selective Harvesting and limited forest management practices allowed in the Buffer Rule Zone.</a:t>
            </a:r>
          </a:p>
        </p:txBody>
      </p:sp>
      <p:sp>
        <p:nvSpPr>
          <p:cNvPr id="5" name="Slide Number Placeholder 4">
            <a:extLst>
              <a:ext uri="{FF2B5EF4-FFF2-40B4-BE49-F238E27FC236}">
                <a16:creationId xmlns:a16="http://schemas.microsoft.com/office/drawing/2014/main" id="{E36BD61C-19C7-4C5F-95E2-83E43D7DF5A0}"/>
              </a:ext>
            </a:extLst>
          </p:cNvPr>
          <p:cNvSpPr>
            <a:spLocks noGrp="1"/>
          </p:cNvSpPr>
          <p:nvPr>
            <p:ph type="sldNum" sz="quarter" idx="12"/>
          </p:nvPr>
        </p:nvSpPr>
        <p:spPr/>
        <p:txBody>
          <a:bodyPr/>
          <a:lstStyle/>
          <a:p>
            <a:fld id="{861CE559-E87E-467C-A368-638196D08541}" type="slidenum">
              <a:rPr lang="en-US" smtClean="0"/>
              <a:t>6</a:t>
            </a:fld>
            <a:endParaRPr lang="en-US"/>
          </a:p>
        </p:txBody>
      </p:sp>
      <p:pic>
        <p:nvPicPr>
          <p:cNvPr id="6" name="Picture 5">
            <a:extLst>
              <a:ext uri="{FF2B5EF4-FFF2-40B4-BE49-F238E27FC236}">
                <a16:creationId xmlns:a16="http://schemas.microsoft.com/office/drawing/2014/main" id="{34EEE53F-1B82-4F0B-B4BC-B2B6F2E293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11170" y="1203276"/>
            <a:ext cx="3896961" cy="4695266"/>
          </a:xfrm>
          <a:prstGeom prst="rect">
            <a:avLst/>
          </a:prstGeom>
        </p:spPr>
      </p:pic>
      <p:sp>
        <p:nvSpPr>
          <p:cNvPr id="7" name="Title 4">
            <a:extLst>
              <a:ext uri="{FF2B5EF4-FFF2-40B4-BE49-F238E27FC236}">
                <a16:creationId xmlns:a16="http://schemas.microsoft.com/office/drawing/2014/main" id="{DA80C3FB-8B73-8542-A267-E0FDC3AB6093}"/>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Forestry in the Buffer Rules</a:t>
            </a:r>
          </a:p>
        </p:txBody>
      </p:sp>
      <p:sp>
        <p:nvSpPr>
          <p:cNvPr id="8" name="TextBox 7">
            <a:extLst>
              <a:ext uri="{FF2B5EF4-FFF2-40B4-BE49-F238E27FC236}">
                <a16:creationId xmlns:a16="http://schemas.microsoft.com/office/drawing/2014/main" id="{87A04AF1-E293-1F4F-A2C4-26CB2C1BE415}"/>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9" name="Straight Connector 8">
            <a:extLst>
              <a:ext uri="{FF2B5EF4-FFF2-40B4-BE49-F238E27FC236}">
                <a16:creationId xmlns:a16="http://schemas.microsoft.com/office/drawing/2014/main" id="{09C7B0A7-D99B-5C4D-BB3C-C5D18441FA33}"/>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847D3F-C58A-904C-A421-3A36E880E495}"/>
              </a:ext>
            </a:extLst>
          </p:cNvPr>
          <p:cNvSpPr txBox="1"/>
          <p:nvPr/>
        </p:nvSpPr>
        <p:spPr>
          <a:xfrm>
            <a:off x="7867691" y="5364931"/>
            <a:ext cx="2329605" cy="400110"/>
          </a:xfrm>
          <a:prstGeom prst="rect">
            <a:avLst/>
          </a:prstGeom>
          <a:solidFill>
            <a:srgbClr val="00B0F0"/>
          </a:solidFill>
          <a:ln>
            <a:solidFill>
              <a:srgbClr val="1B4484"/>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Montserrat" pitchFamily="2" charset="77"/>
              </a:rPr>
              <a:t>This is Forestry</a:t>
            </a:r>
          </a:p>
        </p:txBody>
      </p:sp>
    </p:spTree>
    <p:extLst>
      <p:ext uri="{BB962C8B-B14F-4D97-AF65-F5344CB8AC3E}">
        <p14:creationId xmlns:p14="http://schemas.microsoft.com/office/powerpoint/2010/main" val="9319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8956B7-9D1D-42AA-86C6-8F447460A165}"/>
              </a:ext>
            </a:extLst>
          </p:cNvPr>
          <p:cNvSpPr>
            <a:spLocks noGrp="1"/>
          </p:cNvSpPr>
          <p:nvPr>
            <p:ph type="sldNum" sz="quarter" idx="12"/>
          </p:nvPr>
        </p:nvSpPr>
        <p:spPr/>
        <p:txBody>
          <a:bodyPr/>
          <a:lstStyle/>
          <a:p>
            <a:fld id="{861CE559-E87E-467C-A368-638196D08541}" type="slidenum">
              <a:rPr lang="en-US" smtClean="0"/>
              <a:t>7</a:t>
            </a:fld>
            <a:endParaRPr lang="en-US"/>
          </a:p>
        </p:txBody>
      </p:sp>
      <p:pic>
        <p:nvPicPr>
          <p:cNvPr id="8" name="Content Placeholder 4">
            <a:extLst>
              <a:ext uri="{FF2B5EF4-FFF2-40B4-BE49-F238E27FC236}">
                <a16:creationId xmlns:a16="http://schemas.microsoft.com/office/drawing/2014/main" id="{21895410-520A-445C-B586-D6644B3BFA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0811" y="1313130"/>
            <a:ext cx="6017880" cy="4782265"/>
          </a:xfrm>
          <a:prstGeom prst="rect">
            <a:avLst/>
          </a:prstGeom>
        </p:spPr>
      </p:pic>
      <p:sp>
        <p:nvSpPr>
          <p:cNvPr id="9" name="TextBox 8">
            <a:extLst>
              <a:ext uri="{FF2B5EF4-FFF2-40B4-BE49-F238E27FC236}">
                <a16:creationId xmlns:a16="http://schemas.microsoft.com/office/drawing/2014/main" id="{350939FC-DFC4-4151-82E6-AA0EA59D467D}"/>
              </a:ext>
            </a:extLst>
          </p:cNvPr>
          <p:cNvSpPr txBox="1"/>
          <p:nvPr/>
        </p:nvSpPr>
        <p:spPr>
          <a:xfrm>
            <a:off x="7098332" y="5855379"/>
            <a:ext cx="4418446" cy="323165"/>
          </a:xfrm>
          <a:prstGeom prst="rect">
            <a:avLst/>
          </a:prstGeom>
          <a:noFill/>
        </p:spPr>
        <p:txBody>
          <a:bodyPr wrap="square" rtlCol="0">
            <a:spAutoFit/>
          </a:bodyPr>
          <a:lstStyle/>
          <a:p>
            <a:r>
              <a:rPr lang="en-US" sz="1500" b="1" dirty="0">
                <a:latin typeface="Montserrat" pitchFamily="2" charset="77"/>
              </a:rPr>
              <a:t>&lt;&lt;&lt;&lt; Neuse Buffer Rule Zone, Durham Co.</a:t>
            </a:r>
          </a:p>
        </p:txBody>
      </p:sp>
      <p:pic>
        <p:nvPicPr>
          <p:cNvPr id="2" name="Picture 1">
            <a:extLst>
              <a:ext uri="{FF2B5EF4-FFF2-40B4-BE49-F238E27FC236}">
                <a16:creationId xmlns:a16="http://schemas.microsoft.com/office/drawing/2014/main" id="{A497F496-6BCF-4365-A299-E5E06D733A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6816" y="1313130"/>
            <a:ext cx="3551868" cy="4488774"/>
          </a:xfrm>
          <a:prstGeom prst="rect">
            <a:avLst/>
          </a:prstGeom>
          <a:solidFill>
            <a:schemeClr val="bg1"/>
          </a:solidFill>
          <a:ln>
            <a:solidFill>
              <a:schemeClr val="tx1"/>
            </a:solidFill>
          </a:ln>
          <a:effectLst>
            <a:outerShdw blurRad="50800" dist="38100" algn="l" rotWithShape="0">
              <a:prstClr val="black">
                <a:alpha val="40000"/>
              </a:prstClr>
            </a:outerShdw>
          </a:effectLst>
        </p:spPr>
      </p:pic>
      <p:sp>
        <p:nvSpPr>
          <p:cNvPr id="7" name="Title 4">
            <a:extLst>
              <a:ext uri="{FF2B5EF4-FFF2-40B4-BE49-F238E27FC236}">
                <a16:creationId xmlns:a16="http://schemas.microsoft.com/office/drawing/2014/main" id="{270146D8-4995-C643-8E5D-88995518BE18}"/>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Forestry in the Buffer Rules</a:t>
            </a:r>
          </a:p>
        </p:txBody>
      </p:sp>
      <p:sp>
        <p:nvSpPr>
          <p:cNvPr id="10" name="TextBox 9">
            <a:extLst>
              <a:ext uri="{FF2B5EF4-FFF2-40B4-BE49-F238E27FC236}">
                <a16:creationId xmlns:a16="http://schemas.microsoft.com/office/drawing/2014/main" id="{256E08DD-FBE4-9D4E-AF0F-31DBF00638CB}"/>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11" name="Straight Connector 10">
            <a:extLst>
              <a:ext uri="{FF2B5EF4-FFF2-40B4-BE49-F238E27FC236}">
                <a16:creationId xmlns:a16="http://schemas.microsoft.com/office/drawing/2014/main" id="{EB052023-D89F-7348-A4FC-AE51EBC62EC6}"/>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7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29B84-7ED5-47A7-96F8-BE62AFE8A9A2}"/>
              </a:ext>
            </a:extLst>
          </p:cNvPr>
          <p:cNvSpPr>
            <a:spLocks noGrp="1"/>
          </p:cNvSpPr>
          <p:nvPr>
            <p:ph idx="1"/>
          </p:nvPr>
        </p:nvSpPr>
        <p:spPr>
          <a:xfrm>
            <a:off x="450316" y="1276697"/>
            <a:ext cx="11446646" cy="2382624"/>
          </a:xfrm>
        </p:spPr>
        <p:txBody>
          <a:bodyPr>
            <a:noAutofit/>
          </a:bodyPr>
          <a:lstStyle/>
          <a:p>
            <a:pPr marL="0" indent="0">
              <a:buNone/>
            </a:pPr>
            <a:r>
              <a:rPr lang="en-US" sz="2000" b="1" dirty="0">
                <a:latin typeface="Montserrat" pitchFamily="2" charset="77"/>
              </a:rPr>
              <a:t>NC Sedimentation Pollution Control Act (SPCA)  &gt;&gt;&gt;</a:t>
            </a:r>
          </a:p>
          <a:p>
            <a:pPr marL="457063" lvl="1" indent="0">
              <a:buNone/>
            </a:pPr>
            <a:r>
              <a:rPr lang="en-US" sz="1800" b="1" dirty="0">
                <a:solidFill>
                  <a:srgbClr val="FF0000"/>
                </a:solidFill>
                <a:latin typeface="Montserrat" pitchFamily="2" charset="77"/>
              </a:rPr>
              <a:t>Forest Practices Guidelines Related to Water Quality (FPGs)</a:t>
            </a:r>
          </a:p>
          <a:p>
            <a:r>
              <a:rPr lang="en-US" sz="2000" dirty="0">
                <a:latin typeface="Montserrat" pitchFamily="2" charset="77"/>
              </a:rPr>
              <a:t>State Laws prohibiting waterway obstruction</a:t>
            </a:r>
          </a:p>
          <a:p>
            <a:r>
              <a:rPr lang="en-US" sz="2000" dirty="0">
                <a:latin typeface="Montserrat" pitchFamily="2" charset="77"/>
              </a:rPr>
              <a:t>Riverbasin/Watershed Riparian Buffer Rules</a:t>
            </a:r>
          </a:p>
          <a:p>
            <a:r>
              <a:rPr lang="en-US" sz="2000" dirty="0">
                <a:latin typeface="Montserrat" pitchFamily="2" charset="77"/>
              </a:rPr>
              <a:t>Federally-required BMPs in wetlands &amp; waters of US</a:t>
            </a:r>
          </a:p>
        </p:txBody>
      </p:sp>
      <p:sp>
        <p:nvSpPr>
          <p:cNvPr id="5" name="Slide Number Placeholder 4">
            <a:extLst>
              <a:ext uri="{FF2B5EF4-FFF2-40B4-BE49-F238E27FC236}">
                <a16:creationId xmlns:a16="http://schemas.microsoft.com/office/drawing/2014/main" id="{B7F99F41-63E1-454D-B750-B69F00AE60B7}"/>
              </a:ext>
            </a:extLst>
          </p:cNvPr>
          <p:cNvSpPr>
            <a:spLocks noGrp="1"/>
          </p:cNvSpPr>
          <p:nvPr>
            <p:ph type="sldNum" sz="quarter" idx="12"/>
          </p:nvPr>
        </p:nvSpPr>
        <p:spPr/>
        <p:txBody>
          <a:bodyPr/>
          <a:lstStyle/>
          <a:p>
            <a:fld id="{861CE559-E87E-467C-A368-638196D08541}" type="slidenum">
              <a:rPr lang="en-US" smtClean="0"/>
              <a:t>8</a:t>
            </a:fld>
            <a:endParaRPr lang="en-US"/>
          </a:p>
        </p:txBody>
      </p:sp>
      <p:sp>
        <p:nvSpPr>
          <p:cNvPr id="4" name="Rectangle 3">
            <a:extLst>
              <a:ext uri="{FF2B5EF4-FFF2-40B4-BE49-F238E27FC236}">
                <a16:creationId xmlns:a16="http://schemas.microsoft.com/office/drawing/2014/main" id="{B767A0D5-C7D3-4D38-ADE4-52F706B58A02}"/>
              </a:ext>
            </a:extLst>
          </p:cNvPr>
          <p:cNvSpPr/>
          <p:nvPr/>
        </p:nvSpPr>
        <p:spPr>
          <a:xfrm>
            <a:off x="450316" y="3210647"/>
            <a:ext cx="8793517" cy="3006977"/>
          </a:xfrm>
          <a:prstGeom prst="rect">
            <a:avLst/>
          </a:prstGeom>
          <a:noFill/>
          <a:ln w="38100">
            <a:noFill/>
          </a:ln>
        </p:spPr>
        <p:txBody>
          <a:bodyPr wrap="square">
            <a:spAutoFit/>
          </a:bodyPr>
          <a:lstStyle/>
          <a:p>
            <a:pPr defTabSz="1218895">
              <a:spcBef>
                <a:spcPts val="800"/>
              </a:spcBef>
            </a:pPr>
            <a:r>
              <a:rPr lang="en-US" sz="2000" b="1" u="sng" dirty="0">
                <a:latin typeface="Montserrat" pitchFamily="2" charset="77"/>
              </a:rPr>
              <a:t>FPGs</a:t>
            </a:r>
            <a:r>
              <a:rPr lang="en-US" sz="2000" dirty="0">
                <a:latin typeface="Montserrat" pitchFamily="2" charset="77"/>
              </a:rPr>
              <a:t>:</a:t>
            </a:r>
          </a:p>
          <a:p>
            <a:pPr marL="342900" indent="-342900" defTabSz="1218895">
              <a:lnSpc>
                <a:spcPct val="90000"/>
              </a:lnSpc>
              <a:spcBef>
                <a:spcPts val="800"/>
              </a:spcBef>
              <a:buFont typeface="Arial" panose="020B0604020202020204" pitchFamily="34" charset="0"/>
              <a:buChar char="•"/>
            </a:pPr>
            <a:r>
              <a:rPr lang="en-US" sz="2000" dirty="0">
                <a:latin typeface="Montserrat" pitchFamily="2" charset="77"/>
              </a:rPr>
              <a:t>Statewide regulations, 9 narrative standards (02 NCAC 60C).</a:t>
            </a:r>
          </a:p>
          <a:p>
            <a:pPr marL="342900" indent="-342900" defTabSz="1218895">
              <a:lnSpc>
                <a:spcPct val="90000"/>
              </a:lnSpc>
              <a:spcBef>
                <a:spcPts val="800"/>
              </a:spcBef>
              <a:buFont typeface="Arial" panose="020B0604020202020204" pitchFamily="34" charset="0"/>
              <a:buChar char="•"/>
            </a:pPr>
            <a:r>
              <a:rPr lang="en-US" sz="2000" dirty="0">
                <a:latin typeface="Montserrat" pitchFamily="2" charset="77"/>
              </a:rPr>
              <a:t>Applicable on all forestry-related, land-disturbing activities.</a:t>
            </a:r>
          </a:p>
          <a:p>
            <a:pPr marL="342900" indent="-342900" defTabSz="1218895">
              <a:lnSpc>
                <a:spcPct val="90000"/>
              </a:lnSpc>
              <a:spcBef>
                <a:spcPts val="800"/>
              </a:spcBef>
              <a:buFont typeface="Arial" panose="020B0604020202020204" pitchFamily="34" charset="0"/>
              <a:buChar char="•"/>
            </a:pPr>
            <a:r>
              <a:rPr lang="en-US" sz="2000" dirty="0">
                <a:latin typeface="Montserrat" pitchFamily="2" charset="77"/>
              </a:rPr>
              <a:t>Applicable on all</a:t>
            </a:r>
            <a:r>
              <a:rPr lang="en-US" sz="2000" baseline="30000" dirty="0">
                <a:latin typeface="Montserrat" pitchFamily="2" charset="77"/>
              </a:rPr>
              <a:t>*</a:t>
            </a:r>
            <a:r>
              <a:rPr lang="en-US" sz="2000" dirty="0">
                <a:latin typeface="Montserrat" pitchFamily="2" charset="77"/>
              </a:rPr>
              <a:t> lands:  NC has 18MM acres of the forest, ~65% private....</a:t>
            </a:r>
          </a:p>
          <a:p>
            <a:pPr marL="800100" lvl="1" indent="-342900" defTabSz="1218895">
              <a:lnSpc>
                <a:spcPct val="90000"/>
              </a:lnSpc>
              <a:buFont typeface="Arial" panose="020B0604020202020204" pitchFamily="34" charset="0"/>
              <a:buChar char="•"/>
            </a:pPr>
            <a:r>
              <a:rPr lang="en-US" dirty="0">
                <a:latin typeface="Montserrat" pitchFamily="2" charset="77"/>
              </a:rPr>
              <a:t>Exception:  </a:t>
            </a:r>
            <a:r>
              <a:rPr lang="en-US" dirty="0" err="1">
                <a:latin typeface="Montserrat" pitchFamily="2" charset="77"/>
              </a:rPr>
              <a:t>Qualla</a:t>
            </a:r>
            <a:r>
              <a:rPr lang="en-US" dirty="0">
                <a:latin typeface="Montserrat" pitchFamily="2" charset="77"/>
              </a:rPr>
              <a:t> Boundary, Cherokee Nation treaty lands</a:t>
            </a:r>
          </a:p>
          <a:p>
            <a:pPr defTabSz="1218895">
              <a:lnSpc>
                <a:spcPct val="90000"/>
              </a:lnSpc>
            </a:pPr>
            <a:endParaRPr lang="en-US" sz="2000" dirty="0">
              <a:latin typeface="Montserrat" pitchFamily="2" charset="77"/>
            </a:endParaRPr>
          </a:p>
          <a:p>
            <a:pPr marL="342900" indent="-342900" defTabSz="1218895">
              <a:lnSpc>
                <a:spcPct val="90000"/>
              </a:lnSpc>
              <a:buFont typeface="Arial" panose="020B0604020202020204" pitchFamily="34" charset="0"/>
              <a:buChar char="•"/>
            </a:pPr>
            <a:r>
              <a:rPr lang="en-US" sz="2000" dirty="0">
                <a:latin typeface="Montserrat" pitchFamily="2" charset="77"/>
              </a:rPr>
              <a:t>NCFS is lead agency: administer FPGs &amp; inspect for compliance.</a:t>
            </a:r>
          </a:p>
          <a:p>
            <a:pPr marL="342900" indent="-342900" defTabSz="1218895">
              <a:lnSpc>
                <a:spcPct val="90000"/>
              </a:lnSpc>
              <a:buFont typeface="Arial" panose="020B0604020202020204" pitchFamily="34" charset="0"/>
              <a:buChar char="•"/>
            </a:pPr>
            <a:endParaRPr lang="en-US" sz="800" dirty="0">
              <a:latin typeface="Montserrat" pitchFamily="2" charset="77"/>
            </a:endParaRPr>
          </a:p>
          <a:p>
            <a:pPr marL="342900" indent="-342900" defTabSz="1218895">
              <a:lnSpc>
                <a:spcPct val="90000"/>
              </a:lnSpc>
              <a:buFont typeface="Arial" panose="020B0604020202020204" pitchFamily="34" charset="0"/>
              <a:buChar char="•"/>
            </a:pPr>
            <a:r>
              <a:rPr lang="en-US" sz="2000" dirty="0">
                <a:latin typeface="Montserrat" pitchFamily="2" charset="77"/>
              </a:rPr>
              <a:t>Enforcement remains vested with DEQ  (or NCDA for pesticide).</a:t>
            </a:r>
          </a:p>
        </p:txBody>
      </p:sp>
      <p:sp>
        <p:nvSpPr>
          <p:cNvPr id="6" name="Title 4">
            <a:extLst>
              <a:ext uri="{FF2B5EF4-FFF2-40B4-BE49-F238E27FC236}">
                <a16:creationId xmlns:a16="http://schemas.microsoft.com/office/drawing/2014/main" id="{23108371-7702-884E-9407-DC32524A78A8}"/>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Forestry &amp; WQ Governance: FPGs</a:t>
            </a:r>
          </a:p>
        </p:txBody>
      </p:sp>
      <p:sp>
        <p:nvSpPr>
          <p:cNvPr id="7" name="TextBox 6">
            <a:extLst>
              <a:ext uri="{FF2B5EF4-FFF2-40B4-BE49-F238E27FC236}">
                <a16:creationId xmlns:a16="http://schemas.microsoft.com/office/drawing/2014/main" id="{87F6D5E0-DABD-7345-ACA9-2A0354D3918A}"/>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8" name="Straight Connector 7">
            <a:extLst>
              <a:ext uri="{FF2B5EF4-FFF2-40B4-BE49-F238E27FC236}">
                <a16:creationId xmlns:a16="http://schemas.microsoft.com/office/drawing/2014/main" id="{F991E3AC-C1A2-9049-9253-7180678B20A0}"/>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3D887B3-F3A8-4EC4-9803-553CDECCA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6006" y="2458902"/>
            <a:ext cx="2742486" cy="3673896"/>
          </a:xfrm>
          <a:prstGeom prst="rect">
            <a:avLst/>
          </a:prstGeom>
        </p:spPr>
      </p:pic>
    </p:spTree>
    <p:extLst>
      <p:ext uri="{BB962C8B-B14F-4D97-AF65-F5344CB8AC3E}">
        <p14:creationId xmlns:p14="http://schemas.microsoft.com/office/powerpoint/2010/main" val="2279888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6BC4ECF-DAAF-491F-9B93-6D5CC60AD64D}"/>
              </a:ext>
            </a:extLst>
          </p:cNvPr>
          <p:cNvSpPr>
            <a:spLocks noGrp="1"/>
          </p:cNvSpPr>
          <p:nvPr>
            <p:ph idx="1"/>
          </p:nvPr>
        </p:nvSpPr>
        <p:spPr>
          <a:xfrm>
            <a:off x="566899" y="1316896"/>
            <a:ext cx="8700669" cy="5218620"/>
          </a:xfrm>
        </p:spPr>
        <p:txBody>
          <a:bodyPr>
            <a:noAutofit/>
          </a:bodyPr>
          <a:lstStyle/>
          <a:p>
            <a:pPr marL="0" indent="0">
              <a:buNone/>
            </a:pPr>
            <a:r>
              <a:rPr lang="en-US" sz="1800" b="1" dirty="0">
                <a:latin typeface="Montserrat" pitchFamily="2" charset="77"/>
              </a:rPr>
              <a:t>.0201 </a:t>
            </a:r>
            <a:r>
              <a:rPr lang="en-US" sz="1800" b="1" dirty="0">
                <a:highlight>
                  <a:srgbClr val="FFFF00"/>
                </a:highlight>
                <a:latin typeface="Montserrat" pitchFamily="2" charset="77"/>
              </a:rPr>
              <a:t>Streamside Management Zone </a:t>
            </a:r>
            <a:r>
              <a:rPr lang="en-US" sz="1800" b="1" dirty="0">
                <a:latin typeface="Montserrat" pitchFamily="2" charset="77"/>
              </a:rPr>
              <a:t>(SMZ)</a:t>
            </a:r>
          </a:p>
          <a:p>
            <a:pPr marL="0" indent="0">
              <a:buNone/>
            </a:pPr>
            <a:r>
              <a:rPr lang="en-US" sz="1800" b="1" dirty="0">
                <a:latin typeface="Montserrat" pitchFamily="2" charset="77"/>
              </a:rPr>
              <a:t>.0202 Prohibition of Debris Entering Streams and Waterbodies</a:t>
            </a:r>
          </a:p>
          <a:p>
            <a:pPr marL="0" indent="0">
              <a:buNone/>
            </a:pPr>
            <a:r>
              <a:rPr lang="en-US" sz="1800" b="1" dirty="0">
                <a:latin typeface="Montserrat" pitchFamily="2" charset="77"/>
              </a:rPr>
              <a:t>.0203 Access Road and Skid Trail Stream Crossings</a:t>
            </a:r>
          </a:p>
          <a:p>
            <a:pPr marL="0" indent="0">
              <a:buNone/>
            </a:pPr>
            <a:r>
              <a:rPr lang="en-US" sz="1800" b="1" dirty="0">
                <a:latin typeface="Montserrat" pitchFamily="2" charset="77"/>
              </a:rPr>
              <a:t>.0204 Access Road Entrances</a:t>
            </a:r>
          </a:p>
          <a:p>
            <a:pPr marL="0" indent="0">
              <a:buNone/>
            </a:pPr>
            <a:r>
              <a:rPr lang="en-US" sz="1800" b="1" dirty="0">
                <a:latin typeface="Montserrat" pitchFamily="2" charset="77"/>
              </a:rPr>
              <a:t>.0205 Prohibition / Waste Entering Streams, Waterbodies, Groundwater</a:t>
            </a:r>
          </a:p>
          <a:p>
            <a:pPr marL="0" indent="0">
              <a:buNone/>
            </a:pPr>
            <a:r>
              <a:rPr lang="en-US" sz="1800" b="1" dirty="0">
                <a:latin typeface="Montserrat" pitchFamily="2" charset="77"/>
              </a:rPr>
              <a:t>.0206 Pesticide Application</a:t>
            </a:r>
          </a:p>
          <a:p>
            <a:pPr marL="0" indent="0">
              <a:buNone/>
            </a:pPr>
            <a:r>
              <a:rPr lang="en-US" sz="1800" b="1" dirty="0">
                <a:latin typeface="Montserrat" pitchFamily="2" charset="77"/>
              </a:rPr>
              <a:t>.0207 Fertilizer Application</a:t>
            </a:r>
          </a:p>
          <a:p>
            <a:pPr marL="0" indent="0">
              <a:buNone/>
            </a:pPr>
            <a:r>
              <a:rPr lang="en-US" sz="1800" b="1" dirty="0">
                <a:latin typeface="Montserrat" pitchFamily="2" charset="77"/>
              </a:rPr>
              <a:t>.0208 </a:t>
            </a:r>
            <a:r>
              <a:rPr lang="en-US" sz="1800" b="1" dirty="0">
                <a:highlight>
                  <a:srgbClr val="FFFF00"/>
                </a:highlight>
                <a:latin typeface="Montserrat" pitchFamily="2" charset="77"/>
              </a:rPr>
              <a:t>Perennial Stream Temperature</a:t>
            </a:r>
          </a:p>
          <a:p>
            <a:pPr marL="0" indent="0">
              <a:buNone/>
            </a:pPr>
            <a:r>
              <a:rPr lang="en-US" sz="1800" b="1" dirty="0">
                <a:latin typeface="Montserrat" pitchFamily="2" charset="77"/>
              </a:rPr>
              <a:t>.0209 Rehabilitation of Project Site</a:t>
            </a:r>
          </a:p>
          <a:p>
            <a:pPr marL="0" indent="0">
              <a:buNone/>
            </a:pPr>
            <a:endParaRPr lang="en-US" sz="800" dirty="0">
              <a:latin typeface="Montserrat" pitchFamily="2" charset="77"/>
            </a:endParaRPr>
          </a:p>
          <a:p>
            <a:pPr marL="0" indent="0">
              <a:lnSpc>
                <a:spcPct val="100000"/>
              </a:lnSpc>
              <a:spcBef>
                <a:spcPts val="0"/>
              </a:spcBef>
              <a:spcAft>
                <a:spcPts val="800"/>
              </a:spcAft>
              <a:buNone/>
            </a:pPr>
            <a:r>
              <a:rPr lang="en-US" sz="1600" dirty="0">
                <a:latin typeface="Montserrat" pitchFamily="2" charset="77"/>
              </a:rPr>
              <a:t>The FPGs were enacted in 1990; re-adopted in 2018.</a:t>
            </a:r>
          </a:p>
          <a:p>
            <a:pPr marL="0" indent="0">
              <a:lnSpc>
                <a:spcPct val="100000"/>
              </a:lnSpc>
              <a:spcBef>
                <a:spcPts val="0"/>
              </a:spcBef>
              <a:spcAft>
                <a:spcPts val="800"/>
              </a:spcAft>
              <a:buNone/>
            </a:pPr>
            <a:r>
              <a:rPr lang="en-US" sz="1600" dirty="0">
                <a:latin typeface="Montserrat" pitchFamily="2" charset="77"/>
              </a:rPr>
              <a:t>NCFS conducts 3,000 - 4,000 inspections annually (+2,000 to 3,000 re-inspections).</a:t>
            </a:r>
          </a:p>
          <a:p>
            <a:pPr marL="0" indent="0">
              <a:lnSpc>
                <a:spcPct val="100000"/>
              </a:lnSpc>
              <a:spcBef>
                <a:spcPts val="0"/>
              </a:spcBef>
              <a:spcAft>
                <a:spcPts val="800"/>
              </a:spcAft>
              <a:buNone/>
            </a:pPr>
            <a:r>
              <a:rPr lang="en-US" sz="1600" dirty="0">
                <a:latin typeface="Montserrat" pitchFamily="2" charset="77"/>
              </a:rPr>
              <a:t>Over last 10+ years, final compliance at completion exceeds 95%.</a:t>
            </a:r>
          </a:p>
        </p:txBody>
      </p:sp>
      <p:sp>
        <p:nvSpPr>
          <p:cNvPr id="2" name="Slide Number Placeholder 1">
            <a:extLst>
              <a:ext uri="{FF2B5EF4-FFF2-40B4-BE49-F238E27FC236}">
                <a16:creationId xmlns:a16="http://schemas.microsoft.com/office/drawing/2014/main" id="{52833384-E9D0-4CB3-A30E-F92E64F40CCD}"/>
              </a:ext>
            </a:extLst>
          </p:cNvPr>
          <p:cNvSpPr>
            <a:spLocks noGrp="1"/>
          </p:cNvSpPr>
          <p:nvPr>
            <p:ph type="sldNum" sz="quarter" idx="12"/>
          </p:nvPr>
        </p:nvSpPr>
        <p:spPr/>
        <p:txBody>
          <a:bodyPr/>
          <a:lstStyle/>
          <a:p>
            <a:fld id="{861CE559-E87E-467C-A368-638196D08541}" type="slidenum">
              <a:rPr lang="en-US" smtClean="0"/>
              <a:t>9</a:t>
            </a:fld>
            <a:endParaRPr lang="en-US"/>
          </a:p>
        </p:txBody>
      </p:sp>
      <p:pic>
        <p:nvPicPr>
          <p:cNvPr id="6" name="Picture 5">
            <a:extLst>
              <a:ext uri="{FF2B5EF4-FFF2-40B4-BE49-F238E27FC236}">
                <a16:creationId xmlns:a16="http://schemas.microsoft.com/office/drawing/2014/main" id="{52B0C882-7E9A-4F20-AAEC-43B4DA5F6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8929" y="2475028"/>
            <a:ext cx="4211077" cy="2669522"/>
          </a:xfrm>
          <a:prstGeom prst="rect">
            <a:avLst/>
          </a:prstGeom>
        </p:spPr>
      </p:pic>
      <p:sp>
        <p:nvSpPr>
          <p:cNvPr id="7" name="Title 4">
            <a:extLst>
              <a:ext uri="{FF2B5EF4-FFF2-40B4-BE49-F238E27FC236}">
                <a16:creationId xmlns:a16="http://schemas.microsoft.com/office/drawing/2014/main" id="{CABDFBB8-118F-AE4B-8D4E-45E355584B32}"/>
              </a:ext>
            </a:extLst>
          </p:cNvPr>
          <p:cNvSpPr txBox="1">
            <a:spLocks/>
          </p:cNvSpPr>
          <p:nvPr/>
        </p:nvSpPr>
        <p:spPr>
          <a:xfrm>
            <a:off x="430144" y="436707"/>
            <a:ext cx="11177987" cy="55707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99" b="1" dirty="0">
                <a:solidFill>
                  <a:srgbClr val="1C4584"/>
                </a:solidFill>
                <a:latin typeface="Montserrat" pitchFamily="2" charset="77"/>
              </a:rPr>
              <a:t>Topics in Statewide FPG Standards</a:t>
            </a:r>
          </a:p>
        </p:txBody>
      </p:sp>
      <p:sp>
        <p:nvSpPr>
          <p:cNvPr id="8" name="TextBox 7">
            <a:extLst>
              <a:ext uri="{FF2B5EF4-FFF2-40B4-BE49-F238E27FC236}">
                <a16:creationId xmlns:a16="http://schemas.microsoft.com/office/drawing/2014/main" id="{3850AD29-7F95-B544-A25A-2C25659E00E5}"/>
              </a:ext>
            </a:extLst>
          </p:cNvPr>
          <p:cNvSpPr txBox="1"/>
          <p:nvPr/>
        </p:nvSpPr>
        <p:spPr>
          <a:xfrm>
            <a:off x="-1" y="6485348"/>
            <a:ext cx="12188825" cy="369236"/>
          </a:xfrm>
          <a:prstGeom prst="rect">
            <a:avLst/>
          </a:prstGeom>
          <a:solidFill>
            <a:srgbClr val="1C4584"/>
          </a:solidFill>
        </p:spPr>
        <p:txBody>
          <a:bodyPr wrap="square" rtlCol="0">
            <a:spAutoFit/>
          </a:bodyPr>
          <a:lstStyle/>
          <a:p>
            <a:endParaRPr lang="en-US" sz="1799" dirty="0">
              <a:solidFill>
                <a:srgbClr val="1C4584"/>
              </a:solidFill>
            </a:endParaRPr>
          </a:p>
        </p:txBody>
      </p:sp>
      <p:cxnSp>
        <p:nvCxnSpPr>
          <p:cNvPr id="9" name="Straight Connector 8">
            <a:extLst>
              <a:ext uri="{FF2B5EF4-FFF2-40B4-BE49-F238E27FC236}">
                <a16:creationId xmlns:a16="http://schemas.microsoft.com/office/drawing/2014/main" id="{DF1CB7C3-116F-5A4A-93FD-FE7B5397DA0B}"/>
              </a:ext>
            </a:extLst>
          </p:cNvPr>
          <p:cNvCxnSpPr/>
          <p:nvPr/>
        </p:nvCxnSpPr>
        <p:spPr>
          <a:xfrm>
            <a:off x="524119" y="1091287"/>
            <a:ext cx="11299041" cy="0"/>
          </a:xfrm>
          <a:prstGeom prst="line">
            <a:avLst/>
          </a:prstGeom>
          <a:ln w="19050">
            <a:solidFill>
              <a:srgbClr val="1C45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244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989</Words>
  <Application>Microsoft Macintosh PowerPoint</Application>
  <PresentationFormat>Custom</PresentationFormat>
  <Paragraphs>132</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Montserrat</vt:lpstr>
      <vt:lpstr>Montserrat Medium</vt:lpstr>
      <vt:lpstr>Times New Roman</vt:lpstr>
      <vt:lpstr>Office Theme</vt:lpstr>
      <vt:lpstr>Forestry &amp; Buffer Rules: --A Brief Overview for Local Governments--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Forestry &amp; Buffer Rules: -- A Brief Overview for Local Governments--</dc:title>
  <dc:creator>Gerow, Tom</dc:creator>
  <cp:lastModifiedBy>Fullmer,Grace</cp:lastModifiedBy>
  <cp:revision>103</cp:revision>
  <dcterms:created xsi:type="dcterms:W3CDTF">2018-11-15T14:30:23Z</dcterms:created>
  <dcterms:modified xsi:type="dcterms:W3CDTF">2021-01-29T20:02:01Z</dcterms:modified>
</cp:coreProperties>
</file>