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36D_4E7D55D1.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omments/modernComment_185_0.xml" ContentType="application/vnd.ms-powerpoint.comment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comments/modernComment_1C2_0.xml" ContentType="application/vnd.ms-powerpoint.comments+xml"/>
  <Override PartName="/ppt/notesSlides/notesSlide1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4"/>
  </p:sldMasterIdLst>
  <p:notesMasterIdLst>
    <p:notesMasterId r:id="rId152"/>
  </p:notesMasterIdLst>
  <p:handoutMasterIdLst>
    <p:handoutMasterId r:id="rId153"/>
  </p:handoutMasterIdLst>
  <p:sldIdLst>
    <p:sldId id="256" r:id="rId5"/>
    <p:sldId id="258" r:id="rId6"/>
    <p:sldId id="442" r:id="rId7"/>
    <p:sldId id="421" r:id="rId8"/>
    <p:sldId id="257" r:id="rId9"/>
    <p:sldId id="364" r:id="rId10"/>
    <p:sldId id="260" r:id="rId11"/>
    <p:sldId id="874" r:id="rId12"/>
    <p:sldId id="365" r:id="rId13"/>
    <p:sldId id="366" r:id="rId14"/>
    <p:sldId id="367" r:id="rId15"/>
    <p:sldId id="484" r:id="rId16"/>
    <p:sldId id="875" r:id="rId17"/>
    <p:sldId id="262" r:id="rId18"/>
    <p:sldId id="422" r:id="rId19"/>
    <p:sldId id="263" r:id="rId20"/>
    <p:sldId id="368" r:id="rId21"/>
    <p:sldId id="265" r:id="rId22"/>
    <p:sldId id="876" r:id="rId23"/>
    <p:sldId id="369" r:id="rId24"/>
    <p:sldId id="370" r:id="rId25"/>
    <p:sldId id="266" r:id="rId26"/>
    <p:sldId id="267" r:id="rId27"/>
    <p:sldId id="371" r:id="rId28"/>
    <p:sldId id="268" r:id="rId29"/>
    <p:sldId id="423" r:id="rId30"/>
    <p:sldId id="372" r:id="rId31"/>
    <p:sldId id="269" r:id="rId32"/>
    <p:sldId id="373" r:id="rId33"/>
    <p:sldId id="270" r:id="rId34"/>
    <p:sldId id="374" r:id="rId35"/>
    <p:sldId id="271" r:id="rId36"/>
    <p:sldId id="424" r:id="rId37"/>
    <p:sldId id="272" r:id="rId38"/>
    <p:sldId id="425" r:id="rId39"/>
    <p:sldId id="357" r:id="rId40"/>
    <p:sldId id="358" r:id="rId41"/>
    <p:sldId id="359" r:id="rId42"/>
    <p:sldId id="360" r:id="rId43"/>
    <p:sldId id="361" r:id="rId44"/>
    <p:sldId id="362" r:id="rId45"/>
    <p:sldId id="877" r:id="rId46"/>
    <p:sldId id="351" r:id="rId47"/>
    <p:sldId id="352" r:id="rId48"/>
    <p:sldId id="353" r:id="rId49"/>
    <p:sldId id="376" r:id="rId50"/>
    <p:sldId id="378" r:id="rId51"/>
    <p:sldId id="377" r:id="rId52"/>
    <p:sldId id="375" r:id="rId53"/>
    <p:sldId id="404" r:id="rId54"/>
    <p:sldId id="380" r:id="rId55"/>
    <p:sldId id="381" r:id="rId56"/>
    <p:sldId id="382" r:id="rId57"/>
    <p:sldId id="383" r:id="rId58"/>
    <p:sldId id="384" r:id="rId59"/>
    <p:sldId id="405" r:id="rId60"/>
    <p:sldId id="386" r:id="rId61"/>
    <p:sldId id="387" r:id="rId62"/>
    <p:sldId id="388" r:id="rId63"/>
    <p:sldId id="389" r:id="rId64"/>
    <p:sldId id="390" r:id="rId65"/>
    <p:sldId id="406" r:id="rId66"/>
    <p:sldId id="397" r:id="rId67"/>
    <p:sldId id="459" r:id="rId68"/>
    <p:sldId id="462" r:id="rId69"/>
    <p:sldId id="463" r:id="rId70"/>
    <p:sldId id="464" r:id="rId71"/>
    <p:sldId id="465" r:id="rId72"/>
    <p:sldId id="466" r:id="rId73"/>
    <p:sldId id="467" r:id="rId74"/>
    <p:sldId id="474" r:id="rId75"/>
    <p:sldId id="479" r:id="rId76"/>
    <p:sldId id="475" r:id="rId77"/>
    <p:sldId id="476" r:id="rId78"/>
    <p:sldId id="457" r:id="rId79"/>
    <p:sldId id="432" r:id="rId80"/>
    <p:sldId id="278" r:id="rId81"/>
    <p:sldId id="426" r:id="rId82"/>
    <p:sldId id="407" r:id="rId83"/>
    <p:sldId id="318" r:id="rId84"/>
    <p:sldId id="283" r:id="rId85"/>
    <p:sldId id="315" r:id="rId86"/>
    <p:sldId id="363" r:id="rId87"/>
    <p:sldId id="878" r:id="rId88"/>
    <p:sldId id="451" r:id="rId89"/>
    <p:sldId id="281" r:id="rId90"/>
    <p:sldId id="445" r:id="rId91"/>
    <p:sldId id="440" r:id="rId92"/>
    <p:sldId id="409" r:id="rId93"/>
    <p:sldId id="410" r:id="rId94"/>
    <p:sldId id="411" r:id="rId95"/>
    <p:sldId id="481" r:id="rId96"/>
    <p:sldId id="414" r:id="rId97"/>
    <p:sldId id="480" r:id="rId98"/>
    <p:sldId id="413" r:id="rId99"/>
    <p:sldId id="412" r:id="rId100"/>
    <p:sldId id="433" r:id="rId101"/>
    <p:sldId id="427" r:id="rId102"/>
    <p:sldId id="289" r:id="rId103"/>
    <p:sldId id="452" r:id="rId104"/>
    <p:sldId id="290" r:id="rId105"/>
    <p:sldId id="417" r:id="rId106"/>
    <p:sldId id="291" r:id="rId107"/>
    <p:sldId id="292" r:id="rId108"/>
    <p:sldId id="298" r:id="rId109"/>
    <p:sldId id="297" r:id="rId110"/>
    <p:sldId id="295" r:id="rId111"/>
    <p:sldId id="294" r:id="rId112"/>
    <p:sldId id="418" r:id="rId113"/>
    <p:sldId id="299" r:id="rId114"/>
    <p:sldId id="419" r:id="rId115"/>
    <p:sldId id="293" r:id="rId116"/>
    <p:sldId id="447" r:id="rId117"/>
    <p:sldId id="296" r:id="rId118"/>
    <p:sldId id="448" r:id="rId119"/>
    <p:sldId id="300" r:id="rId120"/>
    <p:sldId id="303" r:id="rId121"/>
    <p:sldId id="302" r:id="rId122"/>
    <p:sldId id="301" r:id="rId123"/>
    <p:sldId id="306" r:id="rId124"/>
    <p:sldId id="311" r:id="rId125"/>
    <p:sldId id="449" r:id="rId126"/>
    <p:sldId id="305" r:id="rId127"/>
    <p:sldId id="477" r:id="rId128"/>
    <p:sldId id="434" r:id="rId129"/>
    <p:sldId id="435" r:id="rId130"/>
    <p:sldId id="328" r:id="rId131"/>
    <p:sldId id="329" r:id="rId132"/>
    <p:sldId id="330" r:id="rId133"/>
    <p:sldId id="331" r:id="rId134"/>
    <p:sldId id="436" r:id="rId135"/>
    <p:sldId id="420" r:id="rId136"/>
    <p:sldId id="332" r:id="rId137"/>
    <p:sldId id="333" r:id="rId138"/>
    <p:sldId id="334" r:id="rId139"/>
    <p:sldId id="347" r:id="rId140"/>
    <p:sldId id="335" r:id="rId141"/>
    <p:sldId id="338" r:id="rId142"/>
    <p:sldId id="348" r:id="rId143"/>
    <p:sldId id="337" r:id="rId144"/>
    <p:sldId id="336" r:id="rId145"/>
    <p:sldId id="349" r:id="rId146"/>
    <p:sldId id="340" r:id="rId147"/>
    <p:sldId id="339" r:id="rId148"/>
    <p:sldId id="350" r:id="rId149"/>
    <p:sldId id="450" r:id="rId150"/>
    <p:sldId id="873" r:id="rId15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D08E08-78CE-6CA9-2AF9-E7BCC14E2CC0}" name="Woodall, Al" initials="WA" userId="S::al.woodall@ncdenr.gov::9f3b4277-d547-4d90-82fc-d4342d388a19" providerId="AD"/>
  <p188:author id="{F2242D7B-8617-AAD6-042E-71A1395CAFB9}" name="Henriquez, Octavio" initials="HO" userId="S::octavio.henriquez@ncdenr.gov::5d756c93-cc2f-4f2b-8b99-513f83cb587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36A75-C49E-4582-86A3-5DA8CFF93B8E}" v="100" dt="2023-01-25T18:26:49.835"/>
    <p1510:client id="{296A4E79-F0A4-452D-9F27-C22797121A7B}" v="149" dt="2023-01-25T18:38:14.281"/>
    <p1510:client id="{3F2554C6-9D8C-4E60-BCCC-513486BC0C09}" v="49" dt="2023-01-25T13:38:12.575"/>
    <p1510:client id="{D4E7ADE5-FD21-4AA0-A222-ECC862B14714}" v="55" dt="2023-01-25T18:42:20.5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presProps" Target="presProps.xml"/><Relationship Id="rId159" Type="http://schemas.microsoft.com/office/2018/10/relationships/authors" Target="author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microsoft.com/office/2015/10/relationships/revisionInfo" Target="revisionInfo.xml"/></Relationships>
</file>

<file path=ppt/comments/modernComment_185_0.xml><?xml version="1.0" encoding="utf-8"?>
<p188:cmLst xmlns:a="http://schemas.openxmlformats.org/drawingml/2006/main" xmlns:r="http://schemas.openxmlformats.org/officeDocument/2006/relationships" xmlns:p188="http://schemas.microsoft.com/office/powerpoint/2018/8/main">
  <p188:cm id="{5B89EAA0-E258-46F6-8035-6322811345CF}" authorId="{08D08E08-78CE-6CA9-2AF9-E7BCC14E2CC0}" created="2023-01-09T19:32:48.674">
    <pc:sldMkLst xmlns:pc="http://schemas.microsoft.com/office/powerpoint/2013/main/command">
      <pc:docMk/>
      <pc:sldMk cId="0" sldId="389"/>
    </pc:sldMkLst>
    <p188:replyLst>
      <p188:reply id="{E5FE9355-0FC7-4E10-B71E-57098251482D}" authorId="{F2242D7B-8617-AAD6-042E-71A1395CAFB9}" created="2023-01-09T19:38:22.436">
        <p188:txBody>
          <a:bodyPr/>
          <a:lstStyle/>
          <a:p>
            <a:r>
              <a:rPr lang="en-US"/>
              <a:t>There are lots on animations on this slide, maybe we can get rid of one of the examples all together. </a:t>
            </a:r>
          </a:p>
        </p188:txBody>
      </p188:reply>
      <p188:reply id="{9502E85D-1970-4EFC-9AC0-55C321A14B03}" authorId="{08D08E08-78CE-6CA9-2AF9-E7BCC14E2CC0}" created="2023-01-09T19:42:41.209">
        <p188:txBody>
          <a:bodyPr/>
          <a:lstStyle/>
          <a:p>
            <a:r>
              <a:rPr lang="en-US"/>
              <a:t>Sounds good to me</a:t>
            </a:r>
          </a:p>
        </p188:txBody>
      </p188:reply>
      <p188:reply id="{E60EF2E4-35B8-41F5-8F1A-B188842C1552}" authorId="{08D08E08-78CE-6CA9-2AF9-E7BCC14E2CC0}" created="2023-01-17T16:23:57.492">
        <p188:txBody>
          <a:bodyPr/>
          <a:lstStyle/>
          <a:p>
            <a:r>
              <a:rPr lang="en-US"/>
              <a:t>I think we should get rid of this example, it's messy and the speaker can just explain this point </a:t>
            </a:r>
          </a:p>
        </p188:txBody>
      </p188:reply>
    </p188:replyLst>
    <p188:txBody>
      <a:bodyPr/>
      <a:lstStyle/>
      <a:p>
        <a:r>
          <a:rPr lang="en-US"/>
          <a:t>This one needs some work</a:t>
        </a:r>
      </a:p>
    </p188:txBody>
  </p188:cm>
</p188:cmLst>
</file>

<file path=ppt/comments/modernComment_1C2_0.xml><?xml version="1.0" encoding="utf-8"?>
<p188:cmLst xmlns:a="http://schemas.openxmlformats.org/drawingml/2006/main" xmlns:r="http://schemas.openxmlformats.org/officeDocument/2006/relationships" xmlns:p188="http://schemas.microsoft.com/office/powerpoint/2018/8/main">
  <p188:cm id="{F12C27B7-F522-473D-997F-1AE5B2E12F08}" authorId="{08D08E08-78CE-6CA9-2AF9-E7BCC14E2CC0}" created="2023-01-17T16:32:58.031">
    <ac:txMkLst xmlns:ac="http://schemas.microsoft.com/office/drawing/2013/main/command">
      <pc:docMk xmlns:pc="http://schemas.microsoft.com/office/powerpoint/2013/main/command"/>
      <pc:sldMk xmlns:pc="http://schemas.microsoft.com/office/powerpoint/2013/main/command" cId="0" sldId="450"/>
      <ac:spMk id="273410" creationId="{00000000-0000-0000-0000-000000000000}"/>
      <ac:txMk cp="202">
        <ac:context len="217" hash="3447103114"/>
      </ac:txMk>
    </ac:txMkLst>
    <p188:pos x="6276473" y="5093368"/>
    <p188:replyLst>
      <p188:reply id="{EA9701E9-B2AC-466F-8CAC-0BE762914ED0}" authorId="{F2242D7B-8617-AAD6-042E-71A1395CAFB9}" created="2023-01-17T17:04:09.405">
        <p188:txBody>
          <a:bodyPr/>
          <a:lstStyle/>
          <a:p>
            <a:r>
              <a:rPr lang="en-US"/>
              <a:t>I'm not sure, These PARs can get pretty lengthy depending on the number of SIUs. Creating a form for electronically fill is going to get complicated. </a:t>
            </a:r>
          </a:p>
        </p188:txBody>
      </p188:reply>
      <p188:reply id="{B50DD3F3-D413-4597-A849-C87D07D45462}" authorId="{08D08E08-78CE-6CA9-2AF9-E7BCC14E2CC0}" created="2023-01-18T14:03:53.927">
        <p188:txBody>
          <a:bodyPr/>
          <a:lstStyle/>
          <a:p>
            <a:r>
              <a:rPr lang="en-US"/>
              <a:t>I just deleted that part then</a:t>
            </a:r>
          </a:p>
        </p188:txBody>
      </p188:reply>
    </p188:replyLst>
    <p188:txBody>
      <a:bodyPr/>
      <a:lstStyle/>
      <a:p>
        <a:r>
          <a:rPr lang="en-US"/>
          <a:t>Can we still submit them electronically?</a:t>
        </a:r>
      </a:p>
    </p188:txBody>
  </p188:cm>
</p188:cmLst>
</file>

<file path=ppt/comments/modernComment_36D_4E7D55D1.xml><?xml version="1.0" encoding="utf-8"?>
<p188:cmLst xmlns:a="http://schemas.openxmlformats.org/drawingml/2006/main" xmlns:r="http://schemas.openxmlformats.org/officeDocument/2006/relationships" xmlns:p188="http://schemas.microsoft.com/office/powerpoint/2018/8/main">
  <p188:cm id="{889F9BEE-8D4E-4226-9D4D-F61381D37508}" authorId="{08D08E08-78CE-6CA9-2AF9-E7BCC14E2CC0}" created="2023-01-17T16:42:16.585">
    <ac:txMkLst xmlns:ac="http://schemas.microsoft.com/office/drawing/2013/main/command">
      <pc:docMk xmlns:pc="http://schemas.microsoft.com/office/powerpoint/2013/main/command"/>
      <pc:sldMk xmlns:pc="http://schemas.microsoft.com/office/powerpoint/2013/main/command" cId="1316836817" sldId="877"/>
      <ac:spMk id="5" creationId="{8DBEC2ED-325B-807D-CDCF-01D043F605A5}"/>
      <ac:txMk cp="0" len="8">
        <ac:context len="9" hash="1436630604"/>
      </ac:txMk>
    </ac:txMkLst>
    <p188:pos x="5825289" y="370973"/>
    <p188:txBody>
      <a:bodyPr/>
      <a:lstStyle/>
      <a:p>
        <a:r>
          <a:rPr lang="en-US"/>
          <a:t>I think we should make sure we put in or the speaker has a disclaimer that while the examples are old and the limits are not up to date, the method is still accurate.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defTabSz="931812" eaLnBrk="1" hangingPunct="1">
              <a:defRPr sz="1200">
                <a:cs typeface="+mn-cs"/>
              </a:defRPr>
            </a:lvl1pPr>
          </a:lstStyle>
          <a:p>
            <a:pPr>
              <a:defRPr/>
            </a:pPr>
            <a:endParaRPr lang="en-US"/>
          </a:p>
        </p:txBody>
      </p:sp>
      <p:sp>
        <p:nvSpPr>
          <p:cNvPr id="169987"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12" eaLnBrk="1" hangingPunct="1">
              <a:defRPr sz="1200">
                <a:cs typeface="+mn-cs"/>
              </a:defRPr>
            </a:lvl1pPr>
          </a:lstStyle>
          <a:p>
            <a:pPr>
              <a:defRPr/>
            </a:pPr>
            <a:endParaRPr lang="en-US"/>
          </a:p>
        </p:txBody>
      </p:sp>
      <p:sp>
        <p:nvSpPr>
          <p:cNvPr id="169988"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defTabSz="931812" eaLnBrk="1" hangingPunct="1">
              <a:defRPr sz="1200">
                <a:cs typeface="+mn-cs"/>
              </a:defRPr>
            </a:lvl1pPr>
          </a:lstStyle>
          <a:p>
            <a:pPr>
              <a:defRPr/>
            </a:pPr>
            <a:endParaRPr lang="en-US"/>
          </a:p>
        </p:txBody>
      </p:sp>
      <p:sp>
        <p:nvSpPr>
          <p:cNvPr id="169989"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0275" eaLnBrk="1" hangingPunct="1">
              <a:defRPr sz="1200" smtClean="0"/>
            </a:lvl1pPr>
          </a:lstStyle>
          <a:p>
            <a:pPr>
              <a:defRPr/>
            </a:pPr>
            <a:fld id="{483883BD-A4A0-47A0-9C41-2746C1E89A61}"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hdr" sz="quarter"/>
          </p:nvPr>
        </p:nvSpPr>
        <p:spPr bwMode="auto">
          <a:xfrm>
            <a:off x="0" y="0"/>
            <a:ext cx="3028950" cy="452438"/>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eaLnBrk="1" hangingPunct="1">
              <a:defRPr sz="1200">
                <a:cs typeface="+mn-cs"/>
              </a:defRPr>
            </a:lvl1pPr>
          </a:lstStyle>
          <a:p>
            <a:pPr>
              <a:defRPr/>
            </a:pPr>
            <a:endParaRPr lang="en-US"/>
          </a:p>
        </p:txBody>
      </p:sp>
      <p:sp>
        <p:nvSpPr>
          <p:cNvPr id="231427" name="Rectangle 3"/>
          <p:cNvSpPr>
            <a:spLocks noGrp="1" noChangeArrowheads="1"/>
          </p:cNvSpPr>
          <p:nvPr>
            <p:ph type="dt" idx="1"/>
          </p:nvPr>
        </p:nvSpPr>
        <p:spPr bwMode="auto">
          <a:xfrm>
            <a:off x="3938588" y="0"/>
            <a:ext cx="3105150" cy="452438"/>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lvl1pPr algn="r" eaLnBrk="1" hangingPunct="1">
              <a:defRPr sz="120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401638" y="679450"/>
            <a:ext cx="6165850" cy="34686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9" name="Rectangle 5"/>
          <p:cNvSpPr>
            <a:spLocks noGrp="1" noChangeArrowheads="1"/>
          </p:cNvSpPr>
          <p:nvPr>
            <p:ph type="body" sz="quarter" idx="3"/>
          </p:nvPr>
        </p:nvSpPr>
        <p:spPr bwMode="auto">
          <a:xfrm>
            <a:off x="908050" y="4449763"/>
            <a:ext cx="5151438" cy="4148137"/>
          </a:xfrm>
          <a:prstGeom prst="rect">
            <a:avLst/>
          </a:prstGeom>
          <a:noFill/>
          <a:ln w="9525">
            <a:noFill/>
            <a:miter lim="800000"/>
            <a:headEnd/>
            <a:tailEnd/>
          </a:ln>
          <a:effectLst/>
        </p:spPr>
        <p:txBody>
          <a:bodyPr vert="horz" wrap="square" lIns="90663" tIns="45331" rIns="90663" bIns="45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1430" name="Rectangle 6"/>
          <p:cNvSpPr>
            <a:spLocks noGrp="1" noChangeArrowheads="1"/>
          </p:cNvSpPr>
          <p:nvPr>
            <p:ph type="ftr" sz="quarter" idx="4"/>
          </p:nvPr>
        </p:nvSpPr>
        <p:spPr bwMode="auto">
          <a:xfrm>
            <a:off x="0" y="8823325"/>
            <a:ext cx="3028950" cy="452438"/>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eaLnBrk="1" hangingPunct="1">
              <a:defRPr sz="1200">
                <a:cs typeface="+mn-cs"/>
              </a:defRPr>
            </a:lvl1pPr>
          </a:lstStyle>
          <a:p>
            <a:pPr>
              <a:defRPr/>
            </a:pPr>
            <a:endParaRPr lang="en-US"/>
          </a:p>
        </p:txBody>
      </p:sp>
      <p:sp>
        <p:nvSpPr>
          <p:cNvPr id="231431" name="Rectangle 7"/>
          <p:cNvSpPr>
            <a:spLocks noGrp="1" noChangeArrowheads="1"/>
          </p:cNvSpPr>
          <p:nvPr>
            <p:ph type="sldNum" sz="quarter" idx="5"/>
          </p:nvPr>
        </p:nvSpPr>
        <p:spPr bwMode="auto">
          <a:xfrm>
            <a:off x="3938588" y="8823325"/>
            <a:ext cx="3105150" cy="452438"/>
          </a:xfrm>
          <a:prstGeom prst="rect">
            <a:avLst/>
          </a:prstGeom>
          <a:noFill/>
          <a:ln w="9525">
            <a:noFill/>
            <a:miter lim="800000"/>
            <a:headEnd/>
            <a:tailEnd/>
          </a:ln>
          <a:effectLst/>
        </p:spPr>
        <p:txBody>
          <a:bodyPr vert="horz" wrap="square" lIns="90663" tIns="45331" rIns="90663" bIns="45331" numCol="1" anchor="b" anchorCtr="0" compatLnSpc="1">
            <a:prstTxWarp prst="textNoShape">
              <a:avLst/>
            </a:prstTxWarp>
          </a:bodyPr>
          <a:lstStyle>
            <a:lvl1pPr algn="r" eaLnBrk="1" hangingPunct="1">
              <a:defRPr sz="1200" smtClean="0"/>
            </a:lvl1pPr>
          </a:lstStyle>
          <a:p>
            <a:pPr>
              <a:defRPr/>
            </a:pPr>
            <a:fld id="{A10C74AB-CC9E-4466-B8E4-719C757BD88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599622C-657E-4B31-992C-CA40BFCF58B8}" type="slidenum">
              <a:rPr lang="en-US" altLang="en-US">
                <a:latin typeface="Tahoma" panose="020B0604030504040204" pitchFamily="34" charset="0"/>
              </a:rPr>
              <a:pPr>
                <a:spcBef>
                  <a:spcPct val="0"/>
                </a:spcBef>
              </a:pPr>
              <a:t>1</a:t>
            </a:fld>
            <a:endParaRPr lang="en-US" altLang="en-US">
              <a:latin typeface="Tahoma" panose="020B0604030504040204" pitchFamily="34" charset="0"/>
            </a:endParaRPr>
          </a:p>
        </p:txBody>
      </p:sp>
      <p:sp>
        <p:nvSpPr>
          <p:cNvPr id="6147" name="Rectangle 1026"/>
          <p:cNvSpPr>
            <a:spLocks noGrp="1" noRot="1" noChangeAspect="1" noChangeArrowheads="1" noTextEdit="1"/>
          </p:cNvSpPr>
          <p:nvPr>
            <p:ph type="sldImg"/>
          </p:nvPr>
        </p:nvSpPr>
        <p:spPr>
          <a:xfrm>
            <a:off x="401638" y="679450"/>
            <a:ext cx="6165850" cy="3468688"/>
          </a:xfrm>
          <a:ln/>
        </p:spPr>
      </p:sp>
      <p:sp>
        <p:nvSpPr>
          <p:cNvPr id="61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68F857B-B7F5-4EA1-91FF-DBEC530B5951}" type="slidenum">
              <a:rPr lang="en-US" altLang="en-US">
                <a:latin typeface="Tahoma" panose="020B0604030504040204" pitchFamily="34" charset="0"/>
              </a:rPr>
              <a:pPr>
                <a:spcBef>
                  <a:spcPct val="0"/>
                </a:spcBef>
              </a:pPr>
              <a:t>11</a:t>
            </a:fld>
            <a:endParaRPr lang="en-US" altLang="en-US">
              <a:latin typeface="Tahoma" panose="020B0604030504040204" pitchFamily="34" charset="0"/>
            </a:endParaRPr>
          </a:p>
        </p:txBody>
      </p:sp>
      <p:sp>
        <p:nvSpPr>
          <p:cNvPr id="24579" name="Rectangle 2050"/>
          <p:cNvSpPr>
            <a:spLocks noGrp="1" noRot="1" noChangeAspect="1" noChangeArrowheads="1" noTextEdit="1"/>
          </p:cNvSpPr>
          <p:nvPr>
            <p:ph type="sldImg"/>
          </p:nvPr>
        </p:nvSpPr>
        <p:spPr>
          <a:xfrm>
            <a:off x="401638" y="679450"/>
            <a:ext cx="6165850" cy="3468688"/>
          </a:xfrm>
          <a:ln/>
        </p:spPr>
      </p:sp>
      <p:sp>
        <p:nvSpPr>
          <p:cNvPr id="2458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F318A4-8AE9-4013-952A-68C9E3927AE1}" type="slidenum">
              <a:rPr lang="en-US" altLang="en-US">
                <a:latin typeface="Tahoma" panose="020B0604030504040204" pitchFamily="34" charset="0"/>
              </a:rPr>
              <a:pPr>
                <a:spcBef>
                  <a:spcPct val="0"/>
                </a:spcBef>
              </a:pPr>
              <a:t>109</a:t>
            </a:fld>
            <a:endParaRPr lang="en-US" altLang="en-US">
              <a:latin typeface="Tahoma" panose="020B0604030504040204" pitchFamily="34" charset="0"/>
            </a:endParaRPr>
          </a:p>
        </p:txBody>
      </p:sp>
      <p:sp>
        <p:nvSpPr>
          <p:cNvPr id="220163" name="Rectangle 2"/>
          <p:cNvSpPr>
            <a:spLocks noGrp="1" noRot="1" noChangeAspect="1" noChangeArrowheads="1" noTextEdit="1"/>
          </p:cNvSpPr>
          <p:nvPr>
            <p:ph type="sldImg"/>
          </p:nvPr>
        </p:nvSpPr>
        <p:spPr>
          <a:xfrm>
            <a:off x="401638" y="679450"/>
            <a:ext cx="6165850" cy="3468688"/>
          </a:xfrm>
          <a:ln/>
        </p:spPr>
      </p:sp>
      <p:sp>
        <p:nvSpPr>
          <p:cNvPr id="220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A71399B-1B43-465A-8C8B-E567E416C936}" type="slidenum">
              <a:rPr lang="en-US" altLang="en-US">
                <a:latin typeface="Tahoma" panose="020B0604030504040204" pitchFamily="34" charset="0"/>
              </a:rPr>
              <a:pPr>
                <a:spcBef>
                  <a:spcPct val="0"/>
                </a:spcBef>
              </a:pPr>
              <a:t>110</a:t>
            </a:fld>
            <a:endParaRPr lang="en-US" altLang="en-US">
              <a:latin typeface="Tahoma" panose="020B0604030504040204" pitchFamily="34" charset="0"/>
            </a:endParaRPr>
          </a:p>
        </p:txBody>
      </p:sp>
      <p:sp>
        <p:nvSpPr>
          <p:cNvPr id="222211" name="Rectangle 2"/>
          <p:cNvSpPr>
            <a:spLocks noGrp="1" noRot="1" noChangeAspect="1" noChangeArrowheads="1" noTextEdit="1"/>
          </p:cNvSpPr>
          <p:nvPr>
            <p:ph type="sldImg"/>
          </p:nvPr>
        </p:nvSpPr>
        <p:spPr>
          <a:xfrm>
            <a:off x="401638" y="679450"/>
            <a:ext cx="6165850" cy="3468688"/>
          </a:xfrm>
          <a:ln/>
        </p:spPr>
      </p:sp>
      <p:sp>
        <p:nvSpPr>
          <p:cNvPr id="222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FB1DD5-D1C6-474C-80CA-0A7F4A58C116}" type="slidenum">
              <a:rPr lang="en-US" altLang="en-US">
                <a:latin typeface="Tahoma" panose="020B0604030504040204" pitchFamily="34" charset="0"/>
              </a:rPr>
              <a:pPr>
                <a:spcBef>
                  <a:spcPct val="0"/>
                </a:spcBef>
              </a:pPr>
              <a:t>111</a:t>
            </a:fld>
            <a:endParaRPr lang="en-US" altLang="en-US">
              <a:latin typeface="Tahoma" panose="020B0604030504040204" pitchFamily="34" charset="0"/>
            </a:endParaRPr>
          </a:p>
        </p:txBody>
      </p:sp>
      <p:sp>
        <p:nvSpPr>
          <p:cNvPr id="224259" name="Rectangle 2"/>
          <p:cNvSpPr>
            <a:spLocks noGrp="1" noRot="1" noChangeAspect="1" noChangeArrowheads="1" noTextEdit="1"/>
          </p:cNvSpPr>
          <p:nvPr>
            <p:ph type="sldImg"/>
          </p:nvPr>
        </p:nvSpPr>
        <p:spPr>
          <a:xfrm>
            <a:off x="401638" y="679450"/>
            <a:ext cx="6165850" cy="3468688"/>
          </a:xfrm>
          <a:ln/>
        </p:spPr>
      </p:sp>
      <p:sp>
        <p:nvSpPr>
          <p:cNvPr id="224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516425F-138C-4D1C-AF00-832F03F3AFB5}" type="slidenum">
              <a:rPr lang="en-US" altLang="en-US">
                <a:latin typeface="Tahoma" panose="020B0604030504040204" pitchFamily="34" charset="0"/>
              </a:rPr>
              <a:pPr>
                <a:spcBef>
                  <a:spcPct val="0"/>
                </a:spcBef>
              </a:pPr>
              <a:t>112</a:t>
            </a:fld>
            <a:endParaRPr lang="en-US" altLang="en-US">
              <a:latin typeface="Tahoma" panose="020B0604030504040204" pitchFamily="34" charset="0"/>
            </a:endParaRPr>
          </a:p>
        </p:txBody>
      </p:sp>
      <p:sp>
        <p:nvSpPr>
          <p:cNvPr id="226307" name="Rectangle 2"/>
          <p:cNvSpPr>
            <a:spLocks noGrp="1" noRot="1" noChangeAspect="1" noChangeArrowheads="1" noTextEdit="1"/>
          </p:cNvSpPr>
          <p:nvPr>
            <p:ph type="sldImg"/>
          </p:nvPr>
        </p:nvSpPr>
        <p:spPr>
          <a:xfrm>
            <a:off x="401638" y="679450"/>
            <a:ext cx="6165850" cy="3468688"/>
          </a:xfrm>
          <a:ln/>
        </p:spPr>
      </p:sp>
      <p:sp>
        <p:nvSpPr>
          <p:cNvPr id="226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306C63-0B43-4085-814B-709B3361CC97}" type="slidenum">
              <a:rPr lang="en-US" altLang="en-US">
                <a:latin typeface="Tahoma" panose="020B0604030504040204" pitchFamily="34" charset="0"/>
              </a:rPr>
              <a:pPr>
                <a:spcBef>
                  <a:spcPct val="0"/>
                </a:spcBef>
              </a:pPr>
              <a:t>113</a:t>
            </a:fld>
            <a:endParaRPr lang="en-US" altLang="en-US">
              <a:latin typeface="Tahoma" panose="020B0604030504040204" pitchFamily="34" charset="0"/>
            </a:endParaRPr>
          </a:p>
        </p:txBody>
      </p:sp>
      <p:sp>
        <p:nvSpPr>
          <p:cNvPr id="228355" name="Rectangle 2"/>
          <p:cNvSpPr>
            <a:spLocks noGrp="1" noRot="1" noChangeAspect="1" noChangeArrowheads="1" noTextEdit="1"/>
          </p:cNvSpPr>
          <p:nvPr>
            <p:ph type="sldImg"/>
          </p:nvPr>
        </p:nvSpPr>
        <p:spPr>
          <a:xfrm>
            <a:off x="401638" y="679450"/>
            <a:ext cx="6165850" cy="3468688"/>
          </a:xfrm>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EC0B16D-DEAD-42A7-9708-91E4EFEC56E6}" type="slidenum">
              <a:rPr lang="en-US" altLang="en-US">
                <a:latin typeface="Tahoma" panose="020B0604030504040204" pitchFamily="34" charset="0"/>
              </a:rPr>
              <a:pPr>
                <a:spcBef>
                  <a:spcPct val="0"/>
                </a:spcBef>
              </a:pPr>
              <a:t>114</a:t>
            </a:fld>
            <a:endParaRPr lang="en-US" altLang="en-US">
              <a:latin typeface="Tahoma" panose="020B0604030504040204" pitchFamily="34" charset="0"/>
            </a:endParaRPr>
          </a:p>
        </p:txBody>
      </p:sp>
      <p:sp>
        <p:nvSpPr>
          <p:cNvPr id="230403" name="Rectangle 2"/>
          <p:cNvSpPr>
            <a:spLocks noGrp="1" noRot="1" noChangeAspect="1" noChangeArrowheads="1" noTextEdit="1"/>
          </p:cNvSpPr>
          <p:nvPr>
            <p:ph type="sldImg"/>
          </p:nvPr>
        </p:nvSpPr>
        <p:spPr>
          <a:xfrm>
            <a:off x="401638" y="679450"/>
            <a:ext cx="6165850" cy="3468688"/>
          </a:xfrm>
          <a:ln/>
        </p:spPr>
      </p:sp>
      <p:sp>
        <p:nvSpPr>
          <p:cNvPr id="230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A7EE23-B416-4E09-ACAC-E79878B684A5}" type="slidenum">
              <a:rPr lang="en-US" altLang="en-US">
                <a:latin typeface="Tahoma" panose="020B0604030504040204" pitchFamily="34" charset="0"/>
              </a:rPr>
              <a:pPr>
                <a:spcBef>
                  <a:spcPct val="0"/>
                </a:spcBef>
              </a:pPr>
              <a:t>115</a:t>
            </a:fld>
            <a:endParaRPr lang="en-US" altLang="en-US">
              <a:latin typeface="Tahoma" panose="020B0604030504040204" pitchFamily="34" charset="0"/>
            </a:endParaRPr>
          </a:p>
        </p:txBody>
      </p:sp>
      <p:sp>
        <p:nvSpPr>
          <p:cNvPr id="232451" name="Rectangle 2"/>
          <p:cNvSpPr>
            <a:spLocks noGrp="1" noRot="1" noChangeAspect="1" noChangeArrowheads="1" noTextEdit="1"/>
          </p:cNvSpPr>
          <p:nvPr>
            <p:ph type="sldImg"/>
          </p:nvPr>
        </p:nvSpPr>
        <p:spPr>
          <a:xfrm>
            <a:off x="401638" y="679450"/>
            <a:ext cx="6165850" cy="3468688"/>
          </a:xfrm>
          <a:ln/>
        </p:spPr>
      </p:sp>
      <p:sp>
        <p:nvSpPr>
          <p:cNvPr id="232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5FC6475-9933-4D91-8C2C-9A14D6129998}" type="slidenum">
              <a:rPr lang="en-US" altLang="en-US">
                <a:latin typeface="Tahoma" panose="020B0604030504040204" pitchFamily="34" charset="0"/>
              </a:rPr>
              <a:pPr>
                <a:spcBef>
                  <a:spcPct val="0"/>
                </a:spcBef>
              </a:pPr>
              <a:t>116</a:t>
            </a:fld>
            <a:endParaRPr lang="en-US" altLang="en-US">
              <a:latin typeface="Tahoma" panose="020B0604030504040204" pitchFamily="34" charset="0"/>
            </a:endParaRPr>
          </a:p>
        </p:txBody>
      </p:sp>
      <p:sp>
        <p:nvSpPr>
          <p:cNvPr id="234499" name="Rectangle 2"/>
          <p:cNvSpPr>
            <a:spLocks noGrp="1" noRot="1" noChangeAspect="1" noChangeArrowheads="1" noTextEdit="1"/>
          </p:cNvSpPr>
          <p:nvPr>
            <p:ph type="sldImg"/>
          </p:nvPr>
        </p:nvSpPr>
        <p:spPr>
          <a:xfrm>
            <a:off x="401638" y="679450"/>
            <a:ext cx="6165850" cy="3468688"/>
          </a:xfrm>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3FA608B-6F25-499C-9C39-B791AD1A3505}" type="slidenum">
              <a:rPr lang="en-US" altLang="en-US">
                <a:latin typeface="Tahoma" panose="020B0604030504040204" pitchFamily="34" charset="0"/>
              </a:rPr>
              <a:pPr>
                <a:spcBef>
                  <a:spcPct val="0"/>
                </a:spcBef>
              </a:pPr>
              <a:t>117</a:t>
            </a:fld>
            <a:endParaRPr lang="en-US" altLang="en-US">
              <a:latin typeface="Tahoma" panose="020B0604030504040204" pitchFamily="34" charset="0"/>
            </a:endParaRPr>
          </a:p>
        </p:txBody>
      </p:sp>
      <p:sp>
        <p:nvSpPr>
          <p:cNvPr id="236547" name="Rectangle 2"/>
          <p:cNvSpPr>
            <a:spLocks noGrp="1" noRot="1" noChangeAspect="1" noChangeArrowheads="1" noTextEdit="1"/>
          </p:cNvSpPr>
          <p:nvPr>
            <p:ph type="sldImg"/>
          </p:nvPr>
        </p:nvSpPr>
        <p:spPr>
          <a:xfrm>
            <a:off x="401638" y="679450"/>
            <a:ext cx="6165850" cy="3468688"/>
          </a:xfrm>
          <a:ln/>
        </p:spPr>
      </p:sp>
      <p:sp>
        <p:nvSpPr>
          <p:cNvPr id="236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BDAA7DE-ECD2-4F72-8B0A-5098E090D7E3}" type="slidenum">
              <a:rPr lang="en-US" altLang="en-US">
                <a:latin typeface="Tahoma" panose="020B0604030504040204" pitchFamily="34" charset="0"/>
              </a:rPr>
              <a:pPr>
                <a:spcBef>
                  <a:spcPct val="0"/>
                </a:spcBef>
              </a:pPr>
              <a:t>118</a:t>
            </a:fld>
            <a:endParaRPr lang="en-US" altLang="en-US">
              <a:latin typeface="Tahoma" panose="020B0604030504040204" pitchFamily="34" charset="0"/>
            </a:endParaRPr>
          </a:p>
        </p:txBody>
      </p:sp>
      <p:sp>
        <p:nvSpPr>
          <p:cNvPr id="238595" name="Rectangle 2"/>
          <p:cNvSpPr>
            <a:spLocks noGrp="1" noRot="1" noChangeAspect="1" noChangeArrowheads="1" noTextEdit="1"/>
          </p:cNvSpPr>
          <p:nvPr>
            <p:ph type="sldImg"/>
          </p:nvPr>
        </p:nvSpPr>
        <p:spPr>
          <a:xfrm>
            <a:off x="401638" y="679450"/>
            <a:ext cx="6165850" cy="3468688"/>
          </a:xfrm>
          <a:ln/>
        </p:spPr>
      </p:sp>
      <p:sp>
        <p:nvSpPr>
          <p:cNvPr id="238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950C994-6439-48D9-A3D6-E30A33AFFFF1}"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
        <p:nvSpPr>
          <p:cNvPr id="28675" name="Rectangle 2050"/>
          <p:cNvSpPr>
            <a:spLocks noGrp="1" noRot="1" noChangeAspect="1" noChangeArrowheads="1" noTextEdit="1"/>
          </p:cNvSpPr>
          <p:nvPr>
            <p:ph type="sldImg"/>
          </p:nvPr>
        </p:nvSpPr>
        <p:spPr>
          <a:xfrm>
            <a:off x="401638" y="679450"/>
            <a:ext cx="6165850" cy="3468688"/>
          </a:xfrm>
          <a:ln/>
        </p:spPr>
      </p:sp>
      <p:sp>
        <p:nvSpPr>
          <p:cNvPr id="2867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92689A4-0552-423B-A148-B164B4436D8C}" type="slidenum">
              <a:rPr lang="en-US" altLang="en-US">
                <a:latin typeface="Tahoma" panose="020B0604030504040204" pitchFamily="34" charset="0"/>
              </a:rPr>
              <a:pPr>
                <a:spcBef>
                  <a:spcPct val="0"/>
                </a:spcBef>
              </a:pPr>
              <a:t>119</a:t>
            </a:fld>
            <a:endParaRPr lang="en-US" altLang="en-US">
              <a:latin typeface="Tahoma" panose="020B0604030504040204" pitchFamily="34" charset="0"/>
            </a:endParaRPr>
          </a:p>
        </p:txBody>
      </p:sp>
      <p:sp>
        <p:nvSpPr>
          <p:cNvPr id="240643" name="Rectangle 2"/>
          <p:cNvSpPr>
            <a:spLocks noGrp="1" noRot="1" noChangeAspect="1" noChangeArrowheads="1" noTextEdit="1"/>
          </p:cNvSpPr>
          <p:nvPr>
            <p:ph type="sldImg"/>
          </p:nvPr>
        </p:nvSpPr>
        <p:spPr>
          <a:xfrm>
            <a:off x="401638" y="679450"/>
            <a:ext cx="6165850" cy="3468688"/>
          </a:xfrm>
          <a:ln/>
        </p:spPr>
      </p:sp>
      <p:sp>
        <p:nvSpPr>
          <p:cNvPr id="240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F8B188-E04C-4F67-B1B3-49EFAFED65DD}" type="slidenum">
              <a:rPr lang="en-US" altLang="en-US">
                <a:latin typeface="Tahoma" panose="020B0604030504040204" pitchFamily="34" charset="0"/>
              </a:rPr>
              <a:pPr>
                <a:spcBef>
                  <a:spcPct val="0"/>
                </a:spcBef>
              </a:pPr>
              <a:t>120</a:t>
            </a:fld>
            <a:endParaRPr lang="en-US" altLang="en-US">
              <a:latin typeface="Tahoma" panose="020B0604030504040204" pitchFamily="34" charset="0"/>
            </a:endParaRPr>
          </a:p>
        </p:txBody>
      </p:sp>
      <p:sp>
        <p:nvSpPr>
          <p:cNvPr id="242691" name="Rectangle 2"/>
          <p:cNvSpPr>
            <a:spLocks noGrp="1" noRot="1" noChangeAspect="1" noChangeArrowheads="1" noTextEdit="1"/>
          </p:cNvSpPr>
          <p:nvPr>
            <p:ph type="sldImg"/>
          </p:nvPr>
        </p:nvSpPr>
        <p:spPr>
          <a:xfrm>
            <a:off x="401638" y="679450"/>
            <a:ext cx="6165850" cy="3468688"/>
          </a:xfrm>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36FF2-6C5C-47F6-A1D1-40A1D4329BC1}" type="slidenum">
              <a:rPr lang="en-US" altLang="en-US">
                <a:latin typeface="Tahoma" panose="020B0604030504040204" pitchFamily="34" charset="0"/>
              </a:rPr>
              <a:pPr>
                <a:spcBef>
                  <a:spcPct val="0"/>
                </a:spcBef>
              </a:pPr>
              <a:t>121</a:t>
            </a:fld>
            <a:endParaRPr lang="en-US" altLang="en-US">
              <a:latin typeface="Tahoma" panose="020B0604030504040204" pitchFamily="34" charset="0"/>
            </a:endParaRPr>
          </a:p>
        </p:txBody>
      </p:sp>
      <p:sp>
        <p:nvSpPr>
          <p:cNvPr id="244739" name="Rectangle 2"/>
          <p:cNvSpPr>
            <a:spLocks noGrp="1" noRot="1" noChangeAspect="1" noChangeArrowheads="1" noTextEdit="1"/>
          </p:cNvSpPr>
          <p:nvPr>
            <p:ph type="sldImg"/>
          </p:nvPr>
        </p:nvSpPr>
        <p:spPr>
          <a:xfrm>
            <a:off x="401638" y="679450"/>
            <a:ext cx="6165850" cy="3468688"/>
          </a:xfrm>
          <a:ln/>
        </p:spPr>
      </p:sp>
      <p:sp>
        <p:nvSpPr>
          <p:cNvPr id="244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1DD0E80-A5AD-4250-8BA5-BFB0BDAB1B73}" type="slidenum">
              <a:rPr lang="en-US" altLang="en-US">
                <a:latin typeface="Tahoma" panose="020B0604030504040204" pitchFamily="34" charset="0"/>
              </a:rPr>
              <a:pPr>
                <a:spcBef>
                  <a:spcPct val="0"/>
                </a:spcBef>
              </a:pPr>
              <a:t>122</a:t>
            </a:fld>
            <a:endParaRPr lang="en-US" altLang="en-US">
              <a:latin typeface="Tahoma" panose="020B0604030504040204" pitchFamily="34" charset="0"/>
            </a:endParaRPr>
          </a:p>
        </p:txBody>
      </p:sp>
      <p:sp>
        <p:nvSpPr>
          <p:cNvPr id="246787" name="Rectangle 2"/>
          <p:cNvSpPr>
            <a:spLocks noGrp="1" noRot="1" noChangeAspect="1" noChangeArrowheads="1" noTextEdit="1"/>
          </p:cNvSpPr>
          <p:nvPr>
            <p:ph type="sldImg"/>
          </p:nvPr>
        </p:nvSpPr>
        <p:spPr>
          <a:xfrm>
            <a:off x="401638" y="679450"/>
            <a:ext cx="6165850" cy="3468688"/>
          </a:xfrm>
          <a:ln/>
        </p:spPr>
      </p:sp>
      <p:sp>
        <p:nvSpPr>
          <p:cNvPr id="246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244B14-10D7-422F-959F-206027F5A5D3}" type="slidenum">
              <a:rPr lang="en-US" altLang="en-US">
                <a:latin typeface="Tahoma" panose="020B0604030504040204" pitchFamily="34" charset="0"/>
              </a:rPr>
              <a:pPr>
                <a:spcBef>
                  <a:spcPct val="0"/>
                </a:spcBef>
              </a:pPr>
              <a:t>123</a:t>
            </a:fld>
            <a:endParaRPr lang="en-US" altLang="en-US">
              <a:latin typeface="Tahoma" panose="020B0604030504040204" pitchFamily="34" charset="0"/>
            </a:endParaRPr>
          </a:p>
        </p:txBody>
      </p:sp>
      <p:sp>
        <p:nvSpPr>
          <p:cNvPr id="248835" name="Rectangle 2"/>
          <p:cNvSpPr>
            <a:spLocks noGrp="1" noRot="1" noChangeAspect="1" noChangeArrowheads="1" noTextEdit="1"/>
          </p:cNvSpPr>
          <p:nvPr>
            <p:ph type="sldImg"/>
          </p:nvPr>
        </p:nvSpPr>
        <p:spPr>
          <a:xfrm>
            <a:off x="401638" y="679450"/>
            <a:ext cx="6165850" cy="3468688"/>
          </a:xfrm>
          <a:ln/>
        </p:spPr>
      </p:sp>
      <p:sp>
        <p:nvSpPr>
          <p:cNvPr id="248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DED74AE-2982-4C7A-8EF4-23ABC6D1CC36}" type="slidenum">
              <a:rPr lang="en-US" altLang="en-US">
                <a:latin typeface="Tahoma" panose="020B0604030504040204" pitchFamily="34" charset="0"/>
              </a:rPr>
              <a:pPr>
                <a:spcBef>
                  <a:spcPct val="0"/>
                </a:spcBef>
              </a:pPr>
              <a:t>125</a:t>
            </a:fld>
            <a:endParaRPr lang="en-US" altLang="en-US">
              <a:latin typeface="Tahoma" panose="020B0604030504040204" pitchFamily="34" charset="0"/>
            </a:endParaRPr>
          </a:p>
        </p:txBody>
      </p:sp>
      <p:sp>
        <p:nvSpPr>
          <p:cNvPr id="251907" name="Rectangle 2"/>
          <p:cNvSpPr>
            <a:spLocks noGrp="1" noRot="1" noChangeAspect="1" noChangeArrowheads="1" noTextEdit="1"/>
          </p:cNvSpPr>
          <p:nvPr>
            <p:ph type="sldImg"/>
          </p:nvPr>
        </p:nvSpPr>
        <p:spPr>
          <a:xfrm>
            <a:off x="401638" y="679450"/>
            <a:ext cx="6165850" cy="3468688"/>
          </a:xfrm>
          <a:ln/>
        </p:spPr>
      </p:sp>
      <p:sp>
        <p:nvSpPr>
          <p:cNvPr id="251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7"/>
          <p:cNvSpPr>
            <a:spLocks noGrp="1" noChangeArrowheads="1"/>
          </p:cNvSpPr>
          <p:nvPr>
            <p:ph type="sldNum" sz="quarter" idx="5"/>
          </p:nvPr>
        </p:nvSpPr>
        <p:spPr>
          <a:noFill/>
        </p:spPr>
        <p:txBody>
          <a:bodyPr/>
          <a:lstStyle/>
          <a:p>
            <a:fld id="{D1D9FEDC-DC57-448B-BEE6-457513841436}" type="slidenum">
              <a:rPr lang="en-US" smtClean="0"/>
              <a:pPr/>
              <a:t>147</a:t>
            </a:fld>
            <a:endParaRPr lang="en-US"/>
          </a:p>
        </p:txBody>
      </p:sp>
      <p:sp>
        <p:nvSpPr>
          <p:cNvPr id="407555" name="Rectangle 2"/>
          <p:cNvSpPr>
            <a:spLocks noGrp="1" noRot="1" noChangeAspect="1" noChangeArrowheads="1" noTextEdit="1"/>
          </p:cNvSpPr>
          <p:nvPr>
            <p:ph type="sldImg"/>
          </p:nvPr>
        </p:nvSpPr>
        <p:spPr>
          <a:xfrm>
            <a:off x="401638" y="679450"/>
            <a:ext cx="6165850" cy="3468688"/>
          </a:xfrm>
          <a:ln cap="flat"/>
        </p:spPr>
      </p:sp>
      <p:sp>
        <p:nvSpPr>
          <p:cNvPr id="4075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2653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42E12F-EEE2-4E04-9C4E-95E872094F25}"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
        <p:nvSpPr>
          <p:cNvPr id="30723" name="Rectangle 1026"/>
          <p:cNvSpPr>
            <a:spLocks noGrp="1" noRot="1" noChangeAspect="1" noChangeArrowheads="1" noTextEdit="1"/>
          </p:cNvSpPr>
          <p:nvPr>
            <p:ph type="sldImg"/>
          </p:nvPr>
        </p:nvSpPr>
        <p:spPr>
          <a:xfrm>
            <a:off x="401638" y="679450"/>
            <a:ext cx="6165850" cy="3468688"/>
          </a:xfrm>
          <a:ln/>
        </p:spPr>
      </p:sp>
      <p:sp>
        <p:nvSpPr>
          <p:cNvPr id="30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B7EC03B-96EE-4B6F-A281-1EEC47D02342}"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
        <p:nvSpPr>
          <p:cNvPr id="32771" name="Rectangle 2050"/>
          <p:cNvSpPr>
            <a:spLocks noGrp="1" noRot="1" noChangeAspect="1" noChangeArrowheads="1" noTextEdit="1"/>
          </p:cNvSpPr>
          <p:nvPr>
            <p:ph type="sldImg"/>
          </p:nvPr>
        </p:nvSpPr>
        <p:spPr>
          <a:xfrm>
            <a:off x="401638" y="679450"/>
            <a:ext cx="6165850" cy="3468688"/>
          </a:xfrm>
          <a:ln/>
        </p:spPr>
      </p:sp>
      <p:sp>
        <p:nvSpPr>
          <p:cNvPr id="3277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419B75-8A3B-4D1D-B584-7CA4CCC9D4C0}"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
        <p:nvSpPr>
          <p:cNvPr id="34819" name="Rectangle 1026"/>
          <p:cNvSpPr>
            <a:spLocks noGrp="1" noRot="1" noChangeAspect="1" noChangeArrowheads="1" noTextEdit="1"/>
          </p:cNvSpPr>
          <p:nvPr>
            <p:ph type="sldImg"/>
          </p:nvPr>
        </p:nvSpPr>
        <p:spPr>
          <a:xfrm>
            <a:off x="401638" y="679450"/>
            <a:ext cx="6165850" cy="3468688"/>
          </a:xfrm>
          <a:ln/>
        </p:spPr>
      </p:sp>
      <p:sp>
        <p:nvSpPr>
          <p:cNvPr id="348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04C2E2-7B88-4417-997D-943DF75B54E4}" type="slidenum">
              <a:rPr lang="en-US" altLang="en-US">
                <a:latin typeface="Tahoma" panose="020B0604030504040204" pitchFamily="34" charset="0"/>
              </a:rPr>
              <a:pPr>
                <a:spcBef>
                  <a:spcPct val="0"/>
                </a:spcBef>
              </a:pPr>
              <a:t>18</a:t>
            </a:fld>
            <a:endParaRPr lang="en-US" altLang="en-US">
              <a:latin typeface="Tahoma" panose="020B0604030504040204" pitchFamily="34" charset="0"/>
            </a:endParaRPr>
          </a:p>
        </p:txBody>
      </p:sp>
      <p:sp>
        <p:nvSpPr>
          <p:cNvPr id="36867" name="Rectangle 2050"/>
          <p:cNvSpPr>
            <a:spLocks noGrp="1" noRot="1" noChangeAspect="1" noChangeArrowheads="1" noTextEdit="1"/>
          </p:cNvSpPr>
          <p:nvPr>
            <p:ph type="sldImg"/>
          </p:nvPr>
        </p:nvSpPr>
        <p:spPr>
          <a:xfrm>
            <a:off x="401638" y="679450"/>
            <a:ext cx="6165850" cy="3468688"/>
          </a:xfrm>
          <a:ln/>
        </p:spPr>
      </p:sp>
      <p:sp>
        <p:nvSpPr>
          <p:cNvPr id="36868"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E0B99A-860C-49BF-B2DF-043BA7596081}" type="slidenum">
              <a:rPr lang="en-US" altLang="en-US">
                <a:latin typeface="Tahoma" panose="020B0604030504040204" pitchFamily="34" charset="0"/>
              </a:rPr>
              <a:pPr>
                <a:spcBef>
                  <a:spcPct val="0"/>
                </a:spcBef>
              </a:pPr>
              <a:t>20</a:t>
            </a:fld>
            <a:endParaRPr lang="en-US" altLang="en-US">
              <a:latin typeface="Tahoma" panose="020B0604030504040204" pitchFamily="34" charset="0"/>
            </a:endParaRPr>
          </a:p>
        </p:txBody>
      </p:sp>
      <p:sp>
        <p:nvSpPr>
          <p:cNvPr id="40963" name="Rectangle 1026"/>
          <p:cNvSpPr>
            <a:spLocks noGrp="1" noRot="1" noChangeAspect="1" noChangeArrowheads="1" noTextEdit="1"/>
          </p:cNvSpPr>
          <p:nvPr>
            <p:ph type="sldImg"/>
          </p:nvPr>
        </p:nvSpPr>
        <p:spPr>
          <a:xfrm>
            <a:off x="401638" y="679450"/>
            <a:ext cx="6165850" cy="3468688"/>
          </a:xfrm>
          <a:ln/>
        </p:spPr>
      </p:sp>
      <p:sp>
        <p:nvSpPr>
          <p:cNvPr id="409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CA2E8E2-42FC-49F5-A3C2-9CA19312C6E0}" type="slidenum">
              <a:rPr lang="en-US" altLang="en-US">
                <a:latin typeface="Tahoma" panose="020B0604030504040204" pitchFamily="34" charset="0"/>
              </a:rPr>
              <a:pPr>
                <a:spcBef>
                  <a:spcPct val="0"/>
                </a:spcBef>
              </a:pPr>
              <a:t>21</a:t>
            </a:fld>
            <a:endParaRPr lang="en-US" altLang="en-US">
              <a:latin typeface="Tahoma" panose="020B0604030504040204" pitchFamily="34" charset="0"/>
            </a:endParaRPr>
          </a:p>
        </p:txBody>
      </p:sp>
      <p:sp>
        <p:nvSpPr>
          <p:cNvPr id="43011" name="Rectangle 2050"/>
          <p:cNvSpPr>
            <a:spLocks noGrp="1" noRot="1" noChangeAspect="1" noChangeArrowheads="1" noTextEdit="1"/>
          </p:cNvSpPr>
          <p:nvPr>
            <p:ph type="sldImg"/>
          </p:nvPr>
        </p:nvSpPr>
        <p:spPr>
          <a:xfrm>
            <a:off x="401638" y="679450"/>
            <a:ext cx="6165850" cy="3468688"/>
          </a:xfrm>
          <a:ln/>
        </p:spPr>
      </p:sp>
      <p:sp>
        <p:nvSpPr>
          <p:cNvPr id="4301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3D2A17-5353-4421-B36A-5CA998DBEF1B}" type="slidenum">
              <a:rPr lang="en-US" altLang="en-US">
                <a:latin typeface="Tahoma" panose="020B0604030504040204" pitchFamily="34" charset="0"/>
              </a:rPr>
              <a:pPr>
                <a:spcBef>
                  <a:spcPct val="0"/>
                </a:spcBef>
              </a:pPr>
              <a:t>22</a:t>
            </a:fld>
            <a:endParaRPr lang="en-US" altLang="en-US">
              <a:latin typeface="Tahoma" panose="020B0604030504040204" pitchFamily="34" charset="0"/>
            </a:endParaRPr>
          </a:p>
        </p:txBody>
      </p:sp>
      <p:sp>
        <p:nvSpPr>
          <p:cNvPr id="45059" name="Rectangle 2050"/>
          <p:cNvSpPr>
            <a:spLocks noGrp="1" noRot="1" noChangeAspect="1" noChangeArrowheads="1" noTextEdit="1"/>
          </p:cNvSpPr>
          <p:nvPr>
            <p:ph type="sldImg"/>
          </p:nvPr>
        </p:nvSpPr>
        <p:spPr>
          <a:xfrm>
            <a:off x="401638" y="679450"/>
            <a:ext cx="6165850" cy="3468688"/>
          </a:xfrm>
          <a:ln/>
        </p:spPr>
      </p:sp>
      <p:sp>
        <p:nvSpPr>
          <p:cNvPr id="4506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F5D61F8-D4D5-47E6-9C16-CECB3E69F2AE}" type="slidenum">
              <a:rPr lang="en-US" altLang="en-US">
                <a:latin typeface="Tahoma" panose="020B0604030504040204" pitchFamily="34" charset="0"/>
              </a:rPr>
              <a:pPr>
                <a:spcBef>
                  <a:spcPct val="0"/>
                </a:spcBef>
              </a:pPr>
              <a:t>23</a:t>
            </a:fld>
            <a:endParaRPr lang="en-US" altLang="en-US">
              <a:latin typeface="Tahoma" panose="020B0604030504040204" pitchFamily="34" charset="0"/>
            </a:endParaRPr>
          </a:p>
        </p:txBody>
      </p:sp>
      <p:sp>
        <p:nvSpPr>
          <p:cNvPr id="47107" name="Rectangle 1026"/>
          <p:cNvSpPr>
            <a:spLocks noGrp="1" noRot="1" noChangeAspect="1" noChangeArrowheads="1" noTextEdit="1"/>
          </p:cNvSpPr>
          <p:nvPr>
            <p:ph type="sldImg"/>
          </p:nvPr>
        </p:nvSpPr>
        <p:spPr>
          <a:xfrm>
            <a:off x="401638" y="679450"/>
            <a:ext cx="6165850" cy="3468688"/>
          </a:xfrm>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76B2729-335F-4E3B-AC46-5F236276491E}" type="slidenum">
              <a:rPr lang="en-US" altLang="en-US">
                <a:latin typeface="Tahoma" panose="020B0604030504040204" pitchFamily="34" charset="0"/>
              </a:rPr>
              <a:pPr>
                <a:spcBef>
                  <a:spcPct val="0"/>
                </a:spcBef>
              </a:pPr>
              <a:t>2</a:t>
            </a:fld>
            <a:endParaRPr lang="en-US" altLang="en-US">
              <a:latin typeface="Tahoma" panose="020B0604030504040204" pitchFamily="34" charset="0"/>
            </a:endParaRPr>
          </a:p>
        </p:txBody>
      </p:sp>
      <p:sp>
        <p:nvSpPr>
          <p:cNvPr id="8195" name="Rectangle 3074"/>
          <p:cNvSpPr>
            <a:spLocks noGrp="1" noRot="1" noChangeAspect="1" noChangeArrowheads="1" noTextEdit="1"/>
          </p:cNvSpPr>
          <p:nvPr>
            <p:ph type="sldImg"/>
          </p:nvPr>
        </p:nvSpPr>
        <p:spPr>
          <a:xfrm>
            <a:off x="401638" y="679450"/>
            <a:ext cx="6165850" cy="3468688"/>
          </a:xfrm>
          <a:ln/>
        </p:spPr>
      </p:sp>
      <p:sp>
        <p:nvSpPr>
          <p:cNvPr id="8196"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AA8841-5ED5-4728-8191-47FEB1718A34}" type="slidenum">
              <a:rPr lang="en-US" altLang="en-US">
                <a:latin typeface="Tahoma" panose="020B0604030504040204" pitchFamily="34" charset="0"/>
              </a:rPr>
              <a:pPr>
                <a:spcBef>
                  <a:spcPct val="0"/>
                </a:spcBef>
              </a:pPr>
              <a:t>24</a:t>
            </a:fld>
            <a:endParaRPr lang="en-US" altLang="en-US">
              <a:latin typeface="Tahoma" panose="020B0604030504040204" pitchFamily="34" charset="0"/>
            </a:endParaRPr>
          </a:p>
        </p:txBody>
      </p:sp>
      <p:sp>
        <p:nvSpPr>
          <p:cNvPr id="49155" name="Rectangle 1026"/>
          <p:cNvSpPr>
            <a:spLocks noGrp="1" noRot="1" noChangeAspect="1" noChangeArrowheads="1" noTextEdit="1"/>
          </p:cNvSpPr>
          <p:nvPr>
            <p:ph type="sldImg"/>
          </p:nvPr>
        </p:nvSpPr>
        <p:spPr>
          <a:xfrm>
            <a:off x="401638" y="679450"/>
            <a:ext cx="6165850" cy="3468688"/>
          </a:xfrm>
          <a:ln/>
        </p:spPr>
      </p:sp>
      <p:sp>
        <p:nvSpPr>
          <p:cNvPr id="491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6AC098B-730B-42E6-8F75-7BEF78EB2BE3}" type="slidenum">
              <a:rPr lang="en-US" altLang="en-US">
                <a:latin typeface="Tahoma" panose="020B0604030504040204" pitchFamily="34" charset="0"/>
              </a:rPr>
              <a:pPr>
                <a:spcBef>
                  <a:spcPct val="0"/>
                </a:spcBef>
              </a:pPr>
              <a:t>25</a:t>
            </a:fld>
            <a:endParaRPr lang="en-US" altLang="en-US">
              <a:latin typeface="Tahoma" panose="020B0604030504040204" pitchFamily="34" charset="0"/>
            </a:endParaRPr>
          </a:p>
        </p:txBody>
      </p:sp>
      <p:sp>
        <p:nvSpPr>
          <p:cNvPr id="53251" name="Rectangle 1026"/>
          <p:cNvSpPr>
            <a:spLocks noGrp="1" noRot="1" noChangeAspect="1" noChangeArrowheads="1" noTextEdit="1"/>
          </p:cNvSpPr>
          <p:nvPr>
            <p:ph type="sldImg"/>
          </p:nvPr>
        </p:nvSpPr>
        <p:spPr>
          <a:xfrm>
            <a:off x="401638" y="679450"/>
            <a:ext cx="6165850" cy="3468688"/>
          </a:xfrm>
          <a:ln/>
        </p:spPr>
      </p:sp>
      <p:sp>
        <p:nvSpPr>
          <p:cNvPr id="532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1DE579-1956-4857-AE5E-C0531BAB9D0B}" type="slidenum">
              <a:rPr lang="en-US" altLang="en-US">
                <a:latin typeface="Tahoma" panose="020B0604030504040204" pitchFamily="34" charset="0"/>
              </a:rPr>
              <a:pPr>
                <a:spcBef>
                  <a:spcPct val="0"/>
                </a:spcBef>
              </a:pPr>
              <a:t>26</a:t>
            </a:fld>
            <a:endParaRPr lang="en-US" altLang="en-US">
              <a:latin typeface="Tahoma" panose="020B0604030504040204" pitchFamily="34" charset="0"/>
            </a:endParaRPr>
          </a:p>
        </p:txBody>
      </p:sp>
      <p:sp>
        <p:nvSpPr>
          <p:cNvPr id="55299" name="Rectangle 2050"/>
          <p:cNvSpPr>
            <a:spLocks noGrp="1" noRot="1" noChangeAspect="1" noChangeArrowheads="1" noTextEdit="1"/>
          </p:cNvSpPr>
          <p:nvPr>
            <p:ph type="sldImg"/>
          </p:nvPr>
        </p:nvSpPr>
        <p:spPr>
          <a:xfrm>
            <a:off x="401638" y="679450"/>
            <a:ext cx="6165850" cy="3468688"/>
          </a:xfrm>
          <a:ln/>
        </p:spPr>
      </p:sp>
      <p:sp>
        <p:nvSpPr>
          <p:cNvPr id="55300"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5D972F2-1CE3-4312-B5BA-F4DC35E676E8}" type="slidenum">
              <a:rPr lang="en-US" altLang="en-US">
                <a:latin typeface="Tahoma" panose="020B0604030504040204" pitchFamily="34" charset="0"/>
              </a:rPr>
              <a:pPr>
                <a:spcBef>
                  <a:spcPct val="0"/>
                </a:spcBef>
              </a:pPr>
              <a:t>27</a:t>
            </a:fld>
            <a:endParaRPr lang="en-US" altLang="en-US">
              <a:latin typeface="Tahoma" panose="020B0604030504040204" pitchFamily="34" charset="0"/>
            </a:endParaRPr>
          </a:p>
        </p:txBody>
      </p:sp>
      <p:sp>
        <p:nvSpPr>
          <p:cNvPr id="57347" name="Rectangle 1026"/>
          <p:cNvSpPr>
            <a:spLocks noGrp="1" noRot="1" noChangeAspect="1" noChangeArrowheads="1" noTextEdit="1"/>
          </p:cNvSpPr>
          <p:nvPr>
            <p:ph type="sldImg"/>
          </p:nvPr>
        </p:nvSpPr>
        <p:spPr>
          <a:xfrm>
            <a:off x="401638" y="679450"/>
            <a:ext cx="6165850" cy="3468688"/>
          </a:xfrm>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10E7264-1CD2-46F3-8CD1-43F64448ED67}" type="slidenum">
              <a:rPr lang="en-US" altLang="en-US">
                <a:latin typeface="Tahoma" panose="020B0604030504040204" pitchFamily="34" charset="0"/>
              </a:rPr>
              <a:pPr>
                <a:spcBef>
                  <a:spcPct val="0"/>
                </a:spcBef>
              </a:pPr>
              <a:t>28</a:t>
            </a:fld>
            <a:endParaRPr lang="en-US" altLang="en-US">
              <a:latin typeface="Tahoma" panose="020B0604030504040204" pitchFamily="34" charset="0"/>
            </a:endParaRPr>
          </a:p>
        </p:txBody>
      </p:sp>
      <p:sp>
        <p:nvSpPr>
          <p:cNvPr id="59395" name="Rectangle 2050"/>
          <p:cNvSpPr>
            <a:spLocks noGrp="1" noRot="1" noChangeAspect="1" noChangeArrowheads="1" noTextEdit="1"/>
          </p:cNvSpPr>
          <p:nvPr>
            <p:ph type="sldImg"/>
          </p:nvPr>
        </p:nvSpPr>
        <p:spPr>
          <a:xfrm>
            <a:off x="401638" y="679450"/>
            <a:ext cx="6165850" cy="3468688"/>
          </a:xfrm>
          <a:ln/>
        </p:spPr>
      </p:sp>
      <p:sp>
        <p:nvSpPr>
          <p:cNvPr id="59396"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850F65-267D-42A7-8C89-056713FB95BB}" type="slidenum">
              <a:rPr lang="en-US" altLang="en-US">
                <a:latin typeface="Tahoma" panose="020B0604030504040204" pitchFamily="34" charset="0"/>
              </a:rPr>
              <a:pPr>
                <a:spcBef>
                  <a:spcPct val="0"/>
                </a:spcBef>
              </a:pPr>
              <a:t>29</a:t>
            </a:fld>
            <a:endParaRPr lang="en-US" altLang="en-US">
              <a:latin typeface="Tahoma" panose="020B0604030504040204" pitchFamily="34" charset="0"/>
            </a:endParaRPr>
          </a:p>
        </p:txBody>
      </p:sp>
      <p:sp>
        <p:nvSpPr>
          <p:cNvPr id="61443" name="Rectangle 1026"/>
          <p:cNvSpPr>
            <a:spLocks noGrp="1" noRot="1" noChangeAspect="1" noChangeArrowheads="1" noTextEdit="1"/>
          </p:cNvSpPr>
          <p:nvPr>
            <p:ph type="sldImg"/>
          </p:nvPr>
        </p:nvSpPr>
        <p:spPr>
          <a:xfrm>
            <a:off x="401638" y="679450"/>
            <a:ext cx="6165850" cy="3468688"/>
          </a:xfrm>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9DB3931-5F8B-446E-98C7-345CC642204C}" type="slidenum">
              <a:rPr lang="en-US" altLang="en-US">
                <a:latin typeface="Tahoma" panose="020B0604030504040204" pitchFamily="34" charset="0"/>
              </a:rPr>
              <a:pPr>
                <a:spcBef>
                  <a:spcPct val="0"/>
                </a:spcBef>
              </a:pPr>
              <a:t>30</a:t>
            </a:fld>
            <a:endParaRPr lang="en-US" altLang="en-US">
              <a:latin typeface="Tahoma" panose="020B0604030504040204" pitchFamily="34" charset="0"/>
            </a:endParaRPr>
          </a:p>
        </p:txBody>
      </p:sp>
      <p:sp>
        <p:nvSpPr>
          <p:cNvPr id="63491" name="Rectangle 1026"/>
          <p:cNvSpPr>
            <a:spLocks noGrp="1" noRot="1" noChangeAspect="1" noChangeArrowheads="1" noTextEdit="1"/>
          </p:cNvSpPr>
          <p:nvPr>
            <p:ph type="sldImg"/>
          </p:nvPr>
        </p:nvSpPr>
        <p:spPr>
          <a:xfrm>
            <a:off x="401638" y="679450"/>
            <a:ext cx="6165850" cy="3468688"/>
          </a:xfrm>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DA7D67B-4B32-47CE-A359-0EB1D1E529CE}" type="slidenum">
              <a:rPr lang="en-US" altLang="en-US">
                <a:latin typeface="Tahoma" panose="020B0604030504040204" pitchFamily="34" charset="0"/>
              </a:rPr>
              <a:pPr>
                <a:spcBef>
                  <a:spcPct val="0"/>
                </a:spcBef>
              </a:pPr>
              <a:t>31</a:t>
            </a:fld>
            <a:endParaRPr lang="en-US" altLang="en-US">
              <a:latin typeface="Tahoma" panose="020B0604030504040204" pitchFamily="34" charset="0"/>
            </a:endParaRPr>
          </a:p>
        </p:txBody>
      </p:sp>
      <p:sp>
        <p:nvSpPr>
          <p:cNvPr id="67587" name="Rectangle 1026"/>
          <p:cNvSpPr>
            <a:spLocks noGrp="1" noRot="1" noChangeAspect="1" noChangeArrowheads="1" noTextEdit="1"/>
          </p:cNvSpPr>
          <p:nvPr>
            <p:ph type="sldImg"/>
          </p:nvPr>
        </p:nvSpPr>
        <p:spPr>
          <a:xfrm>
            <a:off x="401638" y="679450"/>
            <a:ext cx="6165850" cy="3468688"/>
          </a:xfrm>
          <a:ln/>
        </p:spPr>
      </p:sp>
      <p:sp>
        <p:nvSpPr>
          <p:cNvPr id="675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5B1B591-83E1-4FFD-B5E6-AE980555B9F5}" type="slidenum">
              <a:rPr lang="en-US" altLang="en-US">
                <a:latin typeface="Tahoma" panose="020B0604030504040204" pitchFamily="34" charset="0"/>
              </a:rPr>
              <a:pPr>
                <a:spcBef>
                  <a:spcPct val="0"/>
                </a:spcBef>
              </a:pPr>
              <a:t>32</a:t>
            </a:fld>
            <a:endParaRPr lang="en-US" altLang="en-US">
              <a:latin typeface="Tahoma" panose="020B0604030504040204" pitchFamily="34" charset="0"/>
            </a:endParaRPr>
          </a:p>
        </p:txBody>
      </p:sp>
      <p:sp>
        <p:nvSpPr>
          <p:cNvPr id="69635" name="Rectangle 1026"/>
          <p:cNvSpPr>
            <a:spLocks noGrp="1" noRot="1" noChangeAspect="1" noChangeArrowheads="1" noTextEdit="1"/>
          </p:cNvSpPr>
          <p:nvPr>
            <p:ph type="sldImg"/>
          </p:nvPr>
        </p:nvSpPr>
        <p:spPr>
          <a:xfrm>
            <a:off x="401638" y="679450"/>
            <a:ext cx="6165850" cy="3468688"/>
          </a:xfrm>
          <a:ln/>
        </p:spPr>
      </p:sp>
      <p:sp>
        <p:nvSpPr>
          <p:cNvPr id="696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BAD1EEB-6F8C-4C9A-BF00-82D8464D2FAD}" type="slidenum">
              <a:rPr lang="en-US" altLang="en-US">
                <a:latin typeface="Tahoma" panose="020B0604030504040204" pitchFamily="34" charset="0"/>
              </a:rPr>
              <a:pPr>
                <a:spcBef>
                  <a:spcPct val="0"/>
                </a:spcBef>
              </a:pPr>
              <a:t>33</a:t>
            </a:fld>
            <a:endParaRPr lang="en-US" altLang="en-US">
              <a:latin typeface="Tahoma" panose="020B0604030504040204" pitchFamily="34" charset="0"/>
            </a:endParaRPr>
          </a:p>
        </p:txBody>
      </p:sp>
      <p:sp>
        <p:nvSpPr>
          <p:cNvPr id="71683" name="Rectangle 2050"/>
          <p:cNvSpPr>
            <a:spLocks noGrp="1" noRot="1" noChangeAspect="1" noChangeArrowheads="1" noTextEdit="1"/>
          </p:cNvSpPr>
          <p:nvPr>
            <p:ph type="sldImg"/>
          </p:nvPr>
        </p:nvSpPr>
        <p:spPr>
          <a:xfrm>
            <a:off x="401638" y="679450"/>
            <a:ext cx="6165850" cy="3468688"/>
          </a:xfrm>
          <a:ln/>
        </p:spPr>
      </p:sp>
      <p:sp>
        <p:nvSpPr>
          <p:cNvPr id="716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7164C9-6A84-4E5A-ACD5-36CD5A48C6C7}"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
        <p:nvSpPr>
          <p:cNvPr id="10243" name="Rectangle 1026"/>
          <p:cNvSpPr>
            <a:spLocks noGrp="1" noRot="1" noChangeAspect="1" noChangeArrowheads="1" noTextEdit="1"/>
          </p:cNvSpPr>
          <p:nvPr>
            <p:ph type="sldImg"/>
          </p:nvPr>
        </p:nvSpPr>
        <p:spPr>
          <a:xfrm>
            <a:off x="401638" y="679450"/>
            <a:ext cx="6165850" cy="3468688"/>
          </a:xfrm>
          <a:ln/>
        </p:spPr>
      </p:sp>
      <p:sp>
        <p:nvSpPr>
          <p:cNvPr id="102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4EE616-2599-40D9-9E96-4A8FF1200BAD}" type="slidenum">
              <a:rPr lang="en-US" altLang="en-US">
                <a:latin typeface="Tahoma" panose="020B0604030504040204" pitchFamily="34" charset="0"/>
              </a:rPr>
              <a:pPr>
                <a:spcBef>
                  <a:spcPct val="0"/>
                </a:spcBef>
              </a:pPr>
              <a:t>34</a:t>
            </a:fld>
            <a:endParaRPr lang="en-US" altLang="en-US">
              <a:latin typeface="Tahoma" panose="020B0604030504040204" pitchFamily="34" charset="0"/>
            </a:endParaRPr>
          </a:p>
        </p:txBody>
      </p:sp>
      <p:sp>
        <p:nvSpPr>
          <p:cNvPr id="73731" name="Rectangle 2050"/>
          <p:cNvSpPr>
            <a:spLocks noGrp="1" noRot="1" noChangeAspect="1" noChangeArrowheads="1" noTextEdit="1"/>
          </p:cNvSpPr>
          <p:nvPr>
            <p:ph type="sldImg"/>
          </p:nvPr>
        </p:nvSpPr>
        <p:spPr>
          <a:xfrm>
            <a:off x="401638" y="679450"/>
            <a:ext cx="6165850" cy="3468688"/>
          </a:xfrm>
          <a:ln/>
        </p:spPr>
      </p:sp>
      <p:sp>
        <p:nvSpPr>
          <p:cNvPr id="737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8325E4-46A4-4232-A1A4-8885D7717D7A}" type="slidenum">
              <a:rPr lang="en-US" altLang="en-US">
                <a:latin typeface="Tahoma" panose="020B0604030504040204" pitchFamily="34" charset="0"/>
              </a:rPr>
              <a:pPr>
                <a:spcBef>
                  <a:spcPct val="0"/>
                </a:spcBef>
              </a:pPr>
              <a:t>35</a:t>
            </a:fld>
            <a:endParaRPr lang="en-US" altLang="en-US">
              <a:latin typeface="Tahoma" panose="020B0604030504040204" pitchFamily="34" charset="0"/>
            </a:endParaRPr>
          </a:p>
        </p:txBody>
      </p:sp>
      <p:sp>
        <p:nvSpPr>
          <p:cNvPr id="75779" name="Rectangle 1026"/>
          <p:cNvSpPr>
            <a:spLocks noGrp="1" noRot="1" noChangeAspect="1" noChangeArrowheads="1" noTextEdit="1"/>
          </p:cNvSpPr>
          <p:nvPr>
            <p:ph type="sldImg"/>
          </p:nvPr>
        </p:nvSpPr>
        <p:spPr>
          <a:xfrm>
            <a:off x="401638" y="679450"/>
            <a:ext cx="6165850" cy="3468688"/>
          </a:xfrm>
          <a:ln/>
        </p:spPr>
      </p:sp>
      <p:sp>
        <p:nvSpPr>
          <p:cNvPr id="757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4E4457-1D8C-42BE-A5F0-CE40045D25B8}" type="slidenum">
              <a:rPr lang="en-US" altLang="en-US">
                <a:latin typeface="Tahoma" panose="020B0604030504040204" pitchFamily="34" charset="0"/>
              </a:rPr>
              <a:pPr>
                <a:spcBef>
                  <a:spcPct val="0"/>
                </a:spcBef>
              </a:pPr>
              <a:t>36</a:t>
            </a:fld>
            <a:endParaRPr lang="en-US" altLang="en-US">
              <a:latin typeface="Tahoma" panose="020B0604030504040204" pitchFamily="34" charset="0"/>
            </a:endParaRPr>
          </a:p>
        </p:txBody>
      </p:sp>
      <p:sp>
        <p:nvSpPr>
          <p:cNvPr id="77827" name="Rectangle 1026"/>
          <p:cNvSpPr>
            <a:spLocks noGrp="1" noRot="1" noChangeAspect="1" noChangeArrowheads="1" noTextEdit="1"/>
          </p:cNvSpPr>
          <p:nvPr>
            <p:ph type="sldImg"/>
          </p:nvPr>
        </p:nvSpPr>
        <p:spPr>
          <a:xfrm>
            <a:off x="401638" y="679450"/>
            <a:ext cx="6165850" cy="3468688"/>
          </a:xfrm>
          <a:ln/>
        </p:spPr>
      </p:sp>
      <p:sp>
        <p:nvSpPr>
          <p:cNvPr id="778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355E497-CEF7-4F92-B01E-B611F0EE6F02}" type="slidenum">
              <a:rPr lang="en-US" altLang="en-US">
                <a:latin typeface="Tahoma" panose="020B0604030504040204" pitchFamily="34" charset="0"/>
              </a:rPr>
              <a:pPr>
                <a:spcBef>
                  <a:spcPct val="0"/>
                </a:spcBef>
              </a:pPr>
              <a:t>37</a:t>
            </a:fld>
            <a:endParaRPr lang="en-US" altLang="en-US">
              <a:latin typeface="Tahoma" panose="020B0604030504040204" pitchFamily="34" charset="0"/>
            </a:endParaRPr>
          </a:p>
        </p:txBody>
      </p:sp>
      <p:sp>
        <p:nvSpPr>
          <p:cNvPr id="79875" name="Rectangle 1026"/>
          <p:cNvSpPr>
            <a:spLocks noGrp="1" noRot="1" noChangeAspect="1" noChangeArrowheads="1" noTextEdit="1"/>
          </p:cNvSpPr>
          <p:nvPr>
            <p:ph type="sldImg"/>
          </p:nvPr>
        </p:nvSpPr>
        <p:spPr>
          <a:xfrm>
            <a:off x="401638" y="679450"/>
            <a:ext cx="6165850" cy="3468688"/>
          </a:xfrm>
          <a:ln/>
        </p:spPr>
      </p:sp>
      <p:sp>
        <p:nvSpPr>
          <p:cNvPr id="798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9E0EF7E-675A-4E13-8BFD-AC36776943B7}" type="slidenum">
              <a:rPr lang="en-US" altLang="en-US">
                <a:latin typeface="Tahoma" panose="020B0604030504040204" pitchFamily="34" charset="0"/>
              </a:rPr>
              <a:pPr>
                <a:spcBef>
                  <a:spcPct val="0"/>
                </a:spcBef>
              </a:pPr>
              <a:t>38</a:t>
            </a:fld>
            <a:endParaRPr lang="en-US" altLang="en-US">
              <a:latin typeface="Tahoma" panose="020B0604030504040204" pitchFamily="34" charset="0"/>
            </a:endParaRPr>
          </a:p>
        </p:txBody>
      </p:sp>
      <p:sp>
        <p:nvSpPr>
          <p:cNvPr id="81923" name="Rectangle 3074"/>
          <p:cNvSpPr>
            <a:spLocks noGrp="1" noRot="1" noChangeAspect="1" noChangeArrowheads="1" noTextEdit="1"/>
          </p:cNvSpPr>
          <p:nvPr>
            <p:ph type="sldImg"/>
          </p:nvPr>
        </p:nvSpPr>
        <p:spPr>
          <a:xfrm>
            <a:off x="401638" y="679450"/>
            <a:ext cx="6165850" cy="3468688"/>
          </a:xfrm>
          <a:ln/>
        </p:spPr>
      </p:sp>
      <p:sp>
        <p:nvSpPr>
          <p:cNvPr id="81924"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979356-3DC4-4395-BC8F-5A5D4240C59F}" type="slidenum">
              <a:rPr lang="en-US" altLang="en-US">
                <a:latin typeface="Tahoma" panose="020B0604030504040204" pitchFamily="34" charset="0"/>
              </a:rPr>
              <a:pPr>
                <a:spcBef>
                  <a:spcPct val="0"/>
                </a:spcBef>
              </a:pPr>
              <a:t>39</a:t>
            </a:fld>
            <a:endParaRPr lang="en-US" altLang="en-US">
              <a:latin typeface="Tahoma" panose="020B0604030504040204" pitchFamily="34" charset="0"/>
            </a:endParaRPr>
          </a:p>
        </p:txBody>
      </p:sp>
      <p:sp>
        <p:nvSpPr>
          <p:cNvPr id="83971" name="Rectangle 1026"/>
          <p:cNvSpPr>
            <a:spLocks noGrp="1" noRot="1" noChangeAspect="1" noChangeArrowheads="1" noTextEdit="1"/>
          </p:cNvSpPr>
          <p:nvPr>
            <p:ph type="sldImg"/>
          </p:nvPr>
        </p:nvSpPr>
        <p:spPr>
          <a:xfrm>
            <a:off x="401638" y="679450"/>
            <a:ext cx="6165850" cy="3468688"/>
          </a:xfrm>
          <a:ln/>
        </p:spPr>
      </p:sp>
      <p:sp>
        <p:nvSpPr>
          <p:cNvPr id="839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52659EB-5A6C-4494-A0A3-709D94EDD4BA}" type="slidenum">
              <a:rPr lang="en-US" altLang="en-US">
                <a:latin typeface="Tahoma" panose="020B0604030504040204" pitchFamily="34" charset="0"/>
              </a:rPr>
              <a:pPr>
                <a:spcBef>
                  <a:spcPct val="0"/>
                </a:spcBef>
              </a:pPr>
              <a:t>40</a:t>
            </a:fld>
            <a:endParaRPr lang="en-US" altLang="en-US">
              <a:latin typeface="Tahoma" panose="020B0604030504040204" pitchFamily="34" charset="0"/>
            </a:endParaRPr>
          </a:p>
        </p:txBody>
      </p:sp>
      <p:sp>
        <p:nvSpPr>
          <p:cNvPr id="86019" name="Rectangle 1026"/>
          <p:cNvSpPr>
            <a:spLocks noGrp="1" noRot="1" noChangeAspect="1" noChangeArrowheads="1" noTextEdit="1"/>
          </p:cNvSpPr>
          <p:nvPr>
            <p:ph type="sldImg"/>
          </p:nvPr>
        </p:nvSpPr>
        <p:spPr>
          <a:xfrm>
            <a:off x="401638" y="679450"/>
            <a:ext cx="6165850" cy="3468688"/>
          </a:xfrm>
          <a:ln/>
        </p:spPr>
      </p:sp>
      <p:sp>
        <p:nvSpPr>
          <p:cNvPr id="860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063CE-6E99-4B83-ACB1-56C96AA554AD}" type="slidenum">
              <a:rPr lang="en-US" altLang="en-US">
                <a:latin typeface="Tahoma" panose="020B0604030504040204" pitchFamily="34" charset="0"/>
              </a:rPr>
              <a:pPr>
                <a:spcBef>
                  <a:spcPct val="0"/>
                </a:spcBef>
              </a:pPr>
              <a:t>41</a:t>
            </a:fld>
            <a:endParaRPr lang="en-US" altLang="en-US">
              <a:latin typeface="Tahoma" panose="020B0604030504040204" pitchFamily="34" charset="0"/>
            </a:endParaRPr>
          </a:p>
        </p:txBody>
      </p:sp>
      <p:sp>
        <p:nvSpPr>
          <p:cNvPr id="88067" name="Rectangle 3074"/>
          <p:cNvSpPr>
            <a:spLocks noGrp="1" noRot="1" noChangeAspect="1" noChangeArrowheads="1" noTextEdit="1"/>
          </p:cNvSpPr>
          <p:nvPr>
            <p:ph type="sldImg"/>
          </p:nvPr>
        </p:nvSpPr>
        <p:spPr>
          <a:xfrm>
            <a:off x="401638" y="679450"/>
            <a:ext cx="6165850" cy="3468688"/>
          </a:xfrm>
          <a:ln/>
        </p:spPr>
      </p:sp>
      <p:sp>
        <p:nvSpPr>
          <p:cNvPr id="88068" name="Rectangle 307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20C50-E31A-4B3A-BE4C-87093184E431}" type="slidenum">
              <a:rPr lang="en-US" altLang="en-US">
                <a:latin typeface="Tahoma" panose="020B0604030504040204" pitchFamily="34" charset="0"/>
              </a:rPr>
              <a:pPr>
                <a:spcBef>
                  <a:spcPct val="0"/>
                </a:spcBef>
              </a:pPr>
              <a:t>43</a:t>
            </a:fld>
            <a:endParaRPr lang="en-US" altLang="en-US">
              <a:latin typeface="Tahoma" panose="020B0604030504040204" pitchFamily="34" charset="0"/>
            </a:endParaRPr>
          </a:p>
        </p:txBody>
      </p:sp>
      <p:sp>
        <p:nvSpPr>
          <p:cNvPr id="92163" name="Rectangle 1026"/>
          <p:cNvSpPr>
            <a:spLocks noGrp="1" noRot="1" noChangeAspect="1" noChangeArrowheads="1" noTextEdit="1"/>
          </p:cNvSpPr>
          <p:nvPr>
            <p:ph type="sldImg"/>
          </p:nvPr>
        </p:nvSpPr>
        <p:spPr>
          <a:xfrm>
            <a:off x="401638" y="679450"/>
            <a:ext cx="6165850" cy="3468688"/>
          </a:xfrm>
          <a:ln/>
        </p:spPr>
      </p:sp>
      <p:sp>
        <p:nvSpPr>
          <p:cNvPr id="9216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EA6D56-C774-4ABE-9C2E-A79708A90B5E}" type="slidenum">
              <a:rPr lang="en-US" altLang="en-US">
                <a:latin typeface="Tahoma" panose="020B0604030504040204" pitchFamily="34" charset="0"/>
              </a:rPr>
              <a:pPr>
                <a:spcBef>
                  <a:spcPct val="0"/>
                </a:spcBef>
              </a:pPr>
              <a:t>44</a:t>
            </a:fld>
            <a:endParaRPr lang="en-US" altLang="en-US">
              <a:latin typeface="Tahoma" panose="020B0604030504040204" pitchFamily="34" charset="0"/>
            </a:endParaRPr>
          </a:p>
        </p:txBody>
      </p:sp>
      <p:sp>
        <p:nvSpPr>
          <p:cNvPr id="94211" name="Rectangle 1026"/>
          <p:cNvSpPr>
            <a:spLocks noGrp="1" noRot="1" noChangeAspect="1" noChangeArrowheads="1" noTextEdit="1"/>
          </p:cNvSpPr>
          <p:nvPr>
            <p:ph type="sldImg"/>
          </p:nvPr>
        </p:nvSpPr>
        <p:spPr>
          <a:xfrm>
            <a:off x="401638" y="679450"/>
            <a:ext cx="6165850" cy="3468688"/>
          </a:xfrm>
          <a:ln/>
        </p:spPr>
      </p:sp>
      <p:sp>
        <p:nvSpPr>
          <p:cNvPr id="942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3F4374E-EA31-4D72-A6DB-363369DEDF9A}"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
        <p:nvSpPr>
          <p:cNvPr id="12291" name="Rectangle 2"/>
          <p:cNvSpPr>
            <a:spLocks noGrp="1" noRot="1" noChangeAspect="1" noChangeArrowheads="1" noTextEdit="1"/>
          </p:cNvSpPr>
          <p:nvPr>
            <p:ph type="sldImg"/>
          </p:nvPr>
        </p:nvSpPr>
        <p:spPr>
          <a:xfrm>
            <a:off x="401638" y="679450"/>
            <a:ext cx="6165850" cy="3468688"/>
          </a:xfrm>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500A5E-9401-46E4-9729-85E7DD626FDE}" type="slidenum">
              <a:rPr lang="en-US" altLang="en-US">
                <a:latin typeface="Tahoma" panose="020B0604030504040204" pitchFamily="34" charset="0"/>
              </a:rPr>
              <a:pPr>
                <a:spcBef>
                  <a:spcPct val="0"/>
                </a:spcBef>
              </a:pPr>
              <a:t>45</a:t>
            </a:fld>
            <a:endParaRPr lang="en-US" altLang="en-US">
              <a:latin typeface="Tahoma" panose="020B0604030504040204" pitchFamily="34" charset="0"/>
            </a:endParaRPr>
          </a:p>
        </p:txBody>
      </p:sp>
      <p:sp>
        <p:nvSpPr>
          <p:cNvPr id="96259" name="Rectangle 1026"/>
          <p:cNvSpPr>
            <a:spLocks noGrp="1" noRot="1" noChangeAspect="1" noChangeArrowheads="1" noTextEdit="1"/>
          </p:cNvSpPr>
          <p:nvPr>
            <p:ph type="sldImg"/>
          </p:nvPr>
        </p:nvSpPr>
        <p:spPr>
          <a:xfrm>
            <a:off x="401638" y="679450"/>
            <a:ext cx="6165850" cy="3468688"/>
          </a:xfrm>
          <a:ln/>
        </p:spPr>
      </p:sp>
      <p:sp>
        <p:nvSpPr>
          <p:cNvPr id="9626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978EC98-53BE-4480-96E3-966CF8C8089B}" type="slidenum">
              <a:rPr lang="en-US" altLang="en-US">
                <a:latin typeface="Tahoma" panose="020B0604030504040204" pitchFamily="34" charset="0"/>
              </a:rPr>
              <a:pPr>
                <a:spcBef>
                  <a:spcPct val="0"/>
                </a:spcBef>
              </a:pPr>
              <a:t>46</a:t>
            </a:fld>
            <a:endParaRPr lang="en-US" altLang="en-US">
              <a:latin typeface="Tahoma" panose="020B0604030504040204" pitchFamily="34" charset="0"/>
            </a:endParaRPr>
          </a:p>
        </p:txBody>
      </p:sp>
      <p:sp>
        <p:nvSpPr>
          <p:cNvPr id="98307" name="Rectangle 1026"/>
          <p:cNvSpPr>
            <a:spLocks noGrp="1" noRot="1" noChangeAspect="1" noChangeArrowheads="1" noTextEdit="1"/>
          </p:cNvSpPr>
          <p:nvPr>
            <p:ph type="sldImg"/>
          </p:nvPr>
        </p:nvSpPr>
        <p:spPr>
          <a:xfrm>
            <a:off x="401638" y="679450"/>
            <a:ext cx="6165850" cy="3468688"/>
          </a:xfrm>
          <a:ln/>
        </p:spPr>
      </p:sp>
      <p:sp>
        <p:nvSpPr>
          <p:cNvPr id="983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F8B3BE3-8F2E-4F28-BB6B-903E889B1260}" type="slidenum">
              <a:rPr lang="en-US" altLang="en-US">
                <a:latin typeface="Tahoma" panose="020B0604030504040204" pitchFamily="34" charset="0"/>
              </a:rPr>
              <a:pPr>
                <a:spcBef>
                  <a:spcPct val="0"/>
                </a:spcBef>
              </a:pPr>
              <a:t>47</a:t>
            </a:fld>
            <a:endParaRPr lang="en-US" altLang="en-US">
              <a:latin typeface="Tahoma" panose="020B0604030504040204" pitchFamily="34" charset="0"/>
            </a:endParaRPr>
          </a:p>
        </p:txBody>
      </p:sp>
      <p:sp>
        <p:nvSpPr>
          <p:cNvPr id="100355" name="Rectangle 1026"/>
          <p:cNvSpPr>
            <a:spLocks noGrp="1" noRot="1" noChangeAspect="1" noChangeArrowheads="1" noTextEdit="1"/>
          </p:cNvSpPr>
          <p:nvPr>
            <p:ph type="sldImg"/>
          </p:nvPr>
        </p:nvSpPr>
        <p:spPr>
          <a:xfrm>
            <a:off x="401638" y="679450"/>
            <a:ext cx="6165850" cy="3468688"/>
          </a:xfrm>
          <a:ln/>
        </p:spPr>
      </p:sp>
      <p:sp>
        <p:nvSpPr>
          <p:cNvPr id="10035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E247AA-D845-433D-B161-E391B3DFAE7C}" type="slidenum">
              <a:rPr lang="en-US" altLang="en-US">
                <a:latin typeface="Tahoma" panose="020B0604030504040204" pitchFamily="34" charset="0"/>
              </a:rPr>
              <a:pPr>
                <a:spcBef>
                  <a:spcPct val="0"/>
                </a:spcBef>
              </a:pPr>
              <a:t>48</a:t>
            </a:fld>
            <a:endParaRPr lang="en-US" altLang="en-US">
              <a:latin typeface="Tahoma" panose="020B0604030504040204" pitchFamily="34" charset="0"/>
            </a:endParaRPr>
          </a:p>
        </p:txBody>
      </p:sp>
      <p:sp>
        <p:nvSpPr>
          <p:cNvPr id="102403" name="Rectangle 1026"/>
          <p:cNvSpPr>
            <a:spLocks noGrp="1" noRot="1" noChangeAspect="1" noChangeArrowheads="1" noTextEdit="1"/>
          </p:cNvSpPr>
          <p:nvPr>
            <p:ph type="sldImg"/>
          </p:nvPr>
        </p:nvSpPr>
        <p:spPr>
          <a:xfrm>
            <a:off x="401638" y="679450"/>
            <a:ext cx="6165850" cy="3468688"/>
          </a:xfrm>
          <a:ln/>
        </p:spPr>
      </p:sp>
      <p:sp>
        <p:nvSpPr>
          <p:cNvPr id="1024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7F3BE8-4C05-4E46-8748-8323EC5EEB08}" type="slidenum">
              <a:rPr lang="en-US" altLang="en-US">
                <a:latin typeface="Tahoma" panose="020B0604030504040204" pitchFamily="34" charset="0"/>
              </a:rPr>
              <a:pPr>
                <a:spcBef>
                  <a:spcPct val="0"/>
                </a:spcBef>
              </a:pPr>
              <a:t>49</a:t>
            </a:fld>
            <a:endParaRPr lang="en-US" altLang="en-US">
              <a:latin typeface="Tahoma" panose="020B0604030504040204" pitchFamily="34" charset="0"/>
            </a:endParaRPr>
          </a:p>
        </p:txBody>
      </p:sp>
      <p:sp>
        <p:nvSpPr>
          <p:cNvPr id="104451" name="Rectangle 1026"/>
          <p:cNvSpPr>
            <a:spLocks noGrp="1" noRot="1" noChangeAspect="1" noChangeArrowheads="1" noTextEdit="1"/>
          </p:cNvSpPr>
          <p:nvPr>
            <p:ph type="sldImg"/>
          </p:nvPr>
        </p:nvSpPr>
        <p:spPr>
          <a:xfrm>
            <a:off x="401638" y="679450"/>
            <a:ext cx="6165850" cy="3468688"/>
          </a:xfrm>
          <a:ln/>
        </p:spPr>
      </p:sp>
      <p:sp>
        <p:nvSpPr>
          <p:cNvPr id="10445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4E48824-982B-423E-80D9-41D5A1D78AAA}" type="slidenum">
              <a:rPr lang="en-US" altLang="en-US">
                <a:latin typeface="Tahoma" panose="020B0604030504040204" pitchFamily="34" charset="0"/>
              </a:rPr>
              <a:pPr>
                <a:spcBef>
                  <a:spcPct val="0"/>
                </a:spcBef>
              </a:pPr>
              <a:t>50</a:t>
            </a:fld>
            <a:endParaRPr lang="en-US" altLang="en-US">
              <a:latin typeface="Tahoma" panose="020B0604030504040204" pitchFamily="34" charset="0"/>
            </a:endParaRPr>
          </a:p>
        </p:txBody>
      </p:sp>
      <p:sp>
        <p:nvSpPr>
          <p:cNvPr id="106499" name="Rectangle 1026"/>
          <p:cNvSpPr>
            <a:spLocks noGrp="1" noRot="1" noChangeAspect="1" noChangeArrowheads="1" noTextEdit="1"/>
          </p:cNvSpPr>
          <p:nvPr>
            <p:ph type="sldImg"/>
          </p:nvPr>
        </p:nvSpPr>
        <p:spPr>
          <a:xfrm>
            <a:off x="401638" y="679450"/>
            <a:ext cx="6165850" cy="3468688"/>
          </a:xfrm>
          <a:ln/>
        </p:spPr>
      </p:sp>
      <p:sp>
        <p:nvSpPr>
          <p:cNvPr id="10650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33377EA-2263-4725-8101-79A8F7107837}" type="slidenum">
              <a:rPr lang="en-US" altLang="en-US">
                <a:latin typeface="Tahoma" panose="020B0604030504040204" pitchFamily="34" charset="0"/>
              </a:rPr>
              <a:pPr>
                <a:spcBef>
                  <a:spcPct val="0"/>
                </a:spcBef>
              </a:pPr>
              <a:t>51</a:t>
            </a:fld>
            <a:endParaRPr lang="en-US" altLang="en-US">
              <a:latin typeface="Tahoma" panose="020B0604030504040204" pitchFamily="34" charset="0"/>
            </a:endParaRPr>
          </a:p>
        </p:txBody>
      </p:sp>
      <p:sp>
        <p:nvSpPr>
          <p:cNvPr id="108547" name="Rectangle 1026"/>
          <p:cNvSpPr>
            <a:spLocks noGrp="1" noRot="1" noChangeAspect="1" noChangeArrowheads="1" noTextEdit="1"/>
          </p:cNvSpPr>
          <p:nvPr>
            <p:ph type="sldImg"/>
          </p:nvPr>
        </p:nvSpPr>
        <p:spPr>
          <a:xfrm>
            <a:off x="401638" y="679450"/>
            <a:ext cx="6165850" cy="3468688"/>
          </a:xfrm>
          <a:ln/>
        </p:spPr>
      </p:sp>
      <p:sp>
        <p:nvSpPr>
          <p:cNvPr id="1085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32A4A3-0449-4F5D-8F8A-2B51A41585E2}" type="slidenum">
              <a:rPr lang="en-US" altLang="en-US">
                <a:latin typeface="Tahoma" panose="020B0604030504040204" pitchFamily="34" charset="0"/>
              </a:rPr>
              <a:pPr>
                <a:spcBef>
                  <a:spcPct val="0"/>
                </a:spcBef>
              </a:pPr>
              <a:t>52</a:t>
            </a:fld>
            <a:endParaRPr lang="en-US" altLang="en-US">
              <a:latin typeface="Tahoma" panose="020B0604030504040204" pitchFamily="34" charset="0"/>
            </a:endParaRPr>
          </a:p>
        </p:txBody>
      </p:sp>
      <p:sp>
        <p:nvSpPr>
          <p:cNvPr id="110595" name="Rectangle 1026"/>
          <p:cNvSpPr>
            <a:spLocks noGrp="1" noRot="1" noChangeAspect="1" noChangeArrowheads="1" noTextEdit="1"/>
          </p:cNvSpPr>
          <p:nvPr>
            <p:ph type="sldImg"/>
          </p:nvPr>
        </p:nvSpPr>
        <p:spPr>
          <a:xfrm>
            <a:off x="401638" y="679450"/>
            <a:ext cx="6165850" cy="3468688"/>
          </a:xfrm>
          <a:ln/>
        </p:spPr>
      </p:sp>
      <p:sp>
        <p:nvSpPr>
          <p:cNvPr id="1105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40527C-A3DB-4712-AD4C-1C7C4684F15F}" type="slidenum">
              <a:rPr lang="en-US" altLang="en-US">
                <a:latin typeface="Tahoma" panose="020B0604030504040204" pitchFamily="34" charset="0"/>
              </a:rPr>
              <a:pPr>
                <a:spcBef>
                  <a:spcPct val="0"/>
                </a:spcBef>
              </a:pPr>
              <a:t>53</a:t>
            </a:fld>
            <a:endParaRPr lang="en-US" altLang="en-US">
              <a:latin typeface="Tahoma" panose="020B0604030504040204" pitchFamily="34" charset="0"/>
            </a:endParaRPr>
          </a:p>
        </p:txBody>
      </p:sp>
      <p:sp>
        <p:nvSpPr>
          <p:cNvPr id="112643" name="Rectangle 1026"/>
          <p:cNvSpPr>
            <a:spLocks noGrp="1" noRot="1" noChangeAspect="1" noChangeArrowheads="1" noTextEdit="1"/>
          </p:cNvSpPr>
          <p:nvPr>
            <p:ph type="sldImg"/>
          </p:nvPr>
        </p:nvSpPr>
        <p:spPr>
          <a:xfrm>
            <a:off x="401638" y="679450"/>
            <a:ext cx="6165850" cy="3468688"/>
          </a:xfrm>
          <a:ln/>
        </p:spPr>
      </p:sp>
      <p:sp>
        <p:nvSpPr>
          <p:cNvPr id="1126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22661B6-394C-46DF-869C-2185D9F1E3A4}" type="slidenum">
              <a:rPr lang="en-US" altLang="en-US">
                <a:latin typeface="Tahoma" panose="020B0604030504040204" pitchFamily="34" charset="0"/>
              </a:rPr>
              <a:pPr>
                <a:spcBef>
                  <a:spcPct val="0"/>
                </a:spcBef>
              </a:pPr>
              <a:t>54</a:t>
            </a:fld>
            <a:endParaRPr lang="en-US" altLang="en-US">
              <a:latin typeface="Tahoma" panose="020B0604030504040204" pitchFamily="34" charset="0"/>
            </a:endParaRPr>
          </a:p>
        </p:txBody>
      </p:sp>
      <p:sp>
        <p:nvSpPr>
          <p:cNvPr id="114691" name="Rectangle 1026"/>
          <p:cNvSpPr>
            <a:spLocks noGrp="1" noRot="1" noChangeAspect="1" noChangeArrowheads="1" noTextEdit="1"/>
          </p:cNvSpPr>
          <p:nvPr>
            <p:ph type="sldImg"/>
          </p:nvPr>
        </p:nvSpPr>
        <p:spPr>
          <a:xfrm>
            <a:off x="401638" y="679450"/>
            <a:ext cx="6165850" cy="3468688"/>
          </a:xfrm>
          <a:ln/>
        </p:spPr>
      </p:sp>
      <p:sp>
        <p:nvSpPr>
          <p:cNvPr id="1146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7D78FF-F366-4E7B-86C0-98945B12CC6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
        <p:nvSpPr>
          <p:cNvPr id="14339" name="Rectangle 2"/>
          <p:cNvSpPr>
            <a:spLocks noGrp="1" noRot="1" noChangeAspect="1" noChangeArrowheads="1" noTextEdit="1"/>
          </p:cNvSpPr>
          <p:nvPr>
            <p:ph type="sldImg"/>
          </p:nvPr>
        </p:nvSpPr>
        <p:spPr>
          <a:xfrm>
            <a:off x="401638" y="679450"/>
            <a:ext cx="6165850" cy="3468688"/>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53989-F2A9-46AF-9E58-4356AED039CA}" type="slidenum">
              <a:rPr lang="en-US" altLang="en-US">
                <a:latin typeface="Tahoma" panose="020B0604030504040204" pitchFamily="34" charset="0"/>
              </a:rPr>
              <a:pPr>
                <a:spcBef>
                  <a:spcPct val="0"/>
                </a:spcBef>
              </a:pPr>
              <a:t>55</a:t>
            </a:fld>
            <a:endParaRPr lang="en-US" altLang="en-US">
              <a:latin typeface="Tahoma" panose="020B0604030504040204" pitchFamily="34" charset="0"/>
            </a:endParaRPr>
          </a:p>
        </p:txBody>
      </p:sp>
      <p:sp>
        <p:nvSpPr>
          <p:cNvPr id="116739" name="Rectangle 1026"/>
          <p:cNvSpPr>
            <a:spLocks noGrp="1" noRot="1" noChangeAspect="1" noChangeArrowheads="1" noTextEdit="1"/>
          </p:cNvSpPr>
          <p:nvPr>
            <p:ph type="sldImg"/>
          </p:nvPr>
        </p:nvSpPr>
        <p:spPr>
          <a:xfrm>
            <a:off x="401638" y="679450"/>
            <a:ext cx="6165850" cy="3468688"/>
          </a:xfrm>
          <a:ln/>
        </p:spPr>
      </p:sp>
      <p:sp>
        <p:nvSpPr>
          <p:cNvPr id="1167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5CD74-51B9-4D4A-9246-AA2FDBBB5102}" type="slidenum">
              <a:rPr lang="en-US" altLang="en-US">
                <a:latin typeface="Tahoma" panose="020B0604030504040204" pitchFamily="34" charset="0"/>
              </a:rPr>
              <a:pPr>
                <a:spcBef>
                  <a:spcPct val="0"/>
                </a:spcBef>
              </a:pPr>
              <a:t>56</a:t>
            </a:fld>
            <a:endParaRPr lang="en-US" altLang="en-US">
              <a:latin typeface="Tahoma" panose="020B0604030504040204" pitchFamily="34" charset="0"/>
            </a:endParaRPr>
          </a:p>
        </p:txBody>
      </p:sp>
      <p:sp>
        <p:nvSpPr>
          <p:cNvPr id="118787" name="Rectangle 1026"/>
          <p:cNvSpPr>
            <a:spLocks noGrp="1" noRot="1" noChangeAspect="1" noChangeArrowheads="1" noTextEdit="1"/>
          </p:cNvSpPr>
          <p:nvPr>
            <p:ph type="sldImg"/>
          </p:nvPr>
        </p:nvSpPr>
        <p:spPr>
          <a:xfrm>
            <a:off x="401638" y="679450"/>
            <a:ext cx="6165850" cy="3468688"/>
          </a:xfrm>
          <a:ln/>
        </p:spPr>
      </p:sp>
      <p:sp>
        <p:nvSpPr>
          <p:cNvPr id="1187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570AFAE-5F8B-4DC7-8E1A-9B915BA63900}" type="slidenum">
              <a:rPr lang="en-US" altLang="en-US">
                <a:latin typeface="Tahoma" panose="020B0604030504040204" pitchFamily="34" charset="0"/>
              </a:rPr>
              <a:pPr>
                <a:spcBef>
                  <a:spcPct val="0"/>
                </a:spcBef>
              </a:pPr>
              <a:t>57</a:t>
            </a:fld>
            <a:endParaRPr lang="en-US" altLang="en-US">
              <a:latin typeface="Tahoma" panose="020B0604030504040204" pitchFamily="34" charset="0"/>
            </a:endParaRPr>
          </a:p>
        </p:txBody>
      </p:sp>
      <p:sp>
        <p:nvSpPr>
          <p:cNvPr id="120835" name="Rectangle 1026"/>
          <p:cNvSpPr>
            <a:spLocks noGrp="1" noRot="1" noChangeAspect="1" noChangeArrowheads="1" noTextEdit="1"/>
          </p:cNvSpPr>
          <p:nvPr>
            <p:ph type="sldImg"/>
          </p:nvPr>
        </p:nvSpPr>
        <p:spPr>
          <a:xfrm>
            <a:off x="401638" y="679450"/>
            <a:ext cx="6165850" cy="3468688"/>
          </a:xfrm>
          <a:ln/>
        </p:spPr>
      </p:sp>
      <p:sp>
        <p:nvSpPr>
          <p:cNvPr id="1208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A3004C-ECE7-42D3-8A01-31C6B9AD4E69}" type="slidenum">
              <a:rPr lang="en-US" altLang="en-US">
                <a:latin typeface="Tahoma" panose="020B0604030504040204" pitchFamily="34" charset="0"/>
              </a:rPr>
              <a:pPr>
                <a:spcBef>
                  <a:spcPct val="0"/>
                </a:spcBef>
              </a:pPr>
              <a:t>58</a:t>
            </a:fld>
            <a:endParaRPr lang="en-US" altLang="en-US">
              <a:latin typeface="Tahoma" panose="020B0604030504040204" pitchFamily="34" charset="0"/>
            </a:endParaRPr>
          </a:p>
        </p:txBody>
      </p:sp>
      <p:sp>
        <p:nvSpPr>
          <p:cNvPr id="122883" name="Rectangle 1026"/>
          <p:cNvSpPr>
            <a:spLocks noGrp="1" noRot="1" noChangeAspect="1" noChangeArrowheads="1" noTextEdit="1"/>
          </p:cNvSpPr>
          <p:nvPr>
            <p:ph type="sldImg"/>
          </p:nvPr>
        </p:nvSpPr>
        <p:spPr>
          <a:xfrm>
            <a:off x="401638" y="679450"/>
            <a:ext cx="6165850" cy="3468688"/>
          </a:xfrm>
          <a:ln/>
        </p:spPr>
      </p:sp>
      <p:sp>
        <p:nvSpPr>
          <p:cNvPr id="1228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FBD7AD9-773B-4B7F-A413-C82EC7659DD4}" type="slidenum">
              <a:rPr lang="en-US" altLang="en-US">
                <a:latin typeface="Tahoma" panose="020B0604030504040204" pitchFamily="34" charset="0"/>
              </a:rPr>
              <a:pPr>
                <a:spcBef>
                  <a:spcPct val="0"/>
                </a:spcBef>
              </a:pPr>
              <a:t>59</a:t>
            </a:fld>
            <a:endParaRPr lang="en-US" altLang="en-US">
              <a:latin typeface="Tahoma" panose="020B0604030504040204" pitchFamily="34" charset="0"/>
            </a:endParaRPr>
          </a:p>
        </p:txBody>
      </p:sp>
      <p:sp>
        <p:nvSpPr>
          <p:cNvPr id="124931" name="Rectangle 1026"/>
          <p:cNvSpPr>
            <a:spLocks noGrp="1" noRot="1" noChangeAspect="1" noChangeArrowheads="1" noTextEdit="1"/>
          </p:cNvSpPr>
          <p:nvPr>
            <p:ph type="sldImg"/>
          </p:nvPr>
        </p:nvSpPr>
        <p:spPr>
          <a:xfrm>
            <a:off x="401638" y="679450"/>
            <a:ext cx="6165850" cy="3468688"/>
          </a:xfrm>
          <a:ln/>
        </p:spPr>
      </p:sp>
      <p:sp>
        <p:nvSpPr>
          <p:cNvPr id="12493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8E845C-20C9-45B7-88A1-A064F67D9737}" type="slidenum">
              <a:rPr lang="en-US" altLang="en-US">
                <a:latin typeface="Tahoma" panose="020B0604030504040204" pitchFamily="34" charset="0"/>
              </a:rPr>
              <a:pPr>
                <a:spcBef>
                  <a:spcPct val="0"/>
                </a:spcBef>
              </a:pPr>
              <a:t>60</a:t>
            </a:fld>
            <a:endParaRPr lang="en-US" altLang="en-US">
              <a:latin typeface="Tahoma" panose="020B0604030504040204" pitchFamily="34" charset="0"/>
            </a:endParaRPr>
          </a:p>
        </p:txBody>
      </p:sp>
      <p:sp>
        <p:nvSpPr>
          <p:cNvPr id="126979" name="Rectangle 1026"/>
          <p:cNvSpPr>
            <a:spLocks noGrp="1" noRot="1" noChangeAspect="1" noChangeArrowheads="1" noTextEdit="1"/>
          </p:cNvSpPr>
          <p:nvPr>
            <p:ph type="sldImg"/>
          </p:nvPr>
        </p:nvSpPr>
        <p:spPr>
          <a:xfrm>
            <a:off x="401638" y="679450"/>
            <a:ext cx="6165850" cy="3468688"/>
          </a:xfrm>
          <a:ln/>
        </p:spPr>
      </p:sp>
      <p:sp>
        <p:nvSpPr>
          <p:cNvPr id="12698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0BF906E-A9A9-4402-979C-1B8572083A56}" type="slidenum">
              <a:rPr lang="en-US" altLang="en-US">
                <a:latin typeface="Tahoma" panose="020B0604030504040204" pitchFamily="34" charset="0"/>
              </a:rPr>
              <a:pPr>
                <a:spcBef>
                  <a:spcPct val="0"/>
                </a:spcBef>
              </a:pPr>
              <a:t>61</a:t>
            </a:fld>
            <a:endParaRPr lang="en-US" altLang="en-US">
              <a:latin typeface="Tahoma" panose="020B0604030504040204" pitchFamily="34" charset="0"/>
            </a:endParaRPr>
          </a:p>
        </p:txBody>
      </p:sp>
      <p:sp>
        <p:nvSpPr>
          <p:cNvPr id="129027" name="Rectangle 1026"/>
          <p:cNvSpPr>
            <a:spLocks noGrp="1" noRot="1" noChangeAspect="1" noChangeArrowheads="1" noTextEdit="1"/>
          </p:cNvSpPr>
          <p:nvPr>
            <p:ph type="sldImg"/>
          </p:nvPr>
        </p:nvSpPr>
        <p:spPr>
          <a:xfrm>
            <a:off x="401638" y="679450"/>
            <a:ext cx="6165850" cy="3468688"/>
          </a:xfrm>
          <a:ln/>
        </p:spPr>
      </p:sp>
      <p:sp>
        <p:nvSpPr>
          <p:cNvPr id="1290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E6376B-D714-4603-9DDD-F836ED431470}" type="slidenum">
              <a:rPr lang="en-US" altLang="en-US">
                <a:latin typeface="Tahoma" panose="020B0604030504040204" pitchFamily="34" charset="0"/>
              </a:rPr>
              <a:pPr>
                <a:spcBef>
                  <a:spcPct val="0"/>
                </a:spcBef>
              </a:pPr>
              <a:t>62</a:t>
            </a:fld>
            <a:endParaRPr lang="en-US" altLang="en-US">
              <a:latin typeface="Tahoma" panose="020B0604030504040204" pitchFamily="34" charset="0"/>
            </a:endParaRPr>
          </a:p>
        </p:txBody>
      </p:sp>
      <p:sp>
        <p:nvSpPr>
          <p:cNvPr id="131075" name="Rectangle 1026"/>
          <p:cNvSpPr>
            <a:spLocks noGrp="1" noRot="1" noChangeAspect="1" noChangeArrowheads="1" noTextEdit="1"/>
          </p:cNvSpPr>
          <p:nvPr>
            <p:ph type="sldImg"/>
          </p:nvPr>
        </p:nvSpPr>
        <p:spPr>
          <a:xfrm>
            <a:off x="401638" y="679450"/>
            <a:ext cx="6165850" cy="3468688"/>
          </a:xfrm>
          <a:ln/>
        </p:spPr>
      </p:sp>
      <p:sp>
        <p:nvSpPr>
          <p:cNvPr id="13107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1C65F01-6B94-4B12-9283-13F6F8428F78}" type="slidenum">
              <a:rPr lang="en-US" altLang="en-US">
                <a:latin typeface="Tahoma" panose="020B0604030504040204" pitchFamily="34" charset="0"/>
              </a:rPr>
              <a:pPr>
                <a:spcBef>
                  <a:spcPct val="0"/>
                </a:spcBef>
              </a:pPr>
              <a:t>63</a:t>
            </a:fld>
            <a:endParaRPr lang="en-US" altLang="en-US">
              <a:latin typeface="Tahoma" panose="020B0604030504040204" pitchFamily="34" charset="0"/>
            </a:endParaRPr>
          </a:p>
        </p:txBody>
      </p:sp>
      <p:sp>
        <p:nvSpPr>
          <p:cNvPr id="133123" name="Rectangle 1026"/>
          <p:cNvSpPr>
            <a:spLocks noGrp="1" noRot="1" noChangeAspect="1" noChangeArrowheads="1" noTextEdit="1"/>
          </p:cNvSpPr>
          <p:nvPr>
            <p:ph type="sldImg"/>
          </p:nvPr>
        </p:nvSpPr>
        <p:spPr>
          <a:xfrm>
            <a:off x="401638" y="679450"/>
            <a:ext cx="6165850" cy="3468688"/>
          </a:xfrm>
          <a:ln/>
        </p:spPr>
      </p:sp>
      <p:sp>
        <p:nvSpPr>
          <p:cNvPr id="1331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E2A7AC-1EA1-4FFD-8FF8-E06241BC89F0}" type="slidenum">
              <a:rPr lang="en-US" altLang="en-US">
                <a:latin typeface="Tahoma" panose="020B0604030504040204" pitchFamily="34" charset="0"/>
              </a:rPr>
              <a:pPr>
                <a:spcBef>
                  <a:spcPct val="0"/>
                </a:spcBef>
              </a:pPr>
              <a:t>65</a:t>
            </a:fld>
            <a:endParaRPr lang="en-US" altLang="en-US">
              <a:latin typeface="Tahoma" panose="020B0604030504040204" pitchFamily="34" charset="0"/>
            </a:endParaRPr>
          </a:p>
        </p:txBody>
      </p:sp>
      <p:sp>
        <p:nvSpPr>
          <p:cNvPr id="136195" name="Rectangle 1026"/>
          <p:cNvSpPr>
            <a:spLocks noGrp="1" noRot="1" noChangeAspect="1" noChangeArrowheads="1" noTextEdit="1"/>
          </p:cNvSpPr>
          <p:nvPr>
            <p:ph type="sldImg"/>
          </p:nvPr>
        </p:nvSpPr>
        <p:spPr>
          <a:xfrm>
            <a:off x="401638" y="679450"/>
            <a:ext cx="6165850" cy="3468688"/>
          </a:xfrm>
          <a:ln/>
        </p:spPr>
      </p:sp>
      <p:sp>
        <p:nvSpPr>
          <p:cNvPr id="1361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EC6EE54-182F-4959-9E82-C7F58B7B7D55}" type="slidenum">
              <a:rPr lang="en-US" altLang="en-US">
                <a:latin typeface="Tahoma" panose="020B0604030504040204" pitchFamily="34" charset="0"/>
              </a:rPr>
              <a:pPr>
                <a:spcBef>
                  <a:spcPct val="0"/>
                </a:spcBef>
              </a:pPr>
              <a:t>6</a:t>
            </a:fld>
            <a:endParaRPr lang="en-US" altLang="en-US">
              <a:latin typeface="Tahoma" panose="020B0604030504040204" pitchFamily="34" charset="0"/>
            </a:endParaRPr>
          </a:p>
        </p:txBody>
      </p:sp>
      <p:sp>
        <p:nvSpPr>
          <p:cNvPr id="16387" name="Rectangle 2"/>
          <p:cNvSpPr>
            <a:spLocks noGrp="1" noRot="1" noChangeAspect="1" noChangeArrowheads="1" noTextEdit="1"/>
          </p:cNvSpPr>
          <p:nvPr>
            <p:ph type="sldImg"/>
          </p:nvPr>
        </p:nvSpPr>
        <p:spPr>
          <a:xfrm>
            <a:off x="401638" y="679450"/>
            <a:ext cx="6165850" cy="3468688"/>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4F1921-6451-4FA1-91C0-8E5370F18145}" type="slidenum">
              <a:rPr lang="en-US" altLang="en-US">
                <a:latin typeface="Tahoma" panose="020B0604030504040204" pitchFamily="34" charset="0"/>
              </a:rPr>
              <a:pPr>
                <a:spcBef>
                  <a:spcPct val="0"/>
                </a:spcBef>
              </a:pPr>
              <a:t>66</a:t>
            </a:fld>
            <a:endParaRPr lang="en-US" altLang="en-US">
              <a:latin typeface="Tahoma" panose="020B0604030504040204" pitchFamily="34" charset="0"/>
            </a:endParaRPr>
          </a:p>
        </p:txBody>
      </p:sp>
      <p:sp>
        <p:nvSpPr>
          <p:cNvPr id="138243" name="Rectangle 2"/>
          <p:cNvSpPr>
            <a:spLocks noGrp="1" noRot="1" noChangeAspect="1" noChangeArrowheads="1" noTextEdit="1"/>
          </p:cNvSpPr>
          <p:nvPr>
            <p:ph type="sldImg"/>
          </p:nvPr>
        </p:nvSpPr>
        <p:spPr>
          <a:xfrm>
            <a:off x="401638" y="679450"/>
            <a:ext cx="6165850" cy="3468688"/>
          </a:xfrm>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75226C-70B0-49B7-84ED-615B710B68A8}" type="slidenum">
              <a:rPr lang="en-US" altLang="en-US">
                <a:latin typeface="Tahoma" panose="020B0604030504040204" pitchFamily="34" charset="0"/>
              </a:rPr>
              <a:pPr>
                <a:spcBef>
                  <a:spcPct val="0"/>
                </a:spcBef>
              </a:pPr>
              <a:t>67</a:t>
            </a:fld>
            <a:endParaRPr lang="en-US" altLang="en-US">
              <a:latin typeface="Tahoma" panose="020B0604030504040204" pitchFamily="34" charset="0"/>
            </a:endParaRPr>
          </a:p>
        </p:txBody>
      </p:sp>
      <p:sp>
        <p:nvSpPr>
          <p:cNvPr id="140291" name="Rectangle 2"/>
          <p:cNvSpPr>
            <a:spLocks noGrp="1" noRot="1" noChangeAspect="1" noChangeArrowheads="1" noTextEdit="1"/>
          </p:cNvSpPr>
          <p:nvPr>
            <p:ph type="sldImg"/>
          </p:nvPr>
        </p:nvSpPr>
        <p:spPr>
          <a:xfrm>
            <a:off x="401638" y="679450"/>
            <a:ext cx="6165850" cy="3468688"/>
          </a:xfrm>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B67555-6B14-4BF7-AD10-99AEF4F7B337}" type="slidenum">
              <a:rPr lang="en-US" altLang="en-US">
                <a:latin typeface="Tahoma" panose="020B0604030504040204" pitchFamily="34" charset="0"/>
              </a:rPr>
              <a:pPr>
                <a:spcBef>
                  <a:spcPct val="0"/>
                </a:spcBef>
              </a:pPr>
              <a:t>68</a:t>
            </a:fld>
            <a:endParaRPr lang="en-US" altLang="en-US">
              <a:latin typeface="Tahoma" panose="020B0604030504040204" pitchFamily="34" charset="0"/>
            </a:endParaRPr>
          </a:p>
        </p:txBody>
      </p:sp>
      <p:sp>
        <p:nvSpPr>
          <p:cNvPr id="142339" name="Rectangle 1026"/>
          <p:cNvSpPr>
            <a:spLocks noGrp="1" noRot="1" noChangeAspect="1" noChangeArrowheads="1" noTextEdit="1"/>
          </p:cNvSpPr>
          <p:nvPr>
            <p:ph type="sldImg"/>
          </p:nvPr>
        </p:nvSpPr>
        <p:spPr>
          <a:xfrm>
            <a:off x="401638" y="679450"/>
            <a:ext cx="6165850" cy="3468688"/>
          </a:xfrm>
          <a:ln/>
        </p:spPr>
      </p:sp>
      <p:sp>
        <p:nvSpPr>
          <p:cNvPr id="1423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983A15-EB89-4345-81ED-FB1AE1A082A7}" type="slidenum">
              <a:rPr lang="en-US" altLang="en-US">
                <a:latin typeface="Tahoma" panose="020B0604030504040204" pitchFamily="34" charset="0"/>
              </a:rPr>
              <a:pPr>
                <a:spcBef>
                  <a:spcPct val="0"/>
                </a:spcBef>
              </a:pPr>
              <a:t>69</a:t>
            </a:fld>
            <a:endParaRPr lang="en-US" altLang="en-US">
              <a:latin typeface="Tahoma" panose="020B0604030504040204" pitchFamily="34" charset="0"/>
            </a:endParaRPr>
          </a:p>
        </p:txBody>
      </p:sp>
      <p:sp>
        <p:nvSpPr>
          <p:cNvPr id="144387" name="Rectangle 1026"/>
          <p:cNvSpPr>
            <a:spLocks noGrp="1" noRot="1" noChangeAspect="1" noChangeArrowheads="1" noTextEdit="1"/>
          </p:cNvSpPr>
          <p:nvPr>
            <p:ph type="sldImg"/>
          </p:nvPr>
        </p:nvSpPr>
        <p:spPr>
          <a:xfrm>
            <a:off x="401638" y="679450"/>
            <a:ext cx="6165850" cy="3468688"/>
          </a:xfrm>
          <a:ln/>
        </p:spPr>
      </p:sp>
      <p:sp>
        <p:nvSpPr>
          <p:cNvPr id="14438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D7F4BE-A33E-4AD2-9A82-CAB99353ACA7}" type="slidenum">
              <a:rPr lang="en-US" altLang="en-US">
                <a:latin typeface="Tahoma" panose="020B0604030504040204" pitchFamily="34" charset="0"/>
              </a:rPr>
              <a:pPr>
                <a:spcBef>
                  <a:spcPct val="0"/>
                </a:spcBef>
              </a:pPr>
              <a:t>70</a:t>
            </a:fld>
            <a:endParaRPr lang="en-US" altLang="en-US">
              <a:latin typeface="Tahoma" panose="020B0604030504040204" pitchFamily="34" charset="0"/>
            </a:endParaRPr>
          </a:p>
        </p:txBody>
      </p:sp>
      <p:sp>
        <p:nvSpPr>
          <p:cNvPr id="146435" name="Rectangle 1026"/>
          <p:cNvSpPr>
            <a:spLocks noGrp="1" noRot="1" noChangeAspect="1" noChangeArrowheads="1" noTextEdit="1"/>
          </p:cNvSpPr>
          <p:nvPr>
            <p:ph type="sldImg"/>
          </p:nvPr>
        </p:nvSpPr>
        <p:spPr>
          <a:xfrm>
            <a:off x="401638" y="679450"/>
            <a:ext cx="6165850" cy="3468688"/>
          </a:xfrm>
          <a:ln/>
        </p:spPr>
      </p:sp>
      <p:sp>
        <p:nvSpPr>
          <p:cNvPr id="146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28D80D8-CEB3-4B5C-A006-759F286DB673}" type="slidenum">
              <a:rPr lang="en-US" altLang="en-US">
                <a:latin typeface="Tahoma" panose="020B0604030504040204" pitchFamily="34" charset="0"/>
              </a:rPr>
              <a:pPr>
                <a:spcBef>
                  <a:spcPct val="0"/>
                </a:spcBef>
              </a:pPr>
              <a:t>71</a:t>
            </a:fld>
            <a:endParaRPr lang="en-US" altLang="en-US">
              <a:latin typeface="Tahoma" panose="020B0604030504040204" pitchFamily="34" charset="0"/>
            </a:endParaRPr>
          </a:p>
        </p:txBody>
      </p:sp>
      <p:sp>
        <p:nvSpPr>
          <p:cNvPr id="148483" name="Rectangle 1026"/>
          <p:cNvSpPr>
            <a:spLocks noGrp="1" noRot="1" noChangeAspect="1" noChangeArrowheads="1" noTextEdit="1"/>
          </p:cNvSpPr>
          <p:nvPr>
            <p:ph type="sldImg"/>
          </p:nvPr>
        </p:nvSpPr>
        <p:spPr>
          <a:xfrm>
            <a:off x="401638" y="679450"/>
            <a:ext cx="6165850" cy="3468688"/>
          </a:xfrm>
          <a:ln/>
        </p:spPr>
      </p:sp>
      <p:sp>
        <p:nvSpPr>
          <p:cNvPr id="1484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A1F772-4265-4EC0-BD9D-028F6B43C673}" type="slidenum">
              <a:rPr lang="en-US" altLang="en-US">
                <a:latin typeface="Tahoma" panose="020B0604030504040204" pitchFamily="34" charset="0"/>
              </a:rPr>
              <a:pPr>
                <a:spcBef>
                  <a:spcPct val="0"/>
                </a:spcBef>
              </a:pPr>
              <a:t>72</a:t>
            </a:fld>
            <a:endParaRPr lang="en-US" altLang="en-US">
              <a:latin typeface="Tahoma" panose="020B0604030504040204" pitchFamily="34" charset="0"/>
            </a:endParaRPr>
          </a:p>
        </p:txBody>
      </p:sp>
      <p:sp>
        <p:nvSpPr>
          <p:cNvPr id="150531" name="Rectangle 2"/>
          <p:cNvSpPr>
            <a:spLocks noGrp="1" noRot="1" noChangeAspect="1" noChangeArrowheads="1" noTextEdit="1"/>
          </p:cNvSpPr>
          <p:nvPr>
            <p:ph type="sldImg"/>
          </p:nvPr>
        </p:nvSpPr>
        <p:spPr>
          <a:xfrm>
            <a:off x="401638" y="679450"/>
            <a:ext cx="6165850" cy="3468688"/>
          </a:xfrm>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F04D17F-A062-4F82-BC2C-FE946F06BA2F}" type="slidenum">
              <a:rPr lang="en-US" altLang="en-US">
                <a:latin typeface="Tahoma" panose="020B0604030504040204" pitchFamily="34" charset="0"/>
              </a:rPr>
              <a:pPr>
                <a:spcBef>
                  <a:spcPct val="0"/>
                </a:spcBef>
              </a:pPr>
              <a:t>75</a:t>
            </a:fld>
            <a:endParaRPr lang="en-US" altLang="en-US">
              <a:latin typeface="Tahoma" panose="020B0604030504040204" pitchFamily="34" charset="0"/>
            </a:endParaRPr>
          </a:p>
        </p:txBody>
      </p:sp>
      <p:sp>
        <p:nvSpPr>
          <p:cNvPr id="154627" name="Rectangle 1026"/>
          <p:cNvSpPr>
            <a:spLocks noGrp="1" noRot="1" noChangeAspect="1" noChangeArrowheads="1" noTextEdit="1"/>
          </p:cNvSpPr>
          <p:nvPr>
            <p:ph type="sldImg"/>
          </p:nvPr>
        </p:nvSpPr>
        <p:spPr>
          <a:xfrm>
            <a:off x="401638" y="679450"/>
            <a:ext cx="6165850" cy="3468688"/>
          </a:xfrm>
          <a:ln/>
        </p:spPr>
      </p:sp>
      <p:sp>
        <p:nvSpPr>
          <p:cNvPr id="15462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A37D6-0C28-41EC-AF02-77689F770F22}" type="slidenum">
              <a:rPr lang="en-US" altLang="en-US">
                <a:latin typeface="Tahoma" panose="020B0604030504040204" pitchFamily="34" charset="0"/>
              </a:rPr>
              <a:pPr>
                <a:spcBef>
                  <a:spcPct val="0"/>
                </a:spcBef>
              </a:pPr>
              <a:t>76</a:t>
            </a:fld>
            <a:endParaRPr lang="en-US" altLang="en-US">
              <a:latin typeface="Tahoma" panose="020B0604030504040204" pitchFamily="34" charset="0"/>
            </a:endParaRPr>
          </a:p>
        </p:txBody>
      </p:sp>
      <p:sp>
        <p:nvSpPr>
          <p:cNvPr id="156675" name="Rectangle 2"/>
          <p:cNvSpPr>
            <a:spLocks noGrp="1" noRot="1" noChangeAspect="1" noChangeArrowheads="1" noTextEdit="1"/>
          </p:cNvSpPr>
          <p:nvPr>
            <p:ph type="sldImg"/>
          </p:nvPr>
        </p:nvSpPr>
        <p:spPr>
          <a:xfrm>
            <a:off x="401638" y="679450"/>
            <a:ext cx="6165850" cy="3468688"/>
          </a:xfrm>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7239561-0B3B-47E8-9548-F6FAA74948E7}" type="slidenum">
              <a:rPr lang="en-US" altLang="en-US">
                <a:latin typeface="Tahoma" panose="020B0604030504040204" pitchFamily="34" charset="0"/>
              </a:rPr>
              <a:pPr>
                <a:spcBef>
                  <a:spcPct val="0"/>
                </a:spcBef>
              </a:pPr>
              <a:t>77</a:t>
            </a:fld>
            <a:endParaRPr lang="en-US" altLang="en-US">
              <a:latin typeface="Tahoma" panose="020B0604030504040204" pitchFamily="34" charset="0"/>
            </a:endParaRPr>
          </a:p>
        </p:txBody>
      </p:sp>
      <p:sp>
        <p:nvSpPr>
          <p:cNvPr id="158723" name="Rectangle 1026"/>
          <p:cNvSpPr>
            <a:spLocks noGrp="1" noRot="1" noChangeAspect="1" noChangeArrowheads="1" noTextEdit="1"/>
          </p:cNvSpPr>
          <p:nvPr>
            <p:ph type="sldImg"/>
          </p:nvPr>
        </p:nvSpPr>
        <p:spPr>
          <a:xfrm>
            <a:off x="401638" y="679450"/>
            <a:ext cx="6165850" cy="3468688"/>
          </a:xfrm>
          <a:ln/>
        </p:spPr>
      </p:sp>
      <p:sp>
        <p:nvSpPr>
          <p:cNvPr id="15872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75A9B1-DF07-4628-B79D-8F479ED61E08}" type="slidenum">
              <a:rPr lang="en-US" altLang="en-US">
                <a:latin typeface="Tahoma" panose="020B0604030504040204" pitchFamily="34" charset="0"/>
              </a:rPr>
              <a:pPr>
                <a:spcBef>
                  <a:spcPct val="0"/>
                </a:spcBef>
              </a:pPr>
              <a:t>7</a:t>
            </a:fld>
            <a:endParaRPr lang="en-US" altLang="en-US">
              <a:latin typeface="Tahoma" panose="020B0604030504040204" pitchFamily="34" charset="0"/>
            </a:endParaRPr>
          </a:p>
        </p:txBody>
      </p:sp>
      <p:sp>
        <p:nvSpPr>
          <p:cNvPr id="18435" name="Rectangle 1026"/>
          <p:cNvSpPr>
            <a:spLocks noGrp="1" noRot="1" noChangeAspect="1" noChangeArrowheads="1" noTextEdit="1"/>
          </p:cNvSpPr>
          <p:nvPr>
            <p:ph type="sldImg"/>
          </p:nvPr>
        </p:nvSpPr>
        <p:spPr>
          <a:xfrm>
            <a:off x="401638" y="679450"/>
            <a:ext cx="6165850" cy="3468688"/>
          </a:xfrm>
          <a:ln/>
        </p:spPr>
      </p:sp>
      <p:sp>
        <p:nvSpPr>
          <p:cNvPr id="1843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9F6BBE-DB13-4B22-81E0-7392A627EB9D}" type="slidenum">
              <a:rPr lang="en-US" altLang="en-US">
                <a:latin typeface="Tahoma" panose="020B0604030504040204" pitchFamily="34" charset="0"/>
              </a:rPr>
              <a:pPr>
                <a:spcBef>
                  <a:spcPct val="0"/>
                </a:spcBef>
              </a:pPr>
              <a:t>78</a:t>
            </a:fld>
            <a:endParaRPr lang="en-US" altLang="en-US">
              <a:latin typeface="Tahoma" panose="020B0604030504040204" pitchFamily="34" charset="0"/>
            </a:endParaRPr>
          </a:p>
        </p:txBody>
      </p:sp>
      <p:sp>
        <p:nvSpPr>
          <p:cNvPr id="160771" name="Rectangle 2"/>
          <p:cNvSpPr>
            <a:spLocks noGrp="1" noRot="1" noChangeAspect="1" noChangeArrowheads="1" noTextEdit="1"/>
          </p:cNvSpPr>
          <p:nvPr>
            <p:ph type="sldImg"/>
          </p:nvPr>
        </p:nvSpPr>
        <p:spPr>
          <a:xfrm>
            <a:off x="401638" y="679450"/>
            <a:ext cx="6165850" cy="3468688"/>
          </a:xfrm>
          <a:ln/>
        </p:spPr>
      </p:sp>
      <p:sp>
        <p:nvSpPr>
          <p:cNvPr id="160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5843497-0BE8-4652-9EE1-E291CE8DE1DD}" type="slidenum">
              <a:rPr lang="en-US" altLang="en-US">
                <a:latin typeface="Tahoma" panose="020B0604030504040204" pitchFamily="34" charset="0"/>
              </a:rPr>
              <a:pPr>
                <a:spcBef>
                  <a:spcPct val="0"/>
                </a:spcBef>
              </a:pPr>
              <a:t>79</a:t>
            </a:fld>
            <a:endParaRPr lang="en-US" altLang="en-US">
              <a:latin typeface="Tahoma" panose="020B0604030504040204" pitchFamily="34" charset="0"/>
            </a:endParaRPr>
          </a:p>
        </p:txBody>
      </p:sp>
      <p:sp>
        <p:nvSpPr>
          <p:cNvPr id="162819" name="Rectangle 2"/>
          <p:cNvSpPr>
            <a:spLocks noGrp="1" noRot="1" noChangeAspect="1" noChangeArrowheads="1" noTextEdit="1"/>
          </p:cNvSpPr>
          <p:nvPr>
            <p:ph type="sldImg"/>
          </p:nvPr>
        </p:nvSpPr>
        <p:spPr>
          <a:xfrm>
            <a:off x="401638" y="679450"/>
            <a:ext cx="6165850" cy="3468688"/>
          </a:xfrm>
          <a:ln/>
        </p:spPr>
      </p:sp>
      <p:sp>
        <p:nvSpPr>
          <p:cNvPr id="162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F6DA4B-6B70-4517-9DC0-257127F4B099}" type="slidenum">
              <a:rPr lang="en-US" altLang="en-US">
                <a:latin typeface="Tahoma" panose="020B0604030504040204" pitchFamily="34" charset="0"/>
              </a:rPr>
              <a:pPr>
                <a:spcBef>
                  <a:spcPct val="0"/>
                </a:spcBef>
              </a:pPr>
              <a:t>80</a:t>
            </a:fld>
            <a:endParaRPr lang="en-US" altLang="en-US">
              <a:latin typeface="Tahoma" panose="020B0604030504040204" pitchFamily="34" charset="0"/>
            </a:endParaRPr>
          </a:p>
        </p:txBody>
      </p:sp>
      <p:sp>
        <p:nvSpPr>
          <p:cNvPr id="164867" name="Rectangle 2"/>
          <p:cNvSpPr>
            <a:spLocks noGrp="1" noRot="1" noChangeAspect="1" noChangeArrowheads="1" noTextEdit="1"/>
          </p:cNvSpPr>
          <p:nvPr>
            <p:ph type="sldImg"/>
          </p:nvPr>
        </p:nvSpPr>
        <p:spPr>
          <a:xfrm>
            <a:off x="401638" y="679450"/>
            <a:ext cx="6165850" cy="3468688"/>
          </a:xfrm>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FA7A0CF-D55D-42D5-9E9D-C5F432FA61DA}" type="slidenum">
              <a:rPr lang="en-US" altLang="en-US">
                <a:latin typeface="Tahoma" panose="020B0604030504040204" pitchFamily="34" charset="0"/>
              </a:rPr>
              <a:pPr>
                <a:spcBef>
                  <a:spcPct val="0"/>
                </a:spcBef>
              </a:pPr>
              <a:t>81</a:t>
            </a:fld>
            <a:endParaRPr lang="en-US" altLang="en-US">
              <a:latin typeface="Tahoma" panose="020B0604030504040204" pitchFamily="34" charset="0"/>
            </a:endParaRPr>
          </a:p>
        </p:txBody>
      </p:sp>
      <p:sp>
        <p:nvSpPr>
          <p:cNvPr id="166915" name="Rectangle 2"/>
          <p:cNvSpPr>
            <a:spLocks noGrp="1" noRot="1" noChangeAspect="1" noChangeArrowheads="1" noTextEdit="1"/>
          </p:cNvSpPr>
          <p:nvPr>
            <p:ph type="sldImg"/>
          </p:nvPr>
        </p:nvSpPr>
        <p:spPr>
          <a:xfrm>
            <a:off x="401638" y="679450"/>
            <a:ext cx="6165850" cy="3468688"/>
          </a:xfrm>
          <a:ln/>
        </p:spPr>
      </p:sp>
      <p:sp>
        <p:nvSpPr>
          <p:cNvPr id="166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5561DB1-165F-43E9-9B66-219D6600889E}" type="slidenum">
              <a:rPr lang="en-US" altLang="en-US">
                <a:latin typeface="Tahoma" panose="020B0604030504040204" pitchFamily="34" charset="0"/>
              </a:rPr>
              <a:pPr>
                <a:spcBef>
                  <a:spcPct val="0"/>
                </a:spcBef>
              </a:pPr>
              <a:t>82</a:t>
            </a:fld>
            <a:endParaRPr lang="en-US" altLang="en-US">
              <a:latin typeface="Tahoma" panose="020B0604030504040204" pitchFamily="34" charset="0"/>
            </a:endParaRPr>
          </a:p>
        </p:txBody>
      </p:sp>
      <p:sp>
        <p:nvSpPr>
          <p:cNvPr id="168963" name="Rectangle 2"/>
          <p:cNvSpPr>
            <a:spLocks noGrp="1" noRot="1" noChangeAspect="1" noChangeArrowheads="1" noTextEdit="1"/>
          </p:cNvSpPr>
          <p:nvPr>
            <p:ph type="sldImg"/>
          </p:nvPr>
        </p:nvSpPr>
        <p:spPr>
          <a:xfrm>
            <a:off x="401638" y="679450"/>
            <a:ext cx="6165850" cy="3468688"/>
          </a:xfrm>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EF83DE-1AFF-487F-B6F6-7128A95B0FAE}" type="slidenum">
              <a:rPr lang="en-US" altLang="en-US">
                <a:latin typeface="Tahoma" panose="020B0604030504040204" pitchFamily="34" charset="0"/>
              </a:rPr>
              <a:pPr>
                <a:spcBef>
                  <a:spcPct val="0"/>
                </a:spcBef>
              </a:pPr>
              <a:t>83</a:t>
            </a:fld>
            <a:endParaRPr lang="en-US" altLang="en-US">
              <a:latin typeface="Tahoma" panose="020B0604030504040204" pitchFamily="34" charset="0"/>
            </a:endParaRPr>
          </a:p>
        </p:txBody>
      </p:sp>
      <p:sp>
        <p:nvSpPr>
          <p:cNvPr id="171011" name="Rectangle 1026"/>
          <p:cNvSpPr>
            <a:spLocks noGrp="1" noRot="1" noChangeAspect="1" noChangeArrowheads="1" noTextEdit="1"/>
          </p:cNvSpPr>
          <p:nvPr>
            <p:ph type="sldImg"/>
          </p:nvPr>
        </p:nvSpPr>
        <p:spPr>
          <a:xfrm>
            <a:off x="401638" y="679450"/>
            <a:ext cx="6165850" cy="3468688"/>
          </a:xfrm>
          <a:ln/>
        </p:spPr>
      </p:sp>
      <p:sp>
        <p:nvSpPr>
          <p:cNvPr id="17101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CC2DAC3-F887-4659-848C-FBA365D7F3E1}" type="slidenum">
              <a:rPr lang="en-US" altLang="en-US">
                <a:latin typeface="Tahoma" panose="020B0604030504040204" pitchFamily="34" charset="0"/>
              </a:rPr>
              <a:pPr>
                <a:spcBef>
                  <a:spcPct val="0"/>
                </a:spcBef>
              </a:pPr>
              <a:t>85</a:t>
            </a:fld>
            <a:endParaRPr lang="en-US" altLang="en-US">
              <a:latin typeface="Tahoma" panose="020B0604030504040204" pitchFamily="34" charset="0"/>
            </a:endParaRPr>
          </a:p>
        </p:txBody>
      </p:sp>
      <p:sp>
        <p:nvSpPr>
          <p:cNvPr id="173059" name="Rectangle 2"/>
          <p:cNvSpPr>
            <a:spLocks noGrp="1" noRot="1" noChangeAspect="1" noChangeArrowheads="1" noTextEdit="1"/>
          </p:cNvSpPr>
          <p:nvPr>
            <p:ph type="sldImg"/>
          </p:nvPr>
        </p:nvSpPr>
        <p:spPr>
          <a:xfrm>
            <a:off x="401638" y="679450"/>
            <a:ext cx="6165850" cy="3468688"/>
          </a:xfrm>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1144B9-9E80-4E11-9285-C75F63280D0F}" type="slidenum">
              <a:rPr lang="en-US" altLang="en-US">
                <a:latin typeface="Tahoma" panose="020B0604030504040204" pitchFamily="34" charset="0"/>
              </a:rPr>
              <a:pPr>
                <a:spcBef>
                  <a:spcPct val="0"/>
                </a:spcBef>
              </a:pPr>
              <a:t>86</a:t>
            </a:fld>
            <a:endParaRPr lang="en-US" altLang="en-US">
              <a:latin typeface="Tahoma" panose="020B0604030504040204" pitchFamily="34" charset="0"/>
            </a:endParaRPr>
          </a:p>
        </p:txBody>
      </p:sp>
      <p:sp>
        <p:nvSpPr>
          <p:cNvPr id="175107" name="Rectangle 2"/>
          <p:cNvSpPr>
            <a:spLocks noGrp="1" noRot="1" noChangeAspect="1" noChangeArrowheads="1" noTextEdit="1"/>
          </p:cNvSpPr>
          <p:nvPr>
            <p:ph type="sldImg"/>
          </p:nvPr>
        </p:nvSpPr>
        <p:spPr>
          <a:xfrm>
            <a:off x="401638" y="679450"/>
            <a:ext cx="6165850" cy="3468688"/>
          </a:xfrm>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C4BE98-1949-4D7F-8F89-DE7E14FA8A08}" type="slidenum">
              <a:rPr lang="en-US" altLang="en-US">
                <a:latin typeface="Tahoma" panose="020B0604030504040204" pitchFamily="34" charset="0"/>
              </a:rPr>
              <a:pPr>
                <a:spcBef>
                  <a:spcPct val="0"/>
                </a:spcBef>
              </a:pPr>
              <a:t>87</a:t>
            </a:fld>
            <a:endParaRPr lang="en-US" altLang="en-US">
              <a:latin typeface="Tahoma" panose="020B0604030504040204" pitchFamily="34" charset="0"/>
            </a:endParaRPr>
          </a:p>
        </p:txBody>
      </p:sp>
      <p:sp>
        <p:nvSpPr>
          <p:cNvPr id="177155" name="Rectangle 2"/>
          <p:cNvSpPr>
            <a:spLocks noGrp="1" noRot="1" noChangeAspect="1" noChangeArrowheads="1" noTextEdit="1"/>
          </p:cNvSpPr>
          <p:nvPr>
            <p:ph type="sldImg"/>
          </p:nvPr>
        </p:nvSpPr>
        <p:spPr>
          <a:xfrm>
            <a:off x="401638" y="679450"/>
            <a:ext cx="6165850" cy="3468688"/>
          </a:xfrm>
          <a:ln/>
        </p:spPr>
      </p:sp>
      <p:sp>
        <p:nvSpPr>
          <p:cNvPr id="177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EE42EFF-CBF3-4586-BC2F-35AB1D6CF0EE}" type="slidenum">
              <a:rPr lang="en-US" altLang="en-US">
                <a:latin typeface="Tahoma" panose="020B0604030504040204" pitchFamily="34" charset="0"/>
              </a:rPr>
              <a:pPr>
                <a:spcBef>
                  <a:spcPct val="0"/>
                </a:spcBef>
              </a:pPr>
              <a:t>88</a:t>
            </a:fld>
            <a:endParaRPr lang="en-US" altLang="en-US">
              <a:latin typeface="Tahoma" panose="020B0604030504040204" pitchFamily="34" charset="0"/>
            </a:endParaRPr>
          </a:p>
        </p:txBody>
      </p:sp>
      <p:sp>
        <p:nvSpPr>
          <p:cNvPr id="179203" name="Rectangle 2"/>
          <p:cNvSpPr>
            <a:spLocks noGrp="1" noRot="1" noChangeAspect="1" noChangeArrowheads="1" noTextEdit="1"/>
          </p:cNvSpPr>
          <p:nvPr>
            <p:ph type="sldImg"/>
          </p:nvPr>
        </p:nvSpPr>
        <p:spPr>
          <a:xfrm>
            <a:off x="401638" y="679450"/>
            <a:ext cx="6165850" cy="3468688"/>
          </a:xfrm>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AD856F-FE4A-4FCA-BCC9-D46EEAD791E2}" type="slidenum">
              <a:rPr lang="en-US" altLang="en-US">
                <a:latin typeface="Tahoma" panose="020B0604030504040204" pitchFamily="34" charset="0"/>
              </a:rPr>
              <a:pPr>
                <a:spcBef>
                  <a:spcPct val="0"/>
                </a:spcBef>
              </a:pPr>
              <a:t>9</a:t>
            </a:fld>
            <a:endParaRPr lang="en-US" altLang="en-US">
              <a:latin typeface="Tahoma" panose="020B0604030504040204" pitchFamily="34" charset="0"/>
            </a:endParaRPr>
          </a:p>
        </p:txBody>
      </p:sp>
      <p:sp>
        <p:nvSpPr>
          <p:cNvPr id="20483" name="Rectangle 2050"/>
          <p:cNvSpPr>
            <a:spLocks noGrp="1" noRot="1" noChangeAspect="1" noChangeArrowheads="1" noTextEdit="1"/>
          </p:cNvSpPr>
          <p:nvPr>
            <p:ph type="sldImg"/>
          </p:nvPr>
        </p:nvSpPr>
        <p:spPr>
          <a:xfrm>
            <a:off x="401638" y="679450"/>
            <a:ext cx="6165850" cy="3468688"/>
          </a:xfrm>
          <a:ln/>
        </p:spPr>
      </p:sp>
      <p:sp>
        <p:nvSpPr>
          <p:cNvPr id="20484"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1DA985-038A-4B5D-BF36-F1876B196662}" type="slidenum">
              <a:rPr lang="en-US" altLang="en-US">
                <a:latin typeface="Tahoma" panose="020B0604030504040204" pitchFamily="34" charset="0"/>
              </a:rPr>
              <a:pPr>
                <a:spcBef>
                  <a:spcPct val="0"/>
                </a:spcBef>
              </a:pPr>
              <a:t>89</a:t>
            </a:fld>
            <a:endParaRPr lang="en-US" altLang="en-US">
              <a:latin typeface="Tahoma" panose="020B0604030504040204" pitchFamily="34" charset="0"/>
            </a:endParaRPr>
          </a:p>
        </p:txBody>
      </p:sp>
      <p:sp>
        <p:nvSpPr>
          <p:cNvPr id="181251" name="Rectangle 2"/>
          <p:cNvSpPr>
            <a:spLocks noGrp="1" noRot="1" noChangeAspect="1" noChangeArrowheads="1" noTextEdit="1"/>
          </p:cNvSpPr>
          <p:nvPr>
            <p:ph type="sldImg"/>
          </p:nvPr>
        </p:nvSpPr>
        <p:spPr>
          <a:xfrm>
            <a:off x="401638" y="679450"/>
            <a:ext cx="6165850" cy="3468688"/>
          </a:xfrm>
          <a:ln/>
        </p:spPr>
      </p:sp>
      <p:sp>
        <p:nvSpPr>
          <p:cNvPr id="181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124204-2A72-4120-8BA5-D960CE53FF75}" type="slidenum">
              <a:rPr lang="en-US" altLang="en-US">
                <a:latin typeface="Tahoma" panose="020B0604030504040204" pitchFamily="34" charset="0"/>
              </a:rPr>
              <a:pPr>
                <a:spcBef>
                  <a:spcPct val="0"/>
                </a:spcBef>
              </a:pPr>
              <a:t>90</a:t>
            </a:fld>
            <a:endParaRPr lang="en-US" altLang="en-US">
              <a:latin typeface="Tahoma" panose="020B0604030504040204" pitchFamily="34" charset="0"/>
            </a:endParaRPr>
          </a:p>
        </p:txBody>
      </p:sp>
      <p:sp>
        <p:nvSpPr>
          <p:cNvPr id="183299" name="Rectangle 2"/>
          <p:cNvSpPr>
            <a:spLocks noGrp="1" noRot="1" noChangeAspect="1" noChangeArrowheads="1" noTextEdit="1"/>
          </p:cNvSpPr>
          <p:nvPr>
            <p:ph type="sldImg"/>
          </p:nvPr>
        </p:nvSpPr>
        <p:spPr>
          <a:xfrm>
            <a:off x="401638" y="679450"/>
            <a:ext cx="6165850" cy="3468688"/>
          </a:xfrm>
          <a:ln/>
        </p:spPr>
      </p:sp>
      <p:sp>
        <p:nvSpPr>
          <p:cNvPr id="183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91</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01638" y="679450"/>
            <a:ext cx="6165850" cy="3468688"/>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A42D739-FD6D-460D-AF7E-D8C2118CAFD7}" type="slidenum">
              <a:rPr lang="en-US" altLang="en-US">
                <a:latin typeface="Tahoma" panose="020B0604030504040204" pitchFamily="34" charset="0"/>
              </a:rPr>
              <a:pPr>
                <a:spcBef>
                  <a:spcPct val="0"/>
                </a:spcBef>
              </a:pPr>
              <a:t>92</a:t>
            </a:fld>
            <a:endParaRPr lang="en-US" altLang="en-US">
              <a:latin typeface="Tahoma" panose="020B0604030504040204" pitchFamily="34" charset="0"/>
            </a:endParaRPr>
          </a:p>
        </p:txBody>
      </p:sp>
      <p:sp>
        <p:nvSpPr>
          <p:cNvPr id="185347" name="Rectangle 2"/>
          <p:cNvSpPr>
            <a:spLocks noGrp="1" noRot="1" noChangeAspect="1" noChangeArrowheads="1" noTextEdit="1"/>
          </p:cNvSpPr>
          <p:nvPr>
            <p:ph type="sldImg"/>
          </p:nvPr>
        </p:nvSpPr>
        <p:spPr>
          <a:xfrm>
            <a:off x="401638" y="679450"/>
            <a:ext cx="6165850" cy="3468688"/>
          </a:xfrm>
          <a:ln/>
        </p:spPr>
      </p:sp>
      <p:sp>
        <p:nvSpPr>
          <p:cNvPr id="185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9709047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93</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01638" y="679450"/>
            <a:ext cx="6165850" cy="3468688"/>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1307A00-BE84-490F-A006-7A701AD2DF8E}" type="slidenum">
              <a:rPr lang="en-US" altLang="en-US">
                <a:latin typeface="Tahoma" panose="020B0604030504040204" pitchFamily="34" charset="0"/>
              </a:rPr>
              <a:pPr>
                <a:spcBef>
                  <a:spcPct val="0"/>
                </a:spcBef>
              </a:pPr>
              <a:t>94</a:t>
            </a:fld>
            <a:endParaRPr lang="en-US" altLang="en-US">
              <a:latin typeface="Tahoma" panose="020B0604030504040204" pitchFamily="34" charset="0"/>
            </a:endParaRPr>
          </a:p>
        </p:txBody>
      </p:sp>
      <p:sp>
        <p:nvSpPr>
          <p:cNvPr id="187395" name="Rectangle 2"/>
          <p:cNvSpPr>
            <a:spLocks noGrp="1" noRot="1" noChangeAspect="1" noChangeArrowheads="1" noTextEdit="1"/>
          </p:cNvSpPr>
          <p:nvPr>
            <p:ph type="sldImg"/>
          </p:nvPr>
        </p:nvSpPr>
        <p:spPr>
          <a:xfrm>
            <a:off x="401638" y="679450"/>
            <a:ext cx="6165850" cy="3468688"/>
          </a:xfrm>
          <a:ln/>
        </p:spPr>
      </p:sp>
      <p:sp>
        <p:nvSpPr>
          <p:cNvPr id="187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743606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45EF16F-44EB-4F1F-B764-F9A2E3E587B3}" type="slidenum">
              <a:rPr lang="en-US" altLang="en-US">
                <a:latin typeface="Tahoma" panose="020B0604030504040204" pitchFamily="34" charset="0"/>
              </a:rPr>
              <a:pPr>
                <a:spcBef>
                  <a:spcPct val="0"/>
                </a:spcBef>
              </a:pPr>
              <a:t>95</a:t>
            </a:fld>
            <a:endParaRPr lang="en-US" altLang="en-US">
              <a:latin typeface="Tahoma" panose="020B0604030504040204" pitchFamily="34" charset="0"/>
            </a:endParaRPr>
          </a:p>
        </p:txBody>
      </p:sp>
      <p:sp>
        <p:nvSpPr>
          <p:cNvPr id="191491" name="Rectangle 2"/>
          <p:cNvSpPr>
            <a:spLocks noGrp="1" noRot="1" noChangeAspect="1" noChangeArrowheads="1" noTextEdit="1"/>
          </p:cNvSpPr>
          <p:nvPr>
            <p:ph type="sldImg"/>
          </p:nvPr>
        </p:nvSpPr>
        <p:spPr>
          <a:xfrm>
            <a:off x="401638" y="679450"/>
            <a:ext cx="6165850" cy="3468688"/>
          </a:xfrm>
          <a:ln/>
        </p:spPr>
      </p:sp>
      <p:sp>
        <p:nvSpPr>
          <p:cNvPr id="191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0DA25EF-603C-4C96-9F42-DF7D1E34E553}" type="slidenum">
              <a:rPr lang="en-US" altLang="en-US">
                <a:latin typeface="Tahoma" panose="020B0604030504040204" pitchFamily="34" charset="0"/>
              </a:rPr>
              <a:pPr>
                <a:spcBef>
                  <a:spcPct val="0"/>
                </a:spcBef>
              </a:pPr>
              <a:t>96</a:t>
            </a:fld>
            <a:endParaRPr lang="en-US" altLang="en-US">
              <a:latin typeface="Tahoma" panose="020B0604030504040204" pitchFamily="34" charset="0"/>
            </a:endParaRPr>
          </a:p>
        </p:txBody>
      </p:sp>
      <p:sp>
        <p:nvSpPr>
          <p:cNvPr id="189443" name="Rectangle 2"/>
          <p:cNvSpPr>
            <a:spLocks noGrp="1" noRot="1" noChangeAspect="1" noChangeArrowheads="1" noTextEdit="1"/>
          </p:cNvSpPr>
          <p:nvPr>
            <p:ph type="sldImg"/>
          </p:nvPr>
        </p:nvSpPr>
        <p:spPr>
          <a:xfrm>
            <a:off x="401638" y="679450"/>
            <a:ext cx="6165850" cy="3468688"/>
          </a:xfrm>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B8F7E8-0362-4C2F-875F-4F76AF5C5F1D}" type="slidenum">
              <a:rPr lang="en-US" altLang="en-US">
                <a:latin typeface="Tahoma" panose="020B0604030504040204" pitchFamily="34" charset="0"/>
              </a:rPr>
              <a:pPr>
                <a:spcBef>
                  <a:spcPct val="0"/>
                </a:spcBef>
              </a:pPr>
              <a:t>97</a:t>
            </a:fld>
            <a:endParaRPr lang="en-US" altLang="en-US">
              <a:latin typeface="Tahoma" panose="020B0604030504040204" pitchFamily="34" charset="0"/>
            </a:endParaRPr>
          </a:p>
        </p:txBody>
      </p:sp>
      <p:sp>
        <p:nvSpPr>
          <p:cNvPr id="195587" name="Rectangle 2"/>
          <p:cNvSpPr>
            <a:spLocks noGrp="1" noRot="1" noChangeAspect="1" noChangeArrowheads="1" noTextEdit="1"/>
          </p:cNvSpPr>
          <p:nvPr>
            <p:ph type="sldImg"/>
          </p:nvPr>
        </p:nvSpPr>
        <p:spPr>
          <a:xfrm>
            <a:off x="401638" y="679450"/>
            <a:ext cx="6165850" cy="3468688"/>
          </a:xfrm>
          <a:ln/>
        </p:spPr>
      </p:sp>
      <p:sp>
        <p:nvSpPr>
          <p:cNvPr id="195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4BE8B8A-940F-4887-99D1-0DB5D01645C6}" type="slidenum">
              <a:rPr lang="en-US" altLang="en-US">
                <a:latin typeface="Tahoma" panose="020B0604030504040204" pitchFamily="34" charset="0"/>
              </a:rPr>
              <a:pPr>
                <a:spcBef>
                  <a:spcPct val="0"/>
                </a:spcBef>
              </a:pPr>
              <a:t>98</a:t>
            </a:fld>
            <a:endParaRPr lang="en-US" altLang="en-US">
              <a:latin typeface="Tahoma" panose="020B0604030504040204" pitchFamily="34" charset="0"/>
            </a:endParaRPr>
          </a:p>
        </p:txBody>
      </p:sp>
      <p:sp>
        <p:nvSpPr>
          <p:cNvPr id="197635" name="Rectangle 2"/>
          <p:cNvSpPr>
            <a:spLocks noGrp="1" noRot="1" noChangeAspect="1" noChangeArrowheads="1" noTextEdit="1"/>
          </p:cNvSpPr>
          <p:nvPr>
            <p:ph type="sldImg"/>
          </p:nvPr>
        </p:nvSpPr>
        <p:spPr>
          <a:xfrm>
            <a:off x="401638" y="679450"/>
            <a:ext cx="6165850" cy="3468688"/>
          </a:xfrm>
          <a:ln/>
        </p:spPr>
      </p:sp>
      <p:sp>
        <p:nvSpPr>
          <p:cNvPr id="197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E08C926-1518-45CC-8796-BEBDB5128B6C}" type="slidenum">
              <a:rPr lang="en-US" altLang="en-US">
                <a:latin typeface="Tahoma" panose="020B0604030504040204" pitchFamily="34" charset="0"/>
              </a:rPr>
              <a:pPr>
                <a:spcBef>
                  <a:spcPct val="0"/>
                </a:spcBef>
              </a:pPr>
              <a:t>10</a:t>
            </a:fld>
            <a:endParaRPr lang="en-US" altLang="en-US">
              <a:latin typeface="Tahoma" panose="020B0604030504040204" pitchFamily="34" charset="0"/>
            </a:endParaRPr>
          </a:p>
        </p:txBody>
      </p:sp>
      <p:sp>
        <p:nvSpPr>
          <p:cNvPr id="22531" name="Rectangle 2050"/>
          <p:cNvSpPr>
            <a:spLocks noGrp="1" noRot="1" noChangeAspect="1" noChangeArrowheads="1" noTextEdit="1"/>
          </p:cNvSpPr>
          <p:nvPr>
            <p:ph type="sldImg"/>
          </p:nvPr>
        </p:nvSpPr>
        <p:spPr>
          <a:xfrm>
            <a:off x="401638" y="679450"/>
            <a:ext cx="6165850" cy="3468688"/>
          </a:xfrm>
          <a:ln/>
        </p:spPr>
      </p:sp>
      <p:sp>
        <p:nvSpPr>
          <p:cNvPr id="22532" name="Rectangle 2051"/>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23FACD6-FCBA-4929-BDFF-5D22B861D284}" type="slidenum">
              <a:rPr lang="en-US" altLang="en-US">
                <a:latin typeface="Tahoma" panose="020B0604030504040204" pitchFamily="34" charset="0"/>
              </a:rPr>
              <a:pPr>
                <a:spcBef>
                  <a:spcPct val="0"/>
                </a:spcBef>
              </a:pPr>
              <a:t>99</a:t>
            </a:fld>
            <a:endParaRPr lang="en-US" altLang="en-US">
              <a:latin typeface="Tahoma" panose="020B0604030504040204" pitchFamily="34" charset="0"/>
            </a:endParaRPr>
          </a:p>
        </p:txBody>
      </p:sp>
      <p:sp>
        <p:nvSpPr>
          <p:cNvPr id="199683" name="Rectangle 2"/>
          <p:cNvSpPr>
            <a:spLocks noGrp="1" noRot="1" noChangeAspect="1" noChangeArrowheads="1" noTextEdit="1"/>
          </p:cNvSpPr>
          <p:nvPr>
            <p:ph type="sldImg"/>
          </p:nvPr>
        </p:nvSpPr>
        <p:spPr>
          <a:xfrm>
            <a:off x="401638" y="679450"/>
            <a:ext cx="6165850" cy="3468688"/>
          </a:xfrm>
          <a:ln/>
        </p:spPr>
      </p:sp>
      <p:sp>
        <p:nvSpPr>
          <p:cNvPr id="199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C9CE21F-3BA8-4AC8-9B8C-086EF1FBCB3B}" type="slidenum">
              <a:rPr lang="en-US" altLang="en-US">
                <a:latin typeface="Tahoma" panose="020B0604030504040204" pitchFamily="34" charset="0"/>
              </a:rPr>
              <a:pPr>
                <a:spcBef>
                  <a:spcPct val="0"/>
                </a:spcBef>
              </a:pPr>
              <a:t>100</a:t>
            </a:fld>
            <a:endParaRPr lang="en-US" altLang="en-US">
              <a:latin typeface="Tahoma" panose="020B0604030504040204" pitchFamily="34" charset="0"/>
            </a:endParaRPr>
          </a:p>
        </p:txBody>
      </p:sp>
      <p:sp>
        <p:nvSpPr>
          <p:cNvPr id="201731" name="Rectangle 2"/>
          <p:cNvSpPr>
            <a:spLocks noGrp="1" noRot="1" noChangeAspect="1" noChangeArrowheads="1" noTextEdit="1"/>
          </p:cNvSpPr>
          <p:nvPr>
            <p:ph type="sldImg"/>
          </p:nvPr>
        </p:nvSpPr>
        <p:spPr>
          <a:xfrm>
            <a:off x="401638" y="679450"/>
            <a:ext cx="6165850" cy="3468688"/>
          </a:xfrm>
          <a:ln/>
        </p:spPr>
      </p:sp>
      <p:sp>
        <p:nvSpPr>
          <p:cNvPr id="201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83C686-927B-4170-B3F8-E68832739F60}" type="slidenum">
              <a:rPr lang="en-US" altLang="en-US">
                <a:latin typeface="Tahoma" panose="020B0604030504040204" pitchFamily="34" charset="0"/>
              </a:rPr>
              <a:pPr>
                <a:spcBef>
                  <a:spcPct val="0"/>
                </a:spcBef>
              </a:pPr>
              <a:t>101</a:t>
            </a:fld>
            <a:endParaRPr lang="en-US" altLang="en-US">
              <a:latin typeface="Tahoma" panose="020B0604030504040204" pitchFamily="34" charset="0"/>
            </a:endParaRPr>
          </a:p>
        </p:txBody>
      </p:sp>
      <p:sp>
        <p:nvSpPr>
          <p:cNvPr id="203779" name="Rectangle 2"/>
          <p:cNvSpPr>
            <a:spLocks noGrp="1" noRot="1" noChangeAspect="1" noChangeArrowheads="1" noTextEdit="1"/>
          </p:cNvSpPr>
          <p:nvPr>
            <p:ph type="sldImg"/>
          </p:nvPr>
        </p:nvSpPr>
        <p:spPr>
          <a:xfrm>
            <a:off x="401638" y="679450"/>
            <a:ext cx="6165850" cy="3468688"/>
          </a:xfrm>
          <a:ln/>
        </p:spPr>
      </p:sp>
      <p:sp>
        <p:nvSpPr>
          <p:cNvPr id="203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EEE3FF5-2BD2-4503-B4B9-675A03D52EC1}" type="slidenum">
              <a:rPr lang="en-US" altLang="en-US">
                <a:latin typeface="Tahoma" panose="020B0604030504040204" pitchFamily="34" charset="0"/>
              </a:rPr>
              <a:pPr>
                <a:spcBef>
                  <a:spcPct val="0"/>
                </a:spcBef>
              </a:pPr>
              <a:t>102</a:t>
            </a:fld>
            <a:endParaRPr lang="en-US" altLang="en-US">
              <a:latin typeface="Tahoma" panose="020B0604030504040204" pitchFamily="34" charset="0"/>
            </a:endParaRPr>
          </a:p>
        </p:txBody>
      </p:sp>
      <p:sp>
        <p:nvSpPr>
          <p:cNvPr id="205827" name="Rectangle 2"/>
          <p:cNvSpPr>
            <a:spLocks noGrp="1" noRot="1" noChangeAspect="1" noChangeArrowheads="1" noTextEdit="1"/>
          </p:cNvSpPr>
          <p:nvPr>
            <p:ph type="sldImg"/>
          </p:nvPr>
        </p:nvSpPr>
        <p:spPr>
          <a:xfrm>
            <a:off x="401638" y="679450"/>
            <a:ext cx="6165850" cy="3468688"/>
          </a:xfrm>
          <a:ln/>
        </p:spPr>
      </p:sp>
      <p:sp>
        <p:nvSpPr>
          <p:cNvPr id="205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71FFEE7-AAC6-438D-B957-B7961605F645}" type="slidenum">
              <a:rPr lang="en-US" altLang="en-US">
                <a:latin typeface="Tahoma" panose="020B0604030504040204" pitchFamily="34" charset="0"/>
              </a:rPr>
              <a:pPr>
                <a:spcBef>
                  <a:spcPct val="0"/>
                </a:spcBef>
              </a:pPr>
              <a:t>103</a:t>
            </a:fld>
            <a:endParaRPr lang="en-US" altLang="en-US">
              <a:latin typeface="Tahoma" panose="020B0604030504040204" pitchFamily="34" charset="0"/>
            </a:endParaRPr>
          </a:p>
        </p:txBody>
      </p:sp>
      <p:sp>
        <p:nvSpPr>
          <p:cNvPr id="207875" name="Rectangle 2"/>
          <p:cNvSpPr>
            <a:spLocks noGrp="1" noRot="1" noChangeAspect="1" noChangeArrowheads="1" noTextEdit="1"/>
          </p:cNvSpPr>
          <p:nvPr>
            <p:ph type="sldImg"/>
          </p:nvPr>
        </p:nvSpPr>
        <p:spPr>
          <a:xfrm>
            <a:off x="401638" y="679450"/>
            <a:ext cx="6165850" cy="3468688"/>
          </a:xfrm>
          <a:ln/>
        </p:spPr>
      </p:sp>
      <p:sp>
        <p:nvSpPr>
          <p:cNvPr id="207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E4C8B6-6021-4154-B467-6E37D62B13BC}" type="slidenum">
              <a:rPr lang="en-US" altLang="en-US">
                <a:latin typeface="Tahoma" panose="020B0604030504040204" pitchFamily="34" charset="0"/>
              </a:rPr>
              <a:pPr>
                <a:spcBef>
                  <a:spcPct val="0"/>
                </a:spcBef>
              </a:pPr>
              <a:t>104</a:t>
            </a:fld>
            <a:endParaRPr lang="en-US" altLang="en-US">
              <a:latin typeface="Tahoma" panose="020B0604030504040204" pitchFamily="34" charset="0"/>
            </a:endParaRPr>
          </a:p>
        </p:txBody>
      </p:sp>
      <p:sp>
        <p:nvSpPr>
          <p:cNvPr id="209923" name="Rectangle 2"/>
          <p:cNvSpPr>
            <a:spLocks noGrp="1" noRot="1" noChangeAspect="1" noChangeArrowheads="1" noTextEdit="1"/>
          </p:cNvSpPr>
          <p:nvPr>
            <p:ph type="sldImg"/>
          </p:nvPr>
        </p:nvSpPr>
        <p:spPr>
          <a:xfrm>
            <a:off x="401638" y="679450"/>
            <a:ext cx="6165850" cy="3468688"/>
          </a:xfrm>
          <a:ln/>
        </p:spPr>
      </p:sp>
      <p:sp>
        <p:nvSpPr>
          <p:cNvPr id="209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960B9DB-39F9-4AD7-82EA-6B68457623C4}" type="slidenum">
              <a:rPr lang="en-US" altLang="en-US">
                <a:latin typeface="Tahoma" panose="020B0604030504040204" pitchFamily="34" charset="0"/>
              </a:rPr>
              <a:pPr>
                <a:spcBef>
                  <a:spcPct val="0"/>
                </a:spcBef>
              </a:pPr>
              <a:t>105</a:t>
            </a:fld>
            <a:endParaRPr lang="en-US" altLang="en-US">
              <a:latin typeface="Tahoma" panose="020B0604030504040204" pitchFamily="34" charset="0"/>
            </a:endParaRPr>
          </a:p>
        </p:txBody>
      </p:sp>
      <p:sp>
        <p:nvSpPr>
          <p:cNvPr id="211971" name="Rectangle 2"/>
          <p:cNvSpPr>
            <a:spLocks noGrp="1" noRot="1" noChangeAspect="1" noChangeArrowheads="1" noTextEdit="1"/>
          </p:cNvSpPr>
          <p:nvPr>
            <p:ph type="sldImg"/>
          </p:nvPr>
        </p:nvSpPr>
        <p:spPr>
          <a:xfrm>
            <a:off x="401638" y="679450"/>
            <a:ext cx="6165850" cy="3468688"/>
          </a:xfrm>
          <a:ln/>
        </p:spPr>
      </p:sp>
      <p:sp>
        <p:nvSpPr>
          <p:cNvPr id="211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1805B93-D869-4FC3-AE5D-CC5C80026D64}" type="slidenum">
              <a:rPr lang="en-US" altLang="en-US">
                <a:latin typeface="Tahoma" panose="020B0604030504040204" pitchFamily="34" charset="0"/>
              </a:rPr>
              <a:pPr>
                <a:spcBef>
                  <a:spcPct val="0"/>
                </a:spcBef>
              </a:pPr>
              <a:t>106</a:t>
            </a:fld>
            <a:endParaRPr lang="en-US" altLang="en-US">
              <a:latin typeface="Tahoma" panose="020B0604030504040204" pitchFamily="34" charset="0"/>
            </a:endParaRPr>
          </a:p>
        </p:txBody>
      </p:sp>
      <p:sp>
        <p:nvSpPr>
          <p:cNvPr id="214019" name="Rectangle 2"/>
          <p:cNvSpPr>
            <a:spLocks noGrp="1" noRot="1" noChangeAspect="1" noChangeArrowheads="1" noTextEdit="1"/>
          </p:cNvSpPr>
          <p:nvPr>
            <p:ph type="sldImg"/>
          </p:nvPr>
        </p:nvSpPr>
        <p:spPr>
          <a:xfrm>
            <a:off x="401638" y="679450"/>
            <a:ext cx="6165850" cy="3468688"/>
          </a:xfrm>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A45F62-8835-42B6-876B-863B01BC6E54}" type="slidenum">
              <a:rPr lang="en-US" altLang="en-US">
                <a:latin typeface="Tahoma" panose="020B0604030504040204" pitchFamily="34" charset="0"/>
              </a:rPr>
              <a:pPr>
                <a:spcBef>
                  <a:spcPct val="0"/>
                </a:spcBef>
              </a:pPr>
              <a:t>107</a:t>
            </a:fld>
            <a:endParaRPr lang="en-US" altLang="en-US">
              <a:latin typeface="Tahoma" panose="020B0604030504040204" pitchFamily="34" charset="0"/>
            </a:endParaRPr>
          </a:p>
        </p:txBody>
      </p:sp>
      <p:sp>
        <p:nvSpPr>
          <p:cNvPr id="216067" name="Rectangle 2"/>
          <p:cNvSpPr>
            <a:spLocks noGrp="1" noRot="1" noChangeAspect="1" noChangeArrowheads="1" noTextEdit="1"/>
          </p:cNvSpPr>
          <p:nvPr>
            <p:ph type="sldImg"/>
          </p:nvPr>
        </p:nvSpPr>
        <p:spPr>
          <a:xfrm>
            <a:off x="401638" y="679450"/>
            <a:ext cx="6165850" cy="3468688"/>
          </a:xfrm>
          <a:ln/>
        </p:spPr>
      </p:sp>
      <p:sp>
        <p:nvSpPr>
          <p:cNvPr id="216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3CE314E-448B-4837-8FC2-840A31DFC84F}" type="slidenum">
              <a:rPr lang="en-US" altLang="en-US">
                <a:latin typeface="Tahoma" panose="020B0604030504040204" pitchFamily="34" charset="0"/>
              </a:rPr>
              <a:pPr>
                <a:spcBef>
                  <a:spcPct val="0"/>
                </a:spcBef>
              </a:pPr>
              <a:t>108</a:t>
            </a:fld>
            <a:endParaRPr lang="en-US" altLang="en-US">
              <a:latin typeface="Tahoma" panose="020B0604030504040204" pitchFamily="34" charset="0"/>
            </a:endParaRPr>
          </a:p>
        </p:txBody>
      </p:sp>
      <p:sp>
        <p:nvSpPr>
          <p:cNvPr id="218115" name="Rectangle 2"/>
          <p:cNvSpPr>
            <a:spLocks noGrp="1" noRot="1" noChangeAspect="1" noChangeArrowheads="1" noTextEdit="1"/>
          </p:cNvSpPr>
          <p:nvPr>
            <p:ph type="sldImg"/>
          </p:nvPr>
        </p:nvSpPr>
        <p:spPr>
          <a:xfrm>
            <a:off x="401638" y="679450"/>
            <a:ext cx="6165850" cy="3468688"/>
          </a:xfrm>
          <a:ln/>
        </p:spPr>
      </p:sp>
      <p:sp>
        <p:nvSpPr>
          <p:cNvPr id="218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3" y="3235764"/>
            <a:ext cx="5865181" cy="713497"/>
          </a:xfrm>
        </p:spPr>
        <p:txBody>
          <a:bodyPr anchor="ctr">
            <a:normAutofit/>
          </a:bodyPr>
          <a:lstStyle>
            <a:lvl1pPr algn="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Subtitle 2"/>
          <p:cNvSpPr>
            <a:spLocks noGrp="1"/>
          </p:cNvSpPr>
          <p:nvPr>
            <p:ph type="subTitle" idx="1" hasCustomPrompt="1"/>
          </p:nvPr>
        </p:nvSpPr>
        <p:spPr>
          <a:xfrm>
            <a:off x="7010492" y="2620985"/>
            <a:ext cx="4489142" cy="614779"/>
          </a:xfrm>
        </p:spPr>
        <p:txBody>
          <a:bodyPr anchor="ctr">
            <a:normAutofit/>
          </a:bodyPr>
          <a:lstStyle>
            <a:lvl1pPr marL="0" indent="0" algn="r">
              <a:buNone/>
              <a:defRPr sz="20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Master subtitle style (date)</a:t>
            </a:r>
          </a:p>
        </p:txBody>
      </p:sp>
      <p:sp>
        <p:nvSpPr>
          <p:cNvPr id="8" name="Rectangle 7">
            <a:extLst>
              <a:ext uri="{FF2B5EF4-FFF2-40B4-BE49-F238E27FC236}">
                <a16:creationId xmlns:a16="http://schemas.microsoft.com/office/drawing/2014/main" id="{89EE5989-A237-44ED-9A46-F3D25882883F}"/>
              </a:ext>
            </a:extLst>
          </p:cNvPr>
          <p:cNvSpPr/>
          <p:nvPr userDrawn="1"/>
        </p:nvSpPr>
        <p:spPr>
          <a:xfrm>
            <a:off x="383177" y="2473234"/>
            <a:ext cx="3553097" cy="200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854721FC-AE4F-47E8-AF8D-F2ABF799D3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07401" y="5331820"/>
            <a:ext cx="3676650" cy="1311157"/>
          </a:xfrm>
          <a:prstGeom prst="rect">
            <a:avLst/>
          </a:prstGeom>
        </p:spPr>
      </p:pic>
    </p:spTree>
    <p:extLst>
      <p:ext uri="{BB962C8B-B14F-4D97-AF65-F5344CB8AC3E}">
        <p14:creationId xmlns:p14="http://schemas.microsoft.com/office/powerpoint/2010/main" val="3607898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 Manufacturing 2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633346" y="159510"/>
            <a:ext cx="7181469"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8080EEC0-8F06-4C02-AFF7-E86E2E0594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86226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pPr lvl="0"/>
            <a:r>
              <a:rPr lang="en-US"/>
              <a:t>Text slide – long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8" name="Content Placeholder 6">
            <a:extLst>
              <a:ext uri="{FF2B5EF4-FFF2-40B4-BE49-F238E27FC236}">
                <a16:creationId xmlns:a16="http://schemas.microsoft.com/office/drawing/2014/main" id="{FF078F1F-003F-4D18-8150-5C6E4C0814E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2225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Title, Small Char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a:t>Small Chart</a:t>
            </a:r>
          </a:p>
        </p:txBody>
      </p:sp>
      <p:pic>
        <p:nvPicPr>
          <p:cNvPr id="8" name="Content Placeholder 6">
            <a:extLst>
              <a:ext uri="{FF2B5EF4-FFF2-40B4-BE49-F238E27FC236}">
                <a16:creationId xmlns:a16="http://schemas.microsoft.com/office/drawing/2014/main" id="{4EA28A69-0CF2-4EB4-A15C-B526D23FCD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10766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itle, Large Chart,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9" name="Chart Placeholder 4"/>
          <p:cNvSpPr>
            <a:spLocks noGrp="1"/>
          </p:cNvSpPr>
          <p:nvPr>
            <p:ph type="chart" sz="quarter" idx="13" hasCustomPrompt="1"/>
          </p:nvPr>
        </p:nvSpPr>
        <p:spPr>
          <a:xfrm>
            <a:off x="838200" y="1228726"/>
            <a:ext cx="10515600" cy="5172073"/>
          </a:xfrm>
        </p:spPr>
        <p:txBody>
          <a:bodyPr/>
          <a:lstStyle>
            <a:lvl1pPr>
              <a:defRPr>
                <a:solidFill>
                  <a:srgbClr val="778591"/>
                </a:solidFill>
              </a:defRPr>
            </a:lvl1pPr>
          </a:lstStyle>
          <a:p>
            <a:r>
              <a:rPr lang="en-US"/>
              <a:t>Large Chart</a:t>
            </a:r>
          </a:p>
        </p:txBody>
      </p:sp>
      <p:pic>
        <p:nvPicPr>
          <p:cNvPr id="8" name="Content Placeholder 6">
            <a:extLst>
              <a:ext uri="{FF2B5EF4-FFF2-40B4-BE49-F238E27FC236}">
                <a16:creationId xmlns:a16="http://schemas.microsoft.com/office/drawing/2014/main" id="{E0B4E534-5AC3-45F1-82DE-75EF5CA097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671178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ntent Slide - Title, Small SmartArt, Logo, Bar">
    <p:spTree>
      <p:nvGrpSpPr>
        <p:cNvPr id="1" name=""/>
        <p:cNvGrpSpPr/>
        <p:nvPr/>
      </p:nvGrpSpPr>
      <p:grpSpPr>
        <a:xfrm>
          <a:off x="0" y="0"/>
          <a:ext cx="0" cy="0"/>
          <a:chOff x="0" y="0"/>
          <a:chExt cx="0" cy="0"/>
        </a:xfrm>
      </p:grpSpPr>
      <p:sp>
        <p:nvSpPr>
          <p:cNvPr id="8" name="SmartArt Placeholder 7"/>
          <p:cNvSpPr>
            <a:spLocks noGrp="1"/>
          </p:cNvSpPr>
          <p:nvPr>
            <p:ph type="dgm" sz="quarter" idx="15" hasCustomPrompt="1"/>
          </p:nvPr>
        </p:nvSpPr>
        <p:spPr>
          <a:xfrm>
            <a:off x="838200" y="1225550"/>
            <a:ext cx="10515600" cy="4189413"/>
          </a:xfrm>
        </p:spPr>
        <p:txBody>
          <a:bodyPr/>
          <a:lstStyle>
            <a:lvl1pPr>
              <a:defRPr>
                <a:solidFill>
                  <a:srgbClr val="728591"/>
                </a:solidFill>
              </a:defRPr>
            </a:lvl1pPr>
          </a:lstStyle>
          <a:p>
            <a:r>
              <a:rPr lang="en-US"/>
              <a:t>Small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A47C3337-32D4-4B55-AC32-EEEC9AF47F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966592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Slide - Title, Large SmartArt, Bar">
    <p:spTree>
      <p:nvGrpSpPr>
        <p:cNvPr id="1" name=""/>
        <p:cNvGrpSpPr/>
        <p:nvPr/>
      </p:nvGrpSpPr>
      <p:grpSpPr>
        <a:xfrm>
          <a:off x="0" y="0"/>
          <a:ext cx="0" cy="0"/>
          <a:chOff x="0" y="0"/>
          <a:chExt cx="0" cy="0"/>
        </a:xfrm>
      </p:grpSpPr>
      <p:sp>
        <p:nvSpPr>
          <p:cNvPr id="7" name="SmartArt Placeholder 6"/>
          <p:cNvSpPr>
            <a:spLocks noGrp="1"/>
          </p:cNvSpPr>
          <p:nvPr>
            <p:ph type="dgm" sz="quarter" idx="15" hasCustomPrompt="1"/>
          </p:nvPr>
        </p:nvSpPr>
        <p:spPr>
          <a:xfrm>
            <a:off x="838200" y="1228725"/>
            <a:ext cx="10515600" cy="5172075"/>
          </a:xfrm>
        </p:spPr>
        <p:txBody>
          <a:bodyPr/>
          <a:lstStyle>
            <a:lvl1pPr>
              <a:defRPr>
                <a:solidFill>
                  <a:srgbClr val="728591"/>
                </a:solidFill>
              </a:defRPr>
            </a:lvl1pPr>
          </a:lstStyle>
          <a:p>
            <a:r>
              <a:rPr lang="en-US"/>
              <a:t>Large SmartArt Graphic</a:t>
            </a:r>
          </a:p>
        </p:txBody>
      </p:sp>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9" name="Content Placeholder 6">
            <a:extLst>
              <a:ext uri="{FF2B5EF4-FFF2-40B4-BE49-F238E27FC236}">
                <a16:creationId xmlns:a16="http://schemas.microsoft.com/office/drawing/2014/main" id="{3B68D82E-C6BB-490E-B359-B8BFE22281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806207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 Small Image,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7"/>
            <a:ext cx="10515600" cy="4174280"/>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pic>
        <p:nvPicPr>
          <p:cNvPr id="9" name="Content Placeholder 6">
            <a:extLst>
              <a:ext uri="{FF2B5EF4-FFF2-40B4-BE49-F238E27FC236}">
                <a16:creationId xmlns:a16="http://schemas.microsoft.com/office/drawing/2014/main" id="{8AAC2A07-D2B6-402A-A29D-3F0F24B0F6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50738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Content Slide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186523" y="1775339"/>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5539666" y="1281613"/>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9E4304EF-BBE9-4AC9-9D15-EA2DD76BFA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50164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Content Slide 2 - Small Image, Text, Title, Bar, Logo">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6776990" y="1896631"/>
            <a:ext cx="5157834" cy="3130208"/>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Small Image</a:t>
            </a:r>
          </a:p>
        </p:txBody>
      </p:sp>
      <p:sp>
        <p:nvSpPr>
          <p:cNvPr id="8" name="Content Placeholder 2"/>
          <p:cNvSpPr>
            <a:spLocks noGrp="1"/>
          </p:cNvSpPr>
          <p:nvPr>
            <p:ph idx="1" hasCustomPrompt="1"/>
          </p:nvPr>
        </p:nvSpPr>
        <p:spPr>
          <a:xfrm>
            <a:off x="177553" y="1360900"/>
            <a:ext cx="6395158" cy="4201670"/>
          </a:xfrm>
        </p:spPr>
        <p:txBody>
          <a:bodyPr>
            <a:normAutofit/>
          </a:bodyPr>
          <a:lstStyle>
            <a:lvl1pPr>
              <a:defRPr sz="200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B29E7BF0-E323-44E1-85A4-893F4FC60A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330703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 Medium Image,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838200" y="1228726"/>
            <a:ext cx="10515600" cy="5191123"/>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pic>
        <p:nvPicPr>
          <p:cNvPr id="9" name="Content Placeholder 6">
            <a:extLst>
              <a:ext uri="{FF2B5EF4-FFF2-40B4-BE49-F238E27FC236}">
                <a16:creationId xmlns:a16="http://schemas.microsoft.com/office/drawing/2014/main" id="{50270092-A1BE-4459-879D-2641BABAF6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130366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228727"/>
            <a:ext cx="10515600" cy="5019673"/>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0" name="Content Placeholder 6">
            <a:extLst>
              <a:ext uri="{FF2B5EF4-FFF2-40B4-BE49-F238E27FC236}">
                <a16:creationId xmlns:a16="http://schemas.microsoft.com/office/drawing/2014/main" id="{A071A617-FAF4-4AE3-B69C-134347C535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85169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Content Slide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208718" y="1290869"/>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5370990" y="1290987"/>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DFD6FD7A-8297-4AC3-83A8-06C00B36C7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79297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Content Slide 2 - Medium Image, Text, Title, Bar">
    <p:spTree>
      <p:nvGrpSpPr>
        <p:cNvPr id="1" name=""/>
        <p:cNvGrpSpPr/>
        <p:nvPr/>
      </p:nvGrpSpPr>
      <p:grpSpPr>
        <a:xfrm>
          <a:off x="0" y="0"/>
          <a:ext cx="0" cy="0"/>
          <a:chOff x="0" y="0"/>
          <a:chExt cx="0" cy="0"/>
        </a:xfrm>
      </p:grpSpPr>
      <p:sp>
        <p:nvSpPr>
          <p:cNvPr id="7" name="Rectangle 6"/>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4" name="Picture Placeholder 3"/>
          <p:cNvSpPr>
            <a:spLocks noGrp="1"/>
          </p:cNvSpPr>
          <p:nvPr>
            <p:ph type="pic" sz="quarter" idx="13" hasCustomPrompt="1"/>
          </p:nvPr>
        </p:nvSpPr>
        <p:spPr>
          <a:xfrm>
            <a:off x="7035646" y="1311318"/>
            <a:ext cx="4975842" cy="512768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Medium Image</a:t>
            </a:r>
          </a:p>
        </p:txBody>
      </p:sp>
      <p:sp>
        <p:nvSpPr>
          <p:cNvPr id="8" name="Content Placeholder 2"/>
          <p:cNvSpPr>
            <a:spLocks noGrp="1"/>
          </p:cNvSpPr>
          <p:nvPr>
            <p:ph idx="1" hasCustomPrompt="1"/>
          </p:nvPr>
        </p:nvSpPr>
        <p:spPr>
          <a:xfrm>
            <a:off x="177553" y="1311318"/>
            <a:ext cx="6688121" cy="5127568"/>
          </a:xfrm>
        </p:spPr>
        <p:txBody>
          <a:bodyPr>
            <a:normAutofit/>
          </a:bodyPr>
          <a:lstStyle>
            <a:lvl1pPr>
              <a:defRPr sz="2000" baseline="0">
                <a:solidFill>
                  <a:srgbClr val="778591"/>
                </a:solidFill>
                <a:latin typeface="Arial" panose="020B0604020202020204" pitchFamily="34" charset="0"/>
                <a:cs typeface="Arial" panose="020B0604020202020204" pitchFamily="34" charset="0"/>
              </a:defRPr>
            </a:lvl1pPr>
            <a:lvl2pPr>
              <a:defRPr sz="18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400">
                <a:solidFill>
                  <a:srgbClr val="778591"/>
                </a:solidFill>
                <a:latin typeface="Arial" panose="020B0604020202020204" pitchFamily="34" charset="0"/>
                <a:cs typeface="Arial" panose="020B0604020202020204" pitchFamily="34" charset="0"/>
              </a:defRPr>
            </a:lvl4pPr>
            <a:lvl5pPr>
              <a:defRPr sz="1400">
                <a:solidFill>
                  <a:srgbClr val="778591"/>
                </a:solidFill>
                <a:latin typeface="Arial" panose="020B0604020202020204" pitchFamily="34" charset="0"/>
                <a:cs typeface="Arial" panose="020B0604020202020204" pitchFamily="34" charset="0"/>
              </a:defRPr>
            </a:lvl5pPr>
          </a:lstStyle>
          <a:p>
            <a:r>
              <a:rPr lang="en-US"/>
              <a:t>Text slide – medium amount of copy</a:t>
            </a:r>
          </a:p>
          <a:p>
            <a:pPr lvl="1"/>
            <a:r>
              <a:rPr lang="en-US"/>
              <a:t>Second level</a:t>
            </a:r>
          </a:p>
          <a:p>
            <a:pPr lvl="2"/>
            <a:r>
              <a:rPr lang="en-US"/>
              <a:t>Third level</a:t>
            </a:r>
          </a:p>
          <a:p>
            <a:pPr lvl="3"/>
            <a:r>
              <a:rPr lang="en-US"/>
              <a:t>Fourth level</a:t>
            </a:r>
          </a:p>
          <a:p>
            <a:pPr lvl="4"/>
            <a:r>
              <a:rPr lang="en-US"/>
              <a:t>Fifth level</a:t>
            </a:r>
          </a:p>
        </p:txBody>
      </p:sp>
      <p:pic>
        <p:nvPicPr>
          <p:cNvPr id="10" name="Content Placeholder 6">
            <a:extLst>
              <a:ext uri="{FF2B5EF4-FFF2-40B4-BE49-F238E27FC236}">
                <a16:creationId xmlns:a16="http://schemas.microsoft.com/office/drawing/2014/main" id="{781F9065-5FEC-4FE3-9D8A-330CE9DB31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46217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Large Image, Title">
    <p:spTree>
      <p:nvGrpSpPr>
        <p:cNvPr id="1" name=""/>
        <p:cNvGrpSpPr/>
        <p:nvPr/>
      </p:nvGrpSpPr>
      <p:grpSpPr>
        <a:xfrm>
          <a:off x="0" y="0"/>
          <a:ext cx="0" cy="0"/>
          <a:chOff x="0" y="0"/>
          <a:chExt cx="0" cy="0"/>
        </a:xfrm>
      </p:grpSpPr>
      <p:sp>
        <p:nvSpPr>
          <p:cNvPr id="6" name="Slide Number Placeholder 5"/>
          <p:cNvSpPr txBox="1">
            <a:spLocks/>
          </p:cNvSpPr>
          <p:nvPr userDrawn="1"/>
        </p:nvSpPr>
        <p:spPr>
          <a:xfrm>
            <a:off x="104775" y="6650830"/>
            <a:ext cx="2743200" cy="13811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mtClean="0"/>
              <a:pPr/>
              <a:t>‹#›</a:t>
            </a:fld>
            <a:endParaRPr lang="en-US"/>
          </a:p>
        </p:txBody>
      </p:sp>
      <p:sp>
        <p:nvSpPr>
          <p:cNvPr id="8" name="Picture Placeholder 3"/>
          <p:cNvSpPr>
            <a:spLocks noGrp="1"/>
          </p:cNvSpPr>
          <p:nvPr>
            <p:ph type="pic" sz="quarter" idx="13" hasCustomPrompt="1"/>
          </p:nvPr>
        </p:nvSpPr>
        <p:spPr>
          <a:xfrm>
            <a:off x="838200" y="1228726"/>
            <a:ext cx="10515600" cy="5560216"/>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a:t>Large Image</a:t>
            </a:r>
          </a:p>
        </p:txBody>
      </p:sp>
      <p:sp>
        <p:nvSpPr>
          <p:cNvPr id="5" name="Title 1"/>
          <p:cNvSpPr>
            <a:spLocks noGrp="1"/>
          </p:cNvSpPr>
          <p:nvPr>
            <p:ph type="title"/>
          </p:nvPr>
        </p:nvSpPr>
        <p:spPr>
          <a:xfrm>
            <a:off x="838200" y="98426"/>
            <a:ext cx="10515600" cy="1061245"/>
          </a:xfrm>
        </p:spPr>
        <p:txBody>
          <a:bodyPr>
            <a:normAutofit/>
          </a:bodyPr>
          <a:lstStyle>
            <a:lvl1pPr algn="ctr">
              <a:defRPr sz="3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pic>
        <p:nvPicPr>
          <p:cNvPr id="9" name="Content Placeholder 6">
            <a:extLst>
              <a:ext uri="{FF2B5EF4-FFF2-40B4-BE49-F238E27FC236}">
                <a16:creationId xmlns:a16="http://schemas.microsoft.com/office/drawing/2014/main" id="{1BB4DF0E-D8B2-43C0-80CD-7C5F581349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40570754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pic>
        <p:nvPicPr>
          <p:cNvPr id="9" name="Content Placeholder 6">
            <a:extLst>
              <a:ext uri="{FF2B5EF4-FFF2-40B4-BE49-F238E27FC236}">
                <a16:creationId xmlns:a16="http://schemas.microsoft.com/office/drawing/2014/main" id="{69E6E0FD-A059-46B5-8E97-756E86E813D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22796399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Divider Slide - Logo, Bar, No Image">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baseline="0">
                <a:solidFill>
                  <a:schemeClr val="bg1"/>
                </a:solidFill>
                <a:latin typeface="Times New Roman" panose="02020603050405020304" pitchFamily="18" charset="0"/>
                <a:cs typeface="Times New Roman" panose="02020603050405020304" pitchFamily="18" charset="0"/>
              </a:defRPr>
            </a:lvl1pPr>
          </a:lstStyle>
          <a:p>
            <a:r>
              <a:rPr lang="en-US"/>
              <a:t>Section Divider No Image</a:t>
            </a:r>
          </a:p>
        </p:txBody>
      </p:sp>
    </p:spTree>
    <p:extLst>
      <p:ext uri="{BB962C8B-B14F-4D97-AF65-F5344CB8AC3E}">
        <p14:creationId xmlns:p14="http://schemas.microsoft.com/office/powerpoint/2010/main" val="2760306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Slide - Logo, Bar, Image">
    <p:spTree>
      <p:nvGrpSpPr>
        <p:cNvPr id="1" name=""/>
        <p:cNvGrpSpPr/>
        <p:nvPr/>
      </p:nvGrpSpPr>
      <p:grpSpPr>
        <a:xfrm>
          <a:off x="0" y="0"/>
          <a:ext cx="0" cy="0"/>
          <a:chOff x="0" y="0"/>
          <a:chExt cx="0" cy="0"/>
        </a:xfrm>
      </p:grpSpPr>
      <p:sp>
        <p:nvSpPr>
          <p:cNvPr id="12" name="Rectangle 11"/>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sp>
        <p:nvSpPr>
          <p:cNvPr id="7" name="Rectangle 6"/>
          <p:cNvSpPr/>
          <p:nvPr userDrawn="1"/>
        </p:nvSpPr>
        <p:spPr>
          <a:xfrm>
            <a:off x="0" y="609998"/>
            <a:ext cx="12192000" cy="894952"/>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800" i="1">
                <a:solidFill>
                  <a:schemeClr val="bg1"/>
                </a:solidFill>
                <a:latin typeface="Times New Roman" panose="02020603050405020304" pitchFamily="18" charset="0"/>
                <a:cs typeface="Times New Roman" panose="02020603050405020304" pitchFamily="18" charset="0"/>
              </a:defRPr>
            </a:lvl1pPr>
          </a:lstStyle>
          <a:p>
            <a:r>
              <a:rPr lang="en-US"/>
              <a:t>Section Divider Image</a:t>
            </a:r>
          </a:p>
        </p:txBody>
      </p:sp>
      <p:sp>
        <p:nvSpPr>
          <p:cNvPr id="11" name="Picture Placeholder 3"/>
          <p:cNvSpPr>
            <a:spLocks noGrp="1"/>
          </p:cNvSpPr>
          <p:nvPr>
            <p:ph type="pic" sz="quarter" idx="13"/>
          </p:nvPr>
        </p:nvSpPr>
        <p:spPr>
          <a:xfrm>
            <a:off x="0" y="1574006"/>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endParaRPr lang="en-US"/>
          </a:p>
        </p:txBody>
      </p:sp>
      <p:pic>
        <p:nvPicPr>
          <p:cNvPr id="9" name="Content Placeholder 6">
            <a:extLst>
              <a:ext uri="{FF2B5EF4-FFF2-40B4-BE49-F238E27FC236}">
                <a16:creationId xmlns:a16="http://schemas.microsoft.com/office/drawing/2014/main" id="{A2F88A14-F15D-4FD9-9539-5E152F9CB1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827790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endParaRPr lang="en-US" altLang="en-US"/>
          </a:p>
        </p:txBody>
      </p:sp>
      <p:pic>
        <p:nvPicPr>
          <p:cNvPr id="5" name="Picture 4">
            <a:extLst>
              <a:ext uri="{FF2B5EF4-FFF2-40B4-BE49-F238E27FC236}">
                <a16:creationId xmlns:a16="http://schemas.microsoft.com/office/drawing/2014/main" id="{37FE4A62-01B6-A2A6-C8D6-CAB24992BA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8772"/>
          <a:stretch/>
        </p:blipFill>
        <p:spPr>
          <a:xfrm>
            <a:off x="0" y="4716380"/>
            <a:ext cx="12192000" cy="2141621"/>
          </a:xfrm>
          <a:prstGeom prst="rect">
            <a:avLst/>
          </a:prstGeom>
        </p:spPr>
      </p:pic>
    </p:spTree>
    <p:extLst>
      <p:ext uri="{BB962C8B-B14F-4D97-AF65-F5344CB8AC3E}">
        <p14:creationId xmlns:p14="http://schemas.microsoft.com/office/powerpoint/2010/main" val="2437369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Slide -logo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27886"/>
            <a:ext cx="6018320" cy="1061245"/>
          </a:xfrm>
        </p:spPr>
        <p:txBody>
          <a:bodyPr>
            <a:normAutofit/>
          </a:bodyPr>
          <a:lstStyle>
            <a:lvl1pPr algn="ctr">
              <a:defRPr sz="3200" i="1">
                <a:solidFill>
                  <a:schemeClr val="bg1">
                    <a:lumMod val="95000"/>
                  </a:schemeClr>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6" name="Slide Number Placeholder 5"/>
          <p:cNvSpPr>
            <a:spLocks noGrp="1"/>
          </p:cNvSpPr>
          <p:nvPr>
            <p:ph type="sldNum" sz="quarter" idx="12"/>
          </p:nvPr>
        </p:nvSpPr>
        <p:spPr>
          <a:xfrm>
            <a:off x="104775" y="6650830"/>
            <a:ext cx="2743200" cy="138112"/>
          </a:xfrm>
          <a:prstGeom prst="rect">
            <a:avLst/>
          </a:prstGeom>
        </p:spPr>
        <p:txBody>
          <a:bodyPr/>
          <a:lstStyle>
            <a:lvl1pPr algn="l">
              <a:defRPr>
                <a:solidFill>
                  <a:schemeClr val="tx2"/>
                </a:solidFill>
              </a:defRPr>
            </a:lvl1pPr>
          </a:lstStyle>
          <a:p>
            <a:pPr>
              <a:defRPr/>
            </a:pPr>
            <a:fld id="{EF501432-E312-4232-8142-19312161B53E}" type="slidenum">
              <a:rPr lang="en-US" altLang="en-US" smtClean="0"/>
              <a:pPr>
                <a:defRPr/>
              </a:pPr>
              <a:t>‹#›</a:t>
            </a:fld>
            <a:endParaRPr lang="en-US" altLang="en-US"/>
          </a:p>
        </p:txBody>
      </p:sp>
      <p:sp>
        <p:nvSpPr>
          <p:cNvPr id="5" name="Chart Placeholder 4"/>
          <p:cNvSpPr>
            <a:spLocks noGrp="1"/>
          </p:cNvSpPr>
          <p:nvPr>
            <p:ph type="chart" sz="quarter" idx="13" hasCustomPrompt="1"/>
          </p:nvPr>
        </p:nvSpPr>
        <p:spPr>
          <a:xfrm>
            <a:off x="838200" y="2547890"/>
            <a:ext cx="10515600" cy="3796149"/>
          </a:xfrm>
          <a:prstGeom prst="rect">
            <a:avLst/>
          </a:prstGeom>
        </p:spPr>
        <p:txBody>
          <a:bodyPr/>
          <a:lstStyle>
            <a:lvl1pPr>
              <a:defRPr>
                <a:solidFill>
                  <a:schemeClr val="tx1"/>
                </a:solidFill>
                <a:latin typeface="+mj-lt"/>
              </a:defRPr>
            </a:lvl1pPr>
          </a:lstStyle>
          <a:p>
            <a:r>
              <a:rPr lang="en-US"/>
              <a:t>Small Chart</a:t>
            </a:r>
          </a:p>
        </p:txBody>
      </p:sp>
    </p:spTree>
    <p:extLst>
      <p:ext uri="{BB962C8B-B14F-4D97-AF65-F5344CB8AC3E}">
        <p14:creationId xmlns:p14="http://schemas.microsoft.com/office/powerpoint/2010/main" val="71683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Pottery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32"/>
            <a:ext cx="12192000" cy="1333500"/>
          </a:xfrm>
          <a:prstGeom prst="rect">
            <a:avLst/>
          </a:prstGeom>
        </p:spPr>
      </p:pic>
      <p:sp>
        <p:nvSpPr>
          <p:cNvPr id="2" name="Title 1"/>
          <p:cNvSpPr>
            <a:spLocks noGrp="1"/>
          </p:cNvSpPr>
          <p:nvPr>
            <p:ph type="title"/>
          </p:nvPr>
        </p:nvSpPr>
        <p:spPr>
          <a:xfrm>
            <a:off x="1238250" y="229933"/>
            <a:ext cx="73723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3" name="Content Placeholder 6">
            <a:extLst>
              <a:ext uri="{FF2B5EF4-FFF2-40B4-BE49-F238E27FC236}">
                <a16:creationId xmlns:a16="http://schemas.microsoft.com/office/drawing/2014/main" id="{1C54A845-0B0C-407F-9ECC-AF75B7B9D5C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3658591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Pharma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514475" y="201358"/>
            <a:ext cx="70675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4A4B1867-30C5-42EA-8C67-EF3037147A5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76173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Mtns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02932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DD08425C-57D8-4808-9CF0-226279E52B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8348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Seaport Industrial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581"/>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199323" y="205230"/>
            <a:ext cx="6195776"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A7C37735-4226-42C3-94CC-25BEB31BC5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4479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 Coast Image Title/Subtitle Area, Short Text, Logo, Bar">
    <p:spTree>
      <p:nvGrpSpPr>
        <p:cNvPr id="1" name=""/>
        <p:cNvGrpSpPr/>
        <p:nvPr/>
      </p:nvGrpSpPr>
      <p:grpSpPr>
        <a:xfrm>
          <a:off x="0" y="0"/>
          <a:ext cx="0" cy="0"/>
          <a:chOff x="0" y="0"/>
          <a:chExt cx="0" cy="0"/>
        </a:xfrm>
      </p:grpSpPr>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2" name="Title 1"/>
          <p:cNvSpPr>
            <a:spLocks noGrp="1"/>
          </p:cNvSpPr>
          <p:nvPr>
            <p:ph type="title"/>
          </p:nvPr>
        </p:nvSpPr>
        <p:spPr>
          <a:xfrm>
            <a:off x="1057275" y="205230"/>
            <a:ext cx="62674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2E4C30BD-13EE-44A0-BA1B-4719408705E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171642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 Aviation Image Title/Subtitle Area, Short Text, Logo, Ba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057274" y="205230"/>
            <a:ext cx="7323245"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CF5D5B17-164A-4AD7-B23D-9DFBCBBD6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62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 Manufacturing Image Title/Subtitle Area, Short Text, Logo, Ba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33500"/>
          </a:xfrm>
          <a:prstGeom prst="rect">
            <a:avLst/>
          </a:prstGeom>
        </p:spPr>
      </p:pic>
      <p:sp>
        <p:nvSpPr>
          <p:cNvPr id="11" name="Rectangle 10"/>
          <p:cNvSpPr/>
          <p:nvPr userDrawn="1"/>
        </p:nvSpPr>
        <p:spPr>
          <a:xfrm>
            <a:off x="0" y="6590652"/>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1221867" y="205230"/>
            <a:ext cx="6449950" cy="557215"/>
          </a:xfrm>
        </p:spPr>
        <p:txBody>
          <a:bodyPr>
            <a:normAutofit/>
          </a:bodyPr>
          <a:lstStyle>
            <a:lvl1pPr algn="l">
              <a:defRPr sz="32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p>
        </p:txBody>
      </p:sp>
      <p:sp>
        <p:nvSpPr>
          <p:cNvPr id="3" name="Content Placeholder 2"/>
          <p:cNvSpPr>
            <a:spLocks noGrp="1"/>
          </p:cNvSpPr>
          <p:nvPr>
            <p:ph idx="1" hasCustomPrompt="1"/>
          </p:nvPr>
        </p:nvSpPr>
        <p:spPr>
          <a:xfrm>
            <a:off x="838200" y="1493045"/>
            <a:ext cx="10515600" cy="4755355"/>
          </a:xfrm>
        </p:spPr>
        <p:txBody>
          <a:bodyPr>
            <a:normAutofit/>
          </a:bodyPr>
          <a:lstStyle>
            <a:lvl1pPr>
              <a:defRPr sz="2000">
                <a:solidFill>
                  <a:schemeClr val="tx1"/>
                </a:solidFill>
                <a:latin typeface="+mj-lt"/>
                <a:cs typeface="Arial" panose="020B0604020202020204" pitchFamily="34" charset="0"/>
              </a:defRPr>
            </a:lvl1pPr>
            <a:lvl2pPr>
              <a:defRPr sz="1800">
                <a:solidFill>
                  <a:schemeClr val="tx1"/>
                </a:solidFill>
                <a:latin typeface="+mj-lt"/>
                <a:cs typeface="Arial" panose="020B0604020202020204" pitchFamily="34" charset="0"/>
              </a:defRPr>
            </a:lvl2pPr>
            <a:lvl3pPr>
              <a:defRPr sz="1600">
                <a:solidFill>
                  <a:schemeClr val="tx1"/>
                </a:solidFill>
                <a:latin typeface="+mj-lt"/>
                <a:cs typeface="Arial" panose="020B0604020202020204" pitchFamily="34" charset="0"/>
              </a:defRPr>
            </a:lvl3pPr>
            <a:lvl4pPr>
              <a:defRPr sz="1400">
                <a:solidFill>
                  <a:schemeClr val="tx1"/>
                </a:solidFill>
                <a:latin typeface="+mj-lt"/>
                <a:cs typeface="Arial" panose="020B0604020202020204" pitchFamily="34" charset="0"/>
              </a:defRPr>
            </a:lvl4pPr>
            <a:lvl5pPr>
              <a:defRPr sz="1400">
                <a:solidFill>
                  <a:schemeClr val="tx1"/>
                </a:solidFill>
                <a:latin typeface="+mj-lt"/>
                <a:cs typeface="Arial" panose="020B0604020202020204" pitchFamily="34" charset="0"/>
              </a:defRPr>
            </a:lvl5pPr>
          </a:lstStyle>
          <a:p>
            <a:r>
              <a:rPr lang="en-US"/>
              <a:t>Text slide – small amount of copy</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11F27F3A-B3E9-41ED-AF8F-A365F10BB65F}" type="slidenum">
              <a:rPr lang="en-US" smtClean="0"/>
              <a:pPr/>
              <a:t>‹#›</a:t>
            </a:fld>
            <a:endParaRPr lang="en-US"/>
          </a:p>
        </p:txBody>
      </p:sp>
      <p:pic>
        <p:nvPicPr>
          <p:cNvPr id="12" name="Content Placeholder 6">
            <a:extLst>
              <a:ext uri="{FF2B5EF4-FFF2-40B4-BE49-F238E27FC236}">
                <a16:creationId xmlns:a16="http://schemas.microsoft.com/office/drawing/2014/main" id="{9B5D2C21-24F8-476D-A65E-BD841626C8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7013" y="5499554"/>
            <a:ext cx="2647188" cy="944902"/>
          </a:xfrm>
          <a:prstGeom prst="rect">
            <a:avLst/>
          </a:prstGeom>
        </p:spPr>
      </p:pic>
    </p:spTree>
    <p:extLst>
      <p:ext uri="{BB962C8B-B14F-4D97-AF65-F5344CB8AC3E}">
        <p14:creationId xmlns:p14="http://schemas.microsoft.com/office/powerpoint/2010/main" val="78825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27F3A-B3E9-41ED-AF8F-A365F10BB65F}" type="slidenum">
              <a:rPr lang="en-US" smtClean="0"/>
              <a:t>‹#›</a:t>
            </a:fld>
            <a:endParaRPr lang="en-US"/>
          </a:p>
        </p:txBody>
      </p:sp>
    </p:spTree>
    <p:extLst>
      <p:ext uri="{BB962C8B-B14F-4D97-AF65-F5344CB8AC3E}">
        <p14:creationId xmlns:p14="http://schemas.microsoft.com/office/powerpoint/2010/main" val="660800930"/>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8" r:id="rId24"/>
    <p:sldLayoutId id="2147483775" r:id="rId25"/>
    <p:sldLayoutId id="2147483776" r:id="rId26"/>
    <p:sldLayoutId id="2147483777" r:id="rId2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9.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0.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0.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oleObject" Target="../embeddings/oleObject38.bin"/><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oleObject" Target="../embeddings/oleObject39.bin"/><Relationship Id="rId1" Type="http://schemas.openxmlformats.org/officeDocument/2006/relationships/slideLayout" Target="../slideLayouts/slideLayout5.xml"/></Relationships>
</file>

<file path=ppt/slides/_rels/slide14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oleObject" Target="../embeddings/oleObject40.bin"/><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oleObject" Target="../embeddings/oleObject41.bin"/><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microsoft.com/office/2018/10/relationships/comments" Target="../comments/modernComment_1C2_0.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deq.nc.gov/about/divisions/water-resources/water-quality-permitting/municipal-npdes-pretreatment-and-collection-system/pretreatment" TargetMode="Externa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42.xml.rels><?xml version="1.0" encoding="UTF-8" standalone="yes"?>
<Relationships xmlns="http://schemas.openxmlformats.org/package/2006/relationships"><Relationship Id="rId2" Type="http://schemas.microsoft.com/office/2018/10/relationships/comments" Target="../comments/modernComment_36D_4E7D55D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18/10/relationships/comments" Target="../comments/modernComment_185_0.xml"/><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4.emf"/><Relationship Id="rId4" Type="http://schemas.openxmlformats.org/officeDocument/2006/relationships/oleObject" Target="../embeddings/oleObject21.bin"/></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6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46.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48.emf"/></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9.emf"/></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75.xml"/><Relationship Id="rId1" Type="http://schemas.openxmlformats.org/officeDocument/2006/relationships/slideLayout" Target="../slideLayouts/slideLayout24.xml"/><Relationship Id="rId4" Type="http://schemas.openxmlformats.org/officeDocument/2006/relationships/image" Target="../media/image50.emf"/></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8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8.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deq.nc.gov/about/divisions/water-resources/water-resources-permit-guidance/pretreatment-guide/annual-report-guidance" TargetMode="External"/><Relationship Id="rId2" Type="http://schemas.openxmlformats.org/officeDocument/2006/relationships/notesSlide" Target="../notesSlides/notesSlide89.xml"/><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1816" y="698501"/>
            <a:ext cx="4746172" cy="57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pPr>
            <a:r>
              <a:rPr lang="en-US" altLang="en-US" b="1">
                <a:solidFill>
                  <a:schemeClr val="bg1">
                    <a:lumMod val="95000"/>
                  </a:schemeClr>
                </a:solidFill>
                <a:latin typeface="Times New Roman"/>
                <a:cs typeface="Times New Roman"/>
              </a:rPr>
              <a:t>PAR Workshop 2022</a:t>
            </a:r>
            <a:endParaRPr lang="en-US" altLang="en-US" b="1">
              <a:solidFill>
                <a:schemeClr val="bg1">
                  <a:lumMod val="95000"/>
                </a:schemeClr>
              </a:solidFill>
              <a:latin typeface="Times New Roman" panose="02020603050405020304" pitchFamily="18" charset="0"/>
              <a:cs typeface="Times New Roman"/>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buFontTx/>
              <a:buNone/>
            </a:pPr>
            <a:endParaRPr lang="en-US" altLang="en-US" sz="1600">
              <a:latin typeface="Times New Roman" panose="02020603050405020304" pitchFamily="18" charset="0"/>
            </a:endParaRPr>
          </a:p>
        </p:txBody>
      </p:sp>
      <p:sp>
        <p:nvSpPr>
          <p:cNvPr id="6" name="Text Box 3">
            <a:extLst>
              <a:ext uri="{FF2B5EF4-FFF2-40B4-BE49-F238E27FC236}">
                <a16:creationId xmlns:a16="http://schemas.microsoft.com/office/drawing/2014/main" id="{2F1CEA32-4D58-F896-714B-B16C2D92B0BF}"/>
              </a:ext>
            </a:extLst>
          </p:cNvPr>
          <p:cNvSpPr txBox="1">
            <a:spLocks noChangeArrowheads="1"/>
          </p:cNvSpPr>
          <p:nvPr/>
        </p:nvSpPr>
        <p:spPr bwMode="auto">
          <a:xfrm>
            <a:off x="-119746" y="5107214"/>
            <a:ext cx="8229600" cy="106741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pPr>
            <a:r>
              <a:rPr lang="en-US" sz="2800" b="1">
                <a:solidFill>
                  <a:schemeClr val="bg1">
                    <a:lumMod val="95000"/>
                  </a:schemeClr>
                </a:solidFill>
                <a:latin typeface="Times New Roman"/>
                <a:cs typeface="Times New Roman"/>
              </a:rPr>
              <a:t>Presented by:</a:t>
            </a:r>
            <a:endParaRPr lang="en-US" sz="2800">
              <a:solidFill>
                <a:schemeClr val="bg1">
                  <a:lumMod val="95000"/>
                </a:schemeClr>
              </a:solidFill>
              <a:latin typeface="Times New Roman"/>
              <a:ea typeface="Tahoma"/>
              <a:cs typeface="Tahoma"/>
            </a:endParaRPr>
          </a:p>
          <a:p>
            <a:pPr algn="ctr">
              <a:spcBef>
                <a:spcPct val="0"/>
              </a:spcBef>
            </a:pPr>
            <a:r>
              <a:rPr lang="en-US" sz="2800">
                <a:solidFill>
                  <a:schemeClr val="bg1">
                    <a:lumMod val="95000"/>
                  </a:schemeClr>
                </a:solidFill>
                <a:latin typeface="Times New Roman"/>
                <a:ea typeface="Tahoma"/>
                <a:cs typeface="Tahoma"/>
              </a:rPr>
              <a:t>Division of Water Resources </a:t>
            </a:r>
          </a:p>
          <a:p>
            <a:pPr algn="ctr">
              <a:spcBef>
                <a:spcPct val="0"/>
              </a:spcBef>
            </a:pPr>
            <a:r>
              <a:rPr lang="en-US" sz="2800">
                <a:solidFill>
                  <a:schemeClr val="bg1">
                    <a:lumMod val="95000"/>
                  </a:schemeClr>
                </a:solidFill>
                <a:latin typeface="Times New Roman"/>
                <a:ea typeface="Tahoma"/>
                <a:cs typeface="Tahoma"/>
              </a:rPr>
              <a:t>NPDES Municipal Permitting Unit - Pretreatment </a:t>
            </a:r>
            <a:endParaRPr lang="en-US" sz="2800">
              <a:solidFill>
                <a:schemeClr val="bg1">
                  <a:lumMod val="95000"/>
                </a:schemeClr>
              </a:solidFill>
            </a:endParaRPr>
          </a:p>
          <a:p>
            <a:pPr algn="ctr">
              <a:spcBef>
                <a:spcPct val="0"/>
              </a:spcBef>
              <a:buClrTx/>
              <a:buSzTx/>
              <a:buFontTx/>
              <a:buNone/>
            </a:pPr>
            <a:endParaRPr lang="en-US" altLang="en-US" sz="2800" b="1">
              <a:latin typeface="Times New Roman" panose="02020603050405020304" pitchFamily="18" charset="0"/>
              <a:cs typeface="Times New Roman"/>
            </a:endParaRPr>
          </a:p>
          <a:p>
            <a:pPr algn="ctr">
              <a:spcBef>
                <a:spcPct val="0"/>
              </a:spcBef>
              <a:buClrTx/>
              <a:buSzTx/>
            </a:pPr>
            <a:endParaRPr lang="en-US" altLang="en-US" sz="1600">
              <a:latin typeface="Times New Roman" panose="02020603050405020304" pitchFamily="18" charset="0"/>
              <a:cs typeface="Times New Roman" panose="02020603050405020304" pitchFamily="18" charset="0"/>
            </a:endParaRPr>
          </a:p>
        </p:txBody>
      </p:sp>
      <p:sp>
        <p:nvSpPr>
          <p:cNvPr id="4" name="Title 3">
            <a:extLst>
              <a:ext uri="{FF2B5EF4-FFF2-40B4-BE49-F238E27FC236}">
                <a16:creationId xmlns:a16="http://schemas.microsoft.com/office/drawing/2014/main" id="{6BB53136-6108-91A2-C4F3-E00FCF02F636}"/>
              </a:ext>
            </a:extLst>
          </p:cNvPr>
          <p:cNvSpPr>
            <a:spLocks noGrp="1"/>
          </p:cNvSpPr>
          <p:nvPr>
            <p:ph type="ctrTitle"/>
          </p:nvPr>
        </p:nvSpPr>
        <p:spPr/>
        <p:txBody>
          <a:bodyPr>
            <a:normAutofit fontScale="90000"/>
          </a:bodyPr>
          <a:lstStyle/>
          <a:p>
            <a:r>
              <a:rPr lang="en-US" sz="2800" b="1">
                <a:solidFill>
                  <a:srgbClr val="404040"/>
                </a:solidFill>
                <a:latin typeface="Times New Roman"/>
                <a:cs typeface="Times New Roman"/>
              </a:rPr>
              <a:t>Compliance Judgment, SNC, and PARs</a:t>
            </a:r>
            <a:br>
              <a:rPr lang="en-US" sz="2800">
                <a:solidFill>
                  <a:srgbClr val="000000"/>
                </a:solidFill>
                <a:latin typeface="Times New Roman"/>
                <a:cs typeface="Arial"/>
              </a:rPr>
            </a:br>
            <a:r>
              <a:rPr lang="en-US" sz="2800" b="1">
                <a:solidFill>
                  <a:srgbClr val="404040"/>
                </a:solidFill>
                <a:latin typeface="Times New Roman"/>
                <a:cs typeface="Times New Roman"/>
              </a:rPr>
              <a:t>What Do I Do?</a:t>
            </a:r>
            <a:br>
              <a:rPr lang="en-US" sz="2800">
                <a:latin typeface="Times New Roman"/>
                <a:ea typeface="+mn-lt"/>
                <a:cs typeface="+mn-lt"/>
              </a:rPr>
            </a:br>
            <a:endParaRPr lang="en-US"/>
          </a:p>
        </p:txBody>
      </p:sp>
      <p:sp>
        <p:nvSpPr>
          <p:cNvPr id="5" name="Subtitle 4">
            <a:extLst>
              <a:ext uri="{FF2B5EF4-FFF2-40B4-BE49-F238E27FC236}">
                <a16:creationId xmlns:a16="http://schemas.microsoft.com/office/drawing/2014/main" id="{87A11A90-E899-03D0-06B3-8A318CB4BDC3}"/>
              </a:ext>
            </a:extLst>
          </p:cNvPr>
          <p:cNvSpPr>
            <a:spLocks noGrp="1"/>
          </p:cNvSpPr>
          <p:nvPr>
            <p:ph type="subTitle" idx="1"/>
          </p:nvPr>
        </p:nvSpPr>
        <p:spPr>
          <a:xfrm>
            <a:off x="6913673" y="2394723"/>
            <a:ext cx="4489142" cy="614779"/>
          </a:xfrm>
        </p:spPr>
        <p:txBody>
          <a:bodyPr/>
          <a:lstStyle/>
          <a:p>
            <a:r>
              <a:rPr lang="en-US">
                <a:latin typeface="Arial"/>
                <a:cs typeface="Arial"/>
              </a:rPr>
              <a:t>February 9</a:t>
            </a:r>
            <a:r>
              <a:rPr lang="en-US" baseline="30000">
                <a:latin typeface="Arial"/>
                <a:cs typeface="Arial"/>
              </a:rPr>
              <a:t>th</a:t>
            </a:r>
            <a:r>
              <a:rPr lang="en-US">
                <a:latin typeface="Arial"/>
                <a:cs typeface="Arial"/>
              </a:rPr>
              <a:t>,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1507" name="Rectangle 3"/>
          <p:cNvSpPr>
            <a:spLocks noGrp="1" noChangeArrowheads="1"/>
          </p:cNvSpPr>
          <p:nvPr>
            <p:ph idx="1"/>
          </p:nvPr>
        </p:nvSpPr>
        <p:spPr/>
        <p:txBody>
          <a:bodyPr vert="horz" lIns="91440" tIns="45720" rIns="91440" bIns="45720" rtlCol="0" anchor="t">
            <a:normAutofit/>
          </a:bodyPr>
          <a:lstStyle/>
          <a:p>
            <a:pPr algn="ctr" eaLnBrk="1" hangingPunct="1"/>
            <a:r>
              <a:rPr lang="en-US" altLang="en-US" sz="2000">
                <a:solidFill>
                  <a:schemeClr val="tx1"/>
                </a:solidFill>
                <a:latin typeface="Times New Roman"/>
                <a:cs typeface="Times New Roman"/>
              </a:rPr>
              <a:t>from 15A NCAC 2H .0908(b) (cont.)</a:t>
            </a:r>
          </a:p>
          <a:p>
            <a:pPr algn="ctr" eaLnBrk="1" hangingPunct="1"/>
            <a:endParaRPr lang="en-US" altLang="en-US" sz="2000">
              <a:solidFill>
                <a:schemeClr val="tx1"/>
              </a:solidFill>
              <a:latin typeface="Times New Roman"/>
              <a:cs typeface="Times New Roman" panose="02020603050405020304" pitchFamily="18" charset="0"/>
            </a:endParaRPr>
          </a:p>
          <a:p>
            <a:r>
              <a:rPr lang="en-US" altLang="en-US" sz="2000">
                <a:solidFill>
                  <a:schemeClr val="tx1"/>
                </a:solidFill>
                <a:latin typeface="Times New Roman"/>
                <a:cs typeface="Times New Roman"/>
              </a:rPr>
              <a:t>(3) A list of industrial users in significant noncompliance with pretreatment requirements,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the nature of the violations,</a:t>
            </a:r>
            <a:r>
              <a:rPr lang="en-US" altLang="en-US">
                <a:solidFill>
                  <a:schemeClr val="tx1"/>
                </a:solidFill>
                <a:latin typeface="Times New Roman"/>
                <a:cs typeface="Times New Roman"/>
              </a:rPr>
              <a:t> </a:t>
            </a:r>
            <a:r>
              <a:rPr lang="en-US" altLang="en-US" sz="2000">
                <a:solidFill>
                  <a:schemeClr val="tx1"/>
                </a:solidFill>
                <a:latin typeface="Times New Roman"/>
                <a:cs typeface="Times New Roman"/>
              </a:rPr>
              <a:t> and actions taken or proposed to correct the violations; on forms or in a format provided by the Division;</a:t>
            </a:r>
          </a:p>
          <a:p>
            <a:pP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(4) An allocation table as described in Rule .0916(c)(4) listing permit information for all significant industrial users, including but not limited to permit limits, permit effective and expiration dates, and a comparison of total permitted flows and loads with Division approved maximum allowable loadings of the POTW, including flow, on forms or in a format provided by the Division;</a:t>
            </a:r>
          </a:p>
        </p:txBody>
      </p:sp>
      <p:sp>
        <p:nvSpPr>
          <p:cNvPr id="2" name="Slide Number Placeholder 1">
            <a:extLst>
              <a:ext uri="{FF2B5EF4-FFF2-40B4-BE49-F238E27FC236}">
                <a16:creationId xmlns:a16="http://schemas.microsoft.com/office/drawing/2014/main" id="{63F06510-8177-548C-D6BE-0B82103F658D}"/>
              </a:ext>
            </a:extLst>
          </p:cNvPr>
          <p:cNvSpPr>
            <a:spLocks noGrp="1"/>
          </p:cNvSpPr>
          <p:nvPr>
            <p:ph type="sldNum" sz="quarter" idx="12"/>
          </p:nvPr>
        </p:nvSpPr>
        <p:spPr/>
        <p:txBody>
          <a:bodyPr/>
          <a:lstStyle/>
          <a:p>
            <a:fld id="{11F27F3A-B3E9-41ED-AF8F-A365F10BB65F}" type="slidenum">
              <a:rPr lang="en-US" smtClean="0"/>
              <a:pPr/>
              <a:t>10</a:t>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rmAutofit/>
          </a:bodyPr>
          <a:lstStyle/>
          <a:p>
            <a:r>
              <a:rPr lang="en-US" altLang="en-US">
                <a:latin typeface="Franklin Gothic Medium"/>
                <a:cs typeface="Times New Roman"/>
              </a:rPr>
              <a:t>Outline of a Typical Narrative (cont.): </a:t>
            </a:r>
            <a:endParaRPr lang="en-US" altLang="en-US">
              <a:latin typeface="Franklin Gothic Medium"/>
            </a:endParaRPr>
          </a:p>
        </p:txBody>
      </p:sp>
      <p:sp>
        <p:nvSpPr>
          <p:cNvPr id="200707" name="Rectangle 3"/>
          <p:cNvSpPr>
            <a:spLocks noGrp="1" noChangeArrowheads="1"/>
          </p:cNvSpPr>
          <p:nvPr>
            <p:ph idx="1"/>
          </p:nvPr>
        </p:nvSpPr>
        <p:spPr/>
        <p:txBody>
          <a:bodyPr vert="horz" lIns="91440" tIns="45720" rIns="91440" bIns="45720" rtlCol="0" anchor="t">
            <a:normAutofit/>
          </a:bodyPr>
          <a:lstStyle/>
          <a:p>
            <a:pPr eaLnBrk="1" hangingPunct="1"/>
            <a:endParaRPr lang="en-US" altLang="en-US" sz="2400">
              <a:latin typeface="Franklin Gothic Medium"/>
              <a:cs typeface="Times New Roman" panose="02020603050405020304" pitchFamily="18" charset="0"/>
            </a:endParaRPr>
          </a:p>
          <a:p>
            <a:pPr eaLnBrk="1" hangingPunct="1"/>
            <a:r>
              <a:rPr lang="en-US" altLang="en-US" sz="2400">
                <a:latin typeface="Franklin Gothic Medium"/>
                <a:cs typeface="Times New Roman"/>
              </a:rPr>
              <a:t>If you have no IUs in SNC, on Orders, or having pretreatment construction activities, or missing data, your PAR </a:t>
            </a:r>
            <a:r>
              <a:rPr lang="en-US" altLang="en-US" sz="2800" u="sng">
                <a:latin typeface="Franklin Gothic Medium"/>
                <a:cs typeface="Times New Roman"/>
              </a:rPr>
              <a:t>Narrative</a:t>
            </a:r>
            <a:r>
              <a:rPr lang="en-US" altLang="en-US" sz="2400">
                <a:latin typeface="Franklin Gothic Medium"/>
                <a:cs typeface="Times New Roman"/>
              </a:rPr>
              <a:t> may be as simple as the Division's two database items, with any corrections noted.</a:t>
            </a:r>
          </a:p>
          <a:p>
            <a:pPr lvl="1" algn="just" eaLnBrk="1" hangingPunct="1"/>
            <a:r>
              <a:rPr lang="en-US" altLang="en-US" sz="2400">
                <a:latin typeface="Franklin Gothic Medium"/>
                <a:cs typeface="Times New Roman"/>
              </a:rPr>
              <a:t>Program Info. Sheet</a:t>
            </a:r>
          </a:p>
          <a:p>
            <a:pPr lvl="1" algn="just" eaLnBrk="1" hangingPunct="1"/>
            <a:r>
              <a:rPr lang="en-US" altLang="en-US" sz="2400">
                <a:latin typeface="Franklin Gothic Medium"/>
                <a:cs typeface="Times New Roman"/>
              </a:rPr>
              <a:t>Historical SNC database sheet(s)</a:t>
            </a:r>
          </a:p>
          <a:p>
            <a:pPr lvl="1" algn="just" eaLnBrk="1" hangingPunct="1"/>
            <a:endParaRPr lang="en-US" altLang="en-US" sz="2400">
              <a:latin typeface="Comic Sans MS" panose="030F0702030302020204" pitchFamily="66" charset="0"/>
              <a:cs typeface="Times New Roman" panose="02020603050405020304" pitchFamily="18" charset="0"/>
            </a:endParaRPr>
          </a:p>
          <a:p>
            <a:pPr lvl="1" algn="just" eaLnBrk="1" hangingPunct="1">
              <a:buFont typeface="Wingdings" panose="05000000000000000000" pitchFamily="2" charset="2"/>
              <a:buNone/>
            </a:pPr>
            <a:r>
              <a:rPr lang="en-US" altLang="en-US" sz="2400">
                <a:latin typeface="Times" panose="02020603050405020304" pitchFamily="18" charset="0"/>
                <a:cs typeface="Times New Roman" panose="02020603050405020304" pitchFamily="18" charset="0"/>
              </a:rPr>
              <a:t>Still need all other required PAR forms for your type of Program – Full versus Modified Programs!</a:t>
            </a:r>
          </a:p>
        </p:txBody>
      </p:sp>
      <p:sp>
        <p:nvSpPr>
          <p:cNvPr id="2" name="Slide Number Placeholder 1">
            <a:extLst>
              <a:ext uri="{FF2B5EF4-FFF2-40B4-BE49-F238E27FC236}">
                <a16:creationId xmlns:a16="http://schemas.microsoft.com/office/drawing/2014/main" id="{4C0E0DEB-297D-B929-BA5F-EDF06FDE3815}"/>
              </a:ext>
            </a:extLst>
          </p:cNvPr>
          <p:cNvSpPr>
            <a:spLocks noGrp="1"/>
          </p:cNvSpPr>
          <p:nvPr>
            <p:ph type="sldNum" sz="quarter" idx="12"/>
          </p:nvPr>
        </p:nvSpPr>
        <p:spPr/>
        <p:txBody>
          <a:bodyPr/>
          <a:lstStyle/>
          <a:p>
            <a:fld id="{11F27F3A-B3E9-41ED-AF8F-A365F10BB65F}" type="slidenum">
              <a:rPr lang="en-US" smtClean="0"/>
              <a:pPr/>
              <a:t>100</a:t>
            </a:fld>
            <a:endParaRPr lang="en-US"/>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normAutofit/>
          </a:bodyPr>
          <a:lstStyle/>
          <a:p>
            <a:r>
              <a:rPr lang="en-US" altLang="en-US">
                <a:latin typeface="Franklin Gothic Medium"/>
                <a:cs typeface="Times New Roman"/>
              </a:rPr>
              <a:t>Description of Narrative details: </a:t>
            </a:r>
            <a:endParaRPr lang="en-US" altLang="en-US">
              <a:latin typeface="Franklin Gothic Medium"/>
            </a:endParaRPr>
          </a:p>
        </p:txBody>
      </p:sp>
      <p:sp>
        <p:nvSpPr>
          <p:cNvPr id="202755"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u="sng">
                <a:latin typeface="Franklin Gothic Medium"/>
                <a:cs typeface="Times New Roman"/>
              </a:rPr>
              <a:t>General Information:</a:t>
            </a:r>
            <a:endParaRPr lang="en-US">
              <a:latin typeface="Franklin Gothic Medium"/>
              <a:cs typeface="Times New Roman"/>
            </a:endParaRPr>
          </a:p>
          <a:p>
            <a:pPr marL="0" indent="0">
              <a:buNone/>
            </a:pPr>
            <a:r>
              <a:rPr lang="en-US" altLang="en-US" sz="2400">
                <a:latin typeface="Franklin Gothic Medium"/>
                <a:cs typeface="Times New Roman"/>
              </a:rPr>
              <a:t>A.	General Program Information:</a:t>
            </a:r>
            <a:endParaRPr lang="en-US" altLang="en-US" sz="2400" b="1">
              <a:latin typeface="Franklin Gothic Medium"/>
              <a:cs typeface="Times New Roman"/>
            </a:endParaRPr>
          </a:p>
          <a:p>
            <a:pPr marL="0" indent="0">
              <a:buNone/>
            </a:pPr>
            <a:r>
              <a:rPr lang="en-US" altLang="en-US" sz="2400">
                <a:latin typeface="Franklin Gothic Medium"/>
                <a:cs typeface="Times New Roman"/>
              </a:rPr>
              <a:t>	1. Pretreatment Program Info. Sheet </a:t>
            </a:r>
          </a:p>
          <a:p>
            <a:pPr marL="0" indent="0">
              <a:buNone/>
            </a:pPr>
            <a:r>
              <a:rPr lang="en-US" altLang="en-US" sz="2400">
                <a:latin typeface="Franklin Gothic Medium"/>
                <a:cs typeface="Times New Roman"/>
              </a:rPr>
              <a:t>       	</a:t>
            </a:r>
            <a:r>
              <a:rPr lang="en-US" altLang="en-US" sz="2000">
                <a:latin typeface="Franklin Gothic Medium"/>
                <a:cs typeface="Times New Roman"/>
              </a:rPr>
              <a:t>(provided to you by the PERCS Unit with the end of year mailing)</a:t>
            </a:r>
          </a:p>
          <a:p>
            <a:pPr marL="0" indent="0">
              <a:buNone/>
            </a:pPr>
            <a:endParaRPr lang="en-US" altLang="en-US">
              <a:latin typeface="Franklin Gothic Medium"/>
              <a:cs typeface="Times New Roman"/>
            </a:endParaRPr>
          </a:p>
          <a:p>
            <a:pPr marL="457200" lvl="1" indent="0">
              <a:buNone/>
            </a:pPr>
            <a:r>
              <a:rPr lang="en-US" altLang="en-US" sz="2000">
                <a:latin typeface="Franklin Gothic Medium"/>
                <a:cs typeface="Times New Roman"/>
              </a:rPr>
              <a:t>Status of Major Pretreatment Program Elements -</a:t>
            </a:r>
            <a:r>
              <a:rPr lang="en-US" altLang="en-US" sz="1600" b="1">
                <a:latin typeface="Franklin Gothic Medium"/>
                <a:cs typeface="Times New Roman"/>
              </a:rPr>
              <a:t> </a:t>
            </a:r>
            <a:r>
              <a:rPr lang="en-US" altLang="en-US" sz="2000">
                <a:latin typeface="Franklin Gothic Medium"/>
                <a:cs typeface="Times New Roman"/>
              </a:rPr>
              <a:t>LTMP/STMP, HWA, ERP, SUO, IWS -</a:t>
            </a:r>
            <a:r>
              <a:rPr lang="en-US" altLang="en-US" sz="2000" b="1">
                <a:latin typeface="Franklin Gothic Medium"/>
                <a:cs typeface="Times New Roman"/>
              </a:rPr>
              <a:t> </a:t>
            </a:r>
            <a:r>
              <a:rPr lang="en-US" altLang="en-US" sz="2000">
                <a:latin typeface="Franklin Gothic Medium"/>
                <a:cs typeface="Times New Roman"/>
              </a:rPr>
              <a:t>Are the dates and information correct, especially due dates?</a:t>
            </a:r>
          </a:p>
          <a:p>
            <a:pPr marL="457200" lvl="1" indent="0">
              <a:buNone/>
            </a:pPr>
            <a:r>
              <a:rPr lang="en-US" altLang="en-US" sz="2000">
                <a:latin typeface="Franklin Gothic Medium"/>
                <a:cs typeface="Times New Roman"/>
              </a:rPr>
              <a:t>Include any needed corrections marked on the Info Sheet returned with the PAR</a:t>
            </a:r>
          </a:p>
          <a:p>
            <a:pPr marL="457200" lvl="1" indent="0">
              <a:buNone/>
            </a:pPr>
            <a:r>
              <a:rPr lang="en-US" altLang="en-US" sz="2000">
                <a:latin typeface="Franklin Gothic Medium"/>
                <a:cs typeface="Times New Roman"/>
              </a:rPr>
              <a:t>Note, copies of the Program Info. Sheet are available upon request from the PERCS Unit.</a:t>
            </a:r>
          </a:p>
          <a:p>
            <a:pPr marL="457200" lvl="1" indent="0">
              <a:buNone/>
            </a:pPr>
            <a:endParaRPr lang="en-US" altLang="en-US" sz="2000">
              <a:latin typeface="Franklin Gothic Medium"/>
              <a:cs typeface="Times New Roman"/>
            </a:endParaRPr>
          </a:p>
          <a:p>
            <a:pPr marL="0" indent="0">
              <a:buNone/>
            </a:pPr>
            <a:r>
              <a:rPr lang="en-US" altLang="en-US" sz="2400">
                <a:latin typeface="Franklin Gothic Medium"/>
                <a:cs typeface="Times New Roman"/>
              </a:rPr>
              <a:t>	2. Discuss Planned updates of major program elements</a:t>
            </a:r>
          </a:p>
          <a:p>
            <a:pPr marL="0" indent="0">
              <a:buNone/>
            </a:pPr>
            <a:r>
              <a:rPr lang="en-US" altLang="en-US" sz="2400">
                <a:latin typeface="Franklin Gothic Medium"/>
                <a:cs typeface="Times New Roman"/>
              </a:rPr>
              <a:t> in narrative.</a:t>
            </a:r>
            <a:endParaRPr lang="en-US"/>
          </a:p>
        </p:txBody>
      </p:sp>
      <p:sp>
        <p:nvSpPr>
          <p:cNvPr id="2" name="Slide Number Placeholder 1">
            <a:extLst>
              <a:ext uri="{FF2B5EF4-FFF2-40B4-BE49-F238E27FC236}">
                <a16:creationId xmlns:a16="http://schemas.microsoft.com/office/drawing/2014/main" id="{8671899B-D79A-0B07-7E73-8865D33ED31B}"/>
              </a:ext>
            </a:extLst>
          </p:cNvPr>
          <p:cNvSpPr>
            <a:spLocks noGrp="1"/>
          </p:cNvSpPr>
          <p:nvPr>
            <p:ph type="sldNum" sz="quarter" idx="12"/>
          </p:nvPr>
        </p:nvSpPr>
        <p:spPr/>
        <p:txBody>
          <a:bodyPr/>
          <a:lstStyle/>
          <a:p>
            <a:fld id="{11F27F3A-B3E9-41ED-AF8F-A365F10BB65F}" type="slidenum">
              <a:rPr lang="en-US" smtClean="0"/>
              <a:pPr/>
              <a:t>101</a:t>
            </a:fld>
            <a:endParaRPr lang="en-US"/>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4803"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400" u="sng">
                <a:latin typeface="Franklin Gothic Medium"/>
                <a:cs typeface="Times New Roman"/>
              </a:rPr>
              <a:t>General Information:</a:t>
            </a:r>
            <a:endParaRPr lang="en-US">
              <a:latin typeface="Franklin Gothic Medium"/>
              <a:cs typeface="Times New Roman"/>
            </a:endParaRPr>
          </a:p>
          <a:p>
            <a:pPr marL="0" indent="0" eaLnBrk="1" hangingPunct="1">
              <a:buNone/>
            </a:pPr>
            <a:endParaRPr lang="en-US" altLang="en-US" sz="2400" u="sng">
              <a:latin typeface="Franklin Gothic Medium"/>
              <a:cs typeface="Times New Roman" panose="02020603050405020304" pitchFamily="18" charset="0"/>
            </a:endParaRPr>
          </a:p>
          <a:p>
            <a:pPr marL="0" indent="0" eaLnBrk="1" hangingPunct="1">
              <a:buNone/>
            </a:pPr>
            <a:r>
              <a:rPr lang="en-US" altLang="en-US" sz="2400">
                <a:latin typeface="Franklin Gothic Medium"/>
                <a:cs typeface="Times New Roman"/>
              </a:rPr>
              <a:t>B.	General Permit Information:</a:t>
            </a:r>
          </a:p>
          <a:p>
            <a:pPr marL="0" indent="0" eaLnBrk="1" hangingPunct="1">
              <a:buNone/>
            </a:pPr>
            <a:endParaRPr lang="en-US" altLang="en-US" sz="2400">
              <a:latin typeface="Franklin Gothic Medium"/>
              <a:cs typeface="Times New Roman" panose="02020603050405020304" pitchFamily="18" charset="0"/>
            </a:endParaRPr>
          </a:p>
          <a:p>
            <a:pPr marL="0" indent="0">
              <a:buNone/>
            </a:pPr>
            <a:r>
              <a:rPr lang="en-US" altLang="en-US" sz="2400">
                <a:latin typeface="Franklin Gothic Medium"/>
                <a:cs typeface="Times New Roman"/>
              </a:rPr>
              <a:t>	1.	Did you have any permits expire before being </a:t>
            </a:r>
            <a:br>
              <a:rPr lang="en-US" altLang="en-US" sz="2400">
                <a:latin typeface="Franklin Gothic Medium"/>
                <a:cs typeface="Times New Roman" panose="02020603050405020304" pitchFamily="18" charset="0"/>
              </a:rPr>
            </a:br>
            <a:r>
              <a:rPr lang="en-US" altLang="en-US" sz="2400">
                <a:latin typeface="Franklin Gothic Medium"/>
                <a:cs typeface="Times New Roman"/>
              </a:rPr>
              <a:t>renewed ?  LIST THEM, &amp; WHY.</a:t>
            </a:r>
          </a:p>
          <a:p>
            <a:pPr marL="0" indent="0" eaLnBrk="1" hangingPunct="1">
              <a:buNone/>
            </a:pPr>
            <a:endParaRPr lang="en-US" altLang="en-US" sz="2400">
              <a:latin typeface="Franklin Gothic Medium"/>
              <a:cs typeface="Times New Roman" panose="02020603050405020304" pitchFamily="18" charset="0"/>
            </a:endParaRPr>
          </a:p>
          <a:p>
            <a:pPr marL="0" indent="0">
              <a:buNone/>
            </a:pPr>
            <a:r>
              <a:rPr lang="en-US" altLang="en-US" sz="2400">
                <a:latin typeface="Franklin Gothic Medium"/>
                <a:cs typeface="Times New Roman"/>
              </a:rPr>
              <a:t>	2.	Did you have any SIU Permits that were Brand New, Dropped, or Changed Names during the Year ?  Please list them</a:t>
            </a:r>
            <a:r>
              <a:rPr lang="en-US" altLang="en-US" sz="2000">
                <a:latin typeface="Franklin Gothic Medium"/>
                <a:cs typeface="Times New Roman"/>
              </a:rPr>
              <a:t>.</a:t>
            </a:r>
            <a:r>
              <a:rPr lang="en-US" altLang="en-US" sz="2000" i="1">
                <a:latin typeface="Franklin Gothic Medium"/>
                <a:cs typeface="Times New Roman"/>
              </a:rPr>
              <a:t>	</a:t>
            </a:r>
            <a:endParaRPr lang="en-US" altLang="en-US" sz="2400" i="1">
              <a:latin typeface="Franklin Gothic Medium"/>
              <a:cs typeface="Times New Roman"/>
            </a:endParaRPr>
          </a:p>
        </p:txBody>
      </p:sp>
      <p:sp>
        <p:nvSpPr>
          <p:cNvPr id="2" name="Slide Number Placeholder 1">
            <a:extLst>
              <a:ext uri="{FF2B5EF4-FFF2-40B4-BE49-F238E27FC236}">
                <a16:creationId xmlns:a16="http://schemas.microsoft.com/office/drawing/2014/main" id="{E93D2B58-86B2-244F-4E1E-41E4517D0164}"/>
              </a:ext>
            </a:extLst>
          </p:cNvPr>
          <p:cNvSpPr>
            <a:spLocks noGrp="1"/>
          </p:cNvSpPr>
          <p:nvPr>
            <p:ph type="sldNum" sz="quarter" idx="12"/>
          </p:nvPr>
        </p:nvSpPr>
        <p:spPr/>
        <p:txBody>
          <a:bodyPr/>
          <a:lstStyle/>
          <a:p>
            <a:fld id="{11F27F3A-B3E9-41ED-AF8F-A365F10BB65F}" type="slidenum">
              <a:rPr lang="en-US" smtClean="0"/>
              <a:pPr/>
              <a:t>102</a:t>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06851" name="Rectangle 3"/>
          <p:cNvSpPr>
            <a:spLocks noGrp="1" noChangeArrowheads="1"/>
          </p:cNvSpPr>
          <p:nvPr>
            <p:ph idx="1"/>
          </p:nvPr>
        </p:nvSpPr>
        <p:spPr>
          <a:xfrm>
            <a:off x="838200" y="1493045"/>
            <a:ext cx="10515600" cy="4274093"/>
          </a:xfrm>
        </p:spPr>
        <p:txBody>
          <a:bodyPr vert="horz" lIns="91440" tIns="45720" rIns="91440" bIns="45720" rtlCol="0" anchor="t">
            <a:normAutofit fontScale="92500" lnSpcReduction="10000"/>
          </a:bodyPr>
          <a:lstStyle/>
          <a:p>
            <a:pPr marL="0" indent="0" algn="just" eaLnBrk="1" hangingPunct="1">
              <a:buNone/>
            </a:pPr>
            <a:r>
              <a:rPr lang="en-US" altLang="en-US" sz="2000" u="sng">
                <a:latin typeface="Franklin Gothic Medium"/>
                <a:cs typeface="Times New Roman"/>
              </a:rPr>
              <a:t>General Information:</a:t>
            </a:r>
            <a:endParaRPr lang="en-US">
              <a:latin typeface="Franklin Gothic Medium"/>
              <a:cs typeface="Times New Roman"/>
            </a:endParaRPr>
          </a:p>
          <a:p>
            <a:pPr marL="0" indent="0" algn="just" eaLnBrk="1" hangingPunct="1">
              <a:buNone/>
            </a:pPr>
            <a:r>
              <a:rPr lang="en-US" altLang="en-US" sz="2000">
                <a:latin typeface="Franklin Gothic Medium"/>
                <a:cs typeface="Times New Roman"/>
              </a:rPr>
              <a:t>B.	General Permit Information (cont.):</a:t>
            </a:r>
          </a:p>
          <a:p>
            <a:pPr marL="0" indent="0" algn="just" eaLnBrk="1" hangingPunct="1">
              <a:buNone/>
            </a:pPr>
            <a:r>
              <a:rPr lang="en-US" altLang="en-US" sz="1000">
                <a:latin typeface="Franklin Gothic Medium"/>
                <a:cs typeface="Times New Roman"/>
              </a:rPr>
              <a:t>	</a:t>
            </a:r>
          </a:p>
          <a:p>
            <a:pPr marL="0" indent="0" eaLnBrk="1" hangingPunct="1">
              <a:buNone/>
            </a:pPr>
            <a:r>
              <a:rPr lang="en-US" altLang="en-US" sz="2000" i="1">
                <a:latin typeface="Franklin Gothic Medium"/>
                <a:cs typeface="Times New Roman"/>
              </a:rPr>
              <a:t>	Optional</a:t>
            </a:r>
            <a:endParaRPr lang="en-US" altLang="en-US" sz="2000" b="1">
              <a:latin typeface="Franklin Gothic Medium"/>
              <a:cs typeface="Times New Roman"/>
            </a:endParaRPr>
          </a:p>
          <a:p>
            <a:pPr marL="457200" lvl="1" indent="0" eaLnBrk="1" hangingPunct="1">
              <a:buNone/>
            </a:pPr>
            <a:r>
              <a:rPr lang="en-US" altLang="en-US" sz="2000" i="1">
                <a:latin typeface="Franklin Gothic Medium"/>
                <a:cs typeface="Times New Roman"/>
              </a:rPr>
              <a:t>Dates for these permit actions may be listed here as useful reference.</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We realize that some or all of these dates will have already been submitted to the Division with permit renewals, modifications, and drops.</a:t>
            </a:r>
          </a:p>
          <a:p>
            <a:pPr marL="457200" lvl="1" indent="0">
              <a:buNone/>
            </a:pPr>
            <a:endParaRPr lang="en-US" altLang="en-US" sz="2000" i="1">
              <a:latin typeface="Franklin Gothic Medium"/>
              <a:cs typeface="Times New Roman"/>
            </a:endParaRPr>
          </a:p>
          <a:p>
            <a:pPr marL="457200" lvl="1" indent="0" eaLnBrk="1" hangingPunct="1">
              <a:buNone/>
            </a:pPr>
            <a:r>
              <a:rPr lang="en-US" altLang="en-US" sz="2000" i="1">
                <a:latin typeface="Franklin Gothic Medium"/>
                <a:cs typeface="Times New Roman"/>
              </a:rPr>
              <a:t>If you have permits that have been submitted to the Division and you have not received review letter back from the Division, you may note that here.</a:t>
            </a:r>
          </a:p>
          <a:p>
            <a:pPr marL="457200" lvl="1" indent="0">
              <a:buNone/>
            </a:pPr>
            <a:endParaRPr lang="en-US" altLang="en-US" sz="2000" i="1">
              <a:latin typeface="Franklin Gothic Medium"/>
              <a:cs typeface="Times New Roman"/>
            </a:endParaRPr>
          </a:p>
          <a:p>
            <a:pPr marL="457200" lvl="1" indent="0">
              <a:buNone/>
            </a:pPr>
            <a:r>
              <a:rPr lang="en-US" altLang="en-US" sz="2000" i="1">
                <a:latin typeface="Franklin Gothic Medium"/>
                <a:cs typeface="Times New Roman"/>
              </a:rPr>
              <a:t>For new permits, when did the permit become effective and when did the SIU actually begin discharge? Note, if a lag between these dates results in "missing" data, it must be explained  (see "Missing" Data section below).</a:t>
            </a:r>
            <a:r>
              <a:rPr lang="en-US" altLang="en-US" sz="2000" i="1">
                <a:latin typeface="Franklin Gothic Medium"/>
                <a:cs typeface="Arial"/>
              </a:rPr>
              <a:t> </a:t>
            </a:r>
            <a:endParaRPr lang="en-US" altLang="en-US" sz="2000" i="1">
              <a:latin typeface="Franklin Gothic Medium"/>
            </a:endParaRPr>
          </a:p>
        </p:txBody>
      </p:sp>
      <p:sp>
        <p:nvSpPr>
          <p:cNvPr id="4" name="Slide Number Placeholder 3">
            <a:extLst>
              <a:ext uri="{FF2B5EF4-FFF2-40B4-BE49-F238E27FC236}">
                <a16:creationId xmlns:a16="http://schemas.microsoft.com/office/drawing/2014/main" id="{9A2D3F46-8066-B252-3B27-205DA7C5BC8A}"/>
              </a:ext>
            </a:extLst>
          </p:cNvPr>
          <p:cNvSpPr>
            <a:spLocks noGrp="1"/>
          </p:cNvSpPr>
          <p:nvPr>
            <p:ph type="sldNum" sz="quarter" idx="12"/>
          </p:nvPr>
        </p:nvSpPr>
        <p:spPr/>
        <p:txBody>
          <a:bodyPr/>
          <a:lstStyle/>
          <a:p>
            <a:fld id="{11F27F3A-B3E9-41ED-AF8F-A365F10BB65F}" type="slidenum">
              <a:rPr lang="en-US" smtClean="0"/>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08899" name="Rectangle 3"/>
          <p:cNvSpPr>
            <a:spLocks noGrp="1" noChangeArrowheads="1"/>
          </p:cNvSpPr>
          <p:nvPr>
            <p:ph idx="1"/>
          </p:nvPr>
        </p:nvSpPr>
        <p:spPr/>
        <p:txBody>
          <a:bodyPr vert="horz" lIns="91440" tIns="45720" rIns="91440" bIns="45720" rtlCol="0" anchor="t">
            <a:normAutofit/>
          </a:bodyPr>
          <a:lstStyle/>
          <a:p>
            <a:pPr marL="0" indent="0" algn="just" eaLnBrk="1" hangingPunct="1">
              <a:lnSpc>
                <a:spcPct val="90000"/>
              </a:lnSpc>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lnSpc>
                <a:spcPct val="90000"/>
              </a:lnSpc>
              <a:buNone/>
            </a:pPr>
            <a:r>
              <a:rPr lang="en-US" altLang="en-US" sz="2000">
                <a:latin typeface="Franklin Gothic Medium"/>
                <a:cs typeface="Times New Roman"/>
              </a:rPr>
              <a:t>Please LIST alphabetically by IU name:</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A.	</a:t>
            </a:r>
            <a:r>
              <a:rPr lang="en-US" altLang="en-US" sz="2000" u="sng">
                <a:latin typeface="Franklin Gothic Medium"/>
                <a:cs typeface="Times New Roman"/>
              </a:rPr>
              <a:t>IUs in SNC Information:</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1. All IUs in SNC MUST be included in the Narrative and listed on the SNCR Form !</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 the reason(s) and which six-month period(s) they were in SNC.</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If SNC for limits, note if was due to chronic, TRC, or both.</a:t>
            </a:r>
            <a:r>
              <a:rPr lang="en-US" altLang="en-US">
                <a:latin typeface="Franklin Gothic Medium"/>
                <a:cs typeface="Times New Roman"/>
              </a:rPr>
              <a:t> </a:t>
            </a:r>
            <a:r>
              <a:rPr lang="en-US" altLang="en-US" sz="2000">
                <a:latin typeface="Franklin Gothic Medium"/>
                <a:cs typeface="Times New Roman"/>
              </a:rPr>
              <a:t> Information should match what is on your IDSF and SNCR Forms.</a:t>
            </a:r>
          </a:p>
          <a:p>
            <a:pPr marL="0" indent="0" algn="just">
              <a:buNone/>
            </a:pPr>
            <a:r>
              <a:rPr lang="en-US" altLang="en-US" sz="2000">
                <a:latin typeface="Franklin Gothic Medium"/>
                <a:cs typeface="Times New Roman"/>
              </a:rPr>
              <a:t>	4.</a:t>
            </a:r>
            <a:r>
              <a:rPr lang="en-US" altLang="en-US">
                <a:latin typeface="Franklin Gothic Medium"/>
                <a:cs typeface="Times New Roman"/>
              </a:rPr>
              <a:t> </a:t>
            </a:r>
            <a:r>
              <a:rPr lang="en-US" altLang="en-US" sz="2000">
                <a:latin typeface="Franklin Gothic Medium"/>
                <a:cs typeface="Times New Roman"/>
              </a:rPr>
              <a:t> If SNC for something other than limits, such as:</a:t>
            </a:r>
            <a:r>
              <a:rPr lang="en-US" altLang="en-US">
                <a:latin typeface="Franklin Gothic Medium"/>
                <a:cs typeface="Times New Roman"/>
              </a:rPr>
              <a:t> </a:t>
            </a:r>
            <a:r>
              <a:rPr lang="en-US" altLang="en-US" sz="2000">
                <a:latin typeface="Franklin Gothic Medium"/>
                <a:cs typeface="Times New Roman"/>
              </a:rPr>
              <a:t> reporting, missing data/self monitoring, interference, pass-through, permit conditions, etc. please explain.</a:t>
            </a:r>
            <a:endParaRPr lang="en-US" altLang="en-US" sz="1800">
              <a:latin typeface="Franklin Gothic Medium"/>
              <a:cs typeface="Times New Roman"/>
            </a:endParaRPr>
          </a:p>
        </p:txBody>
      </p:sp>
      <p:sp>
        <p:nvSpPr>
          <p:cNvPr id="6" name="Slide Number Placeholder 5">
            <a:extLst>
              <a:ext uri="{FF2B5EF4-FFF2-40B4-BE49-F238E27FC236}">
                <a16:creationId xmlns:a16="http://schemas.microsoft.com/office/drawing/2014/main" id="{7CC49965-6786-8D91-0964-E6FBFE70D472}"/>
              </a:ext>
            </a:extLst>
          </p:cNvPr>
          <p:cNvSpPr>
            <a:spLocks noGrp="1"/>
          </p:cNvSpPr>
          <p:nvPr>
            <p:ph type="sldNum" sz="quarter" idx="12"/>
          </p:nvPr>
        </p:nvSpPr>
        <p:spPr/>
        <p:txBody>
          <a:bodyPr/>
          <a:lstStyle/>
          <a:p>
            <a:fld id="{11F27F3A-B3E9-41ED-AF8F-A365F10BB65F}" type="slidenum">
              <a:rPr lang="en-US" smtClean="0"/>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0947" name="Rectangle 3"/>
          <p:cNvSpPr>
            <a:spLocks noGrp="1" noChangeArrowheads="1"/>
          </p:cNvSpPr>
          <p:nvPr>
            <p:ph idx="1"/>
          </p:nvPr>
        </p:nvSpPr>
        <p:spPr>
          <a:xfrm>
            <a:off x="838200" y="1493045"/>
            <a:ext cx="10515600" cy="4043488"/>
          </a:xfrm>
        </p:spPr>
        <p:txBody>
          <a:bodyPr vert="horz" lIns="91440" tIns="45720" rIns="91440" bIns="45720" rtlCol="0" anchor="t">
            <a:normAutofit lnSpcReduction="10000"/>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a:t>
            </a:r>
          </a:p>
          <a:p>
            <a:pPr marL="0" indent="0" algn="just" eaLnBrk="1" hangingPunct="1">
              <a:buNone/>
            </a:pPr>
            <a:endParaRPr lang="en-US" altLang="en-US" sz="2000">
              <a:latin typeface="Franklin Gothic Medium"/>
              <a:cs typeface="Times New Roman" panose="02020603050405020304" pitchFamily="18" charset="0"/>
            </a:endParaRPr>
          </a:p>
          <a:p>
            <a:pPr marL="0" indent="0" algn="just" eaLnBrk="1" hangingPunct="1">
              <a:buNone/>
            </a:pPr>
            <a:r>
              <a:rPr lang="en-US" altLang="en-US" sz="2000">
                <a:latin typeface="Franklin Gothic Medium"/>
                <a:cs typeface="Times New Roman"/>
              </a:rPr>
              <a:t>A.	</a:t>
            </a:r>
            <a:r>
              <a:rPr lang="en-US" altLang="en-US" sz="2000" u="sng">
                <a:latin typeface="Franklin Gothic Medium"/>
                <a:cs typeface="Times New Roman"/>
              </a:rPr>
              <a:t>IUs in SNC Information: (cont.)</a:t>
            </a:r>
          </a:p>
          <a:p>
            <a:pPr marL="0" indent="0" algn="just" eaLnBrk="1" hangingPunct="1">
              <a:buNone/>
            </a:pP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5.</a:t>
            </a:r>
            <a:r>
              <a:rPr lang="en-US" altLang="en-US">
                <a:latin typeface="Franklin Gothic Medium"/>
                <a:cs typeface="Times New Roman"/>
              </a:rPr>
              <a:t> </a:t>
            </a:r>
            <a:r>
              <a:rPr lang="en-US" altLang="en-US" sz="2000">
                <a:latin typeface="Franklin Gothic Medium"/>
                <a:cs typeface="Times New Roman"/>
              </a:rPr>
              <a:t> Enclose a copy of the Public Notice for SNC, or affidavit.</a:t>
            </a:r>
            <a:r>
              <a:rPr lang="en-US" altLang="en-US">
                <a:latin typeface="Franklin Gothic Medium"/>
                <a:cs typeface="Times New Roman"/>
              </a:rPr>
              <a:t> </a:t>
            </a:r>
            <a:r>
              <a:rPr lang="en-US" altLang="en-US" sz="2000">
                <a:latin typeface="Franklin Gothic Medium"/>
                <a:cs typeface="Times New Roman"/>
              </a:rPr>
              <a:t> If Public Notice is not in the PAR explain why not.</a:t>
            </a:r>
            <a:r>
              <a:rPr lang="en-US" altLang="en-US">
                <a:latin typeface="Franklin Gothic Medium"/>
                <a:cs typeface="Times New Roman"/>
              </a:rPr>
              <a:t> </a:t>
            </a:r>
            <a:r>
              <a:rPr lang="en-US" altLang="en-US" sz="2000">
                <a:latin typeface="Franklin Gothic Medium"/>
                <a:cs typeface="Times New Roman"/>
              </a:rPr>
              <a:t> PAR will not be considered complete until Public Notice is received.</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6.</a:t>
            </a:r>
            <a:r>
              <a:rPr lang="en-US" altLang="en-US">
                <a:latin typeface="Franklin Gothic Medium"/>
                <a:cs typeface="Times New Roman"/>
              </a:rPr>
              <a:t> </a:t>
            </a:r>
            <a:r>
              <a:rPr lang="en-US" altLang="en-US" sz="2000">
                <a:latin typeface="Franklin Gothic Medium"/>
                <a:cs typeface="Times New Roman"/>
              </a:rPr>
              <a:t> Explain how a SNC situation was or will be resolved; such as:</a:t>
            </a:r>
            <a:r>
              <a:rPr lang="en-US" altLang="en-US">
                <a:latin typeface="Franklin Gothic Medium"/>
                <a:cs typeface="Times New Roman"/>
              </a:rPr>
              <a:t> </a:t>
            </a:r>
            <a:r>
              <a:rPr lang="en-US" altLang="en-US" sz="2000">
                <a:latin typeface="Franklin Gothic Medium"/>
                <a:cs typeface="Times New Roman"/>
              </a:rPr>
              <a:t> increased limit, shut down, installed or improved pretreatment, better operations, production changes, etc.</a:t>
            </a:r>
          </a:p>
          <a:p>
            <a:pPr marL="0" indent="0" algn="just">
              <a:buNone/>
            </a:pPr>
            <a:endParaRPr lang="en-US" altLang="en-US">
              <a:latin typeface="Franklin Gothic Medium"/>
              <a:cs typeface="Times New Roman"/>
            </a:endParaRPr>
          </a:p>
          <a:p>
            <a:pPr marL="0" indent="0" algn="just">
              <a:buNone/>
            </a:pPr>
            <a:r>
              <a:rPr lang="en-US" altLang="en-US" sz="2000">
                <a:latin typeface="Franklin Gothic Medium"/>
                <a:cs typeface="Times New Roman"/>
              </a:rPr>
              <a:t>	7.</a:t>
            </a:r>
            <a:r>
              <a:rPr lang="en-US" altLang="en-US">
                <a:latin typeface="Franklin Gothic Medium"/>
                <a:cs typeface="Times New Roman"/>
              </a:rPr>
              <a:t> </a:t>
            </a:r>
            <a:r>
              <a:rPr lang="en-US" altLang="en-US" sz="2000">
                <a:latin typeface="Franklin Gothic Medium"/>
                <a:cs typeface="Times New Roman"/>
              </a:rPr>
              <a:t> Explain how previous SNC situations were resolved if resolution occurred in this PAR year.</a:t>
            </a:r>
          </a:p>
        </p:txBody>
      </p:sp>
      <p:sp>
        <p:nvSpPr>
          <p:cNvPr id="2" name="Slide Number Placeholder 1">
            <a:extLst>
              <a:ext uri="{FF2B5EF4-FFF2-40B4-BE49-F238E27FC236}">
                <a16:creationId xmlns:a16="http://schemas.microsoft.com/office/drawing/2014/main" id="{ABCD4A07-EF2A-0D7F-DEE4-90D107DFEAF6}"/>
              </a:ext>
            </a:extLst>
          </p:cNvPr>
          <p:cNvSpPr>
            <a:spLocks noGrp="1"/>
          </p:cNvSpPr>
          <p:nvPr>
            <p:ph type="sldNum" sz="quarter" idx="12"/>
          </p:nvPr>
        </p:nvSpPr>
        <p:spPr/>
        <p:txBody>
          <a:bodyPr/>
          <a:lstStyle/>
          <a:p>
            <a:fld id="{11F27F3A-B3E9-41ED-AF8F-A365F10BB65F}" type="slidenum">
              <a:rPr lang="en-US" smtClean="0"/>
              <a:pPr/>
              <a:t>105</a:t>
            </a:fld>
            <a:endParaRPr lang="en-US"/>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2995"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eaLnBrk="1" hangingPunct="1">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B.	</a:t>
            </a:r>
            <a:r>
              <a:rPr lang="en-US" altLang="en-US" sz="2000" u="sng">
                <a:latin typeface="Franklin Gothic Medium"/>
                <a:cs typeface="Times New Roman"/>
              </a:rPr>
              <a:t>Orders or Schedule Information:</a:t>
            </a:r>
            <a:r>
              <a:rPr lang="en-US" altLang="en-US">
                <a:latin typeface="Franklin Gothic Medium"/>
                <a:cs typeface="Times New Roman"/>
              </a:rPr>
              <a:t> </a:t>
            </a:r>
            <a:r>
              <a:rPr lang="en-US" altLang="en-US" sz="2000">
                <a:latin typeface="Franklin Gothic Medium"/>
                <a:cs typeface="Times New Roman"/>
              </a:rPr>
              <a:t> For SIUs on an Order of any kind (including Administrative Orders, Consent Orders, Compliance Schedules) at any time during the PAR year, include the following information:</a:t>
            </a:r>
          </a:p>
          <a:p>
            <a:pPr marL="0" indent="0" algn="just">
              <a:buNone/>
            </a:pPr>
            <a:r>
              <a:rPr lang="en-US" altLang="en-US" sz="2000">
                <a:latin typeface="Franklin Gothic Medium"/>
                <a:cs typeface="Times New Roman"/>
              </a:rPr>
              <a:t>	1. A copy of the Order/Schedule with the PAR.</a:t>
            </a:r>
            <a:r>
              <a:rPr lang="en-US" altLang="en-US">
                <a:latin typeface="Franklin Gothic Medium"/>
                <a:cs typeface="Times New Roman"/>
              </a:rPr>
              <a:t> </a:t>
            </a:r>
            <a:r>
              <a:rPr lang="en-US" altLang="en-US" sz="2000">
                <a:latin typeface="Franklin Gothic Medium"/>
                <a:cs typeface="Times New Roman"/>
              </a:rPr>
              <a:t> If Order/Schedule has been modified since last submitted, include a new copy with the PAR.</a:t>
            </a:r>
          </a:p>
          <a:p>
            <a:pPr marL="0" indent="0" algn="just">
              <a:buNone/>
            </a:pPr>
            <a:r>
              <a:rPr lang="en-US" altLang="en-US" sz="2000">
                <a:latin typeface="Franklin Gothic Medium"/>
                <a:cs typeface="Times New Roman"/>
              </a:rPr>
              <a:t>	2.</a:t>
            </a:r>
            <a:r>
              <a:rPr lang="en-US" altLang="en-US">
                <a:latin typeface="Franklin Gothic Medium"/>
                <a:cs typeface="Times New Roman"/>
              </a:rPr>
              <a:t> </a:t>
            </a:r>
            <a:r>
              <a:rPr lang="en-US" altLang="en-US" sz="2000">
                <a:latin typeface="Franklin Gothic Medium"/>
                <a:cs typeface="Times New Roman"/>
              </a:rPr>
              <a:t> Notes on all successfully completed Orders/Schedules.</a:t>
            </a:r>
          </a:p>
          <a:p>
            <a:pPr marL="0" indent="0" algn="just">
              <a:buNone/>
            </a:pPr>
            <a:r>
              <a:rPr lang="en-US" altLang="en-US" sz="2000">
                <a:latin typeface="Franklin Gothic Medium"/>
                <a:cs typeface="Times New Roman"/>
              </a:rPr>
              <a:t>	3.</a:t>
            </a:r>
            <a:r>
              <a:rPr lang="en-US" altLang="en-US">
                <a:latin typeface="Franklin Gothic Medium"/>
                <a:cs typeface="Times New Roman"/>
              </a:rPr>
              <a:t> </a:t>
            </a:r>
            <a:r>
              <a:rPr lang="en-US" altLang="en-US" sz="2000">
                <a:latin typeface="Franklin Gothic Medium"/>
                <a:cs typeface="Times New Roman"/>
              </a:rPr>
              <a:t> Notes on all due dates in the Order/Schedule.</a:t>
            </a:r>
            <a:r>
              <a:rPr lang="en-US" altLang="en-US">
                <a:latin typeface="Franklin Gothic Medium"/>
                <a:cs typeface="Times New Roman"/>
              </a:rPr>
              <a:t> </a:t>
            </a:r>
            <a:endParaRPr lang="en-US" altLang="en-US" sz="2000">
              <a:latin typeface="Franklin Gothic Medium"/>
              <a:cs typeface="Times New Roman" panose="02020603050405020304" pitchFamily="18" charset="0"/>
            </a:endParaRPr>
          </a:p>
          <a:p>
            <a:pPr marL="0" indent="0" algn="just">
              <a:buNone/>
            </a:pPr>
            <a:r>
              <a:rPr lang="en-US" altLang="en-US" sz="2000">
                <a:latin typeface="Franklin Gothic Medium"/>
                <a:cs typeface="Times New Roman"/>
              </a:rPr>
              <a:t>	4. Notes on violations of any interim limits or due dates.</a:t>
            </a:r>
            <a:r>
              <a:rPr lang="en-US" altLang="en-US">
                <a:latin typeface="Franklin Gothic Medium"/>
                <a:cs typeface="Times New Roman"/>
              </a:rPr>
              <a:t> </a:t>
            </a:r>
            <a:r>
              <a:rPr lang="en-US" altLang="en-US" sz="2000">
                <a:latin typeface="Franklin Gothic Medium"/>
                <a:cs typeface="Times New Roman"/>
              </a:rPr>
              <a:t> Explain what and why and discuss penalties assessed and penalties collected.</a:t>
            </a:r>
            <a:r>
              <a:rPr lang="en-US" altLang="en-US">
                <a:latin typeface="Franklin Gothic Medium"/>
                <a:cs typeface="Times New Roman"/>
              </a:rPr>
              <a:t> </a:t>
            </a:r>
            <a:r>
              <a:rPr lang="en-US" altLang="en-US" sz="2000">
                <a:latin typeface="Franklin Gothic Medium"/>
                <a:cs typeface="Times New Roman"/>
              </a:rPr>
              <a:t> You may </a:t>
            </a:r>
            <a:r>
              <a:rPr lang="en-US" altLang="en-US" sz="2000" i="1">
                <a:latin typeface="Franklin Gothic Medium"/>
                <a:cs typeface="Times New Roman"/>
              </a:rPr>
              <a:t>(optional)</a:t>
            </a:r>
            <a:r>
              <a:rPr lang="en-US" altLang="en-US" sz="2000">
                <a:latin typeface="Franklin Gothic Medium"/>
                <a:cs typeface="Times New Roman"/>
              </a:rPr>
              <a:t> attach copies of NOVs and correspondence.</a:t>
            </a: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D16EDE40-0998-2AC1-D4F3-9FF9C64205CC}"/>
              </a:ext>
            </a:extLst>
          </p:cNvPr>
          <p:cNvSpPr>
            <a:spLocks noGrp="1"/>
          </p:cNvSpPr>
          <p:nvPr>
            <p:ph type="sldNum" sz="quarter" idx="12"/>
          </p:nvPr>
        </p:nvSpPr>
        <p:spPr/>
        <p:txBody>
          <a:bodyPr/>
          <a:lstStyle/>
          <a:p>
            <a:fld id="{11F27F3A-B3E9-41ED-AF8F-A365F10BB65F}" type="slidenum">
              <a:rPr lang="en-US" smtClean="0"/>
              <a:pPr/>
              <a:t>106</a:t>
            </a:fld>
            <a:endParaRPr lang="en-US"/>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5043" name="Rectangle 3"/>
          <p:cNvSpPr>
            <a:spLocks noGrp="1" noChangeArrowheads="1"/>
          </p:cNvSpPr>
          <p:nvPr>
            <p:ph idx="1"/>
          </p:nvPr>
        </p:nvSpPr>
        <p:spPr/>
        <p:txBody>
          <a:bodyPr vert="horz" lIns="91440" tIns="45720" rIns="91440" bIns="45720" rtlCol="0" anchor="t">
            <a:normAutofit fontScale="92500" lnSpcReduction="10000"/>
          </a:bodyPr>
          <a:lstStyle/>
          <a:p>
            <a:pPr marL="0" indent="0" algn="just" eaLnBrk="1" hangingPunct="1">
              <a:lnSpc>
                <a:spcPct val="90000"/>
              </a:lnSpc>
              <a:buNone/>
            </a:pPr>
            <a:r>
              <a:rPr lang="en-US" altLang="en-US" sz="2000" u="sng">
                <a:latin typeface="Franklin Gothic Medium"/>
                <a:cs typeface="Times New Roman"/>
              </a:rPr>
              <a:t>IU INFORMATION (cont.)</a:t>
            </a:r>
            <a:r>
              <a:rPr lang="en-US" altLang="en-US" sz="2000">
                <a:latin typeface="Franklin Gothic Medium"/>
                <a:cs typeface="Times New Roman"/>
              </a:rPr>
              <a:t>:</a:t>
            </a:r>
            <a:endParaRPr lang="en-US">
              <a:latin typeface="Franklin Gothic Medium"/>
              <a:cs typeface="Times New Roman"/>
            </a:endParaRPr>
          </a:p>
          <a:p>
            <a:pPr marL="0" indent="0" algn="just" eaLnBrk="1" hangingPunct="1">
              <a:lnSpc>
                <a:spcPct val="90000"/>
              </a:lnSpc>
              <a:buNone/>
            </a:pPr>
            <a:r>
              <a:rPr lang="en-US" altLang="en-US" sz="1800">
                <a:latin typeface="Franklin Gothic Medium"/>
                <a:cs typeface="Times New Roman"/>
              </a:rPr>
              <a:t>	</a:t>
            </a:r>
            <a:endParaRPr lang="en-US" altLang="en-US" sz="2000">
              <a:latin typeface="Franklin Gothic Medium"/>
              <a:cs typeface="Times New Roman"/>
            </a:endParaRPr>
          </a:p>
          <a:p>
            <a:pPr marL="0" indent="0" algn="just" eaLnBrk="1" hangingPunct="1">
              <a:lnSpc>
                <a:spcPct val="90000"/>
              </a:lnSpc>
              <a:buNone/>
            </a:pPr>
            <a:r>
              <a:rPr lang="en-US" altLang="en-US" sz="2000">
                <a:latin typeface="Franklin Gothic Medium"/>
                <a:cs typeface="Times New Roman"/>
              </a:rPr>
              <a:t>C.	</a:t>
            </a:r>
            <a:r>
              <a:rPr lang="en-US" altLang="en-US" sz="2000" u="sng">
                <a:latin typeface="Franklin Gothic Medium"/>
                <a:cs typeface="Times New Roman"/>
              </a:rPr>
              <a:t>Pretreatment (AtoC) and Construction Info:</a:t>
            </a:r>
            <a:endParaRPr lang="en-US" altLang="en-US" sz="2000">
              <a:latin typeface="Franklin Gothic Medium"/>
              <a:cs typeface="Times New Roman"/>
            </a:endParaRP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Narrative must include information on any SIUs who have submitted plans and specifications, requested an AtoC, or had construction activities on their pretreatment systems during the PAR year.</a:t>
            </a:r>
            <a:r>
              <a:rPr lang="en-US" altLang="en-US">
                <a:latin typeface="Franklin Gothic Medium"/>
                <a:cs typeface="Times New Roman"/>
              </a:rPr>
              <a:t> </a:t>
            </a:r>
            <a:r>
              <a:rPr lang="en-US" altLang="en-US" sz="2000">
                <a:latin typeface="Franklin Gothic Medium"/>
                <a:cs typeface="Times New Roman"/>
              </a:rPr>
              <a:t> This information will document or measure improvements to pretreatment facilities and the work of pretreatment coordinators towards improving the environment.</a:t>
            </a:r>
          </a:p>
          <a:p>
            <a:pPr marL="0" indent="0" algn="just" eaLnBrk="1" hangingPunct="1">
              <a:lnSpc>
                <a:spcPct val="90000"/>
              </a:lnSpc>
              <a:buNone/>
            </a:pPr>
            <a:endParaRPr lang="en-US" altLang="en-US" sz="2000">
              <a:latin typeface="Franklin Gothic Medium"/>
              <a:cs typeface="Times New Roman" panose="02020603050405020304" pitchFamily="18" charset="0"/>
            </a:endParaRPr>
          </a:p>
          <a:p>
            <a:pPr marL="0" indent="0" algn="just" eaLnBrk="1" hangingPunct="1">
              <a:lnSpc>
                <a:spcPct val="90000"/>
              </a:lnSpc>
              <a:buNone/>
            </a:pPr>
            <a:r>
              <a:rPr lang="en-US" altLang="en-US" sz="2000">
                <a:latin typeface="Franklin Gothic Medium"/>
                <a:cs typeface="Times New Roman"/>
              </a:rPr>
              <a:t>	2.  Please include the following information:</a:t>
            </a:r>
          </a:p>
          <a:p>
            <a:pPr marL="0" indent="0" algn="just">
              <a:buNone/>
            </a:pPr>
            <a:r>
              <a:rPr lang="en-US" altLang="en-US" sz="2000">
                <a:latin typeface="Franklin Gothic Medium"/>
                <a:cs typeface="Times New Roman"/>
              </a:rPr>
              <a:t>		a.</a:t>
            </a:r>
            <a:r>
              <a:rPr lang="en-US" altLang="en-US">
                <a:latin typeface="Franklin Gothic Medium"/>
                <a:cs typeface="Times New Roman"/>
              </a:rPr>
              <a:t> </a:t>
            </a:r>
            <a:r>
              <a:rPr lang="en-US" altLang="en-US" sz="2000">
                <a:latin typeface="Franklin Gothic Medium"/>
                <a:cs typeface="Times New Roman"/>
              </a:rPr>
              <a:t> Brief description of what is, was, or will be constructed.</a:t>
            </a:r>
          </a:p>
          <a:p>
            <a:pPr marL="0" indent="0" algn="just">
              <a:buNone/>
            </a:pPr>
            <a:r>
              <a:rPr lang="en-US" altLang="en-US" sz="2000">
                <a:latin typeface="Franklin Gothic Medium"/>
                <a:cs typeface="Times New Roman"/>
              </a:rPr>
              <a:t>		b.</a:t>
            </a:r>
            <a:r>
              <a:rPr lang="en-US" altLang="en-US">
                <a:latin typeface="Franklin Gothic Medium"/>
                <a:cs typeface="Times New Roman"/>
              </a:rPr>
              <a:t> </a:t>
            </a:r>
            <a:r>
              <a:rPr lang="en-US" altLang="en-US" sz="2000">
                <a:latin typeface="Franklin Gothic Medium"/>
                <a:cs typeface="Times New Roman"/>
              </a:rPr>
              <a:t> Approx. cost.</a:t>
            </a:r>
          </a:p>
          <a:p>
            <a:pPr marL="0" indent="0" algn="just">
              <a:buNone/>
            </a:pPr>
            <a:r>
              <a:rPr lang="en-US" altLang="en-US" sz="2000">
                <a:latin typeface="Franklin Gothic Medium"/>
                <a:cs typeface="Times New Roman"/>
              </a:rPr>
              <a:t>		c.</a:t>
            </a:r>
            <a:r>
              <a:rPr lang="en-US" altLang="en-US">
                <a:latin typeface="Franklin Gothic Medium"/>
                <a:cs typeface="Times New Roman"/>
              </a:rPr>
              <a:t> </a:t>
            </a:r>
            <a:r>
              <a:rPr lang="en-US" altLang="en-US" sz="2000">
                <a:latin typeface="Franklin Gothic Medium"/>
                <a:cs typeface="Times New Roman"/>
              </a:rPr>
              <a:t> Date submitted and/or date of AtoC.</a:t>
            </a:r>
          </a:p>
          <a:p>
            <a:pPr marL="0" indent="0" algn="just">
              <a:buNone/>
            </a:pPr>
            <a:r>
              <a:rPr lang="en-US" altLang="en-US" sz="2000">
                <a:latin typeface="Franklin Gothic Medium"/>
                <a:cs typeface="Times New Roman"/>
              </a:rPr>
              <a:t>		d.</a:t>
            </a:r>
            <a:r>
              <a:rPr lang="en-US" altLang="en-US">
                <a:latin typeface="Franklin Gothic Medium"/>
                <a:cs typeface="Times New Roman"/>
              </a:rPr>
              <a:t> </a:t>
            </a:r>
            <a:r>
              <a:rPr lang="en-US" altLang="en-US" sz="2000">
                <a:latin typeface="Franklin Gothic Medium"/>
                <a:cs typeface="Times New Roman"/>
              </a:rPr>
              <a:t> Date construction begun, or scheduled to began.</a:t>
            </a:r>
          </a:p>
          <a:p>
            <a:pPr marL="0" indent="0" algn="just">
              <a:buNone/>
            </a:pPr>
            <a:r>
              <a:rPr lang="en-US" altLang="en-US" sz="2000">
                <a:latin typeface="Franklin Gothic Medium"/>
                <a:cs typeface="Times New Roman"/>
              </a:rPr>
              <a:t>		e.</a:t>
            </a:r>
            <a:r>
              <a:rPr lang="en-US" altLang="en-US">
                <a:latin typeface="Franklin Gothic Medium"/>
                <a:cs typeface="Times New Roman"/>
              </a:rPr>
              <a:t> </a:t>
            </a:r>
            <a:r>
              <a:rPr lang="en-US" altLang="en-US" sz="2000">
                <a:latin typeface="Franklin Gothic Medium"/>
                <a:cs typeface="Times New Roman"/>
              </a:rPr>
              <a:t> Date construction completed or scheduled to end.</a:t>
            </a:r>
            <a:r>
              <a:rPr lang="en-US" altLang="en-US">
                <a:latin typeface="Franklin Gothic Medium"/>
                <a:cs typeface="Arial"/>
              </a:rPr>
              <a:t> </a:t>
            </a:r>
            <a:endParaRPr lang="en-US" altLang="en-US" sz="2000">
              <a:latin typeface="Franklin Gothic Medium"/>
            </a:endParaRPr>
          </a:p>
        </p:txBody>
      </p:sp>
      <p:sp>
        <p:nvSpPr>
          <p:cNvPr id="2" name="Slide Number Placeholder 1">
            <a:extLst>
              <a:ext uri="{FF2B5EF4-FFF2-40B4-BE49-F238E27FC236}">
                <a16:creationId xmlns:a16="http://schemas.microsoft.com/office/drawing/2014/main" id="{A8C99E3D-4DAA-9EE4-C8B3-79CAB2EE7116}"/>
              </a:ext>
            </a:extLst>
          </p:cNvPr>
          <p:cNvSpPr>
            <a:spLocks noGrp="1"/>
          </p:cNvSpPr>
          <p:nvPr>
            <p:ph type="sldNum" sz="quarter" idx="12"/>
          </p:nvPr>
        </p:nvSpPr>
        <p:spPr/>
        <p:txBody>
          <a:bodyPr/>
          <a:lstStyle/>
          <a:p>
            <a:fld id="{11F27F3A-B3E9-41ED-AF8F-A365F10BB65F}" type="slidenum">
              <a:rPr lang="en-US" smtClean="0"/>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altLang="en-US">
                <a:latin typeface="Franklin Gothic Medium"/>
                <a:cs typeface="Times New Roman"/>
              </a:rPr>
              <a:t>Description of Narrative details:</a:t>
            </a:r>
          </a:p>
        </p:txBody>
      </p:sp>
      <p:sp>
        <p:nvSpPr>
          <p:cNvPr id="217091"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a:t>
            </a:r>
            <a:r>
              <a:rPr lang="en-US" altLang="en-US" sz="2000">
                <a:latin typeface="Franklin Gothic Medium"/>
                <a:cs typeface="Times New Roman"/>
              </a:rPr>
              <a:t> (cont.):</a:t>
            </a:r>
            <a:endParaRPr lang="en-US">
              <a:latin typeface="Franklin Gothic Medium"/>
              <a:cs typeface="Times New Roman"/>
            </a:endParaRPr>
          </a:p>
          <a:p>
            <a:pPr marL="0" indent="0" algn="just">
              <a:buNone/>
            </a:pPr>
            <a:r>
              <a:rPr lang="en-US" altLang="en-US" sz="2000">
                <a:latin typeface="Franklin Gothic Medium"/>
                <a:cs typeface="Times New Roman"/>
              </a:rPr>
              <a:t>	</a:t>
            </a:r>
          </a:p>
          <a:p>
            <a:pPr marL="0" indent="0" algn="just">
              <a:buNone/>
            </a:pPr>
            <a:r>
              <a:rPr lang="en-US" altLang="en-US" sz="2000">
                <a:latin typeface="Franklin Gothic Medium"/>
                <a:cs typeface="Times New Roman"/>
              </a:rPr>
              <a:t>D. 	</a:t>
            </a:r>
            <a:r>
              <a:rPr lang="en-US" altLang="en-US" sz="2000" u="sng">
                <a:latin typeface="Franklin Gothic Medium"/>
                <a:cs typeface="Times New Roman"/>
              </a:rPr>
              <a:t>SIUs with Missing Data:</a:t>
            </a:r>
          </a:p>
          <a:p>
            <a:pPr marL="0" indent="0" algn="just">
              <a:buNone/>
            </a:pPr>
            <a:r>
              <a:rPr lang="en-US" altLang="en-US" sz="2000">
                <a:latin typeface="Franklin Gothic Medium"/>
                <a:cs typeface="Times New Roman"/>
              </a:rPr>
              <a:t>	1.</a:t>
            </a:r>
            <a:r>
              <a:rPr lang="en-US" altLang="en-US">
                <a:latin typeface="Franklin Gothic Medium"/>
                <a:cs typeface="Times New Roman"/>
              </a:rPr>
              <a:t> </a:t>
            </a:r>
            <a:r>
              <a:rPr lang="en-US" altLang="en-US" sz="2000">
                <a:latin typeface="Franklin Gothic Medium"/>
                <a:cs typeface="Times New Roman"/>
              </a:rPr>
              <a:t> Explain WHY any required sampling may "appear" to have not been done for any SIU.</a:t>
            </a:r>
            <a:r>
              <a:rPr lang="en-US" altLang="en-US">
                <a:latin typeface="Franklin Gothic Medium"/>
                <a:cs typeface="Times New Roman"/>
              </a:rPr>
              <a:t> </a:t>
            </a:r>
            <a:r>
              <a:rPr lang="en-US" altLang="en-US" sz="2000">
                <a:latin typeface="Franklin Gothic Medium"/>
                <a:cs typeface="Times New Roman"/>
              </a:rPr>
              <a:t> Missing data may be required to be repeated.</a:t>
            </a:r>
            <a:r>
              <a:rPr lang="en-US" altLang="en-US">
                <a:latin typeface="Franklin Gothic Medium"/>
                <a:cs typeface="Times New Roman"/>
              </a:rPr>
              <a:t> </a:t>
            </a:r>
            <a:r>
              <a:rPr lang="en-US" altLang="en-US" sz="2000">
                <a:latin typeface="Franklin Gothic Medium"/>
                <a:cs typeface="Times New Roman"/>
              </a:rPr>
              <a:t> Missed self-monitoring is a violation and may be considered SNC.</a:t>
            </a:r>
            <a:r>
              <a:rPr lang="en-US" altLang="en-US">
                <a:latin typeface="Franklin Gothic Medium"/>
                <a:cs typeface="Times New Roman"/>
              </a:rPr>
              <a:t> </a:t>
            </a:r>
            <a:r>
              <a:rPr lang="en-US" altLang="en-US" sz="2000">
                <a:latin typeface="Franklin Gothic Medium"/>
                <a:cs typeface="Times New Roman"/>
              </a:rPr>
              <a:t> Reasons for missing data are:</a:t>
            </a:r>
          </a:p>
          <a:p>
            <a:pPr marL="914400" lvl="2" indent="0" algn="just">
              <a:buNone/>
            </a:pPr>
            <a:r>
              <a:rPr lang="en-US" altLang="en-US" sz="1800">
                <a:latin typeface="Franklin Gothic Medium"/>
                <a:cs typeface="Times New Roman"/>
              </a:rPr>
              <a:t>A permit is issued (became effective) well before the actual discharge began.</a:t>
            </a:r>
          </a:p>
          <a:p>
            <a:pPr marL="914400" lvl="2" indent="0" algn="just">
              <a:buNone/>
            </a:pPr>
            <a:r>
              <a:rPr lang="en-US" altLang="en-US" sz="1800">
                <a:latin typeface="Franklin Gothic Medium"/>
                <a:cs typeface="Times New Roman"/>
              </a:rPr>
              <a:t>A Permit is officially dropped well after the actual discharge was stopped.</a:t>
            </a:r>
          </a:p>
          <a:p>
            <a:pPr marL="914400" lvl="2" indent="0" algn="just">
              <a:buNone/>
            </a:pPr>
            <a:r>
              <a:rPr lang="en-US" altLang="en-US" sz="1800">
                <a:latin typeface="Franklin Gothic Medium"/>
                <a:cs typeface="Times New Roman"/>
              </a:rPr>
              <a:t>Temporary shut downs / No process discharge.</a:t>
            </a:r>
          </a:p>
          <a:p>
            <a:pPr marL="914400" lvl="2" indent="0" algn="just">
              <a:buNone/>
            </a:pPr>
            <a:r>
              <a:rPr lang="en-US" altLang="en-US" sz="1800">
                <a:latin typeface="Franklin Gothic Medium"/>
                <a:cs typeface="Times New Roman"/>
              </a:rPr>
              <a:t>Missed self monitoring, "botched" sampling, act of god, act of nature, or other reason.  	(EXPLAIN !)</a:t>
            </a:r>
          </a:p>
        </p:txBody>
      </p:sp>
      <p:sp>
        <p:nvSpPr>
          <p:cNvPr id="2" name="Slide Number Placeholder 1">
            <a:extLst>
              <a:ext uri="{FF2B5EF4-FFF2-40B4-BE49-F238E27FC236}">
                <a16:creationId xmlns:a16="http://schemas.microsoft.com/office/drawing/2014/main" id="{A6C0C500-F4A0-4A80-3571-406A2D128C9F}"/>
              </a:ext>
            </a:extLst>
          </p:cNvPr>
          <p:cNvSpPr>
            <a:spLocks noGrp="1"/>
          </p:cNvSpPr>
          <p:nvPr>
            <p:ph type="sldNum" sz="quarter" idx="12"/>
          </p:nvPr>
        </p:nvSpPr>
        <p:spPr/>
        <p:txBody>
          <a:bodyPr/>
          <a:lstStyle/>
          <a:p>
            <a:fld id="{11F27F3A-B3E9-41ED-AF8F-A365F10BB65F}" type="slidenum">
              <a:rPr lang="en-US" smtClean="0"/>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19139"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 (cont.)</a:t>
            </a:r>
            <a:r>
              <a:rPr lang="en-US" altLang="en-US" sz="2000">
                <a:latin typeface="Franklin Gothic Medium"/>
                <a:cs typeface="Times New Roman"/>
              </a:rPr>
              <a:t>:</a:t>
            </a:r>
            <a:endParaRPr lang="en-US">
              <a:latin typeface="Franklin Gothic Medium"/>
              <a:cs typeface="Times New Roman"/>
            </a:endParaRPr>
          </a:p>
          <a:p>
            <a:pPr marL="0" indent="0" algn="just">
              <a:buNone/>
            </a:pPr>
            <a:r>
              <a:rPr lang="en-US" altLang="en-US" sz="2000">
                <a:latin typeface="Franklin Gothic Medium"/>
                <a:cs typeface="Times New Roman"/>
              </a:rPr>
              <a:t>	</a:t>
            </a:r>
          </a:p>
          <a:p>
            <a:pPr marL="0" indent="0" algn="just">
              <a:buNone/>
            </a:pPr>
            <a:r>
              <a:rPr lang="en-US" altLang="en-US" sz="2000" b="1" i="1">
                <a:latin typeface="Franklin Gothic Medium"/>
                <a:cs typeface="Times New Roman"/>
              </a:rPr>
              <a:t>OPTIONAL:</a:t>
            </a:r>
          </a:p>
          <a:p>
            <a:pPr marL="0" indent="0" algn="just">
              <a:buNone/>
            </a:pPr>
            <a:r>
              <a:rPr lang="en-US" altLang="en-US" sz="2000" b="1" i="1">
                <a:latin typeface="Franklin Gothic Medium"/>
                <a:cs typeface="Times New Roman"/>
              </a:rPr>
              <a:t>E. 	POTW Enforcement Actions and SIU Response Information, for Non-SNC, Non-Order, Non-Construction, Non-missing data events:</a:t>
            </a:r>
            <a:endParaRPr lang="en-US" altLang="en-US" sz="2000" b="1" i="1" u="sng">
              <a:latin typeface="Franklin Gothic Medium"/>
              <a:cs typeface="Times New Roman"/>
            </a:endParaRPr>
          </a:p>
          <a:p>
            <a:pPr marL="0" indent="0" algn="just">
              <a:buNone/>
            </a:pPr>
            <a:r>
              <a:rPr lang="en-US" altLang="en-US" sz="2000" b="1" i="1">
                <a:latin typeface="Franklin Gothic Medium"/>
                <a:cs typeface="Times New Roman"/>
              </a:rPr>
              <a:t>	1.</a:t>
            </a:r>
            <a:r>
              <a:rPr lang="en-US" altLang="en-US" b="1" i="1">
                <a:latin typeface="Franklin Gothic Medium"/>
                <a:cs typeface="Times New Roman"/>
              </a:rPr>
              <a:t> </a:t>
            </a:r>
            <a:r>
              <a:rPr lang="en-US" altLang="en-US" sz="2000" b="1" i="1">
                <a:latin typeface="Franklin Gothic Medium"/>
                <a:cs typeface="Times New Roman"/>
              </a:rPr>
              <a:t> Enforcement actions taken by the POTW, may include NOVs, meetings, extra inspections, increased monitoring, penalties assessed, penalties collected.</a:t>
            </a:r>
            <a:r>
              <a:rPr lang="en-US" altLang="en-US" b="1" i="1">
                <a:latin typeface="Franklin Gothic Medium"/>
                <a:cs typeface="Times New Roman"/>
              </a:rPr>
              <a:t> </a:t>
            </a:r>
            <a:r>
              <a:rPr lang="en-US" altLang="en-US" sz="2000" b="1" i="1">
                <a:latin typeface="Franklin Gothic Medium"/>
                <a:cs typeface="Times New Roman"/>
              </a:rPr>
              <a:t> Note, assessing penalties and collecting penalties should be documented as separate actions.</a:t>
            </a:r>
          </a:p>
          <a:p>
            <a:pPr marL="0" indent="0" algn="just">
              <a:buNone/>
            </a:pPr>
            <a:endParaRPr lang="en-US" altLang="en-US" sz="2000" b="1" i="1">
              <a:latin typeface="Franklin Gothic Medium"/>
              <a:cs typeface="Times New Roman" panose="02020603050405020304" pitchFamily="18" charset="0"/>
            </a:endParaRPr>
          </a:p>
          <a:p>
            <a:pPr marL="0" indent="0" algn="just">
              <a:buNone/>
            </a:pPr>
            <a:r>
              <a:rPr lang="en-US" altLang="en-US" sz="2000" b="1" i="1">
                <a:latin typeface="Franklin Gothic Medium"/>
                <a:cs typeface="Times New Roman"/>
              </a:rPr>
              <a:t>	2.</a:t>
            </a:r>
            <a:r>
              <a:rPr lang="en-US" altLang="en-US" b="1" i="1">
                <a:latin typeface="Franklin Gothic Medium"/>
                <a:cs typeface="Times New Roman"/>
              </a:rPr>
              <a:t> </a:t>
            </a:r>
            <a:r>
              <a:rPr lang="en-US" altLang="en-US" sz="2000" b="1" i="1">
                <a:latin typeface="Franklin Gothic Medium"/>
                <a:cs typeface="Times New Roman"/>
              </a:rPr>
              <a:t> Briefly explain how SIU responded to the enforcement action(s).</a:t>
            </a:r>
            <a:r>
              <a:rPr lang="en-US" altLang="en-US" b="1" i="1">
                <a:latin typeface="Franklin Gothic Medium"/>
                <a:cs typeface="Times New Roman"/>
              </a:rPr>
              <a:t> </a:t>
            </a:r>
            <a:r>
              <a:rPr lang="en-US" altLang="en-US" sz="2000" b="1" i="1">
                <a:latin typeface="Franklin Gothic Medium"/>
                <a:cs typeface="Times New Roman"/>
              </a:rPr>
              <a:t> Information such as any known cause for the violations, and what the SIU has done or is doing to correct the problem.</a:t>
            </a:r>
            <a:r>
              <a:rPr lang="en-US" altLang="en-US" b="1" i="1">
                <a:latin typeface="Franklin Gothic Medium"/>
                <a:cs typeface="Times New Roman"/>
              </a:rPr>
              <a:t> </a:t>
            </a:r>
            <a:r>
              <a:rPr lang="en-US" altLang="en-US" sz="2000" b="1" i="1">
                <a:latin typeface="Franklin Gothic Medium"/>
                <a:cs typeface="Times New Roman"/>
              </a:rPr>
              <a:t> Did the SIU deny the problem, request a meeting, appeal the NOV, etc.</a:t>
            </a:r>
          </a:p>
        </p:txBody>
      </p:sp>
      <p:sp>
        <p:nvSpPr>
          <p:cNvPr id="2" name="Slide Number Placeholder 1">
            <a:extLst>
              <a:ext uri="{FF2B5EF4-FFF2-40B4-BE49-F238E27FC236}">
                <a16:creationId xmlns:a16="http://schemas.microsoft.com/office/drawing/2014/main" id="{70944E5E-83D0-2CF6-1130-CF30C3E0919E}"/>
              </a:ext>
            </a:extLst>
          </p:cNvPr>
          <p:cNvSpPr>
            <a:spLocks noGrp="1"/>
          </p:cNvSpPr>
          <p:nvPr>
            <p:ph type="sldNum" sz="quarter" idx="12"/>
          </p:nvPr>
        </p:nvSpPr>
        <p:spPr/>
        <p:txBody>
          <a:bodyPr/>
          <a:lstStyle/>
          <a:p>
            <a:fld id="{11F27F3A-B3E9-41ED-AF8F-A365F10BB65F}" type="slidenum">
              <a:rPr lang="en-US" smtClean="0"/>
              <a:pPr/>
              <a:t>109</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normAutofit fontScale="90000"/>
          </a:bodyPr>
          <a:lstStyle/>
          <a:p>
            <a:pPr eaLnBrk="1" hangingPunct="1"/>
            <a:r>
              <a:rPr lang="en-US" altLang="en-US"/>
              <a:t>Introduction - NC Pretreatment Rules (cont.)</a:t>
            </a:r>
          </a:p>
        </p:txBody>
      </p:sp>
      <p:sp>
        <p:nvSpPr>
          <p:cNvPr id="23555" name="Rectangle 1027"/>
          <p:cNvSpPr>
            <a:spLocks noGrp="1" noChangeArrowheads="1"/>
          </p:cNvSpPr>
          <p:nvPr>
            <p:ph idx="1"/>
          </p:nvPr>
        </p:nvSpPr>
        <p:spPr/>
        <p:txBody>
          <a:bodyPr vert="horz" lIns="91440" tIns="45720" rIns="91440" bIns="45720" rtlCol="0" anchor="t">
            <a:normAutofit/>
          </a:bodyPr>
          <a:lstStyle/>
          <a:p>
            <a:pPr algn="ctr" eaLnBrk="1" hangingPunct="1"/>
            <a:r>
              <a:rPr lang="en-US" altLang="en-US" sz="2000">
                <a:latin typeface="Bookman Old Style"/>
                <a:cs typeface="Times New Roman"/>
              </a:rPr>
              <a:t>from 15A NCAC 2H .0908(b) (</a:t>
            </a:r>
            <a:r>
              <a:rPr lang="en-US" altLang="en-US" sz="2000" err="1">
                <a:latin typeface="Bookman Old Style"/>
                <a:cs typeface="Times New Roman"/>
              </a:rPr>
              <a:t>cont</a:t>
            </a:r>
            <a:r>
              <a:rPr lang="en-US" altLang="en-US" sz="2000">
                <a:latin typeface="Bookman Old Style"/>
                <a:cs typeface="Times New Roman"/>
              </a:rPr>
              <a:t>)</a:t>
            </a:r>
          </a:p>
          <a:p>
            <a:pPr algn="ctr" eaLnBrk="1" hangingPunct="1"/>
            <a:endParaRPr lang="en-US" altLang="en-US" sz="2000">
              <a:solidFill>
                <a:schemeClr val="tx1"/>
              </a:solidFill>
              <a:latin typeface="Times New Roman"/>
              <a:cs typeface="Times New Roman" panose="02020603050405020304" pitchFamily="18" charset="0"/>
            </a:endParaRPr>
          </a:p>
          <a:p>
            <a:pPr eaLnBrk="1" hangingPunct="1"/>
            <a:r>
              <a:rPr lang="en-US" altLang="en-US" sz="2000">
                <a:solidFill>
                  <a:schemeClr val="tx1"/>
                </a:solidFill>
                <a:latin typeface="Times New Roman"/>
                <a:cs typeface="Times New Roman"/>
              </a:rPr>
              <a:t>(5) Other information which in the opinion of the Division Director is needed to determine compliance with the implementation of the pretreatment program, including, but not limited to, significant industrial user compliance schedules, public notice of industrial users in significant noncompliance, a summary of significant industrial user effluent monitoring data as described in Paragraphs (a) and (e) of this Rule, a summary of information related to significant non-compliance determination for industrial users that are not considered significant industrial users, and Long or Short Term Monitoring Plan data on forms or in a format provided by the Division;</a:t>
            </a:r>
          </a:p>
        </p:txBody>
      </p:sp>
      <p:sp>
        <p:nvSpPr>
          <p:cNvPr id="2" name="Slide Number Placeholder 1">
            <a:extLst>
              <a:ext uri="{FF2B5EF4-FFF2-40B4-BE49-F238E27FC236}">
                <a16:creationId xmlns:a16="http://schemas.microsoft.com/office/drawing/2014/main" id="{8D5D3666-5CAB-BCAC-26FB-F12119AF2F4E}"/>
              </a:ext>
            </a:extLst>
          </p:cNvPr>
          <p:cNvSpPr>
            <a:spLocks noGrp="1"/>
          </p:cNvSpPr>
          <p:nvPr>
            <p:ph type="sldNum" sz="quarter" idx="12"/>
          </p:nvPr>
        </p:nvSpPr>
        <p:spPr/>
        <p:txBody>
          <a:bodyPr/>
          <a:lstStyle/>
          <a:p>
            <a:fld id="{11F27F3A-B3E9-41ED-AF8F-A365F10BB65F}" type="slidenum">
              <a:rPr lang="en-US" smtClean="0"/>
              <a:pPr/>
              <a:t>11</a:t>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Description of Narrative details:</a:t>
            </a:r>
          </a:p>
        </p:txBody>
      </p:sp>
      <p:sp>
        <p:nvSpPr>
          <p:cNvPr id="22118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u="sng">
                <a:latin typeface="Franklin Gothic Medium"/>
                <a:cs typeface="Times New Roman"/>
              </a:rPr>
              <a:t>IU INFORMATION (cont.)</a:t>
            </a:r>
            <a:r>
              <a:rPr lang="en-US" altLang="en-US" sz="2000">
                <a:latin typeface="Franklin Gothic Medium"/>
                <a:cs typeface="Times New Roman"/>
              </a:rPr>
              <a:t>:</a:t>
            </a:r>
            <a:endParaRPr lang="en-US">
              <a:latin typeface="Franklin Gothic Medium"/>
              <a:cs typeface="Times New Roman"/>
            </a:endParaRPr>
          </a:p>
          <a:p>
            <a:pPr marL="0" indent="0" algn="just">
              <a:buNone/>
            </a:pPr>
            <a:r>
              <a:rPr lang="en-US" altLang="en-US" sz="2000">
                <a:latin typeface="Comic Sans MS"/>
                <a:cs typeface="Times New Roman"/>
              </a:rPr>
              <a:t>	</a:t>
            </a:r>
          </a:p>
          <a:p>
            <a:pPr marL="0" indent="0" algn="just">
              <a:buNone/>
            </a:pPr>
            <a:r>
              <a:rPr lang="en-US" altLang="en-US" sz="2000" b="1" i="1">
                <a:latin typeface="Times New Roman"/>
                <a:cs typeface="Times New Roman"/>
              </a:rPr>
              <a:t>OPTIONAL:</a:t>
            </a:r>
          </a:p>
          <a:p>
            <a:pPr marL="0" indent="0" algn="just">
              <a:buNone/>
            </a:pPr>
            <a:endParaRPr lang="en-US" altLang="en-US" sz="2000" b="1" i="1">
              <a:latin typeface="Times New Roman" panose="02020603050405020304" pitchFamily="18" charset="0"/>
              <a:cs typeface="Times New Roman" panose="02020603050405020304" pitchFamily="18" charset="0"/>
            </a:endParaRPr>
          </a:p>
          <a:p>
            <a:pPr marL="0" indent="0" algn="just">
              <a:buNone/>
            </a:pPr>
            <a:r>
              <a:rPr lang="en-US" altLang="en-US" sz="2000" b="1" i="1">
                <a:latin typeface="Times New Roman"/>
                <a:cs typeface="Times New Roman"/>
              </a:rPr>
              <a:t>F. 	</a:t>
            </a:r>
            <a:r>
              <a:rPr lang="en-US" altLang="en-US" sz="2000" b="1" i="1" u="sng">
                <a:latin typeface="Times New Roman"/>
                <a:cs typeface="Times New Roman"/>
              </a:rPr>
              <a:t>Other Information:</a:t>
            </a:r>
          </a:p>
          <a:p>
            <a:pPr marL="0" indent="0" algn="just">
              <a:buNone/>
            </a:pPr>
            <a:r>
              <a:rPr lang="en-US" altLang="en-US" sz="2000" b="1" i="1">
                <a:latin typeface="Times New Roman"/>
                <a:cs typeface="Times New Roman"/>
              </a:rPr>
              <a:t>	1. Information on SIUs with minor violations may be listed in the narrative very briefly.</a:t>
            </a:r>
            <a:r>
              <a:rPr lang="en-US" altLang="en-US" b="1" i="1">
                <a:latin typeface="Times New Roman"/>
                <a:cs typeface="Times New Roman"/>
              </a:rPr>
              <a:t> </a:t>
            </a:r>
            <a:r>
              <a:rPr lang="en-US" altLang="en-US" sz="2000" b="1" i="1">
                <a:latin typeface="Times New Roman"/>
                <a:cs typeface="Times New Roman"/>
              </a:rPr>
              <a:t> This may be general and does not have to list the specifics about limits violations (note, the percent violations is already summarized on the IDSF form).</a:t>
            </a:r>
          </a:p>
          <a:p>
            <a:pPr marL="0" indent="0" algn="just">
              <a:buNone/>
            </a:pPr>
            <a:r>
              <a:rPr lang="en-US" altLang="en-US" sz="2000" b="1" i="1">
                <a:latin typeface="Times New Roman"/>
                <a:cs typeface="Times New Roman"/>
              </a:rPr>
              <a:t>	</a:t>
            </a:r>
          </a:p>
          <a:p>
            <a:pPr marL="0" indent="0" algn="just">
              <a:buNone/>
            </a:pPr>
            <a:r>
              <a:rPr lang="en-US" altLang="en-US" sz="2000" b="1" i="1">
                <a:latin typeface="Times New Roman"/>
                <a:cs typeface="Times New Roman"/>
              </a:rPr>
              <a:t>	2.</a:t>
            </a:r>
            <a:r>
              <a:rPr lang="en-US" altLang="en-US" b="1" i="1">
                <a:latin typeface="Times New Roman"/>
                <a:cs typeface="Times New Roman"/>
              </a:rPr>
              <a:t> </a:t>
            </a:r>
            <a:r>
              <a:rPr lang="en-US" altLang="en-US" sz="2000" b="1" i="1">
                <a:latin typeface="Times New Roman"/>
                <a:cs typeface="Times New Roman"/>
              </a:rPr>
              <a:t> Any other information you think is important.</a:t>
            </a:r>
          </a:p>
        </p:txBody>
      </p:sp>
      <p:sp>
        <p:nvSpPr>
          <p:cNvPr id="2" name="Slide Number Placeholder 1">
            <a:extLst>
              <a:ext uri="{FF2B5EF4-FFF2-40B4-BE49-F238E27FC236}">
                <a16:creationId xmlns:a16="http://schemas.microsoft.com/office/drawing/2014/main" id="{186C8ABC-DD70-8DD8-D054-4B7B60974932}"/>
              </a:ext>
            </a:extLst>
          </p:cNvPr>
          <p:cNvSpPr>
            <a:spLocks noGrp="1"/>
          </p:cNvSpPr>
          <p:nvPr>
            <p:ph type="sldNum" sz="quarter" idx="12"/>
          </p:nvPr>
        </p:nvSpPr>
        <p:spPr/>
        <p:txBody>
          <a:bodyPr/>
          <a:lstStyle/>
          <a:p>
            <a:fld id="{11F27F3A-B3E9-41ED-AF8F-A365F10BB65F}" type="slidenum">
              <a:rPr lang="en-US" smtClean="0"/>
              <a:pPr/>
              <a:t>110</a:t>
            </a:fld>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3235"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PROGRAM INFORMATION:</a:t>
            </a:r>
          </a:p>
          <a:p>
            <a:pPr algn="just"/>
            <a:r>
              <a:rPr lang="en-US" altLang="en-US" sz="2000">
                <a:latin typeface="Helvetica"/>
                <a:cs typeface="Times New Roman"/>
              </a:rPr>
              <a:t>AT, LTMP, HWA, SUO, ERP, IWS and Permits are up to date, except we now have enough Method 1631 mercury data to revise our HWA and resolve our over allocation.</a:t>
            </a:r>
            <a:r>
              <a:rPr lang="en-US" altLang="en-US">
                <a:latin typeface="Helvetica"/>
                <a:cs typeface="Times New Roman"/>
              </a:rPr>
              <a:t> </a:t>
            </a:r>
            <a:r>
              <a:rPr lang="en-US" altLang="en-US" sz="2000">
                <a:latin typeface="Helvetica"/>
                <a:cs typeface="Times New Roman"/>
              </a:rPr>
              <a:t> Plan to do this in the next 4 months.</a:t>
            </a:r>
          </a:p>
          <a:p>
            <a:pPr algn="just"/>
            <a:r>
              <a:rPr lang="en-US" altLang="en-US" sz="2000">
                <a:latin typeface="Helvetica"/>
                <a:cs typeface="Times New Roman"/>
              </a:rPr>
              <a:t>All Dates on the Division's Database Program Info Sheet are correct</a:t>
            </a:r>
            <a:r>
              <a:rPr lang="en-US" altLang="en-US">
                <a:latin typeface="Helvetica"/>
                <a:cs typeface="Times New Roman"/>
              </a:rPr>
              <a:t> </a:t>
            </a:r>
            <a:endParaRPr lang="en-US" altLang="en-US" sz="2000">
              <a:latin typeface="Helvetica" panose="020B0604020202020204" pitchFamily="34" charset="0"/>
              <a:cs typeface="Times New Roman" panose="02020603050405020304" pitchFamily="18" charset="0"/>
            </a:endParaRPr>
          </a:p>
          <a:p>
            <a:pPr algn="just" eaLnBrk="1" hangingPunct="1"/>
            <a:r>
              <a:rPr lang="en-US" altLang="en-US" sz="2000">
                <a:latin typeface="Helvetica"/>
                <a:cs typeface="Times New Roman"/>
              </a:rPr>
              <a:t>A copy of our Program Info sheet is enclosed with corrections.</a:t>
            </a:r>
            <a:endParaRPr lang="en-US" altLang="en-US" sz="1800">
              <a:latin typeface="Helvetica"/>
              <a:cs typeface="Times New Roman"/>
            </a:endParaRPr>
          </a:p>
        </p:txBody>
      </p:sp>
      <p:sp>
        <p:nvSpPr>
          <p:cNvPr id="2" name="Slide Number Placeholder 1">
            <a:extLst>
              <a:ext uri="{FF2B5EF4-FFF2-40B4-BE49-F238E27FC236}">
                <a16:creationId xmlns:a16="http://schemas.microsoft.com/office/drawing/2014/main" id="{F699B230-BB3D-F028-6FD6-C82994418F45}"/>
              </a:ext>
            </a:extLst>
          </p:cNvPr>
          <p:cNvSpPr>
            <a:spLocks noGrp="1"/>
          </p:cNvSpPr>
          <p:nvPr>
            <p:ph type="sldNum" sz="quarter" idx="12"/>
          </p:nvPr>
        </p:nvSpPr>
        <p:spPr/>
        <p:txBody>
          <a:bodyPr/>
          <a:lstStyle/>
          <a:p>
            <a:fld id="{11F27F3A-B3E9-41ED-AF8F-A365F10BB65F}" type="slidenum">
              <a:rPr lang="en-US" smtClean="0"/>
              <a:pPr/>
              <a:t>111</a:t>
            </a:fld>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5283"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000" b="1">
                <a:latin typeface="Helvetica"/>
                <a:cs typeface="Times New Roman"/>
              </a:rPr>
              <a:t>GENERAL INFORMATION (cont.):</a:t>
            </a:r>
            <a:endParaRPr lang="en-US">
              <a:latin typeface="Helvetica"/>
              <a:cs typeface="Times New Roman"/>
            </a:endParaRPr>
          </a:p>
          <a:p>
            <a:pPr marL="0" indent="0" algn="just" eaLnBrk="1" hangingPunct="1">
              <a:buNone/>
            </a:pPr>
            <a:endParaRPr lang="en-US" altLang="en-US" sz="2000" b="1">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GENERAL PERMIT INFORMATION:</a:t>
            </a:r>
          </a:p>
          <a:p>
            <a:pPr algn="just" eaLnBrk="1" hangingPunct="1"/>
            <a:r>
              <a:rPr lang="en-US" altLang="en-US" sz="2000">
                <a:latin typeface="Helvetica"/>
                <a:cs typeface="Times New Roman"/>
              </a:rPr>
              <a:t>No permits lapsed or expired prior to renewal</a:t>
            </a:r>
          </a:p>
          <a:p>
            <a:pPr algn="just" eaLnBrk="1" hangingPunct="1"/>
            <a:r>
              <a:rPr lang="en-US" altLang="en-US" sz="2000">
                <a:latin typeface="Helvetica"/>
                <a:cs typeface="Times New Roman"/>
              </a:rPr>
              <a:t>No new or Name Changes at any SIUs</a:t>
            </a:r>
          </a:p>
        </p:txBody>
      </p:sp>
      <p:sp>
        <p:nvSpPr>
          <p:cNvPr id="2" name="Slide Number Placeholder 1">
            <a:extLst>
              <a:ext uri="{FF2B5EF4-FFF2-40B4-BE49-F238E27FC236}">
                <a16:creationId xmlns:a16="http://schemas.microsoft.com/office/drawing/2014/main" id="{DEAE19E0-7D7A-A920-952B-FD3E0FF49515}"/>
              </a:ext>
            </a:extLst>
          </p:cNvPr>
          <p:cNvSpPr>
            <a:spLocks noGrp="1"/>
          </p:cNvSpPr>
          <p:nvPr>
            <p:ph type="sldNum" sz="quarter" idx="12"/>
          </p:nvPr>
        </p:nvSpPr>
        <p:spPr/>
        <p:txBody>
          <a:bodyPr/>
          <a:lstStyle/>
          <a:p>
            <a:fld id="{11F27F3A-B3E9-41ED-AF8F-A365F10BB65F}" type="slidenum">
              <a:rPr lang="en-US" smtClean="0"/>
              <a:pPr/>
              <a:t>112</a:t>
            </a:fld>
            <a:endParaRPr lang="en-US"/>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7331"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Helvetica"/>
                <a:cs typeface="Times New Roman"/>
              </a:rPr>
              <a:t>IU INFORMATION,  listed alphabetically</a:t>
            </a:r>
            <a:endParaRPr lang="en-US">
              <a:latin typeface="Helvetica"/>
              <a:cs typeface="Times New Roman"/>
            </a:endParaRPr>
          </a:p>
          <a:p>
            <a:r>
              <a:rPr lang="en-US" altLang="en-US" sz="2400" b="1">
                <a:latin typeface="Helvetica"/>
                <a:cs typeface="Times New Roman"/>
              </a:rPr>
              <a:t>Chicken Pluckers, Inc.  ( IUP # 0008, Poultry)</a:t>
            </a:r>
          </a:p>
          <a:p>
            <a:pPr eaLnBrk="1" hangingPunct="1"/>
            <a:endParaRPr lang="en-US" altLang="en-US" sz="2400" b="1">
              <a:latin typeface="Helvetica" panose="020B0604020202020204" pitchFamily="34" charset="0"/>
              <a:cs typeface="Times New Roman" panose="02020603050405020304" pitchFamily="18" charset="0"/>
            </a:endParaRPr>
          </a:p>
          <a:p>
            <a:pPr marL="0" indent="0" eaLnBrk="1" hangingPunct="1">
              <a:buNone/>
            </a:pPr>
            <a:r>
              <a:rPr lang="en-US" altLang="en-US" sz="2400">
                <a:latin typeface="Helvetica"/>
                <a:cs typeface="Times New Roman"/>
              </a:rPr>
              <a:t>SNC INFORMATION:</a:t>
            </a:r>
          </a:p>
          <a:p>
            <a:pPr lvl="1" eaLnBrk="1" hangingPunct="1"/>
            <a:r>
              <a:rPr lang="en-US" altLang="en-US" sz="2400">
                <a:latin typeface="Helvetica"/>
                <a:cs typeface="Times New Roman"/>
              </a:rPr>
              <a:t>This SIU was in SNC for TRC limit violations for BOD during January to June 2012.</a:t>
            </a:r>
          </a:p>
          <a:p>
            <a:pPr lvl="1" eaLnBrk="1" hangingPunct="1"/>
            <a:r>
              <a:rPr lang="en-US" altLang="en-US" sz="2400">
                <a:latin typeface="Helvetica"/>
                <a:cs typeface="Times New Roman"/>
              </a:rPr>
              <a:t>This SIU was also in SNC for reporting due to failure to complete all self-monitoring samples during January to June 2012.</a:t>
            </a:r>
          </a:p>
          <a:p>
            <a:pPr lvl="1" eaLnBrk="1" hangingPunct="1"/>
            <a:r>
              <a:rPr lang="en-US" altLang="en-US" sz="240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0C3C775B-9A75-388B-E800-3828EDA9826A}"/>
              </a:ext>
            </a:extLst>
          </p:cNvPr>
          <p:cNvSpPr>
            <a:spLocks noGrp="1"/>
          </p:cNvSpPr>
          <p:nvPr>
            <p:ph type="sldNum" sz="quarter" idx="12"/>
          </p:nvPr>
        </p:nvSpPr>
        <p:spPr/>
        <p:txBody>
          <a:bodyPr/>
          <a:lstStyle/>
          <a:p>
            <a:fld id="{11F27F3A-B3E9-41ED-AF8F-A365F10BB65F}" type="slidenum">
              <a:rPr lang="en-US" smtClean="0"/>
              <a:pPr/>
              <a:t>113</a:t>
            </a:fld>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29379"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b="1">
                <a:latin typeface="Helvetica" panose="020B0604020202020204" pitchFamily="34" charset="0"/>
                <a:cs typeface="Times New Roman" panose="02020603050405020304" pitchFamily="18" charset="0"/>
              </a:rPr>
              <a:t>IU INFORMATION,  listed alphabetically</a:t>
            </a:r>
            <a:endParaRPr lang="en-US"/>
          </a:p>
          <a:p>
            <a:r>
              <a:rPr lang="en-US" altLang="en-US" sz="2400" b="1">
                <a:latin typeface="Helvetica"/>
                <a:cs typeface="Times New Roman"/>
              </a:rPr>
              <a:t>Chicken Pluckers, Inc.  ( IUP # 0008, Poultry)</a:t>
            </a:r>
          </a:p>
          <a:p>
            <a:pPr marL="0" indent="0" eaLnBrk="1" hangingPunct="1">
              <a:lnSpc>
                <a:spcPct val="90000"/>
              </a:lnSpc>
              <a:buNone/>
            </a:pPr>
            <a:r>
              <a:rPr lang="en-US" altLang="en-US" sz="2000">
                <a:latin typeface="Helvetica"/>
                <a:cs typeface="Times New Roman"/>
              </a:rPr>
              <a:t>SNC INFORMATION (cont.):</a:t>
            </a:r>
          </a:p>
          <a:p>
            <a:pPr lvl="1"/>
            <a:r>
              <a:rPr lang="en-US" altLang="en-US" sz="2000">
                <a:latin typeface="Helvetica"/>
                <a:cs typeface="Times New Roman"/>
              </a:rPr>
              <a:t>SNC Situation for BOD has been resolved.  The SIU began an investigation into the source of the BOD violations in February, per our first NOV.  Their efforts were intensified as the violations continued and more NOVs were issued.  In the end they traced the source to problems in the Industry's pretreatment unit.  Temporary repairs were completed in August, which enabled the SIU to come back into compliance during the second six-month reporting period (i.e., they still had some violations in July but overall not SNC – see IDSF)</a:t>
            </a:r>
          </a:p>
          <a:p>
            <a:pPr lvl="1"/>
            <a:r>
              <a:rPr lang="en-US" altLang="en-US" sz="2000">
                <a:latin typeface="Helvetica"/>
                <a:cs typeface="Times New Roman"/>
              </a:rPr>
              <a:t>SNC situation for reporting has also been addressed.  This Industry has hired new staff and is now properly sampling according to its permit requirements.</a:t>
            </a:r>
            <a:r>
              <a:rPr lang="en-US" altLang="en-US" sz="2000">
                <a:latin typeface="Arial"/>
                <a:cs typeface="Arial"/>
              </a:rPr>
              <a:t> </a:t>
            </a:r>
            <a:endParaRPr lang="en-US" altLang="en-US" sz="2000"/>
          </a:p>
        </p:txBody>
      </p:sp>
      <p:sp>
        <p:nvSpPr>
          <p:cNvPr id="2" name="Slide Number Placeholder 1">
            <a:extLst>
              <a:ext uri="{FF2B5EF4-FFF2-40B4-BE49-F238E27FC236}">
                <a16:creationId xmlns:a16="http://schemas.microsoft.com/office/drawing/2014/main" id="{D75023FE-9CBB-1625-A362-3C5592C75D41}"/>
              </a:ext>
            </a:extLst>
          </p:cNvPr>
          <p:cNvSpPr>
            <a:spLocks noGrp="1"/>
          </p:cNvSpPr>
          <p:nvPr>
            <p:ph type="sldNum" sz="quarter" idx="12"/>
          </p:nvPr>
        </p:nvSpPr>
        <p:spPr/>
        <p:txBody>
          <a:bodyPr/>
          <a:lstStyle/>
          <a:p>
            <a:fld id="{11F27F3A-B3E9-41ED-AF8F-A365F10BB65F}" type="slidenum">
              <a:rPr lang="en-US" smtClean="0"/>
              <a:pPr/>
              <a:t>114</a:t>
            </a:fld>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1427"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a:latin typeface="Helvetica"/>
                <a:cs typeface="Times New Roman"/>
              </a:rPr>
              <a:t>Chicken Pluckers, Inc.</a:t>
            </a:r>
            <a:r>
              <a:rPr lang="en-US" altLang="en-US" b="1">
                <a:latin typeface="Helvetica"/>
                <a:cs typeface="Times New Roman"/>
              </a:rPr>
              <a:t> </a:t>
            </a:r>
            <a:r>
              <a:rPr lang="en-US" altLang="en-US" sz="2000" b="1">
                <a:latin typeface="Helvetica"/>
                <a:cs typeface="Times New Roman"/>
              </a:rPr>
              <a:t> (continued</a:t>
            </a:r>
            <a:r>
              <a:rPr lang="en-US" altLang="en-US" sz="2000" i="1">
                <a:latin typeface="Helvetica"/>
                <a:cs typeface="Times New Roman"/>
              </a:rPr>
              <a:t>)</a:t>
            </a:r>
            <a:endParaRPr lang="en-US" altLang="en-US" sz="2000">
              <a:latin typeface="Helvetica"/>
              <a:cs typeface="Times New Roman"/>
            </a:endParaRPr>
          </a:p>
          <a:p>
            <a:pPr algn="just" eaLnBrk="1" hangingPunct="1"/>
            <a:endParaRPr lang="en-US" altLang="en-US" sz="2000">
              <a:latin typeface="Helvetica" panose="020B0604020202020204" pitchFamily="34" charset="0"/>
              <a:cs typeface="Times New Roman" panose="02020603050405020304" pitchFamily="18" charset="0"/>
            </a:endParaRPr>
          </a:p>
          <a:p>
            <a:pPr marL="0" indent="0" algn="just" eaLnBrk="1" hangingPunct="1">
              <a:buNone/>
            </a:pPr>
            <a:r>
              <a:rPr lang="en-US" altLang="en-US" sz="2000">
                <a:latin typeface="Helvetica"/>
                <a:cs typeface="Times New Roman"/>
              </a:rPr>
              <a:t>ORDERS AND SCHEDULE INFORMATION:</a:t>
            </a:r>
          </a:p>
          <a:p>
            <a:pPr algn="just" eaLnBrk="1" hangingPunct="1"/>
            <a:endParaRPr lang="en-US" altLang="en-US" sz="2000">
              <a:latin typeface="Helvetica" panose="020B0604020202020204" pitchFamily="34" charset="0"/>
              <a:cs typeface="Times New Roman" panose="02020603050405020304" pitchFamily="18" charset="0"/>
            </a:endParaRPr>
          </a:p>
          <a:p>
            <a:pPr lvl="1" algn="just" eaLnBrk="1" hangingPunct="1"/>
            <a:r>
              <a:rPr lang="en-US" altLang="en-US" sz="2000">
                <a:latin typeface="Helvetica"/>
                <a:cs typeface="Times New Roman"/>
              </a:rPr>
              <a:t>Compliance Schedule added to permit to require installation of new pretreatment equipment.</a:t>
            </a:r>
          </a:p>
          <a:p>
            <a:pPr lvl="1" algn="just"/>
            <a:r>
              <a:rPr lang="en-US" altLang="en-US" sz="2000">
                <a:latin typeface="Helvetica"/>
                <a:cs typeface="Times New Roman"/>
              </a:rPr>
              <a:t>Copy of the Schedule submitted to the Division with a permit modification with new effective date of </a:t>
            </a:r>
            <a:r>
              <a:rPr lang="en-US" altLang="en-US" sz="2000" u="sng">
                <a:latin typeface="Helvetica"/>
                <a:cs typeface="Times New Roman"/>
              </a:rPr>
              <a:t>   9/30/12 .</a:t>
            </a:r>
          </a:p>
          <a:p>
            <a:pPr lvl="1" algn="just" eaLnBrk="1" hangingPunct="1"/>
            <a:r>
              <a:rPr lang="en-US" altLang="en-US" sz="2000">
                <a:latin typeface="Helvetica"/>
                <a:cs typeface="Times New Roman"/>
              </a:rPr>
              <a:t>As noted above, the repairs to the treatment unit to address the BOD violations were “temporary” and so the SIU must still do more work to get a permanent solution.</a:t>
            </a:r>
            <a:endParaRPr lang="en-US" altLang="en-US" sz="1400">
              <a:latin typeface="Helvetica"/>
              <a:cs typeface="Times New Roman"/>
            </a:endParaRPr>
          </a:p>
        </p:txBody>
      </p:sp>
      <p:sp>
        <p:nvSpPr>
          <p:cNvPr id="2" name="Slide Number Placeholder 1">
            <a:extLst>
              <a:ext uri="{FF2B5EF4-FFF2-40B4-BE49-F238E27FC236}">
                <a16:creationId xmlns:a16="http://schemas.microsoft.com/office/drawing/2014/main" id="{7DB7F504-0FA9-5C9C-C10F-F9697780E4CA}"/>
              </a:ext>
            </a:extLst>
          </p:cNvPr>
          <p:cNvSpPr>
            <a:spLocks noGrp="1"/>
          </p:cNvSpPr>
          <p:nvPr>
            <p:ph type="sldNum" sz="quarter" idx="12"/>
          </p:nvPr>
        </p:nvSpPr>
        <p:spPr/>
        <p:txBody>
          <a:bodyPr/>
          <a:lstStyle/>
          <a:p>
            <a:fld id="{11F27F3A-B3E9-41ED-AF8F-A365F10BB65F}" type="slidenum">
              <a:rPr lang="en-US" smtClean="0"/>
              <a:pPr/>
              <a:t>115</a:t>
            </a:fld>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3475" name="Rectangle 3"/>
          <p:cNvSpPr>
            <a:spLocks noGrp="1" noChangeArrowheads="1"/>
          </p:cNvSpPr>
          <p:nvPr>
            <p:ph idx="1"/>
          </p:nvPr>
        </p:nvSpPr>
        <p:spPr/>
        <p:txBody>
          <a:bodyPr vert="horz" lIns="91440" tIns="45720" rIns="91440" bIns="45720" rtlCol="0" anchor="t">
            <a:normAutofit/>
          </a:bodyPr>
          <a:lstStyle/>
          <a:p>
            <a:pPr marL="0" indent="0" algn="just">
              <a:buNone/>
            </a:pPr>
            <a:r>
              <a:rPr lang="en-US" altLang="en-US" sz="2000" b="1">
                <a:latin typeface="Helvetica"/>
                <a:cs typeface="Times New Roman"/>
              </a:rPr>
              <a:t>Chicken Pluckers, Inc.</a:t>
            </a:r>
            <a:r>
              <a:rPr lang="en-US" altLang="en-US" b="1">
                <a:latin typeface="Helvetica"/>
                <a:cs typeface="Times New Roman"/>
              </a:rPr>
              <a:t> </a:t>
            </a:r>
            <a:r>
              <a:rPr lang="en-US" altLang="en-US" sz="2000" b="1">
                <a:latin typeface="Helvetica"/>
                <a:cs typeface="Times New Roman"/>
              </a:rPr>
              <a:t> (continued</a:t>
            </a:r>
            <a:r>
              <a:rPr lang="en-US" altLang="en-US" sz="2000" i="1">
                <a:latin typeface="Helvetica"/>
                <a:cs typeface="Times New Roman"/>
              </a:rPr>
              <a:t>)</a:t>
            </a:r>
            <a:endParaRPr lang="en-US" altLang="en-US" sz="2000">
              <a:latin typeface="Helvetica"/>
              <a:cs typeface="Times New Roman"/>
            </a:endParaRPr>
          </a:p>
          <a:p>
            <a:pPr marL="0" indent="0" algn="just">
              <a:buNone/>
            </a:pPr>
            <a:r>
              <a:rPr lang="en-US" altLang="en-US" sz="2000">
                <a:latin typeface="Helvetica"/>
                <a:cs typeface="Times New Roman"/>
              </a:rPr>
              <a:t>	</a:t>
            </a:r>
            <a:endParaRPr lang="en-US" altLang="en-US">
              <a:latin typeface="Helvetica"/>
              <a:cs typeface="Times New Roman"/>
            </a:endParaRPr>
          </a:p>
          <a:p>
            <a:pPr marL="0" indent="0" algn="just">
              <a:lnSpc>
                <a:spcPct val="90000"/>
              </a:lnSpc>
              <a:buNone/>
            </a:pPr>
            <a:r>
              <a:rPr lang="en-US" altLang="en-US" sz="2000">
                <a:latin typeface="Helvetica"/>
                <a:cs typeface="Times New Roman"/>
              </a:rPr>
              <a:t>A to C and CONSTRUCTION INFORMATION:</a:t>
            </a:r>
            <a:endParaRPr lang="en-US"/>
          </a:p>
          <a:p>
            <a:pPr algn="just" eaLnBrk="1" hangingPunct="1">
              <a:lnSpc>
                <a:spcPct val="90000"/>
              </a:lnSpc>
            </a:pPr>
            <a:endParaRPr lang="en-US" altLang="en-US" sz="2000">
              <a:latin typeface="Helvetica" panose="020B0604020202020204" pitchFamily="34" charset="0"/>
              <a:cs typeface="Times New Roman" panose="02020603050405020304" pitchFamily="18" charset="0"/>
            </a:endParaRPr>
          </a:p>
          <a:p>
            <a:pPr lvl="1" algn="just"/>
            <a:r>
              <a:rPr lang="en-US" altLang="en-US" sz="2000">
                <a:latin typeface="Helvetica"/>
                <a:cs typeface="Times New Roman"/>
              </a:rPr>
              <a:t>An AtoC was issued to the Industry on </a:t>
            </a:r>
            <a:r>
              <a:rPr lang="en-US" altLang="en-US" sz="2000" u="sng">
                <a:latin typeface="Helvetica"/>
                <a:cs typeface="Times New Roman"/>
              </a:rPr>
              <a:t>    10/28/12     </a:t>
            </a:r>
            <a:r>
              <a:rPr lang="en-US" altLang="en-US" sz="2000">
                <a:latin typeface="Helvetica"/>
                <a:cs typeface="Times New Roman"/>
              </a:rPr>
              <a:t>.</a:t>
            </a:r>
          </a:p>
          <a:p>
            <a:pPr lvl="1" algn="just" eaLnBrk="1" hangingPunct="1">
              <a:lnSpc>
                <a:spcPct val="90000"/>
              </a:lnSpc>
            </a:pPr>
            <a:r>
              <a:rPr lang="en-US" altLang="en-US" sz="2000">
                <a:latin typeface="Helvetica"/>
                <a:cs typeface="Times New Roman"/>
              </a:rPr>
              <a:t>Industry will install the following: new 100,000 gal EQ tank at head of pretreatment, upgrade chemical feeds and pH adjustment at approx. cost of $75,000</a:t>
            </a:r>
          </a:p>
          <a:p>
            <a:pPr lvl="1" algn="just" eaLnBrk="1" hangingPunct="1">
              <a:lnSpc>
                <a:spcPct val="90000"/>
              </a:lnSpc>
            </a:pPr>
            <a:r>
              <a:rPr lang="en-US" altLang="en-US" sz="2000">
                <a:latin typeface="Helvetica"/>
                <a:cs typeface="Times New Roman"/>
              </a:rPr>
              <a:t>The schedule requires that installation of equipment be completed by June 30, 2013.</a:t>
            </a:r>
          </a:p>
          <a:p>
            <a:pPr marL="0" indent="0" algn="just" eaLnBrk="1" hangingPunct="1">
              <a:lnSpc>
                <a:spcPct val="90000"/>
              </a:lnSpc>
              <a:buNone/>
            </a:pPr>
            <a:r>
              <a:rPr lang="en-US" altLang="en-US" sz="1800">
                <a:latin typeface="Helvetica"/>
                <a:cs typeface="Times New Roman"/>
              </a:rPr>
              <a:t>	</a:t>
            </a:r>
          </a:p>
          <a:p>
            <a:pPr marL="0" indent="0" algn="just" eaLnBrk="1" hangingPunct="1">
              <a:lnSpc>
                <a:spcPct val="90000"/>
              </a:lnSpc>
              <a:buNone/>
            </a:pPr>
            <a:r>
              <a:rPr lang="en-US" altLang="en-US" sz="2000">
                <a:latin typeface="Helvetica"/>
                <a:cs typeface="Times New Roman"/>
              </a:rPr>
              <a:t>MISSED DATA:</a:t>
            </a:r>
          </a:p>
          <a:p>
            <a:pPr lvl="1" algn="just"/>
            <a:r>
              <a:rPr lang="en-US" altLang="en-US" sz="2000">
                <a:latin typeface="Helvetica"/>
                <a:cs typeface="Arial"/>
              </a:rPr>
              <a:t>SIU missed many BOD samples (see SNC discussion) and missed some other parameters a few times.  NOVs issued, resampling required.</a:t>
            </a:r>
          </a:p>
        </p:txBody>
      </p:sp>
      <p:sp>
        <p:nvSpPr>
          <p:cNvPr id="2" name="Slide Number Placeholder 1">
            <a:extLst>
              <a:ext uri="{FF2B5EF4-FFF2-40B4-BE49-F238E27FC236}">
                <a16:creationId xmlns:a16="http://schemas.microsoft.com/office/drawing/2014/main" id="{1B416C27-C50B-91AD-2689-18C33C17A2FE}"/>
              </a:ext>
            </a:extLst>
          </p:cNvPr>
          <p:cNvSpPr>
            <a:spLocks noGrp="1"/>
          </p:cNvSpPr>
          <p:nvPr>
            <p:ph type="sldNum" sz="quarter" idx="12"/>
          </p:nvPr>
        </p:nvSpPr>
        <p:spPr/>
        <p:txBody>
          <a:bodyPr/>
          <a:lstStyle/>
          <a:p>
            <a:fld id="{11F27F3A-B3E9-41ED-AF8F-A365F10BB65F}" type="slidenum">
              <a:rPr lang="en-US" smtClean="0"/>
              <a:pPr/>
              <a:t>116</a:t>
            </a:fld>
            <a:endParaRPr lang="en-US"/>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5523"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000" b="1">
                <a:latin typeface="Helvetica" panose="020B0604020202020204" pitchFamily="34" charset="0"/>
                <a:cs typeface="Times New Roman" panose="02020603050405020304" pitchFamily="18" charset="0"/>
              </a:rPr>
              <a:t>Chicken Pluckers, Inc.  (continued</a:t>
            </a:r>
            <a:r>
              <a:rPr lang="en-US" altLang="en-US" sz="2000" i="1">
                <a:latin typeface="Helvetica" panose="020B0604020202020204" pitchFamily="34" charset="0"/>
                <a:cs typeface="Times New Roman" panose="02020603050405020304" pitchFamily="18" charset="0"/>
              </a:rPr>
              <a:t>)</a:t>
            </a:r>
            <a:endParaRPr lang="en-US" altLang="en-US" sz="2000">
              <a:latin typeface="Times" panose="02020603050405020304" pitchFamily="18" charset="0"/>
              <a:cs typeface="Times New Roman" panose="02020603050405020304" pitchFamily="18" charset="0"/>
            </a:endParaRPr>
          </a:p>
          <a:p>
            <a:pPr eaLnBrk="1" hangingPunct="1">
              <a:lnSpc>
                <a:spcPct val="90000"/>
              </a:lnSpc>
            </a:pPr>
            <a:endParaRPr lang="en-US" altLang="en-US" sz="2000" i="1">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altLang="en-US" sz="2000" i="1">
                <a:latin typeface="Helvetica"/>
                <a:cs typeface="Times New Roman"/>
              </a:rPr>
              <a:t>OPTIONAL:</a:t>
            </a:r>
            <a:endParaRPr lang="en-US" altLang="en-US" sz="2000">
              <a:latin typeface="Helvetica"/>
              <a:cs typeface="Times New Roman"/>
            </a:endParaRPr>
          </a:p>
          <a:p>
            <a:pPr eaLnBrk="1" hangingPunct="1">
              <a:lnSpc>
                <a:spcPct val="90000"/>
              </a:lnSpc>
            </a:pPr>
            <a:r>
              <a:rPr lang="en-US" altLang="en-US" sz="2000" i="1">
                <a:latin typeface="Helvetica"/>
                <a:cs typeface="Times New Roman"/>
              </a:rPr>
              <a:t>	ENFORCEMENT ACTIONS by POTW, and Industry responses, for Non-SNC, Non-Order, Non-Construction, Non-"missing" data events:</a:t>
            </a:r>
            <a:endParaRPr lang="en-US" altLang="en-US" sz="2000">
              <a:latin typeface="Helvetica"/>
              <a:cs typeface="Times New Roman"/>
            </a:endParaRPr>
          </a:p>
          <a:p>
            <a:pPr lvl="1" eaLnBrk="1" hangingPunct="1">
              <a:lnSpc>
                <a:spcPct val="90000"/>
              </a:lnSpc>
            </a:pPr>
            <a:r>
              <a:rPr lang="en-US" altLang="en-US" sz="2000" i="1">
                <a:latin typeface="Helvetica"/>
                <a:cs typeface="Times New Roman"/>
              </a:rPr>
              <a:t>NOVs and a penalty of $250 for each instance of SNC (a total of $500) were issued.</a:t>
            </a:r>
          </a:p>
          <a:p>
            <a:pPr lvl="1" eaLnBrk="1" hangingPunct="1">
              <a:lnSpc>
                <a:spcPct val="90000"/>
              </a:lnSpc>
            </a:pPr>
            <a:r>
              <a:rPr lang="en-US" altLang="en-US" sz="2000" i="1">
                <a:latin typeface="Helvetica"/>
                <a:cs typeface="Times New Roman"/>
              </a:rPr>
              <a:t>The penalties were paid promptly. Overall, this Industry has been very cooperative with the Town in resolving all issues.</a:t>
            </a:r>
          </a:p>
          <a:p>
            <a:pPr lvl="1" eaLnBrk="1" hangingPunct="1">
              <a:lnSpc>
                <a:spcPct val="90000"/>
              </a:lnSpc>
              <a:buFont typeface="Wingdings" panose="05000000000000000000" pitchFamily="2" charset="2"/>
              <a:buNone/>
            </a:pPr>
            <a:endParaRPr lang="en-US" altLang="en-US" sz="2000">
              <a:latin typeface="Helvetica" panose="020B0604020202020204" pitchFamily="34" charset="0"/>
              <a:cs typeface="Times New Roman" panose="02020603050405020304" pitchFamily="18" charset="0"/>
            </a:endParaRPr>
          </a:p>
          <a:p>
            <a:pPr eaLnBrk="1" hangingPunct="1">
              <a:lnSpc>
                <a:spcPct val="90000"/>
              </a:lnSpc>
            </a:pPr>
            <a:r>
              <a:rPr lang="en-US" altLang="en-US" sz="2000" i="1">
                <a:latin typeface="Helvetica"/>
                <a:cs typeface="Times New Roman"/>
              </a:rPr>
              <a:t>OTHER MISC. INFORMATION:</a:t>
            </a:r>
            <a:endParaRPr lang="en-US" altLang="en-US" sz="2000">
              <a:latin typeface="Helvetica"/>
              <a:cs typeface="Times New Roman"/>
            </a:endParaRPr>
          </a:p>
          <a:p>
            <a:pPr lvl="1"/>
            <a:r>
              <a:rPr lang="en-US" altLang="en-US" sz="2000" i="1">
                <a:latin typeface="Helvetica"/>
                <a:cs typeface="Times New Roman"/>
              </a:rPr>
              <a:t>This SIU had a couple violations for pH, but these did not constitute SNC (see IDSF for percent violations.)  NOVs were issued per our ERP.</a:t>
            </a:r>
            <a:endParaRPr lang="en-US" altLang="en-US" sz="2000">
              <a:latin typeface="Helvetica"/>
              <a:cs typeface="Times New Roman"/>
            </a:endParaRPr>
          </a:p>
        </p:txBody>
      </p:sp>
      <p:sp>
        <p:nvSpPr>
          <p:cNvPr id="2" name="Slide Number Placeholder 1">
            <a:extLst>
              <a:ext uri="{FF2B5EF4-FFF2-40B4-BE49-F238E27FC236}">
                <a16:creationId xmlns:a16="http://schemas.microsoft.com/office/drawing/2014/main" id="{36FD8D29-E200-3F3C-4231-8A41D3405713}"/>
              </a:ext>
            </a:extLst>
          </p:cNvPr>
          <p:cNvSpPr>
            <a:spLocks noGrp="1"/>
          </p:cNvSpPr>
          <p:nvPr>
            <p:ph type="sldNum" sz="quarter" idx="12"/>
          </p:nvPr>
        </p:nvSpPr>
        <p:spPr/>
        <p:txBody>
          <a:bodyPr/>
          <a:lstStyle/>
          <a:p>
            <a:fld id="{11F27F3A-B3E9-41ED-AF8F-A365F10BB65F}" type="slidenum">
              <a:rPr lang="en-US" smtClean="0"/>
              <a:pPr/>
              <a:t>117</a:t>
            </a:fld>
            <a:endParaRPr lang="en-US"/>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7571" name="Rectangle 3"/>
          <p:cNvSpPr>
            <a:spLocks noGrp="1" noChangeArrowheads="1"/>
          </p:cNvSpPr>
          <p:nvPr>
            <p:ph idx="1"/>
          </p:nvPr>
        </p:nvSpPr>
        <p:spPr/>
        <p:txBody>
          <a:bodyPr vert="horz" lIns="91440" tIns="45720" rIns="91440" bIns="45720" rtlCol="0" anchor="t">
            <a:normAutofit lnSpcReduction="10000"/>
          </a:bodyPr>
          <a:lstStyle/>
          <a:p>
            <a:pPr marL="0" indent="0" algn="just" eaLnBrk="1" hangingPunct="1">
              <a:lnSpc>
                <a:spcPct val="90000"/>
              </a:lnSpc>
              <a:buNone/>
            </a:pPr>
            <a:r>
              <a:rPr lang="en-US" altLang="en-US" sz="2400" b="1" err="1">
                <a:latin typeface="Helvetica"/>
                <a:cs typeface="Times New Roman"/>
              </a:rPr>
              <a:t>Slugem</a:t>
            </a:r>
            <a:r>
              <a:rPr lang="en-US" altLang="en-US" sz="2400" b="1">
                <a:latin typeface="Helvetica"/>
                <a:cs typeface="Times New Roman"/>
              </a:rPr>
              <a:t> Hosiery Mill, Inc. (IUP # 0007, Textile)</a:t>
            </a:r>
            <a:endParaRPr lang="en-US">
              <a:latin typeface="Helvetica"/>
              <a:cs typeface="Times New Roman"/>
            </a:endParaRPr>
          </a:p>
          <a:p>
            <a:pPr marL="0" indent="0" algn="just" eaLnBrk="1" hangingPunct="1">
              <a:lnSpc>
                <a:spcPct val="90000"/>
              </a:lnSpc>
              <a:buNone/>
            </a:pPr>
            <a:r>
              <a:rPr lang="en-US" altLang="en-US" sz="2000">
                <a:latin typeface="Helvetica"/>
                <a:cs typeface="Times New Roman"/>
              </a:rPr>
              <a:t>SNC INFORMATION:</a:t>
            </a:r>
          </a:p>
          <a:p>
            <a:pPr lvl="1" algn="just" eaLnBrk="1" hangingPunct="1">
              <a:lnSpc>
                <a:spcPct val="90000"/>
              </a:lnSpc>
            </a:pPr>
            <a:r>
              <a:rPr lang="en-US" altLang="en-US" sz="2000">
                <a:latin typeface="Helvetica"/>
                <a:cs typeface="Times New Roman"/>
              </a:rPr>
              <a:t>SIU was not in SNC this PAR Year</a:t>
            </a:r>
          </a:p>
          <a:p>
            <a:pPr lvl="1"/>
            <a:r>
              <a:rPr lang="en-US" altLang="en-US" sz="2000">
                <a:latin typeface="Helvetica"/>
                <a:cs typeface="Times New Roman"/>
              </a:rPr>
              <a:t>Previous SNC situation, see 2011 PAR, was resolved with permit modification effective February 1, 2012.  The POTW increased IUP limits for chromium and copper.  The cause of the violations and SNC in 2011 was determined to be increased production and flow.</a:t>
            </a:r>
            <a:r>
              <a:rPr lang="en-US" altLang="en-US">
                <a:latin typeface="Arial"/>
                <a:cs typeface="Arial"/>
              </a:rPr>
              <a:t> </a:t>
            </a:r>
            <a:endParaRPr lang="en-US" altLang="en-US" sz="1800"/>
          </a:p>
          <a:p>
            <a:pPr lvl="1" eaLnBrk="1" hangingPunct="1">
              <a:lnSpc>
                <a:spcPct val="90000"/>
              </a:lnSpc>
              <a:buFont typeface="Wingdings" panose="05000000000000000000" pitchFamily="2" charset="2"/>
              <a:buNone/>
            </a:pPr>
            <a:endParaRPr lang="en-US" altLang="en-US" sz="2000"/>
          </a:p>
          <a:p>
            <a:pPr algn="just" eaLnBrk="1" hangingPunct="1">
              <a:lnSpc>
                <a:spcPct val="90000"/>
              </a:lnSpc>
            </a:pPr>
            <a:r>
              <a:rPr lang="en-US" altLang="en-US" sz="800">
                <a:latin typeface="Helvetica"/>
                <a:cs typeface="Times New Roman"/>
              </a:rPr>
              <a:t>	</a:t>
            </a:r>
          </a:p>
          <a:p>
            <a:pPr marL="0" indent="0" algn="just">
              <a:buNone/>
            </a:pPr>
            <a:r>
              <a:rPr lang="en-US" altLang="en-US" sz="2000">
                <a:latin typeface="Helvetica"/>
                <a:cs typeface="Times New Roman"/>
              </a:rPr>
              <a:t>ORDERS AND SCHEDULE INFORMATION:</a:t>
            </a:r>
            <a:r>
              <a:rPr lang="en-US" altLang="en-US">
                <a:latin typeface="Helvetica"/>
                <a:cs typeface="Times New Roman"/>
              </a:rPr>
              <a:t> </a:t>
            </a:r>
            <a:r>
              <a:rPr lang="en-US" altLang="en-US" sz="2000">
                <a:latin typeface="Helvetica"/>
                <a:cs typeface="Times New Roman"/>
              </a:rPr>
              <a:t>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marL="0" indent="0" algn="just">
              <a:buNone/>
            </a:pPr>
            <a:r>
              <a:rPr lang="en-US" altLang="en-US" sz="2000">
                <a:latin typeface="Helvetica"/>
                <a:cs typeface="Times New Roman"/>
              </a:rPr>
              <a:t>A </a:t>
            </a:r>
            <a:r>
              <a:rPr lang="en-US" altLang="en-US">
                <a:latin typeface="Helvetica"/>
                <a:cs typeface="Times New Roman"/>
              </a:rPr>
              <a:t>to C</a:t>
            </a:r>
            <a:r>
              <a:rPr lang="en-US" altLang="en-US" sz="2000">
                <a:latin typeface="Helvetica"/>
                <a:cs typeface="Times New Roman"/>
              </a:rPr>
              <a:t> and CONSTRUCTION INFORMATION:</a:t>
            </a:r>
            <a:r>
              <a:rPr lang="en-US" altLang="en-US">
                <a:latin typeface="Helvetica"/>
                <a:cs typeface="Times New Roman"/>
              </a:rPr>
              <a:t> </a:t>
            </a:r>
            <a:r>
              <a:rPr lang="en-US" altLang="en-US" sz="2000">
                <a:latin typeface="Helvetica"/>
                <a:cs typeface="Times New Roman"/>
              </a:rPr>
              <a:t> None</a:t>
            </a:r>
          </a:p>
          <a:p>
            <a:pPr algn="just" eaLnBrk="1" hangingPunct="1">
              <a:lnSpc>
                <a:spcPct val="90000"/>
              </a:lnSpc>
            </a:pPr>
            <a:endParaRPr lang="en-US" altLang="en-US" sz="900">
              <a:latin typeface="Helvetica" panose="020B0604020202020204" pitchFamily="34" charset="0"/>
              <a:cs typeface="Times New Roman" panose="02020603050405020304" pitchFamily="18" charset="0"/>
            </a:endParaRPr>
          </a:p>
          <a:p>
            <a:pPr marL="0" indent="0" algn="just">
              <a:buNone/>
            </a:pPr>
            <a:r>
              <a:rPr lang="en-US" altLang="en-US">
                <a:latin typeface="Helvetica"/>
                <a:cs typeface="Times New Roman"/>
              </a:rPr>
              <a:t>MISSING</a:t>
            </a:r>
            <a:r>
              <a:rPr lang="en-US" altLang="en-US" sz="2000">
                <a:latin typeface="Helvetica"/>
                <a:cs typeface="Times New Roman"/>
              </a:rPr>
              <a:t> DATA:</a:t>
            </a:r>
            <a:r>
              <a:rPr lang="en-US" altLang="en-US">
                <a:latin typeface="Helvetica"/>
                <a:cs typeface="Times New Roman"/>
              </a:rPr>
              <a:t> </a:t>
            </a:r>
            <a:r>
              <a:rPr lang="en-US" altLang="en-US" sz="2000">
                <a:latin typeface="Helvetica"/>
                <a:cs typeface="Times New Roman"/>
              </a:rPr>
              <a:t> Please note there is no monitoring for ammonia, mercury, or MBAS for the first six months as this is only an annual monitoring requirement</a:t>
            </a:r>
          </a:p>
        </p:txBody>
      </p:sp>
      <p:sp>
        <p:nvSpPr>
          <p:cNvPr id="2" name="Slide Number Placeholder 1">
            <a:extLst>
              <a:ext uri="{FF2B5EF4-FFF2-40B4-BE49-F238E27FC236}">
                <a16:creationId xmlns:a16="http://schemas.microsoft.com/office/drawing/2014/main" id="{98D5DEA8-EEA6-AEB0-6A63-EF5D1DCA3786}"/>
              </a:ext>
            </a:extLst>
          </p:cNvPr>
          <p:cNvSpPr>
            <a:spLocks noGrp="1"/>
          </p:cNvSpPr>
          <p:nvPr>
            <p:ph type="sldNum" sz="quarter" idx="12"/>
          </p:nvPr>
        </p:nvSpPr>
        <p:spPr/>
        <p:txBody>
          <a:bodyPr/>
          <a:lstStyle/>
          <a:p>
            <a:fld id="{11F27F3A-B3E9-41ED-AF8F-A365F10BB65F}" type="slidenum">
              <a:rPr lang="en-US" smtClean="0"/>
              <a:pPr/>
              <a:t>118</a:t>
            </a:fld>
            <a:endParaRPr lang="en-US"/>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39619"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r>
              <a:rPr lang="en-US" altLang="en-US" sz="2000" b="1" err="1">
                <a:latin typeface="Helvetica"/>
                <a:cs typeface="Times New Roman"/>
              </a:rPr>
              <a:t>Slugem</a:t>
            </a:r>
            <a:r>
              <a:rPr lang="en-US" altLang="en-US" sz="2000" b="1">
                <a:latin typeface="Helvetica"/>
                <a:cs typeface="Times New Roman"/>
              </a:rPr>
              <a:t> Hosiery Mill, Inc. (IUP # 0007, Textile) - Cont.</a:t>
            </a:r>
            <a:endParaRPr lang="en-US">
              <a:latin typeface="Helvetica"/>
              <a:cs typeface="Times New Roman"/>
            </a:endParaRPr>
          </a:p>
          <a:p>
            <a:pPr algn="just" eaLnBrk="1" hangingPunct="1">
              <a:lnSpc>
                <a:spcPct val="90000"/>
              </a:lnSpc>
            </a:pPr>
            <a:endParaRPr lang="en-US" altLang="en-US">
              <a:latin typeface="Helvetica" panose="020B0604020202020204" pitchFamily="34" charset="0"/>
              <a:cs typeface="Times New Roman" panose="02020603050405020304" pitchFamily="18" charset="0"/>
            </a:endParaRPr>
          </a:p>
          <a:p>
            <a:pPr marL="0" indent="0" eaLnBrk="1" hangingPunct="1">
              <a:lnSpc>
                <a:spcPct val="90000"/>
              </a:lnSpc>
              <a:buNone/>
            </a:pPr>
            <a:r>
              <a:rPr lang="en-US" altLang="en-US" sz="2000" i="1">
                <a:latin typeface="Times New Roman" panose="02020603050405020304" pitchFamily="18" charset="0"/>
                <a:cs typeface="Times New Roman" panose="02020603050405020304" pitchFamily="18" charset="0"/>
              </a:rPr>
              <a:t>OPTIONAL: </a:t>
            </a:r>
          </a:p>
          <a:p>
            <a:pPr eaLnBrk="1" hangingPunct="1">
              <a:lnSpc>
                <a:spcPct val="90000"/>
              </a:lnSpc>
            </a:pPr>
            <a:r>
              <a:rPr lang="en-US" altLang="en-US" sz="2000" i="1">
                <a:latin typeface="Times New Roman"/>
                <a:cs typeface="Times New Roman"/>
              </a:rPr>
              <a:t>	ENFORCEMENT ACTIONS by POTW, and Industry responses for Non-SNC, Non-Order, Non-Construction, Non-"missing" data events:</a:t>
            </a:r>
            <a:endParaRPr lang="en-US" altLang="en-US" sz="2000">
              <a:latin typeface="Times New Roman"/>
              <a:cs typeface="Times New Roman"/>
            </a:endParaRPr>
          </a:p>
          <a:p>
            <a:pPr lvl="1" eaLnBrk="1" hangingPunct="1">
              <a:lnSpc>
                <a:spcPct val="90000"/>
              </a:lnSpc>
            </a:pPr>
            <a:r>
              <a:rPr lang="en-US" altLang="en-US" sz="2000" i="1">
                <a:latin typeface="Times New Roman"/>
                <a:cs typeface="Times New Roman"/>
              </a:rPr>
              <a:t>The $500 penalty ($250 per SNC) assessed in the last PAR Year (2011) was paid on February 22, 2012.</a:t>
            </a:r>
            <a:endParaRPr lang="en-US" altLang="en-US" sz="2000">
              <a:latin typeface="Times New Roman"/>
              <a:cs typeface="Times New Roman"/>
            </a:endParaRPr>
          </a:p>
          <a:p>
            <a:pPr lvl="1"/>
            <a:r>
              <a:rPr lang="en-US" altLang="en-US" sz="2000" i="1">
                <a:latin typeface="Times New Roman"/>
                <a:cs typeface="Times New Roman"/>
              </a:rPr>
              <a:t>There were also two reporting violations for late sample reporting (two weeks late for March and 8 days late for October).  NOVs were issued and penalties were assessed at ($50 each).  Penalties were paid on May 5, and November 30, respectively.</a:t>
            </a:r>
            <a:endParaRPr lang="en-US" altLang="en-US" sz="2000">
              <a:latin typeface="Times New Roman"/>
              <a:cs typeface="Times New Roman"/>
            </a:endParaRPr>
          </a:p>
          <a:p>
            <a:pPr lvl="1" eaLnBrk="1" hangingPunct="1">
              <a:lnSpc>
                <a:spcPct val="90000"/>
              </a:lnSpc>
            </a:pPr>
            <a:r>
              <a:rPr lang="en-US" altLang="en-US" sz="2000" i="1">
                <a:latin typeface="Times New Roman"/>
                <a:cs typeface="Times New Roman"/>
              </a:rPr>
              <a:t>Overall, this Industry has been very cooperative with the Town in resolving all issues.</a:t>
            </a:r>
          </a:p>
          <a:p>
            <a:pPr lvl="1" eaLnBrk="1" hangingPunct="1">
              <a:lnSpc>
                <a:spcPct val="90000"/>
              </a:lnSpc>
            </a:pPr>
            <a:r>
              <a:rPr lang="en-US" altLang="en-US" sz="2000" i="1">
                <a:latin typeface="Times New Roman"/>
                <a:cs typeface="Times New Roman"/>
              </a:rPr>
              <a:t>A couple limit violations occurred in 2012, (see IDSF form, NOVs were issued), but overall the SIU was not in SNC for either six month period in 2012.</a:t>
            </a:r>
          </a:p>
        </p:txBody>
      </p:sp>
      <p:sp>
        <p:nvSpPr>
          <p:cNvPr id="2" name="Slide Number Placeholder 1">
            <a:extLst>
              <a:ext uri="{FF2B5EF4-FFF2-40B4-BE49-F238E27FC236}">
                <a16:creationId xmlns:a16="http://schemas.microsoft.com/office/drawing/2014/main" id="{EC879F27-E7D8-CA88-89EC-B0E194BF380D}"/>
              </a:ext>
            </a:extLst>
          </p:cNvPr>
          <p:cNvSpPr>
            <a:spLocks noGrp="1"/>
          </p:cNvSpPr>
          <p:nvPr>
            <p:ph type="sldNum" sz="quarter" idx="12"/>
          </p:nvPr>
        </p:nvSpPr>
        <p:spPr/>
        <p:txBody>
          <a:bodyPr/>
          <a:lstStyle/>
          <a:p>
            <a:fld id="{11F27F3A-B3E9-41ED-AF8F-A365F10BB65F}" type="slidenum">
              <a:rPr lang="en-US" smtClean="0"/>
              <a:pPr/>
              <a:t>119</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Introduction - NC Pretreatment Rules (cont.)</a:t>
            </a:r>
          </a:p>
        </p:txBody>
      </p:sp>
      <p:sp>
        <p:nvSpPr>
          <p:cNvPr id="3" name="Content Placeholder 2"/>
          <p:cNvSpPr>
            <a:spLocks noGrp="1"/>
          </p:cNvSpPr>
          <p:nvPr>
            <p:ph idx="1"/>
          </p:nvPr>
        </p:nvSpPr>
        <p:spPr/>
        <p:txBody>
          <a:bodyPr vert="horz" lIns="91440" tIns="45720" rIns="91440" bIns="45720" rtlCol="0" anchor="t">
            <a:normAutofit/>
          </a:bodyPr>
          <a:lstStyle/>
          <a:p>
            <a:pPr algn="ctr"/>
            <a:r>
              <a:rPr lang="en-US" sz="2000">
                <a:solidFill>
                  <a:schemeClr val="tx1"/>
                </a:solidFill>
                <a:latin typeface="Times New Roman"/>
                <a:cs typeface="Arial"/>
              </a:rPr>
              <a:t>40 CFR 403.12(</a:t>
            </a:r>
            <a:r>
              <a:rPr lang="en-US" sz="2000" err="1">
                <a:solidFill>
                  <a:schemeClr val="tx1"/>
                </a:solidFill>
                <a:latin typeface="Times New Roman"/>
                <a:cs typeface="Arial"/>
              </a:rPr>
              <a:t>i</a:t>
            </a:r>
            <a:r>
              <a:rPr lang="en-US" sz="2000">
                <a:solidFill>
                  <a:schemeClr val="tx1"/>
                </a:solidFill>
                <a:latin typeface="Times New Roman"/>
                <a:cs typeface="Arial"/>
              </a:rPr>
              <a:t>)</a:t>
            </a:r>
            <a:r>
              <a:rPr lang="en-US">
                <a:solidFill>
                  <a:schemeClr val="tx1"/>
                </a:solidFill>
                <a:latin typeface="Times New Roman"/>
                <a:cs typeface="Arial"/>
              </a:rPr>
              <a:t> </a:t>
            </a:r>
            <a:r>
              <a:rPr lang="en-US" sz="2000">
                <a:solidFill>
                  <a:schemeClr val="tx1"/>
                </a:solidFill>
                <a:latin typeface="Times New Roman"/>
                <a:cs typeface="Arial"/>
              </a:rPr>
              <a:t> </a:t>
            </a:r>
            <a:r>
              <a:rPr lang="en-US" sz="2000" i="1">
                <a:solidFill>
                  <a:schemeClr val="tx1"/>
                </a:solidFill>
                <a:latin typeface="Times New Roman"/>
                <a:cs typeface="Arial"/>
              </a:rPr>
              <a:t>Annual POTW reports</a:t>
            </a:r>
          </a:p>
          <a:p>
            <a:pPr algn="ctr"/>
            <a:endParaRPr lang="en-US" sz="2000" i="1">
              <a:solidFill>
                <a:schemeClr val="tx1"/>
              </a:solidFill>
              <a:latin typeface="Times New Roman"/>
            </a:endParaRPr>
          </a:p>
          <a:p>
            <a:pPr marL="457200" indent="-457200">
              <a:buAutoNum type="arabicParenBoth"/>
            </a:pPr>
            <a:r>
              <a:rPr lang="en-US" sz="2000">
                <a:solidFill>
                  <a:schemeClr val="tx1"/>
                </a:solidFill>
                <a:latin typeface="Times New Roman"/>
                <a:cs typeface="Arial"/>
              </a:rPr>
              <a:t>Updated list of SIUs (AT)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Compliance status (SNCR)</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enforcement activities (PPS &amp; narrative)</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Summary of program changes (narrative &amp; program info sheet)</a:t>
            </a:r>
            <a:br>
              <a:rPr lang="en-US" sz="2000">
                <a:solidFill>
                  <a:schemeClr val="tx1"/>
                </a:solidFill>
                <a:latin typeface="Times New Roman"/>
              </a:rPr>
            </a:br>
            <a:endParaRPr lang="en-US" sz="2000">
              <a:solidFill>
                <a:schemeClr val="tx1"/>
              </a:solidFill>
              <a:latin typeface="Times New Roman"/>
            </a:endParaRPr>
          </a:p>
          <a:p>
            <a:pPr marL="457200" indent="-457200">
              <a:buAutoNum type="arabicParenBoth"/>
            </a:pPr>
            <a:r>
              <a:rPr lang="en-US" sz="2000">
                <a:solidFill>
                  <a:schemeClr val="tx1"/>
                </a:solidFill>
                <a:latin typeface="Times New Roman"/>
                <a:cs typeface="Arial"/>
              </a:rPr>
              <a:t>Any other relevant information</a:t>
            </a:r>
          </a:p>
          <a:p>
            <a:endParaRPr lang="en-US" sz="2800">
              <a:latin typeface="Bookman Old Style" panose="02050604050505020204" pitchFamily="18" charset="0"/>
            </a:endParaRPr>
          </a:p>
        </p:txBody>
      </p:sp>
      <p:sp>
        <p:nvSpPr>
          <p:cNvPr id="4" name="Slide Number Placeholder 3">
            <a:extLst>
              <a:ext uri="{FF2B5EF4-FFF2-40B4-BE49-F238E27FC236}">
                <a16:creationId xmlns:a16="http://schemas.microsoft.com/office/drawing/2014/main" id="{2B29968A-ED43-0299-0858-BCBC17CAD1F3}"/>
              </a:ext>
            </a:extLst>
          </p:cNvPr>
          <p:cNvSpPr>
            <a:spLocks noGrp="1"/>
          </p:cNvSpPr>
          <p:nvPr>
            <p:ph type="sldNum" sz="quarter" idx="12"/>
          </p:nvPr>
        </p:nvSpPr>
        <p:spPr/>
        <p:txBody>
          <a:bodyPr/>
          <a:lstStyle/>
          <a:p>
            <a:fld id="{11F27F3A-B3E9-41ED-AF8F-A365F10BB65F}" type="slidenum">
              <a:rPr lang="en-US" smtClean="0"/>
              <a:pPr/>
              <a:t>12</a:t>
            </a:fld>
            <a:endParaRPr lang="en-US"/>
          </a:p>
        </p:txBody>
      </p:sp>
    </p:spTree>
    <p:extLst>
      <p:ext uri="{BB962C8B-B14F-4D97-AF65-F5344CB8AC3E}">
        <p14:creationId xmlns:p14="http://schemas.microsoft.com/office/powerpoint/2010/main" val="324882783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41667"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Terrible Textiles. (IUP # 0009)</a:t>
            </a:r>
            <a:r>
              <a:rPr lang="en-US" altLang="en-US" sz="2400" b="1">
                <a:latin typeface="Times"/>
                <a:cs typeface="Times New Roman"/>
              </a:rPr>
              <a:t> </a:t>
            </a:r>
            <a:endParaRPr lang="en-US"/>
          </a:p>
          <a:p>
            <a:pPr lvl="1"/>
            <a:r>
              <a:rPr lang="en-US" altLang="en-US" sz="2000">
                <a:latin typeface="Helvetica"/>
                <a:cs typeface="Times New Roman"/>
              </a:rPr>
              <a:t>As noted in the 2012 PAR, Terrible Textiles burned down on 12/1/2011 and the permit was formally dropped effective 12/31/2011.  There was no monitoring, no data, and therefore no IDSF for this industry in this PAR. </a:t>
            </a:r>
            <a:endParaRPr lang="en-US" altLang="en-US" sz="2000">
              <a:latin typeface="Helvetica" panose="020B06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D60AD8E1-64A5-CFA4-2ABA-C7DED4D37DB3}"/>
              </a:ext>
            </a:extLst>
          </p:cNvPr>
          <p:cNvSpPr>
            <a:spLocks noGrp="1"/>
          </p:cNvSpPr>
          <p:nvPr>
            <p:ph type="sldNum" sz="quarter" idx="12"/>
          </p:nvPr>
        </p:nvSpPr>
        <p:spPr/>
        <p:txBody>
          <a:bodyPr/>
          <a:lstStyle/>
          <a:p>
            <a:fld id="{11F27F3A-B3E9-41ED-AF8F-A365F10BB65F}" type="slidenum">
              <a:rPr lang="en-US" smtClean="0"/>
              <a:pPr/>
              <a:t>120</a:t>
            </a:fld>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43715" name="Rectangle 3"/>
          <p:cNvSpPr>
            <a:spLocks noGrp="1" noChangeArrowheads="1"/>
          </p:cNvSpPr>
          <p:nvPr>
            <p:ph idx="1"/>
          </p:nvPr>
        </p:nvSpPr>
        <p:spPr/>
        <p:txBody>
          <a:bodyPr vert="horz" lIns="91440" tIns="45720" rIns="91440" bIns="45720" rtlCol="0" anchor="t">
            <a:normAutofit/>
          </a:bodyPr>
          <a:lstStyle/>
          <a:p>
            <a:r>
              <a:rPr lang="en-US" altLang="en-US" sz="2000" b="1">
                <a:latin typeface="Helvetica"/>
                <a:cs typeface="Times New Roman"/>
              </a:rPr>
              <a:t>Will </a:t>
            </a:r>
            <a:r>
              <a:rPr lang="en-US" altLang="en-US" sz="2000" b="1" err="1">
                <a:latin typeface="Helvetica"/>
                <a:cs typeface="Times New Roman"/>
              </a:rPr>
              <a:t>Plateit</a:t>
            </a:r>
            <a:r>
              <a:rPr lang="en-US" altLang="en-US" sz="2000" b="1">
                <a:latin typeface="Helvetica"/>
                <a:cs typeface="Times New Roman"/>
              </a:rPr>
              <a:t> Metal Finishers, Inc. (IUP # 0006,</a:t>
            </a:r>
            <a:r>
              <a:rPr lang="en-US" altLang="en-US" b="1">
                <a:latin typeface="Helvetica"/>
                <a:cs typeface="Times New Roman"/>
              </a:rPr>
              <a:t>  </a:t>
            </a:r>
            <a:r>
              <a:rPr lang="en-US" altLang="en-US" sz="2000" b="1">
                <a:latin typeface="Helvetica"/>
                <a:cs typeface="Times New Roman"/>
              </a:rPr>
              <a:t> 40CFR433)</a:t>
            </a:r>
            <a:endParaRPr lang="en-US" altLang="en-US" sz="2000">
              <a:latin typeface="Helvetica"/>
              <a:cs typeface="Times New Roman"/>
            </a:endParaRPr>
          </a:p>
          <a:p>
            <a:pPr lvl="1" algn="just" eaLnBrk="1" hangingPunct="1">
              <a:lnSpc>
                <a:spcPct val="90000"/>
              </a:lnSpc>
              <a:buFont typeface="Wingdings" panose="05000000000000000000" pitchFamily="2" charset="2"/>
              <a:buNone/>
            </a:pPr>
            <a:r>
              <a:rPr lang="en-US" altLang="en-US" sz="2000">
                <a:latin typeface="Helvetica"/>
                <a:cs typeface="Times New Roman"/>
              </a:rPr>
              <a:t>SNC INFORMATION:</a:t>
            </a:r>
          </a:p>
          <a:p>
            <a:pPr lvl="1" algn="just" eaLnBrk="1" hangingPunct="1">
              <a:lnSpc>
                <a:spcPct val="90000"/>
              </a:lnSpc>
              <a:buFont typeface="Wingdings" panose="05000000000000000000" pitchFamily="2" charset="2"/>
              <a:buNone/>
            </a:pPr>
            <a:endParaRPr lang="en-US" altLang="en-US" sz="1000">
              <a:latin typeface="Helvetica" panose="020B0604020202020204" pitchFamily="34" charset="0"/>
              <a:cs typeface="Times New Roman" panose="02020603050405020304" pitchFamily="18" charset="0"/>
            </a:endParaRPr>
          </a:p>
          <a:p>
            <a:pPr lvl="1" algn="just" eaLnBrk="1" hangingPunct="1">
              <a:lnSpc>
                <a:spcPct val="90000"/>
              </a:lnSpc>
            </a:pPr>
            <a:r>
              <a:rPr lang="en-US" altLang="en-US" sz="2000">
                <a:latin typeface="Helvetica"/>
                <a:cs typeface="Times New Roman"/>
              </a:rPr>
              <a:t>This SIU was in SNC for the parameter of Cadmium (Cd) for both the January 1-June 30, 2012, and the July 1-December 31, 2012, reporting periods.</a:t>
            </a:r>
          </a:p>
          <a:p>
            <a:pPr lvl="1" algn="just" eaLnBrk="1" hangingPunct="1">
              <a:lnSpc>
                <a:spcPct val="90000"/>
              </a:lnSpc>
            </a:pPr>
            <a:r>
              <a:rPr lang="en-US" altLang="en-US" sz="2000">
                <a:latin typeface="Helvetica"/>
                <a:cs typeface="Times New Roman"/>
              </a:rPr>
              <a:t>SIU was SNC for two periods in a row for Cadmium.</a:t>
            </a:r>
          </a:p>
          <a:p>
            <a:pPr lvl="1" algn="just"/>
            <a:r>
              <a:rPr lang="en-US" altLang="en-US" sz="2000">
                <a:latin typeface="Helvetica"/>
                <a:cs typeface="Times New Roman"/>
              </a:rPr>
              <a:t>In general, this Industry cannot identify or resolve the cause of their SNC.  They also do not promptly pay the penalties.  Several meetings between the Town and the Industry, as well as letters from our attorney have improved the industry’s cooperation, but have still been unable to determine the source or reason for the increased Cadmium levels.  Consent Order issued to require resolution, with upfront penalty.</a:t>
            </a:r>
          </a:p>
          <a:p>
            <a:pPr lvl="1" algn="just" eaLnBrk="1" hangingPunct="1">
              <a:lnSpc>
                <a:spcPct val="90000"/>
              </a:lnSpc>
            </a:pPr>
            <a:r>
              <a:rPr lang="en-US" altLang="en-US" sz="2000">
                <a:latin typeface="Helvetica"/>
                <a:cs typeface="Times New Roman"/>
              </a:rPr>
              <a:t>Copy of Public Notice is enclosed.</a:t>
            </a:r>
          </a:p>
        </p:txBody>
      </p:sp>
      <p:sp>
        <p:nvSpPr>
          <p:cNvPr id="2" name="Slide Number Placeholder 1">
            <a:extLst>
              <a:ext uri="{FF2B5EF4-FFF2-40B4-BE49-F238E27FC236}">
                <a16:creationId xmlns:a16="http://schemas.microsoft.com/office/drawing/2014/main" id="{613DC04F-4905-1249-013E-24960441DB14}"/>
              </a:ext>
            </a:extLst>
          </p:cNvPr>
          <p:cNvSpPr>
            <a:spLocks noGrp="1"/>
          </p:cNvSpPr>
          <p:nvPr>
            <p:ph type="sldNum" sz="quarter" idx="12"/>
          </p:nvPr>
        </p:nvSpPr>
        <p:spPr/>
        <p:txBody>
          <a:bodyPr/>
          <a:lstStyle/>
          <a:p>
            <a:fld id="{11F27F3A-B3E9-41ED-AF8F-A365F10BB65F}" type="slidenum">
              <a:rPr lang="en-US" smtClean="0"/>
              <a:pPr/>
              <a:t>121</a:t>
            </a:fld>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45763"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Will </a:t>
            </a:r>
            <a:r>
              <a:rPr lang="en-US" altLang="en-US" sz="2400" b="1" err="1">
                <a:latin typeface="Helvetica"/>
                <a:cs typeface="Times New Roman"/>
              </a:rPr>
              <a:t>Plateit</a:t>
            </a:r>
            <a:r>
              <a:rPr lang="en-US" altLang="en-US" sz="2400" b="1">
                <a:latin typeface="Helvetica"/>
                <a:cs typeface="Times New Roman"/>
              </a:rPr>
              <a:t> Metal Finishers, Inc. (IUP # 0006,   40CFR433) – Cont.</a:t>
            </a:r>
            <a:endParaRPr lang="en-US" altLang="en-US" sz="2400">
              <a:latin typeface="Helvetica"/>
              <a:cs typeface="Times New Roman"/>
            </a:endParaRPr>
          </a:p>
          <a:p>
            <a:pPr lvl="1" algn="just" eaLnBrk="1" hangingPunct="1">
              <a:lnSpc>
                <a:spcPct val="90000"/>
              </a:lnSpc>
              <a:buFont typeface="Wingdings" panose="05000000000000000000" pitchFamily="2" charset="2"/>
              <a:buNone/>
            </a:pPr>
            <a:r>
              <a:rPr lang="en-US" altLang="en-US" sz="2400">
                <a:latin typeface="Helvetica"/>
                <a:cs typeface="Times New Roman"/>
              </a:rPr>
              <a:t>ORDER/SCHEDULE INFORMATION:</a:t>
            </a:r>
          </a:p>
          <a:p>
            <a:pPr lvl="1" algn="just" eaLnBrk="1" hangingPunct="1">
              <a:lnSpc>
                <a:spcPct val="90000"/>
              </a:lnSpc>
            </a:pPr>
            <a:r>
              <a:rPr lang="en-US" altLang="en-US" sz="2400">
                <a:latin typeface="Helvetica"/>
                <a:cs typeface="Times New Roman"/>
              </a:rPr>
              <a:t>POTW and the SIU entered into a Consent Order (copy enclosed). Effective date of 2013, so not included on the PPS form.</a:t>
            </a:r>
          </a:p>
          <a:p>
            <a:pPr lvl="1" algn="just">
              <a:buNone/>
            </a:pPr>
            <a:r>
              <a:rPr lang="en-US" altLang="en-US" sz="2400">
                <a:latin typeface="Helvetica"/>
                <a:cs typeface="Times New Roman"/>
              </a:rPr>
              <a:t>AtoC and CONSTRUCTION INFORMATION:  None </a:t>
            </a:r>
            <a:endParaRPr lang="en-US" altLang="en-US" sz="2400">
              <a:latin typeface="Helvetica" panose="020B0604020202020204" pitchFamily="34" charset="0"/>
              <a:cs typeface="Times New Roman" panose="02020603050405020304" pitchFamily="18" charset="0"/>
            </a:endParaRPr>
          </a:p>
          <a:p>
            <a:pPr lvl="1" algn="just" eaLnBrk="1" hangingPunct="1">
              <a:lnSpc>
                <a:spcPct val="90000"/>
              </a:lnSpc>
              <a:buFont typeface="Wingdings" panose="05000000000000000000" pitchFamily="2" charset="2"/>
              <a:buNone/>
            </a:pPr>
            <a:endParaRPr lang="en-US" altLang="en-US" sz="2400">
              <a:latin typeface="Helvetica" panose="020B0604020202020204" pitchFamily="34" charset="0"/>
              <a:cs typeface="Times New Roman" panose="02020603050405020304" pitchFamily="18" charset="0"/>
            </a:endParaRPr>
          </a:p>
          <a:p>
            <a:pPr lvl="1" algn="just">
              <a:buNone/>
            </a:pPr>
            <a:r>
              <a:rPr lang="en-US" altLang="en-US" sz="2400">
                <a:latin typeface="Helvetica"/>
                <a:cs typeface="Times New Roman"/>
              </a:rPr>
              <a:t>MISSING DATA:  NONE </a:t>
            </a:r>
            <a:endParaRPr lang="en-US" altLang="en-US" sz="2400">
              <a:latin typeface="Helvetica" panose="020B0604020202020204" pitchFamily="34" charset="0"/>
              <a:cs typeface="Times New Roman" panose="02020603050405020304" pitchFamily="18" charset="0"/>
            </a:endParaRPr>
          </a:p>
          <a:p>
            <a:pPr algn="just" eaLnBrk="1" hangingPunct="1">
              <a:lnSpc>
                <a:spcPct val="90000"/>
              </a:lnSpc>
            </a:pPr>
            <a:endParaRPr lang="en-US" altLang="en-US" sz="2400" i="1">
              <a:latin typeface="Times New Roman"/>
              <a:cs typeface="Times New Roman"/>
            </a:endParaRPr>
          </a:p>
          <a:p>
            <a:pPr marL="0" indent="0" algn="just">
              <a:buNone/>
            </a:pPr>
            <a:r>
              <a:rPr lang="en-US" altLang="en-US" sz="2400" i="1">
                <a:latin typeface="Times New Roman"/>
                <a:cs typeface="Times New Roman"/>
              </a:rPr>
              <a:t>    Optional - OTHER MISC. INFORMATION: </a:t>
            </a:r>
            <a:endParaRPr lang="en-US" altLang="en-US" sz="2400" i="1">
              <a:latin typeface="Times New Roman" panose="02020603050405020304" pitchFamily="18" charset="0"/>
              <a:cs typeface="Times New Roman" panose="02020603050405020304" pitchFamily="18" charset="0"/>
            </a:endParaRPr>
          </a:p>
          <a:p>
            <a:pPr lvl="1" algn="just" eaLnBrk="1" hangingPunct="1">
              <a:lnSpc>
                <a:spcPct val="90000"/>
              </a:lnSpc>
            </a:pPr>
            <a:r>
              <a:rPr lang="en-US" altLang="en-US" sz="2400" i="1">
                <a:latin typeface="Times New Roman"/>
                <a:cs typeface="Times New Roman"/>
              </a:rPr>
              <a:t>The SIU filed both required semi-annual TTO certifications in lieu of monitoring for organics</a:t>
            </a:r>
            <a:r>
              <a:rPr lang="en-US" altLang="en-US" sz="2000" i="1">
                <a:latin typeface="Times New Roman"/>
                <a:cs typeface="Times New Roman"/>
              </a:rPr>
              <a:t>.</a:t>
            </a:r>
            <a:endParaRPr lang="en-US" altLang="en-US" sz="1800">
              <a:latin typeface="Times New Roman"/>
              <a:cs typeface="Times New Roman"/>
            </a:endParaRPr>
          </a:p>
        </p:txBody>
      </p:sp>
      <p:sp>
        <p:nvSpPr>
          <p:cNvPr id="2" name="Slide Number Placeholder 1">
            <a:extLst>
              <a:ext uri="{FF2B5EF4-FFF2-40B4-BE49-F238E27FC236}">
                <a16:creationId xmlns:a16="http://schemas.microsoft.com/office/drawing/2014/main" id="{6B9247A4-D4DC-5B7B-C53B-E4D71514B9C9}"/>
              </a:ext>
            </a:extLst>
          </p:cNvPr>
          <p:cNvSpPr>
            <a:spLocks noGrp="1"/>
          </p:cNvSpPr>
          <p:nvPr>
            <p:ph type="sldNum" sz="quarter" idx="12"/>
          </p:nvPr>
        </p:nvSpPr>
        <p:spPr/>
        <p:txBody>
          <a:bodyPr/>
          <a:lstStyle/>
          <a:p>
            <a:fld id="{11F27F3A-B3E9-41ED-AF8F-A365F10BB65F}" type="slidenum">
              <a:rPr lang="en-US" smtClean="0"/>
              <a:pPr/>
              <a:t>122</a:t>
            </a:fld>
            <a:endParaRPr lang="en-US"/>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noAutofit/>
          </a:bodyPr>
          <a:lstStyle/>
          <a:p>
            <a:pPr eaLnBrk="1" hangingPunct="1"/>
            <a:r>
              <a:rPr lang="en-US" altLang="en-US" sz="2000">
                <a:latin typeface="Franklin Gothic Medium"/>
                <a:cs typeface="Times New Roman"/>
              </a:rPr>
              <a:t>Narrative - Example:</a:t>
            </a:r>
            <a:br>
              <a:rPr lang="en-US" altLang="en-US" sz="2000">
                <a:latin typeface="Franklin Gothic Medium"/>
              </a:rPr>
            </a:br>
            <a:r>
              <a:rPr lang="en-US" altLang="en-US" sz="2000">
                <a:latin typeface="Franklin Gothic Medium"/>
                <a:cs typeface="Times New Roman"/>
              </a:rPr>
              <a:t>Town of </a:t>
            </a:r>
            <a:r>
              <a:rPr lang="en-US" altLang="en-US" sz="2000" err="1">
                <a:latin typeface="Franklin Gothic Medium"/>
                <a:cs typeface="Times New Roman"/>
              </a:rPr>
              <a:t>Typicalville</a:t>
            </a:r>
            <a:r>
              <a:rPr lang="en-US" altLang="en-US" sz="2000">
                <a:latin typeface="Franklin Gothic Medium"/>
                <a:cs typeface="Times New Roman"/>
              </a:rPr>
              <a:t> (NPDES #NC0012345)</a:t>
            </a:r>
            <a:br>
              <a:rPr lang="en-US" altLang="en-US" sz="2000">
                <a:latin typeface="Franklin Gothic Medium"/>
              </a:rPr>
            </a:br>
            <a:r>
              <a:rPr lang="en-US" altLang="en-US" sz="2000">
                <a:latin typeface="Franklin Gothic Medium"/>
                <a:cs typeface="Times New Roman"/>
              </a:rPr>
              <a:t>2013 PAR Narrative</a:t>
            </a:r>
          </a:p>
        </p:txBody>
      </p:sp>
      <p:sp>
        <p:nvSpPr>
          <p:cNvPr id="247811" name="Rectangle 3"/>
          <p:cNvSpPr>
            <a:spLocks noGrp="1" noChangeArrowheads="1"/>
          </p:cNvSpPr>
          <p:nvPr>
            <p:ph idx="1"/>
          </p:nvPr>
        </p:nvSpPr>
        <p:spPr/>
        <p:txBody>
          <a:bodyPr vert="horz" lIns="91440" tIns="45720" rIns="91440" bIns="45720" rtlCol="0" anchor="t">
            <a:normAutofit/>
          </a:bodyPr>
          <a:lstStyle/>
          <a:p>
            <a:r>
              <a:rPr lang="en-US" altLang="en-US" sz="2400" b="1">
                <a:latin typeface="Helvetica"/>
                <a:cs typeface="Times New Roman"/>
              </a:rPr>
              <a:t>Will </a:t>
            </a:r>
            <a:r>
              <a:rPr lang="en-US" altLang="en-US" sz="2400" b="1" err="1">
                <a:latin typeface="Helvetica"/>
                <a:cs typeface="Times New Roman"/>
              </a:rPr>
              <a:t>Plateit</a:t>
            </a:r>
            <a:r>
              <a:rPr lang="en-US" altLang="en-US" sz="2400" b="1">
                <a:latin typeface="Helvetica"/>
                <a:cs typeface="Times New Roman"/>
              </a:rPr>
              <a:t> Metal Finishers, Inc. (IUP # 0006,   40CFR433) – Cont.</a:t>
            </a:r>
            <a:endParaRPr lang="en-US" altLang="en-US" sz="2400">
              <a:latin typeface="Helvetica"/>
              <a:cs typeface="Times New Roman"/>
            </a:endParaRPr>
          </a:p>
          <a:p>
            <a:pPr marL="0" indent="0" algn="just">
              <a:buNone/>
            </a:pPr>
            <a:r>
              <a:rPr lang="en-US" altLang="en-US" sz="2400" i="1">
                <a:latin typeface="Times New Roman"/>
                <a:cs typeface="Times New Roman"/>
              </a:rPr>
              <a:t>OPTIONAL: </a:t>
            </a:r>
            <a:endParaRPr lang="en-US" altLang="en-US" sz="2400" i="1">
              <a:latin typeface="Times New Roman" panose="02020603050405020304" pitchFamily="18" charset="0"/>
              <a:cs typeface="Times New Roman" panose="02020603050405020304" pitchFamily="18" charset="0"/>
            </a:endParaRPr>
          </a:p>
          <a:p>
            <a:pPr algn="just" eaLnBrk="1" hangingPunct="1">
              <a:lnSpc>
                <a:spcPct val="90000"/>
              </a:lnSpc>
            </a:pPr>
            <a:r>
              <a:rPr lang="en-US" altLang="en-US" sz="2400" i="1">
                <a:latin typeface="Times New Roman"/>
                <a:cs typeface="Times New Roman"/>
              </a:rPr>
              <a:t>	ENFORCEMENT ACTIONS by POTW, and Industry responses, for Non-SNC, Non-Order, Non-Construction, Non-"missing" data events:</a:t>
            </a:r>
          </a:p>
          <a:p>
            <a:pPr lvl="1" algn="just" eaLnBrk="1" hangingPunct="1">
              <a:lnSpc>
                <a:spcPct val="90000"/>
              </a:lnSpc>
            </a:pPr>
            <a:r>
              <a:rPr lang="en-US" altLang="en-US" sz="2200" i="1">
                <a:latin typeface="Times New Roman"/>
                <a:cs typeface="Times New Roman"/>
              </a:rPr>
              <a:t>Several other NOVs were issued throughout the year.</a:t>
            </a:r>
          </a:p>
          <a:p>
            <a:pPr lvl="1" algn="just"/>
            <a:r>
              <a:rPr lang="en-US" altLang="en-US" sz="2200" i="1">
                <a:latin typeface="Times New Roman"/>
                <a:cs typeface="Times New Roman"/>
              </a:rPr>
              <a:t>A penalty of $250 was issued for the Jan-Jun 2012 SNC.  SIU failed to pay the penalty within the required 30 days.  It was paid on  September 30, 2012 after a strong letter from the POTW’s attorney indicating failure to pay would result in termination of service. </a:t>
            </a:r>
            <a:endParaRPr lang="en-US" altLang="en-US" sz="2200">
              <a:latin typeface="Times New Roman" panose="02020603050405020304" pitchFamily="18" charset="0"/>
              <a:cs typeface="Times New Roman" panose="02020603050405020304" pitchFamily="18" charset="0"/>
            </a:endParaRPr>
          </a:p>
          <a:p>
            <a:pPr lvl="1" algn="just"/>
            <a:r>
              <a:rPr lang="en-US" altLang="en-US" sz="2200" i="1">
                <a:latin typeface="Times New Roman"/>
                <a:cs typeface="Times New Roman"/>
              </a:rPr>
              <a:t>Another $1000 penalty for the Jul-Dec SNC was incorporated into the Consent Order.  It has not been collected, but documentation of collection will be included in our next PAR.</a:t>
            </a:r>
          </a:p>
        </p:txBody>
      </p:sp>
      <p:sp>
        <p:nvSpPr>
          <p:cNvPr id="2" name="Slide Number Placeholder 1">
            <a:extLst>
              <a:ext uri="{FF2B5EF4-FFF2-40B4-BE49-F238E27FC236}">
                <a16:creationId xmlns:a16="http://schemas.microsoft.com/office/drawing/2014/main" id="{97782FF9-55B8-208C-6596-D0657EF04447}"/>
              </a:ext>
            </a:extLst>
          </p:cNvPr>
          <p:cNvSpPr>
            <a:spLocks noGrp="1"/>
          </p:cNvSpPr>
          <p:nvPr>
            <p:ph type="sldNum" sz="quarter" idx="12"/>
          </p:nvPr>
        </p:nvSpPr>
        <p:spPr/>
        <p:txBody>
          <a:bodyPr/>
          <a:lstStyle/>
          <a:p>
            <a:fld id="{11F27F3A-B3E9-41ED-AF8F-A365F10BB65F}" type="slidenum">
              <a:rPr lang="en-US" smtClean="0"/>
              <a:pPr/>
              <a:t>123</a:t>
            </a:fld>
            <a:endParaRPr lang="en-US"/>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98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1"/>
            <a:ext cx="70485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TextBox 2"/>
          <p:cNvSpPr txBox="1">
            <a:spLocks noChangeArrowheads="1"/>
          </p:cNvSpPr>
          <p:nvPr/>
        </p:nvSpPr>
        <p:spPr bwMode="auto">
          <a:xfrm>
            <a:off x="3057525" y="5448301"/>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solidFill>
                  <a:srgbClr val="FF0000"/>
                </a:solidFill>
                <a:latin typeface="Tahoma"/>
                <a:ea typeface="Tahoma"/>
                <a:cs typeface="Tahoma"/>
              </a:rPr>
              <a:t>No Corrections Needed.</a:t>
            </a:r>
          </a:p>
        </p:txBody>
      </p:sp>
      <p:sp>
        <p:nvSpPr>
          <p:cNvPr id="2" name="Slide Number Placeholder 1">
            <a:extLst>
              <a:ext uri="{FF2B5EF4-FFF2-40B4-BE49-F238E27FC236}">
                <a16:creationId xmlns:a16="http://schemas.microsoft.com/office/drawing/2014/main" id="{73995E05-F6AC-5673-1260-3CB47BC401CC}"/>
              </a:ext>
            </a:extLst>
          </p:cNvPr>
          <p:cNvSpPr>
            <a:spLocks noGrp="1"/>
          </p:cNvSpPr>
          <p:nvPr>
            <p:ph type="sldNum" sz="quarter" idx="12"/>
          </p:nvPr>
        </p:nvSpPr>
        <p:spPr/>
        <p:txBody>
          <a:bodyPr/>
          <a:lstStyle/>
          <a:p>
            <a:fld id="{11F27F3A-B3E9-41ED-AF8F-A365F10BB65F}" type="slidenum">
              <a:rPr lang="en-US" smtClean="0"/>
              <a:pPr/>
              <a:t>124</a:t>
            </a:fld>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p:cNvSpPr>
            <a:spLocks noGrp="1" noChangeArrowheads="1"/>
          </p:cNvSpPr>
          <p:nvPr>
            <p:ph type="title" idx="4294967295"/>
          </p:nvPr>
        </p:nvSpPr>
        <p:spPr>
          <a:xfrm>
            <a:off x="0" y="98425"/>
            <a:ext cx="10515600" cy="1062038"/>
          </a:xfrm>
        </p:spPr>
        <p:txBody>
          <a:bodyPr/>
          <a:lstStyle/>
          <a:p>
            <a:pPr eaLnBrk="1" hangingPunct="1"/>
            <a:r>
              <a:rPr lang="en-US" altLang="en-US" u="sng">
                <a:latin typeface="Franklin Gothic Medium"/>
                <a:cs typeface="Times New Roman"/>
              </a:rPr>
              <a:t>Waste Reduction</a:t>
            </a:r>
            <a:r>
              <a:rPr lang="en-US" altLang="en-US">
                <a:latin typeface="Franklin Gothic Medium"/>
                <a:cs typeface="Times New Roman"/>
              </a:rPr>
              <a:t>:</a:t>
            </a:r>
          </a:p>
        </p:txBody>
      </p:sp>
      <p:sp>
        <p:nvSpPr>
          <p:cNvPr id="7" name="Rectangle 2"/>
          <p:cNvSpPr txBox="1">
            <a:spLocks noChangeArrowheads="1"/>
          </p:cNvSpPr>
          <p:nvPr/>
        </p:nvSpPr>
        <p:spPr bwMode="auto">
          <a:xfrm>
            <a:off x="5033964" y="1486988"/>
            <a:ext cx="5254625" cy="2384425"/>
          </a:xfrm>
          <a:prstGeom prst="rect">
            <a:avLst/>
          </a:prstGeom>
          <a:noFill/>
          <a:ln w="9525">
            <a:noFill/>
            <a:miter lim="800000"/>
            <a:headEnd/>
            <a:tailEnd/>
          </a:ln>
          <a:effectLst/>
        </p:spPr>
        <p:txBody>
          <a:bodyPr anchor="b"/>
          <a:lstStyle/>
          <a:p>
            <a:pPr eaLnBrk="1" hangingPunct="1">
              <a:defRPr/>
            </a:pPr>
            <a:r>
              <a:rPr lang="en-US" sz="2800" kern="0">
                <a:latin typeface="Arial" pitchFamily="34" charset="0"/>
                <a:ea typeface="+mj-ea"/>
              </a:rPr>
              <a:t>Per .0916 of the Rule and G.S 143-215.1(g), required only to be submitted with IUP applications.</a:t>
            </a:r>
          </a:p>
          <a:p>
            <a:pPr eaLnBrk="1" hangingPunct="1">
              <a:defRPr/>
            </a:pPr>
            <a:endParaRPr lang="en-US" sz="2800" kern="0">
              <a:latin typeface="Arial" pitchFamily="34" charset="0"/>
              <a:ea typeface="+mj-ea"/>
            </a:endParaRPr>
          </a:p>
          <a:p>
            <a:pPr eaLnBrk="1" hangingPunct="1">
              <a:defRPr/>
            </a:pPr>
            <a:r>
              <a:rPr lang="en-US" sz="2800" u="sng" kern="0">
                <a:latin typeface="Arial" pitchFamily="34" charset="0"/>
                <a:ea typeface="+mj-ea"/>
              </a:rPr>
              <a:t>No longer required for the PAR!</a:t>
            </a:r>
          </a:p>
        </p:txBody>
      </p:sp>
      <p:sp>
        <p:nvSpPr>
          <p:cNvPr id="2" name="Slide Number Placeholder 1">
            <a:extLst>
              <a:ext uri="{FF2B5EF4-FFF2-40B4-BE49-F238E27FC236}">
                <a16:creationId xmlns:a16="http://schemas.microsoft.com/office/drawing/2014/main" id="{135F11EA-58FC-59F7-7D39-BB1DCBF9170A}"/>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ctrTitle"/>
          </p:nvPr>
        </p:nvSpPr>
        <p:spPr>
          <a:xfrm>
            <a:off x="6096000" y="3072251"/>
            <a:ext cx="5865181" cy="713497"/>
          </a:xfrm>
        </p:spPr>
        <p:txBody>
          <a:bodyPr/>
          <a:lstStyle/>
          <a:p>
            <a:pPr algn="ctr" eaLnBrk="1" hangingPunct="1"/>
            <a:r>
              <a:rPr lang="en-US" altLang="en-US" sz="3600" b="1">
                <a:latin typeface="Franklin Gothic Medium"/>
                <a:cs typeface="Times New Roman"/>
              </a:rPr>
              <a:t>Public Notice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p:nvPr>
        </p:nvSpPr>
        <p:spPr/>
        <p:txBody>
          <a:bodyPr/>
          <a:lstStyle/>
          <a:p>
            <a:r>
              <a:rPr lang="en-US" altLang="en-US" b="1">
                <a:latin typeface="Franklin Gothic Medium"/>
                <a:cs typeface="Times New Roman"/>
              </a:rPr>
              <a:t>Public Notice</a:t>
            </a:r>
            <a:r>
              <a:rPr lang="en-US" altLang="en-US">
                <a:latin typeface="Franklin Gothic Medium"/>
                <a:cs typeface="Times New Roman"/>
              </a:rPr>
              <a:t> </a:t>
            </a:r>
            <a:endParaRPr lang="en-US" altLang="en-US">
              <a:latin typeface="Franklin Gothic Medium"/>
            </a:endParaRPr>
          </a:p>
        </p:txBody>
      </p:sp>
      <p:sp>
        <p:nvSpPr>
          <p:cNvPr id="253955"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buFont typeface="Arial"/>
              <a:buChar char="•"/>
            </a:pPr>
            <a:r>
              <a:rPr lang="en-US" altLang="en-US" sz="2400">
                <a:latin typeface="Franklin Gothic Medium"/>
                <a:cs typeface="Times New Roman"/>
              </a:rPr>
              <a:t>Required to be done a minimum of once per year</a:t>
            </a:r>
            <a:endParaRPr lang="en-US"/>
          </a:p>
          <a:p>
            <a:pPr lvl="1" eaLnBrk="1" hangingPunct="1">
              <a:lnSpc>
                <a:spcPct val="90000"/>
              </a:lnSpc>
              <a:buFont typeface="Arial"/>
            </a:pPr>
            <a:r>
              <a:rPr lang="en-US" altLang="en-US" sz="2000">
                <a:latin typeface="Franklin Gothic Medium"/>
                <a:cs typeface="Times New Roman"/>
              </a:rPr>
              <a:t>What is in your SUO?</a:t>
            </a:r>
          </a:p>
          <a:p>
            <a:pPr lvl="1" eaLnBrk="1" hangingPunct="1">
              <a:lnSpc>
                <a:spcPct val="90000"/>
              </a:lnSpc>
              <a:buFont typeface="Arial"/>
            </a:pPr>
            <a:r>
              <a:rPr lang="en-US" altLang="en-US" sz="2000">
                <a:latin typeface="Franklin Gothic Medium"/>
                <a:cs typeface="Times New Roman"/>
              </a:rPr>
              <a:t>Largest Daily Newspaper Circulated in Area?</a:t>
            </a:r>
          </a:p>
          <a:p>
            <a:pPr lvl="1" eaLnBrk="1" hangingPunct="1">
              <a:lnSpc>
                <a:spcPct val="90000"/>
              </a:lnSpc>
              <a:buFont typeface="Arial"/>
            </a:pPr>
            <a:r>
              <a:rPr lang="en-US" altLang="en-US" sz="2000">
                <a:latin typeface="Franklin Gothic Medium"/>
                <a:cs typeface="Times New Roman"/>
              </a:rPr>
              <a:t>Newspaper of General Circulation that provides meaningful public notice?</a:t>
            </a:r>
          </a:p>
          <a:p>
            <a:pPr eaLnBrk="1" hangingPunct="1">
              <a:lnSpc>
                <a:spcPct val="90000"/>
              </a:lnSpc>
              <a:buFont typeface="Arial"/>
              <a:buChar char="•"/>
            </a:pPr>
            <a:endParaRPr lang="en-US" altLang="en-US" sz="800">
              <a:latin typeface="Franklin Gothic Medium"/>
              <a:cs typeface="Times New Roman" panose="02020603050405020304" pitchFamily="18" charset="0"/>
            </a:endParaRPr>
          </a:p>
          <a:p>
            <a:pPr eaLnBrk="1" hangingPunct="1">
              <a:lnSpc>
                <a:spcPct val="90000"/>
              </a:lnSpc>
              <a:buFont typeface="Arial"/>
              <a:buChar char="•"/>
            </a:pPr>
            <a:r>
              <a:rPr lang="en-US" altLang="en-US" sz="2400">
                <a:latin typeface="Franklin Gothic Medium"/>
                <a:cs typeface="Times New Roman"/>
              </a:rPr>
              <a:t>Generally completed in January or February for all SNC for Previous Year and Included in PAR due March 1;</a:t>
            </a:r>
          </a:p>
          <a:p>
            <a:pPr eaLnBrk="1" hangingPunct="1">
              <a:lnSpc>
                <a:spcPct val="90000"/>
              </a:lnSpc>
              <a:buFont typeface="Arial"/>
            </a:pPr>
            <a:endParaRPr lang="en-US" altLang="en-US" sz="800">
              <a:latin typeface="Franklin Gothic Medium"/>
              <a:cs typeface="Times New Roman" panose="02020603050405020304" pitchFamily="18" charset="0"/>
            </a:endParaRPr>
          </a:p>
          <a:p>
            <a:pPr>
              <a:buFont typeface="Arial"/>
              <a:buChar char="•"/>
            </a:pPr>
            <a:r>
              <a:rPr lang="en-US" altLang="en-US" sz="2400" u="sng">
                <a:latin typeface="Franklin Gothic Medium"/>
                <a:cs typeface="Times New Roman"/>
              </a:rPr>
              <a:t>Optional</a:t>
            </a:r>
            <a:r>
              <a:rPr lang="en-US" altLang="en-US" sz="2400">
                <a:latin typeface="Franklin Gothic Medium"/>
                <a:cs typeface="Times New Roman"/>
              </a:rPr>
              <a:t> to complete Public Notice after each six month period, i.e., in July or August for January through June SNCs, and again in January or February for July through December SNCs </a:t>
            </a:r>
            <a:endParaRPr lang="en-US" altLang="en-US" sz="2400">
              <a:latin typeface="Franklin Gothic Medium"/>
              <a:cs typeface="Times New Roman" panose="02020603050405020304" pitchFamily="18" charset="0"/>
            </a:endParaRPr>
          </a:p>
          <a:p>
            <a:pPr lvl="1" eaLnBrk="1" hangingPunct="1">
              <a:lnSpc>
                <a:spcPct val="90000"/>
              </a:lnSpc>
              <a:buFont typeface="Arial"/>
            </a:pPr>
            <a:r>
              <a:rPr lang="en-US" altLang="en-US" sz="2000">
                <a:latin typeface="Franklin Gothic Medium"/>
                <a:cs typeface="Times New Roman"/>
              </a:rPr>
              <a:t>may help SIU relations for SIUs in SNC for January through June for the POTW to issue Public Notice while problem is on-going instead of 6 months or more after they have fixed the problem</a:t>
            </a:r>
          </a:p>
        </p:txBody>
      </p:sp>
      <p:sp>
        <p:nvSpPr>
          <p:cNvPr id="2" name="Slide Number Placeholder 1">
            <a:extLst>
              <a:ext uri="{FF2B5EF4-FFF2-40B4-BE49-F238E27FC236}">
                <a16:creationId xmlns:a16="http://schemas.microsoft.com/office/drawing/2014/main" id="{54A57A97-8BC9-43DD-BA56-A71F3AA7909D}"/>
              </a:ext>
            </a:extLst>
          </p:cNvPr>
          <p:cNvSpPr>
            <a:spLocks noGrp="1"/>
          </p:cNvSpPr>
          <p:nvPr>
            <p:ph type="sldNum" sz="quarter" idx="12"/>
          </p:nvPr>
        </p:nvSpPr>
        <p:spPr/>
        <p:txBody>
          <a:bodyPr/>
          <a:lstStyle/>
          <a:p>
            <a:fld id="{11F27F3A-B3E9-41ED-AF8F-A365F10BB65F}" type="slidenum">
              <a:rPr lang="en-US" smtClean="0"/>
              <a:pPr/>
              <a:t>127</a:t>
            </a:fld>
            <a:endParaRPr lang="en-US"/>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49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Public Notice Must Include All IUs in SNC due to Limits Violations or Reporting or IUP Condition Violations</a:t>
            </a:r>
            <a:endParaRPr lang="en-US">
              <a:latin typeface="Franklin Gothic Medium"/>
              <a:cs typeface="Times New Roman"/>
            </a:endParaRPr>
          </a:p>
          <a:p>
            <a:pPr eaLnBrk="1" hangingPunct="1">
              <a:lnSpc>
                <a:spcPct val="90000"/>
              </a:lnSpc>
            </a:pPr>
            <a:endParaRPr lang="en-US" altLang="en-US" sz="2400">
              <a:latin typeface="Franklin Gothic Medium"/>
              <a:cs typeface="Times New Roman" panose="02020603050405020304" pitchFamily="18" charset="0"/>
            </a:endParaRPr>
          </a:p>
          <a:p>
            <a:pPr eaLnBrk="1" hangingPunct="1">
              <a:lnSpc>
                <a:spcPct val="90000"/>
              </a:lnSpc>
            </a:pPr>
            <a:r>
              <a:rPr lang="en-US" altLang="en-US" sz="2400">
                <a:latin typeface="Franklin Gothic Medium"/>
                <a:cs typeface="Times New Roman"/>
              </a:rPr>
              <a:t>Along with the IU Names, the Public Notice should include:</a:t>
            </a:r>
          </a:p>
          <a:p>
            <a:pPr lvl="1" eaLnBrk="1" hangingPunct="1">
              <a:lnSpc>
                <a:spcPct val="90000"/>
              </a:lnSpc>
            </a:pPr>
            <a:r>
              <a:rPr lang="en-US" altLang="en-US" sz="2000">
                <a:latin typeface="Franklin Gothic Medium"/>
                <a:cs typeface="Times New Roman"/>
              </a:rPr>
              <a:t>Periods of SNC (January - June or July –December)</a:t>
            </a:r>
          </a:p>
          <a:p>
            <a:pPr lvl="1" eaLnBrk="1" hangingPunct="1">
              <a:lnSpc>
                <a:spcPct val="90000"/>
              </a:lnSpc>
            </a:pPr>
            <a:r>
              <a:rPr lang="en-US" altLang="en-US" sz="2000">
                <a:latin typeface="Franklin Gothic Medium"/>
                <a:cs typeface="Times New Roman"/>
              </a:rPr>
              <a:t>the Parameter(s), Reporting, or Specific IUP Condition</a:t>
            </a:r>
          </a:p>
          <a:p>
            <a:pPr lvl="1"/>
            <a:r>
              <a:rPr lang="en-US" altLang="en-US" sz="2000">
                <a:latin typeface="Franklin Gothic Medium"/>
                <a:cs typeface="Times New Roman"/>
              </a:rPr>
              <a:t> OPTIONAL: any other discussion you want, for example how the SNC did not affect your WWTP or the environment, or how hard the SIU has worked to fix the problem, or how their negligence caused the problem in the first place, or how uncooperative they have been</a:t>
            </a:r>
            <a:endParaRPr lang="en-US" altLang="en-US" sz="1800">
              <a:latin typeface="Franklin Gothic Medium"/>
              <a:cs typeface="Times New Roman"/>
            </a:endParaRPr>
          </a:p>
        </p:txBody>
      </p:sp>
      <p:sp>
        <p:nvSpPr>
          <p:cNvPr id="2" name="Slide Number Placeholder 1">
            <a:extLst>
              <a:ext uri="{FF2B5EF4-FFF2-40B4-BE49-F238E27FC236}">
                <a16:creationId xmlns:a16="http://schemas.microsoft.com/office/drawing/2014/main" id="{B260C997-B84A-2729-84D3-F67D48DCF26A}"/>
              </a:ext>
            </a:extLst>
          </p:cNvPr>
          <p:cNvSpPr>
            <a:spLocks noGrp="1"/>
          </p:cNvSpPr>
          <p:nvPr>
            <p:ph type="sldNum" sz="quarter" idx="12"/>
          </p:nvPr>
        </p:nvSpPr>
        <p:spPr/>
        <p:txBody>
          <a:bodyPr/>
          <a:lstStyle/>
          <a:p>
            <a:fld id="{11F27F3A-B3E9-41ED-AF8F-A365F10BB65F}" type="slidenum">
              <a:rPr lang="en-US" smtClean="0"/>
              <a:pPr/>
              <a:t>128</a:t>
            </a:fld>
            <a:endParaRPr lang="en-US"/>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altLang="en-US" b="1">
                <a:latin typeface="Franklin Gothic Medium"/>
                <a:cs typeface="Times New Roman"/>
              </a:rPr>
              <a:t>Public Notice (cont.)</a:t>
            </a:r>
          </a:p>
        </p:txBody>
      </p:sp>
      <p:sp>
        <p:nvSpPr>
          <p:cNvPr id="25600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400">
                <a:latin typeface="Franklin Gothic Medium"/>
                <a:cs typeface="Times New Roman"/>
              </a:rPr>
              <a:t>In PAR, either include Affidavit provided by Newspaper, or cut out the Public Notice from the newspaper (make sure the piece of the newspaper is large enough to include the Public Notice and the part of the page with the name of the paper and the date.</a:t>
            </a:r>
            <a:endParaRPr lang="en-US"/>
          </a:p>
          <a:p>
            <a:pPr eaLnBrk="1" hangingPunct="1">
              <a:lnSpc>
                <a:spcPct val="90000"/>
              </a:lnSpc>
            </a:pPr>
            <a:endParaRPr lang="en-US" altLang="en-US" sz="2400">
              <a:latin typeface="Franklin Gothic Medium"/>
              <a:cs typeface="Times New Roman" panose="02020603050405020304" pitchFamily="18" charset="0"/>
            </a:endParaRPr>
          </a:p>
          <a:p>
            <a:r>
              <a:rPr lang="en-US" altLang="en-US" sz="2400">
                <a:latin typeface="Franklin Gothic Medium"/>
                <a:cs typeface="Times New Roman"/>
              </a:rPr>
              <a:t>If unable to include Public Notice in PAR, explain in the narrative why it couldn’t be done earlier.  Submit Copy of Affidavit or cut out from Newspaper ASAP.  NOTE:  PAR will not be considered complete until Public Notice is received. </a:t>
            </a:r>
            <a:endParaRPr lang="en-US" altLang="en-US" sz="240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69913B5F-E560-AF9D-C4A0-B781539C21EC}"/>
              </a:ext>
            </a:extLst>
          </p:cNvPr>
          <p:cNvSpPr>
            <a:spLocks noGrp="1"/>
          </p:cNvSpPr>
          <p:nvPr>
            <p:ph type="sldNum" sz="quarter" idx="12"/>
          </p:nvPr>
        </p:nvSpPr>
        <p:spPr/>
        <p:txBody>
          <a:bodyPr/>
          <a:lstStyle/>
          <a:p>
            <a:fld id="{11F27F3A-B3E9-41ED-AF8F-A365F10BB65F}" type="slidenum">
              <a:rPr lang="en-US" smtClean="0"/>
              <a:pPr/>
              <a:t>129</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F6B7FC-2C75-A7D7-7292-D9B1F349305A}"/>
              </a:ext>
            </a:extLst>
          </p:cNvPr>
          <p:cNvSpPr>
            <a:spLocks noGrp="1"/>
          </p:cNvSpPr>
          <p:nvPr>
            <p:ph type="ctrTitle"/>
          </p:nvPr>
        </p:nvSpPr>
        <p:spPr>
          <a:xfrm>
            <a:off x="5634453" y="3072251"/>
            <a:ext cx="5865181" cy="713497"/>
          </a:xfrm>
        </p:spPr>
        <p:txBody>
          <a:bodyPr/>
          <a:lstStyle/>
          <a:p>
            <a:r>
              <a:rPr lang="en-US" altLang="en-US">
                <a:latin typeface="Times" panose="02020603050405020304" pitchFamily="18" charset="0"/>
                <a:cs typeface="Times New Roman" panose="02020603050405020304" pitchFamily="18" charset="0"/>
              </a:rPr>
              <a:t>Compliance Judgment</a:t>
            </a:r>
            <a:r>
              <a:rPr lang="en-US" altLang="en-US"/>
              <a:t> </a:t>
            </a:r>
            <a:endParaRPr lang="en-US"/>
          </a:p>
        </p:txBody>
      </p:sp>
      <p:sp>
        <p:nvSpPr>
          <p:cNvPr id="4" name="Slide Number Placeholder 3">
            <a:extLst>
              <a:ext uri="{FF2B5EF4-FFF2-40B4-BE49-F238E27FC236}">
                <a16:creationId xmlns:a16="http://schemas.microsoft.com/office/drawing/2014/main" id="{331D0F27-40AC-B65F-CB3B-0298912BABD0}"/>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13</a:t>
            </a:fld>
            <a:endParaRPr lang="en-US"/>
          </a:p>
        </p:txBody>
      </p:sp>
    </p:spTree>
    <p:extLst>
      <p:ext uri="{BB962C8B-B14F-4D97-AF65-F5344CB8AC3E}">
        <p14:creationId xmlns:p14="http://schemas.microsoft.com/office/powerpoint/2010/main" val="24562904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7026" name="Text Box 4"/>
          <p:cNvSpPr txBox="1">
            <a:spLocks noChangeArrowheads="1"/>
          </p:cNvSpPr>
          <p:nvPr/>
        </p:nvSpPr>
        <p:spPr bwMode="auto">
          <a:xfrm>
            <a:off x="2743200" y="304800"/>
            <a:ext cx="2819400" cy="6324600"/>
          </a:xfrm>
          <a:prstGeom prst="rect">
            <a:avLst/>
          </a:prstGeom>
          <a:solidFill>
            <a:srgbClr val="FFFFFF"/>
          </a:solidFill>
          <a:ln w="9525">
            <a:solidFill>
              <a:srgbClr val="000000"/>
            </a:solidFill>
            <a:miter lim="800000"/>
            <a:headEnd/>
            <a:tailEnd/>
          </a:ln>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1200">
                <a:latin typeface="Times New Roman"/>
                <a:cs typeface="Times New Roman"/>
              </a:rPr>
              <a:t>PUBLIC NOTICE</a:t>
            </a:r>
          </a:p>
          <a:p>
            <a:pPr algn="ctr">
              <a:spcBef>
                <a:spcPct val="0"/>
              </a:spcBef>
              <a:buClrTx/>
              <a:buSzTx/>
              <a:buFontTx/>
              <a:buNone/>
            </a:pPr>
            <a:r>
              <a:rPr lang="en-US" altLang="en-US" sz="1200">
                <a:latin typeface="Times New Roman"/>
                <a:cs typeface="Times New Roman"/>
              </a:rPr>
              <a:t>OF SIGNIFICANT INDUSTRIAL</a:t>
            </a:r>
          </a:p>
          <a:p>
            <a:pPr algn="ctr">
              <a:spcBef>
                <a:spcPct val="0"/>
              </a:spcBef>
              <a:buClrTx/>
              <a:buSzTx/>
            </a:pPr>
            <a:r>
              <a:rPr lang="en-US" altLang="en-US" sz="1200">
                <a:latin typeface="Times New Roman"/>
                <a:cs typeface="Times New Roman"/>
              </a:rPr>
              <a:t>WASTEWATER PERMIT </a:t>
            </a:r>
          </a:p>
          <a:p>
            <a:pPr algn="ctr">
              <a:spcBef>
                <a:spcPct val="0"/>
              </a:spcBef>
              <a:buClrTx/>
              <a:buSzTx/>
              <a:buFontTx/>
              <a:buNone/>
            </a:pPr>
            <a:r>
              <a:rPr lang="en-US" altLang="en-US" sz="1200">
                <a:latin typeface="Times New Roman"/>
                <a:cs typeface="Times New Roman"/>
              </a:rPr>
              <a:t>VIOLATIONS</a:t>
            </a:r>
          </a:p>
          <a:p>
            <a:pPr algn="ctr">
              <a:spcBef>
                <a:spcPct val="0"/>
              </a:spcBef>
              <a:buClrTx/>
              <a:buSzTx/>
              <a:buFontTx/>
              <a:buNone/>
            </a:pPr>
            <a:endParaRPr lang="en-US" altLang="en-US" sz="1200">
              <a:latin typeface="Times New Roman" panose="02020603050405020304" pitchFamily="18" charset="0"/>
            </a:endParaRPr>
          </a:p>
          <a:p>
            <a:pPr algn="just">
              <a:spcBef>
                <a:spcPct val="0"/>
              </a:spcBef>
              <a:buClrTx/>
              <a:buSzTx/>
            </a:pPr>
            <a:r>
              <a:rPr lang="en-US" altLang="en-US" sz="1200">
                <a:latin typeface="Times New Roman"/>
                <a:cs typeface="Times New Roman"/>
              </a:rPr>
              <a:t>  The Town of </a:t>
            </a:r>
            <a:r>
              <a:rPr lang="en-US" altLang="en-US" sz="1200" err="1">
                <a:latin typeface="Times New Roman"/>
                <a:cs typeface="Times New Roman"/>
              </a:rPr>
              <a:t>Typicalville</a:t>
            </a:r>
            <a:r>
              <a:rPr lang="en-US" altLang="en-US" sz="1200">
                <a:latin typeface="Times New Roman"/>
                <a:cs typeface="Times New Roman"/>
              </a:rPr>
              <a:t>, in accordance with Federal and State Regulations is hereby giving Public Notice.  Listed below are Significant Industrial Users that were in significant noncompliance (SNC) with national pretreatment regulations, 40 CFR Part 403, and state pretreatment regulations, 15 NCAC 2H .0900, and local pretreatment regulations during the period of January 1 thru June 30, 2012;  Will </a:t>
            </a:r>
            <a:r>
              <a:rPr lang="en-US" altLang="en-US" sz="1200" err="1">
                <a:latin typeface="Times New Roman"/>
                <a:cs typeface="Times New Roman"/>
              </a:rPr>
              <a:t>Plateit</a:t>
            </a:r>
            <a:r>
              <a:rPr lang="en-US" altLang="en-US" sz="1200">
                <a:latin typeface="Times New Roman"/>
                <a:cs typeface="Times New Roman"/>
              </a:rPr>
              <a:t> Metal Finishers, Inc.-Cadmium.  And July 1 thru December 31, 2012;  Will </a:t>
            </a:r>
            <a:r>
              <a:rPr lang="en-US" altLang="en-US" sz="1200" err="1">
                <a:latin typeface="Times New Roman"/>
                <a:cs typeface="Times New Roman"/>
              </a:rPr>
              <a:t>Plateit</a:t>
            </a:r>
            <a:r>
              <a:rPr lang="en-US" altLang="en-US" sz="1200">
                <a:latin typeface="Times New Roman"/>
                <a:cs typeface="Times New Roman"/>
              </a:rPr>
              <a:t> Metal Finishers, Inc.-Cadmium</a:t>
            </a:r>
          </a:p>
          <a:p>
            <a:pPr algn="just">
              <a:spcBef>
                <a:spcPct val="0"/>
              </a:spcBef>
              <a:buClrTx/>
              <a:buSzTx/>
              <a:buFontTx/>
              <a:buNone/>
            </a:pPr>
            <a:endParaRPr lang="en-US" altLang="en-US" sz="1200">
              <a:latin typeface="Times New Roman" panose="02020603050405020304" pitchFamily="18" charset="0"/>
            </a:endParaRPr>
          </a:p>
          <a:p>
            <a:pPr algn="just">
              <a:spcBef>
                <a:spcPct val="0"/>
              </a:spcBef>
              <a:buClrTx/>
              <a:buSzTx/>
            </a:pPr>
            <a:r>
              <a:rPr lang="en-US" altLang="en-US" sz="1200">
                <a:latin typeface="Times New Roman"/>
                <a:cs typeface="Times New Roman"/>
              </a:rPr>
              <a:t>  A continuing effort is being made by all the listed industries to achieve compliance, including installation of new equipment and upgrading of existing equipment and continued progress is expected until full compliance can be attained.</a:t>
            </a:r>
          </a:p>
          <a:p>
            <a:pPr algn="just">
              <a:spcBef>
                <a:spcPct val="0"/>
              </a:spcBef>
              <a:buClrTx/>
              <a:buSzTx/>
              <a:buFontTx/>
              <a:buNone/>
            </a:pPr>
            <a:r>
              <a:rPr lang="en-US" altLang="en-US" sz="1200">
                <a:latin typeface="Times New Roman"/>
                <a:cs typeface="Times New Roman"/>
              </a:rPr>
              <a:t>Town of </a:t>
            </a:r>
            <a:r>
              <a:rPr lang="en-US" altLang="en-US" sz="1200" err="1">
                <a:latin typeface="Times New Roman"/>
                <a:cs typeface="Times New Roman"/>
              </a:rPr>
              <a:t>Typicalville</a:t>
            </a:r>
            <a:r>
              <a:rPr lang="en-US" altLang="en-US" sz="1200">
                <a:latin typeface="Times New Roman"/>
                <a:cs typeface="Times New Roman"/>
              </a:rPr>
              <a:t>, Department of Public Utilities, Jane Wastewater, Director.</a:t>
            </a:r>
          </a:p>
          <a:p>
            <a:pPr algn="just">
              <a:spcBef>
                <a:spcPct val="0"/>
              </a:spcBef>
              <a:buClrTx/>
              <a:buSzTx/>
              <a:buFontTx/>
              <a:buNone/>
            </a:pPr>
            <a:r>
              <a:rPr lang="en-US" altLang="en-US" sz="1200">
                <a:latin typeface="Times New Roman"/>
                <a:cs typeface="Times New Roman"/>
              </a:rPr>
              <a:t>January 17, 2013</a:t>
            </a:r>
          </a:p>
          <a:p>
            <a:pPr>
              <a:spcBef>
                <a:spcPct val="0"/>
              </a:spcBef>
              <a:buClrTx/>
              <a:buSzTx/>
              <a:buFontTx/>
              <a:buNone/>
            </a:pPr>
            <a:endParaRPr lang="en-US" altLang="en-US" sz="1200">
              <a:latin typeface="Times New Roman" panose="02020603050405020304" pitchFamily="18" charset="0"/>
            </a:endParaRPr>
          </a:p>
        </p:txBody>
      </p:sp>
      <p:sp>
        <p:nvSpPr>
          <p:cNvPr id="257027" name="Text Box 6"/>
          <p:cNvSpPr txBox="1">
            <a:spLocks noChangeArrowheads="1"/>
          </p:cNvSpPr>
          <p:nvPr/>
        </p:nvSpPr>
        <p:spPr bwMode="auto">
          <a:xfrm>
            <a:off x="6126164" y="319088"/>
            <a:ext cx="2962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endParaRPr lang="en-US" altLang="en-US" sz="800">
              <a:latin typeface="Times" panose="02020603050405020304" pitchFamily="18" charset="0"/>
              <a:cs typeface="Times New Roman" panose="02020603050405020304" pitchFamily="18" charset="0"/>
            </a:endParaRPr>
          </a:p>
          <a:p>
            <a:pPr eaLnBrk="1" hangingPunct="1">
              <a:spcBef>
                <a:spcPct val="50000"/>
              </a:spcBef>
              <a:buClrTx/>
              <a:buSzTx/>
              <a:buFontTx/>
              <a:buNone/>
            </a:pPr>
            <a:endParaRPr lang="en-US" altLang="en-US" sz="800"/>
          </a:p>
        </p:txBody>
      </p:sp>
      <p:sp>
        <p:nvSpPr>
          <p:cNvPr id="257028" name="Text Box 4"/>
          <p:cNvSpPr txBox="1">
            <a:spLocks noChangeArrowheads="1"/>
          </p:cNvSpPr>
          <p:nvPr/>
        </p:nvSpPr>
        <p:spPr bwMode="auto">
          <a:xfrm>
            <a:off x="6429375" y="268288"/>
            <a:ext cx="3716338" cy="6324600"/>
          </a:xfrm>
          <a:prstGeom prst="rect">
            <a:avLst/>
          </a:prstGeom>
          <a:solidFill>
            <a:srgbClr val="FFFFFF"/>
          </a:solidFill>
          <a:ln w="9525">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Affidavit of Publication</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The Typicalville Herald</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b="1">
                <a:latin typeface="Times New Roman" panose="02020603050405020304" pitchFamily="18" charset="0"/>
                <a:cs typeface="Times New Roman" panose="02020603050405020304" pitchFamily="18" charset="0"/>
              </a:rPr>
              <a:t>Typicalville, N.C.</a:t>
            </a: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Personally appeared before me, a Notary Public of the</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County of Typical, State of North Carolina, on</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this the </a:t>
            </a:r>
            <a:r>
              <a:rPr lang="en-US" altLang="en-US" sz="1200" u="sng">
                <a:latin typeface="Times New Roman" panose="02020603050405020304" pitchFamily="18" charset="0"/>
                <a:cs typeface="Times New Roman" panose="02020603050405020304" pitchFamily="18" charset="0"/>
              </a:rPr>
              <a:t>__17__</a:t>
            </a:r>
            <a:r>
              <a:rPr lang="en-US" altLang="en-US" sz="1200">
                <a:latin typeface="Times New Roman" panose="02020603050405020304" pitchFamily="18" charset="0"/>
                <a:cs typeface="Times New Roman" panose="02020603050405020304" pitchFamily="18" charset="0"/>
              </a:rPr>
              <a:t>day of </a:t>
            </a:r>
            <a:r>
              <a:rPr lang="en-US" altLang="en-US" sz="1200" u="sng">
                <a:latin typeface="Times New Roman" panose="02020603050405020304" pitchFamily="18" charset="0"/>
                <a:cs typeface="Times New Roman" panose="02020603050405020304" pitchFamily="18" charset="0"/>
              </a:rPr>
              <a:t>______January_____2013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000">
                <a:latin typeface="Monotype Corsiva" panose="03010101010201010101" pitchFamily="66" charset="0"/>
              </a:rPr>
              <a:t>_____</a:t>
            </a:r>
            <a:r>
              <a:rPr lang="en-US" altLang="en-US" sz="2000" u="sng">
                <a:latin typeface="Monotype Corsiva" panose="03010101010201010101" pitchFamily="66" charset="0"/>
              </a:rPr>
              <a:t>Suzy Newsy</a:t>
            </a:r>
            <a:r>
              <a:rPr lang="en-US" altLang="en-US" sz="2000">
                <a:latin typeface="Monotype Corsiva" panose="03010101010201010101" pitchFamily="66" charset="0"/>
              </a:rPr>
              <a:t>_____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The Typicalville Herald, who, bring duly sworn, state that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notice entitled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PUBLIC NOTICE OF SIGNIFICANT</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INDUSTRIAL WASTEWATER PERMIT VIOLATIONS</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a true copy of which is attached hereto, appeared in The </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Herald, a newspaper published in the Town of</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Typicalville, County of Typical,</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State of North Carolina</a:t>
            </a:r>
            <a:r>
              <a:rPr lang="en-US" altLang="en-US" sz="1200" u="sng">
                <a:latin typeface="Times New Roman" panose="02020603050405020304" pitchFamily="18" charset="0"/>
                <a:cs typeface="Times New Roman" panose="02020603050405020304" pitchFamily="18" charset="0"/>
              </a:rPr>
              <a:t>, _____once____</a:t>
            </a:r>
            <a:r>
              <a:rPr lang="en-US" altLang="en-US" sz="1200">
                <a:latin typeface="Times New Roman" panose="02020603050405020304" pitchFamily="18" charset="0"/>
                <a:cs typeface="Times New Roman" panose="02020603050405020304" pitchFamily="18" charset="0"/>
              </a:rPr>
              <a:t> a week for </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_____one____</a:t>
            </a:r>
            <a:r>
              <a:rPr lang="en-US" altLang="en-US" sz="1200">
                <a:latin typeface="Times New Roman" panose="02020603050405020304" pitchFamily="18" charset="0"/>
                <a:cs typeface="Times New Roman" panose="02020603050405020304" pitchFamily="18" charset="0"/>
              </a:rPr>
              <a:t>week(s), on the following dates:</a:t>
            </a:r>
          </a:p>
          <a:p>
            <a:pPr algn="ctr" eaLnBrk="1" hangingPunct="1">
              <a:spcBef>
                <a:spcPct val="0"/>
              </a:spcBef>
              <a:buClrTx/>
              <a:buSzTx/>
              <a:buFontTx/>
              <a:buNone/>
            </a:pPr>
            <a:r>
              <a:rPr lang="en-US" altLang="en-US" sz="1200" u="sng">
                <a:latin typeface="Times New Roman" panose="02020603050405020304" pitchFamily="18" charset="0"/>
                <a:cs typeface="Times New Roman" panose="02020603050405020304" pitchFamily="18" charset="0"/>
              </a:rPr>
              <a:t>January 17___________ __</a:t>
            </a:r>
            <a:r>
              <a:rPr lang="en-US" altLang="en-US" sz="1200">
                <a:latin typeface="Times New Roman" panose="02020603050405020304" pitchFamily="18" charset="0"/>
                <a:cs typeface="Times New Roman" panose="02020603050405020304" pitchFamily="18" charset="0"/>
              </a:rPr>
              <a:t>____20</a:t>
            </a:r>
            <a:r>
              <a:rPr lang="en-US" altLang="en-US" sz="1200" u="sng">
                <a:latin typeface="Times New Roman" panose="02020603050405020304" pitchFamily="18" charset="0"/>
                <a:cs typeface="Times New Roman" panose="02020603050405020304" pitchFamily="18" charset="0"/>
              </a:rPr>
              <a:t>___13_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______________________________20______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_______________________________________</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The Typicalville (N.C.) Herald</a:t>
            </a: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of </a:t>
            </a:r>
            <a:r>
              <a:rPr lang="en-US" altLang="en-US" sz="1200" u="sng">
                <a:latin typeface="Times New Roman" panose="02020603050405020304" pitchFamily="18" charset="0"/>
                <a:cs typeface="Times New Roman" panose="02020603050405020304" pitchFamily="18" charset="0"/>
              </a:rPr>
              <a:t>______January___________2013</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2400">
                <a:latin typeface="Freestyle Script" panose="030804020302050B0404" pitchFamily="66" charset="0"/>
                <a:cs typeface="Times New Roman" panose="02020603050405020304" pitchFamily="18" charset="0"/>
              </a:rPr>
              <a:t>____</a:t>
            </a:r>
            <a:r>
              <a:rPr lang="en-US" altLang="en-US" sz="2400" u="sng">
                <a:latin typeface="Freestyle Script" panose="030804020302050B0404" pitchFamily="66" charset="0"/>
                <a:cs typeface="Times New Roman" panose="02020603050405020304" pitchFamily="18" charset="0"/>
              </a:rPr>
              <a:t>Peter Public</a:t>
            </a:r>
            <a:r>
              <a:rPr lang="en-US" altLang="en-US" sz="2400">
                <a:latin typeface="Freestyle Script" panose="030804020302050B0404" pitchFamily="66" charset="0"/>
                <a:cs typeface="Times New Roman" panose="02020603050405020304" pitchFamily="18" charset="0"/>
              </a:rPr>
              <a:t>___</a:t>
            </a:r>
            <a:endParaRPr lang="en-US" altLang="en-US" sz="1200">
              <a:latin typeface="Times New Roman" panose="02020603050405020304" pitchFamily="18" charset="0"/>
              <a:cs typeface="Times New Roman" panose="02020603050405020304" pitchFamily="18" charset="0"/>
            </a:endParaRPr>
          </a:p>
          <a:p>
            <a:pPr algn="ctr" eaLnBrk="1" hangingPunct="1">
              <a:spcBef>
                <a:spcPct val="0"/>
              </a:spcBef>
              <a:buClrTx/>
              <a:buSzTx/>
              <a:buFontTx/>
              <a:buNone/>
            </a:pPr>
            <a:r>
              <a:rPr lang="en-US" altLang="en-US" sz="1200">
                <a:latin typeface="Times New Roman" panose="02020603050405020304" pitchFamily="18" charset="0"/>
                <a:cs typeface="Times New Roman" panose="02020603050405020304" pitchFamily="18" charset="0"/>
              </a:rPr>
              <a:t>Notary Public</a:t>
            </a:r>
          </a:p>
        </p:txBody>
      </p:sp>
      <p:sp>
        <p:nvSpPr>
          <p:cNvPr id="2" name="Slide Number Placeholder 1">
            <a:extLst>
              <a:ext uri="{FF2B5EF4-FFF2-40B4-BE49-F238E27FC236}">
                <a16:creationId xmlns:a16="http://schemas.microsoft.com/office/drawing/2014/main" id="{CFE4E6E4-3A04-5807-9E78-B6B7D7A0A38B}"/>
              </a:ext>
            </a:extLst>
          </p:cNvPr>
          <p:cNvSpPr>
            <a:spLocks noGrp="1"/>
          </p:cNvSpPr>
          <p:nvPr>
            <p:ph type="sldNum" sz="quarter" idx="12"/>
          </p:nvPr>
        </p:nvSpPr>
        <p:spPr/>
        <p:txBody>
          <a:bodyPr/>
          <a:lstStyle/>
          <a:p>
            <a:fld id="{11F27F3A-B3E9-41ED-AF8F-A365F10BB65F}" type="slidenum">
              <a:rPr lang="en-US" smtClean="0"/>
              <a:pPr/>
              <a:t>130</a:t>
            </a:fld>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1" name="Rectangle 2"/>
          <p:cNvSpPr>
            <a:spLocks noGrp="1" noChangeArrowheads="1"/>
          </p:cNvSpPr>
          <p:nvPr>
            <p:ph type="ctrTitle"/>
          </p:nvPr>
        </p:nvSpPr>
        <p:spPr>
          <a:xfrm>
            <a:off x="5666726" y="3072251"/>
            <a:ext cx="5865181" cy="713497"/>
          </a:xfrm>
        </p:spPr>
        <p:txBody>
          <a:bodyPr/>
          <a:lstStyle/>
          <a:p>
            <a:pPr eaLnBrk="1" hangingPunct="1"/>
            <a:r>
              <a:rPr lang="en-US" altLang="en-US">
                <a:cs typeface="Times New Roman" panose="02020603050405020304" pitchFamily="18" charset="0"/>
              </a:rPr>
              <a:t>Enforceable Compliance Schedules</a:t>
            </a:r>
            <a:endParaRPr lang="en-US" altLang="en-US"/>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a:t>
            </a:r>
          </a:p>
        </p:txBody>
      </p:sp>
      <p:sp>
        <p:nvSpPr>
          <p:cNvPr id="259075"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Two basic kinds</a:t>
            </a:r>
            <a:endParaRPr lang="en-US"/>
          </a:p>
          <a:p>
            <a:pPr eaLnBrk="1" hangingPunct="1">
              <a:lnSpc>
                <a:spcPct val="90000"/>
              </a:lnSpc>
            </a:pPr>
            <a:endParaRPr lang="en-US" altLang="en-US" sz="2800" u="sng">
              <a:latin typeface="Franklin Gothic Medium"/>
              <a:cs typeface="Times New Roman" panose="02020603050405020304" pitchFamily="18" charset="0"/>
            </a:endParaRPr>
          </a:p>
          <a:p>
            <a:pPr lvl="1" indent="0"/>
            <a:r>
              <a:rPr lang="en-US" altLang="en-US" sz="2600">
                <a:latin typeface="Franklin Gothic Medium"/>
                <a:cs typeface="Times New Roman"/>
              </a:rPr>
              <a:t>Signed by both POTW and SIU:  Consent orders, Compliance Agreements, SOCs, </a:t>
            </a:r>
            <a:r>
              <a:rPr lang="en-US" altLang="en-US" sz="2600" err="1">
                <a:latin typeface="Franklin Gothic Medium"/>
                <a:cs typeface="Times New Roman"/>
              </a:rPr>
              <a:t>etc</a:t>
            </a:r>
            <a:r>
              <a:rPr lang="en-US" altLang="en-US" sz="2600">
                <a:latin typeface="Franklin Gothic Medium"/>
                <a:cs typeface="Times New Roman"/>
              </a:rPr>
              <a:t>,;</a:t>
            </a:r>
          </a:p>
          <a:p>
            <a:pPr lvl="1" indent="0"/>
            <a:endParaRPr lang="en-US" altLang="en-US" sz="2600">
              <a:latin typeface="Franklin Gothic Medium"/>
              <a:cs typeface="Times New Roman"/>
            </a:endParaRPr>
          </a:p>
          <a:p>
            <a:pPr lvl="1" indent="0"/>
            <a:r>
              <a:rPr lang="en-US" altLang="en-US" sz="2600">
                <a:latin typeface="Franklin Gothic Medium"/>
                <a:cs typeface="Times New Roman"/>
              </a:rPr>
              <a:t>Signed by POTW only:  Administrative Orders</a:t>
            </a:r>
          </a:p>
          <a:p>
            <a:pPr lvl="2" eaLnBrk="1" hangingPunct="1">
              <a:lnSpc>
                <a:spcPct val="90000"/>
              </a:lnSpc>
            </a:pPr>
            <a:r>
              <a:rPr lang="en-US" altLang="en-US" sz="2200">
                <a:latin typeface="Franklin Gothic Medium"/>
                <a:cs typeface="Times New Roman"/>
              </a:rPr>
              <a:t>either when SIU refuses to agree to an order, or when SIU has failed to comply with original “consent” type order</a:t>
            </a:r>
          </a:p>
        </p:txBody>
      </p:sp>
      <p:sp>
        <p:nvSpPr>
          <p:cNvPr id="2" name="Slide Number Placeholder 1">
            <a:extLst>
              <a:ext uri="{FF2B5EF4-FFF2-40B4-BE49-F238E27FC236}">
                <a16:creationId xmlns:a16="http://schemas.microsoft.com/office/drawing/2014/main" id="{D4766960-4CA3-08D8-2EE5-E1B6741D85EB}"/>
              </a:ext>
            </a:extLst>
          </p:cNvPr>
          <p:cNvSpPr>
            <a:spLocks noGrp="1"/>
          </p:cNvSpPr>
          <p:nvPr>
            <p:ph type="sldNum" sz="quarter" idx="12"/>
          </p:nvPr>
        </p:nvSpPr>
        <p:spPr/>
        <p:txBody>
          <a:bodyPr/>
          <a:lstStyle/>
          <a:p>
            <a:fld id="{11F27F3A-B3E9-41ED-AF8F-A365F10BB65F}" type="slidenum">
              <a:rPr lang="en-US" smtClean="0"/>
              <a:pPr/>
              <a:t>132</a:t>
            </a:fld>
            <a:endParaRPr lang="en-US"/>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a:t>
            </a:r>
            <a:r>
              <a:rPr lang="en-US" altLang="en-US"/>
              <a:t> (cont.)</a:t>
            </a:r>
          </a:p>
        </p:txBody>
      </p:sp>
      <p:sp>
        <p:nvSpPr>
          <p:cNvPr id="26009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When to issue</a:t>
            </a:r>
          </a:p>
          <a:p>
            <a:pPr lvl="1" indent="0" eaLnBrk="1" hangingPunct="1">
              <a:lnSpc>
                <a:spcPct val="90000"/>
              </a:lnSpc>
            </a:pPr>
            <a:r>
              <a:rPr lang="en-US" altLang="en-US" sz="2600">
                <a:latin typeface="Franklin Gothic Medium"/>
                <a:cs typeface="Times New Roman"/>
              </a:rPr>
              <a:t>Issued when SIU will be in SNC for second period in a row for same parameter/reporting violation</a:t>
            </a:r>
          </a:p>
          <a:p>
            <a:pPr lvl="1" indent="0"/>
            <a:endParaRPr lang="en-US" altLang="en-US" sz="2600">
              <a:latin typeface="Franklin Gothic Medium"/>
              <a:cs typeface="Times New Roman"/>
            </a:endParaRPr>
          </a:p>
          <a:p>
            <a:pPr lvl="1" indent="0" eaLnBrk="1" hangingPunct="1">
              <a:lnSpc>
                <a:spcPct val="90000"/>
              </a:lnSpc>
            </a:pPr>
            <a:r>
              <a:rPr lang="en-US" altLang="en-US" sz="2600">
                <a:latin typeface="Franklin Gothic Medium"/>
                <a:cs typeface="Times New Roman"/>
              </a:rPr>
              <a:t>Can be issued earlier to help SIU avoid further violations (i.e. if you already know the violations will continue and you have a good idea of the steps the SIU must take to comply, then why wait to issue the order?)</a:t>
            </a:r>
          </a:p>
        </p:txBody>
      </p:sp>
      <p:sp>
        <p:nvSpPr>
          <p:cNvPr id="2" name="Slide Number Placeholder 1">
            <a:extLst>
              <a:ext uri="{FF2B5EF4-FFF2-40B4-BE49-F238E27FC236}">
                <a16:creationId xmlns:a16="http://schemas.microsoft.com/office/drawing/2014/main" id="{04E05970-61FF-FEE2-8712-C1FF55EDD2F4}"/>
              </a:ext>
            </a:extLst>
          </p:cNvPr>
          <p:cNvSpPr>
            <a:spLocks noGrp="1"/>
          </p:cNvSpPr>
          <p:nvPr>
            <p:ph type="sldNum" sz="quarter" idx="12"/>
          </p:nvPr>
        </p:nvSpPr>
        <p:spPr/>
        <p:txBody>
          <a:bodyPr/>
          <a:lstStyle/>
          <a:p>
            <a:fld id="{11F27F3A-B3E9-41ED-AF8F-A365F10BB65F}" type="slidenum">
              <a:rPr lang="en-US" smtClean="0"/>
              <a:pPr/>
              <a:t>133</a:t>
            </a:fld>
            <a:endParaRPr lang="en-US"/>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normAutofit fontScale="90000"/>
          </a:bodyPr>
          <a:lstStyle/>
          <a:p>
            <a:pPr eaLnBrk="1" hangingPunct="1"/>
            <a:r>
              <a:rPr lang="en-US" altLang="en-US">
                <a:cs typeface="Times New Roman" panose="02020603050405020304" pitchFamily="18" charset="0"/>
              </a:rPr>
              <a:t>Enforceable Compliance Schedules (cont.)</a:t>
            </a:r>
          </a:p>
        </p:txBody>
      </p:sp>
      <p:sp>
        <p:nvSpPr>
          <p:cNvPr id="261123"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a:t>
            </a:r>
          </a:p>
          <a:p>
            <a:pPr lvl="1" indent="0" eaLnBrk="1" hangingPunct="1">
              <a:lnSpc>
                <a:spcPct val="90000"/>
              </a:lnSpc>
            </a:pPr>
            <a:r>
              <a:rPr lang="en-US" altLang="en-US" sz="2600">
                <a:latin typeface="Franklin Gothic Medium"/>
                <a:cs typeface="Times New Roman"/>
              </a:rPr>
              <a:t>Up-front penalties to address violations up to the time of issuance of order.</a:t>
            </a:r>
          </a:p>
          <a:p>
            <a:pPr eaLnBrk="1" hangingPunct="1">
              <a:lnSpc>
                <a:spcPct val="90000"/>
              </a:lnSpc>
            </a:pPr>
            <a:endParaRPr lang="en-US" altLang="en-US" sz="1000">
              <a:latin typeface="Franklin Gothic Medium"/>
              <a:cs typeface="Times New Roman" panose="02020603050405020304" pitchFamily="18" charset="0"/>
            </a:endParaRPr>
          </a:p>
          <a:p>
            <a:pPr lvl="1" indent="0"/>
            <a:r>
              <a:rPr lang="en-US" altLang="en-US" sz="2600">
                <a:latin typeface="Franklin Gothic Medium"/>
                <a:cs typeface="Times New Roman"/>
              </a:rPr>
              <a:t>Interim limits SIU can comply with, i.e., gets SIU back in “compliance” temporarily.  These limits </a:t>
            </a:r>
            <a:r>
              <a:rPr lang="en-US" altLang="en-US" sz="2600" err="1">
                <a:latin typeface="Franklin Gothic Medium"/>
                <a:cs typeface="Times New Roman"/>
              </a:rPr>
              <a:t>supercede</a:t>
            </a:r>
            <a:r>
              <a:rPr lang="en-US" altLang="en-US" sz="2600">
                <a:latin typeface="Franklin Gothic Medium"/>
                <a:cs typeface="Times New Roman"/>
              </a:rPr>
              <a:t> IUP limits during term of order.  These limits are the SIU’s “carrot.”</a:t>
            </a:r>
          </a:p>
          <a:p>
            <a:pPr marL="1257300" lvl="2" indent="-342900" eaLnBrk="1" hangingPunct="1">
              <a:lnSpc>
                <a:spcPct val="90000"/>
              </a:lnSpc>
            </a:pPr>
            <a:r>
              <a:rPr lang="en-US" altLang="en-US" sz="2200">
                <a:latin typeface="Franklin Gothic Medium"/>
                <a:cs typeface="Times New Roman"/>
              </a:rPr>
              <a:t>Interim limits can be higher than categorical limits</a:t>
            </a:r>
          </a:p>
          <a:p>
            <a:pPr marL="1257300" lvl="2" indent="-342900" eaLnBrk="1" hangingPunct="1">
              <a:lnSpc>
                <a:spcPct val="90000"/>
              </a:lnSpc>
            </a:pPr>
            <a:r>
              <a:rPr lang="en-US" altLang="en-US" sz="2200">
                <a:latin typeface="Franklin Gothic Medium"/>
                <a:cs typeface="Times New Roman"/>
              </a:rPr>
              <a:t>No over allocation without prior DWR approval</a:t>
            </a:r>
          </a:p>
        </p:txBody>
      </p:sp>
      <p:sp>
        <p:nvSpPr>
          <p:cNvPr id="2" name="Slide Number Placeholder 1">
            <a:extLst>
              <a:ext uri="{FF2B5EF4-FFF2-40B4-BE49-F238E27FC236}">
                <a16:creationId xmlns:a16="http://schemas.microsoft.com/office/drawing/2014/main" id="{60F59AE1-CE47-2DA3-B429-F7354E64EAED}"/>
              </a:ext>
            </a:extLst>
          </p:cNvPr>
          <p:cNvSpPr>
            <a:spLocks noGrp="1"/>
          </p:cNvSpPr>
          <p:nvPr>
            <p:ph type="sldNum" sz="quarter" idx="12"/>
          </p:nvPr>
        </p:nvSpPr>
        <p:spPr/>
        <p:txBody>
          <a:bodyPr/>
          <a:lstStyle/>
          <a:p>
            <a:fld id="{11F27F3A-B3E9-41ED-AF8F-A365F10BB65F}" type="slidenum">
              <a:rPr lang="en-US" smtClean="0"/>
              <a:pPr/>
              <a:t>134</a:t>
            </a:fld>
            <a:endParaRPr lang="en-US"/>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Enforceable Compliance Schedules (cont.)</a:t>
            </a:r>
          </a:p>
        </p:txBody>
      </p:sp>
      <p:sp>
        <p:nvSpPr>
          <p:cNvPr id="262147"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pPr>
            <a:r>
              <a:rPr lang="en-US" altLang="en-US" sz="2800" u="sng">
                <a:latin typeface="Franklin Gothic Medium"/>
                <a:cs typeface="Times New Roman"/>
              </a:rPr>
              <a:t>What’s in it (cont.)</a:t>
            </a:r>
            <a:endParaRPr lang="en-US"/>
          </a:p>
          <a:p>
            <a:pPr lvl="1" indent="0"/>
            <a:r>
              <a:rPr lang="en-US" altLang="en-US" sz="2600">
                <a:latin typeface="Franklin Gothic Medium"/>
                <a:cs typeface="Times New Roman"/>
              </a:rPr>
              <a:t>Schedule of items, each with a specific due date, that SIU will complete in order to return to compliance with original/final IUP limits.  This is the POTW’s “carrot,” i.e. commitment from SIU to do specific things by specific dates.</a:t>
            </a:r>
          </a:p>
          <a:p>
            <a:pPr lvl="2"/>
            <a:r>
              <a:rPr lang="en-US" altLang="en-US" sz="2200">
                <a:latin typeface="Franklin Gothic Medium"/>
                <a:cs typeface="Times New Roman"/>
              </a:rPr>
              <a:t>Specific items can vary greatly from SIU to SIU,  and should be developed for each specific circumstance</a:t>
            </a:r>
          </a:p>
          <a:p>
            <a:pPr lvl="1" eaLnBrk="1" hangingPunct="1">
              <a:lnSpc>
                <a:spcPct val="90000"/>
              </a:lnSpc>
            </a:pPr>
            <a:endParaRPr lang="en-US" altLang="en-US" sz="600">
              <a:latin typeface="Franklin Gothic Medium"/>
              <a:cs typeface="Times New Roman" panose="02020603050405020304" pitchFamily="18" charset="0"/>
            </a:endParaRPr>
          </a:p>
          <a:p>
            <a:pPr lvl="1" indent="0"/>
            <a:r>
              <a:rPr lang="en-US" altLang="en-US" sz="2600">
                <a:latin typeface="Franklin Gothic Medium"/>
                <a:cs typeface="Times New Roman"/>
              </a:rPr>
              <a:t>Stipulated penalties for violations of conditions in order (limits, due dates, etc.).  This is POTW’s “stick.”</a:t>
            </a:r>
            <a:endParaRPr lang="en-US" altLang="en-US" sz="2600" u="sng">
              <a:latin typeface="Franklin Gothic Medium"/>
              <a:cs typeface="Times New Roman"/>
            </a:endParaRPr>
          </a:p>
        </p:txBody>
      </p:sp>
      <p:sp>
        <p:nvSpPr>
          <p:cNvPr id="2" name="Slide Number Placeholder 1">
            <a:extLst>
              <a:ext uri="{FF2B5EF4-FFF2-40B4-BE49-F238E27FC236}">
                <a16:creationId xmlns:a16="http://schemas.microsoft.com/office/drawing/2014/main" id="{AE4D2C26-23EE-0B0D-6AA0-41637440BAA7}"/>
              </a:ext>
            </a:extLst>
          </p:cNvPr>
          <p:cNvSpPr>
            <a:spLocks noGrp="1"/>
          </p:cNvSpPr>
          <p:nvPr>
            <p:ph type="sldNum" sz="quarter" idx="12"/>
          </p:nvPr>
        </p:nvSpPr>
        <p:spPr/>
        <p:txBody>
          <a:bodyPr/>
          <a:lstStyle/>
          <a:p>
            <a:fld id="{11F27F3A-B3E9-41ED-AF8F-A365F10BB65F}" type="slidenum">
              <a:rPr lang="en-US" smtClean="0"/>
              <a:pPr/>
              <a:t>135</a:t>
            </a:fld>
            <a:endParaRPr lang="en-US"/>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3170" name="Rectangle 2"/>
          <p:cNvSpPr>
            <a:spLocks noGrp="1" noChangeArrowheads="1"/>
          </p:cNvSpPr>
          <p:nvPr>
            <p:ph idx="1"/>
          </p:nvPr>
        </p:nvSpPr>
        <p:spPr>
          <a:xfrm>
            <a:off x="1524000" y="0"/>
            <a:ext cx="9144000" cy="6858000"/>
          </a:xfrm>
        </p:spPr>
        <p:txBody>
          <a:bodyPr vert="horz" lIns="91440" tIns="45720" rIns="91440" bIns="45720" rtlCol="0" anchor="t">
            <a:normAutofit fontScale="92500" lnSpcReduction="10000"/>
          </a:bodyPr>
          <a:lstStyle/>
          <a:p>
            <a:pPr marL="0" indent="0" eaLnBrk="1" hangingPunct="1">
              <a:buNone/>
            </a:pPr>
            <a:r>
              <a:rPr lang="en-US" altLang="en-US" sz="1400" b="1">
                <a:latin typeface="Helvetica"/>
                <a:cs typeface="Times New Roman"/>
              </a:rPr>
              <a:t>North Carolina</a:t>
            </a:r>
            <a:endParaRPr lang="en-US" altLang="en-US" sz="1400">
              <a:latin typeface="Helvetica"/>
              <a:cs typeface="Times New Roman"/>
            </a:endParaRPr>
          </a:p>
          <a:p>
            <a:pPr marL="0" indent="0" eaLnBrk="1" hangingPunct="1">
              <a:buNone/>
            </a:pPr>
            <a:r>
              <a:rPr lang="en-US" altLang="en-US" sz="1400" b="1">
                <a:latin typeface="Helvetica"/>
                <a:cs typeface="Times New Roman"/>
              </a:rPr>
              <a:t>County of Typical</a:t>
            </a:r>
            <a:endParaRPr lang="en-US" altLang="en-US" sz="1400">
              <a:latin typeface="Helvetica"/>
              <a:cs typeface="Times New Roman"/>
            </a:endParaRPr>
          </a:p>
          <a:p>
            <a:pPr marL="0" indent="0" eaLnBrk="1" hangingPunct="1">
              <a:buNone/>
            </a:pPr>
            <a:endParaRPr lang="en-US" altLang="en-US" sz="1400">
              <a:latin typeface="New York"/>
              <a:cs typeface="Times New Roman" panose="02020603050405020304" pitchFamily="18" charset="0"/>
            </a:endParaRPr>
          </a:p>
          <a:p>
            <a:pPr marL="0" indent="0" eaLnBrk="1" hangingPunct="1">
              <a:buNone/>
            </a:pPr>
            <a:r>
              <a:rPr lang="en-US" altLang="en-US" sz="1400" b="1">
                <a:latin typeface="Helvetica"/>
                <a:cs typeface="Times New Roman"/>
              </a:rPr>
              <a:t>In the matter of Town of </a:t>
            </a:r>
            <a:r>
              <a:rPr lang="en-US" altLang="en-US" sz="1400" b="1" err="1">
                <a:latin typeface="Helvetica"/>
                <a:cs typeface="Times New Roman"/>
              </a:rPr>
              <a:t>Typicalville</a:t>
            </a:r>
            <a:endParaRPr lang="en-US" altLang="en-US" sz="1400">
              <a:latin typeface="Helvetica"/>
              <a:cs typeface="Times New Roman"/>
            </a:endParaRPr>
          </a:p>
          <a:p>
            <a:pPr marL="0" indent="0" eaLnBrk="1" hangingPunct="1">
              <a:buNone/>
            </a:pPr>
            <a:r>
              <a:rPr lang="en-US" altLang="en-US" sz="1400" b="1">
                <a:latin typeface="Helvetica"/>
                <a:cs typeface="Times New Roman"/>
              </a:rPr>
              <a:t>Pretreatment Permit No. 0006</a:t>
            </a:r>
            <a:endParaRPr lang="en-US" altLang="en-US" sz="1400">
              <a:latin typeface="Helvetica"/>
              <a:cs typeface="Times New Roman"/>
            </a:endParaRPr>
          </a:p>
          <a:p>
            <a:pPr marL="0" indent="0" eaLnBrk="1" hangingPunct="1">
              <a:buNone/>
            </a:pPr>
            <a:r>
              <a:rPr lang="en-US" altLang="en-US" sz="1400" b="1">
                <a:latin typeface="Helvetica"/>
                <a:cs typeface="Times New Roman"/>
              </a:rPr>
              <a:t>held by Will </a:t>
            </a:r>
            <a:r>
              <a:rPr lang="en-US" altLang="en-US" sz="1400" b="1" err="1">
                <a:latin typeface="Helvetica"/>
                <a:cs typeface="Times New Roman"/>
              </a:rPr>
              <a:t>Plateit</a:t>
            </a:r>
            <a:r>
              <a:rPr lang="en-US" altLang="en-US" sz="1400" b="1">
                <a:latin typeface="Helvetica"/>
                <a:cs typeface="Times New Roman"/>
              </a:rPr>
              <a:t> Metal Finishers, Inc.</a:t>
            </a:r>
            <a:endParaRPr lang="en-US" altLang="en-US" sz="1400">
              <a:latin typeface="Helvetica"/>
              <a:cs typeface="Times New Roman"/>
            </a:endParaRPr>
          </a:p>
          <a:p>
            <a:pPr marL="0" indent="0" eaLnBrk="1" hangingPunct="1">
              <a:buNone/>
            </a:pPr>
            <a:endParaRPr lang="en-US" altLang="en-US" sz="1400">
              <a:latin typeface="New York"/>
              <a:cs typeface="Times New Roman" panose="02020603050405020304" pitchFamily="18" charset="0"/>
            </a:endParaRPr>
          </a:p>
          <a:p>
            <a:pPr marL="0" indent="0" algn="ctr" eaLnBrk="1" hangingPunct="1">
              <a:buNone/>
            </a:pPr>
            <a:r>
              <a:rPr lang="en-US" altLang="en-US" sz="1400" b="1">
                <a:latin typeface="Helvetica"/>
                <a:cs typeface="Times New Roman"/>
              </a:rPr>
              <a:t>CONSENT ORDER AND COMPLIANCE SCHEDULE</a:t>
            </a:r>
            <a:endParaRPr lang="en-US" altLang="en-US" sz="1400">
              <a:latin typeface="Helvetica"/>
              <a:cs typeface="Times New Roman"/>
            </a:endParaRPr>
          </a:p>
          <a:p>
            <a:pPr marL="0" indent="0" algn="ctr"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Pursuant to provisions of the Sewer User Ordinance of the Town of </a:t>
            </a:r>
            <a:r>
              <a:rPr lang="en-US" altLang="en-US" sz="1400" err="1">
                <a:latin typeface="Helvetica"/>
                <a:cs typeface="Times New Roman"/>
              </a:rPr>
              <a:t>Typicalville</a:t>
            </a:r>
            <a:r>
              <a:rPr lang="en-US" altLang="en-US" sz="1400">
                <a:latin typeface="Helvetica"/>
                <a:cs typeface="Times New Roman"/>
              </a:rPr>
              <a:t>, this Consent Order is made effective the 1st day of February, 2013, between Will </a:t>
            </a:r>
            <a:r>
              <a:rPr lang="en-US" altLang="en-US" sz="1400" err="1">
                <a:latin typeface="Helvetica"/>
                <a:cs typeface="Times New Roman"/>
              </a:rPr>
              <a:t>Plateit</a:t>
            </a:r>
            <a:r>
              <a:rPr lang="en-US" altLang="en-US" sz="1400">
                <a:latin typeface="Helvetica"/>
                <a:cs typeface="Times New Roman"/>
              </a:rPr>
              <a:t> Metal Finishers, Inc. (hereinafter the "User") and the Town of </a:t>
            </a:r>
            <a:r>
              <a:rPr lang="en-US" altLang="en-US" sz="1400" err="1">
                <a:latin typeface="Helvetica"/>
                <a:cs typeface="Times New Roman"/>
              </a:rPr>
              <a:t>Typicalville</a:t>
            </a:r>
            <a:r>
              <a:rPr lang="en-US" altLang="en-US" sz="1400">
                <a:latin typeface="Helvetica"/>
                <a:cs typeface="Times New Roman"/>
              </a:rPr>
              <a:t> (hereinafter the "Town").</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The User and Town hereby stipulate and agree as follows:</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1.	User holds Town of </a:t>
            </a:r>
            <a:r>
              <a:rPr lang="en-US" altLang="en-US" sz="1400" err="1">
                <a:latin typeface="Helvetica"/>
                <a:cs typeface="Times New Roman"/>
              </a:rPr>
              <a:t>Typicalville</a:t>
            </a:r>
            <a:r>
              <a:rPr lang="en-US" altLang="en-US" sz="1400">
                <a:latin typeface="Helvetica"/>
                <a:cs typeface="Times New Roman"/>
              </a:rPr>
              <a:t> Pretreatment Permit No. 0006 (hereinafter the "Permit", which shall refer to User's existing permit and any subsequent renewals or modifications thereof) for the operations of existing pretreatment units and discharges from said treatment works into the Town's sewer system.</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2.	User has been unable to meet the permit limitations for Cadmium (Cd) set forth in its Permit.</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3.	Achievement of these limits will require resolution of existing problems in the present treatment train and possibly, development of alternative solutions to alleviate noncompliance, including but not limited to the construction of additional pretreatment facilities as well as the preparation of plans and specifications as necessary.</a:t>
            </a:r>
          </a:p>
          <a:p>
            <a:pPr marL="0" indent="0" algn="just" eaLnBrk="1" hangingPunct="1">
              <a:buNone/>
            </a:pPr>
            <a:endParaRPr lang="en-US" altLang="en-US" sz="1400">
              <a:latin typeface="New York"/>
              <a:cs typeface="Times New Roman" panose="02020603050405020304" pitchFamily="18" charset="0"/>
            </a:endParaRPr>
          </a:p>
          <a:p>
            <a:pPr marL="0" indent="0" algn="just" eaLnBrk="1" hangingPunct="1">
              <a:buNone/>
            </a:pPr>
            <a:r>
              <a:rPr lang="en-US" altLang="en-US" sz="1400">
                <a:latin typeface="Helvetica"/>
                <a:cs typeface="Times New Roman"/>
              </a:rPr>
              <a:t>4.	User hereby agrees to do and perform all of the following:</a:t>
            </a:r>
          </a:p>
        </p:txBody>
      </p:sp>
      <p:sp>
        <p:nvSpPr>
          <p:cNvPr id="2" name="Slide Number Placeholder 1">
            <a:extLst>
              <a:ext uri="{FF2B5EF4-FFF2-40B4-BE49-F238E27FC236}">
                <a16:creationId xmlns:a16="http://schemas.microsoft.com/office/drawing/2014/main" id="{EA5DAE2C-3743-F637-1A36-1859D665C0C1}"/>
              </a:ext>
            </a:extLst>
          </p:cNvPr>
          <p:cNvSpPr>
            <a:spLocks noGrp="1"/>
          </p:cNvSpPr>
          <p:nvPr>
            <p:ph type="sldNum" sz="quarter" idx="12"/>
          </p:nvPr>
        </p:nvSpPr>
        <p:spPr/>
        <p:txBody>
          <a:bodyPr/>
          <a:lstStyle/>
          <a:p>
            <a:fld id="{11F27F3A-B3E9-41ED-AF8F-A365F10BB65F}" type="slidenum">
              <a:rPr lang="en-US" smtClean="0"/>
              <a:pPr/>
              <a:t>136</a:t>
            </a:fld>
            <a:endParaRPr lang="en-US"/>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4194" name="Rectangle 3"/>
          <p:cNvSpPr>
            <a:spLocks noGrp="1" noChangeArrowheads="1"/>
          </p:cNvSpPr>
          <p:nvPr>
            <p:ph idx="1"/>
          </p:nvPr>
        </p:nvSpPr>
        <p:spPr>
          <a:xfrm>
            <a:off x="1664368" y="0"/>
            <a:ext cx="9144000" cy="2667000"/>
          </a:xfrm>
        </p:spPr>
        <p:txBody>
          <a:bodyPr vert="horz" lIns="91440" tIns="45720" rIns="91440" bIns="45720" rtlCol="0" anchor="t">
            <a:normAutofit/>
          </a:bodyPr>
          <a:lstStyle/>
          <a:p>
            <a:pPr marL="609600" indent="-609600" algn="just">
              <a:buFont typeface="Wingdings" panose="05000000000000000000" pitchFamily="2" charset="2"/>
              <a:buAutoNum type="alphaLcPeriod"/>
            </a:pPr>
            <a:r>
              <a:rPr lang="en-US" altLang="en-US" sz="1400">
                <a:latin typeface="Helvetica"/>
                <a:cs typeface="Times New Roman"/>
              </a:rPr>
              <a:t>Meet and comply with all terms and conditions of the Permit (except as modified by the Order) provided, however, subject to the terms and conditions of the Consent Order, the following shall apply:</a:t>
            </a:r>
          </a:p>
          <a:p>
            <a:pPr marL="0" indent="0" algn="just">
              <a:buNone/>
            </a:pPr>
            <a:endParaRPr lang="en-US" altLang="en-US" sz="1400">
              <a:latin typeface="New York"/>
              <a:cs typeface="Times New Roman" panose="02020603050405020304" pitchFamily="18" charset="0"/>
            </a:endParaRPr>
          </a:p>
          <a:p>
            <a:pPr marL="0" indent="0" algn="just">
              <a:buNone/>
            </a:pPr>
            <a:r>
              <a:rPr lang="en-US" altLang="en-US" sz="1400">
                <a:latin typeface="Helvetica"/>
                <a:cs typeface="Times New Roman"/>
              </a:rPr>
              <a:t>	</a:t>
            </a:r>
            <a:r>
              <a:rPr lang="en-US" altLang="en-US" sz="1400" u="sng">
                <a:latin typeface="Helvetica"/>
                <a:cs typeface="Times New Roman"/>
              </a:rPr>
              <a:t>Parameter</a:t>
            </a:r>
            <a:r>
              <a:rPr lang="en-US" altLang="en-US" sz="1400">
                <a:latin typeface="Helvetica"/>
                <a:cs typeface="Times New Roman"/>
              </a:rPr>
              <a:t>	  </a:t>
            </a:r>
            <a:r>
              <a:rPr lang="en-US" altLang="en-US" sz="1400" u="sng">
                <a:latin typeface="Helvetica"/>
                <a:cs typeface="Times New Roman"/>
              </a:rPr>
              <a:t>Daily Max (mg/L)</a:t>
            </a:r>
            <a:r>
              <a:rPr lang="en-US" altLang="en-US" sz="1400">
                <a:latin typeface="Helvetica"/>
                <a:cs typeface="Times New Roman"/>
              </a:rPr>
              <a:t>	</a:t>
            </a:r>
            <a:r>
              <a:rPr lang="en-US" altLang="en-US" sz="1400" u="sng">
                <a:latin typeface="Helvetica"/>
                <a:cs typeface="Times New Roman"/>
              </a:rPr>
              <a:t>Monitoring Frequency</a:t>
            </a:r>
            <a:r>
              <a:rPr lang="en-US" altLang="en-US" sz="1400">
                <a:latin typeface="Helvetica"/>
                <a:cs typeface="Times New Roman"/>
              </a:rPr>
              <a:t> 	</a:t>
            </a:r>
            <a:r>
              <a:rPr lang="en-US" altLang="en-US" sz="1400" u="sng">
                <a:latin typeface="Helvetica"/>
                <a:cs typeface="Times New Roman"/>
              </a:rPr>
              <a:t>Detection Limit</a:t>
            </a:r>
            <a:endParaRPr lang="en-US" altLang="en-US" sz="1400">
              <a:latin typeface="Helvetica"/>
              <a:cs typeface="Times New Roman"/>
            </a:endParaRPr>
          </a:p>
          <a:p>
            <a:pPr marL="0" indent="0" algn="just">
              <a:buNone/>
            </a:pPr>
            <a:r>
              <a:rPr lang="en-US" altLang="en-US" sz="1400">
                <a:latin typeface="Helvetica"/>
                <a:cs typeface="Times New Roman"/>
              </a:rPr>
              <a:t>	Cadmium (Cd)	          0.13		Weekly		0.002 mg/L</a:t>
            </a:r>
          </a:p>
          <a:p>
            <a:pPr marL="609600" indent="-609600" algn="just"/>
            <a:endParaRPr lang="en-US" altLang="en-US" sz="1400">
              <a:latin typeface="New York"/>
              <a:cs typeface="Times New Roman" panose="02020603050405020304" pitchFamily="18" charset="0"/>
            </a:endParaRPr>
          </a:p>
          <a:p>
            <a:pPr marL="609600" indent="-609600">
              <a:buFont typeface="Wingdings" panose="05000000000000000000" pitchFamily="2" charset="2"/>
              <a:buAutoNum type="alphaLcPeriod" startAt="2"/>
            </a:pPr>
            <a:r>
              <a:rPr lang="en-US" altLang="en-US" sz="1400">
                <a:latin typeface="Helvetica"/>
                <a:cs typeface="Times New Roman"/>
              </a:rPr>
              <a:t>Unless and until Compliance is achieved, the User will undertake activities necessary to bring the User into Compliance in accordance with the following schedule:</a:t>
            </a:r>
          </a:p>
          <a:p>
            <a:pPr marL="609600" indent="-609600" algn="ctr"/>
            <a:r>
              <a:rPr lang="en-US" altLang="en-US" sz="1400">
                <a:latin typeface="Helvetica"/>
                <a:cs typeface="Times New Roman"/>
              </a:rPr>
              <a:t>COMPLIANCE SCHEDULE</a:t>
            </a:r>
          </a:p>
          <a:p>
            <a:pPr marL="609600" indent="-609600" algn="ctr"/>
            <a:endParaRPr lang="en-US" altLang="en-US" sz="1400">
              <a:latin typeface="New York"/>
              <a:cs typeface="Times New Roman" panose="02020603050405020304" pitchFamily="18" charset="0"/>
            </a:endParaRPr>
          </a:p>
          <a:p>
            <a:pPr marL="609600" indent="-609600"/>
            <a:endParaRPr lang="en-US" altLang="en-US" sz="1600"/>
          </a:p>
        </p:txBody>
      </p:sp>
      <p:sp>
        <p:nvSpPr>
          <p:cNvPr id="264195" name="Text Box 4"/>
          <p:cNvSpPr txBox="1">
            <a:spLocks noChangeArrowheads="1"/>
          </p:cNvSpPr>
          <p:nvPr/>
        </p:nvSpPr>
        <p:spPr bwMode="auto">
          <a:xfrm>
            <a:off x="7812256" y="2189164"/>
            <a:ext cx="2452687" cy="45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Deadline for Completion</a:t>
            </a:r>
          </a:p>
          <a:p>
            <a:pPr algn="ctr" eaLnBrk="1" hangingPunct="1"/>
            <a:r>
              <a:rPr lang="en-US" altLang="en-US" sz="1400">
                <a:latin typeface="Helvetica" panose="020B0604020202020204" pitchFamily="34" charset="0"/>
                <a:cs typeface="Times New Roman" panose="02020603050405020304" pitchFamily="18" charset="0"/>
              </a:rPr>
              <a:t>April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September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December 1, 2013</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endParaRPr lang="en-US" altLang="en-US" sz="8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March 1, 2014</a:t>
            </a:r>
          </a:p>
          <a:p>
            <a:pPr algn="ctr" eaLnBrk="1" hangingPunct="1"/>
            <a:endParaRPr lang="en-US" altLang="en-US" sz="14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June 1, 2014</a:t>
            </a: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endParaRPr lang="en-US" altLang="en-US" sz="1600">
              <a:latin typeface="Helvetica" panose="020B0604020202020204" pitchFamily="34" charset="0"/>
              <a:cs typeface="Times New Roman" panose="02020603050405020304" pitchFamily="18" charset="0"/>
            </a:endParaRPr>
          </a:p>
          <a:p>
            <a:pPr algn="ctr" eaLnBrk="1" hangingPunct="1"/>
            <a:r>
              <a:rPr lang="en-US" altLang="en-US" sz="1400">
                <a:latin typeface="Helvetica" panose="020B0604020202020204" pitchFamily="34" charset="0"/>
                <a:cs typeface="Times New Roman" panose="02020603050405020304" pitchFamily="18" charset="0"/>
              </a:rPr>
              <a:t>July 1, 2014</a:t>
            </a:r>
            <a:endParaRPr lang="en-US" altLang="en-US" sz="1400"/>
          </a:p>
        </p:txBody>
      </p:sp>
      <p:sp>
        <p:nvSpPr>
          <p:cNvPr id="264196" name="Text Box 5"/>
          <p:cNvSpPr txBox="1">
            <a:spLocks noChangeArrowheads="1"/>
          </p:cNvSpPr>
          <p:nvPr/>
        </p:nvSpPr>
        <p:spPr bwMode="auto">
          <a:xfrm>
            <a:off x="1513223" y="2178970"/>
            <a:ext cx="5240337" cy="470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95300" indent="-4953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r>
              <a:rPr lang="en-US" altLang="en-US" sz="1400" b="1" u="sng">
                <a:latin typeface="Helvetica" panose="020B0604020202020204" pitchFamily="34" charset="0"/>
                <a:cs typeface="Times New Roman" panose="02020603050405020304" pitchFamily="18" charset="0"/>
              </a:rPr>
              <a:t>Activities</a:t>
            </a:r>
          </a:p>
          <a:p>
            <a:pPr eaLnBrk="1" hangingPunct="1">
              <a:buSzTx/>
              <a:buFont typeface="Wingdings" panose="05000000000000000000" pitchFamily="2" charset="2"/>
              <a:buAutoNum type="romanLcParenBoth"/>
            </a:pPr>
            <a:r>
              <a:rPr lang="en-US" altLang="en-US" sz="1400">
                <a:latin typeface="Helvetica" panose="020B0604020202020204" pitchFamily="34" charset="0"/>
                <a:cs typeface="Times New Roman" panose="02020603050405020304" pitchFamily="18" charset="0"/>
              </a:rPr>
              <a:t>Prepare an Engineering Report of process alternatives and/or pollution prevention/waste minimization alternative designed to achieve Compliance</a:t>
            </a:r>
          </a:p>
          <a:p>
            <a:pPr eaLnBrk="1" hangingPunct="1">
              <a:buSzTx/>
              <a:buFont typeface="Wingdings" panose="05000000000000000000" pitchFamily="2" charset="2"/>
              <a:buAutoNum type="romanLcParenBoth" startAt="2"/>
            </a:pPr>
            <a:r>
              <a:rPr lang="en-US" altLang="en-US" sz="1400">
                <a:latin typeface="Helvetica" panose="020B0604020202020204" pitchFamily="34" charset="0"/>
                <a:cs typeface="Times New Roman" panose="02020603050405020304" pitchFamily="18" charset="0"/>
              </a:rPr>
              <a:t>Complete Pilot Studies or waste minimization studies and identify alternatives chosen to achieve Compliance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If required, submit necessary drawings and information to obtain any necessary permits and/or authorization to construct from the Town of Typicalville</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Begin construction and/or implement identified process alternative(s), pollution prevention, and waste minimization alternatives.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identified construction/pollution prevention/ waste minimization alternatives and/or process alternatives.</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Complete analysis of implemented changes, including  daily monitoring from April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to May 1</a:t>
            </a:r>
            <a:r>
              <a:rPr lang="en-US" altLang="en-US" sz="1400" baseline="30000">
                <a:latin typeface="Helvetica" panose="020B0604020202020204" pitchFamily="34" charset="0"/>
                <a:cs typeface="Times New Roman" panose="02020603050405020304" pitchFamily="18" charset="0"/>
              </a:rPr>
              <a:t>st</a:t>
            </a:r>
            <a:r>
              <a:rPr lang="en-US" altLang="en-US" sz="1400">
                <a:latin typeface="Helvetica" panose="020B0604020202020204" pitchFamily="34" charset="0"/>
                <a:cs typeface="Times New Roman" panose="02020603050405020304" pitchFamily="18" charset="0"/>
              </a:rPr>
              <a:t> and make necessary modifications to optimize and obtain full operational status. </a:t>
            </a:r>
          </a:p>
          <a:p>
            <a:pPr eaLnBrk="1" hangingPunct="1">
              <a:buSzTx/>
              <a:buFont typeface="Wingdings" panose="05000000000000000000" pitchFamily="2" charset="2"/>
              <a:buAutoNum type="romanLcParenBoth" startAt="3"/>
            </a:pPr>
            <a:r>
              <a:rPr lang="en-US" altLang="en-US" sz="1400">
                <a:latin typeface="Helvetica" panose="020B0604020202020204" pitchFamily="34" charset="0"/>
                <a:cs typeface="Times New Roman" panose="02020603050405020304" pitchFamily="18" charset="0"/>
              </a:rPr>
              <a:t>Achieve compliance with final (IUP) limit 0.07 mg/L.</a:t>
            </a:r>
            <a:endParaRPr lang="en-US" altLang="en-US" sz="1400"/>
          </a:p>
        </p:txBody>
      </p:sp>
      <p:sp>
        <p:nvSpPr>
          <p:cNvPr id="2" name="Slide Number Placeholder 1">
            <a:extLst>
              <a:ext uri="{FF2B5EF4-FFF2-40B4-BE49-F238E27FC236}">
                <a16:creationId xmlns:a16="http://schemas.microsoft.com/office/drawing/2014/main" id="{90D07A8C-ED88-5E2C-4EA9-71FB74FBA4A1}"/>
              </a:ext>
            </a:extLst>
          </p:cNvPr>
          <p:cNvSpPr>
            <a:spLocks noGrp="1"/>
          </p:cNvSpPr>
          <p:nvPr>
            <p:ph type="sldNum" sz="quarter" idx="12"/>
          </p:nvPr>
        </p:nvSpPr>
        <p:spPr/>
        <p:txBody>
          <a:bodyPr/>
          <a:lstStyle/>
          <a:p>
            <a:fld id="{11F27F3A-B3E9-41ED-AF8F-A365F10BB65F}" type="slidenum">
              <a:rPr lang="en-US" smtClean="0"/>
              <a:pPr/>
              <a:t>137</a:t>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5218" name="Rectangle 3"/>
          <p:cNvSpPr>
            <a:spLocks noGrp="1" noChangeArrowheads="1"/>
          </p:cNvSpPr>
          <p:nvPr>
            <p:ph idx="1"/>
          </p:nvPr>
        </p:nvSpPr>
        <p:spPr>
          <a:xfrm>
            <a:off x="2028826" y="660400"/>
            <a:ext cx="8221663" cy="5683250"/>
          </a:xfrm>
        </p:spPr>
        <p:txBody>
          <a:bodyPr vert="horz" lIns="91440" tIns="45720" rIns="91440" bIns="45720" rtlCol="0" anchor="t">
            <a:normAutofit fontScale="92500" lnSpcReduction="10000"/>
          </a:bodyPr>
          <a:lstStyle/>
          <a:p>
            <a:pPr marL="0" indent="0">
              <a:buNone/>
            </a:pPr>
            <a:r>
              <a:rPr lang="en-US" altLang="en-US" sz="1400">
                <a:latin typeface="Helvetica"/>
                <a:cs typeface="Times New Roman"/>
              </a:rPr>
              <a:t>c.	User shall perform each of the activities set forth in subparagraph (b) on or before the dates established thereby unless such dates are extended by agreement of User and the Town.  The User may request such extensions for good cause, and the Town will not unreasonably withhold its consent to such extension.</a:t>
            </a:r>
            <a:endParaRPr lang="en-US">
              <a:latin typeface="Helvetica"/>
              <a:cs typeface="Times New Roman"/>
            </a:endParaRPr>
          </a:p>
          <a:p>
            <a:pPr marL="0" indent="0">
              <a:buNone/>
            </a:pPr>
            <a:r>
              <a:rPr lang="en-US" altLang="en-US" sz="1400">
                <a:latin typeface="Helvetica"/>
                <a:cs typeface="Times New Roman"/>
              </a:rPr>
              <a:t>d.	User shall submit a comprehensive written report within five (5) days following each milestone date specified in subparagraph (b). Each such report shall be in narrative form, shall state in detail the activities undertaken since the last report to achieve Compliance, and shall indicate whether User has met the due date for the relevant milestone established in this Consent Order. If any report contains notice of failure to meet a milestone date, the report shall also include a statement explaining the cause of the failure, any remedial actions taken, and the probability of meeting the next milestone.</a:t>
            </a:r>
          </a:p>
          <a:p>
            <a:pPr marL="0" indent="0">
              <a:buNone/>
            </a:pPr>
            <a:r>
              <a:rPr lang="en-US" altLang="en-US" sz="1400">
                <a:latin typeface="Helvetica"/>
                <a:cs typeface="Times New Roman"/>
              </a:rPr>
              <a:t>	During any period of construction, User shall submit on or before the 10th day of each month, detailed construction progress reports stating therein in narrative form the work performed during the month and the percentage of completion of the project.</a:t>
            </a:r>
          </a:p>
          <a:p>
            <a:pPr marL="0" indent="0">
              <a:buNone/>
            </a:pPr>
            <a:endParaRPr lang="en-US" altLang="en-US" sz="1400">
              <a:latin typeface="New York"/>
              <a:cs typeface="Times New Roman" panose="02020603050405020304" pitchFamily="18" charset="0"/>
            </a:endParaRPr>
          </a:p>
          <a:p>
            <a:pPr marL="0" indent="0">
              <a:buNone/>
            </a:pPr>
            <a:r>
              <a:rPr lang="en-US" altLang="en-US" sz="1400">
                <a:latin typeface="New York"/>
                <a:cs typeface="Times New Roman"/>
              </a:rPr>
              <a:t>	</a:t>
            </a:r>
            <a:r>
              <a:rPr lang="en-US" altLang="en-US" sz="1400">
                <a:latin typeface="Helvetica"/>
                <a:cs typeface="Times New Roman"/>
              </a:rPr>
              <a:t>All reports required by the Consent Order shall be submitted to the Town by Certified Mail, Return Receipt Requested, addressed to:</a:t>
            </a:r>
          </a:p>
          <a:p>
            <a:pPr marL="0" indent="0">
              <a:buNone/>
            </a:pPr>
            <a:r>
              <a:rPr lang="en-US" altLang="en-US" sz="1400">
                <a:latin typeface="Helvetica"/>
                <a:cs typeface="Times New Roman"/>
              </a:rPr>
              <a:t>		</a:t>
            </a:r>
          </a:p>
          <a:p>
            <a:pPr marL="0" indent="0">
              <a:buNone/>
            </a:pPr>
            <a:r>
              <a:rPr lang="en-US" altLang="en-US" sz="1400">
                <a:latin typeface="Helvetica"/>
                <a:cs typeface="Times New Roman"/>
              </a:rPr>
              <a:t>			Director of Public Utilities</a:t>
            </a:r>
          </a:p>
          <a:p>
            <a:pPr marL="0" indent="0">
              <a:buNone/>
            </a:pPr>
            <a:r>
              <a:rPr lang="en-US" altLang="en-US" sz="1400">
                <a:latin typeface="Helvetica"/>
                <a:cs typeface="Times New Roman"/>
              </a:rPr>
              <a:t>			Town of </a:t>
            </a:r>
            <a:r>
              <a:rPr lang="en-US" altLang="en-US" sz="1400" err="1">
                <a:latin typeface="Helvetica"/>
                <a:cs typeface="Times New Roman"/>
              </a:rPr>
              <a:t>Typicalville</a:t>
            </a:r>
          </a:p>
          <a:p>
            <a:pPr marL="0" indent="0">
              <a:buNone/>
            </a:pPr>
            <a:r>
              <a:rPr lang="en-US" altLang="en-US" sz="1400">
                <a:latin typeface="Helvetica" panose="020B0604020202020204" pitchFamily="34" charset="0"/>
                <a:cs typeface="Times New Roman" panose="02020603050405020304" pitchFamily="18" charset="0"/>
              </a:rPr>
              <a:t>			PO Box 123</a:t>
            </a:r>
          </a:p>
          <a:p>
            <a:pPr marL="0" indent="0">
              <a:buNone/>
            </a:pPr>
            <a:r>
              <a:rPr lang="en-US" altLang="en-US" sz="1400">
                <a:latin typeface="Helvetica"/>
                <a:cs typeface="Times New Roman"/>
              </a:rPr>
              <a:t>			</a:t>
            </a:r>
            <a:r>
              <a:rPr lang="en-US" altLang="en-US" sz="1400" err="1">
                <a:latin typeface="Helvetica"/>
                <a:cs typeface="Times New Roman"/>
              </a:rPr>
              <a:t>Typcialville</a:t>
            </a:r>
            <a:r>
              <a:rPr lang="en-US" altLang="en-US" sz="1400">
                <a:latin typeface="Helvetica"/>
                <a:cs typeface="Times New Roman"/>
              </a:rPr>
              <a:t>, NC  12345</a:t>
            </a:r>
            <a:r>
              <a:rPr lang="en-US" altLang="en-US" sz="1600">
                <a:latin typeface="Arial"/>
                <a:cs typeface="Arial"/>
              </a:rPr>
              <a:t> </a:t>
            </a:r>
            <a:endParaRPr lang="en-US" altLang="en-US" sz="1600"/>
          </a:p>
          <a:p>
            <a:pPr marL="0" indent="0" algn="just">
              <a:buNone/>
            </a:pPr>
            <a:endParaRPr lang="en-US" altLang="en-US" sz="1600">
              <a:latin typeface="New York"/>
              <a:cs typeface="Times New Roman" panose="02020603050405020304" pitchFamily="18" charset="0"/>
            </a:endParaRPr>
          </a:p>
          <a:p>
            <a:pPr marL="0" indent="0">
              <a:buNone/>
            </a:pPr>
            <a:r>
              <a:rPr lang="en-US" altLang="en-US" sz="1400">
                <a:latin typeface="Helvetica"/>
                <a:cs typeface="Times New Roman"/>
              </a:rPr>
              <a:t>e.	The User shall pay the Town $1,000, no later than February 27, 2013, for the Significant Non-Compliance during the July through December 2012 reporting period.</a:t>
            </a:r>
            <a:r>
              <a:rPr lang="en-US" altLang="en-US" sz="1400">
                <a:latin typeface="Arial"/>
                <a:cs typeface="Arial"/>
              </a:rPr>
              <a:t> </a:t>
            </a:r>
            <a:endParaRPr lang="en-US" altLang="en-US" sz="1400"/>
          </a:p>
        </p:txBody>
      </p:sp>
      <p:sp>
        <p:nvSpPr>
          <p:cNvPr id="2" name="Slide Number Placeholder 1">
            <a:extLst>
              <a:ext uri="{FF2B5EF4-FFF2-40B4-BE49-F238E27FC236}">
                <a16:creationId xmlns:a16="http://schemas.microsoft.com/office/drawing/2014/main" id="{BA8AE34F-41A6-66FD-F5B2-9C86FF2B7F12}"/>
              </a:ext>
            </a:extLst>
          </p:cNvPr>
          <p:cNvSpPr>
            <a:spLocks noGrp="1"/>
          </p:cNvSpPr>
          <p:nvPr>
            <p:ph type="sldNum" sz="quarter" idx="12"/>
          </p:nvPr>
        </p:nvSpPr>
        <p:spPr/>
        <p:txBody>
          <a:bodyPr/>
          <a:lstStyle/>
          <a:p>
            <a:fld id="{11F27F3A-B3E9-41ED-AF8F-A365F10BB65F}" type="slidenum">
              <a:rPr lang="en-US" smtClean="0"/>
              <a:pPr/>
              <a:t>138</a:t>
            </a:fld>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42" name="Rectangle 2"/>
          <p:cNvSpPr>
            <a:spLocks noGrp="1" noChangeArrowheads="1"/>
          </p:cNvSpPr>
          <p:nvPr>
            <p:ph idx="1"/>
          </p:nvPr>
        </p:nvSpPr>
        <p:spPr>
          <a:xfrm>
            <a:off x="2057400" y="406400"/>
            <a:ext cx="8077200" cy="2717800"/>
          </a:xfrm>
        </p:spPr>
        <p:txBody>
          <a:bodyPr vert="horz" lIns="91440" tIns="45720" rIns="91440" bIns="45720" rtlCol="0" anchor="t">
            <a:normAutofit/>
          </a:bodyPr>
          <a:lstStyle/>
          <a:p>
            <a:pPr marL="0" indent="0">
              <a:buNone/>
            </a:pPr>
            <a:r>
              <a:rPr lang="en-US" altLang="en-US">
                <a:latin typeface="Helvetica"/>
                <a:cs typeface="Times New Roman"/>
              </a:rPr>
              <a:t>f</a:t>
            </a:r>
            <a:r>
              <a:rPr lang="en-US" altLang="en-US" sz="2000">
                <a:latin typeface="Helvetica"/>
                <a:cs typeface="Times New Roman"/>
              </a:rPr>
              <a:t>. 	Any violation of the terms of this Consent Order shall subject the User to the enforcement authority outlined in the Ordinance. Such action may include, but is not limited to such fines, penalties and assessments as may be set forth in the Code of Ordinance of the Town of </a:t>
            </a:r>
            <a:r>
              <a:rPr lang="en-US" altLang="en-US" sz="2000" err="1">
                <a:latin typeface="Helvetica"/>
                <a:cs typeface="Times New Roman"/>
              </a:rPr>
              <a:t>Typicalville</a:t>
            </a:r>
            <a:r>
              <a:rPr lang="en-US" altLang="en-US" sz="2000">
                <a:latin typeface="Helvetica"/>
                <a:cs typeface="Times New Roman"/>
              </a:rPr>
              <a:t>, as amended from time to time.</a:t>
            </a:r>
            <a:endParaRPr lang="en-US"/>
          </a:p>
          <a:p>
            <a:pPr marL="0" indent="0">
              <a:buNone/>
            </a:pPr>
            <a:r>
              <a:rPr lang="en-US" altLang="en-US">
                <a:latin typeface="Helvetica"/>
                <a:cs typeface="Times New Roman"/>
              </a:rPr>
              <a:t>g</a:t>
            </a:r>
            <a:r>
              <a:rPr lang="en-US" altLang="en-US" sz="2000">
                <a:latin typeface="Helvetica"/>
                <a:cs typeface="Times New Roman"/>
              </a:rPr>
              <a:t>. 	In lieu of other penalties, the following stipulated penalties shall apply for violations of the User's limits or failure to meet a milestone date under this Consent Order, or failure to achieve full compliance with Consent Order. 	</a:t>
            </a:r>
            <a:r>
              <a:rPr lang="en-US" altLang="en-US" sz="2000" b="1">
                <a:latin typeface="Helvetica"/>
                <a:cs typeface="Times New Roman"/>
              </a:rPr>
              <a:t>		</a:t>
            </a:r>
          </a:p>
          <a:p>
            <a:pPr marL="0" indent="0">
              <a:buNone/>
            </a:pPr>
            <a:endParaRPr lang="en-US" altLang="en-US" sz="1600" b="1">
              <a:latin typeface="New York"/>
              <a:cs typeface="Times New Roman" panose="02020603050405020304" pitchFamily="18" charset="0"/>
            </a:endParaRPr>
          </a:p>
          <a:p>
            <a:pPr marL="0" indent="0">
              <a:buNone/>
            </a:pPr>
            <a:endParaRPr lang="en-US" altLang="en-US" sz="1600" b="1"/>
          </a:p>
        </p:txBody>
      </p:sp>
      <p:graphicFrame>
        <p:nvGraphicFramePr>
          <p:cNvPr id="101430" name="Group 54"/>
          <p:cNvGraphicFramePr>
            <a:graphicFrameLocks noGrp="1"/>
          </p:cNvGraphicFramePr>
          <p:nvPr>
            <p:extLst>
              <p:ext uri="{D42A27DB-BD31-4B8C-83A1-F6EECF244321}">
                <p14:modId xmlns:p14="http://schemas.microsoft.com/office/powerpoint/2010/main" val="1116890495"/>
              </p:ext>
            </p:extLst>
          </p:nvPr>
        </p:nvGraphicFramePr>
        <p:xfrm>
          <a:off x="3124200" y="3481805"/>
          <a:ext cx="6096000" cy="3103562"/>
        </p:xfrm>
        <a:graphic>
          <a:graphicData uri="http://schemas.openxmlformats.org/drawingml/2006/table">
            <a:tbl>
              <a:tblPr/>
              <a:tblGrid>
                <a:gridCol w="35814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tblGrid>
              <a:tr h="92070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Violation of limits</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$200 per day, per violation</a:t>
                      </a:r>
                    </a:p>
                  </a:txBody>
                  <a:tcPr marT="45730" marB="4573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359714">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Failure to collected required samples, meet compliance schedule deadlines, required reports, or other milestone dates contained herein</a:t>
                      </a:r>
                    </a:p>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txBody>
                  <a:tcPr marT="45730" marB="45730"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a:ln>
                          <a:noFill/>
                        </a:ln>
                        <a:solidFill>
                          <a:schemeClr val="tx1"/>
                        </a:solidFill>
                        <a:effectLst/>
                        <a:latin typeface="Helvetica" pitchFamily="34"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$200 per day, per violation</a:t>
                      </a:r>
                    </a:p>
                  </a:txBody>
                  <a:tcPr marT="45730" marB="4573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823145">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a:cs typeface="Times New Roman"/>
                        </a:rPr>
                        <a:t>Failure to achieve full compliance with Final IUP limit at expiration of Order</a:t>
                      </a:r>
                    </a:p>
                  </a:txBody>
                  <a:tcPr marT="45730" marB="45730"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a:ln>
                            <a:noFill/>
                          </a:ln>
                          <a:solidFill>
                            <a:schemeClr val="tx1"/>
                          </a:solidFill>
                          <a:effectLst/>
                          <a:latin typeface="Helvetica" pitchFamily="34" charset="0"/>
                          <a:cs typeface="Times New Roman" pitchFamily="18" charset="0"/>
                        </a:rPr>
                        <a:t>$1,000 per day </a:t>
                      </a:r>
                    </a:p>
                  </a:txBody>
                  <a:tcPr marT="45730" marB="4573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Slide Number Placeholder 1">
            <a:extLst>
              <a:ext uri="{FF2B5EF4-FFF2-40B4-BE49-F238E27FC236}">
                <a16:creationId xmlns:a16="http://schemas.microsoft.com/office/drawing/2014/main" id="{D0A9E9B1-6DAA-68C9-D1C8-3DA822016BFA}"/>
              </a:ext>
            </a:extLst>
          </p:cNvPr>
          <p:cNvSpPr>
            <a:spLocks noGrp="1"/>
          </p:cNvSpPr>
          <p:nvPr>
            <p:ph type="sldNum" sz="quarter" idx="12"/>
          </p:nvPr>
        </p:nvSpPr>
        <p:spPr/>
        <p:txBody>
          <a:bodyPr/>
          <a:lstStyle/>
          <a:p>
            <a:fld id="{11F27F3A-B3E9-41ED-AF8F-A365F10BB65F}" type="slidenum">
              <a:rPr lang="en-US" smtClean="0"/>
              <a:pPr/>
              <a:t>139</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Compliance Judgment</a:t>
            </a:r>
            <a:r>
              <a:rPr lang="en-US" altLang="en-US"/>
              <a:t> </a:t>
            </a:r>
          </a:p>
        </p:txBody>
      </p:sp>
      <p:sp>
        <p:nvSpPr>
          <p:cNvPr id="27651" name="Rectangle 3"/>
          <p:cNvSpPr>
            <a:spLocks noGrp="1" noChangeArrowheads="1"/>
          </p:cNvSpPr>
          <p:nvPr>
            <p:ph idx="1"/>
          </p:nvPr>
        </p:nvSpPr>
        <p:spPr>
          <a:xfrm>
            <a:off x="838200" y="1282492"/>
            <a:ext cx="10515600" cy="4755355"/>
          </a:xfrm>
        </p:spPr>
        <p:txBody>
          <a:bodyPr vert="horz" lIns="91440" tIns="45720" rIns="91440" bIns="45720" rtlCol="0" anchor="t">
            <a:normAutofit/>
          </a:bodyPr>
          <a:lstStyle/>
          <a:p>
            <a:pPr marL="0" indent="0" eaLnBrk="1" hangingPunct="1">
              <a:buNone/>
            </a:pPr>
            <a:r>
              <a:rPr lang="en-US" altLang="en-US" sz="2400" b="1">
                <a:solidFill>
                  <a:schemeClr val="tx1"/>
                </a:solidFill>
                <a:latin typeface="Times New Roman"/>
                <a:cs typeface="Arial"/>
              </a:rPr>
              <a:t>Detection of Violations of </a:t>
            </a:r>
            <a:r>
              <a:rPr lang="en-US" altLang="en-US" sz="2400" b="1" u="sng">
                <a:solidFill>
                  <a:schemeClr val="tx1"/>
                </a:solidFill>
                <a:latin typeface="Times New Roman"/>
                <a:cs typeface="Arial"/>
              </a:rPr>
              <a:t>ALL</a:t>
            </a:r>
            <a:r>
              <a:rPr lang="en-US" altLang="en-US" sz="2400" b="1">
                <a:solidFill>
                  <a:schemeClr val="tx1"/>
                </a:solidFill>
                <a:latin typeface="Times New Roman"/>
                <a:cs typeface="Arial"/>
              </a:rPr>
              <a:t> Types:</a:t>
            </a:r>
            <a:endParaRPr lang="en-US" altLang="en-US" sz="2400">
              <a:solidFill>
                <a:schemeClr val="tx1"/>
              </a:solidFill>
              <a:latin typeface="Times New Roman"/>
              <a:cs typeface="Arial"/>
            </a:endParaRPr>
          </a:p>
          <a:p>
            <a:pPr eaLnBrk="1" hangingPunct="1"/>
            <a:endParaRPr lang="en-US" altLang="en-US" sz="1000" b="1">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1.</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Limits</a:t>
            </a:r>
            <a:endParaRPr lang="en-US" altLang="en-US" sz="2400">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2.</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Reporting</a:t>
            </a:r>
            <a:endParaRPr lang="en-US" altLang="en-US" sz="2400">
              <a:solidFill>
                <a:schemeClr val="tx1"/>
              </a:solidFill>
              <a:latin typeface="Times New Roman"/>
              <a:cs typeface="Arial"/>
            </a:endParaRPr>
          </a:p>
          <a:p>
            <a:pPr marL="0" indent="0" eaLnBrk="1" hangingPunct="1">
              <a:buNone/>
            </a:pPr>
            <a:r>
              <a:rPr lang="en-US" altLang="en-US" sz="2400" b="1">
                <a:solidFill>
                  <a:schemeClr val="tx1"/>
                </a:solidFill>
                <a:latin typeface="Times New Roman"/>
                <a:cs typeface="Arial"/>
              </a:rPr>
              <a:t>3.</a:t>
            </a:r>
            <a:r>
              <a:rPr lang="en-US" altLang="en-US" sz="2400" b="1">
                <a:solidFill>
                  <a:schemeClr val="tx1"/>
                </a:solidFill>
                <a:latin typeface="Times New Roman"/>
                <a:cs typeface="Times New Roman"/>
              </a:rPr>
              <a:t>   </a:t>
            </a:r>
            <a:r>
              <a:rPr lang="en-US" altLang="en-US" sz="2400" b="1">
                <a:solidFill>
                  <a:schemeClr val="tx1"/>
                </a:solidFill>
                <a:latin typeface="Times New Roman"/>
                <a:cs typeface="Arial"/>
              </a:rPr>
              <a:t>Permit Conditions</a:t>
            </a:r>
            <a:endParaRPr lang="en-US" altLang="en-US" sz="2400">
              <a:solidFill>
                <a:schemeClr val="tx1"/>
              </a:solidFill>
              <a:latin typeface="Times New Roman"/>
              <a:cs typeface="Arial"/>
            </a:endParaRPr>
          </a:p>
          <a:p>
            <a:endParaRPr lang="en-US" altLang="en-US" sz="1800">
              <a:solidFill>
                <a:schemeClr val="tx1"/>
              </a:solidFill>
              <a:latin typeface="Times New Roman"/>
              <a:cs typeface="Times New Roman"/>
            </a:endParaRPr>
          </a:p>
          <a:p>
            <a:pPr marL="0" indent="0">
              <a:buNone/>
            </a:pPr>
            <a:r>
              <a:rPr lang="en-US" altLang="en-US" b="1">
                <a:solidFill>
                  <a:schemeClr val="tx1"/>
                </a:solidFill>
                <a:latin typeface="Times New Roman"/>
                <a:cs typeface="Arial"/>
              </a:rPr>
              <a:t> References:</a:t>
            </a:r>
            <a:endParaRPr lang="en-US" altLang="en-US">
              <a:solidFill>
                <a:schemeClr val="tx1"/>
              </a:solidFill>
              <a:latin typeface="Times New Roman"/>
              <a:cs typeface="Times New Roman"/>
            </a:endParaRPr>
          </a:p>
          <a:p>
            <a:pPr lvl="1" eaLnBrk="1" hangingPunct="1"/>
            <a:r>
              <a:rPr lang="en-US" altLang="en-US" sz="2000" b="1">
                <a:solidFill>
                  <a:schemeClr val="tx1"/>
                </a:solidFill>
                <a:latin typeface="Times New Roman"/>
                <a:cs typeface="Arial"/>
              </a:rPr>
              <a:t>DWR Approved Enforcement Response Plan (ERP) for Your POTW</a:t>
            </a:r>
            <a:endParaRPr lang="en-US" altLang="en-US" sz="2000">
              <a:solidFill>
                <a:schemeClr val="tx1"/>
              </a:solidFill>
              <a:latin typeface="Times New Roman"/>
              <a:cs typeface="Arial"/>
            </a:endParaRPr>
          </a:p>
          <a:p>
            <a:pPr lvl="1" eaLnBrk="1" hangingPunct="1"/>
            <a:r>
              <a:rPr lang="en-US" altLang="en-US" sz="2000" b="1" i="1">
                <a:solidFill>
                  <a:schemeClr val="tx1"/>
                </a:solidFill>
                <a:latin typeface="Times New Roman"/>
                <a:cs typeface="Arial"/>
              </a:rPr>
              <a:t>Comprehensive Guide</a:t>
            </a:r>
            <a:r>
              <a:rPr lang="en-US" altLang="en-US" sz="2000" b="1">
                <a:solidFill>
                  <a:schemeClr val="tx1"/>
                </a:solidFill>
                <a:latin typeface="Times New Roman"/>
                <a:cs typeface="Arial"/>
              </a:rPr>
              <a:t>, Chapter 7, Sections D and E</a:t>
            </a:r>
            <a:endParaRPr lang="en-US" altLang="en-US" sz="2000">
              <a:solidFill>
                <a:schemeClr val="tx1"/>
              </a:solidFill>
              <a:latin typeface="Times New Roman"/>
              <a:cs typeface="Arial"/>
            </a:endParaRPr>
          </a:p>
          <a:p>
            <a:pPr lvl="1" eaLnBrk="1" hangingPunct="1"/>
            <a:r>
              <a:rPr lang="en-US" altLang="en-US" sz="2000" b="1" i="1">
                <a:solidFill>
                  <a:schemeClr val="tx1"/>
                </a:solidFill>
                <a:latin typeface="Times New Roman"/>
                <a:cs typeface="Arial"/>
              </a:rPr>
              <a:t>Comprehensive Guide</a:t>
            </a:r>
            <a:r>
              <a:rPr lang="en-US" altLang="en-US" sz="2000" b="1">
                <a:solidFill>
                  <a:schemeClr val="tx1"/>
                </a:solidFill>
                <a:latin typeface="Times New Roman"/>
                <a:cs typeface="Arial"/>
              </a:rPr>
              <a:t>, Chapter 8</a:t>
            </a:r>
            <a:endParaRPr lang="en-US" altLang="en-US" sz="2000">
              <a:solidFill>
                <a:schemeClr val="tx1"/>
              </a:solidFill>
              <a:latin typeface="Times New Roman"/>
              <a:cs typeface="Arial"/>
            </a:endParaRPr>
          </a:p>
          <a:p>
            <a:pPr lvl="1" eaLnBrk="1" hangingPunct="1"/>
            <a:r>
              <a:rPr lang="en-US" altLang="en-US" sz="2000" b="1">
                <a:solidFill>
                  <a:schemeClr val="tx1"/>
                </a:solidFill>
                <a:latin typeface="Times New Roman"/>
                <a:cs typeface="Arial"/>
              </a:rPr>
              <a:t>PERCS web-site files “So your SIU has a limits violation-What do you do?” and “So your SIU has a reporting violation-What do you do?</a:t>
            </a:r>
            <a:r>
              <a:rPr lang="en-US" altLang="en-US" sz="2000" b="1">
                <a:latin typeface="Arial"/>
                <a:cs typeface="Arial"/>
              </a:rPr>
              <a:t>”</a:t>
            </a:r>
            <a:endParaRPr lang="en-US" altLang="en-US" sz="2000">
              <a:latin typeface="Arial"/>
              <a:cs typeface="Arial"/>
            </a:endParaRPr>
          </a:p>
        </p:txBody>
      </p:sp>
      <p:sp>
        <p:nvSpPr>
          <p:cNvPr id="2" name="Slide Number Placeholder 1">
            <a:extLst>
              <a:ext uri="{FF2B5EF4-FFF2-40B4-BE49-F238E27FC236}">
                <a16:creationId xmlns:a16="http://schemas.microsoft.com/office/drawing/2014/main" id="{469A201B-17BA-14F3-72E6-295559580251}"/>
              </a:ext>
            </a:extLst>
          </p:cNvPr>
          <p:cNvSpPr>
            <a:spLocks noGrp="1"/>
          </p:cNvSpPr>
          <p:nvPr>
            <p:ph type="sldNum" sz="quarter" idx="12"/>
          </p:nvPr>
        </p:nvSpPr>
        <p:spPr/>
        <p:txBody>
          <a:bodyPr/>
          <a:lstStyle/>
          <a:p>
            <a:fld id="{11F27F3A-B3E9-41ED-AF8F-A365F10BB65F}" type="slidenum">
              <a:rPr lang="en-US" smtClean="0"/>
              <a:pPr/>
              <a:t>14</a:t>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7266" name="Content Placeholder 2"/>
          <p:cNvSpPr>
            <a:spLocks noGrp="1"/>
          </p:cNvSpPr>
          <p:nvPr>
            <p:ph idx="1"/>
          </p:nvPr>
        </p:nvSpPr>
        <p:spPr>
          <a:xfrm>
            <a:off x="1814514" y="392114"/>
            <a:ext cx="8624887" cy="5551487"/>
          </a:xfrm>
        </p:spPr>
        <p:txBody>
          <a:bodyPr vert="horz" lIns="91440" tIns="45720" rIns="91440" bIns="45720" rtlCol="0" anchor="t">
            <a:normAutofit lnSpcReduction="10000"/>
          </a:bodyPr>
          <a:lstStyle/>
          <a:p>
            <a:pPr marL="0" indent="0" eaLnBrk="1" hangingPunct="1">
              <a:buNone/>
            </a:pPr>
            <a:r>
              <a:rPr lang="en-US" altLang="en-US">
                <a:latin typeface="Helvetica"/>
                <a:cs typeface="Arial"/>
              </a:rPr>
              <a:t>h</a:t>
            </a:r>
            <a:r>
              <a:rPr lang="en-US" altLang="en-US" sz="2000">
                <a:latin typeface="Helvetica"/>
                <a:cs typeface="Arial"/>
              </a:rPr>
              <a:t>.	Once Compliance is achieved, this Consent Order shall terminate and all obligations hereunder except any obligation to pay identified moneys to the Town shall expire. Upon termination of this Order, the User shall be subject to all terms of the Permit.</a:t>
            </a:r>
            <a:endParaRPr lang="en-US">
              <a:latin typeface="Helvetica"/>
              <a:cs typeface="Arial"/>
            </a:endParaRPr>
          </a:p>
          <a:p>
            <a:pPr marL="0" indent="0" eaLnBrk="1" hangingPunct="1">
              <a:buNone/>
            </a:pPr>
            <a:r>
              <a:rPr lang="en-US" altLang="en-US" err="1">
                <a:latin typeface="Helvetica"/>
                <a:cs typeface="Arial"/>
              </a:rPr>
              <a:t>i</a:t>
            </a:r>
            <a:r>
              <a:rPr lang="en-US" altLang="en-US" sz="2000">
                <a:latin typeface="Helvetica"/>
                <a:cs typeface="Arial"/>
              </a:rPr>
              <a:t>.	In the performance of activities under this Consent Order, User must otherwise follow the procedures, rules, regulations, ordinances, and statutes of the Town, State, and Federal governments as they may apply to User. Nothing contained herein shall be construed as a waiver thereof by the Town.</a:t>
            </a:r>
          </a:p>
          <a:p>
            <a:pPr marL="0" indent="0" algn="ctr" eaLnBrk="1" hangingPunct="1">
              <a:buNone/>
            </a:pPr>
            <a:r>
              <a:rPr lang="en-US" altLang="en-US" sz="2000">
                <a:latin typeface="Helvetica"/>
                <a:cs typeface="Arial"/>
              </a:rPr>
              <a:t>Signed on this 26th day of January 2013.</a:t>
            </a:r>
          </a:p>
          <a:p>
            <a:pPr marL="0" indent="0" algn="ctr" eaLnBrk="1" hangingPunct="1">
              <a:buNone/>
            </a:pPr>
            <a:r>
              <a:rPr lang="en-US" altLang="en-US" sz="2000">
                <a:latin typeface="Helvetica"/>
                <a:cs typeface="Arial"/>
              </a:rPr>
              <a:t>USER:	</a:t>
            </a:r>
            <a:r>
              <a:rPr lang="en-US" altLang="en-US" sz="2000" u="sng">
                <a:latin typeface="Helvetica"/>
                <a:cs typeface="Arial"/>
              </a:rPr>
              <a:t>	Will </a:t>
            </a:r>
            <a:r>
              <a:rPr lang="en-US" altLang="en-US" sz="2000" u="sng" err="1">
                <a:latin typeface="Helvetica"/>
                <a:cs typeface="Arial"/>
              </a:rPr>
              <a:t>Plateit</a:t>
            </a:r>
            <a:r>
              <a:rPr lang="en-US" altLang="en-US" sz="2000" u="sng">
                <a:latin typeface="Helvetica"/>
                <a:cs typeface="Arial"/>
              </a:rPr>
              <a:t> Metal Finishers, Inc.	</a:t>
            </a:r>
            <a:endParaRPr lang="en-US" altLang="en-US" sz="2000">
              <a:latin typeface="Helvetica"/>
              <a:cs typeface="Arial"/>
            </a:endParaRPr>
          </a:p>
          <a:p>
            <a:pPr marL="0" indent="0" algn="ctr" eaLnBrk="1" hangingPunct="1">
              <a:buNone/>
            </a:pPr>
            <a:r>
              <a:rPr lang="en-US" altLang="en-US" sz="2000">
                <a:latin typeface="Helvetica"/>
                <a:cs typeface="Arial"/>
              </a:rPr>
              <a:t>BY:		</a:t>
            </a:r>
            <a:r>
              <a:rPr lang="en-US" altLang="en-US" sz="2000" u="sng">
                <a:latin typeface="Helvetica"/>
                <a:cs typeface="Arial"/>
              </a:rPr>
              <a:t>	</a:t>
            </a:r>
            <a:r>
              <a:rPr lang="en-US" altLang="en-US" sz="2000" i="1" u="sng">
                <a:latin typeface="Freestyle Script"/>
                <a:cs typeface="Arial"/>
              </a:rPr>
              <a:t>William B</a:t>
            </a:r>
            <a:r>
              <a:rPr lang="en-US" altLang="en-US" sz="2000" u="sng">
                <a:latin typeface="Freestyle Script"/>
                <a:cs typeface="Arial"/>
              </a:rPr>
              <a:t> </a:t>
            </a:r>
            <a:r>
              <a:rPr lang="en-US" altLang="en-US" sz="2000" i="1" u="sng" err="1">
                <a:latin typeface="Freestyle Script"/>
                <a:cs typeface="Arial"/>
              </a:rPr>
              <a:t>Plateit</a:t>
            </a:r>
            <a:r>
              <a:rPr lang="en-US" altLang="en-US" sz="2000" u="sng">
                <a:latin typeface="Helvetica"/>
                <a:cs typeface="Arial"/>
              </a:rPr>
              <a:t> 		</a:t>
            </a:r>
            <a:endParaRPr lang="en-US" altLang="en-US" sz="2000">
              <a:latin typeface="Helvetica"/>
              <a:cs typeface="Arial"/>
            </a:endParaRPr>
          </a:p>
          <a:p>
            <a:pPr marL="0" indent="0" algn="ctr">
              <a:buNone/>
            </a:pPr>
            <a:r>
              <a:rPr lang="en-US" altLang="en-US" sz="2000">
                <a:latin typeface="Helvetica"/>
                <a:cs typeface="Arial"/>
              </a:rPr>
              <a:t>TITLE:	</a:t>
            </a:r>
            <a:r>
              <a:rPr lang="en-US" altLang="en-US" sz="2000" u="sng">
                <a:latin typeface="Helvetica"/>
                <a:cs typeface="Arial"/>
              </a:rPr>
              <a:t>	President 			</a:t>
            </a:r>
            <a:r>
              <a:rPr lang="en-US" altLang="en-US" u="sng">
                <a:latin typeface="Helvetica"/>
                <a:cs typeface="Arial"/>
              </a:rPr>
              <a:t>   </a:t>
            </a:r>
            <a:endParaRPr lang="en-US" altLang="en-US" sz="2000">
              <a:latin typeface="Helvetica" panose="020B0604020202020204" pitchFamily="34" charset="0"/>
            </a:endParaRPr>
          </a:p>
          <a:p>
            <a:pPr marL="0" indent="0" algn="ctr" eaLnBrk="1" hangingPunct="1">
              <a:buNone/>
            </a:pPr>
            <a:r>
              <a:rPr lang="en-US" altLang="en-US" sz="2000">
                <a:latin typeface="Helvetica"/>
                <a:cs typeface="Arial"/>
              </a:rPr>
              <a:t>TOWN:	</a:t>
            </a:r>
            <a:r>
              <a:rPr lang="en-US" altLang="en-US" sz="2000" u="sng">
                <a:latin typeface="Helvetica"/>
                <a:cs typeface="Arial"/>
              </a:rPr>
              <a:t>	Town of </a:t>
            </a:r>
            <a:r>
              <a:rPr lang="en-US" altLang="en-US" sz="2000" u="sng" err="1">
                <a:latin typeface="Helvetica"/>
                <a:cs typeface="Arial"/>
              </a:rPr>
              <a:t>Typicalville</a:t>
            </a:r>
            <a:r>
              <a:rPr lang="en-US" altLang="en-US" sz="2000" u="sng">
                <a:latin typeface="Helvetica"/>
                <a:cs typeface="Arial"/>
              </a:rPr>
              <a:t>		</a:t>
            </a:r>
            <a:endParaRPr lang="en-US" altLang="en-US" sz="2000">
              <a:latin typeface="Helvetica"/>
              <a:cs typeface="Arial"/>
            </a:endParaRPr>
          </a:p>
          <a:p>
            <a:pPr marL="0" indent="0" algn="ctr" eaLnBrk="1" hangingPunct="1">
              <a:buNone/>
            </a:pPr>
            <a:r>
              <a:rPr lang="en-US" altLang="en-US" sz="2000">
                <a:latin typeface="Helvetica"/>
                <a:cs typeface="Arial"/>
              </a:rPr>
              <a:t>BY:		</a:t>
            </a:r>
            <a:r>
              <a:rPr lang="en-US" altLang="en-US" sz="2000" u="sng">
                <a:latin typeface="Helvetica"/>
                <a:cs typeface="Arial"/>
              </a:rPr>
              <a:t>	 </a:t>
            </a:r>
            <a:r>
              <a:rPr lang="en-US" altLang="en-US" sz="2000" i="1" u="sng">
                <a:latin typeface="Vivaldi"/>
                <a:cs typeface="Arial"/>
              </a:rPr>
              <a:t>Jane Wastewater</a:t>
            </a:r>
            <a:r>
              <a:rPr lang="en-US" altLang="en-US" sz="2000" u="sng">
                <a:latin typeface="Vivaldi"/>
                <a:cs typeface="Arial"/>
              </a:rPr>
              <a:t> </a:t>
            </a:r>
            <a:r>
              <a:rPr lang="en-US" altLang="en-US" sz="2000" u="sng">
                <a:latin typeface="Helvetica"/>
                <a:cs typeface="Arial"/>
              </a:rPr>
              <a:t>		</a:t>
            </a:r>
            <a:endParaRPr lang="en-US" altLang="en-US" sz="2000">
              <a:latin typeface="Helvetica"/>
              <a:cs typeface="Arial"/>
            </a:endParaRPr>
          </a:p>
          <a:p>
            <a:pPr marL="0" indent="0" algn="ctr" eaLnBrk="1" hangingPunct="1">
              <a:buNone/>
            </a:pPr>
            <a:r>
              <a:rPr lang="en-US" altLang="en-US" sz="2000">
                <a:latin typeface="Helvetica"/>
                <a:cs typeface="Arial"/>
              </a:rPr>
              <a:t>TITLE:	</a:t>
            </a:r>
            <a:r>
              <a:rPr lang="en-US" altLang="en-US" sz="2000" u="sng">
                <a:latin typeface="Helvetica"/>
                <a:cs typeface="Arial"/>
              </a:rPr>
              <a:t>	Director of Public Utilities	</a:t>
            </a:r>
            <a:endParaRPr lang="en-US" altLang="en-US" sz="2000">
              <a:latin typeface="Helvetica"/>
              <a:cs typeface="Arial"/>
            </a:endParaRPr>
          </a:p>
          <a:p>
            <a:pPr marL="0" indent="0" algn="ctr" eaLnBrk="1" hangingPunct="1">
              <a:buNone/>
            </a:pPr>
            <a:r>
              <a:rPr lang="en-US" altLang="en-US" sz="2000">
                <a:latin typeface="Helvetica"/>
                <a:cs typeface="Arial"/>
              </a:rPr>
              <a:t>This Order expires July 11, 2014.</a:t>
            </a:r>
          </a:p>
          <a:p>
            <a:pPr marL="0" indent="0" algn="ctr" eaLnBrk="1" hangingPunct="1">
              <a:buNone/>
            </a:pPr>
            <a:endParaRPr lang="en-US" altLang="en-US"/>
          </a:p>
        </p:txBody>
      </p:sp>
      <p:sp>
        <p:nvSpPr>
          <p:cNvPr id="2" name="Slide Number Placeholder 1">
            <a:extLst>
              <a:ext uri="{FF2B5EF4-FFF2-40B4-BE49-F238E27FC236}">
                <a16:creationId xmlns:a16="http://schemas.microsoft.com/office/drawing/2014/main" id="{72B42035-3447-868A-FFB0-8BE18795B9B7}"/>
              </a:ext>
            </a:extLst>
          </p:cNvPr>
          <p:cNvSpPr>
            <a:spLocks noGrp="1"/>
          </p:cNvSpPr>
          <p:nvPr>
            <p:ph type="sldNum" sz="quarter" idx="12"/>
          </p:nvPr>
        </p:nvSpPr>
        <p:spPr/>
        <p:txBody>
          <a:bodyPr/>
          <a:lstStyle/>
          <a:p>
            <a:fld id="{11F27F3A-B3E9-41ED-AF8F-A365F10BB65F}" type="slidenum">
              <a:rPr lang="en-US" smtClean="0"/>
              <a:pPr/>
              <a:t>140</a:t>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68291" name="Rectangle 3"/>
          <p:cNvSpPr>
            <a:spLocks noGrp="1" noChangeArrowheads="1"/>
          </p:cNvSpPr>
          <p:nvPr>
            <p:ph idx="1"/>
          </p:nvPr>
        </p:nvSpPr>
        <p:spPr/>
        <p:txBody>
          <a:bodyPr vert="horz" lIns="91440" tIns="45720" rIns="91440" bIns="45720" rtlCol="0" anchor="t">
            <a:normAutofit/>
          </a:bodyPr>
          <a:lstStyle/>
          <a:p>
            <a:pPr eaLnBrk="1" hangingPunct="1"/>
            <a:r>
              <a:rPr lang="en-US" altLang="en-US" sz="2400">
                <a:latin typeface="Franklin Gothic Medium"/>
                <a:cs typeface="Times New Roman"/>
              </a:rPr>
              <a:t>Should be current as of December 31st, the last day of the end of the PAR Reporting Period</a:t>
            </a:r>
            <a:endParaRPr lang="en-US">
              <a:latin typeface="Franklin Gothic Medium"/>
              <a:cs typeface="Times New Roman"/>
            </a:endParaRPr>
          </a:p>
          <a:p>
            <a:pPr eaLnBrk="1" hangingPunct="1"/>
            <a:r>
              <a:rPr lang="en-US" altLang="en-US" sz="2400">
                <a:latin typeface="Franklin Gothic Medium"/>
                <a:cs typeface="Times New Roman"/>
              </a:rPr>
              <a:t>Includes Effective and Expiration Dates; May Include Permit Modification Date(s)</a:t>
            </a:r>
          </a:p>
          <a:p>
            <a:pPr eaLnBrk="1" hangingPunct="1"/>
            <a:r>
              <a:rPr lang="en-US" altLang="en-US" sz="2400">
                <a:latin typeface="Franklin Gothic Medium"/>
                <a:cs typeface="Times New Roman"/>
              </a:rPr>
              <a:t>Includes Permit Limits For Each SIU and Pipe</a:t>
            </a:r>
          </a:p>
          <a:p>
            <a:pPr eaLnBrk="1" hangingPunct="1"/>
            <a:r>
              <a:rPr lang="en-US" altLang="en-US" sz="2400">
                <a:latin typeface="Franklin Gothic Medium"/>
                <a:cs typeface="Times New Roman"/>
              </a:rPr>
              <a:t>Includes Information from Headworks Analysis (HWA)</a:t>
            </a:r>
          </a:p>
          <a:p>
            <a:pPr lvl="1" eaLnBrk="1" hangingPunct="1"/>
            <a:r>
              <a:rPr lang="en-US" altLang="en-US" sz="2000">
                <a:latin typeface="Franklin Gothic Medium"/>
                <a:cs typeface="Times New Roman"/>
              </a:rPr>
              <a:t>MAHL</a:t>
            </a:r>
          </a:p>
          <a:p>
            <a:pPr lvl="1" eaLnBrk="1" hangingPunct="1"/>
            <a:r>
              <a:rPr lang="en-US" altLang="en-US" sz="2000">
                <a:latin typeface="Franklin Gothic Medium"/>
                <a:cs typeface="Times New Roman"/>
              </a:rPr>
              <a:t>Uncontrollable Loading</a:t>
            </a:r>
          </a:p>
          <a:p>
            <a:pPr lvl="1" eaLnBrk="1" hangingPunct="1"/>
            <a:r>
              <a:rPr lang="en-US" altLang="en-US" sz="2000">
                <a:latin typeface="Franklin Gothic Medium"/>
                <a:cs typeface="Times New Roman"/>
              </a:rPr>
              <a:t>MAIL</a:t>
            </a:r>
          </a:p>
          <a:p>
            <a:pPr lvl="1"/>
            <a:endParaRPr lang="en-US" altLang="en-US" sz="2000">
              <a:latin typeface="Franklin Gothic Medium"/>
              <a:cs typeface="Times New Roman"/>
            </a:endParaRPr>
          </a:p>
          <a:p>
            <a:pPr marL="457200" lvl="1" indent="0">
              <a:buNone/>
            </a:pPr>
            <a:r>
              <a:rPr lang="en-US" altLang="en-US" sz="2200">
                <a:latin typeface="Franklin Gothic Medium"/>
                <a:cs typeface="Times New Roman"/>
              </a:rPr>
              <a:t>Do </a:t>
            </a:r>
            <a:r>
              <a:rPr lang="en-US" altLang="en-US" sz="2200" u="sng">
                <a:latin typeface="Franklin Gothic Medium"/>
                <a:cs typeface="Times New Roman"/>
              </a:rPr>
              <a:t>YOU</a:t>
            </a:r>
            <a:r>
              <a:rPr lang="en-US" altLang="en-US" sz="2200">
                <a:latin typeface="Franklin Gothic Medium"/>
                <a:cs typeface="Times New Roman"/>
              </a:rPr>
              <a:t> have any Over Allocations???</a:t>
            </a:r>
            <a:r>
              <a:rPr lang="en-US" altLang="en-US" sz="2200">
                <a:latin typeface="Franklin Gothic Medium"/>
                <a:cs typeface="Arial"/>
              </a:rPr>
              <a:t> – Explain in  Narrative!</a:t>
            </a:r>
          </a:p>
        </p:txBody>
      </p:sp>
      <p:sp>
        <p:nvSpPr>
          <p:cNvPr id="2" name="Slide Number Placeholder 1">
            <a:extLst>
              <a:ext uri="{FF2B5EF4-FFF2-40B4-BE49-F238E27FC236}">
                <a16:creationId xmlns:a16="http://schemas.microsoft.com/office/drawing/2014/main" id="{D988F588-88C7-C4D2-C61E-D3C43A579505}"/>
              </a:ext>
            </a:extLst>
          </p:cNvPr>
          <p:cNvSpPr>
            <a:spLocks noGrp="1"/>
          </p:cNvSpPr>
          <p:nvPr>
            <p:ph type="sldNum" sz="quarter" idx="12"/>
          </p:nvPr>
        </p:nvSpPr>
        <p:spPr/>
        <p:txBody>
          <a:bodyPr/>
          <a:lstStyle/>
          <a:p>
            <a:fld id="{11F27F3A-B3E9-41ED-AF8F-A365F10BB65F}" type="slidenum">
              <a:rPr lang="en-US" smtClean="0"/>
              <a:pPr/>
              <a:t>141</a:t>
            </a:fld>
            <a:endParaRPr 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9314" name="Object 0"/>
          <p:cNvGraphicFramePr>
            <a:graphicFrameLocks noChangeAspect="1"/>
          </p:cNvGraphicFramePr>
          <p:nvPr/>
        </p:nvGraphicFramePr>
        <p:xfrm>
          <a:off x="1524001" y="1770064"/>
          <a:ext cx="8937625" cy="4078287"/>
        </p:xfrm>
        <a:graphic>
          <a:graphicData uri="http://schemas.openxmlformats.org/presentationml/2006/ole">
            <mc:AlternateContent xmlns:mc="http://schemas.openxmlformats.org/markup-compatibility/2006">
              <mc:Choice xmlns:v="urn:schemas-microsoft-com:vml" Requires="v">
                <p:oleObj name="Worksheet" r:id="rId2" imgW="8572433" imgH="4410194" progId="Excel.Sheet.8">
                  <p:embed/>
                </p:oleObj>
              </mc:Choice>
              <mc:Fallback>
                <p:oleObj name="Worksheet" r:id="rId2" imgW="8572433" imgH="4410194" progId="Excel.Sheet.8">
                  <p:embed/>
                  <p:pic>
                    <p:nvPicPr>
                      <p:cNvPr id="269314"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770064"/>
                        <a:ext cx="8937625" cy="407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15" name="Rectangle 4"/>
          <p:cNvSpPr>
            <a:spLocks noGrp="1" noChangeArrowheads="1"/>
          </p:cNvSpPr>
          <p:nvPr>
            <p:ph type="title"/>
          </p:nvPr>
        </p:nvSpPr>
        <p:spPr/>
        <p:txBody>
          <a:bodyPr/>
          <a:lstStyle/>
          <a:p>
            <a:pPr eaLnBrk="1" hangingPunct="1"/>
            <a:r>
              <a:rPr lang="en-US" altLang="en-US" b="1" u="sng">
                <a:latin typeface="Franklin Gothic Medium"/>
                <a:cs typeface="Times New Roman"/>
              </a:rPr>
              <a:t>Allocation Tables (ATs)</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4159BBED-4EB2-9968-1C9A-B35866E36635}"/>
              </a:ext>
            </a:extLst>
          </p:cNvPr>
          <p:cNvSpPr>
            <a:spLocks noGrp="1"/>
          </p:cNvSpPr>
          <p:nvPr>
            <p:ph type="sldNum" sz="quarter" idx="12"/>
          </p:nvPr>
        </p:nvSpPr>
        <p:spPr/>
        <p:txBody>
          <a:bodyPr/>
          <a:lstStyle/>
          <a:p>
            <a:fld id="{11F27F3A-B3E9-41ED-AF8F-A365F10BB65F}" type="slidenum">
              <a:rPr lang="en-US" smtClean="0"/>
              <a:pPr/>
              <a:t>142</a:t>
            </a:fld>
            <a:endParaRPr 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1A4F151B-8F1C-F687-0F3E-F617A53167AC}"/>
              </a:ext>
            </a:extLst>
          </p:cNvPr>
          <p:cNvSpPr>
            <a:spLocks noGrp="1"/>
          </p:cNvSpPr>
          <p:nvPr>
            <p:ph type="sldNum" sz="quarter" idx="12"/>
          </p:nvPr>
        </p:nvSpPr>
        <p:spPr/>
        <p:txBody>
          <a:bodyPr/>
          <a:lstStyle/>
          <a:p>
            <a:fld id="{11F27F3A-B3E9-41ED-AF8F-A365F10BB65F}" type="slidenum">
              <a:rPr lang="en-US" smtClean="0"/>
              <a:pPr/>
              <a:t>143</a:t>
            </a:fld>
            <a:endParaRPr lang="en-US"/>
          </a:p>
        </p:txBody>
      </p:sp>
      <p:graphicFrame>
        <p:nvGraphicFramePr>
          <p:cNvPr id="270339" name="Object 0"/>
          <p:cNvGraphicFramePr>
            <a:graphicFrameLocks noChangeAspect="1"/>
          </p:cNvGraphicFramePr>
          <p:nvPr/>
        </p:nvGraphicFramePr>
        <p:xfrm>
          <a:off x="1649413" y="1703389"/>
          <a:ext cx="8767762" cy="4630737"/>
        </p:xfrm>
        <a:graphic>
          <a:graphicData uri="http://schemas.openxmlformats.org/presentationml/2006/ole">
            <mc:AlternateContent xmlns:mc="http://schemas.openxmlformats.org/markup-compatibility/2006">
              <mc:Choice xmlns:v="urn:schemas-microsoft-com:vml" Requires="v">
                <p:oleObj name="Worksheet" r:id="rId2" imgW="8315325" imgH="4410075" progId="Excel.Sheet.8">
                  <p:embed/>
                </p:oleObj>
              </mc:Choice>
              <mc:Fallback>
                <p:oleObj name="Worksheet" r:id="rId2" imgW="8315325" imgH="4410075" progId="Excel.Sheet.8">
                  <p:embed/>
                  <p:pic>
                    <p:nvPicPr>
                      <p:cNvPr id="270339"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9413" y="1703389"/>
                        <a:ext cx="8767762" cy="463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endParaRPr lang="en-US" altLang="en-US">
              <a:latin typeface="Franklin Gothic Medium"/>
              <a:cs typeface="Times New Roman"/>
            </a:endParaRPr>
          </a:p>
        </p:txBody>
      </p:sp>
      <p:sp>
        <p:nvSpPr>
          <p:cNvPr id="2" name="Slide Number Placeholder 1">
            <a:extLst>
              <a:ext uri="{FF2B5EF4-FFF2-40B4-BE49-F238E27FC236}">
                <a16:creationId xmlns:a16="http://schemas.microsoft.com/office/drawing/2014/main" id="{7FE4E7D7-77AF-960B-B68C-0E2F3CFA9840}"/>
              </a:ext>
            </a:extLst>
          </p:cNvPr>
          <p:cNvSpPr>
            <a:spLocks noGrp="1"/>
          </p:cNvSpPr>
          <p:nvPr>
            <p:ph type="sldNum" sz="quarter" idx="12"/>
          </p:nvPr>
        </p:nvSpPr>
        <p:spPr/>
        <p:txBody>
          <a:bodyPr/>
          <a:lstStyle/>
          <a:p>
            <a:fld id="{11F27F3A-B3E9-41ED-AF8F-A365F10BB65F}" type="slidenum">
              <a:rPr lang="en-US" smtClean="0"/>
              <a:pPr/>
              <a:t>144</a:t>
            </a:fld>
            <a:endParaRPr lang="en-US"/>
          </a:p>
        </p:txBody>
      </p:sp>
      <p:graphicFrame>
        <p:nvGraphicFramePr>
          <p:cNvPr id="271363" name="Object 0"/>
          <p:cNvGraphicFramePr>
            <a:graphicFrameLocks noChangeAspect="1"/>
          </p:cNvGraphicFramePr>
          <p:nvPr/>
        </p:nvGraphicFramePr>
        <p:xfrm>
          <a:off x="1828800" y="1524001"/>
          <a:ext cx="8529638" cy="4619625"/>
        </p:xfrm>
        <a:graphic>
          <a:graphicData uri="http://schemas.openxmlformats.org/presentationml/2006/ole">
            <mc:AlternateContent xmlns:mc="http://schemas.openxmlformats.org/markup-compatibility/2006">
              <mc:Choice xmlns:v="urn:schemas-microsoft-com:vml" Requires="v">
                <p:oleObj name="Worksheet" r:id="rId2" imgW="8124825" imgH="4410075" progId="Excel.Sheet.8">
                  <p:embed/>
                </p:oleObj>
              </mc:Choice>
              <mc:Fallback>
                <p:oleObj name="Worksheet" r:id="rId2" imgW="8124825" imgH="4410075" progId="Excel.Sheet.8">
                  <p:embed/>
                  <p:pic>
                    <p:nvPicPr>
                      <p:cNvPr id="271363"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1"/>
                        <a:ext cx="8529638"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65" name="Oval 5"/>
          <p:cNvSpPr>
            <a:spLocks noChangeArrowheads="1"/>
          </p:cNvSpPr>
          <p:nvPr/>
        </p:nvSpPr>
        <p:spPr bwMode="auto">
          <a:xfrm>
            <a:off x="5638800" y="4495800"/>
            <a:ext cx="1219200" cy="1143000"/>
          </a:xfrm>
          <a:prstGeom prst="ellipse">
            <a:avLst/>
          </a:prstGeom>
          <a:noFill/>
          <a:ln w="2857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71365" name="Text Box 6"/>
          <p:cNvSpPr txBox="1">
            <a:spLocks noChangeArrowheads="1"/>
          </p:cNvSpPr>
          <p:nvPr/>
        </p:nvSpPr>
        <p:spPr bwMode="auto">
          <a:xfrm>
            <a:off x="5241926" y="5634039"/>
            <a:ext cx="3929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See narrative for resolution of mercury over allocation.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2165"/>
                                        </p:tgtEl>
                                        <p:attrNameLst>
                                          <p:attrName>style.visibility</p:attrName>
                                        </p:attrNameLst>
                                      </p:cBhvr>
                                      <p:to>
                                        <p:strVal val="visible"/>
                                      </p:to>
                                    </p:set>
                                    <p:anim calcmode="lin" valueType="num">
                                      <p:cBhvr>
                                        <p:cTn id="7" dur="1000" fill="hold"/>
                                        <p:tgtEl>
                                          <p:spTgt spid="92165"/>
                                        </p:tgtEl>
                                        <p:attrNameLst>
                                          <p:attrName>ppt_w</p:attrName>
                                        </p:attrNameLst>
                                      </p:cBhvr>
                                      <p:tavLst>
                                        <p:tav tm="0">
                                          <p:val>
                                            <p:fltVal val="0"/>
                                          </p:val>
                                        </p:tav>
                                        <p:tav tm="100000">
                                          <p:val>
                                            <p:strVal val="#ppt_w"/>
                                          </p:val>
                                        </p:tav>
                                      </p:tavLst>
                                    </p:anim>
                                    <p:anim calcmode="lin" valueType="num">
                                      <p:cBhvr>
                                        <p:cTn id="8" dur="1000" fill="hold"/>
                                        <p:tgtEl>
                                          <p:spTgt spid="92165"/>
                                        </p:tgtEl>
                                        <p:attrNameLst>
                                          <p:attrName>ppt_h</p:attrName>
                                        </p:attrNameLst>
                                      </p:cBhvr>
                                      <p:tavLst>
                                        <p:tav tm="0">
                                          <p:val>
                                            <p:fltVal val="0"/>
                                          </p:val>
                                        </p:tav>
                                        <p:tav tm="100000">
                                          <p:val>
                                            <p:strVal val="#ppt_h"/>
                                          </p:val>
                                        </p:tav>
                                      </p:tavLst>
                                    </p:anim>
                                    <p:anim calcmode="lin" valueType="num">
                                      <p:cBhvr>
                                        <p:cTn id="9" dur="1000" fill="hold"/>
                                        <p:tgtEl>
                                          <p:spTgt spid="9216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21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5"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normAutofit/>
          </a:bodyPr>
          <a:lstStyle/>
          <a:p>
            <a:pPr eaLnBrk="1" hangingPunct="1"/>
            <a:r>
              <a:rPr lang="en-US" altLang="en-US" b="1" u="sng">
                <a:latin typeface="Franklin Gothic Medium"/>
                <a:cs typeface="Times New Roman"/>
              </a:rPr>
              <a:t>Allocation Tables (ATs) (cont.)</a:t>
            </a:r>
          </a:p>
        </p:txBody>
      </p:sp>
      <p:sp>
        <p:nvSpPr>
          <p:cNvPr id="2" name="Slide Number Placeholder 1">
            <a:extLst>
              <a:ext uri="{FF2B5EF4-FFF2-40B4-BE49-F238E27FC236}">
                <a16:creationId xmlns:a16="http://schemas.microsoft.com/office/drawing/2014/main" id="{844F377A-EBDF-913F-88D4-3AD6148BF7ED}"/>
              </a:ext>
            </a:extLst>
          </p:cNvPr>
          <p:cNvSpPr>
            <a:spLocks noGrp="1"/>
          </p:cNvSpPr>
          <p:nvPr>
            <p:ph type="sldNum" sz="quarter" idx="12"/>
          </p:nvPr>
        </p:nvSpPr>
        <p:spPr/>
        <p:txBody>
          <a:bodyPr/>
          <a:lstStyle/>
          <a:p>
            <a:fld id="{11F27F3A-B3E9-41ED-AF8F-A365F10BB65F}" type="slidenum">
              <a:rPr lang="en-US" smtClean="0"/>
              <a:pPr/>
              <a:t>145</a:t>
            </a:fld>
            <a:endParaRPr lang="en-US"/>
          </a:p>
        </p:txBody>
      </p:sp>
      <p:graphicFrame>
        <p:nvGraphicFramePr>
          <p:cNvPr id="272387" name="Object 0"/>
          <p:cNvGraphicFramePr>
            <a:graphicFrameLocks noChangeAspect="1"/>
          </p:cNvGraphicFramePr>
          <p:nvPr>
            <p:extLst>
              <p:ext uri="{D42A27DB-BD31-4B8C-83A1-F6EECF244321}">
                <p14:modId xmlns:p14="http://schemas.microsoft.com/office/powerpoint/2010/main" val="2595254351"/>
              </p:ext>
            </p:extLst>
          </p:nvPr>
        </p:nvGraphicFramePr>
        <p:xfrm>
          <a:off x="1838226" y="1390065"/>
          <a:ext cx="7965649" cy="4585484"/>
        </p:xfrm>
        <a:graphic>
          <a:graphicData uri="http://schemas.openxmlformats.org/presentationml/2006/ole">
            <mc:AlternateContent xmlns:mc="http://schemas.openxmlformats.org/markup-compatibility/2006">
              <mc:Choice xmlns:v="urn:schemas-microsoft-com:vml" Requires="v">
                <p:oleObj name="Worksheet" r:id="rId2" imgW="7658100" imgH="4410075" progId="Excel.Sheet.8">
                  <p:embed/>
                </p:oleObj>
              </mc:Choice>
              <mc:Fallback>
                <p:oleObj name="Worksheet" r:id="rId2" imgW="7658100" imgH="4410075" progId="Excel.Sheet.8">
                  <p:embed/>
                  <p:pic>
                    <p:nvPicPr>
                      <p:cNvPr id="272387" name="Object 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8226" y="1390065"/>
                        <a:ext cx="7965649" cy="4585484"/>
                      </a:xfrm>
                      <a:prstGeom prst="rect">
                        <a:avLst/>
                      </a:prstGeom>
                      <a:noFill/>
                      <a:ln>
                        <a:noFill/>
                      </a:ln>
                      <a:effectLst/>
                    </p:spPr>
                  </p:pic>
                </p:oleObj>
              </mc:Fallback>
            </mc:AlternateContent>
          </a:graphicData>
        </a:graphic>
      </p:graphicFrame>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a:spLocks noGrp="1" noChangeArrowheads="1"/>
          </p:cNvSpPr>
          <p:nvPr>
            <p:ph idx="1"/>
          </p:nvPr>
        </p:nvSpPr>
        <p:spPr>
          <a:xfrm>
            <a:off x="2209800" y="599281"/>
            <a:ext cx="7772400" cy="5659437"/>
          </a:xfrm>
        </p:spPr>
        <p:txBody>
          <a:bodyPr vert="horz" lIns="91440" tIns="45720" rIns="91440" bIns="45720" rtlCol="0" anchor="t">
            <a:normAutofit/>
          </a:bodyPr>
          <a:lstStyle/>
          <a:p>
            <a:pPr marL="0" indent="0" algn="ctr">
              <a:buNone/>
            </a:pPr>
            <a:endParaRPr lang="en-US" altLang="en-US" sz="3600">
              <a:latin typeface="Franklin Gothic Medium"/>
              <a:cs typeface="Times New Roman"/>
            </a:endParaRPr>
          </a:p>
          <a:p>
            <a:pPr marL="0" indent="0" algn="ctr">
              <a:lnSpc>
                <a:spcPct val="90000"/>
              </a:lnSpc>
              <a:buNone/>
            </a:pPr>
            <a:r>
              <a:rPr lang="en-US" altLang="en-US" sz="3600">
                <a:latin typeface="Franklin Gothic Medium"/>
                <a:cs typeface="Times New Roman"/>
              </a:rPr>
              <a:t>PARs due MARCH 1</a:t>
            </a:r>
            <a:endParaRPr lang="en-US"/>
          </a:p>
          <a:p>
            <a:pPr marL="0" indent="0" algn="ctr" eaLnBrk="1" hangingPunct="1">
              <a:lnSpc>
                <a:spcPct val="90000"/>
              </a:lnSpc>
              <a:buNone/>
            </a:pPr>
            <a:endParaRPr lang="en-US" altLang="en-US" sz="18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NC DIVISION OF WATER RESOURCES</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NPDES Permitting Section</a:t>
            </a:r>
            <a:endParaRPr lang="en-US" altLang="en-US" sz="2400">
              <a:latin typeface="Franklin Gothic Medium"/>
              <a:cs typeface="Times New Roman"/>
            </a:endParaRPr>
          </a:p>
          <a:p>
            <a:pPr marL="0" indent="0" algn="ctr" eaLnBrk="1" hangingPunct="1">
              <a:lnSpc>
                <a:spcPct val="90000"/>
              </a:lnSpc>
              <a:buNone/>
            </a:pPr>
            <a:r>
              <a:rPr lang="en-US" altLang="en-US" sz="2400" b="1">
                <a:latin typeface="Franklin Gothic Medium"/>
                <a:cs typeface="Times New Roman"/>
              </a:rPr>
              <a:t>1617 MAIL SERVICE CENTER</a:t>
            </a:r>
            <a:endParaRPr lang="en-US" altLang="en-US" sz="2400">
              <a:latin typeface="Franklin Gothic Medium"/>
              <a:cs typeface="Times New Roman"/>
            </a:endParaRPr>
          </a:p>
          <a:p>
            <a:pPr marL="0" indent="0" algn="ctr">
              <a:buNone/>
            </a:pPr>
            <a:r>
              <a:rPr lang="en-US" altLang="en-US" sz="2400" b="1">
                <a:latin typeface="Franklin Gothic Medium"/>
                <a:cs typeface="Times New Roman"/>
              </a:rPr>
              <a:t>RALEIGH, NC  27699-1617</a:t>
            </a:r>
            <a:endParaRPr lang="en-US" altLang="en-US" sz="2400">
              <a:latin typeface="Franklin Gothic Medium"/>
              <a:cs typeface="Times New Roman"/>
            </a:endParaRPr>
          </a:p>
          <a:p>
            <a:pPr marL="0" indent="0" algn="ctr" eaLnBrk="1" hangingPunct="1">
              <a:lnSpc>
                <a:spcPct val="90000"/>
              </a:lnSpc>
              <a:buNone/>
            </a:pPr>
            <a:endParaRPr lang="en-US" altLang="en-US" sz="2000">
              <a:latin typeface="Franklin Gothic Medium"/>
              <a:cs typeface="Times New Roman" panose="02020603050405020304" pitchFamily="18" charset="0"/>
            </a:endParaRPr>
          </a:p>
          <a:p>
            <a:pPr marL="0" indent="0" algn="ctr">
              <a:buNone/>
            </a:pPr>
            <a:r>
              <a:rPr lang="en-US" altLang="en-US">
                <a:latin typeface="Franklin Gothic Medium"/>
                <a:cs typeface="Times New Roman"/>
              </a:rPr>
              <a:t>Send</a:t>
            </a:r>
            <a:r>
              <a:rPr lang="en-US" altLang="en-US" sz="2000">
                <a:latin typeface="Franklin Gothic Medium"/>
                <a:cs typeface="Times New Roman"/>
              </a:rPr>
              <a:t> </a:t>
            </a:r>
            <a:r>
              <a:rPr lang="en-US" altLang="en-US">
                <a:latin typeface="Franklin Gothic Medium"/>
                <a:cs typeface="Times New Roman"/>
              </a:rPr>
              <a:t>a </a:t>
            </a:r>
            <a:r>
              <a:rPr lang="en-US" altLang="en-US" sz="2000">
                <a:latin typeface="Franklin Gothic Medium"/>
                <a:cs typeface="Times New Roman"/>
              </a:rPr>
              <a:t>Copy</a:t>
            </a:r>
          </a:p>
          <a:p>
            <a:pPr marL="0" indent="0" algn="ctr" eaLnBrk="1" hangingPunct="1">
              <a:lnSpc>
                <a:spcPct val="90000"/>
              </a:lnSpc>
              <a:buNone/>
            </a:pPr>
            <a:r>
              <a:rPr lang="en-US" altLang="en-US" sz="2000">
                <a:latin typeface="Franklin Gothic Medium"/>
                <a:cs typeface="Times New Roman"/>
              </a:rPr>
              <a:t>(Please send to Central Office in Raleigh...We forward the copy to the Region.)</a:t>
            </a:r>
          </a:p>
        </p:txBody>
      </p:sp>
      <p:sp>
        <p:nvSpPr>
          <p:cNvPr id="2" name="Slide Number Placeholder 1">
            <a:extLst>
              <a:ext uri="{FF2B5EF4-FFF2-40B4-BE49-F238E27FC236}">
                <a16:creationId xmlns:a16="http://schemas.microsoft.com/office/drawing/2014/main" id="{AA15E4B3-F4E4-EED6-EA11-D7BA1E604FB7}"/>
              </a:ext>
            </a:extLst>
          </p:cNvPr>
          <p:cNvSpPr>
            <a:spLocks noGrp="1"/>
          </p:cNvSpPr>
          <p:nvPr>
            <p:ph type="sldNum" sz="quarter" idx="12"/>
          </p:nvPr>
        </p:nvSpPr>
        <p:spPr/>
        <p:txBody>
          <a:bodyPr/>
          <a:lstStyle/>
          <a:p>
            <a:fld id="{11F27F3A-B3E9-41ED-AF8F-A365F10BB65F}" type="slidenum">
              <a:rPr lang="en-US" smtClean="0"/>
              <a:pPr/>
              <a:t>146</a:t>
            </a:fld>
            <a:endParaRPr lang="en-US"/>
          </a:p>
        </p:txBody>
      </p:sp>
    </p:spTree>
  </p:cSld>
  <p:clrMapOvr>
    <a:masterClrMapping/>
  </p:clrMapOvr>
  <p:extLst>
    <p:ext uri="{6950BFC3-D8DA-4A85-94F7-54DA5524770B}">
      <p188:commentRel xmlns:p188="http://schemas.microsoft.com/office/powerpoint/2018/8/main" r:id="rId2"/>
    </p:ext>
  </p:extLs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3" name="Rectangle 3"/>
          <p:cNvSpPr>
            <a:spLocks noGrp="1" noChangeArrowheads="1"/>
          </p:cNvSpPr>
          <p:nvPr>
            <p:ph type="title"/>
          </p:nvPr>
        </p:nvSpPr>
        <p:spPr>
          <a:xfrm>
            <a:off x="1905000" y="152400"/>
            <a:ext cx="8229600" cy="533400"/>
          </a:xfrm>
        </p:spPr>
        <p:txBody>
          <a:bodyPr vert="horz" lIns="92075" tIns="46038" rIns="92075" bIns="46038" rtlCol="0" anchor="ctr">
            <a:normAutofit/>
          </a:bodyPr>
          <a:lstStyle/>
          <a:p>
            <a:pPr eaLnBrk="1" hangingPunct="1">
              <a:defRPr/>
            </a:pPr>
            <a:r>
              <a:rPr lang="en-US" sz="2800" b="1">
                <a:solidFill>
                  <a:srgbClr val="003399"/>
                </a:solidFill>
              </a:rPr>
              <a:t>Division Pretreatment Contacts</a:t>
            </a:r>
          </a:p>
        </p:txBody>
      </p:sp>
      <p:sp>
        <p:nvSpPr>
          <p:cNvPr id="203780" name="Rectangle 6"/>
          <p:cNvSpPr>
            <a:spLocks noChangeArrowheads="1"/>
          </p:cNvSpPr>
          <p:nvPr/>
        </p:nvSpPr>
        <p:spPr bwMode="auto">
          <a:xfrm>
            <a:off x="716534" y="1028632"/>
            <a:ext cx="8094453" cy="5279366"/>
          </a:xfrm>
          <a:prstGeom prst="rect">
            <a:avLst/>
          </a:prstGeom>
          <a:noFill/>
          <a:ln w="9525">
            <a:noFill/>
            <a:miter lim="800000"/>
            <a:headEnd/>
            <a:tailEnd/>
          </a:ln>
        </p:spPr>
        <p:txBody>
          <a:bodyPr lIns="92075" tIns="46038" rIns="92075" bIns="46038" anchor="t"/>
          <a:lstStyle/>
          <a:p>
            <a:pPr>
              <a:lnSpc>
                <a:spcPct val="75000"/>
              </a:lnSpc>
              <a:spcBef>
                <a:spcPct val="20000"/>
              </a:spcBef>
              <a:buClr>
                <a:srgbClr val="52849C"/>
              </a:buClr>
              <a:buSzPct val="65000"/>
            </a:pPr>
            <a:r>
              <a:rPr lang="en-US" sz="2800">
                <a:solidFill>
                  <a:srgbClr val="003399"/>
                </a:solidFill>
                <a:latin typeface="Times New Roman"/>
                <a:cs typeface="Arial"/>
              </a:rPr>
              <a:t>Al Woodall: 		(919) 707-3608</a:t>
            </a:r>
          </a:p>
          <a:p>
            <a:pPr>
              <a:lnSpc>
                <a:spcPct val="75000"/>
              </a:lnSpc>
              <a:spcBef>
                <a:spcPct val="20000"/>
              </a:spcBef>
            </a:pPr>
            <a:r>
              <a:rPr lang="en-US" sz="2800">
                <a:solidFill>
                  <a:schemeClr val="accent3">
                    <a:lumMod val="60000"/>
                    <a:lumOff val="40000"/>
                  </a:schemeClr>
                </a:solidFill>
                <a:latin typeface="Times New Roman"/>
                <a:ea typeface="+mn-lt"/>
                <a:cs typeface="+mn-lt"/>
              </a:rPr>
              <a:t>Octavio Henriquez: (919) 707-3662</a:t>
            </a:r>
            <a:endParaRPr lang="en-US" sz="2800">
              <a:solidFill>
                <a:schemeClr val="accent3">
                  <a:lumMod val="60000"/>
                  <a:lumOff val="40000"/>
                </a:schemeClr>
              </a:solidFill>
              <a:latin typeface="Times New Roman"/>
              <a:cs typeface="Arial"/>
            </a:endParaRPr>
          </a:p>
          <a:p>
            <a:pPr>
              <a:lnSpc>
                <a:spcPct val="75000"/>
              </a:lnSpc>
              <a:spcBef>
                <a:spcPct val="20000"/>
              </a:spcBef>
            </a:pPr>
            <a:r>
              <a:rPr lang="en-US" sz="2800">
                <a:solidFill>
                  <a:schemeClr val="accent3">
                    <a:lumMod val="60000"/>
                    <a:lumOff val="40000"/>
                  </a:schemeClr>
                </a:solidFill>
                <a:latin typeface="Times New Roman"/>
                <a:ea typeface="+mn-lt"/>
                <a:cs typeface="+mn-lt"/>
              </a:rPr>
              <a:t>Keyes McGee: (919) 707-3626</a:t>
            </a:r>
            <a:endParaRPr lang="en-US">
              <a:solidFill>
                <a:schemeClr val="accent3">
                  <a:lumMod val="60000"/>
                  <a:lumOff val="40000"/>
                </a:schemeClr>
              </a:solidFill>
              <a:latin typeface="Times New Roman"/>
              <a:cs typeface="Times New Roman"/>
            </a:endParaRPr>
          </a:p>
          <a:p>
            <a:pPr>
              <a:lnSpc>
                <a:spcPct val="75000"/>
              </a:lnSpc>
              <a:spcBef>
                <a:spcPct val="20000"/>
              </a:spcBef>
              <a:buClr>
                <a:schemeClr val="hlink"/>
              </a:buClr>
              <a:buSzPct val="65000"/>
            </a:pPr>
            <a:endParaRPr lang="en-US" sz="2800">
              <a:solidFill>
                <a:srgbClr val="003399"/>
              </a:solidFill>
              <a:latin typeface="Times New Roman"/>
              <a:cs typeface="Arial" charset="0"/>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Email: 		firstname.lastname@ncdenr.gov</a:t>
            </a:r>
          </a:p>
          <a:p>
            <a:pPr algn="l" eaLnBrk="1" hangingPunct="1">
              <a:lnSpc>
                <a:spcPct val="75000"/>
              </a:lnSpc>
              <a:spcBef>
                <a:spcPct val="20000"/>
              </a:spcBef>
              <a:buClr>
                <a:schemeClr val="hlink"/>
              </a:buClr>
              <a:buSzPct val="65000"/>
              <a:buFont typeface="Wingdings" pitchFamily="2" charset="2"/>
              <a:buNone/>
            </a:pPr>
            <a:endParaRPr lang="en-US" sz="2800">
              <a:solidFill>
                <a:schemeClr val="bg2"/>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Physical Address: 1617 Mail Service Center</a:t>
            </a:r>
          </a:p>
          <a:p>
            <a:pPr>
              <a:lnSpc>
                <a:spcPct val="75000"/>
              </a:lnSpc>
              <a:spcBef>
                <a:spcPct val="20000"/>
              </a:spcBef>
              <a:buClr>
                <a:schemeClr val="hlink"/>
              </a:buClr>
              <a:buSzPct val="65000"/>
            </a:pPr>
            <a:r>
              <a:rPr lang="en-US" sz="2800">
                <a:solidFill>
                  <a:srgbClr val="003399"/>
                </a:solidFill>
                <a:latin typeface="Times New Roman"/>
                <a:cs typeface="Arial"/>
              </a:rPr>
              <a:t>		         	  Raleigh, NC 27699-1617</a:t>
            </a:r>
          </a:p>
          <a:p>
            <a:pPr algn="l" eaLnBrk="1" hangingPunct="1">
              <a:lnSpc>
                <a:spcPct val="75000"/>
              </a:lnSpc>
              <a:spcBef>
                <a:spcPct val="20000"/>
              </a:spcBef>
              <a:buClr>
                <a:schemeClr val="hlink"/>
              </a:buClr>
              <a:buSzPct val="65000"/>
              <a:buFont typeface="Wingdings" pitchFamily="2" charset="2"/>
              <a:buNone/>
            </a:pPr>
            <a:endParaRPr lang="en-US" sz="2800">
              <a:solidFill>
                <a:srgbClr val="003399"/>
              </a:solidFill>
              <a:latin typeface="Times New Roman"/>
              <a:cs typeface="Times New Roman"/>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Times New Roman"/>
                <a:cs typeface="Arial"/>
              </a:rPr>
              <a:t>Website:</a:t>
            </a:r>
          </a:p>
          <a:p>
            <a:pPr algn="ctr">
              <a:lnSpc>
                <a:spcPct val="75000"/>
              </a:lnSpc>
              <a:spcBef>
                <a:spcPct val="20000"/>
              </a:spcBef>
              <a:buNone/>
            </a:pPr>
            <a:r>
              <a:rPr lang="en-US" sz="2400">
                <a:solidFill>
                  <a:schemeClr val="accent5">
                    <a:lumMod val="60000"/>
                    <a:lumOff val="40000"/>
                  </a:schemeClr>
                </a:solidFill>
                <a:latin typeface="Times New Roman"/>
                <a:ea typeface="+mn-lt"/>
                <a:cs typeface="+mn-lt"/>
                <a:hlinkClick r:id="rId3">
                  <a:extLst>
                    <a:ext uri="{A12FA001-AC4F-418D-AE19-62706E023703}">
                      <ahyp:hlinkClr xmlns:ahyp="http://schemas.microsoft.com/office/drawing/2018/hyperlinkcolor" val="tx"/>
                    </a:ext>
                  </a:extLst>
                </a:hlinkClick>
              </a:rPr>
              <a:t>https://deq.nc.gov/about/divisions/water-resources/water-quality-permitting/municipal-npdes-pretreatment-and-collection-system/pretreatment</a:t>
            </a:r>
            <a:endParaRPr lang="en-US" sz="2400">
              <a:solidFill>
                <a:schemeClr val="accent5">
                  <a:lumMod val="60000"/>
                  <a:lumOff val="40000"/>
                </a:schemeClr>
              </a:solidFill>
              <a:latin typeface="Times New Roman"/>
              <a:cs typeface="Arial"/>
            </a:endParaRPr>
          </a:p>
          <a:p>
            <a:pPr>
              <a:lnSpc>
                <a:spcPct val="75000"/>
              </a:lnSpc>
              <a:spcBef>
                <a:spcPct val="20000"/>
              </a:spcBef>
            </a:pPr>
            <a:endParaRPr lang="en-US" sz="2800">
              <a:solidFill>
                <a:srgbClr val="000000"/>
              </a:solidFill>
              <a:latin typeface="Arial"/>
              <a:cs typeface="Arial"/>
            </a:endParaRPr>
          </a:p>
          <a:p>
            <a:pPr algn="l" eaLnBrk="1" hangingPunct="1">
              <a:lnSpc>
                <a:spcPct val="75000"/>
              </a:lnSpc>
              <a:spcBef>
                <a:spcPct val="20000"/>
              </a:spcBef>
              <a:buClr>
                <a:schemeClr val="hlink"/>
              </a:buClr>
              <a:buSzPct val="65000"/>
              <a:buFont typeface="Wingdings" pitchFamily="2" charset="2"/>
              <a:buNone/>
            </a:pPr>
            <a:r>
              <a:rPr lang="en-US" sz="2800">
                <a:solidFill>
                  <a:srgbClr val="003399"/>
                </a:solidFill>
                <a:latin typeface="Arial"/>
                <a:cs typeface="Arial"/>
              </a:rPr>
              <a:t>			</a:t>
            </a:r>
          </a:p>
        </p:txBody>
      </p:sp>
      <p:sp>
        <p:nvSpPr>
          <p:cNvPr id="203781" name="Text Box 8"/>
          <p:cNvSpPr txBox="1">
            <a:spLocks noChangeArrowheads="1"/>
          </p:cNvSpPr>
          <p:nvPr/>
        </p:nvSpPr>
        <p:spPr bwMode="auto">
          <a:xfrm>
            <a:off x="2209800" y="2971801"/>
            <a:ext cx="8001000" cy="366713"/>
          </a:xfrm>
          <a:prstGeom prst="rect">
            <a:avLst/>
          </a:prstGeom>
          <a:noFill/>
          <a:ln w="25400">
            <a:noFill/>
            <a:miter lim="800000"/>
            <a:headEnd type="none" w="sm" len="sm"/>
            <a:tailEnd type="none" w="sm" len="sm"/>
          </a:ln>
        </p:spPr>
        <p:txBody>
          <a:bodyPr>
            <a:spAutoFit/>
          </a:bodyPr>
          <a:lstStyle/>
          <a:p>
            <a:pPr algn="l"/>
            <a:endParaRPr lang="en-US">
              <a:latin typeface="Times New Roman" pitchFamily="18" charset="0"/>
            </a:endParaRPr>
          </a:p>
        </p:txBody>
      </p:sp>
      <p:sp>
        <p:nvSpPr>
          <p:cNvPr id="2" name="Slide Number Placeholder 1">
            <a:extLst>
              <a:ext uri="{FF2B5EF4-FFF2-40B4-BE49-F238E27FC236}">
                <a16:creationId xmlns:a16="http://schemas.microsoft.com/office/drawing/2014/main" id="{54252EDF-6C04-8072-2362-8831EDAA75FE}"/>
              </a:ext>
            </a:extLst>
          </p:cNvPr>
          <p:cNvSpPr>
            <a:spLocks noGrp="1"/>
          </p:cNvSpPr>
          <p:nvPr>
            <p:ph type="sldNum" sz="quarter" idx="12"/>
          </p:nvPr>
        </p:nvSpPr>
        <p:spPr/>
        <p:txBody>
          <a:bodyPr/>
          <a:lstStyle/>
          <a:p>
            <a:fld id="{11F27F3A-B3E9-41ED-AF8F-A365F10BB65F}" type="slidenum">
              <a:rPr lang="en-US" smtClean="0"/>
              <a:pPr/>
              <a:t>147</a:t>
            </a:fld>
            <a:endParaRPr lang="en-US"/>
          </a:p>
        </p:txBody>
      </p:sp>
    </p:spTree>
    <p:extLst>
      <p:ext uri="{BB962C8B-B14F-4D97-AF65-F5344CB8AC3E}">
        <p14:creationId xmlns:p14="http://schemas.microsoft.com/office/powerpoint/2010/main" val="180914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050"/>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p>
        </p:txBody>
      </p:sp>
      <p:sp>
        <p:nvSpPr>
          <p:cNvPr id="29699" name="Rectangle 2051"/>
          <p:cNvSpPr>
            <a:spLocks noGrp="1" noChangeArrowheads="1"/>
          </p:cNvSpPr>
          <p:nvPr>
            <p:ph idx="1"/>
          </p:nvPr>
        </p:nvSpPr>
        <p:spPr/>
        <p:txBody>
          <a:bodyPr vert="horz" lIns="91440" tIns="45720" rIns="91440" bIns="45720" rtlCol="0" anchor="t">
            <a:normAutofit/>
          </a:bodyPr>
          <a:lstStyle/>
          <a:p>
            <a:r>
              <a:rPr lang="en-US" altLang="en-US" sz="2400" b="1">
                <a:solidFill>
                  <a:schemeClr val="tx1"/>
                </a:solidFill>
                <a:latin typeface="+mj-lt"/>
                <a:cs typeface="Arial"/>
              </a:rPr>
              <a:t>POTW must identify all violations in a timely fashion as outlined in your ERP (preferably monthly). </a:t>
            </a:r>
            <a:endParaRPr lang="en-US">
              <a:solidFill>
                <a:schemeClr val="tx1"/>
              </a:solidFill>
              <a:latin typeface="+mj-lt"/>
            </a:endParaRPr>
          </a:p>
          <a:p>
            <a:pPr eaLnBrk="1" hangingPunct="1"/>
            <a:endParaRPr lang="en-US" altLang="en-US" sz="2400" b="1">
              <a:solidFill>
                <a:schemeClr val="tx1"/>
              </a:solidFill>
              <a:latin typeface="+mj-lt"/>
            </a:endParaRPr>
          </a:p>
          <a:p>
            <a:pPr eaLnBrk="1" hangingPunct="1"/>
            <a:r>
              <a:rPr lang="en-US" altLang="en-US" sz="2400" b="1">
                <a:solidFill>
                  <a:schemeClr val="tx1"/>
                </a:solidFill>
                <a:latin typeface="+mj-lt"/>
                <a:cs typeface="Arial"/>
              </a:rPr>
              <a:t>POTW must issue a Notice of Violation (NOV) for all violations.</a:t>
            </a:r>
          </a:p>
          <a:p>
            <a:pPr eaLnBrk="1" hangingPunct="1"/>
            <a:endParaRPr lang="en-US" altLang="en-US" sz="2400" b="1">
              <a:solidFill>
                <a:schemeClr val="tx1"/>
              </a:solidFill>
              <a:latin typeface="+mj-lt"/>
            </a:endParaRPr>
          </a:p>
          <a:p>
            <a:pPr eaLnBrk="1" hangingPunct="1"/>
            <a:r>
              <a:rPr lang="en-US" altLang="en-US" sz="2400" b="1">
                <a:solidFill>
                  <a:schemeClr val="tx1"/>
                </a:solidFill>
                <a:latin typeface="+mj-lt"/>
                <a:cs typeface="Arial"/>
              </a:rPr>
              <a:t>Significant Noncompliance (SNC) is a way of separating out the more significant violations for escalated enforcement action.</a:t>
            </a:r>
          </a:p>
        </p:txBody>
      </p:sp>
      <p:sp>
        <p:nvSpPr>
          <p:cNvPr id="2" name="Slide Number Placeholder 1">
            <a:extLst>
              <a:ext uri="{FF2B5EF4-FFF2-40B4-BE49-F238E27FC236}">
                <a16:creationId xmlns:a16="http://schemas.microsoft.com/office/drawing/2014/main" id="{A6CB2575-C676-1E30-6D63-EC53E4F3B943}"/>
              </a:ext>
            </a:extLst>
          </p:cNvPr>
          <p:cNvSpPr>
            <a:spLocks noGrp="1"/>
          </p:cNvSpPr>
          <p:nvPr>
            <p:ph type="sldNum" sz="quarter" idx="12"/>
          </p:nvPr>
        </p:nvSpPr>
        <p:spPr/>
        <p:txBody>
          <a:bodyPr/>
          <a:lstStyle/>
          <a:p>
            <a:fld id="{11F27F3A-B3E9-41ED-AF8F-A365F10BB65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r>
              <a:rPr lang="en-US" altLang="en-US"/>
              <a:t> </a:t>
            </a:r>
          </a:p>
        </p:txBody>
      </p:sp>
      <p:sp>
        <p:nvSpPr>
          <p:cNvPr id="31747" name="Rectangle 3"/>
          <p:cNvSpPr>
            <a:spLocks noGrp="1" noChangeArrowheads="1"/>
          </p:cNvSpPr>
          <p:nvPr>
            <p:ph idx="1"/>
          </p:nvPr>
        </p:nvSpPr>
        <p:spPr>
          <a:xfrm>
            <a:off x="838200" y="1432887"/>
            <a:ext cx="10515600" cy="4755355"/>
          </a:xfrm>
        </p:spPr>
        <p:txBody>
          <a:bodyPr vert="horz" lIns="91440" tIns="45720" rIns="91440" bIns="45720" rtlCol="0" anchor="t">
            <a:normAutofit lnSpcReduction="10000"/>
          </a:bodyPr>
          <a:lstStyle/>
          <a:p>
            <a:r>
              <a:rPr lang="en-US" altLang="en-US" sz="2000" b="1">
                <a:solidFill>
                  <a:schemeClr val="tx1"/>
                </a:solidFill>
                <a:latin typeface="+mn-lt"/>
                <a:cs typeface="Arial"/>
              </a:rPr>
              <a:t>POTW must do a SNC determination at a minimum of every six months.</a:t>
            </a:r>
            <a:r>
              <a:rPr lang="en-US" altLang="en-US" b="1">
                <a:solidFill>
                  <a:schemeClr val="tx1"/>
                </a:solidFill>
                <a:latin typeface="+mn-lt"/>
                <a:cs typeface="Arial"/>
              </a:rPr>
              <a:t> </a:t>
            </a:r>
            <a:endParaRPr lang="en-US">
              <a:solidFill>
                <a:schemeClr val="tx1"/>
              </a:solidFill>
              <a:latin typeface="+mn-lt"/>
            </a:endParaRPr>
          </a:p>
          <a:p>
            <a:pPr lvl="1" eaLnBrk="1" hangingPunct="1">
              <a:lnSpc>
                <a:spcPct val="90000"/>
              </a:lnSpc>
            </a:pPr>
            <a:r>
              <a:rPr lang="en-US" altLang="en-US" sz="2000" b="1">
                <a:solidFill>
                  <a:schemeClr val="tx1"/>
                </a:solidFill>
                <a:latin typeface="+mn-lt"/>
                <a:cs typeface="Arial"/>
              </a:rPr>
              <a:t>It is strongly recommended that a preliminary SNC determination be done halfway through the six-month period, especially where there was SNC in the previous period.</a:t>
            </a:r>
          </a:p>
          <a:p>
            <a:pPr eaLnBrk="1" hangingPunct="1">
              <a:lnSpc>
                <a:spcPct val="90000"/>
              </a:lnSpc>
            </a:pPr>
            <a:endParaRPr lang="en-US" altLang="en-US" sz="2400" b="1">
              <a:solidFill>
                <a:schemeClr val="tx1"/>
              </a:solidFill>
              <a:latin typeface="+mn-lt"/>
            </a:endParaRPr>
          </a:p>
          <a:p>
            <a:r>
              <a:rPr lang="en-US" altLang="en-US" sz="2000" b="1">
                <a:solidFill>
                  <a:schemeClr val="tx1"/>
                </a:solidFill>
                <a:latin typeface="+mn-lt"/>
                <a:cs typeface="Arial"/>
              </a:rPr>
              <a:t>The SNC determination must be within 30 days of receiving all the data for that period.</a:t>
            </a:r>
            <a:r>
              <a:rPr lang="en-US" altLang="en-US" b="1">
                <a:solidFill>
                  <a:schemeClr val="tx1"/>
                </a:solidFill>
                <a:latin typeface="+mn-lt"/>
                <a:cs typeface="Arial"/>
              </a:rPr>
              <a:t> </a:t>
            </a:r>
            <a:endParaRPr lang="en-US" altLang="en-US" sz="2000" b="1">
              <a:solidFill>
                <a:schemeClr val="tx1"/>
              </a:solidFill>
              <a:latin typeface="+mn-lt"/>
            </a:endParaRP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January through June reporting period should be completed no later than September 1 of that same year.</a:t>
            </a:r>
          </a:p>
          <a:p>
            <a:pPr eaLnBrk="1" hangingPunct="1">
              <a:lnSpc>
                <a:spcPct val="90000"/>
              </a:lnSpc>
            </a:pPr>
            <a:endParaRPr lang="en-US" altLang="en-US" sz="2000" b="1">
              <a:solidFill>
                <a:schemeClr val="tx1"/>
              </a:solidFill>
              <a:latin typeface="+mn-lt"/>
            </a:endParaRPr>
          </a:p>
          <a:p>
            <a:pPr eaLnBrk="1" hangingPunct="1">
              <a:lnSpc>
                <a:spcPct val="90000"/>
              </a:lnSpc>
            </a:pPr>
            <a:r>
              <a:rPr lang="en-US" altLang="en-US" sz="2000" b="1">
                <a:solidFill>
                  <a:schemeClr val="tx1"/>
                </a:solidFill>
                <a:latin typeface="+mn-lt"/>
                <a:cs typeface="Arial"/>
              </a:rPr>
              <a:t>SNC Determination and follow-up enforcement action for the July through December reporting period should be completed no later than March 1 of the following year.</a:t>
            </a:r>
          </a:p>
        </p:txBody>
      </p:sp>
      <p:sp>
        <p:nvSpPr>
          <p:cNvPr id="2" name="Slide Number Placeholder 1">
            <a:extLst>
              <a:ext uri="{FF2B5EF4-FFF2-40B4-BE49-F238E27FC236}">
                <a16:creationId xmlns:a16="http://schemas.microsoft.com/office/drawing/2014/main" id="{FF481BBA-7EB7-6D76-D00C-E910F94F3B7D}"/>
              </a:ext>
            </a:extLst>
          </p:cNvPr>
          <p:cNvSpPr>
            <a:spLocks noGrp="1"/>
          </p:cNvSpPr>
          <p:nvPr>
            <p:ph type="sldNum" sz="quarter" idx="12"/>
          </p:nvPr>
        </p:nvSpPr>
        <p:spPr/>
        <p:txBody>
          <a:bodyPr/>
          <a:lstStyle/>
          <a:p>
            <a:fld id="{11F27F3A-B3E9-41ED-AF8F-A365F10BB65F}"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3795" name="Rectangle 3"/>
          <p:cNvSpPr>
            <a:spLocks noGrp="1" noChangeArrowheads="1"/>
          </p:cNvSpPr>
          <p:nvPr>
            <p:ph idx="1"/>
          </p:nvPr>
        </p:nvSpPr>
        <p:spPr>
          <a:xfrm>
            <a:off x="838200" y="1412834"/>
            <a:ext cx="10515600" cy="4755355"/>
          </a:xfrm>
        </p:spPr>
        <p:txBody>
          <a:bodyPr vert="horz" lIns="91440" tIns="45720" rIns="91440" bIns="45720" rtlCol="0" anchor="t">
            <a:normAutofit/>
          </a:bodyPr>
          <a:lstStyle/>
          <a:p>
            <a:pPr marL="0" indent="0">
              <a:buNone/>
            </a:pPr>
            <a:r>
              <a:rPr lang="en-US" altLang="en-US" sz="2400" b="1" u="sng">
                <a:latin typeface="Arial"/>
                <a:cs typeface="Arial"/>
              </a:rPr>
              <a:t>Repeat SNCs</a:t>
            </a:r>
            <a:endParaRPr lang="en-US"/>
          </a:p>
          <a:p>
            <a:pPr marL="0" indent="0">
              <a:buNone/>
            </a:pPr>
            <a:endParaRPr lang="en-US" altLang="en-US" sz="2400" b="1">
              <a:latin typeface="Arial"/>
              <a:cs typeface="Arial"/>
            </a:endParaRPr>
          </a:p>
          <a:p>
            <a:pPr marL="990600" lvl="1" indent="-533400"/>
            <a:r>
              <a:rPr lang="en-US" altLang="en-US" sz="2000" b="1">
                <a:latin typeface="Arial"/>
                <a:cs typeface="Arial"/>
              </a:rPr>
              <a:t>Repeat SNCs are a serious matter.</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If an Industry will be in SNC for a second consecutive period for the same parameter or requirement, the Division expects the POTW to take “appropriate action.”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typical choices for “appropriate action” are:</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modify permit</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place SIU on an enforceable compliance schedule</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ceases discharge (on their own or by order of POTW)</a:t>
            </a:r>
            <a:endParaRPr lang="en-US" altLang="en-US" sz="2000">
              <a:latin typeface="Arial"/>
              <a:cs typeface="Arial"/>
            </a:endParaRPr>
          </a:p>
          <a:p>
            <a:pPr marL="1371600" lvl="2" indent="-457200">
              <a:buFont typeface="Wingdings" panose="05000000000000000000" pitchFamily="2" charset="2"/>
              <a:buAutoNum type="arabicPeriod"/>
            </a:pPr>
            <a:r>
              <a:rPr lang="en-US" altLang="en-US" sz="2000" b="1">
                <a:latin typeface="Arial"/>
                <a:cs typeface="Arial"/>
              </a:rPr>
              <a:t>SIU dropped from POTW’s list of SIUs</a:t>
            </a:r>
          </a:p>
        </p:txBody>
      </p:sp>
      <p:sp>
        <p:nvSpPr>
          <p:cNvPr id="2" name="Slide Number Placeholder 1">
            <a:extLst>
              <a:ext uri="{FF2B5EF4-FFF2-40B4-BE49-F238E27FC236}">
                <a16:creationId xmlns:a16="http://schemas.microsoft.com/office/drawing/2014/main" id="{9673F4FD-0BF7-1B8C-E900-9B8C5259036E}"/>
              </a:ext>
            </a:extLst>
          </p:cNvPr>
          <p:cNvSpPr>
            <a:spLocks noGrp="1"/>
          </p:cNvSpPr>
          <p:nvPr>
            <p:ph type="sldNum" sz="quarter" idx="12"/>
          </p:nvPr>
        </p:nvSpPr>
        <p:spPr/>
        <p:txBody>
          <a:bodyPr/>
          <a:lstStyle/>
          <a:p>
            <a:fld id="{11F27F3A-B3E9-41ED-AF8F-A365F10BB65F}"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eaLnBrk="1" hangingPunct="1"/>
            <a:r>
              <a:rPr lang="en-US" altLang="en-US">
                <a:latin typeface="Times" panose="02020603050405020304" pitchFamily="18" charset="0"/>
                <a:cs typeface="Times New Roman" panose="02020603050405020304" pitchFamily="18" charset="0"/>
              </a:rPr>
              <a:t>Compliance Judgment - What must be done</a:t>
            </a:r>
            <a:r>
              <a:rPr lang="en-US" altLang="en-US"/>
              <a:t> </a:t>
            </a:r>
            <a:r>
              <a:rPr lang="en-US" altLang="en-US">
                <a:latin typeface="Times" panose="02020603050405020304" pitchFamily="18" charset="0"/>
                <a:cs typeface="Times New Roman" panose="02020603050405020304" pitchFamily="18" charset="0"/>
              </a:rPr>
              <a:t>(cont.)</a:t>
            </a:r>
          </a:p>
        </p:txBody>
      </p:sp>
      <p:sp>
        <p:nvSpPr>
          <p:cNvPr id="35843"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000" b="1" u="sng">
                <a:latin typeface="Arial"/>
                <a:cs typeface="Arial"/>
              </a:rPr>
              <a:t>Repeat SNCs (cont.)</a:t>
            </a:r>
            <a:endParaRPr lang="en-US"/>
          </a:p>
          <a:p>
            <a:pPr marL="0" indent="0">
              <a:buNone/>
            </a:pPr>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The POTW should make every effort to take the “appropriate action” </a:t>
            </a:r>
            <a:r>
              <a:rPr lang="en-US" altLang="en-US" sz="2000" b="1" u="sng">
                <a:latin typeface="Arial"/>
                <a:cs typeface="Arial"/>
              </a:rPr>
              <a:t>before the end</a:t>
            </a:r>
            <a:r>
              <a:rPr lang="en-US" altLang="en-US" sz="2000" b="1">
                <a:latin typeface="Arial"/>
                <a:cs typeface="Arial"/>
              </a:rPr>
              <a:t> of the second consecutive SNC Period.  </a:t>
            </a:r>
            <a:endParaRPr lang="en-US" altLang="en-US" sz="2000" b="1"/>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In those special cases where this is not possible, take the “appropriate action” within two months after the end of that second period.  If this is not done, the Division may take enforcement action against the POTW for failure to take adequate enforcement.</a:t>
            </a:r>
          </a:p>
          <a:p>
            <a:pPr marL="609600" indent="-609600"/>
            <a:endParaRPr lang="en-US" altLang="en-US" sz="2000">
              <a:latin typeface="Times" panose="02020603050405020304" pitchFamily="18" charset="0"/>
              <a:cs typeface="Times New Roman" panose="02020603050405020304" pitchFamily="18" charset="0"/>
            </a:endParaRPr>
          </a:p>
          <a:p>
            <a:pPr marL="990600" lvl="1" indent="-533400"/>
            <a:r>
              <a:rPr lang="en-US" altLang="en-US" sz="2000" b="1">
                <a:latin typeface="Arial"/>
                <a:cs typeface="Arial"/>
              </a:rPr>
              <a:t>Call DWR to discuss extenuating circumstances</a:t>
            </a:r>
          </a:p>
        </p:txBody>
      </p:sp>
      <p:sp>
        <p:nvSpPr>
          <p:cNvPr id="2" name="Slide Number Placeholder 1">
            <a:extLst>
              <a:ext uri="{FF2B5EF4-FFF2-40B4-BE49-F238E27FC236}">
                <a16:creationId xmlns:a16="http://schemas.microsoft.com/office/drawing/2014/main" id="{C1B8472D-C480-D3DB-E917-6BEF31F71CE9}"/>
              </a:ext>
            </a:extLst>
          </p:cNvPr>
          <p:cNvSpPr>
            <a:spLocks noGrp="1"/>
          </p:cNvSpPr>
          <p:nvPr>
            <p:ph type="sldNum" sz="quarter" idx="12"/>
          </p:nvPr>
        </p:nvSpPr>
        <p:spPr/>
        <p:txBody>
          <a:bodyPr/>
          <a:lstStyle/>
          <a:p>
            <a:fld id="{11F27F3A-B3E9-41ED-AF8F-A365F10BB65F}"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0F9C246-30CF-D4D1-F0C2-EA7555B24AB5}"/>
              </a:ext>
            </a:extLst>
          </p:cNvPr>
          <p:cNvSpPr>
            <a:spLocks noGrp="1"/>
          </p:cNvSpPr>
          <p:nvPr>
            <p:ph type="ctrTitle"/>
          </p:nvPr>
        </p:nvSpPr>
        <p:spPr>
          <a:xfrm>
            <a:off x="5623695" y="3072251"/>
            <a:ext cx="5865181" cy="713497"/>
          </a:xfrm>
        </p:spPr>
        <p:txBody>
          <a:bodyPr/>
          <a:lstStyle/>
          <a:p>
            <a:r>
              <a:rPr lang="en-US" altLang="en-US" b="1">
                <a:latin typeface="+mj-lt"/>
                <a:cs typeface="Arial" panose="020B0604020202020204" pitchFamily="34" charset="0"/>
              </a:rPr>
              <a:t>SNC Definition</a:t>
            </a:r>
            <a:endParaRPr lang="en-US">
              <a:latin typeface="+mj-lt"/>
            </a:endParaRPr>
          </a:p>
        </p:txBody>
      </p:sp>
      <p:sp>
        <p:nvSpPr>
          <p:cNvPr id="4" name="Slide Number Placeholder 3">
            <a:extLst>
              <a:ext uri="{FF2B5EF4-FFF2-40B4-BE49-F238E27FC236}">
                <a16:creationId xmlns:a16="http://schemas.microsoft.com/office/drawing/2014/main" id="{5249516F-499B-F864-166A-E2D668645F0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19</a:t>
            </a:fld>
            <a:endParaRPr lang="en-US"/>
          </a:p>
        </p:txBody>
      </p:sp>
    </p:spTree>
    <p:extLst>
      <p:ext uri="{BB962C8B-B14F-4D97-AF65-F5344CB8AC3E}">
        <p14:creationId xmlns:p14="http://schemas.microsoft.com/office/powerpoint/2010/main" val="552706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lIns="91440" tIns="45720" rIns="91440" bIns="45720" anchor="t">
            <a:normAutofit/>
          </a:bodyPr>
          <a:lstStyle/>
          <a:p>
            <a:pPr marL="0" indent="0" eaLnBrk="1" hangingPunct="1">
              <a:buNone/>
            </a:pPr>
            <a:r>
              <a:rPr lang="en-US" altLang="en-US" sz="2400" i="1">
                <a:solidFill>
                  <a:schemeClr val="tx1"/>
                </a:solidFill>
                <a:latin typeface="Times New Roman"/>
                <a:cs typeface="Times New Roman"/>
              </a:rPr>
              <a:t>Learn about and refresh yourself on:</a:t>
            </a:r>
            <a:endParaRPr lang="en-US" altLang="en-US" sz="2400">
              <a:solidFill>
                <a:schemeClr val="tx1"/>
              </a:solidFill>
              <a:latin typeface="Times New Roman"/>
              <a:cs typeface="Times New Roman"/>
            </a:endParaRPr>
          </a:p>
          <a:p>
            <a:r>
              <a:rPr lang="en-US" altLang="en-US" sz="2400">
                <a:solidFill>
                  <a:schemeClr val="tx1"/>
                </a:solidFill>
                <a:latin typeface="Times New Roman"/>
                <a:cs typeface="Times New Roman"/>
              </a:rPr>
              <a:t>How to Judge SIU Compliance </a:t>
            </a:r>
            <a:endParaRPr lang="en-US" altLang="en-US" sz="2400">
              <a:solidFill>
                <a:schemeClr val="tx1"/>
              </a:solidFill>
              <a:latin typeface="Times New Roman" panose="02020603050405020304" pitchFamily="18" charset="0"/>
              <a:cs typeface="Times New Roman" panose="02020603050405020304" pitchFamily="18" charset="0"/>
            </a:endParaRPr>
          </a:p>
          <a:p>
            <a:pPr eaLnBrk="1" hangingPunct="1"/>
            <a:r>
              <a:rPr lang="en-US" altLang="en-US" sz="2400">
                <a:solidFill>
                  <a:schemeClr val="tx1"/>
                </a:solidFill>
                <a:latin typeface="Times New Roman"/>
                <a:cs typeface="Times New Roman"/>
              </a:rPr>
              <a:t>When are Industries Really Bad</a:t>
            </a:r>
          </a:p>
          <a:p>
            <a:pPr eaLnBrk="1" hangingPunct="1"/>
            <a:r>
              <a:rPr lang="en-US" altLang="en-US" sz="2400">
                <a:solidFill>
                  <a:schemeClr val="tx1"/>
                </a:solidFill>
                <a:latin typeface="Times New Roman"/>
                <a:cs typeface="Times New Roman"/>
              </a:rPr>
              <a:t>What needs to be in the PAR</a:t>
            </a:r>
          </a:p>
          <a:p>
            <a:pPr eaLnBrk="1" hangingPunct="1"/>
            <a:r>
              <a:rPr lang="en-US" altLang="en-US" sz="2400">
                <a:solidFill>
                  <a:schemeClr val="tx1"/>
                </a:solidFill>
                <a:latin typeface="Times New Roman"/>
                <a:cs typeface="Times New Roman"/>
              </a:rPr>
              <a:t>How to Fill Out All Those Forms</a:t>
            </a:r>
          </a:p>
          <a:p>
            <a:pPr eaLnBrk="1" hangingPunct="1"/>
            <a:r>
              <a:rPr lang="en-US" altLang="en-US" sz="2400">
                <a:solidFill>
                  <a:schemeClr val="tx1"/>
                </a:solidFill>
                <a:latin typeface="Times New Roman"/>
                <a:cs typeface="Times New Roman"/>
              </a:rPr>
              <a:t>Who, What, and Where to Publish</a:t>
            </a:r>
          </a:p>
          <a:p>
            <a:pPr eaLnBrk="1" hangingPunct="1"/>
            <a:r>
              <a:rPr lang="en-US" altLang="en-US" sz="2400">
                <a:solidFill>
                  <a:schemeClr val="tx1"/>
                </a:solidFill>
                <a:latin typeface="Times New Roman"/>
                <a:cs typeface="Times New Roman"/>
              </a:rPr>
              <a:t>What DWR Really Wants to See in a Narrative</a:t>
            </a:r>
          </a:p>
          <a:p>
            <a:pPr eaLnBrk="1" hangingPunct="1"/>
            <a:endParaRPr lang="en-US" altLang="en-US"/>
          </a:p>
        </p:txBody>
      </p:sp>
      <p:sp>
        <p:nvSpPr>
          <p:cNvPr id="7" name="Title 6">
            <a:extLst>
              <a:ext uri="{FF2B5EF4-FFF2-40B4-BE49-F238E27FC236}">
                <a16:creationId xmlns:a16="http://schemas.microsoft.com/office/drawing/2014/main" id="{F8017A4B-DBD6-A860-8EF2-3408BA5D9E7E}"/>
              </a:ext>
            </a:extLst>
          </p:cNvPr>
          <p:cNvSpPr>
            <a:spLocks noGrp="1"/>
          </p:cNvSpPr>
          <p:nvPr>
            <p:ph type="title"/>
          </p:nvPr>
        </p:nvSpPr>
        <p:spPr/>
        <p:txBody>
          <a:bodyPr>
            <a:noAutofit/>
          </a:bodyPr>
          <a:lstStyle/>
          <a:p>
            <a:r>
              <a:rPr lang="en-US" altLang="en-US" sz="1600" b="1">
                <a:latin typeface="+mj-lt"/>
                <a:cs typeface="Times New Roman" panose="02020603050405020304" pitchFamily="18" charset="0"/>
              </a:rPr>
              <a:t>Compliance Judgment, SNC, and PAR Workshop</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Introduction to the Basics of Judging Compliance,</a:t>
            </a:r>
            <a:br>
              <a:rPr lang="en-US" altLang="en-US" sz="1600">
                <a:latin typeface="+mj-lt"/>
                <a:cs typeface="Times New Roman" panose="02020603050405020304" pitchFamily="18" charset="0"/>
              </a:rPr>
            </a:br>
            <a:r>
              <a:rPr lang="en-US" altLang="en-US" sz="1600">
                <a:latin typeface="+mj-lt"/>
                <a:cs typeface="Times New Roman" panose="02020603050405020304" pitchFamily="18" charset="0"/>
              </a:rPr>
              <a:t>Dealing with SNC, and Compiling Annual Reports</a:t>
            </a:r>
            <a:endParaRPr lang="en-US" sz="1600">
              <a:latin typeface="+mj-lt"/>
            </a:endParaRPr>
          </a:p>
        </p:txBody>
      </p:sp>
      <p:sp>
        <p:nvSpPr>
          <p:cNvPr id="8" name="Slide Number Placeholder 7">
            <a:extLst>
              <a:ext uri="{FF2B5EF4-FFF2-40B4-BE49-F238E27FC236}">
                <a16:creationId xmlns:a16="http://schemas.microsoft.com/office/drawing/2014/main" id="{2F3D76AF-924A-A7B0-A6B2-4D9ED9A863AD}"/>
              </a:ext>
            </a:extLst>
          </p:cNvPr>
          <p:cNvSpPr>
            <a:spLocks noGrp="1"/>
          </p:cNvSpPr>
          <p:nvPr>
            <p:ph type="sldNum" sz="quarter" idx="12"/>
          </p:nvPr>
        </p:nvSpPr>
        <p:spPr/>
        <p:txBody>
          <a:bodyPr/>
          <a:lstStyle/>
          <a:p>
            <a:fld id="{11F27F3A-B3E9-41ED-AF8F-A365F10BB65F}"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050"/>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a:t>
            </a:r>
          </a:p>
        </p:txBody>
      </p:sp>
      <p:sp>
        <p:nvSpPr>
          <p:cNvPr id="39939" name="Rectangle 2051"/>
          <p:cNvSpPr>
            <a:spLocks noGrp="1" noChangeArrowheads="1"/>
          </p:cNvSpPr>
          <p:nvPr>
            <p:ph idx="1"/>
          </p:nvPr>
        </p:nvSpPr>
        <p:spPr/>
        <p:txBody>
          <a:bodyPr vert="horz" lIns="91440" tIns="45720" rIns="91440" bIns="45720" rtlCol="0" anchor="t">
            <a:normAutofit/>
          </a:bodyPr>
          <a:lstStyle/>
          <a:p>
            <a:pPr marL="0" indent="0">
              <a:buNone/>
            </a:pPr>
            <a:r>
              <a:rPr lang="en-US" altLang="en-US" sz="2800" b="1" u="sng">
                <a:latin typeface="Arial"/>
                <a:cs typeface="Arial"/>
              </a:rPr>
              <a:t>Significant Noncompliance</a:t>
            </a:r>
            <a:r>
              <a:rPr lang="en-US" altLang="en-US" sz="2800" b="1">
                <a:latin typeface="Arial"/>
                <a:cs typeface="Arial"/>
              </a:rPr>
              <a:t> is defined by 15A NCAC 2H .0903(b)(31) and Section 1.2(a)(35) of the NC Model Sewer Use Ordinance (SUO) as follows:</a:t>
            </a:r>
            <a:endParaRPr lang="en-US" altLang="en-US" sz="2800" b="1" u="sng">
              <a:latin typeface="Arial"/>
              <a:cs typeface="Arial"/>
            </a:endParaRPr>
          </a:p>
          <a:p>
            <a:pPr marL="609600" indent="-609600"/>
            <a:endParaRPr lang="en-US" altLang="en-US" sz="2800" b="1" u="sng"/>
          </a:p>
          <a:p>
            <a:pPr marL="457200" lvl="1" indent="0">
              <a:buNone/>
            </a:pPr>
            <a:r>
              <a:rPr lang="en-US" altLang="en-US" b="1">
                <a:latin typeface="Arial"/>
                <a:cs typeface="Arial"/>
              </a:rPr>
              <a:t>‘Significant Noncompliance’ or ‘SNC’ is the status of noncompliance of a significant industrial user when one or more of the following criteria are met:….</a:t>
            </a:r>
            <a:endParaRPr lang="en-US" altLang="en-US" b="1" u="sng">
              <a:latin typeface="Arial"/>
              <a:cs typeface="Arial"/>
            </a:endParaRPr>
          </a:p>
        </p:txBody>
      </p:sp>
      <p:sp>
        <p:nvSpPr>
          <p:cNvPr id="2" name="Slide Number Placeholder 1">
            <a:extLst>
              <a:ext uri="{FF2B5EF4-FFF2-40B4-BE49-F238E27FC236}">
                <a16:creationId xmlns:a16="http://schemas.microsoft.com/office/drawing/2014/main" id="{CB5C0844-CD22-863C-B22D-4E57A7AEB12E}"/>
              </a:ext>
            </a:extLst>
          </p:cNvPr>
          <p:cNvSpPr>
            <a:spLocks noGrp="1"/>
          </p:cNvSpPr>
          <p:nvPr>
            <p:ph type="sldNum" sz="quarter" idx="12"/>
          </p:nvPr>
        </p:nvSpPr>
        <p:spPr/>
        <p:txBody>
          <a:bodyPr/>
          <a:lstStyle/>
          <a:p>
            <a:fld id="{11F27F3A-B3E9-41ED-AF8F-A365F10BB65F}"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1987" name="Rectangle 1027"/>
          <p:cNvSpPr>
            <a:spLocks noGrp="1" noChangeArrowheads="1"/>
          </p:cNvSpPr>
          <p:nvPr>
            <p:ph idx="1"/>
          </p:nvPr>
        </p:nvSpPr>
        <p:spPr/>
        <p:txBody>
          <a:bodyPr vert="horz" lIns="91440" tIns="45720" rIns="91440" bIns="45720" rtlCol="0" anchor="t">
            <a:normAutofit/>
          </a:bodyPr>
          <a:lstStyle/>
          <a:p>
            <a:pPr marL="609600" indent="-609600"/>
            <a:endParaRPr lang="en-US" altLang="en-US" sz="1800" b="1" u="sng"/>
          </a:p>
          <a:p>
            <a:pPr marL="0" indent="0">
              <a:buNone/>
            </a:pPr>
            <a:r>
              <a:rPr lang="en-US" altLang="en-US" sz="2800" b="1">
                <a:latin typeface="Arial"/>
                <a:cs typeface="Arial"/>
              </a:rPr>
              <a:t>(A) Chronic violations</a:t>
            </a:r>
            <a:r>
              <a:rPr lang="en-US" altLang="en-US" sz="2800">
                <a:latin typeface="Arial"/>
                <a:cs typeface="Arial"/>
              </a:rPr>
              <a:t> of wastewater discharge limits, defined here as those in which </a:t>
            </a:r>
            <a:r>
              <a:rPr lang="en-US" altLang="en-US" sz="2800" u="sng">
                <a:latin typeface="Arial"/>
                <a:cs typeface="Arial"/>
              </a:rPr>
              <a:t>sixty-six percent or more</a:t>
            </a:r>
            <a:r>
              <a:rPr lang="en-US" altLang="en-US" sz="2800">
                <a:latin typeface="Arial"/>
                <a:cs typeface="Arial"/>
              </a:rPr>
              <a:t> of all the measurements taken for the same pollutant parameter (not including flow) during a six-month period </a:t>
            </a:r>
            <a:r>
              <a:rPr lang="en-US" altLang="en-US" sz="2800" u="sng">
                <a:latin typeface="Arial"/>
                <a:cs typeface="Arial"/>
              </a:rPr>
              <a:t>exceed</a:t>
            </a:r>
            <a:r>
              <a:rPr lang="en-US" altLang="en-US" sz="2800">
                <a:latin typeface="Arial"/>
                <a:cs typeface="Arial"/>
              </a:rPr>
              <a:t> (by any magnitude) a numeric pretreatment standard or requirement including instantaneous limits, as defined by 40 CFR Part 403.3(l);</a:t>
            </a:r>
            <a:endParaRPr lang="en-US" altLang="en-US" sz="2800" b="1" u="sng">
              <a:latin typeface="Arial"/>
              <a:cs typeface="Arial"/>
            </a:endParaRPr>
          </a:p>
        </p:txBody>
      </p:sp>
      <p:sp>
        <p:nvSpPr>
          <p:cNvPr id="41988" name="Text Box 1028"/>
          <p:cNvSpPr txBox="1">
            <a:spLocks noChangeArrowheads="1"/>
          </p:cNvSpPr>
          <p:nvPr/>
        </p:nvSpPr>
        <p:spPr bwMode="auto">
          <a:xfrm>
            <a:off x="2281989" y="5031206"/>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Chronic SNC is when 66% or more are &gt; limit! </a:t>
            </a:r>
          </a:p>
        </p:txBody>
      </p:sp>
      <p:sp>
        <p:nvSpPr>
          <p:cNvPr id="2" name="Slide Number Placeholder 1">
            <a:extLst>
              <a:ext uri="{FF2B5EF4-FFF2-40B4-BE49-F238E27FC236}">
                <a16:creationId xmlns:a16="http://schemas.microsoft.com/office/drawing/2014/main" id="{38EF8FE8-3811-9B43-4210-6EB29C934481}"/>
              </a:ext>
            </a:extLst>
          </p:cNvPr>
          <p:cNvSpPr>
            <a:spLocks noGrp="1"/>
          </p:cNvSpPr>
          <p:nvPr>
            <p:ph type="sldNum" sz="quarter" idx="12"/>
          </p:nvPr>
        </p:nvSpPr>
        <p:spPr/>
        <p:txBody>
          <a:bodyPr/>
          <a:lstStyle/>
          <a:p>
            <a:fld id="{11F27F3A-B3E9-41ED-AF8F-A365F10BB65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a:t>
            </a:r>
          </a:p>
        </p:txBody>
      </p:sp>
      <p:sp>
        <p:nvSpPr>
          <p:cNvPr id="44035" name="Rectangle 3"/>
          <p:cNvSpPr>
            <a:spLocks noGrp="1" noChangeArrowheads="1"/>
          </p:cNvSpPr>
          <p:nvPr>
            <p:ph idx="1"/>
          </p:nvPr>
        </p:nvSpPr>
        <p:spPr/>
        <p:txBody>
          <a:bodyPr vert="horz" lIns="91440" tIns="45720" rIns="91440" bIns="45720" rtlCol="0" anchor="t">
            <a:normAutofit/>
          </a:bodyPr>
          <a:lstStyle/>
          <a:p>
            <a:pPr marL="0" indent="0">
              <a:buNone/>
            </a:pPr>
            <a:r>
              <a:rPr lang="en-US" altLang="en-US" sz="2400" b="1">
                <a:latin typeface="Arial"/>
                <a:cs typeface="Times New Roman"/>
              </a:rPr>
              <a:t>(B) Technical Review Criteria (TRC) violations</a:t>
            </a:r>
            <a:r>
              <a:rPr lang="en-US" altLang="en-US" sz="2400">
                <a:latin typeface="Arial"/>
                <a:cs typeface="Times New Roman"/>
              </a:rPr>
              <a:t>, defined here as those in which </a:t>
            </a:r>
            <a:r>
              <a:rPr lang="en-US" altLang="en-US" sz="2400" u="sng">
                <a:latin typeface="Arial"/>
                <a:cs typeface="Times New Roman"/>
              </a:rPr>
              <a:t>thirty-three percent or more</a:t>
            </a:r>
            <a:r>
              <a:rPr lang="en-US" altLang="en-US" sz="2400">
                <a:latin typeface="Arial"/>
                <a:cs typeface="Times New Roman"/>
              </a:rPr>
              <a:t> of the measurements taken for the same </a:t>
            </a:r>
            <a:r>
              <a:rPr lang="en-US" altLang="en-US" sz="2400" u="sng">
                <a:latin typeface="Arial"/>
                <a:cs typeface="Times New Roman"/>
              </a:rPr>
              <a:t>pollutant</a:t>
            </a:r>
            <a:r>
              <a:rPr lang="en-US" altLang="en-US" sz="2400">
                <a:latin typeface="Arial"/>
                <a:cs typeface="Times New Roman"/>
              </a:rPr>
              <a:t> parameter (not including flow) during a six-month period </a:t>
            </a:r>
            <a:r>
              <a:rPr lang="en-US" altLang="en-US" sz="2400" u="sng">
                <a:latin typeface="Arial"/>
                <a:cs typeface="Times New Roman"/>
              </a:rPr>
              <a:t>equal or exceed</a:t>
            </a:r>
            <a:r>
              <a:rPr lang="en-US" altLang="en-US" sz="2400">
                <a:latin typeface="Arial"/>
                <a:cs typeface="Times New Roman"/>
              </a:rPr>
              <a:t> the product of the numeric pretreatment standard or requirement, including instantaneous limits, as defined by 40 CFR 403.3(l) multiplied by the applicable TRC; (TRC = 1.4 for BOD, TSS, fats, oil and grease, 1.2 for all other pollutants (except flow and pH)); </a:t>
            </a:r>
            <a:r>
              <a:rPr lang="en-US" altLang="en-US" sz="2400">
                <a:latin typeface="Arial"/>
                <a:cs typeface="Arial"/>
              </a:rPr>
              <a:t> </a:t>
            </a:r>
            <a:endParaRPr lang="en-US"/>
          </a:p>
        </p:txBody>
      </p:sp>
      <p:sp>
        <p:nvSpPr>
          <p:cNvPr id="44036" name="Text Box 5"/>
          <p:cNvSpPr txBox="1">
            <a:spLocks noChangeArrowheads="1"/>
          </p:cNvSpPr>
          <p:nvPr/>
        </p:nvSpPr>
        <p:spPr bwMode="auto">
          <a:xfrm>
            <a:off x="2326105" y="4652212"/>
            <a:ext cx="7620000" cy="461665"/>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50000"/>
              </a:spcBef>
              <a:buClrTx/>
              <a:buSzTx/>
              <a:buFontTx/>
              <a:buNone/>
            </a:pPr>
            <a:r>
              <a:rPr lang="en-US" altLang="en-US" sz="2400"/>
              <a:t>TRC SNC is when 33% or more are &gt; or = TRC value!</a:t>
            </a:r>
          </a:p>
        </p:txBody>
      </p:sp>
      <p:sp>
        <p:nvSpPr>
          <p:cNvPr id="2" name="Slide Number Placeholder 1">
            <a:extLst>
              <a:ext uri="{FF2B5EF4-FFF2-40B4-BE49-F238E27FC236}">
                <a16:creationId xmlns:a16="http://schemas.microsoft.com/office/drawing/2014/main" id="{4FEDE07D-187F-DC5E-C7EC-59B937727034}"/>
              </a:ext>
            </a:extLst>
          </p:cNvPr>
          <p:cNvSpPr>
            <a:spLocks noGrp="1"/>
          </p:cNvSpPr>
          <p:nvPr>
            <p:ph type="sldNum" sz="quarter" idx="12"/>
          </p:nvPr>
        </p:nvSpPr>
        <p:spPr/>
        <p:txBody>
          <a:bodyPr/>
          <a:lstStyle/>
          <a:p>
            <a:fld id="{11F27F3A-B3E9-41ED-AF8F-A365F10BB65F}"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46083"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200">
                <a:latin typeface="Arial"/>
                <a:cs typeface="Arial"/>
              </a:rPr>
              <a:t>(C)</a:t>
            </a:r>
            <a:r>
              <a:rPr lang="en-US" altLang="en-US" sz="2200">
                <a:latin typeface="Times New Roman"/>
                <a:cs typeface="Times New Roman"/>
              </a:rPr>
              <a:t> </a:t>
            </a:r>
            <a:r>
              <a:rPr lang="en-US" altLang="en-US" sz="2200">
                <a:latin typeface="Arial"/>
                <a:cs typeface="Arial"/>
              </a:rPr>
              <a:t>Any other violation of a pretreatment standard or requirement as defined by 40 CFR 403.3(l) (daily maximum, long-term average, instantaneous limit, or narrative standard) that the control authority (or POTW, if different from the control authority) determines has caused, alone or in combination with other discharges, interference or pass through (including endangering the health of POTW personnel or the general public);</a:t>
            </a:r>
            <a:endParaRPr lang="en-US">
              <a:latin typeface="Arial"/>
              <a:cs typeface="Arial"/>
            </a:endParaRPr>
          </a:p>
          <a:p>
            <a:pPr eaLnBrk="1" hangingPunct="1"/>
            <a:endParaRPr lang="en-US" altLang="en-US" sz="2200"/>
          </a:p>
          <a:p>
            <a:pPr marL="0" indent="0" eaLnBrk="1" hangingPunct="1">
              <a:buNone/>
            </a:pPr>
            <a:r>
              <a:rPr lang="en-US" altLang="en-US" sz="2200">
                <a:latin typeface="Arial"/>
                <a:cs typeface="Arial"/>
              </a:rPr>
              <a:t>(D) Any discharge of a </a:t>
            </a:r>
            <a:r>
              <a:rPr lang="en-US" altLang="en-US" sz="2200" u="sng">
                <a:latin typeface="Arial"/>
                <a:cs typeface="Arial"/>
              </a:rPr>
              <a:t>pollutant or wastewater</a:t>
            </a:r>
            <a:r>
              <a:rPr lang="en-US" altLang="en-US" sz="2200">
                <a:latin typeface="Arial"/>
                <a:cs typeface="Arial"/>
              </a:rPr>
              <a:t> that has caused imminent endangerment to human health, welfare or to the environment </a:t>
            </a:r>
            <a:r>
              <a:rPr lang="en-US" altLang="en-US" sz="2200" u="sng">
                <a:latin typeface="Arial"/>
                <a:cs typeface="Arial"/>
              </a:rPr>
              <a:t>or</a:t>
            </a:r>
            <a:r>
              <a:rPr lang="en-US" altLang="en-US" sz="2200">
                <a:latin typeface="Arial"/>
                <a:cs typeface="Arial"/>
              </a:rPr>
              <a:t> has resulted in either the control authority’s or the POTW’s, if different than the control authority, exercise of its emergency authority under 40 CFR Part 403.8(f)(1)(vi)(B) to halt or prevent such a discharge;</a:t>
            </a:r>
          </a:p>
        </p:txBody>
      </p:sp>
      <p:sp>
        <p:nvSpPr>
          <p:cNvPr id="2" name="Slide Number Placeholder 1">
            <a:extLst>
              <a:ext uri="{FF2B5EF4-FFF2-40B4-BE49-F238E27FC236}">
                <a16:creationId xmlns:a16="http://schemas.microsoft.com/office/drawing/2014/main" id="{00D6F767-2381-8F15-7E27-EA45EB5BB4BC}"/>
              </a:ext>
            </a:extLst>
          </p:cNvPr>
          <p:cNvSpPr>
            <a:spLocks noGrp="1"/>
          </p:cNvSpPr>
          <p:nvPr>
            <p:ph type="sldNum" sz="quarter" idx="12"/>
          </p:nvPr>
        </p:nvSpPr>
        <p:spPr/>
        <p:txBody>
          <a:bodyPr/>
          <a:lstStyle/>
          <a:p>
            <a:fld id="{11F27F3A-B3E9-41ED-AF8F-A365F10BB65F}"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SNC Definition (continued)</a:t>
            </a:r>
          </a:p>
        </p:txBody>
      </p:sp>
      <p:sp>
        <p:nvSpPr>
          <p:cNvPr id="126979" name="Rectangle 1027"/>
          <p:cNvSpPr>
            <a:spLocks noGrp="1" noChangeArrowheads="1"/>
          </p:cNvSpPr>
          <p:nvPr>
            <p:ph idx="1"/>
          </p:nvPr>
        </p:nvSpPr>
        <p:spPr>
          <a:xfrm>
            <a:off x="547437" y="1332624"/>
            <a:ext cx="10515600" cy="4534777"/>
          </a:xfrm>
        </p:spPr>
        <p:txBody>
          <a:bodyPr vert="horz" lIns="91440" tIns="45720" rIns="91440" bIns="45720" rtlCol="0" anchor="t">
            <a:normAutofit lnSpcReduction="10000"/>
          </a:bodyPr>
          <a:lstStyle/>
          <a:p>
            <a:pPr marL="0" indent="0" eaLnBrk="1" hangingPunct="1">
              <a:buNone/>
              <a:defRPr/>
            </a:pPr>
            <a:r>
              <a:rPr lang="en-US" sz="2000">
                <a:latin typeface="Arial"/>
                <a:cs typeface="Arial"/>
              </a:rPr>
              <a:t>(E)</a:t>
            </a:r>
            <a:r>
              <a:rPr lang="en-US" sz="2000">
                <a:latin typeface="Times New Roman"/>
                <a:cs typeface="Times New Roman"/>
              </a:rPr>
              <a:t> </a:t>
            </a:r>
            <a:r>
              <a:rPr lang="en-US" sz="2000">
                <a:latin typeface="Arial"/>
                <a:cs typeface="Arial"/>
              </a:rPr>
              <a:t>Failure to meet, within 90 days after the schedule date, a compliance schedule milestone contained in a pretreatment permit or enforcement order for starting construction, completing construction, or attaining final compliance;</a:t>
            </a:r>
            <a:endParaRPr lang="en-US">
              <a:latin typeface="Arial"/>
              <a:cs typeface="Arial"/>
            </a:endParaRP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(F)</a:t>
            </a:r>
            <a:r>
              <a:rPr lang="en-US" sz="2000">
                <a:latin typeface="Times New Roman"/>
                <a:cs typeface="Times New Roman"/>
              </a:rPr>
              <a:t> </a:t>
            </a:r>
            <a:r>
              <a:rPr lang="en-US" sz="2000">
                <a:latin typeface="Arial"/>
                <a:cs typeface="Arial"/>
              </a:rPr>
              <a:t>Failure to provide, within 45 days after the due date, required reports such as baseline monitoring reports, 90-day compliance reports, self-monitoring reports, and reports on compliance with compliance schedules;</a:t>
            </a:r>
          </a:p>
          <a:p>
            <a:pPr eaLnBrk="1" hangingPunct="1">
              <a:defRPr/>
            </a:pPr>
            <a:endParaRPr lang="en-US" sz="1000" b="1" u="sng">
              <a:latin typeface="Arial" charset="0"/>
              <a:cs typeface="Arial" charset="0"/>
            </a:endParaRPr>
          </a:p>
          <a:p>
            <a:pPr marL="0" indent="0" eaLnBrk="1" hangingPunct="1">
              <a:buNone/>
              <a:defRPr/>
            </a:pPr>
            <a:r>
              <a:rPr lang="en-US" sz="2000">
                <a:latin typeface="Arial"/>
                <a:cs typeface="Arial"/>
              </a:rPr>
              <a:t>(G)</a:t>
            </a:r>
            <a:r>
              <a:rPr lang="en-US" sz="2000">
                <a:latin typeface="Times New Roman"/>
                <a:cs typeface="Times New Roman"/>
              </a:rPr>
              <a:t> </a:t>
            </a:r>
            <a:r>
              <a:rPr lang="en-US" sz="2000">
                <a:latin typeface="Arial"/>
                <a:cs typeface="Arial"/>
              </a:rPr>
              <a:t>Failure to accurately report noncompliance;</a:t>
            </a:r>
          </a:p>
          <a:p>
            <a:pPr eaLnBrk="1" hangingPunct="1">
              <a:defRPr/>
            </a:pPr>
            <a:endParaRPr lang="en-US" sz="1000">
              <a:latin typeface="Arial" charset="0"/>
              <a:cs typeface="Arial" charset="0"/>
            </a:endParaRPr>
          </a:p>
          <a:p>
            <a:pPr marL="0" indent="0">
              <a:buNone/>
              <a:defRPr/>
            </a:pPr>
            <a:r>
              <a:rPr lang="en-US" sz="2000">
                <a:latin typeface="Arial"/>
                <a:cs typeface="Arial"/>
              </a:rPr>
              <a:t>(H)</a:t>
            </a:r>
            <a:r>
              <a:rPr lang="en-US">
                <a:latin typeface="Arial"/>
                <a:cs typeface="Arial"/>
              </a:rPr>
              <a:t> </a:t>
            </a:r>
            <a:r>
              <a:rPr lang="en-US" sz="2000">
                <a:latin typeface="Arial"/>
                <a:cs typeface="Arial"/>
              </a:rPr>
              <a:t> </a:t>
            </a:r>
            <a:r>
              <a:rPr lang="en-US" sz="2000">
                <a:latin typeface="Arial"/>
                <a:cs typeface="Times New Roman"/>
              </a:rPr>
              <a:t>Any other violation or group of violations that the control authority or POTW determines will adversely affect the operation or implementation of the local pretreatment program.</a:t>
            </a:r>
          </a:p>
          <a:p>
            <a:pPr marL="457200" indent="-457200">
              <a:defRPr/>
            </a:pPr>
            <a:endParaRPr lang="en-US" sz="1000"/>
          </a:p>
          <a:p>
            <a:pPr marL="0" indent="0" algn="ctr">
              <a:buNone/>
              <a:defRPr/>
            </a:pPr>
            <a:r>
              <a:rPr lang="en-US" sz="1900">
                <a:latin typeface="Arial"/>
                <a:cs typeface="Arial"/>
              </a:rPr>
              <a:t>      Additionally, effective January 1, 2012, any industrial user which meets the criteria</a:t>
            </a:r>
            <a:endParaRPr lang="en-US" sz="1900"/>
          </a:p>
          <a:p>
            <a:pPr marL="0" indent="0" algn="ctr">
              <a:buNone/>
              <a:defRPr/>
            </a:pPr>
            <a:r>
              <a:rPr lang="en-US" sz="1900">
                <a:latin typeface="Arial"/>
                <a:cs typeface="Arial"/>
              </a:rPr>
              <a:t> in Parts (C), (D), or (H) of this Subparagraph shall also be in SNC; </a:t>
            </a:r>
            <a:endParaRPr lang="en-US" sz="1900"/>
          </a:p>
        </p:txBody>
      </p:sp>
      <p:sp>
        <p:nvSpPr>
          <p:cNvPr id="2" name="Slide Number Placeholder 1">
            <a:extLst>
              <a:ext uri="{FF2B5EF4-FFF2-40B4-BE49-F238E27FC236}">
                <a16:creationId xmlns:a16="http://schemas.microsoft.com/office/drawing/2014/main" id="{87DE6B30-F968-4530-04CF-5A8057C3D134}"/>
              </a:ext>
            </a:extLst>
          </p:cNvPr>
          <p:cNvSpPr>
            <a:spLocks noGrp="1"/>
          </p:cNvSpPr>
          <p:nvPr>
            <p:ph type="sldNum" sz="quarter" idx="12"/>
          </p:nvPr>
        </p:nvSpPr>
        <p:spPr/>
        <p:txBody>
          <a:bodyPr/>
          <a:lstStyle/>
          <a:p>
            <a:fld id="{11F27F3A-B3E9-41ED-AF8F-A365F10BB65F}"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121821" y="261096"/>
            <a:ext cx="6267450" cy="557215"/>
          </a:xfrm>
        </p:spPr>
        <p:txBody>
          <a:bodyPr>
            <a:noAutofit/>
          </a:bodyPr>
          <a:lstStyle/>
          <a:p>
            <a:pPr eaLnBrk="1" hangingPunct="1"/>
            <a:r>
              <a:rPr lang="en-US" altLang="en-US" sz="2800" b="1">
                <a:latin typeface="+mj-lt"/>
                <a:cs typeface="Arial" panose="020B0604020202020204" pitchFamily="34" charset="0"/>
              </a:rPr>
              <a:t>Compliance Judgment</a:t>
            </a:r>
            <a:r>
              <a:rPr lang="en-US" altLang="en-US" sz="2800">
                <a:latin typeface="+mj-lt"/>
                <a:cs typeface="Arial" panose="020B0604020202020204" pitchFamily="34" charset="0"/>
              </a:rPr>
              <a:t> for </a:t>
            </a:r>
            <a:r>
              <a:rPr lang="en-US" altLang="en-US" sz="2800" b="1">
                <a:latin typeface="+mj-lt"/>
                <a:cs typeface="Arial" panose="020B0604020202020204" pitchFamily="34" charset="0"/>
              </a:rPr>
              <a:t>Reporting</a:t>
            </a:r>
            <a:br>
              <a:rPr lang="en-US" altLang="en-US" sz="2800">
                <a:latin typeface="+mj-lt"/>
                <a:cs typeface="Arial" panose="020B0604020202020204" pitchFamily="34" charset="0"/>
              </a:rPr>
            </a:br>
            <a:r>
              <a:rPr lang="en-US" altLang="en-US" sz="2800">
                <a:latin typeface="+mj-lt"/>
                <a:cs typeface="Arial" panose="020B0604020202020204" pitchFamily="34" charset="0"/>
              </a:rPr>
              <a:t>(</a:t>
            </a:r>
            <a:r>
              <a:rPr lang="en-US" altLang="en-US" sz="2800">
                <a:latin typeface="+mj-lt"/>
                <a:cs typeface="Times New Roman" panose="02020603050405020304" pitchFamily="18" charset="0"/>
              </a:rPr>
              <a:t>includes permit condition)</a:t>
            </a:r>
            <a:r>
              <a:rPr lang="en-US" altLang="en-US" sz="2800">
                <a:latin typeface="+mj-lt"/>
              </a:rPr>
              <a:t> </a:t>
            </a:r>
          </a:p>
        </p:txBody>
      </p:sp>
      <p:sp>
        <p:nvSpPr>
          <p:cNvPr id="52227" name="Rectangle 3"/>
          <p:cNvSpPr>
            <a:spLocks noGrp="1" noChangeArrowheads="1"/>
          </p:cNvSpPr>
          <p:nvPr>
            <p:ph idx="1"/>
          </p:nvPr>
        </p:nvSpPr>
        <p:spPr/>
        <p:txBody>
          <a:bodyPr vert="horz" lIns="91440" tIns="45720" rIns="91440" bIns="45720" rtlCol="0" anchor="t">
            <a:normAutofit/>
          </a:bodyPr>
          <a:lstStyle/>
          <a:p>
            <a:pPr marL="0" indent="0" algn="just" eaLnBrk="1" hangingPunct="1">
              <a:buNone/>
            </a:pPr>
            <a:r>
              <a:rPr lang="en-US" altLang="en-US" sz="2400"/>
              <a:t>Applies to any kind of report or notification</a:t>
            </a:r>
            <a:endParaRPr lang="en-US" altLang="en-US" sz="2400" b="1" u="sng"/>
          </a:p>
          <a:p>
            <a:pPr algn="just" eaLnBrk="1" hangingPunct="1"/>
            <a:endParaRPr lang="en-US" altLang="en-US" sz="2400" b="1" u="sng"/>
          </a:p>
          <a:p>
            <a:pPr algn="just" eaLnBrk="1" hangingPunct="1"/>
            <a:r>
              <a:rPr lang="en-US" altLang="en-US" sz="2400"/>
              <a:t>1) Failure to collect self-monitoring samples</a:t>
            </a:r>
            <a:endParaRPr lang="en-US" altLang="en-US" sz="2400" b="1" u="sng"/>
          </a:p>
          <a:p>
            <a:pPr algn="just" eaLnBrk="1" hangingPunct="1"/>
            <a:r>
              <a:rPr lang="en-US" altLang="en-US" sz="2400"/>
              <a:t>2) Failure to submit reports or follow permit conditions.  Includes reports being late or incomplete as well as complete failure to submit report or follow IUP condition at all.  Types of reports include but are not limited to:</a:t>
            </a:r>
            <a:endParaRPr lang="en-US" altLang="en-US" sz="2400" b="1" u="sng"/>
          </a:p>
          <a:p>
            <a:pPr eaLnBrk="1" hangingPunct="1"/>
            <a:endParaRPr lang="en-US" altLang="en-US" sz="2400"/>
          </a:p>
        </p:txBody>
      </p:sp>
      <p:sp>
        <p:nvSpPr>
          <p:cNvPr id="52228" name="Text Box 4"/>
          <p:cNvSpPr txBox="1">
            <a:spLocks noChangeArrowheads="1"/>
          </p:cNvSpPr>
          <p:nvPr/>
        </p:nvSpPr>
        <p:spPr bwMode="auto">
          <a:xfrm>
            <a:off x="2065839" y="4140451"/>
            <a:ext cx="42100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just" eaLnBrk="1" hangingPunct="1">
              <a:buFont typeface="Wingdings" panose="05000000000000000000" pitchFamily="2" charset="2"/>
              <a:buChar char="ü"/>
            </a:pPr>
            <a:r>
              <a:rPr lang="en-US" altLang="en-US" sz="1800">
                <a:latin typeface="Arial" panose="020B0604020202020204" pitchFamily="34" charset="0"/>
              </a:rPr>
              <a:t>sample results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flow monitoring reports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24 hour notification</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resample and submit results within 30 days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properly operate pretreatment units</a:t>
            </a:r>
            <a:endParaRPr lang="en-US" altLang="en-US" sz="1800" u="sng">
              <a:latin typeface="Arial" panose="020B0604020202020204" pitchFamily="34" charset="0"/>
            </a:endParaRPr>
          </a:p>
          <a:p>
            <a:pPr algn="just" eaLnBrk="1" hangingPunct="1">
              <a:buFont typeface="Wingdings" panose="05000000000000000000" pitchFamily="2" charset="2"/>
              <a:buChar char="ü"/>
            </a:pPr>
            <a:r>
              <a:rPr lang="en-US" altLang="en-US" sz="1800">
                <a:latin typeface="Arial" panose="020B0604020202020204" pitchFamily="34" charset="0"/>
              </a:rPr>
              <a:t>change in process</a:t>
            </a:r>
            <a:endParaRPr lang="en-US" altLang="en-US" sz="1800"/>
          </a:p>
        </p:txBody>
      </p:sp>
      <p:sp>
        <p:nvSpPr>
          <p:cNvPr id="52229" name="Text Box 5"/>
          <p:cNvSpPr txBox="1">
            <a:spLocks noChangeArrowheads="1"/>
          </p:cNvSpPr>
          <p:nvPr/>
        </p:nvSpPr>
        <p:spPr bwMode="auto">
          <a:xfrm>
            <a:off x="6811879" y="4193089"/>
            <a:ext cx="35814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Font typeface="Wingdings" panose="05000000000000000000" pitchFamily="2" charset="2"/>
              <a:buChar char="ü"/>
            </a:pPr>
            <a:r>
              <a:rPr lang="en-US" altLang="en-US" sz="1800">
                <a:latin typeface="Arial" panose="020B0604020202020204" pitchFamily="34" charset="0"/>
              </a:rPr>
              <a:t>obtain Authorization to Construct</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file application for IUP renewal</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sludge management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slug/spill plans</a:t>
            </a:r>
            <a:endParaRPr lang="en-US" altLang="en-US" sz="1800" b="1" u="sng">
              <a:latin typeface="Arial" panose="020B0604020202020204" pitchFamily="34" charset="0"/>
            </a:endParaRPr>
          </a:p>
          <a:p>
            <a:pPr eaLnBrk="1" hangingPunct="1">
              <a:buFont typeface="Wingdings" panose="05000000000000000000" pitchFamily="2" charset="2"/>
              <a:buChar char="ü"/>
            </a:pPr>
            <a:r>
              <a:rPr lang="en-US" altLang="en-US" sz="1800">
                <a:latin typeface="Arial" panose="020B0604020202020204" pitchFamily="34" charset="0"/>
              </a:rPr>
              <a:t>TTO certification</a:t>
            </a:r>
            <a:endParaRPr lang="en-US" altLang="en-US" sz="1800"/>
          </a:p>
        </p:txBody>
      </p:sp>
      <p:sp>
        <p:nvSpPr>
          <p:cNvPr id="2" name="Slide Number Placeholder 1">
            <a:extLst>
              <a:ext uri="{FF2B5EF4-FFF2-40B4-BE49-F238E27FC236}">
                <a16:creationId xmlns:a16="http://schemas.microsoft.com/office/drawing/2014/main" id="{E67F29E7-7122-35C5-F82F-FB3E9BEB96E2}"/>
              </a:ext>
            </a:extLst>
          </p:cNvPr>
          <p:cNvSpPr>
            <a:spLocks noGrp="1"/>
          </p:cNvSpPr>
          <p:nvPr>
            <p:ph type="sldNum" sz="quarter" idx="12"/>
          </p:nvPr>
        </p:nvSpPr>
        <p:spPr/>
        <p:txBody>
          <a:bodyPr/>
          <a:lstStyle/>
          <a:p>
            <a:fld id="{11F27F3A-B3E9-41ED-AF8F-A365F10BB65F}"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a:t>
            </a:r>
            <a:r>
              <a:rPr lang="en-US" altLang="en-US"/>
              <a:t> </a:t>
            </a:r>
          </a:p>
        </p:txBody>
      </p:sp>
      <p:sp>
        <p:nvSpPr>
          <p:cNvPr id="54275" name="Rectangle 1027"/>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b="1">
                <a:latin typeface="Arial"/>
                <a:cs typeface="Arial"/>
              </a:rPr>
              <a:t>You only need to make this determination if there were violations</a:t>
            </a:r>
            <a:endParaRPr lang="en-US" altLang="en-US" sz="2800" b="1" u="sng">
              <a:latin typeface="Arial"/>
              <a:cs typeface="Arial"/>
            </a:endParaRPr>
          </a:p>
          <a:p>
            <a:pPr eaLnBrk="1" hangingPunct="1"/>
            <a:endParaRPr lang="en-US" altLang="en-US" sz="2400"/>
          </a:p>
          <a:p>
            <a:pPr marL="0" indent="0" eaLnBrk="1" hangingPunct="1">
              <a:buNone/>
            </a:pPr>
            <a:r>
              <a:rPr lang="en-US" altLang="en-US" sz="2800">
                <a:latin typeface="Arial"/>
                <a:cs typeface="Arial"/>
              </a:rPr>
              <a:t>a)</a:t>
            </a:r>
            <a:r>
              <a:rPr lang="en-US" altLang="en-US" sz="2800">
                <a:latin typeface="Times New Roman"/>
                <a:cs typeface="Times New Roman"/>
              </a:rPr>
              <a:t>   </a:t>
            </a:r>
            <a:r>
              <a:rPr lang="en-US" altLang="en-US" sz="2800">
                <a:latin typeface="Arial"/>
                <a:cs typeface="Arial"/>
              </a:rPr>
              <a:t>Miss due dates for compliance schedule milestones in IUP or order by more than 90 days</a:t>
            </a:r>
            <a:endParaRPr lang="en-US" altLang="en-US" sz="2800" b="1" u="sng">
              <a:latin typeface="Arial"/>
              <a:cs typeface="Arial"/>
            </a:endParaRPr>
          </a:p>
          <a:p>
            <a:pPr lvl="1"/>
            <a:r>
              <a:rPr lang="en-US" altLang="en-US" sz="2400">
                <a:latin typeface="Arial"/>
                <a:cs typeface="Arial"/>
              </a:rPr>
              <a:t>Only required to apply this to due dates for:</a:t>
            </a:r>
            <a:endParaRPr lang="en-US" altLang="en-US"/>
          </a:p>
          <a:p>
            <a:pPr lvl="2">
              <a:buFont typeface="Courier New" panose="020B0604020202020204" pitchFamily="34" charset="0"/>
              <a:buChar char="o"/>
            </a:pPr>
            <a:r>
              <a:rPr lang="en-US" altLang="en-US" sz="2200">
                <a:latin typeface="Arial"/>
                <a:cs typeface="Arial"/>
              </a:rPr>
              <a:t> </a:t>
            </a:r>
            <a:r>
              <a:rPr lang="en-US" altLang="en-US">
                <a:latin typeface="Arial"/>
                <a:cs typeface="Arial"/>
              </a:rPr>
              <a:t>starting construction, </a:t>
            </a:r>
            <a:endParaRPr lang="en-US" altLang="en-US"/>
          </a:p>
          <a:p>
            <a:pPr lvl="2">
              <a:buFont typeface="Courier New" panose="020B0604020202020204" pitchFamily="34" charset="0"/>
              <a:buChar char="o"/>
            </a:pPr>
            <a:r>
              <a:rPr lang="en-US" altLang="en-US">
                <a:latin typeface="Arial"/>
                <a:cs typeface="Arial"/>
              </a:rPr>
              <a:t>completing construction, or </a:t>
            </a:r>
            <a:endParaRPr lang="en-US" altLang="en-US" b="1" u="sng">
              <a:latin typeface="Arial"/>
              <a:cs typeface="Arial"/>
            </a:endParaRPr>
          </a:p>
          <a:p>
            <a:pPr lvl="2">
              <a:buFont typeface="Courier New" panose="020B0604020202020204" pitchFamily="34" charset="0"/>
              <a:buChar char="o"/>
            </a:pPr>
            <a:r>
              <a:rPr lang="en-US" altLang="en-US">
                <a:latin typeface="Arial"/>
                <a:cs typeface="Arial"/>
              </a:rPr>
              <a:t>attaining final compliance</a:t>
            </a:r>
            <a:endParaRPr lang="en-US" altLang="en-US" b="1" u="sng">
              <a:latin typeface="Arial"/>
              <a:cs typeface="Arial"/>
            </a:endParaRPr>
          </a:p>
          <a:p>
            <a:pPr lvl="1" eaLnBrk="1" hangingPunct="1"/>
            <a:r>
              <a:rPr lang="en-US" altLang="en-US" sz="2400">
                <a:latin typeface="Arial"/>
                <a:cs typeface="Arial"/>
              </a:rPr>
              <a:t>Can be applied to other major one-time reports like slug/spill plans</a:t>
            </a:r>
            <a:endParaRPr lang="en-US" altLang="en-US" sz="2400" b="1" u="sng">
              <a:latin typeface="Arial"/>
              <a:cs typeface="Arial"/>
            </a:endParaRPr>
          </a:p>
        </p:txBody>
      </p:sp>
      <p:sp>
        <p:nvSpPr>
          <p:cNvPr id="2" name="Slide Number Placeholder 1">
            <a:extLst>
              <a:ext uri="{FF2B5EF4-FFF2-40B4-BE49-F238E27FC236}">
                <a16:creationId xmlns:a16="http://schemas.microsoft.com/office/drawing/2014/main" id="{D1926F97-79F6-7236-624F-49AF3B85EF98}"/>
              </a:ext>
            </a:extLst>
          </p:cNvPr>
          <p:cNvSpPr>
            <a:spLocks noGrp="1"/>
          </p:cNvSpPr>
          <p:nvPr>
            <p:ph type="sldNum" sz="quarter" idx="12"/>
          </p:nvPr>
        </p:nvSpPr>
        <p:spPr/>
        <p:txBody>
          <a:bodyPr/>
          <a:lstStyle/>
          <a:p>
            <a:fld id="{11F27F3A-B3E9-41ED-AF8F-A365F10BB65F}"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6323"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a:latin typeface="Arial"/>
                <a:cs typeface="Arial"/>
              </a:rPr>
              <a:t>b)</a:t>
            </a:r>
            <a:r>
              <a:rPr lang="en-US" altLang="en-US" sz="2800">
                <a:latin typeface="Arial"/>
                <a:cs typeface="Times New Roman"/>
              </a:rPr>
              <a:t>   </a:t>
            </a:r>
            <a:r>
              <a:rPr lang="en-US" altLang="en-US" sz="2800">
                <a:latin typeface="Arial"/>
                <a:cs typeface="Arial"/>
              </a:rPr>
              <a:t>Miss due date for report in IUP or order by more than 45 days</a:t>
            </a:r>
            <a:endParaRPr lang="en-US" altLang="en-US" sz="2800" b="1" u="sng">
              <a:latin typeface="Arial"/>
              <a:cs typeface="Arial"/>
            </a:endParaRPr>
          </a:p>
          <a:p>
            <a:pPr lvl="1" eaLnBrk="1" hangingPunct="1"/>
            <a:r>
              <a:rPr lang="en-US" altLang="en-US" sz="2400">
                <a:latin typeface="Arial"/>
                <a:cs typeface="Arial"/>
              </a:rPr>
              <a:t>Applies to due dates for reports such as:</a:t>
            </a:r>
          </a:p>
          <a:p>
            <a:pPr lvl="2"/>
            <a:r>
              <a:rPr lang="en-US" altLang="en-US">
                <a:latin typeface="Arial"/>
                <a:cs typeface="Arial"/>
              </a:rPr>
              <a:t>Baseline monitoring reports, </a:t>
            </a:r>
          </a:p>
          <a:p>
            <a:pPr lvl="2" eaLnBrk="1" hangingPunct="1"/>
            <a:r>
              <a:rPr lang="en-US" altLang="en-US">
                <a:latin typeface="Arial"/>
                <a:cs typeface="Arial"/>
              </a:rPr>
              <a:t>90-day compliance reports, </a:t>
            </a:r>
            <a:endParaRPr lang="en-US" altLang="en-US">
              <a:latin typeface="Arial" panose="020B0604020202020204" pitchFamily="34" charset="0"/>
              <a:cs typeface="Arial" panose="020B0604020202020204" pitchFamily="34" charset="0"/>
            </a:endParaRPr>
          </a:p>
          <a:p>
            <a:pPr lvl="2"/>
            <a:r>
              <a:rPr lang="en-US" altLang="en-US">
                <a:latin typeface="Arial"/>
                <a:cs typeface="Arial"/>
              </a:rPr>
              <a:t>Self-monitoring reports, and </a:t>
            </a:r>
            <a:endParaRPr lang="en-US" altLang="en-US">
              <a:latin typeface="Arial" panose="020B0604020202020204" pitchFamily="34" charset="0"/>
              <a:cs typeface="Arial" panose="020B0604020202020204" pitchFamily="34" charset="0"/>
            </a:endParaRPr>
          </a:p>
          <a:p>
            <a:pPr lvl="2"/>
            <a:r>
              <a:rPr lang="en-US" altLang="en-US">
                <a:latin typeface="Arial"/>
                <a:cs typeface="Arial"/>
              </a:rPr>
              <a:t>Reports on compliance with compliance schedules </a:t>
            </a:r>
            <a:endParaRPr lang="en-US" altLang="en-US">
              <a:latin typeface="Arial" panose="020B0604020202020204" pitchFamily="34" charset="0"/>
              <a:cs typeface="Arial" panose="020B0604020202020204" pitchFamily="34" charset="0"/>
            </a:endParaRPr>
          </a:p>
          <a:p>
            <a:pPr lvl="1" eaLnBrk="1" hangingPunct="1"/>
            <a:r>
              <a:rPr lang="en-US" altLang="en-US" sz="2400">
                <a:latin typeface="Arial"/>
                <a:cs typeface="Arial"/>
              </a:rPr>
              <a:t>Can be applied to other routine reports like:</a:t>
            </a:r>
          </a:p>
          <a:p>
            <a:pPr lvl="2"/>
            <a:r>
              <a:rPr lang="en-US" altLang="en-US">
                <a:latin typeface="Arial"/>
                <a:cs typeface="Arial"/>
              </a:rPr>
              <a:t> TTO certification </a:t>
            </a:r>
            <a:endParaRPr lang="en-US" altLang="en-US">
              <a:latin typeface="Arial" panose="020B0604020202020204" pitchFamily="34" charset="0"/>
              <a:cs typeface="Arial" panose="020B0604020202020204" pitchFamily="34" charset="0"/>
            </a:endParaRPr>
          </a:p>
          <a:p>
            <a:pPr lvl="2"/>
            <a:r>
              <a:rPr lang="en-US" altLang="en-US">
                <a:latin typeface="Arial"/>
                <a:cs typeface="Arial"/>
              </a:rPr>
              <a:t>24 hour notifications, and </a:t>
            </a:r>
            <a:endParaRPr lang="en-US" altLang="en-US">
              <a:latin typeface="Arial" panose="020B0604020202020204" pitchFamily="34" charset="0"/>
              <a:cs typeface="Arial" panose="020B0604020202020204" pitchFamily="34" charset="0"/>
            </a:endParaRPr>
          </a:p>
          <a:p>
            <a:pPr lvl="2" eaLnBrk="1" hangingPunct="1"/>
            <a:r>
              <a:rPr lang="en-US" altLang="en-US">
                <a:latin typeface="Arial"/>
                <a:cs typeface="Arial"/>
              </a:rPr>
              <a:t>Resampling</a:t>
            </a:r>
            <a:endParaRPr lang="en-US" altLang="en-US" sz="2000" b="1" u="sng">
              <a:latin typeface="Arial"/>
              <a:cs typeface="Arial"/>
            </a:endParaRPr>
          </a:p>
        </p:txBody>
      </p:sp>
      <p:sp>
        <p:nvSpPr>
          <p:cNvPr id="2" name="Slide Number Placeholder 1">
            <a:extLst>
              <a:ext uri="{FF2B5EF4-FFF2-40B4-BE49-F238E27FC236}">
                <a16:creationId xmlns:a16="http://schemas.microsoft.com/office/drawing/2014/main" id="{10ACAEC2-BB6F-759D-1DAF-384FD1B5C5F6}"/>
              </a:ext>
            </a:extLst>
          </p:cNvPr>
          <p:cNvSpPr>
            <a:spLocks noGrp="1"/>
          </p:cNvSpPr>
          <p:nvPr>
            <p:ph type="sldNum" sz="quarter" idx="12"/>
          </p:nvPr>
        </p:nvSpPr>
        <p:spPr/>
        <p:txBody>
          <a:bodyPr/>
          <a:lstStyle/>
          <a:p>
            <a:fld id="{11F27F3A-B3E9-41ED-AF8F-A365F10BB65F}"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r>
              <a:rPr lang="en-US" altLang="en-US"/>
              <a:t> </a:t>
            </a:r>
          </a:p>
        </p:txBody>
      </p:sp>
      <p:sp>
        <p:nvSpPr>
          <p:cNvPr id="58371" name="Rectangle 3"/>
          <p:cNvSpPr>
            <a:spLocks noGrp="1" noChangeArrowheads="1"/>
          </p:cNvSpPr>
          <p:nvPr>
            <p:ph idx="1"/>
          </p:nvPr>
        </p:nvSpPr>
        <p:spPr/>
        <p:txBody>
          <a:bodyPr vert="horz" lIns="91440" tIns="45720" rIns="91440" bIns="45720" rtlCol="0" anchor="t">
            <a:normAutofit/>
          </a:bodyPr>
          <a:lstStyle/>
          <a:p>
            <a:pPr algn="just" eaLnBrk="1" hangingPunct="1">
              <a:lnSpc>
                <a:spcPct val="90000"/>
              </a:lnSpc>
            </a:pPr>
            <a:endParaRPr lang="en-US" altLang="en-US" sz="2800" b="1" u="sng"/>
          </a:p>
          <a:p>
            <a:pPr marL="0" indent="0" algn="just" eaLnBrk="1" hangingPunct="1">
              <a:lnSpc>
                <a:spcPct val="90000"/>
              </a:lnSpc>
              <a:buNone/>
            </a:pPr>
            <a:r>
              <a:rPr lang="en-US" altLang="en-US" sz="2800">
                <a:latin typeface="Arial"/>
                <a:cs typeface="Arial"/>
              </a:rPr>
              <a:t>c)</a:t>
            </a:r>
            <a:r>
              <a:rPr lang="en-US" altLang="en-US" sz="2800">
                <a:latin typeface="Arial"/>
                <a:cs typeface="Times New Roman"/>
              </a:rPr>
              <a:t>   </a:t>
            </a:r>
            <a:r>
              <a:rPr lang="en-US" altLang="en-US" sz="2800">
                <a:latin typeface="Arial"/>
                <a:cs typeface="Arial"/>
              </a:rPr>
              <a:t>Inaccurately report noncompliance;</a:t>
            </a:r>
          </a:p>
          <a:p>
            <a:pPr algn="just" eaLnBrk="1" hangingPunct="1">
              <a:lnSpc>
                <a:spcPct val="90000"/>
              </a:lnSpc>
            </a:pPr>
            <a:endParaRPr lang="en-US" altLang="en-US" sz="2800"/>
          </a:p>
          <a:p>
            <a:pPr algn="just" eaLnBrk="1" hangingPunct="1">
              <a:lnSpc>
                <a:spcPct val="90000"/>
              </a:lnSpc>
            </a:pPr>
            <a:endParaRPr lang="en-US" altLang="en-US" sz="2800"/>
          </a:p>
          <a:p>
            <a:pPr marL="0" indent="0" algn="just">
              <a:buNone/>
            </a:pPr>
            <a:r>
              <a:rPr lang="en-US" altLang="en-US" sz="2800">
                <a:latin typeface="Arial"/>
                <a:cs typeface="Arial"/>
              </a:rPr>
              <a:t>d)</a:t>
            </a:r>
            <a:r>
              <a:rPr lang="en-US" altLang="en-US" sz="2800">
                <a:latin typeface="Arial"/>
                <a:cs typeface="Times New Roman"/>
              </a:rPr>
              <a:t>  Any other violation or group of violations that the control authority or POTW determines will adversely affect the operation or implementation of the local pretreatment program.</a:t>
            </a:r>
            <a:r>
              <a:rPr lang="en-US" altLang="en-US" sz="2800">
                <a:latin typeface="Arial"/>
                <a:cs typeface="Arial"/>
              </a:rPr>
              <a:t> </a:t>
            </a:r>
            <a:endParaRPr lang="en-US" altLang="en-US" sz="2800"/>
          </a:p>
        </p:txBody>
      </p:sp>
      <p:sp>
        <p:nvSpPr>
          <p:cNvPr id="18436" name="Oval 4"/>
          <p:cNvSpPr>
            <a:spLocks noChangeArrowheads="1"/>
          </p:cNvSpPr>
          <p:nvPr/>
        </p:nvSpPr>
        <p:spPr bwMode="auto">
          <a:xfrm>
            <a:off x="330536" y="2785645"/>
            <a:ext cx="11554492" cy="2856331"/>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5FF39A2F-B9C9-3A23-3CE5-72CDD24A58F1}"/>
              </a:ext>
            </a:extLst>
          </p:cNvPr>
          <p:cNvSpPr>
            <a:spLocks noGrp="1"/>
          </p:cNvSpPr>
          <p:nvPr>
            <p:ph type="sldNum" sz="quarter" idx="12"/>
          </p:nvPr>
        </p:nvSpPr>
        <p:spPr/>
        <p:txBody>
          <a:bodyPr/>
          <a:lstStyle/>
          <a:p>
            <a:fld id="{11F27F3A-B3E9-41ED-AF8F-A365F10BB65F}"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0419" name="Rectangle 3"/>
          <p:cNvSpPr>
            <a:spLocks noGrp="1" noChangeArrowheads="1"/>
          </p:cNvSpPr>
          <p:nvPr>
            <p:ph idx="1"/>
          </p:nvPr>
        </p:nvSpPr>
        <p:spPr/>
        <p:txBody>
          <a:bodyPr vert="horz" lIns="91440" tIns="45720" rIns="91440" bIns="45720" rtlCol="0" anchor="t">
            <a:normAutofit/>
          </a:bodyPr>
          <a:lstStyle/>
          <a:p>
            <a:pPr algn="just"/>
            <a:r>
              <a:rPr lang="en-US" altLang="en-US" sz="2400">
                <a:latin typeface="Arial"/>
                <a:cs typeface="Arial"/>
              </a:rPr>
              <a:t>Completed on a Six-Month Basis, but really applies to each report</a:t>
            </a:r>
            <a:endParaRPr lang="en-US" altLang="en-US" sz="2400" b="1" u="sng">
              <a:latin typeface="Arial"/>
              <a:cs typeface="Arial"/>
            </a:endParaRPr>
          </a:p>
          <a:p>
            <a:pPr algn="just"/>
            <a:endParaRPr lang="en-US" altLang="en-US" sz="2400">
              <a:latin typeface="Comic Sans MS" panose="030F0702030302020204" pitchFamily="66" charset="0"/>
              <a:cs typeface="Times New Roman" panose="02020603050405020304" pitchFamily="18" charset="0"/>
            </a:endParaRPr>
          </a:p>
          <a:p>
            <a:pPr marL="457200" lvl="1" indent="0" algn="just">
              <a:buNone/>
            </a:pPr>
            <a:r>
              <a:rPr lang="en-US" altLang="en-US" sz="2200">
                <a:latin typeface="Franklin Gothic Medium"/>
                <a:cs typeface="Times New Roman"/>
              </a:rPr>
              <a:t>Examples:</a:t>
            </a:r>
          </a:p>
          <a:p>
            <a:pPr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1) An Industry is required by their IUP to sample monthly for 10 parameters and report the results to the POTW by the 20</a:t>
            </a:r>
            <a:r>
              <a:rPr lang="en-US" altLang="en-US" sz="2200" baseline="30000">
                <a:latin typeface="Franklin Gothic Medium"/>
                <a:cs typeface="Times New Roman"/>
              </a:rPr>
              <a:t>th</a:t>
            </a:r>
            <a:r>
              <a:rPr lang="en-US" altLang="en-US" sz="2200">
                <a:latin typeface="Franklin Gothic Medium"/>
                <a:cs typeface="Times New Roman"/>
              </a:rPr>
              <a:t> day of the month following the month in which the samples were collected.  The results of the samples collected in July, due August 20, are not received until October 23.</a:t>
            </a:r>
            <a:endParaRPr lang="en-US" altLang="en-US" sz="2200" b="1">
              <a:latin typeface="Franklin Gothic Medium"/>
              <a:cs typeface="Times New Roman"/>
            </a:endParaRPr>
          </a:p>
        </p:txBody>
      </p:sp>
      <p:sp>
        <p:nvSpPr>
          <p:cNvPr id="2" name="Slide Number Placeholder 1">
            <a:extLst>
              <a:ext uri="{FF2B5EF4-FFF2-40B4-BE49-F238E27FC236}">
                <a16:creationId xmlns:a16="http://schemas.microsoft.com/office/drawing/2014/main" id="{00DE105A-6DD6-DF8E-DC1C-8849F4179387}"/>
              </a:ext>
            </a:extLst>
          </p:cNvPr>
          <p:cNvSpPr>
            <a:spLocks noGrp="1"/>
          </p:cNvSpPr>
          <p:nvPr>
            <p:ph type="sldNum" sz="quarter" idx="12"/>
          </p:nvPr>
        </p:nvSpPr>
        <p:spPr/>
        <p:txBody>
          <a:bodyPr/>
          <a:lstStyle/>
          <a:p>
            <a:fld id="{11F27F3A-B3E9-41ED-AF8F-A365F10BB65F}"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483027" y="1493585"/>
            <a:ext cx="7924800" cy="3564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914400" indent="-4572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a:t>
            </a:r>
          </a:p>
          <a:p>
            <a:pPr eaLnBrk="1" hangingPunct="1">
              <a:buClrTx/>
              <a:buSzTx/>
              <a:buFontTx/>
              <a:buNone/>
            </a:pPr>
            <a:r>
              <a:rPr lang="en-US" altLang="en-US" sz="2400">
                <a:latin typeface="Times New Roman"/>
                <a:cs typeface="Times New Roman"/>
              </a:rPr>
              <a:t>1.    Introduction-NPDES Requirement</a:t>
            </a:r>
          </a:p>
          <a:p>
            <a:pPr eaLnBrk="1" hangingPunct="1">
              <a:buClrTx/>
              <a:buSzTx/>
              <a:buFontTx/>
              <a:buNone/>
            </a:pPr>
            <a:r>
              <a:rPr lang="en-US" altLang="en-US" sz="2400">
                <a:latin typeface="Times New Roman"/>
                <a:cs typeface="Times New Roman"/>
              </a:rPr>
              <a:t>2.    Compliance Judgment</a:t>
            </a:r>
          </a:p>
          <a:p>
            <a:pPr lvl="1">
              <a:buClrTx/>
              <a:buSzTx/>
              <a:buFontTx/>
              <a:buChar char="•"/>
            </a:pPr>
            <a:r>
              <a:rPr lang="en-US" altLang="en-US" sz="2400">
                <a:latin typeface="Times New Roman"/>
                <a:cs typeface="Times New Roman"/>
              </a:rPr>
              <a:t>SNC Definition</a:t>
            </a:r>
          </a:p>
          <a:p>
            <a:pPr lvl="1">
              <a:buClrTx/>
              <a:buSzTx/>
              <a:buFontTx/>
              <a:buChar char="•"/>
            </a:pPr>
            <a:r>
              <a:rPr lang="en-US" altLang="en-US" sz="2400">
                <a:latin typeface="Times New Roman"/>
                <a:cs typeface="Times New Roman"/>
              </a:rPr>
              <a:t>SNC for Reporting/Permit Conditions</a:t>
            </a:r>
            <a:endParaRPr lang="en-US" sz="2400">
              <a:latin typeface="Times New Roman"/>
              <a:ea typeface="Tahoma"/>
              <a:cs typeface="Tahoma"/>
            </a:endParaRPr>
          </a:p>
          <a:p>
            <a:pPr lvl="1" eaLnBrk="1" hangingPunct="1">
              <a:buClrTx/>
              <a:buSzTx/>
              <a:buFontTx/>
              <a:buChar char="•"/>
            </a:pPr>
            <a:r>
              <a:rPr lang="en-US" altLang="en-US" sz="2400">
                <a:latin typeface="Times New Roman"/>
                <a:cs typeface="Times New Roman"/>
              </a:rPr>
              <a:t>SNC for Limits Violations</a:t>
            </a:r>
          </a:p>
          <a:p>
            <a:pPr lvl="1" eaLnBrk="1" hangingPunct="1">
              <a:buClrTx/>
              <a:buSzTx/>
              <a:buFontTx/>
              <a:buChar char="•"/>
            </a:pPr>
            <a:r>
              <a:rPr lang="en-US" altLang="en-US" sz="2400">
                <a:latin typeface="Times New Roman"/>
                <a:cs typeface="Times New Roman"/>
              </a:rPr>
              <a:t>Data Summary Form</a:t>
            </a:r>
          </a:p>
          <a:p>
            <a:pPr lvl="1" eaLnBrk="1" hangingPunct="1">
              <a:buClrTx/>
              <a:buSzTx/>
              <a:buFontTx/>
              <a:buChar char="•"/>
            </a:pPr>
            <a:r>
              <a:rPr lang="en-US" altLang="en-US" sz="2400">
                <a:latin typeface="Times New Roman"/>
                <a:cs typeface="Times New Roman"/>
              </a:rPr>
              <a:t>Compliance Judgment Examples</a:t>
            </a:r>
          </a:p>
        </p:txBody>
      </p:sp>
      <p:sp>
        <p:nvSpPr>
          <p:cNvPr id="8" name="Rectangle 2">
            <a:extLst>
              <a:ext uri="{FF2B5EF4-FFF2-40B4-BE49-F238E27FC236}">
                <a16:creationId xmlns:a16="http://schemas.microsoft.com/office/drawing/2014/main" id="{99A52A49-66EE-6A16-BC53-F726B4336DB8}"/>
              </a:ext>
            </a:extLst>
          </p:cNvPr>
          <p:cNvSpPr>
            <a:spLocks noGrp="1" noChangeArrowheads="1"/>
          </p:cNvSpPr>
          <p:nvPr>
            <p:ph type="title"/>
          </p:nvPr>
        </p:nvSpPr>
        <p:spPr>
          <a:xfrm>
            <a:off x="1638188" y="292888"/>
            <a:ext cx="6029326" cy="557215"/>
          </a:xfrm>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9" name="Slide Number Placeholder 8">
            <a:extLst>
              <a:ext uri="{FF2B5EF4-FFF2-40B4-BE49-F238E27FC236}">
                <a16:creationId xmlns:a16="http://schemas.microsoft.com/office/drawing/2014/main" id="{C9E97692-6F74-AF43-42D2-7283EFBDC20F}"/>
              </a:ext>
            </a:extLst>
          </p:cNvPr>
          <p:cNvSpPr>
            <a:spLocks noGrp="1"/>
          </p:cNvSpPr>
          <p:nvPr>
            <p:ph type="sldNum" sz="quarter" idx="12"/>
          </p:nvPr>
        </p:nvSpPr>
        <p:spPr/>
        <p:txBody>
          <a:bodyPr/>
          <a:lstStyle/>
          <a:p>
            <a:fld id="{11F27F3A-B3E9-41ED-AF8F-A365F10BB65F}"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Reporting/Permit Conditions (cont.)</a:t>
            </a:r>
          </a:p>
        </p:txBody>
      </p:sp>
      <p:sp>
        <p:nvSpPr>
          <p:cNvPr id="62467" name="Rectangle 3"/>
          <p:cNvSpPr>
            <a:spLocks noGrp="1" noChangeArrowheads="1"/>
          </p:cNvSpPr>
          <p:nvPr>
            <p:ph idx="1"/>
          </p:nvPr>
        </p:nvSpPr>
        <p:spPr/>
        <p:txBody>
          <a:bodyPr vert="horz" lIns="91440" tIns="45720" rIns="91440" bIns="45720" rtlCol="0" anchor="t">
            <a:normAutofit/>
          </a:bodyPr>
          <a:lstStyle/>
          <a:p>
            <a:pPr marL="609600" indent="-609600"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2) Industry fails to collect the required samples in November at all. </a:t>
            </a:r>
            <a:endParaRPr lang="en-US" altLang="en-US" sz="2200">
              <a:latin typeface="Franklin Gothic Medium"/>
              <a:cs typeface="Times New Roman" panose="02020603050405020304" pitchFamily="18" charset="0"/>
            </a:endParaRPr>
          </a:p>
          <a:p>
            <a:pPr algn="just"/>
            <a:endParaRPr lang="en-US" altLang="en-US" sz="2400">
              <a:latin typeface="Franklin Gothic Medium"/>
              <a:cs typeface="Times New Roman" panose="02020603050405020304" pitchFamily="18" charset="0"/>
            </a:endParaRPr>
          </a:p>
          <a:p>
            <a:pPr marL="457200" lvl="1" indent="0" algn="just">
              <a:buNone/>
            </a:pPr>
            <a:r>
              <a:rPr lang="en-US" altLang="en-US" sz="2200">
                <a:latin typeface="Franklin Gothic Medium"/>
                <a:cs typeface="Times New Roman"/>
              </a:rPr>
              <a:t>3) An Industry is required by their IUP to re-apply by February 1 (180 days before the IUP expires on August 1) and the application is not received until May 15.</a:t>
            </a:r>
          </a:p>
          <a:p>
            <a:pPr marL="0" indent="0" algn="ctr">
              <a:buNone/>
            </a:pPr>
            <a:endParaRPr lang="en-US" altLang="en-US" sz="2400">
              <a:latin typeface="Franklin Gothic Medium"/>
              <a:cs typeface="Times New Roman" panose="02020603050405020304" pitchFamily="18" charset="0"/>
            </a:endParaRPr>
          </a:p>
          <a:p>
            <a:pPr marL="0" indent="0" algn="ctr">
              <a:buNone/>
            </a:pPr>
            <a:r>
              <a:rPr lang="en-US" altLang="en-US" sz="2400" b="1">
                <a:latin typeface="Franklin Gothic Medium"/>
                <a:cs typeface="Times New Roman"/>
              </a:rPr>
              <a:t>Call DWR to discuss any extenuating circumstances</a:t>
            </a:r>
          </a:p>
        </p:txBody>
      </p:sp>
      <p:sp>
        <p:nvSpPr>
          <p:cNvPr id="19461" name="Text Box 5"/>
          <p:cNvSpPr txBox="1">
            <a:spLocks noChangeArrowheads="1"/>
          </p:cNvSpPr>
          <p:nvPr/>
        </p:nvSpPr>
        <p:spPr bwMode="auto">
          <a:xfrm>
            <a:off x="3874337" y="4924008"/>
            <a:ext cx="4144963" cy="1173162"/>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Addendum for discussion and some examples of extenuating circumstances</a:t>
            </a:r>
          </a:p>
        </p:txBody>
      </p:sp>
      <p:sp>
        <p:nvSpPr>
          <p:cNvPr id="2" name="Slide Number Placeholder 1">
            <a:extLst>
              <a:ext uri="{FF2B5EF4-FFF2-40B4-BE49-F238E27FC236}">
                <a16:creationId xmlns:a16="http://schemas.microsoft.com/office/drawing/2014/main" id="{533EAFAF-2509-9FF9-9498-508A4B10B16C}"/>
              </a:ext>
            </a:extLst>
          </p:cNvPr>
          <p:cNvSpPr>
            <a:spLocks noGrp="1"/>
          </p:cNvSpPr>
          <p:nvPr>
            <p:ph type="sldNum" sz="quarter" idx="12"/>
          </p:nvPr>
        </p:nvSpPr>
        <p:spPr/>
        <p:txBody>
          <a:bodyPr/>
          <a:lstStyle/>
          <a:p>
            <a:fld id="{11F27F3A-B3E9-41ED-AF8F-A365F10BB65F}"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 calcmode="lin" valueType="num">
                                      <p:cBhvr additive="base">
                                        <p:cTn id="7" dur="500" fill="hold"/>
                                        <p:tgtEl>
                                          <p:spTgt spid="19461"/>
                                        </p:tgtEl>
                                        <p:attrNameLst>
                                          <p:attrName>ppt_x</p:attrName>
                                        </p:attrNameLst>
                                      </p:cBhvr>
                                      <p:tavLst>
                                        <p:tav tm="0">
                                          <p:val>
                                            <p:strVal val="0-#ppt_w/2"/>
                                          </p:val>
                                        </p:tav>
                                        <p:tav tm="100000">
                                          <p:val>
                                            <p:strVal val="#ppt_x"/>
                                          </p:val>
                                        </p:tav>
                                      </p:tavLst>
                                    </p:anim>
                                    <p:anim calcmode="lin" valueType="num">
                                      <p:cBhvr additive="base">
                                        <p:cTn id="8" dur="500" fill="hold"/>
                                        <p:tgtEl>
                                          <p:spTgt spid="194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normAutofit fontScale="90000"/>
          </a:bodyPr>
          <a:lstStyle/>
          <a:p>
            <a:pPr eaLnBrk="1" hangingPunct="1"/>
            <a:r>
              <a:rPr lang="en-US" altLang="en-US" sz="3600">
                <a:latin typeface="Times" panose="02020603050405020304" pitchFamily="18" charset="0"/>
              </a:rPr>
              <a:t>SNC</a:t>
            </a:r>
            <a:r>
              <a:rPr lang="en-US" altLang="en-US">
                <a:latin typeface="Times" panose="02020603050405020304" pitchFamily="18" charset="0"/>
                <a:cs typeface="Times New Roman" panose="02020603050405020304" pitchFamily="18" charset="0"/>
              </a:rPr>
              <a:t> for </a:t>
            </a:r>
            <a:r>
              <a:rPr lang="en-US" altLang="en-US" sz="3600">
                <a:latin typeface="Times" panose="02020603050405020304" pitchFamily="18" charset="0"/>
              </a:rPr>
              <a:t>Limits</a:t>
            </a:r>
            <a:r>
              <a:rPr lang="en-US" altLang="en-US">
                <a:latin typeface="Times" panose="02020603050405020304" pitchFamily="18" charset="0"/>
                <a:cs typeface="Times New Roman" panose="02020603050405020304" pitchFamily="18" charset="0"/>
              </a:rPr>
              <a:t> Violations</a:t>
            </a:r>
            <a:r>
              <a:rPr lang="en-US" altLang="en-US"/>
              <a:t> </a:t>
            </a:r>
          </a:p>
        </p:txBody>
      </p:sp>
      <p:sp>
        <p:nvSpPr>
          <p:cNvPr id="66563"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800">
                <a:latin typeface="Arial"/>
                <a:cs typeface="Arial"/>
              </a:rPr>
              <a:t>You only need to make this determination if there were violations</a:t>
            </a:r>
            <a:endParaRPr lang="en-US" altLang="en-US" sz="2800" b="1" u="sng">
              <a:latin typeface="Arial"/>
              <a:cs typeface="Arial"/>
            </a:endParaRPr>
          </a:p>
          <a:p>
            <a:pPr marL="0" indent="0" eaLnBrk="1" hangingPunct="1">
              <a:lnSpc>
                <a:spcPct val="90000"/>
              </a:lnSpc>
              <a:buNone/>
            </a:pPr>
            <a:endParaRPr lang="en-US" altLang="en-US" sz="2800" b="1" u="sng"/>
          </a:p>
          <a:p>
            <a:pPr marL="0" indent="0" eaLnBrk="1" hangingPunct="1">
              <a:lnSpc>
                <a:spcPct val="90000"/>
              </a:lnSpc>
              <a:buNone/>
            </a:pPr>
            <a:r>
              <a:rPr lang="en-US" altLang="en-US" sz="2800" u="sng">
                <a:latin typeface="Arial"/>
                <a:cs typeface="Arial"/>
              </a:rPr>
              <a:t>SNC for Limits Categories</a:t>
            </a:r>
            <a:endParaRPr lang="en-US" altLang="en-US" sz="2800" b="1" u="sng">
              <a:latin typeface="Arial"/>
              <a:cs typeface="Arial"/>
            </a:endParaRPr>
          </a:p>
          <a:p>
            <a:pPr marL="0" indent="0" eaLnBrk="1" hangingPunct="1">
              <a:lnSpc>
                <a:spcPct val="90000"/>
              </a:lnSpc>
              <a:buNone/>
            </a:pPr>
            <a:endParaRPr lang="en-US" altLang="en-US" sz="1800" b="1" u="sng"/>
          </a:p>
          <a:p>
            <a:pPr marL="457200" lvl="1" indent="0" eaLnBrk="1" hangingPunct="1">
              <a:lnSpc>
                <a:spcPct val="90000"/>
              </a:lnSpc>
              <a:buNone/>
            </a:pPr>
            <a:r>
              <a:rPr lang="en-US" altLang="en-US" sz="2600">
                <a:latin typeface="Arial"/>
                <a:cs typeface="Arial"/>
              </a:rPr>
              <a:t>a)</a:t>
            </a:r>
            <a:r>
              <a:rPr lang="en-US" altLang="en-US" sz="2600">
                <a:latin typeface="Times New Roman"/>
                <a:cs typeface="Times New Roman"/>
              </a:rPr>
              <a:t> </a:t>
            </a:r>
            <a:r>
              <a:rPr lang="en-US" altLang="en-US" sz="2600">
                <a:latin typeface="Arial"/>
                <a:cs typeface="Arial"/>
              </a:rPr>
              <a:t>Pass-through/Interference</a:t>
            </a:r>
            <a:endParaRPr lang="en-US" altLang="en-US" sz="2600" b="1" u="sng">
              <a:latin typeface="Arial"/>
              <a:cs typeface="Arial"/>
            </a:endParaRPr>
          </a:p>
          <a:p>
            <a:pPr eaLnBrk="1" hangingPunct="1">
              <a:lnSpc>
                <a:spcPct val="90000"/>
              </a:lnSpc>
            </a:pPr>
            <a:endParaRPr lang="en-US" altLang="en-US" sz="1800" b="1" u="sng"/>
          </a:p>
          <a:p>
            <a:pPr marL="457200" lvl="1" indent="0" eaLnBrk="1" hangingPunct="1">
              <a:lnSpc>
                <a:spcPct val="90000"/>
              </a:lnSpc>
              <a:buNone/>
            </a:pPr>
            <a:r>
              <a:rPr lang="en-US" altLang="en-US" sz="2600">
                <a:latin typeface="Arial"/>
                <a:cs typeface="Arial"/>
              </a:rPr>
              <a:t>b)</a:t>
            </a:r>
            <a:r>
              <a:rPr lang="en-US" altLang="en-US" sz="2600">
                <a:latin typeface="Times New Roman"/>
                <a:cs typeface="Times New Roman"/>
              </a:rPr>
              <a:t> </a:t>
            </a:r>
            <a:r>
              <a:rPr lang="en-US" altLang="en-US" sz="2600">
                <a:latin typeface="Arial"/>
                <a:cs typeface="Arial"/>
              </a:rPr>
              <a:t>Threat to Human Health, Welfare or the Environment</a:t>
            </a:r>
            <a:endParaRPr lang="en-US" altLang="en-US" sz="2600" b="1" u="sng">
              <a:latin typeface="Arial"/>
              <a:cs typeface="Arial"/>
            </a:endParaRPr>
          </a:p>
          <a:p>
            <a:pPr eaLnBrk="1" hangingPunct="1">
              <a:lnSpc>
                <a:spcPct val="90000"/>
              </a:lnSpc>
            </a:pPr>
            <a:endParaRPr lang="en-US" altLang="en-US" sz="1800" b="1" u="sng"/>
          </a:p>
          <a:p>
            <a:pPr marL="457200" lvl="1" indent="0" eaLnBrk="1" hangingPunct="1">
              <a:lnSpc>
                <a:spcPct val="90000"/>
              </a:lnSpc>
              <a:buNone/>
            </a:pPr>
            <a:r>
              <a:rPr lang="en-US" altLang="en-US" sz="2600">
                <a:latin typeface="Arial"/>
                <a:cs typeface="Arial"/>
              </a:rPr>
              <a:t>c)</a:t>
            </a:r>
            <a:r>
              <a:rPr lang="en-US" altLang="en-US" sz="2600">
                <a:latin typeface="Times New Roman"/>
                <a:cs typeface="Times New Roman"/>
              </a:rPr>
              <a:t> </a:t>
            </a:r>
            <a:r>
              <a:rPr lang="en-US" altLang="en-US" sz="2600">
                <a:latin typeface="Arial"/>
                <a:cs typeface="Arial"/>
              </a:rPr>
              <a:t>Emergency Suspension from such a Discharge</a:t>
            </a:r>
          </a:p>
        </p:txBody>
      </p:sp>
      <p:sp>
        <p:nvSpPr>
          <p:cNvPr id="2" name="Slide Number Placeholder 1">
            <a:extLst>
              <a:ext uri="{FF2B5EF4-FFF2-40B4-BE49-F238E27FC236}">
                <a16:creationId xmlns:a16="http://schemas.microsoft.com/office/drawing/2014/main" id="{4BD8CF0D-8354-7C89-C860-7B8E4E700397}"/>
              </a:ext>
            </a:extLst>
          </p:cNvPr>
          <p:cNvSpPr>
            <a:spLocks noGrp="1"/>
          </p:cNvSpPr>
          <p:nvPr>
            <p:ph type="sldNum" sz="quarter" idx="12"/>
          </p:nvPr>
        </p:nvSpPr>
        <p:spPr/>
        <p:txBody>
          <a:bodyPr/>
          <a:lstStyle/>
          <a:p>
            <a:fld id="{11F27F3A-B3E9-41ED-AF8F-A365F10BB65F}"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68611" name="Rectangle 3"/>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marL="0" indent="0" eaLnBrk="1" hangingPunct="1">
              <a:buNone/>
            </a:pPr>
            <a:endParaRPr lang="en-US" altLang="en-US" sz="2400" b="1" u="sng"/>
          </a:p>
          <a:p>
            <a:pPr marL="457200" lvl="1" indent="0" eaLnBrk="1" hangingPunct="1">
              <a:buNone/>
            </a:pPr>
            <a:r>
              <a:rPr lang="en-US" altLang="en-US" sz="2600">
                <a:latin typeface="Arial"/>
                <a:cs typeface="Arial"/>
              </a:rPr>
              <a:t>d)</a:t>
            </a:r>
            <a:r>
              <a:rPr lang="en-US" altLang="en-US" sz="2600">
                <a:latin typeface="Times New Roman"/>
                <a:cs typeface="Times New Roman"/>
              </a:rPr>
              <a:t> </a:t>
            </a:r>
            <a:r>
              <a:rPr lang="en-US" altLang="en-US" sz="2600">
                <a:latin typeface="Arial"/>
                <a:cs typeface="Arial"/>
              </a:rPr>
              <a:t>Chronic Violations (those that exceed limit by any quantity)</a:t>
            </a:r>
            <a:endParaRPr lang="en-US" altLang="en-US" sz="2600" b="1" u="sng">
              <a:latin typeface="Arial"/>
              <a:cs typeface="Arial"/>
            </a:endParaRPr>
          </a:p>
          <a:p>
            <a:pPr eaLnBrk="1" hangingPunct="1"/>
            <a:endParaRPr lang="en-US" altLang="en-US" sz="2400"/>
          </a:p>
          <a:p>
            <a:pPr marL="457200" lvl="1" indent="0" eaLnBrk="1" hangingPunct="1">
              <a:buNone/>
            </a:pPr>
            <a:r>
              <a:rPr lang="en-US" altLang="en-US" sz="2600">
                <a:latin typeface="Arial"/>
                <a:cs typeface="Arial"/>
              </a:rPr>
              <a:t>e)</a:t>
            </a:r>
            <a:r>
              <a:rPr lang="en-US" altLang="en-US" sz="2600">
                <a:latin typeface="Times New Roman"/>
                <a:cs typeface="Times New Roman"/>
              </a:rPr>
              <a:t> </a:t>
            </a:r>
            <a:r>
              <a:rPr lang="en-US" altLang="en-US" sz="2600">
                <a:latin typeface="Arial"/>
                <a:cs typeface="Arial"/>
              </a:rPr>
              <a:t>Technical Review Criteria (TRC) Violations	</a:t>
            </a:r>
            <a:br>
              <a:rPr lang="en-US" altLang="en-US" sz="2600"/>
            </a:br>
            <a:r>
              <a:rPr lang="en-US" altLang="en-US" sz="2600">
                <a:latin typeface="Arial"/>
                <a:cs typeface="Arial"/>
              </a:rPr>
              <a:t>(those that equal or exceed an adjusted limit by any quantity)</a:t>
            </a:r>
            <a:endParaRPr lang="en-US" altLang="en-US" sz="2600" b="1" u="sng">
              <a:latin typeface="Arial"/>
              <a:cs typeface="Arial"/>
            </a:endParaRPr>
          </a:p>
          <a:p>
            <a:pPr lvl="2" eaLnBrk="1" hangingPunct="1"/>
            <a:r>
              <a:rPr lang="en-US" altLang="en-US" sz="2200">
                <a:latin typeface="Arial"/>
                <a:cs typeface="Arial"/>
              </a:rPr>
              <a:t>Limit * 1.4 for BOD, TSS, fats, oils, and grease</a:t>
            </a:r>
            <a:endParaRPr lang="en-US" altLang="en-US" sz="2200" b="1" u="sng">
              <a:latin typeface="Arial"/>
              <a:cs typeface="Arial"/>
            </a:endParaRPr>
          </a:p>
          <a:p>
            <a:pPr lvl="2" eaLnBrk="1" hangingPunct="1"/>
            <a:r>
              <a:rPr lang="en-US" altLang="en-US" sz="2200">
                <a:latin typeface="Arial"/>
                <a:cs typeface="Arial"/>
              </a:rPr>
              <a:t>Limit * 1.2 for all other parameters, except pH</a:t>
            </a:r>
            <a:endParaRPr lang="en-US" altLang="en-US" sz="2200" b="1" u="sng">
              <a:latin typeface="Arial"/>
              <a:cs typeface="Arial"/>
            </a:endParaRPr>
          </a:p>
        </p:txBody>
      </p:sp>
      <p:sp>
        <p:nvSpPr>
          <p:cNvPr id="2" name="Slide Number Placeholder 1">
            <a:extLst>
              <a:ext uri="{FF2B5EF4-FFF2-40B4-BE49-F238E27FC236}">
                <a16:creationId xmlns:a16="http://schemas.microsoft.com/office/drawing/2014/main" id="{0E0EA52A-4AD3-B3ED-F7D4-16DCAE3B4AAB}"/>
              </a:ext>
            </a:extLst>
          </p:cNvPr>
          <p:cNvSpPr>
            <a:spLocks noGrp="1"/>
          </p:cNvSpPr>
          <p:nvPr>
            <p:ph type="sldNum" sz="quarter" idx="12"/>
          </p:nvPr>
        </p:nvSpPr>
        <p:spPr/>
        <p:txBody>
          <a:bodyPr/>
          <a:lstStyle/>
          <a:p>
            <a:fld id="{11F27F3A-B3E9-41ED-AF8F-A365F10BB65F}"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p:txBody>
          <a:bodyPr/>
          <a:lstStyle/>
          <a:p>
            <a:pPr eaLnBrk="1" hangingPunct="1"/>
            <a:r>
              <a:rPr lang="en-US" altLang="en-US" sz="3200">
                <a:latin typeface="Times" panose="02020603050405020304" pitchFamily="18" charset="0"/>
              </a:rPr>
              <a:t>SNC for Limits Violations</a:t>
            </a:r>
            <a:r>
              <a:rPr lang="en-US" altLang="en-US" sz="3200"/>
              <a:t> </a:t>
            </a:r>
          </a:p>
        </p:txBody>
      </p:sp>
      <p:sp>
        <p:nvSpPr>
          <p:cNvPr id="70659" name="Rectangle 1027"/>
          <p:cNvSpPr>
            <a:spLocks noGrp="1" noChangeArrowheads="1"/>
          </p:cNvSpPr>
          <p:nvPr>
            <p:ph idx="1"/>
          </p:nvPr>
        </p:nvSpPr>
        <p:spPr/>
        <p:txBody>
          <a:bodyPr vert="horz" lIns="91440" tIns="45720" rIns="91440" bIns="45720" rtlCol="0" anchor="t">
            <a:normAutofit/>
          </a:bodyPr>
          <a:lstStyle/>
          <a:p>
            <a:pPr marL="0" indent="0" eaLnBrk="1" hangingPunct="1">
              <a:buNone/>
            </a:pPr>
            <a:r>
              <a:rPr lang="en-US" altLang="en-US" sz="2800" u="sng">
                <a:latin typeface="Arial"/>
                <a:cs typeface="Arial"/>
              </a:rPr>
              <a:t>SNC for Limits Categories (cont.)</a:t>
            </a:r>
            <a:endParaRPr lang="en-US" altLang="en-US" sz="2800" b="1" u="sng">
              <a:latin typeface="Arial"/>
              <a:cs typeface="Arial"/>
            </a:endParaRPr>
          </a:p>
          <a:p>
            <a:pPr eaLnBrk="1" hangingPunct="1"/>
            <a:endParaRPr lang="en-US" altLang="en-US" sz="2400"/>
          </a:p>
          <a:p>
            <a:pPr eaLnBrk="1" hangingPunct="1"/>
            <a:endParaRPr lang="en-US" altLang="en-US" sz="2400" b="1" u="sng"/>
          </a:p>
          <a:p>
            <a:pPr marL="457200" lvl="1" indent="0" eaLnBrk="1" hangingPunct="1">
              <a:buNone/>
            </a:pPr>
            <a:r>
              <a:rPr lang="en-US" altLang="en-US" sz="2600">
                <a:latin typeface="Arial"/>
                <a:cs typeface="Arial"/>
              </a:rPr>
              <a:t>f)</a:t>
            </a:r>
            <a:r>
              <a:rPr lang="en-US" altLang="en-US" sz="2600">
                <a:latin typeface="Times New Roman"/>
                <a:cs typeface="Times New Roman"/>
              </a:rPr>
              <a:t>   </a:t>
            </a:r>
            <a:r>
              <a:rPr lang="en-US" altLang="en-US" sz="2600">
                <a:latin typeface="Arial"/>
                <a:cs typeface="Arial"/>
              </a:rPr>
              <a:t>Any other violation or group of violations that the control authority or POTW determines will adversely affect the operation or implementation of the local pretreatment program.</a:t>
            </a:r>
          </a:p>
        </p:txBody>
      </p:sp>
      <p:sp>
        <p:nvSpPr>
          <p:cNvPr id="186372" name="Oval 1028"/>
          <p:cNvSpPr>
            <a:spLocks noChangeArrowheads="1"/>
          </p:cNvSpPr>
          <p:nvPr/>
        </p:nvSpPr>
        <p:spPr bwMode="auto">
          <a:xfrm>
            <a:off x="537579" y="2416427"/>
            <a:ext cx="11113335" cy="2124410"/>
          </a:xfrm>
          <a:prstGeom prst="ellipse">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4" name="Slide Number Placeholder 3">
            <a:extLst>
              <a:ext uri="{FF2B5EF4-FFF2-40B4-BE49-F238E27FC236}">
                <a16:creationId xmlns:a16="http://schemas.microsoft.com/office/drawing/2014/main" id="{6845C11B-E65D-AA24-B650-38B98971077B}"/>
              </a:ext>
            </a:extLst>
          </p:cNvPr>
          <p:cNvSpPr>
            <a:spLocks noGrp="1"/>
          </p:cNvSpPr>
          <p:nvPr>
            <p:ph type="sldNum" sz="quarter" idx="12"/>
          </p:nvPr>
        </p:nvSpPr>
        <p:spPr/>
        <p:txBody>
          <a:bodyPr/>
          <a:lstStyle/>
          <a:p>
            <a:fld id="{11F27F3A-B3E9-41ED-AF8F-A365F10BB65F}"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86372"/>
                                        </p:tgtEl>
                                        <p:attrNameLst>
                                          <p:attrName>style.visibility</p:attrName>
                                        </p:attrNameLst>
                                      </p:cBhvr>
                                      <p:to>
                                        <p:strVal val="visible"/>
                                      </p:to>
                                    </p:set>
                                    <p:animEffect transition="in" filter="slide(fromBottom)">
                                      <p:cBhvr>
                                        <p:cTn id="7" dur="500"/>
                                        <p:tgtEl>
                                          <p:spTgt spid="186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a:latin typeface="Arial" panose="020B0604020202020204" pitchFamily="34" charset="0"/>
                <a:cs typeface="Arial" panose="020B0604020202020204" pitchFamily="34" charset="0"/>
              </a:rPr>
              <a:t>SNC for Limits Violations (continued)</a:t>
            </a:r>
            <a:endParaRPr lang="en-US" altLang="en-US" sz="1200">
              <a:latin typeface="Times" panose="02020603050405020304" pitchFamily="18" charset="0"/>
            </a:endParaRPr>
          </a:p>
        </p:txBody>
      </p:sp>
      <p:sp>
        <p:nvSpPr>
          <p:cNvPr id="72707" name="Rectangle 3"/>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Completed on a Six Month Basis</a:t>
            </a:r>
          </a:p>
          <a:p>
            <a:pPr eaLnBrk="1" hangingPunct="1">
              <a:lnSpc>
                <a:spcPct val="90000"/>
              </a:lnSpc>
            </a:pPr>
            <a:endParaRPr lang="en-US" altLang="en-US" sz="6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Calculated For Each </a:t>
            </a:r>
            <a:r>
              <a:rPr lang="en-US" altLang="en-US" sz="2200" u="sng">
                <a:latin typeface="Franklin Gothic Medium"/>
                <a:cs typeface="Times New Roman"/>
              </a:rPr>
              <a:t>Limit</a:t>
            </a:r>
            <a:endParaRPr lang="en-US" altLang="en-US" sz="2200">
              <a:latin typeface="Franklin Gothic Medium"/>
              <a:cs typeface="Times New Roman"/>
            </a:endParaRPr>
          </a:p>
          <a:p>
            <a:pPr marL="914400" lvl="2" indent="0" eaLnBrk="1" hangingPunct="1">
              <a:lnSpc>
                <a:spcPct val="90000"/>
              </a:lnSpc>
              <a:buNone/>
            </a:pPr>
            <a:r>
              <a:rPr lang="en-US" altLang="en-US" sz="2200">
                <a:latin typeface="Franklin Gothic Medium"/>
                <a:cs typeface="Times New Roman"/>
              </a:rPr>
              <a:t>For Example:</a:t>
            </a:r>
          </a:p>
          <a:p>
            <a:pPr marL="914400" lvl="2" indent="0">
              <a:buFont typeface="Arial" panose="020B0604020202020204" pitchFamily="34" charset="0"/>
              <a:buNone/>
            </a:pPr>
            <a:endParaRPr lang="en-US" altLang="en-US" sz="2200">
              <a:latin typeface="Franklin Gothic Medium"/>
              <a:cs typeface="Times New Roman"/>
            </a:endParaRPr>
          </a:p>
          <a:p>
            <a:pPr marL="914400" lvl="2" indent="0">
              <a:buFont typeface="Arial" panose="020B0604020202020204" pitchFamily="34" charset="0"/>
              <a:buNone/>
            </a:pPr>
            <a:endParaRPr lang="en-US" altLang="en-US" sz="2200">
              <a:latin typeface="Franklin Gothic Medium"/>
              <a:cs typeface="Times New Roman"/>
            </a:endParaRPr>
          </a:p>
          <a:p>
            <a:pPr lvl="1">
              <a:buFont typeface="Wingdings" panose="05000000000000000000" pitchFamily="2" charset="2"/>
              <a:buNone/>
            </a:pPr>
            <a:r>
              <a:rPr lang="en-US" altLang="en-US" sz="2200">
                <a:latin typeface="Franklin Gothic Medium"/>
                <a:cs typeface="Times New Roman"/>
              </a:rPr>
              <a:t>	An Industry has both a daily maximum concentration limit as well as a monthly average concentration limit for BOD.  At the end of the six month period, when calculating SNC for the parameter of BOD, you judge SNC for BOD separately for the daily max and the monthly average limits. (Note: </a:t>
            </a:r>
            <a:r>
              <a:rPr lang="en-US" altLang="en-US" sz="2200" u="sng">
                <a:latin typeface="Franklin Gothic Medium"/>
                <a:cs typeface="Times New Roman"/>
              </a:rPr>
              <a:t>was effective as of January 1, 2012</a:t>
            </a:r>
            <a:r>
              <a:rPr lang="en-US" altLang="en-US" sz="2200">
                <a:latin typeface="Franklin Gothic Medium"/>
                <a:cs typeface="Times New Roman"/>
              </a:rPr>
              <a:t>).</a:t>
            </a:r>
            <a:endParaRPr lang="en-US" altLang="en-US" sz="1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p>
        </p:txBody>
      </p:sp>
      <p:sp>
        <p:nvSpPr>
          <p:cNvPr id="2" name="Slide Number Placeholder 1">
            <a:extLst>
              <a:ext uri="{FF2B5EF4-FFF2-40B4-BE49-F238E27FC236}">
                <a16:creationId xmlns:a16="http://schemas.microsoft.com/office/drawing/2014/main" id="{DE5B971F-EB1E-9089-871D-D61E239F6C04}"/>
              </a:ext>
            </a:extLst>
          </p:cNvPr>
          <p:cNvSpPr>
            <a:spLocks noGrp="1"/>
          </p:cNvSpPr>
          <p:nvPr>
            <p:ph type="sldNum" sz="quarter" idx="12"/>
          </p:nvPr>
        </p:nvSpPr>
        <p:spPr/>
        <p:txBody>
          <a:bodyPr/>
          <a:lstStyle/>
          <a:p>
            <a:fld id="{11F27F3A-B3E9-41ED-AF8F-A365F10BB65F}"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026"/>
          <p:cNvSpPr>
            <a:spLocks noGrp="1" noChangeArrowheads="1"/>
          </p:cNvSpPr>
          <p:nvPr>
            <p:ph type="title"/>
          </p:nvPr>
        </p:nvSpPr>
        <p:spPr/>
        <p:txBody>
          <a:bodyPr/>
          <a:lstStyle/>
          <a:p>
            <a:pPr eaLnBrk="1" hangingPunct="1"/>
            <a:r>
              <a:rPr lang="en-US" altLang="en-US">
                <a:latin typeface="Times" panose="02020603050405020304" pitchFamily="18" charset="0"/>
                <a:cs typeface="Times New Roman" panose="02020603050405020304" pitchFamily="18" charset="0"/>
              </a:rPr>
              <a:t>SNC for Limits Violations (continued)</a:t>
            </a:r>
            <a:r>
              <a:rPr lang="en-US" altLang="en-US"/>
              <a:t> </a:t>
            </a:r>
          </a:p>
        </p:txBody>
      </p:sp>
      <p:sp>
        <p:nvSpPr>
          <p:cNvPr id="74755" name="Rectangle 1027"/>
          <p:cNvSpPr>
            <a:spLocks noGrp="1" noChangeArrowheads="1"/>
          </p:cNvSpPr>
          <p:nvPr>
            <p:ph idx="1"/>
          </p:nvPr>
        </p:nvSpPr>
        <p:spPr/>
        <p:txBody>
          <a:bodyPr vert="horz" lIns="91440" tIns="45720" rIns="91440" bIns="45720" rtlCol="0" anchor="t">
            <a:normAutofit/>
          </a:bodyPr>
          <a:lstStyle/>
          <a:p>
            <a:pPr marL="0" indent="0" eaLnBrk="1" hangingPunct="1">
              <a:lnSpc>
                <a:spcPct val="90000"/>
              </a:lnSpc>
              <a:buNone/>
            </a:pPr>
            <a:r>
              <a:rPr lang="en-US" altLang="en-US" sz="2400">
                <a:latin typeface="Franklin Gothic Medium"/>
                <a:cs typeface="Times New Roman"/>
              </a:rPr>
              <a:t>Forms Used For SNC</a:t>
            </a:r>
            <a:endParaRPr lang="en-US"/>
          </a:p>
          <a:p>
            <a:pPr lvl="1" eaLnBrk="1" hangingPunct="1">
              <a:lnSpc>
                <a:spcPct val="90000"/>
              </a:lnSpc>
            </a:pPr>
            <a:r>
              <a:rPr lang="en-US" altLang="en-US" sz="2000">
                <a:latin typeface="Franklin Gothic Medium"/>
                <a:cs typeface="Times New Roman"/>
              </a:rPr>
              <a:t>Industrial Data Summary Forms (IDSF) or other forms or in a format provided by the Division;</a:t>
            </a:r>
          </a:p>
          <a:p>
            <a:pPr lvl="1" eaLnBrk="1" hangingPunct="1">
              <a:lnSpc>
                <a:spcPct val="90000"/>
              </a:lnSpc>
            </a:pPr>
            <a:r>
              <a:rPr lang="en-US" altLang="en-US" sz="2000">
                <a:latin typeface="Franklin Gothic Medium"/>
                <a:cs typeface="Times New Roman"/>
              </a:rPr>
              <a:t>Compliance Judgment Worksheet (Ch. 7, </a:t>
            </a:r>
            <a:r>
              <a:rPr lang="en-US" altLang="en-US" sz="2000" i="1">
                <a:latin typeface="Franklin Gothic Medium"/>
                <a:cs typeface="Times New Roman"/>
              </a:rPr>
              <a:t>North Carolina</a:t>
            </a:r>
            <a:r>
              <a:rPr lang="en-US" altLang="en-US" sz="2000">
                <a:latin typeface="Franklin Gothic Medium"/>
                <a:cs typeface="Times New Roman"/>
              </a:rPr>
              <a:t> </a:t>
            </a:r>
            <a:r>
              <a:rPr lang="en-US" altLang="en-US" sz="2000" i="1">
                <a:latin typeface="Franklin Gothic Medium"/>
                <a:cs typeface="Times New Roman"/>
              </a:rPr>
              <a:t>Comprehensive Guidance for Pretreatment Programs</a:t>
            </a:r>
            <a:r>
              <a:rPr lang="en-US" altLang="en-US" sz="2000">
                <a:latin typeface="Franklin Gothic Medium"/>
                <a:cs typeface="Times New Roman"/>
              </a:rPr>
              <a:t>)</a:t>
            </a:r>
          </a:p>
          <a:p>
            <a:pPr eaLnBrk="1" hangingPunct="1">
              <a:lnSpc>
                <a:spcPct val="90000"/>
              </a:lnSpc>
            </a:pPr>
            <a:endParaRPr lang="en-US" altLang="en-US" sz="800" b="1" u="sng">
              <a:latin typeface="Franklin Gothic Medium"/>
            </a:endParaRPr>
          </a:p>
          <a:p>
            <a:pPr marL="0" indent="0">
              <a:buNone/>
            </a:pPr>
            <a:r>
              <a:rPr lang="en-US" altLang="en-US" sz="2400">
                <a:latin typeface="Franklin Gothic Medium"/>
                <a:cs typeface="Times New Roman"/>
              </a:rPr>
              <a:t>Other </a:t>
            </a:r>
            <a:endParaRPr lang="en-US" altLang="en-US" sz="2400">
              <a:latin typeface="Franklin Gothic Medium"/>
              <a:cs typeface="Times New Roman" panose="02020603050405020304" pitchFamily="18" charset="0"/>
            </a:endParaRPr>
          </a:p>
          <a:p>
            <a:pPr lvl="1" eaLnBrk="1" hangingPunct="1">
              <a:lnSpc>
                <a:spcPct val="90000"/>
              </a:lnSpc>
            </a:pPr>
            <a:r>
              <a:rPr lang="en-US" altLang="en-US" sz="2000">
                <a:latin typeface="Franklin Gothic Medium"/>
                <a:cs typeface="Times New Roman"/>
              </a:rPr>
              <a:t>SNC for pH (no TRC required)</a:t>
            </a:r>
          </a:p>
          <a:p>
            <a:pPr lvl="1" eaLnBrk="1" hangingPunct="1">
              <a:lnSpc>
                <a:spcPct val="90000"/>
              </a:lnSpc>
            </a:pPr>
            <a:r>
              <a:rPr lang="en-US" altLang="en-US" sz="2000">
                <a:latin typeface="Franklin Gothic Medium"/>
                <a:cs typeface="Times New Roman"/>
              </a:rPr>
              <a:t>SNC for Flow (flow is not a “pollutant”)</a:t>
            </a: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2000">
              <a:latin typeface="Franklin Gothic Medium"/>
              <a:cs typeface="Times New Roman" panose="02020603050405020304" pitchFamily="18" charset="0"/>
            </a:endParaRPr>
          </a:p>
          <a:p>
            <a:pPr lvl="1" eaLnBrk="1" hangingPunct="1">
              <a:lnSpc>
                <a:spcPct val="90000"/>
              </a:lnSpc>
              <a:buFont typeface="Wingdings" panose="05000000000000000000" pitchFamily="2" charset="2"/>
              <a:buNone/>
            </a:pPr>
            <a:endParaRPr lang="en-US" altLang="en-US" sz="1000">
              <a:latin typeface="Franklin Gothic Medium"/>
              <a:cs typeface="Times New Roman" panose="02020603050405020304" pitchFamily="18" charset="0"/>
            </a:endParaRPr>
          </a:p>
          <a:p>
            <a:pPr marL="0" indent="0" eaLnBrk="1" hangingPunct="1">
              <a:lnSpc>
                <a:spcPct val="90000"/>
              </a:lnSpc>
              <a:buNone/>
            </a:pPr>
            <a:r>
              <a:rPr lang="en-US" altLang="en-US" sz="2400">
                <a:latin typeface="Franklin Gothic Medium"/>
                <a:cs typeface="Times New Roman"/>
              </a:rPr>
              <a:t>Call DWR to discuss extenuating circumstances</a:t>
            </a:r>
          </a:p>
        </p:txBody>
      </p:sp>
      <p:sp>
        <p:nvSpPr>
          <p:cNvPr id="187398" name="Text Box 1030"/>
          <p:cNvSpPr txBox="1">
            <a:spLocks noChangeArrowheads="1"/>
          </p:cNvSpPr>
          <p:nvPr/>
        </p:nvSpPr>
        <p:spPr bwMode="auto">
          <a:xfrm>
            <a:off x="5124535" y="3033045"/>
            <a:ext cx="6751637" cy="1012825"/>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Comp Guide for discussion of SNC for pH and flow, also see Addendum Questions 32-36 for more info on SNC evaluation for flow.</a:t>
            </a:r>
          </a:p>
        </p:txBody>
      </p:sp>
      <p:sp>
        <p:nvSpPr>
          <p:cNvPr id="187400" name="Text Box 1032"/>
          <p:cNvSpPr txBox="1">
            <a:spLocks noChangeArrowheads="1"/>
          </p:cNvSpPr>
          <p:nvPr/>
        </p:nvSpPr>
        <p:spPr bwMode="auto">
          <a:xfrm>
            <a:off x="2616618" y="4769269"/>
            <a:ext cx="6216650" cy="750887"/>
          </a:xfrm>
          <a:prstGeom prst="rect">
            <a:avLst/>
          </a:prstGeom>
          <a:solidFill>
            <a:srgbClr val="FFFFFF"/>
          </a:solidFill>
          <a:ln w="63500" cmpd="dbl">
            <a:solidFill>
              <a:srgbClr val="000000"/>
            </a:solidFill>
            <a:miter lim="800000"/>
            <a:headEnd/>
            <a:tailEnd/>
          </a:ln>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spcBef>
                <a:spcPct val="0"/>
              </a:spcBef>
              <a:buClrTx/>
              <a:buSzTx/>
              <a:buFontTx/>
              <a:buNone/>
            </a:pPr>
            <a:r>
              <a:rPr lang="en-US" altLang="en-US" sz="2000">
                <a:latin typeface="Times New Roman" panose="02020603050405020304" pitchFamily="18" charset="0"/>
              </a:rPr>
              <a:t>See Addendum for discussion and some examples of extenuating circumstances.</a:t>
            </a:r>
          </a:p>
        </p:txBody>
      </p:sp>
      <p:sp>
        <p:nvSpPr>
          <p:cNvPr id="2" name="Slide Number Placeholder 1">
            <a:extLst>
              <a:ext uri="{FF2B5EF4-FFF2-40B4-BE49-F238E27FC236}">
                <a16:creationId xmlns:a16="http://schemas.microsoft.com/office/drawing/2014/main" id="{EA13DA01-83A5-6BDD-5992-CD44E555534E}"/>
              </a:ext>
            </a:extLst>
          </p:cNvPr>
          <p:cNvSpPr>
            <a:spLocks noGrp="1"/>
          </p:cNvSpPr>
          <p:nvPr>
            <p:ph type="sldNum" sz="quarter" idx="12"/>
          </p:nvPr>
        </p:nvSpPr>
        <p:spPr/>
        <p:txBody>
          <a:bodyPr/>
          <a:lstStyle/>
          <a:p>
            <a:fld id="{11F27F3A-B3E9-41ED-AF8F-A365F10BB65F}" type="slidenum">
              <a:rPr lang="en-US" smtClean="0"/>
              <a:pPr/>
              <a:t>35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7398"/>
                                        </p:tgtEl>
                                        <p:attrNameLst>
                                          <p:attrName>style.visibility</p:attrName>
                                        </p:attrNameLst>
                                      </p:cBhvr>
                                      <p:to>
                                        <p:strVal val="visible"/>
                                      </p:to>
                                    </p:set>
                                    <p:animEffect transition="in" filter="checkerboard(across)">
                                      <p:cBhvr>
                                        <p:cTn id="7" dur="500"/>
                                        <p:tgtEl>
                                          <p:spTgt spid="1873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7400"/>
                                        </p:tgtEl>
                                        <p:attrNameLst>
                                          <p:attrName>style.visibility</p:attrName>
                                        </p:attrNameLst>
                                      </p:cBhvr>
                                      <p:to>
                                        <p:strVal val="visible"/>
                                      </p:to>
                                    </p:set>
                                    <p:animEffect transition="in" filter="checkerboard(across)">
                                      <p:cBhvr>
                                        <p:cTn id="12"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8" grpId="0" animBg="1" autoUpdateAnimBg="0"/>
      <p:bldP spid="18740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28437" y="-192337"/>
            <a:ext cx="10515600" cy="1061245"/>
          </a:xfrm>
        </p:spPr>
        <p:txBody>
          <a:bodyPr/>
          <a:lstStyle/>
          <a:p>
            <a:pPr eaLnBrk="1" hangingPunct="1"/>
            <a:r>
              <a:rPr lang="en-US" altLang="en-US"/>
              <a:t>Data Summary Form</a:t>
            </a:r>
          </a:p>
        </p:txBody>
      </p:sp>
      <p:graphicFrame>
        <p:nvGraphicFramePr>
          <p:cNvPr id="76803" name="Object 2048"/>
          <p:cNvGraphicFramePr>
            <a:graphicFrameLocks noChangeAspect="1"/>
          </p:cNvGraphicFramePr>
          <p:nvPr>
            <p:extLst>
              <p:ext uri="{D42A27DB-BD31-4B8C-83A1-F6EECF244321}">
                <p14:modId xmlns:p14="http://schemas.microsoft.com/office/powerpoint/2010/main" val="60384011"/>
              </p:ext>
            </p:extLst>
          </p:nvPr>
        </p:nvGraphicFramePr>
        <p:xfrm>
          <a:off x="749969" y="677780"/>
          <a:ext cx="9478878" cy="5381959"/>
        </p:xfrm>
        <a:graphic>
          <a:graphicData uri="http://schemas.openxmlformats.org/presentationml/2006/ole">
            <mc:AlternateContent xmlns:mc="http://schemas.openxmlformats.org/markup-compatibility/2006">
              <mc:Choice xmlns:v="urn:schemas-microsoft-com:vml" Requires="v">
                <p:oleObj name="Worksheet" r:id="rId3" imgW="9144000" imgH="5191023" progId="Excel.Sheet.8">
                  <p:embed/>
                </p:oleObj>
              </mc:Choice>
              <mc:Fallback>
                <p:oleObj name="Worksheet" r:id="rId3" imgW="9144000" imgH="5191023" progId="Excel.Sheet.8">
                  <p:embed/>
                  <p:pic>
                    <p:nvPicPr>
                      <p:cNvPr id="76803" name="Object 20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69" y="677780"/>
                        <a:ext cx="9478878" cy="53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44B7F6C6-2D9D-3285-F3C2-557DBE515901}"/>
              </a:ext>
            </a:extLst>
          </p:cNvPr>
          <p:cNvSpPr>
            <a:spLocks noGrp="1"/>
          </p:cNvSpPr>
          <p:nvPr>
            <p:ph type="sldNum" sz="quarter" idx="12"/>
          </p:nvPr>
        </p:nvSpPr>
        <p:spPr/>
        <p:txBody>
          <a:bodyPr/>
          <a:lstStyle/>
          <a:p>
            <a:fld id="{11F27F3A-B3E9-41ED-AF8F-A365F10BB65F}"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838200" y="-212390"/>
            <a:ext cx="10515600" cy="1061245"/>
          </a:xfrm>
        </p:spPr>
        <p:txBody>
          <a:bodyPr/>
          <a:lstStyle/>
          <a:p>
            <a:pPr eaLnBrk="1" hangingPunct="1"/>
            <a:r>
              <a:rPr lang="en-US" altLang="en-US"/>
              <a:t>Data Summary Form</a:t>
            </a:r>
          </a:p>
        </p:txBody>
      </p:sp>
      <p:graphicFrame>
        <p:nvGraphicFramePr>
          <p:cNvPr id="78851" name="Object 0"/>
          <p:cNvGraphicFramePr>
            <a:graphicFrameLocks noChangeAspect="1"/>
          </p:cNvGraphicFramePr>
          <p:nvPr>
            <p:extLst>
              <p:ext uri="{D42A27DB-BD31-4B8C-83A1-F6EECF244321}">
                <p14:modId xmlns:p14="http://schemas.microsoft.com/office/powerpoint/2010/main" val="255767894"/>
              </p:ext>
            </p:extLst>
          </p:nvPr>
        </p:nvGraphicFramePr>
        <p:xfrm>
          <a:off x="751557" y="689394"/>
          <a:ext cx="9112751" cy="4999956"/>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78851"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557" y="689394"/>
                        <a:ext cx="9112751" cy="4999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FC433F2-8EB5-F888-1AC5-6C58FE1C362D}"/>
              </a:ext>
            </a:extLst>
          </p:cNvPr>
          <p:cNvSpPr>
            <a:spLocks noGrp="1"/>
          </p:cNvSpPr>
          <p:nvPr>
            <p:ph type="sldNum" sz="quarter" idx="12"/>
          </p:nvPr>
        </p:nvSpPr>
        <p:spPr/>
        <p:txBody>
          <a:bodyPr/>
          <a:lstStyle/>
          <a:p>
            <a:fld id="{11F27F3A-B3E9-41ED-AF8F-A365F10BB65F}"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838200" y="-182311"/>
            <a:ext cx="10515600" cy="1061245"/>
          </a:xfrm>
        </p:spPr>
        <p:txBody>
          <a:bodyPr/>
          <a:lstStyle/>
          <a:p>
            <a:pPr eaLnBrk="1" hangingPunct="1"/>
            <a:r>
              <a:rPr lang="en-US" altLang="en-US"/>
              <a:t>Data Summary Form</a:t>
            </a:r>
          </a:p>
        </p:txBody>
      </p:sp>
      <p:graphicFrame>
        <p:nvGraphicFramePr>
          <p:cNvPr id="80899" name="Object 1024"/>
          <p:cNvGraphicFramePr>
            <a:graphicFrameLocks noChangeAspect="1"/>
          </p:cNvGraphicFramePr>
          <p:nvPr>
            <p:extLst>
              <p:ext uri="{D42A27DB-BD31-4B8C-83A1-F6EECF244321}">
                <p14:modId xmlns:p14="http://schemas.microsoft.com/office/powerpoint/2010/main" val="3764105572"/>
              </p:ext>
            </p:extLst>
          </p:nvPr>
        </p:nvGraphicFramePr>
        <p:xfrm>
          <a:off x="292686" y="707859"/>
          <a:ext cx="9019172" cy="5561430"/>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089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86" y="707859"/>
                        <a:ext cx="9019172" cy="556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Oval 4"/>
          <p:cNvSpPr>
            <a:spLocks noChangeArrowheads="1"/>
          </p:cNvSpPr>
          <p:nvPr/>
        </p:nvSpPr>
        <p:spPr bwMode="auto">
          <a:xfrm>
            <a:off x="6169026" y="2219325"/>
            <a:ext cx="1711325" cy="465138"/>
          </a:xfrm>
          <a:prstGeom prst="ellipse">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4F093430-EC50-C7BB-B09E-AD380855F5A0}"/>
              </a:ext>
            </a:extLst>
          </p:cNvPr>
          <p:cNvSpPr>
            <a:spLocks noGrp="1"/>
          </p:cNvSpPr>
          <p:nvPr>
            <p:ph type="sldNum" sz="quarter" idx="12"/>
          </p:nvPr>
        </p:nvSpPr>
        <p:spPr/>
        <p:txBody>
          <a:bodyPr/>
          <a:lstStyle/>
          <a:p>
            <a:fld id="{11F27F3A-B3E9-41ED-AF8F-A365F10BB65F}"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747963" y="-192338"/>
            <a:ext cx="10515600" cy="1061245"/>
          </a:xfrm>
        </p:spPr>
        <p:txBody>
          <a:bodyPr/>
          <a:lstStyle/>
          <a:p>
            <a:pPr eaLnBrk="1" hangingPunct="1"/>
            <a:r>
              <a:rPr lang="en-US" altLang="en-US"/>
              <a:t>Data Summary Form</a:t>
            </a:r>
          </a:p>
        </p:txBody>
      </p:sp>
      <p:graphicFrame>
        <p:nvGraphicFramePr>
          <p:cNvPr id="82947" name="Object 1024"/>
          <p:cNvGraphicFramePr>
            <a:graphicFrameLocks noChangeAspect="1"/>
          </p:cNvGraphicFramePr>
          <p:nvPr>
            <p:extLst>
              <p:ext uri="{D42A27DB-BD31-4B8C-83A1-F6EECF244321}">
                <p14:modId xmlns:p14="http://schemas.microsoft.com/office/powerpoint/2010/main" val="241695303"/>
              </p:ext>
            </p:extLst>
          </p:nvPr>
        </p:nvGraphicFramePr>
        <p:xfrm>
          <a:off x="172454" y="589131"/>
          <a:ext cx="9741066" cy="5150352"/>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8294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454" y="589131"/>
                        <a:ext cx="9741066" cy="5150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50DFEC69-2362-0290-4F95-E82C2B785CFB}"/>
              </a:ext>
            </a:extLst>
          </p:cNvPr>
          <p:cNvSpPr>
            <a:spLocks noGrp="1"/>
          </p:cNvSpPr>
          <p:nvPr>
            <p:ph type="sldNum" sz="quarter" idx="12"/>
          </p:nvPr>
        </p:nvSpPr>
        <p:spPr/>
        <p:txBody>
          <a:bodyPr/>
          <a:lstStyle/>
          <a:p>
            <a:fld id="{11F27F3A-B3E9-41ED-AF8F-A365F10BB65F}"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altLang="en-US" sz="1800" b="1">
                <a:cs typeface="Times New Roman" panose="02020603050405020304" pitchFamily="18" charset="0"/>
              </a:rPr>
              <a:t>Compliance Judgment, SNC, and PAR Workshop</a:t>
            </a:r>
            <a:br>
              <a:rPr lang="en-US" altLang="en-US" sz="16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Introduction to the Basics of Judging Compliance,</a:t>
            </a:r>
            <a:br>
              <a:rPr lang="en-US" altLang="en-US" sz="1800">
                <a:latin typeface="Times" panose="02020603050405020304" pitchFamily="18" charset="0"/>
                <a:cs typeface="Times New Roman" panose="02020603050405020304" pitchFamily="18" charset="0"/>
              </a:rPr>
            </a:br>
            <a:r>
              <a:rPr lang="en-US" altLang="en-US" sz="1800">
                <a:cs typeface="Times New Roman" panose="02020603050405020304" pitchFamily="18" charset="0"/>
              </a:rPr>
              <a:t>Dealing with SNC, and Compiling Annual Reports</a:t>
            </a:r>
          </a:p>
        </p:txBody>
      </p:sp>
      <p:sp>
        <p:nvSpPr>
          <p:cNvPr id="11267" name="Text Box 3"/>
          <p:cNvSpPr txBox="1">
            <a:spLocks noChangeArrowheads="1"/>
          </p:cNvSpPr>
          <p:nvPr/>
        </p:nvSpPr>
        <p:spPr bwMode="auto">
          <a:xfrm>
            <a:off x="581959" y="1493905"/>
            <a:ext cx="7924800"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0" tIns="45720" rIns="91440" bIns="45720" anchor="t">
            <a:spAutoFit/>
          </a:bodyPr>
          <a:lstStyle>
            <a:lvl1pPr marL="457200" indent="-457200">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buClrTx/>
              <a:buSzTx/>
              <a:buFontTx/>
              <a:buNone/>
            </a:pPr>
            <a:r>
              <a:rPr lang="en-US" altLang="en-US" sz="2400" u="sng">
                <a:latin typeface="Times New Roman"/>
                <a:cs typeface="Times New Roman"/>
              </a:rPr>
              <a:t>Today’s Outline (cont.)</a:t>
            </a:r>
          </a:p>
          <a:p>
            <a:pPr eaLnBrk="1" hangingPunct="1">
              <a:buClrTx/>
              <a:buSzTx/>
              <a:buFontTx/>
              <a:buNone/>
            </a:pPr>
            <a:r>
              <a:rPr lang="en-US" altLang="en-US" sz="2400">
                <a:latin typeface="Times New Roman"/>
                <a:cs typeface="Times New Roman"/>
              </a:rPr>
              <a:t>3.    IDSF</a:t>
            </a:r>
          </a:p>
          <a:p>
            <a:pPr eaLnBrk="1" hangingPunct="1">
              <a:buClrTx/>
              <a:buSzTx/>
              <a:buFontTx/>
              <a:buNone/>
            </a:pPr>
            <a:r>
              <a:rPr lang="en-US" altLang="en-US" sz="2400">
                <a:latin typeface="Times New Roman"/>
                <a:cs typeface="Times New Roman"/>
              </a:rPr>
              <a:t>4.    SNCR Form</a:t>
            </a:r>
          </a:p>
          <a:p>
            <a:pPr eaLnBrk="1" hangingPunct="1">
              <a:buClrTx/>
              <a:buSzTx/>
              <a:buFontTx/>
              <a:buNone/>
            </a:pPr>
            <a:r>
              <a:rPr lang="en-US" altLang="en-US" sz="2400">
                <a:latin typeface="Times New Roman"/>
                <a:cs typeface="Times New Roman"/>
              </a:rPr>
              <a:t>5.    PPS Form</a:t>
            </a:r>
          </a:p>
          <a:p>
            <a:pPr eaLnBrk="1" hangingPunct="1">
              <a:buClrTx/>
              <a:buSzTx/>
              <a:buFontTx/>
              <a:buNone/>
            </a:pPr>
            <a:r>
              <a:rPr lang="en-US" altLang="en-US" sz="2400">
                <a:latin typeface="Times New Roman"/>
                <a:cs typeface="Times New Roman"/>
              </a:rPr>
              <a:t>6.    Narrative</a:t>
            </a:r>
          </a:p>
          <a:p>
            <a:pPr eaLnBrk="1" hangingPunct="1">
              <a:buClrTx/>
              <a:buSzTx/>
              <a:buFontTx/>
              <a:buNone/>
            </a:pPr>
            <a:r>
              <a:rPr lang="en-US" altLang="en-US" sz="2400">
                <a:latin typeface="Times New Roman"/>
                <a:cs typeface="Times New Roman"/>
              </a:rPr>
              <a:t>7.    Waste Reduction</a:t>
            </a:r>
          </a:p>
          <a:p>
            <a:pPr eaLnBrk="1" hangingPunct="1">
              <a:buClrTx/>
              <a:buSzTx/>
              <a:buFontTx/>
              <a:buNone/>
            </a:pPr>
            <a:r>
              <a:rPr lang="en-US" altLang="en-US" sz="2400">
                <a:latin typeface="Times New Roman"/>
                <a:cs typeface="Times New Roman"/>
              </a:rPr>
              <a:t>8.    Public Notice</a:t>
            </a:r>
          </a:p>
          <a:p>
            <a:pPr eaLnBrk="1" hangingPunct="1">
              <a:buClrTx/>
              <a:buSzTx/>
              <a:buFontTx/>
              <a:buNone/>
            </a:pPr>
            <a:r>
              <a:rPr lang="en-US" altLang="en-US" sz="2400">
                <a:latin typeface="Times New Roman"/>
                <a:cs typeface="Times New Roman"/>
              </a:rPr>
              <a:t>9.    Enforceable Compliance Schedules (Orders)</a:t>
            </a:r>
          </a:p>
          <a:p>
            <a:pPr eaLnBrk="1" hangingPunct="1">
              <a:buClrTx/>
              <a:buSzTx/>
              <a:buFontTx/>
              <a:buNone/>
            </a:pPr>
            <a:r>
              <a:rPr lang="en-US" altLang="en-US" sz="2400">
                <a:latin typeface="Times New Roman"/>
                <a:cs typeface="Times New Roman"/>
              </a:rPr>
              <a:t>10.  Allocation Table</a:t>
            </a:r>
          </a:p>
        </p:txBody>
      </p:sp>
      <p:sp>
        <p:nvSpPr>
          <p:cNvPr id="3" name="Slide Number Placeholder 2">
            <a:extLst>
              <a:ext uri="{FF2B5EF4-FFF2-40B4-BE49-F238E27FC236}">
                <a16:creationId xmlns:a16="http://schemas.microsoft.com/office/drawing/2014/main" id="{AB2F775F-1911-5473-D646-97E7DB1A7616}"/>
              </a:ext>
            </a:extLst>
          </p:cNvPr>
          <p:cNvSpPr>
            <a:spLocks noGrp="1"/>
          </p:cNvSpPr>
          <p:nvPr>
            <p:ph type="sldNum" sz="quarter" idx="12"/>
          </p:nvPr>
        </p:nvSpPr>
        <p:spPr/>
        <p:txBody>
          <a:bodyPr/>
          <a:lstStyle/>
          <a:p>
            <a:fld id="{11F27F3A-B3E9-41ED-AF8F-A365F10BB65F}" type="slidenum">
              <a:rPr lang="en-US" smtClean="0"/>
              <a:pPr/>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838200" y="-192337"/>
            <a:ext cx="10515600" cy="1061245"/>
          </a:xfrm>
        </p:spPr>
        <p:txBody>
          <a:bodyPr/>
          <a:lstStyle/>
          <a:p>
            <a:pPr eaLnBrk="1" hangingPunct="1"/>
            <a:r>
              <a:rPr lang="en-US" altLang="en-US"/>
              <a:t>Data Summary Form</a:t>
            </a:r>
          </a:p>
        </p:txBody>
      </p:sp>
      <p:graphicFrame>
        <p:nvGraphicFramePr>
          <p:cNvPr id="84995" name="Object 1024"/>
          <p:cNvGraphicFramePr>
            <a:graphicFrameLocks noChangeAspect="1"/>
          </p:cNvGraphicFramePr>
          <p:nvPr>
            <p:extLst>
              <p:ext uri="{D42A27DB-BD31-4B8C-83A1-F6EECF244321}">
                <p14:modId xmlns:p14="http://schemas.microsoft.com/office/powerpoint/2010/main" val="337898762"/>
              </p:ext>
            </p:extLst>
          </p:nvPr>
        </p:nvGraphicFramePr>
        <p:xfrm>
          <a:off x="328864" y="695826"/>
          <a:ext cx="9378031" cy="5058194"/>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499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864" y="695826"/>
                        <a:ext cx="9378031" cy="50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AE10345D-6545-C27D-E2BF-46B27D6E9935}"/>
              </a:ext>
            </a:extLst>
          </p:cNvPr>
          <p:cNvSpPr>
            <a:spLocks noGrp="1"/>
          </p:cNvSpPr>
          <p:nvPr>
            <p:ph type="sldNum" sz="quarter" idx="12"/>
          </p:nvPr>
        </p:nvSpPr>
        <p:spPr/>
        <p:txBody>
          <a:bodyPr/>
          <a:lstStyle/>
          <a:p>
            <a:fld id="{11F27F3A-B3E9-41ED-AF8F-A365F10BB65F}"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798095" y="-162258"/>
            <a:ext cx="10515600" cy="1061245"/>
          </a:xfrm>
        </p:spPr>
        <p:txBody>
          <a:bodyPr/>
          <a:lstStyle/>
          <a:p>
            <a:pPr eaLnBrk="1" hangingPunct="1"/>
            <a:r>
              <a:rPr lang="en-US" altLang="en-US"/>
              <a:t>Data Summary Form</a:t>
            </a:r>
          </a:p>
        </p:txBody>
      </p:sp>
      <p:graphicFrame>
        <p:nvGraphicFramePr>
          <p:cNvPr id="87043" name="Object 1024"/>
          <p:cNvGraphicFramePr>
            <a:graphicFrameLocks noChangeAspect="1"/>
          </p:cNvGraphicFramePr>
          <p:nvPr>
            <p:extLst>
              <p:ext uri="{D42A27DB-BD31-4B8C-83A1-F6EECF244321}">
                <p14:modId xmlns:p14="http://schemas.microsoft.com/office/powerpoint/2010/main" val="2961354580"/>
              </p:ext>
            </p:extLst>
          </p:nvPr>
        </p:nvGraphicFramePr>
        <p:xfrm>
          <a:off x="245478" y="691065"/>
          <a:ext cx="10003840" cy="5296150"/>
        </p:xfrm>
        <a:graphic>
          <a:graphicData uri="http://schemas.openxmlformats.org/presentationml/2006/ole">
            <mc:AlternateContent xmlns:mc="http://schemas.openxmlformats.org/markup-compatibility/2006">
              <mc:Choice xmlns:v="urn:schemas-microsoft-com:vml" Requires="v">
                <p:oleObj name="Worksheet" r:id="rId3" imgW="9765000" imgH="6131160" progId="Excel.Sheet.8">
                  <p:embed/>
                </p:oleObj>
              </mc:Choice>
              <mc:Fallback>
                <p:oleObj name="Worksheet" r:id="rId3" imgW="9765000" imgH="6131160" progId="Excel.Sheet.8">
                  <p:embed/>
                  <p:pic>
                    <p:nvPicPr>
                      <p:cNvPr id="8704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478" y="691065"/>
                        <a:ext cx="10003840" cy="529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B73D0CEF-1FA5-1381-E9B6-BA0E46A78D49}"/>
              </a:ext>
            </a:extLst>
          </p:cNvPr>
          <p:cNvSpPr>
            <a:spLocks noGrp="1"/>
          </p:cNvSpPr>
          <p:nvPr>
            <p:ph type="sldNum" sz="quarter" idx="12"/>
          </p:nvPr>
        </p:nvSpPr>
        <p:spPr/>
        <p:txBody>
          <a:bodyPr/>
          <a:lstStyle/>
          <a:p>
            <a:fld id="{11F27F3A-B3E9-41ED-AF8F-A365F10BB65F}"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BEC2ED-325B-807D-CDCF-01D043F605A5}"/>
              </a:ext>
            </a:extLst>
          </p:cNvPr>
          <p:cNvSpPr>
            <a:spLocks noGrp="1"/>
          </p:cNvSpPr>
          <p:nvPr>
            <p:ph type="ctrTitle"/>
          </p:nvPr>
        </p:nvSpPr>
        <p:spPr>
          <a:xfrm>
            <a:off x="5612938" y="3072251"/>
            <a:ext cx="5865181" cy="713497"/>
          </a:xfrm>
        </p:spPr>
        <p:txBody>
          <a:bodyPr/>
          <a:lstStyle/>
          <a:p>
            <a:r>
              <a:rPr lang="en-US"/>
              <a:t>Examples</a:t>
            </a:r>
          </a:p>
        </p:txBody>
      </p:sp>
      <p:sp>
        <p:nvSpPr>
          <p:cNvPr id="4" name="Slide Number Placeholder 3">
            <a:extLst>
              <a:ext uri="{FF2B5EF4-FFF2-40B4-BE49-F238E27FC236}">
                <a16:creationId xmlns:a16="http://schemas.microsoft.com/office/drawing/2014/main" id="{DB8D537C-483E-F793-80DE-FF1D0D5E6B62}"/>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42</a:t>
            </a:fld>
            <a:endParaRPr lang="en-US"/>
          </a:p>
        </p:txBody>
      </p:sp>
    </p:spTree>
    <p:extLst>
      <p:ext uri="{BB962C8B-B14F-4D97-AF65-F5344CB8AC3E}">
        <p14:creationId xmlns:p14="http://schemas.microsoft.com/office/powerpoint/2010/main" val="1316836817"/>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26"/>
          <p:cNvSpPr>
            <a:spLocks noGrp="1" noChangeArrowheads="1"/>
          </p:cNvSpPr>
          <p:nvPr>
            <p:ph type="title" idx="4294967295"/>
          </p:nvPr>
        </p:nvSpPr>
        <p:spPr>
          <a:xfrm>
            <a:off x="391026" y="98425"/>
            <a:ext cx="10515600" cy="1062038"/>
          </a:xfrm>
        </p:spPr>
        <p:txBody>
          <a:bodyPr/>
          <a:lstStyle/>
          <a:p>
            <a:pPr eaLnBrk="1" hangingPunct="1"/>
            <a:r>
              <a:rPr lang="en-US" altLang="en-US"/>
              <a:t>Example 1</a:t>
            </a:r>
          </a:p>
        </p:txBody>
      </p:sp>
      <p:sp>
        <p:nvSpPr>
          <p:cNvPr id="91139" name="Rectangle 1027"/>
          <p:cNvSpPr>
            <a:spLocks noGrp="1" noChangeArrowheads="1"/>
          </p:cNvSpPr>
          <p:nvPr>
            <p:ph idx="4294967295"/>
          </p:nvPr>
        </p:nvSpPr>
        <p:spPr>
          <a:xfrm>
            <a:off x="1168998" y="1228725"/>
            <a:ext cx="4927002" cy="2200275"/>
          </a:xfrm>
        </p:spPr>
        <p:txBody>
          <a:bodyPr/>
          <a:lstStyle/>
          <a:p>
            <a:pPr eaLnBrk="1" hangingPunct="1"/>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pPr eaLnBrk="1" hangingPunct="1"/>
            <a:r>
              <a:rPr lang="en-US" altLang="en-US">
                <a:latin typeface="+mj-lt"/>
              </a:rPr>
              <a:t>1</a:t>
            </a:r>
            <a:r>
              <a:rPr lang="en-US" altLang="en-US" baseline="30000">
                <a:latin typeface="+mj-lt"/>
              </a:rPr>
              <a:t>st</a:t>
            </a:r>
            <a:r>
              <a:rPr lang="en-US" altLang="en-US">
                <a:latin typeface="+mj-lt"/>
              </a:rPr>
              <a:t> 6-month period</a:t>
            </a:r>
          </a:p>
          <a:p>
            <a:pPr eaLnBrk="1" hangingPunct="1"/>
            <a:r>
              <a:rPr lang="en-US" altLang="en-US">
                <a:latin typeface="+mj-lt"/>
              </a:rPr>
              <a:t>Cadmium</a:t>
            </a:r>
          </a:p>
        </p:txBody>
      </p:sp>
      <p:pic>
        <p:nvPicPr>
          <p:cNvPr id="91140" name="Picture 1028" descr="C:\Documents and Settings\Jon_Risgaard\Desktop\cadmiu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D73194D-0623-9CE5-4368-DECA4D7CECB3}"/>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3186" name="Object 1024"/>
          <p:cNvGraphicFramePr>
            <a:graphicFrameLocks noChangeAspect="1"/>
          </p:cNvGraphicFramePr>
          <p:nvPr/>
        </p:nvGraphicFramePr>
        <p:xfrm>
          <a:off x="1828800" y="98425"/>
          <a:ext cx="8534400" cy="6669088"/>
        </p:xfrm>
        <a:graphic>
          <a:graphicData uri="http://schemas.openxmlformats.org/presentationml/2006/ole">
            <mc:AlternateContent xmlns:mc="http://schemas.openxmlformats.org/markup-compatibility/2006">
              <mc:Choice xmlns:v="urn:schemas-microsoft-com:vml" Requires="v">
                <p:oleObj name="Worksheet" r:id="rId3" imgW="8601024" imgH="6677028" progId="Excel.Sheet.8">
                  <p:embed/>
                </p:oleObj>
              </mc:Choice>
              <mc:Fallback>
                <p:oleObj name="Worksheet" r:id="rId3" imgW="8601024" imgH="6677028" progId="Excel.Sheet.8">
                  <p:embed/>
                  <p:pic>
                    <p:nvPicPr>
                      <p:cNvPr id="93186"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98425"/>
                        <a:ext cx="8534400"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526" name="Oval 6"/>
          <p:cNvSpPr>
            <a:spLocks noChangeArrowheads="1"/>
          </p:cNvSpPr>
          <p:nvPr/>
        </p:nvSpPr>
        <p:spPr bwMode="auto">
          <a:xfrm>
            <a:off x="1524000" y="3759200"/>
            <a:ext cx="8699500" cy="239964"/>
          </a:xfrm>
          <a:prstGeom prst="ellipse">
            <a:avLst/>
          </a:prstGeom>
          <a:noFill/>
          <a:ln w="349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91D2D974-52B3-9EC9-9A40-722BE761F176}"/>
              </a:ext>
            </a:extLst>
          </p:cNvPr>
          <p:cNvSpPr>
            <a:spLocks noGrp="1"/>
          </p:cNvSpPr>
          <p:nvPr>
            <p:ph type="sldNum" sz="quarter" idx="12"/>
          </p:nvPr>
        </p:nvSpPr>
        <p:spPr/>
        <p:txBody>
          <a:bodyPr/>
          <a:lstStyle/>
          <a:p>
            <a:fld id="{11F27F3A-B3E9-41ED-AF8F-A365F10BB65F}" type="slidenum">
              <a:rPr lang="en-US" smtClean="0"/>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dissolve">
                                      <p:cBhvr>
                                        <p:cTn id="7" dur="500"/>
                                        <p:tgtEl>
                                          <p:spTgt spid="107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Text Box 547"/>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95235" name="Object 1024"/>
          <p:cNvGraphicFramePr>
            <a:graphicFrameLocks noChangeAspect="1"/>
          </p:cNvGraphicFramePr>
          <p:nvPr>
            <p:extLst>
              <p:ext uri="{D42A27DB-BD31-4B8C-83A1-F6EECF244321}">
                <p14:modId xmlns:p14="http://schemas.microsoft.com/office/powerpoint/2010/main" val="2523878417"/>
              </p:ext>
            </p:extLst>
          </p:nvPr>
        </p:nvGraphicFramePr>
        <p:xfrm>
          <a:off x="2233863" y="1"/>
          <a:ext cx="7364329" cy="6857498"/>
        </p:xfrm>
        <a:graphic>
          <a:graphicData uri="http://schemas.openxmlformats.org/presentationml/2006/ole">
            <mc:AlternateContent xmlns:mc="http://schemas.openxmlformats.org/markup-compatibility/2006">
              <mc:Choice xmlns:v="urn:schemas-microsoft-com:vml" Requires="v">
                <p:oleObj name="Document" r:id="rId3" imgW="7490571" imgH="9264120" progId="Word.Document.8">
                  <p:embed/>
                </p:oleObj>
              </mc:Choice>
              <mc:Fallback>
                <p:oleObj name="Document" r:id="rId3" imgW="7490571" imgH="9264120" progId="Word.Document.8">
                  <p:embed/>
                  <p:pic>
                    <p:nvPicPr>
                      <p:cNvPr id="95235"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3863" y="1"/>
                        <a:ext cx="7364329" cy="685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Slide Number Placeholder 2">
            <a:extLst>
              <a:ext uri="{FF2B5EF4-FFF2-40B4-BE49-F238E27FC236}">
                <a16:creationId xmlns:a16="http://schemas.microsoft.com/office/drawing/2014/main" id="{17F17193-8094-E242-30B9-F5461A8070BB}"/>
              </a:ext>
            </a:extLst>
          </p:cNvPr>
          <p:cNvSpPr>
            <a:spLocks noGrp="1"/>
          </p:cNvSpPr>
          <p:nvPr>
            <p:ph type="sldNum" sz="quarter" idx="12"/>
          </p:nvPr>
        </p:nvSpPr>
        <p:spPr/>
        <p:txBody>
          <a:bodyPr/>
          <a:lstStyle/>
          <a:p>
            <a:fld id="{11F27F3A-B3E9-41ED-AF8F-A365F10BB65F}" type="slidenum">
              <a:rPr lang="en-US" smtClean="0"/>
              <a:pPr/>
              <a:t>45</a:t>
            </a:fld>
            <a:endParaRPr lang="en-US"/>
          </a:p>
        </p:txBody>
      </p:sp>
      <p:sp>
        <p:nvSpPr>
          <p:cNvPr id="5" name="TextBox 4">
            <a:extLst>
              <a:ext uri="{FF2B5EF4-FFF2-40B4-BE49-F238E27FC236}">
                <a16:creationId xmlns:a16="http://schemas.microsoft.com/office/drawing/2014/main" id="{8E3F8F2C-48F1-1717-BDDE-B9BDA7CC7839}"/>
              </a:ext>
            </a:extLst>
          </p:cNvPr>
          <p:cNvSpPr txBox="1"/>
          <p:nvPr/>
        </p:nvSpPr>
        <p:spPr>
          <a:xfrm>
            <a:off x="9073816" y="1862387"/>
            <a:ext cx="27772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hlink"/>
                </a:solidFill>
                <a:latin typeface="Franklin Gothic Medium"/>
              </a:rPr>
              <a:t>Count-  The number of daily or the number of average sample values used for checking compliance</a:t>
            </a:r>
            <a:r>
              <a:rPr lang="en-US">
                <a:solidFill>
                  <a:srgbClr val="FF0000"/>
                </a:solidFill>
                <a:latin typeface="Franklin Gothic Medium"/>
              </a:rPr>
              <a:t>. </a:t>
            </a:r>
            <a:endParaRPr lang="en-US">
              <a:solidFill>
                <a:srgbClr val="000000"/>
              </a:solidFill>
              <a:latin typeface="Arial"/>
              <a:cs typeface="Arial"/>
            </a:endParaRPr>
          </a:p>
          <a:p>
            <a:r>
              <a:rPr lang="en-US">
                <a:solidFill>
                  <a:srgbClr val="FF0000"/>
                </a:solidFill>
                <a:latin typeface="Franklin Gothic Medium"/>
              </a:rPr>
              <a:t> (Daily values for this example)</a:t>
            </a:r>
            <a:endParaRPr lang="en-US">
              <a:ea typeface="+mn-lt"/>
              <a:cs typeface="+mn-lt"/>
            </a:endParaRPr>
          </a:p>
          <a:p>
            <a:pPr algn="l"/>
            <a:endParaRPr lang="en-US">
              <a:cs typeface="Arial"/>
            </a:endParaRPr>
          </a:p>
        </p:txBody>
      </p:sp>
      <p:sp>
        <p:nvSpPr>
          <p:cNvPr id="7" name="Arrow: Right 6">
            <a:extLst>
              <a:ext uri="{FF2B5EF4-FFF2-40B4-BE49-F238E27FC236}">
                <a16:creationId xmlns:a16="http://schemas.microsoft.com/office/drawing/2014/main" id="{1C731E02-989B-A7ED-DC98-EFA0727B1E3D}"/>
              </a:ext>
            </a:extLst>
          </p:cNvPr>
          <p:cNvSpPr/>
          <p:nvPr/>
        </p:nvSpPr>
        <p:spPr>
          <a:xfrm rot="9540000" flipV="1">
            <a:off x="6923288" y="2750645"/>
            <a:ext cx="2235867" cy="170446"/>
          </a:xfrm>
          <a:prstGeom prst="rightArrow">
            <a:avLst/>
          </a:prstGeom>
          <a:solidFill>
            <a:srgbClr val="ED7D31"/>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6DB1427-7771-02F9-0FE1-CABCF41CA43B}"/>
              </a:ext>
            </a:extLst>
          </p:cNvPr>
          <p:cNvGrpSpPr/>
          <p:nvPr/>
        </p:nvGrpSpPr>
        <p:grpSpPr>
          <a:xfrm>
            <a:off x="2273969" y="1"/>
            <a:ext cx="7298155" cy="7042985"/>
            <a:chOff x="3657600" y="1"/>
            <a:chExt cx="5162550" cy="6391275"/>
          </a:xfrm>
        </p:grpSpPr>
        <p:graphicFrame>
          <p:nvGraphicFramePr>
            <p:cNvPr id="97283" name="Object 1024"/>
            <p:cNvGraphicFramePr>
              <a:graphicFrameLocks noChangeAspect="1"/>
            </p:cNvGraphicFramePr>
            <p:nvPr>
              <p:extLst>
                <p:ext uri="{D42A27DB-BD31-4B8C-83A1-F6EECF244321}">
                  <p14:modId xmlns:p14="http://schemas.microsoft.com/office/powerpoint/2010/main" val="4061883981"/>
                </p:ext>
              </p:extLst>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9728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9"/>
            <p:cNvGrpSpPr>
              <a:grpSpLocks/>
            </p:cNvGrpSpPr>
            <p:nvPr/>
          </p:nvGrpSpPr>
          <p:grpSpPr bwMode="auto">
            <a:xfrm>
              <a:off x="4876800" y="1676400"/>
              <a:ext cx="2514600" cy="1828800"/>
              <a:chOff x="2112" y="1056"/>
              <a:chExt cx="1584" cy="1152"/>
            </a:xfrm>
          </p:grpSpPr>
          <p:sp>
            <p:nvSpPr>
              <p:cNvPr id="97285" name="Line 4"/>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7286" name="Line 5"/>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5918C7FB-3A5D-D4FE-DBC7-D3B343E6E935}"/>
              </a:ext>
            </a:extLst>
          </p:cNvPr>
          <p:cNvSpPr>
            <a:spLocks noGrp="1"/>
          </p:cNvSpPr>
          <p:nvPr>
            <p:ph type="sldNum" sz="quarter" idx="12"/>
          </p:nvPr>
        </p:nvSpPr>
        <p:spPr/>
        <p:txBody>
          <a:bodyPr/>
          <a:lstStyle/>
          <a:p>
            <a:fld id="{11F27F3A-B3E9-41ED-AF8F-A365F10BB65F}"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40ED8751-F295-B37D-8C3E-B85DF9E153FB}"/>
              </a:ext>
            </a:extLst>
          </p:cNvPr>
          <p:cNvGrpSpPr/>
          <p:nvPr/>
        </p:nvGrpSpPr>
        <p:grpSpPr>
          <a:xfrm>
            <a:off x="2103522" y="1"/>
            <a:ext cx="7669128" cy="7083090"/>
            <a:chOff x="3657600" y="1"/>
            <a:chExt cx="5162550" cy="6391275"/>
          </a:xfrm>
        </p:grpSpPr>
        <p:graphicFrame>
          <p:nvGraphicFramePr>
            <p:cNvPr id="99331" name="Object 0"/>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99331"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99332" name="Group 4"/>
            <p:cNvGrpSpPr>
              <a:grpSpLocks/>
            </p:cNvGrpSpPr>
            <p:nvPr/>
          </p:nvGrpSpPr>
          <p:grpSpPr bwMode="auto">
            <a:xfrm>
              <a:off x="4876800" y="1676400"/>
              <a:ext cx="2514600" cy="1828800"/>
              <a:chOff x="2112" y="1056"/>
              <a:chExt cx="1584" cy="1152"/>
            </a:xfrm>
          </p:grpSpPr>
          <p:sp>
            <p:nvSpPr>
              <p:cNvPr id="99336"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7"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p:cNvGrpSpPr>
              <a:grpSpLocks/>
            </p:cNvGrpSpPr>
            <p:nvPr/>
          </p:nvGrpSpPr>
          <p:grpSpPr bwMode="auto">
            <a:xfrm>
              <a:off x="5410200" y="1676400"/>
              <a:ext cx="2438400" cy="1828800"/>
              <a:chOff x="2448" y="1056"/>
              <a:chExt cx="1536" cy="1152"/>
            </a:xfrm>
          </p:grpSpPr>
          <p:sp>
            <p:nvSpPr>
              <p:cNvPr id="99334" name="Line 1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9335" name="Line 1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D3655B8-E2E0-CF8A-9A62-C8528309FFFC}"/>
              </a:ext>
            </a:extLst>
          </p:cNvPr>
          <p:cNvSpPr>
            <a:spLocks noGrp="1"/>
          </p:cNvSpPr>
          <p:nvPr>
            <p:ph type="sldNum" sz="quarter" idx="12"/>
          </p:nvPr>
        </p:nvSpPr>
        <p:spPr/>
        <p:txBody>
          <a:bodyPr/>
          <a:lstStyle/>
          <a:p>
            <a:fld id="{11F27F3A-B3E9-41ED-AF8F-A365F10BB65F}" type="slidenum">
              <a:rPr lang="en-US" smtClean="0"/>
              <a:pPr/>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01381" name="Line 5"/>
          <p:cNvSpPr>
            <a:spLocks noChangeShapeType="1"/>
          </p:cNvSpPr>
          <p:nvPr/>
        </p:nvSpPr>
        <p:spPr bwMode="auto">
          <a:xfrm>
            <a:off x="4225089" y="1896979"/>
            <a:ext cx="3356811" cy="197919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 name="Group 2">
            <a:extLst>
              <a:ext uri="{FF2B5EF4-FFF2-40B4-BE49-F238E27FC236}">
                <a16:creationId xmlns:a16="http://schemas.microsoft.com/office/drawing/2014/main" id="{DE9DF63F-B8F2-2D73-2D26-32B34B2D290F}"/>
              </a:ext>
            </a:extLst>
          </p:cNvPr>
          <p:cNvGrpSpPr/>
          <p:nvPr/>
        </p:nvGrpSpPr>
        <p:grpSpPr>
          <a:xfrm>
            <a:off x="2243890" y="70185"/>
            <a:ext cx="8541418" cy="6972801"/>
            <a:chOff x="3657600" y="1"/>
            <a:chExt cx="5162550" cy="6391275"/>
          </a:xfrm>
        </p:grpSpPr>
        <p:graphicFrame>
          <p:nvGraphicFramePr>
            <p:cNvPr id="101379" name="Object 1024"/>
            <p:cNvGraphicFramePr>
              <a:graphicFrameLocks noChangeAspect="1"/>
            </p:cNvGraphicFramePr>
            <p:nvPr>
              <p:extLst>
                <p:ext uri="{D42A27DB-BD31-4B8C-83A1-F6EECF244321}">
                  <p14:modId xmlns:p14="http://schemas.microsoft.com/office/powerpoint/2010/main" val="2783756473"/>
                </p:ext>
              </p:extLst>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0137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1380" name="Line 4"/>
            <p:cNvSpPr>
              <a:spLocks noChangeShapeType="1"/>
            </p:cNvSpPr>
            <p:nvPr/>
          </p:nvSpPr>
          <p:spPr bwMode="auto">
            <a:xfrm>
              <a:off x="4876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01382" name="Group 9"/>
            <p:cNvGrpSpPr>
              <a:grpSpLocks/>
            </p:cNvGrpSpPr>
            <p:nvPr/>
          </p:nvGrpSpPr>
          <p:grpSpPr bwMode="auto">
            <a:xfrm>
              <a:off x="5410200" y="1676400"/>
              <a:ext cx="2438400" cy="1828800"/>
              <a:chOff x="2448" y="1056"/>
              <a:chExt cx="1536" cy="1152"/>
            </a:xfrm>
          </p:grpSpPr>
          <p:sp>
            <p:nvSpPr>
              <p:cNvPr id="101383" name="Line 6"/>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1384" name="Line 7"/>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888DF426-D0A5-1982-067B-04959026C931}"/>
              </a:ext>
            </a:extLst>
          </p:cNvPr>
          <p:cNvSpPr>
            <a:spLocks noGrp="1"/>
          </p:cNvSpPr>
          <p:nvPr>
            <p:ph type="sldNum" sz="quarter" idx="12"/>
          </p:nvPr>
        </p:nvSpPr>
        <p:spPr/>
        <p:txBody>
          <a:bodyPr/>
          <a:lstStyle/>
          <a:p>
            <a:fld id="{11F27F3A-B3E9-41ED-AF8F-A365F10BB65F}"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3427" name="Object 1024"/>
          <p:cNvGraphicFramePr>
            <a:graphicFrameLocks noChangeAspect="1"/>
          </p:cNvGraphicFramePr>
          <p:nvPr>
            <p:extLst>
              <p:ext uri="{D42A27DB-BD31-4B8C-83A1-F6EECF244321}">
                <p14:modId xmlns:p14="http://schemas.microsoft.com/office/powerpoint/2010/main" val="1309909467"/>
              </p:ext>
            </p:extLst>
          </p:nvPr>
        </p:nvGraphicFramePr>
        <p:xfrm>
          <a:off x="3291056" y="-2634"/>
          <a:ext cx="5866730" cy="7136396"/>
        </p:xfrm>
        <a:graphic>
          <a:graphicData uri="http://schemas.openxmlformats.org/presentationml/2006/ole">
            <mc:AlternateContent xmlns:mc="http://schemas.openxmlformats.org/markup-compatibility/2006">
              <mc:Choice xmlns:v="urn:schemas-microsoft-com:vml" Requires="v">
                <p:oleObj name="Document" r:id="rId3" imgW="7484899" imgH="10158631" progId="Word.Document.8">
                  <p:embed/>
                </p:oleObj>
              </mc:Choice>
              <mc:Fallback>
                <p:oleObj name="Document" r:id="rId3" imgW="7484899" imgH="10158631" progId="Word.Document.8">
                  <p:embed/>
                  <p:pic>
                    <p:nvPicPr>
                      <p:cNvPr id="103427" name="Object 1024"/>
                      <p:cNvPicPr>
                        <a:picLocks noChangeAspect="1" noChangeArrowheads="1"/>
                      </p:cNvPicPr>
                      <p:nvPr/>
                    </p:nvPicPr>
                    <p:blipFill>
                      <a:blip r:embed="rId4"/>
                      <a:srcRect/>
                      <a:stretch>
                        <a:fillRect/>
                      </a:stretch>
                    </p:blipFill>
                    <p:spPr bwMode="auto">
                      <a:xfrm>
                        <a:off x="3291056" y="-2634"/>
                        <a:ext cx="5866730" cy="713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89"/>
          <p:cNvGrpSpPr>
            <a:grpSpLocks/>
          </p:cNvGrpSpPr>
          <p:nvPr/>
        </p:nvGrpSpPr>
        <p:grpSpPr bwMode="auto">
          <a:xfrm>
            <a:off x="5716587" y="1090614"/>
            <a:ext cx="1584325" cy="439738"/>
            <a:chOff x="2641" y="687"/>
            <a:chExt cx="998" cy="277"/>
          </a:xfrm>
        </p:grpSpPr>
        <p:sp>
          <p:nvSpPr>
            <p:cNvPr id="103440" name="Text Box 1076"/>
            <p:cNvSpPr txBox="1">
              <a:spLocks noChangeArrowheads="1"/>
            </p:cNvSpPr>
            <p:nvPr/>
          </p:nvSpPr>
          <p:spPr bwMode="auto">
            <a:xfrm>
              <a:off x="3120" y="687"/>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66.7%</a:t>
              </a:r>
            </a:p>
          </p:txBody>
        </p:sp>
        <p:sp>
          <p:nvSpPr>
            <p:cNvPr id="103441" name="Text Box 1077"/>
            <p:cNvSpPr txBox="1">
              <a:spLocks noChangeArrowheads="1"/>
            </p:cNvSpPr>
            <p:nvPr/>
          </p:nvSpPr>
          <p:spPr bwMode="auto">
            <a:xfrm>
              <a:off x="2641" y="772"/>
              <a:ext cx="4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a:cs typeface="Times New Roman"/>
                </a:rPr>
                <a:t>8/</a:t>
              </a:r>
              <a:r>
                <a:rPr lang="en-US" altLang="en-US" sz="1200" i="1">
                  <a:solidFill>
                    <a:srgbClr val="FF0000"/>
                  </a:solidFill>
                  <a:latin typeface="Times New Roman"/>
                  <a:cs typeface="Times New Roman"/>
                </a:rPr>
                <a:t>12</a:t>
              </a:r>
            </a:p>
          </p:txBody>
        </p:sp>
      </p:grpSp>
      <p:grpSp>
        <p:nvGrpSpPr>
          <p:cNvPr id="3" name="Group 1090"/>
          <p:cNvGrpSpPr>
            <a:grpSpLocks/>
          </p:cNvGrpSpPr>
          <p:nvPr/>
        </p:nvGrpSpPr>
        <p:grpSpPr bwMode="auto">
          <a:xfrm>
            <a:off x="5730875" y="1431925"/>
            <a:ext cx="1508125" cy="479425"/>
            <a:chOff x="2650" y="902"/>
            <a:chExt cx="950" cy="302"/>
          </a:xfrm>
        </p:grpSpPr>
        <p:sp>
          <p:nvSpPr>
            <p:cNvPr id="103438" name="Text Box 1078"/>
            <p:cNvSpPr txBox="1">
              <a:spLocks noChangeArrowheads="1"/>
            </p:cNvSpPr>
            <p:nvPr/>
          </p:nvSpPr>
          <p:spPr bwMode="auto">
            <a:xfrm>
              <a:off x="2650" y="996"/>
              <a:ext cx="384" cy="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0000FF"/>
                  </a:solidFill>
                  <a:latin typeface="Times New Roman" panose="02020603050405020304" pitchFamily="18" charset="0"/>
                </a:rPr>
                <a:t>2/12</a:t>
              </a:r>
            </a:p>
          </p:txBody>
        </p:sp>
        <p:sp>
          <p:nvSpPr>
            <p:cNvPr id="103439" name="Text Box 1079"/>
            <p:cNvSpPr txBox="1">
              <a:spLocks noChangeArrowheads="1"/>
            </p:cNvSpPr>
            <p:nvPr/>
          </p:nvSpPr>
          <p:spPr bwMode="auto">
            <a:xfrm>
              <a:off x="3120" y="90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16.7%</a:t>
              </a:r>
            </a:p>
          </p:txBody>
        </p:sp>
      </p:grpSp>
      <p:sp>
        <p:nvSpPr>
          <p:cNvPr id="132154" name="Oval 1082"/>
          <p:cNvSpPr>
            <a:spLocks noChangeArrowheads="1"/>
          </p:cNvSpPr>
          <p:nvPr/>
        </p:nvSpPr>
        <p:spPr bwMode="auto">
          <a:xfrm>
            <a:off x="7267075" y="1173079"/>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5" name="Oval 1083"/>
          <p:cNvSpPr>
            <a:spLocks noChangeArrowheads="1"/>
          </p:cNvSpPr>
          <p:nvPr/>
        </p:nvSpPr>
        <p:spPr bwMode="auto">
          <a:xfrm>
            <a:off x="7261059" y="154405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8" name="Oval 1086"/>
          <p:cNvSpPr>
            <a:spLocks noChangeArrowheads="1"/>
          </p:cNvSpPr>
          <p:nvPr/>
        </p:nvSpPr>
        <p:spPr bwMode="auto">
          <a:xfrm>
            <a:off x="6938212" y="3344779"/>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32159" name="Oval 1087"/>
          <p:cNvSpPr>
            <a:spLocks noChangeArrowheads="1"/>
          </p:cNvSpPr>
          <p:nvPr/>
        </p:nvSpPr>
        <p:spPr bwMode="auto">
          <a:xfrm>
            <a:off x="4052638" y="365960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91"/>
          <p:cNvGrpSpPr>
            <a:grpSpLocks/>
          </p:cNvGrpSpPr>
          <p:nvPr/>
        </p:nvGrpSpPr>
        <p:grpSpPr bwMode="auto">
          <a:xfrm>
            <a:off x="7217696" y="1924050"/>
            <a:ext cx="1811338" cy="801688"/>
            <a:chOff x="3563" y="1196"/>
            <a:chExt cx="1141" cy="505"/>
          </a:xfrm>
        </p:grpSpPr>
        <p:sp>
          <p:nvSpPr>
            <p:cNvPr id="103435" name="Oval 1092"/>
            <p:cNvSpPr>
              <a:spLocks noChangeArrowheads="1"/>
            </p:cNvSpPr>
            <p:nvPr/>
          </p:nvSpPr>
          <p:spPr bwMode="auto">
            <a:xfrm>
              <a:off x="3563" y="1196"/>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6" name="Oval 1093"/>
            <p:cNvSpPr>
              <a:spLocks noChangeArrowheads="1"/>
            </p:cNvSpPr>
            <p:nvPr/>
          </p:nvSpPr>
          <p:spPr bwMode="auto">
            <a:xfrm>
              <a:off x="3873" y="1528"/>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03437" name="Text Box 1094"/>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5" name="Slide Number Placeholder 4">
            <a:extLst>
              <a:ext uri="{FF2B5EF4-FFF2-40B4-BE49-F238E27FC236}">
                <a16:creationId xmlns:a16="http://schemas.microsoft.com/office/drawing/2014/main" id="{7ACF6017-B5FC-8987-93DE-85D6CCB85DBF}"/>
              </a:ext>
            </a:extLst>
          </p:cNvPr>
          <p:cNvSpPr>
            <a:spLocks noGrp="1"/>
          </p:cNvSpPr>
          <p:nvPr>
            <p:ph type="sldNum" sz="quarter" idx="12"/>
          </p:nvPr>
        </p:nvSpPr>
        <p:spPr/>
        <p:txBody>
          <a:bodyPr/>
          <a:lstStyle/>
          <a:p>
            <a:fld id="{11F27F3A-B3E9-41ED-AF8F-A365F10BB65F}"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2154"/>
                                        </p:tgtEl>
                                        <p:attrNameLst>
                                          <p:attrName>style.visibility</p:attrName>
                                        </p:attrNameLst>
                                      </p:cBhvr>
                                      <p:to>
                                        <p:strVal val="visible"/>
                                      </p:to>
                                    </p:set>
                                    <p:anim calcmode="lin" valueType="num">
                                      <p:cBhvr additive="base">
                                        <p:cTn id="13" dur="500" fill="hold"/>
                                        <p:tgtEl>
                                          <p:spTgt spid="132154"/>
                                        </p:tgtEl>
                                        <p:attrNameLst>
                                          <p:attrName>ppt_x</p:attrName>
                                        </p:attrNameLst>
                                      </p:cBhvr>
                                      <p:tavLst>
                                        <p:tav tm="0">
                                          <p:val>
                                            <p:strVal val="0-#ppt_w/2"/>
                                          </p:val>
                                        </p:tav>
                                        <p:tav tm="100000">
                                          <p:val>
                                            <p:strVal val="#ppt_x"/>
                                          </p:val>
                                        </p:tav>
                                      </p:tavLst>
                                    </p:anim>
                                    <p:anim calcmode="lin" valueType="num">
                                      <p:cBhvr additive="base">
                                        <p:cTn id="14" dur="500" fill="hold"/>
                                        <p:tgtEl>
                                          <p:spTgt spid="13215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2155"/>
                                        </p:tgtEl>
                                        <p:attrNameLst>
                                          <p:attrName>style.visibility</p:attrName>
                                        </p:attrNameLst>
                                      </p:cBhvr>
                                      <p:to>
                                        <p:strVal val="visible"/>
                                      </p:to>
                                    </p:set>
                                    <p:anim calcmode="lin" valueType="num">
                                      <p:cBhvr additive="base">
                                        <p:cTn id="25" dur="500" fill="hold"/>
                                        <p:tgtEl>
                                          <p:spTgt spid="132155"/>
                                        </p:tgtEl>
                                        <p:attrNameLst>
                                          <p:attrName>ppt_x</p:attrName>
                                        </p:attrNameLst>
                                      </p:cBhvr>
                                      <p:tavLst>
                                        <p:tav tm="0">
                                          <p:val>
                                            <p:strVal val="0-#ppt_w/2"/>
                                          </p:val>
                                        </p:tav>
                                        <p:tav tm="100000">
                                          <p:val>
                                            <p:strVal val="#ppt_x"/>
                                          </p:val>
                                        </p:tav>
                                      </p:tavLst>
                                    </p:anim>
                                    <p:anim calcmode="lin" valueType="num">
                                      <p:cBhvr additive="base">
                                        <p:cTn id="26" dur="500" fill="hold"/>
                                        <p:tgtEl>
                                          <p:spTgt spid="13215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32158"/>
                                        </p:tgtEl>
                                        <p:attrNameLst>
                                          <p:attrName>style.visibility</p:attrName>
                                        </p:attrNameLst>
                                      </p:cBhvr>
                                      <p:to>
                                        <p:strVal val="visible"/>
                                      </p:to>
                                    </p:set>
                                    <p:anim calcmode="lin" valueType="num">
                                      <p:cBhvr additive="base">
                                        <p:cTn id="37" dur="500" fill="hold"/>
                                        <p:tgtEl>
                                          <p:spTgt spid="132158"/>
                                        </p:tgtEl>
                                        <p:attrNameLst>
                                          <p:attrName>ppt_x</p:attrName>
                                        </p:attrNameLst>
                                      </p:cBhvr>
                                      <p:tavLst>
                                        <p:tav tm="0">
                                          <p:val>
                                            <p:strVal val="0-#ppt_w/2"/>
                                          </p:val>
                                        </p:tav>
                                        <p:tav tm="100000">
                                          <p:val>
                                            <p:strVal val="#ppt_x"/>
                                          </p:val>
                                        </p:tav>
                                      </p:tavLst>
                                    </p:anim>
                                    <p:anim calcmode="lin" valueType="num">
                                      <p:cBhvr additive="base">
                                        <p:cTn id="38" dur="500" fill="hold"/>
                                        <p:tgtEl>
                                          <p:spTgt spid="13215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2159"/>
                                        </p:tgtEl>
                                        <p:attrNameLst>
                                          <p:attrName>style.visibility</p:attrName>
                                        </p:attrNameLst>
                                      </p:cBhvr>
                                      <p:to>
                                        <p:strVal val="visible"/>
                                      </p:to>
                                    </p:set>
                                    <p:anim calcmode="lin" valueType="num">
                                      <p:cBhvr additive="base">
                                        <p:cTn id="43" dur="500" fill="hold"/>
                                        <p:tgtEl>
                                          <p:spTgt spid="132159"/>
                                        </p:tgtEl>
                                        <p:attrNameLst>
                                          <p:attrName>ppt_x</p:attrName>
                                        </p:attrNameLst>
                                      </p:cBhvr>
                                      <p:tavLst>
                                        <p:tav tm="0">
                                          <p:val>
                                            <p:strVal val="0-#ppt_w/2"/>
                                          </p:val>
                                        </p:tav>
                                        <p:tav tm="100000">
                                          <p:val>
                                            <p:strVal val="#ppt_x"/>
                                          </p:val>
                                        </p:tav>
                                      </p:tavLst>
                                    </p:anim>
                                    <p:anim calcmode="lin" valueType="num">
                                      <p:cBhvr additive="base">
                                        <p:cTn id="44" dur="500" fill="hold"/>
                                        <p:tgtEl>
                                          <p:spTgt spid="1321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54" grpId="0" animBg="1"/>
      <p:bldP spid="132155" grpId="0" animBg="1"/>
      <p:bldP spid="132158" grpId="0" animBg="1"/>
      <p:bldP spid="13215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a:t>Introduction -NPDES Requirements</a:t>
            </a:r>
          </a:p>
        </p:txBody>
      </p:sp>
      <p:sp>
        <p:nvSpPr>
          <p:cNvPr id="3076" name="Text Box 4"/>
          <p:cNvSpPr txBox="1">
            <a:spLocks noChangeArrowheads="1"/>
          </p:cNvSpPr>
          <p:nvPr/>
        </p:nvSpPr>
        <p:spPr bwMode="auto">
          <a:xfrm>
            <a:off x="557727" y="1545324"/>
            <a:ext cx="9559032" cy="4185761"/>
          </a:xfrm>
          <a:prstGeom prst="rect">
            <a:avLst/>
          </a:prstGeom>
          <a:noFill/>
          <a:ln w="9525">
            <a:noFill/>
            <a:miter lim="800000"/>
            <a:headEnd/>
            <a:tailEnd/>
          </a:ln>
          <a:effectLst/>
        </p:spPr>
        <p:txBody>
          <a:bodyPr wrap="square" lIns="457200" tIns="45720" rIns="91440" bIns="45720" anchor="t">
            <a:spAutoFit/>
          </a:bodyPr>
          <a:lstStyle/>
          <a:p>
            <a:pPr marL="457200" indent="-457200" algn="ctr">
              <a:spcBef>
                <a:spcPct val="20000"/>
              </a:spcBef>
              <a:defRPr/>
            </a:pPr>
            <a:r>
              <a:rPr lang="en-US" sz="1400" b="1">
                <a:latin typeface="Times New Roman"/>
                <a:cs typeface="Times New Roman"/>
              </a:rPr>
              <a:t>PART IV (from NPDES Permit)</a:t>
            </a:r>
            <a:endParaRPr lang="en-US" sz="1400">
              <a:latin typeface="Times New Roman"/>
              <a:cs typeface="Times New Roman"/>
            </a:endParaRPr>
          </a:p>
          <a:p>
            <a:pPr marL="457200" indent="-457200" algn="ctr">
              <a:defRPr/>
            </a:pPr>
            <a:r>
              <a:rPr lang="en-US" sz="1400" b="1">
                <a:latin typeface="Times New Roman"/>
                <a:cs typeface="Times New Roman"/>
              </a:rPr>
              <a:t>OTHER REQUIREMENTS</a:t>
            </a:r>
            <a:endParaRPr lang="en-US" sz="1400">
              <a:latin typeface="Times New Roman"/>
              <a:cs typeface="Times New Roman"/>
            </a:endParaRPr>
          </a:p>
          <a:p>
            <a:pPr marL="457200" indent="-457200">
              <a:defRPr/>
            </a:pPr>
            <a:endParaRPr lang="en-US" sz="1400">
              <a:latin typeface="Times New Roman"/>
              <a:cs typeface="Times New Roman"/>
            </a:endParaRPr>
          </a:p>
          <a:p>
            <a:pPr marL="457200" indent="-457200">
              <a:defRPr/>
            </a:pPr>
            <a:r>
              <a:rPr lang="en-US" sz="1400" b="1">
                <a:latin typeface="Times New Roman"/>
                <a:cs typeface="Times New Roman"/>
              </a:rPr>
              <a:t>D.	</a:t>
            </a:r>
            <a:r>
              <a:rPr lang="en-US" sz="1400" b="1" u="sng">
                <a:latin typeface="Times New Roman"/>
                <a:cs typeface="Times New Roman"/>
              </a:rPr>
              <a:t>Pretreatment Program Requirements</a:t>
            </a:r>
            <a:endParaRPr lang="en-US" sz="1400" u="sng">
              <a:latin typeface="Times New Roman"/>
              <a:cs typeface="Times New Roman"/>
            </a:endParaRPr>
          </a:p>
          <a:p>
            <a:pPr marL="457200" indent="-457200">
              <a:defRPr/>
            </a:pPr>
            <a:endParaRPr lang="en-US" sz="1400">
              <a:latin typeface="Times New Roman"/>
              <a:cs typeface="Times New Roman"/>
            </a:endParaRPr>
          </a:p>
          <a:p>
            <a:pPr marL="457200" indent="-457200" algn="just">
              <a:defRPr/>
            </a:pPr>
            <a:r>
              <a:rPr lang="en-US" sz="1400" b="1">
                <a:latin typeface="Times New Roman"/>
                <a:cs typeface="Times New Roman"/>
              </a:rPr>
              <a:t>10.	Pretreatment Annual Reports (PAR)</a:t>
            </a:r>
            <a:endParaRPr lang="en-US" sz="1400">
              <a:latin typeface="Times New Roman"/>
              <a:cs typeface="Times New Roman"/>
            </a:endParaRPr>
          </a:p>
          <a:p>
            <a:pPr marL="457200" indent="-457200" algn="just">
              <a:defRPr/>
            </a:pPr>
            <a:r>
              <a:rPr lang="en-US" sz="1400" b="1">
                <a:latin typeface="Times New Roman"/>
                <a:cs typeface="Times New Roman"/>
              </a:rPr>
              <a:t>	The permittee shall report to the Division in accordance with 15A NCAC 2H .0908.  In lieu of submitting annual reports, Modified Pretreatment Programs developed under 15A NCAC 2H .0904 (b) may be required to meet with Division personnel periodically to discuss the enforcement of pretreatment requirements and other pretreatment implementation issues.</a:t>
            </a:r>
            <a:endParaRPr lang="en-US" sz="1400">
              <a:latin typeface="Times New Roman"/>
              <a:cs typeface="Times New Roman"/>
            </a:endParaRPr>
          </a:p>
          <a:p>
            <a:pPr marL="457200" indent="-457200" algn="just">
              <a:defRPr/>
            </a:pPr>
            <a:endParaRPr lang="en-US" sz="1400">
              <a:latin typeface="Times New Roman"/>
              <a:cs typeface="Times New Roman"/>
            </a:endParaRPr>
          </a:p>
          <a:p>
            <a:pPr marL="457200" indent="-457200" algn="just">
              <a:defRPr/>
            </a:pPr>
            <a:r>
              <a:rPr lang="en-US" sz="1400" b="1">
                <a:latin typeface="Times New Roman"/>
                <a:cs typeface="Times New Roman"/>
              </a:rPr>
              <a:t>	For all other active pretreatment programs, the permittee shall submit two copies of a Pretreatment Annual Report (PAR) describing its pretreatment activities over the previous twelve months to the Division at the following address:</a:t>
            </a:r>
            <a:endParaRPr lang="en-US" sz="1400">
              <a:latin typeface="Times New Roman"/>
              <a:cs typeface="Times New Roman"/>
            </a:endParaRPr>
          </a:p>
          <a:p>
            <a:pPr marL="457200" indent="-457200" algn="just">
              <a:defRPr/>
            </a:pPr>
            <a:endParaRPr lang="en-US" sz="1400">
              <a:latin typeface="Times New Roman"/>
              <a:cs typeface="Times New Roman"/>
            </a:endParaRPr>
          </a:p>
          <a:p>
            <a:pPr eaLnBrk="1" hangingPunct="1">
              <a:defRPr/>
            </a:pPr>
            <a:r>
              <a:rPr lang="en-US" sz="1400" b="1">
                <a:latin typeface="Times New Roman"/>
                <a:cs typeface="Times New Roman"/>
              </a:rPr>
              <a:t>NC DENR / Division of Water Resources / Surface Water Protection Section</a:t>
            </a:r>
          </a:p>
          <a:p>
            <a:pPr>
              <a:defRPr/>
            </a:pPr>
            <a:r>
              <a:rPr lang="en-US" sz="1400" b="1">
                <a:latin typeface="Times New Roman"/>
                <a:cs typeface="Times New Roman"/>
              </a:rPr>
              <a:t>Pretreatment, Emergency Response, and Collection Systems (PERCS) Unit </a:t>
            </a:r>
          </a:p>
          <a:p>
            <a:pPr eaLnBrk="1" hangingPunct="1">
              <a:defRPr/>
            </a:pPr>
            <a:r>
              <a:rPr lang="en-US" sz="1400" b="1">
                <a:latin typeface="Times New Roman"/>
                <a:cs typeface="Times New Roman"/>
              </a:rPr>
              <a:t>1617 Mail Service Center</a:t>
            </a:r>
            <a:endParaRPr lang="en-US" sz="1400">
              <a:latin typeface="Times New Roman"/>
              <a:cs typeface="Times New Roman"/>
            </a:endParaRPr>
          </a:p>
          <a:p>
            <a:pPr marL="457200" indent="-457200">
              <a:defRPr/>
            </a:pPr>
            <a:r>
              <a:rPr lang="en-US" sz="1400" b="1">
                <a:latin typeface="Times New Roman"/>
                <a:cs typeface="Times New Roman"/>
              </a:rPr>
              <a:t>RALEIGH, NC  27699-1617</a:t>
            </a:r>
          </a:p>
        </p:txBody>
      </p:sp>
      <p:sp>
        <p:nvSpPr>
          <p:cNvPr id="3" name="Slide Number Placeholder 2">
            <a:extLst>
              <a:ext uri="{FF2B5EF4-FFF2-40B4-BE49-F238E27FC236}">
                <a16:creationId xmlns:a16="http://schemas.microsoft.com/office/drawing/2014/main" id="{C7114B1A-C209-AB8E-53BD-00A7CA32F71C}"/>
              </a:ext>
            </a:extLst>
          </p:cNvPr>
          <p:cNvSpPr>
            <a:spLocks noGrp="1"/>
          </p:cNvSpPr>
          <p:nvPr>
            <p:ph type="sldNum" sz="quarter" idx="12"/>
          </p:nvPr>
        </p:nvSpPr>
        <p:spPr/>
        <p:txBody>
          <a:bodyPr/>
          <a:lstStyle/>
          <a:p>
            <a:fld id="{11F27F3A-B3E9-41ED-AF8F-A365F10BB65F}"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0" y="98425"/>
            <a:ext cx="10515600" cy="1062038"/>
          </a:xfrm>
        </p:spPr>
        <p:txBody>
          <a:bodyPr/>
          <a:lstStyle/>
          <a:p>
            <a:pPr eaLnBrk="1" hangingPunct="1"/>
            <a:r>
              <a:rPr lang="en-US" altLang="en-US"/>
              <a:t>Example 2</a:t>
            </a:r>
          </a:p>
        </p:txBody>
      </p:sp>
      <p:pic>
        <p:nvPicPr>
          <p:cNvPr id="2" name="Picture 1028" descr="C:\Documents and Settings\Jon_Risgaard\Desktop\cadmium.gif">
            <a:extLst>
              <a:ext uri="{FF2B5EF4-FFF2-40B4-BE49-F238E27FC236}">
                <a16:creationId xmlns:a16="http://schemas.microsoft.com/office/drawing/2014/main" id="{893CDE12-40D2-42CF-B692-B65F1EDA10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100" y="457200"/>
            <a:ext cx="31115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7">
            <a:extLst>
              <a:ext uri="{FF2B5EF4-FFF2-40B4-BE49-F238E27FC236}">
                <a16:creationId xmlns:a16="http://schemas.microsoft.com/office/drawing/2014/main" id="{EC220CF8-0A94-2BA8-31D3-DE604170CF1A}"/>
              </a:ext>
            </a:extLst>
          </p:cNvPr>
          <p:cNvSpPr txBox="1">
            <a:spLocks noChangeArrowheads="1"/>
          </p:cNvSpPr>
          <p:nvPr/>
        </p:nvSpPr>
        <p:spPr>
          <a:xfrm>
            <a:off x="1168998" y="1228725"/>
            <a:ext cx="4927002" cy="220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r>
              <a:rPr lang="en-US" altLang="en-US">
                <a:latin typeface="+mj-lt"/>
              </a:rPr>
              <a:t>2</a:t>
            </a:r>
            <a:r>
              <a:rPr lang="en-US" altLang="en-US" baseline="30000">
                <a:latin typeface="+mj-lt"/>
              </a:rPr>
              <a:t>nd</a:t>
            </a:r>
            <a:r>
              <a:rPr lang="en-US" altLang="en-US">
                <a:latin typeface="+mj-lt"/>
              </a:rPr>
              <a:t>  6-month period</a:t>
            </a:r>
          </a:p>
          <a:p>
            <a:r>
              <a:rPr lang="en-US" altLang="en-US">
                <a:latin typeface="+mj-lt"/>
              </a:rPr>
              <a:t>Cadmium</a:t>
            </a:r>
          </a:p>
        </p:txBody>
      </p:sp>
      <p:sp>
        <p:nvSpPr>
          <p:cNvPr id="4" name="Slide Number Placeholder 3">
            <a:extLst>
              <a:ext uri="{FF2B5EF4-FFF2-40B4-BE49-F238E27FC236}">
                <a16:creationId xmlns:a16="http://schemas.microsoft.com/office/drawing/2014/main" id="{835D6DBC-671F-CD56-7358-AA8CEAF12E18}"/>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07523" name="Object 1024"/>
          <p:cNvGraphicFramePr>
            <a:graphicFrameLocks noChangeAspect="1"/>
          </p:cNvGraphicFramePr>
          <p:nvPr>
            <p:extLst>
              <p:ext uri="{D42A27DB-BD31-4B8C-83A1-F6EECF244321}">
                <p14:modId xmlns:p14="http://schemas.microsoft.com/office/powerpoint/2010/main" val="238269669"/>
              </p:ext>
            </p:extLst>
          </p:nvPr>
        </p:nvGraphicFramePr>
        <p:xfrm>
          <a:off x="2855495" y="0"/>
          <a:ext cx="6471986" cy="7018421"/>
        </p:xfrm>
        <a:graphic>
          <a:graphicData uri="http://schemas.openxmlformats.org/presentationml/2006/ole">
            <mc:AlternateContent xmlns:mc="http://schemas.openxmlformats.org/markup-compatibility/2006">
              <mc:Choice xmlns:v="urn:schemas-microsoft-com:vml" Requires="v">
                <p:oleObj name="Document" r:id="rId3" imgW="7490571" imgH="9264120" progId="Word.Document.8">
                  <p:embed/>
                </p:oleObj>
              </mc:Choice>
              <mc:Fallback>
                <p:oleObj name="Document" r:id="rId3" imgW="7490571" imgH="9264120" progId="Word.Document.8">
                  <p:embed/>
                  <p:pic>
                    <p:nvPicPr>
                      <p:cNvPr id="107523"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495" y="0"/>
                        <a:ext cx="6471986" cy="7018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4B981486-B10C-11AF-CF6D-1E42403461A5}"/>
              </a:ext>
            </a:extLst>
          </p:cNvPr>
          <p:cNvSpPr>
            <a:spLocks noGrp="1"/>
          </p:cNvSpPr>
          <p:nvPr>
            <p:ph type="sldNum" sz="quarter" idx="12"/>
          </p:nvPr>
        </p:nvSpPr>
        <p:spPr/>
        <p:txBody>
          <a:bodyPr/>
          <a:lstStyle/>
          <a:p>
            <a:fld id="{11F27F3A-B3E9-41ED-AF8F-A365F10BB65F}" type="slidenum">
              <a:rPr lang="en-US" smtClean="0"/>
              <a:pPr/>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99EA4D39-B991-187B-ED2D-691EE651E4FE}"/>
              </a:ext>
            </a:extLst>
          </p:cNvPr>
          <p:cNvGrpSpPr/>
          <p:nvPr/>
        </p:nvGrpSpPr>
        <p:grpSpPr>
          <a:xfrm>
            <a:off x="2414337" y="1"/>
            <a:ext cx="6907128" cy="7042985"/>
            <a:chOff x="3657600" y="1"/>
            <a:chExt cx="5162550" cy="6391275"/>
          </a:xfrm>
        </p:grpSpPr>
        <p:graphicFrame>
          <p:nvGraphicFramePr>
            <p:cNvPr id="109571"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09571"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
            <p:cNvGrpSpPr>
              <a:grpSpLocks/>
            </p:cNvGrpSpPr>
            <p:nvPr/>
          </p:nvGrpSpPr>
          <p:grpSpPr bwMode="auto">
            <a:xfrm>
              <a:off x="4876800" y="1676400"/>
              <a:ext cx="2514600" cy="1828800"/>
              <a:chOff x="2112" y="1056"/>
              <a:chExt cx="1584" cy="1152"/>
            </a:xfrm>
          </p:grpSpPr>
          <p:sp>
            <p:nvSpPr>
              <p:cNvPr id="109573" name="Line 5"/>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9574"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1AEC043B-5FA0-B88F-04E2-8A18AA6768CD}"/>
              </a:ext>
            </a:extLst>
          </p:cNvPr>
          <p:cNvSpPr>
            <a:spLocks noGrp="1"/>
          </p:cNvSpPr>
          <p:nvPr>
            <p:ph type="sldNum" sz="quarter" idx="12"/>
          </p:nvPr>
        </p:nvSpPr>
        <p:spPr/>
        <p:txBody>
          <a:bodyPr/>
          <a:lstStyle/>
          <a:p>
            <a:fld id="{11F27F3A-B3E9-41ED-AF8F-A365F10BB65F}" type="slidenum">
              <a:rPr lang="en-US" smtClean="0"/>
              <a:pPr/>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8"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61688E8E-C1A8-68DB-E684-B7617C680F43}"/>
              </a:ext>
            </a:extLst>
          </p:cNvPr>
          <p:cNvGrpSpPr/>
          <p:nvPr/>
        </p:nvGrpSpPr>
        <p:grpSpPr>
          <a:xfrm>
            <a:off x="2434390" y="0"/>
            <a:ext cx="6694570" cy="6962273"/>
            <a:chOff x="3657600" y="0"/>
            <a:chExt cx="5010150" cy="6210300"/>
          </a:xfrm>
        </p:grpSpPr>
        <p:graphicFrame>
          <p:nvGraphicFramePr>
            <p:cNvPr id="111619" name="Object 1024"/>
            <p:cNvGraphicFramePr>
              <a:graphicFrameLocks noChangeAspect="1"/>
            </p:cNvGraphicFramePr>
            <p:nvPr/>
          </p:nvGraphicFramePr>
          <p:xfrm>
            <a:off x="3657600" y="0"/>
            <a:ext cx="5010150" cy="6210300"/>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161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11620" name="Group 1028"/>
            <p:cNvGrpSpPr>
              <a:grpSpLocks/>
            </p:cNvGrpSpPr>
            <p:nvPr/>
          </p:nvGrpSpPr>
          <p:grpSpPr bwMode="auto">
            <a:xfrm>
              <a:off x="4876800" y="1676400"/>
              <a:ext cx="2514600" cy="1828800"/>
              <a:chOff x="2112" y="1056"/>
              <a:chExt cx="1584" cy="1152"/>
            </a:xfrm>
          </p:grpSpPr>
          <p:sp>
            <p:nvSpPr>
              <p:cNvPr id="111624"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5"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5410200" y="1676400"/>
              <a:ext cx="2438400" cy="1828800"/>
              <a:chOff x="2448" y="1056"/>
              <a:chExt cx="1536" cy="1152"/>
            </a:xfrm>
          </p:grpSpPr>
          <p:sp>
            <p:nvSpPr>
              <p:cNvPr id="111622"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1623"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E8A7AED3-FCF8-37CA-6BC8-4930DC78C723}"/>
              </a:ext>
            </a:extLst>
          </p:cNvPr>
          <p:cNvSpPr>
            <a:spLocks noGrp="1"/>
          </p:cNvSpPr>
          <p:nvPr>
            <p:ph type="sldNum" sz="quarter" idx="12"/>
          </p:nvPr>
        </p:nvSpPr>
        <p:spPr/>
        <p:txBody>
          <a:bodyPr/>
          <a:lstStyle/>
          <a:p>
            <a:fld id="{11F27F3A-B3E9-41ED-AF8F-A365F10BB65F}" type="slidenum">
              <a:rPr lang="en-US" dirty="0"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3" name="Group 2">
            <a:extLst>
              <a:ext uri="{FF2B5EF4-FFF2-40B4-BE49-F238E27FC236}">
                <a16:creationId xmlns:a16="http://schemas.microsoft.com/office/drawing/2014/main" id="{A2D52FE0-6E3B-CE58-A56E-E4939F5F82BA}"/>
              </a:ext>
            </a:extLst>
          </p:cNvPr>
          <p:cNvGrpSpPr/>
          <p:nvPr/>
        </p:nvGrpSpPr>
        <p:grpSpPr>
          <a:xfrm>
            <a:off x="2965785" y="1"/>
            <a:ext cx="6285496" cy="7083090"/>
            <a:chOff x="3657600" y="1"/>
            <a:chExt cx="5162550" cy="6391275"/>
          </a:xfrm>
        </p:grpSpPr>
        <p:graphicFrame>
          <p:nvGraphicFramePr>
            <p:cNvPr id="113667" name="Object 1024"/>
            <p:cNvGraphicFramePr>
              <a:graphicFrameLocks noChangeAspect="1"/>
            </p:cNvGraphicFramePr>
            <p:nvPr/>
          </p:nvGraphicFramePr>
          <p:xfrm>
            <a:off x="3657600" y="1"/>
            <a:ext cx="5162550" cy="6391275"/>
          </p:xfrm>
          <a:graphic>
            <a:graphicData uri="http://schemas.openxmlformats.org/presentationml/2006/ole">
              <mc:AlternateContent xmlns:mc="http://schemas.openxmlformats.org/markup-compatibility/2006">
                <mc:Choice xmlns:v="urn:schemas-microsoft-com:vml" Requires="v">
                  <p:oleObj name="Document" r:id="rId3" imgW="7490571" imgH="9270239" progId="Word.Document.8">
                    <p:embed/>
                  </p:oleObj>
                </mc:Choice>
                <mc:Fallback>
                  <p:oleObj name="Document" r:id="rId3" imgW="7490571" imgH="9270239" progId="Word.Document.8">
                    <p:embed/>
                    <p:pic>
                      <p:nvPicPr>
                        <p:cNvPr id="11366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
                          <a:ext cx="5162550" cy="639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3668" name="Line 1028"/>
            <p:cNvSpPr>
              <a:spLocks noChangeShapeType="1"/>
            </p:cNvSpPr>
            <p:nvPr/>
          </p:nvSpPr>
          <p:spPr bwMode="auto">
            <a:xfrm>
              <a:off x="4876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69" name="Line 1029"/>
            <p:cNvSpPr>
              <a:spLocks noChangeShapeType="1"/>
            </p:cNvSpPr>
            <p:nvPr/>
          </p:nvSpPr>
          <p:spPr bwMode="auto">
            <a:xfrm>
              <a:off x="4876800" y="1676400"/>
              <a:ext cx="2514600" cy="18288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13670" name="Group 1030"/>
            <p:cNvGrpSpPr>
              <a:grpSpLocks/>
            </p:cNvGrpSpPr>
            <p:nvPr/>
          </p:nvGrpSpPr>
          <p:grpSpPr bwMode="auto">
            <a:xfrm>
              <a:off x="5410200" y="1676400"/>
              <a:ext cx="2438400" cy="1828800"/>
              <a:chOff x="2448" y="1056"/>
              <a:chExt cx="1536" cy="1152"/>
            </a:xfrm>
          </p:grpSpPr>
          <p:sp>
            <p:nvSpPr>
              <p:cNvPr id="113671" name="Line 1031"/>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3672" name="Line 1032"/>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2" name="Slide Number Placeholder 1">
            <a:extLst>
              <a:ext uri="{FF2B5EF4-FFF2-40B4-BE49-F238E27FC236}">
                <a16:creationId xmlns:a16="http://schemas.microsoft.com/office/drawing/2014/main" id="{21BE5804-D914-DB91-08F2-1D11CAB3E88E}"/>
              </a:ext>
            </a:extLst>
          </p:cNvPr>
          <p:cNvSpPr>
            <a:spLocks noGrp="1"/>
          </p:cNvSpPr>
          <p:nvPr>
            <p:ph type="sldNum" sz="quarter" idx="12"/>
          </p:nvPr>
        </p:nvSpPr>
        <p:spPr/>
        <p:txBody>
          <a:bodyPr/>
          <a:lstStyle/>
          <a:p>
            <a:fld id="{11F27F3A-B3E9-41ED-AF8F-A365F10BB65F}" type="slidenum">
              <a:rPr lang="en-US" dirty="0" smtClean="0"/>
              <a:pPr/>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5714" name="Object 1024"/>
          <p:cNvGraphicFramePr>
            <a:graphicFrameLocks noChangeAspect="1"/>
          </p:cNvGraphicFramePr>
          <p:nvPr>
            <p:extLst>
              <p:ext uri="{D42A27DB-BD31-4B8C-83A1-F6EECF244321}">
                <p14:modId xmlns:p14="http://schemas.microsoft.com/office/powerpoint/2010/main" val="402001367"/>
              </p:ext>
            </p:extLst>
          </p:nvPr>
        </p:nvGraphicFramePr>
        <p:xfrm>
          <a:off x="2910056" y="1"/>
          <a:ext cx="6070681" cy="7171321"/>
        </p:xfrm>
        <a:graphic>
          <a:graphicData uri="http://schemas.openxmlformats.org/presentationml/2006/ole">
            <mc:AlternateContent xmlns:mc="http://schemas.openxmlformats.org/markup-compatibility/2006">
              <mc:Choice xmlns:v="urn:schemas-microsoft-com:vml" Requires="v">
                <p:oleObj name="Document" r:id="rId3" imgW="7484899" imgH="10113850" progId="Word.Document.8">
                  <p:embed/>
                </p:oleObj>
              </mc:Choice>
              <mc:Fallback>
                <p:oleObj name="Document" r:id="rId3" imgW="7484899" imgH="10113850" progId="Word.Document.8">
                  <p:embed/>
                  <p:pic>
                    <p:nvPicPr>
                      <p:cNvPr id="115714" name="Object 1024"/>
                      <p:cNvPicPr>
                        <a:picLocks noChangeAspect="1" noChangeArrowheads="1"/>
                      </p:cNvPicPr>
                      <p:nvPr/>
                    </p:nvPicPr>
                    <p:blipFill>
                      <a:blip r:embed="rId4"/>
                      <a:srcRect/>
                      <a:stretch>
                        <a:fillRect/>
                      </a:stretch>
                    </p:blipFill>
                    <p:spPr bwMode="auto">
                      <a:xfrm>
                        <a:off x="2910056" y="1"/>
                        <a:ext cx="6070681" cy="717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5715"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2" name="Group 1045"/>
          <p:cNvGrpSpPr>
            <a:grpSpLocks/>
          </p:cNvGrpSpPr>
          <p:nvPr/>
        </p:nvGrpSpPr>
        <p:grpSpPr bwMode="auto">
          <a:xfrm>
            <a:off x="5443540" y="933451"/>
            <a:ext cx="1743076" cy="622301"/>
            <a:chOff x="2541" y="624"/>
            <a:chExt cx="1098" cy="392"/>
          </a:xfrm>
        </p:grpSpPr>
        <p:sp>
          <p:nvSpPr>
            <p:cNvPr id="115737" name="Text Box 1029"/>
            <p:cNvSpPr txBox="1">
              <a:spLocks noChangeArrowheads="1"/>
            </p:cNvSpPr>
            <p:nvPr/>
          </p:nvSpPr>
          <p:spPr bwMode="auto">
            <a:xfrm>
              <a:off x="3120" y="624"/>
              <a:ext cx="519"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60.0%</a:t>
              </a:r>
            </a:p>
          </p:txBody>
        </p:sp>
        <p:sp>
          <p:nvSpPr>
            <p:cNvPr id="115738" name="Text Box 1030"/>
            <p:cNvSpPr txBox="1">
              <a:spLocks noChangeArrowheads="1"/>
            </p:cNvSpPr>
            <p:nvPr/>
          </p:nvSpPr>
          <p:spPr bwMode="auto">
            <a:xfrm>
              <a:off x="2541" y="769"/>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panose="02020603050405020304" pitchFamily="18" charset="0"/>
                </a:rPr>
                <a:t>6/10</a:t>
              </a:r>
            </a:p>
          </p:txBody>
        </p:sp>
      </p:grpSp>
      <p:grpSp>
        <p:nvGrpSpPr>
          <p:cNvPr id="3" name="Group 1044"/>
          <p:cNvGrpSpPr>
            <a:grpSpLocks/>
          </p:cNvGrpSpPr>
          <p:nvPr/>
        </p:nvGrpSpPr>
        <p:grpSpPr bwMode="auto">
          <a:xfrm>
            <a:off x="5425742" y="1567783"/>
            <a:ext cx="1871663" cy="455613"/>
            <a:chOff x="2592" y="864"/>
            <a:chExt cx="1179" cy="287"/>
          </a:xfrm>
        </p:grpSpPr>
        <p:sp>
          <p:nvSpPr>
            <p:cNvPr id="115735"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4/10</a:t>
              </a:r>
            </a:p>
          </p:txBody>
        </p:sp>
        <p:sp>
          <p:nvSpPr>
            <p:cNvPr id="115736" name="Text Box 1033"/>
            <p:cNvSpPr txBox="1">
              <a:spLocks noChangeArrowheads="1"/>
            </p:cNvSpPr>
            <p:nvPr/>
          </p:nvSpPr>
          <p:spPr bwMode="auto">
            <a:xfrm>
              <a:off x="3291" y="952"/>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40.0%</a:t>
              </a:r>
            </a:p>
          </p:txBody>
        </p:sp>
      </p:grpSp>
      <p:sp>
        <p:nvSpPr>
          <p:cNvPr id="142346" name="Oval 1034"/>
          <p:cNvSpPr>
            <a:spLocks noChangeArrowheads="1"/>
          </p:cNvSpPr>
          <p:nvPr/>
        </p:nvSpPr>
        <p:spPr bwMode="auto">
          <a:xfrm>
            <a:off x="7415464" y="1243263"/>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47" name="Oval 1035"/>
          <p:cNvSpPr>
            <a:spLocks noChangeArrowheads="1"/>
          </p:cNvSpPr>
          <p:nvPr/>
        </p:nvSpPr>
        <p:spPr bwMode="auto">
          <a:xfrm>
            <a:off x="7053681" y="1661528"/>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2350" name="Oval 1038"/>
          <p:cNvSpPr>
            <a:spLocks noChangeArrowheads="1"/>
          </p:cNvSpPr>
          <p:nvPr/>
        </p:nvSpPr>
        <p:spPr bwMode="auto">
          <a:xfrm>
            <a:off x="6657475" y="3384884"/>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43"/>
          <p:cNvGrpSpPr>
            <a:grpSpLocks/>
          </p:cNvGrpSpPr>
          <p:nvPr/>
        </p:nvGrpSpPr>
        <p:grpSpPr bwMode="auto">
          <a:xfrm>
            <a:off x="6965950" y="2029326"/>
            <a:ext cx="1981200" cy="731838"/>
            <a:chOff x="3456" y="1152"/>
            <a:chExt cx="1248" cy="461"/>
          </a:xfrm>
        </p:grpSpPr>
        <p:sp>
          <p:nvSpPr>
            <p:cNvPr id="115732" name="Oval 1036"/>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3" name="Oval 1037"/>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4" name="Text Box 1041"/>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grpSp>
        <p:nvGrpSpPr>
          <p:cNvPr id="5" name="Group 1047"/>
          <p:cNvGrpSpPr>
            <a:grpSpLocks/>
          </p:cNvGrpSpPr>
          <p:nvPr/>
        </p:nvGrpSpPr>
        <p:grpSpPr bwMode="auto">
          <a:xfrm>
            <a:off x="3767388" y="3731294"/>
            <a:ext cx="4457700" cy="487363"/>
            <a:chOff x="1584" y="2160"/>
            <a:chExt cx="2568" cy="383"/>
          </a:xfrm>
        </p:grpSpPr>
        <p:sp>
          <p:nvSpPr>
            <p:cNvPr id="115730" name="Oval 1039"/>
            <p:cNvSpPr>
              <a:spLocks noChangeArrowheads="1"/>
            </p:cNvSpPr>
            <p:nvPr/>
          </p:nvSpPr>
          <p:spPr bwMode="auto">
            <a:xfrm>
              <a:off x="1584" y="216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15731" name="Text Box 1046"/>
            <p:cNvSpPr txBox="1">
              <a:spLocks noChangeArrowheads="1"/>
            </p:cNvSpPr>
            <p:nvPr/>
          </p:nvSpPr>
          <p:spPr bwMode="auto">
            <a:xfrm>
              <a:off x="3064" y="2224"/>
              <a:ext cx="1088" cy="319"/>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Now What?</a:t>
              </a:r>
            </a:p>
          </p:txBody>
        </p:sp>
      </p:grpSp>
      <p:grpSp>
        <p:nvGrpSpPr>
          <p:cNvPr id="6" name="Group 1054"/>
          <p:cNvGrpSpPr>
            <a:grpSpLocks/>
          </p:cNvGrpSpPr>
          <p:nvPr/>
        </p:nvGrpSpPr>
        <p:grpSpPr bwMode="auto">
          <a:xfrm>
            <a:off x="4887160" y="4225566"/>
            <a:ext cx="2943225" cy="819150"/>
            <a:chOff x="2298" y="2490"/>
            <a:chExt cx="1854" cy="516"/>
          </a:xfrm>
        </p:grpSpPr>
        <p:sp>
          <p:nvSpPr>
            <p:cNvPr id="115724" name="Line 1048"/>
            <p:cNvSpPr>
              <a:spLocks noChangeShapeType="1"/>
            </p:cNvSpPr>
            <p:nvPr/>
          </p:nvSpPr>
          <p:spPr bwMode="auto">
            <a:xfrm flipH="1">
              <a:off x="2868" y="2490"/>
              <a:ext cx="1284" cy="294"/>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5" name="Line 1049"/>
            <p:cNvSpPr>
              <a:spLocks noChangeShapeType="1"/>
            </p:cNvSpPr>
            <p:nvPr/>
          </p:nvSpPr>
          <p:spPr bwMode="auto">
            <a:xfrm flipH="1">
              <a:off x="2964" y="2490"/>
              <a:ext cx="1158" cy="39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5727" name="Line 1051"/>
            <p:cNvSpPr>
              <a:spLocks noChangeShapeType="1"/>
            </p:cNvSpPr>
            <p:nvPr/>
          </p:nvSpPr>
          <p:spPr bwMode="auto">
            <a:xfrm flipH="1">
              <a:off x="3084" y="2514"/>
              <a:ext cx="1050" cy="486"/>
            </a:xfrm>
            <a:prstGeom prst="line">
              <a:avLst/>
            </a:prstGeom>
            <a:noFill/>
            <a:ln w="9525">
              <a:solidFill>
                <a:schemeClr val="hlink"/>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15728" name="Line 1052"/>
            <p:cNvSpPr>
              <a:spLocks noChangeShapeType="1"/>
            </p:cNvSpPr>
            <p:nvPr/>
          </p:nvSpPr>
          <p:spPr bwMode="auto">
            <a:xfrm flipH="1">
              <a:off x="2298" y="3006"/>
              <a:ext cx="780" cy="0"/>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7" name="Slide Number Placeholder 6">
            <a:extLst>
              <a:ext uri="{FF2B5EF4-FFF2-40B4-BE49-F238E27FC236}">
                <a16:creationId xmlns:a16="http://schemas.microsoft.com/office/drawing/2014/main" id="{2A23E82F-F9FD-D2DA-6C96-177B9F51CA1A}"/>
              </a:ext>
            </a:extLst>
          </p:cNvPr>
          <p:cNvSpPr>
            <a:spLocks noGrp="1"/>
          </p:cNvSpPr>
          <p:nvPr>
            <p:ph type="sldNum" sz="quarter" idx="12"/>
          </p:nvPr>
        </p:nvSpPr>
        <p:spPr/>
        <p:txBody>
          <a:bodyPr/>
          <a:lstStyle/>
          <a:p>
            <a:fld id="{11F27F3A-B3E9-41ED-AF8F-A365F10BB65F}" type="slidenum">
              <a:rPr lang="en-US" smtClean="0"/>
              <a:pPr/>
              <a:t>55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2346"/>
                                        </p:tgtEl>
                                        <p:attrNameLst>
                                          <p:attrName>style.visibility</p:attrName>
                                        </p:attrNameLst>
                                      </p:cBhvr>
                                      <p:to>
                                        <p:strVal val="visible"/>
                                      </p:to>
                                    </p:set>
                                    <p:anim calcmode="lin" valueType="num">
                                      <p:cBhvr additive="base">
                                        <p:cTn id="13" dur="500" fill="hold"/>
                                        <p:tgtEl>
                                          <p:spTgt spid="142346"/>
                                        </p:tgtEl>
                                        <p:attrNameLst>
                                          <p:attrName>ppt_x</p:attrName>
                                        </p:attrNameLst>
                                      </p:cBhvr>
                                      <p:tavLst>
                                        <p:tav tm="0">
                                          <p:val>
                                            <p:strVal val="0-#ppt_w/2"/>
                                          </p:val>
                                        </p:tav>
                                        <p:tav tm="100000">
                                          <p:val>
                                            <p:strVal val="#ppt_x"/>
                                          </p:val>
                                        </p:tav>
                                      </p:tavLst>
                                    </p:anim>
                                    <p:anim calcmode="lin" valueType="num">
                                      <p:cBhvr additive="base">
                                        <p:cTn id="14" dur="500" fill="hold"/>
                                        <p:tgtEl>
                                          <p:spTgt spid="14234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2347"/>
                                        </p:tgtEl>
                                        <p:attrNameLst>
                                          <p:attrName>style.visibility</p:attrName>
                                        </p:attrNameLst>
                                      </p:cBhvr>
                                      <p:to>
                                        <p:strVal val="visible"/>
                                      </p:to>
                                    </p:set>
                                    <p:anim calcmode="lin" valueType="num">
                                      <p:cBhvr additive="base">
                                        <p:cTn id="25" dur="500" fill="hold"/>
                                        <p:tgtEl>
                                          <p:spTgt spid="142347"/>
                                        </p:tgtEl>
                                        <p:attrNameLst>
                                          <p:attrName>ppt_x</p:attrName>
                                        </p:attrNameLst>
                                      </p:cBhvr>
                                      <p:tavLst>
                                        <p:tav tm="0">
                                          <p:val>
                                            <p:strVal val="0-#ppt_w/2"/>
                                          </p:val>
                                        </p:tav>
                                        <p:tav tm="100000">
                                          <p:val>
                                            <p:strVal val="#ppt_x"/>
                                          </p:val>
                                        </p:tav>
                                      </p:tavLst>
                                    </p:anim>
                                    <p:anim calcmode="lin" valueType="num">
                                      <p:cBhvr additive="base">
                                        <p:cTn id="26" dur="500" fill="hold"/>
                                        <p:tgtEl>
                                          <p:spTgt spid="142347"/>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2350"/>
                                        </p:tgtEl>
                                        <p:attrNameLst>
                                          <p:attrName>style.visibility</p:attrName>
                                        </p:attrNameLst>
                                      </p:cBhvr>
                                      <p:to>
                                        <p:strVal val="visible"/>
                                      </p:to>
                                    </p:set>
                                    <p:anim calcmode="lin" valueType="num">
                                      <p:cBhvr additive="base">
                                        <p:cTn id="37" dur="500" fill="hold"/>
                                        <p:tgtEl>
                                          <p:spTgt spid="142350"/>
                                        </p:tgtEl>
                                        <p:attrNameLst>
                                          <p:attrName>ppt_x</p:attrName>
                                        </p:attrNameLst>
                                      </p:cBhvr>
                                      <p:tavLst>
                                        <p:tav tm="0">
                                          <p:val>
                                            <p:strVal val="0-#ppt_w/2"/>
                                          </p:val>
                                        </p:tav>
                                        <p:tav tm="100000">
                                          <p:val>
                                            <p:strVal val="#ppt_x"/>
                                          </p:val>
                                        </p:tav>
                                      </p:tavLst>
                                    </p:anim>
                                    <p:anim calcmode="lin" valueType="num">
                                      <p:cBhvr additive="base">
                                        <p:cTn id="38" dur="500" fill="hold"/>
                                        <p:tgtEl>
                                          <p:spTgt spid="142350"/>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16"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6" grpId="0" animBg="1"/>
      <p:bldP spid="142347" grpId="0" animBg="1"/>
      <p:bldP spid="142350"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2" name="Rectangle 1026"/>
          <p:cNvSpPr>
            <a:spLocks noGrp="1" noChangeArrowheads="1"/>
          </p:cNvSpPr>
          <p:nvPr>
            <p:ph type="title" idx="4294967295"/>
          </p:nvPr>
        </p:nvSpPr>
        <p:spPr>
          <a:xfrm>
            <a:off x="0" y="98425"/>
            <a:ext cx="10515600" cy="1062038"/>
          </a:xfrm>
        </p:spPr>
        <p:txBody>
          <a:bodyPr/>
          <a:lstStyle/>
          <a:p>
            <a:pPr eaLnBrk="1" hangingPunct="1"/>
            <a:r>
              <a:rPr lang="en-US" altLang="en-US"/>
              <a:t>Example 3</a:t>
            </a:r>
          </a:p>
        </p:txBody>
      </p:sp>
      <p:pic>
        <p:nvPicPr>
          <p:cNvPr id="117764" name="Picture 1030" descr="C:\Documents and Settings\Jon_Risgaard\Desktop\2005NickelBis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869156"/>
            <a:ext cx="2919412"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027">
            <a:extLst>
              <a:ext uri="{FF2B5EF4-FFF2-40B4-BE49-F238E27FC236}">
                <a16:creationId xmlns:a16="http://schemas.microsoft.com/office/drawing/2014/main" id="{6A50D4E8-74C1-6ECC-D371-93B91AD0BC31}"/>
              </a:ext>
            </a:extLst>
          </p:cNvPr>
          <p:cNvSpPr txBox="1">
            <a:spLocks noChangeArrowheads="1"/>
          </p:cNvSpPr>
          <p:nvPr/>
        </p:nvSpPr>
        <p:spPr>
          <a:xfrm>
            <a:off x="1168998" y="1228725"/>
            <a:ext cx="4927002" cy="220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err="1">
                <a:latin typeface="+mj-lt"/>
                <a:cs typeface="Times New Roman" panose="02020603050405020304" pitchFamily="18" charset="0"/>
              </a:rPr>
              <a:t>WillPlateit</a:t>
            </a:r>
            <a:r>
              <a:rPr lang="en-US" altLang="en-US">
                <a:latin typeface="+mj-lt"/>
                <a:cs typeface="Times New Roman" panose="02020603050405020304" pitchFamily="18" charset="0"/>
              </a:rPr>
              <a:t> Metal Finishers</a:t>
            </a:r>
            <a:endParaRPr lang="en-US" altLang="en-US">
              <a:latin typeface="+mj-lt"/>
            </a:endParaRPr>
          </a:p>
          <a:p>
            <a:r>
              <a:rPr lang="en-US" altLang="en-US">
                <a:latin typeface="+mj-lt"/>
              </a:rPr>
              <a:t>2</a:t>
            </a:r>
            <a:r>
              <a:rPr lang="en-US" altLang="en-US" baseline="30000">
                <a:latin typeface="+mj-lt"/>
              </a:rPr>
              <a:t>nd</a:t>
            </a:r>
            <a:r>
              <a:rPr lang="en-US" altLang="en-US">
                <a:latin typeface="+mj-lt"/>
              </a:rPr>
              <a:t>  6-month period</a:t>
            </a:r>
          </a:p>
          <a:p>
            <a:r>
              <a:rPr lang="en-US" altLang="en-US">
                <a:latin typeface="+mj-lt"/>
              </a:rPr>
              <a:t>Nickel</a:t>
            </a:r>
          </a:p>
        </p:txBody>
      </p:sp>
      <p:sp>
        <p:nvSpPr>
          <p:cNvPr id="3" name="Slide Number Placeholder 2">
            <a:extLst>
              <a:ext uri="{FF2B5EF4-FFF2-40B4-BE49-F238E27FC236}">
                <a16:creationId xmlns:a16="http://schemas.microsoft.com/office/drawing/2014/main" id="{31F18A5C-24F3-E0CF-1083-98D305DF3719}"/>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19811" name="Object 0"/>
          <p:cNvGraphicFramePr>
            <a:graphicFrameLocks noChangeAspect="1"/>
          </p:cNvGraphicFramePr>
          <p:nvPr>
            <p:extLst>
              <p:ext uri="{D42A27DB-BD31-4B8C-83A1-F6EECF244321}">
                <p14:modId xmlns:p14="http://schemas.microsoft.com/office/powerpoint/2010/main" val="1550668979"/>
              </p:ext>
            </p:extLst>
          </p:nvPr>
        </p:nvGraphicFramePr>
        <p:xfrm>
          <a:off x="2816393" y="229603"/>
          <a:ext cx="6223333" cy="6782301"/>
        </p:xfrm>
        <a:graphic>
          <a:graphicData uri="http://schemas.openxmlformats.org/presentationml/2006/ole">
            <mc:AlternateContent xmlns:mc="http://schemas.openxmlformats.org/markup-compatibility/2006">
              <mc:Choice xmlns:v="urn:schemas-microsoft-com:vml" Requires="v">
                <p:oleObj name="Document" r:id="rId3" imgW="7491097" imgH="9254403" progId="Word.Document.8">
                  <p:embed/>
                </p:oleObj>
              </mc:Choice>
              <mc:Fallback>
                <p:oleObj name="Document" r:id="rId3" imgW="7491097" imgH="9254403" progId="Word.Document.8">
                  <p:embed/>
                  <p:pic>
                    <p:nvPicPr>
                      <p:cNvPr id="119811"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393" y="229603"/>
                        <a:ext cx="6223333" cy="6782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20098F3B-9F22-6CD9-1C28-A29009CFD3A0}"/>
              </a:ext>
            </a:extLst>
          </p:cNvPr>
          <p:cNvSpPr>
            <a:spLocks noGrp="1"/>
          </p:cNvSpPr>
          <p:nvPr>
            <p:ph type="sldNum" sz="quarter" idx="12"/>
          </p:nvPr>
        </p:nvSpPr>
        <p:spPr/>
        <p:txBody>
          <a:bodyPr/>
          <a:lstStyle/>
          <a:p>
            <a:fld id="{11F27F3A-B3E9-41ED-AF8F-A365F10BB65F}" type="slidenum">
              <a:rPr lang="en-US" smtClean="0"/>
              <a:pPr/>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1858"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28E12EA1-AB9A-A521-288F-F847AE2E6166}"/>
              </a:ext>
            </a:extLst>
          </p:cNvPr>
          <p:cNvGrpSpPr/>
          <p:nvPr/>
        </p:nvGrpSpPr>
        <p:grpSpPr>
          <a:xfrm>
            <a:off x="2554706" y="0"/>
            <a:ext cx="6724649" cy="6952247"/>
            <a:chOff x="3657600" y="0"/>
            <a:chExt cx="5010150" cy="6210300"/>
          </a:xfrm>
        </p:grpSpPr>
        <p:graphicFrame>
          <p:nvGraphicFramePr>
            <p:cNvPr id="121859" name="Object 1024"/>
            <p:cNvGraphicFramePr>
              <a:graphicFrameLocks noChangeAspect="1"/>
            </p:cNvGraphicFramePr>
            <p:nvPr/>
          </p:nvGraphicFramePr>
          <p:xfrm>
            <a:off x="3657600" y="0"/>
            <a:ext cx="5010150" cy="6210300"/>
          </p:xfrm>
          <a:graphic>
            <a:graphicData uri="http://schemas.openxmlformats.org/presentationml/2006/ole">
              <mc:AlternateContent xmlns:mc="http://schemas.openxmlformats.org/markup-compatibility/2006">
                <mc:Choice xmlns:v="urn:schemas-microsoft-com:vml" Requires="v">
                  <p:oleObj name="Document" r:id="rId3" imgW="7490571" imgH="9274198" progId="Word.Document.8">
                    <p:embed/>
                  </p:oleObj>
                </mc:Choice>
                <mc:Fallback>
                  <p:oleObj name="Document" r:id="rId3" imgW="7490571" imgH="9274198" progId="Word.Document.8">
                    <p:embed/>
                    <p:pic>
                      <p:nvPicPr>
                        <p:cNvPr id="121859"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28"/>
            <p:cNvGrpSpPr>
              <a:grpSpLocks/>
            </p:cNvGrpSpPr>
            <p:nvPr/>
          </p:nvGrpSpPr>
          <p:grpSpPr bwMode="auto">
            <a:xfrm>
              <a:off x="4876800" y="1676400"/>
              <a:ext cx="2514600" cy="1828800"/>
              <a:chOff x="2112" y="1056"/>
              <a:chExt cx="1584" cy="1152"/>
            </a:xfrm>
          </p:grpSpPr>
          <p:sp>
            <p:nvSpPr>
              <p:cNvPr id="121862"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1863"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121861" name="Text Box 1031"/>
          <p:cNvSpPr txBox="1">
            <a:spLocks noChangeArrowheads="1"/>
          </p:cNvSpPr>
          <p:nvPr/>
        </p:nvSpPr>
        <p:spPr bwMode="auto">
          <a:xfrm>
            <a:off x="8401552" y="1466850"/>
            <a:ext cx="1400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2.86 or 2.856? Does it matter in this case?</a:t>
            </a:r>
          </a:p>
        </p:txBody>
      </p:sp>
      <p:sp>
        <p:nvSpPr>
          <p:cNvPr id="3" name="Slide Number Placeholder 2">
            <a:extLst>
              <a:ext uri="{FF2B5EF4-FFF2-40B4-BE49-F238E27FC236}">
                <a16:creationId xmlns:a16="http://schemas.microsoft.com/office/drawing/2014/main" id="{CABFA070-BC8D-06A5-BC31-C21BF5E4AE47}"/>
              </a:ext>
            </a:extLst>
          </p:cNvPr>
          <p:cNvSpPr>
            <a:spLocks noGrp="1"/>
          </p:cNvSpPr>
          <p:nvPr>
            <p:ph type="sldNum" sz="quarter" idx="12"/>
          </p:nvPr>
        </p:nvSpPr>
        <p:spPr/>
        <p:txBody>
          <a:bodyPr/>
          <a:lstStyle/>
          <a:p>
            <a:fld id="{11F27F3A-B3E9-41ED-AF8F-A365F10BB65F}"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390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23910" name="Text Box 1034"/>
          <p:cNvSpPr txBox="1">
            <a:spLocks noChangeArrowheads="1"/>
          </p:cNvSpPr>
          <p:nvPr/>
        </p:nvSpPr>
        <p:spPr bwMode="auto">
          <a:xfrm>
            <a:off x="8010526" y="1466850"/>
            <a:ext cx="1400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2.86 or 2.856? Does it matter in this case?</a:t>
            </a:r>
          </a:p>
        </p:txBody>
      </p:sp>
      <p:grpSp>
        <p:nvGrpSpPr>
          <p:cNvPr id="4" name="Group 3">
            <a:extLst>
              <a:ext uri="{FF2B5EF4-FFF2-40B4-BE49-F238E27FC236}">
                <a16:creationId xmlns:a16="http://schemas.microsoft.com/office/drawing/2014/main" id="{B6E70D72-BC48-9E09-43BC-4FC9415DF87E}"/>
              </a:ext>
            </a:extLst>
          </p:cNvPr>
          <p:cNvGrpSpPr/>
          <p:nvPr/>
        </p:nvGrpSpPr>
        <p:grpSpPr>
          <a:xfrm>
            <a:off x="1208591" y="60158"/>
            <a:ext cx="7633617" cy="6947234"/>
            <a:chOff x="2151064" y="0"/>
            <a:chExt cx="6440486" cy="6115050"/>
          </a:xfrm>
        </p:grpSpPr>
        <p:graphicFrame>
          <p:nvGraphicFramePr>
            <p:cNvPr id="123907" name="Object 1024"/>
            <p:cNvGraphicFramePr>
              <a:graphicFrameLocks noChangeAspect="1"/>
            </p:cNvGraphicFramePr>
            <p:nvPr/>
          </p:nvGraphicFramePr>
          <p:xfrm>
            <a:off x="3657600" y="0"/>
            <a:ext cx="4933950" cy="6115050"/>
          </p:xfrm>
          <a:graphic>
            <a:graphicData uri="http://schemas.openxmlformats.org/presentationml/2006/ole">
              <mc:AlternateContent xmlns:mc="http://schemas.openxmlformats.org/markup-compatibility/2006">
                <mc:Choice xmlns:v="urn:schemas-microsoft-com:vml" Requires="v">
                  <p:oleObj name="Document" r:id="rId3" imgW="7490571" imgH="9259082" progId="Word.Document.8">
                    <p:embed/>
                  </p:oleObj>
                </mc:Choice>
                <mc:Fallback>
                  <p:oleObj name="Document" r:id="rId3" imgW="7490571" imgH="9259082" progId="Word.Document.8">
                    <p:embed/>
                    <p:pic>
                      <p:nvPicPr>
                        <p:cNvPr id="123907"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0"/>
                          <a:ext cx="4933950" cy="611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23908" name="Group 1028"/>
            <p:cNvGrpSpPr>
              <a:grpSpLocks/>
            </p:cNvGrpSpPr>
            <p:nvPr/>
          </p:nvGrpSpPr>
          <p:grpSpPr bwMode="auto">
            <a:xfrm>
              <a:off x="4876800" y="1676400"/>
              <a:ext cx="2190750" cy="1714500"/>
              <a:chOff x="2112" y="1056"/>
              <a:chExt cx="1584" cy="1152"/>
            </a:xfrm>
          </p:grpSpPr>
          <p:sp>
            <p:nvSpPr>
              <p:cNvPr id="123918"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9"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31"/>
            <p:cNvGrpSpPr>
              <a:grpSpLocks/>
            </p:cNvGrpSpPr>
            <p:nvPr/>
          </p:nvGrpSpPr>
          <p:grpSpPr bwMode="auto">
            <a:xfrm>
              <a:off x="5410200" y="1676400"/>
              <a:ext cx="2266950" cy="1714500"/>
              <a:chOff x="2448" y="1056"/>
              <a:chExt cx="1536" cy="1152"/>
            </a:xfrm>
          </p:grpSpPr>
          <p:sp>
            <p:nvSpPr>
              <p:cNvPr id="123916" name="Line 1032"/>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7" name="Line 1033"/>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23911" name="Group 1046"/>
            <p:cNvGrpSpPr>
              <a:grpSpLocks/>
            </p:cNvGrpSpPr>
            <p:nvPr/>
          </p:nvGrpSpPr>
          <p:grpSpPr bwMode="auto">
            <a:xfrm>
              <a:off x="2151064" y="2486026"/>
              <a:ext cx="2903537" cy="2030413"/>
              <a:chOff x="395" y="1614"/>
              <a:chExt cx="1829" cy="1279"/>
            </a:xfrm>
          </p:grpSpPr>
          <p:sp>
            <p:nvSpPr>
              <p:cNvPr id="123912" name="Line 1037"/>
              <p:cNvSpPr>
                <a:spLocks noChangeShapeType="1"/>
              </p:cNvSpPr>
              <p:nvPr/>
            </p:nvSpPr>
            <p:spPr bwMode="auto">
              <a:xfrm>
                <a:off x="397" y="1618"/>
                <a:ext cx="2" cy="1275"/>
              </a:xfrm>
              <a:prstGeom prst="line">
                <a:avLst/>
              </a:prstGeom>
              <a:noFill/>
              <a:ln w="25400">
                <a:solidFill>
                  <a:srgbClr val="00FF00"/>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123913" name="Line 1038"/>
              <p:cNvSpPr>
                <a:spLocks noChangeShapeType="1"/>
              </p:cNvSpPr>
              <p:nvPr/>
            </p:nvSpPr>
            <p:spPr bwMode="auto">
              <a:xfrm flipV="1">
                <a:off x="399" y="2890"/>
                <a:ext cx="1825" cy="1"/>
              </a:xfrm>
              <a:prstGeom prst="line">
                <a:avLst/>
              </a:prstGeom>
              <a:noFill/>
              <a:ln w="2540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4" name="Line 1041"/>
              <p:cNvSpPr>
                <a:spLocks noChangeShapeType="1"/>
              </p:cNvSpPr>
              <p:nvPr/>
            </p:nvSpPr>
            <p:spPr bwMode="auto">
              <a:xfrm flipV="1">
                <a:off x="395" y="1614"/>
                <a:ext cx="941" cy="1"/>
              </a:xfrm>
              <a:prstGeom prst="line">
                <a:avLst/>
              </a:prstGeom>
              <a:noFill/>
              <a:ln w="25400">
                <a:solidFill>
                  <a:srgbClr val="00FF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3915" name="Text Box 1045"/>
              <p:cNvSpPr txBox="1">
                <a:spLocks noChangeArrowheads="1"/>
              </p:cNvSpPr>
              <p:nvPr/>
            </p:nvSpPr>
            <p:spPr bwMode="auto">
              <a:xfrm flipH="1">
                <a:off x="410" y="1897"/>
                <a:ext cx="832" cy="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Column 9: The Reported value is equal  to the Limit.  </a:t>
                </a:r>
              </a:p>
              <a:p>
                <a:pPr eaLnBrk="1" hangingPunct="1">
                  <a:spcBef>
                    <a:spcPct val="50000"/>
                  </a:spcBef>
                  <a:buClrTx/>
                  <a:buSzTx/>
                  <a:buFontTx/>
                  <a:buNone/>
                </a:pPr>
                <a:r>
                  <a:rPr lang="en-US" altLang="en-US" sz="1400">
                    <a:solidFill>
                      <a:schemeClr val="hlink"/>
                    </a:solidFill>
                  </a:rPr>
                  <a:t>This is not a violation!</a:t>
                </a:r>
              </a:p>
            </p:txBody>
          </p:sp>
        </p:grpSp>
      </p:grpSp>
      <p:sp>
        <p:nvSpPr>
          <p:cNvPr id="2" name="Slide Number Placeholder 1">
            <a:extLst>
              <a:ext uri="{FF2B5EF4-FFF2-40B4-BE49-F238E27FC236}">
                <a16:creationId xmlns:a16="http://schemas.microsoft.com/office/drawing/2014/main" id="{D26DAAFA-5ECA-F3E9-B175-7973F66AEE04}"/>
              </a:ext>
            </a:extLst>
          </p:cNvPr>
          <p:cNvSpPr>
            <a:spLocks noGrp="1"/>
          </p:cNvSpPr>
          <p:nvPr>
            <p:ph type="sldNum" sz="quarter" idx="12"/>
          </p:nvPr>
        </p:nvSpPr>
        <p:spPr/>
        <p:txBody>
          <a:bodyPr/>
          <a:lstStyle/>
          <a:p>
            <a:fld id="{11F27F3A-B3E9-41ED-AF8F-A365F10BB65F}"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57275" y="205230"/>
            <a:ext cx="6591412" cy="557215"/>
          </a:xfrm>
        </p:spPr>
        <p:txBody>
          <a:bodyPr>
            <a:normAutofit/>
          </a:bodyPr>
          <a:lstStyle/>
          <a:p>
            <a:pPr eaLnBrk="1" hangingPunct="1"/>
            <a:r>
              <a:rPr lang="en-US" altLang="en-US" sz="2800"/>
              <a:t>Introduction -NPDES Requirements (cont.)</a:t>
            </a:r>
          </a:p>
        </p:txBody>
      </p:sp>
      <p:sp>
        <p:nvSpPr>
          <p:cNvPr id="15363" name="Rectangle 3"/>
          <p:cNvSpPr>
            <a:spLocks noGrp="1" noChangeArrowheads="1"/>
          </p:cNvSpPr>
          <p:nvPr>
            <p:ph idx="1"/>
          </p:nvPr>
        </p:nvSpPr>
        <p:spPr/>
        <p:txBody>
          <a:bodyPr vert="horz" lIns="91440" tIns="45720" rIns="91440" bIns="45720" rtlCol="0" anchor="t">
            <a:normAutofit lnSpcReduction="10000"/>
          </a:bodyPr>
          <a:lstStyle/>
          <a:p>
            <a:pPr algn="just">
              <a:lnSpc>
                <a:spcPct val="90000"/>
              </a:lnSpc>
              <a:spcBef>
                <a:spcPct val="0"/>
              </a:spcBef>
              <a:buClrTx/>
              <a:buSzTx/>
              <a:buFontTx/>
              <a:buNone/>
            </a:pPr>
            <a:r>
              <a:rPr lang="en-US" altLang="en-US" sz="2400">
                <a:solidFill>
                  <a:schemeClr val="tx1"/>
                </a:solidFill>
                <a:latin typeface="Times New Roman"/>
                <a:cs typeface="Arial"/>
              </a:rPr>
              <a:t>These reports shall be submitted by March 1 of each year and shall contain the following: </a:t>
            </a:r>
            <a:r>
              <a:rPr lang="en-US" altLang="en-US" sz="2400">
                <a:solidFill>
                  <a:schemeClr val="tx1"/>
                </a:solidFill>
                <a:latin typeface="Times New Roman"/>
                <a:cs typeface="Times New Roman"/>
              </a:rPr>
              <a:t> </a:t>
            </a:r>
          </a:p>
          <a:p>
            <a:pPr algn="just">
              <a:lnSpc>
                <a:spcPct val="90000"/>
              </a:lnSpc>
              <a:spcBef>
                <a:spcPct val="0"/>
              </a:spcBef>
              <a:buClrTx/>
              <a:buSzTx/>
              <a:buFontTx/>
              <a:buNone/>
            </a:pPr>
            <a:endParaRPr lang="en-US" altLang="en-US" sz="24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a.)	</a:t>
            </a:r>
            <a:r>
              <a:rPr lang="en-US" altLang="en-US" sz="2400" u="sng">
                <a:solidFill>
                  <a:schemeClr val="tx1"/>
                </a:solidFill>
                <a:latin typeface="Times New Roman"/>
                <a:cs typeface="Times New Roman"/>
              </a:rPr>
              <a:t>Narrative</a:t>
            </a:r>
          </a:p>
          <a:p>
            <a:pPr algn="just">
              <a:lnSpc>
                <a:spcPct val="90000"/>
              </a:lnSpc>
              <a:spcBef>
                <a:spcPct val="0"/>
              </a:spcBef>
              <a:buClrTx/>
              <a:buSzTx/>
              <a:buFontTx/>
              <a:buNone/>
            </a:pPr>
            <a:r>
              <a:rPr lang="en-US" altLang="en-US" sz="2400">
                <a:solidFill>
                  <a:schemeClr val="tx1"/>
                </a:solidFill>
                <a:latin typeface="Times New Roman"/>
                <a:cs typeface="Times New Roman"/>
              </a:rPr>
              <a:t>	A narrative summary detailing actions taken, or proposed, by the Permittee to correct significant non-compliance and to ensure compliance with pretreatment requirements;</a:t>
            </a:r>
          </a:p>
          <a:p>
            <a:pPr algn="just">
              <a:lnSpc>
                <a:spcPct val="90000"/>
              </a:lnSpc>
              <a:spcBef>
                <a:spcPct val="0"/>
              </a:spcBef>
              <a:buClrTx/>
              <a:buSzTx/>
              <a:buFontTx/>
              <a:buNone/>
            </a:pPr>
            <a:endParaRPr lang="en-US" altLang="en-US" sz="12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b.)	</a:t>
            </a:r>
            <a:r>
              <a:rPr lang="en-US" altLang="en-US" sz="2400" u="sng">
                <a:solidFill>
                  <a:schemeClr val="tx1"/>
                </a:solidFill>
                <a:latin typeface="Times New Roman"/>
                <a:cs typeface="Times New Roman"/>
              </a:rPr>
              <a:t>Pretreatment Program Summary (PPS)</a:t>
            </a:r>
          </a:p>
          <a:p>
            <a:pPr algn="just">
              <a:lnSpc>
                <a:spcPct val="90000"/>
              </a:lnSpc>
              <a:spcBef>
                <a:spcPct val="0"/>
              </a:spcBef>
              <a:buClrTx/>
              <a:buSzTx/>
              <a:buFontTx/>
              <a:buNone/>
            </a:pPr>
            <a:r>
              <a:rPr lang="en-US" altLang="en-US" sz="2400">
                <a:solidFill>
                  <a:schemeClr val="tx1"/>
                </a:solidFill>
                <a:latin typeface="Times New Roman"/>
                <a:cs typeface="Times New Roman"/>
              </a:rPr>
              <a:t>	A pretreatment program summary (PPS) on forms or in a format provided by the Division;</a:t>
            </a:r>
          </a:p>
          <a:p>
            <a:pPr algn="just">
              <a:lnSpc>
                <a:spcPct val="90000"/>
              </a:lnSpc>
              <a:spcBef>
                <a:spcPct val="0"/>
              </a:spcBef>
              <a:buClrTx/>
              <a:buSzTx/>
              <a:buFontTx/>
              <a:buNone/>
            </a:pPr>
            <a:endParaRPr lang="en-US" altLang="en-US" sz="1200">
              <a:solidFill>
                <a:schemeClr val="tx1"/>
              </a:solidFill>
              <a:latin typeface="Times New Roman"/>
              <a:cs typeface="Times New Roman" panose="02020603050405020304" pitchFamily="18" charset="0"/>
            </a:endParaRPr>
          </a:p>
          <a:p>
            <a:pPr>
              <a:lnSpc>
                <a:spcPct val="90000"/>
              </a:lnSpc>
              <a:spcBef>
                <a:spcPct val="0"/>
              </a:spcBef>
              <a:buClrTx/>
              <a:buSzTx/>
              <a:buFontTx/>
              <a:buNone/>
            </a:pPr>
            <a:r>
              <a:rPr lang="en-US" altLang="en-US" sz="2400">
                <a:solidFill>
                  <a:schemeClr val="tx1"/>
                </a:solidFill>
                <a:latin typeface="Times New Roman"/>
                <a:cs typeface="Times New Roman"/>
              </a:rPr>
              <a:t>c.)	</a:t>
            </a:r>
            <a:r>
              <a:rPr lang="en-US" altLang="en-US" sz="2400" u="sng">
                <a:solidFill>
                  <a:schemeClr val="tx1"/>
                </a:solidFill>
                <a:latin typeface="Times New Roman"/>
                <a:cs typeface="Times New Roman"/>
              </a:rPr>
              <a:t>Significant Non-Compliance Report (SNCR)</a:t>
            </a:r>
          </a:p>
          <a:p>
            <a:pPr algn="just">
              <a:lnSpc>
                <a:spcPct val="90000"/>
              </a:lnSpc>
              <a:spcBef>
                <a:spcPct val="0"/>
              </a:spcBef>
              <a:buClrTx/>
              <a:buSzTx/>
              <a:buFontTx/>
              <a:buNone/>
            </a:pPr>
            <a:r>
              <a:rPr lang="en-US" altLang="en-US" sz="2400">
                <a:solidFill>
                  <a:schemeClr val="tx1"/>
                </a:solidFill>
                <a:latin typeface="Times New Roman"/>
                <a:cs typeface="Times New Roman"/>
              </a:rPr>
              <a:t>	A list of Industrial Users (IUs) in significant noncompliance (SNC) with pretreatment requirements, and the nature of the violations on forms or in a format provided by the Division;</a:t>
            </a:r>
          </a:p>
        </p:txBody>
      </p:sp>
      <p:sp>
        <p:nvSpPr>
          <p:cNvPr id="2" name="Slide Number Placeholder 1">
            <a:extLst>
              <a:ext uri="{FF2B5EF4-FFF2-40B4-BE49-F238E27FC236}">
                <a16:creationId xmlns:a16="http://schemas.microsoft.com/office/drawing/2014/main" id="{362CB953-7019-0F87-55F3-3ED5C02F061B}"/>
              </a:ext>
            </a:extLst>
          </p:cNvPr>
          <p:cNvSpPr>
            <a:spLocks noGrp="1"/>
          </p:cNvSpPr>
          <p:nvPr>
            <p:ph type="sldNum" sz="quarter" idx="12"/>
          </p:nvPr>
        </p:nvSpPr>
        <p:spPr/>
        <p:txBody>
          <a:bodyPr/>
          <a:lstStyle/>
          <a:p>
            <a:fld id="{11F27F3A-B3E9-41ED-AF8F-A365F10BB65F}"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25956" name="Line 4"/>
          <p:cNvSpPr>
            <a:spLocks noChangeShapeType="1"/>
          </p:cNvSpPr>
          <p:nvPr/>
        </p:nvSpPr>
        <p:spPr bwMode="auto">
          <a:xfrm>
            <a:off x="4876800" y="1676400"/>
            <a:ext cx="228600" cy="175260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59" name="Text Box 9"/>
          <p:cNvSpPr txBox="1">
            <a:spLocks noChangeArrowheads="1"/>
          </p:cNvSpPr>
          <p:nvPr/>
        </p:nvSpPr>
        <p:spPr bwMode="auto">
          <a:xfrm>
            <a:off x="8010526" y="1466850"/>
            <a:ext cx="14001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2.86 or 2.856? Does it matter in this case?</a:t>
            </a:r>
          </a:p>
        </p:txBody>
      </p:sp>
      <p:graphicFrame>
        <p:nvGraphicFramePr>
          <p:cNvPr id="125955" name="Object 0"/>
          <p:cNvGraphicFramePr>
            <a:graphicFrameLocks noChangeAspect="1"/>
          </p:cNvGraphicFramePr>
          <p:nvPr/>
        </p:nvGraphicFramePr>
        <p:xfrm>
          <a:off x="3657600" y="0"/>
          <a:ext cx="5010150" cy="6210300"/>
        </p:xfrm>
        <a:graphic>
          <a:graphicData uri="http://schemas.openxmlformats.org/presentationml/2006/ole">
            <mc:AlternateContent xmlns:mc="http://schemas.openxmlformats.org/markup-compatibility/2006">
              <mc:Choice xmlns:v="urn:schemas-microsoft-com:vml" Requires="v">
                <p:oleObj name="Document" r:id="rId4" imgW="7490571" imgH="9259082" progId="Word.Document.8">
                  <p:embed/>
                </p:oleObj>
              </mc:Choice>
              <mc:Fallback>
                <p:oleObj name="Document" r:id="rId4" imgW="7490571" imgH="9259082" progId="Word.Document.8">
                  <p:embed/>
                  <p:pic>
                    <p:nvPicPr>
                      <p:cNvPr id="125955"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0"/>
                        <a:ext cx="5010150" cy="621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57" name="Line 5"/>
          <p:cNvSpPr>
            <a:spLocks noChangeShapeType="1"/>
          </p:cNvSpPr>
          <p:nvPr/>
        </p:nvSpPr>
        <p:spPr bwMode="auto">
          <a:xfrm>
            <a:off x="4876800" y="1676400"/>
            <a:ext cx="2305050" cy="1771650"/>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25958" name="Group 6"/>
          <p:cNvGrpSpPr>
            <a:grpSpLocks/>
          </p:cNvGrpSpPr>
          <p:nvPr/>
        </p:nvGrpSpPr>
        <p:grpSpPr bwMode="auto">
          <a:xfrm>
            <a:off x="5410200" y="1724025"/>
            <a:ext cx="2171700" cy="1752600"/>
            <a:chOff x="2448" y="1056"/>
            <a:chExt cx="1536" cy="1152"/>
          </a:xfrm>
        </p:grpSpPr>
        <p:sp>
          <p:nvSpPr>
            <p:cNvPr id="125971" name="Line 7"/>
            <p:cNvSpPr>
              <a:spLocks noChangeShapeType="1"/>
            </p:cNvSpPr>
            <p:nvPr/>
          </p:nvSpPr>
          <p:spPr bwMode="auto">
            <a:xfrm>
              <a:off x="3456" y="1056"/>
              <a:ext cx="528" cy="1152"/>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72" name="Line 8"/>
            <p:cNvSpPr>
              <a:spLocks noChangeShapeType="1"/>
            </p:cNvSpPr>
            <p:nvPr/>
          </p:nvSpPr>
          <p:spPr bwMode="auto">
            <a:xfrm flipH="1">
              <a:off x="2448" y="1056"/>
              <a:ext cx="960" cy="1104"/>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nvGrpSpPr>
          <p:cNvPr id="125960" name="Group 18"/>
          <p:cNvGrpSpPr>
            <a:grpSpLocks/>
          </p:cNvGrpSpPr>
          <p:nvPr/>
        </p:nvGrpSpPr>
        <p:grpSpPr bwMode="auto">
          <a:xfrm>
            <a:off x="5419725" y="2228851"/>
            <a:ext cx="4095750" cy="3765363"/>
            <a:chOff x="2454" y="1404"/>
            <a:chExt cx="2580" cy="2529"/>
          </a:xfrm>
        </p:grpSpPr>
        <p:grpSp>
          <p:nvGrpSpPr>
            <p:cNvPr id="125966" name="Group 16"/>
            <p:cNvGrpSpPr>
              <a:grpSpLocks/>
            </p:cNvGrpSpPr>
            <p:nvPr/>
          </p:nvGrpSpPr>
          <p:grpSpPr bwMode="auto">
            <a:xfrm>
              <a:off x="2454" y="1404"/>
              <a:ext cx="2580" cy="2529"/>
              <a:chOff x="2454" y="1404"/>
              <a:chExt cx="2580" cy="2529"/>
            </a:xfrm>
          </p:grpSpPr>
          <p:sp>
            <p:nvSpPr>
              <p:cNvPr id="125968" name="Line 12"/>
              <p:cNvSpPr>
                <a:spLocks noChangeShapeType="1"/>
              </p:cNvSpPr>
              <p:nvPr/>
            </p:nvSpPr>
            <p:spPr bwMode="auto">
              <a:xfrm>
                <a:off x="4398" y="1404"/>
                <a:ext cx="36" cy="966"/>
              </a:xfrm>
              <a:prstGeom prst="line">
                <a:avLst/>
              </a:prstGeom>
              <a:noFill/>
              <a:ln w="25400">
                <a:solidFill>
                  <a:srgbClr val="00FF00"/>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125969" name="Line 13"/>
              <p:cNvSpPr>
                <a:spLocks noChangeShapeType="1"/>
              </p:cNvSpPr>
              <p:nvPr/>
            </p:nvSpPr>
            <p:spPr bwMode="auto">
              <a:xfrm flipH="1">
                <a:off x="2454" y="2370"/>
                <a:ext cx="1974" cy="78"/>
              </a:xfrm>
              <a:prstGeom prst="line">
                <a:avLst/>
              </a:prstGeom>
              <a:noFill/>
              <a:ln w="2540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70" name="Text Box 15"/>
              <p:cNvSpPr txBox="1">
                <a:spLocks noChangeArrowheads="1"/>
              </p:cNvSpPr>
              <p:nvPr/>
            </p:nvSpPr>
            <p:spPr bwMode="auto">
              <a:xfrm>
                <a:off x="4152" y="2424"/>
                <a:ext cx="882" cy="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Either 2.86 or 2.856 results in a TRC violation.  Column 10: Reported value </a:t>
                </a:r>
                <a:r>
                  <a:rPr lang="en-US" altLang="en-US" sz="1400" u="sng">
                    <a:solidFill>
                      <a:schemeClr val="hlink"/>
                    </a:solidFill>
                  </a:rPr>
                  <a:t>equal to or above</a:t>
                </a:r>
                <a:r>
                  <a:rPr lang="en-US" altLang="en-US" sz="1400">
                    <a:solidFill>
                      <a:schemeClr val="hlink"/>
                    </a:solidFill>
                  </a:rPr>
                  <a:t> TRC limit, </a:t>
                </a:r>
                <a:r>
                  <a:rPr lang="en-US" altLang="en-US" sz="1400" u="sng">
                    <a:solidFill>
                      <a:schemeClr val="hlink"/>
                    </a:solidFill>
                  </a:rPr>
                  <a:t>is</a:t>
                </a:r>
                <a:r>
                  <a:rPr lang="en-US" altLang="en-US" sz="1400">
                    <a:solidFill>
                      <a:schemeClr val="hlink"/>
                    </a:solidFill>
                  </a:rPr>
                  <a:t> a violation</a:t>
                </a:r>
              </a:p>
            </p:txBody>
          </p:sp>
        </p:grpSp>
        <p:sp>
          <p:nvSpPr>
            <p:cNvPr id="125967" name="Line 17"/>
            <p:cNvSpPr>
              <a:spLocks noChangeShapeType="1"/>
            </p:cNvSpPr>
            <p:nvPr/>
          </p:nvSpPr>
          <p:spPr bwMode="auto">
            <a:xfrm flipH="1">
              <a:off x="4038" y="2382"/>
              <a:ext cx="396" cy="48"/>
            </a:xfrm>
            <a:prstGeom prst="line">
              <a:avLst/>
            </a:prstGeom>
            <a:noFill/>
            <a:ln w="3175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25961" name="Line 26"/>
          <p:cNvSpPr>
            <a:spLocks noChangeShapeType="1"/>
          </p:cNvSpPr>
          <p:nvPr/>
        </p:nvSpPr>
        <p:spPr bwMode="auto">
          <a:xfrm>
            <a:off x="2154239" y="2568576"/>
            <a:ext cx="3175" cy="2024063"/>
          </a:xfrm>
          <a:prstGeom prst="line">
            <a:avLst/>
          </a:prstGeom>
          <a:noFill/>
          <a:ln w="25400">
            <a:solidFill>
              <a:srgbClr val="00FF00"/>
            </a:solidFill>
            <a:miter lim="800000"/>
            <a:headEnd/>
            <a:tailEnd type="oval" w="med" len="med"/>
          </a:ln>
          <a:extLst>
            <a:ext uri="{909E8E84-426E-40DD-AFC4-6F175D3DCCD1}">
              <a14:hiddenFill xmlns:a14="http://schemas.microsoft.com/office/drawing/2010/main">
                <a:noFill/>
              </a14:hiddenFill>
            </a:ext>
          </a:extLst>
        </p:spPr>
        <p:txBody>
          <a:bodyPr wrap="none"/>
          <a:lstStyle/>
          <a:p>
            <a:endParaRPr lang="en-US"/>
          </a:p>
        </p:txBody>
      </p:sp>
      <p:sp>
        <p:nvSpPr>
          <p:cNvPr id="125962" name="Line 27"/>
          <p:cNvSpPr>
            <a:spLocks noChangeShapeType="1"/>
          </p:cNvSpPr>
          <p:nvPr/>
        </p:nvSpPr>
        <p:spPr bwMode="auto">
          <a:xfrm flipV="1">
            <a:off x="2157414" y="4587875"/>
            <a:ext cx="2897187" cy="1588"/>
          </a:xfrm>
          <a:prstGeom prst="line">
            <a:avLst/>
          </a:prstGeom>
          <a:noFill/>
          <a:ln w="25400">
            <a:solidFill>
              <a:srgbClr val="00FF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63" name="Text Box 28"/>
          <p:cNvSpPr txBox="1">
            <a:spLocks noChangeArrowheads="1"/>
          </p:cNvSpPr>
          <p:nvPr/>
        </p:nvSpPr>
        <p:spPr bwMode="auto">
          <a:xfrm flipH="1">
            <a:off x="2085975" y="3163888"/>
            <a:ext cx="13208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Column 9: The Reported value is equal  to the Limit.  </a:t>
            </a:r>
          </a:p>
          <a:p>
            <a:pPr eaLnBrk="1" hangingPunct="1">
              <a:spcBef>
                <a:spcPct val="50000"/>
              </a:spcBef>
              <a:buClrTx/>
              <a:buSzTx/>
              <a:buFontTx/>
              <a:buNone/>
            </a:pPr>
            <a:r>
              <a:rPr lang="en-US" altLang="en-US" sz="1400">
                <a:solidFill>
                  <a:schemeClr val="hlink"/>
                </a:solidFill>
              </a:rPr>
              <a:t>This is not a violation!</a:t>
            </a:r>
          </a:p>
        </p:txBody>
      </p:sp>
      <p:sp>
        <p:nvSpPr>
          <p:cNvPr id="125964" name="Line 29"/>
          <p:cNvSpPr>
            <a:spLocks noChangeShapeType="1"/>
          </p:cNvSpPr>
          <p:nvPr/>
        </p:nvSpPr>
        <p:spPr bwMode="auto">
          <a:xfrm flipV="1">
            <a:off x="2151064" y="2562225"/>
            <a:ext cx="1493837" cy="1588"/>
          </a:xfrm>
          <a:prstGeom prst="line">
            <a:avLst/>
          </a:prstGeom>
          <a:noFill/>
          <a:ln w="25400">
            <a:solidFill>
              <a:srgbClr val="00FF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5965" name="Line 30"/>
          <p:cNvSpPr>
            <a:spLocks noChangeShapeType="1"/>
          </p:cNvSpPr>
          <p:nvPr/>
        </p:nvSpPr>
        <p:spPr bwMode="auto">
          <a:xfrm flipH="1">
            <a:off x="7739064" y="2574925"/>
            <a:ext cx="757237" cy="1588"/>
          </a:xfrm>
          <a:prstGeom prst="line">
            <a:avLst/>
          </a:prstGeom>
          <a:noFill/>
          <a:ln w="25400">
            <a:solidFill>
              <a:srgbClr val="00FF00"/>
            </a:solidFill>
            <a:miter lim="800000"/>
            <a:headEnd type="oval" w="med" len="me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a:extLst>
              <a:ext uri="{FF2B5EF4-FFF2-40B4-BE49-F238E27FC236}">
                <a16:creationId xmlns:a16="http://schemas.microsoft.com/office/drawing/2014/main" id="{2182C3CD-2550-FBD8-433B-B1AC35B7D4B9}"/>
              </a:ext>
            </a:extLst>
          </p:cNvPr>
          <p:cNvSpPr>
            <a:spLocks noGrp="1"/>
          </p:cNvSpPr>
          <p:nvPr>
            <p:ph type="sldNum" sz="quarter" idx="12"/>
          </p:nvPr>
        </p:nvSpPr>
        <p:spPr/>
        <p:txBody>
          <a:bodyPr/>
          <a:lstStyle/>
          <a:p>
            <a:fld id="{11F27F3A-B3E9-41ED-AF8F-A365F10BB65F}" type="slidenum">
              <a:rPr lang="en-US" smtClean="0"/>
              <a:pPr/>
              <a:t>60</a:t>
            </a:fld>
            <a:endParaRPr lang="en-US"/>
          </a:p>
        </p:txBody>
      </p:sp>
    </p:spTree>
  </p:cSld>
  <p:clrMapOvr>
    <a:masterClrMapping/>
  </p:clrMapOvr>
  <p:extLst>
    <p:ext uri="{6950BFC3-D8DA-4A85-94F7-54DA5524770B}">
      <p188:commentRel xmlns:p188="http://schemas.microsoft.com/office/powerpoint/2018/8/main" r:id="rId3"/>
    </p:ext>
  </p:extLst>
</p:sld>
</file>

<file path=ppt/slides/slide6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28003" name="Text Box 1027"/>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3" name="Group 1031"/>
          <p:cNvGrpSpPr>
            <a:grpSpLocks/>
          </p:cNvGrpSpPr>
          <p:nvPr/>
        </p:nvGrpSpPr>
        <p:grpSpPr bwMode="auto">
          <a:xfrm>
            <a:off x="5408195" y="1446297"/>
            <a:ext cx="1600200" cy="392113"/>
            <a:chOff x="2592" y="864"/>
            <a:chExt cx="1008" cy="247"/>
          </a:xfrm>
        </p:grpSpPr>
        <p:sp>
          <p:nvSpPr>
            <p:cNvPr id="128014" name="Text Box 1032"/>
            <p:cNvSpPr txBox="1">
              <a:spLocks noChangeArrowheads="1"/>
            </p:cNvSpPr>
            <p:nvPr/>
          </p:nvSpPr>
          <p:spPr bwMode="auto">
            <a:xfrm>
              <a:off x="2592" y="864"/>
              <a:ext cx="432"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600" i="1">
                  <a:solidFill>
                    <a:srgbClr val="0000FF"/>
                  </a:solidFill>
                  <a:latin typeface="Times New Roman" panose="02020603050405020304" pitchFamily="18" charset="0"/>
                </a:rPr>
                <a:t>2/10</a:t>
              </a:r>
            </a:p>
          </p:txBody>
        </p:sp>
        <p:sp>
          <p:nvSpPr>
            <p:cNvPr id="128015" name="Text Box 1033"/>
            <p:cNvSpPr txBox="1">
              <a:spLocks noChangeArrowheads="1"/>
            </p:cNvSpPr>
            <p:nvPr/>
          </p:nvSpPr>
          <p:spPr bwMode="auto">
            <a:xfrm>
              <a:off x="3120" y="864"/>
              <a:ext cx="480"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rgbClr val="0000FF"/>
                  </a:solidFill>
                  <a:latin typeface="Times New Roman" panose="02020603050405020304" pitchFamily="18" charset="0"/>
                </a:rPr>
                <a:t>20.0%</a:t>
              </a:r>
            </a:p>
          </p:txBody>
        </p:sp>
      </p:grpSp>
      <p:grpSp>
        <p:nvGrpSpPr>
          <p:cNvPr id="6" name="Group 5">
            <a:extLst>
              <a:ext uri="{FF2B5EF4-FFF2-40B4-BE49-F238E27FC236}">
                <a16:creationId xmlns:a16="http://schemas.microsoft.com/office/drawing/2014/main" id="{907CEF89-F0BF-6E7B-6F85-009E43F8AC09}"/>
              </a:ext>
            </a:extLst>
          </p:cNvPr>
          <p:cNvGrpSpPr/>
          <p:nvPr/>
        </p:nvGrpSpPr>
        <p:grpSpPr>
          <a:xfrm>
            <a:off x="3212431" y="1"/>
            <a:ext cx="5779169" cy="6894596"/>
            <a:chOff x="3733799" y="1"/>
            <a:chExt cx="5257801" cy="6543675"/>
          </a:xfrm>
        </p:grpSpPr>
        <p:graphicFrame>
          <p:nvGraphicFramePr>
            <p:cNvPr id="128002" name="Object 1024"/>
            <p:cNvGraphicFramePr>
              <a:graphicFrameLocks noChangeAspect="1"/>
            </p:cNvGraphicFramePr>
            <p:nvPr>
              <p:extLst>
                <p:ext uri="{D42A27DB-BD31-4B8C-83A1-F6EECF244321}">
                  <p14:modId xmlns:p14="http://schemas.microsoft.com/office/powerpoint/2010/main" val="4034087520"/>
                </p:ext>
              </p:extLst>
            </p:nvPr>
          </p:nvGraphicFramePr>
          <p:xfrm>
            <a:off x="3733799" y="1"/>
            <a:ext cx="4857750" cy="6543675"/>
          </p:xfrm>
          <a:graphic>
            <a:graphicData uri="http://schemas.openxmlformats.org/presentationml/2006/ole">
              <mc:AlternateContent xmlns:mc="http://schemas.openxmlformats.org/markup-compatibility/2006">
                <mc:Choice xmlns:v="urn:schemas-microsoft-com:vml" Requires="v">
                  <p:oleObj name="Document" r:id="rId3" imgW="7484899" imgH="10131546" progId="Word.Document.8">
                    <p:embed/>
                  </p:oleObj>
                </mc:Choice>
                <mc:Fallback>
                  <p:oleObj name="Document" r:id="rId3" imgW="7484899" imgH="10131546" progId="Word.Document.8">
                    <p:embed/>
                    <p:pic>
                      <p:nvPicPr>
                        <p:cNvPr id="128002" name="Object 1024"/>
                        <p:cNvPicPr>
                          <a:picLocks noChangeAspect="1" noChangeArrowheads="1"/>
                        </p:cNvPicPr>
                        <p:nvPr/>
                      </p:nvPicPr>
                      <p:blipFill>
                        <a:blip r:embed="rId4"/>
                        <a:srcRect/>
                        <a:stretch>
                          <a:fillRect/>
                        </a:stretch>
                      </p:blipFill>
                      <p:spPr bwMode="auto">
                        <a:xfrm>
                          <a:off x="3733799" y="1"/>
                          <a:ext cx="4857750" cy="654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28"/>
            <p:cNvGrpSpPr>
              <a:grpSpLocks/>
            </p:cNvGrpSpPr>
            <p:nvPr/>
          </p:nvGrpSpPr>
          <p:grpSpPr bwMode="auto">
            <a:xfrm>
              <a:off x="5734053" y="995363"/>
              <a:ext cx="1506538" cy="449262"/>
              <a:chOff x="2679" y="654"/>
              <a:chExt cx="949" cy="283"/>
            </a:xfrm>
          </p:grpSpPr>
          <p:sp>
            <p:nvSpPr>
              <p:cNvPr id="128016" name="Text Box 1029"/>
              <p:cNvSpPr txBox="1">
                <a:spLocks noChangeArrowheads="1"/>
              </p:cNvSpPr>
              <p:nvPr/>
            </p:nvSpPr>
            <p:spPr bwMode="auto">
              <a:xfrm>
                <a:off x="3143" y="654"/>
                <a:ext cx="4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200" i="1">
                    <a:solidFill>
                      <a:schemeClr val="hlink"/>
                    </a:solidFill>
                    <a:latin typeface="Times New Roman" panose="02020603050405020304" pitchFamily="18" charset="0"/>
                  </a:rPr>
                  <a:t>30.0%</a:t>
                </a:r>
              </a:p>
            </p:txBody>
          </p:sp>
          <p:sp>
            <p:nvSpPr>
              <p:cNvPr id="128017" name="Text Box 1030"/>
              <p:cNvSpPr txBox="1">
                <a:spLocks noChangeArrowheads="1"/>
              </p:cNvSpPr>
              <p:nvPr/>
            </p:nvSpPr>
            <p:spPr bwMode="auto">
              <a:xfrm flipH="1">
                <a:off x="2679" y="720"/>
                <a:ext cx="322"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i="1">
                    <a:solidFill>
                      <a:srgbClr val="FF0000"/>
                    </a:solidFill>
                    <a:latin typeface="Times New Roman" panose="02020603050405020304" pitchFamily="18" charset="0"/>
                  </a:rPr>
                  <a:t>3/10</a:t>
                </a:r>
              </a:p>
            </p:txBody>
          </p:sp>
        </p:grpSp>
        <p:sp>
          <p:nvSpPr>
            <p:cNvPr id="148490" name="Oval 1034"/>
            <p:cNvSpPr>
              <a:spLocks noChangeArrowheads="1"/>
            </p:cNvSpPr>
            <p:nvPr/>
          </p:nvSpPr>
          <p:spPr bwMode="auto">
            <a:xfrm>
              <a:off x="7306080" y="11430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8491" name="Oval 1035"/>
            <p:cNvSpPr>
              <a:spLocks noChangeArrowheads="1"/>
            </p:cNvSpPr>
            <p:nvPr/>
          </p:nvSpPr>
          <p:spPr bwMode="auto">
            <a:xfrm>
              <a:off x="7353301" y="150495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8492" name="Oval 1036"/>
            <p:cNvSpPr>
              <a:spLocks noChangeArrowheads="1"/>
            </p:cNvSpPr>
            <p:nvPr/>
          </p:nvSpPr>
          <p:spPr bwMode="auto">
            <a:xfrm>
              <a:off x="6762751" y="3114675"/>
              <a:ext cx="365125" cy="3508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4" name="Group 1037"/>
            <p:cNvGrpSpPr>
              <a:grpSpLocks/>
            </p:cNvGrpSpPr>
            <p:nvPr/>
          </p:nvGrpSpPr>
          <p:grpSpPr bwMode="auto">
            <a:xfrm>
              <a:off x="7010400" y="1828800"/>
              <a:ext cx="1981200" cy="731838"/>
              <a:chOff x="3456" y="1152"/>
              <a:chExt cx="1248" cy="461"/>
            </a:xfrm>
          </p:grpSpPr>
          <p:sp>
            <p:nvSpPr>
              <p:cNvPr id="128011" name="Oval 1038"/>
              <p:cNvSpPr>
                <a:spLocks noChangeArrowheads="1"/>
              </p:cNvSpPr>
              <p:nvPr/>
            </p:nvSpPr>
            <p:spPr bwMode="auto">
              <a:xfrm rot="240000">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28012" name="Oval 1039"/>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28013" name="Text Box 1040"/>
              <p:cNvSpPr txBox="1">
                <a:spLocks noChangeArrowheads="1"/>
              </p:cNvSpPr>
              <p:nvPr/>
            </p:nvSpPr>
            <p:spPr bwMode="auto">
              <a:xfrm>
                <a:off x="4032" y="1296"/>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148498" name="Oval 1042"/>
            <p:cNvSpPr>
              <a:spLocks noChangeArrowheads="1"/>
            </p:cNvSpPr>
            <p:nvPr/>
          </p:nvSpPr>
          <p:spPr bwMode="auto">
            <a:xfrm>
              <a:off x="4371976" y="343852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5" name="Slide Number Placeholder 4">
            <a:extLst>
              <a:ext uri="{FF2B5EF4-FFF2-40B4-BE49-F238E27FC236}">
                <a16:creationId xmlns:a16="http://schemas.microsoft.com/office/drawing/2014/main" id="{5B5C0922-0E73-1FF8-3AD8-8DD73AB52A27}"/>
              </a:ext>
            </a:extLst>
          </p:cNvPr>
          <p:cNvSpPr>
            <a:spLocks noGrp="1"/>
          </p:cNvSpPr>
          <p:nvPr>
            <p:ph type="sldNum" sz="quarter" idx="12"/>
          </p:nvPr>
        </p:nvSpPr>
        <p:spPr/>
        <p:txBody>
          <a:bodyPr/>
          <a:lstStyle/>
          <a:p>
            <a:fld id="{11F27F3A-B3E9-41ED-AF8F-A365F10BB65F}" type="slidenum">
              <a:rPr lang="en-US" dirty="0" smtClean="0"/>
              <a:pPr/>
              <a:t>61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a:xfrm>
            <a:off x="0" y="98425"/>
            <a:ext cx="10515600" cy="1062038"/>
          </a:xfrm>
        </p:spPr>
        <p:txBody>
          <a:bodyPr/>
          <a:lstStyle/>
          <a:p>
            <a:pPr eaLnBrk="1" hangingPunct="1"/>
            <a:r>
              <a:rPr lang="en-US" altLang="en-US"/>
              <a:t>Example 4</a:t>
            </a:r>
          </a:p>
        </p:txBody>
      </p:sp>
      <p:pic>
        <p:nvPicPr>
          <p:cNvPr id="130052" name="Picture 6" descr="C:\Documents and Settings\Jon_Risgaard\Desktop\pollution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0" y="609600"/>
            <a:ext cx="4260850" cy="361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027">
            <a:extLst>
              <a:ext uri="{FF2B5EF4-FFF2-40B4-BE49-F238E27FC236}">
                <a16:creationId xmlns:a16="http://schemas.microsoft.com/office/drawing/2014/main" id="{090FB8BD-B6C0-49D2-5E11-2C8A41F391D0}"/>
              </a:ext>
            </a:extLst>
          </p:cNvPr>
          <p:cNvSpPr txBox="1">
            <a:spLocks noChangeArrowheads="1"/>
          </p:cNvSpPr>
          <p:nvPr/>
        </p:nvSpPr>
        <p:spPr>
          <a:xfrm>
            <a:off x="1168998" y="1228725"/>
            <a:ext cx="4927002" cy="22002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a:latin typeface="+mj-lt"/>
                <a:cs typeface="Times New Roman" panose="02020603050405020304" pitchFamily="18" charset="0"/>
              </a:rPr>
              <a:t>Chicken Pluckers, Inc.</a:t>
            </a:r>
            <a:endParaRPr lang="en-US" altLang="en-US">
              <a:latin typeface="+mj-lt"/>
            </a:endParaRPr>
          </a:p>
          <a:p>
            <a:r>
              <a:rPr lang="en-US" altLang="en-US">
                <a:latin typeface="+mj-lt"/>
              </a:rPr>
              <a:t>1</a:t>
            </a:r>
            <a:r>
              <a:rPr lang="en-US" altLang="en-US" baseline="30000">
                <a:latin typeface="+mj-lt"/>
              </a:rPr>
              <a:t>st</a:t>
            </a:r>
            <a:r>
              <a:rPr lang="en-US" altLang="en-US">
                <a:latin typeface="+mj-lt"/>
              </a:rPr>
              <a:t> 6-month period</a:t>
            </a:r>
          </a:p>
          <a:p>
            <a:r>
              <a:rPr lang="en-US" altLang="en-US">
                <a:latin typeface="+mj-lt"/>
              </a:rPr>
              <a:t>BOD</a:t>
            </a:r>
          </a:p>
        </p:txBody>
      </p:sp>
      <p:sp>
        <p:nvSpPr>
          <p:cNvPr id="4" name="Slide Number Placeholder 3">
            <a:extLst>
              <a:ext uri="{FF2B5EF4-FFF2-40B4-BE49-F238E27FC236}">
                <a16:creationId xmlns:a16="http://schemas.microsoft.com/office/drawing/2014/main" id="{723137C0-912C-37C9-D0B7-EFC2B035AC07}"/>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132098" name="Object 1024"/>
          <p:cNvGraphicFramePr>
            <a:graphicFrameLocks noChangeAspect="1"/>
          </p:cNvGraphicFramePr>
          <p:nvPr/>
        </p:nvGraphicFramePr>
        <p:xfrm>
          <a:off x="1876425" y="176214"/>
          <a:ext cx="8548688" cy="6681787"/>
        </p:xfrm>
        <a:graphic>
          <a:graphicData uri="http://schemas.openxmlformats.org/presentationml/2006/ole">
            <mc:AlternateContent xmlns:mc="http://schemas.openxmlformats.org/markup-compatibility/2006">
              <mc:Choice xmlns:v="urn:schemas-microsoft-com:vml" Requires="v">
                <p:oleObj name="Worksheet" r:id="rId3" imgW="8553551" imgH="6677028" progId="Excel.Sheet.8">
                  <p:embed/>
                </p:oleObj>
              </mc:Choice>
              <mc:Fallback>
                <p:oleObj name="Worksheet" r:id="rId3" imgW="8553551" imgH="6677028" progId="Excel.Sheet.8">
                  <p:embed/>
                  <p:pic>
                    <p:nvPicPr>
                      <p:cNvPr id="13209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176214"/>
                        <a:ext cx="8548688" cy="668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D2E8C363-BC05-EF01-485E-284891D0A984}"/>
              </a:ext>
            </a:extLst>
          </p:cNvPr>
          <p:cNvSpPr>
            <a:spLocks noGrp="1"/>
          </p:cNvSpPr>
          <p:nvPr>
            <p:ph type="sldNum" sz="quarter" idx="12"/>
          </p:nvPr>
        </p:nvSpPr>
        <p:spPr/>
        <p:txBody>
          <a:bodyPr/>
          <a:lstStyle/>
          <a:p>
            <a:fld id="{11F27F3A-B3E9-41ED-AF8F-A365F10BB65F}"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a:t>“Or” (separate)</a:t>
            </a:r>
          </a:p>
        </p:txBody>
      </p:sp>
      <p:sp>
        <p:nvSpPr>
          <p:cNvPr id="134147" name="Content Placeholder 2"/>
          <p:cNvSpPr>
            <a:spLocks noGrp="1"/>
          </p:cNvSpPr>
          <p:nvPr>
            <p:ph idx="1"/>
          </p:nvPr>
        </p:nvSpPr>
        <p:spPr>
          <a:xfrm>
            <a:off x="1192046" y="1447800"/>
            <a:ext cx="9247354" cy="4495800"/>
          </a:xfrm>
        </p:spPr>
        <p:txBody>
          <a:bodyPr vert="horz" lIns="91440" tIns="45720" rIns="91440" bIns="45720" rtlCol="0" anchor="t">
            <a:normAutofit/>
          </a:bodyPr>
          <a:lstStyle/>
          <a:p>
            <a:pPr marL="0" indent="0" eaLnBrk="1" hangingPunct="1">
              <a:buNone/>
            </a:pPr>
            <a:r>
              <a:rPr lang="en-US" altLang="en-US" sz="4000">
                <a:latin typeface="Times"/>
                <a:cs typeface="Times"/>
              </a:rPr>
              <a:t>As of 1/1/2012 NC will use “or”. Compliance for daily max &amp; monthly (or other) average limits judged separately.</a:t>
            </a:r>
            <a:endParaRPr lang="en-US">
              <a:latin typeface="Times"/>
              <a:cs typeface="Times"/>
            </a:endParaRPr>
          </a:p>
          <a:p>
            <a:pPr marL="0" indent="0" eaLnBrk="1" hangingPunct="1">
              <a:buNone/>
            </a:pPr>
            <a:endParaRPr lang="en-US" altLang="en-US" sz="4000">
              <a:latin typeface="Times" panose="02020603050405020304" pitchFamily="18" charset="0"/>
              <a:cs typeface="Times" panose="02020603050405020304" pitchFamily="18" charset="0"/>
            </a:endParaRPr>
          </a:p>
          <a:p>
            <a:pPr marL="0" indent="0" eaLnBrk="1" hangingPunct="1">
              <a:buNone/>
            </a:pPr>
            <a:r>
              <a:rPr lang="en-US" altLang="en-US" sz="4000">
                <a:latin typeface="Times"/>
                <a:cs typeface="Times"/>
              </a:rPr>
              <a:t>Potential for more SNC.</a:t>
            </a:r>
          </a:p>
          <a:p>
            <a:pPr marL="0" indent="0" eaLnBrk="1" hangingPunct="1">
              <a:buNone/>
            </a:pPr>
            <a:r>
              <a:rPr lang="en-US" altLang="en-US" sz="4000">
                <a:latin typeface="Times"/>
                <a:cs typeface="Times"/>
              </a:rPr>
              <a:t>	</a:t>
            </a:r>
          </a:p>
        </p:txBody>
      </p:sp>
      <p:sp>
        <p:nvSpPr>
          <p:cNvPr id="2" name="Slide Number Placeholder 1">
            <a:extLst>
              <a:ext uri="{FF2B5EF4-FFF2-40B4-BE49-F238E27FC236}">
                <a16:creationId xmlns:a16="http://schemas.microsoft.com/office/drawing/2014/main" id="{B9DCCD68-6E55-BBE3-D9BC-83C153CCA967}"/>
              </a:ext>
            </a:extLst>
          </p:cNvPr>
          <p:cNvSpPr>
            <a:spLocks noGrp="1"/>
          </p:cNvSpPr>
          <p:nvPr>
            <p:ph type="sldNum" sz="quarter" idx="12"/>
          </p:nvPr>
        </p:nvSpPr>
        <p:spPr/>
        <p:txBody>
          <a:bodyPr/>
          <a:lstStyle/>
          <a:p>
            <a:fld id="{11F27F3A-B3E9-41ED-AF8F-A365F10BB65F}" type="slidenum">
              <a:rPr lang="en-US" smtClean="0"/>
              <a:pPr/>
              <a:t>64</a:t>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5170"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35171" name="Object 2"/>
          <p:cNvGraphicFramePr>
            <a:graphicFrameLocks noChangeAspect="1"/>
          </p:cNvGraphicFramePr>
          <p:nvPr/>
        </p:nvGraphicFramePr>
        <p:xfrm>
          <a:off x="3409950" y="0"/>
          <a:ext cx="5816600" cy="7227888"/>
        </p:xfrm>
        <a:graphic>
          <a:graphicData uri="http://schemas.openxmlformats.org/presentationml/2006/ole">
            <mc:AlternateContent xmlns:mc="http://schemas.openxmlformats.org/markup-compatibility/2006">
              <mc:Choice xmlns:v="urn:schemas-microsoft-com:vml" Requires="v">
                <p:oleObj name="Document" r:id="rId3" imgW="7490571" imgH="9289314" progId="Word.Document.8">
                  <p:embed/>
                </p:oleObj>
              </mc:Choice>
              <mc:Fallback>
                <p:oleObj name="Document" r:id="rId3" imgW="7490571" imgH="9289314" progId="Word.Document.8">
                  <p:embed/>
                  <p:pic>
                    <p:nvPicPr>
                      <p:cNvPr id="13517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9950" y="0"/>
                        <a:ext cx="5816600" cy="722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0A5EA654-7AB0-5FC8-4196-B570E39661A0}"/>
              </a:ext>
            </a:extLst>
          </p:cNvPr>
          <p:cNvSpPr>
            <a:spLocks noGrp="1"/>
          </p:cNvSpPr>
          <p:nvPr>
            <p:ph type="sldNum" sz="quarter" idx="12"/>
          </p:nvPr>
        </p:nvSpPr>
        <p:spPr/>
        <p:txBody>
          <a:bodyPr/>
          <a:lstStyle/>
          <a:p>
            <a:fld id="{11F27F3A-B3E9-41ED-AF8F-A365F10BB65F}"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7218"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pSp>
        <p:nvGrpSpPr>
          <p:cNvPr id="4" name="Group 3">
            <a:extLst>
              <a:ext uri="{FF2B5EF4-FFF2-40B4-BE49-F238E27FC236}">
                <a16:creationId xmlns:a16="http://schemas.microsoft.com/office/drawing/2014/main" id="{8084147B-CC5E-00FD-E853-29342926ABBB}"/>
              </a:ext>
            </a:extLst>
          </p:cNvPr>
          <p:cNvGrpSpPr/>
          <p:nvPr/>
        </p:nvGrpSpPr>
        <p:grpSpPr>
          <a:xfrm>
            <a:off x="2703095" y="1"/>
            <a:ext cx="7409447" cy="7343775"/>
            <a:chOff x="3505200" y="1"/>
            <a:chExt cx="5905500" cy="7343775"/>
          </a:xfrm>
        </p:grpSpPr>
        <p:graphicFrame>
          <p:nvGraphicFramePr>
            <p:cNvPr id="137219" name="Object 2"/>
            <p:cNvGraphicFramePr>
              <a:graphicFrameLocks noChangeAspect="1"/>
            </p:cNvGraphicFramePr>
            <p:nvPr>
              <p:extLst>
                <p:ext uri="{D42A27DB-BD31-4B8C-83A1-F6EECF244321}">
                  <p14:modId xmlns:p14="http://schemas.microsoft.com/office/powerpoint/2010/main" val="360091700"/>
                </p:ext>
              </p:extLst>
            </p:nvPr>
          </p:nvGraphicFramePr>
          <p:xfrm>
            <a:off x="3505200" y="1"/>
            <a:ext cx="5905500" cy="7343775"/>
          </p:xfrm>
          <a:graphic>
            <a:graphicData uri="http://schemas.openxmlformats.org/presentationml/2006/ole">
              <mc:AlternateContent xmlns:mc="http://schemas.openxmlformats.org/markup-compatibility/2006">
                <mc:Choice xmlns:v="urn:schemas-microsoft-com:vml" Requires="v">
                  <p:oleObj name="Document" r:id="rId3" imgW="7490571" imgH="9305150" progId="Word.Document.8">
                    <p:embed/>
                  </p:oleObj>
                </mc:Choice>
                <mc:Fallback>
                  <p:oleObj name="Document" r:id="rId3" imgW="7490571" imgH="9305150" progId="Word.Document.8">
                    <p:embed/>
                    <p:pic>
                      <p:nvPicPr>
                        <p:cNvPr id="13721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
                          <a:ext cx="5905500" cy="734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1028"/>
            <p:cNvGrpSpPr>
              <a:grpSpLocks/>
            </p:cNvGrpSpPr>
            <p:nvPr/>
          </p:nvGrpSpPr>
          <p:grpSpPr bwMode="auto">
            <a:xfrm>
              <a:off x="4914900" y="1828801"/>
              <a:ext cx="2628900" cy="1362075"/>
              <a:chOff x="2112" y="1056"/>
              <a:chExt cx="1584" cy="1152"/>
            </a:xfrm>
          </p:grpSpPr>
          <p:sp>
            <p:nvSpPr>
              <p:cNvPr id="137221"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7222"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grpSp>
      <p:sp>
        <p:nvSpPr>
          <p:cNvPr id="3" name="Slide Number Placeholder 2">
            <a:extLst>
              <a:ext uri="{FF2B5EF4-FFF2-40B4-BE49-F238E27FC236}">
                <a16:creationId xmlns:a16="http://schemas.microsoft.com/office/drawing/2014/main" id="{FDD575D2-2A89-335E-FF0A-E51EE4185073}"/>
              </a:ext>
            </a:extLst>
          </p:cNvPr>
          <p:cNvSpPr>
            <a:spLocks noGrp="1"/>
          </p:cNvSpPr>
          <p:nvPr>
            <p:ph type="sldNum" sz="quarter" idx="12"/>
          </p:nvPr>
        </p:nvSpPr>
        <p:spPr/>
        <p:txBody>
          <a:bodyPr/>
          <a:lstStyle/>
          <a:p>
            <a:fld id="{11F27F3A-B3E9-41ED-AF8F-A365F10BB65F}" type="slidenum">
              <a:rPr lang="en-US" smtClean="0"/>
              <a:pPr/>
              <a:t>66</a:t>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926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39269" name="Line 12"/>
          <p:cNvSpPr>
            <a:spLocks noChangeShapeType="1"/>
          </p:cNvSpPr>
          <p:nvPr/>
        </p:nvSpPr>
        <p:spPr bwMode="auto">
          <a:xfrm flipH="1">
            <a:off x="5734051" y="1800226"/>
            <a:ext cx="1552575" cy="1419225"/>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3" name="Group 2">
            <a:extLst>
              <a:ext uri="{FF2B5EF4-FFF2-40B4-BE49-F238E27FC236}">
                <a16:creationId xmlns:a16="http://schemas.microsoft.com/office/drawing/2014/main" id="{654BB8E8-A559-2C7A-DA79-C98D1235642E}"/>
              </a:ext>
            </a:extLst>
          </p:cNvPr>
          <p:cNvGrpSpPr/>
          <p:nvPr/>
        </p:nvGrpSpPr>
        <p:grpSpPr>
          <a:xfrm>
            <a:off x="3705225" y="0"/>
            <a:ext cx="5905500" cy="7372350"/>
            <a:chOff x="3705225" y="0"/>
            <a:chExt cx="5905500" cy="7372350"/>
          </a:xfrm>
        </p:grpSpPr>
        <p:graphicFrame>
          <p:nvGraphicFramePr>
            <p:cNvPr id="139267" name="Object 2"/>
            <p:cNvGraphicFramePr>
              <a:graphicFrameLocks noChangeAspect="1"/>
            </p:cNvGraphicFramePr>
            <p:nvPr>
              <p:extLst>
                <p:ext uri="{D42A27DB-BD31-4B8C-83A1-F6EECF244321}">
                  <p14:modId xmlns:p14="http://schemas.microsoft.com/office/powerpoint/2010/main" val="2468643590"/>
                </p:ext>
              </p:extLst>
            </p:nvPr>
          </p:nvGraphicFramePr>
          <p:xfrm>
            <a:off x="3705225" y="0"/>
            <a:ext cx="5905500" cy="7372350"/>
          </p:xfrm>
          <a:graphic>
            <a:graphicData uri="http://schemas.openxmlformats.org/presentationml/2006/ole">
              <mc:AlternateContent xmlns:mc="http://schemas.openxmlformats.org/markup-compatibility/2006">
                <mc:Choice xmlns:v="urn:schemas-microsoft-com:vml" Requires="v">
                  <p:oleObj name="Document" r:id="rId3" imgW="7490571" imgH="9338622" progId="Word.Document.8">
                    <p:embed/>
                  </p:oleObj>
                </mc:Choice>
                <mc:Fallback>
                  <p:oleObj name="Document" r:id="rId3" imgW="7490571" imgH="9338622" progId="Word.Document.8">
                    <p:embed/>
                    <p:pic>
                      <p:nvPicPr>
                        <p:cNvPr id="13926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0"/>
                          <a:ext cx="5905500" cy="737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39268" name="Group 1028"/>
            <p:cNvGrpSpPr>
              <a:grpSpLocks/>
            </p:cNvGrpSpPr>
            <p:nvPr/>
          </p:nvGrpSpPr>
          <p:grpSpPr bwMode="auto">
            <a:xfrm>
              <a:off x="5124450" y="1819276"/>
              <a:ext cx="2667000" cy="1285875"/>
              <a:chOff x="2112" y="1056"/>
              <a:chExt cx="1584" cy="1152"/>
            </a:xfrm>
          </p:grpSpPr>
          <p:sp>
            <p:nvSpPr>
              <p:cNvPr id="139271" name="Line 1029"/>
              <p:cNvSpPr>
                <a:spLocks noChangeShapeType="1"/>
              </p:cNvSpPr>
              <p:nvPr/>
            </p:nvSpPr>
            <p:spPr bwMode="auto">
              <a:xfrm>
                <a:off x="2112" y="1056"/>
                <a:ext cx="144" cy="1104"/>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9272" name="Line 1030"/>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39270" name="Line 11"/>
            <p:cNvSpPr>
              <a:spLocks noChangeShapeType="1"/>
            </p:cNvSpPr>
            <p:nvPr/>
          </p:nvSpPr>
          <p:spPr bwMode="auto">
            <a:xfrm>
              <a:off x="7315200" y="1809750"/>
              <a:ext cx="1181100" cy="1276350"/>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 name="Slide Number Placeholder 1">
            <a:extLst>
              <a:ext uri="{FF2B5EF4-FFF2-40B4-BE49-F238E27FC236}">
                <a16:creationId xmlns:a16="http://schemas.microsoft.com/office/drawing/2014/main" id="{0DD5EA18-07F8-D770-A7C3-877FC4273BE7}"/>
              </a:ext>
            </a:extLst>
          </p:cNvPr>
          <p:cNvSpPr>
            <a:spLocks noGrp="1"/>
          </p:cNvSpPr>
          <p:nvPr>
            <p:ph type="sldNum" sz="quarter" idx="12"/>
          </p:nvPr>
        </p:nvSpPr>
        <p:spPr/>
        <p:txBody>
          <a:bodyPr/>
          <a:lstStyle/>
          <a:p>
            <a:fld id="{11F27F3A-B3E9-41ED-AF8F-A365F10BB65F}" type="slidenum">
              <a:rPr lang="en-US" smtClean="0"/>
              <a:pPr/>
              <a:t>67</a:t>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1314"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1315" name="Object 2"/>
          <p:cNvGraphicFramePr>
            <a:graphicFrameLocks noChangeAspect="1"/>
          </p:cNvGraphicFramePr>
          <p:nvPr/>
        </p:nvGraphicFramePr>
        <p:xfrm>
          <a:off x="3609975" y="0"/>
          <a:ext cx="5683250" cy="7131050"/>
        </p:xfrm>
        <a:graphic>
          <a:graphicData uri="http://schemas.openxmlformats.org/presentationml/2006/ole">
            <mc:AlternateContent xmlns:mc="http://schemas.openxmlformats.org/markup-compatibility/2006">
              <mc:Choice xmlns:v="urn:schemas-microsoft-com:vml" Requires="v">
                <p:oleObj name="Document" r:id="rId3" imgW="7490571" imgH="9394048" progId="Word.Document.8">
                  <p:embed/>
                </p:oleObj>
              </mc:Choice>
              <mc:Fallback>
                <p:oleObj name="Document" r:id="rId3" imgW="7490571" imgH="9394048" progId="Word.Document.8">
                  <p:embed/>
                  <p:pic>
                    <p:nvPicPr>
                      <p:cNvPr id="14131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9975" y="0"/>
                        <a:ext cx="5683250" cy="713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Slide Number Placeholder 1">
            <a:extLst>
              <a:ext uri="{FF2B5EF4-FFF2-40B4-BE49-F238E27FC236}">
                <a16:creationId xmlns:a16="http://schemas.microsoft.com/office/drawing/2014/main" id="{760E9D42-8E87-0AC1-A962-2E1DD2CF65E4}"/>
              </a:ext>
            </a:extLst>
          </p:cNvPr>
          <p:cNvSpPr>
            <a:spLocks noGrp="1"/>
          </p:cNvSpPr>
          <p:nvPr>
            <p:ph type="sldNum" sz="quarter" idx="12"/>
          </p:nvPr>
        </p:nvSpPr>
        <p:spPr/>
        <p:txBody>
          <a:bodyPr/>
          <a:lstStyle/>
          <a:p>
            <a:fld id="{11F27F3A-B3E9-41ED-AF8F-A365F10BB65F}" type="slidenum">
              <a:rPr lang="en-US" dirty="0" smtClean="0"/>
              <a:pPr/>
              <a:t>68</a:t>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3362"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3363" name="Object 2"/>
          <p:cNvGraphicFramePr>
            <a:graphicFrameLocks noChangeAspect="1"/>
          </p:cNvGraphicFramePr>
          <p:nvPr/>
        </p:nvGraphicFramePr>
        <p:xfrm>
          <a:off x="3562351" y="142876"/>
          <a:ext cx="5610225" cy="6981825"/>
        </p:xfrm>
        <a:graphic>
          <a:graphicData uri="http://schemas.openxmlformats.org/presentationml/2006/ole">
            <mc:AlternateContent xmlns:mc="http://schemas.openxmlformats.org/markup-compatibility/2006">
              <mc:Choice xmlns:v="urn:schemas-microsoft-com:vml" Requires="v">
                <p:oleObj name="Document" r:id="rId3" imgW="7490571" imgH="9306950" progId="Word.Document.8">
                  <p:embed/>
                </p:oleObj>
              </mc:Choice>
              <mc:Fallback>
                <p:oleObj name="Document" r:id="rId3" imgW="7490571" imgH="9306950" progId="Word.Document.8">
                  <p:embed/>
                  <p:pic>
                    <p:nvPicPr>
                      <p:cNvPr id="14336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2351" y="142876"/>
                        <a:ext cx="5610225" cy="698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3364" name="Group 4"/>
          <p:cNvGrpSpPr>
            <a:grpSpLocks/>
          </p:cNvGrpSpPr>
          <p:nvPr/>
        </p:nvGrpSpPr>
        <p:grpSpPr bwMode="auto">
          <a:xfrm>
            <a:off x="5076826" y="1752601"/>
            <a:ext cx="2257425" cy="1609725"/>
            <a:chOff x="2078" y="1037"/>
            <a:chExt cx="1618" cy="1171"/>
          </a:xfrm>
        </p:grpSpPr>
        <p:sp>
          <p:nvSpPr>
            <p:cNvPr id="143367" name="Line 5"/>
            <p:cNvSpPr>
              <a:spLocks noChangeShapeType="1"/>
            </p:cNvSpPr>
            <p:nvPr/>
          </p:nvSpPr>
          <p:spPr bwMode="auto">
            <a:xfrm>
              <a:off x="2078" y="1037"/>
              <a:ext cx="520" cy="1149"/>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3368" name="Line 6"/>
            <p:cNvSpPr>
              <a:spLocks noChangeShapeType="1"/>
            </p:cNvSpPr>
            <p:nvPr/>
          </p:nvSpPr>
          <p:spPr bwMode="auto">
            <a:xfrm>
              <a:off x="2112" y="1056"/>
              <a:ext cx="1584" cy="1152"/>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43365" name="Oval 3"/>
          <p:cNvSpPr>
            <a:spLocks noChangeArrowheads="1"/>
          </p:cNvSpPr>
          <p:nvPr/>
        </p:nvSpPr>
        <p:spPr bwMode="auto">
          <a:xfrm>
            <a:off x="5553076" y="1600200"/>
            <a:ext cx="371475" cy="2476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3366" name="Oval 4"/>
          <p:cNvSpPr>
            <a:spLocks noChangeArrowheads="1"/>
          </p:cNvSpPr>
          <p:nvPr/>
        </p:nvSpPr>
        <p:spPr bwMode="auto">
          <a:xfrm>
            <a:off x="6877051" y="1581151"/>
            <a:ext cx="352425" cy="257175"/>
          </a:xfrm>
          <a:prstGeom prst="ellipse">
            <a:avLst/>
          </a:prstGeom>
          <a:noFill/>
          <a:ln w="952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 name="Slide Number Placeholder 1">
            <a:extLst>
              <a:ext uri="{FF2B5EF4-FFF2-40B4-BE49-F238E27FC236}">
                <a16:creationId xmlns:a16="http://schemas.microsoft.com/office/drawing/2014/main" id="{AF425A93-D243-AAE7-B0E4-19787928B74E}"/>
              </a:ext>
            </a:extLst>
          </p:cNvPr>
          <p:cNvSpPr>
            <a:spLocks noGrp="1"/>
          </p:cNvSpPr>
          <p:nvPr>
            <p:ph type="sldNum" sz="quarter" idx="12"/>
          </p:nvPr>
        </p:nvSpPr>
        <p:spPr/>
        <p:txBody>
          <a:bodyPr/>
          <a:lstStyle/>
          <a:p>
            <a:fld id="{11F27F3A-B3E9-41ED-AF8F-A365F10BB65F}"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n-US" altLang="en-US" sz="2800"/>
              <a:t>Introduction -NPDES Requirements (cont.)</a:t>
            </a:r>
          </a:p>
        </p:txBody>
      </p:sp>
      <p:sp>
        <p:nvSpPr>
          <p:cNvPr id="6147" name="Rectangle 3"/>
          <p:cNvSpPr>
            <a:spLocks noGrp="1" noChangeArrowheads="1"/>
          </p:cNvSpPr>
          <p:nvPr>
            <p:ph idx="1"/>
          </p:nvPr>
        </p:nvSpPr>
        <p:spPr/>
        <p:txBody>
          <a:bodyPr vert="horz" lIns="91440" tIns="45720" rIns="91440" bIns="45720" rtlCol="0" anchor="t">
            <a:normAutofit/>
          </a:bodyPr>
          <a:lstStyle/>
          <a:p>
            <a:pPr>
              <a:spcBef>
                <a:spcPct val="0"/>
              </a:spcBef>
              <a:buClrTx/>
              <a:buSzTx/>
              <a:buFontTx/>
              <a:buNone/>
              <a:defRPr/>
            </a:pPr>
            <a:r>
              <a:rPr lang="en-US" sz="2250">
                <a:solidFill>
                  <a:schemeClr val="tx1"/>
                </a:solidFill>
                <a:latin typeface="Times New Roman"/>
                <a:cs typeface="Times New Roman"/>
              </a:rPr>
              <a:t>d.)	</a:t>
            </a:r>
            <a:r>
              <a:rPr lang="en-US" sz="2250" u="sng">
                <a:solidFill>
                  <a:schemeClr val="tx1"/>
                </a:solidFill>
                <a:latin typeface="Times New Roman"/>
                <a:cs typeface="Times New Roman"/>
              </a:rPr>
              <a:t>Industrial Data Summary Forms (IDSF)</a:t>
            </a:r>
          </a:p>
          <a:p>
            <a:pPr algn="just">
              <a:spcBef>
                <a:spcPct val="0"/>
              </a:spcBef>
              <a:buNone/>
              <a:defRPr/>
            </a:pPr>
            <a:r>
              <a:rPr lang="en-US" sz="2250">
                <a:solidFill>
                  <a:schemeClr val="tx1"/>
                </a:solidFill>
                <a:latin typeface="Times New Roman"/>
                <a:cs typeface="Times New Roman"/>
              </a:rPr>
              <a:t>	Monitoring data from samples collected by both the POTW and the Significant Industrial Users (SIUs).  These analytical results must be reported on Industrial Data Summary Forms (IDSF) or on other forms or in a format provided by the Division;</a:t>
            </a:r>
          </a:p>
          <a:p>
            <a:pPr algn="just">
              <a:spcBef>
                <a:spcPct val="0"/>
              </a:spcBef>
              <a:buClrTx/>
              <a:buSzTx/>
              <a:buFontTx/>
              <a:buNone/>
              <a:defRPr/>
            </a:pPr>
            <a:endParaRPr lang="en-US" sz="1000">
              <a:solidFill>
                <a:schemeClr val="tx1"/>
              </a:solidFill>
              <a:latin typeface="Times New Roman"/>
              <a:cs typeface="Times New Roman" pitchFamily="18" charset="0"/>
            </a:endParaRPr>
          </a:p>
          <a:p>
            <a:pPr>
              <a:spcBef>
                <a:spcPct val="0"/>
              </a:spcBef>
              <a:buClrTx/>
              <a:buSzTx/>
              <a:buFontTx/>
              <a:buNone/>
              <a:defRPr/>
            </a:pPr>
            <a:r>
              <a:rPr lang="en-US" sz="2250">
                <a:solidFill>
                  <a:schemeClr val="tx1"/>
                </a:solidFill>
                <a:latin typeface="Times New Roman"/>
                <a:cs typeface="Times New Roman"/>
              </a:rPr>
              <a:t>e.)	</a:t>
            </a:r>
            <a:r>
              <a:rPr lang="en-US" sz="2250" u="sng">
                <a:solidFill>
                  <a:schemeClr val="tx1"/>
                </a:solidFill>
                <a:latin typeface="Times New Roman"/>
                <a:cs typeface="Times New Roman"/>
              </a:rPr>
              <a:t>Other Information</a:t>
            </a:r>
          </a:p>
          <a:p>
            <a:pPr algn="just">
              <a:spcBef>
                <a:spcPct val="0"/>
              </a:spcBef>
              <a:buClrTx/>
              <a:buSzTx/>
              <a:buFontTx/>
              <a:buNone/>
              <a:defRPr/>
            </a:pPr>
            <a:r>
              <a:rPr lang="en-US" sz="2250">
                <a:solidFill>
                  <a:schemeClr val="tx1"/>
                </a:solidFill>
                <a:latin typeface="Times New Roman"/>
                <a:cs typeface="Times New Roman"/>
              </a:rPr>
              <a:t>	Copies of the POTW's allocation table, new or modified enforcement compliance schedules, public notice of IUs in SNC, a summary of data or other information related to significant noncompliance determinations for IUs that are not considered SIUs, and any other information, upon request, which in the opinion of the Director is needed to determine compliance with the pretreatment implementation requirements of this permit;</a:t>
            </a:r>
          </a:p>
        </p:txBody>
      </p:sp>
      <p:sp>
        <p:nvSpPr>
          <p:cNvPr id="2" name="Slide Number Placeholder 1">
            <a:extLst>
              <a:ext uri="{FF2B5EF4-FFF2-40B4-BE49-F238E27FC236}">
                <a16:creationId xmlns:a16="http://schemas.microsoft.com/office/drawing/2014/main" id="{51901C61-F6A8-079E-87A0-009058D6FA9B}"/>
              </a:ext>
            </a:extLst>
          </p:cNvPr>
          <p:cNvSpPr>
            <a:spLocks noGrp="1"/>
          </p:cNvSpPr>
          <p:nvPr>
            <p:ph type="sldNum" sz="quarter" idx="12"/>
          </p:nvPr>
        </p:nvSpPr>
        <p:spPr/>
        <p:txBody>
          <a:bodyPr/>
          <a:lstStyle/>
          <a:p>
            <a:fld id="{11F27F3A-B3E9-41ED-AF8F-A365F10BB65F}" type="slidenum">
              <a:rPr lang="en-US" smtClean="0"/>
              <a:pPr/>
              <a:t>7</a:t>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5410" name="Text Box 2"/>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5411" name="Object 2"/>
          <p:cNvGraphicFramePr>
            <a:graphicFrameLocks noChangeAspect="1"/>
          </p:cNvGraphicFramePr>
          <p:nvPr/>
        </p:nvGraphicFramePr>
        <p:xfrm>
          <a:off x="3543301" y="0"/>
          <a:ext cx="5610225" cy="7029450"/>
        </p:xfrm>
        <a:graphic>
          <a:graphicData uri="http://schemas.openxmlformats.org/presentationml/2006/ole">
            <mc:AlternateContent xmlns:mc="http://schemas.openxmlformats.org/markup-compatibility/2006">
              <mc:Choice xmlns:v="urn:schemas-microsoft-com:vml" Requires="v">
                <p:oleObj name="Document" r:id="rId3" imgW="7490571" imgH="9374973" progId="Word.Document.8">
                  <p:embed/>
                </p:oleObj>
              </mc:Choice>
              <mc:Fallback>
                <p:oleObj name="Document" r:id="rId3" imgW="7490571" imgH="9374973" progId="Word.Document.8">
                  <p:embed/>
                  <p:pic>
                    <p:nvPicPr>
                      <p:cNvPr id="14541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1" y="0"/>
                        <a:ext cx="5610225" cy="702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145412" name="Group 4"/>
          <p:cNvGrpSpPr>
            <a:grpSpLocks/>
          </p:cNvGrpSpPr>
          <p:nvPr/>
        </p:nvGrpSpPr>
        <p:grpSpPr bwMode="auto">
          <a:xfrm>
            <a:off x="4953000" y="1666875"/>
            <a:ext cx="2362200" cy="1568450"/>
            <a:chOff x="2068" y="1082"/>
            <a:chExt cx="1565" cy="1059"/>
          </a:xfrm>
        </p:grpSpPr>
        <p:sp>
          <p:nvSpPr>
            <p:cNvPr id="145415" name="Line 5"/>
            <p:cNvSpPr>
              <a:spLocks noChangeShapeType="1"/>
            </p:cNvSpPr>
            <p:nvPr/>
          </p:nvSpPr>
          <p:spPr bwMode="auto">
            <a:xfrm>
              <a:off x="2068" y="1082"/>
              <a:ext cx="453" cy="1059"/>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6" name="Line 6"/>
            <p:cNvSpPr>
              <a:spLocks noChangeShapeType="1"/>
            </p:cNvSpPr>
            <p:nvPr/>
          </p:nvSpPr>
          <p:spPr bwMode="auto">
            <a:xfrm>
              <a:off x="2087" y="1095"/>
              <a:ext cx="1546" cy="1036"/>
            </a:xfrm>
            <a:prstGeom prst="line">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145413" name="Line 11"/>
          <p:cNvSpPr>
            <a:spLocks noChangeShapeType="1"/>
          </p:cNvSpPr>
          <p:nvPr/>
        </p:nvSpPr>
        <p:spPr bwMode="auto">
          <a:xfrm>
            <a:off x="7019926" y="1657351"/>
            <a:ext cx="904875" cy="1609725"/>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5414" name="Line 12"/>
          <p:cNvSpPr>
            <a:spLocks noChangeShapeType="1"/>
          </p:cNvSpPr>
          <p:nvPr/>
        </p:nvSpPr>
        <p:spPr bwMode="auto">
          <a:xfrm flipH="1">
            <a:off x="5838826" y="1685925"/>
            <a:ext cx="1133475" cy="1524000"/>
          </a:xfrm>
          <a:prstGeom prst="line">
            <a:avLst/>
          </a:prstGeom>
          <a:noFill/>
          <a:ln w="2540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 name="Slide Number Placeholder 1">
            <a:extLst>
              <a:ext uri="{FF2B5EF4-FFF2-40B4-BE49-F238E27FC236}">
                <a16:creationId xmlns:a16="http://schemas.microsoft.com/office/drawing/2014/main" id="{5718A9F9-3917-ADCD-609B-2B1639761D89}"/>
              </a:ext>
            </a:extLst>
          </p:cNvPr>
          <p:cNvSpPr>
            <a:spLocks noGrp="1"/>
          </p:cNvSpPr>
          <p:nvPr>
            <p:ph type="sldNum" sz="quarter" idx="12"/>
          </p:nvPr>
        </p:nvSpPr>
        <p:spPr/>
        <p:txBody>
          <a:bodyPr/>
          <a:lstStyle/>
          <a:p>
            <a:fld id="{11F27F3A-B3E9-41ED-AF8F-A365F10BB65F}" type="slidenum">
              <a:rPr lang="en-US" smtClean="0"/>
              <a:pPr/>
              <a:t>70</a:t>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extLst>
              <p:ext uri="{D42A27DB-BD31-4B8C-83A1-F6EECF244321}">
                <p14:modId xmlns:p14="http://schemas.microsoft.com/office/powerpoint/2010/main" val="1987121285"/>
              </p:ext>
            </p:extLst>
          </p:nvPr>
        </p:nvGraphicFramePr>
        <p:xfrm>
          <a:off x="3733800" y="333375"/>
          <a:ext cx="4857750" cy="6515100"/>
        </p:xfrm>
        <a:graphic>
          <a:graphicData uri="http://schemas.openxmlformats.org/presentationml/2006/ole">
            <mc:AlternateContent xmlns:mc="http://schemas.openxmlformats.org/markup-compatibility/2006">
              <mc:Choice xmlns:v="urn:schemas-microsoft-com:vml" Requires="v">
                <p:oleObj name="Document" r:id="rId3" imgW="7484899" imgH="10059681" progId="Word.Document.8">
                  <p:embed/>
                </p:oleObj>
              </mc:Choice>
              <mc:Fallback>
                <p:oleObj name="Document" r:id="rId3" imgW="7484899" imgH="10059681" progId="Word.Document.8">
                  <p:embed/>
                  <p:pic>
                    <p:nvPicPr>
                      <p:cNvPr id="147458" name="Object 2"/>
                      <p:cNvPicPr>
                        <a:picLocks noChangeAspect="1" noChangeArrowheads="1"/>
                      </p:cNvPicPr>
                      <p:nvPr/>
                    </p:nvPicPr>
                    <p:blipFill>
                      <a:blip r:embed="rId4"/>
                      <a:srcRect/>
                      <a:stretch>
                        <a:fillRect/>
                      </a:stretch>
                    </p:blipFill>
                    <p:spPr bwMode="auto">
                      <a:xfrm>
                        <a:off x="3733800" y="333375"/>
                        <a:ext cx="4857750"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7459" name="Text Box 3"/>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sp>
        <p:nvSpPr>
          <p:cNvPr id="154634" name="Oval 10"/>
          <p:cNvSpPr>
            <a:spLocks noChangeArrowheads="1"/>
          </p:cNvSpPr>
          <p:nvPr/>
        </p:nvSpPr>
        <p:spPr bwMode="auto">
          <a:xfrm>
            <a:off x="7686676" y="158115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4635" name="Oval 11"/>
          <p:cNvSpPr>
            <a:spLocks noChangeArrowheads="1"/>
          </p:cNvSpPr>
          <p:nvPr/>
        </p:nvSpPr>
        <p:spPr bwMode="auto">
          <a:xfrm>
            <a:off x="7400926" y="1962150"/>
            <a:ext cx="307975" cy="285750"/>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2" name="Group 13"/>
          <p:cNvGrpSpPr>
            <a:grpSpLocks/>
          </p:cNvGrpSpPr>
          <p:nvPr/>
        </p:nvGrpSpPr>
        <p:grpSpPr bwMode="auto">
          <a:xfrm>
            <a:off x="6934200" y="3219450"/>
            <a:ext cx="2095500" cy="731838"/>
            <a:chOff x="3456" y="1152"/>
            <a:chExt cx="1242" cy="461"/>
          </a:xfrm>
        </p:grpSpPr>
        <p:sp>
          <p:nvSpPr>
            <p:cNvPr id="147472" name="Oval 14"/>
            <p:cNvSpPr>
              <a:spLocks noChangeArrowheads="1"/>
            </p:cNvSpPr>
            <p:nvPr/>
          </p:nvSpPr>
          <p:spPr bwMode="auto">
            <a:xfrm>
              <a:off x="3456" y="1152"/>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7473" name="Oval 15"/>
            <p:cNvSpPr>
              <a:spLocks noChangeArrowheads="1"/>
            </p:cNvSpPr>
            <p:nvPr/>
          </p:nvSpPr>
          <p:spPr bwMode="auto">
            <a:xfrm>
              <a:off x="3696" y="1440"/>
              <a:ext cx="230" cy="17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47474" name="Text Box 16"/>
            <p:cNvSpPr txBox="1">
              <a:spLocks noChangeArrowheads="1"/>
            </p:cNvSpPr>
            <p:nvPr/>
          </p:nvSpPr>
          <p:spPr bwMode="auto">
            <a:xfrm>
              <a:off x="4026" y="1194"/>
              <a:ext cx="672" cy="218"/>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600">
                  <a:solidFill>
                    <a:schemeClr val="hlink"/>
                  </a:solidFill>
                </a:rPr>
                <a:t>Per ORC</a:t>
              </a:r>
            </a:p>
          </p:txBody>
        </p:sp>
      </p:grpSp>
      <p:sp>
        <p:nvSpPr>
          <p:cNvPr id="154636" name="Oval 12"/>
          <p:cNvSpPr>
            <a:spLocks noChangeArrowheads="1"/>
          </p:cNvSpPr>
          <p:nvPr/>
        </p:nvSpPr>
        <p:spPr bwMode="auto">
          <a:xfrm>
            <a:off x="7772401" y="2419351"/>
            <a:ext cx="333375" cy="341313"/>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4641" name="Oval 17"/>
          <p:cNvSpPr>
            <a:spLocks noChangeArrowheads="1"/>
          </p:cNvSpPr>
          <p:nvPr/>
        </p:nvSpPr>
        <p:spPr bwMode="auto">
          <a:xfrm>
            <a:off x="7286626" y="286702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8" name="Oval 10"/>
          <p:cNvSpPr>
            <a:spLocks noChangeArrowheads="1"/>
          </p:cNvSpPr>
          <p:nvPr/>
        </p:nvSpPr>
        <p:spPr bwMode="auto">
          <a:xfrm>
            <a:off x="7258051" y="3886200"/>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0" name="Oval 10"/>
          <p:cNvSpPr>
            <a:spLocks noChangeArrowheads="1"/>
          </p:cNvSpPr>
          <p:nvPr/>
        </p:nvSpPr>
        <p:spPr bwMode="auto">
          <a:xfrm>
            <a:off x="6419851" y="471487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21" name="Oval 10"/>
          <p:cNvSpPr>
            <a:spLocks noChangeArrowheads="1"/>
          </p:cNvSpPr>
          <p:nvPr/>
        </p:nvSpPr>
        <p:spPr bwMode="auto">
          <a:xfrm>
            <a:off x="4333876" y="5019675"/>
            <a:ext cx="365125" cy="274638"/>
          </a:xfrm>
          <a:prstGeom prst="ellipse">
            <a:avLst/>
          </a:prstGeom>
          <a:noFill/>
          <a:ln w="9525">
            <a:solidFill>
              <a:schemeClr val="hlink"/>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nvGrpSpPr>
          <p:cNvPr id="3" name="Group 34"/>
          <p:cNvGrpSpPr>
            <a:grpSpLocks/>
          </p:cNvGrpSpPr>
          <p:nvPr/>
        </p:nvGrpSpPr>
        <p:grpSpPr bwMode="auto">
          <a:xfrm>
            <a:off x="8315326" y="3825876"/>
            <a:ext cx="1590675" cy="2867025"/>
            <a:chOff x="4386" y="1864"/>
            <a:chExt cx="1002" cy="1806"/>
          </a:xfrm>
        </p:grpSpPr>
        <p:sp>
          <p:nvSpPr>
            <p:cNvPr id="147470" name="Text Box 20"/>
            <p:cNvSpPr txBox="1">
              <a:spLocks noChangeArrowheads="1"/>
            </p:cNvSpPr>
            <p:nvPr/>
          </p:nvSpPr>
          <p:spPr bwMode="auto">
            <a:xfrm>
              <a:off x="4540" y="1864"/>
              <a:ext cx="848" cy="1806"/>
            </a:xfrm>
            <a:prstGeom prst="rect">
              <a:avLst/>
            </a:prstGeom>
            <a:noFill/>
            <a:ln w="9525">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rPr>
                <a:t>Only first time SNC, but don’t wait until after end of 2</a:t>
              </a:r>
              <a:r>
                <a:rPr lang="en-US" altLang="en-US" sz="1400" baseline="30000">
                  <a:solidFill>
                    <a:schemeClr val="hlink"/>
                  </a:solidFill>
                </a:rPr>
                <a:t>nd</a:t>
              </a:r>
              <a:r>
                <a:rPr lang="en-US" altLang="en-US" sz="1400">
                  <a:solidFill>
                    <a:schemeClr val="hlink"/>
                  </a:solidFill>
                </a:rPr>
                <a:t> six months.  If violations continue into beginning of 2</a:t>
              </a:r>
              <a:r>
                <a:rPr lang="en-US" altLang="en-US" sz="1400" baseline="30000">
                  <a:solidFill>
                    <a:schemeClr val="hlink"/>
                  </a:solidFill>
                </a:rPr>
                <a:t>nd</a:t>
              </a:r>
              <a:r>
                <a:rPr lang="en-US" altLang="en-US" sz="1400">
                  <a:solidFill>
                    <a:schemeClr val="hlink"/>
                  </a:solidFill>
                </a:rPr>
                <a:t> six months, start planning ahead which option is best.</a:t>
              </a:r>
            </a:p>
          </p:txBody>
        </p:sp>
        <p:sp>
          <p:nvSpPr>
            <p:cNvPr id="147471" name="Line 31"/>
            <p:cNvSpPr>
              <a:spLocks noChangeShapeType="1"/>
            </p:cNvSpPr>
            <p:nvPr/>
          </p:nvSpPr>
          <p:spPr bwMode="auto">
            <a:xfrm flipH="1">
              <a:off x="4386" y="2388"/>
              <a:ext cx="204" cy="156"/>
            </a:xfrm>
            <a:prstGeom prst="line">
              <a:avLst/>
            </a:prstGeom>
            <a:noFill/>
            <a:ln w="9525">
              <a:solidFill>
                <a:schemeClr val="hlink"/>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sp>
        <p:nvSpPr>
          <p:cNvPr id="22" name="Rectangle 29"/>
          <p:cNvSpPr>
            <a:spLocks noChangeArrowheads="1"/>
          </p:cNvSpPr>
          <p:nvPr/>
        </p:nvSpPr>
        <p:spPr bwMode="auto">
          <a:xfrm>
            <a:off x="1666876" y="6161089"/>
            <a:ext cx="2181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1600">
                <a:solidFill>
                  <a:schemeClr val="tx2"/>
                </a:solidFill>
              </a:rPr>
              <a:t>Is there even more? </a:t>
            </a:r>
          </a:p>
          <a:p>
            <a:pPr eaLnBrk="1" hangingPunct="1">
              <a:spcBef>
                <a:spcPct val="0"/>
              </a:spcBef>
              <a:buClrTx/>
              <a:buSzTx/>
              <a:buFontTx/>
              <a:buNone/>
            </a:pPr>
            <a:r>
              <a:rPr lang="en-US" altLang="en-US" sz="1600">
                <a:solidFill>
                  <a:schemeClr val="tx2"/>
                </a:solidFill>
              </a:rPr>
              <a:t>Let’s look again.</a:t>
            </a:r>
          </a:p>
        </p:txBody>
      </p:sp>
      <p:sp>
        <p:nvSpPr>
          <p:cNvPr id="4" name="Slide Number Placeholder 3">
            <a:extLst>
              <a:ext uri="{FF2B5EF4-FFF2-40B4-BE49-F238E27FC236}">
                <a16:creationId xmlns:a16="http://schemas.microsoft.com/office/drawing/2014/main" id="{0F6436C8-170E-E42D-2332-AE03FA2489A6}"/>
              </a:ext>
            </a:extLst>
          </p:cNvPr>
          <p:cNvSpPr>
            <a:spLocks noGrp="1"/>
          </p:cNvSpPr>
          <p:nvPr>
            <p:ph type="sldNum" sz="quarter" idx="12"/>
          </p:nvPr>
        </p:nvSpPr>
        <p:spPr/>
        <p:txBody>
          <a:bodyPr/>
          <a:lstStyle/>
          <a:p>
            <a:fld id="{11F27F3A-B3E9-41ED-AF8F-A365F10BB65F}" type="slidenum">
              <a:rPr lang="en-US" smtClean="0"/>
              <a:pPr/>
              <a:t>71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4634"/>
                                        </p:tgtEl>
                                        <p:attrNameLst>
                                          <p:attrName>style.visibility</p:attrName>
                                        </p:attrNameLst>
                                      </p:cBhvr>
                                      <p:to>
                                        <p:strVal val="visible"/>
                                      </p:to>
                                    </p:set>
                                    <p:anim calcmode="lin" valueType="num">
                                      <p:cBhvr additive="base">
                                        <p:cTn id="7" dur="500" fill="hold"/>
                                        <p:tgtEl>
                                          <p:spTgt spid="154634"/>
                                        </p:tgtEl>
                                        <p:attrNameLst>
                                          <p:attrName>ppt_x</p:attrName>
                                        </p:attrNameLst>
                                      </p:cBhvr>
                                      <p:tavLst>
                                        <p:tav tm="0">
                                          <p:val>
                                            <p:strVal val="0-#ppt_w/2"/>
                                          </p:val>
                                        </p:tav>
                                        <p:tav tm="100000">
                                          <p:val>
                                            <p:strVal val="#ppt_x"/>
                                          </p:val>
                                        </p:tav>
                                      </p:tavLst>
                                    </p:anim>
                                    <p:anim calcmode="lin" valueType="num">
                                      <p:cBhvr additive="base">
                                        <p:cTn id="8" dur="500" fill="hold"/>
                                        <p:tgtEl>
                                          <p:spTgt spid="15463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4635"/>
                                        </p:tgtEl>
                                        <p:attrNameLst>
                                          <p:attrName>style.visibility</p:attrName>
                                        </p:attrNameLst>
                                      </p:cBhvr>
                                      <p:to>
                                        <p:strVal val="visible"/>
                                      </p:to>
                                    </p:set>
                                    <p:anim calcmode="lin" valueType="num">
                                      <p:cBhvr additive="base">
                                        <p:cTn id="13" dur="500" fill="hold"/>
                                        <p:tgtEl>
                                          <p:spTgt spid="154635"/>
                                        </p:tgtEl>
                                        <p:attrNameLst>
                                          <p:attrName>ppt_x</p:attrName>
                                        </p:attrNameLst>
                                      </p:cBhvr>
                                      <p:tavLst>
                                        <p:tav tm="0">
                                          <p:val>
                                            <p:strVal val="0-#ppt_w/2"/>
                                          </p:val>
                                        </p:tav>
                                        <p:tav tm="100000">
                                          <p:val>
                                            <p:strVal val="#ppt_x"/>
                                          </p:val>
                                        </p:tav>
                                      </p:tavLst>
                                    </p:anim>
                                    <p:anim calcmode="lin" valueType="num">
                                      <p:cBhvr additive="base">
                                        <p:cTn id="14" dur="500" fill="hold"/>
                                        <p:tgtEl>
                                          <p:spTgt spid="15463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4636"/>
                                        </p:tgtEl>
                                        <p:attrNameLst>
                                          <p:attrName>style.visibility</p:attrName>
                                        </p:attrNameLst>
                                      </p:cBhvr>
                                      <p:to>
                                        <p:strVal val="visible"/>
                                      </p:to>
                                    </p:set>
                                    <p:anim calcmode="lin" valueType="num">
                                      <p:cBhvr additive="base">
                                        <p:cTn id="19" dur="500" fill="hold"/>
                                        <p:tgtEl>
                                          <p:spTgt spid="154636"/>
                                        </p:tgtEl>
                                        <p:attrNameLst>
                                          <p:attrName>ppt_x</p:attrName>
                                        </p:attrNameLst>
                                      </p:cBhvr>
                                      <p:tavLst>
                                        <p:tav tm="0">
                                          <p:val>
                                            <p:strVal val="0-#ppt_w/2"/>
                                          </p:val>
                                        </p:tav>
                                        <p:tav tm="100000">
                                          <p:val>
                                            <p:strVal val="#ppt_x"/>
                                          </p:val>
                                        </p:tav>
                                      </p:tavLst>
                                    </p:anim>
                                    <p:anim calcmode="lin" valueType="num">
                                      <p:cBhvr additive="base">
                                        <p:cTn id="20" dur="500" fill="hold"/>
                                        <p:tgtEl>
                                          <p:spTgt spid="15463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4641"/>
                                        </p:tgtEl>
                                        <p:attrNameLst>
                                          <p:attrName>style.visibility</p:attrName>
                                        </p:attrNameLst>
                                      </p:cBhvr>
                                      <p:to>
                                        <p:strVal val="visible"/>
                                      </p:to>
                                    </p:set>
                                    <p:anim calcmode="lin" valueType="num">
                                      <p:cBhvr additive="base">
                                        <p:cTn id="25" dur="500" fill="hold"/>
                                        <p:tgtEl>
                                          <p:spTgt spid="154641"/>
                                        </p:tgtEl>
                                        <p:attrNameLst>
                                          <p:attrName>ppt_x</p:attrName>
                                        </p:attrNameLst>
                                      </p:cBhvr>
                                      <p:tavLst>
                                        <p:tav tm="0">
                                          <p:val>
                                            <p:strVal val="0-#ppt_w/2"/>
                                          </p:val>
                                        </p:tav>
                                        <p:tav tm="100000">
                                          <p:val>
                                            <p:strVal val="#ppt_x"/>
                                          </p:val>
                                        </p:tav>
                                      </p:tavLst>
                                    </p:anim>
                                    <p:anim calcmode="lin" valueType="num">
                                      <p:cBhvr additive="base">
                                        <p:cTn id="26" dur="500" fill="hold"/>
                                        <p:tgtEl>
                                          <p:spTgt spid="154641"/>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0-#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0-#ppt_w/2"/>
                                          </p:val>
                                        </p:tav>
                                        <p:tav tm="100000">
                                          <p:val>
                                            <p:strVal val="#ppt_x"/>
                                          </p:val>
                                        </p:tav>
                                      </p:tavLst>
                                    </p:anim>
                                    <p:anim calcmode="lin" valueType="num">
                                      <p:cBhvr additive="base">
                                        <p:cTn id="5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34" grpId="0" animBg="1"/>
      <p:bldP spid="154635" grpId="0" animBg="1"/>
      <p:bldP spid="154636" grpId="0" animBg="1"/>
      <p:bldP spid="154641" grpId="0" animBg="1"/>
      <p:bldP spid="18" grpId="0" animBg="1"/>
      <p:bldP spid="20" grpId="0" animBg="1"/>
      <p:bldP spid="21" grpId="0" animBg="1"/>
      <p:bldP spid="22"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9506" name="Text Box 1026"/>
          <p:cNvSpPr txBox="1">
            <a:spLocks noChangeArrowheads="1"/>
          </p:cNvSpPr>
          <p:nvPr/>
        </p:nvSpPr>
        <p:spPr bwMode="auto">
          <a:xfrm>
            <a:off x="152400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2400"/>
          </a:p>
        </p:txBody>
      </p:sp>
      <p:graphicFrame>
        <p:nvGraphicFramePr>
          <p:cNvPr id="149507" name="Object 2"/>
          <p:cNvGraphicFramePr>
            <a:graphicFrameLocks noChangeAspect="1"/>
          </p:cNvGraphicFramePr>
          <p:nvPr/>
        </p:nvGraphicFramePr>
        <p:xfrm>
          <a:off x="3514726" y="133350"/>
          <a:ext cx="5838825" cy="7283450"/>
        </p:xfrm>
        <a:graphic>
          <a:graphicData uri="http://schemas.openxmlformats.org/presentationml/2006/ole">
            <mc:AlternateContent xmlns:mc="http://schemas.openxmlformats.org/markup-compatibility/2006">
              <mc:Choice xmlns:v="urn:schemas-microsoft-com:vml" Requires="v">
                <p:oleObj name="Document" r:id="rId3" imgW="7490571" imgH="9340062" progId="Word.Document.8">
                  <p:embed/>
                </p:oleObj>
              </mc:Choice>
              <mc:Fallback>
                <p:oleObj name="Document" r:id="rId3" imgW="7490571" imgH="9340062" progId="Word.Document.8">
                  <p:embed/>
                  <p:pic>
                    <p:nvPicPr>
                      <p:cNvPr id="149507"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726" y="133350"/>
                        <a:ext cx="5838825" cy="728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9508" name="Text Box 16"/>
          <p:cNvSpPr txBox="1">
            <a:spLocks noChangeArrowheads="1"/>
          </p:cNvSpPr>
          <p:nvPr/>
        </p:nvSpPr>
        <p:spPr bwMode="auto">
          <a:xfrm>
            <a:off x="1733550" y="3357564"/>
            <a:ext cx="1676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Weekly industrial sampling is required in the IUP (because SIU flow and load is so large compared to MAHL).</a:t>
            </a:r>
          </a:p>
        </p:txBody>
      </p:sp>
      <p:sp>
        <p:nvSpPr>
          <p:cNvPr id="149509" name="Text Box 30"/>
          <p:cNvSpPr txBox="1">
            <a:spLocks noChangeArrowheads="1"/>
          </p:cNvSpPr>
          <p:nvPr/>
        </p:nvSpPr>
        <p:spPr bwMode="auto">
          <a:xfrm>
            <a:off x="1762125" y="4891089"/>
            <a:ext cx="1676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Which is worse from your industries: A known violation or an unreported sampling event?</a:t>
            </a:r>
          </a:p>
        </p:txBody>
      </p:sp>
      <p:sp>
        <p:nvSpPr>
          <p:cNvPr id="2" name="Slide Number Placeholder 1">
            <a:extLst>
              <a:ext uri="{FF2B5EF4-FFF2-40B4-BE49-F238E27FC236}">
                <a16:creationId xmlns:a16="http://schemas.microsoft.com/office/drawing/2014/main" id="{65A3665D-5FED-86CD-94C0-F53E1497D206}"/>
              </a:ext>
            </a:extLst>
          </p:cNvPr>
          <p:cNvSpPr>
            <a:spLocks noGrp="1"/>
          </p:cNvSpPr>
          <p:nvPr>
            <p:ph type="sldNum" sz="quarter" idx="12"/>
          </p:nvPr>
        </p:nvSpPr>
        <p:spPr/>
        <p:txBody>
          <a:bodyPr/>
          <a:lstStyle/>
          <a:p>
            <a:fld id="{11F27F3A-B3E9-41ED-AF8F-A365F10BB65F}" type="slidenum">
              <a:rPr lang="en-US" dirty="0" smtClean="0"/>
              <a:pPr/>
              <a:t>72</a:t>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lstStyle/>
          <a:p>
            <a:pPr eaLnBrk="1" hangingPunct="1"/>
            <a:r>
              <a:rPr lang="en-US" altLang="en-US"/>
              <a:t>“Or” Options</a:t>
            </a:r>
          </a:p>
        </p:txBody>
      </p:sp>
      <p:sp>
        <p:nvSpPr>
          <p:cNvPr id="151555" name="Content Placeholder 2"/>
          <p:cNvSpPr>
            <a:spLocks noGrp="1"/>
          </p:cNvSpPr>
          <p:nvPr>
            <p:ph idx="1"/>
          </p:nvPr>
        </p:nvSpPr>
        <p:spPr/>
        <p:txBody>
          <a:bodyPr/>
          <a:lstStyle/>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Keep same daily max &amp; monthly average limits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Have to perform SNC calculations treating daily &amp; monthly limits separately</a:t>
            </a:r>
          </a:p>
          <a:p>
            <a:pPr marL="1314450" lvl="2" indent="-514350">
              <a:buFont typeface="Wingdings" panose="05000000000000000000" pitchFamily="2" charset="2"/>
              <a:buAutoNum type="alphaLcPeriod"/>
            </a:pPr>
            <a:r>
              <a:rPr lang="en-US" altLang="en-US" sz="2000">
                <a:latin typeface="Times" panose="02020603050405020304" pitchFamily="18" charset="0"/>
                <a:cs typeface="Times" panose="02020603050405020304" pitchFamily="18" charset="0"/>
              </a:rPr>
              <a:t>Some POTWs may have to revise compliance judgment programs</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endParaRPr lang="en-US" altLang="en-US" sz="2000">
              <a:latin typeface="Times" panose="02020603050405020304" pitchFamily="18" charset="0"/>
              <a:cs typeface="Times" panose="02020603050405020304" pitchFamily="18" charset="0"/>
            </a:endParaRPr>
          </a:p>
          <a:p>
            <a:pPr marL="514350" indent="-514350">
              <a:buFont typeface="Wingdings" panose="05000000000000000000" pitchFamily="2" charset="2"/>
              <a:buAutoNum type="arabicPeriod"/>
            </a:pPr>
            <a:r>
              <a:rPr lang="en-US" altLang="en-US" sz="2800">
                <a:latin typeface="Times" panose="02020603050405020304" pitchFamily="18" charset="0"/>
                <a:cs typeface="Times" panose="02020603050405020304" pitchFamily="18" charset="0"/>
              </a:rPr>
              <a:t>Remove monthly avg.  Daily max = old monthly avg</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No change to allocation table</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Simplifies compliance judgment</a:t>
            </a:r>
          </a:p>
          <a:p>
            <a:pPr marL="914400" lvl="1" indent="-514350">
              <a:buFont typeface="Wingdings" panose="05000000000000000000" pitchFamily="2" charset="2"/>
              <a:buAutoNum type="alphaLcPeriod"/>
            </a:pPr>
            <a:r>
              <a:rPr lang="en-US" altLang="en-US" sz="2400">
                <a:latin typeface="Times" panose="02020603050405020304" pitchFamily="18" charset="0"/>
                <a:cs typeface="Times" panose="02020603050405020304" pitchFamily="18" charset="0"/>
              </a:rPr>
              <a:t>May cause more SIU violations and SNC</a:t>
            </a:r>
          </a:p>
          <a:p>
            <a:pPr marL="914400" lvl="1" indent="-514350">
              <a:buFont typeface="Wingdings" panose="05000000000000000000" pitchFamily="2" charset="2"/>
              <a:buAutoNum type="alphaLcPeriod"/>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914400" lvl="1"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a:p>
            <a:pPr marL="1314450" lvl="2" indent="-514350">
              <a:buNone/>
            </a:pPr>
            <a:endParaRPr lang="en-US" altLang="en-US" sz="2000">
              <a:latin typeface="Times" panose="02020603050405020304" pitchFamily="18" charset="0"/>
              <a:cs typeface="Times" panose="02020603050405020304" pitchFamily="18" charset="0"/>
            </a:endParaRPr>
          </a:p>
        </p:txBody>
      </p:sp>
      <p:sp>
        <p:nvSpPr>
          <p:cNvPr id="2" name="Slide Number Placeholder 1">
            <a:extLst>
              <a:ext uri="{FF2B5EF4-FFF2-40B4-BE49-F238E27FC236}">
                <a16:creationId xmlns:a16="http://schemas.microsoft.com/office/drawing/2014/main" id="{5001A27F-5B0B-7819-6230-7DEC9E7D6410}"/>
              </a:ext>
            </a:extLst>
          </p:cNvPr>
          <p:cNvSpPr>
            <a:spLocks noGrp="1"/>
          </p:cNvSpPr>
          <p:nvPr>
            <p:ph type="sldNum" sz="quarter" idx="12"/>
          </p:nvPr>
        </p:nvSpPr>
        <p:spPr/>
        <p:txBody>
          <a:bodyPr/>
          <a:lstStyle/>
          <a:p>
            <a:fld id="{11F27F3A-B3E9-41ED-AF8F-A365F10BB65F}" type="slidenum">
              <a:rPr lang="en-US" smtClean="0"/>
              <a:pPr/>
              <a:t>73</a:t>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a:t>“Or” Options</a:t>
            </a:r>
          </a:p>
        </p:txBody>
      </p:sp>
      <p:sp>
        <p:nvSpPr>
          <p:cNvPr id="152579" name="Content Placeholder 2"/>
          <p:cNvSpPr>
            <a:spLocks noGrp="1"/>
          </p:cNvSpPr>
          <p:nvPr>
            <p:ph idx="1"/>
          </p:nvPr>
        </p:nvSpPr>
        <p:spPr/>
        <p:txBody>
          <a:bodyPr vert="horz" lIns="91440" tIns="45720" rIns="91440" bIns="45720" rtlCol="0" anchor="t">
            <a:normAutofit/>
          </a:bodyPr>
          <a:lstStyle/>
          <a:p>
            <a:pPr marL="0" lvl="2" indent="-514350">
              <a:buFont typeface="Wingdings" panose="05000000000000000000" pitchFamily="2" charset="2"/>
              <a:buAutoNum type="arabicPeriod" startAt="3"/>
            </a:pPr>
            <a:r>
              <a:rPr lang="en-US" altLang="en-US" sz="2800">
                <a:latin typeface="Times"/>
                <a:cs typeface="Times"/>
              </a:rPr>
              <a:t>Remove monthly average limit and keep daily max limit</a:t>
            </a:r>
          </a:p>
          <a:p>
            <a:pPr marL="457200" lvl="3" indent="-514350">
              <a:buNone/>
            </a:pPr>
            <a:r>
              <a:rPr lang="en-US" altLang="en-US" sz="2400">
                <a:latin typeface="Times"/>
                <a:cs typeface="Times"/>
              </a:rPr>
              <a:t>	a.	Have to use higher daily max limit in allocation table.  	</a:t>
            </a:r>
          </a:p>
          <a:p>
            <a:pPr marL="457200" lvl="3" indent="-514350">
              <a:buNone/>
            </a:pPr>
            <a:r>
              <a:rPr lang="en-US" altLang="en-US" sz="2400">
                <a:latin typeface="Times"/>
                <a:cs typeface="Times"/>
              </a:rPr>
              <a:t>May reduce reserve; may cause over allocation.</a:t>
            </a:r>
            <a:endParaRPr lang="en-US"/>
          </a:p>
          <a:p>
            <a:pPr marL="457200" lvl="3" indent="-514350">
              <a:buNone/>
            </a:pPr>
            <a:r>
              <a:rPr lang="en-US" altLang="en-US" sz="2400">
                <a:latin typeface="Times"/>
                <a:cs typeface="Times"/>
              </a:rPr>
              <a:t>	b.	Simplifies compliance judgment </a:t>
            </a:r>
            <a:endParaRPr lang="en-US" altLang="en-US" sz="2400">
              <a:latin typeface="Times" panose="02020603050405020304" pitchFamily="18" charset="0"/>
              <a:cs typeface="Times" panose="02020603050405020304" pitchFamily="18" charset="0"/>
            </a:endParaRPr>
          </a:p>
          <a:p>
            <a:pPr marL="457200" lvl="3" indent="-514350">
              <a:buNone/>
            </a:pPr>
            <a:r>
              <a:rPr lang="en-US" altLang="en-US" sz="2400">
                <a:latin typeface="Times"/>
                <a:cs typeface="Times"/>
              </a:rPr>
              <a:t>	c.	Should not create more violations</a:t>
            </a: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Font typeface="Wingdings" panose="05000000000000000000" pitchFamily="2" charset="2"/>
              <a:buAutoNum type="arabicPeriod" startAt="3"/>
            </a:pPr>
            <a:endParaRPr lang="en-US" altLang="en-US" sz="1600">
              <a:latin typeface="Times" panose="02020603050405020304" pitchFamily="18" charset="0"/>
              <a:cs typeface="Times" panose="02020603050405020304" pitchFamily="18" charset="0"/>
            </a:endParaRPr>
          </a:p>
          <a:p>
            <a:pPr marL="457200" lvl="3" indent="-514350">
              <a:buNone/>
            </a:pPr>
            <a:r>
              <a:rPr lang="en-US" altLang="en-US" sz="2800">
                <a:latin typeface="Times"/>
                <a:cs typeface="Times"/>
              </a:rPr>
              <a:t>Note:  Options 2 &amp;3 may not be available for some categorical SIUs.  Contact PERCS to discuss.</a:t>
            </a:r>
          </a:p>
        </p:txBody>
      </p:sp>
      <p:sp>
        <p:nvSpPr>
          <p:cNvPr id="2" name="Slide Number Placeholder 1">
            <a:extLst>
              <a:ext uri="{FF2B5EF4-FFF2-40B4-BE49-F238E27FC236}">
                <a16:creationId xmlns:a16="http://schemas.microsoft.com/office/drawing/2014/main" id="{1B2CE142-9F50-A831-A7D0-D15A63B2D7DD}"/>
              </a:ext>
            </a:extLst>
          </p:cNvPr>
          <p:cNvSpPr>
            <a:spLocks noGrp="1"/>
          </p:cNvSpPr>
          <p:nvPr>
            <p:ph type="sldNum" sz="quarter" idx="12"/>
          </p:nvPr>
        </p:nvSpPr>
        <p:spPr/>
        <p:txBody>
          <a:bodyPr/>
          <a:lstStyle/>
          <a:p>
            <a:fld id="{11F27F3A-B3E9-41ED-AF8F-A365F10BB65F}" type="slidenum">
              <a:rPr lang="en-US" smtClean="0"/>
              <a:pPr/>
              <a:t>74</a:t>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normAutofit fontScale="90000"/>
          </a:bodyPr>
          <a:lstStyle/>
          <a:p>
            <a:pPr eaLnBrk="1" hangingPunct="1"/>
            <a:r>
              <a:rPr lang="en-US" altLang="en-US"/>
              <a:t>Data Summary Form as Limits Compliance Judgment Worksheet</a:t>
            </a:r>
          </a:p>
        </p:txBody>
      </p:sp>
      <p:graphicFrame>
        <p:nvGraphicFramePr>
          <p:cNvPr id="153603" name="Object 0"/>
          <p:cNvGraphicFramePr>
            <a:graphicFrameLocks noChangeAspect="1"/>
          </p:cNvGraphicFramePr>
          <p:nvPr>
            <p:extLst>
              <p:ext uri="{D42A27DB-BD31-4B8C-83A1-F6EECF244321}">
                <p14:modId xmlns:p14="http://schemas.microsoft.com/office/powerpoint/2010/main" val="1999121070"/>
              </p:ext>
            </p:extLst>
          </p:nvPr>
        </p:nvGraphicFramePr>
        <p:xfrm>
          <a:off x="440168" y="1479402"/>
          <a:ext cx="8721725" cy="4949825"/>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153603"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68" y="1479402"/>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04" name="Text Box 4"/>
          <p:cNvSpPr txBox="1">
            <a:spLocks noChangeArrowheads="1"/>
          </p:cNvSpPr>
          <p:nvPr/>
        </p:nvSpPr>
        <p:spPr bwMode="auto">
          <a:xfrm>
            <a:off x="9585064" y="1844040"/>
            <a:ext cx="2166768"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solidFill>
                  <a:schemeClr val="hlink"/>
                </a:solidFill>
              </a:rPr>
              <a:t>Limit = 0.07 mg/l</a:t>
            </a:r>
          </a:p>
          <a:p>
            <a:pPr eaLnBrk="1" hangingPunct="1">
              <a:spcBef>
                <a:spcPct val="50000"/>
              </a:spcBef>
              <a:buClrTx/>
              <a:buSzTx/>
              <a:buFontTx/>
              <a:buNone/>
            </a:pPr>
            <a:r>
              <a:rPr lang="en-US" altLang="en-US" sz="2000">
                <a:solidFill>
                  <a:schemeClr val="hlink"/>
                </a:solidFill>
              </a:rPr>
              <a:t>TRC = 0.084</a:t>
            </a:r>
          </a:p>
        </p:txBody>
      </p:sp>
      <p:sp>
        <p:nvSpPr>
          <p:cNvPr id="153605" name="AutoShape 5"/>
          <p:cNvSpPr>
            <a:spLocks noChangeArrowheads="1"/>
          </p:cNvSpPr>
          <p:nvPr/>
        </p:nvSpPr>
        <p:spPr bwMode="auto">
          <a:xfrm>
            <a:off x="6416676" y="3255964"/>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6" name="AutoShape 6"/>
          <p:cNvSpPr>
            <a:spLocks noChangeArrowheads="1"/>
          </p:cNvSpPr>
          <p:nvPr/>
        </p:nvSpPr>
        <p:spPr bwMode="auto">
          <a:xfrm>
            <a:off x="6527801"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7" name="AutoShape 7"/>
          <p:cNvSpPr>
            <a:spLocks noChangeArrowheads="1"/>
          </p:cNvSpPr>
          <p:nvPr/>
        </p:nvSpPr>
        <p:spPr bwMode="auto">
          <a:xfrm>
            <a:off x="6416676"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8" name="AutoShape 8"/>
          <p:cNvSpPr>
            <a:spLocks noChangeArrowheads="1"/>
          </p:cNvSpPr>
          <p:nvPr/>
        </p:nvSpPr>
        <p:spPr bwMode="auto">
          <a:xfrm>
            <a:off x="6527801"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09" name="AutoShape 9"/>
          <p:cNvSpPr>
            <a:spLocks noChangeArrowheads="1"/>
          </p:cNvSpPr>
          <p:nvPr/>
        </p:nvSpPr>
        <p:spPr bwMode="auto">
          <a:xfrm>
            <a:off x="6416676"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0" name="AutoShape 10"/>
          <p:cNvSpPr>
            <a:spLocks noChangeArrowheads="1"/>
          </p:cNvSpPr>
          <p:nvPr/>
        </p:nvSpPr>
        <p:spPr bwMode="auto">
          <a:xfrm>
            <a:off x="6527801"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1" name="AutoShape 11"/>
          <p:cNvSpPr>
            <a:spLocks noChangeArrowheads="1"/>
          </p:cNvSpPr>
          <p:nvPr/>
        </p:nvSpPr>
        <p:spPr bwMode="auto">
          <a:xfrm>
            <a:off x="6416676"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2" name="AutoShape 12"/>
          <p:cNvSpPr>
            <a:spLocks noChangeArrowheads="1"/>
          </p:cNvSpPr>
          <p:nvPr/>
        </p:nvSpPr>
        <p:spPr bwMode="auto">
          <a:xfrm>
            <a:off x="6527801" y="2947989"/>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3" name="AutoShape 13"/>
          <p:cNvSpPr>
            <a:spLocks noChangeArrowheads="1"/>
          </p:cNvSpPr>
          <p:nvPr/>
        </p:nvSpPr>
        <p:spPr bwMode="auto">
          <a:xfrm>
            <a:off x="6527801" y="3255964"/>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4" name="AutoShape 14"/>
          <p:cNvSpPr>
            <a:spLocks noChangeArrowheads="1"/>
          </p:cNvSpPr>
          <p:nvPr/>
        </p:nvSpPr>
        <p:spPr bwMode="auto">
          <a:xfrm>
            <a:off x="6527801" y="3438526"/>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53615" name="Text Box 15"/>
          <p:cNvSpPr txBox="1">
            <a:spLocks noChangeArrowheads="1"/>
          </p:cNvSpPr>
          <p:nvPr/>
        </p:nvSpPr>
        <p:spPr bwMode="auto">
          <a:xfrm>
            <a:off x="6400800" y="4572001"/>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53616" name="Text Box 16"/>
          <p:cNvSpPr txBox="1">
            <a:spLocks noChangeArrowheads="1"/>
          </p:cNvSpPr>
          <p:nvPr/>
        </p:nvSpPr>
        <p:spPr bwMode="auto">
          <a:xfrm>
            <a:off x="6400800" y="4191000"/>
            <a:ext cx="666750"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
        <p:nvSpPr>
          <p:cNvPr id="3" name="Slide Number Placeholder 2">
            <a:extLst>
              <a:ext uri="{FF2B5EF4-FFF2-40B4-BE49-F238E27FC236}">
                <a16:creationId xmlns:a16="http://schemas.microsoft.com/office/drawing/2014/main" id="{A5E51467-7E00-4440-AAAE-207BB1D9D424}"/>
              </a:ext>
            </a:extLst>
          </p:cNvPr>
          <p:cNvSpPr>
            <a:spLocks noGrp="1"/>
          </p:cNvSpPr>
          <p:nvPr>
            <p:ph type="sldNum" sz="quarter" idx="12"/>
          </p:nvPr>
        </p:nvSpPr>
        <p:spPr/>
        <p:txBody>
          <a:bodyPr/>
          <a:lstStyle/>
          <a:p>
            <a:fld id="{11F27F3A-B3E9-41ED-AF8F-A365F10BB65F}" type="slidenum">
              <a:rPr lang="en-US" smtClean="0"/>
              <a:pPr/>
              <a:t>75</a:t>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1026"/>
          <p:cNvSpPr>
            <a:spLocks noGrp="1" noChangeArrowheads="1"/>
          </p:cNvSpPr>
          <p:nvPr>
            <p:ph type="ctrTitle"/>
          </p:nvPr>
        </p:nvSpPr>
        <p:spPr>
          <a:xfrm>
            <a:off x="5634453" y="3072251"/>
            <a:ext cx="5865181" cy="713497"/>
          </a:xfrm>
        </p:spPr>
        <p:txBody>
          <a:bodyPr/>
          <a:lstStyle/>
          <a:p>
            <a:pPr eaLnBrk="1" hangingPunct="1"/>
            <a:r>
              <a:rPr lang="en-US" altLang="en-US">
                <a:cs typeface="Times New Roman" panose="02020603050405020304" pitchFamily="18" charset="0"/>
              </a:rPr>
              <a:t>Industrial Data Summary Form (IDSF)</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normAutofit/>
          </a:bodyPr>
          <a:lstStyle/>
          <a:p>
            <a:pPr eaLnBrk="1" hangingPunct="1"/>
            <a:r>
              <a:rPr lang="en-US" altLang="en-US">
                <a:latin typeface="Franklin Gothic Medium"/>
                <a:cs typeface="Times New Roman"/>
              </a:rPr>
              <a:t>Industrial Data Summary Form (IDSF)</a:t>
            </a:r>
          </a:p>
        </p:txBody>
      </p:sp>
      <p:sp>
        <p:nvSpPr>
          <p:cNvPr id="157699" name="Rectangle 3"/>
          <p:cNvSpPr>
            <a:spLocks noGrp="1" noChangeArrowheads="1"/>
          </p:cNvSpPr>
          <p:nvPr>
            <p:ph idx="1"/>
          </p:nvPr>
        </p:nvSpPr>
        <p:spPr/>
        <p:txBody>
          <a:bodyPr vert="horz" lIns="91440" tIns="45720" rIns="91440" bIns="45720" rtlCol="0" anchor="t">
            <a:normAutofit/>
          </a:bodyPr>
          <a:lstStyle/>
          <a:p>
            <a:r>
              <a:rPr lang="en-US" altLang="en-US" sz="2800">
                <a:latin typeface="Franklin Gothic Medium"/>
                <a:cs typeface="Times New Roman"/>
              </a:rPr>
              <a:t>Summarizes </a:t>
            </a:r>
            <a:r>
              <a:rPr lang="en-US" altLang="en-US" sz="2800" u="sng">
                <a:latin typeface="Franklin Gothic Medium"/>
                <a:cs typeface="Times New Roman"/>
              </a:rPr>
              <a:t>All</a:t>
            </a:r>
            <a:r>
              <a:rPr lang="en-US" altLang="en-US" sz="2800">
                <a:latin typeface="Franklin Gothic Medium"/>
                <a:cs typeface="Times New Roman"/>
              </a:rPr>
              <a:t> Data Collected for an Industry</a:t>
            </a:r>
            <a:endParaRPr lang="en-US">
              <a:latin typeface="Arial"/>
              <a:cs typeface="Arial"/>
            </a:endParaRPr>
          </a:p>
          <a:p>
            <a:pPr marL="457200" lvl="1" indent="0">
              <a:buNone/>
            </a:pPr>
            <a:r>
              <a:rPr lang="en-US" altLang="en-US" sz="2000">
                <a:latin typeface="Franklin Gothic Medium"/>
                <a:cs typeface="Times New Roman"/>
              </a:rPr>
              <a:t>       1) SIU and POTW Sampling for Limited Parameters</a:t>
            </a:r>
            <a:endParaRPr lang="en-US" sz="2000"/>
          </a:p>
          <a:p>
            <a:pPr marL="457200" lvl="1" indent="0">
              <a:buNone/>
            </a:pPr>
            <a:r>
              <a:rPr lang="en-US" altLang="en-US" sz="2200">
                <a:latin typeface="Franklin Gothic Medium"/>
                <a:cs typeface="Times New Roman"/>
              </a:rPr>
              <a:t>	2) SIU and POTW Sampling for “Monitoring Only”</a:t>
            </a:r>
            <a:br>
              <a:rPr lang="en-US" altLang="en-US" sz="2200">
                <a:latin typeface="Franklin Gothic Medium"/>
                <a:cs typeface="Times New Roman" panose="02020603050405020304" pitchFamily="18" charset="0"/>
              </a:rPr>
            </a:br>
            <a:r>
              <a:rPr lang="en-US" altLang="en-US" sz="2200">
                <a:latin typeface="Franklin Gothic Medium"/>
                <a:cs typeface="Times New Roman"/>
              </a:rPr>
              <a:t>     Parameters</a:t>
            </a:r>
          </a:p>
          <a:p>
            <a:endParaRPr lang="en-US" altLang="en-US" sz="2400">
              <a:latin typeface="Franklin Gothic Medium"/>
              <a:cs typeface="Times New Roman" panose="02020603050405020304" pitchFamily="18" charset="0"/>
            </a:endParaRPr>
          </a:p>
          <a:p>
            <a:r>
              <a:rPr lang="en-US" altLang="en-US" sz="2800">
                <a:latin typeface="Franklin Gothic Medium"/>
                <a:cs typeface="Times New Roman"/>
              </a:rPr>
              <a:t>Required to Complete a Separate IDSF for Each Pipe at Each SIU</a:t>
            </a:r>
          </a:p>
          <a:p>
            <a:endParaRPr lang="en-US" altLang="en-US" sz="2800">
              <a:latin typeface="Franklin Gothic Medium"/>
              <a:cs typeface="Times New Roman"/>
            </a:endParaRPr>
          </a:p>
          <a:p>
            <a:r>
              <a:rPr lang="en-US" altLang="en-US" sz="2800">
                <a:latin typeface="Franklin Gothic Medium"/>
                <a:cs typeface="Times New Roman"/>
              </a:rPr>
              <a:t>You May Use Your Own Form with Prior Division Approval of the Form</a:t>
            </a:r>
            <a:endParaRPr lang="en-US" altLang="en-US" sz="1600">
              <a:latin typeface="Franklin Gothic Medium"/>
              <a:cs typeface="Times New Roman"/>
            </a:endParaRPr>
          </a:p>
        </p:txBody>
      </p:sp>
      <p:sp>
        <p:nvSpPr>
          <p:cNvPr id="2" name="Slide Number Placeholder 1">
            <a:extLst>
              <a:ext uri="{FF2B5EF4-FFF2-40B4-BE49-F238E27FC236}">
                <a16:creationId xmlns:a16="http://schemas.microsoft.com/office/drawing/2014/main" id="{A217E951-4177-DDAB-B776-B3E5801E84CB}"/>
              </a:ext>
            </a:extLst>
          </p:cNvPr>
          <p:cNvSpPr>
            <a:spLocks noGrp="1"/>
          </p:cNvSpPr>
          <p:nvPr>
            <p:ph type="sldNum" sz="quarter" idx="12"/>
          </p:nvPr>
        </p:nvSpPr>
        <p:spPr/>
        <p:txBody>
          <a:bodyPr/>
          <a:lstStyle/>
          <a:p>
            <a:fld id="{11F27F3A-B3E9-41ED-AF8F-A365F10BB65F}" type="slidenum">
              <a:rPr lang="en-US" smtClean="0"/>
              <a:pPr/>
              <a:t>77</a:t>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057275" y="205230"/>
            <a:ext cx="6259931" cy="557215"/>
          </a:xfrm>
        </p:spPr>
        <p:txBody>
          <a:bodyPr>
            <a:normAutofit fontScale="90000"/>
          </a:bodyPr>
          <a:lstStyle/>
          <a:p>
            <a:pPr eaLnBrk="1" hangingPunct="1"/>
            <a:r>
              <a:rPr lang="en-US" altLang="en-US">
                <a:latin typeface="Franklin Gothic Medium"/>
                <a:cs typeface="Times New Roman"/>
              </a:rPr>
              <a:t>Industrial Data Summary Form (IDSF)</a:t>
            </a:r>
          </a:p>
        </p:txBody>
      </p:sp>
      <p:sp>
        <p:nvSpPr>
          <p:cNvPr id="159747" name="Rectangle 3"/>
          <p:cNvSpPr>
            <a:spLocks noGrp="1" noChangeArrowheads="1"/>
          </p:cNvSpPr>
          <p:nvPr>
            <p:ph idx="1"/>
          </p:nvPr>
        </p:nvSpPr>
        <p:spPr/>
        <p:txBody>
          <a:bodyPr vert="horz" lIns="91440" tIns="45720" rIns="91440" bIns="45720" rtlCol="0" anchor="t">
            <a:normAutofit/>
          </a:bodyPr>
          <a:lstStyle/>
          <a:p>
            <a:r>
              <a:rPr lang="en-US" altLang="en-US" sz="2400">
                <a:latin typeface="Franklin Gothic Medium"/>
                <a:cs typeface="Times New Roman"/>
              </a:rPr>
              <a:t>For Each Parameter, Include at Least One of the Following: </a:t>
            </a:r>
            <a:endParaRPr lang="en-US" altLang="en-US" sz="2400">
              <a:latin typeface="Franklin Gothic Medium"/>
              <a:cs typeface="Times New Roman" panose="02020603050405020304" pitchFamily="18" charset="0"/>
            </a:endParaRPr>
          </a:p>
          <a:p>
            <a:pPr marL="457200" lvl="1" indent="0">
              <a:buNone/>
            </a:pPr>
            <a:r>
              <a:rPr lang="en-US" altLang="en-US" sz="2200">
                <a:latin typeface="Franklin Gothic Medium"/>
                <a:cs typeface="Times New Roman"/>
              </a:rPr>
              <a:t>	1)  Maximum Concentration</a:t>
            </a:r>
          </a:p>
          <a:p>
            <a:pPr marL="457200" lvl="1" indent="0">
              <a:buNone/>
            </a:pPr>
            <a:r>
              <a:rPr lang="en-US" altLang="en-US" sz="2200">
                <a:latin typeface="Franklin Gothic Medium"/>
                <a:cs typeface="Times New Roman"/>
              </a:rPr>
              <a:t>	2) Maximum Loading</a:t>
            </a:r>
          </a:p>
          <a:p>
            <a:pPr marL="457200" lvl="1" indent="0">
              <a:buNone/>
            </a:pPr>
            <a:r>
              <a:rPr lang="en-US" altLang="en-US" sz="2200">
                <a:latin typeface="Franklin Gothic Medium"/>
                <a:cs typeface="Times New Roman"/>
              </a:rPr>
              <a:t>	3) Average Concentration </a:t>
            </a:r>
            <a:endParaRPr lang="en-US" altLang="en-US" sz="2200">
              <a:latin typeface="Franklin Gothic Medium"/>
              <a:cs typeface="Times New Roman" panose="02020603050405020304" pitchFamily="18" charset="0"/>
            </a:endParaRPr>
          </a:p>
          <a:p>
            <a:pPr lvl="3"/>
            <a:r>
              <a:rPr lang="en-US" altLang="en-US">
                <a:latin typeface="Franklin Gothic Medium"/>
                <a:cs typeface="Times New Roman"/>
              </a:rPr>
              <a:t>Specifying what type of average</a:t>
            </a:r>
          </a:p>
          <a:p>
            <a:pPr lvl="3"/>
            <a:r>
              <a:rPr lang="en-US" altLang="en-US">
                <a:latin typeface="Franklin Gothic Medium"/>
                <a:cs typeface="Times New Roman"/>
              </a:rPr>
              <a:t> If BDL, ½BDL, or 0 was used</a:t>
            </a:r>
          </a:p>
          <a:p>
            <a:pPr marL="457200" lvl="1" indent="0">
              <a:buNone/>
            </a:pPr>
            <a:r>
              <a:rPr lang="en-US" altLang="en-US" sz="2200">
                <a:latin typeface="Franklin Gothic Medium"/>
                <a:cs typeface="Times New Roman"/>
              </a:rPr>
              <a:t>      4) Average Loading</a:t>
            </a:r>
          </a:p>
        </p:txBody>
      </p:sp>
      <p:sp>
        <p:nvSpPr>
          <p:cNvPr id="159748" name="Text Box 4"/>
          <p:cNvSpPr txBox="1">
            <a:spLocks noChangeArrowheads="1"/>
          </p:cNvSpPr>
          <p:nvPr/>
        </p:nvSpPr>
        <p:spPr bwMode="auto">
          <a:xfrm>
            <a:off x="2597150" y="4536825"/>
            <a:ext cx="6643688" cy="8318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lgn="ctr"/>
            <a:r>
              <a:rPr lang="en-US" altLang="en-US" sz="2400">
                <a:latin typeface="Franklin Gothic Medium"/>
                <a:cs typeface="Times New Roman"/>
              </a:rPr>
              <a:t>If readily available, the Division prefers both maximum and average values </a:t>
            </a:r>
            <a:endParaRPr lang="en-US" altLang="en-US" sz="2400"/>
          </a:p>
        </p:txBody>
      </p:sp>
      <p:sp>
        <p:nvSpPr>
          <p:cNvPr id="2" name="Slide Number Placeholder 1">
            <a:extLst>
              <a:ext uri="{FF2B5EF4-FFF2-40B4-BE49-F238E27FC236}">
                <a16:creationId xmlns:a16="http://schemas.microsoft.com/office/drawing/2014/main" id="{136FD197-3895-3BDC-EE72-14F841E6AA9A}"/>
              </a:ext>
            </a:extLst>
          </p:cNvPr>
          <p:cNvSpPr>
            <a:spLocks noGrp="1"/>
          </p:cNvSpPr>
          <p:nvPr>
            <p:ph type="sldNum" sz="quarter" idx="12"/>
          </p:nvPr>
        </p:nvSpPr>
        <p:spPr/>
        <p:txBody>
          <a:bodyPr/>
          <a:lstStyle/>
          <a:p>
            <a:fld id="{11F27F3A-B3E9-41ED-AF8F-A365F10BB65F}" type="slidenum">
              <a:rPr lang="en-US" smtClean="0"/>
              <a:pPr/>
              <a:t>78</a:t>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1026"/>
          <p:cNvSpPr>
            <a:spLocks noGrp="1" noChangeArrowheads="1"/>
          </p:cNvSpPr>
          <p:nvPr>
            <p:ph type="title"/>
          </p:nvPr>
        </p:nvSpPr>
        <p:spPr/>
        <p:txBody>
          <a:bodyPr>
            <a:normAutofit fontScale="90000"/>
          </a:bodyPr>
          <a:lstStyle/>
          <a:p>
            <a:pPr eaLnBrk="1" hangingPunct="1"/>
            <a:r>
              <a:rPr lang="en-US" altLang="en-US">
                <a:latin typeface="Franklin Gothic Medium"/>
                <a:cs typeface="Times New Roman"/>
              </a:rPr>
              <a:t>Industrial Data Summary Form (IDSF)</a:t>
            </a:r>
          </a:p>
        </p:txBody>
      </p:sp>
      <p:sp>
        <p:nvSpPr>
          <p:cNvPr id="161795" name="Rectangle 1027"/>
          <p:cNvSpPr>
            <a:spLocks noGrp="1" noChangeArrowheads="1"/>
          </p:cNvSpPr>
          <p:nvPr>
            <p:ph idx="1"/>
          </p:nvPr>
        </p:nvSpPr>
        <p:spPr/>
        <p:txBody>
          <a:bodyPr vert="horz" lIns="91440" tIns="45720" rIns="91440" bIns="45720" rtlCol="0" anchor="t">
            <a:normAutofit/>
          </a:bodyPr>
          <a:lstStyle/>
          <a:p>
            <a:pPr algn="ctr"/>
            <a:endParaRPr lang="en-US" altLang="en-US" sz="20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Blank sections indicate that there was no monitoring performed for particular parameter during a six-month period.</a:t>
            </a:r>
          </a:p>
          <a:p>
            <a:endParaRPr lang="en-US" altLang="en-US" sz="2800">
              <a:latin typeface="Franklin Gothic Medium"/>
              <a:cs typeface="Times New Roman" panose="02020603050405020304" pitchFamily="18" charset="0"/>
            </a:endParaRPr>
          </a:p>
          <a:p>
            <a:pPr>
              <a:buFont typeface="Arial" panose="05000000000000000000" pitchFamily="2" charset="2"/>
              <a:buChar char="•"/>
            </a:pPr>
            <a:r>
              <a:rPr lang="en-US" altLang="en-US" sz="2800">
                <a:latin typeface="Franklin Gothic Medium"/>
                <a:cs typeface="Times New Roman"/>
              </a:rPr>
              <a:t>For “monitoring only” parameters, list “N/A” for not applicable in the % violations and % TRC violations rows (</a:t>
            </a:r>
            <a:r>
              <a:rPr lang="en-US" altLang="en-US" sz="2800" u="sng">
                <a:latin typeface="Franklin Gothic Medium"/>
                <a:cs typeface="Times New Roman"/>
              </a:rPr>
              <a:t>do not</a:t>
            </a:r>
            <a:r>
              <a:rPr lang="en-US" altLang="en-US" sz="2800">
                <a:latin typeface="Franklin Gothic Medium"/>
                <a:cs typeface="Times New Roman"/>
              </a:rPr>
              <a:t> list “0”)</a:t>
            </a:r>
          </a:p>
        </p:txBody>
      </p:sp>
      <p:sp>
        <p:nvSpPr>
          <p:cNvPr id="2" name="Slide Number Placeholder 1">
            <a:extLst>
              <a:ext uri="{FF2B5EF4-FFF2-40B4-BE49-F238E27FC236}">
                <a16:creationId xmlns:a16="http://schemas.microsoft.com/office/drawing/2014/main" id="{F20A1712-983F-D6CA-14E8-35A3165BC9B5}"/>
              </a:ext>
            </a:extLst>
          </p:cNvPr>
          <p:cNvSpPr>
            <a:spLocks noGrp="1"/>
          </p:cNvSpPr>
          <p:nvPr>
            <p:ph type="sldNum" sz="quarter" idx="12"/>
          </p:nvPr>
        </p:nvSpPr>
        <p:spPr/>
        <p:txBody>
          <a:bodyPr/>
          <a:lstStyle/>
          <a:p>
            <a:fld id="{11F27F3A-B3E9-41ED-AF8F-A365F10BB65F}" type="slidenum">
              <a:rPr lang="en-US" smtClean="0"/>
              <a:pPr/>
              <a:t>79</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C66038-ECF1-E87B-5BAD-F11F3EAE76F6}"/>
              </a:ext>
            </a:extLst>
          </p:cNvPr>
          <p:cNvSpPr>
            <a:spLocks noGrp="1"/>
          </p:cNvSpPr>
          <p:nvPr>
            <p:ph type="ctrTitle"/>
          </p:nvPr>
        </p:nvSpPr>
        <p:spPr>
          <a:xfrm>
            <a:off x="5666725" y="3072251"/>
            <a:ext cx="5865181" cy="713497"/>
          </a:xfrm>
        </p:spPr>
        <p:txBody>
          <a:bodyPr/>
          <a:lstStyle/>
          <a:p>
            <a:r>
              <a:rPr lang="en-US" altLang="en-US" sz="2800"/>
              <a:t>Introduction – NC Pretreatment Rules</a:t>
            </a:r>
            <a:endParaRPr lang="en-US"/>
          </a:p>
        </p:txBody>
      </p:sp>
      <p:sp>
        <p:nvSpPr>
          <p:cNvPr id="4" name="Slide Number Placeholder 3">
            <a:extLst>
              <a:ext uri="{FF2B5EF4-FFF2-40B4-BE49-F238E27FC236}">
                <a16:creationId xmlns:a16="http://schemas.microsoft.com/office/drawing/2014/main" id="{DE3F2188-FA19-CF04-2C56-54170F542B22}"/>
              </a:ext>
            </a:extLst>
          </p:cNvPr>
          <p:cNvSpPr>
            <a:spLocks noGrp="1"/>
          </p:cNvSpPr>
          <p:nvPr>
            <p:ph type="sldNum" sz="quarter" idx="4294967295"/>
          </p:nvPr>
        </p:nvSpPr>
        <p:spPr>
          <a:xfrm>
            <a:off x="0" y="6650038"/>
            <a:ext cx="2743200" cy="138112"/>
          </a:xfrm>
        </p:spPr>
        <p:txBody>
          <a:bodyPr/>
          <a:lstStyle/>
          <a:p>
            <a:fld id="{11F27F3A-B3E9-41ED-AF8F-A365F10BB65F}" type="slidenum">
              <a:rPr lang="en-US" dirty="0" smtClean="0"/>
              <a:pPr/>
              <a:t>8</a:t>
            </a:fld>
            <a:endParaRPr lang="en-US"/>
          </a:p>
        </p:txBody>
      </p:sp>
    </p:spTree>
    <p:extLst>
      <p:ext uri="{BB962C8B-B14F-4D97-AF65-F5344CB8AC3E}">
        <p14:creationId xmlns:p14="http://schemas.microsoft.com/office/powerpoint/2010/main" val="26160466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42" name="Object 1024"/>
          <p:cNvGraphicFramePr>
            <a:graphicFrameLocks noChangeAspect="1"/>
          </p:cNvGraphicFramePr>
          <p:nvPr/>
        </p:nvGraphicFramePr>
        <p:xfrm>
          <a:off x="1800226" y="600076"/>
          <a:ext cx="8258175" cy="5897563"/>
        </p:xfrm>
        <a:graphic>
          <a:graphicData uri="http://schemas.openxmlformats.org/presentationml/2006/ole">
            <mc:AlternateContent xmlns:mc="http://schemas.openxmlformats.org/markup-compatibility/2006">
              <mc:Choice xmlns:v="urn:schemas-microsoft-com:vml" Requires="v">
                <p:oleObj name="Worksheet" r:id="rId3" imgW="8267633" imgH="5905386" progId="Excel.Sheet.8">
                  <p:embed/>
                </p:oleObj>
              </mc:Choice>
              <mc:Fallback>
                <p:oleObj name="Worksheet" r:id="rId3" imgW="8267633" imgH="5905386" progId="Excel.Sheet.8">
                  <p:embed/>
                  <p:pic>
                    <p:nvPicPr>
                      <p:cNvPr id="163842"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0226" y="600076"/>
                        <a:ext cx="8258175" cy="589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p:cNvGrpSpPr>
            <a:grpSpLocks/>
          </p:cNvGrpSpPr>
          <p:nvPr/>
        </p:nvGrpSpPr>
        <p:grpSpPr bwMode="auto">
          <a:xfrm>
            <a:off x="5629275" y="2752726"/>
            <a:ext cx="4762500" cy="3781425"/>
            <a:chOff x="2586" y="1734"/>
            <a:chExt cx="3000" cy="2382"/>
          </a:xfrm>
        </p:grpSpPr>
        <p:grpSp>
          <p:nvGrpSpPr>
            <p:cNvPr id="163849" name="Group 4"/>
            <p:cNvGrpSpPr>
              <a:grpSpLocks/>
            </p:cNvGrpSpPr>
            <p:nvPr/>
          </p:nvGrpSpPr>
          <p:grpSpPr bwMode="auto">
            <a:xfrm>
              <a:off x="2586" y="1734"/>
              <a:ext cx="2928" cy="1530"/>
              <a:chOff x="2586" y="1734"/>
              <a:chExt cx="2928" cy="1530"/>
            </a:xfrm>
          </p:grpSpPr>
          <p:sp>
            <p:nvSpPr>
              <p:cNvPr id="163851" name="Oval 5"/>
              <p:cNvSpPr>
                <a:spLocks noChangeArrowheads="1"/>
              </p:cNvSpPr>
              <p:nvPr/>
            </p:nvSpPr>
            <p:spPr bwMode="auto">
              <a:xfrm>
                <a:off x="258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2" name="Oval 6"/>
              <p:cNvSpPr>
                <a:spLocks noChangeArrowheads="1"/>
              </p:cNvSpPr>
              <p:nvPr/>
            </p:nvSpPr>
            <p:spPr bwMode="auto">
              <a:xfrm>
                <a:off x="3036" y="2850"/>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3" name="Oval 7"/>
              <p:cNvSpPr>
                <a:spLocks noChangeArrowheads="1"/>
              </p:cNvSpPr>
              <p:nvPr/>
            </p:nvSpPr>
            <p:spPr bwMode="auto">
              <a:xfrm>
                <a:off x="3522"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4" name="Oval 8"/>
              <p:cNvSpPr>
                <a:spLocks noChangeArrowheads="1"/>
              </p:cNvSpPr>
              <p:nvPr/>
            </p:nvSpPr>
            <p:spPr bwMode="auto">
              <a:xfrm>
                <a:off x="4890" y="1734"/>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5" name="Oval 9"/>
              <p:cNvSpPr>
                <a:spLocks noChangeArrowheads="1"/>
              </p:cNvSpPr>
              <p:nvPr/>
            </p:nvSpPr>
            <p:spPr bwMode="auto">
              <a:xfrm>
                <a:off x="4008" y="2928"/>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56" name="Oval 10"/>
              <p:cNvSpPr>
                <a:spLocks noChangeArrowheads="1"/>
              </p:cNvSpPr>
              <p:nvPr/>
            </p:nvSpPr>
            <p:spPr bwMode="auto">
              <a:xfrm>
                <a:off x="4416" y="1746"/>
                <a:ext cx="624" cy="336"/>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3850" name="Text Box 11"/>
            <p:cNvSpPr txBox="1">
              <a:spLocks noChangeArrowheads="1"/>
            </p:cNvSpPr>
            <p:nvPr/>
          </p:nvSpPr>
          <p:spPr bwMode="auto">
            <a:xfrm>
              <a:off x="3570" y="3636"/>
              <a:ext cx="2016" cy="480"/>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N/A because no IUP Limit for these Parameters</a:t>
              </a:r>
              <a:r>
                <a:rPr lang="en-US" altLang="en-US" sz="2400"/>
                <a:t> </a:t>
              </a:r>
            </a:p>
          </p:txBody>
        </p:sp>
      </p:grpSp>
      <p:sp>
        <p:nvSpPr>
          <p:cNvPr id="163844" name="TextBox 11"/>
          <p:cNvSpPr txBox="1">
            <a:spLocks noChangeArrowheads="1"/>
          </p:cNvSpPr>
          <p:nvPr/>
        </p:nvSpPr>
        <p:spPr bwMode="auto">
          <a:xfrm>
            <a:off x="1866901" y="180976"/>
            <a:ext cx="8124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altLang="en-US" sz="2400"/>
              <a:t>IDSF for SIUs with both daily and average limits</a:t>
            </a:r>
          </a:p>
        </p:txBody>
      </p:sp>
      <p:sp>
        <p:nvSpPr>
          <p:cNvPr id="163845" name="Oval 10"/>
          <p:cNvSpPr>
            <a:spLocks noChangeArrowheads="1"/>
          </p:cNvSpPr>
          <p:nvPr/>
        </p:nvSpPr>
        <p:spPr bwMode="auto">
          <a:xfrm>
            <a:off x="4781550" y="47910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6" name="Oval 10"/>
          <p:cNvSpPr>
            <a:spLocks noChangeArrowheads="1"/>
          </p:cNvSpPr>
          <p:nvPr/>
        </p:nvSpPr>
        <p:spPr bwMode="auto">
          <a:xfrm>
            <a:off x="4010025" y="477202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7" name="Oval 10"/>
          <p:cNvSpPr>
            <a:spLocks noChangeArrowheads="1"/>
          </p:cNvSpPr>
          <p:nvPr/>
        </p:nvSpPr>
        <p:spPr bwMode="auto">
          <a:xfrm>
            <a:off x="4733925" y="2971800"/>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3848" name="Oval 10"/>
          <p:cNvSpPr>
            <a:spLocks noChangeArrowheads="1"/>
          </p:cNvSpPr>
          <p:nvPr/>
        </p:nvSpPr>
        <p:spPr bwMode="auto">
          <a:xfrm>
            <a:off x="4038600" y="2962275"/>
            <a:ext cx="990600" cy="533400"/>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3" name="Slide Number Placeholder 2">
            <a:extLst>
              <a:ext uri="{FF2B5EF4-FFF2-40B4-BE49-F238E27FC236}">
                <a16:creationId xmlns:a16="http://schemas.microsoft.com/office/drawing/2014/main" id="{B6AC1D7A-654E-77B4-727C-C30728438239}"/>
              </a:ext>
            </a:extLst>
          </p:cNvPr>
          <p:cNvSpPr>
            <a:spLocks noGrp="1"/>
          </p:cNvSpPr>
          <p:nvPr>
            <p:ph type="sldNum" sz="quarter" idx="12"/>
          </p:nvPr>
        </p:nvSpPr>
        <p:spPr/>
        <p:txBody>
          <a:bodyPr/>
          <a:lstStyle/>
          <a:p>
            <a:fld id="{11F27F3A-B3E9-41ED-AF8F-A365F10BB65F}" type="slidenum">
              <a:rPr lang="en-US" smtClean="0"/>
              <a:pPr/>
              <a:t>80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5890" name="Object 0"/>
          <p:cNvGraphicFramePr>
            <a:graphicFrameLocks noChangeAspect="1"/>
          </p:cNvGraphicFramePr>
          <p:nvPr/>
        </p:nvGraphicFramePr>
        <p:xfrm>
          <a:off x="1828801" y="533400"/>
          <a:ext cx="8562975" cy="5924550"/>
        </p:xfrm>
        <a:graphic>
          <a:graphicData uri="http://schemas.openxmlformats.org/presentationml/2006/ole">
            <mc:AlternateContent xmlns:mc="http://schemas.openxmlformats.org/markup-compatibility/2006">
              <mc:Choice xmlns:v="urn:schemas-microsoft-com:vml" Requires="v">
                <p:oleObj name="Worksheet" r:id="rId3" imgW="8572433" imgH="5934025" progId="Excel.Sheet.8">
                  <p:embed/>
                </p:oleObj>
              </mc:Choice>
              <mc:Fallback>
                <p:oleObj name="Worksheet" r:id="rId3" imgW="8572433" imgH="5934025" progId="Excel.Sheet.8">
                  <p:embed/>
                  <p:pic>
                    <p:nvPicPr>
                      <p:cNvPr id="16589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1" y="533400"/>
                        <a:ext cx="85629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11"/>
          <p:cNvGrpSpPr>
            <a:grpSpLocks/>
          </p:cNvGrpSpPr>
          <p:nvPr/>
        </p:nvGrpSpPr>
        <p:grpSpPr bwMode="auto">
          <a:xfrm>
            <a:off x="5657851" y="1600200"/>
            <a:ext cx="4352925" cy="4495800"/>
            <a:chOff x="2604" y="1008"/>
            <a:chExt cx="2742" cy="2832"/>
          </a:xfrm>
        </p:grpSpPr>
        <p:grpSp>
          <p:nvGrpSpPr>
            <p:cNvPr id="165892" name="Group 9"/>
            <p:cNvGrpSpPr>
              <a:grpSpLocks/>
            </p:cNvGrpSpPr>
            <p:nvPr/>
          </p:nvGrpSpPr>
          <p:grpSpPr bwMode="auto">
            <a:xfrm>
              <a:off x="2604" y="1008"/>
              <a:ext cx="2580" cy="2832"/>
              <a:chOff x="2700" y="1008"/>
              <a:chExt cx="2580" cy="2832"/>
            </a:xfrm>
          </p:grpSpPr>
          <p:sp>
            <p:nvSpPr>
              <p:cNvPr id="165894" name="Oval 6"/>
              <p:cNvSpPr>
                <a:spLocks noChangeArrowheads="1"/>
              </p:cNvSpPr>
              <p:nvPr/>
            </p:nvSpPr>
            <p:spPr bwMode="auto">
              <a:xfrm>
                <a:off x="2700" y="2976"/>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5" name="Oval 7"/>
              <p:cNvSpPr>
                <a:spLocks noChangeArrowheads="1"/>
              </p:cNvSpPr>
              <p:nvPr/>
            </p:nvSpPr>
            <p:spPr bwMode="auto">
              <a:xfrm>
                <a:off x="4752" y="1008"/>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5896" name="Oval 8"/>
              <p:cNvSpPr>
                <a:spLocks noChangeArrowheads="1"/>
              </p:cNvSpPr>
              <p:nvPr/>
            </p:nvSpPr>
            <p:spPr bwMode="auto">
              <a:xfrm>
                <a:off x="3744" y="1920"/>
                <a:ext cx="528" cy="864"/>
              </a:xfrm>
              <a:prstGeom prst="ellipse">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grpSp>
        <p:sp>
          <p:nvSpPr>
            <p:cNvPr id="165893" name="Text Box 10"/>
            <p:cNvSpPr txBox="1">
              <a:spLocks noChangeArrowheads="1"/>
            </p:cNvSpPr>
            <p:nvPr/>
          </p:nvSpPr>
          <p:spPr bwMode="auto">
            <a:xfrm>
              <a:off x="3762" y="3078"/>
              <a:ext cx="1584" cy="640"/>
            </a:xfrm>
            <a:prstGeom prst="rect">
              <a:avLst/>
            </a:prstGeom>
            <a:solidFill>
              <a:schemeClr val="bg1"/>
            </a:solidFill>
            <a:ln w="9525">
              <a:solidFill>
                <a:srgbClr val="FF0000"/>
              </a:solidFill>
              <a:miter lim="800000"/>
              <a:headEnd/>
              <a:tailEnd/>
            </a:ln>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2000"/>
                <a:t>Why was this data not required?  Discuss in narrative.</a:t>
              </a:r>
            </a:p>
          </p:txBody>
        </p:sp>
      </p:grpSp>
      <p:sp>
        <p:nvSpPr>
          <p:cNvPr id="3" name="Slide Number Placeholder 2">
            <a:extLst>
              <a:ext uri="{FF2B5EF4-FFF2-40B4-BE49-F238E27FC236}">
                <a16:creationId xmlns:a16="http://schemas.microsoft.com/office/drawing/2014/main" id="{5B1C9492-DA40-0EC2-76D6-85038CD395E1}"/>
              </a:ext>
            </a:extLst>
          </p:cNvPr>
          <p:cNvSpPr>
            <a:spLocks noGrp="1"/>
          </p:cNvSpPr>
          <p:nvPr>
            <p:ph type="sldNum" sz="quarter" idx="12"/>
          </p:nvPr>
        </p:nvSpPr>
        <p:spPr/>
        <p:txBody>
          <a:bodyPr/>
          <a:lstStyle/>
          <a:p>
            <a:fld id="{11F27F3A-B3E9-41ED-AF8F-A365F10BB65F}" type="slidenum">
              <a:rPr lang="en-US" smtClean="0"/>
              <a:pPr/>
              <a:t>81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7938" name="Object 1024"/>
          <p:cNvGraphicFramePr>
            <a:graphicFrameLocks noChangeAspect="1"/>
          </p:cNvGraphicFramePr>
          <p:nvPr/>
        </p:nvGraphicFramePr>
        <p:xfrm>
          <a:off x="1752601" y="609600"/>
          <a:ext cx="8639175" cy="5924550"/>
        </p:xfrm>
        <a:graphic>
          <a:graphicData uri="http://schemas.openxmlformats.org/presentationml/2006/ole">
            <mc:AlternateContent xmlns:mc="http://schemas.openxmlformats.org/markup-compatibility/2006">
              <mc:Choice xmlns:v="urn:schemas-microsoft-com:vml" Requires="v">
                <p:oleObj name="Worksheet" r:id="rId3" imgW="8648767" imgH="5934025" progId="Excel.Sheet.8">
                  <p:embed/>
                </p:oleObj>
              </mc:Choice>
              <mc:Fallback>
                <p:oleObj name="Worksheet" r:id="rId3" imgW="8648767" imgH="5934025" progId="Excel.Sheet.8">
                  <p:embed/>
                  <p:pic>
                    <p:nvPicPr>
                      <p:cNvPr id="167938" name="Object 1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609600"/>
                        <a:ext cx="8639175"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F7340FDF-60AA-802E-763B-879C5964E43A}"/>
              </a:ext>
            </a:extLst>
          </p:cNvPr>
          <p:cNvSpPr>
            <a:spLocks noGrp="1"/>
          </p:cNvSpPr>
          <p:nvPr>
            <p:ph type="sldNum" sz="quarter" idx="12"/>
          </p:nvPr>
        </p:nvSpPr>
        <p:spPr/>
        <p:txBody>
          <a:bodyPr/>
          <a:lstStyle/>
          <a:p>
            <a:fld id="{11F27F3A-B3E9-41ED-AF8F-A365F10BB65F}" type="slidenum">
              <a:rPr lang="en-US" smtClean="0"/>
              <a:pPr/>
              <a:t>82</a:t>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ctrTitle"/>
          </p:nvPr>
        </p:nvSpPr>
        <p:spPr/>
        <p:txBody>
          <a:bodyPr/>
          <a:lstStyle/>
          <a:p>
            <a:pPr eaLnBrk="1" hangingPunct="1"/>
            <a:r>
              <a:rPr lang="en-US" altLang="en-US"/>
              <a:t>Data Summary Form as IDSF</a:t>
            </a:r>
          </a:p>
        </p:txBody>
      </p:sp>
      <p:graphicFrame>
        <p:nvGraphicFramePr>
          <p:cNvPr id="169987" name="Object 0"/>
          <p:cNvGraphicFramePr>
            <a:graphicFrameLocks noChangeAspect="1"/>
          </p:cNvGraphicFramePr>
          <p:nvPr/>
        </p:nvGraphicFramePr>
        <p:xfrm>
          <a:off x="1752601" y="1600201"/>
          <a:ext cx="8721725" cy="4949825"/>
        </p:xfrm>
        <a:graphic>
          <a:graphicData uri="http://schemas.openxmlformats.org/presentationml/2006/ole">
            <mc:AlternateContent xmlns:mc="http://schemas.openxmlformats.org/markup-compatibility/2006">
              <mc:Choice xmlns:v="urn:schemas-microsoft-com:vml" Requires="v">
                <p:oleObj name="Worksheet" r:id="rId3" imgW="8486657" imgH="5191023" progId="Excel.Sheet.8">
                  <p:embed/>
                </p:oleObj>
              </mc:Choice>
              <mc:Fallback>
                <p:oleObj name="Worksheet" r:id="rId3" imgW="8486657" imgH="5191023" progId="Excel.Sheet.8">
                  <p:embed/>
                  <p:pic>
                    <p:nvPicPr>
                      <p:cNvPr id="169987"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1" y="1600201"/>
                        <a:ext cx="8721725"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9988" name="Text Box 5"/>
          <p:cNvSpPr txBox="1">
            <a:spLocks noChangeArrowheads="1"/>
          </p:cNvSpPr>
          <p:nvPr/>
        </p:nvSpPr>
        <p:spPr bwMode="auto">
          <a:xfrm>
            <a:off x="6400800" y="1295401"/>
            <a:ext cx="12954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Limit = 0.07 mg/l</a:t>
            </a:r>
          </a:p>
          <a:p>
            <a:pPr eaLnBrk="1" hangingPunct="1">
              <a:spcBef>
                <a:spcPct val="50000"/>
              </a:spcBef>
              <a:buClrTx/>
              <a:buSzTx/>
              <a:buFontTx/>
              <a:buNone/>
            </a:pPr>
            <a:r>
              <a:rPr lang="en-US" altLang="en-US" sz="1000">
                <a:solidFill>
                  <a:schemeClr val="hlink"/>
                </a:solidFill>
              </a:rPr>
              <a:t>TRC = 0.084</a:t>
            </a:r>
          </a:p>
        </p:txBody>
      </p:sp>
      <p:sp>
        <p:nvSpPr>
          <p:cNvPr id="169989" name="AutoShape 6"/>
          <p:cNvSpPr>
            <a:spLocks noChangeArrowheads="1"/>
          </p:cNvSpPr>
          <p:nvPr/>
        </p:nvSpPr>
        <p:spPr bwMode="auto">
          <a:xfrm>
            <a:off x="6416676" y="3255964"/>
            <a:ext cx="111125"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0" name="AutoShape 7"/>
          <p:cNvSpPr>
            <a:spLocks noChangeArrowheads="1"/>
          </p:cNvSpPr>
          <p:nvPr/>
        </p:nvSpPr>
        <p:spPr bwMode="auto">
          <a:xfrm>
            <a:off x="6527801" y="36226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1" name="AutoShape 8"/>
          <p:cNvSpPr>
            <a:spLocks noChangeArrowheads="1"/>
          </p:cNvSpPr>
          <p:nvPr/>
        </p:nvSpPr>
        <p:spPr bwMode="auto">
          <a:xfrm>
            <a:off x="6416676" y="36226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2" name="AutoShape 9"/>
          <p:cNvSpPr>
            <a:spLocks noChangeArrowheads="1"/>
          </p:cNvSpPr>
          <p:nvPr/>
        </p:nvSpPr>
        <p:spPr bwMode="auto">
          <a:xfrm>
            <a:off x="6527801" y="258127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3" name="AutoShape 10"/>
          <p:cNvSpPr>
            <a:spLocks noChangeArrowheads="1"/>
          </p:cNvSpPr>
          <p:nvPr/>
        </p:nvSpPr>
        <p:spPr bwMode="auto">
          <a:xfrm>
            <a:off x="6416676" y="258127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4" name="AutoShape 11"/>
          <p:cNvSpPr>
            <a:spLocks noChangeArrowheads="1"/>
          </p:cNvSpPr>
          <p:nvPr/>
        </p:nvSpPr>
        <p:spPr bwMode="auto">
          <a:xfrm>
            <a:off x="6527801" y="2765425"/>
            <a:ext cx="112713"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5" name="AutoShape 12"/>
          <p:cNvSpPr>
            <a:spLocks noChangeArrowheads="1"/>
          </p:cNvSpPr>
          <p:nvPr/>
        </p:nvSpPr>
        <p:spPr bwMode="auto">
          <a:xfrm>
            <a:off x="6416676" y="2765425"/>
            <a:ext cx="111125" cy="122238"/>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6" name="AutoShape 13"/>
          <p:cNvSpPr>
            <a:spLocks noChangeArrowheads="1"/>
          </p:cNvSpPr>
          <p:nvPr/>
        </p:nvSpPr>
        <p:spPr bwMode="auto">
          <a:xfrm>
            <a:off x="6527801" y="2947989"/>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7" name="AutoShape 14"/>
          <p:cNvSpPr>
            <a:spLocks noChangeArrowheads="1"/>
          </p:cNvSpPr>
          <p:nvPr/>
        </p:nvSpPr>
        <p:spPr bwMode="auto">
          <a:xfrm>
            <a:off x="6527801" y="3255964"/>
            <a:ext cx="112713" cy="122237"/>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8" name="AutoShape 15"/>
          <p:cNvSpPr>
            <a:spLocks noChangeArrowheads="1"/>
          </p:cNvSpPr>
          <p:nvPr/>
        </p:nvSpPr>
        <p:spPr bwMode="auto">
          <a:xfrm>
            <a:off x="6527801" y="3438526"/>
            <a:ext cx="112713" cy="123825"/>
          </a:xfrm>
          <a:prstGeom prst="flowChartSummingJunction">
            <a:avLst/>
          </a:prstGeom>
          <a:solidFill>
            <a:schemeClr val="hlink"/>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altLang="en-US" sz="2400"/>
          </a:p>
        </p:txBody>
      </p:sp>
      <p:sp>
        <p:nvSpPr>
          <p:cNvPr id="169999" name="Text Box 16"/>
          <p:cNvSpPr txBox="1">
            <a:spLocks noChangeArrowheads="1"/>
          </p:cNvSpPr>
          <p:nvPr/>
        </p:nvSpPr>
        <p:spPr bwMode="auto">
          <a:xfrm>
            <a:off x="6400800" y="4572001"/>
            <a:ext cx="1524000" cy="473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6 Viol = 6/10 =60%</a:t>
            </a:r>
          </a:p>
          <a:p>
            <a:pPr eaLnBrk="1" hangingPunct="1">
              <a:spcBef>
                <a:spcPct val="50000"/>
              </a:spcBef>
              <a:buClrTx/>
              <a:buSzTx/>
              <a:buFontTx/>
              <a:buNone/>
            </a:pPr>
            <a:r>
              <a:rPr lang="en-US" altLang="en-US" sz="1000">
                <a:solidFill>
                  <a:schemeClr val="hlink"/>
                </a:solidFill>
              </a:rPr>
              <a:t>4 TRC = 4/10 = 40%</a:t>
            </a:r>
          </a:p>
        </p:txBody>
      </p:sp>
      <p:sp>
        <p:nvSpPr>
          <p:cNvPr id="170000" name="Text Box 17"/>
          <p:cNvSpPr txBox="1">
            <a:spLocks noChangeArrowheads="1"/>
          </p:cNvSpPr>
          <p:nvPr/>
        </p:nvSpPr>
        <p:spPr bwMode="auto">
          <a:xfrm>
            <a:off x="6418917" y="4171951"/>
            <a:ext cx="904875"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000">
                <a:solidFill>
                  <a:schemeClr val="hlink"/>
                </a:solidFill>
              </a:rPr>
              <a:t>10 daily samples</a:t>
            </a:r>
          </a:p>
        </p:txBody>
      </p:sp>
      <p:sp>
        <p:nvSpPr>
          <p:cNvPr id="2" name="Slide Number Placeholder 1">
            <a:extLst>
              <a:ext uri="{FF2B5EF4-FFF2-40B4-BE49-F238E27FC236}">
                <a16:creationId xmlns:a16="http://schemas.microsoft.com/office/drawing/2014/main" id="{C172EA82-67BD-F940-8490-D530E33D065F}"/>
              </a:ext>
            </a:extLst>
          </p:cNvPr>
          <p:cNvSpPr>
            <a:spLocks noGrp="1"/>
          </p:cNvSpPr>
          <p:nvPr>
            <p:ph type="sldNum" sz="quarter" idx="12"/>
          </p:nvPr>
        </p:nvSpPr>
        <p:spPr/>
        <p:txBody>
          <a:bodyPr/>
          <a:lstStyle/>
          <a:p>
            <a:fld id="{11F27F3A-B3E9-41ED-AF8F-A365F10BB65F}" type="slidenum">
              <a:rPr lang="en-US" smtClean="0"/>
              <a:pPr/>
              <a:t>83</a:t>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9282F7-2487-11C7-18D0-EDA04DE3B295}"/>
              </a:ext>
            </a:extLst>
          </p:cNvPr>
          <p:cNvSpPr>
            <a:spLocks noGrp="1"/>
          </p:cNvSpPr>
          <p:nvPr>
            <p:ph type="ctrTitle"/>
          </p:nvPr>
        </p:nvSpPr>
        <p:spPr>
          <a:xfrm>
            <a:off x="5634453" y="3072251"/>
            <a:ext cx="5865181" cy="713497"/>
          </a:xfrm>
        </p:spPr>
        <p:txBody>
          <a:bodyPr>
            <a:normAutofit fontScale="90000"/>
          </a:bodyPr>
          <a:lstStyle/>
          <a:p>
            <a:r>
              <a:rPr lang="en-US"/>
              <a:t>Significant Non-Compliance Report (SNCR)</a:t>
            </a:r>
          </a:p>
        </p:txBody>
      </p:sp>
      <p:sp>
        <p:nvSpPr>
          <p:cNvPr id="2" name="Slide Number Placeholder 1">
            <a:extLst>
              <a:ext uri="{FF2B5EF4-FFF2-40B4-BE49-F238E27FC236}">
                <a16:creationId xmlns:a16="http://schemas.microsoft.com/office/drawing/2014/main" id="{AB4AE86A-B3A9-4FBB-2AE9-8609B207D99F}"/>
              </a:ext>
            </a:extLst>
          </p:cNvPr>
          <p:cNvSpPr>
            <a:spLocks noGrp="1"/>
          </p:cNvSpPr>
          <p:nvPr>
            <p:ph type="sldNum" sz="quarter" idx="4294967295"/>
          </p:nvPr>
        </p:nvSpPr>
        <p:spPr>
          <a:xfrm>
            <a:off x="0" y="6650038"/>
            <a:ext cx="2743200" cy="138112"/>
          </a:xfrm>
        </p:spPr>
        <p:txBody>
          <a:bodyPr/>
          <a:lstStyle/>
          <a:p>
            <a:fld id="{11F27F3A-B3E9-41ED-AF8F-A365F10BB65F}" type="slidenum">
              <a:rPr lang="en-US" smtClean="0"/>
              <a:pPr/>
              <a:t>84</a:t>
            </a:fld>
            <a:endParaRPr lang="en-US"/>
          </a:p>
        </p:txBody>
      </p:sp>
    </p:spTree>
    <p:extLst>
      <p:ext uri="{BB962C8B-B14F-4D97-AF65-F5344CB8AC3E}">
        <p14:creationId xmlns:p14="http://schemas.microsoft.com/office/powerpoint/2010/main" val="38393439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057275" y="205230"/>
            <a:ext cx="7300160" cy="557215"/>
          </a:xfrm>
        </p:spPr>
        <p:txBody>
          <a:bodyPr>
            <a:normAutofit fontScale="90000"/>
          </a:bodyPr>
          <a:lstStyle/>
          <a:p>
            <a:r>
              <a:rPr lang="en-US" altLang="en-US" b="1">
                <a:latin typeface="Franklin Gothic Medium"/>
                <a:cs typeface="Times New Roman"/>
              </a:rPr>
              <a:t>Significant Non-Compliance Report (SNCR)</a:t>
            </a:r>
            <a:r>
              <a:rPr lang="en-US" altLang="en-US">
                <a:latin typeface="Franklin Gothic Medium"/>
                <a:cs typeface="Times New Roman"/>
              </a:rPr>
              <a:t> </a:t>
            </a:r>
            <a:endParaRPr lang="en-US" altLang="en-US">
              <a:latin typeface="Franklin Gothic Medium"/>
            </a:endParaRPr>
          </a:p>
        </p:txBody>
      </p:sp>
      <p:sp>
        <p:nvSpPr>
          <p:cNvPr id="172035" name="Rectangle 3"/>
          <p:cNvSpPr>
            <a:spLocks noGrp="1" noChangeArrowheads="1"/>
          </p:cNvSpPr>
          <p:nvPr>
            <p:ph idx="1"/>
          </p:nvPr>
        </p:nvSpPr>
        <p:spPr/>
        <p:txBody>
          <a:bodyPr vert="horz" lIns="91440" tIns="45720" rIns="91440" bIns="45720" rtlCol="0" anchor="t">
            <a:normAutofit/>
          </a:bodyPr>
          <a:lstStyle/>
          <a:p>
            <a:pPr>
              <a:buFont typeface="Arial" panose="05000000000000000000" pitchFamily="2" charset="2"/>
              <a:buChar char="•"/>
            </a:pPr>
            <a:r>
              <a:rPr lang="en-US" altLang="en-US" sz="2400">
                <a:latin typeface="Franklin Gothic Medium"/>
                <a:cs typeface="Times New Roman"/>
              </a:rPr>
              <a:t>List all IUs in SNC with any IUP requirement for the PAR Year</a:t>
            </a:r>
            <a:endParaRPr lang="en-US"/>
          </a:p>
          <a:p>
            <a:pPr marL="457200" lvl="1" indent="0">
              <a:buNone/>
            </a:pPr>
            <a:r>
              <a:rPr lang="en-US" altLang="en-US" sz="2200">
                <a:latin typeface="Franklin Gothic Medium"/>
                <a:cs typeface="Times New Roman"/>
              </a:rPr>
              <a:t>1) Limits Violations</a:t>
            </a:r>
            <a:endParaRPr lang="en-US" sz="2200"/>
          </a:p>
          <a:p>
            <a:pPr marL="457200" lvl="1" indent="0">
              <a:buNone/>
            </a:pPr>
            <a:r>
              <a:rPr lang="en-US" altLang="en-US" sz="2400">
                <a:latin typeface="Franklin Gothic Medium"/>
                <a:cs typeface="Times New Roman"/>
              </a:rPr>
              <a:t>2) Pass-Through and Interference</a:t>
            </a:r>
            <a:endParaRPr lang="en-US" sz="2000"/>
          </a:p>
          <a:p>
            <a:pPr marL="457200" lvl="1" indent="0">
              <a:buNone/>
            </a:pPr>
            <a:r>
              <a:rPr lang="en-US" altLang="en-US" sz="2200">
                <a:latin typeface="Franklin Gothic Medium"/>
                <a:cs typeface="Times New Roman"/>
              </a:rPr>
              <a:t>3) SNC for Reporting and/or IUP Conditions</a:t>
            </a:r>
            <a:endParaRPr lang="en-US" sz="2000"/>
          </a:p>
          <a:p>
            <a:pPr eaLnBrk="1" hangingPunct="1">
              <a:lnSpc>
                <a:spcPct val="90000"/>
              </a:lnSpc>
            </a:pPr>
            <a:endParaRPr lang="en-US" altLang="en-US" sz="1200">
              <a:latin typeface="Franklin Gothic Medium"/>
              <a:cs typeface="Times New Roman" panose="02020603050405020304" pitchFamily="18" charset="0"/>
            </a:endParaRPr>
          </a:p>
          <a:p>
            <a:pPr eaLnBrk="1" hangingPunct="1">
              <a:lnSpc>
                <a:spcPct val="90000"/>
              </a:lnSpc>
              <a:buFont typeface="Arial" panose="05000000000000000000" pitchFamily="2" charset="2"/>
              <a:buChar char="•"/>
            </a:pPr>
            <a:r>
              <a:rPr lang="en-US" altLang="en-US" sz="2400">
                <a:latin typeface="Franklin Gothic Medium"/>
                <a:cs typeface="Times New Roman"/>
              </a:rPr>
              <a:t>Remember to attach copy of Historical SNC Report so DWR can review for repeat SNCs</a:t>
            </a:r>
          </a:p>
          <a:p>
            <a:pPr eaLnBrk="1" hangingPunct="1">
              <a:lnSpc>
                <a:spcPct val="90000"/>
              </a:lnSpc>
            </a:pPr>
            <a:endParaRPr lang="en-US" altLang="en-US" sz="1400">
              <a:latin typeface="Franklin Gothic Medium"/>
              <a:cs typeface="Times New Roman" panose="02020603050405020304" pitchFamily="18" charset="0"/>
            </a:endParaRPr>
          </a:p>
          <a:p>
            <a:pPr eaLnBrk="1" hangingPunct="1">
              <a:lnSpc>
                <a:spcPct val="90000"/>
              </a:lnSpc>
              <a:buFont typeface="Arial" panose="05000000000000000000" pitchFamily="2" charset="2"/>
              <a:buChar char="•"/>
            </a:pPr>
            <a:r>
              <a:rPr lang="en-US" altLang="en-US" sz="2400">
                <a:latin typeface="Franklin Gothic Medium"/>
                <a:cs typeface="Times New Roman"/>
              </a:rPr>
              <a:t>POTW must still take that appropriate enforcement or other action for SIUs that will be in SNC for a second consecutive six-month period</a:t>
            </a:r>
          </a:p>
          <a:p>
            <a:pPr eaLnBrk="1" hangingPunct="1">
              <a:lnSpc>
                <a:spcPct val="90000"/>
              </a:lnSpc>
            </a:pPr>
            <a:endParaRPr lang="en-US" altLang="en-US" sz="1600">
              <a:latin typeface="Franklin Gothic Medium"/>
              <a:cs typeface="Times New Roman" panose="02020603050405020304" pitchFamily="18" charset="0"/>
            </a:endParaRPr>
          </a:p>
          <a:p>
            <a:pPr>
              <a:buFont typeface="Arial" panose="05000000000000000000" pitchFamily="2" charset="2"/>
              <a:buChar char="•"/>
            </a:pPr>
            <a:r>
              <a:rPr lang="en-US" altLang="en-US" sz="2400">
                <a:latin typeface="Franklin Gothic Medium"/>
                <a:cs typeface="Times New Roman"/>
              </a:rPr>
              <a:t>Remember, repeat SNCs are a serious matter</a:t>
            </a:r>
            <a:r>
              <a:rPr lang="en-US" altLang="en-US" sz="2400" b="1">
                <a:latin typeface="Franklin Gothic Medium"/>
                <a:cs typeface="Times New Roman"/>
              </a:rPr>
              <a:t>.</a:t>
            </a:r>
            <a:r>
              <a:rPr lang="en-US" altLang="en-US" sz="1600">
                <a:latin typeface="Franklin Gothic Medium"/>
                <a:cs typeface="Arial"/>
              </a:rPr>
              <a:t> </a:t>
            </a:r>
            <a:endParaRPr lang="en-US" altLang="en-US" sz="2400">
              <a:latin typeface="Franklin Gothic Medium"/>
              <a:cs typeface="Times New Roman" panose="02020603050405020304" pitchFamily="18" charset="0"/>
            </a:endParaRPr>
          </a:p>
        </p:txBody>
      </p:sp>
      <p:sp>
        <p:nvSpPr>
          <p:cNvPr id="2" name="Slide Number Placeholder 1">
            <a:extLst>
              <a:ext uri="{FF2B5EF4-FFF2-40B4-BE49-F238E27FC236}">
                <a16:creationId xmlns:a16="http://schemas.microsoft.com/office/drawing/2014/main" id="{222F1061-D41C-BA4A-F328-CAE3CA34B22B}"/>
              </a:ext>
            </a:extLst>
          </p:cNvPr>
          <p:cNvSpPr>
            <a:spLocks noGrp="1"/>
          </p:cNvSpPr>
          <p:nvPr>
            <p:ph type="sldNum" sz="quarter" idx="12"/>
          </p:nvPr>
        </p:nvSpPr>
        <p:spPr/>
        <p:txBody>
          <a:bodyPr/>
          <a:lstStyle/>
          <a:p>
            <a:fld id="{11F27F3A-B3E9-41ED-AF8F-A365F10BB65F}" type="slidenum">
              <a:rPr lang="en-US" smtClean="0"/>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082" name="Object 0"/>
          <p:cNvGraphicFramePr>
            <a:graphicFrameLocks noChangeAspect="1"/>
          </p:cNvGraphicFramePr>
          <p:nvPr/>
        </p:nvGraphicFramePr>
        <p:xfrm>
          <a:off x="1524000" y="112713"/>
          <a:ext cx="9144000" cy="6278562"/>
        </p:xfrm>
        <a:graphic>
          <a:graphicData uri="http://schemas.openxmlformats.org/presentationml/2006/ole">
            <mc:AlternateContent xmlns:mc="http://schemas.openxmlformats.org/markup-compatibility/2006">
              <mc:Choice xmlns:v="urn:schemas-microsoft-com:vml" Requires="v">
                <p:oleObj name="Worksheet" r:id="rId3" imgW="8401151" imgH="5762729" progId="Excel.Sheet.8">
                  <p:embed/>
                </p:oleObj>
              </mc:Choice>
              <mc:Fallback>
                <p:oleObj name="Worksheet" r:id="rId3" imgW="8401151" imgH="5762729" progId="Excel.Sheet.8">
                  <p:embed/>
                  <p:pic>
                    <p:nvPicPr>
                      <p:cNvPr id="17408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12713"/>
                        <a:ext cx="9144000" cy="6278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a:extLst>
              <a:ext uri="{FF2B5EF4-FFF2-40B4-BE49-F238E27FC236}">
                <a16:creationId xmlns:a16="http://schemas.microsoft.com/office/drawing/2014/main" id="{E1A40F33-B6B1-72DC-E36C-3BE5349CE136}"/>
              </a:ext>
            </a:extLst>
          </p:cNvPr>
          <p:cNvSpPr>
            <a:spLocks noGrp="1"/>
          </p:cNvSpPr>
          <p:nvPr>
            <p:ph type="sldNum" sz="quarter" idx="12"/>
          </p:nvPr>
        </p:nvSpPr>
        <p:spPr/>
        <p:txBody>
          <a:bodyPr/>
          <a:lstStyle/>
          <a:p>
            <a:fld id="{11F27F3A-B3E9-41ED-AF8F-A365F10BB65F}" type="slidenum">
              <a:rPr lang="en-US" smtClean="0"/>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6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92076"/>
            <a:ext cx="8721725"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BAF649CE-A683-0A02-7772-49632480B86F}"/>
              </a:ext>
            </a:extLst>
          </p:cNvPr>
          <p:cNvSpPr>
            <a:spLocks noGrp="1"/>
          </p:cNvSpPr>
          <p:nvPr>
            <p:ph type="sldNum" sz="quarter" idx="12"/>
          </p:nvPr>
        </p:nvSpPr>
        <p:spPr/>
        <p:txBody>
          <a:bodyPr/>
          <a:lstStyle/>
          <a:p>
            <a:pPr>
              <a:defRPr/>
            </a:pPr>
            <a:endParaRPr lang="en-US" alt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eaLnBrk="1" hangingPunct="1"/>
            <a:r>
              <a:rPr lang="en-US" altLang="en-US">
                <a:cs typeface="Times New Roman" panose="02020603050405020304" pitchFamily="18" charset="0"/>
              </a:rPr>
              <a:t>Pretreatment Performance Summary (PPS)</a:t>
            </a:r>
            <a:endParaRPr lang="en-US" altLang="en-US"/>
          </a:p>
        </p:txBody>
      </p:sp>
      <p:sp>
        <p:nvSpPr>
          <p:cNvPr id="178179" name="Rectangle 3"/>
          <p:cNvSpPr>
            <a:spLocks noGrp="1" noChangeArrowheads="1"/>
          </p:cNvSpPr>
          <p:nvPr>
            <p:ph idx="1"/>
          </p:nvPr>
        </p:nvSpPr>
        <p:spPr/>
        <p:txBody>
          <a:bodyPr vert="horz" lIns="91440" tIns="45720" rIns="91440" bIns="45720" rtlCol="0" anchor="t">
            <a:normAutofit/>
          </a:bodyPr>
          <a:lstStyle/>
          <a:p>
            <a:pPr eaLnBrk="1" hangingPunct="1">
              <a:lnSpc>
                <a:spcPct val="90000"/>
              </a:lnSpc>
              <a:buFont typeface="Wingdings" panose="05000000000000000000" pitchFamily="2" charset="2"/>
              <a:buChar char="§"/>
            </a:pPr>
            <a:r>
              <a:rPr lang="en-US" altLang="en-US"/>
              <a:t>Form adapted to gather information for the EPA database</a:t>
            </a:r>
            <a:endParaRPr lang="en-US"/>
          </a:p>
          <a:p>
            <a:pPr eaLnBrk="1" hangingPunct="1">
              <a:lnSpc>
                <a:spcPct val="90000"/>
              </a:lnSpc>
              <a:buFont typeface="Wingdings" panose="05000000000000000000" pitchFamily="2" charset="2"/>
              <a:buChar char="§"/>
            </a:pPr>
            <a:r>
              <a:rPr lang="en-US" altLang="en-US"/>
              <a:t>Counts # of:</a:t>
            </a:r>
          </a:p>
          <a:p>
            <a:pPr lvl="1" eaLnBrk="1" hangingPunct="1">
              <a:lnSpc>
                <a:spcPct val="90000"/>
              </a:lnSpc>
            </a:pPr>
            <a:r>
              <a:rPr lang="en-US" altLang="en-US"/>
              <a:t>SIUs and CIUs</a:t>
            </a:r>
          </a:p>
          <a:p>
            <a:pPr lvl="1" eaLnBrk="1" hangingPunct="1">
              <a:lnSpc>
                <a:spcPct val="90000"/>
              </a:lnSpc>
            </a:pPr>
            <a:r>
              <a:rPr lang="en-US" altLang="en-US"/>
              <a:t>NOVs and similar actions</a:t>
            </a:r>
          </a:p>
          <a:p>
            <a:pPr lvl="1" eaLnBrk="1" hangingPunct="1">
              <a:lnSpc>
                <a:spcPct val="90000"/>
              </a:lnSpc>
            </a:pPr>
            <a:r>
              <a:rPr lang="en-US" altLang="en-US"/>
              <a:t>SIUs in SNC</a:t>
            </a:r>
          </a:p>
          <a:p>
            <a:pPr lvl="1" eaLnBrk="1" hangingPunct="1">
              <a:lnSpc>
                <a:spcPct val="90000"/>
              </a:lnSpc>
            </a:pPr>
            <a:r>
              <a:rPr lang="en-US" altLang="en-US"/>
              <a:t>Public Notices</a:t>
            </a:r>
          </a:p>
          <a:p>
            <a:pPr lvl="1" eaLnBrk="1" hangingPunct="1">
              <a:lnSpc>
                <a:spcPct val="90000"/>
              </a:lnSpc>
            </a:pPr>
            <a:r>
              <a:rPr lang="en-US" altLang="en-US"/>
              <a:t>Enforcement Cases</a:t>
            </a:r>
          </a:p>
          <a:p>
            <a:pPr lvl="1" eaLnBrk="1" hangingPunct="1">
              <a:lnSpc>
                <a:spcPct val="90000"/>
              </a:lnSpc>
            </a:pPr>
            <a:r>
              <a:rPr lang="en-US" altLang="en-US"/>
              <a:t>Penalties Assessed and Collected</a:t>
            </a:r>
          </a:p>
          <a:p>
            <a:pPr lvl="1" eaLnBrk="1" hangingPunct="1">
              <a:lnSpc>
                <a:spcPct val="90000"/>
              </a:lnSpc>
            </a:pPr>
            <a:r>
              <a:rPr lang="en-US" altLang="en-US"/>
              <a:t>Compliance Schedules</a:t>
            </a:r>
          </a:p>
        </p:txBody>
      </p:sp>
      <p:sp>
        <p:nvSpPr>
          <p:cNvPr id="2" name="Slide Number Placeholder 1">
            <a:extLst>
              <a:ext uri="{FF2B5EF4-FFF2-40B4-BE49-F238E27FC236}">
                <a16:creationId xmlns:a16="http://schemas.microsoft.com/office/drawing/2014/main" id="{1E5E2919-0C66-7D34-1807-32F72B6929D2}"/>
              </a:ext>
            </a:extLst>
          </p:cNvPr>
          <p:cNvSpPr>
            <a:spLocks noGrp="1"/>
          </p:cNvSpPr>
          <p:nvPr>
            <p:ph type="sldNum" sz="quarter" idx="12"/>
          </p:nvPr>
        </p:nvSpPr>
        <p:spPr/>
        <p:txBody>
          <a:bodyPr/>
          <a:lstStyle/>
          <a:p>
            <a:fld id="{11F27F3A-B3E9-41ED-AF8F-A365F10BB65F}" type="slidenum">
              <a:rPr lang="en-US" smtClean="0"/>
              <a:pPr/>
              <a:t>88</a:t>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normAutofit fontScale="90000"/>
          </a:bodyPr>
          <a:lstStyle/>
          <a:p>
            <a:pPr eaLnBrk="1" hangingPunct="1"/>
            <a:r>
              <a:rPr lang="en-US" altLang="en-US" sz="2400"/>
              <a:t>Pretreatment Performance Summary (PPS)-Explanations</a:t>
            </a:r>
            <a:r>
              <a:rPr lang="en-US" altLang="en-US"/>
              <a:t> </a:t>
            </a:r>
          </a:p>
        </p:txBody>
      </p:sp>
      <p:sp>
        <p:nvSpPr>
          <p:cNvPr id="180227" name="Rectangle 3"/>
          <p:cNvSpPr>
            <a:spLocks noGrp="1" noChangeArrowheads="1"/>
          </p:cNvSpPr>
          <p:nvPr>
            <p:ph idx="1"/>
          </p:nvPr>
        </p:nvSpPr>
        <p:spPr/>
        <p:txBody>
          <a:bodyPr/>
          <a:lstStyle/>
          <a:p>
            <a:pPr eaLnBrk="1" hangingPunct="1">
              <a:lnSpc>
                <a:spcPct val="90000"/>
              </a:lnSpc>
            </a:pPr>
            <a:r>
              <a:rPr lang="en-US" altLang="en-US" sz="1400"/>
              <a:t>Line # 5.	Number of SIUs permitted and/or discharged during PAR year.  Discuss new or dropped SIUs in narrative.</a:t>
            </a:r>
          </a:p>
          <a:p>
            <a:pPr eaLnBrk="1" hangingPunct="1">
              <a:lnSpc>
                <a:spcPct val="90000"/>
              </a:lnSpc>
            </a:pPr>
            <a:r>
              <a:rPr lang="en-US" altLang="en-US" sz="1400"/>
              <a:t>Line # 12.	A SIU is in SNC if they fail to meet a compliance schedule milestone within 90 days of the scheduled date for starting construction, completing construction or attaining final compliance; if progress reports required by the compliance schedule are over 45 days late; or there are violations of any interim limits meeting the chronic or TRC definition of SNC.</a:t>
            </a:r>
          </a:p>
          <a:p>
            <a:pPr eaLnBrk="1" hangingPunct="1">
              <a:lnSpc>
                <a:spcPct val="90000"/>
              </a:lnSpc>
            </a:pPr>
            <a:r>
              <a:rPr lang="en-US" altLang="en-US" sz="1400"/>
              <a:t>Line # 15. 	This is the total number of industries on a compliance schedule as part of an enforcement action during the reporting period.  If the compliance schedule was entered into in July 2016, it would be counted on the PPS form in 2016 and 2017 and subsequent PARs until the schedule is completed or expires. These schedules are issued outside of, or separate from, the IUP. If an industry is on a compliance schedule that is part of an IUP, this is </a:t>
            </a:r>
            <a:r>
              <a:rPr lang="en-US" altLang="en-US" sz="1400" u="sng"/>
              <a:t>not</a:t>
            </a:r>
            <a:r>
              <a:rPr lang="en-US" altLang="en-US" sz="1400"/>
              <a:t> included in the PAR. This type of compliance schedule is not considered an enforcement action that includes stipulated penalties, and it should therefore not be included.</a:t>
            </a:r>
            <a:endParaRPr lang="en-US" altLang="en-US" sz="1400">
              <a:cs typeface="Times New Roman" panose="02020603050405020304" pitchFamily="18" charset="0"/>
            </a:endParaRPr>
          </a:p>
          <a:p>
            <a:pPr eaLnBrk="1" hangingPunct="1">
              <a:lnSpc>
                <a:spcPct val="90000"/>
              </a:lnSpc>
            </a:pPr>
            <a:r>
              <a:rPr lang="en-US" altLang="en-US" sz="1400"/>
              <a:t>Lines # 16,17,18,19, 20. are based on number of events </a:t>
            </a:r>
            <a:r>
              <a:rPr lang="en-US" altLang="en-US" sz="1400" u="sng"/>
              <a:t>during</a:t>
            </a:r>
            <a:r>
              <a:rPr lang="en-US" altLang="en-US" sz="1400"/>
              <a:t> PAR year, and do not include events occurring </a:t>
            </a:r>
            <a:r>
              <a:rPr lang="en-US" altLang="en-US" sz="1400" u="sng"/>
              <a:t>after</a:t>
            </a:r>
            <a:r>
              <a:rPr lang="en-US" altLang="en-US" sz="1400"/>
              <a:t> PAR year.</a:t>
            </a:r>
          </a:p>
          <a:p>
            <a:pPr eaLnBrk="1" hangingPunct="1">
              <a:lnSpc>
                <a:spcPct val="90000"/>
              </a:lnSpc>
            </a:pPr>
            <a:r>
              <a:rPr lang="en-US" altLang="en-US" sz="1400"/>
              <a:t>Line # 19. 	Total amount of Civil Penalties collected: This is the actual amount in fines that was collected from the industries during this twelve month period. This can include collection of penalties assessed during prior reporting periods. </a:t>
            </a:r>
            <a:endParaRPr lang="en-US" altLang="en-US" sz="1400">
              <a:cs typeface="Times New Roman" panose="02020603050405020304" pitchFamily="18" charset="0"/>
            </a:endParaRPr>
          </a:p>
          <a:p>
            <a:pPr eaLnBrk="1" hangingPunct="1">
              <a:lnSpc>
                <a:spcPct val="90000"/>
              </a:lnSpc>
            </a:pPr>
            <a:r>
              <a:rPr lang="en-US" altLang="en-US" sz="1400"/>
              <a:t>Line # 20. 	Number of SIUs from which penalties collected. This is the total number of industries that actually paid penalties during the year. </a:t>
            </a:r>
          </a:p>
        </p:txBody>
      </p:sp>
      <p:sp>
        <p:nvSpPr>
          <p:cNvPr id="2" name="Slide Number Placeholder 1">
            <a:extLst>
              <a:ext uri="{FF2B5EF4-FFF2-40B4-BE49-F238E27FC236}">
                <a16:creationId xmlns:a16="http://schemas.microsoft.com/office/drawing/2014/main" id="{5750DC50-DEEE-A085-0EAE-6A4D8C82F0A0}"/>
              </a:ext>
            </a:extLst>
          </p:cNvPr>
          <p:cNvSpPr>
            <a:spLocks noGrp="1"/>
          </p:cNvSpPr>
          <p:nvPr>
            <p:ph type="sldNum" sz="quarter" idx="12"/>
          </p:nvPr>
        </p:nvSpPr>
        <p:spPr/>
        <p:txBody>
          <a:bodyPr/>
          <a:lstStyle/>
          <a:p>
            <a:fld id="{11F27F3A-B3E9-41ED-AF8F-A365F10BB65F}"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normAutofit/>
          </a:bodyPr>
          <a:lstStyle/>
          <a:p>
            <a:pPr eaLnBrk="1" hangingPunct="1"/>
            <a:r>
              <a:rPr lang="en-US" altLang="en-US" sz="2800"/>
              <a:t>Introduction – NC Pretreatment Rules</a:t>
            </a:r>
          </a:p>
        </p:txBody>
      </p:sp>
      <p:sp>
        <p:nvSpPr>
          <p:cNvPr id="19459" name="Rectangle 1027"/>
          <p:cNvSpPr>
            <a:spLocks noGrp="1" noChangeArrowheads="1"/>
          </p:cNvSpPr>
          <p:nvPr>
            <p:ph idx="1"/>
          </p:nvPr>
        </p:nvSpPr>
        <p:spPr>
          <a:xfrm>
            <a:off x="838200" y="1392782"/>
            <a:ext cx="10515600" cy="4755355"/>
          </a:xfrm>
        </p:spPr>
        <p:txBody>
          <a:bodyPr vert="horz" lIns="91440" tIns="45720" rIns="91440" bIns="45720" rtlCol="0" anchor="t">
            <a:normAutofit/>
          </a:bodyPr>
          <a:lstStyle/>
          <a:p>
            <a:pPr algn="ctr" eaLnBrk="1" hangingPunct="1"/>
            <a:r>
              <a:rPr lang="en-US" altLang="en-US" sz="1900">
                <a:latin typeface="Bookman Old Style"/>
                <a:cs typeface="Times New Roman"/>
              </a:rPr>
              <a:t>from 15A NCAC 2H .0908(b)</a:t>
            </a:r>
          </a:p>
          <a:p>
            <a:pPr algn="ctr" eaLnBrk="1" hangingPunct="1"/>
            <a:endParaRPr lang="en-US" altLang="en-US" sz="1900">
              <a:solidFill>
                <a:schemeClr val="tx1"/>
              </a:solidFill>
              <a:latin typeface="Times New Roman"/>
              <a:cs typeface="Times New Roman" panose="02020603050405020304" pitchFamily="18" charset="0"/>
            </a:endParaRPr>
          </a:p>
          <a:p>
            <a:r>
              <a:rPr lang="en-US" altLang="en-US" sz="1900">
                <a:solidFill>
                  <a:schemeClr val="tx1"/>
                </a:solidFill>
                <a:latin typeface="Times New Roman"/>
                <a:cs typeface="Times New Roman"/>
              </a:rPr>
              <a:t>	Control Authorities with active approved pretreatment programs shall submit once per year a pretreatment report  describing its pretreatment activities over the previous 12 months.  Two copies of each pretreatment report shall be submitted to the Division by March 1 of each year for activities conducted for two six-month periods, January 1 through June 30 and July 1 through December 31 of the previous year.  This annual report shall contain the following information in accordance with forms specified by the Division:</a:t>
            </a:r>
          </a:p>
          <a:p>
            <a:pPr eaLnBrk="1" hangingPunct="1"/>
            <a:endParaRPr lang="en-US" altLang="en-US" sz="1900">
              <a:solidFill>
                <a:schemeClr val="tx1"/>
              </a:solidFill>
              <a:latin typeface="Times New Roman"/>
              <a:cs typeface="Times New Roman" panose="02020603050405020304" pitchFamily="18" charset="0"/>
            </a:endParaRPr>
          </a:p>
          <a:p>
            <a:r>
              <a:rPr lang="en-US" altLang="en-US" sz="1900">
                <a:solidFill>
                  <a:schemeClr val="tx1"/>
                </a:solidFill>
                <a:latin typeface="Times New Roman"/>
                <a:cs typeface="Times New Roman"/>
              </a:rPr>
              <a:t>(1)   a narrative summary of actions taken by the control authority to ensure compliance with pretreatment requirements;</a:t>
            </a:r>
          </a:p>
          <a:p>
            <a:r>
              <a:rPr lang="en-US" altLang="en-US" sz="1900">
                <a:solidFill>
                  <a:schemeClr val="tx1"/>
                </a:solidFill>
                <a:latin typeface="Times New Roman"/>
                <a:cs typeface="Times New Roman"/>
              </a:rPr>
              <a:t>(2)   a pretreatment program summary on forms or in a format provided by the Division;</a:t>
            </a:r>
          </a:p>
        </p:txBody>
      </p:sp>
      <p:sp>
        <p:nvSpPr>
          <p:cNvPr id="2" name="Slide Number Placeholder 1">
            <a:extLst>
              <a:ext uri="{FF2B5EF4-FFF2-40B4-BE49-F238E27FC236}">
                <a16:creationId xmlns:a16="http://schemas.microsoft.com/office/drawing/2014/main" id="{B13C4D7C-F1B3-0B01-00EA-E3A8F23130CB}"/>
              </a:ext>
            </a:extLst>
          </p:cNvPr>
          <p:cNvSpPr>
            <a:spLocks noGrp="1"/>
          </p:cNvSpPr>
          <p:nvPr>
            <p:ph type="sldNum" sz="quarter" idx="12"/>
          </p:nvPr>
        </p:nvSpPr>
        <p:spPr/>
        <p:txBody>
          <a:bodyPr/>
          <a:lstStyle/>
          <a:p>
            <a:fld id="{11F27F3A-B3E9-41ED-AF8F-A365F10BB65F}" type="slidenum">
              <a:rPr lang="en-US" smtClean="0"/>
              <a:pPr/>
              <a:t>9</a:t>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2274" name="Group 13"/>
          <p:cNvGrpSpPr>
            <a:grpSpLocks/>
          </p:cNvGrpSpPr>
          <p:nvPr/>
        </p:nvGrpSpPr>
        <p:grpSpPr bwMode="auto">
          <a:xfrm>
            <a:off x="1583175" y="1661558"/>
            <a:ext cx="2032000" cy="1590675"/>
            <a:chOff x="-62" y="712"/>
            <a:chExt cx="1280" cy="1002"/>
          </a:xfrm>
        </p:grpSpPr>
        <p:sp>
          <p:nvSpPr>
            <p:cNvPr id="182275" name="Line 12"/>
            <p:cNvSpPr>
              <a:spLocks noChangeShapeType="1"/>
            </p:cNvSpPr>
            <p:nvPr/>
          </p:nvSpPr>
          <p:spPr bwMode="auto">
            <a:xfrm>
              <a:off x="1072" y="1151"/>
              <a:ext cx="146"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2276" name="Text Box 11"/>
            <p:cNvSpPr txBox="1">
              <a:spLocks noChangeArrowheads="1"/>
            </p:cNvSpPr>
            <p:nvPr/>
          </p:nvSpPr>
          <p:spPr bwMode="auto">
            <a:xfrm>
              <a:off x="-62" y="712"/>
              <a:ext cx="1134" cy="100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5.	Number of SIUs actually permitted and/or discharging during PAR year.  Discuss new or dropped SIUs in narrative.</a:t>
              </a:r>
            </a:p>
          </p:txBody>
        </p:sp>
      </p:grpSp>
      <p:pic>
        <p:nvPicPr>
          <p:cNvPr id="3" name="Picture 2">
            <a:extLst>
              <a:ext uri="{FF2B5EF4-FFF2-40B4-BE49-F238E27FC236}">
                <a16:creationId xmlns:a16="http://schemas.microsoft.com/office/drawing/2014/main" id="{EEB02FCD-CE1E-44F2-BF51-65D0EE10A294}"/>
              </a:ext>
            </a:extLst>
          </p:cNvPr>
          <p:cNvPicPr>
            <a:picLocks noChangeAspect="1"/>
          </p:cNvPicPr>
          <p:nvPr/>
        </p:nvPicPr>
        <p:blipFill>
          <a:blip r:embed="rId3"/>
          <a:stretch>
            <a:fillRect/>
          </a:stretch>
        </p:blipFill>
        <p:spPr>
          <a:xfrm>
            <a:off x="3302998" y="240688"/>
            <a:ext cx="6658135" cy="6617312"/>
          </a:xfrm>
          <a:prstGeom prst="rect">
            <a:avLst/>
          </a:prstGeom>
        </p:spPr>
      </p:pic>
      <p:sp>
        <p:nvSpPr>
          <p:cNvPr id="2" name="Slide Number Placeholder 1">
            <a:extLst>
              <a:ext uri="{FF2B5EF4-FFF2-40B4-BE49-F238E27FC236}">
                <a16:creationId xmlns:a16="http://schemas.microsoft.com/office/drawing/2014/main" id="{16A8BAEB-5333-346E-91AF-D3B5D758FC0B}"/>
              </a:ext>
            </a:extLst>
          </p:cNvPr>
          <p:cNvSpPr>
            <a:spLocks noGrp="1"/>
          </p:cNvSpPr>
          <p:nvPr>
            <p:ph type="sldNum" sz="quarter" idx="12"/>
          </p:nvPr>
        </p:nvSpPr>
        <p:spPr/>
        <p:txBody>
          <a:bodyPr/>
          <a:lstStyle/>
          <a:p>
            <a:fld id="{11F27F3A-B3E9-41ED-AF8F-A365F10BB65F}" type="slidenum">
              <a:rPr lang="en-US" smtClean="0"/>
              <a:pPr/>
              <a:t>90</a:t>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501875" y="3076450"/>
            <a:ext cx="2852738" cy="466404"/>
            <a:chOff x="2205" y="2310"/>
            <a:chExt cx="1797" cy="379"/>
          </a:xfrm>
        </p:grpSpPr>
        <p:sp>
          <p:nvSpPr>
            <p:cNvPr id="184338" name="Text Box 5"/>
            <p:cNvSpPr txBox="1">
              <a:spLocks noChangeArrowheads="1"/>
            </p:cNvSpPr>
            <p:nvPr/>
          </p:nvSpPr>
          <p:spPr bwMode="auto">
            <a:xfrm>
              <a:off x="2205" y="2464"/>
              <a:ext cx="1200" cy="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latin typeface="Tahoma"/>
                  <a:ea typeface="Tahoma"/>
                  <a:cs typeface="Tahoma"/>
                </a:rPr>
                <a:t>Will </a:t>
              </a:r>
              <a:r>
                <a:rPr lang="en-US" altLang="en-US" sz="1200" dirty="0" err="1">
                  <a:solidFill>
                    <a:schemeClr val="hlink"/>
                  </a:solidFill>
                  <a:latin typeface="Tahoma"/>
                  <a:ea typeface="Tahoma"/>
                  <a:cs typeface="Tahoma"/>
                </a:rPr>
                <a:t>Plateit</a:t>
              </a:r>
              <a:endParaRPr lang="en-US" altLang="en-US" sz="1200" dirty="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4" name="Picture 3">
            <a:extLst>
              <a:ext uri="{FF2B5EF4-FFF2-40B4-BE49-F238E27FC236}">
                <a16:creationId xmlns:a16="http://schemas.microsoft.com/office/drawing/2014/main" id="{5D13DC51-DEAE-45A2-B882-CE365ED2CDBA}"/>
              </a:ext>
            </a:extLst>
          </p:cNvPr>
          <p:cNvPicPr>
            <a:picLocks noChangeAspect="1"/>
          </p:cNvPicPr>
          <p:nvPr/>
        </p:nvPicPr>
        <p:blipFill>
          <a:blip r:embed="rId3"/>
          <a:stretch>
            <a:fillRect/>
          </a:stretch>
        </p:blipFill>
        <p:spPr>
          <a:xfrm>
            <a:off x="1843741" y="170207"/>
            <a:ext cx="6658135" cy="6617312"/>
          </a:xfrm>
          <a:prstGeom prst="rect">
            <a:avLst/>
          </a:prstGeom>
        </p:spPr>
      </p:pic>
      <p:sp>
        <p:nvSpPr>
          <p:cNvPr id="9" name="Text Box 6">
            <a:extLst>
              <a:ext uri="{FF2B5EF4-FFF2-40B4-BE49-F238E27FC236}">
                <a16:creationId xmlns:a16="http://schemas.microsoft.com/office/drawing/2014/main" id="{1B9AB57D-C790-4BBE-B72F-38D70154C6DE}"/>
              </a:ext>
            </a:extLst>
          </p:cNvPr>
          <p:cNvSpPr txBox="1">
            <a:spLocks noChangeArrowheads="1"/>
          </p:cNvSpPr>
          <p:nvPr/>
        </p:nvSpPr>
        <p:spPr bwMode="auto">
          <a:xfrm>
            <a:off x="8504519" y="3829079"/>
            <a:ext cx="1066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a:solidFill>
                  <a:schemeClr val="hlink"/>
                </a:solidFill>
              </a:rPr>
              <a:t>Will </a:t>
            </a:r>
            <a:r>
              <a:rPr lang="en-US" altLang="en-US" sz="1200" err="1">
                <a:solidFill>
                  <a:schemeClr val="hlink"/>
                </a:solidFill>
              </a:rPr>
              <a:t>Plateit</a:t>
            </a:r>
            <a:endParaRPr lang="en-US" altLang="en-US" sz="1200">
              <a:solidFill>
                <a:schemeClr val="hlink"/>
              </a:solidFill>
            </a:endParaRPr>
          </a:p>
        </p:txBody>
      </p:sp>
      <p:sp>
        <p:nvSpPr>
          <p:cNvPr id="3" name="Slide Number Placeholder 2">
            <a:extLst>
              <a:ext uri="{FF2B5EF4-FFF2-40B4-BE49-F238E27FC236}">
                <a16:creationId xmlns:a16="http://schemas.microsoft.com/office/drawing/2014/main" id="{12A67F7F-93BB-AC4A-B375-7787C850D3E0}"/>
              </a:ext>
            </a:extLst>
          </p:cNvPr>
          <p:cNvSpPr>
            <a:spLocks noGrp="1"/>
          </p:cNvSpPr>
          <p:nvPr>
            <p:ph type="sldNum" sz="quarter" idx="12"/>
          </p:nvPr>
        </p:nvSpPr>
        <p:spPr/>
        <p:txBody>
          <a:bodyPr/>
          <a:lstStyle/>
          <a:p>
            <a:fld id="{11F27F3A-B3E9-41ED-AF8F-A365F10BB65F}" type="slidenum">
              <a:rPr lang="en-US" smtClean="0"/>
              <a:pPr/>
              <a:t>91</a:t>
            </a:fld>
            <a:endParaRPr lang="en-US"/>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8659586" y="2679252"/>
            <a:ext cx="2695575" cy="1649417"/>
            <a:chOff x="2304" y="2310"/>
            <a:chExt cx="1698" cy="1039"/>
          </a:xfrm>
        </p:grpSpPr>
        <p:sp>
          <p:nvSpPr>
            <p:cNvPr id="184338" name="Text Box 5"/>
            <p:cNvSpPr txBox="1">
              <a:spLocks noChangeArrowheads="1"/>
            </p:cNvSpPr>
            <p:nvPr/>
          </p:nvSpPr>
          <p:spPr bwMode="auto">
            <a:xfrm>
              <a:off x="2304" y="3176"/>
              <a:ext cx="120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200" dirty="0">
                  <a:solidFill>
                    <a:schemeClr val="hlink"/>
                  </a:solidFill>
                  <a:latin typeface="Tahoma"/>
                  <a:ea typeface="Tahoma"/>
                  <a:cs typeface="Tahoma"/>
                </a:rPr>
                <a:t>Will </a:t>
              </a:r>
              <a:r>
                <a:rPr lang="en-US" altLang="en-US" sz="1200" dirty="0" err="1">
                  <a:solidFill>
                    <a:schemeClr val="hlink"/>
                  </a:solidFill>
                  <a:latin typeface="Tahoma"/>
                  <a:ea typeface="Tahoma"/>
                  <a:cs typeface="Tahoma"/>
                </a:rPr>
                <a:t>Plateit</a:t>
              </a:r>
              <a:endParaRPr lang="en-US" altLang="en-US" sz="1200" dirty="0">
                <a:solidFill>
                  <a:schemeClr val="hlink"/>
                </a:solidFill>
                <a:latin typeface="Tahoma"/>
                <a:ea typeface="Tahoma"/>
                <a:cs typeface="Tahoma"/>
              </a:endParaRPr>
            </a:p>
          </p:txBody>
        </p:sp>
        <p:sp>
          <p:nvSpPr>
            <p:cNvPr id="184339" name="Text Box 14"/>
            <p:cNvSpPr txBox="1">
              <a:spLocks noChangeArrowheads="1"/>
            </p:cNvSpPr>
            <p:nvPr/>
          </p:nvSpPr>
          <p:spPr bwMode="auto">
            <a:xfrm>
              <a:off x="3858" y="2310"/>
              <a:ext cx="14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endParaRPr lang="en-US" altLang="en-US" sz="1000">
                <a:solidFill>
                  <a:schemeClr val="hlink"/>
                </a:solidFill>
              </a:endParaRPr>
            </a:p>
          </p:txBody>
        </p:sp>
      </p:grpSp>
      <p:pic>
        <p:nvPicPr>
          <p:cNvPr id="3" name="Picture 2">
            <a:extLst>
              <a:ext uri="{FF2B5EF4-FFF2-40B4-BE49-F238E27FC236}">
                <a16:creationId xmlns:a16="http://schemas.microsoft.com/office/drawing/2014/main" id="{47B92216-0AC7-493C-8C5C-D2BE62DB5A44}"/>
              </a:ext>
            </a:extLst>
          </p:cNvPr>
          <p:cNvPicPr>
            <a:picLocks noChangeAspect="1"/>
          </p:cNvPicPr>
          <p:nvPr/>
        </p:nvPicPr>
        <p:blipFill>
          <a:blip r:embed="rId3"/>
          <a:stretch>
            <a:fillRect/>
          </a:stretch>
        </p:blipFill>
        <p:spPr>
          <a:xfrm>
            <a:off x="2001451" y="121486"/>
            <a:ext cx="6658135" cy="6617312"/>
          </a:xfrm>
          <a:prstGeom prst="rect">
            <a:avLst/>
          </a:prstGeom>
        </p:spPr>
      </p:pic>
      <p:sp>
        <p:nvSpPr>
          <p:cNvPr id="4" name="Slide Number Placeholder 3">
            <a:extLst>
              <a:ext uri="{FF2B5EF4-FFF2-40B4-BE49-F238E27FC236}">
                <a16:creationId xmlns:a16="http://schemas.microsoft.com/office/drawing/2014/main" id="{00D14746-5921-527A-457C-CC40C32ABAFA}"/>
              </a:ext>
            </a:extLst>
          </p:cNvPr>
          <p:cNvSpPr>
            <a:spLocks noGrp="1"/>
          </p:cNvSpPr>
          <p:nvPr>
            <p:ph type="sldNum" sz="quarter" idx="12"/>
          </p:nvPr>
        </p:nvSpPr>
        <p:spPr/>
        <p:txBody>
          <a:bodyPr/>
          <a:lstStyle/>
          <a:p>
            <a:fld id="{11F27F3A-B3E9-41ED-AF8F-A365F10BB65F}" type="slidenum">
              <a:rPr lang="en-US" smtClean="0"/>
              <a:pPr/>
              <a:t>92</a:t>
            </a:fld>
            <a:endParaRPr lang="en-US"/>
          </a:p>
        </p:txBody>
      </p:sp>
    </p:spTree>
    <p:extLst>
      <p:ext uri="{BB962C8B-B14F-4D97-AF65-F5344CB8AC3E}">
        <p14:creationId xmlns:p14="http://schemas.microsoft.com/office/powerpoint/2010/main" val="307278641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 Box 24"/>
          <p:cNvSpPr txBox="1">
            <a:spLocks noChangeArrowheads="1"/>
          </p:cNvSpPr>
          <p:nvPr/>
        </p:nvSpPr>
        <p:spPr bwMode="auto">
          <a:xfrm>
            <a:off x="8763028" y="3512573"/>
            <a:ext cx="1287236" cy="116955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a:spcBef>
                <a:spcPct val="0"/>
              </a:spcBef>
              <a:buClrTx/>
              <a:buSzTx/>
              <a:buFontTx/>
              <a:buNone/>
            </a:pPr>
            <a:r>
              <a:rPr lang="en-US" altLang="en-US" sz="1400" dirty="0">
                <a:solidFill>
                  <a:schemeClr val="hlink"/>
                </a:solidFill>
                <a:latin typeface="Arial"/>
                <a:cs typeface="Arial"/>
              </a:rPr>
              <a:t>Will </a:t>
            </a:r>
            <a:r>
              <a:rPr lang="en-US" altLang="en-US" sz="1400" dirty="0" err="1">
                <a:solidFill>
                  <a:schemeClr val="hlink"/>
                </a:solidFill>
                <a:latin typeface="Arial"/>
                <a:cs typeface="Arial"/>
              </a:rPr>
              <a:t>Plateit</a:t>
            </a:r>
            <a:r>
              <a:rPr lang="en-US" altLang="en-US" sz="1400" dirty="0">
                <a:solidFill>
                  <a:schemeClr val="hlink"/>
                </a:solidFill>
                <a:latin typeface="Arial"/>
                <a:cs typeface="Arial"/>
              </a:rPr>
              <a:t> schedule not in effect until 2013</a:t>
            </a:r>
          </a:p>
          <a:p>
            <a:pPr>
              <a:spcBef>
                <a:spcPct val="0"/>
              </a:spcBef>
              <a:buClrTx/>
              <a:buSzTx/>
              <a:buFontTx/>
              <a:buNone/>
            </a:pPr>
            <a:endParaRPr lang="en-US" altLang="en-US" sz="1400">
              <a:solidFill>
                <a:schemeClr val="hlink"/>
              </a:solidFill>
              <a:latin typeface="Arial" panose="020B0604020202020204" pitchFamily="34" charset="0"/>
            </a:endParaRPr>
          </a:p>
        </p:txBody>
      </p:sp>
      <p:sp>
        <p:nvSpPr>
          <p:cNvPr id="10" name="Line 25"/>
          <p:cNvSpPr>
            <a:spLocks noChangeShapeType="1"/>
          </p:cNvSpPr>
          <p:nvPr/>
        </p:nvSpPr>
        <p:spPr bwMode="auto">
          <a:xfrm flipH="1" flipV="1">
            <a:off x="8633760" y="4395109"/>
            <a:ext cx="129268" cy="5443"/>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3" name="Picture 2">
            <a:extLst>
              <a:ext uri="{FF2B5EF4-FFF2-40B4-BE49-F238E27FC236}">
                <a16:creationId xmlns:a16="http://schemas.microsoft.com/office/drawing/2014/main" id="{09B7DDD2-840A-4C6C-9983-B8940603C122}"/>
              </a:ext>
            </a:extLst>
          </p:cNvPr>
          <p:cNvPicPr>
            <a:picLocks noChangeAspect="1"/>
          </p:cNvPicPr>
          <p:nvPr/>
        </p:nvPicPr>
        <p:blipFill>
          <a:blip r:embed="rId3"/>
          <a:stretch>
            <a:fillRect/>
          </a:stretch>
        </p:blipFill>
        <p:spPr>
          <a:xfrm>
            <a:off x="1975626" y="120724"/>
            <a:ext cx="6658135" cy="6617312"/>
          </a:xfrm>
          <a:prstGeom prst="rect">
            <a:avLst/>
          </a:prstGeom>
        </p:spPr>
      </p:pic>
      <p:sp>
        <p:nvSpPr>
          <p:cNvPr id="2" name="Slide Number Placeholder 1">
            <a:extLst>
              <a:ext uri="{FF2B5EF4-FFF2-40B4-BE49-F238E27FC236}">
                <a16:creationId xmlns:a16="http://schemas.microsoft.com/office/drawing/2014/main" id="{58FBA411-012E-6EE5-17B0-FE0642DEDFCF}"/>
              </a:ext>
            </a:extLst>
          </p:cNvPr>
          <p:cNvSpPr>
            <a:spLocks noGrp="1"/>
          </p:cNvSpPr>
          <p:nvPr>
            <p:ph type="sldNum" sz="quarter" idx="12"/>
          </p:nvPr>
        </p:nvSpPr>
        <p:spPr/>
        <p:txBody>
          <a:bodyPr/>
          <a:lstStyle/>
          <a:p>
            <a:fld id="{11F27F3A-B3E9-41ED-AF8F-A365F10BB65F}" type="slidenum">
              <a:rPr lang="en-US" smtClean="0"/>
              <a:pPr/>
              <a:t>93</a:t>
            </a:fld>
            <a:endParaRPr lang="en-US"/>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6371" name="Text Box 5"/>
          <p:cNvSpPr txBox="1">
            <a:spLocks noChangeArrowheads="1"/>
          </p:cNvSpPr>
          <p:nvPr/>
        </p:nvSpPr>
        <p:spPr bwMode="auto">
          <a:xfrm>
            <a:off x="1524001" y="3912734"/>
            <a:ext cx="1387929" cy="20313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Lines # 16, 17, 18 are based on number of events </a:t>
            </a:r>
            <a:r>
              <a:rPr lang="en-US" altLang="en-US" sz="1400" u="sng">
                <a:solidFill>
                  <a:schemeClr val="hlink"/>
                </a:solidFill>
                <a:latin typeface="Arial" panose="020B0604020202020204" pitchFamily="34" charset="0"/>
              </a:rPr>
              <a:t>during</a:t>
            </a:r>
            <a:r>
              <a:rPr lang="en-US" altLang="en-US" sz="1400">
                <a:solidFill>
                  <a:schemeClr val="hlink"/>
                </a:solidFill>
                <a:latin typeface="Arial" panose="020B0604020202020204" pitchFamily="34" charset="0"/>
              </a:rPr>
              <a:t> PAR year, and do not include events occurring </a:t>
            </a:r>
            <a:r>
              <a:rPr lang="en-US" altLang="en-US" sz="1400" u="sng">
                <a:solidFill>
                  <a:schemeClr val="hlink"/>
                </a:solidFill>
                <a:latin typeface="Arial" panose="020B0604020202020204" pitchFamily="34" charset="0"/>
              </a:rPr>
              <a:t>after</a:t>
            </a:r>
            <a:r>
              <a:rPr lang="en-US" altLang="en-US" sz="1400">
                <a:solidFill>
                  <a:schemeClr val="hlink"/>
                </a:solidFill>
                <a:latin typeface="Arial" panose="020B0604020202020204" pitchFamily="34" charset="0"/>
              </a:rPr>
              <a:t> PAR year.</a:t>
            </a:r>
          </a:p>
        </p:txBody>
      </p:sp>
      <p:pic>
        <p:nvPicPr>
          <p:cNvPr id="2" name="Picture 1">
            <a:extLst>
              <a:ext uri="{FF2B5EF4-FFF2-40B4-BE49-F238E27FC236}">
                <a16:creationId xmlns:a16="http://schemas.microsoft.com/office/drawing/2014/main" id="{FA3A7DBC-214E-4DB7-A568-83782FC03D21}"/>
              </a:ext>
            </a:extLst>
          </p:cNvPr>
          <p:cNvPicPr>
            <a:picLocks noChangeAspect="1"/>
          </p:cNvPicPr>
          <p:nvPr/>
        </p:nvPicPr>
        <p:blipFill>
          <a:blip r:embed="rId3"/>
          <a:stretch>
            <a:fillRect/>
          </a:stretch>
        </p:blipFill>
        <p:spPr>
          <a:xfrm>
            <a:off x="3030703" y="240688"/>
            <a:ext cx="6658135" cy="6617312"/>
          </a:xfrm>
          <a:prstGeom prst="rect">
            <a:avLst/>
          </a:prstGeom>
        </p:spPr>
      </p:pic>
      <p:sp>
        <p:nvSpPr>
          <p:cNvPr id="3" name="Slide Number Placeholder 2">
            <a:extLst>
              <a:ext uri="{FF2B5EF4-FFF2-40B4-BE49-F238E27FC236}">
                <a16:creationId xmlns:a16="http://schemas.microsoft.com/office/drawing/2014/main" id="{2656EA90-7768-0C78-E451-3D8AAE7307F4}"/>
              </a:ext>
            </a:extLst>
          </p:cNvPr>
          <p:cNvSpPr>
            <a:spLocks noGrp="1"/>
          </p:cNvSpPr>
          <p:nvPr>
            <p:ph type="sldNum" sz="quarter" idx="12"/>
          </p:nvPr>
        </p:nvSpPr>
        <p:spPr/>
        <p:txBody>
          <a:bodyPr/>
          <a:lstStyle/>
          <a:p>
            <a:fld id="{11F27F3A-B3E9-41ED-AF8F-A365F10BB65F}" type="slidenum">
              <a:rPr lang="en-US" smtClean="0"/>
              <a:pPr/>
              <a:t>94</a:t>
            </a:fld>
            <a:endParaRPr lang="en-US"/>
          </a:p>
        </p:txBody>
      </p:sp>
    </p:spTree>
    <p:extLst>
      <p:ext uri="{BB962C8B-B14F-4D97-AF65-F5344CB8AC3E}">
        <p14:creationId xmlns:p14="http://schemas.microsoft.com/office/powerpoint/2010/main" val="42237061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467" name="Text Box 3"/>
          <p:cNvSpPr txBox="1">
            <a:spLocks noChangeArrowheads="1"/>
          </p:cNvSpPr>
          <p:nvPr/>
        </p:nvSpPr>
        <p:spPr bwMode="auto">
          <a:xfrm>
            <a:off x="1815355" y="4158974"/>
            <a:ext cx="1815306" cy="24622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19 is the actual amount in fines that was collected from the industries during this twelve month period. This can include collection of penalties assessed during prior reporting periods. </a:t>
            </a:r>
          </a:p>
        </p:txBody>
      </p:sp>
      <p:sp>
        <p:nvSpPr>
          <p:cNvPr id="190468" name="Line 4"/>
          <p:cNvSpPr>
            <a:spLocks noChangeShapeType="1"/>
          </p:cNvSpPr>
          <p:nvPr/>
        </p:nvSpPr>
        <p:spPr bwMode="auto">
          <a:xfrm>
            <a:off x="3756297" y="5325277"/>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FBC938EB-622F-40C6-B40C-E229FF24AC20}"/>
              </a:ext>
            </a:extLst>
          </p:cNvPr>
          <p:cNvPicPr>
            <a:picLocks noChangeAspect="1"/>
          </p:cNvPicPr>
          <p:nvPr/>
        </p:nvPicPr>
        <p:blipFill>
          <a:blip r:embed="rId3"/>
          <a:stretch>
            <a:fillRect/>
          </a:stretch>
        </p:blipFill>
        <p:spPr>
          <a:xfrm>
            <a:off x="3672540" y="155622"/>
            <a:ext cx="6658135" cy="6617312"/>
          </a:xfrm>
          <a:prstGeom prst="rect">
            <a:avLst/>
          </a:prstGeom>
        </p:spPr>
      </p:pic>
      <p:sp>
        <p:nvSpPr>
          <p:cNvPr id="3" name="Slide Number Placeholder 2">
            <a:extLst>
              <a:ext uri="{FF2B5EF4-FFF2-40B4-BE49-F238E27FC236}">
                <a16:creationId xmlns:a16="http://schemas.microsoft.com/office/drawing/2014/main" id="{ED2E7D4E-1A9E-336C-323D-542CBA2B9E9F}"/>
              </a:ext>
            </a:extLst>
          </p:cNvPr>
          <p:cNvSpPr>
            <a:spLocks noGrp="1"/>
          </p:cNvSpPr>
          <p:nvPr>
            <p:ph type="sldNum" sz="quarter" idx="12"/>
          </p:nvPr>
        </p:nvSpPr>
        <p:spPr/>
        <p:txBody>
          <a:bodyPr/>
          <a:lstStyle/>
          <a:p>
            <a:fld id="{11F27F3A-B3E9-41ED-AF8F-A365F10BB65F}" type="slidenum">
              <a:rPr lang="en-US" smtClean="0"/>
              <a:pPr/>
              <a:t>95</a:t>
            </a:fld>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419" name="Text Box 12"/>
          <p:cNvSpPr txBox="1">
            <a:spLocks noChangeArrowheads="1"/>
          </p:cNvSpPr>
          <p:nvPr/>
        </p:nvSpPr>
        <p:spPr bwMode="auto">
          <a:xfrm>
            <a:off x="1847485" y="4836137"/>
            <a:ext cx="1354591" cy="181588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folHlink"/>
              </a:buClr>
              <a:buSzPct val="60000"/>
              <a:buFont typeface="Wingdings" panose="05000000000000000000" pitchFamily="2" charset="2"/>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50000"/>
              </a:spcBef>
              <a:buClrTx/>
              <a:buSzTx/>
              <a:buFontTx/>
              <a:buNone/>
            </a:pPr>
            <a:r>
              <a:rPr lang="en-US" altLang="en-US" sz="1400">
                <a:solidFill>
                  <a:schemeClr val="hlink"/>
                </a:solidFill>
                <a:latin typeface="Arial" panose="020B0604020202020204" pitchFamily="34" charset="0"/>
              </a:rPr>
              <a:t>Line # 20 is the total number of industries that actually paid penalties during the year. </a:t>
            </a:r>
          </a:p>
        </p:txBody>
      </p:sp>
      <p:sp>
        <p:nvSpPr>
          <p:cNvPr id="188420" name="Line 13"/>
          <p:cNvSpPr>
            <a:spLocks noChangeShapeType="1"/>
          </p:cNvSpPr>
          <p:nvPr/>
        </p:nvSpPr>
        <p:spPr bwMode="auto">
          <a:xfrm>
            <a:off x="3276887" y="5638904"/>
            <a:ext cx="231775" cy="0"/>
          </a:xfrm>
          <a:prstGeom prst="line">
            <a:avLst/>
          </a:prstGeom>
          <a:noFill/>
          <a:ln w="9525">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pic>
        <p:nvPicPr>
          <p:cNvPr id="2" name="Picture 1">
            <a:extLst>
              <a:ext uri="{FF2B5EF4-FFF2-40B4-BE49-F238E27FC236}">
                <a16:creationId xmlns:a16="http://schemas.microsoft.com/office/drawing/2014/main" id="{B303CAC0-694C-49FE-86EB-D716ABE3D4EB}"/>
              </a:ext>
            </a:extLst>
          </p:cNvPr>
          <p:cNvPicPr>
            <a:picLocks noChangeAspect="1"/>
          </p:cNvPicPr>
          <p:nvPr/>
        </p:nvPicPr>
        <p:blipFill>
          <a:blip r:embed="rId3"/>
          <a:stretch>
            <a:fillRect/>
          </a:stretch>
        </p:blipFill>
        <p:spPr>
          <a:xfrm>
            <a:off x="3246522" y="243723"/>
            <a:ext cx="6658135" cy="6617312"/>
          </a:xfrm>
          <a:prstGeom prst="rect">
            <a:avLst/>
          </a:prstGeom>
        </p:spPr>
      </p:pic>
      <p:sp>
        <p:nvSpPr>
          <p:cNvPr id="3" name="Slide Number Placeholder 2">
            <a:extLst>
              <a:ext uri="{FF2B5EF4-FFF2-40B4-BE49-F238E27FC236}">
                <a16:creationId xmlns:a16="http://schemas.microsoft.com/office/drawing/2014/main" id="{87B8B5A9-3C69-C74E-E603-7EDAE79919CF}"/>
              </a:ext>
            </a:extLst>
          </p:cNvPr>
          <p:cNvSpPr>
            <a:spLocks noGrp="1"/>
          </p:cNvSpPr>
          <p:nvPr>
            <p:ph type="sldNum" sz="quarter" idx="12"/>
          </p:nvPr>
        </p:nvSpPr>
        <p:spPr/>
        <p:txBody>
          <a:bodyPr/>
          <a:lstStyle/>
          <a:p>
            <a:fld id="{11F27F3A-B3E9-41ED-AF8F-A365F10BB65F}" type="slidenum">
              <a:rPr lang="en-US" smtClean="0"/>
              <a:pPr/>
              <a:t>96</a:t>
            </a:fld>
            <a:endParaRPr lang="en-US"/>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ctrTitle"/>
          </p:nvPr>
        </p:nvSpPr>
        <p:spPr>
          <a:xfrm>
            <a:off x="5645211" y="3072251"/>
            <a:ext cx="5865181" cy="713497"/>
          </a:xfrm>
        </p:spPr>
        <p:txBody>
          <a:bodyPr/>
          <a:lstStyle/>
          <a:p>
            <a:pPr eaLnBrk="1" hangingPunct="1"/>
            <a:r>
              <a:rPr lang="en-US" altLang="en-US"/>
              <a:t>Narrative</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r>
              <a:rPr lang="en-US" altLang="en-US"/>
              <a:t>Narrative</a:t>
            </a:r>
          </a:p>
        </p:txBody>
      </p:sp>
      <p:sp>
        <p:nvSpPr>
          <p:cNvPr id="196611" name="Rectangle 3"/>
          <p:cNvSpPr>
            <a:spLocks noGrp="1" noChangeArrowheads="1"/>
          </p:cNvSpPr>
          <p:nvPr>
            <p:ph idx="1"/>
          </p:nvPr>
        </p:nvSpPr>
        <p:spPr/>
        <p:txBody>
          <a:bodyPr vert="horz" lIns="91440" tIns="45720" rIns="91440" bIns="45720" rtlCol="0" anchor="t">
            <a:normAutofit lnSpcReduction="10000"/>
          </a:bodyPr>
          <a:lstStyle/>
          <a:p>
            <a:pPr algn="just"/>
            <a:r>
              <a:rPr lang="en-US" altLang="en-US" sz="2400">
                <a:latin typeface="+mj-lt"/>
                <a:cs typeface="Times New Roman"/>
              </a:rPr>
              <a:t>Recommended Outline for Narrative</a:t>
            </a:r>
          </a:p>
          <a:p>
            <a:pPr algn="just" eaLnBrk="1" hangingPunct="1">
              <a:lnSpc>
                <a:spcPct val="90000"/>
              </a:lnSpc>
            </a:pPr>
            <a:endParaRPr lang="en-US" altLang="en-US" sz="2000">
              <a:latin typeface="+mj-lt"/>
              <a:cs typeface="Times New Roman" panose="02020603050405020304" pitchFamily="18" charset="0"/>
            </a:endParaRPr>
          </a:p>
          <a:p>
            <a:pPr algn="just" eaLnBrk="1" hangingPunct="1">
              <a:lnSpc>
                <a:spcPct val="90000"/>
              </a:lnSpc>
            </a:pPr>
            <a:r>
              <a:rPr lang="en-US" altLang="en-US" sz="2000">
                <a:latin typeface="+mj-lt"/>
                <a:cs typeface="Times New Roman" panose="02020603050405020304" pitchFamily="18" charset="0"/>
              </a:rPr>
              <a:t>Provided to:</a:t>
            </a:r>
          </a:p>
          <a:p>
            <a:pPr lvl="1" algn="just" eaLnBrk="1" hangingPunct="1">
              <a:lnSpc>
                <a:spcPct val="90000"/>
              </a:lnSpc>
            </a:pPr>
            <a:r>
              <a:rPr lang="en-US" altLang="en-US" sz="2000">
                <a:latin typeface="+mj-lt"/>
                <a:cs typeface="Times New Roman"/>
              </a:rPr>
              <a:t>Help you organize your PAR Narratives.</a:t>
            </a:r>
          </a:p>
          <a:p>
            <a:pPr lvl="1" algn="just" eaLnBrk="1" hangingPunct="1">
              <a:lnSpc>
                <a:spcPct val="90000"/>
              </a:lnSpc>
            </a:pPr>
            <a:r>
              <a:rPr lang="en-US" altLang="en-US" sz="2000">
                <a:latin typeface="+mj-lt"/>
                <a:cs typeface="Times New Roman"/>
              </a:rPr>
              <a:t>Help you determine what information is required or optional.</a:t>
            </a:r>
          </a:p>
          <a:p>
            <a:pPr lvl="1" algn="just"/>
            <a:r>
              <a:rPr lang="en-US" altLang="en-US" sz="2000">
                <a:latin typeface="+mj-lt"/>
                <a:cs typeface="Times New Roman"/>
              </a:rPr>
              <a:t>Help you understand how information is checked </a:t>
            </a:r>
            <a:endParaRPr lang="en-US" altLang="en-US" sz="2000">
              <a:latin typeface="+mj-lt"/>
              <a:cs typeface="Times New Roman" panose="02020603050405020304" pitchFamily="18" charset="0"/>
            </a:endParaRPr>
          </a:p>
          <a:p>
            <a:pPr lvl="1" algn="just" eaLnBrk="1" hangingPunct="1">
              <a:lnSpc>
                <a:spcPct val="90000"/>
              </a:lnSpc>
            </a:pPr>
            <a:r>
              <a:rPr lang="en-US" altLang="en-US" sz="2000">
                <a:latin typeface="+mj-lt"/>
                <a:cs typeface="Times New Roman" panose="02020603050405020304" pitchFamily="18" charset="0"/>
              </a:rPr>
              <a:t>Make it easier for us to find specific and useful information in the narratives.</a:t>
            </a:r>
          </a:p>
          <a:p>
            <a:pPr lvl="1" algn="just" eaLnBrk="1" hangingPunct="1">
              <a:lnSpc>
                <a:spcPct val="90000"/>
              </a:lnSpc>
            </a:pPr>
            <a:endParaRPr lang="en-US" altLang="en-US" sz="2000">
              <a:latin typeface="+mj-lt"/>
              <a:cs typeface="Times New Roman" panose="02020603050405020304" pitchFamily="18" charset="0"/>
            </a:endParaRPr>
          </a:p>
          <a:p>
            <a:pPr algn="just"/>
            <a:r>
              <a:rPr lang="en-US" altLang="en-US" sz="2000">
                <a:latin typeface="+mj-lt"/>
                <a:cs typeface="Times New Roman"/>
              </a:rPr>
              <a:t>Some information is optional.</a:t>
            </a:r>
            <a:r>
              <a:rPr lang="en-US" altLang="en-US">
                <a:latin typeface="+mj-lt"/>
                <a:cs typeface="Times New Roman"/>
              </a:rPr>
              <a:t> </a:t>
            </a:r>
            <a:r>
              <a:rPr lang="en-US" altLang="en-US" sz="2000">
                <a:latin typeface="+mj-lt"/>
                <a:cs typeface="Times New Roman"/>
              </a:rPr>
              <a:t> It has been noted or italicized in both the guidance text and in the examples.</a:t>
            </a:r>
            <a:r>
              <a:rPr lang="en-US" altLang="en-US">
                <a:latin typeface="+mj-lt"/>
                <a:cs typeface="Times New Roman"/>
              </a:rPr>
              <a:t> </a:t>
            </a:r>
            <a:endParaRPr lang="en-US" altLang="en-US" sz="2000">
              <a:latin typeface="+mj-lt"/>
              <a:cs typeface="Times New Roman" panose="02020603050405020304" pitchFamily="18" charset="0"/>
            </a:endParaRPr>
          </a:p>
          <a:p>
            <a:pPr algn="just" eaLnBrk="1" hangingPunct="1">
              <a:lnSpc>
                <a:spcPct val="90000"/>
              </a:lnSpc>
            </a:pPr>
            <a:endParaRPr lang="en-US" altLang="en-US" sz="2000">
              <a:latin typeface="+mj-lt"/>
              <a:cs typeface="Times New Roman" panose="02020603050405020304" pitchFamily="18" charset="0"/>
            </a:endParaRPr>
          </a:p>
          <a:p>
            <a:pPr algn="just"/>
            <a:r>
              <a:rPr lang="en-US" altLang="en-US" sz="2000">
                <a:latin typeface="+mj-lt"/>
                <a:cs typeface="Times New Roman"/>
              </a:rPr>
              <a:t>This Guidance is available by e-mail, and on our web page.</a:t>
            </a:r>
            <a:endParaRPr lang="en-US" altLang="en-US">
              <a:latin typeface="Times New Roman"/>
              <a:cs typeface="Times New Roman"/>
            </a:endParaRPr>
          </a:p>
          <a:p>
            <a:pPr lvl="1" indent="0">
              <a:lnSpc>
                <a:spcPct val="90000"/>
              </a:lnSpc>
              <a:buNone/>
            </a:pPr>
            <a:r>
              <a:rPr lang="en-US" altLang="en-US">
                <a:solidFill>
                  <a:schemeClr val="tx2"/>
                </a:solidFill>
                <a:latin typeface="Franklin Gothic Medium"/>
                <a:cs typeface="Times New Roman"/>
                <a:hlinkClick r:id="rId3"/>
              </a:rPr>
              <a:t>http://deq.nc.gov/about/divisions/water-resources/water-resources-permit-guidance/pretreatment-guide/annual-report-guidance</a:t>
            </a:r>
            <a:endParaRPr lang="en-US">
              <a:solidFill>
                <a:schemeClr val="tx2"/>
              </a:solidFill>
            </a:endParaRPr>
          </a:p>
        </p:txBody>
      </p:sp>
      <p:sp>
        <p:nvSpPr>
          <p:cNvPr id="2" name="Slide Number Placeholder 1">
            <a:extLst>
              <a:ext uri="{FF2B5EF4-FFF2-40B4-BE49-F238E27FC236}">
                <a16:creationId xmlns:a16="http://schemas.microsoft.com/office/drawing/2014/main" id="{14B42C32-0C69-79E6-B6C2-CA77D4CE4DDC}"/>
              </a:ext>
            </a:extLst>
          </p:cNvPr>
          <p:cNvSpPr>
            <a:spLocks noGrp="1"/>
          </p:cNvSpPr>
          <p:nvPr>
            <p:ph type="sldNum" sz="quarter" idx="12"/>
          </p:nvPr>
        </p:nvSpPr>
        <p:spPr/>
        <p:txBody>
          <a:bodyPr/>
          <a:lstStyle/>
          <a:p>
            <a:fld id="{11F27F3A-B3E9-41ED-AF8F-A365F10BB65F}" type="slidenum">
              <a:rPr lang="en-US" smtClean="0"/>
              <a:pPr/>
              <a:t>98</a:t>
            </a:fld>
            <a:endParaRPr lang="en-US"/>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altLang="en-US">
                <a:latin typeface="Comic Sans MS" panose="030F0702030302020204" pitchFamily="66" charset="0"/>
                <a:cs typeface="Times New Roman" panose="02020603050405020304" pitchFamily="18" charset="0"/>
              </a:rPr>
              <a:t>Outline of a Typical Narrative:</a:t>
            </a:r>
            <a:r>
              <a:rPr lang="en-US" altLang="en-US"/>
              <a:t> </a:t>
            </a:r>
          </a:p>
        </p:txBody>
      </p:sp>
      <p:sp>
        <p:nvSpPr>
          <p:cNvPr id="198659" name="Rectangle 3"/>
          <p:cNvSpPr>
            <a:spLocks noGrp="1" noChangeArrowheads="1"/>
          </p:cNvSpPr>
          <p:nvPr>
            <p:ph idx="1"/>
          </p:nvPr>
        </p:nvSpPr>
        <p:spPr/>
        <p:txBody>
          <a:bodyPr vert="horz" lIns="91440" tIns="45720" rIns="91440" bIns="45720" rtlCol="0" anchor="t">
            <a:noAutofit/>
          </a:bodyPr>
          <a:lstStyle/>
          <a:p>
            <a:pPr marL="0" indent="0" algn="just" eaLnBrk="1" hangingPunct="1">
              <a:lnSpc>
                <a:spcPct val="90000"/>
              </a:lnSpc>
              <a:buNone/>
            </a:pPr>
            <a:r>
              <a:rPr lang="en-US" altLang="en-US">
                <a:latin typeface="+mj-lt"/>
                <a:cs typeface="Times New Roman" panose="02020603050405020304" pitchFamily="18" charset="0"/>
              </a:rPr>
              <a:t>1. </a:t>
            </a:r>
            <a:r>
              <a:rPr lang="en-US" altLang="en-US" u="sng">
                <a:latin typeface="+mj-lt"/>
                <a:cs typeface="Times New Roman" panose="02020603050405020304" pitchFamily="18" charset="0"/>
              </a:rPr>
              <a:t>General Information</a:t>
            </a:r>
            <a:r>
              <a:rPr lang="en-US" altLang="en-US">
                <a:latin typeface="+mj-lt"/>
                <a:cs typeface="Times New Roman" panose="02020603050405020304" pitchFamily="18" charset="0"/>
              </a:rPr>
              <a:t>:</a:t>
            </a:r>
            <a:endParaRPr lang="en-US"/>
          </a:p>
          <a:p>
            <a:pPr marL="0" indent="0" algn="just">
              <a:buNone/>
            </a:pPr>
            <a:r>
              <a:rPr lang="en-US" altLang="en-US">
                <a:latin typeface="+mj-lt"/>
                <a:cs typeface="Times New Roman"/>
              </a:rPr>
              <a:t>	A.  General Program Information.</a:t>
            </a:r>
          </a:p>
          <a:p>
            <a:pPr marL="0" indent="0" algn="just" eaLnBrk="1" hangingPunct="1">
              <a:lnSpc>
                <a:spcPct val="90000"/>
              </a:lnSpc>
              <a:buNone/>
            </a:pPr>
            <a:r>
              <a:rPr lang="en-US" altLang="en-US">
                <a:latin typeface="+mj-lt"/>
                <a:cs typeface="Times New Roman"/>
              </a:rPr>
              <a:t>	B. General Permit Information.</a:t>
            </a:r>
          </a:p>
          <a:p>
            <a:pPr marL="0" indent="0" algn="just" eaLnBrk="1" hangingPunct="1">
              <a:lnSpc>
                <a:spcPct val="90000"/>
              </a:lnSpc>
              <a:buNone/>
            </a:pPr>
            <a:r>
              <a:rPr lang="en-US" altLang="en-US">
                <a:latin typeface="+mj-lt"/>
                <a:cs typeface="Times New Roman" panose="02020603050405020304" pitchFamily="18" charset="0"/>
              </a:rPr>
              <a:t>2. </a:t>
            </a:r>
            <a:r>
              <a:rPr lang="en-US" altLang="en-US" u="sng">
                <a:latin typeface="+mj-lt"/>
                <a:cs typeface="Times New Roman" panose="02020603050405020304" pitchFamily="18" charset="0"/>
              </a:rPr>
              <a:t>IU Information</a:t>
            </a:r>
            <a:r>
              <a:rPr lang="en-US" altLang="en-US">
                <a:latin typeface="+mj-lt"/>
                <a:cs typeface="Times New Roman" panose="02020603050405020304" pitchFamily="18" charset="0"/>
              </a:rPr>
              <a:t>:</a:t>
            </a:r>
          </a:p>
          <a:p>
            <a:pPr marL="0" indent="0" algn="just" eaLnBrk="1" hangingPunct="1">
              <a:lnSpc>
                <a:spcPct val="90000"/>
              </a:lnSpc>
              <a:buNone/>
            </a:pPr>
            <a:r>
              <a:rPr lang="en-US" altLang="en-US">
                <a:latin typeface="+mj-lt"/>
                <a:cs typeface="Times New Roman"/>
              </a:rPr>
              <a:t>	A. IUs in SNC Information.</a:t>
            </a:r>
          </a:p>
          <a:p>
            <a:pPr marL="0" indent="0" algn="just">
              <a:buNone/>
            </a:pPr>
            <a:r>
              <a:rPr lang="en-US" altLang="en-US">
                <a:latin typeface="+mj-lt"/>
                <a:cs typeface="Times New Roman"/>
              </a:rPr>
              <a:t>	B.  Orders and Schedule Information.</a:t>
            </a:r>
          </a:p>
          <a:p>
            <a:pPr marL="0" indent="0" algn="just" eaLnBrk="1" hangingPunct="1">
              <a:lnSpc>
                <a:spcPct val="90000"/>
              </a:lnSpc>
              <a:buNone/>
            </a:pPr>
            <a:r>
              <a:rPr lang="en-US" altLang="en-US">
                <a:latin typeface="+mj-lt"/>
                <a:cs typeface="Times New Roman"/>
              </a:rPr>
              <a:t>	C. A to C and Construction Information.</a:t>
            </a:r>
          </a:p>
          <a:p>
            <a:pPr marL="0" indent="0" algn="just">
              <a:buNone/>
            </a:pPr>
            <a:r>
              <a:rPr lang="en-US" altLang="en-US">
                <a:latin typeface="+mj-lt"/>
                <a:cs typeface="Times New Roman"/>
              </a:rPr>
              <a:t>	D.  SIUs with Missing Data.</a:t>
            </a:r>
            <a:endParaRPr lang="en-US" altLang="en-US" i="1">
              <a:latin typeface="+mj-lt"/>
              <a:cs typeface="Times New Roman"/>
            </a:endParaRPr>
          </a:p>
          <a:p>
            <a:pPr marL="0" indent="0" algn="just" eaLnBrk="1" hangingPunct="1">
              <a:lnSpc>
                <a:spcPct val="90000"/>
              </a:lnSpc>
              <a:buNone/>
            </a:pPr>
            <a:r>
              <a:rPr lang="en-US" altLang="en-US" i="1">
                <a:latin typeface="+mj-lt"/>
                <a:cs typeface="Times New Roman" panose="02020603050405020304" pitchFamily="18" charset="0"/>
              </a:rPr>
              <a:t>Optional:</a:t>
            </a:r>
            <a:endParaRPr lang="en-US" altLang="en-US">
              <a:latin typeface="+mj-lt"/>
              <a:cs typeface="Times New Roman" panose="02020603050405020304" pitchFamily="18" charset="0"/>
            </a:endParaRPr>
          </a:p>
          <a:p>
            <a:pPr marL="0" indent="0" algn="just">
              <a:buNone/>
            </a:pPr>
            <a:r>
              <a:rPr lang="en-US" altLang="en-US" i="1">
                <a:latin typeface="+mj-lt"/>
                <a:cs typeface="Times New Roman"/>
              </a:rPr>
              <a:t>	E.  Enforcement Actions by POTW, and Industry Responses, for Non-SNC, Non-Order, Non-construction events</a:t>
            </a:r>
            <a:endParaRPr lang="en-US" altLang="en-US">
              <a:latin typeface="+mj-lt"/>
              <a:cs typeface="Times New Roman"/>
            </a:endParaRPr>
          </a:p>
          <a:p>
            <a:pPr marL="0" indent="0">
              <a:buNone/>
            </a:pPr>
            <a:r>
              <a:rPr lang="en-US" altLang="en-US" i="1">
                <a:latin typeface="+mj-lt"/>
                <a:cs typeface="Times New Roman"/>
              </a:rPr>
              <a:t>	F.  Other Information</a:t>
            </a:r>
            <a:r>
              <a:rPr lang="en-US" altLang="en-US">
                <a:latin typeface="+mj-lt"/>
                <a:cs typeface="Arial"/>
              </a:rPr>
              <a:t> </a:t>
            </a:r>
            <a:endParaRPr lang="en-US" altLang="en-US">
              <a:latin typeface="+mj-lt"/>
            </a:endParaRPr>
          </a:p>
        </p:txBody>
      </p:sp>
      <p:sp>
        <p:nvSpPr>
          <p:cNvPr id="2" name="Slide Number Placeholder 1">
            <a:extLst>
              <a:ext uri="{FF2B5EF4-FFF2-40B4-BE49-F238E27FC236}">
                <a16:creationId xmlns:a16="http://schemas.microsoft.com/office/drawing/2014/main" id="{EECE7F6D-BEB3-7827-E1D6-06E86EF22004}"/>
              </a:ext>
            </a:extLst>
          </p:cNvPr>
          <p:cNvSpPr>
            <a:spLocks noGrp="1"/>
          </p:cNvSpPr>
          <p:nvPr>
            <p:ph type="sldNum" sz="quarter" idx="12"/>
          </p:nvPr>
        </p:nvSpPr>
        <p:spPr/>
        <p:txBody>
          <a:bodyPr/>
          <a:lstStyle/>
          <a:p>
            <a:fld id="{11F27F3A-B3E9-41ED-AF8F-A365F10BB65F}" type="slidenum">
              <a:rPr lang="en-US" smtClean="0"/>
              <a:pPr/>
              <a:t>99</a:t>
            </a:fld>
            <a:endParaRPr lang="en-US"/>
          </a:p>
        </p:txBody>
      </p:sp>
    </p:spTree>
  </p:cSld>
  <p:clrMapOvr>
    <a:masterClrMapping/>
  </p:clrMapOvr>
</p:sld>
</file>

<file path=ppt/theme/theme1.xml><?xml version="1.0" encoding="utf-8"?>
<a:theme xmlns:a="http://schemas.openxmlformats.org/drawingml/2006/main" name="2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627e8c24-5d71-4690-8dae-8c7628d86b8b">
      <Terms xmlns="http://schemas.microsoft.com/office/infopath/2007/PartnerControls"/>
    </lcf76f155ced4ddcb4097134ff3c332f>
    <TaxCatchAll xmlns="b08123df-d820-4faf-a145-45bb15d68f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7DBCA0DDAB8D4DB06F6673BC468448" ma:contentTypeVersion="16" ma:contentTypeDescription="Create a new document." ma:contentTypeScope="" ma:versionID="86d45d9fe4a37c21383a4615f89f8983">
  <xsd:schema xmlns:xsd="http://www.w3.org/2001/XMLSchema" xmlns:xs="http://www.w3.org/2001/XMLSchema" xmlns:p="http://schemas.microsoft.com/office/2006/metadata/properties" xmlns:ns1="http://schemas.microsoft.com/sharepoint/v3" xmlns:ns2="627e8c24-5d71-4690-8dae-8c7628d86b8b" xmlns:ns3="b08123df-d820-4faf-a145-45bb15d68fff" targetNamespace="http://schemas.microsoft.com/office/2006/metadata/properties" ma:root="true" ma:fieldsID="73b413928cd60aa5815b8c90cf0c2990" ns1:_="" ns2:_="" ns3:_="">
    <xsd:import namespace="http://schemas.microsoft.com/sharepoint/v3"/>
    <xsd:import namespace="627e8c24-5d71-4690-8dae-8c7628d86b8b"/>
    <xsd:import namespace="b08123df-d820-4faf-a145-45bb15d68f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7e8c24-5d71-4690-8dae-8c7628d86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08123df-d820-4faf-a145-45bb15d68f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38170f-e477-4be4-b6dd-cf4e4feef9a4}" ma:internalName="TaxCatchAll" ma:showField="CatchAllData" ma:web="b08123df-d820-4faf-a145-45bb15d68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B70D94-843B-4D6E-878C-6A70E329CA51}">
  <ds:schemaRefs>
    <ds:schemaRef ds:uri="http://schemas.microsoft.com/sharepoint/v3/contenttype/forms"/>
  </ds:schemaRefs>
</ds:datastoreItem>
</file>

<file path=customXml/itemProps2.xml><?xml version="1.0" encoding="utf-8"?>
<ds:datastoreItem xmlns:ds="http://schemas.openxmlformats.org/officeDocument/2006/customXml" ds:itemID="{340F2B5F-1CEA-4EA6-821B-CEC60D0A5848}">
  <ds:schemaRefs>
    <ds:schemaRef ds:uri="627e8c24-5d71-4690-8dae-8c7628d86b8b"/>
    <ds:schemaRef ds:uri="b08123df-d820-4faf-a145-45bb15d68f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A4BD959-D1B3-43B2-9D1D-FCC6EC4BC9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27e8c24-5d71-4690-8dae-8c7628d86b8b"/>
    <ds:schemaRef ds:uri="b08123df-d820-4faf-a145-45bb15d68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9864</Words>
  <Application>Microsoft Office PowerPoint</Application>
  <PresentationFormat>Widescreen</PresentationFormat>
  <Paragraphs>1132</Paragraphs>
  <Slides>147</Slides>
  <Notes>116</Notes>
  <HiddenSlides>21</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147</vt:i4>
      </vt:variant>
    </vt:vector>
  </HeadingPairs>
  <TitlesOfParts>
    <vt:vector size="165" baseType="lpstr">
      <vt:lpstr>Arial</vt:lpstr>
      <vt:lpstr>Bookman Old Style</vt:lpstr>
      <vt:lpstr>Calibri</vt:lpstr>
      <vt:lpstr>Comic Sans MS</vt:lpstr>
      <vt:lpstr>Courier New</vt:lpstr>
      <vt:lpstr>Franklin Gothic Medium</vt:lpstr>
      <vt:lpstr>Freestyle Script</vt:lpstr>
      <vt:lpstr>Helvetica</vt:lpstr>
      <vt:lpstr>Monotype Corsiva</vt:lpstr>
      <vt:lpstr>New York</vt:lpstr>
      <vt:lpstr>Tahoma</vt:lpstr>
      <vt:lpstr>Times</vt:lpstr>
      <vt:lpstr>Times New Roman</vt:lpstr>
      <vt:lpstr>Vivaldi</vt:lpstr>
      <vt:lpstr>Wingdings</vt:lpstr>
      <vt:lpstr>2_Office Theme</vt:lpstr>
      <vt:lpstr>Worksheet</vt:lpstr>
      <vt:lpstr>Document</vt:lpstr>
      <vt:lpstr>Compliance Judgment, SNC, and PARs What Do I Do? </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Compliance Judgment, SNC, and PAR Workshop Introduction to the Basics of Judging Compliance, Dealing with SNC, and Compiling Annual Reports</vt:lpstr>
      <vt:lpstr>Introduction -NPDES Requirements</vt:lpstr>
      <vt:lpstr>Introduction -NPDES Requirements (cont.)</vt:lpstr>
      <vt:lpstr>Introduction -NPDES Requirements (cont.)</vt:lpstr>
      <vt:lpstr>Introduction – NC Pretreatment Rules</vt:lpstr>
      <vt:lpstr>Introduction – NC Pretreatment Rules</vt:lpstr>
      <vt:lpstr>Introduction - NC Pretreatment Rules (cont.)</vt:lpstr>
      <vt:lpstr>Introduction - NC Pretreatment Rules (cont.)</vt:lpstr>
      <vt:lpstr>Introduction - NC Pretreatment Rules (cont.)</vt:lpstr>
      <vt:lpstr>Compliance Judgment </vt:lpstr>
      <vt:lpstr>Compliance Judgment </vt:lpstr>
      <vt:lpstr>Compliance Judgment – What must be done </vt:lpstr>
      <vt:lpstr>Compliance Judgment - What must be done (cont.) </vt:lpstr>
      <vt:lpstr>Compliance Judgment - What must be done (cont.)</vt:lpstr>
      <vt:lpstr>Compliance Judgment - What must be done (cont.)</vt:lpstr>
      <vt:lpstr>SNC Definition</vt:lpstr>
      <vt:lpstr>SNC Definition</vt:lpstr>
      <vt:lpstr>SNC Definition (cont.)</vt:lpstr>
      <vt:lpstr>SNC Definition (cont.)</vt:lpstr>
      <vt:lpstr>SNC Definition (continued)</vt:lpstr>
      <vt:lpstr>SNC Definition (continued)</vt:lpstr>
      <vt:lpstr>Compliance Judgment for Reporting (includes permit condition) </vt:lpstr>
      <vt:lpstr>SNC For Reporting/Permit Conditions </vt:lpstr>
      <vt:lpstr>SNC For Reporting/Permit Conditions (cont.) </vt:lpstr>
      <vt:lpstr>SNC For Reporting/Permit Conditions (cont.) </vt:lpstr>
      <vt:lpstr>SNC For Reporting/Permit Conditions (cont.)</vt:lpstr>
      <vt:lpstr>SNC For Reporting/Permit Conditions (cont.)</vt:lpstr>
      <vt:lpstr>SNC for Limits Violations </vt:lpstr>
      <vt:lpstr>SNC for Limits Violations </vt:lpstr>
      <vt:lpstr>SNC for Limits Violations </vt:lpstr>
      <vt:lpstr>SNC for Limits Violations (continued)</vt:lpstr>
      <vt:lpstr>SNC for Limits Violations (continued) </vt:lpstr>
      <vt:lpstr>Data Summary Form</vt:lpstr>
      <vt:lpstr>Data Summary Form</vt:lpstr>
      <vt:lpstr>Data Summary Form</vt:lpstr>
      <vt:lpstr>Data Summary Form</vt:lpstr>
      <vt:lpstr>Data Summary Form</vt:lpstr>
      <vt:lpstr>Data Summary Form</vt:lpstr>
      <vt:lpstr>Examples</vt:lpstr>
      <vt:lpstr>Example 1</vt:lpstr>
      <vt:lpstr>PowerPoint Presentation</vt:lpstr>
      <vt:lpstr>PowerPoint Presentation</vt:lpstr>
      <vt:lpstr>PowerPoint Presentation</vt:lpstr>
      <vt:lpstr>PowerPoint Presentation</vt:lpstr>
      <vt:lpstr>PowerPoint Presentation</vt:lpstr>
      <vt:lpstr>PowerPoint Presentation</vt:lpstr>
      <vt:lpstr>Example 2</vt:lpstr>
      <vt:lpstr>PowerPoint Presentation</vt:lpstr>
      <vt:lpstr>PowerPoint Presentation</vt:lpstr>
      <vt:lpstr>PowerPoint Presentation</vt:lpstr>
      <vt:lpstr>PowerPoint Presentation</vt:lpstr>
      <vt:lpstr>PowerPoint Presentation</vt:lpstr>
      <vt:lpstr>Example 3</vt:lpstr>
      <vt:lpstr>PowerPoint Presentation</vt:lpstr>
      <vt:lpstr>PowerPoint Presentation</vt:lpstr>
      <vt:lpstr>PowerPoint Presentation</vt:lpstr>
      <vt:lpstr>PowerPoint Presentation</vt:lpstr>
      <vt:lpstr>PowerPoint Presentation</vt:lpstr>
      <vt:lpstr>Example 4</vt:lpstr>
      <vt:lpstr>PowerPoint Presentation</vt:lpstr>
      <vt:lpstr>“Or” (separate)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“Or” Options</vt:lpstr>
      <vt:lpstr>“Or” Options</vt:lpstr>
      <vt:lpstr>Data Summary Form as Limits Compliance Judgment Worksheet</vt:lpstr>
      <vt:lpstr>Industrial Data Summary Form (IDSF)</vt:lpstr>
      <vt:lpstr>Industrial Data Summary Form (IDSF)</vt:lpstr>
      <vt:lpstr>Industrial Data Summary Form (IDSF)</vt:lpstr>
      <vt:lpstr>Industrial Data Summary Form (IDSF)</vt:lpstr>
      <vt:lpstr>PowerPoint Presentation</vt:lpstr>
      <vt:lpstr>PowerPoint Presentation</vt:lpstr>
      <vt:lpstr>PowerPoint Presentation</vt:lpstr>
      <vt:lpstr>Data Summary Form as IDSF</vt:lpstr>
      <vt:lpstr>Significant Non-Compliance Report (SNCR)</vt:lpstr>
      <vt:lpstr>Significant Non-Compliance Report (SNCR) </vt:lpstr>
      <vt:lpstr>PowerPoint Presentation</vt:lpstr>
      <vt:lpstr>PowerPoint Presentation</vt:lpstr>
      <vt:lpstr>Pretreatment Performance Summary (PPS)</vt:lpstr>
      <vt:lpstr>Pretreatment Performance Summary (PPS)-Explanations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Narrative</vt:lpstr>
      <vt:lpstr>Narrative</vt:lpstr>
      <vt:lpstr>Outline of a Typical Narrative: </vt:lpstr>
      <vt:lpstr>Outline of a Typical Narrative (cont.): </vt:lpstr>
      <vt:lpstr>Description of Narrative details: </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Description of Narrative details:</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Narrative - Example: Town of Typicalville (NPDES #NC0012345) 2013 PAR Narrative</vt:lpstr>
      <vt:lpstr>PowerPoint Presentation</vt:lpstr>
      <vt:lpstr>Waste Reduction:</vt:lpstr>
      <vt:lpstr>Public Notice</vt:lpstr>
      <vt:lpstr>Public Notice </vt:lpstr>
      <vt:lpstr>Public Notice (cont.)</vt:lpstr>
      <vt:lpstr>Public Notice (cont.)</vt:lpstr>
      <vt:lpstr>PowerPoint Presentation</vt:lpstr>
      <vt:lpstr>Enforceable Compliance Schedules</vt:lpstr>
      <vt:lpstr>Enforceable Compliance Schedules </vt:lpstr>
      <vt:lpstr>Enforceable Compliance Schedules (cont.)</vt:lpstr>
      <vt:lpstr>Enforceable Compliance Schedules (cont.)</vt:lpstr>
      <vt:lpstr>Enforceable Compliance Schedules (cont.)</vt:lpstr>
      <vt:lpstr>PowerPoint Presentation</vt:lpstr>
      <vt:lpstr>PowerPoint Presentation</vt:lpstr>
      <vt:lpstr>PowerPoint Presentation</vt:lpstr>
      <vt:lpstr>PowerPoint Presentation</vt:lpstr>
      <vt:lpstr>PowerPoint Presentation</vt:lpstr>
      <vt:lpstr>Allocation Tables (ATs)</vt:lpstr>
      <vt:lpstr>Allocation Tables (ATs)</vt:lpstr>
      <vt:lpstr>Allocation Tables (ATs) (cont.)</vt:lpstr>
      <vt:lpstr>Allocation Tables (ATs) (cont.)</vt:lpstr>
      <vt:lpstr>Allocation Tables (ATs) (cont.)</vt:lpstr>
      <vt:lpstr>PowerPoint Presentation</vt:lpstr>
      <vt:lpstr>Division Pretreatment Contacts</vt:lpstr>
    </vt:vector>
  </TitlesOfParts>
  <Company>DENR-DWQ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Risgaard</dc:creator>
  <cp:lastModifiedBy>Orlando, Anjali</cp:lastModifiedBy>
  <cp:revision>16</cp:revision>
  <cp:lastPrinted>2018-01-26T13:51:28Z</cp:lastPrinted>
  <dcterms:created xsi:type="dcterms:W3CDTF">2005-12-01T19:00:56Z</dcterms:created>
  <dcterms:modified xsi:type="dcterms:W3CDTF">2023-02-03T16:17:56Z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0x010100857DBCA0DDAB8D4DB06F6673BC468448</vt:lpwstr>
  </property>
</Properties>
</file>