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4"/>
  </p:sldMasterIdLst>
  <p:notesMasterIdLst>
    <p:notesMasterId r:id="rId27"/>
  </p:notesMasterIdLst>
  <p:handoutMasterIdLst>
    <p:handoutMasterId r:id="rId28"/>
  </p:handoutMasterIdLst>
  <p:sldIdLst>
    <p:sldId id="256" r:id="rId5"/>
    <p:sldId id="302" r:id="rId6"/>
    <p:sldId id="304" r:id="rId7"/>
    <p:sldId id="284" r:id="rId8"/>
    <p:sldId id="301" r:id="rId9"/>
    <p:sldId id="328" r:id="rId10"/>
    <p:sldId id="323" r:id="rId11"/>
    <p:sldId id="324" r:id="rId12"/>
    <p:sldId id="316" r:id="rId13"/>
    <p:sldId id="317" r:id="rId14"/>
    <p:sldId id="292" r:id="rId15"/>
    <p:sldId id="326" r:id="rId16"/>
    <p:sldId id="329" r:id="rId17"/>
    <p:sldId id="334" r:id="rId18"/>
    <p:sldId id="330" r:id="rId19"/>
    <p:sldId id="331" r:id="rId20"/>
    <p:sldId id="333" r:id="rId21"/>
    <p:sldId id="336" r:id="rId22"/>
    <p:sldId id="335" r:id="rId23"/>
    <p:sldId id="332" r:id="rId24"/>
    <p:sldId id="327" r:id="rId25"/>
    <p:sldId id="268" r:id="rId26"/>
  </p:sldIdLst>
  <p:sldSz cx="12192000" cy="6858000"/>
  <p:notesSz cx="9236075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9A6AD73-4461-4FAD-8C4F-E6F518C76D7B}">
          <p14:sldIdLst>
            <p14:sldId id="256"/>
            <p14:sldId id="302"/>
            <p14:sldId id="304"/>
            <p14:sldId id="284"/>
            <p14:sldId id="301"/>
            <p14:sldId id="328"/>
            <p14:sldId id="323"/>
            <p14:sldId id="324"/>
            <p14:sldId id="316"/>
            <p14:sldId id="317"/>
            <p14:sldId id="292"/>
            <p14:sldId id="326"/>
            <p14:sldId id="329"/>
            <p14:sldId id="334"/>
            <p14:sldId id="330"/>
            <p14:sldId id="331"/>
            <p14:sldId id="333"/>
            <p14:sldId id="336"/>
            <p14:sldId id="335"/>
            <p14:sldId id="332"/>
            <p14:sldId id="327"/>
            <p14:sldId id="26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'Arconte, Trish" initials="DT" lastIdx="0" clrIdx="0">
    <p:extLst>
      <p:ext uri="{19B8F6BF-5375-455C-9EA6-DF929625EA0E}">
        <p15:presenceInfo xmlns:p15="http://schemas.microsoft.com/office/powerpoint/2012/main" userId="S-1-5-21-2744878847-1876734302-662453930-50613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8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17" autoAdjust="0"/>
    <p:restoredTop sz="91349" autoAdjust="0"/>
  </p:normalViewPr>
  <p:slideViewPr>
    <p:cSldViewPr snapToGrid="0">
      <p:cViewPr varScale="1">
        <p:scale>
          <a:sx n="72" d="100"/>
          <a:sy n="72" d="100"/>
        </p:scale>
        <p:origin x="38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1723" y="3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003136" cy="35184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30849" y="0"/>
            <a:ext cx="4003136" cy="35184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F26FD5-3000-40DD-9725-0A7A8D5AF8E6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658555"/>
            <a:ext cx="4003136" cy="35184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30849" y="6658555"/>
            <a:ext cx="4003136" cy="35184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41F771-0919-4684-8569-19A3EE9DBE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254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02299" cy="35173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31639" y="1"/>
            <a:ext cx="4002299" cy="35173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C586D9D0-2E9B-4F2F-924A-B3B3E9CFCAEC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76300"/>
            <a:ext cx="4206875" cy="23669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3608" y="3373756"/>
            <a:ext cx="7388860" cy="2760345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5"/>
            <a:ext cx="4002299" cy="35173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31639" y="6658665"/>
            <a:ext cx="4002299" cy="35173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456C487D-E38B-444A-A8D9-A385380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872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Functions to Review in Live Demo:</a:t>
            </a:r>
          </a:p>
          <a:p>
            <a:endParaRPr lang="en-US" dirty="0"/>
          </a:p>
          <a:p>
            <a:r>
              <a:rPr lang="en-US" dirty="0"/>
              <a:t>Terms of Use</a:t>
            </a:r>
          </a:p>
          <a:p>
            <a:endParaRPr lang="en-US" dirty="0"/>
          </a:p>
          <a:p>
            <a:r>
              <a:rPr lang="en-US" dirty="0"/>
              <a:t>Navigation Buttons</a:t>
            </a:r>
          </a:p>
          <a:p>
            <a:r>
              <a:rPr lang="en-US" dirty="0"/>
              <a:t>Where Do I Start?</a:t>
            </a:r>
          </a:p>
          <a:p>
            <a:r>
              <a:rPr lang="en-US" dirty="0"/>
              <a:t>Online Help</a:t>
            </a:r>
          </a:p>
          <a:p>
            <a:endParaRPr lang="en-US" dirty="0"/>
          </a:p>
          <a:p>
            <a:r>
              <a:rPr lang="en-US" dirty="0"/>
              <a:t>GIS and other maps</a:t>
            </a:r>
          </a:p>
          <a:p>
            <a:r>
              <a:rPr lang="en-US" dirty="0"/>
              <a:t>Printing sheets (incl. to file)</a:t>
            </a:r>
          </a:p>
          <a:p>
            <a:r>
              <a:rPr lang="en-US" dirty="0"/>
              <a:t>Clearing sheets</a:t>
            </a:r>
          </a:p>
          <a:p>
            <a:endParaRPr lang="en-US" dirty="0"/>
          </a:p>
          <a:p>
            <a:r>
              <a:rPr lang="en-US" dirty="0"/>
              <a:t>Hover for Help</a:t>
            </a:r>
          </a:p>
          <a:p>
            <a:r>
              <a:rPr lang="en-US" dirty="0"/>
              <a:t>Beige cells, Yellow cells, Green cells</a:t>
            </a:r>
          </a:p>
          <a:p>
            <a:r>
              <a:rPr lang="en-US" dirty="0"/>
              <a:t>Pull-down menus</a:t>
            </a:r>
          </a:p>
          <a:p>
            <a:r>
              <a:rPr lang="en-US" dirty="0"/>
              <a:t>Adding/removing catchments</a:t>
            </a:r>
          </a:p>
          <a:p>
            <a:endParaRPr lang="en-US" dirty="0"/>
          </a:p>
          <a:p>
            <a:r>
              <a:rPr lang="en-US" dirty="0"/>
              <a:t>Export/Import CSV</a:t>
            </a:r>
          </a:p>
          <a:p>
            <a:endParaRPr lang="en-US" dirty="0"/>
          </a:p>
          <a:p>
            <a:r>
              <a:rPr lang="en-US" dirty="0"/>
              <a:t>Background calculation sheets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769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3" y="3235764"/>
            <a:ext cx="5865181" cy="713497"/>
          </a:xfrm>
        </p:spPr>
        <p:txBody>
          <a:bodyPr anchor="ctr">
            <a:normAutofit/>
          </a:bodyPr>
          <a:lstStyle>
            <a:lvl1pPr algn="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10492" y="2928374"/>
            <a:ext cx="4489142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Master subtitle style (date)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EE5989-A237-44ED-9A46-F3D25882883F}"/>
              </a:ext>
            </a:extLst>
          </p:cNvPr>
          <p:cNvSpPr/>
          <p:nvPr userDrawn="1"/>
        </p:nvSpPr>
        <p:spPr>
          <a:xfrm>
            <a:off x="383177" y="2473234"/>
            <a:ext cx="3553097" cy="20029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54721FC-AE4F-47E8-AF8D-F2ABF799D3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401" y="5331820"/>
            <a:ext cx="3676650" cy="131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87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346" y="159510"/>
            <a:ext cx="7181469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633346" y="517741"/>
            <a:ext cx="7181469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8080EEC0-8F06-4C02-AFF7-E86E2E0594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9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FF078F1F-003F-4D18-8150-5C6E4C0814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942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7"/>
            <a:ext cx="105156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4EA28A69-0CF2-4EB4-A15C-B526D23FCD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564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6"/>
            <a:ext cx="105156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E0B4E534-5AC3-45F1-82DE-75EF5CA097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67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5550"/>
            <a:ext cx="105156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47C3337-32D4-4B55-AC32-EEEC9AF47F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01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8725"/>
            <a:ext cx="105156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3B68D82E-C6BB-490E-B359-B8BFE22281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15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7"/>
            <a:ext cx="10515600" cy="4174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8AAC2A07-D2B6-402A-A29D-3F0F24B0F6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170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86523" y="1775339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39666" y="1281613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9E4304EF-BBE9-4AC9-9D15-EA2DD76BFA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34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76990" y="1896631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60900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B29E7BF0-E323-44E1-85A4-893F4FC60A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50270092-A1BE-4459-879D-2641BABAF6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66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A071A617-FAF4-4AE3-B69C-134347C535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2620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08718" y="1290869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70990" y="1290987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DFD6FD7A-8297-4AC3-83A8-06C00B36C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0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7035646" y="1311318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11318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781F9065-5FEC-4FE3-9D8A-330CE9DB31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41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04775" y="6650830"/>
            <a:ext cx="2743200" cy="138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1BB4DF0E-D8B2-43C0-80CD-7C5F581349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519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69E6E0FD-A059-46B5-8E97-756E86E813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00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505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2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0" y="229933"/>
            <a:ext cx="73723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38250" y="577599"/>
            <a:ext cx="73723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Content Placeholder 6">
            <a:extLst>
              <a:ext uri="{FF2B5EF4-FFF2-40B4-BE49-F238E27FC236}">
                <a16:creationId xmlns:a16="http://schemas.microsoft.com/office/drawing/2014/main" id="{1C54A845-0B0C-407F-9ECC-AF75B7B9D5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93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5" y="201358"/>
            <a:ext cx="70675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5" y="549024"/>
            <a:ext cx="70675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4A4B1867-30C5-42EA-8C67-EF3037147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35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DD08425C-57D8-4808-9CF0-226279E52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79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81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323" y="205230"/>
            <a:ext cx="619577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199323" y="563461"/>
            <a:ext cx="619577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A7C37735-4226-42C3-94CC-25BEB31BC5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89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2674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2674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2E4C30BD-13EE-44A0-BA1B-4719408705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40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4" y="205230"/>
            <a:ext cx="7323245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4" y="563461"/>
            <a:ext cx="732324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CF5D5B17-164A-4AD7-B23D-9DFBCBBD61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42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867" y="205230"/>
            <a:ext cx="64499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21867" y="563461"/>
            <a:ext cx="64499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9B5D2C21-24F8-476D-A65E-BD841626C8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1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6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90" r:id="rId4"/>
    <p:sldLayoutId id="2147483678" r:id="rId5"/>
    <p:sldLayoutId id="2147483691" r:id="rId6"/>
    <p:sldLayoutId id="2147483679" r:id="rId7"/>
    <p:sldLayoutId id="2147483692" r:id="rId8"/>
    <p:sldLayoutId id="2147483693" r:id="rId9"/>
    <p:sldLayoutId id="2147483694" r:id="rId10"/>
    <p:sldLayoutId id="2147483680" r:id="rId11"/>
    <p:sldLayoutId id="2147483681" r:id="rId12"/>
    <p:sldLayoutId id="2147483682" r:id="rId13"/>
    <p:sldLayoutId id="2147483688" r:id="rId14"/>
    <p:sldLayoutId id="2147483689" r:id="rId15"/>
    <p:sldLayoutId id="2147483683" r:id="rId16"/>
    <p:sldLayoutId id="2147483695" r:id="rId17"/>
    <p:sldLayoutId id="2147483696" r:id="rId18"/>
    <p:sldLayoutId id="2147483684" r:id="rId19"/>
    <p:sldLayoutId id="2147483697" r:id="rId20"/>
    <p:sldLayoutId id="2147483698" r:id="rId21"/>
    <p:sldLayoutId id="2147483685" r:id="rId22"/>
    <p:sldLayoutId id="2147483686" r:id="rId23"/>
    <p:sldLayoutId id="2147483687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6">
            <a:extLst>
              <a:ext uri="{FF2B5EF4-FFF2-40B4-BE49-F238E27FC236}">
                <a16:creationId xmlns:a16="http://schemas.microsoft.com/office/drawing/2014/main" id="{E14F71D7-AAC3-4839-A8EF-61F04D4C87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4000" y="2262257"/>
            <a:ext cx="11796823" cy="1037382"/>
          </a:xfrm>
        </p:spPr>
        <p:txBody>
          <a:bodyPr>
            <a:noAutofit/>
          </a:bodyPr>
          <a:lstStyle/>
          <a:p>
            <a:r>
              <a:rPr lang="en-US" dirty="0"/>
              <a:t>Updates to NCDEQ’s Stormwater Nitrogen and Phosphorus Tool (SNAP)</a:t>
            </a:r>
          </a:p>
        </p:txBody>
      </p:sp>
      <p:sp>
        <p:nvSpPr>
          <p:cNvPr id="7" name="Subtitle 5">
            <a:extLst>
              <a:ext uri="{FF2B5EF4-FFF2-40B4-BE49-F238E27FC236}">
                <a16:creationId xmlns:a16="http://schemas.microsoft.com/office/drawing/2014/main" id="{56CB3321-E51E-4215-B008-5FC6A7CF11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73784" y="3137395"/>
            <a:ext cx="5477039" cy="583209"/>
          </a:xfrm>
        </p:spPr>
        <p:txBody>
          <a:bodyPr>
            <a:normAutofit/>
          </a:bodyPr>
          <a:lstStyle/>
          <a:p>
            <a:pPr>
              <a:lnSpc>
                <a:spcPts val="1200"/>
              </a:lnSpc>
            </a:pPr>
            <a:r>
              <a:rPr lang="en-US" dirty="0"/>
              <a:t>SNAP 4.2 Demo and Call for Testers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C5F611-A525-4E3E-84DD-51B710F0F793}"/>
              </a:ext>
            </a:extLst>
          </p:cNvPr>
          <p:cNvSpPr txBox="1"/>
          <p:nvPr/>
        </p:nvSpPr>
        <p:spPr>
          <a:xfrm>
            <a:off x="6350000" y="3665337"/>
            <a:ext cx="57008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cap="all" dirty="0">
                <a:solidFill>
                  <a:srgbClr val="789B4A"/>
                </a:solidFill>
              </a:rPr>
              <a:t>Department of Environmental Quality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6AAB16-D1F5-45A0-9926-84673B8C5279}"/>
              </a:ext>
            </a:extLst>
          </p:cNvPr>
          <p:cNvSpPr txBox="1"/>
          <p:nvPr/>
        </p:nvSpPr>
        <p:spPr>
          <a:xfrm>
            <a:off x="7873843" y="4037203"/>
            <a:ext cx="41769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Trish D’Arconte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95EB99-E6A0-4C0D-A91B-2B390F148A17}"/>
              </a:ext>
            </a:extLst>
          </p:cNvPr>
          <p:cNvSpPr txBox="1"/>
          <p:nvPr/>
        </p:nvSpPr>
        <p:spPr>
          <a:xfrm>
            <a:off x="6748427" y="4334132"/>
            <a:ext cx="53023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Nutrient Scientific Advisory Board	|   September 2021</a:t>
            </a:r>
          </a:p>
        </p:txBody>
      </p:sp>
    </p:spTree>
    <p:extLst>
      <p:ext uri="{BB962C8B-B14F-4D97-AF65-F5344CB8AC3E}">
        <p14:creationId xmlns:p14="http://schemas.microsoft.com/office/powerpoint/2010/main" val="3447059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Improved? (relative to older tools)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475" y="1159671"/>
            <a:ext cx="10982325" cy="5269704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Refined science on land cover export values</a:t>
            </a:r>
          </a:p>
          <a:p>
            <a:r>
              <a:rPr lang="en-US" sz="2800" dirty="0">
                <a:solidFill>
                  <a:schemeClr val="tx1"/>
                </a:solidFill>
              </a:rPr>
              <a:t>Refined SCM inflow partitioning, effluent concentrations</a:t>
            </a:r>
          </a:p>
          <a:p>
            <a:r>
              <a:rPr lang="en-US" sz="2800" dirty="0">
                <a:solidFill>
                  <a:schemeClr val="tx1"/>
                </a:solidFill>
              </a:rPr>
              <a:t>Correct calculation of SCM under- and oversizing</a:t>
            </a:r>
          </a:p>
          <a:p>
            <a:r>
              <a:rPr lang="en-US" sz="2800" dirty="0">
                <a:solidFill>
                  <a:schemeClr val="tx1"/>
                </a:solidFill>
              </a:rPr>
              <a:t>Explicit retrofit credit calculation</a:t>
            </a:r>
          </a:p>
          <a:p>
            <a:r>
              <a:rPr lang="en-US" sz="2800" dirty="0">
                <a:solidFill>
                  <a:schemeClr val="tx1"/>
                </a:solidFill>
              </a:rPr>
              <a:t>Applicable across entire state</a:t>
            </a:r>
          </a:p>
          <a:p>
            <a:r>
              <a:rPr lang="en-US" sz="2800" dirty="0">
                <a:solidFill>
                  <a:schemeClr val="tx1"/>
                </a:solidFill>
              </a:rPr>
              <a:t>Easier to use, simpler layouts, better print formats</a:t>
            </a:r>
          </a:p>
          <a:p>
            <a:r>
              <a:rPr lang="en-US" sz="2800" dirty="0">
                <a:solidFill>
                  <a:schemeClr val="tx1"/>
                </a:solidFill>
              </a:rPr>
              <a:t>Better error checking and user feedback</a:t>
            </a:r>
          </a:p>
          <a:p>
            <a:r>
              <a:rPr lang="en-US" sz="2800" dirty="0">
                <a:solidFill>
                  <a:schemeClr val="tx1"/>
                </a:solidFill>
              </a:rPr>
              <a:t>Extensive testing and bug fixes</a:t>
            </a:r>
          </a:p>
          <a:p>
            <a:r>
              <a:rPr lang="en-US" sz="2800" dirty="0">
                <a:solidFill>
                  <a:schemeClr val="tx1"/>
                </a:solidFill>
              </a:rPr>
              <a:t>Greatly expanded, revised User Manual</a:t>
            </a:r>
          </a:p>
          <a:p>
            <a:r>
              <a:rPr lang="en-US" sz="2800" dirty="0">
                <a:solidFill>
                  <a:schemeClr val="tx1"/>
                </a:solidFill>
              </a:rPr>
              <a:t>Clearer SCM and catchment routing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981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Nutrient SCMs in Tool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4EE201D-7A16-4680-B562-A13609AC98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725" y="981982"/>
            <a:ext cx="5176838" cy="52473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Previously available:</a:t>
            </a:r>
          </a:p>
          <a:p>
            <a:r>
              <a:rPr lang="en-US" sz="2400" dirty="0">
                <a:solidFill>
                  <a:schemeClr val="tx1"/>
                </a:solidFill>
              </a:rPr>
              <a:t>Bioretention w/ or w/o IWS</a:t>
            </a:r>
          </a:p>
          <a:p>
            <a:r>
              <a:rPr lang="en-US" sz="2400" dirty="0">
                <a:solidFill>
                  <a:schemeClr val="tx1"/>
                </a:solidFill>
              </a:rPr>
              <a:t>Permeable Pavement</a:t>
            </a:r>
          </a:p>
          <a:p>
            <a:r>
              <a:rPr lang="en-US" sz="2400" dirty="0">
                <a:solidFill>
                  <a:schemeClr val="tx1"/>
                </a:solidFill>
              </a:rPr>
              <a:t>Wet pond</a:t>
            </a:r>
          </a:p>
          <a:p>
            <a:r>
              <a:rPr lang="en-US" sz="2400" dirty="0">
                <a:solidFill>
                  <a:schemeClr val="tx1"/>
                </a:solidFill>
              </a:rPr>
              <a:t>Stormwater wetland</a:t>
            </a:r>
          </a:p>
          <a:p>
            <a:r>
              <a:rPr lang="en-US" sz="2400" dirty="0">
                <a:solidFill>
                  <a:schemeClr val="tx1"/>
                </a:solidFill>
              </a:rPr>
              <a:t>Sand Filter</a:t>
            </a:r>
          </a:p>
          <a:p>
            <a:r>
              <a:rPr lang="en-US" sz="2400" dirty="0">
                <a:solidFill>
                  <a:schemeClr val="tx1"/>
                </a:solidFill>
              </a:rPr>
              <a:t>Rainwater Harvesting</a:t>
            </a:r>
          </a:p>
          <a:p>
            <a:r>
              <a:rPr lang="en-US" sz="2400" dirty="0">
                <a:solidFill>
                  <a:schemeClr val="tx1"/>
                </a:solidFill>
              </a:rPr>
              <a:t>Green Roof</a:t>
            </a:r>
          </a:p>
          <a:p>
            <a:r>
              <a:rPr lang="en-US" sz="2400" dirty="0">
                <a:solidFill>
                  <a:schemeClr val="tx1"/>
                </a:solidFill>
              </a:rPr>
              <a:t>Level Spreader – Filter Strip</a:t>
            </a:r>
          </a:p>
          <a:p>
            <a:r>
              <a:rPr lang="en-US" sz="2400" dirty="0">
                <a:solidFill>
                  <a:schemeClr val="tx1"/>
                </a:solidFill>
              </a:rPr>
              <a:t>Grassed Swale</a:t>
            </a:r>
          </a:p>
          <a:p>
            <a:r>
              <a:rPr lang="en-US" sz="2400" dirty="0">
                <a:solidFill>
                  <a:schemeClr val="tx1"/>
                </a:solidFill>
              </a:rPr>
              <a:t>Dry Pond</a:t>
            </a:r>
          </a:p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500E95F-7B2C-451B-920D-0252E442356D}"/>
              </a:ext>
            </a:extLst>
          </p:cNvPr>
          <p:cNvSpPr/>
          <p:nvPr/>
        </p:nvSpPr>
        <p:spPr>
          <a:xfrm>
            <a:off x="5924549" y="981981"/>
            <a:ext cx="6105525" cy="48300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>
              <a:lnSpc>
                <a:spcPct val="90000"/>
              </a:lnSpc>
              <a:spcBef>
                <a:spcPts val="750"/>
              </a:spcBef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New in SNAP:</a:t>
            </a:r>
          </a:p>
          <a:p>
            <a:pPr marL="171450" lvl="0" indent="-17145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Bioretention variants</a:t>
            </a:r>
          </a:p>
          <a:p>
            <a:pPr marL="171450" lvl="0" indent="-17145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Permeable Pavement variants</a:t>
            </a:r>
          </a:p>
          <a:p>
            <a:pPr marL="171450" lvl="0" indent="-17145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Pollutant Removal Swale variants</a:t>
            </a:r>
          </a:p>
          <a:p>
            <a:pPr marL="171450" lvl="0" indent="-17145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Sand Filter variants</a:t>
            </a:r>
          </a:p>
          <a:p>
            <a:pPr marL="171450" lvl="0" indent="-17145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Infiltration Systems</a:t>
            </a:r>
          </a:p>
          <a:p>
            <a:pPr marL="171450" lvl="0" indent="-17145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Disconnected Impervious Surface</a:t>
            </a:r>
          </a:p>
          <a:p>
            <a:pPr marL="171450" lvl="0" indent="-17145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Floating Wetlands for Wet Ponds</a:t>
            </a:r>
          </a:p>
          <a:p>
            <a:pPr marL="171450" indent="-17145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LS-FS with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Virophos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®</a:t>
            </a:r>
          </a:p>
          <a:p>
            <a:pPr marL="171450" lvl="0" indent="-17145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Silva Cell ® w/ or w/o IW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  <a:p>
            <a:pPr marL="171450" lvl="0" indent="-17145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Custom SCMs</a:t>
            </a:r>
          </a:p>
        </p:txBody>
      </p:sp>
    </p:spTree>
    <p:extLst>
      <p:ext uri="{BB962C8B-B14F-4D97-AF65-F5344CB8AC3E}">
        <p14:creationId xmlns:p14="http://schemas.microsoft.com/office/powerpoint/2010/main" val="3169933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CCCF1-EFD8-4EA8-A844-7E29C112E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Existing Tool Flexibility and Capabilities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4C47BB-64E6-4FDB-85DB-16371BBCCA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1200"/>
              </a:spcBef>
            </a:pPr>
            <a:r>
              <a:rPr lang="en-US" sz="3200" dirty="0">
                <a:solidFill>
                  <a:schemeClr val="tx1"/>
                </a:solidFill>
              </a:rPr>
              <a:t>Model custom SCM designs</a:t>
            </a:r>
          </a:p>
          <a:p>
            <a:pPr>
              <a:spcBef>
                <a:spcPts val="1200"/>
              </a:spcBef>
            </a:pPr>
            <a:r>
              <a:rPr lang="en-US" sz="3200" dirty="0">
                <a:solidFill>
                  <a:schemeClr val="tx1"/>
                </a:solidFill>
              </a:rPr>
              <a:t>Uses output from NCSU design Tools:</a:t>
            </a:r>
          </a:p>
          <a:p>
            <a:pPr lvl="1">
              <a:spcBef>
                <a:spcPts val="1200"/>
              </a:spcBef>
            </a:pPr>
            <a:r>
              <a:rPr lang="en-US" sz="2800" dirty="0">
                <a:solidFill>
                  <a:schemeClr val="tx1"/>
                </a:solidFill>
              </a:rPr>
              <a:t>Bioretention HyPerTool</a:t>
            </a:r>
          </a:p>
          <a:p>
            <a:pPr lvl="1">
              <a:spcBef>
                <a:spcPts val="1200"/>
              </a:spcBef>
            </a:pPr>
            <a:r>
              <a:rPr lang="en-US" sz="2800" dirty="0" err="1">
                <a:solidFill>
                  <a:schemeClr val="tx1"/>
                </a:solidFill>
              </a:rPr>
              <a:t>PermPave</a:t>
            </a:r>
            <a:r>
              <a:rPr lang="en-US" sz="2800" dirty="0">
                <a:solidFill>
                  <a:schemeClr val="tx1"/>
                </a:solidFill>
              </a:rPr>
              <a:t> HyPerMod</a:t>
            </a:r>
          </a:p>
          <a:p>
            <a:pPr lvl="1">
              <a:spcBef>
                <a:spcPts val="1200"/>
              </a:spcBef>
            </a:pPr>
            <a:r>
              <a:rPr lang="en-US" sz="2800" dirty="0">
                <a:solidFill>
                  <a:schemeClr val="tx1"/>
                </a:solidFill>
              </a:rPr>
              <a:t>Rainwater Harvester</a:t>
            </a:r>
          </a:p>
          <a:p>
            <a:pPr>
              <a:spcBef>
                <a:spcPts val="1200"/>
              </a:spcBef>
            </a:pPr>
            <a:r>
              <a:rPr lang="en-US" sz="3200" dirty="0">
                <a:solidFill>
                  <a:schemeClr val="tx1"/>
                </a:solidFill>
              </a:rPr>
              <a:t>Use custom land cover types (e.g. dog parks)</a:t>
            </a:r>
          </a:p>
          <a:p>
            <a:pPr>
              <a:spcBef>
                <a:spcPts val="1200"/>
              </a:spcBef>
            </a:pPr>
            <a:r>
              <a:rPr lang="en-US" sz="3200" dirty="0">
                <a:solidFill>
                  <a:schemeClr val="tx1"/>
                </a:solidFill>
              </a:rPr>
              <a:t>Model multiple SCM sizes (from 50% to 200% of “design volume”)</a:t>
            </a:r>
          </a:p>
          <a:p>
            <a:pPr>
              <a:spcBef>
                <a:spcPts val="1200"/>
              </a:spcBef>
            </a:pPr>
            <a:r>
              <a:rPr lang="en-US" sz="3200" dirty="0">
                <a:solidFill>
                  <a:schemeClr val="tx1"/>
                </a:solidFill>
              </a:rPr>
              <a:t>Use multiple combinations of SCMs in series and parallel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28B787-EB2E-449E-86CA-01FEB13BE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E508E29-A811-4C11-A146-4C904C4BB711}"/>
              </a:ext>
            </a:extLst>
          </p:cNvPr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5136656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626A7-5D91-4802-90C0-F09AD67FF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Goals of Tool Update / Needs of Tool Performance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0F1DE2-AB00-457B-A778-E6A90B8499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Incorporate Neuse and Tar-Pamlico Stormwater Rules</a:t>
            </a:r>
          </a:p>
          <a:p>
            <a:r>
              <a:rPr lang="en-US" sz="2800" dirty="0">
                <a:solidFill>
                  <a:schemeClr val="tx1"/>
                </a:solidFill>
              </a:rPr>
              <a:t>Work well with LG plan review process</a:t>
            </a:r>
          </a:p>
          <a:p>
            <a:r>
              <a:rPr lang="en-US" sz="2800" dirty="0">
                <a:solidFill>
                  <a:schemeClr val="tx1"/>
                </a:solidFill>
              </a:rPr>
              <a:t>Work well with LGs that have stormwater regs different from State “default”</a:t>
            </a:r>
          </a:p>
          <a:p>
            <a:r>
              <a:rPr lang="en-US" sz="2800" dirty="0">
                <a:solidFill>
                  <a:schemeClr val="tx1"/>
                </a:solidFill>
              </a:rPr>
              <a:t>Easy for novices to enter necessary data and resolve errors</a:t>
            </a:r>
          </a:p>
          <a:p>
            <a:r>
              <a:rPr lang="en-US" sz="2800" dirty="0">
                <a:solidFill>
                  <a:schemeClr val="tx1"/>
                </a:solidFill>
              </a:rPr>
              <a:t>Incorporate new SCMs / SCM data</a:t>
            </a:r>
          </a:p>
          <a:p>
            <a:r>
              <a:rPr lang="en-US" sz="2800" dirty="0">
                <a:solidFill>
                  <a:schemeClr val="tx1"/>
                </a:solidFill>
              </a:rPr>
              <a:t>Reduce “black box” – make it easy as possible for user to trace/view calculations</a:t>
            </a:r>
          </a:p>
          <a:p>
            <a:r>
              <a:rPr lang="en-US" sz="2800" b="1" i="1" dirty="0">
                <a:solidFill>
                  <a:schemeClr val="tx1"/>
                </a:solidFill>
              </a:rPr>
              <a:t>Actually help </a:t>
            </a:r>
            <a:r>
              <a:rPr lang="en-US" sz="2800" dirty="0">
                <a:solidFill>
                  <a:schemeClr val="tx1"/>
                </a:solidFill>
              </a:rPr>
              <a:t>with stormwater nutrient management</a:t>
            </a:r>
          </a:p>
          <a:p>
            <a:r>
              <a:rPr lang="en-US" sz="2800" b="1" i="1" dirty="0">
                <a:solidFill>
                  <a:srgbClr val="FF0000"/>
                </a:solidFill>
              </a:rPr>
              <a:t>No “cat-helping”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2900A6-5956-41D4-A1D0-C8A8BBE51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0233AEA-AF6B-46CB-95A5-6B24413FEAB0}"/>
              </a:ext>
            </a:extLst>
          </p:cNvPr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23961336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78966CC-F876-43EE-8966-38B412A20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228" y="-36300"/>
            <a:ext cx="5537886" cy="1061245"/>
          </a:xfrm>
        </p:spPr>
        <p:txBody>
          <a:bodyPr/>
          <a:lstStyle/>
          <a:p>
            <a:r>
              <a:rPr lang="en-US" dirty="0"/>
              <a:t>Cat-Helping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1DFBF8-08A7-4FC7-9E9E-7E45F815F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53D8645-5AC2-4021-971D-40E58AAFFA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0980" y="98426"/>
            <a:ext cx="4812442" cy="641658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34E84B1-3136-4F18-BE09-827B7C069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18" y="853918"/>
            <a:ext cx="5340865" cy="4005649"/>
          </a:xfrm>
          <a:prstGeom prst="rect">
            <a:avLst/>
          </a:prstGeom>
        </p:spPr>
      </p:pic>
      <p:pic>
        <p:nvPicPr>
          <p:cNvPr id="10" name="Picture 9" descr="A picture containing cat, floor, indoor, white&#10;&#10;Description automatically generated">
            <a:extLst>
              <a:ext uri="{FF2B5EF4-FFF2-40B4-BE49-F238E27FC236}">
                <a16:creationId xmlns:a16="http://schemas.microsoft.com/office/drawing/2014/main" id="{9F24AC75-ED0F-4493-BBA0-0042C76B12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171" y="2448466"/>
            <a:ext cx="4812442" cy="36046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89EFDF7-6CEC-4C1C-B2BD-ED095858E9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30" y="4562675"/>
            <a:ext cx="2476500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4728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DA19FC-15D4-4802-AD20-4DDF06CF9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SNAP Tool User Groups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2013CF-DC42-4C36-A835-BC44B2A4A6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81982"/>
            <a:ext cx="10515600" cy="5019673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Permit- or Grant-seekers</a:t>
            </a:r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Need to understand enough of tool and their site conditions to accurately enter data, unless SCMs are involved</a:t>
            </a:r>
          </a:p>
          <a:p>
            <a:r>
              <a:rPr lang="en-US" sz="2800" dirty="0">
                <a:solidFill>
                  <a:schemeClr val="tx1"/>
                </a:solidFill>
              </a:rPr>
              <a:t>Designers</a:t>
            </a:r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Require assurance that tool calculates correctly</a:t>
            </a:r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Need easy evaluation of alternative designs</a:t>
            </a:r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Trust but verify – no black boxes</a:t>
            </a:r>
          </a:p>
          <a:p>
            <a:r>
              <a:rPr lang="en-US" sz="2800" dirty="0">
                <a:solidFill>
                  <a:schemeClr val="tx1"/>
                </a:solidFill>
              </a:rPr>
              <a:t>Reviewers</a:t>
            </a:r>
          </a:p>
          <a:p>
            <a:pPr lvl="1"/>
            <a:r>
              <a:rPr lang="en-US" sz="2600" dirty="0">
                <a:solidFill>
                  <a:schemeClr val="tx1"/>
                </a:solidFill>
              </a:rPr>
              <a:t>Applying state or local stormwater regs, or grant admins</a:t>
            </a:r>
          </a:p>
          <a:p>
            <a:pPr lvl="1"/>
            <a:r>
              <a:rPr lang="en-US" sz="2600" dirty="0">
                <a:solidFill>
                  <a:schemeClr val="tx1"/>
                </a:solidFill>
              </a:rPr>
              <a:t>Need cues to important characteristics that help determine applicability of regs</a:t>
            </a:r>
          </a:p>
          <a:p>
            <a:pPr lvl="1"/>
            <a:r>
              <a:rPr lang="en-US" sz="2600" dirty="0">
                <a:solidFill>
                  <a:schemeClr val="tx1"/>
                </a:solidFill>
              </a:rPr>
              <a:t>Need cues to likely data entry errors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47857C-BF10-4111-8445-3B7F6A79F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F0B8477-214E-488F-85BE-3EC980A89B7B}"/>
              </a:ext>
            </a:extLst>
          </p:cNvPr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5593269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1B00D-2380-4F7B-82DF-821AC8B7C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General Modifications for SNAP 4.2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49D795-8FAF-4D70-9B13-0698FB78D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Explicit tracking of offsite run-on and existing BUA </a:t>
            </a:r>
            <a:r>
              <a:rPr lang="en-US" sz="2800" dirty="0">
                <a:solidFill>
                  <a:schemeClr val="tx1"/>
                </a:solidFill>
                <a:sym typeface="Wingdings" panose="05000000000000000000" pitchFamily="2" charset="2"/>
              </a:rPr>
              <a:t> enables “onsite offset”</a:t>
            </a:r>
          </a:p>
          <a:p>
            <a:r>
              <a:rPr lang="en-US" sz="2800" dirty="0">
                <a:solidFill>
                  <a:schemeClr val="tx1"/>
                </a:solidFill>
                <a:sym typeface="Wingdings" panose="05000000000000000000" pitchFamily="2" charset="2"/>
              </a:rPr>
              <a:t>More explicit data entry error checking with guides for resolution</a:t>
            </a:r>
          </a:p>
          <a:p>
            <a:r>
              <a:rPr lang="en-US" sz="2800" dirty="0">
                <a:solidFill>
                  <a:schemeClr val="tx1"/>
                </a:solidFill>
                <a:sym typeface="Wingdings" panose="05000000000000000000" pitchFamily="2" charset="2"/>
              </a:rPr>
              <a:t>Structured visual formatting of site characteristics needed to apply state and local stormwater requirements </a:t>
            </a:r>
            <a:endParaRPr lang="en-US" sz="2800" dirty="0">
              <a:solidFill>
                <a:schemeClr val="tx1"/>
              </a:solidFill>
            </a:endParaRPr>
          </a:p>
          <a:p>
            <a:r>
              <a:rPr lang="en-US" sz="2800" dirty="0">
                <a:solidFill>
                  <a:schemeClr val="tx1"/>
                </a:solidFill>
              </a:rPr>
              <a:t>Runoff volume match (using Simple Method)</a:t>
            </a:r>
          </a:p>
          <a:p>
            <a:r>
              <a:rPr lang="en-US" sz="2800" dirty="0">
                <a:solidFill>
                  <a:schemeClr val="tx1"/>
                </a:solidFill>
              </a:rPr>
              <a:t>Changed load results to tenths of a pound (from hundredths)</a:t>
            </a:r>
          </a:p>
          <a:p>
            <a:r>
              <a:rPr lang="en-US" sz="2800" dirty="0">
                <a:solidFill>
                  <a:schemeClr val="tx1"/>
                </a:solidFill>
              </a:rPr>
              <a:t>B&amp;W non-color scheme</a:t>
            </a:r>
          </a:p>
          <a:p>
            <a:r>
              <a:rPr lang="en-US" sz="2800" dirty="0">
                <a:solidFill>
                  <a:schemeClr val="tx1"/>
                </a:solidFill>
              </a:rPr>
              <a:t>(I hope!) Addressed intermittent fatal crashing</a:t>
            </a:r>
          </a:p>
          <a:p>
            <a:r>
              <a:rPr lang="en-US" sz="2800" i="1" dirty="0">
                <a:solidFill>
                  <a:schemeClr val="tx1"/>
                </a:solidFill>
              </a:rPr>
              <a:t>New SCM performance data!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6E12E4-0305-4452-B1EB-A15530FED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C0A945B-920E-48FC-B6F1-E81D717623B7}"/>
              </a:ext>
            </a:extLst>
          </p:cNvPr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33984729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12A41-1037-47A0-9595-498B104DF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Requested Mods </a:t>
            </a:r>
            <a:r>
              <a:rPr lang="en-US" b="1" u="sng" dirty="0"/>
              <a:t>Not</a:t>
            </a:r>
            <a:r>
              <a:rPr lang="en-US" dirty="0"/>
              <a:t> in This 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C73D79-5AEA-44D1-9D52-ECA3077726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>
                <a:solidFill>
                  <a:schemeClr val="tx1"/>
                </a:solidFill>
              </a:rPr>
              <a:t>Curve number method</a:t>
            </a:r>
          </a:p>
          <a:p>
            <a:r>
              <a:rPr lang="en-US" sz="2800" dirty="0">
                <a:solidFill>
                  <a:schemeClr val="tx1"/>
                </a:solidFill>
              </a:rPr>
              <a:t>Ability to have SCMs in pre-project land cover</a:t>
            </a:r>
          </a:p>
          <a:p>
            <a:r>
              <a:rPr lang="en-US" sz="2800" dirty="0">
                <a:solidFill>
                  <a:schemeClr val="tx1"/>
                </a:solidFill>
              </a:rPr>
              <a:t>Ability to determine SCM retrofit uplift from running tool once rather than running tool twice (i.e. if you are modifying an existing SCM)</a:t>
            </a:r>
          </a:p>
          <a:p>
            <a:r>
              <a:rPr lang="en-US" sz="2800" dirty="0">
                <a:solidFill>
                  <a:schemeClr val="tx1"/>
                </a:solidFill>
              </a:rPr>
              <a:t>Lot size </a:t>
            </a:r>
            <a:r>
              <a:rPr lang="en-US" sz="2800" dirty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r>
              <a:rPr lang="en-US" sz="2800" dirty="0">
                <a:solidFill>
                  <a:schemeClr val="tx1"/>
                </a:solidFill>
              </a:rPr>
              <a:t> avg land cover converter</a:t>
            </a:r>
          </a:p>
          <a:p>
            <a:r>
              <a:rPr lang="en-US" sz="2800" dirty="0">
                <a:solidFill>
                  <a:schemeClr val="tx1"/>
                </a:solidFill>
              </a:rPr>
              <a:t>Dwelling unit/ac </a:t>
            </a:r>
            <a:r>
              <a:rPr lang="en-US" sz="2800" dirty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r>
              <a:rPr lang="en-US" sz="2800" dirty="0">
                <a:solidFill>
                  <a:schemeClr val="tx1"/>
                </a:solidFill>
              </a:rPr>
              <a:t> avg land cover converter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869F0A-154C-4C0E-A4E1-D352BD0A3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51D377F-6C08-4CF3-BF23-CF65F9B97F70}"/>
              </a:ext>
            </a:extLst>
          </p:cNvPr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28228114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8A898-B61F-4BC6-A7FB-3B6CBAE82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Schedule for Completion / Release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9A23AB-EAD5-4B46-A499-55EBD59EEA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September NSAB – demo, and start testing</a:t>
            </a:r>
          </a:p>
          <a:p>
            <a:r>
              <a:rPr lang="en-US" sz="2800" dirty="0">
                <a:solidFill>
                  <a:schemeClr val="tx1"/>
                </a:solidFill>
              </a:rPr>
              <a:t>October – reconvene SCM Credit Team to discuss NEST process &amp; document</a:t>
            </a:r>
          </a:p>
          <a:p>
            <a:r>
              <a:rPr lang="en-US" sz="2800" dirty="0">
                <a:solidFill>
                  <a:schemeClr val="tx1"/>
                </a:solidFill>
              </a:rPr>
              <a:t>November NSAB – Tool modifications, NEST document</a:t>
            </a:r>
          </a:p>
          <a:p>
            <a:r>
              <a:rPr lang="en-US" sz="2800" dirty="0">
                <a:solidFill>
                  <a:schemeClr val="tx1"/>
                </a:solidFill>
              </a:rPr>
              <a:t>January – present preliminary revised SCM EMCs</a:t>
            </a:r>
          </a:p>
          <a:p>
            <a:r>
              <a:rPr lang="en-US" sz="2800" dirty="0">
                <a:solidFill>
                  <a:schemeClr val="tx1"/>
                </a:solidFill>
              </a:rPr>
              <a:t>Also January – Last call for more SCM data</a:t>
            </a:r>
          </a:p>
          <a:p>
            <a:r>
              <a:rPr lang="en-US" sz="2800" dirty="0">
                <a:solidFill>
                  <a:schemeClr val="tx1"/>
                </a:solidFill>
              </a:rPr>
              <a:t>March – Tool Release</a:t>
            </a:r>
          </a:p>
          <a:p>
            <a:endParaRPr lang="en-US" sz="2800" dirty="0">
              <a:solidFill>
                <a:schemeClr val="tx1"/>
              </a:solidFill>
            </a:endParaRPr>
          </a:p>
          <a:p>
            <a:r>
              <a:rPr lang="en-US" sz="2800" dirty="0">
                <a:solidFill>
                  <a:schemeClr val="tx1"/>
                </a:solidFill>
              </a:rPr>
              <a:t>Ongoing, throughout – Tool debugging, testing, revision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0635E1-6111-42DB-9983-81A7AFF15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EA2C794-4E6A-4E7F-AE61-3E28EB230301}"/>
              </a:ext>
            </a:extLst>
          </p:cNvPr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34554523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202DE-716E-4395-BE01-2DDE000DA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8790"/>
            <a:ext cx="10515600" cy="1061245"/>
          </a:xfrm>
        </p:spPr>
        <p:txBody>
          <a:bodyPr/>
          <a:lstStyle/>
          <a:p>
            <a:r>
              <a:rPr lang="en-US" b="1" dirty="0"/>
              <a:t>Testers &amp; Reviewers Needed!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90836A-7627-45F3-ADE3-CBFECD319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0036"/>
            <a:ext cx="10515600" cy="4422420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First version available shortly (early next week) via email</a:t>
            </a:r>
          </a:p>
          <a:p>
            <a:r>
              <a:rPr lang="en-US" sz="2800" dirty="0">
                <a:solidFill>
                  <a:schemeClr val="tx1"/>
                </a:solidFill>
              </a:rPr>
              <a:t>Does not include new SCM performance data</a:t>
            </a:r>
          </a:p>
          <a:p>
            <a:r>
              <a:rPr lang="en-US" sz="2800" dirty="0">
                <a:solidFill>
                  <a:schemeClr val="tx1"/>
                </a:solidFill>
              </a:rPr>
              <a:t>Expect multiple (3 or 4) versions over the next 2 months in response to error reports and major modifications</a:t>
            </a:r>
          </a:p>
          <a:p>
            <a:r>
              <a:rPr lang="en-US" sz="2800" dirty="0">
                <a:solidFill>
                  <a:schemeClr val="tx1"/>
                </a:solidFill>
              </a:rPr>
              <a:t>Would prefer error reports as you find them, </a:t>
            </a:r>
            <a:r>
              <a:rPr lang="en-US" sz="2800" i="1" dirty="0">
                <a:solidFill>
                  <a:schemeClr val="tx1"/>
                </a:solidFill>
              </a:rPr>
              <a:t>longer reviews by November NSAB meeting</a:t>
            </a:r>
          </a:p>
          <a:p>
            <a:r>
              <a:rPr lang="en-US" sz="2800" dirty="0">
                <a:solidFill>
                  <a:schemeClr val="tx1"/>
                </a:solidFill>
              </a:rPr>
              <a:t>Please </a:t>
            </a:r>
            <a:r>
              <a:rPr lang="en-US" sz="2800" i="1" dirty="0">
                <a:solidFill>
                  <a:schemeClr val="tx1"/>
                </a:solidFill>
              </a:rPr>
              <a:t>volunteer</a:t>
            </a:r>
            <a:r>
              <a:rPr lang="en-US" sz="2800" dirty="0">
                <a:solidFill>
                  <a:schemeClr val="tx1"/>
                </a:solidFill>
              </a:rPr>
              <a:t> via chat box (live meeting) or email to Trish</a:t>
            </a:r>
          </a:p>
          <a:p>
            <a:endParaRPr lang="en-US" sz="2800" dirty="0">
              <a:solidFill>
                <a:schemeClr val="tx1"/>
              </a:solidFill>
            </a:endParaRPr>
          </a:p>
          <a:p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A48003-188B-4C63-8D15-A362BA391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6C939CE-63F0-4C03-A24C-6EFD3851F0E8}"/>
              </a:ext>
            </a:extLst>
          </p:cNvPr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1752851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29160-DB89-4CD6-A068-B4EE44C95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358949"/>
          </a:xfrm>
        </p:spPr>
        <p:txBody>
          <a:bodyPr>
            <a:noAutofit/>
          </a:bodyPr>
          <a:lstStyle/>
          <a:p>
            <a:r>
              <a:rPr lang="en-US" dirty="0"/>
              <a:t>What is the Stormwater Nitrogen and Phosphorus (SNAP) Tool?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0F2842-84D8-44B1-BC9D-A11847089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175" y="1581665"/>
            <a:ext cx="11758613" cy="466673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800" dirty="0">
                <a:solidFill>
                  <a:schemeClr val="tx1"/>
                </a:solidFill>
              </a:rPr>
              <a:t>Spreadsheet calculates nutrient runoff export from a development site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800" dirty="0">
                <a:solidFill>
                  <a:schemeClr val="tx1"/>
                </a:solidFill>
              </a:rPr>
              <a:t>Models nutrient reductions by Stormwater Control Measures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800" dirty="0">
                <a:solidFill>
                  <a:schemeClr val="tx1"/>
                </a:solidFill>
              </a:rPr>
              <a:t>Determines compliance relative to watershed nutrient export targets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800" dirty="0">
                <a:solidFill>
                  <a:schemeClr val="tx1"/>
                </a:solidFill>
              </a:rPr>
              <a:t>Implements Falls and Jordan Rules, updated for Neuse and Tar-Pamlico Rules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800" dirty="0">
                <a:solidFill>
                  <a:schemeClr val="tx1"/>
                </a:solidFill>
              </a:rPr>
              <a:t>Based on Jordan-Falls Tool v2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800" dirty="0">
                <a:solidFill>
                  <a:schemeClr val="tx1"/>
                </a:solidFill>
              </a:rPr>
              <a:t>Designed for usability across the State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9C9AC3-FA62-4077-B722-6605A1911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094F21E-8FFC-4EED-AE80-D014A991FB51}"/>
              </a:ext>
            </a:extLst>
          </p:cNvPr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31617270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807FB-CD7A-4CFF-BC9B-03A997B36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Needed Feedback from Testers &amp; Reviewers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7CC69-2DC0-41FC-B171-8415D441B8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Errors, bugs</a:t>
            </a:r>
          </a:p>
          <a:p>
            <a:r>
              <a:rPr lang="en-US" sz="2800" dirty="0">
                <a:solidFill>
                  <a:schemeClr val="tx1"/>
                </a:solidFill>
              </a:rPr>
              <a:t>Ease of use, intuitive for the average user?</a:t>
            </a:r>
          </a:p>
          <a:p>
            <a:r>
              <a:rPr lang="en-US" sz="2800" dirty="0">
                <a:solidFill>
                  <a:schemeClr val="tx1"/>
                </a:solidFill>
              </a:rPr>
              <a:t>Does this get a better balance between Calculating Everything (Black Box) vs Flexible (but Requires Work to Use)?</a:t>
            </a:r>
          </a:p>
          <a:p>
            <a:r>
              <a:rPr lang="en-US" sz="2800" dirty="0">
                <a:solidFill>
                  <a:schemeClr val="tx1"/>
                </a:solidFill>
              </a:rPr>
              <a:t>Full set of detailed questions in Change Log</a:t>
            </a:r>
          </a:p>
          <a:p>
            <a:endParaRPr lang="en-US" sz="2800" dirty="0">
              <a:solidFill>
                <a:schemeClr val="tx1"/>
              </a:solidFill>
            </a:endParaRPr>
          </a:p>
          <a:p>
            <a:r>
              <a:rPr lang="en-US" sz="2800" dirty="0">
                <a:solidFill>
                  <a:schemeClr val="tx1"/>
                </a:solidFill>
              </a:rPr>
              <a:t>LGs with stormwater regs different from default NMS – how does it work for you?</a:t>
            </a:r>
          </a:p>
          <a:p>
            <a:r>
              <a:rPr lang="en-US" sz="2800" dirty="0">
                <a:solidFill>
                  <a:schemeClr val="tx1"/>
                </a:solidFill>
              </a:rPr>
              <a:t>LGs that commonly deal with offsite run-on or existing BUA </a:t>
            </a:r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EF71E8-38B0-4EAA-9D21-294A2D3CD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692E7BC-109B-4D9C-A9CA-0F40483ED1C7}"/>
              </a:ext>
            </a:extLst>
          </p:cNvPr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21336889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684338"/>
            <a:ext cx="10515600" cy="2287587"/>
          </a:xfrm>
        </p:spPr>
        <p:txBody>
          <a:bodyPr>
            <a:normAutofit/>
          </a:bodyPr>
          <a:lstStyle/>
          <a:p>
            <a:r>
              <a:rPr lang="en-US" dirty="0"/>
              <a:t>SNAP 4.2 Demonstration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E508E29-A811-4C11-A146-4C904C4BB711}"/>
              </a:ext>
            </a:extLst>
          </p:cNvPr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32534244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23" b="26123"/>
          <a:stretch>
            <a:fillRect/>
          </a:stretch>
        </p:blipFill>
        <p:spPr/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3265762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the Tool Work?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sz="3200" dirty="0">
                <a:solidFill>
                  <a:schemeClr val="tx1"/>
                </a:solidFill>
              </a:rPr>
              <a:t>Site-scale annual runoff volume calculated with Simple Method</a:t>
            </a:r>
          </a:p>
          <a:p>
            <a:pPr>
              <a:spcBef>
                <a:spcPts val="1200"/>
              </a:spcBef>
            </a:pPr>
            <a:r>
              <a:rPr lang="en-US" sz="3200" dirty="0">
                <a:solidFill>
                  <a:schemeClr val="tx1"/>
                </a:solidFill>
              </a:rPr>
              <a:t>Annual runoff volume * landcover-specific nutrient concentrations </a:t>
            </a:r>
            <a:r>
              <a:rPr lang="en-US" sz="3200" dirty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endParaRPr lang="en-US" sz="3200" dirty="0">
              <a:solidFill>
                <a:schemeClr val="tx1"/>
              </a:solidFill>
            </a:endParaRPr>
          </a:p>
          <a:p>
            <a:pPr>
              <a:spcBef>
                <a:spcPts val="1200"/>
              </a:spcBef>
            </a:pPr>
            <a:r>
              <a:rPr lang="en-US" sz="3200" dirty="0">
                <a:solidFill>
                  <a:schemeClr val="tx1"/>
                </a:solidFill>
              </a:rPr>
              <a:t>Aggregated into annual load N and P (</a:t>
            </a:r>
            <a:r>
              <a:rPr lang="en-US" sz="3200" dirty="0" err="1">
                <a:solidFill>
                  <a:schemeClr val="tx1"/>
                </a:solidFill>
              </a:rPr>
              <a:t>lb</a:t>
            </a:r>
            <a:r>
              <a:rPr lang="en-US" sz="3200" dirty="0">
                <a:solidFill>
                  <a:schemeClr val="tx1"/>
                </a:solidFill>
              </a:rPr>
              <a:t>/</a:t>
            </a:r>
            <a:r>
              <a:rPr lang="en-US" sz="3200" dirty="0" err="1">
                <a:solidFill>
                  <a:schemeClr val="tx1"/>
                </a:solidFill>
              </a:rPr>
              <a:t>yr</a:t>
            </a:r>
            <a:r>
              <a:rPr lang="en-US" sz="3200" dirty="0">
                <a:solidFill>
                  <a:schemeClr val="tx1"/>
                </a:solidFill>
              </a:rPr>
              <a:t>)</a:t>
            </a:r>
          </a:p>
          <a:p>
            <a:pPr>
              <a:spcBef>
                <a:spcPts val="1200"/>
              </a:spcBef>
            </a:pPr>
            <a:r>
              <a:rPr lang="en-US" sz="3200" dirty="0">
                <a:solidFill>
                  <a:schemeClr val="tx1"/>
                </a:solidFill>
              </a:rPr>
              <a:t>SCM nutrient treatment</a:t>
            </a:r>
          </a:p>
          <a:p>
            <a:pPr lvl="1">
              <a:spcBef>
                <a:spcPts val="1200"/>
              </a:spcBef>
            </a:pPr>
            <a:r>
              <a:rPr lang="en-US" sz="3200" dirty="0">
                <a:solidFill>
                  <a:schemeClr val="tx1"/>
                </a:solidFill>
              </a:rPr>
              <a:t>Inflow partitioned through SCM to hydrologic fates </a:t>
            </a:r>
          </a:p>
          <a:p>
            <a:pPr lvl="1">
              <a:spcBef>
                <a:spcPts val="1200"/>
              </a:spcBef>
            </a:pPr>
            <a:r>
              <a:rPr lang="en-US" sz="3200" dirty="0">
                <a:solidFill>
                  <a:schemeClr val="tx1"/>
                </a:solidFill>
              </a:rPr>
              <a:t>Effluent - fixed concentrations, SCM-specific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857799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SNAP Calculate For You?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700088" y="1014413"/>
            <a:ext cx="11258550" cy="5636417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600" dirty="0">
                <a:solidFill>
                  <a:schemeClr val="tx1"/>
                </a:solidFill>
              </a:rPr>
              <a:t>Annual nutrient export from project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600" dirty="0">
                <a:solidFill>
                  <a:schemeClr val="tx1"/>
                </a:solidFill>
              </a:rPr>
              <a:t>Nutrient reduction provided by SCMs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600" dirty="0">
                <a:solidFill>
                  <a:schemeClr val="tx1"/>
                </a:solidFill>
              </a:rPr>
              <a:t>Screens projects by input data for development type, development </a:t>
            </a:r>
            <a:r>
              <a:rPr lang="en-US" sz="3600" dirty="0" err="1">
                <a:solidFill>
                  <a:schemeClr val="tx1"/>
                </a:solidFill>
              </a:rPr>
              <a:t>landuse</a:t>
            </a:r>
            <a:r>
              <a:rPr lang="en-US" sz="3600" dirty="0">
                <a:solidFill>
                  <a:schemeClr val="tx1"/>
                </a:solidFill>
              </a:rPr>
              <a:t> type, disturbance area, development location, owner type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600" dirty="0">
                <a:solidFill>
                  <a:schemeClr val="tx1"/>
                </a:solidFill>
              </a:rPr>
              <a:t>Applies watershed-specific Rule targets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600" dirty="0">
                <a:solidFill>
                  <a:schemeClr val="tx1"/>
                </a:solidFill>
              </a:rPr>
              <a:t>Project nutrient load balance (credits/debits)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600" dirty="0">
                <a:solidFill>
                  <a:schemeClr val="tx1"/>
                </a:solidFill>
              </a:rPr>
              <a:t>Document projects for annual reporting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600" dirty="0">
                <a:solidFill>
                  <a:schemeClr val="tx1"/>
                </a:solidFill>
              </a:rPr>
              <a:t>Track site nutrient export even where reductions not required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600" dirty="0">
                <a:solidFill>
                  <a:schemeClr val="tx1"/>
                </a:solidFill>
              </a:rPr>
              <a:t>Easy data collection platform for project info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3650581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775DE-2D71-416F-9C4D-67C1F9329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SNAP Calculate For You? SPECIFICALLY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240B9C-7FCF-4783-80E0-16F49A5200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3200" dirty="0">
                <a:solidFill>
                  <a:schemeClr val="tx1"/>
                </a:solidFill>
              </a:rPr>
              <a:t>N and P leaving site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sz="2800" dirty="0">
                <a:solidFill>
                  <a:schemeClr val="tx1"/>
                </a:solidFill>
              </a:rPr>
              <a:t>Before and after project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sz="2800" dirty="0">
                <a:solidFill>
                  <a:schemeClr val="tx1"/>
                </a:solidFill>
              </a:rPr>
              <a:t>With and without SCM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sz="2800" dirty="0">
                <a:solidFill>
                  <a:schemeClr val="tx1"/>
                </a:solidFill>
              </a:rPr>
              <a:t>Total load and loading rate (</a:t>
            </a:r>
            <a:r>
              <a:rPr lang="en-US" sz="2800" dirty="0" err="1">
                <a:solidFill>
                  <a:schemeClr val="tx1"/>
                </a:solidFill>
              </a:rPr>
              <a:t>lb</a:t>
            </a:r>
            <a:r>
              <a:rPr lang="en-US" sz="2800" dirty="0">
                <a:solidFill>
                  <a:schemeClr val="tx1"/>
                </a:solidFill>
              </a:rPr>
              <a:t>/</a:t>
            </a:r>
            <a:r>
              <a:rPr lang="en-US" sz="2800" dirty="0" err="1">
                <a:solidFill>
                  <a:schemeClr val="tx1"/>
                </a:solidFill>
              </a:rPr>
              <a:t>yr</a:t>
            </a:r>
            <a:r>
              <a:rPr lang="en-US" sz="2800" dirty="0">
                <a:solidFill>
                  <a:schemeClr val="tx1"/>
                </a:solidFill>
              </a:rPr>
              <a:t> and </a:t>
            </a:r>
            <a:r>
              <a:rPr lang="en-US" sz="2800" dirty="0" err="1">
                <a:solidFill>
                  <a:schemeClr val="tx1"/>
                </a:solidFill>
              </a:rPr>
              <a:t>lb</a:t>
            </a:r>
            <a:r>
              <a:rPr lang="en-US" sz="2800" dirty="0">
                <a:solidFill>
                  <a:schemeClr val="tx1"/>
                </a:solidFill>
              </a:rPr>
              <a:t>/ac/</a:t>
            </a:r>
            <a:r>
              <a:rPr lang="en-US" sz="2800" dirty="0" err="1">
                <a:solidFill>
                  <a:schemeClr val="tx1"/>
                </a:solidFill>
              </a:rPr>
              <a:t>yr</a:t>
            </a:r>
            <a:r>
              <a:rPr lang="en-US" sz="2800" dirty="0">
                <a:solidFill>
                  <a:schemeClr val="tx1"/>
                </a:solidFill>
              </a:rPr>
              <a:t>)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3200" dirty="0">
                <a:solidFill>
                  <a:schemeClr val="tx1"/>
                </a:solidFill>
              </a:rPr>
              <a:t>Target load and loading rates, scaled to project area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3200" dirty="0">
                <a:solidFill>
                  <a:schemeClr val="tx1"/>
                </a:solidFill>
              </a:rPr>
              <a:t>Total Reduction needed (relative to load without SCM)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3200" dirty="0">
                <a:solidFill>
                  <a:schemeClr val="tx1"/>
                </a:solidFill>
              </a:rPr>
              <a:t>Buy-Down threshold 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3200" dirty="0">
                <a:solidFill>
                  <a:schemeClr val="tx1"/>
                </a:solidFill>
              </a:rPr>
              <a:t>Treatment Balance relative to Reduction needed </a:t>
            </a:r>
          </a:p>
          <a:p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D56DC2-8FA2-4409-8000-03F24A8F5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C92D643-2A28-4A9D-9E65-51D354DDE0EE}"/>
              </a:ext>
            </a:extLst>
          </p:cNvPr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2538148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SNAP to Tar-Pamlico Tool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1200"/>
              </a:spcBef>
            </a:pPr>
            <a:r>
              <a:rPr lang="en-US" sz="2800" dirty="0">
                <a:solidFill>
                  <a:schemeClr val="tx1"/>
                </a:solidFill>
              </a:rPr>
              <a:t>Similarities:</a:t>
            </a:r>
          </a:p>
          <a:p>
            <a:pPr lvl="1">
              <a:spcBef>
                <a:spcPts val="1200"/>
              </a:spcBef>
            </a:pPr>
            <a:r>
              <a:rPr lang="en-US" sz="2400" dirty="0">
                <a:solidFill>
                  <a:schemeClr val="tx1"/>
                </a:solidFill>
              </a:rPr>
              <a:t>Site-scale annual runoff volume calculated with Simple Method</a:t>
            </a:r>
          </a:p>
          <a:p>
            <a:pPr lvl="1">
              <a:spcBef>
                <a:spcPts val="1200"/>
              </a:spcBef>
            </a:pPr>
            <a:r>
              <a:rPr lang="en-US" sz="2400" dirty="0">
                <a:solidFill>
                  <a:schemeClr val="tx1"/>
                </a:solidFill>
              </a:rPr>
              <a:t>Annual runoff volume * landcover-specific nutrient concentrations </a:t>
            </a:r>
          </a:p>
          <a:p>
            <a:pPr>
              <a:spcBef>
                <a:spcPts val="1200"/>
              </a:spcBef>
            </a:pPr>
            <a:r>
              <a:rPr lang="en-US" sz="2800" dirty="0">
                <a:solidFill>
                  <a:schemeClr val="tx1"/>
                </a:solidFill>
              </a:rPr>
              <a:t>Differences:</a:t>
            </a:r>
          </a:p>
          <a:p>
            <a:pPr lvl="1">
              <a:spcBef>
                <a:spcPts val="1200"/>
              </a:spcBef>
            </a:pPr>
            <a:r>
              <a:rPr lang="en-US" sz="2400" dirty="0">
                <a:solidFill>
                  <a:schemeClr val="tx1"/>
                </a:solidFill>
              </a:rPr>
              <a:t>Different landcover TN and TP EMCs</a:t>
            </a:r>
          </a:p>
          <a:p>
            <a:pPr lvl="1">
              <a:spcBef>
                <a:spcPts val="1200"/>
              </a:spcBef>
            </a:pPr>
            <a:r>
              <a:rPr lang="en-US" sz="2400" dirty="0">
                <a:solidFill>
                  <a:schemeClr val="tx1"/>
                </a:solidFill>
              </a:rPr>
              <a:t>SNAP SCM treatment first determines volume reduction (hydrologic fates), then applies a set EMC to effluent</a:t>
            </a:r>
          </a:p>
          <a:p>
            <a:pPr lvl="1">
              <a:spcBef>
                <a:spcPts val="1200"/>
              </a:spcBef>
            </a:pPr>
            <a:r>
              <a:rPr lang="en-US" sz="2400" dirty="0">
                <a:solidFill>
                  <a:schemeClr val="tx1"/>
                </a:solidFill>
              </a:rPr>
              <a:t>Tar-Pam SCM treatment uses percent reduction</a:t>
            </a:r>
          </a:p>
          <a:p>
            <a:pPr lvl="1">
              <a:spcBef>
                <a:spcPts val="1200"/>
              </a:spcBef>
            </a:pPr>
            <a:r>
              <a:rPr lang="en-US" sz="2400" dirty="0">
                <a:solidFill>
                  <a:schemeClr val="tx1"/>
                </a:solidFill>
              </a:rPr>
              <a:t>SNAP can apply watershed-specific Rules (e.g. for buydown calculation)</a:t>
            </a:r>
          </a:p>
          <a:p>
            <a:pPr lvl="1">
              <a:spcBef>
                <a:spcPts val="1200"/>
              </a:spcBef>
            </a:pPr>
            <a:r>
              <a:rPr lang="en-US" sz="2400" dirty="0">
                <a:solidFill>
                  <a:schemeClr val="tx1"/>
                </a:solidFill>
              </a:rPr>
              <a:t>SNAP can do SCM under/oversizing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944865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1D8EF-54BA-409E-ABC0-404FE9176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Tool Assumptions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BDC1FB-7CE8-4693-ADC2-0650AFBA16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sz="3200" dirty="0">
                <a:solidFill>
                  <a:schemeClr val="tx1"/>
                </a:solidFill>
              </a:rPr>
              <a:t>Simple Method for runoff volume calculation</a:t>
            </a:r>
          </a:p>
          <a:p>
            <a:pPr>
              <a:spcBef>
                <a:spcPts val="1200"/>
              </a:spcBef>
            </a:pPr>
            <a:r>
              <a:rPr lang="en-US" sz="3200" dirty="0">
                <a:solidFill>
                  <a:schemeClr val="tx1"/>
                </a:solidFill>
              </a:rPr>
              <a:t>N &amp; P export increases linearly with runoff</a:t>
            </a:r>
          </a:p>
          <a:p>
            <a:pPr>
              <a:spcBef>
                <a:spcPts val="1200"/>
              </a:spcBef>
            </a:pPr>
            <a:r>
              <a:rPr lang="en-US" sz="3200" dirty="0">
                <a:solidFill>
                  <a:schemeClr val="tx1"/>
                </a:solidFill>
              </a:rPr>
              <a:t>Runoff, nutrient exports, SCM hydrologic partitioning are </a:t>
            </a:r>
            <a:r>
              <a:rPr lang="en-US" sz="3200" b="1" dirty="0">
                <a:solidFill>
                  <a:schemeClr val="tx1"/>
                </a:solidFill>
              </a:rPr>
              <a:t>average</a:t>
            </a:r>
            <a:r>
              <a:rPr lang="en-US" sz="3200" dirty="0">
                <a:solidFill>
                  <a:schemeClr val="tx1"/>
                </a:solidFill>
              </a:rPr>
              <a:t> annual</a:t>
            </a:r>
          </a:p>
          <a:p>
            <a:pPr>
              <a:spcBef>
                <a:spcPts val="1200"/>
              </a:spcBef>
            </a:pPr>
            <a:r>
              <a:rPr lang="en-US" sz="3200" dirty="0">
                <a:solidFill>
                  <a:schemeClr val="tx1"/>
                </a:solidFill>
              </a:rPr>
              <a:t>SCM effluent conc’s </a:t>
            </a:r>
            <a:r>
              <a:rPr lang="en-US" sz="3200" b="1" dirty="0">
                <a:solidFill>
                  <a:schemeClr val="tx1"/>
                </a:solidFill>
              </a:rPr>
              <a:t>cluster around set value</a:t>
            </a:r>
          </a:p>
          <a:p>
            <a:pPr>
              <a:spcBef>
                <a:spcPts val="1200"/>
              </a:spcBef>
            </a:pPr>
            <a:r>
              <a:rPr lang="en-US" sz="3200" dirty="0">
                <a:solidFill>
                  <a:schemeClr val="tx1"/>
                </a:solidFill>
              </a:rPr>
              <a:t>Infiltrated P immobilized in soil</a:t>
            </a:r>
          </a:p>
          <a:p>
            <a:pPr>
              <a:spcBef>
                <a:spcPts val="1200"/>
              </a:spcBef>
            </a:pPr>
            <a:r>
              <a:rPr lang="en-US" sz="3200" dirty="0">
                <a:solidFill>
                  <a:schemeClr val="tx1"/>
                </a:solidFill>
              </a:rPr>
              <a:t>Infiltrated N denitrifies prior to reaching waterbody</a:t>
            </a:r>
          </a:p>
          <a:p>
            <a:pPr>
              <a:spcBef>
                <a:spcPts val="1200"/>
              </a:spcBef>
            </a:pPr>
            <a:r>
              <a:rPr lang="en-US" sz="3200" dirty="0">
                <a:solidFill>
                  <a:schemeClr val="tx1"/>
                </a:solidFill>
              </a:rPr>
              <a:t>SCMs designed / maintained to State requirements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B9CCB2-9470-43CD-9EC5-AADCB0F40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E66023E-816B-4B27-B05A-5BB81ACE3A1F}"/>
              </a:ext>
            </a:extLst>
          </p:cNvPr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971385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9574B-066E-43F8-8061-D42198437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Tool Limitations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8900D9-0C04-4A29-84A6-9A7A203970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sz="3200" dirty="0">
                <a:solidFill>
                  <a:schemeClr val="tx1"/>
                </a:solidFill>
              </a:rPr>
              <a:t>Drainage area maximum 1 square mile</a:t>
            </a:r>
          </a:p>
          <a:p>
            <a:pPr>
              <a:spcBef>
                <a:spcPts val="1200"/>
              </a:spcBef>
            </a:pPr>
            <a:r>
              <a:rPr lang="en-US" sz="3200" dirty="0">
                <a:solidFill>
                  <a:schemeClr val="tx1"/>
                </a:solidFill>
              </a:rPr>
              <a:t>Does not model agriculture</a:t>
            </a:r>
          </a:p>
          <a:p>
            <a:pPr>
              <a:spcBef>
                <a:spcPts val="1200"/>
              </a:spcBef>
            </a:pPr>
            <a:r>
              <a:rPr lang="en-US" sz="3200" dirty="0">
                <a:solidFill>
                  <a:schemeClr val="tx1"/>
                </a:solidFill>
              </a:rPr>
              <a:t>Does not model subsurface or instream transport / transformation</a:t>
            </a:r>
          </a:p>
          <a:p>
            <a:pPr>
              <a:spcBef>
                <a:spcPts val="1200"/>
              </a:spcBef>
            </a:pPr>
            <a:r>
              <a:rPr lang="en-US" sz="3200" dirty="0">
                <a:solidFill>
                  <a:schemeClr val="tx1"/>
                </a:solidFill>
              </a:rPr>
              <a:t>Does not model onsite wastewater</a:t>
            </a:r>
          </a:p>
          <a:p>
            <a:pPr>
              <a:spcBef>
                <a:spcPts val="1200"/>
              </a:spcBef>
            </a:pPr>
            <a:r>
              <a:rPr lang="en-US" sz="3200" dirty="0">
                <a:solidFill>
                  <a:schemeClr val="tx1"/>
                </a:solidFill>
              </a:rPr>
              <a:t>Cannot estimate error or variability</a:t>
            </a:r>
          </a:p>
          <a:p>
            <a:pPr>
              <a:spcBef>
                <a:spcPts val="1200"/>
              </a:spcBef>
            </a:pPr>
            <a:r>
              <a:rPr lang="en-US" sz="3200" dirty="0">
                <a:solidFill>
                  <a:schemeClr val="tx1"/>
                </a:solidFill>
              </a:rPr>
              <a:t>Custom SCMs must use hydrologic partitioning and effluent concentration with central tendency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EE3249-E6F6-47A3-B456-67865AF0B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DA819E9-DB95-4D9A-9FD0-E148B4F5EEA6}"/>
              </a:ext>
            </a:extLst>
          </p:cNvPr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4056557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New? (relative to older tools)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28727"/>
            <a:ext cx="10515600" cy="5157786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All SCMs that have Minimum Design Criteria</a:t>
            </a:r>
          </a:p>
          <a:p>
            <a:r>
              <a:rPr lang="en-US" sz="2800" dirty="0">
                <a:solidFill>
                  <a:schemeClr val="tx1"/>
                </a:solidFill>
              </a:rPr>
              <a:t>Use SCM design variants and HyPerTool outputs</a:t>
            </a:r>
          </a:p>
          <a:p>
            <a:r>
              <a:rPr lang="en-US" sz="2800" dirty="0">
                <a:solidFill>
                  <a:schemeClr val="tx1"/>
                </a:solidFill>
              </a:rPr>
              <a:t>Custom SCMs and land covers</a:t>
            </a:r>
          </a:p>
          <a:p>
            <a:r>
              <a:rPr lang="en-US" sz="2800" dirty="0">
                <a:solidFill>
                  <a:schemeClr val="tx1"/>
                </a:solidFill>
              </a:rPr>
              <a:t>Reports under/over-treatment vs. loading rate targets</a:t>
            </a:r>
          </a:p>
          <a:p>
            <a:r>
              <a:rPr lang="en-US" sz="2800" dirty="0">
                <a:solidFill>
                  <a:schemeClr val="tx1"/>
                </a:solidFill>
              </a:rPr>
              <a:t>Determines, reports watershed-specific compliance</a:t>
            </a:r>
          </a:p>
          <a:p>
            <a:r>
              <a:rPr lang="en-US" sz="2800" dirty="0">
                <a:solidFill>
                  <a:schemeClr val="tx1"/>
                </a:solidFill>
              </a:rPr>
              <a:t>Automated Nutrient Offset reporting form</a:t>
            </a:r>
          </a:p>
          <a:p>
            <a:r>
              <a:rPr lang="en-US" sz="2800" dirty="0">
                <a:solidFill>
                  <a:schemeClr val="tx1"/>
                </a:solidFill>
              </a:rPr>
              <a:t>Online GIS map to find your watershed, delivery zone</a:t>
            </a:r>
          </a:p>
          <a:p>
            <a:r>
              <a:rPr lang="en-US" sz="2800" dirty="0">
                <a:solidFill>
                  <a:schemeClr val="tx1"/>
                </a:solidFill>
              </a:rPr>
              <a:t>Export data to other spreadsheet or database</a:t>
            </a:r>
          </a:p>
          <a:p>
            <a:r>
              <a:rPr lang="en-US" sz="2800" dirty="0">
                <a:solidFill>
                  <a:schemeClr val="tx1"/>
                </a:solidFill>
              </a:rPr>
              <a:t>Simpler set of land cover types with clear definitions</a:t>
            </a:r>
          </a:p>
          <a:p>
            <a:r>
              <a:rPr lang="en-US" sz="2800" dirty="0">
                <a:solidFill>
                  <a:schemeClr val="tx1"/>
                </a:solidFill>
              </a:rPr>
              <a:t>All background calculations visible to user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818364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bauq xmlns="53a70384-1bbb-44b2-b123-63d2d8bc7a5c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BCC3E21AA6D748817A024EC2941F06" ma:contentTypeVersion="23" ma:contentTypeDescription="Create a new document." ma:contentTypeScope="" ma:versionID="3e0b2ef7ad98dd424f1ad85e90afe3ec">
  <xsd:schema xmlns:xsd="http://www.w3.org/2001/XMLSchema" xmlns:xs="http://www.w3.org/2001/XMLSchema" xmlns:p="http://schemas.microsoft.com/office/2006/metadata/properties" xmlns:ns1="http://schemas.microsoft.com/sharepoint/v3" xmlns:ns2="53a70384-1bbb-44b2-b123-63d2d8bc7a5c" xmlns:ns3="f2a8bc86-5e12-491d-a750-e2184e91ddc0" targetNamespace="http://schemas.microsoft.com/office/2006/metadata/properties" ma:root="true" ma:fieldsID="02cd9afc12c26bff4ef3de0510208dc1" ns1:_="" ns2:_="" ns3:_="">
    <xsd:import namespace="http://schemas.microsoft.com/sharepoint/v3"/>
    <xsd:import namespace="53a70384-1bbb-44b2-b123-63d2d8bc7a5c"/>
    <xsd:import namespace="f2a8bc86-5e12-491d-a750-e2184e91ddc0"/>
    <xsd:element name="properties">
      <xsd:complexType>
        <xsd:sequence>
          <xsd:element name="documentManagement">
            <xsd:complexType>
              <xsd:all>
                <xsd:element ref="ns1:_ip_UnifiedCompliancePolicyProperties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1:_ip_UnifiedCompliancePolicyUIAction" minOccurs="0"/>
                <xsd:element ref="ns2:bauq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a70384-1bbb-44b2-b123-63d2d8bc7a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6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7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bauq" ma:index="22" nillable="true" ma:displayName="Date and time" ma:internalName="bauq">
      <xsd:simpleType>
        <xsd:restriction base="dms:DateTime"/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a8bc86-5e12-491d-a750-e2184e91ddc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9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C8C5C5C-2F8D-41D4-BA2B-05974C42375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3E347C4-91BB-4D61-9F37-5A6885E29480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97c26e27-a340-4306-98a7-c36055956ab5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2893163c-4790-4570-a539-5f3cb3bacbe3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6570A64-922B-4950-B4C7-04F644219F8D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5181</TotalTime>
  <Words>1401</Words>
  <Application>Microsoft Office PowerPoint</Application>
  <PresentationFormat>Widescreen</PresentationFormat>
  <Paragraphs>237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Times New Roman</vt:lpstr>
      <vt:lpstr>2_Office Theme</vt:lpstr>
      <vt:lpstr>Updates to NCDEQ’s Stormwater Nitrogen and Phosphorus Tool (SNAP)</vt:lpstr>
      <vt:lpstr>What is the Stormwater Nitrogen and Phosphorus (SNAP) Tool?</vt:lpstr>
      <vt:lpstr>How Does the Tool Work?</vt:lpstr>
      <vt:lpstr>What Does SNAP Calculate For You?</vt:lpstr>
      <vt:lpstr>What Does SNAP Calculate For You? SPECIFICALLY</vt:lpstr>
      <vt:lpstr>Comparing SNAP to Tar-Pamlico Tool</vt:lpstr>
      <vt:lpstr>Tool Assumptions</vt:lpstr>
      <vt:lpstr>Tool Limitations</vt:lpstr>
      <vt:lpstr>What’s New? (relative to older tools)</vt:lpstr>
      <vt:lpstr>What’s Improved? (relative to older tools)</vt:lpstr>
      <vt:lpstr>Nutrient SCMs in Tool</vt:lpstr>
      <vt:lpstr>Existing Tool Flexibility and Capabilities</vt:lpstr>
      <vt:lpstr>Goals of Tool Update / Needs of Tool Performance</vt:lpstr>
      <vt:lpstr>Cat-Helping</vt:lpstr>
      <vt:lpstr>SNAP Tool User Groups</vt:lpstr>
      <vt:lpstr>General Modifications for SNAP 4.2</vt:lpstr>
      <vt:lpstr>Requested Mods Not in This Update</vt:lpstr>
      <vt:lpstr>Schedule for Completion / Release</vt:lpstr>
      <vt:lpstr>Testers &amp; Reviewers Needed!</vt:lpstr>
      <vt:lpstr>Needed Feedback from Testers &amp; Reviewers</vt:lpstr>
      <vt:lpstr>SNAP 4.2 Demonstration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D'Arconte, Trish</cp:lastModifiedBy>
  <cp:revision>86</cp:revision>
  <cp:lastPrinted>2019-03-29T15:51:44Z</cp:lastPrinted>
  <dcterms:created xsi:type="dcterms:W3CDTF">2015-06-24T15:01:50Z</dcterms:created>
  <dcterms:modified xsi:type="dcterms:W3CDTF">2021-09-02T22:04:10Z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0x01010037BCC3E21AA6D748817A024EC2941F06</vt:lpwstr>
  </property>
</Properties>
</file>