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17"/>
  </p:notesMasterIdLst>
  <p:sldIdLst>
    <p:sldId id="428" r:id="rId6"/>
    <p:sldId id="260" r:id="rId7"/>
    <p:sldId id="469" r:id="rId8"/>
    <p:sldId id="470" r:id="rId9"/>
    <p:sldId id="476" r:id="rId10"/>
    <p:sldId id="474" r:id="rId11"/>
    <p:sldId id="472" r:id="rId12"/>
    <p:sldId id="473" r:id="rId13"/>
    <p:sldId id="475" r:id="rId14"/>
    <p:sldId id="471" r:id="rId15"/>
    <p:sldId id="268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472C4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2462" autoAdjust="0"/>
  </p:normalViewPr>
  <p:slideViewPr>
    <p:cSldViewPr snapToGrid="0">
      <p:cViewPr varScale="1">
        <p:scale>
          <a:sx n="79" d="100"/>
          <a:sy n="79" d="100"/>
        </p:scale>
        <p:origin x="6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10,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41953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</a:t>
            </a:r>
          </a:p>
          <a:p>
            <a:r>
              <a:rPr lang="en-US" sz="3200" b="1" i="1" dirty="0">
                <a:latin typeface="+mj-lt"/>
              </a:rPr>
              <a:t>Nutrient Management </a:t>
            </a:r>
          </a:p>
          <a:p>
            <a:r>
              <a:rPr lang="en-US" sz="3200" b="1" i="1" dirty="0">
                <a:latin typeface="+mj-lt"/>
              </a:rPr>
              <a:t>Strategy: Agriculture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6FB0-C15E-F1E1-EC07-386C0F55F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5BC5-7E9D-677F-3424-0F9FBEAF1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TAG recommendations have been non-regulatory</a:t>
            </a:r>
          </a:p>
          <a:p>
            <a:r>
              <a:rPr lang="en-US" dirty="0"/>
              <a:t>Funding = implementation</a:t>
            </a:r>
          </a:p>
          <a:p>
            <a:r>
              <a:rPr lang="en-US" dirty="0"/>
              <a:t>No capacity to expand and re-design NLEW</a:t>
            </a:r>
          </a:p>
          <a:p>
            <a:r>
              <a:rPr lang="en-US" dirty="0"/>
              <a:t>Pasture &gt; Cropland</a:t>
            </a:r>
          </a:p>
          <a:p>
            <a:r>
              <a:rPr lang="en-US" dirty="0"/>
              <a:t>Phosphorus is key</a:t>
            </a:r>
          </a:p>
          <a:p>
            <a:r>
              <a:rPr lang="en-US" dirty="0"/>
              <a:t>We don’t intend to apply a numerical reduction target to agriculture</a:t>
            </a:r>
          </a:p>
          <a:p>
            <a:r>
              <a:rPr lang="en-US" dirty="0"/>
              <a:t>In lieu of NLEW modeling, track and report on progress</a:t>
            </a:r>
          </a:p>
          <a:p>
            <a:pPr lvl="1"/>
            <a:r>
              <a:rPr lang="en-US" dirty="0"/>
              <a:t>What should the report include?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5BB1-578C-D913-086D-E3FF209E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EB8CE7-8AFA-0CFB-7601-115C26A660E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Rock Lake NMS Rulemaking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493045"/>
            <a:ext cx="10630711" cy="4755355"/>
          </a:xfrm>
        </p:spPr>
        <p:txBody>
          <a:bodyPr/>
          <a:lstStyle/>
          <a:p>
            <a:r>
              <a:rPr lang="en-US" dirty="0"/>
              <a:t>Joe Hudyncia update on NCDACS litter waste records</a:t>
            </a:r>
          </a:p>
          <a:p>
            <a:r>
              <a:rPr lang="en-US" dirty="0"/>
              <a:t>NRCS update on BMP implementation:</a:t>
            </a:r>
          </a:p>
          <a:p>
            <a:pPr lvl="1"/>
            <a:r>
              <a:rPr lang="en-US" dirty="0"/>
              <a:t>$38.4 million spent in HRL counties (not limited to HRL watershed)</a:t>
            </a:r>
          </a:p>
          <a:p>
            <a:pPr lvl="1"/>
            <a:r>
              <a:rPr lang="en-US" dirty="0"/>
              <a:t>22,600 new acres of tillage management</a:t>
            </a:r>
          </a:p>
          <a:p>
            <a:pPr lvl="1"/>
            <a:r>
              <a:rPr lang="en-US" dirty="0"/>
              <a:t>6,900 new acres of cover crops</a:t>
            </a:r>
          </a:p>
          <a:p>
            <a:pPr lvl="1"/>
            <a:r>
              <a:rPr lang="en-US" dirty="0"/>
              <a:t>167 waste storage facilities</a:t>
            </a:r>
          </a:p>
          <a:p>
            <a:pPr lvl="1"/>
            <a:r>
              <a:rPr lang="en-US" dirty="0"/>
              <a:t>870,900 feet of fencing (76 stream crossings, 579 acres of access control)</a:t>
            </a:r>
          </a:p>
          <a:p>
            <a:pPr lvl="1"/>
            <a:r>
              <a:rPr lang="en-US" dirty="0"/>
              <a:t>4,400 acres of prescribed grazing</a:t>
            </a:r>
          </a:p>
          <a:p>
            <a:pPr lvl="1"/>
            <a:r>
              <a:rPr lang="en-US" dirty="0"/>
              <a:t>3,900 acres of nutrient management</a:t>
            </a:r>
          </a:p>
          <a:p>
            <a:r>
              <a:rPr lang="en-US" dirty="0"/>
              <a:t>Taylor Darnell to upload litter waste analysis report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Action Items from Meeting #2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27F3A-B3E9-41ED-AF8F-A365F10BB6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4412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0F-38D4-2045-0393-431DA7AB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HRL Ag TAG Initial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8EF3-41FE-C702-0228-BDA37FB8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farmers are already using precision nutrient management</a:t>
            </a:r>
          </a:p>
          <a:p>
            <a:pPr lvl="1"/>
            <a:r>
              <a:rPr lang="en-US" dirty="0"/>
              <a:t>Smaller producers generally cannot afford the time/resources/energy required</a:t>
            </a:r>
          </a:p>
          <a:p>
            <a:r>
              <a:rPr lang="en-US" dirty="0"/>
              <a:t>Poultry industry has undergone significant changes</a:t>
            </a:r>
          </a:p>
          <a:p>
            <a:pPr lvl="1"/>
            <a:r>
              <a:rPr lang="en-US" dirty="0"/>
              <a:t>Slight overall increase in production (trend in point-in-time inventory unclear)</a:t>
            </a:r>
          </a:p>
          <a:p>
            <a:pPr lvl="1"/>
            <a:r>
              <a:rPr lang="en-US" dirty="0"/>
              <a:t>Litter being applied across the watershed</a:t>
            </a:r>
          </a:p>
          <a:p>
            <a:r>
              <a:rPr lang="en-US" dirty="0"/>
              <a:t>Local conservation staffing capacity is an ongoing limitation</a:t>
            </a:r>
          </a:p>
          <a:p>
            <a:r>
              <a:rPr lang="en-US" dirty="0"/>
              <a:t>TAG members highlight need for better education, outreach, and training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16809-423B-67CA-650C-472E370F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FE759A-5004-4F56-E5B3-CA519A4B61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Highlights for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32340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3986-20F5-A78B-6138-596C983B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Points of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E0DB7-E291-6FBD-ECF9-EF3BA421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Phosphorus over-application via waste/residuals</a:t>
            </a:r>
          </a:p>
          <a:p>
            <a:pPr lvl="1"/>
            <a:r>
              <a:rPr lang="en-US" dirty="0"/>
              <a:t>Litter testing</a:t>
            </a:r>
          </a:p>
          <a:p>
            <a:pPr lvl="1"/>
            <a:r>
              <a:rPr lang="en-US" dirty="0"/>
              <a:t>Inspection and enforcement of waste utilization plans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Application setbacks</a:t>
            </a:r>
          </a:p>
          <a:p>
            <a:r>
              <a:rPr lang="en-US" dirty="0"/>
              <a:t>Livestock exclusion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Technical assistance</a:t>
            </a:r>
          </a:p>
          <a:p>
            <a:pPr lvl="1"/>
            <a:r>
              <a:rPr lang="en-US" dirty="0"/>
              <a:t>Regulate stream access</a:t>
            </a:r>
          </a:p>
          <a:p>
            <a:pPr lvl="1"/>
            <a:r>
              <a:rPr lang="en-US" dirty="0"/>
              <a:t>Allow flash grazing</a:t>
            </a:r>
          </a:p>
          <a:p>
            <a:pPr lvl="1"/>
            <a:r>
              <a:rPr lang="en-US" dirty="0"/>
              <a:t>Funding</a:t>
            </a:r>
          </a:p>
          <a:p>
            <a:pPr lvl="1"/>
            <a:r>
              <a:rPr lang="en-US" dirty="0"/>
              <a:t>Tax credits</a:t>
            </a:r>
          </a:p>
          <a:p>
            <a:pPr lvl="1"/>
            <a:r>
              <a:rPr lang="en-US" dirty="0"/>
              <a:t>Fines</a:t>
            </a:r>
          </a:p>
          <a:p>
            <a:pPr lvl="1"/>
            <a:r>
              <a:rPr lang="en-US" dirty="0"/>
              <a:t>Drinking water fee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5F03F-03FE-7B6F-B7E9-3F38B73A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93A42D-FDE5-A03F-43FD-008B7980D2F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7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4B11-BF26-B5B9-2A56-6EDA31B5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5283-236D-F793-C7DD-ED82988D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2E856-53D9-C375-7FAA-F7F4FAB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386053-B26B-DBC9-2103-4378FA8A820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BE31-02FF-BD6B-CF55-FE083728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8F05-3E32-AC74-98BF-08D4355E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N loss reduction mandate applies in Neuse, Tar-Pamlico, Falls Lake, and Jordan Lake</a:t>
            </a:r>
          </a:p>
          <a:p>
            <a:pPr lvl="1"/>
            <a:r>
              <a:rPr lang="en-US" dirty="0"/>
              <a:t>Crop acres + fertilization rates + BMPs + yield expectations + NUE + soil groups     N loss estimate</a:t>
            </a:r>
          </a:p>
          <a:p>
            <a:pPr lvl="1"/>
            <a:r>
              <a:rPr lang="en-US" dirty="0"/>
              <a:t>All fields in watershed combined</a:t>
            </a:r>
          </a:p>
          <a:p>
            <a:pPr lvl="1"/>
            <a:r>
              <a:rPr lang="en-US" dirty="0"/>
              <a:t>Measured at “edge of management unit” (i.e. field boundary)</a:t>
            </a:r>
          </a:p>
          <a:p>
            <a:pPr lvl="1"/>
            <a:r>
              <a:rPr lang="en-US" dirty="0"/>
              <a:t>Loss at field, not loading to stream</a:t>
            </a:r>
          </a:p>
          <a:p>
            <a:pPr lvl="1"/>
            <a:r>
              <a:rPr lang="en-US" dirty="0"/>
              <a:t>Measured against baseline</a:t>
            </a:r>
          </a:p>
          <a:p>
            <a:pPr lvl="1"/>
            <a:r>
              <a:rPr lang="en-US" dirty="0"/>
              <a:t>Includes major crops, but not all</a:t>
            </a:r>
          </a:p>
          <a:p>
            <a:r>
              <a:rPr lang="en-US" dirty="0"/>
              <a:t>P loss tracking requirement applies in Tar-Pamlico, Falls Lake, Jordan Lake</a:t>
            </a:r>
          </a:p>
          <a:p>
            <a:pPr lvl="1"/>
            <a:r>
              <a:rPr lang="en-US" dirty="0"/>
              <a:t>Qualitative, not quantitative</a:t>
            </a:r>
          </a:p>
          <a:p>
            <a:pPr lvl="1"/>
            <a:r>
              <a:rPr lang="en-US" dirty="0"/>
              <a:t>Risk up or down</a:t>
            </a:r>
          </a:p>
          <a:p>
            <a:r>
              <a:rPr lang="en-US" dirty="0"/>
              <a:t>Pasture N loss reduction mandate applies in Falls Lake and Jordan Lake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A647C-9732-C16D-8D40-C2743F26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33D2B0-6809-0DBA-502E-0D0648CF6A8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69275D1-20DF-94D0-2F02-BF6057DF8A63}"/>
              </a:ext>
            </a:extLst>
          </p:cNvPr>
          <p:cNvSpPr/>
          <p:nvPr/>
        </p:nvSpPr>
        <p:spPr>
          <a:xfrm>
            <a:off x="9795753" y="2178996"/>
            <a:ext cx="184826" cy="1653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1459-2B39-2276-1E10-B0C1316D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 Reduction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565C7-64F6-6507-E27D-C343D8C1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54FFF1-028F-8AF6-774A-110C4A0A0D5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A4C68-C714-2F85-56F6-3635A633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70" y="1329141"/>
            <a:ext cx="4318699" cy="2802679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A7D4307-2B14-423F-9559-8B71B1E15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066" y="1329141"/>
            <a:ext cx="4368389" cy="280267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58C1F3-D558-F788-22F4-0DACE7DB5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627" y="4095488"/>
            <a:ext cx="3741372" cy="24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4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7665-8F9C-AF14-58B4-056CCE14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Implementation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32D3C8-65DA-3B55-651D-963A09ADD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26" y="1313929"/>
            <a:ext cx="4182613" cy="24661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D099A-EAB4-A9FC-B7EA-1E6C00DF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DDA4B9A-078E-FE81-0907-E02A2EC0A8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AF19AA-8A85-AA3B-F514-3F20939DD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74" y="1313929"/>
            <a:ext cx="4483310" cy="2466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548FC0-5EE4-01A4-02ED-2638F8368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71" y="3881336"/>
            <a:ext cx="4864922" cy="2198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446B37-1B19-FEE0-6E7F-C63E4F637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574" y="3881336"/>
            <a:ext cx="4182613" cy="24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6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C243E-8359-4065-C91B-B56A4E46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Cover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AEEB2C-7BA9-78F3-8C7E-4528B6FD1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28" y="1372546"/>
            <a:ext cx="5790472" cy="47545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752A3-FFAE-2E3B-50BF-E9915A7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73482F-818B-09EE-CEC0-7ED536F663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1F368-F67E-FB63-76D4-2EA61CEF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152" y="1372546"/>
            <a:ext cx="5561890" cy="35593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78C015-66D3-5498-02D7-2916BDF65416}"/>
              </a:ext>
            </a:extLst>
          </p:cNvPr>
          <p:cNvSpPr/>
          <p:nvPr/>
        </p:nvSpPr>
        <p:spPr>
          <a:xfrm>
            <a:off x="305528" y="4931924"/>
            <a:ext cx="5790472" cy="7101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3CD18-FC11-AD6E-3BC1-05CB36BC488A}"/>
              </a:ext>
            </a:extLst>
          </p:cNvPr>
          <p:cNvSpPr/>
          <p:nvPr/>
        </p:nvSpPr>
        <p:spPr>
          <a:xfrm>
            <a:off x="6237152" y="4299626"/>
            <a:ext cx="5561890" cy="340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73C8A-09D4-5F98-B1D8-261D76D45601}"/>
              </a:ext>
            </a:extLst>
          </p:cNvPr>
          <p:cNvSpPr txBox="1"/>
          <p:nvPr/>
        </p:nvSpPr>
        <p:spPr>
          <a:xfrm>
            <a:off x="2935524" y="1372546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(Baseline)</a:t>
            </a:r>
          </a:p>
        </p:txBody>
      </p:sp>
    </p:spTree>
    <p:extLst>
      <p:ext uri="{BB962C8B-B14F-4D97-AF65-F5344CB8AC3E}">
        <p14:creationId xmlns:p14="http://schemas.microsoft.com/office/powerpoint/2010/main" val="27781254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12962</TotalTime>
  <Words>437</Words>
  <Application>Microsoft Office PowerPoint</Application>
  <PresentationFormat>Widescreen</PresentationFormat>
  <Paragraphs>88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2_Office Theme</vt:lpstr>
      <vt:lpstr>Office Theme</vt:lpstr>
      <vt:lpstr>Department of Environmental Quality</vt:lpstr>
      <vt:lpstr>High Rock Lake NMS Rulemaking</vt:lpstr>
      <vt:lpstr>HRL Ag TAG Initial Report</vt:lpstr>
      <vt:lpstr>Report Points of Discussion</vt:lpstr>
      <vt:lpstr>Break</vt:lpstr>
      <vt:lpstr>Collective Compliance</vt:lpstr>
      <vt:lpstr>Ag Reduction Progress</vt:lpstr>
      <vt:lpstr>Buffer Implementation</vt:lpstr>
      <vt:lpstr>Land Cover</vt:lpstr>
      <vt:lpstr>Where to go from here?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69</cp:revision>
  <cp:lastPrinted>2022-09-29T12:35:38Z</cp:lastPrinted>
  <dcterms:created xsi:type="dcterms:W3CDTF">2015-06-24T15:01:50Z</dcterms:created>
  <dcterms:modified xsi:type="dcterms:W3CDTF">2023-03-09T22:00:24Z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