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17"/>
  </p:notesMasterIdLst>
  <p:sldIdLst>
    <p:sldId id="428" r:id="rId6"/>
    <p:sldId id="478" r:id="rId7"/>
    <p:sldId id="260" r:id="rId8"/>
    <p:sldId id="469" r:id="rId9"/>
    <p:sldId id="470" r:id="rId10"/>
    <p:sldId id="476" r:id="rId11"/>
    <p:sldId id="479" r:id="rId12"/>
    <p:sldId id="480" r:id="rId13"/>
    <p:sldId id="481" r:id="rId14"/>
    <p:sldId id="482" r:id="rId15"/>
    <p:sldId id="268" r:id="rId16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2462" autoAdjust="0"/>
  </p:normalViewPr>
  <p:slideViewPr>
    <p:cSldViewPr snapToGrid="0">
      <p:cViewPr varScale="1">
        <p:scale>
          <a:sx n="79" d="100"/>
          <a:sy n="79" d="100"/>
        </p:scale>
        <p:origin x="66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2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May 8,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1953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Strategy: Agriculture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460B1-91AF-BB68-E4DA-710D886E3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Consensus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AB0DC-C01C-A654-EECF-7C913BFCE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How has the Steering Committee’s feedback changed your proposal?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Should local committees be charged with data collection and analysis?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Are you comfortable incorporating a livestock exclusion provision into rule?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591BD-F2D1-A370-5D80-E08898B46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8B1F620-4C45-0056-5EE6-34A24969206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5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68573-28EC-C81E-051B-50B6A1482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Rule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8295E-AF2A-4710-3D37-D03F15DBB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Overall NMS percentage reduction goals will be applied</a:t>
            </a:r>
          </a:p>
          <a:p>
            <a:r>
              <a:rPr lang="en-US" dirty="0"/>
              <a:t>Agriculture representatives will submit an annual report that gauges progress toward achieving the overall goals</a:t>
            </a:r>
          </a:p>
          <a:p>
            <a:r>
              <a:rPr lang="en-US" dirty="0"/>
              <a:t>The report will track production and implementation metrics that have been determined through consultation from the Steering Committee and other stakeholders</a:t>
            </a:r>
          </a:p>
          <a:p>
            <a:r>
              <a:rPr lang="en-US" dirty="0"/>
              <a:t>No nutrient loss/loading model (i.e. NLEW) will be required to demonstrate collective compliance with the overall NMS reduction goals</a:t>
            </a:r>
          </a:p>
          <a:p>
            <a:r>
              <a:rPr lang="en-US" dirty="0"/>
              <a:t>The need for local agricultural committees to assist data collection will be determined by the TAG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2B110-F660-ED81-0674-B2F3F9AB4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A563AAD-D53F-1838-E26D-3B1935FE1956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25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Steering Committee Feedback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493045"/>
            <a:ext cx="10630711" cy="4755355"/>
          </a:xfrm>
        </p:spPr>
        <p:txBody>
          <a:bodyPr/>
          <a:lstStyle/>
          <a:p>
            <a:r>
              <a:rPr lang="en-US" dirty="0"/>
              <a:t>More interest in livestock stream access management and phosphorus application via waste than in numerical nitrogen loss/load modeling</a:t>
            </a:r>
          </a:p>
          <a:p>
            <a:r>
              <a:rPr lang="en-US" dirty="0"/>
              <a:t>Need good ambient data to align progress reports with evidence of improvement</a:t>
            </a:r>
          </a:p>
          <a:p>
            <a:r>
              <a:rPr lang="en-US" dirty="0"/>
              <a:t>No need for local committees if they’re not improving adoption of conservation practices</a:t>
            </a:r>
          </a:p>
          <a:p>
            <a:r>
              <a:rPr lang="en-US" dirty="0"/>
              <a:t>Some kind of watershed oversight committee may be necessary for tracking progress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4121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CF0F-38D4-2045-0393-431DA7AB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Metrics/Frequency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38EF3-41FE-C702-0228-BDA37FB8C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Alternating reports every 2, 3, 2, 3, 2, 3, etc. years</a:t>
            </a:r>
          </a:p>
          <a:p>
            <a:r>
              <a:rPr lang="en-US" dirty="0"/>
              <a:t>Implementation Report</a:t>
            </a:r>
          </a:p>
          <a:p>
            <a:pPr lvl="1"/>
            <a:r>
              <a:rPr lang="en-US" dirty="0"/>
              <a:t>2 years of data</a:t>
            </a:r>
          </a:p>
          <a:p>
            <a:pPr lvl="1"/>
            <a:r>
              <a:rPr lang="en-US" dirty="0"/>
              <a:t>BMP implementation</a:t>
            </a:r>
          </a:p>
          <a:p>
            <a:pPr lvl="2"/>
            <a:r>
              <a:rPr lang="en-US" dirty="0"/>
              <a:t>Practices chosen by centralized oversight committee</a:t>
            </a:r>
          </a:p>
          <a:p>
            <a:pPr lvl="2"/>
            <a:r>
              <a:rPr lang="en-US" dirty="0"/>
              <a:t>Steering Committee can offer a non-binding recommendation to oversight committee</a:t>
            </a:r>
          </a:p>
          <a:p>
            <a:pPr lvl="1"/>
            <a:r>
              <a:rPr lang="en-US" dirty="0"/>
              <a:t>Soil test phosphorus results</a:t>
            </a:r>
          </a:p>
          <a:p>
            <a:pPr lvl="1"/>
            <a:r>
              <a:rPr lang="en-US" dirty="0"/>
              <a:t>Cost share expenditures</a:t>
            </a:r>
          </a:p>
          <a:p>
            <a:r>
              <a:rPr lang="en-US" dirty="0"/>
              <a:t>Strategic Planning Report</a:t>
            </a:r>
          </a:p>
          <a:p>
            <a:pPr lvl="1"/>
            <a:r>
              <a:rPr lang="en-US" dirty="0"/>
              <a:t>3 years of data </a:t>
            </a:r>
          </a:p>
          <a:p>
            <a:pPr lvl="1"/>
            <a:r>
              <a:rPr lang="en-US" dirty="0"/>
              <a:t>Overlaps w/ Census of Agriculture publication</a:t>
            </a:r>
            <a:endParaRPr lang="en-US" i="1" dirty="0"/>
          </a:p>
          <a:p>
            <a:pPr lvl="1"/>
            <a:r>
              <a:rPr lang="en-US" dirty="0"/>
              <a:t>2-year report trends over time</a:t>
            </a:r>
          </a:p>
          <a:p>
            <a:pPr lvl="1"/>
            <a:r>
              <a:rPr lang="en-US" dirty="0"/>
              <a:t>Easement program enrollment</a:t>
            </a:r>
          </a:p>
          <a:p>
            <a:pPr lvl="1"/>
            <a:r>
              <a:rPr lang="en-US" dirty="0"/>
              <a:t>USDA Census of Agriculture</a:t>
            </a:r>
          </a:p>
          <a:p>
            <a:pPr lvl="2"/>
            <a:r>
              <a:rPr lang="en-US" dirty="0"/>
              <a:t>Animal numbers</a:t>
            </a:r>
          </a:p>
          <a:p>
            <a:pPr lvl="2"/>
            <a:r>
              <a:rPr lang="en-US" dirty="0"/>
              <a:t>Pasture acres</a:t>
            </a:r>
          </a:p>
          <a:p>
            <a:pPr lvl="2"/>
            <a:r>
              <a:rPr lang="en-US" dirty="0"/>
              <a:t>Crop Acres</a:t>
            </a:r>
          </a:p>
          <a:p>
            <a:pPr lvl="1"/>
            <a:r>
              <a:rPr lang="en-US" dirty="0"/>
              <a:t>Planning/Implementation recommendations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16809-423B-67CA-650C-472E370F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FE759A-5004-4F56-E5B3-CA519A4B619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BE371D-B189-90A7-1706-0C7C64441797}"/>
              </a:ext>
            </a:extLst>
          </p:cNvPr>
          <p:cNvSpPr txBox="1"/>
          <p:nvPr/>
        </p:nvSpPr>
        <p:spPr>
          <a:xfrm>
            <a:off x="7412477" y="3599234"/>
            <a:ext cx="2616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What’s missing?</a:t>
            </a:r>
          </a:p>
        </p:txBody>
      </p:sp>
    </p:spTree>
    <p:extLst>
      <p:ext uri="{BB962C8B-B14F-4D97-AF65-F5344CB8AC3E}">
        <p14:creationId xmlns:p14="http://schemas.microsoft.com/office/powerpoint/2010/main" val="332340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3986-20F5-A78B-6138-596C983B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Committees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E0DB7-E291-6FBD-ECF9-EF3BA421B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“Local Advisory Committee” in Neuse, Tar-Pamlico, and Falls Lake</a:t>
            </a:r>
          </a:p>
          <a:p>
            <a:pPr lvl="1"/>
            <a:r>
              <a:rPr lang="en-US" dirty="0"/>
              <a:t>Members include DSWC, SWCD, CEC, NCDACS Regional Agronomist, 2 Farmers</a:t>
            </a:r>
          </a:p>
          <a:p>
            <a:pPr lvl="1"/>
            <a:r>
              <a:rPr lang="en-US" dirty="0"/>
              <a:t>Meets annually</a:t>
            </a:r>
          </a:p>
          <a:p>
            <a:pPr lvl="1"/>
            <a:r>
              <a:rPr lang="en-US" dirty="0"/>
              <a:t>Review crop acres, fertilization, BMP implementation</a:t>
            </a:r>
          </a:p>
          <a:p>
            <a:pPr lvl="1"/>
            <a:r>
              <a:rPr lang="en-US" dirty="0"/>
              <a:t>Usually held adjacent to SWCD Board meeting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Input obtained directly from producers</a:t>
            </a:r>
          </a:p>
          <a:p>
            <a:pPr lvl="1"/>
            <a:r>
              <a:rPr lang="en-US" dirty="0"/>
              <a:t>Can assist SWCD in prioritization and strategy planning</a:t>
            </a:r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All volunteer</a:t>
            </a:r>
          </a:p>
          <a:p>
            <a:pPr lvl="1"/>
            <a:r>
              <a:rPr lang="en-US" dirty="0"/>
              <a:t>Not part of existing committee/group (extra workload)</a:t>
            </a:r>
          </a:p>
          <a:p>
            <a:pPr lvl="1"/>
            <a:r>
              <a:rPr lang="en-US" dirty="0"/>
              <a:t>Members lose interest over time</a:t>
            </a:r>
          </a:p>
          <a:p>
            <a:pPr lvl="1"/>
            <a:r>
              <a:rPr lang="en-US" dirty="0"/>
              <a:t>As implementation wanes, data collection loses value</a:t>
            </a:r>
          </a:p>
          <a:p>
            <a:pPr lvl="1"/>
            <a:r>
              <a:rPr lang="en-US" dirty="0"/>
              <a:t>Time consuming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5F03F-03FE-7B6F-B7E9-3F38B73A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693A42D-FDE5-A03F-43FD-008B7980D2F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603E5-8E7C-6860-A4D1-871DC78FD5B8}"/>
              </a:ext>
            </a:extLst>
          </p:cNvPr>
          <p:cNvSpPr txBox="1"/>
          <p:nvPr/>
        </p:nvSpPr>
        <p:spPr>
          <a:xfrm>
            <a:off x="7830768" y="2840875"/>
            <a:ext cx="33666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Are local committees </a:t>
            </a:r>
          </a:p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necessary?</a:t>
            </a:r>
          </a:p>
        </p:txBody>
      </p:sp>
    </p:spTree>
    <p:extLst>
      <p:ext uri="{BB962C8B-B14F-4D97-AF65-F5344CB8AC3E}">
        <p14:creationId xmlns:p14="http://schemas.microsoft.com/office/powerpoint/2010/main" val="327057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4B11-BF26-B5B9-2A56-6EDA31B50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Oversight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25283-236D-F793-C7DD-ED82988D9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Watershed/Basin Oversight Committee in Neuse, Tar-Pamlico, Falls Lake, and Jordan Lake</a:t>
            </a:r>
          </a:p>
          <a:p>
            <a:pPr lvl="1"/>
            <a:r>
              <a:rPr lang="en-US" dirty="0"/>
              <a:t>Members include DSWC, DWR, NRCS, SWCD, CES, NCFB, Enviros, Academics</a:t>
            </a:r>
          </a:p>
          <a:p>
            <a:pPr lvl="1"/>
            <a:r>
              <a:rPr lang="en-US" dirty="0"/>
              <a:t>Meets annually</a:t>
            </a:r>
          </a:p>
          <a:p>
            <a:pPr lvl="1"/>
            <a:r>
              <a:rPr lang="en-US" dirty="0"/>
              <a:t>Reviews and approves annual reports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Stakeholder involvement in review/approval</a:t>
            </a:r>
          </a:p>
          <a:p>
            <a:pPr lvl="1"/>
            <a:r>
              <a:rPr lang="en-US" dirty="0"/>
              <a:t>Can assist in strategy planning</a:t>
            </a:r>
          </a:p>
          <a:p>
            <a:pPr lvl="1"/>
            <a:r>
              <a:rPr lang="en-US" dirty="0"/>
              <a:t>Can provide more dynamic year-to-year change observation and oversight recommendations</a:t>
            </a:r>
          </a:p>
          <a:p>
            <a:pPr lvl="1"/>
            <a:r>
              <a:rPr lang="en-US" dirty="0"/>
              <a:t>Serves as a point of contact and deliberation for input from outside parties</a:t>
            </a:r>
          </a:p>
          <a:p>
            <a:r>
              <a:rPr lang="en-US" dirty="0"/>
              <a:t>Note</a:t>
            </a:r>
          </a:p>
          <a:p>
            <a:pPr lvl="1"/>
            <a:r>
              <a:rPr lang="en-US" dirty="0"/>
              <a:t>All data compilation and report writing falls to DSWC with or without an oversight committee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2E856-53D9-C375-7FAA-F7F4FABD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3386053-B26B-DBC9-2103-4378FA8A820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E4D14-5746-7E5D-455D-C002AA119C5F}"/>
              </a:ext>
            </a:extLst>
          </p:cNvPr>
          <p:cNvSpPr txBox="1"/>
          <p:nvPr/>
        </p:nvSpPr>
        <p:spPr>
          <a:xfrm>
            <a:off x="7597302" y="3013501"/>
            <a:ext cx="30748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Is an oversight </a:t>
            </a:r>
          </a:p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committee needed?</a:t>
            </a:r>
          </a:p>
        </p:txBody>
      </p:sp>
    </p:spTree>
    <p:extLst>
      <p:ext uri="{BB962C8B-B14F-4D97-AF65-F5344CB8AC3E}">
        <p14:creationId xmlns:p14="http://schemas.microsoft.com/office/powerpoint/2010/main" val="261003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8440B-DBD3-70BB-02B4-C8417558E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Regulations: Livestock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1E08B-A48E-AB21-EB74-B03AAD81A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DWR currently inspects livestock operations for WQ violations</a:t>
            </a:r>
          </a:p>
          <a:p>
            <a:pPr lvl="1"/>
            <a:r>
              <a:rPr lang="en-US" dirty="0"/>
              <a:t>Samples for turbidity, fecal coliform, sediment deposition, etc.</a:t>
            </a:r>
          </a:p>
          <a:p>
            <a:pPr lvl="1"/>
            <a:r>
              <a:rPr lang="en-US" dirty="0"/>
              <a:t>Issues ~4-5 warning letters per year (most often for turbidity/sediment)</a:t>
            </a:r>
          </a:p>
          <a:p>
            <a:pPr lvl="1"/>
            <a:r>
              <a:rPr lang="en-US" dirty="0"/>
              <a:t>Most producers voluntarily correct the problem (takes time)</a:t>
            </a:r>
          </a:p>
          <a:p>
            <a:pPr lvl="1"/>
            <a:r>
              <a:rPr lang="en-US" dirty="0"/>
              <a:t>Rotational grazing can be part of the solution</a:t>
            </a:r>
          </a:p>
          <a:p>
            <a:pPr lvl="1"/>
            <a:r>
              <a:rPr lang="en-US" dirty="0"/>
              <a:t>Enforcement is occasionally necessary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9459D-CD32-BB78-8CCC-AE49D813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7511DD9-2327-6071-01AE-6A8DE8DFA50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661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01E49-0B6F-5F66-8F20-E342DC308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TAG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D1CCF-82B2-2CE3-5115-F9FE263B0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20" y="1493045"/>
            <a:ext cx="11567160" cy="47553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Can a new rule accelerate the process of exclusion or encourage reluctant producers to act?</a:t>
            </a:r>
          </a:p>
          <a:p>
            <a:pPr lvl="1"/>
            <a:r>
              <a:rPr lang="en-US" dirty="0"/>
              <a:t>How does that differ for operations that are secondary sources of income?</a:t>
            </a:r>
          </a:p>
          <a:p>
            <a:pPr lvl="1"/>
            <a:r>
              <a:rPr lang="en-US" dirty="0"/>
              <a:t>Thoughts on an operation size threshold?</a:t>
            </a:r>
          </a:p>
          <a:p>
            <a:pPr lvl="2"/>
            <a:r>
              <a:rPr lang="en-US" dirty="0"/>
              <a:t>Only pastures with more than a certain number of livestock head</a:t>
            </a:r>
          </a:p>
          <a:p>
            <a:pPr lvl="2"/>
            <a:r>
              <a:rPr lang="en-US" dirty="0"/>
              <a:t>Only pastures that generate a certain amount of income</a:t>
            </a:r>
          </a:p>
          <a:p>
            <a:pPr lvl="1"/>
            <a:r>
              <a:rPr lang="en-US" dirty="0"/>
              <a:t>If no rule is recommended, what is needed to meaningfully increase the pace of exclusion?</a:t>
            </a:r>
          </a:p>
          <a:p>
            <a:r>
              <a:rPr lang="en-US" dirty="0"/>
              <a:t>Are achievement targets necessary?</a:t>
            </a:r>
          </a:p>
          <a:p>
            <a:pPr lvl="1"/>
            <a:r>
              <a:rPr lang="en-US" dirty="0"/>
              <a:t>i.e. certain percentage of operations excluded by XXXX date, increasing over time?</a:t>
            </a:r>
          </a:p>
          <a:p>
            <a:r>
              <a:rPr lang="en-US" dirty="0"/>
              <a:t>Can a separate BMP be implemented to lure them away from the stream?</a:t>
            </a:r>
          </a:p>
          <a:p>
            <a:pPr lvl="1"/>
            <a:r>
              <a:rPr lang="en-US" dirty="0"/>
              <a:t>Cost share tree plantings w/ protection through establishment</a:t>
            </a:r>
          </a:p>
          <a:p>
            <a:pPr lvl="1"/>
            <a:r>
              <a:rPr lang="en-US" dirty="0"/>
              <a:t>Cost share waterers</a:t>
            </a:r>
          </a:p>
          <a:p>
            <a:pPr lvl="1"/>
            <a:r>
              <a:rPr lang="en-US" dirty="0"/>
              <a:t>O&amp;M lasts until canopy expands to provide shade</a:t>
            </a:r>
          </a:p>
          <a:p>
            <a:pPr lvl="1"/>
            <a:r>
              <a:rPr lang="en-US" dirty="0"/>
              <a:t>Grants 10-year grace period before fencing is required (i.e. if “luring” BMP is implemented, no DWR enforcement actions will be taken)</a:t>
            </a:r>
          </a:p>
          <a:p>
            <a:pPr lvl="1"/>
            <a:r>
              <a:rPr lang="en-US" dirty="0"/>
              <a:t>If producer can demonstrate exclusion, no fencing is necessary</a:t>
            </a:r>
          </a:p>
          <a:p>
            <a:r>
              <a:rPr lang="en-US" dirty="0"/>
              <a:t>Can tax incentives or funding eligibility be tied to exclusion?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0334E-455D-AB7D-2BA2-54DD3DEE6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950A599-3138-1614-08AC-501EB75942C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29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68D23-17C8-E928-52FB-8343352F0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68C0D-EE4D-EBA7-4E8D-7901380FC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Maryland</a:t>
            </a:r>
          </a:p>
          <a:p>
            <a:pPr lvl="1"/>
            <a:r>
              <a:rPr lang="en-US" dirty="0"/>
              <a:t>Exclusion required for producers who earn &gt; $2,500 annually from farm sales or have 8 cows (or equivalent)</a:t>
            </a:r>
          </a:p>
          <a:p>
            <a:pPr lvl="1"/>
            <a:r>
              <a:rPr lang="en-US" dirty="0"/>
              <a:t>Minimum 10ft setback</a:t>
            </a:r>
          </a:p>
          <a:p>
            <a:pPr lvl="1"/>
            <a:r>
              <a:rPr lang="en-US" dirty="0"/>
              <a:t>Fencing not explicitly required, only controlled access</a:t>
            </a:r>
          </a:p>
          <a:p>
            <a:r>
              <a:rPr lang="en-US" dirty="0"/>
              <a:t>Virginia</a:t>
            </a:r>
          </a:p>
          <a:p>
            <a:pPr lvl="1"/>
            <a:r>
              <a:rPr lang="en-US" dirty="0"/>
              <a:t>Exclusion only required for operations with &gt; 300 beef cattle or dairies</a:t>
            </a:r>
          </a:p>
          <a:p>
            <a:pPr lvl="1"/>
            <a:r>
              <a:rPr lang="en-US" dirty="0"/>
              <a:t>No exclusion required for pastured animals</a:t>
            </a:r>
          </a:p>
          <a:p>
            <a:pPr lvl="1"/>
            <a:r>
              <a:rPr lang="en-US" dirty="0"/>
              <a:t>Complaint-driven process for activities that impact nutrient, sediment, toxin delivery to streams</a:t>
            </a:r>
          </a:p>
          <a:p>
            <a:pPr lvl="1"/>
            <a:r>
              <a:rPr lang="en-US" dirty="0"/>
              <a:t>When complaint is filed and investigated, the producer may correct voluntarily or be fined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FB5B-1082-5960-9110-2CED767FF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9529CC8-2504-466B-E3E6-676063E4166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48753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13267</TotalTime>
  <Words>851</Words>
  <Application>Microsoft Office PowerPoint</Application>
  <PresentationFormat>Widescreen</PresentationFormat>
  <Paragraphs>124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2_Office Theme</vt:lpstr>
      <vt:lpstr>Office Theme</vt:lpstr>
      <vt:lpstr>Department of Environmental Quality</vt:lpstr>
      <vt:lpstr>Agriculture Rule Proposal</vt:lpstr>
      <vt:lpstr>Steering Committee Feedback</vt:lpstr>
      <vt:lpstr>Reporting Metrics/Frequency</vt:lpstr>
      <vt:lpstr>Local Committees</vt:lpstr>
      <vt:lpstr>Oversight Committee</vt:lpstr>
      <vt:lpstr>Existing Regulations: Livestock</vt:lpstr>
      <vt:lpstr>Questions for TAG Members</vt:lpstr>
      <vt:lpstr>Case Studies</vt:lpstr>
      <vt:lpstr>Consensus Questions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73</cp:revision>
  <cp:lastPrinted>2022-09-29T12:35:38Z</cp:lastPrinted>
  <dcterms:created xsi:type="dcterms:W3CDTF">2015-06-24T15:01:50Z</dcterms:created>
  <dcterms:modified xsi:type="dcterms:W3CDTF">2023-05-05T20:53:36Z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